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3"/>
  </p:notesMasterIdLst>
  <p:sldIdLst>
    <p:sldId id="256" r:id="rId3"/>
    <p:sldId id="259" r:id="rId4"/>
    <p:sldId id="5393" r:id="rId5"/>
    <p:sldId id="15000977" r:id="rId6"/>
    <p:sldId id="15000989" r:id="rId7"/>
    <p:sldId id="15000990" r:id="rId8"/>
    <p:sldId id="15000981" r:id="rId9"/>
    <p:sldId id="15000991" r:id="rId10"/>
    <p:sldId id="15000988" r:id="rId11"/>
    <p:sldId id="4985"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C0504D"/>
    <a:srgbClr val="4F81BD"/>
    <a:srgbClr val="D6000F"/>
    <a:srgbClr val="223E62"/>
    <a:srgbClr val="3858B7"/>
    <a:srgbClr val="4D56B5"/>
    <a:srgbClr val="FFFFFF"/>
    <a:srgbClr val="F0F0F0"/>
    <a:srgbClr val="DC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9" autoAdjust="0"/>
    <p:restoredTop sz="94660"/>
  </p:normalViewPr>
  <p:slideViewPr>
    <p:cSldViewPr snapToGrid="0" showGuides="1">
      <p:cViewPr>
        <p:scale>
          <a:sx n="66" d="100"/>
          <a:sy n="66" d="100"/>
        </p:scale>
        <p:origin x="768" y="485"/>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53F8D-468C-9C4C-A514-EC73EC8ADAD0}" type="datetimeFigureOut">
              <a:rPr kumimoji="1" lang="zh-CN" altLang="en-US" smtClean="0"/>
              <a:t>2023/7/14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BC477-4C9B-1945-BB84-BC9C13A4BC8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3BE65E-D6A0-433A-9769-180C0D5DD83D}"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448800" y="6538912"/>
            <a:ext cx="2743200" cy="365125"/>
          </a:xfrm>
        </p:spPr>
        <p:txBody>
          <a:bodyPr/>
          <a:lstStyle>
            <a:lvl1pPr>
              <a:defRPr sz="1000">
                <a:solidFill>
                  <a:schemeClr val="bg1">
                    <a:lumMod val="50000"/>
                  </a:schemeClr>
                </a:solidFill>
              </a:defRPr>
            </a:lvl1pPr>
          </a:lstStyle>
          <a:p>
            <a:r>
              <a:rPr lang="en-US" altLang="zh-CN">
                <a:latin typeface="微软雅黑" panose="020B0503020204020204" charset="-122"/>
              </a:rPr>
              <a:t>1/10</a:t>
            </a:r>
            <a:endParaRPr lang="en-US" altLang="zh-CN" dirty="0">
              <a:latin typeface="微软雅黑" panose="020B050302020402020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5763D12-00D9-433D-9C63-08A5842D5BA8}"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438C0C-7647-43C8-9E5C-49D6D1AB6327}" type="slidenum">
              <a:rPr lang="zh-CN" altLang="en-US" smtClean="0"/>
              <a:t>‹#›</a:t>
            </a:fld>
            <a:endParaRPr lang="zh-CN" altLang="en-US"/>
          </a:p>
        </p:txBody>
      </p:sp>
      <p:pic>
        <p:nvPicPr>
          <p:cNvPr id="10" name="图片 9" descr="文本, 白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descr="图片包含 文本&#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57" y="140241"/>
            <a:ext cx="1915886" cy="43284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763D12-00D9-433D-9C63-08A5842D5BA8}"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438C0C-7647-43C8-9E5C-49D6D1AB6327}"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6240" y="5710335"/>
            <a:ext cx="2040534" cy="114766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5" name="内容占位符 14"/>
          <p:cNvSpPr>
            <a:spLocks noGrp="1"/>
          </p:cNvSpPr>
          <p:nvPr>
            <p:ph sz="quarter" idx="10"/>
          </p:nvPr>
        </p:nvSpPr>
        <p:spPr>
          <a:xfrm>
            <a:off x="338529" y="239440"/>
            <a:ext cx="11520962" cy="447675"/>
          </a:xfrm>
        </p:spPr>
        <p:txBody>
          <a:bodyPr anchor="ctr">
            <a:noAutofit/>
          </a:bodyPr>
          <a:lstStyle>
            <a:lvl1pPr marL="0" indent="0" algn="l">
              <a:lnSpc>
                <a:spcPct val="120000"/>
              </a:lnSpc>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8" name="组合 7"/>
          <p:cNvGrpSpPr/>
          <p:nvPr userDrawn="1"/>
        </p:nvGrpSpPr>
        <p:grpSpPr>
          <a:xfrm>
            <a:off x="882" y="323808"/>
            <a:ext cx="431563" cy="540214"/>
            <a:chOff x="0" y="342688"/>
            <a:chExt cx="783945" cy="571712"/>
          </a:xfrm>
          <a:effectLst>
            <a:outerShdw blurRad="254000" dist="63500" dir="2700000" algn="tl" rotWithShape="0">
              <a:prstClr val="black">
                <a:alpha val="30000"/>
              </a:prstClr>
            </a:outerShdw>
          </a:effectLst>
        </p:grpSpPr>
        <p:sp>
          <p:nvSpPr>
            <p:cNvPr id="9" name="矩形 8"/>
            <p:cNvSpPr/>
            <p:nvPr/>
          </p:nvSpPr>
          <p:spPr>
            <a:xfrm>
              <a:off x="0" y="342900"/>
              <a:ext cx="391532" cy="5715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ea typeface="微软雅黑" panose="020B0503020204020204" charset="-122"/>
                <a:cs typeface="+mn-ea"/>
                <a:sym typeface="+mn-lt"/>
              </a:endParaRPr>
            </a:p>
          </p:txBody>
        </p:sp>
        <p:sp>
          <p:nvSpPr>
            <p:cNvPr id="10" name="矩形 9"/>
            <p:cNvSpPr/>
            <p:nvPr/>
          </p:nvSpPr>
          <p:spPr>
            <a:xfrm>
              <a:off x="451714" y="342688"/>
              <a:ext cx="130804" cy="5715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ea typeface="微软雅黑" panose="020B0503020204020204" charset="-122"/>
                <a:cs typeface="+mn-ea"/>
                <a:sym typeface="+mn-lt"/>
              </a:endParaRPr>
            </a:p>
          </p:txBody>
        </p:sp>
        <p:sp>
          <p:nvSpPr>
            <p:cNvPr id="11" name="矩形 10"/>
            <p:cNvSpPr/>
            <p:nvPr/>
          </p:nvSpPr>
          <p:spPr>
            <a:xfrm>
              <a:off x="653141" y="342900"/>
              <a:ext cx="130804" cy="5715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ea typeface="微软雅黑" panose="020B0503020204020204" charset="-122"/>
                <a:cs typeface="+mn-ea"/>
                <a:sym typeface="+mn-lt"/>
              </a:endParaRPr>
            </a:p>
          </p:txBody>
        </p:sp>
      </p:gr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874" y="379226"/>
            <a:ext cx="1277192" cy="328509"/>
          </a:xfrm>
          <a:prstGeom prst="rect">
            <a:avLst/>
          </a:prstGeom>
        </p:spPr>
      </p:pic>
      <p:sp>
        <p:nvSpPr>
          <p:cNvPr id="14" name="灯片编号占位符 1"/>
          <p:cNvSpPr>
            <a:spLocks noGrp="1"/>
          </p:cNvSpPr>
          <p:nvPr>
            <p:ph type="sldNum" sz="quarter" idx="4294967295"/>
          </p:nvPr>
        </p:nvSpPr>
        <p:spPr>
          <a:xfrm>
            <a:off x="11681138" y="6425937"/>
            <a:ext cx="440048" cy="365125"/>
          </a:xfrm>
          <a:prstGeom prst="rect">
            <a:avLst/>
          </a:prstGeom>
        </p:spPr>
        <p:txBody>
          <a:bodyPr/>
          <a:lstStyle>
            <a:lvl1pPr algn="ctr">
              <a:defRPr/>
            </a:lvl1pPr>
          </a:lstStyle>
          <a:p>
            <a:fld id="{A0AA2A18-3CCB-424F-BCE6-1131DFC42CC8}" type="slidenum">
              <a:rPr lang="zh-CN" altLang="en-US" smtClean="0"/>
              <a:t>‹#›</a:t>
            </a:fld>
            <a:endParaRPr lang="zh-CN" altLang="en-US"/>
          </a:p>
        </p:txBody>
      </p:sp>
      <p:sp>
        <p:nvSpPr>
          <p:cNvPr id="3" name="文本占位符 2"/>
          <p:cNvSpPr>
            <a:spLocks noGrp="1"/>
          </p:cNvSpPr>
          <p:nvPr>
            <p:ph type="body" sz="quarter" idx="10"/>
          </p:nvPr>
        </p:nvSpPr>
        <p:spPr>
          <a:xfrm>
            <a:off x="590550" y="323587"/>
            <a:ext cx="9965324" cy="540014"/>
          </a:xfrm>
          <a:prstGeom prst="rect">
            <a:avLst/>
          </a:prstGeom>
        </p:spPr>
        <p:txBody>
          <a:bodyPr anchor="ctr"/>
          <a:lstStyle>
            <a:lvl1pPr marL="0" indent="0">
              <a:buNone/>
              <a:defRPr kumimoji="0" lang="zh-CN" altLang="en-US" sz="2400" b="1" i="0" u="none" strike="noStrike" kern="1200" cap="none" spc="20" normalizeH="0" baseline="0" dirty="0">
                <a:ln>
                  <a:noFill/>
                </a:ln>
                <a:solidFill>
                  <a:srgbClr val="44546A"/>
                </a:solidFill>
                <a:effectLst/>
                <a:uLnTx/>
                <a:uFillTx/>
                <a:latin typeface="+mn-lt"/>
                <a:ea typeface="+mn-ea"/>
                <a:cs typeface="+mn-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8" name="组合 7"/>
          <p:cNvGrpSpPr/>
          <p:nvPr userDrawn="1"/>
        </p:nvGrpSpPr>
        <p:grpSpPr>
          <a:xfrm>
            <a:off x="137141" y="140227"/>
            <a:ext cx="576064" cy="432048"/>
            <a:chOff x="1991544" y="1412776"/>
            <a:chExt cx="576064" cy="432048"/>
          </a:xfrm>
        </p:grpSpPr>
        <p:sp>
          <p:nvSpPr>
            <p:cNvPr id="9" name="矩形: 对角圆角 8"/>
            <p:cNvSpPr/>
            <p:nvPr/>
          </p:nvSpPr>
          <p:spPr>
            <a:xfrm>
              <a:off x="2063552" y="1484784"/>
              <a:ext cx="504056" cy="360040"/>
            </a:xfrm>
            <a:prstGeom prst="round2Diag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矩形: 对角圆角 9"/>
            <p:cNvSpPr/>
            <p:nvPr/>
          </p:nvSpPr>
          <p:spPr>
            <a:xfrm>
              <a:off x="1991544" y="1412776"/>
              <a:ext cx="504056" cy="36004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grpSp>
      <p:cxnSp>
        <p:nvCxnSpPr>
          <p:cNvPr id="11" name="直接连接符 10"/>
          <p:cNvCxnSpPr/>
          <p:nvPr userDrawn="1"/>
        </p:nvCxnSpPr>
        <p:spPr>
          <a:xfrm>
            <a:off x="0" y="670067"/>
            <a:ext cx="12192000" cy="0"/>
          </a:xfrm>
          <a:prstGeom prst="line">
            <a:avLst/>
          </a:prstGeom>
          <a:ln>
            <a:gradFill flip="none" rotWithShape="1">
              <a:gsLst>
                <a:gs pos="61063">
                  <a:srgbClr val="4565DA">
                    <a:alpha val="34000"/>
                  </a:srgbClr>
                </a:gs>
                <a:gs pos="27400">
                  <a:srgbClr val="2D50CC"/>
                </a:gs>
                <a:gs pos="0">
                  <a:schemeClr val="accent2">
                    <a:lumMod val="97000"/>
                    <a:lumOff val="3000"/>
                    <a:alpha val="0"/>
                  </a:schemeClr>
                </a:gs>
                <a:gs pos="79672">
                  <a:srgbClr val="5271E2"/>
                </a:gs>
                <a:gs pos="100000">
                  <a:schemeClr val="accent2">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内容占位符 12"/>
          <p:cNvSpPr>
            <a:spLocks noGrp="1"/>
          </p:cNvSpPr>
          <p:nvPr>
            <p:ph sz="quarter" idx="10"/>
          </p:nvPr>
        </p:nvSpPr>
        <p:spPr>
          <a:xfrm>
            <a:off x="785813" y="139700"/>
            <a:ext cx="11018837" cy="530225"/>
          </a:xfrm>
        </p:spPr>
        <p:txBody>
          <a:bodyPr/>
          <a:lstStyle>
            <a:lvl1pPr marL="0" indent="0">
              <a:buNone/>
              <a:defRPr b="1">
                <a:solidFill>
                  <a:schemeClr val="tx2"/>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465005"/>
            <a:ext cx="10515600" cy="718898"/>
          </a:xfrm>
        </p:spPr>
        <p:txBody>
          <a:bodyPr>
            <a:normAutofit/>
          </a:bodyPr>
          <a:lstStyle>
            <a:lvl1pPr marL="0" algn="ctr" defTabSz="914400" rtl="0" eaLnBrk="1" latinLnBrk="0" hangingPunct="1">
              <a:lnSpc>
                <a:spcPct val="90000"/>
              </a:lnSpc>
              <a:spcBef>
                <a:spcPct val="0"/>
              </a:spcBef>
              <a:buNone/>
              <a:defRPr lang="zh-CN" altLang="en-US" sz="3200" b="1" kern="1200" dirty="0">
                <a:solidFill>
                  <a:schemeClr val="tx1"/>
                </a:solidFill>
                <a:latin typeface="+mj-lt"/>
                <a:ea typeface="+mj-ea"/>
                <a:cs typeface="+mj-cs"/>
              </a:defRPr>
            </a:lvl1pPr>
          </a:lstStyle>
          <a:p>
            <a:r>
              <a:rPr lang="zh-CN" altLang="en-US" dirty="0"/>
              <a:t>单击此处编辑母版标题样式</a:t>
            </a:r>
          </a:p>
        </p:txBody>
      </p:sp>
      <p:sp>
        <p:nvSpPr>
          <p:cNvPr id="3" name="内容占位符 2"/>
          <p:cNvSpPr>
            <a:spLocks noGrp="1"/>
          </p:cNvSpPr>
          <p:nvPr>
            <p:ph idx="1"/>
          </p:nvPr>
        </p:nvSpPr>
        <p:spPr>
          <a:xfrm>
            <a:off x="838200" y="1251283"/>
            <a:ext cx="10515600" cy="4925679"/>
          </a:xfrm>
        </p:spPr>
        <p:txBody>
          <a:bodyPr/>
          <a:lstStyle>
            <a:lvl1pPr marL="228600" indent="-228600" algn="l" defTabSz="914400" rtl="0" eaLnBrk="1" latinLnBrk="0" hangingPunct="1">
              <a:lnSpc>
                <a:spcPct val="120000"/>
              </a:lnSpc>
              <a:buFont typeface="Arial" panose="020B0604020202020204" pitchFamily="34" charset="0"/>
              <a:buChar char="•"/>
              <a:defRPr lang="zh-CN" altLang="en-US" sz="2000" kern="1200" dirty="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buFont typeface="Arial" panose="020B0604020202020204" pitchFamily="34" charset="0"/>
              <a:buChar char="•"/>
              <a:defRPr lang="zh-CN" altLang="en-US" sz="1800" kern="1200" dirty="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buFont typeface="Arial" panose="020B0604020202020204" pitchFamily="34" charset="0"/>
              <a:buChar char="•"/>
              <a:defRPr lang="zh-CN" altLang="en-US" sz="1600" kern="1200" dirty="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buFont typeface="Arial" panose="020B0604020202020204" pitchFamily="34" charset="0"/>
              <a:buChar char="•"/>
              <a:defRPr lang="zh-CN" altLang="en-US" sz="1400" kern="1200" dirty="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buFont typeface="Arial" panose="020B0604020202020204" pitchFamily="34" charset="0"/>
              <a:buChar char="•"/>
              <a:defRPr lang="zh-CN" altLang="en-US" sz="1200" kern="1200" dirty="0">
                <a:solidFill>
                  <a:schemeClr val="tx1"/>
                </a:solidFill>
                <a:latin typeface="微软雅黑" panose="020B0503020204020204" charset="-122"/>
                <a:ea typeface="微软雅黑" panose="020B0503020204020204" charset="-122"/>
                <a:cs typeface="+mn-cs"/>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B55CF3C-2079-43C6-855D-84084F27B1AB}" type="datetime1">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pic>
        <p:nvPicPr>
          <p:cNvPr id="6" name="图片 5" descr="图片包含 文本&#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103477"/>
            <a:ext cx="1915886" cy="43284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5763D12-00D9-433D-9C63-08A5842D5BA8}"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438C0C-7647-43C8-9E5C-49D6D1AB6327}"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5763D12-00D9-433D-9C63-08A5842D5BA8}"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438C0C-7647-43C8-9E5C-49D6D1AB6327}" type="slidenum">
              <a:rPr lang="zh-CN" altLang="en-US" smtClean="0"/>
              <a:t>‹#›</a:t>
            </a:fld>
            <a:endParaRPr lang="zh-CN" altLang="en-US"/>
          </a:p>
        </p:txBody>
      </p:sp>
      <p:grpSp>
        <p:nvGrpSpPr>
          <p:cNvPr id="12" name="组合 11"/>
          <p:cNvGrpSpPr/>
          <p:nvPr userDrawn="1"/>
        </p:nvGrpSpPr>
        <p:grpSpPr>
          <a:xfrm>
            <a:off x="0" y="214094"/>
            <a:ext cx="431563" cy="540214"/>
            <a:chOff x="0" y="342688"/>
            <a:chExt cx="783945" cy="571712"/>
          </a:xfrm>
          <a:solidFill>
            <a:srgbClr val="F3843B"/>
          </a:solidFill>
          <a:effectLst>
            <a:outerShdw blurRad="254000" dist="63500" dir="2700000" algn="tl" rotWithShape="0">
              <a:prstClr val="black">
                <a:alpha val="30000"/>
              </a:prstClr>
            </a:outerShdw>
          </a:effectLst>
        </p:grpSpPr>
        <p:sp>
          <p:nvSpPr>
            <p:cNvPr id="13" name="矩形 12"/>
            <p:cNvSpPr/>
            <p:nvPr/>
          </p:nvSpPr>
          <p:spPr>
            <a:xfrm>
              <a:off x="0" y="342900"/>
              <a:ext cx="391532" cy="5715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 name="矩形 13"/>
            <p:cNvSpPr/>
            <p:nvPr/>
          </p:nvSpPr>
          <p:spPr>
            <a:xfrm>
              <a:off x="451714" y="342688"/>
              <a:ext cx="130804" cy="5715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5" name="矩形 14"/>
            <p:cNvSpPr/>
            <p:nvPr/>
          </p:nvSpPr>
          <p:spPr>
            <a:xfrm>
              <a:off x="653141" y="342900"/>
              <a:ext cx="130804" cy="5715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grpSp>
      <p:sp>
        <p:nvSpPr>
          <p:cNvPr id="17" name="文本占位符 16"/>
          <p:cNvSpPr>
            <a:spLocks noGrp="1"/>
          </p:cNvSpPr>
          <p:nvPr>
            <p:ph type="body" sz="quarter" idx="13"/>
          </p:nvPr>
        </p:nvSpPr>
        <p:spPr>
          <a:xfrm>
            <a:off x="434213" y="214358"/>
            <a:ext cx="9301163" cy="539750"/>
          </a:xfrm>
        </p:spPr>
        <p:txBody>
          <a:bodyPr anchor="ctr">
            <a:normAutofit/>
          </a:bodyPr>
          <a:lstStyle>
            <a:lvl1pPr marL="0" indent="0">
              <a:buNone/>
              <a:defRPr lang="zh-CN" altLang="en-US" sz="2400" b="1" kern="1200" spc="-5" dirty="0" smtClean="0">
                <a:solidFill>
                  <a:schemeClr val="tx2"/>
                </a:solidFill>
                <a:latin typeface="微软雅黑" panose="020B0503020204020204" charset="-122"/>
                <a:ea typeface="微软雅黑" panose="020B0503020204020204" charset="-122"/>
                <a:cs typeface="Calibri Light" panose="020F0302020204030204"/>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rgbClr val="CE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userDrawn="1"/>
        </p:nvSpPr>
        <p:spPr>
          <a:xfrm>
            <a:off x="0" y="486137"/>
            <a:ext cx="12192000" cy="5885726"/>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694011"/>
            <a:ext cx="12192001" cy="546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bject 12"/>
          <p:cNvSpPr/>
          <p:nvPr userDrawn="1"/>
        </p:nvSpPr>
        <p:spPr>
          <a:xfrm rot="5400000">
            <a:off x="141694" y="30231"/>
            <a:ext cx="1236139" cy="1175679"/>
          </a:xfrm>
          <a:prstGeom prst="rect">
            <a:avLst/>
          </a:prstGeom>
          <a:blipFill>
            <a:blip r:embed="rId2" cstate="print"/>
            <a:stretch>
              <a:fillRect l="-120980"/>
            </a:stretch>
          </a:blipFill>
        </p:spPr>
        <p:txBody>
          <a:bodyPr wrap="square" lIns="0" tIns="0" rIns="0" bIns="0" rtlCol="0"/>
          <a:lstStyle/>
          <a:p>
            <a:endParaRPr dirty="0"/>
          </a:p>
        </p:txBody>
      </p:sp>
      <p:cxnSp>
        <p:nvCxnSpPr>
          <p:cNvPr id="29" name="直接连接符 28"/>
          <p:cNvCxnSpPr/>
          <p:nvPr userDrawn="1"/>
        </p:nvCxnSpPr>
        <p:spPr>
          <a:xfrm>
            <a:off x="1463349" y="1199667"/>
            <a:ext cx="967335" cy="0"/>
          </a:xfrm>
          <a:prstGeom prst="line">
            <a:avLst/>
          </a:prstGeom>
          <a:ln w="38100">
            <a:solidFill>
              <a:srgbClr val="4D56B5"/>
            </a:solidFill>
          </a:ln>
        </p:spPr>
        <p:style>
          <a:lnRef idx="1">
            <a:schemeClr val="accent1"/>
          </a:lnRef>
          <a:fillRef idx="0">
            <a:schemeClr val="accent1"/>
          </a:fillRef>
          <a:effectRef idx="0">
            <a:schemeClr val="accent1"/>
          </a:effectRef>
          <a:fontRef idx="minor">
            <a:schemeClr val="tx1"/>
          </a:fontRef>
        </p:style>
      </p:cxnSp>
      <p:sp>
        <p:nvSpPr>
          <p:cNvPr id="34" name="文本占位符 33"/>
          <p:cNvSpPr>
            <a:spLocks noGrp="1"/>
          </p:cNvSpPr>
          <p:nvPr>
            <p:ph type="body" sz="quarter" idx="10" hasCustomPrompt="1"/>
          </p:nvPr>
        </p:nvSpPr>
        <p:spPr>
          <a:xfrm>
            <a:off x="1347603" y="694009"/>
            <a:ext cx="3282271" cy="549177"/>
          </a:xfrm>
          <a:ln>
            <a:noFill/>
          </a:ln>
        </p:spPr>
        <p:txBody>
          <a:bodyPr anchor="ctr">
            <a:normAutofit/>
          </a:bodyPr>
          <a:lstStyle>
            <a:lvl1pPr marL="0" indent="0">
              <a:buNone/>
              <a:defRPr sz="2400">
                <a:solidFill>
                  <a:srgbClr val="3858B7"/>
                </a:solidFill>
              </a:defRPr>
            </a:lvl1pPr>
          </a:lstStyle>
          <a:p>
            <a:pPr lvl="0"/>
            <a:r>
              <a:rPr lang="zh-CN" altLang="en-US" dirty="0"/>
              <a:t>单击此处编辑母版文本</a:t>
            </a:r>
          </a:p>
        </p:txBody>
      </p:sp>
      <p:sp>
        <p:nvSpPr>
          <p:cNvPr id="39" name="文本占位符 33"/>
          <p:cNvSpPr>
            <a:spLocks noGrp="1"/>
          </p:cNvSpPr>
          <p:nvPr>
            <p:ph type="body" sz="quarter" idx="11" hasCustomPrompt="1"/>
          </p:nvPr>
        </p:nvSpPr>
        <p:spPr>
          <a:xfrm>
            <a:off x="1347603" y="1133790"/>
            <a:ext cx="3282271" cy="549177"/>
          </a:xfrm>
          <a:ln>
            <a:noFill/>
          </a:ln>
        </p:spPr>
        <p:txBody>
          <a:bodyPr anchor="ctr">
            <a:normAutofit/>
          </a:bodyPr>
          <a:lstStyle>
            <a:lvl1pPr marL="0" indent="0">
              <a:buNone/>
              <a:defRPr sz="1400">
                <a:solidFill>
                  <a:schemeClr val="accent3">
                    <a:lumMod val="20000"/>
                    <a:lumOff val="80000"/>
                  </a:schemeClr>
                </a:solidFill>
                <a:latin typeface="Arial" panose="020B0604020202020204" pitchFamily="34" charset="0"/>
                <a:cs typeface="Arial" panose="020B0604020202020204" pitchFamily="34" charset="0"/>
              </a:defRPr>
            </a:lvl1pPr>
          </a:lstStyle>
          <a:p>
            <a:pPr lvl="0"/>
            <a:r>
              <a:rPr lang="en-US" altLang="zh-CN" dirty="0"/>
              <a:t>Basic Information</a:t>
            </a:r>
            <a:endParaRPr lang="zh-CN" altLang="en-US" dirty="0"/>
          </a:p>
        </p:txBody>
      </p:sp>
      <p:sp>
        <p:nvSpPr>
          <p:cNvPr id="40" name="文本占位符 33"/>
          <p:cNvSpPr>
            <a:spLocks noGrp="1"/>
          </p:cNvSpPr>
          <p:nvPr>
            <p:ph type="body" sz="quarter" idx="12" hasCustomPrompt="1"/>
          </p:nvPr>
        </p:nvSpPr>
        <p:spPr>
          <a:xfrm>
            <a:off x="380888" y="516311"/>
            <a:ext cx="757752" cy="549177"/>
          </a:xfrm>
          <a:ln>
            <a:noFill/>
          </a:ln>
        </p:spPr>
        <p:txBody>
          <a:bodyPr anchor="ctr">
            <a:noAutofit/>
          </a:bodyPr>
          <a:lstStyle>
            <a:lvl1pPr marL="0" indent="0">
              <a:buNone/>
              <a:defRPr sz="4000">
                <a:solidFill>
                  <a:schemeClr val="bg1"/>
                </a:solidFill>
                <a:latin typeface="Arial" panose="020B0604020202020204" pitchFamily="34" charset="0"/>
                <a:cs typeface="Arial" panose="020B0604020202020204" pitchFamily="34" charset="0"/>
              </a:defRPr>
            </a:lvl1pPr>
          </a:lstStyle>
          <a:p>
            <a:pPr lvl="0"/>
            <a:r>
              <a:rPr lang="en-US" altLang="zh-CN" dirty="0"/>
              <a:t>01</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150B45-3F75-432F-88A4-2965641DFA22}"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A74B08-A7D3-4518-B1A0-26D403D692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50B45-3F75-432F-88A4-2965641DFA22}" type="datetimeFigureOut">
              <a:rPr lang="zh-CN" altLang="en-US" smtClean="0"/>
              <a:t>2023/7/14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000">
                <a:solidFill>
                  <a:schemeClr val="tx1">
                    <a:tint val="75000"/>
                  </a:schemeClr>
                </a:solidFill>
                <a:latin typeface="+mn-ea"/>
                <a:ea typeface="+mn-ea"/>
              </a:defRPr>
            </a:lvl1pPr>
          </a:lstStyle>
          <a:p>
            <a:r>
              <a:rPr lang="en-US" altLang="zh-CN" dirty="0"/>
              <a:t>1/10</a:t>
            </a:r>
            <a:endParaRPr lang="zh-CN" altLang="en-US" dirty="0"/>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92470" y="230188"/>
            <a:ext cx="1380583" cy="3647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63D12-00D9-433D-9C63-08A5842D5BA8}" type="datetimeFigureOut">
              <a:rPr lang="zh-CN" altLang="en-US" smtClean="0"/>
              <a:t>2023/7/14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38C0C-7647-43C8-9E5C-49D6D1AB6327}" type="slidenum">
              <a:rPr lang="zh-CN" altLang="en-US" smtClean="0"/>
              <a:t>‹#›</a:t>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692470" y="230188"/>
            <a:ext cx="1380583" cy="36473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5222511" y="4425092"/>
            <a:ext cx="3833333" cy="3657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cs typeface="+mn-ea"/>
                <a:sym typeface="+mn-lt"/>
              </a:rPr>
              <a:t>石家庄欧意和医药销售有限公司</a:t>
            </a:r>
          </a:p>
        </p:txBody>
      </p:sp>
      <p:sp>
        <p:nvSpPr>
          <p:cNvPr id="10" name="标题 1"/>
          <p:cNvSpPr txBox="1"/>
          <p:nvPr/>
        </p:nvSpPr>
        <p:spPr>
          <a:xfrm>
            <a:off x="2969015" y="2275519"/>
            <a:ext cx="6253970" cy="2122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4000" b="1" spc="20" dirty="0">
                <a:solidFill>
                  <a:srgbClr val="D6000F"/>
                </a:solidFill>
                <a:latin typeface="+mn-lt"/>
                <a:ea typeface="+mn-ea"/>
                <a:cs typeface="+mn-ea"/>
                <a:sym typeface="+mn-lt"/>
              </a:rPr>
              <a:t>度维利塞</a:t>
            </a:r>
            <a:r>
              <a:rPr lang="zh-CN" altLang="en-US" sz="4000" b="1" spc="10" dirty="0">
                <a:latin typeface="+mn-lt"/>
                <a:ea typeface="+mn-ea"/>
                <a:cs typeface="+mn-ea"/>
                <a:sym typeface="+mn-lt"/>
              </a:rPr>
              <a:t>胶囊</a:t>
            </a:r>
            <a:br>
              <a:rPr lang="en-US" altLang="zh-CN" sz="2800" b="1" spc="10" dirty="0">
                <a:solidFill>
                  <a:schemeClr val="tx2"/>
                </a:solidFill>
                <a:latin typeface="+mn-lt"/>
                <a:ea typeface="+mn-ea"/>
                <a:cs typeface="+mn-ea"/>
                <a:sym typeface="+mn-lt"/>
              </a:rPr>
            </a:br>
            <a:br>
              <a:rPr lang="en-US" altLang="zh-CN" sz="2800" b="1" spc="10" dirty="0">
                <a:solidFill>
                  <a:schemeClr val="tx2"/>
                </a:solidFill>
                <a:latin typeface="+mn-lt"/>
                <a:ea typeface="+mn-ea"/>
                <a:cs typeface="+mn-ea"/>
                <a:sym typeface="+mn-lt"/>
              </a:rPr>
            </a:br>
            <a:r>
              <a:rPr lang="en-US" altLang="zh-CN" sz="3600" b="1" spc="10" dirty="0">
                <a:latin typeface="+mn-lt"/>
                <a:ea typeface="+mn-ea"/>
                <a:cs typeface="+mn-ea"/>
                <a:sym typeface="+mn-lt"/>
              </a:rPr>
              <a:t>(</a:t>
            </a:r>
            <a:r>
              <a:rPr lang="zh-CN" altLang="en-US" sz="3600" b="1" spc="10" dirty="0">
                <a:latin typeface="+mn-lt"/>
                <a:ea typeface="+mn-ea"/>
                <a:cs typeface="+mn-ea"/>
                <a:sym typeface="+mn-lt"/>
              </a:rPr>
              <a:t>克必妥</a:t>
            </a:r>
            <a:r>
              <a:rPr lang="en-US" altLang="zh-CN" sz="3600" b="1" spc="10" dirty="0">
                <a:latin typeface="+mn-lt"/>
                <a:ea typeface="+mn-ea"/>
                <a:cs typeface="+mn-ea"/>
                <a:sym typeface="+mn-lt"/>
              </a:rPr>
              <a:t>)</a:t>
            </a:r>
            <a:br>
              <a:rPr lang="en-US" altLang="zh-CN" sz="2800" b="1" cap="all" spc="-300" baseline="30000" dirty="0">
                <a:solidFill>
                  <a:srgbClr val="44546A"/>
                </a:solidFill>
                <a:latin typeface="+mn-lt"/>
                <a:ea typeface="+mn-ea"/>
                <a:cs typeface="+mn-ea"/>
                <a:sym typeface="+mn-lt"/>
              </a:rPr>
            </a:br>
            <a:br>
              <a:rPr lang="en-US" altLang="zh-CN" sz="2800" b="1" cap="all" spc="-300" baseline="30000" dirty="0">
                <a:solidFill>
                  <a:srgbClr val="44546A"/>
                </a:solidFill>
                <a:latin typeface="+mn-lt"/>
                <a:ea typeface="+mn-ea"/>
                <a:cs typeface="+mn-ea"/>
                <a:sym typeface="+mn-lt"/>
              </a:rPr>
            </a:br>
            <a:r>
              <a:rPr lang="en-US" altLang="zh-CN" sz="2800" b="1" cap="all" spc="-300" baseline="30000" dirty="0">
                <a:solidFill>
                  <a:srgbClr val="44546A"/>
                </a:solidFill>
                <a:latin typeface="+mn-lt"/>
                <a:ea typeface="+mn-ea"/>
                <a:cs typeface="+mn-ea"/>
                <a:sym typeface="+mn-lt"/>
              </a:rPr>
              <a:t>           </a:t>
            </a:r>
          </a:p>
        </p:txBody>
      </p:sp>
      <p:pic>
        <p:nvPicPr>
          <p:cNvPr id="4" name="图片 3"/>
          <p:cNvPicPr>
            <a:picLocks noChangeAspect="1"/>
          </p:cNvPicPr>
          <p:nvPr/>
        </p:nvPicPr>
        <p:blipFill>
          <a:blip r:embed="rId2"/>
          <a:stretch>
            <a:fillRect/>
          </a:stretch>
        </p:blipFill>
        <p:spPr>
          <a:xfrm>
            <a:off x="9584936" y="1393282"/>
            <a:ext cx="1859931" cy="8382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270" y="4349650"/>
            <a:ext cx="1955563" cy="516644"/>
          </a:xfrm>
          <a:prstGeom prst="rect">
            <a:avLst/>
          </a:prstGeom>
        </p:spPr>
      </p:pic>
      <p:pic>
        <p:nvPicPr>
          <p:cNvPr id="6" name="图片 5"/>
          <p:cNvPicPr>
            <a:picLocks noChangeAspect="1"/>
          </p:cNvPicPr>
          <p:nvPr/>
        </p:nvPicPr>
        <p:blipFill>
          <a:blip r:embed="rId4"/>
          <a:stretch>
            <a:fillRect/>
          </a:stretch>
        </p:blipFill>
        <p:spPr>
          <a:xfrm>
            <a:off x="10152720" y="174082"/>
            <a:ext cx="2039279" cy="800100"/>
          </a:xfrm>
          <a:prstGeom prst="rect">
            <a:avLst/>
          </a:prstGeom>
        </p:spPr>
      </p:pic>
      <p:sp>
        <p:nvSpPr>
          <p:cNvPr id="2" name="灯片编号占位符 5"/>
          <p:cNvSpPr>
            <a:spLocks noGrp="1"/>
          </p:cNvSpPr>
          <p:nvPr>
            <p:ph type="sldNum" sz="quarter" idx="12"/>
          </p:nvPr>
        </p:nvSpPr>
        <p:spPr>
          <a:xfrm>
            <a:off x="9448800" y="6538912"/>
            <a:ext cx="2743200" cy="365125"/>
          </a:xfrm>
        </p:spPr>
        <p:txBody>
          <a:bodyPr/>
          <a:lstStyle>
            <a:lvl1pPr>
              <a:defRPr sz="1000">
                <a:solidFill>
                  <a:schemeClr val="bg1">
                    <a:lumMod val="50000"/>
                  </a:schemeClr>
                </a:solidFill>
              </a:defRPr>
            </a:lvl1pPr>
          </a:lstStyle>
          <a:p>
            <a:r>
              <a:rPr lang="en-US" altLang="zh-CN">
                <a:latin typeface="微软雅黑" panose="020B0503020204020204" charset="-122"/>
              </a:rPr>
              <a:t>1/10</a:t>
            </a:r>
            <a:endParaRPr lang="en-US" altLang="zh-CN" dirty="0">
              <a:latin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5" y="17703"/>
            <a:ext cx="12225008" cy="6854524"/>
          </a:xfrm>
          <a:prstGeom prst="rect">
            <a:avLst/>
          </a:prstGeom>
        </p:spPr>
      </p:pic>
      <p:sp>
        <p:nvSpPr>
          <p:cNvPr id="12" name="Rectangle 8"/>
          <p:cNvSpPr/>
          <p:nvPr/>
        </p:nvSpPr>
        <p:spPr>
          <a:xfrm>
            <a:off x="5282093" y="3667799"/>
            <a:ext cx="4179005" cy="499986"/>
          </a:xfrm>
          <a:prstGeom prst="rect">
            <a:avLst/>
          </a:prstGeom>
          <a:solidFill>
            <a:srgbClr val="C00000"/>
          </a:solidFill>
          <a:ln>
            <a:noFill/>
          </a:ln>
          <a:effectLst>
            <a:outerShdw blurRad="25400" dist="12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400" dirty="0">
              <a:solidFill>
                <a:prstClr val="white"/>
              </a:solidFill>
              <a:cs typeface="+mn-ea"/>
              <a:sym typeface="+mn-lt"/>
            </a:endParaRPr>
          </a:p>
        </p:txBody>
      </p:sp>
      <p:sp>
        <p:nvSpPr>
          <p:cNvPr id="13" name="Rectangle 3"/>
          <p:cNvSpPr txBox="1">
            <a:spLocks noChangeArrowheads="1"/>
          </p:cNvSpPr>
          <p:nvPr/>
        </p:nvSpPr>
        <p:spPr bwMode="auto">
          <a:xfrm>
            <a:off x="2085424" y="2327736"/>
            <a:ext cx="7536920" cy="1107440"/>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sz="7200" dirty="0">
                <a:solidFill>
                  <a:schemeClr val="tx1"/>
                </a:solidFill>
                <a:effectLst/>
                <a:latin typeface="微软雅黑" panose="020B0503020204020204" charset="-122"/>
                <a:ea typeface="微软雅黑" panose="020B0503020204020204" charset="-122"/>
                <a:cs typeface="+mn-ea"/>
                <a:sym typeface="+mn-lt"/>
              </a:rPr>
              <a:t>谢谢观看</a:t>
            </a:r>
          </a:p>
        </p:txBody>
      </p:sp>
      <p:sp>
        <p:nvSpPr>
          <p:cNvPr id="14" name="Rectangle 3"/>
          <p:cNvSpPr txBox="1">
            <a:spLocks noChangeArrowheads="1"/>
          </p:cNvSpPr>
          <p:nvPr/>
        </p:nvSpPr>
        <p:spPr bwMode="auto">
          <a:xfrm>
            <a:off x="5030072" y="3762019"/>
            <a:ext cx="4779943" cy="369653"/>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zh-CN" altLang="en-US" sz="2400" dirty="0">
                <a:latin typeface="华文行楷" panose="02010800040101010101" charset="-122"/>
                <a:ea typeface="华文行楷" panose="02010800040101010101" charset="-122"/>
              </a:rPr>
              <a:t>做好药  为中国  善报天下人</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8897" y="3576987"/>
            <a:ext cx="2949269" cy="758586"/>
          </a:xfrm>
          <a:prstGeom prst="rect">
            <a:avLst/>
          </a:prstGeom>
        </p:spPr>
      </p:pic>
      <p:sp>
        <p:nvSpPr>
          <p:cNvPr id="2" name="灯片编号占位符 5"/>
          <p:cNvSpPr txBox="1"/>
          <p:nvPr/>
        </p:nvSpPr>
        <p:spPr>
          <a:xfrm>
            <a:off x="9448800" y="65389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bg1">
                    <a:lumMod val="50000"/>
                  </a:schemeClr>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10/10</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78536" y="262148"/>
            <a:ext cx="1592779" cy="861774"/>
          </a:xfrm>
          <a:prstGeom prst="rect">
            <a:avLst/>
          </a:prstGeom>
          <a:noFill/>
        </p:spPr>
        <p:txBody>
          <a:bodyPr wrap="square" rtlCol="0">
            <a:spAutoFit/>
          </a:bodyPr>
          <a:lstStyle/>
          <a:p>
            <a:r>
              <a:rPr lang="zh-CN" altLang="en-US" sz="3200" b="1" dirty="0">
                <a:solidFill>
                  <a:schemeClr val="bg1"/>
                </a:solidFill>
                <a:cs typeface="+mn-ea"/>
                <a:sym typeface="+mn-lt"/>
              </a:rPr>
              <a:t>目   录</a:t>
            </a:r>
            <a:endParaRPr lang="en-US" altLang="zh-CN" sz="3200" b="1" dirty="0">
              <a:solidFill>
                <a:schemeClr val="bg1"/>
              </a:solidFill>
              <a:cs typeface="+mn-ea"/>
              <a:sym typeface="+mn-lt"/>
            </a:endParaRPr>
          </a:p>
          <a:p>
            <a:pPr algn="dist"/>
            <a:r>
              <a:rPr lang="en-US" altLang="zh-CN" dirty="0">
                <a:solidFill>
                  <a:schemeClr val="bg1"/>
                </a:solidFill>
                <a:cs typeface="+mn-ea"/>
                <a:sym typeface="+mn-lt"/>
              </a:rPr>
              <a:t>CONTENTS</a:t>
            </a:r>
            <a:endParaRPr lang="zh-CN" altLang="en-US" dirty="0">
              <a:solidFill>
                <a:schemeClr val="bg1"/>
              </a:solidFill>
              <a:cs typeface="+mn-ea"/>
              <a:sym typeface="+mn-lt"/>
            </a:endParaRPr>
          </a:p>
        </p:txBody>
      </p:sp>
      <p:sp>
        <p:nvSpPr>
          <p:cNvPr id="9" name="矩形: 圆角 3"/>
          <p:cNvSpPr/>
          <p:nvPr/>
        </p:nvSpPr>
        <p:spPr>
          <a:xfrm>
            <a:off x="2731625" y="1986717"/>
            <a:ext cx="2051958" cy="491456"/>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药品基本信息</a:t>
            </a:r>
            <a:endParaRPr kumimoji="0" 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grpSp>
        <p:nvGrpSpPr>
          <p:cNvPr id="11" name="组合 10"/>
          <p:cNvGrpSpPr/>
          <p:nvPr/>
        </p:nvGrpSpPr>
        <p:grpSpPr>
          <a:xfrm>
            <a:off x="1836287" y="1970835"/>
            <a:ext cx="627095" cy="523220"/>
            <a:chOff x="1884737" y="1587543"/>
            <a:chExt cx="627095" cy="523220"/>
          </a:xfrm>
        </p:grpSpPr>
        <p:sp>
          <p:nvSpPr>
            <p:cNvPr id="12" name="等腰三角形 76"/>
            <p:cNvSpPr/>
            <p:nvPr/>
          </p:nvSpPr>
          <p:spPr>
            <a:xfrm rot="6271357" flipV="1">
              <a:off x="2171456" y="1752148"/>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1" fmla="*/ 0 w 2564441"/>
                <a:gd name="connsiteY0-2" fmla="*/ 2246165 h 2246165"/>
                <a:gd name="connsiteX1-3" fmla="*/ 1282221 w 2564441"/>
                <a:gd name="connsiteY1-4" fmla="*/ 35440 h 2246165"/>
                <a:gd name="connsiteX2-5" fmla="*/ 2564441 w 2564441"/>
                <a:gd name="connsiteY2-6" fmla="*/ 2246165 h 2246165"/>
                <a:gd name="connsiteX3-7" fmla="*/ 0 w 2564441"/>
                <a:gd name="connsiteY3-8" fmla="*/ 2246165 h 2246165"/>
                <a:gd name="connsiteX0-9" fmla="*/ 0 w 2564441"/>
                <a:gd name="connsiteY0-10" fmla="*/ 2246165 h 2246165"/>
                <a:gd name="connsiteX1-11" fmla="*/ 1282221 w 2564441"/>
                <a:gd name="connsiteY1-12" fmla="*/ 35440 h 2246165"/>
                <a:gd name="connsiteX2-13" fmla="*/ 2564441 w 2564441"/>
                <a:gd name="connsiteY2-14" fmla="*/ 2246165 h 2246165"/>
                <a:gd name="connsiteX3-15" fmla="*/ 0 w 2564441"/>
                <a:gd name="connsiteY3-16" fmla="*/ 2246165 h 2246165"/>
                <a:gd name="connsiteX0-17" fmla="*/ 0 w 2564441"/>
                <a:gd name="connsiteY0-18" fmla="*/ 2246165 h 2517098"/>
                <a:gd name="connsiteX1-19" fmla="*/ 1282221 w 2564441"/>
                <a:gd name="connsiteY1-20" fmla="*/ 35440 h 2517098"/>
                <a:gd name="connsiteX2-21" fmla="*/ 2564441 w 2564441"/>
                <a:gd name="connsiteY2-22" fmla="*/ 2246165 h 2517098"/>
                <a:gd name="connsiteX3-23" fmla="*/ 0 w 2564441"/>
                <a:gd name="connsiteY3-24" fmla="*/ 2246165 h 2517098"/>
                <a:gd name="connsiteX0-25" fmla="*/ 41119 w 2605560"/>
                <a:gd name="connsiteY0-26" fmla="*/ 2246165 h 2517098"/>
                <a:gd name="connsiteX1-27" fmla="*/ 1323340 w 2605560"/>
                <a:gd name="connsiteY1-28" fmla="*/ 35440 h 2517098"/>
                <a:gd name="connsiteX2-29" fmla="*/ 2605560 w 2605560"/>
                <a:gd name="connsiteY2-30" fmla="*/ 2246165 h 2517098"/>
                <a:gd name="connsiteX3-31" fmla="*/ 41119 w 2605560"/>
                <a:gd name="connsiteY3-32" fmla="*/ 2246165 h 2517098"/>
                <a:gd name="connsiteX0-33" fmla="*/ 41119 w 2698397"/>
                <a:gd name="connsiteY0-34" fmla="*/ 2246165 h 2517098"/>
                <a:gd name="connsiteX1-35" fmla="*/ 1323340 w 2698397"/>
                <a:gd name="connsiteY1-36" fmla="*/ 35440 h 2517098"/>
                <a:gd name="connsiteX2-37" fmla="*/ 2605560 w 2698397"/>
                <a:gd name="connsiteY2-38" fmla="*/ 2246165 h 2517098"/>
                <a:gd name="connsiteX3-39" fmla="*/ 41119 w 2698397"/>
                <a:gd name="connsiteY3-40" fmla="*/ 2246165 h 2517098"/>
                <a:gd name="connsiteX0-41" fmla="*/ 41119 w 2698397"/>
                <a:gd name="connsiteY0-42" fmla="*/ 2246165 h 2687187"/>
                <a:gd name="connsiteX1-43" fmla="*/ 1323340 w 2698397"/>
                <a:gd name="connsiteY1-44" fmla="*/ 35440 h 2687187"/>
                <a:gd name="connsiteX2-45" fmla="*/ 2605560 w 2698397"/>
                <a:gd name="connsiteY2-46" fmla="*/ 2246165 h 2687187"/>
                <a:gd name="connsiteX3-47" fmla="*/ 41119 w 2698397"/>
                <a:gd name="connsiteY3-48" fmla="*/ 2246165 h 2687187"/>
                <a:gd name="connsiteX0-49" fmla="*/ 0 w 2657278"/>
                <a:gd name="connsiteY0-50" fmla="*/ 2246165 h 2687187"/>
                <a:gd name="connsiteX1-51" fmla="*/ 1282221 w 2657278"/>
                <a:gd name="connsiteY1-52" fmla="*/ 35440 h 2687187"/>
                <a:gd name="connsiteX2-53" fmla="*/ 2564441 w 2657278"/>
                <a:gd name="connsiteY2-54" fmla="*/ 2246165 h 2687187"/>
                <a:gd name="connsiteX3-55" fmla="*/ 0 w 2657278"/>
                <a:gd name="connsiteY3-56" fmla="*/ 2246165 h 2687187"/>
                <a:gd name="connsiteX0-57" fmla="*/ 0 w 2657278"/>
                <a:gd name="connsiteY0-58" fmla="*/ 2246165 h 2654542"/>
                <a:gd name="connsiteX1-59" fmla="*/ 1282221 w 2657278"/>
                <a:gd name="connsiteY1-60" fmla="*/ 35440 h 2654542"/>
                <a:gd name="connsiteX2-61" fmla="*/ 2564441 w 2657278"/>
                <a:gd name="connsiteY2-62" fmla="*/ 2246165 h 2654542"/>
                <a:gd name="connsiteX3-63" fmla="*/ 0 w 2657278"/>
                <a:gd name="connsiteY3-64" fmla="*/ 2246165 h 2654542"/>
                <a:gd name="connsiteX0-65" fmla="*/ 57808 w 2715086"/>
                <a:gd name="connsiteY0-66" fmla="*/ 2246165 h 2654542"/>
                <a:gd name="connsiteX1-67" fmla="*/ 1340029 w 2715086"/>
                <a:gd name="connsiteY1-68" fmla="*/ 35440 h 2654542"/>
                <a:gd name="connsiteX2-69" fmla="*/ 2622249 w 2715086"/>
                <a:gd name="connsiteY2-70" fmla="*/ 2246165 h 2654542"/>
                <a:gd name="connsiteX3-71" fmla="*/ 57808 w 2715086"/>
                <a:gd name="connsiteY3-72" fmla="*/ 2246165 h 2654542"/>
                <a:gd name="connsiteX0-73" fmla="*/ 57808 w 2653271"/>
                <a:gd name="connsiteY0-74" fmla="*/ 2240363 h 2648740"/>
                <a:gd name="connsiteX1-75" fmla="*/ 1340029 w 2653271"/>
                <a:gd name="connsiteY1-76" fmla="*/ 29638 h 2648740"/>
                <a:gd name="connsiteX2-77" fmla="*/ 2622249 w 2653271"/>
                <a:gd name="connsiteY2-78" fmla="*/ 2240363 h 2648740"/>
                <a:gd name="connsiteX3-79" fmla="*/ 57808 w 2653271"/>
                <a:gd name="connsiteY3-80" fmla="*/ 2240363 h 2648740"/>
                <a:gd name="connsiteX0-81" fmla="*/ 57808 w 2653271"/>
                <a:gd name="connsiteY0-82" fmla="*/ 2240363 h 2570137"/>
                <a:gd name="connsiteX1-83" fmla="*/ 1340029 w 2653271"/>
                <a:gd name="connsiteY1-84" fmla="*/ 29638 h 2570137"/>
                <a:gd name="connsiteX2-85" fmla="*/ 2622249 w 2653271"/>
                <a:gd name="connsiteY2-86" fmla="*/ 2240363 h 2570137"/>
                <a:gd name="connsiteX3-87" fmla="*/ 57808 w 2653271"/>
                <a:gd name="connsiteY3-88" fmla="*/ 2240363 h 2570137"/>
              </a:gdLst>
              <a:ahLst/>
              <a:cxnLst>
                <a:cxn ang="0">
                  <a:pos x="connsiteX0-1" y="connsiteY0-2"/>
                </a:cxn>
                <a:cxn ang="0">
                  <a:pos x="connsiteX1-3" y="connsiteY1-4"/>
                </a:cxn>
                <a:cxn ang="0">
                  <a:pos x="connsiteX2-5" y="connsiteY2-6"/>
                </a:cxn>
                <a:cxn ang="0">
                  <a:pos x="connsiteX3-7" y="connsiteY3-8"/>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lumMod val="75000"/>
                  </a:schemeClr>
                </a:solidFill>
                <a:effectLst/>
                <a:uLnTx/>
                <a:uFillTx/>
                <a:latin typeface="微软雅黑" panose="020B0503020204020204" charset="-122"/>
                <a:ea typeface="微软雅黑" panose="020B0503020204020204" charset="-122"/>
              </a:endParaRPr>
            </a:p>
          </p:txBody>
        </p:sp>
        <p:sp>
          <p:nvSpPr>
            <p:cNvPr id="13" name="文本框 12"/>
            <p:cNvSpPr txBox="1"/>
            <p:nvPr/>
          </p:nvSpPr>
          <p:spPr>
            <a:xfrm>
              <a:off x="1884737" y="1587543"/>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rPr>
                <a:t>01</a:t>
              </a:r>
              <a:endParaRPr kumimoji="0" lang="zh-CN" altLang="en-US"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endParaRPr>
            </a:p>
          </p:txBody>
        </p:sp>
      </p:grpSp>
      <p:sp>
        <p:nvSpPr>
          <p:cNvPr id="22" name="矩形: 圆角 25"/>
          <p:cNvSpPr/>
          <p:nvPr/>
        </p:nvSpPr>
        <p:spPr>
          <a:xfrm>
            <a:off x="7358040" y="1986717"/>
            <a:ext cx="2051958" cy="491456"/>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安全性</a:t>
            </a:r>
          </a:p>
        </p:txBody>
      </p:sp>
      <p:grpSp>
        <p:nvGrpSpPr>
          <p:cNvPr id="23" name="组合 22"/>
          <p:cNvGrpSpPr/>
          <p:nvPr/>
        </p:nvGrpSpPr>
        <p:grpSpPr>
          <a:xfrm>
            <a:off x="6462702" y="1970835"/>
            <a:ext cx="627095" cy="523220"/>
            <a:chOff x="1884737" y="1587543"/>
            <a:chExt cx="627095" cy="523220"/>
          </a:xfrm>
        </p:grpSpPr>
        <p:sp>
          <p:nvSpPr>
            <p:cNvPr id="25" name="等腰三角形 76"/>
            <p:cNvSpPr/>
            <p:nvPr/>
          </p:nvSpPr>
          <p:spPr>
            <a:xfrm rot="6271357" flipV="1">
              <a:off x="2171456" y="1752148"/>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1" fmla="*/ 0 w 2564441"/>
                <a:gd name="connsiteY0-2" fmla="*/ 2246165 h 2246165"/>
                <a:gd name="connsiteX1-3" fmla="*/ 1282221 w 2564441"/>
                <a:gd name="connsiteY1-4" fmla="*/ 35440 h 2246165"/>
                <a:gd name="connsiteX2-5" fmla="*/ 2564441 w 2564441"/>
                <a:gd name="connsiteY2-6" fmla="*/ 2246165 h 2246165"/>
                <a:gd name="connsiteX3-7" fmla="*/ 0 w 2564441"/>
                <a:gd name="connsiteY3-8" fmla="*/ 2246165 h 2246165"/>
                <a:gd name="connsiteX0-9" fmla="*/ 0 w 2564441"/>
                <a:gd name="connsiteY0-10" fmla="*/ 2246165 h 2246165"/>
                <a:gd name="connsiteX1-11" fmla="*/ 1282221 w 2564441"/>
                <a:gd name="connsiteY1-12" fmla="*/ 35440 h 2246165"/>
                <a:gd name="connsiteX2-13" fmla="*/ 2564441 w 2564441"/>
                <a:gd name="connsiteY2-14" fmla="*/ 2246165 h 2246165"/>
                <a:gd name="connsiteX3-15" fmla="*/ 0 w 2564441"/>
                <a:gd name="connsiteY3-16" fmla="*/ 2246165 h 2246165"/>
                <a:gd name="connsiteX0-17" fmla="*/ 0 w 2564441"/>
                <a:gd name="connsiteY0-18" fmla="*/ 2246165 h 2517098"/>
                <a:gd name="connsiteX1-19" fmla="*/ 1282221 w 2564441"/>
                <a:gd name="connsiteY1-20" fmla="*/ 35440 h 2517098"/>
                <a:gd name="connsiteX2-21" fmla="*/ 2564441 w 2564441"/>
                <a:gd name="connsiteY2-22" fmla="*/ 2246165 h 2517098"/>
                <a:gd name="connsiteX3-23" fmla="*/ 0 w 2564441"/>
                <a:gd name="connsiteY3-24" fmla="*/ 2246165 h 2517098"/>
                <a:gd name="connsiteX0-25" fmla="*/ 41119 w 2605560"/>
                <a:gd name="connsiteY0-26" fmla="*/ 2246165 h 2517098"/>
                <a:gd name="connsiteX1-27" fmla="*/ 1323340 w 2605560"/>
                <a:gd name="connsiteY1-28" fmla="*/ 35440 h 2517098"/>
                <a:gd name="connsiteX2-29" fmla="*/ 2605560 w 2605560"/>
                <a:gd name="connsiteY2-30" fmla="*/ 2246165 h 2517098"/>
                <a:gd name="connsiteX3-31" fmla="*/ 41119 w 2605560"/>
                <a:gd name="connsiteY3-32" fmla="*/ 2246165 h 2517098"/>
                <a:gd name="connsiteX0-33" fmla="*/ 41119 w 2698397"/>
                <a:gd name="connsiteY0-34" fmla="*/ 2246165 h 2517098"/>
                <a:gd name="connsiteX1-35" fmla="*/ 1323340 w 2698397"/>
                <a:gd name="connsiteY1-36" fmla="*/ 35440 h 2517098"/>
                <a:gd name="connsiteX2-37" fmla="*/ 2605560 w 2698397"/>
                <a:gd name="connsiteY2-38" fmla="*/ 2246165 h 2517098"/>
                <a:gd name="connsiteX3-39" fmla="*/ 41119 w 2698397"/>
                <a:gd name="connsiteY3-40" fmla="*/ 2246165 h 2517098"/>
                <a:gd name="connsiteX0-41" fmla="*/ 41119 w 2698397"/>
                <a:gd name="connsiteY0-42" fmla="*/ 2246165 h 2687187"/>
                <a:gd name="connsiteX1-43" fmla="*/ 1323340 w 2698397"/>
                <a:gd name="connsiteY1-44" fmla="*/ 35440 h 2687187"/>
                <a:gd name="connsiteX2-45" fmla="*/ 2605560 w 2698397"/>
                <a:gd name="connsiteY2-46" fmla="*/ 2246165 h 2687187"/>
                <a:gd name="connsiteX3-47" fmla="*/ 41119 w 2698397"/>
                <a:gd name="connsiteY3-48" fmla="*/ 2246165 h 2687187"/>
                <a:gd name="connsiteX0-49" fmla="*/ 0 w 2657278"/>
                <a:gd name="connsiteY0-50" fmla="*/ 2246165 h 2687187"/>
                <a:gd name="connsiteX1-51" fmla="*/ 1282221 w 2657278"/>
                <a:gd name="connsiteY1-52" fmla="*/ 35440 h 2687187"/>
                <a:gd name="connsiteX2-53" fmla="*/ 2564441 w 2657278"/>
                <a:gd name="connsiteY2-54" fmla="*/ 2246165 h 2687187"/>
                <a:gd name="connsiteX3-55" fmla="*/ 0 w 2657278"/>
                <a:gd name="connsiteY3-56" fmla="*/ 2246165 h 2687187"/>
                <a:gd name="connsiteX0-57" fmla="*/ 0 w 2657278"/>
                <a:gd name="connsiteY0-58" fmla="*/ 2246165 h 2654542"/>
                <a:gd name="connsiteX1-59" fmla="*/ 1282221 w 2657278"/>
                <a:gd name="connsiteY1-60" fmla="*/ 35440 h 2654542"/>
                <a:gd name="connsiteX2-61" fmla="*/ 2564441 w 2657278"/>
                <a:gd name="connsiteY2-62" fmla="*/ 2246165 h 2654542"/>
                <a:gd name="connsiteX3-63" fmla="*/ 0 w 2657278"/>
                <a:gd name="connsiteY3-64" fmla="*/ 2246165 h 2654542"/>
                <a:gd name="connsiteX0-65" fmla="*/ 57808 w 2715086"/>
                <a:gd name="connsiteY0-66" fmla="*/ 2246165 h 2654542"/>
                <a:gd name="connsiteX1-67" fmla="*/ 1340029 w 2715086"/>
                <a:gd name="connsiteY1-68" fmla="*/ 35440 h 2654542"/>
                <a:gd name="connsiteX2-69" fmla="*/ 2622249 w 2715086"/>
                <a:gd name="connsiteY2-70" fmla="*/ 2246165 h 2654542"/>
                <a:gd name="connsiteX3-71" fmla="*/ 57808 w 2715086"/>
                <a:gd name="connsiteY3-72" fmla="*/ 2246165 h 2654542"/>
                <a:gd name="connsiteX0-73" fmla="*/ 57808 w 2653271"/>
                <a:gd name="connsiteY0-74" fmla="*/ 2240363 h 2648740"/>
                <a:gd name="connsiteX1-75" fmla="*/ 1340029 w 2653271"/>
                <a:gd name="connsiteY1-76" fmla="*/ 29638 h 2648740"/>
                <a:gd name="connsiteX2-77" fmla="*/ 2622249 w 2653271"/>
                <a:gd name="connsiteY2-78" fmla="*/ 2240363 h 2648740"/>
                <a:gd name="connsiteX3-79" fmla="*/ 57808 w 2653271"/>
                <a:gd name="connsiteY3-80" fmla="*/ 2240363 h 2648740"/>
                <a:gd name="connsiteX0-81" fmla="*/ 57808 w 2653271"/>
                <a:gd name="connsiteY0-82" fmla="*/ 2240363 h 2570137"/>
                <a:gd name="connsiteX1-83" fmla="*/ 1340029 w 2653271"/>
                <a:gd name="connsiteY1-84" fmla="*/ 29638 h 2570137"/>
                <a:gd name="connsiteX2-85" fmla="*/ 2622249 w 2653271"/>
                <a:gd name="connsiteY2-86" fmla="*/ 2240363 h 2570137"/>
                <a:gd name="connsiteX3-87" fmla="*/ 57808 w 2653271"/>
                <a:gd name="connsiteY3-88" fmla="*/ 2240363 h 2570137"/>
              </a:gdLst>
              <a:ahLst/>
              <a:cxnLst>
                <a:cxn ang="0">
                  <a:pos x="connsiteX0-1" y="connsiteY0-2"/>
                </a:cxn>
                <a:cxn ang="0">
                  <a:pos x="connsiteX1-3" y="connsiteY1-4"/>
                </a:cxn>
                <a:cxn ang="0">
                  <a:pos x="connsiteX2-5" y="connsiteY2-6"/>
                </a:cxn>
                <a:cxn ang="0">
                  <a:pos x="connsiteX3-7" y="connsiteY3-8"/>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lumMod val="75000"/>
                  </a:schemeClr>
                </a:solidFill>
                <a:effectLst/>
                <a:uLnTx/>
                <a:uFillTx/>
                <a:latin typeface="微软雅黑" panose="020B0503020204020204" charset="-122"/>
                <a:ea typeface="微软雅黑" panose="020B0503020204020204" charset="-122"/>
              </a:endParaRPr>
            </a:p>
          </p:txBody>
        </p:sp>
        <p:sp>
          <p:nvSpPr>
            <p:cNvPr id="26" name="文本框 25"/>
            <p:cNvSpPr txBox="1"/>
            <p:nvPr/>
          </p:nvSpPr>
          <p:spPr>
            <a:xfrm>
              <a:off x="1884737" y="1587543"/>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rPr>
                <a:t>02</a:t>
              </a:r>
              <a:endParaRPr kumimoji="0" lang="zh-CN" altLang="en-US"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endParaRPr>
            </a:p>
          </p:txBody>
        </p:sp>
      </p:grpSp>
      <p:sp>
        <p:nvSpPr>
          <p:cNvPr id="27" name="矩形: 圆角 31"/>
          <p:cNvSpPr/>
          <p:nvPr/>
        </p:nvSpPr>
        <p:spPr>
          <a:xfrm>
            <a:off x="2731625" y="3341543"/>
            <a:ext cx="2051958" cy="491456"/>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有效性</a:t>
            </a:r>
          </a:p>
        </p:txBody>
      </p:sp>
      <p:grpSp>
        <p:nvGrpSpPr>
          <p:cNvPr id="28" name="组合 27"/>
          <p:cNvGrpSpPr/>
          <p:nvPr/>
        </p:nvGrpSpPr>
        <p:grpSpPr>
          <a:xfrm>
            <a:off x="1836287" y="3325661"/>
            <a:ext cx="627095" cy="523220"/>
            <a:chOff x="1884737" y="1587543"/>
            <a:chExt cx="627095" cy="523220"/>
          </a:xfrm>
        </p:grpSpPr>
        <p:sp>
          <p:nvSpPr>
            <p:cNvPr id="29" name="等腰三角形 76"/>
            <p:cNvSpPr/>
            <p:nvPr/>
          </p:nvSpPr>
          <p:spPr>
            <a:xfrm rot="6271357" flipV="1">
              <a:off x="2171456" y="1752148"/>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1" fmla="*/ 0 w 2564441"/>
                <a:gd name="connsiteY0-2" fmla="*/ 2246165 h 2246165"/>
                <a:gd name="connsiteX1-3" fmla="*/ 1282221 w 2564441"/>
                <a:gd name="connsiteY1-4" fmla="*/ 35440 h 2246165"/>
                <a:gd name="connsiteX2-5" fmla="*/ 2564441 w 2564441"/>
                <a:gd name="connsiteY2-6" fmla="*/ 2246165 h 2246165"/>
                <a:gd name="connsiteX3-7" fmla="*/ 0 w 2564441"/>
                <a:gd name="connsiteY3-8" fmla="*/ 2246165 h 2246165"/>
                <a:gd name="connsiteX0-9" fmla="*/ 0 w 2564441"/>
                <a:gd name="connsiteY0-10" fmla="*/ 2246165 h 2246165"/>
                <a:gd name="connsiteX1-11" fmla="*/ 1282221 w 2564441"/>
                <a:gd name="connsiteY1-12" fmla="*/ 35440 h 2246165"/>
                <a:gd name="connsiteX2-13" fmla="*/ 2564441 w 2564441"/>
                <a:gd name="connsiteY2-14" fmla="*/ 2246165 h 2246165"/>
                <a:gd name="connsiteX3-15" fmla="*/ 0 w 2564441"/>
                <a:gd name="connsiteY3-16" fmla="*/ 2246165 h 2246165"/>
                <a:gd name="connsiteX0-17" fmla="*/ 0 w 2564441"/>
                <a:gd name="connsiteY0-18" fmla="*/ 2246165 h 2517098"/>
                <a:gd name="connsiteX1-19" fmla="*/ 1282221 w 2564441"/>
                <a:gd name="connsiteY1-20" fmla="*/ 35440 h 2517098"/>
                <a:gd name="connsiteX2-21" fmla="*/ 2564441 w 2564441"/>
                <a:gd name="connsiteY2-22" fmla="*/ 2246165 h 2517098"/>
                <a:gd name="connsiteX3-23" fmla="*/ 0 w 2564441"/>
                <a:gd name="connsiteY3-24" fmla="*/ 2246165 h 2517098"/>
                <a:gd name="connsiteX0-25" fmla="*/ 41119 w 2605560"/>
                <a:gd name="connsiteY0-26" fmla="*/ 2246165 h 2517098"/>
                <a:gd name="connsiteX1-27" fmla="*/ 1323340 w 2605560"/>
                <a:gd name="connsiteY1-28" fmla="*/ 35440 h 2517098"/>
                <a:gd name="connsiteX2-29" fmla="*/ 2605560 w 2605560"/>
                <a:gd name="connsiteY2-30" fmla="*/ 2246165 h 2517098"/>
                <a:gd name="connsiteX3-31" fmla="*/ 41119 w 2605560"/>
                <a:gd name="connsiteY3-32" fmla="*/ 2246165 h 2517098"/>
                <a:gd name="connsiteX0-33" fmla="*/ 41119 w 2698397"/>
                <a:gd name="connsiteY0-34" fmla="*/ 2246165 h 2517098"/>
                <a:gd name="connsiteX1-35" fmla="*/ 1323340 w 2698397"/>
                <a:gd name="connsiteY1-36" fmla="*/ 35440 h 2517098"/>
                <a:gd name="connsiteX2-37" fmla="*/ 2605560 w 2698397"/>
                <a:gd name="connsiteY2-38" fmla="*/ 2246165 h 2517098"/>
                <a:gd name="connsiteX3-39" fmla="*/ 41119 w 2698397"/>
                <a:gd name="connsiteY3-40" fmla="*/ 2246165 h 2517098"/>
                <a:gd name="connsiteX0-41" fmla="*/ 41119 w 2698397"/>
                <a:gd name="connsiteY0-42" fmla="*/ 2246165 h 2687187"/>
                <a:gd name="connsiteX1-43" fmla="*/ 1323340 w 2698397"/>
                <a:gd name="connsiteY1-44" fmla="*/ 35440 h 2687187"/>
                <a:gd name="connsiteX2-45" fmla="*/ 2605560 w 2698397"/>
                <a:gd name="connsiteY2-46" fmla="*/ 2246165 h 2687187"/>
                <a:gd name="connsiteX3-47" fmla="*/ 41119 w 2698397"/>
                <a:gd name="connsiteY3-48" fmla="*/ 2246165 h 2687187"/>
                <a:gd name="connsiteX0-49" fmla="*/ 0 w 2657278"/>
                <a:gd name="connsiteY0-50" fmla="*/ 2246165 h 2687187"/>
                <a:gd name="connsiteX1-51" fmla="*/ 1282221 w 2657278"/>
                <a:gd name="connsiteY1-52" fmla="*/ 35440 h 2687187"/>
                <a:gd name="connsiteX2-53" fmla="*/ 2564441 w 2657278"/>
                <a:gd name="connsiteY2-54" fmla="*/ 2246165 h 2687187"/>
                <a:gd name="connsiteX3-55" fmla="*/ 0 w 2657278"/>
                <a:gd name="connsiteY3-56" fmla="*/ 2246165 h 2687187"/>
                <a:gd name="connsiteX0-57" fmla="*/ 0 w 2657278"/>
                <a:gd name="connsiteY0-58" fmla="*/ 2246165 h 2654542"/>
                <a:gd name="connsiteX1-59" fmla="*/ 1282221 w 2657278"/>
                <a:gd name="connsiteY1-60" fmla="*/ 35440 h 2654542"/>
                <a:gd name="connsiteX2-61" fmla="*/ 2564441 w 2657278"/>
                <a:gd name="connsiteY2-62" fmla="*/ 2246165 h 2654542"/>
                <a:gd name="connsiteX3-63" fmla="*/ 0 w 2657278"/>
                <a:gd name="connsiteY3-64" fmla="*/ 2246165 h 2654542"/>
                <a:gd name="connsiteX0-65" fmla="*/ 57808 w 2715086"/>
                <a:gd name="connsiteY0-66" fmla="*/ 2246165 h 2654542"/>
                <a:gd name="connsiteX1-67" fmla="*/ 1340029 w 2715086"/>
                <a:gd name="connsiteY1-68" fmla="*/ 35440 h 2654542"/>
                <a:gd name="connsiteX2-69" fmla="*/ 2622249 w 2715086"/>
                <a:gd name="connsiteY2-70" fmla="*/ 2246165 h 2654542"/>
                <a:gd name="connsiteX3-71" fmla="*/ 57808 w 2715086"/>
                <a:gd name="connsiteY3-72" fmla="*/ 2246165 h 2654542"/>
                <a:gd name="connsiteX0-73" fmla="*/ 57808 w 2653271"/>
                <a:gd name="connsiteY0-74" fmla="*/ 2240363 h 2648740"/>
                <a:gd name="connsiteX1-75" fmla="*/ 1340029 w 2653271"/>
                <a:gd name="connsiteY1-76" fmla="*/ 29638 h 2648740"/>
                <a:gd name="connsiteX2-77" fmla="*/ 2622249 w 2653271"/>
                <a:gd name="connsiteY2-78" fmla="*/ 2240363 h 2648740"/>
                <a:gd name="connsiteX3-79" fmla="*/ 57808 w 2653271"/>
                <a:gd name="connsiteY3-80" fmla="*/ 2240363 h 2648740"/>
                <a:gd name="connsiteX0-81" fmla="*/ 57808 w 2653271"/>
                <a:gd name="connsiteY0-82" fmla="*/ 2240363 h 2570137"/>
                <a:gd name="connsiteX1-83" fmla="*/ 1340029 w 2653271"/>
                <a:gd name="connsiteY1-84" fmla="*/ 29638 h 2570137"/>
                <a:gd name="connsiteX2-85" fmla="*/ 2622249 w 2653271"/>
                <a:gd name="connsiteY2-86" fmla="*/ 2240363 h 2570137"/>
                <a:gd name="connsiteX3-87" fmla="*/ 57808 w 2653271"/>
                <a:gd name="connsiteY3-88" fmla="*/ 2240363 h 2570137"/>
              </a:gdLst>
              <a:ahLst/>
              <a:cxnLst>
                <a:cxn ang="0">
                  <a:pos x="connsiteX0-1" y="connsiteY0-2"/>
                </a:cxn>
                <a:cxn ang="0">
                  <a:pos x="connsiteX1-3" y="connsiteY1-4"/>
                </a:cxn>
                <a:cxn ang="0">
                  <a:pos x="connsiteX2-5" y="connsiteY2-6"/>
                </a:cxn>
                <a:cxn ang="0">
                  <a:pos x="connsiteX3-7" y="connsiteY3-8"/>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lumMod val="75000"/>
                  </a:schemeClr>
                </a:solidFill>
                <a:effectLst/>
                <a:uLnTx/>
                <a:uFillTx/>
                <a:latin typeface="微软雅黑" panose="020B0503020204020204" charset="-122"/>
                <a:ea typeface="微软雅黑" panose="020B0503020204020204" charset="-122"/>
              </a:endParaRPr>
            </a:p>
          </p:txBody>
        </p:sp>
        <p:sp>
          <p:nvSpPr>
            <p:cNvPr id="30" name="文本框 29"/>
            <p:cNvSpPr txBox="1"/>
            <p:nvPr/>
          </p:nvSpPr>
          <p:spPr>
            <a:xfrm>
              <a:off x="1884737" y="1587543"/>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rPr>
                <a:t>03</a:t>
              </a:r>
              <a:endParaRPr kumimoji="0" lang="zh-CN" altLang="en-US"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endParaRPr>
            </a:p>
          </p:txBody>
        </p:sp>
      </p:grpSp>
      <p:sp>
        <p:nvSpPr>
          <p:cNvPr id="31" name="矩形: 圆角 36"/>
          <p:cNvSpPr/>
          <p:nvPr/>
        </p:nvSpPr>
        <p:spPr>
          <a:xfrm>
            <a:off x="7358040" y="3341543"/>
            <a:ext cx="2051958" cy="491456"/>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创新性</a:t>
            </a:r>
          </a:p>
        </p:txBody>
      </p:sp>
      <p:grpSp>
        <p:nvGrpSpPr>
          <p:cNvPr id="32" name="组合 31"/>
          <p:cNvGrpSpPr/>
          <p:nvPr/>
        </p:nvGrpSpPr>
        <p:grpSpPr>
          <a:xfrm>
            <a:off x="6462702" y="3325661"/>
            <a:ext cx="627095" cy="523220"/>
            <a:chOff x="1884737" y="1587543"/>
            <a:chExt cx="627095" cy="523220"/>
          </a:xfrm>
        </p:grpSpPr>
        <p:sp>
          <p:nvSpPr>
            <p:cNvPr id="33" name="等腰三角形 76"/>
            <p:cNvSpPr/>
            <p:nvPr/>
          </p:nvSpPr>
          <p:spPr>
            <a:xfrm rot="6271357" flipV="1">
              <a:off x="2171456" y="1752148"/>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1" fmla="*/ 0 w 2564441"/>
                <a:gd name="connsiteY0-2" fmla="*/ 2246165 h 2246165"/>
                <a:gd name="connsiteX1-3" fmla="*/ 1282221 w 2564441"/>
                <a:gd name="connsiteY1-4" fmla="*/ 35440 h 2246165"/>
                <a:gd name="connsiteX2-5" fmla="*/ 2564441 w 2564441"/>
                <a:gd name="connsiteY2-6" fmla="*/ 2246165 h 2246165"/>
                <a:gd name="connsiteX3-7" fmla="*/ 0 w 2564441"/>
                <a:gd name="connsiteY3-8" fmla="*/ 2246165 h 2246165"/>
                <a:gd name="connsiteX0-9" fmla="*/ 0 w 2564441"/>
                <a:gd name="connsiteY0-10" fmla="*/ 2246165 h 2246165"/>
                <a:gd name="connsiteX1-11" fmla="*/ 1282221 w 2564441"/>
                <a:gd name="connsiteY1-12" fmla="*/ 35440 h 2246165"/>
                <a:gd name="connsiteX2-13" fmla="*/ 2564441 w 2564441"/>
                <a:gd name="connsiteY2-14" fmla="*/ 2246165 h 2246165"/>
                <a:gd name="connsiteX3-15" fmla="*/ 0 w 2564441"/>
                <a:gd name="connsiteY3-16" fmla="*/ 2246165 h 2246165"/>
                <a:gd name="connsiteX0-17" fmla="*/ 0 w 2564441"/>
                <a:gd name="connsiteY0-18" fmla="*/ 2246165 h 2517098"/>
                <a:gd name="connsiteX1-19" fmla="*/ 1282221 w 2564441"/>
                <a:gd name="connsiteY1-20" fmla="*/ 35440 h 2517098"/>
                <a:gd name="connsiteX2-21" fmla="*/ 2564441 w 2564441"/>
                <a:gd name="connsiteY2-22" fmla="*/ 2246165 h 2517098"/>
                <a:gd name="connsiteX3-23" fmla="*/ 0 w 2564441"/>
                <a:gd name="connsiteY3-24" fmla="*/ 2246165 h 2517098"/>
                <a:gd name="connsiteX0-25" fmla="*/ 41119 w 2605560"/>
                <a:gd name="connsiteY0-26" fmla="*/ 2246165 h 2517098"/>
                <a:gd name="connsiteX1-27" fmla="*/ 1323340 w 2605560"/>
                <a:gd name="connsiteY1-28" fmla="*/ 35440 h 2517098"/>
                <a:gd name="connsiteX2-29" fmla="*/ 2605560 w 2605560"/>
                <a:gd name="connsiteY2-30" fmla="*/ 2246165 h 2517098"/>
                <a:gd name="connsiteX3-31" fmla="*/ 41119 w 2605560"/>
                <a:gd name="connsiteY3-32" fmla="*/ 2246165 h 2517098"/>
                <a:gd name="connsiteX0-33" fmla="*/ 41119 w 2698397"/>
                <a:gd name="connsiteY0-34" fmla="*/ 2246165 h 2517098"/>
                <a:gd name="connsiteX1-35" fmla="*/ 1323340 w 2698397"/>
                <a:gd name="connsiteY1-36" fmla="*/ 35440 h 2517098"/>
                <a:gd name="connsiteX2-37" fmla="*/ 2605560 w 2698397"/>
                <a:gd name="connsiteY2-38" fmla="*/ 2246165 h 2517098"/>
                <a:gd name="connsiteX3-39" fmla="*/ 41119 w 2698397"/>
                <a:gd name="connsiteY3-40" fmla="*/ 2246165 h 2517098"/>
                <a:gd name="connsiteX0-41" fmla="*/ 41119 w 2698397"/>
                <a:gd name="connsiteY0-42" fmla="*/ 2246165 h 2687187"/>
                <a:gd name="connsiteX1-43" fmla="*/ 1323340 w 2698397"/>
                <a:gd name="connsiteY1-44" fmla="*/ 35440 h 2687187"/>
                <a:gd name="connsiteX2-45" fmla="*/ 2605560 w 2698397"/>
                <a:gd name="connsiteY2-46" fmla="*/ 2246165 h 2687187"/>
                <a:gd name="connsiteX3-47" fmla="*/ 41119 w 2698397"/>
                <a:gd name="connsiteY3-48" fmla="*/ 2246165 h 2687187"/>
                <a:gd name="connsiteX0-49" fmla="*/ 0 w 2657278"/>
                <a:gd name="connsiteY0-50" fmla="*/ 2246165 h 2687187"/>
                <a:gd name="connsiteX1-51" fmla="*/ 1282221 w 2657278"/>
                <a:gd name="connsiteY1-52" fmla="*/ 35440 h 2687187"/>
                <a:gd name="connsiteX2-53" fmla="*/ 2564441 w 2657278"/>
                <a:gd name="connsiteY2-54" fmla="*/ 2246165 h 2687187"/>
                <a:gd name="connsiteX3-55" fmla="*/ 0 w 2657278"/>
                <a:gd name="connsiteY3-56" fmla="*/ 2246165 h 2687187"/>
                <a:gd name="connsiteX0-57" fmla="*/ 0 w 2657278"/>
                <a:gd name="connsiteY0-58" fmla="*/ 2246165 h 2654542"/>
                <a:gd name="connsiteX1-59" fmla="*/ 1282221 w 2657278"/>
                <a:gd name="connsiteY1-60" fmla="*/ 35440 h 2654542"/>
                <a:gd name="connsiteX2-61" fmla="*/ 2564441 w 2657278"/>
                <a:gd name="connsiteY2-62" fmla="*/ 2246165 h 2654542"/>
                <a:gd name="connsiteX3-63" fmla="*/ 0 w 2657278"/>
                <a:gd name="connsiteY3-64" fmla="*/ 2246165 h 2654542"/>
                <a:gd name="connsiteX0-65" fmla="*/ 57808 w 2715086"/>
                <a:gd name="connsiteY0-66" fmla="*/ 2246165 h 2654542"/>
                <a:gd name="connsiteX1-67" fmla="*/ 1340029 w 2715086"/>
                <a:gd name="connsiteY1-68" fmla="*/ 35440 h 2654542"/>
                <a:gd name="connsiteX2-69" fmla="*/ 2622249 w 2715086"/>
                <a:gd name="connsiteY2-70" fmla="*/ 2246165 h 2654542"/>
                <a:gd name="connsiteX3-71" fmla="*/ 57808 w 2715086"/>
                <a:gd name="connsiteY3-72" fmla="*/ 2246165 h 2654542"/>
                <a:gd name="connsiteX0-73" fmla="*/ 57808 w 2653271"/>
                <a:gd name="connsiteY0-74" fmla="*/ 2240363 h 2648740"/>
                <a:gd name="connsiteX1-75" fmla="*/ 1340029 w 2653271"/>
                <a:gd name="connsiteY1-76" fmla="*/ 29638 h 2648740"/>
                <a:gd name="connsiteX2-77" fmla="*/ 2622249 w 2653271"/>
                <a:gd name="connsiteY2-78" fmla="*/ 2240363 h 2648740"/>
                <a:gd name="connsiteX3-79" fmla="*/ 57808 w 2653271"/>
                <a:gd name="connsiteY3-80" fmla="*/ 2240363 h 2648740"/>
                <a:gd name="connsiteX0-81" fmla="*/ 57808 w 2653271"/>
                <a:gd name="connsiteY0-82" fmla="*/ 2240363 h 2570137"/>
                <a:gd name="connsiteX1-83" fmla="*/ 1340029 w 2653271"/>
                <a:gd name="connsiteY1-84" fmla="*/ 29638 h 2570137"/>
                <a:gd name="connsiteX2-85" fmla="*/ 2622249 w 2653271"/>
                <a:gd name="connsiteY2-86" fmla="*/ 2240363 h 2570137"/>
                <a:gd name="connsiteX3-87" fmla="*/ 57808 w 2653271"/>
                <a:gd name="connsiteY3-88" fmla="*/ 2240363 h 2570137"/>
              </a:gdLst>
              <a:ahLst/>
              <a:cxnLst>
                <a:cxn ang="0">
                  <a:pos x="connsiteX0-1" y="connsiteY0-2"/>
                </a:cxn>
                <a:cxn ang="0">
                  <a:pos x="connsiteX1-3" y="connsiteY1-4"/>
                </a:cxn>
                <a:cxn ang="0">
                  <a:pos x="connsiteX2-5" y="connsiteY2-6"/>
                </a:cxn>
                <a:cxn ang="0">
                  <a:pos x="connsiteX3-7" y="connsiteY3-8"/>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lumMod val="75000"/>
                  </a:schemeClr>
                </a:solidFill>
                <a:effectLst/>
                <a:uLnTx/>
                <a:uFillTx/>
                <a:latin typeface="微软雅黑" panose="020B0503020204020204" charset="-122"/>
                <a:ea typeface="微软雅黑" panose="020B0503020204020204" charset="-122"/>
              </a:endParaRPr>
            </a:p>
          </p:txBody>
        </p:sp>
        <p:sp>
          <p:nvSpPr>
            <p:cNvPr id="34" name="文本框 33"/>
            <p:cNvSpPr txBox="1"/>
            <p:nvPr/>
          </p:nvSpPr>
          <p:spPr>
            <a:xfrm>
              <a:off x="1884737" y="1587543"/>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rPr>
                <a:t>04</a:t>
              </a:r>
              <a:endParaRPr kumimoji="0" lang="zh-CN" altLang="en-US"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endParaRPr>
            </a:p>
          </p:txBody>
        </p:sp>
      </p:grpSp>
      <p:sp>
        <p:nvSpPr>
          <p:cNvPr id="35" name="矩形: 圆角 41"/>
          <p:cNvSpPr/>
          <p:nvPr/>
        </p:nvSpPr>
        <p:spPr>
          <a:xfrm>
            <a:off x="2731625" y="4696369"/>
            <a:ext cx="2051958" cy="491456"/>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公平性</a:t>
            </a:r>
          </a:p>
        </p:txBody>
      </p:sp>
      <p:grpSp>
        <p:nvGrpSpPr>
          <p:cNvPr id="36" name="组合 35"/>
          <p:cNvGrpSpPr/>
          <p:nvPr/>
        </p:nvGrpSpPr>
        <p:grpSpPr>
          <a:xfrm>
            <a:off x="1836287" y="4680487"/>
            <a:ext cx="627095" cy="523220"/>
            <a:chOff x="1884737" y="1587543"/>
            <a:chExt cx="627095" cy="523220"/>
          </a:xfrm>
        </p:grpSpPr>
        <p:sp>
          <p:nvSpPr>
            <p:cNvPr id="37" name="等腰三角形 76"/>
            <p:cNvSpPr/>
            <p:nvPr/>
          </p:nvSpPr>
          <p:spPr>
            <a:xfrm rot="6271357" flipV="1">
              <a:off x="2171456" y="1752148"/>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1" fmla="*/ 0 w 2564441"/>
                <a:gd name="connsiteY0-2" fmla="*/ 2246165 h 2246165"/>
                <a:gd name="connsiteX1-3" fmla="*/ 1282221 w 2564441"/>
                <a:gd name="connsiteY1-4" fmla="*/ 35440 h 2246165"/>
                <a:gd name="connsiteX2-5" fmla="*/ 2564441 w 2564441"/>
                <a:gd name="connsiteY2-6" fmla="*/ 2246165 h 2246165"/>
                <a:gd name="connsiteX3-7" fmla="*/ 0 w 2564441"/>
                <a:gd name="connsiteY3-8" fmla="*/ 2246165 h 2246165"/>
                <a:gd name="connsiteX0-9" fmla="*/ 0 w 2564441"/>
                <a:gd name="connsiteY0-10" fmla="*/ 2246165 h 2246165"/>
                <a:gd name="connsiteX1-11" fmla="*/ 1282221 w 2564441"/>
                <a:gd name="connsiteY1-12" fmla="*/ 35440 h 2246165"/>
                <a:gd name="connsiteX2-13" fmla="*/ 2564441 w 2564441"/>
                <a:gd name="connsiteY2-14" fmla="*/ 2246165 h 2246165"/>
                <a:gd name="connsiteX3-15" fmla="*/ 0 w 2564441"/>
                <a:gd name="connsiteY3-16" fmla="*/ 2246165 h 2246165"/>
                <a:gd name="connsiteX0-17" fmla="*/ 0 w 2564441"/>
                <a:gd name="connsiteY0-18" fmla="*/ 2246165 h 2517098"/>
                <a:gd name="connsiteX1-19" fmla="*/ 1282221 w 2564441"/>
                <a:gd name="connsiteY1-20" fmla="*/ 35440 h 2517098"/>
                <a:gd name="connsiteX2-21" fmla="*/ 2564441 w 2564441"/>
                <a:gd name="connsiteY2-22" fmla="*/ 2246165 h 2517098"/>
                <a:gd name="connsiteX3-23" fmla="*/ 0 w 2564441"/>
                <a:gd name="connsiteY3-24" fmla="*/ 2246165 h 2517098"/>
                <a:gd name="connsiteX0-25" fmla="*/ 41119 w 2605560"/>
                <a:gd name="connsiteY0-26" fmla="*/ 2246165 h 2517098"/>
                <a:gd name="connsiteX1-27" fmla="*/ 1323340 w 2605560"/>
                <a:gd name="connsiteY1-28" fmla="*/ 35440 h 2517098"/>
                <a:gd name="connsiteX2-29" fmla="*/ 2605560 w 2605560"/>
                <a:gd name="connsiteY2-30" fmla="*/ 2246165 h 2517098"/>
                <a:gd name="connsiteX3-31" fmla="*/ 41119 w 2605560"/>
                <a:gd name="connsiteY3-32" fmla="*/ 2246165 h 2517098"/>
                <a:gd name="connsiteX0-33" fmla="*/ 41119 w 2698397"/>
                <a:gd name="connsiteY0-34" fmla="*/ 2246165 h 2517098"/>
                <a:gd name="connsiteX1-35" fmla="*/ 1323340 w 2698397"/>
                <a:gd name="connsiteY1-36" fmla="*/ 35440 h 2517098"/>
                <a:gd name="connsiteX2-37" fmla="*/ 2605560 w 2698397"/>
                <a:gd name="connsiteY2-38" fmla="*/ 2246165 h 2517098"/>
                <a:gd name="connsiteX3-39" fmla="*/ 41119 w 2698397"/>
                <a:gd name="connsiteY3-40" fmla="*/ 2246165 h 2517098"/>
                <a:gd name="connsiteX0-41" fmla="*/ 41119 w 2698397"/>
                <a:gd name="connsiteY0-42" fmla="*/ 2246165 h 2687187"/>
                <a:gd name="connsiteX1-43" fmla="*/ 1323340 w 2698397"/>
                <a:gd name="connsiteY1-44" fmla="*/ 35440 h 2687187"/>
                <a:gd name="connsiteX2-45" fmla="*/ 2605560 w 2698397"/>
                <a:gd name="connsiteY2-46" fmla="*/ 2246165 h 2687187"/>
                <a:gd name="connsiteX3-47" fmla="*/ 41119 w 2698397"/>
                <a:gd name="connsiteY3-48" fmla="*/ 2246165 h 2687187"/>
                <a:gd name="connsiteX0-49" fmla="*/ 0 w 2657278"/>
                <a:gd name="connsiteY0-50" fmla="*/ 2246165 h 2687187"/>
                <a:gd name="connsiteX1-51" fmla="*/ 1282221 w 2657278"/>
                <a:gd name="connsiteY1-52" fmla="*/ 35440 h 2687187"/>
                <a:gd name="connsiteX2-53" fmla="*/ 2564441 w 2657278"/>
                <a:gd name="connsiteY2-54" fmla="*/ 2246165 h 2687187"/>
                <a:gd name="connsiteX3-55" fmla="*/ 0 w 2657278"/>
                <a:gd name="connsiteY3-56" fmla="*/ 2246165 h 2687187"/>
                <a:gd name="connsiteX0-57" fmla="*/ 0 w 2657278"/>
                <a:gd name="connsiteY0-58" fmla="*/ 2246165 h 2654542"/>
                <a:gd name="connsiteX1-59" fmla="*/ 1282221 w 2657278"/>
                <a:gd name="connsiteY1-60" fmla="*/ 35440 h 2654542"/>
                <a:gd name="connsiteX2-61" fmla="*/ 2564441 w 2657278"/>
                <a:gd name="connsiteY2-62" fmla="*/ 2246165 h 2654542"/>
                <a:gd name="connsiteX3-63" fmla="*/ 0 w 2657278"/>
                <a:gd name="connsiteY3-64" fmla="*/ 2246165 h 2654542"/>
                <a:gd name="connsiteX0-65" fmla="*/ 57808 w 2715086"/>
                <a:gd name="connsiteY0-66" fmla="*/ 2246165 h 2654542"/>
                <a:gd name="connsiteX1-67" fmla="*/ 1340029 w 2715086"/>
                <a:gd name="connsiteY1-68" fmla="*/ 35440 h 2654542"/>
                <a:gd name="connsiteX2-69" fmla="*/ 2622249 w 2715086"/>
                <a:gd name="connsiteY2-70" fmla="*/ 2246165 h 2654542"/>
                <a:gd name="connsiteX3-71" fmla="*/ 57808 w 2715086"/>
                <a:gd name="connsiteY3-72" fmla="*/ 2246165 h 2654542"/>
                <a:gd name="connsiteX0-73" fmla="*/ 57808 w 2653271"/>
                <a:gd name="connsiteY0-74" fmla="*/ 2240363 h 2648740"/>
                <a:gd name="connsiteX1-75" fmla="*/ 1340029 w 2653271"/>
                <a:gd name="connsiteY1-76" fmla="*/ 29638 h 2648740"/>
                <a:gd name="connsiteX2-77" fmla="*/ 2622249 w 2653271"/>
                <a:gd name="connsiteY2-78" fmla="*/ 2240363 h 2648740"/>
                <a:gd name="connsiteX3-79" fmla="*/ 57808 w 2653271"/>
                <a:gd name="connsiteY3-80" fmla="*/ 2240363 h 2648740"/>
                <a:gd name="connsiteX0-81" fmla="*/ 57808 w 2653271"/>
                <a:gd name="connsiteY0-82" fmla="*/ 2240363 h 2570137"/>
                <a:gd name="connsiteX1-83" fmla="*/ 1340029 w 2653271"/>
                <a:gd name="connsiteY1-84" fmla="*/ 29638 h 2570137"/>
                <a:gd name="connsiteX2-85" fmla="*/ 2622249 w 2653271"/>
                <a:gd name="connsiteY2-86" fmla="*/ 2240363 h 2570137"/>
                <a:gd name="connsiteX3-87" fmla="*/ 57808 w 2653271"/>
                <a:gd name="connsiteY3-88" fmla="*/ 2240363 h 2570137"/>
              </a:gdLst>
              <a:ahLst/>
              <a:cxnLst>
                <a:cxn ang="0">
                  <a:pos x="connsiteX0-1" y="connsiteY0-2"/>
                </a:cxn>
                <a:cxn ang="0">
                  <a:pos x="connsiteX1-3" y="connsiteY1-4"/>
                </a:cxn>
                <a:cxn ang="0">
                  <a:pos x="connsiteX2-5" y="connsiteY2-6"/>
                </a:cxn>
                <a:cxn ang="0">
                  <a:pos x="connsiteX3-7" y="connsiteY3-8"/>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lumMod val="75000"/>
                  </a:schemeClr>
                </a:solidFill>
                <a:effectLst/>
                <a:uLnTx/>
                <a:uFillTx/>
                <a:latin typeface="微软雅黑" panose="020B0503020204020204" charset="-122"/>
                <a:ea typeface="微软雅黑" panose="020B0503020204020204" charset="-122"/>
              </a:endParaRPr>
            </a:p>
          </p:txBody>
        </p:sp>
        <p:sp>
          <p:nvSpPr>
            <p:cNvPr id="38" name="文本框 37"/>
            <p:cNvSpPr txBox="1"/>
            <p:nvPr/>
          </p:nvSpPr>
          <p:spPr>
            <a:xfrm>
              <a:off x="1884737" y="1587543"/>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rPr>
                <a:t>05</a:t>
              </a:r>
              <a:endParaRPr kumimoji="0" lang="zh-CN" altLang="en-US" sz="2800" b="1" i="1" u="none" strike="noStrike" kern="1200" cap="none" spc="0" normalizeH="0" baseline="0" noProof="0" dirty="0">
                <a:ln>
                  <a:solidFill>
                    <a:prstClr val="white"/>
                  </a:solidFill>
                </a:ln>
                <a:solidFill>
                  <a:schemeClr val="accent1">
                    <a:lumMod val="75000"/>
                  </a:schemeClr>
                </a:solidFill>
                <a:effectLst/>
                <a:uLnTx/>
                <a:uFillTx/>
                <a:latin typeface="微软雅黑" panose="020B0503020204020204" charset="-122"/>
                <a:ea typeface="微软雅黑" panose="020B0503020204020204" charset="-122"/>
              </a:endParaRPr>
            </a:p>
          </p:txBody>
        </p:sp>
      </p:grpSp>
      <p:sp>
        <p:nvSpPr>
          <p:cNvPr id="2" name="object 12"/>
          <p:cNvSpPr/>
          <p:nvPr/>
        </p:nvSpPr>
        <p:spPr>
          <a:xfrm>
            <a:off x="-1" y="199448"/>
            <a:ext cx="2731626" cy="987175"/>
          </a:xfrm>
          <a:prstGeom prst="rect">
            <a:avLst/>
          </a:prstGeom>
          <a:solidFill>
            <a:srgbClr val="376092"/>
          </a:solidFill>
        </p:spPr>
        <p:txBody>
          <a:bodyPr wrap="square" lIns="0" tIns="0" rIns="0" bIns="0" rtlCol="0"/>
          <a:lstStyle/>
          <a:p>
            <a:endParaRPr dirty="0">
              <a:cs typeface="+mn-ea"/>
              <a:sym typeface="+mn-lt"/>
            </a:endParaRPr>
          </a:p>
        </p:txBody>
      </p:sp>
      <p:sp>
        <p:nvSpPr>
          <p:cNvPr id="3" name="文本框 2"/>
          <p:cNvSpPr txBox="1"/>
          <p:nvPr/>
        </p:nvSpPr>
        <p:spPr>
          <a:xfrm>
            <a:off x="716001" y="262148"/>
            <a:ext cx="1592779" cy="861774"/>
          </a:xfrm>
          <a:prstGeom prst="rect">
            <a:avLst/>
          </a:prstGeom>
          <a:noFill/>
        </p:spPr>
        <p:txBody>
          <a:bodyPr wrap="square" rtlCol="0">
            <a:spAutoFit/>
          </a:bodyPr>
          <a:lstStyle/>
          <a:p>
            <a:r>
              <a:rPr lang="zh-CN" altLang="en-US" sz="3200" b="1" dirty="0">
                <a:solidFill>
                  <a:schemeClr val="bg1"/>
                </a:solidFill>
                <a:cs typeface="+mn-ea"/>
                <a:sym typeface="+mn-lt"/>
              </a:rPr>
              <a:t>目   录</a:t>
            </a:r>
            <a:endParaRPr lang="en-US" altLang="zh-CN" sz="3200" b="1" dirty="0">
              <a:solidFill>
                <a:schemeClr val="bg1"/>
              </a:solidFill>
              <a:cs typeface="+mn-ea"/>
              <a:sym typeface="+mn-lt"/>
            </a:endParaRPr>
          </a:p>
          <a:p>
            <a:pPr algn="dist"/>
            <a:r>
              <a:rPr lang="en-US" altLang="zh-CN" dirty="0">
                <a:solidFill>
                  <a:schemeClr val="bg1"/>
                </a:solidFill>
                <a:cs typeface="+mn-ea"/>
                <a:sym typeface="+mn-lt"/>
              </a:rPr>
              <a:t>CONTENTS</a:t>
            </a:r>
            <a:endParaRPr lang="zh-CN" altLang="en-US" dirty="0">
              <a:solidFill>
                <a:schemeClr val="bg1"/>
              </a:solidFill>
              <a:cs typeface="+mn-ea"/>
              <a:sym typeface="+mn-lt"/>
            </a:endParaRPr>
          </a:p>
        </p:txBody>
      </p:sp>
      <p:sp>
        <p:nvSpPr>
          <p:cNvPr id="4" name="灯片编号占位符 5"/>
          <p:cNvSpPr>
            <a:spLocks noGrp="1"/>
          </p:cNvSpPr>
          <p:nvPr>
            <p:ph type="sldNum" sz="quarter" idx="12"/>
          </p:nvPr>
        </p:nvSpPr>
        <p:spPr>
          <a:xfrm>
            <a:off x="9448800" y="6538912"/>
            <a:ext cx="2743200" cy="365125"/>
          </a:xfrm>
        </p:spPr>
        <p:txBody>
          <a:bodyPr/>
          <a:lstStyle>
            <a:lvl1pPr>
              <a:defRPr sz="1000">
                <a:solidFill>
                  <a:schemeClr val="bg1">
                    <a:lumMod val="50000"/>
                  </a:schemeClr>
                </a:solidFill>
              </a:defRPr>
            </a:lvl1pPr>
          </a:lstStyle>
          <a:p>
            <a:r>
              <a:rPr lang="en-US" altLang="zh-CN" dirty="0">
                <a:latin typeface="微软雅黑" panose="020B0503020204020204" charset="-122"/>
              </a:rPr>
              <a:t>2/10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589261" y="239440"/>
            <a:ext cx="11520962" cy="447675"/>
          </a:xfrm>
        </p:spPr>
        <p:txBody>
          <a:bodyPr/>
          <a:lstStyle/>
          <a:p>
            <a:r>
              <a:rPr lang="zh-CN" altLang="en-US" dirty="0">
                <a:solidFill>
                  <a:schemeClr val="tx1"/>
                </a:solidFill>
              </a:rPr>
              <a:t>度维利塞胶囊基本信息</a:t>
            </a:r>
            <a:endParaRPr lang="en-US" altLang="zh-CN" dirty="0">
              <a:solidFill>
                <a:schemeClr val="tx1"/>
              </a:solidFill>
            </a:endParaRPr>
          </a:p>
        </p:txBody>
      </p:sp>
      <p:sp>
        <p:nvSpPr>
          <p:cNvPr id="2" name="矩形 1"/>
          <p:cNvSpPr/>
          <p:nvPr/>
        </p:nvSpPr>
        <p:spPr>
          <a:xfrm>
            <a:off x="160569" y="1210983"/>
            <a:ext cx="6907156" cy="4963532"/>
          </a:xfrm>
          <a:prstGeom prst="rect">
            <a:avLst/>
          </a:prstGeom>
          <a:solidFill>
            <a:schemeClr val="bg1"/>
          </a:solid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微软雅黑" panose="020B0503020204020204" charset="-122"/>
            </a:endParaRPr>
          </a:p>
        </p:txBody>
      </p:sp>
      <p:graphicFrame>
        <p:nvGraphicFramePr>
          <p:cNvPr id="6" name="表格 4"/>
          <p:cNvGraphicFramePr>
            <a:graphicFrameLocks noGrp="1"/>
          </p:cNvGraphicFramePr>
          <p:nvPr>
            <p:custDataLst>
              <p:tags r:id="rId1"/>
            </p:custDataLst>
            <p:extLst>
              <p:ext uri="{D42A27DB-BD31-4B8C-83A1-F6EECF244321}">
                <p14:modId xmlns:p14="http://schemas.microsoft.com/office/powerpoint/2010/main" val="976880025"/>
              </p:ext>
            </p:extLst>
          </p:nvPr>
        </p:nvGraphicFramePr>
        <p:xfrm>
          <a:off x="239751" y="1507412"/>
          <a:ext cx="6647937" cy="4460623"/>
        </p:xfrm>
        <a:graphic>
          <a:graphicData uri="http://schemas.openxmlformats.org/drawingml/2006/table">
            <a:tbl>
              <a:tblPr firstRow="1" bandRow="1">
                <a:tableStyleId>{5C22544A-7EE6-4342-B048-85BDC9FD1C3A}</a:tableStyleId>
              </a:tblPr>
              <a:tblGrid>
                <a:gridCol w="1600924">
                  <a:extLst>
                    <a:ext uri="{9D8B030D-6E8A-4147-A177-3AD203B41FA5}">
                      <a16:colId xmlns:a16="http://schemas.microsoft.com/office/drawing/2014/main" val="20000"/>
                    </a:ext>
                  </a:extLst>
                </a:gridCol>
                <a:gridCol w="1945075">
                  <a:extLst>
                    <a:ext uri="{9D8B030D-6E8A-4147-A177-3AD203B41FA5}">
                      <a16:colId xmlns:a16="http://schemas.microsoft.com/office/drawing/2014/main" val="20001"/>
                    </a:ext>
                  </a:extLst>
                </a:gridCol>
                <a:gridCol w="2055085">
                  <a:extLst>
                    <a:ext uri="{9D8B030D-6E8A-4147-A177-3AD203B41FA5}">
                      <a16:colId xmlns:a16="http://schemas.microsoft.com/office/drawing/2014/main" val="20002"/>
                    </a:ext>
                  </a:extLst>
                </a:gridCol>
                <a:gridCol w="1046853">
                  <a:extLst>
                    <a:ext uri="{9D8B030D-6E8A-4147-A177-3AD203B41FA5}">
                      <a16:colId xmlns:a16="http://schemas.microsoft.com/office/drawing/2014/main" val="20003"/>
                    </a:ext>
                  </a:extLst>
                </a:gridCol>
              </a:tblGrid>
              <a:tr h="485856">
                <a:tc>
                  <a:txBody>
                    <a:bodyPr/>
                    <a:lstStyle/>
                    <a:p>
                      <a:pPr algn="ctr"/>
                      <a:r>
                        <a:rPr kumimoji="0" lang="zh-CN" altLang="zh-CN" sz="1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Times New Roman" panose="02020603050405020304" pitchFamily="18" charset="0"/>
                        </a:rPr>
                        <a:t>通用名</a:t>
                      </a:r>
                      <a:endParaRPr lang="zh-CN" altLang="en-US" sz="1400" dirty="0">
                        <a:solidFill>
                          <a:schemeClr val="tx1"/>
                        </a:solidFill>
                        <a:latin typeface="微软雅黑" panose="020B0503020204020204" charset="-122"/>
                        <a:ea typeface="微软雅黑" panose="020B0503020204020204" charset="-122"/>
                      </a:endParaRPr>
                    </a:p>
                  </a:txBody>
                  <a:tcPr marL="45720" marR="45720" anchor="ctr">
                    <a:lnB w="12700" cap="flat" cmpd="sng" algn="ctr">
                      <a:solidFill>
                        <a:schemeClr val="bg1"/>
                      </a:solidFill>
                      <a:prstDash val="sysDash"/>
                      <a:round/>
                      <a:headEnd type="none" w="med" len="med"/>
                      <a:tailEnd type="none" w="med" len="med"/>
                    </a:lnB>
                    <a:solidFill>
                      <a:schemeClr val="accent5">
                        <a:lumMod val="20000"/>
                        <a:lumOff val="80000"/>
                      </a:schemeClr>
                    </a:solidFill>
                  </a:tcPr>
                </a:tc>
                <a:tc gridSpan="3">
                  <a:txBody>
                    <a:bodyPr/>
                    <a:lstStyle/>
                    <a:p>
                      <a:r>
                        <a:rPr kumimoji="0" lang="zh-CN" altLang="en-US" sz="14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度维利塞胶囊</a:t>
                      </a:r>
                    </a:p>
                  </a:txBody>
                  <a:tcPr marL="45720" marR="45720" anchor="ctr">
                    <a:lnB w="6350" cap="flat" cmpd="sng" algn="ctr">
                      <a:solidFill>
                        <a:schemeClr val="bg1">
                          <a:lumMod val="85000"/>
                        </a:schemeClr>
                      </a:solidFill>
                      <a:prstDash val="sysDash"/>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94002">
                <a:tc>
                  <a:txBody>
                    <a:bodyPr/>
                    <a:lstStyle/>
                    <a:p>
                      <a:pPr algn="ctr"/>
                      <a:r>
                        <a:rPr lang="zh-CN" altLang="en-US" sz="1400" b="1" dirty="0">
                          <a:latin typeface="微软雅黑" panose="020B0503020204020204" charset="-122"/>
                          <a:ea typeface="微软雅黑" panose="020B0503020204020204" charset="-122"/>
                        </a:rPr>
                        <a:t>商品名</a:t>
                      </a:r>
                    </a:p>
                  </a:txBody>
                  <a:tcPr marL="45720" marR="45720" anchor="ct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chemeClr val="accent5">
                        <a:lumMod val="20000"/>
                        <a:lumOff val="80000"/>
                      </a:schemeClr>
                    </a:solidFill>
                  </a:tcPr>
                </a:tc>
                <a:tc gridSpan="3">
                  <a:txBody>
                    <a:bodyPr/>
                    <a:lstStyle/>
                    <a:p>
                      <a:r>
                        <a:rPr kumimoji="0" lang="zh-CN" altLang="en-US"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克必妥</a:t>
                      </a: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566216">
                <a:tc>
                  <a:txBody>
                    <a:bodyPr/>
                    <a:lstStyle/>
                    <a:p>
                      <a:pPr algn="ctr"/>
                      <a:r>
                        <a:rPr kumimoji="0" lang="zh-CN" altLang="zh-CN" sz="1400" b="1" i="0" u="none" strike="noStrike" kern="1200" cap="none" spc="0" normalizeH="0" baseline="0" noProof="0" dirty="0">
                          <a:ln>
                            <a:noFill/>
                          </a:ln>
                          <a:effectLst/>
                          <a:uLnTx/>
                          <a:uFillTx/>
                          <a:latin typeface="微软雅黑" panose="020B0503020204020204" charset="-122"/>
                          <a:ea typeface="微软雅黑" panose="020B0503020204020204" charset="-122"/>
                          <a:cs typeface="Times New Roman" panose="02020603050405020304" pitchFamily="18" charset="0"/>
                        </a:rPr>
                        <a:t>注册规格</a:t>
                      </a:r>
                      <a:endParaRPr lang="zh-CN" altLang="en-US" sz="1400" dirty="0">
                        <a:latin typeface="微软雅黑" panose="020B0503020204020204" charset="-122"/>
                        <a:ea typeface="微软雅黑" panose="020B0503020204020204" charset="-122"/>
                      </a:endParaRPr>
                    </a:p>
                  </a:txBody>
                  <a:tcPr marL="45720" marR="45720" anchor="ctr">
                    <a:lnT w="12700" cap="flat" cmpd="sng" algn="ctr">
                      <a:solidFill>
                        <a:schemeClr val="bg1"/>
                      </a:solidFill>
                      <a:prstDash val="sysDash"/>
                      <a:round/>
                      <a:headEnd type="none" w="med" len="med"/>
                      <a:tailEnd type="none" w="med" len="med"/>
                    </a:lnT>
                    <a:solidFill>
                      <a:schemeClr val="accent5">
                        <a:lumMod val="20000"/>
                        <a:lumOff val="80000"/>
                      </a:schemeClr>
                    </a:solidFill>
                  </a:tcPr>
                </a:tc>
                <a:tc gridSpan="3">
                  <a:txBody>
                    <a:bodyPr/>
                    <a:lstStyle/>
                    <a:p>
                      <a:r>
                        <a:rPr kumimoji="0" lang="en-US" altLang="zh-CN"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25mg/</a:t>
                      </a:r>
                      <a:r>
                        <a:rPr kumimoji="0" lang="zh-CN" altLang="en-US"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粒，</a:t>
                      </a:r>
                      <a:r>
                        <a:rPr kumimoji="0" lang="en-US" altLang="zh-CN"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56</a:t>
                      </a:r>
                      <a:r>
                        <a:rPr kumimoji="0" lang="zh-CN" altLang="en-US"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粒</a:t>
                      </a:r>
                      <a:r>
                        <a:rPr kumimoji="0" lang="en-US" altLang="zh-CN"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a:t>
                      </a:r>
                      <a:r>
                        <a:rPr kumimoji="0" lang="zh-CN" altLang="en-US"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盒</a:t>
                      </a: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911368">
                <a:tc>
                  <a:txBody>
                    <a:bodyPr/>
                    <a:lstStyle/>
                    <a:p>
                      <a:pPr algn="ctr"/>
                      <a:r>
                        <a:rPr kumimoji="0" lang="zh-CN" altLang="en-US" sz="1400" b="1"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适应症</a:t>
                      </a:r>
                      <a:endParaRPr lang="zh-CN" altLang="en-US" sz="1400" dirty="0">
                        <a:latin typeface="微软雅黑" panose="020B0503020204020204" charset="-122"/>
                        <a:ea typeface="微软雅黑" panose="020B0503020204020204" charset="-122"/>
                      </a:endParaRPr>
                    </a:p>
                  </a:txBody>
                  <a:tcPr marL="45720" marR="45720" anchor="ctr">
                    <a:solidFill>
                      <a:schemeClr val="accent5">
                        <a:lumMod val="20000"/>
                        <a:lumOff val="80000"/>
                      </a:schemeClr>
                    </a:solidFill>
                  </a:tcPr>
                </a:tc>
                <a:tc gridSpan="3">
                  <a:txBody>
                    <a:bodyPr/>
                    <a:lstStyle/>
                    <a:p>
                      <a:pPr marL="0" marR="0" lvl="0" indent="0" algn="just" defTabSz="914400" rtl="0" eaLnBrk="1" fontAlgn="auto" latinLnBrk="0" hangingPunct="1">
                        <a:lnSpc>
                          <a:spcPct val="100000"/>
                        </a:lnSpc>
                        <a:spcBef>
                          <a:spcPts val="0"/>
                        </a:spcBef>
                        <a:spcAft>
                          <a:spcPts val="300"/>
                        </a:spcAft>
                        <a:buClrTx/>
                        <a:buSzTx/>
                        <a:buFontTx/>
                        <a:buNone/>
                        <a:defRPr/>
                      </a:pPr>
                      <a:r>
                        <a:rPr kumimoji="0" lang="zh-CN" altLang="en-US" sz="16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本品适用于既往接受过至少两种系统性治疗的复发或难治性滤泡性淋巴瘤成人患者。</a:t>
                      </a: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667727">
                <a:tc>
                  <a:txBody>
                    <a:bodyPr/>
                    <a:lstStyle/>
                    <a:p>
                      <a:pPr algn="ctr"/>
                      <a:r>
                        <a:rPr kumimoji="0" lang="zh-CN" altLang="zh-CN" sz="1400" b="1" i="0" u="none" strike="noStrike" kern="1200" cap="none" spc="0" normalizeH="0" baseline="0" noProof="0" dirty="0">
                          <a:ln>
                            <a:noFill/>
                          </a:ln>
                          <a:effectLst/>
                          <a:uLnTx/>
                          <a:uFillTx/>
                          <a:latin typeface="微软雅黑" panose="020B0503020204020204" charset="-122"/>
                          <a:ea typeface="微软雅黑" panose="020B0503020204020204" charset="-122"/>
                          <a:cs typeface="Times New Roman" panose="02020603050405020304" pitchFamily="18" charset="0"/>
                        </a:rPr>
                        <a:t>用法用量</a:t>
                      </a:r>
                      <a:endParaRPr lang="zh-CN" altLang="en-US" sz="1400" dirty="0">
                        <a:latin typeface="微软雅黑" panose="020B0503020204020204" charset="-122"/>
                        <a:ea typeface="微软雅黑" panose="020B0503020204020204" charset="-122"/>
                      </a:endParaRPr>
                    </a:p>
                  </a:txBody>
                  <a:tcPr marL="45720" marR="45720" anchor="ctr">
                    <a:solidFill>
                      <a:schemeClr val="accent5">
                        <a:lumMod val="20000"/>
                        <a:lumOff val="80000"/>
                      </a:schemeClr>
                    </a:solidFill>
                  </a:tcPr>
                </a:tc>
                <a:tc gridSpan="3">
                  <a:txBody>
                    <a:bodyPr/>
                    <a:lstStyle/>
                    <a:p>
                      <a:r>
                        <a:rPr kumimoji="0" lang="zh-CN" altLang="en-US"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度维利塞胶囊的推荐给药剂量为</a:t>
                      </a:r>
                      <a:r>
                        <a:rPr kumimoji="0" lang="en-US" altLang="zh-CN"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25</a:t>
                      </a:r>
                      <a:r>
                        <a:rPr kumimoji="0" lang="en-GB" altLang="zh-CN"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mg</a:t>
                      </a:r>
                      <a:r>
                        <a:rPr kumimoji="0" lang="zh-CN" altLang="en-GB"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a:t>
                      </a:r>
                      <a:r>
                        <a:rPr kumimoji="0" lang="zh-CN" altLang="en-US"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每日两次（</a:t>
                      </a:r>
                      <a:r>
                        <a:rPr kumimoji="0" lang="en-GB" altLang="zh-CN"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BID</a:t>
                      </a:r>
                      <a:r>
                        <a:rPr kumimoji="0" lang="zh-CN" altLang="en-GB"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a:t>
                      </a:r>
                      <a:r>
                        <a:rPr kumimoji="0" lang="zh-CN" altLang="en-US"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口服。</a:t>
                      </a: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667727">
                <a:tc>
                  <a:txBody>
                    <a:bodyPr/>
                    <a:lstStyle/>
                    <a:p>
                      <a:pPr algn="ctr"/>
                      <a:r>
                        <a:rPr kumimoji="0" lang="zh-CN" altLang="en-US" sz="1400" b="1"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中国大陆首次上市时间</a:t>
                      </a:r>
                      <a:endParaRPr lang="zh-CN" altLang="en-US" sz="1400" dirty="0">
                        <a:latin typeface="微软雅黑" panose="020B0503020204020204" charset="-122"/>
                        <a:ea typeface="微软雅黑" panose="020B0503020204020204" charset="-122"/>
                      </a:endParaRPr>
                    </a:p>
                  </a:txBody>
                  <a:tcPr marL="45720" marR="45720" anchor="ctr">
                    <a:solidFill>
                      <a:schemeClr val="accent5">
                        <a:lumMod val="20000"/>
                        <a:lumOff val="80000"/>
                      </a:schemeClr>
                    </a:solidFill>
                  </a:tcPr>
                </a:tc>
                <a:tc>
                  <a:txBody>
                    <a:bodyPr/>
                    <a:lstStyle/>
                    <a:p>
                      <a:r>
                        <a:rPr lang="en-US" altLang="zh-CN" sz="1400" kern="100" dirty="0">
                          <a:solidFill>
                            <a:prstClr val="black"/>
                          </a:solidFill>
                          <a:cs typeface="+mn-ea"/>
                          <a:sym typeface="+mn-lt"/>
                        </a:rPr>
                        <a:t>2022</a:t>
                      </a:r>
                      <a:r>
                        <a:rPr lang="zh-CN" altLang="en-US" sz="1400" kern="100" dirty="0">
                          <a:solidFill>
                            <a:prstClr val="black"/>
                          </a:solidFill>
                          <a:cs typeface="+mn-ea"/>
                          <a:sym typeface="+mn-lt"/>
                        </a:rPr>
                        <a:t>年</a:t>
                      </a:r>
                      <a:r>
                        <a:rPr lang="en-US" altLang="zh-CN" sz="1400" kern="100" dirty="0">
                          <a:solidFill>
                            <a:prstClr val="black"/>
                          </a:solidFill>
                          <a:cs typeface="+mn-ea"/>
                          <a:sym typeface="+mn-lt"/>
                        </a:rPr>
                        <a:t>3</a:t>
                      </a:r>
                      <a:r>
                        <a:rPr lang="zh-CN" altLang="en-US" sz="1400" kern="100" dirty="0">
                          <a:solidFill>
                            <a:prstClr val="black"/>
                          </a:solidFill>
                          <a:cs typeface="+mn-ea"/>
                          <a:sym typeface="+mn-lt"/>
                        </a:rPr>
                        <a:t>月</a:t>
                      </a:r>
                      <a:endParaRPr lang="zh-CN" altLang="en-US" sz="1400" dirty="0">
                        <a:latin typeface="微软雅黑" panose="020B0503020204020204" charset="-122"/>
                        <a:ea typeface="微软雅黑" panose="020B0503020204020204" charset="-122"/>
                      </a:endParaRP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a:txBody>
                    <a:bodyPr/>
                    <a:lstStyle/>
                    <a:p>
                      <a:pPr algn="ctr"/>
                      <a:r>
                        <a:rPr kumimoji="0" lang="zh-CN" altLang="en-US" sz="1400" b="1" i="0" u="none" strike="noStrike" kern="1200" cap="none" spc="0" normalizeH="0" baseline="0" noProof="0" dirty="0">
                          <a:ln>
                            <a:noFill/>
                          </a:ln>
                          <a:effectLst/>
                          <a:uLnTx/>
                          <a:uFillTx/>
                          <a:latin typeface="微软雅黑" panose="020B0503020204020204" charset="-122"/>
                          <a:ea typeface="微软雅黑" panose="020B0503020204020204" charset="-122"/>
                          <a:cs typeface="Times New Roman" panose="02020603050405020304" pitchFamily="18" charset="0"/>
                        </a:rPr>
                        <a:t>目前大陆地区同通用名药品的上市情况</a:t>
                      </a:r>
                      <a:endParaRPr lang="zh-CN" altLang="en-US" sz="1400" dirty="0">
                        <a:latin typeface="微软雅黑" panose="020B0503020204020204" charset="-122"/>
                        <a:ea typeface="微软雅黑" panose="020B0503020204020204" charset="-122"/>
                      </a:endParaRP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D6000F"/>
                          </a:solidFill>
                          <a:effectLst/>
                          <a:uLnTx/>
                          <a:uFillTx/>
                          <a:latin typeface="微软雅黑" panose="020B0503020204020204" charset="-122"/>
                          <a:ea typeface="微软雅黑" panose="020B0503020204020204" charset="-122"/>
                          <a:cs typeface="宋体" panose="02010600030101010101" pitchFamily="2" charset="-122"/>
                        </a:rPr>
                        <a:t>独家</a:t>
                      </a: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667727">
                <a:tc>
                  <a:txBody>
                    <a:bodyPr/>
                    <a:lstStyle/>
                    <a:p>
                      <a:pPr algn="ctr"/>
                      <a:r>
                        <a:rPr kumimoji="0" lang="zh-CN" altLang="en-US" sz="1400" b="1"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全球首次上市时间及国家</a:t>
                      </a:r>
                      <a:r>
                        <a:rPr kumimoji="0" lang="en-US" altLang="zh-CN" sz="1400" b="1"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a:t>
                      </a:r>
                      <a:r>
                        <a:rPr kumimoji="0" lang="zh-CN" altLang="en-US" sz="1400" b="1"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地区</a:t>
                      </a:r>
                      <a:endParaRPr lang="zh-CN" altLang="en-US" sz="1400" dirty="0">
                        <a:latin typeface="微软雅黑" panose="020B0503020204020204" charset="-122"/>
                        <a:ea typeface="微软雅黑" panose="020B0503020204020204" charset="-122"/>
                      </a:endParaRPr>
                    </a:p>
                  </a:txBody>
                  <a:tcPr marL="45720" marR="45720"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kern="100" dirty="0">
                          <a:solidFill>
                            <a:prstClr val="black"/>
                          </a:solidFill>
                          <a:cs typeface="+mn-ea"/>
                          <a:sym typeface="+mn-lt"/>
                        </a:rPr>
                        <a:t>2018</a:t>
                      </a:r>
                      <a:r>
                        <a:rPr lang="zh-CN" altLang="en-US" sz="1400" kern="100" dirty="0">
                          <a:solidFill>
                            <a:prstClr val="black"/>
                          </a:solidFill>
                          <a:cs typeface="+mn-ea"/>
                          <a:sym typeface="+mn-lt"/>
                        </a:rPr>
                        <a:t>年</a:t>
                      </a:r>
                      <a:r>
                        <a:rPr lang="en-US" altLang="zh-CN" sz="1400" kern="100" dirty="0">
                          <a:solidFill>
                            <a:prstClr val="black"/>
                          </a:solidFill>
                          <a:cs typeface="+mn-ea"/>
                          <a:sym typeface="+mn-lt"/>
                        </a:rPr>
                        <a:t>9</a:t>
                      </a:r>
                      <a:r>
                        <a:rPr lang="zh-CN" altLang="en-US" sz="1400" kern="100" dirty="0">
                          <a:solidFill>
                            <a:prstClr val="black"/>
                          </a:solidFill>
                          <a:cs typeface="+mn-ea"/>
                          <a:sym typeface="+mn-lt"/>
                        </a:rPr>
                        <a:t>月</a:t>
                      </a:r>
                      <a:r>
                        <a:rPr kumimoji="0" lang="zh-CN" altLang="en-US" sz="1400" b="0" i="0" u="none" strike="noStrike" kern="0" cap="none" spc="0" normalizeH="0" baseline="0" noProof="0" dirty="0">
                          <a:ln>
                            <a:noFill/>
                          </a:ln>
                          <a:effectLst/>
                          <a:uLnTx/>
                          <a:uFillTx/>
                          <a:latin typeface="微软雅黑" panose="020B0503020204020204" charset="-122"/>
                          <a:ea typeface="微软雅黑" panose="020B0503020204020204" charset="-122"/>
                          <a:cs typeface="宋体" panose="02010600030101010101" pitchFamily="2" charset="-122"/>
                        </a:rPr>
                        <a:t>，美国</a:t>
                      </a:r>
                      <a:endParaRPr kumimoji="0" lang="en-US" altLang="zh-CN" sz="1400" b="0" i="0" u="none" strike="noStrike" kern="1200" cap="none" spc="0" normalizeH="0" baseline="0" noProof="0" dirty="0">
                        <a:ln>
                          <a:noFill/>
                        </a:ln>
                        <a:effectLst/>
                        <a:uLnTx/>
                        <a:uFillTx/>
                        <a:latin typeface="微软雅黑" panose="020B0503020204020204" charset="-122"/>
                        <a:ea typeface="微软雅黑" panose="020B0503020204020204" charset="-122"/>
                        <a:cs typeface="Times New Roman" panose="02020603050405020304" pitchFamily="18" charset="0"/>
                      </a:endParaRP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400" b="1" i="0" u="none" strike="noStrike" kern="1200" cap="none" spc="0" normalizeH="0" baseline="0" noProof="0" dirty="0">
                          <a:ln>
                            <a:noFill/>
                          </a:ln>
                          <a:effectLst/>
                          <a:uLnTx/>
                          <a:uFillTx/>
                          <a:latin typeface="微软雅黑" panose="020B0503020204020204" charset="-122"/>
                          <a:ea typeface="微软雅黑" panose="020B0503020204020204" charset="-122"/>
                          <a:cs typeface="Times New Roman" panose="02020603050405020304" pitchFamily="18" charset="0"/>
                        </a:rPr>
                        <a:t>是否为</a:t>
                      </a:r>
                      <a:r>
                        <a:rPr kumimoji="0" lang="en-US" altLang="zh-CN" sz="1400" b="1" i="0" u="none" strike="noStrike" kern="1200" cap="none" spc="0" normalizeH="0" baseline="0" noProof="0" dirty="0">
                          <a:ln>
                            <a:noFill/>
                          </a:ln>
                          <a:effectLst/>
                          <a:uLnTx/>
                          <a:uFillTx/>
                          <a:latin typeface="微软雅黑" panose="020B0503020204020204" charset="-122"/>
                          <a:ea typeface="微软雅黑" panose="020B0503020204020204" charset="-122"/>
                          <a:cs typeface="Times New Roman" panose="02020603050405020304" pitchFamily="18" charset="0"/>
                        </a:rPr>
                        <a:t>OTC</a:t>
                      </a:r>
                      <a:r>
                        <a:rPr kumimoji="0" lang="zh-CN" altLang="zh-CN" sz="1400" b="1" i="0" u="none" strike="noStrike" kern="1200" cap="none" spc="0" normalizeH="0" baseline="0" noProof="0" dirty="0">
                          <a:ln>
                            <a:noFill/>
                          </a:ln>
                          <a:effectLst/>
                          <a:uLnTx/>
                          <a:uFillTx/>
                          <a:latin typeface="微软雅黑" panose="020B0503020204020204" charset="-122"/>
                          <a:ea typeface="微软雅黑" panose="020B0503020204020204" charset="-122"/>
                          <a:cs typeface="Times New Roman" panose="02020603050405020304" pitchFamily="18" charset="0"/>
                        </a:rPr>
                        <a:t>药品</a:t>
                      </a:r>
                      <a:endParaRPr lang="zh-CN" altLang="en-US" sz="1400" dirty="0">
                        <a:latin typeface="微软雅黑" panose="020B0503020204020204" charset="-122"/>
                        <a:ea typeface="微软雅黑" panose="020B0503020204020204" charset="-122"/>
                      </a:endParaRP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charset="-122"/>
                          <a:ea typeface="微软雅黑" panose="020B0503020204020204" charset="-122"/>
                        </a:rPr>
                        <a:t>否</a:t>
                      </a:r>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7" name="矩形 6"/>
          <p:cNvSpPr/>
          <p:nvPr/>
        </p:nvSpPr>
        <p:spPr>
          <a:xfrm>
            <a:off x="7137770" y="1210983"/>
            <a:ext cx="4893661" cy="3545011"/>
          </a:xfrm>
          <a:prstGeom prst="rect">
            <a:avLst/>
          </a:prstGeom>
          <a:solidFill>
            <a:schemeClr val="bg1"/>
          </a:solid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Calibri" panose="020F0502020204030204"/>
              <a:ea typeface="微软雅黑" panose="020B0503020204020204" charset="-122"/>
            </a:endParaRPr>
          </a:p>
        </p:txBody>
      </p:sp>
      <p:sp>
        <p:nvSpPr>
          <p:cNvPr id="11" name="文本框 20"/>
          <p:cNvSpPr txBox="1"/>
          <p:nvPr/>
        </p:nvSpPr>
        <p:spPr>
          <a:xfrm>
            <a:off x="7216562" y="1803841"/>
            <a:ext cx="4893661" cy="2793457"/>
          </a:xfrm>
          <a:prstGeom prst="rect">
            <a:avLst/>
          </a:prstGeom>
          <a:noFill/>
        </p:spPr>
        <p:txBody>
          <a:bodyPr wrap="square">
            <a:spAutoFit/>
          </a:bodyPr>
          <a:lstStyle/>
          <a:p>
            <a:pPr marL="342900" indent="-342900">
              <a:lnSpc>
                <a:spcPct val="150000"/>
              </a:lnSpc>
              <a:spcAft>
                <a:spcPts val="600"/>
              </a:spcAft>
              <a:buFont typeface="+mj-ea"/>
              <a:buAutoNum type="circleNumDbPlain"/>
              <a:defRPr/>
            </a:pPr>
            <a:r>
              <a:rPr lang="zh-CN" altLang="en-US" sz="1400" b="1" dirty="0">
                <a:solidFill>
                  <a:srgbClr val="FF0000"/>
                </a:solidFill>
                <a:latin typeface="微软雅黑" panose="020B0503020204020204" charset="-122"/>
                <a:ea typeface="微软雅黑" panose="020B0503020204020204" charset="-122"/>
                <a:cs typeface="Times New Roman" panose="02020603050405020304" pitchFamily="18" charset="0"/>
              </a:rPr>
              <a:t>目录内无可选单药对照：</a:t>
            </a:r>
            <a:r>
              <a:rPr lang="zh-CN" altLang="en-US" sz="1400" dirty="0">
                <a:latin typeface="微软雅黑" panose="020B0503020204020204" charset="-122"/>
                <a:ea typeface="微软雅黑" panose="020B0503020204020204" charset="-122"/>
                <a:cs typeface="Times New Roman" panose="02020603050405020304" pitchFamily="18" charset="0"/>
              </a:rPr>
              <a:t>度维利塞胶囊单药治疗，目前医保内尚无单药治疗复发或难治滤泡淋巴瘤（</a:t>
            </a:r>
            <a:r>
              <a:rPr lang="en-US" altLang="zh-CN" sz="1400" dirty="0">
                <a:latin typeface="微软雅黑" panose="020B0503020204020204" charset="-122"/>
                <a:ea typeface="微软雅黑" panose="020B0503020204020204" charset="-122"/>
                <a:cs typeface="Times New Roman" panose="02020603050405020304" pitchFamily="18" charset="0"/>
              </a:rPr>
              <a:t>R/R</a:t>
            </a:r>
            <a:r>
              <a:rPr lang="zh-CN" altLang="en-US" sz="1400" dirty="0">
                <a:latin typeface="微软雅黑" panose="020B0503020204020204" charset="-122"/>
                <a:ea typeface="微软雅黑" panose="020B0503020204020204" charset="-122"/>
                <a:cs typeface="Times New Roman" panose="02020603050405020304" pitchFamily="18" charset="0"/>
              </a:rPr>
              <a:t> </a:t>
            </a:r>
            <a:r>
              <a:rPr lang="en-US" altLang="zh-CN" sz="1400" dirty="0">
                <a:latin typeface="微软雅黑" panose="020B0503020204020204" charset="-122"/>
                <a:ea typeface="微软雅黑" panose="020B0503020204020204" charset="-122"/>
                <a:cs typeface="Times New Roman" panose="02020603050405020304" pitchFamily="18" charset="0"/>
              </a:rPr>
              <a:t>FL</a:t>
            </a:r>
            <a:r>
              <a:rPr lang="zh-CN" altLang="en-US" sz="1400" dirty="0">
                <a:latin typeface="微软雅黑" panose="020B0503020204020204" charset="-122"/>
                <a:ea typeface="微软雅黑" panose="020B0503020204020204" charset="-122"/>
                <a:cs typeface="Times New Roman" panose="02020603050405020304" pitchFamily="18" charset="0"/>
              </a:rPr>
              <a:t>）患者的治疗选择。</a:t>
            </a:r>
            <a:endParaRPr lang="en-US" altLang="zh-CN" sz="14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50000"/>
              </a:lnSpc>
              <a:spcAft>
                <a:spcPts val="600"/>
              </a:spcAft>
              <a:buFont typeface="+mj-ea"/>
              <a:buAutoNum type="circleNumDbPlain"/>
              <a:defRPr/>
            </a:pPr>
            <a:r>
              <a:rPr lang="en-US" altLang="zh-CN" sz="1400" b="1" dirty="0">
                <a:solidFill>
                  <a:srgbClr val="FF0000"/>
                </a:solidFill>
                <a:latin typeface="微软雅黑" panose="020B0503020204020204" charset="-122"/>
                <a:ea typeface="微软雅黑" panose="020B0503020204020204" charset="-122"/>
                <a:cs typeface="Times New Roman" panose="02020603050405020304" pitchFamily="18" charset="0"/>
              </a:rPr>
              <a:t>BR</a:t>
            </a:r>
            <a:r>
              <a:rPr lang="zh-CN" altLang="en-US" sz="1400" b="1" dirty="0">
                <a:solidFill>
                  <a:srgbClr val="FF0000"/>
                </a:solidFill>
                <a:latin typeface="微软雅黑" panose="020B0503020204020204" charset="-122"/>
                <a:ea typeface="微软雅黑" panose="020B0503020204020204" charset="-122"/>
                <a:cs typeface="Times New Roman" panose="02020603050405020304" pitchFamily="18" charset="0"/>
              </a:rPr>
              <a:t>方案是指南推荐方案：</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2023CSCO</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指南推荐</a:t>
            </a:r>
            <a:r>
              <a:rPr lang="en-US" altLang="zh-CN" sz="1400" b="1" dirty="0">
                <a:solidFill>
                  <a:srgbClr val="000000"/>
                </a:solidFill>
                <a:latin typeface="微软雅黑" panose="020B0503020204020204" charset="-122"/>
                <a:ea typeface="微软雅黑" panose="020B0503020204020204" charset="-122"/>
                <a:cs typeface="Times New Roman" panose="02020603050405020304" pitchFamily="18" charset="0"/>
              </a:rPr>
              <a:t>BR</a:t>
            </a:r>
            <a:r>
              <a:rPr lang="zh-CN" altLang="en-US" sz="1400" b="1" dirty="0">
                <a:solidFill>
                  <a:srgbClr val="000000"/>
                </a:solidFill>
                <a:latin typeface="微软雅黑" panose="020B0503020204020204" charset="-122"/>
                <a:ea typeface="微软雅黑" panose="020B0503020204020204" charset="-122"/>
                <a:cs typeface="Times New Roman" panose="02020603050405020304" pitchFamily="18" charset="0"/>
              </a:rPr>
              <a:t>方案</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用于治疗二线</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FL</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2A</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类）</a:t>
            </a:r>
            <a:endParaRPr lang="en-US" altLang="zh-CN" sz="1400" baseline="30000" dirty="0">
              <a:solidFill>
                <a:srgbClr val="000000"/>
              </a:solidFill>
              <a:latin typeface="微软雅黑" panose="020B0503020204020204" charset="-122"/>
              <a:ea typeface="微软雅黑" panose="020B0503020204020204" charset="-122"/>
              <a:cs typeface="Times New Roman" panose="02020603050405020304" pitchFamily="18" charset="0"/>
            </a:endParaRPr>
          </a:p>
          <a:p>
            <a:pPr marL="342900" indent="-342900">
              <a:lnSpc>
                <a:spcPct val="150000"/>
              </a:lnSpc>
              <a:spcAft>
                <a:spcPts val="600"/>
              </a:spcAft>
              <a:buFont typeface="+mj-ea"/>
              <a:buAutoNum type="circleNumDbPlain"/>
              <a:defRPr/>
            </a:pPr>
            <a:r>
              <a:rPr lang="en-US" altLang="zh-CN" sz="1400" b="1" dirty="0">
                <a:solidFill>
                  <a:srgbClr val="FF0000"/>
                </a:solidFill>
                <a:latin typeface="微软雅黑" panose="020B0503020204020204" charset="-122"/>
                <a:ea typeface="微软雅黑" panose="020B0503020204020204" charset="-122"/>
                <a:cs typeface="Times New Roman" panose="02020603050405020304" pitchFamily="18" charset="0"/>
              </a:rPr>
              <a:t>BR</a:t>
            </a:r>
            <a:r>
              <a:rPr lang="zh-CN" altLang="en-US" sz="1400" b="1" dirty="0">
                <a:solidFill>
                  <a:srgbClr val="FF0000"/>
                </a:solidFill>
                <a:latin typeface="微软雅黑" panose="020B0503020204020204" charset="-122"/>
                <a:ea typeface="微软雅黑" panose="020B0503020204020204" charset="-122"/>
                <a:cs typeface="Times New Roman" panose="02020603050405020304" pitchFamily="18" charset="0"/>
              </a:rPr>
              <a:t>方案是临床常用治疗选择：</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40</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位国家级协会常委以上权威血液肿瘤临床专家调研结果显示，</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82%</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的专家在治疗</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R/R</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 </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FL</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时选择</a:t>
            </a:r>
            <a:r>
              <a:rPr lang="en-US" altLang="zh-CN" sz="1400" b="1" dirty="0">
                <a:solidFill>
                  <a:srgbClr val="000000"/>
                </a:solidFill>
                <a:latin typeface="微软雅黑" panose="020B0503020204020204" charset="-122"/>
                <a:ea typeface="微软雅黑" panose="020B0503020204020204" charset="-122"/>
                <a:cs typeface="Times New Roman" panose="02020603050405020304" pitchFamily="18" charset="0"/>
              </a:rPr>
              <a:t>BR</a:t>
            </a:r>
            <a:r>
              <a:rPr lang="zh-CN" altLang="en-US" sz="1400" b="1" dirty="0">
                <a:solidFill>
                  <a:srgbClr val="000000"/>
                </a:solidFill>
                <a:latin typeface="微软雅黑" panose="020B0503020204020204" charset="-122"/>
                <a:ea typeface="微软雅黑" panose="020B0503020204020204" charset="-122"/>
                <a:cs typeface="Times New Roman" panose="02020603050405020304" pitchFamily="18" charset="0"/>
              </a:rPr>
              <a:t>方案</a:t>
            </a:r>
            <a:endParaRPr lang="en-US" altLang="zh-CN" sz="1400" b="1" dirty="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12" name="文本框 17"/>
          <p:cNvSpPr txBox="1"/>
          <p:nvPr/>
        </p:nvSpPr>
        <p:spPr>
          <a:xfrm>
            <a:off x="7413985" y="1342944"/>
            <a:ext cx="4468609" cy="328936"/>
          </a:xfrm>
          <a:prstGeom prst="rect">
            <a:avLst/>
          </a:prstGeom>
          <a:noFill/>
        </p:spPr>
        <p:txBody>
          <a:bodyPr wrap="square">
            <a:spAutoFit/>
          </a:bodyPr>
          <a:lstStyle/>
          <a:p>
            <a:pPr algn="ctr">
              <a:lnSpc>
                <a:spcPct val="120000"/>
              </a:lnSpc>
              <a:spcAft>
                <a:spcPts val="300"/>
              </a:spcAf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参照药品：</a:t>
            </a:r>
            <a:r>
              <a:rPr kumimoji="0" lang="en-US" altLang="zh-CN"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rPr>
              <a:t>BR</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rPr>
              <a:t>（苯达莫司汀联合利妥昔单抗）</a:t>
            </a:r>
            <a:endParaRPr kumimoji="0" lang="en-US" altLang="zh-CN"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p:txBody>
      </p:sp>
      <p:sp>
        <p:nvSpPr>
          <p:cNvPr id="14" name="Rectangle 7"/>
          <p:cNvSpPr/>
          <p:nvPr/>
        </p:nvSpPr>
        <p:spPr>
          <a:xfrm>
            <a:off x="0" y="0"/>
            <a:ext cx="479502" cy="1020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微软雅黑" panose="020B0503020204020204" charset="-122"/>
                <a:ea typeface="微软雅黑" panose="020B0503020204020204" charset="-122"/>
              </a:rPr>
              <a:t>基本信息</a:t>
            </a:r>
            <a:endParaRPr lang="en-US" altLang="zh-CN" sz="1200" b="1" dirty="0">
              <a:solidFill>
                <a:srgbClr val="FFFFFF"/>
              </a:solidFill>
              <a:latin typeface="微软雅黑" panose="020B0503020204020204" charset="-122"/>
              <a:ea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1/2</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3" name="矩形 2"/>
          <p:cNvSpPr/>
          <p:nvPr/>
        </p:nvSpPr>
        <p:spPr>
          <a:xfrm>
            <a:off x="7137770" y="4828967"/>
            <a:ext cx="4893661" cy="1345548"/>
          </a:xfrm>
          <a:prstGeom prst="rect">
            <a:avLst/>
          </a:prstGeom>
          <a:solidFill>
            <a:schemeClr val="bg1"/>
          </a:solid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Calibri" panose="020F0502020204030204"/>
              <a:ea typeface="微软雅黑" panose="020B0503020204020204" charset="-122"/>
            </a:endParaRPr>
          </a:p>
        </p:txBody>
      </p:sp>
      <p:sp>
        <p:nvSpPr>
          <p:cNvPr id="4" name="文本框 20"/>
          <p:cNvSpPr txBox="1"/>
          <p:nvPr/>
        </p:nvSpPr>
        <p:spPr>
          <a:xfrm>
            <a:off x="7265148" y="4845686"/>
            <a:ext cx="4766282" cy="1054519"/>
          </a:xfrm>
          <a:prstGeom prst="rect">
            <a:avLst/>
          </a:prstGeom>
          <a:noFill/>
        </p:spPr>
        <p:txBody>
          <a:bodyPr wrap="square">
            <a:spAutoFit/>
          </a:bodyPr>
          <a:lstStyle/>
          <a:p>
            <a:pPr>
              <a:lnSpc>
                <a:spcPct val="150000"/>
              </a:lnSpc>
              <a:spcAft>
                <a:spcPts val="600"/>
              </a:spcAft>
              <a:defRPr/>
            </a:pPr>
            <a:endParaRPr lang="en-US" altLang="zh-CN" sz="1200" b="1" dirty="0">
              <a:solidFill>
                <a:srgbClr val="C00000"/>
              </a:solidFill>
              <a:latin typeface="微软雅黑" panose="020B0503020204020204" charset="-122"/>
              <a:ea typeface="微软雅黑" panose="020B0503020204020204" charset="-122"/>
              <a:cs typeface="Times New Roman" panose="02020603050405020304" pitchFamily="18" charset="0"/>
            </a:endParaRPr>
          </a:p>
          <a:p>
            <a:pPr>
              <a:lnSpc>
                <a:spcPct val="150000"/>
              </a:lnSpc>
              <a:spcAft>
                <a:spcPts val="600"/>
              </a:spcAft>
              <a:defRPr/>
            </a:pPr>
            <a:r>
              <a:rPr lang="en-US" altLang="zh-CN" sz="1400" b="1" dirty="0">
                <a:solidFill>
                  <a:srgbClr val="FF0000"/>
                </a:solidFill>
                <a:latin typeface="微软雅黑" panose="020B0503020204020204" charset="-122"/>
                <a:ea typeface="微软雅黑" panose="020B0503020204020204" charset="-122"/>
                <a:cs typeface="Times New Roman" panose="02020603050405020304" pitchFamily="18" charset="0"/>
              </a:rPr>
              <a:t>√</a:t>
            </a:r>
            <a:r>
              <a:rPr lang="zh-CN" altLang="en-US" sz="1400" b="1" dirty="0">
                <a:solidFill>
                  <a:srgbClr val="FF0000"/>
                </a:solidFill>
                <a:latin typeface="微软雅黑" panose="020B0503020204020204" charset="-122"/>
                <a:ea typeface="微软雅黑" panose="020B0503020204020204" charset="-122"/>
                <a:cs typeface="Times New Roman" panose="02020603050405020304" pitchFamily="18" charset="0"/>
              </a:rPr>
              <a:t> 患者获益更高：</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度维利塞口服给药，患者治疗更加便利，中位</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PFS</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更优（</a:t>
            </a:r>
            <a:r>
              <a:rPr lang="en-US" altLang="zh-CN" sz="1400" b="1" dirty="0">
                <a:solidFill>
                  <a:srgbClr val="000000"/>
                </a:solidFill>
                <a:latin typeface="微软雅黑" panose="020B0503020204020204" charset="-122"/>
                <a:ea typeface="微软雅黑" panose="020B0503020204020204" charset="-122"/>
                <a:cs typeface="Times New Roman" panose="02020603050405020304" pitchFamily="18" charset="0"/>
              </a:rPr>
              <a:t>18.86</a:t>
            </a:r>
            <a:r>
              <a:rPr lang="zh-CN" altLang="en-US" sz="1400" b="1" dirty="0">
                <a:solidFill>
                  <a:srgbClr val="000000"/>
                </a:solidFill>
                <a:latin typeface="微软雅黑" panose="020B0503020204020204" charset="-122"/>
                <a:ea typeface="微软雅黑" panose="020B0503020204020204" charset="-122"/>
                <a:cs typeface="Times New Roman" panose="02020603050405020304" pitchFamily="18" charset="0"/>
              </a:rPr>
              <a:t>个月</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 </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vs</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 </a:t>
            </a:r>
            <a:r>
              <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rPr>
              <a:t>10</a:t>
            </a:r>
            <a:r>
              <a:rPr lang="zh-CN" altLang="en-US" sz="1400" dirty="0">
                <a:solidFill>
                  <a:srgbClr val="000000"/>
                </a:solidFill>
                <a:latin typeface="微软雅黑" panose="020B0503020204020204" charset="-122"/>
                <a:ea typeface="微软雅黑" panose="020B0503020204020204" charset="-122"/>
                <a:cs typeface="Times New Roman" panose="02020603050405020304" pitchFamily="18" charset="0"/>
              </a:rPr>
              <a:t>个月）</a:t>
            </a:r>
            <a:endParaRPr lang="en-US" altLang="zh-CN" sz="1400" dirty="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15" name="文本框 17"/>
          <p:cNvSpPr txBox="1"/>
          <p:nvPr/>
        </p:nvSpPr>
        <p:spPr>
          <a:xfrm>
            <a:off x="7413985" y="4885101"/>
            <a:ext cx="4468609" cy="328936"/>
          </a:xfrm>
          <a:prstGeom prst="rect">
            <a:avLst/>
          </a:prstGeom>
          <a:noFill/>
        </p:spPr>
        <p:txBody>
          <a:bodyPr wrap="square">
            <a:spAutoFit/>
          </a:bodyPr>
          <a:lstStyle/>
          <a:p>
            <a:pPr algn="ctr">
              <a:lnSpc>
                <a:spcPct val="120000"/>
              </a:lnSpc>
              <a:spcAft>
                <a:spcPts val="300"/>
              </a:spcAft>
              <a:defRPr/>
            </a:pPr>
            <a:r>
              <a:rPr kumimoji="0" lang="zh-CN" altLang="en-US" sz="1400" b="1" i="0" u="none" strike="noStrike" kern="1200" cap="none" spc="0" normalizeH="0" baseline="0" noProof="0" dirty="0">
                <a:ln>
                  <a:noFill/>
                </a:ln>
                <a:effectLst/>
                <a:uLnTx/>
                <a:uFillTx/>
                <a:latin typeface="微软雅黑" panose="020B0503020204020204" charset="-122"/>
                <a:ea typeface="微软雅黑" panose="020B0503020204020204" charset="-122"/>
              </a:rPr>
              <a:t>较参照品对比情况</a:t>
            </a:r>
            <a:endParaRPr kumimoji="0" lang="en-US" altLang="zh-CN" sz="1400" b="1" i="0" u="none" strike="noStrike" kern="1200" cap="none" spc="0" normalizeH="0" baseline="0" noProof="0" dirty="0">
              <a:ln>
                <a:noFill/>
              </a:ln>
              <a:effectLst/>
              <a:uLnTx/>
              <a:uFillTx/>
              <a:latin typeface="微软雅黑" panose="020B0503020204020204" charset="-122"/>
              <a:ea typeface="微软雅黑" panose="020B0503020204020204" charset="-122"/>
            </a:endParaRPr>
          </a:p>
        </p:txBody>
      </p:sp>
      <p:sp>
        <p:nvSpPr>
          <p:cNvPr id="9" name="灯片编号占位符 5"/>
          <p:cNvSpPr txBox="1"/>
          <p:nvPr/>
        </p:nvSpPr>
        <p:spPr>
          <a:xfrm>
            <a:off x="9448800" y="65389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bg1">
                    <a:lumMod val="50000"/>
                  </a:schemeClr>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lang="en-US" altLang="zh-CN" dirty="0">
                <a:solidFill>
                  <a:prstClr val="white">
                    <a:lumMod val="50000"/>
                  </a:prstClr>
                </a:solidFill>
                <a:latin typeface="微软雅黑" panose="020B0503020204020204" charset="-122"/>
                <a:ea typeface="微软雅黑" panose="020B0503020204020204" charset="-122"/>
              </a:rPr>
              <a:t>3</a:t>
            </a: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39502D08-65A5-D995-5299-A15E037106EB}"/>
              </a:ext>
            </a:extLst>
          </p:cNvPr>
          <p:cNvPicPr>
            <a:picLocks noChangeAspect="1"/>
          </p:cNvPicPr>
          <p:nvPr/>
        </p:nvPicPr>
        <p:blipFill>
          <a:blip r:embed="rId3"/>
          <a:stretch>
            <a:fillRect/>
          </a:stretch>
        </p:blipFill>
        <p:spPr>
          <a:xfrm>
            <a:off x="4857217" y="2205355"/>
            <a:ext cx="7017104" cy="4151736"/>
          </a:xfrm>
          <a:prstGeom prst="rect">
            <a:avLst/>
          </a:prstGeom>
        </p:spPr>
      </p:pic>
      <p:sp>
        <p:nvSpPr>
          <p:cNvPr id="2" name="内容占位符 1"/>
          <p:cNvSpPr>
            <a:spLocks noGrp="1"/>
          </p:cNvSpPr>
          <p:nvPr>
            <p:ph sz="quarter" idx="10"/>
          </p:nvPr>
        </p:nvSpPr>
        <p:spPr>
          <a:xfrm>
            <a:off x="468891" y="281593"/>
            <a:ext cx="10114157" cy="447675"/>
          </a:xfrm>
        </p:spPr>
        <p:txBody>
          <a:bodyPr/>
          <a:lstStyle/>
          <a:p>
            <a:r>
              <a:rPr kumimoji="1" lang="zh-CN" altLang="en-US" dirty="0">
                <a:solidFill>
                  <a:schemeClr val="tx1"/>
                </a:solidFill>
              </a:rPr>
              <a:t>多次复发后的</a:t>
            </a:r>
            <a:r>
              <a:rPr kumimoji="1" lang="en-US" altLang="zh-CN" dirty="0">
                <a:solidFill>
                  <a:schemeClr val="tx1"/>
                </a:solidFill>
              </a:rPr>
              <a:t>FL</a:t>
            </a:r>
            <a:r>
              <a:rPr kumimoji="1" lang="zh-CN" altLang="en-US" dirty="0">
                <a:solidFill>
                  <a:schemeClr val="tx1"/>
                </a:solidFill>
              </a:rPr>
              <a:t>患者</a:t>
            </a:r>
            <a:r>
              <a:rPr kumimoji="1" lang="en-US" altLang="zh-CN" dirty="0">
                <a:solidFill>
                  <a:srgbClr val="FF0000"/>
                </a:solidFill>
              </a:rPr>
              <a:t>PFS</a:t>
            </a:r>
            <a:r>
              <a:rPr kumimoji="1" lang="zh-CN" altLang="en-US" dirty="0">
                <a:solidFill>
                  <a:srgbClr val="FF0000"/>
                </a:solidFill>
              </a:rPr>
              <a:t>缩短，治疗难度增加，生活质量更低</a:t>
            </a:r>
            <a:r>
              <a:rPr kumimoji="1" lang="zh-CN" altLang="en-US" dirty="0">
                <a:solidFill>
                  <a:schemeClr val="tx1"/>
                </a:solidFill>
              </a:rPr>
              <a:t>，亟待安全有效的治疗药物，度维利塞胶囊延长</a:t>
            </a:r>
            <a:r>
              <a:rPr kumimoji="1" lang="en-US" altLang="zh-CN" dirty="0">
                <a:solidFill>
                  <a:schemeClr val="tx1"/>
                </a:solidFill>
              </a:rPr>
              <a:t>PFS</a:t>
            </a:r>
            <a:r>
              <a:rPr kumimoji="1" lang="zh-CN" altLang="en-US" dirty="0">
                <a:solidFill>
                  <a:schemeClr val="tx1"/>
                </a:solidFill>
              </a:rPr>
              <a:t>属于</a:t>
            </a:r>
            <a:r>
              <a:rPr kumimoji="1" lang="zh-CN" altLang="en-US" dirty="0">
                <a:solidFill>
                  <a:srgbClr val="FF0000"/>
                </a:solidFill>
              </a:rPr>
              <a:t>临床急需</a:t>
            </a:r>
          </a:p>
        </p:txBody>
      </p:sp>
      <p:sp>
        <p:nvSpPr>
          <p:cNvPr id="27" name="文本框 26"/>
          <p:cNvSpPr txBox="1"/>
          <p:nvPr/>
        </p:nvSpPr>
        <p:spPr>
          <a:xfrm>
            <a:off x="0" y="6442372"/>
            <a:ext cx="10642600" cy="461665"/>
          </a:xfrm>
          <a:prstGeom prst="rect">
            <a:avLst/>
          </a:prstGeom>
          <a:noFill/>
        </p:spPr>
        <p:txBody>
          <a:bodyPr wrap="square">
            <a:spAutoFit/>
          </a:bodyPr>
          <a:lstStyle/>
          <a:p>
            <a:r>
              <a:rPr lang="en-GB" altLang="zh-CN" sz="800" i="0" dirty="0">
                <a:solidFill>
                  <a:srgbClr val="212121"/>
                </a:solidFill>
                <a:effectLst/>
                <a:latin typeface="Merriweather" pitchFamily="2" charset="0"/>
              </a:rPr>
              <a:t>Follicular lymphoma in the modern era: survival, treatment outcomes, and identification of high-risk subgroups</a:t>
            </a:r>
            <a:r>
              <a:rPr lang="zh-CN" altLang="en-US" sz="800" dirty="0">
                <a:solidFill>
                  <a:srgbClr val="333333"/>
                </a:solidFill>
                <a:effectLst/>
                <a:latin typeface="微软雅黑" panose="020B0503020204020204" charset="-122"/>
                <a:ea typeface="微软雅黑" panose="020B0503020204020204" charset="-122"/>
              </a:rPr>
              <a:t> </a:t>
            </a:r>
            <a:endParaRPr lang="en-US" altLang="zh-CN" sz="800" dirty="0">
              <a:solidFill>
                <a:srgbClr val="333333"/>
              </a:solidFill>
              <a:effectLst/>
              <a:latin typeface="微软雅黑" panose="020B0503020204020204" charset="-122"/>
              <a:ea typeface="微软雅黑" panose="020B0503020204020204" charset="-122"/>
            </a:endParaRPr>
          </a:p>
          <a:p>
            <a:pPr algn="l"/>
            <a:r>
              <a:rPr lang="en-US" altLang="zh-CN" sz="800" dirty="0">
                <a:solidFill>
                  <a:srgbClr val="333333"/>
                </a:solidFill>
                <a:effectLst/>
                <a:latin typeface="微软雅黑" panose="020B0503020204020204" charset="-122"/>
                <a:ea typeface="微软雅黑" panose="020B0503020204020204" charset="-122"/>
              </a:rPr>
              <a:t>2020</a:t>
            </a:r>
            <a:r>
              <a:rPr lang="zh-CN" altLang="en-US" sz="800" dirty="0">
                <a:solidFill>
                  <a:srgbClr val="333333"/>
                </a:solidFill>
                <a:effectLst/>
                <a:latin typeface="微软雅黑" panose="020B0503020204020204" charset="-122"/>
                <a:ea typeface="微软雅黑" panose="020B0503020204020204" charset="-122"/>
              </a:rPr>
              <a:t>中国滤泡性淋巴瘤患者（</a:t>
            </a:r>
            <a:r>
              <a:rPr lang="en-GB" altLang="zh-CN" sz="800" dirty="0">
                <a:solidFill>
                  <a:srgbClr val="333333"/>
                </a:solidFill>
                <a:effectLst/>
                <a:latin typeface="微软雅黑" panose="020B0503020204020204" charset="-122"/>
                <a:ea typeface="微软雅黑" panose="020B0503020204020204" charset="-122"/>
              </a:rPr>
              <a:t>FL</a:t>
            </a:r>
            <a:r>
              <a:rPr lang="zh-CN" altLang="en-GB" sz="800" dirty="0">
                <a:solidFill>
                  <a:srgbClr val="333333"/>
                </a:solidFill>
                <a:effectLst/>
                <a:latin typeface="微软雅黑" panose="020B0503020204020204" charset="-122"/>
                <a:ea typeface="微软雅黑" panose="020B0503020204020204" charset="-122"/>
              </a:rPr>
              <a:t>）</a:t>
            </a:r>
            <a:r>
              <a:rPr lang="zh-CN" altLang="en-US" sz="800" dirty="0">
                <a:solidFill>
                  <a:srgbClr val="333333"/>
                </a:solidFill>
                <a:effectLst/>
                <a:latin typeface="微软雅黑" panose="020B0503020204020204" charset="-122"/>
                <a:ea typeface="微软雅黑" panose="020B0503020204020204" charset="-122"/>
              </a:rPr>
              <a:t>生存状况白皮书</a:t>
            </a:r>
            <a:endParaRPr lang="en-US" altLang="zh-CN" sz="800" dirty="0">
              <a:solidFill>
                <a:srgbClr val="333333"/>
              </a:solidFill>
              <a:effectLst/>
              <a:latin typeface="微软雅黑" panose="020B0503020204020204" charset="-122"/>
              <a:ea typeface="微软雅黑" panose="020B0503020204020204" charset="-122"/>
            </a:endParaRPr>
          </a:p>
          <a:p>
            <a:pPr algn="l"/>
            <a:r>
              <a:rPr lang="zh-CN" altLang="en-US" sz="800" dirty="0">
                <a:solidFill>
                  <a:srgbClr val="333333"/>
                </a:solidFill>
                <a:latin typeface="微软雅黑" panose="020B0503020204020204" charset="-122"/>
                <a:ea typeface="微软雅黑" panose="020B0503020204020204" charset="-122"/>
              </a:rPr>
              <a:t>说明：</a:t>
            </a:r>
            <a:r>
              <a:rPr lang="en-US" altLang="zh-CN" sz="800" dirty="0">
                <a:solidFill>
                  <a:srgbClr val="333333"/>
                </a:solidFill>
                <a:latin typeface="微软雅黑" panose="020B0503020204020204" charset="-122"/>
                <a:ea typeface="微软雅黑" panose="020B0503020204020204" charset="-122"/>
              </a:rPr>
              <a:t>FL</a:t>
            </a:r>
            <a:r>
              <a:rPr lang="zh-CN" altLang="en-US" sz="800" dirty="0">
                <a:solidFill>
                  <a:srgbClr val="333333"/>
                </a:solidFill>
                <a:latin typeface="微软雅黑" panose="020B0503020204020204" charset="-122"/>
                <a:ea typeface="微软雅黑" panose="020B0503020204020204" charset="-122"/>
              </a:rPr>
              <a:t>属于长生存疾病，通过患病率推导每年患病人数约</a:t>
            </a:r>
            <a:r>
              <a:rPr lang="en-US" altLang="zh-CN" sz="800" dirty="0">
                <a:solidFill>
                  <a:srgbClr val="333333"/>
                </a:solidFill>
                <a:latin typeface="微软雅黑" panose="020B0503020204020204" charset="-122"/>
                <a:ea typeface="微软雅黑" panose="020B0503020204020204" charset="-122"/>
              </a:rPr>
              <a:t>4000-6000</a:t>
            </a:r>
            <a:r>
              <a:rPr lang="zh-CN" altLang="en-US" sz="800" dirty="0">
                <a:solidFill>
                  <a:srgbClr val="333333"/>
                </a:solidFill>
                <a:latin typeface="微软雅黑" panose="020B0503020204020204" charset="-122"/>
                <a:ea typeface="微软雅黑" panose="020B0503020204020204" charset="-122"/>
              </a:rPr>
              <a:t>人</a:t>
            </a:r>
            <a:endParaRPr lang="zh-CN" altLang="en-US" sz="800" dirty="0">
              <a:solidFill>
                <a:srgbClr val="333333"/>
              </a:solidFill>
              <a:effectLst/>
              <a:latin typeface="微软雅黑" panose="020B0503020204020204" charset="-122"/>
              <a:ea typeface="微软雅黑" panose="020B0503020204020204" charset="-122"/>
            </a:endParaRPr>
          </a:p>
        </p:txBody>
      </p:sp>
      <p:sp>
        <p:nvSpPr>
          <p:cNvPr id="3" name="Rectangle 7"/>
          <p:cNvSpPr/>
          <p:nvPr/>
        </p:nvSpPr>
        <p:spPr>
          <a:xfrm>
            <a:off x="0" y="0"/>
            <a:ext cx="479502" cy="1020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微软雅黑" panose="020B0503020204020204" charset="-122"/>
                <a:ea typeface="微软雅黑" panose="020B0503020204020204" charset="-122"/>
              </a:rPr>
              <a:t>基本信息</a:t>
            </a:r>
            <a:endParaRPr lang="en-US" altLang="zh-CN" sz="1200" b="1" dirty="0">
              <a:solidFill>
                <a:srgbClr val="FFFFFF"/>
              </a:solidFill>
              <a:latin typeface="微软雅黑" panose="020B0503020204020204" charset="-122"/>
              <a:ea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rgbClr val="FFFFFF"/>
                </a:solidFill>
                <a:latin typeface="微软雅黑" panose="020B0503020204020204" charset="-122"/>
                <a:ea typeface="微软雅黑" panose="020B0503020204020204" charset="-122"/>
              </a:rPr>
              <a:t>2</a:t>
            </a:r>
            <a:r>
              <a:rPr kumimoji="0" lang="en-US" altLang="zh-CN"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/2</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8" name="灯片编号占位符 5"/>
          <p:cNvSpPr txBox="1"/>
          <p:nvPr/>
        </p:nvSpPr>
        <p:spPr>
          <a:xfrm>
            <a:off x="9448800" y="65389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bg1">
                    <a:lumMod val="50000"/>
                  </a:schemeClr>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lang="en-US" altLang="zh-CN" dirty="0">
                <a:solidFill>
                  <a:prstClr val="white">
                    <a:lumMod val="50000"/>
                  </a:prstClr>
                </a:solidFill>
                <a:latin typeface="微软雅黑" panose="020B0503020204020204" charset="-122"/>
                <a:ea typeface="微软雅黑" panose="020B0503020204020204" charset="-122"/>
              </a:rPr>
              <a:t>4</a:t>
            </a: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/10</a:t>
            </a:r>
          </a:p>
        </p:txBody>
      </p:sp>
      <p:sp>
        <p:nvSpPr>
          <p:cNvPr id="10" name="文本框 9"/>
          <p:cNvSpPr txBox="1"/>
          <p:nvPr/>
        </p:nvSpPr>
        <p:spPr>
          <a:xfrm>
            <a:off x="368934" y="2205355"/>
            <a:ext cx="5677853" cy="3528274"/>
          </a:xfrm>
          <a:prstGeom prst="rect">
            <a:avLst/>
          </a:prstGeom>
          <a:noFill/>
        </p:spPr>
        <p:txBody>
          <a:bodyPr wrap="square" rtlCol="0" anchor="t">
            <a:spAutoFit/>
          </a:bodyPr>
          <a:lstStyle/>
          <a:p>
            <a:pPr marL="285750" marR="0" lvl="0" indent="-285750" algn="l" defTabSz="914400" rtl="0" eaLnBrk="1" fontAlgn="auto" latinLnBrk="0" hangingPunct="1">
              <a:lnSpc>
                <a:spcPct val="180000"/>
              </a:lnSpc>
              <a:spcBef>
                <a:spcPts val="0"/>
              </a:spcBef>
              <a:spcAft>
                <a:spcPts val="0"/>
              </a:spcAft>
              <a:buClrTx/>
              <a:buSzTx/>
              <a:buFont typeface="Wingdings" panose="05000000000000000000" charset="0"/>
              <a:buChar char=""/>
              <a:defRPr/>
            </a:pPr>
            <a:r>
              <a:rPr lang="zh-CN" altLang="en-US" sz="1400" kern="100" dirty="0">
                <a:latin typeface="微软雅黑" panose="020B0503020204020204" charset="-122"/>
                <a:ea typeface="微软雅黑" panose="020B0503020204020204" charset="-122"/>
                <a:cs typeface="Arial" panose="020B0604020202020204" pitchFamily="34" charset="0"/>
                <a:sym typeface="+mn-ea"/>
              </a:rPr>
              <a:t>流行病学</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：滤泡性淋巴瘤（</a:t>
            </a:r>
            <a:r>
              <a:rPr lang="en-US" altLang="zh-CN" sz="1400" kern="100" dirty="0">
                <a:effectLst/>
                <a:latin typeface="微软雅黑" panose="020B0503020204020204" charset="-122"/>
                <a:ea typeface="微软雅黑" panose="020B0503020204020204" charset="-122"/>
                <a:cs typeface="Arial" panose="020B0604020202020204" pitchFamily="34" charset="0"/>
                <a:sym typeface="+mn-ea"/>
              </a:rPr>
              <a:t>FL</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）是一种惰性淋巴瘤类型，占非霍奇金淋巴瘤淋巴瘤的</a:t>
            </a:r>
            <a:r>
              <a:rPr lang="en-US" altLang="zh-CN" sz="1400" b="1" kern="100" dirty="0">
                <a:effectLst/>
                <a:latin typeface="微软雅黑" panose="020B0503020204020204" charset="-122"/>
                <a:ea typeface="微软雅黑" panose="020B0503020204020204" charset="-122"/>
                <a:cs typeface="Arial" panose="020B0604020202020204" pitchFamily="34" charset="0"/>
                <a:sym typeface="+mn-ea"/>
              </a:rPr>
              <a:t>4%-</a:t>
            </a:r>
            <a:r>
              <a:rPr lang="en-US" altLang="zh-CN" sz="1400" b="1" kern="100" dirty="0">
                <a:latin typeface="微软雅黑" panose="020B0503020204020204" charset="-122"/>
                <a:ea typeface="微软雅黑" panose="020B0503020204020204" charset="-122"/>
                <a:cs typeface="Arial" panose="020B0604020202020204" pitchFamily="34" charset="0"/>
                <a:sym typeface="+mn-ea"/>
              </a:rPr>
              <a:t>8%</a:t>
            </a:r>
            <a:r>
              <a:rPr lang="zh-CN" altLang="en-US" sz="1400" b="1" kern="100" dirty="0">
                <a:latin typeface="微软雅黑" panose="020B0503020204020204" charset="-122"/>
                <a:ea typeface="微软雅黑" panose="020B0503020204020204" charset="-122"/>
                <a:cs typeface="Arial" panose="020B0604020202020204" pitchFamily="34" charset="0"/>
                <a:sym typeface="+mn-ea"/>
              </a:rPr>
              <a:t>，</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每年接受治疗的复发或难治患者人群约</a:t>
            </a:r>
            <a:r>
              <a:rPr lang="en-US" altLang="zh-CN"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4000-6000</a:t>
            </a:r>
            <a:r>
              <a:rPr lang="zh-CN" altLang="en-US"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人</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a:t>
            </a:r>
            <a:endParaRPr lang="en-US" altLang="zh-CN" sz="1400" kern="100" dirty="0">
              <a:effectLst/>
              <a:latin typeface="微软雅黑" panose="020B0503020204020204" charset="-122"/>
              <a:ea typeface="微软雅黑" panose="020B0503020204020204" charset="-122"/>
              <a:cs typeface="Arial" panose="020B0604020202020204" pitchFamily="34" charset="0"/>
              <a:sym typeface="+mn-ea"/>
            </a:endParaRPr>
          </a:p>
          <a:p>
            <a:pPr marL="285750" marR="0" lvl="0" indent="-285750" algn="l" defTabSz="914400" rtl="0" eaLnBrk="1" fontAlgn="auto" latinLnBrk="0" hangingPunct="1">
              <a:lnSpc>
                <a:spcPct val="180000"/>
              </a:lnSpc>
              <a:spcBef>
                <a:spcPts val="0"/>
              </a:spcBef>
              <a:spcAft>
                <a:spcPts val="0"/>
              </a:spcAft>
              <a:buClrTx/>
              <a:buSzTx/>
              <a:buFont typeface="Wingdings" panose="05000000000000000000" charset="0"/>
              <a:buChar char=""/>
              <a:defRPr/>
            </a:pPr>
            <a:r>
              <a:rPr lang="zh-CN" altLang="en-US" sz="1400" b="1" kern="100" dirty="0">
                <a:solidFill>
                  <a:srgbClr val="FF0000"/>
                </a:solidFill>
                <a:latin typeface="微软雅黑" panose="020B0503020204020204" charset="-122"/>
                <a:ea typeface="微软雅黑" panose="020B0503020204020204" charset="-122"/>
                <a:cs typeface="Arial" panose="020B0604020202020204" pitchFamily="34" charset="0"/>
                <a:sym typeface="+mn-ea"/>
              </a:rPr>
              <a:t>生存期长，生存质量差</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a:t>
            </a:r>
            <a:r>
              <a:rPr lang="en-US" altLang="zh-CN" sz="1400" kern="100" dirty="0">
                <a:effectLst/>
                <a:latin typeface="微软雅黑" panose="020B0503020204020204" charset="-122"/>
                <a:ea typeface="微软雅黑" panose="020B0503020204020204" charset="-122"/>
                <a:cs typeface="Arial" panose="020B0604020202020204" pitchFamily="34" charset="0"/>
                <a:sym typeface="+mn-ea"/>
              </a:rPr>
              <a:t>FL</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患者中位生存期可达</a:t>
            </a:r>
            <a:r>
              <a:rPr lang="en-US" altLang="zh-CN" sz="1400" kern="100" dirty="0">
                <a:effectLst/>
                <a:latin typeface="微软雅黑" panose="020B0503020204020204" charset="-122"/>
                <a:ea typeface="微软雅黑" panose="020B0503020204020204" charset="-122"/>
                <a:cs typeface="Arial" panose="020B0604020202020204" pitchFamily="34" charset="0"/>
                <a:sym typeface="+mn-ea"/>
              </a:rPr>
              <a:t>18</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年以上；</a:t>
            </a:r>
            <a:r>
              <a:rPr lang="zh-CN" altLang="en-US" sz="1400" kern="100" dirty="0">
                <a:latin typeface="微软雅黑" panose="020B0503020204020204" charset="-122"/>
                <a:ea typeface="微软雅黑" panose="020B0503020204020204" charset="-122"/>
                <a:cs typeface="Arial" panose="020B0604020202020204" pitchFamily="34" charset="0"/>
                <a:sym typeface="+mn-ea"/>
              </a:rPr>
              <a:t>但</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由于症状引起的</a:t>
            </a:r>
            <a:r>
              <a:rPr lang="zh-CN" altLang="en-US" sz="1400" b="1" kern="100" dirty="0">
                <a:effectLst/>
                <a:latin typeface="微软雅黑" panose="020B0503020204020204" charset="-122"/>
                <a:ea typeface="微软雅黑" panose="020B0503020204020204" charset="-122"/>
                <a:cs typeface="Arial" panose="020B0604020202020204" pitchFamily="34" charset="0"/>
                <a:sym typeface="+mn-ea"/>
              </a:rPr>
              <a:t>生活不便</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a:t>
            </a:r>
            <a:r>
              <a:rPr lang="zh-CN" altLang="en-US" sz="1400" b="1" kern="100" dirty="0">
                <a:effectLst/>
                <a:latin typeface="微软雅黑" panose="020B0503020204020204" charset="-122"/>
                <a:ea typeface="微软雅黑" panose="020B0503020204020204" charset="-122"/>
                <a:cs typeface="Arial" panose="020B0604020202020204" pitchFamily="34" charset="0"/>
                <a:sym typeface="+mn-ea"/>
              </a:rPr>
              <a:t>治疗的经济压力</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、以及</a:t>
            </a:r>
            <a:r>
              <a:rPr lang="zh-CN" altLang="en-US" sz="1400" b="1" kern="100" dirty="0">
                <a:effectLst/>
                <a:latin typeface="微软雅黑" panose="020B0503020204020204" charset="-122"/>
                <a:ea typeface="微软雅黑" panose="020B0503020204020204" charset="-122"/>
                <a:cs typeface="Arial" panose="020B0604020202020204" pitchFamily="34" charset="0"/>
                <a:sym typeface="+mn-ea"/>
              </a:rPr>
              <a:t>对疾病复发的担忧，</a:t>
            </a:r>
            <a:r>
              <a:rPr lang="en-US" altLang="zh-CN" sz="1400" b="1" kern="100" dirty="0">
                <a:effectLst/>
                <a:latin typeface="微软雅黑" panose="020B0503020204020204" charset="-122"/>
                <a:ea typeface="微软雅黑" panose="020B0503020204020204" charset="-122"/>
                <a:cs typeface="Arial" panose="020B0604020202020204" pitchFamily="34" charset="0"/>
                <a:sym typeface="+mn-ea"/>
              </a:rPr>
              <a:t>FL</a:t>
            </a:r>
            <a:r>
              <a:rPr lang="zh-CN" altLang="en-US" sz="1400" b="1" kern="100" dirty="0">
                <a:effectLst/>
                <a:latin typeface="微软雅黑" panose="020B0503020204020204" charset="-122"/>
                <a:ea typeface="微软雅黑" panose="020B0503020204020204" charset="-122"/>
                <a:cs typeface="Arial" panose="020B0604020202020204" pitchFamily="34" charset="0"/>
                <a:sym typeface="+mn-ea"/>
              </a:rPr>
              <a:t>患者生存质量差</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a:t>
            </a:r>
          </a:p>
          <a:p>
            <a:pPr marL="285750" marR="0" lvl="0" indent="-285750" algn="l" defTabSz="914400" rtl="0" eaLnBrk="1" fontAlgn="auto" latinLnBrk="0" hangingPunct="1">
              <a:lnSpc>
                <a:spcPct val="180000"/>
              </a:lnSpc>
              <a:spcBef>
                <a:spcPts val="0"/>
              </a:spcBef>
              <a:spcAft>
                <a:spcPts val="0"/>
              </a:spcAft>
              <a:buClrTx/>
              <a:buSzTx/>
              <a:buFont typeface="Wingdings" panose="05000000000000000000" charset="0"/>
              <a:buChar char=""/>
              <a:defRPr/>
            </a:pP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疾病特点：</a:t>
            </a:r>
            <a:r>
              <a:rPr lang="en-US" altLang="zh-CN" sz="1400" kern="100" dirty="0">
                <a:effectLst/>
                <a:latin typeface="微软雅黑" panose="020B0503020204020204" charset="-122"/>
                <a:ea typeface="微软雅黑" panose="020B0503020204020204" charset="-122"/>
                <a:cs typeface="Arial" panose="020B0604020202020204" pitchFamily="34" charset="0"/>
                <a:sym typeface="+mn-ea"/>
              </a:rPr>
              <a:t> </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绝大部分</a:t>
            </a:r>
            <a:r>
              <a:rPr lang="en-US" altLang="zh-CN" sz="1400" kern="100" dirty="0">
                <a:effectLst/>
                <a:latin typeface="微软雅黑" panose="020B0503020204020204" charset="-122"/>
                <a:ea typeface="微软雅黑" panose="020B0503020204020204" charset="-122"/>
                <a:cs typeface="Arial" panose="020B0604020202020204" pitchFamily="34" charset="0"/>
                <a:sym typeface="+mn-ea"/>
              </a:rPr>
              <a:t>FL1-3A</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级依然属于不可治愈的淋巴瘤，患者会在</a:t>
            </a:r>
            <a:r>
              <a:rPr lang="zh-CN" altLang="en-US"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较长的病程中反复复发</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，常需进行多线治疗。</a:t>
            </a:r>
            <a:r>
              <a:rPr lang="zh-CN" altLang="en-US"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随着治疗线数的增加，患者的</a:t>
            </a:r>
            <a:r>
              <a:rPr lang="en-US" altLang="zh-CN"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PFS</a:t>
            </a:r>
            <a:r>
              <a:rPr lang="zh-CN" altLang="en-US"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逐渐缩短，且疾病的治疗难度进一步增加</a:t>
            </a:r>
            <a:r>
              <a:rPr sz="1400" kern="100" dirty="0">
                <a:effectLst/>
                <a:latin typeface="微软雅黑" panose="020B0503020204020204" charset="-122"/>
                <a:ea typeface="微软雅黑" panose="020B0503020204020204" charset="-122"/>
                <a:cs typeface="Arial" panose="020B0604020202020204" pitchFamily="34" charset="0"/>
                <a:sym typeface="+mn-ea"/>
              </a:rPr>
              <a:t>。</a:t>
            </a:r>
            <a:endParaRPr lang="zh-CN" altLang="en-US" sz="1400" b="0" i="0" kern="100" dirty="0">
              <a:solidFill>
                <a:srgbClr val="376092"/>
              </a:solidFill>
              <a:effectLst/>
              <a:latin typeface="微软雅黑" panose="020B0503020204020204" charset="-122"/>
              <a:ea typeface="微软雅黑" panose="020B0503020204020204" charset="-122"/>
              <a:cs typeface="Arial" panose="020B0604020202020204" pitchFamily="34" charset="0"/>
              <a:sym typeface="+mn-ea"/>
            </a:endParaRPr>
          </a:p>
        </p:txBody>
      </p:sp>
      <p:graphicFrame>
        <p:nvGraphicFramePr>
          <p:cNvPr id="11" name="表格 8"/>
          <p:cNvGraphicFramePr>
            <a:graphicFrameLocks noGrp="1"/>
          </p:cNvGraphicFramePr>
          <p:nvPr>
            <p:custDataLst>
              <p:tags r:id="rId1"/>
            </p:custDataLst>
            <p:extLst>
              <p:ext uri="{D42A27DB-BD31-4B8C-83A1-F6EECF244321}">
                <p14:modId xmlns:p14="http://schemas.microsoft.com/office/powerpoint/2010/main" val="3433982717"/>
              </p:ext>
            </p:extLst>
          </p:nvPr>
        </p:nvGraphicFramePr>
        <p:xfrm>
          <a:off x="468891" y="1246371"/>
          <a:ext cx="11405430" cy="733425"/>
        </p:xfrm>
        <a:graphic>
          <a:graphicData uri="http://schemas.openxmlformats.org/drawingml/2006/table">
            <a:tbl>
              <a:tblPr firstRow="1" bandRow="1">
                <a:tableStyleId>{5C22544A-7EE6-4342-B048-85BDC9FD1C3A}</a:tableStyleId>
              </a:tblPr>
              <a:tblGrid>
                <a:gridCol w="5464076">
                  <a:extLst>
                    <a:ext uri="{9D8B030D-6E8A-4147-A177-3AD203B41FA5}">
                      <a16:colId xmlns:a16="http://schemas.microsoft.com/office/drawing/2014/main" val="20000"/>
                    </a:ext>
                  </a:extLst>
                </a:gridCol>
                <a:gridCol w="332366">
                  <a:extLst>
                    <a:ext uri="{9D8B030D-6E8A-4147-A177-3AD203B41FA5}">
                      <a16:colId xmlns:a16="http://schemas.microsoft.com/office/drawing/2014/main" val="20001"/>
                    </a:ext>
                  </a:extLst>
                </a:gridCol>
                <a:gridCol w="5608988">
                  <a:extLst>
                    <a:ext uri="{9D8B030D-6E8A-4147-A177-3AD203B41FA5}">
                      <a16:colId xmlns:a16="http://schemas.microsoft.com/office/drawing/2014/main" val="20002"/>
                    </a:ext>
                  </a:extLst>
                </a:gridCol>
              </a:tblGrid>
              <a:tr h="733425">
                <a:tc>
                  <a:txBody>
                    <a:bodyPr/>
                    <a:lstStyle/>
                    <a:p>
                      <a:pPr algn="ctr">
                        <a:lnSpc>
                          <a:spcPct val="160000"/>
                        </a:lnSpc>
                      </a:pPr>
                      <a:r>
                        <a:rPr lang="zh-CN" altLang="en-US" sz="1800" b="1" dirty="0">
                          <a:solidFill>
                            <a:schemeClr val="bg1"/>
                          </a:solidFill>
                          <a:latin typeface="微软雅黑" panose="020B0503020204020204" charset="-122"/>
                          <a:ea typeface="微软雅黑" panose="020B0503020204020204" charset="-122"/>
                        </a:rPr>
                        <a:t>疾病特点及流行病学：患病人群少，生存质量差</a:t>
                      </a:r>
                    </a:p>
                  </a:txBody>
                  <a:tcPr marL="79028" marR="79028" marT="39514" marB="39514"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2"/>
                    </a:solidFill>
                  </a:tcPr>
                </a:tc>
                <a:tc>
                  <a:txBody>
                    <a:bodyPr/>
                    <a:lstStyle/>
                    <a:p>
                      <a:pPr marL="0" marR="0" lvl="0" indent="0" algn="ctr" defTabSz="914400" rtl="0" eaLnBrk="1" fontAlgn="auto" latinLnBrk="0" hangingPunct="1">
                        <a:lnSpc>
                          <a:spcPct val="160000"/>
                        </a:lnSpc>
                        <a:spcBef>
                          <a:spcPts val="0"/>
                        </a:spcBef>
                        <a:spcAft>
                          <a:spcPts val="0"/>
                        </a:spcAft>
                        <a:buClrTx/>
                        <a:buSzTx/>
                        <a:buFontTx/>
                        <a:buNone/>
                        <a:defRPr/>
                      </a:pPr>
                      <a:endParaRPr lang="zh-CN" altLang="en-US" sz="1600" b="1" dirty="0">
                        <a:solidFill>
                          <a:schemeClr val="bg1"/>
                        </a:solidFill>
                        <a:latin typeface="微软雅黑" panose="020B0503020204020204" charset="-122"/>
                        <a:ea typeface="微软雅黑" panose="020B0503020204020204" charset="-122"/>
                      </a:endParaRPr>
                    </a:p>
                  </a:txBody>
                  <a:tcPr marL="79028" marR="79028" marT="39514" marB="39514"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60000"/>
                        </a:lnSpc>
                        <a:spcBef>
                          <a:spcPts val="0"/>
                        </a:spcBef>
                        <a:spcAft>
                          <a:spcPts val="0"/>
                        </a:spcAft>
                        <a:buClrTx/>
                        <a:buSzTx/>
                        <a:buFontTx/>
                        <a:buNone/>
                        <a:defRPr/>
                      </a:pPr>
                      <a:r>
                        <a:rPr lang="zh-CN" altLang="en-US" sz="1800" b="1" dirty="0">
                          <a:solidFill>
                            <a:schemeClr val="bg1"/>
                          </a:solidFill>
                          <a:latin typeface="微软雅黑" panose="020B0503020204020204" charset="-122"/>
                          <a:ea typeface="微软雅黑" panose="020B0503020204020204" charset="-122"/>
                        </a:rPr>
                        <a:t>治疗现状：随复发次数增加</a:t>
                      </a:r>
                      <a:r>
                        <a:rPr lang="en-US" altLang="zh-CN" sz="1800" b="1" dirty="0">
                          <a:solidFill>
                            <a:schemeClr val="bg1"/>
                          </a:solidFill>
                          <a:latin typeface="微软雅黑" panose="020B0503020204020204" charset="-122"/>
                          <a:ea typeface="微软雅黑" panose="020B0503020204020204" charset="-122"/>
                        </a:rPr>
                        <a:t>PFS</a:t>
                      </a:r>
                      <a:r>
                        <a:rPr lang="zh-CN" altLang="en-US" sz="1800" b="1" dirty="0">
                          <a:solidFill>
                            <a:schemeClr val="bg1"/>
                          </a:solidFill>
                          <a:latin typeface="微软雅黑" panose="020B0503020204020204" charset="-122"/>
                          <a:ea typeface="微软雅黑" panose="020B0503020204020204" charset="-122"/>
                        </a:rPr>
                        <a:t>缩短</a:t>
                      </a:r>
                    </a:p>
                  </a:txBody>
                  <a:tcPr marL="79028" marR="79028" marT="39514" marB="39514"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a:xfrm>
            <a:off x="479502" y="239440"/>
            <a:ext cx="10030002" cy="447675"/>
          </a:xfrm>
        </p:spPr>
        <p:txBody>
          <a:bodyPr/>
          <a:lstStyle/>
          <a:p>
            <a:r>
              <a:rPr kumimoji="1" lang="zh-CN" altLang="en-US" dirty="0">
                <a:solidFill>
                  <a:schemeClr val="tx1"/>
                </a:solidFill>
              </a:rPr>
              <a:t>相较于</a:t>
            </a:r>
            <a:r>
              <a:rPr kumimoji="1" lang="en-US" altLang="zh-CN" sz="2400" b="1" dirty="0">
                <a:solidFill>
                  <a:schemeClr val="tx1"/>
                </a:solidFill>
              </a:rPr>
              <a:t>BR</a:t>
            </a:r>
            <a:r>
              <a:rPr kumimoji="1" lang="zh-CN" altLang="en-US" sz="2400" b="1" dirty="0">
                <a:solidFill>
                  <a:schemeClr val="tx1"/>
                </a:solidFill>
              </a:rPr>
              <a:t>方案，</a:t>
            </a:r>
            <a:r>
              <a:rPr kumimoji="1" lang="zh-CN" altLang="en-US" sz="2400" b="1" dirty="0">
                <a:solidFill>
                  <a:srgbClr val="FF0000"/>
                </a:solidFill>
              </a:rPr>
              <a:t>度维利塞降低患者血液学相关不良反应发生率，且口服给药减少了患者住院时间</a:t>
            </a:r>
            <a:endParaRPr kumimoji="1" lang="zh-CN" altLang="en-US" dirty="0">
              <a:solidFill>
                <a:srgbClr val="FF0000"/>
              </a:solidFill>
            </a:endParaRPr>
          </a:p>
        </p:txBody>
      </p:sp>
      <p:sp>
        <p:nvSpPr>
          <p:cNvPr id="10" name="文本框 9"/>
          <p:cNvSpPr txBox="1"/>
          <p:nvPr/>
        </p:nvSpPr>
        <p:spPr>
          <a:xfrm>
            <a:off x="0" y="6119207"/>
            <a:ext cx="10993120" cy="784830"/>
          </a:xfrm>
          <a:prstGeom prst="rect">
            <a:avLst/>
          </a:prstGeom>
          <a:noFill/>
        </p:spPr>
        <p:txBody>
          <a:bodyPr wrap="square">
            <a:spAutoFit/>
          </a:bodyPr>
          <a:lstStyle/>
          <a:p>
            <a:r>
              <a:rPr lang="nl-NL" altLang="zh-CN" sz="900" b="0" u="none" strike="noStrike" baseline="0" dirty="0" err="1">
                <a:latin typeface="微软雅黑" panose="020B0503020204020204" charset="-122"/>
                <a:ea typeface="微软雅黑" panose="020B0503020204020204" charset="-122"/>
              </a:rPr>
              <a:t>Zha</a:t>
            </a:r>
            <a:r>
              <a:rPr lang="nl-NL" altLang="zh-CN" sz="900" b="0" u="none" strike="noStrike" baseline="0" dirty="0">
                <a:latin typeface="微软雅黑" panose="020B0503020204020204" charset="-122"/>
                <a:ea typeface="微软雅黑" panose="020B0503020204020204" charset="-122"/>
              </a:rPr>
              <a:t> et al. J </a:t>
            </a:r>
            <a:r>
              <a:rPr lang="nl-NL" altLang="zh-CN" sz="900" b="0" u="none" strike="noStrike" baseline="0" dirty="0" err="1">
                <a:latin typeface="微软雅黑" panose="020B0503020204020204" charset="-122"/>
                <a:ea typeface="微软雅黑" panose="020B0503020204020204" charset="-122"/>
              </a:rPr>
              <a:t>Hematol</a:t>
            </a:r>
            <a:r>
              <a:rPr lang="nl-NL" altLang="zh-CN" sz="900" b="0" u="none" strike="noStrike" baseline="0" dirty="0">
                <a:latin typeface="微软雅黑" panose="020B0503020204020204" charset="-122"/>
                <a:ea typeface="微软雅黑" panose="020B0503020204020204" charset="-122"/>
              </a:rPr>
              <a:t> </a:t>
            </a:r>
            <a:r>
              <a:rPr lang="nl-NL" altLang="zh-CN" sz="900" b="0" u="none" strike="noStrike" baseline="0" dirty="0" err="1">
                <a:latin typeface="微软雅黑" panose="020B0503020204020204" charset="-122"/>
                <a:ea typeface="微软雅黑" panose="020B0503020204020204" charset="-122"/>
              </a:rPr>
              <a:t>Oncol</a:t>
            </a:r>
            <a:r>
              <a:rPr lang="nl-NL" altLang="zh-CN" sz="900" b="0" u="none" strike="noStrike" baseline="0" dirty="0">
                <a:latin typeface="微软雅黑" panose="020B0503020204020204" charset="-122"/>
                <a:ea typeface="微软雅黑" panose="020B0503020204020204" charset="-122"/>
              </a:rPr>
              <a:t> 2021; 14(1):131</a:t>
            </a:r>
          </a:p>
          <a:p>
            <a:r>
              <a:rPr lang="en-US" altLang="zh-CN" sz="900" dirty="0" err="1">
                <a:latin typeface="微软雅黑" panose="020B0503020204020204" charset="-122"/>
                <a:ea typeface="微软雅黑" panose="020B0503020204020204" charset="-122"/>
              </a:rPr>
              <a:t>Clémentine</a:t>
            </a:r>
            <a:r>
              <a:rPr lang="en-US" altLang="zh-CN" sz="900" dirty="0">
                <a:latin typeface="微软雅黑" panose="020B0503020204020204" charset="-122"/>
                <a:ea typeface="微软雅黑" panose="020B0503020204020204" charset="-122"/>
              </a:rPr>
              <a:t> Sarkozy . J Clin Oncol. 2019; 37(2):144-152.</a:t>
            </a:r>
          </a:p>
          <a:p>
            <a:r>
              <a:rPr lang="en-GB" altLang="zh-CN" sz="900" dirty="0">
                <a:latin typeface="微软雅黑" panose="020B0503020204020204" charset="-122"/>
                <a:ea typeface="微软雅黑" panose="020B0503020204020204" charset="-122"/>
              </a:rPr>
              <a:t>Zou L, Qi Y, Tang L, Du Y, Xiang M, Chen X, Ma J, Yang Z. Clinical review considerations of class I PI3K inhibitors in </a:t>
            </a:r>
            <a:r>
              <a:rPr lang="en-GB" altLang="zh-CN" sz="900" dirty="0" err="1">
                <a:latin typeface="微软雅黑" panose="020B0503020204020204" charset="-122"/>
                <a:ea typeface="微软雅黑" panose="020B0503020204020204" charset="-122"/>
              </a:rPr>
              <a:t>hematolymphatic</a:t>
            </a:r>
            <a:r>
              <a:rPr lang="en-GB" altLang="zh-CN" sz="900" dirty="0">
                <a:latin typeface="微软雅黑" panose="020B0503020204020204" charset="-122"/>
                <a:ea typeface="微软雅黑" panose="020B0503020204020204" charset="-122"/>
              </a:rPr>
              <a:t> malignancies by Center for Drug Evaluation. Chin J Cancer Res. 2022 Aug 30;34(4):415-421.</a:t>
            </a:r>
          </a:p>
          <a:p>
            <a:r>
              <a:rPr lang="zh-CN" altLang="en-US" sz="900" dirty="0">
                <a:latin typeface="微软雅黑" panose="020B0503020204020204" charset="-122"/>
                <a:ea typeface="微软雅黑" panose="020B0503020204020204" charset="-122"/>
              </a:rPr>
              <a:t>对比在国内人群的安全性发生情况</a:t>
            </a:r>
          </a:p>
        </p:txBody>
      </p:sp>
      <p:sp>
        <p:nvSpPr>
          <p:cNvPr id="5" name="Rectangle 7"/>
          <p:cNvSpPr/>
          <p:nvPr/>
        </p:nvSpPr>
        <p:spPr>
          <a:xfrm>
            <a:off x="0" y="0"/>
            <a:ext cx="479502" cy="1020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微软雅黑" panose="020B0503020204020204" charset="-122"/>
                <a:ea typeface="微软雅黑" panose="020B0503020204020204" charset="-122"/>
              </a:rPr>
              <a:t>安全性</a:t>
            </a:r>
            <a:endParaRPr lang="en-US" altLang="zh-CN" sz="1200" b="1" dirty="0">
              <a:solidFill>
                <a:srgbClr val="FFFFFF"/>
              </a:solidFill>
              <a:latin typeface="微软雅黑" panose="020B0503020204020204" charset="-122"/>
              <a:ea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rgbClr val="FFFFFF"/>
                </a:solidFill>
                <a:latin typeface="微软雅黑" panose="020B0503020204020204" charset="-122"/>
                <a:ea typeface="微软雅黑" panose="020B0503020204020204" charset="-122"/>
              </a:rPr>
              <a:t>1/2</a:t>
            </a:r>
          </a:p>
        </p:txBody>
      </p:sp>
      <p:sp>
        <p:nvSpPr>
          <p:cNvPr id="4" name="灯片编号占位符 5"/>
          <p:cNvSpPr txBox="1"/>
          <p:nvPr/>
        </p:nvSpPr>
        <p:spPr>
          <a:xfrm>
            <a:off x="9448800" y="65389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bg1">
                    <a:lumMod val="50000"/>
                  </a:schemeClr>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lang="en-US" altLang="zh-CN" dirty="0">
                <a:solidFill>
                  <a:prstClr val="white">
                    <a:lumMod val="50000"/>
                  </a:prstClr>
                </a:solidFill>
                <a:latin typeface="微软雅黑" panose="020B0503020204020204" charset="-122"/>
                <a:ea typeface="微软雅黑" panose="020B0503020204020204" charset="-122"/>
              </a:rPr>
              <a:t>5</a:t>
            </a: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/10</a:t>
            </a:r>
          </a:p>
        </p:txBody>
      </p:sp>
      <p:pic>
        <p:nvPicPr>
          <p:cNvPr id="15" name="图片 14">
            <a:extLst>
              <a:ext uri="{FF2B5EF4-FFF2-40B4-BE49-F238E27FC236}">
                <a16:creationId xmlns:a16="http://schemas.microsoft.com/office/drawing/2014/main" id="{F3E20A6D-BE67-2CFC-80FA-07E8F7F48136}"/>
              </a:ext>
            </a:extLst>
          </p:cNvPr>
          <p:cNvPicPr>
            <a:picLocks noChangeAspect="1"/>
          </p:cNvPicPr>
          <p:nvPr/>
        </p:nvPicPr>
        <p:blipFill>
          <a:blip r:embed="rId2"/>
          <a:stretch>
            <a:fillRect/>
          </a:stretch>
        </p:blipFill>
        <p:spPr>
          <a:xfrm>
            <a:off x="725025" y="1225307"/>
            <a:ext cx="10668925" cy="45602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a:xfrm>
            <a:off x="479502" y="286568"/>
            <a:ext cx="10009972" cy="447675"/>
          </a:xfrm>
        </p:spPr>
        <p:txBody>
          <a:bodyPr/>
          <a:lstStyle/>
          <a:p>
            <a:r>
              <a:rPr kumimoji="1" lang="zh-CN" altLang="en-US" dirty="0">
                <a:solidFill>
                  <a:srgbClr val="FF0000"/>
                </a:solidFill>
              </a:rPr>
              <a:t>中国人群安全性更高：</a:t>
            </a:r>
            <a:r>
              <a:rPr kumimoji="1" lang="zh-CN" altLang="en-US" dirty="0">
                <a:solidFill>
                  <a:schemeClr val="tx1"/>
                </a:solidFill>
              </a:rPr>
              <a:t>腹泻</a:t>
            </a:r>
            <a:r>
              <a:rPr kumimoji="1" lang="en-US" altLang="zh-CN" dirty="0">
                <a:solidFill>
                  <a:schemeClr val="tx1"/>
                </a:solidFill>
              </a:rPr>
              <a:t>/</a:t>
            </a:r>
            <a:r>
              <a:rPr kumimoji="1" lang="zh-CN" altLang="en-US" dirty="0">
                <a:solidFill>
                  <a:schemeClr val="tx1"/>
                </a:solidFill>
              </a:rPr>
              <a:t>结肠炎发生率</a:t>
            </a:r>
            <a:r>
              <a:rPr kumimoji="1" lang="zh-CN" altLang="en-US" dirty="0">
                <a:solidFill>
                  <a:srgbClr val="FF0000"/>
                </a:solidFill>
              </a:rPr>
              <a:t>低于</a:t>
            </a:r>
            <a:r>
              <a:rPr kumimoji="1" lang="zh-CN" altLang="en-US" dirty="0">
                <a:solidFill>
                  <a:schemeClr val="tx1"/>
                </a:solidFill>
              </a:rPr>
              <a:t>国外</a:t>
            </a:r>
            <a:r>
              <a:rPr kumimoji="1" lang="zh-CN" altLang="en-US" dirty="0"/>
              <a:t>，</a:t>
            </a:r>
            <a:r>
              <a:rPr kumimoji="1" lang="zh-CN" altLang="en-US" dirty="0">
                <a:solidFill>
                  <a:srgbClr val="FF0000"/>
                </a:solidFill>
              </a:rPr>
              <a:t>且无感染、肺炎、发热发生，</a:t>
            </a:r>
            <a:r>
              <a:rPr kumimoji="1" lang="zh-CN" altLang="en-US" dirty="0">
                <a:solidFill>
                  <a:schemeClr val="tx1"/>
                </a:solidFill>
              </a:rPr>
              <a:t>未出现新的不良反应信号</a:t>
            </a:r>
          </a:p>
        </p:txBody>
      </p:sp>
      <p:sp>
        <p:nvSpPr>
          <p:cNvPr id="10" name="文本框 9"/>
          <p:cNvSpPr txBox="1"/>
          <p:nvPr/>
        </p:nvSpPr>
        <p:spPr>
          <a:xfrm>
            <a:off x="-1" y="6442372"/>
            <a:ext cx="11342313" cy="461665"/>
          </a:xfrm>
          <a:prstGeom prst="rect">
            <a:avLst/>
          </a:prstGeom>
          <a:noFill/>
        </p:spPr>
        <p:txBody>
          <a:bodyPr wrap="square">
            <a:spAutoFit/>
          </a:bodyPr>
          <a:lstStyle/>
          <a:p>
            <a:r>
              <a:rPr lang="nl-NL" altLang="zh-CN" sz="800" b="0" u="none" strike="noStrike" baseline="0" dirty="0" err="1">
                <a:latin typeface="微软雅黑" panose="020B0503020204020204" charset="-122"/>
                <a:ea typeface="微软雅黑" panose="020B0503020204020204" charset="-122"/>
              </a:rPr>
              <a:t>Zha</a:t>
            </a:r>
            <a:r>
              <a:rPr lang="nl-NL" altLang="zh-CN" sz="800" b="0" u="none" strike="noStrike" baseline="0" dirty="0">
                <a:latin typeface="微软雅黑" panose="020B0503020204020204" charset="-122"/>
                <a:ea typeface="微软雅黑" panose="020B0503020204020204" charset="-122"/>
              </a:rPr>
              <a:t> et al. J </a:t>
            </a:r>
            <a:r>
              <a:rPr lang="nl-NL" altLang="zh-CN" sz="800" b="0" u="none" strike="noStrike" baseline="0" dirty="0" err="1">
                <a:latin typeface="微软雅黑" panose="020B0503020204020204" charset="-122"/>
                <a:ea typeface="微软雅黑" panose="020B0503020204020204" charset="-122"/>
              </a:rPr>
              <a:t>Hematol</a:t>
            </a:r>
            <a:r>
              <a:rPr lang="nl-NL" altLang="zh-CN" sz="800" b="0" u="none" strike="noStrike" baseline="0" dirty="0">
                <a:latin typeface="微软雅黑" panose="020B0503020204020204" charset="-122"/>
                <a:ea typeface="微软雅黑" panose="020B0503020204020204" charset="-122"/>
              </a:rPr>
              <a:t> </a:t>
            </a:r>
            <a:r>
              <a:rPr lang="nl-NL" altLang="zh-CN" sz="800" b="0" u="none" strike="noStrike" baseline="0" dirty="0" err="1">
                <a:latin typeface="微软雅黑" panose="020B0503020204020204" charset="-122"/>
                <a:ea typeface="微软雅黑" panose="020B0503020204020204" charset="-122"/>
              </a:rPr>
              <a:t>Oncol</a:t>
            </a:r>
            <a:r>
              <a:rPr lang="nl-NL" altLang="zh-CN" sz="800" b="0" u="none" strike="noStrike" baseline="0" dirty="0">
                <a:latin typeface="微软雅黑" panose="020B0503020204020204" charset="-122"/>
                <a:ea typeface="微软雅黑" panose="020B0503020204020204" charset="-122"/>
              </a:rPr>
              <a:t> 2021; 14(1):131</a:t>
            </a:r>
          </a:p>
          <a:p>
            <a:r>
              <a:rPr lang="en-US" altLang="zh-CN" sz="800" dirty="0" err="1">
                <a:latin typeface="微软雅黑" panose="020B0503020204020204" charset="-122"/>
                <a:ea typeface="微软雅黑" panose="020B0503020204020204" charset="-122"/>
              </a:rPr>
              <a:t>Clémentine</a:t>
            </a:r>
            <a:r>
              <a:rPr lang="en-US" altLang="zh-CN" sz="800" dirty="0">
                <a:latin typeface="微软雅黑" panose="020B0503020204020204" charset="-122"/>
                <a:ea typeface="微软雅黑" panose="020B0503020204020204" charset="-122"/>
              </a:rPr>
              <a:t> Sarkozy . J Clin Oncol. 2019; 37(2):144-152.</a:t>
            </a:r>
          </a:p>
          <a:p>
            <a:r>
              <a:rPr lang="en-GB" altLang="zh-CN" sz="800" dirty="0">
                <a:latin typeface="微软雅黑" panose="020B0503020204020204" charset="-122"/>
                <a:ea typeface="微软雅黑" panose="020B0503020204020204" charset="-122"/>
              </a:rPr>
              <a:t>Zou L, Qi Y, Tang L, Du Y, Xiang M, Chen X, Ma J, Yang Z. Clinical review considerations of class I PI3K inhibitors in </a:t>
            </a:r>
            <a:r>
              <a:rPr lang="en-GB" altLang="zh-CN" sz="800" dirty="0" err="1">
                <a:latin typeface="微软雅黑" panose="020B0503020204020204" charset="-122"/>
                <a:ea typeface="微软雅黑" panose="020B0503020204020204" charset="-122"/>
              </a:rPr>
              <a:t>hematolymphatic</a:t>
            </a:r>
            <a:r>
              <a:rPr lang="en-GB" altLang="zh-CN" sz="800" dirty="0">
                <a:latin typeface="微软雅黑" panose="020B0503020204020204" charset="-122"/>
                <a:ea typeface="微软雅黑" panose="020B0503020204020204" charset="-122"/>
              </a:rPr>
              <a:t> malignancies by Center for Drug Evaluation. Chin J Cancer Res. 2022 Aug 30;34(4):415-421.</a:t>
            </a:r>
            <a:endParaRPr lang="zh-CN" altLang="en-US" sz="800" dirty="0">
              <a:latin typeface="微软雅黑" panose="020B0503020204020204" charset="-122"/>
              <a:ea typeface="微软雅黑" panose="020B0503020204020204" charset="-122"/>
            </a:endParaRPr>
          </a:p>
        </p:txBody>
      </p:sp>
      <p:sp>
        <p:nvSpPr>
          <p:cNvPr id="17" name="文本框 16"/>
          <p:cNvSpPr txBox="1"/>
          <p:nvPr/>
        </p:nvSpPr>
        <p:spPr>
          <a:xfrm>
            <a:off x="5181600" y="1162850"/>
            <a:ext cx="7010400" cy="5279522"/>
          </a:xfrm>
          <a:prstGeom prst="rect">
            <a:avLst/>
          </a:prstGeom>
          <a:noFill/>
        </p:spPr>
        <p:txBody>
          <a:bodyPr wrap="square">
            <a:spAutoFit/>
          </a:bodyPr>
          <a:lstStyle/>
          <a:p>
            <a:pPr marL="285750" indent="-285750">
              <a:lnSpc>
                <a:spcPct val="150000"/>
              </a:lnSpc>
              <a:buFont typeface="微软雅黑" panose="020B0503020204020204" pitchFamily="34" charset="-122"/>
              <a:buChar char="▼"/>
            </a:pPr>
            <a:r>
              <a:rPr lang="zh-CN" altLang="en-US" sz="1400" b="1" dirty="0">
                <a:solidFill>
                  <a:srgbClr val="000000"/>
                </a:solidFill>
                <a:effectLst/>
                <a:latin typeface="微软雅黑" panose="020B0503020204020204" charset="-122"/>
                <a:ea typeface="微软雅黑" panose="020B0503020204020204" charset="-122"/>
              </a:rPr>
              <a:t>关于</a:t>
            </a:r>
            <a:r>
              <a:rPr lang="en-US" altLang="zh-CN" sz="1400" b="1" dirty="0">
                <a:solidFill>
                  <a:srgbClr val="000000"/>
                </a:solidFill>
                <a:effectLst/>
                <a:latin typeface="微软雅黑" panose="020B0503020204020204" charset="-122"/>
                <a:ea typeface="微软雅黑" panose="020B0503020204020204" charset="-122"/>
              </a:rPr>
              <a:t>FDA</a:t>
            </a:r>
            <a:r>
              <a:rPr lang="zh-CN" altLang="en-US" sz="1400" b="1" dirty="0">
                <a:solidFill>
                  <a:srgbClr val="000000"/>
                </a:solidFill>
                <a:effectLst/>
                <a:latin typeface="微软雅黑" panose="020B0503020204020204" charset="-122"/>
                <a:ea typeface="微软雅黑" panose="020B0503020204020204" charset="-122"/>
              </a:rPr>
              <a:t>产品警示语的说明：</a:t>
            </a:r>
          </a:p>
          <a:p>
            <a:pPr marL="252000" indent="-144000">
              <a:lnSpc>
                <a:spcPct val="150000"/>
              </a:lnSpc>
              <a:buFont typeface="微软雅黑" panose="020B0503020204020204" pitchFamily="34" charset="-122"/>
              <a:buChar char="￭"/>
            </a:pPr>
            <a:r>
              <a:rPr lang="zh-CN" altLang="en-US" sz="1300" dirty="0">
                <a:solidFill>
                  <a:srgbClr val="000000"/>
                </a:solidFill>
                <a:effectLst/>
                <a:latin typeface="微软雅黑" panose="020B0503020204020204" charset="-122"/>
                <a:ea typeface="微软雅黑" panose="020B0503020204020204" charset="-122"/>
              </a:rPr>
              <a:t>目前上市的</a:t>
            </a:r>
            <a:r>
              <a:rPr lang="en-US" altLang="zh-CN" sz="1300" dirty="0">
                <a:solidFill>
                  <a:srgbClr val="000000"/>
                </a:solidFill>
                <a:effectLst/>
                <a:latin typeface="微软雅黑" panose="020B0503020204020204" charset="-122"/>
                <a:ea typeface="微软雅黑" panose="020B0503020204020204" charset="-122"/>
              </a:rPr>
              <a:t>PI3K</a:t>
            </a:r>
            <a:r>
              <a:rPr lang="zh-CN" altLang="en-US" sz="1300" dirty="0">
                <a:solidFill>
                  <a:srgbClr val="000000"/>
                </a:solidFill>
                <a:effectLst/>
                <a:latin typeface="微软雅黑" panose="020B0503020204020204" charset="-122"/>
                <a:ea typeface="微软雅黑" panose="020B0503020204020204" charset="-122"/>
              </a:rPr>
              <a:t>类药物（</a:t>
            </a:r>
            <a:r>
              <a:rPr lang="zh-CN" altLang="en-US" sz="1300">
                <a:solidFill>
                  <a:srgbClr val="000000"/>
                </a:solidFill>
                <a:effectLst/>
                <a:latin typeface="微软雅黑" panose="020B0503020204020204" charset="-122"/>
                <a:ea typeface="微软雅黑" panose="020B0503020204020204" charset="-122"/>
              </a:rPr>
              <a:t>包括林普利塞、</a:t>
            </a:r>
            <a:r>
              <a:rPr lang="zh-CN" altLang="en-US" sz="1300" dirty="0">
                <a:solidFill>
                  <a:srgbClr val="000000"/>
                </a:solidFill>
                <a:effectLst/>
                <a:latin typeface="微软雅黑" panose="020B0503020204020204" charset="-122"/>
                <a:ea typeface="微软雅黑" panose="020B0503020204020204" charset="-122"/>
              </a:rPr>
              <a:t>可泮利塞）上市时都会在说明书中添加警示语</a:t>
            </a:r>
            <a:endParaRPr lang="en-US" altLang="zh-CN" sz="1300" dirty="0">
              <a:solidFill>
                <a:srgbClr val="000000"/>
              </a:solidFill>
              <a:effectLst/>
              <a:latin typeface="微软雅黑" panose="020B0503020204020204" charset="-122"/>
              <a:ea typeface="微软雅黑" panose="020B0503020204020204" charset="-122"/>
            </a:endParaRPr>
          </a:p>
          <a:p>
            <a:pPr marL="252000" indent="-144000">
              <a:lnSpc>
                <a:spcPct val="150000"/>
              </a:lnSpc>
              <a:buFont typeface="微软雅黑" panose="020B0503020204020204" pitchFamily="34" charset="-122"/>
              <a:buChar char="￭"/>
            </a:pPr>
            <a:r>
              <a:rPr lang="en-US" altLang="zh-CN" sz="1300" dirty="0">
                <a:solidFill>
                  <a:srgbClr val="000000"/>
                </a:solidFill>
                <a:effectLst/>
                <a:latin typeface="微软雅黑" panose="020B0503020204020204" charset="-122"/>
                <a:ea typeface="微软雅黑" panose="020B0503020204020204" charset="-122"/>
              </a:rPr>
              <a:t>FDA</a:t>
            </a:r>
            <a:r>
              <a:rPr lang="zh-CN" altLang="en-US" sz="1300" dirty="0">
                <a:solidFill>
                  <a:srgbClr val="000000"/>
                </a:solidFill>
                <a:effectLst/>
                <a:latin typeface="微软雅黑" panose="020B0503020204020204" charset="-122"/>
                <a:ea typeface="微软雅黑" panose="020B0503020204020204" charset="-122"/>
              </a:rPr>
              <a:t>基于国外临床研究</a:t>
            </a:r>
            <a:r>
              <a:rPr lang="zh-CN" altLang="en-US" sz="1300" dirty="0">
                <a:solidFill>
                  <a:srgbClr val="000000"/>
                </a:solidFill>
                <a:latin typeface="微软雅黑" panose="020B0503020204020204" charset="-122"/>
                <a:ea typeface="微软雅黑" panose="020B0503020204020204" charset="-122"/>
              </a:rPr>
              <a:t>在度维利塞的说明书中添加</a:t>
            </a:r>
            <a:r>
              <a:rPr lang="zh-CN" altLang="en-US" sz="1300" b="1" dirty="0">
                <a:solidFill>
                  <a:srgbClr val="000000"/>
                </a:solidFill>
                <a:latin typeface="微软雅黑" panose="020B0503020204020204" charset="-122"/>
                <a:ea typeface="微软雅黑" panose="020B0503020204020204" charset="-122"/>
              </a:rPr>
              <a:t>警示语</a:t>
            </a:r>
            <a:r>
              <a:rPr lang="zh-CN" altLang="en-US" sz="1300" dirty="0">
                <a:solidFill>
                  <a:srgbClr val="000000"/>
                </a:solidFill>
                <a:effectLst/>
                <a:latin typeface="微软雅黑" panose="020B0503020204020204" charset="-122"/>
                <a:ea typeface="微软雅黑" panose="020B0503020204020204" charset="-122"/>
              </a:rPr>
              <a:t>，警惕感染、腹泻</a:t>
            </a:r>
            <a:r>
              <a:rPr lang="en-US" altLang="zh-CN" sz="1300" dirty="0">
                <a:solidFill>
                  <a:srgbClr val="000000"/>
                </a:solidFill>
                <a:effectLst/>
                <a:latin typeface="微软雅黑" panose="020B0503020204020204" charset="-122"/>
                <a:ea typeface="微软雅黑" panose="020B0503020204020204" charset="-122"/>
              </a:rPr>
              <a:t>/</a:t>
            </a:r>
            <a:r>
              <a:rPr lang="zh-CN" altLang="en-US" sz="1300" dirty="0">
                <a:solidFill>
                  <a:srgbClr val="000000"/>
                </a:solidFill>
                <a:effectLst/>
                <a:latin typeface="微软雅黑" panose="020B0503020204020204" charset="-122"/>
                <a:ea typeface="微软雅黑" panose="020B0503020204020204" charset="-122"/>
              </a:rPr>
              <a:t>结肠炎、皮肤反应和肺炎。</a:t>
            </a:r>
            <a:endParaRPr lang="en-US" altLang="zh-CN" sz="1300" dirty="0">
              <a:solidFill>
                <a:srgbClr val="000000"/>
              </a:solidFill>
              <a:effectLst/>
              <a:latin typeface="微软雅黑" panose="020B0503020204020204" charset="-122"/>
              <a:ea typeface="微软雅黑" panose="020B0503020204020204" charset="-122"/>
            </a:endParaRPr>
          </a:p>
          <a:p>
            <a:pPr marL="252000" indent="-144000">
              <a:lnSpc>
                <a:spcPct val="150000"/>
              </a:lnSpc>
              <a:buFont typeface="微软雅黑" panose="020B0503020204020204" pitchFamily="34" charset="-122"/>
              <a:buChar char="￭"/>
            </a:pPr>
            <a:r>
              <a:rPr lang="zh-CN" altLang="en-US" sz="1300" dirty="0">
                <a:solidFill>
                  <a:srgbClr val="000000"/>
                </a:solidFill>
                <a:effectLst/>
                <a:latin typeface="微软雅黑" panose="020B0503020204020204" charset="-122"/>
                <a:ea typeface="微软雅黑" panose="020B0503020204020204" charset="-122"/>
              </a:rPr>
              <a:t>该警示根据境外 </a:t>
            </a:r>
            <a:r>
              <a:rPr lang="en-US" altLang="zh-CN" sz="1300" dirty="0">
                <a:solidFill>
                  <a:srgbClr val="000000"/>
                </a:solidFill>
                <a:effectLst/>
                <a:latin typeface="微软雅黑" panose="020B0503020204020204" charset="-122"/>
                <a:ea typeface="微软雅黑" panose="020B0503020204020204" charset="-122"/>
              </a:rPr>
              <a:t>442 </a:t>
            </a:r>
            <a:r>
              <a:rPr lang="zh-CN" altLang="en-US" sz="1300" dirty="0">
                <a:solidFill>
                  <a:srgbClr val="000000"/>
                </a:solidFill>
                <a:effectLst/>
                <a:latin typeface="微软雅黑" panose="020B0503020204020204" charset="-122"/>
                <a:ea typeface="微软雅黑" panose="020B0503020204020204" charset="-122"/>
              </a:rPr>
              <a:t>例恶性血液病患者数据，</a:t>
            </a:r>
            <a:r>
              <a:rPr lang="zh-CN" altLang="en-US" sz="1300" b="1" dirty="0">
                <a:solidFill>
                  <a:srgbClr val="FF0000"/>
                </a:solidFill>
                <a:effectLst/>
                <a:latin typeface="微软雅黑" panose="020B0503020204020204" charset="-122"/>
                <a:ea typeface="微软雅黑" panose="020B0503020204020204" charset="-122"/>
              </a:rPr>
              <a:t>未纳入中国患者研究数据</a:t>
            </a:r>
            <a:r>
              <a:rPr lang="zh-CN" altLang="en-US" sz="1300" dirty="0">
                <a:solidFill>
                  <a:srgbClr val="000000"/>
                </a:solidFill>
                <a:effectLst/>
                <a:latin typeface="微软雅黑" panose="020B0503020204020204" charset="-122"/>
                <a:ea typeface="微软雅黑" panose="020B0503020204020204" charset="-122"/>
              </a:rPr>
              <a:t>，该黑框警告对中国临床患者应用的适用性有限。</a:t>
            </a:r>
            <a:endParaRPr lang="en-US" altLang="zh-CN" sz="1300" dirty="0">
              <a:solidFill>
                <a:srgbClr val="000000"/>
              </a:solidFill>
              <a:effectLst/>
              <a:latin typeface="微软雅黑" panose="020B0503020204020204" charset="-122"/>
              <a:ea typeface="微软雅黑" panose="020B0503020204020204" charset="-122"/>
            </a:endParaRPr>
          </a:p>
          <a:p>
            <a:pPr marL="252000" indent="-144000">
              <a:lnSpc>
                <a:spcPct val="150000"/>
              </a:lnSpc>
              <a:spcAft>
                <a:spcPts val="1200"/>
              </a:spcAft>
              <a:buFont typeface="微软雅黑" panose="020B0503020204020204" pitchFamily="34" charset="-122"/>
              <a:buChar char="￭"/>
            </a:pPr>
            <a:r>
              <a:rPr lang="zh-CN" altLang="en-US" sz="1300" dirty="0">
                <a:solidFill>
                  <a:srgbClr val="000000"/>
                </a:solidFill>
                <a:latin typeface="微软雅黑" panose="020B0503020204020204" charset="-122"/>
                <a:ea typeface="微软雅黑" panose="020B0503020204020204" charset="-122"/>
              </a:rPr>
              <a:t>境外</a:t>
            </a:r>
            <a:r>
              <a:rPr lang="en-US" altLang="zh-CN" sz="1300" dirty="0">
                <a:solidFill>
                  <a:srgbClr val="000000"/>
                </a:solidFill>
                <a:latin typeface="微软雅黑" panose="020B0503020204020204" charset="-122"/>
                <a:ea typeface="微软雅黑" panose="020B0503020204020204" charset="-122"/>
              </a:rPr>
              <a:t>442</a:t>
            </a:r>
            <a:r>
              <a:rPr lang="zh-CN" altLang="en-US" sz="1300" dirty="0">
                <a:solidFill>
                  <a:srgbClr val="000000"/>
                </a:solidFill>
                <a:latin typeface="微软雅黑" panose="020B0503020204020204" charset="-122"/>
                <a:ea typeface="微软雅黑" panose="020B0503020204020204" charset="-122"/>
              </a:rPr>
              <a:t>例患者中</a:t>
            </a:r>
            <a:r>
              <a:rPr lang="zh-CN" altLang="en-GB" sz="1300" dirty="0">
                <a:solidFill>
                  <a:srgbClr val="000000"/>
                </a:solidFill>
                <a:effectLst/>
                <a:latin typeface="微软雅黑" panose="020B0503020204020204" charset="-122"/>
                <a:ea typeface="微软雅黑" panose="020B0503020204020204" charset="-122"/>
              </a:rPr>
              <a:t>慢淋</a:t>
            </a:r>
            <a:r>
              <a:rPr lang="en-US" altLang="zh-CN" sz="1300" dirty="0">
                <a:solidFill>
                  <a:srgbClr val="000000"/>
                </a:solidFill>
                <a:effectLst/>
                <a:latin typeface="微软雅黑" panose="020B0503020204020204" charset="-122"/>
                <a:ea typeface="微软雅黑" panose="020B0503020204020204" charset="-122"/>
              </a:rPr>
              <a:t>/</a:t>
            </a:r>
            <a:r>
              <a:rPr lang="zh-CN" altLang="en-US" sz="1300" dirty="0">
                <a:solidFill>
                  <a:srgbClr val="000000"/>
                </a:solidFill>
                <a:effectLst/>
                <a:latin typeface="微软雅黑" panose="020B0503020204020204" charset="-122"/>
                <a:ea typeface="微软雅黑" panose="020B0503020204020204" charset="-122"/>
              </a:rPr>
              <a:t>小淋</a:t>
            </a:r>
            <a:r>
              <a:rPr lang="en-US" altLang="zh-CN" sz="1300" dirty="0">
                <a:solidFill>
                  <a:srgbClr val="000000"/>
                </a:solidFill>
                <a:effectLst/>
                <a:latin typeface="微软雅黑" panose="020B0503020204020204" charset="-122"/>
                <a:ea typeface="微软雅黑" panose="020B0503020204020204" charset="-122"/>
              </a:rPr>
              <a:t>(CLL/SLL</a:t>
            </a:r>
            <a:r>
              <a:rPr lang="zh-CN" altLang="en-US" sz="1300" dirty="0">
                <a:solidFill>
                  <a:srgbClr val="000000"/>
                </a:solidFill>
                <a:effectLst/>
                <a:latin typeface="微软雅黑" panose="020B0503020204020204" charset="-122"/>
                <a:ea typeface="微软雅黑" panose="020B0503020204020204" charset="-122"/>
              </a:rPr>
              <a:t>）</a:t>
            </a:r>
            <a:r>
              <a:rPr lang="zh-CN" altLang="en-GB" sz="1300" dirty="0">
                <a:solidFill>
                  <a:srgbClr val="000000"/>
                </a:solidFill>
                <a:effectLst/>
                <a:latin typeface="微软雅黑" panose="020B0503020204020204" charset="-122"/>
                <a:ea typeface="微软雅黑" panose="020B0503020204020204" charset="-122"/>
              </a:rPr>
              <a:t>占</a:t>
            </a:r>
            <a:r>
              <a:rPr lang="en-GB" altLang="zh-CN" sz="1300" dirty="0">
                <a:solidFill>
                  <a:srgbClr val="000000"/>
                </a:solidFill>
                <a:effectLst/>
                <a:latin typeface="微软雅黑" panose="020B0503020204020204" charset="-122"/>
                <a:ea typeface="微软雅黑" panose="020B0503020204020204" charset="-122"/>
              </a:rPr>
              <a:t>69%</a:t>
            </a:r>
            <a:r>
              <a:rPr lang="zh-CN" altLang="en-US" sz="1300" dirty="0">
                <a:solidFill>
                  <a:srgbClr val="000000"/>
                </a:solidFill>
                <a:effectLst/>
                <a:latin typeface="微软雅黑" panose="020B0503020204020204" charset="-122"/>
                <a:ea typeface="微软雅黑" panose="020B0503020204020204" charset="-122"/>
              </a:rPr>
              <a:t>， </a:t>
            </a:r>
            <a:r>
              <a:rPr lang="en-GB" altLang="zh-CN" sz="1300" dirty="0">
                <a:solidFill>
                  <a:srgbClr val="000000"/>
                </a:solidFill>
                <a:effectLst/>
                <a:latin typeface="微软雅黑" panose="020B0503020204020204" charset="-122"/>
                <a:ea typeface="微软雅黑" panose="020B0503020204020204" charset="-122"/>
              </a:rPr>
              <a:t>FL</a:t>
            </a:r>
            <a:r>
              <a:rPr lang="zh-CN" altLang="en-GB" sz="1300" dirty="0">
                <a:solidFill>
                  <a:srgbClr val="000000"/>
                </a:solidFill>
                <a:effectLst/>
                <a:latin typeface="微软雅黑" panose="020B0503020204020204" charset="-122"/>
                <a:ea typeface="微软雅黑" panose="020B0503020204020204" charset="-122"/>
              </a:rPr>
              <a:t>只</a:t>
            </a:r>
            <a:r>
              <a:rPr lang="zh-CN" altLang="en-US" sz="1300" dirty="0">
                <a:solidFill>
                  <a:srgbClr val="000000"/>
                </a:solidFill>
                <a:effectLst/>
                <a:latin typeface="微软雅黑" panose="020B0503020204020204" charset="-122"/>
                <a:ea typeface="微软雅黑" panose="020B0503020204020204" charset="-122"/>
              </a:rPr>
              <a:t>占</a:t>
            </a:r>
            <a:r>
              <a:rPr lang="en-GB" altLang="zh-CN" sz="1300" dirty="0">
                <a:solidFill>
                  <a:srgbClr val="000000"/>
                </a:solidFill>
                <a:effectLst/>
                <a:latin typeface="微软雅黑" panose="020B0503020204020204" charset="-122"/>
                <a:ea typeface="微软雅黑" panose="020B0503020204020204" charset="-122"/>
              </a:rPr>
              <a:t>22%</a:t>
            </a:r>
            <a:r>
              <a:rPr lang="zh-CN" altLang="en-US" sz="1300" dirty="0">
                <a:solidFill>
                  <a:srgbClr val="000000"/>
                </a:solidFill>
                <a:effectLst/>
                <a:latin typeface="微软雅黑" panose="020B0503020204020204" charset="-122"/>
                <a:ea typeface="微软雅黑" panose="020B0503020204020204" charset="-122"/>
              </a:rPr>
              <a:t>。</a:t>
            </a:r>
            <a:endParaRPr lang="en-US" altLang="zh-CN" sz="1300" dirty="0">
              <a:solidFill>
                <a:srgbClr val="000000"/>
              </a:solidFill>
              <a:effectLst/>
              <a:latin typeface="微软雅黑" panose="020B0503020204020204" charset="-122"/>
              <a:ea typeface="微软雅黑" panose="020B0503020204020204" charset="-122"/>
            </a:endParaRPr>
          </a:p>
          <a:p>
            <a:pPr marL="285750" indent="-285750">
              <a:lnSpc>
                <a:spcPct val="150000"/>
              </a:lnSpc>
              <a:buFont typeface="微软雅黑" panose="020B0503020204020204" pitchFamily="34" charset="-122"/>
              <a:buChar char="▼"/>
            </a:pPr>
            <a:r>
              <a:rPr lang="zh-CN" altLang="en-US" sz="1600" b="1" dirty="0">
                <a:solidFill>
                  <a:srgbClr val="000000"/>
                </a:solidFill>
                <a:effectLst/>
                <a:latin typeface="微软雅黑" panose="020B0503020204020204" charset="-122"/>
                <a:ea typeface="微软雅黑" panose="020B0503020204020204" charset="-122"/>
              </a:rPr>
              <a:t>中国自主研究证实：</a:t>
            </a:r>
            <a:r>
              <a:rPr lang="en-US" altLang="zh-CN" sz="1600" b="1" dirty="0">
                <a:solidFill>
                  <a:srgbClr val="000000"/>
                </a:solidFill>
                <a:effectLst/>
                <a:latin typeface="微软雅黑" panose="020B0503020204020204" charset="-122"/>
                <a:ea typeface="微软雅黑" panose="020B0503020204020204" charset="-122"/>
              </a:rPr>
              <a:t>PI3K</a:t>
            </a:r>
            <a:r>
              <a:rPr lang="zh-CN" altLang="en-US" sz="1600" b="1" dirty="0">
                <a:solidFill>
                  <a:srgbClr val="000000"/>
                </a:solidFill>
                <a:effectLst/>
                <a:latin typeface="微软雅黑" panose="020B0503020204020204" charset="-122"/>
                <a:ea typeface="微软雅黑" panose="020B0503020204020204" charset="-122"/>
              </a:rPr>
              <a:t>类药物在中国的安全性、有效性更优</a:t>
            </a:r>
            <a:r>
              <a:rPr lang="zh-CN" altLang="en-US" sz="1600" b="1" dirty="0">
                <a:solidFill>
                  <a:srgbClr val="000000"/>
                </a:solidFill>
                <a:latin typeface="微软雅黑" panose="020B0503020204020204" charset="-122"/>
                <a:ea typeface="微软雅黑" panose="020B0503020204020204" charset="-122"/>
              </a:rPr>
              <a:t>。</a:t>
            </a:r>
            <a:endParaRPr lang="en-US" altLang="zh-CN" sz="1600" b="1" dirty="0">
              <a:solidFill>
                <a:srgbClr val="000000"/>
              </a:solidFill>
              <a:effectLst/>
              <a:latin typeface="微软雅黑" panose="020B0503020204020204" charset="-122"/>
              <a:ea typeface="微软雅黑" panose="020B0503020204020204" charset="-122"/>
            </a:endParaRPr>
          </a:p>
          <a:p>
            <a:pPr marL="285750" indent="-285750">
              <a:lnSpc>
                <a:spcPct val="140000"/>
              </a:lnSpc>
              <a:buFont typeface="Wingdings" panose="05000000000000000000" pitchFamily="2" charset="2"/>
              <a:buChar char="Ø"/>
            </a:pPr>
            <a:r>
              <a:rPr lang="zh-CN" altLang="en-US" sz="13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国家药监局</a:t>
            </a:r>
            <a:r>
              <a:rPr lang="zh-CN" altLang="zh-CN" sz="13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CDE</a:t>
            </a:r>
            <a:r>
              <a:rPr lang="zh-CN" altLang="zh-CN" sz="1300" dirty="0">
                <a:effectLst/>
                <a:latin typeface="微软雅黑" panose="020B0503020204020204" charset="-122"/>
                <a:ea typeface="微软雅黑" panose="020B0503020204020204" charset="-122"/>
              </a:rPr>
              <a:t>血液肿瘤组</a:t>
            </a:r>
            <a:r>
              <a:rPr lang="zh-CN" altLang="en-US" sz="1300" dirty="0">
                <a:effectLst/>
                <a:latin typeface="微软雅黑" panose="020B0503020204020204" charset="-122"/>
                <a:ea typeface="微软雅黑" panose="020B0503020204020204" charset="-122"/>
              </a:rPr>
              <a:t>发表于</a:t>
            </a:r>
            <a:r>
              <a:rPr lang="en-US" altLang="zh-CN" sz="13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13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中国癌症研究杂志</a:t>
            </a:r>
            <a:r>
              <a:rPr lang="en-US" altLang="zh-CN" sz="13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1300" dirty="0">
                <a:effectLst/>
                <a:latin typeface="微软雅黑" panose="020B0503020204020204" charset="-122"/>
                <a:ea typeface="微软雅黑" panose="020B0503020204020204" charset="-122"/>
              </a:rPr>
              <a:t>的一篇文献中，研究组</a:t>
            </a:r>
            <a:r>
              <a:rPr lang="zh-CN" altLang="zh-CN" sz="1300" dirty="0">
                <a:solidFill>
                  <a:srgbClr val="2A2B2E"/>
                </a:solidFill>
                <a:effectLst/>
                <a:latin typeface="微软雅黑" panose="020B0503020204020204" charset="-122"/>
                <a:ea typeface="微软雅黑" panose="020B0503020204020204" charset="-122"/>
              </a:rPr>
              <a:t>汇总并合并PI3K抑制剂上市申请或技术审查的数据</a:t>
            </a:r>
            <a:r>
              <a:rPr lang="zh-CN" altLang="en-US" sz="1300" dirty="0">
                <a:solidFill>
                  <a:srgbClr val="2A2B2E"/>
                </a:solidFill>
                <a:effectLst/>
                <a:latin typeface="微软雅黑" panose="020B0503020204020204" charset="-122"/>
                <a:ea typeface="微软雅黑" panose="020B0503020204020204" charset="-122"/>
              </a:rPr>
              <a:t>：</a:t>
            </a:r>
            <a:endParaRPr lang="en-US" altLang="zh-CN" sz="1300" dirty="0">
              <a:solidFill>
                <a:srgbClr val="2A2B2E"/>
              </a:solidFill>
              <a:effectLst/>
              <a:latin typeface="微软雅黑" panose="020B0503020204020204" charset="-122"/>
              <a:ea typeface="微软雅黑" panose="020B0503020204020204" charset="-122"/>
            </a:endParaRPr>
          </a:p>
          <a:p>
            <a:pPr marL="252000" indent="-144000">
              <a:lnSpc>
                <a:spcPct val="150000"/>
              </a:lnSpc>
              <a:buFont typeface="微软雅黑" panose="020B0503020204020204" pitchFamily="34" charset="-122"/>
              <a:buChar char="￭"/>
            </a:pPr>
            <a:r>
              <a:rPr lang="en-US" altLang="zh-CN" sz="1300" dirty="0">
                <a:latin typeface="微软雅黑" panose="020B0503020204020204" charset="-122"/>
                <a:ea typeface="微软雅黑" panose="020B0503020204020204" charset="-122"/>
              </a:rPr>
              <a:t>PI3K</a:t>
            </a:r>
            <a:r>
              <a:rPr lang="zh-CN" altLang="en-US" sz="1300" dirty="0">
                <a:latin typeface="微软雅黑" panose="020B0503020204020204" charset="-122"/>
                <a:ea typeface="微软雅黑" panose="020B0503020204020204" charset="-122"/>
              </a:rPr>
              <a:t>药物在中国恶性淋巴瘤患者中可能</a:t>
            </a:r>
            <a:r>
              <a:rPr lang="zh-CN" altLang="zh-CN" sz="1300" dirty="0">
                <a:latin typeface="微软雅黑" panose="020B0503020204020204" charset="-122"/>
                <a:ea typeface="微软雅黑" panose="020B0503020204020204" charset="-122"/>
              </a:rPr>
              <a:t>具有独特的疗效和安全性特征</a:t>
            </a:r>
            <a:r>
              <a:rPr lang="zh-CN" altLang="en-US" sz="1300" dirty="0">
                <a:latin typeface="微软雅黑" panose="020B0503020204020204" charset="-122"/>
                <a:ea typeface="微软雅黑" panose="020B0503020204020204" charset="-122"/>
              </a:rPr>
              <a:t>，</a:t>
            </a:r>
            <a:r>
              <a:rPr lang="zh-CN" altLang="zh-CN" sz="1300" dirty="0">
                <a:effectLst/>
                <a:latin typeface="微软雅黑" panose="020B0503020204020204" charset="-122"/>
                <a:ea typeface="微软雅黑" panose="020B0503020204020204" charset="-122"/>
              </a:rPr>
              <a:t>国外研究获得的安全性</a:t>
            </a:r>
            <a:r>
              <a:rPr lang="zh-CN" altLang="zh-CN" sz="1300" b="1" dirty="0">
                <a:solidFill>
                  <a:srgbClr val="FF0000"/>
                </a:solidFill>
                <a:effectLst/>
                <a:latin typeface="微软雅黑" panose="020B0503020204020204" charset="-122"/>
                <a:ea typeface="微软雅黑" panose="020B0503020204020204" charset="-122"/>
              </a:rPr>
              <a:t>不能代表中国受试者的安全性特征</a:t>
            </a:r>
            <a:r>
              <a:rPr lang="zh-CN" altLang="zh-CN" sz="1300" dirty="0">
                <a:solidFill>
                  <a:srgbClr val="FF0000"/>
                </a:solidFill>
                <a:effectLst/>
                <a:latin typeface="微软雅黑" panose="020B0503020204020204" charset="-122"/>
                <a:ea typeface="微软雅黑" panose="020B0503020204020204" charset="-122"/>
              </a:rPr>
              <a:t>。</a:t>
            </a:r>
            <a:endParaRPr lang="en-US" altLang="zh-CN" sz="1300" dirty="0">
              <a:solidFill>
                <a:srgbClr val="FF0000"/>
              </a:solidFill>
              <a:latin typeface="微软雅黑" panose="020B0503020204020204" charset="-122"/>
              <a:ea typeface="微软雅黑" panose="020B0503020204020204" charset="-122"/>
            </a:endParaRPr>
          </a:p>
          <a:p>
            <a:pPr marL="252000" indent="-144000">
              <a:lnSpc>
                <a:spcPct val="150000"/>
              </a:lnSpc>
              <a:spcAft>
                <a:spcPts val="1200"/>
              </a:spcAft>
              <a:buFont typeface="微软雅黑" panose="020B0503020204020204" pitchFamily="34" charset="-122"/>
              <a:buChar char="￭"/>
            </a:pPr>
            <a:r>
              <a:rPr lang="zh-CN" altLang="en-US" sz="1300" b="1" dirty="0">
                <a:solidFill>
                  <a:srgbClr val="FF0000"/>
                </a:solidFill>
                <a:effectLst/>
              </a:rPr>
              <a:t>中国</a:t>
            </a:r>
            <a:r>
              <a:rPr lang="zh-CN" altLang="en-US" sz="1300" dirty="0">
                <a:effectLst/>
              </a:rPr>
              <a:t>研究中滤泡性淋巴瘤患者的中位年龄为</a:t>
            </a:r>
            <a:r>
              <a:rPr lang="en-US" altLang="zh-CN" sz="1300" b="1" dirty="0">
                <a:solidFill>
                  <a:srgbClr val="FF0000"/>
                </a:solidFill>
                <a:effectLst/>
              </a:rPr>
              <a:t>40 - 55</a:t>
            </a:r>
            <a:r>
              <a:rPr lang="zh-CN" altLang="en-US" sz="1300" b="1" dirty="0">
                <a:solidFill>
                  <a:srgbClr val="FF0000"/>
                </a:solidFill>
                <a:effectLst/>
              </a:rPr>
              <a:t>岁</a:t>
            </a:r>
            <a:r>
              <a:rPr lang="zh-CN" altLang="en-US" sz="1300" dirty="0">
                <a:effectLst/>
              </a:rPr>
              <a:t>，而</a:t>
            </a:r>
            <a:r>
              <a:rPr lang="zh-CN" altLang="en-US" sz="1300" b="1" dirty="0">
                <a:solidFill>
                  <a:srgbClr val="FF0000"/>
                </a:solidFill>
                <a:effectLst/>
              </a:rPr>
              <a:t>全球</a:t>
            </a:r>
            <a:r>
              <a:rPr lang="zh-CN" altLang="en-US" sz="1300" dirty="0">
                <a:effectLst/>
              </a:rPr>
              <a:t>研究中滤泡性淋巴瘤患者的中位年龄为</a:t>
            </a:r>
            <a:r>
              <a:rPr lang="en-US" altLang="zh-CN" sz="1300" b="1" dirty="0">
                <a:solidFill>
                  <a:srgbClr val="FF0000"/>
                </a:solidFill>
                <a:effectLst/>
              </a:rPr>
              <a:t>63 - 67</a:t>
            </a:r>
            <a:r>
              <a:rPr lang="zh-CN" altLang="en-US" sz="1300" b="1" dirty="0">
                <a:solidFill>
                  <a:srgbClr val="FF0000"/>
                </a:solidFill>
                <a:effectLst/>
              </a:rPr>
              <a:t>岁</a:t>
            </a:r>
            <a:r>
              <a:rPr lang="zh-CN" altLang="en-US" sz="1300" dirty="0"/>
              <a:t>，</a:t>
            </a:r>
            <a:r>
              <a:rPr lang="zh-CN" altLang="zh-CN" sz="1300" dirty="0">
                <a:solidFill>
                  <a:srgbClr val="2A2B2E"/>
                </a:solidFill>
                <a:effectLst/>
                <a:latin typeface="微软雅黑" panose="020B0503020204020204" charset="-122"/>
                <a:ea typeface="微软雅黑" panose="020B0503020204020204" charset="-122"/>
              </a:rPr>
              <a:t>国内外患者对PI3K抑制剂的治疗反应存在差异 </a:t>
            </a:r>
            <a:r>
              <a:rPr lang="zh-CN" altLang="en-US" sz="1300" dirty="0">
                <a:effectLst/>
                <a:latin typeface="微软雅黑" panose="020B0503020204020204" charset="-122"/>
                <a:ea typeface="微软雅黑" panose="020B0503020204020204" charset="-122"/>
              </a:rPr>
              <a:t>，</a:t>
            </a:r>
            <a:r>
              <a:rPr lang="zh-CN" altLang="zh-CN" sz="1300" dirty="0">
                <a:effectLst/>
                <a:latin typeface="微软雅黑" panose="020B0503020204020204" charset="-122"/>
                <a:ea typeface="微软雅黑" panose="020B0503020204020204" charset="-122"/>
              </a:rPr>
              <a:t>中外FL患者在治疗反应和人群特征方面的差异不容忽视。</a:t>
            </a:r>
            <a:endParaRPr lang="en-US" altLang="zh-CN" sz="1300" dirty="0">
              <a:latin typeface="微软雅黑" panose="020B0503020204020204" charset="-122"/>
              <a:ea typeface="微软雅黑" panose="020B0503020204020204" charset="-122"/>
            </a:endParaRPr>
          </a:p>
          <a:p>
            <a:pPr marL="285750" indent="-285750">
              <a:lnSpc>
                <a:spcPct val="150000"/>
              </a:lnSpc>
              <a:buFont typeface="微软雅黑" panose="020B0503020204020204" pitchFamily="34" charset="-122"/>
              <a:buChar char="▼"/>
            </a:pPr>
            <a:r>
              <a:rPr lang="zh-CN" altLang="en-US" sz="1600" b="1" dirty="0">
                <a:solidFill>
                  <a:srgbClr val="000000"/>
                </a:solidFill>
                <a:latin typeface="微软雅黑" panose="020B0503020204020204" charset="-122"/>
                <a:ea typeface="微软雅黑" panose="020B0503020204020204" charset="-122"/>
              </a:rPr>
              <a:t>上市后未出现新的不良反应信号。</a:t>
            </a:r>
          </a:p>
        </p:txBody>
      </p:sp>
      <p:sp>
        <p:nvSpPr>
          <p:cNvPr id="5" name="Rectangle 7"/>
          <p:cNvSpPr/>
          <p:nvPr/>
        </p:nvSpPr>
        <p:spPr>
          <a:xfrm>
            <a:off x="0" y="0"/>
            <a:ext cx="479502" cy="1020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微软雅黑" panose="020B0503020204020204" charset="-122"/>
                <a:ea typeface="微软雅黑" panose="020B0503020204020204" charset="-122"/>
              </a:rPr>
              <a:t>安全性</a:t>
            </a:r>
            <a:endParaRPr lang="en-US" altLang="zh-CN" sz="1200" b="1" dirty="0">
              <a:solidFill>
                <a:srgbClr val="FFFFFF"/>
              </a:solidFill>
              <a:latin typeface="微软雅黑" panose="020B0503020204020204" charset="-122"/>
              <a:ea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rgbClr val="FFFFFF"/>
                </a:solidFill>
                <a:latin typeface="微软雅黑" panose="020B0503020204020204" charset="-122"/>
                <a:ea typeface="微软雅黑" panose="020B0503020204020204" charset="-122"/>
              </a:rPr>
              <a:t>2/2</a:t>
            </a:r>
          </a:p>
        </p:txBody>
      </p:sp>
      <p:sp>
        <p:nvSpPr>
          <p:cNvPr id="3" name="灯片编号占位符 5"/>
          <p:cNvSpPr txBox="1"/>
          <p:nvPr/>
        </p:nvSpPr>
        <p:spPr>
          <a:xfrm>
            <a:off x="9448800" y="65389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bg1">
                    <a:lumMod val="50000"/>
                  </a:schemeClr>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6/10</a:t>
            </a:r>
          </a:p>
        </p:txBody>
      </p:sp>
      <p:pic>
        <p:nvPicPr>
          <p:cNvPr id="6" name="图片 5">
            <a:extLst>
              <a:ext uri="{FF2B5EF4-FFF2-40B4-BE49-F238E27FC236}">
                <a16:creationId xmlns:a16="http://schemas.microsoft.com/office/drawing/2014/main" id="{2C312F34-7875-6A76-2504-EFF50F4AFF55}"/>
              </a:ext>
            </a:extLst>
          </p:cNvPr>
          <p:cNvPicPr>
            <a:picLocks noChangeAspect="1"/>
          </p:cNvPicPr>
          <p:nvPr/>
        </p:nvPicPr>
        <p:blipFill>
          <a:blip r:embed="rId2"/>
          <a:stretch>
            <a:fillRect/>
          </a:stretch>
        </p:blipFill>
        <p:spPr>
          <a:xfrm>
            <a:off x="9806" y="1302966"/>
            <a:ext cx="5474682" cy="48528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内容占位符 2"/>
          <p:cNvSpPr txBox="1"/>
          <p:nvPr/>
        </p:nvSpPr>
        <p:spPr>
          <a:xfrm>
            <a:off x="-78872" y="6107423"/>
            <a:ext cx="5456200" cy="15011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600" dirty="0"/>
          </a:p>
        </p:txBody>
      </p:sp>
      <p:graphicFrame>
        <p:nvGraphicFramePr>
          <p:cNvPr id="26" name="表格 26"/>
          <p:cNvGraphicFramePr>
            <a:graphicFrameLocks noGrp="1"/>
          </p:cNvGraphicFramePr>
          <p:nvPr>
            <p:extLst>
              <p:ext uri="{D42A27DB-BD31-4B8C-83A1-F6EECF244321}">
                <p14:modId xmlns:p14="http://schemas.microsoft.com/office/powerpoint/2010/main" val="1902838308"/>
              </p:ext>
            </p:extLst>
          </p:nvPr>
        </p:nvGraphicFramePr>
        <p:xfrm>
          <a:off x="467347" y="1272856"/>
          <a:ext cx="6516587" cy="4834567"/>
        </p:xfrm>
        <a:graphic>
          <a:graphicData uri="http://schemas.openxmlformats.org/drawingml/2006/table">
            <a:tbl>
              <a:tblPr firstRow="1" bandRow="1">
                <a:tableStyleId>{5C22544A-7EE6-4342-B048-85BDC9FD1C3A}</a:tableStyleId>
              </a:tblPr>
              <a:tblGrid>
                <a:gridCol w="1963970">
                  <a:extLst>
                    <a:ext uri="{9D8B030D-6E8A-4147-A177-3AD203B41FA5}">
                      <a16:colId xmlns:a16="http://schemas.microsoft.com/office/drawing/2014/main" val="20000"/>
                    </a:ext>
                  </a:extLst>
                </a:gridCol>
                <a:gridCol w="878186">
                  <a:extLst>
                    <a:ext uri="{9D8B030D-6E8A-4147-A177-3AD203B41FA5}">
                      <a16:colId xmlns:a16="http://schemas.microsoft.com/office/drawing/2014/main" val="20001"/>
                    </a:ext>
                  </a:extLst>
                </a:gridCol>
                <a:gridCol w="1367309">
                  <a:extLst>
                    <a:ext uri="{9D8B030D-6E8A-4147-A177-3AD203B41FA5}">
                      <a16:colId xmlns:a16="http://schemas.microsoft.com/office/drawing/2014/main" val="20002"/>
                    </a:ext>
                  </a:extLst>
                </a:gridCol>
                <a:gridCol w="2307122">
                  <a:extLst>
                    <a:ext uri="{9D8B030D-6E8A-4147-A177-3AD203B41FA5}">
                      <a16:colId xmlns:a16="http://schemas.microsoft.com/office/drawing/2014/main" val="20003"/>
                    </a:ext>
                  </a:extLst>
                </a:gridCol>
              </a:tblGrid>
              <a:tr h="677012">
                <a:tc gridSpan="4">
                  <a:txBody>
                    <a:bodyPr/>
                    <a:lstStyle/>
                    <a:p>
                      <a:pPr algn="ctr"/>
                      <a:r>
                        <a:rPr lang="zh-CN" altLang="en-US" sz="1800" dirty="0">
                          <a:solidFill>
                            <a:schemeClr val="tx1"/>
                          </a:solidFill>
                        </a:rPr>
                        <a:t>全球</a:t>
                      </a:r>
                      <a:r>
                        <a:rPr lang="en-US" altLang="zh-CN" sz="2000" dirty="0">
                          <a:solidFill>
                            <a:srgbClr val="FF0000"/>
                          </a:solidFill>
                        </a:rPr>
                        <a:t>20</a:t>
                      </a:r>
                      <a:r>
                        <a:rPr lang="zh-CN" altLang="en-US" sz="2000" dirty="0">
                          <a:solidFill>
                            <a:srgbClr val="FF0000"/>
                          </a:solidFill>
                        </a:rPr>
                        <a:t>余项</a:t>
                      </a:r>
                      <a:r>
                        <a:rPr lang="zh-CN" altLang="en-US" sz="1800" dirty="0">
                          <a:solidFill>
                            <a:schemeClr val="tx1"/>
                          </a:solidFill>
                        </a:rPr>
                        <a:t>研究证实了度维利塞用于</a:t>
                      </a:r>
                      <a:r>
                        <a:rPr lang="en-US" altLang="zh-CN" sz="1800" dirty="0">
                          <a:solidFill>
                            <a:schemeClr val="tx1"/>
                          </a:solidFill>
                        </a:rPr>
                        <a:t>FL</a:t>
                      </a:r>
                      <a:r>
                        <a:rPr lang="zh-CN" altLang="en-US" sz="1800" dirty="0">
                          <a:solidFill>
                            <a:schemeClr val="tx1"/>
                          </a:solidFill>
                        </a:rPr>
                        <a:t>有效</a:t>
                      </a:r>
                      <a:endParaRPr lang="zh-CN" altLang="en-US" sz="1100" dirty="0">
                        <a:solidFill>
                          <a:schemeClr val="tx1"/>
                        </a:solidFill>
                      </a:endParaRPr>
                    </a:p>
                  </a:txBody>
                  <a:tcPr anchor="ctr">
                    <a:lnB w="28575"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CN"/>
                    </a:p>
                  </a:txBody>
                  <a:tcPr anchor="ctr">
                    <a:lnB w="28575" cap="flat" cmpd="sng" algn="ctr">
                      <a:solidFill>
                        <a:schemeClr val="tx1"/>
                      </a:solidFill>
                      <a:prstDash val="solid"/>
                      <a:round/>
                      <a:headEnd type="none" w="med" len="med"/>
                      <a:tailEnd type="none" w="med" len="med"/>
                    </a:lnB>
                    <a:solidFill>
                      <a:srgbClr val="223E62"/>
                    </a:solidFill>
                  </a:tcPr>
                </a:tc>
                <a:tc hMerge="1">
                  <a:txBody>
                    <a:bodyPr/>
                    <a:lstStyle/>
                    <a:p>
                      <a:endParaRPr lang="zh-CN"/>
                    </a:p>
                  </a:txBody>
                  <a:tcPr anchor="ctr">
                    <a:lnB w="28575" cap="flat" cmpd="sng" algn="ctr">
                      <a:solidFill>
                        <a:schemeClr val="tx1"/>
                      </a:solidFill>
                      <a:prstDash val="solid"/>
                      <a:round/>
                      <a:headEnd type="none" w="med" len="med"/>
                      <a:tailEnd type="none" w="med" len="med"/>
                    </a:lnB>
                    <a:solidFill>
                      <a:srgbClr val="223E62"/>
                    </a:solidFill>
                  </a:tcPr>
                </a:tc>
                <a:tc hMerge="1">
                  <a:txBody>
                    <a:bodyPr/>
                    <a:lstStyle/>
                    <a:p>
                      <a:endParaRPr lang="zh-CN"/>
                    </a:p>
                  </a:txBody>
                  <a:tcPr anchor="ctr">
                    <a:lnB w="28575" cap="flat" cmpd="sng" algn="ctr">
                      <a:solidFill>
                        <a:schemeClr val="tx1"/>
                      </a:solidFill>
                      <a:prstDash val="solid"/>
                      <a:round/>
                      <a:headEnd type="none" w="med" len="med"/>
                      <a:tailEnd type="none" w="med" len="med"/>
                    </a:lnB>
                    <a:solidFill>
                      <a:srgbClr val="223E62"/>
                    </a:solidFill>
                  </a:tcPr>
                </a:tc>
                <a:extLst>
                  <a:ext uri="{0D108BD9-81ED-4DB2-BD59-A6C34878D82A}">
                    <a16:rowId xmlns:a16="http://schemas.microsoft.com/office/drawing/2014/main" val="10000"/>
                  </a:ext>
                </a:extLst>
              </a:tr>
              <a:tr h="729091">
                <a:tc>
                  <a:txBody>
                    <a:bodyPr/>
                    <a:lstStyle/>
                    <a:p>
                      <a:pPr algn="ctr"/>
                      <a:r>
                        <a:rPr lang="zh-CN" altLang="en-US" sz="1200" b="1" dirty="0">
                          <a:solidFill>
                            <a:schemeClr val="bg1"/>
                          </a:solidFill>
                        </a:rPr>
                        <a:t>研究名称</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23E62"/>
                    </a:solidFill>
                  </a:tcPr>
                </a:tc>
                <a:tc>
                  <a:txBody>
                    <a:bodyPr/>
                    <a:lstStyle/>
                    <a:p>
                      <a:pPr algn="ctr"/>
                      <a:r>
                        <a:rPr lang="zh-CN" altLang="en-US" sz="1200" b="1" dirty="0">
                          <a:solidFill>
                            <a:schemeClr val="bg1"/>
                          </a:solidFill>
                        </a:rPr>
                        <a:t>入组</a:t>
                      </a:r>
                      <a:endParaRPr lang="en-US" altLang="zh-CN" sz="1200" b="1" dirty="0">
                        <a:solidFill>
                          <a:schemeClr val="bg1"/>
                        </a:solidFill>
                      </a:endParaRPr>
                    </a:p>
                    <a:p>
                      <a:pPr algn="ctr"/>
                      <a:r>
                        <a:rPr lang="zh-CN" altLang="en-US" sz="1200" b="1" dirty="0">
                          <a:solidFill>
                            <a:schemeClr val="bg1"/>
                          </a:solidFill>
                        </a:rPr>
                        <a:t>患者数</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23E62"/>
                    </a:solidFill>
                  </a:tcPr>
                </a:tc>
                <a:tc>
                  <a:txBody>
                    <a:bodyPr/>
                    <a:lstStyle/>
                    <a:p>
                      <a:pPr algn="ctr"/>
                      <a:r>
                        <a:rPr lang="zh-CN" altLang="en-US" sz="1200" b="1" dirty="0">
                          <a:solidFill>
                            <a:schemeClr val="bg1"/>
                          </a:solidFill>
                        </a:rPr>
                        <a:t>发表期刊</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23E62"/>
                    </a:solidFill>
                  </a:tcPr>
                </a:tc>
                <a:tc>
                  <a:txBody>
                    <a:bodyPr/>
                    <a:lstStyle/>
                    <a:p>
                      <a:pPr algn="ctr"/>
                      <a:r>
                        <a:rPr lang="zh-CN" altLang="en-US" sz="1200" b="1" dirty="0">
                          <a:solidFill>
                            <a:schemeClr val="bg1"/>
                          </a:solidFill>
                        </a:rPr>
                        <a:t>研究结论</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23E62"/>
                    </a:solidFill>
                  </a:tcPr>
                </a:tc>
                <a:extLst>
                  <a:ext uri="{0D108BD9-81ED-4DB2-BD59-A6C34878D82A}">
                    <a16:rowId xmlns:a16="http://schemas.microsoft.com/office/drawing/2014/main" val="10001"/>
                  </a:ext>
                </a:extLst>
              </a:tr>
              <a:tr h="977579">
                <a:tc>
                  <a:txBody>
                    <a:bodyPr/>
                    <a:lstStyle/>
                    <a:p>
                      <a:pPr algn="l"/>
                      <a:r>
                        <a:rPr lang="zh-CN" altLang="en-GB" sz="1050" dirty="0"/>
                        <a:t>中国</a:t>
                      </a:r>
                      <a:r>
                        <a:rPr lang="zh-CN" altLang="en-US" sz="1050" dirty="0"/>
                        <a:t>桥接试验</a:t>
                      </a:r>
                    </a:p>
                  </a:txBody>
                  <a:tcPr anchor="ctr">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50" dirty="0"/>
                        <a:t>23</a:t>
                      </a:r>
                      <a:r>
                        <a:rPr lang="zh-CN" altLang="en-US" sz="1050" dirty="0"/>
                        <a:t>例</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50" dirty="0"/>
                        <a:t>——</a:t>
                      </a:r>
                      <a:endParaRPr lang="zh-CN" altLang="en-US" sz="105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dirty="0"/>
                        <a:t>度维利塞单药治疗复发难治滤泡淋巴瘤：</a:t>
                      </a:r>
                      <a:r>
                        <a:rPr lang="en-US" altLang="zh-CN" sz="1400" b="1" dirty="0">
                          <a:solidFill>
                            <a:srgbClr val="FF0000"/>
                          </a:solidFill>
                        </a:rPr>
                        <a:t>ORR</a:t>
                      </a:r>
                      <a:r>
                        <a:rPr lang="zh-CN" altLang="en-US" sz="1400" b="1" dirty="0">
                          <a:solidFill>
                            <a:srgbClr val="FF0000"/>
                          </a:solidFill>
                        </a:rPr>
                        <a:t>：</a:t>
                      </a:r>
                      <a:r>
                        <a:rPr lang="en-US" altLang="zh-CN" sz="1400" b="1" dirty="0">
                          <a:solidFill>
                            <a:srgbClr val="FF0000"/>
                          </a:solidFill>
                        </a:rPr>
                        <a:t>95.2%</a:t>
                      </a:r>
                      <a:r>
                        <a:rPr lang="zh-CN" altLang="en-US" sz="1400" b="1" dirty="0">
                          <a:solidFill>
                            <a:srgbClr val="FF0000"/>
                          </a:solidFill>
                        </a:rPr>
                        <a:t>、</a:t>
                      </a:r>
                      <a:r>
                        <a:rPr lang="en-US" altLang="zh-CN" sz="1400" b="1" dirty="0">
                          <a:solidFill>
                            <a:srgbClr val="FF0000"/>
                          </a:solidFill>
                        </a:rPr>
                        <a:t>CR</a:t>
                      </a:r>
                      <a:r>
                        <a:rPr lang="zh-CN" altLang="en-US" sz="1400" b="1" dirty="0">
                          <a:solidFill>
                            <a:srgbClr val="FF0000"/>
                          </a:solidFill>
                        </a:rPr>
                        <a:t>：</a:t>
                      </a:r>
                      <a:r>
                        <a:rPr lang="en-US" altLang="zh-CN" sz="1400" b="1" dirty="0">
                          <a:solidFill>
                            <a:srgbClr val="FF0000"/>
                          </a:solidFill>
                        </a:rPr>
                        <a:t>52.4%</a:t>
                      </a:r>
                      <a:r>
                        <a:rPr lang="zh-CN" altLang="en-US" sz="1400" b="1" dirty="0">
                          <a:solidFill>
                            <a:srgbClr val="FF0000"/>
                          </a:solidFill>
                        </a:rPr>
                        <a:t>、</a:t>
                      </a:r>
                      <a:r>
                        <a:rPr lang="en-US" altLang="zh-CN" sz="1400" b="1" dirty="0">
                          <a:solidFill>
                            <a:srgbClr val="FF0000"/>
                          </a:solidFill>
                        </a:rPr>
                        <a:t>PFS</a:t>
                      </a:r>
                      <a:r>
                        <a:rPr lang="zh-CN" altLang="en-US" sz="1400" b="1" dirty="0">
                          <a:solidFill>
                            <a:srgbClr val="FF0000"/>
                          </a:solidFill>
                        </a:rPr>
                        <a:t>：</a:t>
                      </a:r>
                      <a:r>
                        <a:rPr lang="en-US" altLang="zh-CN" sz="1400" b="1" dirty="0">
                          <a:solidFill>
                            <a:srgbClr val="FF0000"/>
                          </a:solidFill>
                        </a:rPr>
                        <a:t>18.86</a:t>
                      </a:r>
                      <a:r>
                        <a:rPr lang="zh-CN" altLang="en-US" sz="1400" b="1" dirty="0">
                          <a:solidFill>
                            <a:srgbClr val="FF0000"/>
                          </a:solidFill>
                        </a:rPr>
                        <a:t>个月</a:t>
                      </a:r>
                      <a:endParaRPr lang="en-US" altLang="zh-CN" sz="105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26669">
                <a:tc>
                  <a:txBody>
                    <a:bodyPr/>
                    <a:lstStyle/>
                    <a:p>
                      <a:pPr algn="l"/>
                      <a:r>
                        <a:rPr lang="zh-CN" altLang="en-US" sz="1050" dirty="0"/>
                        <a:t>口服</a:t>
                      </a:r>
                      <a:r>
                        <a:rPr lang="en-US" altLang="zh-CN" sz="1050" dirty="0"/>
                        <a:t>PI3K-</a:t>
                      </a:r>
                      <a:r>
                        <a:rPr lang="el-GR" altLang="zh-CN" sz="1050" dirty="0" err="1"/>
                        <a:t>δ,γ</a:t>
                      </a:r>
                      <a:r>
                        <a:rPr lang="zh-CN" altLang="en-US" sz="1050" dirty="0"/>
                        <a:t>双重抑制剂</a:t>
                      </a:r>
                      <a:r>
                        <a:rPr lang="en-US" altLang="zh-CN" sz="1050" dirty="0"/>
                        <a:t>Duvelisib</a:t>
                      </a:r>
                      <a:r>
                        <a:rPr lang="zh-CN" altLang="en-US" sz="1050" dirty="0"/>
                        <a:t>联合利妥昔单抗或奥妥珠单抗作为滤泡性淋巴瘤一线治疗的初步结果 </a:t>
                      </a:r>
                      <a:endParaRPr lang="en-GB" altLang="zh-CN" sz="1050" dirty="0"/>
                    </a:p>
                  </a:txBody>
                  <a:tcPr anchor="ct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050" dirty="0"/>
                        <a:t>83</a:t>
                      </a:r>
                      <a:r>
                        <a:rPr lang="zh-CN" altLang="en-US" sz="1050" dirty="0"/>
                        <a:t>例</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en-US" altLang="zh-CN" sz="1050" b="1" dirty="0"/>
                        <a:t>BLOOD</a:t>
                      </a:r>
                      <a:endParaRPr lang="zh-CN" altLang="en-US" sz="1050" b="1"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zh-CN" altLang="en-US" sz="1050" dirty="0"/>
                        <a:t>度维利塞联合利妥昔单抗</a:t>
                      </a:r>
                      <a:r>
                        <a:rPr lang="en-US" altLang="zh-CN" sz="1400" b="1" dirty="0">
                          <a:solidFill>
                            <a:srgbClr val="FF0000"/>
                          </a:solidFill>
                        </a:rPr>
                        <a:t>ORR</a:t>
                      </a:r>
                      <a:r>
                        <a:rPr lang="zh-CN" altLang="en-US" sz="1400" b="1" dirty="0">
                          <a:solidFill>
                            <a:srgbClr val="FF0000"/>
                          </a:solidFill>
                        </a:rPr>
                        <a:t>为</a:t>
                      </a:r>
                      <a:r>
                        <a:rPr lang="en-US" altLang="zh-CN" sz="1400" b="1" dirty="0">
                          <a:solidFill>
                            <a:srgbClr val="FF0000"/>
                          </a:solidFill>
                        </a:rPr>
                        <a:t>87%</a:t>
                      </a:r>
                      <a:r>
                        <a:rPr lang="zh-CN" altLang="en-US" sz="1400" b="1" dirty="0">
                          <a:solidFill>
                            <a:srgbClr val="FF0000"/>
                          </a:solidFill>
                        </a:rPr>
                        <a:t>，</a:t>
                      </a:r>
                      <a:r>
                        <a:rPr lang="en-US" altLang="zh-CN" sz="1050" dirty="0"/>
                        <a:t>CR</a:t>
                      </a:r>
                      <a:r>
                        <a:rPr lang="zh-CN" altLang="en-US" sz="1050" dirty="0"/>
                        <a:t>为</a:t>
                      </a:r>
                      <a:r>
                        <a:rPr lang="en-US" altLang="zh-CN" sz="1050" dirty="0"/>
                        <a:t>22%</a:t>
                      </a:r>
                      <a:r>
                        <a:rPr lang="zh-CN" altLang="en-US" sz="1050" dirty="0"/>
                        <a:t>；度维利塞联合奥妥珠单抗</a:t>
                      </a:r>
                      <a:r>
                        <a:rPr lang="en-US" altLang="zh-CN" sz="1400" b="1" dirty="0">
                          <a:solidFill>
                            <a:srgbClr val="FF0000"/>
                          </a:solidFill>
                        </a:rPr>
                        <a:t>ORR</a:t>
                      </a:r>
                      <a:r>
                        <a:rPr lang="zh-CN" altLang="en-US" sz="1400" b="1" dirty="0">
                          <a:solidFill>
                            <a:srgbClr val="FF0000"/>
                          </a:solidFill>
                        </a:rPr>
                        <a:t>为</a:t>
                      </a:r>
                      <a:r>
                        <a:rPr lang="en-US" altLang="zh-CN" sz="1400" b="1" dirty="0">
                          <a:solidFill>
                            <a:srgbClr val="FF0000"/>
                          </a:solidFill>
                        </a:rPr>
                        <a:t>91%</a:t>
                      </a:r>
                      <a:r>
                        <a:rPr lang="zh-CN" altLang="en-US" sz="1050" dirty="0"/>
                        <a:t>，</a:t>
                      </a:r>
                      <a:r>
                        <a:rPr lang="en-US" altLang="zh-CN" sz="1050" dirty="0"/>
                        <a:t>CR</a:t>
                      </a:r>
                      <a:r>
                        <a:rPr lang="zh-CN" altLang="en-US" sz="1050" dirty="0"/>
                        <a:t>为</a:t>
                      </a:r>
                      <a:r>
                        <a:rPr lang="en-US" altLang="zh-CN" sz="1050" dirty="0"/>
                        <a:t>18%</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24216">
                <a:tc>
                  <a:txBody>
                    <a:bodyPr/>
                    <a:lstStyle/>
                    <a:p>
                      <a:pPr algn="l"/>
                      <a:r>
                        <a:rPr lang="en-US" altLang="zh-CN" sz="1050" dirty="0"/>
                        <a:t>Duvelisib (IPI-145) </a:t>
                      </a:r>
                      <a:r>
                        <a:rPr lang="zh-CN" altLang="en-US" sz="1050" dirty="0"/>
                        <a:t>与利妥昔单抗或苯达莫司汀</a:t>
                      </a:r>
                      <a:r>
                        <a:rPr lang="en-US" altLang="zh-CN" sz="1050" dirty="0"/>
                        <a:t>/</a:t>
                      </a:r>
                      <a:r>
                        <a:rPr lang="zh-CN" altLang="en-US" sz="1050" dirty="0"/>
                        <a:t>利妥昔单抗联合治疗非霍奇金淋巴瘤或慢性淋巴细胞白血病患者的临床试验</a:t>
                      </a:r>
                    </a:p>
                  </a:txBody>
                  <a:tcPr anchor="ct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tcPr>
                </a:tc>
                <a:tc>
                  <a:txBody>
                    <a:bodyPr/>
                    <a:lstStyle/>
                    <a:p>
                      <a:pPr algn="ctr"/>
                      <a:r>
                        <a:rPr lang="en-US" altLang="zh-CN" sz="1050" dirty="0"/>
                        <a:t>46</a:t>
                      </a:r>
                      <a:r>
                        <a:rPr lang="zh-CN" altLang="en-US" sz="1050" dirty="0"/>
                        <a:t>例</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tcPr>
                </a:tc>
                <a:tc>
                  <a:txBody>
                    <a:bodyPr/>
                    <a:lstStyle/>
                    <a:p>
                      <a:pPr algn="l"/>
                      <a:r>
                        <a:rPr lang="en-GB" altLang="zh-CN" sz="1050" b="1" i="0" kern="1200" dirty="0">
                          <a:solidFill>
                            <a:schemeClr val="dk1"/>
                          </a:solidFill>
                          <a:effectLst/>
                          <a:latin typeface="+mn-lt"/>
                          <a:ea typeface="+mn-ea"/>
                          <a:cs typeface="+mn-cs"/>
                        </a:rPr>
                        <a:t>American Journal Of Hematology</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050" b="0" i="0" kern="1200" dirty="0">
                          <a:solidFill>
                            <a:schemeClr val="dk1"/>
                          </a:solidFill>
                          <a:effectLst/>
                          <a:latin typeface="+mn-lt"/>
                          <a:ea typeface="+mn-ea"/>
                          <a:cs typeface="+mn-cs"/>
                        </a:rPr>
                        <a:t>（</a:t>
                      </a:r>
                      <a:r>
                        <a:rPr lang="en-US" altLang="zh-CN" sz="1050" b="0" i="0" kern="1200" dirty="0">
                          <a:solidFill>
                            <a:schemeClr val="dk1"/>
                          </a:solidFill>
                          <a:effectLst/>
                          <a:latin typeface="+mn-lt"/>
                          <a:ea typeface="+mn-ea"/>
                          <a:cs typeface="+mn-cs"/>
                        </a:rPr>
                        <a:t>IF</a:t>
                      </a:r>
                      <a:r>
                        <a:rPr lang="zh-CN" altLang="en-US" sz="1050" b="0" i="0" kern="1200" dirty="0">
                          <a:solidFill>
                            <a:schemeClr val="dk1"/>
                          </a:solidFill>
                          <a:effectLst/>
                          <a:latin typeface="+mn-lt"/>
                          <a:ea typeface="+mn-ea"/>
                          <a:cs typeface="+mn-cs"/>
                        </a:rPr>
                        <a:t>：</a:t>
                      </a:r>
                      <a:r>
                        <a:rPr lang="en-US" altLang="zh-CN" sz="1050" b="0" i="0" kern="1200" dirty="0">
                          <a:solidFill>
                            <a:schemeClr val="dk1"/>
                          </a:solidFill>
                          <a:effectLst/>
                          <a:latin typeface="+mn-lt"/>
                          <a:ea typeface="+mn-ea"/>
                          <a:cs typeface="+mn-cs"/>
                        </a:rPr>
                        <a:t>13.265 )</a:t>
                      </a:r>
                      <a:endParaRPr lang="zh-CN" altLang="en-US" sz="105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050" dirty="0"/>
                        <a:t>（</a:t>
                      </a:r>
                      <a:r>
                        <a:rPr lang="en-US" altLang="zh-CN" sz="1050" dirty="0"/>
                        <a:t>Duvelisib</a:t>
                      </a:r>
                      <a:r>
                        <a:rPr lang="zh-CN" altLang="en-US" sz="1050" dirty="0"/>
                        <a:t>联合利妥昔单抗）</a:t>
                      </a:r>
                      <a:r>
                        <a:rPr lang="en-US" altLang="zh-CN" sz="1050" dirty="0"/>
                        <a:t>23</a:t>
                      </a:r>
                      <a:r>
                        <a:rPr lang="zh-CN" altLang="en-US" sz="1050" dirty="0"/>
                        <a:t>例患者中有</a:t>
                      </a:r>
                      <a:r>
                        <a:rPr lang="en-US" altLang="zh-CN" sz="1050" dirty="0"/>
                        <a:t>18</a:t>
                      </a:r>
                      <a:r>
                        <a:rPr lang="zh-CN" altLang="en-US" sz="1050" dirty="0"/>
                        <a:t>例病情缓解，</a:t>
                      </a:r>
                      <a:r>
                        <a:rPr lang="en-US" altLang="zh-CN" sz="1400" b="1" dirty="0">
                          <a:solidFill>
                            <a:srgbClr val="FF0000"/>
                          </a:solidFill>
                        </a:rPr>
                        <a:t>ORR</a:t>
                      </a:r>
                      <a:r>
                        <a:rPr lang="zh-CN" altLang="en-US" sz="1400" b="1" dirty="0">
                          <a:solidFill>
                            <a:srgbClr val="FF0000"/>
                          </a:solidFill>
                        </a:rPr>
                        <a:t>为</a:t>
                      </a:r>
                      <a:r>
                        <a:rPr lang="en-US" altLang="zh-CN" sz="1400" b="1" dirty="0">
                          <a:solidFill>
                            <a:srgbClr val="FF0000"/>
                          </a:solidFill>
                        </a:rPr>
                        <a:t>78.3%</a:t>
                      </a:r>
                      <a:r>
                        <a:rPr lang="zh-CN" altLang="en-US" sz="1050" dirty="0"/>
                        <a:t>，所有患者的总体</a:t>
                      </a:r>
                      <a:r>
                        <a:rPr lang="zh-CN" altLang="en-US" sz="1200" b="1" dirty="0">
                          <a:solidFill>
                            <a:srgbClr val="FF0000"/>
                          </a:solidFill>
                        </a:rPr>
                        <a:t>中位</a:t>
                      </a:r>
                      <a:r>
                        <a:rPr lang="en-GB" altLang="zh-CN" sz="1200" b="1" dirty="0">
                          <a:solidFill>
                            <a:srgbClr val="FF0000"/>
                          </a:solidFill>
                        </a:rPr>
                        <a:t>PFS</a:t>
                      </a:r>
                      <a:r>
                        <a:rPr lang="zh-CN" altLang="en-US" sz="1200" b="1" dirty="0">
                          <a:solidFill>
                            <a:srgbClr val="FF0000"/>
                          </a:solidFill>
                        </a:rPr>
                        <a:t>为</a:t>
                      </a:r>
                      <a:r>
                        <a:rPr lang="en-US" altLang="zh-CN" sz="1200" b="1" dirty="0">
                          <a:solidFill>
                            <a:srgbClr val="FF0000"/>
                          </a:solidFill>
                        </a:rPr>
                        <a:t>13.7</a:t>
                      </a:r>
                      <a:r>
                        <a:rPr lang="zh-CN" altLang="en-US" sz="1200" b="1" dirty="0">
                          <a:solidFill>
                            <a:srgbClr val="FF0000"/>
                          </a:solidFill>
                        </a:rPr>
                        <a:t>个月 </a:t>
                      </a:r>
                      <a:endParaRPr lang="zh-CN" altLang="en-US" sz="105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4"/>
                  </a:ext>
                </a:extLst>
              </a:tr>
            </a:tbl>
          </a:graphicData>
        </a:graphic>
      </p:graphicFrame>
      <p:sp>
        <p:nvSpPr>
          <p:cNvPr id="6" name="Rectangle 7"/>
          <p:cNvSpPr/>
          <p:nvPr/>
        </p:nvSpPr>
        <p:spPr>
          <a:xfrm>
            <a:off x="0" y="0"/>
            <a:ext cx="479502" cy="1020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微软雅黑" panose="020B0503020204020204" charset="-122"/>
                <a:ea typeface="微软雅黑" panose="020B0503020204020204" charset="-122"/>
              </a:rPr>
              <a:t>有效性</a:t>
            </a:r>
            <a:endParaRPr lang="en-US" altLang="zh-CN" sz="1200" b="1" dirty="0">
              <a:solidFill>
                <a:srgbClr val="FFFFFF"/>
              </a:solidFill>
              <a:latin typeface="微软雅黑" panose="020B0503020204020204" charset="-122"/>
              <a:ea typeface="微软雅黑" panose="020B0503020204020204" charset="-122"/>
            </a:endParaRPr>
          </a:p>
        </p:txBody>
      </p:sp>
      <p:sp>
        <p:nvSpPr>
          <p:cNvPr id="7" name="内容占位符 1"/>
          <p:cNvSpPr txBox="1"/>
          <p:nvPr/>
        </p:nvSpPr>
        <p:spPr>
          <a:xfrm>
            <a:off x="468891" y="281593"/>
            <a:ext cx="10114157" cy="447675"/>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sz="2400" dirty="0">
                <a:solidFill>
                  <a:schemeClr val="tx1"/>
                </a:solidFill>
              </a:rPr>
              <a:t>多项全球研究证实了度维利塞治疗复发或难治</a:t>
            </a:r>
            <a:r>
              <a:rPr kumimoji="1" lang="en-US" altLang="zh-CN" sz="2400" dirty="0">
                <a:solidFill>
                  <a:schemeClr val="tx1"/>
                </a:solidFill>
              </a:rPr>
              <a:t>FL</a:t>
            </a:r>
            <a:r>
              <a:rPr kumimoji="1" lang="zh-CN" altLang="en-US" sz="2400" dirty="0">
                <a:solidFill>
                  <a:schemeClr val="tx1"/>
                </a:solidFill>
              </a:rPr>
              <a:t>的可靠疗效；且</a:t>
            </a:r>
            <a:r>
              <a:rPr kumimoji="1" lang="zh-CN" altLang="en-US" sz="2400" dirty="0">
                <a:solidFill>
                  <a:srgbClr val="FF0000"/>
                </a:solidFill>
              </a:rPr>
              <a:t>中国患者人群疗效数据更优，</a:t>
            </a:r>
            <a:r>
              <a:rPr kumimoji="1" lang="en-US" altLang="zh-CN" sz="2400" dirty="0" err="1">
                <a:solidFill>
                  <a:srgbClr val="FF0000"/>
                </a:solidFill>
              </a:rPr>
              <a:t>mPFS</a:t>
            </a:r>
            <a:r>
              <a:rPr kumimoji="1" lang="zh-CN" altLang="en-US" sz="2400" dirty="0">
                <a:solidFill>
                  <a:srgbClr val="FF0000"/>
                </a:solidFill>
              </a:rPr>
              <a:t>达</a:t>
            </a:r>
            <a:r>
              <a:rPr kumimoji="1" lang="en-US" altLang="zh-CN" dirty="0">
                <a:solidFill>
                  <a:srgbClr val="FF0000"/>
                </a:solidFill>
              </a:rPr>
              <a:t>18.86</a:t>
            </a:r>
            <a:r>
              <a:rPr kumimoji="1" lang="zh-CN" altLang="en-US" dirty="0">
                <a:solidFill>
                  <a:srgbClr val="FF0000"/>
                </a:solidFill>
              </a:rPr>
              <a:t>个月</a:t>
            </a:r>
            <a:endParaRPr lang="en-US" altLang="zh-CN" sz="2400" dirty="0">
              <a:solidFill>
                <a:srgbClr val="FF0000"/>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2481099198"/>
              </p:ext>
            </p:extLst>
          </p:nvPr>
        </p:nvGraphicFramePr>
        <p:xfrm>
          <a:off x="7309027" y="4528494"/>
          <a:ext cx="4415626" cy="1208345"/>
        </p:xfrm>
        <a:graphic>
          <a:graphicData uri="http://schemas.openxmlformats.org/drawingml/2006/table">
            <a:tbl>
              <a:tblPr firstRow="1" bandRow="1">
                <a:tableStyleId>{2D5ABB26-0587-4C30-8999-92F81FD0307C}</a:tableStyleId>
              </a:tblPr>
              <a:tblGrid>
                <a:gridCol w="2112790">
                  <a:extLst>
                    <a:ext uri="{9D8B030D-6E8A-4147-A177-3AD203B41FA5}">
                      <a16:colId xmlns:a16="http://schemas.microsoft.com/office/drawing/2014/main" val="20000"/>
                    </a:ext>
                  </a:extLst>
                </a:gridCol>
                <a:gridCol w="2302836">
                  <a:extLst>
                    <a:ext uri="{9D8B030D-6E8A-4147-A177-3AD203B41FA5}">
                      <a16:colId xmlns:a16="http://schemas.microsoft.com/office/drawing/2014/main" val="20001"/>
                    </a:ext>
                  </a:extLst>
                </a:gridCol>
              </a:tblGrid>
              <a:tr h="516014">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ea"/>
                          <a:sym typeface="+mn-lt"/>
                        </a:rPr>
                        <a:t>中国临床肿瘤学会（</a:t>
                      </a:r>
                      <a:r>
                        <a:rPr kumimoji="0" lang="en-US" altLang="zh-CN" sz="1600" b="1" i="0" u="none" strike="noStrike" kern="1200" cap="none" spc="0" normalizeH="0" baseline="0" noProof="0" dirty="0">
                          <a:ln>
                            <a:noFill/>
                          </a:ln>
                          <a:solidFill>
                            <a:schemeClr val="tx1"/>
                          </a:solidFill>
                          <a:effectLst/>
                          <a:uLnTx/>
                          <a:uFillTx/>
                          <a:latin typeface="+mn-lt"/>
                          <a:ea typeface="+mn-ea"/>
                          <a:cs typeface="+mn-ea"/>
                          <a:sym typeface="+mn-lt"/>
                        </a:rPr>
                        <a:t>CSCO</a:t>
                      </a:r>
                      <a:r>
                        <a:rPr kumimoji="0" lang="zh-CN" altLang="en-US" sz="1600" b="1" i="0" u="none" strike="noStrike" kern="1200" cap="none" spc="0" normalizeH="0" baseline="0" noProof="0" dirty="0">
                          <a:ln>
                            <a:noFill/>
                          </a:ln>
                          <a:solidFill>
                            <a:schemeClr val="tx1"/>
                          </a:solidFill>
                          <a:effectLst/>
                          <a:uLnTx/>
                          <a:uFillTx/>
                          <a:latin typeface="+mn-lt"/>
                          <a:ea typeface="+mn-ea"/>
                          <a:cs typeface="+mn-ea"/>
                          <a:sym typeface="+mn-lt"/>
                        </a:rPr>
                        <a:t>）</a:t>
                      </a:r>
                      <a:r>
                        <a:rPr lang="zh-CN" altLang="en-US" sz="1600" b="1" kern="1200" noProof="0" dirty="0">
                          <a:solidFill>
                            <a:schemeClr val="tx1"/>
                          </a:solidFill>
                          <a:latin typeface="微软雅黑" panose="020B0503020204020204" charset="-122"/>
                          <a:ea typeface="微软雅黑" panose="020B0503020204020204" charset="-122"/>
                          <a:cs typeface="+mn-cs"/>
                        </a:rPr>
                        <a:t>指南推荐</a:t>
                      </a:r>
                      <a:endParaRPr lang="zh-CN" altLang="en-US" sz="1600" b="1" kern="1200" noProof="0" dirty="0">
                        <a:solidFill>
                          <a:srgbClr val="C00000"/>
                        </a:solidFill>
                        <a:latin typeface="微软雅黑" panose="020B0503020204020204" charset="-122"/>
                        <a:ea typeface="微软雅黑" panose="020B0503020204020204" charset="-122"/>
                        <a:cs typeface="+mn-cs"/>
                      </a:endParaRPr>
                    </a:p>
                  </a:txBody>
                  <a:tcPr marL="95479" marR="95479" marT="47740" marB="47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a:p>
                  </a:txBody>
                  <a:tcPr marL="95479" marR="95479" marT="47740" marB="47740" anchor="ctr">
                    <a:lnL w="12700" cap="flat" cmpd="sng" algn="ctr">
                      <a:no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92331">
                <a:tc>
                  <a:txBody>
                    <a:bodyPr/>
                    <a:lstStyle/>
                    <a:p>
                      <a:pPr algn="ctr"/>
                      <a:r>
                        <a:rPr lang="en-US" altLang="zh-CN" sz="1400" dirty="0">
                          <a:latin typeface="微软雅黑" panose="020B0503020204020204" charset="-122"/>
                          <a:ea typeface="微软雅黑" panose="020B0503020204020204" charset="-122"/>
                        </a:rPr>
                        <a:t>CSCO </a:t>
                      </a:r>
                      <a:r>
                        <a:rPr lang="zh-CN" altLang="en-US" sz="1400" dirty="0">
                          <a:latin typeface="微软雅黑" panose="020B0503020204020204" charset="-122"/>
                          <a:ea typeface="微软雅黑" panose="020B0503020204020204" charset="-122"/>
                        </a:rPr>
                        <a:t>指南（</a:t>
                      </a:r>
                      <a:r>
                        <a:rPr lang="en-US" altLang="zh-CN" sz="1400" dirty="0">
                          <a:latin typeface="微软雅黑" panose="020B0503020204020204" charset="-122"/>
                          <a:ea typeface="微软雅黑" panose="020B0503020204020204" charset="-122"/>
                        </a:rPr>
                        <a:t>2023</a:t>
                      </a:r>
                      <a:r>
                        <a:rPr lang="zh-CN" altLang="en-US" sz="1400" dirty="0">
                          <a:latin typeface="微软雅黑" panose="020B0503020204020204" charset="-122"/>
                          <a:ea typeface="微软雅黑" panose="020B0503020204020204" charset="-122"/>
                        </a:rPr>
                        <a:t>）</a:t>
                      </a:r>
                      <a:endParaRPr kumimoji="1" lang="zh-CN" altLang="en-US" sz="1050" kern="1200" baseline="80000" dirty="0">
                        <a:solidFill>
                          <a:schemeClr val="dk1"/>
                        </a:solidFill>
                        <a:latin typeface="微软雅黑" panose="020B0503020204020204" charset="-122"/>
                        <a:ea typeface="微软雅黑" panose="020B0503020204020204" charset="-122"/>
                        <a:cs typeface="+mn-cs"/>
                      </a:endParaRPr>
                    </a:p>
                  </a:txBody>
                  <a:tcPr marL="95479" marR="95479" marT="47740" marB="477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latin typeface="微软雅黑" panose="020B0503020204020204" charset="-122"/>
                          <a:ea typeface="微软雅黑" panose="020B0503020204020204" charset="-122"/>
                        </a:rPr>
                        <a:t>II</a:t>
                      </a:r>
                      <a:r>
                        <a:rPr lang="zh-CN" altLang="en-US" sz="1400" dirty="0">
                          <a:solidFill>
                            <a:schemeClr val="tx1"/>
                          </a:solidFill>
                          <a:latin typeface="微软雅黑" panose="020B0503020204020204" charset="-122"/>
                          <a:ea typeface="微软雅黑" panose="020B0503020204020204" charset="-122"/>
                        </a:rPr>
                        <a:t>级推荐</a:t>
                      </a:r>
                      <a:r>
                        <a:rPr lang="en-US" altLang="zh-CN" sz="2400" b="1" i="1" dirty="0">
                          <a:solidFill>
                            <a:srgbClr val="FF0000"/>
                          </a:solidFill>
                          <a:latin typeface="微软雅黑" panose="020B0503020204020204" charset="-122"/>
                          <a:ea typeface="微软雅黑" panose="020B0503020204020204" charset="-122"/>
                        </a:rPr>
                        <a:t>2A</a:t>
                      </a:r>
                      <a:r>
                        <a:rPr lang="zh-CN" altLang="en-US" sz="1400" dirty="0">
                          <a:solidFill>
                            <a:schemeClr val="tx1"/>
                          </a:solidFill>
                          <a:latin typeface="微软雅黑" panose="020B0503020204020204" charset="-122"/>
                          <a:ea typeface="微软雅黑" panose="020B0503020204020204" charset="-122"/>
                        </a:rPr>
                        <a:t>类</a:t>
                      </a:r>
                      <a:endParaRPr lang="en-US" altLang="zh-CN" sz="1400" dirty="0">
                        <a:solidFill>
                          <a:schemeClr val="tx1"/>
                        </a:solidFill>
                        <a:latin typeface="微软雅黑" panose="020B0503020204020204" charset="-122"/>
                        <a:ea typeface="微软雅黑" panose="020B0503020204020204" charset="-122"/>
                      </a:endParaRPr>
                    </a:p>
                  </a:txBody>
                  <a:tcPr marL="95479" marR="95479" marT="47740" marB="477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灯片编号占位符 5"/>
          <p:cNvSpPr txBox="1"/>
          <p:nvPr/>
        </p:nvSpPr>
        <p:spPr>
          <a:xfrm>
            <a:off x="9448800" y="65389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bg1">
                    <a:lumMod val="50000"/>
                  </a:schemeClr>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7/10</a:t>
            </a:r>
          </a:p>
        </p:txBody>
      </p:sp>
      <p:pic>
        <p:nvPicPr>
          <p:cNvPr id="18" name="图片 17">
            <a:extLst>
              <a:ext uri="{FF2B5EF4-FFF2-40B4-BE49-F238E27FC236}">
                <a16:creationId xmlns:a16="http://schemas.microsoft.com/office/drawing/2014/main" id="{4C503812-42F6-3253-B690-73FA04341977}"/>
              </a:ext>
            </a:extLst>
          </p:cNvPr>
          <p:cNvPicPr>
            <a:picLocks noChangeAspect="1"/>
          </p:cNvPicPr>
          <p:nvPr/>
        </p:nvPicPr>
        <p:blipFill>
          <a:blip r:embed="rId2"/>
          <a:stretch>
            <a:fillRect/>
          </a:stretch>
        </p:blipFill>
        <p:spPr>
          <a:xfrm>
            <a:off x="6983934" y="1121161"/>
            <a:ext cx="4907705" cy="22496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a:xfrm>
            <a:off x="479500" y="293541"/>
            <a:ext cx="10410172" cy="447675"/>
          </a:xfrm>
        </p:spPr>
        <p:txBody>
          <a:bodyPr/>
          <a:lstStyle/>
          <a:p>
            <a:r>
              <a:rPr lang="zh-CN" altLang="en-US" dirty="0">
                <a:solidFill>
                  <a:schemeClr val="tx1"/>
                </a:solidFill>
              </a:rPr>
              <a:t>度维利塞胶囊是</a:t>
            </a:r>
            <a:r>
              <a:rPr lang="zh-CN" altLang="en-US" dirty="0">
                <a:solidFill>
                  <a:srgbClr val="FF0000"/>
                </a:solidFill>
              </a:rPr>
              <a:t>全球唯一</a:t>
            </a:r>
            <a:r>
              <a:rPr lang="zh-CN" altLang="en-US" dirty="0">
                <a:solidFill>
                  <a:schemeClr val="tx1"/>
                </a:solidFill>
              </a:rPr>
              <a:t>获批的</a:t>
            </a:r>
            <a:r>
              <a:rPr lang="en-US" altLang="zh-CN" dirty="0">
                <a:solidFill>
                  <a:srgbClr val="FF0000"/>
                </a:solidFill>
              </a:rPr>
              <a:t>δ/γ</a:t>
            </a:r>
            <a:r>
              <a:rPr lang="zh-CN" altLang="en-US" dirty="0">
                <a:solidFill>
                  <a:srgbClr val="FF0000"/>
                </a:solidFill>
              </a:rPr>
              <a:t>双靶点</a:t>
            </a:r>
            <a:r>
              <a:rPr lang="en-US" altLang="zh-CN" dirty="0">
                <a:solidFill>
                  <a:srgbClr val="FF0000"/>
                </a:solidFill>
              </a:rPr>
              <a:t>PI3K</a:t>
            </a:r>
            <a:r>
              <a:rPr lang="zh-CN" altLang="en-US" dirty="0">
                <a:solidFill>
                  <a:srgbClr val="FF0000"/>
                </a:solidFill>
              </a:rPr>
              <a:t>抑制剂</a:t>
            </a:r>
            <a:r>
              <a:rPr lang="zh-CN" altLang="en-US" dirty="0">
                <a:solidFill>
                  <a:schemeClr val="tx1"/>
                </a:solidFill>
              </a:rPr>
              <a:t>，双靶点协同抑制肿瘤生长，</a:t>
            </a:r>
            <a:r>
              <a:rPr lang="zh-CN" altLang="en-US" dirty="0">
                <a:solidFill>
                  <a:srgbClr val="FF0000"/>
                </a:solidFill>
              </a:rPr>
              <a:t>更有效降低肿瘤负荷同时增强机体免疫应答，提高疾病治疗效果</a:t>
            </a:r>
            <a:endParaRPr lang="en-US" altLang="zh-CN" dirty="0">
              <a:solidFill>
                <a:srgbClr val="FF0000"/>
              </a:solidFill>
            </a:endParaRPr>
          </a:p>
        </p:txBody>
      </p:sp>
      <p:sp>
        <p:nvSpPr>
          <p:cNvPr id="968" name="文本框 967"/>
          <p:cNvSpPr txBox="1"/>
          <p:nvPr/>
        </p:nvSpPr>
        <p:spPr>
          <a:xfrm>
            <a:off x="-15495" y="6474735"/>
            <a:ext cx="10642600" cy="415498"/>
          </a:xfrm>
          <a:prstGeom prst="rect">
            <a:avLst/>
          </a:prstGeom>
          <a:noFill/>
        </p:spPr>
        <p:txBody>
          <a:bodyPr wrap="square">
            <a:spAutoFit/>
          </a:bodyPr>
          <a:lstStyle/>
          <a:p>
            <a:pPr marL="457200" indent="-457200"/>
            <a:r>
              <a:rPr lang="en-US" altLang="zh-CN" sz="700" kern="100" dirty="0">
                <a:solidFill>
                  <a:prstClr val="black"/>
                </a:solidFill>
                <a:latin typeface="Times New Roman" panose="02020603050405020304" pitchFamily="18" charset="0"/>
                <a:ea typeface="等线" panose="02010600030101010101" pitchFamily="2" charset="-122"/>
              </a:rPr>
              <a:t>Camps, M., et al., Blockade of PI3Kgamma suppresses joint inflammation and damage in mouse models of rheumatoid arthritis. Nat Med, 2005.</a:t>
            </a:r>
          </a:p>
          <a:p>
            <a:pPr marL="457200" indent="-457200"/>
            <a:r>
              <a:rPr lang="en-US" altLang="zh-CN" sz="700" kern="100" dirty="0">
                <a:solidFill>
                  <a:prstClr val="black"/>
                </a:solidFill>
                <a:latin typeface="Times New Roman" panose="02020603050405020304" pitchFamily="18" charset="0"/>
                <a:ea typeface="等线" panose="02010600030101010101" pitchFamily="2" charset="-122"/>
              </a:rPr>
              <a:t>González-García, A., et al., Phosphatidylinositol 3-kinase gamma inhibition ameliorates inflammation and tumor growth in a model of colitis-associated cancer. Gastroenterology, 2010.</a:t>
            </a:r>
          </a:p>
          <a:p>
            <a:pPr marL="457200" indent="-457200"/>
            <a:r>
              <a:rPr kumimoji="0" lang="en-GB" altLang="zh-CN" sz="700" b="0" u="none" strike="noStrike" kern="1200" cap="none" spc="-5" normalizeH="0" baseline="0" noProof="0" dirty="0">
                <a:ln>
                  <a:noFill/>
                </a:ln>
                <a:solidFill>
                  <a:srgbClr val="3E3E3E"/>
                </a:solidFill>
                <a:effectLst/>
                <a:uLnTx/>
                <a:uFillTx/>
                <a:latin typeface="Arial" panose="020B0604020202020204"/>
                <a:ea typeface="微软雅黑" panose="020B0503020204020204" charset="-122"/>
                <a:cs typeface="+mn-ea"/>
                <a:sym typeface="+mn-lt"/>
              </a:rPr>
              <a:t>Chen </a:t>
            </a:r>
            <a:r>
              <a:rPr kumimoji="0" lang="en-GB" altLang="zh-CN" sz="700" b="0" u="none" strike="noStrike" kern="1200" cap="none" spc="0" normalizeH="0" baseline="0" noProof="0" dirty="0">
                <a:ln>
                  <a:noFill/>
                </a:ln>
                <a:solidFill>
                  <a:srgbClr val="3E3E3E"/>
                </a:solidFill>
                <a:effectLst/>
                <a:uLnTx/>
                <a:uFillTx/>
                <a:latin typeface="Arial" panose="020B0604020202020204"/>
                <a:ea typeface="微软雅黑" panose="020B0503020204020204" charset="-122"/>
                <a:cs typeface="+mn-ea"/>
                <a:sym typeface="+mn-lt"/>
              </a:rPr>
              <a:t>S-S, </a:t>
            </a:r>
            <a:r>
              <a:rPr kumimoji="0" lang="en-GB" altLang="zh-CN" sz="700" b="0" u="none" strike="noStrike" kern="1200" cap="none" spc="-5" normalizeH="0" baseline="0" noProof="0" dirty="0">
                <a:ln>
                  <a:noFill/>
                </a:ln>
                <a:solidFill>
                  <a:srgbClr val="3E3E3E"/>
                </a:solidFill>
                <a:effectLst/>
                <a:uLnTx/>
                <a:uFillTx/>
                <a:latin typeface="Arial" panose="020B0604020202020204"/>
                <a:ea typeface="微软雅黑" panose="020B0503020204020204" charset="-122"/>
                <a:cs typeface="+mn-ea"/>
                <a:sym typeface="+mn-lt"/>
              </a:rPr>
              <a:t>et </a:t>
            </a:r>
            <a:r>
              <a:rPr kumimoji="0" lang="en-GB" altLang="zh-CN" sz="700" b="0" u="none" strike="noStrike" kern="1200" cap="none" spc="0" normalizeH="0" baseline="0" noProof="0" dirty="0">
                <a:ln>
                  <a:noFill/>
                </a:ln>
                <a:solidFill>
                  <a:srgbClr val="3E3E3E"/>
                </a:solidFill>
                <a:effectLst/>
                <a:uLnTx/>
                <a:uFillTx/>
                <a:latin typeface="Arial" panose="020B0604020202020204"/>
                <a:ea typeface="微软雅黑" panose="020B0503020204020204" charset="-122"/>
                <a:cs typeface="+mn-ea"/>
                <a:sym typeface="+mn-lt"/>
              </a:rPr>
              <a:t>al. </a:t>
            </a:r>
            <a:r>
              <a:rPr kumimoji="0" lang="en-GB" altLang="zh-CN" sz="700" b="0" u="none" strike="noStrike" kern="1200" cap="none" spc="-5" normalizeH="0" baseline="0" noProof="0" dirty="0">
                <a:ln>
                  <a:noFill/>
                </a:ln>
                <a:solidFill>
                  <a:srgbClr val="3E3E3E"/>
                </a:solidFill>
                <a:effectLst/>
                <a:uLnTx/>
                <a:uFillTx/>
                <a:latin typeface="Arial" panose="020B0604020202020204"/>
                <a:ea typeface="微软雅黑" panose="020B0503020204020204" charset="-122"/>
                <a:cs typeface="+mn-ea"/>
                <a:sym typeface="+mn-lt"/>
              </a:rPr>
              <a:t>Presented at ASH </a:t>
            </a:r>
            <a:r>
              <a:rPr kumimoji="0" lang="en-GB" altLang="zh-CN" sz="700" b="0" u="none" strike="noStrike" kern="1200" cap="none" spc="0" normalizeH="0" baseline="0" noProof="0" dirty="0">
                <a:ln>
                  <a:noFill/>
                </a:ln>
                <a:solidFill>
                  <a:srgbClr val="3E3E3E"/>
                </a:solidFill>
                <a:effectLst/>
                <a:uLnTx/>
                <a:uFillTx/>
                <a:latin typeface="Arial" panose="020B0604020202020204"/>
                <a:ea typeface="微软雅黑" panose="020B0503020204020204" charset="-122"/>
                <a:cs typeface="+mn-ea"/>
                <a:sym typeface="+mn-lt"/>
              </a:rPr>
              <a:t>2015 </a:t>
            </a:r>
            <a:r>
              <a:rPr kumimoji="0" lang="en-GB" altLang="zh-CN" sz="700" b="0" u="none" strike="noStrike" kern="1200" cap="none" spc="-5" normalizeH="0" baseline="0" noProof="0" dirty="0">
                <a:ln>
                  <a:noFill/>
                </a:ln>
                <a:solidFill>
                  <a:srgbClr val="3E3E3E"/>
                </a:solidFill>
                <a:effectLst/>
                <a:uLnTx/>
                <a:uFillTx/>
                <a:latin typeface="Arial" panose="020B0604020202020204"/>
                <a:ea typeface="微软雅黑" panose="020B0503020204020204" charset="-122"/>
                <a:cs typeface="+mn-ea"/>
                <a:sym typeface="+mn-lt"/>
              </a:rPr>
              <a:t>[abstract 1753]. </a:t>
            </a:r>
            <a:r>
              <a:rPr kumimoji="0" lang="en-GB" altLang="zh-CN" sz="700" b="0" u="none" strike="noStrike" kern="1200" cap="none" spc="0" normalizeH="0" baseline="0" noProof="0" dirty="0">
                <a:ln>
                  <a:noFill/>
                </a:ln>
                <a:solidFill>
                  <a:srgbClr val="3E3E3E"/>
                </a:solidFill>
                <a:effectLst/>
                <a:uLnTx/>
                <a:uFillTx/>
                <a:latin typeface="Arial" panose="020B0604020202020204"/>
                <a:ea typeface="微软雅黑" panose="020B0503020204020204" charset="-122"/>
                <a:cs typeface="+mn-ea"/>
                <a:sym typeface="+mn-lt"/>
              </a:rPr>
              <a:t>2. </a:t>
            </a:r>
            <a:r>
              <a:rPr kumimoji="0" lang="en-GB" altLang="zh-CN" sz="700" b="0" u="none" strike="noStrike" kern="1200" cap="none" spc="0" normalizeH="0" baseline="0" noProof="0" dirty="0" err="1">
                <a:ln>
                  <a:noFill/>
                </a:ln>
                <a:solidFill>
                  <a:srgbClr val="3E3E3E"/>
                </a:solidFill>
                <a:effectLst/>
                <a:uLnTx/>
                <a:uFillTx/>
                <a:latin typeface="Arial" panose="020B0604020202020204"/>
                <a:ea typeface="微软雅黑" panose="020B0503020204020204" charset="-122"/>
                <a:cs typeface="+mn-ea"/>
                <a:sym typeface="+mn-lt"/>
              </a:rPr>
              <a:t>Faia</a:t>
            </a:r>
            <a:r>
              <a:rPr kumimoji="0" lang="en-GB" altLang="zh-CN" sz="700" b="0" u="none" strike="noStrike" kern="1200" cap="none" spc="0" normalizeH="0" baseline="0" noProof="0" dirty="0">
                <a:ln>
                  <a:noFill/>
                </a:ln>
                <a:solidFill>
                  <a:srgbClr val="3E3E3E"/>
                </a:solidFill>
                <a:effectLst/>
                <a:uLnTx/>
                <a:uFillTx/>
                <a:latin typeface="Arial" panose="020B0604020202020204"/>
                <a:ea typeface="微软雅黑" panose="020B0503020204020204" charset="-122"/>
                <a:cs typeface="+mn-ea"/>
                <a:sym typeface="+mn-lt"/>
              </a:rPr>
              <a:t> K, </a:t>
            </a:r>
            <a:r>
              <a:rPr kumimoji="0" lang="en-GB" altLang="zh-CN" sz="700" b="0" u="none" strike="noStrike" kern="1200" cap="none" spc="-5" normalizeH="0" baseline="0" noProof="0" dirty="0">
                <a:ln>
                  <a:noFill/>
                </a:ln>
                <a:solidFill>
                  <a:srgbClr val="3E3E3E"/>
                </a:solidFill>
                <a:effectLst/>
                <a:uLnTx/>
                <a:uFillTx/>
                <a:latin typeface="Arial" panose="020B0604020202020204"/>
                <a:ea typeface="微软雅黑" panose="020B0503020204020204" charset="-122"/>
                <a:cs typeface="+mn-ea"/>
                <a:sym typeface="+mn-lt"/>
              </a:rPr>
              <a:t>et </a:t>
            </a:r>
            <a:r>
              <a:rPr kumimoji="0" lang="en-GB" altLang="zh-CN" sz="700" b="0" u="none" strike="noStrike" kern="1200" cap="none" spc="0" normalizeH="0" baseline="0" noProof="0" dirty="0">
                <a:ln>
                  <a:noFill/>
                </a:ln>
                <a:solidFill>
                  <a:srgbClr val="3E3E3E"/>
                </a:solidFill>
                <a:effectLst/>
                <a:uLnTx/>
                <a:uFillTx/>
                <a:latin typeface="Arial" panose="020B0604020202020204"/>
                <a:ea typeface="微软雅黑" panose="020B0503020204020204" charset="-122"/>
                <a:cs typeface="+mn-ea"/>
                <a:sym typeface="+mn-lt"/>
              </a:rPr>
              <a:t>al. </a:t>
            </a:r>
            <a:r>
              <a:rPr kumimoji="0" lang="en-GB" altLang="zh-CN" sz="700" b="0" u="none" strike="noStrike" kern="1200" cap="none" spc="-5" normalizeH="0" baseline="0" noProof="0" dirty="0">
                <a:ln>
                  <a:noFill/>
                </a:ln>
                <a:solidFill>
                  <a:srgbClr val="3E3E3E"/>
                </a:solidFill>
                <a:effectLst/>
                <a:uLnTx/>
                <a:uFillTx/>
                <a:latin typeface="Arial" panose="020B0604020202020204"/>
                <a:ea typeface="微软雅黑" panose="020B0503020204020204" charset="-122"/>
                <a:cs typeface="+mn-ea"/>
                <a:sym typeface="+mn-lt"/>
              </a:rPr>
              <a:t>Presented at ASCO </a:t>
            </a:r>
            <a:r>
              <a:rPr kumimoji="0" lang="en-GB" altLang="zh-CN" sz="700" b="0" u="none" strike="noStrike" kern="1200" cap="none" spc="0" normalizeH="0" baseline="0" noProof="0" dirty="0">
                <a:ln>
                  <a:noFill/>
                </a:ln>
                <a:solidFill>
                  <a:srgbClr val="3E3E3E"/>
                </a:solidFill>
                <a:effectLst/>
                <a:uLnTx/>
                <a:uFillTx/>
                <a:latin typeface="Arial" panose="020B0604020202020204"/>
                <a:ea typeface="微软雅黑" panose="020B0503020204020204" charset="-122"/>
                <a:cs typeface="+mn-ea"/>
                <a:sym typeface="+mn-lt"/>
              </a:rPr>
              <a:t>2015. </a:t>
            </a:r>
            <a:r>
              <a:rPr kumimoji="0" lang="en-GB" altLang="zh-CN" sz="700" b="0" u="none" strike="noStrike" kern="1200" cap="none" spc="-5" normalizeH="0" baseline="0" noProof="0" dirty="0">
                <a:ln>
                  <a:noFill/>
                </a:ln>
                <a:solidFill>
                  <a:srgbClr val="3E3E3E"/>
                </a:solidFill>
                <a:effectLst/>
                <a:uLnTx/>
                <a:uFillTx/>
                <a:latin typeface="Arial" panose="020B0604020202020204"/>
                <a:ea typeface="微软雅黑" panose="020B0503020204020204" charset="-122"/>
                <a:cs typeface="+mn-ea"/>
                <a:sym typeface="+mn-lt"/>
              </a:rPr>
              <a:t>[abstract</a:t>
            </a:r>
            <a:r>
              <a:rPr kumimoji="0" lang="en-GB" altLang="zh-CN" sz="700" b="0" u="none" strike="noStrike" kern="1200" cap="none" spc="165" normalizeH="0" baseline="0" noProof="0" dirty="0">
                <a:ln>
                  <a:noFill/>
                </a:ln>
                <a:solidFill>
                  <a:srgbClr val="3E3E3E"/>
                </a:solidFill>
                <a:effectLst/>
                <a:uLnTx/>
                <a:uFillTx/>
                <a:latin typeface="Arial" panose="020B0604020202020204"/>
                <a:ea typeface="微软雅黑" panose="020B0503020204020204" charset="-122"/>
                <a:cs typeface="+mn-ea"/>
                <a:sym typeface="+mn-lt"/>
              </a:rPr>
              <a:t> </a:t>
            </a:r>
            <a:r>
              <a:rPr kumimoji="0" lang="en-GB" altLang="zh-CN" sz="700" b="0" u="none" strike="noStrike" kern="1200" cap="none" spc="-5" normalizeH="0" baseline="0" noProof="0" dirty="0">
                <a:ln>
                  <a:noFill/>
                </a:ln>
                <a:solidFill>
                  <a:srgbClr val="3E3E3E"/>
                </a:solidFill>
                <a:effectLst/>
                <a:uLnTx/>
                <a:uFillTx/>
                <a:latin typeface="Arial" panose="020B0604020202020204"/>
                <a:ea typeface="微软雅黑" panose="020B0503020204020204" charset="-122"/>
                <a:cs typeface="+mn-ea"/>
                <a:sym typeface="+mn-lt"/>
              </a:rPr>
              <a:t>8559].</a:t>
            </a:r>
            <a:endParaRPr lang="zh-CN" altLang="en-US" sz="700" kern="100" dirty="0">
              <a:solidFill>
                <a:prstClr val="black"/>
              </a:solidFill>
              <a:latin typeface="Times New Roman" panose="02020603050405020304" pitchFamily="18" charset="0"/>
              <a:ea typeface="等线" panose="02010600030101010101" pitchFamily="2" charset="-122"/>
            </a:endParaRPr>
          </a:p>
        </p:txBody>
      </p:sp>
      <p:sp>
        <p:nvSpPr>
          <p:cNvPr id="3" name="内容占位符 2"/>
          <p:cNvSpPr txBox="1"/>
          <p:nvPr/>
        </p:nvSpPr>
        <p:spPr>
          <a:xfrm>
            <a:off x="479500" y="3433662"/>
            <a:ext cx="11379989" cy="2542887"/>
          </a:xfrm>
          <a:prstGeom prst="rect">
            <a:avLst/>
          </a:prstGeom>
          <a:solidFill>
            <a:schemeClr val="bg2">
              <a:alpha val="40489"/>
            </a:schemeClr>
          </a:solid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lang="zh-CN" altLang="en-US" sz="2000" kern="1200" dirty="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lang="zh-CN" altLang="en-US" sz="1800" kern="1200" dirty="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lang="zh-CN" altLang="en-US" sz="1600" kern="1200" dirty="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lang="zh-CN" altLang="en-US" sz="1400" kern="1200" dirty="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lang="zh-CN" altLang="en-US" sz="1200" kern="1200" dirty="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kumimoji="0" lang="zh-CN" altLang="en-US" sz="1800" b="1"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疗效获益：</a:t>
            </a:r>
            <a:r>
              <a:rPr lang="zh-CN" altLang="en-US" sz="1800" b="1" dirty="0">
                <a:solidFill>
                  <a:srgbClr val="FF0000"/>
                </a:solidFill>
              </a:rPr>
              <a:t> </a:t>
            </a:r>
            <a:endParaRPr kumimoji="0" lang="en-US" altLang="zh-CN" sz="1800" b="1" i="0" u="none" strike="noStrike" kern="1200" cap="none" spc="0" normalizeH="0" baseline="0" noProof="0" dirty="0">
              <a:ln>
                <a:noFill/>
              </a:ln>
              <a:solidFill>
                <a:sysClr val="windowText" lastClr="000000"/>
              </a:solidFill>
              <a:effectLst/>
              <a:uLnTx/>
              <a:uFillTx/>
            </a:endParaRPr>
          </a:p>
          <a:p>
            <a:pPr lvl="0">
              <a:lnSpc>
                <a:spcPct val="150000"/>
              </a:lnSpc>
              <a:buFont typeface="Wingdings" panose="05000000000000000000" pitchFamily="2" charset="2"/>
              <a:buChar char="ü"/>
              <a:defRPr/>
            </a:pPr>
            <a:r>
              <a:rPr lang="zh-CN" altLang="en-US" sz="1600" b="1" dirty="0">
                <a:solidFill>
                  <a:sysClr val="windowText" lastClr="000000"/>
                </a:solidFill>
              </a:rPr>
              <a:t>抑制</a:t>
            </a:r>
            <a:r>
              <a:rPr lang="en-US" altLang="zh-CN" sz="1600" b="1" dirty="0">
                <a:solidFill>
                  <a:sysClr val="windowText" lastClr="000000"/>
                </a:solidFill>
              </a:rPr>
              <a:t>PI3K-</a:t>
            </a:r>
            <a:r>
              <a:rPr lang="en-US" altLang="zh-CN" sz="1600" b="1" dirty="0">
                <a:solidFill>
                  <a:srgbClr val="FF0000"/>
                </a:solidFill>
              </a:rPr>
              <a:t>δ</a:t>
            </a:r>
            <a:r>
              <a:rPr lang="zh-CN" altLang="en-US" sz="1600" b="1" dirty="0">
                <a:solidFill>
                  <a:sysClr val="windowText" lastClr="000000"/>
                </a:solidFill>
              </a:rPr>
              <a:t>靶点可</a:t>
            </a:r>
            <a:r>
              <a:rPr lang="zh-CN" altLang="en-US" sz="1600" b="1" dirty="0">
                <a:solidFill>
                  <a:srgbClr val="FF0000"/>
                </a:solidFill>
              </a:rPr>
              <a:t>直接抑制恶性肿瘤细胞增殖</a:t>
            </a:r>
            <a:r>
              <a:rPr lang="zh-CN" altLang="en-US" sz="1600" dirty="0">
                <a:solidFill>
                  <a:sysClr val="windowText" lastClr="000000"/>
                </a:solidFill>
              </a:rPr>
              <a:t>。</a:t>
            </a:r>
          </a:p>
          <a:p>
            <a:pPr lvl="0">
              <a:lnSpc>
                <a:spcPct val="150000"/>
              </a:lnSpc>
              <a:buFont typeface="Wingdings" panose="05000000000000000000" pitchFamily="2" charset="2"/>
              <a:buChar char="ü"/>
              <a:defRPr/>
            </a:pPr>
            <a:r>
              <a:rPr lang="zh-CN" altLang="en-US" sz="1600" b="1" dirty="0">
                <a:solidFill>
                  <a:sysClr val="windowText" lastClr="000000"/>
                </a:solidFill>
              </a:rPr>
              <a:t>抑制</a:t>
            </a:r>
            <a:r>
              <a:rPr lang="en-US" altLang="zh-CN" sz="1600" b="1" dirty="0">
                <a:solidFill>
                  <a:sysClr val="windowText" lastClr="000000"/>
                </a:solidFill>
              </a:rPr>
              <a:t>PI3K-</a:t>
            </a:r>
            <a:r>
              <a:rPr lang="en-US" altLang="zh-CN" sz="1600" b="1" dirty="0">
                <a:solidFill>
                  <a:srgbClr val="FF0000"/>
                </a:solidFill>
              </a:rPr>
              <a:t>γ</a:t>
            </a:r>
            <a:r>
              <a:rPr lang="zh-CN" altLang="en-US" sz="1600" b="1" dirty="0">
                <a:solidFill>
                  <a:sysClr val="windowText" lastClr="000000"/>
                </a:solidFill>
              </a:rPr>
              <a:t>靶点可阻断</a:t>
            </a:r>
            <a:r>
              <a:rPr lang="en-US" altLang="zh-CN" sz="1600" b="1" dirty="0">
                <a:solidFill>
                  <a:sysClr val="windowText" lastClr="000000"/>
                </a:solidFill>
              </a:rPr>
              <a:t>CXCL12</a:t>
            </a:r>
            <a:r>
              <a:rPr lang="zh-CN" altLang="en-US" sz="1600" b="1" dirty="0">
                <a:solidFill>
                  <a:sysClr val="windowText" lastClr="000000"/>
                </a:solidFill>
              </a:rPr>
              <a:t>诱导的</a:t>
            </a:r>
            <a:r>
              <a:rPr lang="en-US" altLang="zh-CN" sz="1600" b="1" dirty="0">
                <a:solidFill>
                  <a:sysClr val="windowText" lastClr="000000"/>
                </a:solidFill>
              </a:rPr>
              <a:t>T</a:t>
            </a:r>
            <a:r>
              <a:rPr lang="zh-CN" altLang="en-US" sz="1600" b="1" dirty="0">
                <a:solidFill>
                  <a:sysClr val="windowText" lastClr="000000"/>
                </a:solidFill>
              </a:rPr>
              <a:t>细胞迁移和</a:t>
            </a:r>
            <a:r>
              <a:rPr lang="en-US" altLang="zh-CN" sz="1600" b="1" dirty="0">
                <a:solidFill>
                  <a:sysClr val="windowText" lastClr="000000"/>
                </a:solidFill>
              </a:rPr>
              <a:t>M2</a:t>
            </a:r>
            <a:r>
              <a:rPr lang="zh-CN" altLang="en-US" sz="1600" b="1" dirty="0">
                <a:solidFill>
                  <a:sysClr val="windowText" lastClr="000000"/>
                </a:solidFill>
              </a:rPr>
              <a:t>巨噬细胞极化，</a:t>
            </a:r>
            <a:r>
              <a:rPr lang="zh-CN" altLang="en-US" sz="1600" b="1" dirty="0">
                <a:solidFill>
                  <a:srgbClr val="FF0000"/>
                </a:solidFill>
              </a:rPr>
              <a:t>调节肿瘤微环境、间接抑制肿瘤增殖</a:t>
            </a:r>
            <a:r>
              <a:rPr lang="zh-CN" altLang="en-US" sz="1600" b="1" dirty="0">
                <a:solidFill>
                  <a:sysClr val="windowText" lastClr="000000"/>
                </a:solidFill>
              </a:rPr>
              <a:t>。</a:t>
            </a:r>
            <a:endParaRPr kumimoji="0" lang="en-US" altLang="zh-CN" sz="1600" b="1" i="0" u="none" strike="noStrike" kern="1200" cap="none" spc="0" normalizeH="0" baseline="0" noProof="0" dirty="0">
              <a:ln>
                <a:noFill/>
              </a:ln>
              <a:solidFill>
                <a:srgbClr val="FF0000"/>
              </a:solidFill>
              <a:effectLst/>
              <a:uLnTx/>
              <a:uFillTx/>
            </a:endParaRPr>
          </a:p>
          <a:p>
            <a:pPr marL="0" marR="0" lvl="0" indent="0" algn="l" defTabSz="914400" rtl="0" eaLnBrk="1" fontAlgn="auto" latinLnBrk="0" hangingPunct="1">
              <a:lnSpc>
                <a:spcPct val="150000"/>
              </a:lnSpc>
              <a:spcBef>
                <a:spcPts val="1000"/>
              </a:spcBef>
              <a:spcAft>
                <a:spcPts val="0"/>
              </a:spcAft>
              <a:buClrTx/>
              <a:buSzTx/>
              <a:buNone/>
              <a:defRPr/>
            </a:pPr>
            <a:r>
              <a:rPr kumimoji="0" lang="zh-CN" altLang="en-US" sz="1800" b="1"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安全性获益</a:t>
            </a:r>
            <a:endParaRPr kumimoji="0" lang="en-US" altLang="zh-CN" sz="1800" b="1"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由于纳入人群的异质性和单臂实验的客观原因，各种</a:t>
            </a:r>
            <a:r>
              <a:rPr kumimoji="0" lang="en-GB" altLang="zh-CN" sz="16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PI3K</a:t>
            </a:r>
            <a:r>
              <a:rPr kumimoji="0" lang="zh-CN" altLang="en-US" sz="16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抑制剂之间的安全性数据很难直接比较；</a:t>
            </a:r>
            <a:endParaRPr kumimoji="0" lang="en-US" altLang="zh-CN" sz="16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600" i="0" u="none" strike="noStrike" kern="1200" cap="none" spc="0" normalizeH="0" baseline="0" noProof="0" dirty="0">
                <a:ln>
                  <a:noFill/>
                </a:ln>
                <a:effectLst/>
                <a:uLnTx/>
                <a:uFillTx/>
                <a:ea typeface="微软雅黑" panose="020B0503020204020204" charset="-122"/>
              </a:rPr>
              <a:t>靶向</a:t>
            </a:r>
            <a:r>
              <a:rPr kumimoji="0" lang="en-GB" altLang="zh-CN" sz="1600" i="0" u="none" strike="noStrike" kern="1200" cap="none" spc="0" normalizeH="0" baseline="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rPr>
              <a:t>PI3K-</a:t>
            </a:r>
            <a:r>
              <a:rPr kumimoji="0" lang="el-GR" altLang="zh-CN" sz="1600" i="0" u="none" strike="noStrike" kern="1200" cap="none" spc="0" normalizeH="0" baseline="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rPr>
              <a:t>δ, γ</a:t>
            </a:r>
            <a:r>
              <a:rPr kumimoji="0" lang="zh-CN" altLang="en-US" sz="1600" i="0" u="none" strike="noStrike" kern="1200" cap="none" spc="0" normalizeH="0" baseline="0" noProof="0" dirty="0">
                <a:ln>
                  <a:noFill/>
                </a:ln>
                <a:effectLst/>
                <a:uLnTx/>
                <a:uFillTx/>
                <a:ea typeface="微软雅黑" panose="020B0503020204020204" charset="-122"/>
              </a:rPr>
              <a:t>有着理论上的安全性优势：</a:t>
            </a:r>
            <a:r>
              <a:rPr kumimoji="0" lang="zh-CN" altLang="en-US" sz="160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在小鼠模型中，</a:t>
            </a:r>
            <a:r>
              <a:rPr kumimoji="0" lang="zh-CN" altLang="en-US" sz="16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抑制</a:t>
            </a:r>
            <a:r>
              <a:rPr kumimoji="0" lang="en-GB" altLang="zh-CN" sz="16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PI3K-</a:t>
            </a:r>
            <a:r>
              <a:rPr kumimoji="0" lang="el-GR" altLang="zh-CN" sz="16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γ</a:t>
            </a:r>
            <a:r>
              <a:rPr kumimoji="0" lang="el-GR" altLang="en-US" sz="16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kumimoji="0" lang="zh-CN" altLang="en-US" sz="16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可以减轻自身免疫性炎症反应，包括骨关节炎和结肠炎</a:t>
            </a:r>
            <a:r>
              <a:rPr kumimoji="0" lang="zh-CN" altLang="en-US" sz="16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等。</a:t>
            </a:r>
          </a:p>
        </p:txBody>
      </p:sp>
      <p:sp>
        <p:nvSpPr>
          <p:cNvPr id="6" name="Rectangle 7"/>
          <p:cNvSpPr/>
          <p:nvPr/>
        </p:nvSpPr>
        <p:spPr>
          <a:xfrm>
            <a:off x="0" y="0"/>
            <a:ext cx="479502" cy="1020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微软雅黑" panose="020B0503020204020204" charset="-122"/>
                <a:ea typeface="微软雅黑" panose="020B0503020204020204" charset="-122"/>
              </a:rPr>
              <a:t>创新性</a:t>
            </a:r>
            <a:endParaRPr lang="en-US" altLang="zh-CN" sz="1200" b="1" dirty="0">
              <a:solidFill>
                <a:srgbClr val="FFFFFF"/>
              </a:solidFill>
              <a:latin typeface="微软雅黑" panose="020B0503020204020204" charset="-122"/>
              <a:ea typeface="微软雅黑" panose="020B0503020204020204" charset="-122"/>
            </a:endParaRPr>
          </a:p>
        </p:txBody>
      </p:sp>
      <p:sp>
        <p:nvSpPr>
          <p:cNvPr id="7" name="object 13"/>
          <p:cNvSpPr/>
          <p:nvPr/>
        </p:nvSpPr>
        <p:spPr>
          <a:xfrm>
            <a:off x="7023849" y="2595174"/>
            <a:ext cx="3601720" cy="365760"/>
          </a:xfrm>
          <a:custGeom>
            <a:avLst/>
            <a:gdLst/>
            <a:ahLst/>
            <a:cxnLst/>
            <a:rect l="l" t="t" r="r" b="b"/>
            <a:pathLst>
              <a:path w="3601720" h="365760">
                <a:moveTo>
                  <a:pt x="3418332" y="0"/>
                </a:moveTo>
                <a:lnTo>
                  <a:pt x="182880" y="0"/>
                </a:lnTo>
                <a:lnTo>
                  <a:pt x="134262" y="6532"/>
                </a:lnTo>
                <a:lnTo>
                  <a:pt x="90576" y="24968"/>
                </a:lnTo>
                <a:lnTo>
                  <a:pt x="53563" y="53563"/>
                </a:lnTo>
                <a:lnTo>
                  <a:pt x="24968" y="90576"/>
                </a:lnTo>
                <a:lnTo>
                  <a:pt x="6532" y="134262"/>
                </a:lnTo>
                <a:lnTo>
                  <a:pt x="0" y="182880"/>
                </a:lnTo>
                <a:lnTo>
                  <a:pt x="6532" y="231497"/>
                </a:lnTo>
                <a:lnTo>
                  <a:pt x="24968" y="275183"/>
                </a:lnTo>
                <a:lnTo>
                  <a:pt x="53563" y="312196"/>
                </a:lnTo>
                <a:lnTo>
                  <a:pt x="90576" y="340791"/>
                </a:lnTo>
                <a:lnTo>
                  <a:pt x="134262" y="359227"/>
                </a:lnTo>
                <a:lnTo>
                  <a:pt x="182880" y="365760"/>
                </a:lnTo>
                <a:lnTo>
                  <a:pt x="3418332" y="365760"/>
                </a:lnTo>
                <a:lnTo>
                  <a:pt x="3466949" y="359227"/>
                </a:lnTo>
                <a:lnTo>
                  <a:pt x="3510635" y="340791"/>
                </a:lnTo>
                <a:lnTo>
                  <a:pt x="3547648" y="312196"/>
                </a:lnTo>
                <a:lnTo>
                  <a:pt x="3576243" y="275183"/>
                </a:lnTo>
                <a:lnTo>
                  <a:pt x="3594679" y="231497"/>
                </a:lnTo>
                <a:lnTo>
                  <a:pt x="3601212" y="182880"/>
                </a:lnTo>
                <a:lnTo>
                  <a:pt x="3594679" y="134262"/>
                </a:lnTo>
                <a:lnTo>
                  <a:pt x="3576243" y="90576"/>
                </a:lnTo>
                <a:lnTo>
                  <a:pt x="3547648" y="53563"/>
                </a:lnTo>
                <a:lnTo>
                  <a:pt x="3510635" y="24968"/>
                </a:lnTo>
                <a:lnTo>
                  <a:pt x="3466949" y="6532"/>
                </a:lnTo>
                <a:lnTo>
                  <a:pt x="3418332" y="0"/>
                </a:lnTo>
                <a:close/>
              </a:path>
            </a:pathLst>
          </a:custGeom>
          <a:solidFill>
            <a:schemeClr val="accent1">
              <a:lumMod val="20000"/>
              <a:lumOff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0" name="object 14"/>
          <p:cNvSpPr/>
          <p:nvPr/>
        </p:nvSpPr>
        <p:spPr>
          <a:xfrm>
            <a:off x="6150596" y="1699059"/>
            <a:ext cx="4474845" cy="365760"/>
          </a:xfrm>
          <a:custGeom>
            <a:avLst/>
            <a:gdLst/>
            <a:ahLst/>
            <a:cxnLst/>
            <a:rect l="l" t="t" r="r" b="b"/>
            <a:pathLst>
              <a:path w="4474845" h="365760">
                <a:moveTo>
                  <a:pt x="4291584" y="0"/>
                </a:moveTo>
                <a:lnTo>
                  <a:pt x="182880" y="0"/>
                </a:lnTo>
                <a:lnTo>
                  <a:pt x="134262" y="6532"/>
                </a:lnTo>
                <a:lnTo>
                  <a:pt x="90576" y="24968"/>
                </a:lnTo>
                <a:lnTo>
                  <a:pt x="53563" y="53563"/>
                </a:lnTo>
                <a:lnTo>
                  <a:pt x="24968" y="90576"/>
                </a:lnTo>
                <a:lnTo>
                  <a:pt x="6532" y="134262"/>
                </a:lnTo>
                <a:lnTo>
                  <a:pt x="0" y="182880"/>
                </a:lnTo>
                <a:lnTo>
                  <a:pt x="6532" y="231497"/>
                </a:lnTo>
                <a:lnTo>
                  <a:pt x="24968" y="275183"/>
                </a:lnTo>
                <a:lnTo>
                  <a:pt x="53563" y="312196"/>
                </a:lnTo>
                <a:lnTo>
                  <a:pt x="90576" y="340791"/>
                </a:lnTo>
                <a:lnTo>
                  <a:pt x="134262" y="359227"/>
                </a:lnTo>
                <a:lnTo>
                  <a:pt x="182880" y="365760"/>
                </a:lnTo>
                <a:lnTo>
                  <a:pt x="4291584" y="365760"/>
                </a:lnTo>
                <a:lnTo>
                  <a:pt x="4340201" y="359227"/>
                </a:lnTo>
                <a:lnTo>
                  <a:pt x="4383887" y="340791"/>
                </a:lnTo>
                <a:lnTo>
                  <a:pt x="4420900" y="312196"/>
                </a:lnTo>
                <a:lnTo>
                  <a:pt x="4449495" y="275183"/>
                </a:lnTo>
                <a:lnTo>
                  <a:pt x="4467931" y="231497"/>
                </a:lnTo>
                <a:lnTo>
                  <a:pt x="4474464" y="182880"/>
                </a:lnTo>
                <a:lnTo>
                  <a:pt x="4467931" y="134262"/>
                </a:lnTo>
                <a:lnTo>
                  <a:pt x="4449495" y="90576"/>
                </a:lnTo>
                <a:lnTo>
                  <a:pt x="4420900" y="53563"/>
                </a:lnTo>
                <a:lnTo>
                  <a:pt x="4383887" y="24968"/>
                </a:lnTo>
                <a:lnTo>
                  <a:pt x="4340201" y="6532"/>
                </a:lnTo>
                <a:lnTo>
                  <a:pt x="4291584" y="0"/>
                </a:lnTo>
                <a:close/>
              </a:path>
            </a:pathLst>
          </a:custGeom>
          <a:solidFill>
            <a:schemeClr val="accent1">
              <a:lumMod val="20000"/>
              <a:lumOff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1" name="object 15"/>
          <p:cNvSpPr/>
          <p:nvPr/>
        </p:nvSpPr>
        <p:spPr>
          <a:xfrm>
            <a:off x="2679687" y="1844601"/>
            <a:ext cx="2642870" cy="0"/>
          </a:xfrm>
          <a:custGeom>
            <a:avLst/>
            <a:gdLst/>
            <a:ahLst/>
            <a:cxnLst/>
            <a:rect l="l" t="t" r="r" b="b"/>
            <a:pathLst>
              <a:path w="2642870">
                <a:moveTo>
                  <a:pt x="0" y="0"/>
                </a:moveTo>
                <a:lnTo>
                  <a:pt x="2642717" y="0"/>
                </a:lnTo>
              </a:path>
            </a:pathLst>
          </a:custGeom>
          <a:ln w="50292">
            <a:solidFill>
              <a:srgbClr val="303B4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2" name="object 16"/>
          <p:cNvSpPr/>
          <p:nvPr/>
        </p:nvSpPr>
        <p:spPr>
          <a:xfrm>
            <a:off x="5323826" y="1701345"/>
            <a:ext cx="0" cy="286385"/>
          </a:xfrm>
          <a:custGeom>
            <a:avLst/>
            <a:gdLst/>
            <a:ahLst/>
            <a:cxnLst/>
            <a:rect l="l" t="t" r="r" b="b"/>
            <a:pathLst>
              <a:path h="286385">
                <a:moveTo>
                  <a:pt x="0" y="0"/>
                </a:moveTo>
                <a:lnTo>
                  <a:pt x="0" y="285876"/>
                </a:lnTo>
              </a:path>
            </a:pathLst>
          </a:custGeom>
          <a:ln w="50292">
            <a:solidFill>
              <a:srgbClr val="303B4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3" name="object 17"/>
          <p:cNvSpPr/>
          <p:nvPr/>
        </p:nvSpPr>
        <p:spPr>
          <a:xfrm>
            <a:off x="2417559" y="2870253"/>
            <a:ext cx="3654425" cy="0"/>
          </a:xfrm>
          <a:custGeom>
            <a:avLst/>
            <a:gdLst/>
            <a:ahLst/>
            <a:cxnLst/>
            <a:rect l="l" t="t" r="r" b="b"/>
            <a:pathLst>
              <a:path w="3654425">
                <a:moveTo>
                  <a:pt x="0" y="0"/>
                </a:moveTo>
                <a:lnTo>
                  <a:pt x="3653891" y="0"/>
                </a:lnTo>
              </a:path>
            </a:pathLst>
          </a:custGeom>
          <a:ln w="50292">
            <a:solidFill>
              <a:srgbClr val="303B4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4" name="object 18"/>
          <p:cNvSpPr/>
          <p:nvPr/>
        </p:nvSpPr>
        <p:spPr>
          <a:xfrm>
            <a:off x="6091923" y="2713282"/>
            <a:ext cx="0" cy="286385"/>
          </a:xfrm>
          <a:custGeom>
            <a:avLst/>
            <a:gdLst/>
            <a:ahLst/>
            <a:cxnLst/>
            <a:rect l="l" t="t" r="r" b="b"/>
            <a:pathLst>
              <a:path h="286385">
                <a:moveTo>
                  <a:pt x="0" y="0"/>
                </a:moveTo>
                <a:lnTo>
                  <a:pt x="0" y="285877"/>
                </a:lnTo>
              </a:path>
            </a:pathLst>
          </a:custGeom>
          <a:ln w="50292">
            <a:solidFill>
              <a:srgbClr val="303B4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5" name="object 19"/>
          <p:cNvSpPr/>
          <p:nvPr/>
        </p:nvSpPr>
        <p:spPr>
          <a:xfrm>
            <a:off x="1564881" y="1700583"/>
            <a:ext cx="999743" cy="129235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6" name="object 20"/>
          <p:cNvSpPr txBox="1"/>
          <p:nvPr/>
        </p:nvSpPr>
        <p:spPr>
          <a:xfrm>
            <a:off x="1479787" y="1353137"/>
            <a:ext cx="1149787" cy="276999"/>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5" normalizeH="0" baseline="0" noProof="0" dirty="0">
                <a:ln>
                  <a:noFill/>
                </a:ln>
                <a:solidFill>
                  <a:srgbClr val="303B41"/>
                </a:solidFill>
                <a:effectLst/>
                <a:uLnTx/>
                <a:uFillTx/>
                <a:latin typeface="Arial" panose="020B0604020202020204"/>
                <a:ea typeface="微软雅黑" panose="020B0503020204020204" charset="-122"/>
                <a:cs typeface="+mn-ea"/>
                <a:sym typeface="+mn-lt"/>
              </a:rPr>
              <a:t>度维利塞</a:t>
            </a:r>
            <a:endParaRPr kumimoji="0" sz="1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3" name="object 32"/>
          <p:cNvSpPr/>
          <p:nvPr/>
        </p:nvSpPr>
        <p:spPr>
          <a:xfrm>
            <a:off x="5525757" y="1354635"/>
            <a:ext cx="1068705" cy="1000125"/>
          </a:xfrm>
          <a:custGeom>
            <a:avLst/>
            <a:gdLst/>
            <a:ahLst/>
            <a:cxnLst/>
            <a:rect l="l" t="t" r="r" b="b"/>
            <a:pathLst>
              <a:path w="1068704" h="1000125">
                <a:moveTo>
                  <a:pt x="534162" y="0"/>
                </a:moveTo>
                <a:lnTo>
                  <a:pt x="485542" y="2042"/>
                </a:lnTo>
                <a:lnTo>
                  <a:pt x="438146" y="8053"/>
                </a:lnTo>
                <a:lnTo>
                  <a:pt x="392161" y="17855"/>
                </a:lnTo>
                <a:lnTo>
                  <a:pt x="347776" y="31273"/>
                </a:lnTo>
                <a:lnTo>
                  <a:pt x="305179" y="48129"/>
                </a:lnTo>
                <a:lnTo>
                  <a:pt x="264560" y="68246"/>
                </a:lnTo>
                <a:lnTo>
                  <a:pt x="226107" y="91450"/>
                </a:lnTo>
                <a:lnTo>
                  <a:pt x="190008" y="117563"/>
                </a:lnTo>
                <a:lnTo>
                  <a:pt x="156452" y="146408"/>
                </a:lnTo>
                <a:lnTo>
                  <a:pt x="125628" y="177810"/>
                </a:lnTo>
                <a:lnTo>
                  <a:pt x="97724" y="211591"/>
                </a:lnTo>
                <a:lnTo>
                  <a:pt x="72929" y="247576"/>
                </a:lnTo>
                <a:lnTo>
                  <a:pt x="51430" y="285588"/>
                </a:lnTo>
                <a:lnTo>
                  <a:pt x="33418" y="325450"/>
                </a:lnTo>
                <a:lnTo>
                  <a:pt x="19080" y="366985"/>
                </a:lnTo>
                <a:lnTo>
                  <a:pt x="8606" y="410019"/>
                </a:lnTo>
                <a:lnTo>
                  <a:pt x="2182" y="454373"/>
                </a:lnTo>
                <a:lnTo>
                  <a:pt x="0" y="499872"/>
                </a:lnTo>
                <a:lnTo>
                  <a:pt x="2182" y="545370"/>
                </a:lnTo>
                <a:lnTo>
                  <a:pt x="8606" y="589724"/>
                </a:lnTo>
                <a:lnTo>
                  <a:pt x="19080" y="632758"/>
                </a:lnTo>
                <a:lnTo>
                  <a:pt x="33418" y="674293"/>
                </a:lnTo>
                <a:lnTo>
                  <a:pt x="51430" y="714155"/>
                </a:lnTo>
                <a:lnTo>
                  <a:pt x="72929" y="752167"/>
                </a:lnTo>
                <a:lnTo>
                  <a:pt x="97724" y="788152"/>
                </a:lnTo>
                <a:lnTo>
                  <a:pt x="125628" y="821933"/>
                </a:lnTo>
                <a:lnTo>
                  <a:pt x="156452" y="853335"/>
                </a:lnTo>
                <a:lnTo>
                  <a:pt x="190008" y="882180"/>
                </a:lnTo>
                <a:lnTo>
                  <a:pt x="226107" y="908293"/>
                </a:lnTo>
                <a:lnTo>
                  <a:pt x="264560" y="931497"/>
                </a:lnTo>
                <a:lnTo>
                  <a:pt x="305179" y="951614"/>
                </a:lnTo>
                <a:lnTo>
                  <a:pt x="347776" y="968470"/>
                </a:lnTo>
                <a:lnTo>
                  <a:pt x="392161" y="981888"/>
                </a:lnTo>
                <a:lnTo>
                  <a:pt x="438146" y="991690"/>
                </a:lnTo>
                <a:lnTo>
                  <a:pt x="485542" y="997701"/>
                </a:lnTo>
                <a:lnTo>
                  <a:pt x="534162" y="999744"/>
                </a:lnTo>
                <a:lnTo>
                  <a:pt x="582781" y="997701"/>
                </a:lnTo>
                <a:lnTo>
                  <a:pt x="630177" y="991690"/>
                </a:lnTo>
                <a:lnTo>
                  <a:pt x="676162" y="981888"/>
                </a:lnTo>
                <a:lnTo>
                  <a:pt x="720547" y="968470"/>
                </a:lnTo>
                <a:lnTo>
                  <a:pt x="763144" y="951614"/>
                </a:lnTo>
                <a:lnTo>
                  <a:pt x="803763" y="931497"/>
                </a:lnTo>
                <a:lnTo>
                  <a:pt x="842216" y="908293"/>
                </a:lnTo>
                <a:lnTo>
                  <a:pt x="878315" y="882180"/>
                </a:lnTo>
                <a:lnTo>
                  <a:pt x="911871" y="853335"/>
                </a:lnTo>
                <a:lnTo>
                  <a:pt x="942695" y="821933"/>
                </a:lnTo>
                <a:lnTo>
                  <a:pt x="970599" y="788152"/>
                </a:lnTo>
                <a:lnTo>
                  <a:pt x="995394" y="752167"/>
                </a:lnTo>
                <a:lnTo>
                  <a:pt x="1016893" y="714155"/>
                </a:lnTo>
                <a:lnTo>
                  <a:pt x="1034905" y="674293"/>
                </a:lnTo>
                <a:lnTo>
                  <a:pt x="1049243" y="632758"/>
                </a:lnTo>
                <a:lnTo>
                  <a:pt x="1059717" y="589724"/>
                </a:lnTo>
                <a:lnTo>
                  <a:pt x="1066141" y="545370"/>
                </a:lnTo>
                <a:lnTo>
                  <a:pt x="1068324" y="499872"/>
                </a:lnTo>
                <a:lnTo>
                  <a:pt x="1066141" y="454373"/>
                </a:lnTo>
                <a:lnTo>
                  <a:pt x="1059717" y="410019"/>
                </a:lnTo>
                <a:lnTo>
                  <a:pt x="1049243" y="366985"/>
                </a:lnTo>
                <a:lnTo>
                  <a:pt x="1034905" y="325450"/>
                </a:lnTo>
                <a:lnTo>
                  <a:pt x="1016893" y="285588"/>
                </a:lnTo>
                <a:lnTo>
                  <a:pt x="995394" y="247576"/>
                </a:lnTo>
                <a:lnTo>
                  <a:pt x="970599" y="211591"/>
                </a:lnTo>
                <a:lnTo>
                  <a:pt x="942695" y="177810"/>
                </a:lnTo>
                <a:lnTo>
                  <a:pt x="911871" y="146408"/>
                </a:lnTo>
                <a:lnTo>
                  <a:pt x="878315" y="117563"/>
                </a:lnTo>
                <a:lnTo>
                  <a:pt x="842216" y="91450"/>
                </a:lnTo>
                <a:lnTo>
                  <a:pt x="803763" y="68246"/>
                </a:lnTo>
                <a:lnTo>
                  <a:pt x="763144" y="48129"/>
                </a:lnTo>
                <a:lnTo>
                  <a:pt x="720547" y="31273"/>
                </a:lnTo>
                <a:lnTo>
                  <a:pt x="676162" y="17855"/>
                </a:lnTo>
                <a:lnTo>
                  <a:pt x="630177" y="8053"/>
                </a:lnTo>
                <a:lnTo>
                  <a:pt x="582781" y="2042"/>
                </a:lnTo>
                <a:lnTo>
                  <a:pt x="534162" y="0"/>
                </a:lnTo>
                <a:close/>
              </a:path>
            </a:pathLst>
          </a:custGeom>
          <a:solidFill>
            <a:schemeClr val="accent1">
              <a:lumMod val="40000"/>
              <a:lumOff val="60000"/>
            </a:schemeClr>
          </a:solidFill>
          <a:ln>
            <a:solidFill>
              <a:schemeClr val="accent1">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4" name="object 33"/>
          <p:cNvSpPr/>
          <p:nvPr/>
        </p:nvSpPr>
        <p:spPr>
          <a:xfrm>
            <a:off x="6098781" y="1586283"/>
            <a:ext cx="455930" cy="658495"/>
          </a:xfrm>
          <a:custGeom>
            <a:avLst/>
            <a:gdLst/>
            <a:ahLst/>
            <a:cxnLst/>
            <a:rect l="l" t="t" r="r" b="b"/>
            <a:pathLst>
              <a:path w="455929" h="658495">
                <a:moveTo>
                  <a:pt x="227838" y="0"/>
                </a:moveTo>
                <a:lnTo>
                  <a:pt x="155823" y="16782"/>
                </a:lnTo>
                <a:lnTo>
                  <a:pt x="123133" y="36743"/>
                </a:lnTo>
                <a:lnTo>
                  <a:pt x="93279" y="63514"/>
                </a:lnTo>
                <a:lnTo>
                  <a:pt x="66732" y="96416"/>
                </a:lnTo>
                <a:lnTo>
                  <a:pt x="43959" y="134773"/>
                </a:lnTo>
                <a:lnTo>
                  <a:pt x="25430" y="177906"/>
                </a:lnTo>
                <a:lnTo>
                  <a:pt x="11615" y="225137"/>
                </a:lnTo>
                <a:lnTo>
                  <a:pt x="2982" y="275789"/>
                </a:lnTo>
                <a:lnTo>
                  <a:pt x="0" y="329184"/>
                </a:lnTo>
                <a:lnTo>
                  <a:pt x="2982" y="382578"/>
                </a:lnTo>
                <a:lnTo>
                  <a:pt x="11615" y="433230"/>
                </a:lnTo>
                <a:lnTo>
                  <a:pt x="25430" y="480461"/>
                </a:lnTo>
                <a:lnTo>
                  <a:pt x="43959" y="523594"/>
                </a:lnTo>
                <a:lnTo>
                  <a:pt x="66732" y="561951"/>
                </a:lnTo>
                <a:lnTo>
                  <a:pt x="93279" y="594853"/>
                </a:lnTo>
                <a:lnTo>
                  <a:pt x="123133" y="621624"/>
                </a:lnTo>
                <a:lnTo>
                  <a:pt x="155823" y="641585"/>
                </a:lnTo>
                <a:lnTo>
                  <a:pt x="227838" y="658368"/>
                </a:lnTo>
                <a:lnTo>
                  <a:pt x="264794" y="654059"/>
                </a:lnTo>
                <a:lnTo>
                  <a:pt x="332542" y="621624"/>
                </a:lnTo>
                <a:lnTo>
                  <a:pt x="362396" y="594853"/>
                </a:lnTo>
                <a:lnTo>
                  <a:pt x="388943" y="561951"/>
                </a:lnTo>
                <a:lnTo>
                  <a:pt x="411716" y="523594"/>
                </a:lnTo>
                <a:lnTo>
                  <a:pt x="430245" y="480461"/>
                </a:lnTo>
                <a:lnTo>
                  <a:pt x="444060" y="433230"/>
                </a:lnTo>
                <a:lnTo>
                  <a:pt x="452693" y="382578"/>
                </a:lnTo>
                <a:lnTo>
                  <a:pt x="455676" y="329184"/>
                </a:lnTo>
                <a:lnTo>
                  <a:pt x="452693" y="275789"/>
                </a:lnTo>
                <a:lnTo>
                  <a:pt x="444060" y="225137"/>
                </a:lnTo>
                <a:lnTo>
                  <a:pt x="430245" y="177906"/>
                </a:lnTo>
                <a:lnTo>
                  <a:pt x="411716" y="134773"/>
                </a:lnTo>
                <a:lnTo>
                  <a:pt x="388943" y="96416"/>
                </a:lnTo>
                <a:lnTo>
                  <a:pt x="362396" y="63514"/>
                </a:lnTo>
                <a:lnTo>
                  <a:pt x="332542" y="36743"/>
                </a:lnTo>
                <a:lnTo>
                  <a:pt x="299852" y="16782"/>
                </a:lnTo>
                <a:lnTo>
                  <a:pt x="22783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5" name="object 34"/>
          <p:cNvSpPr/>
          <p:nvPr/>
        </p:nvSpPr>
        <p:spPr>
          <a:xfrm>
            <a:off x="5834125" y="1353137"/>
            <a:ext cx="1028760" cy="119892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6" name="object 35"/>
          <p:cNvSpPr/>
          <p:nvPr/>
        </p:nvSpPr>
        <p:spPr>
          <a:xfrm>
            <a:off x="6235940" y="2258368"/>
            <a:ext cx="1068705" cy="1000125"/>
          </a:xfrm>
          <a:custGeom>
            <a:avLst/>
            <a:gdLst/>
            <a:ahLst/>
            <a:cxnLst/>
            <a:rect l="l" t="t" r="r" b="b"/>
            <a:pathLst>
              <a:path w="1068704" h="1000125">
                <a:moveTo>
                  <a:pt x="534162" y="0"/>
                </a:moveTo>
                <a:lnTo>
                  <a:pt x="485542" y="2042"/>
                </a:lnTo>
                <a:lnTo>
                  <a:pt x="438146" y="8053"/>
                </a:lnTo>
                <a:lnTo>
                  <a:pt x="392161" y="17855"/>
                </a:lnTo>
                <a:lnTo>
                  <a:pt x="347776" y="31273"/>
                </a:lnTo>
                <a:lnTo>
                  <a:pt x="305179" y="48129"/>
                </a:lnTo>
                <a:lnTo>
                  <a:pt x="264560" y="68246"/>
                </a:lnTo>
                <a:lnTo>
                  <a:pt x="226107" y="91450"/>
                </a:lnTo>
                <a:lnTo>
                  <a:pt x="190008" y="117563"/>
                </a:lnTo>
                <a:lnTo>
                  <a:pt x="156452" y="146408"/>
                </a:lnTo>
                <a:lnTo>
                  <a:pt x="125628" y="177810"/>
                </a:lnTo>
                <a:lnTo>
                  <a:pt x="97724" y="211591"/>
                </a:lnTo>
                <a:lnTo>
                  <a:pt x="72929" y="247576"/>
                </a:lnTo>
                <a:lnTo>
                  <a:pt x="51430" y="285588"/>
                </a:lnTo>
                <a:lnTo>
                  <a:pt x="33418" y="325450"/>
                </a:lnTo>
                <a:lnTo>
                  <a:pt x="19080" y="366985"/>
                </a:lnTo>
                <a:lnTo>
                  <a:pt x="8606" y="410019"/>
                </a:lnTo>
                <a:lnTo>
                  <a:pt x="2182" y="454373"/>
                </a:lnTo>
                <a:lnTo>
                  <a:pt x="0" y="499872"/>
                </a:lnTo>
                <a:lnTo>
                  <a:pt x="2182" y="545370"/>
                </a:lnTo>
                <a:lnTo>
                  <a:pt x="8606" y="589724"/>
                </a:lnTo>
                <a:lnTo>
                  <a:pt x="19080" y="632758"/>
                </a:lnTo>
                <a:lnTo>
                  <a:pt x="33418" y="674293"/>
                </a:lnTo>
                <a:lnTo>
                  <a:pt x="51430" y="714155"/>
                </a:lnTo>
                <a:lnTo>
                  <a:pt x="72929" y="752167"/>
                </a:lnTo>
                <a:lnTo>
                  <a:pt x="97724" y="788152"/>
                </a:lnTo>
                <a:lnTo>
                  <a:pt x="125628" y="821933"/>
                </a:lnTo>
                <a:lnTo>
                  <a:pt x="156452" y="853335"/>
                </a:lnTo>
                <a:lnTo>
                  <a:pt x="190008" y="882180"/>
                </a:lnTo>
                <a:lnTo>
                  <a:pt x="226107" y="908293"/>
                </a:lnTo>
                <a:lnTo>
                  <a:pt x="264560" y="931497"/>
                </a:lnTo>
                <a:lnTo>
                  <a:pt x="305179" y="951614"/>
                </a:lnTo>
                <a:lnTo>
                  <a:pt x="347776" y="968470"/>
                </a:lnTo>
                <a:lnTo>
                  <a:pt x="392161" y="981888"/>
                </a:lnTo>
                <a:lnTo>
                  <a:pt x="438146" y="991690"/>
                </a:lnTo>
                <a:lnTo>
                  <a:pt x="485542" y="997701"/>
                </a:lnTo>
                <a:lnTo>
                  <a:pt x="534162" y="999744"/>
                </a:lnTo>
                <a:lnTo>
                  <a:pt x="582781" y="997701"/>
                </a:lnTo>
                <a:lnTo>
                  <a:pt x="630177" y="991690"/>
                </a:lnTo>
                <a:lnTo>
                  <a:pt x="676162" y="981888"/>
                </a:lnTo>
                <a:lnTo>
                  <a:pt x="720547" y="968470"/>
                </a:lnTo>
                <a:lnTo>
                  <a:pt x="763144" y="951614"/>
                </a:lnTo>
                <a:lnTo>
                  <a:pt x="803763" y="931497"/>
                </a:lnTo>
                <a:lnTo>
                  <a:pt x="842216" y="908293"/>
                </a:lnTo>
                <a:lnTo>
                  <a:pt x="878315" y="882180"/>
                </a:lnTo>
                <a:lnTo>
                  <a:pt x="911871" y="853335"/>
                </a:lnTo>
                <a:lnTo>
                  <a:pt x="942695" y="821933"/>
                </a:lnTo>
                <a:lnTo>
                  <a:pt x="970599" y="788152"/>
                </a:lnTo>
                <a:lnTo>
                  <a:pt x="995394" y="752167"/>
                </a:lnTo>
                <a:lnTo>
                  <a:pt x="1016893" y="714155"/>
                </a:lnTo>
                <a:lnTo>
                  <a:pt x="1034905" y="674293"/>
                </a:lnTo>
                <a:lnTo>
                  <a:pt x="1049243" y="632758"/>
                </a:lnTo>
                <a:lnTo>
                  <a:pt x="1059717" y="589724"/>
                </a:lnTo>
                <a:lnTo>
                  <a:pt x="1066141" y="545370"/>
                </a:lnTo>
                <a:lnTo>
                  <a:pt x="1068324" y="499872"/>
                </a:lnTo>
                <a:lnTo>
                  <a:pt x="1066141" y="454373"/>
                </a:lnTo>
                <a:lnTo>
                  <a:pt x="1059717" y="410019"/>
                </a:lnTo>
                <a:lnTo>
                  <a:pt x="1049243" y="366985"/>
                </a:lnTo>
                <a:lnTo>
                  <a:pt x="1034905" y="325450"/>
                </a:lnTo>
                <a:lnTo>
                  <a:pt x="1016893" y="285588"/>
                </a:lnTo>
                <a:lnTo>
                  <a:pt x="995394" y="247576"/>
                </a:lnTo>
                <a:lnTo>
                  <a:pt x="970599" y="211591"/>
                </a:lnTo>
                <a:lnTo>
                  <a:pt x="942695" y="177810"/>
                </a:lnTo>
                <a:lnTo>
                  <a:pt x="911871" y="146408"/>
                </a:lnTo>
                <a:lnTo>
                  <a:pt x="878315" y="117563"/>
                </a:lnTo>
                <a:lnTo>
                  <a:pt x="842216" y="91450"/>
                </a:lnTo>
                <a:lnTo>
                  <a:pt x="803763" y="68246"/>
                </a:lnTo>
                <a:lnTo>
                  <a:pt x="763144" y="48129"/>
                </a:lnTo>
                <a:lnTo>
                  <a:pt x="720547" y="31273"/>
                </a:lnTo>
                <a:lnTo>
                  <a:pt x="676162" y="17855"/>
                </a:lnTo>
                <a:lnTo>
                  <a:pt x="630177" y="8053"/>
                </a:lnTo>
                <a:lnTo>
                  <a:pt x="582781" y="2042"/>
                </a:lnTo>
                <a:lnTo>
                  <a:pt x="534162" y="0"/>
                </a:lnTo>
                <a:close/>
              </a:path>
            </a:pathLst>
          </a:custGeom>
          <a:solidFill>
            <a:schemeClr val="accent1">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aphicFrame>
        <p:nvGraphicFramePr>
          <p:cNvPr id="27" name="object 36"/>
          <p:cNvGraphicFramePr>
            <a:graphicFrameLocks noGrp="1"/>
          </p:cNvGraphicFramePr>
          <p:nvPr/>
        </p:nvGraphicFramePr>
        <p:xfrm>
          <a:off x="2307965" y="1463043"/>
          <a:ext cx="8188655" cy="2027868"/>
        </p:xfrm>
        <a:graphic>
          <a:graphicData uri="http://schemas.openxmlformats.org/drawingml/2006/table">
            <a:tbl>
              <a:tblPr firstRow="1" bandRow="1"/>
              <a:tblGrid>
                <a:gridCol w="5268214">
                  <a:extLst>
                    <a:ext uri="{9D8B030D-6E8A-4147-A177-3AD203B41FA5}">
                      <a16:colId xmlns:a16="http://schemas.microsoft.com/office/drawing/2014/main" val="20000"/>
                    </a:ext>
                  </a:extLst>
                </a:gridCol>
                <a:gridCol w="1549907">
                  <a:extLst>
                    <a:ext uri="{9D8B030D-6E8A-4147-A177-3AD203B41FA5}">
                      <a16:colId xmlns:a16="http://schemas.microsoft.com/office/drawing/2014/main" val="20001"/>
                    </a:ext>
                  </a:extLst>
                </a:gridCol>
                <a:gridCol w="1370534">
                  <a:extLst>
                    <a:ext uri="{9D8B030D-6E8A-4147-A177-3AD203B41FA5}">
                      <a16:colId xmlns:a16="http://schemas.microsoft.com/office/drawing/2014/main" val="20002"/>
                    </a:ext>
                  </a:extLst>
                </a:gridCol>
              </a:tblGrid>
              <a:tr h="919432">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defRPr>
                      </a:lvl1pPr>
                      <a:lvl2pPr marL="457200" algn="l" defTabSz="914400" rtl="0" eaLnBrk="1" latinLnBrk="0" hangingPunct="1">
                        <a:defRPr sz="1800" kern="1200">
                          <a:solidFill>
                            <a:schemeClr val="tx1"/>
                          </a:solidFill>
                          <a:latin typeface="Arial" panose="020B0604020202020204"/>
                          <a:ea typeface="微软雅黑" panose="020B0503020204020204" charset="-122"/>
                        </a:defRPr>
                      </a:lvl2pPr>
                      <a:lvl3pPr marL="914400" algn="l" defTabSz="914400" rtl="0" eaLnBrk="1" latinLnBrk="0" hangingPunct="1">
                        <a:defRPr sz="1800" kern="1200">
                          <a:solidFill>
                            <a:schemeClr val="tx1"/>
                          </a:solidFill>
                          <a:latin typeface="Arial" panose="020B0604020202020204"/>
                          <a:ea typeface="微软雅黑" panose="020B0503020204020204" charset="-122"/>
                        </a:defRPr>
                      </a:lvl3pPr>
                      <a:lvl4pPr marL="1371600" algn="l" defTabSz="914400" rtl="0" eaLnBrk="1" latinLnBrk="0" hangingPunct="1">
                        <a:defRPr sz="1800" kern="1200">
                          <a:solidFill>
                            <a:schemeClr val="tx1"/>
                          </a:solidFill>
                          <a:latin typeface="Arial" panose="020B0604020202020204"/>
                          <a:ea typeface="微软雅黑" panose="020B0503020204020204" charset="-122"/>
                        </a:defRPr>
                      </a:lvl4pPr>
                      <a:lvl5pPr marL="1828800" algn="l" defTabSz="914400" rtl="0" eaLnBrk="1" latinLnBrk="0" hangingPunct="1">
                        <a:defRPr sz="1800" kern="1200">
                          <a:solidFill>
                            <a:schemeClr val="tx1"/>
                          </a:solidFill>
                          <a:latin typeface="Arial" panose="020B0604020202020204"/>
                          <a:ea typeface="微软雅黑" panose="020B0503020204020204" charset="-122"/>
                        </a:defRPr>
                      </a:lvl5pPr>
                      <a:lvl6pPr marL="2286000" algn="l" defTabSz="914400" rtl="0" eaLnBrk="1" latinLnBrk="0" hangingPunct="1">
                        <a:defRPr sz="1800" kern="1200">
                          <a:solidFill>
                            <a:schemeClr val="tx1"/>
                          </a:solidFill>
                          <a:latin typeface="Arial" panose="020B0604020202020204"/>
                          <a:ea typeface="微软雅黑" panose="020B0503020204020204" charset="-122"/>
                        </a:defRPr>
                      </a:lvl6pPr>
                      <a:lvl7pPr marL="2743200" algn="l" defTabSz="914400" rtl="0" eaLnBrk="1" latinLnBrk="0" hangingPunct="1">
                        <a:defRPr sz="1800" kern="1200">
                          <a:solidFill>
                            <a:schemeClr val="tx1"/>
                          </a:solidFill>
                          <a:latin typeface="Arial" panose="020B0604020202020204"/>
                          <a:ea typeface="微软雅黑" panose="020B0503020204020204" charset="-122"/>
                        </a:defRPr>
                      </a:lvl7pPr>
                      <a:lvl8pPr marL="3200400" algn="l" defTabSz="914400" rtl="0" eaLnBrk="1" latinLnBrk="0" hangingPunct="1">
                        <a:defRPr sz="1800" kern="1200">
                          <a:solidFill>
                            <a:schemeClr val="tx1"/>
                          </a:solidFill>
                          <a:latin typeface="Arial" panose="020B0604020202020204"/>
                          <a:ea typeface="微软雅黑" panose="020B0503020204020204" charset="-122"/>
                        </a:defRPr>
                      </a:lvl8pPr>
                      <a:lvl9pPr marL="3657600" algn="l" defTabSz="914400" rtl="0" eaLnBrk="1" latinLnBrk="0" hangingPunct="1">
                        <a:defRPr sz="1800" kern="1200">
                          <a:solidFill>
                            <a:schemeClr val="tx1"/>
                          </a:solidFill>
                          <a:latin typeface="Arial" panose="020B0604020202020204"/>
                          <a:ea typeface="微软雅黑" panose="020B0503020204020204" charset="-122"/>
                        </a:defRPr>
                      </a:lvl9pPr>
                    </a:lstStyle>
                    <a:p>
                      <a:pPr marL="10795">
                        <a:lnSpc>
                          <a:spcPts val="1165"/>
                        </a:lnSpc>
                      </a:pPr>
                      <a:endParaRPr sz="1600" dirty="0">
                        <a:solidFill>
                          <a:schemeClr val="tx1"/>
                        </a:solidFill>
                        <a:latin typeface="+mn-lt"/>
                        <a:ea typeface="+mn-ea"/>
                        <a:cs typeface="+mn-ea"/>
                        <a:sym typeface="+mn-lt"/>
                      </a:endParaRPr>
                    </a:p>
                    <a:p>
                      <a:pPr marL="1771650" algn="ctr">
                        <a:lnSpc>
                          <a:spcPts val="1360"/>
                        </a:lnSpc>
                      </a:pPr>
                      <a:r>
                        <a:rPr sz="1400" b="0" spc="-5" dirty="0">
                          <a:solidFill>
                            <a:schemeClr val="tx1"/>
                          </a:solidFill>
                          <a:latin typeface="+mn-lt"/>
                          <a:ea typeface="+mn-ea"/>
                          <a:cs typeface="+mn-ea"/>
                          <a:sym typeface="+mn-lt"/>
                        </a:rPr>
                        <a:t>PI3K</a:t>
                      </a:r>
                      <a:endParaRPr sz="1400" dirty="0">
                        <a:solidFill>
                          <a:schemeClr val="tx1"/>
                        </a:solidFill>
                        <a:latin typeface="+mn-lt"/>
                        <a:ea typeface="+mn-ea"/>
                        <a:cs typeface="+mn-ea"/>
                        <a:sym typeface="+mn-lt"/>
                      </a:endParaRPr>
                    </a:p>
                    <a:p>
                      <a:pPr marL="1774825" algn="ctr">
                        <a:lnSpc>
                          <a:spcPts val="2180"/>
                        </a:lnSpc>
                      </a:pPr>
                      <a:r>
                        <a:rPr sz="2000" b="0" dirty="0">
                          <a:solidFill>
                            <a:schemeClr val="tx1"/>
                          </a:solidFill>
                          <a:latin typeface="+mn-lt"/>
                          <a:ea typeface="+mn-ea"/>
                          <a:cs typeface="+mn-ea"/>
                          <a:sym typeface="+mn-lt"/>
                        </a:rPr>
                        <a:t>δ</a:t>
                      </a:r>
                      <a:endParaRPr sz="2000" dirty="0">
                        <a:solidFill>
                          <a:schemeClr val="tx1"/>
                        </a:solidFill>
                        <a:latin typeface="+mn-lt"/>
                        <a:ea typeface="+mn-ea"/>
                        <a:cs typeface="+mn-ea"/>
                        <a:sym typeface="+mn-lt"/>
                      </a:endParaRPr>
                    </a:p>
                    <a:p>
                      <a:pPr marL="386080">
                        <a:lnSpc>
                          <a:spcPts val="1575"/>
                        </a:lnSpc>
                      </a:pPr>
                      <a:r>
                        <a:rPr lang="zh-CN" altLang="en-US" sz="1400" spc="-5" dirty="0">
                          <a:solidFill>
                            <a:schemeClr val="tx1"/>
                          </a:solidFill>
                          <a:latin typeface="+mn-lt"/>
                          <a:ea typeface="+mn-ea"/>
                          <a:cs typeface="+mn-ea"/>
                          <a:sym typeface="+mn-lt"/>
                        </a:rPr>
                        <a:t>一种新型、口服、生物可利用的</a:t>
                      </a:r>
                      <a:endParaRPr sz="1400" dirty="0">
                        <a:solidFill>
                          <a:schemeClr val="tx1"/>
                        </a:solidFill>
                        <a:latin typeface="+mn-lt"/>
                        <a:ea typeface="+mn-ea"/>
                        <a:cs typeface="+mn-ea"/>
                        <a:sym typeface="+mn-lt"/>
                      </a:endParaRPr>
                    </a:p>
                  </a:txBody>
                  <a:tcPr marL="0" marR="0" marT="0" marB="0">
                    <a:lnL>
                      <a:noFill/>
                    </a:lnL>
                    <a:lnR w="6096"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defRPr>
                      </a:lvl1pPr>
                      <a:lvl2pPr marL="457200" algn="l" defTabSz="914400" rtl="0" eaLnBrk="1" latinLnBrk="0" hangingPunct="1">
                        <a:defRPr sz="1800" kern="1200">
                          <a:solidFill>
                            <a:schemeClr val="tx1"/>
                          </a:solidFill>
                          <a:latin typeface="Arial" panose="020B0604020202020204"/>
                          <a:ea typeface="微软雅黑" panose="020B0503020204020204" charset="-122"/>
                        </a:defRPr>
                      </a:lvl2pPr>
                      <a:lvl3pPr marL="914400" algn="l" defTabSz="914400" rtl="0" eaLnBrk="1" latinLnBrk="0" hangingPunct="1">
                        <a:defRPr sz="1800" kern="1200">
                          <a:solidFill>
                            <a:schemeClr val="tx1"/>
                          </a:solidFill>
                          <a:latin typeface="Arial" panose="020B0604020202020204"/>
                          <a:ea typeface="微软雅黑" panose="020B0503020204020204" charset="-122"/>
                        </a:defRPr>
                      </a:lvl3pPr>
                      <a:lvl4pPr marL="1371600" algn="l" defTabSz="914400" rtl="0" eaLnBrk="1" latinLnBrk="0" hangingPunct="1">
                        <a:defRPr sz="1800" kern="1200">
                          <a:solidFill>
                            <a:schemeClr val="tx1"/>
                          </a:solidFill>
                          <a:latin typeface="Arial" panose="020B0604020202020204"/>
                          <a:ea typeface="微软雅黑" panose="020B0503020204020204" charset="-122"/>
                        </a:defRPr>
                      </a:lvl4pPr>
                      <a:lvl5pPr marL="1828800" algn="l" defTabSz="914400" rtl="0" eaLnBrk="1" latinLnBrk="0" hangingPunct="1">
                        <a:defRPr sz="1800" kern="1200">
                          <a:solidFill>
                            <a:schemeClr val="tx1"/>
                          </a:solidFill>
                          <a:latin typeface="Arial" panose="020B0604020202020204"/>
                          <a:ea typeface="微软雅黑" panose="020B0503020204020204" charset="-122"/>
                        </a:defRPr>
                      </a:lvl5pPr>
                      <a:lvl6pPr marL="2286000" algn="l" defTabSz="914400" rtl="0" eaLnBrk="1" latinLnBrk="0" hangingPunct="1">
                        <a:defRPr sz="1800" kern="1200">
                          <a:solidFill>
                            <a:schemeClr val="tx1"/>
                          </a:solidFill>
                          <a:latin typeface="Arial" panose="020B0604020202020204"/>
                          <a:ea typeface="微软雅黑" panose="020B0503020204020204" charset="-122"/>
                        </a:defRPr>
                      </a:lvl6pPr>
                      <a:lvl7pPr marL="2743200" algn="l" defTabSz="914400" rtl="0" eaLnBrk="1" latinLnBrk="0" hangingPunct="1">
                        <a:defRPr sz="1800" kern="1200">
                          <a:solidFill>
                            <a:schemeClr val="tx1"/>
                          </a:solidFill>
                          <a:latin typeface="Arial" panose="020B0604020202020204"/>
                          <a:ea typeface="微软雅黑" panose="020B0503020204020204" charset="-122"/>
                        </a:defRPr>
                      </a:lvl7pPr>
                      <a:lvl8pPr marL="3200400" algn="l" defTabSz="914400" rtl="0" eaLnBrk="1" latinLnBrk="0" hangingPunct="1">
                        <a:defRPr sz="1800" kern="1200">
                          <a:solidFill>
                            <a:schemeClr val="tx1"/>
                          </a:solidFill>
                          <a:latin typeface="Arial" panose="020B0604020202020204"/>
                          <a:ea typeface="微软雅黑" panose="020B0503020204020204" charset="-122"/>
                        </a:defRPr>
                      </a:lvl8pPr>
                      <a:lvl9pPr marL="3657600" algn="l" defTabSz="914400" rtl="0" eaLnBrk="1" latinLnBrk="0" hangingPunct="1">
                        <a:defRPr sz="1800" kern="1200">
                          <a:solidFill>
                            <a:schemeClr val="tx1"/>
                          </a:solidFill>
                          <a:latin typeface="Arial" panose="020B0604020202020204"/>
                          <a:ea typeface="微软雅黑" panose="020B0503020204020204" charset="-122"/>
                        </a:defRPr>
                      </a:lvl9pPr>
                    </a:lstStyle>
                    <a:p>
                      <a:pPr>
                        <a:lnSpc>
                          <a:spcPct val="100000"/>
                        </a:lnSpc>
                        <a:spcBef>
                          <a:spcPts val="20"/>
                        </a:spcBef>
                      </a:pPr>
                      <a:endParaRPr sz="1650" dirty="0">
                        <a:solidFill>
                          <a:schemeClr val="tx1"/>
                        </a:solidFill>
                        <a:latin typeface="+mn-lt"/>
                        <a:ea typeface="+mn-ea"/>
                        <a:cs typeface="+mn-ea"/>
                        <a:sym typeface="+mn-lt"/>
                      </a:endParaRPr>
                    </a:p>
                    <a:p>
                      <a:pPr marL="312420">
                        <a:lnSpc>
                          <a:spcPct val="100000"/>
                        </a:lnSpc>
                      </a:pPr>
                      <a:r>
                        <a:rPr sz="2000" b="0" spc="-5" dirty="0">
                          <a:solidFill>
                            <a:schemeClr val="tx1"/>
                          </a:solidFill>
                          <a:latin typeface="+mn-lt"/>
                          <a:ea typeface="+mn-ea"/>
                          <a:cs typeface="+mn-ea"/>
                          <a:sym typeface="+mn-lt"/>
                        </a:rPr>
                        <a:t>2.5</a:t>
                      </a:r>
                      <a:r>
                        <a:rPr sz="2000" b="0" spc="-125" dirty="0">
                          <a:solidFill>
                            <a:schemeClr val="tx1"/>
                          </a:solidFill>
                          <a:latin typeface="+mn-lt"/>
                          <a:ea typeface="+mn-ea"/>
                          <a:cs typeface="+mn-ea"/>
                          <a:sym typeface="+mn-lt"/>
                        </a:rPr>
                        <a:t> </a:t>
                      </a:r>
                      <a:r>
                        <a:rPr sz="2000" b="0" spc="-5" dirty="0">
                          <a:solidFill>
                            <a:schemeClr val="tx1"/>
                          </a:solidFill>
                          <a:latin typeface="+mn-lt"/>
                          <a:ea typeface="+mn-ea"/>
                          <a:cs typeface="+mn-ea"/>
                          <a:sym typeface="+mn-lt"/>
                        </a:rPr>
                        <a:t>nM</a:t>
                      </a:r>
                      <a:endParaRPr sz="2000" dirty="0">
                        <a:solidFill>
                          <a:schemeClr val="tx1"/>
                        </a:solidFill>
                        <a:latin typeface="+mn-lt"/>
                        <a:ea typeface="+mn-ea"/>
                        <a:cs typeface="+mn-ea"/>
                        <a:sym typeface="+mn-lt"/>
                      </a:endParaRPr>
                    </a:p>
                  </a:txBody>
                  <a:tcPr marL="0" marR="0" marT="0" marB="0">
                    <a:lnL w="6096" cap="flat" cmpd="sng" algn="ctr">
                      <a:solidFill>
                        <a:srgbClr val="FFFFFF"/>
                      </a:solidFill>
                      <a:prstDash val="solid"/>
                      <a:round/>
                      <a:headEnd type="none" w="med" len="med"/>
                      <a:tailEnd type="none" w="med" len="med"/>
                    </a:lnL>
                    <a:lnR w="6096"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defRPr>
                      </a:lvl1pPr>
                      <a:lvl2pPr marL="457200" algn="l" defTabSz="914400" rtl="0" eaLnBrk="1" latinLnBrk="0" hangingPunct="1">
                        <a:defRPr sz="1800" kern="1200">
                          <a:solidFill>
                            <a:schemeClr val="tx1"/>
                          </a:solidFill>
                          <a:latin typeface="Arial" panose="020B0604020202020204"/>
                          <a:ea typeface="微软雅黑" panose="020B0503020204020204" charset="-122"/>
                        </a:defRPr>
                      </a:lvl2pPr>
                      <a:lvl3pPr marL="914400" algn="l" defTabSz="914400" rtl="0" eaLnBrk="1" latinLnBrk="0" hangingPunct="1">
                        <a:defRPr sz="1800" kern="1200">
                          <a:solidFill>
                            <a:schemeClr val="tx1"/>
                          </a:solidFill>
                          <a:latin typeface="Arial" panose="020B0604020202020204"/>
                          <a:ea typeface="微软雅黑" panose="020B0503020204020204" charset="-122"/>
                        </a:defRPr>
                      </a:lvl3pPr>
                      <a:lvl4pPr marL="1371600" algn="l" defTabSz="914400" rtl="0" eaLnBrk="1" latinLnBrk="0" hangingPunct="1">
                        <a:defRPr sz="1800" kern="1200">
                          <a:solidFill>
                            <a:schemeClr val="tx1"/>
                          </a:solidFill>
                          <a:latin typeface="Arial" panose="020B0604020202020204"/>
                          <a:ea typeface="微软雅黑" panose="020B0503020204020204" charset="-122"/>
                        </a:defRPr>
                      </a:lvl4pPr>
                      <a:lvl5pPr marL="1828800" algn="l" defTabSz="914400" rtl="0" eaLnBrk="1" latinLnBrk="0" hangingPunct="1">
                        <a:defRPr sz="1800" kern="1200">
                          <a:solidFill>
                            <a:schemeClr val="tx1"/>
                          </a:solidFill>
                          <a:latin typeface="Arial" panose="020B0604020202020204"/>
                          <a:ea typeface="微软雅黑" panose="020B0503020204020204" charset="-122"/>
                        </a:defRPr>
                      </a:lvl5pPr>
                      <a:lvl6pPr marL="2286000" algn="l" defTabSz="914400" rtl="0" eaLnBrk="1" latinLnBrk="0" hangingPunct="1">
                        <a:defRPr sz="1800" kern="1200">
                          <a:solidFill>
                            <a:schemeClr val="tx1"/>
                          </a:solidFill>
                          <a:latin typeface="Arial" panose="020B0604020202020204"/>
                          <a:ea typeface="微软雅黑" panose="020B0503020204020204" charset="-122"/>
                        </a:defRPr>
                      </a:lvl6pPr>
                      <a:lvl7pPr marL="2743200" algn="l" defTabSz="914400" rtl="0" eaLnBrk="1" latinLnBrk="0" hangingPunct="1">
                        <a:defRPr sz="1800" kern="1200">
                          <a:solidFill>
                            <a:schemeClr val="tx1"/>
                          </a:solidFill>
                          <a:latin typeface="Arial" panose="020B0604020202020204"/>
                          <a:ea typeface="微软雅黑" panose="020B0503020204020204" charset="-122"/>
                        </a:defRPr>
                      </a:lvl7pPr>
                      <a:lvl8pPr marL="3200400" algn="l" defTabSz="914400" rtl="0" eaLnBrk="1" latinLnBrk="0" hangingPunct="1">
                        <a:defRPr sz="1800" kern="1200">
                          <a:solidFill>
                            <a:schemeClr val="tx1"/>
                          </a:solidFill>
                          <a:latin typeface="Arial" panose="020B0604020202020204"/>
                          <a:ea typeface="微软雅黑" panose="020B0503020204020204" charset="-122"/>
                        </a:defRPr>
                      </a:lvl8pPr>
                      <a:lvl9pPr marL="3657600" algn="l" defTabSz="914400" rtl="0" eaLnBrk="1" latinLnBrk="0" hangingPunct="1">
                        <a:defRPr sz="1800" kern="1200">
                          <a:solidFill>
                            <a:schemeClr val="tx1"/>
                          </a:solidFill>
                          <a:latin typeface="Arial" panose="020B0604020202020204"/>
                          <a:ea typeface="微软雅黑" panose="020B0503020204020204" charset="-122"/>
                        </a:defRPr>
                      </a:lvl9pPr>
                    </a:lstStyle>
                    <a:p>
                      <a:pPr>
                        <a:lnSpc>
                          <a:spcPct val="100000"/>
                        </a:lnSpc>
                        <a:spcBef>
                          <a:spcPts val="25"/>
                        </a:spcBef>
                      </a:pPr>
                      <a:endParaRPr sz="1750" dirty="0">
                        <a:solidFill>
                          <a:schemeClr val="tx1"/>
                        </a:solidFill>
                        <a:latin typeface="+mn-lt"/>
                        <a:ea typeface="+mn-ea"/>
                        <a:cs typeface="+mn-ea"/>
                        <a:sym typeface="+mn-lt"/>
                      </a:endParaRPr>
                    </a:p>
                    <a:p>
                      <a:pPr marL="5080" algn="ctr">
                        <a:lnSpc>
                          <a:spcPct val="100000"/>
                        </a:lnSpc>
                      </a:pPr>
                      <a:r>
                        <a:rPr sz="2000" b="0" spc="-5" dirty="0">
                          <a:solidFill>
                            <a:schemeClr val="tx1"/>
                          </a:solidFill>
                          <a:latin typeface="+mn-lt"/>
                          <a:ea typeface="+mn-ea"/>
                          <a:cs typeface="+mn-ea"/>
                          <a:sym typeface="+mn-lt"/>
                        </a:rPr>
                        <a:t>23</a:t>
                      </a:r>
                      <a:r>
                        <a:rPr sz="2000" b="0" spc="-125" dirty="0">
                          <a:solidFill>
                            <a:schemeClr val="tx1"/>
                          </a:solidFill>
                          <a:latin typeface="+mn-lt"/>
                          <a:ea typeface="+mn-ea"/>
                          <a:cs typeface="+mn-ea"/>
                          <a:sym typeface="+mn-lt"/>
                        </a:rPr>
                        <a:t> </a:t>
                      </a:r>
                      <a:r>
                        <a:rPr sz="2000" b="0" spc="-5" dirty="0">
                          <a:solidFill>
                            <a:schemeClr val="tx1"/>
                          </a:solidFill>
                          <a:latin typeface="+mn-lt"/>
                          <a:ea typeface="+mn-ea"/>
                          <a:cs typeface="+mn-ea"/>
                          <a:sym typeface="+mn-lt"/>
                        </a:rPr>
                        <a:t>pM</a:t>
                      </a:r>
                      <a:endParaRPr sz="2000" dirty="0">
                        <a:solidFill>
                          <a:schemeClr val="tx1"/>
                        </a:solidFill>
                        <a:latin typeface="+mn-lt"/>
                        <a:ea typeface="+mn-ea"/>
                        <a:cs typeface="+mn-ea"/>
                        <a:sym typeface="+mn-lt"/>
                      </a:endParaRPr>
                    </a:p>
                  </a:txBody>
                  <a:tcPr marL="0" marR="0" marT="0" marB="0">
                    <a:lnL w="6096" cap="flat" cmpd="sng" algn="ctr">
                      <a:solidFill>
                        <a:srgbClr val="FFFFFF"/>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08436">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defRPr>
                      </a:lvl1pPr>
                      <a:lvl2pPr marL="457200" algn="l" defTabSz="914400" rtl="0" eaLnBrk="1" latinLnBrk="0" hangingPunct="1">
                        <a:defRPr sz="1800" kern="1200">
                          <a:solidFill>
                            <a:schemeClr val="tx1"/>
                          </a:solidFill>
                          <a:latin typeface="Arial" panose="020B0604020202020204"/>
                          <a:ea typeface="微软雅黑" panose="020B0503020204020204" charset="-122"/>
                        </a:defRPr>
                      </a:lvl2pPr>
                      <a:lvl3pPr marL="914400" algn="l" defTabSz="914400" rtl="0" eaLnBrk="1" latinLnBrk="0" hangingPunct="1">
                        <a:defRPr sz="1800" kern="1200">
                          <a:solidFill>
                            <a:schemeClr val="tx1"/>
                          </a:solidFill>
                          <a:latin typeface="Arial" panose="020B0604020202020204"/>
                          <a:ea typeface="微软雅黑" panose="020B0503020204020204" charset="-122"/>
                        </a:defRPr>
                      </a:lvl3pPr>
                      <a:lvl4pPr marL="1371600" algn="l" defTabSz="914400" rtl="0" eaLnBrk="1" latinLnBrk="0" hangingPunct="1">
                        <a:defRPr sz="1800" kern="1200">
                          <a:solidFill>
                            <a:schemeClr val="tx1"/>
                          </a:solidFill>
                          <a:latin typeface="Arial" panose="020B0604020202020204"/>
                          <a:ea typeface="微软雅黑" panose="020B0503020204020204" charset="-122"/>
                        </a:defRPr>
                      </a:lvl4pPr>
                      <a:lvl5pPr marL="1828800" algn="l" defTabSz="914400" rtl="0" eaLnBrk="1" latinLnBrk="0" hangingPunct="1">
                        <a:defRPr sz="1800" kern="1200">
                          <a:solidFill>
                            <a:schemeClr val="tx1"/>
                          </a:solidFill>
                          <a:latin typeface="Arial" panose="020B0604020202020204"/>
                          <a:ea typeface="微软雅黑" panose="020B0503020204020204" charset="-122"/>
                        </a:defRPr>
                      </a:lvl5pPr>
                      <a:lvl6pPr marL="2286000" algn="l" defTabSz="914400" rtl="0" eaLnBrk="1" latinLnBrk="0" hangingPunct="1">
                        <a:defRPr sz="1800" kern="1200">
                          <a:solidFill>
                            <a:schemeClr val="tx1"/>
                          </a:solidFill>
                          <a:latin typeface="Arial" panose="020B0604020202020204"/>
                          <a:ea typeface="微软雅黑" panose="020B0503020204020204" charset="-122"/>
                        </a:defRPr>
                      </a:lvl6pPr>
                      <a:lvl7pPr marL="2743200" algn="l" defTabSz="914400" rtl="0" eaLnBrk="1" latinLnBrk="0" hangingPunct="1">
                        <a:defRPr sz="1800" kern="1200">
                          <a:solidFill>
                            <a:schemeClr val="tx1"/>
                          </a:solidFill>
                          <a:latin typeface="Arial" panose="020B0604020202020204"/>
                          <a:ea typeface="微软雅黑" panose="020B0503020204020204" charset="-122"/>
                        </a:defRPr>
                      </a:lvl7pPr>
                      <a:lvl8pPr marL="3200400" algn="l" defTabSz="914400" rtl="0" eaLnBrk="1" latinLnBrk="0" hangingPunct="1">
                        <a:defRPr sz="1800" kern="1200">
                          <a:solidFill>
                            <a:schemeClr val="tx1"/>
                          </a:solidFill>
                          <a:latin typeface="Arial" panose="020B0604020202020204"/>
                          <a:ea typeface="微软雅黑" panose="020B0503020204020204" charset="-122"/>
                        </a:defRPr>
                      </a:lvl8pPr>
                      <a:lvl9pPr marL="3657600" algn="l" defTabSz="914400" rtl="0" eaLnBrk="1" latinLnBrk="0" hangingPunct="1">
                        <a:defRPr sz="1800" kern="1200">
                          <a:solidFill>
                            <a:schemeClr val="tx1"/>
                          </a:solidFill>
                          <a:latin typeface="Arial" panose="020B0604020202020204"/>
                          <a:ea typeface="微软雅黑" panose="020B0503020204020204" charset="-122"/>
                        </a:defRPr>
                      </a:lvl9pPr>
                    </a:lstStyle>
                    <a:p>
                      <a:pPr marL="381000">
                        <a:lnSpc>
                          <a:spcPts val="2570"/>
                        </a:lnSpc>
                        <a:tabLst>
                          <a:tab pos="4050665" algn="l"/>
                        </a:tabLst>
                      </a:pPr>
                      <a:r>
                        <a:rPr lang="zh-CN" altLang="en-US" sz="2800" spc="-5" baseline="0" dirty="0">
                          <a:solidFill>
                            <a:schemeClr val="tx1"/>
                          </a:solidFill>
                          <a:latin typeface="+mn-lt"/>
                          <a:ea typeface="+mn-ea"/>
                          <a:cs typeface="+mn-ea"/>
                          <a:sym typeface="+mn-lt"/>
                        </a:rPr>
                        <a:t>  </a:t>
                      </a:r>
                      <a:r>
                        <a:rPr lang="zh-CN" altLang="en-US" sz="2800" spc="-5" dirty="0">
                          <a:solidFill>
                            <a:schemeClr val="tx1"/>
                          </a:solidFill>
                          <a:latin typeface="+mn-lt"/>
                          <a:ea typeface="+mn-ea"/>
                          <a:cs typeface="+mn-ea"/>
                          <a:sym typeface="+mn-lt"/>
                        </a:rPr>
                        <a:t>双重抑制剂</a:t>
                      </a:r>
                      <a:r>
                        <a:rPr sz="3200" spc="-5" dirty="0">
                          <a:solidFill>
                            <a:schemeClr val="tx1"/>
                          </a:solidFill>
                          <a:latin typeface="+mn-lt"/>
                          <a:ea typeface="+mn-ea"/>
                          <a:cs typeface="+mn-ea"/>
                          <a:sym typeface="+mn-lt"/>
                        </a:rPr>
                        <a:t>	</a:t>
                      </a:r>
                      <a:r>
                        <a:rPr sz="2000" b="0" spc="-7" baseline="-21000" dirty="0">
                          <a:solidFill>
                            <a:schemeClr val="tx1"/>
                          </a:solidFill>
                          <a:latin typeface="+mn-lt"/>
                          <a:ea typeface="+mn-ea"/>
                          <a:cs typeface="+mn-ea"/>
                          <a:sym typeface="+mn-lt"/>
                        </a:rPr>
                        <a:t>PI3K</a:t>
                      </a:r>
                      <a:endParaRPr sz="2000" baseline="-21000" dirty="0">
                        <a:solidFill>
                          <a:schemeClr val="tx1"/>
                        </a:solidFill>
                        <a:latin typeface="+mn-lt"/>
                        <a:ea typeface="+mn-ea"/>
                        <a:cs typeface="+mn-ea"/>
                        <a:sym typeface="+mn-lt"/>
                      </a:endParaRPr>
                    </a:p>
                    <a:p>
                      <a:pPr marR="960755" algn="r">
                        <a:lnSpc>
                          <a:spcPts val="2645"/>
                        </a:lnSpc>
                      </a:pPr>
                      <a:r>
                        <a:rPr lang="en-US" altLang="zh-CN" sz="2000" dirty="0">
                          <a:solidFill>
                            <a:schemeClr val="tx1"/>
                          </a:solidFill>
                          <a:latin typeface="+mn-lt"/>
                          <a:ea typeface="+mn-ea"/>
                          <a:cs typeface="+mn-ea"/>
                          <a:sym typeface="+mn-lt"/>
                        </a:rPr>
                        <a:t>γ</a:t>
                      </a:r>
                      <a:endParaRPr sz="2000" dirty="0">
                        <a:solidFill>
                          <a:schemeClr val="tx1"/>
                        </a:solidFill>
                        <a:latin typeface="+mn-lt"/>
                        <a:ea typeface="+mn-ea"/>
                        <a:cs typeface="+mn-ea"/>
                        <a:sym typeface="+mn-lt"/>
                      </a:endParaRPr>
                    </a:p>
                  </a:txBody>
                  <a:tcPr marL="0" marR="0" marT="0" marB="0">
                    <a:lnL>
                      <a:noFill/>
                    </a:lnL>
                    <a:lnR w="6096">
                      <a:solidFill>
                        <a:srgbClr val="FFFFFF"/>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defRPr>
                      </a:lvl1pPr>
                      <a:lvl2pPr marL="457200" algn="l" defTabSz="914400" rtl="0" eaLnBrk="1" latinLnBrk="0" hangingPunct="1">
                        <a:defRPr sz="1800" kern="1200">
                          <a:solidFill>
                            <a:schemeClr val="tx1"/>
                          </a:solidFill>
                          <a:latin typeface="Arial" panose="020B0604020202020204"/>
                          <a:ea typeface="微软雅黑" panose="020B0503020204020204" charset="-122"/>
                        </a:defRPr>
                      </a:lvl2pPr>
                      <a:lvl3pPr marL="914400" algn="l" defTabSz="914400" rtl="0" eaLnBrk="1" latinLnBrk="0" hangingPunct="1">
                        <a:defRPr sz="1800" kern="1200">
                          <a:solidFill>
                            <a:schemeClr val="tx1"/>
                          </a:solidFill>
                          <a:latin typeface="Arial" panose="020B0604020202020204"/>
                          <a:ea typeface="微软雅黑" panose="020B0503020204020204" charset="-122"/>
                        </a:defRPr>
                      </a:lvl3pPr>
                      <a:lvl4pPr marL="1371600" algn="l" defTabSz="914400" rtl="0" eaLnBrk="1" latinLnBrk="0" hangingPunct="1">
                        <a:defRPr sz="1800" kern="1200">
                          <a:solidFill>
                            <a:schemeClr val="tx1"/>
                          </a:solidFill>
                          <a:latin typeface="Arial" panose="020B0604020202020204"/>
                          <a:ea typeface="微软雅黑" panose="020B0503020204020204" charset="-122"/>
                        </a:defRPr>
                      </a:lvl4pPr>
                      <a:lvl5pPr marL="1828800" algn="l" defTabSz="914400" rtl="0" eaLnBrk="1" latinLnBrk="0" hangingPunct="1">
                        <a:defRPr sz="1800" kern="1200">
                          <a:solidFill>
                            <a:schemeClr val="tx1"/>
                          </a:solidFill>
                          <a:latin typeface="Arial" panose="020B0604020202020204"/>
                          <a:ea typeface="微软雅黑" panose="020B0503020204020204" charset="-122"/>
                        </a:defRPr>
                      </a:lvl5pPr>
                      <a:lvl6pPr marL="2286000" algn="l" defTabSz="914400" rtl="0" eaLnBrk="1" latinLnBrk="0" hangingPunct="1">
                        <a:defRPr sz="1800" kern="1200">
                          <a:solidFill>
                            <a:schemeClr val="tx1"/>
                          </a:solidFill>
                          <a:latin typeface="Arial" panose="020B0604020202020204"/>
                          <a:ea typeface="微软雅黑" panose="020B0503020204020204" charset="-122"/>
                        </a:defRPr>
                      </a:lvl6pPr>
                      <a:lvl7pPr marL="2743200" algn="l" defTabSz="914400" rtl="0" eaLnBrk="1" latinLnBrk="0" hangingPunct="1">
                        <a:defRPr sz="1800" kern="1200">
                          <a:solidFill>
                            <a:schemeClr val="tx1"/>
                          </a:solidFill>
                          <a:latin typeface="Arial" panose="020B0604020202020204"/>
                          <a:ea typeface="微软雅黑" panose="020B0503020204020204" charset="-122"/>
                        </a:defRPr>
                      </a:lvl7pPr>
                      <a:lvl8pPr marL="3200400" algn="l" defTabSz="914400" rtl="0" eaLnBrk="1" latinLnBrk="0" hangingPunct="1">
                        <a:defRPr sz="1800" kern="1200">
                          <a:solidFill>
                            <a:schemeClr val="tx1"/>
                          </a:solidFill>
                          <a:latin typeface="Arial" panose="020B0604020202020204"/>
                          <a:ea typeface="微软雅黑" panose="020B0503020204020204" charset="-122"/>
                        </a:defRPr>
                      </a:lvl8pPr>
                      <a:lvl9pPr marL="3657600" algn="l" defTabSz="914400" rtl="0" eaLnBrk="1" latinLnBrk="0" hangingPunct="1">
                        <a:defRPr sz="1800" kern="1200">
                          <a:solidFill>
                            <a:schemeClr val="tx1"/>
                          </a:solidFill>
                          <a:latin typeface="Arial" panose="020B0604020202020204"/>
                          <a:ea typeface="微软雅黑" panose="020B0503020204020204" charset="-122"/>
                        </a:defRPr>
                      </a:lvl9pPr>
                    </a:lstStyle>
                    <a:p>
                      <a:pPr>
                        <a:lnSpc>
                          <a:spcPct val="100000"/>
                        </a:lnSpc>
                        <a:spcBef>
                          <a:spcPts val="20"/>
                        </a:spcBef>
                      </a:pPr>
                      <a:endParaRPr sz="1650" dirty="0">
                        <a:solidFill>
                          <a:schemeClr val="tx1"/>
                        </a:solidFill>
                        <a:latin typeface="+mn-lt"/>
                        <a:ea typeface="+mn-ea"/>
                        <a:cs typeface="+mn-ea"/>
                        <a:sym typeface="+mn-lt"/>
                      </a:endParaRPr>
                    </a:p>
                    <a:p>
                      <a:pPr marR="193040" algn="ctr">
                        <a:lnSpc>
                          <a:spcPct val="100000"/>
                        </a:lnSpc>
                      </a:pPr>
                      <a:r>
                        <a:rPr sz="2000" b="0" spc="-5" dirty="0">
                          <a:solidFill>
                            <a:schemeClr val="tx1"/>
                          </a:solidFill>
                          <a:latin typeface="+mn-lt"/>
                          <a:ea typeface="+mn-ea"/>
                          <a:cs typeface="+mn-ea"/>
                          <a:sym typeface="+mn-lt"/>
                        </a:rPr>
                        <a:t>27</a:t>
                      </a:r>
                      <a:r>
                        <a:rPr sz="2000" b="0" spc="-125" dirty="0">
                          <a:solidFill>
                            <a:schemeClr val="tx1"/>
                          </a:solidFill>
                          <a:latin typeface="+mn-lt"/>
                          <a:ea typeface="+mn-ea"/>
                          <a:cs typeface="+mn-ea"/>
                          <a:sym typeface="+mn-lt"/>
                        </a:rPr>
                        <a:t> </a:t>
                      </a:r>
                      <a:r>
                        <a:rPr sz="2000" b="0" spc="-5" dirty="0">
                          <a:solidFill>
                            <a:schemeClr val="tx1"/>
                          </a:solidFill>
                          <a:latin typeface="+mn-lt"/>
                          <a:ea typeface="+mn-ea"/>
                          <a:cs typeface="+mn-ea"/>
                          <a:sym typeface="+mn-lt"/>
                        </a:rPr>
                        <a:t>nM</a:t>
                      </a:r>
                      <a:endParaRPr sz="2000" dirty="0">
                        <a:solidFill>
                          <a:schemeClr val="tx1"/>
                        </a:solidFill>
                        <a:latin typeface="+mn-lt"/>
                        <a:ea typeface="+mn-ea"/>
                        <a:cs typeface="+mn-ea"/>
                        <a:sym typeface="+mn-lt"/>
                      </a:endParaRPr>
                    </a:p>
                  </a:txBody>
                  <a:tcPr marL="0" marR="0" marT="0" marB="0">
                    <a:lnL w="6096">
                      <a:solidFill>
                        <a:srgbClr val="FFFFFF"/>
                      </a:solidFill>
                      <a:prstDash val="solid"/>
                    </a:lnL>
                    <a:lnR w="6096">
                      <a:solidFill>
                        <a:srgbClr val="FFFFFF"/>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defRPr>
                      </a:lvl1pPr>
                      <a:lvl2pPr marL="457200" algn="l" defTabSz="914400" rtl="0" eaLnBrk="1" latinLnBrk="0" hangingPunct="1">
                        <a:defRPr sz="1800" kern="1200">
                          <a:solidFill>
                            <a:schemeClr val="tx1"/>
                          </a:solidFill>
                          <a:latin typeface="Arial" panose="020B0604020202020204"/>
                          <a:ea typeface="微软雅黑" panose="020B0503020204020204" charset="-122"/>
                        </a:defRPr>
                      </a:lvl2pPr>
                      <a:lvl3pPr marL="914400" algn="l" defTabSz="914400" rtl="0" eaLnBrk="1" latinLnBrk="0" hangingPunct="1">
                        <a:defRPr sz="1800" kern="1200">
                          <a:solidFill>
                            <a:schemeClr val="tx1"/>
                          </a:solidFill>
                          <a:latin typeface="Arial" panose="020B0604020202020204"/>
                          <a:ea typeface="微软雅黑" panose="020B0503020204020204" charset="-122"/>
                        </a:defRPr>
                      </a:lvl3pPr>
                      <a:lvl4pPr marL="1371600" algn="l" defTabSz="914400" rtl="0" eaLnBrk="1" latinLnBrk="0" hangingPunct="1">
                        <a:defRPr sz="1800" kern="1200">
                          <a:solidFill>
                            <a:schemeClr val="tx1"/>
                          </a:solidFill>
                          <a:latin typeface="Arial" panose="020B0604020202020204"/>
                          <a:ea typeface="微软雅黑" panose="020B0503020204020204" charset="-122"/>
                        </a:defRPr>
                      </a:lvl4pPr>
                      <a:lvl5pPr marL="1828800" algn="l" defTabSz="914400" rtl="0" eaLnBrk="1" latinLnBrk="0" hangingPunct="1">
                        <a:defRPr sz="1800" kern="1200">
                          <a:solidFill>
                            <a:schemeClr val="tx1"/>
                          </a:solidFill>
                          <a:latin typeface="Arial" panose="020B0604020202020204"/>
                          <a:ea typeface="微软雅黑" panose="020B0503020204020204" charset="-122"/>
                        </a:defRPr>
                      </a:lvl5pPr>
                      <a:lvl6pPr marL="2286000" algn="l" defTabSz="914400" rtl="0" eaLnBrk="1" latinLnBrk="0" hangingPunct="1">
                        <a:defRPr sz="1800" kern="1200">
                          <a:solidFill>
                            <a:schemeClr val="tx1"/>
                          </a:solidFill>
                          <a:latin typeface="Arial" panose="020B0604020202020204"/>
                          <a:ea typeface="微软雅黑" panose="020B0503020204020204" charset="-122"/>
                        </a:defRPr>
                      </a:lvl6pPr>
                      <a:lvl7pPr marL="2743200" algn="l" defTabSz="914400" rtl="0" eaLnBrk="1" latinLnBrk="0" hangingPunct="1">
                        <a:defRPr sz="1800" kern="1200">
                          <a:solidFill>
                            <a:schemeClr val="tx1"/>
                          </a:solidFill>
                          <a:latin typeface="Arial" panose="020B0604020202020204"/>
                          <a:ea typeface="微软雅黑" panose="020B0503020204020204" charset="-122"/>
                        </a:defRPr>
                      </a:lvl7pPr>
                      <a:lvl8pPr marL="3200400" algn="l" defTabSz="914400" rtl="0" eaLnBrk="1" latinLnBrk="0" hangingPunct="1">
                        <a:defRPr sz="1800" kern="1200">
                          <a:solidFill>
                            <a:schemeClr val="tx1"/>
                          </a:solidFill>
                          <a:latin typeface="Arial" panose="020B0604020202020204"/>
                          <a:ea typeface="微软雅黑" panose="020B0503020204020204" charset="-122"/>
                        </a:defRPr>
                      </a:lvl8pPr>
                      <a:lvl9pPr marL="3657600" algn="l" defTabSz="914400" rtl="0" eaLnBrk="1" latinLnBrk="0" hangingPunct="1">
                        <a:defRPr sz="1800" kern="1200">
                          <a:solidFill>
                            <a:schemeClr val="tx1"/>
                          </a:solidFill>
                          <a:latin typeface="Arial" panose="020B0604020202020204"/>
                          <a:ea typeface="微软雅黑" panose="020B0503020204020204" charset="-122"/>
                        </a:defRPr>
                      </a:lvl9pPr>
                    </a:lstStyle>
                    <a:p>
                      <a:pPr>
                        <a:lnSpc>
                          <a:spcPct val="100000"/>
                        </a:lnSpc>
                        <a:spcBef>
                          <a:spcPts val="20"/>
                        </a:spcBef>
                      </a:pPr>
                      <a:endParaRPr sz="1650" dirty="0">
                        <a:solidFill>
                          <a:schemeClr val="tx1"/>
                        </a:solidFill>
                        <a:latin typeface="+mn-lt"/>
                        <a:ea typeface="+mn-ea"/>
                        <a:cs typeface="+mn-ea"/>
                        <a:sym typeface="+mn-lt"/>
                      </a:endParaRPr>
                    </a:p>
                    <a:p>
                      <a:pPr marL="4445" algn="ctr">
                        <a:lnSpc>
                          <a:spcPct val="100000"/>
                        </a:lnSpc>
                      </a:pPr>
                      <a:r>
                        <a:rPr sz="2000" b="0" spc="-5" dirty="0">
                          <a:solidFill>
                            <a:schemeClr val="tx1"/>
                          </a:solidFill>
                          <a:latin typeface="+mn-lt"/>
                          <a:ea typeface="+mn-ea"/>
                          <a:cs typeface="+mn-ea"/>
                          <a:sym typeface="+mn-lt"/>
                        </a:rPr>
                        <a:t>243</a:t>
                      </a:r>
                      <a:r>
                        <a:rPr sz="2000" b="0" spc="-140" dirty="0">
                          <a:solidFill>
                            <a:schemeClr val="tx1"/>
                          </a:solidFill>
                          <a:latin typeface="+mn-lt"/>
                          <a:ea typeface="+mn-ea"/>
                          <a:cs typeface="+mn-ea"/>
                          <a:sym typeface="+mn-lt"/>
                        </a:rPr>
                        <a:t> </a:t>
                      </a:r>
                      <a:r>
                        <a:rPr sz="2000" b="0" spc="-5" dirty="0">
                          <a:solidFill>
                            <a:schemeClr val="tx1"/>
                          </a:solidFill>
                          <a:latin typeface="+mn-lt"/>
                          <a:ea typeface="+mn-ea"/>
                          <a:cs typeface="+mn-ea"/>
                          <a:sym typeface="+mn-lt"/>
                        </a:rPr>
                        <a:t>pM</a:t>
                      </a:r>
                      <a:endParaRPr sz="2000" dirty="0">
                        <a:solidFill>
                          <a:schemeClr val="tx1"/>
                        </a:solidFill>
                        <a:latin typeface="+mn-lt"/>
                        <a:ea typeface="+mn-ea"/>
                        <a:cs typeface="+mn-ea"/>
                        <a:sym typeface="+mn-lt"/>
                      </a:endParaRPr>
                    </a:p>
                  </a:txBody>
                  <a:tcPr marL="0" marR="0" marT="0" marB="0">
                    <a:lnL w="6096">
                      <a:solidFill>
                        <a:srgbClr val="FFFFFF"/>
                      </a:solidFill>
                      <a:prstDash val="soli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8" name="object 37"/>
          <p:cNvSpPr/>
          <p:nvPr/>
        </p:nvSpPr>
        <p:spPr>
          <a:xfrm>
            <a:off x="6808964" y="2490015"/>
            <a:ext cx="472440" cy="658495"/>
          </a:xfrm>
          <a:custGeom>
            <a:avLst/>
            <a:gdLst/>
            <a:ahLst/>
            <a:cxnLst/>
            <a:rect l="l" t="t" r="r" b="b"/>
            <a:pathLst>
              <a:path w="472439" h="658495">
                <a:moveTo>
                  <a:pt x="236220" y="0"/>
                </a:moveTo>
                <a:lnTo>
                  <a:pt x="197905" y="4308"/>
                </a:lnTo>
                <a:lnTo>
                  <a:pt x="161558" y="16782"/>
                </a:lnTo>
                <a:lnTo>
                  <a:pt x="127666" y="36743"/>
                </a:lnTo>
                <a:lnTo>
                  <a:pt x="96714" y="63514"/>
                </a:lnTo>
                <a:lnTo>
                  <a:pt x="69189" y="96416"/>
                </a:lnTo>
                <a:lnTo>
                  <a:pt x="45578" y="134773"/>
                </a:lnTo>
                <a:lnTo>
                  <a:pt x="26367" y="177906"/>
                </a:lnTo>
                <a:lnTo>
                  <a:pt x="12043" y="225137"/>
                </a:lnTo>
                <a:lnTo>
                  <a:pt x="3091" y="275789"/>
                </a:lnTo>
                <a:lnTo>
                  <a:pt x="0" y="329183"/>
                </a:lnTo>
                <a:lnTo>
                  <a:pt x="3091" y="382578"/>
                </a:lnTo>
                <a:lnTo>
                  <a:pt x="12043" y="433230"/>
                </a:lnTo>
                <a:lnTo>
                  <a:pt x="26367" y="480461"/>
                </a:lnTo>
                <a:lnTo>
                  <a:pt x="45578" y="523594"/>
                </a:lnTo>
                <a:lnTo>
                  <a:pt x="69189" y="561951"/>
                </a:lnTo>
                <a:lnTo>
                  <a:pt x="96714" y="594853"/>
                </a:lnTo>
                <a:lnTo>
                  <a:pt x="127666" y="621624"/>
                </a:lnTo>
                <a:lnTo>
                  <a:pt x="161558" y="641585"/>
                </a:lnTo>
                <a:lnTo>
                  <a:pt x="197905" y="654059"/>
                </a:lnTo>
                <a:lnTo>
                  <a:pt x="236220" y="658367"/>
                </a:lnTo>
                <a:lnTo>
                  <a:pt x="274534" y="654059"/>
                </a:lnTo>
                <a:lnTo>
                  <a:pt x="310881" y="641585"/>
                </a:lnTo>
                <a:lnTo>
                  <a:pt x="344773" y="621624"/>
                </a:lnTo>
                <a:lnTo>
                  <a:pt x="375725" y="594853"/>
                </a:lnTo>
                <a:lnTo>
                  <a:pt x="403250" y="561951"/>
                </a:lnTo>
                <a:lnTo>
                  <a:pt x="426861" y="523594"/>
                </a:lnTo>
                <a:lnTo>
                  <a:pt x="446072" y="480461"/>
                </a:lnTo>
                <a:lnTo>
                  <a:pt x="460396" y="433230"/>
                </a:lnTo>
                <a:lnTo>
                  <a:pt x="469348" y="382578"/>
                </a:lnTo>
                <a:lnTo>
                  <a:pt x="472440" y="329183"/>
                </a:lnTo>
                <a:lnTo>
                  <a:pt x="469348" y="275789"/>
                </a:lnTo>
                <a:lnTo>
                  <a:pt x="460396" y="225137"/>
                </a:lnTo>
                <a:lnTo>
                  <a:pt x="446072" y="177906"/>
                </a:lnTo>
                <a:lnTo>
                  <a:pt x="426861" y="134773"/>
                </a:lnTo>
                <a:lnTo>
                  <a:pt x="403250" y="96416"/>
                </a:lnTo>
                <a:lnTo>
                  <a:pt x="375725" y="63514"/>
                </a:lnTo>
                <a:lnTo>
                  <a:pt x="344773" y="36743"/>
                </a:lnTo>
                <a:lnTo>
                  <a:pt x="310881" y="16782"/>
                </a:lnTo>
                <a:lnTo>
                  <a:pt x="274534" y="4308"/>
                </a:lnTo>
                <a:lnTo>
                  <a:pt x="23622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9" name="object 38"/>
          <p:cNvSpPr/>
          <p:nvPr/>
        </p:nvSpPr>
        <p:spPr>
          <a:xfrm>
            <a:off x="6535876" y="2257097"/>
            <a:ext cx="1028759" cy="119891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0" name="文本框 29"/>
          <p:cNvSpPr txBox="1"/>
          <p:nvPr/>
        </p:nvSpPr>
        <p:spPr>
          <a:xfrm>
            <a:off x="7681007" y="1218290"/>
            <a:ext cx="1082348" cy="307777"/>
          </a:xfrm>
          <a:prstGeom prst="rect">
            <a:avLst/>
          </a:prstGeom>
          <a:noFill/>
        </p:spPr>
        <p:txBody>
          <a:bodyPr wrap="none" rtlCol="0">
            <a:spAutoFit/>
          </a:bodyPr>
          <a:lstStyle/>
          <a:p>
            <a:r>
              <a:rPr kumimoji="1" lang="zh-CN" altLang="en-US" sz="1400" dirty="0"/>
              <a:t>生化酶分析</a:t>
            </a:r>
          </a:p>
        </p:txBody>
      </p:sp>
      <p:sp>
        <p:nvSpPr>
          <p:cNvPr id="31" name="文本框 30"/>
          <p:cNvSpPr txBox="1"/>
          <p:nvPr/>
        </p:nvSpPr>
        <p:spPr>
          <a:xfrm>
            <a:off x="9300588" y="1214146"/>
            <a:ext cx="902811" cy="307777"/>
          </a:xfrm>
          <a:prstGeom prst="rect">
            <a:avLst/>
          </a:prstGeom>
          <a:noFill/>
        </p:spPr>
        <p:txBody>
          <a:bodyPr wrap="none" rtlCol="0">
            <a:spAutoFit/>
          </a:bodyPr>
          <a:lstStyle/>
          <a:p>
            <a:r>
              <a:rPr kumimoji="1" lang="zh-CN" altLang="en-US" sz="1400" dirty="0"/>
              <a:t>结合分析</a:t>
            </a:r>
          </a:p>
        </p:txBody>
      </p:sp>
      <p:sp>
        <p:nvSpPr>
          <p:cNvPr id="8" name="灯片编号占位符 5"/>
          <p:cNvSpPr txBox="1"/>
          <p:nvPr/>
        </p:nvSpPr>
        <p:spPr>
          <a:xfrm>
            <a:off x="9448800" y="65389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bg1">
                    <a:lumMod val="50000"/>
                  </a:schemeClr>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8/10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0545" y="2221904"/>
            <a:ext cx="10936142" cy="988590"/>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3" name="任意多边形 43"/>
          <p:cNvSpPr/>
          <p:nvPr/>
        </p:nvSpPr>
        <p:spPr>
          <a:xfrm>
            <a:off x="552449" y="2240318"/>
            <a:ext cx="2344420" cy="318770"/>
          </a:xfrm>
          <a:custGeom>
            <a:avLst/>
            <a:gdLst>
              <a:gd name="connsiteX0" fmla="*/ 0 w 3161201"/>
              <a:gd name="connsiteY0" fmla="*/ 0 h 768491"/>
              <a:gd name="connsiteX1" fmla="*/ 354694 w 3161201"/>
              <a:gd name="connsiteY1" fmla="*/ 0 h 768491"/>
              <a:gd name="connsiteX2" fmla="*/ 407839 w 3161201"/>
              <a:gd name="connsiteY2" fmla="*/ 0 h 768491"/>
              <a:gd name="connsiteX3" fmla="*/ 3161201 w 3161201"/>
              <a:gd name="connsiteY3" fmla="*/ 0 h 768491"/>
              <a:gd name="connsiteX4" fmla="*/ 2969078 w 3161201"/>
              <a:gd name="connsiteY4" fmla="*/ 768491 h 768491"/>
              <a:gd name="connsiteX5" fmla="*/ 407839 w 3161201"/>
              <a:gd name="connsiteY5" fmla="*/ 768491 h 768491"/>
              <a:gd name="connsiteX6" fmla="*/ 162571 w 3161201"/>
              <a:gd name="connsiteY6" fmla="*/ 768491 h 768491"/>
              <a:gd name="connsiteX7" fmla="*/ 0 w 3161201"/>
              <a:gd name="connsiteY7" fmla="*/ 768491 h 7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201" h="768491">
                <a:moveTo>
                  <a:pt x="0" y="0"/>
                </a:moveTo>
                <a:lnTo>
                  <a:pt x="354694" y="0"/>
                </a:lnTo>
                <a:lnTo>
                  <a:pt x="407839" y="0"/>
                </a:lnTo>
                <a:lnTo>
                  <a:pt x="3161201" y="0"/>
                </a:lnTo>
                <a:lnTo>
                  <a:pt x="2969078" y="768491"/>
                </a:lnTo>
                <a:lnTo>
                  <a:pt x="407839" y="768491"/>
                </a:lnTo>
                <a:lnTo>
                  <a:pt x="162571" y="768491"/>
                </a:lnTo>
                <a:lnTo>
                  <a:pt x="0" y="768491"/>
                </a:lnTo>
                <a:close/>
              </a:path>
            </a:pathLst>
          </a:cu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1600" dirty="0">
                <a:solidFill>
                  <a:schemeClr val="tx1"/>
                </a:solidFill>
                <a:latin typeface="微软雅黑" panose="020B0503020204020204" charset="-122"/>
                <a:ea typeface="微软雅黑" panose="020B0503020204020204" charset="-122"/>
              </a:rPr>
              <a:t>弥补现有目录短板</a:t>
            </a:r>
          </a:p>
        </p:txBody>
      </p:sp>
      <p:sp>
        <p:nvSpPr>
          <p:cNvPr id="4" name="文本框 3"/>
          <p:cNvSpPr txBox="1"/>
          <p:nvPr/>
        </p:nvSpPr>
        <p:spPr>
          <a:xfrm>
            <a:off x="571500" y="2572423"/>
            <a:ext cx="10823334" cy="625171"/>
          </a:xfrm>
          <a:prstGeom prst="rect">
            <a:avLst/>
          </a:prstGeom>
          <a:noFill/>
        </p:spPr>
        <p:txBody>
          <a:bodyPr wrap="square">
            <a:spAutoFit/>
          </a:bodyPr>
          <a:lstStyle/>
          <a:p>
            <a:pPr algn="l">
              <a:lnSpc>
                <a:spcPct val="130000"/>
              </a:lnSpc>
              <a:buClrTx/>
              <a:buSzTx/>
              <a:buFontTx/>
            </a:pPr>
            <a:r>
              <a:rPr lang="en-US" altLang="zh-CN" sz="1400" kern="100" dirty="0">
                <a:effectLst/>
                <a:latin typeface="微软雅黑" panose="020B0503020204020204" charset="-122"/>
                <a:ea typeface="微软雅黑" panose="020B0503020204020204" charset="-122"/>
                <a:cs typeface="Arial" panose="020B0604020202020204" pitchFamily="34" charset="0"/>
                <a:sym typeface="+mn-ea"/>
              </a:rPr>
              <a:t>FL</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患者会在</a:t>
            </a:r>
            <a:r>
              <a:rPr lang="zh-CN" altLang="en-US"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较长的病程中反复复发</a:t>
            </a:r>
            <a:r>
              <a:rPr lang="zh-CN" altLang="en-US" sz="1400" kern="100" dirty="0">
                <a:effectLst/>
                <a:latin typeface="微软雅黑" panose="020B0503020204020204" charset="-122"/>
                <a:ea typeface="微软雅黑" panose="020B0503020204020204" charset="-122"/>
                <a:cs typeface="Arial" panose="020B0604020202020204" pitchFamily="34" charset="0"/>
                <a:sym typeface="+mn-ea"/>
              </a:rPr>
              <a:t>，常需进行多线治疗。</a:t>
            </a:r>
            <a:r>
              <a:rPr lang="zh-CN" altLang="en-US"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随着治疗线数的增加，患者的</a:t>
            </a:r>
            <a:r>
              <a:rPr lang="en-GB" altLang="zh-CN"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PFS</a:t>
            </a:r>
            <a:r>
              <a:rPr lang="zh-CN" altLang="en-US" sz="1400" b="1" kern="100" dirty="0">
                <a:solidFill>
                  <a:srgbClr val="FF0000"/>
                </a:solidFill>
                <a:effectLst/>
                <a:latin typeface="微软雅黑" panose="020B0503020204020204" charset="-122"/>
                <a:ea typeface="微软雅黑" panose="020B0503020204020204" charset="-122"/>
                <a:cs typeface="Arial" panose="020B0604020202020204" pitchFamily="34" charset="0"/>
                <a:sym typeface="+mn-ea"/>
              </a:rPr>
              <a:t>逐步缩短，疾病治疗难度持续增加</a:t>
            </a:r>
            <a:r>
              <a:rPr lang="zh-CN" altLang="en-US" sz="1400" b="1" kern="100" dirty="0">
                <a:solidFill>
                  <a:srgbClr val="FF0000"/>
                </a:solidFill>
                <a:latin typeface="微软雅黑" panose="020B0503020204020204" charset="-122"/>
                <a:ea typeface="微软雅黑" panose="020B0503020204020204" charset="-122"/>
                <a:cs typeface="Arial" panose="020B0604020202020204" pitchFamily="34" charset="0"/>
                <a:sym typeface="+mn-ea"/>
              </a:rPr>
              <a:t>。</a:t>
            </a:r>
            <a:r>
              <a:rPr lang="zh-CN" altLang="en-US" sz="1400" dirty="0">
                <a:latin typeface="微软雅黑" panose="020B0503020204020204" charset="-122"/>
                <a:ea typeface="微软雅黑" panose="020B0503020204020204" charset="-122"/>
              </a:rPr>
              <a:t>且现有方案疗效有限</a:t>
            </a:r>
            <a:r>
              <a:rPr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多为注射用药</a:t>
            </a:r>
            <a:r>
              <a:rPr lang="zh-CN" altLang="en-US" sz="1400" b="1" dirty="0">
                <a:latin typeface="微软雅黑" panose="020B0503020204020204" charset="-122"/>
                <a:ea typeface="微软雅黑" panose="020B0503020204020204" charset="-122"/>
              </a:rPr>
              <a:t>，</a:t>
            </a:r>
            <a:r>
              <a:rPr lang="zh-CN" altLang="en-US" sz="1400" b="1" dirty="0">
                <a:solidFill>
                  <a:srgbClr val="FF0000"/>
                </a:solidFill>
                <a:latin typeface="微软雅黑" panose="020B0503020204020204" charset="-122"/>
                <a:ea typeface="微软雅黑" panose="020B0503020204020204" charset="-122"/>
              </a:rPr>
              <a:t>本品可填补医保目录的空白</a:t>
            </a:r>
          </a:p>
        </p:txBody>
      </p:sp>
      <p:sp>
        <p:nvSpPr>
          <p:cNvPr id="5" name="矩形 4"/>
          <p:cNvSpPr/>
          <p:nvPr/>
        </p:nvSpPr>
        <p:spPr>
          <a:xfrm>
            <a:off x="550544" y="4466795"/>
            <a:ext cx="10936143" cy="721868"/>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6" name="任意多边形 43"/>
          <p:cNvSpPr/>
          <p:nvPr/>
        </p:nvSpPr>
        <p:spPr>
          <a:xfrm>
            <a:off x="552449" y="4473144"/>
            <a:ext cx="2344420" cy="346075"/>
          </a:xfrm>
          <a:custGeom>
            <a:avLst/>
            <a:gdLst>
              <a:gd name="connsiteX0" fmla="*/ 0 w 3161201"/>
              <a:gd name="connsiteY0" fmla="*/ 0 h 768491"/>
              <a:gd name="connsiteX1" fmla="*/ 354694 w 3161201"/>
              <a:gd name="connsiteY1" fmla="*/ 0 h 768491"/>
              <a:gd name="connsiteX2" fmla="*/ 407839 w 3161201"/>
              <a:gd name="connsiteY2" fmla="*/ 0 h 768491"/>
              <a:gd name="connsiteX3" fmla="*/ 3161201 w 3161201"/>
              <a:gd name="connsiteY3" fmla="*/ 0 h 768491"/>
              <a:gd name="connsiteX4" fmla="*/ 2969078 w 3161201"/>
              <a:gd name="connsiteY4" fmla="*/ 768491 h 768491"/>
              <a:gd name="connsiteX5" fmla="*/ 407839 w 3161201"/>
              <a:gd name="connsiteY5" fmla="*/ 768491 h 768491"/>
              <a:gd name="connsiteX6" fmla="*/ 162571 w 3161201"/>
              <a:gd name="connsiteY6" fmla="*/ 768491 h 768491"/>
              <a:gd name="connsiteX7" fmla="*/ 0 w 3161201"/>
              <a:gd name="connsiteY7" fmla="*/ 768491 h 7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201" h="768491">
                <a:moveTo>
                  <a:pt x="0" y="0"/>
                </a:moveTo>
                <a:lnTo>
                  <a:pt x="354694" y="0"/>
                </a:lnTo>
                <a:lnTo>
                  <a:pt x="407839" y="0"/>
                </a:lnTo>
                <a:lnTo>
                  <a:pt x="3161201" y="0"/>
                </a:lnTo>
                <a:lnTo>
                  <a:pt x="2969078" y="768491"/>
                </a:lnTo>
                <a:lnTo>
                  <a:pt x="407839" y="768491"/>
                </a:lnTo>
                <a:lnTo>
                  <a:pt x="162571" y="768491"/>
                </a:lnTo>
                <a:lnTo>
                  <a:pt x="0" y="768491"/>
                </a:lnTo>
                <a:close/>
              </a:path>
            </a:pathLst>
          </a:cu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1600" dirty="0">
                <a:solidFill>
                  <a:schemeClr val="tx1"/>
                </a:solidFill>
                <a:latin typeface="微软雅黑" panose="020B0503020204020204" charset="-122"/>
                <a:ea typeface="微软雅黑" panose="020B0503020204020204" charset="-122"/>
              </a:rPr>
              <a:t>便于临床管理</a:t>
            </a:r>
          </a:p>
        </p:txBody>
      </p:sp>
      <p:sp>
        <p:nvSpPr>
          <p:cNvPr id="7" name="文本框 6"/>
          <p:cNvSpPr txBox="1"/>
          <p:nvPr/>
        </p:nvSpPr>
        <p:spPr>
          <a:xfrm>
            <a:off x="553084" y="4826839"/>
            <a:ext cx="10841750" cy="352469"/>
          </a:xfrm>
          <a:prstGeom prst="rect">
            <a:avLst/>
          </a:prstGeom>
          <a:noFill/>
        </p:spPr>
        <p:txBody>
          <a:bodyPr wrap="square">
            <a:spAutoFit/>
          </a:bodyPr>
          <a:lstStyle/>
          <a:p>
            <a:pPr algn="l">
              <a:lnSpc>
                <a:spcPct val="130000"/>
              </a:lnSpc>
              <a:buClrTx/>
              <a:buSzTx/>
              <a:buFontTx/>
            </a:pPr>
            <a:r>
              <a:rPr lang="zh-CN" altLang="en-US" sz="1400" b="1" dirty="0">
                <a:solidFill>
                  <a:srgbClr val="FF0000"/>
                </a:solidFill>
                <a:latin typeface="微软雅黑" panose="020B0503020204020204" charset="-122"/>
                <a:ea typeface="微软雅黑" panose="020B0503020204020204" charset="-122"/>
              </a:rPr>
              <a:t>适应症、用法用量、禁忌症明确，方便临床管理与使用。</a:t>
            </a:r>
            <a:r>
              <a:rPr lang="zh-CN" altLang="en-US" sz="1400" dirty="0">
                <a:latin typeface="微软雅黑" panose="020B0503020204020204" charset="-122"/>
                <a:ea typeface="微软雅黑" panose="020B0503020204020204" charset="-122"/>
              </a:rPr>
              <a:t>患者诊疗集中在三级医院的⾎液科，</a:t>
            </a:r>
            <a:r>
              <a:rPr lang="zh-CN" altLang="en-US" sz="1400" b="1" dirty="0">
                <a:solidFill>
                  <a:srgbClr val="FF0000"/>
                </a:solidFill>
                <a:latin typeface="微软雅黑" panose="020B0503020204020204" charset="-122"/>
                <a:ea typeface="微软雅黑" panose="020B0503020204020204" charset="-122"/>
              </a:rPr>
              <a:t>不易出现超说明书使用</a:t>
            </a:r>
          </a:p>
        </p:txBody>
      </p:sp>
      <p:sp>
        <p:nvSpPr>
          <p:cNvPr id="8" name="矩形 7"/>
          <p:cNvSpPr/>
          <p:nvPr/>
        </p:nvSpPr>
        <p:spPr>
          <a:xfrm>
            <a:off x="550545" y="1435126"/>
            <a:ext cx="10936144" cy="703410"/>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9" name="任意多边形 43"/>
          <p:cNvSpPr/>
          <p:nvPr/>
        </p:nvSpPr>
        <p:spPr>
          <a:xfrm>
            <a:off x="552449" y="1455445"/>
            <a:ext cx="2344420" cy="321310"/>
          </a:xfrm>
          <a:custGeom>
            <a:avLst/>
            <a:gdLst>
              <a:gd name="connsiteX0" fmla="*/ 0 w 3161201"/>
              <a:gd name="connsiteY0" fmla="*/ 0 h 768491"/>
              <a:gd name="connsiteX1" fmla="*/ 354694 w 3161201"/>
              <a:gd name="connsiteY1" fmla="*/ 0 h 768491"/>
              <a:gd name="connsiteX2" fmla="*/ 407839 w 3161201"/>
              <a:gd name="connsiteY2" fmla="*/ 0 h 768491"/>
              <a:gd name="connsiteX3" fmla="*/ 3161201 w 3161201"/>
              <a:gd name="connsiteY3" fmla="*/ 0 h 768491"/>
              <a:gd name="connsiteX4" fmla="*/ 2969078 w 3161201"/>
              <a:gd name="connsiteY4" fmla="*/ 768491 h 768491"/>
              <a:gd name="connsiteX5" fmla="*/ 407839 w 3161201"/>
              <a:gd name="connsiteY5" fmla="*/ 768491 h 768491"/>
              <a:gd name="connsiteX6" fmla="*/ 162571 w 3161201"/>
              <a:gd name="connsiteY6" fmla="*/ 768491 h 768491"/>
              <a:gd name="connsiteX7" fmla="*/ 0 w 3161201"/>
              <a:gd name="connsiteY7" fmla="*/ 768491 h 7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201" h="768491">
                <a:moveTo>
                  <a:pt x="0" y="0"/>
                </a:moveTo>
                <a:lnTo>
                  <a:pt x="354694" y="0"/>
                </a:lnTo>
                <a:lnTo>
                  <a:pt x="407839" y="0"/>
                </a:lnTo>
                <a:lnTo>
                  <a:pt x="3161201" y="0"/>
                </a:lnTo>
                <a:lnTo>
                  <a:pt x="2969078" y="768491"/>
                </a:lnTo>
                <a:lnTo>
                  <a:pt x="407839" y="768491"/>
                </a:lnTo>
                <a:lnTo>
                  <a:pt x="162571" y="768491"/>
                </a:lnTo>
                <a:lnTo>
                  <a:pt x="0" y="768491"/>
                </a:lnTo>
                <a:close/>
              </a:path>
            </a:pathLst>
          </a:cu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1600" dirty="0">
                <a:solidFill>
                  <a:schemeClr val="tx1"/>
                </a:solidFill>
                <a:latin typeface="微软雅黑" panose="020B0503020204020204" charset="-122"/>
                <a:ea typeface="微软雅黑" panose="020B0503020204020204" charset="-122"/>
              </a:rPr>
              <a:t>对公共卫生有积极影响</a:t>
            </a:r>
          </a:p>
        </p:txBody>
      </p:sp>
      <p:sp>
        <p:nvSpPr>
          <p:cNvPr id="10" name="文本框 9"/>
          <p:cNvSpPr txBox="1"/>
          <p:nvPr/>
        </p:nvSpPr>
        <p:spPr>
          <a:xfrm>
            <a:off x="560704" y="1762150"/>
            <a:ext cx="10350367" cy="345094"/>
          </a:xfrm>
          <a:prstGeom prst="rect">
            <a:avLst/>
          </a:prstGeom>
          <a:noFill/>
        </p:spPr>
        <p:txBody>
          <a:bodyPr wrap="square">
            <a:spAutoFit/>
          </a:bodyPr>
          <a:lstStyle/>
          <a:p>
            <a:pPr>
              <a:lnSpc>
                <a:spcPct val="130000"/>
              </a:lnSpc>
            </a:pPr>
            <a:r>
              <a:rPr lang="zh-CN" altLang="en-US" sz="1400" dirty="0">
                <a:latin typeface="微软雅黑" panose="020B0503020204020204" charset="-122"/>
                <a:ea typeface="微软雅黑" panose="020B0503020204020204" charset="-122"/>
              </a:rPr>
              <a:t>度维利塞胶囊</a:t>
            </a:r>
            <a:r>
              <a:rPr lang="zh-CN" altLang="en-US" sz="1400" b="1" dirty="0">
                <a:solidFill>
                  <a:srgbClr val="FF0000"/>
                </a:solidFill>
                <a:latin typeface="微软雅黑" panose="020B0503020204020204" charset="-122"/>
                <a:ea typeface="微软雅黑" panose="020B0503020204020204" charset="-122"/>
              </a:rPr>
              <a:t>提升</a:t>
            </a:r>
            <a:r>
              <a:rPr lang="en-US" altLang="zh-CN" sz="1400" b="1" dirty="0">
                <a:solidFill>
                  <a:srgbClr val="FF0000"/>
                </a:solidFill>
                <a:latin typeface="微软雅黑" panose="020B0503020204020204" charset="-122"/>
                <a:ea typeface="微软雅黑" panose="020B0503020204020204" charset="-122"/>
              </a:rPr>
              <a:t>FL</a:t>
            </a:r>
            <a:r>
              <a:rPr lang="zh-CN" altLang="en-US" sz="1400" b="1" dirty="0">
                <a:solidFill>
                  <a:srgbClr val="FF0000"/>
                </a:solidFill>
                <a:latin typeface="微软雅黑" panose="020B0503020204020204" charset="-122"/>
                <a:ea typeface="微软雅黑" panose="020B0503020204020204" charset="-122"/>
              </a:rPr>
              <a:t>患者的</a:t>
            </a:r>
            <a:r>
              <a:rPr lang="en-US" altLang="zh-CN" sz="1400" b="1" dirty="0">
                <a:solidFill>
                  <a:srgbClr val="FF0000"/>
                </a:solidFill>
                <a:latin typeface="微软雅黑" panose="020B0503020204020204" charset="-122"/>
                <a:ea typeface="微软雅黑" panose="020B0503020204020204" charset="-122"/>
              </a:rPr>
              <a:t>PFS</a:t>
            </a:r>
            <a:r>
              <a:rPr lang="zh-CN" altLang="en-US" sz="1400" b="1" dirty="0">
                <a:solidFill>
                  <a:srgbClr val="FF0000"/>
                </a:solidFill>
                <a:latin typeface="微软雅黑" panose="020B0503020204020204" charset="-122"/>
                <a:ea typeface="微软雅黑" panose="020B0503020204020204" charset="-122"/>
              </a:rPr>
              <a:t>，提高患者生活质量，为滤泡性淋巴瘤（</a:t>
            </a:r>
            <a:r>
              <a:rPr lang="en-US" altLang="zh-CN" sz="1400" b="1" dirty="0">
                <a:solidFill>
                  <a:srgbClr val="FF0000"/>
                </a:solidFill>
                <a:latin typeface="微软雅黑" panose="020B0503020204020204" charset="-122"/>
                <a:ea typeface="微软雅黑" panose="020B0503020204020204" charset="-122"/>
              </a:rPr>
              <a:t>FL</a:t>
            </a:r>
            <a:r>
              <a:rPr lang="zh-CN" altLang="en-US" sz="1400" b="1" dirty="0">
                <a:solidFill>
                  <a:srgbClr val="FF0000"/>
                </a:solidFill>
                <a:latin typeface="微软雅黑" panose="020B0503020204020204" charset="-122"/>
                <a:ea typeface="微软雅黑" panose="020B0503020204020204" charset="-122"/>
              </a:rPr>
              <a:t>）治疗提供新选择，提升患者健康水平</a:t>
            </a:r>
          </a:p>
        </p:txBody>
      </p:sp>
      <p:sp>
        <p:nvSpPr>
          <p:cNvPr id="11" name="矩形 10"/>
          <p:cNvSpPr/>
          <p:nvPr/>
        </p:nvSpPr>
        <p:spPr>
          <a:xfrm>
            <a:off x="550544" y="3304340"/>
            <a:ext cx="10936142" cy="99758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12" name="任意多边形 43"/>
          <p:cNvSpPr/>
          <p:nvPr/>
        </p:nvSpPr>
        <p:spPr>
          <a:xfrm>
            <a:off x="552449" y="3313865"/>
            <a:ext cx="2344420" cy="314960"/>
          </a:xfrm>
          <a:custGeom>
            <a:avLst/>
            <a:gdLst>
              <a:gd name="connsiteX0" fmla="*/ 0 w 3161201"/>
              <a:gd name="connsiteY0" fmla="*/ 0 h 768491"/>
              <a:gd name="connsiteX1" fmla="*/ 354694 w 3161201"/>
              <a:gd name="connsiteY1" fmla="*/ 0 h 768491"/>
              <a:gd name="connsiteX2" fmla="*/ 407839 w 3161201"/>
              <a:gd name="connsiteY2" fmla="*/ 0 h 768491"/>
              <a:gd name="connsiteX3" fmla="*/ 3161201 w 3161201"/>
              <a:gd name="connsiteY3" fmla="*/ 0 h 768491"/>
              <a:gd name="connsiteX4" fmla="*/ 2969078 w 3161201"/>
              <a:gd name="connsiteY4" fmla="*/ 768491 h 768491"/>
              <a:gd name="connsiteX5" fmla="*/ 407839 w 3161201"/>
              <a:gd name="connsiteY5" fmla="*/ 768491 h 768491"/>
              <a:gd name="connsiteX6" fmla="*/ 162571 w 3161201"/>
              <a:gd name="connsiteY6" fmla="*/ 768491 h 768491"/>
              <a:gd name="connsiteX7" fmla="*/ 0 w 3161201"/>
              <a:gd name="connsiteY7" fmla="*/ 768491 h 7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201" h="768491">
                <a:moveTo>
                  <a:pt x="0" y="0"/>
                </a:moveTo>
                <a:lnTo>
                  <a:pt x="354694" y="0"/>
                </a:lnTo>
                <a:lnTo>
                  <a:pt x="407839" y="0"/>
                </a:lnTo>
                <a:lnTo>
                  <a:pt x="3161201" y="0"/>
                </a:lnTo>
                <a:lnTo>
                  <a:pt x="2969078" y="768491"/>
                </a:lnTo>
                <a:lnTo>
                  <a:pt x="407839" y="768491"/>
                </a:lnTo>
                <a:lnTo>
                  <a:pt x="162571" y="768491"/>
                </a:lnTo>
                <a:lnTo>
                  <a:pt x="0" y="768491"/>
                </a:lnTo>
                <a:close/>
              </a:path>
            </a:pathLst>
          </a:cu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1600" dirty="0">
                <a:solidFill>
                  <a:schemeClr val="tx1"/>
                </a:solidFill>
                <a:latin typeface="微软雅黑" panose="020B0503020204020204" charset="-122"/>
                <a:ea typeface="微软雅黑" panose="020B0503020204020204" charset="-122"/>
              </a:rPr>
              <a:t>符合“保基本”原则</a:t>
            </a:r>
          </a:p>
        </p:txBody>
      </p:sp>
      <p:sp>
        <p:nvSpPr>
          <p:cNvPr id="13" name="文本框 12"/>
          <p:cNvSpPr txBox="1"/>
          <p:nvPr/>
        </p:nvSpPr>
        <p:spPr>
          <a:xfrm>
            <a:off x="550544" y="3616468"/>
            <a:ext cx="10936143" cy="657488"/>
          </a:xfrm>
          <a:prstGeom prst="rect">
            <a:avLst/>
          </a:prstGeom>
          <a:noFill/>
        </p:spPr>
        <p:txBody>
          <a:bodyPr wrap="square">
            <a:spAutoFit/>
          </a:bodyPr>
          <a:lstStyle/>
          <a:p>
            <a:pPr algn="l">
              <a:lnSpc>
                <a:spcPct val="130000"/>
              </a:lnSpc>
              <a:buClrTx/>
              <a:buSzTx/>
              <a:buFontTx/>
            </a:pPr>
            <a:r>
              <a:rPr lang="zh-CN" altLang="en-US" sz="1400" b="1" dirty="0">
                <a:solidFill>
                  <a:srgbClr val="FF0000"/>
                </a:solidFill>
                <a:latin typeface="微软雅黑" panose="020B0503020204020204" charset="-122"/>
                <a:ea typeface="微软雅黑" panose="020B0503020204020204" charset="-122"/>
                <a:sym typeface="+mn-ea"/>
              </a:rPr>
              <a:t>度维利塞胶囊疗效确切，临床必需，降低患者反复复发带来的就医负担和社会经济负担</a:t>
            </a:r>
          </a:p>
          <a:p>
            <a:pPr>
              <a:lnSpc>
                <a:spcPct val="150000"/>
              </a:lnSpc>
            </a:pPr>
            <a:r>
              <a:rPr lang="zh-CN" altLang="en-US" sz="1400" dirty="0">
                <a:latin typeface="微软雅黑" panose="020B0503020204020204" charset="-122"/>
                <a:ea typeface="微软雅黑" panose="020B0503020204020204" charset="-122"/>
                <a:sym typeface="+mn-ea"/>
              </a:rPr>
              <a:t>复发难治</a:t>
            </a:r>
            <a:r>
              <a:rPr lang="en-US" altLang="zh-CN" sz="1400" dirty="0">
                <a:latin typeface="微软雅黑" panose="020B0503020204020204" charset="-122"/>
                <a:ea typeface="微软雅黑" panose="020B0503020204020204" charset="-122"/>
                <a:sym typeface="+mn-ea"/>
              </a:rPr>
              <a:t>FL</a:t>
            </a:r>
            <a:r>
              <a:rPr lang="zh-CN" altLang="en-US" sz="1400" dirty="0">
                <a:latin typeface="微软雅黑" panose="020B0503020204020204" charset="-122"/>
                <a:ea typeface="微软雅黑" panose="020B0503020204020204" charset="-122"/>
                <a:sym typeface="+mn-ea"/>
              </a:rPr>
              <a:t>患者人群少，对医保基金的影响较小</a:t>
            </a:r>
          </a:p>
        </p:txBody>
      </p:sp>
      <p:sp>
        <p:nvSpPr>
          <p:cNvPr id="17" name="内容占位符 1"/>
          <p:cNvSpPr txBox="1"/>
          <p:nvPr/>
        </p:nvSpPr>
        <p:spPr>
          <a:xfrm>
            <a:off x="584377" y="239440"/>
            <a:ext cx="11275113" cy="447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1" lang="zh-CN" altLang="en-US" sz="2400" b="1" i="0" u="none" strike="noStrike" kern="1200" cap="none" spc="0" normalizeH="0" baseline="0" noProof="0" dirty="0">
                <a:ln>
                  <a:noFill/>
                </a:ln>
                <a:effectLst/>
                <a:uLnTx/>
                <a:uFillTx/>
                <a:latin typeface="Arial" panose="020B0604020202020204"/>
                <a:ea typeface="微软雅黑" panose="020B0503020204020204" charset="-122"/>
                <a:cs typeface="+mn-cs"/>
              </a:rPr>
              <a:t>度维利塞胶囊延长</a:t>
            </a:r>
            <a:r>
              <a:rPr kumimoji="1" lang="en-US" altLang="zh-CN" sz="2400" b="1" i="0" u="none" strike="noStrike" kern="1200" cap="none" spc="0" normalizeH="0" baseline="0" noProof="0" dirty="0">
                <a:ln>
                  <a:noFill/>
                </a:ln>
                <a:effectLst/>
                <a:uLnTx/>
                <a:uFillTx/>
                <a:latin typeface="Arial" panose="020B0604020202020204"/>
                <a:ea typeface="微软雅黑" panose="020B0503020204020204" charset="-122"/>
                <a:cs typeface="+mn-cs"/>
              </a:rPr>
              <a:t>FL</a:t>
            </a:r>
            <a:r>
              <a:rPr kumimoji="1" lang="zh-CN" altLang="en-US" sz="2400" b="1" i="0" u="none" strike="noStrike" kern="1200" cap="none" spc="0" normalizeH="0" baseline="0" noProof="0" dirty="0">
                <a:ln>
                  <a:noFill/>
                </a:ln>
                <a:effectLst/>
                <a:uLnTx/>
                <a:uFillTx/>
                <a:latin typeface="Arial" panose="020B0604020202020204"/>
                <a:ea typeface="微软雅黑" panose="020B0503020204020204" charset="-122"/>
                <a:cs typeface="+mn-cs"/>
              </a:rPr>
              <a:t>患者</a:t>
            </a:r>
            <a:r>
              <a:rPr kumimoji="1" lang="en-US" altLang="zh-CN" sz="2400" b="1" i="0" u="none" strike="noStrike" kern="1200" cap="none" spc="0" normalizeH="0" baseline="0" noProof="0" dirty="0">
                <a:ln>
                  <a:noFill/>
                </a:ln>
                <a:effectLst/>
                <a:uLnTx/>
                <a:uFillTx/>
                <a:latin typeface="Arial" panose="020B0604020202020204"/>
                <a:ea typeface="微软雅黑" panose="020B0503020204020204" charset="-122"/>
                <a:cs typeface="+mn-cs"/>
              </a:rPr>
              <a:t>PFS</a:t>
            </a:r>
            <a:r>
              <a:rPr kumimoji="1" lang="zh-CN" altLang="en-US" sz="2400" b="1" i="0" u="none" strike="noStrike" kern="1200" cap="none" spc="0" normalizeH="0" baseline="0" noProof="0" dirty="0">
                <a:ln>
                  <a:noFill/>
                </a:ln>
                <a:effectLst/>
                <a:uLnTx/>
                <a:uFillTx/>
                <a:latin typeface="Arial" panose="020B0604020202020204"/>
                <a:ea typeface="微软雅黑" panose="020B0503020204020204" charset="-122"/>
                <a:cs typeface="+mn-cs"/>
              </a:rPr>
              <a:t>，填补我国医保目录</a:t>
            </a:r>
            <a:r>
              <a:rPr kumimoji="1" lang="en-US" altLang="zh-CN" sz="2400" b="1" i="0" u="none" strike="noStrike" kern="1200" cap="none" spc="0" normalizeH="0" baseline="0" noProof="0" dirty="0">
                <a:ln>
                  <a:noFill/>
                </a:ln>
                <a:effectLst/>
                <a:uLnTx/>
                <a:uFillTx/>
                <a:latin typeface="Arial" panose="020B0604020202020204"/>
                <a:ea typeface="微软雅黑" panose="020B0503020204020204" charset="-122"/>
                <a:cs typeface="+mn-cs"/>
              </a:rPr>
              <a:t>FL</a:t>
            </a:r>
            <a:r>
              <a:rPr kumimoji="1" lang="zh-CN" altLang="en-US" sz="2400" b="1" dirty="0">
                <a:latin typeface="Arial" panose="020B0604020202020204"/>
                <a:ea typeface="微软雅黑" panose="020B0503020204020204" charset="-122"/>
              </a:rPr>
              <a:t>口服药物</a:t>
            </a:r>
            <a:r>
              <a:rPr kumimoji="1" lang="zh-CN" altLang="en-US" sz="2400" b="1" i="0" u="none" strike="noStrike" kern="1200" cap="none" spc="0" normalizeH="0" baseline="0" noProof="0" dirty="0">
                <a:ln>
                  <a:noFill/>
                </a:ln>
                <a:effectLst/>
                <a:uLnTx/>
                <a:uFillTx/>
                <a:latin typeface="Arial" panose="020B0604020202020204"/>
                <a:ea typeface="微软雅黑" panose="020B0503020204020204" charset="-122"/>
                <a:cs typeface="+mn-cs"/>
              </a:rPr>
              <a:t>的空白</a:t>
            </a:r>
          </a:p>
        </p:txBody>
      </p:sp>
      <p:sp>
        <p:nvSpPr>
          <p:cNvPr id="18" name="Rectangle 7"/>
          <p:cNvSpPr/>
          <p:nvPr/>
        </p:nvSpPr>
        <p:spPr>
          <a:xfrm>
            <a:off x="0" y="0"/>
            <a:ext cx="479502" cy="1020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微软雅黑" panose="020B0503020204020204" charset="-122"/>
                <a:ea typeface="微软雅黑" panose="020B0503020204020204" charset="-122"/>
              </a:rPr>
              <a:t>公平性</a:t>
            </a:r>
            <a:endParaRPr lang="en-US" altLang="zh-CN" sz="1200" b="1" dirty="0">
              <a:solidFill>
                <a:srgbClr val="FFFFFF"/>
              </a:solidFill>
              <a:latin typeface="微软雅黑" panose="020B0503020204020204" charset="-122"/>
              <a:ea typeface="微软雅黑" panose="020B0503020204020204" charset="-122"/>
            </a:endParaRPr>
          </a:p>
        </p:txBody>
      </p:sp>
      <p:sp>
        <p:nvSpPr>
          <p:cNvPr id="19" name="灯片编号占位符 5"/>
          <p:cNvSpPr txBox="1"/>
          <p:nvPr/>
        </p:nvSpPr>
        <p:spPr>
          <a:xfrm>
            <a:off x="9448800" y="65389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bg1">
                    <a:lumMod val="50000"/>
                  </a:schemeClr>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9/10</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b16bb5a-ecc3-4896-b549-35b161cee662"/>
  <p:tag name="COMMONDATA" val="eyJoZGlkIjoiZmQxNmZlMDAxNzMxYzIyMDhlMDZmMDMxNTQzYjc5NmE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8ce80a1c-7598-4501-8f99-f9fc86180fa6}"/>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864*396"/>
  <p:tag name="TABLE_ENDDRAG_RECT" val="52*101*864*396"/>
  <p:tag name="KSO_WM_UNIT_TABLE_BEAUTIFY" val="smartTable{47bd4470-c735-46dc-93f8-157e5a1104d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vomosyc">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44546A"/>
      </a:dk2>
      <a:lt2>
        <a:srgbClr val="E7E6E6"/>
      </a:lt2>
      <a:accent1>
        <a:srgbClr val="4C6D97"/>
      </a:accent1>
      <a:accent2>
        <a:srgbClr val="DF8C54"/>
      </a:accent2>
      <a:accent3>
        <a:srgbClr val="A5A5A5"/>
      </a:accent3>
      <a:accent4>
        <a:srgbClr val="FFC000"/>
      </a:accent4>
      <a:accent5>
        <a:srgbClr val="5B9BD5"/>
      </a:accent5>
      <a:accent6>
        <a:srgbClr val="70AD47"/>
      </a:accent6>
      <a:hlink>
        <a:srgbClr val="0563C1"/>
      </a:hlink>
      <a:folHlink>
        <a:srgbClr val="954F72"/>
      </a:folHlink>
    </a:clrScheme>
    <a:fontScheme name="oo0uszt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1725</Words>
  <Application>Microsoft Office PowerPoint</Application>
  <PresentationFormat>宽屏</PresentationFormat>
  <Paragraphs>154</Paragraphs>
  <Slides>10</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vt:i4>
      </vt:variant>
    </vt:vector>
  </HeadingPairs>
  <TitlesOfParts>
    <vt:vector size="20" baseType="lpstr">
      <vt:lpstr>等线</vt:lpstr>
      <vt:lpstr>华文行楷</vt:lpstr>
      <vt:lpstr>微软雅黑</vt:lpstr>
      <vt:lpstr>Arial</vt:lpstr>
      <vt:lpstr>Calibri</vt:lpstr>
      <vt:lpstr>Merriweather</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 an</dc:creator>
  <cp:lastModifiedBy>an R</cp:lastModifiedBy>
  <cp:revision>90</cp:revision>
  <dcterms:created xsi:type="dcterms:W3CDTF">2022-07-07T07:24:00Z</dcterms:created>
  <dcterms:modified xsi:type="dcterms:W3CDTF">2023-07-14T00:54:02Z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D400282F70584EFEAB7D1D9A3B9EBED1_12</vt:lpwstr>
  </property>
  <property fmtid="{D5CDD505-2E9C-101B-9397-08002B2CF9AE}" pid="3" name="KSOProductBuildVer">
    <vt:lpwstr>2052-11.1.0.14309</vt:lpwstr>
  </property>
</Properties>
</file>