
<file path=[Content_Types].xml><?xml version="1.0" encoding="utf-8"?>
<Types xmlns="http://schemas.openxmlformats.org/package/2006/content-types">
  <Default Extension="jpeg" ContentType="image/jpeg"/>
  <Default Extension="JPG" ContentType="image/.jpg"/>
  <Default Extension="png" ContentType="image/pn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olors1.xml" ContentType="application/vnd.ms-office.chartcolorstyle+xml"/>
  <Override PartName="/ppt/charts/style1.xml" ContentType="application/vnd.ms-office.chartstyle+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bookmarkIdSeed="4">
  <p:sldMasterIdLst>
    <p:sldMasterId id="2147483648" r:id="rId1"/>
    <p:sldMasterId id="2147483652" r:id="rId3"/>
  </p:sldMasterIdLst>
  <p:notesMasterIdLst>
    <p:notesMasterId r:id="rId5"/>
  </p:notesMasterIdLst>
  <p:handoutMasterIdLst>
    <p:handoutMasterId r:id="rId15"/>
  </p:handoutMasterIdLst>
  <p:sldIdLst>
    <p:sldId id="394" r:id="rId4"/>
    <p:sldId id="692" r:id="rId6"/>
    <p:sldId id="682" r:id="rId7"/>
    <p:sldId id="694" r:id="rId8"/>
    <p:sldId id="691" r:id="rId9"/>
    <p:sldId id="683" r:id="rId10"/>
    <p:sldId id="684" r:id="rId11"/>
    <p:sldId id="693" r:id="rId12"/>
    <p:sldId id="689" r:id="rId13"/>
    <p:sldId id="690" r:id="rId14"/>
  </p:sldIdLst>
  <p:sldSz cx="12192000" cy="6858000"/>
  <p:notesSz cx="9939020" cy="6807200"/>
  <p:custDataLst>
    <p:tags r:id="rId2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liu" initials="z"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9933"/>
    <a:srgbClr val="FEC61F"/>
    <a:srgbClr val="A50021"/>
    <a:srgbClr val="CCECFF"/>
    <a:srgbClr val="3B8BC0"/>
    <a:srgbClr val="E6E6E6"/>
    <a:srgbClr val="E7240C"/>
    <a:srgbClr val="00FF00"/>
    <a:srgbClr val="BC15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2" autoAdjust="0"/>
    <p:restoredTop sz="95934" autoAdjust="0"/>
  </p:normalViewPr>
  <p:slideViewPr>
    <p:cSldViewPr snapToGrid="0" showGuides="1">
      <p:cViewPr varScale="1">
        <p:scale>
          <a:sx n="80" d="100"/>
          <a:sy n="80" d="100"/>
        </p:scale>
        <p:origin x="58" y="221"/>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54" d="100"/>
          <a:sy n="54" d="100"/>
        </p:scale>
        <p:origin x="-2928" y="-84"/>
      </p:cViewPr>
      <p:guideLst>
        <p:guide orient="horz" pos="2144"/>
        <p:guide pos="313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0" Type="http://schemas.openxmlformats.org/officeDocument/2006/relationships/tags" Target="tags/tag1.xml"/><Relationship Id="rId2" Type="http://schemas.openxmlformats.org/officeDocument/2006/relationships/theme" Target="theme/theme1.xml"/><Relationship Id="rId19" Type="http://schemas.openxmlformats.org/officeDocument/2006/relationships/commentAuthors" Target="commentAuthors.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handoutMaster" Target="handoutMasters/handoutMaster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oleObject" Target="file:///\\Users\zhuomin\Desktop\&#24037;&#20316;&#31807;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Sheet1!$B$17</c:f>
              <c:strCache>
                <c:ptCount val="1"/>
                <c:pt idx="0">
                  <c:v>入院人数(亿）</c:v>
                </c:pt>
              </c:strCache>
            </c:strRef>
          </c:tx>
          <c:spPr>
            <a:solidFill>
              <a:srgbClr val="0070C0"/>
            </a:solidFill>
            <a:ln>
              <a:noFill/>
            </a:ln>
            <a:effectLst/>
          </c:spPr>
          <c:invertIfNegative val="0"/>
          <c:dLbls>
            <c:delete val="1"/>
          </c:dLbls>
          <c:cat>
            <c:strRef>
              <c:f>Sheet1!$A$18:$A$28</c:f>
              <c:strCache>
                <c:ptCount val="11"/>
                <c:pt idx="0">
                  <c:v>2011年</c:v>
                </c:pt>
                <c:pt idx="1">
                  <c:v>2012年</c:v>
                </c:pt>
                <c:pt idx="2">
                  <c:v>2013年</c:v>
                </c:pt>
                <c:pt idx="3">
                  <c:v>2014年</c:v>
                </c:pt>
                <c:pt idx="4">
                  <c:v>2015年</c:v>
                </c:pt>
                <c:pt idx="5">
                  <c:v>2016年</c:v>
                </c:pt>
                <c:pt idx="6">
                  <c:v>2017年</c:v>
                </c:pt>
                <c:pt idx="7">
                  <c:v>2018年</c:v>
                </c:pt>
                <c:pt idx="8">
                  <c:v>2019年</c:v>
                </c:pt>
                <c:pt idx="9">
                  <c:v>2020年</c:v>
                </c:pt>
                <c:pt idx="10">
                  <c:v>2021年</c:v>
                </c:pt>
              </c:strCache>
            </c:strRef>
          </c:cat>
          <c:val>
            <c:numRef>
              <c:f>Sheet1!$B$18:$B$28</c:f>
              <c:numCache>
                <c:formatCode>0.0</c:formatCode>
                <c:ptCount val="11"/>
                <c:pt idx="0">
                  <c:v>1.52976533</c:v>
                </c:pt>
                <c:pt idx="1">
                  <c:v>1.78570984</c:v>
                </c:pt>
                <c:pt idx="2">
                  <c:v>1.92154557</c:v>
                </c:pt>
                <c:pt idx="3">
                  <c:v>2.04411818</c:v>
                </c:pt>
                <c:pt idx="4">
                  <c:v>2.10537715</c:v>
                </c:pt>
                <c:pt idx="5">
                  <c:v>2.27278325</c:v>
                </c:pt>
                <c:pt idx="6">
                  <c:v>2.44358844</c:v>
                </c:pt>
                <c:pt idx="7">
                  <c:v>2.54543312</c:v>
                </c:pt>
                <c:pt idx="8">
                  <c:v>2.65961246</c:v>
                </c:pt>
                <c:pt idx="9">
                  <c:v>2.30128035</c:v>
                </c:pt>
                <c:pt idx="10">
                  <c:v>2.47318286</c:v>
                </c:pt>
              </c:numCache>
            </c:numRef>
          </c:val>
        </c:ser>
        <c:ser>
          <c:idx val="1"/>
          <c:order val="1"/>
          <c:tx>
            <c:strRef>
              <c:f>Sheet1!$C$17</c:f>
              <c:strCache>
                <c:ptCount val="1"/>
                <c:pt idx="0">
                  <c:v>住院病人手术人次（亿）</c:v>
                </c:pt>
              </c:strCache>
            </c:strRef>
          </c:tx>
          <c:spPr>
            <a:solidFill>
              <a:srgbClr val="FFC000"/>
            </a:solidFill>
            <a:ln>
              <a:noFill/>
            </a:ln>
            <a:effectLst/>
          </c:spPr>
          <c:invertIfNegative val="0"/>
          <c:dLbls>
            <c:delete val="1"/>
          </c:dLbls>
          <c:cat>
            <c:strRef>
              <c:f>Sheet1!$A$18:$A$28</c:f>
              <c:strCache>
                <c:ptCount val="11"/>
                <c:pt idx="0">
                  <c:v>2011年</c:v>
                </c:pt>
                <c:pt idx="1">
                  <c:v>2012年</c:v>
                </c:pt>
                <c:pt idx="2">
                  <c:v>2013年</c:v>
                </c:pt>
                <c:pt idx="3">
                  <c:v>2014年</c:v>
                </c:pt>
                <c:pt idx="4">
                  <c:v>2015年</c:v>
                </c:pt>
                <c:pt idx="5">
                  <c:v>2016年</c:v>
                </c:pt>
                <c:pt idx="6">
                  <c:v>2017年</c:v>
                </c:pt>
                <c:pt idx="7">
                  <c:v>2018年</c:v>
                </c:pt>
                <c:pt idx="8">
                  <c:v>2019年</c:v>
                </c:pt>
                <c:pt idx="9">
                  <c:v>2020年</c:v>
                </c:pt>
                <c:pt idx="10">
                  <c:v>2021年</c:v>
                </c:pt>
              </c:strCache>
            </c:strRef>
          </c:cat>
          <c:val>
            <c:numRef>
              <c:f>Sheet1!$C$18:$C$28</c:f>
              <c:numCache>
                <c:formatCode>0.0</c:formatCode>
                <c:ptCount val="11"/>
                <c:pt idx="0">
                  <c:v>0.32728749</c:v>
                </c:pt>
                <c:pt idx="1">
                  <c:v>0.36902542</c:v>
                </c:pt>
                <c:pt idx="2">
                  <c:v>0.39827592</c:v>
                </c:pt>
                <c:pt idx="3">
                  <c:v>0.43829194</c:v>
                </c:pt>
                <c:pt idx="4">
                  <c:v>0.45557027</c:v>
                </c:pt>
                <c:pt idx="5">
                  <c:v>0.50821967</c:v>
                </c:pt>
                <c:pt idx="6">
                  <c:v>0.55957052</c:v>
                </c:pt>
                <c:pt idx="7">
                  <c:v>0.6171578</c:v>
                </c:pt>
                <c:pt idx="8">
                  <c:v>0.69304377</c:v>
                </c:pt>
                <c:pt idx="9">
                  <c:v>0.66637367</c:v>
                </c:pt>
                <c:pt idx="10" c:formatCode="0.00">
                  <c:v>0.81031127</c:v>
                </c:pt>
              </c:numCache>
            </c:numRef>
          </c:val>
        </c:ser>
        <c:dLbls>
          <c:showLegendKey val="0"/>
          <c:showVal val="0"/>
          <c:showCatName val="0"/>
          <c:showSerName val="0"/>
          <c:showPercent val="0"/>
          <c:showBubbleSize val="0"/>
        </c:dLbls>
        <c:gapWidth val="219"/>
        <c:overlap val="-27"/>
        <c:axId val="1129987407"/>
        <c:axId val="1115178687"/>
      </c:barChart>
      <c:lineChart>
        <c:grouping val="standard"/>
        <c:varyColors val="0"/>
        <c:ser>
          <c:idx val="2"/>
          <c:order val="2"/>
          <c:tx>
            <c:strRef>
              <c:f>Sheet1!$D$17</c:f>
              <c:strCache>
                <c:ptCount val="1"/>
                <c:pt idx="0">
                  <c:v>手术治疗占比</c:v>
                </c:pt>
              </c:strCache>
            </c:strRef>
          </c:tx>
          <c:spPr>
            <a:ln w="28575" cap="rnd">
              <a:solidFill>
                <a:srgbClr val="FF0000"/>
              </a:solidFill>
              <a:round/>
            </a:ln>
            <a:effectLst/>
          </c:spPr>
          <c:marker>
            <c:symbol val="none"/>
          </c:marker>
          <c:dLbls>
            <c:delete val="1"/>
          </c:dLbls>
          <c:cat>
            <c:strRef>
              <c:f>Sheet1!$A$18:$A$28</c:f>
              <c:strCache>
                <c:ptCount val="11"/>
                <c:pt idx="0">
                  <c:v>2011年</c:v>
                </c:pt>
                <c:pt idx="1">
                  <c:v>2012年</c:v>
                </c:pt>
                <c:pt idx="2">
                  <c:v>2013年</c:v>
                </c:pt>
                <c:pt idx="3">
                  <c:v>2014年</c:v>
                </c:pt>
                <c:pt idx="4">
                  <c:v>2015年</c:v>
                </c:pt>
                <c:pt idx="5">
                  <c:v>2016年</c:v>
                </c:pt>
                <c:pt idx="6">
                  <c:v>2017年</c:v>
                </c:pt>
                <c:pt idx="7">
                  <c:v>2018年</c:v>
                </c:pt>
                <c:pt idx="8">
                  <c:v>2019年</c:v>
                </c:pt>
                <c:pt idx="9">
                  <c:v>2020年</c:v>
                </c:pt>
                <c:pt idx="10">
                  <c:v>2021年</c:v>
                </c:pt>
              </c:strCache>
            </c:strRef>
          </c:cat>
          <c:val>
            <c:numRef>
              <c:f>Sheet1!$D$18:$D$28</c:f>
              <c:numCache>
                <c:formatCode>0.0%</c:formatCode>
                <c:ptCount val="11"/>
                <c:pt idx="0">
                  <c:v>0.213946207030329</c:v>
                </c:pt>
                <c:pt idx="1">
                  <c:v>0.206654749687665</c:v>
                </c:pt>
                <c:pt idx="2">
                  <c:v>0.207268527074276</c:v>
                </c:pt>
                <c:pt idx="3">
                  <c:v>0.214416144960855</c:v>
                </c:pt>
                <c:pt idx="4">
                  <c:v>0.216384161859076</c:v>
                </c:pt>
                <c:pt idx="5">
                  <c:v>0.223611147257443</c:v>
                </c:pt>
                <c:pt idx="6">
                  <c:v>0.228995403170265</c:v>
                </c:pt>
                <c:pt idx="7">
                  <c:v>0.242456890794286</c:v>
                </c:pt>
                <c:pt idx="8">
                  <c:v>0.260580735134622</c:v>
                </c:pt>
                <c:pt idx="9">
                  <c:v>0.289566488498457</c:v>
                </c:pt>
                <c:pt idx="10">
                  <c:v>0.327639044854128</c:v>
                </c:pt>
              </c:numCache>
            </c:numRef>
          </c:val>
          <c:smooth val="0"/>
        </c:ser>
        <c:dLbls>
          <c:showLegendKey val="0"/>
          <c:showVal val="0"/>
          <c:showCatName val="0"/>
          <c:showSerName val="0"/>
          <c:showPercent val="0"/>
          <c:showBubbleSize val="0"/>
        </c:dLbls>
        <c:marker val="0"/>
        <c:smooth val="0"/>
        <c:axId val="1024790175"/>
        <c:axId val="1024642015"/>
      </c:lineChart>
      <c:catAx>
        <c:axId val="112998740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zh-CN" sz="900" b="0" i="0" u="none" strike="noStrike" kern="1200" baseline="0">
                <a:solidFill>
                  <a:schemeClr val="tx1">
                    <a:lumMod val="65000"/>
                    <a:lumOff val="35000"/>
                  </a:schemeClr>
                </a:solidFill>
                <a:latin typeface="+mn-lt"/>
                <a:ea typeface="+mn-ea"/>
                <a:cs typeface="+mn-cs"/>
              </a:defRPr>
            </a:pPr>
          </a:p>
        </c:txPr>
        <c:crossAx val="1115178687"/>
        <c:crosses val="autoZero"/>
        <c:auto val="1"/>
        <c:lblAlgn val="ctr"/>
        <c:lblOffset val="100"/>
        <c:noMultiLvlLbl val="0"/>
      </c:catAx>
      <c:valAx>
        <c:axId val="1115178687"/>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lang="zh-CN" sz="900" b="1"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p>
        </c:txPr>
        <c:crossAx val="1129987407"/>
        <c:crosses val="autoZero"/>
        <c:crossBetween val="between"/>
      </c:valAx>
      <c:catAx>
        <c:axId val="1024790175"/>
        <c:scaling>
          <c:orientation val="minMax"/>
        </c:scaling>
        <c:delete val="1"/>
        <c:axPos val="b"/>
        <c:numFmt formatCode="General" sourceLinked="1"/>
        <c:majorTickMark val="out"/>
        <c:minorTickMark val="none"/>
        <c:tickLblPos val="nextTo"/>
        <c:txPr>
          <a:bodyPr rot="-60000000" spcFirstLastPara="0" vertOverflow="ellipsis" vert="horz" wrap="square" anchor="ctr" anchorCtr="1"/>
          <a:lstStyle/>
          <a:p>
            <a:pPr>
              <a:defRPr lang="zh-CN" sz="900" b="0" i="0" u="none" strike="noStrike" kern="1200" baseline="0">
                <a:solidFill>
                  <a:schemeClr val="tx1">
                    <a:lumMod val="65000"/>
                    <a:lumOff val="35000"/>
                  </a:schemeClr>
                </a:solidFill>
                <a:latin typeface="+mn-lt"/>
                <a:ea typeface="+mn-ea"/>
                <a:cs typeface="+mn-cs"/>
              </a:defRPr>
            </a:pPr>
          </a:p>
        </c:txPr>
        <c:crossAx val="1024642015"/>
        <c:crosses val="autoZero"/>
        <c:auto val="1"/>
        <c:lblAlgn val="ctr"/>
        <c:lblOffset val="100"/>
        <c:noMultiLvlLbl val="0"/>
      </c:catAx>
      <c:valAx>
        <c:axId val="1024642015"/>
        <c:scaling>
          <c:orientation val="minMax"/>
        </c:scaling>
        <c:delete val="0"/>
        <c:axPos val="r"/>
        <c:numFmt formatCode="0.0%" sourceLinked="1"/>
        <c:majorTickMark val="out"/>
        <c:minorTickMark val="none"/>
        <c:tickLblPos val="nextTo"/>
        <c:spPr>
          <a:noFill/>
          <a:ln>
            <a:noFill/>
          </a:ln>
          <a:effectLst/>
        </c:spPr>
        <c:txPr>
          <a:bodyPr rot="-60000000" spcFirstLastPara="1" vertOverflow="ellipsis" vert="horz" wrap="square" anchor="ctr" anchorCtr="1"/>
          <a:lstStyle/>
          <a:p>
            <a:pPr>
              <a:defRPr lang="zh-CN" sz="900" b="1"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p>
        </c:txPr>
        <c:crossAx val="1024790175"/>
        <c:crosses val="max"/>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lang="zh-CN"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p>
      </c:txPr>
    </c:legend>
    <c:plotVisOnly val="1"/>
    <c:dispBlanksAs val="gap"/>
    <c:showDLblsOverMax val="0"/>
  </c:chart>
  <c:spPr>
    <a:noFill/>
    <a:ln>
      <a:noFill/>
    </a:ln>
    <a:effectLst/>
  </c:spPr>
  <c:txPr>
    <a:bodyPr/>
    <a:lstStyle/>
    <a:p>
      <a:pPr>
        <a:defRPr lang="zh-CN"/>
      </a:pP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2" y="0"/>
            <a:ext cx="4307045" cy="340360"/>
          </a:xfrm>
          <a:prstGeom prst="rect">
            <a:avLst/>
          </a:prstGeom>
        </p:spPr>
        <p:txBody>
          <a:bodyPr vert="horz" lIns="91559" tIns="45779" rIns="91559" bIns="45779" rtlCol="0"/>
          <a:lstStyle>
            <a:lvl1pPr algn="l">
              <a:defRPr sz="1200"/>
            </a:lvl1pPr>
          </a:lstStyle>
          <a:p>
            <a:endParaRPr lang="zh-CN" altLang="en-US"/>
          </a:p>
        </p:txBody>
      </p:sp>
      <p:sp>
        <p:nvSpPr>
          <p:cNvPr id="3" name="日期占位符 2"/>
          <p:cNvSpPr>
            <a:spLocks noGrp="1"/>
          </p:cNvSpPr>
          <p:nvPr>
            <p:ph type="dt" sz="quarter" idx="1"/>
          </p:nvPr>
        </p:nvSpPr>
        <p:spPr>
          <a:xfrm>
            <a:off x="5629993" y="0"/>
            <a:ext cx="4307045" cy="340360"/>
          </a:xfrm>
          <a:prstGeom prst="rect">
            <a:avLst/>
          </a:prstGeom>
        </p:spPr>
        <p:txBody>
          <a:bodyPr vert="horz" lIns="91559" tIns="45779" rIns="91559" bIns="45779" rtlCol="0"/>
          <a:lstStyle>
            <a:lvl1pPr algn="r">
              <a:defRPr sz="1200"/>
            </a:lvl1pPr>
          </a:lstStyle>
          <a:p>
            <a:fld id="{22CB3F67-A1EC-407D-BCCC-6C3BD049AD2D}" type="datetimeFigureOut">
              <a:rPr lang="zh-CN" altLang="en-US" smtClean="0"/>
            </a:fld>
            <a:endParaRPr lang="zh-CN" altLang="en-US"/>
          </a:p>
        </p:txBody>
      </p:sp>
      <p:sp>
        <p:nvSpPr>
          <p:cNvPr id="4" name="页脚占位符 3"/>
          <p:cNvSpPr>
            <a:spLocks noGrp="1"/>
          </p:cNvSpPr>
          <p:nvPr>
            <p:ph type="ftr" sz="quarter" idx="2"/>
          </p:nvPr>
        </p:nvSpPr>
        <p:spPr>
          <a:xfrm>
            <a:off x="2" y="6465659"/>
            <a:ext cx="4307045" cy="340360"/>
          </a:xfrm>
          <a:prstGeom prst="rect">
            <a:avLst/>
          </a:prstGeom>
        </p:spPr>
        <p:txBody>
          <a:bodyPr vert="horz" lIns="91559" tIns="45779" rIns="91559" bIns="45779"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5629993" y="6465659"/>
            <a:ext cx="4307045" cy="340360"/>
          </a:xfrm>
          <a:prstGeom prst="rect">
            <a:avLst/>
          </a:prstGeom>
        </p:spPr>
        <p:txBody>
          <a:bodyPr vert="horz" lIns="91559" tIns="45779" rIns="91559" bIns="45779" rtlCol="0" anchor="b"/>
          <a:lstStyle>
            <a:lvl1pPr algn="r">
              <a:defRPr sz="1200"/>
            </a:lvl1pPr>
          </a:lstStyle>
          <a:p>
            <a:fld id="{E1ABFBC0-A6E3-42ED-B676-65864CC35AE0}"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2" y="0"/>
            <a:ext cx="4307045" cy="341542"/>
          </a:xfrm>
          <a:prstGeom prst="rect">
            <a:avLst/>
          </a:prstGeom>
        </p:spPr>
        <p:txBody>
          <a:bodyPr vert="horz" lIns="91559" tIns="45779" rIns="91559" bIns="45779" rtlCol="0"/>
          <a:lstStyle>
            <a:lvl1pPr algn="l">
              <a:defRPr sz="1200"/>
            </a:lvl1pPr>
          </a:lstStyle>
          <a:p>
            <a:endParaRPr lang="zh-CN" altLang="en-US"/>
          </a:p>
        </p:txBody>
      </p:sp>
      <p:sp>
        <p:nvSpPr>
          <p:cNvPr id="3" name="日期占位符 2"/>
          <p:cNvSpPr>
            <a:spLocks noGrp="1"/>
          </p:cNvSpPr>
          <p:nvPr>
            <p:ph type="dt" idx="1"/>
          </p:nvPr>
        </p:nvSpPr>
        <p:spPr>
          <a:xfrm>
            <a:off x="5629993" y="0"/>
            <a:ext cx="4307045" cy="341542"/>
          </a:xfrm>
          <a:prstGeom prst="rect">
            <a:avLst/>
          </a:prstGeom>
        </p:spPr>
        <p:txBody>
          <a:bodyPr vert="horz" lIns="91559" tIns="45779" rIns="91559" bIns="45779" rtlCol="0"/>
          <a:lstStyle>
            <a:lvl1pPr algn="r">
              <a:defRPr sz="1200"/>
            </a:lvl1pPr>
          </a:lstStyle>
          <a:p>
            <a:fld id="{D5044A59-494E-4E1E-BFDC-01F27AA3C5D0}"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927350" y="850900"/>
            <a:ext cx="4084638" cy="2297113"/>
          </a:xfrm>
          <a:prstGeom prst="rect">
            <a:avLst/>
          </a:prstGeom>
          <a:noFill/>
          <a:ln w="12700">
            <a:solidFill>
              <a:prstClr val="black"/>
            </a:solidFill>
          </a:ln>
        </p:spPr>
        <p:txBody>
          <a:bodyPr vert="horz" lIns="91559" tIns="45779" rIns="91559" bIns="45779" rtlCol="0" anchor="ctr"/>
          <a:lstStyle/>
          <a:p>
            <a:endParaRPr lang="zh-CN" altLang="en-US"/>
          </a:p>
        </p:txBody>
      </p:sp>
      <p:sp>
        <p:nvSpPr>
          <p:cNvPr id="5" name="备注占位符 4"/>
          <p:cNvSpPr>
            <a:spLocks noGrp="1"/>
          </p:cNvSpPr>
          <p:nvPr>
            <p:ph type="body" sz="quarter" idx="3"/>
          </p:nvPr>
        </p:nvSpPr>
        <p:spPr>
          <a:xfrm>
            <a:off x="993935" y="3275965"/>
            <a:ext cx="7951470" cy="2680335"/>
          </a:xfrm>
          <a:prstGeom prst="rect">
            <a:avLst/>
          </a:prstGeom>
        </p:spPr>
        <p:txBody>
          <a:bodyPr vert="horz" lIns="91559" tIns="45779" rIns="91559" bIns="45779"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2" y="6465659"/>
            <a:ext cx="4307045" cy="341541"/>
          </a:xfrm>
          <a:prstGeom prst="rect">
            <a:avLst/>
          </a:prstGeom>
        </p:spPr>
        <p:txBody>
          <a:bodyPr vert="horz" lIns="91559" tIns="45779" rIns="91559" bIns="45779"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5629993" y="6465659"/>
            <a:ext cx="4307045" cy="341541"/>
          </a:xfrm>
          <a:prstGeom prst="rect">
            <a:avLst/>
          </a:prstGeom>
        </p:spPr>
        <p:txBody>
          <a:bodyPr vert="horz" lIns="91559" tIns="45779" rIns="91559" bIns="45779" rtlCol="0" anchor="b"/>
          <a:lstStyle>
            <a:lvl1pPr algn="r">
              <a:defRPr sz="1200"/>
            </a:lvl1pPr>
          </a:lstStyle>
          <a:p>
            <a:fld id="{FBFFD8CB-2E0C-4DF4-BAE7-4778A221841C}"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B2A0F9D-3357-4A94-85C8-3B842B870DC6}" type="slidenum">
              <a:rPr lang="zh-CN" altLang="en-US" smtClean="0">
                <a:solidFill>
                  <a:prstClr val="black"/>
                </a:solidFill>
              </a:rPr>
            </a:fld>
            <a:endParaRPr lang="zh-CN" altLang="en-US">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B2A0F9D-3357-4A94-85C8-3B842B870DC6}" type="slidenum">
              <a:rPr lang="zh-CN" altLang="en-US" smtClean="0">
                <a:solidFill>
                  <a:prstClr val="black"/>
                </a:solidFill>
              </a:rPr>
            </a:fld>
            <a:endParaRPr lang="zh-CN" alt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B2A0F9D-3357-4A94-85C8-3B842B870DC6}" type="slidenum">
              <a:rPr lang="zh-CN" altLang="en-US" smtClean="0">
                <a:solidFill>
                  <a:prstClr val="black"/>
                </a:solidFill>
              </a:rPr>
            </a:fld>
            <a:endParaRPr lang="zh-CN" altLang="en-US">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B2A0F9D-3357-4A94-85C8-3B842B870DC6}" type="slidenum">
              <a:rPr lang="zh-CN" altLang="en-US" smtClean="0">
                <a:solidFill>
                  <a:prstClr val="black"/>
                </a:solidFill>
              </a:rPr>
            </a:fld>
            <a:endParaRPr lang="zh-CN" altLang="en-US">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B2A0F9D-3357-4A94-85C8-3B842B870DC6}" type="slidenum">
              <a:rPr lang="zh-CN" altLang="en-US" smtClean="0">
                <a:solidFill>
                  <a:prstClr val="black"/>
                </a:solidFill>
              </a:rPr>
            </a:fld>
            <a:endParaRPr lang="zh-CN" altLang="en-US">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B2A0F9D-3357-4A94-85C8-3B842B870DC6}" type="slidenum">
              <a:rPr lang="zh-CN" altLang="en-US" smtClean="0">
                <a:solidFill>
                  <a:prstClr val="black"/>
                </a:solidFill>
              </a:rPr>
            </a:fld>
            <a:endParaRPr lang="zh-CN" altLang="en-US">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B2A0F9D-3357-4A94-85C8-3B842B870DC6}" type="slidenum">
              <a:rPr lang="zh-CN" altLang="en-US" smtClean="0">
                <a:solidFill>
                  <a:prstClr val="black"/>
                </a:solidFill>
              </a:rPr>
            </a:fld>
            <a:endParaRPr lang="zh-CN" altLang="en-US">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B2A0F9D-3357-4A94-85C8-3B842B870DC6}" type="slidenum">
              <a:rPr lang="zh-CN" altLang="en-US" smtClean="0">
                <a:solidFill>
                  <a:prstClr val="black"/>
                </a:solidFill>
              </a:rPr>
            </a:fld>
            <a:endParaRPr lang="zh-CN" altLang="en-US">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B2A0F9D-3357-4A94-85C8-3B842B870DC6}" type="slidenum">
              <a:rPr lang="zh-CN" altLang="en-US" smtClean="0">
                <a:solidFill>
                  <a:prstClr val="black"/>
                </a:solidFill>
              </a:rPr>
            </a:fld>
            <a:endParaRPr lang="zh-CN" altLang="en-US">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B2A0F9D-3357-4A94-85C8-3B842B870DC6}" type="slidenum">
              <a:rPr lang="zh-CN" altLang="en-US" smtClean="0">
                <a:solidFill>
                  <a:prstClr val="black"/>
                </a:solidFill>
              </a:rPr>
            </a:fld>
            <a:endParaRPr lang="zh-CN"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rapidbbs.cn/"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Blank">
    <p:spTree>
      <p:nvGrpSpPr>
        <p:cNvPr id="1" name=""/>
        <p:cNvGrpSpPr/>
        <p:nvPr/>
      </p:nvGrpSpPr>
      <p:grpSpPr>
        <a:xfrm>
          <a:off x="0" y="0"/>
          <a:ext cx="0" cy="0"/>
          <a:chOff x="0" y="0"/>
          <a:chExt cx="0" cy="0"/>
        </a:xfrm>
      </p:grpSpPr>
      <p:sp>
        <p:nvSpPr>
          <p:cNvPr id="2" name="矩形 1">
            <a:hlinkClick r:id="rId2"/>
          </p:cNvPr>
          <p:cNvSpPr/>
          <p:nvPr userDrawn="1"/>
        </p:nvSpPr>
        <p:spPr bwMode="auto">
          <a:xfrm>
            <a:off x="0" y="0"/>
            <a:ext cx="12192000" cy="6858000"/>
          </a:xfrm>
          <a:prstGeom prst="rect">
            <a:avLst/>
          </a:prstGeom>
          <a:noFill/>
          <a:ln>
            <a:solidFill>
              <a:schemeClr val="tx1">
                <a:alpha val="0"/>
              </a:schemeClr>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43428" rIns="179285" bIns="143428" numCol="1" spcCol="0" rtlCol="0" fromWordArt="0" anchor="t" anchorCtr="0" forceAA="0" compatLnSpc="1">
            <a:noAutofit/>
          </a:bodyPr>
          <a:lstStyle/>
          <a:p>
            <a:pPr algn="ctr" defTabSz="913765" fontAlgn="base">
              <a:lnSpc>
                <a:spcPct val="90000"/>
              </a:lnSpc>
              <a:spcBef>
                <a:spcPct val="0"/>
              </a:spcBef>
              <a:spcAft>
                <a:spcPct val="0"/>
              </a:spcAft>
            </a:pPr>
            <a:endParaRPr lang="zh-CN" altLang="en-US" sz="2355" dirty="0" err="1">
              <a:gradFill>
                <a:gsLst>
                  <a:gs pos="0">
                    <a:srgbClr val="FFFFFF"/>
                  </a:gs>
                  <a:gs pos="100000">
                    <a:srgbClr val="FFFFFF"/>
                  </a:gs>
                </a:gsLst>
                <a:lin ang="5400000" scaled="0"/>
              </a:gradFill>
              <a:latin typeface="华文细黑" panose="02010600040101010101" pitchFamily="2" charset="-122"/>
              <a:ea typeface="Segoe UI" panose="020B0502040204020203" pitchFamily="34" charset="0"/>
              <a:cs typeface="Segoe UI" panose="020B0502040204020203" pitchFamily="34" charset="0"/>
            </a:endParaRPr>
          </a:p>
        </p:txBody>
      </p:sp>
      <p:sp>
        <p:nvSpPr>
          <p:cNvPr id="3" name="矩形 2"/>
          <p:cNvSpPr/>
          <p:nvPr userDrawn="1"/>
        </p:nvSpPr>
        <p:spPr>
          <a:xfrm>
            <a:off x="0" y="0"/>
            <a:ext cx="12192000" cy="6858000"/>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5" name="直接连接符 4"/>
          <p:cNvCxnSpPr/>
          <p:nvPr userDrawn="1"/>
        </p:nvCxnSpPr>
        <p:spPr>
          <a:xfrm>
            <a:off x="530897" y="1160623"/>
            <a:ext cx="11124000" cy="0"/>
          </a:xfrm>
          <a:prstGeom prst="line">
            <a:avLst/>
          </a:prstGeom>
          <a:ln w="9525">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
        <p:nvSpPr>
          <p:cNvPr id="6" name="矩形 5"/>
          <p:cNvSpPr/>
          <p:nvPr userDrawn="1"/>
        </p:nvSpPr>
        <p:spPr>
          <a:xfrm>
            <a:off x="530897" y="505184"/>
            <a:ext cx="79200" cy="563984"/>
          </a:xfrm>
          <a:prstGeom prst="rect">
            <a:avLst/>
          </a:prstGeom>
          <a:solidFill>
            <a:srgbClr val="00AD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微软雅黑" panose="020B0503020204020204" pitchFamily="34" charset="-122"/>
              <a:ea typeface="微软雅黑" panose="020B0503020204020204" pitchFamily="34" charset="-122"/>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750"/>
                                        <p:tgtEl>
                                          <p:spTgt spid="5"/>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250" fill="hold"/>
                                        <p:tgtEl>
                                          <p:spTgt spid="6"/>
                                        </p:tgtEl>
                                        <p:attrNameLst>
                                          <p:attrName>ppt_w</p:attrName>
                                        </p:attrNameLst>
                                      </p:cBhvr>
                                      <p:tavLst>
                                        <p:tav tm="0">
                                          <p:val>
                                            <p:fltVal val="0"/>
                                          </p:val>
                                        </p:tav>
                                        <p:tav tm="100000">
                                          <p:val>
                                            <p:strVal val="#ppt_w"/>
                                          </p:val>
                                        </p:tav>
                                      </p:tavLst>
                                    </p:anim>
                                    <p:anim calcmode="lin" valueType="num">
                                      <p:cBhvr>
                                        <p:cTn id="12" dur="250" fill="hold"/>
                                        <p:tgtEl>
                                          <p:spTgt spid="6"/>
                                        </p:tgtEl>
                                        <p:attrNameLst>
                                          <p:attrName>ppt_h</p:attrName>
                                        </p:attrNameLst>
                                      </p:cBhvr>
                                      <p:tavLst>
                                        <p:tav tm="0">
                                          <p:val>
                                            <p:fltVal val="0"/>
                                          </p:val>
                                        </p:tav>
                                        <p:tav tm="100000">
                                          <p:val>
                                            <p:strVal val="#ppt_h"/>
                                          </p:val>
                                        </p:tav>
                                      </p:tavLst>
                                    </p:anim>
                                    <p:animEffect transition="in" filter="fade">
                                      <p:cBhvr>
                                        <p:cTn id="13" dur="250"/>
                                        <p:tgtEl>
                                          <p:spTgt spid="6"/>
                                        </p:tgtEl>
                                      </p:cBhvr>
                                    </p:animEffect>
                                  </p:childTnLst>
                                </p:cTn>
                              </p:par>
                              <p:par>
                                <p:cTn id="14" presetID="6" presetClass="emph" presetSubtype="0" decel="100000" fill="hold" grpId="1" nodeType="withEffect">
                                  <p:stCondLst>
                                    <p:cond delay="200"/>
                                  </p:stCondLst>
                                  <p:childTnLst>
                                    <p:animScale>
                                      <p:cBhvr>
                                        <p:cTn id="15" dur="250" fill="hold"/>
                                        <p:tgtEl>
                                          <p:spTgt spid="6"/>
                                        </p:tgtEl>
                                      </p:cBhvr>
                                      <p:by x="110000" y="110000"/>
                                    </p:animScale>
                                  </p:childTnLst>
                                </p:cTn>
                              </p:par>
                              <p:par>
                                <p:cTn id="16" presetID="6" presetClass="emph" presetSubtype="0" decel="100000" fill="hold" grpId="2" nodeType="withEffect">
                                  <p:stCondLst>
                                    <p:cond delay="300"/>
                                  </p:stCondLst>
                                  <p:childTnLst>
                                    <p:animScale>
                                      <p:cBhvr>
                                        <p:cTn id="17" dur="250" fill="hold"/>
                                        <p:tgtEl>
                                          <p:spTgt spid="6"/>
                                        </p:tgtEl>
                                      </p:cBhvr>
                                      <p:by x="91000" y="91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6" grpId="2"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标题幻灯片">
    <p:spTree>
      <p:nvGrpSpPr>
        <p:cNvPr id="1" name=""/>
        <p:cNvGrpSpPr/>
        <p:nvPr/>
      </p:nvGrpSpPr>
      <p:grpSpPr>
        <a:xfrm>
          <a:off x="0" y="0"/>
          <a:ext cx="0" cy="0"/>
          <a:chOff x="0" y="0"/>
          <a:chExt cx="0" cy="0"/>
        </a:xfrm>
      </p:grpSpPr>
      <p:cxnSp>
        <p:nvCxnSpPr>
          <p:cNvPr id="3" name="直接连接符 2"/>
          <p:cNvCxnSpPr/>
          <p:nvPr userDrawn="1"/>
        </p:nvCxnSpPr>
        <p:spPr>
          <a:xfrm>
            <a:off x="530897" y="1160623"/>
            <a:ext cx="11124000" cy="0"/>
          </a:xfrm>
          <a:prstGeom prst="line">
            <a:avLst/>
          </a:prstGeom>
          <a:ln w="9525">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矩形 3"/>
          <p:cNvSpPr/>
          <p:nvPr userDrawn="1"/>
        </p:nvSpPr>
        <p:spPr>
          <a:xfrm>
            <a:off x="530897" y="505184"/>
            <a:ext cx="79200" cy="563984"/>
          </a:xfrm>
          <a:prstGeom prst="rect">
            <a:avLst/>
          </a:prstGeom>
          <a:solidFill>
            <a:srgbClr val="00AD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微软雅黑" panose="020B0503020204020204" pitchFamily="34" charset="-122"/>
              <a:ea typeface="微软雅黑" panose="020B0503020204020204" pitchFamily="34"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标题幻灯片">
    <p:spTree>
      <p:nvGrpSpPr>
        <p:cNvPr id="1" name=""/>
        <p:cNvGrpSpPr/>
        <p:nvPr/>
      </p:nvGrpSpPr>
      <p:grpSpPr>
        <a:xfrm>
          <a:off x="0" y="0"/>
          <a:ext cx="0" cy="0"/>
          <a:chOff x="0" y="0"/>
          <a:chExt cx="0" cy="0"/>
        </a:xfrm>
      </p:grpSpPr>
      <p:cxnSp>
        <p:nvCxnSpPr>
          <p:cNvPr id="3" name="直接连接符 2"/>
          <p:cNvCxnSpPr/>
          <p:nvPr userDrawn="1"/>
        </p:nvCxnSpPr>
        <p:spPr>
          <a:xfrm>
            <a:off x="530897" y="1160623"/>
            <a:ext cx="11124000" cy="0"/>
          </a:xfrm>
          <a:prstGeom prst="line">
            <a:avLst/>
          </a:prstGeom>
          <a:ln w="9525">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矩形 3"/>
          <p:cNvSpPr/>
          <p:nvPr userDrawn="1"/>
        </p:nvSpPr>
        <p:spPr>
          <a:xfrm>
            <a:off x="530897" y="505184"/>
            <a:ext cx="79200" cy="563984"/>
          </a:xfrm>
          <a:prstGeom prst="rect">
            <a:avLst/>
          </a:prstGeom>
          <a:solidFill>
            <a:srgbClr val="00AD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微软雅黑" panose="020B0503020204020204" pitchFamily="34" charset="-122"/>
              <a:ea typeface="微软雅黑" panose="020B0503020204020204" pitchFamily="34" charset="-122"/>
            </a:endParaRPr>
          </a:p>
        </p:txBody>
      </p:sp>
      <p:pic>
        <p:nvPicPr>
          <p:cNvPr id="5" name="图片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66974" y="362020"/>
            <a:ext cx="881683" cy="719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标题幻灯片">
    <p:spTree>
      <p:nvGrpSpPr>
        <p:cNvPr id="1" name=""/>
        <p:cNvGrpSpPr/>
        <p:nvPr/>
      </p:nvGrpSpPr>
      <p:grpSpPr>
        <a:xfrm>
          <a:off x="0" y="0"/>
          <a:ext cx="0" cy="0"/>
          <a:chOff x="0" y="0"/>
          <a:chExt cx="0" cy="0"/>
        </a:xfrm>
      </p:grpSpPr>
      <p:cxnSp>
        <p:nvCxnSpPr>
          <p:cNvPr id="3" name="直接连接符 2"/>
          <p:cNvCxnSpPr/>
          <p:nvPr userDrawn="1"/>
        </p:nvCxnSpPr>
        <p:spPr>
          <a:xfrm>
            <a:off x="530897" y="1160623"/>
            <a:ext cx="11124000" cy="0"/>
          </a:xfrm>
          <a:prstGeom prst="line">
            <a:avLst/>
          </a:prstGeom>
          <a:ln w="9525">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矩形 3"/>
          <p:cNvSpPr/>
          <p:nvPr userDrawn="1"/>
        </p:nvSpPr>
        <p:spPr>
          <a:xfrm>
            <a:off x="530897" y="505184"/>
            <a:ext cx="79200" cy="56398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微软雅黑" panose="020B0503020204020204" pitchFamily="34" charset="-122"/>
              <a:ea typeface="微软雅黑" panose="020B0503020204020204" pitchFamily="34" charset="-122"/>
            </a:endParaRPr>
          </a:p>
        </p:txBody>
      </p:sp>
      <p:sp>
        <p:nvSpPr>
          <p:cNvPr id="5" name="矩形 4"/>
          <p:cNvSpPr/>
          <p:nvPr userDrawn="1"/>
        </p:nvSpPr>
        <p:spPr>
          <a:xfrm>
            <a:off x="0" y="6598766"/>
            <a:ext cx="12192000" cy="26749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标题幻灯片">
    <p:spTree>
      <p:nvGrpSpPr>
        <p:cNvPr id="1" name=""/>
        <p:cNvGrpSpPr/>
        <p:nvPr/>
      </p:nvGrpSpPr>
      <p:grpSpPr>
        <a:xfrm>
          <a:off x="0" y="0"/>
          <a:ext cx="0" cy="0"/>
          <a:chOff x="0" y="0"/>
          <a:chExt cx="0" cy="0"/>
        </a:xfrm>
      </p:grpSpPr>
      <p:cxnSp>
        <p:nvCxnSpPr>
          <p:cNvPr id="3" name="直接连接符 2"/>
          <p:cNvCxnSpPr/>
          <p:nvPr userDrawn="1"/>
        </p:nvCxnSpPr>
        <p:spPr>
          <a:xfrm>
            <a:off x="530897" y="1160623"/>
            <a:ext cx="11124000" cy="0"/>
          </a:xfrm>
          <a:prstGeom prst="line">
            <a:avLst/>
          </a:prstGeom>
          <a:ln w="9525">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矩形 3"/>
          <p:cNvSpPr/>
          <p:nvPr userDrawn="1"/>
        </p:nvSpPr>
        <p:spPr>
          <a:xfrm>
            <a:off x="530897" y="505184"/>
            <a:ext cx="79200" cy="563984"/>
          </a:xfrm>
          <a:prstGeom prst="rect">
            <a:avLst/>
          </a:prstGeom>
          <a:solidFill>
            <a:srgbClr val="673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微软雅黑" panose="020B0503020204020204" pitchFamily="34" charset="-122"/>
              <a:ea typeface="微软雅黑" panose="020B0503020204020204" pitchFamily="34" charset="-122"/>
            </a:endParaRPr>
          </a:p>
        </p:txBody>
      </p:sp>
      <p:sp>
        <p:nvSpPr>
          <p:cNvPr id="5" name="矩形 4"/>
          <p:cNvSpPr/>
          <p:nvPr userDrawn="1"/>
        </p:nvSpPr>
        <p:spPr>
          <a:xfrm>
            <a:off x="0" y="6598766"/>
            <a:ext cx="12192000" cy="267494"/>
          </a:xfrm>
          <a:prstGeom prst="rect">
            <a:avLst/>
          </a:prstGeom>
          <a:solidFill>
            <a:srgbClr val="673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标题幻灯片">
    <p:spTree>
      <p:nvGrpSpPr>
        <p:cNvPr id="1" name=""/>
        <p:cNvGrpSpPr/>
        <p:nvPr/>
      </p:nvGrpSpPr>
      <p:grpSpPr>
        <a:xfrm>
          <a:off x="0" y="0"/>
          <a:ext cx="0" cy="0"/>
          <a:chOff x="0" y="0"/>
          <a:chExt cx="0" cy="0"/>
        </a:xfrm>
      </p:grpSpPr>
      <p:cxnSp>
        <p:nvCxnSpPr>
          <p:cNvPr id="3" name="直接连接符 2"/>
          <p:cNvCxnSpPr/>
          <p:nvPr userDrawn="1"/>
        </p:nvCxnSpPr>
        <p:spPr>
          <a:xfrm>
            <a:off x="530897" y="1160623"/>
            <a:ext cx="11124000" cy="0"/>
          </a:xfrm>
          <a:prstGeom prst="line">
            <a:avLst/>
          </a:prstGeom>
          <a:ln w="9525">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矩形 3"/>
          <p:cNvSpPr/>
          <p:nvPr userDrawn="1"/>
        </p:nvSpPr>
        <p:spPr>
          <a:xfrm>
            <a:off x="530897" y="505184"/>
            <a:ext cx="79200" cy="563984"/>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微软雅黑" panose="020B0503020204020204" pitchFamily="34" charset="-122"/>
              <a:ea typeface="微软雅黑" panose="020B0503020204020204" pitchFamily="34" charset="-122"/>
            </a:endParaRPr>
          </a:p>
        </p:txBody>
      </p:sp>
      <p:sp>
        <p:nvSpPr>
          <p:cNvPr id="5" name="矩形 4"/>
          <p:cNvSpPr/>
          <p:nvPr userDrawn="1"/>
        </p:nvSpPr>
        <p:spPr>
          <a:xfrm>
            <a:off x="0" y="6598766"/>
            <a:ext cx="12192000" cy="267494"/>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标题幻灯片">
    <p:spTree>
      <p:nvGrpSpPr>
        <p:cNvPr id="1" name=""/>
        <p:cNvGrpSpPr/>
        <p:nvPr/>
      </p:nvGrpSpPr>
      <p:grpSpPr>
        <a:xfrm>
          <a:off x="0" y="0"/>
          <a:ext cx="0" cy="0"/>
          <a:chOff x="0" y="0"/>
          <a:chExt cx="0" cy="0"/>
        </a:xfrm>
      </p:grpSpPr>
      <p:cxnSp>
        <p:nvCxnSpPr>
          <p:cNvPr id="3" name="直接连接符 2"/>
          <p:cNvCxnSpPr/>
          <p:nvPr userDrawn="1"/>
        </p:nvCxnSpPr>
        <p:spPr>
          <a:xfrm>
            <a:off x="530897" y="1160623"/>
            <a:ext cx="11124000" cy="0"/>
          </a:xfrm>
          <a:prstGeom prst="line">
            <a:avLst/>
          </a:prstGeom>
          <a:ln w="9525">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矩形 3"/>
          <p:cNvSpPr/>
          <p:nvPr userDrawn="1"/>
        </p:nvSpPr>
        <p:spPr>
          <a:xfrm>
            <a:off x="530897" y="505184"/>
            <a:ext cx="79200" cy="563984"/>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微软雅黑" panose="020B0503020204020204" pitchFamily="34" charset="-122"/>
              <a:ea typeface="微软雅黑" panose="020B0503020204020204" pitchFamily="34" charset="-122"/>
            </a:endParaRPr>
          </a:p>
        </p:txBody>
      </p:sp>
      <p:sp>
        <p:nvSpPr>
          <p:cNvPr id="5" name="矩形 4"/>
          <p:cNvSpPr/>
          <p:nvPr userDrawn="1"/>
        </p:nvSpPr>
        <p:spPr>
          <a:xfrm>
            <a:off x="0" y="6598766"/>
            <a:ext cx="12192000" cy="267494"/>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4" Type="http://schemas.openxmlformats.org/officeDocument/2006/relationships/theme" Target="../theme/theme1.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5" Type="http://schemas.openxmlformats.org/officeDocument/2006/relationships/theme" Target="../theme/theme2.xml"/><Relationship Id="rId4" Type="http://schemas.openxmlformats.org/officeDocument/2006/relationships/slideLayout" Target="../slideLayouts/slideLayout7.xml"/><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7FD55C-0D9B-4AE1-8991-F4382A6841F8}"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C383C1-739C-4888-8408-05312C30A9CF}" type="slidenum">
              <a:rPr lang="zh-CN" altLang="en-US" smtClean="0"/>
            </a:fld>
            <a:endParaRPr lang="zh-CN" altLang="en-US"/>
          </a:p>
        </p:txBody>
      </p:sp>
      <p:sp>
        <p:nvSpPr>
          <p:cNvPr id="7" name="矩形 6"/>
          <p:cNvSpPr/>
          <p:nvPr userDrawn="1"/>
        </p:nvSpPr>
        <p:spPr>
          <a:xfrm>
            <a:off x="0" y="6598766"/>
            <a:ext cx="12192000" cy="267494"/>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7FD55C-0D9B-4AE1-8991-F4382A6841F8}"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C383C1-739C-4888-8408-05312C30A9CF}"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notesSlide" Target="../notesSlides/notesSlide1.xml"/><Relationship Id="rId6"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chart" Target="../charts/chart1.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image" Target="../media/image7.e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矩形 92"/>
          <p:cNvSpPr/>
          <p:nvPr/>
        </p:nvSpPr>
        <p:spPr>
          <a:xfrm>
            <a:off x="0" y="112517"/>
            <a:ext cx="12192000" cy="6858000"/>
          </a:xfrm>
          <a:prstGeom prst="rect">
            <a:avLst/>
          </a:prstGeom>
          <a:blipFill>
            <a:blip r:embed="rId1"/>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7" name="矩形 146"/>
          <p:cNvSpPr/>
          <p:nvPr/>
        </p:nvSpPr>
        <p:spPr>
          <a:xfrm>
            <a:off x="0" y="1682995"/>
            <a:ext cx="12192000" cy="3318767"/>
          </a:xfrm>
          <a:prstGeom prst="rect">
            <a:avLst/>
          </a:prstGeom>
          <a:solidFill>
            <a:schemeClr val="tx2">
              <a:lumMod val="60000"/>
              <a:lumOff val="4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zh-CN" altLang="en-US" dirty="0"/>
          </a:p>
        </p:txBody>
      </p:sp>
      <p:sp>
        <p:nvSpPr>
          <p:cNvPr id="3" name="Text Box 2"/>
          <p:cNvSpPr txBox="1">
            <a:spLocks noChangeArrowheads="1"/>
          </p:cNvSpPr>
          <p:nvPr/>
        </p:nvSpPr>
        <p:spPr bwMode="auto">
          <a:xfrm>
            <a:off x="2291444" y="2079850"/>
            <a:ext cx="7789181" cy="24367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tx1">
                      <a:alpha val="50000"/>
                    </a:schemeClr>
                  </a:outerShdw>
                </a:effectLst>
              </a14:hiddenEffects>
            </a:ext>
          </a:extLst>
        </p:spPr>
        <p:txBody>
          <a:bodyPr wrap="square" lIns="121917" tIns="60958" rIns="121917" bIns="60958">
            <a:spAutoFit/>
          </a:bodyPr>
          <a:lstStyle>
            <a:lvl1pPr eaLnBrk="0" hangingPunct="0">
              <a:defRPr baseline="-25000">
                <a:solidFill>
                  <a:schemeClr val="tx1"/>
                </a:solidFill>
                <a:latin typeface="Arial" panose="020B0604020202020204" pitchFamily="34" charset="0"/>
              </a:defRPr>
            </a:lvl1pPr>
            <a:lvl2pPr marL="742950" indent="-285750" eaLnBrk="0" hangingPunct="0">
              <a:defRPr baseline="-25000">
                <a:solidFill>
                  <a:schemeClr val="tx1"/>
                </a:solidFill>
                <a:latin typeface="Arial" panose="020B0604020202020204" pitchFamily="34" charset="0"/>
              </a:defRPr>
            </a:lvl2pPr>
            <a:lvl3pPr marL="1143000" indent="-228600" eaLnBrk="0" hangingPunct="0">
              <a:defRPr baseline="-25000">
                <a:solidFill>
                  <a:schemeClr val="tx1"/>
                </a:solidFill>
                <a:latin typeface="Arial" panose="020B0604020202020204" pitchFamily="34" charset="0"/>
              </a:defRPr>
            </a:lvl3pPr>
            <a:lvl4pPr marL="1600200" indent="-228600" eaLnBrk="0" hangingPunct="0">
              <a:defRPr baseline="-25000">
                <a:solidFill>
                  <a:schemeClr val="tx1"/>
                </a:solidFill>
                <a:latin typeface="Arial" panose="020B0604020202020204" pitchFamily="34" charset="0"/>
              </a:defRPr>
            </a:lvl4pPr>
            <a:lvl5pPr marL="2057400" indent="-228600" eaLnBrk="0" hangingPunct="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defRPr baseline="-25000">
                <a:solidFill>
                  <a:schemeClr val="tx1"/>
                </a:solidFill>
                <a:latin typeface="Arial" panose="020B0604020202020204" pitchFamily="34" charset="0"/>
              </a:defRPr>
            </a:lvl9pPr>
          </a:lstStyle>
          <a:p>
            <a:pPr algn="ctr" eaLnBrk="1" hangingPunct="1">
              <a:lnSpc>
                <a:spcPct val="150000"/>
              </a:lnSpc>
            </a:pPr>
            <a:r>
              <a:rPr lang="zh-CN" altLang="en-US" sz="4000" b="1" baseline="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右酮洛芬氨丁三醇注射液</a:t>
            </a:r>
            <a:endParaRPr lang="en-US" altLang="zh-CN" sz="4000" b="1" baseline="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algn="ctr" eaLnBrk="1" hangingPunct="1">
              <a:lnSpc>
                <a:spcPct val="150000"/>
              </a:lnSpc>
            </a:pPr>
            <a:r>
              <a:rPr lang="zh-CN" altLang="en-US" sz="3200" b="1" baseline="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商品名：芬尼</a:t>
            </a:r>
            <a:endParaRPr lang="en-US" altLang="zh-CN" sz="3200" b="1" baseline="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algn="ctr" eaLnBrk="1" hangingPunct="1">
              <a:lnSpc>
                <a:spcPct val="150000"/>
              </a:lnSpc>
            </a:pPr>
            <a:r>
              <a:rPr lang="zh-CN" altLang="en-US" sz="3200" b="1" baseline="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南京正科医药股份有限公司</a:t>
            </a:r>
            <a:endParaRPr lang="zh-CN" altLang="en-US" sz="3200" b="1" baseline="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pic>
        <p:nvPicPr>
          <p:cNvPr id="5" name="Picture 2" descr="PPECLOGO-eff-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0118" y="4136164"/>
            <a:ext cx="1413933" cy="1278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9" descr="PPECLOGO-eff-5-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1134" y="4648397"/>
            <a:ext cx="1970617" cy="1797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PPECLOGO-eff-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77081" y="4182491"/>
            <a:ext cx="533400" cy="484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1" descr="PPECLOGO-eff-5-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03984" y="3877931"/>
            <a:ext cx="1488016" cy="1363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5" descr="PPECLOGO-eff2-1-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32100" y="3975297"/>
            <a:ext cx="584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7" descr="PPECLOGO-eff2-1-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840384" y="4172149"/>
            <a:ext cx="480483" cy="484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WordArt 22"/>
          <p:cNvSpPr>
            <a:spLocks noChangeArrowheads="1" noChangeShapeType="1" noTextEdit="1"/>
          </p:cNvSpPr>
          <p:nvPr/>
        </p:nvSpPr>
        <p:spPr bwMode="auto">
          <a:xfrm>
            <a:off x="1832509" y="4755905"/>
            <a:ext cx="9120716" cy="1056217"/>
          </a:xfrm>
          <a:prstGeom prst="rect">
            <a:avLst/>
          </a:prstGeom>
          <a:extLst>
            <a:ext uri="{91240B29-F687-4F45-9708-019B960494DF}">
              <a14:hiddenLine xmlns:a14="http://schemas.microsoft.com/office/drawing/2010/main" w="9525">
                <a:solidFill>
                  <a:srgbClr val="000000"/>
                </a:solidFill>
                <a:round/>
              </a14:hiddenLine>
            </a:ext>
          </a:extLst>
        </p:spPr>
        <p:txBody>
          <a:bodyPr wrap="none" lIns="121917" tIns="60958" rIns="121917" bIns="60958" fromWordArt="1">
            <a:prstTxWarp prst="textPlain">
              <a:avLst>
                <a:gd name="adj" fmla="val 50000"/>
              </a:avLst>
            </a:prstTxWarp>
          </a:bodyPr>
          <a:lstStyle/>
          <a:p>
            <a:endParaRPr lang="zh-CN" altLang="en-US" sz="4800" kern="10" spc="960">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黑体" panose="02010609060101010101" charset="-122"/>
              <a:ea typeface="黑体" panose="02010609060101010101" charset="-122"/>
            </a:endParaRPr>
          </a:p>
        </p:txBody>
      </p:sp>
      <p:sp>
        <p:nvSpPr>
          <p:cNvPr id="132" name="TextBox 14"/>
          <p:cNvSpPr>
            <a:spLocks noChangeArrowheads="1"/>
          </p:cNvSpPr>
          <p:nvPr/>
        </p:nvSpPr>
        <p:spPr bwMode="auto">
          <a:xfrm>
            <a:off x="327774" y="1918776"/>
            <a:ext cx="4372041" cy="2311573"/>
          </a:xfrm>
          <a:prstGeom prst="rect">
            <a:avLst/>
          </a:prstGeom>
        </p:spPr>
        <p:txBody>
          <a:bodyPr wrap="square" lIns="121917" tIns="60958" rIns="121917" bIns="60958">
            <a:spAutoFit/>
          </a:bodyPr>
          <a:lstStyle/>
          <a:p>
            <a:pPr fontAlgn="base">
              <a:spcBef>
                <a:spcPct val="0"/>
              </a:spcBef>
              <a:spcAft>
                <a:spcPct val="0"/>
              </a:spcAft>
            </a:pPr>
            <a:endParaRPr lang="en-US" altLang="zh-CN" sz="14200" dirty="0">
              <a:solidFill>
                <a:schemeClr val="accent1"/>
              </a:solidFill>
              <a:latin typeface="Impact" panose="020B0806030902050204" pitchFamily="34" charset="0"/>
              <a:ea typeface="微软雅黑" panose="020B0503020204020204" pitchFamily="34" charset="-122"/>
              <a:sym typeface="方正兰亭粗黑_GBK" charset="-122"/>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矩形 27"/>
          <p:cNvSpPr/>
          <p:nvPr/>
        </p:nvSpPr>
        <p:spPr>
          <a:xfrm>
            <a:off x="754850" y="568370"/>
            <a:ext cx="1794081" cy="461665"/>
          </a:xfrm>
          <a:prstGeom prst="rect">
            <a:avLst/>
          </a:prstGeom>
        </p:spPr>
        <p:txBody>
          <a:bodyPr wrap="none">
            <a:spAutoFit/>
          </a:bodyPr>
          <a:lstStyle/>
          <a:p>
            <a:r>
              <a:rPr kumimoji="1" lang="en-US" altLang="zh-CN" sz="2400" b="1" dirty="0">
                <a:latin typeface="微软雅黑" panose="020B0503020204020204" pitchFamily="34" charset="-122"/>
                <a:ea typeface="微软雅黑" panose="020B0503020204020204" pitchFamily="34" charset="-122"/>
                <a:cs typeface="Times New Roman" panose="02020603050405020304" pitchFamily="18" charset="0"/>
              </a:rPr>
              <a:t>06</a:t>
            </a:r>
            <a:r>
              <a:rPr kumimoji="1"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、公平性</a:t>
            </a:r>
            <a:endParaRPr kumimoji="1" lang="zh-CN" altLang="en-US" sz="2000" b="1"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 name="AutoShape 2" descr="Not Just for Children: Study Shows High Prevalence of Atopic Dermatitis ..."/>
          <p:cNvSpPr>
            <a:spLocks noChangeAspect="1" noChangeArrowheads="1"/>
          </p:cNvSpPr>
          <p:nvPr/>
        </p:nvSpPr>
        <p:spPr bwMode="auto">
          <a:xfrm>
            <a:off x="9524002" y="4663520"/>
            <a:ext cx="1186541" cy="139418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8" name="文本框 7"/>
          <p:cNvSpPr txBox="1"/>
          <p:nvPr/>
        </p:nvSpPr>
        <p:spPr>
          <a:xfrm>
            <a:off x="624468" y="1237785"/>
            <a:ext cx="11006254" cy="4154984"/>
          </a:xfrm>
          <a:prstGeom prst="rect">
            <a:avLst/>
          </a:prstGeom>
          <a:noFill/>
        </p:spPr>
        <p:txBody>
          <a:bodyPr wrap="square" rtlCol="0">
            <a:spAutoFit/>
          </a:bodyPr>
          <a:lstStyle/>
          <a:p>
            <a:pPr marL="285750" indent="-285750">
              <a:lnSpc>
                <a:spcPct val="150000"/>
              </a:lnSpc>
              <a:buFont typeface="Wingdings" panose="05000000000000000000" pitchFamily="2" charset="2"/>
              <a:buChar char="p"/>
            </a:pPr>
            <a:r>
              <a:rPr lang="zh-CN" altLang="en-US" sz="1600" b="1" dirty="0">
                <a:effectLst/>
                <a:latin typeface="微软雅黑" panose="020B0503020204020204" pitchFamily="34" charset="-122"/>
                <a:ea typeface="微软雅黑" panose="020B0503020204020204" pitchFamily="34" charset="-122"/>
              </a:rPr>
              <a:t>临床应用</a:t>
            </a:r>
            <a:endParaRPr lang="en-US" altLang="zh-CN" sz="1600" b="1" dirty="0">
              <a:effectLst/>
              <a:latin typeface="微软雅黑" panose="020B0503020204020204" pitchFamily="34" charset="-122"/>
              <a:ea typeface="微软雅黑" panose="020B0503020204020204" pitchFamily="34" charset="-122"/>
            </a:endParaRPr>
          </a:p>
          <a:p>
            <a:pPr>
              <a:lnSpc>
                <a:spcPct val="150000"/>
              </a:lnSpc>
            </a:pPr>
            <a:r>
              <a:rPr lang="zh-CN" altLang="en-US" sz="1600" dirty="0">
                <a:latin typeface="微软雅黑" panose="020B0503020204020204" pitchFamily="34" charset="-122"/>
                <a:ea typeface="微软雅黑" panose="020B0503020204020204" pitchFamily="34" charset="-122"/>
              </a:rPr>
              <a:t>       </a:t>
            </a:r>
            <a:r>
              <a:rPr lang="zh-CN" altLang="zh-CN" sz="1600" dirty="0">
                <a:latin typeface="微软雅黑" panose="020B0503020204020204" pitchFamily="34" charset="-122"/>
                <a:ea typeface="微软雅黑" panose="020B0503020204020204" pitchFamily="34" charset="-122"/>
              </a:rPr>
              <a:t>术后镇痛是手术治疗过程的一个重要环节，可使病人轻松渡过麻醉消失后的疼痛时期，避免术后急性疼痛控制不当而造成的慢性疼痛、获得性肺炎、伤口愈合不良等并发症，延迟患者术后康复，增加患者的经济负担。术后并发症的预防可节省医保费用的支出，促进患者康复周期，取得更好的临床获益。</a:t>
            </a:r>
            <a:endParaRPr lang="en-US" altLang="zh-CN" sz="1600" dirty="0">
              <a:latin typeface="微软雅黑" panose="020B0503020204020204" pitchFamily="34" charset="-122"/>
              <a:ea typeface="微软雅黑" panose="020B0503020204020204" pitchFamily="34" charset="-122"/>
            </a:endParaRPr>
          </a:p>
          <a:p>
            <a:pPr marL="285750" indent="-285750">
              <a:lnSpc>
                <a:spcPct val="150000"/>
              </a:lnSpc>
              <a:buFont typeface="Wingdings" panose="05000000000000000000" pitchFamily="2" charset="2"/>
              <a:buChar char="p"/>
            </a:pPr>
            <a:r>
              <a:rPr kumimoji="1" lang="zh-CN" altLang="en-US" sz="1600" b="1" dirty="0">
                <a:latin typeface="微软雅黑" panose="020B0503020204020204" pitchFamily="34" charset="-122"/>
                <a:ea typeface="微软雅黑" panose="020B0503020204020204" pitchFamily="34" charset="-122"/>
              </a:rPr>
              <a:t>弥补医保治疗短板</a:t>
            </a:r>
            <a:endParaRPr kumimoji="1" lang="en-US" altLang="zh-CN" sz="1600" b="1" dirty="0">
              <a:latin typeface="微软雅黑" panose="020B0503020204020204" pitchFamily="34" charset="-122"/>
              <a:ea typeface="微软雅黑" panose="020B0503020204020204" pitchFamily="34" charset="-122"/>
            </a:endParaRPr>
          </a:p>
          <a:p>
            <a:pPr lvl="0">
              <a:lnSpc>
                <a:spcPct val="150000"/>
              </a:lnSpc>
            </a:pPr>
            <a:r>
              <a:rPr lang="zh-CN" altLang="en-US" sz="1600" dirty="0">
                <a:effectLst/>
                <a:latin typeface="微软雅黑" panose="020B0503020204020204" pitchFamily="34" charset="-122"/>
                <a:ea typeface="微软雅黑" panose="020B0503020204020204" pitchFamily="34" charset="-122"/>
                <a:cs typeface="Arial" panose="020B0604020202020204" pitchFamily="34" charset="0"/>
              </a:rPr>
              <a:t>     （</a:t>
            </a:r>
            <a:r>
              <a:rPr lang="en-US" altLang="zh-CN" sz="1600" dirty="0">
                <a:effectLst/>
                <a:latin typeface="微软雅黑" panose="020B0503020204020204" pitchFamily="34" charset="-122"/>
                <a:ea typeface="微软雅黑" panose="020B0503020204020204" pitchFamily="34" charset="-122"/>
                <a:cs typeface="Arial" panose="020B0604020202020204" pitchFamily="34" charset="0"/>
              </a:rPr>
              <a:t>1</a:t>
            </a:r>
            <a:r>
              <a:rPr lang="zh-CN" altLang="en-US" sz="1600" dirty="0">
                <a:effectLst/>
                <a:latin typeface="微软雅黑" panose="020B0503020204020204" pitchFamily="34" charset="-122"/>
                <a:ea typeface="微软雅黑" panose="020B0503020204020204" pitchFamily="34" charset="-122"/>
                <a:cs typeface="Arial" panose="020B0604020202020204" pitchFamily="34" charset="0"/>
              </a:rPr>
              <a:t>）</a:t>
            </a:r>
            <a:r>
              <a:rPr lang="zh-CN" altLang="zh-CN" sz="1600" dirty="0">
                <a:effectLst/>
                <a:latin typeface="微软雅黑" panose="020B0503020204020204" pitchFamily="34" charset="-122"/>
                <a:ea typeface="微软雅黑" panose="020B0503020204020204" pitchFamily="34" charset="-122"/>
                <a:cs typeface="Arial" panose="020B0604020202020204" pitchFamily="34" charset="0"/>
              </a:rPr>
              <a:t>弥补了目录内非甾体镇痛药不能用于中重度手术镇痛和疼痛应用范围窄的短板，扩大医患选择的权限</a:t>
            </a:r>
            <a:r>
              <a:rPr lang="zh-CN" altLang="zh-CN" sz="1600" dirty="0" smtClean="0">
                <a:effectLst/>
                <a:latin typeface="微软雅黑" panose="020B0503020204020204" pitchFamily="34" charset="-122"/>
                <a:ea typeface="微软雅黑" panose="020B0503020204020204" pitchFamily="34" charset="-122"/>
                <a:cs typeface="Arial" panose="020B0604020202020204" pitchFamily="34" charset="0"/>
              </a:rPr>
              <a:t>；</a:t>
            </a:r>
            <a:endParaRPr lang="en-US" altLang="zh-CN" sz="1600" dirty="0" smtClean="0">
              <a:effectLst/>
              <a:latin typeface="微软雅黑" panose="020B0503020204020204" pitchFamily="34" charset="-122"/>
              <a:ea typeface="微软雅黑" panose="020B0503020204020204" pitchFamily="34" charset="-122"/>
              <a:cs typeface="Arial" panose="020B0604020202020204" pitchFamily="34" charset="0"/>
            </a:endParaRPr>
          </a:p>
          <a:p>
            <a:pPr lvl="0">
              <a:lnSpc>
                <a:spcPct val="150000"/>
              </a:lnSpc>
            </a:pPr>
            <a:r>
              <a:rPr lang="en-US" altLang="zh-CN" sz="1600" dirty="0">
                <a:latin typeface="微软雅黑" panose="020B0503020204020204" pitchFamily="34" charset="-122"/>
                <a:ea typeface="微软雅黑" panose="020B0503020204020204" pitchFamily="34" charset="-122"/>
                <a:cs typeface="Arial" panose="020B0604020202020204" pitchFamily="34" charset="0"/>
              </a:rPr>
              <a:t> </a:t>
            </a:r>
            <a:r>
              <a:rPr lang="en-US" altLang="zh-CN" sz="1600" dirty="0" smtClean="0">
                <a:latin typeface="微软雅黑" panose="020B0503020204020204" pitchFamily="34" charset="-122"/>
                <a:ea typeface="微软雅黑" panose="020B0503020204020204" pitchFamily="34" charset="-122"/>
                <a:cs typeface="Arial" panose="020B0604020202020204" pitchFamily="34" charset="0"/>
              </a:rPr>
              <a:t>    </a:t>
            </a:r>
            <a:r>
              <a:rPr lang="zh-CN" altLang="en-US" sz="1600" dirty="0" smtClean="0">
                <a:latin typeface="微软雅黑" panose="020B0503020204020204" pitchFamily="34" charset="-122"/>
                <a:ea typeface="微软雅黑" panose="020B0503020204020204" pitchFamily="34" charset="-122"/>
                <a:cs typeface="Arial" panose="020B0604020202020204" pitchFamily="34" charset="0"/>
              </a:rPr>
              <a:t>（</a:t>
            </a:r>
            <a:r>
              <a:rPr lang="en-US" altLang="zh-CN" sz="1600" dirty="0">
                <a:latin typeface="微软雅黑" panose="020B0503020204020204" pitchFamily="34" charset="-122"/>
                <a:ea typeface="微软雅黑" panose="020B0503020204020204" pitchFamily="34" charset="-122"/>
                <a:cs typeface="Arial" panose="020B0604020202020204" pitchFamily="34" charset="0"/>
              </a:rPr>
              <a:t>2</a:t>
            </a:r>
            <a:r>
              <a:rPr lang="zh-CN" altLang="en-US" sz="1600" dirty="0">
                <a:latin typeface="微软雅黑" panose="020B0503020204020204" pitchFamily="34" charset="-122"/>
                <a:ea typeface="微软雅黑" panose="020B0503020204020204" pitchFamily="34" charset="-122"/>
                <a:cs typeface="Arial" panose="020B0604020202020204" pitchFamily="34" charset="0"/>
              </a:rPr>
              <a:t>）</a:t>
            </a:r>
            <a:r>
              <a:rPr lang="zh-CN" altLang="zh-CN" sz="1600" dirty="0">
                <a:effectLst/>
                <a:latin typeface="微软雅黑" panose="020B0503020204020204" pitchFamily="34" charset="-122"/>
                <a:ea typeface="微软雅黑" panose="020B0503020204020204" pitchFamily="34" charset="-122"/>
                <a:cs typeface="Arial" panose="020B0604020202020204" pitchFamily="34" charset="0"/>
              </a:rPr>
              <a:t>弥补了目录内参照药物布洛芬注射液不良反应大，刺激性强的缺点，提供安全性更好的非甾体镇痛药。</a:t>
            </a:r>
            <a:endParaRPr lang="en-US" altLang="zh-CN" sz="1600" dirty="0">
              <a:effectLst/>
              <a:latin typeface="微软雅黑" panose="020B0503020204020204" pitchFamily="34" charset="-122"/>
              <a:ea typeface="微软雅黑" panose="020B0503020204020204" pitchFamily="34" charset="-122"/>
              <a:cs typeface="Arial" panose="020B0604020202020204" pitchFamily="34" charset="0"/>
            </a:endParaRPr>
          </a:p>
          <a:p>
            <a:pPr marL="285750" indent="-285750">
              <a:lnSpc>
                <a:spcPct val="150000"/>
              </a:lnSpc>
              <a:buFont typeface="Wingdings" panose="05000000000000000000" pitchFamily="2" charset="2"/>
              <a:buChar char="p"/>
            </a:pPr>
            <a:r>
              <a:rPr kumimoji="1" lang="zh-CN" altLang="en-US" sz="1600" b="1" dirty="0">
                <a:latin typeface="微软雅黑" panose="020B0503020204020204" pitchFamily="34" charset="-122"/>
                <a:ea typeface="微软雅黑" panose="020B0503020204020204" pitchFamily="34" charset="-122"/>
              </a:rPr>
              <a:t>临床管理难度</a:t>
            </a:r>
            <a:endParaRPr kumimoji="1" lang="en-US" altLang="zh-CN" sz="1600" b="1" dirty="0">
              <a:latin typeface="微软雅黑" panose="020B0503020204020204" pitchFamily="34" charset="-122"/>
              <a:ea typeface="微软雅黑" panose="020B0503020204020204" pitchFamily="34" charset="-122"/>
            </a:endParaRPr>
          </a:p>
          <a:p>
            <a:pPr lvl="0" algn="just">
              <a:lnSpc>
                <a:spcPct val="150000"/>
              </a:lnSpc>
            </a:pPr>
            <a:r>
              <a:rPr lang="zh-CN" altLang="en-US" sz="1600" dirty="0" smtClean="0">
                <a:latin typeface="微软雅黑" panose="020B0503020204020204" pitchFamily="34" charset="-122"/>
                <a:ea typeface="微软雅黑" panose="020B0503020204020204" pitchFamily="34" charset="-122"/>
                <a:cs typeface="Arial" panose="020B0604020202020204" pitchFamily="34" charset="0"/>
              </a:rPr>
              <a:t>     （</a:t>
            </a:r>
            <a:r>
              <a:rPr lang="en-US" altLang="zh-CN" sz="1600" dirty="0">
                <a:latin typeface="微软雅黑" panose="020B0503020204020204" pitchFamily="34" charset="-122"/>
                <a:ea typeface="微软雅黑" panose="020B0503020204020204" pitchFamily="34" charset="-122"/>
                <a:cs typeface="Arial" panose="020B0604020202020204" pitchFamily="34" charset="0"/>
              </a:rPr>
              <a:t>1</a:t>
            </a:r>
            <a:r>
              <a:rPr lang="zh-CN" altLang="en-US" sz="1600" dirty="0">
                <a:latin typeface="微软雅黑" panose="020B0503020204020204" pitchFamily="34" charset="-122"/>
                <a:ea typeface="微软雅黑" panose="020B0503020204020204" pitchFamily="34" charset="-122"/>
                <a:cs typeface="Arial" panose="020B0604020202020204" pitchFamily="34" charset="0"/>
              </a:rPr>
              <a:t>）</a:t>
            </a:r>
            <a:r>
              <a:rPr lang="zh-CN" altLang="zh-CN" sz="1600" dirty="0">
                <a:latin typeface="微软雅黑" panose="020B0503020204020204" pitchFamily="34" charset="-122"/>
                <a:ea typeface="微软雅黑" panose="020B0503020204020204" pitchFamily="34" charset="-122"/>
                <a:cs typeface="Arial" panose="020B0604020202020204" pitchFamily="34" charset="0"/>
              </a:rPr>
              <a:t>右酮洛芬氨丁三醇注射液为非甾体镇痛药，无成瘾性；临床疗效确切，治疗疾病明确，非辅助用药；无滥用风险</a:t>
            </a:r>
            <a:r>
              <a:rPr lang="zh-CN" altLang="zh-CN" sz="1600" dirty="0" smtClean="0">
                <a:latin typeface="微软雅黑" panose="020B0503020204020204" pitchFamily="34" charset="-122"/>
                <a:ea typeface="微软雅黑" panose="020B0503020204020204" pitchFamily="34" charset="-122"/>
                <a:cs typeface="Arial" panose="020B0604020202020204" pitchFamily="34" charset="0"/>
              </a:rPr>
              <a:t>；</a:t>
            </a:r>
            <a:endParaRPr lang="en-US" altLang="zh-CN" sz="1600" dirty="0" smtClean="0">
              <a:latin typeface="微软雅黑" panose="020B0503020204020204" pitchFamily="34" charset="-122"/>
              <a:ea typeface="微软雅黑" panose="020B0503020204020204" pitchFamily="34" charset="-122"/>
              <a:cs typeface="Arial" panose="020B0604020202020204" pitchFamily="34" charset="0"/>
            </a:endParaRPr>
          </a:p>
          <a:p>
            <a:pPr lvl="0" algn="just">
              <a:lnSpc>
                <a:spcPct val="150000"/>
              </a:lnSpc>
            </a:pPr>
            <a:r>
              <a:rPr lang="en-US" altLang="zh-CN" sz="1600" dirty="0" smtClean="0">
                <a:latin typeface="微软雅黑" panose="020B0503020204020204" pitchFamily="34" charset="-122"/>
                <a:ea typeface="微软雅黑" panose="020B0503020204020204" pitchFamily="34" charset="-122"/>
                <a:cs typeface="Arial" panose="020B0604020202020204" pitchFamily="34" charset="0"/>
              </a:rPr>
              <a:t>     </a:t>
            </a:r>
            <a:r>
              <a:rPr lang="zh-CN" altLang="en-US" sz="1600" dirty="0" smtClean="0">
                <a:latin typeface="微软雅黑" panose="020B0503020204020204" pitchFamily="34" charset="-122"/>
                <a:ea typeface="微软雅黑" panose="020B0503020204020204" pitchFamily="34" charset="-122"/>
                <a:cs typeface="Arial" panose="020B0604020202020204" pitchFamily="34" charset="0"/>
              </a:rPr>
              <a:t>（</a:t>
            </a:r>
            <a:r>
              <a:rPr lang="en-US" altLang="zh-CN" sz="1600" dirty="0">
                <a:latin typeface="微软雅黑" panose="020B0503020204020204" pitchFamily="34" charset="-122"/>
                <a:ea typeface="微软雅黑" panose="020B0503020204020204" pitchFamily="34" charset="-122"/>
                <a:cs typeface="Arial" panose="020B0604020202020204" pitchFamily="34" charset="0"/>
              </a:rPr>
              <a:t>2</a:t>
            </a:r>
            <a:r>
              <a:rPr lang="zh-CN" altLang="en-US" sz="1600" dirty="0">
                <a:latin typeface="微软雅黑" panose="020B0503020204020204" pitchFamily="34" charset="-122"/>
                <a:ea typeface="微软雅黑" panose="020B0503020204020204" pitchFamily="34" charset="-122"/>
                <a:cs typeface="Arial" panose="020B0604020202020204" pitchFamily="34" charset="0"/>
              </a:rPr>
              <a:t>）</a:t>
            </a:r>
            <a:r>
              <a:rPr lang="zh-CN" altLang="zh-CN" sz="1600" dirty="0">
                <a:latin typeface="微软雅黑" panose="020B0503020204020204" pitchFamily="34" charset="-122"/>
                <a:ea typeface="微软雅黑" panose="020B0503020204020204" pitchFamily="34" charset="-122"/>
                <a:cs typeface="Arial" panose="020B0604020202020204" pitchFamily="34" charset="0"/>
              </a:rPr>
              <a:t>右酮洛芬氨丁三醇注射液为遮光，密闭，不超过</a:t>
            </a:r>
            <a:r>
              <a:rPr lang="en-US" altLang="zh-CN" sz="1600" dirty="0">
                <a:latin typeface="微软雅黑" panose="020B0503020204020204" pitchFamily="34" charset="-122"/>
                <a:ea typeface="微软雅黑" panose="020B0503020204020204" pitchFamily="34" charset="-122"/>
                <a:cs typeface="Arial" panose="020B0604020202020204" pitchFamily="34" charset="0"/>
              </a:rPr>
              <a:t>30</a:t>
            </a:r>
            <a:r>
              <a:rPr lang="zh-CN" altLang="zh-CN" sz="1600" dirty="0">
                <a:latin typeface="微软雅黑" panose="020B0503020204020204" pitchFamily="34" charset="-122"/>
                <a:ea typeface="微软雅黑" panose="020B0503020204020204" pitchFamily="34" charset="-122"/>
                <a:cs typeface="Arial" panose="020B0604020202020204" pitchFamily="34" charset="0"/>
              </a:rPr>
              <a:t>℃保存，储存条件温和，临床使用便捷</a:t>
            </a:r>
            <a:r>
              <a:rPr lang="zh-CN" altLang="zh-CN" sz="1600" dirty="0" smtClean="0">
                <a:latin typeface="微软雅黑" panose="020B0503020204020204" pitchFamily="34" charset="-122"/>
                <a:ea typeface="微软雅黑" panose="020B0503020204020204" pitchFamily="34" charset="-122"/>
                <a:cs typeface="Arial" panose="020B0604020202020204" pitchFamily="34" charset="0"/>
              </a:rPr>
              <a:t>。</a:t>
            </a:r>
            <a:endParaRPr lang="en-US" altLang="zh-CN" sz="1600" dirty="0" smtClean="0">
              <a:latin typeface="微软雅黑" panose="020B0503020204020204" pitchFamily="34" charset="-122"/>
              <a:ea typeface="微软雅黑" panose="020B0503020204020204" pitchFamily="34" charset="-122"/>
              <a:cs typeface="Arial" panose="020B0604020202020204" pitchFamily="34" charset="0"/>
            </a:endParaRPr>
          </a:p>
          <a:p>
            <a:pPr lvl="0" algn="just">
              <a:lnSpc>
                <a:spcPct val="150000"/>
              </a:lnSpc>
            </a:pPr>
            <a:r>
              <a:rPr lang="zh-CN" altLang="en-US" sz="1600" dirty="0" smtClean="0">
                <a:latin typeface="微软雅黑" panose="020B0503020204020204" pitchFamily="34" charset="-122"/>
                <a:ea typeface="微软雅黑" panose="020B0503020204020204" pitchFamily="34" charset="-122"/>
                <a:cs typeface="Arial" panose="020B0604020202020204" pitchFamily="34" charset="0"/>
              </a:rPr>
              <a:t>     （</a:t>
            </a:r>
            <a:r>
              <a:rPr lang="en-US" altLang="zh-CN" sz="1600" dirty="0">
                <a:latin typeface="微软雅黑" panose="020B0503020204020204" pitchFamily="34" charset="-122"/>
                <a:ea typeface="微软雅黑" panose="020B0503020204020204" pitchFamily="34" charset="-122"/>
                <a:cs typeface="Arial" panose="020B0604020202020204" pitchFamily="34" charset="0"/>
              </a:rPr>
              <a:t>3</a:t>
            </a:r>
            <a:r>
              <a:rPr lang="zh-CN" altLang="en-US" sz="1600" dirty="0">
                <a:latin typeface="微软雅黑" panose="020B0503020204020204" pitchFamily="34" charset="-122"/>
                <a:ea typeface="微软雅黑" panose="020B0503020204020204" pitchFamily="34" charset="-122"/>
                <a:cs typeface="Arial" panose="020B0604020202020204" pitchFamily="34" charset="0"/>
              </a:rPr>
              <a:t>）</a:t>
            </a:r>
            <a:r>
              <a:rPr lang="zh-CN" altLang="zh-CN" sz="1600" dirty="0">
                <a:latin typeface="微软雅黑" panose="020B0503020204020204" pitchFamily="34" charset="-122"/>
                <a:ea typeface="微软雅黑" panose="020B0503020204020204" pitchFamily="34" charset="-122"/>
                <a:cs typeface="Arial" panose="020B0604020202020204" pitchFamily="34" charset="0"/>
              </a:rPr>
              <a:t>右酮洛芬氨丁三醇注射液外包装与性状显著，易于识别，避免了临床上误用的风险。</a:t>
            </a:r>
            <a:endParaRPr lang="zh-CN" altLang="zh-CN" sz="1600" dirty="0">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矩形 27"/>
          <p:cNvSpPr/>
          <p:nvPr/>
        </p:nvSpPr>
        <p:spPr>
          <a:xfrm>
            <a:off x="754850" y="568370"/>
            <a:ext cx="800219" cy="461665"/>
          </a:xfrm>
          <a:prstGeom prst="rect">
            <a:avLst/>
          </a:prstGeom>
        </p:spPr>
        <p:txBody>
          <a:bodyPr wrap="none">
            <a:spAutoFit/>
          </a:bodyPr>
          <a:lstStyle/>
          <a:p>
            <a:r>
              <a:rPr kumimoji="1"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目录</a:t>
            </a:r>
            <a:endParaRPr kumimoji="1" lang="zh-CN" altLang="en-US" sz="2000" b="1"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 name="AutoShape 2" descr="Not Just for Children: Study Shows High Prevalence of Atopic Dermatitis ..."/>
          <p:cNvSpPr>
            <a:spLocks noChangeAspect="1" noChangeArrowheads="1"/>
          </p:cNvSpPr>
          <p:nvPr/>
        </p:nvSpPr>
        <p:spPr bwMode="auto">
          <a:xfrm>
            <a:off x="9524002" y="4663520"/>
            <a:ext cx="1186541" cy="139418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2" name="文本框 1"/>
          <p:cNvSpPr txBox="1"/>
          <p:nvPr/>
        </p:nvSpPr>
        <p:spPr>
          <a:xfrm>
            <a:off x="754850" y="1393902"/>
            <a:ext cx="2085827" cy="2536400"/>
          </a:xfrm>
          <a:prstGeom prst="rect">
            <a:avLst/>
          </a:prstGeom>
          <a:noFill/>
        </p:spPr>
        <p:txBody>
          <a:bodyPr wrap="none" rtlCol="0">
            <a:spAutoFit/>
          </a:bodyPr>
          <a:lstStyle/>
          <a:p>
            <a:pPr>
              <a:lnSpc>
                <a:spcPct val="150000"/>
              </a:lnSpc>
            </a:pPr>
            <a:r>
              <a:rPr kumimoji="1" lang="en-US" altLang="zh-CN" b="1" dirty="0">
                <a:latin typeface="微软雅黑" panose="020B0503020204020204" pitchFamily="34" charset="-122"/>
                <a:ea typeface="微软雅黑" panose="020B0503020204020204" pitchFamily="34" charset="-122"/>
              </a:rPr>
              <a:t>01</a:t>
            </a:r>
            <a:r>
              <a:rPr kumimoji="1" lang="zh-CN" altLang="en-US" b="1" dirty="0">
                <a:latin typeface="微软雅黑" panose="020B0503020204020204" pitchFamily="34" charset="-122"/>
                <a:ea typeface="微软雅黑" panose="020B0503020204020204" pitchFamily="34" charset="-122"/>
              </a:rPr>
              <a:t>、药品基本信息</a:t>
            </a:r>
            <a:endParaRPr kumimoji="1" lang="en-US" altLang="zh-CN" b="1" dirty="0">
              <a:latin typeface="微软雅黑" panose="020B0503020204020204" pitchFamily="34" charset="-122"/>
              <a:ea typeface="微软雅黑" panose="020B0503020204020204" pitchFamily="34" charset="-122"/>
            </a:endParaRPr>
          </a:p>
          <a:p>
            <a:pPr>
              <a:lnSpc>
                <a:spcPct val="150000"/>
              </a:lnSpc>
            </a:pPr>
            <a:r>
              <a:rPr kumimoji="1" lang="en-US" altLang="zh-CN" b="1" dirty="0">
                <a:latin typeface="微软雅黑" panose="020B0503020204020204" pitchFamily="34" charset="-122"/>
                <a:ea typeface="微软雅黑" panose="020B0503020204020204" pitchFamily="34" charset="-122"/>
              </a:rPr>
              <a:t>02</a:t>
            </a:r>
            <a:r>
              <a:rPr kumimoji="1" lang="zh-CN" altLang="en-US" b="1" dirty="0">
                <a:latin typeface="微软雅黑" panose="020B0503020204020204" pitchFamily="34" charset="-122"/>
                <a:ea typeface="微软雅黑" panose="020B0503020204020204" pitchFamily="34" charset="-122"/>
              </a:rPr>
              <a:t>、安全性</a:t>
            </a:r>
            <a:endParaRPr kumimoji="1" lang="en-US" altLang="zh-CN" b="1" dirty="0">
              <a:latin typeface="微软雅黑" panose="020B0503020204020204" pitchFamily="34" charset="-122"/>
              <a:ea typeface="微软雅黑" panose="020B0503020204020204" pitchFamily="34" charset="-122"/>
            </a:endParaRPr>
          </a:p>
          <a:p>
            <a:pPr>
              <a:lnSpc>
                <a:spcPct val="150000"/>
              </a:lnSpc>
            </a:pPr>
            <a:r>
              <a:rPr kumimoji="1" lang="en-US" altLang="zh-CN" b="1" dirty="0">
                <a:latin typeface="微软雅黑" panose="020B0503020204020204" pitchFamily="34" charset="-122"/>
                <a:ea typeface="微软雅黑" panose="020B0503020204020204" pitchFamily="34" charset="-122"/>
              </a:rPr>
              <a:t>03</a:t>
            </a:r>
            <a:r>
              <a:rPr kumimoji="1" lang="zh-CN" altLang="en-US" b="1" dirty="0">
                <a:latin typeface="微软雅黑" panose="020B0503020204020204" pitchFamily="34" charset="-122"/>
                <a:ea typeface="微软雅黑" panose="020B0503020204020204" pitchFamily="34" charset="-122"/>
              </a:rPr>
              <a:t>、有效性</a:t>
            </a:r>
            <a:endParaRPr kumimoji="1" lang="en-US" altLang="zh-CN" b="1" dirty="0">
              <a:latin typeface="微软雅黑" panose="020B0503020204020204" pitchFamily="34" charset="-122"/>
              <a:ea typeface="微软雅黑" panose="020B0503020204020204" pitchFamily="34" charset="-122"/>
            </a:endParaRPr>
          </a:p>
          <a:p>
            <a:pPr>
              <a:lnSpc>
                <a:spcPct val="150000"/>
              </a:lnSpc>
            </a:pPr>
            <a:r>
              <a:rPr kumimoji="1" lang="en-US" altLang="zh-CN" b="1" dirty="0">
                <a:latin typeface="微软雅黑" panose="020B0503020204020204" pitchFamily="34" charset="-122"/>
                <a:ea typeface="微软雅黑" panose="020B0503020204020204" pitchFamily="34" charset="-122"/>
              </a:rPr>
              <a:t>04</a:t>
            </a:r>
            <a:r>
              <a:rPr kumimoji="1" lang="zh-CN" altLang="en-US" b="1" dirty="0">
                <a:latin typeface="微软雅黑" panose="020B0503020204020204" pitchFamily="34" charset="-122"/>
                <a:ea typeface="微软雅黑" panose="020B0503020204020204" pitchFamily="34" charset="-122"/>
              </a:rPr>
              <a:t>、经济性</a:t>
            </a:r>
            <a:endParaRPr kumimoji="1" lang="en-US" altLang="zh-CN" b="1" dirty="0">
              <a:latin typeface="微软雅黑" panose="020B0503020204020204" pitchFamily="34" charset="-122"/>
              <a:ea typeface="微软雅黑" panose="020B0503020204020204" pitchFamily="34" charset="-122"/>
            </a:endParaRPr>
          </a:p>
          <a:p>
            <a:pPr>
              <a:lnSpc>
                <a:spcPct val="150000"/>
              </a:lnSpc>
            </a:pPr>
            <a:r>
              <a:rPr kumimoji="1" lang="en-US" altLang="zh-CN" b="1" dirty="0">
                <a:latin typeface="微软雅黑" panose="020B0503020204020204" pitchFamily="34" charset="-122"/>
                <a:ea typeface="微软雅黑" panose="020B0503020204020204" pitchFamily="34" charset="-122"/>
              </a:rPr>
              <a:t>05</a:t>
            </a:r>
            <a:r>
              <a:rPr kumimoji="1" lang="zh-CN" altLang="en-US" b="1" dirty="0">
                <a:latin typeface="微软雅黑" panose="020B0503020204020204" pitchFamily="34" charset="-122"/>
                <a:ea typeface="微软雅黑" panose="020B0503020204020204" pitchFamily="34" charset="-122"/>
              </a:rPr>
              <a:t>、创新性</a:t>
            </a:r>
            <a:endParaRPr kumimoji="1" lang="en-US" altLang="zh-CN" b="1" dirty="0">
              <a:latin typeface="微软雅黑" panose="020B0503020204020204" pitchFamily="34" charset="-122"/>
              <a:ea typeface="微软雅黑" panose="020B0503020204020204" pitchFamily="34" charset="-122"/>
            </a:endParaRPr>
          </a:p>
          <a:p>
            <a:pPr>
              <a:lnSpc>
                <a:spcPct val="150000"/>
              </a:lnSpc>
            </a:pPr>
            <a:r>
              <a:rPr kumimoji="1" lang="en-US" altLang="zh-CN" b="1" dirty="0">
                <a:latin typeface="微软雅黑" panose="020B0503020204020204" pitchFamily="34" charset="-122"/>
                <a:ea typeface="微软雅黑" panose="020B0503020204020204" pitchFamily="34" charset="-122"/>
              </a:rPr>
              <a:t>06</a:t>
            </a:r>
            <a:r>
              <a:rPr kumimoji="1" lang="zh-CN" altLang="en-US" b="1" dirty="0">
                <a:latin typeface="微软雅黑" panose="020B0503020204020204" pitchFamily="34" charset="-122"/>
                <a:ea typeface="微软雅黑" panose="020B0503020204020204" pitchFamily="34" charset="-122"/>
              </a:rPr>
              <a:t>、公平性</a:t>
            </a:r>
            <a:endParaRPr kumimoji="1" lang="en-US" altLang="zh-CN" b="1" dirty="0">
              <a:latin typeface="微软雅黑" panose="020B0503020204020204" pitchFamily="34" charset="-122"/>
              <a:ea typeface="微软雅黑" panose="020B0503020204020204" pitchFamily="3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矩形 27"/>
          <p:cNvSpPr/>
          <p:nvPr/>
        </p:nvSpPr>
        <p:spPr>
          <a:xfrm>
            <a:off x="754850" y="568370"/>
            <a:ext cx="6907660" cy="461665"/>
          </a:xfrm>
          <a:prstGeom prst="rect">
            <a:avLst/>
          </a:prstGeom>
        </p:spPr>
        <p:txBody>
          <a:bodyPr wrap="none">
            <a:spAutoFit/>
          </a:bodyPr>
          <a:lstStyle/>
          <a:p>
            <a:r>
              <a:rPr kumimoji="1" lang="en-US" altLang="zh-CN" sz="2400" b="1" dirty="0">
                <a:latin typeface="微软雅黑" panose="020B0503020204020204" pitchFamily="34" charset="-122"/>
                <a:ea typeface="微软雅黑" panose="020B0503020204020204" pitchFamily="34" charset="-122"/>
                <a:cs typeface="Times New Roman" panose="02020603050405020304" pitchFamily="18" charset="0"/>
              </a:rPr>
              <a:t>01</a:t>
            </a:r>
            <a:r>
              <a:rPr kumimoji="1"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、药品基本信息</a:t>
            </a:r>
            <a:r>
              <a:rPr kumimoji="1" lang="en-US" altLang="zh-CN" sz="2400" b="1" dirty="0">
                <a:latin typeface="微软雅黑" panose="020B0503020204020204" pitchFamily="34" charset="-122"/>
                <a:ea typeface="微软雅黑" panose="020B0503020204020204" pitchFamily="34" charset="-122"/>
                <a:cs typeface="Times New Roman" panose="02020603050405020304" pitchFamily="18" charset="0"/>
              </a:rPr>
              <a:t>-</a:t>
            </a:r>
            <a:r>
              <a:rPr kumimoji="1"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非甾体类丙酸衍生物类镇痛药</a:t>
            </a:r>
            <a:endParaRPr kumimoji="1" lang="zh-CN" altLang="en-US" sz="2000" b="1"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 name="AutoShape 2" descr="Not Just for Children: Study Shows High Prevalence of Atopic Dermatitis ..."/>
          <p:cNvSpPr>
            <a:spLocks noChangeAspect="1" noChangeArrowheads="1"/>
          </p:cNvSpPr>
          <p:nvPr/>
        </p:nvSpPr>
        <p:spPr bwMode="auto">
          <a:xfrm>
            <a:off x="9524002" y="4663520"/>
            <a:ext cx="1186541" cy="139418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6" name="文本框 5"/>
          <p:cNvSpPr txBox="1"/>
          <p:nvPr/>
        </p:nvSpPr>
        <p:spPr>
          <a:xfrm>
            <a:off x="635761" y="1235162"/>
            <a:ext cx="10920477" cy="4861560"/>
          </a:xfrm>
          <a:prstGeom prst="rect">
            <a:avLst/>
          </a:prstGeom>
          <a:noFill/>
        </p:spPr>
        <p:txBody>
          <a:bodyPr wrap="square" rtlCol="0">
            <a:spAutoFit/>
          </a:bodyPr>
          <a:lstStyle/>
          <a:p>
            <a:pPr marL="285750" indent="-285750">
              <a:lnSpc>
                <a:spcPct val="150000"/>
              </a:lnSpc>
              <a:spcBef>
                <a:spcPts val="600"/>
              </a:spcBef>
              <a:spcAft>
                <a:spcPts val="600"/>
              </a:spcAft>
              <a:buFont typeface="Wingdings" panose="05000000000000000000" pitchFamily="2" charset="2"/>
              <a:buChar char="p"/>
            </a:pPr>
            <a:r>
              <a:rPr kumimoji="1" lang="zh-CN" altLang="en-US" sz="1600" b="1" dirty="0">
                <a:latin typeface="微软雅黑" panose="020B0503020204020204" pitchFamily="34" charset="-122"/>
                <a:ea typeface="微软雅黑" panose="020B0503020204020204" pitchFamily="34" charset="-122"/>
              </a:rPr>
              <a:t>通用名</a:t>
            </a:r>
            <a:r>
              <a:rPr kumimoji="1" lang="zh-CN" altLang="en-US" sz="1600" dirty="0">
                <a:latin typeface="微软雅黑" panose="020B0503020204020204" pitchFamily="34" charset="-122"/>
                <a:ea typeface="微软雅黑" panose="020B0503020204020204" pitchFamily="34" charset="-122"/>
              </a:rPr>
              <a:t>：右酮洛芬氨丁三醇注射液</a:t>
            </a:r>
            <a:endParaRPr kumimoji="1" lang="en-US" altLang="zh-CN" sz="1600" dirty="0">
              <a:latin typeface="微软雅黑" panose="020B0503020204020204" pitchFamily="34" charset="-122"/>
              <a:ea typeface="微软雅黑" panose="020B0503020204020204" pitchFamily="34" charset="-122"/>
            </a:endParaRPr>
          </a:p>
          <a:p>
            <a:pPr marL="285750" indent="-285750">
              <a:lnSpc>
                <a:spcPct val="150000"/>
              </a:lnSpc>
              <a:spcBef>
                <a:spcPts val="600"/>
              </a:spcBef>
              <a:spcAft>
                <a:spcPts val="600"/>
              </a:spcAft>
              <a:buFont typeface="Wingdings" panose="05000000000000000000" pitchFamily="2" charset="2"/>
              <a:buChar char="p"/>
            </a:pPr>
            <a:r>
              <a:rPr kumimoji="1" lang="zh-CN" altLang="en-US" sz="1600" b="1" dirty="0">
                <a:latin typeface="微软雅黑" panose="020B0503020204020204" pitchFamily="34" charset="-122"/>
                <a:ea typeface="微软雅黑" panose="020B0503020204020204" pitchFamily="34" charset="-122"/>
              </a:rPr>
              <a:t>注册规格</a:t>
            </a:r>
            <a:r>
              <a:rPr kumimoji="1" lang="zh-CN" altLang="en-US" sz="1600" dirty="0">
                <a:latin typeface="微软雅黑" panose="020B0503020204020204" pitchFamily="34" charset="-122"/>
                <a:ea typeface="微软雅黑" panose="020B0503020204020204" pitchFamily="34" charset="-122"/>
              </a:rPr>
              <a:t>：</a:t>
            </a:r>
            <a:r>
              <a:rPr kumimoji="1" lang="en-US" altLang="zh-CN" sz="1600" dirty="0">
                <a:latin typeface="微软雅黑" panose="020B0503020204020204" pitchFamily="34" charset="-122"/>
                <a:ea typeface="微软雅黑" panose="020B0503020204020204" pitchFamily="34" charset="-122"/>
              </a:rPr>
              <a:t>2ml:50mg</a:t>
            </a:r>
            <a:endParaRPr kumimoji="1" lang="en-US" altLang="zh-CN" sz="1600" dirty="0">
              <a:latin typeface="微软雅黑" panose="020B0503020204020204" pitchFamily="34" charset="-122"/>
              <a:ea typeface="微软雅黑" panose="020B0503020204020204" pitchFamily="34" charset="-122"/>
            </a:endParaRPr>
          </a:p>
          <a:p>
            <a:pPr marL="285750" indent="-285750">
              <a:lnSpc>
                <a:spcPct val="150000"/>
              </a:lnSpc>
              <a:spcBef>
                <a:spcPts val="600"/>
              </a:spcBef>
              <a:spcAft>
                <a:spcPts val="600"/>
              </a:spcAft>
              <a:buFont typeface="Wingdings" panose="05000000000000000000" pitchFamily="2" charset="2"/>
              <a:buChar char="p"/>
            </a:pPr>
            <a:r>
              <a:rPr kumimoji="1" lang="zh-CN" altLang="en-US" sz="1600" b="1" dirty="0">
                <a:latin typeface="微软雅黑" panose="020B0503020204020204" pitchFamily="34" charset="-122"/>
                <a:ea typeface="微软雅黑" panose="020B0503020204020204" pitchFamily="34" charset="-122"/>
              </a:rPr>
              <a:t>适应症</a:t>
            </a:r>
            <a:r>
              <a:rPr kumimoji="1" lang="zh-CN" altLang="en-US" sz="1600" dirty="0">
                <a:latin typeface="微软雅黑" panose="020B0503020204020204" pitchFamily="34" charset="-122"/>
                <a:ea typeface="微软雅黑" panose="020B0503020204020204" pitchFamily="34" charset="-122"/>
              </a:rPr>
              <a:t>：</a:t>
            </a:r>
            <a:r>
              <a:rPr lang="zh-CN" altLang="en-US" sz="1600" dirty="0">
                <a:effectLst/>
                <a:latin typeface="微软雅黑" panose="020B0503020204020204" pitchFamily="34" charset="-122"/>
                <a:ea typeface="微软雅黑" panose="020B0503020204020204" pitchFamily="34" charset="-122"/>
              </a:rPr>
              <a:t>作为阿片类镇痛药的辅助，用于成人不适合口服给药的急性中度至重度术后疼痛。</a:t>
            </a:r>
            <a:endParaRPr kumimoji="1" lang="en-US" altLang="zh-CN" sz="1600" dirty="0">
              <a:latin typeface="微软雅黑" panose="020B0503020204020204" pitchFamily="34" charset="-122"/>
              <a:ea typeface="微软雅黑" panose="020B0503020204020204" pitchFamily="34" charset="-122"/>
            </a:endParaRPr>
          </a:p>
          <a:p>
            <a:pPr marL="285750" indent="-285750">
              <a:lnSpc>
                <a:spcPct val="150000"/>
              </a:lnSpc>
              <a:spcBef>
                <a:spcPts val="600"/>
              </a:spcBef>
              <a:spcAft>
                <a:spcPts val="600"/>
              </a:spcAft>
              <a:buFont typeface="Wingdings" panose="05000000000000000000" pitchFamily="2" charset="2"/>
              <a:buChar char="p"/>
            </a:pPr>
            <a:r>
              <a:rPr kumimoji="1" lang="zh-CN" altLang="en-US" sz="1600" b="1" dirty="0">
                <a:latin typeface="微软雅黑" panose="020B0503020204020204" pitchFamily="34" charset="-122"/>
                <a:ea typeface="微软雅黑" panose="020B0503020204020204" pitchFamily="34" charset="-122"/>
              </a:rPr>
              <a:t>用法用量</a:t>
            </a:r>
            <a:r>
              <a:rPr kumimoji="1" lang="zh-CN" altLang="en-US" sz="1600" dirty="0">
                <a:latin typeface="微软雅黑" panose="020B0503020204020204" pitchFamily="34" charset="-122"/>
                <a:ea typeface="微软雅黑" panose="020B0503020204020204" pitchFamily="34" charset="-122"/>
              </a:rPr>
              <a:t>：肝肾功能正常成人，静脉滴注，</a:t>
            </a:r>
            <a:r>
              <a:rPr lang="zh-CN" altLang="en-US" sz="1600" dirty="0">
                <a:effectLst/>
                <a:latin typeface="微软雅黑" panose="020B0503020204020204" pitchFamily="34" charset="-122"/>
                <a:ea typeface="微软雅黑" panose="020B0503020204020204" pitchFamily="34" charset="-122"/>
              </a:rPr>
              <a:t>一次 </a:t>
            </a:r>
            <a:r>
              <a:rPr lang="en-US" altLang="zh-CN" sz="1600" dirty="0">
                <a:effectLst/>
                <a:latin typeface="微软雅黑" panose="020B0503020204020204" pitchFamily="34" charset="-122"/>
                <a:ea typeface="微软雅黑" panose="020B0503020204020204" pitchFamily="34" charset="-122"/>
              </a:rPr>
              <a:t>2</a:t>
            </a:r>
            <a:r>
              <a:rPr lang="en-GB" altLang="zh-CN" sz="1600" dirty="0">
                <a:effectLst/>
                <a:latin typeface="微软雅黑" panose="020B0503020204020204" pitchFamily="34" charset="-122"/>
                <a:ea typeface="微软雅黑" panose="020B0503020204020204" pitchFamily="34" charset="-122"/>
              </a:rPr>
              <a:t>ml</a:t>
            </a:r>
            <a:r>
              <a:rPr lang="zh-CN" altLang="en-GB" sz="1600" dirty="0">
                <a:effectLst/>
                <a:latin typeface="微软雅黑" panose="020B0503020204020204" pitchFamily="34" charset="-122"/>
                <a:ea typeface="微软雅黑" panose="020B0503020204020204" pitchFamily="34" charset="-122"/>
              </a:rPr>
              <a:t>，</a:t>
            </a:r>
            <a:r>
              <a:rPr lang="zh-CN" altLang="en-US" sz="1600" dirty="0">
                <a:effectLst/>
                <a:latin typeface="微软雅黑" panose="020B0503020204020204" pitchFamily="34" charset="-122"/>
                <a:ea typeface="微软雅黑" panose="020B0503020204020204" pitchFamily="34" charset="-122"/>
              </a:rPr>
              <a:t>以 </a:t>
            </a:r>
            <a:r>
              <a:rPr lang="en-US" altLang="zh-CN" sz="1600" dirty="0">
                <a:effectLst/>
                <a:latin typeface="微软雅黑" panose="020B0503020204020204" pitchFamily="34" charset="-122"/>
                <a:ea typeface="微软雅黑" panose="020B0503020204020204" pitchFamily="34" charset="-122"/>
              </a:rPr>
              <a:t>30~100</a:t>
            </a:r>
            <a:r>
              <a:rPr lang="en-GB" altLang="zh-CN" sz="1600" dirty="0">
                <a:effectLst/>
                <a:latin typeface="微软雅黑" panose="020B0503020204020204" pitchFamily="34" charset="-122"/>
                <a:ea typeface="微软雅黑" panose="020B0503020204020204" pitchFamily="34" charset="-122"/>
              </a:rPr>
              <a:t>ml </a:t>
            </a:r>
            <a:r>
              <a:rPr lang="zh-CN" altLang="en-US" sz="1600" dirty="0">
                <a:effectLst/>
                <a:latin typeface="微软雅黑" panose="020B0503020204020204" pitchFamily="34" charset="-122"/>
                <a:ea typeface="微软雅黑" panose="020B0503020204020204" pitchFamily="34" charset="-122"/>
              </a:rPr>
              <a:t>的生理盐水、葡萄糖溶液，或乳酸钠林格液稀释，缓慢滴注，持续 </a:t>
            </a:r>
            <a:r>
              <a:rPr lang="en-US" altLang="zh-CN" sz="1600" dirty="0">
                <a:effectLst/>
                <a:latin typeface="微软雅黑" panose="020B0503020204020204" pitchFamily="34" charset="-122"/>
                <a:ea typeface="微软雅黑" panose="020B0503020204020204" pitchFamily="34" charset="-122"/>
              </a:rPr>
              <a:t>10~30</a:t>
            </a:r>
            <a:r>
              <a:rPr lang="en-GB" altLang="zh-CN" sz="1600" dirty="0">
                <a:effectLst/>
                <a:latin typeface="微软雅黑" panose="020B0503020204020204" pitchFamily="34" charset="-122"/>
                <a:ea typeface="微软雅黑" panose="020B0503020204020204" pitchFamily="34" charset="-122"/>
              </a:rPr>
              <a:t>min</a:t>
            </a:r>
            <a:r>
              <a:rPr lang="zh-CN" altLang="en-GB" sz="1600" dirty="0">
                <a:effectLst/>
                <a:latin typeface="微软雅黑" panose="020B0503020204020204" pitchFamily="34" charset="-122"/>
                <a:ea typeface="微软雅黑" panose="020B0503020204020204" pitchFamily="34" charset="-122"/>
              </a:rPr>
              <a:t>。</a:t>
            </a:r>
            <a:r>
              <a:rPr lang="zh-CN" altLang="en-US" sz="1600" dirty="0">
                <a:effectLst/>
                <a:latin typeface="微软雅黑" panose="020B0503020204020204" pitchFamily="34" charset="-122"/>
                <a:ea typeface="微软雅黑" panose="020B0503020204020204" pitchFamily="34" charset="-122"/>
              </a:rPr>
              <a:t> 本品推荐剂量为每 </a:t>
            </a:r>
            <a:r>
              <a:rPr lang="en-US" altLang="zh-CN" sz="1600" dirty="0">
                <a:effectLst/>
                <a:latin typeface="微软雅黑" panose="020B0503020204020204" pitchFamily="34" charset="-122"/>
                <a:ea typeface="微软雅黑" panose="020B0503020204020204" pitchFamily="34" charset="-122"/>
              </a:rPr>
              <a:t>8~12 </a:t>
            </a:r>
            <a:r>
              <a:rPr lang="zh-CN" altLang="en-US" sz="1600" dirty="0">
                <a:effectLst/>
                <a:latin typeface="微软雅黑" panose="020B0503020204020204" pitchFamily="34" charset="-122"/>
                <a:ea typeface="微软雅黑" panose="020B0503020204020204" pitchFamily="34" charset="-122"/>
              </a:rPr>
              <a:t>小时 </a:t>
            </a:r>
            <a:r>
              <a:rPr lang="en-US" altLang="zh-CN" sz="1600" dirty="0">
                <a:effectLst/>
                <a:latin typeface="微软雅黑" panose="020B0503020204020204" pitchFamily="34" charset="-122"/>
                <a:ea typeface="微软雅黑" panose="020B0503020204020204" pitchFamily="34" charset="-122"/>
              </a:rPr>
              <a:t>50</a:t>
            </a:r>
            <a:r>
              <a:rPr lang="en-GB" altLang="zh-CN" sz="1600" dirty="0">
                <a:effectLst/>
                <a:latin typeface="微软雅黑" panose="020B0503020204020204" pitchFamily="34" charset="-122"/>
                <a:ea typeface="微软雅黑" panose="020B0503020204020204" pitchFamily="34" charset="-122"/>
              </a:rPr>
              <a:t>mg</a:t>
            </a:r>
            <a:r>
              <a:rPr lang="zh-CN" altLang="en-GB" sz="1600" dirty="0">
                <a:effectLst/>
                <a:latin typeface="微软雅黑" panose="020B0503020204020204" pitchFamily="34" charset="-122"/>
                <a:ea typeface="微软雅黑" panose="020B0503020204020204" pitchFamily="34" charset="-122"/>
              </a:rPr>
              <a:t>。</a:t>
            </a:r>
            <a:r>
              <a:rPr lang="zh-CN" altLang="en-US" sz="1600" dirty="0">
                <a:effectLst/>
                <a:latin typeface="微软雅黑" panose="020B0503020204020204" pitchFamily="34" charset="-122"/>
                <a:ea typeface="微软雅黑" panose="020B0503020204020204" pitchFamily="34" charset="-122"/>
              </a:rPr>
              <a:t>必要时，</a:t>
            </a:r>
            <a:r>
              <a:rPr lang="en-US" altLang="zh-CN" sz="1600" dirty="0">
                <a:effectLst/>
                <a:latin typeface="微软雅黑" panose="020B0503020204020204" pitchFamily="34" charset="-122"/>
                <a:ea typeface="微软雅黑" panose="020B0503020204020204" pitchFamily="34" charset="-122"/>
              </a:rPr>
              <a:t>6 </a:t>
            </a:r>
            <a:r>
              <a:rPr lang="zh-CN" altLang="en-US" sz="1600" dirty="0">
                <a:effectLst/>
                <a:latin typeface="微软雅黑" panose="020B0503020204020204" pitchFamily="34" charset="-122"/>
                <a:ea typeface="微软雅黑" panose="020B0503020204020204" pitchFamily="34" charset="-122"/>
              </a:rPr>
              <a:t>小时候后可重复给药，每日总剂量不 超过 </a:t>
            </a:r>
            <a:r>
              <a:rPr lang="en-US" altLang="zh-CN" sz="1600" dirty="0">
                <a:effectLst/>
                <a:latin typeface="微软雅黑" panose="020B0503020204020204" pitchFamily="34" charset="-122"/>
                <a:ea typeface="微软雅黑" panose="020B0503020204020204" pitchFamily="34" charset="-122"/>
              </a:rPr>
              <a:t>150</a:t>
            </a:r>
            <a:r>
              <a:rPr lang="en-GB" altLang="zh-CN" sz="1600" dirty="0">
                <a:effectLst/>
                <a:latin typeface="微软雅黑" panose="020B0503020204020204" pitchFamily="34" charset="-122"/>
                <a:ea typeface="微软雅黑" panose="020B0503020204020204" pitchFamily="34" charset="-122"/>
              </a:rPr>
              <a:t>mg </a:t>
            </a:r>
            <a:r>
              <a:rPr lang="zh-CN" altLang="en-US" sz="1600" dirty="0">
                <a:effectLst/>
                <a:latin typeface="微软雅黑" panose="020B0503020204020204" pitchFamily="34" charset="-122"/>
                <a:ea typeface="微软雅黑" panose="020B0503020204020204" pitchFamily="34" charset="-122"/>
              </a:rPr>
              <a:t>。本品为短期使用，仅用于疼痛急性期</a:t>
            </a:r>
            <a:r>
              <a:rPr lang="en-US" altLang="zh-CN" sz="1600" dirty="0">
                <a:effectLst/>
                <a:latin typeface="微软雅黑" panose="020B0503020204020204" pitchFamily="34" charset="-122"/>
                <a:ea typeface="微软雅黑" panose="020B0503020204020204" pitchFamily="34" charset="-122"/>
              </a:rPr>
              <a:t>(</a:t>
            </a:r>
            <a:r>
              <a:rPr lang="zh-CN" altLang="en-US" sz="1600" dirty="0">
                <a:effectLst/>
                <a:latin typeface="微软雅黑" panose="020B0503020204020204" pitchFamily="34" charset="-122"/>
                <a:ea typeface="微软雅黑" panose="020B0503020204020204" pitchFamily="34" charset="-122"/>
              </a:rPr>
              <a:t>不超过 </a:t>
            </a:r>
            <a:r>
              <a:rPr lang="en-US" altLang="zh-CN" sz="1600" dirty="0">
                <a:effectLst/>
                <a:latin typeface="微软雅黑" panose="020B0503020204020204" pitchFamily="34" charset="-122"/>
                <a:ea typeface="微软雅黑" panose="020B0503020204020204" pitchFamily="34" charset="-122"/>
              </a:rPr>
              <a:t>2 </a:t>
            </a:r>
            <a:r>
              <a:rPr lang="zh-CN" altLang="en-US" sz="1600" dirty="0">
                <a:effectLst/>
                <a:latin typeface="微软雅黑" panose="020B0503020204020204" pitchFamily="34" charset="-122"/>
                <a:ea typeface="微软雅黑" panose="020B0503020204020204" pitchFamily="34" charset="-122"/>
              </a:rPr>
              <a:t>天</a:t>
            </a:r>
            <a:r>
              <a:rPr lang="en-US" altLang="zh-CN" sz="1600" dirty="0">
                <a:effectLst/>
                <a:latin typeface="微软雅黑" panose="020B0503020204020204" pitchFamily="34" charset="-122"/>
                <a:ea typeface="微软雅黑" panose="020B0503020204020204" pitchFamily="34" charset="-122"/>
              </a:rPr>
              <a:t>)</a:t>
            </a:r>
            <a:r>
              <a:rPr lang="zh-CN" altLang="en-US" sz="1600" dirty="0">
                <a:effectLst/>
                <a:latin typeface="微软雅黑" panose="020B0503020204020204" pitchFamily="34" charset="-122"/>
                <a:ea typeface="微软雅黑" panose="020B0503020204020204" pitchFamily="34" charset="-122"/>
              </a:rPr>
              <a:t>。可能情况下换用口服止疼药。 </a:t>
            </a:r>
            <a:endParaRPr kumimoji="1" lang="en-US" altLang="zh-CN" sz="1600" dirty="0">
              <a:latin typeface="微软雅黑" panose="020B0503020204020204" pitchFamily="34" charset="-122"/>
              <a:ea typeface="微软雅黑" panose="020B0503020204020204" pitchFamily="34" charset="-122"/>
            </a:endParaRPr>
          </a:p>
          <a:p>
            <a:pPr marL="285750" indent="-285750">
              <a:lnSpc>
                <a:spcPct val="150000"/>
              </a:lnSpc>
              <a:spcBef>
                <a:spcPts val="600"/>
              </a:spcBef>
              <a:spcAft>
                <a:spcPts val="600"/>
              </a:spcAft>
              <a:buFont typeface="Wingdings" panose="05000000000000000000" pitchFamily="2" charset="2"/>
              <a:buChar char="p"/>
            </a:pPr>
            <a:r>
              <a:rPr kumimoji="1" lang="zh-CN" altLang="en-US" sz="1600" b="1" dirty="0">
                <a:latin typeface="微软雅黑" panose="020B0503020204020204" pitchFamily="34" charset="-122"/>
                <a:ea typeface="微软雅黑" panose="020B0503020204020204" pitchFamily="34" charset="-122"/>
              </a:rPr>
              <a:t>中国大陆首次上市时间</a:t>
            </a:r>
            <a:r>
              <a:rPr kumimoji="1" lang="zh-CN" altLang="en-US" sz="1600" dirty="0">
                <a:latin typeface="微软雅黑" panose="020B0503020204020204" pitchFamily="34" charset="-122"/>
                <a:ea typeface="微软雅黑" panose="020B0503020204020204" pitchFamily="34" charset="-122"/>
              </a:rPr>
              <a:t>：</a:t>
            </a:r>
            <a:r>
              <a:rPr kumimoji="1" lang="en-US" altLang="zh-CN" sz="1600" dirty="0">
                <a:latin typeface="微软雅黑" panose="020B0503020204020204" pitchFamily="34" charset="-122"/>
                <a:ea typeface="微软雅黑" panose="020B0503020204020204" pitchFamily="34" charset="-122"/>
              </a:rPr>
              <a:t>2023</a:t>
            </a:r>
            <a:r>
              <a:rPr kumimoji="1" lang="zh-CN" altLang="en-US" sz="1600" dirty="0">
                <a:latin typeface="微软雅黑" panose="020B0503020204020204" pitchFamily="34" charset="-122"/>
                <a:ea typeface="微软雅黑" panose="020B0503020204020204" pitchFamily="34" charset="-122"/>
              </a:rPr>
              <a:t>年</a:t>
            </a:r>
            <a:r>
              <a:rPr kumimoji="1" lang="en-US" altLang="zh-CN" sz="1600" dirty="0">
                <a:latin typeface="微软雅黑" panose="020B0503020204020204" pitchFamily="34" charset="-122"/>
                <a:ea typeface="微软雅黑" panose="020B0503020204020204" pitchFamily="34" charset="-122"/>
              </a:rPr>
              <a:t>5</a:t>
            </a:r>
            <a:r>
              <a:rPr kumimoji="1" lang="zh-CN" altLang="en-US" sz="1600" dirty="0">
                <a:latin typeface="微软雅黑" panose="020B0503020204020204" pitchFamily="34" charset="-122"/>
                <a:ea typeface="微软雅黑" panose="020B0503020204020204" pitchFamily="34" charset="-122"/>
              </a:rPr>
              <a:t>月</a:t>
            </a:r>
            <a:endParaRPr kumimoji="1" lang="en-US" altLang="zh-CN" sz="1600" dirty="0">
              <a:latin typeface="微软雅黑" panose="020B0503020204020204" pitchFamily="34" charset="-122"/>
              <a:ea typeface="微软雅黑" panose="020B0503020204020204" pitchFamily="34" charset="-122"/>
            </a:endParaRPr>
          </a:p>
          <a:p>
            <a:pPr marL="285750" indent="-285750">
              <a:lnSpc>
                <a:spcPct val="150000"/>
              </a:lnSpc>
              <a:spcBef>
                <a:spcPts val="600"/>
              </a:spcBef>
              <a:spcAft>
                <a:spcPts val="600"/>
              </a:spcAft>
              <a:buFont typeface="Wingdings" panose="05000000000000000000" pitchFamily="2" charset="2"/>
              <a:buChar char="p"/>
            </a:pPr>
            <a:r>
              <a:rPr kumimoji="1" lang="zh-CN" altLang="en-US" sz="1600" b="1" dirty="0">
                <a:latin typeface="微软雅黑" panose="020B0503020204020204" pitchFamily="34" charset="-122"/>
                <a:ea typeface="微软雅黑" panose="020B0503020204020204" pitchFamily="34" charset="-122"/>
              </a:rPr>
              <a:t>目前大陆地区通用名药品上市情况</a:t>
            </a:r>
            <a:r>
              <a:rPr kumimoji="1" lang="zh-CN" altLang="en-US" sz="1600" dirty="0">
                <a:latin typeface="微软雅黑" panose="020B0503020204020204" pitchFamily="34" charset="-122"/>
                <a:ea typeface="微软雅黑" panose="020B0503020204020204" pitchFamily="34" charset="-122"/>
              </a:rPr>
              <a:t>：独家</a:t>
            </a:r>
            <a:endParaRPr kumimoji="1" lang="en-US" altLang="zh-CN" sz="1600" dirty="0">
              <a:latin typeface="微软雅黑" panose="020B0503020204020204" pitchFamily="34" charset="-122"/>
              <a:ea typeface="微软雅黑" panose="020B0503020204020204" pitchFamily="34" charset="-122"/>
            </a:endParaRPr>
          </a:p>
          <a:p>
            <a:pPr marL="285750" indent="-285750">
              <a:lnSpc>
                <a:spcPct val="150000"/>
              </a:lnSpc>
              <a:spcBef>
                <a:spcPts val="600"/>
              </a:spcBef>
              <a:spcAft>
                <a:spcPts val="600"/>
              </a:spcAft>
              <a:buFont typeface="Wingdings" panose="05000000000000000000" pitchFamily="2" charset="2"/>
              <a:buChar char="p"/>
            </a:pPr>
            <a:r>
              <a:rPr kumimoji="1" lang="zh-CN" altLang="en-US" sz="1600" b="1" dirty="0">
                <a:latin typeface="微软雅黑" panose="020B0503020204020204" pitchFamily="34" charset="-122"/>
                <a:ea typeface="微软雅黑" panose="020B0503020204020204" pitchFamily="34" charset="-122"/>
              </a:rPr>
              <a:t>全球首个上市国家</a:t>
            </a:r>
            <a:r>
              <a:rPr kumimoji="1" lang="en-US" altLang="zh-CN" sz="1600" b="1" dirty="0">
                <a:latin typeface="微软雅黑" panose="020B0503020204020204" pitchFamily="34" charset="-122"/>
                <a:ea typeface="微软雅黑" panose="020B0503020204020204" pitchFamily="34" charset="-122"/>
              </a:rPr>
              <a:t>/</a:t>
            </a:r>
            <a:r>
              <a:rPr kumimoji="1" lang="zh-CN" altLang="en-US" sz="1600" b="1" dirty="0">
                <a:latin typeface="微软雅黑" panose="020B0503020204020204" pitchFamily="34" charset="-122"/>
                <a:ea typeface="微软雅黑" panose="020B0503020204020204" pitchFamily="34" charset="-122"/>
              </a:rPr>
              <a:t>地区及上市时间</a:t>
            </a:r>
            <a:r>
              <a:rPr kumimoji="1" lang="zh-CN" altLang="en-US" sz="1600" dirty="0">
                <a:latin typeface="微软雅黑" panose="020B0503020204020204" pitchFamily="34" charset="-122"/>
                <a:ea typeface="微软雅黑" panose="020B0503020204020204" pitchFamily="34" charset="-122"/>
              </a:rPr>
              <a:t>：</a:t>
            </a:r>
            <a:r>
              <a:rPr kumimoji="1" lang="en-US" altLang="zh-CN" sz="1600" dirty="0">
                <a:latin typeface="微软雅黑" panose="020B0503020204020204" pitchFamily="34" charset="-122"/>
                <a:ea typeface="微软雅黑" panose="020B0503020204020204" pitchFamily="34" charset="-122"/>
              </a:rPr>
              <a:t>2002</a:t>
            </a:r>
            <a:r>
              <a:rPr kumimoji="1" lang="zh-CN" altLang="en-US" sz="1600" dirty="0">
                <a:latin typeface="微软雅黑" panose="020B0503020204020204" pitchFamily="34" charset="-122"/>
                <a:ea typeface="微软雅黑" panose="020B0503020204020204" pitchFamily="34" charset="-122"/>
              </a:rPr>
              <a:t>年</a:t>
            </a:r>
            <a:r>
              <a:rPr kumimoji="1" lang="en-US" altLang="zh-CN" sz="1600" dirty="0">
                <a:latin typeface="微软雅黑" panose="020B0503020204020204" pitchFamily="34" charset="-122"/>
                <a:ea typeface="微软雅黑" panose="020B0503020204020204" pitchFamily="34" charset="-122"/>
              </a:rPr>
              <a:t>10</a:t>
            </a:r>
            <a:r>
              <a:rPr kumimoji="1" lang="zh-CN" altLang="en-US" sz="1600" dirty="0">
                <a:latin typeface="微软雅黑" panose="020B0503020204020204" pitchFamily="34" charset="-122"/>
                <a:ea typeface="微软雅黑" panose="020B0503020204020204" pitchFamily="34" charset="-122"/>
              </a:rPr>
              <a:t>月，西班牙</a:t>
            </a:r>
            <a:endParaRPr kumimoji="1" lang="en-US" altLang="zh-CN" sz="1600" dirty="0">
              <a:latin typeface="微软雅黑" panose="020B0503020204020204" pitchFamily="34" charset="-122"/>
              <a:ea typeface="微软雅黑" panose="020B0503020204020204" pitchFamily="34" charset="-122"/>
            </a:endParaRPr>
          </a:p>
          <a:p>
            <a:pPr marL="285750" indent="-285750">
              <a:lnSpc>
                <a:spcPct val="150000"/>
              </a:lnSpc>
              <a:spcBef>
                <a:spcPts val="600"/>
              </a:spcBef>
              <a:spcAft>
                <a:spcPts val="600"/>
              </a:spcAft>
              <a:buFont typeface="Wingdings" panose="05000000000000000000" pitchFamily="2" charset="2"/>
              <a:buChar char="p"/>
            </a:pPr>
            <a:r>
              <a:rPr kumimoji="1" lang="zh-CN" altLang="en-US" sz="1600" b="1" dirty="0">
                <a:latin typeface="微软雅黑" panose="020B0503020204020204" pitchFamily="34" charset="-122"/>
                <a:ea typeface="微软雅黑" panose="020B0503020204020204" pitchFamily="34" charset="-122"/>
              </a:rPr>
              <a:t>是否为</a:t>
            </a:r>
            <a:r>
              <a:rPr kumimoji="1" lang="en-US" altLang="zh-CN" sz="1600" b="1" dirty="0">
                <a:latin typeface="微软雅黑" panose="020B0503020204020204" pitchFamily="34" charset="-122"/>
                <a:ea typeface="微软雅黑" panose="020B0503020204020204" pitchFamily="34" charset="-122"/>
              </a:rPr>
              <a:t>OTC</a:t>
            </a:r>
            <a:r>
              <a:rPr kumimoji="1" lang="zh-CN" altLang="en-US" sz="1600" b="1" dirty="0">
                <a:latin typeface="微软雅黑" panose="020B0503020204020204" pitchFamily="34" charset="-122"/>
                <a:ea typeface="微软雅黑" panose="020B0503020204020204" pitchFamily="34" charset="-122"/>
              </a:rPr>
              <a:t>药品</a:t>
            </a:r>
            <a:r>
              <a:rPr kumimoji="1" lang="zh-CN" altLang="en-US" sz="1600" dirty="0">
                <a:latin typeface="微软雅黑" panose="020B0503020204020204" pitchFamily="34" charset="-122"/>
                <a:ea typeface="微软雅黑" panose="020B0503020204020204" pitchFamily="34" charset="-122"/>
              </a:rPr>
              <a:t>：否</a:t>
            </a:r>
            <a:endParaRPr kumimoji="1" lang="en-US" altLang="zh-CN" sz="1600" dirty="0">
              <a:latin typeface="微软雅黑" panose="020B0503020204020204" pitchFamily="34" charset="-122"/>
              <a:ea typeface="微软雅黑" panose="020B0503020204020204" pitchFamily="3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矩形 27"/>
          <p:cNvSpPr/>
          <p:nvPr/>
        </p:nvSpPr>
        <p:spPr>
          <a:xfrm>
            <a:off x="754850" y="568370"/>
            <a:ext cx="5929828" cy="461665"/>
          </a:xfrm>
          <a:prstGeom prst="rect">
            <a:avLst/>
          </a:prstGeom>
        </p:spPr>
        <p:txBody>
          <a:bodyPr wrap="none">
            <a:spAutoFit/>
          </a:bodyPr>
          <a:lstStyle/>
          <a:p>
            <a:r>
              <a:rPr kumimoji="1" lang="en-US" altLang="zh-CN" sz="2400" b="1" dirty="0">
                <a:latin typeface="微软雅黑" panose="020B0503020204020204" pitchFamily="34" charset="-122"/>
                <a:ea typeface="微软雅黑" panose="020B0503020204020204" pitchFamily="34" charset="-122"/>
                <a:cs typeface="Times New Roman" panose="02020603050405020304" pitchFamily="18" charset="0"/>
              </a:rPr>
              <a:t>01</a:t>
            </a:r>
            <a:r>
              <a:rPr kumimoji="1"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、产品基本信息</a:t>
            </a:r>
            <a:r>
              <a:rPr kumimoji="1" lang="en-US" altLang="zh-CN" sz="2400" b="1" dirty="0">
                <a:latin typeface="微软雅黑" panose="020B0503020204020204" pitchFamily="34" charset="-122"/>
                <a:ea typeface="微软雅黑" panose="020B0503020204020204" pitchFamily="34" charset="-122"/>
                <a:cs typeface="Times New Roman" panose="02020603050405020304" pitchFamily="18" charset="0"/>
              </a:rPr>
              <a:t>-</a:t>
            </a:r>
            <a:r>
              <a:rPr kumimoji="1"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参照药品布洛芬注射液</a:t>
            </a:r>
            <a:endParaRPr kumimoji="1" lang="zh-CN" altLang="en-US" sz="2400" b="1"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 name="AutoShape 2" descr="Not Just for Children: Study Shows High Prevalence of Atopic Dermatitis ..."/>
          <p:cNvSpPr>
            <a:spLocks noChangeAspect="1" noChangeArrowheads="1"/>
          </p:cNvSpPr>
          <p:nvPr/>
        </p:nvSpPr>
        <p:spPr bwMode="auto">
          <a:xfrm>
            <a:off x="9524002" y="4663520"/>
            <a:ext cx="1186541" cy="139418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graphicFrame>
        <p:nvGraphicFramePr>
          <p:cNvPr id="5" name="表格 4"/>
          <p:cNvGraphicFramePr>
            <a:graphicFrameLocks noGrp="1"/>
          </p:cNvGraphicFramePr>
          <p:nvPr/>
        </p:nvGraphicFramePr>
        <p:xfrm>
          <a:off x="1202676" y="1301880"/>
          <a:ext cx="9324075" cy="4800600"/>
        </p:xfrm>
        <a:graphic>
          <a:graphicData uri="http://schemas.openxmlformats.org/drawingml/2006/table">
            <a:tbl>
              <a:tblPr firstRow="1" firstCol="1" bandRow="1">
                <a:tableStyleId>{5C22544A-7EE6-4342-B048-85BDC9FD1C3A}</a:tableStyleId>
              </a:tblPr>
              <a:tblGrid>
                <a:gridCol w="2053266"/>
                <a:gridCol w="7270809"/>
              </a:tblGrid>
              <a:tr h="0">
                <a:tc>
                  <a:txBody>
                    <a:bodyPr/>
                    <a:lstStyle/>
                    <a:p>
                      <a:pPr algn="just">
                        <a:lnSpc>
                          <a:spcPct val="150000"/>
                        </a:lnSpc>
                        <a:spcBef>
                          <a:spcPts val="600"/>
                        </a:spcBef>
                        <a:spcAft>
                          <a:spcPts val="600"/>
                        </a:spcAft>
                      </a:pPr>
                      <a:r>
                        <a:rPr lang="zh-CN" sz="1400" kern="100" dirty="0">
                          <a:effectLst/>
                          <a:latin typeface="微软雅黑" panose="020B0503020204020204" pitchFamily="34" charset="-122"/>
                          <a:ea typeface="微软雅黑" panose="020B0503020204020204" pitchFamily="34" charset="-122"/>
                        </a:rPr>
                        <a:t>参照药品名称</a:t>
                      </a:r>
                      <a:endParaRPr lang="zh-CN" sz="1400" kern="100" dirty="0">
                        <a:effectLst/>
                        <a:latin typeface="微软雅黑" panose="020B0503020204020204" pitchFamily="34" charset="-122"/>
                        <a:ea typeface="微软雅黑"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just">
                        <a:lnSpc>
                          <a:spcPct val="150000"/>
                        </a:lnSpc>
                        <a:spcBef>
                          <a:spcPts val="600"/>
                        </a:spcBef>
                        <a:spcAft>
                          <a:spcPts val="600"/>
                        </a:spcAft>
                      </a:pPr>
                      <a:r>
                        <a:rPr lang="zh-CN" sz="1400" kern="100" dirty="0">
                          <a:effectLst/>
                          <a:latin typeface="微软雅黑" panose="020B0503020204020204" pitchFamily="34" charset="-122"/>
                          <a:ea typeface="微软雅黑" panose="020B0503020204020204" pitchFamily="34" charset="-122"/>
                        </a:rPr>
                        <a:t>布洛芬注射液</a:t>
                      </a:r>
                      <a:endParaRPr lang="zh-CN" sz="1400" kern="100" dirty="0">
                        <a:effectLst/>
                        <a:latin typeface="微软雅黑" panose="020B0503020204020204" pitchFamily="34" charset="-122"/>
                        <a:ea typeface="微软雅黑"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0">
                <a:tc>
                  <a:txBody>
                    <a:bodyPr/>
                    <a:lstStyle/>
                    <a:p>
                      <a:pPr algn="just">
                        <a:lnSpc>
                          <a:spcPct val="150000"/>
                        </a:lnSpc>
                        <a:spcBef>
                          <a:spcPts val="600"/>
                        </a:spcBef>
                        <a:spcAft>
                          <a:spcPts val="600"/>
                        </a:spcAft>
                      </a:pPr>
                      <a:r>
                        <a:rPr lang="zh-CN" sz="1400" kern="100" dirty="0">
                          <a:effectLst/>
                          <a:latin typeface="微软雅黑" panose="020B0503020204020204" pitchFamily="34" charset="-122"/>
                          <a:ea typeface="微软雅黑" panose="020B0503020204020204" pitchFamily="34" charset="-122"/>
                        </a:rPr>
                        <a:t>是否医保目录</a:t>
                      </a:r>
                      <a:endParaRPr lang="zh-CN" sz="1400" kern="100" dirty="0">
                        <a:effectLst/>
                        <a:latin typeface="微软雅黑" panose="020B0503020204020204" pitchFamily="34" charset="-122"/>
                        <a:ea typeface="微软雅黑"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just">
                        <a:lnSpc>
                          <a:spcPct val="150000"/>
                        </a:lnSpc>
                        <a:spcBef>
                          <a:spcPts val="600"/>
                        </a:spcBef>
                        <a:spcAft>
                          <a:spcPts val="600"/>
                        </a:spcAft>
                      </a:pPr>
                      <a:r>
                        <a:rPr lang="zh-CN" sz="1400" kern="100" dirty="0">
                          <a:effectLst/>
                          <a:latin typeface="微软雅黑" panose="020B0503020204020204" pitchFamily="34" charset="-122"/>
                          <a:ea typeface="微软雅黑" panose="020B0503020204020204" pitchFamily="34" charset="-122"/>
                        </a:rPr>
                        <a:t>是</a:t>
                      </a:r>
                      <a:endParaRPr lang="zh-CN" sz="1400" kern="100" dirty="0">
                        <a:effectLst/>
                        <a:latin typeface="微软雅黑" panose="020B0503020204020204" pitchFamily="34" charset="-122"/>
                        <a:ea typeface="微软雅黑"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just">
                        <a:lnSpc>
                          <a:spcPct val="150000"/>
                        </a:lnSpc>
                        <a:spcBef>
                          <a:spcPts val="600"/>
                        </a:spcBef>
                        <a:spcAft>
                          <a:spcPts val="600"/>
                        </a:spcAft>
                      </a:pPr>
                      <a:r>
                        <a:rPr lang="zh-CN" sz="1400" kern="100" dirty="0">
                          <a:effectLst/>
                          <a:latin typeface="微软雅黑" panose="020B0503020204020204" pitchFamily="34" charset="-122"/>
                          <a:ea typeface="微软雅黑" panose="020B0503020204020204" pitchFamily="34" charset="-122"/>
                        </a:rPr>
                        <a:t>规格</a:t>
                      </a:r>
                      <a:endParaRPr lang="zh-CN" sz="1400" kern="100" dirty="0">
                        <a:effectLst/>
                        <a:latin typeface="微软雅黑" panose="020B0503020204020204" pitchFamily="34" charset="-122"/>
                        <a:ea typeface="微软雅黑"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just">
                        <a:lnSpc>
                          <a:spcPct val="150000"/>
                        </a:lnSpc>
                        <a:spcBef>
                          <a:spcPts val="600"/>
                        </a:spcBef>
                        <a:spcAft>
                          <a:spcPts val="600"/>
                        </a:spcAft>
                      </a:pPr>
                      <a:r>
                        <a:rPr lang="en-US" sz="1400" kern="100" dirty="0">
                          <a:effectLst/>
                          <a:latin typeface="微软雅黑" panose="020B0503020204020204" pitchFamily="34" charset="-122"/>
                          <a:ea typeface="微软雅黑" panose="020B0503020204020204" pitchFamily="34" charset="-122"/>
                        </a:rPr>
                        <a:t>4ml:0.4g</a:t>
                      </a:r>
                      <a:endParaRPr lang="zh-CN" sz="1400" kern="100" dirty="0">
                        <a:effectLst/>
                        <a:latin typeface="微软雅黑" panose="020B0503020204020204" pitchFamily="34" charset="-122"/>
                        <a:ea typeface="微软雅黑"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just">
                        <a:lnSpc>
                          <a:spcPct val="150000"/>
                        </a:lnSpc>
                        <a:spcBef>
                          <a:spcPts val="600"/>
                        </a:spcBef>
                        <a:spcAft>
                          <a:spcPts val="600"/>
                        </a:spcAft>
                      </a:pPr>
                      <a:r>
                        <a:rPr lang="zh-CN" sz="1400" kern="100" dirty="0">
                          <a:effectLst/>
                          <a:latin typeface="微软雅黑" panose="020B0503020204020204" pitchFamily="34" charset="-122"/>
                          <a:ea typeface="微软雅黑" panose="020B0503020204020204" pitchFamily="34" charset="-122"/>
                        </a:rPr>
                        <a:t>单价</a:t>
                      </a:r>
                      <a:endParaRPr lang="zh-CN" sz="1400" kern="100" dirty="0">
                        <a:effectLst/>
                        <a:latin typeface="微软雅黑" panose="020B0503020204020204" pitchFamily="34" charset="-122"/>
                        <a:ea typeface="微软雅黑"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just">
                        <a:lnSpc>
                          <a:spcPct val="150000"/>
                        </a:lnSpc>
                        <a:spcBef>
                          <a:spcPts val="600"/>
                        </a:spcBef>
                        <a:spcAft>
                          <a:spcPts val="600"/>
                        </a:spcAft>
                      </a:pPr>
                      <a:r>
                        <a:rPr lang="en-US" sz="1400" kern="100" dirty="0">
                          <a:effectLst/>
                          <a:latin typeface="微软雅黑" panose="020B0503020204020204" pitchFamily="34" charset="-122"/>
                          <a:ea typeface="微软雅黑" panose="020B0503020204020204" pitchFamily="34" charset="-122"/>
                        </a:rPr>
                        <a:t>20.58</a:t>
                      </a:r>
                      <a:r>
                        <a:rPr lang="zh-CN" sz="1400" kern="100" dirty="0">
                          <a:effectLst/>
                          <a:latin typeface="微软雅黑" panose="020B0503020204020204" pitchFamily="34" charset="-122"/>
                          <a:ea typeface="微软雅黑" panose="020B0503020204020204" pitchFamily="34" charset="-122"/>
                        </a:rPr>
                        <a:t>元</a:t>
                      </a:r>
                      <a:r>
                        <a:rPr lang="en-US" sz="1400" kern="100" dirty="0">
                          <a:effectLst/>
                          <a:latin typeface="微软雅黑" panose="020B0503020204020204" pitchFamily="34" charset="-122"/>
                          <a:ea typeface="微软雅黑" panose="020B0503020204020204" pitchFamily="34" charset="-122"/>
                        </a:rPr>
                        <a:t>/</a:t>
                      </a:r>
                      <a:r>
                        <a:rPr lang="zh-CN" sz="1400" kern="100" dirty="0">
                          <a:effectLst/>
                          <a:latin typeface="微软雅黑" panose="020B0503020204020204" pitchFamily="34" charset="-122"/>
                          <a:ea typeface="微软雅黑" panose="020B0503020204020204" pitchFamily="34" charset="-122"/>
                        </a:rPr>
                        <a:t>支</a:t>
                      </a:r>
                      <a:endParaRPr lang="zh-CN" sz="1400" kern="100" dirty="0">
                        <a:effectLst/>
                        <a:latin typeface="微软雅黑" panose="020B0503020204020204" pitchFamily="34" charset="-122"/>
                        <a:ea typeface="微软雅黑"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just">
                        <a:lnSpc>
                          <a:spcPct val="150000"/>
                        </a:lnSpc>
                        <a:spcBef>
                          <a:spcPts val="600"/>
                        </a:spcBef>
                        <a:spcAft>
                          <a:spcPts val="600"/>
                        </a:spcAft>
                      </a:pPr>
                      <a:r>
                        <a:rPr lang="zh-CN" sz="1400" kern="100" dirty="0">
                          <a:effectLst/>
                          <a:latin typeface="微软雅黑" panose="020B0503020204020204" pitchFamily="34" charset="-122"/>
                          <a:ea typeface="微软雅黑" panose="020B0503020204020204" pitchFamily="34" charset="-122"/>
                        </a:rPr>
                        <a:t>用法用量</a:t>
                      </a:r>
                      <a:endParaRPr lang="zh-CN" sz="1400" kern="100" dirty="0">
                        <a:effectLst/>
                        <a:latin typeface="微软雅黑" panose="020B0503020204020204" pitchFamily="34" charset="-122"/>
                        <a:ea typeface="微软雅黑"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just">
                        <a:lnSpc>
                          <a:spcPct val="150000"/>
                        </a:lnSpc>
                        <a:spcBef>
                          <a:spcPts val="600"/>
                        </a:spcBef>
                        <a:spcAft>
                          <a:spcPts val="600"/>
                        </a:spcAft>
                      </a:pPr>
                      <a:r>
                        <a:rPr lang="zh-CN" sz="1400" kern="100" dirty="0">
                          <a:effectLst/>
                          <a:latin typeface="微软雅黑" panose="020B0503020204020204" pitchFamily="34" charset="-122"/>
                          <a:ea typeface="微软雅黑" panose="020B0503020204020204" pitchFamily="34" charset="-122"/>
                        </a:rPr>
                        <a:t>成人镇痛：</a:t>
                      </a:r>
                      <a:r>
                        <a:rPr lang="en-US" sz="1400" kern="100" dirty="0">
                          <a:effectLst/>
                          <a:latin typeface="微软雅黑" panose="020B0503020204020204" pitchFamily="34" charset="-122"/>
                          <a:ea typeface="微软雅黑" panose="020B0503020204020204" pitchFamily="34" charset="-122"/>
                        </a:rPr>
                        <a:t>0.4g</a:t>
                      </a:r>
                      <a:r>
                        <a:rPr lang="zh-CN" sz="1400" kern="100" dirty="0">
                          <a:effectLst/>
                          <a:latin typeface="微软雅黑" panose="020B0503020204020204" pitchFamily="34" charset="-122"/>
                          <a:ea typeface="微软雅黑" panose="020B0503020204020204" pitchFamily="34" charset="-122"/>
                        </a:rPr>
                        <a:t>～</a:t>
                      </a:r>
                      <a:r>
                        <a:rPr lang="en-US" sz="1400" kern="100" dirty="0">
                          <a:effectLst/>
                          <a:latin typeface="微软雅黑" panose="020B0503020204020204" pitchFamily="34" charset="-122"/>
                          <a:ea typeface="微软雅黑" panose="020B0503020204020204" pitchFamily="34" charset="-122"/>
                        </a:rPr>
                        <a:t>0.8g</a:t>
                      </a:r>
                      <a:r>
                        <a:rPr lang="zh-CN" sz="1400" kern="100" dirty="0">
                          <a:effectLst/>
                          <a:latin typeface="微软雅黑" panose="020B0503020204020204" pitchFamily="34" charset="-122"/>
                          <a:ea typeface="微软雅黑" panose="020B0503020204020204" pitchFamily="34" charset="-122"/>
                        </a:rPr>
                        <a:t>静脉滴注，根据需要可每</a:t>
                      </a:r>
                      <a:r>
                        <a:rPr lang="en-US" sz="1400" kern="100" dirty="0">
                          <a:effectLst/>
                          <a:latin typeface="微软雅黑" panose="020B0503020204020204" pitchFamily="34" charset="-122"/>
                          <a:ea typeface="微软雅黑" panose="020B0503020204020204" pitchFamily="34" charset="-122"/>
                        </a:rPr>
                        <a:t>6</a:t>
                      </a:r>
                      <a:r>
                        <a:rPr lang="zh-CN" sz="1400" kern="100" dirty="0">
                          <a:effectLst/>
                          <a:latin typeface="微软雅黑" panose="020B0503020204020204" pitchFamily="34" charset="-122"/>
                          <a:ea typeface="微软雅黑" panose="020B0503020204020204" pitchFamily="34" charset="-122"/>
                        </a:rPr>
                        <a:t>小时重复给药。最大日剂量</a:t>
                      </a:r>
                      <a:r>
                        <a:rPr lang="en-US" sz="1400" kern="100" dirty="0">
                          <a:effectLst/>
                          <a:latin typeface="微软雅黑" panose="020B0503020204020204" pitchFamily="34" charset="-122"/>
                          <a:ea typeface="微软雅黑" panose="020B0503020204020204" pitchFamily="34" charset="-122"/>
                        </a:rPr>
                        <a:t>3.2g</a:t>
                      </a:r>
                      <a:r>
                        <a:rPr lang="zh-CN" sz="1400" kern="100" dirty="0">
                          <a:effectLst/>
                          <a:latin typeface="微软雅黑" panose="020B0503020204020204" pitchFamily="34" charset="-122"/>
                          <a:ea typeface="微软雅黑" panose="020B0503020204020204" pitchFamily="34" charset="-122"/>
                        </a:rPr>
                        <a:t>。不满</a:t>
                      </a:r>
                      <a:r>
                        <a:rPr lang="en-US" sz="1400" kern="100" dirty="0">
                          <a:effectLst/>
                          <a:latin typeface="微软雅黑" panose="020B0503020204020204" pitchFamily="34" charset="-122"/>
                          <a:ea typeface="微软雅黑" panose="020B0503020204020204" pitchFamily="34" charset="-122"/>
                        </a:rPr>
                        <a:t>17</a:t>
                      </a:r>
                      <a:r>
                        <a:rPr lang="zh-CN" sz="1400" kern="100" dirty="0">
                          <a:effectLst/>
                          <a:latin typeface="微软雅黑" panose="020B0503020204020204" pitchFamily="34" charset="-122"/>
                          <a:ea typeface="微软雅黑" panose="020B0503020204020204" pitchFamily="34" charset="-122"/>
                        </a:rPr>
                        <a:t>岁的患者中每日总剂量不超过</a:t>
                      </a:r>
                      <a:r>
                        <a:rPr lang="en-US" sz="1400" kern="100" dirty="0">
                          <a:effectLst/>
                          <a:latin typeface="微软雅黑" panose="020B0503020204020204" pitchFamily="34" charset="-122"/>
                          <a:ea typeface="微软雅黑" panose="020B0503020204020204" pitchFamily="34" charset="-122"/>
                        </a:rPr>
                        <a:t>2.4g</a:t>
                      </a:r>
                      <a:r>
                        <a:rPr lang="zh-CN" sz="1400" kern="100" dirty="0">
                          <a:effectLst/>
                          <a:latin typeface="微软雅黑" panose="020B0503020204020204" pitchFamily="34" charset="-122"/>
                          <a:ea typeface="微软雅黑" panose="020B0503020204020204" pitchFamily="34" charset="-122"/>
                        </a:rPr>
                        <a:t>或</a:t>
                      </a:r>
                      <a:r>
                        <a:rPr lang="en-US" sz="1400" kern="100" dirty="0">
                          <a:effectLst/>
                          <a:latin typeface="微软雅黑" panose="020B0503020204020204" pitchFamily="34" charset="-122"/>
                          <a:ea typeface="微软雅黑" panose="020B0503020204020204" pitchFamily="34" charset="-122"/>
                        </a:rPr>
                        <a:t>40mg/kg</a:t>
                      </a:r>
                      <a:r>
                        <a:rPr lang="zh-CN" sz="1400" kern="100" dirty="0">
                          <a:effectLst/>
                          <a:latin typeface="微软雅黑" panose="020B0503020204020204" pitchFamily="34" charset="-122"/>
                          <a:ea typeface="微软雅黑" panose="020B0503020204020204" pitchFamily="34" charset="-122"/>
                        </a:rPr>
                        <a:t>体重。</a:t>
                      </a:r>
                      <a:endParaRPr lang="zh-CN" sz="1400" kern="100" dirty="0">
                        <a:effectLst/>
                        <a:latin typeface="微软雅黑" panose="020B0503020204020204" pitchFamily="34" charset="-122"/>
                        <a:ea typeface="微软雅黑"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just">
                        <a:lnSpc>
                          <a:spcPct val="150000"/>
                        </a:lnSpc>
                        <a:spcBef>
                          <a:spcPts val="600"/>
                        </a:spcBef>
                        <a:spcAft>
                          <a:spcPts val="600"/>
                        </a:spcAft>
                      </a:pPr>
                      <a:r>
                        <a:rPr lang="zh-CN" sz="1400" kern="100" dirty="0">
                          <a:effectLst/>
                          <a:latin typeface="微软雅黑" panose="020B0503020204020204" pitchFamily="34" charset="-122"/>
                          <a:ea typeface="微软雅黑" panose="020B0503020204020204" pitchFamily="34" charset="-122"/>
                        </a:rPr>
                        <a:t>费用类型</a:t>
                      </a:r>
                      <a:endParaRPr lang="zh-CN" sz="1400" kern="100" dirty="0">
                        <a:effectLst/>
                        <a:latin typeface="微软雅黑" panose="020B0503020204020204" pitchFamily="34" charset="-122"/>
                        <a:ea typeface="微软雅黑"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just">
                        <a:lnSpc>
                          <a:spcPct val="150000"/>
                        </a:lnSpc>
                        <a:spcBef>
                          <a:spcPts val="600"/>
                        </a:spcBef>
                        <a:spcAft>
                          <a:spcPts val="600"/>
                        </a:spcAft>
                      </a:pPr>
                      <a:r>
                        <a:rPr lang="zh-CN" altLang="en-US" sz="1400" kern="100" dirty="0" smtClean="0">
                          <a:effectLst/>
                          <a:latin typeface="微软雅黑" panose="020B0503020204020204" pitchFamily="34" charset="-122"/>
                          <a:ea typeface="微软雅黑" panose="020B0503020204020204" pitchFamily="34" charset="-122"/>
                        </a:rPr>
                        <a:t>日均费用</a:t>
                      </a:r>
                      <a:endParaRPr lang="zh-CN" sz="1400" kern="100" dirty="0">
                        <a:effectLst/>
                        <a:latin typeface="微软雅黑" panose="020B0503020204020204" pitchFamily="34" charset="-122"/>
                        <a:ea typeface="微软雅黑"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just">
                        <a:lnSpc>
                          <a:spcPct val="150000"/>
                        </a:lnSpc>
                        <a:spcBef>
                          <a:spcPts val="600"/>
                        </a:spcBef>
                        <a:spcAft>
                          <a:spcPts val="600"/>
                        </a:spcAft>
                      </a:pPr>
                      <a:r>
                        <a:rPr lang="zh-CN" sz="1400" kern="100" dirty="0">
                          <a:effectLst/>
                          <a:latin typeface="微软雅黑" panose="020B0503020204020204" pitchFamily="34" charset="-122"/>
                          <a:ea typeface="微软雅黑" panose="020B0503020204020204" pitchFamily="34" charset="-122"/>
                        </a:rPr>
                        <a:t>疗程</a:t>
                      </a:r>
                      <a:r>
                        <a:rPr lang="en-US" sz="1400" kern="100" dirty="0">
                          <a:effectLst/>
                          <a:latin typeface="微软雅黑" panose="020B0503020204020204" pitchFamily="34" charset="-122"/>
                          <a:ea typeface="微软雅黑" panose="020B0503020204020204" pitchFamily="34" charset="-122"/>
                        </a:rPr>
                        <a:t>/</a:t>
                      </a:r>
                      <a:r>
                        <a:rPr lang="zh-CN" sz="1400" kern="100" dirty="0">
                          <a:effectLst/>
                          <a:latin typeface="微软雅黑" panose="020B0503020204020204" pitchFamily="34" charset="-122"/>
                          <a:ea typeface="微软雅黑" panose="020B0503020204020204" pitchFamily="34" charset="-122"/>
                        </a:rPr>
                        <a:t>周期</a:t>
                      </a:r>
                      <a:endParaRPr lang="zh-CN" sz="1400" kern="100" dirty="0">
                        <a:effectLst/>
                        <a:latin typeface="微软雅黑" panose="020B0503020204020204" pitchFamily="34" charset="-122"/>
                        <a:ea typeface="微软雅黑"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l">
                        <a:lnSpc>
                          <a:spcPct val="150000"/>
                        </a:lnSpc>
                        <a:spcBef>
                          <a:spcPts val="600"/>
                        </a:spcBef>
                        <a:spcAft>
                          <a:spcPts val="600"/>
                        </a:spcAft>
                      </a:pPr>
                      <a:r>
                        <a:rPr lang="en-US" sz="1400" kern="100" dirty="0">
                          <a:effectLst/>
                          <a:latin typeface="微软雅黑" panose="020B0503020204020204" pitchFamily="34" charset="-122"/>
                          <a:ea typeface="微软雅黑" panose="020B0503020204020204" pitchFamily="34" charset="-122"/>
                        </a:rPr>
                        <a:t>1</a:t>
                      </a:r>
                      <a:endParaRPr lang="zh-CN" sz="1400" kern="100" dirty="0">
                        <a:effectLst/>
                        <a:latin typeface="微软雅黑" panose="020B0503020204020204" pitchFamily="34" charset="-122"/>
                        <a:ea typeface="微软雅黑"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just">
                        <a:lnSpc>
                          <a:spcPct val="150000"/>
                        </a:lnSpc>
                        <a:spcBef>
                          <a:spcPts val="600"/>
                        </a:spcBef>
                        <a:spcAft>
                          <a:spcPts val="600"/>
                        </a:spcAft>
                      </a:pPr>
                      <a:r>
                        <a:rPr lang="zh-CN" altLang="en-US" sz="1400" kern="100" dirty="0" smtClean="0">
                          <a:effectLst/>
                          <a:latin typeface="微软雅黑" panose="020B0503020204020204" pitchFamily="34" charset="-122"/>
                          <a:ea typeface="微软雅黑" panose="020B0503020204020204" pitchFamily="34" charset="-122"/>
                        </a:rPr>
                        <a:t>日均</a:t>
                      </a:r>
                      <a:r>
                        <a:rPr lang="zh-CN" sz="1400" kern="100" dirty="0" smtClean="0">
                          <a:effectLst/>
                          <a:latin typeface="微软雅黑" panose="020B0503020204020204" pitchFamily="34" charset="-122"/>
                          <a:ea typeface="微软雅黑" panose="020B0503020204020204" pitchFamily="34" charset="-122"/>
                        </a:rPr>
                        <a:t>金额</a:t>
                      </a:r>
                      <a:endParaRPr lang="zh-CN" sz="1400" kern="100" dirty="0">
                        <a:effectLst/>
                        <a:latin typeface="微软雅黑" panose="020B0503020204020204" pitchFamily="34" charset="-122"/>
                        <a:ea typeface="微软雅黑"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just">
                        <a:lnSpc>
                          <a:spcPct val="150000"/>
                        </a:lnSpc>
                        <a:spcBef>
                          <a:spcPts val="600"/>
                        </a:spcBef>
                        <a:spcAft>
                          <a:spcPts val="600"/>
                        </a:spcAft>
                      </a:pPr>
                      <a:r>
                        <a:rPr lang="en-US" sz="1400" kern="100" dirty="0" smtClean="0">
                          <a:effectLst/>
                          <a:latin typeface="微软雅黑" panose="020B0503020204020204" pitchFamily="34" charset="-122"/>
                          <a:ea typeface="微软雅黑" panose="020B0503020204020204" pitchFamily="34" charset="-122"/>
                        </a:rPr>
                        <a:t>164.64</a:t>
                      </a:r>
                      <a:r>
                        <a:rPr lang="zh-CN" sz="1400" kern="100" dirty="0" smtClean="0">
                          <a:effectLst/>
                          <a:latin typeface="微软雅黑" panose="020B0503020204020204" pitchFamily="34" charset="-122"/>
                          <a:ea typeface="微软雅黑" panose="020B0503020204020204" pitchFamily="34" charset="-122"/>
                        </a:rPr>
                        <a:t>元</a:t>
                      </a:r>
                      <a:endParaRPr lang="zh-CN" sz="1400" kern="100" dirty="0">
                        <a:effectLst/>
                        <a:latin typeface="微软雅黑" panose="020B0503020204020204" pitchFamily="34" charset="-122"/>
                        <a:ea typeface="微软雅黑"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just">
                        <a:lnSpc>
                          <a:spcPct val="150000"/>
                        </a:lnSpc>
                        <a:spcBef>
                          <a:spcPts val="600"/>
                        </a:spcBef>
                        <a:spcAft>
                          <a:spcPts val="600"/>
                        </a:spcAft>
                      </a:pPr>
                      <a:r>
                        <a:rPr lang="zh-CN" sz="1400" kern="100" dirty="0">
                          <a:effectLst/>
                          <a:latin typeface="微软雅黑" panose="020B0503020204020204" pitchFamily="34" charset="-122"/>
                          <a:ea typeface="微软雅黑" panose="020B0503020204020204" pitchFamily="34" charset="-122"/>
                        </a:rPr>
                        <a:t>参比制剂选择的理由</a:t>
                      </a:r>
                      <a:endParaRPr lang="zh-CN" sz="1400" kern="100" dirty="0">
                        <a:effectLst/>
                        <a:latin typeface="微软雅黑" panose="020B0503020204020204" pitchFamily="34" charset="-122"/>
                        <a:ea typeface="微软雅黑"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342900" lvl="0" indent="-342900" algn="just">
                        <a:lnSpc>
                          <a:spcPct val="150000"/>
                        </a:lnSpc>
                        <a:spcBef>
                          <a:spcPts val="0"/>
                        </a:spcBef>
                        <a:spcAft>
                          <a:spcPts val="0"/>
                        </a:spcAft>
                        <a:buFont typeface="+mj-lt"/>
                        <a:buAutoNum type="arabicPeriod"/>
                      </a:pPr>
                      <a:r>
                        <a:rPr lang="zh-CN" sz="1400" kern="100" dirty="0">
                          <a:effectLst/>
                          <a:latin typeface="微软雅黑" panose="020B0503020204020204" pitchFamily="34" charset="-122"/>
                          <a:ea typeface="微软雅黑" panose="020B0503020204020204" pitchFamily="34" charset="-122"/>
                        </a:rPr>
                        <a:t>药物靶点、作用机制、适应症一致；（两者都属于非甾体类抗炎药中非选择性的</a:t>
                      </a:r>
                      <a:r>
                        <a:rPr lang="en-US" sz="1400" kern="100" dirty="0">
                          <a:effectLst/>
                          <a:latin typeface="微软雅黑" panose="020B0503020204020204" pitchFamily="34" charset="-122"/>
                          <a:ea typeface="微软雅黑" panose="020B0503020204020204" pitchFamily="34" charset="-122"/>
                        </a:rPr>
                        <a:t>COXs</a:t>
                      </a:r>
                      <a:r>
                        <a:rPr lang="zh-CN" sz="1400" kern="100" dirty="0">
                          <a:effectLst/>
                          <a:latin typeface="微软雅黑" panose="020B0503020204020204" pitchFamily="34" charset="-122"/>
                          <a:ea typeface="微软雅黑" panose="020B0503020204020204" pitchFamily="34" charset="-122"/>
                        </a:rPr>
                        <a:t>抑制剂，均用作为阿片类镇痛药的辅助，用于成人术后镇痛。）</a:t>
                      </a:r>
                      <a:endParaRPr lang="zh-CN" sz="1400" kern="100" dirty="0">
                        <a:effectLst/>
                        <a:latin typeface="微软雅黑" panose="020B0503020204020204" pitchFamily="34" charset="-122"/>
                        <a:ea typeface="微软雅黑" panose="020B0503020204020204" pitchFamily="34" charset="-122"/>
                      </a:endParaRPr>
                    </a:p>
                    <a:p>
                      <a:pPr marL="342900" lvl="0" indent="-342900" algn="just">
                        <a:lnSpc>
                          <a:spcPct val="150000"/>
                        </a:lnSpc>
                        <a:spcBef>
                          <a:spcPts val="0"/>
                        </a:spcBef>
                        <a:spcAft>
                          <a:spcPts val="0"/>
                        </a:spcAft>
                        <a:buFont typeface="+mj-lt"/>
                        <a:buAutoNum type="arabicPeriod"/>
                      </a:pPr>
                      <a:r>
                        <a:rPr lang="zh-CN" sz="1400" kern="100" dirty="0">
                          <a:effectLst/>
                          <a:latin typeface="微软雅黑" panose="020B0503020204020204" pitchFamily="34" charset="-122"/>
                          <a:ea typeface="微软雅黑" panose="020B0503020204020204" pitchFamily="34" charset="-122"/>
                        </a:rPr>
                        <a:t>结构相似，母核一致，均为丙酸类衍生物，仅左侧取代基不同。（右酮洛芬氨丁三醇为苯甲酰基、布洛芬为异丁基）</a:t>
                      </a:r>
                      <a:endParaRPr lang="zh-CN" sz="1400" kern="100" dirty="0">
                        <a:effectLst/>
                        <a:latin typeface="微软雅黑" panose="020B0503020204020204" pitchFamily="34" charset="-122"/>
                        <a:ea typeface="微软雅黑" panose="020B0503020204020204" pitchFamily="34" charset="-122"/>
                      </a:endParaRPr>
                    </a:p>
                    <a:p>
                      <a:pPr marL="342900" lvl="0" indent="-342900" algn="just">
                        <a:lnSpc>
                          <a:spcPct val="150000"/>
                        </a:lnSpc>
                        <a:spcBef>
                          <a:spcPts val="0"/>
                        </a:spcBef>
                        <a:spcAft>
                          <a:spcPts val="0"/>
                        </a:spcAft>
                        <a:buFont typeface="+mj-lt"/>
                        <a:buAutoNum type="arabicPeriod"/>
                      </a:pPr>
                      <a:r>
                        <a:rPr lang="zh-CN" sz="1400" kern="100" dirty="0">
                          <a:effectLst/>
                          <a:latin typeface="微软雅黑" panose="020B0503020204020204" pitchFamily="34" charset="-122"/>
                          <a:ea typeface="微软雅黑" panose="020B0503020204020204" pitchFamily="34" charset="-122"/>
                        </a:rPr>
                        <a:t>国内支持上市的临床试验相似，均采用安慰剂作为对照，主要疗效指标为</a:t>
                      </a:r>
                      <a:r>
                        <a:rPr lang="en-US" sz="1400" kern="100" dirty="0">
                          <a:effectLst/>
                          <a:latin typeface="微软雅黑" panose="020B0503020204020204" pitchFamily="34" charset="-122"/>
                          <a:ea typeface="微软雅黑" panose="020B0503020204020204" pitchFamily="34" charset="-122"/>
                        </a:rPr>
                        <a:t>24</a:t>
                      </a:r>
                      <a:r>
                        <a:rPr lang="zh-CN" sz="1400" kern="100" dirty="0">
                          <a:effectLst/>
                          <a:latin typeface="微软雅黑" panose="020B0503020204020204" pitchFamily="34" charset="-122"/>
                          <a:ea typeface="微软雅黑" panose="020B0503020204020204" pitchFamily="34" charset="-122"/>
                        </a:rPr>
                        <a:t>小时内吗啡减少量的临床设计。</a:t>
                      </a:r>
                      <a:endParaRPr lang="zh-CN" sz="1400" kern="100" dirty="0">
                        <a:effectLst/>
                        <a:latin typeface="微软雅黑" panose="020B0503020204020204" pitchFamily="34" charset="-122"/>
                        <a:ea typeface="微软雅黑"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矩形 27"/>
          <p:cNvSpPr/>
          <p:nvPr/>
        </p:nvSpPr>
        <p:spPr>
          <a:xfrm>
            <a:off x="754850" y="568370"/>
            <a:ext cx="5314275" cy="461665"/>
          </a:xfrm>
          <a:prstGeom prst="rect">
            <a:avLst/>
          </a:prstGeom>
        </p:spPr>
        <p:txBody>
          <a:bodyPr wrap="none">
            <a:spAutoFit/>
          </a:bodyPr>
          <a:lstStyle/>
          <a:p>
            <a:r>
              <a:rPr kumimoji="1" lang="en-US" altLang="zh-CN" sz="2400" b="1" dirty="0">
                <a:latin typeface="微软雅黑" panose="020B0503020204020204" pitchFamily="34" charset="-122"/>
                <a:ea typeface="微软雅黑" panose="020B0503020204020204" pitchFamily="34" charset="-122"/>
                <a:cs typeface="Times New Roman" panose="02020603050405020304" pitchFamily="18" charset="0"/>
              </a:rPr>
              <a:t>01</a:t>
            </a:r>
            <a:r>
              <a:rPr kumimoji="1"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、产品基本信息</a:t>
            </a:r>
            <a:r>
              <a:rPr kumimoji="1" lang="en-US" altLang="zh-CN" sz="2400" b="1" dirty="0">
                <a:latin typeface="微软雅黑" panose="020B0503020204020204" pitchFamily="34" charset="-122"/>
                <a:ea typeface="微软雅黑" panose="020B0503020204020204" pitchFamily="34" charset="-122"/>
                <a:cs typeface="Times New Roman" panose="02020603050405020304" pitchFamily="18" charset="0"/>
              </a:rPr>
              <a:t>-</a:t>
            </a:r>
            <a:r>
              <a:rPr kumimoji="1"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针对术后急性疼痛</a:t>
            </a:r>
            <a:endParaRPr kumimoji="1" lang="zh-CN" altLang="en-US" sz="2000" b="1"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 name="AutoShape 2" descr="Not Just for Children: Study Shows High Prevalence of Atopic Dermatitis ..."/>
          <p:cNvSpPr>
            <a:spLocks noChangeAspect="1" noChangeArrowheads="1"/>
          </p:cNvSpPr>
          <p:nvPr/>
        </p:nvSpPr>
        <p:spPr bwMode="auto">
          <a:xfrm>
            <a:off x="9524002" y="4663520"/>
            <a:ext cx="1186541" cy="139418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2" name="文本框 1"/>
          <p:cNvSpPr txBox="1"/>
          <p:nvPr/>
        </p:nvSpPr>
        <p:spPr>
          <a:xfrm>
            <a:off x="553843" y="1226634"/>
            <a:ext cx="11084313" cy="1892826"/>
          </a:xfrm>
          <a:prstGeom prst="rect">
            <a:avLst/>
          </a:prstGeom>
          <a:noFill/>
        </p:spPr>
        <p:txBody>
          <a:bodyPr wrap="square" rtlCol="0">
            <a:spAutoFit/>
          </a:bodyPr>
          <a:lstStyle/>
          <a:p>
            <a:pPr>
              <a:lnSpc>
                <a:spcPct val="150000"/>
              </a:lnSpc>
              <a:spcBef>
                <a:spcPts val="600"/>
              </a:spcBef>
              <a:spcAft>
                <a:spcPts val="600"/>
              </a:spcAft>
            </a:pPr>
            <a:r>
              <a:rPr kumimoji="1" lang="zh-CN" altLang="en-US" sz="1600" b="1" dirty="0">
                <a:latin typeface="微软雅黑" panose="020B0503020204020204" pitchFamily="34" charset="-122"/>
                <a:ea typeface="微软雅黑" panose="020B0503020204020204" pitchFamily="34" charset="-122"/>
              </a:rPr>
              <a:t>疾病情况</a:t>
            </a:r>
            <a:r>
              <a:rPr kumimoji="1" lang="zh-CN" altLang="en-US" sz="1600" b="1" dirty="0" smtClean="0">
                <a:latin typeface="微软雅黑" panose="020B0503020204020204" pitchFamily="34" charset="-122"/>
                <a:ea typeface="微软雅黑" panose="020B0503020204020204" pitchFamily="34" charset="-122"/>
              </a:rPr>
              <a:t>：</a:t>
            </a:r>
            <a:r>
              <a:rPr kumimoji="1" lang="zh-CN" altLang="en-US" sz="1600" dirty="0">
                <a:latin typeface="微软雅黑" panose="020B0503020204020204" pitchFamily="34" charset="-122"/>
                <a:ea typeface="微软雅黑" panose="020B0503020204020204" pitchFamily="34" charset="-122"/>
              </a:rPr>
              <a:t>手术后疼痛是临床常见的术后症状，术后急性疼痛不仅可发展为慢性疼痛，还可引发医院获得性肺炎、伤口愈合不良等并发症，延迟患者术后康复， 增加患者的经济负担。 有效控制术后疼痛对降低并发症的发生、促进患者早期康复有重要意义</a:t>
            </a:r>
            <a:r>
              <a:rPr kumimoji="1" lang="zh-CN" altLang="en-US" sz="1600" dirty="0" smtClean="0">
                <a:latin typeface="微软雅黑" panose="020B0503020204020204" pitchFamily="34" charset="-122"/>
                <a:ea typeface="微软雅黑" panose="020B0503020204020204" pitchFamily="34" charset="-122"/>
              </a:rPr>
              <a:t>。根据</a:t>
            </a:r>
            <a:r>
              <a:rPr kumimoji="1" lang="zh-CN" altLang="en-US" sz="1600" dirty="0">
                <a:latin typeface="微软雅黑" panose="020B0503020204020204" pitchFamily="34" charset="-122"/>
                <a:ea typeface="微软雅黑" panose="020B0503020204020204" pitchFamily="34" charset="-122"/>
              </a:rPr>
              <a:t>我国卫生统计年鉴显示，伴随着诊断和影像技术的进步，手术治疗占比持续提升，</a:t>
            </a:r>
            <a:r>
              <a:rPr kumimoji="1" lang="en-US" altLang="zh-CN" sz="1600" dirty="0">
                <a:latin typeface="微软雅黑" panose="020B0503020204020204" pitchFamily="34" charset="-122"/>
                <a:ea typeface="微软雅黑" panose="020B0503020204020204" pitchFamily="34" charset="-122"/>
              </a:rPr>
              <a:t>2021</a:t>
            </a:r>
            <a:r>
              <a:rPr kumimoji="1" lang="zh-CN" altLang="en-US" sz="1600" dirty="0">
                <a:latin typeface="微软雅黑" panose="020B0503020204020204" pitchFamily="34" charset="-122"/>
                <a:ea typeface="微软雅黑" panose="020B0503020204020204" pitchFamily="34" charset="-122"/>
              </a:rPr>
              <a:t>年入院患者手术人次达到</a:t>
            </a:r>
            <a:r>
              <a:rPr kumimoji="1" lang="en-US" altLang="zh-CN" sz="1600" dirty="0">
                <a:latin typeface="微软雅黑" panose="020B0503020204020204" pitchFamily="34" charset="-122"/>
                <a:ea typeface="微软雅黑" panose="020B0503020204020204" pitchFamily="34" charset="-122"/>
              </a:rPr>
              <a:t>0.81</a:t>
            </a:r>
            <a:r>
              <a:rPr kumimoji="1" lang="zh-CN" altLang="en-US" sz="1600" dirty="0">
                <a:latin typeface="微软雅黑" panose="020B0503020204020204" pitchFamily="34" charset="-122"/>
                <a:ea typeface="微软雅黑" panose="020B0503020204020204" pitchFamily="34" charset="-122"/>
              </a:rPr>
              <a:t>亿，手术治疗占比达到</a:t>
            </a:r>
            <a:r>
              <a:rPr kumimoji="1" lang="en-US" altLang="zh-CN" sz="1600" dirty="0">
                <a:latin typeface="微软雅黑" panose="020B0503020204020204" pitchFamily="34" charset="-122"/>
                <a:ea typeface="微软雅黑" panose="020B0503020204020204" pitchFamily="34" charset="-122"/>
              </a:rPr>
              <a:t>32.8%</a:t>
            </a:r>
            <a:r>
              <a:rPr kumimoji="1" lang="zh-CN" altLang="en-US" sz="1600" dirty="0">
                <a:latin typeface="微软雅黑" panose="020B0503020204020204" pitchFamily="34" charset="-122"/>
                <a:ea typeface="微软雅黑" panose="020B0503020204020204" pitchFamily="34" charset="-122"/>
              </a:rPr>
              <a:t>。</a:t>
            </a:r>
            <a:endParaRPr lang="zh-CN" altLang="en-US" sz="1600" dirty="0">
              <a:effectLst/>
            </a:endParaRPr>
          </a:p>
          <a:p>
            <a:endParaRPr kumimoji="1" lang="zh-CN" altLang="en-US" sz="1600" dirty="0">
              <a:latin typeface="微软雅黑" panose="020B0503020204020204" pitchFamily="34" charset="-122"/>
              <a:ea typeface="微软雅黑" panose="020B0503020204020204" pitchFamily="34" charset="-122"/>
            </a:endParaRPr>
          </a:p>
        </p:txBody>
      </p:sp>
      <p:graphicFrame>
        <p:nvGraphicFramePr>
          <p:cNvPr id="4" name="图表 3"/>
          <p:cNvGraphicFramePr/>
          <p:nvPr/>
        </p:nvGraphicFramePr>
        <p:xfrm>
          <a:off x="2786175" y="2686050"/>
          <a:ext cx="7053150" cy="3852845"/>
        </p:xfrm>
        <a:graphic>
          <a:graphicData uri="http://schemas.openxmlformats.org/drawingml/2006/chart">
            <c:chart xmlns:c="http://schemas.openxmlformats.org/drawingml/2006/chart" xmlns:r="http://schemas.openxmlformats.org/officeDocument/2006/relationships" r:id="rId1"/>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矩形 27"/>
          <p:cNvSpPr/>
          <p:nvPr/>
        </p:nvSpPr>
        <p:spPr>
          <a:xfrm>
            <a:off x="754850" y="568370"/>
            <a:ext cx="10411825" cy="461665"/>
          </a:xfrm>
          <a:prstGeom prst="rect">
            <a:avLst/>
          </a:prstGeom>
        </p:spPr>
        <p:txBody>
          <a:bodyPr wrap="none">
            <a:spAutoFit/>
          </a:bodyPr>
          <a:lstStyle/>
          <a:p>
            <a:r>
              <a:rPr kumimoji="1" lang="en-US" altLang="zh-CN" sz="2400" b="1" dirty="0">
                <a:latin typeface="微软雅黑" panose="020B0503020204020204" pitchFamily="34" charset="-122"/>
                <a:ea typeface="微软雅黑" panose="020B0503020204020204" pitchFamily="34" charset="-122"/>
                <a:cs typeface="Times New Roman" panose="02020603050405020304" pitchFamily="18" charset="0"/>
              </a:rPr>
              <a:t>02</a:t>
            </a:r>
            <a:r>
              <a:rPr kumimoji="1"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、安全性：与其他注射非甾体镇痛药相比，右酮洛芬氨丁三醇耐受性更好</a:t>
            </a:r>
            <a:endParaRPr kumimoji="1" lang="zh-CN" altLang="en-US" sz="2000" b="1"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 name="AutoShape 2" descr="Not Just for Children: Study Shows High Prevalence of Atopic Dermatitis ..."/>
          <p:cNvSpPr>
            <a:spLocks noChangeAspect="1" noChangeArrowheads="1"/>
          </p:cNvSpPr>
          <p:nvPr/>
        </p:nvSpPr>
        <p:spPr bwMode="auto">
          <a:xfrm>
            <a:off x="9524002" y="4663520"/>
            <a:ext cx="1186541" cy="139418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5" name="文本框 4"/>
          <p:cNvSpPr txBox="1"/>
          <p:nvPr/>
        </p:nvSpPr>
        <p:spPr>
          <a:xfrm>
            <a:off x="554127" y="1166360"/>
            <a:ext cx="11087745" cy="1292662"/>
          </a:xfrm>
          <a:prstGeom prst="rect">
            <a:avLst/>
          </a:prstGeom>
          <a:noFill/>
        </p:spPr>
        <p:txBody>
          <a:bodyPr wrap="square">
            <a:spAutoFit/>
          </a:bodyPr>
          <a:lstStyle/>
          <a:p>
            <a:pPr>
              <a:lnSpc>
                <a:spcPct val="150000"/>
              </a:lnSpc>
            </a:pPr>
            <a:r>
              <a:rPr lang="zh-CN" altLang="en-US" sz="1600" b="1" dirty="0">
                <a:effectLst/>
                <a:latin typeface="微软雅黑" panose="020B0503020204020204" pitchFamily="34" charset="-122"/>
                <a:ea typeface="微软雅黑" panose="020B0503020204020204" pitchFamily="34" charset="-122"/>
              </a:rPr>
              <a:t>       我公司开展的临床研究表明</a:t>
            </a:r>
            <a:r>
              <a:rPr lang="en-US" altLang="zh-CN" sz="1600" b="1" dirty="0">
                <a:effectLst/>
                <a:latin typeface="微软雅黑" panose="020B0503020204020204" pitchFamily="34" charset="-122"/>
                <a:ea typeface="微软雅黑" panose="020B0503020204020204" pitchFamily="34" charset="-122"/>
              </a:rPr>
              <a:t>:</a:t>
            </a:r>
            <a:r>
              <a:rPr lang="zh-CN" altLang="en-US" sz="1600" b="1" dirty="0">
                <a:effectLst/>
                <a:latin typeface="微软雅黑" panose="020B0503020204020204" pitchFamily="34" charset="-122"/>
                <a:ea typeface="微软雅黑" panose="020B0503020204020204" pitchFamily="34" charset="-122"/>
              </a:rPr>
              <a:t> </a:t>
            </a:r>
            <a:r>
              <a:rPr lang="zh-CN" altLang="en-US" sz="1600" dirty="0">
                <a:effectLst/>
                <a:latin typeface="微软雅黑" panose="020B0503020204020204" pitchFamily="34" charset="-122"/>
                <a:ea typeface="微软雅黑" panose="020B0503020204020204" pitchFamily="34" charset="-122"/>
              </a:rPr>
              <a:t>右酮洛芬氨丁三醇注射液与安慰剂在不良事件与不良反应发生率上无显著差别</a:t>
            </a:r>
            <a:r>
              <a:rPr lang="en-US" altLang="zh-CN" sz="1600" dirty="0">
                <a:effectLst/>
                <a:latin typeface="微软雅黑" panose="020B0503020204020204" pitchFamily="34" charset="-122"/>
                <a:ea typeface="微软雅黑" panose="020B0503020204020204" pitchFamily="34" charset="-122"/>
              </a:rPr>
              <a:t>;</a:t>
            </a:r>
            <a:r>
              <a:rPr lang="zh-CN" altLang="en-US" sz="1600" dirty="0">
                <a:effectLst/>
                <a:latin typeface="微软雅黑" panose="020B0503020204020204" pitchFamily="34" charset="-122"/>
                <a:ea typeface="微软雅黑" panose="020B0503020204020204" pitchFamily="34" charset="-122"/>
              </a:rPr>
              <a:t> 与参比制剂不良反应发生类型相似，</a:t>
            </a:r>
            <a:r>
              <a:rPr lang="zh-CN" altLang="en-US" sz="1600" b="1" dirty="0">
                <a:effectLst/>
                <a:latin typeface="微软雅黑" panose="020B0503020204020204" pitchFamily="34" charset="-122"/>
                <a:ea typeface="微软雅黑" panose="020B0503020204020204" pitchFamily="34" charset="-122"/>
              </a:rPr>
              <a:t>主要不良反应均为胃肠道反应，如恶心、 呕吐</a:t>
            </a:r>
            <a:r>
              <a:rPr lang="zh-CN" altLang="en-US" sz="1600" dirty="0" smtClean="0">
                <a:effectLst/>
                <a:latin typeface="微软雅黑" panose="020B0503020204020204" pitchFamily="34" charset="-122"/>
                <a:ea typeface="微软雅黑" panose="020B0503020204020204" pitchFamily="34" charset="-122"/>
              </a:rPr>
              <a:t>。</a:t>
            </a:r>
            <a:r>
              <a:rPr lang="zh-CN" altLang="en-US" sz="1600" dirty="0" smtClean="0">
                <a:latin typeface="微软雅黑" panose="020B0503020204020204" pitchFamily="34" charset="-122"/>
                <a:ea typeface="微软雅黑" panose="020B0503020204020204" pitchFamily="34" charset="-122"/>
              </a:rPr>
              <a:t>对比</a:t>
            </a:r>
            <a:r>
              <a:rPr lang="zh-CN" altLang="en-US" sz="1600" dirty="0">
                <a:latin typeface="微软雅黑" panose="020B0503020204020204" pitchFamily="34" charset="-122"/>
                <a:ea typeface="微软雅黑" panose="020B0503020204020204" pitchFamily="34" charset="-122"/>
              </a:rPr>
              <a:t>非甾体类消炎镇痛注射药物的常见不良反应（发生率≥</a:t>
            </a:r>
            <a:r>
              <a:rPr lang="en-US" altLang="zh-CN" sz="1600" dirty="0">
                <a:latin typeface="微软雅黑" panose="020B0503020204020204" pitchFamily="34" charset="-122"/>
                <a:ea typeface="微软雅黑" panose="020B0503020204020204" pitchFamily="34" charset="-122"/>
              </a:rPr>
              <a:t>1/</a:t>
            </a:r>
            <a:r>
              <a:rPr lang="en-US" altLang="zh-CN" sz="1800" b="1" dirty="0">
                <a:effectLst/>
                <a:latin typeface="TimesNewRomanPS"/>
              </a:rPr>
              <a:t>100 </a:t>
            </a:r>
            <a:r>
              <a:rPr lang="zh-CN" altLang="en-US" sz="1800" b="1" dirty="0">
                <a:effectLst/>
                <a:latin typeface="TimesNewRomanPS"/>
              </a:rPr>
              <a:t>至</a:t>
            </a:r>
            <a:r>
              <a:rPr lang="en-US" altLang="zh-CN" sz="1800" b="1" dirty="0">
                <a:effectLst/>
                <a:latin typeface="TimesNewRomanPS"/>
              </a:rPr>
              <a:t>&lt;1/10</a:t>
            </a:r>
            <a:r>
              <a:rPr lang="zh-CN" altLang="en-US" sz="1800" b="1" dirty="0">
                <a:effectLst/>
                <a:latin typeface="TimesNewRomanPS"/>
              </a:rPr>
              <a:t>）</a:t>
            </a:r>
            <a:r>
              <a:rPr lang="zh-CN" altLang="en-US" sz="1600" b="1" dirty="0">
                <a:effectLst/>
                <a:latin typeface="微软雅黑" panose="020B0503020204020204" pitchFamily="34" charset="-122"/>
                <a:ea typeface="微软雅黑" panose="020B0503020204020204" pitchFamily="34" charset="-122"/>
              </a:rPr>
              <a:t>：</a:t>
            </a:r>
            <a:r>
              <a:rPr lang="zh-CN" altLang="en-US" sz="2000" b="1" dirty="0">
                <a:solidFill>
                  <a:srgbClr val="0000FF"/>
                </a:solidFill>
                <a:latin typeface="微软雅黑" panose="020B0503020204020204" pitchFamily="34" charset="-122"/>
                <a:ea typeface="微软雅黑" panose="020B0503020204020204" pitchFamily="34" charset="-122"/>
              </a:rPr>
              <a:t>右酮洛芬氨丁三醇注射剂耐受性</a:t>
            </a:r>
            <a:r>
              <a:rPr lang="zh-CN" altLang="en-US" sz="2000" b="1" dirty="0" smtClean="0">
                <a:solidFill>
                  <a:srgbClr val="0000FF"/>
                </a:solidFill>
                <a:latin typeface="微软雅黑" panose="020B0503020204020204" pitchFamily="34" charset="-122"/>
                <a:ea typeface="微软雅黑" panose="020B0503020204020204" pitchFamily="34" charset="-122"/>
              </a:rPr>
              <a:t>更好，国内外均无黑框警告</a:t>
            </a:r>
            <a:endParaRPr lang="zh-CN" altLang="en-US" sz="2000" dirty="0">
              <a:solidFill>
                <a:srgbClr val="0000FF"/>
              </a:solidFill>
              <a:effectLst/>
            </a:endParaRPr>
          </a:p>
        </p:txBody>
      </p:sp>
      <p:pic>
        <p:nvPicPr>
          <p:cNvPr id="8" name="图片 7"/>
          <p:cNvPicPr>
            <a:picLocks noChangeAspect="1"/>
          </p:cNvPicPr>
          <p:nvPr/>
        </p:nvPicPr>
        <p:blipFill>
          <a:blip r:embed="rId1"/>
          <a:stretch>
            <a:fillRect/>
          </a:stretch>
        </p:blipFill>
        <p:spPr>
          <a:xfrm>
            <a:off x="1866336" y="2352649"/>
            <a:ext cx="8554013" cy="4240831"/>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矩形 27"/>
          <p:cNvSpPr/>
          <p:nvPr/>
        </p:nvSpPr>
        <p:spPr>
          <a:xfrm>
            <a:off x="754850" y="568370"/>
            <a:ext cx="11321536" cy="461665"/>
          </a:xfrm>
          <a:prstGeom prst="rect">
            <a:avLst/>
          </a:prstGeom>
        </p:spPr>
        <p:txBody>
          <a:bodyPr wrap="square">
            <a:spAutoFit/>
          </a:bodyPr>
          <a:lstStyle/>
          <a:p>
            <a:r>
              <a:rPr kumimoji="1" lang="en-US" altLang="zh-CN" sz="2400" b="1" dirty="0">
                <a:latin typeface="微软雅黑" panose="020B0503020204020204" pitchFamily="34" charset="-122"/>
                <a:ea typeface="微软雅黑" panose="020B0503020204020204" pitchFamily="34" charset="-122"/>
                <a:cs typeface="Times New Roman" panose="02020603050405020304" pitchFamily="18" charset="0"/>
              </a:rPr>
              <a:t>03</a:t>
            </a:r>
            <a:r>
              <a:rPr kumimoji="1"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、有效性：</a:t>
            </a:r>
            <a:r>
              <a:rPr kumimoji="1" lang="zh-CN" altLang="en-US" sz="2400" b="1" dirty="0">
                <a:solidFill>
                  <a:srgbClr val="0000FF"/>
                </a:solidFill>
                <a:latin typeface="微软雅黑" panose="020B0503020204020204" pitchFamily="34" charset="-122"/>
                <a:ea typeface="微软雅黑" panose="020B0503020204020204" pitchFamily="34" charset="-122"/>
                <a:cs typeface="Times New Roman" panose="02020603050405020304" pitchFamily="18" charset="0"/>
              </a:rPr>
              <a:t>右酮洛芬氨丁三醇注射剂显著降低术后疼痛，并减少吗啡药物使用量</a:t>
            </a:r>
            <a:endParaRPr kumimoji="1" lang="zh-CN" altLang="en-US" sz="2000" b="1" dirty="0">
              <a:solidFill>
                <a:srgbClr val="0000FF"/>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 name="AutoShape 2" descr="Not Just for Children: Study Shows High Prevalence of Atopic Dermatitis ..."/>
          <p:cNvSpPr>
            <a:spLocks noChangeAspect="1" noChangeArrowheads="1"/>
          </p:cNvSpPr>
          <p:nvPr/>
        </p:nvSpPr>
        <p:spPr bwMode="auto">
          <a:xfrm>
            <a:off x="9524002" y="4663520"/>
            <a:ext cx="1186541" cy="139418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graphicFrame>
        <p:nvGraphicFramePr>
          <p:cNvPr id="2" name="表格 1"/>
          <p:cNvGraphicFramePr>
            <a:graphicFrameLocks noGrp="1"/>
          </p:cNvGraphicFramePr>
          <p:nvPr/>
        </p:nvGraphicFramePr>
        <p:xfrm>
          <a:off x="642821" y="1188748"/>
          <a:ext cx="11218127" cy="5309312"/>
        </p:xfrm>
        <a:graphic>
          <a:graphicData uri="http://schemas.openxmlformats.org/drawingml/2006/table">
            <a:tbl>
              <a:tblPr>
                <a:tableStyleId>{5C22544A-7EE6-4342-B048-85BDC9FD1C3A}</a:tableStyleId>
              </a:tblPr>
              <a:tblGrid>
                <a:gridCol w="2104946"/>
                <a:gridCol w="1560137"/>
                <a:gridCol w="1230302"/>
                <a:gridCol w="1516566"/>
                <a:gridCol w="869795"/>
                <a:gridCol w="3936381"/>
              </a:tblGrid>
              <a:tr h="264488">
                <a:tc>
                  <a:txBody>
                    <a:bodyPr/>
                    <a:lstStyle/>
                    <a:p>
                      <a:pPr algn="ctr" fontAlgn="ctr"/>
                      <a:r>
                        <a:rPr lang="zh-CN" altLang="en-US" sz="1200" b="1" u="none" strike="noStrike" dirty="0">
                          <a:solidFill>
                            <a:schemeClr val="bg1"/>
                          </a:solidFill>
                          <a:effectLst/>
                          <a:latin typeface="微软雅黑" panose="020B0503020204020204" pitchFamily="34" charset="-122"/>
                          <a:ea typeface="微软雅黑" panose="020B0503020204020204" pitchFamily="34" charset="-122"/>
                        </a:rPr>
                        <a:t>参考文献</a:t>
                      </a:r>
                      <a:endParaRPr lang="zh-CN" altLang="en-US" sz="1200" b="1" i="0" u="none" strike="noStrike" dirty="0">
                        <a:solidFill>
                          <a:schemeClr val="bg1"/>
                        </a:solidFill>
                        <a:effectLst/>
                        <a:latin typeface="微软雅黑" panose="020B0503020204020204" pitchFamily="34" charset="-122"/>
                        <a:ea typeface="微软雅黑" panose="020B0503020204020204" pitchFamily="34" charset="-122"/>
                      </a:endParaRPr>
                    </a:p>
                  </a:txBody>
                  <a:tcPr marL="5646" marR="5646" marT="56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ctr"/>
                      <a:r>
                        <a:rPr lang="zh-CN" altLang="en-US" sz="1200" b="1" u="none" strike="noStrike" dirty="0">
                          <a:solidFill>
                            <a:schemeClr val="bg1"/>
                          </a:solidFill>
                          <a:effectLst/>
                          <a:latin typeface="微软雅黑" panose="020B0503020204020204" pitchFamily="34" charset="-122"/>
                          <a:ea typeface="微软雅黑" panose="020B0503020204020204" pitchFamily="34" charset="-122"/>
                        </a:rPr>
                        <a:t>疾病</a:t>
                      </a:r>
                      <a:r>
                        <a:rPr lang="en-US" altLang="zh-CN" sz="1200" b="1" u="none" strike="noStrike" dirty="0">
                          <a:solidFill>
                            <a:schemeClr val="bg1"/>
                          </a:solidFill>
                          <a:effectLst/>
                          <a:latin typeface="微软雅黑" panose="020B0503020204020204" pitchFamily="34" charset="-122"/>
                          <a:ea typeface="微软雅黑" panose="020B0503020204020204" pitchFamily="34" charset="-122"/>
                        </a:rPr>
                        <a:t>/</a:t>
                      </a:r>
                      <a:r>
                        <a:rPr lang="zh-CN" altLang="en-US" sz="1200" b="1" u="none" strike="noStrike" dirty="0">
                          <a:solidFill>
                            <a:schemeClr val="bg1"/>
                          </a:solidFill>
                          <a:effectLst/>
                          <a:latin typeface="微软雅黑" panose="020B0503020204020204" pitchFamily="34" charset="-122"/>
                          <a:ea typeface="微软雅黑" panose="020B0503020204020204" pitchFamily="34" charset="-122"/>
                        </a:rPr>
                        <a:t>人群</a:t>
                      </a:r>
                      <a:endParaRPr lang="zh-CN" altLang="en-US" sz="1200" b="1" i="0" u="none" strike="noStrike" dirty="0">
                        <a:solidFill>
                          <a:schemeClr val="bg1"/>
                        </a:solidFill>
                        <a:effectLst/>
                        <a:latin typeface="微软雅黑" panose="020B0503020204020204" pitchFamily="34" charset="-122"/>
                        <a:ea typeface="微软雅黑" panose="020B0503020204020204" pitchFamily="34" charset="-122"/>
                      </a:endParaRPr>
                    </a:p>
                  </a:txBody>
                  <a:tcPr marL="5646" marR="5646" marT="56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ctr"/>
                      <a:r>
                        <a:rPr lang="zh-CN" altLang="en-US" sz="1200" b="1" u="none" strike="noStrike" dirty="0">
                          <a:solidFill>
                            <a:schemeClr val="bg1"/>
                          </a:solidFill>
                          <a:effectLst/>
                          <a:latin typeface="微软雅黑" panose="020B0503020204020204" pitchFamily="34" charset="-122"/>
                          <a:ea typeface="微软雅黑" panose="020B0503020204020204" pitchFamily="34" charset="-122"/>
                        </a:rPr>
                        <a:t>研究类型</a:t>
                      </a:r>
                      <a:endParaRPr lang="zh-CN" altLang="en-US" sz="1200" b="1" i="0" u="none" strike="noStrike" dirty="0">
                        <a:solidFill>
                          <a:schemeClr val="bg1"/>
                        </a:solidFill>
                        <a:effectLst/>
                        <a:latin typeface="微软雅黑" panose="020B0503020204020204" pitchFamily="34" charset="-122"/>
                        <a:ea typeface="微软雅黑" panose="020B0503020204020204" pitchFamily="34" charset="-122"/>
                      </a:endParaRPr>
                    </a:p>
                  </a:txBody>
                  <a:tcPr marL="5646" marR="5646" marT="56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ctr"/>
                      <a:r>
                        <a:rPr lang="zh-CN" altLang="en-US" sz="1200" b="1" u="none" strike="noStrike" dirty="0">
                          <a:solidFill>
                            <a:schemeClr val="bg1"/>
                          </a:solidFill>
                          <a:effectLst/>
                          <a:latin typeface="微软雅黑" panose="020B0503020204020204" pitchFamily="34" charset="-122"/>
                          <a:ea typeface="微软雅黑" panose="020B0503020204020204" pitchFamily="34" charset="-122"/>
                        </a:rPr>
                        <a:t>给药方案</a:t>
                      </a:r>
                      <a:endParaRPr lang="zh-CN" altLang="en-US" sz="1200" b="1" i="0" u="none" strike="noStrike" dirty="0">
                        <a:solidFill>
                          <a:schemeClr val="bg1"/>
                        </a:solidFill>
                        <a:effectLst/>
                        <a:latin typeface="微软雅黑" panose="020B0503020204020204" pitchFamily="34" charset="-122"/>
                        <a:ea typeface="微软雅黑" panose="020B0503020204020204" pitchFamily="34" charset="-122"/>
                      </a:endParaRPr>
                    </a:p>
                  </a:txBody>
                  <a:tcPr marL="5646" marR="5646" marT="56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ctr"/>
                      <a:r>
                        <a:rPr lang="zh-CN" altLang="en-US" sz="1200" b="1" u="none" strike="noStrike" dirty="0">
                          <a:solidFill>
                            <a:schemeClr val="bg1"/>
                          </a:solidFill>
                          <a:effectLst/>
                          <a:latin typeface="微软雅黑" panose="020B0503020204020204" pitchFamily="34" charset="-122"/>
                          <a:ea typeface="微软雅黑" panose="020B0503020204020204" pitchFamily="34" charset="-122"/>
                        </a:rPr>
                        <a:t>样本量</a:t>
                      </a:r>
                      <a:endParaRPr lang="zh-CN" altLang="en-US" sz="1200" b="1" i="0" u="none" strike="noStrike" dirty="0">
                        <a:solidFill>
                          <a:schemeClr val="bg1"/>
                        </a:solidFill>
                        <a:effectLst/>
                        <a:latin typeface="微软雅黑" panose="020B0503020204020204" pitchFamily="34" charset="-122"/>
                        <a:ea typeface="微软雅黑" panose="020B0503020204020204" pitchFamily="34" charset="-122"/>
                      </a:endParaRPr>
                    </a:p>
                  </a:txBody>
                  <a:tcPr marL="5646" marR="5646" marT="56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ctr"/>
                      <a:r>
                        <a:rPr lang="zh-CN" altLang="en-US" sz="1200" b="1" u="none" strike="noStrike" dirty="0">
                          <a:solidFill>
                            <a:schemeClr val="bg1"/>
                          </a:solidFill>
                          <a:effectLst/>
                          <a:latin typeface="微软雅黑" panose="020B0503020204020204" pitchFamily="34" charset="-122"/>
                          <a:ea typeface="微软雅黑" panose="020B0503020204020204" pitchFamily="34" charset="-122"/>
                        </a:rPr>
                        <a:t>主要结论</a:t>
                      </a:r>
                      <a:endParaRPr lang="zh-CN" altLang="en-US" sz="1200" b="1" i="0" u="none" strike="noStrike" dirty="0">
                        <a:solidFill>
                          <a:schemeClr val="bg1"/>
                        </a:solidFill>
                        <a:effectLst/>
                        <a:latin typeface="微软雅黑" panose="020B0503020204020204" pitchFamily="34" charset="-122"/>
                        <a:ea typeface="微软雅黑" panose="020B0503020204020204" pitchFamily="34" charset="-122"/>
                      </a:endParaRPr>
                    </a:p>
                  </a:txBody>
                  <a:tcPr marL="5646" marR="5646" marT="56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995001">
                <a:tc>
                  <a:txBody>
                    <a:bodyPr/>
                    <a:lstStyle/>
                    <a:p>
                      <a:pPr algn="l" fontAlgn="ctr"/>
                      <a:r>
                        <a:rPr lang="en-GB" sz="1200" b="0" i="0" u="none" strike="noStrike" dirty="0" err="1">
                          <a:solidFill>
                            <a:srgbClr val="000000"/>
                          </a:solidFill>
                          <a:effectLst/>
                          <a:latin typeface="微软雅黑" panose="020B0503020204020204" pitchFamily="34" charset="-122"/>
                          <a:ea typeface="微软雅黑" panose="020B0503020204020204" pitchFamily="34" charset="-122"/>
                        </a:rPr>
                        <a:t>正科临床</a:t>
                      </a: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3</a:t>
                      </a: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期总结</a:t>
                      </a:r>
                      <a:endParaRPr lang="en-GB" sz="1200" b="0" i="0" u="none" strike="noStrike" dirty="0">
                        <a:solidFill>
                          <a:srgbClr val="000000"/>
                        </a:solidFill>
                        <a:effectLst/>
                        <a:latin typeface="微软雅黑" panose="020B0503020204020204" pitchFamily="34" charset="-122"/>
                        <a:ea typeface="微软雅黑" panose="020B0503020204020204" pitchFamily="34" charset="-122"/>
                      </a:endParaRPr>
                    </a:p>
                  </a:txBody>
                  <a:tcPr marL="5646" marR="5646" marT="56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腹部手术、骨科手术</a:t>
                      </a:r>
                      <a:endParaRPr lang="zh-CN" altLang="en-US" sz="1200" b="0" i="0" u="none" strike="noStrike" dirty="0">
                        <a:solidFill>
                          <a:srgbClr val="000000"/>
                        </a:solidFill>
                        <a:effectLst/>
                        <a:latin typeface="微软雅黑" panose="020B0503020204020204" pitchFamily="34" charset="-122"/>
                        <a:ea typeface="微软雅黑" panose="020B0503020204020204" pitchFamily="34" charset="-122"/>
                      </a:endParaRPr>
                    </a:p>
                  </a:txBody>
                  <a:tcPr marL="5646" marR="5646" marT="56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altLang="zh-CN" sz="1200" u="none" strike="noStrike" dirty="0" smtClean="0">
                          <a:effectLst/>
                          <a:latin typeface="微软雅黑" panose="020B0503020204020204" pitchFamily="34" charset="-122"/>
                          <a:ea typeface="微软雅黑" panose="020B0503020204020204" pitchFamily="34" charset="-122"/>
                        </a:rPr>
                        <a:t>RCT</a:t>
                      </a:r>
                      <a:r>
                        <a:rPr lang="zh-CN" altLang="en-US" sz="1200" u="none" strike="noStrike" dirty="0" smtClean="0">
                          <a:effectLst/>
                          <a:latin typeface="微软雅黑" panose="020B0503020204020204" pitchFamily="34" charset="-122"/>
                          <a:ea typeface="微软雅黑" panose="020B0503020204020204" pitchFamily="34" charset="-122"/>
                        </a:rPr>
                        <a:t>随机对照实验的系统评价或荟萃分析</a:t>
                      </a:r>
                      <a:endParaRPr lang="zh-CN" altLang="en-US" sz="1200" b="0" i="0" u="none" strike="noStrike" dirty="0">
                        <a:solidFill>
                          <a:srgbClr val="000000"/>
                        </a:solidFill>
                        <a:effectLst/>
                        <a:latin typeface="微软雅黑" panose="020B0503020204020204" pitchFamily="34" charset="-122"/>
                        <a:ea typeface="微软雅黑" panose="020B0503020204020204" pitchFamily="34" charset="-122"/>
                      </a:endParaRPr>
                    </a:p>
                  </a:txBody>
                  <a:tcPr marL="5646" marR="5646" marT="56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defRPr/>
                      </a:pPr>
                      <a:r>
                        <a:rPr lang="zh-CN" altLang="en-US" sz="1200" u="none" strike="noStrike" dirty="0">
                          <a:effectLst/>
                          <a:latin typeface="微软雅黑" panose="020B0503020204020204" pitchFamily="34" charset="-122"/>
                          <a:ea typeface="微软雅黑" panose="020B0503020204020204" pitchFamily="34" charset="-122"/>
                        </a:rPr>
                        <a:t>右酮洛芬氨丁三醇：</a:t>
                      </a:r>
                      <a:r>
                        <a:rPr lang="en-US" altLang="zh-CN" sz="1200" u="none" strike="noStrike" dirty="0">
                          <a:effectLst/>
                          <a:latin typeface="微软雅黑" panose="020B0503020204020204" pitchFamily="34" charset="-122"/>
                          <a:ea typeface="微软雅黑" panose="020B0503020204020204" pitchFamily="34" charset="-122"/>
                        </a:rPr>
                        <a:t>50</a:t>
                      </a:r>
                      <a:r>
                        <a:rPr lang="en-GB" altLang="zh-CN" sz="1200" u="none" strike="noStrike" dirty="0">
                          <a:effectLst/>
                          <a:latin typeface="微软雅黑" panose="020B0503020204020204" pitchFamily="34" charset="-122"/>
                          <a:ea typeface="微软雅黑" panose="020B0503020204020204" pitchFamily="34" charset="-122"/>
                        </a:rPr>
                        <a:t>mg;</a:t>
                      </a:r>
                      <a:endParaRPr lang="en-GB" altLang="zh-CN" sz="1200" u="none" strike="noStrike" dirty="0">
                        <a:effectLst/>
                        <a:latin typeface="微软雅黑" panose="020B0503020204020204" pitchFamily="34" charset="-122"/>
                        <a:ea typeface="微软雅黑" panose="020B0503020204020204" pitchFamily="34" charset="-122"/>
                      </a:endParaRPr>
                    </a:p>
                    <a:p>
                      <a:pPr algn="l" fontAlgn="ct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安慰剂：</a:t>
                      </a: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0.9%</a:t>
                      </a: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氯化钠注射液</a:t>
                      </a:r>
                      <a:endParaRPr lang="zh-CN" altLang="en-US" sz="1200" b="0" i="0" u="none" strike="noStrike" dirty="0">
                        <a:solidFill>
                          <a:srgbClr val="000000"/>
                        </a:solidFill>
                        <a:effectLst/>
                        <a:latin typeface="微软雅黑" panose="020B0503020204020204" pitchFamily="34" charset="-122"/>
                        <a:ea typeface="微软雅黑" panose="020B0503020204020204" pitchFamily="34" charset="-122"/>
                      </a:endParaRPr>
                    </a:p>
                  </a:txBody>
                  <a:tcPr marL="5646" marR="5646" marT="56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CN" sz="1200" u="none" strike="noStrike" kern="1200" dirty="0">
                          <a:solidFill>
                            <a:schemeClr val="dk1"/>
                          </a:solidFill>
                          <a:effectLst/>
                          <a:latin typeface="微软雅黑" panose="020B0503020204020204" pitchFamily="34" charset="-122"/>
                          <a:ea typeface="微软雅黑" panose="020B0503020204020204" pitchFamily="34" charset="-122"/>
                          <a:cs typeface="+mn-cs"/>
                        </a:rPr>
                        <a:t>351</a:t>
                      </a:r>
                      <a:endParaRPr lang="en-US" altLang="zh-CN" sz="1200" u="none" strike="noStrike" kern="1200" dirty="0">
                        <a:solidFill>
                          <a:schemeClr val="dk1"/>
                        </a:solidFill>
                        <a:effectLst/>
                        <a:latin typeface="微软雅黑" panose="020B0503020204020204" pitchFamily="34" charset="-122"/>
                        <a:ea typeface="微软雅黑" panose="020B0503020204020204" pitchFamily="34" charset="-122"/>
                        <a:cs typeface="+mn-cs"/>
                      </a:endParaRPr>
                    </a:p>
                  </a:txBody>
                  <a:tcPr marL="5646" marR="5646" marT="56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zh-CN" altLang="zh-CN" sz="1200" u="none" strike="noStrike" kern="1200" dirty="0">
                          <a:solidFill>
                            <a:schemeClr val="dk1"/>
                          </a:solidFill>
                          <a:effectLst/>
                          <a:latin typeface="微软雅黑" panose="020B0503020204020204" pitchFamily="34" charset="-122"/>
                          <a:ea typeface="微软雅黑" panose="020B0503020204020204" pitchFamily="34" charset="-122"/>
                          <a:cs typeface="+mn-cs"/>
                        </a:rPr>
                        <a:t>右酮洛芬氨丁三醇注射液用于术后疼痛，可以显著减少术后阿片类药物吗啡的用量。</a:t>
                      </a:r>
                      <a:endParaRPr lang="zh-CN" altLang="zh-CN" sz="1200" u="none" strike="noStrike" kern="1200" dirty="0">
                        <a:solidFill>
                          <a:schemeClr val="dk1"/>
                        </a:solidFill>
                        <a:effectLst/>
                        <a:latin typeface="微软雅黑" panose="020B0503020204020204" pitchFamily="34" charset="-122"/>
                        <a:ea typeface="微软雅黑" panose="020B0503020204020204" pitchFamily="34" charset="-122"/>
                        <a:cs typeface="+mn-cs"/>
                      </a:endParaRPr>
                    </a:p>
                    <a:p>
                      <a:r>
                        <a:rPr lang="zh-CN" altLang="zh-CN" sz="1200" u="none" strike="noStrike" kern="1200" dirty="0">
                          <a:solidFill>
                            <a:schemeClr val="dk1"/>
                          </a:solidFill>
                          <a:effectLst/>
                          <a:latin typeface="微软雅黑" panose="020B0503020204020204" pitchFamily="34" charset="-122"/>
                          <a:ea typeface="微软雅黑" panose="020B0503020204020204" pitchFamily="34" charset="-122"/>
                          <a:cs typeface="+mn-cs"/>
                        </a:rPr>
                        <a:t>主要疗效指标和次要疗效指标均显示 </a:t>
                      </a:r>
                      <a:r>
                        <a:rPr lang="en-US" altLang="zh-CN" sz="1200" u="none" strike="noStrike" kern="1200" dirty="0">
                          <a:solidFill>
                            <a:schemeClr val="dk1"/>
                          </a:solidFill>
                          <a:effectLst/>
                          <a:latin typeface="微软雅黑" panose="020B0503020204020204" pitchFamily="34" charset="-122"/>
                          <a:ea typeface="微软雅黑" panose="020B0503020204020204" pitchFamily="34" charset="-122"/>
                          <a:cs typeface="+mn-cs"/>
                        </a:rPr>
                        <a:t>50 mg </a:t>
                      </a:r>
                      <a:r>
                        <a:rPr lang="zh-CN" altLang="zh-CN" sz="1200" u="none" strike="noStrike" kern="1200" dirty="0">
                          <a:solidFill>
                            <a:schemeClr val="dk1"/>
                          </a:solidFill>
                          <a:effectLst/>
                          <a:latin typeface="微软雅黑" panose="020B0503020204020204" pitchFamily="34" charset="-122"/>
                          <a:ea typeface="微软雅黑" panose="020B0503020204020204" pitchFamily="34" charset="-122"/>
                          <a:cs typeface="+mn-cs"/>
                        </a:rPr>
                        <a:t>右酮洛芬氨丁三醇注射液治疗术后疼痛的疗效优效于安慰剂。</a:t>
                      </a:r>
                      <a:endParaRPr lang="zh-CN" altLang="zh-CN" sz="1200" u="none" strike="noStrike" kern="1200" dirty="0">
                        <a:solidFill>
                          <a:schemeClr val="dk1"/>
                        </a:solidFill>
                        <a:effectLst/>
                        <a:latin typeface="微软雅黑" panose="020B0503020204020204" pitchFamily="34" charset="-122"/>
                        <a:ea typeface="微软雅黑" panose="020B0503020204020204" pitchFamily="34" charset="-122"/>
                        <a:cs typeface="+mn-cs"/>
                      </a:endParaRPr>
                    </a:p>
                  </a:txBody>
                  <a:tcPr marL="5646" marR="5646" marT="56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987222">
                <a:tc>
                  <a:txBody>
                    <a:bodyPr/>
                    <a:lstStyle/>
                    <a:p>
                      <a:pPr algn="l" fontAlgn="ctr"/>
                      <a:r>
                        <a:rPr lang="en-GB" sz="1200" u="none" strike="noStrike" dirty="0">
                          <a:effectLst/>
                          <a:latin typeface="微软雅黑" panose="020B0503020204020204" pitchFamily="34" charset="-122"/>
                          <a:ea typeface="微软雅黑" panose="020B0503020204020204" pitchFamily="34" charset="-122"/>
                        </a:rPr>
                        <a:t>H Zippel , A </a:t>
                      </a:r>
                      <a:r>
                        <a:rPr lang="en-GB" sz="1200" u="none" strike="noStrike" dirty="0" err="1">
                          <a:effectLst/>
                          <a:latin typeface="微软雅黑" panose="020B0503020204020204" pitchFamily="34" charset="-122"/>
                          <a:ea typeface="微软雅黑" panose="020B0503020204020204" pitchFamily="34" charset="-122"/>
                        </a:rPr>
                        <a:t>Wagenitz，Clin</a:t>
                      </a:r>
                      <a:r>
                        <a:rPr lang="en-GB" sz="1200" u="none" strike="noStrike" dirty="0">
                          <a:effectLst/>
                          <a:latin typeface="微软雅黑" panose="020B0503020204020204" pitchFamily="34" charset="-122"/>
                          <a:ea typeface="微软雅黑" panose="020B0503020204020204" pitchFamily="34" charset="-122"/>
                        </a:rPr>
                        <a:t> Drug </a:t>
                      </a:r>
                      <a:r>
                        <a:rPr lang="en-GB" sz="1200" u="none" strike="noStrike" dirty="0" err="1">
                          <a:effectLst/>
                          <a:latin typeface="微软雅黑" panose="020B0503020204020204" pitchFamily="34" charset="-122"/>
                          <a:ea typeface="微软雅黑" panose="020B0503020204020204" pitchFamily="34" charset="-122"/>
                        </a:rPr>
                        <a:t>Investig</a:t>
                      </a:r>
                      <a:br>
                        <a:rPr lang="en-GB" sz="1200" u="none" strike="noStrike" dirty="0">
                          <a:effectLst/>
                          <a:latin typeface="微软雅黑" panose="020B0503020204020204" pitchFamily="34" charset="-122"/>
                          <a:ea typeface="微软雅黑" panose="020B0503020204020204" pitchFamily="34" charset="-122"/>
                        </a:rPr>
                      </a:br>
                      <a:r>
                        <a:rPr lang="en-GB" sz="1200" u="none" strike="noStrike" dirty="0">
                          <a:effectLst/>
                          <a:latin typeface="微软雅黑" panose="020B0503020204020204" pitchFamily="34" charset="-122"/>
                          <a:ea typeface="微软雅黑" panose="020B0503020204020204" pitchFamily="34" charset="-122"/>
                        </a:rPr>
                        <a:t>. 2006;26(9):517-28</a:t>
                      </a:r>
                      <a:endParaRPr lang="en-GB" sz="1200" b="0" i="0" u="none" strike="noStrike" dirty="0">
                        <a:solidFill>
                          <a:srgbClr val="000000"/>
                        </a:solidFill>
                        <a:effectLst/>
                        <a:latin typeface="微软雅黑" panose="020B0503020204020204" pitchFamily="34" charset="-122"/>
                        <a:ea typeface="微软雅黑" panose="020B0503020204020204" pitchFamily="34" charset="-122"/>
                      </a:endParaRPr>
                    </a:p>
                  </a:txBody>
                  <a:tcPr marL="5646" marR="5646" marT="56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zh-CN" altLang="en-US" sz="1200" u="none" strike="noStrike" dirty="0">
                          <a:effectLst/>
                          <a:latin typeface="微软雅黑" panose="020B0503020204020204" pitchFamily="34" charset="-122"/>
                          <a:ea typeface="微软雅黑" panose="020B0503020204020204" pitchFamily="34" charset="-122"/>
                        </a:rPr>
                        <a:t>髋关节或膝关节置换术后中到重度疼痛患者</a:t>
                      </a:r>
                      <a:endParaRPr lang="zh-CN" altLang="en-US" sz="1200" b="0" i="0" u="none" strike="noStrike" dirty="0">
                        <a:solidFill>
                          <a:srgbClr val="000000"/>
                        </a:solidFill>
                        <a:effectLst/>
                        <a:latin typeface="微软雅黑" panose="020B0503020204020204" pitchFamily="34" charset="-122"/>
                        <a:ea typeface="微软雅黑" panose="020B0503020204020204" pitchFamily="34" charset="-122"/>
                      </a:endParaRPr>
                    </a:p>
                  </a:txBody>
                  <a:tcPr marL="5646" marR="5646" marT="56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altLang="zh-CN" sz="1200" u="none" strike="noStrike" dirty="0" smtClean="0">
                          <a:effectLst/>
                          <a:latin typeface="微软雅黑" panose="020B0503020204020204" pitchFamily="34" charset="-122"/>
                          <a:ea typeface="微软雅黑" panose="020B0503020204020204" pitchFamily="34" charset="-122"/>
                        </a:rPr>
                        <a:t>RCT</a:t>
                      </a:r>
                      <a:r>
                        <a:rPr lang="zh-CN" altLang="en-US" sz="1200" u="none" strike="noStrike" dirty="0" smtClean="0">
                          <a:effectLst/>
                          <a:latin typeface="微软雅黑" panose="020B0503020204020204" pitchFamily="34" charset="-122"/>
                          <a:ea typeface="微软雅黑" panose="020B0503020204020204" pitchFamily="34" charset="-122"/>
                        </a:rPr>
                        <a:t>随机对照实验的系统评价或荟萃分析</a:t>
                      </a:r>
                      <a:endParaRPr lang="zh-CN" altLang="en-US" sz="1200" b="0" i="0" u="none" strike="noStrike" dirty="0">
                        <a:solidFill>
                          <a:srgbClr val="000000"/>
                        </a:solidFill>
                        <a:effectLst/>
                        <a:latin typeface="微软雅黑" panose="020B0503020204020204" pitchFamily="34" charset="-122"/>
                        <a:ea typeface="微软雅黑" panose="020B0503020204020204" pitchFamily="34" charset="-122"/>
                      </a:endParaRPr>
                    </a:p>
                  </a:txBody>
                  <a:tcPr marL="5646" marR="5646" marT="56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zh-CN" altLang="en-US" sz="1200" u="none" strike="noStrike" dirty="0">
                          <a:effectLst/>
                          <a:latin typeface="微软雅黑" panose="020B0503020204020204" pitchFamily="34" charset="-122"/>
                          <a:ea typeface="微软雅黑" panose="020B0503020204020204" pitchFamily="34" charset="-122"/>
                        </a:rPr>
                        <a:t>右酮洛芬氨丁三醇：</a:t>
                      </a:r>
                      <a:r>
                        <a:rPr lang="en-US" altLang="zh-CN" sz="1200" u="none" strike="noStrike" dirty="0">
                          <a:effectLst/>
                          <a:latin typeface="微软雅黑" panose="020B0503020204020204" pitchFamily="34" charset="-122"/>
                          <a:ea typeface="微软雅黑" panose="020B0503020204020204" pitchFamily="34" charset="-122"/>
                        </a:rPr>
                        <a:t>50</a:t>
                      </a:r>
                      <a:r>
                        <a:rPr lang="en-GB" sz="1200" u="none" strike="noStrike" dirty="0">
                          <a:effectLst/>
                          <a:latin typeface="微软雅黑" panose="020B0503020204020204" pitchFamily="34" charset="-122"/>
                          <a:ea typeface="微软雅黑" panose="020B0503020204020204" pitchFamily="34" charset="-122"/>
                        </a:rPr>
                        <a:t>mg;</a:t>
                      </a:r>
                      <a:endParaRPr lang="en-GB" sz="1200" u="none" strike="noStrike" dirty="0">
                        <a:effectLst/>
                        <a:latin typeface="微软雅黑" panose="020B0503020204020204" pitchFamily="34" charset="-122"/>
                        <a:ea typeface="微软雅黑" panose="020B0503020204020204" pitchFamily="34" charset="-122"/>
                      </a:endParaRPr>
                    </a:p>
                    <a:p>
                      <a:pPr algn="l" fontAlgn="ctr"/>
                      <a:r>
                        <a:rPr lang="zh-CN" altLang="en-US" sz="1200" u="none" strike="noStrike" dirty="0">
                          <a:effectLst/>
                          <a:latin typeface="微软雅黑" panose="020B0503020204020204" pitchFamily="34" charset="-122"/>
                          <a:ea typeface="微软雅黑" panose="020B0503020204020204" pitchFamily="34" charset="-122"/>
                        </a:rPr>
                        <a:t>酮洛芬：</a:t>
                      </a:r>
                      <a:r>
                        <a:rPr lang="en-US" altLang="zh-CN" sz="1200" u="none" strike="noStrike" dirty="0">
                          <a:effectLst/>
                          <a:latin typeface="微软雅黑" panose="020B0503020204020204" pitchFamily="34" charset="-122"/>
                          <a:ea typeface="微软雅黑" panose="020B0503020204020204" pitchFamily="34" charset="-122"/>
                        </a:rPr>
                        <a:t>100</a:t>
                      </a:r>
                      <a:r>
                        <a:rPr lang="en-GB" sz="1200" u="none" strike="noStrike" dirty="0">
                          <a:effectLst/>
                          <a:latin typeface="微软雅黑" panose="020B0503020204020204" pitchFamily="34" charset="-122"/>
                          <a:ea typeface="微软雅黑" panose="020B0503020204020204" pitchFamily="34" charset="-122"/>
                        </a:rPr>
                        <a:t>mg,</a:t>
                      </a:r>
                      <a:endParaRPr lang="en-GB" sz="1200" u="none" strike="noStrike" dirty="0">
                        <a:effectLst/>
                        <a:latin typeface="微软雅黑" panose="020B0503020204020204" pitchFamily="34" charset="-122"/>
                        <a:ea typeface="微软雅黑" panose="020B0503020204020204" pitchFamily="34" charset="-122"/>
                      </a:endParaRPr>
                    </a:p>
                  </a:txBody>
                  <a:tcPr marL="5646" marR="5646" marT="56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CN" sz="1200" u="none" strike="noStrike" dirty="0">
                          <a:effectLst/>
                          <a:latin typeface="微软雅黑" panose="020B0503020204020204" pitchFamily="34" charset="-122"/>
                          <a:ea typeface="微软雅黑" panose="020B0503020204020204" pitchFamily="34" charset="-122"/>
                        </a:rPr>
                        <a:t>252</a:t>
                      </a:r>
                      <a:endParaRPr lang="en-US" altLang="zh-CN" sz="1200" b="0" i="0" u="none" strike="noStrike" dirty="0">
                        <a:solidFill>
                          <a:srgbClr val="000000"/>
                        </a:solidFill>
                        <a:effectLst/>
                        <a:latin typeface="微软雅黑" panose="020B0503020204020204" pitchFamily="34" charset="-122"/>
                        <a:ea typeface="微软雅黑" panose="020B0503020204020204" pitchFamily="34" charset="-122"/>
                      </a:endParaRPr>
                    </a:p>
                  </a:txBody>
                  <a:tcPr marL="5646" marR="5646" marT="56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1200" u="none" strike="noStrike" kern="1200" dirty="0" smtClean="0">
                          <a:solidFill>
                            <a:schemeClr val="dk1"/>
                          </a:solidFill>
                          <a:effectLst/>
                          <a:latin typeface="微软雅黑" panose="020B0503020204020204" pitchFamily="34" charset="-122"/>
                          <a:ea typeface="微软雅黑" panose="020B0503020204020204" pitchFamily="34" charset="-122"/>
                          <a:cs typeface="+mn-cs"/>
                        </a:rPr>
                        <a:t>治疗骨科手术后疼痛，右酮洛芬氨丁三醇</a:t>
                      </a:r>
                      <a:r>
                        <a:rPr lang="en-US" altLang="zh-CN" sz="1200" u="none" strike="noStrike" kern="1200" dirty="0" smtClean="0">
                          <a:solidFill>
                            <a:schemeClr val="dk1"/>
                          </a:solidFill>
                          <a:effectLst/>
                          <a:latin typeface="微软雅黑" panose="020B0503020204020204" pitchFamily="34" charset="-122"/>
                          <a:ea typeface="微软雅黑" panose="020B0503020204020204" pitchFamily="34" charset="-122"/>
                          <a:cs typeface="+mn-cs"/>
                        </a:rPr>
                        <a:t>50mg</a:t>
                      </a:r>
                      <a:r>
                        <a:rPr lang="zh-CN" altLang="en-US" sz="1200" u="none" strike="noStrike" kern="1200" dirty="0" smtClean="0">
                          <a:solidFill>
                            <a:schemeClr val="dk1"/>
                          </a:solidFill>
                          <a:effectLst/>
                          <a:latin typeface="微软雅黑" panose="020B0503020204020204" pitchFamily="34" charset="-122"/>
                          <a:ea typeface="微软雅黑" panose="020B0503020204020204" pitchFamily="34" charset="-122"/>
                          <a:cs typeface="+mn-cs"/>
                        </a:rPr>
                        <a:t>、酮洛芬</a:t>
                      </a:r>
                      <a:r>
                        <a:rPr lang="en-US" altLang="zh-CN" sz="1200" u="none" strike="noStrike" kern="1200" dirty="0" smtClean="0">
                          <a:solidFill>
                            <a:schemeClr val="dk1"/>
                          </a:solidFill>
                          <a:effectLst/>
                          <a:latin typeface="微软雅黑" panose="020B0503020204020204" pitchFamily="34" charset="-122"/>
                          <a:ea typeface="微软雅黑" panose="020B0503020204020204" pitchFamily="34" charset="-122"/>
                          <a:cs typeface="+mn-cs"/>
                        </a:rPr>
                        <a:t>100mg</a:t>
                      </a:r>
                      <a:r>
                        <a:rPr lang="zh-CN" altLang="en-US" sz="1200" u="none" strike="noStrike" kern="1200" dirty="0" smtClean="0">
                          <a:solidFill>
                            <a:schemeClr val="dk1"/>
                          </a:solidFill>
                          <a:effectLst/>
                          <a:latin typeface="微软雅黑" panose="020B0503020204020204" pitchFamily="34" charset="-122"/>
                          <a:ea typeface="微软雅黑" panose="020B0503020204020204" pitchFamily="34" charset="-122"/>
                          <a:cs typeface="+mn-cs"/>
                        </a:rPr>
                        <a:t>的镇痛活性相当，两种药物在镇痛活性方面相当，疼痛强度差异之和</a:t>
                      </a:r>
                      <a:r>
                        <a:rPr lang="en-US" altLang="zh-CN" sz="1200" u="none" strike="noStrike" kern="1200" dirty="0" smtClean="0">
                          <a:solidFill>
                            <a:schemeClr val="dk1"/>
                          </a:solidFill>
                          <a:effectLst/>
                          <a:latin typeface="微软雅黑" panose="020B0503020204020204" pitchFamily="34" charset="-122"/>
                          <a:ea typeface="微软雅黑" panose="020B0503020204020204" pitchFamily="34" charset="-122"/>
                          <a:cs typeface="+mn-cs"/>
                        </a:rPr>
                        <a:t>SAPID0-8h</a:t>
                      </a:r>
                      <a:r>
                        <a:rPr lang="zh-CN" altLang="en-US" sz="1200" u="none" strike="noStrike" kern="1200" dirty="0" smtClean="0">
                          <a:solidFill>
                            <a:schemeClr val="dk1"/>
                          </a:solidFill>
                          <a:effectLst/>
                          <a:latin typeface="微软雅黑" panose="020B0503020204020204" pitchFamily="34" charset="-122"/>
                          <a:ea typeface="微软雅黑" panose="020B0503020204020204" pitchFamily="34" charset="-122"/>
                          <a:cs typeface="+mn-cs"/>
                        </a:rPr>
                        <a:t>评分均值</a:t>
                      </a:r>
                      <a:r>
                        <a:rPr lang="en-US" altLang="zh-CN" sz="1200" u="none" strike="noStrike" kern="1200" dirty="0" smtClean="0">
                          <a:solidFill>
                            <a:schemeClr val="dk1"/>
                          </a:solidFill>
                          <a:effectLst/>
                          <a:latin typeface="微软雅黑" panose="020B0503020204020204" pitchFamily="34" charset="-122"/>
                          <a:ea typeface="微软雅黑" panose="020B0503020204020204" pitchFamily="34" charset="-122"/>
                          <a:cs typeface="+mn-cs"/>
                        </a:rPr>
                        <a:t>(±SE)</a:t>
                      </a:r>
                      <a:r>
                        <a:rPr lang="zh-CN" altLang="en-US" sz="1200" u="none" strike="noStrike" kern="1200" dirty="0" smtClean="0">
                          <a:solidFill>
                            <a:schemeClr val="dk1"/>
                          </a:solidFill>
                          <a:effectLst/>
                          <a:latin typeface="微软雅黑" panose="020B0503020204020204" pitchFamily="34" charset="-122"/>
                          <a:ea typeface="微软雅黑" panose="020B0503020204020204" pitchFamily="34" charset="-122"/>
                          <a:cs typeface="+mn-cs"/>
                        </a:rPr>
                        <a:t>分别为</a:t>
                      </a:r>
                      <a:r>
                        <a:rPr lang="en-US" altLang="zh-CN" sz="1200" u="none" strike="noStrike" kern="1200" dirty="0" smtClean="0">
                          <a:solidFill>
                            <a:schemeClr val="dk1"/>
                          </a:solidFill>
                          <a:effectLst/>
                          <a:latin typeface="微软雅黑" panose="020B0503020204020204" pitchFamily="34" charset="-122"/>
                          <a:ea typeface="微软雅黑" panose="020B0503020204020204" pitchFamily="34" charset="-122"/>
                          <a:cs typeface="+mn-cs"/>
                        </a:rPr>
                        <a:t>310.9±19.2 </a:t>
                      </a:r>
                      <a:r>
                        <a:rPr lang="en-US" altLang="zh-CN" sz="1200" u="none" strike="noStrike" kern="1200" dirty="0" err="1" smtClean="0">
                          <a:solidFill>
                            <a:schemeClr val="dk1"/>
                          </a:solidFill>
                          <a:effectLst/>
                          <a:latin typeface="微软雅黑" panose="020B0503020204020204" pitchFamily="34" charset="-122"/>
                          <a:ea typeface="微软雅黑" panose="020B0503020204020204" pitchFamily="34" charset="-122"/>
                          <a:cs typeface="+mn-cs"/>
                        </a:rPr>
                        <a:t>mm•h</a:t>
                      </a:r>
                      <a:r>
                        <a:rPr lang="zh-CN" altLang="en-US" sz="1200" u="none" strike="noStrike" kern="1200" dirty="0" smtClean="0">
                          <a:solidFill>
                            <a:schemeClr val="dk1"/>
                          </a:solidFill>
                          <a:effectLst/>
                          <a:latin typeface="微软雅黑" panose="020B0503020204020204" pitchFamily="34" charset="-122"/>
                          <a:ea typeface="微软雅黑" panose="020B0503020204020204" pitchFamily="34" charset="-122"/>
                          <a:cs typeface="+mn-cs"/>
                        </a:rPr>
                        <a:t>和</a:t>
                      </a:r>
                      <a:r>
                        <a:rPr lang="en-US" altLang="zh-CN" sz="1200" u="none" strike="noStrike" kern="1200" dirty="0" smtClean="0">
                          <a:solidFill>
                            <a:schemeClr val="dk1"/>
                          </a:solidFill>
                          <a:effectLst/>
                          <a:latin typeface="微软雅黑" panose="020B0503020204020204" pitchFamily="34" charset="-122"/>
                          <a:ea typeface="微软雅黑" panose="020B0503020204020204" pitchFamily="34" charset="-122"/>
                          <a:cs typeface="+mn-cs"/>
                        </a:rPr>
                        <a:t>326.3±19.0 </a:t>
                      </a:r>
                      <a:r>
                        <a:rPr lang="en-US" altLang="zh-CN" sz="1200" u="none" strike="noStrike" kern="1200" dirty="0" err="1" smtClean="0">
                          <a:solidFill>
                            <a:schemeClr val="dk1"/>
                          </a:solidFill>
                          <a:effectLst/>
                          <a:latin typeface="微软雅黑" panose="020B0503020204020204" pitchFamily="34" charset="-122"/>
                          <a:ea typeface="微软雅黑" panose="020B0503020204020204" pitchFamily="34" charset="-122"/>
                          <a:cs typeface="+mn-cs"/>
                        </a:rPr>
                        <a:t>mm•h</a:t>
                      </a:r>
                      <a:r>
                        <a:rPr lang="zh-CN" altLang="en-US" sz="1200" u="none" strike="noStrike" kern="1200" dirty="0" smtClean="0">
                          <a:solidFill>
                            <a:schemeClr val="dk1"/>
                          </a:solidFill>
                          <a:effectLst/>
                          <a:latin typeface="微软雅黑" panose="020B0503020204020204" pitchFamily="34" charset="-122"/>
                          <a:ea typeface="微软雅黑" panose="020B0503020204020204" pitchFamily="34" charset="-122"/>
                          <a:cs typeface="+mn-cs"/>
                        </a:rPr>
                        <a:t>。右酮洛芬氨丁三醇组</a:t>
                      </a:r>
                      <a:r>
                        <a:rPr lang="en-US" altLang="zh-CN" sz="1200" u="none" strike="noStrike" kern="1200" dirty="0" smtClean="0">
                          <a:solidFill>
                            <a:schemeClr val="dk1"/>
                          </a:solidFill>
                          <a:effectLst/>
                          <a:latin typeface="微软雅黑" panose="020B0503020204020204" pitchFamily="34" charset="-122"/>
                          <a:ea typeface="微软雅黑" panose="020B0503020204020204" pitchFamily="34" charset="-122"/>
                          <a:cs typeface="+mn-cs"/>
                        </a:rPr>
                        <a:t>81.3%</a:t>
                      </a:r>
                      <a:r>
                        <a:rPr lang="zh-CN" altLang="en-US" sz="1200" u="none" strike="noStrike" kern="1200" dirty="0" smtClean="0">
                          <a:solidFill>
                            <a:schemeClr val="dk1"/>
                          </a:solidFill>
                          <a:effectLst/>
                          <a:latin typeface="微软雅黑" panose="020B0503020204020204" pitchFamily="34" charset="-122"/>
                          <a:ea typeface="微软雅黑" panose="020B0503020204020204" pitchFamily="34" charset="-122"/>
                          <a:cs typeface="+mn-cs"/>
                        </a:rPr>
                        <a:t>、酮洛芬组</a:t>
                      </a:r>
                      <a:r>
                        <a:rPr lang="en-US" altLang="zh-CN" sz="1200" u="none" strike="noStrike" kern="1200" dirty="0" smtClean="0">
                          <a:solidFill>
                            <a:schemeClr val="dk1"/>
                          </a:solidFill>
                          <a:effectLst/>
                          <a:latin typeface="微软雅黑" panose="020B0503020204020204" pitchFamily="34" charset="-122"/>
                          <a:ea typeface="微软雅黑" panose="020B0503020204020204" pitchFamily="34" charset="-122"/>
                          <a:cs typeface="+mn-cs"/>
                        </a:rPr>
                        <a:t>87.1%</a:t>
                      </a:r>
                      <a:r>
                        <a:rPr lang="zh-CN" altLang="en-US" sz="1200" u="none" strike="noStrike" kern="1200" dirty="0" smtClean="0">
                          <a:solidFill>
                            <a:schemeClr val="dk1"/>
                          </a:solidFill>
                          <a:effectLst/>
                          <a:latin typeface="微软雅黑" panose="020B0503020204020204" pitchFamily="34" charset="-122"/>
                          <a:ea typeface="微软雅黑" panose="020B0503020204020204" pitchFamily="34" charset="-122"/>
                          <a:cs typeface="+mn-cs"/>
                        </a:rPr>
                        <a:t>的患者需要抢救性镇痛。右酮洛芬氨丁三醇似乎显示出与外消旋化合物相比，耐受性更好。</a:t>
                      </a:r>
                      <a:endParaRPr lang="zh-CN" altLang="zh-CN" sz="1200" u="none" strike="noStrike" kern="1200" dirty="0">
                        <a:solidFill>
                          <a:schemeClr val="dk1"/>
                        </a:solidFill>
                        <a:effectLst/>
                        <a:latin typeface="微软雅黑" panose="020B0503020204020204" pitchFamily="34" charset="-122"/>
                        <a:ea typeface="微软雅黑" panose="020B0503020204020204" pitchFamily="34" charset="-122"/>
                        <a:cs typeface="+mn-cs"/>
                      </a:endParaRPr>
                    </a:p>
                  </a:txBody>
                  <a:tcPr marL="5646" marR="5646" marT="56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98544">
                <a:tc>
                  <a:txBody>
                    <a:bodyPr/>
                    <a:lstStyle/>
                    <a:p>
                      <a:pPr algn="l" fontAlgn="ctr"/>
                      <a:r>
                        <a:rPr lang="en-GB" sz="1200" u="none" strike="noStrike" dirty="0">
                          <a:effectLst/>
                          <a:latin typeface="微软雅黑" panose="020B0503020204020204" pitchFamily="34" charset="-122"/>
                          <a:ea typeface="微软雅黑" panose="020B0503020204020204" pitchFamily="34" charset="-122"/>
                        </a:rPr>
                        <a:t>M H </a:t>
                      </a:r>
                      <a:r>
                        <a:rPr lang="en-GB" sz="1200" u="none" strike="noStrike" dirty="0" err="1">
                          <a:effectLst/>
                          <a:latin typeface="微软雅黑" panose="020B0503020204020204" pitchFamily="34" charset="-122"/>
                          <a:ea typeface="微软雅黑" panose="020B0503020204020204" pitchFamily="34" charset="-122"/>
                        </a:rPr>
                        <a:t>Hanna，et</a:t>
                      </a:r>
                      <a:r>
                        <a:rPr lang="en-GB" sz="1200" u="none" strike="noStrike" dirty="0">
                          <a:effectLst/>
                          <a:latin typeface="微软雅黑" panose="020B0503020204020204" pitchFamily="34" charset="-122"/>
                          <a:ea typeface="微软雅黑" panose="020B0503020204020204" pitchFamily="34" charset="-122"/>
                        </a:rPr>
                        <a:t> </a:t>
                      </a:r>
                      <a:r>
                        <a:rPr lang="en-GB" sz="1200" u="none" strike="noStrike" dirty="0" err="1">
                          <a:effectLst/>
                          <a:latin typeface="微软雅黑" panose="020B0503020204020204" pitchFamily="34" charset="-122"/>
                          <a:ea typeface="微软雅黑" panose="020B0503020204020204" pitchFamily="34" charset="-122"/>
                        </a:rPr>
                        <a:t>al,Br</a:t>
                      </a:r>
                      <a:r>
                        <a:rPr lang="en-GB" sz="1200" u="none" strike="noStrike" dirty="0">
                          <a:effectLst/>
                          <a:latin typeface="微软雅黑" panose="020B0503020204020204" pitchFamily="34" charset="-122"/>
                          <a:ea typeface="微软雅黑" panose="020B0503020204020204" pitchFamily="34" charset="-122"/>
                        </a:rPr>
                        <a:t> J Clin </a:t>
                      </a:r>
                      <a:r>
                        <a:rPr lang="en-GB" sz="1200" u="none" strike="noStrike" dirty="0" err="1">
                          <a:effectLst/>
                          <a:latin typeface="微软雅黑" panose="020B0503020204020204" pitchFamily="34" charset="-122"/>
                          <a:ea typeface="微软雅黑" panose="020B0503020204020204" pitchFamily="34" charset="-122"/>
                        </a:rPr>
                        <a:t>Pharmacol</a:t>
                      </a:r>
                      <a:br>
                        <a:rPr lang="en-GB" sz="1200" u="none" strike="noStrike" dirty="0">
                          <a:effectLst/>
                          <a:latin typeface="微软雅黑" panose="020B0503020204020204" pitchFamily="34" charset="-122"/>
                          <a:ea typeface="微软雅黑" panose="020B0503020204020204" pitchFamily="34" charset="-122"/>
                        </a:rPr>
                      </a:br>
                      <a:r>
                        <a:rPr lang="en-GB" sz="1200" u="none" strike="noStrike" dirty="0">
                          <a:effectLst/>
                          <a:latin typeface="微软雅黑" panose="020B0503020204020204" pitchFamily="34" charset="-122"/>
                          <a:ea typeface="微软雅黑" panose="020B0503020204020204" pitchFamily="34" charset="-122"/>
                        </a:rPr>
                        <a:t>. 2003 Feb;55(2):126-33.</a:t>
                      </a:r>
                      <a:endParaRPr lang="en-GB" sz="1200" b="0" i="0" u="none" strike="noStrike" dirty="0">
                        <a:solidFill>
                          <a:srgbClr val="000000"/>
                        </a:solidFill>
                        <a:effectLst/>
                        <a:latin typeface="微软雅黑" panose="020B0503020204020204" pitchFamily="34" charset="-122"/>
                        <a:ea typeface="微软雅黑" panose="020B0503020204020204" pitchFamily="34" charset="-122"/>
                      </a:endParaRPr>
                    </a:p>
                  </a:txBody>
                  <a:tcPr marL="5646" marR="5646" marT="56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zh-CN" altLang="en-US" sz="1200" u="none" strike="noStrike" dirty="0">
                          <a:effectLst/>
                          <a:latin typeface="微软雅黑" panose="020B0503020204020204" pitchFamily="34" charset="-122"/>
                          <a:ea typeface="微软雅黑" panose="020B0503020204020204" pitchFamily="34" charset="-122"/>
                        </a:rPr>
                        <a:t>选择接受假肢手术后疼痛管理</a:t>
                      </a:r>
                      <a:endParaRPr lang="zh-CN" altLang="en-US" sz="1200" b="0" i="0" u="none" strike="noStrike" dirty="0">
                        <a:solidFill>
                          <a:srgbClr val="000000"/>
                        </a:solidFill>
                        <a:effectLst/>
                        <a:latin typeface="微软雅黑" panose="020B0503020204020204" pitchFamily="34" charset="-122"/>
                        <a:ea typeface="微软雅黑" panose="020B0503020204020204" pitchFamily="34" charset="-122"/>
                      </a:endParaRPr>
                    </a:p>
                  </a:txBody>
                  <a:tcPr marL="5646" marR="5646" marT="56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altLang="zh-CN" sz="1200" u="none" strike="noStrike" dirty="0" smtClean="0">
                          <a:effectLst/>
                          <a:latin typeface="微软雅黑" panose="020B0503020204020204" pitchFamily="34" charset="-122"/>
                          <a:ea typeface="微软雅黑" panose="020B0503020204020204" pitchFamily="34" charset="-122"/>
                        </a:rPr>
                        <a:t>RCT</a:t>
                      </a:r>
                      <a:r>
                        <a:rPr lang="zh-CN" altLang="en-US" sz="1200" u="none" strike="noStrike" dirty="0" smtClean="0">
                          <a:effectLst/>
                          <a:latin typeface="微软雅黑" panose="020B0503020204020204" pitchFamily="34" charset="-122"/>
                          <a:ea typeface="微软雅黑" panose="020B0503020204020204" pitchFamily="34" charset="-122"/>
                        </a:rPr>
                        <a:t>随机对照实验的系统评价或荟萃分析</a:t>
                      </a:r>
                      <a:endParaRPr lang="zh-CN" altLang="en-US" sz="1200" b="0" i="0" u="none" strike="noStrike" dirty="0">
                        <a:solidFill>
                          <a:srgbClr val="000000"/>
                        </a:solidFill>
                        <a:effectLst/>
                        <a:latin typeface="微软雅黑" panose="020B0503020204020204" pitchFamily="34" charset="-122"/>
                        <a:ea typeface="微软雅黑" panose="020B0503020204020204" pitchFamily="34" charset="-122"/>
                      </a:endParaRPr>
                    </a:p>
                  </a:txBody>
                  <a:tcPr marL="5646" marR="5646" marT="56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zh-CN" altLang="en-US" sz="1200" u="none" strike="noStrike" dirty="0">
                          <a:effectLst/>
                          <a:latin typeface="微软雅黑" panose="020B0503020204020204" pitchFamily="34" charset="-122"/>
                          <a:ea typeface="微软雅黑" panose="020B0503020204020204" pitchFamily="34" charset="-122"/>
                        </a:rPr>
                        <a:t>右酮洛芬氨丁三醇：</a:t>
                      </a:r>
                      <a:r>
                        <a:rPr lang="en-US" altLang="zh-CN" sz="1200" u="none" strike="noStrike" dirty="0">
                          <a:effectLst/>
                          <a:latin typeface="微软雅黑" panose="020B0503020204020204" pitchFamily="34" charset="-122"/>
                          <a:ea typeface="微软雅黑" panose="020B0503020204020204" pitchFamily="34" charset="-122"/>
                        </a:rPr>
                        <a:t>50mg</a:t>
                      </a:r>
                      <a:endParaRPr lang="en-US" altLang="zh-CN" sz="1200" u="none" strike="noStrike" dirty="0">
                        <a:effectLst/>
                        <a:latin typeface="微软雅黑" panose="020B0503020204020204" pitchFamily="34" charset="-122"/>
                        <a:ea typeface="微软雅黑" panose="020B0503020204020204" pitchFamily="34" charset="-122"/>
                      </a:endParaRPr>
                    </a:p>
                    <a:p>
                      <a:pPr algn="l" fontAlgn="ctr"/>
                      <a:r>
                        <a:rPr lang="zh-CN" altLang="en-US" sz="1200" u="none" strike="noStrike" dirty="0">
                          <a:effectLst/>
                          <a:latin typeface="微软雅黑" panose="020B0503020204020204" pitchFamily="34" charset="-122"/>
                          <a:ea typeface="微软雅黑" panose="020B0503020204020204" pitchFamily="34" charset="-122"/>
                        </a:rPr>
                        <a:t>酮洛芬</a:t>
                      </a:r>
                      <a:r>
                        <a:rPr lang="en-US" altLang="zh-CN" sz="1200" u="none" strike="noStrike" dirty="0">
                          <a:effectLst/>
                          <a:latin typeface="微软雅黑" panose="020B0503020204020204" pitchFamily="34" charset="-122"/>
                          <a:ea typeface="微软雅黑" panose="020B0503020204020204" pitchFamily="34" charset="-122"/>
                        </a:rPr>
                        <a:t>:100mg</a:t>
                      </a:r>
                      <a:endParaRPr lang="en-US" altLang="zh-CN" sz="1200" u="none" strike="noStrike" dirty="0">
                        <a:effectLst/>
                        <a:latin typeface="微软雅黑" panose="020B0503020204020204" pitchFamily="34" charset="-122"/>
                        <a:ea typeface="微软雅黑" panose="020B0503020204020204" pitchFamily="34" charset="-122"/>
                      </a:endParaRPr>
                    </a:p>
                    <a:p>
                      <a:pPr algn="l" fontAlgn="ctr"/>
                      <a:r>
                        <a:rPr lang="zh-CN" altLang="en-US" sz="1200" u="none" strike="noStrike" dirty="0">
                          <a:effectLst/>
                          <a:latin typeface="微软雅黑" panose="020B0503020204020204" pitchFamily="34" charset="-122"/>
                          <a:ea typeface="微软雅黑" panose="020B0503020204020204" pitchFamily="34" charset="-122"/>
                        </a:rPr>
                        <a:t>或安慰剂</a:t>
                      </a:r>
                      <a:r>
                        <a:rPr lang="en-US" altLang="zh-CN" sz="1200" u="none" strike="noStrike" dirty="0">
                          <a:effectLst/>
                          <a:latin typeface="微软雅黑" panose="020B0503020204020204" pitchFamily="34" charset="-122"/>
                          <a:ea typeface="微软雅黑" panose="020B0503020204020204" pitchFamily="34" charset="-122"/>
                        </a:rPr>
                        <a:t>;</a:t>
                      </a:r>
                      <a:endParaRPr lang="en-US" altLang="zh-CN" sz="1200" u="none" strike="noStrike" dirty="0">
                        <a:effectLst/>
                        <a:latin typeface="微软雅黑" panose="020B0503020204020204" pitchFamily="34" charset="-122"/>
                        <a:ea typeface="微软雅黑" panose="020B0503020204020204" pitchFamily="34" charset="-122"/>
                      </a:endParaRPr>
                    </a:p>
                  </a:txBody>
                  <a:tcPr marL="5646" marR="5646" marT="56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CN" sz="1200" u="none" strike="noStrike" kern="1200" dirty="0">
                          <a:solidFill>
                            <a:schemeClr val="dk1"/>
                          </a:solidFill>
                          <a:effectLst/>
                          <a:latin typeface="微软雅黑" panose="020B0503020204020204" pitchFamily="34" charset="-122"/>
                          <a:ea typeface="微软雅黑" panose="020B0503020204020204" pitchFamily="34" charset="-122"/>
                          <a:cs typeface="+mn-cs"/>
                        </a:rPr>
                        <a:t>172</a:t>
                      </a:r>
                      <a:endParaRPr lang="en-US" altLang="zh-CN" sz="1200" u="none" strike="noStrike" kern="1200" dirty="0">
                        <a:solidFill>
                          <a:schemeClr val="dk1"/>
                        </a:solidFill>
                        <a:effectLst/>
                        <a:latin typeface="微软雅黑" panose="020B0503020204020204" pitchFamily="34" charset="-122"/>
                        <a:ea typeface="微软雅黑" panose="020B0503020204020204" pitchFamily="34" charset="-122"/>
                        <a:cs typeface="+mn-cs"/>
                      </a:endParaRPr>
                    </a:p>
                  </a:txBody>
                  <a:tcPr marL="5646" marR="5646" marT="56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zh-CN" altLang="en-US" sz="1200" u="none" strike="noStrike" kern="1200" dirty="0" smtClean="0">
                          <a:solidFill>
                            <a:schemeClr val="dk1"/>
                          </a:solidFill>
                          <a:effectLst/>
                          <a:latin typeface="微软雅黑" panose="020B0503020204020204" pitchFamily="34" charset="-122"/>
                          <a:ea typeface="微软雅黑" panose="020B0503020204020204" pitchFamily="34" charset="-122"/>
                          <a:cs typeface="+mn-cs"/>
                        </a:rPr>
                        <a:t>骨科大手术后肌内注射右酮洛芬氨丁三醇</a:t>
                      </a:r>
                      <a:r>
                        <a:rPr lang="en-US" altLang="zh-CN" sz="1200" u="none" strike="noStrike" kern="1200" dirty="0" smtClean="0">
                          <a:solidFill>
                            <a:schemeClr val="dk1"/>
                          </a:solidFill>
                          <a:effectLst/>
                          <a:latin typeface="微软雅黑" panose="020B0503020204020204" pitchFamily="34" charset="-122"/>
                          <a:ea typeface="微软雅黑" panose="020B0503020204020204" pitchFamily="34" charset="-122"/>
                          <a:cs typeface="+mn-cs"/>
                        </a:rPr>
                        <a:t>50mg</a:t>
                      </a:r>
                      <a:r>
                        <a:rPr lang="zh-CN" altLang="en-US" sz="1200" u="none" strike="noStrike" kern="1200" dirty="0" smtClean="0">
                          <a:solidFill>
                            <a:schemeClr val="dk1"/>
                          </a:solidFill>
                          <a:effectLst/>
                          <a:latin typeface="微软雅黑" panose="020B0503020204020204" pitchFamily="34" charset="-122"/>
                          <a:ea typeface="微软雅黑" panose="020B0503020204020204" pitchFamily="34" charset="-122"/>
                          <a:cs typeface="+mn-cs"/>
                        </a:rPr>
                        <a:t>具有在阿片类药物节用效果和控制疼痛方面均具有良好的镇痛效果。平均吗啡累积使用量为，右酮洛芬组</a:t>
                      </a:r>
                      <a:r>
                        <a:rPr lang="en-US" altLang="zh-CN" sz="1200" u="none" strike="noStrike" kern="1200" dirty="0" smtClean="0">
                          <a:solidFill>
                            <a:schemeClr val="dk1"/>
                          </a:solidFill>
                          <a:effectLst/>
                          <a:latin typeface="微软雅黑" panose="020B0503020204020204" pitchFamily="34" charset="-122"/>
                          <a:ea typeface="微软雅黑" panose="020B0503020204020204" pitchFamily="34" charset="-122"/>
                          <a:cs typeface="+mn-cs"/>
                        </a:rPr>
                        <a:t>39mg</a:t>
                      </a:r>
                      <a:r>
                        <a:rPr lang="zh-CN" altLang="en-US" sz="1200" u="none" strike="noStrike" kern="1200" dirty="0" smtClean="0">
                          <a:solidFill>
                            <a:schemeClr val="dk1"/>
                          </a:solidFill>
                          <a:effectLst/>
                          <a:latin typeface="微软雅黑" panose="020B0503020204020204" pitchFamily="34" charset="-122"/>
                          <a:ea typeface="微软雅黑" panose="020B0503020204020204" pitchFamily="34" charset="-122"/>
                          <a:cs typeface="+mn-cs"/>
                        </a:rPr>
                        <a:t>、酮洛芬组</a:t>
                      </a:r>
                      <a:r>
                        <a:rPr lang="en-US" altLang="zh-CN" sz="1200" u="none" strike="noStrike" kern="1200" dirty="0" smtClean="0">
                          <a:solidFill>
                            <a:schemeClr val="dk1"/>
                          </a:solidFill>
                          <a:effectLst/>
                          <a:latin typeface="微软雅黑" panose="020B0503020204020204" pitchFamily="34" charset="-122"/>
                          <a:ea typeface="微软雅黑" panose="020B0503020204020204" pitchFamily="34" charset="-122"/>
                          <a:cs typeface="+mn-cs"/>
                        </a:rPr>
                        <a:t>45mg</a:t>
                      </a:r>
                      <a:r>
                        <a:rPr lang="zh-CN" altLang="en-US" sz="1200" u="none" strike="noStrike" kern="1200" dirty="0" smtClean="0">
                          <a:solidFill>
                            <a:schemeClr val="dk1"/>
                          </a:solidFill>
                          <a:effectLst/>
                          <a:latin typeface="微软雅黑" panose="020B0503020204020204" pitchFamily="34" charset="-122"/>
                          <a:ea typeface="微软雅黑" panose="020B0503020204020204" pitchFamily="34" charset="-122"/>
                          <a:cs typeface="+mn-cs"/>
                        </a:rPr>
                        <a:t>、安慰剂组</a:t>
                      </a:r>
                      <a:r>
                        <a:rPr lang="en-US" altLang="zh-CN" sz="1200" u="none" strike="noStrike" kern="1200" dirty="0" smtClean="0">
                          <a:solidFill>
                            <a:schemeClr val="dk1"/>
                          </a:solidFill>
                          <a:effectLst/>
                          <a:latin typeface="微软雅黑" panose="020B0503020204020204" pitchFamily="34" charset="-122"/>
                          <a:ea typeface="微软雅黑" panose="020B0503020204020204" pitchFamily="34" charset="-122"/>
                          <a:cs typeface="+mn-cs"/>
                        </a:rPr>
                        <a:t>64mg</a:t>
                      </a:r>
                      <a:r>
                        <a:rPr lang="zh-CN" altLang="en-US" sz="1200" u="none" strike="noStrike" kern="1200" dirty="0" smtClean="0">
                          <a:solidFill>
                            <a:schemeClr val="dk1"/>
                          </a:solidFill>
                          <a:effectLst/>
                          <a:latin typeface="微软雅黑" panose="020B0503020204020204" pitchFamily="34" charset="-122"/>
                          <a:ea typeface="微软雅黑" panose="020B0503020204020204" pitchFamily="34" charset="-122"/>
                          <a:cs typeface="+mn-cs"/>
                        </a:rPr>
                        <a:t>。药物组与安慰剂组对比，吗啡用量的减少约</a:t>
                      </a:r>
                      <a:r>
                        <a:rPr lang="en-US" altLang="zh-CN" sz="1200" u="none" strike="noStrike" kern="1200" dirty="0" smtClean="0">
                          <a:solidFill>
                            <a:schemeClr val="dk1"/>
                          </a:solidFill>
                          <a:effectLst/>
                          <a:latin typeface="微软雅黑" panose="020B0503020204020204" pitchFamily="34" charset="-122"/>
                          <a:ea typeface="微软雅黑" panose="020B0503020204020204" pitchFamily="34" charset="-122"/>
                          <a:cs typeface="+mn-cs"/>
                        </a:rPr>
                        <a:t>1/3</a:t>
                      </a:r>
                      <a:r>
                        <a:rPr lang="zh-CN" altLang="en-US" sz="1200" u="none" strike="noStrike" kern="1200" dirty="0" smtClean="0">
                          <a:solidFill>
                            <a:schemeClr val="dk1"/>
                          </a:solidFill>
                          <a:effectLst/>
                          <a:latin typeface="微软雅黑" panose="020B0503020204020204" pitchFamily="34" charset="-122"/>
                          <a:ea typeface="微软雅黑" panose="020B0503020204020204" pitchFamily="34" charset="-122"/>
                          <a:cs typeface="+mn-cs"/>
                        </a:rPr>
                        <a:t>，组间差异具有统计学意义。</a:t>
                      </a:r>
                      <a:endParaRPr lang="en-US" altLang="zh-CN" sz="1200" u="none" strike="noStrike" kern="1200" dirty="0">
                        <a:solidFill>
                          <a:schemeClr val="dk1"/>
                        </a:solidFill>
                        <a:effectLst/>
                        <a:latin typeface="微软雅黑" panose="020B0503020204020204" pitchFamily="34" charset="-122"/>
                        <a:ea typeface="微软雅黑" panose="020B0503020204020204" pitchFamily="34" charset="-122"/>
                        <a:cs typeface="+mn-cs"/>
                      </a:endParaRPr>
                    </a:p>
                  </a:txBody>
                  <a:tcPr marL="5646" marR="5646" marT="56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48927">
                <a:tc>
                  <a:txBody>
                    <a:bodyPr/>
                    <a:lstStyle/>
                    <a:p>
                      <a:pPr algn="l" fontAlgn="ctr"/>
                      <a:r>
                        <a:rPr lang="en-GB" sz="1200" u="none" strike="noStrike" dirty="0">
                          <a:effectLst/>
                          <a:latin typeface="微软雅黑" panose="020B0503020204020204" pitchFamily="34" charset="-122"/>
                          <a:ea typeface="微软雅黑" panose="020B0503020204020204" pitchFamily="34" charset="-122"/>
                        </a:rPr>
                        <a:t>Nükhet </a:t>
                      </a:r>
                      <a:r>
                        <a:rPr lang="en-GB" sz="1200" u="none" strike="noStrike" dirty="0" err="1">
                          <a:effectLst/>
                          <a:latin typeface="微软雅黑" panose="020B0503020204020204" pitchFamily="34" charset="-122"/>
                          <a:ea typeface="微软雅黑" panose="020B0503020204020204" pitchFamily="34" charset="-122"/>
                        </a:rPr>
                        <a:t>Sivrikoz，et</a:t>
                      </a:r>
                      <a:r>
                        <a:rPr lang="en-GB" sz="1200" u="none" strike="noStrike" dirty="0">
                          <a:effectLst/>
                          <a:latin typeface="微软雅黑" panose="020B0503020204020204" pitchFamily="34" charset="-122"/>
                          <a:ea typeface="微软雅黑" panose="020B0503020204020204" pitchFamily="34" charset="-122"/>
                        </a:rPr>
                        <a:t> al,</a:t>
                      </a:r>
                      <a:r>
                        <a:rPr lang="en-GB" altLang="zh-CN" sz="1200" u="none" strike="noStrike" dirty="0">
                          <a:effectLst/>
                          <a:latin typeface="微软雅黑" panose="020B0503020204020204" pitchFamily="34" charset="-122"/>
                          <a:ea typeface="微软雅黑" panose="020B0503020204020204" pitchFamily="34" charset="-122"/>
                        </a:rPr>
                        <a:t> Agri</a:t>
                      </a:r>
                      <a:r>
                        <a:rPr lang="en-GB" sz="1200" u="none" strike="noStrike" dirty="0">
                          <a:effectLst/>
                          <a:latin typeface="微软雅黑" panose="020B0503020204020204" pitchFamily="34" charset="-122"/>
                          <a:ea typeface="微软雅黑" panose="020B0503020204020204" pitchFamily="34" charset="-122"/>
                        </a:rPr>
                        <a:t> 2014;26(1):23-28</a:t>
                      </a:r>
                      <a:endParaRPr lang="en-GB" sz="1200" b="0" i="0" u="none" strike="noStrike" dirty="0">
                        <a:solidFill>
                          <a:srgbClr val="000000"/>
                        </a:solidFill>
                        <a:effectLst/>
                        <a:latin typeface="微软雅黑" panose="020B0503020204020204" pitchFamily="34" charset="-122"/>
                        <a:ea typeface="微软雅黑" panose="020B0503020204020204" pitchFamily="34" charset="-122"/>
                      </a:endParaRPr>
                    </a:p>
                  </a:txBody>
                  <a:tcPr marL="5646" marR="5646" marT="56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zh-CN" altLang="en-US" sz="1200" u="none" strike="noStrike" dirty="0">
                          <a:effectLst/>
                          <a:latin typeface="微软雅黑" panose="020B0503020204020204" pitchFamily="34" charset="-122"/>
                          <a:ea typeface="微软雅黑" panose="020B0503020204020204" pitchFamily="34" charset="-122"/>
                        </a:rPr>
                        <a:t>髋关节或膝关节置换术后中到重度疼痛患者</a:t>
                      </a:r>
                      <a:endParaRPr lang="zh-CN" altLang="en-US" sz="1200" b="0" i="0" u="none" strike="noStrike" dirty="0">
                        <a:solidFill>
                          <a:srgbClr val="000000"/>
                        </a:solidFill>
                        <a:effectLst/>
                        <a:latin typeface="微软雅黑" panose="020B0503020204020204" pitchFamily="34" charset="-122"/>
                        <a:ea typeface="微软雅黑" panose="020B0503020204020204" pitchFamily="34" charset="-122"/>
                      </a:endParaRPr>
                    </a:p>
                  </a:txBody>
                  <a:tcPr marL="5646" marR="5646" marT="56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zh-CN" altLang="en-US" sz="1200" b="0" i="0" u="none" strike="noStrike" dirty="0" smtClean="0">
                          <a:solidFill>
                            <a:srgbClr val="000000"/>
                          </a:solidFill>
                          <a:effectLst/>
                          <a:latin typeface="微软雅黑" panose="020B0503020204020204" pitchFamily="34" charset="-122"/>
                          <a:ea typeface="微软雅黑" panose="020B0503020204020204" pitchFamily="34" charset="-122"/>
                        </a:rPr>
                        <a:t>非</a:t>
                      </a:r>
                      <a:r>
                        <a:rPr lang="en-US" altLang="zh-CN" sz="1200" b="0" i="0" u="none" strike="noStrike" dirty="0" smtClean="0">
                          <a:solidFill>
                            <a:srgbClr val="000000"/>
                          </a:solidFill>
                          <a:effectLst/>
                          <a:latin typeface="微软雅黑" panose="020B0503020204020204" pitchFamily="34" charset="-122"/>
                          <a:ea typeface="微软雅黑" panose="020B0503020204020204" pitchFamily="34" charset="-122"/>
                        </a:rPr>
                        <a:t>RCT</a:t>
                      </a:r>
                      <a:r>
                        <a:rPr lang="zh-CN" altLang="en-US" sz="1200" b="0" i="0" u="none" strike="noStrike" dirty="0" smtClean="0">
                          <a:solidFill>
                            <a:srgbClr val="000000"/>
                          </a:solidFill>
                          <a:effectLst/>
                          <a:latin typeface="微软雅黑" panose="020B0503020204020204" pitchFamily="34" charset="-122"/>
                          <a:ea typeface="微软雅黑" panose="020B0503020204020204" pitchFamily="34" charset="-122"/>
                        </a:rPr>
                        <a:t>队列研究</a:t>
                      </a:r>
                      <a:endParaRPr lang="zh-CN" altLang="en-US" sz="1200" b="0" i="0" u="none" strike="noStrike" dirty="0">
                        <a:solidFill>
                          <a:srgbClr val="000000"/>
                        </a:solidFill>
                        <a:effectLst/>
                        <a:latin typeface="微软雅黑" panose="020B0503020204020204" pitchFamily="34" charset="-122"/>
                        <a:ea typeface="微软雅黑" panose="020B0503020204020204" pitchFamily="34" charset="-122"/>
                      </a:endParaRPr>
                    </a:p>
                  </a:txBody>
                  <a:tcPr marL="5646" marR="5646" marT="56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zh-CN" altLang="en-US" sz="1200" u="none" strike="noStrike" dirty="0">
                          <a:effectLst/>
                          <a:latin typeface="微软雅黑" panose="020B0503020204020204" pitchFamily="34" charset="-122"/>
                          <a:ea typeface="微软雅黑" panose="020B0503020204020204" pitchFamily="34" charset="-122"/>
                        </a:rPr>
                        <a:t>右酮洛芬氨丁三醇：</a:t>
                      </a:r>
                      <a:r>
                        <a:rPr lang="en-US" altLang="zh-CN" sz="1200" u="none" strike="noStrike" dirty="0">
                          <a:effectLst/>
                          <a:latin typeface="微软雅黑" panose="020B0503020204020204" pitchFamily="34" charset="-122"/>
                          <a:ea typeface="微软雅黑" panose="020B0503020204020204" pitchFamily="34" charset="-122"/>
                        </a:rPr>
                        <a:t>50</a:t>
                      </a:r>
                      <a:r>
                        <a:rPr lang="en-GB" sz="1200" u="none" strike="noStrike" dirty="0">
                          <a:effectLst/>
                          <a:latin typeface="微软雅黑" panose="020B0503020204020204" pitchFamily="34" charset="-122"/>
                          <a:ea typeface="微软雅黑" panose="020B0503020204020204" pitchFamily="34" charset="-122"/>
                        </a:rPr>
                        <a:t>mg;</a:t>
                      </a:r>
                      <a:endParaRPr lang="en-GB" sz="1200" u="none" strike="noStrike" dirty="0">
                        <a:effectLst/>
                        <a:latin typeface="微软雅黑" panose="020B0503020204020204" pitchFamily="34" charset="-122"/>
                        <a:ea typeface="微软雅黑" panose="020B0503020204020204" pitchFamily="34" charset="-122"/>
                      </a:endParaRPr>
                    </a:p>
                    <a:p>
                      <a:pPr algn="l" fontAlgn="ctr"/>
                      <a:r>
                        <a:rPr lang="zh-CN" altLang="en-US" sz="1200" u="none" strike="noStrike" dirty="0">
                          <a:effectLst/>
                          <a:latin typeface="微软雅黑" panose="020B0503020204020204" pitchFamily="34" charset="-122"/>
                          <a:ea typeface="微软雅黑" panose="020B0503020204020204" pitchFamily="34" charset="-122"/>
                        </a:rPr>
                        <a:t>氯诺昔康：</a:t>
                      </a:r>
                      <a:r>
                        <a:rPr lang="en-US" altLang="zh-CN" sz="1200" u="none" strike="noStrike" dirty="0">
                          <a:effectLst/>
                          <a:latin typeface="微软雅黑" panose="020B0503020204020204" pitchFamily="34" charset="-122"/>
                          <a:ea typeface="微软雅黑" panose="020B0503020204020204" pitchFamily="34" charset="-122"/>
                        </a:rPr>
                        <a:t>8mg</a:t>
                      </a:r>
                      <a:endParaRPr lang="en-US" altLang="zh-CN" sz="1200" u="none" strike="noStrike" dirty="0">
                        <a:effectLst/>
                        <a:latin typeface="微软雅黑" panose="020B0503020204020204" pitchFamily="34" charset="-122"/>
                        <a:ea typeface="微软雅黑" panose="020B0503020204020204" pitchFamily="34" charset="-122"/>
                      </a:endParaRPr>
                    </a:p>
                    <a:p>
                      <a:pPr algn="l" fontAlgn="ctr"/>
                      <a:r>
                        <a:rPr lang="zh-CN" altLang="en-US" sz="1200" u="none" strike="noStrike" dirty="0">
                          <a:effectLst/>
                          <a:latin typeface="微软雅黑" panose="020B0503020204020204" pitchFamily="34" charset="-122"/>
                          <a:ea typeface="微软雅黑" panose="020B0503020204020204" pitchFamily="34" charset="-122"/>
                        </a:rPr>
                        <a:t>生理盐水</a:t>
                      </a:r>
                      <a:endParaRPr lang="en-US" altLang="zh-CN" sz="1200" u="none" strike="noStrike" dirty="0">
                        <a:effectLst/>
                        <a:latin typeface="微软雅黑" panose="020B0503020204020204" pitchFamily="34" charset="-122"/>
                        <a:ea typeface="微软雅黑" panose="020B0503020204020204" pitchFamily="34" charset="-122"/>
                      </a:endParaRPr>
                    </a:p>
                  </a:txBody>
                  <a:tcPr marL="5646" marR="5646" marT="56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CN" sz="1200" u="none" strike="noStrike" dirty="0">
                          <a:effectLst/>
                          <a:latin typeface="微软雅黑" panose="020B0503020204020204" pitchFamily="34" charset="-122"/>
                          <a:ea typeface="微软雅黑" panose="020B0503020204020204" pitchFamily="34" charset="-122"/>
                        </a:rPr>
                        <a:t>120</a:t>
                      </a:r>
                      <a:endParaRPr lang="en-US" altLang="zh-CN" sz="1200" b="0" i="0" u="none" strike="noStrike" dirty="0">
                        <a:solidFill>
                          <a:srgbClr val="000000"/>
                        </a:solidFill>
                        <a:effectLst/>
                        <a:latin typeface="微软雅黑" panose="020B0503020204020204" pitchFamily="34" charset="-122"/>
                        <a:ea typeface="微软雅黑" panose="020B0503020204020204" pitchFamily="34" charset="-122"/>
                      </a:endParaRPr>
                    </a:p>
                  </a:txBody>
                  <a:tcPr marL="5646" marR="5646" marT="56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zh-CN" altLang="en-US" sz="1200" u="none" strike="noStrike" kern="1200" dirty="0" smtClean="0">
                          <a:solidFill>
                            <a:schemeClr val="dk1"/>
                          </a:solidFill>
                          <a:effectLst/>
                          <a:latin typeface="微软雅黑" panose="020B0503020204020204" pitchFamily="34" charset="-122"/>
                          <a:ea typeface="微软雅黑" panose="020B0503020204020204" pitchFamily="34" charset="-122"/>
                          <a:cs typeface="+mn-cs"/>
                        </a:rPr>
                        <a:t>骨科大手术后静脉应用</a:t>
                      </a:r>
                      <a:r>
                        <a:rPr lang="en-US" altLang="zh-CN" sz="1200" u="none" strike="noStrike" kern="1200" dirty="0" smtClean="0">
                          <a:solidFill>
                            <a:schemeClr val="dk1"/>
                          </a:solidFill>
                          <a:effectLst/>
                          <a:latin typeface="微软雅黑" panose="020B0503020204020204" pitchFamily="34" charset="-122"/>
                          <a:ea typeface="微软雅黑" panose="020B0503020204020204" pitchFamily="34" charset="-122"/>
                          <a:cs typeface="+mn-cs"/>
                        </a:rPr>
                        <a:t>50mg</a:t>
                      </a:r>
                      <a:r>
                        <a:rPr lang="zh-CN" altLang="en-US" sz="1200" u="none" strike="noStrike" kern="1200" dirty="0" smtClean="0">
                          <a:solidFill>
                            <a:schemeClr val="dk1"/>
                          </a:solidFill>
                          <a:effectLst/>
                          <a:latin typeface="微软雅黑" panose="020B0503020204020204" pitchFamily="34" charset="-122"/>
                          <a:ea typeface="微软雅黑" panose="020B0503020204020204" pitchFamily="34" charset="-122"/>
                          <a:cs typeface="+mn-cs"/>
                        </a:rPr>
                        <a:t>右酮洛芬，每日</a:t>
                      </a:r>
                      <a:r>
                        <a:rPr lang="en-US" altLang="zh-CN" sz="1200" u="none" strike="noStrike" kern="1200" dirty="0" smtClean="0">
                          <a:solidFill>
                            <a:schemeClr val="dk1"/>
                          </a:solidFill>
                          <a:effectLst/>
                          <a:latin typeface="微软雅黑" panose="020B0503020204020204" pitchFamily="34" charset="-122"/>
                          <a:ea typeface="微软雅黑" panose="020B0503020204020204" pitchFamily="34" charset="-122"/>
                          <a:cs typeface="+mn-cs"/>
                        </a:rPr>
                        <a:t>2</a:t>
                      </a:r>
                      <a:r>
                        <a:rPr lang="zh-CN" altLang="en-US" sz="1200" u="none" strike="noStrike" kern="1200" dirty="0" smtClean="0">
                          <a:solidFill>
                            <a:schemeClr val="dk1"/>
                          </a:solidFill>
                          <a:effectLst/>
                          <a:latin typeface="微软雅黑" panose="020B0503020204020204" pitchFamily="34" charset="-122"/>
                          <a:ea typeface="微软雅黑" panose="020B0503020204020204" pitchFamily="34" charset="-122"/>
                          <a:cs typeface="+mn-cs"/>
                        </a:rPr>
                        <a:t>次，</a:t>
                      </a:r>
                      <a:r>
                        <a:rPr lang="en-US" altLang="zh-CN" sz="1200" u="none" strike="noStrike" kern="1200" dirty="0" smtClean="0">
                          <a:solidFill>
                            <a:schemeClr val="dk1"/>
                          </a:solidFill>
                          <a:effectLst/>
                          <a:latin typeface="微软雅黑" panose="020B0503020204020204" pitchFamily="34" charset="-122"/>
                          <a:ea typeface="微软雅黑" panose="020B0503020204020204" pitchFamily="34" charset="-122"/>
                          <a:cs typeface="+mn-cs"/>
                        </a:rPr>
                        <a:t>8mg</a:t>
                      </a:r>
                      <a:r>
                        <a:rPr lang="zh-CN" altLang="en-US" sz="1200" u="none" strike="noStrike" kern="1200" dirty="0" smtClean="0">
                          <a:solidFill>
                            <a:schemeClr val="dk1"/>
                          </a:solidFill>
                          <a:effectLst/>
                          <a:latin typeface="微软雅黑" panose="020B0503020204020204" pitchFamily="34" charset="-122"/>
                          <a:ea typeface="微软雅黑" panose="020B0503020204020204" pitchFamily="34" charset="-122"/>
                          <a:cs typeface="+mn-cs"/>
                        </a:rPr>
                        <a:t>氯诺昔康，每日</a:t>
                      </a:r>
                      <a:r>
                        <a:rPr lang="en-US" altLang="zh-CN" sz="1200" u="none" strike="noStrike" kern="1200" dirty="0" smtClean="0">
                          <a:solidFill>
                            <a:schemeClr val="dk1"/>
                          </a:solidFill>
                          <a:effectLst/>
                          <a:latin typeface="微软雅黑" panose="020B0503020204020204" pitchFamily="34" charset="-122"/>
                          <a:ea typeface="微软雅黑" panose="020B0503020204020204" pitchFamily="34" charset="-122"/>
                          <a:cs typeface="+mn-cs"/>
                        </a:rPr>
                        <a:t>2</a:t>
                      </a:r>
                      <a:r>
                        <a:rPr lang="zh-CN" altLang="en-US" sz="1200" u="none" strike="noStrike" kern="1200" dirty="0" smtClean="0">
                          <a:solidFill>
                            <a:schemeClr val="dk1"/>
                          </a:solidFill>
                          <a:effectLst/>
                          <a:latin typeface="微软雅黑" panose="020B0503020204020204" pitchFamily="34" charset="-122"/>
                          <a:ea typeface="微软雅黑" panose="020B0503020204020204" pitchFamily="34" charset="-122"/>
                          <a:cs typeface="+mn-cs"/>
                        </a:rPr>
                        <a:t>次，与安慰剂相比，右酮洛芬和氯诺昔康治疗患者在休息和运动时疼痛评分显著降低，且术后使用吗啡显著减少，其中右酮组评分较低、吗啡总消耗量低于氯诺昔康。</a:t>
                      </a:r>
                      <a:endParaRPr lang="zh-CN" altLang="en-US" sz="1200" u="none" strike="noStrike" kern="1200" dirty="0">
                        <a:solidFill>
                          <a:schemeClr val="dk1"/>
                        </a:solidFill>
                        <a:effectLst/>
                        <a:latin typeface="微软雅黑" panose="020B0503020204020204" pitchFamily="34" charset="-122"/>
                        <a:ea typeface="微软雅黑" panose="020B0503020204020204" pitchFamily="34" charset="-122"/>
                        <a:cs typeface="+mn-cs"/>
                      </a:endParaRPr>
                    </a:p>
                  </a:txBody>
                  <a:tcPr marL="5646" marR="5646" marT="56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52915">
                <a:tc>
                  <a:txBody>
                    <a:bodyPr/>
                    <a:lstStyle/>
                    <a:p>
                      <a:pPr algn="l" fontAlgn="ctr"/>
                      <a:r>
                        <a:rPr lang="en-GB" altLang="zh-CN" sz="1200" b="0" i="0" u="none" strike="noStrike" kern="1200" dirty="0">
                          <a:solidFill>
                            <a:srgbClr val="000000"/>
                          </a:solidFill>
                          <a:effectLst/>
                          <a:latin typeface="微软雅黑" panose="020B0503020204020204" pitchFamily="34" charset="-122"/>
                          <a:ea typeface="微软雅黑" panose="020B0503020204020204" pitchFamily="34" charset="-122"/>
                          <a:cs typeface="+mn-cs"/>
                        </a:rPr>
                        <a:t>Ali </a:t>
                      </a:r>
                      <a:r>
                        <a:rPr lang="en-GB" altLang="zh-CN" sz="1200" b="0" i="0" u="none" strike="noStrike" kern="1200" dirty="0" err="1">
                          <a:solidFill>
                            <a:srgbClr val="000000"/>
                          </a:solidFill>
                          <a:effectLst/>
                          <a:latin typeface="微软雅黑" panose="020B0503020204020204" pitchFamily="34" charset="-122"/>
                          <a:ea typeface="微软雅黑" panose="020B0503020204020204" pitchFamily="34" charset="-122"/>
                          <a:cs typeface="+mn-cs"/>
                        </a:rPr>
                        <a:t>Anıl</a:t>
                      </a:r>
                      <a:r>
                        <a:rPr lang="en-GB" altLang="zh-CN" sz="1200" b="0" i="0" u="none" strike="noStrike" kern="1200" dirty="0">
                          <a:solidFill>
                            <a:srgbClr val="000000"/>
                          </a:solidFill>
                          <a:effectLst/>
                          <a:latin typeface="微软雅黑" panose="020B0503020204020204" pitchFamily="34" charset="-122"/>
                          <a:ea typeface="微软雅黑" panose="020B0503020204020204" pitchFamily="34" charset="-122"/>
                          <a:cs typeface="+mn-cs"/>
                        </a:rPr>
                        <a:t>,</a:t>
                      </a:r>
                      <a:r>
                        <a:rPr lang="en-GB" sz="1200" b="0" i="0" u="none" strike="noStrike" kern="1200" dirty="0">
                          <a:solidFill>
                            <a:srgbClr val="000000"/>
                          </a:solidFill>
                          <a:effectLst/>
                          <a:latin typeface="微软雅黑" panose="020B0503020204020204" pitchFamily="34" charset="-122"/>
                          <a:ea typeface="微软雅黑" panose="020B0503020204020204" pitchFamily="34" charset="-122"/>
                          <a:cs typeface="+mn-cs"/>
                        </a:rPr>
                        <a:t>, et </a:t>
                      </a:r>
                      <a:r>
                        <a:rPr lang="en-GB" sz="1200" b="0" i="0" u="none" strike="noStrike" kern="1200" dirty="0" err="1">
                          <a:solidFill>
                            <a:srgbClr val="000000"/>
                          </a:solidFill>
                          <a:effectLst/>
                          <a:latin typeface="微软雅黑" panose="020B0503020204020204" pitchFamily="34" charset="-122"/>
                          <a:ea typeface="微软雅黑" panose="020B0503020204020204" pitchFamily="34" charset="-122"/>
                          <a:cs typeface="+mn-cs"/>
                        </a:rPr>
                        <a:t>al,J</a:t>
                      </a:r>
                      <a:r>
                        <a:rPr lang="en-GB" sz="1200" b="0" i="0" u="none" strike="noStrike" kern="1200" dirty="0">
                          <a:solidFill>
                            <a:srgbClr val="000000"/>
                          </a:solidFill>
                          <a:effectLst/>
                          <a:latin typeface="微软雅黑" panose="020B0503020204020204" pitchFamily="34" charset="-122"/>
                          <a:ea typeface="微软雅黑" panose="020B0503020204020204" pitchFamily="34" charset="-122"/>
                          <a:cs typeface="+mn-cs"/>
                        </a:rPr>
                        <a:t> Clin </a:t>
                      </a:r>
                      <a:r>
                        <a:rPr lang="en-GB" sz="1200" b="0" i="0" u="none" strike="noStrike" kern="1200" dirty="0" err="1">
                          <a:solidFill>
                            <a:srgbClr val="000000"/>
                          </a:solidFill>
                          <a:effectLst/>
                          <a:latin typeface="微软雅黑" panose="020B0503020204020204" pitchFamily="34" charset="-122"/>
                          <a:ea typeface="微软雅黑" panose="020B0503020204020204" pitchFamily="34" charset="-122"/>
                          <a:cs typeface="+mn-cs"/>
                        </a:rPr>
                        <a:t>Anesth</a:t>
                      </a:r>
                      <a:br>
                        <a:rPr lang="en-GB" sz="1200" b="0" i="0" u="none" strike="noStrike" dirty="0">
                          <a:solidFill>
                            <a:srgbClr val="000000"/>
                          </a:solidFill>
                          <a:effectLst/>
                          <a:latin typeface="微软雅黑" panose="020B0503020204020204" pitchFamily="34" charset="-122"/>
                          <a:ea typeface="微软雅黑" panose="020B0503020204020204" pitchFamily="34" charset="-122"/>
                        </a:rPr>
                      </a:br>
                      <a:r>
                        <a:rPr lang="en-GB" sz="1200" b="0" i="0" u="none" strike="noStrike" dirty="0">
                          <a:solidFill>
                            <a:srgbClr val="000000"/>
                          </a:solidFill>
                          <a:effectLst/>
                          <a:latin typeface="微软雅黑" panose="020B0503020204020204" pitchFamily="34" charset="-122"/>
                          <a:ea typeface="微软雅黑" panose="020B0503020204020204" pitchFamily="34" charset="-122"/>
                        </a:rPr>
                        <a:t>. 2016 Aug;32:127-33.</a:t>
                      </a:r>
                      <a:endParaRPr lang="en-GB" sz="12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腹腔镜胆囊切除术</a:t>
                      </a:r>
                      <a:endParaRPr lang="zh-CN" altLang="en-US" sz="12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zh-CN" altLang="en-US" sz="1200" b="0" i="0" u="none" strike="noStrike" dirty="0" smtClean="0">
                          <a:solidFill>
                            <a:srgbClr val="000000"/>
                          </a:solidFill>
                          <a:effectLst/>
                          <a:latin typeface="微软雅黑" panose="020B0503020204020204" pitchFamily="34" charset="-122"/>
                          <a:ea typeface="微软雅黑" panose="020B0503020204020204" pitchFamily="34" charset="-122"/>
                        </a:rPr>
                        <a:t>非</a:t>
                      </a:r>
                      <a:r>
                        <a:rPr lang="en-US" altLang="zh-CN" sz="1200" b="0" i="0" u="none" strike="noStrike" dirty="0" smtClean="0">
                          <a:solidFill>
                            <a:srgbClr val="000000"/>
                          </a:solidFill>
                          <a:effectLst/>
                          <a:latin typeface="微软雅黑" panose="020B0503020204020204" pitchFamily="34" charset="-122"/>
                          <a:ea typeface="微软雅黑" panose="020B0503020204020204" pitchFamily="34" charset="-122"/>
                        </a:rPr>
                        <a:t>RCT</a:t>
                      </a:r>
                      <a:r>
                        <a:rPr lang="zh-CN" altLang="en-US" sz="1200" b="0" i="0" u="none" strike="noStrike" dirty="0" smtClean="0">
                          <a:solidFill>
                            <a:srgbClr val="000000"/>
                          </a:solidFill>
                          <a:effectLst/>
                          <a:latin typeface="微软雅黑" panose="020B0503020204020204" pitchFamily="34" charset="-122"/>
                          <a:ea typeface="微软雅黑" panose="020B0503020204020204" pitchFamily="34" charset="-122"/>
                        </a:rPr>
                        <a:t>队列研究</a:t>
                      </a:r>
                      <a:endParaRPr lang="zh-CN" altLang="en-US" sz="12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右酮洛芬氨丁三醇：</a:t>
                      </a: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50</a:t>
                      </a:r>
                      <a:r>
                        <a:rPr lang="en-GB" sz="1200" b="0" i="0" u="none" strike="noStrike" dirty="0">
                          <a:solidFill>
                            <a:srgbClr val="000000"/>
                          </a:solidFill>
                          <a:effectLst/>
                          <a:latin typeface="微软雅黑" panose="020B0503020204020204" pitchFamily="34" charset="-122"/>
                          <a:ea typeface="微软雅黑" panose="020B0503020204020204" pitchFamily="34" charset="-122"/>
                        </a:rPr>
                        <a:t>mg; </a:t>
                      </a: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双氯芬酸：</a:t>
                      </a: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75</a:t>
                      </a:r>
                      <a:r>
                        <a:rPr lang="en-GB" sz="1200" b="0" i="0" u="none" strike="noStrike" dirty="0">
                          <a:solidFill>
                            <a:srgbClr val="000000"/>
                          </a:solidFill>
                          <a:effectLst/>
                          <a:latin typeface="微软雅黑" panose="020B0503020204020204" pitchFamily="34" charset="-122"/>
                          <a:ea typeface="微软雅黑" panose="020B0503020204020204" pitchFamily="34" charset="-122"/>
                        </a:rPr>
                        <a:t>mg</a:t>
                      </a:r>
                      <a:endParaRPr lang="en-GB" sz="12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60</a:t>
                      </a:r>
                      <a:endParaRPr lang="en-US" altLang="zh-CN" sz="12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zh-CN" altLang="zh-CN" sz="1200" u="none" strike="noStrike" kern="1200" dirty="0">
                          <a:solidFill>
                            <a:schemeClr val="dk1"/>
                          </a:solidFill>
                          <a:effectLst/>
                          <a:latin typeface="微软雅黑" panose="020B0503020204020204" pitchFamily="34" charset="-122"/>
                          <a:ea typeface="微软雅黑" panose="020B0503020204020204" pitchFamily="34" charset="-122"/>
                          <a:cs typeface="+mn-cs"/>
                        </a:rPr>
                        <a:t>与双氯芬酸钠相比，腹腔镜胆囊切除术患者在手术结束前</a:t>
                      </a:r>
                      <a:r>
                        <a:rPr lang="en-US" altLang="zh-CN" sz="1200" u="none" strike="noStrike" kern="1200" dirty="0">
                          <a:solidFill>
                            <a:schemeClr val="dk1"/>
                          </a:solidFill>
                          <a:effectLst/>
                          <a:latin typeface="微软雅黑" panose="020B0503020204020204" pitchFamily="34" charset="-122"/>
                          <a:ea typeface="微软雅黑" panose="020B0503020204020204" pitchFamily="34" charset="-122"/>
                          <a:cs typeface="+mn-cs"/>
                        </a:rPr>
                        <a:t>30</a:t>
                      </a:r>
                      <a:r>
                        <a:rPr lang="zh-CN" altLang="zh-CN" sz="1200" u="none" strike="noStrike" kern="1200" dirty="0">
                          <a:solidFill>
                            <a:schemeClr val="dk1"/>
                          </a:solidFill>
                          <a:effectLst/>
                          <a:latin typeface="微软雅黑" panose="020B0503020204020204" pitchFamily="34" charset="-122"/>
                          <a:ea typeface="微软雅黑" panose="020B0503020204020204" pitchFamily="34" charset="-122"/>
                          <a:cs typeface="+mn-cs"/>
                        </a:rPr>
                        <a:t>分钟静脉注射单剂量右酮洛芬氨丁三醇可提供有效的镇痛，减少阿片类药物的消耗和对镇痛药的需求。因此，作为多模式镇痛的一部分，右酮洛芬氨丁三醇比双氯芬酸钠能为腹腔镜胆囊切除术患者提供更有效的镇痛。</a:t>
                      </a:r>
                      <a:endParaRPr lang="en-GB" sz="1200" u="none" strike="noStrike" kern="1200" dirty="0">
                        <a:solidFill>
                          <a:schemeClr val="dk1"/>
                        </a:solidFill>
                        <a:effectLst/>
                        <a:latin typeface="微软雅黑" panose="020B0503020204020204" pitchFamily="34" charset="-122"/>
                        <a:ea typeface="微软雅黑" panose="020B0503020204020204" pitchFamily="34" charset="-122"/>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矩形 27"/>
          <p:cNvSpPr/>
          <p:nvPr/>
        </p:nvSpPr>
        <p:spPr>
          <a:xfrm>
            <a:off x="754850" y="568370"/>
            <a:ext cx="10719601" cy="461665"/>
          </a:xfrm>
          <a:prstGeom prst="rect">
            <a:avLst/>
          </a:prstGeom>
        </p:spPr>
        <p:txBody>
          <a:bodyPr wrap="none">
            <a:spAutoFit/>
          </a:bodyPr>
          <a:lstStyle/>
          <a:p>
            <a:r>
              <a:rPr kumimoji="1" lang="en-US" altLang="zh-CN" sz="2400" b="1" dirty="0">
                <a:latin typeface="微软雅黑" panose="020B0503020204020204" pitchFamily="34" charset="-122"/>
                <a:ea typeface="微软雅黑" panose="020B0503020204020204" pitchFamily="34" charset="-122"/>
                <a:cs typeface="Times New Roman" panose="02020603050405020304" pitchFamily="18" charset="0"/>
              </a:rPr>
              <a:t>03</a:t>
            </a:r>
            <a:r>
              <a:rPr kumimoji="1"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、有效性：</a:t>
            </a:r>
            <a:r>
              <a:rPr kumimoji="1"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多国指南共识中，均推荐</a:t>
            </a:r>
            <a:r>
              <a:rPr kumimoji="1" lang="zh-CN" altLang="en-GB" sz="2400" b="1"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非</a:t>
            </a:r>
            <a:r>
              <a:rPr kumimoji="1" lang="zh-CN" altLang="en-US" sz="2400" b="1"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甾体类抗炎药</a:t>
            </a:r>
            <a:r>
              <a:rPr lang="zh-CN" altLang="en-US" sz="2400" b="1" i="0" dirty="0">
                <a:solidFill>
                  <a:srgbClr val="000000"/>
                </a:solidFill>
                <a:effectLst/>
                <a:latin typeface="微软雅黑" panose="020B0503020204020204" pitchFamily="34" charset="-122"/>
                <a:ea typeface="微软雅黑" panose="020B0503020204020204" pitchFamily="34" charset="-122"/>
              </a:rPr>
              <a:t>作为术后镇痛基础用药</a:t>
            </a:r>
            <a:endParaRPr kumimoji="1" lang="zh-CN" altLang="en-US" sz="2400" b="1"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 name="AutoShape 2" descr="Not Just for Children: Study Shows High Prevalence of Atopic Dermatitis ..."/>
          <p:cNvSpPr>
            <a:spLocks noChangeAspect="1" noChangeArrowheads="1"/>
          </p:cNvSpPr>
          <p:nvPr/>
        </p:nvSpPr>
        <p:spPr bwMode="auto">
          <a:xfrm>
            <a:off x="9524002" y="4663520"/>
            <a:ext cx="1186541" cy="139418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graphicFrame>
        <p:nvGraphicFramePr>
          <p:cNvPr id="4" name="表格 3"/>
          <p:cNvGraphicFramePr>
            <a:graphicFrameLocks noGrp="1"/>
          </p:cNvGraphicFramePr>
          <p:nvPr/>
        </p:nvGraphicFramePr>
        <p:xfrm>
          <a:off x="600372" y="1730447"/>
          <a:ext cx="11028556" cy="1116330"/>
        </p:xfrm>
        <a:graphic>
          <a:graphicData uri="http://schemas.openxmlformats.org/drawingml/2006/table">
            <a:tbl>
              <a:tblPr>
                <a:tableStyleId>{5C22544A-7EE6-4342-B048-85BDC9FD1C3A}</a:tableStyleId>
              </a:tblPr>
              <a:tblGrid>
                <a:gridCol w="2196195"/>
                <a:gridCol w="1932652"/>
                <a:gridCol w="5117180"/>
                <a:gridCol w="1782529"/>
              </a:tblGrid>
              <a:tr h="137270">
                <a:tc>
                  <a:txBody>
                    <a:bodyPr/>
                    <a:lstStyle/>
                    <a:p>
                      <a:pPr marL="0" algn="ctr" defTabSz="914400" rtl="0" eaLnBrk="1" fontAlgn="ctr" latinLnBrk="0" hangingPunct="1">
                        <a:lnSpc>
                          <a:spcPct val="200000"/>
                        </a:lnSpc>
                        <a:spcBef>
                          <a:spcPts val="600"/>
                        </a:spcBef>
                        <a:spcAft>
                          <a:spcPts val="600"/>
                        </a:spcAft>
                      </a:pPr>
                      <a:r>
                        <a:rPr lang="zh-CN" altLang="en-US" sz="1200" b="1" u="none" strike="noStrike" kern="1200" dirty="0">
                          <a:solidFill>
                            <a:schemeClr val="bg1"/>
                          </a:solidFill>
                          <a:effectLst/>
                          <a:latin typeface="微软雅黑" panose="020B0503020204020204" pitchFamily="34" charset="-122"/>
                          <a:ea typeface="微软雅黑" panose="020B0503020204020204" pitchFamily="34" charset="-122"/>
                          <a:cs typeface="+mn-cs"/>
                        </a:rPr>
                        <a:t>指南</a:t>
                      </a:r>
                      <a:endParaRPr lang="zh-CN" altLang="en-US" sz="1200" b="1" u="none" strike="noStrike" kern="1200" dirty="0">
                        <a:solidFill>
                          <a:schemeClr val="bg1"/>
                        </a:solidFill>
                        <a:effectLst/>
                        <a:latin typeface="微软雅黑" panose="020B0503020204020204" pitchFamily="34" charset="-122"/>
                        <a:ea typeface="微软雅黑" panose="020B0503020204020204" pitchFamily="34" charset="-122"/>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marL="0" algn="ctr" defTabSz="914400" rtl="0" eaLnBrk="1" fontAlgn="ctr" latinLnBrk="0" hangingPunct="1">
                        <a:lnSpc>
                          <a:spcPct val="200000"/>
                        </a:lnSpc>
                        <a:spcBef>
                          <a:spcPts val="600"/>
                        </a:spcBef>
                        <a:spcAft>
                          <a:spcPts val="600"/>
                        </a:spcAft>
                      </a:pPr>
                      <a:r>
                        <a:rPr lang="zh-CN" altLang="en-US" sz="1200" b="1" u="none" strike="noStrike" kern="1200" dirty="0">
                          <a:solidFill>
                            <a:schemeClr val="bg1"/>
                          </a:solidFill>
                          <a:effectLst/>
                          <a:latin typeface="微软雅黑" panose="020B0503020204020204" pitchFamily="34" charset="-122"/>
                          <a:ea typeface="微软雅黑" panose="020B0503020204020204" pitchFamily="34" charset="-122"/>
                          <a:cs typeface="+mn-cs"/>
                        </a:rPr>
                        <a:t>单位</a:t>
                      </a:r>
                      <a:r>
                        <a:rPr lang="en-US" altLang="zh-CN" sz="1200" b="1" u="none" strike="noStrike" kern="1200" dirty="0">
                          <a:solidFill>
                            <a:schemeClr val="bg1"/>
                          </a:solidFill>
                          <a:effectLst/>
                          <a:latin typeface="微软雅黑" panose="020B0503020204020204" pitchFamily="34" charset="-122"/>
                          <a:ea typeface="微软雅黑" panose="020B0503020204020204" pitchFamily="34" charset="-122"/>
                          <a:cs typeface="+mn-cs"/>
                        </a:rPr>
                        <a:t>/</a:t>
                      </a:r>
                      <a:r>
                        <a:rPr lang="zh-CN" altLang="en-US" sz="1200" b="1" u="none" strike="noStrike" kern="1200" dirty="0">
                          <a:solidFill>
                            <a:schemeClr val="bg1"/>
                          </a:solidFill>
                          <a:effectLst/>
                          <a:latin typeface="微软雅黑" panose="020B0503020204020204" pitchFamily="34" charset="-122"/>
                          <a:ea typeface="微软雅黑" panose="020B0503020204020204" pitchFamily="34" charset="-122"/>
                          <a:cs typeface="+mn-cs"/>
                        </a:rPr>
                        <a:t>机构</a:t>
                      </a:r>
                      <a:endParaRPr lang="zh-CN" altLang="en-US" sz="1200" b="1" u="none" strike="noStrike" kern="1200" dirty="0">
                        <a:solidFill>
                          <a:schemeClr val="bg1"/>
                        </a:solidFill>
                        <a:effectLst/>
                        <a:latin typeface="微软雅黑" panose="020B0503020204020204" pitchFamily="34" charset="-122"/>
                        <a:ea typeface="微软雅黑" panose="020B0503020204020204" pitchFamily="34" charset="-122"/>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marL="0" algn="ctr" defTabSz="914400" rtl="0" eaLnBrk="1" fontAlgn="ctr" latinLnBrk="0" hangingPunct="1">
                        <a:lnSpc>
                          <a:spcPct val="200000"/>
                        </a:lnSpc>
                        <a:spcBef>
                          <a:spcPts val="600"/>
                        </a:spcBef>
                        <a:spcAft>
                          <a:spcPts val="600"/>
                        </a:spcAft>
                      </a:pPr>
                      <a:r>
                        <a:rPr lang="zh-CN" altLang="en-US" sz="1200" b="1" u="none" strike="noStrike" kern="1200" dirty="0">
                          <a:solidFill>
                            <a:schemeClr val="bg1"/>
                          </a:solidFill>
                          <a:effectLst/>
                          <a:latin typeface="微软雅黑" panose="020B0503020204020204" pitchFamily="34" charset="-122"/>
                          <a:ea typeface="微软雅黑" panose="020B0503020204020204" pitchFamily="34" charset="-122"/>
                          <a:cs typeface="+mn-cs"/>
                        </a:rPr>
                        <a:t>推荐方案</a:t>
                      </a:r>
                      <a:endParaRPr lang="zh-CN" altLang="en-US" sz="1200" b="1" u="none" strike="noStrike" kern="1200" dirty="0">
                        <a:solidFill>
                          <a:schemeClr val="bg1"/>
                        </a:solidFill>
                        <a:effectLst/>
                        <a:latin typeface="微软雅黑" panose="020B0503020204020204" pitchFamily="34" charset="-122"/>
                        <a:ea typeface="微软雅黑" panose="020B0503020204020204" pitchFamily="34" charset="-122"/>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marL="0" algn="ctr" defTabSz="914400" rtl="0" eaLnBrk="1" fontAlgn="ctr" latinLnBrk="0" hangingPunct="1">
                        <a:lnSpc>
                          <a:spcPct val="200000"/>
                        </a:lnSpc>
                        <a:spcBef>
                          <a:spcPts val="600"/>
                        </a:spcBef>
                        <a:spcAft>
                          <a:spcPts val="600"/>
                        </a:spcAft>
                      </a:pPr>
                      <a:r>
                        <a:rPr lang="zh-CN" altLang="en-US" sz="1200" b="1" u="none" strike="noStrike" kern="1200" dirty="0">
                          <a:solidFill>
                            <a:schemeClr val="bg1"/>
                          </a:solidFill>
                          <a:effectLst/>
                          <a:latin typeface="微软雅黑" panose="020B0503020204020204" pitchFamily="34" charset="-122"/>
                          <a:ea typeface="微软雅黑" panose="020B0503020204020204" pitchFamily="34" charset="-122"/>
                          <a:cs typeface="+mn-cs"/>
                        </a:rPr>
                        <a:t>推荐等级</a:t>
                      </a:r>
                      <a:endParaRPr lang="zh-CN" altLang="en-US" sz="1200" b="1" u="none" strike="noStrike" kern="1200" dirty="0">
                        <a:solidFill>
                          <a:schemeClr val="bg1"/>
                        </a:solidFill>
                        <a:effectLst/>
                        <a:latin typeface="微软雅黑" panose="020B0503020204020204" pitchFamily="34" charset="-122"/>
                        <a:ea typeface="微软雅黑" panose="020B0503020204020204" pitchFamily="34" charset="-122"/>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r>
              <a:tr h="431800">
                <a:tc>
                  <a:txBody>
                    <a:bodyPr/>
                    <a:lstStyle/>
                    <a:p>
                      <a:pPr algn="l" fontAlgn="ctr">
                        <a:lnSpc>
                          <a:spcPct val="200000"/>
                        </a:lnSpc>
                        <a:spcBef>
                          <a:spcPts val="600"/>
                        </a:spcBef>
                        <a:spcAft>
                          <a:spcPts val="600"/>
                        </a:spcAft>
                      </a:pPr>
                      <a:r>
                        <a:rPr lang="zh-CN" altLang="en-US" sz="1200" u="none" strike="noStrike" dirty="0">
                          <a:effectLst/>
                          <a:latin typeface="微软雅黑" panose="020B0503020204020204" pitchFamily="34" charset="-122"/>
                          <a:ea typeface="微软雅黑" panose="020B0503020204020204" pitchFamily="34" charset="-122"/>
                        </a:rPr>
                        <a:t>中国肿瘤患者围术期疼痛管理专家共识（</a:t>
                      </a:r>
                      <a:r>
                        <a:rPr lang="en-US" altLang="zh-CN" sz="1200" u="none" strike="noStrike" dirty="0">
                          <a:effectLst/>
                          <a:latin typeface="微软雅黑" panose="020B0503020204020204" pitchFamily="34" charset="-122"/>
                          <a:ea typeface="微软雅黑" panose="020B0503020204020204" pitchFamily="34" charset="-122"/>
                        </a:rPr>
                        <a:t>2020</a:t>
                      </a:r>
                      <a:r>
                        <a:rPr lang="zh-CN" altLang="en-US" sz="1200" u="none" strike="noStrike" dirty="0">
                          <a:effectLst/>
                          <a:latin typeface="微软雅黑" panose="020B0503020204020204" pitchFamily="34" charset="-122"/>
                          <a:ea typeface="微软雅黑" panose="020B0503020204020204" pitchFamily="34" charset="-122"/>
                        </a:rPr>
                        <a:t>版）</a:t>
                      </a:r>
                      <a:endParaRPr lang="zh-CN" altLang="en-US" sz="12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lnSpc>
                          <a:spcPct val="200000"/>
                        </a:lnSpc>
                        <a:spcBef>
                          <a:spcPts val="600"/>
                        </a:spcBef>
                        <a:spcAft>
                          <a:spcPts val="600"/>
                        </a:spcAft>
                      </a:pPr>
                      <a:r>
                        <a:rPr lang="zh-CN" altLang="en-US" sz="1200" u="none" strike="noStrike">
                          <a:effectLst/>
                          <a:latin typeface="微软雅黑" panose="020B0503020204020204" pitchFamily="34" charset="-122"/>
                          <a:ea typeface="微软雅黑" panose="020B0503020204020204" pitchFamily="34" charset="-122"/>
                        </a:rPr>
                        <a:t>中国抗癌协会肿瘤麻醉与镇痛专业委员会</a:t>
                      </a:r>
                      <a:endParaRPr lang="zh-CN" altLang="en-US" sz="1200" b="0" i="0" u="none" strike="noStrike">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lnSpc>
                          <a:spcPct val="200000"/>
                        </a:lnSpc>
                        <a:spcBef>
                          <a:spcPts val="600"/>
                        </a:spcBef>
                        <a:spcAft>
                          <a:spcPts val="600"/>
                        </a:spcAft>
                      </a:pPr>
                      <a:r>
                        <a:rPr lang="zh-CN" altLang="en-US" sz="1200" u="none" strike="noStrike" dirty="0">
                          <a:effectLst/>
                          <a:latin typeface="微软雅黑" panose="020B0503020204020204" pitchFamily="34" charset="-122"/>
                          <a:ea typeface="微软雅黑" panose="020B0503020204020204" pitchFamily="34" charset="-122"/>
                        </a:rPr>
                        <a:t>推荐：可将</a:t>
                      </a:r>
                      <a:r>
                        <a:rPr lang="en-GB" sz="1200" u="none" strike="noStrike" dirty="0">
                          <a:effectLst/>
                          <a:latin typeface="微软雅黑" panose="020B0503020204020204" pitchFamily="34" charset="-122"/>
                          <a:ea typeface="微软雅黑" panose="020B0503020204020204" pitchFamily="34" charset="-122"/>
                        </a:rPr>
                        <a:t>NSAIDs</a:t>
                      </a:r>
                      <a:r>
                        <a:rPr lang="zh-CN" altLang="en-US" sz="1200" u="none" strike="noStrike" dirty="0">
                          <a:effectLst/>
                          <a:latin typeface="微软雅黑" panose="020B0503020204020204" pitchFamily="34" charset="-122"/>
                          <a:ea typeface="微软雅黑" panose="020B0503020204020204" pitchFamily="34" charset="-122"/>
                        </a:rPr>
                        <a:t>用 于术前预防性镇痛。对于乳腺、骨科、肺部肿瘤等手术，</a:t>
                      </a:r>
                      <a:r>
                        <a:rPr lang="en-GB" sz="1200" u="none" strike="noStrike" dirty="0">
                          <a:effectLst/>
                          <a:latin typeface="微软雅黑" panose="020B0503020204020204" pitchFamily="34" charset="-122"/>
                          <a:ea typeface="微软雅黑" panose="020B0503020204020204" pitchFamily="34" charset="-122"/>
                        </a:rPr>
                        <a:t>NSAIDs</a:t>
                      </a:r>
                      <a:r>
                        <a:rPr lang="zh-CN" altLang="en-US" sz="1200" u="none" strike="noStrike" dirty="0">
                          <a:effectLst/>
                          <a:latin typeface="微软雅黑" panose="020B0503020204020204" pitchFamily="34" charset="-122"/>
                          <a:ea typeface="微软雅黑" panose="020B0503020204020204" pitchFamily="34" charset="-122"/>
                        </a:rPr>
                        <a:t>可作为术后镇痛的基础用药</a:t>
                      </a:r>
                      <a:endParaRPr lang="zh-CN" altLang="en-US" sz="12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lnSpc>
                          <a:spcPct val="200000"/>
                        </a:lnSpc>
                        <a:spcBef>
                          <a:spcPts val="600"/>
                        </a:spcBef>
                        <a:spcAft>
                          <a:spcPts val="600"/>
                        </a:spcAft>
                      </a:pPr>
                      <a:r>
                        <a:rPr lang="en-US" altLang="zh-CN" sz="1200" u="none" strike="noStrike" dirty="0">
                          <a:effectLst/>
                          <a:latin typeface="微软雅黑" panose="020B0503020204020204" pitchFamily="34" charset="-122"/>
                          <a:ea typeface="微软雅黑" panose="020B0503020204020204" pitchFamily="34" charset="-122"/>
                        </a:rPr>
                        <a:t>/</a:t>
                      </a:r>
                      <a:endParaRPr lang="en-US" altLang="zh-CN" sz="12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矩形 27"/>
          <p:cNvSpPr/>
          <p:nvPr/>
        </p:nvSpPr>
        <p:spPr>
          <a:xfrm>
            <a:off x="754850" y="568370"/>
            <a:ext cx="1794081" cy="461665"/>
          </a:xfrm>
          <a:prstGeom prst="rect">
            <a:avLst/>
          </a:prstGeom>
        </p:spPr>
        <p:txBody>
          <a:bodyPr wrap="none">
            <a:spAutoFit/>
          </a:bodyPr>
          <a:lstStyle/>
          <a:p>
            <a:r>
              <a:rPr kumimoji="1" lang="en-US" altLang="zh-CN" sz="2400" b="1" dirty="0">
                <a:latin typeface="微软雅黑" panose="020B0503020204020204" pitchFamily="34" charset="-122"/>
                <a:ea typeface="微软雅黑" panose="020B0503020204020204" pitchFamily="34" charset="-122"/>
                <a:cs typeface="Times New Roman" panose="02020603050405020304" pitchFamily="18" charset="0"/>
              </a:rPr>
              <a:t>05</a:t>
            </a:r>
            <a:r>
              <a:rPr kumimoji="1"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、创新性</a:t>
            </a:r>
            <a:endParaRPr kumimoji="1" lang="zh-CN" altLang="en-US" sz="2000" b="1"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 name="AutoShape 2" descr="Not Just for Children: Study Shows High Prevalence of Atopic Dermatitis ..."/>
          <p:cNvSpPr>
            <a:spLocks noChangeAspect="1" noChangeArrowheads="1"/>
          </p:cNvSpPr>
          <p:nvPr/>
        </p:nvSpPr>
        <p:spPr bwMode="auto">
          <a:xfrm>
            <a:off x="9524002" y="4663520"/>
            <a:ext cx="1186541" cy="139418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2" name="文本框 1"/>
          <p:cNvSpPr txBox="1"/>
          <p:nvPr/>
        </p:nvSpPr>
        <p:spPr>
          <a:xfrm>
            <a:off x="531542" y="1332706"/>
            <a:ext cx="11110332" cy="4909036"/>
          </a:xfrm>
          <a:prstGeom prst="rect">
            <a:avLst/>
          </a:prstGeom>
          <a:noFill/>
        </p:spPr>
        <p:txBody>
          <a:bodyPr wrap="square" rtlCol="0">
            <a:spAutoFit/>
          </a:bodyPr>
          <a:lstStyle/>
          <a:p>
            <a:pPr marL="285750" indent="-285750">
              <a:lnSpc>
                <a:spcPct val="150000"/>
              </a:lnSpc>
              <a:spcBef>
                <a:spcPts val="600"/>
              </a:spcBef>
              <a:spcAft>
                <a:spcPts val="600"/>
              </a:spcAft>
              <a:buFont typeface="Wingdings" panose="05000000000000000000" pitchFamily="2" charset="2"/>
              <a:buChar char="p"/>
            </a:pPr>
            <a:r>
              <a:rPr lang="zh-CN" altLang="en-US" sz="1600" b="1" dirty="0">
                <a:effectLst/>
                <a:latin typeface="微软雅黑" panose="020B0503020204020204" pitchFamily="34" charset="-122"/>
                <a:ea typeface="微软雅黑" panose="020B0503020204020204" pitchFamily="34" charset="-122"/>
              </a:rPr>
              <a:t>创新点</a:t>
            </a:r>
            <a:r>
              <a:rPr lang="zh-CN" altLang="en-US" sz="1600" dirty="0" smtClean="0">
                <a:effectLst/>
                <a:latin typeface="微软雅黑" panose="020B0503020204020204" pitchFamily="34" charset="-122"/>
                <a:ea typeface="微软雅黑" panose="020B0503020204020204" pitchFamily="34" charset="-122"/>
              </a:rPr>
              <a:t>：</a:t>
            </a:r>
            <a:endParaRPr lang="en-US" altLang="zh-CN" sz="1600" dirty="0" smtClean="0">
              <a:effectLst/>
              <a:latin typeface="微软雅黑" panose="020B0503020204020204" pitchFamily="34" charset="-122"/>
              <a:ea typeface="微软雅黑" panose="020B0503020204020204" pitchFamily="34" charset="-122"/>
            </a:endParaRPr>
          </a:p>
          <a:p>
            <a:pPr>
              <a:lnSpc>
                <a:spcPct val="150000"/>
              </a:lnSpc>
              <a:spcBef>
                <a:spcPts val="600"/>
              </a:spcBef>
              <a:spcAft>
                <a:spcPts val="600"/>
              </a:spcAft>
            </a:pPr>
            <a:r>
              <a:rPr lang="en-US" altLang="zh-CN" sz="1600" dirty="0">
                <a:latin typeface="微软雅黑" panose="020B0503020204020204" pitchFamily="34" charset="-122"/>
                <a:ea typeface="微软雅黑" panose="020B0503020204020204" pitchFamily="34" charset="-122"/>
              </a:rPr>
              <a:t> </a:t>
            </a:r>
            <a:r>
              <a:rPr lang="en-US" altLang="zh-CN" sz="1600" dirty="0" smtClean="0">
                <a:latin typeface="微软雅黑" panose="020B0503020204020204" pitchFamily="34" charset="-122"/>
                <a:ea typeface="微软雅黑" panose="020B0503020204020204" pitchFamily="34" charset="-122"/>
              </a:rPr>
              <a:t>      </a:t>
            </a:r>
            <a:r>
              <a:rPr lang="zh-CN" altLang="en-US" sz="1600" dirty="0" smtClean="0">
                <a:latin typeface="微软雅黑" panose="020B0503020204020204" pitchFamily="34" charset="-122"/>
                <a:ea typeface="微软雅黑" panose="020B0503020204020204" pitchFamily="34" charset="-122"/>
              </a:rPr>
              <a:t>（</a:t>
            </a:r>
            <a:r>
              <a:rPr lang="en-US" altLang="zh-CN" sz="1600" dirty="0">
                <a:latin typeface="微软雅黑" panose="020B0503020204020204" pitchFamily="34" charset="-122"/>
                <a:ea typeface="微软雅黑" panose="020B0503020204020204" pitchFamily="34" charset="-122"/>
              </a:rPr>
              <a:t>1</a:t>
            </a:r>
            <a:r>
              <a:rPr lang="zh-CN" altLang="en-US" sz="1600" dirty="0">
                <a:latin typeface="微软雅黑" panose="020B0503020204020204" pitchFamily="34" charset="-122"/>
                <a:ea typeface="微软雅黑" panose="020B0503020204020204" pitchFamily="34" charset="-122"/>
              </a:rPr>
              <a:t>）</a:t>
            </a:r>
            <a:r>
              <a:rPr lang="zh-CN" altLang="zh-CN" sz="1600" dirty="0">
                <a:latin typeface="微软雅黑" panose="020B0503020204020204" pitchFamily="34" charset="-122"/>
                <a:ea typeface="微软雅黑" panose="020B0503020204020204" pitchFamily="34" charset="-122"/>
              </a:rPr>
              <a:t>右酮洛芬氨丁三醇以苯丙酸为母核，引入了苯甲酰取代基，形成了强大的共扼结构，显著增强了镇痛疗效，成为同类药物中首个用于中重度手术镇痛的药物，参比药物布洛芬以苯丙酸为母核，引入了异丁基取代基，共扼结构弱，仅用于轻中度疼痛</a:t>
            </a:r>
            <a:r>
              <a:rPr lang="zh-CN" altLang="zh-CN" sz="1600" dirty="0" smtClean="0">
                <a:latin typeface="微软雅黑" panose="020B0503020204020204" pitchFamily="34" charset="-122"/>
                <a:ea typeface="微软雅黑" panose="020B0503020204020204" pitchFamily="34" charset="-122"/>
              </a:rPr>
              <a:t>；</a:t>
            </a:r>
            <a:endParaRPr lang="en-US" altLang="zh-CN" sz="1600" dirty="0" smtClean="0">
              <a:latin typeface="微软雅黑" panose="020B0503020204020204" pitchFamily="34" charset="-122"/>
              <a:ea typeface="微软雅黑" panose="020B0503020204020204" pitchFamily="34" charset="-122"/>
            </a:endParaRPr>
          </a:p>
          <a:p>
            <a:pPr>
              <a:lnSpc>
                <a:spcPct val="150000"/>
              </a:lnSpc>
              <a:spcBef>
                <a:spcPts val="600"/>
              </a:spcBef>
              <a:spcAft>
                <a:spcPts val="600"/>
              </a:spcAft>
            </a:pPr>
            <a:r>
              <a:rPr lang="en-US" altLang="zh-CN" sz="1600" dirty="0">
                <a:latin typeface="微软雅黑" panose="020B0503020204020204" pitchFamily="34" charset="-122"/>
                <a:ea typeface="微软雅黑" panose="020B0503020204020204" pitchFamily="34" charset="-122"/>
              </a:rPr>
              <a:t> </a:t>
            </a:r>
            <a:r>
              <a:rPr lang="en-US" altLang="zh-CN" sz="1600" dirty="0" smtClean="0">
                <a:latin typeface="微软雅黑" panose="020B0503020204020204" pitchFamily="34" charset="-122"/>
                <a:ea typeface="微软雅黑" panose="020B0503020204020204" pitchFamily="34" charset="-122"/>
              </a:rPr>
              <a:t>     </a:t>
            </a:r>
            <a:r>
              <a:rPr lang="zh-CN" altLang="en-US" sz="1600" dirty="0" smtClean="0">
                <a:latin typeface="微软雅黑" panose="020B0503020204020204" pitchFamily="34" charset="-122"/>
                <a:ea typeface="微软雅黑" panose="020B0503020204020204" pitchFamily="34" charset="-122"/>
              </a:rPr>
              <a:t>（</a:t>
            </a:r>
            <a:r>
              <a:rPr lang="en-US" altLang="zh-CN" sz="1600" dirty="0">
                <a:latin typeface="微软雅黑" panose="020B0503020204020204" pitchFamily="34" charset="-122"/>
                <a:ea typeface="微软雅黑" panose="020B0503020204020204" pitchFamily="34" charset="-122"/>
              </a:rPr>
              <a:t>2</a:t>
            </a:r>
            <a:r>
              <a:rPr lang="zh-CN" altLang="en-US" sz="1600" dirty="0">
                <a:latin typeface="微软雅黑" panose="020B0503020204020204" pitchFamily="34" charset="-122"/>
                <a:ea typeface="微软雅黑" panose="020B0503020204020204" pitchFamily="34" charset="-122"/>
              </a:rPr>
              <a:t>）  </a:t>
            </a:r>
            <a:r>
              <a:rPr lang="zh-CN" altLang="zh-CN" sz="1600" dirty="0">
                <a:latin typeface="微软雅黑" panose="020B0503020204020204" pitchFamily="34" charset="-122"/>
                <a:ea typeface="微软雅黑" panose="020B0503020204020204" pitchFamily="34" charset="-122"/>
              </a:rPr>
              <a:t>引入氨丁三醇盐基，改变了右酮洛芬的溶解性，使右酮洛芬氨丁三醇易溶于水，增加了药品使用安全性。</a:t>
            </a:r>
            <a:endParaRPr lang="en-US" altLang="zh-CN" sz="1600" dirty="0">
              <a:latin typeface="微软雅黑" panose="020B0503020204020204" pitchFamily="34" charset="-122"/>
              <a:ea typeface="微软雅黑" panose="020B0503020204020204" pitchFamily="34" charset="-122"/>
            </a:endParaRPr>
          </a:p>
          <a:p>
            <a:pPr marL="285750" indent="-285750">
              <a:lnSpc>
                <a:spcPct val="150000"/>
              </a:lnSpc>
              <a:spcBef>
                <a:spcPts val="600"/>
              </a:spcBef>
              <a:spcAft>
                <a:spcPts val="600"/>
              </a:spcAft>
              <a:buFont typeface="Wingdings" panose="05000000000000000000" pitchFamily="2" charset="2"/>
              <a:buChar char="p"/>
            </a:pPr>
            <a:r>
              <a:rPr lang="zh-CN" altLang="en-US" sz="1600" b="1" dirty="0">
                <a:effectLst/>
                <a:latin typeface="微软雅黑" panose="020B0503020204020204" pitchFamily="34" charset="-122"/>
                <a:ea typeface="微软雅黑" panose="020B0503020204020204" pitchFamily="34" charset="-122"/>
              </a:rPr>
              <a:t>该创新点带来的安全性优势</a:t>
            </a:r>
            <a:r>
              <a:rPr lang="zh-CN" altLang="en-US" sz="1600" b="1" dirty="0">
                <a:latin typeface="微软雅黑" panose="020B0503020204020204" pitchFamily="34" charset="-122"/>
                <a:ea typeface="微软雅黑" panose="020B0503020204020204" pitchFamily="34" charset="-122"/>
              </a:rPr>
              <a:t>：</a:t>
            </a:r>
            <a:r>
              <a:rPr lang="zh-CN" altLang="en-US" sz="1600" b="0" dirty="0">
                <a:effectLst/>
                <a:latin typeface="微软雅黑" panose="020B0503020204020204" pitchFamily="34" charset="-122"/>
                <a:ea typeface="微软雅黑" panose="020B0503020204020204" pitchFamily="34" charset="-122"/>
              </a:rPr>
              <a:t>在相同的药效水平上 </a:t>
            </a:r>
            <a:r>
              <a:rPr lang="en-US" altLang="zh-CN" sz="1600" dirty="0">
                <a:effectLst/>
                <a:latin typeface="微软雅黑" panose="020B0503020204020204" pitchFamily="34" charset="-122"/>
                <a:ea typeface="微软雅黑" panose="020B0503020204020204" pitchFamily="34" charset="-122"/>
              </a:rPr>
              <a:t>,</a:t>
            </a:r>
            <a:r>
              <a:rPr lang="zh-CN" altLang="en-US" sz="1600" dirty="0">
                <a:effectLst/>
                <a:latin typeface="微软雅黑" panose="020B0503020204020204" pitchFamily="34" charset="-122"/>
                <a:ea typeface="微软雅黑" panose="020B0503020204020204" pitchFamily="34" charset="-122"/>
              </a:rPr>
              <a:t>右酮洛芬</a:t>
            </a:r>
            <a:r>
              <a:rPr lang="zh-CN" altLang="en-US" sz="1600" b="0" dirty="0">
                <a:effectLst/>
                <a:latin typeface="微软雅黑" panose="020B0503020204020204" pitchFamily="34" charset="-122"/>
                <a:ea typeface="微软雅黑" panose="020B0503020204020204" pitchFamily="34" charset="-122"/>
              </a:rPr>
              <a:t>用药剂量比</a:t>
            </a:r>
            <a:r>
              <a:rPr lang="zh-CN" altLang="en-US" sz="1600" dirty="0">
                <a:latin typeface="微软雅黑" panose="020B0503020204020204" pitchFamily="34" charset="-122"/>
                <a:ea typeface="微软雅黑" panose="020B0503020204020204" pitchFamily="34" charset="-122"/>
              </a:rPr>
              <a:t>消旋体</a:t>
            </a:r>
            <a:r>
              <a:rPr lang="zh-CN" altLang="en-US" sz="1600" b="0" dirty="0">
                <a:effectLst/>
                <a:latin typeface="微软雅黑" panose="020B0503020204020204" pitchFamily="34" charset="-122"/>
                <a:ea typeface="微软雅黑" panose="020B0503020204020204" pitchFamily="34" charset="-122"/>
              </a:rPr>
              <a:t>更少 </a:t>
            </a:r>
            <a:r>
              <a:rPr lang="en-US" altLang="zh-CN" sz="1600" dirty="0">
                <a:effectLst/>
                <a:latin typeface="微软雅黑" panose="020B0503020204020204" pitchFamily="34" charset="-122"/>
                <a:ea typeface="微软雅黑" panose="020B0503020204020204" pitchFamily="34" charset="-122"/>
              </a:rPr>
              <a:t>, </a:t>
            </a:r>
            <a:r>
              <a:rPr lang="zh-CN" altLang="en-US" sz="1600" b="0" dirty="0">
                <a:effectLst/>
                <a:latin typeface="微软雅黑" panose="020B0503020204020204" pitchFamily="34" charset="-122"/>
                <a:ea typeface="微软雅黑" panose="020B0503020204020204" pitchFamily="34" charset="-122"/>
              </a:rPr>
              <a:t>同时排除了左旋体的存在 </a:t>
            </a:r>
            <a:r>
              <a:rPr lang="en-US" altLang="zh-CN" sz="1600" dirty="0">
                <a:effectLst/>
                <a:latin typeface="微软雅黑" panose="020B0503020204020204" pitchFamily="34" charset="-122"/>
                <a:ea typeface="微软雅黑" panose="020B0503020204020204" pitchFamily="34" charset="-122"/>
              </a:rPr>
              <a:t>, </a:t>
            </a:r>
            <a:r>
              <a:rPr lang="zh-CN" altLang="en-US" sz="1600" b="0" dirty="0">
                <a:effectLst/>
                <a:latin typeface="微软雅黑" panose="020B0503020204020204" pitchFamily="34" charset="-122"/>
                <a:ea typeface="微软雅黑" panose="020B0503020204020204" pitchFamily="34" charset="-122"/>
              </a:rPr>
              <a:t>使得代谢物所引发的不良反应更小 。右旋酮洛芬的药效学和药动学立体选择性 </a:t>
            </a:r>
            <a:r>
              <a:rPr lang="en-US" altLang="zh-CN" sz="1600" dirty="0">
                <a:effectLst/>
                <a:latin typeface="微软雅黑" panose="020B0503020204020204" pitchFamily="34" charset="-122"/>
                <a:ea typeface="微软雅黑" panose="020B0503020204020204" pitchFamily="34" charset="-122"/>
              </a:rPr>
              <a:t>, </a:t>
            </a:r>
            <a:r>
              <a:rPr lang="zh-CN" altLang="en-US" sz="1600" b="0" dirty="0">
                <a:effectLst/>
                <a:latin typeface="微软雅黑" panose="020B0503020204020204" pitchFamily="34" charset="-122"/>
                <a:ea typeface="微软雅黑" panose="020B0503020204020204" pitchFamily="34" charset="-122"/>
              </a:rPr>
              <a:t>使人们更容易测算出其正确的血药浓度与药理作用的关系</a:t>
            </a:r>
            <a:r>
              <a:rPr lang="en-US" altLang="zh-CN" sz="1600" dirty="0">
                <a:effectLst/>
                <a:latin typeface="微软雅黑" panose="020B0503020204020204" pitchFamily="34" charset="-122"/>
                <a:ea typeface="微软雅黑" panose="020B0503020204020204" pitchFamily="34" charset="-122"/>
              </a:rPr>
              <a:t>, </a:t>
            </a:r>
            <a:r>
              <a:rPr lang="zh-CN" altLang="en-US" sz="1600" b="0" dirty="0">
                <a:effectLst/>
                <a:latin typeface="微软雅黑" panose="020B0503020204020204" pitchFamily="34" charset="-122"/>
                <a:ea typeface="微软雅黑" panose="020B0503020204020204" pitchFamily="34" charset="-122"/>
              </a:rPr>
              <a:t>也使其在临床上的应用更为充分。 </a:t>
            </a:r>
            <a:endParaRPr lang="en-US" altLang="zh-CN" sz="1600" b="1" dirty="0">
              <a:effectLst/>
              <a:latin typeface="微软雅黑" panose="020B0503020204020204" pitchFamily="34" charset="-122"/>
              <a:ea typeface="微软雅黑" panose="020B0503020204020204" pitchFamily="34" charset="-122"/>
            </a:endParaRPr>
          </a:p>
          <a:p>
            <a:pPr marL="285750" indent="-285750">
              <a:lnSpc>
                <a:spcPct val="150000"/>
              </a:lnSpc>
              <a:spcBef>
                <a:spcPts val="600"/>
              </a:spcBef>
              <a:spcAft>
                <a:spcPts val="600"/>
              </a:spcAft>
              <a:buFont typeface="Wingdings" panose="05000000000000000000" pitchFamily="2" charset="2"/>
              <a:buChar char="p"/>
            </a:pPr>
            <a:r>
              <a:rPr lang="zh-CN" altLang="en-US" sz="1600" b="1" dirty="0">
                <a:latin typeface="微软雅黑" panose="020B0503020204020204" pitchFamily="34" charset="-122"/>
                <a:ea typeface="微软雅黑" panose="020B0503020204020204" pitchFamily="34" charset="-122"/>
              </a:rPr>
              <a:t>国家“重大新药创制”科技重大专项：否</a:t>
            </a:r>
            <a:endParaRPr lang="en-US" altLang="zh-CN" sz="1600" b="1" dirty="0">
              <a:latin typeface="微软雅黑" panose="020B0503020204020204" pitchFamily="34" charset="-122"/>
              <a:ea typeface="微软雅黑" panose="020B0503020204020204" pitchFamily="34" charset="-122"/>
            </a:endParaRPr>
          </a:p>
          <a:p>
            <a:pPr marL="285750" indent="-285750">
              <a:lnSpc>
                <a:spcPct val="150000"/>
              </a:lnSpc>
              <a:spcBef>
                <a:spcPts val="600"/>
              </a:spcBef>
              <a:spcAft>
                <a:spcPts val="600"/>
              </a:spcAft>
              <a:buFont typeface="Wingdings" panose="05000000000000000000" pitchFamily="2" charset="2"/>
              <a:buChar char="p"/>
            </a:pPr>
            <a:r>
              <a:rPr lang="zh-CN" altLang="en-US" sz="1600" b="1" dirty="0">
                <a:latin typeface="微软雅黑" panose="020B0503020204020204" pitchFamily="34" charset="-122"/>
                <a:ea typeface="微软雅黑" panose="020B0503020204020204" pitchFamily="34" charset="-122"/>
              </a:rPr>
              <a:t>自主知识产权创新药：否</a:t>
            </a:r>
            <a:endParaRPr lang="zh-CN" altLang="en-US" sz="1600" b="1" dirty="0">
              <a:latin typeface="微软雅黑" panose="020B0503020204020204" pitchFamily="34" charset="-122"/>
              <a:ea typeface="微软雅黑" panose="020B0503020204020204" pitchFamily="34" charset="-122"/>
            </a:endParaRPr>
          </a:p>
          <a:p>
            <a:endParaRPr kumimoji="1" lang="zh-CN" altLang="en-US" dirty="0"/>
          </a:p>
        </p:txBody>
      </p:sp>
    </p:spTree>
  </p:cSld>
  <p:clrMapOvr>
    <a:masterClrMapping/>
  </p:clrMapOvr>
</p:sld>
</file>

<file path=ppt/tags/tag1.xml><?xml version="1.0" encoding="utf-8"?>
<p:tagLst xmlns:p="http://schemas.openxmlformats.org/presentationml/2006/main">
  <p:tag name="ISPRING_PRESENTATION_TITLE" val="PowerPoint 演示文稿"/>
  <p:tag name="KSO_WPP_MARK_KEY" val="0422d129-0126-47f7-9036-79399450d526"/>
  <p:tag name="COMMONDATA" val="eyJoZGlkIjoiMjk0NzFmOGJhZTRlOGFiODdiNDlkNjFiMGQzNDVhOTgifQ=="/>
</p:tagLst>
</file>

<file path=ppt/theme/theme1.xml><?xml version="1.0" encoding="utf-8"?>
<a:theme xmlns:a="http://schemas.openxmlformats.org/drawingml/2006/main" name="Office 主题">
  <a:themeElements>
    <a:clrScheme name="黑白配">
      <a:dk1>
        <a:srgbClr val="000000"/>
      </a:dk1>
      <a:lt1>
        <a:srgbClr val="FFFFFF"/>
      </a:lt1>
      <a:dk2>
        <a:srgbClr val="17406D"/>
      </a:dk2>
      <a:lt2>
        <a:srgbClr val="DBEFF9"/>
      </a:lt2>
      <a:accent1>
        <a:srgbClr val="262626"/>
      </a:accent1>
      <a:accent2>
        <a:srgbClr val="262626"/>
      </a:accent2>
      <a:accent3>
        <a:srgbClr val="262626"/>
      </a:accent3>
      <a:accent4>
        <a:srgbClr val="262626"/>
      </a:accent4>
      <a:accent5>
        <a:srgbClr val="262626"/>
      </a:accent5>
      <a:accent6>
        <a:srgbClr val="262626"/>
      </a:accent6>
      <a:hlink>
        <a:srgbClr val="262626"/>
      </a:hlink>
      <a:folHlink>
        <a:srgbClr val="262626"/>
      </a:folHlink>
    </a:clrScheme>
    <a:fontScheme name="自定义 6">
      <a:majorFont>
        <a:latin typeface="Arial"/>
        <a:ea typeface="微软雅黑 Light"/>
        <a:cs typeface=""/>
      </a:majorFont>
      <a:minorFont>
        <a:latin typeface="Arial"/>
        <a:ea typeface="微软雅黑 Light"/>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凤舞九天">
      <a:dk1>
        <a:sysClr val="windowText" lastClr="000000"/>
      </a:dk1>
      <a:lt1>
        <a:sysClr val="window" lastClr="FFFFFF"/>
      </a:lt1>
      <a:dk2>
        <a:srgbClr val="004646"/>
      </a:dk2>
      <a:lt2>
        <a:srgbClr val="E1F0FF"/>
      </a:lt2>
      <a:accent1>
        <a:srgbClr val="50742F"/>
      </a:accent1>
      <a:accent2>
        <a:srgbClr val="268868"/>
      </a:accent2>
      <a:accent3>
        <a:srgbClr val="33BD56"/>
      </a:accent3>
      <a:accent4>
        <a:srgbClr val="4BC5B9"/>
      </a:accent4>
      <a:accent5>
        <a:srgbClr val="3163CA"/>
      </a:accent5>
      <a:accent6>
        <a:srgbClr val="4B14AA"/>
      </a:accent6>
      <a:hlink>
        <a:srgbClr val="D9BE02"/>
      </a:hlink>
      <a:folHlink>
        <a:srgbClr val="F900F9"/>
      </a:folHlink>
    </a:clrScheme>
    <a:fontScheme name="自定义 6">
      <a:majorFont>
        <a:latin typeface="Arial"/>
        <a:ea typeface="微软雅黑 Light"/>
        <a:cs typeface=""/>
      </a:majorFont>
      <a:minorFont>
        <a:latin typeface="Arial"/>
        <a:ea typeface="微软雅黑 Light"/>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3258</Words>
  <Application>WPS 演示</Application>
  <PresentationFormat>宽屏</PresentationFormat>
  <Paragraphs>194</Paragraphs>
  <Slides>10</Slides>
  <Notes>10</Notes>
  <HiddenSlides>0</HiddenSlides>
  <MMClips>0</MMClips>
  <ScaleCrop>false</ScaleCrop>
  <HeadingPairs>
    <vt:vector size="6" baseType="variant">
      <vt:variant>
        <vt:lpstr>已用的字体</vt:lpstr>
      </vt:variant>
      <vt:variant>
        <vt:i4>15</vt:i4>
      </vt:variant>
      <vt:variant>
        <vt:lpstr>主题</vt:lpstr>
      </vt:variant>
      <vt:variant>
        <vt:i4>2</vt:i4>
      </vt:variant>
      <vt:variant>
        <vt:lpstr>幻灯片标题</vt:lpstr>
      </vt:variant>
      <vt:variant>
        <vt:i4>10</vt:i4>
      </vt:variant>
    </vt:vector>
  </HeadingPairs>
  <TitlesOfParts>
    <vt:vector size="27" baseType="lpstr">
      <vt:lpstr>Arial</vt:lpstr>
      <vt:lpstr>宋体</vt:lpstr>
      <vt:lpstr>Wingdings</vt:lpstr>
      <vt:lpstr>华文细黑</vt:lpstr>
      <vt:lpstr>Segoe UI</vt:lpstr>
      <vt:lpstr>微软雅黑</vt:lpstr>
      <vt:lpstr>黑体</vt:lpstr>
      <vt:lpstr>Impact</vt:lpstr>
      <vt:lpstr>方正兰亭粗黑_GBK</vt:lpstr>
      <vt:lpstr>Times New Roman</vt:lpstr>
      <vt:lpstr>TimesNewRomanPS</vt:lpstr>
      <vt:lpstr>Segoe Print</vt:lpstr>
      <vt:lpstr>Arial Unicode MS</vt:lpstr>
      <vt:lpstr>微软雅黑 Light</vt:lpstr>
      <vt:lpstr>Calibri</vt:lpstr>
      <vt:lpstr>Office 主题</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Sky123.Org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Sky123.Org</dc:creator>
  <cp:lastModifiedBy>Administrator</cp:lastModifiedBy>
  <cp:revision>2774</cp:revision>
  <cp:lastPrinted>2020-05-28T08:06:00Z</cp:lastPrinted>
  <dcterms:created xsi:type="dcterms:W3CDTF">2015-10-07T07:01:00Z</dcterms:created>
  <dcterms:modified xsi:type="dcterms:W3CDTF">2023-07-14T04:41:26Z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2052-11.1.0.14309</vt:lpwstr>
  </property>
  <property fmtid="{D5CDD505-2E9C-101B-9397-08002B2CF9AE}" pid="3" name="ICV">
    <vt:lpwstr>B708556510D144D188EEE19313A4B152_12</vt:lpwstr>
  </property>
</Properties>
</file>