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420" r:id="rId3"/>
    <p:sldId id="443" r:id="rId5"/>
    <p:sldId id="421" r:id="rId6"/>
    <p:sldId id="437" r:id="rId7"/>
    <p:sldId id="431" r:id="rId8"/>
    <p:sldId id="424" r:id="rId9"/>
    <p:sldId id="425" r:id="rId10"/>
    <p:sldId id="427" r:id="rId11"/>
    <p:sldId id="428" r:id="rId12"/>
  </p:sldIdLst>
  <p:sldSz cx="12192000" cy="6858000"/>
  <p:notesSz cx="7103745" cy="10234295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D42"/>
    <a:srgbClr val="7CB244"/>
    <a:srgbClr val="A1B50C"/>
    <a:srgbClr val="456AAD"/>
    <a:srgbClr val="5277BA"/>
    <a:srgbClr val="7391C7"/>
    <a:srgbClr val="C0C9DA"/>
    <a:srgbClr val="A8B4CB"/>
    <a:srgbClr val="9DB2D7"/>
    <a:srgbClr val="4B5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5256" autoAdjust="0"/>
  </p:normalViewPr>
  <p:slideViewPr>
    <p:cSldViewPr snapToGrid="0">
      <p:cViewPr>
        <p:scale>
          <a:sx n="75" d="100"/>
          <a:sy n="75" d="100"/>
        </p:scale>
        <p:origin x="1046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0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solidFill>
              <a:srgbClr val="79AD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0.6045</c:v>
                </c:pt>
                <c:pt idx="1">
                  <c:v>0.8617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0.3644</c:v>
                </c:pt>
                <c:pt idx="1">
                  <c:v>0.7373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158968"/>
        <c:axId val="422149474"/>
      </c:barChart>
      <c:catAx>
        <c:axId val="160158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2149474"/>
        <c:crosses val="autoZero"/>
        <c:auto val="1"/>
        <c:lblAlgn val="ctr"/>
        <c:lblOffset val="100"/>
        <c:noMultiLvlLbl val="0"/>
      </c:catAx>
      <c:valAx>
        <c:axId val="42214947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601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solidFill>
              <a:srgbClr val="79AD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0.5732</c:v>
                </c:pt>
                <c:pt idx="1">
                  <c:v>0.7834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0.3529</c:v>
                </c:pt>
                <c:pt idx="1">
                  <c:v>0.7059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158968"/>
        <c:axId val="422149474"/>
      </c:barChart>
      <c:catAx>
        <c:axId val="160158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2149474"/>
        <c:crosses val="autoZero"/>
        <c:auto val="1"/>
        <c:lblAlgn val="ctr"/>
        <c:lblOffset val="100"/>
        <c:noMultiLvlLbl val="0"/>
      </c:catAx>
      <c:valAx>
        <c:axId val="42214947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601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solidFill>
              <a:srgbClr val="79AD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0.5273</c:v>
                </c:pt>
                <c:pt idx="1">
                  <c:v>0.7524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0.322</c:v>
                </c:pt>
                <c:pt idx="1">
                  <c:v>0.7288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158968"/>
        <c:axId val="422149474"/>
      </c:barChart>
      <c:catAx>
        <c:axId val="160158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2149474"/>
        <c:crosses val="autoZero"/>
        <c:auto val="1"/>
        <c:lblAlgn val="ctr"/>
        <c:lblOffset val="100"/>
        <c:noMultiLvlLbl val="0"/>
      </c:catAx>
      <c:valAx>
        <c:axId val="42214947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601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354264373805802"/>
          <c:y val="0.10003237293622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solidFill>
              <a:srgbClr val="79AD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0.6364</c:v>
                </c:pt>
                <c:pt idx="1">
                  <c:v>0.9416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对照组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总显效率</c:v>
                </c:pt>
                <c:pt idx="1">
                  <c:v>总有效率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0.38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158968"/>
        <c:axId val="422149474"/>
      </c:barChart>
      <c:catAx>
        <c:axId val="160158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2149474"/>
        <c:crosses val="autoZero"/>
        <c:auto val="1"/>
        <c:lblAlgn val="ctr"/>
        <c:lblOffset val="100"/>
        <c:noMultiLvlLbl val="0"/>
      </c:catAx>
      <c:valAx>
        <c:axId val="422149474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601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BE33-EC1D-4BDB-8015-45DF6AF7B3D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261449" y="439616"/>
            <a:ext cx="11669102" cy="56693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4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4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4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4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4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" Type="http://schemas.openxmlformats.org/officeDocument/2006/relationships/image" Target="../media/image2.jpeg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4.jpeg"/><Relationship Id="rId2" Type="http://schemas.openxmlformats.org/officeDocument/2006/relationships/tags" Target="../tags/tag5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chart" Target="../charts/chart4.xml"/><Relationship Id="rId33" Type="http://schemas.openxmlformats.org/officeDocument/2006/relationships/notesSlide" Target="../notesSlides/notesSlide6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86.xml"/><Relationship Id="rId30" Type="http://schemas.openxmlformats.org/officeDocument/2006/relationships/tags" Target="../tags/tag85.xml"/><Relationship Id="rId3" Type="http://schemas.openxmlformats.org/officeDocument/2006/relationships/chart" Target="../charts/chart3.xml"/><Relationship Id="rId29" Type="http://schemas.openxmlformats.org/officeDocument/2006/relationships/tags" Target="../tags/tag84.xml"/><Relationship Id="rId28" Type="http://schemas.openxmlformats.org/officeDocument/2006/relationships/tags" Target="../tags/tag83.xml"/><Relationship Id="rId27" Type="http://schemas.openxmlformats.org/officeDocument/2006/relationships/tags" Target="../tags/tag82.xml"/><Relationship Id="rId26" Type="http://schemas.openxmlformats.org/officeDocument/2006/relationships/tags" Target="../tags/tag81.xml"/><Relationship Id="rId25" Type="http://schemas.openxmlformats.org/officeDocument/2006/relationships/tags" Target="../tags/tag80.xml"/><Relationship Id="rId24" Type="http://schemas.openxmlformats.org/officeDocument/2006/relationships/tags" Target="../tags/tag79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chart" Target="../charts/chart2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981820" y="2330531"/>
            <a:ext cx="6085840" cy="1294130"/>
          </a:xfrm>
          <a:prstGeom prst="rect">
            <a:avLst/>
          </a:prstGeom>
          <a:solidFill>
            <a:srgbClr val="79AD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25140" y="2526191"/>
            <a:ext cx="9799200" cy="10983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芪胶调经颗粒</a:t>
            </a:r>
            <a:endParaRPr lang="zh-CN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6215" y="3996690"/>
            <a:ext cx="402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湖南安邦制药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股份有限公司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518757" y="2285863"/>
            <a:ext cx="19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3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3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内容占位符 4"/>
          <p:cNvSpPr txBox="1"/>
          <p:nvPr>
            <p:custDataLst>
              <p:tags r:id="rId1"/>
            </p:custDataLst>
          </p:nvPr>
        </p:nvSpPr>
        <p:spPr>
          <a:xfrm>
            <a:off x="6190615" y="1054735"/>
            <a:ext cx="5858510" cy="4748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安邦制药创建于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1994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年，是一家集医药研发、生产、销售于一体的现代化中医药企业，湖南省重点上市储备企业、国家火炬计划重点高新技术企业。现拥有一个集省级院士专家工作站、省经典名方工程研究中心，省级技术中心。公司拥有医药产品批准文号34个，在研项目28个，临床批件3个。先后承担科研项目59个(其中省部级以上重点项目7项），拥有专利39项，著作权15项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zh-CN" altLang="en-US"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endParaRPr lang="zh-CN" altLang="en-US"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2001～至今，连续十六年获评“湖南省高新技术企业”</a:t>
            </a:r>
            <a:endParaRPr lang="zh-CN" altLang="en-US" sz="1400" b="1" dirty="0">
              <a:solidFill>
                <a:srgbClr val="0808E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2006～至今，连续十年“安邦”获评“湖南省著名商标”</a:t>
            </a:r>
            <a:endParaRPr lang="zh-CN" altLang="en-US" sz="1400" b="1" dirty="0">
              <a:solidFill>
                <a:srgbClr val="0808E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企业法人代表陈飞豹董事长现任湖南中医药协会理事长，荣获“2021年湖南省科技创业领军人才”</a:t>
            </a:r>
            <a:endParaRPr lang="zh-CN" altLang="en-US" sz="1400" b="1" dirty="0">
              <a:solidFill>
                <a:srgbClr val="0808E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安邦制药是国内较大的福利企业、员工中有</a:t>
            </a:r>
            <a:r>
              <a:rPr lang="en-US" altLang="zh-CN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1/3</a:t>
            </a: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是残疾人，融合就业模式的长期实践，凝练出理论创新成果，经济学专著《超经济学分析：融合就业与安邦制药模式》填补了经济学领域的</a:t>
            </a: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空白。</a:t>
            </a:r>
            <a:endParaRPr lang="zh-CN" altLang="en-US" sz="1400" b="1" dirty="0">
              <a:solidFill>
                <a:srgbClr val="0808E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260138181876507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054735"/>
            <a:ext cx="5261610" cy="4991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341357" y="2055030"/>
            <a:ext cx="213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药品基本信息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41357" y="2955397"/>
            <a:ext cx="21321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安全性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1357" y="3854474"/>
            <a:ext cx="21321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有效性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919378" y="3837558"/>
            <a:ext cx="21321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公平性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1268253" y="1886674"/>
            <a:ext cx="2466642" cy="2490021"/>
          </a:xfrm>
          <a:prstGeom prst="roundRect">
            <a:avLst>
              <a:gd name="adj" fmla="val 5269"/>
            </a:avLst>
          </a:prstGeom>
          <a:solidFill>
            <a:srgbClr val="7CB244"/>
          </a:solidFill>
          <a:ln w="19050">
            <a:noFill/>
          </a:ln>
          <a:effectLst>
            <a:outerShdw blurRad="622300" dist="152400" dir="2700000" sx="98000" sy="98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660052" y="2786606"/>
            <a:ext cx="164904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目 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18757" y="2285863"/>
            <a:ext cx="193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3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3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19378" y="2039404"/>
            <a:ext cx="21321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创新性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4638550" y="1985499"/>
            <a:ext cx="600725" cy="600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4638549" y="2885221"/>
            <a:ext cx="600725" cy="600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4638548" y="3777406"/>
            <a:ext cx="600725" cy="600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8216568" y="1969228"/>
            <a:ext cx="600725" cy="600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矩形: 圆角 63"/>
          <p:cNvSpPr/>
          <p:nvPr/>
        </p:nvSpPr>
        <p:spPr>
          <a:xfrm>
            <a:off x="8216566" y="3775970"/>
            <a:ext cx="600725" cy="600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9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KSO_Shape"/>
          <p:cNvSpPr/>
          <p:nvPr>
            <p:custDataLst>
              <p:tags r:id="rId1"/>
            </p:custDataLst>
          </p:nvPr>
        </p:nvSpPr>
        <p:spPr bwMode="auto">
          <a:xfrm>
            <a:off x="727915" y="2291584"/>
            <a:ext cx="684057" cy="806354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5" hidden="1"/>
          <p:cNvSpPr txBox="1">
            <a:spLocks noChangeArrowheads="1"/>
          </p:cNvSpPr>
          <p:nvPr/>
        </p:nvSpPr>
        <p:spPr bwMode="auto">
          <a:xfrm>
            <a:off x="3463925" y="1954213"/>
            <a:ext cx="19431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2" name="矩形 6" hidden="1"/>
          <p:cNvSpPr>
            <a:spLocks noChangeArrowheads="1"/>
          </p:cNvSpPr>
          <p:nvPr/>
        </p:nvSpPr>
        <p:spPr bwMode="auto">
          <a:xfrm>
            <a:off x="3463925" y="3025775"/>
            <a:ext cx="147161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3" name="矩形 7" hidden="1"/>
          <p:cNvSpPr>
            <a:spLocks noChangeArrowheads="1"/>
          </p:cNvSpPr>
          <p:nvPr/>
        </p:nvSpPr>
        <p:spPr bwMode="auto">
          <a:xfrm>
            <a:off x="3535363" y="4240213"/>
            <a:ext cx="147161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4" name="矩形 8" hidden="1"/>
          <p:cNvSpPr>
            <a:spLocks noChangeArrowheads="1"/>
          </p:cNvSpPr>
          <p:nvPr/>
        </p:nvSpPr>
        <p:spPr bwMode="auto">
          <a:xfrm>
            <a:off x="3535363" y="5526088"/>
            <a:ext cx="147161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点击添加文本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70120" y="1416685"/>
            <a:ext cx="6899275" cy="4810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1600" b="1" strike="noStrike" noProof="1">
                <a:ea typeface="微软雅黑" panose="020B0503020204020204" charset="-122"/>
              </a:rPr>
              <a:t>药品通用名称：</a:t>
            </a:r>
            <a:r>
              <a:rPr lang="zh-CN" altLang="en-US" sz="1600" strike="noStrike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芪胶调经颗粒</a:t>
            </a:r>
            <a:endParaRPr lang="zh-CN" altLang="en-US" sz="1600" b="1" strike="noStrike" noProof="1">
              <a:ea typeface="微软雅黑" panose="020B0503020204020204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注册规格：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每袋装8g（相当于饮片14.08g）</a:t>
            </a:r>
            <a:endParaRPr lang="zh-CN" altLang="en-US" sz="1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中国大陆首次上市时间：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年12月27日</a:t>
            </a:r>
            <a:endParaRPr lang="zh-CN" altLang="en-US" sz="1600" noProof="0" dirty="0">
              <a:ln>
                <a:noFill/>
              </a:ln>
              <a:solidFill>
                <a:srgbClr val="4B5C7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目前大陆地区同通用名药品的上市情况：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endParaRPr lang="zh-CN" altLang="en-US" sz="1600" spc="50" dirty="0">
              <a:latin typeface="+mj-ea"/>
              <a:ea typeface="+mj-ea"/>
              <a:cs typeface="+mj-ea"/>
              <a:sym typeface="+mn-ea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全球首个上市国家/地区及上市时间：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   2022年12月</a:t>
            </a:r>
            <a:endParaRPr lang="zh-CN" altLang="en-US" sz="1600" noProof="0" dirty="0">
              <a:ln>
                <a:noFill/>
              </a:ln>
              <a:solidFill>
                <a:srgbClr val="4B5C7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是否为OTC产品：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</a:t>
            </a:r>
            <a:endParaRPr lang="zh-CN" altLang="en-US" sz="1600" noProof="0" dirty="0">
              <a:ln>
                <a:noFill/>
              </a:ln>
              <a:solidFill>
                <a:srgbClr val="4B5C7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参照药品建议：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驴胶补血颗粒</a:t>
            </a:r>
            <a:endParaRPr lang="zh-CN" altLang="en-US" sz="1600" spc="200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功能主治：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益气补血、止血调经。用于上环所致经期延长中医辨证属气血两虚证，症见经血过期不净，月经色淡，神疲乏力，头晕眼花，少腹坠胀，舌淡苔薄白、脉细弱。</a:t>
            </a:r>
            <a:endParaRPr lang="zh-CN" altLang="en-US" sz="16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 b="1">
                <a:ea typeface="微软雅黑" panose="020B0503020204020204" charset="-122"/>
                <a:sym typeface="+mn-ea"/>
              </a:rPr>
              <a:t>用法用量：</a:t>
            </a:r>
            <a:r>
              <a:rPr lang="zh-CN" altLang="en-US" sz="1600" noProof="0" dirty="0">
                <a:ln>
                  <a:noFill/>
                </a:ln>
                <a:solidFill>
                  <a:srgbClr val="4B5C7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开水冲服。一次1袋，一日2次。早、晚餐前服用，行经第一天开始服药，服用10天，连续用药3个月经周期。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base">
              <a:lnSpc>
                <a:spcPct val="120000"/>
              </a:lnSpc>
            </a:pPr>
            <a:endParaRPr lang="zh-CN" altLang="en-US" sz="1600" b="1" strike="noStrike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l" fontAlgn="base">
              <a:lnSpc>
                <a:spcPct val="120000"/>
              </a:lnSpc>
            </a:pPr>
            <a:endParaRPr lang="en-US" altLang="zh-CN" sz="1600" b="1" strike="noStrike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17411" name="Picture 50" descr="water"/>
          <p:cNvPicPr>
            <a:picLocks noChangeAspect="1"/>
          </p:cNvPicPr>
          <p:nvPr/>
        </p:nvPicPr>
        <p:blipFill>
          <a:blip r:embed="rId1" cstate="print"/>
          <a:srcRect l="22409" t="16374" b="27486"/>
          <a:stretch>
            <a:fillRect/>
          </a:stretch>
        </p:blipFill>
        <p:spPr>
          <a:xfrm rot="786797">
            <a:off x="9705340" y="5511483"/>
            <a:ext cx="2417763" cy="165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6eb7c741929cc2c42c5a9c0c1aa447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4620" y="2103755"/>
            <a:ext cx="4545330" cy="2957195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208836" y="254622"/>
            <a:ext cx="727526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药品基本信息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5"/>
            </p:custDataLst>
          </p:nvPr>
        </p:nvSpPr>
        <p:spPr>
          <a:xfrm flipH="1">
            <a:off x="-996" y="219272"/>
            <a:ext cx="914400" cy="584774"/>
          </a:xfrm>
          <a:prstGeom prst="rect">
            <a:avLst/>
          </a:prstGeom>
          <a:solidFill>
            <a:srgbClr val="A1B5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6"/>
            </p:custDataLst>
          </p:nvPr>
        </p:nvSpPr>
        <p:spPr>
          <a:xfrm flipH="1">
            <a:off x="964203" y="219272"/>
            <a:ext cx="129627" cy="584774"/>
          </a:xfrm>
          <a:prstGeom prst="rect">
            <a:avLst/>
          </a:prstGeom>
          <a:solidFill>
            <a:srgbClr val="79A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427129" y="993963"/>
            <a:ext cx="3957320" cy="73723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79AD4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芪胶调经颗粒（</a:t>
            </a:r>
            <a:r>
              <a:rPr lang="zh-CN" altLang="en-US" sz="2800" b="1" dirty="0">
                <a:solidFill>
                  <a:srgbClr val="79AD4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安邦</a:t>
            </a:r>
            <a:r>
              <a:rPr lang="en-US" altLang="zh-CN" sz="2800" b="1" baseline="30000" dirty="0">
                <a:solidFill>
                  <a:srgbClr val="79AD4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®</a:t>
            </a:r>
            <a:r>
              <a:rPr lang="zh-CN" altLang="en-US" sz="2800" b="1" dirty="0">
                <a:solidFill>
                  <a:srgbClr val="79AD4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b="1" dirty="0">
              <a:solidFill>
                <a:srgbClr val="79AD4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208836" y="254622"/>
            <a:ext cx="727526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药品基本信息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8055" y="1463526"/>
            <a:ext cx="49688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C6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lnSpc>
                <a:spcPct val="100000"/>
              </a:lnSpc>
              <a:buFont typeface="Wingdings" panose="05000000000000000000" charset="0"/>
              <a:buNone/>
            </a:pPr>
            <a:endParaRPr lang="zh-CN" altLang="en-US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charset="0"/>
              <a:buChar char="l"/>
            </a:pPr>
            <a:endParaRPr lang="zh-CN" altLang="en-US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001" y="914572"/>
            <a:ext cx="1802765" cy="338455"/>
          </a:xfrm>
          <a:prstGeom prst="rect">
            <a:avLst/>
          </a:prstGeom>
          <a:solidFill>
            <a:srgbClr val="4B5C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疾病基本情况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27190" y="1063625"/>
            <a:ext cx="2707005" cy="338455"/>
          </a:xfrm>
          <a:prstGeom prst="rect">
            <a:avLst/>
          </a:prstGeom>
          <a:solidFill>
            <a:srgbClr val="4B5C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参照药品选择的专家建议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67170" y="1605915"/>
            <a:ext cx="4598670" cy="4897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4B5C7D"/>
              </a:buClr>
              <a:buFont typeface="Wingdings" panose="05000000000000000000" charset="0"/>
              <a:buChar char="u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原研人尤昭玲教授是第二届全国名中医、国家中医管理局重点学科中医妇科学学术带头人、世界中医药联合会妇科专业委员会理事会会长。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Clr>
                <a:srgbClr val="4B5C7D"/>
              </a:buClr>
              <a:buFont typeface="Wingdings" panose="05000000000000000000" charset="0"/>
              <a:buChar char="u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中医药治疗月经失调疗效确切，常见的中医治疗具体原理有促进子宫收缩、止血，以及补益气血。虽然临床中成药种类多，如驴胶补血冲剂、复方固环止血冲剂、宫血宁、妇科千金片等有一定治疗效果，但均各有其偏重和不足之处，如妇科千金片偏于清热，无补血止血之功；复方固环止血冲剂偏于固肾气安血海，清热止血，无补益气血之效；驴胶补血冲剂偏于补血，调经止血之力弱；宫血宁偏于止血，补血调经之力逊。然而本品具有止血及补益气血双重作用，具有独家优势。原研人尤昭玲以及临床专家按“以证统病”的中医临床原则推荐同为治疗用于上环所致月经过多，经期延长中医辩证属气血两虚证，本品可益气、补血、止血调经，从目前对应的调经类无适应症趋同的产品，现治疗为多药联合使用，因此该产品医保定价参考疾病整体治疗医保费用支出。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Clr>
                <a:srgbClr val="4B5C7D"/>
              </a:buClr>
              <a:buFont typeface="Wingdings" panose="05000000000000000000" charset="0"/>
              <a:buChar char="u"/>
            </a:pP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Clr>
                <a:srgbClr val="4B5C7D"/>
              </a:buClr>
              <a:buFont typeface="Wingdings" panose="05000000000000000000" charset="0"/>
              <a:buChar char="u"/>
            </a:pP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Clr>
                <a:srgbClr val="4B5C7D"/>
              </a:buClr>
              <a:buFont typeface="Wingdings" panose="05000000000000000000" charset="0"/>
              <a:buChar char="u"/>
            </a:pP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4B5C7D"/>
              </a:buClr>
              <a:buFont typeface="Wingdings" panose="05000000000000000000" charset="0"/>
              <a:buNone/>
            </a:pP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4B5C7D"/>
              </a:buClr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内容占位符 4"/>
          <p:cNvSpPr txBox="1"/>
          <p:nvPr/>
        </p:nvSpPr>
        <p:spPr>
          <a:xfrm>
            <a:off x="194945" y="1307465"/>
            <a:ext cx="5858510" cy="4748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1.上环后引起的月经失调常见有经期延长及月经过多</a:t>
            </a:r>
            <a:endParaRPr lang="zh-CN" altLang="en-US"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(1)经期延长:月经周期及经量基本正常，行经时间超过7天以上但少于两周连续出现两个月经周期以上者。</a:t>
            </a:r>
            <a:endParaRPr lang="zh-CN" altLang="en-US"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(2)月经过多:月经周期基本正常，而经量较以往明显增多，或经量超过 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,连续出现两个月经周期以上者。</a:t>
            </a:r>
            <a:endParaRPr lang="zh-CN" altLang="en-US"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宫内节育器是一种安全、有效，简便、经济、可逆的节育方法，</a:t>
            </a:r>
            <a:r>
              <a:rPr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世界上已有超过1亿的妇女使用这种方法避孕，我国占了总数的68%左右。但是，根据国家宫内节育器公关协作组织报道：IUD的主要副作用是月经量过多，血量多者可达400mL，为放环前的8倍，继发性贫血的发生率增加28%。其中经量过多者占12.53%~26.51%，经期延长者</a:t>
            </a:r>
            <a:r>
              <a:rPr 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占</a:t>
            </a:r>
            <a:r>
              <a:rPr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7.21%~15.9%，</a:t>
            </a:r>
            <a:endParaRPr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IUD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引起的月经失调临床常见西医的治疗方式有取出宫内节育器，口服止血药如氨甲环酸，另外也可使用雌孕激素调节子宫内膜达到止血效果。患者如果伴有贫血，还需要再口服补血制剂治疗。</a:t>
            </a:r>
            <a:endParaRPr lang="zh-CN" altLang="en-US" sz="14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中医药治疗月经失调疗效确切，常见的中医治疗具体原理有促进子宫收缩、止血，以及补益气血。虽然临床中成药种类多，然而</a:t>
            </a:r>
            <a:r>
              <a:rPr lang="zh-CN" altLang="en-US" sz="1400" b="1" dirty="0">
                <a:solidFill>
                  <a:srgbClr val="0808EA"/>
                </a:solidFill>
                <a:latin typeface="微软雅黑" panose="020B0503020204020204" charset="-122"/>
                <a:ea typeface="微软雅黑" panose="020B0503020204020204" charset="-122"/>
              </a:rPr>
              <a:t>本品具有止血及补益气血双重作用，具有独家优势。</a:t>
            </a:r>
            <a:endParaRPr lang="zh-CN" altLang="en-US" sz="1400" b="1" dirty="0">
              <a:solidFill>
                <a:srgbClr val="0808E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4425" y="1463526"/>
            <a:ext cx="0" cy="5040000"/>
          </a:xfrm>
          <a:prstGeom prst="line">
            <a:avLst/>
          </a:prstGeom>
          <a:ln>
            <a:solidFill>
              <a:srgbClr val="2F3A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 flipH="1">
            <a:off x="-996" y="219272"/>
            <a:ext cx="914400" cy="584774"/>
          </a:xfrm>
          <a:prstGeom prst="rect">
            <a:avLst/>
          </a:prstGeom>
          <a:solidFill>
            <a:srgbClr val="A1B5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flipH="1">
            <a:off x="964203" y="219272"/>
            <a:ext cx="129627" cy="584774"/>
          </a:xfrm>
          <a:prstGeom prst="rect">
            <a:avLst/>
          </a:prstGeom>
          <a:solidFill>
            <a:srgbClr val="7CB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>
            <p:custDataLst>
              <p:tags r:id="rId3"/>
            </p:custDataLst>
          </p:nvPr>
        </p:nvSpPr>
        <p:spPr bwMode="auto">
          <a:xfrm>
            <a:off x="-49960" y="107819"/>
            <a:ext cx="684057" cy="806354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59460" y="4222750"/>
            <a:ext cx="11054715" cy="2151380"/>
          </a:xfrm>
          <a:prstGeom prst="rect">
            <a:avLst/>
          </a:prstGeom>
          <a:solidFill>
            <a:schemeClr val="bg1"/>
          </a:solidFill>
          <a:ln w="19050">
            <a:solidFill>
              <a:srgbClr val="4B5C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9460" y="1473200"/>
            <a:ext cx="11054715" cy="2232025"/>
          </a:xfrm>
          <a:prstGeom prst="rect">
            <a:avLst/>
          </a:prstGeom>
          <a:solidFill>
            <a:schemeClr val="bg1"/>
          </a:solidFill>
          <a:ln w="19050">
            <a:solidFill>
              <a:srgbClr val="4B5C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85184" y="228617"/>
            <a:ext cx="727526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安全性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2495" y="2066925"/>
            <a:ext cx="10714355" cy="1553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140000"/>
              </a:lnSpc>
            </a:pPr>
            <a:r>
              <a:rPr lang="zh-CN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1.经急毒研究表明：本品最大耐受量为127.2g/kg，相当于临床用量的271倍。长毒研究表明：采用SD大鼠灌胃给药，给药16周，停药观察4周，均未见本品的毒性作用。表明本品在临床推荐范围内应用较为安全。 2.临床研究安全性结果：Ⅱ、Ⅲ期试验组共有430例受试者进入安全性数据集。不良反应主要为试验组有6例血白细胞疗前正常，疗后轻度异常升高及3例尿白细胞疗前正常，疗后轻度异常。</a:t>
            </a:r>
            <a:endParaRPr lang="zh-CN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4230" y="4236720"/>
            <a:ext cx="10803255" cy="1854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endParaRPr lang="zh-CN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【不良反应】临床试验期间受试者用药后出现：血白细胞轻度升高、尿白细胞轻度升高等。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【禁 忌】 1.宫内节育器异常及带环妊娠引起的异常子宫出血者禁用。 2.对本品以及所含成份过敏者禁用。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【注意事项】 1.忌食生冷辛辣。 2.过敏体质者慎用。</a:t>
            </a:r>
            <a:endParaRPr lang="zh-CN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endParaRPr lang="zh-CN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9480" y="1293495"/>
            <a:ext cx="3295650" cy="683895"/>
          </a:xfrm>
          <a:prstGeom prst="rect">
            <a:avLst/>
          </a:prstGeom>
          <a:solidFill>
            <a:srgbClr val="4B5C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dirty="0">
                <a:sym typeface="+mn-ea"/>
              </a:rPr>
              <a:t>药品不良反应监测情况</a:t>
            </a:r>
            <a:endParaRPr lang="zh-CN" altLang="en-US" dirty="0">
              <a:sym typeface="+mn-ea"/>
            </a:endParaRPr>
          </a:p>
          <a:p>
            <a:pPr algn="ctr"/>
            <a:r>
              <a:rPr lang="zh-CN" altLang="en-US" dirty="0">
                <a:sym typeface="+mn-ea"/>
              </a:rPr>
              <a:t>和药品安全性研究结果</a:t>
            </a:r>
            <a:endParaRPr lang="zh-CN" altLang="en-US" dirty="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9160" y="3977005"/>
            <a:ext cx="3397250" cy="509270"/>
          </a:xfrm>
          <a:prstGeom prst="rect">
            <a:avLst/>
          </a:prstGeom>
          <a:solidFill>
            <a:srgbClr val="4B5C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ea"/>
              </a:rPr>
              <a:t>药品说明书收载的安全性信</a:t>
            </a:r>
            <a:endParaRPr lang="zh-CN" altLang="en-US" dirty="0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5626" y="507756"/>
            <a:ext cx="633603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微软雅黑" panose="020B0503020204020204" charset="-122"/>
              <a:buChar char="★"/>
            </a:pP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芪胶调经颗粒急毒、长毒及临床试验安全性良好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996" y="219272"/>
            <a:ext cx="914400" cy="584774"/>
          </a:xfrm>
          <a:prstGeom prst="rect">
            <a:avLst/>
          </a:prstGeom>
          <a:solidFill>
            <a:srgbClr val="A1B5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 flipH="1">
            <a:off x="964203" y="219272"/>
            <a:ext cx="129627" cy="584774"/>
          </a:xfrm>
          <a:prstGeom prst="rect">
            <a:avLst/>
          </a:prstGeom>
          <a:solidFill>
            <a:srgbClr val="7CB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KSO_Shape"/>
          <p:cNvSpPr/>
          <p:nvPr>
            <p:custDataLst>
              <p:tags r:id="rId3"/>
            </p:custDataLst>
          </p:nvPr>
        </p:nvSpPr>
        <p:spPr bwMode="auto">
          <a:xfrm>
            <a:off x="-49960" y="107819"/>
            <a:ext cx="684057" cy="806354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24091" y="3855031"/>
            <a:ext cx="11500300" cy="2925414"/>
          </a:xfrm>
          <a:prstGeom prst="rect">
            <a:avLst/>
          </a:prstGeom>
          <a:solidFill>
            <a:schemeClr val="bg1"/>
          </a:solidFill>
          <a:ln w="19050">
            <a:solidFill>
              <a:srgbClr val="02A1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431915" y="1323975"/>
            <a:ext cx="5392420" cy="2433320"/>
          </a:xfrm>
          <a:prstGeom prst="rect">
            <a:avLst/>
          </a:prstGeom>
          <a:solidFill>
            <a:schemeClr val="bg1"/>
          </a:solidFill>
          <a:ln w="19050">
            <a:solidFill>
              <a:srgbClr val="7391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/>
        </p:nvSpPr>
        <p:spPr>
          <a:xfrm>
            <a:off x="324091" y="1427373"/>
            <a:ext cx="5879859" cy="2330064"/>
          </a:xfrm>
          <a:prstGeom prst="round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3" name="图形 2" descr="医院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597" y="1453071"/>
            <a:ext cx="373095" cy="373095"/>
          </a:xfrm>
          <a:prstGeom prst="rect">
            <a:avLst/>
          </a:prstGeom>
        </p:spPr>
      </p:pic>
      <p:pic>
        <p:nvPicPr>
          <p:cNvPr id="5" name="图形 4" descr="人群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597" y="1847427"/>
            <a:ext cx="373095" cy="373095"/>
          </a:xfrm>
          <a:prstGeom prst="rect">
            <a:avLst/>
          </a:prstGeom>
        </p:spPr>
      </p:pic>
      <p:pic>
        <p:nvPicPr>
          <p:cNvPr id="10" name="图形 9" descr="维恩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597" y="2262103"/>
            <a:ext cx="373095" cy="373095"/>
          </a:xfrm>
          <a:prstGeom prst="rect">
            <a:avLst/>
          </a:prstGeom>
        </p:spPr>
      </p:pic>
      <p:pic>
        <p:nvPicPr>
          <p:cNvPr id="12" name="图形 11" descr="骷髅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597" y="2744416"/>
            <a:ext cx="373095" cy="3730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4203" y="1511040"/>
            <a:ext cx="28498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多中心研究：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全国多中心临床研究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968771" y="1905396"/>
            <a:ext cx="227330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入组总人数：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416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例患者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990015" y="2603303"/>
            <a:ext cx="51727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b="1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纳入标准：</a:t>
            </a:r>
            <a:r>
              <a:rPr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符合月经不调(经期延长、月经过多)诊断、气血两虚证中医辨证的患者</a:t>
            </a:r>
            <a:r>
              <a:rPr lang="zh-CN"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符合西医诊断标准</a:t>
            </a:r>
            <a:r>
              <a:rPr lang="zh-CN"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（宫内节育器(三个月-五年)引起的月经不调），</a:t>
            </a:r>
            <a:r>
              <a:rPr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年龄在18-45岁</a:t>
            </a:r>
            <a:r>
              <a:rPr lang="zh-CN"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用药前2周内未服用影响出血量或时间的药物</a:t>
            </a:r>
            <a:r>
              <a:rPr lang="zh-CN"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经量较以往增多在 2 倍以内</a:t>
            </a:r>
            <a:r>
              <a:rPr lang="zh-CN"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0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签署知情同意书</a:t>
            </a:r>
            <a:endParaRPr sz="10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形 16" descr="药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597" y="3306898"/>
            <a:ext cx="373095" cy="37309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69010" y="3183255"/>
            <a:ext cx="51936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200" b="1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干预措施：</a:t>
            </a:r>
            <a:r>
              <a:rPr lang="zh-CN" altLang="en-US" sz="12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芪胶调经颗粒或对照药驴胶补血颗粒口服，每日二次，每次1包，早、晚餐前温开水冲服。行经第一天开始服药，连服 10 天。如此服用3 个月经周期</a:t>
            </a:r>
            <a:endParaRPr lang="zh-CN" altLang="en-US" sz="12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8771" y="2299752"/>
            <a:ext cx="3561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研究类型：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随机、双盲对照的</a:t>
            </a:r>
            <a:r>
              <a:rPr lang="en-US" altLang="zh-CN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Ⅲ</a:t>
            </a:r>
            <a:r>
              <a:rPr lang="zh-CN" altLang="en-US" sz="14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期临床试验</a:t>
            </a:r>
            <a:endParaRPr lang="zh-CN" altLang="en-US" sz="1400" dirty="0"/>
          </a:p>
        </p:txBody>
      </p:sp>
      <p:sp>
        <p:nvSpPr>
          <p:cNvPr id="40" name="矩形 39"/>
          <p:cNvSpPr/>
          <p:nvPr/>
        </p:nvSpPr>
        <p:spPr>
          <a:xfrm>
            <a:off x="324091" y="3941160"/>
            <a:ext cx="1808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疗效评价指标结果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44349" y="1323344"/>
            <a:ext cx="1402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疗效评价指标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46066" y="6332550"/>
            <a:ext cx="228981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月经过多疗效评价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FAS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85184" y="218457"/>
            <a:ext cx="727526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有效性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98069" y="541973"/>
            <a:ext cx="801243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微软雅黑" panose="020B0503020204020204" charset="-122"/>
              <a:buChar char="★"/>
            </a:pP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芪胶调经颗粒治疗上环引起的月经失调具有良好的临床疗效。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 flipH="1">
            <a:off x="-996" y="219272"/>
            <a:ext cx="914400" cy="584774"/>
          </a:xfrm>
          <a:prstGeom prst="rect">
            <a:avLst/>
          </a:prstGeom>
          <a:solidFill>
            <a:srgbClr val="A1B5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16"/>
            </p:custDataLst>
          </p:nvPr>
        </p:nvSpPr>
        <p:spPr>
          <a:xfrm flipH="1">
            <a:off x="964203" y="219272"/>
            <a:ext cx="129627" cy="584774"/>
          </a:xfrm>
          <a:prstGeom prst="rect">
            <a:avLst/>
          </a:prstGeom>
          <a:solidFill>
            <a:srgbClr val="7CB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: 圆角 22"/>
          <p:cNvSpPr/>
          <p:nvPr>
            <p:custDataLst>
              <p:tags r:id="rId17"/>
            </p:custDataLst>
          </p:nvPr>
        </p:nvSpPr>
        <p:spPr>
          <a:xfrm>
            <a:off x="6501130" y="1625600"/>
            <a:ext cx="5175250" cy="2054225"/>
          </a:xfrm>
          <a:prstGeom prst="round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8" name="KSO_Shape"/>
          <p:cNvSpPr/>
          <p:nvPr>
            <p:custDataLst>
              <p:tags r:id="rId18"/>
            </p:custDataLst>
          </p:nvPr>
        </p:nvSpPr>
        <p:spPr bwMode="auto">
          <a:xfrm>
            <a:off x="-49960" y="107819"/>
            <a:ext cx="684057" cy="806354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01130" y="1818005"/>
            <a:ext cx="1866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经期、量、色、质及气血两虚症状的变化。</a:t>
            </a:r>
            <a:endParaRPr lang="zh-CN" altLang="en-US" sz="12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12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5740" y="2456180"/>
            <a:ext cx="1670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9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疗效评定标准</a:t>
            </a:r>
            <a:endParaRPr lang="zh-CN" altLang="en-US" sz="9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900" dirty="0">
                <a:solidFill>
                  <a:srgbClr val="2F3A4F"/>
                </a:solidFill>
                <a:latin typeface="微软雅黑" panose="020B0503020204020204" charset="-122"/>
                <a:ea typeface="微软雅黑" panose="020B0503020204020204" charset="-122"/>
              </a:rPr>
              <a:t>采用积分比法:积分比=[(治疗前总积分一治疗后总积分)X 100%]/治疗前总积分</a:t>
            </a:r>
            <a:endParaRPr lang="zh-CN" altLang="en-US" sz="900" dirty="0">
              <a:solidFill>
                <a:srgbClr val="2F3A4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0" name="图表 29"/>
          <p:cNvGraphicFramePr/>
          <p:nvPr>
            <p:custDataLst>
              <p:tags r:id="rId19"/>
            </p:custDataLst>
          </p:nvPr>
        </p:nvGraphicFramePr>
        <p:xfrm>
          <a:off x="387985" y="4404995"/>
          <a:ext cx="3282315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1" name="矩形 30"/>
          <p:cNvSpPr/>
          <p:nvPr>
            <p:custDataLst>
              <p:tags r:id="rId20"/>
            </p:custDataLst>
          </p:nvPr>
        </p:nvSpPr>
        <p:spPr>
          <a:xfrm>
            <a:off x="783077" y="6322790"/>
            <a:ext cx="2645410" cy="3067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月经不调疗效综合评价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FAS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1"/>
            </p:custDataLst>
          </p:nvPr>
        </p:nvSpPr>
        <p:spPr>
          <a:xfrm>
            <a:off x="1684020" y="4791075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47" name="文本框 46"/>
          <p:cNvSpPr txBox="1"/>
          <p:nvPr>
            <p:custDataLst>
              <p:tags r:id="rId22"/>
            </p:custDataLst>
          </p:nvPr>
        </p:nvSpPr>
        <p:spPr>
          <a:xfrm>
            <a:off x="2912745" y="4584065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graphicFrame>
        <p:nvGraphicFramePr>
          <p:cNvPr id="49" name="图表 48"/>
          <p:cNvGraphicFramePr/>
          <p:nvPr>
            <p:custDataLst>
              <p:tags r:id="rId23"/>
            </p:custDataLst>
          </p:nvPr>
        </p:nvGraphicFramePr>
        <p:xfrm>
          <a:off x="8032750" y="4404360"/>
          <a:ext cx="3890010" cy="198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图表 51"/>
          <p:cNvGraphicFramePr/>
          <p:nvPr/>
        </p:nvGraphicFramePr>
        <p:xfrm>
          <a:off x="8095615" y="1427480"/>
          <a:ext cx="3655695" cy="196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矩形 52"/>
          <p:cNvSpPr/>
          <p:nvPr/>
        </p:nvSpPr>
        <p:spPr>
          <a:xfrm>
            <a:off x="8368152" y="3307810"/>
            <a:ext cx="3178810" cy="3067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气血两虚型月经不调疗效评价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FAS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45905" y="1936750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55" name="文本框 54"/>
          <p:cNvSpPr txBox="1"/>
          <p:nvPr>
            <p:custDataLst>
              <p:tags r:id="rId24"/>
            </p:custDataLst>
          </p:nvPr>
        </p:nvSpPr>
        <p:spPr>
          <a:xfrm>
            <a:off x="10623550" y="1661160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56" name="矩形 55"/>
          <p:cNvSpPr/>
          <p:nvPr>
            <p:custDataLst>
              <p:tags r:id="rId25"/>
            </p:custDataLst>
          </p:nvPr>
        </p:nvSpPr>
        <p:spPr>
          <a:xfrm>
            <a:off x="4495922" y="6364065"/>
            <a:ext cx="2289810" cy="3067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经期延长疗效评价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FAS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7" name="图表 56"/>
          <p:cNvGraphicFramePr/>
          <p:nvPr>
            <p:custDataLst>
              <p:tags r:id="rId26"/>
            </p:custDataLst>
          </p:nvPr>
        </p:nvGraphicFramePr>
        <p:xfrm>
          <a:off x="4088765" y="4404995"/>
          <a:ext cx="3282315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文本框 57"/>
          <p:cNvSpPr txBox="1"/>
          <p:nvPr>
            <p:custDataLst>
              <p:tags r:id="rId27"/>
            </p:custDataLst>
          </p:nvPr>
        </p:nvSpPr>
        <p:spPr>
          <a:xfrm>
            <a:off x="5057140" y="4791075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59" name="文本框 58"/>
          <p:cNvSpPr txBox="1"/>
          <p:nvPr>
            <p:custDataLst>
              <p:tags r:id="rId28"/>
            </p:custDataLst>
          </p:nvPr>
        </p:nvSpPr>
        <p:spPr>
          <a:xfrm>
            <a:off x="6431915" y="4508500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60" name="文本框 59"/>
          <p:cNvSpPr txBox="1"/>
          <p:nvPr>
            <p:custDataLst>
              <p:tags r:id="rId29"/>
            </p:custDataLst>
          </p:nvPr>
        </p:nvSpPr>
        <p:spPr>
          <a:xfrm>
            <a:off x="10789285" y="4565015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  <p:sp>
        <p:nvSpPr>
          <p:cNvPr id="61" name="文本框 60"/>
          <p:cNvSpPr txBox="1"/>
          <p:nvPr>
            <p:custDataLst>
              <p:tags r:id="rId30"/>
            </p:custDataLst>
          </p:nvPr>
        </p:nvSpPr>
        <p:spPr>
          <a:xfrm>
            <a:off x="9074785" y="4784090"/>
            <a:ext cx="757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C00000"/>
                </a:solidFill>
              </a:rPr>
              <a:t>p</a:t>
            </a:r>
            <a:r>
              <a:rPr lang="zh-CN" altLang="en-US" sz="1200">
                <a:solidFill>
                  <a:srgbClr val="C00000"/>
                </a:solidFill>
              </a:rPr>
              <a:t>＜</a:t>
            </a:r>
            <a:r>
              <a:rPr lang="en-US" altLang="zh-CN" sz="1200">
                <a:solidFill>
                  <a:srgbClr val="C00000"/>
                </a:solidFill>
              </a:rPr>
              <a:t>0.05</a:t>
            </a:r>
            <a:endParaRPr lang="en-US" altLang="zh-CN" sz="1200">
              <a:solidFill>
                <a:srgbClr val="C00000"/>
              </a:solidFill>
            </a:endParaRPr>
          </a:p>
        </p:txBody>
      </p:sp>
    </p:spTree>
    <p:custDataLst>
      <p:tags r:id="rId3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13130" y="3976370"/>
            <a:ext cx="10441305" cy="2383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3130" y="1455420"/>
            <a:ext cx="10441940" cy="22231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None/>
            </a:pPr>
            <a:endParaRPr lang="zh-CN" altLang="en-US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None/>
            </a:pPr>
            <a:endParaRPr lang="zh-CN" altLang="en-US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4B5C7D"/>
              </a:buClr>
              <a:buSzTx/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传统中医认为月经病的五种病因：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4B5C7D"/>
              </a:buClr>
              <a:buSzTx/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寒热湿邪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4B5C7D"/>
              </a:buClr>
              <a:buSzTx/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情志因素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饮食失宜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房劳所伤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4B5C7D"/>
              </a:buClr>
              <a:buSzTx/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劳倦过度</a:t>
            </a:r>
            <a:endParaRPr lang="zh-CN" altLang="en-US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Char char="p"/>
            </a:pPr>
            <a:endParaRPr lang="zh-CN" altLang="en-US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None/>
            </a:pPr>
            <a:r>
              <a:rPr lang="en-US" altLang="zh-CN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08836" y="264782"/>
            <a:ext cx="727526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创新性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996" y="219272"/>
            <a:ext cx="914400" cy="584774"/>
          </a:xfrm>
          <a:prstGeom prst="rect">
            <a:avLst/>
          </a:prstGeom>
          <a:solidFill>
            <a:srgbClr val="A1B5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flipH="1">
            <a:off x="964203" y="219272"/>
            <a:ext cx="129627" cy="584774"/>
          </a:xfrm>
          <a:prstGeom prst="rect">
            <a:avLst/>
          </a:prstGeom>
          <a:solidFill>
            <a:srgbClr val="7CB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KSO_Shape"/>
          <p:cNvSpPr/>
          <p:nvPr>
            <p:custDataLst>
              <p:tags r:id="rId3"/>
            </p:custDataLst>
          </p:nvPr>
        </p:nvSpPr>
        <p:spPr bwMode="auto">
          <a:xfrm>
            <a:off x="-49960" y="107819"/>
            <a:ext cx="684057" cy="806354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905941" y="1237537"/>
            <a:ext cx="2213786" cy="360000"/>
          </a:xfrm>
          <a:prstGeom prst="rect">
            <a:avLst/>
          </a:prstGeom>
          <a:solidFill>
            <a:srgbClr val="4B5C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ea"/>
              </a:rPr>
              <a:t>病因理论</a:t>
            </a:r>
            <a:r>
              <a:rPr lang="zh-CN" altLang="en-US" dirty="0">
                <a:sym typeface="+mn-ea"/>
              </a:rPr>
              <a:t>创新</a:t>
            </a:r>
            <a:endParaRPr lang="zh-CN" altLang="en-US" dirty="0">
              <a:sym typeface="+mn-ea"/>
            </a:endParaRPr>
          </a:p>
        </p:txBody>
      </p:sp>
      <p:sp>
        <p:nvSpPr>
          <p:cNvPr id="25" name="矩形: 圆角 8"/>
          <p:cNvSpPr/>
          <p:nvPr>
            <p:custDataLst>
              <p:tags r:id="rId5"/>
            </p:custDataLst>
          </p:nvPr>
        </p:nvSpPr>
        <p:spPr>
          <a:xfrm>
            <a:off x="4640580" y="1685290"/>
            <a:ext cx="6384290" cy="175323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随着现代医学的发展：原研人尤昭玲教授创新性提出导致月经病新的病因：金刃损伤导致络断脉伤引起异常子宫出血、临床常表现为月经延长、月经量多。安邦制药股份有限公司开发的中药1.1类（原6.1类）新药芪胶调经颗粒，是国内首个审批益气活血、止血调经的中药制剂，是尤昭玲推荐的用于金刃损伤导致异常子宫出血的治疗新方案。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5" name="矩形 44"/>
          <p:cNvSpPr/>
          <p:nvPr>
            <p:custDataLst>
              <p:tags r:id="rId6"/>
            </p:custDataLst>
          </p:nvPr>
        </p:nvSpPr>
        <p:spPr>
          <a:xfrm>
            <a:off x="1198069" y="541973"/>
            <a:ext cx="9978390" cy="768350"/>
          </a:xfrm>
          <a:prstGeom prst="rect">
            <a:avLst/>
          </a:prstGeom>
        </p:spPr>
        <p:txBody>
          <a:bodyPr wrap="none">
            <a:spAutoFit/>
          </a:bodyPr>
          <a:p>
            <a:pPr marL="285750" indent="-285750">
              <a:lnSpc>
                <a:spcPct val="200000"/>
              </a:lnSpc>
              <a:buFont typeface="微软雅黑" panose="020B0503020204020204" charset="-122"/>
              <a:buChar char="★"/>
            </a:pP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芪胶调经颗粒是在现代中医创新理论的基础上研制的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1.1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类（原</a:t>
            </a:r>
            <a:r>
              <a:rPr lang="en-US" altLang="zh-CN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6.1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类）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新药。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64565" y="4228465"/>
            <a:ext cx="10060305" cy="1675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50000"/>
              </a:lnSpc>
              <a:buClr>
                <a:srgbClr val="4B5C7D"/>
              </a:buClr>
              <a:buFont typeface="Wingdings" panose="05000000000000000000" pitchFamily="2" charset="2"/>
              <a:buChar char="u"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组方来源于全国名中医尤昭玲教授的临床经验方，本品采用中医药基础理论与治疗气血两虚证及妇科血症的古方、历代医家治疗气血两虚证及血证的经验、结合近代研究、开发治疗气血两虚证及妇科血证中成药的成果、结合现代文献报道及现代药理研究的结论，精心筛选、研制而成。</a:t>
            </a:r>
            <a:endParaRPr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897051" y="3916602"/>
            <a:ext cx="2213786" cy="360000"/>
          </a:xfrm>
          <a:prstGeom prst="rect">
            <a:avLst/>
          </a:prstGeom>
          <a:solidFill>
            <a:srgbClr val="4B5C7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ym typeface="+mn-ea"/>
              </a:rPr>
              <a:t>传承性</a:t>
            </a:r>
            <a:endParaRPr lang="zh-CN" altLang="en-US" dirty="0"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208836" y="264782"/>
            <a:ext cx="7275263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公平性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757084" y="1356851"/>
            <a:ext cx="5132439" cy="244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095999" y="1315864"/>
            <a:ext cx="5132439" cy="2448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47253" y="4056051"/>
            <a:ext cx="5132439" cy="244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6095999" y="4056051"/>
            <a:ext cx="5132439" cy="244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16803" y="1105883"/>
            <a:ext cx="2413000" cy="5594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对公共卫生积极影响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1176" y="1588005"/>
            <a:ext cx="479119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Char char="p"/>
            </a:pP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en-US" altLang="zh-CN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IUD</a:t>
            </a:r>
            <a:r>
              <a:rPr lang="zh-CN" altLang="en-US" sz="1600" dirty="0">
                <a:solidFill>
                  <a:srgbClr val="4B5C7D"/>
                </a:solidFill>
                <a:latin typeface="微软雅黑" panose="020B0503020204020204" charset="-122"/>
                <a:ea typeface="微软雅黑" panose="020B0503020204020204" charset="-122"/>
              </a:rPr>
              <a:t>引起月经失调的患者人数多，疾病迁延难愈，反复发作。常用药物种类多，止血及养血药物需配合使用。</a:t>
            </a:r>
            <a:endParaRPr lang="en-US" altLang="zh-CN" sz="1600" dirty="0">
              <a:solidFill>
                <a:srgbClr val="4B5C7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Clr>
                <a:srgbClr val="4B5C7D"/>
              </a:buClr>
              <a:buFont typeface="Wingdings" panose="05000000000000000000" charset="0"/>
              <a:buChar char="p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芪胶调经颗粒疗效明确，安全性高，兼具止血调经及补益气血的作用，可减少患者的用药肝肾负担。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06530" y="1109550"/>
            <a:ext cx="2111375" cy="5594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填补目录空白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7616" y="3938310"/>
            <a:ext cx="2111375" cy="5594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符合保基本原则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185" y="4559935"/>
            <a:ext cx="5034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4B5C7D"/>
              </a:buClr>
              <a:buFont typeface="Wingdings" panose="05000000000000000000" pitchFamily="2" charset="2"/>
              <a:buChar char="u"/>
              <a:defRPr sz="1600">
                <a:solidFill>
                  <a:srgbClr val="4B5C7D"/>
                </a:solidFill>
              </a:defRPr>
            </a:lvl1pPr>
          </a:lstStyle>
          <a:p>
            <a:pPr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芪胶调经颗粒临床有效性与安全性有确切的保障。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适应医疗终端推广，疗程整体治疗费用低于现有治疗方案，且对医保资金支出影响较小，符合保基本的原则。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06530" y="3935906"/>
            <a:ext cx="2111375" cy="5594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无临床管理难度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73165" y="4610735"/>
            <a:ext cx="4813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4B5C7D"/>
              </a:buClr>
              <a:buFont typeface="Wingdings" panose="05000000000000000000" pitchFamily="2" charset="2"/>
              <a:buChar char="u"/>
              <a:defRPr sz="1600">
                <a:solidFill>
                  <a:srgbClr val="4B5C7D"/>
                </a:solidFill>
              </a:defRPr>
            </a:lvl1pPr>
          </a:lstStyle>
          <a:p>
            <a:pPr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芪胶调经颗粒为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口服制剂，属于门诊用药，患者依从性好，可常温保存，医保经办机构无需特殊管理。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 flipH="1">
            <a:off x="-996" y="219272"/>
            <a:ext cx="914400" cy="584774"/>
          </a:xfrm>
          <a:prstGeom prst="rect">
            <a:avLst/>
          </a:prstGeom>
          <a:solidFill>
            <a:srgbClr val="A1B5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 flipH="1">
            <a:off x="964203" y="219272"/>
            <a:ext cx="129627" cy="584774"/>
          </a:xfrm>
          <a:prstGeom prst="rect">
            <a:avLst/>
          </a:prstGeom>
          <a:solidFill>
            <a:srgbClr val="7CB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>
            <p:custDataLst>
              <p:tags r:id="rId3"/>
            </p:custDataLst>
          </p:nvPr>
        </p:nvSpPr>
        <p:spPr bwMode="auto">
          <a:xfrm>
            <a:off x="-49960" y="107819"/>
            <a:ext cx="684057" cy="806354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273165" y="1761490"/>
            <a:ext cx="4813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4B5C7D"/>
              </a:buClr>
              <a:buFont typeface="Wingdings" panose="05000000000000000000" pitchFamily="2" charset="2"/>
              <a:buChar char="u"/>
              <a:defRPr sz="1600">
                <a:solidFill>
                  <a:srgbClr val="4B5C7D"/>
                </a:solidFill>
              </a:defRPr>
            </a:lvl1pPr>
          </a:lstStyle>
          <a:p>
            <a:pPr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芪胶调经颗粒作为首个获批益气、补血、止血三效合一的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1.1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类（原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6.1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类中药）新药，在具备良好安全性，能快速有效解决患者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症状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00.xml><?xml version="1.0" encoding="utf-8"?>
<p:tagLst xmlns:p="http://schemas.openxmlformats.org/presentationml/2006/main">
  <p:tag name="KSO_WM_SPECIAL_SOURCE" val="bdnull"/>
</p:tagLst>
</file>

<file path=ppt/tags/tag101.xml><?xml version="1.0" encoding="utf-8"?>
<p:tagLst xmlns:p="http://schemas.openxmlformats.org/presentationml/2006/main">
  <p:tag name="COMMONDATA" val="eyJoZGlkIjoiMjUzZjEyMmJiNjVlNDdjNThlMjIxMjM2MzY3ODk0MzkifQ=="/>
  <p:tag name="KSO_WPP_MARK_KEY" val="ffec6f8d-9d52-4922-83a7-68c7a5be7074"/>
</p:tagLst>
</file>

<file path=ppt/tags/tag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SPECIAL_SOURCE" val="bdnull"/>
</p:tagLst>
</file>

<file path=ppt/tags/tag55.xml><?xml version="1.0" encoding="utf-8"?>
<p:tagLst xmlns:p="http://schemas.openxmlformats.org/presentationml/2006/main">
  <p:tag name="KSO_WM_TEMPLATE_CATEGORY" val="diagram"/>
  <p:tag name="KSO_WM_TEMPLATE_INDEX" val="274"/>
  <p:tag name="KSO_WM_TAG_VERSION" val="1.0"/>
  <p:tag name="KSO_WM_BEAUTIFY_FLAG" val=""/>
  <p:tag name="KSO_WM_UNIT_TYPE" val="l_i"/>
  <p:tag name="KSO_WM_UNIT_INDEX" val="1_1"/>
  <p:tag name="KSO_WM_UNIT_ID" val="diagram27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0"/>
</p:tagLst>
</file>

<file path=ppt/tags/tag56.xml><?xml version="1.0" encoding="utf-8"?>
<p:tagLst xmlns:p="http://schemas.openxmlformats.org/presentationml/2006/main"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TEMPLATE_CATEGORY" val="diagram"/>
  <p:tag name="KSO_WM_TEMPLATE_INDEX" val="274"/>
  <p:tag name="KSO_WM_TAG_VERSION" val="1.0"/>
  <p:tag name="KSO_WM_BEAUTIFY_FLAG" val=""/>
  <p:tag name="KSO_WM_UNIT_TYPE" val="l_i"/>
  <p:tag name="KSO_WM_UNIT_INDEX" val="1_1"/>
  <p:tag name="KSO_WM_UNIT_ID" val="diagram27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0"/>
</p:tagLst>
</file>

<file path=ppt/tags/tag65.xml><?xml version="1.0" encoding="utf-8"?>
<p:tagLst xmlns:p="http://schemas.openxmlformats.org/presentationml/2006/main"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EMPLATE_CATEGORY" val="diagram"/>
  <p:tag name="KSO_WM_TEMPLATE_INDEX" val="274"/>
  <p:tag name="KSO_WM_TAG_VERSION" val="1.0"/>
  <p:tag name="KSO_WM_BEAUTIFY_FLAG" val=""/>
  <p:tag name="KSO_WM_UNIT_TYPE" val="l_i"/>
  <p:tag name="KSO_WM_UNIT_INDEX" val="1_1"/>
  <p:tag name="KSO_WM_UNIT_ID" val="diagram27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0"/>
</p:tagLst>
</file>

<file path=ppt/tags/tag6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TEMPLATE_CATEGORY" val="diagram"/>
  <p:tag name="KSO_WM_TEMPLATE_INDEX" val="274"/>
  <p:tag name="KSO_WM_TAG_VERSION" val="1.0"/>
  <p:tag name="KSO_WM_BEAUTIFY_FLAG" val=""/>
  <p:tag name="KSO_WM_UNIT_TYPE" val="l_i"/>
  <p:tag name="KSO_WM_UNIT_INDEX" val="1_1"/>
  <p:tag name="KSO_WM_UNIT_ID" val="diagram27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TEMPLATE_CATEGORY" val="diagram"/>
  <p:tag name="KSO_WM_TEMPLATE_INDEX" val="274"/>
  <p:tag name="KSO_WM_TAG_VERSION" val="1.0"/>
  <p:tag name="KSO_WM_BEAUTIFY_FLAG" val=""/>
  <p:tag name="KSO_WM_UNIT_TYPE" val="l_i"/>
  <p:tag name="KSO_WM_UNIT_INDEX" val="1_1"/>
  <p:tag name="KSO_WM_UNIT_ID" val="diagram27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TEMPLATE_CATEGORY" val="diagram"/>
  <p:tag name="KSO_WM_TEMPLATE_INDEX" val="274"/>
  <p:tag name="KSO_WM_TAG_VERSION" val="1.0"/>
  <p:tag name="KSO_WM_BEAUTIFY_FLAG" val=""/>
  <p:tag name="KSO_WM_UNIT_TYPE" val="l_i"/>
  <p:tag name="KSO_WM_UNIT_INDEX" val="1_1"/>
  <p:tag name="KSO_WM_UNIT_ID" val="diagram274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USESOURCEFORMAT_APPLY" val="0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自定义 4">
      <a:dk1>
        <a:srgbClr val="323E4E"/>
      </a:dk1>
      <a:lt1>
        <a:sysClr val="window" lastClr="FFFFFF"/>
      </a:lt1>
      <a:dk2>
        <a:srgbClr val="004EA2"/>
      </a:dk2>
      <a:lt2>
        <a:srgbClr val="92BFE6"/>
      </a:lt2>
      <a:accent1>
        <a:srgbClr val="0075C1"/>
      </a:accent1>
      <a:accent2>
        <a:srgbClr val="63C0AB"/>
      </a:accent2>
      <a:accent3>
        <a:srgbClr val="A5A5A5"/>
      </a:accent3>
      <a:accent4>
        <a:srgbClr val="FFC000"/>
      </a:accent4>
      <a:accent5>
        <a:srgbClr val="48A1FA"/>
      </a:accent5>
      <a:accent6>
        <a:srgbClr val="BF9000"/>
      </a:accent6>
      <a:hlink>
        <a:srgbClr val="023160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3147</Words>
  <Application>WPS 演示</Application>
  <PresentationFormat>宽屏</PresentationFormat>
  <Paragraphs>193</Paragraphs>
  <Slides>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黑体</vt:lpstr>
      <vt:lpstr>Wingdings</vt:lpstr>
      <vt:lpstr>楷体</vt:lpstr>
      <vt:lpstr>Calibri</vt:lpstr>
      <vt:lpstr>Arial Unicode MS</vt:lpstr>
      <vt:lpstr>等线 Light</vt:lpstr>
      <vt:lpstr>Calibri Light</vt:lpstr>
      <vt:lpstr>等线</vt:lpstr>
      <vt:lpstr>Office Theme</vt:lpstr>
      <vt:lpstr>芪胶调经颗粒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虎贞清风胶囊</dc:title>
  <dc:creator>Jess Chan</dc:creator>
  <cp:lastModifiedBy>七七</cp:lastModifiedBy>
  <cp:revision>125</cp:revision>
  <dcterms:created xsi:type="dcterms:W3CDTF">2022-07-13T07:45:00Z</dcterms:created>
  <dcterms:modified xsi:type="dcterms:W3CDTF">2023-07-14T02:07:15Z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EE1611436B6948D7A8F4DB1D76C9987D_12</vt:lpwstr>
  </property>
  <property fmtid="{D5CDD505-2E9C-101B-9397-08002B2CF9AE}" pid="3" name="KSOProductBuildVer">
    <vt:lpwstr>2052-11.1.0.14309</vt:lpwstr>
  </property>
</Properties>
</file>