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6" r:id="rId3"/>
    <p:sldMasterId id="2147483660" r:id="rId4"/>
  </p:sldMasterIdLst>
  <p:notesMasterIdLst>
    <p:notesMasterId r:id="rId16"/>
  </p:notesMasterIdLst>
  <p:handoutMasterIdLst>
    <p:handoutMasterId r:id="rId17"/>
  </p:handoutMasterIdLst>
  <p:sldIdLst>
    <p:sldId id="16764600" r:id="rId5"/>
    <p:sldId id="16764721" r:id="rId6"/>
    <p:sldId id="16764725" r:id="rId7"/>
    <p:sldId id="16764724" r:id="rId8"/>
    <p:sldId id="16764727" r:id="rId9"/>
    <p:sldId id="16764730" r:id="rId10"/>
    <p:sldId id="16764726" r:id="rId11"/>
    <p:sldId id="16764731" r:id="rId12"/>
    <p:sldId id="16764723" r:id="rId13"/>
    <p:sldId id="16764633" r:id="rId14"/>
    <p:sldId id="16764729" r:id="rId15"/>
  </p:sldIdLst>
  <p:sldSz cx="12192000" cy="6858000"/>
  <p:notesSz cx="10018713" cy="6888163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2202">
          <p15:clr>
            <a:srgbClr val="A4A3A4"/>
          </p15:clr>
        </p15:guide>
        <p15:guide id="3" pos="6952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orient="horz" pos="447">
          <p15:clr>
            <a:srgbClr val="A4A3A4"/>
          </p15:clr>
        </p15:guide>
        <p15:guide id="6" pos="6866">
          <p15:clr>
            <a:srgbClr val="A4A3A4"/>
          </p15:clr>
        </p15:guide>
        <p15:guide id="7" pos="7514">
          <p15:clr>
            <a:srgbClr val="A4A3A4"/>
          </p15:clr>
        </p15:guide>
        <p15:guide id="8" pos="169">
          <p15:clr>
            <a:srgbClr val="A4A3A4"/>
          </p15:clr>
        </p15:guide>
        <p15:guide id="9" orient="horz" pos="317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李 丹一" initials="李" lastIdx="2" clrIdx="6"/>
  <p:cmAuthor id="1" name="Wenlong" initials="W" lastIdx="1" clrIdx="0"/>
  <p:cmAuthor id="8" name="f yy" initials="fy" lastIdx="1" clrIdx="7">
    <p:extLst>
      <p:ext uri="{19B8F6BF-5375-455C-9EA6-DF929625EA0E}">
        <p15:presenceInfo xmlns:p15="http://schemas.microsoft.com/office/powerpoint/2012/main" userId="45fd86611a0abe3f" providerId="Windows Live"/>
      </p:ext>
    </p:extLst>
  </p:cmAuthor>
  <p:cmAuthor id="2" name="Zhang, Ran" initials="ZR" lastIdx="27" clrIdx="1"/>
  <p:cmAuthor id="3" name="豆豆和仔仔" initials="豆豆和仔仔" lastIdx="4" clrIdx="2"/>
  <p:cmAuthor id="4" name="Sunflower" initials="S" lastIdx="8" clrIdx="3"/>
  <p:cmAuthor id="5" name="W J" initials="WJ" lastIdx="2" clrIdx="4"/>
  <p:cmAuthor id="6" name="lenovo" initials="l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C00"/>
    <a:srgbClr val="FFFFFF"/>
    <a:srgbClr val="CFD5EA"/>
    <a:srgbClr val="E9EBF5"/>
    <a:srgbClr val="AFABAB"/>
    <a:srgbClr val="0065B0"/>
    <a:srgbClr val="0070C0"/>
    <a:srgbClr val="197EC6"/>
    <a:srgbClr val="4C9BD3"/>
    <a:srgbClr val="007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8" autoAdjust="0"/>
    <p:restoredTop sz="95320" autoAdjust="0"/>
  </p:normalViewPr>
  <p:slideViewPr>
    <p:cSldViewPr snapToGrid="0">
      <p:cViewPr varScale="1">
        <p:scale>
          <a:sx n="123" d="100"/>
          <a:sy n="123" d="100"/>
        </p:scale>
        <p:origin x="422" y="91"/>
      </p:cViewPr>
      <p:guideLst>
        <p:guide orient="horz" pos="2140"/>
        <p:guide pos="2202"/>
        <p:guide pos="6952"/>
        <p:guide orient="horz" pos="3838"/>
        <p:guide orient="horz" pos="447"/>
        <p:guide pos="6866"/>
        <p:guide pos="7514"/>
        <p:guide pos="169"/>
        <p:guide orient="horz" pos="3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59772052337849E-2"/>
          <c:y val="4.0287604864133839E-2"/>
          <c:w val="0.93284020977732196"/>
          <c:h val="0.840166736557210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0-96周：ANV+TDF+3TC</c:v>
                </c:pt>
              </c:strCache>
            </c:strRef>
          </c:tx>
          <c:spPr>
            <a:ln w="28575" cap="rnd" cmpd="sng" algn="ctr">
              <a:solidFill>
                <a:srgbClr val="0065B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0065B0"/>
              </a:solidFill>
              <a:ln w="9525" cap="flat" cmpd="sng" algn="ctr">
                <a:solidFill>
                  <a:srgbClr val="0065B0"/>
                </a:solidFill>
                <a:prstDash val="solid"/>
                <a:round/>
              </a:ln>
              <a:effectLst/>
            </c:spPr>
          </c:marker>
          <c:dPt>
            <c:idx val="2"/>
            <c:marker>
              <c:spPr>
                <a:solidFill>
                  <a:srgbClr val="0065B0"/>
                </a:solidFill>
                <a:ln w="38100" cap="flat" cmpd="sng" algn="ctr">
                  <a:solidFill>
                    <a:srgbClr val="0065B0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38100" cap="rnd" cmpd="sng" algn="ctr">
                <a:solidFill>
                  <a:srgbClr val="0065B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A1-42D5-8278-5A51AFAFAF5F}"/>
              </c:ext>
            </c:extLst>
          </c:dPt>
          <c:dPt>
            <c:idx val="3"/>
            <c:marker>
              <c:spPr>
                <a:solidFill>
                  <a:srgbClr val="0065B0"/>
                </a:solidFill>
                <a:ln w="38100" cap="flat" cmpd="sng" algn="ctr">
                  <a:solidFill>
                    <a:srgbClr val="0065B0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38100" cap="rnd" cmpd="sng" algn="ctr">
                <a:solidFill>
                  <a:srgbClr val="0065B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A1-42D5-8278-5A51AFAFAF5F}"/>
              </c:ext>
            </c:extLst>
          </c:dPt>
          <c:dPt>
            <c:idx val="4"/>
            <c:marker>
              <c:spPr>
                <a:solidFill>
                  <a:srgbClr val="0065B0"/>
                </a:solidFill>
                <a:ln w="38100" cap="flat" cmpd="sng" algn="ctr">
                  <a:solidFill>
                    <a:srgbClr val="0065B0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38100" cap="rnd" cmpd="sng" algn="ctr">
                <a:solidFill>
                  <a:srgbClr val="0065B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A1-42D5-8278-5A51AFAFAF5F}"/>
              </c:ext>
            </c:extLst>
          </c:dPt>
          <c:dPt>
            <c:idx val="5"/>
            <c:marker>
              <c:spPr>
                <a:solidFill>
                  <a:srgbClr val="0065B0"/>
                </a:solidFill>
                <a:ln w="12700" cap="flat" cmpd="sng" algn="ctr">
                  <a:solidFill>
                    <a:srgbClr val="0065B0"/>
                  </a:solidFill>
                  <a:prstDash val="sysDot"/>
                  <a:round/>
                </a:ln>
                <a:effectLst/>
              </c:spPr>
            </c:marker>
            <c:bubble3D val="0"/>
            <c:spPr>
              <a:ln w="12700" cap="rnd" cmpd="sng" algn="ctr">
                <a:solidFill>
                  <a:srgbClr val="0065B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A1-42D5-8278-5A51AFAFAF5F}"/>
              </c:ext>
            </c:extLst>
          </c:dPt>
          <c:dPt>
            <c:idx val="6"/>
            <c:marker>
              <c:spPr>
                <a:solidFill>
                  <a:srgbClr val="0065B0"/>
                </a:solidFill>
                <a:ln w="12700" cap="flat" cmpd="sng" algn="ctr">
                  <a:solidFill>
                    <a:srgbClr val="0065B0"/>
                  </a:solidFill>
                  <a:prstDash val="sysDot"/>
                  <a:round/>
                </a:ln>
                <a:effectLst/>
              </c:spPr>
            </c:marker>
            <c:bubble3D val="0"/>
            <c:spPr>
              <a:ln w="12700" cap="rnd" cmpd="sng" algn="ctr">
                <a:solidFill>
                  <a:srgbClr val="0065B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A1-42D5-8278-5A51AFAFAF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A1-42D5-8278-5A51AFAFAF5F}"/>
                </c:ext>
              </c:extLst>
            </c:dLbl>
            <c:dLbl>
              <c:idx val="1"/>
              <c:layout>
                <c:manualLayout>
                  <c:x val="-2.01082915483023E-2"/>
                  <c:y val="5.0591226693757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7A1-42D5-8278-5A51AFAFAF5F}"/>
                </c:ext>
              </c:extLst>
            </c:dLbl>
            <c:dLbl>
              <c:idx val="4"/>
              <c:spPr>
                <a:solidFill>
                  <a:srgbClr val="0065B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7A1-42D5-8278-5A51AFAFA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1" i="0" u="none" strike="noStrike" kern="1200" baseline="0">
                    <a:solidFill>
                      <a:srgbClr val="0065B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</c:numCache>
            </c:numRef>
          </c:cat>
          <c:val>
            <c:numRef>
              <c:f>Sheet1!$B$2:$B$8</c:f>
              <c:numCache>
                <c:formatCode>0.0_ </c:formatCode>
                <c:ptCount val="7"/>
                <c:pt idx="0">
                  <c:v>0</c:v>
                </c:pt>
                <c:pt idx="1">
                  <c:v>51.4</c:v>
                </c:pt>
                <c:pt idx="2">
                  <c:v>80</c:v>
                </c:pt>
                <c:pt idx="3">
                  <c:v>86.7</c:v>
                </c:pt>
                <c:pt idx="4">
                  <c:v>87</c:v>
                </c:pt>
                <c:pt idx="5">
                  <c:v>90.8</c:v>
                </c:pt>
                <c:pt idx="6">
                  <c:v>92.5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A7A1-42D5-8278-5A51AFAFAF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0-48周：EFV+TDF+3TC</c:v>
                </c:pt>
              </c:strCache>
            </c:strRef>
          </c:tx>
          <c:spPr>
            <a:ln w="28575" cap="rnd" cmpd="sng" algn="ctr">
              <a:solidFill>
                <a:schemeClr val="bg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75000"/>
                  </a:schemeClr>
                </a:solidFill>
                <a:ln w="381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38100" cap="rnd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A7A1-42D5-8278-5A51AFAFAF5F}"/>
              </c:ext>
            </c:extLst>
          </c:dPt>
          <c:dPt>
            <c:idx val="2"/>
            <c:marker>
              <c:spPr>
                <a:solidFill>
                  <a:schemeClr val="bg2">
                    <a:lumMod val="75000"/>
                  </a:schemeClr>
                </a:solidFill>
                <a:ln w="381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38100" cap="rnd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A7A1-42D5-8278-5A51AFAFAF5F}"/>
              </c:ext>
            </c:extLst>
          </c:dPt>
          <c:dPt>
            <c:idx val="3"/>
            <c:marker>
              <c:spPr>
                <a:solidFill>
                  <a:schemeClr val="bg2">
                    <a:lumMod val="75000"/>
                  </a:schemeClr>
                </a:solidFill>
                <a:ln w="381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38100" cap="rnd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A7A1-42D5-8278-5A51AFAFAF5F}"/>
              </c:ext>
            </c:extLst>
          </c:dPt>
          <c:dPt>
            <c:idx val="4"/>
            <c:marker>
              <c:spPr>
                <a:solidFill>
                  <a:schemeClr val="bg2">
                    <a:lumMod val="75000"/>
                  </a:schemeClr>
                </a:solidFill>
                <a:ln w="3810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38100" cap="rnd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A7A1-42D5-8278-5A51AFAFAF5F}"/>
              </c:ext>
            </c:extLst>
          </c:dPt>
          <c:dPt>
            <c:idx val="5"/>
            <c:marker>
              <c:spPr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</a:ln>
                <a:effectLst/>
              </c:spPr>
            </c:marker>
            <c:bubble3D val="0"/>
            <c:spPr>
              <a:ln w="12700" cap="rnd" cmpd="sng" algn="ctr">
                <a:solidFill>
                  <a:schemeClr val="bg2">
                    <a:lumMod val="7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A7A1-42D5-8278-5A51AFAFAF5F}"/>
              </c:ext>
            </c:extLst>
          </c:dPt>
          <c:dPt>
            <c:idx val="6"/>
            <c:marker>
              <c:spPr>
                <a:solidFill>
                  <a:schemeClr val="bg2">
                    <a:lumMod val="75000"/>
                  </a:schemeClr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</a:ln>
                <a:effectLst/>
              </c:spPr>
            </c:marker>
            <c:bubble3D val="0"/>
            <c:spPr>
              <a:ln w="12700" cap="rnd" cmpd="sng" algn="ctr">
                <a:solidFill>
                  <a:schemeClr val="bg2">
                    <a:lumMod val="7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A7A1-42D5-8278-5A51AFAFAF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7A1-42D5-8278-5A51AFAFAF5F}"/>
                </c:ext>
              </c:extLst>
            </c:dLbl>
            <c:dLbl>
              <c:idx val="1"/>
              <c:layout>
                <c:manualLayout>
                  <c:x val="-6.13536324378944E-2"/>
                  <c:y val="-6.8581584003057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7A1-42D5-8278-5A51AFAFAF5F}"/>
                </c:ext>
              </c:extLst>
            </c:dLbl>
            <c:dLbl>
              <c:idx val="4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A7A1-42D5-8278-5A51AFAFAF5F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fld id="{5F0F008A-BDA1-4281-8279-74D05B721E83}" type="VALUE">
                      <a:rPr lang="en-US" altLang="zh-CN"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A7A1-42D5-8278-5A51AFAFA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</c:numCache>
            </c:numRef>
          </c:cat>
          <c:val>
            <c:numRef>
              <c:f>Sheet1!$C$2:$C$8</c:f>
              <c:numCache>
                <c:formatCode>0.0_ </c:formatCode>
                <c:ptCount val="7"/>
                <c:pt idx="0">
                  <c:v>0</c:v>
                </c:pt>
                <c:pt idx="1">
                  <c:v>52.2</c:v>
                </c:pt>
                <c:pt idx="2">
                  <c:v>85</c:v>
                </c:pt>
                <c:pt idx="3">
                  <c:v>92.4</c:v>
                </c:pt>
                <c:pt idx="4">
                  <c:v>91.7</c:v>
                </c:pt>
                <c:pt idx="5">
                  <c:v>94.8</c:v>
                </c:pt>
                <c:pt idx="6">
                  <c:v>95.1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A-A7A1-42D5-8278-5A51AFAFA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30710880"/>
        <c:axId val="-1530701632"/>
      </c:lineChart>
      <c:catAx>
        <c:axId val="-153071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1530701632"/>
        <c:crosses val="autoZero"/>
        <c:auto val="1"/>
        <c:lblAlgn val="ctr"/>
        <c:lblOffset val="100"/>
        <c:noMultiLvlLbl val="0"/>
      </c:catAx>
      <c:valAx>
        <c:axId val="-1530701632"/>
        <c:scaling>
          <c:orientation val="minMax"/>
          <c:max val="100"/>
          <c:min val="0"/>
        </c:scaling>
        <c:delete val="0"/>
        <c:axPos val="l"/>
        <c:numFmt formatCode="0_ 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1530710880"/>
        <c:crossesAt val="0"/>
        <c:crossBetween val="between"/>
        <c:majorUnit val="2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7409443609462E-2"/>
          <c:y val="0.13908828605770018"/>
          <c:w val="0.87455693066019224"/>
          <c:h val="0.81698909729249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ANV</c:v>
                </c:pt>
              </c:strCache>
            </c:strRef>
          </c:tx>
          <c:spPr>
            <a:ln w="19050" cap="rnd">
              <a:solidFill>
                <a:srgbClr val="0068B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8B6"/>
              </a:solidFill>
              <a:ln w="38100">
                <a:solidFill>
                  <a:srgbClr val="0068B6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rgbClr val="0068B6"/>
                </a:solidFill>
                <a:ln w="12700">
                  <a:solidFill>
                    <a:srgbClr val="0068B6"/>
                  </a:solidFill>
                  <a:prstDash val="sysDot"/>
                </a:ln>
                <a:effectLst/>
              </c:spPr>
            </c:marker>
            <c:bubble3D val="0"/>
            <c:spPr>
              <a:ln w="19050" cap="rnd">
                <a:solidFill>
                  <a:srgbClr val="0068B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70-4757-963B-4154B5C9C53C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0068B6"/>
                </a:solidFill>
                <a:ln w="12700">
                  <a:solidFill>
                    <a:srgbClr val="0068B6"/>
                  </a:solidFill>
                  <a:prstDash val="sysDot"/>
                </a:ln>
                <a:effectLst/>
              </c:spPr>
            </c:marker>
            <c:bubble3D val="0"/>
            <c:spPr>
              <a:ln w="19050" cap="rnd">
                <a:solidFill>
                  <a:srgbClr val="0068B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70-4757-963B-4154B5C9C53C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4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63</c:v>
                </c:pt>
                <c:pt idx="1">
                  <c:v>93</c:v>
                </c:pt>
                <c:pt idx="2">
                  <c:v>120</c:v>
                </c:pt>
                <c:pt idx="3">
                  <c:v>129</c:v>
                </c:pt>
                <c:pt idx="4">
                  <c:v>134</c:v>
                </c:pt>
                <c:pt idx="5">
                  <c:v>167</c:v>
                </c:pt>
                <c:pt idx="6">
                  <c:v>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70-4757-963B-4154B5C9C5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EFV</c:v>
                </c:pt>
              </c:strCache>
            </c:strRef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38100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75000"/>
                    </a:schemeClr>
                  </a:solidFill>
                  <a:prstDash val="sysDot"/>
                </a:ln>
                <a:effectLst/>
              </c:spPr>
            </c:marker>
            <c:bubble3D val="0"/>
            <c:spPr>
              <a:ln w="19050" cap="rnd">
                <a:solidFill>
                  <a:schemeClr val="bg2">
                    <a:lumMod val="7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F270-4757-963B-4154B5C9C53C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bg2">
                      <a:lumMod val="75000"/>
                    </a:schemeClr>
                  </a:solidFill>
                  <a:prstDash val="sysDot"/>
                </a:ln>
                <a:effectLst/>
              </c:spPr>
            </c:marker>
            <c:bubble3D val="0"/>
            <c:spPr>
              <a:ln w="19050" cap="rnd">
                <a:solidFill>
                  <a:schemeClr val="bg2">
                    <a:lumMod val="7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F270-4757-963B-4154B5C9C53C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4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56</c:v>
                </c:pt>
                <c:pt idx="1">
                  <c:v>75</c:v>
                </c:pt>
                <c:pt idx="2">
                  <c:v>99</c:v>
                </c:pt>
                <c:pt idx="3">
                  <c:v>113</c:v>
                </c:pt>
                <c:pt idx="4">
                  <c:v>122</c:v>
                </c:pt>
                <c:pt idx="5">
                  <c:v>160</c:v>
                </c:pt>
                <c:pt idx="6">
                  <c:v>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270-4757-963B-4154B5C9C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30701088"/>
        <c:axId val="-1530702176"/>
      </c:lineChart>
      <c:catAx>
        <c:axId val="-153070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1530702176"/>
        <c:crosses val="autoZero"/>
        <c:auto val="1"/>
        <c:lblAlgn val="ctr"/>
        <c:lblOffset val="100"/>
        <c:noMultiLvlLbl val="0"/>
      </c:catAx>
      <c:valAx>
        <c:axId val="-1530702176"/>
        <c:scaling>
          <c:orientation val="minMax"/>
          <c:max val="400"/>
          <c:min val="-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153070108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0.65002</cdr:x>
      <cdr:y>0</cdr:y>
    </cdr:from>
    <cdr:to>
      <cdr:x>0.65002</cdr:x>
      <cdr:y>0.80063</cdr:y>
    </cdr:to>
    <cdr:cxnSp macro="">
      <cdr:nvCxnSpPr>
        <cdr:cNvPr id="2" name="直接连接符 1">
          <a:extLst xmlns:a="http://schemas.openxmlformats.org/drawingml/2006/main">
            <a:ext uri="{FF2B5EF4-FFF2-40B4-BE49-F238E27FC236}">
              <a16:creationId xmlns:a16="http://schemas.microsoft.com/office/drawing/2014/main" id="{7486B240-8E6F-4D10-BC96-D8B19B5E94B4}"/>
            </a:ext>
          </a:extLst>
        </cdr:cNvPr>
        <cdr:cNvCxnSpPr/>
      </cdr:nvCxnSpPr>
      <cdr:spPr>
        <a:xfrm xmlns:a="http://schemas.openxmlformats.org/drawingml/2006/main">
          <a:off x="4997398" y="0"/>
          <a:ext cx="0" cy="215201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85000"/>
              <a:lumOff val="15000"/>
            </a:schemeClr>
          </a:solidFill>
          <a:prstDash val="dash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2FFE210-CA63-454F-BDAD-5B72FC7772B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468049C-107A-4CF1-B778-E2846D5ECF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38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D53D519-AEA1-4817-834C-98F5CDE97EDC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01872" y="3314928"/>
            <a:ext cx="8014970" cy="2712215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A636D08-BE49-4902-A2BE-872B01F10E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6D08-BE49-4902-A2BE-872B01F10E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6D08-BE49-4902-A2BE-872B01F10E5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36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6D08-BE49-4902-A2BE-872B01F10E5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520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6D08-BE49-4902-A2BE-872B01F10E5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03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6D08-BE49-4902-A2BE-872B01F10E5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16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6D08-BE49-4902-A2BE-872B01F10E5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68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6D08-BE49-4902-A2BE-872B01F10E5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1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6D08-BE49-4902-A2BE-872B01F10E5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973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6D08-BE49-4902-A2BE-872B01F10E5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13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6D08-BE49-4902-A2BE-872B01F10E5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DA9E-84E1-48CC-AA1D-FFE9CFF94639}" type="datetime1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DA9E-84E1-48CC-AA1D-FFE9CFF94639}" type="datetime1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640" y="399932"/>
            <a:ext cx="9941654" cy="61838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zh-CN" altLang="en-US" sz="28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640" y="399932"/>
            <a:ext cx="9941654" cy="61838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zh-CN" altLang="en-US" sz="28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DA9E-84E1-48CC-AA1D-FFE9CFF94639}" type="datetime1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640" y="399932"/>
            <a:ext cx="9941654" cy="61838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zh-CN" altLang="en-US" sz="28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ED24-C501-43B7-A71D-7AC1CED06733}" type="datetime1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ED24-C501-43B7-A71D-7AC1CED06733}" type="datetime1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59" y="1422400"/>
            <a:ext cx="3921528" cy="3949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30" y="2091705"/>
            <a:ext cx="2846940" cy="731784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510375" y="3118284"/>
            <a:ext cx="5171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kern="2100" spc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成为受人尊敬的卓越的制药企业</a:t>
            </a: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031475" y="4916474"/>
            <a:ext cx="2129051" cy="307777"/>
            <a:chOff x="5249839" y="4916474"/>
            <a:chExt cx="2129051" cy="307777"/>
          </a:xfrm>
        </p:grpSpPr>
        <p:sp>
          <p:nvSpPr>
            <p:cNvPr id="11" name="圆角矩形 12"/>
            <p:cNvSpPr/>
            <p:nvPr/>
          </p:nvSpPr>
          <p:spPr>
            <a:xfrm>
              <a:off x="5249839" y="4972334"/>
              <a:ext cx="2129051" cy="227463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588684" y="4916474"/>
              <a:ext cx="17469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400" kern="21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www.aidea.com.cn</a:t>
              </a:r>
              <a:endParaRPr lang="zh-CN" altLang="en-US" sz="1400" kern="21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search_141945"/>
            <p:cNvSpPr>
              <a:spLocks noChangeAspect="1"/>
            </p:cNvSpPr>
            <p:nvPr/>
          </p:nvSpPr>
          <p:spPr>
            <a:xfrm>
              <a:off x="5370280" y="5017072"/>
              <a:ext cx="155646" cy="155429"/>
            </a:xfrm>
            <a:custGeom>
              <a:avLst/>
              <a:gdLst>
                <a:gd name="connsiteX0" fmla="*/ 254052 w 608062"/>
                <a:gd name="connsiteY0" fmla="*/ 88489 h 607216"/>
                <a:gd name="connsiteX1" fmla="*/ 370970 w 608062"/>
                <a:gd name="connsiteY1" fmla="*/ 136816 h 607216"/>
                <a:gd name="connsiteX2" fmla="*/ 419370 w 608062"/>
                <a:gd name="connsiteY2" fmla="*/ 253655 h 607216"/>
                <a:gd name="connsiteX3" fmla="*/ 370970 w 608062"/>
                <a:gd name="connsiteY3" fmla="*/ 370398 h 607216"/>
                <a:gd name="connsiteX4" fmla="*/ 344113 w 608062"/>
                <a:gd name="connsiteY4" fmla="*/ 343581 h 607216"/>
                <a:gd name="connsiteX5" fmla="*/ 381409 w 608062"/>
                <a:gd name="connsiteY5" fmla="*/ 253655 h 607216"/>
                <a:gd name="connsiteX6" fmla="*/ 344113 w 608062"/>
                <a:gd name="connsiteY6" fmla="*/ 163633 h 607216"/>
                <a:gd name="connsiteX7" fmla="*/ 254052 w 608062"/>
                <a:gd name="connsiteY7" fmla="*/ 126393 h 607216"/>
                <a:gd name="connsiteX8" fmla="*/ 163895 w 608062"/>
                <a:gd name="connsiteY8" fmla="*/ 163633 h 607216"/>
                <a:gd name="connsiteX9" fmla="*/ 137038 w 608062"/>
                <a:gd name="connsiteY9" fmla="*/ 136816 h 607216"/>
                <a:gd name="connsiteX10" fmla="*/ 254052 w 608062"/>
                <a:gd name="connsiteY10" fmla="*/ 88489 h 607216"/>
                <a:gd name="connsiteX11" fmla="*/ 254023 w 608062"/>
                <a:gd name="connsiteY11" fmla="*/ 37904 h 607216"/>
                <a:gd name="connsiteX12" fmla="*/ 37956 w 608062"/>
                <a:gd name="connsiteY12" fmla="*/ 253670 h 607216"/>
                <a:gd name="connsiteX13" fmla="*/ 254023 w 608062"/>
                <a:gd name="connsiteY13" fmla="*/ 469342 h 607216"/>
                <a:gd name="connsiteX14" fmla="*/ 469996 w 608062"/>
                <a:gd name="connsiteY14" fmla="*/ 253670 h 607216"/>
                <a:gd name="connsiteX15" fmla="*/ 254023 w 608062"/>
                <a:gd name="connsiteY15" fmla="*/ 37904 h 607216"/>
                <a:gd name="connsiteX16" fmla="*/ 254023 w 608062"/>
                <a:gd name="connsiteY16" fmla="*/ 0 h 607216"/>
                <a:gd name="connsiteX17" fmla="*/ 507952 w 608062"/>
                <a:gd name="connsiteY17" fmla="*/ 253670 h 607216"/>
                <a:gd name="connsiteX18" fmla="*/ 446368 w 608062"/>
                <a:gd name="connsiteY18" fmla="*/ 419025 h 607216"/>
                <a:gd name="connsiteX19" fmla="*/ 608062 w 608062"/>
                <a:gd name="connsiteY19" fmla="*/ 580399 h 607216"/>
                <a:gd name="connsiteX20" fmla="*/ 581208 w 608062"/>
                <a:gd name="connsiteY20" fmla="*/ 607216 h 607216"/>
                <a:gd name="connsiteX21" fmla="*/ 419608 w 608062"/>
                <a:gd name="connsiteY21" fmla="*/ 445747 h 607216"/>
                <a:gd name="connsiteX22" fmla="*/ 254023 w 608062"/>
                <a:gd name="connsiteY22" fmla="*/ 507245 h 607216"/>
                <a:gd name="connsiteX23" fmla="*/ 0 w 608062"/>
                <a:gd name="connsiteY23" fmla="*/ 253670 h 607216"/>
                <a:gd name="connsiteX24" fmla="*/ 254023 w 608062"/>
                <a:gd name="connsiteY24" fmla="*/ 0 h 60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8062" h="607216">
                  <a:moveTo>
                    <a:pt x="254052" y="88489"/>
                  </a:moveTo>
                  <a:cubicBezTo>
                    <a:pt x="298276" y="88489"/>
                    <a:pt x="339748" y="105640"/>
                    <a:pt x="370970" y="136816"/>
                  </a:cubicBezTo>
                  <a:cubicBezTo>
                    <a:pt x="402193" y="167992"/>
                    <a:pt x="419370" y="209402"/>
                    <a:pt x="419370" y="253655"/>
                  </a:cubicBezTo>
                  <a:cubicBezTo>
                    <a:pt x="419370" y="297812"/>
                    <a:pt x="402193" y="339222"/>
                    <a:pt x="370970" y="370398"/>
                  </a:cubicBezTo>
                  <a:lnTo>
                    <a:pt x="344113" y="343581"/>
                  </a:lnTo>
                  <a:cubicBezTo>
                    <a:pt x="368218" y="319607"/>
                    <a:pt x="381409" y="287673"/>
                    <a:pt x="381409" y="253655"/>
                  </a:cubicBezTo>
                  <a:cubicBezTo>
                    <a:pt x="381409" y="219541"/>
                    <a:pt x="368218" y="187607"/>
                    <a:pt x="344113" y="163633"/>
                  </a:cubicBezTo>
                  <a:cubicBezTo>
                    <a:pt x="320103" y="139659"/>
                    <a:pt x="288121" y="126393"/>
                    <a:pt x="254052" y="126393"/>
                  </a:cubicBezTo>
                  <a:cubicBezTo>
                    <a:pt x="219887" y="126393"/>
                    <a:pt x="187905" y="139659"/>
                    <a:pt x="163895" y="163633"/>
                  </a:cubicBezTo>
                  <a:lnTo>
                    <a:pt x="137038" y="136816"/>
                  </a:lnTo>
                  <a:cubicBezTo>
                    <a:pt x="168261" y="105640"/>
                    <a:pt x="209733" y="88489"/>
                    <a:pt x="254052" y="88489"/>
                  </a:cubicBezTo>
                  <a:close/>
                  <a:moveTo>
                    <a:pt x="254023" y="37904"/>
                  </a:moveTo>
                  <a:cubicBezTo>
                    <a:pt x="134840" y="37904"/>
                    <a:pt x="37956" y="134653"/>
                    <a:pt x="37956" y="253670"/>
                  </a:cubicBezTo>
                  <a:cubicBezTo>
                    <a:pt x="37956" y="372593"/>
                    <a:pt x="134840" y="469342"/>
                    <a:pt x="254023" y="469342"/>
                  </a:cubicBezTo>
                  <a:cubicBezTo>
                    <a:pt x="373112" y="469342"/>
                    <a:pt x="469996" y="372593"/>
                    <a:pt x="469996" y="253670"/>
                  </a:cubicBezTo>
                  <a:cubicBezTo>
                    <a:pt x="469996" y="134653"/>
                    <a:pt x="373112" y="37904"/>
                    <a:pt x="254023" y="37904"/>
                  </a:cubicBezTo>
                  <a:close/>
                  <a:moveTo>
                    <a:pt x="254023" y="0"/>
                  </a:moveTo>
                  <a:cubicBezTo>
                    <a:pt x="393988" y="0"/>
                    <a:pt x="507952" y="113806"/>
                    <a:pt x="507952" y="253670"/>
                  </a:cubicBezTo>
                  <a:cubicBezTo>
                    <a:pt x="507952" y="316779"/>
                    <a:pt x="484799" y="374583"/>
                    <a:pt x="446368" y="419025"/>
                  </a:cubicBezTo>
                  <a:lnTo>
                    <a:pt x="608062" y="580399"/>
                  </a:lnTo>
                  <a:lnTo>
                    <a:pt x="581208" y="607216"/>
                  </a:lnTo>
                  <a:lnTo>
                    <a:pt x="419608" y="445747"/>
                  </a:lnTo>
                  <a:cubicBezTo>
                    <a:pt x="375104" y="484124"/>
                    <a:pt x="317221" y="507245"/>
                    <a:pt x="254023" y="507245"/>
                  </a:cubicBezTo>
                  <a:cubicBezTo>
                    <a:pt x="113964" y="507245"/>
                    <a:pt x="0" y="393440"/>
                    <a:pt x="0" y="253670"/>
                  </a:cubicBezTo>
                  <a:cubicBezTo>
                    <a:pt x="0" y="113806"/>
                    <a:pt x="113964" y="0"/>
                    <a:pt x="254023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直线连接符 15"/>
            <p:cNvCxnSpPr/>
            <p:nvPr/>
          </p:nvCxnSpPr>
          <p:spPr>
            <a:xfrm>
              <a:off x="5570487" y="5013307"/>
              <a:ext cx="0" cy="131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DA9E-84E1-48CC-AA1D-FFE9CFF94639}" type="datetime1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640" y="399932"/>
            <a:ext cx="9941654" cy="61838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zh-CN" altLang="en-US" sz="28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ED24-C501-43B7-A71D-7AC1CED06733}" type="datetime1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ED24-C501-43B7-A71D-7AC1CED06733}" type="datetime1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等腰三角形 2"/>
          <p:cNvSpPr/>
          <p:nvPr userDrawn="1"/>
        </p:nvSpPr>
        <p:spPr>
          <a:xfrm rot="5400000">
            <a:off x="-133350" y="591503"/>
            <a:ext cx="495300" cy="228600"/>
          </a:xfrm>
          <a:prstGeom prst="triangle">
            <a:avLst/>
          </a:prstGeom>
          <a:gradFill flip="none" rotWithShape="1">
            <a:gsLst>
              <a:gs pos="26000">
                <a:srgbClr val="FB9C00"/>
              </a:gs>
              <a:gs pos="99000">
                <a:srgbClr val="FB9C00">
                  <a:tint val="23500"/>
                  <a:satMod val="160000"/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3"/>
          <p:cNvSpPr/>
          <p:nvPr userDrawn="1"/>
        </p:nvSpPr>
        <p:spPr>
          <a:xfrm rot="5400000">
            <a:off x="-14014" y="591503"/>
            <a:ext cx="495300" cy="228600"/>
          </a:xfrm>
          <a:prstGeom prst="triangle">
            <a:avLst/>
          </a:prstGeom>
          <a:gradFill flip="none" rotWithShape="1">
            <a:gsLst>
              <a:gs pos="26000">
                <a:srgbClr val="FB9C00"/>
              </a:gs>
              <a:gs pos="99000">
                <a:srgbClr val="FB9C00">
                  <a:tint val="23500"/>
                  <a:satMod val="160000"/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ED24-C501-43B7-A71D-7AC1CED06733}" type="datetime1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等腰三角形 2"/>
          <p:cNvSpPr/>
          <p:nvPr userDrawn="1"/>
        </p:nvSpPr>
        <p:spPr>
          <a:xfrm rot="5400000">
            <a:off x="-133350" y="591503"/>
            <a:ext cx="495300" cy="228600"/>
          </a:xfrm>
          <a:prstGeom prst="triangle">
            <a:avLst/>
          </a:prstGeom>
          <a:gradFill flip="none" rotWithShape="1">
            <a:gsLst>
              <a:gs pos="26000">
                <a:srgbClr val="FB9C00"/>
              </a:gs>
              <a:gs pos="99000">
                <a:srgbClr val="FB9C00">
                  <a:tint val="23500"/>
                  <a:satMod val="160000"/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3"/>
          <p:cNvSpPr/>
          <p:nvPr userDrawn="1"/>
        </p:nvSpPr>
        <p:spPr>
          <a:xfrm rot="5400000">
            <a:off x="-14014" y="591503"/>
            <a:ext cx="495300" cy="228600"/>
          </a:xfrm>
          <a:prstGeom prst="triangle">
            <a:avLst/>
          </a:prstGeom>
          <a:gradFill flip="none" rotWithShape="1">
            <a:gsLst>
              <a:gs pos="26000">
                <a:srgbClr val="FB9C00"/>
              </a:gs>
              <a:gs pos="99000">
                <a:srgbClr val="FB9C00">
                  <a:tint val="23500"/>
                  <a:satMod val="160000"/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ED24-C501-43B7-A71D-7AC1CED06733}" type="datetime1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等腰三角形 2"/>
          <p:cNvSpPr/>
          <p:nvPr userDrawn="1"/>
        </p:nvSpPr>
        <p:spPr>
          <a:xfrm rot="5400000">
            <a:off x="-133350" y="591503"/>
            <a:ext cx="495300" cy="228600"/>
          </a:xfrm>
          <a:prstGeom prst="triangle">
            <a:avLst/>
          </a:prstGeom>
          <a:gradFill flip="none" rotWithShape="1">
            <a:gsLst>
              <a:gs pos="26000">
                <a:srgbClr val="FB9C00"/>
              </a:gs>
              <a:gs pos="99000">
                <a:srgbClr val="FB9C00">
                  <a:tint val="23500"/>
                  <a:satMod val="160000"/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3"/>
          <p:cNvSpPr/>
          <p:nvPr userDrawn="1"/>
        </p:nvSpPr>
        <p:spPr>
          <a:xfrm rot="5400000">
            <a:off x="-14014" y="591503"/>
            <a:ext cx="495300" cy="228600"/>
          </a:xfrm>
          <a:prstGeom prst="triangle">
            <a:avLst/>
          </a:prstGeom>
          <a:gradFill flip="none" rotWithShape="1">
            <a:gsLst>
              <a:gs pos="26000">
                <a:srgbClr val="FB9C00"/>
              </a:gs>
              <a:gs pos="99000">
                <a:srgbClr val="FB9C00">
                  <a:tint val="23500"/>
                  <a:satMod val="160000"/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ED24-C501-43B7-A71D-7AC1CED06733}" type="datetime1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89EF-D2D9-4B60-947E-0A4DEC7672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等腰三角形 2"/>
          <p:cNvSpPr/>
          <p:nvPr userDrawn="1"/>
        </p:nvSpPr>
        <p:spPr>
          <a:xfrm rot="5400000">
            <a:off x="-133350" y="591503"/>
            <a:ext cx="495300" cy="228600"/>
          </a:xfrm>
          <a:prstGeom prst="triangle">
            <a:avLst/>
          </a:prstGeom>
          <a:gradFill flip="none" rotWithShape="1">
            <a:gsLst>
              <a:gs pos="26000">
                <a:srgbClr val="FB9C00"/>
              </a:gs>
              <a:gs pos="99000">
                <a:srgbClr val="FB9C00">
                  <a:tint val="23500"/>
                  <a:satMod val="160000"/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3"/>
          <p:cNvSpPr/>
          <p:nvPr userDrawn="1"/>
        </p:nvSpPr>
        <p:spPr>
          <a:xfrm rot="5400000">
            <a:off x="-14014" y="591503"/>
            <a:ext cx="495300" cy="228600"/>
          </a:xfrm>
          <a:prstGeom prst="triangle">
            <a:avLst/>
          </a:prstGeom>
          <a:gradFill flip="none" rotWithShape="1">
            <a:gsLst>
              <a:gs pos="26000">
                <a:srgbClr val="FB9C00"/>
              </a:gs>
              <a:gs pos="99000">
                <a:srgbClr val="FB9C00">
                  <a:tint val="23500"/>
                  <a:satMod val="160000"/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1914785" y="2827979"/>
            <a:ext cx="7324598" cy="187136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zh-CN" altLang="en-US" sz="54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艾诺米替片 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zh-CN" altLang="en-US" sz="36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复邦德</a:t>
            </a:r>
            <a:r>
              <a:rPr lang="en-US" altLang="zh-CN" sz="3600" baseline="30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®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en-US" altLang="zh-CN" sz="36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艾诺韦林</a:t>
            </a:r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拉米夫定</a:t>
            </a:r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替诺福韦）</a:t>
            </a:r>
            <a:endParaRPr lang="en-US" altLang="zh-CN" sz="1200" dirty="0">
              <a:solidFill>
                <a:schemeClr val="accent5">
                  <a:lumMod val="5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20204" r="30777" b="23425"/>
          <a:stretch/>
        </p:blipFill>
        <p:spPr>
          <a:xfrm>
            <a:off x="9016846" y="2366314"/>
            <a:ext cx="2278301" cy="309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1991019" y="1037935"/>
            <a:ext cx="717213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首个国产单片复方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抗艾滋病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类新药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国家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重大新药创制</a:t>
            </a: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Arial" panose="020B0604020202020204" pitchFamily="34" charset="0"/>
                <a:sym typeface="Arial" panose="020B0604020202020204" pitchFamily="34" charset="0"/>
              </a:rPr>
              <a:t>科技重大专项支持</a:t>
            </a:r>
            <a:endParaRPr lang="en-US" altLang="zh-CN" sz="3200" dirty="0">
              <a:solidFill>
                <a:srgbClr val="002060"/>
              </a:solidFill>
              <a:latin typeface="Times New Roman" panose="02020603050405020304" pitchFamily="18" charset="0"/>
              <a:ea typeface="隶书" panose="02010509060101010101" pitchFamily="49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88385" y="5459615"/>
            <a:ext cx="5024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江苏艾迪药业股份有限公司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072694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6489EF-D2D9-4B60-947E-0A4DEC7672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05</a:t>
            </a:r>
            <a:r>
              <a:rPr lang="zh-CN" altLang="en-US" sz="2400" dirty="0"/>
              <a:t>公平性</a:t>
            </a:r>
          </a:p>
        </p:txBody>
      </p: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106ECD5D-D4E2-4AB1-95A9-512651025715}"/>
              </a:ext>
            </a:extLst>
          </p:cNvPr>
          <p:cNvCxnSpPr>
            <a:cxnSpLocks/>
          </p:cNvCxnSpPr>
          <p:nvPr/>
        </p:nvCxnSpPr>
        <p:spPr>
          <a:xfrm>
            <a:off x="5962094" y="1753383"/>
            <a:ext cx="0" cy="4510257"/>
          </a:xfrm>
          <a:prstGeom prst="line">
            <a:avLst/>
          </a:prstGeom>
          <a:noFill/>
          <a:ln w="19050" cap="flat" cmpd="sng" algn="ctr">
            <a:solidFill>
              <a:srgbClr val="135FB5"/>
            </a:solidFill>
            <a:prstDash val="dash"/>
            <a:miter lim="800000"/>
          </a:ln>
          <a:effectLst/>
        </p:spPr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F82E3AA1-7A76-4BC3-9C53-7E856E0E4CDF}"/>
              </a:ext>
            </a:extLst>
          </p:cNvPr>
          <p:cNvCxnSpPr>
            <a:cxnSpLocks/>
          </p:cNvCxnSpPr>
          <p:nvPr/>
        </p:nvCxnSpPr>
        <p:spPr>
          <a:xfrm>
            <a:off x="298174" y="4085123"/>
            <a:ext cx="11390243" cy="0"/>
          </a:xfrm>
          <a:prstGeom prst="line">
            <a:avLst/>
          </a:prstGeom>
          <a:noFill/>
          <a:ln w="19050" cap="flat" cmpd="sng" algn="ctr">
            <a:solidFill>
              <a:srgbClr val="135FB5"/>
            </a:solidFill>
            <a:prstDash val="dash"/>
            <a:miter lim="800000"/>
          </a:ln>
          <a:effectLst/>
        </p:spPr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DC7B2873-92CE-4759-9C58-DC19582A8D1F}"/>
              </a:ext>
            </a:extLst>
          </p:cNvPr>
          <p:cNvSpPr txBox="1"/>
          <p:nvPr/>
        </p:nvSpPr>
        <p:spPr>
          <a:xfrm>
            <a:off x="298174" y="1715235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公共健康促进大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56ADE5A0-884D-4F69-B655-E17BEEB39D09}"/>
              </a:ext>
            </a:extLst>
          </p:cNvPr>
          <p:cNvSpPr txBox="1"/>
          <p:nvPr/>
        </p:nvSpPr>
        <p:spPr>
          <a:xfrm>
            <a:off x="298174" y="2128616"/>
            <a:ext cx="566392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我国报告现存艾滋病感染者约</a:t>
            </a:r>
            <a:r>
              <a:rPr lang="en-US" altLang="zh-CN" sz="1400" b="1" dirty="0">
                <a:solidFill>
                  <a:srgbClr val="C00000"/>
                </a:solidFill>
                <a:cs typeface="+mn-ea"/>
                <a:sym typeface="+mn-lt"/>
              </a:rPr>
              <a:t>122.3万例</a:t>
            </a:r>
            <a:r>
              <a:rPr lang="en-US" altLang="zh-CN" sz="1400" baseline="70000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1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，</a:t>
            </a:r>
            <a:r>
              <a:rPr lang="zh-CN" altLang="en-US" sz="1400" dirty="0">
                <a:cs typeface="+mn-ea"/>
                <a:sym typeface="+mn-lt"/>
              </a:rPr>
              <a:t>每年新报告的感染者仍有</a:t>
            </a:r>
            <a:r>
              <a:rPr lang="en-US" altLang="zh-CN" sz="1400" b="1" dirty="0">
                <a:solidFill>
                  <a:srgbClr val="C00000"/>
                </a:solidFill>
                <a:cs typeface="+mn-ea"/>
                <a:sym typeface="+mn-lt"/>
              </a:rPr>
              <a:t>10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多万</a:t>
            </a:r>
            <a:r>
              <a:rPr lang="zh-CN" altLang="en-US" sz="1400" dirty="0">
                <a:cs typeface="+mn-ea"/>
                <a:sym typeface="+mn-lt"/>
              </a:rPr>
              <a:t>，艾滋病仍是我国重大传染病。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我国承诺</a:t>
            </a:r>
            <a:r>
              <a:rPr lang="en-US" altLang="zh-CN" sz="1400" b="1" dirty="0">
                <a:solidFill>
                  <a:srgbClr val="C00000"/>
                </a:solidFill>
                <a:cs typeface="+mn-ea"/>
                <a:sym typeface="+mn-lt"/>
              </a:rPr>
              <a:t>2030年终结其流行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，并纳入《健康中国2030》规划纲要</a:t>
            </a:r>
            <a:r>
              <a:rPr lang="zh-CN" altLang="en-US" sz="1400" dirty="0">
                <a:cs typeface="+mn-ea"/>
                <a:sym typeface="+mn-lt"/>
              </a:rPr>
              <a:t>。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  <a:sym typeface="+mn-lt"/>
              </a:rPr>
              <a:t>艾诺米替是首个国产单片复方抗艾新药，填补我国复方制剂创新药的空白，可有效实现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进口替代</a:t>
            </a:r>
            <a:r>
              <a:rPr lang="zh-CN" altLang="en-US" sz="1400" dirty="0">
                <a:cs typeface="+mn-ea"/>
                <a:sym typeface="+mn-lt"/>
              </a:rPr>
              <a:t>，对</a:t>
            </a:r>
            <a:r>
              <a:rPr lang="zh-CN" altLang="en-US" sz="1400" b="1" dirty="0">
                <a:cs typeface="+mn-ea"/>
                <a:sym typeface="+mn-lt"/>
              </a:rPr>
              <a:t>国家公共卫生防控有积极作用</a:t>
            </a:r>
            <a:r>
              <a:rPr lang="zh-CN" altLang="en-US" sz="1400" dirty="0">
                <a:cs typeface="+mn-ea"/>
                <a:sym typeface="+mn-lt"/>
              </a:rPr>
              <a:t>。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1A63C4-D3BF-4D76-8AE9-609B944DB980}"/>
              </a:ext>
            </a:extLst>
          </p:cNvPr>
          <p:cNvSpPr txBox="1"/>
          <p:nvPr/>
        </p:nvSpPr>
        <p:spPr>
          <a:xfrm>
            <a:off x="6189316" y="1712284"/>
            <a:ext cx="5098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符合“保基本”原则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6804C5D-2B0F-42D1-B2E3-B1D30181AF11}"/>
              </a:ext>
            </a:extLst>
          </p:cNvPr>
          <p:cNvSpPr txBox="1"/>
          <p:nvPr/>
        </p:nvSpPr>
        <p:spPr>
          <a:xfrm>
            <a:off x="6158384" y="4135523"/>
            <a:ext cx="4837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临床管理难度小，不存在滥用风险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2B09A6-98C9-46B2-9DD8-0CDCE793D35C}"/>
              </a:ext>
            </a:extLst>
          </p:cNvPr>
          <p:cNvSpPr txBox="1"/>
          <p:nvPr/>
        </p:nvSpPr>
        <p:spPr>
          <a:xfrm>
            <a:off x="5962094" y="4461382"/>
            <a:ext cx="571168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cs typeface="+mn-ea"/>
              </a:rPr>
              <a:t>HIV</a:t>
            </a:r>
            <a:r>
              <a:rPr lang="zh-CN" altLang="en-US" sz="1400" dirty="0">
                <a:cs typeface="+mn-ea"/>
              </a:rPr>
              <a:t>疾病领域特殊，有明确的指南规范和清晰的临床路径，且大多在</a:t>
            </a:r>
            <a:r>
              <a:rPr lang="zh-CN" altLang="en-US" sz="1400" b="1" dirty="0">
                <a:cs typeface="+mn-ea"/>
              </a:rPr>
              <a:t>定点机构</a:t>
            </a:r>
            <a:r>
              <a:rPr lang="zh-CN" altLang="en-US" sz="1400" dirty="0">
                <a:cs typeface="+mn-ea"/>
              </a:rPr>
              <a:t>治疗，临床医生能够客观的诊断和选择治疗方案，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</a:rPr>
              <a:t>经办审核难度小</a:t>
            </a:r>
            <a:r>
              <a:rPr lang="zh-CN" altLang="en-US" sz="1400" dirty="0">
                <a:cs typeface="+mn-ea"/>
              </a:rPr>
              <a:t>。</a:t>
            </a:r>
            <a:endParaRPr lang="en-US" altLang="zh-CN" sz="1400" dirty="0"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</a:rPr>
              <a:t>本品适应症明确，仅适用于</a:t>
            </a:r>
            <a:r>
              <a:rPr lang="en-US" altLang="zh-CN" sz="1400" dirty="0">
                <a:cs typeface="+mn-ea"/>
              </a:rPr>
              <a:t>HIV</a:t>
            </a:r>
            <a:r>
              <a:rPr lang="zh-CN" altLang="en-US" sz="1400" dirty="0">
                <a:cs typeface="+mn-ea"/>
              </a:rPr>
              <a:t>感染治疗，用法用量明确，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</a:rPr>
              <a:t>不存在滥用风险和超说明书用药可能</a:t>
            </a:r>
            <a:r>
              <a:rPr lang="zh-CN" altLang="en-US" sz="1400" dirty="0">
                <a:cs typeface="+mn-ea"/>
              </a:rPr>
              <a:t>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A7FB93B-A138-4592-9267-AA63619E31CA}"/>
              </a:ext>
            </a:extLst>
          </p:cNvPr>
          <p:cNvSpPr txBox="1"/>
          <p:nvPr/>
        </p:nvSpPr>
        <p:spPr>
          <a:xfrm>
            <a:off x="5962094" y="2040517"/>
            <a:ext cx="5663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</a:rPr>
              <a:t>近年来医保部门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</a:rPr>
              <a:t>先后将多款抗</a:t>
            </a:r>
            <a:r>
              <a:rPr lang="en-US" altLang="zh-CN" sz="1400" b="1" dirty="0">
                <a:solidFill>
                  <a:srgbClr val="C00000"/>
                </a:solidFill>
                <a:cs typeface="+mn-ea"/>
              </a:rPr>
              <a:t>HIV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</a:rPr>
              <a:t>药物纳入医保目录</a:t>
            </a:r>
            <a:r>
              <a:rPr lang="zh-CN" altLang="en-US" sz="1400" dirty="0">
                <a:cs typeface="+mn-ea"/>
              </a:rPr>
              <a:t>，对我国艾滋病防控起到了重要保障作用。</a:t>
            </a:r>
            <a:endParaRPr lang="en-US" altLang="zh-CN" sz="1400" dirty="0"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</a:rPr>
              <a:t>艾诺米替是以新一代</a:t>
            </a:r>
            <a:r>
              <a:rPr lang="en-US" altLang="zh-CN" sz="1400" dirty="0">
                <a:cs typeface="+mn-ea"/>
              </a:rPr>
              <a:t>NNRTI</a:t>
            </a:r>
            <a:r>
              <a:rPr lang="zh-CN" altLang="en-US" sz="1400" dirty="0">
                <a:cs typeface="+mn-ea"/>
              </a:rPr>
              <a:t>为核心的复方制剂，</a:t>
            </a:r>
            <a:r>
              <a:rPr lang="zh-CN" altLang="en-US" sz="1400" dirty="0" smtClean="0">
                <a:cs typeface="+mn-ea"/>
              </a:rPr>
              <a:t>是目前主流</a:t>
            </a:r>
            <a:r>
              <a:rPr lang="zh-CN" altLang="en-US" sz="1400" dirty="0">
                <a:cs typeface="+mn-ea"/>
              </a:rPr>
              <a:t>的复方剂型，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</a:rPr>
              <a:t>符合医保目录纳入标准</a:t>
            </a:r>
            <a:r>
              <a:rPr lang="zh-CN" altLang="en-US" sz="1400" dirty="0">
                <a:cs typeface="+mn-ea"/>
              </a:rPr>
              <a:t>。</a:t>
            </a:r>
            <a:endParaRPr lang="en-US" altLang="zh-CN" sz="1400" dirty="0"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</a:rPr>
              <a:t>艾诺米替价格与已纳入目录的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</a:rPr>
              <a:t>复方制剂创新药价格相当</a:t>
            </a:r>
            <a:r>
              <a:rPr lang="zh-CN" altLang="en-US" sz="1400" dirty="0">
                <a:cs typeface="+mn-ea"/>
              </a:rPr>
              <a:t>，在保证参保人可承受的同时，不会增加医保基金的负担。</a:t>
            </a:r>
            <a:endParaRPr lang="en-US" altLang="zh-CN" sz="1400" dirty="0">
              <a:cs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A744D43-C199-4BDC-AD2A-0017E1678084}"/>
              </a:ext>
            </a:extLst>
          </p:cNvPr>
          <p:cNvSpPr txBox="1"/>
          <p:nvPr/>
        </p:nvSpPr>
        <p:spPr>
          <a:xfrm>
            <a:off x="298174" y="4495901"/>
            <a:ext cx="55539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</a:rPr>
              <a:t>目前医保目录内复方制剂相对较少，艾诺米替是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</a:rPr>
              <a:t>首个中国原研单片复方</a:t>
            </a:r>
            <a:r>
              <a:rPr lang="en-US" altLang="zh-CN" sz="1400" b="1" dirty="0">
                <a:solidFill>
                  <a:srgbClr val="C00000"/>
                </a:solidFill>
                <a:cs typeface="+mn-ea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</a:rPr>
              <a:t>类新药</a:t>
            </a:r>
            <a:r>
              <a:rPr lang="zh-CN" altLang="en-US" sz="1400" dirty="0">
                <a:cs typeface="+mn-ea"/>
              </a:rPr>
              <a:t>，可有效补充原医保目录内先进药物保障的不足。</a:t>
            </a:r>
            <a:endParaRPr lang="en-US" altLang="zh-CN" sz="1400" dirty="0"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</a:rPr>
              <a:t>艾诺米替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</a:rPr>
              <a:t>脂代谢异常和肝损的发生率低</a:t>
            </a:r>
            <a:r>
              <a:rPr lang="zh-CN" altLang="en-US" sz="1400" dirty="0">
                <a:cs typeface="+mn-ea"/>
              </a:rPr>
              <a:t>，可以有效丰富目录结构，为患者提供更多选择。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1E11B92-21D8-404F-BA7F-318991E1430B}"/>
              </a:ext>
            </a:extLst>
          </p:cNvPr>
          <p:cNvSpPr txBox="1"/>
          <p:nvPr/>
        </p:nvSpPr>
        <p:spPr>
          <a:xfrm>
            <a:off x="298174" y="4148805"/>
            <a:ext cx="5034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丰富目录结构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094DCB0-8620-44CD-BC9A-38EBAECADB25}"/>
              </a:ext>
            </a:extLst>
          </p:cNvPr>
          <p:cNvSpPr txBox="1"/>
          <p:nvPr/>
        </p:nvSpPr>
        <p:spPr>
          <a:xfrm>
            <a:off x="298174" y="1020130"/>
            <a:ext cx="11266700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符合保基本原则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，</a:t>
            </a:r>
            <a:r>
              <a:rPr lang="zh-CN" altLang="en-US" sz="20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丰富目录结构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，</a:t>
            </a:r>
            <a:r>
              <a:rPr lang="zh-CN" altLang="en-US" sz="20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促进公共卫生防</a:t>
            </a:r>
            <a:r>
              <a:rPr lang="zh-CN" altLang="en-US" sz="20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控</a:t>
            </a:r>
            <a:r>
              <a:rPr lang="zh-CN" altLang="en-US" sz="20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，临床管理难度小</a:t>
            </a:r>
            <a:endParaRPr lang="zh-CN" altLang="en-US" sz="2000" b="1" spc="-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842AFA6-0880-457F-812E-1EEA3821869B}"/>
              </a:ext>
            </a:extLst>
          </p:cNvPr>
          <p:cNvSpPr txBox="1"/>
          <p:nvPr/>
        </p:nvSpPr>
        <p:spPr>
          <a:xfrm>
            <a:off x="218284" y="6344617"/>
            <a:ext cx="635607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800" b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中国性病艾滋病防治协会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http://www.aids.org.cn/article-detail?id=4398&amp;column_id=14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1187315" y="1763255"/>
            <a:ext cx="10262563" cy="3331489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zh-CN" altLang="en-US" sz="46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恳请支持</a:t>
            </a:r>
            <a:r>
              <a:rPr lang="zh-CN" altLang="en-US" sz="62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艾诺米替片</a:t>
            </a:r>
            <a:endParaRPr lang="en-US" altLang="zh-CN" sz="6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r>
              <a:rPr lang="zh-CN" altLang="en-US" sz="52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纳入国家医保目录</a:t>
            </a:r>
          </a:p>
          <a:p>
            <a:pPr>
              <a:spcAft>
                <a:spcPts val="2400"/>
              </a:spcAft>
            </a:pPr>
            <a:endParaRPr lang="en-US" altLang="zh-CN" sz="54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09F32AF2-E692-4E7B-9117-E15ACBCDC2E9}"/>
              </a:ext>
            </a:extLst>
          </p:cNvPr>
          <p:cNvSpPr txBox="1">
            <a:spLocks/>
          </p:cNvSpPr>
          <p:nvPr/>
        </p:nvSpPr>
        <p:spPr>
          <a:xfrm>
            <a:off x="4489704" y="4362969"/>
            <a:ext cx="3468955" cy="823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THANK YOU</a:t>
            </a:r>
            <a:r>
              <a:rPr lang="zh-CN" altLang="en-US" sz="36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！</a:t>
            </a:r>
            <a:endParaRPr lang="en-US" altLang="zh-CN" sz="360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807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159531-E169-49F9-B60B-5F5AEE10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694" y="6492875"/>
            <a:ext cx="2743200" cy="365125"/>
          </a:xfrm>
        </p:spPr>
        <p:txBody>
          <a:bodyPr/>
          <a:lstStyle/>
          <a:p>
            <a:fld id="{4B6489EF-D2D9-4B60-947E-0A4DEC7672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2D86AD4-640C-479F-8579-AC39DBF6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77E2F62-EC44-4296-BC9C-BD101F3895C0}"/>
              </a:ext>
            </a:extLst>
          </p:cNvPr>
          <p:cNvGrpSpPr/>
          <p:nvPr/>
        </p:nvGrpSpPr>
        <p:grpSpPr>
          <a:xfrm>
            <a:off x="1265286" y="1553546"/>
            <a:ext cx="3333755" cy="618386"/>
            <a:chOff x="1265286" y="1553546"/>
            <a:chExt cx="3333755" cy="618386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F68E8EF-7E6D-45B6-B4D1-79F141EC1F70}"/>
                </a:ext>
              </a:extLst>
            </p:cNvPr>
            <p:cNvSpPr/>
            <p:nvPr/>
          </p:nvSpPr>
          <p:spPr bwMode="gray">
            <a:xfrm>
              <a:off x="2067213" y="1553549"/>
              <a:ext cx="2531828" cy="61838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57"/>
                </a:cxn>
                <a:cxn ang="0">
                  <a:pos x="2667" y="357"/>
                </a:cxn>
                <a:cxn ang="0">
                  <a:pos x="2854" y="182"/>
                </a:cxn>
                <a:cxn ang="0">
                  <a:pos x="2667" y="0"/>
                </a:cxn>
                <a:cxn ang="0">
                  <a:pos x="0" y="5"/>
                </a:cxn>
              </a:cxnLst>
              <a:rect l="0" t="0" r="r" b="b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solidFill>
              <a:srgbClr val="0070C0"/>
            </a:solidFill>
            <a:ln w="28575" cap="flat" cmpd="sng">
              <a:solidFill>
                <a:srgbClr val="EEECE1"/>
              </a:solidFill>
              <a:prstDash val="solid"/>
              <a:round/>
            </a:ln>
            <a:effectLst>
              <a:outerShdw dist="35921" dir="2700000" algn="ctr" rotWithShape="0">
                <a:srgbClr val="EEECE1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D530D80-E497-4252-8D28-CDF73489FFD5}"/>
                </a:ext>
              </a:extLst>
            </p:cNvPr>
            <p:cNvSpPr/>
            <p:nvPr/>
          </p:nvSpPr>
          <p:spPr bwMode="gray">
            <a:xfrm>
              <a:off x="1265286" y="1553546"/>
              <a:ext cx="696697" cy="618385"/>
            </a:xfrm>
            <a:custGeom>
              <a:avLst/>
              <a:gdLst/>
              <a:ahLst/>
              <a:cxnLst>
                <a:cxn ang="0">
                  <a:pos x="372" y="1"/>
                </a:cxn>
                <a:cxn ang="0">
                  <a:pos x="372" y="358"/>
                </a:cxn>
                <a:cxn ang="0">
                  <a:pos x="165" y="357"/>
                </a:cxn>
                <a:cxn ang="0">
                  <a:pos x="0" y="181"/>
                </a:cxn>
                <a:cxn ang="0">
                  <a:pos x="164" y="1"/>
                </a:cxn>
                <a:cxn ang="0">
                  <a:pos x="372" y="1"/>
                </a:cxn>
              </a:cxnLst>
              <a:rect l="0" t="0" r="r" b="b"/>
              <a:pathLst>
                <a:path w="372" h="358">
                  <a:moveTo>
                    <a:pt x="372" y="1"/>
                  </a:moveTo>
                  <a:cubicBezTo>
                    <a:pt x="372" y="179"/>
                    <a:pt x="372" y="358"/>
                    <a:pt x="372" y="358"/>
                  </a:cubicBezTo>
                  <a:lnTo>
                    <a:pt x="165" y="357"/>
                  </a:lnTo>
                  <a:cubicBezTo>
                    <a:pt x="137" y="357"/>
                    <a:pt x="0" y="316"/>
                    <a:pt x="0" y="181"/>
                  </a:cubicBezTo>
                  <a:cubicBezTo>
                    <a:pt x="0" y="46"/>
                    <a:pt x="126" y="0"/>
                    <a:pt x="164" y="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rgbClr val="0070C0"/>
            </a:solidFill>
            <a:ln w="28575" cap="flat" cmpd="sng">
              <a:solidFill>
                <a:srgbClr val="EEECE1"/>
              </a:solidFill>
              <a:prstDash val="solid"/>
              <a:round/>
            </a:ln>
            <a:effectLst>
              <a:outerShdw dist="35921" dir="2700000" algn="ctr" rotWithShape="0">
                <a:srgbClr val="EEECE1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DD07501F-FB49-491C-A879-7E3746D6F4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7157" y="1641456"/>
              <a:ext cx="2501883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 pitchFamily="34" charset="0"/>
                </a:rPr>
                <a:t>药品基本信息 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C508AACF-44BB-4593-AD70-94B1AC756CC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9460" y="1624096"/>
              <a:ext cx="348348" cy="46780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C1D910A-9581-484D-BEF0-C83618AC45A6}"/>
              </a:ext>
            </a:extLst>
          </p:cNvPr>
          <p:cNvGrpSpPr/>
          <p:nvPr/>
        </p:nvGrpSpPr>
        <p:grpSpPr>
          <a:xfrm>
            <a:off x="6645669" y="1525601"/>
            <a:ext cx="3333755" cy="646331"/>
            <a:chOff x="6645669" y="1503388"/>
            <a:chExt cx="3333755" cy="646331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C5EE6CAF-F3EC-4BDD-8A1F-F1AA6B4F026F}"/>
                </a:ext>
              </a:extLst>
            </p:cNvPr>
            <p:cNvSpPr/>
            <p:nvPr/>
          </p:nvSpPr>
          <p:spPr bwMode="gray">
            <a:xfrm>
              <a:off x="7447596" y="1522102"/>
              <a:ext cx="2531828" cy="61838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57"/>
                </a:cxn>
                <a:cxn ang="0">
                  <a:pos x="2667" y="357"/>
                </a:cxn>
                <a:cxn ang="0">
                  <a:pos x="2854" y="182"/>
                </a:cxn>
                <a:cxn ang="0">
                  <a:pos x="2667" y="0"/>
                </a:cxn>
                <a:cxn ang="0">
                  <a:pos x="0" y="5"/>
                </a:cxn>
              </a:cxnLst>
              <a:rect l="0" t="0" r="r" b="b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solidFill>
              <a:srgbClr val="0070C0"/>
            </a:solidFill>
            <a:ln w="28575" cap="flat" cmpd="sng">
              <a:solidFill>
                <a:srgbClr val="EEECE1"/>
              </a:solidFill>
              <a:prstDash val="solid"/>
              <a:round/>
            </a:ln>
            <a:effectLst>
              <a:outerShdw dist="35921" dir="2700000" algn="ctr" rotWithShape="0">
                <a:srgbClr val="EEECE1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7AB8FB48-5BCF-4AF7-946F-D411D5E903E0}"/>
                </a:ext>
              </a:extLst>
            </p:cNvPr>
            <p:cNvSpPr/>
            <p:nvPr/>
          </p:nvSpPr>
          <p:spPr bwMode="gray">
            <a:xfrm>
              <a:off x="6645669" y="1522099"/>
              <a:ext cx="696697" cy="618385"/>
            </a:xfrm>
            <a:custGeom>
              <a:avLst/>
              <a:gdLst/>
              <a:ahLst/>
              <a:cxnLst>
                <a:cxn ang="0">
                  <a:pos x="372" y="1"/>
                </a:cxn>
                <a:cxn ang="0">
                  <a:pos x="372" y="358"/>
                </a:cxn>
                <a:cxn ang="0">
                  <a:pos x="165" y="357"/>
                </a:cxn>
                <a:cxn ang="0">
                  <a:pos x="0" y="181"/>
                </a:cxn>
                <a:cxn ang="0">
                  <a:pos x="164" y="1"/>
                </a:cxn>
                <a:cxn ang="0">
                  <a:pos x="372" y="1"/>
                </a:cxn>
              </a:cxnLst>
              <a:rect l="0" t="0" r="r" b="b"/>
              <a:pathLst>
                <a:path w="372" h="358">
                  <a:moveTo>
                    <a:pt x="372" y="1"/>
                  </a:moveTo>
                  <a:cubicBezTo>
                    <a:pt x="372" y="179"/>
                    <a:pt x="372" y="358"/>
                    <a:pt x="372" y="358"/>
                  </a:cubicBezTo>
                  <a:lnTo>
                    <a:pt x="165" y="357"/>
                  </a:lnTo>
                  <a:cubicBezTo>
                    <a:pt x="137" y="357"/>
                    <a:pt x="0" y="316"/>
                    <a:pt x="0" y="181"/>
                  </a:cubicBezTo>
                  <a:cubicBezTo>
                    <a:pt x="0" y="46"/>
                    <a:pt x="126" y="0"/>
                    <a:pt x="164" y="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rgbClr val="0070C0"/>
            </a:solidFill>
            <a:ln w="28575" cap="flat" cmpd="sng">
              <a:solidFill>
                <a:srgbClr val="EEECE1"/>
              </a:solidFill>
              <a:prstDash val="solid"/>
              <a:round/>
            </a:ln>
            <a:effectLst>
              <a:outerShdw dist="35921" dir="2700000" algn="ctr" rotWithShape="0">
                <a:srgbClr val="EEECE1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1AEE74EB-0F72-4E03-B3CF-53704AA63CA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77540" y="1610009"/>
              <a:ext cx="2501883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 pitchFamily="34" charset="0"/>
                </a:rPr>
                <a:t>安全性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Text Box 15">
              <a:extLst>
                <a:ext uri="{FF2B5EF4-FFF2-40B4-BE49-F238E27FC236}">
                  <a16:creationId xmlns:a16="http://schemas.microsoft.com/office/drawing/2014/main" id="{5314005C-0123-4C90-96F2-1B64FED373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19843" y="1503388"/>
              <a:ext cx="348348" cy="64633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4531F32-6CD4-410B-9D2C-C41BD8EDD7D7}"/>
              </a:ext>
            </a:extLst>
          </p:cNvPr>
          <p:cNvGrpSpPr/>
          <p:nvPr/>
        </p:nvGrpSpPr>
        <p:grpSpPr>
          <a:xfrm>
            <a:off x="1265286" y="3101096"/>
            <a:ext cx="3333755" cy="646331"/>
            <a:chOff x="1265286" y="1534835"/>
            <a:chExt cx="3333755" cy="646331"/>
          </a:xfrm>
        </p:grpSpPr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D8F37BA7-CDE3-4E7C-A671-703056F44A54}"/>
                </a:ext>
              </a:extLst>
            </p:cNvPr>
            <p:cNvSpPr/>
            <p:nvPr/>
          </p:nvSpPr>
          <p:spPr bwMode="gray">
            <a:xfrm>
              <a:off x="2067213" y="1553549"/>
              <a:ext cx="2531828" cy="61838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57"/>
                </a:cxn>
                <a:cxn ang="0">
                  <a:pos x="2667" y="357"/>
                </a:cxn>
                <a:cxn ang="0">
                  <a:pos x="2854" y="182"/>
                </a:cxn>
                <a:cxn ang="0">
                  <a:pos x="2667" y="0"/>
                </a:cxn>
                <a:cxn ang="0">
                  <a:pos x="0" y="5"/>
                </a:cxn>
              </a:cxnLst>
              <a:rect l="0" t="0" r="r" b="b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solidFill>
              <a:srgbClr val="0070C0"/>
            </a:solidFill>
            <a:ln w="28575" cap="flat" cmpd="sng">
              <a:solidFill>
                <a:srgbClr val="EEECE1"/>
              </a:solidFill>
              <a:prstDash val="solid"/>
              <a:round/>
            </a:ln>
            <a:effectLst>
              <a:outerShdw dist="35921" dir="2700000" algn="ctr" rotWithShape="0">
                <a:srgbClr val="EEECE1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6D543D6C-5D46-4705-917E-4726B9E6A9D1}"/>
                </a:ext>
              </a:extLst>
            </p:cNvPr>
            <p:cNvSpPr/>
            <p:nvPr/>
          </p:nvSpPr>
          <p:spPr bwMode="gray">
            <a:xfrm>
              <a:off x="1265286" y="1553546"/>
              <a:ext cx="696697" cy="618385"/>
            </a:xfrm>
            <a:custGeom>
              <a:avLst/>
              <a:gdLst/>
              <a:ahLst/>
              <a:cxnLst>
                <a:cxn ang="0">
                  <a:pos x="372" y="1"/>
                </a:cxn>
                <a:cxn ang="0">
                  <a:pos x="372" y="358"/>
                </a:cxn>
                <a:cxn ang="0">
                  <a:pos x="165" y="357"/>
                </a:cxn>
                <a:cxn ang="0">
                  <a:pos x="0" y="181"/>
                </a:cxn>
                <a:cxn ang="0">
                  <a:pos x="164" y="1"/>
                </a:cxn>
                <a:cxn ang="0">
                  <a:pos x="372" y="1"/>
                </a:cxn>
              </a:cxnLst>
              <a:rect l="0" t="0" r="r" b="b"/>
              <a:pathLst>
                <a:path w="372" h="358">
                  <a:moveTo>
                    <a:pt x="372" y="1"/>
                  </a:moveTo>
                  <a:cubicBezTo>
                    <a:pt x="372" y="179"/>
                    <a:pt x="372" y="358"/>
                    <a:pt x="372" y="358"/>
                  </a:cubicBezTo>
                  <a:lnTo>
                    <a:pt x="165" y="357"/>
                  </a:lnTo>
                  <a:cubicBezTo>
                    <a:pt x="137" y="357"/>
                    <a:pt x="0" y="316"/>
                    <a:pt x="0" y="181"/>
                  </a:cubicBezTo>
                  <a:cubicBezTo>
                    <a:pt x="0" y="46"/>
                    <a:pt x="126" y="0"/>
                    <a:pt x="164" y="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rgbClr val="0070C0"/>
            </a:solidFill>
            <a:ln w="28575" cap="flat" cmpd="sng">
              <a:solidFill>
                <a:srgbClr val="EEECE1"/>
              </a:solidFill>
              <a:prstDash val="solid"/>
              <a:round/>
            </a:ln>
            <a:effectLst>
              <a:outerShdw dist="35921" dir="2700000" algn="ctr" rotWithShape="0">
                <a:srgbClr val="EEECE1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9278FC81-EF18-487F-9928-E8F99B52CFD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7157" y="1641456"/>
              <a:ext cx="2501883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 pitchFamily="34" charset="0"/>
                </a:rPr>
                <a:t>有效性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Text Box 15">
              <a:extLst>
                <a:ext uri="{FF2B5EF4-FFF2-40B4-BE49-F238E27FC236}">
                  <a16:creationId xmlns:a16="http://schemas.microsoft.com/office/drawing/2014/main" id="{DAD853B8-651E-4D97-BE4C-9C6C2016135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9460" y="1534835"/>
              <a:ext cx="348348" cy="64633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4B47A6D-F485-496D-A512-3DECF7F607EA}"/>
              </a:ext>
            </a:extLst>
          </p:cNvPr>
          <p:cNvGrpSpPr/>
          <p:nvPr/>
        </p:nvGrpSpPr>
        <p:grpSpPr>
          <a:xfrm>
            <a:off x="6645669" y="3091862"/>
            <a:ext cx="3333755" cy="646331"/>
            <a:chOff x="6645669" y="1503388"/>
            <a:chExt cx="3333755" cy="646331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10BE46B-71BA-4D22-A2D1-68F2E06E6E2F}"/>
                </a:ext>
              </a:extLst>
            </p:cNvPr>
            <p:cNvSpPr/>
            <p:nvPr/>
          </p:nvSpPr>
          <p:spPr bwMode="gray">
            <a:xfrm>
              <a:off x="7447596" y="1522102"/>
              <a:ext cx="2531828" cy="61838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57"/>
                </a:cxn>
                <a:cxn ang="0">
                  <a:pos x="2667" y="357"/>
                </a:cxn>
                <a:cxn ang="0">
                  <a:pos x="2854" y="182"/>
                </a:cxn>
                <a:cxn ang="0">
                  <a:pos x="2667" y="0"/>
                </a:cxn>
                <a:cxn ang="0">
                  <a:pos x="0" y="5"/>
                </a:cxn>
              </a:cxnLst>
              <a:rect l="0" t="0" r="r" b="b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solidFill>
              <a:srgbClr val="0070C0"/>
            </a:solidFill>
            <a:ln w="28575" cap="flat" cmpd="sng">
              <a:solidFill>
                <a:srgbClr val="EEECE1"/>
              </a:solidFill>
              <a:prstDash val="solid"/>
              <a:round/>
            </a:ln>
            <a:effectLst>
              <a:outerShdw dist="35921" dir="2700000" algn="ctr" rotWithShape="0">
                <a:srgbClr val="EEECE1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723EEA25-954D-4E88-93C9-26423F9711DC}"/>
                </a:ext>
              </a:extLst>
            </p:cNvPr>
            <p:cNvSpPr/>
            <p:nvPr/>
          </p:nvSpPr>
          <p:spPr bwMode="gray">
            <a:xfrm>
              <a:off x="6645669" y="1522099"/>
              <a:ext cx="696697" cy="618385"/>
            </a:xfrm>
            <a:custGeom>
              <a:avLst/>
              <a:gdLst/>
              <a:ahLst/>
              <a:cxnLst>
                <a:cxn ang="0">
                  <a:pos x="372" y="1"/>
                </a:cxn>
                <a:cxn ang="0">
                  <a:pos x="372" y="358"/>
                </a:cxn>
                <a:cxn ang="0">
                  <a:pos x="165" y="357"/>
                </a:cxn>
                <a:cxn ang="0">
                  <a:pos x="0" y="181"/>
                </a:cxn>
                <a:cxn ang="0">
                  <a:pos x="164" y="1"/>
                </a:cxn>
                <a:cxn ang="0">
                  <a:pos x="372" y="1"/>
                </a:cxn>
              </a:cxnLst>
              <a:rect l="0" t="0" r="r" b="b"/>
              <a:pathLst>
                <a:path w="372" h="358">
                  <a:moveTo>
                    <a:pt x="372" y="1"/>
                  </a:moveTo>
                  <a:cubicBezTo>
                    <a:pt x="372" y="179"/>
                    <a:pt x="372" y="358"/>
                    <a:pt x="372" y="358"/>
                  </a:cubicBezTo>
                  <a:lnTo>
                    <a:pt x="165" y="357"/>
                  </a:lnTo>
                  <a:cubicBezTo>
                    <a:pt x="137" y="357"/>
                    <a:pt x="0" y="316"/>
                    <a:pt x="0" y="181"/>
                  </a:cubicBezTo>
                  <a:cubicBezTo>
                    <a:pt x="0" y="46"/>
                    <a:pt x="126" y="0"/>
                    <a:pt x="164" y="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rgbClr val="0070C0"/>
            </a:solidFill>
            <a:ln w="28575" cap="flat" cmpd="sng">
              <a:solidFill>
                <a:srgbClr val="EEECE1"/>
              </a:solidFill>
              <a:prstDash val="solid"/>
              <a:round/>
            </a:ln>
            <a:effectLst>
              <a:outerShdw dist="35921" dir="2700000" algn="ctr" rotWithShape="0">
                <a:srgbClr val="EEECE1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AC6FBD47-6EDE-47B7-ACE6-10F0BD0AE22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77540" y="1610009"/>
              <a:ext cx="2501883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dirty="0">
                  <a:solidFill>
                    <a:prstClr val="white">
                      <a:lumMod val="95000"/>
                    </a:prst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 pitchFamily="34" charset="0"/>
                </a:rPr>
                <a:t>创新性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133C1F2B-AF49-4143-B0EB-2FEBF40FECD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19843" y="1503388"/>
              <a:ext cx="348348" cy="64633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DCDA6B3-C4CD-4F0B-911A-A7B9B58375F4}"/>
              </a:ext>
            </a:extLst>
          </p:cNvPr>
          <p:cNvGrpSpPr/>
          <p:nvPr/>
        </p:nvGrpSpPr>
        <p:grpSpPr>
          <a:xfrm>
            <a:off x="1265286" y="4849422"/>
            <a:ext cx="3333755" cy="646331"/>
            <a:chOff x="1265286" y="1534835"/>
            <a:chExt cx="3333755" cy="646331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D960DF9-2E0F-40CD-9D61-9F48E97E7739}"/>
                </a:ext>
              </a:extLst>
            </p:cNvPr>
            <p:cNvSpPr/>
            <p:nvPr/>
          </p:nvSpPr>
          <p:spPr bwMode="gray">
            <a:xfrm>
              <a:off x="2067213" y="1553549"/>
              <a:ext cx="2531828" cy="61838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57"/>
                </a:cxn>
                <a:cxn ang="0">
                  <a:pos x="2667" y="357"/>
                </a:cxn>
                <a:cxn ang="0">
                  <a:pos x="2854" y="182"/>
                </a:cxn>
                <a:cxn ang="0">
                  <a:pos x="2667" y="0"/>
                </a:cxn>
                <a:cxn ang="0">
                  <a:pos x="0" y="5"/>
                </a:cxn>
              </a:cxnLst>
              <a:rect l="0" t="0" r="r" b="b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solidFill>
              <a:srgbClr val="0070C0"/>
            </a:solidFill>
            <a:ln w="28575" cap="flat" cmpd="sng">
              <a:solidFill>
                <a:srgbClr val="EEECE1"/>
              </a:solidFill>
              <a:prstDash val="solid"/>
              <a:round/>
            </a:ln>
            <a:effectLst>
              <a:outerShdw dist="35921" dir="2700000" algn="ctr" rotWithShape="0">
                <a:srgbClr val="EEECE1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7AD64EA7-A1D8-4A39-97F7-89705F6B6A93}"/>
                </a:ext>
              </a:extLst>
            </p:cNvPr>
            <p:cNvSpPr/>
            <p:nvPr/>
          </p:nvSpPr>
          <p:spPr bwMode="gray">
            <a:xfrm>
              <a:off x="1265286" y="1553546"/>
              <a:ext cx="696697" cy="618385"/>
            </a:xfrm>
            <a:custGeom>
              <a:avLst/>
              <a:gdLst/>
              <a:ahLst/>
              <a:cxnLst>
                <a:cxn ang="0">
                  <a:pos x="372" y="1"/>
                </a:cxn>
                <a:cxn ang="0">
                  <a:pos x="372" y="358"/>
                </a:cxn>
                <a:cxn ang="0">
                  <a:pos x="165" y="357"/>
                </a:cxn>
                <a:cxn ang="0">
                  <a:pos x="0" y="181"/>
                </a:cxn>
                <a:cxn ang="0">
                  <a:pos x="164" y="1"/>
                </a:cxn>
                <a:cxn ang="0">
                  <a:pos x="372" y="1"/>
                </a:cxn>
              </a:cxnLst>
              <a:rect l="0" t="0" r="r" b="b"/>
              <a:pathLst>
                <a:path w="372" h="358">
                  <a:moveTo>
                    <a:pt x="372" y="1"/>
                  </a:moveTo>
                  <a:cubicBezTo>
                    <a:pt x="372" y="179"/>
                    <a:pt x="372" y="358"/>
                    <a:pt x="372" y="358"/>
                  </a:cubicBezTo>
                  <a:lnTo>
                    <a:pt x="165" y="357"/>
                  </a:lnTo>
                  <a:cubicBezTo>
                    <a:pt x="137" y="357"/>
                    <a:pt x="0" y="316"/>
                    <a:pt x="0" y="181"/>
                  </a:cubicBezTo>
                  <a:cubicBezTo>
                    <a:pt x="0" y="46"/>
                    <a:pt x="126" y="0"/>
                    <a:pt x="164" y="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rgbClr val="0070C0"/>
            </a:solidFill>
            <a:ln w="28575" cap="flat" cmpd="sng">
              <a:solidFill>
                <a:srgbClr val="EEECE1"/>
              </a:solidFill>
              <a:prstDash val="solid"/>
              <a:round/>
            </a:ln>
            <a:effectLst>
              <a:outerShdw dist="35921" dir="2700000" algn="ctr" rotWithShape="0">
                <a:srgbClr val="EEECE1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Text Box 12">
              <a:extLst>
                <a:ext uri="{FF2B5EF4-FFF2-40B4-BE49-F238E27FC236}">
                  <a16:creationId xmlns:a16="http://schemas.microsoft.com/office/drawing/2014/main" id="{01F6FC7D-800D-43DA-8FDF-BC2334067A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7157" y="1641456"/>
              <a:ext cx="2501883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dirty="0">
                  <a:solidFill>
                    <a:prstClr val="white">
                      <a:lumMod val="95000"/>
                    </a:prst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 pitchFamily="34" charset="0"/>
                </a:rPr>
                <a:t>公平性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C2D633CA-9228-4ECF-BDAD-7698245DACD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9460" y="1534835"/>
              <a:ext cx="348348" cy="64633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366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06A1080-D0B3-454A-8B1A-741368C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563" y="6499963"/>
            <a:ext cx="2743200" cy="365125"/>
          </a:xfrm>
        </p:spPr>
        <p:txBody>
          <a:bodyPr/>
          <a:lstStyle/>
          <a:p>
            <a:fld id="{4B6489EF-D2D9-4B60-947E-0A4DEC76727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4" name="标题 2">
            <a:extLst>
              <a:ext uri="{FF2B5EF4-FFF2-40B4-BE49-F238E27FC236}">
                <a16:creationId xmlns:a16="http://schemas.microsoft.com/office/drawing/2014/main" id="{B4763659-474C-4AC4-8849-997771D2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00050"/>
            <a:ext cx="9940925" cy="617538"/>
          </a:xfrm>
        </p:spPr>
        <p:txBody>
          <a:bodyPr/>
          <a:lstStyle/>
          <a:p>
            <a:r>
              <a:rPr lang="en-US" altLang="zh-CN" sz="2400" dirty="0"/>
              <a:t>01</a:t>
            </a:r>
            <a:r>
              <a:rPr lang="zh-CN" altLang="en-US" sz="2400" dirty="0"/>
              <a:t>药品基本信息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E0760C0-810C-4A84-9221-267B71CA2B28}"/>
              </a:ext>
            </a:extLst>
          </p:cNvPr>
          <p:cNvSpPr txBox="1"/>
          <p:nvPr/>
        </p:nvSpPr>
        <p:spPr>
          <a:xfrm>
            <a:off x="277737" y="1119731"/>
            <a:ext cx="11629219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艾诺米替片：</a:t>
            </a:r>
            <a:r>
              <a:rPr lang="zh-CN" altLang="en-US" sz="20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首</a:t>
            </a:r>
            <a:r>
              <a:rPr lang="zh-CN" altLang="en-US" sz="2000" b="1" spc="-5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</a:t>
            </a:r>
            <a:r>
              <a:rPr lang="zh-CN" altLang="en-US" sz="20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国产</a:t>
            </a:r>
            <a:r>
              <a:rPr lang="zh-CN" altLang="en-US" sz="2000" b="1" spc="-5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</a:t>
            </a:r>
            <a:r>
              <a:rPr lang="zh-CN" altLang="en-US" sz="20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片复方抗艾滋病</a:t>
            </a:r>
            <a:r>
              <a:rPr lang="en-US" altLang="zh-CN" sz="20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类新药</a:t>
            </a:r>
            <a:r>
              <a:rPr lang="zh-CN" altLang="en-US" sz="20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，接轨国际主流先进剂型</a:t>
            </a:r>
            <a:endParaRPr lang="zh-CN" altLang="en-US" sz="2000" b="1" spc="-5" dirty="0">
              <a:solidFill>
                <a:srgbClr val="FCC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F3C22A8-E9DF-4CCA-9078-A6D1C8E4A215}"/>
              </a:ext>
            </a:extLst>
          </p:cNvPr>
          <p:cNvSpPr txBox="1"/>
          <p:nvPr/>
        </p:nvSpPr>
        <p:spPr>
          <a:xfrm>
            <a:off x="6206222" y="4143239"/>
            <a:ext cx="526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1A7BE6A1-D387-4C8F-B334-FB06EA6F6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33989"/>
              </p:ext>
            </p:extLst>
          </p:nvPr>
        </p:nvGraphicFramePr>
        <p:xfrm>
          <a:off x="428342" y="1854916"/>
          <a:ext cx="5452311" cy="41048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35866">
                  <a:extLst>
                    <a:ext uri="{9D8B030D-6E8A-4147-A177-3AD203B41FA5}">
                      <a16:colId xmlns:a16="http://schemas.microsoft.com/office/drawing/2014/main" val="3754175476"/>
                    </a:ext>
                  </a:extLst>
                </a:gridCol>
                <a:gridCol w="1847831">
                  <a:extLst>
                    <a:ext uri="{9D8B030D-6E8A-4147-A177-3AD203B41FA5}">
                      <a16:colId xmlns:a16="http://schemas.microsoft.com/office/drawing/2014/main" val="3096101131"/>
                    </a:ext>
                  </a:extLst>
                </a:gridCol>
                <a:gridCol w="1410756">
                  <a:extLst>
                    <a:ext uri="{9D8B030D-6E8A-4147-A177-3AD203B41FA5}">
                      <a16:colId xmlns:a16="http://schemas.microsoft.com/office/drawing/2014/main" val="142753286"/>
                    </a:ext>
                  </a:extLst>
                </a:gridCol>
                <a:gridCol w="957858">
                  <a:extLst>
                    <a:ext uri="{9D8B030D-6E8A-4147-A177-3AD203B41FA5}">
                      <a16:colId xmlns:a16="http://schemas.microsoft.com/office/drawing/2014/main" val="294207532"/>
                    </a:ext>
                  </a:extLst>
                </a:gridCol>
              </a:tblGrid>
              <a:tr h="4200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艾诺米替片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69422"/>
                  </a:ext>
                </a:extLst>
              </a:tr>
              <a:tr h="5571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艾诺韦林</a:t>
                      </a:r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0.15g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拉米夫定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0.3g/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富马酸替诺福韦二吡呋酯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0.3g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52381"/>
                  </a:ext>
                </a:extLst>
              </a:tr>
              <a:tr h="6882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本品适用于治疗成人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HIV-1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感染初治患者。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330065"/>
                  </a:ext>
                </a:extLst>
              </a:tr>
              <a:tr h="5571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口服，推荐剂量为</a:t>
                      </a:r>
                      <a:r>
                        <a:rPr lang="zh-CN" altLang="en-US" sz="1600" u="none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每天一次，每次一片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，空腹服用。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322813"/>
                  </a:ext>
                </a:extLst>
              </a:tr>
              <a:tr h="953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中国获批时间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目前大陆地区同通用名药品上市情况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251407"/>
                  </a:ext>
                </a:extLst>
              </a:tr>
              <a:tr h="8848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全球首次上市时间及国家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中国，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201015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9651C8A6-723C-4EC7-9F6E-6A77B163E05C}"/>
              </a:ext>
            </a:extLst>
          </p:cNvPr>
          <p:cNvSpPr/>
          <p:nvPr/>
        </p:nvSpPr>
        <p:spPr>
          <a:xfrm>
            <a:off x="277738" y="1653993"/>
            <a:ext cx="5732682" cy="45639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E5C99A-7881-4E51-B534-2E0E19AB84B8}"/>
              </a:ext>
            </a:extLst>
          </p:cNvPr>
          <p:cNvSpPr/>
          <p:nvPr/>
        </p:nvSpPr>
        <p:spPr>
          <a:xfrm>
            <a:off x="6204733" y="3595717"/>
            <a:ext cx="5732682" cy="263489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7904F3E-9233-4B46-9389-163C92B3749C}"/>
              </a:ext>
            </a:extLst>
          </p:cNvPr>
          <p:cNvSpPr/>
          <p:nvPr/>
        </p:nvSpPr>
        <p:spPr>
          <a:xfrm>
            <a:off x="6204733" y="1693247"/>
            <a:ext cx="5732682" cy="16103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A53F46-A9F3-43DE-A4F8-1537D43A81D2}"/>
              </a:ext>
            </a:extLst>
          </p:cNvPr>
          <p:cNvSpPr txBox="1"/>
          <p:nvPr/>
        </p:nvSpPr>
        <p:spPr>
          <a:xfrm>
            <a:off x="6250330" y="1862990"/>
            <a:ext cx="54050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艾诺米替核心成分：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艾诺韦林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艾诺韦林是新一代非核苷类反转录酶抑制剂，是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首个国产抗艾滋病口服创新药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，已于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年通过谈判纳入医保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50330" y="3614024"/>
            <a:ext cx="564148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疾病基本情况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182563" indent="-182563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艾滋病是国家乙类法定传染病，截至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2022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年年底，存活艾滋病病毒感染者和艾滋病患者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122.3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名，新报告病例数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10.78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万</a:t>
            </a:r>
            <a:r>
              <a:rPr lang="en-US" altLang="zh-CN" sz="1600" baseline="70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182563" indent="-182563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艾滋病发病率为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4.27/10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，死亡率为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1.39/10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万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每年导致的死亡人数居乙类传染病之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首</a:t>
            </a:r>
            <a:r>
              <a:rPr lang="en-US" altLang="zh-CN" sz="1600" baseline="7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A9039E1-6A16-4F5E-94E0-B17DAFA05B67}"/>
              </a:ext>
            </a:extLst>
          </p:cNvPr>
          <p:cNvSpPr txBox="1"/>
          <p:nvPr/>
        </p:nvSpPr>
        <p:spPr>
          <a:xfrm>
            <a:off x="277737" y="6408581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中国性病艾滋病防治协会</a:t>
            </a:r>
            <a:r>
              <a:rPr lang="fr-FR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http://www.aids.org.cn/article-detail?id=4398&amp;column_id=14</a:t>
            </a:r>
          </a:p>
          <a:p>
            <a:r>
              <a:rPr lang="fr-FR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中国疾病预防控制中心</a:t>
            </a:r>
            <a:r>
              <a:rPr lang="fr-FR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fr-FR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www.nhc.gov.cn/jkj/s3578/202204/4fd88a291d914abf8f7a91f6333567e1.shtml</a:t>
            </a:r>
            <a:endParaRPr lang="fr-FR" altLang="zh-CN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7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06A1080-D0B3-454A-8B1A-741368C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563" y="6492875"/>
            <a:ext cx="2743200" cy="365125"/>
          </a:xfrm>
        </p:spPr>
        <p:txBody>
          <a:bodyPr/>
          <a:lstStyle/>
          <a:p>
            <a:fld id="{4B6489EF-D2D9-4B60-947E-0A4DEC76727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4" name="标题 2">
            <a:extLst>
              <a:ext uri="{FF2B5EF4-FFF2-40B4-BE49-F238E27FC236}">
                <a16:creationId xmlns:a16="http://schemas.microsoft.com/office/drawing/2014/main" id="{B4763659-474C-4AC4-8849-997771D2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00050"/>
            <a:ext cx="9940925" cy="617538"/>
          </a:xfrm>
        </p:spPr>
        <p:txBody>
          <a:bodyPr/>
          <a:lstStyle/>
          <a:p>
            <a:r>
              <a:rPr lang="en-US" altLang="zh-CN" sz="2400" dirty="0"/>
              <a:t>01</a:t>
            </a:r>
            <a:r>
              <a:rPr lang="zh-CN" altLang="en-US" sz="2400" dirty="0"/>
              <a:t>药品基本信息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01BA1D-FDD1-4109-B898-7FB7D1E18762}"/>
              </a:ext>
            </a:extLst>
          </p:cNvPr>
          <p:cNvSpPr txBox="1"/>
          <p:nvPr/>
        </p:nvSpPr>
        <p:spPr>
          <a:xfrm>
            <a:off x="428342" y="1119731"/>
            <a:ext cx="11598005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艾诺米替片，国产新一代非核苷复方制剂创新药，</a:t>
            </a:r>
            <a:r>
              <a:rPr lang="zh-CN" altLang="en-US" sz="2000" b="1" spc="-5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建议参照药品：</a:t>
            </a:r>
            <a:r>
              <a:rPr lang="zh-CN" altLang="en-US" sz="20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多拉米替片</a:t>
            </a:r>
            <a:endParaRPr lang="zh-CN" altLang="en-US" sz="2000" b="1" spc="-5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4CF7E8CC-7CF8-48BE-B783-5316C2E0A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74027"/>
              </p:ext>
            </p:extLst>
          </p:nvPr>
        </p:nvGraphicFramePr>
        <p:xfrm>
          <a:off x="3888804" y="3822214"/>
          <a:ext cx="7927847" cy="228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362">
                  <a:extLst>
                    <a:ext uri="{9D8B030D-6E8A-4147-A177-3AD203B41FA5}">
                      <a16:colId xmlns:a16="http://schemas.microsoft.com/office/drawing/2014/main" val="2036422569"/>
                    </a:ext>
                  </a:extLst>
                </a:gridCol>
                <a:gridCol w="911397">
                  <a:extLst>
                    <a:ext uri="{9D8B030D-6E8A-4147-A177-3AD203B41FA5}">
                      <a16:colId xmlns:a16="http://schemas.microsoft.com/office/drawing/2014/main" val="3953907859"/>
                    </a:ext>
                  </a:extLst>
                </a:gridCol>
                <a:gridCol w="1886440">
                  <a:extLst>
                    <a:ext uri="{9D8B030D-6E8A-4147-A177-3AD203B41FA5}">
                      <a16:colId xmlns:a16="http://schemas.microsoft.com/office/drawing/2014/main" val="2936068815"/>
                    </a:ext>
                  </a:extLst>
                </a:gridCol>
                <a:gridCol w="1335624">
                  <a:extLst>
                    <a:ext uri="{9D8B030D-6E8A-4147-A177-3AD203B41FA5}">
                      <a16:colId xmlns:a16="http://schemas.microsoft.com/office/drawing/2014/main" val="2896965010"/>
                    </a:ext>
                  </a:extLst>
                </a:gridCol>
                <a:gridCol w="1385024">
                  <a:extLst>
                    <a:ext uri="{9D8B030D-6E8A-4147-A177-3AD203B41FA5}">
                      <a16:colId xmlns:a16="http://schemas.microsoft.com/office/drawing/2014/main" val="2438530559"/>
                    </a:ext>
                  </a:extLst>
                </a:gridCol>
              </a:tblGrid>
              <a:tr h="3546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上市时间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38817"/>
                  </a:ext>
                </a:extLst>
              </a:tr>
              <a:tr h="3208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艾诺米替片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复邦德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非核苷复方制剂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2022</a:t>
                      </a:r>
                      <a:r>
                        <a:rPr lang="zh-CN" altLang="en-US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zh-CN" altLang="en-US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lang="zh-CN" altLang="en-US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33437"/>
                  </a:ext>
                </a:extLst>
              </a:tr>
              <a:tr h="3208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多拉米替片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德思卓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非核苷复方制剂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已纳入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70036"/>
                  </a:ext>
                </a:extLst>
              </a:tr>
              <a:tr h="3208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拉米夫定多替拉韦片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多伟托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整合酶复方制剂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已纳入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097682"/>
                  </a:ext>
                </a:extLst>
              </a:tr>
              <a:tr h="3208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比克恩丙诺片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必妥维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整合酶复方制剂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已纳入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80172"/>
                  </a:ext>
                </a:extLst>
              </a:tr>
              <a:tr h="3208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艾考恩丙替片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捷夫康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整合酶复方制剂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已纳入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268514"/>
                  </a:ext>
                </a:extLst>
              </a:tr>
              <a:tr h="3208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奈韦拉平齐多拉米双夫定片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吉唯久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非核苷复方制剂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已纳入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545941"/>
                  </a:ext>
                </a:extLst>
              </a:tr>
            </a:tbl>
          </a:graphicData>
        </a:graphic>
      </p:graphicFrame>
      <p:sp>
        <p:nvSpPr>
          <p:cNvPr id="37" name="文本框 36">
            <a:extLst>
              <a:ext uri="{FF2B5EF4-FFF2-40B4-BE49-F238E27FC236}">
                <a16:creationId xmlns:a16="http://schemas.microsoft.com/office/drawing/2014/main" id="{8A9039E1-6A16-4F5E-94E0-B17DAFA05B67}"/>
              </a:ext>
            </a:extLst>
          </p:cNvPr>
          <p:cNvSpPr txBox="1"/>
          <p:nvPr/>
        </p:nvSpPr>
        <p:spPr>
          <a:xfrm>
            <a:off x="336165" y="6334370"/>
            <a:ext cx="4009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中国艾滋病诊疗指南（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版）</a:t>
            </a:r>
            <a:endParaRPr lang="nb-NO" altLang="zh-CN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国家免费艾滋病抗病毒药物治疗手册（第五版）</a:t>
            </a:r>
            <a:endParaRPr lang="nb-NO" altLang="zh-CN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3.Chen H, et al. Front Med (Lausanne). 2022 Aug 29;9:965836.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B6486A2-BFFA-4808-A70D-237064F71E04}"/>
              </a:ext>
            </a:extLst>
          </p:cNvPr>
          <p:cNvSpPr txBox="1"/>
          <p:nvPr/>
        </p:nvSpPr>
        <p:spPr>
          <a:xfrm>
            <a:off x="503238" y="1867542"/>
            <a:ext cx="3055259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艾滋病抗病毒一线治疗的主要推荐方案为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个核苷类药物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(NRTIs)+1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个非核苷药物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(NNRTIs)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，在我国约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84.5%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感染者使用该治疗方案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 algn="just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传统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NNRTI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类药物神经精神等不良事件发生率较高，耐药屏障较低，无法满足患者长期治疗的需求。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182563" indent="-182563" algn="just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单片复方制剂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是目前治疗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主流方案，艾诺米替是新一代非核苷复方制剂，可有效补充原医保目录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内国产创新药物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保障的不足。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AEB623D-ACA0-4E15-99E8-B290B0B228C3}"/>
              </a:ext>
            </a:extLst>
          </p:cNvPr>
          <p:cNvSpPr/>
          <p:nvPr/>
        </p:nvSpPr>
        <p:spPr>
          <a:xfrm>
            <a:off x="428342" y="1650051"/>
            <a:ext cx="3191732" cy="46223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DD706FD-D12E-4346-955D-AD55C277E486}"/>
              </a:ext>
            </a:extLst>
          </p:cNvPr>
          <p:cNvSpPr/>
          <p:nvPr/>
        </p:nvSpPr>
        <p:spPr>
          <a:xfrm>
            <a:off x="3730654" y="1682999"/>
            <a:ext cx="8295693" cy="458940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617F7E0-9367-4079-B644-F013A5C35826}"/>
              </a:ext>
            </a:extLst>
          </p:cNvPr>
          <p:cNvSpPr txBox="1"/>
          <p:nvPr/>
        </p:nvSpPr>
        <p:spPr>
          <a:xfrm>
            <a:off x="5122901" y="6395925"/>
            <a:ext cx="62813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国内现有抗反转录病毒药物类别：核苷类反转录酶抑制剂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(NRTIs)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、非核苷类反转录酶抑制剂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(NNRTIs)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 整合酶抑制剂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(INSTIs)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、蛋白酶抑制剂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(PIs)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、融合抑制剂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Fis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88931E-6ABE-41C5-9E39-D6571F8652DE}"/>
              </a:ext>
            </a:extLst>
          </p:cNvPr>
          <p:cNvSpPr txBox="1"/>
          <p:nvPr/>
        </p:nvSpPr>
        <p:spPr>
          <a:xfrm>
            <a:off x="3754242" y="1792340"/>
            <a:ext cx="451193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艾诺米替优势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：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新一代非核苷类复方制剂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相比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传统非核苷方案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降低血脂代谢、中枢神经、肝脏等</a:t>
            </a:r>
            <a:r>
              <a:rPr lang="zh-CN" altLang="en-US" sz="13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不良反应发生率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改善免疫重建，降低耐药发生；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相比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整合酶复方制剂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可显著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改善血脂代谢和体重异常</a:t>
            </a:r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核心成分艾诺韦林通过特殊的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CYP2C19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通道代谢，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有效减少</a:t>
            </a:r>
            <a:r>
              <a:rPr lang="en-US" altLang="zh-CN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DDI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发生风险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B8B1449-A80B-48AA-85A1-9E69AE73760E}"/>
              </a:ext>
            </a:extLst>
          </p:cNvPr>
          <p:cNvCxnSpPr>
            <a:cxnSpLocks/>
          </p:cNvCxnSpPr>
          <p:nvPr/>
        </p:nvCxnSpPr>
        <p:spPr>
          <a:xfrm>
            <a:off x="8220259" y="1867916"/>
            <a:ext cx="0" cy="186643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27F59A8-748B-45D3-A0E9-7ADE88D1B3EF}"/>
              </a:ext>
            </a:extLst>
          </p:cNvPr>
          <p:cNvSpPr txBox="1"/>
          <p:nvPr/>
        </p:nvSpPr>
        <p:spPr>
          <a:xfrm>
            <a:off x="8168143" y="1714269"/>
            <a:ext cx="3943903" cy="20082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参照药品建议：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多拉米替片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适应症基本一致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、均以新一代非核苷药物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艾诺韦林</a:t>
            </a:r>
            <a:r>
              <a:rPr lang="en-US" altLang="zh-CN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多拉韦林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核心的复方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制剂，组方药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物均为</a:t>
            </a:r>
            <a:r>
              <a:rPr lang="zh-CN" altLang="en-US" sz="1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拉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米夫定</a:t>
            </a:r>
            <a:r>
              <a: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替诺福</a:t>
            </a:r>
            <a:r>
              <a:rPr lang="zh-CN" altLang="en-US" sz="1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韦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、多拉米替已谈判纳入医保，且是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临床使用最多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非核苷复方制剂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8165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072694" y="6492875"/>
            <a:ext cx="2743200" cy="365125"/>
          </a:xfrm>
        </p:spPr>
        <p:txBody>
          <a:bodyPr/>
          <a:lstStyle/>
          <a:p>
            <a:fld id="{4B6489EF-D2D9-4B60-947E-0A4DEC76727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02</a:t>
            </a:r>
            <a:r>
              <a:rPr lang="zh-CN" altLang="en-US" sz="2400" dirty="0"/>
              <a:t>安全性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4DF2AB3-0D2E-4C92-A211-5508BB7F1E0E}"/>
              </a:ext>
            </a:extLst>
          </p:cNvPr>
          <p:cNvSpPr txBox="1"/>
          <p:nvPr/>
        </p:nvSpPr>
        <p:spPr>
          <a:xfrm>
            <a:off x="266792" y="1049593"/>
            <a:ext cx="11665946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安全可靠：</a:t>
            </a:r>
            <a:r>
              <a:rPr lang="zh-CN" altLang="en-US" sz="20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用药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便利性和依从性更高，不良反应</a:t>
            </a:r>
            <a:r>
              <a:rPr lang="zh-CN" altLang="en-US" sz="20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</a:t>
            </a:r>
            <a:endParaRPr lang="zh-CN" altLang="en-US" sz="2000" b="1" spc="-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D07ACC8-1C3D-4CEF-91F5-67A355C22CBC}"/>
              </a:ext>
            </a:extLst>
          </p:cNvPr>
          <p:cNvSpPr txBox="1"/>
          <p:nvPr/>
        </p:nvSpPr>
        <p:spPr>
          <a:xfrm>
            <a:off x="322259" y="1730084"/>
            <a:ext cx="2331490" cy="369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一天一片，服用方便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8087E84-3BE5-4A11-A551-356B074CD639}"/>
              </a:ext>
            </a:extLst>
          </p:cNvPr>
          <p:cNvSpPr txBox="1"/>
          <p:nvPr/>
        </p:nvSpPr>
        <p:spPr>
          <a:xfrm>
            <a:off x="560809" y="2139095"/>
            <a:ext cx="3583807" cy="21209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每天只需服用一片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，无需再服用其他药物，解决患者每日服用多种药片的便捷性问题，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提高患者依从性，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与国际主流复方单片合剂用药方案接轨。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8E0249F-7DF2-4286-87B7-793E5506F645}"/>
              </a:ext>
            </a:extLst>
          </p:cNvPr>
          <p:cNvSpPr txBox="1"/>
          <p:nvPr/>
        </p:nvSpPr>
        <p:spPr>
          <a:xfrm>
            <a:off x="4375791" y="1730527"/>
            <a:ext cx="284995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/>
                <a:ea typeface="微软雅黑"/>
              </a:rPr>
              <a:t>不良反应小，安全性更佳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66ECE52-AC90-449B-9C91-CF38E53337BB}"/>
              </a:ext>
            </a:extLst>
          </p:cNvPr>
          <p:cNvSpPr txBox="1"/>
          <p:nvPr/>
        </p:nvSpPr>
        <p:spPr>
          <a:xfrm>
            <a:off x="4375791" y="4586500"/>
            <a:ext cx="7501482" cy="129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上市后监测收集到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例一般的个例不良反应，尚未收集到严重不良反应。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说明书中警告提示“治疗后乙型肝炎严重急性恶化”，目前尚无患者报告出现此情况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D183103D-35A7-40FE-A442-A4FB8931A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159" b="55316"/>
          <a:stretch>
            <a:fillRect/>
          </a:stretch>
        </p:blipFill>
        <p:spPr>
          <a:xfrm>
            <a:off x="1304934" y="4165404"/>
            <a:ext cx="2095555" cy="2137933"/>
          </a:xfrm>
          <a:prstGeom prst="rect">
            <a:avLst/>
          </a:prstGeom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id="{5768F734-3A63-4578-870B-BAC06A23FCD5}"/>
              </a:ext>
            </a:extLst>
          </p:cNvPr>
          <p:cNvSpPr/>
          <p:nvPr/>
        </p:nvSpPr>
        <p:spPr>
          <a:xfrm>
            <a:off x="4375791" y="2091909"/>
            <a:ext cx="7612413" cy="20016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B8484E24-CE33-4863-9036-6C44603B1410}"/>
              </a:ext>
            </a:extLst>
          </p:cNvPr>
          <p:cNvSpPr/>
          <p:nvPr/>
        </p:nvSpPr>
        <p:spPr>
          <a:xfrm>
            <a:off x="4375792" y="4283093"/>
            <a:ext cx="7612412" cy="202024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E3CD34A8-7FF4-4FEA-ACAC-3D00AF7A0F26}"/>
              </a:ext>
            </a:extLst>
          </p:cNvPr>
          <p:cNvSpPr/>
          <p:nvPr/>
        </p:nvSpPr>
        <p:spPr>
          <a:xfrm>
            <a:off x="322258" y="2091910"/>
            <a:ext cx="3921751" cy="42114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FA996C6-0573-40AE-9F01-E76BDBD63BB5}"/>
              </a:ext>
            </a:extLst>
          </p:cNvPr>
          <p:cNvSpPr txBox="1"/>
          <p:nvPr/>
        </p:nvSpPr>
        <p:spPr>
          <a:xfrm>
            <a:off x="4383164" y="2264004"/>
            <a:ext cx="760503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说明书收载的安全性信息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不良反应：丙氨酸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氨基转移酶升高、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γ-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谷氨酰转移酶升高、血肌酸磷酸激酶升高、天门冬氨酸氨基转移酶升高、高密度脂蛋白降低、头晕、高甘油三酯血症、异常做梦、失眠等。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不良反应发生率明显低于对照组</a:t>
            </a:r>
            <a:r>
              <a:rPr lang="en-US" altLang="zh-CN" sz="14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A9039E1-6A16-4F5E-94E0-B17DAFA05B67}"/>
              </a:ext>
            </a:extLst>
          </p:cNvPr>
          <p:cNvSpPr txBox="1"/>
          <p:nvPr/>
        </p:nvSpPr>
        <p:spPr>
          <a:xfrm>
            <a:off x="421563" y="6449719"/>
            <a:ext cx="40096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fr-FR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艾诺米替片药品说明书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3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072694" y="6492875"/>
            <a:ext cx="2743200" cy="365125"/>
          </a:xfrm>
        </p:spPr>
        <p:txBody>
          <a:bodyPr/>
          <a:lstStyle/>
          <a:p>
            <a:fld id="{4B6489EF-D2D9-4B60-947E-0A4DEC76727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02</a:t>
            </a:r>
            <a:r>
              <a:rPr lang="zh-CN" altLang="en-US" sz="2400" dirty="0"/>
              <a:t>安全性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E00630F-7CAA-4495-ABAB-2EBA9C81B25E}"/>
              </a:ext>
            </a:extLst>
          </p:cNvPr>
          <p:cNvSpPr txBox="1"/>
          <p:nvPr/>
        </p:nvSpPr>
        <p:spPr>
          <a:xfrm>
            <a:off x="502640" y="974418"/>
            <a:ext cx="11335316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-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药物</a:t>
            </a:r>
            <a:r>
              <a:rPr lang="zh-CN" altLang="en-US" sz="20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间相互作用的发生风险低</a:t>
            </a:r>
            <a:r>
              <a:rPr lang="zh-CN" altLang="en-US" sz="2000" b="1" spc="-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2000" b="1" spc="-5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血脂代谢、中枢神经、</a:t>
            </a:r>
            <a:r>
              <a:rPr lang="zh-CN" altLang="en-US" sz="20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肝脏</a:t>
            </a:r>
            <a:r>
              <a:rPr lang="zh-CN" altLang="en-US" sz="20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安全性良好</a:t>
            </a:r>
            <a:endParaRPr lang="zh-CN" altLang="en-US" sz="2000" b="1" spc="-5" dirty="0">
              <a:solidFill>
                <a:srgbClr val="FCC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27979" y="1607858"/>
            <a:ext cx="5713418" cy="1688131"/>
            <a:chOff x="6102476" y="1516437"/>
            <a:chExt cx="5713418" cy="1688131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DB10EB7-D0CE-4624-842E-359811FEF107}"/>
                </a:ext>
              </a:extLst>
            </p:cNvPr>
            <p:cNvSpPr txBox="1"/>
            <p:nvPr/>
          </p:nvSpPr>
          <p:spPr>
            <a:xfrm>
              <a:off x="6120327" y="2419738"/>
              <a:ext cx="5457429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kumimoji="0" lang="zh-CN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血脂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异常率：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22.2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%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vs 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34.4%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ANV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vs 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EFV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p&lt;0.001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LDL-C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,TG,TC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指标较基线显著改善（ 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p&lt;0.001 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5EBCE95-7D86-45BA-B8A9-27874452AB6C}"/>
                </a:ext>
              </a:extLst>
            </p:cNvPr>
            <p:cNvSpPr txBox="1"/>
            <p:nvPr/>
          </p:nvSpPr>
          <p:spPr>
            <a:xfrm>
              <a:off x="6102478" y="1516437"/>
              <a:ext cx="5713416" cy="584775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97EC6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血脂友好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97EC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III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期临床研究，</a:t>
              </a:r>
              <a:r>
                <a:rPr lang="zh-CN" altLang="en-US" sz="1400" i="0" u="none" strike="noStrike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相比</a:t>
              </a:r>
              <a:r>
                <a:rPr lang="en-US" altLang="zh-CN" sz="1400" i="0" u="none" strike="noStrike" baseline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EFV+3TC+TDF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736C2361-25F1-4334-B956-D1AA82CAD8FD}"/>
                </a:ext>
              </a:extLst>
            </p:cNvPr>
            <p:cNvSpPr txBox="1"/>
            <p:nvPr/>
          </p:nvSpPr>
          <p:spPr>
            <a:xfrm>
              <a:off x="6102476" y="2157772"/>
              <a:ext cx="549313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48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周血脂异常率更低，血脂指标较基线均得到改善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24538" y="3641992"/>
            <a:ext cx="5677096" cy="2203686"/>
            <a:chOff x="502638" y="1510887"/>
            <a:chExt cx="5677096" cy="2203686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251F138B-6E1F-460F-A7D4-D0D061A93105}"/>
                </a:ext>
              </a:extLst>
            </p:cNvPr>
            <p:cNvSpPr txBox="1"/>
            <p:nvPr/>
          </p:nvSpPr>
          <p:spPr>
            <a:xfrm>
              <a:off x="502639" y="1510887"/>
              <a:ext cx="5677095" cy="584775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97EC6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有效降低药物间相互作用发生风险</a:t>
              </a:r>
              <a:endParaRPr lang="en-US" altLang="zh-CN" b="1" dirty="0">
                <a:solidFill>
                  <a:srgbClr val="197EC6"/>
                </a:solidFill>
                <a:latin typeface="微软雅黑"/>
                <a:ea typeface="微软雅黑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不常见的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CYP2C19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代谢通道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99AB1BB0-5A07-420A-9FFA-12DFEFBDDC89}"/>
                </a:ext>
              </a:extLst>
            </p:cNvPr>
            <p:cNvSpPr txBox="1"/>
            <p:nvPr/>
          </p:nvSpPr>
          <p:spPr>
            <a:xfrm>
              <a:off x="502638" y="2514244"/>
              <a:ext cx="551293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altLang="zh-CN" sz="1600" kern="0" dirty="0"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200" kern="0" dirty="0"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HIV</a:t>
              </a:r>
              <a:r>
                <a:rPr lang="zh-CN" altLang="en-US" sz="1200" kern="0" dirty="0"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最常见共患病（高血压、血脂异常、神经精神疾病、</a:t>
              </a:r>
              <a:r>
                <a:rPr lang="en-US" altLang="zh-CN" sz="1200" kern="0" dirty="0"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2</a:t>
              </a:r>
              <a:r>
                <a:rPr lang="zh-CN" altLang="en-US" sz="1200" kern="0" dirty="0"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型糖尿病）的常用药中</a:t>
              </a:r>
              <a:r>
                <a:rPr lang="en-US" altLang="zh-CN" sz="1200" kern="0" baseline="30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1</a:t>
              </a:r>
              <a:r>
                <a:rPr lang="zh-CN" altLang="en-US" sz="1200" kern="0" dirty="0"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，指南及药物说明书明确表明经</a:t>
              </a:r>
              <a:r>
                <a:rPr lang="en-US" altLang="zh-CN" sz="1200" kern="0" dirty="0"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CYP2C19</a:t>
              </a:r>
              <a:r>
                <a:rPr lang="zh-CN" altLang="en-US" sz="1200" kern="0" dirty="0"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代谢的</a:t>
              </a:r>
              <a:r>
                <a:rPr lang="zh-CN" altLang="en-US" sz="1600" b="1" kern="0" dirty="0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仅</a:t>
              </a:r>
              <a:r>
                <a:rPr lang="en-US" altLang="zh-CN" sz="1600" b="1" kern="0" dirty="0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2</a:t>
              </a:r>
              <a:r>
                <a:rPr lang="zh-CN" altLang="en-US" sz="1600" b="1" kern="0" dirty="0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种</a:t>
              </a:r>
              <a:r>
                <a:rPr lang="en-US" altLang="zh-CN" sz="12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2-3 </a:t>
              </a:r>
              <a:r>
                <a:rPr lang="zh-CN" altLang="en-US" sz="1200" kern="0" dirty="0" smtClean="0"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。</a:t>
              </a:r>
              <a:endParaRPr lang="en-US" altLang="zh-CN" sz="1200" kern="0" dirty="0"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临床常用药物中，由CYP2C19代谢的仅占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6.8%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，因此通过CYP2C19代谢的药物发生药物相互作用的可能性相对较低</a:t>
              </a:r>
              <a:r>
                <a:rPr lang="en-US" altLang="zh-CN" sz="12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。</a:t>
              </a:r>
              <a:endParaRPr lang="zh-CN" altLang="en-US" sz="1200" dirty="0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77AFC34E-BB18-41DE-B0A4-267898956640}"/>
                </a:ext>
              </a:extLst>
            </p:cNvPr>
            <p:cNvSpPr txBox="1"/>
            <p:nvPr/>
          </p:nvSpPr>
          <p:spPr>
            <a:xfrm>
              <a:off x="502638" y="2157417"/>
              <a:ext cx="56770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rPr>
                <a:t>核心成分艾诺韦林的代谢通道为不常见的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rPr>
                <a:t>CYP2C19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rPr>
                <a:t>，</a:t>
              </a:r>
              <a:r>
                <a:rPr lang="zh-CN" altLang="en-US" sz="1600" b="1" kern="0" dirty="0">
                  <a:solidFill>
                    <a:srgbClr val="C00000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减少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rPr>
                <a:t>合并用药问题发生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96000" y="1605310"/>
            <a:ext cx="5744000" cy="1423483"/>
            <a:chOff x="389726" y="3996207"/>
            <a:chExt cx="5744000" cy="1423483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F2C3CEF4-F466-479A-962B-2BDB3CFE9566}"/>
                </a:ext>
              </a:extLst>
            </p:cNvPr>
            <p:cNvSpPr txBox="1"/>
            <p:nvPr/>
          </p:nvSpPr>
          <p:spPr>
            <a:xfrm>
              <a:off x="418264" y="3996207"/>
              <a:ext cx="5715462" cy="584775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dirty="0">
                  <a:solidFill>
                    <a:srgbClr val="197EC6"/>
                  </a:solidFill>
                  <a:latin typeface="微软雅黑"/>
                  <a:ea typeface="微软雅黑"/>
                </a:rPr>
                <a:t>中枢神经系统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97EC6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安全性良好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97EC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III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期临床研究，相比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EFV+3TC+TDF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2B1C458-5506-409A-8FB1-2CBA7121D4BC}"/>
                </a:ext>
              </a:extLst>
            </p:cNvPr>
            <p:cNvSpPr txBox="1"/>
            <p:nvPr/>
          </p:nvSpPr>
          <p:spPr>
            <a:xfrm>
              <a:off x="418264" y="5001499"/>
              <a:ext cx="5610396" cy="418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zh-CN" altLang="en-US" sz="1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其中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头晕发生率：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10.5%</a:t>
              </a:r>
              <a:r>
                <a: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vs 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51.0%</a:t>
              </a:r>
              <a:r>
                <a:rPr kumimoji="0" lang="zh-CN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</a:t>
              </a:r>
              <a:r>
                <a:rPr lang="en-US" altLang="zh-CN" sz="9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ANV</a:t>
              </a:r>
              <a:r>
                <a:rPr lang="zh-CN" altLang="en-US" sz="9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</a:t>
              </a:r>
              <a:r>
                <a:rPr lang="zh-CN" altLang="en-US" sz="900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vs </a:t>
              </a:r>
              <a:r>
                <a:rPr lang="en-US" altLang="zh-CN" sz="9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EFV</a:t>
              </a:r>
              <a:r>
                <a:rPr lang="zh-CN" altLang="en-US" sz="9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</a:t>
              </a:r>
              <a:r>
                <a:rPr kumimoji="0" lang="zh-CN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p&lt;0.001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E72C9636-3758-4E8D-8243-0FB1A378D842}"/>
                </a:ext>
              </a:extLst>
            </p:cNvPr>
            <p:cNvSpPr txBox="1"/>
            <p:nvPr/>
          </p:nvSpPr>
          <p:spPr>
            <a:xfrm>
              <a:off x="389726" y="4553026"/>
              <a:ext cx="5306972" cy="418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48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周药物相关中枢神经系统不良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反应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发生率更低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5192" y="3652501"/>
            <a:ext cx="5799346" cy="1878568"/>
            <a:chOff x="6123598" y="3996207"/>
            <a:chExt cx="5799346" cy="1878568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238DDB6-1A99-43DC-A8AF-3AD8EAA7B430}"/>
                </a:ext>
              </a:extLst>
            </p:cNvPr>
            <p:cNvSpPr txBox="1"/>
            <p:nvPr/>
          </p:nvSpPr>
          <p:spPr>
            <a:xfrm>
              <a:off x="6123599" y="5043778"/>
              <a:ext cx="579934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其中</a:t>
              </a:r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转氨酶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ALT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）：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9.2%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vs 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29.0%</a:t>
              </a:r>
              <a:r>
                <a:rPr kumimoji="0" lang="zh-CN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</a:t>
              </a:r>
              <a:r>
                <a:rPr lang="en-US" altLang="zh-CN" sz="9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ANV</a:t>
              </a:r>
              <a:r>
                <a:rPr lang="zh-CN" altLang="en-US" sz="9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</a:t>
              </a:r>
              <a:r>
                <a:rPr lang="zh-CN" altLang="en-US" sz="900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vs </a:t>
              </a:r>
              <a:r>
                <a:rPr lang="en-US" altLang="zh-CN" sz="9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EFV</a:t>
              </a:r>
              <a:r>
                <a:rPr lang="zh-CN" altLang="en-US" sz="9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</a:t>
              </a:r>
              <a:r>
                <a:rPr kumimoji="0" lang="zh-CN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p&lt;0.001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</a:t>
              </a:r>
              <a:endPara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285750" lvl="0" indent="-285750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γ-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谷氨酰转移酶（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γ- GGT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8.3%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vs 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19.1%</a:t>
              </a:r>
              <a:r>
                <a:rPr kumimoji="0" lang="zh-CN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</a:t>
              </a:r>
              <a:r>
                <a:rPr lang="en-US" altLang="zh-CN" sz="9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ANV</a:t>
              </a:r>
              <a:r>
                <a:rPr lang="zh-CN" altLang="en-US" sz="9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</a:t>
              </a:r>
              <a:r>
                <a:rPr lang="zh-CN" altLang="en-US" sz="900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vs </a:t>
              </a:r>
              <a:r>
                <a:rPr lang="en-US" altLang="zh-CN" sz="9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EFV</a:t>
              </a:r>
              <a:r>
                <a:rPr lang="zh-CN" altLang="en-US" sz="9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</a:t>
              </a:r>
              <a:r>
                <a:rPr kumimoji="0" lang="zh-CN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p&lt;0.01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D065ADD7-29A9-4F8B-9F2D-2E4E98C84CB8}"/>
                </a:ext>
              </a:extLst>
            </p:cNvPr>
            <p:cNvSpPr txBox="1"/>
            <p:nvPr/>
          </p:nvSpPr>
          <p:spPr>
            <a:xfrm>
              <a:off x="6124538" y="3996207"/>
              <a:ext cx="5713416" cy="584775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97EC6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对肝脏影响小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97EC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III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期临床研究，相比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EFV+3TC+TDF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BFAA0FFD-DEB8-4D4B-AA08-5E4B6586DD9B}"/>
                </a:ext>
              </a:extLst>
            </p:cNvPr>
            <p:cNvSpPr txBox="1"/>
            <p:nvPr/>
          </p:nvSpPr>
          <p:spPr>
            <a:xfrm>
              <a:off x="6123598" y="4625588"/>
              <a:ext cx="57993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48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对肝脏的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影响更小，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肝酶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升高</a:t>
              </a:r>
              <a:r>
                <a:rPr lang="en-US" altLang="zh-CN" sz="16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(≥ 2×ULN)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患者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更少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EB8CC759-0CA1-47B1-8511-0494436AF028}"/>
              </a:ext>
            </a:extLst>
          </p:cNvPr>
          <p:cNvSpPr txBox="1"/>
          <p:nvPr/>
        </p:nvSpPr>
        <p:spPr>
          <a:xfrm>
            <a:off x="100584" y="5938081"/>
            <a:ext cx="5204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Comorbidity burden in people living with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hiv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the united states. Conference on Retroviruses and Opportunistic Infections 2021. Available at: https://www.natap.org/2021/CROI/croi_14.htm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高血压合理用药指南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第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版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中国医学前沿杂志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,2017,9(07):28-126</a:t>
            </a:r>
          </a:p>
          <a:p>
            <a:r>
              <a:rPr lang="nb-NO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药品说明书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nb-NO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at: https://db-dev.yaozh.com/instruct</a:t>
            </a:r>
          </a:p>
          <a:p>
            <a:r>
              <a:rPr lang="nb-NO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 Zanger U M, Schwab M. Pharmacology &amp; therapeutics, 2013, 138(1): 103-141.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617F7E0-9367-4079-B644-F013A5C35826}"/>
              </a:ext>
            </a:extLst>
          </p:cNvPr>
          <p:cNvSpPr txBox="1"/>
          <p:nvPr/>
        </p:nvSpPr>
        <p:spPr>
          <a:xfrm>
            <a:off x="5931511" y="6387171"/>
            <a:ext cx="45932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药品缩写：艾诺韦林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ANV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；依非韦伦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ENV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；拉米夫定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3TC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；替诺福韦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TDF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112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080B168F-98BC-47BF-BED5-7B615BAEAE58}"/>
              </a:ext>
            </a:extLst>
          </p:cNvPr>
          <p:cNvSpPr/>
          <p:nvPr/>
        </p:nvSpPr>
        <p:spPr>
          <a:xfrm>
            <a:off x="3375013" y="5573728"/>
            <a:ext cx="491725" cy="157533"/>
          </a:xfrm>
          <a:prstGeom prst="round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412071" y="6481479"/>
            <a:ext cx="403822" cy="365125"/>
          </a:xfrm>
        </p:spPr>
        <p:txBody>
          <a:bodyPr/>
          <a:lstStyle/>
          <a:p>
            <a:fld id="{4B6489EF-D2D9-4B60-947E-0A4DEC7672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03</a:t>
            </a:r>
            <a:r>
              <a:rPr lang="zh-CN" altLang="en-US" sz="2400" dirty="0"/>
              <a:t>有效性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205625" y="1585462"/>
            <a:ext cx="3776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197EC6"/>
                </a:solidFill>
                <a:effectLst/>
                <a:uLnTx/>
                <a:uFillTx/>
                <a:latin typeface="微软雅黑"/>
                <a:ea typeface="微软雅黑"/>
              </a:rPr>
              <a:t>更优免疫重建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197EC6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D18DC4E-3B95-4FE1-AD41-B1E871DEF7F1}"/>
              </a:ext>
            </a:extLst>
          </p:cNvPr>
          <p:cNvCxnSpPr>
            <a:cxnSpLocks/>
          </p:cNvCxnSpPr>
          <p:nvPr/>
        </p:nvCxnSpPr>
        <p:spPr>
          <a:xfrm>
            <a:off x="5824229" y="1564503"/>
            <a:ext cx="0" cy="462819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01FEE8C-BFF5-4B69-B7BC-75FA8EA9DB4A}"/>
              </a:ext>
            </a:extLst>
          </p:cNvPr>
          <p:cNvSpPr txBox="1"/>
          <p:nvPr/>
        </p:nvSpPr>
        <p:spPr>
          <a:xfrm>
            <a:off x="117030" y="1967031"/>
            <a:ext cx="5782869" cy="288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zh-CN" altLang="en-US" sz="1400" i="0" u="none" strike="noStrike" baseline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治疗</a:t>
            </a:r>
            <a:r>
              <a:rPr lang="en-US" altLang="zh-CN" sz="1400" i="0" u="none" strike="noStrike" baseline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48</a:t>
            </a:r>
            <a:r>
              <a:rPr lang="zh-CN" altLang="en-US" sz="1400" i="0" u="none" strike="noStrike" baseline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周时</a:t>
            </a:r>
            <a:r>
              <a:rPr lang="zh-CN" altLang="en-US" sz="1400" i="0" u="none" strike="noStrike" baseline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en-US" altLang="zh-CN" sz="1400" b="1" i="0" u="none" strike="noStrike" baseline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ANV</a:t>
            </a:r>
            <a:r>
              <a:rPr lang="en-US" altLang="zh-CN" sz="1400" i="0" u="none" strike="noStrike" baseline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+3TC+TDF</a:t>
            </a:r>
            <a:r>
              <a:rPr lang="zh-CN" altLang="en-US" sz="1400" i="0" u="none" strike="noStrike" baseline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</a:t>
            </a:r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87%</a:t>
            </a:r>
            <a:r>
              <a:rPr lang="zh-CN" altLang="en-US" sz="1400" i="0" u="none" strike="noStrike" baseline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患者获得病毒学抑制，</a:t>
            </a:r>
            <a:r>
              <a:rPr lang="zh-CN" altLang="en-US" sz="1400" b="1" i="0" u="none" strike="noStrike" baseline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抗病毒疗效非劣</a:t>
            </a:r>
            <a:r>
              <a:rPr lang="zh-CN" altLang="en-US" sz="1400" b="1" i="0" u="none" strike="noStrike" baseline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于</a:t>
            </a:r>
            <a:r>
              <a:rPr lang="en-US" altLang="zh-CN" sz="1400" b="1" i="0" u="none" strike="noStrike" baseline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EFV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+3TC+TDF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</a:t>
            </a:r>
            <a:r>
              <a:rPr lang="zh-CN" altLang="en-US" sz="1400" i="0" u="none" strike="noStrike" baseline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1400" i="0" u="none" strike="noStrike" baseline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扩展至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96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周，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病毒学抑制持续有效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ANV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+3TC+TDF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</a:t>
            </a:r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92.5%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患者获得病毒学抑制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EFV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+3TC+TDF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组经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治转换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</a:t>
            </a:r>
            <a:r>
              <a:rPr lang="en-US" altLang="zh-CN" sz="1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ANV</a:t>
            </a:r>
            <a:r>
              <a:rPr lang="en-US" altLang="zh-CN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+3TC+TDF </a:t>
            </a:r>
            <a:r>
              <a:rPr lang="en-US" altLang="zh-CN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95.1</a:t>
            </a:r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患者获得病毒学抑制。</a:t>
            </a:r>
            <a:endParaRPr lang="en-US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艾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诺米替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万以上高病载患者依然有效。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600" i="0" u="none" strike="noStrike" baseline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1600" i="0" u="none" strike="noStrike" baseline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1600" i="0" u="none" strike="noStrike" baseline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1600" i="0" u="none" strike="noStrike" baseline="30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1400" baseline="30000" dirty="0">
              <a:solidFill>
                <a:srgbClr val="333333"/>
              </a:solidFill>
              <a:cs typeface="+mn-ea"/>
              <a:sym typeface="+mn-lt"/>
            </a:endParaRPr>
          </a:p>
          <a:p>
            <a:endParaRPr lang="zh-CN" altLang="en-US" sz="1400" baseline="30000" dirty="0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9B8D803-E63F-4D12-91DF-4E63F8AC4280}"/>
              </a:ext>
            </a:extLst>
          </p:cNvPr>
          <p:cNvSpPr txBox="1"/>
          <p:nvPr/>
        </p:nvSpPr>
        <p:spPr>
          <a:xfrm>
            <a:off x="229558" y="1585462"/>
            <a:ext cx="3169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197EC6"/>
                </a:solidFill>
                <a:latin typeface="微软雅黑"/>
                <a:ea typeface="微软雅黑"/>
              </a:rPr>
              <a:t>有效抑制</a:t>
            </a:r>
            <a:r>
              <a:rPr lang="en-US" altLang="zh-CN" b="1" dirty="0">
                <a:solidFill>
                  <a:srgbClr val="197EC6"/>
                </a:solidFill>
                <a:latin typeface="微软雅黑"/>
                <a:ea typeface="微软雅黑"/>
              </a:rPr>
              <a:t>HIV-1</a:t>
            </a:r>
            <a:r>
              <a:rPr lang="zh-CN" altLang="en-US" b="1" dirty="0">
                <a:solidFill>
                  <a:srgbClr val="197EC6"/>
                </a:solidFill>
                <a:latin typeface="微软雅黑"/>
                <a:ea typeface="微软雅黑"/>
              </a:rPr>
              <a:t>复制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197EC6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6BF2E61-4C40-4BB7-911C-D63C7DD66BB3}"/>
              </a:ext>
            </a:extLst>
          </p:cNvPr>
          <p:cNvSpPr txBox="1"/>
          <p:nvPr/>
        </p:nvSpPr>
        <p:spPr>
          <a:xfrm>
            <a:off x="6103121" y="2037746"/>
            <a:ext cx="5582911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zh-CN" altLang="en-US" sz="1400" i="0" u="none" strike="noStrike" baseline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治疗</a:t>
            </a:r>
            <a:r>
              <a:rPr lang="en-US" altLang="zh-CN" sz="1400" i="0" u="none" strike="noStrike" baseline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48</a:t>
            </a:r>
            <a:r>
              <a:rPr lang="zh-CN" altLang="en-US" sz="1400" i="0" u="none" strike="noStrike" baseline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周时</a:t>
            </a:r>
            <a:r>
              <a:rPr lang="zh-CN" altLang="en-US" sz="1400" i="0" u="none" strike="noStrike" baseline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ANV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+3TC+TDF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</a:t>
            </a:r>
            <a:r>
              <a:rPr lang="en-US" altLang="zh-CN" sz="1400" i="0" u="none" strike="noStrike" baseline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CD4</a:t>
            </a:r>
            <a:r>
              <a:rPr lang="en-US" altLang="zh-CN" sz="1400" i="0" u="none" strike="noStrike" baseline="300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en-US" altLang="zh-CN" sz="1400" i="0" u="none" strike="noStrike" baseline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</a:t>
            </a:r>
            <a:r>
              <a:rPr lang="zh-CN" altLang="en-US" sz="1400" i="0" u="none" strike="noStrike" baseline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细胞计数的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增加平均值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高于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EFV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+3TC+TDF</a:t>
            </a:r>
            <a:r>
              <a:rPr lang="zh-CN" altLang="en-US" sz="1400" i="0" u="none" strike="noStrike" baseline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</a:t>
            </a:r>
            <a:r>
              <a:rPr lang="zh-CN" altLang="en-US" sz="1400" i="0" u="none" strike="noStrike" baseline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sz="1400" b="1" i="0" u="none" strike="noStrike" baseline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134/</a:t>
            </a:r>
            <a:r>
              <a:rPr lang="en-US" altLang="zh-CN" sz="1400" b="1" i="0" u="none" strike="noStrike" baseline="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μL</a:t>
            </a:r>
            <a:r>
              <a:rPr lang="en-US" altLang="zh-CN" sz="1400" b="1" i="0" u="none" strike="noStrike" baseline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VS 122 /</a:t>
            </a:r>
            <a:r>
              <a:rPr lang="en-US" altLang="zh-CN" sz="1400" b="1" i="0" u="none" strike="noStrike" baseline="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μL</a:t>
            </a:r>
            <a:r>
              <a:rPr lang="en-US" altLang="zh-CN" sz="1400" b="1" i="0" u="none" strike="noStrike" baseline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1400" i="0" u="none" strike="noStrike" baseline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 p&lt;0.05)</a:t>
            </a: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扩展至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96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周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1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ANV</a:t>
            </a:r>
            <a:r>
              <a:rPr lang="en-US" altLang="zh-CN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+3TC+TDF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持续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治疗组</a:t>
            </a:r>
            <a:r>
              <a:rPr lang="en-US" altLang="zh-CN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CD4</a:t>
            </a:r>
            <a:r>
              <a:rPr lang="en-US" altLang="zh-CN" sz="1400" baseline="30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en-US" altLang="zh-CN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细胞计数的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增加平均值高于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EFV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转换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</a:t>
            </a:r>
            <a:r>
              <a:rPr lang="en-US" altLang="zh-CN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ANV</a:t>
            </a:r>
            <a:r>
              <a:rPr lang="zh-CN" altLang="en-US" sz="14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181/</a:t>
            </a:r>
            <a:r>
              <a:rPr lang="en-US" altLang="zh-CN" sz="14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μL</a:t>
            </a:r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VS 169μL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 p&lt;0.05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en-US" altLang="zh-CN" sz="1400" i="0" u="none" strike="noStrike" baseline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1600" i="0" u="none" strike="noStrike" baseline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1600" i="0" u="none" strike="noStrike" baseline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1600" i="0" u="none" strike="noStrike" baseline="30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1400" baseline="30000" dirty="0">
              <a:solidFill>
                <a:srgbClr val="333333"/>
              </a:solidFill>
              <a:cs typeface="+mn-ea"/>
              <a:sym typeface="+mn-lt"/>
            </a:endParaRPr>
          </a:p>
          <a:p>
            <a:endParaRPr lang="zh-CN" altLang="en-US" sz="1400" baseline="30000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F506F57-0F83-4064-9FE0-41E4EE607D7D}"/>
              </a:ext>
            </a:extLst>
          </p:cNvPr>
          <p:cNvGrpSpPr/>
          <p:nvPr/>
        </p:nvGrpSpPr>
        <p:grpSpPr>
          <a:xfrm>
            <a:off x="133639" y="3203096"/>
            <a:ext cx="5312675" cy="2995376"/>
            <a:chOff x="-991939" y="2045440"/>
            <a:chExt cx="8468972" cy="453131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39318AE-E4DA-4D31-AE04-E4AE8C7050E9}"/>
                </a:ext>
              </a:extLst>
            </p:cNvPr>
            <p:cNvSpPr txBox="1"/>
            <p:nvPr/>
          </p:nvSpPr>
          <p:spPr>
            <a:xfrm>
              <a:off x="901560" y="5512084"/>
              <a:ext cx="1066885" cy="38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162/315</a:t>
              </a:r>
              <a:endParaRPr kumimoji="0" lang="zh-CN" alt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1FE641F-E0FB-4C7B-A382-C8F200DD4A64}"/>
                </a:ext>
              </a:extLst>
            </p:cNvPr>
            <p:cNvGrpSpPr/>
            <p:nvPr/>
          </p:nvGrpSpPr>
          <p:grpSpPr>
            <a:xfrm>
              <a:off x="-742084" y="5607170"/>
              <a:ext cx="2367881" cy="969585"/>
              <a:chOff x="1986180" y="5371365"/>
              <a:chExt cx="2367881" cy="969585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F549974C-B88F-440D-8184-B3B75689BD52}"/>
                  </a:ext>
                </a:extLst>
              </p:cNvPr>
              <p:cNvGrpSpPr/>
              <p:nvPr/>
            </p:nvGrpSpPr>
            <p:grpSpPr>
              <a:xfrm>
                <a:off x="1986180" y="5371365"/>
                <a:ext cx="1845780" cy="325917"/>
                <a:chOff x="6538437" y="4474224"/>
                <a:chExt cx="1845780" cy="325917"/>
              </a:xfrm>
            </p:grpSpPr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64D92209-8213-4B35-864B-5A4531B83E1C}"/>
                    </a:ext>
                  </a:extLst>
                </p:cNvPr>
                <p:cNvCxnSpPr/>
                <p:nvPr/>
              </p:nvCxnSpPr>
              <p:spPr>
                <a:xfrm>
                  <a:off x="6538437" y="4639093"/>
                  <a:ext cx="394471" cy="0"/>
                </a:xfrm>
                <a:prstGeom prst="line">
                  <a:avLst/>
                </a:prstGeom>
                <a:ln w="19050">
                  <a:solidFill>
                    <a:srgbClr val="0065B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8FAA3F5D-F729-4EB2-A92B-016AF0E80C35}"/>
                    </a:ext>
                  </a:extLst>
                </p:cNvPr>
                <p:cNvSpPr/>
                <p:nvPr/>
              </p:nvSpPr>
              <p:spPr>
                <a:xfrm>
                  <a:off x="6692675" y="4604512"/>
                  <a:ext cx="61200" cy="61200"/>
                </a:xfrm>
                <a:prstGeom prst="ellipse">
                  <a:avLst/>
                </a:prstGeom>
                <a:solidFill>
                  <a:srgbClr val="0065B0"/>
                </a:solidFill>
                <a:ln>
                  <a:solidFill>
                    <a:srgbClr val="0065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92E73C68-2232-4B1D-B2F1-605F4D510571}"/>
                    </a:ext>
                  </a:extLst>
                </p:cNvPr>
                <p:cNvSpPr txBox="1"/>
                <p:nvPr/>
              </p:nvSpPr>
              <p:spPr>
                <a:xfrm>
                  <a:off x="6883711" y="4474224"/>
                  <a:ext cx="1500506" cy="325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8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ANV+3TC+TDF</a:t>
                  </a:r>
                  <a:endParaRPr lang="zh-CN" altLang="en-US" sz="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9B2B94A7-9AC6-4083-95BA-9A8731275EE7}"/>
                  </a:ext>
                </a:extLst>
              </p:cNvPr>
              <p:cNvGrpSpPr/>
              <p:nvPr/>
            </p:nvGrpSpPr>
            <p:grpSpPr>
              <a:xfrm>
                <a:off x="1986180" y="5600658"/>
                <a:ext cx="1924532" cy="325917"/>
                <a:chOff x="6538437" y="4694830"/>
                <a:chExt cx="1924532" cy="325917"/>
              </a:xfrm>
            </p:grpSpPr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45BF4C8C-CEC5-4DFF-8B18-6A7B7A24F636}"/>
                    </a:ext>
                  </a:extLst>
                </p:cNvPr>
                <p:cNvCxnSpPr/>
                <p:nvPr/>
              </p:nvCxnSpPr>
              <p:spPr>
                <a:xfrm>
                  <a:off x="6538437" y="4842531"/>
                  <a:ext cx="394471" cy="0"/>
                </a:xfrm>
                <a:prstGeom prst="line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DF6C0D45-B8F4-4F22-9CDA-CF3FFA73841A}"/>
                    </a:ext>
                  </a:extLst>
                </p:cNvPr>
                <p:cNvSpPr/>
                <p:nvPr/>
              </p:nvSpPr>
              <p:spPr>
                <a:xfrm>
                  <a:off x="6692675" y="4811931"/>
                  <a:ext cx="61200" cy="612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A073DDF4-4B22-47FA-ABDC-97795C83D4AA}"/>
                    </a:ext>
                  </a:extLst>
                </p:cNvPr>
                <p:cNvSpPr txBox="1"/>
                <p:nvPr/>
              </p:nvSpPr>
              <p:spPr>
                <a:xfrm>
                  <a:off x="6884028" y="4694830"/>
                  <a:ext cx="1578941" cy="325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EFV+3TC+TDF</a:t>
                  </a:r>
                  <a:endParaRPr kumimoji="0" lang="zh-CN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787638D0-5110-48E6-9B28-8067DA133FD2}"/>
                  </a:ext>
                </a:extLst>
              </p:cNvPr>
              <p:cNvGrpSpPr/>
              <p:nvPr/>
            </p:nvGrpSpPr>
            <p:grpSpPr>
              <a:xfrm>
                <a:off x="1986180" y="5809147"/>
                <a:ext cx="1733250" cy="324171"/>
                <a:chOff x="6538437" y="4478106"/>
                <a:chExt cx="1733250" cy="324171"/>
              </a:xfrm>
            </p:grpSpPr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E55E96A2-92D9-4AF9-9A1C-589B584DAD2D}"/>
                    </a:ext>
                  </a:extLst>
                </p:cNvPr>
                <p:cNvCxnSpPr/>
                <p:nvPr/>
              </p:nvCxnSpPr>
              <p:spPr>
                <a:xfrm>
                  <a:off x="6538437" y="4639093"/>
                  <a:ext cx="394471" cy="0"/>
                </a:xfrm>
                <a:prstGeom prst="line">
                  <a:avLst/>
                </a:prstGeom>
                <a:ln w="19050">
                  <a:solidFill>
                    <a:srgbClr val="0065B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161B9D89-B75B-416A-8B72-DA27B4CF8977}"/>
                    </a:ext>
                  </a:extLst>
                </p:cNvPr>
                <p:cNvSpPr/>
                <p:nvPr/>
              </p:nvSpPr>
              <p:spPr>
                <a:xfrm>
                  <a:off x="6692675" y="4604512"/>
                  <a:ext cx="61200" cy="61200"/>
                </a:xfrm>
                <a:prstGeom prst="ellipse">
                  <a:avLst/>
                </a:prstGeom>
                <a:solidFill>
                  <a:srgbClr val="0065B0"/>
                </a:solidFill>
                <a:ln>
                  <a:solidFill>
                    <a:srgbClr val="0065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B36A9195-2003-4EB7-ADE5-AC96380E360B}"/>
                    </a:ext>
                  </a:extLst>
                </p:cNvPr>
                <p:cNvSpPr txBox="1"/>
                <p:nvPr/>
              </p:nvSpPr>
              <p:spPr>
                <a:xfrm>
                  <a:off x="6890411" y="4478106"/>
                  <a:ext cx="1381276" cy="324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ANV</a:t>
                  </a:r>
                  <a:r>
                    <a:rPr kumimoji="0" lang="zh-CN" altLang="en-US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持续</a:t>
                  </a:r>
                  <a:endParaRPr kumimoji="0" lang="zh-CN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E4C98B2A-A07B-4B71-B888-0EF78ABFDBAA}"/>
                  </a:ext>
                </a:extLst>
              </p:cNvPr>
              <p:cNvGrpSpPr/>
              <p:nvPr/>
            </p:nvGrpSpPr>
            <p:grpSpPr>
              <a:xfrm>
                <a:off x="1986180" y="6016780"/>
                <a:ext cx="2367881" cy="324170"/>
                <a:chOff x="6538437" y="4677052"/>
                <a:chExt cx="2367881" cy="324170"/>
              </a:xfrm>
            </p:grpSpPr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E6DA5D1B-A519-48F0-A8EC-EE8A61EE6653}"/>
                    </a:ext>
                  </a:extLst>
                </p:cNvPr>
                <p:cNvCxnSpPr/>
                <p:nvPr/>
              </p:nvCxnSpPr>
              <p:spPr>
                <a:xfrm>
                  <a:off x="6538437" y="4842531"/>
                  <a:ext cx="394471" cy="0"/>
                </a:xfrm>
                <a:prstGeom prst="line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bg2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44B8E1AD-A861-43F7-B53F-B2343DD0F617}"/>
                    </a:ext>
                  </a:extLst>
                </p:cNvPr>
                <p:cNvSpPr/>
                <p:nvPr/>
              </p:nvSpPr>
              <p:spPr>
                <a:xfrm>
                  <a:off x="6692675" y="4811931"/>
                  <a:ext cx="61200" cy="612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664F92AB-2096-4851-90D8-045D480E9455}"/>
                    </a:ext>
                  </a:extLst>
                </p:cNvPr>
                <p:cNvSpPr txBox="1"/>
                <p:nvPr/>
              </p:nvSpPr>
              <p:spPr>
                <a:xfrm>
                  <a:off x="6890411" y="4677052"/>
                  <a:ext cx="2015907" cy="324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EFV</a:t>
                  </a:r>
                  <a:r>
                    <a:rPr kumimoji="0" lang="zh-CN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转换</a:t>
                  </a:r>
                  <a:r>
                    <a:rPr kumimoji="0" lang="zh-CN" altLang="en-US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为</a:t>
                  </a:r>
                  <a:r>
                    <a:rPr kumimoji="0" lang="en-US" altLang="zh-CN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ANV</a:t>
                  </a:r>
                  <a:endParaRPr kumimoji="0" lang="zh-CN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A17AA2C-F42F-4C9A-9F21-7A08EAC10E14}"/>
                </a:ext>
              </a:extLst>
            </p:cNvPr>
            <p:cNvSpPr txBox="1"/>
            <p:nvPr/>
          </p:nvSpPr>
          <p:spPr>
            <a:xfrm>
              <a:off x="-356696" y="5386590"/>
              <a:ext cx="373820" cy="215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n/N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51D5D68-4131-49CD-BB09-2CD56099F2D0}"/>
                </a:ext>
              </a:extLst>
            </p:cNvPr>
            <p:cNvGrpSpPr/>
            <p:nvPr/>
          </p:nvGrpSpPr>
          <p:grpSpPr>
            <a:xfrm>
              <a:off x="-991939" y="2045440"/>
              <a:ext cx="8468972" cy="3974549"/>
              <a:chOff x="1620915" y="1616057"/>
              <a:chExt cx="8468972" cy="3974549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3EE39E58-8A02-4608-B101-FBE36CFC1386}"/>
                  </a:ext>
                </a:extLst>
              </p:cNvPr>
              <p:cNvGrpSpPr/>
              <p:nvPr/>
            </p:nvGrpSpPr>
            <p:grpSpPr>
              <a:xfrm>
                <a:off x="1620915" y="1616057"/>
                <a:ext cx="8468972" cy="3974549"/>
                <a:chOff x="1905005" y="1888434"/>
                <a:chExt cx="8468972" cy="3974549"/>
              </a:xfrm>
            </p:grpSpPr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A5AC04AB-55BE-4034-8406-16D96CA02189}"/>
                    </a:ext>
                  </a:extLst>
                </p:cNvPr>
                <p:cNvSpPr txBox="1"/>
                <p:nvPr/>
              </p:nvSpPr>
              <p:spPr>
                <a:xfrm rot="16200000">
                  <a:off x="99424" y="3694015"/>
                  <a:ext cx="3974549" cy="3633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HIV-1 RNA&lt;50</a:t>
                  </a:r>
                  <a:r>
                    <a:rPr kumimoji="0" lang="zh-CN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拷贝</a:t>
                  </a:r>
                  <a:r>
                    <a:rPr kumimoji="0" lang="en-US" altLang="zh-CN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/mL</a:t>
                  </a:r>
                  <a:r>
                    <a:rPr kumimoji="0" lang="zh-CN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受试者比例（</a:t>
                  </a:r>
                  <a:r>
                    <a:rPr kumimoji="0" lang="en-US" altLang="zh-CN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%</a:t>
                  </a:r>
                  <a:r>
                    <a:rPr kumimoji="0" lang="zh-CN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）</a:t>
                  </a:r>
                </a:p>
              </p:txBody>
            </p:sp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EBA7CE7C-1C08-4A49-BD6B-D781D94B9069}"/>
                    </a:ext>
                  </a:extLst>
                </p:cNvPr>
                <p:cNvGrpSpPr/>
                <p:nvPr/>
              </p:nvGrpSpPr>
              <p:grpSpPr>
                <a:xfrm>
                  <a:off x="2125656" y="2368392"/>
                  <a:ext cx="8248321" cy="3064954"/>
                  <a:chOff x="2125656" y="2412782"/>
                  <a:chExt cx="8248321" cy="3064954"/>
                </a:xfrm>
              </p:grpSpPr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E7A16DB3-F38C-4345-9DFF-C88ABF635983}"/>
                      </a:ext>
                    </a:extLst>
                  </p:cNvPr>
                  <p:cNvGrpSpPr/>
                  <p:nvPr/>
                </p:nvGrpSpPr>
                <p:grpSpPr>
                  <a:xfrm>
                    <a:off x="2125656" y="2723030"/>
                    <a:ext cx="7949191" cy="2754706"/>
                    <a:chOff x="1548799" y="1695156"/>
                    <a:chExt cx="8392160" cy="4645989"/>
                  </a:xfrm>
                </p:grpSpPr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D9C50A1E-839C-44CD-90CD-A67D16958F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134331" y="1695156"/>
                      <a:ext cx="0" cy="414563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3"/>
                    </a:lnRef>
                    <a:fillRef idx="0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38" name="图表 37">
                      <a:extLst>
                        <a:ext uri="{FF2B5EF4-FFF2-40B4-BE49-F238E27FC236}">
                          <a16:creationId xmlns:a16="http://schemas.microsoft.com/office/drawing/2014/main" id="{35038D0F-3ED2-4F8E-85DD-149960014589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1727858489"/>
                        </p:ext>
                      </p:extLst>
                    </p:nvPr>
                  </p:nvGraphicFramePr>
                  <p:xfrm>
                    <a:off x="1548799" y="1824531"/>
                    <a:ext cx="8392160" cy="4516614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"/>
                    </a:graphicData>
                  </a:graphic>
                </p:graphicFrame>
                <p:grpSp>
                  <p:nvGrpSpPr>
                    <p:cNvPr id="39" name="组合 38">
                      <a:extLst>
                        <a:ext uri="{FF2B5EF4-FFF2-40B4-BE49-F238E27FC236}">
                          <a16:creationId xmlns:a16="http://schemas.microsoft.com/office/drawing/2014/main" id="{0A1CEDD5-3D73-4478-B2F8-DB6681882C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06172" y="1715628"/>
                      <a:ext cx="7586845" cy="5234"/>
                      <a:chOff x="2206172" y="5801155"/>
                      <a:chExt cx="7586845" cy="5234"/>
                    </a:xfrm>
                  </p:grpSpPr>
                  <p:cxnSp>
                    <p:nvCxnSpPr>
                      <p:cNvPr id="40" name="直接箭头连接符 39">
                        <a:extLst>
                          <a:ext uri="{FF2B5EF4-FFF2-40B4-BE49-F238E27FC236}">
                            <a16:creationId xmlns:a16="http://schemas.microsoft.com/office/drawing/2014/main" id="{CB5A8588-7DB2-4136-A027-2052FA7372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206172" y="5801155"/>
                        <a:ext cx="4864781" cy="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直接箭头连接符 41">
                        <a:extLst>
                          <a:ext uri="{FF2B5EF4-FFF2-40B4-BE49-F238E27FC236}">
                            <a16:creationId xmlns:a16="http://schemas.microsoft.com/office/drawing/2014/main" id="{CDFB909C-9BAE-4FE9-85FC-DD02956DEB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160073" y="5806389"/>
                        <a:ext cx="2632944" cy="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FB542496-71EE-40DA-9038-F4C87A660F71}"/>
                      </a:ext>
                    </a:extLst>
                  </p:cNvPr>
                  <p:cNvSpPr txBox="1"/>
                  <p:nvPr/>
                </p:nvSpPr>
                <p:spPr>
                  <a:xfrm>
                    <a:off x="2876188" y="2414610"/>
                    <a:ext cx="456455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双盲期（</a:t>
                    </a:r>
                    <a:r>
                      <a: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0-48</a:t>
                    </a:r>
                    <a:r>
                      <a:rPr kumimoji="0" lang="zh-CN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周）</a:t>
                    </a:r>
                  </a:p>
                </p:txBody>
              </p:sp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608CB0D1-E00B-4E34-BE7E-FE84DCDD2AED}"/>
                      </a:ext>
                    </a:extLst>
                  </p:cNvPr>
                  <p:cNvSpPr txBox="1"/>
                  <p:nvPr/>
                </p:nvSpPr>
                <p:spPr>
                  <a:xfrm>
                    <a:off x="7531428" y="2412782"/>
                    <a:ext cx="2543418" cy="3724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扩展开放期（</a:t>
                    </a:r>
                    <a:r>
                      <a: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48-96</a:t>
                    </a:r>
                    <a:r>
                      <a:rPr kumimoji="0" lang="zh-CN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周）</a:t>
                    </a:r>
                  </a:p>
                </p:txBody>
              </p:sp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88D6EA89-821E-47BA-A47F-D827D1A38EA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4208" y="5152546"/>
                    <a:ext cx="559769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时间</a:t>
                    </a:r>
                    <a:r>
                      <a: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(</a:t>
                    </a:r>
                    <a:r>
                      <a:rPr kumimoji="0" lang="zh-CN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周</a:t>
                    </a:r>
                    <a:r>
                      <a: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)</a:t>
                    </a:r>
                    <a:endParaRPr kumimoji="0" lang="zh-CN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DC3442D-906E-4AE8-9333-2D91968F6375}"/>
                  </a:ext>
                </a:extLst>
              </p:cNvPr>
              <p:cNvSpPr txBox="1"/>
              <p:nvPr/>
            </p:nvSpPr>
            <p:spPr>
              <a:xfrm>
                <a:off x="2659757" y="4576488"/>
                <a:ext cx="24558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</a:t>
                </a: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1712E86-050A-4797-9F68-0571E25F5128}"/>
                  </a:ext>
                </a:extLst>
              </p:cNvPr>
              <p:cNvSpPr txBox="1"/>
              <p:nvPr/>
            </p:nvSpPr>
            <p:spPr>
              <a:xfrm>
                <a:off x="3004826" y="4645525"/>
                <a:ext cx="24558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</a:t>
                </a: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CE45EBE-97BF-4DBB-A6BC-4EC0BF75D7B2}"/>
                </a:ext>
              </a:extLst>
            </p:cNvPr>
            <p:cNvSpPr/>
            <p:nvPr/>
          </p:nvSpPr>
          <p:spPr>
            <a:xfrm>
              <a:off x="4092784" y="5342917"/>
              <a:ext cx="866419" cy="2368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48</a:t>
              </a:r>
              <a:endPara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B4AABF47-A8AE-43C5-88A8-B3EA710E16E1}"/>
              </a:ext>
            </a:extLst>
          </p:cNvPr>
          <p:cNvSpPr txBox="1"/>
          <p:nvPr/>
        </p:nvSpPr>
        <p:spPr>
          <a:xfrm>
            <a:off x="1291167" y="5656332"/>
            <a:ext cx="695218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162/314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67729CD-2FDA-4C1E-94BF-2B55E347D5AB}"/>
              </a:ext>
            </a:extLst>
          </p:cNvPr>
          <p:cNvSpPr txBox="1"/>
          <p:nvPr/>
        </p:nvSpPr>
        <p:spPr>
          <a:xfrm>
            <a:off x="2009634" y="5499924"/>
            <a:ext cx="695218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252/315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2C1C7D4C-E202-4F2B-9E92-A6CBE4AFDA26}"/>
              </a:ext>
            </a:extLst>
          </p:cNvPr>
          <p:cNvSpPr txBox="1"/>
          <p:nvPr/>
        </p:nvSpPr>
        <p:spPr>
          <a:xfrm>
            <a:off x="2007561" y="5632567"/>
            <a:ext cx="695218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267/314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55F23B6-F2DA-48A6-8C14-9D32DC73BA47}"/>
              </a:ext>
            </a:extLst>
          </p:cNvPr>
          <p:cNvSpPr txBox="1"/>
          <p:nvPr/>
        </p:nvSpPr>
        <p:spPr>
          <a:xfrm>
            <a:off x="2704852" y="5504671"/>
            <a:ext cx="695218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273/315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63F9019-9107-413E-B215-06F85D5FF827}"/>
              </a:ext>
            </a:extLst>
          </p:cNvPr>
          <p:cNvSpPr txBox="1"/>
          <p:nvPr/>
        </p:nvSpPr>
        <p:spPr>
          <a:xfrm>
            <a:off x="2683830" y="5644597"/>
            <a:ext cx="695218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290/314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205DE66-2845-40D8-A226-E89662EF0363}"/>
              </a:ext>
            </a:extLst>
          </p:cNvPr>
          <p:cNvSpPr txBox="1"/>
          <p:nvPr/>
        </p:nvSpPr>
        <p:spPr>
          <a:xfrm>
            <a:off x="3295283" y="5514565"/>
            <a:ext cx="626134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274/315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FB0A8CF2-6DFA-4CE4-B116-E4B637A67803}"/>
              </a:ext>
            </a:extLst>
          </p:cNvPr>
          <p:cNvSpPr/>
          <p:nvPr/>
        </p:nvSpPr>
        <p:spPr>
          <a:xfrm>
            <a:off x="3372264" y="5730297"/>
            <a:ext cx="491724" cy="157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E1EC2C7-80E2-4374-B836-1B0030A77AC1}"/>
              </a:ext>
            </a:extLst>
          </p:cNvPr>
          <p:cNvSpPr txBox="1"/>
          <p:nvPr/>
        </p:nvSpPr>
        <p:spPr>
          <a:xfrm>
            <a:off x="3304680" y="5668110"/>
            <a:ext cx="695218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288/314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FB4FFF4A-BA0E-4ED7-B473-E8C5E2E89CEA}"/>
              </a:ext>
            </a:extLst>
          </p:cNvPr>
          <p:cNvSpPr txBox="1"/>
          <p:nvPr/>
        </p:nvSpPr>
        <p:spPr>
          <a:xfrm>
            <a:off x="4004258" y="5801560"/>
            <a:ext cx="695218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266/293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F1263AE-ED39-4CC3-8679-790603DCE113}"/>
              </a:ext>
            </a:extLst>
          </p:cNvPr>
          <p:cNvSpPr txBox="1"/>
          <p:nvPr/>
        </p:nvSpPr>
        <p:spPr>
          <a:xfrm>
            <a:off x="3999898" y="5946191"/>
            <a:ext cx="695218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272/287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6AF273C-D4C7-41AF-B864-EE7691C58E8C}"/>
              </a:ext>
            </a:extLst>
          </p:cNvPr>
          <p:cNvSpPr txBox="1"/>
          <p:nvPr/>
        </p:nvSpPr>
        <p:spPr>
          <a:xfrm>
            <a:off x="4742293" y="5795741"/>
            <a:ext cx="695218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271/293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A395155A-602B-4A8F-9546-7E27B3C6FDE5}"/>
              </a:ext>
            </a:extLst>
          </p:cNvPr>
          <p:cNvSpPr txBox="1"/>
          <p:nvPr/>
        </p:nvSpPr>
        <p:spPr>
          <a:xfrm>
            <a:off x="4746653" y="5937430"/>
            <a:ext cx="695218" cy="25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273/287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40" name="组合 339">
            <a:extLst>
              <a:ext uri="{FF2B5EF4-FFF2-40B4-BE49-F238E27FC236}">
                <a16:creationId xmlns:a16="http://schemas.microsoft.com/office/drawing/2014/main" id="{BB0F9B48-E81D-4C1B-A42C-5593C5893CEF}"/>
              </a:ext>
            </a:extLst>
          </p:cNvPr>
          <p:cNvGrpSpPr>
            <a:grpSpLocks noChangeAspect="1"/>
          </p:cNvGrpSpPr>
          <p:nvPr/>
        </p:nvGrpSpPr>
        <p:grpSpPr>
          <a:xfrm>
            <a:off x="6124312" y="3429000"/>
            <a:ext cx="5121782" cy="2618187"/>
            <a:chOff x="1423632" y="2081090"/>
            <a:chExt cx="9017473" cy="4609614"/>
          </a:xfrm>
        </p:grpSpPr>
        <p:graphicFrame>
          <p:nvGraphicFramePr>
            <p:cNvPr id="341" name="图表 340">
              <a:extLst>
                <a:ext uri="{FF2B5EF4-FFF2-40B4-BE49-F238E27FC236}">
                  <a16:creationId xmlns:a16="http://schemas.microsoft.com/office/drawing/2014/main" id="{61C84F8C-6C99-4837-BC9D-8E336658EAE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12333114"/>
                </p:ext>
              </p:extLst>
            </p:nvPr>
          </p:nvGraphicFramePr>
          <p:xfrm>
            <a:off x="2229117" y="2577468"/>
            <a:ext cx="7688063" cy="2687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42" name="组合 341">
              <a:extLst>
                <a:ext uri="{FF2B5EF4-FFF2-40B4-BE49-F238E27FC236}">
                  <a16:creationId xmlns:a16="http://schemas.microsoft.com/office/drawing/2014/main" id="{CFB6C982-46C7-4F0F-822A-83155697E148}"/>
                </a:ext>
              </a:extLst>
            </p:cNvPr>
            <p:cNvGrpSpPr/>
            <p:nvPr/>
          </p:nvGrpSpPr>
          <p:grpSpPr>
            <a:xfrm>
              <a:off x="3272132" y="3982302"/>
              <a:ext cx="115846" cy="739765"/>
              <a:chOff x="5001357" y="4415276"/>
              <a:chExt cx="115846" cy="739765"/>
            </a:xfrm>
          </p:grpSpPr>
          <p:cxnSp>
            <p:nvCxnSpPr>
              <p:cNvPr id="426" name="直接连接符 425">
                <a:extLst>
                  <a:ext uri="{FF2B5EF4-FFF2-40B4-BE49-F238E27FC236}">
                    <a16:creationId xmlns:a16="http://schemas.microsoft.com/office/drawing/2014/main" id="{789A37BE-229A-4AA2-BF39-65D469714A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1357" y="4415276"/>
                <a:ext cx="107999" cy="0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直接连接符 426">
                <a:extLst>
                  <a:ext uri="{FF2B5EF4-FFF2-40B4-BE49-F238E27FC236}">
                    <a16:creationId xmlns:a16="http://schemas.microsoft.com/office/drawing/2014/main" id="{AB611247-0753-493F-A18C-39107FD3D413}"/>
                  </a:ext>
                </a:extLst>
              </p:cNvPr>
              <p:cNvCxnSpPr/>
              <p:nvPr/>
            </p:nvCxnSpPr>
            <p:spPr>
              <a:xfrm>
                <a:off x="5055358" y="4415276"/>
                <a:ext cx="0" cy="739765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直接连接符 427">
                <a:extLst>
                  <a:ext uri="{FF2B5EF4-FFF2-40B4-BE49-F238E27FC236}">
                    <a16:creationId xmlns:a16="http://schemas.microsoft.com/office/drawing/2014/main" id="{563A93EF-483D-459E-A312-078C6EE80444}"/>
                  </a:ext>
                </a:extLst>
              </p:cNvPr>
              <p:cNvCxnSpPr/>
              <p:nvPr/>
            </p:nvCxnSpPr>
            <p:spPr>
              <a:xfrm>
                <a:off x="5009204" y="5148122"/>
                <a:ext cx="107999" cy="0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3" name="组合 342">
              <a:extLst>
                <a:ext uri="{FF2B5EF4-FFF2-40B4-BE49-F238E27FC236}">
                  <a16:creationId xmlns:a16="http://schemas.microsoft.com/office/drawing/2014/main" id="{95D1DB9D-6A1E-42DC-893C-3E3B0E60F8DB}"/>
                </a:ext>
              </a:extLst>
            </p:cNvPr>
            <p:cNvGrpSpPr/>
            <p:nvPr/>
          </p:nvGrpSpPr>
          <p:grpSpPr>
            <a:xfrm>
              <a:off x="3272131" y="4052162"/>
              <a:ext cx="114030" cy="739765"/>
              <a:chOff x="5001357" y="4429225"/>
              <a:chExt cx="114030" cy="739765"/>
            </a:xfrm>
          </p:grpSpPr>
          <p:cxnSp>
            <p:nvCxnSpPr>
              <p:cNvPr id="423" name="直接连接符 422">
                <a:extLst>
                  <a:ext uri="{FF2B5EF4-FFF2-40B4-BE49-F238E27FC236}">
                    <a16:creationId xmlns:a16="http://schemas.microsoft.com/office/drawing/2014/main" id="{DFF1D3CD-7BCB-47C1-BFBF-18C28089D2BC}"/>
                  </a:ext>
                </a:extLst>
              </p:cNvPr>
              <p:cNvCxnSpPr/>
              <p:nvPr/>
            </p:nvCxnSpPr>
            <p:spPr>
              <a:xfrm>
                <a:off x="5001357" y="4429225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直接连接符 423">
                <a:extLst>
                  <a:ext uri="{FF2B5EF4-FFF2-40B4-BE49-F238E27FC236}">
                    <a16:creationId xmlns:a16="http://schemas.microsoft.com/office/drawing/2014/main" id="{7CBEABF5-E9AB-466A-BB7E-590AC264B319}"/>
                  </a:ext>
                </a:extLst>
              </p:cNvPr>
              <p:cNvCxnSpPr/>
              <p:nvPr/>
            </p:nvCxnSpPr>
            <p:spPr>
              <a:xfrm>
                <a:off x="5061388" y="4429225"/>
                <a:ext cx="0" cy="739765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直接连接符 424">
                <a:extLst>
                  <a:ext uri="{FF2B5EF4-FFF2-40B4-BE49-F238E27FC236}">
                    <a16:creationId xmlns:a16="http://schemas.microsoft.com/office/drawing/2014/main" id="{7E9E80BA-E75A-48FA-988C-C64827DDBDE9}"/>
                  </a:ext>
                </a:extLst>
              </p:cNvPr>
              <p:cNvCxnSpPr/>
              <p:nvPr/>
            </p:nvCxnSpPr>
            <p:spPr>
              <a:xfrm>
                <a:off x="5007388" y="5157842"/>
                <a:ext cx="107999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组合 343">
              <a:extLst>
                <a:ext uri="{FF2B5EF4-FFF2-40B4-BE49-F238E27FC236}">
                  <a16:creationId xmlns:a16="http://schemas.microsoft.com/office/drawing/2014/main" id="{E1D844D2-5628-4824-9112-29ED5DBECFE8}"/>
                </a:ext>
              </a:extLst>
            </p:cNvPr>
            <p:cNvGrpSpPr/>
            <p:nvPr/>
          </p:nvGrpSpPr>
          <p:grpSpPr>
            <a:xfrm>
              <a:off x="4227542" y="3740381"/>
              <a:ext cx="108003" cy="1062367"/>
              <a:chOff x="4934414" y="4406601"/>
              <a:chExt cx="108003" cy="745637"/>
            </a:xfrm>
          </p:grpSpPr>
          <p:cxnSp>
            <p:nvCxnSpPr>
              <p:cNvPr id="420" name="直接连接符 419">
                <a:extLst>
                  <a:ext uri="{FF2B5EF4-FFF2-40B4-BE49-F238E27FC236}">
                    <a16:creationId xmlns:a16="http://schemas.microsoft.com/office/drawing/2014/main" id="{E9EDCDC6-724F-4E4B-A3BA-CD6E16F13571}"/>
                  </a:ext>
                </a:extLst>
              </p:cNvPr>
              <p:cNvCxnSpPr/>
              <p:nvPr/>
            </p:nvCxnSpPr>
            <p:spPr>
              <a:xfrm>
                <a:off x="4934417" y="4406601"/>
                <a:ext cx="108000" cy="0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直接连接符 420">
                <a:extLst>
                  <a:ext uri="{FF2B5EF4-FFF2-40B4-BE49-F238E27FC236}">
                    <a16:creationId xmlns:a16="http://schemas.microsoft.com/office/drawing/2014/main" id="{E9253B04-17C5-4E53-B06D-4B58E99B3B67}"/>
                  </a:ext>
                </a:extLst>
              </p:cNvPr>
              <p:cNvCxnSpPr/>
              <p:nvPr/>
            </p:nvCxnSpPr>
            <p:spPr>
              <a:xfrm>
                <a:off x="4996873" y="4406601"/>
                <a:ext cx="0" cy="739765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直接连接符 421">
                <a:extLst>
                  <a:ext uri="{FF2B5EF4-FFF2-40B4-BE49-F238E27FC236}">
                    <a16:creationId xmlns:a16="http://schemas.microsoft.com/office/drawing/2014/main" id="{ADA9A8CE-4ECA-4130-A7FF-DF36B8E16E2D}"/>
                  </a:ext>
                </a:extLst>
              </p:cNvPr>
              <p:cNvCxnSpPr/>
              <p:nvPr/>
            </p:nvCxnSpPr>
            <p:spPr>
              <a:xfrm>
                <a:off x="4934414" y="5152238"/>
                <a:ext cx="108001" cy="0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5" name="组合 344">
              <a:extLst>
                <a:ext uri="{FF2B5EF4-FFF2-40B4-BE49-F238E27FC236}">
                  <a16:creationId xmlns:a16="http://schemas.microsoft.com/office/drawing/2014/main" id="{9459A806-6365-4051-B4E4-5C2EC70BD6B9}"/>
                </a:ext>
              </a:extLst>
            </p:cNvPr>
            <p:cNvGrpSpPr/>
            <p:nvPr/>
          </p:nvGrpSpPr>
          <p:grpSpPr>
            <a:xfrm>
              <a:off x="4227545" y="3802629"/>
              <a:ext cx="112540" cy="1056876"/>
              <a:chOff x="4932897" y="4413258"/>
              <a:chExt cx="112540" cy="741783"/>
            </a:xfrm>
          </p:grpSpPr>
          <p:cxnSp>
            <p:nvCxnSpPr>
              <p:cNvPr id="417" name="直接连接符 416">
                <a:extLst>
                  <a:ext uri="{FF2B5EF4-FFF2-40B4-BE49-F238E27FC236}">
                    <a16:creationId xmlns:a16="http://schemas.microsoft.com/office/drawing/2014/main" id="{1AE4131B-D809-4588-8B9D-A83E0B52FA27}"/>
                  </a:ext>
                </a:extLst>
              </p:cNvPr>
              <p:cNvCxnSpPr/>
              <p:nvPr/>
            </p:nvCxnSpPr>
            <p:spPr>
              <a:xfrm>
                <a:off x="4937436" y="4413258"/>
                <a:ext cx="108001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直接连接符 417">
                <a:extLst>
                  <a:ext uri="{FF2B5EF4-FFF2-40B4-BE49-F238E27FC236}">
                    <a16:creationId xmlns:a16="http://schemas.microsoft.com/office/drawing/2014/main" id="{C2B5D36B-F22D-42BE-90B7-80AFACD64B4E}"/>
                  </a:ext>
                </a:extLst>
              </p:cNvPr>
              <p:cNvCxnSpPr/>
              <p:nvPr/>
            </p:nvCxnSpPr>
            <p:spPr>
              <a:xfrm>
                <a:off x="4996620" y="4415276"/>
                <a:ext cx="0" cy="739765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直接连接符 418">
                <a:extLst>
                  <a:ext uri="{FF2B5EF4-FFF2-40B4-BE49-F238E27FC236}">
                    <a16:creationId xmlns:a16="http://schemas.microsoft.com/office/drawing/2014/main" id="{E66166ED-0999-45B1-A5B1-8CCFE4028E53}"/>
                  </a:ext>
                </a:extLst>
              </p:cNvPr>
              <p:cNvCxnSpPr/>
              <p:nvPr/>
            </p:nvCxnSpPr>
            <p:spPr>
              <a:xfrm>
                <a:off x="4932897" y="5155041"/>
                <a:ext cx="107999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组合 345">
              <a:extLst>
                <a:ext uri="{FF2B5EF4-FFF2-40B4-BE49-F238E27FC236}">
                  <a16:creationId xmlns:a16="http://schemas.microsoft.com/office/drawing/2014/main" id="{57636AFA-7696-4B9B-ACEF-4F23E2FF7659}"/>
                </a:ext>
              </a:extLst>
            </p:cNvPr>
            <p:cNvGrpSpPr/>
            <p:nvPr/>
          </p:nvGrpSpPr>
          <p:grpSpPr>
            <a:xfrm>
              <a:off x="5191572" y="3614232"/>
              <a:ext cx="108003" cy="1057183"/>
              <a:chOff x="4882515" y="4417614"/>
              <a:chExt cx="108003" cy="741998"/>
            </a:xfrm>
          </p:grpSpPr>
          <p:cxnSp>
            <p:nvCxnSpPr>
              <p:cNvPr id="414" name="直接连接符 413">
                <a:extLst>
                  <a:ext uri="{FF2B5EF4-FFF2-40B4-BE49-F238E27FC236}">
                    <a16:creationId xmlns:a16="http://schemas.microsoft.com/office/drawing/2014/main" id="{13415235-7085-494A-8335-E9308B4A3E92}"/>
                  </a:ext>
                </a:extLst>
              </p:cNvPr>
              <p:cNvCxnSpPr/>
              <p:nvPr/>
            </p:nvCxnSpPr>
            <p:spPr>
              <a:xfrm>
                <a:off x="4882518" y="4417614"/>
                <a:ext cx="108000" cy="0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直接连接符 414">
                <a:extLst>
                  <a:ext uri="{FF2B5EF4-FFF2-40B4-BE49-F238E27FC236}">
                    <a16:creationId xmlns:a16="http://schemas.microsoft.com/office/drawing/2014/main" id="{E06A6E0B-B58D-4186-A951-91DE9259628E}"/>
                  </a:ext>
                </a:extLst>
              </p:cNvPr>
              <p:cNvCxnSpPr/>
              <p:nvPr/>
            </p:nvCxnSpPr>
            <p:spPr>
              <a:xfrm>
                <a:off x="4936518" y="4419847"/>
                <a:ext cx="0" cy="739765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直接连接符 415">
                <a:extLst>
                  <a:ext uri="{FF2B5EF4-FFF2-40B4-BE49-F238E27FC236}">
                    <a16:creationId xmlns:a16="http://schemas.microsoft.com/office/drawing/2014/main" id="{6989339B-799B-4052-A6B2-DBD8CA4FD930}"/>
                  </a:ext>
                </a:extLst>
              </p:cNvPr>
              <p:cNvCxnSpPr/>
              <p:nvPr/>
            </p:nvCxnSpPr>
            <p:spPr>
              <a:xfrm>
                <a:off x="4882515" y="5152840"/>
                <a:ext cx="108001" cy="0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7" name="组合 346">
              <a:extLst>
                <a:ext uri="{FF2B5EF4-FFF2-40B4-BE49-F238E27FC236}">
                  <a16:creationId xmlns:a16="http://schemas.microsoft.com/office/drawing/2014/main" id="{40FABDED-2DB1-4CA7-A5F6-1C96042F52EE}"/>
                </a:ext>
              </a:extLst>
            </p:cNvPr>
            <p:cNvGrpSpPr/>
            <p:nvPr/>
          </p:nvGrpSpPr>
          <p:grpSpPr>
            <a:xfrm>
              <a:off x="5191576" y="3702431"/>
              <a:ext cx="113144" cy="1054001"/>
              <a:chOff x="4883368" y="4407253"/>
              <a:chExt cx="113144" cy="739765"/>
            </a:xfrm>
          </p:grpSpPr>
          <p:cxnSp>
            <p:nvCxnSpPr>
              <p:cNvPr id="411" name="直接连接符 410">
                <a:extLst>
                  <a:ext uri="{FF2B5EF4-FFF2-40B4-BE49-F238E27FC236}">
                    <a16:creationId xmlns:a16="http://schemas.microsoft.com/office/drawing/2014/main" id="{C63DDF2A-F221-4426-837E-6BECC08D8CC1}"/>
                  </a:ext>
                </a:extLst>
              </p:cNvPr>
              <p:cNvCxnSpPr/>
              <p:nvPr/>
            </p:nvCxnSpPr>
            <p:spPr>
              <a:xfrm>
                <a:off x="4888512" y="4407253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直接连接符 411">
                <a:extLst>
                  <a:ext uri="{FF2B5EF4-FFF2-40B4-BE49-F238E27FC236}">
                    <a16:creationId xmlns:a16="http://schemas.microsoft.com/office/drawing/2014/main" id="{A790F2FA-3C22-4C41-AA12-80AFDABDACB1}"/>
                  </a:ext>
                </a:extLst>
              </p:cNvPr>
              <p:cNvCxnSpPr/>
              <p:nvPr/>
            </p:nvCxnSpPr>
            <p:spPr>
              <a:xfrm>
                <a:off x="4938956" y="4407253"/>
                <a:ext cx="0" cy="739765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直接连接符 412">
                <a:extLst>
                  <a:ext uri="{FF2B5EF4-FFF2-40B4-BE49-F238E27FC236}">
                    <a16:creationId xmlns:a16="http://schemas.microsoft.com/office/drawing/2014/main" id="{177B58BF-47E0-4983-93A4-F6C4C41CBCF9}"/>
                  </a:ext>
                </a:extLst>
              </p:cNvPr>
              <p:cNvCxnSpPr/>
              <p:nvPr/>
            </p:nvCxnSpPr>
            <p:spPr>
              <a:xfrm>
                <a:off x="4883368" y="5144954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8" name="文本框 347">
              <a:extLst>
                <a:ext uri="{FF2B5EF4-FFF2-40B4-BE49-F238E27FC236}">
                  <a16:creationId xmlns:a16="http://schemas.microsoft.com/office/drawing/2014/main" id="{32BC182E-35DD-43E8-81E8-6762BB9AACBD}"/>
                </a:ext>
              </a:extLst>
            </p:cNvPr>
            <p:cNvSpPr txBox="1"/>
            <p:nvPr/>
          </p:nvSpPr>
          <p:spPr>
            <a:xfrm>
              <a:off x="5079347" y="3328694"/>
              <a:ext cx="242375" cy="246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*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49" name="组合 348">
              <a:extLst>
                <a:ext uri="{FF2B5EF4-FFF2-40B4-BE49-F238E27FC236}">
                  <a16:creationId xmlns:a16="http://schemas.microsoft.com/office/drawing/2014/main" id="{5302F5F3-4478-4F2E-A2BA-25D7D4959568}"/>
                </a:ext>
              </a:extLst>
            </p:cNvPr>
            <p:cNvGrpSpPr/>
            <p:nvPr/>
          </p:nvGrpSpPr>
          <p:grpSpPr>
            <a:xfrm>
              <a:off x="6157805" y="3559219"/>
              <a:ext cx="108000" cy="1054001"/>
              <a:chOff x="4830956" y="4415276"/>
              <a:chExt cx="108000" cy="739765"/>
            </a:xfrm>
          </p:grpSpPr>
          <p:cxnSp>
            <p:nvCxnSpPr>
              <p:cNvPr id="408" name="直接连接符 407">
                <a:extLst>
                  <a:ext uri="{FF2B5EF4-FFF2-40B4-BE49-F238E27FC236}">
                    <a16:creationId xmlns:a16="http://schemas.microsoft.com/office/drawing/2014/main" id="{16114378-D1BE-4D41-A818-534016AE295B}"/>
                  </a:ext>
                </a:extLst>
              </p:cNvPr>
              <p:cNvCxnSpPr/>
              <p:nvPr/>
            </p:nvCxnSpPr>
            <p:spPr>
              <a:xfrm>
                <a:off x="4830956" y="4415276"/>
                <a:ext cx="108000" cy="0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直接连接符 408">
                <a:extLst>
                  <a:ext uri="{FF2B5EF4-FFF2-40B4-BE49-F238E27FC236}">
                    <a16:creationId xmlns:a16="http://schemas.microsoft.com/office/drawing/2014/main" id="{1C30C9E0-064E-4897-A80A-E334484E2FC4}"/>
                  </a:ext>
                </a:extLst>
              </p:cNvPr>
              <p:cNvCxnSpPr/>
              <p:nvPr/>
            </p:nvCxnSpPr>
            <p:spPr>
              <a:xfrm>
                <a:off x="4885591" y="4415276"/>
                <a:ext cx="0" cy="739765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直接连接符 409">
                <a:extLst>
                  <a:ext uri="{FF2B5EF4-FFF2-40B4-BE49-F238E27FC236}">
                    <a16:creationId xmlns:a16="http://schemas.microsoft.com/office/drawing/2014/main" id="{47E5D878-242A-405F-B18A-981D4CEA17F7}"/>
                  </a:ext>
                </a:extLst>
              </p:cNvPr>
              <p:cNvCxnSpPr/>
              <p:nvPr/>
            </p:nvCxnSpPr>
            <p:spPr>
              <a:xfrm>
                <a:off x="4830956" y="5155041"/>
                <a:ext cx="108000" cy="0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组合 349">
              <a:extLst>
                <a:ext uri="{FF2B5EF4-FFF2-40B4-BE49-F238E27FC236}">
                  <a16:creationId xmlns:a16="http://schemas.microsoft.com/office/drawing/2014/main" id="{A498CA90-655F-480E-A8ED-A7D09F8F91E7}"/>
                </a:ext>
              </a:extLst>
            </p:cNvPr>
            <p:cNvGrpSpPr/>
            <p:nvPr/>
          </p:nvGrpSpPr>
          <p:grpSpPr>
            <a:xfrm>
              <a:off x="6155057" y="3630863"/>
              <a:ext cx="108000" cy="1054001"/>
              <a:chOff x="4830956" y="4415276"/>
              <a:chExt cx="108000" cy="739765"/>
            </a:xfrm>
          </p:grpSpPr>
          <p:cxnSp>
            <p:nvCxnSpPr>
              <p:cNvPr id="405" name="直接连接符 404">
                <a:extLst>
                  <a:ext uri="{FF2B5EF4-FFF2-40B4-BE49-F238E27FC236}">
                    <a16:creationId xmlns:a16="http://schemas.microsoft.com/office/drawing/2014/main" id="{A397FF00-7C77-4071-A331-B7A8043109EA}"/>
                  </a:ext>
                </a:extLst>
              </p:cNvPr>
              <p:cNvCxnSpPr/>
              <p:nvPr/>
            </p:nvCxnSpPr>
            <p:spPr>
              <a:xfrm>
                <a:off x="4830956" y="4415276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直接连接符 405">
                <a:extLst>
                  <a:ext uri="{FF2B5EF4-FFF2-40B4-BE49-F238E27FC236}">
                    <a16:creationId xmlns:a16="http://schemas.microsoft.com/office/drawing/2014/main" id="{E88D1E83-9DC8-4E86-9485-31217DAAAA95}"/>
                  </a:ext>
                </a:extLst>
              </p:cNvPr>
              <p:cNvCxnSpPr/>
              <p:nvPr/>
            </p:nvCxnSpPr>
            <p:spPr>
              <a:xfrm>
                <a:off x="4885591" y="4415276"/>
                <a:ext cx="0" cy="739765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直接连接符 406">
                <a:extLst>
                  <a:ext uri="{FF2B5EF4-FFF2-40B4-BE49-F238E27FC236}">
                    <a16:creationId xmlns:a16="http://schemas.microsoft.com/office/drawing/2014/main" id="{AF8A48BA-F01A-46BB-B04A-A299548BC745}"/>
                  </a:ext>
                </a:extLst>
              </p:cNvPr>
              <p:cNvCxnSpPr/>
              <p:nvPr/>
            </p:nvCxnSpPr>
            <p:spPr>
              <a:xfrm>
                <a:off x="4830956" y="5155041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1" name="组合 350">
              <a:extLst>
                <a:ext uri="{FF2B5EF4-FFF2-40B4-BE49-F238E27FC236}">
                  <a16:creationId xmlns:a16="http://schemas.microsoft.com/office/drawing/2014/main" id="{6C0D2FFE-A9A3-4F6A-B2EA-18C2C23FE530}"/>
                </a:ext>
              </a:extLst>
            </p:cNvPr>
            <p:cNvGrpSpPr/>
            <p:nvPr/>
          </p:nvGrpSpPr>
          <p:grpSpPr>
            <a:xfrm>
              <a:off x="7146900" y="3574914"/>
              <a:ext cx="108000" cy="1055444"/>
              <a:chOff x="4790189" y="4414263"/>
              <a:chExt cx="108000" cy="740778"/>
            </a:xfrm>
          </p:grpSpPr>
          <p:cxnSp>
            <p:nvCxnSpPr>
              <p:cNvPr id="402" name="直接连接符 401">
                <a:extLst>
                  <a:ext uri="{FF2B5EF4-FFF2-40B4-BE49-F238E27FC236}">
                    <a16:creationId xmlns:a16="http://schemas.microsoft.com/office/drawing/2014/main" id="{F5C819B0-0423-4B49-9645-8B473D38CE77}"/>
                  </a:ext>
                </a:extLst>
              </p:cNvPr>
              <p:cNvCxnSpPr/>
              <p:nvPr/>
            </p:nvCxnSpPr>
            <p:spPr>
              <a:xfrm>
                <a:off x="4790189" y="4414263"/>
                <a:ext cx="108000" cy="0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直接连接符 402">
                <a:extLst>
                  <a:ext uri="{FF2B5EF4-FFF2-40B4-BE49-F238E27FC236}">
                    <a16:creationId xmlns:a16="http://schemas.microsoft.com/office/drawing/2014/main" id="{FD82479E-0A18-41D3-B62A-4B0732488392}"/>
                  </a:ext>
                </a:extLst>
              </p:cNvPr>
              <p:cNvCxnSpPr/>
              <p:nvPr/>
            </p:nvCxnSpPr>
            <p:spPr>
              <a:xfrm>
                <a:off x="4844189" y="4415276"/>
                <a:ext cx="0" cy="739765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直接连接符 403">
                <a:extLst>
                  <a:ext uri="{FF2B5EF4-FFF2-40B4-BE49-F238E27FC236}">
                    <a16:creationId xmlns:a16="http://schemas.microsoft.com/office/drawing/2014/main" id="{B5818060-DC46-4454-90EF-DE519C96AEE4}"/>
                  </a:ext>
                </a:extLst>
              </p:cNvPr>
              <p:cNvCxnSpPr/>
              <p:nvPr/>
            </p:nvCxnSpPr>
            <p:spPr>
              <a:xfrm>
                <a:off x="4790189" y="5153553"/>
                <a:ext cx="108000" cy="0"/>
              </a:xfrm>
              <a:prstGeom prst="line">
                <a:avLst/>
              </a:prstGeom>
              <a:ln w="12700">
                <a:solidFill>
                  <a:srgbClr val="0065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2" name="组合 351">
              <a:extLst>
                <a:ext uri="{FF2B5EF4-FFF2-40B4-BE49-F238E27FC236}">
                  <a16:creationId xmlns:a16="http://schemas.microsoft.com/office/drawing/2014/main" id="{53846CB7-262C-4BCB-B9C0-55BF7D0B0FF4}"/>
                </a:ext>
              </a:extLst>
            </p:cNvPr>
            <p:cNvGrpSpPr/>
            <p:nvPr/>
          </p:nvGrpSpPr>
          <p:grpSpPr>
            <a:xfrm>
              <a:off x="7145257" y="3515747"/>
              <a:ext cx="110768" cy="1172075"/>
              <a:chOff x="4787306" y="4417147"/>
              <a:chExt cx="110768" cy="739765"/>
            </a:xfrm>
          </p:grpSpPr>
          <p:cxnSp>
            <p:nvCxnSpPr>
              <p:cNvPr id="399" name="直接连接符 398">
                <a:extLst>
                  <a:ext uri="{FF2B5EF4-FFF2-40B4-BE49-F238E27FC236}">
                    <a16:creationId xmlns:a16="http://schemas.microsoft.com/office/drawing/2014/main" id="{9C02B145-800D-4A3D-949C-A24403347F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0074" y="4417147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直接连接符 399">
                <a:extLst>
                  <a:ext uri="{FF2B5EF4-FFF2-40B4-BE49-F238E27FC236}">
                    <a16:creationId xmlns:a16="http://schemas.microsoft.com/office/drawing/2014/main" id="{DA8A8378-C6CB-459E-8F2B-8826C2ED2820}"/>
                  </a:ext>
                </a:extLst>
              </p:cNvPr>
              <p:cNvCxnSpPr/>
              <p:nvPr/>
            </p:nvCxnSpPr>
            <p:spPr>
              <a:xfrm>
                <a:off x="4845132" y="4417147"/>
                <a:ext cx="0" cy="739765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接连接符 400">
                <a:extLst>
                  <a:ext uri="{FF2B5EF4-FFF2-40B4-BE49-F238E27FC236}">
                    <a16:creationId xmlns:a16="http://schemas.microsoft.com/office/drawing/2014/main" id="{2F0C46E5-D1DB-4421-B6FF-4896C15F2A09}"/>
                  </a:ext>
                </a:extLst>
              </p:cNvPr>
              <p:cNvCxnSpPr/>
              <p:nvPr/>
            </p:nvCxnSpPr>
            <p:spPr>
              <a:xfrm>
                <a:off x="4787306" y="5155045"/>
                <a:ext cx="108001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3" name="组合 352">
              <a:extLst>
                <a:ext uri="{FF2B5EF4-FFF2-40B4-BE49-F238E27FC236}">
                  <a16:creationId xmlns:a16="http://schemas.microsoft.com/office/drawing/2014/main" id="{670AE5A8-1AEF-448B-B4B6-D051FC3449A1}"/>
                </a:ext>
              </a:extLst>
            </p:cNvPr>
            <p:cNvGrpSpPr/>
            <p:nvPr/>
          </p:nvGrpSpPr>
          <p:grpSpPr>
            <a:xfrm>
              <a:off x="8108071" y="3319504"/>
              <a:ext cx="54000" cy="1172075"/>
              <a:chOff x="4738487" y="4415276"/>
              <a:chExt cx="54000" cy="739765"/>
            </a:xfrm>
          </p:grpSpPr>
          <p:cxnSp>
            <p:nvCxnSpPr>
              <p:cNvPr id="396" name="直接连接符 395">
                <a:extLst>
                  <a:ext uri="{FF2B5EF4-FFF2-40B4-BE49-F238E27FC236}">
                    <a16:creationId xmlns:a16="http://schemas.microsoft.com/office/drawing/2014/main" id="{952B65AE-4ABC-4897-A4B8-C717FFD3F689}"/>
                  </a:ext>
                </a:extLst>
              </p:cNvPr>
              <p:cNvCxnSpPr/>
              <p:nvPr/>
            </p:nvCxnSpPr>
            <p:spPr>
              <a:xfrm>
                <a:off x="4738487" y="4415276"/>
                <a:ext cx="54000" cy="0"/>
              </a:xfrm>
              <a:prstGeom prst="line">
                <a:avLst/>
              </a:prstGeom>
              <a:ln w="12700">
                <a:solidFill>
                  <a:srgbClr val="0065B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直接连接符 396">
                <a:extLst>
                  <a:ext uri="{FF2B5EF4-FFF2-40B4-BE49-F238E27FC236}">
                    <a16:creationId xmlns:a16="http://schemas.microsoft.com/office/drawing/2014/main" id="{6C7C1ED6-F5D9-4842-9916-E8B1D3B7C7A5}"/>
                  </a:ext>
                </a:extLst>
              </p:cNvPr>
              <p:cNvCxnSpPr/>
              <p:nvPr/>
            </p:nvCxnSpPr>
            <p:spPr>
              <a:xfrm>
                <a:off x="4768365" y="4415276"/>
                <a:ext cx="0" cy="739765"/>
              </a:xfrm>
              <a:prstGeom prst="line">
                <a:avLst/>
              </a:prstGeom>
              <a:ln w="12700">
                <a:solidFill>
                  <a:srgbClr val="0065B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直接连接符 397">
                <a:extLst>
                  <a:ext uri="{FF2B5EF4-FFF2-40B4-BE49-F238E27FC236}">
                    <a16:creationId xmlns:a16="http://schemas.microsoft.com/office/drawing/2014/main" id="{C9B75362-C99F-4BD4-8D4C-A09592206FB2}"/>
                  </a:ext>
                </a:extLst>
              </p:cNvPr>
              <p:cNvCxnSpPr/>
              <p:nvPr/>
            </p:nvCxnSpPr>
            <p:spPr>
              <a:xfrm>
                <a:off x="4738487" y="5149433"/>
                <a:ext cx="53999" cy="0"/>
              </a:xfrm>
              <a:prstGeom prst="line">
                <a:avLst/>
              </a:prstGeom>
              <a:ln w="12700">
                <a:solidFill>
                  <a:srgbClr val="0065B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4" name="组合 353">
              <a:extLst>
                <a:ext uri="{FF2B5EF4-FFF2-40B4-BE49-F238E27FC236}">
                  <a16:creationId xmlns:a16="http://schemas.microsoft.com/office/drawing/2014/main" id="{70416E59-8488-4408-A325-BC14BD6EDC25}"/>
                </a:ext>
              </a:extLst>
            </p:cNvPr>
            <p:cNvGrpSpPr/>
            <p:nvPr/>
          </p:nvGrpSpPr>
          <p:grpSpPr>
            <a:xfrm>
              <a:off x="8108071" y="3356691"/>
              <a:ext cx="64088" cy="1172075"/>
              <a:chOff x="4738487" y="4415276"/>
              <a:chExt cx="64088" cy="739765"/>
            </a:xfrm>
          </p:grpSpPr>
          <p:cxnSp>
            <p:nvCxnSpPr>
              <p:cNvPr id="393" name="直接连接符 392">
                <a:extLst>
                  <a:ext uri="{FF2B5EF4-FFF2-40B4-BE49-F238E27FC236}">
                    <a16:creationId xmlns:a16="http://schemas.microsoft.com/office/drawing/2014/main" id="{E9964D4E-8D24-4EA4-82FB-258F4C62D3CF}"/>
                  </a:ext>
                </a:extLst>
              </p:cNvPr>
              <p:cNvCxnSpPr/>
              <p:nvPr/>
            </p:nvCxnSpPr>
            <p:spPr>
              <a:xfrm>
                <a:off x="4738487" y="4415276"/>
                <a:ext cx="54000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直接连接符 393">
                <a:extLst>
                  <a:ext uri="{FF2B5EF4-FFF2-40B4-BE49-F238E27FC236}">
                    <a16:creationId xmlns:a16="http://schemas.microsoft.com/office/drawing/2014/main" id="{682DCA87-E40A-4E04-B1C9-51F5A692412F}"/>
                  </a:ext>
                </a:extLst>
              </p:cNvPr>
              <p:cNvCxnSpPr/>
              <p:nvPr/>
            </p:nvCxnSpPr>
            <p:spPr>
              <a:xfrm>
                <a:off x="4764699" y="4415276"/>
                <a:ext cx="0" cy="739765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直接连接符 394">
                <a:extLst>
                  <a:ext uri="{FF2B5EF4-FFF2-40B4-BE49-F238E27FC236}">
                    <a16:creationId xmlns:a16="http://schemas.microsoft.com/office/drawing/2014/main" id="{FF4EE70F-B514-4F1E-B170-87174D1D7D06}"/>
                  </a:ext>
                </a:extLst>
              </p:cNvPr>
              <p:cNvCxnSpPr/>
              <p:nvPr/>
            </p:nvCxnSpPr>
            <p:spPr>
              <a:xfrm>
                <a:off x="4748575" y="5155041"/>
                <a:ext cx="54000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5" name="组合 354">
              <a:extLst>
                <a:ext uri="{FF2B5EF4-FFF2-40B4-BE49-F238E27FC236}">
                  <a16:creationId xmlns:a16="http://schemas.microsoft.com/office/drawing/2014/main" id="{647D3D95-708D-40E6-BDBB-B02FC98692DA}"/>
                </a:ext>
              </a:extLst>
            </p:cNvPr>
            <p:cNvGrpSpPr/>
            <p:nvPr/>
          </p:nvGrpSpPr>
          <p:grpSpPr>
            <a:xfrm>
              <a:off x="9064254" y="3148334"/>
              <a:ext cx="62611" cy="1343240"/>
              <a:chOff x="4670733" y="4415276"/>
              <a:chExt cx="63350" cy="739765"/>
            </a:xfrm>
          </p:grpSpPr>
          <p:cxnSp>
            <p:nvCxnSpPr>
              <p:cNvPr id="390" name="直接连接符 389">
                <a:extLst>
                  <a:ext uri="{FF2B5EF4-FFF2-40B4-BE49-F238E27FC236}">
                    <a16:creationId xmlns:a16="http://schemas.microsoft.com/office/drawing/2014/main" id="{2F5D79F9-2CDC-420E-91D9-F8610DACF9CB}"/>
                  </a:ext>
                </a:extLst>
              </p:cNvPr>
              <p:cNvCxnSpPr/>
              <p:nvPr/>
            </p:nvCxnSpPr>
            <p:spPr>
              <a:xfrm>
                <a:off x="4670733" y="4415276"/>
                <a:ext cx="53999" cy="0"/>
              </a:xfrm>
              <a:prstGeom prst="line">
                <a:avLst/>
              </a:prstGeom>
              <a:ln w="12700">
                <a:solidFill>
                  <a:srgbClr val="0065B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直接连接符 390">
                <a:extLst>
                  <a:ext uri="{FF2B5EF4-FFF2-40B4-BE49-F238E27FC236}">
                    <a16:creationId xmlns:a16="http://schemas.microsoft.com/office/drawing/2014/main" id="{9AC9A38B-297F-4BFC-8F77-454281DC2AE4}"/>
                  </a:ext>
                </a:extLst>
              </p:cNvPr>
              <p:cNvCxnSpPr/>
              <p:nvPr/>
            </p:nvCxnSpPr>
            <p:spPr>
              <a:xfrm>
                <a:off x="4697340" y="4415276"/>
                <a:ext cx="0" cy="739765"/>
              </a:xfrm>
              <a:prstGeom prst="line">
                <a:avLst/>
              </a:prstGeom>
              <a:ln w="12700">
                <a:solidFill>
                  <a:srgbClr val="0065B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直接连接符 391">
                <a:extLst>
                  <a:ext uri="{FF2B5EF4-FFF2-40B4-BE49-F238E27FC236}">
                    <a16:creationId xmlns:a16="http://schemas.microsoft.com/office/drawing/2014/main" id="{B5D47224-3675-420C-A2DA-BBC7EA13775D}"/>
                  </a:ext>
                </a:extLst>
              </p:cNvPr>
              <p:cNvCxnSpPr/>
              <p:nvPr/>
            </p:nvCxnSpPr>
            <p:spPr>
              <a:xfrm>
                <a:off x="4680082" y="5155041"/>
                <a:ext cx="54001" cy="0"/>
              </a:xfrm>
              <a:prstGeom prst="line">
                <a:avLst/>
              </a:prstGeom>
              <a:ln w="12700">
                <a:solidFill>
                  <a:srgbClr val="0065B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6" name="组合 355">
              <a:extLst>
                <a:ext uri="{FF2B5EF4-FFF2-40B4-BE49-F238E27FC236}">
                  <a16:creationId xmlns:a16="http://schemas.microsoft.com/office/drawing/2014/main" id="{E1EB2F56-D8C7-45AF-B92E-A0C8FC5F0FD1}"/>
                </a:ext>
              </a:extLst>
            </p:cNvPr>
            <p:cNvGrpSpPr/>
            <p:nvPr/>
          </p:nvGrpSpPr>
          <p:grpSpPr>
            <a:xfrm>
              <a:off x="9059275" y="3221482"/>
              <a:ext cx="67652" cy="1270091"/>
              <a:chOff x="4698990" y="4415276"/>
              <a:chExt cx="58340" cy="739765"/>
            </a:xfrm>
          </p:grpSpPr>
          <p:cxnSp>
            <p:nvCxnSpPr>
              <p:cNvPr id="387" name="直接连接符 386">
                <a:extLst>
                  <a:ext uri="{FF2B5EF4-FFF2-40B4-BE49-F238E27FC236}">
                    <a16:creationId xmlns:a16="http://schemas.microsoft.com/office/drawing/2014/main" id="{7A78E5E4-99B6-4F2D-BADA-B2EE3F686E3F}"/>
                  </a:ext>
                </a:extLst>
              </p:cNvPr>
              <p:cNvCxnSpPr/>
              <p:nvPr/>
            </p:nvCxnSpPr>
            <p:spPr>
              <a:xfrm>
                <a:off x="4698990" y="4415276"/>
                <a:ext cx="53999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直接连接符 387">
                <a:extLst>
                  <a:ext uri="{FF2B5EF4-FFF2-40B4-BE49-F238E27FC236}">
                    <a16:creationId xmlns:a16="http://schemas.microsoft.com/office/drawing/2014/main" id="{C873C3ED-15FA-4D2F-AA85-46A97AC6C809}"/>
                  </a:ext>
                </a:extLst>
              </p:cNvPr>
              <p:cNvCxnSpPr/>
              <p:nvPr/>
            </p:nvCxnSpPr>
            <p:spPr>
              <a:xfrm>
                <a:off x="4726016" y="4415276"/>
                <a:ext cx="0" cy="739765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直接连接符 388">
                <a:extLst>
                  <a:ext uri="{FF2B5EF4-FFF2-40B4-BE49-F238E27FC236}">
                    <a16:creationId xmlns:a16="http://schemas.microsoft.com/office/drawing/2014/main" id="{6A2AC484-8E2E-447C-AA99-1C17CEF3E64B}"/>
                  </a:ext>
                </a:extLst>
              </p:cNvPr>
              <p:cNvCxnSpPr/>
              <p:nvPr/>
            </p:nvCxnSpPr>
            <p:spPr>
              <a:xfrm>
                <a:off x="4703331" y="5155041"/>
                <a:ext cx="53999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7" name="文本框 356">
              <a:extLst>
                <a:ext uri="{FF2B5EF4-FFF2-40B4-BE49-F238E27FC236}">
                  <a16:creationId xmlns:a16="http://schemas.microsoft.com/office/drawing/2014/main" id="{0FFA37D8-16D4-4625-8D9F-C74CB70D5202}"/>
                </a:ext>
              </a:extLst>
            </p:cNvPr>
            <p:cNvSpPr txBox="1"/>
            <p:nvPr/>
          </p:nvSpPr>
          <p:spPr>
            <a:xfrm rot="16200000">
              <a:off x="378547" y="3529253"/>
              <a:ext cx="2788851" cy="698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CD4</a:t>
              </a:r>
              <a:r>
                <a:rPr kumimoji="0" lang="en-US" altLang="zh-CN" sz="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细胞计数（细胞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/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μL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与基线相比的平均变化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358" name="直接箭头连接符 357">
              <a:extLst>
                <a:ext uri="{FF2B5EF4-FFF2-40B4-BE49-F238E27FC236}">
                  <a16:creationId xmlns:a16="http://schemas.microsoft.com/office/drawing/2014/main" id="{C047766D-102D-406B-B762-196A6D9C1ABD}"/>
                </a:ext>
              </a:extLst>
            </p:cNvPr>
            <p:cNvCxnSpPr/>
            <p:nvPr/>
          </p:nvCxnSpPr>
          <p:spPr>
            <a:xfrm>
              <a:off x="7256570" y="2550038"/>
              <a:ext cx="2150214" cy="0"/>
            </a:xfrm>
            <a:prstGeom prst="straightConnector1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文本框 358">
              <a:extLst>
                <a:ext uri="{FF2B5EF4-FFF2-40B4-BE49-F238E27FC236}">
                  <a16:creationId xmlns:a16="http://schemas.microsoft.com/office/drawing/2014/main" id="{77671EB6-F7F4-4661-8076-80C233690E37}"/>
                </a:ext>
              </a:extLst>
            </p:cNvPr>
            <p:cNvSpPr txBox="1"/>
            <p:nvPr/>
          </p:nvSpPr>
          <p:spPr>
            <a:xfrm>
              <a:off x="2589455" y="2184028"/>
              <a:ext cx="4564558" cy="2462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双盲期（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0-48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周）</a:t>
              </a:r>
            </a:p>
          </p:txBody>
        </p:sp>
        <p:sp>
          <p:nvSpPr>
            <p:cNvPr id="360" name="文本框 359">
              <a:extLst>
                <a:ext uri="{FF2B5EF4-FFF2-40B4-BE49-F238E27FC236}">
                  <a16:creationId xmlns:a16="http://schemas.microsoft.com/office/drawing/2014/main" id="{D982E60E-C90A-44A8-8BA4-C51D96BEF1EE}"/>
                </a:ext>
              </a:extLst>
            </p:cNvPr>
            <p:cNvSpPr txBox="1"/>
            <p:nvPr/>
          </p:nvSpPr>
          <p:spPr>
            <a:xfrm>
              <a:off x="7145256" y="2081090"/>
              <a:ext cx="2802474" cy="4408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扩展开放期（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48-96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周）</a:t>
              </a:r>
            </a:p>
          </p:txBody>
        </p:sp>
        <p:cxnSp>
          <p:nvCxnSpPr>
            <p:cNvPr id="361" name="直接箭头连接符 360">
              <a:extLst>
                <a:ext uri="{FF2B5EF4-FFF2-40B4-BE49-F238E27FC236}">
                  <a16:creationId xmlns:a16="http://schemas.microsoft.com/office/drawing/2014/main" id="{883ADD7C-FB71-4571-9CDE-68CCE9F54833}"/>
                </a:ext>
              </a:extLst>
            </p:cNvPr>
            <p:cNvCxnSpPr/>
            <p:nvPr/>
          </p:nvCxnSpPr>
          <p:spPr>
            <a:xfrm>
              <a:off x="2631230" y="2550038"/>
              <a:ext cx="4569670" cy="0"/>
            </a:xfrm>
            <a:prstGeom prst="straightConnector1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文本框 361">
              <a:extLst>
                <a:ext uri="{FF2B5EF4-FFF2-40B4-BE49-F238E27FC236}">
                  <a16:creationId xmlns:a16="http://schemas.microsoft.com/office/drawing/2014/main" id="{3B546563-61E3-4511-85A8-E1DB277D9B44}"/>
                </a:ext>
              </a:extLst>
            </p:cNvPr>
            <p:cNvSpPr txBox="1"/>
            <p:nvPr/>
          </p:nvSpPr>
          <p:spPr>
            <a:xfrm>
              <a:off x="9464213" y="4671415"/>
              <a:ext cx="55976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周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)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65" name="组合 364">
              <a:extLst>
                <a:ext uri="{FF2B5EF4-FFF2-40B4-BE49-F238E27FC236}">
                  <a16:creationId xmlns:a16="http://schemas.microsoft.com/office/drawing/2014/main" id="{6691264A-5D9F-46D7-B54E-AB0FDD805FCE}"/>
                </a:ext>
              </a:extLst>
            </p:cNvPr>
            <p:cNvGrpSpPr/>
            <p:nvPr/>
          </p:nvGrpSpPr>
          <p:grpSpPr>
            <a:xfrm>
              <a:off x="1457557" y="5161970"/>
              <a:ext cx="8983548" cy="1528734"/>
              <a:chOff x="1035406" y="5219710"/>
              <a:chExt cx="8983548" cy="1528734"/>
            </a:xfrm>
          </p:grpSpPr>
          <p:grpSp>
            <p:nvGrpSpPr>
              <p:cNvPr id="367" name="组合 366">
                <a:extLst>
                  <a:ext uri="{FF2B5EF4-FFF2-40B4-BE49-F238E27FC236}">
                    <a16:creationId xmlns:a16="http://schemas.microsoft.com/office/drawing/2014/main" id="{B6B48938-0754-430D-8B93-C21CD4F1C6E5}"/>
                  </a:ext>
                </a:extLst>
              </p:cNvPr>
              <p:cNvGrpSpPr/>
              <p:nvPr/>
            </p:nvGrpSpPr>
            <p:grpSpPr>
              <a:xfrm>
                <a:off x="1035406" y="5504183"/>
                <a:ext cx="2759218" cy="1244261"/>
                <a:chOff x="1973776" y="5599267"/>
                <a:chExt cx="2759218" cy="1244261"/>
              </a:xfrm>
            </p:grpSpPr>
            <p:grpSp>
              <p:nvGrpSpPr>
                <p:cNvPr id="371" name="组合 370">
                  <a:extLst>
                    <a:ext uri="{FF2B5EF4-FFF2-40B4-BE49-F238E27FC236}">
                      <a16:creationId xmlns:a16="http://schemas.microsoft.com/office/drawing/2014/main" id="{22DA37E2-6EF8-4556-8973-E887A813F20C}"/>
                    </a:ext>
                  </a:extLst>
                </p:cNvPr>
                <p:cNvGrpSpPr/>
                <p:nvPr/>
              </p:nvGrpSpPr>
              <p:grpSpPr>
                <a:xfrm>
                  <a:off x="1973776" y="5599267"/>
                  <a:ext cx="1911289" cy="379314"/>
                  <a:chOff x="6526033" y="4702126"/>
                  <a:chExt cx="1911289" cy="379314"/>
                </a:xfrm>
              </p:grpSpPr>
              <p:cxnSp>
                <p:nvCxnSpPr>
                  <p:cNvPr id="384" name="直接连接符 383">
                    <a:extLst>
                      <a:ext uri="{FF2B5EF4-FFF2-40B4-BE49-F238E27FC236}">
                        <a16:creationId xmlns:a16="http://schemas.microsoft.com/office/drawing/2014/main" id="{75A1E7EF-54A8-4ACF-8181-7B1A086630A1}"/>
                      </a:ext>
                    </a:extLst>
                  </p:cNvPr>
                  <p:cNvCxnSpPr/>
                  <p:nvPr/>
                </p:nvCxnSpPr>
                <p:spPr>
                  <a:xfrm>
                    <a:off x="6526033" y="4891943"/>
                    <a:ext cx="394470" cy="0"/>
                  </a:xfrm>
                  <a:prstGeom prst="line">
                    <a:avLst/>
                  </a:prstGeom>
                  <a:ln w="19050">
                    <a:solidFill>
                      <a:srgbClr val="0065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5" name="椭圆 384">
                    <a:extLst>
                      <a:ext uri="{FF2B5EF4-FFF2-40B4-BE49-F238E27FC236}">
                        <a16:creationId xmlns:a16="http://schemas.microsoft.com/office/drawing/2014/main" id="{AA674EC1-A1EB-4B5F-A8BB-9314FC82BCBA}"/>
                      </a:ext>
                    </a:extLst>
                  </p:cNvPr>
                  <p:cNvSpPr/>
                  <p:nvPr/>
                </p:nvSpPr>
                <p:spPr>
                  <a:xfrm>
                    <a:off x="6692666" y="4863132"/>
                    <a:ext cx="61201" cy="61201"/>
                  </a:xfrm>
                  <a:prstGeom prst="ellipse">
                    <a:avLst/>
                  </a:prstGeom>
                  <a:solidFill>
                    <a:srgbClr val="0065B0"/>
                  </a:solidFill>
                  <a:ln>
                    <a:solidFill>
                      <a:srgbClr val="0065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386" name="文本框 385">
                    <a:extLst>
                      <a:ext uri="{FF2B5EF4-FFF2-40B4-BE49-F238E27FC236}">
                        <a16:creationId xmlns:a16="http://schemas.microsoft.com/office/drawing/2014/main" id="{AD8F5D8A-F1B3-4509-A4B2-0851C578B66F}"/>
                      </a:ext>
                    </a:extLst>
                  </p:cNvPr>
                  <p:cNvSpPr txBox="1"/>
                  <p:nvPr/>
                </p:nvSpPr>
                <p:spPr>
                  <a:xfrm>
                    <a:off x="6780089" y="4702126"/>
                    <a:ext cx="1657233" cy="3793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ANV+3TC+TDF</a:t>
                    </a:r>
                    <a:endParaRPr kumimoji="0" lang="zh-CN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372" name="组合 371">
                  <a:extLst>
                    <a:ext uri="{FF2B5EF4-FFF2-40B4-BE49-F238E27FC236}">
                      <a16:creationId xmlns:a16="http://schemas.microsoft.com/office/drawing/2014/main" id="{5C212706-0866-4E5C-A881-6D8561A749A9}"/>
                    </a:ext>
                  </a:extLst>
                </p:cNvPr>
                <p:cNvGrpSpPr/>
                <p:nvPr/>
              </p:nvGrpSpPr>
              <p:grpSpPr>
                <a:xfrm>
                  <a:off x="1973778" y="5895024"/>
                  <a:ext cx="1839049" cy="379313"/>
                  <a:chOff x="6526035" y="4989196"/>
                  <a:chExt cx="1839049" cy="379313"/>
                </a:xfrm>
              </p:grpSpPr>
              <p:cxnSp>
                <p:nvCxnSpPr>
                  <p:cNvPr id="381" name="直接连接符 380">
                    <a:extLst>
                      <a:ext uri="{FF2B5EF4-FFF2-40B4-BE49-F238E27FC236}">
                        <a16:creationId xmlns:a16="http://schemas.microsoft.com/office/drawing/2014/main" id="{653AB380-8A36-48A3-AFDE-0010BE7C57D5}"/>
                      </a:ext>
                    </a:extLst>
                  </p:cNvPr>
                  <p:cNvCxnSpPr/>
                  <p:nvPr/>
                </p:nvCxnSpPr>
                <p:spPr>
                  <a:xfrm>
                    <a:off x="6526035" y="5190798"/>
                    <a:ext cx="394472" cy="0"/>
                  </a:xfrm>
                  <a:prstGeom prst="lin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2" name="椭圆 381">
                    <a:extLst>
                      <a:ext uri="{FF2B5EF4-FFF2-40B4-BE49-F238E27FC236}">
                        <a16:creationId xmlns:a16="http://schemas.microsoft.com/office/drawing/2014/main" id="{EFCEB5BA-C218-41F4-829A-C0780F917F58}"/>
                      </a:ext>
                    </a:extLst>
                  </p:cNvPr>
                  <p:cNvSpPr/>
                  <p:nvPr/>
                </p:nvSpPr>
                <p:spPr>
                  <a:xfrm>
                    <a:off x="6692670" y="5151623"/>
                    <a:ext cx="61201" cy="61201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383" name="文本框 382">
                    <a:extLst>
                      <a:ext uri="{FF2B5EF4-FFF2-40B4-BE49-F238E27FC236}">
                        <a16:creationId xmlns:a16="http://schemas.microsoft.com/office/drawing/2014/main" id="{767B5814-3E99-428D-816A-0FF1AB537D90}"/>
                      </a:ext>
                    </a:extLst>
                  </p:cNvPr>
                  <p:cNvSpPr txBox="1"/>
                  <p:nvPr/>
                </p:nvSpPr>
                <p:spPr>
                  <a:xfrm>
                    <a:off x="6786872" y="4989196"/>
                    <a:ext cx="1578212" cy="3793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EFV+3TC+TDF</a:t>
                    </a:r>
                    <a:endParaRPr kumimoji="0" lang="zh-CN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373" name="组合 372">
                  <a:extLst>
                    <a:ext uri="{FF2B5EF4-FFF2-40B4-BE49-F238E27FC236}">
                      <a16:creationId xmlns:a16="http://schemas.microsoft.com/office/drawing/2014/main" id="{5CFAAD29-68D8-42CF-9542-CFD596D8E564}"/>
                    </a:ext>
                  </a:extLst>
                </p:cNvPr>
                <p:cNvGrpSpPr/>
                <p:nvPr/>
              </p:nvGrpSpPr>
              <p:grpSpPr>
                <a:xfrm>
                  <a:off x="1986182" y="6169777"/>
                  <a:ext cx="1851917" cy="379313"/>
                  <a:chOff x="6538439" y="4838736"/>
                  <a:chExt cx="1851917" cy="379313"/>
                </a:xfrm>
              </p:grpSpPr>
              <p:cxnSp>
                <p:nvCxnSpPr>
                  <p:cNvPr id="378" name="直接连接符 377">
                    <a:extLst>
                      <a:ext uri="{FF2B5EF4-FFF2-40B4-BE49-F238E27FC236}">
                        <a16:creationId xmlns:a16="http://schemas.microsoft.com/office/drawing/2014/main" id="{7DE25DFA-9D3B-4431-B577-D22C4A4F80DF}"/>
                      </a:ext>
                    </a:extLst>
                  </p:cNvPr>
                  <p:cNvCxnSpPr/>
                  <p:nvPr/>
                </p:nvCxnSpPr>
                <p:spPr>
                  <a:xfrm>
                    <a:off x="6538439" y="5028393"/>
                    <a:ext cx="394470" cy="0"/>
                  </a:xfrm>
                  <a:prstGeom prst="line">
                    <a:avLst/>
                  </a:prstGeom>
                  <a:ln w="19050">
                    <a:solidFill>
                      <a:srgbClr val="0065B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9" name="椭圆 378">
                    <a:extLst>
                      <a:ext uri="{FF2B5EF4-FFF2-40B4-BE49-F238E27FC236}">
                        <a16:creationId xmlns:a16="http://schemas.microsoft.com/office/drawing/2014/main" id="{92BBE123-9F33-49C2-9A56-00E9239234CC}"/>
                      </a:ext>
                    </a:extLst>
                  </p:cNvPr>
                  <p:cNvSpPr/>
                  <p:nvPr/>
                </p:nvSpPr>
                <p:spPr>
                  <a:xfrm>
                    <a:off x="6723272" y="4991076"/>
                    <a:ext cx="61201" cy="61201"/>
                  </a:xfrm>
                  <a:prstGeom prst="ellipse">
                    <a:avLst/>
                  </a:prstGeom>
                  <a:solidFill>
                    <a:srgbClr val="0065B0"/>
                  </a:solidFill>
                  <a:ln>
                    <a:solidFill>
                      <a:srgbClr val="0065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380" name="文本框 379">
                    <a:extLst>
                      <a:ext uri="{FF2B5EF4-FFF2-40B4-BE49-F238E27FC236}">
                        <a16:creationId xmlns:a16="http://schemas.microsoft.com/office/drawing/2014/main" id="{282AB695-A005-41C6-87A1-1DD5ACF32C77}"/>
                      </a:ext>
                    </a:extLst>
                  </p:cNvPr>
                  <p:cNvSpPr txBox="1"/>
                  <p:nvPr/>
                </p:nvSpPr>
                <p:spPr>
                  <a:xfrm>
                    <a:off x="6893061" y="4838736"/>
                    <a:ext cx="1497295" cy="3793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ANV</a:t>
                    </a:r>
                    <a:r>
                      <a:rPr kumimoji="0" lang="zh-CN" alt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持续</a:t>
                    </a:r>
                    <a:endParaRPr kumimoji="0" lang="zh-CN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374" name="组合 373">
                  <a:extLst>
                    <a:ext uri="{FF2B5EF4-FFF2-40B4-BE49-F238E27FC236}">
                      <a16:creationId xmlns:a16="http://schemas.microsoft.com/office/drawing/2014/main" id="{E581F6BC-E966-48B3-9BFE-7C46FF988FB0}"/>
                    </a:ext>
                  </a:extLst>
                </p:cNvPr>
                <p:cNvGrpSpPr/>
                <p:nvPr/>
              </p:nvGrpSpPr>
              <p:grpSpPr>
                <a:xfrm>
                  <a:off x="2004381" y="6464215"/>
                  <a:ext cx="2728613" cy="379313"/>
                  <a:chOff x="6556638" y="5124487"/>
                  <a:chExt cx="2728613" cy="379313"/>
                </a:xfrm>
              </p:grpSpPr>
              <p:cxnSp>
                <p:nvCxnSpPr>
                  <p:cNvPr id="375" name="直接连接符 374">
                    <a:extLst>
                      <a:ext uri="{FF2B5EF4-FFF2-40B4-BE49-F238E27FC236}">
                        <a16:creationId xmlns:a16="http://schemas.microsoft.com/office/drawing/2014/main" id="{4AD24679-C1BE-46C7-AC11-2B71E7F56D26}"/>
                      </a:ext>
                    </a:extLst>
                  </p:cNvPr>
                  <p:cNvCxnSpPr/>
                  <p:nvPr/>
                </p:nvCxnSpPr>
                <p:spPr>
                  <a:xfrm>
                    <a:off x="6556638" y="5327249"/>
                    <a:ext cx="394471" cy="0"/>
                  </a:xfrm>
                  <a:prstGeom prst="lin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chemeClr val="bg2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6" name="椭圆 375">
                    <a:extLst>
                      <a:ext uri="{FF2B5EF4-FFF2-40B4-BE49-F238E27FC236}">
                        <a16:creationId xmlns:a16="http://schemas.microsoft.com/office/drawing/2014/main" id="{A9D0583A-F26D-4EDF-AEFE-C1DB3DBF3670}"/>
                      </a:ext>
                    </a:extLst>
                  </p:cNvPr>
                  <p:cNvSpPr/>
                  <p:nvPr/>
                </p:nvSpPr>
                <p:spPr>
                  <a:xfrm>
                    <a:off x="6698804" y="5296485"/>
                    <a:ext cx="61201" cy="61201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377" name="文本框 376">
                    <a:extLst>
                      <a:ext uri="{FF2B5EF4-FFF2-40B4-BE49-F238E27FC236}">
                        <a16:creationId xmlns:a16="http://schemas.microsoft.com/office/drawing/2014/main" id="{A564FF07-B9AF-4462-A364-CCCECD0AF30E}"/>
                      </a:ext>
                    </a:extLst>
                  </p:cNvPr>
                  <p:cNvSpPr txBox="1"/>
                  <p:nvPr/>
                </p:nvSpPr>
                <p:spPr>
                  <a:xfrm>
                    <a:off x="6882374" y="5124487"/>
                    <a:ext cx="2402877" cy="3793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EFV</a:t>
                    </a:r>
                    <a:r>
                      <a:rPr kumimoji="0" lang="zh-CN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转换</a:t>
                    </a:r>
                    <a:r>
                      <a:rPr kumimoji="0" lang="zh-CN" alt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为</a:t>
                    </a:r>
                    <a:r>
                      <a:rPr kumimoji="0" lang="en-US" altLang="zh-CN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ANV</a:t>
                    </a:r>
                    <a:endParaRPr kumimoji="0" lang="zh-CN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368" name="文本框 367">
                <a:extLst>
                  <a:ext uri="{FF2B5EF4-FFF2-40B4-BE49-F238E27FC236}">
                    <a16:creationId xmlns:a16="http://schemas.microsoft.com/office/drawing/2014/main" id="{259B44A2-4483-4964-8C8A-8BD6A1370B87}"/>
                  </a:ext>
                </a:extLst>
              </p:cNvPr>
              <p:cNvSpPr txBox="1"/>
              <p:nvPr/>
            </p:nvSpPr>
            <p:spPr>
              <a:xfrm>
                <a:off x="1430127" y="5219710"/>
                <a:ext cx="37382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n/N</a:t>
                </a: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9" name="文本框 368">
                <a:extLst>
                  <a:ext uri="{FF2B5EF4-FFF2-40B4-BE49-F238E27FC236}">
                    <a16:creationId xmlns:a16="http://schemas.microsoft.com/office/drawing/2014/main" id="{9C306097-3146-4D17-A524-925656ECA23D}"/>
                  </a:ext>
                </a:extLst>
              </p:cNvPr>
              <p:cNvSpPr txBox="1"/>
              <p:nvPr/>
            </p:nvSpPr>
            <p:spPr>
              <a:xfrm>
                <a:off x="2622557" y="5508424"/>
                <a:ext cx="6280385" cy="66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315             315           315            315             315</a:t>
                </a:r>
              </a:p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314             314           314            314             314      </a:t>
                </a:r>
              </a:p>
            </p:txBody>
          </p:sp>
          <p:sp>
            <p:nvSpPr>
              <p:cNvPr id="370" name="文本框 369">
                <a:extLst>
                  <a:ext uri="{FF2B5EF4-FFF2-40B4-BE49-F238E27FC236}">
                    <a16:creationId xmlns:a16="http://schemas.microsoft.com/office/drawing/2014/main" id="{2EA953E6-1E95-4123-B6B7-57C2764E3882}"/>
                  </a:ext>
                </a:extLst>
              </p:cNvPr>
              <p:cNvSpPr txBox="1"/>
              <p:nvPr/>
            </p:nvSpPr>
            <p:spPr>
              <a:xfrm>
                <a:off x="7317844" y="6022454"/>
                <a:ext cx="2701110" cy="66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 293             293</a:t>
                </a:r>
              </a:p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 287             287</a:t>
                </a: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66" name="椭圆 365">
              <a:extLst>
                <a:ext uri="{FF2B5EF4-FFF2-40B4-BE49-F238E27FC236}">
                  <a16:creationId xmlns:a16="http://schemas.microsoft.com/office/drawing/2014/main" id="{31367E28-7E64-4FC1-B0A0-92B19B043AEF}"/>
                </a:ext>
              </a:extLst>
            </p:cNvPr>
            <p:cNvSpPr/>
            <p:nvPr/>
          </p:nvSpPr>
          <p:spPr>
            <a:xfrm>
              <a:off x="6867231" y="4829933"/>
              <a:ext cx="772051" cy="2434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48</a:t>
              </a:r>
              <a:endPara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2" name="矩形: 圆角 431">
            <a:extLst>
              <a:ext uri="{FF2B5EF4-FFF2-40B4-BE49-F238E27FC236}">
                <a16:creationId xmlns:a16="http://schemas.microsoft.com/office/drawing/2014/main" id="{90AA6DF4-4194-4DFF-A729-0A5E739E23D9}"/>
              </a:ext>
            </a:extLst>
          </p:cNvPr>
          <p:cNvSpPr/>
          <p:nvPr/>
        </p:nvSpPr>
        <p:spPr>
          <a:xfrm>
            <a:off x="9161912" y="4375323"/>
            <a:ext cx="390130" cy="97559"/>
          </a:xfrm>
          <a:prstGeom prst="round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b="1" dirty="0"/>
              <a:t>134</a:t>
            </a:r>
            <a:endParaRPr lang="zh-CN" altLang="en-US" sz="800" b="1" dirty="0"/>
          </a:p>
        </p:txBody>
      </p:sp>
      <p:sp>
        <p:nvSpPr>
          <p:cNvPr id="433" name="矩形: 圆角 432">
            <a:extLst>
              <a:ext uri="{FF2B5EF4-FFF2-40B4-BE49-F238E27FC236}">
                <a16:creationId xmlns:a16="http://schemas.microsoft.com/office/drawing/2014/main" id="{B92D7F57-61E3-4E05-B6B8-7D0EBF7343A6}"/>
              </a:ext>
            </a:extLst>
          </p:cNvPr>
          <p:cNvSpPr/>
          <p:nvPr/>
        </p:nvSpPr>
        <p:spPr>
          <a:xfrm>
            <a:off x="9161912" y="4704121"/>
            <a:ext cx="390130" cy="97559"/>
          </a:xfrm>
          <a:prstGeom prst="round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b="1" dirty="0"/>
              <a:t>122</a:t>
            </a:r>
            <a:endParaRPr lang="zh-CN" altLang="en-US" sz="8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4DF2AB3-0D2E-4C92-A211-5508BB7F1E0E}"/>
              </a:ext>
            </a:extLst>
          </p:cNvPr>
          <p:cNvSpPr txBox="1"/>
          <p:nvPr/>
        </p:nvSpPr>
        <p:spPr>
          <a:xfrm>
            <a:off x="229558" y="1020130"/>
            <a:ext cx="11335316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治疗优选</a:t>
            </a:r>
            <a:r>
              <a:rPr lang="zh-CN" altLang="en-US" sz="20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有效抑制</a:t>
            </a:r>
            <a:r>
              <a:rPr lang="en-US" altLang="zh-CN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HIV-1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复制，免疫重建效果更优</a:t>
            </a:r>
          </a:p>
        </p:txBody>
      </p:sp>
    </p:spTree>
    <p:extLst>
      <p:ext uri="{BB962C8B-B14F-4D97-AF65-F5344CB8AC3E}">
        <p14:creationId xmlns:p14="http://schemas.microsoft.com/office/powerpoint/2010/main" val="253515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072694" y="6477679"/>
            <a:ext cx="2743200" cy="365125"/>
          </a:xfrm>
        </p:spPr>
        <p:txBody>
          <a:bodyPr/>
          <a:lstStyle/>
          <a:p>
            <a:fld id="{4B6489EF-D2D9-4B60-947E-0A4DEC7672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03</a:t>
            </a:r>
            <a:r>
              <a:rPr lang="zh-CN" altLang="en-US" sz="2400" dirty="0"/>
              <a:t>有效性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EF04C69-8B1B-4E52-A71C-DBA1B496F441}"/>
              </a:ext>
            </a:extLst>
          </p:cNvPr>
          <p:cNvSpPr txBox="1"/>
          <p:nvPr/>
        </p:nvSpPr>
        <p:spPr>
          <a:xfrm>
            <a:off x="71040" y="1906287"/>
            <a:ext cx="5732121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在正式获批上市前，艾诺韦林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拉米夫定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替诺福韦的治疗方案已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作为替代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方案得到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中国艾滋病诊疗指南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DE9CED4-D5F2-45BC-B0F8-FBCFA390AC56}"/>
              </a:ext>
            </a:extLst>
          </p:cNvPr>
          <p:cNvGrpSpPr/>
          <p:nvPr/>
        </p:nvGrpSpPr>
        <p:grpSpPr>
          <a:xfrm>
            <a:off x="1226302" y="2568970"/>
            <a:ext cx="3538748" cy="3766748"/>
            <a:chOff x="633205" y="3207781"/>
            <a:chExt cx="3669414" cy="351141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3754C15-989E-4B5A-81F7-F593572D8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205" y="3207781"/>
              <a:ext cx="3669414" cy="3511412"/>
            </a:xfrm>
            <a:prstGeom prst="rect">
              <a:avLst/>
            </a:prstGeom>
          </p:spPr>
        </p:pic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32E978C-2AB3-4D31-B13B-5C090F79660A}"/>
                </a:ext>
              </a:extLst>
            </p:cNvPr>
            <p:cNvSpPr/>
            <p:nvPr/>
          </p:nvSpPr>
          <p:spPr>
            <a:xfrm>
              <a:off x="706045" y="6368089"/>
              <a:ext cx="3136429" cy="142064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8475CFD7-D524-42C9-9B68-C374A0884C08}"/>
              </a:ext>
            </a:extLst>
          </p:cNvPr>
          <p:cNvCxnSpPr>
            <a:cxnSpLocks/>
          </p:cNvCxnSpPr>
          <p:nvPr/>
        </p:nvCxnSpPr>
        <p:spPr>
          <a:xfrm>
            <a:off x="5875018" y="1682777"/>
            <a:ext cx="0" cy="462819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2">
            <a:extLst>
              <a:ext uri="{FF2B5EF4-FFF2-40B4-BE49-F238E27FC236}">
                <a16:creationId xmlns:a16="http://schemas.microsoft.com/office/drawing/2014/main" id="{D6C1F77C-5ED7-4019-AE1F-AF1DF9E2911D}"/>
              </a:ext>
            </a:extLst>
          </p:cNvPr>
          <p:cNvSpPr txBox="1">
            <a:spLocks/>
          </p:cNvSpPr>
          <p:nvPr/>
        </p:nvSpPr>
        <p:spPr>
          <a:xfrm>
            <a:off x="338888" y="1417846"/>
            <a:ext cx="4812232" cy="61838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1800" dirty="0">
                <a:cs typeface="Arial" panose="020B0604020202020204" pitchFamily="34" charset="0"/>
              </a:rPr>
              <a:t>国内权威指南推荐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151A38B-38AB-472A-959E-0EFEAF6AA03D}"/>
              </a:ext>
            </a:extLst>
          </p:cNvPr>
          <p:cNvGrpSpPr/>
          <p:nvPr/>
        </p:nvGrpSpPr>
        <p:grpSpPr>
          <a:xfrm>
            <a:off x="6095999" y="1977860"/>
            <a:ext cx="5928362" cy="3810292"/>
            <a:chOff x="655844" y="1109030"/>
            <a:chExt cx="9413197" cy="4091226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B3D1752F-28E1-4443-9E06-34DE3811F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17" b="27243"/>
            <a:stretch/>
          </p:blipFill>
          <p:spPr>
            <a:xfrm>
              <a:off x="783919" y="2385004"/>
              <a:ext cx="8695188" cy="1764354"/>
            </a:xfrm>
            <a:prstGeom prst="rect">
              <a:avLst/>
            </a:prstGeom>
          </p:spPr>
        </p:pic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2C4E3237-10C5-49C5-A57F-4C27EB9D4029}"/>
                </a:ext>
              </a:extLst>
            </p:cNvPr>
            <p:cNvSpPr txBox="1"/>
            <p:nvPr/>
          </p:nvSpPr>
          <p:spPr>
            <a:xfrm>
              <a:off x="655844" y="4419979"/>
              <a:ext cx="4034971" cy="386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296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发布时间：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296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2023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296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296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296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296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23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296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119E111-19C8-4560-9A2A-876B13930285}"/>
                </a:ext>
              </a:extLst>
            </p:cNvPr>
            <p:cNvSpPr/>
            <p:nvPr/>
          </p:nvSpPr>
          <p:spPr>
            <a:xfrm>
              <a:off x="5260603" y="4255254"/>
              <a:ext cx="4808438" cy="94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296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DOI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296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：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296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https://doi.org/10.1016/j.Lanwpc.2023.100769 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29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C29FC3F7-837A-4C3E-BC4B-3FDB8920E496}"/>
                </a:ext>
              </a:extLst>
            </p:cNvPr>
            <p:cNvSpPr txBox="1"/>
            <p:nvPr/>
          </p:nvSpPr>
          <p:spPr>
            <a:xfrm>
              <a:off x="655846" y="1109030"/>
              <a:ext cx="9209508" cy="1288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中国自主研发的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类抗艾滋病新药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Ⅲ期临床试验 ACC007-301研究</a:t>
              </a:r>
              <a:r>
                <a:rPr kumimoji="0" lang="zh-CN" altLang="en-US" sz="1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（治疗方案</a:t>
              </a:r>
              <a:r>
                <a:rPr kumimoji="0" lang="zh-CN" altLang="en-US" sz="1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为艾诺韦林</a:t>
              </a:r>
              <a:r>
                <a:rPr kumimoji="0" lang="en-US" altLang="zh-CN" sz="1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0" lang="zh-CN" altLang="en-US" sz="1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拉米夫定</a:t>
              </a:r>
              <a:r>
                <a:rPr kumimoji="0" lang="en-US" altLang="zh-CN" sz="1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0" lang="zh-CN" altLang="en-US" sz="1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替诺福韦）</a:t>
              </a:r>
              <a:endParaRPr kumimoji="0" lang="en-US" altLang="zh-CN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登上 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THE 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LANCET Regional Health Western 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Pacific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1" name="标题 2">
            <a:extLst>
              <a:ext uri="{FF2B5EF4-FFF2-40B4-BE49-F238E27FC236}">
                <a16:creationId xmlns:a16="http://schemas.microsoft.com/office/drawing/2014/main" id="{B44C60FF-B2B0-4E0C-A7AC-3FFAA23B6CD9}"/>
              </a:ext>
            </a:extLst>
          </p:cNvPr>
          <p:cNvSpPr txBox="1">
            <a:spLocks/>
          </p:cNvSpPr>
          <p:nvPr/>
        </p:nvSpPr>
        <p:spPr>
          <a:xfrm>
            <a:off x="5984112" y="1429748"/>
            <a:ext cx="4812232" cy="50605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28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1800" dirty="0">
                <a:cs typeface="Arial" panose="020B0604020202020204" pitchFamily="34" charset="0"/>
              </a:rPr>
              <a:t>中国循证，全球发声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4DF2AB3-0D2E-4C92-A211-5508BB7F1E0E}"/>
              </a:ext>
            </a:extLst>
          </p:cNvPr>
          <p:cNvSpPr txBox="1"/>
          <p:nvPr/>
        </p:nvSpPr>
        <p:spPr>
          <a:xfrm>
            <a:off x="229557" y="1020130"/>
            <a:ext cx="11586327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积累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了中国自主研发</a:t>
            </a:r>
            <a:r>
              <a:rPr lang="en-US" altLang="zh-CN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类抗艾滋病新药的高等级循证医学证据，</a:t>
            </a:r>
            <a:r>
              <a:rPr lang="zh-CN" altLang="en-US" sz="20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获权威指南推荐</a:t>
            </a:r>
          </a:p>
        </p:txBody>
      </p:sp>
    </p:spTree>
    <p:extLst>
      <p:ext uri="{BB962C8B-B14F-4D97-AF65-F5344CB8AC3E}">
        <p14:creationId xmlns:p14="http://schemas.microsoft.com/office/powerpoint/2010/main" val="68595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62F0CD-F5DC-42C4-AF3E-62D664E0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192" y="6492152"/>
            <a:ext cx="2743200" cy="365125"/>
          </a:xfrm>
        </p:spPr>
        <p:txBody>
          <a:bodyPr/>
          <a:lstStyle/>
          <a:p>
            <a:fld id="{4B6489EF-D2D9-4B60-947E-0A4DEC76727B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AF845E1-1A50-4D35-8CC4-45A04C67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0" y="399932"/>
            <a:ext cx="3035690" cy="618385"/>
          </a:xfrm>
        </p:spPr>
        <p:txBody>
          <a:bodyPr/>
          <a:lstStyle/>
          <a:p>
            <a:r>
              <a:rPr lang="en-US" altLang="zh-CN" sz="2400" dirty="0"/>
              <a:t>04</a:t>
            </a:r>
            <a:r>
              <a:rPr lang="zh-CN" altLang="en-US" sz="2400" dirty="0"/>
              <a:t>创新性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6C474EE-7429-4B3A-A546-9B2F7AF10576}"/>
              </a:ext>
            </a:extLst>
          </p:cNvPr>
          <p:cNvGrpSpPr/>
          <p:nvPr/>
        </p:nvGrpSpPr>
        <p:grpSpPr>
          <a:xfrm>
            <a:off x="267156" y="2436192"/>
            <a:ext cx="6414983" cy="3906548"/>
            <a:chOff x="267156" y="2923093"/>
            <a:chExt cx="6414983" cy="352943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428F3F7-38A9-40A4-82CA-84A76DEE7AA8}"/>
                </a:ext>
              </a:extLst>
            </p:cNvPr>
            <p:cNvGrpSpPr/>
            <p:nvPr/>
          </p:nvGrpSpPr>
          <p:grpSpPr>
            <a:xfrm>
              <a:off x="267156" y="2923093"/>
              <a:ext cx="6414983" cy="3529430"/>
              <a:chOff x="139556" y="1753235"/>
              <a:chExt cx="5655477" cy="4684330"/>
            </a:xfrm>
          </p:grpSpPr>
          <p:sp>
            <p:nvSpPr>
              <p:cNvPr id="5" name="圆角矩形 86">
                <a:extLst>
                  <a:ext uri="{FF2B5EF4-FFF2-40B4-BE49-F238E27FC236}">
                    <a16:creationId xmlns:a16="http://schemas.microsoft.com/office/drawing/2014/main" id="{D679DB1B-E6CB-4D97-912E-C8967CF45009}"/>
                  </a:ext>
                </a:extLst>
              </p:cNvPr>
              <p:cNvSpPr/>
              <p:nvPr/>
            </p:nvSpPr>
            <p:spPr>
              <a:xfrm>
                <a:off x="277273" y="1759265"/>
                <a:ext cx="5456184" cy="4678300"/>
              </a:xfrm>
              <a:prstGeom prst="roundRect">
                <a:avLst>
                  <a:gd name="adj" fmla="val 1444"/>
                </a:avLst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190500" algn="tl" rotWithShape="0">
                  <a:srgbClr val="4474BD">
                    <a:alpha val="40000"/>
                  </a:srgb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341438" marR="0" lvl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None/>
                  <a:defRPr/>
                </a:pPr>
                <a:endParaRPr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6E6CB5D-E8BD-463A-B68B-AF40B546C897}"/>
                  </a:ext>
                </a:extLst>
              </p:cNvPr>
              <p:cNvSpPr/>
              <p:nvPr/>
            </p:nvSpPr>
            <p:spPr>
              <a:xfrm>
                <a:off x="287592" y="1753235"/>
                <a:ext cx="80333" cy="63766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672AAF8-B0D4-48AD-AFA8-81C5ADD8A2EC}"/>
                  </a:ext>
                </a:extLst>
              </p:cNvPr>
              <p:cNvSpPr txBox="1"/>
              <p:nvPr/>
            </p:nvSpPr>
            <p:spPr>
              <a:xfrm>
                <a:off x="502639" y="1821358"/>
                <a:ext cx="1952325" cy="461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创新点</a:t>
                </a:r>
                <a:endPara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CB7A21C-EBD5-4B3F-8633-B25ED295ED79}"/>
                  </a:ext>
                </a:extLst>
              </p:cNvPr>
              <p:cNvSpPr txBox="1"/>
              <p:nvPr/>
            </p:nvSpPr>
            <p:spPr>
              <a:xfrm>
                <a:off x="226418" y="5525473"/>
                <a:ext cx="1276895" cy="775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DDI</a:t>
                </a:r>
              </a:p>
              <a:p>
                <a:pPr algn="ctr"/>
                <a:r>
                  <a:rPr lang="zh-CN" alt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发生率低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5AD3477-236E-4E4E-B53F-9A26B5A1D9DA}"/>
                  </a:ext>
                </a:extLst>
              </p:cNvPr>
              <p:cNvSpPr txBox="1"/>
              <p:nvPr/>
            </p:nvSpPr>
            <p:spPr>
              <a:xfrm>
                <a:off x="1416451" y="5508709"/>
                <a:ext cx="4378582" cy="88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通过</a:t>
                </a:r>
                <a:r>
                  <a:rPr lang="en-US" altLang="zh-CN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CYP2C19</a:t>
                </a:r>
                <a:r>
                  <a: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代谢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，</a:t>
                </a:r>
                <a:r>
                  <a:rPr lang="zh-CN" alt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经此通道代谢的</a:t>
                </a:r>
                <a:r>
                  <a:rPr lang="en-US" altLang="zh-CN" sz="1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HIV</a:t>
                </a:r>
                <a:r>
                  <a:rPr lang="zh-CN" altLang="en-US" sz="1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共</a:t>
                </a:r>
                <a:r>
                  <a:rPr lang="zh-CN" altLang="en-US" sz="1400" b="1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患病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(</a:t>
                </a:r>
                <a:r>
                  <a:rPr lang="zh-CN" altLang="en-US" sz="1400" kern="0" dirty="0" smtClean="0">
                    <a:latin typeface="Arial" panose="020B0604020202020204"/>
                    <a:ea typeface="微软雅黑" panose="020B0503020204020204" pitchFamily="34" charset="-122"/>
                    <a:sym typeface="+mn-lt"/>
                  </a:rPr>
                  <a:t>高血压</a:t>
                </a:r>
                <a:r>
                  <a:rPr lang="zh-CN" altLang="en-US" sz="1400" kern="0" dirty="0">
                    <a:latin typeface="Arial" panose="020B0604020202020204"/>
                    <a:ea typeface="微软雅黑" panose="020B0503020204020204" pitchFamily="34" charset="-122"/>
                    <a:sym typeface="+mn-lt"/>
                  </a:rPr>
                  <a:t>、血脂异常、神经精神疾病、</a:t>
                </a:r>
                <a:r>
                  <a:rPr lang="en-US" altLang="zh-CN" sz="1400" kern="0" dirty="0">
                    <a:latin typeface="Arial" panose="020B0604020202020204"/>
                    <a:ea typeface="微软雅黑" panose="020B0503020204020204" pitchFamily="34" charset="-122"/>
                    <a:sym typeface="+mn-lt"/>
                  </a:rPr>
                  <a:t>2</a:t>
                </a:r>
                <a:r>
                  <a:rPr lang="zh-CN" altLang="en-US" sz="1400" kern="0" dirty="0">
                    <a:latin typeface="Arial" panose="020B0604020202020204"/>
                    <a:ea typeface="微软雅黑" panose="020B0503020204020204" pitchFamily="34" charset="-122"/>
                    <a:sym typeface="+mn-lt"/>
                  </a:rPr>
                  <a:t>型</a:t>
                </a:r>
                <a:r>
                  <a:rPr lang="zh-CN" altLang="en-US" sz="1400" kern="0" dirty="0" smtClean="0">
                    <a:latin typeface="Arial" panose="020B0604020202020204"/>
                    <a:ea typeface="微软雅黑" panose="020B0503020204020204" pitchFamily="34" charset="-122"/>
                    <a:sym typeface="+mn-lt"/>
                  </a:rPr>
                  <a:t>糖尿病等）</a:t>
                </a:r>
                <a:r>
                  <a:rPr lang="zh-CN" altLang="en-US" sz="1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常用</a:t>
                </a:r>
                <a:r>
                  <a:rPr lang="zh-CN" altLang="en-US" sz="1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药物数量</a:t>
                </a:r>
                <a:r>
                  <a:rPr lang="zh-CN" altLang="en-US" sz="1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较少；临床</a:t>
                </a:r>
                <a:r>
                  <a:rPr lang="zh-CN" altLang="en-US" sz="1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常用药物中，</a:t>
                </a:r>
                <a:r>
                  <a:rPr lang="zh-CN" altLang="en-US" sz="1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由</a:t>
                </a:r>
                <a:r>
                  <a:rPr lang="en-US" altLang="zh-CN" sz="1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CYP2C19</a:t>
                </a:r>
                <a:r>
                  <a:rPr lang="zh-CN" altLang="en-US" sz="1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代谢的仅占</a:t>
                </a:r>
                <a:r>
                  <a:rPr lang="en-US" altLang="zh-CN" sz="1400" b="1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6.8%</a:t>
                </a:r>
                <a:endParaRPr lang="zh-CN" altLang="en-US" sz="1400" b="1" baseline="30000" dirty="0"/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9777308-1745-4769-B3A3-0257C3673D26}"/>
                  </a:ext>
                </a:extLst>
              </p:cNvPr>
              <p:cNvSpPr txBox="1"/>
              <p:nvPr/>
            </p:nvSpPr>
            <p:spPr>
              <a:xfrm>
                <a:off x="139556" y="2504565"/>
                <a:ext cx="1276895" cy="646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新一代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NNRTI</a:t>
                </a:r>
                <a:endParaRPr lang="zh-CN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EBF2FCE-2C81-4F0E-AE39-23E0CE01C9CD}"/>
                  </a:ext>
                </a:extLst>
              </p:cNvPr>
              <p:cNvSpPr txBox="1"/>
              <p:nvPr/>
            </p:nvSpPr>
            <p:spPr>
              <a:xfrm>
                <a:off x="1424460" y="2539397"/>
                <a:ext cx="4033064" cy="88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核心成分艾诺韦林</a:t>
                </a:r>
                <a:r>
                  <a:rPr lang="zh-CN" alt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是</a:t>
                </a:r>
                <a:r>
                  <a:rPr lang="zh-CN" altLang="en-US" sz="1400" b="1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拥有自主知识产权</a:t>
                </a:r>
                <a:r>
                  <a:rPr lang="zh-CN" alt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的</a:t>
                </a:r>
                <a:r>
                  <a: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新一代</a:t>
                </a:r>
                <a:r>
                  <a:rPr lang="en-US" altLang="zh-CN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NNRTI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，在中国开展了首个中国人群大型双盲双模拟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III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期临床实验，证明具有</a:t>
                </a:r>
                <a:r>
                  <a: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强效的病毒抑制作用</a:t>
                </a:r>
                <a:r>
                  <a:rPr lang="zh-CN" altLang="en-US" sz="1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。</a:t>
                </a:r>
                <a:endParaRPr lang="zh-CN" altLang="en-US" sz="1400" dirty="0"/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4DE9784-D0A1-4312-A1DD-29F4DDEE8905}"/>
                </a:ext>
              </a:extLst>
            </p:cNvPr>
            <p:cNvSpPr txBox="1"/>
            <p:nvPr/>
          </p:nvSpPr>
          <p:spPr>
            <a:xfrm>
              <a:off x="509375" y="4434504"/>
              <a:ext cx="1110367" cy="36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先进剂型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866F1CB-FCD1-4191-A6B9-4CA3AAE52BBD}"/>
                </a:ext>
              </a:extLst>
            </p:cNvPr>
            <p:cNvSpPr txBox="1"/>
            <p:nvPr/>
          </p:nvSpPr>
          <p:spPr>
            <a:xfrm>
              <a:off x="1724617" y="4398452"/>
              <a:ext cx="4705375" cy="472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首</a:t>
              </a:r>
              <a:r>
                <a:rPr lang="zh-CN" altLang="en-US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个</a:t>
              </a:r>
              <a:r>
                <a:rPr lang="zh-CN" altLang="en-US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国产</a:t>
              </a:r>
              <a:r>
                <a:rPr lang="zh-CN" altLang="en-US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单</a:t>
              </a:r>
              <a:r>
                <a:rPr lang="zh-CN" altLang="en-US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片复方抗艾滋病</a:t>
              </a:r>
              <a:r>
                <a:rPr lang="en-US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zh-CN" altLang="en-US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类新药</a:t>
              </a:r>
              <a:r>
                <a:rPr lang="zh-CN" altLang="en-US" sz="1400" dirty="0"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，与国际主流先进剂型接轨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b="1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CC78C19-77A8-44F1-9504-ECA41B290CC7}"/>
                </a:ext>
              </a:extLst>
            </p:cNvPr>
            <p:cNvSpPr txBox="1"/>
            <p:nvPr/>
          </p:nvSpPr>
          <p:spPr>
            <a:xfrm>
              <a:off x="541094" y="5147732"/>
              <a:ext cx="1110367" cy="36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半衰期长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BCB73ED-1024-4DD6-8FAB-CE503C1E4A87}"/>
                </a:ext>
              </a:extLst>
            </p:cNvPr>
            <p:cNvSpPr txBox="1"/>
            <p:nvPr/>
          </p:nvSpPr>
          <p:spPr>
            <a:xfrm>
              <a:off x="1769187" y="5075562"/>
              <a:ext cx="4352507" cy="472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核心成分艾诺韦林半衰期为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26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小时，更接近</a:t>
              </a:r>
              <a:r>
                <a: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每日一次服药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时间，保证</a:t>
              </a:r>
              <a:r>
                <a: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足够的血药浓度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有效抑制病毒。</a:t>
              </a:r>
              <a:endParaRPr lang="zh-CN" altLang="en-US" sz="1400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6B8D1D7-ED9F-4FA0-B0C2-AB1E58C2FC52}"/>
              </a:ext>
            </a:extLst>
          </p:cNvPr>
          <p:cNvGrpSpPr/>
          <p:nvPr/>
        </p:nvGrpSpPr>
        <p:grpSpPr>
          <a:xfrm>
            <a:off x="7221940" y="2436192"/>
            <a:ext cx="4467452" cy="3906548"/>
            <a:chOff x="7221940" y="2923092"/>
            <a:chExt cx="4467452" cy="3529431"/>
          </a:xfrm>
        </p:grpSpPr>
        <p:sp>
          <p:nvSpPr>
            <p:cNvPr id="40" name="圆角矩形 86">
              <a:extLst>
                <a:ext uri="{FF2B5EF4-FFF2-40B4-BE49-F238E27FC236}">
                  <a16:creationId xmlns:a16="http://schemas.microsoft.com/office/drawing/2014/main" id="{8EAC7C95-79E3-4587-A24B-32C5731FE056}"/>
                </a:ext>
              </a:extLst>
            </p:cNvPr>
            <p:cNvSpPr/>
            <p:nvPr/>
          </p:nvSpPr>
          <p:spPr>
            <a:xfrm>
              <a:off x="7230583" y="2933399"/>
              <a:ext cx="4458809" cy="3519124"/>
            </a:xfrm>
            <a:prstGeom prst="roundRect">
              <a:avLst>
                <a:gd name="adj" fmla="val 1444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190500" algn="tl" rotWithShape="0">
                <a:srgbClr val="4474BD">
                  <a:alpha val="40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341438" marR="0" lvl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defRPr/>
              </a:pPr>
              <a:endPara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4E057E2-2C3D-4D17-826B-B85B1A28F42E}"/>
                </a:ext>
              </a:extLst>
            </p:cNvPr>
            <p:cNvSpPr/>
            <p:nvPr/>
          </p:nvSpPr>
          <p:spPr>
            <a:xfrm>
              <a:off x="7221940" y="2923092"/>
              <a:ext cx="71216" cy="5597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44018592-35BF-4851-AD07-C11CE9DA5A1B}"/>
                </a:ext>
              </a:extLst>
            </p:cNvPr>
            <p:cNvSpPr txBox="1"/>
            <p:nvPr/>
          </p:nvSpPr>
          <p:spPr>
            <a:xfrm>
              <a:off x="7337755" y="2943758"/>
              <a:ext cx="3264889" cy="37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创新带来的患者获益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7C91395-8FA6-4A15-9675-A8931AB07A63}"/>
                </a:ext>
              </a:extLst>
            </p:cNvPr>
            <p:cNvSpPr txBox="1"/>
            <p:nvPr/>
          </p:nvSpPr>
          <p:spPr>
            <a:xfrm>
              <a:off x="7403734" y="5694652"/>
              <a:ext cx="4087363" cy="305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4.</a:t>
              </a:r>
              <a:r>
                <a:rPr lang="zh-CN" alt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有效降低药物间相互作用的发生风险。</a:t>
              </a:r>
              <a:endParaRPr lang="zh-CN" alt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2C3E7654-EBFE-467B-908B-ABD6672E52E3}"/>
                </a:ext>
              </a:extLst>
            </p:cNvPr>
            <p:cNvSpPr txBox="1"/>
            <p:nvPr/>
          </p:nvSpPr>
          <p:spPr>
            <a:xfrm>
              <a:off x="7403730" y="4333152"/>
              <a:ext cx="4087363" cy="52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2.</a:t>
              </a:r>
              <a:r>
                <a: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抑制病毒能力强，对血浆</a:t>
              </a:r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HIV RNA 10</a:t>
              </a:r>
              <a:r>
                <a: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万拷贝</a:t>
              </a:r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/ml</a:t>
              </a:r>
              <a:r>
                <a: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以上</a:t>
              </a:r>
              <a:r>
                <a:rPr lang="zh-CN" alt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高病载患者依然有效</a:t>
              </a:r>
              <a:r>
                <a: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。</a:t>
              </a:r>
              <a:endPara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32F9971-6671-410F-A2DE-C558A370E078}"/>
                </a:ext>
              </a:extLst>
            </p:cNvPr>
            <p:cNvSpPr txBox="1"/>
            <p:nvPr/>
          </p:nvSpPr>
          <p:spPr>
            <a:xfrm>
              <a:off x="7403732" y="3543943"/>
              <a:ext cx="4087363" cy="75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1.</a:t>
              </a:r>
              <a:r>
                <a: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一天一片，无需随餐服用，</a:t>
              </a:r>
              <a:r>
                <a:rPr lang="zh-CN" alt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提高患者服用便利性与依从性</a:t>
              </a:r>
              <a:r>
                <a: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，有利于确保坚持治疗，长期获益。</a:t>
              </a:r>
              <a:endPara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C3E7654-EBFE-467B-908B-ABD6672E52E3}"/>
                </a:ext>
              </a:extLst>
            </p:cNvPr>
            <p:cNvSpPr txBox="1"/>
            <p:nvPr/>
          </p:nvSpPr>
          <p:spPr>
            <a:xfrm>
              <a:off x="7403731" y="4997114"/>
              <a:ext cx="4087363" cy="52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3.</a:t>
              </a:r>
              <a:r>
                <a: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大大降低了患者在</a:t>
              </a:r>
              <a:r>
                <a:rPr lang="zh-CN" alt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心血管、神经精神、肝脏</a:t>
              </a:r>
              <a:r>
                <a: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等方面不良反应的发生率。</a:t>
              </a:r>
              <a:endPara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箭头: 右 11">
            <a:extLst>
              <a:ext uri="{FF2B5EF4-FFF2-40B4-BE49-F238E27FC236}">
                <a16:creationId xmlns:a16="http://schemas.microsoft.com/office/drawing/2014/main" id="{B9813950-14E2-41D3-A5E4-2327D8729ACC}"/>
              </a:ext>
            </a:extLst>
          </p:cNvPr>
          <p:cNvSpPr/>
          <p:nvPr/>
        </p:nvSpPr>
        <p:spPr>
          <a:xfrm>
            <a:off x="6669979" y="4398200"/>
            <a:ext cx="535234" cy="290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EC549F4-7BC6-4B7F-8666-C247012C13AB}"/>
              </a:ext>
            </a:extLst>
          </p:cNvPr>
          <p:cNvSpPr txBox="1"/>
          <p:nvPr/>
        </p:nvSpPr>
        <p:spPr>
          <a:xfrm>
            <a:off x="991344" y="1513056"/>
            <a:ext cx="10117703" cy="759073"/>
          </a:xfrm>
          <a:prstGeom prst="rect">
            <a:avLst/>
          </a:prstGeom>
          <a:noFill/>
          <a:ln>
            <a:solidFill>
              <a:srgbClr val="197EC6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 anchor="t">
            <a:no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艾诺米替片是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类新药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，是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国家“重大新药创制”科技重大专项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支持的药品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是国内抗艾滋领域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首款具有自主知识产权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的单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片复方制剂，能满足临床治疗的重大需求。</a:t>
            </a:r>
          </a:p>
          <a:p>
            <a:pPr lvl="0" indent="457200" defTabSz="914400">
              <a:lnSpc>
                <a:spcPct val="120000"/>
              </a:lnSpc>
              <a:defRPr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3E0E98A-DF0F-4E9C-818A-E894CCF1E872}"/>
              </a:ext>
            </a:extLst>
          </p:cNvPr>
          <p:cNvSpPr txBox="1"/>
          <p:nvPr/>
        </p:nvSpPr>
        <p:spPr>
          <a:xfrm>
            <a:off x="365683" y="1041629"/>
            <a:ext cx="11323677" cy="400110"/>
          </a:xfrm>
          <a:prstGeom prst="rect">
            <a:avLst/>
          </a:prstGeom>
          <a:solidFill>
            <a:srgbClr val="0070C0"/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国产创新：</a:t>
            </a:r>
            <a:r>
              <a:rPr lang="zh-CN" altLang="en-US" sz="2000" b="1" spc="-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国家</a:t>
            </a:r>
            <a:r>
              <a:rPr lang="zh-CN" altLang="en-US" sz="20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重大新药创制</a:t>
            </a:r>
            <a:r>
              <a:rPr lang="zh-CN" altLang="en-US" sz="20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成果，</a:t>
            </a:r>
            <a:r>
              <a:rPr lang="zh-CN" altLang="en-US" sz="20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首个国产单片复方</a:t>
            </a:r>
            <a:r>
              <a:rPr lang="zh-CN" altLang="en-US" sz="20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抗艾创新药</a:t>
            </a:r>
            <a:endParaRPr lang="zh-CN" altLang="en-US" sz="2000" b="1" spc="-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080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KSO_WPP_MARK_KEY" val="104190ab-c8a7-4893-bc47-e62f4e7246b0"/>
  <p:tag name="COMMONDATA" val="eyJoZGlkIjoiZmMwNDhlOWE3MmJkOTk1MjMyNDQwNDY0ZWMxZTVjOGU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w502n0f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w502n0f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6899</TotalTime>
  <Words>2368</Words>
  <Application>Microsoft Office PowerPoint</Application>
  <PresentationFormat>宽屏</PresentationFormat>
  <Paragraphs>259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等线</vt:lpstr>
      <vt:lpstr>等线 Light</vt:lpstr>
      <vt:lpstr>楷体</vt:lpstr>
      <vt:lpstr>隶书</vt:lpstr>
      <vt:lpstr>微软雅黑</vt:lpstr>
      <vt:lpstr>Arial</vt:lpstr>
      <vt:lpstr>Times New Roman</vt:lpstr>
      <vt:lpstr>Wingdings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目录</vt:lpstr>
      <vt:lpstr>01药品基本信息</vt:lpstr>
      <vt:lpstr>01药品基本信息</vt:lpstr>
      <vt:lpstr>02安全性</vt:lpstr>
      <vt:lpstr>02安全性</vt:lpstr>
      <vt:lpstr>03有效性</vt:lpstr>
      <vt:lpstr>03有效性</vt:lpstr>
      <vt:lpstr>04创新性</vt:lpstr>
      <vt:lpstr>05公平性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257</cp:revision>
  <cp:lastPrinted>2023-07-10T08:57:21Z</cp:lastPrinted>
  <dcterms:created xsi:type="dcterms:W3CDTF">2023-02-17T05:32:49Z</dcterms:created>
  <dcterms:modified xsi:type="dcterms:W3CDTF">2023-07-14T01:36:18Z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67073C3AD763449E8FF41E710547B71C</vt:lpwstr>
  </property>
  <property fmtid="{D5CDD505-2E9C-101B-9397-08002B2CF9AE}" pid="3" name="KSOProductBuildVer">
    <vt:lpwstr>2052-0.0.0.0</vt:lpwstr>
  </property>
</Properties>
</file>