
<file path=[Content_Types].xml><?xml version="1.0" encoding="utf-8"?>
<Types xmlns="http://schemas.openxmlformats.org/package/2006/content-types">
  <Default Extension="xlsx" ContentType="application/vnd.openxmlformats-officedocument.spreadsheetml.sheet"/>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harts/chart1.xml" ContentType="application/vnd.openxmlformats-officedocument.drawingml.chart+xml"/>
  <Override PartName="/ppt/charts/chart2.xml" ContentType="application/vnd.openxmlformats-officedocument.drawingml.chart+xml"/>
  <Override PartName="/ppt/charts/colors1.xml" ContentType="application/vnd.ms-office.chartcolorstyle+xml"/>
  <Override PartName="/ppt/charts/colors2.xml" ContentType="application/vnd.ms-office.chartcolorstyle+xml"/>
  <Override PartName="/ppt/charts/style1.xml" ContentType="application/vnd.ms-office.chartstyle+xml"/>
  <Override PartName="/ppt/charts/style2.xml" ContentType="application/vnd.ms-office.chartstyle+xml"/>
  <Override PartName="/ppt/commentAuthors.xml" ContentType="application/vnd.openxmlformats-officedocument.presentationml.commentAuthor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tags/tag127.xml" ContentType="application/vnd.openxmlformats-officedocument.presentationml.tags+xml"/>
  <Override PartName="/ppt/tags/tag128.xml" ContentType="application/vnd.openxmlformats-officedocument.presentationml.tags+xml"/>
  <Override PartName="/ppt/tags/tag129.xml" ContentType="application/vnd.openxmlformats-officedocument.presentationml.tags+xml"/>
  <Override PartName="/ppt/tags/tag13.xml" ContentType="application/vnd.openxmlformats-officedocument.presentationml.tags+xml"/>
  <Override PartName="/ppt/tags/tag130.xml" ContentType="application/vnd.openxmlformats-officedocument.presentationml.tags+xml"/>
  <Override PartName="/ppt/tags/tag131.xml" ContentType="application/vnd.openxmlformats-officedocument.presentationml.tags+xml"/>
  <Override PartName="/ppt/tags/tag132.xml" ContentType="application/vnd.openxmlformats-officedocument.presentationml.tags+xml"/>
  <Override PartName="/ppt/tags/tag133.xml" ContentType="application/vnd.openxmlformats-officedocument.presentationml.tags+xml"/>
  <Override PartName="/ppt/tags/tag134.xml" ContentType="application/vnd.openxmlformats-officedocument.presentationml.tags+xml"/>
  <Override PartName="/ppt/tags/tag135.xml" ContentType="application/vnd.openxmlformats-officedocument.presentationml.tags+xml"/>
  <Override PartName="/ppt/tags/tag136.xml" ContentType="application/vnd.openxmlformats-officedocument.presentationml.tags+xml"/>
  <Override PartName="/ppt/tags/tag137.xml" ContentType="application/vnd.openxmlformats-officedocument.presentationml.tags+xml"/>
  <Override PartName="/ppt/tags/tag138.xml" ContentType="application/vnd.openxmlformats-officedocument.presentationml.tags+xml"/>
  <Override PartName="/ppt/tags/tag139.xml" ContentType="application/vnd.openxmlformats-officedocument.presentationml.tags+xml"/>
  <Override PartName="/ppt/tags/tag14.xml" ContentType="application/vnd.openxmlformats-officedocument.presentationml.tags+xml"/>
  <Override PartName="/ppt/tags/tag140.xml" ContentType="application/vnd.openxmlformats-officedocument.presentationml.tags+xml"/>
  <Override PartName="/ppt/tags/tag141.xml" ContentType="application/vnd.openxmlformats-officedocument.presentationml.tags+xml"/>
  <Override PartName="/ppt/tags/tag142.xml" ContentType="application/vnd.openxmlformats-officedocument.presentationml.tags+xml"/>
  <Override PartName="/ppt/tags/tag143.xml" ContentType="application/vnd.openxmlformats-officedocument.presentationml.tags+xml"/>
  <Override PartName="/ppt/tags/tag144.xml" ContentType="application/vnd.openxmlformats-officedocument.presentationml.tags+xml"/>
  <Override PartName="/ppt/tags/tag145.xml" ContentType="application/vnd.openxmlformats-officedocument.presentationml.tags+xml"/>
  <Override PartName="/ppt/tags/tag146.xml" ContentType="application/vnd.openxmlformats-officedocument.presentationml.tags+xml"/>
  <Override PartName="/ppt/tags/tag147.xml" ContentType="application/vnd.openxmlformats-officedocument.presentationml.tags+xml"/>
  <Override PartName="/ppt/tags/tag148.xml" ContentType="application/vnd.openxmlformats-officedocument.presentationml.tags+xml"/>
  <Override PartName="/ppt/tags/tag149.xml" ContentType="application/vnd.openxmlformats-officedocument.presentationml.tags+xml"/>
  <Override PartName="/ppt/tags/tag15.xml" ContentType="application/vnd.openxmlformats-officedocument.presentationml.tags+xml"/>
  <Override PartName="/ppt/tags/tag150.xml" ContentType="application/vnd.openxmlformats-officedocument.presentationml.tags+xml"/>
  <Override PartName="/ppt/tags/tag151.xml" ContentType="application/vnd.openxmlformats-officedocument.presentationml.tags+xml"/>
  <Override PartName="/ppt/tags/tag152.xml" ContentType="application/vnd.openxmlformats-officedocument.presentationml.tags+xml"/>
  <Override PartName="/ppt/tags/tag153.xml" ContentType="application/vnd.openxmlformats-officedocument.presentationml.tags+xml"/>
  <Override PartName="/ppt/tags/tag154.xml" ContentType="application/vnd.openxmlformats-officedocument.presentationml.tags+xml"/>
  <Override PartName="/ppt/tags/tag155.xml" ContentType="application/vnd.openxmlformats-officedocument.presentationml.tags+xml"/>
  <Override PartName="/ppt/tags/tag156.xml" ContentType="application/vnd.openxmlformats-officedocument.presentationml.tags+xml"/>
  <Override PartName="/ppt/tags/tag157.xml" ContentType="application/vnd.openxmlformats-officedocument.presentationml.tags+xml"/>
  <Override PartName="/ppt/tags/tag158.xml" ContentType="application/vnd.openxmlformats-officedocument.presentationml.tags+xml"/>
  <Override PartName="/ppt/tags/tag159.xml" ContentType="application/vnd.openxmlformats-officedocument.presentationml.tags+xml"/>
  <Override PartName="/ppt/tags/tag16.xml" ContentType="application/vnd.openxmlformats-officedocument.presentationml.tags+xml"/>
  <Override PartName="/ppt/tags/tag160.xml" ContentType="application/vnd.openxmlformats-officedocument.presentationml.tags+xml"/>
  <Override PartName="/ppt/tags/tag161.xml" ContentType="application/vnd.openxmlformats-officedocument.presentationml.tags+xml"/>
  <Override PartName="/ppt/tags/tag162.xml" ContentType="application/vnd.openxmlformats-officedocument.presentationml.tags+xml"/>
  <Override PartName="/ppt/tags/tag163.xml" ContentType="application/vnd.openxmlformats-officedocument.presentationml.tags+xml"/>
  <Override PartName="/ppt/tags/tag164.xml" ContentType="application/vnd.openxmlformats-officedocument.presentationml.tags+xml"/>
  <Override PartName="/ppt/tags/tag165.xml" ContentType="application/vnd.openxmlformats-officedocument.presentationml.tags+xml"/>
  <Override PartName="/ppt/tags/tag166.xml" ContentType="application/vnd.openxmlformats-officedocument.presentationml.tags+xml"/>
  <Override PartName="/ppt/tags/tag167.xml" ContentType="application/vnd.openxmlformats-officedocument.presentationml.tags+xml"/>
  <Override PartName="/ppt/tags/tag168.xml" ContentType="application/vnd.openxmlformats-officedocument.presentationml.tags+xml"/>
  <Override PartName="/ppt/tags/tag169.xml" ContentType="application/vnd.openxmlformats-officedocument.presentationml.tags+xml"/>
  <Override PartName="/ppt/tags/tag17.xml" ContentType="application/vnd.openxmlformats-officedocument.presentationml.tags+xml"/>
  <Override PartName="/ppt/tags/tag170.xml" ContentType="application/vnd.openxmlformats-officedocument.presentationml.tags+xml"/>
  <Override PartName="/ppt/tags/tag171.xml" ContentType="application/vnd.openxmlformats-officedocument.presentationml.tags+xml"/>
  <Override PartName="/ppt/tags/tag172.xml" ContentType="application/vnd.openxmlformats-officedocument.presentationml.tags+xml"/>
  <Override PartName="/ppt/tags/tag173.xml" ContentType="application/vnd.openxmlformats-officedocument.presentationml.tags+xml"/>
  <Override PartName="/ppt/tags/tag174.xml" ContentType="application/vnd.openxmlformats-officedocument.presentationml.tags+xml"/>
  <Override PartName="/ppt/tags/tag175.xml" ContentType="application/vnd.openxmlformats-officedocument.presentationml.tags+xml"/>
  <Override PartName="/ppt/tags/tag176.xml" ContentType="application/vnd.openxmlformats-officedocument.presentationml.tags+xml"/>
  <Override PartName="/ppt/tags/tag177.xml" ContentType="application/vnd.openxmlformats-officedocument.presentationml.tags+xml"/>
  <Override PartName="/ppt/tags/tag178.xml" ContentType="application/vnd.openxmlformats-officedocument.presentationml.tags+xml"/>
  <Override PartName="/ppt/tags/tag179.xml" ContentType="application/vnd.openxmlformats-officedocument.presentationml.tags+xml"/>
  <Override PartName="/ppt/tags/tag18.xml" ContentType="application/vnd.openxmlformats-officedocument.presentationml.tags+xml"/>
  <Override PartName="/ppt/tags/tag180.xml" ContentType="application/vnd.openxmlformats-officedocument.presentationml.tags+xml"/>
  <Override PartName="/ppt/tags/tag181.xml" ContentType="application/vnd.openxmlformats-officedocument.presentationml.tags+xml"/>
  <Override PartName="/ppt/tags/tag182.xml" ContentType="application/vnd.openxmlformats-officedocument.presentationml.tags+xml"/>
  <Override PartName="/ppt/tags/tag183.xml" ContentType="application/vnd.openxmlformats-officedocument.presentationml.tags+xml"/>
  <Override PartName="/ppt/tags/tag184.xml" ContentType="application/vnd.openxmlformats-officedocument.presentationml.tags+xml"/>
  <Override PartName="/ppt/tags/tag185.xml" ContentType="application/vnd.openxmlformats-officedocument.presentationml.tags+xml"/>
  <Override PartName="/ppt/tags/tag186.xml" ContentType="application/vnd.openxmlformats-officedocument.presentationml.tags+xml"/>
  <Override PartName="/ppt/tags/tag187.xml" ContentType="application/vnd.openxmlformats-officedocument.presentationml.tags+xml"/>
  <Override PartName="/ppt/tags/tag188.xml" ContentType="application/vnd.openxmlformats-officedocument.presentationml.tags+xml"/>
  <Override PartName="/ppt/tags/tag189.xml" ContentType="application/vnd.openxmlformats-officedocument.presentationml.tags+xml"/>
  <Override PartName="/ppt/tags/tag19.xml" ContentType="application/vnd.openxmlformats-officedocument.presentationml.tags+xml"/>
  <Override PartName="/ppt/tags/tag190.xml" ContentType="application/vnd.openxmlformats-officedocument.presentationml.tags+xml"/>
  <Override PartName="/ppt/tags/tag191.xml" ContentType="application/vnd.openxmlformats-officedocument.presentationml.tags+xml"/>
  <Override PartName="/ppt/tags/tag192.xml" ContentType="application/vnd.openxmlformats-officedocument.presentationml.tags+xml"/>
  <Override PartName="/ppt/tags/tag193.xml" ContentType="application/vnd.openxmlformats-officedocument.presentationml.tags+xml"/>
  <Override PartName="/ppt/tags/tag194.xml" ContentType="application/vnd.openxmlformats-officedocument.presentationml.tags+xml"/>
  <Override PartName="/ppt/tags/tag195.xml" ContentType="application/vnd.openxmlformats-officedocument.presentationml.tags+xml"/>
  <Override PartName="/ppt/tags/tag196.xml" ContentType="application/vnd.openxmlformats-officedocument.presentationml.tags+xml"/>
  <Override PartName="/ppt/tags/tag197.xml" ContentType="application/vnd.openxmlformats-officedocument.presentationml.tags+xml"/>
  <Override PartName="/ppt/tags/tag198.xml" ContentType="application/vnd.openxmlformats-officedocument.presentationml.tags+xml"/>
  <Override PartName="/ppt/tags/tag19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00.xml" ContentType="application/vnd.openxmlformats-officedocument.presentationml.tags+xml"/>
  <Override PartName="/ppt/tags/tag201.xml" ContentType="application/vnd.openxmlformats-officedocument.presentationml.tags+xml"/>
  <Override PartName="/ppt/tags/tag202.xml" ContentType="application/vnd.openxmlformats-officedocument.presentationml.tags+xml"/>
  <Override PartName="/ppt/tags/tag203.xml" ContentType="application/vnd.openxmlformats-officedocument.presentationml.tags+xml"/>
  <Override PartName="/ppt/tags/tag204.xml" ContentType="application/vnd.openxmlformats-officedocument.presentationml.tags+xml"/>
  <Override PartName="/ppt/tags/tag205.xml" ContentType="application/vnd.openxmlformats-officedocument.presentationml.tags+xml"/>
  <Override PartName="/ppt/tags/tag206.xml" ContentType="application/vnd.openxmlformats-officedocument.presentationml.tags+xml"/>
  <Override PartName="/ppt/tags/tag207.xml" ContentType="application/vnd.openxmlformats-officedocument.presentationml.tags+xml"/>
  <Override PartName="/ppt/tags/tag208.xml" ContentType="application/vnd.openxmlformats-officedocument.presentationml.tags+xml"/>
  <Override PartName="/ppt/tags/tag209.xml" ContentType="application/vnd.openxmlformats-officedocument.presentationml.tags+xml"/>
  <Override PartName="/ppt/tags/tag21.xml" ContentType="application/vnd.openxmlformats-officedocument.presentationml.tags+xml"/>
  <Override PartName="/ppt/tags/tag210.xml" ContentType="application/vnd.openxmlformats-officedocument.presentationml.tags+xml"/>
  <Override PartName="/ppt/tags/tag211.xml" ContentType="application/vnd.openxmlformats-officedocument.presentationml.tags+xml"/>
  <Override PartName="/ppt/tags/tag212.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Lst>
  <p:notesMasterIdLst>
    <p:notesMasterId r:id="rId6"/>
  </p:notesMasterIdLst>
  <p:sldIdLst>
    <p:sldId id="264" r:id="rId4"/>
    <p:sldId id="302" r:id="rId5"/>
    <p:sldId id="367" r:id="rId7"/>
    <p:sldId id="369" r:id="rId8"/>
    <p:sldId id="368" r:id="rId9"/>
    <p:sldId id="370" r:id="rId10"/>
    <p:sldId id="376" r:id="rId11"/>
    <p:sldId id="371" r:id="rId12"/>
    <p:sldId id="377" r:id="rId13"/>
    <p:sldId id="372" r:id="rId14"/>
    <p:sldId id="373" r:id="rId15"/>
    <p:sldId id="346" r:id="rId16"/>
  </p:sldIdLst>
  <p:sldSz cx="12192000" cy="6858000"/>
  <p:notesSz cx="6858000" cy="9144000"/>
  <p:custDataLst>
    <p:tags r:id="rId21"/>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7" userDrawn="1">
          <p15:clr>
            <a:srgbClr val="A4A3A4"/>
          </p15:clr>
        </p15:guide>
        <p15:guide id="2" pos="3792"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幸全" initials="幸全" lastIdx="1" clrIdx="0"/>
  <p:cmAuthor id="2" name="陶 然" initials="陶" lastIdx="1"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2B5F7E"/>
    <a:srgbClr val="004376"/>
    <a:srgbClr val="5CA8CB"/>
    <a:srgbClr val="BDDFF0"/>
    <a:srgbClr val="82C3E3"/>
    <a:srgbClr val="9DCBE0"/>
    <a:srgbClr val="E2F5FF"/>
    <a:srgbClr val="397EA8"/>
    <a:srgbClr val="FFFFFF"/>
    <a:srgbClr val="DCDCD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showGuides="1">
      <p:cViewPr varScale="1">
        <p:scale>
          <a:sx n="92" d="100"/>
          <a:sy n="92" d="100"/>
        </p:scale>
        <p:origin x="100" y="84"/>
      </p:cViewPr>
      <p:guideLst>
        <p:guide orient="horz" pos="2187"/>
        <p:guide pos="3792"/>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notesMaster" Target="notesMasters/notesMaster1.xml"/><Relationship Id="rId5" Type="http://schemas.openxmlformats.org/officeDocument/2006/relationships/slide" Target="slides/slide2.xml"/><Relationship Id="rId4" Type="http://schemas.openxmlformats.org/officeDocument/2006/relationships/slide" Target="slides/slide1.xml"/><Relationship Id="rId3" Type="http://schemas.openxmlformats.org/officeDocument/2006/relationships/slideMaster" Target="slideMasters/slideMaster2.xml"/><Relationship Id="rId21" Type="http://schemas.openxmlformats.org/officeDocument/2006/relationships/tags" Target="tags/tag212.xml"/><Relationship Id="rId20" Type="http://schemas.openxmlformats.org/officeDocument/2006/relationships/commentAuthors" Target="commentAuthors.xml"/><Relationship Id="rId2" Type="http://schemas.openxmlformats.org/officeDocument/2006/relationships/theme" Target="theme/theme1.xml"/><Relationship Id="rId19" Type="http://schemas.openxmlformats.org/officeDocument/2006/relationships/tableStyles" Target="tableStyles.xml"/><Relationship Id="rId18" Type="http://schemas.openxmlformats.org/officeDocument/2006/relationships/viewProps" Target="viewProps.xml"/><Relationship Id="rId17" Type="http://schemas.openxmlformats.org/officeDocument/2006/relationships/presProps" Target="presProps.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charts/_rels/chart1.xml.rels><?xml version="1.0" encoding="UTF-8" standalone="yes"?>
<Relationships xmlns="http://schemas.openxmlformats.org/package/2006/relationships"><Relationship Id="rId3" Type="http://schemas.microsoft.com/office/2011/relationships/chartColorStyle" Target="colors1.xml"/><Relationship Id="rId2" Type="http://schemas.microsoft.com/office/2011/relationships/chartStyle" Target="style1.xml"/><Relationship Id="rId1" Type="http://schemas.openxmlformats.org/officeDocument/2006/relationships/package" Target="../embeddings/Workbook1.xlsx"/></Relationships>
</file>

<file path=ppt/charts/_rels/chart2.xml.rels><?xml version="1.0" encoding="UTF-8" standalone="yes"?>
<Relationships xmlns="http://schemas.openxmlformats.org/package/2006/relationships"><Relationship Id="rId3" Type="http://schemas.microsoft.com/office/2011/relationships/chartColorStyle" Target="colors2.xml"/><Relationship Id="rId2" Type="http://schemas.microsoft.com/office/2011/relationships/chartStyle" Target="style2.xml"/><Relationship Id="rId1" Type="http://schemas.openxmlformats.org/officeDocument/2006/relationships/package" Target="../embeddings/Workbook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列1</c:v>
                </c:pt>
              </c:strCache>
            </c:strRef>
          </c:tx>
          <c:spPr>
            <a:solidFill>
              <a:schemeClr val="accent1"/>
            </a:solidFill>
            <a:ln>
              <a:noFill/>
            </a:ln>
            <a:effectLst/>
          </c:spPr>
          <c:invertIfNegative val="0"/>
          <c:dPt>
            <c:idx val="0"/>
            <c:invertIfNegative val="0"/>
            <c:bubble3D val="0"/>
            <c:spPr>
              <a:gradFill flip="none" rotWithShape="1">
                <a:gsLst>
                  <a:gs pos="0">
                    <a:srgbClr val="FFC000">
                      <a:shade val="30000"/>
                      <a:satMod val="115000"/>
                    </a:srgbClr>
                  </a:gs>
                  <a:gs pos="50000">
                    <a:srgbClr val="FFC000">
                      <a:shade val="67500"/>
                      <a:satMod val="115000"/>
                    </a:srgbClr>
                  </a:gs>
                  <a:gs pos="100000">
                    <a:srgbClr val="FFC000">
                      <a:shade val="100000"/>
                      <a:satMod val="115000"/>
                    </a:srgbClr>
                  </a:gs>
                </a:gsLst>
                <a:path path="circle">
                  <a:fillToRect l="100000" t="100000"/>
                </a:path>
                <a:tileRect r="-100000" b="-100000"/>
              </a:gradFill>
              <a:ln>
                <a:noFill/>
              </a:ln>
              <a:effectLst/>
            </c:spPr>
          </c:dPt>
          <c:dPt>
            <c:idx val="1"/>
            <c:invertIfNegative val="0"/>
            <c:bubble3D val="0"/>
            <c:spPr>
              <a:gradFill flip="none" rotWithShape="1">
                <a:gsLst>
                  <a:gs pos="0">
                    <a:srgbClr val="66C6D5">
                      <a:shade val="30000"/>
                      <a:satMod val="115000"/>
                    </a:srgbClr>
                  </a:gs>
                  <a:gs pos="50000">
                    <a:srgbClr val="66C6D5">
                      <a:shade val="67500"/>
                      <a:satMod val="115000"/>
                    </a:srgbClr>
                  </a:gs>
                  <a:gs pos="100000">
                    <a:srgbClr val="66C6D5">
                      <a:shade val="100000"/>
                      <a:satMod val="115000"/>
                    </a:srgbClr>
                  </a:gs>
                </a:gsLst>
                <a:path path="circle">
                  <a:fillToRect l="100000" t="100000"/>
                </a:path>
                <a:tileRect r="-100000" b="-100000"/>
              </a:gradFill>
              <a:ln>
                <a:noFill/>
              </a:ln>
              <a:effectLst/>
            </c:spPr>
          </c:dPt>
          <c:dPt>
            <c:idx val="2"/>
            <c:invertIfNegative val="0"/>
            <c:bubble3D val="0"/>
            <c:spPr>
              <a:gradFill flip="none" rotWithShape="1">
                <a:gsLst>
                  <a:gs pos="0">
                    <a:srgbClr val="0070C0">
                      <a:shade val="30000"/>
                      <a:satMod val="115000"/>
                    </a:srgbClr>
                  </a:gs>
                  <a:gs pos="50000">
                    <a:srgbClr val="0070C0">
                      <a:shade val="67500"/>
                      <a:satMod val="115000"/>
                    </a:srgbClr>
                  </a:gs>
                  <a:gs pos="100000">
                    <a:srgbClr val="0070C0">
                      <a:shade val="100000"/>
                      <a:satMod val="115000"/>
                    </a:srgbClr>
                  </a:gs>
                </a:gsLst>
                <a:path path="circle">
                  <a:fillToRect l="100000" t="100000"/>
                </a:path>
                <a:tileRect r="-100000" b="-100000"/>
              </a:gradFill>
              <a:ln>
                <a:noFill/>
              </a:ln>
              <a:effectLst/>
            </c:spPr>
          </c:dPt>
          <c:dLbls>
            <c:spPr>
              <a:noFill/>
              <a:ln>
                <a:noFill/>
              </a:ln>
              <a:effectLst/>
            </c:spPr>
            <c:txPr>
              <a:bodyPr rot="0" spcFirstLastPara="1" vertOverflow="ellipsis" vert="horz" wrap="square" lIns="38100" tIns="19050" rIns="38100" bIns="19050" anchor="ctr" anchorCtr="1">
                <a:spAutoFit/>
              </a:bodyPr>
              <a:lstStyle/>
              <a:p>
                <a:pPr>
                  <a:defRPr lang="zh-CN" sz="1195" b="0" i="0" u="none" strike="noStrike" kern="1200" baseline="0">
                    <a:solidFill>
                      <a:schemeClr val="tx1">
                        <a:lumMod val="75000"/>
                        <a:lumOff val="25000"/>
                      </a:schemeClr>
                    </a:solidFill>
                    <a:latin typeface="Times New Roman" panose="02020603050405020304" pitchFamily="18" charset="0"/>
                    <a:ea typeface="+mn-ea"/>
                    <a:cs typeface="Times New Roman" panose="02020603050405020304" pitchFamily="18" charset="0"/>
                  </a:defRPr>
                </a:pPr>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铋剂疗法</c:v>
                </c:pt>
                <c:pt idx="1">
                  <c:v>伴随疗法</c:v>
                </c:pt>
                <c:pt idx="2">
                  <c:v>序贯疗法</c:v>
                </c:pt>
              </c:strCache>
            </c:strRef>
          </c:cat>
          <c:val>
            <c:numRef>
              <c:f>Sheet1!$B$2:$B$4</c:f>
              <c:numCache>
                <c:formatCode>0.0%</c:formatCode>
                <c:ptCount val="3"/>
                <c:pt idx="0">
                  <c:v>0.945</c:v>
                </c:pt>
                <c:pt idx="1">
                  <c:v>0.967</c:v>
                </c:pt>
                <c:pt idx="2">
                  <c:v>0.951</c:v>
                </c:pt>
              </c:numCache>
            </c:numRef>
          </c:val>
        </c:ser>
        <c:dLbls>
          <c:showLegendKey val="0"/>
          <c:showVal val="1"/>
          <c:showCatName val="0"/>
          <c:showSerName val="0"/>
          <c:showPercent val="0"/>
          <c:showBubbleSize val="0"/>
        </c:dLbls>
        <c:gapWidth val="219"/>
        <c:overlap val="-27"/>
        <c:axId val="539781535"/>
        <c:axId val="511587279"/>
      </c:barChart>
      <c:catAx>
        <c:axId val="53978153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zh-CN" sz="1195" b="0" i="0" u="none" strike="noStrike" kern="1200" baseline="0">
                <a:solidFill>
                  <a:schemeClr val="tx1">
                    <a:lumMod val="65000"/>
                    <a:lumOff val="35000"/>
                  </a:schemeClr>
                </a:solidFill>
                <a:latin typeface="微软雅黑" panose="020B0503020204020204" charset="-122"/>
                <a:ea typeface="微软雅黑" panose="020B0503020204020204" charset="-122"/>
                <a:cs typeface="+mn-cs"/>
              </a:defRPr>
            </a:pPr>
          </a:p>
        </c:txPr>
        <c:crossAx val="511587279"/>
        <c:crosses val="autoZero"/>
        <c:auto val="1"/>
        <c:lblAlgn val="ctr"/>
        <c:lblOffset val="100"/>
        <c:noMultiLvlLbl val="0"/>
      </c:catAx>
      <c:valAx>
        <c:axId val="511587279"/>
        <c:scaling>
          <c:orientation val="minMax"/>
          <c:max val="1"/>
          <c:min val="0"/>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lang="zh-CN" sz="1195"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p>
        </c:txPr>
        <c:crossAx val="539781535"/>
        <c:crosses val="autoZero"/>
        <c:crossBetween val="between"/>
      </c:valAx>
      <c:spPr>
        <a:noFill/>
        <a:ln>
          <a:noFill/>
        </a:ln>
        <a:effectLst/>
      </c:spPr>
    </c:plotArea>
    <c:plotVisOnly val="1"/>
    <c:dispBlanksAs val="gap"/>
    <c:showDLblsOverMax val="0"/>
  </c:chart>
  <c:spPr>
    <a:noFill/>
    <a:ln>
      <a:noFill/>
    </a:ln>
    <a:effectLst/>
  </c:spPr>
  <c:txPr>
    <a:bodyPr/>
    <a:lstStyle/>
    <a:p>
      <a:pPr>
        <a:defRPr lang="zh-CN"/>
      </a:pPr>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zh-CN" sz="1320" b="0" i="0" u="none" strike="noStrike" kern="1200" spc="0" baseline="0">
                <a:solidFill>
                  <a:schemeClr val="tx1"/>
                </a:solidFill>
                <a:latin typeface="Times New Roman" panose="02020603050405020304" pitchFamily="18" charset="0"/>
                <a:ea typeface="微软雅黑" panose="020B0503020204020204" charset="-122"/>
                <a:cs typeface="Times New Roman" panose="02020603050405020304" pitchFamily="18" charset="0"/>
              </a:defRPr>
            </a:pPr>
            <a:r>
              <a:rPr lang="en-US" altLang="zh-CN" sz="1320">
                <a:solidFill>
                  <a:schemeClr val="tx1"/>
                </a:solidFill>
                <a:latin typeface="Times New Roman" panose="02020603050405020304" pitchFamily="18" charset="0"/>
                <a:ea typeface="微软雅黑" panose="020B0503020204020204" charset="-122"/>
                <a:cs typeface="Times New Roman" panose="02020603050405020304" pitchFamily="18" charset="0"/>
              </a:rPr>
              <a:t>26wk</a:t>
            </a:r>
            <a:r>
              <a:rPr lang="zh-CN" altLang="en-US" sz="1320">
                <a:solidFill>
                  <a:schemeClr val="tx1"/>
                </a:solidFill>
                <a:latin typeface="Times New Roman" panose="02020603050405020304" pitchFamily="18" charset="0"/>
                <a:ea typeface="微软雅黑" panose="020B0503020204020204" charset="-122"/>
                <a:cs typeface="Times New Roman" panose="02020603050405020304" pitchFamily="18" charset="0"/>
              </a:rPr>
              <a:t>内胃和</a:t>
            </a:r>
            <a:r>
              <a:rPr lang="en-US" altLang="zh-CN" sz="1320">
                <a:solidFill>
                  <a:schemeClr val="tx1"/>
                </a:solidFill>
                <a:latin typeface="Times New Roman" panose="02020603050405020304" pitchFamily="18" charset="0"/>
                <a:ea typeface="微软雅黑" panose="020B0503020204020204" charset="-122"/>
                <a:cs typeface="Times New Roman" panose="02020603050405020304" pitchFamily="18" charset="0"/>
              </a:rPr>
              <a:t>/</a:t>
            </a:r>
            <a:r>
              <a:rPr lang="zh-CN" altLang="en-US" sz="1320">
                <a:solidFill>
                  <a:schemeClr val="tx1"/>
                </a:solidFill>
                <a:latin typeface="Times New Roman" panose="02020603050405020304" pitchFamily="18" charset="0"/>
                <a:ea typeface="微软雅黑" panose="020B0503020204020204" charset="-122"/>
                <a:cs typeface="Times New Roman" panose="02020603050405020304" pitchFamily="18" charset="0"/>
              </a:rPr>
              <a:t>或十二指肠溃疡发生率</a:t>
            </a:r>
            <a:endParaRPr lang="zh-CN" altLang="en-US" sz="1320">
              <a:solidFill>
                <a:schemeClr val="tx1"/>
              </a:solidFill>
              <a:latin typeface="Times New Roman" panose="02020603050405020304" pitchFamily="18" charset="0"/>
              <a:ea typeface="微软雅黑" panose="020B0503020204020204" charset="-122"/>
              <a:cs typeface="Times New Roman" panose="02020603050405020304" pitchFamily="18" charset="0"/>
            </a:endParaRPr>
          </a:p>
        </c:rich>
      </c:tx>
      <c:layout/>
      <c:overlay val="0"/>
      <c:spPr>
        <a:noFill/>
        <a:ln>
          <a:noFill/>
        </a:ln>
        <a:effectLst/>
      </c:spPr>
    </c:title>
    <c:autoTitleDeleted val="0"/>
    <c:plotArea>
      <c:layout/>
      <c:barChart>
        <c:barDir val="col"/>
        <c:grouping val="clustered"/>
        <c:varyColors val="0"/>
        <c:ser>
          <c:idx val="0"/>
          <c:order val="0"/>
          <c:tx>
            <c:strRef>
              <c:f>Sheet1!$B$1</c:f>
              <c:strCache>
                <c:ptCount val="1"/>
                <c:pt idx="0">
                  <c:v>Placebo</c:v>
                </c:pt>
              </c:strCache>
            </c:strRef>
          </c:tx>
          <c:spPr>
            <a:solidFill>
              <a:srgbClr val="558ED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lang="zh-CN" sz="1100" b="0" i="0" u="none" strike="noStrike" kern="1200" baseline="0">
                    <a:solidFill>
                      <a:schemeClr val="tx1">
                        <a:lumMod val="75000"/>
                        <a:lumOff val="25000"/>
                      </a:schemeClr>
                    </a:solidFill>
                    <a:latin typeface="Times New Roman" panose="02020603050405020304" pitchFamily="18" charset="0"/>
                    <a:ea typeface="+mn-ea"/>
                    <a:cs typeface="Times New Roman" panose="02020603050405020304" pitchFamily="18" charset="0"/>
                  </a:defRPr>
                </a:pPr>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ITT</c:v>
                </c:pt>
                <c:pt idx="1">
                  <c:v>life-table</c:v>
                </c:pt>
                <c:pt idx="2">
                  <c:v>per-protocol</c:v>
                </c:pt>
              </c:strCache>
            </c:strRef>
          </c:cat>
          <c:val>
            <c:numRef>
              <c:f>Sheet1!$B$2:$B$4</c:f>
              <c:numCache>
                <c:formatCode>General</c:formatCode>
                <c:ptCount val="3"/>
                <c:pt idx="0">
                  <c:v>5.4</c:v>
                </c:pt>
                <c:pt idx="1">
                  <c:v>6.2</c:v>
                </c:pt>
                <c:pt idx="2">
                  <c:v>6.1</c:v>
                </c:pt>
              </c:numCache>
            </c:numRef>
          </c:val>
        </c:ser>
        <c:ser>
          <c:idx val="1"/>
          <c:order val="1"/>
          <c:tx>
            <c:strRef>
              <c:f>Sheet1!$C$1</c:f>
              <c:strCache>
                <c:ptCount val="1"/>
                <c:pt idx="0">
                  <c:v>ESO</c:v>
                </c:pt>
              </c:strCache>
            </c:strRef>
          </c:tx>
          <c:spPr>
            <a:solidFill>
              <a:srgbClr val="FF993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lang="zh-CN" sz="1100" b="0" i="0" u="none" strike="noStrike" kern="1200" baseline="0">
                    <a:solidFill>
                      <a:schemeClr val="tx1">
                        <a:lumMod val="75000"/>
                        <a:lumOff val="25000"/>
                      </a:schemeClr>
                    </a:solidFill>
                    <a:latin typeface="Times New Roman" panose="02020603050405020304" pitchFamily="18" charset="0"/>
                    <a:ea typeface="+mn-ea"/>
                    <a:cs typeface="Times New Roman" panose="02020603050405020304" pitchFamily="18" charset="0"/>
                  </a:defRPr>
                </a:pPr>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ITT</c:v>
                </c:pt>
                <c:pt idx="1">
                  <c:v>life-table</c:v>
                </c:pt>
                <c:pt idx="2">
                  <c:v>per-protocol</c:v>
                </c:pt>
              </c:strCache>
            </c:strRef>
          </c:cat>
          <c:val>
            <c:numRef>
              <c:f>Sheet1!$C$2:$C$4</c:f>
              <c:numCache>
                <c:formatCode>General</c:formatCode>
                <c:ptCount val="3"/>
                <c:pt idx="0">
                  <c:v>1.6</c:v>
                </c:pt>
                <c:pt idx="1">
                  <c:v>1.8</c:v>
                </c:pt>
                <c:pt idx="2">
                  <c:v>1.7</c:v>
                </c:pt>
              </c:numCache>
            </c:numRef>
          </c:val>
        </c:ser>
        <c:dLbls>
          <c:showLegendKey val="0"/>
          <c:showVal val="0"/>
          <c:showCatName val="0"/>
          <c:showSerName val="0"/>
          <c:showPercent val="0"/>
          <c:showBubbleSize val="0"/>
        </c:dLbls>
        <c:gapWidth val="219"/>
        <c:overlap val="-27"/>
        <c:axId val="1041038991"/>
        <c:axId val="1216521871"/>
      </c:barChart>
      <c:catAx>
        <c:axId val="104103899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zh-CN" sz="1100" b="0" i="0" u="none" strike="noStrike" kern="1200" baseline="0">
                <a:solidFill>
                  <a:schemeClr val="tx1"/>
                </a:solidFill>
                <a:latin typeface="Times New Roman" panose="02020603050405020304" pitchFamily="18" charset="0"/>
                <a:ea typeface="+mn-ea"/>
                <a:cs typeface="Times New Roman" panose="02020603050405020304" pitchFamily="18" charset="0"/>
              </a:defRPr>
            </a:pPr>
          </a:p>
        </c:txPr>
        <c:crossAx val="1216521871"/>
        <c:crosses val="autoZero"/>
        <c:auto val="1"/>
        <c:lblAlgn val="ctr"/>
        <c:lblOffset val="100"/>
        <c:noMultiLvlLbl val="0"/>
      </c:catAx>
      <c:valAx>
        <c:axId val="1216521871"/>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zh-CN" sz="1100" b="0" i="0" u="none" strike="noStrike" kern="1200" baseline="0">
                <a:solidFill>
                  <a:schemeClr val="tx1"/>
                </a:solidFill>
                <a:latin typeface="Times New Roman" panose="02020603050405020304" pitchFamily="18" charset="0"/>
                <a:ea typeface="+mn-ea"/>
                <a:cs typeface="Times New Roman" panose="02020603050405020304" pitchFamily="18" charset="0"/>
              </a:defRPr>
            </a:pPr>
          </a:p>
        </c:txPr>
        <c:crossAx val="1041038991"/>
        <c:crosses val="autoZero"/>
        <c:crossBetween val="between"/>
      </c:valAx>
      <c:spPr>
        <a:noFill/>
        <a:ln>
          <a:noFill/>
        </a:ln>
        <a:effectLst/>
      </c:spPr>
    </c:plotArea>
    <c:legend>
      <c:legendPos val="b"/>
      <c:legendEntry>
        <c:idx val="0"/>
        <c:txPr>
          <a:bodyPr rot="0" spcFirstLastPara="1" vertOverflow="ellipsis" vert="horz" wrap="square" anchor="ctr" anchorCtr="1"/>
          <a:lstStyle/>
          <a:p>
            <a:pPr>
              <a:defRPr lang="zh-CN" sz="1100" b="0" i="0" u="none" strike="noStrike" kern="1200" baseline="0">
                <a:solidFill>
                  <a:schemeClr val="tx1"/>
                </a:solidFill>
                <a:latin typeface="Times New Roman" panose="02020603050405020304" pitchFamily="18" charset="0"/>
                <a:ea typeface="+mn-ea"/>
                <a:cs typeface="Times New Roman" panose="02020603050405020304" pitchFamily="18" charset="0"/>
              </a:defRPr>
            </a:pPr>
          </a:p>
        </c:txPr>
      </c:legendEntry>
      <c:legendEntry>
        <c:idx val="1"/>
        <c:txPr>
          <a:bodyPr rot="0" spcFirstLastPara="1" vertOverflow="ellipsis" vert="horz" wrap="square" anchor="ctr" anchorCtr="1"/>
          <a:lstStyle/>
          <a:p>
            <a:pPr>
              <a:defRPr lang="zh-CN" sz="1100" b="0" i="0" u="none" strike="noStrike" kern="1200" baseline="0">
                <a:solidFill>
                  <a:schemeClr val="tx1"/>
                </a:solidFill>
                <a:latin typeface="Times New Roman" panose="02020603050405020304" pitchFamily="18" charset="0"/>
                <a:ea typeface="+mn-ea"/>
                <a:cs typeface="Times New Roman" panose="02020603050405020304" pitchFamily="18" charset="0"/>
              </a:defRPr>
            </a:pPr>
          </a:p>
        </c:txPr>
      </c:legendEntry>
      <c:layout/>
      <c:overlay val="0"/>
      <c:spPr>
        <a:noFill/>
        <a:ln>
          <a:noFill/>
        </a:ln>
        <a:effectLst/>
      </c:spPr>
      <c:txPr>
        <a:bodyPr rot="0" spcFirstLastPara="1" vertOverflow="ellipsis" vert="horz" wrap="square" anchor="ctr" anchorCtr="1"/>
        <a:lstStyle/>
        <a:p>
          <a:pPr>
            <a:defRPr lang="zh-CN" sz="1100" b="0" i="0" u="none" strike="noStrike" kern="1200" baseline="0">
              <a:solidFill>
                <a:schemeClr val="tx1"/>
              </a:solidFill>
              <a:latin typeface="Times New Roman" panose="02020603050405020304" pitchFamily="18" charset="0"/>
              <a:ea typeface="+mn-ea"/>
              <a:cs typeface="Times New Roman" panose="02020603050405020304" pitchFamily="18" charset="0"/>
            </a:defRPr>
          </a:pPr>
        </a:p>
      </c:txPr>
    </c:legend>
    <c:plotVisOnly val="1"/>
    <c:dispBlanksAs val="gap"/>
    <c:showDLblsOverMax val="0"/>
  </c:chart>
  <c:spPr>
    <a:noFill/>
    <a:ln>
      <a:noFill/>
    </a:ln>
    <a:effectLst/>
  </c:spPr>
  <c:txPr>
    <a:bodyPr/>
    <a:lstStyle/>
    <a:p>
      <a:pPr>
        <a:defRPr lang="zh-CN" sz="1100"/>
      </a:pPr>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5"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5"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5"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5"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5"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5"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5"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5"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5"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5"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5"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5"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5"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5"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5"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5"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idx="2"/>
          </p:nvPr>
        </p:nvSpPr>
        <p:spPr/>
      </p:sp>
      <p:sp>
        <p:nvSpPr>
          <p:cNvPr id="3" name="文本占位符 2"/>
          <p:cNvSpPr>
            <a:spLocks noGrp="1"/>
          </p:cNvSpPr>
          <p:nvPr>
            <p:ph type="body" idx="3"/>
          </p:nvPr>
        </p:nvSpPr>
        <p:spPr/>
        <p:txBody>
          <a:bodyPr/>
          <a:lstStyle/>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6" Type="http://schemas.openxmlformats.org/officeDocument/2006/relationships/tags" Target="../tags/tag67.xml"/><Relationship Id="rId5" Type="http://schemas.openxmlformats.org/officeDocument/2006/relationships/tags" Target="../tags/tag66.xml"/><Relationship Id="rId4" Type="http://schemas.openxmlformats.org/officeDocument/2006/relationships/tags" Target="../tags/tag65.xml"/><Relationship Id="rId3" Type="http://schemas.openxmlformats.org/officeDocument/2006/relationships/tags" Target="../tags/tag64.xml"/><Relationship Id="rId2" Type="http://schemas.openxmlformats.org/officeDocument/2006/relationships/tags" Target="../tags/tag63.xml"/><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6" Type="http://schemas.openxmlformats.org/officeDocument/2006/relationships/tags" Target="../tags/tag72.xml"/><Relationship Id="rId5" Type="http://schemas.openxmlformats.org/officeDocument/2006/relationships/tags" Target="../tags/tag71.xml"/><Relationship Id="rId4" Type="http://schemas.openxmlformats.org/officeDocument/2006/relationships/tags" Target="../tags/tag70.xml"/><Relationship Id="rId3" Type="http://schemas.openxmlformats.org/officeDocument/2006/relationships/tags" Target="../tags/tag69.xml"/><Relationship Id="rId2" Type="http://schemas.openxmlformats.org/officeDocument/2006/relationships/tags" Target="../tags/tag68.xml"/><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6" Type="http://schemas.openxmlformats.org/officeDocument/2006/relationships/tags" Target="../tags/tag77.xml"/><Relationship Id="rId5" Type="http://schemas.openxmlformats.org/officeDocument/2006/relationships/tags" Target="../tags/tag76.xml"/><Relationship Id="rId4" Type="http://schemas.openxmlformats.org/officeDocument/2006/relationships/tags" Target="../tags/tag75.xml"/><Relationship Id="rId3" Type="http://schemas.openxmlformats.org/officeDocument/2006/relationships/tags" Target="../tags/tag74.xml"/><Relationship Id="rId2" Type="http://schemas.openxmlformats.org/officeDocument/2006/relationships/tags" Target="../tags/tag73.xml"/><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7" Type="http://schemas.openxmlformats.org/officeDocument/2006/relationships/tags" Target="../tags/tag83.xml"/><Relationship Id="rId6" Type="http://schemas.openxmlformats.org/officeDocument/2006/relationships/tags" Target="../tags/tag82.xml"/><Relationship Id="rId5" Type="http://schemas.openxmlformats.org/officeDocument/2006/relationships/tags" Target="../tags/tag81.xml"/><Relationship Id="rId4" Type="http://schemas.openxmlformats.org/officeDocument/2006/relationships/tags" Target="../tags/tag80.xml"/><Relationship Id="rId3" Type="http://schemas.openxmlformats.org/officeDocument/2006/relationships/tags" Target="../tags/tag79.xml"/><Relationship Id="rId2" Type="http://schemas.openxmlformats.org/officeDocument/2006/relationships/tags" Target="../tags/tag78.xml"/><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9" Type="http://schemas.openxmlformats.org/officeDocument/2006/relationships/tags" Target="../tags/tag91.xml"/><Relationship Id="rId8" Type="http://schemas.openxmlformats.org/officeDocument/2006/relationships/tags" Target="../tags/tag90.xml"/><Relationship Id="rId7" Type="http://schemas.openxmlformats.org/officeDocument/2006/relationships/tags" Target="../tags/tag89.xml"/><Relationship Id="rId6" Type="http://schemas.openxmlformats.org/officeDocument/2006/relationships/tags" Target="../tags/tag88.xml"/><Relationship Id="rId5" Type="http://schemas.openxmlformats.org/officeDocument/2006/relationships/tags" Target="../tags/tag87.xml"/><Relationship Id="rId4" Type="http://schemas.openxmlformats.org/officeDocument/2006/relationships/tags" Target="../tags/tag86.xml"/><Relationship Id="rId3" Type="http://schemas.openxmlformats.org/officeDocument/2006/relationships/tags" Target="../tags/tag85.xml"/><Relationship Id="rId2" Type="http://schemas.openxmlformats.org/officeDocument/2006/relationships/tags" Target="../tags/tag84.xml"/><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5" Type="http://schemas.openxmlformats.org/officeDocument/2006/relationships/tags" Target="../tags/tag95.xml"/><Relationship Id="rId4" Type="http://schemas.openxmlformats.org/officeDocument/2006/relationships/tags" Target="../tags/tag94.xml"/><Relationship Id="rId3" Type="http://schemas.openxmlformats.org/officeDocument/2006/relationships/tags" Target="../tags/tag93.xml"/><Relationship Id="rId2" Type="http://schemas.openxmlformats.org/officeDocument/2006/relationships/tags" Target="../tags/tag92.xml"/><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4" Type="http://schemas.openxmlformats.org/officeDocument/2006/relationships/tags" Target="../tags/tag98.xml"/><Relationship Id="rId3" Type="http://schemas.openxmlformats.org/officeDocument/2006/relationships/tags" Target="../tags/tag97.xml"/><Relationship Id="rId2" Type="http://schemas.openxmlformats.org/officeDocument/2006/relationships/tags" Target="../tags/tag96.xml"/><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7" Type="http://schemas.openxmlformats.org/officeDocument/2006/relationships/tags" Target="../tags/tag104.xml"/><Relationship Id="rId6" Type="http://schemas.openxmlformats.org/officeDocument/2006/relationships/tags" Target="../tags/tag103.xml"/><Relationship Id="rId5" Type="http://schemas.openxmlformats.org/officeDocument/2006/relationships/tags" Target="../tags/tag102.xml"/><Relationship Id="rId4" Type="http://schemas.openxmlformats.org/officeDocument/2006/relationships/tags" Target="../tags/tag101.xml"/><Relationship Id="rId3" Type="http://schemas.openxmlformats.org/officeDocument/2006/relationships/tags" Target="../tags/tag100.xml"/><Relationship Id="rId2" Type="http://schemas.openxmlformats.org/officeDocument/2006/relationships/tags" Target="../tags/tag99.xml"/><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6" Type="http://schemas.openxmlformats.org/officeDocument/2006/relationships/tags" Target="../tags/tag109.xml"/><Relationship Id="rId5" Type="http://schemas.openxmlformats.org/officeDocument/2006/relationships/tags" Target="../tags/tag108.xml"/><Relationship Id="rId4" Type="http://schemas.openxmlformats.org/officeDocument/2006/relationships/tags" Target="../tags/tag107.xml"/><Relationship Id="rId3" Type="http://schemas.openxmlformats.org/officeDocument/2006/relationships/tags" Target="../tags/tag106.xml"/><Relationship Id="rId2" Type="http://schemas.openxmlformats.org/officeDocument/2006/relationships/tags" Target="../tags/tag105.xml"/><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5" Type="http://schemas.openxmlformats.org/officeDocument/2006/relationships/tags" Target="../tags/tag113.xml"/><Relationship Id="rId4" Type="http://schemas.openxmlformats.org/officeDocument/2006/relationships/tags" Target="../tags/tag112.xml"/><Relationship Id="rId3" Type="http://schemas.openxmlformats.org/officeDocument/2006/relationships/tags" Target="../tags/tag111.xml"/><Relationship Id="rId2" Type="http://schemas.openxmlformats.org/officeDocument/2006/relationships/tags" Target="../tags/tag110.xml"/><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6" Type="http://schemas.openxmlformats.org/officeDocument/2006/relationships/tags" Target="../tags/tag118.xml"/><Relationship Id="rId5" Type="http://schemas.openxmlformats.org/officeDocument/2006/relationships/tags" Target="../tags/tag117.xml"/><Relationship Id="rId4" Type="http://schemas.openxmlformats.org/officeDocument/2006/relationships/tags" Target="../tags/tag116.xml"/><Relationship Id="rId3" Type="http://schemas.openxmlformats.org/officeDocument/2006/relationships/tags" Target="../tags/tag115.xml"/><Relationship Id="rId2" Type="http://schemas.openxmlformats.org/officeDocument/2006/relationships/tags" Target="../tags/tag114.xm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custDataLst>
              <p:tags r:id="rId2"/>
            </p:custDataLst>
          </p:nvPr>
        </p:nvSpPr>
        <p:spPr>
          <a:xfrm>
            <a:off x="1198800" y="914400"/>
            <a:ext cx="9799200" cy="2570400"/>
          </a:xfrm>
        </p:spPr>
        <p:txBody>
          <a:bodyPr lIns="90000" tIns="46800" rIns="90000" bIns="46800" anchor="b" anchorCtr="0">
            <a:normAutofit/>
          </a:bodyPr>
          <a:lstStyle>
            <a:lvl1pPr algn="ctr">
              <a:defRPr sz="6000"/>
            </a:lvl1pPr>
          </a:lstStyle>
          <a:p>
            <a:r>
              <a:rPr lang="zh-CN" altLang="en-US" dirty="0"/>
              <a:t>单击此处编辑母版标题样式</a:t>
            </a:r>
            <a:endParaRPr lang="zh-CN" altLang="en-US" dirty="0"/>
          </a:p>
        </p:txBody>
      </p:sp>
      <p:sp>
        <p:nvSpPr>
          <p:cNvPr id="3" name="副标题 2"/>
          <p:cNvSpPr>
            <a:spLocks noGrp="1"/>
          </p:cNvSpPr>
          <p:nvPr>
            <p:ph type="subTitle" idx="1"/>
            <p:custDataLst>
              <p:tags r:id="rId3"/>
            </p:custDataLst>
          </p:nvPr>
        </p:nvSpPr>
        <p:spPr>
          <a:xfrm>
            <a:off x="1198800" y="3560400"/>
            <a:ext cx="9799200" cy="1472400"/>
          </a:xfrm>
        </p:spPr>
        <p:txBody>
          <a:bodyPr lIns="90000" tIns="46800" rIns="90000" bIns="46800">
            <a:normAutofit/>
          </a:bodyPr>
          <a:lstStyle>
            <a:lvl1pPr marL="0" indent="0" algn="ctr">
              <a:lnSpc>
                <a:spcPct val="110000"/>
              </a:lnSpc>
              <a:buNone/>
              <a:defRPr sz="2400" spc="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单击此处编辑母版副标题样式</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08400" y="774000"/>
            <a:ext cx="10972800" cy="5482800"/>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1198800" y="2484000"/>
            <a:ext cx="9799200" cy="1018800"/>
          </a:xfrm>
        </p:spPr>
        <p:txBody>
          <a:bodyPr vert="horz" lIns="90000" tIns="46800" rIns="90000" bIns="46800" rtlCol="0" anchor="t" anchorCtr="0">
            <a:normAutofit/>
          </a:bodyPr>
          <a:lstStyle>
            <a:lvl1pPr algn="ctr">
              <a:defRPr sz="6000"/>
            </a:lvl1pPr>
          </a:lstStyle>
          <a:p>
            <a:pPr lvl="0"/>
            <a:r>
              <a:rPr lang="zh-CN" altLang="en-US"/>
              <a:t>单击此处编辑标题</a:t>
            </a:r>
            <a:endParaRPr lang="zh-CN" altLang="en-US"/>
          </a:p>
        </p:txBody>
      </p:sp>
      <p:sp>
        <p:nvSpPr>
          <p:cNvPr id="7" name="文本占位符 6"/>
          <p:cNvSpPr>
            <a:spLocks noGrp="1"/>
          </p:cNvSpPr>
          <p:nvPr>
            <p:ph type="body" sz="quarter" idx="13"/>
            <p:custDataLst>
              <p:tags r:id="rId6"/>
            </p:custDataLst>
          </p:nvPr>
        </p:nvSpPr>
        <p:spPr>
          <a:xfrm>
            <a:off x="1198800" y="3560400"/>
            <a:ext cx="9799200" cy="471600"/>
          </a:xfrm>
        </p:spPr>
        <p:txBody>
          <a:bodyPr lIns="90000" tIns="46800" rIns="90000" bIns="46800">
            <a:normAutofit/>
          </a:bodyPr>
          <a:lstStyle>
            <a:lvl1pPr algn="ctr">
              <a:lnSpc>
                <a:spcPct val="110000"/>
              </a:lnSpc>
              <a:buNone/>
              <a:defRPr sz="2400" spc="200"/>
            </a:lvl1pPr>
          </a:lstStyle>
          <a:p>
            <a:pPr lvl="0"/>
            <a:r>
              <a:rPr lang="zh-CN" altLang="en-US" dirty="0"/>
              <a:t>单击此处编辑母版文本样式</a:t>
            </a:r>
            <a:endParaRPr lang="zh-CN" alt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custDataLst>
              <p:tags r:id="rId2"/>
            </p:custDataLst>
          </p:nvPr>
        </p:nvSpPr>
        <p:spPr>
          <a:xfrm>
            <a:off x="1198800" y="914400"/>
            <a:ext cx="9799200" cy="2570400"/>
          </a:xfrm>
        </p:spPr>
        <p:txBody>
          <a:bodyPr lIns="90000" tIns="46800" rIns="90000" bIns="46800" anchor="b" anchorCtr="0">
            <a:normAutofit/>
          </a:bodyPr>
          <a:lstStyle>
            <a:lvl1pPr algn="ctr">
              <a:defRPr sz="6000"/>
            </a:lvl1pPr>
          </a:lstStyle>
          <a:p>
            <a:r>
              <a:rPr lang="zh-CN" altLang="en-US" dirty="0"/>
              <a:t>单击此处编辑母版标题样式</a:t>
            </a:r>
            <a:endParaRPr lang="zh-CN" altLang="en-US" dirty="0"/>
          </a:p>
        </p:txBody>
      </p:sp>
      <p:sp>
        <p:nvSpPr>
          <p:cNvPr id="3" name="副标题 2"/>
          <p:cNvSpPr>
            <a:spLocks noGrp="1"/>
          </p:cNvSpPr>
          <p:nvPr>
            <p:ph type="subTitle" idx="1"/>
            <p:custDataLst>
              <p:tags r:id="rId3"/>
            </p:custDataLst>
          </p:nvPr>
        </p:nvSpPr>
        <p:spPr>
          <a:xfrm>
            <a:off x="1198800" y="3560400"/>
            <a:ext cx="9799200" cy="1472400"/>
          </a:xfrm>
        </p:spPr>
        <p:txBody>
          <a:bodyPr lIns="90000" tIns="46800" rIns="90000" bIns="46800">
            <a:normAutofit/>
          </a:bodyPr>
          <a:lstStyle>
            <a:lvl1pPr marL="0" indent="0" algn="ctr">
              <a:lnSpc>
                <a:spcPct val="110000"/>
              </a:lnSpc>
              <a:buNone/>
              <a:defRPr sz="2400" spc="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单击此处编辑母版副标题样式</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a:t>单击此处编辑母版标题样式</a:t>
            </a:r>
            <a:endParaRPr lang="zh-CN" altLang="en-US"/>
          </a:p>
        </p:txBody>
      </p:sp>
      <p:sp>
        <p:nvSpPr>
          <p:cNvPr id="3" name="内容占位符 2"/>
          <p:cNvSpPr>
            <a:spLocks noGrp="1"/>
          </p:cNvSpPr>
          <p:nvPr>
            <p:ph idx="1"/>
            <p:custDataLst>
              <p:tags r:id="rId3"/>
            </p:custDataLst>
          </p:nvPr>
        </p:nvSpPr>
        <p:spPr>
          <a:xfrm>
            <a:off x="608400" y="1490400"/>
            <a:ext cx="10969200" cy="4759200"/>
          </a:xfrm>
        </p:spPr>
        <p:txBody>
          <a:bodyPr vert="horz" lIns="90000" tIns="46800" rIns="90000" bIns="4680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1990800" y="3848400"/>
            <a:ext cx="7768800" cy="766800"/>
          </a:xfrm>
        </p:spPr>
        <p:txBody>
          <a:bodyPr lIns="90000" tIns="46800" rIns="90000" bIns="46800" anchor="b" anchorCtr="0">
            <a:normAutofit/>
          </a:bodyPr>
          <a:lstStyle>
            <a:lvl1pPr>
              <a:defRPr sz="4400"/>
            </a:lvl1pPr>
          </a:lstStyle>
          <a:p>
            <a:r>
              <a:rPr lang="zh-CN" altLang="en-US" dirty="0"/>
              <a:t>单击此处编辑标题</a:t>
            </a:r>
            <a:endParaRPr lang="zh-CN" altLang="en-US" dirty="0"/>
          </a:p>
        </p:txBody>
      </p:sp>
      <p:sp>
        <p:nvSpPr>
          <p:cNvPr id="3" name="文本占位符 2"/>
          <p:cNvSpPr>
            <a:spLocks noGrp="1"/>
          </p:cNvSpPr>
          <p:nvPr>
            <p:ph type="body" idx="1" hasCustomPrompt="1"/>
            <p:custDataLst>
              <p:tags r:id="rId3"/>
            </p:custDataLst>
          </p:nvPr>
        </p:nvSpPr>
        <p:spPr>
          <a:xfrm>
            <a:off x="1990800" y="4615200"/>
            <a:ext cx="7768800" cy="867600"/>
          </a:xfrm>
        </p:spPr>
        <p:txBody>
          <a:bodyPr lIns="90000" tIns="46800" rIns="90000" bIns="46800">
            <a:normAutofit/>
          </a:bodyPr>
          <a:lstStyle>
            <a:lvl1pPr marL="0" indent="0">
              <a:buNone/>
              <a:defRPr sz="1800">
                <a:solidFill>
                  <a:schemeClr val="tx1">
                    <a:lumMod val="65000"/>
                    <a:lumOff val="3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a:t>单击此处编辑母版标题样式</a:t>
            </a:r>
            <a:endParaRPr lang="zh-CN" altLang="en-US"/>
          </a:p>
        </p:txBody>
      </p:sp>
      <p:sp>
        <p:nvSpPr>
          <p:cNvPr id="3" name="内容占位符 2"/>
          <p:cNvSpPr>
            <a:spLocks noGrp="1"/>
          </p:cNvSpPr>
          <p:nvPr>
            <p:ph sz="half" idx="1"/>
            <p:custDataLst>
              <p:tags r:id="rId3"/>
            </p:custDataLst>
          </p:nvPr>
        </p:nvSpPr>
        <p:spPr>
          <a:xfrm>
            <a:off x="608400" y="1501200"/>
            <a:ext cx="5176800" cy="4748400"/>
          </a:xfrm>
        </p:spPr>
        <p:txBody>
          <a:bodyPr vert="horz" lIns="90000" tIns="46800" rIns="90000" bIns="4680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p:custDataLst>
              <p:tags r:id="rId4"/>
            </p:custDataLst>
          </p:nvPr>
        </p:nvSpPr>
        <p:spPr>
          <a:xfrm>
            <a:off x="6411600" y="1501200"/>
            <a:ext cx="5176800" cy="4748400"/>
          </a:xfrm>
        </p:spPr>
        <p:txBody>
          <a:bodyPr lIns="90000" tIns="46800" rIns="90000" bIns="4680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a:t>单击此处编辑母版标题样式</a:t>
            </a:r>
            <a:endParaRPr lang="zh-CN" altLang="en-US"/>
          </a:p>
        </p:txBody>
      </p:sp>
      <p:sp>
        <p:nvSpPr>
          <p:cNvPr id="3" name="文本占位符 2"/>
          <p:cNvSpPr>
            <a:spLocks noGrp="1"/>
          </p:cNvSpPr>
          <p:nvPr>
            <p:ph type="body" idx="1" hasCustomPrompt="1"/>
            <p:custDataLst>
              <p:tags r:id="rId3"/>
            </p:custDataLst>
          </p:nvPr>
        </p:nvSpPr>
        <p:spPr>
          <a:xfrm>
            <a:off x="608400" y="1429200"/>
            <a:ext cx="5342400" cy="381600"/>
          </a:xfrm>
        </p:spPr>
        <p:txBody>
          <a:bodyPr lIns="101600" tIns="38100" rIns="76200" bIns="3810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08400" y="1854000"/>
            <a:ext cx="5342400" cy="4395600"/>
          </a:xfrm>
        </p:spPr>
        <p:txBody>
          <a:bodyPr vert="horz" lIns="101600" tIns="0" rIns="82550" bIns="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hasCustomPrompt="1"/>
            <p:custDataLst>
              <p:tags r:id="rId5"/>
            </p:custDataLst>
          </p:nvPr>
        </p:nvSpPr>
        <p:spPr>
          <a:xfrm>
            <a:off x="6235750" y="1421729"/>
            <a:ext cx="5342400" cy="381600"/>
          </a:xfrm>
        </p:spPr>
        <p:txBody>
          <a:bodyPr vert="horz" lIns="101600" tIns="38100" rIns="76200" bIns="38100" rtlCol="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单击此处编辑文本</a:t>
            </a:r>
            <a:endParaRPr lang="zh-CN" altLang="en-US"/>
          </a:p>
        </p:txBody>
      </p:sp>
      <p:sp>
        <p:nvSpPr>
          <p:cNvPr id="6" name="内容占位符 5"/>
          <p:cNvSpPr>
            <a:spLocks noGrp="1"/>
          </p:cNvSpPr>
          <p:nvPr>
            <p:ph sz="quarter" idx="4"/>
            <p:custDataLst>
              <p:tags r:id="rId6"/>
            </p:custDataLst>
          </p:nvPr>
        </p:nvSpPr>
        <p:spPr>
          <a:xfrm>
            <a:off x="6235750" y="1854000"/>
            <a:ext cx="5342400" cy="4395600"/>
          </a:xfrm>
        </p:spPr>
        <p:txBody>
          <a:bodyPr vert="horz" lIns="101600" tIns="0" rIns="82550" bIns="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a:t>单击此处编辑母版标题样式</a:t>
            </a:r>
            <a:endParaRPr lang="zh-CN" altLang="en-US"/>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08400" y="1555200"/>
            <a:ext cx="5233077" cy="4608000"/>
          </a:xfrm>
        </p:spPr>
        <p:txBody>
          <a:bodyPr vert="horz" lIns="90000" tIns="46800" rIns="90000" bIns="46800" rtlCol="0">
            <a:normAutofit/>
          </a:bodyPr>
          <a:lstStyle>
            <a:lvl1pPr>
              <a:buNone/>
              <a:defRPr sz="1600"/>
            </a:lvl1pPr>
          </a:lstStyle>
          <a:p>
            <a:pPr lvl="0"/>
            <a:endParaRPr lang="zh-CN" altLang="en-US"/>
          </a:p>
        </p:txBody>
      </p:sp>
      <p:sp>
        <p:nvSpPr>
          <p:cNvPr id="4" name="文本占位符 3"/>
          <p:cNvSpPr>
            <a:spLocks noGrp="1"/>
          </p:cNvSpPr>
          <p:nvPr>
            <p:ph type="body" sz="half" idx="2"/>
            <p:custDataLst>
              <p:tags r:id="rId3"/>
            </p:custDataLst>
          </p:nvPr>
        </p:nvSpPr>
        <p:spPr>
          <a:xfrm>
            <a:off x="6350400" y="1555200"/>
            <a:ext cx="5227200" cy="4608000"/>
          </a:xfrm>
        </p:spPr>
        <p:txBody>
          <a:bodyPr vert="horz" lIns="90000" tIns="46800" rIns="90000" bIns="46800" rtlCol="0">
            <a:normAutofit/>
          </a:bodyPr>
          <a:lstStyle>
            <a:lvl1pPr>
              <a:buNone/>
              <a:defRPr sz="1600"/>
            </a:lvl1pPr>
          </a:lstStyle>
          <a:p>
            <a:pPr lvl="0"/>
            <a:r>
              <a:rPr lang="zh-CN" altLang="en-US"/>
              <a:t>单击此处编辑母版文本样式</a:t>
            </a:r>
            <a:endParaRPr lang="zh-CN" altLang="en-US"/>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lstStyle/>
          <a:p>
            <a:r>
              <a:rPr lang="zh-CN" altLang="en-US"/>
              <a:t>单击此处编辑母版标题样式</a:t>
            </a:r>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a:t>单击此处编辑母版标题样式</a:t>
            </a:r>
            <a:endParaRPr lang="zh-CN" altLang="en-US"/>
          </a:p>
        </p:txBody>
      </p:sp>
      <p:sp>
        <p:nvSpPr>
          <p:cNvPr id="3" name="内容占位符 2"/>
          <p:cNvSpPr>
            <a:spLocks noGrp="1"/>
          </p:cNvSpPr>
          <p:nvPr>
            <p:ph idx="1"/>
            <p:custDataLst>
              <p:tags r:id="rId3"/>
            </p:custDataLst>
          </p:nvPr>
        </p:nvSpPr>
        <p:spPr>
          <a:xfrm>
            <a:off x="608400" y="1490400"/>
            <a:ext cx="10969200" cy="4759200"/>
          </a:xfrm>
        </p:spPr>
        <p:txBody>
          <a:bodyPr vert="horz" lIns="90000" tIns="46800" rIns="90000" bIns="4680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2"/>
            </p:custDataLst>
          </p:nvPr>
        </p:nvSpPr>
        <p:spPr>
          <a:xfrm>
            <a:off x="10234800" y="914400"/>
            <a:ext cx="1044000" cy="5029200"/>
          </a:xfrm>
        </p:spPr>
        <p:txBody>
          <a:bodyPr vert="eaVert" lIns="90000" tIns="46800" rIns="90000" bIns="46800" rtlCol="0" anchor="ctr" anchorCtr="0">
            <a:normAutofit/>
          </a:bodyPr>
          <a:lstStyle>
            <a:lvl1pPr>
              <a:buNone/>
              <a:defRPr sz="2800"/>
            </a:lvl1pPr>
          </a:lstStyle>
          <a:p>
            <a:pPr lvl="0"/>
            <a:r>
              <a:rPr lang="zh-CN" altLang="en-US"/>
              <a:t>单击此处编辑标题</a:t>
            </a:r>
            <a:endParaRPr lang="zh-CN" altLang="en-US"/>
          </a:p>
        </p:txBody>
      </p:sp>
      <p:sp>
        <p:nvSpPr>
          <p:cNvPr id="3" name="竖排文字占位符 2"/>
          <p:cNvSpPr>
            <a:spLocks noGrp="1"/>
          </p:cNvSpPr>
          <p:nvPr>
            <p:ph type="body" orient="vert" idx="1"/>
            <p:custDataLst>
              <p:tags r:id="rId3"/>
            </p:custDataLst>
          </p:nvPr>
        </p:nvSpPr>
        <p:spPr>
          <a:xfrm>
            <a:off x="914400" y="914400"/>
            <a:ext cx="9169200" cy="5029200"/>
          </a:xfrm>
        </p:spPr>
        <p:txBody>
          <a:bodyPr vert="eaVert" lIns="46800" tIns="46800" rIns="46800" bIns="46800"/>
          <a:lstStyle>
            <a:lvl1pPr marL="228600" indent="-228600">
              <a:spcAft>
                <a:spcPts val="1000"/>
              </a:spcAft>
              <a:defRPr spc="300"/>
            </a:lvl1pPr>
            <a:lvl2pPr marL="685800" indent="-228600">
              <a:defRPr spc="300"/>
            </a:lvl2pPr>
            <a:lvl3pPr marL="1143000" indent="-228600">
              <a:defRPr spc="300"/>
            </a:lvl3pPr>
            <a:lvl4pPr marL="1600200" indent="-228600">
              <a:defRPr spc="300"/>
            </a:lvl4pPr>
            <a:lvl5pPr marL="2057400" indent="-228600">
              <a:defRPr spc="300"/>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08400" y="774000"/>
            <a:ext cx="10972800" cy="5482800"/>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1198800" y="2484000"/>
            <a:ext cx="9799200" cy="1018800"/>
          </a:xfrm>
        </p:spPr>
        <p:txBody>
          <a:bodyPr vert="horz" lIns="90000" tIns="46800" rIns="90000" bIns="46800" rtlCol="0" anchor="t" anchorCtr="0">
            <a:normAutofit/>
          </a:bodyPr>
          <a:lstStyle>
            <a:lvl1pPr algn="ctr">
              <a:defRPr sz="6000"/>
            </a:lvl1pPr>
          </a:lstStyle>
          <a:p>
            <a:pPr lvl="0"/>
            <a:r>
              <a:rPr lang="zh-CN" altLang="en-US"/>
              <a:t>单击此处编辑标题</a:t>
            </a:r>
            <a:endParaRPr lang="zh-CN" altLang="en-US"/>
          </a:p>
        </p:txBody>
      </p:sp>
      <p:sp>
        <p:nvSpPr>
          <p:cNvPr id="7" name="文本占位符 6"/>
          <p:cNvSpPr>
            <a:spLocks noGrp="1"/>
          </p:cNvSpPr>
          <p:nvPr>
            <p:ph type="body" sz="quarter" idx="13"/>
            <p:custDataLst>
              <p:tags r:id="rId6"/>
            </p:custDataLst>
          </p:nvPr>
        </p:nvSpPr>
        <p:spPr>
          <a:xfrm>
            <a:off x="1198800" y="3560400"/>
            <a:ext cx="9799200" cy="471600"/>
          </a:xfrm>
        </p:spPr>
        <p:txBody>
          <a:bodyPr lIns="90000" tIns="46800" rIns="90000" bIns="46800">
            <a:normAutofit/>
          </a:bodyPr>
          <a:lstStyle>
            <a:lvl1pPr algn="ctr">
              <a:lnSpc>
                <a:spcPct val="110000"/>
              </a:lnSpc>
              <a:buNone/>
              <a:defRPr sz="2400" spc="200"/>
            </a:lvl1pPr>
          </a:lstStyle>
          <a:p>
            <a:pPr lvl="0"/>
            <a:r>
              <a:rPr lang="zh-CN" altLang="en-US" dirty="0"/>
              <a:t>单击此处编辑母版文本样式</a:t>
            </a:r>
            <a:endParaRPr lang="zh-CN"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1990800" y="3848400"/>
            <a:ext cx="7768800" cy="766800"/>
          </a:xfrm>
        </p:spPr>
        <p:txBody>
          <a:bodyPr lIns="90000" tIns="46800" rIns="90000" bIns="46800" anchor="b" anchorCtr="0">
            <a:normAutofit/>
          </a:bodyPr>
          <a:lstStyle>
            <a:lvl1pPr>
              <a:defRPr sz="4400"/>
            </a:lvl1pPr>
          </a:lstStyle>
          <a:p>
            <a:r>
              <a:rPr lang="zh-CN" altLang="en-US" dirty="0"/>
              <a:t>单击此处编辑标题</a:t>
            </a:r>
            <a:endParaRPr lang="zh-CN" altLang="en-US" dirty="0"/>
          </a:p>
        </p:txBody>
      </p:sp>
      <p:sp>
        <p:nvSpPr>
          <p:cNvPr id="3" name="文本占位符 2"/>
          <p:cNvSpPr>
            <a:spLocks noGrp="1"/>
          </p:cNvSpPr>
          <p:nvPr>
            <p:ph type="body" idx="1" hasCustomPrompt="1"/>
            <p:custDataLst>
              <p:tags r:id="rId3"/>
            </p:custDataLst>
          </p:nvPr>
        </p:nvSpPr>
        <p:spPr>
          <a:xfrm>
            <a:off x="1990800" y="4615200"/>
            <a:ext cx="7768800" cy="867600"/>
          </a:xfrm>
        </p:spPr>
        <p:txBody>
          <a:bodyPr lIns="90000" tIns="46800" rIns="90000" bIns="46800">
            <a:normAutofit/>
          </a:bodyPr>
          <a:lstStyle>
            <a:lvl1pPr marL="0" indent="0">
              <a:buNone/>
              <a:defRPr sz="1800">
                <a:solidFill>
                  <a:schemeClr val="tx1">
                    <a:lumMod val="65000"/>
                    <a:lumOff val="3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a:t>单击此处编辑母版标题样式</a:t>
            </a:r>
            <a:endParaRPr lang="zh-CN" altLang="en-US"/>
          </a:p>
        </p:txBody>
      </p:sp>
      <p:sp>
        <p:nvSpPr>
          <p:cNvPr id="3" name="内容占位符 2"/>
          <p:cNvSpPr>
            <a:spLocks noGrp="1"/>
          </p:cNvSpPr>
          <p:nvPr>
            <p:ph sz="half" idx="1"/>
            <p:custDataLst>
              <p:tags r:id="rId3"/>
            </p:custDataLst>
          </p:nvPr>
        </p:nvSpPr>
        <p:spPr>
          <a:xfrm>
            <a:off x="608400" y="1501200"/>
            <a:ext cx="5176800" cy="4748400"/>
          </a:xfrm>
        </p:spPr>
        <p:txBody>
          <a:bodyPr vert="horz" lIns="90000" tIns="46800" rIns="90000" bIns="4680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p:custDataLst>
              <p:tags r:id="rId4"/>
            </p:custDataLst>
          </p:nvPr>
        </p:nvSpPr>
        <p:spPr>
          <a:xfrm>
            <a:off x="6411600" y="1501200"/>
            <a:ext cx="5176800" cy="4748400"/>
          </a:xfrm>
        </p:spPr>
        <p:txBody>
          <a:bodyPr lIns="90000" tIns="46800" rIns="90000" bIns="4680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a:t>单击此处编辑母版标题样式</a:t>
            </a:r>
            <a:endParaRPr lang="zh-CN" altLang="en-US"/>
          </a:p>
        </p:txBody>
      </p:sp>
      <p:sp>
        <p:nvSpPr>
          <p:cNvPr id="3" name="文本占位符 2"/>
          <p:cNvSpPr>
            <a:spLocks noGrp="1"/>
          </p:cNvSpPr>
          <p:nvPr>
            <p:ph type="body" idx="1" hasCustomPrompt="1"/>
            <p:custDataLst>
              <p:tags r:id="rId3"/>
            </p:custDataLst>
          </p:nvPr>
        </p:nvSpPr>
        <p:spPr>
          <a:xfrm>
            <a:off x="608400" y="1429200"/>
            <a:ext cx="5342400" cy="381600"/>
          </a:xfrm>
        </p:spPr>
        <p:txBody>
          <a:bodyPr lIns="101600" tIns="38100" rIns="76200" bIns="3810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08400" y="1854000"/>
            <a:ext cx="5342400" cy="4395600"/>
          </a:xfrm>
        </p:spPr>
        <p:txBody>
          <a:bodyPr vert="horz" lIns="101600" tIns="0" rIns="82550" bIns="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hasCustomPrompt="1"/>
            <p:custDataLst>
              <p:tags r:id="rId5"/>
            </p:custDataLst>
          </p:nvPr>
        </p:nvSpPr>
        <p:spPr>
          <a:xfrm>
            <a:off x="6235750" y="1421729"/>
            <a:ext cx="5342400" cy="381600"/>
          </a:xfrm>
        </p:spPr>
        <p:txBody>
          <a:bodyPr vert="horz" lIns="101600" tIns="38100" rIns="76200" bIns="38100" rtlCol="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单击此处编辑文本</a:t>
            </a:r>
            <a:endParaRPr lang="zh-CN" altLang="en-US"/>
          </a:p>
        </p:txBody>
      </p:sp>
      <p:sp>
        <p:nvSpPr>
          <p:cNvPr id="6" name="内容占位符 5"/>
          <p:cNvSpPr>
            <a:spLocks noGrp="1"/>
          </p:cNvSpPr>
          <p:nvPr>
            <p:ph sz="quarter" idx="4"/>
            <p:custDataLst>
              <p:tags r:id="rId6"/>
            </p:custDataLst>
          </p:nvPr>
        </p:nvSpPr>
        <p:spPr>
          <a:xfrm>
            <a:off x="6235750" y="1854000"/>
            <a:ext cx="5342400" cy="4395600"/>
          </a:xfrm>
        </p:spPr>
        <p:txBody>
          <a:bodyPr vert="horz" lIns="101600" tIns="0" rIns="82550" bIns="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a:t>单击此处编辑母版标题样式</a:t>
            </a:r>
            <a:endParaRPr lang="zh-CN" altLang="en-US"/>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08400" y="1555200"/>
            <a:ext cx="5233077" cy="4608000"/>
          </a:xfrm>
        </p:spPr>
        <p:txBody>
          <a:bodyPr vert="horz" lIns="90000" tIns="46800" rIns="90000" bIns="46800" rtlCol="0">
            <a:normAutofit/>
          </a:bodyPr>
          <a:lstStyle>
            <a:lvl1pPr>
              <a:buNone/>
              <a:defRPr sz="1600"/>
            </a:lvl1pPr>
          </a:lstStyle>
          <a:p>
            <a:pPr lvl="0"/>
            <a:endParaRPr lang="zh-CN" altLang="en-US"/>
          </a:p>
        </p:txBody>
      </p:sp>
      <p:sp>
        <p:nvSpPr>
          <p:cNvPr id="4" name="文本占位符 3"/>
          <p:cNvSpPr>
            <a:spLocks noGrp="1"/>
          </p:cNvSpPr>
          <p:nvPr>
            <p:ph type="body" sz="half" idx="2"/>
            <p:custDataLst>
              <p:tags r:id="rId3"/>
            </p:custDataLst>
          </p:nvPr>
        </p:nvSpPr>
        <p:spPr>
          <a:xfrm>
            <a:off x="6350400" y="1555200"/>
            <a:ext cx="5227200" cy="4608000"/>
          </a:xfrm>
        </p:spPr>
        <p:txBody>
          <a:bodyPr vert="horz" lIns="90000" tIns="46800" rIns="90000" bIns="46800" rtlCol="0">
            <a:normAutofit/>
          </a:bodyPr>
          <a:lstStyle>
            <a:lvl1pPr>
              <a:buNone/>
              <a:defRPr sz="1600"/>
            </a:lvl1pPr>
          </a:lstStyle>
          <a:p>
            <a:pPr lvl="0"/>
            <a:r>
              <a:rPr lang="zh-CN" altLang="en-US"/>
              <a:t>单击此处编辑母版文本样式</a:t>
            </a:r>
            <a:endParaRPr lang="zh-CN" altLang="en-US"/>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lstStyle/>
          <a:p>
            <a:r>
              <a:rPr lang="zh-CN" altLang="en-US"/>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2"/>
            </p:custDataLst>
          </p:nvPr>
        </p:nvSpPr>
        <p:spPr>
          <a:xfrm>
            <a:off x="10234800" y="914400"/>
            <a:ext cx="1044000" cy="5029200"/>
          </a:xfrm>
        </p:spPr>
        <p:txBody>
          <a:bodyPr vert="eaVert" lIns="90000" tIns="46800" rIns="90000" bIns="46800" rtlCol="0" anchor="ctr" anchorCtr="0">
            <a:normAutofit/>
          </a:bodyPr>
          <a:lstStyle>
            <a:lvl1pPr>
              <a:buNone/>
              <a:defRPr sz="2800"/>
            </a:lvl1pPr>
          </a:lstStyle>
          <a:p>
            <a:pPr lvl="0"/>
            <a:r>
              <a:rPr lang="zh-CN" altLang="en-US"/>
              <a:t>单击此处编辑标题</a:t>
            </a:r>
            <a:endParaRPr lang="zh-CN" altLang="en-US"/>
          </a:p>
        </p:txBody>
      </p:sp>
      <p:sp>
        <p:nvSpPr>
          <p:cNvPr id="3" name="竖排文字占位符 2"/>
          <p:cNvSpPr>
            <a:spLocks noGrp="1"/>
          </p:cNvSpPr>
          <p:nvPr>
            <p:ph type="body" orient="vert" idx="1"/>
            <p:custDataLst>
              <p:tags r:id="rId3"/>
            </p:custDataLst>
          </p:nvPr>
        </p:nvSpPr>
        <p:spPr>
          <a:xfrm>
            <a:off x="914400" y="914400"/>
            <a:ext cx="9169200" cy="5029200"/>
          </a:xfrm>
        </p:spPr>
        <p:txBody>
          <a:bodyPr vert="eaVert" lIns="46800" tIns="46800" rIns="46800" bIns="46800"/>
          <a:lstStyle>
            <a:lvl1pPr marL="228600" indent="-228600">
              <a:spcAft>
                <a:spcPts val="1000"/>
              </a:spcAft>
              <a:defRPr spc="300"/>
            </a:lvl1pPr>
            <a:lvl2pPr marL="685800" indent="-228600">
              <a:defRPr spc="300"/>
            </a:lvl2pPr>
            <a:lvl3pPr marL="1143000" indent="-228600">
              <a:defRPr spc="300"/>
            </a:lvl3pPr>
            <a:lvl4pPr marL="1600200" indent="-228600">
              <a:defRPr spc="300"/>
            </a:lvl4pPr>
            <a:lvl5pPr marL="2057400" indent="-228600">
              <a:defRPr spc="300"/>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tags" Target="../tags/tag62.xml"/><Relationship Id="rId16" Type="http://schemas.openxmlformats.org/officeDocument/2006/relationships/tags" Target="../tags/tag61.xml"/><Relationship Id="rId15" Type="http://schemas.openxmlformats.org/officeDocument/2006/relationships/tags" Target="../tags/tag60.xml"/><Relationship Id="rId14" Type="http://schemas.openxmlformats.org/officeDocument/2006/relationships/tags" Target="../tags/tag59.xml"/><Relationship Id="rId13" Type="http://schemas.openxmlformats.org/officeDocument/2006/relationships/tags" Target="../tags/tag58.xml"/><Relationship Id="rId12" Type="http://schemas.openxmlformats.org/officeDocument/2006/relationships/tags" Target="../tags/tag57.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8" Type="http://schemas.openxmlformats.org/officeDocument/2006/relationships/theme" Target="../theme/theme2.xml"/><Relationship Id="rId17" Type="http://schemas.openxmlformats.org/officeDocument/2006/relationships/tags" Target="../tags/tag124.xml"/><Relationship Id="rId16" Type="http://schemas.openxmlformats.org/officeDocument/2006/relationships/tags" Target="../tags/tag123.xml"/><Relationship Id="rId15" Type="http://schemas.openxmlformats.org/officeDocument/2006/relationships/tags" Target="../tags/tag122.xml"/><Relationship Id="rId14" Type="http://schemas.openxmlformats.org/officeDocument/2006/relationships/tags" Target="../tags/tag121.xml"/><Relationship Id="rId13" Type="http://schemas.openxmlformats.org/officeDocument/2006/relationships/tags" Target="../tags/tag120.xml"/><Relationship Id="rId12" Type="http://schemas.openxmlformats.org/officeDocument/2006/relationships/tags" Target="../tags/tag119.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3"/>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4"/>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5"/>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16"/>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defRPr>
            </a:lvl1pPr>
          </a:lstStyle>
          <a:p>
            <a:fld id="{49AE70B2-8BF9-45C0-BB95-33D1B9D3A854}" type="slidenum">
              <a:rPr lang="zh-CN" altLang="en-US" smtClean="0"/>
            </a:fld>
            <a:endParaRPr lang="zh-CN" altLang="en-US" dirty="0"/>
          </a:p>
        </p:txBody>
      </p:sp>
    </p:spTree>
    <p:custDataLst>
      <p:tags r:id="rId17"/>
    </p:custData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mj-lt"/>
          <a:ea typeface="+mj-ea"/>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mn-lt"/>
          <a:ea typeface="+mn-ea"/>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mn-lt"/>
          <a:ea typeface="+mn-ea"/>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mn-lt"/>
          <a:ea typeface="+mn-ea"/>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mn-lt"/>
          <a:ea typeface="+mn-ea"/>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2"/>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3"/>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4"/>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5"/>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16"/>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defRPr>
            </a:lvl1pPr>
          </a:lstStyle>
          <a:p>
            <a:fld id="{49AE70B2-8BF9-45C0-BB95-33D1B9D3A854}" type="slidenum">
              <a:rPr lang="zh-CN" altLang="en-US" smtClean="0"/>
            </a:fld>
            <a:endParaRPr lang="zh-CN" altLang="en-US" dirty="0"/>
          </a:p>
        </p:txBody>
      </p:sp>
    </p:spTree>
    <p:custDataLst>
      <p:tags r:id="rId17"/>
    </p:custData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mj-lt"/>
          <a:ea typeface="+mj-ea"/>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mn-lt"/>
          <a:ea typeface="+mn-ea"/>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mn-lt"/>
          <a:ea typeface="+mn-ea"/>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mn-lt"/>
          <a:ea typeface="+mn-ea"/>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mn-lt"/>
          <a:ea typeface="+mn-ea"/>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7" Type="http://schemas.openxmlformats.org/officeDocument/2006/relationships/slideLayout" Target="../slideLayouts/slideLayout12.xml"/><Relationship Id="rId6" Type="http://schemas.openxmlformats.org/officeDocument/2006/relationships/tags" Target="../tags/tag129.xml"/><Relationship Id="rId5" Type="http://schemas.openxmlformats.org/officeDocument/2006/relationships/image" Target="../media/image1.png"/><Relationship Id="rId4" Type="http://schemas.openxmlformats.org/officeDocument/2006/relationships/tags" Target="../tags/tag128.xml"/><Relationship Id="rId3" Type="http://schemas.openxmlformats.org/officeDocument/2006/relationships/tags" Target="../tags/tag127.xml"/><Relationship Id="rId2" Type="http://schemas.openxmlformats.org/officeDocument/2006/relationships/tags" Target="../tags/tag126.xml"/><Relationship Id="rId1" Type="http://schemas.openxmlformats.org/officeDocument/2006/relationships/tags" Target="../tags/tag125.xml"/></Relationships>
</file>

<file path=ppt/slides/_rels/slide10.xml.rels><?xml version="1.0" encoding="UTF-8" standalone="yes"?>
<Relationships xmlns="http://schemas.openxmlformats.org/package/2006/relationships"><Relationship Id="rId7" Type="http://schemas.openxmlformats.org/officeDocument/2006/relationships/notesSlide" Target="../notesSlides/notesSlide9.xml"/><Relationship Id="rId6" Type="http://schemas.openxmlformats.org/officeDocument/2006/relationships/slideLayout" Target="../slideLayouts/slideLayout13.xml"/><Relationship Id="rId5" Type="http://schemas.openxmlformats.org/officeDocument/2006/relationships/tags" Target="../tags/tag204.xml"/><Relationship Id="rId4" Type="http://schemas.openxmlformats.org/officeDocument/2006/relationships/image" Target="../media/image1.png"/><Relationship Id="rId3" Type="http://schemas.openxmlformats.org/officeDocument/2006/relationships/tags" Target="../tags/tag203.xml"/><Relationship Id="rId2" Type="http://schemas.openxmlformats.org/officeDocument/2006/relationships/tags" Target="../tags/tag202.xml"/><Relationship Id="rId1" Type="http://schemas.openxmlformats.org/officeDocument/2006/relationships/tags" Target="../tags/tag201.xml"/></Relationships>
</file>

<file path=ppt/slides/_rels/slide11.xml.rels><?xml version="1.0" encoding="UTF-8" standalone="yes"?>
<Relationships xmlns="http://schemas.openxmlformats.org/package/2006/relationships"><Relationship Id="rId7" Type="http://schemas.openxmlformats.org/officeDocument/2006/relationships/notesSlide" Target="../notesSlides/notesSlide10.xml"/><Relationship Id="rId6" Type="http://schemas.openxmlformats.org/officeDocument/2006/relationships/slideLayout" Target="../slideLayouts/slideLayout13.xml"/><Relationship Id="rId5" Type="http://schemas.openxmlformats.org/officeDocument/2006/relationships/tags" Target="../tags/tag208.xml"/><Relationship Id="rId4" Type="http://schemas.openxmlformats.org/officeDocument/2006/relationships/image" Target="../media/image1.png"/><Relationship Id="rId3" Type="http://schemas.openxmlformats.org/officeDocument/2006/relationships/tags" Target="../tags/tag207.xml"/><Relationship Id="rId2" Type="http://schemas.openxmlformats.org/officeDocument/2006/relationships/tags" Target="../tags/tag206.xml"/><Relationship Id="rId1" Type="http://schemas.openxmlformats.org/officeDocument/2006/relationships/tags" Target="../tags/tag205.xml"/></Relationships>
</file>

<file path=ppt/slides/_rels/slide12.xml.rels><?xml version="1.0" encoding="UTF-8" standalone="yes"?>
<Relationships xmlns="http://schemas.openxmlformats.org/package/2006/relationships"><Relationship Id="rId5" Type="http://schemas.openxmlformats.org/officeDocument/2006/relationships/slideLayout" Target="../slideLayouts/slideLayout18.xml"/><Relationship Id="rId4" Type="http://schemas.openxmlformats.org/officeDocument/2006/relationships/tags" Target="../tags/tag211.xml"/><Relationship Id="rId3" Type="http://schemas.openxmlformats.org/officeDocument/2006/relationships/image" Target="../media/image1.png"/><Relationship Id="rId2" Type="http://schemas.openxmlformats.org/officeDocument/2006/relationships/tags" Target="../tags/tag210.xml"/><Relationship Id="rId1" Type="http://schemas.openxmlformats.org/officeDocument/2006/relationships/tags" Target="../tags/tag209.xml"/></Relationships>
</file>

<file path=ppt/slides/_rels/slide2.xml.rels><?xml version="1.0" encoding="UTF-8" standalone="yes"?>
<Relationships xmlns="http://schemas.openxmlformats.org/package/2006/relationships"><Relationship Id="rId9" Type="http://schemas.openxmlformats.org/officeDocument/2006/relationships/tags" Target="../tags/tag138.xml"/><Relationship Id="rId8" Type="http://schemas.openxmlformats.org/officeDocument/2006/relationships/tags" Target="../tags/tag137.xml"/><Relationship Id="rId7" Type="http://schemas.openxmlformats.org/officeDocument/2006/relationships/tags" Target="../tags/tag136.xml"/><Relationship Id="rId6" Type="http://schemas.openxmlformats.org/officeDocument/2006/relationships/tags" Target="../tags/tag135.xml"/><Relationship Id="rId5" Type="http://schemas.openxmlformats.org/officeDocument/2006/relationships/tags" Target="../tags/tag134.xml"/><Relationship Id="rId4" Type="http://schemas.openxmlformats.org/officeDocument/2006/relationships/tags" Target="../tags/tag133.xml"/><Relationship Id="rId3" Type="http://schemas.openxmlformats.org/officeDocument/2006/relationships/tags" Target="../tags/tag132.xml"/><Relationship Id="rId2" Type="http://schemas.openxmlformats.org/officeDocument/2006/relationships/tags" Target="../tags/tag131.xml"/><Relationship Id="rId13" Type="http://schemas.openxmlformats.org/officeDocument/2006/relationships/notesSlide" Target="../notesSlides/notesSlide1.xml"/><Relationship Id="rId12" Type="http://schemas.openxmlformats.org/officeDocument/2006/relationships/slideLayout" Target="../slideLayouts/slideLayout12.xml"/><Relationship Id="rId11" Type="http://schemas.openxmlformats.org/officeDocument/2006/relationships/tags" Target="../tags/tag140.xml"/><Relationship Id="rId10" Type="http://schemas.openxmlformats.org/officeDocument/2006/relationships/tags" Target="../tags/tag139.xml"/><Relationship Id="rId1" Type="http://schemas.openxmlformats.org/officeDocument/2006/relationships/tags" Target="../tags/tag130.xml"/></Relationships>
</file>

<file path=ppt/slides/_rels/slide3.xml.rels><?xml version="1.0" encoding="UTF-8" standalone="yes"?>
<Relationships xmlns="http://schemas.openxmlformats.org/package/2006/relationships"><Relationship Id="rId8" Type="http://schemas.openxmlformats.org/officeDocument/2006/relationships/notesSlide" Target="../notesSlides/notesSlide2.xml"/><Relationship Id="rId7" Type="http://schemas.openxmlformats.org/officeDocument/2006/relationships/slideLayout" Target="../slideLayouts/slideLayout13.xml"/><Relationship Id="rId6" Type="http://schemas.openxmlformats.org/officeDocument/2006/relationships/tags" Target="../tags/tag145.xml"/><Relationship Id="rId5" Type="http://schemas.openxmlformats.org/officeDocument/2006/relationships/tags" Target="../tags/tag144.xml"/><Relationship Id="rId4" Type="http://schemas.openxmlformats.org/officeDocument/2006/relationships/image" Target="../media/image1.png"/><Relationship Id="rId3" Type="http://schemas.openxmlformats.org/officeDocument/2006/relationships/tags" Target="../tags/tag143.xml"/><Relationship Id="rId2" Type="http://schemas.openxmlformats.org/officeDocument/2006/relationships/tags" Target="../tags/tag142.xml"/><Relationship Id="rId1" Type="http://schemas.openxmlformats.org/officeDocument/2006/relationships/tags" Target="../tags/tag141.xml"/></Relationships>
</file>

<file path=ppt/slides/_rels/slide4.xml.rels><?xml version="1.0" encoding="UTF-8" standalone="yes"?>
<Relationships xmlns="http://schemas.openxmlformats.org/package/2006/relationships"><Relationship Id="rId7" Type="http://schemas.openxmlformats.org/officeDocument/2006/relationships/notesSlide" Target="../notesSlides/notesSlide3.xml"/><Relationship Id="rId6" Type="http://schemas.openxmlformats.org/officeDocument/2006/relationships/slideLayout" Target="../slideLayouts/slideLayout13.xml"/><Relationship Id="rId5" Type="http://schemas.openxmlformats.org/officeDocument/2006/relationships/tags" Target="../tags/tag149.xml"/><Relationship Id="rId4" Type="http://schemas.openxmlformats.org/officeDocument/2006/relationships/image" Target="../media/image1.png"/><Relationship Id="rId3" Type="http://schemas.openxmlformats.org/officeDocument/2006/relationships/tags" Target="../tags/tag148.xml"/><Relationship Id="rId2" Type="http://schemas.openxmlformats.org/officeDocument/2006/relationships/tags" Target="../tags/tag147.xml"/><Relationship Id="rId1" Type="http://schemas.openxmlformats.org/officeDocument/2006/relationships/tags" Target="../tags/tag146.xml"/></Relationships>
</file>

<file path=ppt/slides/_rels/slide5.xml.rels><?xml version="1.0" encoding="UTF-8" standalone="yes"?>
<Relationships xmlns="http://schemas.openxmlformats.org/package/2006/relationships"><Relationship Id="rId9" Type="http://schemas.openxmlformats.org/officeDocument/2006/relationships/notesSlide" Target="../notesSlides/notesSlide4.xml"/><Relationship Id="rId8" Type="http://schemas.openxmlformats.org/officeDocument/2006/relationships/slideLayout" Target="../slideLayouts/slideLayout13.xml"/><Relationship Id="rId7" Type="http://schemas.openxmlformats.org/officeDocument/2006/relationships/tags" Target="../tags/tag155.xml"/><Relationship Id="rId6" Type="http://schemas.openxmlformats.org/officeDocument/2006/relationships/image" Target="../media/image1.png"/><Relationship Id="rId5" Type="http://schemas.openxmlformats.org/officeDocument/2006/relationships/tags" Target="../tags/tag154.xml"/><Relationship Id="rId4" Type="http://schemas.openxmlformats.org/officeDocument/2006/relationships/tags" Target="../tags/tag153.xml"/><Relationship Id="rId3" Type="http://schemas.openxmlformats.org/officeDocument/2006/relationships/tags" Target="../tags/tag152.xml"/><Relationship Id="rId2" Type="http://schemas.openxmlformats.org/officeDocument/2006/relationships/tags" Target="../tags/tag151.xml"/><Relationship Id="rId1" Type="http://schemas.openxmlformats.org/officeDocument/2006/relationships/tags" Target="../tags/tag150.xml"/></Relationships>
</file>

<file path=ppt/slides/_rels/slide6.xml.rels><?xml version="1.0" encoding="UTF-8" standalone="yes"?>
<Relationships xmlns="http://schemas.openxmlformats.org/package/2006/relationships"><Relationship Id="rId9" Type="http://schemas.openxmlformats.org/officeDocument/2006/relationships/tags" Target="../tags/tag161.xml"/><Relationship Id="rId8" Type="http://schemas.openxmlformats.org/officeDocument/2006/relationships/image" Target="../media/image3.png"/><Relationship Id="rId7" Type="http://schemas.openxmlformats.org/officeDocument/2006/relationships/tags" Target="../tags/tag160.xml"/><Relationship Id="rId6" Type="http://schemas.openxmlformats.org/officeDocument/2006/relationships/image" Target="../media/image2.png"/><Relationship Id="rId5" Type="http://schemas.openxmlformats.org/officeDocument/2006/relationships/tags" Target="../tags/tag159.xml"/><Relationship Id="rId4" Type="http://schemas.openxmlformats.org/officeDocument/2006/relationships/image" Target="../media/image1.png"/><Relationship Id="rId3" Type="http://schemas.openxmlformats.org/officeDocument/2006/relationships/tags" Target="../tags/tag158.xml"/><Relationship Id="rId2" Type="http://schemas.openxmlformats.org/officeDocument/2006/relationships/tags" Target="../tags/tag157.xml"/><Relationship Id="rId11" Type="http://schemas.openxmlformats.org/officeDocument/2006/relationships/notesSlide" Target="../notesSlides/notesSlide5.xml"/><Relationship Id="rId10" Type="http://schemas.openxmlformats.org/officeDocument/2006/relationships/slideLayout" Target="../slideLayouts/slideLayout13.xml"/><Relationship Id="rId1" Type="http://schemas.openxmlformats.org/officeDocument/2006/relationships/tags" Target="../tags/tag156.xml"/></Relationships>
</file>

<file path=ppt/slides/_rels/slide7.xml.rels><?xml version="1.0" encoding="UTF-8" standalone="yes"?>
<Relationships xmlns="http://schemas.openxmlformats.org/package/2006/relationships"><Relationship Id="rId9" Type="http://schemas.openxmlformats.org/officeDocument/2006/relationships/image" Target="../media/image5.png"/><Relationship Id="rId8" Type="http://schemas.openxmlformats.org/officeDocument/2006/relationships/tags" Target="../tags/tag167.xml"/><Relationship Id="rId7" Type="http://schemas.openxmlformats.org/officeDocument/2006/relationships/image" Target="../media/image4.png"/><Relationship Id="rId6" Type="http://schemas.openxmlformats.org/officeDocument/2006/relationships/tags" Target="../tags/tag166.xml"/><Relationship Id="rId5" Type="http://schemas.openxmlformats.org/officeDocument/2006/relationships/image" Target="../media/image1.png"/><Relationship Id="rId4" Type="http://schemas.openxmlformats.org/officeDocument/2006/relationships/tags" Target="../tags/tag165.xml"/><Relationship Id="rId3" Type="http://schemas.openxmlformats.org/officeDocument/2006/relationships/tags" Target="../tags/tag164.xml"/><Relationship Id="rId2" Type="http://schemas.openxmlformats.org/officeDocument/2006/relationships/tags" Target="../tags/tag163.xml"/><Relationship Id="rId18" Type="http://schemas.openxmlformats.org/officeDocument/2006/relationships/notesSlide" Target="../notesSlides/notesSlide6.xml"/><Relationship Id="rId17" Type="http://schemas.openxmlformats.org/officeDocument/2006/relationships/slideLayout" Target="../slideLayouts/slideLayout13.xml"/><Relationship Id="rId16" Type="http://schemas.openxmlformats.org/officeDocument/2006/relationships/tags" Target="../tags/tag172.xml"/><Relationship Id="rId15" Type="http://schemas.openxmlformats.org/officeDocument/2006/relationships/tags" Target="../tags/tag171.xml"/><Relationship Id="rId14" Type="http://schemas.openxmlformats.org/officeDocument/2006/relationships/image" Target="../media/image7.png"/><Relationship Id="rId13" Type="http://schemas.openxmlformats.org/officeDocument/2006/relationships/tags" Target="../tags/tag170.xml"/><Relationship Id="rId12" Type="http://schemas.openxmlformats.org/officeDocument/2006/relationships/image" Target="../media/image6.png"/><Relationship Id="rId11" Type="http://schemas.openxmlformats.org/officeDocument/2006/relationships/tags" Target="../tags/tag169.xml"/><Relationship Id="rId10" Type="http://schemas.openxmlformats.org/officeDocument/2006/relationships/tags" Target="../tags/tag168.xml"/><Relationship Id="rId1" Type="http://schemas.openxmlformats.org/officeDocument/2006/relationships/tags" Target="../tags/tag162.xml"/></Relationships>
</file>

<file path=ppt/slides/_rels/slide8.xml.rels><?xml version="1.0" encoding="UTF-8" standalone="yes"?>
<Relationships xmlns="http://schemas.openxmlformats.org/package/2006/relationships"><Relationship Id="rId9" Type="http://schemas.openxmlformats.org/officeDocument/2006/relationships/tags" Target="../tags/tag179.xml"/><Relationship Id="rId8" Type="http://schemas.openxmlformats.org/officeDocument/2006/relationships/tags" Target="../tags/tag178.xml"/><Relationship Id="rId7" Type="http://schemas.openxmlformats.org/officeDocument/2006/relationships/tags" Target="../tags/tag177.xml"/><Relationship Id="rId6" Type="http://schemas.openxmlformats.org/officeDocument/2006/relationships/tags" Target="../tags/tag176.xml"/><Relationship Id="rId5" Type="http://schemas.openxmlformats.org/officeDocument/2006/relationships/image" Target="../media/image1.png"/><Relationship Id="rId4" Type="http://schemas.openxmlformats.org/officeDocument/2006/relationships/tags" Target="../tags/tag175.xml"/><Relationship Id="rId3" Type="http://schemas.openxmlformats.org/officeDocument/2006/relationships/tags" Target="../tags/tag174.xml"/><Relationship Id="rId2" Type="http://schemas.openxmlformats.org/officeDocument/2006/relationships/tags" Target="../tags/tag173.xml"/><Relationship Id="rId12" Type="http://schemas.openxmlformats.org/officeDocument/2006/relationships/notesSlide" Target="../notesSlides/notesSlide7.xml"/><Relationship Id="rId11" Type="http://schemas.openxmlformats.org/officeDocument/2006/relationships/slideLayout" Target="../slideLayouts/slideLayout13.xml"/><Relationship Id="rId10" Type="http://schemas.openxmlformats.org/officeDocument/2006/relationships/tags" Target="../tags/tag180.xml"/><Relationship Id="rId1" Type="http://schemas.openxmlformats.org/officeDocument/2006/relationships/chart" Target="../charts/chart1.xml"/></Relationships>
</file>

<file path=ppt/slides/_rels/slide9.xml.rels><?xml version="1.0" encoding="UTF-8" standalone="yes"?>
<Relationships xmlns="http://schemas.openxmlformats.org/package/2006/relationships"><Relationship Id="rId9" Type="http://schemas.openxmlformats.org/officeDocument/2006/relationships/tags" Target="../tags/tag187.xml"/><Relationship Id="rId8" Type="http://schemas.openxmlformats.org/officeDocument/2006/relationships/tags" Target="../tags/tag186.xml"/><Relationship Id="rId7" Type="http://schemas.openxmlformats.org/officeDocument/2006/relationships/tags" Target="../tags/tag185.xml"/><Relationship Id="rId6" Type="http://schemas.openxmlformats.org/officeDocument/2006/relationships/tags" Target="../tags/tag184.xml"/><Relationship Id="rId5" Type="http://schemas.openxmlformats.org/officeDocument/2006/relationships/image" Target="../media/image1.png"/><Relationship Id="rId4" Type="http://schemas.openxmlformats.org/officeDocument/2006/relationships/tags" Target="../tags/tag183.xml"/><Relationship Id="rId3" Type="http://schemas.openxmlformats.org/officeDocument/2006/relationships/tags" Target="../tags/tag182.xml"/><Relationship Id="rId24" Type="http://schemas.openxmlformats.org/officeDocument/2006/relationships/notesSlide" Target="../notesSlides/notesSlide8.xml"/><Relationship Id="rId23" Type="http://schemas.openxmlformats.org/officeDocument/2006/relationships/slideLayout" Target="../slideLayouts/slideLayout13.xml"/><Relationship Id="rId22" Type="http://schemas.openxmlformats.org/officeDocument/2006/relationships/tags" Target="../tags/tag200.xml"/><Relationship Id="rId21" Type="http://schemas.openxmlformats.org/officeDocument/2006/relationships/tags" Target="../tags/tag199.xml"/><Relationship Id="rId20" Type="http://schemas.openxmlformats.org/officeDocument/2006/relationships/tags" Target="../tags/tag198.xml"/><Relationship Id="rId2" Type="http://schemas.openxmlformats.org/officeDocument/2006/relationships/tags" Target="../tags/tag181.xml"/><Relationship Id="rId19" Type="http://schemas.openxmlformats.org/officeDocument/2006/relationships/tags" Target="../tags/tag197.xml"/><Relationship Id="rId18" Type="http://schemas.openxmlformats.org/officeDocument/2006/relationships/tags" Target="../tags/tag196.xml"/><Relationship Id="rId17" Type="http://schemas.openxmlformats.org/officeDocument/2006/relationships/tags" Target="../tags/tag195.xml"/><Relationship Id="rId16" Type="http://schemas.openxmlformats.org/officeDocument/2006/relationships/tags" Target="../tags/tag194.xml"/><Relationship Id="rId15" Type="http://schemas.openxmlformats.org/officeDocument/2006/relationships/tags" Target="../tags/tag193.xml"/><Relationship Id="rId14" Type="http://schemas.openxmlformats.org/officeDocument/2006/relationships/tags" Target="../tags/tag192.xml"/><Relationship Id="rId13" Type="http://schemas.openxmlformats.org/officeDocument/2006/relationships/tags" Target="../tags/tag191.xml"/><Relationship Id="rId12" Type="http://schemas.openxmlformats.org/officeDocument/2006/relationships/tags" Target="../tags/tag190.xml"/><Relationship Id="rId11" Type="http://schemas.openxmlformats.org/officeDocument/2006/relationships/tags" Target="../tags/tag189.xml"/><Relationship Id="rId10" Type="http://schemas.openxmlformats.org/officeDocument/2006/relationships/tags" Target="../tags/tag188.xml"/><Relationship Id="rId1"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ctrTitle"/>
            <p:custDataLst>
              <p:tags r:id="rId1"/>
            </p:custDataLst>
          </p:nvPr>
        </p:nvSpPr>
        <p:spPr>
          <a:xfrm>
            <a:off x="1113790" y="1345565"/>
            <a:ext cx="9963785" cy="1174115"/>
          </a:xfrm>
        </p:spPr>
        <p:txBody>
          <a:bodyPr>
            <a:noAutofit/>
          </a:bodyPr>
          <a:lstStyle/>
          <a:p>
            <a:r>
              <a:rPr lang="zh-CN" altLang="en-US" sz="5400" b="1" dirty="0">
                <a:solidFill>
                  <a:schemeClr val="accent2">
                    <a:lumMod val="75000"/>
                  </a:schemeClr>
                </a:solidFill>
                <a:latin typeface="Times New Roman" panose="02020603050405020304" pitchFamily="18" charset="0"/>
                <a:ea typeface="微软雅黑" panose="020B0503020204020204" charset="-122"/>
                <a:cs typeface="Times New Roman" panose="02020603050405020304" pitchFamily="18" charset="0"/>
              </a:rPr>
              <a:t>艾司奥美拉唑镁肠溶干混悬剂</a:t>
            </a:r>
            <a:endParaRPr lang="zh-CN" altLang="en-US" sz="5400" b="1" dirty="0">
              <a:solidFill>
                <a:schemeClr val="accent2">
                  <a:lumMod val="75000"/>
                </a:schemeClr>
              </a:solidFill>
              <a:latin typeface="Times New Roman" panose="02020603050405020304" pitchFamily="18" charset="0"/>
              <a:ea typeface="微软雅黑" panose="020B0503020204020204" charset="-122"/>
              <a:cs typeface="Times New Roman" panose="02020603050405020304" pitchFamily="18" charset="0"/>
            </a:endParaRPr>
          </a:p>
        </p:txBody>
      </p:sp>
      <p:sp>
        <p:nvSpPr>
          <p:cNvPr id="6" name="文本框 5"/>
          <p:cNvSpPr txBox="1"/>
          <p:nvPr>
            <p:custDataLst>
              <p:tags r:id="rId2"/>
            </p:custDataLst>
          </p:nvPr>
        </p:nvSpPr>
        <p:spPr>
          <a:xfrm>
            <a:off x="4267798" y="4484603"/>
            <a:ext cx="4019049" cy="961097"/>
          </a:xfrm>
          <a:prstGeom prst="rect">
            <a:avLst/>
          </a:prstGeom>
          <a:noFill/>
        </p:spPr>
        <p:txBody>
          <a:bodyPr wrap="none" rtlCol="0">
            <a:spAutoFit/>
          </a:bodyPr>
          <a:lstStyle/>
          <a:p>
            <a:pPr algn="ctr" fontAlgn="auto">
              <a:lnSpc>
                <a:spcPct val="150000"/>
              </a:lnSpc>
            </a:pPr>
            <a:r>
              <a:rPr lang="zh-CN" altLang="en-US" sz="2000" b="1" spc="300" dirty="0">
                <a:solidFill>
                  <a:schemeClr val="accent2">
                    <a:lumMod val="75000"/>
                  </a:schemeClr>
                </a:solidFill>
                <a:uFillTx/>
                <a:latin typeface="Times New Roman" panose="02020603050405020304" pitchFamily="18" charset="0"/>
                <a:ea typeface="微软雅黑" panose="020B0503020204020204" charset="-122"/>
                <a:cs typeface="Times New Roman" panose="02020603050405020304" pitchFamily="18" charset="0"/>
              </a:rPr>
              <a:t>上海安必生制药技术有限公司</a:t>
            </a:r>
            <a:endParaRPr lang="zh-CN" altLang="en-US" sz="2000" b="1" spc="300" dirty="0">
              <a:solidFill>
                <a:schemeClr val="accent2">
                  <a:lumMod val="75000"/>
                </a:schemeClr>
              </a:solidFill>
              <a:uFillTx/>
              <a:latin typeface="Times New Roman" panose="02020603050405020304" pitchFamily="18" charset="0"/>
              <a:ea typeface="微软雅黑" panose="020B0503020204020204" charset="-122"/>
              <a:cs typeface="Times New Roman" panose="02020603050405020304" pitchFamily="18" charset="0"/>
            </a:endParaRPr>
          </a:p>
          <a:p>
            <a:pPr algn="ctr" fontAlgn="auto">
              <a:lnSpc>
                <a:spcPct val="150000"/>
              </a:lnSpc>
            </a:pPr>
            <a:r>
              <a:rPr lang="en-US" altLang="zh-CN" sz="2000" b="1" spc="300" dirty="0">
                <a:solidFill>
                  <a:schemeClr val="accent2">
                    <a:lumMod val="75000"/>
                  </a:schemeClr>
                </a:solidFill>
                <a:uFillTx/>
                <a:latin typeface="Times New Roman" panose="02020603050405020304" pitchFamily="18" charset="0"/>
                <a:ea typeface="微软雅黑" panose="020B0503020204020204" charset="-122"/>
                <a:cs typeface="Times New Roman" panose="02020603050405020304" pitchFamily="18" charset="0"/>
              </a:rPr>
              <a:t>2023</a:t>
            </a:r>
            <a:r>
              <a:rPr lang="zh-CN" altLang="en-US" sz="2000" b="1" spc="300" dirty="0">
                <a:solidFill>
                  <a:schemeClr val="accent2">
                    <a:lumMod val="75000"/>
                  </a:schemeClr>
                </a:solidFill>
                <a:uFillTx/>
                <a:latin typeface="Times New Roman" panose="02020603050405020304" pitchFamily="18" charset="0"/>
                <a:ea typeface="微软雅黑" panose="020B0503020204020204" charset="-122"/>
                <a:cs typeface="Times New Roman" panose="02020603050405020304" pitchFamily="18" charset="0"/>
              </a:rPr>
              <a:t>年</a:t>
            </a:r>
            <a:r>
              <a:rPr lang="en-US" altLang="zh-CN" sz="2000" b="1" spc="300" dirty="0">
                <a:solidFill>
                  <a:schemeClr val="accent2">
                    <a:lumMod val="75000"/>
                  </a:schemeClr>
                </a:solidFill>
                <a:uFillTx/>
                <a:latin typeface="Times New Roman" panose="02020603050405020304" pitchFamily="18" charset="0"/>
                <a:ea typeface="微软雅黑" panose="020B0503020204020204" charset="-122"/>
                <a:cs typeface="Times New Roman" panose="02020603050405020304" pitchFamily="18" charset="0"/>
              </a:rPr>
              <a:t>7</a:t>
            </a:r>
            <a:r>
              <a:rPr lang="zh-CN" altLang="en-US" sz="2000" b="1" spc="300" dirty="0">
                <a:solidFill>
                  <a:schemeClr val="accent2">
                    <a:lumMod val="75000"/>
                  </a:schemeClr>
                </a:solidFill>
                <a:uFillTx/>
                <a:latin typeface="Times New Roman" panose="02020603050405020304" pitchFamily="18" charset="0"/>
                <a:ea typeface="微软雅黑" panose="020B0503020204020204" charset="-122"/>
                <a:cs typeface="Times New Roman" panose="02020603050405020304" pitchFamily="18" charset="0"/>
              </a:rPr>
              <a:t>月</a:t>
            </a:r>
            <a:endParaRPr lang="zh-CN" altLang="en-US" sz="2000" b="1" spc="300" dirty="0">
              <a:solidFill>
                <a:schemeClr val="accent2">
                  <a:lumMod val="75000"/>
                </a:schemeClr>
              </a:solidFill>
              <a:uFillTx/>
              <a:latin typeface="Times New Roman" panose="02020603050405020304" pitchFamily="18" charset="0"/>
              <a:ea typeface="微软雅黑" panose="020B0503020204020204" charset="-122"/>
              <a:cs typeface="Times New Roman" panose="02020603050405020304" pitchFamily="18" charset="0"/>
            </a:endParaRPr>
          </a:p>
        </p:txBody>
      </p:sp>
      <p:cxnSp>
        <p:nvCxnSpPr>
          <p:cNvPr id="3" name="直接连接符 2"/>
          <p:cNvCxnSpPr/>
          <p:nvPr/>
        </p:nvCxnSpPr>
        <p:spPr>
          <a:xfrm>
            <a:off x="2400300" y="2743200"/>
            <a:ext cx="7390130" cy="14605"/>
          </a:xfrm>
          <a:prstGeom prst="line">
            <a:avLst/>
          </a:prstGeom>
          <a:ln w="28575" cmpd="sng">
            <a:solidFill>
              <a:schemeClr val="accent2">
                <a:lumMod val="75000"/>
              </a:schemeClr>
            </a:solidFill>
            <a:prstDash val="solid"/>
          </a:ln>
        </p:spPr>
        <p:style>
          <a:lnRef idx="1">
            <a:schemeClr val="accent1"/>
          </a:lnRef>
          <a:fillRef idx="0">
            <a:schemeClr val="accent1"/>
          </a:fillRef>
          <a:effectRef idx="0">
            <a:schemeClr val="accent1"/>
          </a:effectRef>
          <a:fontRef idx="minor">
            <a:schemeClr val="tx1"/>
          </a:fontRef>
        </p:style>
      </p:cxnSp>
      <p:sp>
        <p:nvSpPr>
          <p:cNvPr id="5" name="标题 3"/>
          <p:cNvSpPr>
            <a:spLocks noGrp="1"/>
          </p:cNvSpPr>
          <p:nvPr>
            <p:custDataLst>
              <p:tags r:id="rId3"/>
            </p:custDataLst>
          </p:nvPr>
        </p:nvSpPr>
        <p:spPr>
          <a:xfrm>
            <a:off x="1365885" y="438785"/>
            <a:ext cx="5319395" cy="906780"/>
          </a:xfrm>
          <a:prstGeom prst="rect">
            <a:avLst/>
          </a:prstGeom>
        </p:spPr>
        <p:txBody>
          <a:bodyPr vert="horz" lIns="90000" tIns="46800" rIns="90000" bIns="46800" rtlCol="0" anchor="b" anchorCtr="0">
            <a:normAutofit/>
          </a:bodyPr>
          <a:lstStyle>
            <a:lvl1pPr algn="ctr" defTabSz="914400" rtl="0" eaLnBrk="1" fontAlgn="auto" latinLnBrk="0" hangingPunct="1">
              <a:lnSpc>
                <a:spcPct val="100000"/>
              </a:lnSpc>
              <a:spcBef>
                <a:spcPct val="0"/>
              </a:spcBef>
              <a:buNone/>
              <a:defRPr sz="6000" b="1" u="none" strike="noStrike" kern="1200" cap="none" spc="300" normalizeH="0" baseline="0">
                <a:solidFill>
                  <a:schemeClr val="tx1">
                    <a:lumMod val="85000"/>
                    <a:lumOff val="15000"/>
                  </a:schemeClr>
                </a:solidFill>
                <a:uFillTx/>
                <a:latin typeface="+mj-lt"/>
                <a:ea typeface="+mj-ea"/>
                <a:cs typeface="+mj-cs"/>
              </a:defRPr>
            </a:lvl1pPr>
          </a:lstStyle>
          <a:p>
            <a:pPr algn="l"/>
            <a:r>
              <a:rPr lang="zh-CN" altLang="en-US" sz="2000" b="1" dirty="0">
                <a:solidFill>
                  <a:schemeClr val="accent2">
                    <a:lumMod val="75000"/>
                  </a:schemeClr>
                </a:solidFill>
                <a:latin typeface="Times New Roman" panose="02020603050405020304" pitchFamily="18" charset="0"/>
                <a:ea typeface="微软雅黑" panose="020B0503020204020204" charset="-122"/>
                <a:cs typeface="Times New Roman" panose="02020603050405020304" pitchFamily="18" charset="0"/>
              </a:rPr>
              <a:t>顺安行</a:t>
            </a:r>
            <a:r>
              <a:rPr lang="en-US" altLang="zh-CN" sz="2000" b="1" dirty="0">
                <a:solidFill>
                  <a:schemeClr val="accent2">
                    <a:lumMod val="75000"/>
                  </a:schemeClr>
                </a:solidFill>
                <a:latin typeface="Times New Roman" panose="02020603050405020304" pitchFamily="18" charset="0"/>
                <a:ea typeface="微软雅黑" panose="020B0503020204020204" charset="-122"/>
                <a:cs typeface="Times New Roman" panose="02020603050405020304" pitchFamily="18" charset="0"/>
              </a:rPr>
              <a:t>®</a:t>
            </a:r>
            <a:endParaRPr lang="zh-CN" altLang="en-US" sz="2000" b="1" dirty="0">
              <a:solidFill>
                <a:schemeClr val="accent2">
                  <a:lumMod val="75000"/>
                </a:schemeClr>
              </a:solidFill>
              <a:latin typeface="Times New Roman" panose="02020603050405020304" pitchFamily="18" charset="0"/>
              <a:ea typeface="微软雅黑" panose="020B0503020204020204" charset="-122"/>
              <a:cs typeface="Times New Roman" panose="02020603050405020304" pitchFamily="18" charset="0"/>
            </a:endParaRPr>
          </a:p>
        </p:txBody>
      </p:sp>
      <p:pic>
        <p:nvPicPr>
          <p:cNvPr id="7" name="图片 6"/>
          <p:cNvPicPr>
            <a:picLocks noChangeAspect="1"/>
          </p:cNvPicPr>
          <p:nvPr>
            <p:custDataLst>
              <p:tags r:id="rId4"/>
            </p:custDataLst>
          </p:nvPr>
        </p:nvPicPr>
        <p:blipFill>
          <a:blip r:embed="rId5"/>
          <a:stretch>
            <a:fillRect/>
          </a:stretch>
        </p:blipFill>
        <p:spPr>
          <a:xfrm>
            <a:off x="1253774" y="274560"/>
            <a:ext cx="1907540" cy="521335"/>
          </a:xfrm>
          <a:prstGeom prst="rect">
            <a:avLst/>
          </a:prstGeom>
        </p:spPr>
      </p:pic>
    </p:spTree>
    <p:custDataLst>
      <p:tags r:id="rId6"/>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TextBox 8"/>
          <p:cNvSpPr txBox="1"/>
          <p:nvPr>
            <p:custDataLst>
              <p:tags r:id="rId1"/>
            </p:custDataLst>
          </p:nvPr>
        </p:nvSpPr>
        <p:spPr>
          <a:xfrm>
            <a:off x="770890" y="255270"/>
            <a:ext cx="4725035" cy="467360"/>
          </a:xfrm>
          <a:prstGeom prst="rect">
            <a:avLst/>
          </a:prstGeom>
          <a:noFill/>
        </p:spPr>
        <p:txBody>
          <a:bodyPr wrap="square" lIns="0" tIns="0" rIns="0" bIns="0" rtlCol="0" anchor="ctr">
            <a:spAutoFit/>
          </a:bodyPr>
          <a:lstStyle/>
          <a:p>
            <a:r>
              <a:rPr sz="3035" b="1">
                <a:solidFill>
                  <a:schemeClr val="accent2">
                    <a:lumMod val="75000"/>
                  </a:schemeClr>
                </a:solidFill>
                <a:latin typeface="Times New Roman" panose="02020603050405020304" pitchFamily="18" charset="0"/>
                <a:ea typeface="微软雅黑" panose="020B0503020204020204" charset="-122"/>
                <a:cs typeface="Times New Roman" panose="02020603050405020304" pitchFamily="18" charset="0"/>
                <a:sym typeface="Arial" panose="020B0604020202020204" pitchFamily="34" charset="0"/>
              </a:rPr>
              <a:t>0</a:t>
            </a:r>
            <a:r>
              <a:rPr lang="en-US" sz="3035" b="1">
                <a:solidFill>
                  <a:schemeClr val="accent2">
                    <a:lumMod val="75000"/>
                  </a:schemeClr>
                </a:solidFill>
                <a:latin typeface="Times New Roman" panose="02020603050405020304" pitchFamily="18" charset="0"/>
                <a:ea typeface="微软雅黑" panose="020B0503020204020204" charset="-122"/>
                <a:cs typeface="Times New Roman" panose="02020603050405020304" pitchFamily="18" charset="0"/>
                <a:sym typeface="Arial" panose="020B0604020202020204" pitchFamily="34" charset="0"/>
              </a:rPr>
              <a:t>4</a:t>
            </a:r>
            <a:r>
              <a:rPr sz="3035" b="1">
                <a:solidFill>
                  <a:schemeClr val="accent2">
                    <a:lumMod val="75000"/>
                  </a:schemeClr>
                </a:solidFill>
                <a:latin typeface="Times New Roman" panose="02020603050405020304" pitchFamily="18" charset="0"/>
                <a:ea typeface="微软雅黑" panose="020B0503020204020204" charset="-122"/>
                <a:cs typeface="Times New Roman" panose="02020603050405020304" pitchFamily="18" charset="0"/>
                <a:sym typeface="Arial" panose="020B0604020202020204" pitchFamily="34" charset="0"/>
              </a:rPr>
              <a:t>. </a:t>
            </a:r>
            <a:r>
              <a:rPr lang="zh-CN" sz="3035" b="1">
                <a:solidFill>
                  <a:schemeClr val="accent2">
                    <a:lumMod val="75000"/>
                  </a:schemeClr>
                </a:solidFill>
                <a:latin typeface="Times New Roman" panose="02020603050405020304" pitchFamily="18" charset="0"/>
                <a:ea typeface="微软雅黑" panose="020B0503020204020204" charset="-122"/>
                <a:cs typeface="Times New Roman" panose="02020603050405020304" pitchFamily="18" charset="0"/>
                <a:sym typeface="Arial" panose="020B0604020202020204" pitchFamily="34" charset="0"/>
              </a:rPr>
              <a:t>创新性信息</a:t>
            </a:r>
            <a:endParaRPr lang="zh-CN" sz="3035" b="1">
              <a:solidFill>
                <a:schemeClr val="accent2">
                  <a:lumMod val="75000"/>
                </a:schemeClr>
              </a:solidFill>
              <a:latin typeface="Times New Roman" panose="02020603050405020304" pitchFamily="18" charset="0"/>
              <a:ea typeface="微软雅黑" panose="020B0503020204020204" charset="-122"/>
              <a:cs typeface="Times New Roman" panose="02020603050405020304" pitchFamily="18" charset="0"/>
              <a:sym typeface="Arial" panose="020B0604020202020204" pitchFamily="34" charset="0"/>
            </a:endParaRPr>
          </a:p>
        </p:txBody>
      </p:sp>
      <p:sp>
        <p:nvSpPr>
          <p:cNvPr id="6" name="矩形 5"/>
          <p:cNvSpPr/>
          <p:nvPr>
            <p:custDataLst>
              <p:tags r:id="rId2"/>
            </p:custDataLst>
          </p:nvPr>
        </p:nvSpPr>
        <p:spPr>
          <a:xfrm>
            <a:off x="0" y="255404"/>
            <a:ext cx="634060" cy="466909"/>
          </a:xfrm>
          <a:prstGeom prst="rect">
            <a:avLst/>
          </a:prstGeom>
          <a:solidFill>
            <a:srgbClr val="2B5F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705"/>
          </a:p>
        </p:txBody>
      </p:sp>
      <p:sp>
        <p:nvSpPr>
          <p:cNvPr id="7" name="文本框 6"/>
          <p:cNvSpPr txBox="1"/>
          <p:nvPr/>
        </p:nvSpPr>
        <p:spPr>
          <a:xfrm>
            <a:off x="782955" y="962660"/>
            <a:ext cx="10626090" cy="5534849"/>
          </a:xfrm>
          <a:prstGeom prst="rect">
            <a:avLst/>
          </a:prstGeom>
          <a:noFill/>
        </p:spPr>
        <p:txBody>
          <a:bodyPr wrap="square" rtlCol="0" anchor="t">
            <a:spAutoFit/>
          </a:bodyPr>
          <a:lstStyle/>
          <a:p>
            <a:pPr marL="285750" indent="-285750">
              <a:lnSpc>
                <a:spcPct val="150000"/>
              </a:lnSpc>
              <a:buFont typeface="Wingdings" panose="05000000000000000000" charset="0"/>
              <a:buChar char="u"/>
            </a:pPr>
            <a:r>
              <a:rPr lang="zh-CN" altLang="en-US" b="1" dirty="0"/>
              <a:t>创新点 ：</a:t>
            </a:r>
            <a:endParaRPr lang="zh-CN" altLang="en-US" b="1" dirty="0"/>
          </a:p>
          <a:p>
            <a:pPr indent="0">
              <a:lnSpc>
                <a:spcPct val="150000"/>
              </a:lnSpc>
              <a:buFont typeface="Wingdings" panose="05000000000000000000" charset="0"/>
              <a:buNone/>
            </a:pPr>
            <a:r>
              <a:rPr lang="en-US" altLang="zh-CN" sz="1600" dirty="0"/>
              <a:t>     1</a:t>
            </a:r>
            <a:r>
              <a:rPr lang="zh-CN" altLang="en-US" sz="1600" dirty="0"/>
              <a:t>、肠溶干混悬剂型，便于吞咽困难的患者（便于儿童、吞咽困难病人、老年人服用）；</a:t>
            </a:r>
            <a:endParaRPr lang="zh-CN" altLang="en-US" sz="1600" dirty="0"/>
          </a:p>
          <a:p>
            <a:pPr indent="0">
              <a:lnSpc>
                <a:spcPct val="150000"/>
              </a:lnSpc>
              <a:buFont typeface="Wingdings" panose="05000000000000000000" charset="0"/>
              <a:buNone/>
            </a:pPr>
            <a:r>
              <a:rPr lang="zh-CN" altLang="en-US" sz="1600" dirty="0"/>
              <a:t> </a:t>
            </a:r>
            <a:r>
              <a:rPr lang="en-US" altLang="zh-CN" sz="1600" dirty="0"/>
              <a:t>    2</a:t>
            </a:r>
            <a:r>
              <a:rPr lang="zh-CN" altLang="en-US" sz="1600" dirty="0"/>
              <a:t>、口感好，混悬剂中含蔗糖丸芯，可以提高儿童用药的顺应性；</a:t>
            </a:r>
            <a:endParaRPr lang="zh-CN" altLang="en-US" sz="1600" dirty="0"/>
          </a:p>
          <a:p>
            <a:pPr indent="0">
              <a:lnSpc>
                <a:spcPct val="150000"/>
              </a:lnSpc>
              <a:buFont typeface="Wingdings" panose="05000000000000000000" charset="0"/>
              <a:buNone/>
            </a:pPr>
            <a:r>
              <a:rPr lang="zh-CN" altLang="en-US" sz="1600" dirty="0"/>
              <a:t> </a:t>
            </a:r>
            <a:r>
              <a:rPr lang="en-US" altLang="zh-CN" sz="1600" dirty="0"/>
              <a:t>    3</a:t>
            </a:r>
            <a:r>
              <a:rPr lang="zh-CN" altLang="en-US" sz="1600" dirty="0"/>
              <a:t>、可以通过鼻管或胃管给药，可满足部分手术患者或者无法吞咽患者的临床用药需求；</a:t>
            </a:r>
            <a:endParaRPr lang="en-US" altLang="zh-CN" sz="1600" dirty="0"/>
          </a:p>
          <a:p>
            <a:pPr marL="285750" indent="-285750">
              <a:lnSpc>
                <a:spcPct val="150000"/>
              </a:lnSpc>
              <a:buFont typeface="Wingdings" panose="05000000000000000000" charset="0"/>
              <a:buChar char="u"/>
            </a:pPr>
            <a:r>
              <a:rPr lang="zh-CN" altLang="en-US" b="1" dirty="0"/>
              <a:t>该创新带来的疗效或安全性方面的优势 ：</a:t>
            </a:r>
            <a:endParaRPr lang="zh-CN" altLang="en-US" b="1" dirty="0"/>
          </a:p>
          <a:p>
            <a:pPr>
              <a:lnSpc>
                <a:spcPct val="150000"/>
              </a:lnSpc>
            </a:pPr>
            <a:r>
              <a:rPr lang="zh-CN" altLang="en-US" b="1" dirty="0"/>
              <a:t> </a:t>
            </a:r>
            <a:r>
              <a:rPr lang="en-US" altLang="zh-CN" b="1" dirty="0"/>
              <a:t>1</a:t>
            </a:r>
            <a:r>
              <a:rPr lang="zh-CN" altLang="en-US" b="1" dirty="0"/>
              <a:t>、</a:t>
            </a:r>
            <a:r>
              <a:rPr lang="zh-CN" altLang="en-US" sz="1600" b="1" dirty="0"/>
              <a:t>该产品</a:t>
            </a:r>
            <a:r>
              <a:rPr lang="en-US" altLang="zh-CN" sz="1600" b="1" dirty="0"/>
              <a:t>10mg</a:t>
            </a:r>
            <a:r>
              <a:rPr lang="zh-CN" altLang="en-US" sz="1600" b="1" dirty="0"/>
              <a:t>剂量，在国际上是唯一可以用于儿童反流性食管炎的胃酸抑制剂，国外临床应用广泛，产品上市后，可部分满足中国儿童反流性食管炎患者的临床需求，在此之前，中国无适用于儿童的</a:t>
            </a:r>
            <a:r>
              <a:rPr lang="en-US" altLang="zh-CN" sz="1600" b="1" dirty="0"/>
              <a:t>PPI</a:t>
            </a:r>
            <a:r>
              <a:rPr lang="zh-CN" altLang="en-US" sz="1600" b="1" dirty="0"/>
              <a:t>上市销售。</a:t>
            </a:r>
            <a:endParaRPr lang="en-US" altLang="zh-CN" sz="1600" b="1" dirty="0"/>
          </a:p>
          <a:p>
            <a:pPr>
              <a:lnSpc>
                <a:spcPct val="150000"/>
              </a:lnSpc>
            </a:pPr>
            <a:r>
              <a:rPr lang="en-US" altLang="zh-CN" sz="1600" b="1" dirty="0"/>
              <a:t>     2</a:t>
            </a:r>
            <a:r>
              <a:rPr lang="zh-CN" altLang="en-US" sz="1600" b="1" dirty="0"/>
              <a:t>、</a:t>
            </a:r>
            <a:r>
              <a:rPr lang="zh-CN" altLang="en-US" sz="1600" dirty="0"/>
              <a:t>肠溶干混悬剂，涉及肠溶、干混悬制剂工艺，仿制难度较高；</a:t>
            </a:r>
            <a:r>
              <a:rPr lang="en-US" altLang="zh-CN" sz="1600" dirty="0"/>
              <a:t>PPI</a:t>
            </a:r>
            <a:r>
              <a:rPr lang="zh-CN" altLang="en-US" sz="1600" dirty="0"/>
              <a:t>制剂如在胃中崩解，受胃酸影响，疗效将大大降低，采用肠溶干混悬剂，可以确保药物在肠道溶解，通过给药技术改良，确保药物疗效；</a:t>
            </a:r>
            <a:endParaRPr lang="zh-CN" altLang="en-US" sz="1600" dirty="0"/>
          </a:p>
          <a:p>
            <a:pPr indent="0">
              <a:lnSpc>
                <a:spcPct val="150000"/>
              </a:lnSpc>
              <a:buFont typeface="Wingdings" panose="05000000000000000000" charset="0"/>
              <a:buNone/>
            </a:pPr>
            <a:r>
              <a:rPr lang="zh-CN" altLang="en-US" sz="1600" dirty="0"/>
              <a:t></a:t>
            </a:r>
            <a:r>
              <a:rPr lang="en-US" altLang="zh-CN" sz="1600" dirty="0"/>
              <a:t>  </a:t>
            </a:r>
            <a:r>
              <a:rPr lang="en-US" altLang="zh-CN" sz="1600" b="1" dirty="0"/>
              <a:t>3</a:t>
            </a:r>
            <a:r>
              <a:rPr lang="zh-CN" altLang="en-US" sz="1600" b="1" dirty="0"/>
              <a:t>、</a:t>
            </a:r>
            <a:r>
              <a:rPr lang="zh-CN" altLang="en-US" sz="1600" dirty="0"/>
              <a:t>规格齐全、独特剂型可在临床用于鼻饲给药，满足术后、吞咽困难等患者的临床用药需求。</a:t>
            </a:r>
            <a:endParaRPr lang="zh-CN" altLang="en-US" b="1" dirty="0"/>
          </a:p>
          <a:p>
            <a:pPr marL="285750" indent="-285750">
              <a:lnSpc>
                <a:spcPct val="150000"/>
              </a:lnSpc>
              <a:buFont typeface="Wingdings" panose="05000000000000000000" charset="0"/>
              <a:buChar char="u"/>
            </a:pPr>
            <a:r>
              <a:rPr lang="zh-CN" altLang="en-US" b="1" dirty="0"/>
              <a:t>是否为国家“重大新药创制”科技重大专项支持上市药品 ：</a:t>
            </a:r>
            <a:endParaRPr lang="zh-CN" altLang="en-US" b="1" dirty="0"/>
          </a:p>
          <a:p>
            <a:pPr indent="0">
              <a:lnSpc>
                <a:spcPct val="150000"/>
              </a:lnSpc>
              <a:buFont typeface="Wingdings" panose="05000000000000000000" charset="0"/>
              <a:buNone/>
            </a:pPr>
            <a:r>
              <a:rPr lang="en-US" altLang="zh-CN" b="1" dirty="0"/>
              <a:t>     </a:t>
            </a:r>
            <a:r>
              <a:rPr lang="zh-CN" altLang="en-US" sz="1600" dirty="0"/>
              <a:t>否</a:t>
            </a:r>
            <a:endParaRPr lang="zh-CN" altLang="en-US" sz="1600" dirty="0"/>
          </a:p>
          <a:p>
            <a:pPr marL="285750" indent="-285750">
              <a:lnSpc>
                <a:spcPct val="150000"/>
              </a:lnSpc>
              <a:buFont typeface="Wingdings" panose="05000000000000000000" charset="0"/>
              <a:buChar char="u"/>
            </a:pPr>
            <a:r>
              <a:rPr lang="zh-CN" altLang="en-US" b="1" dirty="0"/>
              <a:t>是否为自主知识产权的创新药 ：</a:t>
            </a:r>
            <a:endParaRPr lang="zh-CN" altLang="en-US" b="1" dirty="0"/>
          </a:p>
          <a:p>
            <a:pPr indent="0">
              <a:lnSpc>
                <a:spcPct val="150000"/>
              </a:lnSpc>
              <a:buFont typeface="Wingdings" panose="05000000000000000000" charset="0"/>
              <a:buNone/>
            </a:pPr>
            <a:r>
              <a:rPr lang="en-US" altLang="zh-CN" dirty="0">
                <a:sym typeface="+mn-ea"/>
              </a:rPr>
              <a:t>     </a:t>
            </a:r>
            <a:r>
              <a:rPr lang="zh-CN" altLang="en-US" sz="1600" dirty="0">
                <a:sym typeface="+mn-ea"/>
              </a:rPr>
              <a:t>否</a:t>
            </a:r>
            <a:endParaRPr lang="zh-CN" altLang="en-US" b="1" dirty="0"/>
          </a:p>
        </p:txBody>
      </p:sp>
      <p:pic>
        <p:nvPicPr>
          <p:cNvPr id="3" name="图片 2"/>
          <p:cNvPicPr>
            <a:picLocks noChangeAspect="1"/>
          </p:cNvPicPr>
          <p:nvPr>
            <p:custDataLst>
              <p:tags r:id="rId3"/>
            </p:custDataLst>
          </p:nvPr>
        </p:nvPicPr>
        <p:blipFill>
          <a:blip r:embed="rId4"/>
          <a:stretch>
            <a:fillRect/>
          </a:stretch>
        </p:blipFill>
        <p:spPr>
          <a:xfrm>
            <a:off x="9823910" y="359410"/>
            <a:ext cx="1907540" cy="521335"/>
          </a:xfrm>
          <a:prstGeom prst="rect">
            <a:avLst/>
          </a:prstGeom>
        </p:spPr>
      </p:pic>
    </p:spTree>
    <p:custDataLst>
      <p:tags r:id="rId5"/>
    </p:custData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TextBox 8"/>
          <p:cNvSpPr txBox="1"/>
          <p:nvPr>
            <p:custDataLst>
              <p:tags r:id="rId1"/>
            </p:custDataLst>
          </p:nvPr>
        </p:nvSpPr>
        <p:spPr>
          <a:xfrm>
            <a:off x="770890" y="255270"/>
            <a:ext cx="4725035" cy="467360"/>
          </a:xfrm>
          <a:prstGeom prst="rect">
            <a:avLst/>
          </a:prstGeom>
          <a:noFill/>
        </p:spPr>
        <p:txBody>
          <a:bodyPr wrap="square" lIns="0" tIns="0" rIns="0" bIns="0" rtlCol="0" anchor="ctr">
            <a:spAutoFit/>
          </a:bodyPr>
          <a:lstStyle/>
          <a:p>
            <a:r>
              <a:rPr sz="3035" b="1">
                <a:solidFill>
                  <a:schemeClr val="accent2">
                    <a:lumMod val="75000"/>
                  </a:schemeClr>
                </a:solidFill>
                <a:latin typeface="Times New Roman" panose="02020603050405020304" pitchFamily="18" charset="0"/>
                <a:ea typeface="微软雅黑" panose="020B0503020204020204" charset="-122"/>
                <a:cs typeface="Times New Roman" panose="02020603050405020304" pitchFamily="18" charset="0"/>
                <a:sym typeface="Arial" panose="020B0604020202020204" pitchFamily="34" charset="0"/>
              </a:rPr>
              <a:t>0</a:t>
            </a:r>
            <a:r>
              <a:rPr lang="en-US" sz="3035" b="1">
                <a:solidFill>
                  <a:schemeClr val="accent2">
                    <a:lumMod val="75000"/>
                  </a:schemeClr>
                </a:solidFill>
                <a:latin typeface="Times New Roman" panose="02020603050405020304" pitchFamily="18" charset="0"/>
                <a:ea typeface="微软雅黑" panose="020B0503020204020204" charset="-122"/>
                <a:cs typeface="Times New Roman" panose="02020603050405020304" pitchFamily="18" charset="0"/>
                <a:sym typeface="Arial" panose="020B0604020202020204" pitchFamily="34" charset="0"/>
              </a:rPr>
              <a:t>5</a:t>
            </a:r>
            <a:r>
              <a:rPr sz="3035" b="1">
                <a:solidFill>
                  <a:schemeClr val="accent2">
                    <a:lumMod val="75000"/>
                  </a:schemeClr>
                </a:solidFill>
                <a:latin typeface="Times New Roman" panose="02020603050405020304" pitchFamily="18" charset="0"/>
                <a:ea typeface="微软雅黑" panose="020B0503020204020204" charset="-122"/>
                <a:cs typeface="Times New Roman" panose="02020603050405020304" pitchFamily="18" charset="0"/>
                <a:sym typeface="Arial" panose="020B0604020202020204" pitchFamily="34" charset="0"/>
              </a:rPr>
              <a:t>. </a:t>
            </a:r>
            <a:r>
              <a:rPr lang="zh-CN" sz="3035" b="1">
                <a:solidFill>
                  <a:schemeClr val="accent2">
                    <a:lumMod val="75000"/>
                  </a:schemeClr>
                </a:solidFill>
                <a:latin typeface="Times New Roman" panose="02020603050405020304" pitchFamily="18" charset="0"/>
                <a:ea typeface="微软雅黑" panose="020B0503020204020204" charset="-122"/>
                <a:cs typeface="Times New Roman" panose="02020603050405020304" pitchFamily="18" charset="0"/>
                <a:sym typeface="Arial" panose="020B0604020202020204" pitchFamily="34" charset="0"/>
              </a:rPr>
              <a:t>公平性信息</a:t>
            </a:r>
            <a:endParaRPr lang="zh-CN" sz="3035" b="1">
              <a:solidFill>
                <a:schemeClr val="accent2">
                  <a:lumMod val="75000"/>
                </a:schemeClr>
              </a:solidFill>
              <a:latin typeface="Times New Roman" panose="02020603050405020304" pitchFamily="18" charset="0"/>
              <a:ea typeface="微软雅黑" panose="020B0503020204020204" charset="-122"/>
              <a:cs typeface="Times New Roman" panose="02020603050405020304" pitchFamily="18" charset="0"/>
              <a:sym typeface="Arial" panose="020B0604020202020204" pitchFamily="34" charset="0"/>
            </a:endParaRPr>
          </a:p>
        </p:txBody>
      </p:sp>
      <p:sp>
        <p:nvSpPr>
          <p:cNvPr id="6" name="矩形 5"/>
          <p:cNvSpPr/>
          <p:nvPr>
            <p:custDataLst>
              <p:tags r:id="rId2"/>
            </p:custDataLst>
          </p:nvPr>
        </p:nvSpPr>
        <p:spPr>
          <a:xfrm>
            <a:off x="0" y="255404"/>
            <a:ext cx="634060" cy="466909"/>
          </a:xfrm>
          <a:prstGeom prst="rect">
            <a:avLst/>
          </a:prstGeom>
          <a:solidFill>
            <a:srgbClr val="2B5F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705"/>
          </a:p>
        </p:txBody>
      </p:sp>
      <p:sp>
        <p:nvSpPr>
          <p:cNvPr id="2" name="文本框 1"/>
          <p:cNvSpPr txBox="1"/>
          <p:nvPr/>
        </p:nvSpPr>
        <p:spPr>
          <a:xfrm>
            <a:off x="470535" y="880745"/>
            <a:ext cx="11261725" cy="5769610"/>
          </a:xfrm>
          <a:prstGeom prst="rect">
            <a:avLst/>
          </a:prstGeom>
          <a:noFill/>
        </p:spPr>
        <p:txBody>
          <a:bodyPr wrap="square" rtlCol="0" anchor="t">
            <a:spAutoFit/>
          </a:bodyPr>
          <a:lstStyle/>
          <a:p>
            <a:pPr>
              <a:lnSpc>
                <a:spcPct val="150000"/>
              </a:lnSpc>
            </a:pPr>
            <a:r>
              <a:rPr lang="zh-CN" altLang="en-US" b="1" u="sng" dirty="0">
                <a:latin typeface="Times New Roman" panose="02020603050405020304" pitchFamily="18" charset="0"/>
                <a:cs typeface="Times New Roman" panose="02020603050405020304" pitchFamily="18" charset="0"/>
              </a:rPr>
              <a:t>所治疗疾病对公共健康的影响：</a:t>
            </a:r>
            <a:endParaRPr lang="zh-CN" altLang="en-US" b="1" u="sng" dirty="0">
              <a:latin typeface="Times New Roman" panose="02020603050405020304" pitchFamily="18" charset="0"/>
              <a:cs typeface="Times New Roman" panose="02020603050405020304" pitchFamily="18" charset="0"/>
            </a:endParaRPr>
          </a:p>
          <a:p>
            <a:pPr>
              <a:lnSpc>
                <a:spcPct val="150000"/>
              </a:lnSpc>
            </a:pPr>
            <a:r>
              <a:rPr lang="zh-CN" altLang="en-US" sz="1600" dirty="0">
                <a:latin typeface="Times New Roman" panose="02020603050405020304" pitchFamily="18" charset="0"/>
                <a:cs typeface="Times New Roman" panose="02020603050405020304" pitchFamily="18" charset="0"/>
              </a:rPr>
              <a:t>1、胃食管反流病 (GERD)是指胃内容物反流入食管而引起不适症状（反酸、烧心等）和（或）并发症的一种疾病</a:t>
            </a:r>
            <a:r>
              <a:rPr lang="zh-CN" altLang="en-US" sz="1600" baseline="30000" dirty="0">
                <a:latin typeface="Times New Roman" panose="02020603050405020304" pitchFamily="18" charset="0"/>
                <a:cs typeface="Times New Roman" panose="02020603050405020304" pitchFamily="18" charset="0"/>
              </a:rPr>
              <a:t>[1]</a:t>
            </a:r>
            <a:r>
              <a:rPr lang="zh-CN" altLang="en-US" sz="1600" dirty="0">
                <a:latin typeface="Times New Roman" panose="02020603050405020304" pitchFamily="18" charset="0"/>
                <a:cs typeface="Times New Roman" panose="02020603050405020304" pitchFamily="18" charset="0"/>
              </a:rPr>
              <a:t>，其患病率正逐年上升并显示出相当大的地区差异 (美国15-20%) </a:t>
            </a:r>
            <a:r>
              <a:rPr lang="zh-CN" altLang="en-US" sz="1600" baseline="30000" dirty="0">
                <a:latin typeface="Times New Roman" panose="02020603050405020304" pitchFamily="18" charset="0"/>
                <a:cs typeface="Times New Roman" panose="02020603050405020304" pitchFamily="18" charset="0"/>
              </a:rPr>
              <a:t>[2]</a:t>
            </a:r>
            <a:r>
              <a:rPr lang="zh-CN" altLang="en-US" sz="1600" dirty="0">
                <a:latin typeface="Times New Roman" panose="02020603050405020304" pitchFamily="18" charset="0"/>
                <a:cs typeface="Times New Roman" panose="02020603050405020304" pitchFamily="18" charset="0"/>
              </a:rPr>
              <a:t> ，我国流行病学调查显示，每周至少发作1次烧心症状的患病率为1.9％ - 7.0％</a:t>
            </a:r>
            <a:r>
              <a:rPr lang="zh-CN" altLang="en-US" sz="1600" baseline="30000" dirty="0">
                <a:latin typeface="Times New Roman" panose="02020603050405020304" pitchFamily="18" charset="0"/>
                <a:cs typeface="Times New Roman" panose="02020603050405020304" pitchFamily="18" charset="0"/>
              </a:rPr>
              <a:t> [1] </a:t>
            </a:r>
            <a:r>
              <a:rPr lang="zh-CN" altLang="en-US" sz="1600" dirty="0">
                <a:latin typeface="Times New Roman" panose="02020603050405020304" pitchFamily="18" charset="0"/>
                <a:cs typeface="Times New Roman" panose="02020603050405020304" pitchFamily="18" charset="0"/>
              </a:rPr>
              <a:t>；</a:t>
            </a:r>
            <a:endParaRPr lang="zh-CN" altLang="en-US" sz="1600" dirty="0">
              <a:latin typeface="Times New Roman" panose="02020603050405020304" pitchFamily="18" charset="0"/>
              <a:cs typeface="Times New Roman" panose="02020603050405020304" pitchFamily="18" charset="0"/>
            </a:endParaRPr>
          </a:p>
          <a:p>
            <a:pPr>
              <a:lnSpc>
                <a:spcPct val="150000"/>
              </a:lnSpc>
            </a:pPr>
            <a:r>
              <a:rPr lang="zh-CN" altLang="en-US" sz="1600" dirty="0">
                <a:latin typeface="Times New Roman" panose="02020603050405020304" pitchFamily="18" charset="0"/>
                <a:cs typeface="Times New Roman" panose="02020603050405020304" pitchFamily="18" charset="0"/>
              </a:rPr>
              <a:t>2、幽门螺杆菌：全球平均Hp感染率为48.5%；中国平均Hp感染率高于全球，达55.8% ，</a:t>
            </a:r>
            <a:r>
              <a:rPr lang="zh-CN" altLang="en-US" sz="1600" b="1" dirty="0">
                <a:solidFill>
                  <a:schemeClr val="tx1"/>
                </a:solidFill>
                <a:sym typeface="+mn-ea"/>
              </a:rPr>
              <a:t>幽门螺杆菌是胃癌的</a:t>
            </a:r>
            <a:r>
              <a:rPr lang="en-US" altLang="zh-CN" sz="1600" b="1" dirty="0">
                <a:solidFill>
                  <a:schemeClr val="tx1"/>
                </a:solidFill>
                <a:sym typeface="+mn-ea"/>
              </a:rPr>
              <a:t>I</a:t>
            </a:r>
            <a:r>
              <a:rPr lang="zh-CN" altLang="en-US" sz="1600" b="1" dirty="0">
                <a:solidFill>
                  <a:schemeClr val="tx1"/>
                </a:solidFill>
                <a:sym typeface="+mn-ea"/>
              </a:rPr>
              <a:t>级致癌原</a:t>
            </a:r>
            <a:r>
              <a:rPr lang="zh-CN" altLang="en-US" sz="1600" baseline="30000" dirty="0">
                <a:latin typeface="Times New Roman" panose="02020603050405020304" pitchFamily="18" charset="0"/>
                <a:cs typeface="Times New Roman" panose="02020603050405020304" pitchFamily="18" charset="0"/>
              </a:rPr>
              <a:t>[1</a:t>
            </a:r>
            <a:r>
              <a:rPr lang="zh-CN" altLang="en-US" sz="1600" baseline="30000" dirty="0">
                <a:latin typeface="Times New Roman" panose="02020603050405020304" pitchFamily="18" charset="0"/>
                <a:cs typeface="Times New Roman" panose="02020603050405020304" pitchFamily="18" charset="0"/>
                <a:sym typeface="+mn-ea"/>
              </a:rPr>
              <a:t>]</a:t>
            </a:r>
            <a:r>
              <a:rPr lang="zh-CN" altLang="en-US" sz="1600" dirty="0">
                <a:latin typeface="Times New Roman" panose="02020603050405020304" pitchFamily="18" charset="0"/>
                <a:cs typeface="Times New Roman" panose="02020603050405020304" pitchFamily="18" charset="0"/>
              </a:rPr>
              <a:t> ；</a:t>
            </a:r>
            <a:endParaRPr lang="zh-CN" altLang="en-US" sz="1600" dirty="0">
              <a:latin typeface="Times New Roman" panose="02020603050405020304" pitchFamily="18" charset="0"/>
              <a:cs typeface="Times New Roman" panose="02020603050405020304" pitchFamily="18" charset="0"/>
            </a:endParaRPr>
          </a:p>
          <a:p>
            <a:pPr>
              <a:lnSpc>
                <a:spcPct val="150000"/>
              </a:lnSpc>
            </a:pPr>
            <a:r>
              <a:rPr lang="zh-CN" altLang="en-US" sz="1600" dirty="0">
                <a:latin typeface="Times New Roman" panose="02020603050405020304" pitchFamily="18" charset="0"/>
                <a:cs typeface="Times New Roman" panose="02020603050405020304" pitchFamily="18" charset="0"/>
              </a:rPr>
              <a:t>3、NSAID类药物应用现状：处方量大-全球每天约有3000万人服用此类药物，大量研究表明服用NSAID是引发消化性溃疡的独立危险因素</a:t>
            </a:r>
            <a:r>
              <a:rPr lang="zh-CN" altLang="en-US" sz="1600" baseline="30000" dirty="0">
                <a:latin typeface="Times New Roman" panose="02020603050405020304" pitchFamily="18" charset="0"/>
                <a:cs typeface="Times New Roman" panose="02020603050405020304" pitchFamily="18" charset="0"/>
              </a:rPr>
              <a:t>[3]</a:t>
            </a:r>
            <a:endParaRPr lang="zh-CN" altLang="en-US" sz="1600" baseline="30000" dirty="0">
              <a:latin typeface="Times New Roman" panose="02020603050405020304" pitchFamily="18" charset="0"/>
              <a:cs typeface="Times New Roman" panose="02020603050405020304" pitchFamily="18" charset="0"/>
            </a:endParaRPr>
          </a:p>
          <a:p>
            <a:pPr>
              <a:lnSpc>
                <a:spcPct val="150000"/>
              </a:lnSpc>
            </a:pPr>
            <a:r>
              <a:rPr lang="zh-CN" altLang="en-US" b="1" u="sng" dirty="0">
                <a:latin typeface="Times New Roman" panose="02020603050405020304" pitchFamily="18" charset="0"/>
                <a:cs typeface="Times New Roman" panose="02020603050405020304" pitchFamily="18" charset="0"/>
              </a:rPr>
              <a:t>符合“公平性”原则：</a:t>
            </a:r>
            <a:endParaRPr lang="zh-CN" altLang="en-US" b="1" u="sng" dirty="0">
              <a:latin typeface="Times New Roman" panose="02020603050405020304" pitchFamily="18" charset="0"/>
              <a:cs typeface="Times New Roman" panose="02020603050405020304" pitchFamily="18" charset="0"/>
            </a:endParaRPr>
          </a:p>
          <a:p>
            <a:pPr>
              <a:lnSpc>
                <a:spcPct val="150000"/>
              </a:lnSpc>
            </a:pPr>
            <a:r>
              <a:rPr lang="zh-CN" altLang="en-US" sz="1600" dirty="0">
                <a:latin typeface="Times New Roman" panose="02020603050405020304" pitchFamily="18" charset="0"/>
                <a:cs typeface="Times New Roman" panose="02020603050405020304" pitchFamily="18" charset="0"/>
              </a:rPr>
              <a:t>国内外多指南推荐，此剂型欧美广泛使用多年，对于幼儿、吞咽困难病人、老年人等具有极大便利性。目前国内已上市口服</a:t>
            </a:r>
            <a:r>
              <a:rPr lang="en-US" altLang="zh-CN" sz="1600" dirty="0">
                <a:latin typeface="Times New Roman" panose="02020603050405020304" pitchFamily="18" charset="0"/>
                <a:cs typeface="Times New Roman" panose="02020603050405020304" pitchFamily="18" charset="0"/>
              </a:rPr>
              <a:t>PPI</a:t>
            </a:r>
            <a:r>
              <a:rPr lang="zh-CN" altLang="en-US" sz="1600" dirty="0">
                <a:latin typeface="Times New Roman" panose="02020603050405020304" pitchFamily="18" charset="0"/>
                <a:cs typeface="Times New Roman" panose="02020603050405020304" pitchFamily="18" charset="0"/>
              </a:rPr>
              <a:t>制剂均为口服固体制剂，对部分患者服用不便，且剂量不可调节。</a:t>
            </a:r>
            <a:r>
              <a:rPr lang="zh-CN" sz="1600" spc="70" dirty="0">
                <a:solidFill>
                  <a:srgbClr val="000000">
                    <a:alpha val="100000"/>
                  </a:srgbClr>
                </a:solidFill>
                <a:latin typeface="Times New Roman" panose="02020603050405020304" pitchFamily="18" charset="0"/>
                <a:ea typeface="微软雅黑" panose="020B0503020204020204" charset="-122"/>
                <a:cs typeface="Times New Roman" panose="02020603050405020304" pitchFamily="18" charset="0"/>
                <a:sym typeface="+mn-ea"/>
              </a:rPr>
              <a:t>艾司奥美拉唑镁肠溶干混悬剂，剂型独特，作用机制明确，</a:t>
            </a:r>
            <a:r>
              <a:rPr lang="zh-CN" altLang="en-US" sz="1600" spc="70" dirty="0">
                <a:solidFill>
                  <a:srgbClr val="000000">
                    <a:alpha val="100000"/>
                  </a:srgbClr>
                </a:solidFill>
                <a:latin typeface="Times New Roman" panose="02020603050405020304" pitchFamily="18" charset="0"/>
                <a:ea typeface="微软雅黑" panose="020B0503020204020204" charset="-122"/>
                <a:cs typeface="Times New Roman" panose="02020603050405020304" pitchFamily="18" charset="0"/>
                <a:sym typeface="+mn-ea"/>
              </a:rPr>
              <a:t>临床疗效经过国外多年验证。</a:t>
            </a:r>
            <a:r>
              <a:rPr lang="zh-CN" altLang="en-US" sz="1600" spc="70" dirty="0">
                <a:solidFill>
                  <a:srgbClr val="000000">
                    <a:alpha val="100000"/>
                  </a:srgbClr>
                </a:solidFill>
                <a:latin typeface="微软雅黑" panose="020B0503020204020204" charset="-122"/>
                <a:ea typeface="微软雅黑" panose="020B0503020204020204" charset="-122"/>
                <a:cs typeface="微软雅黑" panose="020B0503020204020204" charset="-122"/>
                <a:sym typeface="+mn-ea"/>
              </a:rPr>
              <a:t>目前肠溶胶囊、肠溶片均在医保目录，</a:t>
            </a:r>
            <a:r>
              <a:rPr lang="zh-CN" altLang="en-US" sz="1600" b="1" spc="70" dirty="0">
                <a:solidFill>
                  <a:srgbClr val="000000">
                    <a:alpha val="100000"/>
                  </a:srgbClr>
                </a:solidFill>
                <a:latin typeface="微软雅黑" panose="020B0503020204020204" charset="-122"/>
                <a:ea typeface="微软雅黑" panose="020B0503020204020204" charset="-122"/>
                <a:cs typeface="微软雅黑" panose="020B0503020204020204" charset="-122"/>
                <a:sym typeface="+mn-ea"/>
              </a:rPr>
              <a:t>增加干混悬剂可</a:t>
            </a:r>
            <a:r>
              <a:rPr lang="zh-CN" altLang="en-US" sz="1600" b="1" spc="70" dirty="0">
                <a:solidFill>
                  <a:srgbClr val="000000">
                    <a:alpha val="100000"/>
                  </a:srgbClr>
                </a:solidFill>
                <a:latin typeface="Times New Roman" panose="02020603050405020304" pitchFamily="18" charset="0"/>
                <a:ea typeface="微软雅黑" panose="020B0503020204020204" charset="-122"/>
                <a:cs typeface="Times New Roman" panose="02020603050405020304" pitchFamily="18" charset="0"/>
                <a:sym typeface="+mn-ea"/>
              </a:rPr>
              <a:t>为中国部分不便使用口服固体</a:t>
            </a:r>
            <a:r>
              <a:rPr lang="en-US" altLang="zh-CN" sz="1600" b="1" spc="70" dirty="0">
                <a:solidFill>
                  <a:srgbClr val="000000">
                    <a:alpha val="100000"/>
                  </a:srgbClr>
                </a:solidFill>
                <a:latin typeface="Times New Roman" panose="02020603050405020304" pitchFamily="18" charset="0"/>
                <a:ea typeface="微软雅黑" panose="020B0503020204020204" charset="-122"/>
                <a:cs typeface="Times New Roman" panose="02020603050405020304" pitchFamily="18" charset="0"/>
                <a:sym typeface="+mn-ea"/>
              </a:rPr>
              <a:t>PPI</a:t>
            </a:r>
            <a:r>
              <a:rPr lang="zh-CN" altLang="en-US" sz="1600" b="1" spc="70" dirty="0">
                <a:solidFill>
                  <a:srgbClr val="000000">
                    <a:alpha val="100000"/>
                  </a:srgbClr>
                </a:solidFill>
                <a:latin typeface="Times New Roman" panose="02020603050405020304" pitchFamily="18" charset="0"/>
                <a:ea typeface="微软雅黑" panose="020B0503020204020204" charset="-122"/>
                <a:cs typeface="Times New Roman" panose="02020603050405020304" pitchFamily="18" charset="0"/>
                <a:sym typeface="+mn-ea"/>
              </a:rPr>
              <a:t>的患者带来了临床新选择，照顾到临床少数的用药需求，体现了医保基本且全面的保障能力</a:t>
            </a:r>
            <a:r>
              <a:rPr sz="1600" b="1" dirty="0">
                <a:solidFill>
                  <a:srgbClr val="000000">
                    <a:alpha val="100000"/>
                  </a:srgbClr>
                </a:solidFill>
                <a:latin typeface="Times New Roman" panose="02020603050405020304" pitchFamily="18" charset="0"/>
                <a:ea typeface="微软雅黑" panose="020B0503020204020204" charset="-122"/>
                <a:cs typeface="Times New Roman" panose="02020603050405020304" pitchFamily="18" charset="0"/>
                <a:sym typeface="+mn-ea"/>
              </a:rPr>
              <a:t>。</a:t>
            </a:r>
            <a:endParaRPr lang="en-US" sz="1600" b="1" dirty="0">
              <a:solidFill>
                <a:srgbClr val="000000">
                  <a:alpha val="100000"/>
                </a:srgbClr>
              </a:solidFill>
              <a:latin typeface="Times New Roman" panose="02020603050405020304" pitchFamily="18" charset="0"/>
              <a:ea typeface="微软雅黑" panose="020B0503020204020204" charset="-122"/>
              <a:cs typeface="Times New Roman" panose="02020603050405020304" pitchFamily="18" charset="0"/>
              <a:sym typeface="+mn-ea"/>
            </a:endParaRPr>
          </a:p>
          <a:p>
            <a:pPr>
              <a:lnSpc>
                <a:spcPct val="150000"/>
              </a:lnSpc>
            </a:pPr>
            <a:r>
              <a:rPr lang="zh-CN" altLang="en-US" b="1" u="sng" dirty="0"/>
              <a:t>临床管理难度：</a:t>
            </a:r>
            <a:endParaRPr lang="zh-CN" altLang="en-US" b="1" u="sng" dirty="0"/>
          </a:p>
          <a:p>
            <a:pPr>
              <a:lnSpc>
                <a:spcPct val="150000"/>
              </a:lnSpc>
            </a:pPr>
            <a:r>
              <a:rPr lang="zh-CN" altLang="zh-CN" sz="16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本品用于治疗消化类疾病，适应症明确，患者主要集中在</a:t>
            </a:r>
            <a:r>
              <a:rPr lang="zh-CN" altLang="en-US" sz="16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等级</a:t>
            </a:r>
            <a:r>
              <a:rPr lang="zh-CN" altLang="zh-CN" sz="16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医院消化科，用药需要经过医生专业评估，且药物无成瘾性，无需特殊储藏、并不增加医院的管理负担。临床医师会谨慎合理处方 ，不会滥用</a:t>
            </a:r>
            <a:r>
              <a:rPr lang="zh-CN" altLang="en-US" sz="16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a:t>
            </a:r>
            <a:r>
              <a:rPr lang="zh-CN" altLang="zh-CN" sz="1600" spc="70" dirty="0">
                <a:solidFill>
                  <a:srgbClr val="000000">
                    <a:alpha val="100000"/>
                  </a:srgbClr>
                </a:solidFill>
                <a:latin typeface="微软雅黑" panose="020B0503020204020204" charset="-122"/>
                <a:ea typeface="微软雅黑" panose="020B0503020204020204" charset="-122"/>
                <a:cs typeface="微软雅黑" panose="020B0503020204020204" charset="-122"/>
              </a:rPr>
              <a:t>不会增加临床管理难度。</a:t>
            </a:r>
            <a:endParaRPr lang="zh-CN" altLang="zh-CN" sz="1600" spc="70" dirty="0">
              <a:solidFill>
                <a:srgbClr val="000000">
                  <a:alpha val="100000"/>
                </a:srgbClr>
              </a:solidFill>
              <a:latin typeface="微软雅黑" panose="020B0503020204020204" charset="-122"/>
              <a:ea typeface="微软雅黑" panose="020B0503020204020204" charset="-122"/>
              <a:cs typeface="微软雅黑" panose="020B0503020204020204" charset="-122"/>
            </a:endParaRPr>
          </a:p>
        </p:txBody>
      </p:sp>
      <p:pic>
        <p:nvPicPr>
          <p:cNvPr id="4" name="图片 3"/>
          <p:cNvPicPr>
            <a:picLocks noChangeAspect="1"/>
          </p:cNvPicPr>
          <p:nvPr>
            <p:custDataLst>
              <p:tags r:id="rId3"/>
            </p:custDataLst>
          </p:nvPr>
        </p:nvPicPr>
        <p:blipFill>
          <a:blip r:embed="rId4"/>
          <a:stretch>
            <a:fillRect/>
          </a:stretch>
        </p:blipFill>
        <p:spPr>
          <a:xfrm>
            <a:off x="9823910" y="359410"/>
            <a:ext cx="1907540" cy="521335"/>
          </a:xfrm>
          <a:prstGeom prst="rect">
            <a:avLst/>
          </a:prstGeom>
        </p:spPr>
      </p:pic>
    </p:spTree>
    <p:custDataLst>
      <p:tags r:id="rId5"/>
    </p:custData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3" name="Rectangle 5"/>
          <p:cNvSpPr/>
          <p:nvPr/>
        </p:nvSpPr>
        <p:spPr>
          <a:xfrm>
            <a:off x="76090" y="3684697"/>
            <a:ext cx="12038549" cy="830997"/>
          </a:xfrm>
          <a:prstGeom prst="rect">
            <a:avLst/>
          </a:prstGeom>
          <a:noFill/>
          <a:ln w="9525">
            <a:noFill/>
          </a:ln>
        </p:spPr>
        <p:txBody>
          <a:bodyPr wrap="square" lIns="0" tIns="0" rIns="0" bIns="0" anchor="t" anchorCtr="0">
            <a:spAutoFit/>
          </a:bodyPr>
          <a:lstStyle/>
          <a:p>
            <a:pPr algn="ctr">
              <a:buFont typeface="Arial" panose="020B0604020202020204" pitchFamily="34" charset="0"/>
            </a:pPr>
            <a:r>
              <a:rPr lang="zh-CN" altLang="zh-CN" sz="5400" b="1" spc="300" dirty="0">
                <a:solidFill>
                  <a:schemeClr val="accent2">
                    <a:lumMod val="75000"/>
                  </a:schemeClr>
                </a:solidFill>
                <a:latin typeface="Times New Roman" panose="02020603050405020304" pitchFamily="18" charset="0"/>
                <a:ea typeface="微软雅黑" panose="020B0503020204020204" charset="-122"/>
                <a:cs typeface="Times New Roman" panose="02020603050405020304" pitchFamily="18" charset="0"/>
              </a:rPr>
              <a:t>谢谢聆听！</a:t>
            </a:r>
            <a:endParaRPr lang="zh-CN" altLang="zh-CN" sz="5400" b="1" spc="300" dirty="0">
              <a:solidFill>
                <a:schemeClr val="accent2">
                  <a:lumMod val="75000"/>
                </a:schemeClr>
              </a:solidFill>
              <a:latin typeface="Times New Roman" panose="02020603050405020304" pitchFamily="18" charset="0"/>
              <a:ea typeface="微软雅黑" panose="020B0503020204020204" charset="-122"/>
              <a:cs typeface="Times New Roman" panose="02020603050405020304" pitchFamily="18" charset="0"/>
            </a:endParaRPr>
          </a:p>
        </p:txBody>
      </p:sp>
      <p:sp>
        <p:nvSpPr>
          <p:cNvPr id="3" name="标题 3"/>
          <p:cNvSpPr txBox="1"/>
          <p:nvPr>
            <p:custDataLst>
              <p:tags r:id="rId1"/>
            </p:custDataLst>
          </p:nvPr>
        </p:nvSpPr>
        <p:spPr>
          <a:xfrm>
            <a:off x="1051976" y="1572589"/>
            <a:ext cx="9963785" cy="1174115"/>
          </a:xfrm>
          <a:prstGeom prst="rect">
            <a:avLst/>
          </a:prstGeom>
        </p:spPr>
        <p:txBody>
          <a:bodyPr>
            <a:noAutofit/>
          </a:bodyPr>
          <a:lst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mj-lt"/>
                <a:ea typeface="+mj-ea"/>
                <a:cs typeface="+mj-cs"/>
              </a:defRPr>
            </a:lvl1pPr>
          </a:lstStyle>
          <a:p>
            <a:r>
              <a:rPr lang="zh-CN" altLang="en-US" sz="5400" dirty="0">
                <a:solidFill>
                  <a:schemeClr val="accent2">
                    <a:lumMod val="75000"/>
                  </a:schemeClr>
                </a:solidFill>
                <a:latin typeface="Times New Roman" panose="02020603050405020304" pitchFamily="18" charset="0"/>
                <a:ea typeface="微软雅黑" panose="020B0503020204020204" charset="-122"/>
                <a:cs typeface="Times New Roman" panose="02020603050405020304" pitchFamily="18" charset="0"/>
              </a:rPr>
              <a:t>艾司奥美拉唑镁肠溶干混悬剂</a:t>
            </a:r>
            <a:endParaRPr lang="zh-CN" altLang="en-US" sz="5400" dirty="0">
              <a:solidFill>
                <a:schemeClr val="accent2">
                  <a:lumMod val="75000"/>
                </a:schemeClr>
              </a:solidFill>
              <a:latin typeface="Times New Roman" panose="02020603050405020304" pitchFamily="18" charset="0"/>
              <a:ea typeface="微软雅黑" panose="020B0503020204020204" charset="-122"/>
              <a:cs typeface="Times New Roman" panose="02020603050405020304" pitchFamily="18" charset="0"/>
            </a:endParaRPr>
          </a:p>
        </p:txBody>
      </p:sp>
      <p:cxnSp>
        <p:nvCxnSpPr>
          <p:cNvPr id="4" name="直接连接符 3"/>
          <p:cNvCxnSpPr/>
          <p:nvPr/>
        </p:nvCxnSpPr>
        <p:spPr>
          <a:xfrm>
            <a:off x="2338486" y="2970224"/>
            <a:ext cx="7390130" cy="14605"/>
          </a:xfrm>
          <a:prstGeom prst="line">
            <a:avLst/>
          </a:prstGeom>
          <a:ln w="28575" cmpd="sng">
            <a:solidFill>
              <a:schemeClr val="accent2">
                <a:lumMod val="75000"/>
              </a:schemeClr>
            </a:solidFill>
            <a:prstDash val="solid"/>
          </a:ln>
        </p:spPr>
        <p:style>
          <a:lnRef idx="1">
            <a:schemeClr val="accent1"/>
          </a:lnRef>
          <a:fillRef idx="0">
            <a:schemeClr val="accent1"/>
          </a:fillRef>
          <a:effectRef idx="0">
            <a:schemeClr val="accent1"/>
          </a:effectRef>
          <a:fontRef idx="minor">
            <a:schemeClr val="tx1"/>
          </a:fontRef>
        </p:style>
      </p:cxnSp>
      <p:pic>
        <p:nvPicPr>
          <p:cNvPr id="5" name="图片 4"/>
          <p:cNvPicPr>
            <a:picLocks noChangeAspect="1"/>
          </p:cNvPicPr>
          <p:nvPr>
            <p:custDataLst>
              <p:tags r:id="rId2"/>
            </p:custDataLst>
          </p:nvPr>
        </p:nvPicPr>
        <p:blipFill>
          <a:blip r:embed="rId3"/>
          <a:stretch>
            <a:fillRect/>
          </a:stretch>
        </p:blipFill>
        <p:spPr>
          <a:xfrm>
            <a:off x="1051976" y="261159"/>
            <a:ext cx="1907540" cy="521335"/>
          </a:xfrm>
          <a:prstGeom prst="rect">
            <a:avLst/>
          </a:prstGeom>
        </p:spPr>
      </p:pic>
      <p:sp>
        <p:nvSpPr>
          <p:cNvPr id="7" name="标题 3"/>
          <p:cNvSpPr>
            <a:spLocks noGrp="1"/>
          </p:cNvSpPr>
          <p:nvPr>
            <p:custDataLst>
              <p:tags r:id="rId4"/>
            </p:custDataLst>
          </p:nvPr>
        </p:nvSpPr>
        <p:spPr>
          <a:xfrm>
            <a:off x="1052830" y="409575"/>
            <a:ext cx="5318125" cy="906780"/>
          </a:xfrm>
          <a:prstGeom prst="rect">
            <a:avLst/>
          </a:prstGeom>
        </p:spPr>
        <p:txBody>
          <a:bodyPr vert="horz" lIns="90000" tIns="46800" rIns="90000" bIns="46800" rtlCol="0" anchor="b" anchorCtr="0">
            <a:normAutofit/>
          </a:bodyPr>
          <a:lstStyle>
            <a:lvl1pPr algn="ctr" defTabSz="914400" rtl="0" eaLnBrk="1" fontAlgn="auto" latinLnBrk="0" hangingPunct="1">
              <a:lnSpc>
                <a:spcPct val="100000"/>
              </a:lnSpc>
              <a:spcBef>
                <a:spcPct val="0"/>
              </a:spcBef>
              <a:buNone/>
              <a:defRPr sz="6000" b="1" u="none" strike="noStrike" kern="1200" cap="none" spc="300" normalizeH="0" baseline="0">
                <a:solidFill>
                  <a:schemeClr val="tx1">
                    <a:lumMod val="85000"/>
                    <a:lumOff val="15000"/>
                  </a:schemeClr>
                </a:solidFill>
                <a:uFillTx/>
                <a:latin typeface="+mj-lt"/>
                <a:ea typeface="+mj-ea"/>
                <a:cs typeface="+mj-cs"/>
              </a:defRPr>
            </a:lvl1pPr>
          </a:lstStyle>
          <a:p>
            <a:pPr algn="l"/>
            <a:r>
              <a:rPr lang="zh-CN" altLang="en-US" sz="2000" b="1" dirty="0">
                <a:solidFill>
                  <a:schemeClr val="accent2">
                    <a:lumMod val="75000"/>
                  </a:schemeClr>
                </a:solidFill>
                <a:latin typeface="Times New Roman" panose="02020603050405020304" pitchFamily="18" charset="0"/>
                <a:ea typeface="微软雅黑" panose="020B0503020204020204" charset="-122"/>
                <a:cs typeface="Times New Roman" panose="02020603050405020304" pitchFamily="18" charset="0"/>
              </a:rPr>
              <a:t>顺安行</a:t>
            </a:r>
            <a:r>
              <a:rPr lang="en-US" altLang="zh-CN" sz="2000" b="1" dirty="0">
                <a:solidFill>
                  <a:schemeClr val="accent2">
                    <a:lumMod val="75000"/>
                  </a:schemeClr>
                </a:solidFill>
                <a:latin typeface="Times New Roman" panose="02020603050405020304" pitchFamily="18" charset="0"/>
                <a:ea typeface="微软雅黑" panose="020B0503020204020204" charset="-122"/>
                <a:cs typeface="Times New Roman" panose="02020603050405020304" pitchFamily="18" charset="0"/>
              </a:rPr>
              <a:t>®</a:t>
            </a:r>
            <a:endParaRPr lang="zh-CN" altLang="en-US" sz="2000" b="1" dirty="0">
              <a:solidFill>
                <a:schemeClr val="accent2">
                  <a:lumMod val="75000"/>
                </a:schemeClr>
              </a:solidFill>
              <a:latin typeface="Times New Roman" panose="02020603050405020304" pitchFamily="18" charset="0"/>
              <a:ea typeface="微软雅黑" panose="020B0503020204020204" charset="-122"/>
              <a:cs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2"/>
          <p:cNvSpPr txBox="1"/>
          <p:nvPr>
            <p:custDataLst>
              <p:tags r:id="rId1"/>
            </p:custDataLst>
          </p:nvPr>
        </p:nvSpPr>
        <p:spPr>
          <a:xfrm>
            <a:off x="3847154" y="2222500"/>
            <a:ext cx="3852545" cy="732790"/>
          </a:xfrm>
          <a:prstGeom prst="rect">
            <a:avLst/>
          </a:prstGeom>
          <a:noFill/>
        </p:spPr>
        <p:txBody>
          <a:bodyPr wrap="square" rtlCol="0">
            <a:no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lvl="0" indent="0" algn="l">
              <a:lnSpc>
                <a:spcPct val="100000"/>
              </a:lnSpc>
              <a:spcBef>
                <a:spcPts val="0"/>
              </a:spcBef>
              <a:spcAft>
                <a:spcPts val="800"/>
              </a:spcAft>
              <a:buSzPct val="100000"/>
              <a:buNone/>
            </a:pPr>
            <a:r>
              <a:rPr lang="en-US" altLang="zh-CN" sz="3100" b="1" spc="310" dirty="0">
                <a:solidFill>
                  <a:schemeClr val="tx1"/>
                </a:solidFill>
                <a:latin typeface="Times New Roman" panose="02020603050405020304" pitchFamily="18" charset="0"/>
                <a:ea typeface="微软雅黑" panose="020B0503020204020204" charset="-122"/>
                <a:cs typeface="Times New Roman" panose="02020603050405020304" pitchFamily="18" charset="0"/>
              </a:rPr>
              <a:t>01.</a:t>
            </a:r>
            <a:r>
              <a:rPr lang="en-US" altLang="zh-CN" sz="3100" b="1" spc="310" dirty="0">
                <a:solidFill>
                  <a:schemeClr val="tx1"/>
                </a:solidFill>
                <a:latin typeface="微软雅黑" panose="020B0503020204020204" charset="-122"/>
                <a:ea typeface="微软雅黑" panose="020B0503020204020204" charset="-122"/>
                <a:cs typeface="微软雅黑" panose="020B0503020204020204" charset="-122"/>
              </a:rPr>
              <a:t> </a:t>
            </a:r>
            <a:r>
              <a:rPr lang="zh-CN" altLang="en-US" sz="3100" spc="310" dirty="0">
                <a:solidFill>
                  <a:schemeClr val="tx1"/>
                </a:solidFill>
                <a:latin typeface="微软雅黑" panose="020B0503020204020204" charset="-122"/>
                <a:ea typeface="微软雅黑" panose="020B0503020204020204" charset="-122"/>
                <a:cs typeface="微软雅黑" panose="020B0503020204020204" charset="-122"/>
              </a:rPr>
              <a:t>药品基本信息</a:t>
            </a:r>
            <a:endParaRPr lang="zh-CN" altLang="en-US" sz="3100" spc="310" dirty="0">
              <a:solidFill>
                <a:schemeClr val="tx1"/>
              </a:solidFill>
              <a:latin typeface="微软雅黑" panose="020B0503020204020204" charset="-122"/>
              <a:ea typeface="微软雅黑" panose="020B0503020204020204" charset="-122"/>
              <a:cs typeface="微软雅黑" panose="020B0503020204020204" charset="-122"/>
            </a:endParaRPr>
          </a:p>
        </p:txBody>
      </p:sp>
      <p:sp>
        <p:nvSpPr>
          <p:cNvPr id="13" name="TextBox 2"/>
          <p:cNvSpPr txBox="1"/>
          <p:nvPr>
            <p:custDataLst>
              <p:tags r:id="rId2"/>
            </p:custDataLst>
          </p:nvPr>
        </p:nvSpPr>
        <p:spPr>
          <a:xfrm>
            <a:off x="3847154" y="3550293"/>
            <a:ext cx="3344257" cy="732563"/>
          </a:xfrm>
          <a:prstGeom prst="rect">
            <a:avLst/>
          </a:prstGeom>
          <a:noFill/>
        </p:spPr>
        <p:txBody>
          <a:bodyPr wrap="square" rtlCol="0">
            <a:norm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lvl="0" indent="0" algn="l">
              <a:lnSpc>
                <a:spcPct val="100000"/>
              </a:lnSpc>
              <a:spcBef>
                <a:spcPts val="0"/>
              </a:spcBef>
              <a:spcAft>
                <a:spcPts val="800"/>
              </a:spcAft>
              <a:buSzPct val="100000"/>
              <a:buNone/>
            </a:pPr>
            <a:r>
              <a:rPr lang="en-US" altLang="zh-CN" sz="3100" b="1" spc="310" dirty="0">
                <a:solidFill>
                  <a:schemeClr val="tx1"/>
                </a:solidFill>
                <a:latin typeface="Times New Roman" panose="02020603050405020304" pitchFamily="18" charset="0"/>
                <a:ea typeface="微软雅黑" panose="020B0503020204020204" charset="-122"/>
                <a:cs typeface="Times New Roman" panose="02020603050405020304" pitchFamily="18" charset="0"/>
              </a:rPr>
              <a:t>02. </a:t>
            </a:r>
            <a:r>
              <a:rPr lang="zh-CN" altLang="en-US" sz="3100" spc="310" dirty="0">
                <a:solidFill>
                  <a:schemeClr val="tx1"/>
                </a:solidFill>
                <a:latin typeface="Times New Roman" panose="02020603050405020304" pitchFamily="18" charset="0"/>
                <a:ea typeface="微软雅黑" panose="020B0503020204020204" charset="-122"/>
                <a:cs typeface="Times New Roman" panose="02020603050405020304" pitchFamily="18" charset="0"/>
              </a:rPr>
              <a:t>安全性信息</a:t>
            </a:r>
            <a:endParaRPr lang="zh-CN" altLang="en-US" sz="3100" spc="310" dirty="0">
              <a:solidFill>
                <a:schemeClr val="tx1"/>
              </a:solidFill>
              <a:latin typeface="Times New Roman" panose="02020603050405020304" pitchFamily="18" charset="0"/>
              <a:ea typeface="微软雅黑" panose="020B0503020204020204" charset="-122"/>
              <a:cs typeface="Times New Roman" panose="02020603050405020304" pitchFamily="18" charset="0"/>
            </a:endParaRPr>
          </a:p>
        </p:txBody>
      </p:sp>
      <p:sp>
        <p:nvSpPr>
          <p:cNvPr id="17" name="TextBox 2"/>
          <p:cNvSpPr txBox="1"/>
          <p:nvPr>
            <p:custDataLst>
              <p:tags r:id="rId3"/>
            </p:custDataLst>
          </p:nvPr>
        </p:nvSpPr>
        <p:spPr>
          <a:xfrm>
            <a:off x="8023225" y="2222500"/>
            <a:ext cx="3866515" cy="732790"/>
          </a:xfrm>
          <a:prstGeom prst="rect">
            <a:avLst/>
          </a:prstGeom>
          <a:noFill/>
        </p:spPr>
        <p:txBody>
          <a:bodyPr wrap="square" rtlCol="0"/>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lvl="0" indent="0" algn="l">
              <a:lnSpc>
                <a:spcPct val="100000"/>
              </a:lnSpc>
              <a:spcBef>
                <a:spcPts val="0"/>
              </a:spcBef>
              <a:spcAft>
                <a:spcPts val="800"/>
              </a:spcAft>
              <a:buSzPct val="100000"/>
              <a:buNone/>
            </a:pPr>
            <a:r>
              <a:rPr lang="en-US" altLang="ko-KR" sz="3100" b="1" spc="310" dirty="0">
                <a:solidFill>
                  <a:schemeClr val="tx1"/>
                </a:solidFill>
                <a:latin typeface="Times New Roman" panose="02020603050405020304" pitchFamily="18" charset="0"/>
                <a:ea typeface="微软雅黑" panose="020B0503020204020204" charset="-122"/>
                <a:cs typeface="Times New Roman" panose="02020603050405020304" pitchFamily="18" charset="0"/>
              </a:rPr>
              <a:t>04. </a:t>
            </a:r>
            <a:r>
              <a:rPr lang="zh-CN" altLang="en-US" sz="3100" spc="310" dirty="0">
                <a:solidFill>
                  <a:schemeClr val="tx1"/>
                </a:solidFill>
                <a:latin typeface="Times New Roman" panose="02020603050405020304" pitchFamily="18" charset="0"/>
                <a:ea typeface="微软雅黑" panose="020B0503020204020204" charset="-122"/>
                <a:cs typeface="Times New Roman" panose="02020603050405020304" pitchFamily="18" charset="0"/>
              </a:rPr>
              <a:t>创新性信息</a:t>
            </a:r>
            <a:endParaRPr lang="zh-CN" altLang="en-US" sz="3100" spc="310" dirty="0">
              <a:solidFill>
                <a:schemeClr val="tx1"/>
              </a:solidFill>
              <a:latin typeface="Times New Roman" panose="02020603050405020304" pitchFamily="18" charset="0"/>
              <a:ea typeface="微软雅黑" panose="020B0503020204020204" charset="-122"/>
              <a:cs typeface="Times New Roman" panose="02020603050405020304" pitchFamily="18" charset="0"/>
            </a:endParaRPr>
          </a:p>
        </p:txBody>
      </p:sp>
      <p:sp>
        <p:nvSpPr>
          <p:cNvPr id="19" name="TextBox 2"/>
          <p:cNvSpPr txBox="1"/>
          <p:nvPr>
            <p:custDataLst>
              <p:tags r:id="rId4"/>
            </p:custDataLst>
          </p:nvPr>
        </p:nvSpPr>
        <p:spPr>
          <a:xfrm>
            <a:off x="8023058" y="3550293"/>
            <a:ext cx="3344257" cy="732563"/>
          </a:xfrm>
          <a:prstGeom prst="rect">
            <a:avLst/>
          </a:prstGeom>
          <a:noFill/>
        </p:spPr>
        <p:txBody>
          <a:bodyPr wrap="square" rtlCol="0"/>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lvl="0" indent="0" algn="l">
              <a:lnSpc>
                <a:spcPct val="100000"/>
              </a:lnSpc>
              <a:spcBef>
                <a:spcPts val="0"/>
              </a:spcBef>
              <a:spcAft>
                <a:spcPts val="800"/>
              </a:spcAft>
              <a:buSzPct val="100000"/>
              <a:buNone/>
            </a:pPr>
            <a:r>
              <a:rPr lang="en-US" altLang="zh-CN" sz="3100" b="1" spc="310" dirty="0">
                <a:solidFill>
                  <a:schemeClr val="tx1"/>
                </a:solidFill>
                <a:latin typeface="Times New Roman" panose="02020603050405020304" pitchFamily="18" charset="0"/>
                <a:ea typeface="微软雅黑" panose="020B0503020204020204" charset="-122"/>
                <a:cs typeface="Times New Roman" panose="02020603050405020304" pitchFamily="18" charset="0"/>
              </a:rPr>
              <a:t>05. </a:t>
            </a:r>
            <a:r>
              <a:rPr lang="zh-CN" altLang="en-US" sz="3100" spc="310" dirty="0">
                <a:solidFill>
                  <a:schemeClr val="tx1"/>
                </a:solidFill>
                <a:latin typeface="Times New Roman" panose="02020603050405020304" pitchFamily="18" charset="0"/>
                <a:ea typeface="微软雅黑" panose="020B0503020204020204" charset="-122"/>
                <a:cs typeface="Times New Roman" panose="02020603050405020304" pitchFamily="18" charset="0"/>
              </a:rPr>
              <a:t>公平性信息</a:t>
            </a:r>
            <a:endParaRPr lang="zh-CN" altLang="en-US" sz="3100" spc="310" dirty="0">
              <a:solidFill>
                <a:schemeClr val="tx1"/>
              </a:solidFill>
              <a:latin typeface="Times New Roman" panose="02020603050405020304" pitchFamily="18" charset="0"/>
              <a:ea typeface="微软雅黑" panose="020B0503020204020204" charset="-122"/>
              <a:cs typeface="Times New Roman" panose="02020603050405020304" pitchFamily="18" charset="0"/>
            </a:endParaRPr>
          </a:p>
        </p:txBody>
      </p:sp>
      <p:grpSp>
        <p:nvGrpSpPr>
          <p:cNvPr id="5" name="组合 4"/>
          <p:cNvGrpSpPr/>
          <p:nvPr/>
        </p:nvGrpSpPr>
        <p:grpSpPr>
          <a:xfrm>
            <a:off x="0" y="767715"/>
            <a:ext cx="12192000" cy="1578610"/>
            <a:chOff x="0" y="1344"/>
            <a:chExt cx="19200" cy="2486"/>
          </a:xfrm>
        </p:grpSpPr>
        <p:sp>
          <p:nvSpPr>
            <p:cNvPr id="23" name="矩形 22"/>
            <p:cNvSpPr/>
            <p:nvPr>
              <p:custDataLst>
                <p:tags r:id="rId5"/>
              </p:custDataLst>
            </p:nvPr>
          </p:nvSpPr>
          <p:spPr>
            <a:xfrm>
              <a:off x="0" y="1574"/>
              <a:ext cx="675" cy="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矩形 25"/>
            <p:cNvSpPr/>
            <p:nvPr>
              <p:custDataLst>
                <p:tags r:id="rId6"/>
              </p:custDataLst>
            </p:nvPr>
          </p:nvSpPr>
          <p:spPr>
            <a:xfrm>
              <a:off x="7440" y="1589"/>
              <a:ext cx="4890" cy="57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矩形 29"/>
            <p:cNvSpPr/>
            <p:nvPr>
              <p:custDataLst>
                <p:tags r:id="rId7"/>
              </p:custDataLst>
            </p:nvPr>
          </p:nvSpPr>
          <p:spPr>
            <a:xfrm>
              <a:off x="12285" y="1589"/>
              <a:ext cx="3480" cy="57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矩形 30"/>
            <p:cNvSpPr/>
            <p:nvPr>
              <p:custDataLst>
                <p:tags r:id="rId8"/>
              </p:custDataLst>
            </p:nvPr>
          </p:nvSpPr>
          <p:spPr>
            <a:xfrm>
              <a:off x="15720" y="1589"/>
              <a:ext cx="3480" cy="57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文本框 943"/>
            <p:cNvSpPr txBox="1"/>
            <p:nvPr>
              <p:custDataLst>
                <p:tags r:id="rId9"/>
              </p:custDataLst>
            </p:nvPr>
          </p:nvSpPr>
          <p:spPr>
            <a:xfrm>
              <a:off x="1002" y="1344"/>
              <a:ext cx="5962" cy="2486"/>
            </a:xfrm>
            <a:prstGeom prst="rect">
              <a:avLst/>
            </a:prstGeom>
            <a:noFill/>
          </p:spPr>
          <p:txBody>
            <a:bodyPr wrap="square" rtlCol="0"/>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indent="0" algn="l">
                <a:lnSpc>
                  <a:spcPct val="100000"/>
                </a:lnSpc>
                <a:spcBef>
                  <a:spcPts val="0"/>
                </a:spcBef>
                <a:spcAft>
                  <a:spcPts val="0"/>
                </a:spcAft>
                <a:buSzPct val="100000"/>
                <a:buNone/>
              </a:pPr>
              <a:r>
                <a:rPr lang="en-US" altLang="zh-CN" sz="4000" b="1" spc="380" dirty="0">
                  <a:solidFill>
                    <a:schemeClr val="accent2">
                      <a:lumMod val="75000"/>
                    </a:schemeClr>
                  </a:solidFill>
                  <a:latin typeface="Arial" panose="020B0604020202020204" pitchFamily="34" charset="0"/>
                  <a:ea typeface="微软雅黑" panose="020B0503020204020204" charset="-122"/>
                </a:rPr>
                <a:t>CONTNETS</a:t>
              </a:r>
              <a:endParaRPr lang="en-US" altLang="zh-CN" sz="4000" b="1" spc="380" dirty="0">
                <a:solidFill>
                  <a:schemeClr val="accent2">
                    <a:lumMod val="75000"/>
                  </a:schemeClr>
                </a:solidFill>
                <a:latin typeface="Arial" panose="020B0604020202020204" pitchFamily="34" charset="0"/>
                <a:ea typeface="微软雅黑" panose="020B0503020204020204" charset="-122"/>
              </a:endParaRPr>
            </a:p>
            <a:p>
              <a:pPr marL="0" indent="0" algn="l">
                <a:lnSpc>
                  <a:spcPct val="100000"/>
                </a:lnSpc>
                <a:spcBef>
                  <a:spcPts val="0"/>
                </a:spcBef>
                <a:spcAft>
                  <a:spcPts val="0"/>
                </a:spcAft>
                <a:buSzPct val="100000"/>
                <a:buNone/>
              </a:pPr>
              <a:r>
                <a:rPr lang="zh-CN" altLang="en-US" sz="4000" b="1" spc="380" dirty="0">
                  <a:solidFill>
                    <a:schemeClr val="accent2">
                      <a:lumMod val="75000"/>
                    </a:schemeClr>
                  </a:solidFill>
                  <a:latin typeface="Arial" panose="020B0604020202020204" pitchFamily="34" charset="0"/>
                  <a:ea typeface="微软雅黑" panose="020B0503020204020204" charset="-122"/>
                </a:rPr>
                <a:t>目</a:t>
              </a:r>
              <a:r>
                <a:rPr lang="en-US" altLang="zh-CN" sz="4000" b="1" spc="380" dirty="0">
                  <a:solidFill>
                    <a:schemeClr val="accent2">
                      <a:lumMod val="75000"/>
                    </a:schemeClr>
                  </a:solidFill>
                  <a:latin typeface="Arial" panose="020B0604020202020204" pitchFamily="34" charset="0"/>
                  <a:ea typeface="微软雅黑" panose="020B0503020204020204" charset="-122"/>
                </a:rPr>
                <a:t> </a:t>
              </a:r>
              <a:r>
                <a:rPr lang="zh-CN" altLang="en-US" sz="4000" b="1" spc="380" dirty="0">
                  <a:solidFill>
                    <a:schemeClr val="accent2">
                      <a:lumMod val="75000"/>
                    </a:schemeClr>
                  </a:solidFill>
                  <a:latin typeface="Arial" panose="020B0604020202020204" pitchFamily="34" charset="0"/>
                  <a:ea typeface="微软雅黑" panose="020B0503020204020204" charset="-122"/>
                </a:rPr>
                <a:t>录</a:t>
              </a:r>
              <a:endParaRPr lang="zh-CN" altLang="en-US" sz="4000" b="1" spc="380" dirty="0">
                <a:solidFill>
                  <a:schemeClr val="accent2">
                    <a:lumMod val="75000"/>
                  </a:schemeClr>
                </a:solidFill>
                <a:latin typeface="Arial" panose="020B0604020202020204" pitchFamily="34" charset="0"/>
                <a:ea typeface="微软雅黑" panose="020B0503020204020204" charset="-122"/>
              </a:endParaRPr>
            </a:p>
          </p:txBody>
        </p:sp>
      </p:grpSp>
      <p:sp>
        <p:nvSpPr>
          <p:cNvPr id="7" name="TextBox 2"/>
          <p:cNvSpPr txBox="1"/>
          <p:nvPr>
            <p:custDataLst>
              <p:tags r:id="rId10"/>
            </p:custDataLst>
          </p:nvPr>
        </p:nvSpPr>
        <p:spPr>
          <a:xfrm>
            <a:off x="3847154" y="4847590"/>
            <a:ext cx="3982085" cy="694055"/>
          </a:xfrm>
          <a:prstGeom prst="rect">
            <a:avLst/>
          </a:prstGeom>
          <a:noFill/>
        </p:spPr>
        <p:txBody>
          <a:bodyPr wrap="square" rtlCol="0"/>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lvl="0" indent="0" algn="l">
              <a:lnSpc>
                <a:spcPct val="100000"/>
              </a:lnSpc>
              <a:spcBef>
                <a:spcPts val="0"/>
              </a:spcBef>
              <a:spcAft>
                <a:spcPts val="800"/>
              </a:spcAft>
              <a:buSzPct val="100000"/>
              <a:buNone/>
            </a:pPr>
            <a:r>
              <a:rPr lang="en-US" altLang="zh-CN" sz="3100" b="1" spc="310" dirty="0">
                <a:solidFill>
                  <a:schemeClr val="tx1"/>
                </a:solidFill>
                <a:latin typeface="Times New Roman" panose="02020603050405020304" pitchFamily="18" charset="0"/>
                <a:ea typeface="微软雅黑" panose="020B0503020204020204" charset="-122"/>
                <a:cs typeface="Times New Roman" panose="02020603050405020304" pitchFamily="18" charset="0"/>
              </a:rPr>
              <a:t>03. </a:t>
            </a:r>
            <a:r>
              <a:rPr lang="zh-CN" altLang="en-US" sz="3100" spc="310" dirty="0">
                <a:solidFill>
                  <a:schemeClr val="tx1"/>
                </a:solidFill>
                <a:latin typeface="Times New Roman" panose="02020603050405020304" pitchFamily="18" charset="0"/>
                <a:ea typeface="微软雅黑" panose="020B0503020204020204" charset="-122"/>
                <a:cs typeface="Times New Roman" panose="02020603050405020304" pitchFamily="18" charset="0"/>
              </a:rPr>
              <a:t>有效性信息</a:t>
            </a:r>
            <a:endParaRPr lang="zh-CN" altLang="en-US" sz="3100" spc="310" dirty="0">
              <a:solidFill>
                <a:schemeClr val="tx1"/>
              </a:solidFill>
              <a:latin typeface="Times New Roman" panose="02020603050405020304" pitchFamily="18" charset="0"/>
              <a:ea typeface="微软雅黑" panose="020B0503020204020204" charset="-122"/>
              <a:cs typeface="Times New Roman" panose="02020603050405020304" pitchFamily="18" charset="0"/>
            </a:endParaRPr>
          </a:p>
        </p:txBody>
      </p:sp>
    </p:spTree>
    <p:custDataLst>
      <p:tags r:id="rId11"/>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TextBox 8"/>
          <p:cNvSpPr txBox="1"/>
          <p:nvPr>
            <p:custDataLst>
              <p:tags r:id="rId1"/>
            </p:custDataLst>
          </p:nvPr>
        </p:nvSpPr>
        <p:spPr>
          <a:xfrm>
            <a:off x="770890" y="255270"/>
            <a:ext cx="4725035" cy="467360"/>
          </a:xfrm>
          <a:prstGeom prst="rect">
            <a:avLst/>
          </a:prstGeom>
          <a:noFill/>
        </p:spPr>
        <p:txBody>
          <a:bodyPr wrap="square" lIns="0" tIns="0" rIns="0" bIns="0" rtlCol="0" anchor="ctr">
            <a:spAutoFit/>
          </a:bodyPr>
          <a:lstStyle/>
          <a:p>
            <a:r>
              <a:rPr sz="3035" b="1">
                <a:solidFill>
                  <a:schemeClr val="accent2">
                    <a:lumMod val="75000"/>
                  </a:schemeClr>
                </a:solidFill>
                <a:latin typeface="Times New Roman" panose="02020603050405020304" pitchFamily="18" charset="0"/>
                <a:ea typeface="微软雅黑" panose="020B0503020204020204" charset="-122"/>
                <a:cs typeface="Times New Roman" panose="02020603050405020304" pitchFamily="18" charset="0"/>
                <a:sym typeface="Arial" panose="020B0604020202020204" pitchFamily="34" charset="0"/>
              </a:rPr>
              <a:t>01. 药品基本信息</a:t>
            </a:r>
            <a:endParaRPr sz="3035" b="1">
              <a:solidFill>
                <a:schemeClr val="accent2">
                  <a:lumMod val="75000"/>
                </a:schemeClr>
              </a:solidFill>
              <a:latin typeface="Times New Roman" panose="02020603050405020304" pitchFamily="18" charset="0"/>
              <a:ea typeface="微软雅黑" panose="020B0503020204020204" charset="-122"/>
              <a:cs typeface="Times New Roman" panose="02020603050405020304" pitchFamily="18" charset="0"/>
              <a:sym typeface="Arial" panose="020B0604020202020204" pitchFamily="34" charset="0"/>
            </a:endParaRPr>
          </a:p>
        </p:txBody>
      </p:sp>
      <p:sp>
        <p:nvSpPr>
          <p:cNvPr id="6" name="矩形 5"/>
          <p:cNvSpPr/>
          <p:nvPr>
            <p:custDataLst>
              <p:tags r:id="rId2"/>
            </p:custDataLst>
          </p:nvPr>
        </p:nvSpPr>
        <p:spPr>
          <a:xfrm>
            <a:off x="0" y="255404"/>
            <a:ext cx="634060" cy="466909"/>
          </a:xfrm>
          <a:prstGeom prst="rect">
            <a:avLst/>
          </a:prstGeom>
          <a:solidFill>
            <a:srgbClr val="2B5F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705"/>
          </a:p>
        </p:txBody>
      </p:sp>
      <p:pic>
        <p:nvPicPr>
          <p:cNvPr id="4" name="图片 3"/>
          <p:cNvPicPr>
            <a:picLocks noChangeAspect="1"/>
          </p:cNvPicPr>
          <p:nvPr>
            <p:custDataLst>
              <p:tags r:id="rId3"/>
            </p:custDataLst>
          </p:nvPr>
        </p:nvPicPr>
        <p:blipFill>
          <a:blip r:embed="rId4"/>
          <a:stretch>
            <a:fillRect/>
          </a:stretch>
        </p:blipFill>
        <p:spPr>
          <a:xfrm>
            <a:off x="9823910" y="359410"/>
            <a:ext cx="1907540" cy="521335"/>
          </a:xfrm>
          <a:prstGeom prst="rect">
            <a:avLst/>
          </a:prstGeom>
        </p:spPr>
      </p:pic>
      <p:sp>
        <p:nvSpPr>
          <p:cNvPr id="2" name="文本框 1"/>
          <p:cNvSpPr txBox="1"/>
          <p:nvPr/>
        </p:nvSpPr>
        <p:spPr>
          <a:xfrm>
            <a:off x="634365" y="798195"/>
            <a:ext cx="10826115" cy="5262245"/>
          </a:xfrm>
          <a:prstGeom prst="rect">
            <a:avLst/>
          </a:prstGeom>
          <a:noFill/>
        </p:spPr>
        <p:txBody>
          <a:bodyPr wrap="square" rtlCol="0">
            <a:spAutoFit/>
          </a:bodyPr>
          <a:lstStyle/>
          <a:p>
            <a:pPr marL="285750" indent="-285750">
              <a:lnSpc>
                <a:spcPct val="150000"/>
              </a:lnSpc>
              <a:buFont typeface="Wingdings" panose="05000000000000000000" charset="0"/>
              <a:buChar char="u"/>
            </a:pPr>
            <a:r>
              <a:rPr lang="zh-CN" altLang="en-US" sz="1600" b="1" dirty="0">
                <a:solidFill>
                  <a:schemeClr val="accent2">
                    <a:lumMod val="75000"/>
                  </a:schemeClr>
                </a:solidFill>
                <a:latin typeface="Times New Roman" panose="02020603050405020304" pitchFamily="18" charset="0"/>
                <a:cs typeface="Times New Roman" panose="02020603050405020304" pitchFamily="18" charset="0"/>
              </a:rPr>
              <a:t>通用名称：</a:t>
            </a:r>
            <a:r>
              <a:rPr lang="zh-CN" altLang="en-US" sz="1600" dirty="0">
                <a:solidFill>
                  <a:schemeClr val="tx1"/>
                </a:solidFill>
                <a:latin typeface="Times New Roman" panose="02020603050405020304" pitchFamily="18" charset="0"/>
                <a:cs typeface="Times New Roman" panose="02020603050405020304" pitchFamily="18" charset="0"/>
              </a:rPr>
              <a:t>艾司奥美拉唑镁肠溶干混悬剂</a:t>
            </a:r>
            <a:endParaRPr lang="zh-CN" altLang="en-US" sz="1600" dirty="0">
              <a:solidFill>
                <a:schemeClr val="tx1"/>
              </a:solidFill>
              <a:latin typeface="Times New Roman" panose="02020603050405020304" pitchFamily="18" charset="0"/>
              <a:cs typeface="Times New Roman" panose="02020603050405020304" pitchFamily="18" charset="0"/>
            </a:endParaRPr>
          </a:p>
          <a:p>
            <a:pPr marL="285750" indent="-285750">
              <a:lnSpc>
                <a:spcPct val="150000"/>
              </a:lnSpc>
              <a:buFont typeface="Wingdings" panose="05000000000000000000" charset="0"/>
              <a:buChar char="u"/>
            </a:pPr>
            <a:r>
              <a:rPr lang="zh-CN" altLang="en-US" sz="1600" b="1" dirty="0">
                <a:solidFill>
                  <a:schemeClr val="accent2">
                    <a:lumMod val="75000"/>
                  </a:schemeClr>
                </a:solidFill>
                <a:latin typeface="Times New Roman" panose="02020603050405020304" pitchFamily="18" charset="0"/>
                <a:cs typeface="Times New Roman" panose="02020603050405020304" pitchFamily="18" charset="0"/>
              </a:rPr>
              <a:t>注册规格：</a:t>
            </a:r>
            <a:r>
              <a:rPr lang="en-US" altLang="zh-CN" sz="1600" dirty="0">
                <a:solidFill>
                  <a:schemeClr val="tx1"/>
                </a:solidFill>
                <a:latin typeface="Times New Roman" panose="02020603050405020304" pitchFamily="18" charset="0"/>
                <a:cs typeface="Times New Roman" panose="02020603050405020304" pitchFamily="18" charset="0"/>
              </a:rPr>
              <a:t>10mg</a:t>
            </a:r>
            <a:r>
              <a:rPr lang="zh-CN" altLang="en-US" sz="1600" dirty="0">
                <a:solidFill>
                  <a:schemeClr val="tx1"/>
                </a:solidFill>
                <a:latin typeface="Times New Roman" panose="02020603050405020304" pitchFamily="18" charset="0"/>
                <a:cs typeface="Times New Roman" panose="02020603050405020304" pitchFamily="18" charset="0"/>
              </a:rPr>
              <a:t>、</a:t>
            </a:r>
            <a:r>
              <a:rPr lang="en-US" altLang="zh-CN" sz="1600" dirty="0">
                <a:solidFill>
                  <a:schemeClr val="tx1"/>
                </a:solidFill>
                <a:latin typeface="Times New Roman" panose="02020603050405020304" pitchFamily="18" charset="0"/>
                <a:cs typeface="Times New Roman" panose="02020603050405020304" pitchFamily="18" charset="0"/>
              </a:rPr>
              <a:t>20mg</a:t>
            </a:r>
            <a:r>
              <a:rPr lang="zh-CN" altLang="en-US" sz="1600" dirty="0">
                <a:solidFill>
                  <a:schemeClr val="tx1"/>
                </a:solidFill>
                <a:latin typeface="Times New Roman" panose="02020603050405020304" pitchFamily="18" charset="0"/>
                <a:cs typeface="Times New Roman" panose="02020603050405020304" pitchFamily="18" charset="0"/>
              </a:rPr>
              <a:t>、</a:t>
            </a:r>
            <a:r>
              <a:rPr lang="en-US" altLang="zh-CN" sz="1600" dirty="0">
                <a:solidFill>
                  <a:schemeClr val="tx1"/>
                </a:solidFill>
                <a:latin typeface="Times New Roman" panose="02020603050405020304" pitchFamily="18" charset="0"/>
                <a:cs typeface="Times New Roman" panose="02020603050405020304" pitchFamily="18" charset="0"/>
              </a:rPr>
              <a:t>40mg</a:t>
            </a:r>
            <a:endParaRPr lang="zh-CN" altLang="en-US" sz="1600" dirty="0">
              <a:solidFill>
                <a:schemeClr val="accent2">
                  <a:lumMod val="75000"/>
                </a:schemeClr>
              </a:solidFill>
              <a:latin typeface="Times New Roman" panose="02020603050405020304" pitchFamily="18" charset="0"/>
              <a:cs typeface="Times New Roman" panose="02020603050405020304" pitchFamily="18" charset="0"/>
            </a:endParaRPr>
          </a:p>
          <a:p>
            <a:pPr marL="285750" indent="-285750" algn="l">
              <a:lnSpc>
                <a:spcPct val="150000"/>
              </a:lnSpc>
              <a:buClrTx/>
              <a:buSzTx/>
              <a:buFont typeface="Wingdings" panose="05000000000000000000" charset="0"/>
              <a:buChar char="u"/>
            </a:pPr>
            <a:r>
              <a:rPr lang="zh-CN" altLang="en-US" sz="1600" b="1" dirty="0">
                <a:solidFill>
                  <a:schemeClr val="accent2">
                    <a:lumMod val="75000"/>
                  </a:schemeClr>
                </a:solidFill>
                <a:latin typeface="Times New Roman" panose="02020603050405020304" pitchFamily="18" charset="0"/>
                <a:cs typeface="Times New Roman" panose="02020603050405020304" pitchFamily="18" charset="0"/>
              </a:rPr>
              <a:t>中国大陆首次上市时间：</a:t>
            </a:r>
            <a:r>
              <a:rPr lang="en-US" altLang="zh-CN" sz="1600" dirty="0">
                <a:latin typeface="Times New Roman" panose="02020603050405020304" pitchFamily="18" charset="0"/>
                <a:cs typeface="Times New Roman" panose="02020603050405020304" pitchFamily="18" charset="0"/>
              </a:rPr>
              <a:t>2023年01月10日</a:t>
            </a:r>
            <a:endParaRPr lang="en-US" altLang="zh-CN" sz="1600" dirty="0">
              <a:latin typeface="Times New Roman" panose="02020603050405020304" pitchFamily="18" charset="0"/>
              <a:cs typeface="Times New Roman" panose="02020603050405020304" pitchFamily="18" charset="0"/>
            </a:endParaRPr>
          </a:p>
          <a:p>
            <a:pPr marL="285750" indent="-285750" algn="l">
              <a:lnSpc>
                <a:spcPct val="150000"/>
              </a:lnSpc>
              <a:buClrTx/>
              <a:buSzTx/>
              <a:buFont typeface="Wingdings" panose="05000000000000000000" charset="0"/>
              <a:buChar char="u"/>
            </a:pPr>
            <a:r>
              <a:rPr lang="zh-CN" altLang="en-US" sz="1600" b="1" dirty="0">
                <a:solidFill>
                  <a:schemeClr val="accent2">
                    <a:lumMod val="75000"/>
                  </a:schemeClr>
                </a:solidFill>
                <a:latin typeface="Times New Roman" panose="02020603050405020304" pitchFamily="18" charset="0"/>
                <a:cs typeface="Times New Roman" panose="02020603050405020304" pitchFamily="18" charset="0"/>
              </a:rPr>
              <a:t>目前大陆地区同通用名药品的上市情况 ：</a:t>
            </a:r>
            <a:r>
              <a:rPr lang="zh-CN" altLang="en-US" sz="1600" dirty="0">
                <a:latin typeface="Times New Roman" panose="02020603050405020304" pitchFamily="18" charset="0"/>
                <a:cs typeface="Times New Roman" panose="02020603050405020304" pitchFamily="18" charset="0"/>
              </a:rPr>
              <a:t>成都苑东、上海安必生、江苏奥赛康、浙江尔婴、Cipla Ltd.</a:t>
            </a:r>
            <a:endParaRPr lang="zh-CN" altLang="en-US" sz="1600" dirty="0">
              <a:latin typeface="Times New Roman" panose="02020603050405020304" pitchFamily="18" charset="0"/>
              <a:cs typeface="Times New Roman" panose="02020603050405020304" pitchFamily="18" charset="0"/>
            </a:endParaRPr>
          </a:p>
          <a:p>
            <a:pPr marL="285750" indent="-285750">
              <a:lnSpc>
                <a:spcPct val="150000"/>
              </a:lnSpc>
              <a:buFont typeface="Wingdings" panose="05000000000000000000" charset="0"/>
              <a:buChar char="u"/>
            </a:pPr>
            <a:r>
              <a:rPr lang="zh-CN" altLang="en-US" sz="1600" b="1" dirty="0">
                <a:solidFill>
                  <a:schemeClr val="accent2">
                    <a:lumMod val="75000"/>
                  </a:schemeClr>
                </a:solidFill>
                <a:latin typeface="Times New Roman" panose="02020603050405020304" pitchFamily="18" charset="0"/>
                <a:cs typeface="Times New Roman" panose="02020603050405020304" pitchFamily="18" charset="0"/>
              </a:rPr>
              <a:t>全球首个上市国家/地区及上市时间 ：</a:t>
            </a:r>
            <a:r>
              <a:rPr lang="zh-CN" altLang="en-US" sz="1600" dirty="0">
                <a:latin typeface="Times New Roman" panose="02020603050405020304" pitchFamily="18" charset="0"/>
                <a:cs typeface="Times New Roman" panose="02020603050405020304" pitchFamily="18" charset="0"/>
              </a:rPr>
              <a:t>美国，2006-10-20，NDA：021957</a:t>
            </a:r>
            <a:endParaRPr lang="zh-CN" altLang="en-US" sz="1600" dirty="0">
              <a:latin typeface="Times New Roman" panose="02020603050405020304" pitchFamily="18" charset="0"/>
              <a:cs typeface="Times New Roman" panose="02020603050405020304" pitchFamily="18" charset="0"/>
            </a:endParaRPr>
          </a:p>
          <a:p>
            <a:pPr marL="285750" indent="-285750">
              <a:lnSpc>
                <a:spcPct val="150000"/>
              </a:lnSpc>
              <a:buFont typeface="Wingdings" panose="05000000000000000000" charset="0"/>
              <a:buChar char="u"/>
            </a:pPr>
            <a:r>
              <a:rPr lang="zh-CN" altLang="en-US" sz="1600" b="1" dirty="0">
                <a:solidFill>
                  <a:schemeClr val="accent2">
                    <a:lumMod val="75000"/>
                  </a:schemeClr>
                </a:solidFill>
                <a:latin typeface="Times New Roman" panose="02020603050405020304" pitchFamily="18" charset="0"/>
                <a:cs typeface="Times New Roman" panose="02020603050405020304" pitchFamily="18" charset="0"/>
              </a:rPr>
              <a:t>是否为OTC药品 ：</a:t>
            </a:r>
            <a:r>
              <a:rPr lang="zh-CN" altLang="en-US" sz="1600" dirty="0">
                <a:solidFill>
                  <a:schemeClr val="tx1"/>
                </a:solidFill>
                <a:latin typeface="Times New Roman" panose="02020603050405020304" pitchFamily="18" charset="0"/>
                <a:cs typeface="Times New Roman" panose="02020603050405020304" pitchFamily="18" charset="0"/>
              </a:rPr>
              <a:t>否</a:t>
            </a:r>
            <a:endParaRPr lang="zh-CN" altLang="en-US" sz="1600" dirty="0">
              <a:solidFill>
                <a:schemeClr val="accent2">
                  <a:lumMod val="75000"/>
                </a:schemeClr>
              </a:solidFill>
              <a:latin typeface="Times New Roman" panose="02020603050405020304" pitchFamily="18" charset="0"/>
              <a:cs typeface="Times New Roman" panose="02020603050405020304" pitchFamily="18" charset="0"/>
            </a:endParaRPr>
          </a:p>
          <a:p>
            <a:pPr marL="285750" indent="-285750">
              <a:lnSpc>
                <a:spcPct val="150000"/>
              </a:lnSpc>
              <a:buFont typeface="Wingdings" panose="05000000000000000000" charset="0"/>
              <a:buChar char="u"/>
            </a:pPr>
            <a:r>
              <a:rPr lang="zh-CN" altLang="en-US" sz="1600" b="1" dirty="0">
                <a:solidFill>
                  <a:schemeClr val="accent2">
                    <a:lumMod val="75000"/>
                  </a:schemeClr>
                </a:solidFill>
                <a:latin typeface="Times New Roman" panose="02020603050405020304" pitchFamily="18" charset="0"/>
                <a:cs typeface="Times New Roman" panose="02020603050405020304" pitchFamily="18" charset="0"/>
              </a:rPr>
              <a:t>参照药品建议 ：</a:t>
            </a:r>
            <a:r>
              <a:rPr lang="zh-CN" altLang="en-US" sz="1600" dirty="0">
                <a:latin typeface="Times New Roman" panose="02020603050405020304" pitchFamily="18" charset="0"/>
                <a:cs typeface="Times New Roman" panose="02020603050405020304" pitchFamily="18" charset="0"/>
              </a:rPr>
              <a:t>艾司奥美拉唑镁肠溶胶囊</a:t>
            </a:r>
            <a:endParaRPr lang="zh-CN" altLang="en-US" sz="1600" dirty="0">
              <a:latin typeface="Times New Roman" panose="02020603050405020304" pitchFamily="18" charset="0"/>
              <a:cs typeface="Times New Roman" panose="02020603050405020304" pitchFamily="18" charset="0"/>
            </a:endParaRPr>
          </a:p>
          <a:p>
            <a:pPr marL="285750" indent="-285750">
              <a:lnSpc>
                <a:spcPct val="150000"/>
              </a:lnSpc>
              <a:buFont typeface="Wingdings" panose="05000000000000000000" charset="0"/>
              <a:buChar char="u"/>
            </a:pPr>
            <a:r>
              <a:rPr lang="zh-CN" altLang="en-US" sz="1600" b="1" u="sng" dirty="0">
                <a:solidFill>
                  <a:schemeClr val="accent2">
                    <a:lumMod val="75000"/>
                  </a:schemeClr>
                </a:solidFill>
                <a:latin typeface="Times New Roman" panose="02020603050405020304" pitchFamily="18" charset="0"/>
                <a:cs typeface="Times New Roman" panose="02020603050405020304" pitchFamily="18" charset="0"/>
                <a:sym typeface="+mn-ea"/>
              </a:rPr>
              <a:t>疾病基本情况：</a:t>
            </a:r>
            <a:endParaRPr lang="zh-CN" altLang="en-US" sz="1600" b="1" u="sng" dirty="0">
              <a:solidFill>
                <a:schemeClr val="accent2">
                  <a:lumMod val="75000"/>
                </a:schemeClr>
              </a:solidFill>
              <a:latin typeface="Times New Roman" panose="02020603050405020304" pitchFamily="18" charset="0"/>
              <a:cs typeface="Times New Roman" panose="02020603050405020304" pitchFamily="18" charset="0"/>
            </a:endParaRPr>
          </a:p>
          <a:p>
            <a:pPr indent="0">
              <a:lnSpc>
                <a:spcPct val="150000"/>
              </a:lnSpc>
              <a:buFont typeface="Wingdings" panose="05000000000000000000" charset="0"/>
              <a:buNone/>
            </a:pPr>
            <a:r>
              <a:rPr lang="en-US" altLang="zh-CN" sz="1600" dirty="0">
                <a:latin typeface="Times New Roman" panose="02020603050405020304" pitchFamily="18" charset="0"/>
                <a:cs typeface="Times New Roman" panose="02020603050405020304" pitchFamily="18" charset="0"/>
                <a:sym typeface="+mn-ea"/>
              </a:rPr>
              <a:t>     1</a:t>
            </a:r>
            <a:r>
              <a:rPr lang="zh-CN" altLang="en-US" sz="1600" dirty="0">
                <a:latin typeface="Times New Roman" panose="02020603050405020304" pitchFamily="18" charset="0"/>
                <a:cs typeface="Times New Roman" panose="02020603050405020304" pitchFamily="18" charset="0"/>
                <a:sym typeface="+mn-ea"/>
              </a:rPr>
              <a:t>、胃食管反流病 (GERD)是指胃内容物反流入食管而引起不适症状（反酸、烧心等）和（或）并发症的一种疾病</a:t>
            </a:r>
            <a:r>
              <a:rPr lang="zh-CN" altLang="en-US" sz="1600" baseline="30000" dirty="0">
                <a:latin typeface="Times New Roman" panose="02020603050405020304" pitchFamily="18" charset="0"/>
                <a:cs typeface="Times New Roman" panose="02020603050405020304" pitchFamily="18" charset="0"/>
                <a:sym typeface="+mn-ea"/>
              </a:rPr>
              <a:t>[1]</a:t>
            </a:r>
            <a:r>
              <a:rPr lang="zh-CN" altLang="en-US" sz="1600" dirty="0">
                <a:latin typeface="Times New Roman" panose="02020603050405020304" pitchFamily="18" charset="0"/>
                <a:cs typeface="Times New Roman" panose="02020603050405020304" pitchFamily="18" charset="0"/>
                <a:sym typeface="+mn-ea"/>
              </a:rPr>
              <a:t>，</a:t>
            </a:r>
            <a:r>
              <a:rPr lang="en-US" altLang="zh-CN" sz="1600" dirty="0">
                <a:latin typeface="Times New Roman" panose="02020603050405020304" pitchFamily="18" charset="0"/>
                <a:cs typeface="Times New Roman" panose="02020603050405020304" pitchFamily="18" charset="0"/>
                <a:sym typeface="+mn-ea"/>
              </a:rPr>
              <a:t>  </a:t>
            </a:r>
            <a:endParaRPr lang="en-US" altLang="zh-CN" sz="1600" dirty="0">
              <a:solidFill>
                <a:schemeClr val="tx1"/>
              </a:solidFill>
              <a:latin typeface="Times New Roman" panose="02020603050405020304" pitchFamily="18" charset="0"/>
              <a:cs typeface="Times New Roman" panose="02020603050405020304" pitchFamily="18" charset="0"/>
            </a:endParaRPr>
          </a:p>
          <a:p>
            <a:pPr indent="0">
              <a:lnSpc>
                <a:spcPct val="150000"/>
              </a:lnSpc>
              <a:buFont typeface="Wingdings" panose="05000000000000000000" charset="0"/>
              <a:buNone/>
            </a:pPr>
            <a:r>
              <a:rPr lang="en-US" altLang="zh-CN" sz="1600" dirty="0">
                <a:latin typeface="Times New Roman" panose="02020603050405020304" pitchFamily="18" charset="0"/>
                <a:cs typeface="Times New Roman" panose="02020603050405020304" pitchFamily="18" charset="0"/>
                <a:sym typeface="+mn-ea"/>
              </a:rPr>
              <a:t>     </a:t>
            </a:r>
            <a:r>
              <a:rPr lang="zh-CN" altLang="en-US" sz="1600" dirty="0">
                <a:latin typeface="Times New Roman" panose="02020603050405020304" pitchFamily="18" charset="0"/>
                <a:cs typeface="Times New Roman" panose="02020603050405020304" pitchFamily="18" charset="0"/>
                <a:sym typeface="+mn-ea"/>
              </a:rPr>
              <a:t>其患病率正逐年上升并显示出相当大的地区差异 (美国15-20%)</a:t>
            </a:r>
            <a:r>
              <a:rPr lang="zh-CN" altLang="en-US" sz="1600" baseline="30000" dirty="0">
                <a:latin typeface="Times New Roman" panose="02020603050405020304" pitchFamily="18" charset="0"/>
                <a:cs typeface="Times New Roman" panose="02020603050405020304" pitchFamily="18" charset="0"/>
                <a:sym typeface="+mn-ea"/>
              </a:rPr>
              <a:t> [2]</a:t>
            </a:r>
            <a:r>
              <a:rPr lang="zh-CN" altLang="en-US" sz="1600" dirty="0">
                <a:latin typeface="Times New Roman" panose="02020603050405020304" pitchFamily="18" charset="0"/>
                <a:cs typeface="Times New Roman" panose="02020603050405020304" pitchFamily="18" charset="0"/>
                <a:sym typeface="+mn-ea"/>
              </a:rPr>
              <a:t> ，我国流行病学调查显示，每周至少发作1次烧心</a:t>
            </a:r>
            <a:endParaRPr lang="zh-CN" altLang="en-US" sz="1600" dirty="0">
              <a:solidFill>
                <a:schemeClr val="tx1"/>
              </a:solidFill>
              <a:latin typeface="Times New Roman" panose="02020603050405020304" pitchFamily="18" charset="0"/>
              <a:cs typeface="Times New Roman" panose="02020603050405020304" pitchFamily="18" charset="0"/>
            </a:endParaRPr>
          </a:p>
          <a:p>
            <a:pPr indent="0">
              <a:lnSpc>
                <a:spcPct val="150000"/>
              </a:lnSpc>
              <a:buFont typeface="Wingdings" panose="05000000000000000000" charset="0"/>
              <a:buNone/>
            </a:pPr>
            <a:r>
              <a:rPr lang="zh-CN" altLang="en-US" sz="1600" dirty="0">
                <a:latin typeface="Times New Roman" panose="02020603050405020304" pitchFamily="18" charset="0"/>
                <a:cs typeface="Times New Roman" panose="02020603050405020304" pitchFamily="18" charset="0"/>
                <a:sym typeface="+mn-ea"/>
              </a:rPr>
              <a:t> </a:t>
            </a:r>
            <a:r>
              <a:rPr lang="en-US" altLang="zh-CN" sz="1600" dirty="0">
                <a:latin typeface="Times New Roman" panose="02020603050405020304" pitchFamily="18" charset="0"/>
                <a:cs typeface="Times New Roman" panose="02020603050405020304" pitchFamily="18" charset="0"/>
                <a:sym typeface="+mn-ea"/>
              </a:rPr>
              <a:t>    </a:t>
            </a:r>
            <a:r>
              <a:rPr lang="zh-CN" altLang="en-US" sz="1600" dirty="0">
                <a:latin typeface="Times New Roman" panose="02020603050405020304" pitchFamily="18" charset="0"/>
                <a:cs typeface="Times New Roman" panose="02020603050405020304" pitchFamily="18" charset="0"/>
                <a:sym typeface="+mn-ea"/>
              </a:rPr>
              <a:t>症状的患病率为1.9％ - 7.0％ </a:t>
            </a:r>
            <a:r>
              <a:rPr lang="zh-CN" altLang="en-US" sz="1600" baseline="30000" dirty="0">
                <a:latin typeface="Times New Roman" panose="02020603050405020304" pitchFamily="18" charset="0"/>
                <a:cs typeface="Times New Roman" panose="02020603050405020304" pitchFamily="18" charset="0"/>
                <a:sym typeface="+mn-ea"/>
              </a:rPr>
              <a:t>[1]</a:t>
            </a:r>
            <a:r>
              <a:rPr lang="zh-CN" altLang="en-US" sz="1600" dirty="0">
                <a:latin typeface="Times New Roman" panose="02020603050405020304" pitchFamily="18" charset="0"/>
                <a:cs typeface="Times New Roman" panose="02020603050405020304" pitchFamily="18" charset="0"/>
                <a:sym typeface="+mn-ea"/>
              </a:rPr>
              <a:t> ；</a:t>
            </a:r>
            <a:endParaRPr lang="zh-CN" altLang="en-US" sz="1600" dirty="0">
              <a:solidFill>
                <a:schemeClr val="tx1"/>
              </a:solidFill>
              <a:latin typeface="Times New Roman" panose="02020603050405020304" pitchFamily="18" charset="0"/>
              <a:cs typeface="Times New Roman" panose="02020603050405020304" pitchFamily="18" charset="0"/>
              <a:sym typeface="+mn-ea"/>
            </a:endParaRPr>
          </a:p>
          <a:p>
            <a:pPr indent="0">
              <a:lnSpc>
                <a:spcPct val="150000"/>
              </a:lnSpc>
              <a:buFont typeface="Wingdings" panose="05000000000000000000" charset="0"/>
              <a:buNone/>
            </a:pPr>
            <a:r>
              <a:rPr lang="en-US" altLang="zh-CN" sz="1600" dirty="0">
                <a:solidFill>
                  <a:schemeClr val="tx1"/>
                </a:solidFill>
                <a:latin typeface="Times New Roman" panose="02020603050405020304" pitchFamily="18" charset="0"/>
                <a:cs typeface="Times New Roman" panose="02020603050405020304" pitchFamily="18" charset="0"/>
              </a:rPr>
              <a:t>     2</a:t>
            </a:r>
            <a:r>
              <a:rPr lang="zh-CN" altLang="en-US" sz="1600" dirty="0">
                <a:solidFill>
                  <a:schemeClr val="tx1"/>
                </a:solidFill>
                <a:latin typeface="Times New Roman" panose="02020603050405020304" pitchFamily="18" charset="0"/>
                <a:cs typeface="Times New Roman" panose="02020603050405020304" pitchFamily="18" charset="0"/>
              </a:rPr>
              <a:t>、幽门螺杆菌：全球平均Hp感染率为48.5%；中国平均Hp感染率高于全球，达55.8%</a:t>
            </a:r>
            <a:r>
              <a:rPr lang="zh-CN" altLang="en-US" sz="1600" dirty="0">
                <a:latin typeface="Times New Roman" panose="02020603050405020304" pitchFamily="18" charset="0"/>
                <a:cs typeface="Times New Roman" panose="02020603050405020304" pitchFamily="18" charset="0"/>
                <a:sym typeface="+mn-ea"/>
              </a:rPr>
              <a:t> </a:t>
            </a:r>
            <a:r>
              <a:rPr lang="zh-CN" altLang="en-US" sz="1600" baseline="30000" dirty="0">
                <a:latin typeface="Times New Roman" panose="02020603050405020304" pitchFamily="18" charset="0"/>
                <a:cs typeface="Times New Roman" panose="02020603050405020304" pitchFamily="18" charset="0"/>
                <a:sym typeface="+mn-ea"/>
              </a:rPr>
              <a:t>[</a:t>
            </a:r>
            <a:r>
              <a:rPr lang="en-US" sz="1600" baseline="30000" dirty="0">
                <a:latin typeface="Times New Roman" panose="02020603050405020304" pitchFamily="18" charset="0"/>
                <a:cs typeface="Times New Roman" panose="02020603050405020304" pitchFamily="18" charset="0"/>
                <a:sym typeface="+mn-ea"/>
              </a:rPr>
              <a:t>1</a:t>
            </a:r>
            <a:r>
              <a:rPr lang="zh-CN" altLang="en-US" sz="1600" dirty="0">
                <a:latin typeface="Times New Roman" panose="02020603050405020304" pitchFamily="18" charset="0"/>
                <a:cs typeface="Times New Roman" panose="02020603050405020304" pitchFamily="18" charset="0"/>
                <a:sym typeface="+mn-ea"/>
              </a:rPr>
              <a:t> </a:t>
            </a:r>
            <a:r>
              <a:rPr lang="zh-CN" altLang="en-US" sz="1600" dirty="0">
                <a:solidFill>
                  <a:schemeClr val="tx1"/>
                </a:solidFill>
                <a:latin typeface="Times New Roman" panose="02020603050405020304" pitchFamily="18" charset="0"/>
                <a:cs typeface="Times New Roman" panose="02020603050405020304" pitchFamily="18" charset="0"/>
              </a:rPr>
              <a:t>；</a:t>
            </a:r>
            <a:endParaRPr lang="zh-CN" altLang="en-US" sz="1600" dirty="0">
              <a:solidFill>
                <a:schemeClr val="tx1"/>
              </a:solidFill>
              <a:latin typeface="Times New Roman" panose="02020603050405020304" pitchFamily="18" charset="0"/>
              <a:cs typeface="Times New Roman" panose="02020603050405020304" pitchFamily="18" charset="0"/>
            </a:endParaRPr>
          </a:p>
          <a:p>
            <a:pPr indent="0">
              <a:lnSpc>
                <a:spcPct val="150000"/>
              </a:lnSpc>
              <a:buFont typeface="Wingdings" panose="05000000000000000000" charset="0"/>
              <a:buNone/>
            </a:pPr>
            <a:r>
              <a:rPr lang="en-US" altLang="zh-CN" sz="1600" dirty="0">
                <a:solidFill>
                  <a:schemeClr val="tx1"/>
                </a:solidFill>
                <a:latin typeface="Times New Roman" panose="02020603050405020304" pitchFamily="18" charset="0"/>
                <a:cs typeface="Times New Roman" panose="02020603050405020304" pitchFamily="18" charset="0"/>
              </a:rPr>
              <a:t>     3</a:t>
            </a:r>
            <a:r>
              <a:rPr lang="zh-CN" altLang="en-US" sz="1600" dirty="0">
                <a:solidFill>
                  <a:schemeClr val="tx1"/>
                </a:solidFill>
                <a:latin typeface="Times New Roman" panose="02020603050405020304" pitchFamily="18" charset="0"/>
                <a:cs typeface="Times New Roman" panose="02020603050405020304" pitchFamily="18" charset="0"/>
              </a:rPr>
              <a:t>、NSAID类药物应用现状：处方量大</a:t>
            </a:r>
            <a:r>
              <a:rPr lang="en-US" altLang="zh-CN" sz="1600" dirty="0">
                <a:solidFill>
                  <a:schemeClr val="tx1"/>
                </a:solidFill>
                <a:latin typeface="Times New Roman" panose="02020603050405020304" pitchFamily="18" charset="0"/>
                <a:cs typeface="Times New Roman" panose="02020603050405020304" pitchFamily="18" charset="0"/>
              </a:rPr>
              <a:t>-全球每天约有3000万人服用此类药物</a:t>
            </a:r>
            <a:r>
              <a:rPr lang="zh-CN" altLang="en-US" sz="1600" dirty="0">
                <a:solidFill>
                  <a:schemeClr val="tx1"/>
                </a:solidFill>
                <a:latin typeface="Times New Roman" panose="02020603050405020304" pitchFamily="18" charset="0"/>
                <a:cs typeface="Times New Roman" panose="02020603050405020304" pitchFamily="18" charset="0"/>
              </a:rPr>
              <a:t>，</a:t>
            </a:r>
            <a:r>
              <a:rPr lang="en-US" altLang="zh-CN" sz="1600" dirty="0" err="1">
                <a:solidFill>
                  <a:schemeClr val="tx1"/>
                </a:solidFill>
                <a:latin typeface="Times New Roman" panose="02020603050405020304" pitchFamily="18" charset="0"/>
                <a:cs typeface="Times New Roman" panose="02020603050405020304" pitchFamily="18" charset="0"/>
              </a:rPr>
              <a:t>大量研究表明服用NSAID是引发消化</a:t>
            </a:r>
            <a:endParaRPr lang="en-US" altLang="zh-CN" sz="1600" dirty="0">
              <a:solidFill>
                <a:schemeClr val="tx1"/>
              </a:solidFill>
              <a:latin typeface="Times New Roman" panose="02020603050405020304" pitchFamily="18" charset="0"/>
              <a:cs typeface="Times New Roman" panose="02020603050405020304" pitchFamily="18" charset="0"/>
            </a:endParaRPr>
          </a:p>
          <a:p>
            <a:pPr indent="0">
              <a:lnSpc>
                <a:spcPct val="150000"/>
              </a:lnSpc>
              <a:buFont typeface="Wingdings" panose="05000000000000000000" charset="0"/>
              <a:buNone/>
            </a:pPr>
            <a:r>
              <a:rPr lang="en-US" altLang="zh-CN" sz="1600" dirty="0">
                <a:solidFill>
                  <a:schemeClr val="tx1"/>
                </a:solidFill>
                <a:latin typeface="Times New Roman" panose="02020603050405020304" pitchFamily="18" charset="0"/>
                <a:cs typeface="Times New Roman" panose="02020603050405020304" pitchFamily="18" charset="0"/>
              </a:rPr>
              <a:t>     </a:t>
            </a:r>
            <a:r>
              <a:rPr lang="en-US" altLang="zh-CN" sz="1600" dirty="0" err="1">
                <a:solidFill>
                  <a:schemeClr val="tx1"/>
                </a:solidFill>
                <a:latin typeface="Times New Roman" panose="02020603050405020304" pitchFamily="18" charset="0"/>
                <a:cs typeface="Times New Roman" panose="02020603050405020304" pitchFamily="18" charset="0"/>
              </a:rPr>
              <a:t>性溃疡的独立危险因素</a:t>
            </a:r>
            <a:r>
              <a:rPr lang="zh-CN" altLang="en-US" sz="1600" baseline="30000" dirty="0">
                <a:latin typeface="Times New Roman" panose="02020603050405020304" pitchFamily="18" charset="0"/>
                <a:cs typeface="Times New Roman" panose="02020603050405020304" pitchFamily="18" charset="0"/>
                <a:sym typeface="+mn-ea"/>
              </a:rPr>
              <a:t>[</a:t>
            </a:r>
            <a:r>
              <a:rPr lang="en-US" altLang="zh-CN" sz="1600" baseline="30000" dirty="0">
                <a:latin typeface="Times New Roman" panose="02020603050405020304" pitchFamily="18" charset="0"/>
                <a:cs typeface="Times New Roman" panose="02020603050405020304" pitchFamily="18" charset="0"/>
                <a:sym typeface="+mn-ea"/>
              </a:rPr>
              <a:t>3</a:t>
            </a:r>
            <a:r>
              <a:rPr lang="zh-CN" altLang="en-US" sz="1600" baseline="30000" dirty="0">
                <a:latin typeface="Times New Roman" panose="02020603050405020304" pitchFamily="18" charset="0"/>
                <a:cs typeface="Times New Roman" panose="02020603050405020304" pitchFamily="18" charset="0"/>
                <a:sym typeface="+mn-ea"/>
              </a:rPr>
              <a:t>]</a:t>
            </a:r>
            <a:endParaRPr lang="en-US" altLang="zh-CN" sz="1600" dirty="0">
              <a:solidFill>
                <a:schemeClr val="tx1"/>
              </a:solidFill>
              <a:latin typeface="Times New Roman" panose="02020603050405020304" pitchFamily="18" charset="0"/>
              <a:cs typeface="Times New Roman" panose="02020603050405020304" pitchFamily="18" charset="0"/>
            </a:endParaRPr>
          </a:p>
        </p:txBody>
      </p:sp>
      <p:sp>
        <p:nvSpPr>
          <p:cNvPr id="5" name="文本框 4"/>
          <p:cNvSpPr txBox="1"/>
          <p:nvPr>
            <p:custDataLst>
              <p:tags r:id="rId5"/>
            </p:custDataLst>
          </p:nvPr>
        </p:nvSpPr>
        <p:spPr>
          <a:xfrm>
            <a:off x="634365" y="6416675"/>
            <a:ext cx="9562465" cy="441325"/>
          </a:xfrm>
          <a:prstGeom prst="rect">
            <a:avLst/>
          </a:prstGeom>
          <a:noFill/>
        </p:spPr>
        <p:txBody>
          <a:bodyPr wrap="square" rtlCol="0">
            <a:spAutoFit/>
          </a:bodyPr>
          <a:lstStyle>
            <a:defPPr>
              <a:defRPr lang="zh-CN"/>
            </a:defPPr>
            <a:lvl1pPr>
              <a:defRPr sz="1200">
                <a:latin typeface="Times New Roman" panose="02020603050405020304" pitchFamily="18" charset="0"/>
                <a:ea typeface="微软雅黑" panose="020B0503020204020204" charset="-122"/>
                <a:cs typeface="Times New Roman" panose="02020603050405020304" pitchFamily="18" charset="0"/>
              </a:defRPr>
            </a:lvl1pPr>
          </a:lstStyle>
          <a:p>
            <a:r>
              <a:rPr lang="en-US" altLang="zh-CN" sz="1140">
                <a:solidFill>
                  <a:schemeClr val="dk1"/>
                </a:solidFill>
              </a:rPr>
              <a:t>[1].</a:t>
            </a:r>
            <a:r>
              <a:rPr lang="zh-CN" altLang="en-US" sz="1140">
                <a:solidFill>
                  <a:schemeClr val="dk1"/>
                </a:solidFill>
              </a:rPr>
              <a:t>中国胃食管反流病专家共识意见（</a:t>
            </a:r>
            <a:r>
              <a:rPr lang="en-US" altLang="zh-CN" sz="1140">
                <a:solidFill>
                  <a:schemeClr val="dk1"/>
                </a:solidFill>
              </a:rPr>
              <a:t>2020</a:t>
            </a:r>
            <a:r>
              <a:rPr lang="zh-CN" altLang="en-US" sz="1140">
                <a:solidFill>
                  <a:schemeClr val="dk1"/>
                </a:solidFill>
              </a:rPr>
              <a:t>）</a:t>
            </a:r>
            <a:r>
              <a:rPr lang="en-US" altLang="zh-CN" sz="1140">
                <a:solidFill>
                  <a:schemeClr val="dk1"/>
                </a:solidFill>
              </a:rPr>
              <a:t>[2]. Joel E R,</a:t>
            </a:r>
            <a:r>
              <a:rPr lang="zh-CN" altLang="en-US" sz="1140">
                <a:solidFill>
                  <a:schemeClr val="dk1"/>
                </a:solidFill>
              </a:rPr>
              <a:t> </a:t>
            </a:r>
            <a:r>
              <a:rPr lang="en-US" altLang="zh-CN" sz="1140">
                <a:solidFill>
                  <a:schemeClr val="dk1"/>
                </a:solidFill>
              </a:rPr>
              <a:t>et al. Gastroenterology. 2018;154:267–276.</a:t>
            </a:r>
            <a:endParaRPr lang="en-US" altLang="zh-CN" sz="1140">
              <a:solidFill>
                <a:schemeClr val="dk1"/>
              </a:solidFill>
            </a:endParaRPr>
          </a:p>
          <a:p>
            <a:r>
              <a:rPr lang="en-US" altLang="zh-CN" sz="1140">
                <a:solidFill>
                  <a:schemeClr val="dk1"/>
                </a:solidFill>
                <a:sym typeface="+mn-ea"/>
              </a:rPr>
              <a:t>[3].</a:t>
            </a:r>
            <a:r>
              <a:rPr lang="en-US" altLang="zh-CN" sz="1140" dirty="0">
                <a:sym typeface="微软雅黑" panose="020B0503020204020204" charset="-122"/>
              </a:rPr>
              <a:t>NSAID</a:t>
            </a:r>
            <a:r>
              <a:rPr lang="zh-CN" altLang="en-US" sz="1140" dirty="0">
                <a:sym typeface="微软雅黑" panose="020B0503020204020204" charset="-122"/>
              </a:rPr>
              <a:t>类药物使用与上消化道出血相关性的临床研究</a:t>
            </a:r>
            <a:r>
              <a:rPr lang="en-US" altLang="zh-CN" sz="1140" dirty="0">
                <a:sym typeface="微软雅黑" panose="020B0503020204020204" charset="-122"/>
              </a:rPr>
              <a:t>[J].</a:t>
            </a:r>
            <a:r>
              <a:rPr lang="zh-CN" altLang="en-US" sz="1140" dirty="0">
                <a:sym typeface="微软雅黑" panose="020B0503020204020204" charset="-122"/>
              </a:rPr>
              <a:t>中国医药指南</a:t>
            </a:r>
            <a:r>
              <a:rPr lang="en-US" altLang="zh-CN" sz="1140" dirty="0">
                <a:sym typeface="微软雅黑" panose="020B0503020204020204" charset="-122"/>
              </a:rPr>
              <a:t>,2019,17(05):133-134.</a:t>
            </a:r>
            <a:endParaRPr lang="en-US" altLang="zh-CN" sz="1140" dirty="0">
              <a:solidFill>
                <a:schemeClr val="dk1"/>
              </a:solidFill>
            </a:endParaRPr>
          </a:p>
        </p:txBody>
      </p:sp>
    </p:spTree>
    <p:custDataLst>
      <p:tags r:id="rId6"/>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TextBox 8"/>
          <p:cNvSpPr txBox="1"/>
          <p:nvPr>
            <p:custDataLst>
              <p:tags r:id="rId1"/>
            </p:custDataLst>
          </p:nvPr>
        </p:nvSpPr>
        <p:spPr>
          <a:xfrm>
            <a:off x="770890" y="255270"/>
            <a:ext cx="4725035" cy="467360"/>
          </a:xfrm>
          <a:prstGeom prst="rect">
            <a:avLst/>
          </a:prstGeom>
          <a:noFill/>
        </p:spPr>
        <p:txBody>
          <a:bodyPr wrap="square" lIns="0" tIns="0" rIns="0" bIns="0" rtlCol="0" anchor="ctr">
            <a:spAutoFit/>
          </a:bodyPr>
          <a:lstStyle/>
          <a:p>
            <a:r>
              <a:rPr sz="3035" b="1">
                <a:solidFill>
                  <a:schemeClr val="accent2">
                    <a:lumMod val="75000"/>
                  </a:schemeClr>
                </a:solidFill>
                <a:latin typeface="Times New Roman" panose="02020603050405020304" pitchFamily="18" charset="0"/>
                <a:ea typeface="微软雅黑" panose="020B0503020204020204" charset="-122"/>
                <a:cs typeface="Times New Roman" panose="02020603050405020304" pitchFamily="18" charset="0"/>
                <a:sym typeface="Arial" panose="020B0604020202020204" pitchFamily="34" charset="0"/>
              </a:rPr>
              <a:t>01. 药品基本信息</a:t>
            </a:r>
            <a:endParaRPr sz="3035" b="1">
              <a:solidFill>
                <a:schemeClr val="accent2">
                  <a:lumMod val="75000"/>
                </a:schemeClr>
              </a:solidFill>
              <a:latin typeface="Times New Roman" panose="02020603050405020304" pitchFamily="18" charset="0"/>
              <a:ea typeface="微软雅黑" panose="020B0503020204020204" charset="-122"/>
              <a:cs typeface="Times New Roman" panose="02020603050405020304" pitchFamily="18" charset="0"/>
              <a:sym typeface="Arial" panose="020B0604020202020204" pitchFamily="34" charset="0"/>
            </a:endParaRPr>
          </a:p>
        </p:txBody>
      </p:sp>
      <p:sp>
        <p:nvSpPr>
          <p:cNvPr id="6" name="矩形 5"/>
          <p:cNvSpPr/>
          <p:nvPr>
            <p:custDataLst>
              <p:tags r:id="rId2"/>
            </p:custDataLst>
          </p:nvPr>
        </p:nvSpPr>
        <p:spPr>
          <a:xfrm>
            <a:off x="0" y="255404"/>
            <a:ext cx="634060" cy="466909"/>
          </a:xfrm>
          <a:prstGeom prst="rect">
            <a:avLst/>
          </a:prstGeom>
          <a:solidFill>
            <a:srgbClr val="2B5F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705"/>
          </a:p>
        </p:txBody>
      </p:sp>
      <p:sp>
        <p:nvSpPr>
          <p:cNvPr id="2" name="文本框 1"/>
          <p:cNvSpPr txBox="1"/>
          <p:nvPr/>
        </p:nvSpPr>
        <p:spPr>
          <a:xfrm>
            <a:off x="634365" y="840740"/>
            <a:ext cx="10875645" cy="5643245"/>
          </a:xfrm>
          <a:prstGeom prst="rect">
            <a:avLst/>
          </a:prstGeom>
          <a:noFill/>
        </p:spPr>
        <p:txBody>
          <a:bodyPr wrap="square" rtlCol="0">
            <a:noAutofit/>
          </a:bodyPr>
          <a:lstStyle/>
          <a:p>
            <a:pPr marL="285750" indent="-285750">
              <a:lnSpc>
                <a:spcPct val="150000"/>
              </a:lnSpc>
              <a:buFont typeface="Wingdings" panose="05000000000000000000" charset="0"/>
              <a:buChar char="u"/>
            </a:pPr>
            <a:r>
              <a:rPr lang="zh-CN" altLang="en-US" b="1" u="sng" dirty="0">
                <a:solidFill>
                  <a:schemeClr val="accent2">
                    <a:lumMod val="75000"/>
                  </a:schemeClr>
                </a:solidFill>
                <a:latin typeface="Times New Roman" panose="02020603050405020304" pitchFamily="18" charset="0"/>
                <a:cs typeface="Times New Roman" panose="02020603050405020304" pitchFamily="18" charset="0"/>
              </a:rPr>
              <a:t>适应症：</a:t>
            </a:r>
            <a:endParaRPr lang="zh-CN" altLang="en-US" b="1" u="sng" dirty="0">
              <a:solidFill>
                <a:schemeClr val="accent2">
                  <a:lumMod val="75000"/>
                </a:schemeClr>
              </a:solidFill>
              <a:latin typeface="Times New Roman" panose="02020603050405020304" pitchFamily="18" charset="0"/>
              <a:cs typeface="Times New Roman" panose="02020603050405020304" pitchFamily="18" charset="0"/>
            </a:endParaRPr>
          </a:p>
          <a:p>
            <a:pPr indent="0">
              <a:lnSpc>
                <a:spcPct val="150000"/>
              </a:lnSpc>
              <a:buFont typeface="Wingdings" panose="05000000000000000000" charset="0"/>
              <a:buNone/>
            </a:pPr>
            <a:r>
              <a:rPr lang="en-US" altLang="zh-CN" sz="1600" dirty="0">
                <a:solidFill>
                  <a:schemeClr val="tx1"/>
                </a:solidFill>
                <a:latin typeface="Times New Roman" panose="02020603050405020304" pitchFamily="18" charset="0"/>
                <a:cs typeface="Times New Roman" panose="02020603050405020304" pitchFamily="18" charset="0"/>
              </a:rPr>
              <a:t>     </a:t>
            </a:r>
            <a:r>
              <a:rPr lang="zh-CN" altLang="en-US" sz="1600" dirty="0">
                <a:solidFill>
                  <a:schemeClr val="tx1"/>
                </a:solidFill>
                <a:latin typeface="Times New Roman" panose="02020603050405020304" pitchFamily="18" charset="0"/>
                <a:cs typeface="Times New Roman" panose="02020603050405020304" pitchFamily="18" charset="0"/>
              </a:rPr>
              <a:t>胃食管反流病、与适当的抗菌疗法联合用药根除幽门螺杆菌、需要持续NSAID治疗的患者</a:t>
            </a:r>
            <a:endParaRPr lang="zh-CN" altLang="en-US" sz="1600" dirty="0">
              <a:solidFill>
                <a:schemeClr val="tx1"/>
              </a:solidFill>
              <a:latin typeface="Times New Roman" panose="02020603050405020304" pitchFamily="18" charset="0"/>
              <a:cs typeface="Times New Roman" panose="02020603050405020304" pitchFamily="18" charset="0"/>
            </a:endParaRPr>
          </a:p>
          <a:p>
            <a:pPr marL="285750" indent="-285750">
              <a:lnSpc>
                <a:spcPct val="150000"/>
              </a:lnSpc>
              <a:buFont typeface="Wingdings" panose="05000000000000000000" charset="0"/>
              <a:buChar char="u"/>
            </a:pPr>
            <a:r>
              <a:rPr lang="zh-CN" altLang="en-US" b="1" u="sng" dirty="0">
                <a:solidFill>
                  <a:schemeClr val="accent2">
                    <a:lumMod val="75000"/>
                  </a:schemeClr>
                </a:solidFill>
                <a:latin typeface="Times New Roman" panose="02020603050405020304" pitchFamily="18" charset="0"/>
                <a:cs typeface="Times New Roman" panose="02020603050405020304" pitchFamily="18" charset="0"/>
              </a:rPr>
              <a:t>用法用量：</a:t>
            </a:r>
            <a:endParaRPr lang="zh-CN" altLang="en-US" b="1" u="sng" dirty="0">
              <a:solidFill>
                <a:schemeClr val="accent2">
                  <a:lumMod val="75000"/>
                </a:schemeClr>
              </a:solidFill>
              <a:latin typeface="Times New Roman" panose="02020603050405020304" pitchFamily="18" charset="0"/>
              <a:cs typeface="Times New Roman" panose="02020603050405020304" pitchFamily="18" charset="0"/>
            </a:endParaRPr>
          </a:p>
          <a:p>
            <a:pPr indent="0">
              <a:lnSpc>
                <a:spcPct val="150000"/>
              </a:lnSpc>
              <a:buFont typeface="Wingdings" panose="05000000000000000000" charset="0"/>
              <a:buNone/>
            </a:pPr>
            <a:r>
              <a:rPr lang="en-US" altLang="zh-CN" b="1" dirty="0">
                <a:latin typeface="Times New Roman" panose="02020603050405020304" pitchFamily="18" charset="0"/>
                <a:ea typeface="微软雅黑" panose="020B0503020204020204" charset="-122"/>
                <a:cs typeface="Times New Roman" panose="02020603050405020304" pitchFamily="18" charset="0"/>
                <a:sym typeface="+mn-ea"/>
              </a:rPr>
              <a:t>    </a:t>
            </a:r>
            <a:r>
              <a:rPr lang="zh-CN" sz="1600" b="1" dirty="0">
                <a:latin typeface="Times New Roman" panose="02020603050405020304" pitchFamily="18" charset="0"/>
                <a:ea typeface="微软雅黑" panose="020B0503020204020204" charset="-122"/>
                <a:cs typeface="Times New Roman" panose="02020603050405020304" pitchFamily="18" charset="0"/>
                <a:sym typeface="+mn-ea"/>
              </a:rPr>
              <a:t>肠溶干混悬剂可以通过口服以及鼻胃管或胃管给药。</a:t>
            </a:r>
            <a:endParaRPr lang="zh-CN" altLang="en-US" sz="1600" b="1" u="sng" dirty="0">
              <a:solidFill>
                <a:schemeClr val="accent2">
                  <a:lumMod val="75000"/>
                </a:schemeClr>
              </a:solidFill>
              <a:latin typeface="Times New Roman" panose="02020603050405020304" pitchFamily="18" charset="0"/>
              <a:cs typeface="Times New Roman" panose="02020603050405020304" pitchFamily="18" charset="0"/>
            </a:endParaRPr>
          </a:p>
          <a:p>
            <a:pPr algn="l">
              <a:lnSpc>
                <a:spcPct val="150000"/>
              </a:lnSpc>
              <a:buClrTx/>
              <a:buSzTx/>
              <a:buFontTx/>
            </a:pPr>
            <a:r>
              <a:rPr lang="en-US" sz="1600" dirty="0">
                <a:latin typeface="Times New Roman" panose="02020603050405020304" pitchFamily="18" charset="0"/>
                <a:cs typeface="Times New Roman" panose="02020603050405020304" pitchFamily="18" charset="0"/>
              </a:rPr>
              <a:t>     </a:t>
            </a:r>
            <a:r>
              <a:rPr sz="1600" dirty="0" err="1">
                <a:latin typeface="Times New Roman" panose="02020603050405020304" pitchFamily="18" charset="0"/>
                <a:cs typeface="Times New Roman" panose="02020603050405020304" pitchFamily="18" charset="0"/>
              </a:rPr>
              <a:t>对于</a:t>
            </a:r>
            <a:r>
              <a:rPr sz="1600" b="1" dirty="0" err="1">
                <a:latin typeface="Times New Roman" panose="02020603050405020304" pitchFamily="18" charset="0"/>
                <a:cs typeface="Times New Roman" panose="02020603050405020304" pitchFamily="18" charset="0"/>
              </a:rPr>
              <a:t>口服给药</a:t>
            </a:r>
            <a:r>
              <a:rPr sz="1600" dirty="0" err="1">
                <a:latin typeface="Times New Roman" panose="02020603050405020304" pitchFamily="18" charset="0"/>
                <a:cs typeface="Times New Roman" panose="02020603050405020304" pitchFamily="18" charset="0"/>
              </a:rPr>
              <a:t>的患者，本品给药方式如下</a:t>
            </a:r>
            <a:r>
              <a:rPr sz="1600" dirty="0">
                <a:latin typeface="Times New Roman" panose="02020603050405020304" pitchFamily="18" charset="0"/>
                <a:cs typeface="Times New Roman" panose="02020603050405020304" pitchFamily="18" charset="0"/>
              </a:rPr>
              <a:t>：</a:t>
            </a:r>
            <a:endParaRPr sz="1600" dirty="0">
              <a:latin typeface="Times New Roman" panose="02020603050405020304" pitchFamily="18" charset="0"/>
              <a:cs typeface="Times New Roman" panose="02020603050405020304" pitchFamily="18" charset="0"/>
            </a:endParaRPr>
          </a:p>
          <a:p>
            <a:pPr algn="l">
              <a:lnSpc>
                <a:spcPct val="150000"/>
              </a:lnSpc>
              <a:buClrTx/>
              <a:buSzTx/>
              <a:buFontTx/>
            </a:pPr>
            <a:r>
              <a:rPr lang="en-US" sz="1600" dirty="0">
                <a:latin typeface="Times New Roman" panose="02020603050405020304" pitchFamily="18" charset="0"/>
                <a:cs typeface="Times New Roman" panose="02020603050405020304" pitchFamily="18" charset="0"/>
              </a:rPr>
              <a:t>     </a:t>
            </a:r>
            <a:r>
              <a:rPr sz="1600" dirty="0">
                <a:latin typeface="Times New Roman" panose="02020603050405020304" pitchFamily="18" charset="0"/>
                <a:cs typeface="Times New Roman" panose="02020603050405020304" pitchFamily="18" charset="0"/>
              </a:rPr>
              <a:t>• 对于10mg、20mg、40mg规格，1包药品应倒入含有15ml水的容器中。如果需要使用2包药品，可以使用2倍量的水</a:t>
            </a:r>
            <a:endParaRPr sz="1600" dirty="0">
              <a:latin typeface="Times New Roman" panose="02020603050405020304" pitchFamily="18" charset="0"/>
              <a:cs typeface="Times New Roman" panose="02020603050405020304" pitchFamily="18" charset="0"/>
            </a:endParaRPr>
          </a:p>
          <a:p>
            <a:pPr algn="l">
              <a:lnSpc>
                <a:spcPct val="150000"/>
              </a:lnSpc>
              <a:buClrTx/>
              <a:buSzTx/>
              <a:buFontTx/>
            </a:pPr>
            <a:r>
              <a:rPr sz="1600" dirty="0">
                <a:latin typeface="Times New Roman" panose="02020603050405020304" pitchFamily="18" charset="0"/>
                <a:cs typeface="Times New Roman" panose="02020603050405020304" pitchFamily="18" charset="0"/>
              </a:rPr>
              <a:t> </a:t>
            </a:r>
            <a:r>
              <a:rPr lang="en-US" sz="1600" dirty="0">
                <a:latin typeface="Times New Roman" panose="02020603050405020304" pitchFamily="18" charset="0"/>
                <a:cs typeface="Times New Roman" panose="02020603050405020304" pitchFamily="18" charset="0"/>
              </a:rPr>
              <a:t>    </a:t>
            </a:r>
            <a:r>
              <a:rPr sz="1600" dirty="0" err="1">
                <a:latin typeface="Times New Roman" panose="02020603050405020304" pitchFamily="18" charset="0"/>
                <a:cs typeface="Times New Roman" panose="02020603050405020304" pitchFamily="18" charset="0"/>
              </a:rPr>
              <a:t>或按照药剂师或医生的意见以类似方式混合使用</a:t>
            </a:r>
            <a:r>
              <a:rPr sz="1600" dirty="0">
                <a:latin typeface="Times New Roman" panose="02020603050405020304" pitchFamily="18" charset="0"/>
                <a:cs typeface="Times New Roman" panose="02020603050405020304" pitchFamily="18" charset="0"/>
              </a:rPr>
              <a:t>。</a:t>
            </a:r>
            <a:endParaRPr sz="1600" dirty="0">
              <a:latin typeface="Times New Roman" panose="02020603050405020304" pitchFamily="18" charset="0"/>
              <a:cs typeface="Times New Roman" panose="02020603050405020304" pitchFamily="18" charset="0"/>
            </a:endParaRPr>
          </a:p>
          <a:p>
            <a:pPr algn="l">
              <a:lnSpc>
                <a:spcPct val="150000"/>
              </a:lnSpc>
              <a:buClrTx/>
              <a:buSzTx/>
              <a:buFontTx/>
            </a:pPr>
            <a:r>
              <a:rPr lang="en-US" sz="1600" dirty="0">
                <a:latin typeface="Times New Roman" panose="02020603050405020304" pitchFamily="18" charset="0"/>
                <a:cs typeface="Times New Roman" panose="02020603050405020304" pitchFamily="18" charset="0"/>
              </a:rPr>
              <a:t>     </a:t>
            </a:r>
            <a:r>
              <a:rPr sz="1600" dirty="0">
                <a:latin typeface="Times New Roman" panose="02020603050405020304" pitchFamily="18" charset="0"/>
                <a:cs typeface="Times New Roman" panose="02020603050405020304" pitchFamily="18" charset="0"/>
              </a:rPr>
              <a:t>• </a:t>
            </a:r>
            <a:r>
              <a:rPr sz="1600" dirty="0" err="1">
                <a:latin typeface="Times New Roman" panose="02020603050405020304" pitchFamily="18" charset="0"/>
                <a:cs typeface="Times New Roman" panose="02020603050405020304" pitchFamily="18" charset="0"/>
              </a:rPr>
              <a:t>搅拌</a:t>
            </a:r>
            <a:r>
              <a:rPr lang="zh-CN" sz="1600" dirty="0">
                <a:latin typeface="Times New Roman" panose="02020603050405020304" pitchFamily="18" charset="0"/>
                <a:cs typeface="Times New Roman" panose="02020603050405020304" pitchFamily="18" charset="0"/>
              </a:rPr>
              <a:t>、</a:t>
            </a:r>
            <a:r>
              <a:rPr sz="1600" dirty="0">
                <a:latin typeface="Times New Roman" panose="02020603050405020304" pitchFamily="18" charset="0"/>
                <a:cs typeface="Times New Roman" panose="02020603050405020304" pitchFamily="18" charset="0"/>
              </a:rPr>
              <a:t>等待2-3分钟使其变稠</a:t>
            </a:r>
            <a:r>
              <a:rPr lang="zh-CN" sz="1600" dirty="0">
                <a:latin typeface="Times New Roman" panose="02020603050405020304" pitchFamily="18" charset="0"/>
                <a:cs typeface="Times New Roman" panose="02020603050405020304" pitchFamily="18" charset="0"/>
              </a:rPr>
              <a:t>、</a:t>
            </a:r>
            <a:r>
              <a:rPr sz="1600" dirty="0">
                <a:latin typeface="Times New Roman" panose="02020603050405020304" pitchFamily="18" charset="0"/>
                <a:cs typeface="Times New Roman" panose="02020603050405020304" pitchFamily="18" charset="0"/>
              </a:rPr>
              <a:t>在30 </a:t>
            </a:r>
            <a:r>
              <a:rPr sz="1600" dirty="0" err="1">
                <a:latin typeface="Times New Roman" panose="02020603050405020304" pitchFamily="18" charset="0"/>
                <a:cs typeface="Times New Roman" panose="02020603050405020304" pitchFamily="18" charset="0"/>
              </a:rPr>
              <a:t>分钟内搅拌并饮用</a:t>
            </a:r>
            <a:r>
              <a:rPr lang="zh-CN" sz="1600" dirty="0">
                <a:latin typeface="Times New Roman" panose="02020603050405020304" pitchFamily="18" charset="0"/>
                <a:cs typeface="Times New Roman" panose="02020603050405020304" pitchFamily="18" charset="0"/>
              </a:rPr>
              <a:t>；</a:t>
            </a:r>
            <a:endParaRPr sz="1600" dirty="0">
              <a:latin typeface="Times New Roman" panose="02020603050405020304" pitchFamily="18" charset="0"/>
              <a:cs typeface="Times New Roman" panose="02020603050405020304" pitchFamily="18" charset="0"/>
            </a:endParaRPr>
          </a:p>
          <a:p>
            <a:pPr algn="l">
              <a:lnSpc>
                <a:spcPct val="150000"/>
              </a:lnSpc>
              <a:buClrTx/>
              <a:buSzTx/>
              <a:buFontTx/>
            </a:pPr>
            <a:r>
              <a:rPr lang="en-US" sz="1600" dirty="0">
                <a:latin typeface="Times New Roman" panose="02020603050405020304" pitchFamily="18" charset="0"/>
                <a:cs typeface="Times New Roman" panose="02020603050405020304" pitchFamily="18" charset="0"/>
              </a:rPr>
              <a:t>     </a:t>
            </a:r>
            <a:r>
              <a:rPr sz="1600" dirty="0">
                <a:latin typeface="Times New Roman" panose="02020603050405020304" pitchFamily="18" charset="0"/>
                <a:cs typeface="Times New Roman" panose="02020603050405020304" pitchFamily="18" charset="0"/>
              </a:rPr>
              <a:t>• </a:t>
            </a:r>
            <a:r>
              <a:rPr lang="zh-CN" sz="1600" dirty="0">
                <a:latin typeface="Times New Roman" panose="02020603050405020304" pitchFamily="18" charset="0"/>
                <a:cs typeface="Times New Roman" panose="02020603050405020304" pitchFamily="18" charset="0"/>
              </a:rPr>
              <a:t>注意：</a:t>
            </a:r>
            <a:r>
              <a:rPr sz="1600" dirty="0" err="1">
                <a:latin typeface="Times New Roman" panose="02020603050405020304" pitchFamily="18" charset="0"/>
                <a:cs typeface="Times New Roman" panose="02020603050405020304" pitchFamily="18" charset="0"/>
              </a:rPr>
              <a:t>如果饮用后仍有药物残留，请加水，搅拌并立即饮用</a:t>
            </a:r>
            <a:r>
              <a:rPr sz="1600" dirty="0">
                <a:latin typeface="Times New Roman" panose="02020603050405020304" pitchFamily="18" charset="0"/>
                <a:cs typeface="Times New Roman" panose="02020603050405020304" pitchFamily="18" charset="0"/>
              </a:rPr>
              <a:t>。</a:t>
            </a:r>
            <a:endParaRPr sz="1600" dirty="0">
              <a:latin typeface="Times New Roman" panose="02020603050405020304" pitchFamily="18" charset="0"/>
              <a:cs typeface="Times New Roman" panose="02020603050405020304" pitchFamily="18" charset="0"/>
            </a:endParaRPr>
          </a:p>
          <a:p>
            <a:pPr algn="l">
              <a:lnSpc>
                <a:spcPct val="150000"/>
              </a:lnSpc>
              <a:buClrTx/>
              <a:buSzTx/>
              <a:buFontTx/>
            </a:pPr>
            <a:r>
              <a:rPr lang="en-US" sz="1600" dirty="0">
                <a:latin typeface="Times New Roman" panose="02020603050405020304" pitchFamily="18" charset="0"/>
                <a:cs typeface="Times New Roman" panose="02020603050405020304" pitchFamily="18" charset="0"/>
              </a:rPr>
              <a:t>     </a:t>
            </a:r>
            <a:r>
              <a:rPr sz="1600" dirty="0" err="1">
                <a:latin typeface="Times New Roman" panose="02020603050405020304" pitchFamily="18" charset="0"/>
                <a:cs typeface="Times New Roman" panose="02020603050405020304" pitchFamily="18" charset="0"/>
              </a:rPr>
              <a:t>对于</a:t>
            </a:r>
            <a:r>
              <a:rPr sz="1600" b="1" dirty="0" err="1">
                <a:latin typeface="Times New Roman" panose="02020603050405020304" pitchFamily="18" charset="0"/>
                <a:cs typeface="Times New Roman" panose="02020603050405020304" pitchFamily="18" charset="0"/>
              </a:rPr>
              <a:t>鼻胃管或胃管给药</a:t>
            </a:r>
            <a:r>
              <a:rPr sz="1600" dirty="0" err="1">
                <a:latin typeface="Times New Roman" panose="02020603050405020304" pitchFamily="18" charset="0"/>
                <a:cs typeface="Times New Roman" panose="02020603050405020304" pitchFamily="18" charset="0"/>
              </a:rPr>
              <a:t>的患者，本品给药方式如下</a:t>
            </a:r>
            <a:r>
              <a:rPr sz="1600" dirty="0">
                <a:latin typeface="Times New Roman" panose="02020603050405020304" pitchFamily="18" charset="0"/>
                <a:cs typeface="Times New Roman" panose="02020603050405020304" pitchFamily="18" charset="0"/>
              </a:rPr>
              <a:t>：</a:t>
            </a:r>
            <a:endParaRPr sz="1600" dirty="0">
              <a:latin typeface="Times New Roman" panose="02020603050405020304" pitchFamily="18" charset="0"/>
              <a:cs typeface="Times New Roman" panose="02020603050405020304" pitchFamily="18" charset="0"/>
            </a:endParaRPr>
          </a:p>
          <a:p>
            <a:pPr algn="l">
              <a:lnSpc>
                <a:spcPct val="150000"/>
              </a:lnSpc>
              <a:buClrTx/>
              <a:buSzTx/>
              <a:buFontTx/>
            </a:pPr>
            <a:r>
              <a:rPr lang="en-US" sz="1600" dirty="0">
                <a:latin typeface="Times New Roman" panose="02020603050405020304" pitchFamily="18" charset="0"/>
                <a:cs typeface="Times New Roman" panose="02020603050405020304" pitchFamily="18" charset="0"/>
              </a:rPr>
              <a:t>     </a:t>
            </a:r>
            <a:r>
              <a:rPr sz="1600" dirty="0">
                <a:latin typeface="Times New Roman" panose="02020603050405020304" pitchFamily="18" charset="0"/>
                <a:cs typeface="Times New Roman" panose="02020603050405020304" pitchFamily="18" charset="0"/>
              </a:rPr>
              <a:t>• 对于10mg、20mg、40mg规格，注射器中的水应为15ml。通过鼻胃管或胃管给予干混悬剂时，使用带有导管头的</a:t>
            </a:r>
            <a:endParaRPr sz="1600" dirty="0">
              <a:latin typeface="Times New Roman" panose="02020603050405020304" pitchFamily="18" charset="0"/>
              <a:cs typeface="Times New Roman" panose="02020603050405020304" pitchFamily="18" charset="0"/>
            </a:endParaRPr>
          </a:p>
          <a:p>
            <a:pPr algn="l">
              <a:lnSpc>
                <a:spcPct val="150000"/>
              </a:lnSpc>
              <a:buClrTx/>
              <a:buSzTx/>
              <a:buFontTx/>
            </a:pPr>
            <a:r>
              <a:rPr sz="1600" dirty="0">
                <a:latin typeface="Times New Roman" panose="02020603050405020304" pitchFamily="18" charset="0"/>
                <a:cs typeface="Times New Roman" panose="02020603050405020304" pitchFamily="18" charset="0"/>
              </a:rPr>
              <a:t> </a:t>
            </a:r>
            <a:r>
              <a:rPr lang="en-US" sz="1600" dirty="0">
                <a:latin typeface="Times New Roman" panose="02020603050405020304" pitchFamily="18" charset="0"/>
                <a:cs typeface="Times New Roman" panose="02020603050405020304" pitchFamily="18" charset="0"/>
              </a:rPr>
              <a:t>    </a:t>
            </a:r>
            <a:r>
              <a:rPr sz="1600" dirty="0" err="1">
                <a:latin typeface="Times New Roman" panose="02020603050405020304" pitchFamily="18" charset="0"/>
                <a:cs typeface="Times New Roman" panose="02020603050405020304" pitchFamily="18" charset="0"/>
              </a:rPr>
              <a:t>注射器非常重要</a:t>
            </a:r>
            <a:r>
              <a:rPr sz="1600" dirty="0">
                <a:latin typeface="Times New Roman" panose="02020603050405020304" pitchFamily="18" charset="0"/>
                <a:cs typeface="Times New Roman" panose="02020603050405020304" pitchFamily="18" charset="0"/>
              </a:rPr>
              <a:t>。</a:t>
            </a:r>
            <a:endParaRPr sz="1600" dirty="0">
              <a:latin typeface="Times New Roman" panose="02020603050405020304" pitchFamily="18" charset="0"/>
              <a:cs typeface="Times New Roman" panose="02020603050405020304" pitchFamily="18" charset="0"/>
            </a:endParaRPr>
          </a:p>
          <a:p>
            <a:pPr algn="l">
              <a:lnSpc>
                <a:spcPct val="150000"/>
              </a:lnSpc>
              <a:buClrTx/>
              <a:buSzTx/>
              <a:buFontTx/>
            </a:pPr>
            <a:r>
              <a:rPr lang="en-US" sz="1600" dirty="0">
                <a:latin typeface="Times New Roman" panose="02020603050405020304" pitchFamily="18" charset="0"/>
                <a:cs typeface="Times New Roman" panose="02020603050405020304" pitchFamily="18" charset="0"/>
              </a:rPr>
              <a:t>     </a:t>
            </a:r>
            <a:r>
              <a:rPr sz="1600" dirty="0">
                <a:latin typeface="Times New Roman" panose="02020603050405020304" pitchFamily="18" charset="0"/>
                <a:cs typeface="Times New Roman" panose="02020603050405020304" pitchFamily="18" charset="0"/>
              </a:rPr>
              <a:t>• 迅速摇动注射器并等待2-3分钟使其变稠</a:t>
            </a:r>
            <a:r>
              <a:rPr lang="zh-CN" sz="1600" dirty="0">
                <a:latin typeface="Times New Roman" panose="02020603050405020304" pitchFamily="18" charset="0"/>
                <a:cs typeface="Times New Roman" panose="02020603050405020304" pitchFamily="18" charset="0"/>
              </a:rPr>
              <a:t>、</a:t>
            </a:r>
            <a:r>
              <a:rPr sz="1600" dirty="0">
                <a:latin typeface="Times New Roman" panose="02020603050405020304" pitchFamily="18" charset="0"/>
                <a:cs typeface="Times New Roman" panose="02020603050405020304" pitchFamily="18" charset="0"/>
              </a:rPr>
              <a:t>摇晃注射器，在30分钟内通过鼻胃管或胃管注入胃中</a:t>
            </a:r>
            <a:r>
              <a:rPr lang="zh-CN" sz="1600" dirty="0">
                <a:latin typeface="Times New Roman" panose="02020603050405020304" pitchFamily="18" charset="0"/>
                <a:cs typeface="Times New Roman" panose="02020603050405020304" pitchFamily="18" charset="0"/>
              </a:rPr>
              <a:t>、</a:t>
            </a:r>
            <a:r>
              <a:rPr sz="1600" dirty="0">
                <a:latin typeface="Times New Roman" panose="02020603050405020304" pitchFamily="18" charset="0"/>
                <a:cs typeface="Times New Roman" panose="02020603050405020304" pitchFamily="18" charset="0"/>
              </a:rPr>
              <a:t>用等量水（15ml）</a:t>
            </a:r>
            <a:endParaRPr sz="1600" dirty="0">
              <a:latin typeface="Times New Roman" panose="02020603050405020304" pitchFamily="18" charset="0"/>
              <a:cs typeface="Times New Roman" panose="02020603050405020304" pitchFamily="18" charset="0"/>
            </a:endParaRPr>
          </a:p>
          <a:p>
            <a:pPr algn="l">
              <a:lnSpc>
                <a:spcPct val="150000"/>
              </a:lnSpc>
              <a:buClrTx/>
              <a:buSzTx/>
              <a:buFontTx/>
            </a:pPr>
            <a:r>
              <a:rPr sz="1600" dirty="0">
                <a:latin typeface="Times New Roman" panose="02020603050405020304" pitchFamily="18" charset="0"/>
                <a:cs typeface="Times New Roman" panose="02020603050405020304" pitchFamily="18" charset="0"/>
              </a:rPr>
              <a:t> </a:t>
            </a:r>
            <a:r>
              <a:rPr lang="en-US" sz="1600" dirty="0">
                <a:latin typeface="Times New Roman" panose="02020603050405020304" pitchFamily="18" charset="0"/>
                <a:cs typeface="Times New Roman" panose="02020603050405020304" pitchFamily="18" charset="0"/>
              </a:rPr>
              <a:t>    </a:t>
            </a:r>
            <a:r>
              <a:rPr sz="1600" dirty="0" err="1">
                <a:latin typeface="Times New Roman" panose="02020603050405020304" pitchFamily="18" charset="0"/>
                <a:cs typeface="Times New Roman" panose="02020603050405020304" pitchFamily="18" charset="0"/>
              </a:rPr>
              <a:t>加入注射器</a:t>
            </a:r>
            <a:r>
              <a:rPr lang="zh-CN" sz="1600" dirty="0">
                <a:latin typeface="Times New Roman" panose="02020603050405020304" pitchFamily="18" charset="0"/>
                <a:cs typeface="Times New Roman" panose="02020603050405020304" pitchFamily="18" charset="0"/>
              </a:rPr>
              <a:t>、</a:t>
            </a:r>
            <a:r>
              <a:rPr sz="1600" dirty="0" err="1">
                <a:latin typeface="Times New Roman" panose="02020603050405020304" pitchFamily="18" charset="0"/>
                <a:cs typeface="Times New Roman" panose="02020603050405020304" pitchFamily="18" charset="0"/>
              </a:rPr>
              <a:t>摇晃并将剩余药物从鼻胃管或胃管冲洗至胃中</a:t>
            </a:r>
            <a:r>
              <a:rPr sz="1600" dirty="0">
                <a:latin typeface="Times New Roman" panose="02020603050405020304" pitchFamily="18" charset="0"/>
                <a:cs typeface="Times New Roman" panose="02020603050405020304" pitchFamily="18" charset="0"/>
              </a:rPr>
              <a:t>。</a:t>
            </a:r>
            <a:endParaRPr sz="1600" dirty="0">
              <a:latin typeface="Times New Roman" panose="02020603050405020304" pitchFamily="18" charset="0"/>
              <a:cs typeface="Times New Roman" panose="02020603050405020304" pitchFamily="18" charset="0"/>
            </a:endParaRPr>
          </a:p>
          <a:p>
            <a:pPr algn="l">
              <a:lnSpc>
                <a:spcPct val="150000"/>
              </a:lnSpc>
              <a:buClrTx/>
              <a:buSzTx/>
              <a:buFontTx/>
            </a:pPr>
            <a:r>
              <a:rPr lang="en-US" sz="1600" dirty="0">
                <a:latin typeface="Times New Roman" panose="02020603050405020304" pitchFamily="18" charset="0"/>
                <a:cs typeface="Times New Roman" panose="02020603050405020304" pitchFamily="18" charset="0"/>
              </a:rPr>
              <a:t>     </a:t>
            </a:r>
            <a:r>
              <a:rPr sz="1600" dirty="0">
                <a:latin typeface="Times New Roman" panose="02020603050405020304" pitchFamily="18" charset="0"/>
                <a:cs typeface="Times New Roman" panose="02020603050405020304" pitchFamily="18" charset="0"/>
              </a:rPr>
              <a:t>• 注意：使用小尺寸鼻胃管（CH6号）时需要缓慢推动注射器。</a:t>
            </a:r>
            <a:endParaRPr sz="1600" dirty="0">
              <a:latin typeface="Times New Roman" panose="02020603050405020304" pitchFamily="18" charset="0"/>
              <a:cs typeface="Times New Roman" panose="02020603050405020304" pitchFamily="18" charset="0"/>
            </a:endParaRPr>
          </a:p>
        </p:txBody>
      </p:sp>
      <p:pic>
        <p:nvPicPr>
          <p:cNvPr id="3" name="图片 2"/>
          <p:cNvPicPr>
            <a:picLocks noChangeAspect="1"/>
          </p:cNvPicPr>
          <p:nvPr>
            <p:custDataLst>
              <p:tags r:id="rId3"/>
            </p:custDataLst>
          </p:nvPr>
        </p:nvPicPr>
        <p:blipFill>
          <a:blip r:embed="rId4"/>
          <a:stretch>
            <a:fillRect/>
          </a:stretch>
        </p:blipFill>
        <p:spPr>
          <a:xfrm>
            <a:off x="9823910" y="359410"/>
            <a:ext cx="1907540" cy="521335"/>
          </a:xfrm>
          <a:prstGeom prst="rect">
            <a:avLst/>
          </a:prstGeom>
        </p:spPr>
      </p:pic>
    </p:spTree>
    <p:custDataLst>
      <p:tags r:id="rId5"/>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TextBox 8"/>
          <p:cNvSpPr txBox="1"/>
          <p:nvPr>
            <p:custDataLst>
              <p:tags r:id="rId1"/>
            </p:custDataLst>
          </p:nvPr>
        </p:nvSpPr>
        <p:spPr>
          <a:xfrm>
            <a:off x="770890" y="255270"/>
            <a:ext cx="4725035" cy="467360"/>
          </a:xfrm>
          <a:prstGeom prst="rect">
            <a:avLst/>
          </a:prstGeom>
          <a:noFill/>
        </p:spPr>
        <p:txBody>
          <a:bodyPr wrap="square" lIns="0" tIns="0" rIns="0" bIns="0" rtlCol="0" anchor="ctr">
            <a:spAutoFit/>
          </a:bodyPr>
          <a:lstStyle/>
          <a:p>
            <a:r>
              <a:rPr sz="3035" b="1">
                <a:solidFill>
                  <a:schemeClr val="accent2">
                    <a:lumMod val="75000"/>
                  </a:schemeClr>
                </a:solidFill>
                <a:latin typeface="Times New Roman" panose="02020603050405020304" pitchFamily="18" charset="0"/>
                <a:ea typeface="微软雅黑" panose="020B0503020204020204" charset="-122"/>
                <a:cs typeface="Times New Roman" panose="02020603050405020304" pitchFamily="18" charset="0"/>
                <a:sym typeface="Arial" panose="020B0604020202020204" pitchFamily="34" charset="0"/>
              </a:rPr>
              <a:t>0</a:t>
            </a:r>
            <a:r>
              <a:rPr lang="en-US" sz="3035" b="1">
                <a:solidFill>
                  <a:schemeClr val="accent2">
                    <a:lumMod val="75000"/>
                  </a:schemeClr>
                </a:solidFill>
                <a:latin typeface="Times New Roman" panose="02020603050405020304" pitchFamily="18" charset="0"/>
                <a:ea typeface="微软雅黑" panose="020B0503020204020204" charset="-122"/>
                <a:cs typeface="Times New Roman" panose="02020603050405020304" pitchFamily="18" charset="0"/>
                <a:sym typeface="Arial" panose="020B0604020202020204" pitchFamily="34" charset="0"/>
              </a:rPr>
              <a:t>2</a:t>
            </a:r>
            <a:r>
              <a:rPr sz="3035" b="1">
                <a:solidFill>
                  <a:schemeClr val="accent2">
                    <a:lumMod val="75000"/>
                  </a:schemeClr>
                </a:solidFill>
                <a:latin typeface="Times New Roman" panose="02020603050405020304" pitchFamily="18" charset="0"/>
                <a:ea typeface="微软雅黑" panose="020B0503020204020204" charset="-122"/>
                <a:cs typeface="Times New Roman" panose="02020603050405020304" pitchFamily="18" charset="0"/>
                <a:sym typeface="Arial" panose="020B0604020202020204" pitchFamily="34" charset="0"/>
              </a:rPr>
              <a:t>. </a:t>
            </a:r>
            <a:r>
              <a:rPr lang="zh-CN" sz="3035" b="1">
                <a:solidFill>
                  <a:schemeClr val="accent2">
                    <a:lumMod val="75000"/>
                  </a:schemeClr>
                </a:solidFill>
                <a:latin typeface="Times New Roman" panose="02020603050405020304" pitchFamily="18" charset="0"/>
                <a:ea typeface="微软雅黑" panose="020B0503020204020204" charset="-122"/>
                <a:cs typeface="Times New Roman" panose="02020603050405020304" pitchFamily="18" charset="0"/>
                <a:sym typeface="Arial" panose="020B0604020202020204" pitchFamily="34" charset="0"/>
              </a:rPr>
              <a:t>安全性信息</a:t>
            </a:r>
            <a:endParaRPr lang="zh-CN" sz="3035" b="1">
              <a:solidFill>
                <a:schemeClr val="accent2">
                  <a:lumMod val="75000"/>
                </a:schemeClr>
              </a:solidFill>
              <a:latin typeface="Times New Roman" panose="02020603050405020304" pitchFamily="18" charset="0"/>
              <a:ea typeface="微软雅黑" panose="020B0503020204020204" charset="-122"/>
              <a:cs typeface="Times New Roman" panose="02020603050405020304" pitchFamily="18" charset="0"/>
              <a:sym typeface="Arial" panose="020B0604020202020204" pitchFamily="34" charset="0"/>
            </a:endParaRPr>
          </a:p>
        </p:txBody>
      </p:sp>
      <p:sp>
        <p:nvSpPr>
          <p:cNvPr id="6" name="矩形 5"/>
          <p:cNvSpPr/>
          <p:nvPr>
            <p:custDataLst>
              <p:tags r:id="rId2"/>
            </p:custDataLst>
          </p:nvPr>
        </p:nvSpPr>
        <p:spPr>
          <a:xfrm>
            <a:off x="0" y="255404"/>
            <a:ext cx="634060" cy="466909"/>
          </a:xfrm>
          <a:prstGeom prst="rect">
            <a:avLst/>
          </a:prstGeom>
          <a:solidFill>
            <a:srgbClr val="2B5F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705"/>
          </a:p>
        </p:txBody>
      </p:sp>
      <p:sp>
        <p:nvSpPr>
          <p:cNvPr id="5" name="矩形 4"/>
          <p:cNvSpPr/>
          <p:nvPr>
            <p:custDataLst>
              <p:tags r:id="rId3"/>
            </p:custDataLst>
          </p:nvPr>
        </p:nvSpPr>
        <p:spPr bwMode="auto">
          <a:xfrm>
            <a:off x="301625" y="980440"/>
            <a:ext cx="11589385" cy="3455035"/>
          </a:xfrm>
          <a:prstGeom prst="rect">
            <a:avLst/>
          </a:prstGeom>
          <a:ln w="12700" cmpd="sng">
            <a:solidFill>
              <a:schemeClr val="accent1">
                <a:shade val="50000"/>
              </a:schemeClr>
            </a:solidFill>
            <a:prstDash val="solid"/>
          </a:ln>
        </p:spPr>
        <p:txBody>
          <a:bodyPr lIns="144000" tIns="36000" rIns="144000" bIns="36000">
            <a:noAutofit/>
          </a:bodyPr>
          <a:lstStyle>
            <a:defPPr>
              <a:defRPr lang="zh-CN"/>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a:lstStyle>
          <a:p>
            <a:pPr marL="0" marR="0" lvl="0" indent="0" algn="just" defTabSz="914400" rtl="0" eaLnBrk="0" fontAlgn="base" latinLnBrk="0" hangingPunct="0">
              <a:lnSpc>
                <a:spcPct val="150000"/>
              </a:lnSpc>
              <a:spcBef>
                <a:spcPct val="0"/>
              </a:spcBef>
              <a:spcAft>
                <a:spcPct val="0"/>
              </a:spcAft>
              <a:buClrTx/>
              <a:buSzTx/>
              <a:buFontTx/>
              <a:buNone/>
              <a:defRPr/>
            </a:pPr>
            <a:r>
              <a:rPr kumimoji="0" lang="zh-CN" altLang="en-US" sz="1600" b="1" i="0" u="sng" strike="noStrike" kern="0" cap="none" spc="0" normalizeH="0" baseline="0" noProof="0" dirty="0">
                <a:ln>
                  <a:noFill/>
                </a:ln>
                <a:solidFill>
                  <a:schemeClr val="accent2">
                    <a:lumMod val="75000"/>
                  </a:schemeClr>
                </a:solidFill>
                <a:effectLst/>
                <a:uLnTx/>
                <a:uFillTx/>
                <a:latin typeface="Times New Roman" panose="02020603050405020304" pitchFamily="18" charset="0"/>
                <a:ea typeface="微软雅黑" panose="020B0503020204020204" charset="-122"/>
                <a:cs typeface="Times New Roman" panose="02020603050405020304" pitchFamily="18" charset="0"/>
              </a:rPr>
              <a:t>不良反应情况：</a:t>
            </a:r>
            <a:endParaRPr kumimoji="0" lang="zh-CN" altLang="en-US" sz="1600" b="1" i="0" u="sng" strike="noStrike" kern="0" cap="none" spc="0" normalizeH="0" baseline="0" noProof="0" dirty="0">
              <a:ln>
                <a:noFill/>
              </a:ln>
              <a:solidFill>
                <a:schemeClr val="accent2">
                  <a:lumMod val="75000"/>
                </a:schemeClr>
              </a:solidFill>
              <a:effectLst/>
              <a:uLnTx/>
              <a:uFillTx/>
              <a:latin typeface="Times New Roman" panose="02020603050405020304" pitchFamily="18" charset="0"/>
              <a:ea typeface="微软雅黑" panose="020B0503020204020204" charset="-122"/>
              <a:cs typeface="Times New Roman" panose="02020603050405020304" pitchFamily="18" charset="0"/>
            </a:endParaRPr>
          </a:p>
          <a:p>
            <a:pPr marL="0" marR="0" lvl="0" indent="0" algn="just" defTabSz="914400" rtl="0" eaLnBrk="0" fontAlgn="base" latinLnBrk="0" hangingPunct="0">
              <a:lnSpc>
                <a:spcPct val="150000"/>
              </a:lnSpc>
              <a:spcBef>
                <a:spcPct val="0"/>
              </a:spcBef>
              <a:spcAft>
                <a:spcPct val="0"/>
              </a:spcAft>
              <a:buClrTx/>
              <a:buSzTx/>
              <a:buFontTx/>
              <a:buNone/>
              <a:defRPr/>
            </a:pPr>
            <a:r>
              <a:rPr kumimoji="0" lang="zh-CN" altLang="en-US" sz="1600" i="0" u="none" strike="noStrike" kern="0" cap="none" spc="0" normalizeH="0" baseline="0" noProof="0" dirty="0">
                <a:ln>
                  <a:noFill/>
                </a:ln>
                <a:effectLst/>
                <a:uLnTx/>
                <a:uFillTx/>
                <a:latin typeface="Times New Roman" panose="02020603050405020304" pitchFamily="18" charset="0"/>
                <a:ea typeface="微软雅黑" panose="020B0503020204020204" charset="-122"/>
                <a:cs typeface="Times New Roman" panose="02020603050405020304" pitchFamily="18" charset="0"/>
              </a:rPr>
              <a:t>临床试验经验发生频率≥1%的不良反应：</a:t>
            </a:r>
            <a:endParaRPr kumimoji="0" lang="zh-CN" altLang="en-US" sz="1600" i="0" u="none" strike="noStrike" kern="0" cap="none" spc="0" normalizeH="0" baseline="0" noProof="0" dirty="0">
              <a:ln>
                <a:noFill/>
              </a:ln>
              <a:effectLst/>
              <a:uLnTx/>
              <a:uFillTx/>
              <a:latin typeface="Times New Roman" panose="02020603050405020304" pitchFamily="18" charset="0"/>
              <a:ea typeface="微软雅黑" panose="020B0503020204020204" charset="-122"/>
              <a:cs typeface="Times New Roman" panose="02020603050405020304" pitchFamily="18" charset="0"/>
            </a:endParaRPr>
          </a:p>
          <a:p>
            <a:pPr marL="0" marR="0" lvl="0" indent="0" algn="just" defTabSz="914400" rtl="0" eaLnBrk="0" fontAlgn="base" latinLnBrk="0" hangingPunct="0">
              <a:lnSpc>
                <a:spcPct val="150000"/>
              </a:lnSpc>
              <a:spcBef>
                <a:spcPct val="0"/>
              </a:spcBef>
              <a:spcAft>
                <a:spcPct val="0"/>
              </a:spcAft>
              <a:buClrTx/>
              <a:buSzTx/>
              <a:buFontTx/>
              <a:buNone/>
              <a:defRPr/>
            </a:pPr>
            <a:r>
              <a:rPr kumimoji="0" lang="zh-CN" altLang="en-US" sz="1600" i="0" u="none" strike="noStrike" kern="0" cap="none" spc="0" normalizeH="0" baseline="0" noProof="0" dirty="0">
                <a:ln>
                  <a:noFill/>
                </a:ln>
                <a:effectLst/>
                <a:uLnTx/>
                <a:uFillTx/>
                <a:latin typeface="Times New Roman" panose="02020603050405020304" pitchFamily="18" charset="0"/>
                <a:ea typeface="微软雅黑" panose="020B0503020204020204" charset="-122"/>
                <a:cs typeface="Times New Roman" panose="02020603050405020304" pitchFamily="18" charset="0"/>
              </a:rPr>
              <a:t>在四项随机对照临床试验中，对糜烂性食管炎治愈疗法的安全性进行评估，发生频率最高的不良反应（≥1%）为：</a:t>
            </a:r>
            <a:r>
              <a:rPr kumimoji="0" lang="zh-CN" altLang="en-US" sz="1600" i="0" u="none" strike="noStrike" kern="0" cap="none" spc="0" normalizeH="0" baseline="0" noProof="0" dirty="0">
                <a:ln>
                  <a:noFill/>
                </a:ln>
                <a:solidFill>
                  <a:schemeClr val="accent2">
                    <a:lumMod val="75000"/>
                  </a:schemeClr>
                </a:solidFill>
                <a:effectLst/>
                <a:uLnTx/>
                <a:uFillTx/>
                <a:latin typeface="Times New Roman" panose="02020603050405020304" pitchFamily="18" charset="0"/>
                <a:ea typeface="微软雅黑" panose="020B0503020204020204" charset="-122"/>
                <a:cs typeface="Times New Roman" panose="02020603050405020304" pitchFamily="18" charset="0"/>
              </a:rPr>
              <a:t>神经系统：头痛；胃肠道：腹泻、恶心、胃肠胀气、腹痛、便秘和口干。</a:t>
            </a:r>
            <a:endParaRPr kumimoji="0" lang="zh-CN" altLang="en-US" sz="1600" i="0" u="none" strike="noStrike" kern="0" cap="none" spc="0" normalizeH="0" baseline="0" noProof="0" dirty="0">
              <a:ln>
                <a:noFill/>
              </a:ln>
              <a:solidFill>
                <a:schemeClr val="accent2">
                  <a:lumMod val="75000"/>
                </a:schemeClr>
              </a:solidFill>
              <a:effectLst/>
              <a:uLnTx/>
              <a:uFillTx/>
              <a:latin typeface="Times New Roman" panose="02020603050405020304" pitchFamily="18" charset="0"/>
              <a:ea typeface="微软雅黑" panose="020B0503020204020204" charset="-122"/>
              <a:cs typeface="Times New Roman" panose="02020603050405020304" pitchFamily="18" charset="0"/>
            </a:endParaRPr>
          </a:p>
          <a:p>
            <a:pPr marL="0" marR="0" lvl="0" indent="0" algn="just" defTabSz="914400" rtl="0" eaLnBrk="0" fontAlgn="base" latinLnBrk="0" hangingPunct="0">
              <a:lnSpc>
                <a:spcPct val="150000"/>
              </a:lnSpc>
              <a:spcBef>
                <a:spcPct val="0"/>
              </a:spcBef>
              <a:spcAft>
                <a:spcPct val="0"/>
              </a:spcAft>
              <a:buClrTx/>
              <a:buSzTx/>
              <a:buFontTx/>
              <a:buNone/>
              <a:defRPr/>
            </a:pPr>
            <a:r>
              <a:rPr lang="zh-CN" altLang="en-US" sz="1600" kern="0" noProof="0" dirty="0">
                <a:ln>
                  <a:noFill/>
                </a:ln>
                <a:solidFill>
                  <a:schemeClr val="tx1"/>
                </a:solidFill>
                <a:effectLst/>
                <a:uLnTx/>
                <a:uFillTx/>
                <a:latin typeface="Times New Roman" panose="02020603050405020304" pitchFamily="18" charset="0"/>
                <a:ea typeface="微软雅黑" panose="020B0503020204020204" charset="-122"/>
                <a:cs typeface="Times New Roman" panose="02020603050405020304" pitchFamily="18" charset="0"/>
                <a:sym typeface="+mn-ea"/>
              </a:rPr>
              <a:t>临床试验经验在6个月的维持治疗期间，治疗组中与治疗有关的不良反应发病率与安慰剂组相似。</a:t>
            </a:r>
            <a:r>
              <a:rPr lang="zh-CN" altLang="en-US" sz="1600" kern="0" noProof="0" dirty="0">
                <a:ln>
                  <a:noFill/>
                </a:ln>
                <a:solidFill>
                  <a:schemeClr val="accent2">
                    <a:lumMod val="75000"/>
                  </a:schemeClr>
                </a:solidFill>
                <a:effectLst/>
                <a:uLnTx/>
                <a:uFillTx/>
                <a:latin typeface="Times New Roman" panose="02020603050405020304" pitchFamily="18" charset="0"/>
                <a:ea typeface="微软雅黑" panose="020B0503020204020204" charset="-122"/>
                <a:cs typeface="Times New Roman" panose="02020603050405020304" pitchFamily="18" charset="0"/>
                <a:sym typeface="+mn-ea"/>
              </a:rPr>
              <a:t>长达12个月的维持治疗组与短期治疗组在治疗中出现的相关不良反应类型之间无差异。</a:t>
            </a:r>
            <a:endParaRPr kumimoji="0" lang="zh-CN" altLang="en-US" sz="1600" i="0" u="none" strike="noStrike" kern="0" cap="none" spc="0" normalizeH="0" baseline="0" noProof="0" dirty="0">
              <a:ln>
                <a:noFill/>
              </a:ln>
              <a:solidFill>
                <a:schemeClr val="accent2">
                  <a:lumMod val="75000"/>
                </a:schemeClr>
              </a:solidFill>
              <a:effectLst/>
              <a:uLnTx/>
              <a:uFillTx/>
              <a:latin typeface="Times New Roman" panose="02020603050405020304" pitchFamily="18" charset="0"/>
              <a:ea typeface="微软雅黑" panose="020B0503020204020204" charset="-122"/>
              <a:cs typeface="Times New Roman" panose="02020603050405020304" pitchFamily="18" charset="0"/>
            </a:endParaRPr>
          </a:p>
          <a:p>
            <a:pPr marL="0" marR="0" lvl="0" indent="0" algn="just" defTabSz="914400" rtl="0" eaLnBrk="0" fontAlgn="base" latinLnBrk="0" hangingPunct="0">
              <a:lnSpc>
                <a:spcPct val="150000"/>
              </a:lnSpc>
              <a:spcBef>
                <a:spcPct val="0"/>
              </a:spcBef>
              <a:spcAft>
                <a:spcPct val="0"/>
              </a:spcAft>
              <a:buClrTx/>
              <a:buSzTx/>
              <a:buFontTx/>
              <a:buNone/>
              <a:defRPr/>
            </a:pPr>
            <a:r>
              <a:rPr lang="zh-CN" altLang="en-US" sz="1600" kern="0" noProof="0" dirty="0">
                <a:ln>
                  <a:noFill/>
                </a:ln>
                <a:effectLst/>
                <a:uLnTx/>
                <a:uFillTx/>
                <a:latin typeface="Times New Roman" panose="02020603050405020304" pitchFamily="18" charset="0"/>
                <a:ea typeface="微软雅黑" panose="020B0503020204020204" charset="-122"/>
                <a:cs typeface="Times New Roman" panose="02020603050405020304" pitchFamily="18" charset="0"/>
                <a:sym typeface="+mn-ea"/>
              </a:rPr>
              <a:t>已知对</a:t>
            </a:r>
            <a:r>
              <a:rPr lang="zh-CN" altLang="en-US" sz="1600" kern="0" noProof="0" dirty="0">
                <a:ln>
                  <a:noFill/>
                </a:ln>
                <a:solidFill>
                  <a:schemeClr val="accent2">
                    <a:lumMod val="75000"/>
                  </a:schemeClr>
                </a:solidFill>
                <a:effectLst/>
                <a:uLnTx/>
                <a:uFillTx/>
                <a:latin typeface="Times New Roman" panose="02020603050405020304" pitchFamily="18" charset="0"/>
                <a:ea typeface="微软雅黑" panose="020B0503020204020204" charset="-122"/>
                <a:cs typeface="Times New Roman" panose="02020603050405020304" pitchFamily="18" charset="0"/>
                <a:sym typeface="+mn-ea"/>
              </a:rPr>
              <a:t>艾司奥美拉唑、其它苯并咪唑类化合物或本品的任何其他成份过敏者</a:t>
            </a:r>
            <a:r>
              <a:rPr lang="zh-CN" altLang="en-US" sz="1600" kern="0" noProof="0" dirty="0">
                <a:ln>
                  <a:noFill/>
                </a:ln>
                <a:effectLst/>
                <a:uLnTx/>
                <a:uFillTx/>
                <a:latin typeface="Times New Roman" panose="02020603050405020304" pitchFamily="18" charset="0"/>
                <a:ea typeface="微软雅黑" panose="020B0503020204020204" charset="-122"/>
                <a:cs typeface="Times New Roman" panose="02020603050405020304" pitchFamily="18" charset="0"/>
                <a:sym typeface="+mn-ea"/>
              </a:rPr>
              <a:t>禁用。</a:t>
            </a:r>
            <a:endParaRPr lang="zh-CN" altLang="en-US" sz="1600" kern="0" noProof="0" dirty="0">
              <a:ln>
                <a:noFill/>
              </a:ln>
              <a:effectLst/>
              <a:uLnTx/>
              <a:uFillTx/>
              <a:latin typeface="Times New Roman" panose="02020603050405020304" pitchFamily="18" charset="0"/>
              <a:ea typeface="微软雅黑" panose="020B0503020204020204" charset="-122"/>
              <a:cs typeface="Times New Roman" panose="02020603050405020304" pitchFamily="18" charset="0"/>
            </a:endParaRPr>
          </a:p>
          <a:p>
            <a:pPr marL="0" marR="0" lvl="0" indent="0" algn="just" defTabSz="914400" rtl="0" eaLnBrk="0" fontAlgn="base" latinLnBrk="0" hangingPunct="0">
              <a:lnSpc>
                <a:spcPct val="150000"/>
              </a:lnSpc>
              <a:spcBef>
                <a:spcPct val="0"/>
              </a:spcBef>
              <a:spcAft>
                <a:spcPct val="0"/>
              </a:spcAft>
              <a:buClrTx/>
              <a:buSzTx/>
              <a:buFontTx/>
              <a:buNone/>
              <a:defRPr/>
            </a:pPr>
            <a:r>
              <a:rPr lang="zh-CN" altLang="en-US" sz="1600" kern="0" noProof="0" dirty="0">
                <a:ln>
                  <a:noFill/>
                </a:ln>
                <a:solidFill>
                  <a:schemeClr val="accent2">
                    <a:lumMod val="75000"/>
                  </a:schemeClr>
                </a:solidFill>
                <a:effectLst/>
                <a:uLnTx/>
                <a:uFillTx/>
                <a:latin typeface="Times New Roman" panose="02020603050405020304" pitchFamily="18" charset="0"/>
                <a:ea typeface="微软雅黑" panose="020B0503020204020204" charset="-122"/>
                <a:cs typeface="Times New Roman" panose="02020603050405020304" pitchFamily="18" charset="0"/>
                <a:sym typeface="+mn-ea"/>
              </a:rPr>
              <a:t>艾司奥美拉唑不可与奈非那韦合用</a:t>
            </a:r>
            <a:r>
              <a:rPr lang="zh-CN" altLang="en-US" sz="1600" kern="0" noProof="0" dirty="0">
                <a:ln>
                  <a:noFill/>
                </a:ln>
                <a:effectLst/>
                <a:uLnTx/>
                <a:uFillTx/>
                <a:latin typeface="Times New Roman" panose="02020603050405020304" pitchFamily="18" charset="0"/>
                <a:ea typeface="微软雅黑" panose="020B0503020204020204" charset="-122"/>
                <a:cs typeface="Times New Roman" panose="02020603050405020304" pitchFamily="18" charset="0"/>
                <a:sym typeface="+mn-ea"/>
              </a:rPr>
              <a:t>（见【药物相互作用】）。</a:t>
            </a:r>
            <a:endParaRPr lang="zh-CN" altLang="en-US" sz="1600" kern="0" noProof="0" dirty="0">
              <a:ln>
                <a:noFill/>
              </a:ln>
              <a:effectLst/>
              <a:uLnTx/>
              <a:uFillTx/>
              <a:latin typeface="Times New Roman" panose="02020603050405020304" pitchFamily="18" charset="0"/>
              <a:ea typeface="微软雅黑" panose="020B0503020204020204" charset="-122"/>
              <a:cs typeface="Times New Roman" panose="02020603050405020304" pitchFamily="18" charset="0"/>
            </a:endParaRPr>
          </a:p>
          <a:p>
            <a:pPr marL="0" marR="0" lvl="0" indent="0" algn="just" defTabSz="914400" rtl="0" eaLnBrk="0" fontAlgn="base" latinLnBrk="0" hangingPunct="0">
              <a:lnSpc>
                <a:spcPct val="150000"/>
              </a:lnSpc>
              <a:spcBef>
                <a:spcPct val="0"/>
              </a:spcBef>
              <a:spcAft>
                <a:spcPct val="0"/>
              </a:spcAft>
              <a:buClrTx/>
              <a:buSzTx/>
              <a:buFontTx/>
              <a:buNone/>
              <a:defRPr/>
            </a:pPr>
            <a:r>
              <a:rPr lang="zh-CN" altLang="en-US" sz="1600" kern="0" noProof="0" dirty="0">
                <a:ln>
                  <a:noFill/>
                </a:ln>
                <a:effectLst/>
                <a:uLnTx/>
                <a:uFillTx/>
                <a:latin typeface="Times New Roman" panose="02020603050405020304" pitchFamily="18" charset="0"/>
                <a:ea typeface="微软雅黑" panose="020B0503020204020204" charset="-122"/>
                <a:cs typeface="Times New Roman" panose="02020603050405020304" pitchFamily="18" charset="0"/>
                <a:sym typeface="+mn-ea"/>
              </a:rPr>
              <a:t>关于与艾司奥美拉唑镁联合使用的抗菌药（克拉霉素和阿莫西林）禁忌的信息，请参阅其说明书中的禁忌部分。</a:t>
            </a:r>
            <a:endParaRPr lang="zh-CN" altLang="en-US" sz="1600" kern="0" noProof="0" dirty="0">
              <a:ln>
                <a:noFill/>
              </a:ln>
              <a:effectLst/>
              <a:uLnTx/>
              <a:uFillTx/>
              <a:latin typeface="Times New Roman" panose="02020603050405020304" pitchFamily="18" charset="0"/>
              <a:ea typeface="微软雅黑" panose="020B0503020204020204" charset="-122"/>
              <a:cs typeface="Times New Roman" panose="02020603050405020304" pitchFamily="18" charset="0"/>
            </a:endParaRPr>
          </a:p>
          <a:p>
            <a:pPr marL="0" marR="0" lvl="0" indent="0" algn="just" defTabSz="914400" rtl="0" eaLnBrk="0" fontAlgn="base" latinLnBrk="0" hangingPunct="0">
              <a:lnSpc>
                <a:spcPct val="150000"/>
              </a:lnSpc>
              <a:spcBef>
                <a:spcPct val="0"/>
              </a:spcBef>
              <a:spcAft>
                <a:spcPct val="0"/>
              </a:spcAft>
              <a:buClrTx/>
              <a:buSzTx/>
              <a:buFontTx/>
              <a:buNone/>
              <a:defRPr/>
            </a:pPr>
            <a:endParaRPr kumimoji="0" lang="zh-CN" altLang="en-US" sz="1600" i="0" u="none" strike="noStrike" kern="0" cap="none" spc="0" normalizeH="0" baseline="0" noProof="0" dirty="0">
              <a:ln>
                <a:noFill/>
              </a:ln>
              <a:solidFill>
                <a:schemeClr val="accent2">
                  <a:lumMod val="75000"/>
                </a:schemeClr>
              </a:solidFill>
              <a:effectLst/>
              <a:uLnTx/>
              <a:uFillTx/>
              <a:latin typeface="Times New Roman" panose="02020603050405020304" pitchFamily="18" charset="0"/>
              <a:ea typeface="微软雅黑" panose="020B0503020204020204" charset="-122"/>
              <a:cs typeface="Times New Roman" panose="02020603050405020304" pitchFamily="18" charset="0"/>
            </a:endParaRPr>
          </a:p>
        </p:txBody>
      </p:sp>
      <p:sp>
        <p:nvSpPr>
          <p:cNvPr id="12" name="矩形 11"/>
          <p:cNvSpPr/>
          <p:nvPr>
            <p:custDataLst>
              <p:tags r:id="rId4"/>
            </p:custDataLst>
          </p:nvPr>
        </p:nvSpPr>
        <p:spPr bwMode="auto">
          <a:xfrm>
            <a:off x="302895" y="4678045"/>
            <a:ext cx="11588115" cy="1667338"/>
          </a:xfrm>
          <a:prstGeom prst="rect">
            <a:avLst/>
          </a:prstGeom>
          <a:ln w="12700" cmpd="sng">
            <a:solidFill>
              <a:schemeClr val="accent1">
                <a:shade val="50000"/>
              </a:schemeClr>
            </a:solidFill>
            <a:prstDash val="solid"/>
          </a:ln>
        </p:spPr>
        <p:txBody>
          <a:bodyPr lIns="144000" tIns="36000" rIns="144000" bIns="36000">
            <a:noAutofit/>
          </a:bodyPr>
          <a:lstStyle>
            <a:defPPr>
              <a:defRPr lang="zh-CN"/>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a:lstStyle>
          <a:p>
            <a:pPr marL="0" marR="0" lvl="0" indent="0" algn="just" defTabSz="914400" rtl="0" eaLnBrk="0" fontAlgn="base" latinLnBrk="0" hangingPunct="0">
              <a:lnSpc>
                <a:spcPct val="150000"/>
              </a:lnSpc>
              <a:spcBef>
                <a:spcPct val="0"/>
              </a:spcBef>
              <a:spcAft>
                <a:spcPct val="0"/>
              </a:spcAft>
              <a:buClrTx/>
              <a:buSzTx/>
              <a:buFontTx/>
              <a:buNone/>
              <a:defRPr/>
            </a:pPr>
            <a:r>
              <a:rPr lang="zh-CN" altLang="en-US" sz="1600" b="1" u="sng" kern="0" noProof="0" dirty="0">
                <a:ln>
                  <a:noFill/>
                </a:ln>
                <a:solidFill>
                  <a:schemeClr val="accent2">
                    <a:lumMod val="75000"/>
                  </a:schemeClr>
                </a:solidFill>
                <a:effectLst/>
                <a:uLnTx/>
                <a:uFillTx/>
                <a:latin typeface="Times New Roman" panose="02020603050405020304" pitchFamily="18" charset="0"/>
                <a:ea typeface="微软雅黑" panose="020B0503020204020204" charset="-122"/>
                <a:cs typeface="Times New Roman" panose="02020603050405020304" pitchFamily="18" charset="0"/>
              </a:rPr>
              <a:t>安全性优势：</a:t>
            </a:r>
            <a:endParaRPr lang="zh-CN" altLang="en-US" sz="1600" b="1" u="sng" kern="0" noProof="0" dirty="0">
              <a:ln>
                <a:noFill/>
              </a:ln>
              <a:solidFill>
                <a:schemeClr val="accent2">
                  <a:lumMod val="75000"/>
                </a:schemeClr>
              </a:solidFill>
              <a:effectLst/>
              <a:uLnTx/>
              <a:uFillTx/>
              <a:latin typeface="Times New Roman" panose="02020603050405020304" pitchFamily="18" charset="0"/>
              <a:ea typeface="微软雅黑" panose="020B0503020204020204" charset="-122"/>
              <a:cs typeface="Times New Roman" panose="02020603050405020304" pitchFamily="18" charset="0"/>
            </a:endParaRPr>
          </a:p>
          <a:p>
            <a:pPr marL="0" marR="0" lvl="0" indent="0" algn="just" defTabSz="914400" rtl="0" eaLnBrk="0" fontAlgn="base" latinLnBrk="0" hangingPunct="0">
              <a:lnSpc>
                <a:spcPct val="150000"/>
              </a:lnSpc>
              <a:spcBef>
                <a:spcPct val="0"/>
              </a:spcBef>
              <a:spcAft>
                <a:spcPct val="0"/>
              </a:spcAft>
              <a:buClrTx/>
              <a:buSzTx/>
              <a:buFontTx/>
              <a:buNone/>
              <a:defRPr/>
            </a:pPr>
            <a:r>
              <a:rPr lang="zh-CN" altLang="en-US" sz="1600" kern="0" noProof="0" dirty="0">
                <a:ln>
                  <a:noFill/>
                </a:ln>
                <a:effectLst/>
                <a:uLnTx/>
                <a:uFillTx/>
                <a:latin typeface="Times New Roman" panose="02020603050405020304" pitchFamily="18" charset="0"/>
                <a:ea typeface="微软雅黑" panose="020B0503020204020204" charset="-122"/>
                <a:cs typeface="Times New Roman" panose="02020603050405020304" pitchFamily="18" charset="0"/>
                <a:sym typeface="+mn-ea"/>
              </a:rPr>
              <a:t>艾司奥美拉唑镁肠溶干混悬剂，剂型可以通过口服以及鼻胃管或胃管给药；</a:t>
            </a:r>
            <a:endParaRPr lang="zh-CN" altLang="en-US" sz="1600" kern="0" noProof="0" dirty="0">
              <a:ln>
                <a:noFill/>
              </a:ln>
              <a:effectLst/>
              <a:uLnTx/>
              <a:uFillTx/>
              <a:latin typeface="Times New Roman" panose="02020603050405020304" pitchFamily="18" charset="0"/>
              <a:ea typeface="微软雅黑" panose="020B0503020204020204" charset="-122"/>
              <a:cs typeface="Times New Roman" panose="02020603050405020304" pitchFamily="18" charset="0"/>
              <a:sym typeface="+mn-ea"/>
            </a:endParaRPr>
          </a:p>
          <a:p>
            <a:pPr marL="0" marR="0" lvl="0" indent="0" algn="just" defTabSz="914400" rtl="0" eaLnBrk="0" fontAlgn="base" latinLnBrk="0" hangingPunct="0">
              <a:lnSpc>
                <a:spcPct val="150000"/>
              </a:lnSpc>
              <a:spcBef>
                <a:spcPct val="0"/>
              </a:spcBef>
              <a:spcAft>
                <a:spcPct val="0"/>
              </a:spcAft>
              <a:buClrTx/>
              <a:buSzTx/>
              <a:buFontTx/>
              <a:buNone/>
              <a:defRPr/>
            </a:pPr>
            <a:r>
              <a:rPr lang="zh-CN" altLang="en-US" sz="1600" kern="0" noProof="0" dirty="0">
                <a:ln>
                  <a:noFill/>
                </a:ln>
                <a:effectLst/>
                <a:uLnTx/>
                <a:uFillTx/>
                <a:latin typeface="Times New Roman" panose="02020603050405020304" pitchFamily="18" charset="0"/>
                <a:ea typeface="微软雅黑" panose="020B0503020204020204" charset="-122"/>
                <a:cs typeface="Times New Roman" panose="02020603050405020304" pitchFamily="18" charset="0"/>
              </a:rPr>
              <a:t>临床总体疗效好，副作用小，耐受性好，口服安全性高；</a:t>
            </a:r>
            <a:endParaRPr lang="en-US" altLang="zh-CN" sz="1600" kern="0" noProof="0" dirty="0">
              <a:ln>
                <a:noFill/>
              </a:ln>
              <a:effectLst/>
              <a:uLnTx/>
              <a:uFillTx/>
              <a:latin typeface="Times New Roman" panose="02020603050405020304" pitchFamily="18" charset="0"/>
              <a:ea typeface="微软雅黑" panose="020B0503020204020204" charset="-122"/>
              <a:cs typeface="Times New Roman" panose="02020603050405020304" pitchFamily="18" charset="0"/>
            </a:endParaRPr>
          </a:p>
          <a:p>
            <a:pPr marL="0" marR="0" lvl="0" indent="0" algn="just" defTabSz="914400" rtl="0" eaLnBrk="0" fontAlgn="base" latinLnBrk="0" hangingPunct="0">
              <a:lnSpc>
                <a:spcPct val="150000"/>
              </a:lnSpc>
              <a:spcBef>
                <a:spcPct val="0"/>
              </a:spcBef>
              <a:spcAft>
                <a:spcPct val="0"/>
              </a:spcAft>
              <a:buClrTx/>
              <a:buSzTx/>
              <a:buFontTx/>
              <a:buNone/>
              <a:defRPr/>
            </a:pPr>
            <a:r>
              <a:rPr lang="zh-CN" altLang="en-US" sz="1600" kern="0" dirty="0">
                <a:latin typeface="Times New Roman" panose="02020603050405020304" pitchFamily="18" charset="0"/>
                <a:ea typeface="微软雅黑" panose="020B0503020204020204" charset="-122"/>
                <a:cs typeface="Times New Roman" panose="02020603050405020304" pitchFamily="18" charset="0"/>
              </a:rPr>
              <a:t>具有</a:t>
            </a:r>
            <a:r>
              <a:rPr lang="en-US" altLang="zh-CN" sz="1600" kern="0" dirty="0">
                <a:latin typeface="Times New Roman" panose="02020603050405020304" pitchFamily="18" charset="0"/>
                <a:ea typeface="微软雅黑" panose="020B0503020204020204" charset="-122"/>
                <a:cs typeface="Times New Roman" panose="02020603050405020304" pitchFamily="18" charset="0"/>
              </a:rPr>
              <a:t>10/20/40mg</a:t>
            </a:r>
            <a:r>
              <a:rPr lang="zh-CN" altLang="en-US" sz="1600" kern="0" dirty="0">
                <a:latin typeface="Times New Roman" panose="02020603050405020304" pitchFamily="18" charset="0"/>
                <a:ea typeface="微软雅黑" panose="020B0503020204020204" charset="-122"/>
                <a:cs typeface="Times New Roman" panose="02020603050405020304" pitchFamily="18" charset="0"/>
              </a:rPr>
              <a:t>多个剂量规格，对于部分需要低剂量给药患者适用。</a:t>
            </a:r>
            <a:endParaRPr lang="zh-CN" altLang="en-US" sz="1600" kern="0" noProof="0" dirty="0">
              <a:ln>
                <a:noFill/>
              </a:ln>
              <a:effectLst/>
              <a:uLnTx/>
              <a:uFillTx/>
              <a:latin typeface="Times New Roman" panose="02020603050405020304" pitchFamily="18" charset="0"/>
              <a:ea typeface="微软雅黑" panose="020B0503020204020204" charset="-122"/>
              <a:cs typeface="Times New Roman" panose="02020603050405020304" pitchFamily="18" charset="0"/>
            </a:endParaRPr>
          </a:p>
        </p:txBody>
      </p:sp>
      <p:pic>
        <p:nvPicPr>
          <p:cNvPr id="2" name="图片 1"/>
          <p:cNvPicPr>
            <a:picLocks noChangeAspect="1"/>
          </p:cNvPicPr>
          <p:nvPr>
            <p:custDataLst>
              <p:tags r:id="rId5"/>
            </p:custDataLst>
          </p:nvPr>
        </p:nvPicPr>
        <p:blipFill>
          <a:blip r:embed="rId6"/>
          <a:stretch>
            <a:fillRect/>
          </a:stretch>
        </p:blipFill>
        <p:spPr>
          <a:xfrm>
            <a:off x="9823910" y="359410"/>
            <a:ext cx="1907540" cy="521335"/>
          </a:xfrm>
          <a:prstGeom prst="rect">
            <a:avLst/>
          </a:prstGeom>
        </p:spPr>
      </p:pic>
    </p:spTree>
    <p:custDataLst>
      <p:tags r:id="rId7"/>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TextBox 8"/>
          <p:cNvSpPr txBox="1"/>
          <p:nvPr>
            <p:custDataLst>
              <p:tags r:id="rId1"/>
            </p:custDataLst>
          </p:nvPr>
        </p:nvSpPr>
        <p:spPr>
          <a:xfrm>
            <a:off x="770890" y="255270"/>
            <a:ext cx="4725035" cy="467360"/>
          </a:xfrm>
          <a:prstGeom prst="rect">
            <a:avLst/>
          </a:prstGeom>
          <a:noFill/>
        </p:spPr>
        <p:txBody>
          <a:bodyPr wrap="square" lIns="0" tIns="0" rIns="0" bIns="0" rtlCol="0" anchor="ctr">
            <a:spAutoFit/>
          </a:bodyPr>
          <a:lstStyle/>
          <a:p>
            <a:r>
              <a:rPr sz="3035" b="1">
                <a:solidFill>
                  <a:schemeClr val="accent2">
                    <a:lumMod val="75000"/>
                  </a:schemeClr>
                </a:solidFill>
                <a:latin typeface="Times New Roman" panose="02020603050405020304" pitchFamily="18" charset="0"/>
                <a:ea typeface="微软雅黑" panose="020B0503020204020204" charset="-122"/>
                <a:cs typeface="Times New Roman" panose="02020603050405020304" pitchFamily="18" charset="0"/>
                <a:sym typeface="Arial" panose="020B0604020202020204" pitchFamily="34" charset="0"/>
              </a:rPr>
              <a:t>0</a:t>
            </a:r>
            <a:r>
              <a:rPr lang="en-US" sz="3035" b="1">
                <a:solidFill>
                  <a:schemeClr val="accent2">
                    <a:lumMod val="75000"/>
                  </a:schemeClr>
                </a:solidFill>
                <a:latin typeface="Times New Roman" panose="02020603050405020304" pitchFamily="18" charset="0"/>
                <a:ea typeface="微软雅黑" panose="020B0503020204020204" charset="-122"/>
                <a:cs typeface="Times New Roman" panose="02020603050405020304" pitchFamily="18" charset="0"/>
                <a:sym typeface="Arial" panose="020B0604020202020204" pitchFamily="34" charset="0"/>
              </a:rPr>
              <a:t>3</a:t>
            </a:r>
            <a:r>
              <a:rPr sz="3035" b="1">
                <a:solidFill>
                  <a:schemeClr val="accent2">
                    <a:lumMod val="75000"/>
                  </a:schemeClr>
                </a:solidFill>
                <a:latin typeface="Times New Roman" panose="02020603050405020304" pitchFamily="18" charset="0"/>
                <a:ea typeface="微软雅黑" panose="020B0503020204020204" charset="-122"/>
                <a:cs typeface="Times New Roman" panose="02020603050405020304" pitchFamily="18" charset="0"/>
                <a:sym typeface="Arial" panose="020B0604020202020204" pitchFamily="34" charset="0"/>
              </a:rPr>
              <a:t>. </a:t>
            </a:r>
            <a:r>
              <a:rPr lang="zh-CN" sz="3035" b="1">
                <a:solidFill>
                  <a:schemeClr val="accent2">
                    <a:lumMod val="75000"/>
                  </a:schemeClr>
                </a:solidFill>
                <a:latin typeface="Times New Roman" panose="02020603050405020304" pitchFamily="18" charset="0"/>
                <a:ea typeface="微软雅黑" panose="020B0503020204020204" charset="-122"/>
                <a:cs typeface="Times New Roman" panose="02020603050405020304" pitchFamily="18" charset="0"/>
                <a:sym typeface="Arial" panose="020B0604020202020204" pitchFamily="34" charset="0"/>
              </a:rPr>
              <a:t>有效性信息</a:t>
            </a:r>
            <a:endParaRPr lang="zh-CN" sz="3035" b="1">
              <a:solidFill>
                <a:schemeClr val="accent2">
                  <a:lumMod val="75000"/>
                </a:schemeClr>
              </a:solidFill>
              <a:latin typeface="Times New Roman" panose="02020603050405020304" pitchFamily="18" charset="0"/>
              <a:ea typeface="微软雅黑" panose="020B0503020204020204" charset="-122"/>
              <a:cs typeface="Times New Roman" panose="02020603050405020304" pitchFamily="18" charset="0"/>
              <a:sym typeface="Arial" panose="020B0604020202020204" pitchFamily="34" charset="0"/>
            </a:endParaRPr>
          </a:p>
        </p:txBody>
      </p:sp>
      <p:sp>
        <p:nvSpPr>
          <p:cNvPr id="6" name="矩形 5"/>
          <p:cNvSpPr/>
          <p:nvPr>
            <p:custDataLst>
              <p:tags r:id="rId2"/>
            </p:custDataLst>
          </p:nvPr>
        </p:nvSpPr>
        <p:spPr>
          <a:xfrm>
            <a:off x="0" y="255404"/>
            <a:ext cx="634060" cy="466909"/>
          </a:xfrm>
          <a:prstGeom prst="rect">
            <a:avLst/>
          </a:prstGeom>
          <a:solidFill>
            <a:srgbClr val="2B5F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705"/>
          </a:p>
        </p:txBody>
      </p:sp>
      <p:sp>
        <p:nvSpPr>
          <p:cNvPr id="3" name="文本框 2"/>
          <p:cNvSpPr txBox="1"/>
          <p:nvPr/>
        </p:nvSpPr>
        <p:spPr>
          <a:xfrm>
            <a:off x="634365" y="722630"/>
            <a:ext cx="10770235" cy="6047105"/>
          </a:xfrm>
          <a:prstGeom prst="rect">
            <a:avLst/>
          </a:prstGeom>
          <a:noFill/>
        </p:spPr>
        <p:txBody>
          <a:bodyPr wrap="square" rtlCol="0" anchor="t">
            <a:spAutoFit/>
          </a:bodyPr>
          <a:lstStyle/>
          <a:p>
            <a:pPr indent="0">
              <a:lnSpc>
                <a:spcPct val="150000"/>
              </a:lnSpc>
              <a:buFont typeface="Wingdings" panose="05000000000000000000" charset="0"/>
              <a:buNone/>
            </a:pPr>
            <a:r>
              <a:rPr lang="zh-CN" altLang="en-US" b="1" dirty="0">
                <a:latin typeface="Times New Roman" panose="02020603050405020304" pitchFamily="18" charset="0"/>
                <a:cs typeface="Times New Roman" panose="02020603050405020304" pitchFamily="18" charset="0"/>
              </a:rPr>
              <a:t>国内外临床指南/诊疗规范推荐 ：</a:t>
            </a:r>
            <a:endParaRPr lang="zh-CN" altLang="en-US" b="1" dirty="0">
              <a:latin typeface="Times New Roman" panose="02020603050405020304" pitchFamily="18" charset="0"/>
              <a:cs typeface="Times New Roman" panose="02020603050405020304" pitchFamily="18" charset="0"/>
            </a:endParaRPr>
          </a:p>
          <a:p>
            <a:pPr marL="285750" indent="-285750">
              <a:lnSpc>
                <a:spcPct val="150000"/>
              </a:lnSpc>
              <a:buFont typeface="Wingdings" panose="05000000000000000000" charset="0"/>
              <a:buChar char="ü"/>
            </a:pPr>
            <a:r>
              <a:rPr lang="zh-CN" altLang="en-US" sz="1600" b="1" dirty="0">
                <a:latin typeface="Times New Roman" panose="02020603050405020304" pitchFamily="18" charset="0"/>
                <a:cs typeface="Times New Roman" panose="02020603050405020304" pitchFamily="18" charset="0"/>
              </a:rPr>
              <a:t>2016亚太共识：胃食管反流病的管理</a:t>
            </a:r>
            <a:endParaRPr lang="zh-CN" altLang="en-US" sz="1600" b="1" dirty="0">
              <a:latin typeface="Times New Roman" panose="02020603050405020304" pitchFamily="18" charset="0"/>
              <a:cs typeface="Times New Roman" panose="02020603050405020304" pitchFamily="18" charset="0"/>
            </a:endParaRPr>
          </a:p>
          <a:p>
            <a:pPr marL="285750" indent="-285750">
              <a:lnSpc>
                <a:spcPct val="150000"/>
              </a:lnSpc>
              <a:buFont typeface="Wingdings" panose="05000000000000000000" charset="0"/>
              <a:buChar char="ü"/>
            </a:pPr>
            <a:r>
              <a:rPr lang="zh-CN" altLang="en-US" sz="1600" b="1" dirty="0">
                <a:latin typeface="Times New Roman" panose="02020603050405020304" pitchFamily="18" charset="0"/>
                <a:cs typeface="Times New Roman" panose="02020603050405020304" pitchFamily="18" charset="0"/>
              </a:rPr>
              <a:t>2017AGA临床实践建议：长期使用质子泵抑制剂的风险和获益</a:t>
            </a:r>
            <a:endParaRPr lang="zh-CN" altLang="en-US" sz="1600" dirty="0">
              <a:latin typeface="Times New Roman" panose="02020603050405020304" pitchFamily="18" charset="0"/>
              <a:cs typeface="Times New Roman" panose="02020603050405020304" pitchFamily="18" charset="0"/>
            </a:endParaRPr>
          </a:p>
          <a:p>
            <a:pPr marL="285750" indent="-285750">
              <a:lnSpc>
                <a:spcPct val="150000"/>
              </a:lnSpc>
              <a:buFont typeface="Wingdings" panose="05000000000000000000" charset="0"/>
              <a:buChar char="ü"/>
            </a:pPr>
            <a:endParaRPr lang="en-US" altLang="en-US" sz="1600" b="1" dirty="0">
              <a:latin typeface="Times New Roman" panose="02020603050405020304" pitchFamily="18" charset="0"/>
              <a:ea typeface="微软雅黑" panose="020B0503020204020204" charset="-122"/>
              <a:cs typeface="Times New Roman" panose="02020603050405020304" pitchFamily="18" charset="0"/>
              <a:sym typeface="+mn-ea"/>
            </a:endParaRPr>
          </a:p>
          <a:p>
            <a:pPr marL="285750" indent="-285750">
              <a:lnSpc>
                <a:spcPct val="150000"/>
              </a:lnSpc>
              <a:buFont typeface="Wingdings" panose="05000000000000000000" charset="0"/>
              <a:buChar char="ü"/>
            </a:pPr>
            <a:endParaRPr lang="en-US" altLang="en-US" sz="1600" b="1" dirty="0">
              <a:latin typeface="Times New Roman" panose="02020603050405020304" pitchFamily="18" charset="0"/>
              <a:ea typeface="微软雅黑" panose="020B0503020204020204" charset="-122"/>
              <a:cs typeface="Times New Roman" panose="02020603050405020304" pitchFamily="18" charset="0"/>
              <a:sym typeface="+mn-ea"/>
            </a:endParaRPr>
          </a:p>
          <a:p>
            <a:pPr marL="285750" indent="-285750">
              <a:lnSpc>
                <a:spcPct val="150000"/>
              </a:lnSpc>
              <a:buFont typeface="Wingdings" panose="05000000000000000000" charset="0"/>
              <a:buChar char="ü"/>
            </a:pPr>
            <a:endParaRPr lang="en-US" altLang="en-US" sz="1600" b="1" dirty="0">
              <a:latin typeface="Times New Roman" panose="02020603050405020304" pitchFamily="18" charset="0"/>
              <a:ea typeface="微软雅黑" panose="020B0503020204020204" charset="-122"/>
              <a:cs typeface="Times New Roman" panose="02020603050405020304" pitchFamily="18" charset="0"/>
              <a:sym typeface="+mn-ea"/>
            </a:endParaRPr>
          </a:p>
          <a:p>
            <a:pPr marL="285750" indent="-285750">
              <a:lnSpc>
                <a:spcPct val="150000"/>
              </a:lnSpc>
              <a:buFont typeface="Wingdings" panose="05000000000000000000" charset="0"/>
              <a:buChar char="ü"/>
            </a:pPr>
            <a:endParaRPr lang="en-US" altLang="en-US" sz="1600" b="1" dirty="0">
              <a:latin typeface="Times New Roman" panose="02020603050405020304" pitchFamily="18" charset="0"/>
              <a:ea typeface="微软雅黑" panose="020B0503020204020204" charset="-122"/>
              <a:cs typeface="Times New Roman" panose="02020603050405020304" pitchFamily="18" charset="0"/>
              <a:sym typeface="+mn-ea"/>
            </a:endParaRPr>
          </a:p>
          <a:p>
            <a:pPr marL="285750" indent="-285750">
              <a:lnSpc>
                <a:spcPct val="150000"/>
              </a:lnSpc>
              <a:buFont typeface="Wingdings" panose="05000000000000000000" charset="0"/>
              <a:buChar char="ü"/>
            </a:pPr>
            <a:r>
              <a:rPr lang="en-US" altLang="en-US" sz="1600" b="1" dirty="0">
                <a:latin typeface="Times New Roman" panose="02020603050405020304" pitchFamily="18" charset="0"/>
                <a:ea typeface="微软雅黑" panose="020B0503020204020204" charset="-122"/>
                <a:cs typeface="Times New Roman" panose="02020603050405020304" pitchFamily="18" charset="0"/>
                <a:sym typeface="+mn-ea"/>
              </a:rPr>
              <a:t>2</a:t>
            </a:r>
            <a:r>
              <a:rPr lang="zh-CN" altLang="en-US" sz="1600" b="1" dirty="0">
                <a:latin typeface="Times New Roman" panose="02020603050405020304" pitchFamily="18" charset="0"/>
                <a:cs typeface="Times New Roman" panose="02020603050405020304" pitchFamily="18" charset="0"/>
                <a:sym typeface="+mn-ea"/>
              </a:rPr>
              <a:t>017第五次全</a:t>
            </a:r>
            <a:r>
              <a:rPr lang="en-US" altLang="en-US" sz="1600" b="1" dirty="0" err="1">
                <a:latin typeface="Times New Roman" panose="02020603050405020304" pitchFamily="18" charset="0"/>
                <a:ea typeface="微软雅黑" panose="020B0503020204020204" charset="-122"/>
                <a:cs typeface="Times New Roman" panose="02020603050405020304" pitchFamily="18" charset="0"/>
                <a:sym typeface="+mn-ea"/>
              </a:rPr>
              <a:t>国幽门螺杆菌感染处理共识报告</a:t>
            </a:r>
            <a:endParaRPr lang="en-US" altLang="en-US" sz="1600" b="1" dirty="0" err="1">
              <a:latin typeface="Times New Roman" panose="02020603050405020304" pitchFamily="18" charset="0"/>
              <a:ea typeface="微软雅黑" panose="020B0503020204020204" charset="-122"/>
              <a:cs typeface="Times New Roman" panose="02020603050405020304" pitchFamily="18" charset="0"/>
              <a:sym typeface="+mn-ea"/>
            </a:endParaRPr>
          </a:p>
          <a:p>
            <a:pPr indent="0">
              <a:lnSpc>
                <a:spcPct val="150000"/>
              </a:lnSpc>
              <a:buFont typeface="Wingdings" panose="05000000000000000000" charset="0"/>
              <a:buNone/>
            </a:pPr>
            <a:r>
              <a:rPr lang="en-US" altLang="zh-CN" sz="1600" dirty="0">
                <a:latin typeface="Times New Roman" panose="02020603050405020304" pitchFamily="18" charset="0"/>
                <a:cs typeface="Times New Roman" panose="02020603050405020304" pitchFamily="18" charset="0"/>
              </a:rPr>
              <a:t>     </a:t>
            </a:r>
            <a:r>
              <a:rPr lang="zh-CN" altLang="en-US" sz="1600" dirty="0">
                <a:latin typeface="Times New Roman" panose="02020603050405020304" pitchFamily="18" charset="0"/>
                <a:cs typeface="Times New Roman" panose="02020603050405020304" pitchFamily="18" charset="0"/>
              </a:rPr>
              <a:t>抑酸剂在根除方案中起重要作用。选择作用稳定、疗效高、受CYP2C19基因多态性影响较小的</a:t>
            </a:r>
            <a:r>
              <a:rPr lang="zh-CN" altLang="en-US" sz="1600" dirty="0">
                <a:solidFill>
                  <a:srgbClr val="FF0000"/>
                </a:solidFill>
                <a:latin typeface="Times New Roman" panose="02020603050405020304" pitchFamily="18" charset="0"/>
                <a:cs typeface="Times New Roman" panose="02020603050405020304" pitchFamily="18" charset="0"/>
              </a:rPr>
              <a:t>PPI，可提高根除率</a:t>
            </a:r>
            <a:r>
              <a:rPr lang="zh-CN" altLang="en-US" sz="1600" dirty="0">
                <a:latin typeface="Times New Roman" panose="02020603050405020304" pitchFamily="18" charset="0"/>
                <a:cs typeface="Times New Roman" panose="02020603050405020304" pitchFamily="18" charset="0"/>
              </a:rPr>
              <a:t>：</a:t>
            </a:r>
            <a:endParaRPr lang="zh-CN" altLang="en-US" sz="1600" dirty="0">
              <a:latin typeface="Times New Roman" panose="02020603050405020304" pitchFamily="18" charset="0"/>
              <a:cs typeface="Times New Roman" panose="02020603050405020304" pitchFamily="18" charset="0"/>
            </a:endParaRPr>
          </a:p>
          <a:p>
            <a:pPr indent="0">
              <a:lnSpc>
                <a:spcPct val="150000"/>
              </a:lnSpc>
              <a:buFont typeface="Wingdings" panose="05000000000000000000" charset="0"/>
              <a:buNone/>
            </a:pPr>
            <a:r>
              <a:rPr lang="zh-CN" altLang="en-US" sz="1600" dirty="0">
                <a:latin typeface="Times New Roman" panose="02020603050405020304" pitchFamily="18" charset="0"/>
                <a:cs typeface="Times New Roman" panose="02020603050405020304" pitchFamily="18" charset="0"/>
              </a:rPr>
              <a:t> </a:t>
            </a:r>
            <a:r>
              <a:rPr lang="en-US" altLang="zh-CN" sz="1600" dirty="0">
                <a:latin typeface="Times New Roman" panose="02020603050405020304" pitchFamily="18" charset="0"/>
                <a:cs typeface="Times New Roman" panose="02020603050405020304" pitchFamily="18" charset="0"/>
              </a:rPr>
              <a:t>    </a:t>
            </a:r>
            <a:r>
              <a:rPr lang="zh-CN" altLang="en-US" sz="1600" dirty="0">
                <a:latin typeface="Times New Roman" panose="02020603050405020304" pitchFamily="18" charset="0"/>
                <a:cs typeface="Times New Roman" panose="02020603050405020304" pitchFamily="18" charset="0"/>
              </a:rPr>
              <a:t>PPI在根除Hp治疗中的主要作用是抑制胃酸分泌、提高胃内pH从而增强抗菌药物的作用，包括降低最小抑菌浓度、</a:t>
            </a:r>
            <a:endParaRPr lang="zh-CN" altLang="en-US" sz="1600" dirty="0">
              <a:latin typeface="Times New Roman" panose="02020603050405020304" pitchFamily="18" charset="0"/>
              <a:cs typeface="Times New Roman" panose="02020603050405020304" pitchFamily="18" charset="0"/>
            </a:endParaRPr>
          </a:p>
          <a:p>
            <a:pPr indent="0">
              <a:lnSpc>
                <a:spcPct val="150000"/>
              </a:lnSpc>
              <a:buFont typeface="Wingdings" panose="05000000000000000000" charset="0"/>
              <a:buNone/>
            </a:pPr>
            <a:r>
              <a:rPr lang="zh-CN" altLang="en-US" sz="1600" dirty="0">
                <a:latin typeface="Times New Roman" panose="02020603050405020304" pitchFamily="18" charset="0"/>
                <a:cs typeface="Times New Roman" panose="02020603050405020304" pitchFamily="18" charset="0"/>
              </a:rPr>
              <a:t> </a:t>
            </a:r>
            <a:r>
              <a:rPr lang="en-US" altLang="zh-CN" sz="1600" dirty="0">
                <a:latin typeface="Times New Roman" panose="02020603050405020304" pitchFamily="18" charset="0"/>
                <a:cs typeface="Times New Roman" panose="02020603050405020304" pitchFamily="18" charset="0"/>
              </a:rPr>
              <a:t>    </a:t>
            </a:r>
            <a:r>
              <a:rPr lang="zh-CN" altLang="en-US" sz="1600" dirty="0">
                <a:latin typeface="Times New Roman" panose="02020603050405020304" pitchFamily="18" charset="0"/>
                <a:cs typeface="Times New Roman" panose="02020603050405020304" pitchFamily="18" charset="0"/>
              </a:rPr>
              <a:t>增加抗菌药物化学稳定性和提高胃液内抗菌药物浓度。PPI的抑酸作用受药物作用强度、宿主参与PPI代谢的</a:t>
            </a:r>
            <a:endParaRPr lang="zh-CN" altLang="en-US" sz="1600" dirty="0">
              <a:latin typeface="Times New Roman" panose="02020603050405020304" pitchFamily="18" charset="0"/>
              <a:cs typeface="Times New Roman" panose="02020603050405020304" pitchFamily="18" charset="0"/>
            </a:endParaRPr>
          </a:p>
          <a:p>
            <a:pPr indent="0">
              <a:lnSpc>
                <a:spcPct val="150000"/>
              </a:lnSpc>
              <a:buFont typeface="Wingdings" panose="05000000000000000000" charset="0"/>
              <a:buNone/>
            </a:pPr>
            <a:r>
              <a:rPr lang="zh-CN" altLang="en-US" sz="1600" dirty="0">
                <a:latin typeface="Times New Roman" panose="02020603050405020304" pitchFamily="18" charset="0"/>
                <a:cs typeface="Times New Roman" panose="02020603050405020304" pitchFamily="18" charset="0"/>
              </a:rPr>
              <a:t> </a:t>
            </a:r>
            <a:r>
              <a:rPr lang="en-US" altLang="zh-CN" sz="1600" dirty="0">
                <a:latin typeface="Times New Roman" panose="02020603050405020304" pitchFamily="18" charset="0"/>
                <a:cs typeface="Times New Roman" panose="02020603050405020304" pitchFamily="18" charset="0"/>
              </a:rPr>
              <a:t>    </a:t>
            </a:r>
            <a:r>
              <a:rPr lang="zh-CN" altLang="en-US" sz="1600" dirty="0">
                <a:latin typeface="Times New Roman" panose="02020603050405020304" pitchFamily="18" charset="0"/>
                <a:cs typeface="Times New Roman" panose="02020603050405020304" pitchFamily="18" charset="0"/>
              </a:rPr>
              <a:t>CYP2C19基因多态性等因素影响。</a:t>
            </a:r>
            <a:r>
              <a:rPr lang="zh-CN" altLang="en-US" sz="1600" dirty="0">
                <a:solidFill>
                  <a:srgbClr val="FF0000"/>
                </a:solidFill>
                <a:latin typeface="Times New Roman" panose="02020603050405020304" pitchFamily="18" charset="0"/>
                <a:cs typeface="Times New Roman" panose="02020603050405020304" pitchFamily="18" charset="0"/>
              </a:rPr>
              <a:t>选择作用稳定、疗效高、受CYP2C19基因多态性影响较小的PPI，可提高根除率。</a:t>
            </a:r>
            <a:endParaRPr lang="zh-CN" altLang="en-US" sz="1600" dirty="0">
              <a:latin typeface="Times New Roman" panose="02020603050405020304" pitchFamily="18" charset="0"/>
              <a:cs typeface="Times New Roman" panose="02020603050405020304" pitchFamily="18" charset="0"/>
            </a:endParaRPr>
          </a:p>
          <a:p>
            <a:pPr marL="285750" indent="-285750">
              <a:lnSpc>
                <a:spcPct val="150000"/>
              </a:lnSpc>
              <a:buFont typeface="Wingdings" panose="05000000000000000000" charset="0"/>
              <a:buChar char="ü"/>
            </a:pPr>
            <a:endParaRPr lang="zh-CN" altLang="en-US" sz="1600" b="1" dirty="0">
              <a:latin typeface="Times New Roman" panose="02020603050405020304" pitchFamily="18" charset="0"/>
              <a:cs typeface="Times New Roman" panose="02020603050405020304" pitchFamily="18" charset="0"/>
            </a:endParaRPr>
          </a:p>
          <a:p>
            <a:pPr marL="285750" indent="-285750">
              <a:lnSpc>
                <a:spcPct val="150000"/>
              </a:lnSpc>
              <a:buFont typeface="Wingdings" panose="05000000000000000000" charset="0"/>
              <a:buChar char="ü"/>
            </a:pPr>
            <a:r>
              <a:rPr lang="zh-CN" altLang="en-US" sz="1600" b="1" dirty="0">
                <a:latin typeface="Times New Roman" panose="02020603050405020304" pitchFamily="18" charset="0"/>
                <a:cs typeface="Times New Roman" panose="02020603050405020304" pitchFamily="18" charset="0"/>
              </a:rPr>
              <a:t>2020 中国胃食管反流病专家共识</a:t>
            </a:r>
            <a:endParaRPr lang="zh-CN" altLang="en-US" sz="1600" b="1" dirty="0">
              <a:latin typeface="Times New Roman" panose="02020603050405020304" pitchFamily="18" charset="0"/>
              <a:cs typeface="Times New Roman" panose="02020603050405020304" pitchFamily="18" charset="0"/>
            </a:endParaRPr>
          </a:p>
          <a:p>
            <a:pPr>
              <a:lnSpc>
                <a:spcPct val="150000"/>
              </a:lnSpc>
            </a:pPr>
            <a:r>
              <a:rPr lang="en-US" altLang="zh-CN" sz="1600" dirty="0">
                <a:latin typeface="Times New Roman" panose="02020603050405020304" pitchFamily="18" charset="0"/>
                <a:cs typeface="Times New Roman" panose="02020603050405020304" pitchFamily="18" charset="0"/>
              </a:rPr>
              <a:t>     </a:t>
            </a:r>
            <a:r>
              <a:rPr lang="en-US" altLang="zh-CN" sz="1600" dirty="0">
                <a:solidFill>
                  <a:srgbClr val="FF0000"/>
                </a:solidFill>
                <a:latin typeface="Times New Roman" panose="02020603050405020304" pitchFamily="18" charset="0"/>
                <a:cs typeface="Times New Roman" panose="02020603050405020304" pitchFamily="18" charset="0"/>
              </a:rPr>
              <a:t> </a:t>
            </a:r>
            <a:r>
              <a:rPr lang="zh-CN" altLang="en-US" sz="1600" dirty="0">
                <a:solidFill>
                  <a:srgbClr val="FF0000"/>
                </a:solidFill>
                <a:latin typeface="Times New Roman" panose="02020603050405020304" pitchFamily="18" charset="0"/>
                <a:cs typeface="Times New Roman" panose="02020603050405020304" pitchFamily="18" charset="0"/>
              </a:rPr>
              <a:t>PPI 或 P-CAB是治疗GERD的首选药物</a:t>
            </a:r>
            <a:r>
              <a:rPr lang="zh-CN" altLang="en-US" sz="1600" dirty="0">
                <a:latin typeface="Times New Roman" panose="02020603050405020304" pitchFamily="18" charset="0"/>
                <a:cs typeface="Times New Roman" panose="02020603050405020304" pitchFamily="18" charset="0"/>
              </a:rPr>
              <a:t>，单剂量PPI治疗无效可改用双倍剂量；一种抑酸剂无效可尝试换用另一种，</a:t>
            </a:r>
            <a:r>
              <a:rPr lang="en-US" altLang="zh-CN" sz="1600" dirty="0">
                <a:latin typeface="Times New Roman" panose="02020603050405020304" pitchFamily="18" charset="0"/>
                <a:cs typeface="Times New Roman" panose="02020603050405020304" pitchFamily="18" charset="0"/>
              </a:rPr>
              <a:t> </a:t>
            </a:r>
            <a:endParaRPr lang="en-US" altLang="zh-CN" sz="1600" dirty="0">
              <a:latin typeface="Times New Roman" panose="02020603050405020304" pitchFamily="18" charset="0"/>
              <a:cs typeface="Times New Roman" panose="02020603050405020304" pitchFamily="18" charset="0"/>
            </a:endParaRPr>
          </a:p>
          <a:p>
            <a:pPr>
              <a:lnSpc>
                <a:spcPct val="150000"/>
              </a:lnSpc>
            </a:pPr>
            <a:r>
              <a:rPr lang="en-US" altLang="zh-CN" sz="1600" dirty="0">
                <a:latin typeface="Times New Roman" panose="02020603050405020304" pitchFamily="18" charset="0"/>
                <a:cs typeface="Times New Roman" panose="02020603050405020304" pitchFamily="18" charset="0"/>
              </a:rPr>
              <a:t>      </a:t>
            </a:r>
            <a:r>
              <a:rPr lang="zh-CN" altLang="en-US" sz="1600" dirty="0">
                <a:latin typeface="Times New Roman" panose="02020603050405020304" pitchFamily="18" charset="0"/>
                <a:cs typeface="Times New Roman" panose="02020603050405020304" pitchFamily="18" charset="0"/>
              </a:rPr>
              <a:t>疗程4-8周。引起难治性 GERD 的原因很多，处理首先需检查患者的服药依从性，优化 PPI 的使用或更换 P-CAB。</a:t>
            </a:r>
            <a:endParaRPr lang="zh-CN" altLang="en-US" sz="1400" dirty="0">
              <a:latin typeface="Times New Roman" panose="02020603050405020304" pitchFamily="18" charset="0"/>
              <a:ea typeface="微软雅黑" panose="020B0503020204020204" charset="-122"/>
              <a:cs typeface="Times New Roman" panose="02020603050405020304" pitchFamily="18" charset="0"/>
            </a:endParaRPr>
          </a:p>
        </p:txBody>
      </p:sp>
      <p:pic>
        <p:nvPicPr>
          <p:cNvPr id="2" name="图片 1"/>
          <p:cNvPicPr>
            <a:picLocks noChangeAspect="1"/>
          </p:cNvPicPr>
          <p:nvPr>
            <p:custDataLst>
              <p:tags r:id="rId3"/>
            </p:custDataLst>
          </p:nvPr>
        </p:nvPicPr>
        <p:blipFill>
          <a:blip r:embed="rId4"/>
          <a:stretch>
            <a:fillRect/>
          </a:stretch>
        </p:blipFill>
        <p:spPr>
          <a:xfrm>
            <a:off x="9823910" y="359410"/>
            <a:ext cx="1907540" cy="521335"/>
          </a:xfrm>
          <a:prstGeom prst="rect">
            <a:avLst/>
          </a:prstGeom>
        </p:spPr>
      </p:pic>
      <p:pic>
        <p:nvPicPr>
          <p:cNvPr id="9" name="图片 8"/>
          <p:cNvPicPr>
            <a:picLocks noChangeAspect="1"/>
          </p:cNvPicPr>
          <p:nvPr>
            <p:custDataLst>
              <p:tags r:id="rId5"/>
            </p:custDataLst>
          </p:nvPr>
        </p:nvPicPr>
        <p:blipFill>
          <a:blip r:embed="rId6">
            <a:extLst>
              <a:ext uri="{28A0092B-C50C-407E-A947-70E740481C1C}">
                <a14:useLocalDpi xmlns:a14="http://schemas.microsoft.com/office/drawing/2010/main" val="0"/>
              </a:ext>
            </a:extLst>
          </a:blip>
          <a:stretch>
            <a:fillRect/>
          </a:stretch>
        </p:blipFill>
        <p:spPr>
          <a:xfrm>
            <a:off x="7089639" y="880833"/>
            <a:ext cx="4399930" cy="1461841"/>
          </a:xfrm>
          <a:prstGeom prst="rect">
            <a:avLst/>
          </a:prstGeom>
          <a:ln w="12700" cmpd="sng">
            <a:solidFill>
              <a:schemeClr val="accent1">
                <a:shade val="50000"/>
              </a:schemeClr>
            </a:solidFill>
            <a:prstDash val="sysDot"/>
          </a:ln>
        </p:spPr>
      </p:pic>
      <p:pic>
        <p:nvPicPr>
          <p:cNvPr id="33" name="图片 32"/>
          <p:cNvPicPr>
            <a:picLocks noChangeAspect="1"/>
          </p:cNvPicPr>
          <p:nvPr>
            <p:custDataLst>
              <p:tags r:id="rId7"/>
            </p:custDataLst>
          </p:nvPr>
        </p:nvPicPr>
        <p:blipFill>
          <a:blip r:embed="rId8">
            <a:extLst>
              <a:ext uri="{28A0092B-C50C-407E-A947-70E740481C1C}">
                <a14:useLocalDpi xmlns:a14="http://schemas.microsoft.com/office/drawing/2010/main" val="0"/>
              </a:ext>
            </a:extLst>
          </a:blip>
          <a:stretch>
            <a:fillRect/>
          </a:stretch>
        </p:blipFill>
        <p:spPr>
          <a:xfrm>
            <a:off x="993140" y="2084705"/>
            <a:ext cx="5443855" cy="1012825"/>
          </a:xfrm>
          <a:prstGeom prst="rect">
            <a:avLst/>
          </a:prstGeom>
          <a:ln w="12700" cmpd="sng">
            <a:solidFill>
              <a:schemeClr val="accent1">
                <a:shade val="50000"/>
              </a:schemeClr>
            </a:solidFill>
            <a:prstDash val="sysDot"/>
          </a:ln>
        </p:spPr>
      </p:pic>
      <p:cxnSp>
        <p:nvCxnSpPr>
          <p:cNvPr id="10" name="直接箭头连接符 9"/>
          <p:cNvCxnSpPr/>
          <p:nvPr/>
        </p:nvCxnSpPr>
        <p:spPr>
          <a:xfrm flipV="1">
            <a:off x="4319905" y="1467485"/>
            <a:ext cx="2751455" cy="1397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ustDataLst>
      <p:tags r:id="rId9"/>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TextBox 8"/>
          <p:cNvSpPr txBox="1"/>
          <p:nvPr>
            <p:custDataLst>
              <p:tags r:id="rId1"/>
            </p:custDataLst>
          </p:nvPr>
        </p:nvSpPr>
        <p:spPr>
          <a:xfrm>
            <a:off x="770890" y="255270"/>
            <a:ext cx="4725035" cy="467360"/>
          </a:xfrm>
          <a:prstGeom prst="rect">
            <a:avLst/>
          </a:prstGeom>
          <a:noFill/>
        </p:spPr>
        <p:txBody>
          <a:bodyPr wrap="square" lIns="0" tIns="0" rIns="0" bIns="0" rtlCol="0" anchor="ctr">
            <a:spAutoFit/>
          </a:bodyPr>
          <a:lstStyle/>
          <a:p>
            <a:r>
              <a:rPr sz="3035" b="1">
                <a:solidFill>
                  <a:schemeClr val="accent2">
                    <a:lumMod val="75000"/>
                  </a:schemeClr>
                </a:solidFill>
                <a:latin typeface="Times New Roman" panose="02020603050405020304" pitchFamily="18" charset="0"/>
                <a:ea typeface="微软雅黑" panose="020B0503020204020204" charset="-122"/>
                <a:cs typeface="Times New Roman" panose="02020603050405020304" pitchFamily="18" charset="0"/>
                <a:sym typeface="Arial" panose="020B0604020202020204" pitchFamily="34" charset="0"/>
              </a:rPr>
              <a:t>0</a:t>
            </a:r>
            <a:r>
              <a:rPr lang="en-US" sz="3035" b="1">
                <a:solidFill>
                  <a:schemeClr val="accent2">
                    <a:lumMod val="75000"/>
                  </a:schemeClr>
                </a:solidFill>
                <a:latin typeface="Times New Roman" panose="02020603050405020304" pitchFamily="18" charset="0"/>
                <a:ea typeface="微软雅黑" panose="020B0503020204020204" charset="-122"/>
                <a:cs typeface="Times New Roman" panose="02020603050405020304" pitchFamily="18" charset="0"/>
                <a:sym typeface="Arial" panose="020B0604020202020204" pitchFamily="34" charset="0"/>
              </a:rPr>
              <a:t>3</a:t>
            </a:r>
            <a:r>
              <a:rPr sz="3035" b="1">
                <a:solidFill>
                  <a:schemeClr val="accent2">
                    <a:lumMod val="75000"/>
                  </a:schemeClr>
                </a:solidFill>
                <a:latin typeface="Times New Roman" panose="02020603050405020304" pitchFamily="18" charset="0"/>
                <a:ea typeface="微软雅黑" panose="020B0503020204020204" charset="-122"/>
                <a:cs typeface="Times New Roman" panose="02020603050405020304" pitchFamily="18" charset="0"/>
                <a:sym typeface="Arial" panose="020B0604020202020204" pitchFamily="34" charset="0"/>
              </a:rPr>
              <a:t>. </a:t>
            </a:r>
            <a:r>
              <a:rPr lang="zh-CN" sz="3035" b="1">
                <a:solidFill>
                  <a:schemeClr val="accent2">
                    <a:lumMod val="75000"/>
                  </a:schemeClr>
                </a:solidFill>
                <a:latin typeface="Times New Roman" panose="02020603050405020304" pitchFamily="18" charset="0"/>
                <a:ea typeface="微软雅黑" panose="020B0503020204020204" charset="-122"/>
                <a:cs typeface="Times New Roman" panose="02020603050405020304" pitchFamily="18" charset="0"/>
                <a:sym typeface="Arial" panose="020B0604020202020204" pitchFamily="34" charset="0"/>
              </a:rPr>
              <a:t>有效性信息</a:t>
            </a:r>
            <a:endParaRPr lang="zh-CN" sz="3035" b="1">
              <a:solidFill>
                <a:schemeClr val="accent2">
                  <a:lumMod val="75000"/>
                </a:schemeClr>
              </a:solidFill>
              <a:latin typeface="Times New Roman" panose="02020603050405020304" pitchFamily="18" charset="0"/>
              <a:ea typeface="微软雅黑" panose="020B0503020204020204" charset="-122"/>
              <a:cs typeface="Times New Roman" panose="02020603050405020304" pitchFamily="18" charset="0"/>
              <a:sym typeface="Arial" panose="020B0604020202020204" pitchFamily="34" charset="0"/>
            </a:endParaRPr>
          </a:p>
        </p:txBody>
      </p:sp>
      <p:sp>
        <p:nvSpPr>
          <p:cNvPr id="6" name="矩形 5"/>
          <p:cNvSpPr/>
          <p:nvPr>
            <p:custDataLst>
              <p:tags r:id="rId2"/>
            </p:custDataLst>
          </p:nvPr>
        </p:nvSpPr>
        <p:spPr>
          <a:xfrm>
            <a:off x="0" y="255404"/>
            <a:ext cx="634060" cy="466909"/>
          </a:xfrm>
          <a:prstGeom prst="rect">
            <a:avLst/>
          </a:prstGeom>
          <a:solidFill>
            <a:srgbClr val="2B5F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705"/>
          </a:p>
        </p:txBody>
      </p:sp>
      <p:sp>
        <p:nvSpPr>
          <p:cNvPr id="3" name="文本框 2"/>
          <p:cNvSpPr txBox="1"/>
          <p:nvPr/>
        </p:nvSpPr>
        <p:spPr>
          <a:xfrm>
            <a:off x="634365" y="880745"/>
            <a:ext cx="10770235" cy="3491865"/>
          </a:xfrm>
          <a:prstGeom prst="rect">
            <a:avLst/>
          </a:prstGeom>
          <a:noFill/>
        </p:spPr>
        <p:txBody>
          <a:bodyPr wrap="square" rtlCol="0" anchor="t">
            <a:spAutoFit/>
          </a:bodyPr>
          <a:lstStyle/>
          <a:p>
            <a:r>
              <a:rPr lang="zh-CN" altLang="en-US" b="1" dirty="0">
                <a:latin typeface="Times New Roman" panose="02020603050405020304" pitchFamily="18" charset="0"/>
                <a:cs typeface="Times New Roman" panose="02020603050405020304" pitchFamily="18" charset="0"/>
              </a:rPr>
              <a:t>临床研究</a:t>
            </a:r>
            <a:r>
              <a:rPr lang="en-US" altLang="zh-CN" b="1" dirty="0">
                <a:latin typeface="Times New Roman" panose="02020603050405020304" pitchFamily="18" charset="0"/>
                <a:cs typeface="Times New Roman" panose="02020603050405020304" pitchFamily="18" charset="0"/>
              </a:rPr>
              <a:t>1</a:t>
            </a:r>
            <a:r>
              <a:rPr lang="zh-CN" altLang="en-US" b="1" dirty="0">
                <a:latin typeface="Times New Roman" panose="02020603050405020304" pitchFamily="18" charset="0"/>
                <a:cs typeface="Times New Roman" panose="02020603050405020304" pitchFamily="18" charset="0"/>
              </a:rPr>
              <a:t>：</a:t>
            </a:r>
            <a:endParaRPr lang="zh-CN" altLang="en-US" b="1" dirty="0">
              <a:latin typeface="Times New Roman" panose="02020603050405020304" pitchFamily="18" charset="0"/>
              <a:cs typeface="Times New Roman" panose="02020603050405020304" pitchFamily="18" charset="0"/>
            </a:endParaRPr>
          </a:p>
          <a:p>
            <a:pPr marL="162560" indent="-162560">
              <a:lnSpc>
                <a:spcPct val="150000"/>
              </a:lnSpc>
              <a:buFont typeface="Wingdings" panose="05000000000000000000" pitchFamily="2" charset="2"/>
              <a:buChar char="Ø"/>
            </a:pPr>
            <a:r>
              <a:rPr lang="zh-CN" altLang="en-US" sz="1400" b="1" dirty="0">
                <a:latin typeface="Times New Roman" panose="02020603050405020304" pitchFamily="18" charset="0"/>
                <a:ea typeface="微软雅黑" panose="020B0503020204020204" charset="-122"/>
                <a:cs typeface="Times New Roman" panose="02020603050405020304" pitchFamily="18" charset="0"/>
                <a:sym typeface="+mn-ea"/>
              </a:rPr>
              <a:t>研究性质：</a:t>
            </a:r>
            <a:r>
              <a:rPr lang="zh-CN" altLang="en-US" sz="1400" dirty="0">
                <a:latin typeface="Times New Roman" panose="02020603050405020304" pitchFamily="18" charset="0"/>
                <a:ea typeface="微软雅黑" panose="020B0503020204020204" charset="-122"/>
                <a:cs typeface="Times New Roman" panose="02020603050405020304" pitchFamily="18" charset="0"/>
                <a:sym typeface="+mn-ea"/>
              </a:rPr>
              <a:t>多中心、开放研究  </a:t>
            </a:r>
            <a:r>
              <a:rPr lang="en-US" altLang="zh-CN" sz="1400" dirty="0">
                <a:latin typeface="Times New Roman" panose="02020603050405020304" pitchFamily="18" charset="0"/>
                <a:ea typeface="微软雅黑" panose="020B0503020204020204" charset="-122"/>
                <a:cs typeface="Times New Roman" panose="02020603050405020304" pitchFamily="18" charset="0"/>
                <a:sym typeface="+mn-ea"/>
              </a:rPr>
              <a:t>(</a:t>
            </a:r>
            <a:r>
              <a:rPr lang="zh-CN" altLang="en-US" sz="1400" dirty="0">
                <a:latin typeface="Times New Roman" panose="02020603050405020304" pitchFamily="18" charset="0"/>
                <a:ea typeface="微软雅黑" panose="020B0503020204020204" charset="-122"/>
                <a:cs typeface="Times New Roman" panose="02020603050405020304" pitchFamily="18" charset="0"/>
                <a:sym typeface="+mn-ea"/>
              </a:rPr>
              <a:t>英国</a:t>
            </a:r>
            <a:r>
              <a:rPr lang="en-US" altLang="zh-CN" sz="1400" dirty="0">
                <a:latin typeface="Times New Roman" panose="02020603050405020304" pitchFamily="18" charset="0"/>
                <a:ea typeface="微软雅黑" panose="020B0503020204020204" charset="-122"/>
                <a:cs typeface="Times New Roman" panose="02020603050405020304" pitchFamily="18" charset="0"/>
                <a:sym typeface="+mn-ea"/>
              </a:rPr>
              <a:t>)</a:t>
            </a:r>
            <a:r>
              <a:rPr lang="zh-CN" altLang="en-US" sz="1400" dirty="0">
                <a:latin typeface="Times New Roman" panose="02020603050405020304" pitchFamily="18" charset="0"/>
                <a:ea typeface="微软雅黑" panose="020B0503020204020204" charset="-122"/>
                <a:cs typeface="Times New Roman" panose="02020603050405020304" pitchFamily="18" charset="0"/>
                <a:sym typeface="+mn-ea"/>
              </a:rPr>
              <a:t>；</a:t>
            </a:r>
            <a:endParaRPr lang="en-US" altLang="zh-CN" sz="1400" b="1" dirty="0">
              <a:latin typeface="Times New Roman" panose="02020603050405020304" pitchFamily="18" charset="0"/>
              <a:ea typeface="微软雅黑" panose="020B0503020204020204" charset="-122"/>
              <a:cs typeface="Times New Roman" panose="02020603050405020304" pitchFamily="18" charset="0"/>
            </a:endParaRPr>
          </a:p>
          <a:p>
            <a:pPr marL="162560" indent="-162560">
              <a:lnSpc>
                <a:spcPct val="150000"/>
              </a:lnSpc>
              <a:buFont typeface="Wingdings" panose="05000000000000000000" pitchFamily="2" charset="2"/>
              <a:buChar char="Ø"/>
            </a:pPr>
            <a:r>
              <a:rPr lang="zh-CN" altLang="en-US" sz="1400" b="1" dirty="0">
                <a:latin typeface="Times New Roman" panose="02020603050405020304" pitchFamily="18" charset="0"/>
                <a:ea typeface="微软雅黑" panose="020B0503020204020204" charset="-122"/>
                <a:cs typeface="Times New Roman" panose="02020603050405020304" pitchFamily="18" charset="0"/>
                <a:sym typeface="+mn-ea"/>
              </a:rPr>
              <a:t>患者类型</a:t>
            </a:r>
            <a:r>
              <a:rPr lang="zh-CN" altLang="en-US" sz="1400" dirty="0">
                <a:latin typeface="Times New Roman" panose="02020603050405020304" pitchFamily="18" charset="0"/>
                <a:ea typeface="微软雅黑" panose="020B0503020204020204" charset="-122"/>
                <a:cs typeface="Times New Roman" panose="02020603050405020304" pitchFamily="18" charset="0"/>
                <a:sym typeface="+mn-ea"/>
              </a:rPr>
              <a:t>：在接受全剂量</a:t>
            </a:r>
            <a:r>
              <a:rPr lang="en-US" altLang="zh-CN" sz="1400" dirty="0">
                <a:latin typeface="Times New Roman" panose="02020603050405020304" pitchFamily="18" charset="0"/>
                <a:ea typeface="微软雅黑" panose="020B0503020204020204" charset="-122"/>
                <a:cs typeface="Times New Roman" panose="02020603050405020304" pitchFamily="18" charset="0"/>
                <a:sym typeface="+mn-ea"/>
              </a:rPr>
              <a:t>PPI</a:t>
            </a:r>
            <a:r>
              <a:rPr lang="zh-CN" altLang="en-US" sz="1400" dirty="0">
                <a:latin typeface="Times New Roman" panose="02020603050405020304" pitchFamily="18" charset="0"/>
                <a:ea typeface="微软雅黑" panose="020B0503020204020204" charset="-122"/>
                <a:cs typeface="Times New Roman" panose="02020603050405020304" pitchFamily="18" charset="0"/>
                <a:sym typeface="+mn-ea"/>
              </a:rPr>
              <a:t>治疗</a:t>
            </a:r>
            <a:r>
              <a:rPr lang="en-US" altLang="zh-CN" sz="1400" dirty="0">
                <a:latin typeface="Times New Roman" panose="02020603050405020304" pitchFamily="18" charset="0"/>
                <a:ea typeface="微软雅黑" panose="020B0503020204020204" charset="-122"/>
                <a:cs typeface="Times New Roman" panose="02020603050405020304" pitchFamily="18" charset="0"/>
                <a:sym typeface="+mn-ea"/>
              </a:rPr>
              <a:t>8</a:t>
            </a:r>
            <a:r>
              <a:rPr lang="zh-CN" altLang="en-US" sz="1400" dirty="0">
                <a:latin typeface="Times New Roman" panose="02020603050405020304" pitchFamily="18" charset="0"/>
                <a:ea typeface="微软雅黑" panose="020B0503020204020204" charset="-122"/>
                <a:cs typeface="Times New Roman" panose="02020603050405020304" pitchFamily="18" charset="0"/>
                <a:sym typeface="+mn-ea"/>
              </a:rPr>
              <a:t>周后仍出现持续性</a:t>
            </a:r>
            <a:r>
              <a:rPr lang="en-US" altLang="zh-CN" sz="1400" dirty="0">
                <a:latin typeface="Times New Roman" panose="02020603050405020304" pitchFamily="18" charset="0"/>
                <a:ea typeface="微软雅黑" panose="020B0503020204020204" charset="-122"/>
                <a:cs typeface="Times New Roman" panose="02020603050405020304" pitchFamily="18" charset="0"/>
                <a:sym typeface="+mn-ea"/>
              </a:rPr>
              <a:t>GERD</a:t>
            </a:r>
            <a:r>
              <a:rPr lang="zh-CN" altLang="en-US" sz="1400" dirty="0">
                <a:latin typeface="Times New Roman" panose="02020603050405020304" pitchFamily="18" charset="0"/>
                <a:ea typeface="微软雅黑" panose="020B0503020204020204" charset="-122"/>
                <a:cs typeface="Times New Roman" panose="02020603050405020304" pitchFamily="18" charset="0"/>
                <a:sym typeface="+mn-ea"/>
              </a:rPr>
              <a:t>症状的患者，</a:t>
            </a:r>
            <a:r>
              <a:rPr lang="zh-CN" altLang="en-US" sz="1400" dirty="0">
                <a:solidFill>
                  <a:srgbClr val="FF0000"/>
                </a:solidFill>
                <a:latin typeface="Times New Roman" panose="02020603050405020304" pitchFamily="18" charset="0"/>
                <a:ea typeface="微软雅黑" panose="020B0503020204020204" charset="-122"/>
                <a:cs typeface="Times New Roman" panose="02020603050405020304" pitchFamily="18" charset="0"/>
                <a:sym typeface="+mn-ea"/>
              </a:rPr>
              <a:t>之前服用的</a:t>
            </a:r>
            <a:r>
              <a:rPr lang="en-US" altLang="zh-CN" sz="1400" dirty="0">
                <a:solidFill>
                  <a:srgbClr val="FF0000"/>
                </a:solidFill>
                <a:latin typeface="Times New Roman" panose="02020603050405020304" pitchFamily="18" charset="0"/>
                <a:ea typeface="微软雅黑" panose="020B0503020204020204" charset="-122"/>
                <a:cs typeface="Times New Roman" panose="02020603050405020304" pitchFamily="18" charset="0"/>
                <a:sym typeface="+mn-ea"/>
              </a:rPr>
              <a:t>PPI</a:t>
            </a:r>
            <a:r>
              <a:rPr lang="zh-CN" altLang="en-US" sz="1400" dirty="0">
                <a:solidFill>
                  <a:srgbClr val="FF0000"/>
                </a:solidFill>
                <a:latin typeface="Times New Roman" panose="02020603050405020304" pitchFamily="18" charset="0"/>
                <a:ea typeface="微软雅黑" panose="020B0503020204020204" charset="-122"/>
                <a:cs typeface="Times New Roman" panose="02020603050405020304" pitchFamily="18" charset="0"/>
                <a:sym typeface="+mn-ea"/>
              </a:rPr>
              <a:t>有兰索拉唑（</a:t>
            </a:r>
            <a:r>
              <a:rPr lang="en-US" altLang="zh-CN" sz="1400" dirty="0">
                <a:solidFill>
                  <a:srgbClr val="FF0000"/>
                </a:solidFill>
                <a:latin typeface="Times New Roman" panose="02020603050405020304" pitchFamily="18" charset="0"/>
                <a:ea typeface="微软雅黑" panose="020B0503020204020204" charset="-122"/>
                <a:cs typeface="Times New Roman" panose="02020603050405020304" pitchFamily="18" charset="0"/>
                <a:sym typeface="+mn-ea"/>
              </a:rPr>
              <a:t>26.6</a:t>
            </a:r>
            <a:r>
              <a:rPr lang="zh-CN" altLang="en-US" sz="1400" dirty="0">
                <a:solidFill>
                  <a:srgbClr val="FF0000"/>
                </a:solidFill>
                <a:latin typeface="Times New Roman" panose="02020603050405020304" pitchFamily="18" charset="0"/>
                <a:ea typeface="微软雅黑" panose="020B0503020204020204" charset="-122"/>
                <a:cs typeface="Times New Roman" panose="02020603050405020304" pitchFamily="18" charset="0"/>
                <a:sym typeface="+mn-ea"/>
              </a:rPr>
              <a:t>）、奥美拉唑（</a:t>
            </a:r>
            <a:r>
              <a:rPr lang="en-US" altLang="zh-CN" sz="1400" dirty="0">
                <a:solidFill>
                  <a:srgbClr val="FF0000"/>
                </a:solidFill>
                <a:latin typeface="Times New Roman" panose="02020603050405020304" pitchFamily="18" charset="0"/>
                <a:ea typeface="微软雅黑" panose="020B0503020204020204" charset="-122"/>
                <a:cs typeface="Times New Roman" panose="02020603050405020304" pitchFamily="18" charset="0"/>
                <a:sym typeface="+mn-ea"/>
              </a:rPr>
              <a:t>71.3%</a:t>
            </a:r>
            <a:r>
              <a:rPr lang="zh-CN" altLang="en-US" sz="1400" dirty="0">
                <a:solidFill>
                  <a:srgbClr val="FF0000"/>
                </a:solidFill>
                <a:latin typeface="Times New Roman" panose="02020603050405020304" pitchFamily="18" charset="0"/>
                <a:ea typeface="微软雅黑" panose="020B0503020204020204" charset="-122"/>
                <a:cs typeface="Times New Roman" panose="02020603050405020304" pitchFamily="18" charset="0"/>
                <a:sym typeface="+mn-ea"/>
              </a:rPr>
              <a:t>）、雷贝拉唑（</a:t>
            </a:r>
            <a:r>
              <a:rPr lang="en-US" altLang="zh-CN" sz="1400" dirty="0">
                <a:solidFill>
                  <a:srgbClr val="FF0000"/>
                </a:solidFill>
                <a:latin typeface="Times New Roman" panose="02020603050405020304" pitchFamily="18" charset="0"/>
                <a:ea typeface="微软雅黑" panose="020B0503020204020204" charset="-122"/>
                <a:cs typeface="Times New Roman" panose="02020603050405020304" pitchFamily="18" charset="0"/>
                <a:sym typeface="+mn-ea"/>
              </a:rPr>
              <a:t>2.1%</a:t>
            </a:r>
            <a:r>
              <a:rPr lang="zh-CN" altLang="en-US" sz="1400" dirty="0">
                <a:solidFill>
                  <a:srgbClr val="FF0000"/>
                </a:solidFill>
                <a:latin typeface="Times New Roman" panose="02020603050405020304" pitchFamily="18" charset="0"/>
                <a:ea typeface="微软雅黑" panose="020B0503020204020204" charset="-122"/>
                <a:cs typeface="Times New Roman" panose="02020603050405020304" pitchFamily="18" charset="0"/>
                <a:sym typeface="+mn-ea"/>
              </a:rPr>
              <a:t>）</a:t>
            </a:r>
            <a:r>
              <a:rPr lang="zh-CN" altLang="en-US" sz="1400" dirty="0">
                <a:latin typeface="Times New Roman" panose="02020603050405020304" pitchFamily="18" charset="0"/>
                <a:ea typeface="微软雅黑" panose="020B0503020204020204" charset="-122"/>
                <a:cs typeface="Times New Roman" panose="02020603050405020304" pitchFamily="18" charset="0"/>
                <a:sym typeface="+mn-ea"/>
              </a:rPr>
              <a:t>；</a:t>
            </a:r>
            <a:endParaRPr lang="en-US" altLang="zh-CN" sz="1400" dirty="0">
              <a:latin typeface="Times New Roman" panose="02020603050405020304" pitchFamily="18" charset="0"/>
              <a:ea typeface="微软雅黑" panose="020B0503020204020204" charset="-122"/>
              <a:cs typeface="Times New Roman" panose="02020603050405020304" pitchFamily="18" charset="0"/>
            </a:endParaRPr>
          </a:p>
          <a:p>
            <a:pPr marL="162560" indent="-162560">
              <a:lnSpc>
                <a:spcPct val="150000"/>
              </a:lnSpc>
              <a:buFont typeface="Wingdings" panose="05000000000000000000" pitchFamily="2" charset="2"/>
              <a:buChar char="Ø"/>
            </a:pPr>
            <a:r>
              <a:rPr lang="zh-CN" altLang="en-US" sz="1400" b="1" dirty="0">
                <a:latin typeface="Times New Roman" panose="02020603050405020304" pitchFamily="18" charset="0"/>
                <a:ea typeface="微软雅黑" panose="020B0503020204020204" charset="-122"/>
                <a:cs typeface="Times New Roman" panose="02020603050405020304" pitchFamily="18" charset="0"/>
                <a:sym typeface="+mn-ea"/>
              </a:rPr>
              <a:t>研究目的：</a:t>
            </a:r>
            <a:r>
              <a:rPr lang="zh-CN" altLang="en-US" sz="1400" dirty="0">
                <a:latin typeface="Times New Roman" panose="02020603050405020304" pitchFamily="18" charset="0"/>
                <a:ea typeface="微软雅黑" panose="020B0503020204020204" charset="-122"/>
                <a:cs typeface="Times New Roman" panose="02020603050405020304" pitchFamily="18" charset="0"/>
                <a:sym typeface="+mn-ea"/>
              </a:rPr>
              <a:t>评估</a:t>
            </a:r>
            <a:r>
              <a:rPr lang="en-US" altLang="zh-CN" sz="1400" dirty="0">
                <a:solidFill>
                  <a:srgbClr val="000000"/>
                </a:solidFill>
                <a:latin typeface="Times New Roman" panose="02020603050405020304" pitchFamily="18" charset="0"/>
                <a:ea typeface="微软雅黑" panose="020B0503020204020204" charset="-122"/>
                <a:cs typeface="Times New Roman" panose="02020603050405020304" pitchFamily="18" charset="0"/>
                <a:sym typeface="+mn-ea"/>
              </a:rPr>
              <a:t>esomeprazole </a:t>
            </a:r>
            <a:r>
              <a:rPr lang="en-US" altLang="zh-CN" sz="1400" dirty="0">
                <a:latin typeface="Times New Roman" panose="02020603050405020304" pitchFamily="18" charset="0"/>
                <a:ea typeface="微软雅黑" panose="020B0503020204020204" charset="-122"/>
                <a:cs typeface="Times New Roman" panose="02020603050405020304" pitchFamily="18" charset="0"/>
                <a:sym typeface="+mn-ea"/>
              </a:rPr>
              <a:t>40 mg</a:t>
            </a:r>
            <a:r>
              <a:rPr lang="zh-CN" altLang="en-US" sz="1400" dirty="0">
                <a:latin typeface="Times New Roman" panose="02020603050405020304" pitchFamily="18" charset="0"/>
                <a:ea typeface="微软雅黑" panose="020B0503020204020204" charset="-122"/>
                <a:cs typeface="Times New Roman" panose="02020603050405020304" pitchFamily="18" charset="0"/>
                <a:sym typeface="+mn-ea"/>
              </a:rPr>
              <a:t>对接受全剂量</a:t>
            </a:r>
            <a:r>
              <a:rPr lang="en-US" altLang="zh-CN" sz="1400" dirty="0">
                <a:latin typeface="Times New Roman" panose="02020603050405020304" pitchFamily="18" charset="0"/>
                <a:ea typeface="微软雅黑" panose="020B0503020204020204" charset="-122"/>
                <a:cs typeface="Times New Roman" panose="02020603050405020304" pitchFamily="18" charset="0"/>
                <a:sym typeface="+mn-ea"/>
              </a:rPr>
              <a:t>PPI</a:t>
            </a:r>
            <a:r>
              <a:rPr lang="zh-CN" altLang="en-US" sz="1400" dirty="0">
                <a:latin typeface="Times New Roman" panose="02020603050405020304" pitchFamily="18" charset="0"/>
                <a:ea typeface="微软雅黑" panose="020B0503020204020204" charset="-122"/>
                <a:cs typeface="Times New Roman" panose="02020603050405020304" pitchFamily="18" charset="0"/>
                <a:sym typeface="+mn-ea"/>
              </a:rPr>
              <a:t>治疗仍持续有</a:t>
            </a:r>
            <a:r>
              <a:rPr lang="en-US" altLang="zh-CN" sz="1400" dirty="0">
                <a:latin typeface="Times New Roman" panose="02020603050405020304" pitchFamily="18" charset="0"/>
                <a:ea typeface="微软雅黑" panose="020B0503020204020204" charset="-122"/>
                <a:cs typeface="Times New Roman" panose="02020603050405020304" pitchFamily="18" charset="0"/>
                <a:sym typeface="+mn-ea"/>
              </a:rPr>
              <a:t>GERD</a:t>
            </a:r>
            <a:r>
              <a:rPr lang="zh-CN" altLang="en-US" sz="1400" dirty="0">
                <a:latin typeface="Times New Roman" panose="02020603050405020304" pitchFamily="18" charset="0"/>
                <a:ea typeface="微软雅黑" panose="020B0503020204020204" charset="-122"/>
                <a:cs typeface="Times New Roman" panose="02020603050405020304" pitchFamily="18" charset="0"/>
                <a:sym typeface="+mn-ea"/>
              </a:rPr>
              <a:t>症状患者的疗效。</a:t>
            </a:r>
            <a:endParaRPr lang="zh-CN" altLang="en-US" sz="1400" dirty="0">
              <a:latin typeface="Times New Roman" panose="02020603050405020304" pitchFamily="18" charset="0"/>
              <a:ea typeface="微软雅黑" panose="020B0503020204020204" charset="-122"/>
              <a:cs typeface="Times New Roman" panose="02020603050405020304" pitchFamily="18" charset="0"/>
              <a:sym typeface="+mn-ea"/>
            </a:endParaRPr>
          </a:p>
          <a:p>
            <a:pPr marL="162560" indent="-162560">
              <a:lnSpc>
                <a:spcPct val="150000"/>
              </a:lnSpc>
              <a:buFont typeface="Wingdings" panose="05000000000000000000" pitchFamily="2" charset="2"/>
              <a:buChar char="Ø"/>
            </a:pPr>
            <a:r>
              <a:rPr lang="zh-CN" altLang="en-US" sz="1400" b="1" dirty="0">
                <a:latin typeface="Times New Roman" panose="02020603050405020304" pitchFamily="18" charset="0"/>
                <a:ea typeface="微软雅黑" panose="020B0503020204020204" charset="-122"/>
                <a:cs typeface="Times New Roman" panose="02020603050405020304" pitchFamily="18" charset="0"/>
                <a:sym typeface="+mn-ea"/>
              </a:rPr>
              <a:t>研究结果：难治性GERD-换用艾司奥美拉唑后症状改善明显</a:t>
            </a:r>
            <a:endParaRPr lang="zh-CN" altLang="en-US" sz="1400" b="1" dirty="0">
              <a:latin typeface="Times New Roman" panose="02020603050405020304" pitchFamily="18" charset="0"/>
              <a:ea typeface="微软雅黑" panose="020B0503020204020204" charset="-122"/>
              <a:cs typeface="Times New Roman" panose="02020603050405020304" pitchFamily="18" charset="0"/>
              <a:sym typeface="+mn-ea"/>
            </a:endParaRPr>
          </a:p>
          <a:p>
            <a:pPr marL="285750" indent="-285750">
              <a:lnSpc>
                <a:spcPct val="150000"/>
              </a:lnSpc>
              <a:buFont typeface="Arial" panose="020B0604020202020204" pitchFamily="34" charset="0"/>
              <a:buChar char="•"/>
            </a:pPr>
            <a:r>
              <a:rPr lang="zh-CN" altLang="en-US" sz="1400" dirty="0">
                <a:solidFill>
                  <a:srgbClr val="000000"/>
                </a:solidFill>
                <a:latin typeface="Times New Roman" panose="02020603050405020304" pitchFamily="18" charset="0"/>
                <a:ea typeface="微软雅黑" panose="020B0503020204020204" charset="-122"/>
                <a:cs typeface="Times New Roman" panose="02020603050405020304" pitchFamily="18" charset="0"/>
                <a:sym typeface="+mn-ea"/>
              </a:rPr>
              <a:t>胃灼热症状在开始使用艾司奥美拉唑治疗的</a:t>
            </a:r>
            <a:r>
              <a:rPr lang="en-US" altLang="zh-CN" sz="1400" dirty="0">
                <a:solidFill>
                  <a:srgbClr val="000000"/>
                </a:solidFill>
                <a:latin typeface="Times New Roman" panose="02020603050405020304" pitchFamily="18" charset="0"/>
                <a:ea typeface="微软雅黑" panose="020B0503020204020204" charset="-122"/>
                <a:cs typeface="Times New Roman" panose="02020603050405020304" pitchFamily="18" charset="0"/>
                <a:sym typeface="+mn-ea"/>
              </a:rPr>
              <a:t>4</a:t>
            </a:r>
            <a:r>
              <a:rPr lang="zh-CN" altLang="en-US" sz="1400" dirty="0">
                <a:solidFill>
                  <a:srgbClr val="000000"/>
                </a:solidFill>
                <a:latin typeface="Times New Roman" panose="02020603050405020304" pitchFamily="18" charset="0"/>
                <a:ea typeface="微软雅黑" panose="020B0503020204020204" charset="-122"/>
                <a:cs typeface="Times New Roman" panose="02020603050405020304" pitchFamily="18" charset="0"/>
                <a:sym typeface="+mn-ea"/>
              </a:rPr>
              <a:t>周内得到控制，</a:t>
            </a:r>
            <a:r>
              <a:rPr lang="zh-CN" altLang="en-US" sz="1400" b="1" dirty="0">
                <a:solidFill>
                  <a:srgbClr val="C00000"/>
                </a:solidFill>
                <a:latin typeface="Times New Roman" panose="02020603050405020304" pitchFamily="18" charset="0"/>
                <a:ea typeface="微软雅黑" panose="020B0503020204020204" charset="-122"/>
                <a:cs typeface="Times New Roman" panose="02020603050405020304" pitchFamily="18" charset="0"/>
                <a:sym typeface="+mn-ea"/>
              </a:rPr>
              <a:t>治疗</a:t>
            </a:r>
            <a:r>
              <a:rPr lang="en-US" altLang="zh-CN" sz="1400" b="1" dirty="0">
                <a:solidFill>
                  <a:srgbClr val="C00000"/>
                </a:solidFill>
                <a:latin typeface="Times New Roman" panose="02020603050405020304" pitchFamily="18" charset="0"/>
                <a:ea typeface="微软雅黑" panose="020B0503020204020204" charset="-122"/>
                <a:cs typeface="Times New Roman" panose="02020603050405020304" pitchFamily="18" charset="0"/>
                <a:sym typeface="+mn-ea"/>
              </a:rPr>
              <a:t>8</a:t>
            </a:r>
            <a:r>
              <a:rPr lang="zh-CN" altLang="en-US" sz="1400" b="1" dirty="0">
                <a:solidFill>
                  <a:srgbClr val="C00000"/>
                </a:solidFill>
                <a:latin typeface="Times New Roman" panose="02020603050405020304" pitchFamily="18" charset="0"/>
                <a:ea typeface="微软雅黑" panose="020B0503020204020204" charset="-122"/>
                <a:cs typeface="Times New Roman" panose="02020603050405020304" pitchFamily="18" charset="0"/>
                <a:sym typeface="+mn-ea"/>
              </a:rPr>
              <a:t>周后，胃灼热的频率由4.4天/周降至1天/周，</a:t>
            </a:r>
            <a:r>
              <a:rPr lang="en-US" altLang="zh-CN" sz="1400" b="1" dirty="0">
                <a:solidFill>
                  <a:srgbClr val="C00000"/>
                </a:solidFill>
                <a:latin typeface="Times New Roman" panose="02020603050405020304" pitchFamily="18" charset="0"/>
                <a:ea typeface="微软雅黑" panose="020B0503020204020204" charset="-122"/>
                <a:cs typeface="Times New Roman" panose="02020603050405020304" pitchFamily="18" charset="0"/>
                <a:sym typeface="+mn-ea"/>
              </a:rPr>
              <a:t>p</a:t>
            </a:r>
            <a:r>
              <a:rPr lang="zh-CN" altLang="en-US" sz="1400" b="1" dirty="0">
                <a:solidFill>
                  <a:srgbClr val="C00000"/>
                </a:solidFill>
                <a:latin typeface="Times New Roman" panose="02020603050405020304" pitchFamily="18" charset="0"/>
                <a:ea typeface="微软雅黑" panose="020B0503020204020204" charset="-122"/>
                <a:cs typeface="Times New Roman" panose="02020603050405020304" pitchFamily="18" charset="0"/>
                <a:sym typeface="+mn-ea"/>
              </a:rPr>
              <a:t>＜0.0001</a:t>
            </a:r>
            <a:r>
              <a:rPr lang="zh-CN" altLang="en-US" sz="1400" dirty="0">
                <a:latin typeface="Times New Roman" panose="02020603050405020304" pitchFamily="18" charset="0"/>
                <a:ea typeface="微软雅黑" panose="020B0503020204020204" charset="-122"/>
                <a:cs typeface="Times New Roman" panose="02020603050405020304" pitchFamily="18" charset="0"/>
                <a:sym typeface="+mn-ea"/>
              </a:rPr>
              <a:t>。这相当于烧心频率平均</a:t>
            </a:r>
            <a:r>
              <a:rPr lang="zh-CN" altLang="en-US" sz="1400" b="1" dirty="0">
                <a:solidFill>
                  <a:srgbClr val="C00000"/>
                </a:solidFill>
                <a:latin typeface="Times New Roman" panose="02020603050405020304" pitchFamily="18" charset="0"/>
                <a:ea typeface="微软雅黑" panose="020B0503020204020204" charset="-122"/>
                <a:cs typeface="Times New Roman" panose="02020603050405020304" pitchFamily="18" charset="0"/>
                <a:sym typeface="+mn-ea"/>
              </a:rPr>
              <a:t>减少了78%</a:t>
            </a:r>
            <a:r>
              <a:rPr lang="zh-CN" altLang="en-US" sz="1400" dirty="0">
                <a:latin typeface="Times New Roman" panose="02020603050405020304" pitchFamily="18" charset="0"/>
                <a:ea typeface="微软雅黑" panose="020B0503020204020204" charset="-122"/>
                <a:cs typeface="Times New Roman" panose="02020603050405020304" pitchFamily="18" charset="0"/>
                <a:sym typeface="+mn-ea"/>
              </a:rPr>
              <a:t>。</a:t>
            </a:r>
            <a:endParaRPr lang="en-US" altLang="zh-CN" sz="1400" dirty="0">
              <a:latin typeface="Times New Roman" panose="02020603050405020304" pitchFamily="18" charset="0"/>
              <a:ea typeface="微软雅黑" panose="020B0503020204020204" charset="-122"/>
              <a:cs typeface="Times New Roman" panose="02020603050405020304" pitchFamily="18" charset="0"/>
            </a:endParaRPr>
          </a:p>
          <a:p>
            <a:pPr marL="285750" indent="-285750">
              <a:lnSpc>
                <a:spcPct val="150000"/>
              </a:lnSpc>
              <a:buFont typeface="Arial" panose="020B0604020202020204" pitchFamily="34" charset="0"/>
              <a:buChar char="•"/>
            </a:pPr>
            <a:r>
              <a:rPr lang="zh-CN" altLang="en-US" sz="1400" dirty="0">
                <a:latin typeface="Times New Roman" panose="02020603050405020304" pitchFamily="18" charset="0"/>
                <a:ea typeface="微软雅黑" panose="020B0503020204020204" charset="-122"/>
                <a:cs typeface="Times New Roman" panose="02020603050405020304" pitchFamily="18" charset="0"/>
                <a:sym typeface="+mn-ea"/>
              </a:rPr>
              <a:t>胃酸</a:t>
            </a:r>
            <a:r>
              <a:rPr lang="zh-CN" altLang="en-US" sz="1400" b="1" dirty="0">
                <a:solidFill>
                  <a:srgbClr val="C00000"/>
                </a:solidFill>
                <a:latin typeface="Times New Roman" panose="02020603050405020304" pitchFamily="18" charset="0"/>
                <a:ea typeface="微软雅黑" panose="020B0503020204020204" charset="-122"/>
                <a:cs typeface="Times New Roman" panose="02020603050405020304" pitchFamily="18" charset="0"/>
                <a:sym typeface="+mn-ea"/>
              </a:rPr>
              <a:t>反流频率每周显着减少</a:t>
            </a:r>
            <a:r>
              <a:rPr lang="en-US" altLang="zh-CN" sz="1400" b="1" dirty="0">
                <a:solidFill>
                  <a:srgbClr val="C00000"/>
                </a:solidFill>
                <a:latin typeface="Times New Roman" panose="02020603050405020304" pitchFamily="18" charset="0"/>
                <a:ea typeface="微软雅黑" panose="020B0503020204020204" charset="-122"/>
                <a:cs typeface="Times New Roman" panose="02020603050405020304" pitchFamily="18" charset="0"/>
                <a:sym typeface="+mn-ea"/>
              </a:rPr>
              <a:t>2.6</a:t>
            </a:r>
            <a:r>
              <a:rPr lang="zh-CN" altLang="en-US" sz="1400" b="1" dirty="0">
                <a:solidFill>
                  <a:srgbClr val="C00000"/>
                </a:solidFill>
                <a:latin typeface="Times New Roman" panose="02020603050405020304" pitchFamily="18" charset="0"/>
                <a:ea typeface="微软雅黑" panose="020B0503020204020204" charset="-122"/>
                <a:cs typeface="Times New Roman" panose="02020603050405020304" pitchFamily="18" charset="0"/>
                <a:sym typeface="+mn-ea"/>
              </a:rPr>
              <a:t>天，</a:t>
            </a:r>
            <a:r>
              <a:rPr lang="en-US" altLang="zh-CN" sz="1400" dirty="0">
                <a:latin typeface="Times New Roman" panose="02020603050405020304" pitchFamily="18" charset="0"/>
                <a:ea typeface="微软雅黑" panose="020B0503020204020204" charset="-122"/>
                <a:cs typeface="Times New Roman" panose="02020603050405020304" pitchFamily="18" charset="0"/>
                <a:sym typeface="+mn-ea"/>
              </a:rPr>
              <a:t>p</a:t>
            </a:r>
            <a:r>
              <a:rPr lang="zh-CN" altLang="en-US" sz="1400" dirty="0">
                <a:latin typeface="Times New Roman" panose="02020603050405020304" pitchFamily="18" charset="0"/>
                <a:ea typeface="微软雅黑" panose="020B0503020204020204" charset="-122"/>
                <a:cs typeface="Times New Roman" panose="02020603050405020304" pitchFamily="18" charset="0"/>
                <a:sym typeface="+mn-ea"/>
              </a:rPr>
              <a:t>＜0.0001，</a:t>
            </a:r>
            <a:r>
              <a:rPr lang="zh-CN" altLang="en-US" sz="1400" b="1" dirty="0">
                <a:solidFill>
                  <a:srgbClr val="C00000"/>
                </a:solidFill>
                <a:latin typeface="Times New Roman" panose="02020603050405020304" pitchFamily="18" charset="0"/>
                <a:ea typeface="微软雅黑" panose="020B0503020204020204" charset="-122"/>
                <a:cs typeface="Times New Roman" panose="02020603050405020304" pitchFamily="18" charset="0"/>
                <a:sym typeface="+mn-ea"/>
              </a:rPr>
              <a:t>上腹痛频率每周减少</a:t>
            </a:r>
            <a:r>
              <a:rPr lang="en-US" altLang="zh-CN" sz="1400" b="1" dirty="0">
                <a:solidFill>
                  <a:srgbClr val="C00000"/>
                </a:solidFill>
                <a:latin typeface="Times New Roman" panose="02020603050405020304" pitchFamily="18" charset="0"/>
                <a:ea typeface="微软雅黑" panose="020B0503020204020204" charset="-122"/>
                <a:cs typeface="Times New Roman" panose="02020603050405020304" pitchFamily="18" charset="0"/>
                <a:sym typeface="+mn-ea"/>
              </a:rPr>
              <a:t>3.6</a:t>
            </a:r>
            <a:r>
              <a:rPr lang="zh-CN" altLang="en-US" sz="1400" b="1" dirty="0">
                <a:solidFill>
                  <a:srgbClr val="C00000"/>
                </a:solidFill>
                <a:latin typeface="Times New Roman" panose="02020603050405020304" pitchFamily="18" charset="0"/>
                <a:ea typeface="微软雅黑" panose="020B0503020204020204" charset="-122"/>
                <a:cs typeface="Times New Roman" panose="02020603050405020304" pitchFamily="18" charset="0"/>
                <a:sym typeface="+mn-ea"/>
              </a:rPr>
              <a:t>天，</a:t>
            </a:r>
            <a:r>
              <a:rPr lang="en-US" altLang="zh-CN" sz="1400" dirty="0">
                <a:latin typeface="Times New Roman" panose="02020603050405020304" pitchFamily="18" charset="0"/>
                <a:ea typeface="微软雅黑" panose="020B0503020204020204" charset="-122"/>
                <a:cs typeface="Times New Roman" panose="02020603050405020304" pitchFamily="18" charset="0"/>
                <a:sym typeface="+mn-ea"/>
              </a:rPr>
              <a:t>p</a:t>
            </a:r>
            <a:r>
              <a:rPr lang="zh-CN" altLang="en-US" sz="1400" dirty="0">
                <a:latin typeface="Times New Roman" panose="02020603050405020304" pitchFamily="18" charset="0"/>
                <a:ea typeface="微软雅黑" panose="020B0503020204020204" charset="-122"/>
                <a:cs typeface="Times New Roman" panose="02020603050405020304" pitchFamily="18" charset="0"/>
                <a:sym typeface="+mn-ea"/>
              </a:rPr>
              <a:t>＜0.0001。患者获益在治疗</a:t>
            </a:r>
            <a:r>
              <a:rPr lang="en-US" altLang="zh-CN" sz="1400" dirty="0">
                <a:latin typeface="Times New Roman" panose="02020603050405020304" pitchFamily="18" charset="0"/>
                <a:ea typeface="微软雅黑" panose="020B0503020204020204" charset="-122"/>
                <a:cs typeface="Times New Roman" panose="02020603050405020304" pitchFamily="18" charset="0"/>
                <a:sym typeface="+mn-ea"/>
              </a:rPr>
              <a:t>4</a:t>
            </a:r>
            <a:r>
              <a:rPr lang="zh-CN" altLang="en-US" sz="1400" dirty="0">
                <a:latin typeface="Times New Roman" panose="02020603050405020304" pitchFamily="18" charset="0"/>
                <a:ea typeface="微软雅黑" panose="020B0503020204020204" charset="-122"/>
                <a:cs typeface="Times New Roman" panose="02020603050405020304" pitchFamily="18" charset="0"/>
                <a:sym typeface="+mn-ea"/>
              </a:rPr>
              <a:t>周时就开始显现。</a:t>
            </a:r>
            <a:endParaRPr lang="zh-CN" altLang="en-US" sz="1400" dirty="0">
              <a:latin typeface="Times New Roman" panose="02020603050405020304" pitchFamily="18" charset="0"/>
              <a:ea typeface="微软雅黑" panose="020B0503020204020204" charset="-122"/>
              <a:cs typeface="Times New Roman" panose="02020603050405020304" pitchFamily="18" charset="0"/>
              <a:sym typeface="+mn-ea"/>
            </a:endParaRPr>
          </a:p>
          <a:p>
            <a:pPr marL="285750" indent="-285750">
              <a:lnSpc>
                <a:spcPct val="150000"/>
              </a:lnSpc>
              <a:buFont typeface="Arial" panose="020B0604020202020204" pitchFamily="34" charset="0"/>
              <a:buChar char="•"/>
            </a:pPr>
            <a:r>
              <a:rPr lang="en-US" altLang="zh-CN" sz="1400" dirty="0" err="1">
                <a:latin typeface="Times New Roman" panose="02020603050405020304" pitchFamily="18" charset="0"/>
                <a:ea typeface="微软雅黑" panose="020B0503020204020204" charset="-122"/>
                <a:cs typeface="Times New Roman" panose="02020603050405020304" pitchFamily="18" charset="0"/>
              </a:rPr>
              <a:t>服用esomeprazole</a:t>
            </a:r>
            <a:r>
              <a:rPr lang="en-US" altLang="zh-CN" sz="1400" dirty="0">
                <a:latin typeface="Times New Roman" panose="02020603050405020304" pitchFamily="18" charset="0"/>
                <a:ea typeface="微软雅黑" panose="020B0503020204020204" charset="-122"/>
                <a:cs typeface="Times New Roman" panose="02020603050405020304" pitchFamily="18" charset="0"/>
              </a:rPr>
              <a:t> 8周后，胃灼热的严重程度从基线显著降低，胃酸反流和上腹痛的严重程度也显著降低 (p＜0.0001)。</a:t>
            </a:r>
            <a:endParaRPr lang="en-US" altLang="zh-CN" sz="1400" dirty="0">
              <a:latin typeface="Times New Roman" panose="02020603050405020304" pitchFamily="18" charset="0"/>
              <a:ea typeface="微软雅黑" panose="020B0503020204020204" charset="-122"/>
              <a:cs typeface="Times New Roman" panose="02020603050405020304" pitchFamily="18" charset="0"/>
            </a:endParaRPr>
          </a:p>
          <a:p>
            <a:endParaRPr lang="zh-CN" altLang="en-US" sz="1400" dirty="0">
              <a:latin typeface="Times New Roman" panose="02020603050405020304" pitchFamily="18" charset="0"/>
              <a:ea typeface="微软雅黑" panose="020B0503020204020204" charset="-122"/>
              <a:cs typeface="Times New Roman" panose="02020603050405020304" pitchFamily="18" charset="0"/>
            </a:endParaRPr>
          </a:p>
        </p:txBody>
      </p:sp>
      <p:sp>
        <p:nvSpPr>
          <p:cNvPr id="7" name="矩形 6"/>
          <p:cNvSpPr/>
          <p:nvPr>
            <p:custDataLst>
              <p:tags r:id="rId3"/>
            </p:custDataLst>
          </p:nvPr>
        </p:nvSpPr>
        <p:spPr>
          <a:xfrm>
            <a:off x="634060" y="6460482"/>
            <a:ext cx="8360612" cy="267446"/>
          </a:xfrm>
          <a:prstGeom prst="rect">
            <a:avLst/>
          </a:prstGeom>
          <a:noFill/>
        </p:spPr>
        <p:txBody>
          <a:bodyPr wrap="square" rtlCol="0">
            <a:spAutoFit/>
          </a:bodyPr>
          <a:lstStyle/>
          <a:p>
            <a:r>
              <a:rPr lang="es-ES" altLang="zh-CN" sz="1140">
                <a:solidFill>
                  <a:prstClr val="black"/>
                </a:solidFill>
                <a:latin typeface="Times New Roman" panose="02020603050405020304" pitchFamily="18" charset="0"/>
                <a:ea typeface="微软雅黑" panose="020B0503020204020204" charset="-122"/>
                <a:cs typeface="Times New Roman" panose="02020603050405020304" pitchFamily="18" charset="0"/>
              </a:rPr>
              <a:t>R. Jones, T. Patrikios</a:t>
            </a:r>
            <a:r>
              <a:rPr lang="en-US" altLang="zh-CN" sz="1140">
                <a:solidFill>
                  <a:prstClr val="black"/>
                </a:solidFill>
                <a:latin typeface="Times New Roman" panose="02020603050405020304" pitchFamily="18" charset="0"/>
                <a:ea typeface="微软雅黑" panose="020B0503020204020204" charset="-122"/>
                <a:cs typeface="Times New Roman" panose="02020603050405020304" pitchFamily="18" charset="0"/>
              </a:rPr>
              <a:t>. International Journal of Clinical Practice. 2008; 62(12): 1844-1850. </a:t>
            </a:r>
            <a:endParaRPr lang="zh-CN" altLang="en-US" sz="1140">
              <a:solidFill>
                <a:prstClr val="black"/>
              </a:solidFill>
              <a:latin typeface="Times New Roman" panose="02020603050405020304" pitchFamily="18" charset="0"/>
              <a:ea typeface="微软雅黑" panose="020B0503020204020204" charset="-122"/>
              <a:cs typeface="Times New Roman" panose="02020603050405020304" pitchFamily="18" charset="0"/>
            </a:endParaRPr>
          </a:p>
        </p:txBody>
      </p:sp>
      <p:pic>
        <p:nvPicPr>
          <p:cNvPr id="2" name="图片 1"/>
          <p:cNvPicPr>
            <a:picLocks noChangeAspect="1"/>
          </p:cNvPicPr>
          <p:nvPr>
            <p:custDataLst>
              <p:tags r:id="rId4"/>
            </p:custDataLst>
          </p:nvPr>
        </p:nvPicPr>
        <p:blipFill>
          <a:blip r:embed="rId5"/>
          <a:stretch>
            <a:fillRect/>
          </a:stretch>
        </p:blipFill>
        <p:spPr>
          <a:xfrm>
            <a:off x="9823910" y="359410"/>
            <a:ext cx="1907540" cy="521335"/>
          </a:xfrm>
          <a:prstGeom prst="rect">
            <a:avLst/>
          </a:prstGeom>
        </p:spPr>
      </p:pic>
      <p:grpSp>
        <p:nvGrpSpPr>
          <p:cNvPr id="20" name="组合 19"/>
          <p:cNvGrpSpPr>
            <a:grpSpLocks noChangeAspect="1"/>
          </p:cNvGrpSpPr>
          <p:nvPr/>
        </p:nvGrpSpPr>
        <p:grpSpPr>
          <a:xfrm>
            <a:off x="6625590" y="4386580"/>
            <a:ext cx="3154680" cy="1793875"/>
            <a:chOff x="6918228" y="880021"/>
            <a:chExt cx="5451945" cy="3037387"/>
          </a:xfrm>
        </p:grpSpPr>
        <p:grpSp>
          <p:nvGrpSpPr>
            <p:cNvPr id="21" name="组合 20"/>
            <p:cNvGrpSpPr/>
            <p:nvPr/>
          </p:nvGrpSpPr>
          <p:grpSpPr>
            <a:xfrm>
              <a:off x="6918228" y="926455"/>
              <a:ext cx="5451945" cy="2966480"/>
              <a:chOff x="1676847" y="1318027"/>
              <a:chExt cx="3934374" cy="2253144"/>
            </a:xfrm>
          </p:grpSpPr>
          <p:pic>
            <p:nvPicPr>
              <p:cNvPr id="23" name="图片 22"/>
              <p:cNvPicPr>
                <a:picLocks noChangeAspect="1"/>
              </p:cNvPicPr>
              <p:nvPr>
                <p:custDataLst>
                  <p:tags r:id="rId6"/>
                </p:custDataLst>
              </p:nvPr>
            </p:nvPicPr>
            <p:blipFill>
              <a:blip r:embed="rId7">
                <a:extLst>
                  <a:ext uri="{28A0092B-C50C-407E-A947-70E740481C1C}">
                    <a14:useLocalDpi xmlns:a14="http://schemas.microsoft.com/office/drawing/2010/main" val="0"/>
                  </a:ext>
                </a:extLst>
              </a:blip>
              <a:stretch>
                <a:fillRect/>
              </a:stretch>
            </p:blipFill>
            <p:spPr>
              <a:xfrm>
                <a:off x="1676847" y="1318027"/>
                <a:ext cx="3934374" cy="1933845"/>
              </a:xfrm>
              <a:prstGeom prst="rect">
                <a:avLst/>
              </a:prstGeom>
            </p:spPr>
          </p:pic>
          <p:pic>
            <p:nvPicPr>
              <p:cNvPr id="24" name="图片 23"/>
              <p:cNvPicPr>
                <a:picLocks noChangeAspect="1"/>
              </p:cNvPicPr>
              <p:nvPr>
                <p:custDataLst>
                  <p:tags r:id="rId8"/>
                </p:custDataLst>
              </p:nvPr>
            </p:nvPicPr>
            <p:blipFill>
              <a:blip r:embed="rId9">
                <a:extLst>
                  <a:ext uri="{28A0092B-C50C-407E-A947-70E740481C1C}">
                    <a14:useLocalDpi xmlns:a14="http://schemas.microsoft.com/office/drawing/2010/main" val="0"/>
                  </a:ext>
                </a:extLst>
              </a:blip>
              <a:stretch>
                <a:fillRect/>
              </a:stretch>
            </p:blipFill>
            <p:spPr>
              <a:xfrm>
                <a:off x="1800689" y="3218697"/>
                <a:ext cx="3686689" cy="352474"/>
              </a:xfrm>
              <a:prstGeom prst="rect">
                <a:avLst/>
              </a:prstGeom>
            </p:spPr>
          </p:pic>
        </p:grpSp>
        <p:sp>
          <p:nvSpPr>
            <p:cNvPr id="22" name="矩形 21"/>
            <p:cNvSpPr/>
            <p:nvPr>
              <p:custDataLst>
                <p:tags r:id="rId10"/>
              </p:custDataLst>
            </p:nvPr>
          </p:nvSpPr>
          <p:spPr>
            <a:xfrm>
              <a:off x="7089838" y="880021"/>
              <a:ext cx="5108723" cy="3037387"/>
            </a:xfrm>
            <a:prstGeom prst="rect">
              <a:avLst/>
            </a:prstGeom>
            <a:no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705"/>
            </a:p>
          </p:txBody>
        </p:sp>
      </p:grpSp>
      <p:grpSp>
        <p:nvGrpSpPr>
          <p:cNvPr id="26" name="组合 25"/>
          <p:cNvGrpSpPr>
            <a:grpSpLocks noChangeAspect="1"/>
          </p:cNvGrpSpPr>
          <p:nvPr/>
        </p:nvGrpSpPr>
        <p:grpSpPr>
          <a:xfrm>
            <a:off x="1736725" y="4399915"/>
            <a:ext cx="3600450" cy="1794510"/>
            <a:chOff x="696241" y="880021"/>
            <a:chExt cx="6221987" cy="3037387"/>
          </a:xfrm>
        </p:grpSpPr>
        <p:grpSp>
          <p:nvGrpSpPr>
            <p:cNvPr id="27" name="组合 26"/>
            <p:cNvGrpSpPr/>
            <p:nvPr/>
          </p:nvGrpSpPr>
          <p:grpSpPr>
            <a:xfrm>
              <a:off x="696241" y="880021"/>
              <a:ext cx="6221987" cy="3027662"/>
              <a:chOff x="840841" y="1207239"/>
              <a:chExt cx="6221987" cy="3027662"/>
            </a:xfrm>
          </p:grpSpPr>
          <p:pic>
            <p:nvPicPr>
              <p:cNvPr id="44" name="图片 43"/>
              <p:cNvPicPr>
                <a:picLocks noChangeAspect="1"/>
              </p:cNvPicPr>
              <p:nvPr>
                <p:custDataLst>
                  <p:tags r:id="rId11"/>
                </p:custDataLst>
              </p:nvPr>
            </p:nvPicPr>
            <p:blipFill>
              <a:blip r:embed="rId12">
                <a:extLst>
                  <a:ext uri="{28A0092B-C50C-407E-A947-70E740481C1C}">
                    <a14:useLocalDpi xmlns:a14="http://schemas.microsoft.com/office/drawing/2010/main" val="0"/>
                  </a:ext>
                </a:extLst>
              </a:blip>
              <a:stretch>
                <a:fillRect/>
              </a:stretch>
            </p:blipFill>
            <p:spPr>
              <a:xfrm>
                <a:off x="990062" y="3910501"/>
                <a:ext cx="4829953" cy="324400"/>
              </a:xfrm>
              <a:prstGeom prst="rect">
                <a:avLst/>
              </a:prstGeom>
            </p:spPr>
          </p:pic>
          <p:pic>
            <p:nvPicPr>
              <p:cNvPr id="45" name="图片 44"/>
              <p:cNvPicPr>
                <a:picLocks noChangeAspect="1"/>
              </p:cNvPicPr>
              <p:nvPr>
                <p:custDataLst>
                  <p:tags r:id="rId13"/>
                </p:custDataLst>
              </p:nvPr>
            </p:nvPicPr>
            <p:blipFill>
              <a:blip r:embed="rId14">
                <a:extLst>
                  <a:ext uri="{28A0092B-C50C-407E-A947-70E740481C1C}">
                    <a14:useLocalDpi xmlns:a14="http://schemas.microsoft.com/office/drawing/2010/main" val="0"/>
                  </a:ext>
                </a:extLst>
              </a:blip>
              <a:stretch>
                <a:fillRect/>
              </a:stretch>
            </p:blipFill>
            <p:spPr>
              <a:xfrm>
                <a:off x="840841" y="1207239"/>
                <a:ext cx="6221987" cy="2769126"/>
              </a:xfrm>
              <a:prstGeom prst="rect">
                <a:avLst/>
              </a:prstGeom>
            </p:spPr>
          </p:pic>
        </p:grpSp>
        <p:sp>
          <p:nvSpPr>
            <p:cNvPr id="43" name="矩形 42"/>
            <p:cNvSpPr/>
            <p:nvPr>
              <p:custDataLst>
                <p:tags r:id="rId15"/>
              </p:custDataLst>
            </p:nvPr>
          </p:nvSpPr>
          <p:spPr>
            <a:xfrm>
              <a:off x="696241" y="880021"/>
              <a:ext cx="6221985" cy="3037387"/>
            </a:xfrm>
            <a:prstGeom prst="rect">
              <a:avLst/>
            </a:prstGeom>
            <a:no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705"/>
            </a:p>
          </p:txBody>
        </p:sp>
      </p:grpSp>
    </p:spTree>
    <p:custDataLst>
      <p:tags r:id="rId16"/>
    </p:custData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2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8" fill="hold" nodeType="clickEffect">
                                  <p:stCondLst>
                                    <p:cond delay="0"/>
                                  </p:stCondLst>
                                  <p:childTnLst>
                                    <p:set>
                                      <p:cBhvr>
                                        <p:cTn id="10" dur="1" fill="hold">
                                          <p:stCondLst>
                                            <p:cond delay="0"/>
                                          </p:stCondLst>
                                        </p:cTn>
                                        <p:tgtEl>
                                          <p:spTgt spid="20"/>
                                        </p:tgtEl>
                                        <p:attrNameLst>
                                          <p:attrName>style.visibility</p:attrName>
                                        </p:attrNameLst>
                                      </p:cBhvr>
                                      <p:to>
                                        <p:strVal val="visible"/>
                                      </p:to>
                                    </p:set>
                                    <p:animEffect transition="in" filter="wipe(left)">
                                      <p:cBhvr>
                                        <p:cTn id="11"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TextBox 8"/>
          <p:cNvSpPr txBox="1"/>
          <p:nvPr>
            <p:custDataLst>
              <p:tags r:id="rId2"/>
            </p:custDataLst>
          </p:nvPr>
        </p:nvSpPr>
        <p:spPr>
          <a:xfrm>
            <a:off x="770890" y="255270"/>
            <a:ext cx="4725035" cy="467360"/>
          </a:xfrm>
          <a:prstGeom prst="rect">
            <a:avLst/>
          </a:prstGeom>
          <a:noFill/>
        </p:spPr>
        <p:txBody>
          <a:bodyPr wrap="square" lIns="0" tIns="0" rIns="0" bIns="0" rtlCol="0" anchor="ctr">
            <a:spAutoFit/>
          </a:bodyPr>
          <a:lstStyle/>
          <a:p>
            <a:r>
              <a:rPr sz="3035" b="1">
                <a:solidFill>
                  <a:schemeClr val="accent2">
                    <a:lumMod val="75000"/>
                  </a:schemeClr>
                </a:solidFill>
                <a:latin typeface="Times New Roman" panose="02020603050405020304" pitchFamily="18" charset="0"/>
                <a:ea typeface="微软雅黑" panose="020B0503020204020204" charset="-122"/>
                <a:cs typeface="Times New Roman" panose="02020603050405020304" pitchFamily="18" charset="0"/>
                <a:sym typeface="Arial" panose="020B0604020202020204" pitchFamily="34" charset="0"/>
              </a:rPr>
              <a:t>0</a:t>
            </a:r>
            <a:r>
              <a:rPr lang="en-US" sz="3035" b="1">
                <a:solidFill>
                  <a:schemeClr val="accent2">
                    <a:lumMod val="75000"/>
                  </a:schemeClr>
                </a:solidFill>
                <a:latin typeface="Times New Roman" panose="02020603050405020304" pitchFamily="18" charset="0"/>
                <a:ea typeface="微软雅黑" panose="020B0503020204020204" charset="-122"/>
                <a:cs typeface="Times New Roman" panose="02020603050405020304" pitchFamily="18" charset="0"/>
                <a:sym typeface="Arial" panose="020B0604020202020204" pitchFamily="34" charset="0"/>
              </a:rPr>
              <a:t>3</a:t>
            </a:r>
            <a:r>
              <a:rPr sz="3035" b="1">
                <a:solidFill>
                  <a:schemeClr val="accent2">
                    <a:lumMod val="75000"/>
                  </a:schemeClr>
                </a:solidFill>
                <a:latin typeface="Times New Roman" panose="02020603050405020304" pitchFamily="18" charset="0"/>
                <a:ea typeface="微软雅黑" panose="020B0503020204020204" charset="-122"/>
                <a:cs typeface="Times New Roman" panose="02020603050405020304" pitchFamily="18" charset="0"/>
                <a:sym typeface="Arial" panose="020B0604020202020204" pitchFamily="34" charset="0"/>
              </a:rPr>
              <a:t>. </a:t>
            </a:r>
            <a:r>
              <a:rPr lang="zh-CN" sz="3035" b="1">
                <a:solidFill>
                  <a:schemeClr val="accent2">
                    <a:lumMod val="75000"/>
                  </a:schemeClr>
                </a:solidFill>
                <a:latin typeface="Times New Roman" panose="02020603050405020304" pitchFamily="18" charset="0"/>
                <a:ea typeface="微软雅黑" panose="020B0503020204020204" charset="-122"/>
                <a:cs typeface="Times New Roman" panose="02020603050405020304" pitchFamily="18" charset="0"/>
                <a:sym typeface="Arial" panose="020B0604020202020204" pitchFamily="34" charset="0"/>
              </a:rPr>
              <a:t>有效性信息</a:t>
            </a:r>
            <a:endParaRPr lang="zh-CN" sz="3035" b="1">
              <a:solidFill>
                <a:schemeClr val="accent2">
                  <a:lumMod val="75000"/>
                </a:schemeClr>
              </a:solidFill>
              <a:latin typeface="Times New Roman" panose="02020603050405020304" pitchFamily="18" charset="0"/>
              <a:ea typeface="微软雅黑" panose="020B0503020204020204" charset="-122"/>
              <a:cs typeface="Times New Roman" panose="02020603050405020304" pitchFamily="18" charset="0"/>
              <a:sym typeface="Arial" panose="020B0604020202020204" pitchFamily="34" charset="0"/>
            </a:endParaRPr>
          </a:p>
        </p:txBody>
      </p:sp>
      <p:sp>
        <p:nvSpPr>
          <p:cNvPr id="6" name="矩形 5"/>
          <p:cNvSpPr/>
          <p:nvPr>
            <p:custDataLst>
              <p:tags r:id="rId3"/>
            </p:custDataLst>
          </p:nvPr>
        </p:nvSpPr>
        <p:spPr>
          <a:xfrm>
            <a:off x="0" y="255404"/>
            <a:ext cx="634060" cy="466909"/>
          </a:xfrm>
          <a:prstGeom prst="rect">
            <a:avLst/>
          </a:prstGeom>
          <a:solidFill>
            <a:srgbClr val="2B5F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705"/>
          </a:p>
        </p:txBody>
      </p:sp>
      <p:sp>
        <p:nvSpPr>
          <p:cNvPr id="3" name="文本框 2"/>
          <p:cNvSpPr txBox="1"/>
          <p:nvPr/>
        </p:nvSpPr>
        <p:spPr>
          <a:xfrm>
            <a:off x="634365" y="914400"/>
            <a:ext cx="10770235" cy="2953385"/>
          </a:xfrm>
          <a:prstGeom prst="rect">
            <a:avLst/>
          </a:prstGeom>
          <a:noFill/>
        </p:spPr>
        <p:txBody>
          <a:bodyPr wrap="square" rtlCol="0" anchor="t">
            <a:spAutoFit/>
          </a:bodyPr>
          <a:lstStyle/>
          <a:p>
            <a:r>
              <a:rPr lang="zh-CN" altLang="en-US" b="1">
                <a:latin typeface="Times New Roman" panose="02020603050405020304" pitchFamily="18" charset="0"/>
                <a:cs typeface="Times New Roman" panose="02020603050405020304" pitchFamily="18" charset="0"/>
              </a:rPr>
              <a:t>临床研究</a:t>
            </a:r>
            <a:r>
              <a:rPr lang="en-US" altLang="zh-CN" b="1">
                <a:latin typeface="Times New Roman" panose="02020603050405020304" pitchFamily="18" charset="0"/>
                <a:cs typeface="Times New Roman" panose="02020603050405020304" pitchFamily="18" charset="0"/>
              </a:rPr>
              <a:t>2</a:t>
            </a:r>
            <a:r>
              <a:rPr lang="zh-CN" altLang="en-US" b="1">
                <a:latin typeface="Times New Roman" panose="02020603050405020304" pitchFamily="18" charset="0"/>
                <a:cs typeface="Times New Roman" panose="02020603050405020304" pitchFamily="18" charset="0"/>
              </a:rPr>
              <a:t>：一项关于抑酸作用与Hp根除疗效的相关性研究</a:t>
            </a:r>
            <a:endParaRPr lang="zh-CN" altLang="en-US" sz="1400" b="1" dirty="0">
              <a:latin typeface="Times New Roman" panose="02020603050405020304" pitchFamily="18" charset="0"/>
              <a:ea typeface="微软雅黑" panose="020B0503020204020204" charset="-122"/>
              <a:cs typeface="Times New Roman" panose="02020603050405020304" pitchFamily="18" charset="0"/>
              <a:sym typeface="+mn-ea"/>
            </a:endParaRPr>
          </a:p>
          <a:p>
            <a:pPr marL="162560" indent="-162560">
              <a:lnSpc>
                <a:spcPct val="150000"/>
              </a:lnSpc>
              <a:buFont typeface="Wingdings" panose="05000000000000000000" pitchFamily="2" charset="2"/>
              <a:buChar char="Ø"/>
            </a:pPr>
            <a:r>
              <a:rPr lang="zh-CN" altLang="en-US" sz="1400">
                <a:latin typeface="Times New Roman" panose="02020603050405020304" pitchFamily="18" charset="0"/>
                <a:ea typeface="微软雅黑" panose="020B0503020204020204" charset="-122"/>
                <a:cs typeface="Times New Roman" panose="02020603050405020304" pitchFamily="18" charset="0"/>
                <a:sym typeface="+mn-ea"/>
              </a:rPr>
              <a:t>一项开放、随机临床研究，纳入</a:t>
            </a:r>
            <a:r>
              <a:rPr lang="en-US" altLang="zh-CN" sz="1400">
                <a:latin typeface="Times New Roman" panose="02020603050405020304" pitchFamily="18" charset="0"/>
                <a:ea typeface="微软雅黑" panose="020B0503020204020204" charset="-122"/>
                <a:cs typeface="Times New Roman" panose="02020603050405020304" pitchFamily="18" charset="0"/>
                <a:sym typeface="+mn-ea"/>
              </a:rPr>
              <a:t>194</a:t>
            </a:r>
            <a:r>
              <a:rPr lang="zh-CN" altLang="en-US" sz="1400">
                <a:latin typeface="Times New Roman" panose="02020603050405020304" pitchFamily="18" charset="0"/>
                <a:ea typeface="微软雅黑" panose="020B0503020204020204" charset="-122"/>
                <a:cs typeface="Times New Roman" panose="02020603050405020304" pitchFamily="18" charset="0"/>
                <a:sym typeface="+mn-ea"/>
              </a:rPr>
              <a:t>例</a:t>
            </a:r>
            <a:r>
              <a:rPr lang="en-US" altLang="zh-CN" sz="1400">
                <a:latin typeface="Times New Roman" panose="02020603050405020304" pitchFamily="18" charset="0"/>
                <a:ea typeface="微软雅黑" panose="020B0503020204020204" charset="-122"/>
                <a:cs typeface="Times New Roman" panose="02020603050405020304" pitchFamily="18" charset="0"/>
                <a:sym typeface="+mn-ea"/>
              </a:rPr>
              <a:t>Hp</a:t>
            </a:r>
            <a:r>
              <a:rPr lang="zh-CN" altLang="en-US" sz="1400">
                <a:latin typeface="Times New Roman" panose="02020603050405020304" pitchFamily="18" charset="0"/>
                <a:ea typeface="微软雅黑" panose="020B0503020204020204" charset="-122"/>
                <a:cs typeface="Times New Roman" panose="02020603050405020304" pitchFamily="18" charset="0"/>
                <a:sym typeface="+mn-ea"/>
              </a:rPr>
              <a:t>感染患者，患者既往未曾接受过</a:t>
            </a:r>
            <a:r>
              <a:rPr lang="en-US" altLang="zh-CN" sz="1400">
                <a:latin typeface="Times New Roman" panose="02020603050405020304" pitchFamily="18" charset="0"/>
                <a:ea typeface="微软雅黑" panose="020B0503020204020204" charset="-122"/>
                <a:cs typeface="Times New Roman" panose="02020603050405020304" pitchFamily="18" charset="0"/>
                <a:sym typeface="+mn-ea"/>
              </a:rPr>
              <a:t>Hp</a:t>
            </a:r>
            <a:r>
              <a:rPr lang="zh-CN" altLang="en-US" sz="1400">
                <a:latin typeface="Times New Roman" panose="02020603050405020304" pitchFamily="18" charset="0"/>
                <a:ea typeface="微软雅黑" panose="020B0503020204020204" charset="-122"/>
                <a:cs typeface="Times New Roman" panose="02020603050405020304" pitchFamily="18" charset="0"/>
                <a:sym typeface="+mn-ea"/>
              </a:rPr>
              <a:t>根除治疗，随机分成以下三组，进行</a:t>
            </a:r>
            <a:r>
              <a:rPr lang="en-US" altLang="zh-CN" sz="1400">
                <a:latin typeface="Times New Roman" panose="02020603050405020304" pitchFamily="18" charset="0"/>
                <a:ea typeface="微软雅黑" panose="020B0503020204020204" charset="-122"/>
                <a:cs typeface="Times New Roman" panose="02020603050405020304" pitchFamily="18" charset="0"/>
                <a:sym typeface="+mn-ea"/>
              </a:rPr>
              <a:t>10</a:t>
            </a:r>
            <a:r>
              <a:rPr lang="zh-CN" altLang="en-US" sz="1400">
                <a:latin typeface="Times New Roman" panose="02020603050405020304" pitchFamily="18" charset="0"/>
                <a:ea typeface="微软雅黑" panose="020B0503020204020204" charset="-122"/>
                <a:cs typeface="Times New Roman" panose="02020603050405020304" pitchFamily="18" charset="0"/>
                <a:sym typeface="+mn-ea"/>
              </a:rPr>
              <a:t>天根除治疗：</a:t>
            </a:r>
            <a:endParaRPr lang="zh-CN" altLang="en-US" sz="1400">
              <a:latin typeface="Times New Roman" panose="02020603050405020304" pitchFamily="18" charset="0"/>
              <a:ea typeface="微软雅黑" panose="020B0503020204020204" charset="-122"/>
              <a:cs typeface="Times New Roman" panose="02020603050405020304" pitchFamily="18" charset="0"/>
              <a:sym typeface="+mn-ea"/>
            </a:endParaRPr>
          </a:p>
          <a:p>
            <a:pPr indent="0">
              <a:lnSpc>
                <a:spcPct val="150000"/>
              </a:lnSpc>
              <a:buFont typeface="Wingdings" panose="05000000000000000000" pitchFamily="2" charset="2"/>
              <a:buNone/>
            </a:pPr>
            <a:r>
              <a:rPr lang="en-US" altLang="zh-CN" sz="1400">
                <a:latin typeface="Times New Roman" panose="02020603050405020304" pitchFamily="18" charset="0"/>
                <a:ea typeface="微软雅黑" panose="020B0503020204020204" charset="-122"/>
                <a:cs typeface="Times New Roman" panose="02020603050405020304" pitchFamily="18" charset="0"/>
              </a:rPr>
              <a:t>    铋剂疗法：艾司奥美拉唑20mg bid+Pylera （枸橼酸铋钾140mg/甲硝唑125mg/盐酸四环素125mg）3片 qid；</a:t>
            </a:r>
            <a:endParaRPr lang="en-US" altLang="zh-CN" sz="1400">
              <a:latin typeface="Times New Roman" panose="02020603050405020304" pitchFamily="18" charset="0"/>
              <a:ea typeface="微软雅黑" panose="020B0503020204020204" charset="-122"/>
              <a:cs typeface="Times New Roman" panose="02020603050405020304" pitchFamily="18" charset="0"/>
            </a:endParaRPr>
          </a:p>
          <a:p>
            <a:pPr indent="0">
              <a:lnSpc>
                <a:spcPct val="150000"/>
              </a:lnSpc>
              <a:buFont typeface="Wingdings" panose="05000000000000000000" pitchFamily="2" charset="2"/>
              <a:buNone/>
            </a:pPr>
            <a:r>
              <a:rPr lang="en-US" altLang="zh-CN" sz="1400">
                <a:latin typeface="Times New Roman" panose="02020603050405020304" pitchFamily="18" charset="0"/>
                <a:ea typeface="微软雅黑" panose="020B0503020204020204" charset="-122"/>
                <a:cs typeface="Times New Roman" panose="02020603050405020304" pitchFamily="18" charset="0"/>
              </a:rPr>
              <a:t>    伴随疗法：艾司奥美拉唑20mg +阿莫西林1000mg+克拉霉素500mg+替硝唑500mg，bid；</a:t>
            </a:r>
            <a:endParaRPr lang="en-US" altLang="zh-CN" sz="1400">
              <a:latin typeface="Times New Roman" panose="02020603050405020304" pitchFamily="18" charset="0"/>
              <a:ea typeface="微软雅黑" panose="020B0503020204020204" charset="-122"/>
              <a:cs typeface="Times New Roman" panose="02020603050405020304" pitchFamily="18" charset="0"/>
            </a:endParaRPr>
          </a:p>
          <a:p>
            <a:pPr indent="0">
              <a:lnSpc>
                <a:spcPct val="150000"/>
              </a:lnSpc>
              <a:buFont typeface="Wingdings" panose="05000000000000000000" pitchFamily="2" charset="2"/>
              <a:buNone/>
            </a:pPr>
            <a:r>
              <a:rPr lang="en-US" altLang="zh-CN" sz="1400">
                <a:latin typeface="Times New Roman" panose="02020603050405020304" pitchFamily="18" charset="0"/>
                <a:ea typeface="微软雅黑" panose="020B0503020204020204" charset="-122"/>
                <a:cs typeface="Times New Roman" panose="02020603050405020304" pitchFamily="18" charset="0"/>
              </a:rPr>
              <a:t>    序贯疗法：艾司奥美拉唑20mg +阿莫西林1000mg，bid ,5d；艾司奥美拉唑20mg +阿莫西林1000mg+克拉霉素500mg+替硝唑500mg，bid, 5d;</a:t>
            </a:r>
            <a:endParaRPr lang="en-US" altLang="zh-CN" sz="1400">
              <a:latin typeface="Times New Roman" panose="02020603050405020304" pitchFamily="18" charset="0"/>
              <a:ea typeface="微软雅黑" panose="020B0503020204020204" charset="-122"/>
              <a:cs typeface="Times New Roman" panose="02020603050405020304" pitchFamily="18" charset="0"/>
            </a:endParaRPr>
          </a:p>
          <a:p>
            <a:pPr indent="0">
              <a:lnSpc>
                <a:spcPct val="150000"/>
              </a:lnSpc>
              <a:buFont typeface="Wingdings" panose="05000000000000000000" pitchFamily="2" charset="2"/>
              <a:buNone/>
            </a:pPr>
            <a:r>
              <a:rPr lang="en-US" altLang="zh-CN" sz="1400">
                <a:latin typeface="Times New Roman" panose="02020603050405020304" pitchFamily="18" charset="0"/>
                <a:ea typeface="微软雅黑" panose="020B0503020204020204" charset="-122"/>
                <a:cs typeface="Times New Roman" panose="02020603050405020304" pitchFamily="18" charset="0"/>
              </a:rPr>
              <a:t>    在治疗结束后的4-6周，评估幽门螺杆菌的根除情况。</a:t>
            </a:r>
            <a:endParaRPr lang="en-US" altLang="zh-CN" sz="1400">
              <a:latin typeface="Times New Roman" panose="02020603050405020304" pitchFamily="18" charset="0"/>
              <a:ea typeface="微软雅黑" panose="020B0503020204020204" charset="-122"/>
              <a:cs typeface="Times New Roman" panose="02020603050405020304" pitchFamily="18" charset="0"/>
            </a:endParaRPr>
          </a:p>
          <a:p>
            <a:pPr marL="285750" indent="-285750">
              <a:lnSpc>
                <a:spcPct val="150000"/>
              </a:lnSpc>
              <a:buFont typeface="Wingdings" panose="05000000000000000000" charset="0"/>
              <a:buChar char="Ø"/>
            </a:pPr>
            <a:r>
              <a:rPr lang="zh-CN" altLang="en-US" sz="1400" b="1">
                <a:latin typeface="Times New Roman" panose="02020603050405020304" pitchFamily="18" charset="0"/>
                <a:ea typeface="微软雅黑" panose="020B0503020204020204" charset="-122"/>
                <a:cs typeface="Times New Roman" panose="02020603050405020304" pitchFamily="18" charset="0"/>
              </a:rPr>
              <a:t>研究结果：</a:t>
            </a:r>
            <a:endParaRPr lang="zh-CN" altLang="en-US" sz="1400" b="1">
              <a:latin typeface="Times New Roman" panose="02020603050405020304" pitchFamily="18" charset="0"/>
              <a:ea typeface="微软雅黑" panose="020B0503020204020204" charset="-122"/>
              <a:cs typeface="Times New Roman" panose="02020603050405020304" pitchFamily="18" charset="0"/>
            </a:endParaRPr>
          </a:p>
          <a:p>
            <a:pPr indent="0">
              <a:lnSpc>
                <a:spcPct val="150000"/>
              </a:lnSpc>
              <a:buFont typeface="Wingdings" panose="05000000000000000000" charset="0"/>
              <a:buNone/>
            </a:pPr>
            <a:r>
              <a:rPr lang="zh-CN" altLang="en-US" sz="1400" b="1">
                <a:latin typeface="Times New Roman" panose="02020603050405020304" pitchFamily="18" charset="0"/>
                <a:ea typeface="微软雅黑" panose="020B0503020204020204" charset="-122"/>
                <a:cs typeface="Times New Roman" panose="02020603050405020304" pitchFamily="18" charset="0"/>
              </a:rPr>
              <a:t>多种艾司奥美拉唑四联方案根除率均高于94.5%，根除率稳定无差异。</a:t>
            </a:r>
            <a:endParaRPr lang="zh-CN" altLang="en-US" sz="1400" b="1">
              <a:latin typeface="Times New Roman" panose="02020603050405020304" pitchFamily="18" charset="0"/>
              <a:ea typeface="微软雅黑" panose="020B0503020204020204" charset="-122"/>
              <a:cs typeface="Times New Roman" panose="02020603050405020304" pitchFamily="18" charset="0"/>
            </a:endParaRPr>
          </a:p>
        </p:txBody>
      </p:sp>
      <p:pic>
        <p:nvPicPr>
          <p:cNvPr id="7" name="图片 6"/>
          <p:cNvPicPr>
            <a:picLocks noChangeAspect="1"/>
          </p:cNvPicPr>
          <p:nvPr>
            <p:custDataLst>
              <p:tags r:id="rId4"/>
            </p:custDataLst>
          </p:nvPr>
        </p:nvPicPr>
        <p:blipFill>
          <a:blip r:embed="rId5"/>
          <a:stretch>
            <a:fillRect/>
          </a:stretch>
        </p:blipFill>
        <p:spPr>
          <a:xfrm>
            <a:off x="9823910" y="359410"/>
            <a:ext cx="1907540" cy="521335"/>
          </a:xfrm>
          <a:prstGeom prst="rect">
            <a:avLst/>
          </a:prstGeom>
        </p:spPr>
      </p:pic>
      <p:grpSp>
        <p:nvGrpSpPr>
          <p:cNvPr id="13" name="组合 12"/>
          <p:cNvGrpSpPr/>
          <p:nvPr/>
        </p:nvGrpSpPr>
        <p:grpSpPr>
          <a:xfrm>
            <a:off x="6437630" y="3086735"/>
            <a:ext cx="5296535" cy="3460115"/>
            <a:chOff x="7635977" y="1995660"/>
            <a:chExt cx="5916673" cy="4018515"/>
          </a:xfrm>
        </p:grpSpPr>
        <p:grpSp>
          <p:nvGrpSpPr>
            <p:cNvPr id="14" name="组合 13"/>
            <p:cNvGrpSpPr/>
            <p:nvPr/>
          </p:nvGrpSpPr>
          <p:grpSpPr>
            <a:xfrm>
              <a:off x="7638083" y="2211684"/>
              <a:ext cx="5914567" cy="3802491"/>
              <a:chOff x="1526830" y="1168053"/>
              <a:chExt cx="5914567" cy="3802491"/>
            </a:xfrm>
          </p:grpSpPr>
          <p:graphicFrame>
            <p:nvGraphicFramePr>
              <p:cNvPr id="16" name="图表 15"/>
              <p:cNvGraphicFramePr/>
              <p:nvPr>
                <p:custDataLst>
                  <p:tags r:id="rId6"/>
                </p:custDataLst>
              </p:nvPr>
            </p:nvGraphicFramePr>
            <p:xfrm>
              <a:off x="1680757" y="1168053"/>
              <a:ext cx="5760640" cy="3802491"/>
            </p:xfrm>
            <a:graphic>
              <a:graphicData uri="http://schemas.openxmlformats.org/drawingml/2006/chart">
                <c:chart xmlns:c="http://schemas.openxmlformats.org/drawingml/2006/chart" xmlns:r="http://schemas.openxmlformats.org/officeDocument/2006/relationships" r:id="rId1"/>
              </a:graphicData>
            </a:graphic>
          </p:graphicFrame>
          <p:sp>
            <p:nvSpPr>
              <p:cNvPr id="17" name="文本框 16"/>
              <p:cNvSpPr txBox="1"/>
              <p:nvPr>
                <p:custDataLst>
                  <p:tags r:id="rId7"/>
                </p:custDataLst>
              </p:nvPr>
            </p:nvSpPr>
            <p:spPr>
              <a:xfrm rot="16200000">
                <a:off x="996682" y="2650345"/>
                <a:ext cx="1368152" cy="307857"/>
              </a:xfrm>
              <a:prstGeom prst="rect">
                <a:avLst/>
              </a:prstGeom>
              <a:noFill/>
            </p:spPr>
            <p:txBody>
              <a:bodyPr wrap="square" rtlCol="0">
                <a:spAutoFit/>
              </a:bodyPr>
              <a:p>
                <a:r>
                  <a:rPr lang="en-US" altLang="zh-CN" sz="1200">
                    <a:solidFill>
                      <a:schemeClr val="tx1">
                        <a:lumMod val="75000"/>
                        <a:lumOff val="25000"/>
                      </a:schemeClr>
                    </a:solidFill>
                    <a:latin typeface="Times New Roman" panose="02020603050405020304" pitchFamily="18" charset="0"/>
                    <a:ea typeface="微软雅黑" panose="020B0503020204020204" charset="-122"/>
                    <a:cs typeface="Times New Roman" panose="02020603050405020304" pitchFamily="18" charset="0"/>
                  </a:rPr>
                  <a:t>Hp </a:t>
                </a:r>
                <a:r>
                  <a:rPr lang="zh-CN" altLang="en-US" sz="1200">
                    <a:solidFill>
                      <a:schemeClr val="tx1">
                        <a:lumMod val="75000"/>
                        <a:lumOff val="25000"/>
                      </a:schemeClr>
                    </a:solidFill>
                    <a:latin typeface="Times New Roman" panose="02020603050405020304" pitchFamily="18" charset="0"/>
                    <a:ea typeface="微软雅黑" panose="020B0503020204020204" charset="-122"/>
                    <a:cs typeface="Times New Roman" panose="02020603050405020304" pitchFamily="18" charset="0"/>
                  </a:rPr>
                  <a:t>根除率（</a:t>
                </a:r>
                <a:r>
                  <a:rPr lang="en-US" altLang="zh-CN" sz="1200">
                    <a:solidFill>
                      <a:schemeClr val="tx1">
                        <a:lumMod val="75000"/>
                        <a:lumOff val="25000"/>
                      </a:schemeClr>
                    </a:solidFill>
                    <a:latin typeface="Times New Roman" panose="02020603050405020304" pitchFamily="18" charset="0"/>
                    <a:ea typeface="微软雅黑" panose="020B0503020204020204" charset="-122"/>
                    <a:cs typeface="Times New Roman" panose="02020603050405020304" pitchFamily="18" charset="0"/>
                  </a:rPr>
                  <a:t>%</a:t>
                </a:r>
                <a:r>
                  <a:rPr lang="zh-CN" altLang="en-US" sz="1200">
                    <a:solidFill>
                      <a:schemeClr val="tx1">
                        <a:lumMod val="75000"/>
                        <a:lumOff val="25000"/>
                      </a:schemeClr>
                    </a:solidFill>
                    <a:latin typeface="Times New Roman" panose="02020603050405020304" pitchFamily="18" charset="0"/>
                    <a:ea typeface="微软雅黑" panose="020B0503020204020204" charset="-122"/>
                    <a:cs typeface="Times New Roman" panose="02020603050405020304" pitchFamily="18" charset="0"/>
                  </a:rPr>
                  <a:t>）</a:t>
                </a:r>
                <a:endParaRPr lang="zh-CN" altLang="en-US" sz="1200">
                  <a:solidFill>
                    <a:schemeClr val="tx1">
                      <a:lumMod val="75000"/>
                      <a:lumOff val="25000"/>
                    </a:schemeClr>
                  </a:solidFill>
                  <a:latin typeface="Times New Roman" panose="02020603050405020304" pitchFamily="18" charset="0"/>
                  <a:ea typeface="微软雅黑" panose="020B0503020204020204" charset="-122"/>
                  <a:cs typeface="Times New Roman" panose="02020603050405020304" pitchFamily="18" charset="0"/>
                </a:endParaRPr>
              </a:p>
            </p:txBody>
          </p:sp>
        </p:grpSp>
        <p:sp>
          <p:nvSpPr>
            <p:cNvPr id="15" name="矩形 14"/>
            <p:cNvSpPr/>
            <p:nvPr>
              <p:custDataLst>
                <p:tags r:id="rId8"/>
              </p:custDataLst>
            </p:nvPr>
          </p:nvSpPr>
          <p:spPr>
            <a:xfrm>
              <a:off x="7635977" y="1995660"/>
              <a:ext cx="5913759" cy="4018515"/>
            </a:xfrm>
            <a:prstGeom prst="rect">
              <a:avLst/>
            </a:prstGeom>
            <a:no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grpSp>
      <p:sp>
        <p:nvSpPr>
          <p:cNvPr id="11" name="矩形 10"/>
          <p:cNvSpPr/>
          <p:nvPr>
            <p:custDataLst>
              <p:tags r:id="rId9"/>
            </p:custDataLst>
          </p:nvPr>
        </p:nvSpPr>
        <p:spPr>
          <a:xfrm>
            <a:off x="175081" y="6500393"/>
            <a:ext cx="4401461" cy="276999"/>
          </a:xfrm>
          <a:prstGeom prst="rect">
            <a:avLst/>
          </a:prstGeom>
        </p:spPr>
        <p:txBody>
          <a:bodyPr wrap="none">
            <a:spAutoFit/>
          </a:bodyPr>
          <a:p>
            <a:r>
              <a:rPr lang="en-US" altLang="zh-CN" sz="1200" dirty="0">
                <a:latin typeface="Times New Roman" panose="02020603050405020304" pitchFamily="18" charset="0"/>
                <a:ea typeface="微软雅黑" panose="020B0503020204020204" charset="-122"/>
                <a:cs typeface="Times New Roman" panose="02020603050405020304" pitchFamily="18" charset="0"/>
              </a:rPr>
              <a:t>Francesco V D, et al. Digestive and Liver Disease. 2018;50:139-141</a:t>
            </a:r>
            <a:endParaRPr lang="en-US" altLang="zh-CN" sz="1200" dirty="0">
              <a:latin typeface="Times New Roman" panose="02020603050405020304" pitchFamily="18" charset="0"/>
              <a:ea typeface="微软雅黑" panose="020B0503020204020204" charset="-122"/>
              <a:cs typeface="Times New Roman" panose="02020603050405020304" pitchFamily="18" charset="0"/>
            </a:endParaRPr>
          </a:p>
        </p:txBody>
      </p:sp>
    </p:spTree>
    <p:custDataLst>
      <p:tags r:id="rId10"/>
    </p:custData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TextBox 8"/>
          <p:cNvSpPr txBox="1"/>
          <p:nvPr>
            <p:custDataLst>
              <p:tags r:id="rId2"/>
            </p:custDataLst>
          </p:nvPr>
        </p:nvSpPr>
        <p:spPr>
          <a:xfrm>
            <a:off x="770890" y="255270"/>
            <a:ext cx="4725035" cy="467360"/>
          </a:xfrm>
          <a:prstGeom prst="rect">
            <a:avLst/>
          </a:prstGeom>
          <a:noFill/>
        </p:spPr>
        <p:txBody>
          <a:bodyPr wrap="square" lIns="0" tIns="0" rIns="0" bIns="0" rtlCol="0" anchor="ctr">
            <a:spAutoFit/>
          </a:bodyPr>
          <a:lstStyle/>
          <a:p>
            <a:r>
              <a:rPr sz="3035" b="1">
                <a:solidFill>
                  <a:schemeClr val="accent2">
                    <a:lumMod val="75000"/>
                  </a:schemeClr>
                </a:solidFill>
                <a:latin typeface="Times New Roman" panose="02020603050405020304" pitchFamily="18" charset="0"/>
                <a:ea typeface="微软雅黑" panose="020B0503020204020204" charset="-122"/>
                <a:cs typeface="Times New Roman" panose="02020603050405020304" pitchFamily="18" charset="0"/>
                <a:sym typeface="Arial" panose="020B0604020202020204" pitchFamily="34" charset="0"/>
              </a:rPr>
              <a:t>0</a:t>
            </a:r>
            <a:r>
              <a:rPr lang="en-US" sz="3035" b="1">
                <a:solidFill>
                  <a:schemeClr val="accent2">
                    <a:lumMod val="75000"/>
                  </a:schemeClr>
                </a:solidFill>
                <a:latin typeface="Times New Roman" panose="02020603050405020304" pitchFamily="18" charset="0"/>
                <a:ea typeface="微软雅黑" panose="020B0503020204020204" charset="-122"/>
                <a:cs typeface="Times New Roman" panose="02020603050405020304" pitchFamily="18" charset="0"/>
                <a:sym typeface="Arial" panose="020B0604020202020204" pitchFamily="34" charset="0"/>
              </a:rPr>
              <a:t>3</a:t>
            </a:r>
            <a:r>
              <a:rPr sz="3035" b="1">
                <a:solidFill>
                  <a:schemeClr val="accent2">
                    <a:lumMod val="75000"/>
                  </a:schemeClr>
                </a:solidFill>
                <a:latin typeface="Times New Roman" panose="02020603050405020304" pitchFamily="18" charset="0"/>
                <a:ea typeface="微软雅黑" panose="020B0503020204020204" charset="-122"/>
                <a:cs typeface="Times New Roman" panose="02020603050405020304" pitchFamily="18" charset="0"/>
                <a:sym typeface="Arial" panose="020B0604020202020204" pitchFamily="34" charset="0"/>
              </a:rPr>
              <a:t>. </a:t>
            </a:r>
            <a:r>
              <a:rPr lang="zh-CN" sz="3035" b="1">
                <a:solidFill>
                  <a:schemeClr val="accent2">
                    <a:lumMod val="75000"/>
                  </a:schemeClr>
                </a:solidFill>
                <a:latin typeface="Times New Roman" panose="02020603050405020304" pitchFamily="18" charset="0"/>
                <a:ea typeface="微软雅黑" panose="020B0503020204020204" charset="-122"/>
                <a:cs typeface="Times New Roman" panose="02020603050405020304" pitchFamily="18" charset="0"/>
                <a:sym typeface="Arial" panose="020B0604020202020204" pitchFamily="34" charset="0"/>
              </a:rPr>
              <a:t>有效性信息</a:t>
            </a:r>
            <a:endParaRPr lang="zh-CN" sz="3035" b="1">
              <a:solidFill>
                <a:schemeClr val="accent2">
                  <a:lumMod val="75000"/>
                </a:schemeClr>
              </a:solidFill>
              <a:latin typeface="Times New Roman" panose="02020603050405020304" pitchFamily="18" charset="0"/>
              <a:ea typeface="微软雅黑" panose="020B0503020204020204" charset="-122"/>
              <a:cs typeface="Times New Roman" panose="02020603050405020304" pitchFamily="18" charset="0"/>
              <a:sym typeface="Arial" panose="020B0604020202020204" pitchFamily="34" charset="0"/>
            </a:endParaRPr>
          </a:p>
        </p:txBody>
      </p:sp>
      <p:sp>
        <p:nvSpPr>
          <p:cNvPr id="6" name="矩形 5"/>
          <p:cNvSpPr/>
          <p:nvPr>
            <p:custDataLst>
              <p:tags r:id="rId3"/>
            </p:custDataLst>
          </p:nvPr>
        </p:nvSpPr>
        <p:spPr>
          <a:xfrm>
            <a:off x="0" y="255404"/>
            <a:ext cx="634060" cy="466909"/>
          </a:xfrm>
          <a:prstGeom prst="rect">
            <a:avLst/>
          </a:prstGeom>
          <a:solidFill>
            <a:srgbClr val="2B5F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705"/>
          </a:p>
        </p:txBody>
      </p:sp>
      <p:sp>
        <p:nvSpPr>
          <p:cNvPr id="3" name="文本框 2"/>
          <p:cNvSpPr txBox="1"/>
          <p:nvPr/>
        </p:nvSpPr>
        <p:spPr>
          <a:xfrm>
            <a:off x="634365" y="914400"/>
            <a:ext cx="10770235" cy="5631180"/>
          </a:xfrm>
          <a:prstGeom prst="rect">
            <a:avLst/>
          </a:prstGeom>
          <a:noFill/>
        </p:spPr>
        <p:txBody>
          <a:bodyPr wrap="square" rtlCol="0" anchor="t">
            <a:spAutoFit/>
          </a:bodyPr>
          <a:lstStyle/>
          <a:p>
            <a:r>
              <a:rPr lang="zh-CN" altLang="en-US" b="1">
                <a:latin typeface="Times New Roman" panose="02020603050405020304" pitchFamily="18" charset="0"/>
                <a:cs typeface="Times New Roman" panose="02020603050405020304" pitchFamily="18" charset="0"/>
              </a:rPr>
              <a:t>临床研究</a:t>
            </a:r>
            <a:r>
              <a:rPr lang="en-US" altLang="zh-CN" b="1">
                <a:latin typeface="Times New Roman" panose="02020603050405020304" pitchFamily="18" charset="0"/>
                <a:cs typeface="Times New Roman" panose="02020603050405020304" pitchFamily="18" charset="0"/>
              </a:rPr>
              <a:t>3</a:t>
            </a:r>
            <a:r>
              <a:rPr lang="zh-CN" altLang="en-US" b="1">
                <a:latin typeface="Times New Roman" panose="02020603050405020304" pitchFamily="18" charset="0"/>
                <a:cs typeface="Times New Roman" panose="02020603050405020304" pitchFamily="18" charset="0"/>
              </a:rPr>
              <a:t>：一项关于抑酸作用与Hp根除疗效的相关性研究</a:t>
            </a:r>
            <a:endParaRPr lang="zh-CN" altLang="en-US" sz="1400" b="1" dirty="0">
              <a:latin typeface="Times New Roman" panose="02020603050405020304" pitchFamily="18" charset="0"/>
              <a:ea typeface="微软雅黑" panose="020B0503020204020204" charset="-122"/>
              <a:cs typeface="Times New Roman" panose="02020603050405020304" pitchFamily="18" charset="0"/>
              <a:sym typeface="+mn-ea"/>
            </a:endParaRPr>
          </a:p>
          <a:p>
            <a:pPr marL="162560" indent="-162560">
              <a:lnSpc>
                <a:spcPct val="150000"/>
              </a:lnSpc>
              <a:buFont typeface="Wingdings" panose="05000000000000000000" pitchFamily="2" charset="2"/>
              <a:buChar char="Ø"/>
            </a:pPr>
            <a:r>
              <a:rPr lang="zh-CN" altLang="en-US" sz="1400" b="1">
                <a:latin typeface="Times New Roman" panose="02020603050405020304" pitchFamily="18" charset="0"/>
                <a:ea typeface="微软雅黑" panose="020B0503020204020204" charset="-122"/>
                <a:cs typeface="Times New Roman" panose="02020603050405020304" pitchFamily="18" charset="0"/>
                <a:sym typeface="+mn-ea"/>
              </a:rPr>
              <a:t>研究性质：</a:t>
            </a:r>
            <a:r>
              <a:rPr lang="zh-CN" altLang="en-US" sz="1400">
                <a:latin typeface="Times New Roman" panose="02020603050405020304" pitchFamily="18" charset="0"/>
                <a:ea typeface="微软雅黑" panose="020B0503020204020204" charset="-122"/>
                <a:cs typeface="Times New Roman" panose="02020603050405020304" pitchFamily="18" charset="0"/>
                <a:sym typeface="+mn-ea"/>
              </a:rPr>
              <a:t>国际多中心、随机、双盲、安慰剂对照</a:t>
            </a:r>
            <a:r>
              <a:rPr lang="zh-CN" altLang="en-US" sz="1400">
                <a:latin typeface="Times New Roman" panose="02020603050405020304" pitchFamily="18" charset="0"/>
                <a:ea typeface="微软雅黑" panose="020B0503020204020204" charset="-122"/>
                <a:cs typeface="微软雅黑" panose="020B0503020204020204" charset="-122"/>
                <a:sym typeface="+mn-ea"/>
              </a:rPr>
              <a:t>研究</a:t>
            </a:r>
            <a:r>
              <a:rPr lang="zh-CN" altLang="en-US" sz="1400">
                <a:latin typeface="Times New Roman" panose="02020603050405020304" pitchFamily="18" charset="0"/>
                <a:ea typeface="微软雅黑" panose="020B0503020204020204" charset="-122"/>
                <a:cs typeface="Times New Roman" panose="02020603050405020304" pitchFamily="18" charset="0"/>
                <a:sym typeface="+mn-ea"/>
              </a:rPr>
              <a:t>；</a:t>
            </a:r>
            <a:endParaRPr lang="en-US" altLang="zh-CN" sz="1400">
              <a:latin typeface="Times New Roman" panose="02020603050405020304" pitchFamily="18" charset="0"/>
              <a:ea typeface="微软雅黑" panose="020B0503020204020204" charset="-122"/>
              <a:cs typeface="Times New Roman" panose="02020603050405020304" pitchFamily="18" charset="0"/>
            </a:endParaRPr>
          </a:p>
          <a:p>
            <a:pPr marL="271145" indent="-271145">
              <a:lnSpc>
                <a:spcPct val="150000"/>
              </a:lnSpc>
              <a:buFont typeface="Wingdings" panose="05000000000000000000" pitchFamily="2" charset="2"/>
              <a:buChar char="Ø"/>
            </a:pPr>
            <a:r>
              <a:rPr lang="zh-CN" altLang="en-US" sz="1400" b="1">
                <a:latin typeface="Times New Roman" panose="02020603050405020304" pitchFamily="18" charset="0"/>
                <a:ea typeface="微软雅黑" panose="020B0503020204020204" charset="-122"/>
                <a:cs typeface="Times New Roman" panose="02020603050405020304" pitchFamily="18" charset="0"/>
                <a:sym typeface="+mn-ea"/>
              </a:rPr>
              <a:t>患者类型：</a:t>
            </a:r>
            <a:r>
              <a:rPr lang="zh-CN" altLang="en-US" sz="1400">
                <a:latin typeface="Times New Roman" panose="02020603050405020304" pitchFamily="18" charset="0"/>
                <a:ea typeface="微软雅黑" panose="020B0503020204020204" charset="-122"/>
                <a:cs typeface="Times New Roman" panose="02020603050405020304" pitchFamily="18" charset="0"/>
                <a:sym typeface="+mn-ea"/>
              </a:rPr>
              <a:t>年龄≥</a:t>
            </a:r>
            <a:r>
              <a:rPr lang="en-US" altLang="zh-CN" sz="1400">
                <a:latin typeface="Times New Roman" panose="02020603050405020304" pitchFamily="18" charset="0"/>
                <a:ea typeface="微软雅黑" panose="020B0503020204020204" charset="-122"/>
                <a:cs typeface="Times New Roman" panose="02020603050405020304" pitchFamily="18" charset="0"/>
                <a:sym typeface="+mn-ea"/>
              </a:rPr>
              <a:t>60</a:t>
            </a:r>
            <a:r>
              <a:rPr lang="zh-CN" altLang="en-US" sz="1400">
                <a:latin typeface="Times New Roman" panose="02020603050405020304" pitchFamily="18" charset="0"/>
                <a:ea typeface="微软雅黑" panose="020B0503020204020204" charset="-122"/>
                <a:cs typeface="Times New Roman" panose="02020603050405020304" pitchFamily="18" charset="0"/>
                <a:sym typeface="+mn-ea"/>
              </a:rPr>
              <a:t>岁，胃镜检查无胃、十二指肠溃疡，每天服用阿司匹林</a:t>
            </a:r>
            <a:r>
              <a:rPr lang="en-US" altLang="zh-CN" sz="1400">
                <a:latin typeface="Times New Roman" panose="02020603050405020304" pitchFamily="18" charset="0"/>
                <a:ea typeface="微软雅黑" panose="020B0503020204020204" charset="-122"/>
                <a:cs typeface="Times New Roman" panose="02020603050405020304" pitchFamily="18" charset="0"/>
                <a:sym typeface="+mn-ea"/>
              </a:rPr>
              <a:t>75-325 mg</a:t>
            </a:r>
            <a:r>
              <a:rPr lang="zh-CN" altLang="en-US" sz="1400">
                <a:latin typeface="Times New Roman" panose="02020603050405020304" pitchFamily="18" charset="0"/>
                <a:ea typeface="微软雅黑" panose="020B0503020204020204" charset="-122"/>
                <a:cs typeface="Times New Roman" panose="02020603050405020304" pitchFamily="18" charset="0"/>
                <a:sym typeface="+mn-ea"/>
              </a:rPr>
              <a:t>，随机分为艾司奥美拉唑</a:t>
            </a:r>
            <a:r>
              <a:rPr lang="en-US" altLang="zh-CN" sz="1400">
                <a:latin typeface="Times New Roman" panose="02020603050405020304" pitchFamily="18" charset="0"/>
                <a:ea typeface="微软雅黑" panose="020B0503020204020204" charset="-122"/>
                <a:cs typeface="Times New Roman" panose="02020603050405020304" pitchFamily="18" charset="0"/>
                <a:sym typeface="+mn-ea"/>
              </a:rPr>
              <a:t>20 mg</a:t>
            </a:r>
            <a:r>
              <a:rPr lang="zh-CN" altLang="en-US" sz="1400">
                <a:latin typeface="Times New Roman" panose="02020603050405020304" pitchFamily="18" charset="0"/>
                <a:ea typeface="微软雅黑" panose="020B0503020204020204" charset="-122"/>
                <a:cs typeface="Times New Roman" panose="02020603050405020304" pitchFamily="18" charset="0"/>
                <a:sym typeface="+mn-ea"/>
              </a:rPr>
              <a:t>每日</a:t>
            </a:r>
            <a:r>
              <a:rPr lang="en-US" altLang="zh-CN" sz="1400">
                <a:latin typeface="Times New Roman" panose="02020603050405020304" pitchFamily="18" charset="0"/>
                <a:ea typeface="微软雅黑" panose="020B0503020204020204" charset="-122"/>
                <a:cs typeface="Times New Roman" panose="02020603050405020304" pitchFamily="18" charset="0"/>
                <a:sym typeface="+mn-ea"/>
              </a:rPr>
              <a:t>1</a:t>
            </a:r>
            <a:r>
              <a:rPr lang="zh-CN" altLang="en-US" sz="1400">
                <a:latin typeface="Times New Roman" panose="02020603050405020304" pitchFamily="18" charset="0"/>
                <a:ea typeface="微软雅黑" panose="020B0503020204020204" charset="-122"/>
                <a:cs typeface="Times New Roman" panose="02020603050405020304" pitchFamily="18" charset="0"/>
                <a:sym typeface="+mn-ea"/>
              </a:rPr>
              <a:t>次或安慰剂</a:t>
            </a:r>
            <a:r>
              <a:rPr lang="en-US" altLang="zh-CN" sz="1400">
                <a:latin typeface="Times New Roman" panose="02020603050405020304" pitchFamily="18" charset="0"/>
                <a:ea typeface="微软雅黑" panose="020B0503020204020204" charset="-122"/>
                <a:cs typeface="Times New Roman" panose="02020603050405020304" pitchFamily="18" charset="0"/>
                <a:sym typeface="+mn-ea"/>
              </a:rPr>
              <a:t>26wk</a:t>
            </a:r>
            <a:r>
              <a:rPr lang="zh-CN" altLang="en-US" sz="1400">
                <a:latin typeface="Times New Roman" panose="02020603050405020304" pitchFamily="18" charset="0"/>
                <a:ea typeface="微软雅黑" panose="020B0503020204020204" charset="-122"/>
                <a:cs typeface="微软雅黑" panose="020B0503020204020204" charset="-122"/>
                <a:sym typeface="+mn-ea"/>
              </a:rPr>
              <a:t>；</a:t>
            </a:r>
            <a:endParaRPr lang="en-US" altLang="zh-CN" sz="1400">
              <a:latin typeface="Times New Roman" panose="02020603050405020304" pitchFamily="18" charset="0"/>
              <a:ea typeface="微软雅黑" panose="020B0503020204020204" charset="-122"/>
              <a:cs typeface="Times New Roman" panose="02020603050405020304" pitchFamily="18" charset="0"/>
            </a:endParaRPr>
          </a:p>
          <a:p>
            <a:pPr marL="162560" indent="-162560">
              <a:lnSpc>
                <a:spcPct val="150000"/>
              </a:lnSpc>
              <a:buFont typeface="Wingdings" panose="05000000000000000000" pitchFamily="2" charset="2"/>
              <a:buChar char="Ø"/>
            </a:pPr>
            <a:r>
              <a:rPr lang="zh-CN" altLang="en-US" sz="1400" b="1">
                <a:latin typeface="Times New Roman" panose="02020603050405020304" pitchFamily="18" charset="0"/>
                <a:ea typeface="微软雅黑" panose="020B0503020204020204" charset="-122"/>
                <a:cs typeface="Times New Roman" panose="02020603050405020304" pitchFamily="18" charset="0"/>
                <a:sym typeface="+mn-ea"/>
              </a:rPr>
              <a:t>  研究目的：</a:t>
            </a:r>
            <a:r>
              <a:rPr lang="zh-CN" altLang="en-US" sz="1400">
                <a:latin typeface="Times New Roman" panose="02020603050405020304" pitchFamily="18" charset="0"/>
                <a:ea typeface="微软雅黑" panose="020B0503020204020204" charset="-122"/>
                <a:sym typeface="+mn-ea"/>
              </a:rPr>
              <a:t>确定艾司奥美拉唑降低持续接受小剂量阿司匹林治疗患者的胃和</a:t>
            </a:r>
            <a:r>
              <a:rPr lang="en-US" altLang="zh-CN" sz="1400">
                <a:latin typeface="Times New Roman" panose="02020603050405020304" pitchFamily="18" charset="0"/>
                <a:ea typeface="微软雅黑" panose="020B0503020204020204" charset="-122"/>
                <a:sym typeface="+mn-ea"/>
              </a:rPr>
              <a:t>/</a:t>
            </a:r>
            <a:r>
              <a:rPr lang="zh-CN" altLang="en-US" sz="1400">
                <a:latin typeface="Times New Roman" panose="02020603050405020304" pitchFamily="18" charset="0"/>
                <a:ea typeface="微软雅黑" panose="020B0503020204020204" charset="-122"/>
                <a:sym typeface="+mn-ea"/>
              </a:rPr>
              <a:t>或十二指肠溃疡风险和消化不良症状的有效性。</a:t>
            </a:r>
            <a:endParaRPr lang="zh-CN" altLang="en-US" sz="1400" dirty="0">
              <a:latin typeface="Times New Roman" panose="02020603050405020304" pitchFamily="18" charset="0"/>
              <a:ea typeface="微软雅黑" panose="020B0503020204020204" charset="-122"/>
              <a:cs typeface="Times New Roman" panose="02020603050405020304" pitchFamily="18" charset="0"/>
            </a:endParaRPr>
          </a:p>
          <a:p>
            <a:pPr marL="162560" indent="-162560">
              <a:lnSpc>
                <a:spcPct val="150000"/>
              </a:lnSpc>
              <a:buFont typeface="Wingdings" panose="05000000000000000000" pitchFamily="2" charset="2"/>
              <a:buChar char="Ø"/>
            </a:pPr>
            <a:endParaRPr lang="zh-CN" altLang="en-US" sz="1400" b="1" dirty="0">
              <a:latin typeface="Times New Roman" panose="02020603050405020304" pitchFamily="18" charset="0"/>
              <a:ea typeface="微软雅黑" panose="020B0503020204020204" charset="-122"/>
              <a:cs typeface="Times New Roman" panose="02020603050405020304" pitchFamily="18" charset="0"/>
              <a:sym typeface="+mn-ea"/>
            </a:endParaRPr>
          </a:p>
          <a:p>
            <a:pPr marL="162560" indent="-162560">
              <a:lnSpc>
                <a:spcPct val="150000"/>
              </a:lnSpc>
              <a:buFont typeface="Wingdings" panose="05000000000000000000" pitchFamily="2" charset="2"/>
              <a:buChar char="Ø"/>
            </a:pPr>
            <a:endParaRPr lang="zh-CN" altLang="en-US" sz="1400" b="1" dirty="0">
              <a:latin typeface="Times New Roman" panose="02020603050405020304" pitchFamily="18" charset="0"/>
              <a:ea typeface="微软雅黑" panose="020B0503020204020204" charset="-122"/>
              <a:cs typeface="Times New Roman" panose="02020603050405020304" pitchFamily="18" charset="0"/>
              <a:sym typeface="+mn-ea"/>
            </a:endParaRPr>
          </a:p>
          <a:p>
            <a:pPr marL="162560" indent="-162560">
              <a:lnSpc>
                <a:spcPct val="150000"/>
              </a:lnSpc>
              <a:buFont typeface="Wingdings" panose="05000000000000000000" pitchFamily="2" charset="2"/>
              <a:buChar char="Ø"/>
            </a:pPr>
            <a:endParaRPr lang="zh-CN" altLang="en-US" sz="1400" b="1" dirty="0">
              <a:latin typeface="Times New Roman" panose="02020603050405020304" pitchFamily="18" charset="0"/>
              <a:ea typeface="微软雅黑" panose="020B0503020204020204" charset="-122"/>
              <a:cs typeface="Times New Roman" panose="02020603050405020304" pitchFamily="18" charset="0"/>
              <a:sym typeface="+mn-ea"/>
            </a:endParaRPr>
          </a:p>
          <a:p>
            <a:pPr marL="162560" indent="-162560">
              <a:lnSpc>
                <a:spcPct val="150000"/>
              </a:lnSpc>
              <a:buFont typeface="Wingdings" panose="05000000000000000000" pitchFamily="2" charset="2"/>
              <a:buChar char="Ø"/>
            </a:pPr>
            <a:endParaRPr lang="zh-CN" altLang="en-US" sz="1400" b="1" dirty="0">
              <a:latin typeface="Times New Roman" panose="02020603050405020304" pitchFamily="18" charset="0"/>
              <a:ea typeface="微软雅黑" panose="020B0503020204020204" charset="-122"/>
              <a:cs typeface="Times New Roman" panose="02020603050405020304" pitchFamily="18" charset="0"/>
              <a:sym typeface="+mn-ea"/>
            </a:endParaRPr>
          </a:p>
          <a:p>
            <a:pPr marL="162560" indent="-162560">
              <a:lnSpc>
                <a:spcPct val="150000"/>
              </a:lnSpc>
              <a:buFont typeface="Wingdings" panose="05000000000000000000" pitchFamily="2" charset="2"/>
              <a:buChar char="Ø"/>
            </a:pPr>
            <a:endParaRPr lang="zh-CN" altLang="en-US" sz="1400" b="1" dirty="0">
              <a:latin typeface="Times New Roman" panose="02020603050405020304" pitchFamily="18" charset="0"/>
              <a:ea typeface="微软雅黑" panose="020B0503020204020204" charset="-122"/>
              <a:cs typeface="Times New Roman" panose="02020603050405020304" pitchFamily="18" charset="0"/>
              <a:sym typeface="+mn-ea"/>
            </a:endParaRPr>
          </a:p>
          <a:p>
            <a:pPr marL="162560" indent="-162560">
              <a:lnSpc>
                <a:spcPct val="150000"/>
              </a:lnSpc>
              <a:buFont typeface="Wingdings" panose="05000000000000000000" pitchFamily="2" charset="2"/>
              <a:buChar char="Ø"/>
            </a:pPr>
            <a:endParaRPr lang="zh-CN" altLang="en-US" sz="1400" b="1" dirty="0">
              <a:latin typeface="Times New Roman" panose="02020603050405020304" pitchFamily="18" charset="0"/>
              <a:ea typeface="微软雅黑" panose="020B0503020204020204" charset="-122"/>
              <a:cs typeface="Times New Roman" panose="02020603050405020304" pitchFamily="18" charset="0"/>
              <a:sym typeface="+mn-ea"/>
            </a:endParaRPr>
          </a:p>
          <a:p>
            <a:pPr marL="162560" indent="-162560">
              <a:lnSpc>
                <a:spcPct val="150000"/>
              </a:lnSpc>
              <a:buFont typeface="Wingdings" panose="05000000000000000000" pitchFamily="2" charset="2"/>
              <a:buChar char="Ø"/>
            </a:pPr>
            <a:endParaRPr lang="zh-CN" altLang="en-US" sz="1400" b="1" dirty="0">
              <a:latin typeface="Times New Roman" panose="02020603050405020304" pitchFamily="18" charset="0"/>
              <a:ea typeface="微软雅黑" panose="020B0503020204020204" charset="-122"/>
              <a:cs typeface="Times New Roman" panose="02020603050405020304" pitchFamily="18" charset="0"/>
              <a:sym typeface="+mn-ea"/>
            </a:endParaRPr>
          </a:p>
          <a:p>
            <a:pPr marL="162560" indent="-162560">
              <a:lnSpc>
                <a:spcPct val="150000"/>
              </a:lnSpc>
              <a:buFont typeface="Wingdings" panose="05000000000000000000" pitchFamily="2" charset="2"/>
              <a:buChar char="Ø"/>
            </a:pPr>
            <a:r>
              <a:rPr lang="zh-CN" altLang="en-US" sz="1400" b="1">
                <a:latin typeface="Times New Roman" panose="02020603050405020304" pitchFamily="18" charset="0"/>
                <a:ea typeface="微软雅黑" panose="020B0503020204020204" charset="-122"/>
                <a:cs typeface="Times New Roman" panose="02020603050405020304" pitchFamily="18" charset="0"/>
                <a:sym typeface="+mn-ea"/>
              </a:rPr>
              <a:t>研究结果：</a:t>
            </a:r>
            <a:r>
              <a:rPr lang="zh-CN" altLang="en-US" sz="1400">
                <a:latin typeface="Times New Roman" panose="02020603050405020304" pitchFamily="18" charset="0"/>
                <a:ea typeface="微软雅黑" panose="020B0503020204020204" charset="-122"/>
                <a:sym typeface="+mn-ea"/>
              </a:rPr>
              <a:t>在ITT人群中，安慰剂组有27名患者(5.4%)在26wk时发展为</a:t>
            </a:r>
            <a:endParaRPr lang="zh-CN" altLang="en-US" sz="1400">
              <a:latin typeface="Times New Roman" panose="02020603050405020304" pitchFamily="18" charset="0"/>
              <a:ea typeface="微软雅黑" panose="020B0503020204020204" charset="-122"/>
              <a:sym typeface="+mn-ea"/>
            </a:endParaRPr>
          </a:p>
          <a:p>
            <a:pPr indent="0">
              <a:lnSpc>
                <a:spcPct val="150000"/>
              </a:lnSpc>
              <a:buFont typeface="Wingdings" panose="05000000000000000000" pitchFamily="2" charset="2"/>
              <a:buNone/>
            </a:pPr>
            <a:r>
              <a:rPr lang="en-US" altLang="zh-CN" sz="1400">
                <a:latin typeface="Times New Roman" panose="02020603050405020304" pitchFamily="18" charset="0"/>
                <a:ea typeface="微软雅黑" panose="020B0503020204020204" charset="-122"/>
                <a:sym typeface="+mn-ea"/>
              </a:rPr>
              <a:t>    </a:t>
            </a:r>
            <a:r>
              <a:rPr lang="zh-CN" altLang="en-US" sz="1400">
                <a:latin typeface="Times New Roman" panose="02020603050405020304" pitchFamily="18" charset="0"/>
                <a:ea typeface="微软雅黑" panose="020B0503020204020204" charset="-122"/>
                <a:sym typeface="+mn-ea"/>
              </a:rPr>
              <a:t>胃和/或十二指肠溃疡，而艾司奥美拉唑组有8名患者(1.6%)。相应的寿</a:t>
            </a:r>
            <a:endParaRPr lang="zh-CN" altLang="en-US" sz="1400">
              <a:latin typeface="Times New Roman" panose="02020603050405020304" pitchFamily="18" charset="0"/>
              <a:ea typeface="微软雅黑" panose="020B0503020204020204" charset="-122"/>
              <a:sym typeface="+mn-ea"/>
            </a:endParaRPr>
          </a:p>
          <a:p>
            <a:pPr indent="0">
              <a:lnSpc>
                <a:spcPct val="150000"/>
              </a:lnSpc>
              <a:buFont typeface="Wingdings" panose="05000000000000000000" pitchFamily="2" charset="2"/>
              <a:buNone/>
            </a:pPr>
            <a:r>
              <a:rPr lang="en-US" altLang="zh-CN" sz="1400">
                <a:latin typeface="Times New Roman" panose="02020603050405020304" pitchFamily="18" charset="0"/>
                <a:ea typeface="微软雅黑" panose="020B0503020204020204" charset="-122"/>
                <a:sym typeface="+mn-ea"/>
              </a:rPr>
              <a:t>    </a:t>
            </a:r>
            <a:r>
              <a:rPr lang="zh-CN" altLang="en-US" sz="1400">
                <a:latin typeface="Times New Roman" panose="02020603050405020304" pitchFamily="18" charset="0"/>
                <a:ea typeface="微软雅黑" panose="020B0503020204020204" charset="-122"/>
                <a:sym typeface="+mn-ea"/>
              </a:rPr>
              <a:t>命表估计在6个月内分别为6.2%和1.8%(P=0.0007)，</a:t>
            </a:r>
            <a:r>
              <a:rPr lang="zh-CN" altLang="en-US" sz="1400">
                <a:solidFill>
                  <a:srgbClr val="FF0000"/>
                </a:solidFill>
                <a:latin typeface="Times New Roman" panose="02020603050405020304" pitchFamily="18" charset="0"/>
                <a:ea typeface="微软雅黑" panose="020B0503020204020204" charset="-122"/>
                <a:sym typeface="+mn-ea"/>
              </a:rPr>
              <a:t>这相当于服用ESO</a:t>
            </a:r>
            <a:endParaRPr lang="zh-CN" altLang="en-US" sz="1400">
              <a:solidFill>
                <a:srgbClr val="FF0000"/>
              </a:solidFill>
              <a:latin typeface="Times New Roman" panose="02020603050405020304" pitchFamily="18" charset="0"/>
              <a:ea typeface="微软雅黑" panose="020B0503020204020204" charset="-122"/>
              <a:sym typeface="+mn-ea"/>
            </a:endParaRPr>
          </a:p>
          <a:p>
            <a:pPr indent="0">
              <a:lnSpc>
                <a:spcPct val="150000"/>
              </a:lnSpc>
              <a:buFont typeface="Wingdings" panose="05000000000000000000" pitchFamily="2" charset="2"/>
              <a:buNone/>
            </a:pPr>
            <a:r>
              <a:rPr lang="en-US" altLang="zh-CN" sz="1400">
                <a:solidFill>
                  <a:srgbClr val="FF0000"/>
                </a:solidFill>
                <a:latin typeface="Times New Roman" panose="02020603050405020304" pitchFamily="18" charset="0"/>
                <a:ea typeface="微软雅黑" panose="020B0503020204020204" charset="-122"/>
                <a:sym typeface="+mn-ea"/>
              </a:rPr>
              <a:t>     </a:t>
            </a:r>
            <a:r>
              <a:rPr lang="zh-CN" altLang="en-US" sz="1400">
                <a:solidFill>
                  <a:srgbClr val="FF0000"/>
                </a:solidFill>
                <a:latin typeface="Times New Roman" panose="02020603050405020304" pitchFamily="18" charset="0"/>
                <a:ea typeface="微软雅黑" panose="020B0503020204020204" charset="-122"/>
                <a:sym typeface="+mn-ea"/>
              </a:rPr>
              <a:t>患者溃疡的发生相对减少了71%。</a:t>
            </a:r>
            <a:endParaRPr lang="zh-CN" altLang="en-US" sz="1400">
              <a:solidFill>
                <a:srgbClr val="FF0000"/>
              </a:solidFill>
              <a:latin typeface="Times New Roman" panose="02020603050405020304" pitchFamily="18" charset="0"/>
              <a:ea typeface="微软雅黑" panose="020B0503020204020204" charset="-122"/>
              <a:sym typeface="+mn-ea"/>
            </a:endParaRPr>
          </a:p>
          <a:p>
            <a:pPr indent="0">
              <a:lnSpc>
                <a:spcPct val="150000"/>
              </a:lnSpc>
              <a:buFont typeface="Wingdings" panose="05000000000000000000" pitchFamily="2" charset="2"/>
              <a:buNone/>
            </a:pPr>
            <a:endParaRPr lang="zh-CN" altLang="en-US" sz="1400" b="1">
              <a:solidFill>
                <a:srgbClr val="FF0000"/>
              </a:solidFill>
              <a:latin typeface="Times New Roman" panose="02020603050405020304" pitchFamily="18" charset="0"/>
              <a:ea typeface="微软雅黑" panose="020B0503020204020204" charset="-122"/>
              <a:cs typeface="Times New Roman" panose="02020603050405020304" pitchFamily="18" charset="0"/>
              <a:sym typeface="+mn-ea"/>
            </a:endParaRPr>
          </a:p>
        </p:txBody>
      </p:sp>
      <p:pic>
        <p:nvPicPr>
          <p:cNvPr id="7" name="图片 6"/>
          <p:cNvPicPr>
            <a:picLocks noChangeAspect="1"/>
          </p:cNvPicPr>
          <p:nvPr>
            <p:custDataLst>
              <p:tags r:id="rId4"/>
            </p:custDataLst>
          </p:nvPr>
        </p:nvPicPr>
        <p:blipFill>
          <a:blip r:embed="rId5"/>
          <a:stretch>
            <a:fillRect/>
          </a:stretch>
        </p:blipFill>
        <p:spPr>
          <a:xfrm>
            <a:off x="9823910" y="359410"/>
            <a:ext cx="1907540" cy="521335"/>
          </a:xfrm>
          <a:prstGeom prst="rect">
            <a:avLst/>
          </a:prstGeom>
        </p:spPr>
      </p:pic>
      <p:grpSp>
        <p:nvGrpSpPr>
          <p:cNvPr id="9" name="组合 8"/>
          <p:cNvGrpSpPr/>
          <p:nvPr/>
        </p:nvGrpSpPr>
        <p:grpSpPr>
          <a:xfrm>
            <a:off x="1515745" y="2802255"/>
            <a:ext cx="9838856" cy="1339710"/>
            <a:chOff x="1951300" y="3540548"/>
            <a:chExt cx="10379785" cy="3476025"/>
          </a:xfrm>
        </p:grpSpPr>
        <p:cxnSp>
          <p:nvCxnSpPr>
            <p:cNvPr id="10" name="直接连接符 9"/>
            <p:cNvCxnSpPr/>
            <p:nvPr>
              <p:custDataLst>
                <p:tags r:id="rId6"/>
              </p:custDataLst>
            </p:nvPr>
          </p:nvCxnSpPr>
          <p:spPr>
            <a:xfrm flipH="1">
              <a:off x="7955137" y="4895422"/>
              <a:ext cx="792089" cy="0"/>
            </a:xfrm>
            <a:prstGeom prst="line">
              <a:avLst/>
            </a:prstGeom>
            <a:ln w="4762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nvGrpSpPr>
            <p:cNvPr id="11" name="组合 10"/>
            <p:cNvGrpSpPr/>
            <p:nvPr/>
          </p:nvGrpSpPr>
          <p:grpSpPr>
            <a:xfrm>
              <a:off x="1951300" y="3540548"/>
              <a:ext cx="10379785" cy="2682226"/>
              <a:chOff x="1720954" y="3540548"/>
              <a:chExt cx="10379785" cy="2682226"/>
            </a:xfrm>
          </p:grpSpPr>
          <p:grpSp>
            <p:nvGrpSpPr>
              <p:cNvPr id="14" name="组合 13"/>
              <p:cNvGrpSpPr/>
              <p:nvPr/>
            </p:nvGrpSpPr>
            <p:grpSpPr>
              <a:xfrm>
                <a:off x="1720954" y="3857917"/>
                <a:ext cx="10379785" cy="2245647"/>
                <a:chOff x="2452579" y="3346162"/>
                <a:chExt cx="10379785" cy="2245647"/>
              </a:xfrm>
            </p:grpSpPr>
            <p:grpSp>
              <p:nvGrpSpPr>
                <p:cNvPr id="8" name="组合 7"/>
                <p:cNvGrpSpPr/>
                <p:nvPr/>
              </p:nvGrpSpPr>
              <p:grpSpPr>
                <a:xfrm>
                  <a:off x="2452579" y="3638855"/>
                  <a:ext cx="1794693" cy="1675586"/>
                  <a:chOff x="2591749" y="4049980"/>
                  <a:chExt cx="2193330" cy="1121523"/>
                </a:xfrm>
              </p:grpSpPr>
              <p:sp>
                <p:nvSpPr>
                  <p:cNvPr id="12" name="矩形 11"/>
                  <p:cNvSpPr/>
                  <p:nvPr>
                    <p:custDataLst>
                      <p:tags r:id="rId7"/>
                    </p:custDataLst>
                  </p:nvPr>
                </p:nvSpPr>
                <p:spPr>
                  <a:xfrm>
                    <a:off x="2613036" y="4070933"/>
                    <a:ext cx="2172043" cy="110057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705"/>
                  </a:p>
                </p:txBody>
              </p:sp>
              <p:sp>
                <p:nvSpPr>
                  <p:cNvPr id="13" name="矩形 12"/>
                  <p:cNvSpPr/>
                  <p:nvPr>
                    <p:custDataLst>
                      <p:tags r:id="rId8"/>
                    </p:custDataLst>
                  </p:nvPr>
                </p:nvSpPr>
                <p:spPr>
                  <a:xfrm>
                    <a:off x="2591749" y="4049980"/>
                    <a:ext cx="2181723" cy="1120420"/>
                  </a:xfrm>
                  <a:prstGeom prst="rect">
                    <a:avLst/>
                  </a:prstGeom>
                </p:spPr>
                <p:txBody>
                  <a:bodyPr wrap="square">
                    <a:spAutoFit/>
                  </a:bodyPr>
                  <a:p>
                    <a:pPr algn="ctr">
                      <a:lnSpc>
                        <a:spcPct val="150000"/>
                      </a:lnSpc>
                    </a:pPr>
                    <a:r>
                      <a:rPr lang="zh-CN" altLang="en-US" sz="1200">
                        <a:latin typeface="Times New Roman" panose="02020603050405020304" pitchFamily="18" charset="0"/>
                        <a:ea typeface="微软雅黑" panose="020B0503020204020204" charset="-122"/>
                        <a:cs typeface="Times New Roman" panose="02020603050405020304" pitchFamily="18" charset="0"/>
                      </a:rPr>
                      <a:t>无溃疡且长期服用阿司匹林患者</a:t>
                    </a:r>
                    <a:r>
                      <a:rPr lang="en-US" altLang="zh-CN" sz="1200">
                        <a:latin typeface="Times New Roman" panose="02020603050405020304" pitchFamily="18" charset="0"/>
                        <a:ea typeface="微软雅黑" panose="020B0503020204020204" charset="-122"/>
                        <a:cs typeface="Times New Roman" panose="02020603050405020304" pitchFamily="18" charset="0"/>
                      </a:rPr>
                      <a:t>N=992</a:t>
                    </a:r>
                    <a:endParaRPr lang="en-US" altLang="zh-CN" sz="1200">
                      <a:latin typeface="Times New Roman" panose="02020603050405020304" pitchFamily="18" charset="0"/>
                      <a:ea typeface="微软雅黑" panose="020B0503020204020204" charset="-122"/>
                      <a:cs typeface="Times New Roman" panose="02020603050405020304" pitchFamily="18" charset="0"/>
                    </a:endParaRPr>
                  </a:p>
                </p:txBody>
              </p:sp>
            </p:grpSp>
            <p:grpSp>
              <p:nvGrpSpPr>
                <p:cNvPr id="15" name="组合 14"/>
                <p:cNvGrpSpPr/>
                <p:nvPr/>
              </p:nvGrpSpPr>
              <p:grpSpPr>
                <a:xfrm>
                  <a:off x="9198764" y="3346162"/>
                  <a:ext cx="3633600" cy="2245647"/>
                  <a:chOff x="9070786" y="4214335"/>
                  <a:chExt cx="3633600" cy="2245647"/>
                </a:xfrm>
              </p:grpSpPr>
              <p:sp>
                <p:nvSpPr>
                  <p:cNvPr id="16" name="矩形: 圆角 21"/>
                  <p:cNvSpPr/>
                  <p:nvPr>
                    <p:custDataLst>
                      <p:tags r:id="rId9"/>
                    </p:custDataLst>
                  </p:nvPr>
                </p:nvSpPr>
                <p:spPr>
                  <a:xfrm>
                    <a:off x="9070786" y="4214335"/>
                    <a:ext cx="3633600" cy="2245647"/>
                  </a:xfrm>
                  <a:prstGeom prst="roundRect">
                    <a:avLst/>
                  </a:prstGeom>
                  <a:solidFill>
                    <a:schemeClr val="accent6">
                      <a:lumMod val="40000"/>
                      <a:lumOff val="60000"/>
                    </a:schemeClr>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1705">
                      <a:solidFill>
                        <a:schemeClr val="tx1"/>
                      </a:solidFill>
                    </a:endParaRPr>
                  </a:p>
                </p:txBody>
              </p:sp>
              <p:sp>
                <p:nvSpPr>
                  <p:cNvPr id="17" name="矩形 16"/>
                  <p:cNvSpPr/>
                  <p:nvPr>
                    <p:custDataLst>
                      <p:tags r:id="rId10"/>
                    </p:custDataLst>
                  </p:nvPr>
                </p:nvSpPr>
                <p:spPr>
                  <a:xfrm>
                    <a:off x="9297216" y="4214335"/>
                    <a:ext cx="3230314" cy="2245647"/>
                  </a:xfrm>
                  <a:prstGeom prst="rect">
                    <a:avLst/>
                  </a:prstGeom>
                </p:spPr>
                <p:txBody>
                  <a:bodyPr wrap="square">
                    <a:noAutofit/>
                  </a:bodyPr>
                  <a:p>
                    <a:pPr algn="just">
                      <a:lnSpc>
                        <a:spcPct val="150000"/>
                      </a:lnSpc>
                    </a:pPr>
                    <a:r>
                      <a:rPr lang="zh-CN" altLang="en-US" sz="1200">
                        <a:latin typeface="Times New Roman" panose="02020603050405020304" pitchFamily="18" charset="0"/>
                        <a:ea typeface="微软雅黑" panose="020B0503020204020204" charset="-122"/>
                        <a:cs typeface="Times New Roman" panose="02020603050405020304" pitchFamily="18" charset="0"/>
                      </a:rPr>
                      <a:t>在第</a:t>
                    </a:r>
                    <a:r>
                      <a:rPr lang="en-US" altLang="zh-CN" sz="1200">
                        <a:latin typeface="Times New Roman" panose="02020603050405020304" pitchFamily="18" charset="0"/>
                        <a:ea typeface="微软雅黑" panose="020B0503020204020204" charset="-122"/>
                        <a:cs typeface="Times New Roman" panose="02020603050405020304" pitchFamily="18" charset="0"/>
                      </a:rPr>
                      <a:t>8</a:t>
                    </a:r>
                    <a:r>
                      <a:rPr lang="zh-CN" altLang="en-US" sz="1200">
                        <a:latin typeface="Times New Roman" panose="02020603050405020304" pitchFamily="18" charset="0"/>
                        <a:ea typeface="微软雅黑" panose="020B0503020204020204" charset="-122"/>
                        <a:cs typeface="Times New Roman" panose="02020603050405020304" pitchFamily="18" charset="0"/>
                      </a:rPr>
                      <a:t>周和第</a:t>
                    </a:r>
                    <a:r>
                      <a:rPr lang="en-US" altLang="zh-CN" sz="1200">
                        <a:latin typeface="Times New Roman" panose="02020603050405020304" pitchFamily="18" charset="0"/>
                        <a:ea typeface="微软雅黑" panose="020B0503020204020204" charset="-122"/>
                        <a:cs typeface="Times New Roman" panose="02020603050405020304" pitchFamily="18" charset="0"/>
                      </a:rPr>
                      <a:t>26</a:t>
                    </a:r>
                    <a:r>
                      <a:rPr lang="zh-CN" altLang="en-US" sz="1200">
                        <a:latin typeface="Times New Roman" panose="02020603050405020304" pitchFamily="18" charset="0"/>
                        <a:ea typeface="微软雅黑" panose="020B0503020204020204" charset="-122"/>
                        <a:cs typeface="Times New Roman" panose="02020603050405020304" pitchFamily="18" charset="0"/>
                      </a:rPr>
                      <a:t>周评估内窥镜检查胃和</a:t>
                    </a:r>
                    <a:r>
                      <a:rPr lang="en-US" altLang="zh-CN" sz="1200">
                        <a:latin typeface="Times New Roman" panose="02020603050405020304" pitchFamily="18" charset="0"/>
                        <a:ea typeface="微软雅黑" panose="020B0503020204020204" charset="-122"/>
                        <a:cs typeface="Times New Roman" panose="02020603050405020304" pitchFamily="18" charset="0"/>
                      </a:rPr>
                      <a:t>/</a:t>
                    </a:r>
                    <a:r>
                      <a:rPr lang="zh-CN" altLang="en-US" sz="1200">
                        <a:latin typeface="Times New Roman" panose="02020603050405020304" pitchFamily="18" charset="0"/>
                        <a:ea typeface="微软雅黑" panose="020B0503020204020204" charset="-122"/>
                        <a:cs typeface="Times New Roman" panose="02020603050405020304" pitchFamily="18" charset="0"/>
                      </a:rPr>
                      <a:t>或十二指肠溃疡及食道病变的存在。在第</a:t>
                    </a:r>
                    <a:r>
                      <a:rPr lang="en-US" altLang="zh-CN" sz="1200">
                        <a:latin typeface="Times New Roman" panose="02020603050405020304" pitchFamily="18" charset="0"/>
                        <a:ea typeface="微软雅黑" panose="020B0503020204020204" charset="-122"/>
                        <a:cs typeface="Times New Roman" panose="02020603050405020304" pitchFamily="18" charset="0"/>
                      </a:rPr>
                      <a:t>8</a:t>
                    </a:r>
                    <a:r>
                      <a:rPr lang="zh-CN" altLang="en-US" sz="1200">
                        <a:latin typeface="Times New Roman" panose="02020603050405020304" pitchFamily="18" charset="0"/>
                        <a:ea typeface="微软雅黑" panose="020B0503020204020204" charset="-122"/>
                        <a:cs typeface="Times New Roman" panose="02020603050405020304" pitchFamily="18" charset="0"/>
                      </a:rPr>
                      <a:t>、</a:t>
                    </a:r>
                    <a:r>
                      <a:rPr lang="en-US" altLang="zh-CN" sz="1200">
                        <a:latin typeface="Times New Roman" panose="02020603050405020304" pitchFamily="18" charset="0"/>
                        <a:ea typeface="微软雅黑" panose="020B0503020204020204" charset="-122"/>
                        <a:cs typeface="Times New Roman" panose="02020603050405020304" pitchFamily="18" charset="0"/>
                      </a:rPr>
                      <a:t>16</a:t>
                    </a:r>
                    <a:r>
                      <a:rPr lang="zh-CN" altLang="en-US" sz="1200">
                        <a:latin typeface="Times New Roman" panose="02020603050405020304" pitchFamily="18" charset="0"/>
                        <a:ea typeface="微软雅黑" panose="020B0503020204020204" charset="-122"/>
                        <a:cs typeface="Times New Roman" panose="02020603050405020304" pitchFamily="18" charset="0"/>
                      </a:rPr>
                      <a:t>和</a:t>
                    </a:r>
                    <a:r>
                      <a:rPr lang="en-US" altLang="zh-CN" sz="1200">
                        <a:latin typeface="Times New Roman" panose="02020603050405020304" pitchFamily="18" charset="0"/>
                        <a:ea typeface="微软雅黑" panose="020B0503020204020204" charset="-122"/>
                        <a:cs typeface="Times New Roman" panose="02020603050405020304" pitchFamily="18" charset="0"/>
                      </a:rPr>
                      <a:t>26</a:t>
                    </a:r>
                    <a:r>
                      <a:rPr lang="zh-CN" altLang="en-US" sz="1200">
                        <a:latin typeface="Times New Roman" panose="02020603050405020304" pitchFamily="18" charset="0"/>
                        <a:ea typeface="微软雅黑" panose="020B0503020204020204" charset="-122"/>
                        <a:cs typeface="Times New Roman" panose="02020603050405020304" pitchFamily="18" charset="0"/>
                      </a:rPr>
                      <a:t>周评估上消化道症状。</a:t>
                    </a:r>
                    <a:endParaRPr lang="zh-CN" altLang="en-US" sz="1200">
                      <a:latin typeface="Times New Roman" panose="02020603050405020304" pitchFamily="18" charset="0"/>
                      <a:ea typeface="微软雅黑" panose="020B0503020204020204" charset="-122"/>
                      <a:cs typeface="Times New Roman" panose="02020603050405020304" pitchFamily="18" charset="0"/>
                    </a:endParaRPr>
                  </a:p>
                </p:txBody>
              </p:sp>
            </p:grpSp>
          </p:grpSp>
          <p:cxnSp>
            <p:nvCxnSpPr>
              <p:cNvPr id="18" name="直接连接符 17"/>
              <p:cNvCxnSpPr/>
              <p:nvPr>
                <p:custDataLst>
                  <p:tags r:id="rId11"/>
                </p:custDataLst>
              </p:nvPr>
            </p:nvCxnSpPr>
            <p:spPr>
              <a:xfrm>
                <a:off x="4269135" y="3614079"/>
                <a:ext cx="0" cy="2608695"/>
              </a:xfrm>
              <a:prstGeom prst="line">
                <a:avLst/>
              </a:prstGeom>
              <a:ln w="4762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sp>
            <p:nvSpPr>
              <p:cNvPr id="35" name="五边形 22"/>
              <p:cNvSpPr/>
              <p:nvPr>
                <p:custDataLst>
                  <p:tags r:id="rId12"/>
                </p:custDataLst>
              </p:nvPr>
            </p:nvSpPr>
            <p:spPr>
              <a:xfrm>
                <a:off x="4405564" y="3540548"/>
                <a:ext cx="3240701" cy="885312"/>
              </a:xfrm>
              <a:prstGeom prst="homePlate">
                <a:avLst/>
              </a:prstGeom>
              <a:solidFill>
                <a:schemeClr val="accent3">
                  <a:lumMod val="40000"/>
                  <a:lumOff val="60000"/>
                </a:schemeClr>
              </a:solidFill>
              <a:ln w="25400" cap="flat" cmpd="sng" algn="ctr">
                <a:noFill/>
                <a:prstDash val="solid"/>
              </a:ln>
              <a:effectLst/>
            </p:spPr>
            <p:txBody>
              <a:bodyPr rtlCol="0" anchor="ctr"/>
              <a:p>
                <a:pPr algn="ctr" defTabSz="866775" fontAlgn="base">
                  <a:lnSpc>
                    <a:spcPct val="150000"/>
                  </a:lnSpc>
                  <a:spcBef>
                    <a:spcPct val="0"/>
                  </a:spcBef>
                  <a:spcAft>
                    <a:spcPct val="0"/>
                  </a:spcAft>
                  <a:defRPr/>
                </a:pPr>
                <a:r>
                  <a:rPr lang="zh-CN" altLang="en-US" sz="1200">
                    <a:solidFill>
                      <a:srgbClr val="000000"/>
                    </a:solidFill>
                    <a:latin typeface="Times New Roman" panose="02020603050405020304" pitchFamily="18" charset="0"/>
                    <a:ea typeface="微软雅黑" panose="020B0503020204020204" charset="-122"/>
                    <a:cs typeface="Times New Roman" panose="02020603050405020304" pitchFamily="18" charset="0"/>
                  </a:rPr>
                  <a:t>艾司奥美拉唑 </a:t>
                </a:r>
                <a:r>
                  <a:rPr lang="en-US" altLang="zh-CN" sz="1200">
                    <a:solidFill>
                      <a:srgbClr val="000000"/>
                    </a:solidFill>
                    <a:latin typeface="Times New Roman" panose="02020603050405020304" pitchFamily="18" charset="0"/>
                    <a:ea typeface="微软雅黑" panose="020B0503020204020204" charset="-122"/>
                    <a:cs typeface="Times New Roman" panose="02020603050405020304" pitchFamily="18" charset="0"/>
                  </a:rPr>
                  <a:t>20mg</a:t>
                </a:r>
                <a:r>
                  <a:rPr lang="zh-CN" altLang="en-US" sz="1200">
                    <a:solidFill>
                      <a:srgbClr val="000000"/>
                    </a:solidFill>
                    <a:latin typeface="Times New Roman" panose="02020603050405020304" pitchFamily="18" charset="0"/>
                    <a:ea typeface="微软雅黑" panose="020B0503020204020204" charset="-122"/>
                    <a:cs typeface="Times New Roman" panose="02020603050405020304" pitchFamily="18" charset="0"/>
                  </a:rPr>
                  <a:t>， </a:t>
                </a:r>
                <a:r>
                  <a:rPr lang="en-US" altLang="zh-CN" sz="1200">
                    <a:solidFill>
                      <a:srgbClr val="000000"/>
                    </a:solidFill>
                    <a:latin typeface="Times New Roman" panose="02020603050405020304" pitchFamily="18" charset="0"/>
                    <a:ea typeface="微软雅黑" panose="020B0503020204020204" charset="-122"/>
                    <a:cs typeface="Times New Roman" panose="02020603050405020304" pitchFamily="18" charset="0"/>
                  </a:rPr>
                  <a:t>qd</a:t>
                </a:r>
                <a:r>
                  <a:rPr lang="zh-CN" altLang="en-US" sz="1200">
                    <a:solidFill>
                      <a:srgbClr val="000000"/>
                    </a:solidFill>
                    <a:latin typeface="Times New Roman" panose="02020603050405020304" pitchFamily="18" charset="0"/>
                    <a:ea typeface="微软雅黑" panose="020B0503020204020204" charset="-122"/>
                    <a:cs typeface="Times New Roman" panose="02020603050405020304" pitchFamily="18" charset="0"/>
                  </a:rPr>
                  <a:t> </a:t>
                </a:r>
                <a:r>
                  <a:rPr lang="en-US" altLang="zh-CN" sz="1200">
                    <a:solidFill>
                      <a:srgbClr val="000000"/>
                    </a:solidFill>
                    <a:latin typeface="Times New Roman" panose="02020603050405020304" pitchFamily="18" charset="0"/>
                    <a:ea typeface="微软雅黑" panose="020B0503020204020204" charset="-122"/>
                    <a:cs typeface="Times New Roman" panose="02020603050405020304" pitchFamily="18" charset="0"/>
                  </a:rPr>
                  <a:t>N=494</a:t>
                </a:r>
                <a:endParaRPr lang="en-US" altLang="zh-CN" sz="1200">
                  <a:solidFill>
                    <a:srgbClr val="000000"/>
                  </a:solidFill>
                  <a:latin typeface="Times New Roman" panose="02020603050405020304" pitchFamily="18" charset="0"/>
                  <a:ea typeface="微软雅黑" panose="020B0503020204020204" charset="-122"/>
                  <a:cs typeface="Times New Roman" panose="02020603050405020304" pitchFamily="18" charset="0"/>
                </a:endParaRPr>
              </a:p>
            </p:txBody>
          </p:sp>
          <p:sp>
            <p:nvSpPr>
              <p:cNvPr id="36" name="五边形 22"/>
              <p:cNvSpPr/>
              <p:nvPr>
                <p:custDataLst>
                  <p:tags r:id="rId13"/>
                </p:custDataLst>
              </p:nvPr>
            </p:nvSpPr>
            <p:spPr>
              <a:xfrm>
                <a:off x="4405564" y="5276194"/>
                <a:ext cx="3244300" cy="885312"/>
              </a:xfrm>
              <a:prstGeom prst="homePlate">
                <a:avLst/>
              </a:prstGeom>
              <a:solidFill>
                <a:srgbClr val="C0504D"/>
              </a:solidFill>
              <a:ln w="25400" cap="flat" cmpd="sng" algn="ctr">
                <a:noFill/>
                <a:prstDash val="solid"/>
              </a:ln>
              <a:effectLst/>
            </p:spPr>
            <p:txBody>
              <a:bodyPr rtlCol="0" anchor="ctr"/>
              <a:p>
                <a:pPr algn="ctr" defTabSz="866775" fontAlgn="base">
                  <a:lnSpc>
                    <a:spcPct val="150000"/>
                  </a:lnSpc>
                  <a:spcBef>
                    <a:spcPct val="0"/>
                  </a:spcBef>
                  <a:spcAft>
                    <a:spcPct val="0"/>
                  </a:spcAft>
                  <a:defRPr/>
                </a:pPr>
                <a:r>
                  <a:rPr lang="zh-CN" altLang="en-US" sz="1200">
                    <a:solidFill>
                      <a:srgbClr val="000000"/>
                    </a:solidFill>
                    <a:latin typeface="Times New Roman" panose="02020603050405020304" pitchFamily="18" charset="0"/>
                    <a:ea typeface="微软雅黑" panose="020B0503020204020204" charset="-122"/>
                    <a:cs typeface="Times New Roman" panose="02020603050405020304" pitchFamily="18" charset="0"/>
                  </a:rPr>
                  <a:t>安慰剂</a:t>
                </a:r>
                <a:r>
                  <a:rPr lang="en-US" altLang="zh-CN" sz="1200">
                    <a:solidFill>
                      <a:srgbClr val="000000"/>
                    </a:solidFill>
                    <a:latin typeface="Times New Roman" panose="02020603050405020304" pitchFamily="18" charset="0"/>
                    <a:ea typeface="微软雅黑" panose="020B0503020204020204" charset="-122"/>
                    <a:cs typeface="Times New Roman" panose="02020603050405020304" pitchFamily="18" charset="0"/>
                  </a:rPr>
                  <a:t>  N=498</a:t>
                </a:r>
                <a:endParaRPr lang="en-US" altLang="zh-CN" sz="1200">
                  <a:solidFill>
                    <a:srgbClr val="000000"/>
                  </a:solidFill>
                  <a:latin typeface="Times New Roman" panose="02020603050405020304" pitchFamily="18" charset="0"/>
                  <a:ea typeface="微软雅黑" panose="020B0503020204020204" charset="-122"/>
                  <a:cs typeface="Times New Roman" panose="02020603050405020304" pitchFamily="18" charset="0"/>
                </a:endParaRPr>
              </a:p>
            </p:txBody>
          </p:sp>
          <p:cxnSp>
            <p:nvCxnSpPr>
              <p:cNvPr id="44" name="直接连接符 43"/>
              <p:cNvCxnSpPr/>
              <p:nvPr>
                <p:custDataLst>
                  <p:tags r:id="rId14"/>
                </p:custDataLst>
              </p:nvPr>
            </p:nvCxnSpPr>
            <p:spPr>
              <a:xfrm flipH="1">
                <a:off x="3477047" y="4820715"/>
                <a:ext cx="792089" cy="0"/>
              </a:xfrm>
              <a:prstGeom prst="line">
                <a:avLst/>
              </a:prstGeom>
              <a:ln w="4762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sp>
          <p:nvSpPr>
            <p:cNvPr id="45" name="文本框 44"/>
            <p:cNvSpPr txBox="1"/>
            <p:nvPr>
              <p:custDataLst>
                <p:tags r:id="rId15"/>
              </p:custDataLst>
            </p:nvPr>
          </p:nvSpPr>
          <p:spPr>
            <a:xfrm>
              <a:off x="5382838" y="6301525"/>
              <a:ext cx="1746844" cy="715048"/>
            </a:xfrm>
            <a:prstGeom prst="rect">
              <a:avLst/>
            </a:prstGeom>
            <a:noFill/>
          </p:spPr>
          <p:txBody>
            <a:bodyPr wrap="square">
              <a:spAutoFit/>
            </a:bodyPr>
            <a:p>
              <a:r>
                <a:rPr lang="zh-CN" altLang="en-US" sz="1200">
                  <a:solidFill>
                    <a:srgbClr val="2E3033"/>
                  </a:solidFill>
                  <a:latin typeface="Times New Roman" panose="02020603050405020304" pitchFamily="18" charset="0"/>
                  <a:ea typeface="微软雅黑" panose="020B0503020204020204" charset="-122"/>
                  <a:cs typeface="Times New Roman" panose="02020603050405020304" pitchFamily="18" charset="0"/>
                </a:rPr>
                <a:t>观察时间</a:t>
              </a:r>
              <a:r>
                <a:rPr lang="en-US" altLang="zh-CN" sz="1200">
                  <a:solidFill>
                    <a:srgbClr val="2E3033"/>
                  </a:solidFill>
                  <a:latin typeface="Times New Roman" panose="02020603050405020304" pitchFamily="18" charset="0"/>
                  <a:ea typeface="微软雅黑" panose="020B0503020204020204" charset="-122"/>
                  <a:cs typeface="Times New Roman" panose="02020603050405020304" pitchFamily="18" charset="0"/>
                </a:rPr>
                <a:t>26w</a:t>
              </a:r>
              <a:endParaRPr lang="en-US" altLang="zh-CN" sz="1200">
                <a:solidFill>
                  <a:srgbClr val="2E3033"/>
                </a:solidFill>
                <a:latin typeface="Times New Roman" panose="02020603050405020304" pitchFamily="18" charset="0"/>
                <a:ea typeface="微软雅黑" panose="020B0503020204020204" charset="-122"/>
                <a:cs typeface="Times New Roman" panose="02020603050405020304" pitchFamily="18" charset="0"/>
              </a:endParaRPr>
            </a:p>
          </p:txBody>
        </p:sp>
        <p:cxnSp>
          <p:nvCxnSpPr>
            <p:cNvPr id="46" name="直接连接符 45"/>
            <p:cNvCxnSpPr/>
            <p:nvPr>
              <p:custDataLst>
                <p:tags r:id="rId16"/>
              </p:custDataLst>
            </p:nvPr>
          </p:nvCxnSpPr>
          <p:spPr>
            <a:xfrm>
              <a:off x="7941501" y="3614079"/>
              <a:ext cx="0" cy="2608695"/>
            </a:xfrm>
            <a:prstGeom prst="line">
              <a:avLst/>
            </a:prstGeom>
            <a:ln w="47625">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47" name="组合 46"/>
          <p:cNvGrpSpPr/>
          <p:nvPr/>
        </p:nvGrpSpPr>
        <p:grpSpPr>
          <a:xfrm>
            <a:off x="6423979" y="3969385"/>
            <a:ext cx="4722176" cy="2745105"/>
            <a:chOff x="1132351" y="1024037"/>
            <a:chExt cx="5324496" cy="3793604"/>
          </a:xfrm>
        </p:grpSpPr>
        <p:grpSp>
          <p:nvGrpSpPr>
            <p:cNvPr id="48" name="组合 47"/>
            <p:cNvGrpSpPr/>
            <p:nvPr/>
          </p:nvGrpSpPr>
          <p:grpSpPr>
            <a:xfrm>
              <a:off x="1132351" y="1024037"/>
              <a:ext cx="5324496" cy="3793604"/>
              <a:chOff x="1809784" y="758825"/>
              <a:chExt cx="5324496" cy="3793604"/>
            </a:xfrm>
          </p:grpSpPr>
          <p:graphicFrame>
            <p:nvGraphicFramePr>
              <p:cNvPr id="49" name="图表 48"/>
              <p:cNvGraphicFramePr/>
              <p:nvPr>
                <p:custDataLst>
                  <p:tags r:id="rId17"/>
                </p:custDataLst>
              </p:nvPr>
            </p:nvGraphicFramePr>
            <p:xfrm>
              <a:off x="2143126" y="758825"/>
              <a:ext cx="4991154" cy="3793604"/>
            </p:xfrm>
            <a:graphic>
              <a:graphicData uri="http://schemas.openxmlformats.org/drawingml/2006/chart">
                <c:chart xmlns:c="http://schemas.openxmlformats.org/drawingml/2006/chart" xmlns:r="http://schemas.openxmlformats.org/officeDocument/2006/relationships" r:id="rId1"/>
              </a:graphicData>
            </a:graphic>
          </p:graphicFrame>
          <p:sp>
            <p:nvSpPr>
              <p:cNvPr id="50" name="文本框 49"/>
              <p:cNvSpPr txBox="1"/>
              <p:nvPr>
                <p:custDataLst>
                  <p:tags r:id="rId18"/>
                </p:custDataLst>
              </p:nvPr>
            </p:nvSpPr>
            <p:spPr>
              <a:xfrm rot="16200000">
                <a:off x="810470" y="2352350"/>
                <a:ext cx="2448272" cy="449645"/>
              </a:xfrm>
              <a:prstGeom prst="rect">
                <a:avLst/>
              </a:prstGeom>
              <a:noFill/>
            </p:spPr>
            <p:txBody>
              <a:bodyPr wrap="square">
                <a:spAutoFit/>
              </a:bodyPr>
              <a:p>
                <a:r>
                  <a:rPr lang="zh-CN" altLang="en-US" sz="1000">
                    <a:latin typeface="Times New Roman" panose="02020603050405020304" pitchFamily="18" charset="0"/>
                    <a:ea typeface="微软雅黑" panose="020B0503020204020204" charset="-122"/>
                    <a:cs typeface="Times New Roman" panose="02020603050405020304" pitchFamily="18" charset="0"/>
                  </a:rPr>
                  <a:t>胃和</a:t>
                </a:r>
                <a:r>
                  <a:rPr lang="en-US" altLang="zh-CN" sz="1000">
                    <a:latin typeface="Times New Roman" panose="02020603050405020304" pitchFamily="18" charset="0"/>
                    <a:ea typeface="微软雅黑" panose="020B0503020204020204" charset="-122"/>
                    <a:cs typeface="Times New Roman" panose="02020603050405020304" pitchFamily="18" charset="0"/>
                  </a:rPr>
                  <a:t>/</a:t>
                </a:r>
                <a:r>
                  <a:rPr lang="zh-CN" altLang="en-US" sz="1000">
                    <a:latin typeface="Times New Roman" panose="02020603050405020304" pitchFamily="18" charset="0"/>
                    <a:ea typeface="微软雅黑" panose="020B0503020204020204" charset="-122"/>
                    <a:cs typeface="Times New Roman" panose="02020603050405020304" pitchFamily="18" charset="0"/>
                  </a:rPr>
                  <a:t>或十二指肠溃疡发生率 </a:t>
                </a:r>
                <a:r>
                  <a:rPr lang="en-US" altLang="zh-CN" sz="1000">
                    <a:latin typeface="Times New Roman" panose="02020603050405020304" pitchFamily="18" charset="0"/>
                    <a:ea typeface="微软雅黑" panose="020B0503020204020204" charset="-122"/>
                    <a:cs typeface="Times New Roman" panose="02020603050405020304" pitchFamily="18" charset="0"/>
                  </a:rPr>
                  <a:t>%</a:t>
                </a:r>
                <a:endParaRPr lang="en-US" altLang="zh-CN" sz="1000">
                  <a:latin typeface="Times New Roman" panose="02020603050405020304" pitchFamily="18" charset="0"/>
                  <a:ea typeface="微软雅黑" panose="020B0503020204020204" charset="-122"/>
                  <a:cs typeface="Times New Roman" panose="02020603050405020304" pitchFamily="18" charset="0"/>
                </a:endParaRPr>
              </a:p>
            </p:txBody>
          </p:sp>
        </p:grpSp>
        <p:sp>
          <p:nvSpPr>
            <p:cNvPr id="51" name="文本框 50"/>
            <p:cNvSpPr txBox="1"/>
            <p:nvPr>
              <p:custDataLst>
                <p:tags r:id="rId19"/>
              </p:custDataLst>
            </p:nvPr>
          </p:nvSpPr>
          <p:spPr>
            <a:xfrm>
              <a:off x="3697395" y="1437384"/>
              <a:ext cx="277000" cy="367689"/>
            </a:xfrm>
            <a:prstGeom prst="rect">
              <a:avLst/>
            </a:prstGeom>
            <a:noFill/>
          </p:spPr>
          <p:txBody>
            <a:bodyPr wrap="square" rtlCol="0">
              <a:spAutoFit/>
            </a:bodyPr>
            <a:p>
              <a:r>
                <a:rPr lang="en-US" altLang="zh-CN" sz="1135"/>
                <a:t>*</a:t>
              </a:r>
              <a:endParaRPr lang="zh-CN" altLang="en-US" sz="1135"/>
            </a:p>
          </p:txBody>
        </p:sp>
        <p:sp>
          <p:nvSpPr>
            <p:cNvPr id="52" name="文本框 51"/>
            <p:cNvSpPr txBox="1"/>
            <p:nvPr>
              <p:custDataLst>
                <p:tags r:id="rId20"/>
              </p:custDataLst>
            </p:nvPr>
          </p:nvSpPr>
          <p:spPr>
            <a:xfrm>
              <a:off x="5205240" y="1437384"/>
              <a:ext cx="277000" cy="367689"/>
            </a:xfrm>
            <a:prstGeom prst="rect">
              <a:avLst/>
            </a:prstGeom>
            <a:noFill/>
          </p:spPr>
          <p:txBody>
            <a:bodyPr wrap="square" rtlCol="0">
              <a:spAutoFit/>
            </a:bodyPr>
            <a:p>
              <a:r>
                <a:rPr lang="en-US" altLang="zh-CN" sz="1135"/>
                <a:t>*</a:t>
              </a:r>
              <a:endParaRPr lang="zh-CN" altLang="en-US" sz="1135"/>
            </a:p>
          </p:txBody>
        </p:sp>
      </p:grpSp>
      <p:sp>
        <p:nvSpPr>
          <p:cNvPr id="54" name="文本框 53"/>
          <p:cNvSpPr txBox="1"/>
          <p:nvPr>
            <p:custDataLst>
              <p:tags r:id="rId21"/>
            </p:custDataLst>
          </p:nvPr>
        </p:nvSpPr>
        <p:spPr>
          <a:xfrm>
            <a:off x="640597" y="6510852"/>
            <a:ext cx="6123551" cy="267317"/>
          </a:xfrm>
          <a:prstGeom prst="rect">
            <a:avLst/>
          </a:prstGeom>
          <a:noFill/>
        </p:spPr>
        <p:txBody>
          <a:bodyPr wrap="square" rtlCol="0">
            <a:spAutoFit/>
          </a:bodyPr>
          <a:lstStyle>
            <a:defPPr>
              <a:defRPr lang="zh-CN"/>
            </a:defPPr>
            <a:lvl1pPr fontAlgn="auto">
              <a:spcBef>
                <a:spcPts val="0"/>
              </a:spcBef>
              <a:spcAft>
                <a:spcPts val="0"/>
              </a:spcAft>
              <a:defRPr sz="1200">
                <a:solidFill>
                  <a:prstClr val="black"/>
                </a:solidFill>
                <a:latin typeface="Times New Roman" panose="02020603050405020304" pitchFamily="18" charset="0"/>
                <a:ea typeface="微软雅黑" panose="020B0503020204020204" charset="-122"/>
                <a:cs typeface="Times New Roman" panose="02020603050405020304" pitchFamily="18" charset="0"/>
              </a:defRPr>
            </a:lvl1pPr>
          </a:lstStyle>
          <a:p>
            <a:r>
              <a:rPr lang="en-US" sz="1135">
                <a:sym typeface="+mn-ea"/>
              </a:rPr>
              <a:t>Miwa H</a:t>
            </a:r>
            <a:r>
              <a:rPr sz="1135">
                <a:sym typeface="+mn-ea"/>
              </a:rPr>
              <a:t>, </a:t>
            </a:r>
            <a:r>
              <a:rPr sz="1135" dirty="0">
                <a:sym typeface="+mn-ea"/>
              </a:rPr>
              <a:t>et al</a:t>
            </a:r>
            <a:r>
              <a:rPr sz="1135">
                <a:sym typeface="+mn-ea"/>
              </a:rPr>
              <a:t>. </a:t>
            </a:r>
            <a:r>
              <a:rPr lang="en-US" sz="1135">
                <a:sym typeface="+mn-ea"/>
              </a:rPr>
              <a:t>Helicobacter. 2004; 9:9–16.</a:t>
            </a:r>
            <a:endParaRPr sz="1135" dirty="0">
              <a:sym typeface="+mn-ea"/>
            </a:endParaRPr>
          </a:p>
        </p:txBody>
      </p:sp>
    </p:spTree>
    <p:custDataLst>
      <p:tags r:id="rId22"/>
    </p:custDataLst>
  </p:cSld>
  <p:clrMapOvr>
    <a:masterClrMapping/>
  </p:clrMapOvr>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0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0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0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0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0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10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10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10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10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10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1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1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1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124.xml><?xml version="1.0" encoding="utf-8"?>
<p:tagLst xmlns:p="http://schemas.openxmlformats.org/presentationml/2006/main">
  <p:tag name="KSO_WM_TEMPLATE_THUMBS_INDEX" val="1、4、7、12、13、14、15、16、17、18、20、24、25、28、33、36、40、43、44"/>
  <p:tag name="KSO_WM_TEMPLATE_SUBCATEGORY" val="19"/>
  <p:tag name="KSO_WM_TAG_VERSION" val="1.0"/>
  <p:tag name="KSO_WM_BEAUTIFY_FLAG" val="#wm#"/>
  <p:tag name="KSO_WM_TEMPLATE_CATEGORY" val="custom"/>
  <p:tag name="KSO_WM_TEMPLATE_INDEX" val="20205081"/>
  <p:tag name="KSO_WM_TEMPLATE_MASTER_TYPE" val="0"/>
  <p:tag name="KSO_WM_TEMPLATE_COLOR_TYPE" val="1"/>
  <p:tag name="KSO_WM_UNIT_SHOW_EDIT_AREA_INDICATION" val="1"/>
</p:tagLst>
</file>

<file path=ppt/tags/tag125.xml><?xml version="1.0" encoding="utf-8"?>
<p:tagLst xmlns:p="http://schemas.openxmlformats.org/presentationml/2006/main">
  <p:tag name="KSO_WM_BEAUTIFY_FLAG" val=""/>
</p:tagLst>
</file>

<file path=ppt/tags/tag126.xml><?xml version="1.0" encoding="utf-8"?>
<p:tagLst xmlns:p="http://schemas.openxmlformats.org/presentationml/2006/main">
  <p:tag name="KSO_WM_BEAUTIFY_FLAG" val=""/>
  <p:tag name="KSO_WM_UNIT_TEXT_FILL_FORE_SCHEMECOLOR_INDEX_BRIGHTNESS" val="0"/>
  <p:tag name="KSO_WM_UNIT_TEXT_FILL_FORE_SCHEMECOLOR_INDEX" val="13"/>
  <p:tag name="KSO_WM_UNIT_TEXT_FILL_TYPE" val="1"/>
</p:tagLst>
</file>

<file path=ppt/tags/tag127.xml><?xml version="1.0" encoding="utf-8"?>
<p:tagLst xmlns:p="http://schemas.openxmlformats.org/presentationml/2006/main">
  <p:tag name="KSO_WM_BEAUTIFY_FLAG" val=""/>
</p:tagLst>
</file>

<file path=ppt/tags/tag128.xml><?xml version="1.0" encoding="utf-8"?>
<p:tagLst xmlns:p="http://schemas.openxmlformats.org/presentationml/2006/main">
  <p:tag name="KSO_WM_BEAUTIFY_FLAG" val=""/>
</p:tagLst>
</file>

<file path=ppt/tags/tag129.xml><?xml version="1.0" encoding="utf-8"?>
<p:tagLst xmlns:p="http://schemas.openxmlformats.org/presentationml/2006/main">
  <p:tag name="KSO_WM_SLIDE_ID" val="custom20205081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081"/>
  <p:tag name="KSO_WM_SLIDE_LAYOUT" val="a_b"/>
  <p:tag name="KSO_WM_SLIDE_LAYOUT_CNT" val="1_1"/>
  <p:tag name="KSO_WM_UNIT_SHOW_EDIT_AREA_INDICATION" val="1"/>
  <p:tag name="KSO_WM_TEMPLATE_THUMBS_INDEX" val="1、4、7、12、13、14、15、16、17、18、20、24、25、28、33、36、40、43、44"/>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0.xml><?xml version="1.0" encoding="utf-8"?>
<p:tagLst xmlns:p="http://schemas.openxmlformats.org/presentationml/2006/main">
  <p:tag name="KSO_WM_UNIT_SUBTYPE" val="a"/>
  <p:tag name="KSO_WM_UNIT_NOCLEAR" val="0"/>
  <p:tag name="KSO_WM_UNIT_VALUE" val="13"/>
  <p:tag name="KSO_WM_UNIT_HIGHLIGHT" val="0"/>
  <p:tag name="KSO_WM_UNIT_COMPATIBLE" val="0"/>
  <p:tag name="KSO_WM_UNIT_DIAGRAM_ISNUMVISUAL" val="0"/>
  <p:tag name="KSO_WM_UNIT_DIAGRAM_ISREFERUNIT" val="0"/>
  <p:tag name="KSO_WM_DIAGRAM_GROUP_CODE" val="l1-1"/>
  <p:tag name="KSO_WM_UNIT_TYPE" val="l_h_f"/>
  <p:tag name="KSO_WM_UNIT_INDEX" val="1_1_1"/>
  <p:tag name="KSO_WM_UNIT_ID" val="diagram20218305_2*l_h_f*1_1_1"/>
  <p:tag name="KSO_WM_TEMPLATE_CATEGORY" val="diagram"/>
  <p:tag name="KSO_WM_TEMPLATE_INDEX" val="20218305"/>
  <p:tag name="KSO_WM_UNIT_LAYERLEVEL" val="1_1_1"/>
  <p:tag name="KSO_WM_TAG_VERSION" val="1.0"/>
  <p:tag name="KSO_WM_BEAUTIFY_FLAG" val="#wm#"/>
  <p:tag name="KSO_WM_UNIT_PRESET_TEXT" val="此处点击添加正文"/>
  <p:tag name="KSO_WM_UNIT_TEXT_FILL_FORE_SCHEMECOLOR_INDEX_BRIGHTNESS" val="0.25"/>
  <p:tag name="KSO_WM_UNIT_TEXT_FILL_FORE_SCHEMECOLOR_INDEX" val="13"/>
  <p:tag name="KSO_WM_UNIT_TEXT_FILL_TYPE" val="1"/>
  <p:tag name="KSO_WM_UNIT_USESOURCEFORMAT_APPLY" val="1"/>
</p:tagLst>
</file>

<file path=ppt/tags/tag131.xml><?xml version="1.0" encoding="utf-8"?>
<p:tagLst xmlns:p="http://schemas.openxmlformats.org/presentationml/2006/main">
  <p:tag name="KSO_WM_UNIT_SUBTYPE" val="a"/>
  <p:tag name="KSO_WM_UNIT_NOCLEAR" val="0"/>
  <p:tag name="KSO_WM_UNIT_VALUE" val="13"/>
  <p:tag name="KSO_WM_UNIT_HIGHLIGHT" val="0"/>
  <p:tag name="KSO_WM_UNIT_COMPATIBLE" val="0"/>
  <p:tag name="KSO_WM_UNIT_DIAGRAM_ISNUMVISUAL" val="0"/>
  <p:tag name="KSO_WM_UNIT_DIAGRAM_ISREFERUNIT" val="0"/>
  <p:tag name="KSO_WM_DIAGRAM_GROUP_CODE" val="l1-1"/>
  <p:tag name="KSO_WM_UNIT_TYPE" val="l_h_f"/>
  <p:tag name="KSO_WM_UNIT_INDEX" val="1_3_1"/>
  <p:tag name="KSO_WM_UNIT_ID" val="diagram20218305_2*l_h_f*1_3_1"/>
  <p:tag name="KSO_WM_TEMPLATE_CATEGORY" val="diagram"/>
  <p:tag name="KSO_WM_TEMPLATE_INDEX" val="20218305"/>
  <p:tag name="KSO_WM_UNIT_LAYERLEVEL" val="1_1_1"/>
  <p:tag name="KSO_WM_TAG_VERSION" val="1.0"/>
  <p:tag name="KSO_WM_BEAUTIFY_FLAG" val="#wm#"/>
  <p:tag name="KSO_WM_UNIT_PRESET_TEXT" val="此处点击添加正文"/>
  <p:tag name="KSO_WM_UNIT_TEXT_FILL_FORE_SCHEMECOLOR_INDEX_BRIGHTNESS" val="0.25"/>
  <p:tag name="KSO_WM_UNIT_TEXT_FILL_FORE_SCHEMECOLOR_INDEX" val="13"/>
  <p:tag name="KSO_WM_UNIT_TEXT_FILL_TYPE" val="1"/>
  <p:tag name="KSO_WM_UNIT_USESOURCEFORMAT_APPLY" val="1"/>
</p:tagLst>
</file>

<file path=ppt/tags/tag132.xml><?xml version="1.0" encoding="utf-8"?>
<p:tagLst xmlns:p="http://schemas.openxmlformats.org/presentationml/2006/main">
  <p:tag name="KSO_WM_UNIT_SUBTYPE" val="a"/>
  <p:tag name="KSO_WM_UNIT_NOCLEAR" val="0"/>
  <p:tag name="KSO_WM_UNIT_VALUE" val="13"/>
  <p:tag name="KSO_WM_UNIT_HIGHLIGHT" val="0"/>
  <p:tag name="KSO_WM_UNIT_COMPATIBLE" val="0"/>
  <p:tag name="KSO_WM_UNIT_DIAGRAM_ISNUMVISUAL" val="0"/>
  <p:tag name="KSO_WM_UNIT_DIAGRAM_ISREFERUNIT" val="0"/>
  <p:tag name="KSO_WM_DIAGRAM_GROUP_CODE" val="l1-1"/>
  <p:tag name="KSO_WM_UNIT_TYPE" val="l_h_f"/>
  <p:tag name="KSO_WM_UNIT_INDEX" val="1_2_1"/>
  <p:tag name="KSO_WM_UNIT_ID" val="diagram20218305_2*l_h_f*1_2_1"/>
  <p:tag name="KSO_WM_TEMPLATE_CATEGORY" val="diagram"/>
  <p:tag name="KSO_WM_TEMPLATE_INDEX" val="20218305"/>
  <p:tag name="KSO_WM_UNIT_LAYERLEVEL" val="1_1_1"/>
  <p:tag name="KSO_WM_TAG_VERSION" val="1.0"/>
  <p:tag name="KSO_WM_BEAUTIFY_FLAG" val="#wm#"/>
  <p:tag name="KSO_WM_UNIT_PRESET_TEXT" val="此处点击添加正文"/>
  <p:tag name="KSO_WM_UNIT_TEXT_FILL_FORE_SCHEMECOLOR_INDEX_BRIGHTNESS" val="0.25"/>
  <p:tag name="KSO_WM_UNIT_TEXT_FILL_FORE_SCHEMECOLOR_INDEX" val="13"/>
  <p:tag name="KSO_WM_UNIT_TEXT_FILL_TYPE" val="1"/>
  <p:tag name="KSO_WM_UNIT_USESOURCEFORMAT_APPLY" val="1"/>
</p:tagLst>
</file>

<file path=ppt/tags/tag133.xml><?xml version="1.0" encoding="utf-8"?>
<p:tagLst xmlns:p="http://schemas.openxmlformats.org/presentationml/2006/main">
  <p:tag name="KSO_WM_UNIT_SUBTYPE" val="a"/>
  <p:tag name="KSO_WM_UNIT_NOCLEAR" val="0"/>
  <p:tag name="KSO_WM_UNIT_VALUE" val="13"/>
  <p:tag name="KSO_WM_UNIT_HIGHLIGHT" val="0"/>
  <p:tag name="KSO_WM_UNIT_COMPATIBLE" val="0"/>
  <p:tag name="KSO_WM_UNIT_DIAGRAM_ISNUMVISUAL" val="0"/>
  <p:tag name="KSO_WM_UNIT_DIAGRAM_ISREFERUNIT" val="0"/>
  <p:tag name="KSO_WM_DIAGRAM_GROUP_CODE" val="l1-1"/>
  <p:tag name="KSO_WM_UNIT_TYPE" val="l_h_f"/>
  <p:tag name="KSO_WM_UNIT_INDEX" val="1_4_1"/>
  <p:tag name="KSO_WM_UNIT_ID" val="diagram20218305_2*l_h_f*1_4_1"/>
  <p:tag name="KSO_WM_TEMPLATE_CATEGORY" val="diagram"/>
  <p:tag name="KSO_WM_TEMPLATE_INDEX" val="20218305"/>
  <p:tag name="KSO_WM_UNIT_LAYERLEVEL" val="1_1_1"/>
  <p:tag name="KSO_WM_TAG_VERSION" val="1.0"/>
  <p:tag name="KSO_WM_BEAUTIFY_FLAG" val="#wm#"/>
  <p:tag name="KSO_WM_UNIT_PRESET_TEXT" val="此处点击添加正文"/>
  <p:tag name="KSO_WM_UNIT_TEXT_FILL_FORE_SCHEMECOLOR_INDEX_BRIGHTNESS" val="0.25"/>
  <p:tag name="KSO_WM_UNIT_TEXT_FILL_FORE_SCHEMECOLOR_INDEX" val="13"/>
  <p:tag name="KSO_WM_UNIT_TEXT_FILL_TYPE" val="1"/>
  <p:tag name="KSO_WM_UNIT_USESOURCEFORMAT_APPLY" val="1"/>
</p:tagLst>
</file>

<file path=ppt/tags/tag134.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i"/>
  <p:tag name="KSO_WM_UNIT_INDEX" val="1"/>
  <p:tag name="KSO_WM_UNIT_ID" val="diagram20218305_2*i*1"/>
  <p:tag name="KSO_WM_TEMPLATE_CATEGORY" val="diagram"/>
  <p:tag name="KSO_WM_TEMPLATE_INDEX" val="20218305"/>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 name="KSO_WM_UNIT_USESOURCEFORMAT_APPLY" val="1"/>
</p:tagLst>
</file>

<file path=ppt/tags/tag135.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i"/>
  <p:tag name="KSO_WM_UNIT_INDEX" val="2"/>
  <p:tag name="KSO_WM_UNIT_ID" val="diagram20218305_2*i*2"/>
  <p:tag name="KSO_WM_TEMPLATE_CATEGORY" val="diagram"/>
  <p:tag name="KSO_WM_TEMPLATE_INDEX" val="20218305"/>
  <p:tag name="KSO_WM_UNIT_LAYERLEVEL" val="1"/>
  <p:tag name="KSO_WM_TAG_VERSION" val="1.0"/>
  <p:tag name="KSO_WM_BEAUTIFY_FLAG" val="#wm#"/>
  <p:tag name="KSO_WM_UNIT_FILL_FORE_SCHEMECOLOR_INDEX_BRIGHTNESS" val="0"/>
  <p:tag name="KSO_WM_UNIT_FILL_FORE_SCHEMECOLOR_INDEX" val="5"/>
  <p:tag name="KSO_WM_UNIT_FILL_TYPE" val="1"/>
  <p:tag name="KSO_WM_UNIT_TEXT_FILL_FORE_SCHEMECOLOR_INDEX_BRIGHTNESS" val="0"/>
  <p:tag name="KSO_WM_UNIT_TEXT_FILL_FORE_SCHEMECOLOR_INDEX" val="2"/>
  <p:tag name="KSO_WM_UNIT_TEXT_FILL_TYPE" val="1"/>
  <p:tag name="KSO_WM_UNIT_USESOURCEFORMAT_APPLY" val="1"/>
</p:tagLst>
</file>

<file path=ppt/tags/tag136.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i"/>
  <p:tag name="KSO_WM_UNIT_INDEX" val="3"/>
  <p:tag name="KSO_WM_UNIT_ID" val="diagram20218305_2*i*3"/>
  <p:tag name="KSO_WM_TEMPLATE_CATEGORY" val="diagram"/>
  <p:tag name="KSO_WM_TEMPLATE_INDEX" val="20218305"/>
  <p:tag name="KSO_WM_UNIT_LAYERLEVEL" val="1"/>
  <p:tag name="KSO_WM_TAG_VERSION" val="1.0"/>
  <p:tag name="KSO_WM_BEAUTIFY_FLAG" val="#wm#"/>
  <p:tag name="KSO_WM_UNIT_FILL_FORE_SCHEMECOLOR_INDEX_BRIGHTNESS" val="0"/>
  <p:tag name="KSO_WM_UNIT_FILL_FORE_SCHEMECOLOR_INDEX" val="6"/>
  <p:tag name="KSO_WM_UNIT_FILL_TYPE" val="1"/>
  <p:tag name="KSO_WM_UNIT_TEXT_FILL_FORE_SCHEMECOLOR_INDEX_BRIGHTNESS" val="0"/>
  <p:tag name="KSO_WM_UNIT_TEXT_FILL_FORE_SCHEMECOLOR_INDEX" val="2"/>
  <p:tag name="KSO_WM_UNIT_TEXT_FILL_TYPE" val="1"/>
  <p:tag name="KSO_WM_UNIT_USESOURCEFORMAT_APPLY" val="1"/>
</p:tagLst>
</file>

<file path=ppt/tags/tag137.xml><?xml version="1.0" encoding="utf-8"?>
<p:tagLst xmlns:p="http://schemas.openxmlformats.org/presentationml/2006/main">
  <p:tag name="KSO_WM_UNIT_HIGHLIGHT" val="0"/>
  <p:tag name="KSO_WM_UNIT_COMPATIBLE" val="0"/>
  <p:tag name="KSO_WM_UNIT_DIAGRAM_ISNUMVISUAL" val="0"/>
  <p:tag name="KSO_WM_UNIT_DIAGRAM_ISREFERUNIT" val="0"/>
  <p:tag name="KSO_WM_DIAGRAM_GROUP_CODE" val="l1-1"/>
  <p:tag name="KSO_WM_UNIT_TYPE" val="i"/>
  <p:tag name="KSO_WM_UNIT_INDEX" val="4"/>
  <p:tag name="KSO_WM_UNIT_ID" val="diagram20218305_2*i*4"/>
  <p:tag name="KSO_WM_TEMPLATE_CATEGORY" val="diagram"/>
  <p:tag name="KSO_WM_TEMPLATE_INDEX" val="20218305"/>
  <p:tag name="KSO_WM_UNIT_LAYERLEVEL" val="1"/>
  <p:tag name="KSO_WM_TAG_VERSION" val="1.0"/>
  <p:tag name="KSO_WM_BEAUTIFY_FLAG" val="#wm#"/>
  <p:tag name="KSO_WM_UNIT_FILL_FORE_SCHEMECOLOR_INDEX_BRIGHTNESS" val="0"/>
  <p:tag name="KSO_WM_UNIT_FILL_FORE_SCHEMECOLOR_INDEX" val="7"/>
  <p:tag name="KSO_WM_UNIT_FILL_TYPE" val="1"/>
  <p:tag name="KSO_WM_UNIT_TEXT_FILL_FORE_SCHEMECOLOR_INDEX_BRIGHTNESS" val="0"/>
  <p:tag name="KSO_WM_UNIT_TEXT_FILL_FORE_SCHEMECOLOR_INDEX" val="2"/>
  <p:tag name="KSO_WM_UNIT_TEXT_FILL_TYPE" val="1"/>
  <p:tag name="KSO_WM_UNIT_USESOURCEFORMAT_APPLY" val="1"/>
</p:tagLst>
</file>

<file path=ppt/tags/tag138.xml><?xml version="1.0" encoding="utf-8"?>
<p:tagLst xmlns:p="http://schemas.openxmlformats.org/presentationml/2006/main">
  <p:tag name="KSO_WM_UNIT_ISCONTENTSTITLE" val="1"/>
  <p:tag name="KSO_WM_UNIT_ISNUMDGMTITLE" val="0"/>
  <p:tag name="KSO_WM_UNIT_NOCLEAR" val="0"/>
  <p:tag name="KSO_WM_UNIT_VALUE" val="3"/>
  <p:tag name="KSO_WM_UNIT_HIGHLIGHT" val="0"/>
  <p:tag name="KSO_WM_UNIT_COMPATIBLE" val="0"/>
  <p:tag name="KSO_WM_UNIT_DIAGRAM_ISNUMVISUAL" val="0"/>
  <p:tag name="KSO_WM_UNIT_DIAGRAM_ISREFERUNIT" val="0"/>
  <p:tag name="KSO_WM_DIAGRAM_GROUP_CODE" val="l1-1"/>
  <p:tag name="KSO_WM_UNIT_TYPE" val="a"/>
  <p:tag name="KSO_WM_UNIT_INDEX" val="1"/>
  <p:tag name="KSO_WM_UNIT_ID" val="diagram20218305_2*a*1"/>
  <p:tag name="KSO_WM_TEMPLATE_CATEGORY" val="diagram"/>
  <p:tag name="KSO_WM_TEMPLATE_INDEX" val="20218305"/>
  <p:tag name="KSO_WM_UNIT_LAYERLEVEL" val="1"/>
  <p:tag name="KSO_WM_TAG_VERSION" val="1.0"/>
  <p:tag name="KSO_WM_BEAUTIFY_FLAG" val="#wm#"/>
  <p:tag name="KSO_WM_UNIT_PRESET_TEXT" val="目录"/>
  <p:tag name="KSO_WM_UNIT_TEXT_FILL_FORE_SCHEMECOLOR_INDEX_BRIGHTNESS" val="0.25"/>
  <p:tag name="KSO_WM_UNIT_TEXT_FILL_FORE_SCHEMECOLOR_INDEX" val="13"/>
  <p:tag name="KSO_WM_UNIT_TEXT_FILL_TYPE" val="1"/>
  <p:tag name="KSO_WM_UNIT_USESOURCEFORMAT_APPLY" val="1"/>
</p:tagLst>
</file>

<file path=ppt/tags/tag139.xml><?xml version="1.0" encoding="utf-8"?>
<p:tagLst xmlns:p="http://schemas.openxmlformats.org/presentationml/2006/main">
  <p:tag name="KSO_WM_UNIT_SUBTYPE" val="a"/>
  <p:tag name="KSO_WM_UNIT_NOCLEAR" val="0"/>
  <p:tag name="KSO_WM_UNIT_VALUE" val="13"/>
  <p:tag name="KSO_WM_UNIT_HIGHLIGHT" val="0"/>
  <p:tag name="KSO_WM_UNIT_COMPATIBLE" val="0"/>
  <p:tag name="KSO_WM_UNIT_DIAGRAM_ISNUMVISUAL" val="0"/>
  <p:tag name="KSO_WM_UNIT_DIAGRAM_ISREFERUNIT" val="0"/>
  <p:tag name="KSO_WM_DIAGRAM_GROUP_CODE" val="l1-1"/>
  <p:tag name="KSO_WM_UNIT_TYPE" val="l_h_f"/>
  <p:tag name="KSO_WM_UNIT_INDEX" val="1_3_1"/>
  <p:tag name="KSO_WM_UNIT_ID" val="diagram20218305_2*l_h_f*1_3_1"/>
  <p:tag name="KSO_WM_TEMPLATE_CATEGORY" val="diagram"/>
  <p:tag name="KSO_WM_TEMPLATE_INDEX" val="20218305"/>
  <p:tag name="KSO_WM_UNIT_LAYERLEVEL" val="1_1_1"/>
  <p:tag name="KSO_WM_TAG_VERSION" val="1.0"/>
  <p:tag name="KSO_WM_BEAUTIFY_FLAG" val=""/>
  <p:tag name="KSO_WM_UNIT_PRESET_TEXT" val="此处点击添加正文"/>
  <p:tag name="KSO_WM_UNIT_TEXT_FILL_FORE_SCHEMECOLOR_INDEX_BRIGHTNESS" val="0.25"/>
  <p:tag name="KSO_WM_UNIT_TEXT_FILL_FORE_SCHEMECOLOR_INDEX" val="13"/>
  <p:tag name="KSO_WM_UNIT_TEXT_FILL_TYPE" val="1"/>
  <p:tag name="KSO_WM_UNIT_USESOURCEFORMAT_APPLY" val="1"/>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0.xml><?xml version="1.0" encoding="utf-8"?>
<p:tagLst xmlns:p="http://schemas.openxmlformats.org/presentationml/2006/main">
  <p:tag name="KSO_WM_SLIDE_ID" val="diagram20218305_2"/>
  <p:tag name="KSO_WM_TEMPLATE_SUBCATEGORY" val="0"/>
  <p:tag name="KSO_WM_TEMPLATE_MASTER_TYPE" val="0"/>
  <p:tag name="KSO_WM_TEMPLATE_COLOR_TYPE" val="0"/>
  <p:tag name="KSO_WM_SLIDE_TYPE" val="contents"/>
  <p:tag name="KSO_WM_SLIDE_SUBTYPE" val="diag"/>
  <p:tag name="KSO_WM_SLIDE_ITEM_CNT" val="6"/>
  <p:tag name="KSO_WM_SLIDE_INDEX" val="2"/>
  <p:tag name="KSO_WM_TAG_VERSION" val="1.0"/>
  <p:tag name="KSO_WM_BEAUTIFY_FLAG" val="#wm#"/>
  <p:tag name="KSO_WM_TEMPLATE_CATEGORY" val="diagram"/>
  <p:tag name="KSO_WM_TEMPLATE_INDEX" val="20218305"/>
  <p:tag name="KSO_WM_SLIDE_LAYOUT" val="a_b_l"/>
  <p:tag name="KSO_WM_SLIDE_LAYOUT_CNT" val="1_1_1"/>
  <p:tag name="KSO_WM_UNIT_SHOW_EDIT_AREA_INDICATION" val="1"/>
  <p:tag name="KSO_WM_TEMPLATE_THUMBS_INDEX" val="1、4、7、12、13、14、15、16、17、18、20、24、25、28、33、36、40、43、44"/>
  <p:tag name="KSO_WM_DIAGRAM_GROUP_CODE" val="l1-1"/>
  <p:tag name="KSO_WM_SLIDE_DIAGTYPE" val="l"/>
</p:tagLst>
</file>

<file path=ppt/tags/tag141.xml><?xml version="1.0" encoding="utf-8"?>
<p:tagLst xmlns:p="http://schemas.openxmlformats.org/presentationml/2006/main">
  <p:tag name="KSO_WM_BEAUTIFY_FLAG" val=""/>
</p:tagLst>
</file>

<file path=ppt/tags/tag142.xml><?xml version="1.0" encoding="utf-8"?>
<p:tagLst xmlns:p="http://schemas.openxmlformats.org/presentationml/2006/main">
  <p:tag name="KSO_WM_BEAUTIFY_FLAG" val=""/>
</p:tagLst>
</file>

<file path=ppt/tags/tag143.xml><?xml version="1.0" encoding="utf-8"?>
<p:tagLst xmlns:p="http://schemas.openxmlformats.org/presentationml/2006/main">
  <p:tag name="KSO_WM_BEAUTIFY_FLAG" val=""/>
</p:tagLst>
</file>

<file path=ppt/tags/tag144.xml><?xml version="1.0" encoding="utf-8"?>
<p:tagLst xmlns:p="http://schemas.openxmlformats.org/presentationml/2006/main">
  <p:tag name="KSO_WM_BEAUTIFY_FLAG" val=""/>
  <p:tag name="KSO_WM_UNIT_TEXT_FILL_FORE_SCHEMECOLOR_INDEX_BRIGHTNESS" val="0"/>
  <p:tag name="KSO_WM_UNIT_TEXT_FILL_FORE_SCHEMECOLOR_INDEX" val="13"/>
  <p:tag name="KSO_WM_UNIT_TEXT_FILL_TYPE" val="1"/>
</p:tagLst>
</file>

<file path=ppt/tags/tag145.xml><?xml version="1.0" encoding="utf-8"?>
<p:tagLst xmlns:p="http://schemas.openxmlformats.org/presentationml/2006/main">
  <p:tag name="KSO_WM_BEAUTIFY_FLAG" val="#wm#"/>
  <p:tag name="KSO_WM_TEMPLATE_CATEGORY" val="custom"/>
  <p:tag name="KSO_WM_TEMPLATE_INDEX" val="20205081"/>
</p:tagLst>
</file>

<file path=ppt/tags/tag146.xml><?xml version="1.0" encoding="utf-8"?>
<p:tagLst xmlns:p="http://schemas.openxmlformats.org/presentationml/2006/main">
  <p:tag name="KSO_WM_BEAUTIFY_FLAG" val=""/>
</p:tagLst>
</file>

<file path=ppt/tags/tag147.xml><?xml version="1.0" encoding="utf-8"?>
<p:tagLst xmlns:p="http://schemas.openxmlformats.org/presentationml/2006/main">
  <p:tag name="KSO_WM_BEAUTIFY_FLAG" val=""/>
</p:tagLst>
</file>

<file path=ppt/tags/tag148.xml><?xml version="1.0" encoding="utf-8"?>
<p:tagLst xmlns:p="http://schemas.openxmlformats.org/presentationml/2006/main">
  <p:tag name="KSO_WM_BEAUTIFY_FLAG" val=""/>
</p:tagLst>
</file>

<file path=ppt/tags/tag149.xml><?xml version="1.0" encoding="utf-8"?>
<p:tagLst xmlns:p="http://schemas.openxmlformats.org/presentationml/2006/main">
  <p:tag name="KSO_WM_BEAUTIFY_FLAG" val="#wm#"/>
  <p:tag name="KSO_WM_TEMPLATE_CATEGORY" val="custom"/>
  <p:tag name="KSO_WM_TEMPLATE_INDEX" val="20205081"/>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0.xml><?xml version="1.0" encoding="utf-8"?>
<p:tagLst xmlns:p="http://schemas.openxmlformats.org/presentationml/2006/main">
  <p:tag name="KSO_WM_BEAUTIFY_FLAG" val=""/>
</p:tagLst>
</file>

<file path=ppt/tags/tag151.xml><?xml version="1.0" encoding="utf-8"?>
<p:tagLst xmlns:p="http://schemas.openxmlformats.org/presentationml/2006/main">
  <p:tag name="KSO_WM_BEAUTIFY_FLAG" val=""/>
</p:tagLst>
</file>

<file path=ppt/tags/tag152.xml><?xml version="1.0" encoding="utf-8"?>
<p:tagLst xmlns:p="http://schemas.openxmlformats.org/presentationml/2006/main">
  <p:tag name="KSO_WM_BEAUTIFY_FLAG" val=""/>
</p:tagLst>
</file>

<file path=ppt/tags/tag153.xml><?xml version="1.0" encoding="utf-8"?>
<p:tagLst xmlns:p="http://schemas.openxmlformats.org/presentationml/2006/main">
  <p:tag name="KSO_WM_BEAUTIFY_FLAG" val=""/>
</p:tagLst>
</file>

<file path=ppt/tags/tag154.xml><?xml version="1.0" encoding="utf-8"?>
<p:tagLst xmlns:p="http://schemas.openxmlformats.org/presentationml/2006/main">
  <p:tag name="KSO_WM_BEAUTIFY_FLAG" val=""/>
</p:tagLst>
</file>

<file path=ppt/tags/tag155.xml><?xml version="1.0" encoding="utf-8"?>
<p:tagLst xmlns:p="http://schemas.openxmlformats.org/presentationml/2006/main">
  <p:tag name="KSO_WM_BEAUTIFY_FLAG" val="#wm#"/>
  <p:tag name="KSO_WM_TEMPLATE_CATEGORY" val="custom"/>
  <p:tag name="KSO_WM_TEMPLATE_INDEX" val="20205081"/>
</p:tagLst>
</file>

<file path=ppt/tags/tag156.xml><?xml version="1.0" encoding="utf-8"?>
<p:tagLst xmlns:p="http://schemas.openxmlformats.org/presentationml/2006/main">
  <p:tag name="KSO_WM_BEAUTIFY_FLAG" val=""/>
</p:tagLst>
</file>

<file path=ppt/tags/tag157.xml><?xml version="1.0" encoding="utf-8"?>
<p:tagLst xmlns:p="http://schemas.openxmlformats.org/presentationml/2006/main">
  <p:tag name="KSO_WM_BEAUTIFY_FLAG" val=""/>
</p:tagLst>
</file>

<file path=ppt/tags/tag158.xml><?xml version="1.0" encoding="utf-8"?>
<p:tagLst xmlns:p="http://schemas.openxmlformats.org/presentationml/2006/main">
  <p:tag name="KSO_WM_BEAUTIFY_FLAG" val=""/>
</p:tagLst>
</file>

<file path=ppt/tags/tag159.xml><?xml version="1.0" encoding="utf-8"?>
<p:tagLst xmlns:p="http://schemas.openxmlformats.org/presentationml/2006/main">
  <p:tag name="KSO_WM_BEAUTIFY_FLAG" val=""/>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60.xml><?xml version="1.0" encoding="utf-8"?>
<p:tagLst xmlns:p="http://schemas.openxmlformats.org/presentationml/2006/main">
  <p:tag name="KSO_WM_BEAUTIFY_FLAG" val=""/>
</p:tagLst>
</file>

<file path=ppt/tags/tag161.xml><?xml version="1.0" encoding="utf-8"?>
<p:tagLst xmlns:p="http://schemas.openxmlformats.org/presentationml/2006/main">
  <p:tag name="KSO_WM_BEAUTIFY_FLAG" val="#wm#"/>
  <p:tag name="KSO_WM_TEMPLATE_CATEGORY" val="custom"/>
  <p:tag name="KSO_WM_TEMPLATE_INDEX" val="20205081"/>
</p:tagLst>
</file>

<file path=ppt/tags/tag162.xml><?xml version="1.0" encoding="utf-8"?>
<p:tagLst xmlns:p="http://schemas.openxmlformats.org/presentationml/2006/main">
  <p:tag name="KSO_WM_BEAUTIFY_FLAG" val=""/>
</p:tagLst>
</file>

<file path=ppt/tags/tag163.xml><?xml version="1.0" encoding="utf-8"?>
<p:tagLst xmlns:p="http://schemas.openxmlformats.org/presentationml/2006/main">
  <p:tag name="KSO_WM_BEAUTIFY_FLAG" val=""/>
</p:tagLst>
</file>

<file path=ppt/tags/tag164.xml><?xml version="1.0" encoding="utf-8"?>
<p:tagLst xmlns:p="http://schemas.openxmlformats.org/presentationml/2006/main">
  <p:tag name="KSO_WM_BEAUTIFY_FLAG" val=""/>
</p:tagLst>
</file>

<file path=ppt/tags/tag165.xml><?xml version="1.0" encoding="utf-8"?>
<p:tagLst xmlns:p="http://schemas.openxmlformats.org/presentationml/2006/main">
  <p:tag name="KSO_WM_BEAUTIFY_FLAG" val=""/>
</p:tagLst>
</file>

<file path=ppt/tags/tag166.xml><?xml version="1.0" encoding="utf-8"?>
<p:tagLst xmlns:p="http://schemas.openxmlformats.org/presentationml/2006/main">
  <p:tag name="KSO_WM_BEAUTIFY_FLAG" val=""/>
</p:tagLst>
</file>

<file path=ppt/tags/tag167.xml><?xml version="1.0" encoding="utf-8"?>
<p:tagLst xmlns:p="http://schemas.openxmlformats.org/presentationml/2006/main">
  <p:tag name="KSO_WM_BEAUTIFY_FLAG" val=""/>
</p:tagLst>
</file>

<file path=ppt/tags/tag168.xml><?xml version="1.0" encoding="utf-8"?>
<p:tagLst xmlns:p="http://schemas.openxmlformats.org/presentationml/2006/main">
  <p:tag name="KSO_WM_BEAUTIFY_FLAG" val=""/>
</p:tagLst>
</file>

<file path=ppt/tags/tag169.xml><?xml version="1.0" encoding="utf-8"?>
<p:tagLst xmlns:p="http://schemas.openxmlformats.org/presentationml/2006/main">
  <p:tag name="KSO_WM_BEAUTIFY_FLAG" val=""/>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0.xml><?xml version="1.0" encoding="utf-8"?>
<p:tagLst xmlns:p="http://schemas.openxmlformats.org/presentationml/2006/main">
  <p:tag name="KSO_WM_BEAUTIFY_FLAG" val=""/>
</p:tagLst>
</file>

<file path=ppt/tags/tag171.xml><?xml version="1.0" encoding="utf-8"?>
<p:tagLst xmlns:p="http://schemas.openxmlformats.org/presentationml/2006/main">
  <p:tag name="KSO_WM_BEAUTIFY_FLAG" val=""/>
</p:tagLst>
</file>

<file path=ppt/tags/tag172.xml><?xml version="1.0" encoding="utf-8"?>
<p:tagLst xmlns:p="http://schemas.openxmlformats.org/presentationml/2006/main">
  <p:tag name="KSO_WM_BEAUTIFY_FLAG" val="#wm#"/>
  <p:tag name="KSO_WM_TEMPLATE_CATEGORY" val="custom"/>
  <p:tag name="KSO_WM_TEMPLATE_INDEX" val="20205081"/>
</p:tagLst>
</file>

<file path=ppt/tags/tag173.xml><?xml version="1.0" encoding="utf-8"?>
<p:tagLst xmlns:p="http://schemas.openxmlformats.org/presentationml/2006/main">
  <p:tag name="KSO_WM_BEAUTIFY_FLAG" val=""/>
</p:tagLst>
</file>

<file path=ppt/tags/tag174.xml><?xml version="1.0" encoding="utf-8"?>
<p:tagLst xmlns:p="http://schemas.openxmlformats.org/presentationml/2006/main">
  <p:tag name="KSO_WM_BEAUTIFY_FLAG" val=""/>
</p:tagLst>
</file>

<file path=ppt/tags/tag175.xml><?xml version="1.0" encoding="utf-8"?>
<p:tagLst xmlns:p="http://schemas.openxmlformats.org/presentationml/2006/main">
  <p:tag name="KSO_WM_BEAUTIFY_FLAG" val=""/>
</p:tagLst>
</file>

<file path=ppt/tags/tag176.xml><?xml version="1.0" encoding="utf-8"?>
<p:tagLst xmlns:p="http://schemas.openxmlformats.org/presentationml/2006/main">
  <p:tag name="KSO_WM_BEAUTIFY_FLAG" val=""/>
</p:tagLst>
</file>

<file path=ppt/tags/tag177.xml><?xml version="1.0" encoding="utf-8"?>
<p:tagLst xmlns:p="http://schemas.openxmlformats.org/presentationml/2006/main">
  <p:tag name="KSO_WM_BEAUTIFY_FLAG" val=""/>
</p:tagLst>
</file>

<file path=ppt/tags/tag178.xml><?xml version="1.0" encoding="utf-8"?>
<p:tagLst xmlns:p="http://schemas.openxmlformats.org/presentationml/2006/main">
  <p:tag name="KSO_WM_BEAUTIFY_FLAG" val=""/>
</p:tagLst>
</file>

<file path=ppt/tags/tag179.xml><?xml version="1.0" encoding="utf-8"?>
<p:tagLst xmlns:p="http://schemas.openxmlformats.org/presentationml/2006/main">
  <p:tag name="KSO_WM_BEAUTIFY_FLAG" val=""/>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0.xml><?xml version="1.0" encoding="utf-8"?>
<p:tagLst xmlns:p="http://schemas.openxmlformats.org/presentationml/2006/main">
  <p:tag name="KSO_WM_BEAUTIFY_FLAG" val="#wm#"/>
  <p:tag name="KSO_WM_TEMPLATE_CATEGORY" val="custom"/>
  <p:tag name="KSO_WM_TEMPLATE_INDEX" val="20205081"/>
</p:tagLst>
</file>

<file path=ppt/tags/tag181.xml><?xml version="1.0" encoding="utf-8"?>
<p:tagLst xmlns:p="http://schemas.openxmlformats.org/presentationml/2006/main">
  <p:tag name="KSO_WM_BEAUTIFY_FLAG" val=""/>
</p:tagLst>
</file>

<file path=ppt/tags/tag182.xml><?xml version="1.0" encoding="utf-8"?>
<p:tagLst xmlns:p="http://schemas.openxmlformats.org/presentationml/2006/main">
  <p:tag name="KSO_WM_BEAUTIFY_FLAG" val=""/>
</p:tagLst>
</file>

<file path=ppt/tags/tag183.xml><?xml version="1.0" encoding="utf-8"?>
<p:tagLst xmlns:p="http://schemas.openxmlformats.org/presentationml/2006/main">
  <p:tag name="KSO_WM_BEAUTIFY_FLAG" val=""/>
</p:tagLst>
</file>

<file path=ppt/tags/tag184.xml><?xml version="1.0" encoding="utf-8"?>
<p:tagLst xmlns:p="http://schemas.openxmlformats.org/presentationml/2006/main">
  <p:tag name="KSO_WM_BEAUTIFY_FLAG" val=""/>
</p:tagLst>
</file>

<file path=ppt/tags/tag185.xml><?xml version="1.0" encoding="utf-8"?>
<p:tagLst xmlns:p="http://schemas.openxmlformats.org/presentationml/2006/main">
  <p:tag name="KSO_WM_BEAUTIFY_FLAG" val=""/>
</p:tagLst>
</file>

<file path=ppt/tags/tag186.xml><?xml version="1.0" encoding="utf-8"?>
<p:tagLst xmlns:p="http://schemas.openxmlformats.org/presentationml/2006/main">
  <p:tag name="KSO_WM_BEAUTIFY_FLAG" val=""/>
</p:tagLst>
</file>

<file path=ppt/tags/tag187.xml><?xml version="1.0" encoding="utf-8"?>
<p:tagLst xmlns:p="http://schemas.openxmlformats.org/presentationml/2006/main">
  <p:tag name="KSO_WM_BEAUTIFY_FLAG" val=""/>
</p:tagLst>
</file>

<file path=ppt/tags/tag188.xml><?xml version="1.0" encoding="utf-8"?>
<p:tagLst xmlns:p="http://schemas.openxmlformats.org/presentationml/2006/main">
  <p:tag name="KSO_WM_BEAUTIFY_FLAG" val=""/>
</p:tagLst>
</file>

<file path=ppt/tags/tag189.xml><?xml version="1.0" encoding="utf-8"?>
<p:tagLst xmlns:p="http://schemas.openxmlformats.org/presentationml/2006/main">
  <p:tag name="KSO_WM_BEAUTIFY_FLAG" val=""/>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0.xml><?xml version="1.0" encoding="utf-8"?>
<p:tagLst xmlns:p="http://schemas.openxmlformats.org/presentationml/2006/main">
  <p:tag name="KSO_WM_BEAUTIFY_FLAG" val=""/>
</p:tagLst>
</file>

<file path=ppt/tags/tag191.xml><?xml version="1.0" encoding="utf-8"?>
<p:tagLst xmlns:p="http://schemas.openxmlformats.org/presentationml/2006/main">
  <p:tag name="KSO_WM_BEAUTIFY_FLAG" val=""/>
</p:tagLst>
</file>

<file path=ppt/tags/tag192.xml><?xml version="1.0" encoding="utf-8"?>
<p:tagLst xmlns:p="http://schemas.openxmlformats.org/presentationml/2006/main">
  <p:tag name="KSO_WM_BEAUTIFY_FLAG" val=""/>
</p:tagLst>
</file>

<file path=ppt/tags/tag193.xml><?xml version="1.0" encoding="utf-8"?>
<p:tagLst xmlns:p="http://schemas.openxmlformats.org/presentationml/2006/main">
  <p:tag name="KSO_WM_BEAUTIFY_FLAG" val=""/>
</p:tagLst>
</file>

<file path=ppt/tags/tag194.xml><?xml version="1.0" encoding="utf-8"?>
<p:tagLst xmlns:p="http://schemas.openxmlformats.org/presentationml/2006/main">
  <p:tag name="KSO_WM_BEAUTIFY_FLAG" val=""/>
</p:tagLst>
</file>

<file path=ppt/tags/tag195.xml><?xml version="1.0" encoding="utf-8"?>
<p:tagLst xmlns:p="http://schemas.openxmlformats.org/presentationml/2006/main">
  <p:tag name="KSO_WM_BEAUTIFY_FLAG" val=""/>
</p:tagLst>
</file>

<file path=ppt/tags/tag196.xml><?xml version="1.0" encoding="utf-8"?>
<p:tagLst xmlns:p="http://schemas.openxmlformats.org/presentationml/2006/main">
  <p:tag name="KSO_WM_BEAUTIFY_FLAG" val=""/>
</p:tagLst>
</file>

<file path=ppt/tags/tag197.xml><?xml version="1.0" encoding="utf-8"?>
<p:tagLst xmlns:p="http://schemas.openxmlformats.org/presentationml/2006/main">
  <p:tag name="KSO_WM_BEAUTIFY_FLAG" val=""/>
</p:tagLst>
</file>

<file path=ppt/tags/tag198.xml><?xml version="1.0" encoding="utf-8"?>
<p:tagLst xmlns:p="http://schemas.openxmlformats.org/presentationml/2006/main">
  <p:tag name="KSO_WM_BEAUTIFY_FLAG" val=""/>
</p:tagLst>
</file>

<file path=ppt/tags/tag199.xml><?xml version="1.0" encoding="utf-8"?>
<p:tagLst xmlns:p="http://schemas.openxmlformats.org/presentationml/2006/main">
  <p:tag name="KSO_WM_BEAUTIFY_FLAG" val=""/>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00.xml><?xml version="1.0" encoding="utf-8"?>
<p:tagLst xmlns:p="http://schemas.openxmlformats.org/presentationml/2006/main">
  <p:tag name="KSO_WM_BEAUTIFY_FLAG" val="#wm#"/>
  <p:tag name="KSO_WM_TEMPLATE_CATEGORY" val="custom"/>
  <p:tag name="KSO_WM_TEMPLATE_INDEX" val="20205081"/>
</p:tagLst>
</file>

<file path=ppt/tags/tag201.xml><?xml version="1.0" encoding="utf-8"?>
<p:tagLst xmlns:p="http://schemas.openxmlformats.org/presentationml/2006/main">
  <p:tag name="KSO_WM_BEAUTIFY_FLAG" val=""/>
</p:tagLst>
</file>

<file path=ppt/tags/tag202.xml><?xml version="1.0" encoding="utf-8"?>
<p:tagLst xmlns:p="http://schemas.openxmlformats.org/presentationml/2006/main">
  <p:tag name="KSO_WM_BEAUTIFY_FLAG" val=""/>
</p:tagLst>
</file>

<file path=ppt/tags/tag203.xml><?xml version="1.0" encoding="utf-8"?>
<p:tagLst xmlns:p="http://schemas.openxmlformats.org/presentationml/2006/main">
  <p:tag name="KSO_WM_BEAUTIFY_FLAG" val=""/>
</p:tagLst>
</file>

<file path=ppt/tags/tag204.xml><?xml version="1.0" encoding="utf-8"?>
<p:tagLst xmlns:p="http://schemas.openxmlformats.org/presentationml/2006/main">
  <p:tag name="KSO_WM_BEAUTIFY_FLAG" val="#wm#"/>
  <p:tag name="KSO_WM_TEMPLATE_CATEGORY" val="custom"/>
  <p:tag name="KSO_WM_TEMPLATE_INDEX" val="20205081"/>
</p:tagLst>
</file>

<file path=ppt/tags/tag205.xml><?xml version="1.0" encoding="utf-8"?>
<p:tagLst xmlns:p="http://schemas.openxmlformats.org/presentationml/2006/main">
  <p:tag name="KSO_WM_BEAUTIFY_FLAG" val=""/>
</p:tagLst>
</file>

<file path=ppt/tags/tag206.xml><?xml version="1.0" encoding="utf-8"?>
<p:tagLst xmlns:p="http://schemas.openxmlformats.org/presentationml/2006/main">
  <p:tag name="KSO_WM_BEAUTIFY_FLAG" val=""/>
</p:tagLst>
</file>

<file path=ppt/tags/tag207.xml><?xml version="1.0" encoding="utf-8"?>
<p:tagLst xmlns:p="http://schemas.openxmlformats.org/presentationml/2006/main">
  <p:tag name="KSO_WM_BEAUTIFY_FLAG" val=""/>
</p:tagLst>
</file>

<file path=ppt/tags/tag208.xml><?xml version="1.0" encoding="utf-8"?>
<p:tagLst xmlns:p="http://schemas.openxmlformats.org/presentationml/2006/main">
  <p:tag name="KSO_WM_BEAUTIFY_FLAG" val="#wm#"/>
  <p:tag name="KSO_WM_TEMPLATE_CATEGORY" val="custom"/>
  <p:tag name="KSO_WM_TEMPLATE_INDEX" val="20205081"/>
</p:tagLst>
</file>

<file path=ppt/tags/tag209.xml><?xml version="1.0" encoding="utf-8"?>
<p:tagLst xmlns:p="http://schemas.openxmlformats.org/presentationml/2006/main">
  <p:tag name="KSO_WM_BEAUTIFY_FLAG" val=""/>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0.xml><?xml version="1.0" encoding="utf-8"?>
<p:tagLst xmlns:p="http://schemas.openxmlformats.org/presentationml/2006/main">
  <p:tag name="KSO_WM_BEAUTIFY_FLAG" val=""/>
</p:tagLst>
</file>

<file path=ppt/tags/tag211.xml><?xml version="1.0" encoding="utf-8"?>
<p:tagLst xmlns:p="http://schemas.openxmlformats.org/presentationml/2006/main">
  <p:tag name="KSO_WM_BEAUTIFY_FLAG" val=""/>
</p:tagLst>
</file>

<file path=ppt/tags/tag212.xml><?xml version="1.0" encoding="utf-8"?>
<p:tagLst xmlns:p="http://schemas.openxmlformats.org/presentationml/2006/main">
  <p:tag name="COMMONDATA" val="eyJoZGlkIjoiNjM0OWMzMjQ5ZGIxNWQ0M2RhYTMzZTEzNmY0MDM2M2IifQ=="/>
  <p:tag name="KSO_WPP_MARK_KEY" val="4e1d78df-5540-4459-8d9e-806523f077bf"/>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2.xml><?xml version="1.0" encoding="utf-8"?>
<p:tagLst xmlns:p="http://schemas.openxmlformats.org/presentationml/2006/main">
  <p:tag name="KSO_WM_TEMPLATE_THUMBS_INDEX" val="1、4、7、12、13、14、15、16、17、18、20、24、25、28、33、36、40、43、44"/>
  <p:tag name="KSO_WM_TEMPLATE_SUBCATEGORY" val="19"/>
  <p:tag name="KSO_WM_TAG_VERSION" val="1.0"/>
  <p:tag name="KSO_WM_BEAUTIFY_FLAG" val="#wm#"/>
  <p:tag name="KSO_WM_TEMPLATE_CATEGORY" val="custom"/>
  <p:tag name="KSO_WM_TEMPLATE_INDEX" val="20205081"/>
  <p:tag name="KSO_WM_TEMPLATE_MASTER_TYPE" val="0"/>
  <p:tag name="KSO_WM_TEMPLATE_COLOR_TYPE" val="1"/>
  <p:tag name="KSO_WM_UNIT_SHOW_EDIT_AREA_INDICATION" val="1"/>
</p:tagLst>
</file>

<file path=ppt/tags/tag6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6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6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6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6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6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7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7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7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7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7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7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8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8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8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8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8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8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8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8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8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9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9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9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9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9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9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9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9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9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新版空白演示配色">
      <a:dk1>
        <a:sysClr val="windowText" lastClr="000000"/>
      </a:dk1>
      <a:lt1>
        <a:sysClr val="window" lastClr="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主题​​">
  <a:themeElements>
    <a:clrScheme name="">
      <a:dk1>
        <a:srgbClr val="000000"/>
      </a:dk1>
      <a:lt1>
        <a:srgbClr val="FEFFFF"/>
      </a:lt1>
      <a:dk2>
        <a:srgbClr val="E4F2F9"/>
      </a:dk2>
      <a:lt2>
        <a:srgbClr val="FEFFFF"/>
      </a:lt2>
      <a:accent1>
        <a:srgbClr val="5CA8CB"/>
      </a:accent1>
      <a:accent2>
        <a:srgbClr val="397EA8"/>
      </a:accent2>
      <a:accent3>
        <a:srgbClr val="7D6A87"/>
      </a:accent3>
      <a:accent4>
        <a:srgbClr val="D19F99"/>
      </a:accent4>
      <a:accent5>
        <a:srgbClr val="ECC4B7"/>
      </a:accent5>
      <a:accent6>
        <a:srgbClr val="FAE0D3"/>
      </a:accent6>
      <a:hlink>
        <a:srgbClr val="5FCBFB"/>
      </a:hlink>
      <a:folHlink>
        <a:srgbClr val="B759BC"/>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4672</Words>
  <Application>WPS 演示</Application>
  <PresentationFormat>宽屏</PresentationFormat>
  <Paragraphs>191</Paragraphs>
  <Slides>12</Slides>
  <Notes>8</Notes>
  <HiddenSlides>0</HiddenSlides>
  <MMClips>0</MMClips>
  <ScaleCrop>false</ScaleCrop>
  <HeadingPairs>
    <vt:vector size="6" baseType="variant">
      <vt:variant>
        <vt:lpstr>已用的字体</vt:lpstr>
      </vt:variant>
      <vt:variant>
        <vt:i4>9</vt:i4>
      </vt:variant>
      <vt:variant>
        <vt:lpstr>主题</vt:lpstr>
      </vt:variant>
      <vt:variant>
        <vt:i4>2</vt:i4>
      </vt:variant>
      <vt:variant>
        <vt:lpstr>幻灯片标题</vt:lpstr>
      </vt:variant>
      <vt:variant>
        <vt:i4>12</vt:i4>
      </vt:variant>
    </vt:vector>
  </HeadingPairs>
  <TitlesOfParts>
    <vt:vector size="23" baseType="lpstr">
      <vt:lpstr>Arial</vt:lpstr>
      <vt:lpstr>宋体</vt:lpstr>
      <vt:lpstr>Wingdings</vt:lpstr>
      <vt:lpstr>Wingdings</vt:lpstr>
      <vt:lpstr>Times New Roman</vt:lpstr>
      <vt:lpstr>微软雅黑</vt:lpstr>
      <vt:lpstr>Arial Unicode MS</vt:lpstr>
      <vt:lpstr>Calibri</vt:lpstr>
      <vt:lpstr>等线</vt:lpstr>
      <vt:lpstr>Office 主题​​</vt:lpstr>
      <vt:lpstr>1_Office 主题​​</vt:lpstr>
      <vt:lpstr>艾司奥美拉唑镁肠溶干混悬剂</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空白演示</dc:title>
  <dc:creator>pang'jian'chun</dc:creator>
  <cp:lastModifiedBy>桂琳Gillian</cp:lastModifiedBy>
  <cp:revision>196</cp:revision>
  <dcterms:created xsi:type="dcterms:W3CDTF">2019-06-19T02:08:00Z</dcterms:created>
  <dcterms:modified xsi:type="dcterms:W3CDTF">2023-07-13T04:47:02Z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2052-11.1.0.14309</vt:lpwstr>
  </property>
  <property fmtid="{D5CDD505-2E9C-101B-9397-08002B2CF9AE}" pid="3" name="ICV">
    <vt:lpwstr>47C3557D699647368AD00D7A64BF05B2_11</vt:lpwstr>
  </property>
</Properties>
</file>