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16670264" r:id="rId4"/>
    <p:sldId id="16670407" r:id="rId5"/>
    <p:sldId id="16670392" r:id="rId6"/>
    <p:sldId id="16670401" r:id="rId7"/>
    <p:sldId id="16670408" r:id="rId8"/>
    <p:sldId id="16670393" r:id="rId9"/>
    <p:sldId id="16670394" r:id="rId10"/>
    <p:sldId id="16670397" r:id="rId11"/>
    <p:sldId id="16670398" r:id="rId12"/>
    <p:sldId id="16670402" r:id="rId13"/>
    <p:sldId id="4985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&#26032;&#24314;%20Microsoft%20Excel%20&#24037;&#2031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&#26032;&#24314;%20Microsoft%20Excel%20&#24037;&#20316;&#3492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&#26032;&#24314;%20Microsoft%20Excel%20&#24037;&#20316;&#3492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&#26032;&#24314;%20Microsoft%20Excel%20&#24037;&#20316;&#3492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&#26032;&#24314;%20Microsoft%20Excel%20&#24037;&#20316;&#3492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&#26032;&#24314;%20Microsoft%20Excel%20&#24037;&#20316;&#3492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&#26032;&#24314;%20Microsoft%20Excel%20&#24037;&#20316;&#3492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3&#32423;&#20197;&#19978;&#19981;&#33391;&#21453;&#2421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ktop\3&#32423;&#20197;&#19978;&#19981;&#33391;&#21453;&#2421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Sheet1!$B$2:$E$2</c:f>
              <c:strCache>
                <c:ptCount val="4"/>
                <c:pt idx="0">
                  <c:v>总人群</c:v>
                </c:pt>
                <c:pt idx="1">
                  <c:v>初治</c:v>
                </c:pt>
                <c:pt idx="2">
                  <c:v>经治</c:v>
                </c:pt>
                <c:pt idx="3">
                  <c:v>脑转移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0.65800000000000003</c:v>
                </c:pt>
                <c:pt idx="1">
                  <c:v>0.70499999999999996</c:v>
                </c:pt>
                <c:pt idx="2">
                  <c:v>0.6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9-453A-B7BC-CE485CC90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6676927"/>
        <c:axId val="461228975"/>
      </c:barChart>
      <c:catAx>
        <c:axId val="45667692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1228975"/>
        <c:crosses val="autoZero"/>
        <c:auto val="1"/>
        <c:lblAlgn val="ctr"/>
        <c:lblOffset val="100"/>
        <c:noMultiLvlLbl val="0"/>
      </c:catAx>
      <c:valAx>
        <c:axId val="46122897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5667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Sheet1!$B$2:$E$2</c:f>
              <c:strCache>
                <c:ptCount val="4"/>
                <c:pt idx="0">
                  <c:v>总人群</c:v>
                </c:pt>
                <c:pt idx="1">
                  <c:v>初治</c:v>
                </c:pt>
                <c:pt idx="2">
                  <c:v>经治</c:v>
                </c:pt>
                <c:pt idx="3">
                  <c:v>脑转移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0.42899999999999999</c:v>
                </c:pt>
                <c:pt idx="1">
                  <c:v>0.46400000000000002</c:v>
                </c:pt>
                <c:pt idx="2">
                  <c:v>0.40500000000000003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7-4514-93B2-698679C70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967471"/>
        <c:axId val="500201007"/>
      </c:barChart>
      <c:catAx>
        <c:axId val="494967471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00201007"/>
        <c:crosses val="autoZero"/>
        <c:auto val="1"/>
        <c:lblAlgn val="ctr"/>
        <c:lblOffset val="100"/>
        <c:noMultiLvlLbl val="0"/>
      </c:catAx>
      <c:valAx>
        <c:axId val="500201007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9496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Sheet1!$B$42:$D$42</c:f>
              <c:strCache>
                <c:ptCount val="3"/>
                <c:pt idx="0">
                  <c:v>总人群</c:v>
                </c:pt>
                <c:pt idx="1">
                  <c:v>初治</c:v>
                </c:pt>
                <c:pt idx="2">
                  <c:v>经治</c:v>
                </c:pt>
              </c:strCache>
            </c:strRef>
          </c:cat>
          <c:val>
            <c:numRef>
              <c:f>Sheet1!$B$43:$D$43</c:f>
              <c:numCache>
                <c:formatCode>General</c:formatCode>
                <c:ptCount val="3"/>
                <c:pt idx="0">
                  <c:v>8.5</c:v>
                </c:pt>
                <c:pt idx="1">
                  <c:v>11.7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8-4BA0-BC25-3146ADED1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8718335"/>
        <c:axId val="500213071"/>
      </c:barChart>
      <c:catAx>
        <c:axId val="638718335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00213071"/>
        <c:crosses val="autoZero"/>
        <c:auto val="1"/>
        <c:lblAlgn val="ctr"/>
        <c:lblOffset val="100"/>
        <c:noMultiLvlLbl val="0"/>
      </c:catAx>
      <c:valAx>
        <c:axId val="500213071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63871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Sheet1!$B$42:$D$42</c:f>
              <c:strCache>
                <c:ptCount val="3"/>
                <c:pt idx="0">
                  <c:v>总人群</c:v>
                </c:pt>
                <c:pt idx="1">
                  <c:v>初治</c:v>
                </c:pt>
                <c:pt idx="2">
                  <c:v>经治</c:v>
                </c:pt>
              </c:strCache>
            </c:strRef>
          </c:cat>
          <c:val>
            <c:numRef>
              <c:f>Sheet1!$B$44:$D$44</c:f>
              <c:numCache>
                <c:formatCode>General</c:formatCode>
                <c:ptCount val="3"/>
                <c:pt idx="0">
                  <c:v>6.8</c:v>
                </c:pt>
                <c:pt idx="1">
                  <c:v>5.6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E-46D1-B348-01B5FD3AC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6677327"/>
        <c:axId val="500232207"/>
      </c:barChart>
      <c:catAx>
        <c:axId val="45667732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00232207"/>
        <c:crosses val="autoZero"/>
        <c:auto val="1"/>
        <c:lblAlgn val="ctr"/>
        <c:lblOffset val="100"/>
        <c:noMultiLvlLbl val="0"/>
      </c:catAx>
      <c:valAx>
        <c:axId val="500232207"/>
        <c:scaling>
          <c:orientation val="minMax"/>
          <c:max val="14"/>
        </c:scaling>
        <c:delete val="1"/>
        <c:axPos val="t"/>
        <c:numFmt formatCode="General" sourceLinked="1"/>
        <c:majorTickMark val="none"/>
        <c:minorTickMark val="none"/>
        <c:tickLblPos val="nextTo"/>
        <c:crossAx val="45667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1F-405A-A196-86185A15E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Sheet1!$B$52:$B$53</c:f>
              <c:numCache>
                <c:formatCode>General</c:formatCode>
                <c:ptCount val="2"/>
                <c:pt idx="0">
                  <c:v>0</c:v>
                </c:pt>
                <c:pt idx="1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F-405A-A196-86185A15E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4378799"/>
        <c:axId val="500224719"/>
      </c:barChart>
      <c:catAx>
        <c:axId val="6043787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0224719"/>
        <c:crosses val="autoZero"/>
        <c:auto val="1"/>
        <c:lblAlgn val="ctr"/>
        <c:lblOffset val="100"/>
        <c:noMultiLvlLbl val="0"/>
      </c:catAx>
      <c:valAx>
        <c:axId val="5002247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437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96122079708394E-2"/>
          <c:y val="4.9621877387075998E-2"/>
          <c:w val="0.86674895101760097"/>
          <c:h val="0.727079674371082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C9-49C5-8FA2-0FDB50B9F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Sheet1!$B$54:$B$55</c:f>
              <c:numCache>
                <c:formatCode>General</c:formatCode>
                <c:ptCount val="2"/>
                <c:pt idx="0">
                  <c:v>12.5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9-49C5-8FA2-0FDB50B9F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8044079"/>
        <c:axId val="500230959"/>
      </c:barChart>
      <c:catAx>
        <c:axId val="5080440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0230959"/>
        <c:crosses val="autoZero"/>
        <c:auto val="1"/>
        <c:lblAlgn val="ctr"/>
        <c:lblOffset val="100"/>
        <c:noMultiLvlLbl val="0"/>
      </c:catAx>
      <c:valAx>
        <c:axId val="500230959"/>
        <c:scaling>
          <c:orientation val="minMax"/>
          <c:max val="20"/>
        </c:scaling>
        <c:delete val="1"/>
        <c:axPos val="b"/>
        <c:numFmt formatCode="General" sourceLinked="1"/>
        <c:majorTickMark val="none"/>
        <c:minorTickMark val="none"/>
        <c:tickLblPos val="nextTo"/>
        <c:crossAx val="50804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Sheet1!$B$2:$E$2</c:f>
              <c:strCache>
                <c:ptCount val="4"/>
                <c:pt idx="0">
                  <c:v>总人群</c:v>
                </c:pt>
                <c:pt idx="1">
                  <c:v>初治</c:v>
                </c:pt>
                <c:pt idx="2">
                  <c:v>经治</c:v>
                </c:pt>
                <c:pt idx="3">
                  <c:v>脑转移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0.42899999999999999</c:v>
                </c:pt>
                <c:pt idx="1">
                  <c:v>0.46400000000000002</c:v>
                </c:pt>
                <c:pt idx="2">
                  <c:v>0.40500000000000003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7-4514-93B2-698679C70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967471"/>
        <c:axId val="500201007"/>
      </c:barChart>
      <c:catAx>
        <c:axId val="494967471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00201007"/>
        <c:crosses val="autoZero"/>
        <c:auto val="1"/>
        <c:lblAlgn val="ctr"/>
        <c:lblOffset val="100"/>
        <c:noMultiLvlLbl val="0"/>
      </c:catAx>
      <c:valAx>
        <c:axId val="500201007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9496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(2)'!$B$2:$B$9</c:f>
              <c:strCache>
                <c:ptCount val="8"/>
                <c:pt idx="0">
                  <c:v>发热</c:v>
                </c:pt>
                <c:pt idx="1">
                  <c:v>肝功能异常</c:v>
                </c:pt>
                <c:pt idx="2">
                  <c:v>严重超敏反应</c:v>
                </c:pt>
                <c:pt idx="3">
                  <c:v>丙氨酸氨基转移酶升高</c:v>
                </c:pt>
                <c:pt idx="4">
                  <c:v>天门冬氨酸氨基转移酶升高</c:v>
                </c:pt>
                <c:pt idx="5">
                  <c:v>皮疹</c:v>
                </c:pt>
                <c:pt idx="6">
                  <c:v>头痛</c:v>
                </c:pt>
                <c:pt idx="7">
                  <c:v>水肿</c:v>
                </c:pt>
              </c:strCache>
            </c:strRef>
          </c:cat>
          <c:val>
            <c:numRef>
              <c:f>'Sheet1 (2)'!$C$2:$C$9</c:f>
              <c:numCache>
                <c:formatCode>0.0%</c:formatCode>
                <c:ptCount val="8"/>
                <c:pt idx="0">
                  <c:v>1.2E-2</c:v>
                </c:pt>
                <c:pt idx="1">
                  <c:v>5.6000000000000001E-2</c:v>
                </c:pt>
                <c:pt idx="2">
                  <c:v>1.2E-2</c:v>
                </c:pt>
                <c:pt idx="3">
                  <c:v>5.8999999999999997E-2</c:v>
                </c:pt>
                <c:pt idx="4">
                  <c:v>6.2E-2</c:v>
                </c:pt>
                <c:pt idx="5">
                  <c:v>6.0000000000000001E-3</c:v>
                </c:pt>
                <c:pt idx="6">
                  <c:v>0</c:v>
                </c:pt>
                <c:pt idx="7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F-434B-A3D0-DF0C18632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7615920"/>
        <c:axId val="506218336"/>
      </c:barChart>
      <c:catAx>
        <c:axId val="59761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06218336"/>
        <c:crosses val="autoZero"/>
        <c:auto val="1"/>
        <c:lblAlgn val="ctr"/>
        <c:lblOffset val="100"/>
        <c:noMultiLvlLbl val="0"/>
      </c:catAx>
      <c:valAx>
        <c:axId val="506218336"/>
        <c:scaling>
          <c:orientation val="minMax"/>
          <c:max val="0.2"/>
        </c:scaling>
        <c:delete val="1"/>
        <c:axPos val="b"/>
        <c:numFmt formatCode="0.0%" sourceLinked="1"/>
        <c:majorTickMark val="out"/>
        <c:minorTickMark val="none"/>
        <c:tickLblPos val="nextTo"/>
        <c:crossAx val="59761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32866997773239E-2"/>
                  <c:y val="-8.298214680698700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C5-401D-A55B-C1A214166BED}"/>
                </c:ext>
              </c:extLst>
            </c:dLbl>
            <c:dLbl>
              <c:idx val="1"/>
              <c:layout>
                <c:manualLayout>
                  <c:x val="-9.56188672717570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5-401D-A55B-C1A214166BED}"/>
                </c:ext>
              </c:extLst>
            </c:dLbl>
            <c:dLbl>
              <c:idx val="2"/>
              <c:layout>
                <c:manualLayout>
                  <c:x val="-9.56188672717570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5-401D-A55B-C1A214166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(2)'!$F$2:$F$9</c:f>
              <c:strCache>
                <c:ptCount val="8"/>
                <c:pt idx="0">
                  <c:v>发热</c:v>
                </c:pt>
                <c:pt idx="1">
                  <c:v>肝功能异常</c:v>
                </c:pt>
                <c:pt idx="2">
                  <c:v>严重超敏反应</c:v>
                </c:pt>
                <c:pt idx="3">
                  <c:v>丙氨酸氨基转移酶升高</c:v>
                </c:pt>
                <c:pt idx="4">
                  <c:v>天门冬氨酸氨基转移酶升高</c:v>
                </c:pt>
                <c:pt idx="5">
                  <c:v>皮疹</c:v>
                </c:pt>
                <c:pt idx="6">
                  <c:v>头痛</c:v>
                </c:pt>
                <c:pt idx="7">
                  <c:v>水肿</c:v>
                </c:pt>
              </c:strCache>
            </c:strRef>
          </c:cat>
          <c:val>
            <c:numRef>
              <c:f>'Sheet1 (2)'!$G$2:$G$9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1.2999999999999999E-2</c:v>
                </c:pt>
                <c:pt idx="5">
                  <c:v>2.7E-2</c:v>
                </c:pt>
                <c:pt idx="6">
                  <c:v>3.3000000000000002E-2</c:v>
                </c:pt>
                <c:pt idx="7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C5-401D-A55B-C1A214166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3497360"/>
        <c:axId val="493051808"/>
      </c:barChart>
      <c:catAx>
        <c:axId val="5734973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93051808"/>
        <c:crosses val="autoZero"/>
        <c:auto val="1"/>
        <c:lblAlgn val="ctr"/>
        <c:lblOffset val="100"/>
        <c:noMultiLvlLbl val="0"/>
      </c:catAx>
      <c:valAx>
        <c:axId val="493051808"/>
        <c:scaling>
          <c:orientation val="maxMin"/>
          <c:max val="0.2"/>
        </c:scaling>
        <c:delete val="1"/>
        <c:axPos val="b"/>
        <c:numFmt formatCode="0.0%" sourceLinked="1"/>
        <c:majorTickMark val="out"/>
        <c:minorTickMark val="none"/>
        <c:tickLblPos val="nextTo"/>
        <c:crossAx val="57349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ysClr val="windowText" lastClr="000000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FBB80-05D4-404E-AE22-61AB358BD7E0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3C28B-CB6B-44C9-844C-F50ABC992B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A5B59-3B20-4DD4-953C-316D52905C94}" type="datetimeFigureOut">
              <a:rPr lang="zh-CN" altLang="en-US" smtClean="0"/>
              <a:t>2023-7-14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378BE-7348-402D-8558-354D39C6ED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4E8B2-79ED-426E-9B86-655D88A28C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54E8B2-79ED-426E-9B86-655D88A28C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3DC3-35B4-48D7-9675-D0940BB1BE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3DC3-35B4-48D7-9675-D0940BB1BE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3DC3-35B4-48D7-9675-D0940BB1BE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0441" y="227078"/>
            <a:ext cx="431563" cy="540214"/>
            <a:chOff x="0" y="342688"/>
            <a:chExt cx="783945" cy="571712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0" y="342900"/>
              <a:ext cx="391532" cy="5715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1714" y="342688"/>
              <a:ext cx="130804" cy="5715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53141" y="342900"/>
              <a:ext cx="130804" cy="5715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3DC3-35B4-48D7-9675-D0940BB1BE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88640"/>
            <a:ext cx="1944216" cy="57606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34802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3DC3-35B4-48D7-9675-D0940BB1BE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92" y="1276420"/>
            <a:ext cx="1157680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50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</a:t>
            </a:r>
            <a:r>
              <a:rPr kumimoji="0" lang="zh-CN" altLang="en-US" sz="4400" b="1" i="0" u="none" strike="noStrike" kern="1200" cap="none" spc="50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50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zh-CN" altLang="en-US" sz="4000" b="1" i="0" u="none" strike="noStrike" kern="1200" cap="none" spc="50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海益坦</a:t>
            </a:r>
            <a:r>
              <a:rPr kumimoji="0" lang="zh-CN" altLang="en-US" sz="3200" b="1" i="0" u="none" strike="noStrike" kern="1200" cap="none" spc="50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36" y="2482739"/>
            <a:ext cx="4684619" cy="263554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4294967295"/>
            <p:custDataLst>
              <p:tags r:id="rId2"/>
            </p:custDataLst>
          </p:nvPr>
        </p:nvSpPr>
        <p:spPr>
          <a:xfrm>
            <a:off x="3054350" y="4940935"/>
            <a:ext cx="6082665" cy="744855"/>
          </a:xfrm>
          <a:noFill/>
          <a:ln>
            <a:noFill/>
          </a:ln>
          <a:effectLst/>
        </p:spPr>
        <p:txBody>
          <a:bodyPr anchor="ctr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latin typeface="+mn-ea"/>
                <a:ea typeface="+mn-ea"/>
              </a:rPr>
              <a:t>授权申报企业：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石药集团</a:t>
            </a:r>
            <a:r>
              <a:rPr lang="zh-CN" altLang="en-US" sz="1800" dirty="0">
                <a:latin typeface="+mn-ea"/>
                <a:ea typeface="+mn-ea"/>
              </a:rPr>
              <a:t>欧意药业有限公司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latin typeface="+mn-ea"/>
                <a:ea typeface="+mn-ea"/>
              </a:rPr>
              <a:t>上市许可持有人：上海海和药物研究开发股份有限公司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4377491"/>
            <a:ext cx="191344" cy="18722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1/13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0" y="6647431"/>
            <a:ext cx="5591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谷美替尼片说明书  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赛沃替尼片说明书</a:t>
            </a: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411296" y="1505006"/>
          <a:ext cx="1497959" cy="74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S ChemDraw Drawing" r:id="rId4" imgW="1388110" imgH="688340" progId="ChemDraw.Document.6.0">
                  <p:embed/>
                </p:oleObj>
              </mc:Choice>
              <mc:Fallback>
                <p:oleObj name="CS ChemDraw Drawing" r:id="rId4" imgW="1388110" imgH="688340" progId="ChemDraw.Document.6.0">
                  <p:embed/>
                  <p:pic>
                    <p:nvPicPr>
                      <p:cNvPr id="0" name="对象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1296" y="1505006"/>
                        <a:ext cx="1497959" cy="745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4"/>
          <p:cNvSpPr/>
          <p:nvPr/>
        </p:nvSpPr>
        <p:spPr>
          <a:xfrm>
            <a:off x="1119188" y="1166567"/>
            <a:ext cx="1696876" cy="275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化合物</a:t>
            </a:r>
          </a:p>
        </p:txBody>
      </p:sp>
      <p:sp>
        <p:nvSpPr>
          <p:cNvPr id="30" name="Rectangle 47"/>
          <p:cNvSpPr/>
          <p:nvPr/>
        </p:nvSpPr>
        <p:spPr>
          <a:xfrm>
            <a:off x="3031479" y="1166567"/>
            <a:ext cx="2231088" cy="275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化学结构</a:t>
            </a:r>
          </a:p>
        </p:txBody>
      </p:sp>
      <p:sp>
        <p:nvSpPr>
          <p:cNvPr id="31" name="Rectangle 47"/>
          <p:cNvSpPr/>
          <p:nvPr/>
        </p:nvSpPr>
        <p:spPr>
          <a:xfrm>
            <a:off x="5477982" y="1166567"/>
            <a:ext cx="1500139" cy="275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</a:t>
            </a:r>
            <a:r>
              <a:rPr kumimoji="0" lang="en-US" altLang="zh-CN" sz="1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/2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(h)</a:t>
            </a:r>
          </a:p>
        </p:txBody>
      </p:sp>
      <p:sp>
        <p:nvSpPr>
          <p:cNvPr id="33" name="Rectangle 47"/>
          <p:cNvSpPr/>
          <p:nvPr/>
        </p:nvSpPr>
        <p:spPr>
          <a:xfrm>
            <a:off x="7193537" y="1166567"/>
            <a:ext cx="1734169" cy="275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AUC</a:t>
            </a:r>
            <a:r>
              <a:rPr kumimoji="0" lang="en-US" altLang="zh-CN" sz="1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0-24h.ss</a:t>
            </a: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ng·hr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/mL)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061374" y="1691967"/>
            <a:ext cx="2333351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31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929868" y="1691967"/>
            <a:ext cx="2261506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40088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367828" y="2461447"/>
            <a:ext cx="1720445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4.8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125811" y="2461447"/>
            <a:ext cx="1869621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19700</a:t>
            </a:r>
          </a:p>
        </p:txBody>
      </p:sp>
      <p:sp>
        <p:nvSpPr>
          <p:cNvPr id="40" name="矩形 39"/>
          <p:cNvSpPr/>
          <p:nvPr/>
        </p:nvSpPr>
        <p:spPr>
          <a:xfrm>
            <a:off x="1303727" y="1695435"/>
            <a:ext cx="1327798" cy="380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</a:t>
            </a:r>
          </a:p>
        </p:txBody>
      </p:sp>
      <p:sp>
        <p:nvSpPr>
          <p:cNvPr id="41" name="矩形 40"/>
          <p:cNvSpPr/>
          <p:nvPr/>
        </p:nvSpPr>
        <p:spPr>
          <a:xfrm>
            <a:off x="1303727" y="2388357"/>
            <a:ext cx="1327798" cy="380867"/>
          </a:xfrm>
          <a:prstGeom prst="rect">
            <a:avLst/>
          </a:prstGeom>
          <a:solidFill>
            <a:srgbClr val="FC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赛沃替尼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212542" y="1919447"/>
            <a:ext cx="68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磺酰基</a:t>
            </a:r>
          </a:p>
        </p:txBody>
      </p:sp>
      <p:sp>
        <p:nvSpPr>
          <p:cNvPr id="6" name="矩形 5"/>
          <p:cNvSpPr/>
          <p:nvPr/>
        </p:nvSpPr>
        <p:spPr>
          <a:xfrm rot="667546">
            <a:off x="3959513" y="1734501"/>
            <a:ext cx="248626" cy="19086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1/2</a:t>
            </a:r>
          </a:p>
        </p:txBody>
      </p:sp>
      <p:sp>
        <p:nvSpPr>
          <p:cNvPr id="25" name="标题 4"/>
          <p:cNvSpPr txBox="1"/>
          <p:nvPr/>
        </p:nvSpPr>
        <p:spPr>
          <a:xfrm>
            <a:off x="1091444" y="107919"/>
            <a:ext cx="7596844" cy="86724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全新化学结构，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磺酰基提高蛋白结合率、水解更安全、药代动力学特性优异</a:t>
            </a: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3462114" y="2283747"/>
          <a:ext cx="1243423" cy="643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S ChemDraw Drawing" r:id="rId6" imgW="1112520" imgH="578485" progId="ChemDraw.Document.6.0">
                  <p:embed/>
                </p:oleObj>
              </mc:Choice>
              <mc:Fallback>
                <p:oleObj name="CS ChemDraw Drawing" r:id="rId6" imgW="1112520" imgH="578485" progId="ChemDraw.Document.6.0">
                  <p:embed/>
                  <p:pic>
                    <p:nvPicPr>
                      <p:cNvPr id="0" name="对象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2114" y="2283747"/>
                        <a:ext cx="1243423" cy="643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/>
          <p:cNvSpPr/>
          <p:nvPr/>
        </p:nvSpPr>
        <p:spPr>
          <a:xfrm>
            <a:off x="869426" y="6323958"/>
            <a:ext cx="73148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r>
              <a:rPr kumimoji="0" lang="en-US" altLang="zh-CN" sz="105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/2 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 药物半衰期；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AUC</a:t>
            </a:r>
            <a:r>
              <a:rPr kumimoji="0" lang="en-US" altLang="zh-CN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0-24h.ss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：药时曲线下面积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en-US" altLang="zh-CN" sz="105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ss.trough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：稳态谷浓度；</a:t>
            </a:r>
            <a:r>
              <a:rPr kumimoji="0" lang="en-US" altLang="zh-CN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ATP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：腺嘌呤核苷三磷酸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280524" y="3125766"/>
            <a:ext cx="91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谷美替尼片是一种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全新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化学结构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ATP竞争性小分子MET抑制剂，创新性引入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磺酰基团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9315" y="4493260"/>
            <a:ext cx="10598785" cy="1516954"/>
          </a:xfrm>
          <a:prstGeom prst="rect">
            <a:avLst/>
          </a:prstGeom>
          <a:solidFill>
            <a:srgbClr val="FCE7E7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提高有效性：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连接基团引入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磺酰基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使得化合物结构更加稳定，蛋白结合力更高，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延长患者生存时间，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ORR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在体内可广泛分布到组织中并能透过脑转移患者的血脑屏障，有效抑制颅内肿瘤生长，对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脑转移患者疗效显著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提升安全性：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磺酰胺水解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的药物代谢更安全，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严重不良反应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（如发热、肝毒性以及严重超敏反应）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发生率更低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提升依从性：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本品结构具备优异的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药代动力学特性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口服吸收快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，达峰时间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-3h，稳态谷浓度比同类产品更高；平均半衰期31小时，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固定剂量每日一次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，使用方便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29559" y="3989986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全新结构带来显著患者获益：</a:t>
            </a:r>
          </a:p>
        </p:txBody>
      </p:sp>
      <p:sp>
        <p:nvSpPr>
          <p:cNvPr id="44" name="燕尾形 15"/>
          <p:cNvSpPr/>
          <p:nvPr/>
        </p:nvSpPr>
        <p:spPr>
          <a:xfrm rot="5400000">
            <a:off x="5717381" y="3517613"/>
            <a:ext cx="285313" cy="471925"/>
          </a:xfrm>
          <a:prstGeom prst="chevron">
            <a:avLst/>
          </a:prstGeom>
          <a:gradFill flip="none" rotWithShape="1">
            <a:gsLst>
              <a:gs pos="33000">
                <a:srgbClr val="C00000"/>
              </a:gs>
              <a:gs pos="98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5" name="燕尾形 15"/>
          <p:cNvSpPr/>
          <p:nvPr/>
        </p:nvSpPr>
        <p:spPr>
          <a:xfrm rot="5400000">
            <a:off x="5702541" y="3713196"/>
            <a:ext cx="337185" cy="601726"/>
          </a:xfrm>
          <a:prstGeom prst="chevron">
            <a:avLst/>
          </a:prstGeom>
          <a:gradFill flip="none" rotWithShape="1">
            <a:gsLst>
              <a:gs pos="33000">
                <a:srgbClr val="C00000"/>
              </a:gs>
              <a:gs pos="98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6" name="Rectangle 47"/>
          <p:cNvSpPr/>
          <p:nvPr/>
        </p:nvSpPr>
        <p:spPr>
          <a:xfrm>
            <a:off x="9143122" y="1166567"/>
            <a:ext cx="1734169" cy="275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en-US" altLang="zh-CN" sz="1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ss.trough</a:t>
            </a: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(ng/mL)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879453" y="1691967"/>
            <a:ext cx="2261506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2229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075395" y="2461447"/>
            <a:ext cx="1869621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25.4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10/13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04379" y="1055091"/>
            <a:ext cx="5472608" cy="45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谷美替尼片是国家化药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类的创新药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，具有全球自主知识产权</a:t>
            </a:r>
          </a:p>
        </p:txBody>
      </p:sp>
      <p:sp>
        <p:nvSpPr>
          <p:cNvPr id="23" name="矩形 22"/>
          <p:cNvSpPr/>
          <p:nvPr/>
        </p:nvSpPr>
        <p:spPr>
          <a:xfrm>
            <a:off x="604379" y="1585941"/>
            <a:ext cx="5472608" cy="45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中国唯一获批用于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全线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METex14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跳变靶向药物，填补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一线治疗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空白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4379" y="2116791"/>
            <a:ext cx="5472608" cy="45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2018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  获得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“重大新药创制“国家科技重大专项支持</a:t>
            </a:r>
          </a:p>
        </p:txBody>
      </p:sp>
      <p:sp>
        <p:nvSpPr>
          <p:cNvPr id="25" name="矩形 24"/>
          <p:cNvSpPr/>
          <p:nvPr/>
        </p:nvSpPr>
        <p:spPr>
          <a:xfrm>
            <a:off x="604379" y="2647641"/>
            <a:ext cx="5472608" cy="45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  纳入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突破性治疗品种名单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，并纳入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优先审评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4379" y="3178490"/>
            <a:ext cx="5472608" cy="45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  获得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FDA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孤儿药资格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认定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30175" y="3886949"/>
            <a:ext cx="5580664" cy="2607079"/>
            <a:chOff x="609600" y="3143445"/>
            <a:chExt cx="5663205" cy="2607079"/>
          </a:xfrm>
        </p:grpSpPr>
        <p:sp>
          <p:nvSpPr>
            <p:cNvPr id="54" name="矩形 53"/>
            <p:cNvSpPr/>
            <p:nvPr/>
          </p:nvSpPr>
          <p:spPr>
            <a:xfrm>
              <a:off x="611042" y="3143445"/>
              <a:ext cx="5661763" cy="4524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72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被国家药品监督管理局纳入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“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突破性治疗品种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”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72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“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优先审评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”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609600" y="3595890"/>
              <a:ext cx="5661763" cy="21546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88825" y="3886949"/>
            <a:ext cx="5213935" cy="2621601"/>
            <a:chOff x="-197522" y="3095382"/>
            <a:chExt cx="5090673" cy="2621601"/>
          </a:xfrm>
        </p:grpSpPr>
        <p:sp>
          <p:nvSpPr>
            <p:cNvPr id="48" name="矩形 47"/>
            <p:cNvSpPr/>
            <p:nvPr/>
          </p:nvSpPr>
          <p:spPr>
            <a:xfrm>
              <a:off x="-197522" y="3095382"/>
              <a:ext cx="5090673" cy="4524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72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研究数据发表于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2021ESMO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72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大会和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2022AACR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-197522" y="3547826"/>
              <a:ext cx="5090673" cy="21691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9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45688" y="4464932"/>
            <a:ext cx="2509165" cy="1362726"/>
          </a:xfrm>
          <a:prstGeom prst="rect">
            <a:avLst/>
          </a:prstGeom>
        </p:spPr>
      </p:pic>
      <p:pic>
        <p:nvPicPr>
          <p:cNvPr id="60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62679" y="4468842"/>
            <a:ext cx="2401284" cy="13888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26" y="4349976"/>
            <a:ext cx="5282340" cy="10978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38" y="5400935"/>
            <a:ext cx="5198515" cy="1027662"/>
          </a:xfrm>
          <a:prstGeom prst="rect">
            <a:avLst/>
          </a:prstGeom>
        </p:spPr>
      </p:pic>
      <p:sp>
        <p:nvSpPr>
          <p:cNvPr id="61" name="文本框 27"/>
          <p:cNvSpPr txBox="1"/>
          <p:nvPr/>
        </p:nvSpPr>
        <p:spPr>
          <a:xfrm>
            <a:off x="6345688" y="5998827"/>
            <a:ext cx="2509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谷美替尼 </a:t>
            </a:r>
            <a:r>
              <a:rPr kumimoji="1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</a:t>
            </a: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期临床研究（谷美替尼</a:t>
            </a:r>
            <a:r>
              <a:rPr kumimoji="1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-101</a:t>
            </a: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）数据发布于</a:t>
            </a:r>
            <a:r>
              <a:rPr kumimoji="1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2021 </a:t>
            </a: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国际靶向治疗抗癌大会（</a:t>
            </a:r>
            <a:r>
              <a:rPr kumimoji="1" lang="en-US" altLang="zh-CN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ESMO</a:t>
            </a:r>
            <a:r>
              <a:rPr kumimoji="1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TAT</a:t>
            </a: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kumimoji="1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文本框 27"/>
          <p:cNvSpPr txBox="1"/>
          <p:nvPr/>
        </p:nvSpPr>
        <p:spPr>
          <a:xfrm>
            <a:off x="8969467" y="5998827"/>
            <a:ext cx="2533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全球关键</a:t>
            </a:r>
            <a:r>
              <a:rPr kumimoji="1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II</a:t>
            </a: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期临床</a:t>
            </a:r>
            <a:r>
              <a:rPr kumimoji="1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GLORY</a:t>
            </a: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研究（谷美替尼</a:t>
            </a:r>
            <a:r>
              <a:rPr kumimoji="1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-108</a:t>
            </a: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）数据发布于</a:t>
            </a:r>
            <a:r>
              <a:rPr kumimoji="1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2022 </a:t>
            </a: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美国癌症研究学会（</a:t>
            </a:r>
            <a:r>
              <a:rPr kumimoji="1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AACR</a:t>
            </a:r>
            <a:r>
              <a:rPr kumimoji="1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）年会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2/2</a:t>
            </a:r>
          </a:p>
        </p:txBody>
      </p:sp>
      <p:sp>
        <p:nvSpPr>
          <p:cNvPr id="26" name="标题 4"/>
          <p:cNvSpPr txBox="1"/>
          <p:nvPr/>
        </p:nvSpPr>
        <p:spPr>
          <a:xfrm>
            <a:off x="1091444" y="248212"/>
            <a:ext cx="8676964" cy="42506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谷美替尼片是国内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唯一获批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METex14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跳变全线治疗的靶向药物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3318" y="1034057"/>
            <a:ext cx="1644069" cy="24090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2847"/>
          <a:stretch>
            <a:fillRect/>
          </a:stretch>
        </p:blipFill>
        <p:spPr>
          <a:xfrm>
            <a:off x="7839704" y="1053873"/>
            <a:ext cx="1617830" cy="23496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717" y="1044282"/>
            <a:ext cx="1644069" cy="23847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4345" y="1093444"/>
            <a:ext cx="1546539" cy="2349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93039" y="3500128"/>
            <a:ext cx="14801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化合物专利证书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325535" y="3500128"/>
            <a:ext cx="1480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FDA</a:t>
            </a: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孤儿药资格认定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46392" y="3507822"/>
            <a:ext cx="1705971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国家科技重大专项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11/13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公平性</a:t>
            </a:r>
          </a:p>
        </p:txBody>
      </p:sp>
      <p:sp>
        <p:nvSpPr>
          <p:cNvPr id="13" name="标题 4"/>
          <p:cNvSpPr txBox="1"/>
          <p:nvPr/>
        </p:nvSpPr>
        <p:spPr>
          <a:xfrm>
            <a:off x="1091444" y="107919"/>
            <a:ext cx="7812868" cy="86724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谷美替尼片为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METex14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跳变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NSCLC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患者带来了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新选择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，有效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填补我国医保目录的空白</a:t>
            </a:r>
          </a:p>
        </p:txBody>
      </p:sp>
      <p:sp>
        <p:nvSpPr>
          <p:cNvPr id="16" name="对角圆角矩形 2"/>
          <p:cNvSpPr/>
          <p:nvPr/>
        </p:nvSpPr>
        <p:spPr>
          <a:xfrm>
            <a:off x="741290" y="4960485"/>
            <a:ext cx="3011805" cy="486410"/>
          </a:xfrm>
          <a:prstGeom prst="round2DiagRect">
            <a:avLst/>
          </a:prstGeom>
          <a:gradFill>
            <a:gsLst>
              <a:gs pos="4000">
                <a:srgbClr val="C00000"/>
              </a:gs>
              <a:gs pos="29000">
                <a:srgbClr val="E28585"/>
              </a:gs>
              <a:gs pos="78000">
                <a:srgbClr val="FCE7E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对公共卫生有积极影响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1291" y="5457108"/>
            <a:ext cx="10433050" cy="582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METex14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跳变</a:t>
            </a:r>
            <a:r>
              <a:rPr kumimoji="0" lang="zh-CN" altLang="en-US" sz="1200" b="0" i="0" u="none" strike="noStrike" kern="1200" cap="none" spc="70" normalizeH="0" baseline="0" noProof="0" dirty="0">
                <a:ln>
                  <a:noFill/>
                </a:ln>
                <a:solidFill>
                  <a:srgbClr val="231F20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患者预后较差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，谷美替尼片能有效地改善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该类患者生存状况，提高疗效的同时用药更安全更放心，推动局部晚期或转移性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NSCLC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精准诊疗、规范化诊疗的发展，让这一微小群体患者得到更好获益，助力健康中国目标实现</a:t>
            </a:r>
          </a:p>
        </p:txBody>
      </p: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773265" y="1768024"/>
            <a:ext cx="10431048" cy="6388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当前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METex14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跳变适应症人群治疗需求未被满足，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目前医保目录内的赛沃替尼仅可针对二线治疗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谷美替尼能够有效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填补MET14跳变一线治疗及现有医保目录的空白，疗效突出，为临床必需</a:t>
            </a: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751936" y="4322905"/>
            <a:ext cx="10446560" cy="34524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若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纳入医保，则有效保障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METex14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跳变罕见靶点患者人群需求，提升药物可及性，且其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对医保基金的影响较低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，对其他参保人员的合理需求影响小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765446" y="3137297"/>
            <a:ext cx="10433050" cy="4159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靶点明确，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不易滥用，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口服给药，每日一次，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便于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临床与医保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规范管理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对角圆角矩形 2"/>
          <p:cNvSpPr/>
          <p:nvPr/>
        </p:nvSpPr>
        <p:spPr>
          <a:xfrm>
            <a:off x="773265" y="1271728"/>
            <a:ext cx="3011805" cy="486410"/>
          </a:xfrm>
          <a:prstGeom prst="round2DiagRect">
            <a:avLst/>
          </a:prstGeom>
          <a:gradFill>
            <a:gsLst>
              <a:gs pos="4000">
                <a:srgbClr val="C00000"/>
              </a:gs>
              <a:gs pos="29000">
                <a:srgbClr val="E28585"/>
              </a:gs>
              <a:gs pos="78000">
                <a:srgbClr val="FCE7E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弥补现有医保目录短板</a:t>
            </a:r>
          </a:p>
        </p:txBody>
      </p:sp>
      <p:sp>
        <p:nvSpPr>
          <p:cNvPr id="23" name="对角圆角矩形 2"/>
          <p:cNvSpPr/>
          <p:nvPr/>
        </p:nvSpPr>
        <p:spPr>
          <a:xfrm>
            <a:off x="751935" y="3823097"/>
            <a:ext cx="3011805" cy="486410"/>
          </a:xfrm>
          <a:prstGeom prst="round2DiagRect">
            <a:avLst/>
          </a:prstGeom>
          <a:gradFill>
            <a:gsLst>
              <a:gs pos="4000">
                <a:srgbClr val="C00000"/>
              </a:gs>
              <a:gs pos="29000">
                <a:srgbClr val="E28585"/>
              </a:gs>
              <a:gs pos="78000">
                <a:srgbClr val="FCE7E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符合“保基本”原则</a:t>
            </a:r>
          </a:p>
        </p:txBody>
      </p:sp>
      <p:sp>
        <p:nvSpPr>
          <p:cNvPr id="24" name="对角圆角矩形 2"/>
          <p:cNvSpPr/>
          <p:nvPr/>
        </p:nvSpPr>
        <p:spPr>
          <a:xfrm>
            <a:off x="765445" y="2642759"/>
            <a:ext cx="3011805" cy="486410"/>
          </a:xfrm>
          <a:prstGeom prst="round2DiagRect">
            <a:avLst/>
          </a:prstGeom>
          <a:gradFill>
            <a:gsLst>
              <a:gs pos="4000">
                <a:srgbClr val="C00000"/>
              </a:gs>
              <a:gs pos="29000">
                <a:srgbClr val="E28585"/>
              </a:gs>
              <a:gs pos="78000">
                <a:srgbClr val="FCE7E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便于临床管理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 dirty="0"/>
              <a:t>12/13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5" y="17703"/>
            <a:ext cx="12225008" cy="6854524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5282093" y="3667799"/>
            <a:ext cx="4179005" cy="4999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5400" dist="127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085424" y="2327736"/>
            <a:ext cx="7536920" cy="11074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谢谢观看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30072" y="3762019"/>
            <a:ext cx="4779943" cy="3696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华文行楷" panose="02010800040101010101" charset="-122"/>
                <a:ea typeface="华文行楷" panose="02010800040101010101" charset="-122"/>
                <a:cs typeface="Tahoma" panose="020B0604030504040204" pitchFamily="34" charset="0"/>
              </a:rPr>
              <a:t>做好药  为中国  善报天下人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97" y="3576987"/>
            <a:ext cx="2949269" cy="75858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13/13</a:t>
            </a:r>
            <a:endParaRPr lang="zh-CN" altLang="en-US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ṡļíḍé"/>
          <p:cNvSpPr txBox="1"/>
          <p:nvPr/>
        </p:nvSpPr>
        <p:spPr>
          <a:xfrm>
            <a:off x="0" y="505023"/>
            <a:ext cx="2303385" cy="615553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 录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65183" y="1518011"/>
            <a:ext cx="2911341" cy="769620"/>
            <a:chOff x="2427" y="2908"/>
            <a:chExt cx="5602" cy="1212"/>
          </a:xfrm>
        </p:grpSpPr>
        <p:sp>
          <p:nvSpPr>
            <p:cNvPr id="19" name="íṧḷïḍe"/>
            <p:cNvSpPr/>
            <p:nvPr/>
          </p:nvSpPr>
          <p:spPr bwMode="auto">
            <a:xfrm>
              <a:off x="2427" y="2908"/>
              <a:ext cx="1062" cy="1212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C00000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</a:p>
          </p:txBody>
        </p:sp>
        <p:sp>
          <p:nvSpPr>
            <p:cNvPr id="20" name="íSľîḓê"/>
            <p:cNvSpPr txBox="1"/>
            <p:nvPr/>
          </p:nvSpPr>
          <p:spPr>
            <a:xfrm>
              <a:off x="3708" y="3045"/>
              <a:ext cx="4321" cy="95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46800" tIns="46800" rIns="468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药品基本信息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5360" y="2544687"/>
            <a:ext cx="2941164" cy="769620"/>
            <a:chOff x="2427" y="2908"/>
            <a:chExt cx="5584" cy="1212"/>
          </a:xfrm>
        </p:grpSpPr>
        <p:sp>
          <p:nvSpPr>
            <p:cNvPr id="22" name="íṧḷïḍe"/>
            <p:cNvSpPr/>
            <p:nvPr/>
          </p:nvSpPr>
          <p:spPr bwMode="auto">
            <a:xfrm>
              <a:off x="2427" y="2908"/>
              <a:ext cx="1062" cy="1212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C00000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</a:p>
          </p:txBody>
        </p:sp>
        <p:sp>
          <p:nvSpPr>
            <p:cNvPr id="23" name="íSľîḓê"/>
            <p:cNvSpPr txBox="1"/>
            <p:nvPr/>
          </p:nvSpPr>
          <p:spPr>
            <a:xfrm>
              <a:off x="3690" y="3034"/>
              <a:ext cx="4321" cy="95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46800" tIns="46800" rIns="468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有效性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5360" y="3533253"/>
            <a:ext cx="2941164" cy="769620"/>
            <a:chOff x="2427" y="2908"/>
            <a:chExt cx="5602" cy="1212"/>
          </a:xfrm>
        </p:grpSpPr>
        <p:sp>
          <p:nvSpPr>
            <p:cNvPr id="26" name="íṧḷïḍe"/>
            <p:cNvSpPr/>
            <p:nvPr/>
          </p:nvSpPr>
          <p:spPr bwMode="auto">
            <a:xfrm>
              <a:off x="2427" y="2908"/>
              <a:ext cx="1062" cy="1212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C00000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</a:p>
          </p:txBody>
        </p:sp>
        <p:sp>
          <p:nvSpPr>
            <p:cNvPr id="27" name="íSľîḓê"/>
            <p:cNvSpPr txBox="1"/>
            <p:nvPr/>
          </p:nvSpPr>
          <p:spPr>
            <a:xfrm>
              <a:off x="3708" y="3045"/>
              <a:ext cx="4321" cy="95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46800" tIns="46800" rIns="468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安全性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65183" y="5613256"/>
            <a:ext cx="2911341" cy="769620"/>
            <a:chOff x="2427" y="2908"/>
            <a:chExt cx="5602" cy="1212"/>
          </a:xfrm>
        </p:grpSpPr>
        <p:sp>
          <p:nvSpPr>
            <p:cNvPr id="41" name="íṧḷïḍe"/>
            <p:cNvSpPr/>
            <p:nvPr/>
          </p:nvSpPr>
          <p:spPr bwMode="auto">
            <a:xfrm>
              <a:off x="2427" y="2908"/>
              <a:ext cx="1062" cy="1212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C00000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05</a:t>
              </a:r>
            </a:p>
          </p:txBody>
        </p:sp>
        <p:sp>
          <p:nvSpPr>
            <p:cNvPr id="42" name="íSľîḓê"/>
            <p:cNvSpPr txBox="1"/>
            <p:nvPr/>
          </p:nvSpPr>
          <p:spPr>
            <a:xfrm>
              <a:off x="3708" y="3045"/>
              <a:ext cx="4321" cy="95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46800" tIns="46800" rIns="468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公平性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1975" y="4546660"/>
            <a:ext cx="2904549" cy="769620"/>
            <a:chOff x="2427" y="2908"/>
            <a:chExt cx="5602" cy="1212"/>
          </a:xfrm>
        </p:grpSpPr>
        <p:sp>
          <p:nvSpPr>
            <p:cNvPr id="44" name="íṧḷïḍe"/>
            <p:cNvSpPr/>
            <p:nvPr/>
          </p:nvSpPr>
          <p:spPr bwMode="auto">
            <a:xfrm>
              <a:off x="2427" y="2908"/>
              <a:ext cx="1062" cy="1212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C00000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</a:p>
          </p:txBody>
        </p:sp>
        <p:sp>
          <p:nvSpPr>
            <p:cNvPr id="45" name="íSľîḓê"/>
            <p:cNvSpPr txBox="1"/>
            <p:nvPr/>
          </p:nvSpPr>
          <p:spPr>
            <a:xfrm>
              <a:off x="3708" y="3045"/>
              <a:ext cx="4321" cy="95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46800" tIns="46800" rIns="468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创新性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3397929" y="1724822"/>
            <a:ext cx="75114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谷美替尼片，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国内唯一获批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METex14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跳变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全线治疗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靶向药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369323" y="2757309"/>
            <a:ext cx="8703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延长患者生存时间，</a:t>
            </a:r>
            <a:r>
              <a:rPr lang="en-US" altLang="zh-CN" sz="2000" b="1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17.3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；脑转移患者疗效显著，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391021" y="3700582"/>
            <a:ext cx="85812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不良事件发生率低，肝毒性等严重不良反应发生率明显低于赛沃替尼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354837" y="4753471"/>
            <a:ext cx="8717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全新化学结构，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患者获益明显，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“重大新药创制”科技重大专项支持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354837" y="5766878"/>
            <a:ext cx="8736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填补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METex14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跳变一线靶向治疗的目录空白，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人群基数小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，对基金影响可控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2/13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1091444" y="218725"/>
            <a:ext cx="9001000" cy="450684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谷美替尼片为</a:t>
            </a:r>
            <a:r>
              <a:rPr lang="zh-CN" altLang="en-US" sz="2400" dirty="0">
                <a:solidFill>
                  <a:srgbClr val="C00000"/>
                </a:solidFill>
                <a:latin typeface="+mn-ea"/>
                <a:ea typeface="+mn-ea"/>
              </a:rPr>
              <a:t>国内首个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获批</a:t>
            </a:r>
            <a:r>
              <a:rPr lang="zh-CN" altLang="en-US" sz="2400" dirty="0">
                <a:solidFill>
                  <a:srgbClr val="C00000"/>
                </a:solidFill>
                <a:latin typeface="+mn-ea"/>
                <a:ea typeface="+mn-ea"/>
              </a:rPr>
              <a:t>全线治疗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METex14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跳变的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MET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抑制剂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0" y="6647431"/>
            <a:ext cx="5591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谷美替尼片说明书 </a:t>
            </a:r>
          </a:p>
        </p:txBody>
      </p:sp>
      <p:graphicFrame>
        <p:nvGraphicFramePr>
          <p:cNvPr id="16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909486"/>
              </p:ext>
            </p:extLst>
          </p:nvPr>
        </p:nvGraphicFramePr>
        <p:xfrm>
          <a:off x="928657" y="873756"/>
          <a:ext cx="10334685" cy="51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354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通用名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谷美替尼片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+mn-ea"/>
                          <a:ea typeface="+mn-ea"/>
                        </a:rPr>
                        <a:t>商品名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海益坦</a:t>
                      </a:r>
                      <a:endParaRPr kumimoji="0" lang="en-US" altLang="zh-CN" sz="1400" b="0" i="0" u="none" strike="noStrike" kern="0" cap="none" spc="0" normalizeH="0" baseline="300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54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注册规格</a:t>
                      </a:r>
                      <a:endParaRPr lang="zh-CN" altLang="en-US" sz="1400" b="1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n-US" altLang="zh-CN" sz="1400" b="0" i="0" u="none" strike="noStrike" kern="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50mg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片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+mn-ea"/>
                          <a:ea typeface="+mn-ea"/>
                        </a:rPr>
                        <a:t>包装单位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盒（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8 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片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板，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3 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板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盒）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003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适应症</a:t>
                      </a:r>
                      <a:endParaRPr lang="zh-CN" altLang="en-US" sz="1400" b="1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用于治疗具有间质</a:t>
                      </a:r>
                      <a:r>
                        <a:rPr kumimoji="0" lang="en-US" altLang="zh-CN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-</a:t>
                      </a:r>
                      <a:r>
                        <a:rPr kumimoji="0" lang="zh-CN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上皮转化因子（</a:t>
                      </a:r>
                      <a:r>
                        <a:rPr kumimoji="0" lang="en-US" altLang="zh-CN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MET</a:t>
                      </a:r>
                      <a:r>
                        <a:rPr kumimoji="0" lang="zh-CN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）外显子</a:t>
                      </a:r>
                      <a:r>
                        <a:rPr kumimoji="0" lang="en-US" altLang="zh-CN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14</a:t>
                      </a:r>
                      <a:r>
                        <a:rPr kumimoji="0" lang="zh-CN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跳变的局部晚期或转移性非小细胞肺癌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354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用法用量</a:t>
                      </a:r>
                      <a:endParaRPr lang="zh-CN" altLang="en-US" sz="1400" b="1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空腹口服，每日一次，每次 </a:t>
                      </a:r>
                      <a:r>
                        <a:rPr kumimoji="0" lang="en-US" altLang="zh-CN" sz="1400" b="0" i="0" u="none" strike="noStrike" kern="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300mg</a:t>
                      </a:r>
                      <a:endPara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3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+mn-ea"/>
                          <a:ea typeface="+mn-ea"/>
                        </a:rPr>
                        <a:t>化学药品注册分类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化学药品 </a:t>
                      </a:r>
                      <a:r>
                        <a:rPr kumimoji="0" lang="en-US" altLang="zh-CN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类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3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+mn-ea"/>
                          <a:ea typeface="+mn-ea"/>
                        </a:rPr>
                        <a:t>上市许可持有人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上海海和药物研究开发股份有限公司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5720" marR="4572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8003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中国大陆首次上市时间</a:t>
                      </a:r>
                      <a:endParaRPr lang="zh-CN" altLang="en-US" sz="1400" b="1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2023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月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7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日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目前大陆地区同通用名药品的上市情况</a:t>
                      </a:r>
                      <a:endParaRPr lang="zh-CN" altLang="en-US" sz="1400" b="1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独家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8003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全球首次上市时间及国家</a:t>
                      </a:r>
                      <a:r>
                        <a:rPr kumimoji="0" lang="en-US" altLang="zh-CN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地区</a:t>
                      </a:r>
                      <a:endParaRPr lang="zh-CN" altLang="en-US" sz="1400" b="1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中国，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2023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月</a:t>
                      </a:r>
                      <a:r>
                        <a:rPr kumimoji="0" lang="en-US" altLang="zh-CN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7</a:t>
                      </a: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日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kumimoji="0" lang="en-US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药品</a:t>
                      </a:r>
                      <a:endParaRPr lang="zh-CN" altLang="en-US" sz="1400" b="1" dirty="0"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否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1/3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8657" y="6115835"/>
            <a:ext cx="35092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METex14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跳变：间质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上皮转化因子外显子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跳跃突变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3/13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1091444" y="218725"/>
            <a:ext cx="9001000" cy="450684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参照药品选择为赛沃替尼片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2/3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8">
            <a:extLst>
              <a:ext uri="{FF2B5EF4-FFF2-40B4-BE49-F238E27FC236}">
                <a16:creationId xmlns:a16="http://schemas.microsoft.com/office/drawing/2014/main" id="{707511E4-9DEE-4E5D-B8F9-2A026215D95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348021" y="6356350"/>
            <a:ext cx="2743200" cy="365125"/>
          </a:xfrm>
        </p:spPr>
        <p:txBody>
          <a:bodyPr/>
          <a:lstStyle/>
          <a:p>
            <a:r>
              <a:rPr lang="en-US" altLang="zh-CN" dirty="0"/>
              <a:t>4/13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9E20317-A270-4F1D-9835-CB6D668A5025}"/>
              </a:ext>
            </a:extLst>
          </p:cNvPr>
          <p:cNvSpPr txBox="1"/>
          <p:nvPr/>
        </p:nvSpPr>
        <p:spPr>
          <a:xfrm>
            <a:off x="0" y="6647431"/>
            <a:ext cx="5591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谷美替尼片说明书  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 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赛沃替尼片说明书  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3.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中国临床肿瘤协会（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CSCO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）非小细胞肺癌诊疗指南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2023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版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.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2E4022F8-0D87-4AC3-8ABD-4E923FF1E3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91444" y="1045733"/>
            <a:ext cx="3806825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建议参照药品：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赛沃替尼片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C031046-60A3-4A68-82FF-995814C48A7E}"/>
              </a:ext>
            </a:extLst>
          </p:cNvPr>
          <p:cNvSpPr/>
          <p:nvPr/>
        </p:nvSpPr>
        <p:spPr>
          <a:xfrm>
            <a:off x="1091444" y="1436415"/>
            <a:ext cx="1022387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考虑到赛沃替尼片是与本品相似程度最高，且为中国医保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目录内唯一明确针对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METex14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靶点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的药物，并为指南推荐用于治疗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METex14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跳变的靶向药物，因此建议参照品为赛沃替尼片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。</a:t>
            </a:r>
          </a:p>
        </p:txBody>
      </p:sp>
      <p:graphicFrame>
        <p:nvGraphicFramePr>
          <p:cNvPr id="19" name="表格 7">
            <a:extLst>
              <a:ext uri="{FF2B5EF4-FFF2-40B4-BE49-F238E27FC236}">
                <a16:creationId xmlns:a16="http://schemas.microsoft.com/office/drawing/2014/main" id="{D99A75D8-ECB8-47DA-B9A1-E41DA4AB1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00991"/>
              </p:ext>
            </p:extLst>
          </p:nvPr>
        </p:nvGraphicFramePr>
        <p:xfrm>
          <a:off x="1091444" y="2375349"/>
          <a:ext cx="10223878" cy="239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611">
                  <a:extLst>
                    <a:ext uri="{9D8B030D-6E8A-4147-A177-3AD203B41FA5}">
                      <a16:colId xmlns:a16="http://schemas.microsoft.com/office/drawing/2014/main" val="2960931590"/>
                    </a:ext>
                  </a:extLst>
                </a:gridCol>
                <a:gridCol w="2371940">
                  <a:extLst>
                    <a:ext uri="{9D8B030D-6E8A-4147-A177-3AD203B41FA5}">
                      <a16:colId xmlns:a16="http://schemas.microsoft.com/office/drawing/2014/main" val="1056909699"/>
                    </a:ext>
                  </a:extLst>
                </a:gridCol>
                <a:gridCol w="6134327">
                  <a:extLst>
                    <a:ext uri="{9D8B030D-6E8A-4147-A177-3AD203B41FA5}">
                      <a16:colId xmlns:a16="http://schemas.microsoft.com/office/drawing/2014/main" val="933459234"/>
                    </a:ext>
                  </a:extLst>
                </a:gridCol>
              </a:tblGrid>
              <a:tr h="499166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相似程度高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适应症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重合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均用于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METex14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跳变的非小细胞肺癌成人患者的治疗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471595"/>
                  </a:ext>
                </a:extLst>
              </a:tr>
              <a:tr h="654403">
                <a:tc vMerge="1">
                  <a:txBody>
                    <a:bodyPr/>
                    <a:lstStyle/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②同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作用机制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两者均靶向抑制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MET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激酶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活性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09474"/>
                  </a:ext>
                </a:extLst>
              </a:tr>
              <a:tr h="654403">
                <a:tc vMerge="1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③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基因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检测方法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相同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患者需要进行的基因检测一致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172536"/>
                  </a:ext>
                </a:extLst>
              </a:tr>
              <a:tr h="59188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 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标准治疗药物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 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标准治疗药物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《CSCO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非小细胞肺癌指南（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2023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》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推荐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赛沃替尼片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用于</a:t>
                      </a:r>
                      <a:r>
                        <a:rPr lang="en-US" altLang="zh-CN" sz="1600" b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METex14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跳变患者后线治疗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281180"/>
                  </a:ext>
                </a:extLst>
              </a:tr>
            </a:tbl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80A88D8D-A3D3-4FDE-B943-2BCF5F0F7E36}"/>
              </a:ext>
            </a:extLst>
          </p:cNvPr>
          <p:cNvSpPr txBox="1"/>
          <p:nvPr/>
        </p:nvSpPr>
        <p:spPr>
          <a:xfrm>
            <a:off x="1091444" y="4847956"/>
            <a:ext cx="10223878" cy="157235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与参照药品相比的优势：</a:t>
            </a:r>
          </a:p>
          <a:p>
            <a:pPr marL="176213" lvl="1" indent="-176213">
              <a:lnSpc>
                <a:spcPct val="150000"/>
              </a:lnSpc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谷美替尼片获批适应症为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全线治疗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，而赛沃替尼片限二线治疗使用</a:t>
            </a:r>
          </a:p>
          <a:p>
            <a:pPr marL="176213" lvl="1" indent="-176213">
              <a:lnSpc>
                <a:spcPct val="150000"/>
              </a:lnSpc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谷美替尼片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疗效数据优异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，初治患者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，脑转移患者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mOS 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达</a:t>
            </a:r>
            <a:r>
              <a:rPr lang="en-US" altLang="zh-CN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17.3</a:t>
            </a:r>
            <a:r>
              <a:rPr lang="zh-CN" altLang="en-US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月</a:t>
            </a:r>
            <a:endParaRPr lang="zh-CN" altLang="en-US" sz="16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marL="176213" lvl="1" indent="-176213">
              <a:lnSpc>
                <a:spcPct val="150000"/>
              </a:lnSpc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谷美替尼片安全性好，</a:t>
            </a:r>
            <a:r>
              <a:rPr lang="zh-CN" altLang="en-US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肝毒性显著低于赛沃替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尼，药物相互作用少，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无过敏反应、无潜在光毒性</a:t>
            </a:r>
            <a:endParaRPr lang="zh-CN" altLang="en-US" sz="16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441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0" y="6487891"/>
            <a:ext cx="105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Fukushima J Med Sci. 2018 Apr 17;64(1):9-14.   2. Hong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LZ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et al.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Ther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Adv Med Oncol. 2021; 13:1-16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Sabari AO, et al. Ann Oncol . 2018 Oct 1;29(10):2085-2091.   4.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Mazieres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J, et al. Ann Oncol . 2019 Aug 1;30(8):1321-1328.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 D Moro-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Sibilot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et al. Ann Oncol. 2019 Dec 1;30(12):1985-1991.   6.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Drilon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A, et al. Nat Med. 2020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Jan;26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(1):47-51. 7. Ai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XH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Yu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YF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Zhao J et al. Therapeutic Advances in Medical Oncology. 2022,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Vol.14:1-14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</a:p>
        </p:txBody>
      </p:sp>
      <p:sp>
        <p:nvSpPr>
          <p:cNvPr id="65" name="矩形 64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/3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标题 4"/>
          <p:cNvSpPr txBox="1"/>
          <p:nvPr/>
        </p:nvSpPr>
        <p:spPr>
          <a:xfrm>
            <a:off x="1091444" y="116632"/>
            <a:ext cx="7668852" cy="78626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METex14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跳变患者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预后不佳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，现有治疗方案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疗效有限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ORR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不足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50%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），谷美替尼属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临床亟需</a:t>
            </a:r>
          </a:p>
        </p:txBody>
      </p:sp>
      <p:sp>
        <p:nvSpPr>
          <p:cNvPr id="96" name="Freeform: Shape 60"/>
          <p:cNvSpPr/>
          <p:nvPr/>
        </p:nvSpPr>
        <p:spPr>
          <a:xfrm>
            <a:off x="7241337" y="4877407"/>
            <a:ext cx="3851422" cy="854795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 type="oval"/>
            <a:tailEnd type="oval"/>
          </a:ln>
          <a:effectLst>
            <a:outerShdw blurRad="139700" dist="38100" dir="3120000" algn="ctr" rotWithShape="0">
              <a:schemeClr val="tx2">
                <a:alpha val="2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57353" y="992248"/>
            <a:ext cx="10656218" cy="1829646"/>
          </a:xfrm>
          <a:prstGeom prst="rect">
            <a:avLst/>
          </a:prstGeom>
          <a:solidFill>
            <a:srgbClr val="FC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Freeform: Shape 54"/>
          <p:cNvSpPr/>
          <p:nvPr/>
        </p:nvSpPr>
        <p:spPr>
          <a:xfrm>
            <a:off x="2094106" y="1124744"/>
            <a:ext cx="8907917" cy="680616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 type="oval"/>
            <a:tailEnd type="oval"/>
          </a:ln>
          <a:effectLst>
            <a:outerShdw blurRad="139700" dist="38100" dir="3120000" algn="ctr" rotWithShape="0">
              <a:schemeClr val="tx2">
                <a:alpha val="2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Freeform: Shape 54"/>
          <p:cNvSpPr/>
          <p:nvPr/>
        </p:nvSpPr>
        <p:spPr>
          <a:xfrm>
            <a:off x="2050649" y="1990469"/>
            <a:ext cx="4208707" cy="687244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 type="oval"/>
            <a:tailEnd type="oval"/>
          </a:ln>
          <a:effectLst>
            <a:outerShdw blurRad="139700" dist="38100" dir="3120000" algn="ctr" rotWithShape="0">
              <a:schemeClr val="tx2">
                <a:alpha val="2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42"/>
          <p:cNvSpPr txBox="1"/>
          <p:nvPr/>
        </p:nvSpPr>
        <p:spPr>
          <a:xfrm>
            <a:off x="2387419" y="1152390"/>
            <a:ext cx="866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NSCLC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占所有肺癌的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80%-85%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NSCLC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患者中，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MET14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外显子跳跃突变发生率约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0.9%-2%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，中国新发患者约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8000~9000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1800288" y="1116911"/>
            <a:ext cx="602108" cy="655732"/>
            <a:chOff x="1624641" y="2053104"/>
            <a:chExt cx="602108" cy="655732"/>
          </a:xfrm>
        </p:grpSpPr>
        <p:sp>
          <p:nvSpPr>
            <p:cNvPr id="102" name="Graphic 18"/>
            <p:cNvSpPr/>
            <p:nvPr/>
          </p:nvSpPr>
          <p:spPr>
            <a:xfrm>
              <a:off x="1624641" y="2053104"/>
              <a:ext cx="602108" cy="655732"/>
            </a:xfrm>
            <a:custGeom>
              <a:avLst/>
              <a:gdLst>
                <a:gd name="connsiteX0" fmla="*/ 1238039 w 3142829"/>
                <a:gd name="connsiteY0" fmla="*/ 89328 h 3422732"/>
                <a:gd name="connsiteX1" fmla="*/ 1904789 w 3142829"/>
                <a:gd name="connsiteY1" fmla="*/ 89328 h 3422732"/>
                <a:gd name="connsiteX2" fmla="*/ 2809455 w 3142829"/>
                <a:gd name="connsiteY2" fmla="*/ 611635 h 3422732"/>
                <a:gd name="connsiteX3" fmla="*/ 3142830 w 3142829"/>
                <a:gd name="connsiteY3" fmla="*/ 1189063 h 3422732"/>
                <a:gd name="connsiteX4" fmla="*/ 3142830 w 3142829"/>
                <a:gd name="connsiteY4" fmla="*/ 2233669 h 3422732"/>
                <a:gd name="connsiteX5" fmla="*/ 2809455 w 3142829"/>
                <a:gd name="connsiteY5" fmla="*/ 2811094 h 3422732"/>
                <a:gd name="connsiteX6" fmla="*/ 1904789 w 3142829"/>
                <a:gd name="connsiteY6" fmla="*/ 3333407 h 3422732"/>
                <a:gd name="connsiteX7" fmla="*/ 1238039 w 3142829"/>
                <a:gd name="connsiteY7" fmla="*/ 3333407 h 3422732"/>
                <a:gd name="connsiteX8" fmla="*/ 333375 w 3142829"/>
                <a:gd name="connsiteY8" fmla="*/ 2811094 h 3422732"/>
                <a:gd name="connsiteX9" fmla="*/ 0 w 3142829"/>
                <a:gd name="connsiteY9" fmla="*/ 2233669 h 3422732"/>
                <a:gd name="connsiteX10" fmla="*/ 0 w 3142829"/>
                <a:gd name="connsiteY10" fmla="*/ 1189063 h 3422732"/>
                <a:gd name="connsiteX11" fmla="*/ 333375 w 3142829"/>
                <a:gd name="connsiteY11" fmla="*/ 611635 h 3422732"/>
                <a:gd name="connsiteX12" fmla="*/ 1238039 w 3142829"/>
                <a:gd name="connsiteY12" fmla="*/ 89328 h 34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2829" h="3422732">
                  <a:moveTo>
                    <a:pt x="1238039" y="89328"/>
                  </a:moveTo>
                  <a:cubicBezTo>
                    <a:pt x="1444332" y="-29776"/>
                    <a:pt x="1698497" y="-29776"/>
                    <a:pt x="1904789" y="89328"/>
                  </a:cubicBezTo>
                  <a:lnTo>
                    <a:pt x="2809455" y="611635"/>
                  </a:lnTo>
                  <a:cubicBezTo>
                    <a:pt x="3015747" y="730738"/>
                    <a:pt x="3142830" y="950852"/>
                    <a:pt x="3142830" y="1189063"/>
                  </a:cubicBezTo>
                  <a:lnTo>
                    <a:pt x="3142830" y="2233669"/>
                  </a:lnTo>
                  <a:cubicBezTo>
                    <a:pt x="3142830" y="2471880"/>
                    <a:pt x="3015747" y="2691993"/>
                    <a:pt x="2809455" y="2811094"/>
                  </a:cubicBezTo>
                  <a:lnTo>
                    <a:pt x="1904789" y="3333407"/>
                  </a:lnTo>
                  <a:cubicBezTo>
                    <a:pt x="1698497" y="3452507"/>
                    <a:pt x="1444332" y="3452507"/>
                    <a:pt x="1238039" y="3333407"/>
                  </a:cubicBezTo>
                  <a:lnTo>
                    <a:pt x="333375" y="2811094"/>
                  </a:lnTo>
                  <a:cubicBezTo>
                    <a:pt x="127082" y="2691993"/>
                    <a:pt x="0" y="2471880"/>
                    <a:pt x="0" y="2233669"/>
                  </a:cubicBezTo>
                  <a:lnTo>
                    <a:pt x="0" y="1189063"/>
                  </a:lnTo>
                  <a:cubicBezTo>
                    <a:pt x="0" y="950852"/>
                    <a:pt x="127082" y="730738"/>
                    <a:pt x="333375" y="611635"/>
                  </a:cubicBezTo>
                  <a:lnTo>
                    <a:pt x="1238039" y="8932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chemeClr val="accent3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03" name="图形 65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45695" y="2200970"/>
              <a:ext cx="360000" cy="360000"/>
            </a:xfrm>
            <a:prstGeom prst="rect">
              <a:avLst/>
            </a:prstGeom>
          </p:spPr>
        </p:pic>
      </p:grpSp>
      <p:sp>
        <p:nvSpPr>
          <p:cNvPr id="104" name="文本框 8"/>
          <p:cNvSpPr txBox="1"/>
          <p:nvPr/>
        </p:nvSpPr>
        <p:spPr>
          <a:xfrm>
            <a:off x="2390840" y="2041703"/>
            <a:ext cx="3707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多发于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年龄较大、女性、非吸烟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患者，预后较差（如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ORR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Freeform: Shape 54"/>
          <p:cNvSpPr/>
          <p:nvPr/>
        </p:nvSpPr>
        <p:spPr>
          <a:xfrm>
            <a:off x="6634075" y="1990249"/>
            <a:ext cx="4331041" cy="687682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 type="oval"/>
            <a:tailEnd type="oval"/>
          </a:ln>
          <a:effectLst>
            <a:outerShdw blurRad="139700" dist="38100" dir="3120000" algn="ctr" rotWithShape="0">
              <a:schemeClr val="tx2">
                <a:alpha val="2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6" name="文本框 9"/>
          <p:cNvSpPr txBox="1"/>
          <p:nvPr/>
        </p:nvSpPr>
        <p:spPr>
          <a:xfrm>
            <a:off x="7077485" y="2024089"/>
            <a:ext cx="40299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通常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不与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EGFR(54%)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KRAS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8.6%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）、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ALK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(7.2%)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等常见驱动基因同时存在</a:t>
            </a:r>
          </a:p>
        </p:txBody>
      </p:sp>
      <p:sp>
        <p:nvSpPr>
          <p:cNvPr id="107" name="Freeform: Shape 60"/>
          <p:cNvSpPr/>
          <p:nvPr/>
        </p:nvSpPr>
        <p:spPr>
          <a:xfrm>
            <a:off x="7273827" y="3494360"/>
            <a:ext cx="3821646" cy="1014460"/>
          </a:xfrm>
          <a:prstGeom prst="roundRect">
            <a:avLst/>
          </a:prstGeom>
          <a:solidFill>
            <a:sysClr val="window" lastClr="FFFFFF"/>
          </a:solidFill>
          <a:ln w="3175" cap="flat" cmpd="sng" algn="ctr">
            <a:noFill/>
            <a:prstDash val="solid"/>
            <a:headEnd type="oval"/>
            <a:tailEnd type="oval"/>
          </a:ln>
          <a:effectLst>
            <a:outerShdw blurRad="139700" dist="38100" dir="3120000" algn="ctr" rotWithShape="0">
              <a:schemeClr val="tx2">
                <a:alpha val="2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8" name="文本框 43"/>
          <p:cNvSpPr txBox="1"/>
          <p:nvPr/>
        </p:nvSpPr>
        <p:spPr>
          <a:xfrm>
            <a:off x="7344863" y="3642875"/>
            <a:ext cx="34530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目录一线用药空白</a:t>
            </a:r>
            <a:r>
              <a: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医保目录内</a:t>
            </a:r>
            <a:r>
              <a: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尚无一线治疗</a:t>
            </a: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MET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kumimoji="0" lang="en-US" altLang="zh-CN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跳变的高选择性</a:t>
            </a:r>
            <a:r>
              <a:rPr kumimoji="0" lang="en-US" altLang="zh-CN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MET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抑制剂；</a:t>
            </a:r>
            <a:r>
              <a: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赛沃替尼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仅获批</a:t>
            </a:r>
            <a:r>
              <a: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二线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endParaRPr kumimoji="0" lang="en-US" altLang="zh-CN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334152" y="2024089"/>
            <a:ext cx="625944" cy="655732"/>
            <a:chOff x="1624641" y="4072481"/>
            <a:chExt cx="602108" cy="655732"/>
          </a:xfrm>
        </p:grpSpPr>
        <p:sp>
          <p:nvSpPr>
            <p:cNvPr id="110" name="Graphic 18"/>
            <p:cNvSpPr/>
            <p:nvPr/>
          </p:nvSpPr>
          <p:spPr>
            <a:xfrm>
              <a:off x="1624641" y="4072481"/>
              <a:ext cx="602108" cy="655732"/>
            </a:xfrm>
            <a:custGeom>
              <a:avLst/>
              <a:gdLst>
                <a:gd name="connsiteX0" fmla="*/ 1238039 w 3142829"/>
                <a:gd name="connsiteY0" fmla="*/ 89328 h 3422732"/>
                <a:gd name="connsiteX1" fmla="*/ 1904789 w 3142829"/>
                <a:gd name="connsiteY1" fmla="*/ 89328 h 3422732"/>
                <a:gd name="connsiteX2" fmla="*/ 2809455 w 3142829"/>
                <a:gd name="connsiteY2" fmla="*/ 611635 h 3422732"/>
                <a:gd name="connsiteX3" fmla="*/ 3142830 w 3142829"/>
                <a:gd name="connsiteY3" fmla="*/ 1189063 h 3422732"/>
                <a:gd name="connsiteX4" fmla="*/ 3142830 w 3142829"/>
                <a:gd name="connsiteY4" fmla="*/ 2233669 h 3422732"/>
                <a:gd name="connsiteX5" fmla="*/ 2809455 w 3142829"/>
                <a:gd name="connsiteY5" fmla="*/ 2811094 h 3422732"/>
                <a:gd name="connsiteX6" fmla="*/ 1904789 w 3142829"/>
                <a:gd name="connsiteY6" fmla="*/ 3333407 h 3422732"/>
                <a:gd name="connsiteX7" fmla="*/ 1238039 w 3142829"/>
                <a:gd name="connsiteY7" fmla="*/ 3333407 h 3422732"/>
                <a:gd name="connsiteX8" fmla="*/ 333375 w 3142829"/>
                <a:gd name="connsiteY8" fmla="*/ 2811094 h 3422732"/>
                <a:gd name="connsiteX9" fmla="*/ 0 w 3142829"/>
                <a:gd name="connsiteY9" fmla="*/ 2233669 h 3422732"/>
                <a:gd name="connsiteX10" fmla="*/ 0 w 3142829"/>
                <a:gd name="connsiteY10" fmla="*/ 1189063 h 3422732"/>
                <a:gd name="connsiteX11" fmla="*/ 333375 w 3142829"/>
                <a:gd name="connsiteY11" fmla="*/ 611635 h 3422732"/>
                <a:gd name="connsiteX12" fmla="*/ 1238039 w 3142829"/>
                <a:gd name="connsiteY12" fmla="*/ 89328 h 34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2829" h="3422732">
                  <a:moveTo>
                    <a:pt x="1238039" y="89328"/>
                  </a:moveTo>
                  <a:cubicBezTo>
                    <a:pt x="1444332" y="-29776"/>
                    <a:pt x="1698497" y="-29776"/>
                    <a:pt x="1904789" y="89328"/>
                  </a:cubicBezTo>
                  <a:lnTo>
                    <a:pt x="2809455" y="611635"/>
                  </a:lnTo>
                  <a:cubicBezTo>
                    <a:pt x="3015747" y="730738"/>
                    <a:pt x="3142830" y="950852"/>
                    <a:pt x="3142830" y="1189063"/>
                  </a:cubicBezTo>
                  <a:lnTo>
                    <a:pt x="3142830" y="2233669"/>
                  </a:lnTo>
                  <a:cubicBezTo>
                    <a:pt x="3142830" y="2471880"/>
                    <a:pt x="3015747" y="2691993"/>
                    <a:pt x="2809455" y="2811094"/>
                  </a:cubicBezTo>
                  <a:lnTo>
                    <a:pt x="1904789" y="3333407"/>
                  </a:lnTo>
                  <a:cubicBezTo>
                    <a:pt x="1698497" y="3452507"/>
                    <a:pt x="1444332" y="3452507"/>
                    <a:pt x="1238039" y="3333407"/>
                  </a:cubicBezTo>
                  <a:lnTo>
                    <a:pt x="333375" y="2811094"/>
                  </a:lnTo>
                  <a:cubicBezTo>
                    <a:pt x="127082" y="2691993"/>
                    <a:pt x="0" y="2471880"/>
                    <a:pt x="0" y="2233669"/>
                  </a:cubicBezTo>
                  <a:lnTo>
                    <a:pt x="0" y="1189063"/>
                  </a:lnTo>
                  <a:cubicBezTo>
                    <a:pt x="0" y="950852"/>
                    <a:pt x="127082" y="730738"/>
                    <a:pt x="333375" y="611635"/>
                  </a:cubicBezTo>
                  <a:lnTo>
                    <a:pt x="1238039" y="8932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chemeClr val="accent3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任意多边形 51"/>
            <p:cNvSpPr/>
            <p:nvPr/>
          </p:nvSpPr>
          <p:spPr bwMode="auto">
            <a:xfrm rot="900000">
              <a:off x="1729130" y="4176765"/>
              <a:ext cx="393131" cy="447164"/>
            </a:xfrm>
            <a:custGeom>
              <a:avLst/>
              <a:gdLst>
                <a:gd name="connsiteX0" fmla="*/ 5640 w 273914"/>
                <a:gd name="connsiteY0" fmla="*/ 220715 h 311563"/>
                <a:gd name="connsiteX1" fmla="*/ 6859 w 273914"/>
                <a:gd name="connsiteY1" fmla="*/ 220563 h 311563"/>
                <a:gd name="connsiteX2" fmla="*/ 22712 w 273914"/>
                <a:gd name="connsiteY2" fmla="*/ 219801 h 311563"/>
                <a:gd name="connsiteX3" fmla="*/ 40699 w 273914"/>
                <a:gd name="connsiteY3" fmla="*/ 219038 h 311563"/>
                <a:gd name="connsiteX4" fmla="*/ 51369 w 273914"/>
                <a:gd name="connsiteY4" fmla="*/ 218581 h 311563"/>
                <a:gd name="connsiteX5" fmla="*/ 63410 w 273914"/>
                <a:gd name="connsiteY5" fmla="*/ 217819 h 311563"/>
                <a:gd name="connsiteX6" fmla="*/ 71946 w 273914"/>
                <a:gd name="connsiteY6" fmla="*/ 217362 h 311563"/>
                <a:gd name="connsiteX7" fmla="*/ 81092 w 273914"/>
                <a:gd name="connsiteY7" fmla="*/ 216295 h 311563"/>
                <a:gd name="connsiteX8" fmla="*/ 82464 w 273914"/>
                <a:gd name="connsiteY8" fmla="*/ 236416 h 311563"/>
                <a:gd name="connsiteX9" fmla="*/ 73166 w 273914"/>
                <a:gd name="connsiteY9" fmla="*/ 236873 h 311563"/>
                <a:gd name="connsiteX10" fmla="*/ 64325 w 273914"/>
                <a:gd name="connsiteY10" fmla="*/ 237178 h 311563"/>
                <a:gd name="connsiteX11" fmla="*/ 54570 w 273914"/>
                <a:gd name="connsiteY11" fmla="*/ 237178 h 311563"/>
                <a:gd name="connsiteX12" fmla="*/ 80330 w 273914"/>
                <a:gd name="connsiteY12" fmla="*/ 262786 h 311563"/>
                <a:gd name="connsiteX13" fmla="*/ 81245 w 273914"/>
                <a:gd name="connsiteY13" fmla="*/ 264005 h 311563"/>
                <a:gd name="connsiteX14" fmla="*/ 81702 w 273914"/>
                <a:gd name="connsiteY14" fmla="*/ 265225 h 311563"/>
                <a:gd name="connsiteX15" fmla="*/ 82312 w 273914"/>
                <a:gd name="connsiteY15" fmla="*/ 266749 h 311563"/>
                <a:gd name="connsiteX16" fmla="*/ 82464 w 273914"/>
                <a:gd name="connsiteY16" fmla="*/ 268273 h 311563"/>
                <a:gd name="connsiteX17" fmla="*/ 82312 w 273914"/>
                <a:gd name="connsiteY17" fmla="*/ 269493 h 311563"/>
                <a:gd name="connsiteX18" fmla="*/ 81702 w 273914"/>
                <a:gd name="connsiteY18" fmla="*/ 270864 h 311563"/>
                <a:gd name="connsiteX19" fmla="*/ 81245 w 273914"/>
                <a:gd name="connsiteY19" fmla="*/ 272084 h 311563"/>
                <a:gd name="connsiteX20" fmla="*/ 80330 w 273914"/>
                <a:gd name="connsiteY20" fmla="*/ 273303 h 311563"/>
                <a:gd name="connsiteX21" fmla="*/ 79111 w 273914"/>
                <a:gd name="connsiteY21" fmla="*/ 274370 h 311563"/>
                <a:gd name="connsiteX22" fmla="*/ 77891 w 273914"/>
                <a:gd name="connsiteY22" fmla="*/ 275133 h 311563"/>
                <a:gd name="connsiteX23" fmla="*/ 76367 w 273914"/>
                <a:gd name="connsiteY23" fmla="*/ 275285 h 311563"/>
                <a:gd name="connsiteX24" fmla="*/ 75147 w 273914"/>
                <a:gd name="connsiteY24" fmla="*/ 275590 h 311563"/>
                <a:gd name="connsiteX25" fmla="*/ 73623 w 273914"/>
                <a:gd name="connsiteY25" fmla="*/ 275285 h 311563"/>
                <a:gd name="connsiteX26" fmla="*/ 72251 w 273914"/>
                <a:gd name="connsiteY26" fmla="*/ 275133 h 311563"/>
                <a:gd name="connsiteX27" fmla="*/ 71032 w 273914"/>
                <a:gd name="connsiteY27" fmla="*/ 274371 h 311563"/>
                <a:gd name="connsiteX28" fmla="*/ 69813 w 273914"/>
                <a:gd name="connsiteY28" fmla="*/ 273304 h 311563"/>
                <a:gd name="connsiteX29" fmla="*/ 35668 w 273914"/>
                <a:gd name="connsiteY29" fmla="*/ 239312 h 311563"/>
                <a:gd name="connsiteX30" fmla="*/ 34754 w 273914"/>
                <a:gd name="connsiteY30" fmla="*/ 238092 h 311563"/>
                <a:gd name="connsiteX31" fmla="*/ 33992 w 273914"/>
                <a:gd name="connsiteY31" fmla="*/ 236720 h 311563"/>
                <a:gd name="connsiteX32" fmla="*/ 22560 w 273914"/>
                <a:gd name="connsiteY32" fmla="*/ 236111 h 311563"/>
                <a:gd name="connsiteX33" fmla="*/ 6859 w 273914"/>
                <a:gd name="connsiteY33" fmla="*/ 235196 h 311563"/>
                <a:gd name="connsiteX34" fmla="*/ 5335 w 273914"/>
                <a:gd name="connsiteY34" fmla="*/ 234891 h 311563"/>
                <a:gd name="connsiteX35" fmla="*/ 4116 w 273914"/>
                <a:gd name="connsiteY35" fmla="*/ 234434 h 311563"/>
                <a:gd name="connsiteX36" fmla="*/ 2896 w 273914"/>
                <a:gd name="connsiteY36" fmla="*/ 233672 h 311563"/>
                <a:gd name="connsiteX37" fmla="*/ 1677 w 273914"/>
                <a:gd name="connsiteY37" fmla="*/ 232757 h 311563"/>
                <a:gd name="connsiteX38" fmla="*/ 915 w 273914"/>
                <a:gd name="connsiteY38" fmla="*/ 231690 h 311563"/>
                <a:gd name="connsiteX39" fmla="*/ 305 w 273914"/>
                <a:gd name="connsiteY39" fmla="*/ 230318 h 311563"/>
                <a:gd name="connsiteX40" fmla="*/ 0 w 273914"/>
                <a:gd name="connsiteY40" fmla="*/ 229099 h 311563"/>
                <a:gd name="connsiteX41" fmla="*/ 0 w 273914"/>
                <a:gd name="connsiteY41" fmla="*/ 227575 h 311563"/>
                <a:gd name="connsiteX42" fmla="*/ 305 w 273914"/>
                <a:gd name="connsiteY42" fmla="*/ 226203 h 311563"/>
                <a:gd name="connsiteX43" fmla="*/ 457 w 273914"/>
                <a:gd name="connsiteY43" fmla="*/ 224831 h 311563"/>
                <a:gd name="connsiteX44" fmla="*/ 1220 w 273914"/>
                <a:gd name="connsiteY44" fmla="*/ 223611 h 311563"/>
                <a:gd name="connsiteX45" fmla="*/ 2134 w 273914"/>
                <a:gd name="connsiteY45" fmla="*/ 222697 h 311563"/>
                <a:gd name="connsiteX46" fmla="*/ 3201 w 273914"/>
                <a:gd name="connsiteY46" fmla="*/ 221782 h 311563"/>
                <a:gd name="connsiteX47" fmla="*/ 4421 w 273914"/>
                <a:gd name="connsiteY47" fmla="*/ 221173 h 311563"/>
                <a:gd name="connsiteX48" fmla="*/ 168738 w 273914"/>
                <a:gd name="connsiteY48" fmla="*/ 92981 h 311563"/>
                <a:gd name="connsiteX49" fmla="*/ 169957 w 273914"/>
                <a:gd name="connsiteY49" fmla="*/ 92981 h 311563"/>
                <a:gd name="connsiteX50" fmla="*/ 171329 w 273914"/>
                <a:gd name="connsiteY50" fmla="*/ 92981 h 311563"/>
                <a:gd name="connsiteX51" fmla="*/ 172853 w 273914"/>
                <a:gd name="connsiteY51" fmla="*/ 93438 h 311563"/>
                <a:gd name="connsiteX52" fmla="*/ 174073 w 273914"/>
                <a:gd name="connsiteY52" fmla="*/ 94200 h 311563"/>
                <a:gd name="connsiteX53" fmla="*/ 175292 w 273914"/>
                <a:gd name="connsiteY53" fmla="*/ 94962 h 311563"/>
                <a:gd name="connsiteX54" fmla="*/ 186115 w 273914"/>
                <a:gd name="connsiteY54" fmla="*/ 105937 h 311563"/>
                <a:gd name="connsiteX55" fmla="*/ 187487 w 273914"/>
                <a:gd name="connsiteY55" fmla="*/ 89780 h 311563"/>
                <a:gd name="connsiteX56" fmla="*/ 193126 w 273914"/>
                <a:gd name="connsiteY56" fmla="*/ 89475 h 311563"/>
                <a:gd name="connsiteX57" fmla="*/ 198766 w 273914"/>
                <a:gd name="connsiteY57" fmla="*/ 89475 h 311563"/>
                <a:gd name="connsiteX58" fmla="*/ 207607 w 273914"/>
                <a:gd name="connsiteY58" fmla="*/ 89475 h 311563"/>
                <a:gd name="connsiteX59" fmla="*/ 207607 w 273914"/>
                <a:gd name="connsiteY59" fmla="*/ 91914 h 311563"/>
                <a:gd name="connsiteX60" fmla="*/ 207150 w 273914"/>
                <a:gd name="connsiteY60" fmla="*/ 107461 h 311563"/>
                <a:gd name="connsiteX61" fmla="*/ 206540 w 273914"/>
                <a:gd name="connsiteY61" fmla="*/ 115235 h 311563"/>
                <a:gd name="connsiteX62" fmla="*/ 205930 w 273914"/>
                <a:gd name="connsiteY62" fmla="*/ 123314 h 311563"/>
                <a:gd name="connsiteX63" fmla="*/ 204863 w 273914"/>
                <a:gd name="connsiteY63" fmla="*/ 131697 h 311563"/>
                <a:gd name="connsiteX64" fmla="*/ 203644 w 273914"/>
                <a:gd name="connsiteY64" fmla="*/ 140233 h 311563"/>
                <a:gd name="connsiteX65" fmla="*/ 202272 w 273914"/>
                <a:gd name="connsiteY65" fmla="*/ 148464 h 311563"/>
                <a:gd name="connsiteX66" fmla="*/ 200443 w 273914"/>
                <a:gd name="connsiteY66" fmla="*/ 157305 h 311563"/>
                <a:gd name="connsiteX67" fmla="*/ 198309 w 273914"/>
                <a:gd name="connsiteY67" fmla="*/ 165841 h 311563"/>
                <a:gd name="connsiteX68" fmla="*/ 196785 w 273914"/>
                <a:gd name="connsiteY68" fmla="*/ 170262 h 311563"/>
                <a:gd name="connsiteX69" fmla="*/ 195413 w 273914"/>
                <a:gd name="connsiteY69" fmla="*/ 174682 h 311563"/>
                <a:gd name="connsiteX70" fmla="*/ 193888 w 273914"/>
                <a:gd name="connsiteY70" fmla="*/ 179102 h 311563"/>
                <a:gd name="connsiteX71" fmla="*/ 191907 w 273914"/>
                <a:gd name="connsiteY71" fmla="*/ 183523 h 311563"/>
                <a:gd name="connsiteX72" fmla="*/ 189773 w 273914"/>
                <a:gd name="connsiteY72" fmla="*/ 187943 h 311563"/>
                <a:gd name="connsiteX73" fmla="*/ 187334 w 273914"/>
                <a:gd name="connsiteY73" fmla="*/ 192364 h 311563"/>
                <a:gd name="connsiteX74" fmla="*/ 184133 w 273914"/>
                <a:gd name="connsiteY74" fmla="*/ 196937 h 311563"/>
                <a:gd name="connsiteX75" fmla="*/ 182609 w 273914"/>
                <a:gd name="connsiteY75" fmla="*/ 198918 h 311563"/>
                <a:gd name="connsiteX76" fmla="*/ 181084 w 273914"/>
                <a:gd name="connsiteY76" fmla="*/ 200747 h 311563"/>
                <a:gd name="connsiteX77" fmla="*/ 180475 w 273914"/>
                <a:gd name="connsiteY77" fmla="*/ 201357 h 311563"/>
                <a:gd name="connsiteX78" fmla="*/ 180170 w 273914"/>
                <a:gd name="connsiteY78" fmla="*/ 201967 h 311563"/>
                <a:gd name="connsiteX79" fmla="*/ 179865 w 273914"/>
                <a:gd name="connsiteY79" fmla="*/ 202119 h 311563"/>
                <a:gd name="connsiteX80" fmla="*/ 179255 w 273914"/>
                <a:gd name="connsiteY80" fmla="*/ 202881 h 311563"/>
                <a:gd name="connsiteX81" fmla="*/ 177426 w 273914"/>
                <a:gd name="connsiteY81" fmla="*/ 204405 h 311563"/>
                <a:gd name="connsiteX82" fmla="*/ 173616 w 273914"/>
                <a:gd name="connsiteY82" fmla="*/ 207454 h 311563"/>
                <a:gd name="connsiteX83" fmla="*/ 171786 w 273914"/>
                <a:gd name="connsiteY83" fmla="*/ 209283 h 311563"/>
                <a:gd name="connsiteX84" fmla="*/ 169957 w 273914"/>
                <a:gd name="connsiteY84" fmla="*/ 210655 h 311563"/>
                <a:gd name="connsiteX85" fmla="*/ 165994 w 273914"/>
                <a:gd name="connsiteY85" fmla="*/ 213399 h 311563"/>
                <a:gd name="connsiteX86" fmla="*/ 161879 w 273914"/>
                <a:gd name="connsiteY86" fmla="*/ 216142 h 311563"/>
                <a:gd name="connsiteX87" fmla="*/ 159897 w 273914"/>
                <a:gd name="connsiteY87" fmla="*/ 217057 h 311563"/>
                <a:gd name="connsiteX88" fmla="*/ 157915 w 273914"/>
                <a:gd name="connsiteY88" fmla="*/ 218276 h 311563"/>
                <a:gd name="connsiteX89" fmla="*/ 153800 w 273914"/>
                <a:gd name="connsiteY89" fmla="*/ 220563 h 311563"/>
                <a:gd name="connsiteX90" fmla="*/ 149532 w 273914"/>
                <a:gd name="connsiteY90" fmla="*/ 222239 h 311563"/>
                <a:gd name="connsiteX91" fmla="*/ 145416 w 273914"/>
                <a:gd name="connsiteY91" fmla="*/ 224221 h 311563"/>
                <a:gd name="connsiteX92" fmla="*/ 140996 w 273914"/>
                <a:gd name="connsiteY92" fmla="*/ 225593 h 311563"/>
                <a:gd name="connsiteX93" fmla="*/ 132612 w 273914"/>
                <a:gd name="connsiteY93" fmla="*/ 228337 h 311563"/>
                <a:gd name="connsiteX94" fmla="*/ 124381 w 273914"/>
                <a:gd name="connsiteY94" fmla="*/ 230471 h 311563"/>
                <a:gd name="connsiteX95" fmla="*/ 119656 w 273914"/>
                <a:gd name="connsiteY95" fmla="*/ 231690 h 311563"/>
                <a:gd name="connsiteX96" fmla="*/ 119656 w 273914"/>
                <a:gd name="connsiteY96" fmla="*/ 220715 h 311563"/>
                <a:gd name="connsiteX97" fmla="*/ 119656 w 273914"/>
                <a:gd name="connsiteY97" fmla="*/ 209436 h 311563"/>
                <a:gd name="connsiteX98" fmla="*/ 126820 w 273914"/>
                <a:gd name="connsiteY98" fmla="*/ 207454 h 311563"/>
                <a:gd name="connsiteX99" fmla="*/ 133679 w 273914"/>
                <a:gd name="connsiteY99" fmla="*/ 205015 h 311563"/>
                <a:gd name="connsiteX100" fmla="*/ 140539 w 273914"/>
                <a:gd name="connsiteY100" fmla="*/ 202119 h 311563"/>
                <a:gd name="connsiteX101" fmla="*/ 143892 w 273914"/>
                <a:gd name="connsiteY101" fmla="*/ 200442 h 311563"/>
                <a:gd name="connsiteX102" fmla="*/ 147093 w 273914"/>
                <a:gd name="connsiteY102" fmla="*/ 198766 h 311563"/>
                <a:gd name="connsiteX103" fmla="*/ 149379 w 273914"/>
                <a:gd name="connsiteY103" fmla="*/ 197699 h 311563"/>
                <a:gd name="connsiteX104" fmla="*/ 151209 w 273914"/>
                <a:gd name="connsiteY104" fmla="*/ 196479 h 311563"/>
                <a:gd name="connsiteX105" fmla="*/ 125296 w 273914"/>
                <a:gd name="connsiteY105" fmla="*/ 170566 h 311563"/>
                <a:gd name="connsiteX106" fmla="*/ 124381 w 273914"/>
                <a:gd name="connsiteY106" fmla="*/ 169347 h 311563"/>
                <a:gd name="connsiteX107" fmla="*/ 123619 w 273914"/>
                <a:gd name="connsiteY107" fmla="*/ 168128 h 311563"/>
                <a:gd name="connsiteX108" fmla="*/ 123314 w 273914"/>
                <a:gd name="connsiteY108" fmla="*/ 166603 h 311563"/>
                <a:gd name="connsiteX109" fmla="*/ 123162 w 273914"/>
                <a:gd name="connsiteY109" fmla="*/ 165384 h 311563"/>
                <a:gd name="connsiteX110" fmla="*/ 123314 w 273914"/>
                <a:gd name="connsiteY110" fmla="*/ 164012 h 311563"/>
                <a:gd name="connsiteX111" fmla="*/ 123619 w 273914"/>
                <a:gd name="connsiteY111" fmla="*/ 162488 h 311563"/>
                <a:gd name="connsiteX112" fmla="*/ 124381 w 273914"/>
                <a:gd name="connsiteY112" fmla="*/ 161268 h 311563"/>
                <a:gd name="connsiteX113" fmla="*/ 125296 w 273914"/>
                <a:gd name="connsiteY113" fmla="*/ 160049 h 311563"/>
                <a:gd name="connsiteX114" fmla="*/ 126515 w 273914"/>
                <a:gd name="connsiteY114" fmla="*/ 159287 h 311563"/>
                <a:gd name="connsiteX115" fmla="*/ 127735 w 273914"/>
                <a:gd name="connsiteY115" fmla="*/ 158525 h 311563"/>
                <a:gd name="connsiteX116" fmla="*/ 129259 w 273914"/>
                <a:gd name="connsiteY116" fmla="*/ 158068 h 311563"/>
                <a:gd name="connsiteX117" fmla="*/ 130478 w 273914"/>
                <a:gd name="connsiteY117" fmla="*/ 158067 h 311563"/>
                <a:gd name="connsiteX118" fmla="*/ 132003 w 273914"/>
                <a:gd name="connsiteY118" fmla="*/ 158067 h 311563"/>
                <a:gd name="connsiteX119" fmla="*/ 133375 w 273914"/>
                <a:gd name="connsiteY119" fmla="*/ 158525 h 311563"/>
                <a:gd name="connsiteX120" fmla="*/ 134594 w 273914"/>
                <a:gd name="connsiteY120" fmla="*/ 159287 h 311563"/>
                <a:gd name="connsiteX121" fmla="*/ 135813 w 273914"/>
                <a:gd name="connsiteY121" fmla="*/ 160049 h 311563"/>
                <a:gd name="connsiteX122" fmla="*/ 162793 w 273914"/>
                <a:gd name="connsiteY122" fmla="*/ 187181 h 311563"/>
                <a:gd name="connsiteX123" fmla="*/ 163250 w 273914"/>
                <a:gd name="connsiteY123" fmla="*/ 187029 h 311563"/>
                <a:gd name="connsiteX124" fmla="*/ 163555 w 273914"/>
                <a:gd name="connsiteY124" fmla="*/ 186419 h 311563"/>
                <a:gd name="connsiteX125" fmla="*/ 164317 w 273914"/>
                <a:gd name="connsiteY125" fmla="*/ 185809 h 311563"/>
                <a:gd name="connsiteX126" fmla="*/ 165689 w 273914"/>
                <a:gd name="connsiteY126" fmla="*/ 184285 h 311563"/>
                <a:gd name="connsiteX127" fmla="*/ 166756 w 273914"/>
                <a:gd name="connsiteY127" fmla="*/ 182761 h 311563"/>
                <a:gd name="connsiteX128" fmla="*/ 168128 w 273914"/>
                <a:gd name="connsiteY128" fmla="*/ 180627 h 311563"/>
                <a:gd name="connsiteX129" fmla="*/ 169957 w 273914"/>
                <a:gd name="connsiteY129" fmla="*/ 177731 h 311563"/>
                <a:gd name="connsiteX130" fmla="*/ 171329 w 273914"/>
                <a:gd name="connsiteY130" fmla="*/ 174987 h 311563"/>
                <a:gd name="connsiteX131" fmla="*/ 174073 w 273914"/>
                <a:gd name="connsiteY131" fmla="*/ 168890 h 311563"/>
                <a:gd name="connsiteX132" fmla="*/ 133832 w 273914"/>
                <a:gd name="connsiteY132" fmla="*/ 128649 h 311563"/>
                <a:gd name="connsiteX133" fmla="*/ 132917 w 273914"/>
                <a:gd name="connsiteY133" fmla="*/ 127430 h 311563"/>
                <a:gd name="connsiteX134" fmla="*/ 132460 w 273914"/>
                <a:gd name="connsiteY134" fmla="*/ 126210 h 311563"/>
                <a:gd name="connsiteX135" fmla="*/ 132003 w 273914"/>
                <a:gd name="connsiteY135" fmla="*/ 124991 h 311563"/>
                <a:gd name="connsiteX136" fmla="*/ 131698 w 273914"/>
                <a:gd name="connsiteY136" fmla="*/ 123619 h 311563"/>
                <a:gd name="connsiteX137" fmla="*/ 132003 w 273914"/>
                <a:gd name="connsiteY137" fmla="*/ 122094 h 311563"/>
                <a:gd name="connsiteX138" fmla="*/ 132460 w 273914"/>
                <a:gd name="connsiteY138" fmla="*/ 120875 h 311563"/>
                <a:gd name="connsiteX139" fmla="*/ 132917 w 273914"/>
                <a:gd name="connsiteY139" fmla="*/ 119351 h 311563"/>
                <a:gd name="connsiteX140" fmla="*/ 133832 w 273914"/>
                <a:gd name="connsiteY140" fmla="*/ 118436 h 311563"/>
                <a:gd name="connsiteX141" fmla="*/ 135051 w 273914"/>
                <a:gd name="connsiteY141" fmla="*/ 117369 h 311563"/>
                <a:gd name="connsiteX142" fmla="*/ 136423 w 273914"/>
                <a:gd name="connsiteY142" fmla="*/ 116760 h 311563"/>
                <a:gd name="connsiteX143" fmla="*/ 137795 w 273914"/>
                <a:gd name="connsiteY143" fmla="*/ 116150 h 311563"/>
                <a:gd name="connsiteX144" fmla="*/ 139014 w 273914"/>
                <a:gd name="connsiteY144" fmla="*/ 116150 h 311563"/>
                <a:gd name="connsiteX145" fmla="*/ 140539 w 273914"/>
                <a:gd name="connsiteY145" fmla="*/ 116150 h 311563"/>
                <a:gd name="connsiteX146" fmla="*/ 141911 w 273914"/>
                <a:gd name="connsiteY146" fmla="*/ 116760 h 311563"/>
                <a:gd name="connsiteX147" fmla="*/ 143130 w 273914"/>
                <a:gd name="connsiteY147" fmla="*/ 117369 h 311563"/>
                <a:gd name="connsiteX148" fmla="*/ 144502 w 273914"/>
                <a:gd name="connsiteY148" fmla="*/ 118436 h 311563"/>
                <a:gd name="connsiteX149" fmla="*/ 178951 w 273914"/>
                <a:gd name="connsiteY149" fmla="*/ 152885 h 311563"/>
                <a:gd name="connsiteX150" fmla="*/ 179255 w 273914"/>
                <a:gd name="connsiteY150" fmla="*/ 152275 h 311563"/>
                <a:gd name="connsiteX151" fmla="*/ 180627 w 273914"/>
                <a:gd name="connsiteY151" fmla="*/ 145416 h 311563"/>
                <a:gd name="connsiteX152" fmla="*/ 181847 w 273914"/>
                <a:gd name="connsiteY152" fmla="*/ 138557 h 311563"/>
                <a:gd name="connsiteX153" fmla="*/ 183066 w 273914"/>
                <a:gd name="connsiteY153" fmla="*/ 131697 h 311563"/>
                <a:gd name="connsiteX154" fmla="*/ 184133 w 273914"/>
                <a:gd name="connsiteY154" fmla="*/ 124838 h 311563"/>
                <a:gd name="connsiteX155" fmla="*/ 164775 w 273914"/>
                <a:gd name="connsiteY155" fmla="*/ 105480 h 311563"/>
                <a:gd name="connsiteX156" fmla="*/ 163708 w 273914"/>
                <a:gd name="connsiteY156" fmla="*/ 104260 h 311563"/>
                <a:gd name="connsiteX157" fmla="*/ 163098 w 273914"/>
                <a:gd name="connsiteY157" fmla="*/ 103041 h 311563"/>
                <a:gd name="connsiteX158" fmla="*/ 162793 w 273914"/>
                <a:gd name="connsiteY158" fmla="*/ 101517 h 311563"/>
                <a:gd name="connsiteX159" fmla="*/ 162488 w 273914"/>
                <a:gd name="connsiteY159" fmla="*/ 100297 h 311563"/>
                <a:gd name="connsiteX160" fmla="*/ 162793 w 273914"/>
                <a:gd name="connsiteY160" fmla="*/ 98773 h 311563"/>
                <a:gd name="connsiteX161" fmla="*/ 163098 w 273914"/>
                <a:gd name="connsiteY161" fmla="*/ 97401 h 311563"/>
                <a:gd name="connsiteX162" fmla="*/ 163708 w 273914"/>
                <a:gd name="connsiteY162" fmla="*/ 96182 h 311563"/>
                <a:gd name="connsiteX163" fmla="*/ 164775 w 273914"/>
                <a:gd name="connsiteY163" fmla="*/ 94962 h 311563"/>
                <a:gd name="connsiteX164" fmla="*/ 165994 w 273914"/>
                <a:gd name="connsiteY164" fmla="*/ 94200 h 311563"/>
                <a:gd name="connsiteX165" fmla="*/ 167214 w 273914"/>
                <a:gd name="connsiteY165" fmla="*/ 93438 h 311563"/>
                <a:gd name="connsiteX166" fmla="*/ 154715 w 273914"/>
                <a:gd name="connsiteY166" fmla="*/ 60972 h 311563"/>
                <a:gd name="connsiteX167" fmla="*/ 159136 w 273914"/>
                <a:gd name="connsiteY167" fmla="*/ 59904 h 311563"/>
                <a:gd name="connsiteX168" fmla="*/ 163556 w 273914"/>
                <a:gd name="connsiteY168" fmla="*/ 58990 h 311563"/>
                <a:gd name="connsiteX169" fmla="*/ 167976 w 273914"/>
                <a:gd name="connsiteY169" fmla="*/ 58380 h 311563"/>
                <a:gd name="connsiteX170" fmla="*/ 172092 w 273914"/>
                <a:gd name="connsiteY170" fmla="*/ 57923 h 311563"/>
                <a:gd name="connsiteX171" fmla="*/ 180475 w 273914"/>
                <a:gd name="connsiteY171" fmla="*/ 57466 h 311563"/>
                <a:gd name="connsiteX172" fmla="*/ 188554 w 273914"/>
                <a:gd name="connsiteY172" fmla="*/ 57466 h 311563"/>
                <a:gd name="connsiteX173" fmla="*/ 196023 w 273914"/>
                <a:gd name="connsiteY173" fmla="*/ 57770 h 311563"/>
                <a:gd name="connsiteX174" fmla="*/ 203187 w 273914"/>
                <a:gd name="connsiteY174" fmla="*/ 58380 h 311563"/>
                <a:gd name="connsiteX175" fmla="*/ 210047 w 273914"/>
                <a:gd name="connsiteY175" fmla="*/ 59142 h 311563"/>
                <a:gd name="connsiteX176" fmla="*/ 222546 w 273914"/>
                <a:gd name="connsiteY176" fmla="*/ 60971 h 311563"/>
                <a:gd name="connsiteX177" fmla="*/ 233825 w 273914"/>
                <a:gd name="connsiteY177" fmla="*/ 62648 h 311563"/>
                <a:gd name="connsiteX178" fmla="*/ 251659 w 273914"/>
                <a:gd name="connsiteY178" fmla="*/ 65087 h 311563"/>
                <a:gd name="connsiteX179" fmla="*/ 267055 w 273914"/>
                <a:gd name="connsiteY179" fmla="*/ 67068 h 311563"/>
                <a:gd name="connsiteX180" fmla="*/ 267359 w 273914"/>
                <a:gd name="connsiteY180" fmla="*/ 67221 h 311563"/>
                <a:gd name="connsiteX181" fmla="*/ 268731 w 273914"/>
                <a:gd name="connsiteY181" fmla="*/ 67526 h 311563"/>
                <a:gd name="connsiteX182" fmla="*/ 270256 w 273914"/>
                <a:gd name="connsiteY182" fmla="*/ 68288 h 311563"/>
                <a:gd name="connsiteX183" fmla="*/ 271170 w 273914"/>
                <a:gd name="connsiteY183" fmla="*/ 69050 h 311563"/>
                <a:gd name="connsiteX184" fmla="*/ 272237 w 273914"/>
                <a:gd name="connsiteY184" fmla="*/ 69965 h 311563"/>
                <a:gd name="connsiteX185" fmla="*/ 272999 w 273914"/>
                <a:gd name="connsiteY185" fmla="*/ 71184 h 311563"/>
                <a:gd name="connsiteX186" fmla="*/ 273609 w 273914"/>
                <a:gd name="connsiteY186" fmla="*/ 72404 h 311563"/>
                <a:gd name="connsiteX187" fmla="*/ 273914 w 273914"/>
                <a:gd name="connsiteY187" fmla="*/ 73928 h 311563"/>
                <a:gd name="connsiteX188" fmla="*/ 273609 w 273914"/>
                <a:gd name="connsiteY188" fmla="*/ 75300 h 311563"/>
                <a:gd name="connsiteX189" fmla="*/ 273457 w 273914"/>
                <a:gd name="connsiteY189" fmla="*/ 76824 h 311563"/>
                <a:gd name="connsiteX190" fmla="*/ 272999 w 273914"/>
                <a:gd name="connsiteY190" fmla="*/ 77738 h 311563"/>
                <a:gd name="connsiteX191" fmla="*/ 272390 w 273914"/>
                <a:gd name="connsiteY191" fmla="*/ 78958 h 311563"/>
                <a:gd name="connsiteX192" fmla="*/ 271475 w 273914"/>
                <a:gd name="connsiteY192" fmla="*/ 80025 h 311563"/>
                <a:gd name="connsiteX193" fmla="*/ 270560 w 273914"/>
                <a:gd name="connsiteY193" fmla="*/ 80787 h 311563"/>
                <a:gd name="connsiteX194" fmla="*/ 269493 w 273914"/>
                <a:gd name="connsiteY194" fmla="*/ 81244 h 311563"/>
                <a:gd name="connsiteX195" fmla="*/ 268274 w 273914"/>
                <a:gd name="connsiteY195" fmla="*/ 81702 h 311563"/>
                <a:gd name="connsiteX196" fmla="*/ 267055 w 273914"/>
                <a:gd name="connsiteY196" fmla="*/ 82006 h 311563"/>
                <a:gd name="connsiteX197" fmla="*/ 262634 w 273914"/>
                <a:gd name="connsiteY197" fmla="*/ 82159 h 311563"/>
                <a:gd name="connsiteX198" fmla="*/ 257452 w 273914"/>
                <a:gd name="connsiteY198" fmla="*/ 82616 h 311563"/>
                <a:gd name="connsiteX199" fmla="*/ 250745 w 273914"/>
                <a:gd name="connsiteY199" fmla="*/ 82921 h 311563"/>
                <a:gd name="connsiteX200" fmla="*/ 242056 w 273914"/>
                <a:gd name="connsiteY200" fmla="*/ 82921 h 311563"/>
                <a:gd name="connsiteX201" fmla="*/ 231996 w 273914"/>
                <a:gd name="connsiteY201" fmla="*/ 82921 h 311563"/>
                <a:gd name="connsiteX202" fmla="*/ 208370 w 273914"/>
                <a:gd name="connsiteY202" fmla="*/ 82159 h 311563"/>
                <a:gd name="connsiteX203" fmla="*/ 201968 w 273914"/>
                <a:gd name="connsiteY203" fmla="*/ 82159 h 311563"/>
                <a:gd name="connsiteX204" fmla="*/ 195413 w 273914"/>
                <a:gd name="connsiteY204" fmla="*/ 82159 h 311563"/>
                <a:gd name="connsiteX205" fmla="*/ 188707 w 273914"/>
                <a:gd name="connsiteY205" fmla="*/ 82159 h 311563"/>
                <a:gd name="connsiteX206" fmla="*/ 181847 w 273914"/>
                <a:gd name="connsiteY206" fmla="*/ 82616 h 311563"/>
                <a:gd name="connsiteX207" fmla="*/ 175293 w 273914"/>
                <a:gd name="connsiteY207" fmla="*/ 83683 h 311563"/>
                <a:gd name="connsiteX208" fmla="*/ 168434 w 273914"/>
                <a:gd name="connsiteY208" fmla="*/ 84903 h 311563"/>
                <a:gd name="connsiteX209" fmla="*/ 162032 w 273914"/>
                <a:gd name="connsiteY209" fmla="*/ 86579 h 311563"/>
                <a:gd name="connsiteX210" fmla="*/ 158678 w 273914"/>
                <a:gd name="connsiteY210" fmla="*/ 87646 h 311563"/>
                <a:gd name="connsiteX211" fmla="*/ 155630 w 273914"/>
                <a:gd name="connsiteY211" fmla="*/ 89018 h 311563"/>
                <a:gd name="connsiteX212" fmla="*/ 149380 w 273914"/>
                <a:gd name="connsiteY212" fmla="*/ 91762 h 311563"/>
                <a:gd name="connsiteX213" fmla="*/ 143131 w 273914"/>
                <a:gd name="connsiteY213" fmla="*/ 95420 h 311563"/>
                <a:gd name="connsiteX214" fmla="*/ 137796 w 273914"/>
                <a:gd name="connsiteY214" fmla="*/ 99383 h 311563"/>
                <a:gd name="connsiteX215" fmla="*/ 134900 w 273914"/>
                <a:gd name="connsiteY215" fmla="*/ 101517 h 311563"/>
                <a:gd name="connsiteX216" fmla="*/ 132003 w 273914"/>
                <a:gd name="connsiteY216" fmla="*/ 104413 h 311563"/>
                <a:gd name="connsiteX217" fmla="*/ 128802 w 273914"/>
                <a:gd name="connsiteY217" fmla="*/ 107462 h 311563"/>
                <a:gd name="connsiteX218" fmla="*/ 128345 w 273914"/>
                <a:gd name="connsiteY218" fmla="*/ 107614 h 311563"/>
                <a:gd name="connsiteX219" fmla="*/ 128345 w 273914"/>
                <a:gd name="connsiteY219" fmla="*/ 107919 h 311563"/>
                <a:gd name="connsiteX220" fmla="*/ 128040 w 273914"/>
                <a:gd name="connsiteY220" fmla="*/ 108072 h 311563"/>
                <a:gd name="connsiteX221" fmla="*/ 126821 w 273914"/>
                <a:gd name="connsiteY221" fmla="*/ 109291 h 311563"/>
                <a:gd name="connsiteX222" fmla="*/ 125754 w 273914"/>
                <a:gd name="connsiteY222" fmla="*/ 110358 h 311563"/>
                <a:gd name="connsiteX223" fmla="*/ 124839 w 273914"/>
                <a:gd name="connsiteY223" fmla="*/ 111882 h 311563"/>
                <a:gd name="connsiteX224" fmla="*/ 123163 w 273914"/>
                <a:gd name="connsiteY224" fmla="*/ 114321 h 311563"/>
                <a:gd name="connsiteX225" fmla="*/ 121486 w 273914"/>
                <a:gd name="connsiteY225" fmla="*/ 117217 h 311563"/>
                <a:gd name="connsiteX226" fmla="*/ 119962 w 273914"/>
                <a:gd name="connsiteY226" fmla="*/ 120418 h 311563"/>
                <a:gd name="connsiteX227" fmla="*/ 118742 w 273914"/>
                <a:gd name="connsiteY227" fmla="*/ 123619 h 311563"/>
                <a:gd name="connsiteX228" fmla="*/ 117523 w 273914"/>
                <a:gd name="connsiteY228" fmla="*/ 126973 h 311563"/>
                <a:gd name="connsiteX229" fmla="*/ 116456 w 273914"/>
                <a:gd name="connsiteY229" fmla="*/ 130631 h 311563"/>
                <a:gd name="connsiteX230" fmla="*/ 115541 w 273914"/>
                <a:gd name="connsiteY230" fmla="*/ 134289 h 311563"/>
                <a:gd name="connsiteX231" fmla="*/ 114322 w 273914"/>
                <a:gd name="connsiteY231" fmla="*/ 141911 h 311563"/>
                <a:gd name="connsiteX232" fmla="*/ 113407 w 273914"/>
                <a:gd name="connsiteY232" fmla="*/ 149684 h 311563"/>
                <a:gd name="connsiteX233" fmla="*/ 112645 w 273914"/>
                <a:gd name="connsiteY233" fmla="*/ 157763 h 311563"/>
                <a:gd name="connsiteX234" fmla="*/ 112188 w 273914"/>
                <a:gd name="connsiteY234" fmla="*/ 165842 h 311563"/>
                <a:gd name="connsiteX235" fmla="*/ 111883 w 273914"/>
                <a:gd name="connsiteY235" fmla="*/ 173920 h 311563"/>
                <a:gd name="connsiteX236" fmla="*/ 111883 w 273914"/>
                <a:gd name="connsiteY236" fmla="*/ 190078 h 311563"/>
                <a:gd name="connsiteX237" fmla="*/ 112340 w 273914"/>
                <a:gd name="connsiteY237" fmla="*/ 221478 h 311563"/>
                <a:gd name="connsiteX238" fmla="*/ 112340 w 273914"/>
                <a:gd name="connsiteY238" fmla="*/ 236111 h 311563"/>
                <a:gd name="connsiteX239" fmla="*/ 112188 w 273914"/>
                <a:gd name="connsiteY239" fmla="*/ 243275 h 311563"/>
                <a:gd name="connsiteX240" fmla="*/ 111883 w 273914"/>
                <a:gd name="connsiteY240" fmla="*/ 250134 h 311563"/>
                <a:gd name="connsiteX241" fmla="*/ 111426 w 273914"/>
                <a:gd name="connsiteY241" fmla="*/ 256689 h 311563"/>
                <a:gd name="connsiteX242" fmla="*/ 110663 w 273914"/>
                <a:gd name="connsiteY242" fmla="*/ 263091 h 311563"/>
                <a:gd name="connsiteX243" fmla="*/ 109597 w 273914"/>
                <a:gd name="connsiteY243" fmla="*/ 269188 h 311563"/>
                <a:gd name="connsiteX244" fmla="*/ 108682 w 273914"/>
                <a:gd name="connsiteY244" fmla="*/ 275132 h 311563"/>
                <a:gd name="connsiteX245" fmla="*/ 107462 w 273914"/>
                <a:gd name="connsiteY245" fmla="*/ 280467 h 311563"/>
                <a:gd name="connsiteX246" fmla="*/ 105938 w 273914"/>
                <a:gd name="connsiteY246" fmla="*/ 285650 h 311563"/>
                <a:gd name="connsiteX247" fmla="*/ 104261 w 273914"/>
                <a:gd name="connsiteY247" fmla="*/ 290223 h 311563"/>
                <a:gd name="connsiteX248" fmla="*/ 102585 w 273914"/>
                <a:gd name="connsiteY248" fmla="*/ 294491 h 311563"/>
                <a:gd name="connsiteX249" fmla="*/ 100603 w 273914"/>
                <a:gd name="connsiteY249" fmla="*/ 298149 h 311563"/>
                <a:gd name="connsiteX250" fmla="*/ 98469 w 273914"/>
                <a:gd name="connsiteY250" fmla="*/ 301502 h 311563"/>
                <a:gd name="connsiteX251" fmla="*/ 96183 w 273914"/>
                <a:gd name="connsiteY251" fmla="*/ 304246 h 311563"/>
                <a:gd name="connsiteX252" fmla="*/ 94506 w 273914"/>
                <a:gd name="connsiteY252" fmla="*/ 306380 h 311563"/>
                <a:gd name="connsiteX253" fmla="*/ 91610 w 273914"/>
                <a:gd name="connsiteY253" fmla="*/ 309429 h 311563"/>
                <a:gd name="connsiteX254" fmla="*/ 90543 w 273914"/>
                <a:gd name="connsiteY254" fmla="*/ 310343 h 311563"/>
                <a:gd name="connsiteX255" fmla="*/ 89171 w 273914"/>
                <a:gd name="connsiteY255" fmla="*/ 311105 h 311563"/>
                <a:gd name="connsiteX256" fmla="*/ 87952 w 273914"/>
                <a:gd name="connsiteY256" fmla="*/ 311258 h 311563"/>
                <a:gd name="connsiteX257" fmla="*/ 86427 w 273914"/>
                <a:gd name="connsiteY257" fmla="*/ 311563 h 311563"/>
                <a:gd name="connsiteX258" fmla="*/ 84903 w 273914"/>
                <a:gd name="connsiteY258" fmla="*/ 311258 h 311563"/>
                <a:gd name="connsiteX259" fmla="*/ 83684 w 273914"/>
                <a:gd name="connsiteY259" fmla="*/ 311105 h 311563"/>
                <a:gd name="connsiteX260" fmla="*/ 82312 w 273914"/>
                <a:gd name="connsiteY260" fmla="*/ 310343 h 311563"/>
                <a:gd name="connsiteX261" fmla="*/ 81245 w 273914"/>
                <a:gd name="connsiteY261" fmla="*/ 309429 h 311563"/>
                <a:gd name="connsiteX262" fmla="*/ 80330 w 273914"/>
                <a:gd name="connsiteY262" fmla="*/ 308362 h 311563"/>
                <a:gd name="connsiteX263" fmla="*/ 79568 w 273914"/>
                <a:gd name="connsiteY263" fmla="*/ 307142 h 311563"/>
                <a:gd name="connsiteX264" fmla="*/ 79263 w 273914"/>
                <a:gd name="connsiteY264" fmla="*/ 305923 h 311563"/>
                <a:gd name="connsiteX265" fmla="*/ 79111 w 273914"/>
                <a:gd name="connsiteY265" fmla="*/ 304703 h 311563"/>
                <a:gd name="connsiteX266" fmla="*/ 79111 w 273914"/>
                <a:gd name="connsiteY266" fmla="*/ 303179 h 311563"/>
                <a:gd name="connsiteX267" fmla="*/ 79263 w 273914"/>
                <a:gd name="connsiteY267" fmla="*/ 301960 h 311563"/>
                <a:gd name="connsiteX268" fmla="*/ 79873 w 273914"/>
                <a:gd name="connsiteY268" fmla="*/ 300740 h 311563"/>
                <a:gd name="connsiteX269" fmla="*/ 80483 w 273914"/>
                <a:gd name="connsiteY269" fmla="*/ 299826 h 311563"/>
                <a:gd name="connsiteX270" fmla="*/ 82922 w 273914"/>
                <a:gd name="connsiteY270" fmla="*/ 296320 h 311563"/>
                <a:gd name="connsiteX271" fmla="*/ 83989 w 273914"/>
                <a:gd name="connsiteY271" fmla="*/ 294643 h 311563"/>
                <a:gd name="connsiteX272" fmla="*/ 84751 w 273914"/>
                <a:gd name="connsiteY272" fmla="*/ 293271 h 311563"/>
                <a:gd name="connsiteX273" fmla="*/ 86732 w 273914"/>
                <a:gd name="connsiteY273" fmla="*/ 288089 h 311563"/>
                <a:gd name="connsiteX274" fmla="*/ 87952 w 273914"/>
                <a:gd name="connsiteY274" fmla="*/ 284583 h 311563"/>
                <a:gd name="connsiteX275" fmla="*/ 88561 w 273914"/>
                <a:gd name="connsiteY275" fmla="*/ 280925 h 311563"/>
                <a:gd name="connsiteX276" fmla="*/ 89324 w 273914"/>
                <a:gd name="connsiteY276" fmla="*/ 276809 h 311563"/>
                <a:gd name="connsiteX277" fmla="*/ 89781 w 273914"/>
                <a:gd name="connsiteY277" fmla="*/ 272084 h 311563"/>
                <a:gd name="connsiteX278" fmla="*/ 90391 w 273914"/>
                <a:gd name="connsiteY278" fmla="*/ 267054 h 311563"/>
                <a:gd name="connsiteX279" fmla="*/ 90543 w 273914"/>
                <a:gd name="connsiteY279" fmla="*/ 261566 h 311563"/>
                <a:gd name="connsiteX280" fmla="*/ 90543 w 273914"/>
                <a:gd name="connsiteY280" fmla="*/ 255926 h 311563"/>
                <a:gd name="connsiteX281" fmla="*/ 90391 w 273914"/>
                <a:gd name="connsiteY281" fmla="*/ 249829 h 311563"/>
                <a:gd name="connsiteX282" fmla="*/ 89781 w 273914"/>
                <a:gd name="connsiteY282" fmla="*/ 236721 h 311563"/>
                <a:gd name="connsiteX283" fmla="*/ 88866 w 273914"/>
                <a:gd name="connsiteY283" fmla="*/ 222393 h 311563"/>
                <a:gd name="connsiteX284" fmla="*/ 87647 w 273914"/>
                <a:gd name="connsiteY284" fmla="*/ 206997 h 311563"/>
                <a:gd name="connsiteX285" fmla="*/ 86732 w 273914"/>
                <a:gd name="connsiteY285" fmla="*/ 191145 h 311563"/>
                <a:gd name="connsiteX286" fmla="*/ 86123 w 273914"/>
                <a:gd name="connsiteY286" fmla="*/ 182761 h 311563"/>
                <a:gd name="connsiteX287" fmla="*/ 85970 w 273914"/>
                <a:gd name="connsiteY287" fmla="*/ 174225 h 311563"/>
                <a:gd name="connsiteX288" fmla="*/ 85665 w 273914"/>
                <a:gd name="connsiteY288" fmla="*/ 165385 h 311563"/>
                <a:gd name="connsiteX289" fmla="*/ 85970 w 273914"/>
                <a:gd name="connsiteY289" fmla="*/ 156391 h 311563"/>
                <a:gd name="connsiteX290" fmla="*/ 86427 w 273914"/>
                <a:gd name="connsiteY290" fmla="*/ 147245 h 311563"/>
                <a:gd name="connsiteX291" fmla="*/ 87342 w 273914"/>
                <a:gd name="connsiteY291" fmla="*/ 137947 h 311563"/>
                <a:gd name="connsiteX292" fmla="*/ 88104 w 273914"/>
                <a:gd name="connsiteY292" fmla="*/ 133375 h 311563"/>
                <a:gd name="connsiteX293" fmla="*/ 88866 w 273914"/>
                <a:gd name="connsiteY293" fmla="*/ 128649 h 311563"/>
                <a:gd name="connsiteX294" fmla="*/ 90086 w 273914"/>
                <a:gd name="connsiteY294" fmla="*/ 123772 h 311563"/>
                <a:gd name="connsiteX295" fmla="*/ 91305 w 273914"/>
                <a:gd name="connsiteY295" fmla="*/ 118894 h 311563"/>
                <a:gd name="connsiteX296" fmla="*/ 92829 w 273914"/>
                <a:gd name="connsiteY296" fmla="*/ 114321 h 311563"/>
                <a:gd name="connsiteX297" fmla="*/ 94811 w 273914"/>
                <a:gd name="connsiteY297" fmla="*/ 109291 h 311563"/>
                <a:gd name="connsiteX298" fmla="*/ 96945 w 273914"/>
                <a:gd name="connsiteY298" fmla="*/ 104718 h 311563"/>
                <a:gd name="connsiteX299" fmla="*/ 99689 w 273914"/>
                <a:gd name="connsiteY299" fmla="*/ 99993 h 311563"/>
                <a:gd name="connsiteX300" fmla="*/ 102585 w 273914"/>
                <a:gd name="connsiteY300" fmla="*/ 95420 h 311563"/>
                <a:gd name="connsiteX301" fmla="*/ 104262 w 273914"/>
                <a:gd name="connsiteY301" fmla="*/ 93134 h 311563"/>
                <a:gd name="connsiteX302" fmla="*/ 105938 w 273914"/>
                <a:gd name="connsiteY302" fmla="*/ 91000 h 311563"/>
                <a:gd name="connsiteX303" fmla="*/ 107920 w 273914"/>
                <a:gd name="connsiteY303" fmla="*/ 89018 h 311563"/>
                <a:gd name="connsiteX304" fmla="*/ 108225 w 273914"/>
                <a:gd name="connsiteY304" fmla="*/ 88561 h 311563"/>
                <a:gd name="connsiteX305" fmla="*/ 108377 w 273914"/>
                <a:gd name="connsiteY305" fmla="*/ 88256 h 311563"/>
                <a:gd name="connsiteX306" fmla="*/ 108682 w 273914"/>
                <a:gd name="connsiteY306" fmla="*/ 88104 h 311563"/>
                <a:gd name="connsiteX307" fmla="*/ 109139 w 273914"/>
                <a:gd name="connsiteY307" fmla="*/ 87646 h 311563"/>
                <a:gd name="connsiteX308" fmla="*/ 110206 w 273914"/>
                <a:gd name="connsiteY308" fmla="*/ 86884 h 311563"/>
                <a:gd name="connsiteX309" fmla="*/ 113407 w 273914"/>
                <a:gd name="connsiteY309" fmla="*/ 83836 h 311563"/>
                <a:gd name="connsiteX310" fmla="*/ 116456 w 273914"/>
                <a:gd name="connsiteY310" fmla="*/ 81244 h 311563"/>
                <a:gd name="connsiteX311" fmla="*/ 120266 w 273914"/>
                <a:gd name="connsiteY311" fmla="*/ 78044 h 311563"/>
                <a:gd name="connsiteX312" fmla="*/ 124382 w 273914"/>
                <a:gd name="connsiteY312" fmla="*/ 75147 h 311563"/>
                <a:gd name="connsiteX313" fmla="*/ 128498 w 273914"/>
                <a:gd name="connsiteY313" fmla="*/ 72099 h 311563"/>
                <a:gd name="connsiteX314" fmla="*/ 136881 w 273914"/>
                <a:gd name="connsiteY314" fmla="*/ 67526 h 311563"/>
                <a:gd name="connsiteX315" fmla="*/ 141302 w 273914"/>
                <a:gd name="connsiteY315" fmla="*/ 65544 h 311563"/>
                <a:gd name="connsiteX316" fmla="*/ 145722 w 273914"/>
                <a:gd name="connsiteY316" fmla="*/ 63868 h 311563"/>
                <a:gd name="connsiteX317" fmla="*/ 150295 w 273914"/>
                <a:gd name="connsiteY317" fmla="*/ 62191 h 311563"/>
                <a:gd name="connsiteX318" fmla="*/ 194347 w 273914"/>
                <a:gd name="connsiteY318" fmla="*/ 152 h 311563"/>
                <a:gd name="connsiteX319" fmla="*/ 195871 w 273914"/>
                <a:gd name="connsiteY319" fmla="*/ 0 h 311563"/>
                <a:gd name="connsiteX320" fmla="*/ 197090 w 273914"/>
                <a:gd name="connsiteY320" fmla="*/ 152 h 311563"/>
                <a:gd name="connsiteX321" fmla="*/ 198462 w 273914"/>
                <a:gd name="connsiteY321" fmla="*/ 457 h 311563"/>
                <a:gd name="connsiteX322" fmla="*/ 199682 w 273914"/>
                <a:gd name="connsiteY322" fmla="*/ 1219 h 311563"/>
                <a:gd name="connsiteX323" fmla="*/ 200749 w 273914"/>
                <a:gd name="connsiteY323" fmla="*/ 1829 h 311563"/>
                <a:gd name="connsiteX324" fmla="*/ 201663 w 273914"/>
                <a:gd name="connsiteY324" fmla="*/ 2896 h 311563"/>
                <a:gd name="connsiteX325" fmla="*/ 202425 w 273914"/>
                <a:gd name="connsiteY325" fmla="*/ 3811 h 311563"/>
                <a:gd name="connsiteX326" fmla="*/ 202883 w 273914"/>
                <a:gd name="connsiteY326" fmla="*/ 5030 h 311563"/>
                <a:gd name="connsiteX327" fmla="*/ 203188 w 273914"/>
                <a:gd name="connsiteY327" fmla="*/ 6249 h 311563"/>
                <a:gd name="connsiteX328" fmla="*/ 203645 w 273914"/>
                <a:gd name="connsiteY328" fmla="*/ 9908 h 311563"/>
                <a:gd name="connsiteX329" fmla="*/ 204864 w 273914"/>
                <a:gd name="connsiteY329" fmla="*/ 20272 h 311563"/>
                <a:gd name="connsiteX330" fmla="*/ 225747 w 273914"/>
                <a:gd name="connsiteY330" fmla="*/ 41003 h 311563"/>
                <a:gd name="connsiteX331" fmla="*/ 226661 w 273914"/>
                <a:gd name="connsiteY331" fmla="*/ 42222 h 311563"/>
                <a:gd name="connsiteX332" fmla="*/ 227119 w 273914"/>
                <a:gd name="connsiteY332" fmla="*/ 43442 h 311563"/>
                <a:gd name="connsiteX333" fmla="*/ 227728 w 273914"/>
                <a:gd name="connsiteY333" fmla="*/ 44966 h 311563"/>
                <a:gd name="connsiteX334" fmla="*/ 227728 w 273914"/>
                <a:gd name="connsiteY334" fmla="*/ 46185 h 311563"/>
                <a:gd name="connsiteX335" fmla="*/ 227728 w 273914"/>
                <a:gd name="connsiteY335" fmla="*/ 47709 h 311563"/>
                <a:gd name="connsiteX336" fmla="*/ 227119 w 273914"/>
                <a:gd name="connsiteY336" fmla="*/ 49081 h 311563"/>
                <a:gd name="connsiteX337" fmla="*/ 226661 w 273914"/>
                <a:gd name="connsiteY337" fmla="*/ 50301 h 311563"/>
                <a:gd name="connsiteX338" fmla="*/ 225747 w 273914"/>
                <a:gd name="connsiteY338" fmla="*/ 51520 h 311563"/>
                <a:gd name="connsiteX339" fmla="*/ 224527 w 273914"/>
                <a:gd name="connsiteY339" fmla="*/ 52282 h 311563"/>
                <a:gd name="connsiteX340" fmla="*/ 223308 w 273914"/>
                <a:gd name="connsiteY340" fmla="*/ 53045 h 311563"/>
                <a:gd name="connsiteX341" fmla="*/ 221784 w 273914"/>
                <a:gd name="connsiteY341" fmla="*/ 53502 h 311563"/>
                <a:gd name="connsiteX342" fmla="*/ 220259 w 273914"/>
                <a:gd name="connsiteY342" fmla="*/ 53502 h 311563"/>
                <a:gd name="connsiteX343" fmla="*/ 219040 w 273914"/>
                <a:gd name="connsiteY343" fmla="*/ 53502 h 311563"/>
                <a:gd name="connsiteX344" fmla="*/ 217668 w 273914"/>
                <a:gd name="connsiteY344" fmla="*/ 53044 h 311563"/>
                <a:gd name="connsiteX345" fmla="*/ 216449 w 273914"/>
                <a:gd name="connsiteY345" fmla="*/ 52282 h 311563"/>
                <a:gd name="connsiteX346" fmla="*/ 215229 w 273914"/>
                <a:gd name="connsiteY346" fmla="*/ 51520 h 311563"/>
                <a:gd name="connsiteX347" fmla="*/ 206541 w 273914"/>
                <a:gd name="connsiteY347" fmla="*/ 42832 h 311563"/>
                <a:gd name="connsiteX348" fmla="*/ 207151 w 273914"/>
                <a:gd name="connsiteY348" fmla="*/ 51368 h 311563"/>
                <a:gd name="connsiteX349" fmla="*/ 198462 w 273914"/>
                <a:gd name="connsiteY349" fmla="*/ 50606 h 311563"/>
                <a:gd name="connsiteX350" fmla="*/ 188707 w 273914"/>
                <a:gd name="connsiteY350" fmla="*/ 50148 h 311563"/>
                <a:gd name="connsiteX351" fmla="*/ 189012 w 273914"/>
                <a:gd name="connsiteY351" fmla="*/ 35210 h 311563"/>
                <a:gd name="connsiteX352" fmla="*/ 188707 w 273914"/>
                <a:gd name="connsiteY352" fmla="*/ 23169 h 311563"/>
                <a:gd name="connsiteX353" fmla="*/ 188707 w 273914"/>
                <a:gd name="connsiteY353" fmla="*/ 21949 h 311563"/>
                <a:gd name="connsiteX354" fmla="*/ 188707 w 273914"/>
                <a:gd name="connsiteY354" fmla="*/ 20577 h 311563"/>
                <a:gd name="connsiteX355" fmla="*/ 188554 w 273914"/>
                <a:gd name="connsiteY355" fmla="*/ 7469 h 311563"/>
                <a:gd name="connsiteX356" fmla="*/ 188707 w 273914"/>
                <a:gd name="connsiteY356" fmla="*/ 6097 h 311563"/>
                <a:gd name="connsiteX357" fmla="*/ 189012 w 273914"/>
                <a:gd name="connsiteY357" fmla="*/ 4573 h 311563"/>
                <a:gd name="connsiteX358" fmla="*/ 189774 w 273914"/>
                <a:gd name="connsiteY358" fmla="*/ 3353 h 311563"/>
                <a:gd name="connsiteX359" fmla="*/ 190688 w 273914"/>
                <a:gd name="connsiteY359" fmla="*/ 2439 h 311563"/>
                <a:gd name="connsiteX360" fmla="*/ 191603 w 273914"/>
                <a:gd name="connsiteY360" fmla="*/ 1372 h 311563"/>
                <a:gd name="connsiteX361" fmla="*/ 192822 w 273914"/>
                <a:gd name="connsiteY361" fmla="*/ 609 h 31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</a:cxnLst>
              <a:rect l="l" t="t" r="r" b="b"/>
              <a:pathLst>
                <a:path w="273914" h="311563">
                  <a:moveTo>
                    <a:pt x="5640" y="220715"/>
                  </a:moveTo>
                  <a:lnTo>
                    <a:pt x="6859" y="220563"/>
                  </a:lnTo>
                  <a:lnTo>
                    <a:pt x="22712" y="219801"/>
                  </a:lnTo>
                  <a:lnTo>
                    <a:pt x="40699" y="219038"/>
                  </a:lnTo>
                  <a:lnTo>
                    <a:pt x="51369" y="218581"/>
                  </a:lnTo>
                  <a:lnTo>
                    <a:pt x="63410" y="217819"/>
                  </a:lnTo>
                  <a:lnTo>
                    <a:pt x="71946" y="217362"/>
                  </a:lnTo>
                  <a:lnTo>
                    <a:pt x="81092" y="216295"/>
                  </a:lnTo>
                  <a:lnTo>
                    <a:pt x="82464" y="236416"/>
                  </a:lnTo>
                  <a:lnTo>
                    <a:pt x="73166" y="236873"/>
                  </a:lnTo>
                  <a:lnTo>
                    <a:pt x="64325" y="237178"/>
                  </a:lnTo>
                  <a:lnTo>
                    <a:pt x="54570" y="237178"/>
                  </a:lnTo>
                  <a:lnTo>
                    <a:pt x="80330" y="262786"/>
                  </a:lnTo>
                  <a:lnTo>
                    <a:pt x="81245" y="264005"/>
                  </a:lnTo>
                  <a:lnTo>
                    <a:pt x="81702" y="265225"/>
                  </a:lnTo>
                  <a:lnTo>
                    <a:pt x="82312" y="266749"/>
                  </a:lnTo>
                  <a:lnTo>
                    <a:pt x="82464" y="268273"/>
                  </a:lnTo>
                  <a:lnTo>
                    <a:pt x="82312" y="269493"/>
                  </a:lnTo>
                  <a:lnTo>
                    <a:pt x="81702" y="270864"/>
                  </a:lnTo>
                  <a:lnTo>
                    <a:pt x="81245" y="272084"/>
                  </a:lnTo>
                  <a:lnTo>
                    <a:pt x="80330" y="273303"/>
                  </a:lnTo>
                  <a:lnTo>
                    <a:pt x="79111" y="274370"/>
                  </a:lnTo>
                  <a:lnTo>
                    <a:pt x="77891" y="275133"/>
                  </a:lnTo>
                  <a:lnTo>
                    <a:pt x="76367" y="275285"/>
                  </a:lnTo>
                  <a:lnTo>
                    <a:pt x="75147" y="275590"/>
                  </a:lnTo>
                  <a:lnTo>
                    <a:pt x="73623" y="275285"/>
                  </a:lnTo>
                  <a:lnTo>
                    <a:pt x="72251" y="275133"/>
                  </a:lnTo>
                  <a:lnTo>
                    <a:pt x="71032" y="274371"/>
                  </a:lnTo>
                  <a:lnTo>
                    <a:pt x="69813" y="273304"/>
                  </a:lnTo>
                  <a:lnTo>
                    <a:pt x="35668" y="239312"/>
                  </a:lnTo>
                  <a:lnTo>
                    <a:pt x="34754" y="238092"/>
                  </a:lnTo>
                  <a:lnTo>
                    <a:pt x="33992" y="236720"/>
                  </a:lnTo>
                  <a:lnTo>
                    <a:pt x="22560" y="236111"/>
                  </a:lnTo>
                  <a:lnTo>
                    <a:pt x="6859" y="235196"/>
                  </a:lnTo>
                  <a:lnTo>
                    <a:pt x="5335" y="234891"/>
                  </a:lnTo>
                  <a:lnTo>
                    <a:pt x="4116" y="234434"/>
                  </a:lnTo>
                  <a:lnTo>
                    <a:pt x="2896" y="233672"/>
                  </a:lnTo>
                  <a:lnTo>
                    <a:pt x="1677" y="232757"/>
                  </a:lnTo>
                  <a:lnTo>
                    <a:pt x="915" y="231690"/>
                  </a:lnTo>
                  <a:lnTo>
                    <a:pt x="305" y="230318"/>
                  </a:lnTo>
                  <a:lnTo>
                    <a:pt x="0" y="229099"/>
                  </a:lnTo>
                  <a:lnTo>
                    <a:pt x="0" y="227575"/>
                  </a:lnTo>
                  <a:lnTo>
                    <a:pt x="305" y="226203"/>
                  </a:lnTo>
                  <a:lnTo>
                    <a:pt x="457" y="224831"/>
                  </a:lnTo>
                  <a:lnTo>
                    <a:pt x="1220" y="223611"/>
                  </a:lnTo>
                  <a:lnTo>
                    <a:pt x="2134" y="222697"/>
                  </a:lnTo>
                  <a:lnTo>
                    <a:pt x="3201" y="221782"/>
                  </a:lnTo>
                  <a:lnTo>
                    <a:pt x="4421" y="221173"/>
                  </a:lnTo>
                  <a:close/>
                  <a:moveTo>
                    <a:pt x="168738" y="92981"/>
                  </a:moveTo>
                  <a:lnTo>
                    <a:pt x="169957" y="92981"/>
                  </a:lnTo>
                  <a:lnTo>
                    <a:pt x="171329" y="92981"/>
                  </a:lnTo>
                  <a:lnTo>
                    <a:pt x="172853" y="93438"/>
                  </a:lnTo>
                  <a:lnTo>
                    <a:pt x="174073" y="94200"/>
                  </a:lnTo>
                  <a:lnTo>
                    <a:pt x="175292" y="94962"/>
                  </a:lnTo>
                  <a:lnTo>
                    <a:pt x="186115" y="105937"/>
                  </a:lnTo>
                  <a:lnTo>
                    <a:pt x="187487" y="89780"/>
                  </a:lnTo>
                  <a:lnTo>
                    <a:pt x="193126" y="89475"/>
                  </a:lnTo>
                  <a:lnTo>
                    <a:pt x="198766" y="89475"/>
                  </a:lnTo>
                  <a:lnTo>
                    <a:pt x="207607" y="89475"/>
                  </a:lnTo>
                  <a:lnTo>
                    <a:pt x="207607" y="91914"/>
                  </a:lnTo>
                  <a:lnTo>
                    <a:pt x="207150" y="107461"/>
                  </a:lnTo>
                  <a:lnTo>
                    <a:pt x="206540" y="115235"/>
                  </a:lnTo>
                  <a:lnTo>
                    <a:pt x="205930" y="123314"/>
                  </a:lnTo>
                  <a:lnTo>
                    <a:pt x="204863" y="131697"/>
                  </a:lnTo>
                  <a:lnTo>
                    <a:pt x="203644" y="140233"/>
                  </a:lnTo>
                  <a:lnTo>
                    <a:pt x="202272" y="148464"/>
                  </a:lnTo>
                  <a:lnTo>
                    <a:pt x="200443" y="157305"/>
                  </a:lnTo>
                  <a:lnTo>
                    <a:pt x="198309" y="165841"/>
                  </a:lnTo>
                  <a:lnTo>
                    <a:pt x="196785" y="170262"/>
                  </a:lnTo>
                  <a:lnTo>
                    <a:pt x="195413" y="174682"/>
                  </a:lnTo>
                  <a:lnTo>
                    <a:pt x="193888" y="179102"/>
                  </a:lnTo>
                  <a:lnTo>
                    <a:pt x="191907" y="183523"/>
                  </a:lnTo>
                  <a:lnTo>
                    <a:pt x="189773" y="187943"/>
                  </a:lnTo>
                  <a:lnTo>
                    <a:pt x="187334" y="192364"/>
                  </a:lnTo>
                  <a:lnTo>
                    <a:pt x="184133" y="196937"/>
                  </a:lnTo>
                  <a:lnTo>
                    <a:pt x="182609" y="198918"/>
                  </a:lnTo>
                  <a:lnTo>
                    <a:pt x="181084" y="200747"/>
                  </a:lnTo>
                  <a:lnTo>
                    <a:pt x="180475" y="201357"/>
                  </a:lnTo>
                  <a:lnTo>
                    <a:pt x="180170" y="201967"/>
                  </a:lnTo>
                  <a:lnTo>
                    <a:pt x="179865" y="202119"/>
                  </a:lnTo>
                  <a:lnTo>
                    <a:pt x="179255" y="202881"/>
                  </a:lnTo>
                  <a:lnTo>
                    <a:pt x="177426" y="204405"/>
                  </a:lnTo>
                  <a:lnTo>
                    <a:pt x="173616" y="207454"/>
                  </a:lnTo>
                  <a:lnTo>
                    <a:pt x="171786" y="209283"/>
                  </a:lnTo>
                  <a:lnTo>
                    <a:pt x="169957" y="210655"/>
                  </a:lnTo>
                  <a:lnTo>
                    <a:pt x="165994" y="213399"/>
                  </a:lnTo>
                  <a:lnTo>
                    <a:pt x="161879" y="216142"/>
                  </a:lnTo>
                  <a:lnTo>
                    <a:pt x="159897" y="217057"/>
                  </a:lnTo>
                  <a:lnTo>
                    <a:pt x="157915" y="218276"/>
                  </a:lnTo>
                  <a:lnTo>
                    <a:pt x="153800" y="220563"/>
                  </a:lnTo>
                  <a:lnTo>
                    <a:pt x="149532" y="222239"/>
                  </a:lnTo>
                  <a:lnTo>
                    <a:pt x="145416" y="224221"/>
                  </a:lnTo>
                  <a:lnTo>
                    <a:pt x="140996" y="225593"/>
                  </a:lnTo>
                  <a:lnTo>
                    <a:pt x="132612" y="228337"/>
                  </a:lnTo>
                  <a:lnTo>
                    <a:pt x="124381" y="230471"/>
                  </a:lnTo>
                  <a:lnTo>
                    <a:pt x="119656" y="231690"/>
                  </a:lnTo>
                  <a:lnTo>
                    <a:pt x="119656" y="220715"/>
                  </a:lnTo>
                  <a:lnTo>
                    <a:pt x="119656" y="209436"/>
                  </a:lnTo>
                  <a:lnTo>
                    <a:pt x="126820" y="207454"/>
                  </a:lnTo>
                  <a:lnTo>
                    <a:pt x="133679" y="205015"/>
                  </a:lnTo>
                  <a:lnTo>
                    <a:pt x="140539" y="202119"/>
                  </a:lnTo>
                  <a:lnTo>
                    <a:pt x="143892" y="200442"/>
                  </a:lnTo>
                  <a:lnTo>
                    <a:pt x="147093" y="198766"/>
                  </a:lnTo>
                  <a:lnTo>
                    <a:pt x="149379" y="197699"/>
                  </a:lnTo>
                  <a:lnTo>
                    <a:pt x="151209" y="196479"/>
                  </a:lnTo>
                  <a:lnTo>
                    <a:pt x="125296" y="170566"/>
                  </a:lnTo>
                  <a:lnTo>
                    <a:pt x="124381" y="169347"/>
                  </a:lnTo>
                  <a:lnTo>
                    <a:pt x="123619" y="168128"/>
                  </a:lnTo>
                  <a:lnTo>
                    <a:pt x="123314" y="166603"/>
                  </a:lnTo>
                  <a:lnTo>
                    <a:pt x="123162" y="165384"/>
                  </a:lnTo>
                  <a:lnTo>
                    <a:pt x="123314" y="164012"/>
                  </a:lnTo>
                  <a:lnTo>
                    <a:pt x="123619" y="162488"/>
                  </a:lnTo>
                  <a:lnTo>
                    <a:pt x="124381" y="161268"/>
                  </a:lnTo>
                  <a:lnTo>
                    <a:pt x="125296" y="160049"/>
                  </a:lnTo>
                  <a:lnTo>
                    <a:pt x="126515" y="159287"/>
                  </a:lnTo>
                  <a:lnTo>
                    <a:pt x="127735" y="158525"/>
                  </a:lnTo>
                  <a:lnTo>
                    <a:pt x="129259" y="158068"/>
                  </a:lnTo>
                  <a:lnTo>
                    <a:pt x="130478" y="158067"/>
                  </a:lnTo>
                  <a:lnTo>
                    <a:pt x="132003" y="158067"/>
                  </a:lnTo>
                  <a:lnTo>
                    <a:pt x="133375" y="158525"/>
                  </a:lnTo>
                  <a:lnTo>
                    <a:pt x="134594" y="159287"/>
                  </a:lnTo>
                  <a:lnTo>
                    <a:pt x="135813" y="160049"/>
                  </a:lnTo>
                  <a:lnTo>
                    <a:pt x="162793" y="187181"/>
                  </a:lnTo>
                  <a:lnTo>
                    <a:pt x="163250" y="187029"/>
                  </a:lnTo>
                  <a:lnTo>
                    <a:pt x="163555" y="186419"/>
                  </a:lnTo>
                  <a:lnTo>
                    <a:pt x="164317" y="185809"/>
                  </a:lnTo>
                  <a:lnTo>
                    <a:pt x="165689" y="184285"/>
                  </a:lnTo>
                  <a:lnTo>
                    <a:pt x="166756" y="182761"/>
                  </a:lnTo>
                  <a:lnTo>
                    <a:pt x="168128" y="180627"/>
                  </a:lnTo>
                  <a:lnTo>
                    <a:pt x="169957" y="177731"/>
                  </a:lnTo>
                  <a:lnTo>
                    <a:pt x="171329" y="174987"/>
                  </a:lnTo>
                  <a:lnTo>
                    <a:pt x="174073" y="168890"/>
                  </a:lnTo>
                  <a:lnTo>
                    <a:pt x="133832" y="128649"/>
                  </a:lnTo>
                  <a:lnTo>
                    <a:pt x="132917" y="127430"/>
                  </a:lnTo>
                  <a:lnTo>
                    <a:pt x="132460" y="126210"/>
                  </a:lnTo>
                  <a:lnTo>
                    <a:pt x="132003" y="124991"/>
                  </a:lnTo>
                  <a:lnTo>
                    <a:pt x="131698" y="123619"/>
                  </a:lnTo>
                  <a:lnTo>
                    <a:pt x="132003" y="122094"/>
                  </a:lnTo>
                  <a:lnTo>
                    <a:pt x="132460" y="120875"/>
                  </a:lnTo>
                  <a:lnTo>
                    <a:pt x="132917" y="119351"/>
                  </a:lnTo>
                  <a:lnTo>
                    <a:pt x="133832" y="118436"/>
                  </a:lnTo>
                  <a:lnTo>
                    <a:pt x="135051" y="117369"/>
                  </a:lnTo>
                  <a:lnTo>
                    <a:pt x="136423" y="116760"/>
                  </a:lnTo>
                  <a:lnTo>
                    <a:pt x="137795" y="116150"/>
                  </a:lnTo>
                  <a:lnTo>
                    <a:pt x="139014" y="116150"/>
                  </a:lnTo>
                  <a:lnTo>
                    <a:pt x="140539" y="116150"/>
                  </a:lnTo>
                  <a:lnTo>
                    <a:pt x="141911" y="116760"/>
                  </a:lnTo>
                  <a:lnTo>
                    <a:pt x="143130" y="117369"/>
                  </a:lnTo>
                  <a:lnTo>
                    <a:pt x="144502" y="118436"/>
                  </a:lnTo>
                  <a:lnTo>
                    <a:pt x="178951" y="152885"/>
                  </a:lnTo>
                  <a:lnTo>
                    <a:pt x="179255" y="152275"/>
                  </a:lnTo>
                  <a:lnTo>
                    <a:pt x="180627" y="145416"/>
                  </a:lnTo>
                  <a:lnTo>
                    <a:pt x="181847" y="138557"/>
                  </a:lnTo>
                  <a:lnTo>
                    <a:pt x="183066" y="131697"/>
                  </a:lnTo>
                  <a:lnTo>
                    <a:pt x="184133" y="124838"/>
                  </a:lnTo>
                  <a:lnTo>
                    <a:pt x="164775" y="105480"/>
                  </a:lnTo>
                  <a:lnTo>
                    <a:pt x="163708" y="104260"/>
                  </a:lnTo>
                  <a:lnTo>
                    <a:pt x="163098" y="103041"/>
                  </a:lnTo>
                  <a:lnTo>
                    <a:pt x="162793" y="101517"/>
                  </a:lnTo>
                  <a:lnTo>
                    <a:pt x="162488" y="100297"/>
                  </a:lnTo>
                  <a:lnTo>
                    <a:pt x="162793" y="98773"/>
                  </a:lnTo>
                  <a:lnTo>
                    <a:pt x="163098" y="97401"/>
                  </a:lnTo>
                  <a:lnTo>
                    <a:pt x="163708" y="96182"/>
                  </a:lnTo>
                  <a:lnTo>
                    <a:pt x="164775" y="94962"/>
                  </a:lnTo>
                  <a:lnTo>
                    <a:pt x="165994" y="94200"/>
                  </a:lnTo>
                  <a:lnTo>
                    <a:pt x="167214" y="93438"/>
                  </a:lnTo>
                  <a:close/>
                  <a:moveTo>
                    <a:pt x="154715" y="60972"/>
                  </a:moveTo>
                  <a:lnTo>
                    <a:pt x="159136" y="59904"/>
                  </a:lnTo>
                  <a:lnTo>
                    <a:pt x="163556" y="58990"/>
                  </a:lnTo>
                  <a:lnTo>
                    <a:pt x="167976" y="58380"/>
                  </a:lnTo>
                  <a:lnTo>
                    <a:pt x="172092" y="57923"/>
                  </a:lnTo>
                  <a:lnTo>
                    <a:pt x="180475" y="57466"/>
                  </a:lnTo>
                  <a:lnTo>
                    <a:pt x="188554" y="57466"/>
                  </a:lnTo>
                  <a:lnTo>
                    <a:pt x="196023" y="57770"/>
                  </a:lnTo>
                  <a:lnTo>
                    <a:pt x="203187" y="58380"/>
                  </a:lnTo>
                  <a:lnTo>
                    <a:pt x="210047" y="59142"/>
                  </a:lnTo>
                  <a:lnTo>
                    <a:pt x="222546" y="60971"/>
                  </a:lnTo>
                  <a:lnTo>
                    <a:pt x="233825" y="62648"/>
                  </a:lnTo>
                  <a:lnTo>
                    <a:pt x="251659" y="65087"/>
                  </a:lnTo>
                  <a:lnTo>
                    <a:pt x="267055" y="67068"/>
                  </a:lnTo>
                  <a:lnTo>
                    <a:pt x="267359" y="67221"/>
                  </a:lnTo>
                  <a:lnTo>
                    <a:pt x="268731" y="67526"/>
                  </a:lnTo>
                  <a:lnTo>
                    <a:pt x="270256" y="68288"/>
                  </a:lnTo>
                  <a:lnTo>
                    <a:pt x="271170" y="69050"/>
                  </a:lnTo>
                  <a:lnTo>
                    <a:pt x="272237" y="69965"/>
                  </a:lnTo>
                  <a:lnTo>
                    <a:pt x="272999" y="71184"/>
                  </a:lnTo>
                  <a:lnTo>
                    <a:pt x="273609" y="72404"/>
                  </a:lnTo>
                  <a:lnTo>
                    <a:pt x="273914" y="73928"/>
                  </a:lnTo>
                  <a:lnTo>
                    <a:pt x="273609" y="75300"/>
                  </a:lnTo>
                  <a:lnTo>
                    <a:pt x="273457" y="76824"/>
                  </a:lnTo>
                  <a:lnTo>
                    <a:pt x="272999" y="77738"/>
                  </a:lnTo>
                  <a:lnTo>
                    <a:pt x="272390" y="78958"/>
                  </a:lnTo>
                  <a:lnTo>
                    <a:pt x="271475" y="80025"/>
                  </a:lnTo>
                  <a:lnTo>
                    <a:pt x="270560" y="80787"/>
                  </a:lnTo>
                  <a:lnTo>
                    <a:pt x="269493" y="81244"/>
                  </a:lnTo>
                  <a:lnTo>
                    <a:pt x="268274" y="81702"/>
                  </a:lnTo>
                  <a:lnTo>
                    <a:pt x="267055" y="82006"/>
                  </a:lnTo>
                  <a:lnTo>
                    <a:pt x="262634" y="82159"/>
                  </a:lnTo>
                  <a:lnTo>
                    <a:pt x="257452" y="82616"/>
                  </a:lnTo>
                  <a:lnTo>
                    <a:pt x="250745" y="82921"/>
                  </a:lnTo>
                  <a:lnTo>
                    <a:pt x="242056" y="82921"/>
                  </a:lnTo>
                  <a:lnTo>
                    <a:pt x="231996" y="82921"/>
                  </a:lnTo>
                  <a:lnTo>
                    <a:pt x="208370" y="82159"/>
                  </a:lnTo>
                  <a:lnTo>
                    <a:pt x="201968" y="82159"/>
                  </a:lnTo>
                  <a:lnTo>
                    <a:pt x="195413" y="82159"/>
                  </a:lnTo>
                  <a:lnTo>
                    <a:pt x="188707" y="82159"/>
                  </a:lnTo>
                  <a:lnTo>
                    <a:pt x="181847" y="82616"/>
                  </a:lnTo>
                  <a:lnTo>
                    <a:pt x="175293" y="83683"/>
                  </a:lnTo>
                  <a:lnTo>
                    <a:pt x="168434" y="84903"/>
                  </a:lnTo>
                  <a:lnTo>
                    <a:pt x="162032" y="86579"/>
                  </a:lnTo>
                  <a:lnTo>
                    <a:pt x="158678" y="87646"/>
                  </a:lnTo>
                  <a:lnTo>
                    <a:pt x="155630" y="89018"/>
                  </a:lnTo>
                  <a:lnTo>
                    <a:pt x="149380" y="91762"/>
                  </a:lnTo>
                  <a:lnTo>
                    <a:pt x="143131" y="95420"/>
                  </a:lnTo>
                  <a:lnTo>
                    <a:pt x="137796" y="99383"/>
                  </a:lnTo>
                  <a:lnTo>
                    <a:pt x="134900" y="101517"/>
                  </a:lnTo>
                  <a:lnTo>
                    <a:pt x="132003" y="104413"/>
                  </a:lnTo>
                  <a:lnTo>
                    <a:pt x="128802" y="107462"/>
                  </a:lnTo>
                  <a:lnTo>
                    <a:pt x="128345" y="107614"/>
                  </a:lnTo>
                  <a:lnTo>
                    <a:pt x="128345" y="107919"/>
                  </a:lnTo>
                  <a:lnTo>
                    <a:pt x="128040" y="108072"/>
                  </a:lnTo>
                  <a:lnTo>
                    <a:pt x="126821" y="109291"/>
                  </a:lnTo>
                  <a:lnTo>
                    <a:pt x="125754" y="110358"/>
                  </a:lnTo>
                  <a:lnTo>
                    <a:pt x="124839" y="111882"/>
                  </a:lnTo>
                  <a:lnTo>
                    <a:pt x="123163" y="114321"/>
                  </a:lnTo>
                  <a:lnTo>
                    <a:pt x="121486" y="117217"/>
                  </a:lnTo>
                  <a:lnTo>
                    <a:pt x="119962" y="120418"/>
                  </a:lnTo>
                  <a:lnTo>
                    <a:pt x="118742" y="123619"/>
                  </a:lnTo>
                  <a:lnTo>
                    <a:pt x="117523" y="126973"/>
                  </a:lnTo>
                  <a:lnTo>
                    <a:pt x="116456" y="130631"/>
                  </a:lnTo>
                  <a:lnTo>
                    <a:pt x="115541" y="134289"/>
                  </a:lnTo>
                  <a:lnTo>
                    <a:pt x="114322" y="141911"/>
                  </a:lnTo>
                  <a:lnTo>
                    <a:pt x="113407" y="149684"/>
                  </a:lnTo>
                  <a:lnTo>
                    <a:pt x="112645" y="157763"/>
                  </a:lnTo>
                  <a:lnTo>
                    <a:pt x="112188" y="165842"/>
                  </a:lnTo>
                  <a:lnTo>
                    <a:pt x="111883" y="173920"/>
                  </a:lnTo>
                  <a:lnTo>
                    <a:pt x="111883" y="190078"/>
                  </a:lnTo>
                  <a:lnTo>
                    <a:pt x="112340" y="221478"/>
                  </a:lnTo>
                  <a:lnTo>
                    <a:pt x="112340" y="236111"/>
                  </a:lnTo>
                  <a:lnTo>
                    <a:pt x="112188" y="243275"/>
                  </a:lnTo>
                  <a:lnTo>
                    <a:pt x="111883" y="250134"/>
                  </a:lnTo>
                  <a:lnTo>
                    <a:pt x="111426" y="256689"/>
                  </a:lnTo>
                  <a:lnTo>
                    <a:pt x="110663" y="263091"/>
                  </a:lnTo>
                  <a:lnTo>
                    <a:pt x="109597" y="269188"/>
                  </a:lnTo>
                  <a:lnTo>
                    <a:pt x="108682" y="275132"/>
                  </a:lnTo>
                  <a:lnTo>
                    <a:pt x="107462" y="280467"/>
                  </a:lnTo>
                  <a:lnTo>
                    <a:pt x="105938" y="285650"/>
                  </a:lnTo>
                  <a:lnTo>
                    <a:pt x="104261" y="290223"/>
                  </a:lnTo>
                  <a:lnTo>
                    <a:pt x="102585" y="294491"/>
                  </a:lnTo>
                  <a:lnTo>
                    <a:pt x="100603" y="298149"/>
                  </a:lnTo>
                  <a:lnTo>
                    <a:pt x="98469" y="301502"/>
                  </a:lnTo>
                  <a:lnTo>
                    <a:pt x="96183" y="304246"/>
                  </a:lnTo>
                  <a:lnTo>
                    <a:pt x="94506" y="306380"/>
                  </a:lnTo>
                  <a:lnTo>
                    <a:pt x="91610" y="309429"/>
                  </a:lnTo>
                  <a:lnTo>
                    <a:pt x="90543" y="310343"/>
                  </a:lnTo>
                  <a:lnTo>
                    <a:pt x="89171" y="311105"/>
                  </a:lnTo>
                  <a:lnTo>
                    <a:pt x="87952" y="311258"/>
                  </a:lnTo>
                  <a:lnTo>
                    <a:pt x="86427" y="311563"/>
                  </a:lnTo>
                  <a:lnTo>
                    <a:pt x="84903" y="311258"/>
                  </a:lnTo>
                  <a:lnTo>
                    <a:pt x="83684" y="311105"/>
                  </a:lnTo>
                  <a:lnTo>
                    <a:pt x="82312" y="310343"/>
                  </a:lnTo>
                  <a:lnTo>
                    <a:pt x="81245" y="309429"/>
                  </a:lnTo>
                  <a:lnTo>
                    <a:pt x="80330" y="308362"/>
                  </a:lnTo>
                  <a:lnTo>
                    <a:pt x="79568" y="307142"/>
                  </a:lnTo>
                  <a:lnTo>
                    <a:pt x="79263" y="305923"/>
                  </a:lnTo>
                  <a:lnTo>
                    <a:pt x="79111" y="304703"/>
                  </a:lnTo>
                  <a:lnTo>
                    <a:pt x="79111" y="303179"/>
                  </a:lnTo>
                  <a:lnTo>
                    <a:pt x="79263" y="301960"/>
                  </a:lnTo>
                  <a:lnTo>
                    <a:pt x="79873" y="300740"/>
                  </a:lnTo>
                  <a:lnTo>
                    <a:pt x="80483" y="299826"/>
                  </a:lnTo>
                  <a:lnTo>
                    <a:pt x="82922" y="296320"/>
                  </a:lnTo>
                  <a:lnTo>
                    <a:pt x="83989" y="294643"/>
                  </a:lnTo>
                  <a:lnTo>
                    <a:pt x="84751" y="293271"/>
                  </a:lnTo>
                  <a:lnTo>
                    <a:pt x="86732" y="288089"/>
                  </a:lnTo>
                  <a:lnTo>
                    <a:pt x="87952" y="284583"/>
                  </a:lnTo>
                  <a:lnTo>
                    <a:pt x="88561" y="280925"/>
                  </a:lnTo>
                  <a:lnTo>
                    <a:pt x="89324" y="276809"/>
                  </a:lnTo>
                  <a:lnTo>
                    <a:pt x="89781" y="272084"/>
                  </a:lnTo>
                  <a:lnTo>
                    <a:pt x="90391" y="267054"/>
                  </a:lnTo>
                  <a:lnTo>
                    <a:pt x="90543" y="261566"/>
                  </a:lnTo>
                  <a:lnTo>
                    <a:pt x="90543" y="255926"/>
                  </a:lnTo>
                  <a:lnTo>
                    <a:pt x="90391" y="249829"/>
                  </a:lnTo>
                  <a:lnTo>
                    <a:pt x="89781" y="236721"/>
                  </a:lnTo>
                  <a:lnTo>
                    <a:pt x="88866" y="222393"/>
                  </a:lnTo>
                  <a:lnTo>
                    <a:pt x="87647" y="206997"/>
                  </a:lnTo>
                  <a:lnTo>
                    <a:pt x="86732" y="191145"/>
                  </a:lnTo>
                  <a:lnTo>
                    <a:pt x="86123" y="182761"/>
                  </a:lnTo>
                  <a:lnTo>
                    <a:pt x="85970" y="174225"/>
                  </a:lnTo>
                  <a:lnTo>
                    <a:pt x="85665" y="165385"/>
                  </a:lnTo>
                  <a:lnTo>
                    <a:pt x="85970" y="156391"/>
                  </a:lnTo>
                  <a:lnTo>
                    <a:pt x="86427" y="147245"/>
                  </a:lnTo>
                  <a:lnTo>
                    <a:pt x="87342" y="137947"/>
                  </a:lnTo>
                  <a:lnTo>
                    <a:pt x="88104" y="133375"/>
                  </a:lnTo>
                  <a:lnTo>
                    <a:pt x="88866" y="128649"/>
                  </a:lnTo>
                  <a:lnTo>
                    <a:pt x="90086" y="123772"/>
                  </a:lnTo>
                  <a:lnTo>
                    <a:pt x="91305" y="118894"/>
                  </a:lnTo>
                  <a:lnTo>
                    <a:pt x="92829" y="114321"/>
                  </a:lnTo>
                  <a:lnTo>
                    <a:pt x="94811" y="109291"/>
                  </a:lnTo>
                  <a:lnTo>
                    <a:pt x="96945" y="104718"/>
                  </a:lnTo>
                  <a:lnTo>
                    <a:pt x="99689" y="99993"/>
                  </a:lnTo>
                  <a:lnTo>
                    <a:pt x="102585" y="95420"/>
                  </a:lnTo>
                  <a:lnTo>
                    <a:pt x="104262" y="93134"/>
                  </a:lnTo>
                  <a:lnTo>
                    <a:pt x="105938" y="91000"/>
                  </a:lnTo>
                  <a:lnTo>
                    <a:pt x="107920" y="89018"/>
                  </a:lnTo>
                  <a:lnTo>
                    <a:pt x="108225" y="88561"/>
                  </a:lnTo>
                  <a:lnTo>
                    <a:pt x="108377" y="88256"/>
                  </a:lnTo>
                  <a:lnTo>
                    <a:pt x="108682" y="88104"/>
                  </a:lnTo>
                  <a:lnTo>
                    <a:pt x="109139" y="87646"/>
                  </a:lnTo>
                  <a:lnTo>
                    <a:pt x="110206" y="86884"/>
                  </a:lnTo>
                  <a:lnTo>
                    <a:pt x="113407" y="83836"/>
                  </a:lnTo>
                  <a:lnTo>
                    <a:pt x="116456" y="81244"/>
                  </a:lnTo>
                  <a:lnTo>
                    <a:pt x="120266" y="78044"/>
                  </a:lnTo>
                  <a:lnTo>
                    <a:pt x="124382" y="75147"/>
                  </a:lnTo>
                  <a:lnTo>
                    <a:pt x="128498" y="72099"/>
                  </a:lnTo>
                  <a:lnTo>
                    <a:pt x="136881" y="67526"/>
                  </a:lnTo>
                  <a:lnTo>
                    <a:pt x="141302" y="65544"/>
                  </a:lnTo>
                  <a:lnTo>
                    <a:pt x="145722" y="63868"/>
                  </a:lnTo>
                  <a:lnTo>
                    <a:pt x="150295" y="62191"/>
                  </a:lnTo>
                  <a:close/>
                  <a:moveTo>
                    <a:pt x="194347" y="152"/>
                  </a:moveTo>
                  <a:lnTo>
                    <a:pt x="195871" y="0"/>
                  </a:lnTo>
                  <a:lnTo>
                    <a:pt x="197090" y="152"/>
                  </a:lnTo>
                  <a:lnTo>
                    <a:pt x="198462" y="457"/>
                  </a:lnTo>
                  <a:lnTo>
                    <a:pt x="199682" y="1219"/>
                  </a:lnTo>
                  <a:lnTo>
                    <a:pt x="200749" y="1829"/>
                  </a:lnTo>
                  <a:lnTo>
                    <a:pt x="201663" y="2896"/>
                  </a:lnTo>
                  <a:lnTo>
                    <a:pt x="202425" y="3811"/>
                  </a:lnTo>
                  <a:lnTo>
                    <a:pt x="202883" y="5030"/>
                  </a:lnTo>
                  <a:lnTo>
                    <a:pt x="203188" y="6249"/>
                  </a:lnTo>
                  <a:lnTo>
                    <a:pt x="203645" y="9908"/>
                  </a:lnTo>
                  <a:lnTo>
                    <a:pt x="204864" y="20272"/>
                  </a:lnTo>
                  <a:lnTo>
                    <a:pt x="225747" y="41003"/>
                  </a:lnTo>
                  <a:lnTo>
                    <a:pt x="226661" y="42222"/>
                  </a:lnTo>
                  <a:lnTo>
                    <a:pt x="227119" y="43442"/>
                  </a:lnTo>
                  <a:lnTo>
                    <a:pt x="227728" y="44966"/>
                  </a:lnTo>
                  <a:lnTo>
                    <a:pt x="227728" y="46185"/>
                  </a:lnTo>
                  <a:lnTo>
                    <a:pt x="227728" y="47709"/>
                  </a:lnTo>
                  <a:lnTo>
                    <a:pt x="227119" y="49081"/>
                  </a:lnTo>
                  <a:lnTo>
                    <a:pt x="226661" y="50301"/>
                  </a:lnTo>
                  <a:lnTo>
                    <a:pt x="225747" y="51520"/>
                  </a:lnTo>
                  <a:lnTo>
                    <a:pt x="224527" y="52282"/>
                  </a:lnTo>
                  <a:lnTo>
                    <a:pt x="223308" y="53045"/>
                  </a:lnTo>
                  <a:lnTo>
                    <a:pt x="221784" y="53502"/>
                  </a:lnTo>
                  <a:lnTo>
                    <a:pt x="220259" y="53502"/>
                  </a:lnTo>
                  <a:lnTo>
                    <a:pt x="219040" y="53502"/>
                  </a:lnTo>
                  <a:lnTo>
                    <a:pt x="217668" y="53044"/>
                  </a:lnTo>
                  <a:lnTo>
                    <a:pt x="216449" y="52282"/>
                  </a:lnTo>
                  <a:lnTo>
                    <a:pt x="215229" y="51520"/>
                  </a:lnTo>
                  <a:lnTo>
                    <a:pt x="206541" y="42832"/>
                  </a:lnTo>
                  <a:lnTo>
                    <a:pt x="207151" y="51368"/>
                  </a:lnTo>
                  <a:lnTo>
                    <a:pt x="198462" y="50606"/>
                  </a:lnTo>
                  <a:lnTo>
                    <a:pt x="188707" y="50148"/>
                  </a:lnTo>
                  <a:lnTo>
                    <a:pt x="189012" y="35210"/>
                  </a:lnTo>
                  <a:lnTo>
                    <a:pt x="188707" y="23169"/>
                  </a:lnTo>
                  <a:lnTo>
                    <a:pt x="188707" y="21949"/>
                  </a:lnTo>
                  <a:lnTo>
                    <a:pt x="188707" y="20577"/>
                  </a:lnTo>
                  <a:lnTo>
                    <a:pt x="188554" y="7469"/>
                  </a:lnTo>
                  <a:lnTo>
                    <a:pt x="188707" y="6097"/>
                  </a:lnTo>
                  <a:lnTo>
                    <a:pt x="189012" y="4573"/>
                  </a:lnTo>
                  <a:lnTo>
                    <a:pt x="189774" y="3353"/>
                  </a:lnTo>
                  <a:lnTo>
                    <a:pt x="190688" y="2439"/>
                  </a:lnTo>
                  <a:lnTo>
                    <a:pt x="191603" y="1372"/>
                  </a:lnTo>
                  <a:lnTo>
                    <a:pt x="192822" y="60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1785311" y="2021016"/>
            <a:ext cx="602108" cy="655732"/>
            <a:chOff x="1622266" y="3070267"/>
            <a:chExt cx="602108" cy="655732"/>
          </a:xfrm>
        </p:grpSpPr>
        <p:sp>
          <p:nvSpPr>
            <p:cNvPr id="113" name="Graphic 18"/>
            <p:cNvSpPr/>
            <p:nvPr/>
          </p:nvSpPr>
          <p:spPr>
            <a:xfrm>
              <a:off x="1622266" y="3070267"/>
              <a:ext cx="602108" cy="655732"/>
            </a:xfrm>
            <a:custGeom>
              <a:avLst/>
              <a:gdLst>
                <a:gd name="connsiteX0" fmla="*/ 1238039 w 3142829"/>
                <a:gd name="connsiteY0" fmla="*/ 89328 h 3422732"/>
                <a:gd name="connsiteX1" fmla="*/ 1904789 w 3142829"/>
                <a:gd name="connsiteY1" fmla="*/ 89328 h 3422732"/>
                <a:gd name="connsiteX2" fmla="*/ 2809455 w 3142829"/>
                <a:gd name="connsiteY2" fmla="*/ 611635 h 3422732"/>
                <a:gd name="connsiteX3" fmla="*/ 3142830 w 3142829"/>
                <a:gd name="connsiteY3" fmla="*/ 1189063 h 3422732"/>
                <a:gd name="connsiteX4" fmla="*/ 3142830 w 3142829"/>
                <a:gd name="connsiteY4" fmla="*/ 2233669 h 3422732"/>
                <a:gd name="connsiteX5" fmla="*/ 2809455 w 3142829"/>
                <a:gd name="connsiteY5" fmla="*/ 2811094 h 3422732"/>
                <a:gd name="connsiteX6" fmla="*/ 1904789 w 3142829"/>
                <a:gd name="connsiteY6" fmla="*/ 3333407 h 3422732"/>
                <a:gd name="connsiteX7" fmla="*/ 1238039 w 3142829"/>
                <a:gd name="connsiteY7" fmla="*/ 3333407 h 3422732"/>
                <a:gd name="connsiteX8" fmla="*/ 333375 w 3142829"/>
                <a:gd name="connsiteY8" fmla="*/ 2811094 h 3422732"/>
                <a:gd name="connsiteX9" fmla="*/ 0 w 3142829"/>
                <a:gd name="connsiteY9" fmla="*/ 2233669 h 3422732"/>
                <a:gd name="connsiteX10" fmla="*/ 0 w 3142829"/>
                <a:gd name="connsiteY10" fmla="*/ 1189063 h 3422732"/>
                <a:gd name="connsiteX11" fmla="*/ 333375 w 3142829"/>
                <a:gd name="connsiteY11" fmla="*/ 611635 h 3422732"/>
                <a:gd name="connsiteX12" fmla="*/ 1238039 w 3142829"/>
                <a:gd name="connsiteY12" fmla="*/ 89328 h 34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2829" h="3422732">
                  <a:moveTo>
                    <a:pt x="1238039" y="89328"/>
                  </a:moveTo>
                  <a:cubicBezTo>
                    <a:pt x="1444332" y="-29776"/>
                    <a:pt x="1698497" y="-29776"/>
                    <a:pt x="1904789" y="89328"/>
                  </a:cubicBezTo>
                  <a:lnTo>
                    <a:pt x="2809455" y="611635"/>
                  </a:lnTo>
                  <a:cubicBezTo>
                    <a:pt x="3015747" y="730738"/>
                    <a:pt x="3142830" y="950852"/>
                    <a:pt x="3142830" y="1189063"/>
                  </a:cubicBezTo>
                  <a:lnTo>
                    <a:pt x="3142830" y="2233669"/>
                  </a:lnTo>
                  <a:cubicBezTo>
                    <a:pt x="3142830" y="2471880"/>
                    <a:pt x="3015747" y="2691993"/>
                    <a:pt x="2809455" y="2811094"/>
                  </a:cubicBezTo>
                  <a:lnTo>
                    <a:pt x="1904789" y="3333407"/>
                  </a:lnTo>
                  <a:cubicBezTo>
                    <a:pt x="1698497" y="3452507"/>
                    <a:pt x="1444332" y="3452507"/>
                    <a:pt x="1238039" y="3333407"/>
                  </a:cubicBezTo>
                  <a:lnTo>
                    <a:pt x="333375" y="2811094"/>
                  </a:lnTo>
                  <a:cubicBezTo>
                    <a:pt x="127082" y="2691993"/>
                    <a:pt x="0" y="2471880"/>
                    <a:pt x="0" y="2233669"/>
                  </a:cubicBezTo>
                  <a:lnTo>
                    <a:pt x="0" y="1189063"/>
                  </a:lnTo>
                  <a:cubicBezTo>
                    <a:pt x="0" y="950852"/>
                    <a:pt x="127082" y="730738"/>
                    <a:pt x="333375" y="611635"/>
                  </a:cubicBezTo>
                  <a:lnTo>
                    <a:pt x="1238039" y="8932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  <a:effectLst>
              <a:outerShdw blurRad="571500" dist="381000" dir="5400000" sx="85000" sy="85000" algn="t" rotWithShape="0">
                <a:schemeClr val="accent3">
                  <a:alpha val="3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1706174" y="3180987"/>
              <a:ext cx="434293" cy="434293"/>
              <a:chOff x="1731541" y="3181891"/>
              <a:chExt cx="434293" cy="434293"/>
            </a:xfrm>
          </p:grpSpPr>
          <p:grpSp>
            <p:nvGrpSpPr>
              <p:cNvPr id="115" name="Group 7"/>
              <p:cNvGrpSpPr/>
              <p:nvPr/>
            </p:nvGrpSpPr>
            <p:grpSpPr>
              <a:xfrm>
                <a:off x="1781611" y="3236218"/>
                <a:ext cx="332823" cy="190519"/>
                <a:chOff x="12029120" y="2866465"/>
                <a:chExt cx="1042790" cy="596930"/>
              </a:xfrm>
              <a:solidFill>
                <a:schemeClr val="bg1"/>
              </a:solidFill>
            </p:grpSpPr>
            <p:sp>
              <p:nvSpPr>
                <p:cNvPr id="119" name="Rectangle 10"/>
                <p:cNvSpPr>
                  <a:spLocks noChangeArrowheads="1"/>
                </p:cNvSpPr>
                <p:nvPr/>
              </p:nvSpPr>
              <p:spPr bwMode="auto">
                <a:xfrm>
                  <a:off x="12861878" y="3308636"/>
                  <a:ext cx="163604" cy="15475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20" name="Freeform 11"/>
                <p:cNvSpPr>
                  <a:spLocks noEditPoints="1"/>
                </p:cNvSpPr>
                <p:nvPr/>
              </p:nvSpPr>
              <p:spPr bwMode="auto">
                <a:xfrm>
                  <a:off x="12746912" y="2866465"/>
                  <a:ext cx="183501" cy="417851"/>
                </a:xfrm>
                <a:custGeom>
                  <a:avLst/>
                  <a:gdLst/>
                  <a:ahLst/>
                  <a:cxnLst>
                    <a:cxn ang="0">
                      <a:pos x="23" y="36"/>
                    </a:cxn>
                    <a:cxn ang="0">
                      <a:pos x="22" y="8"/>
                    </a:cxn>
                    <a:cxn ang="0">
                      <a:pos x="18" y="4"/>
                    </a:cxn>
                    <a:cxn ang="0">
                      <a:pos x="14" y="0"/>
                    </a:cxn>
                    <a:cxn ang="0">
                      <a:pos x="13" y="43"/>
                    </a:cxn>
                    <a:cxn ang="0">
                      <a:pos x="14" y="71"/>
                    </a:cxn>
                    <a:cxn ang="0">
                      <a:pos x="22" y="79"/>
                    </a:cxn>
                    <a:cxn ang="0">
                      <a:pos x="23" y="36"/>
                    </a:cxn>
                    <a:cxn ang="0">
                      <a:pos x="23" y="36"/>
                    </a:cxn>
                    <a:cxn ang="0">
                      <a:pos x="23" y="36"/>
                    </a:cxn>
                  </a:cxnLst>
                  <a:rect l="0" t="0" r="r" b="b"/>
                  <a:pathLst>
                    <a:path w="35" h="79">
                      <a:moveTo>
                        <a:pt x="23" y="36"/>
                      </a:moveTo>
                      <a:cubicBezTo>
                        <a:pt x="12" y="19"/>
                        <a:pt x="21" y="9"/>
                        <a:pt x="22" y="8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8" y="6"/>
                        <a:pt x="0" y="22"/>
                        <a:pt x="13" y="43"/>
                      </a:cubicBezTo>
                      <a:cubicBezTo>
                        <a:pt x="24" y="60"/>
                        <a:pt x="15" y="70"/>
                        <a:pt x="14" y="71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28" y="73"/>
                        <a:pt x="35" y="57"/>
                        <a:pt x="23" y="36"/>
                      </a:cubicBezTo>
                      <a:close/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21" name="Freeform 12"/>
                <p:cNvSpPr>
                  <a:spLocks noEditPoints="1"/>
                </p:cNvSpPr>
                <p:nvPr/>
              </p:nvSpPr>
              <p:spPr bwMode="auto">
                <a:xfrm>
                  <a:off x="12903884" y="2899627"/>
                  <a:ext cx="168026" cy="351527"/>
                </a:xfrm>
                <a:custGeom>
                  <a:avLst/>
                  <a:gdLst/>
                  <a:ahLst/>
                  <a:cxnLst>
                    <a:cxn ang="0">
                      <a:pos x="12" y="59"/>
                    </a:cxn>
                    <a:cxn ang="0">
                      <a:pos x="20" y="67"/>
                    </a:cxn>
                    <a:cxn ang="0">
                      <a:pos x="21" y="30"/>
                    </a:cxn>
                    <a:cxn ang="0">
                      <a:pos x="20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11" y="37"/>
                    </a:cxn>
                    <a:cxn ang="0">
                      <a:pos x="12" y="59"/>
                    </a:cxn>
                    <a:cxn ang="0">
                      <a:pos x="12" y="59"/>
                    </a:cxn>
                    <a:cxn ang="0">
                      <a:pos x="12" y="59"/>
                    </a:cxn>
                  </a:cxnLst>
                  <a:rect l="0" t="0" r="r" b="b"/>
                  <a:pathLst>
                    <a:path w="32" h="67">
                      <a:moveTo>
                        <a:pt x="12" y="59"/>
                      </a:move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5" y="62"/>
                        <a:pt x="32" y="48"/>
                        <a:pt x="21" y="30"/>
                      </a:cubicBezTo>
                      <a:cubicBezTo>
                        <a:pt x="12" y="17"/>
                        <a:pt x="19" y="9"/>
                        <a:pt x="20" y="8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7" y="5"/>
                        <a:pt x="0" y="19"/>
                        <a:pt x="11" y="37"/>
                      </a:cubicBezTo>
                      <a:cubicBezTo>
                        <a:pt x="20" y="50"/>
                        <a:pt x="13" y="58"/>
                        <a:pt x="12" y="59"/>
                      </a:cubicBezTo>
                      <a:close/>
                      <a:moveTo>
                        <a:pt x="12" y="59"/>
                      </a:moveTo>
                      <a:cubicBezTo>
                        <a:pt x="12" y="59"/>
                        <a:pt x="12" y="59"/>
                        <a:pt x="12" y="5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2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029120" y="3308636"/>
                  <a:ext cx="792000" cy="15475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16" name="Group 81"/>
              <p:cNvGrpSpPr/>
              <p:nvPr/>
            </p:nvGrpSpPr>
            <p:grpSpPr>
              <a:xfrm>
                <a:off x="1731541" y="3181891"/>
                <a:ext cx="434293" cy="434293"/>
                <a:chOff x="11854313" y="2612801"/>
                <a:chExt cx="1360714" cy="1360714"/>
              </a:xfrm>
            </p:grpSpPr>
            <p:sp>
              <p:nvSpPr>
                <p:cNvPr id="117" name="Oval 4"/>
                <p:cNvSpPr/>
                <p:nvPr/>
              </p:nvSpPr>
              <p:spPr>
                <a:xfrm>
                  <a:off x="11854313" y="2612801"/>
                  <a:ext cx="1360714" cy="1360714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cxnSp>
              <p:nvCxnSpPr>
                <p:cNvPr id="118" name="Straight Connector 6"/>
                <p:cNvCxnSpPr>
                  <a:stCxn id="117" idx="1"/>
                  <a:endCxn id="117" idx="5"/>
                </p:cNvCxnSpPr>
                <p:nvPr/>
              </p:nvCxnSpPr>
              <p:spPr>
                <a:xfrm>
                  <a:off x="12053585" y="2812073"/>
                  <a:ext cx="962170" cy="96217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3" name="文本框 122"/>
          <p:cNvSpPr txBox="1"/>
          <p:nvPr/>
        </p:nvSpPr>
        <p:spPr>
          <a:xfrm>
            <a:off x="899821" y="1335056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疾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病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况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2291597" y="2979469"/>
            <a:ext cx="1887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现有治疗方案</a:t>
            </a:r>
          </a:p>
        </p:txBody>
      </p:sp>
      <p:graphicFrame>
        <p:nvGraphicFramePr>
          <p:cNvPr id="125" name="表格 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5899549"/>
              </p:ext>
            </p:extLst>
          </p:nvPr>
        </p:nvGraphicFramePr>
        <p:xfrm>
          <a:off x="757352" y="3363627"/>
          <a:ext cx="5003443" cy="269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治疗方案</a:t>
                      </a:r>
                    </a:p>
                  </a:txBody>
                  <a:tcPr marL="79028" marR="79028" marT="39514" marB="3951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疗效</a:t>
                      </a:r>
                      <a:endParaRPr lang="en-US" altLang="zh-CN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028" marR="79028" marT="39514" marB="39514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化疗</a:t>
                      </a:r>
                    </a:p>
                  </a:txBody>
                  <a:tcPr marL="79028" marR="79028" marT="39514" marB="3951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i="0" kern="1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ORR</a:t>
                      </a:r>
                      <a:r>
                        <a:rPr kumimoji="1" lang="zh-CN" altLang="en-US" sz="1600" b="1" i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仅</a:t>
                      </a:r>
                      <a:r>
                        <a:rPr lang="zh-CN" altLang="en-US" sz="1100" b="0" i="0" kern="1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1600" b="1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8.8%~9.1%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i="0" kern="1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mPFS</a:t>
                      </a:r>
                      <a:r>
                        <a:rPr kumimoji="1" lang="zh-CN" altLang="en-US" sz="1600" b="1" i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仅</a:t>
                      </a:r>
                      <a:r>
                        <a:rPr lang="zh-CN" altLang="en-US" sz="1100" b="0" i="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1400" b="1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2.9</a:t>
                      </a:r>
                      <a:r>
                        <a:rPr lang="zh-CN" altLang="en-US" sz="1100" b="0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个月</a:t>
                      </a:r>
                      <a:endParaRPr lang="zh-CN" altLang="zh-CN" sz="1100" b="0" i="0" kern="1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9028" marR="79028" marT="39514" marB="3951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免疫治疗</a:t>
                      </a:r>
                    </a:p>
                  </a:txBody>
                  <a:tcPr marL="79028" marR="79028" marT="39514" marB="3951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i="0" kern="1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ORR</a:t>
                      </a:r>
                      <a:r>
                        <a:rPr kumimoji="1" lang="zh-CN" altLang="en-US" sz="1600" b="1" i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仅</a:t>
                      </a:r>
                      <a:r>
                        <a:rPr lang="zh-CN" altLang="en-US" sz="1100" b="0" i="0" kern="1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1600" b="1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16%~17%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i="0" kern="1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mPFS</a:t>
                      </a:r>
                      <a:r>
                        <a:rPr kumimoji="1" lang="zh-CN" altLang="en-US" sz="1600" b="1" i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仅</a:t>
                      </a:r>
                      <a:r>
                        <a:rPr lang="zh-CN" altLang="en-US" sz="1100" b="0" i="0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1600" b="1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1.9~3.4</a:t>
                      </a:r>
                      <a:r>
                        <a:rPr lang="zh-CN" altLang="en-US" sz="1100" b="0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个月</a:t>
                      </a:r>
                      <a:endParaRPr lang="zh-CN" altLang="zh-CN" sz="1100" b="0" i="0" kern="1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9028" marR="79028" marT="39514" marB="3951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0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非选择性</a:t>
                      </a:r>
                      <a:r>
                        <a:rPr lang="en-US" altLang="zh-CN" sz="11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MET</a:t>
                      </a:r>
                      <a:r>
                        <a:rPr lang="zh-CN" altLang="en-US" sz="11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抑制剂</a:t>
                      </a:r>
                      <a:endParaRPr lang="en-US" altLang="zh-CN" sz="1100" b="0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028" marR="79028" marT="39514" marB="3951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1100" b="0" i="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</a:t>
                      </a:r>
                      <a:r>
                        <a:rPr kumimoji="1" lang="zh-CN" altLang="en-US" sz="1600" b="1" i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仅</a:t>
                      </a:r>
                      <a:r>
                        <a:rPr kumimoji="1" lang="zh-CN" altLang="en-US" sz="1100" b="0" i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1600" b="1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12%~32%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1100" b="0" i="0" baseline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mPFS</a:t>
                      </a:r>
                      <a:r>
                        <a:rPr kumimoji="1" lang="zh-CN" altLang="en-US" sz="1600" b="1" i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仅</a:t>
                      </a:r>
                      <a:r>
                        <a:rPr lang="zh-CN" altLang="en-US" sz="1100" b="0" i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</a:t>
                      </a:r>
                      <a:r>
                        <a:rPr lang="en-US" altLang="zh-CN" sz="1600" b="1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3.6~7.3</a:t>
                      </a:r>
                      <a:r>
                        <a:rPr lang="zh-CN" altLang="en-US" sz="1100" b="0" i="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endParaRPr lang="en-US" altLang="zh-CN" sz="1100" b="0" i="0" baseline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028" marR="79028" marT="39514" marB="3951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0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选择性</a:t>
                      </a:r>
                      <a:r>
                        <a:rPr lang="en-US" altLang="zh-CN" sz="11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MET</a:t>
                      </a:r>
                      <a:r>
                        <a:rPr lang="zh-CN" altLang="en-US" sz="1100" b="0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抑制剂</a:t>
                      </a:r>
                    </a:p>
                  </a:txBody>
                  <a:tcPr marL="79028" marR="79028" marT="39514" marB="3951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1100" b="0" i="0" baseline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</a:t>
                      </a:r>
                      <a:r>
                        <a:rPr kumimoji="1" lang="zh-CN" altLang="en-US" sz="1600" b="1" i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仅</a:t>
                      </a:r>
                      <a:r>
                        <a:rPr lang="zh-CN" altLang="en-US" sz="1100" b="0" i="0" baseline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</a:t>
                      </a:r>
                      <a:r>
                        <a:rPr lang="en-US" altLang="zh-CN" sz="1600" b="1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41%~47%</a:t>
                      </a:r>
                      <a:endParaRPr lang="en-US" altLang="zh-CN" sz="1100" b="0" i="0" baseline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CN" sz="1100" b="0" i="0" baseline="0" dirty="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mPFS</a:t>
                      </a:r>
                      <a:r>
                        <a:rPr kumimoji="1" lang="zh-CN" altLang="en-US" sz="1600" b="1" i="0" kern="100" baseline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仅</a:t>
                      </a:r>
                      <a:r>
                        <a:rPr lang="zh-CN" altLang="en-US" sz="1100" b="0" i="0" baseline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</a:t>
                      </a:r>
                      <a:r>
                        <a:rPr lang="en-US" altLang="zh-CN" sz="1600" b="1" i="0" kern="1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5.6~6.9</a:t>
                      </a:r>
                      <a:r>
                        <a:rPr lang="zh-CN" altLang="en-US" sz="1100" b="0" i="0" baseline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endParaRPr lang="en-US" altLang="zh-CN" sz="1100" b="0" i="0" baseline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028" marR="79028" marT="39514" marB="3951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6" name="Notched Right Arrow 6"/>
          <p:cNvSpPr/>
          <p:nvPr/>
        </p:nvSpPr>
        <p:spPr>
          <a:xfrm flipH="1">
            <a:off x="6731492" y="3827966"/>
            <a:ext cx="491891" cy="400110"/>
          </a:xfrm>
          <a:custGeom>
            <a:avLst/>
            <a:gdLst>
              <a:gd name="T0" fmla="*/ 2898 w 4591"/>
              <a:gd name="T1" fmla="*/ 4369 h 4369"/>
              <a:gd name="T2" fmla="*/ 2898 w 4591"/>
              <a:gd name="T3" fmla="*/ 3093 h 4369"/>
              <a:gd name="T4" fmla="*/ 4591 w 4591"/>
              <a:gd name="T5" fmla="*/ 4369 h 4369"/>
              <a:gd name="T6" fmla="*/ 4591 w 4591"/>
              <a:gd name="T7" fmla="*/ 0 h 4369"/>
              <a:gd name="T8" fmla="*/ 2898 w 4591"/>
              <a:gd name="T9" fmla="*/ 1276 h 4369"/>
              <a:gd name="T10" fmla="*/ 2898 w 4591"/>
              <a:gd name="T11" fmla="*/ 0 h 4369"/>
              <a:gd name="T12" fmla="*/ 0 w 4591"/>
              <a:gd name="T13" fmla="*/ 2185 h 4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91" h="4369">
                <a:moveTo>
                  <a:pt x="2898" y="4369"/>
                </a:moveTo>
                <a:lnTo>
                  <a:pt x="2898" y="3093"/>
                </a:lnTo>
                <a:lnTo>
                  <a:pt x="4591" y="4369"/>
                </a:lnTo>
                <a:lnTo>
                  <a:pt x="4591" y="0"/>
                </a:lnTo>
                <a:lnTo>
                  <a:pt x="2898" y="1276"/>
                </a:lnTo>
                <a:lnTo>
                  <a:pt x="2898" y="0"/>
                </a:lnTo>
                <a:lnTo>
                  <a:pt x="0" y="2185"/>
                </a:ln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757474" y="6104190"/>
            <a:ext cx="304442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 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ORR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：客观缓解率；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mPFS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：中位无进展生存期；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mOS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：中位总生存期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7707370" y="3039238"/>
            <a:ext cx="2408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未被满足的临床需求</a:t>
            </a:r>
          </a:p>
        </p:txBody>
      </p:sp>
      <p:sp>
        <p:nvSpPr>
          <p:cNvPr id="129" name="Notched Right Arrow 6"/>
          <p:cNvSpPr/>
          <p:nvPr/>
        </p:nvSpPr>
        <p:spPr>
          <a:xfrm flipH="1">
            <a:off x="6700271" y="5016588"/>
            <a:ext cx="491891" cy="400110"/>
          </a:xfrm>
          <a:custGeom>
            <a:avLst/>
            <a:gdLst>
              <a:gd name="T0" fmla="*/ 2898 w 4591"/>
              <a:gd name="T1" fmla="*/ 4369 h 4369"/>
              <a:gd name="T2" fmla="*/ 2898 w 4591"/>
              <a:gd name="T3" fmla="*/ 3093 h 4369"/>
              <a:gd name="T4" fmla="*/ 4591 w 4591"/>
              <a:gd name="T5" fmla="*/ 4369 h 4369"/>
              <a:gd name="T6" fmla="*/ 4591 w 4591"/>
              <a:gd name="T7" fmla="*/ 0 h 4369"/>
              <a:gd name="T8" fmla="*/ 2898 w 4591"/>
              <a:gd name="T9" fmla="*/ 1276 h 4369"/>
              <a:gd name="T10" fmla="*/ 2898 w 4591"/>
              <a:gd name="T11" fmla="*/ 0 h 4369"/>
              <a:gd name="T12" fmla="*/ 0 w 4591"/>
              <a:gd name="T13" fmla="*/ 2185 h 4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91" h="4369">
                <a:moveTo>
                  <a:pt x="2898" y="4369"/>
                </a:moveTo>
                <a:lnTo>
                  <a:pt x="2898" y="3093"/>
                </a:lnTo>
                <a:lnTo>
                  <a:pt x="4591" y="4369"/>
                </a:lnTo>
                <a:lnTo>
                  <a:pt x="4591" y="0"/>
                </a:lnTo>
                <a:lnTo>
                  <a:pt x="2898" y="1276"/>
                </a:lnTo>
                <a:lnTo>
                  <a:pt x="2898" y="0"/>
                </a:lnTo>
                <a:lnTo>
                  <a:pt x="0" y="2185"/>
                </a:ln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0" name="文本框 43"/>
          <p:cNvSpPr txBox="1"/>
          <p:nvPr/>
        </p:nvSpPr>
        <p:spPr>
          <a:xfrm>
            <a:off x="7311123" y="5016588"/>
            <a:ext cx="3796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非选择性疗法疗效不佳</a:t>
            </a:r>
            <a:r>
              <a: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现有的化疗、免疫治疗、非选择性</a:t>
            </a: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MET</a:t>
            </a:r>
            <a:r>
              <a: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抑制剂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kumimoji="0" lang="en-US" altLang="zh-CN" sz="1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MET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kumimoji="0" lang="en-US" altLang="zh-CN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跳变患者的治疗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效果不佳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1" name="矩形: 圆角 130"/>
          <p:cNvSpPr/>
          <p:nvPr/>
        </p:nvSpPr>
        <p:spPr>
          <a:xfrm>
            <a:off x="6410128" y="2979469"/>
            <a:ext cx="5003443" cy="3079466"/>
          </a:xfrm>
          <a:prstGeom prst="roundRect">
            <a:avLst/>
          </a:prstGeom>
          <a:noFill/>
          <a:ln w="28575">
            <a:solidFill>
              <a:srgbClr val="FCE7E7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5/13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0" y="6672557"/>
            <a:ext cx="10033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谷美替尼片说明书  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赛沃替尼片说明书  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Yu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YF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et al.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eClinicalMedicine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; 2023; 59: 101952.  4. Michael Thomas. et al. 2022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WCLC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OA03.05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  5. Wolf J, et al. N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Engl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J Med. 2020 Sep 3;383(10):944-957.  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1/2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1183013" y="45646"/>
            <a:ext cx="8297364" cy="90672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延长患者生存时间，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mOS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达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17.3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针对脑转移患者疗效显著，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ORR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高达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85%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55" name="Table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3013" y="1001464"/>
          <a:ext cx="8951764" cy="371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313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评价指标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人群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有效性数据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381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谷美替尼片</a:t>
                      </a:r>
                    </a:p>
                  </a:txBody>
                  <a:tcPr anchor="ctr">
                    <a:lnL w="381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赛沃替尼片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64">
                <a:tc rowSpan="4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ORR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zh-CN" altLang="en-US" sz="14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总人群</a:t>
                      </a:r>
                      <a:endParaRPr kumimoji="1" lang="en-US" altLang="zh-CN" sz="1400" b="0" i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zh-CN" sz="1600" b="1" i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zh-CN" altLang="en-US" sz="1800" b="1" i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zh-CN" altLang="en-US" sz="14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初治</a:t>
                      </a:r>
                      <a:endParaRPr kumimoji="1" lang="en-US" altLang="zh-CN" sz="1400" b="0" i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zh-CN" altLang="en-US" sz="14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经治</a:t>
                      </a:r>
                      <a:endParaRPr kumimoji="1" lang="en-US" altLang="zh-CN" sz="1400" b="0" i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zh-CN" altLang="en-US" sz="14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脑转移</a:t>
                      </a:r>
                      <a:endParaRPr kumimoji="1" lang="en-US" altLang="zh-CN" sz="1400" b="0" i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564">
                <a:tc row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mPFS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（月）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总人群</a:t>
                      </a:r>
                      <a:endParaRPr kumimoji="1" lang="en-US" altLang="zh-CN" sz="1400" b="0" i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1800" b="1" i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zh-CN" sz="1800" b="1" i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初治</a:t>
                      </a:r>
                      <a:endParaRPr kumimoji="1" lang="en-US" altLang="zh-CN" sz="1400" b="0" i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经治</a:t>
                      </a:r>
                      <a:endParaRPr kumimoji="1" lang="en-US" altLang="zh-CN" sz="1400" b="0" i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086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（月）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zh-CN" altLang="en-US" sz="14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总人群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zh-CN" altLang="en-US" sz="1800" b="1" i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zh-CN" altLang="en-US" sz="1800" b="1" i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6" name="图表 55"/>
          <p:cNvGraphicFramePr/>
          <p:nvPr>
            <p:extLst>
              <p:ext uri="{D42A27DB-BD31-4B8C-83A1-F6EECF244321}">
                <p14:modId xmlns:p14="http://schemas.microsoft.com/office/powerpoint/2010/main" val="3733746225"/>
              </p:ext>
            </p:extLst>
          </p:nvPr>
        </p:nvGraphicFramePr>
        <p:xfrm>
          <a:off x="5743575" y="1672590"/>
          <a:ext cx="2304415" cy="152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7" name="图表 56"/>
          <p:cNvGraphicFramePr/>
          <p:nvPr>
            <p:extLst>
              <p:ext uri="{D42A27DB-BD31-4B8C-83A1-F6EECF244321}">
                <p14:modId xmlns:p14="http://schemas.microsoft.com/office/powerpoint/2010/main" val="4048159344"/>
              </p:ext>
            </p:extLst>
          </p:nvPr>
        </p:nvGraphicFramePr>
        <p:xfrm>
          <a:off x="8006635" y="1656676"/>
          <a:ext cx="2061845" cy="151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8" name="图表 57"/>
          <p:cNvGraphicFramePr/>
          <p:nvPr>
            <p:extLst>
              <p:ext uri="{D42A27DB-BD31-4B8C-83A1-F6EECF244321}">
                <p14:modId xmlns:p14="http://schemas.microsoft.com/office/powerpoint/2010/main" val="2461225187"/>
              </p:ext>
            </p:extLst>
          </p:nvPr>
        </p:nvGraphicFramePr>
        <p:xfrm>
          <a:off x="5743515" y="2870237"/>
          <a:ext cx="2304256" cy="128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9" name="图表 58"/>
          <p:cNvGraphicFramePr/>
          <p:nvPr>
            <p:extLst>
              <p:ext uri="{D42A27DB-BD31-4B8C-83A1-F6EECF244321}">
                <p14:modId xmlns:p14="http://schemas.microsoft.com/office/powerpoint/2010/main" val="3717380447"/>
              </p:ext>
            </p:extLst>
          </p:nvPr>
        </p:nvGraphicFramePr>
        <p:xfrm>
          <a:off x="7876219" y="2849883"/>
          <a:ext cx="2304257" cy="133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0" name="标题 4"/>
          <p:cNvSpPr txBox="1"/>
          <p:nvPr/>
        </p:nvSpPr>
        <p:spPr>
          <a:xfrm>
            <a:off x="658707" y="4942739"/>
            <a:ext cx="11250423" cy="5505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谷美替尼片治疗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METex14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跳跃突变的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NSCLC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疗效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数据优异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，总人群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ORR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达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66%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，初治人群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ORR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高达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71%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疗效更佳，国内唯一获批全线治疗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METex14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跳变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NSCLC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药物</a:t>
            </a:r>
          </a:p>
        </p:txBody>
      </p:sp>
      <p:graphicFrame>
        <p:nvGraphicFramePr>
          <p:cNvPr id="61" name="图表 60"/>
          <p:cNvGraphicFramePr/>
          <p:nvPr>
            <p:extLst>
              <p:ext uri="{D42A27DB-BD31-4B8C-83A1-F6EECF244321}">
                <p14:modId xmlns:p14="http://schemas.microsoft.com/office/powerpoint/2010/main" val="1706327085"/>
              </p:ext>
            </p:extLst>
          </p:nvPr>
        </p:nvGraphicFramePr>
        <p:xfrm>
          <a:off x="5743296" y="4080216"/>
          <a:ext cx="2282562" cy="102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2" name="图表 61"/>
          <p:cNvGraphicFramePr/>
          <p:nvPr>
            <p:extLst>
              <p:ext uri="{D42A27DB-BD31-4B8C-83A1-F6EECF244321}">
                <p14:modId xmlns:p14="http://schemas.microsoft.com/office/powerpoint/2010/main" val="412797806"/>
              </p:ext>
            </p:extLst>
          </p:nvPr>
        </p:nvGraphicFramePr>
        <p:xfrm>
          <a:off x="7955956" y="3778681"/>
          <a:ext cx="2096794" cy="102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3" name="文本框 62"/>
          <p:cNvSpPr txBox="1"/>
          <p:nvPr/>
        </p:nvSpPr>
        <p:spPr>
          <a:xfrm>
            <a:off x="9202013" y="4694947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非头对头研究</a:t>
            </a:r>
          </a:p>
        </p:txBody>
      </p:sp>
      <p:sp>
        <p:nvSpPr>
          <p:cNvPr id="66" name="标题 4"/>
          <p:cNvSpPr txBox="1"/>
          <p:nvPr/>
        </p:nvSpPr>
        <p:spPr>
          <a:xfrm>
            <a:off x="658707" y="5603280"/>
            <a:ext cx="10801200" cy="41723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谷美替尼片针对脑转移患者的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ORR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高达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85%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，高度应答疗效显著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743418" y="1775459"/>
            <a:ext cx="6087196" cy="3276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743325" y="2709755"/>
            <a:ext cx="6087110" cy="3454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743810" y="4056516"/>
            <a:ext cx="6087196" cy="6104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标题 4"/>
          <p:cNvSpPr txBox="1"/>
          <p:nvPr/>
        </p:nvSpPr>
        <p:spPr>
          <a:xfrm>
            <a:off x="967868" y="5930454"/>
            <a:ext cx="10801200" cy="41723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·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疗效数据远高于赛沃替尼（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47%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），以及国外上市的同机制靶向药物特泊替尼（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67%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）、卡马替尼（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54%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6/13</a:t>
            </a:r>
            <a:endParaRPr lang="zh-CN" altLang="en-US" dirty="0"/>
          </a:p>
        </p:txBody>
      </p:sp>
      <p:sp>
        <p:nvSpPr>
          <p:cNvPr id="23" name="Notched Right Arrow 6">
            <a:extLst>
              <a:ext uri="{FF2B5EF4-FFF2-40B4-BE49-F238E27FC236}">
                <a16:creationId xmlns:a16="http://schemas.microsoft.com/office/drawing/2014/main" id="{7BC68C52-1BE8-1105-EB43-5532B4EFEC4B}"/>
              </a:ext>
            </a:extLst>
          </p:cNvPr>
          <p:cNvSpPr/>
          <p:nvPr/>
        </p:nvSpPr>
        <p:spPr>
          <a:xfrm flipH="1">
            <a:off x="310607" y="5002550"/>
            <a:ext cx="348100" cy="215444"/>
          </a:xfrm>
          <a:custGeom>
            <a:avLst/>
            <a:gdLst>
              <a:gd name="T0" fmla="*/ 2898 w 4591"/>
              <a:gd name="T1" fmla="*/ 4369 h 4369"/>
              <a:gd name="T2" fmla="*/ 2898 w 4591"/>
              <a:gd name="T3" fmla="*/ 3093 h 4369"/>
              <a:gd name="T4" fmla="*/ 4591 w 4591"/>
              <a:gd name="T5" fmla="*/ 4369 h 4369"/>
              <a:gd name="T6" fmla="*/ 4591 w 4591"/>
              <a:gd name="T7" fmla="*/ 0 h 4369"/>
              <a:gd name="T8" fmla="*/ 2898 w 4591"/>
              <a:gd name="T9" fmla="*/ 1276 h 4369"/>
              <a:gd name="T10" fmla="*/ 2898 w 4591"/>
              <a:gd name="T11" fmla="*/ 0 h 4369"/>
              <a:gd name="T12" fmla="*/ 0 w 4591"/>
              <a:gd name="T13" fmla="*/ 2185 h 4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91" h="4369">
                <a:moveTo>
                  <a:pt x="2898" y="4369"/>
                </a:moveTo>
                <a:lnTo>
                  <a:pt x="2898" y="3093"/>
                </a:lnTo>
                <a:lnTo>
                  <a:pt x="4591" y="4369"/>
                </a:lnTo>
                <a:lnTo>
                  <a:pt x="4591" y="0"/>
                </a:lnTo>
                <a:lnTo>
                  <a:pt x="2898" y="1276"/>
                </a:lnTo>
                <a:lnTo>
                  <a:pt x="2898" y="0"/>
                </a:lnTo>
                <a:lnTo>
                  <a:pt x="0" y="2185"/>
                </a:ln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Notched Right Arrow 6">
            <a:extLst>
              <a:ext uri="{FF2B5EF4-FFF2-40B4-BE49-F238E27FC236}">
                <a16:creationId xmlns:a16="http://schemas.microsoft.com/office/drawing/2014/main" id="{258E4463-B847-8319-0F65-18C94BE0AB24}"/>
              </a:ext>
            </a:extLst>
          </p:cNvPr>
          <p:cNvSpPr/>
          <p:nvPr/>
        </p:nvSpPr>
        <p:spPr>
          <a:xfrm flipH="1">
            <a:off x="310607" y="5654597"/>
            <a:ext cx="348100" cy="215444"/>
          </a:xfrm>
          <a:custGeom>
            <a:avLst/>
            <a:gdLst>
              <a:gd name="T0" fmla="*/ 2898 w 4591"/>
              <a:gd name="T1" fmla="*/ 4369 h 4369"/>
              <a:gd name="T2" fmla="*/ 2898 w 4591"/>
              <a:gd name="T3" fmla="*/ 3093 h 4369"/>
              <a:gd name="T4" fmla="*/ 4591 w 4591"/>
              <a:gd name="T5" fmla="*/ 4369 h 4369"/>
              <a:gd name="T6" fmla="*/ 4591 w 4591"/>
              <a:gd name="T7" fmla="*/ 0 h 4369"/>
              <a:gd name="T8" fmla="*/ 2898 w 4591"/>
              <a:gd name="T9" fmla="*/ 1276 h 4369"/>
              <a:gd name="T10" fmla="*/ 2898 w 4591"/>
              <a:gd name="T11" fmla="*/ 0 h 4369"/>
              <a:gd name="T12" fmla="*/ 0 w 4591"/>
              <a:gd name="T13" fmla="*/ 2185 h 4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91" h="4369">
                <a:moveTo>
                  <a:pt x="2898" y="4369"/>
                </a:moveTo>
                <a:lnTo>
                  <a:pt x="2898" y="3093"/>
                </a:lnTo>
                <a:lnTo>
                  <a:pt x="4591" y="4369"/>
                </a:lnTo>
                <a:lnTo>
                  <a:pt x="4591" y="0"/>
                </a:lnTo>
                <a:lnTo>
                  <a:pt x="2898" y="1276"/>
                </a:lnTo>
                <a:lnTo>
                  <a:pt x="2898" y="0"/>
                </a:lnTo>
                <a:lnTo>
                  <a:pt x="0" y="2185"/>
                </a:lnTo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60DBCE52-911C-62B8-C050-BEDA0A053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245373"/>
              </p:ext>
            </p:extLst>
          </p:nvPr>
        </p:nvGraphicFramePr>
        <p:xfrm>
          <a:off x="7997424" y="1657663"/>
          <a:ext cx="2061845" cy="151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0" y="6642359"/>
            <a:ext cx="9840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谷美替尼片说明书；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CXHS2200010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上市注册申请技术审评报告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2/2</a:t>
            </a:r>
          </a:p>
        </p:txBody>
      </p:sp>
      <p:sp>
        <p:nvSpPr>
          <p:cNvPr id="36" name="标题 4"/>
          <p:cNvSpPr txBox="1"/>
          <p:nvPr/>
        </p:nvSpPr>
        <p:spPr>
          <a:xfrm>
            <a:off x="1091444" y="234955"/>
            <a:ext cx="7812868" cy="48151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国内权威指南推荐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METex14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跳变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NSCLC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全线治疗用药</a:t>
            </a:r>
          </a:p>
        </p:txBody>
      </p:sp>
      <p:sp>
        <p:nvSpPr>
          <p:cNvPr id="40" name="矩形 39"/>
          <p:cNvSpPr/>
          <p:nvPr/>
        </p:nvSpPr>
        <p:spPr>
          <a:xfrm>
            <a:off x="458285" y="6380169"/>
            <a:ext cx="15039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DoR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：缓解持续时间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7/13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2E7B6A0-3A17-6710-D90C-B08363111A77}"/>
              </a:ext>
            </a:extLst>
          </p:cNvPr>
          <p:cNvSpPr/>
          <p:nvPr/>
        </p:nvSpPr>
        <p:spPr>
          <a:xfrm>
            <a:off x="652180" y="3494747"/>
            <a:ext cx="10887640" cy="2770857"/>
          </a:xfrm>
          <a:prstGeom prst="rect">
            <a:avLst/>
          </a:prstGeom>
          <a:solidFill>
            <a:srgbClr val="FC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977EFB8-E1F4-7ADC-D5DA-75E8AC224B57}"/>
              </a:ext>
            </a:extLst>
          </p:cNvPr>
          <p:cNvSpPr/>
          <p:nvPr/>
        </p:nvSpPr>
        <p:spPr>
          <a:xfrm>
            <a:off x="652180" y="1093226"/>
            <a:ext cx="10887640" cy="2053534"/>
          </a:xfrm>
          <a:prstGeom prst="rect">
            <a:avLst/>
          </a:prstGeom>
          <a:solidFill>
            <a:srgbClr val="FC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8920ED-8936-7A53-0F16-4680DDFD52CA}"/>
              </a:ext>
            </a:extLst>
          </p:cNvPr>
          <p:cNvSpPr txBox="1"/>
          <p:nvPr/>
        </p:nvSpPr>
        <p:spPr>
          <a:xfrm>
            <a:off x="904890" y="2162379"/>
            <a:ext cx="10382220" cy="79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中华医学会肺癌临床诊疗指南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》2023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推荐针对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MET14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外显子跳突的局部晚期或转移性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NSCLC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患者使用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类推荐证据），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无法耐受化疗或含铂化疗后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疾病进展可使用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赛沃替尼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类推荐证据）。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46F9F9C-3F96-EB67-F774-9095344F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244" y="1305185"/>
            <a:ext cx="2547650" cy="74707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D1E089DF-2298-114B-D023-5CD7EA88D78E}"/>
              </a:ext>
            </a:extLst>
          </p:cNvPr>
          <p:cNvGrpSpPr/>
          <p:nvPr/>
        </p:nvGrpSpPr>
        <p:grpSpPr>
          <a:xfrm>
            <a:off x="1091444" y="3611899"/>
            <a:ext cx="2550450" cy="951911"/>
            <a:chOff x="480048" y="3540690"/>
            <a:chExt cx="2454901" cy="95191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058B8C6-5C4B-79BF-7532-5115BCCDF8BB}"/>
                </a:ext>
              </a:extLst>
            </p:cNvPr>
            <p:cNvSpPr txBox="1"/>
            <p:nvPr/>
          </p:nvSpPr>
          <p:spPr bwMode="gray">
            <a:xfrm>
              <a:off x="487066" y="3630842"/>
              <a:ext cx="2447883" cy="8185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45720" tIns="45720" rIns="4572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F6835AB-554F-6BCD-3CDC-09DEA42BD533}"/>
                </a:ext>
              </a:extLst>
            </p:cNvPr>
            <p:cNvGrpSpPr/>
            <p:nvPr/>
          </p:nvGrpSpPr>
          <p:grpSpPr>
            <a:xfrm>
              <a:off x="480048" y="3540690"/>
              <a:ext cx="2447883" cy="951911"/>
              <a:chOff x="525233" y="3341185"/>
              <a:chExt cx="2447883" cy="951911"/>
            </a:xfrm>
          </p:grpSpPr>
          <p:pic>
            <p:nvPicPr>
              <p:cNvPr id="24" name="图片 8">
                <a:extLst>
                  <a:ext uri="{FF2B5EF4-FFF2-40B4-BE49-F238E27FC236}">
                    <a16:creationId xmlns:a16="http://schemas.microsoft.com/office/drawing/2014/main" id="{FC36BBF9-A158-676A-F9FC-71466C965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233" y="3341185"/>
                <a:ext cx="2447883" cy="471738"/>
              </a:xfrm>
              <a:prstGeom prst="rect">
                <a:avLst/>
              </a:prstGeom>
            </p:spPr>
          </p:pic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4ED640D-F6FC-4E75-1B9A-5B39F95AD3AC}"/>
                  </a:ext>
                </a:extLst>
              </p:cNvPr>
              <p:cNvSpPr/>
              <p:nvPr/>
            </p:nvSpPr>
            <p:spPr>
              <a:xfrm>
                <a:off x="528033" y="3769876"/>
                <a:ext cx="24450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谷美替尼片(CXHS2200010) </a:t>
                </a: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上市注册申请技术审评报告</a:t>
                </a: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B12A770-5E3D-D3B2-3BF7-C4905C9DE11B}"/>
              </a:ext>
            </a:extLst>
          </p:cNvPr>
          <p:cNvSpPr txBox="1"/>
          <p:nvPr/>
        </p:nvSpPr>
        <p:spPr>
          <a:xfrm>
            <a:off x="993899" y="4698007"/>
            <a:ext cx="10391139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截止本品申报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，我国选择性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靶向药物仅有赛沃替尼获得附条件批准上市。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SCC244-108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数据支持本品在具有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外显子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跳变的局部晚期或转移性非小细胞肺癌患者中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具有疗效获益。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初治和经治患者的中位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DoR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分别为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15.0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8.2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提示具有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良好的持续缓解时间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NMPA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审评批准谷美替尼用于治疗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METex14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跳变的局部晚期或转移性非小细胞肺癌。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3492404170"/>
              </p:ext>
            </p:extLst>
          </p:nvPr>
        </p:nvGraphicFramePr>
        <p:xfrm>
          <a:off x="7166338" y="4278782"/>
          <a:ext cx="4568725" cy="209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文本框 64"/>
          <p:cNvSpPr txBox="1"/>
          <p:nvPr/>
        </p:nvSpPr>
        <p:spPr>
          <a:xfrm>
            <a:off x="0" y="6647431"/>
            <a:ext cx="5591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谷美替尼片说明书  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赛沃替尼片说明书</a:t>
            </a:r>
          </a:p>
        </p:txBody>
      </p:sp>
      <p:sp>
        <p:nvSpPr>
          <p:cNvPr id="68" name="圆角矩形 19"/>
          <p:cNvSpPr/>
          <p:nvPr/>
        </p:nvSpPr>
        <p:spPr>
          <a:xfrm>
            <a:off x="1102084" y="1821364"/>
            <a:ext cx="10059009" cy="1358257"/>
          </a:xfrm>
          <a:prstGeom prst="roundRect">
            <a:avLst>
              <a:gd name="adj" fmla="val 2255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谷美替尼片特定不良反应为水肿、头痛、肝损伤，事件总体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可控且可逆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水肿（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发生水肿患者中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81%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级及以上患者使用利尿剂等对症处理后可得到缓解和恢复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头痛（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发生头痛患者中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89%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，因头痛而导致减量或停药发生率较低，大多数患者可完全恢复）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肝损伤（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发生丙氨酸氨基转移酶升高患者中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94%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，无患者发生药物诱导的重度肝损伤，无患者因肝损伤事件死亡）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654837" y="3920012"/>
            <a:ext cx="3289742" cy="34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谷美替尼片≥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级不良反应发生率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446934" y="3920012"/>
            <a:ext cx="3289742" cy="34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赛沃替尼片≥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级不良反应发生率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2461856" y="3390817"/>
            <a:ext cx="7268288" cy="36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谷美替尼片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级发热、肝毒性以及严重超敏反应发生率均显著小于赛沃替尼片</a:t>
            </a:r>
          </a:p>
        </p:txBody>
      </p:sp>
      <p:sp>
        <p:nvSpPr>
          <p:cNvPr id="4" name="矩形 3"/>
          <p:cNvSpPr/>
          <p:nvPr/>
        </p:nvSpPr>
        <p:spPr>
          <a:xfrm>
            <a:off x="7200596" y="5057771"/>
            <a:ext cx="3782419" cy="1315853"/>
          </a:xfrm>
          <a:prstGeom prst="rect">
            <a:avLst/>
          </a:prstGeom>
          <a:noFill/>
          <a:ln w="6350">
            <a:solidFill>
              <a:srgbClr val="FF212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2084" y="1188862"/>
            <a:ext cx="10109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谷美替尼片的安全性数据来自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项临床试验，共有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332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例实体瘤患者接受本品单药治疗，其中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例患者接受推荐剂量及以上（≥</a:t>
            </a:r>
            <a:r>
              <a:rPr kumimoji="0" lang="en-US" altLang="zh-CN" sz="1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300mg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，每日一次）剂量水平治疗</a:t>
            </a:r>
          </a:p>
        </p:txBody>
      </p:sp>
      <p:sp>
        <p:nvSpPr>
          <p:cNvPr id="15" name="矩形 14"/>
          <p:cNvSpPr/>
          <p:nvPr/>
        </p:nvSpPr>
        <p:spPr>
          <a:xfrm>
            <a:off x="1091445" y="1787902"/>
            <a:ext cx="10109038" cy="1425384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1/2</a:t>
            </a:r>
          </a:p>
        </p:txBody>
      </p:sp>
      <p:sp>
        <p:nvSpPr>
          <p:cNvPr id="17" name="标题 4"/>
          <p:cNvSpPr txBox="1"/>
          <p:nvPr/>
        </p:nvSpPr>
        <p:spPr>
          <a:xfrm>
            <a:off x="1078380" y="184535"/>
            <a:ext cx="9001000" cy="558536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谷美替尼片使用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安全性良好，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级以上不良反应发生率整体低，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肝毒性显著低于赛沃替尼</a:t>
            </a:r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2740736210"/>
              </p:ext>
            </p:extLst>
          </p:nvPr>
        </p:nvGraphicFramePr>
        <p:xfrm>
          <a:off x="929518" y="4278782"/>
          <a:ext cx="3945904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98712" y="4427502"/>
            <a:ext cx="1276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（对症处理可缓解恢复）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09953" y="5793107"/>
            <a:ext cx="1276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例致死性病例报告）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8/13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0" y="6647431"/>
            <a:ext cx="5591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谷美替尼片说明书  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赛沃替尼片说明书</a:t>
            </a: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355762" y="1101851"/>
            <a:ext cx="5351958" cy="1670073"/>
          </a:xfrm>
          <a:prstGeom prst="rect">
            <a:avLst/>
          </a:prstGeom>
          <a:solidFill>
            <a:schemeClr val="bg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谷美替尼片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药物相互作用更低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，合并用药不受限制，是伴有基础疾病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/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老年患者的优选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使用赛沃替尼片需避免或慎用强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CYP3A4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诱导剂（如苯妥英、利福平和卡马西平等）、有机阳离子转运体底物（如二甲双胍）、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P-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gp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底物（如利巴韦林、奥美拉唑和辛伐他汀等）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185443"/>
            <a:ext cx="1091444" cy="5567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2/2</a:t>
            </a:r>
          </a:p>
        </p:txBody>
      </p:sp>
      <p:sp>
        <p:nvSpPr>
          <p:cNvPr id="15" name="标题 4"/>
          <p:cNvSpPr txBox="1"/>
          <p:nvPr/>
        </p:nvSpPr>
        <p:spPr>
          <a:xfrm>
            <a:off x="1091444" y="258518"/>
            <a:ext cx="9828719" cy="86724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药物相互作用少、无过敏反应、无潜在光毒性，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患者使用更安心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5884" y="4907821"/>
            <a:ext cx="389863" cy="1269586"/>
          </a:xfrm>
          <a:prstGeom prst="rect">
            <a:avLst/>
          </a:prstGeom>
          <a:solidFill>
            <a:srgbClr val="FC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光毒性</a:t>
            </a:r>
          </a:p>
        </p:txBody>
      </p:sp>
      <p:graphicFrame>
        <p:nvGraphicFramePr>
          <p:cNvPr id="19" name="表格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923498"/>
              </p:ext>
            </p:extLst>
          </p:nvPr>
        </p:nvGraphicFramePr>
        <p:xfrm>
          <a:off x="1176139" y="4907821"/>
          <a:ext cx="4522601" cy="1280311"/>
        </p:xfrm>
        <a:graphic>
          <a:graphicData uri="http://schemas.openxmlformats.org/drawingml/2006/table">
            <a:tbl>
              <a:tblPr firstRow="1" firstCol="1" bandRow="1"/>
              <a:tblGrid>
                <a:gridCol w="100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4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体外实验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说明书警示信息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1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谷美替尼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片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阴性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hangingPunc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无光毒性警示信息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5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赛沃替尼片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阳性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hangingPunc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赛沃替尼具有某些潜在的光毒性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表格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64771727"/>
              </p:ext>
            </p:extLst>
          </p:nvPr>
        </p:nvGraphicFramePr>
        <p:xfrm>
          <a:off x="1176140" y="1301756"/>
          <a:ext cx="4522602" cy="1280310"/>
        </p:xfrm>
        <a:graphic>
          <a:graphicData uri="http://schemas.openxmlformats.org/drawingml/2006/table">
            <a:tbl>
              <a:tblPr firstRow="1" firstCol="1" bandRow="1"/>
              <a:tblGrid>
                <a:gridCol w="101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3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强</a:t>
                      </a:r>
                      <a:r>
                        <a:rPr lang="en-US" altLang="zh-CN" sz="1200" b="1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CYP3A4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诱导剂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P-</a:t>
                      </a:r>
                      <a:r>
                        <a:rPr lang="en-US" altLang="zh-CN" sz="1200" b="1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gp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底物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谷美替尼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片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无限制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无限制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赛沃替尼片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避免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慎用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表格 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19532623"/>
              </p:ext>
            </p:extLst>
          </p:nvPr>
        </p:nvGraphicFramePr>
        <p:xfrm>
          <a:off x="1208211" y="3133328"/>
          <a:ext cx="4490532" cy="1447800"/>
        </p:xfrm>
        <a:graphic>
          <a:graphicData uri="http://schemas.openxmlformats.org/drawingml/2006/table">
            <a:tbl>
              <a:tblPr firstRow="1" firstCol="1" bandRow="1"/>
              <a:tblGrid>
                <a:gridCol w="97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3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过敏反应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4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谷美替尼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片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未观察到治疗相关的过敏反应（单药治疗的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332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例患者和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例健康志愿者中）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8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赛沃替尼片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严重超敏反应（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1.2%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）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严重超敏反应包括药物性超敏反应、速发过敏反应性休克、超敏反应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6355762" y="5030743"/>
            <a:ext cx="5351958" cy="1023742"/>
          </a:xfrm>
          <a:prstGeom prst="rect">
            <a:avLst/>
          </a:prstGeom>
          <a:solidFill>
            <a:schemeClr val="bg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无潜在光毒性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，患者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使用更安全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赛沃替尼片具有潜在光毒性，可能会到导致患者用药后发生瘙痒、红肿、色素沉着等症状，影响生活质量</a:t>
            </a: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6355762" y="3345357"/>
            <a:ext cx="5351958" cy="1023742"/>
          </a:xfrm>
          <a:prstGeom prst="rect">
            <a:avLst/>
          </a:prstGeom>
          <a:solidFill>
            <a:schemeClr val="bg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谷美替尼片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无过敏反应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等相关病例报道，患者使用更安全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赛沃替尼片可能会导致患者发生严重超敏反应，严重影响患者预后及生存</a:t>
            </a:r>
          </a:p>
        </p:txBody>
      </p:sp>
      <p:sp>
        <p:nvSpPr>
          <p:cNvPr id="25" name="矩形 24"/>
          <p:cNvSpPr/>
          <p:nvPr/>
        </p:nvSpPr>
        <p:spPr>
          <a:xfrm>
            <a:off x="606257" y="3133327"/>
            <a:ext cx="389863" cy="1371600"/>
          </a:xfrm>
          <a:prstGeom prst="rect">
            <a:avLst/>
          </a:prstGeom>
          <a:solidFill>
            <a:srgbClr val="FC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过敏反应</a:t>
            </a:r>
          </a:p>
        </p:txBody>
      </p:sp>
      <p:sp>
        <p:nvSpPr>
          <p:cNvPr id="26" name="矩形 25"/>
          <p:cNvSpPr/>
          <p:nvPr/>
        </p:nvSpPr>
        <p:spPr>
          <a:xfrm>
            <a:off x="606259" y="1273981"/>
            <a:ext cx="389863" cy="1371600"/>
          </a:xfrm>
          <a:prstGeom prst="rect">
            <a:avLst/>
          </a:prstGeom>
          <a:solidFill>
            <a:srgbClr val="FC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药物相互作用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altLang="zh-CN" dirty="0"/>
              <a:t>9/13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fe641bb-8b11-4174-b537-1b263a61d69c"/>
  <p:tag name="COMMONDATA" val="eyJoZGlkIjoiZmQxNmZlMDAxNzMxYzIyMDhlMDZmMDMxNTQzYjc5Nm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5741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63be7f9-139b-48fe-a738-2f0e0e395cd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ddbc6b9-f6e1-47fd-aaa8-d39ce0307bcd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97bc748-857a-4771-aa9e-5f53617655a8}"/>
  <p:tag name="KSO_WM_BEAUTIFY_FLAG" val=""/>
  <p:tag name="TABLE_ENDDRAG_ORIGIN_RECT" val="381*125"/>
  <p:tag name="TABLE_ENDDRAG_RECT" val="50*116*381*1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97bc748-857a-4771-aa9e-5f53617655a8}"/>
  <p:tag name="KSO_WM_BEAUTIFY_FLAG" val=""/>
  <p:tag name="TABLE_ENDDRAG_ORIGIN_RECT" val="381*125"/>
  <p:tag name="TABLE_ENDDRAG_RECT" val="50*116*381*1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97bc748-857a-4771-aa9e-5f53617655a8}"/>
  <p:tag name="KSO_WM_BEAUTIFY_FLAG" val=""/>
  <p:tag name="TABLE_ENDDRAG_ORIGIN_RECT" val="381*125"/>
  <p:tag name="TABLE_ENDDRAG_RECT" val="50*116*381*1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52d6c45-9020-4deb-ba53-cac0fe2193f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海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B"/>
      </a:accent1>
      <a:accent2>
        <a:srgbClr val="7FBF4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2567</Words>
  <Application>Microsoft Office PowerPoint</Application>
  <PresentationFormat>宽屏</PresentationFormat>
  <Paragraphs>251</Paragraphs>
  <Slides>13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华文行楷</vt:lpstr>
      <vt:lpstr>微软雅黑</vt:lpstr>
      <vt:lpstr>Arial</vt:lpstr>
      <vt:lpstr>Wingdings</vt:lpstr>
      <vt:lpstr>1_Office 主题​​</vt:lpstr>
      <vt:lpstr>CS ChemDraw Drawing</vt:lpstr>
      <vt:lpstr>PowerPoint 演示文稿</vt:lpstr>
      <vt:lpstr>PowerPoint 演示文稿</vt:lpstr>
      <vt:lpstr>谷美替尼片为国内首个获批全线治疗METex14跳变的MET抑制剂</vt:lpstr>
      <vt:lpstr>参照药品选择为赛沃替尼片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</dc:creator>
  <cp:lastModifiedBy>LI</cp:lastModifiedBy>
  <cp:revision>52</cp:revision>
  <dcterms:created xsi:type="dcterms:W3CDTF">2023-07-08T03:24:00Z</dcterms:created>
  <dcterms:modified xsi:type="dcterms:W3CDTF">2023-07-14T00:55:47Z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212A7CB423C148B1A0A5A0CDFA46D39A_12</vt:lpwstr>
  </property>
  <property fmtid="{D5CDD505-2E9C-101B-9397-08002B2CF9AE}" pid="3" name="KSOProductBuildVer">
    <vt:lpwstr>2052-11.1.0.14309</vt:lpwstr>
  </property>
</Properties>
</file>