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60" r:id="rId2"/>
    <p:sldId id="287" r:id="rId3"/>
    <p:sldId id="285" r:id="rId4"/>
    <p:sldId id="288" r:id="rId5"/>
    <p:sldId id="290" r:id="rId6"/>
    <p:sldId id="291" r:id="rId7"/>
    <p:sldId id="292" r:id="rId8"/>
    <p:sldId id="284" r:id="rId9"/>
    <p:sldId id="293" r:id="rId10"/>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B4C9B"/>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660"/>
  </p:normalViewPr>
  <p:slideViewPr>
    <p:cSldViewPr snapToGrid="0">
      <p:cViewPr>
        <p:scale>
          <a:sx n="92" d="100"/>
          <a:sy n="92" d="100"/>
        </p:scale>
        <p:origin x="256" y="8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 Id="rId5" Type="http://schemas.openxmlformats.org/officeDocument/2006/relationships/image" Target="../media/image6.png"/><Relationship Id="rId4" Type="http://schemas.openxmlformats.org/officeDocument/2006/relationships/image" Target="../media/image5.pn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jpeg"/><Relationship Id="rId1" Type="http://schemas.openxmlformats.org/officeDocument/2006/relationships/slideMaster" Target="../slideMasters/slideMaster1.xml"/><Relationship Id="rId4" Type="http://schemas.openxmlformats.org/officeDocument/2006/relationships/image" Target="../media/image8.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标题和内容">
    <p:spTree>
      <p:nvGrpSpPr>
        <p:cNvPr id="1" name=""/>
        <p:cNvGrpSpPr/>
        <p:nvPr/>
      </p:nvGrpSpPr>
      <p:grpSpPr>
        <a:xfrm>
          <a:off x="0" y="0"/>
          <a:ext cx="0" cy="0"/>
          <a:chOff x="0" y="0"/>
          <a:chExt cx="0" cy="0"/>
        </a:xfrm>
      </p:grpSpPr>
      <p:pic>
        <p:nvPicPr>
          <p:cNvPr id="4" name="图片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2690"/>
            <a:ext cx="12193200" cy="6860690"/>
          </a:xfrm>
          <a:prstGeom prst="rect">
            <a:avLst/>
          </a:prstGeom>
        </p:spPr>
      </p:pic>
      <p:pic>
        <p:nvPicPr>
          <p:cNvPr id="11" name="图片 10"/>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223792" y="2370518"/>
            <a:ext cx="5207743" cy="3737673"/>
          </a:xfrm>
          <a:prstGeom prst="rect">
            <a:avLst/>
          </a:prstGeom>
        </p:spPr>
      </p:pic>
      <p:pic>
        <p:nvPicPr>
          <p:cNvPr id="14" name="图片 1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0020403" y="300227"/>
            <a:ext cx="1338898" cy="311715"/>
          </a:xfrm>
          <a:prstGeom prst="rect">
            <a:avLst/>
          </a:prstGeom>
        </p:spPr>
      </p:pic>
      <p:pic>
        <p:nvPicPr>
          <p:cNvPr id="3" name="图片 2"/>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841843" y="343070"/>
            <a:ext cx="10517458" cy="885415"/>
          </a:xfrm>
          <a:prstGeom prst="rect">
            <a:avLst/>
          </a:prstGeom>
        </p:spPr>
      </p:pic>
      <p:sp>
        <p:nvSpPr>
          <p:cNvPr id="1031" name="文本框 6"/>
          <p:cNvSpPr txBox="1"/>
          <p:nvPr userDrawn="1"/>
        </p:nvSpPr>
        <p:spPr>
          <a:xfrm>
            <a:off x="-20320" y="6589395"/>
            <a:ext cx="12142470" cy="263525"/>
          </a:xfrm>
          <a:prstGeom prst="rect">
            <a:avLst/>
          </a:prstGeom>
          <a:noFill/>
          <a:ln w="9525">
            <a:noFill/>
          </a:ln>
        </p:spPr>
        <p:txBody>
          <a:bodyPr anchor="t"/>
          <a:lstStyle/>
          <a:p>
            <a:pPr lvl="0"/>
            <a:r>
              <a:rPr lang="zh-CN" altLang="en-US" sz="1000" dirty="0">
                <a:solidFill>
                  <a:schemeClr val="bg1"/>
                </a:solidFill>
                <a:latin typeface="黑体" panose="02010609060101010101" pitchFamily="49" charset="-122"/>
                <a:ea typeface="黑体" panose="02010609060101010101" pitchFamily="49" charset="-122"/>
              </a:rPr>
              <a:t>仅供医疗专业人士作学术参考，请勿分发或转发</a:t>
            </a:r>
            <a:r>
              <a:rPr lang="en-US" altLang="zh-CN" sz="1000" dirty="0">
                <a:solidFill>
                  <a:schemeClr val="bg1"/>
                </a:solidFill>
                <a:latin typeface="黑体" panose="02010609060101010101" pitchFamily="49" charset="-122"/>
                <a:ea typeface="黑体" panose="02010609060101010101" pitchFamily="49" charset="-122"/>
              </a:rPr>
              <a:t>                                                                                                                             IPS-2021-381-01-ZS/SS</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标题和内容">
    <p:spTree>
      <p:nvGrpSpPr>
        <p:cNvPr id="1" name=""/>
        <p:cNvGrpSpPr/>
        <p:nvPr/>
      </p:nvGrpSpPr>
      <p:grpSpPr>
        <a:xfrm>
          <a:off x="0" y="0"/>
          <a:ext cx="0" cy="0"/>
          <a:chOff x="0" y="0"/>
          <a:chExt cx="0" cy="0"/>
        </a:xfrm>
      </p:grpSpPr>
      <p:pic>
        <p:nvPicPr>
          <p:cNvPr id="7" name="图片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2690"/>
            <a:ext cx="12193200" cy="6860690"/>
          </a:xfrm>
          <a:prstGeom prst="rect">
            <a:avLst/>
          </a:prstGeom>
        </p:spPr>
      </p:pic>
      <p:grpSp>
        <p:nvGrpSpPr>
          <p:cNvPr id="12" name="组合 11"/>
          <p:cNvGrpSpPr/>
          <p:nvPr userDrawn="1"/>
        </p:nvGrpSpPr>
        <p:grpSpPr>
          <a:xfrm>
            <a:off x="885109" y="627675"/>
            <a:ext cx="1633728" cy="338350"/>
            <a:chOff x="1584960" y="1228044"/>
            <a:chExt cx="1633728" cy="338350"/>
          </a:xfrm>
        </p:grpSpPr>
        <p:pic>
          <p:nvPicPr>
            <p:cNvPr id="10" name="图片 9"/>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584960" y="1228044"/>
              <a:ext cx="1453301" cy="338350"/>
            </a:xfrm>
            <a:prstGeom prst="rect">
              <a:avLst/>
            </a:prstGeom>
          </p:spPr>
        </p:pic>
        <p:cxnSp>
          <p:nvCxnSpPr>
            <p:cNvPr id="11" name="直接连接符 10"/>
            <p:cNvCxnSpPr/>
            <p:nvPr userDrawn="1"/>
          </p:nvCxnSpPr>
          <p:spPr>
            <a:xfrm>
              <a:off x="3218688" y="1278165"/>
              <a:ext cx="0" cy="288229"/>
            </a:xfrm>
            <a:prstGeom prst="line">
              <a:avLst/>
            </a:prstGeom>
            <a:ln>
              <a:solidFill>
                <a:srgbClr val="FFFFFF"/>
              </a:solidFill>
            </a:ln>
          </p:spPr>
          <p:style>
            <a:lnRef idx="1">
              <a:schemeClr val="accent1"/>
            </a:lnRef>
            <a:fillRef idx="0">
              <a:schemeClr val="accent1"/>
            </a:fillRef>
            <a:effectRef idx="0">
              <a:schemeClr val="accent1"/>
            </a:effectRef>
            <a:fontRef idx="minor">
              <a:schemeClr val="tx1"/>
            </a:fontRef>
          </p:style>
        </p:cxnSp>
      </p:grpSp>
      <p:pic>
        <p:nvPicPr>
          <p:cNvPr id="13" name="图片 12"/>
          <p:cNvPicPr>
            <a:picLocks noChangeAspect="1"/>
          </p:cNvPicPr>
          <p:nvPr userDrawn="1"/>
        </p:nvPicPr>
        <p:blipFill rotWithShape="1">
          <a:blip r:embed="rId4" cstate="print">
            <a:extLst>
              <a:ext uri="{28A0092B-C50C-407E-A947-70E740481C1C}">
                <a14:useLocalDpi xmlns:a14="http://schemas.microsoft.com/office/drawing/2010/main" val="0"/>
              </a:ext>
            </a:extLst>
          </a:blip>
          <a:srcRect r="65953" b="15129"/>
          <a:stretch>
            <a:fillRect/>
          </a:stretch>
        </p:blipFill>
        <p:spPr>
          <a:xfrm>
            <a:off x="2717738" y="653106"/>
            <a:ext cx="1676978" cy="351919"/>
          </a:xfrm>
          <a:prstGeom prst="rect">
            <a:avLst/>
          </a:prstGeom>
        </p:spPr>
      </p:pic>
      <p:sp>
        <p:nvSpPr>
          <p:cNvPr id="1031" name="文本框 6"/>
          <p:cNvSpPr txBox="1"/>
          <p:nvPr userDrawn="1"/>
        </p:nvSpPr>
        <p:spPr>
          <a:xfrm>
            <a:off x="-20320" y="6589395"/>
            <a:ext cx="12142470" cy="263525"/>
          </a:xfrm>
          <a:prstGeom prst="rect">
            <a:avLst/>
          </a:prstGeom>
          <a:noFill/>
          <a:ln w="9525">
            <a:noFill/>
          </a:ln>
        </p:spPr>
        <p:txBody>
          <a:bodyPr anchor="t"/>
          <a:lstStyle/>
          <a:p>
            <a:pPr lvl="0"/>
            <a:r>
              <a:rPr lang="zh-CN" altLang="en-US" sz="1000" dirty="0">
                <a:solidFill>
                  <a:schemeClr val="bg1"/>
                </a:solidFill>
                <a:latin typeface="黑体" panose="02010609060101010101" pitchFamily="49" charset="-122"/>
                <a:ea typeface="黑体" panose="02010609060101010101" pitchFamily="49" charset="-122"/>
              </a:rPr>
              <a:t>仅供医疗专业人士作学术参考，请勿分发或转发</a:t>
            </a:r>
            <a:r>
              <a:rPr lang="en-US" altLang="zh-CN" sz="1000" dirty="0">
                <a:solidFill>
                  <a:schemeClr val="bg1"/>
                </a:solidFill>
                <a:latin typeface="黑体" panose="02010609060101010101" pitchFamily="49" charset="-122"/>
                <a:ea typeface="黑体" panose="02010609060101010101" pitchFamily="49" charset="-122"/>
              </a:rPr>
              <a:t>                                                                                                                             IPS-2021-381-01-ZS/SS</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_标题和内容">
    <p:spTree>
      <p:nvGrpSpPr>
        <p:cNvPr id="1" name=""/>
        <p:cNvGrpSpPr/>
        <p:nvPr/>
      </p:nvGrpSpPr>
      <p:grpSpPr>
        <a:xfrm>
          <a:off x="0" y="0"/>
          <a:ext cx="0" cy="0"/>
          <a:chOff x="0" y="0"/>
          <a:chExt cx="0" cy="0"/>
        </a:xfrm>
      </p:grpSpPr>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节标题">
    <p:spTree>
      <p:nvGrpSpPr>
        <p:cNvPr id="1" name=""/>
        <p:cNvGrpSpPr/>
        <p:nvPr/>
      </p:nvGrpSpPr>
      <p:grpSpPr>
        <a:xfrm>
          <a:off x="0" y="0"/>
          <a:ext cx="0" cy="0"/>
          <a:chOff x="0" y="0"/>
          <a:chExt cx="0" cy="0"/>
        </a:xfrm>
      </p:grpSpPr>
      <p:pic>
        <p:nvPicPr>
          <p:cNvPr id="8" name="图片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57633"/>
          </a:xfrm>
          <a:prstGeom prst="rect">
            <a:avLst/>
          </a:prstGeom>
        </p:spPr>
      </p:pic>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jpe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5" name="图片 4"/>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a:xfrm>
            <a:off x="0" y="0"/>
            <a:ext cx="12192000" cy="657633"/>
          </a:xfrm>
          <a:prstGeom prst="rect">
            <a:avLst/>
          </a:prstGeom>
        </p:spPr>
      </p:pic>
      <p:pic>
        <p:nvPicPr>
          <p:cNvPr id="3" name="图片 2"/>
          <p:cNvPicPr>
            <a:picLocks noChangeAspect="1"/>
          </p:cNvPicPr>
          <p:nvPr userDrawn="1"/>
        </p:nvPicPr>
        <p:blipFill>
          <a:blip r:embed="rId7">
            <a:extLst>
              <a:ext uri="{28A0092B-C50C-407E-A947-70E740481C1C}">
                <a14:useLocalDpi xmlns:a14="http://schemas.microsoft.com/office/drawing/2010/main" val="0"/>
              </a:ext>
            </a:extLst>
          </a:blip>
          <a:stretch>
            <a:fillRect/>
          </a:stretch>
        </p:blipFill>
        <p:spPr>
          <a:xfrm>
            <a:off x="222656" y="168754"/>
            <a:ext cx="3863204" cy="279114"/>
          </a:xfrm>
          <a:prstGeom prst="rect">
            <a:avLst/>
          </a:prstGeom>
        </p:spPr>
      </p:pic>
      <p:sp>
        <p:nvSpPr>
          <p:cNvPr id="1031" name="文本框 6"/>
          <p:cNvSpPr txBox="1"/>
          <p:nvPr userDrawn="1"/>
        </p:nvSpPr>
        <p:spPr>
          <a:xfrm>
            <a:off x="-20320" y="6589395"/>
            <a:ext cx="12142470" cy="263525"/>
          </a:xfrm>
          <a:prstGeom prst="rect">
            <a:avLst/>
          </a:prstGeom>
          <a:noFill/>
          <a:ln w="9525">
            <a:noFill/>
          </a:ln>
        </p:spPr>
        <p:txBody>
          <a:bodyPr anchor="t"/>
          <a:lstStyle/>
          <a:p>
            <a:pPr lvl="0"/>
            <a:r>
              <a:rPr lang="zh-CN" altLang="en-US" sz="1000" dirty="0">
                <a:solidFill>
                  <a:schemeClr val="tx1"/>
                </a:solidFill>
                <a:latin typeface="黑体" panose="02010609060101010101" pitchFamily="49" charset="-122"/>
                <a:ea typeface="黑体" panose="02010609060101010101" pitchFamily="49" charset="-122"/>
              </a:rPr>
              <a:t>仅供医疗专业人士作学术参考，请勿分发或转发</a:t>
            </a:r>
            <a:r>
              <a:rPr lang="en-US" altLang="zh-CN" sz="1000" dirty="0">
                <a:solidFill>
                  <a:schemeClr val="tx1"/>
                </a:solidFill>
                <a:latin typeface="黑体" panose="02010609060101010101" pitchFamily="49" charset="-122"/>
                <a:ea typeface="黑体" panose="02010609060101010101" pitchFamily="49" charset="-122"/>
              </a:rPr>
              <a:t>                                                                                                                             IPS-2021-381-01-ZS/SS</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a:extLst>
              <a:ext uri="{FF2B5EF4-FFF2-40B4-BE49-F238E27FC236}">
                <a16:creationId xmlns:a16="http://schemas.microsoft.com/office/drawing/2014/main" id="{C0BC30E3-66F2-6B81-0974-00F05343080F}"/>
              </a:ext>
            </a:extLst>
          </p:cNvPr>
          <p:cNvSpPr txBox="1"/>
          <p:nvPr/>
        </p:nvSpPr>
        <p:spPr>
          <a:xfrm>
            <a:off x="687518" y="1361287"/>
            <a:ext cx="4633877" cy="523220"/>
          </a:xfrm>
          <a:prstGeom prst="rect">
            <a:avLst/>
          </a:prstGeom>
          <a:noFill/>
        </p:spPr>
        <p:txBody>
          <a:bodyPr wrap="square" rtlCol="0">
            <a:spAutoFit/>
          </a:bodyPr>
          <a:lstStyle/>
          <a:p>
            <a:r>
              <a:rPr lang="zh-CN" altLang="en-US" sz="2800" b="1" dirty="0">
                <a:solidFill>
                  <a:schemeClr val="bg1"/>
                </a:solidFill>
              </a:rPr>
              <a:t>成都倍特药业股份有限公司</a:t>
            </a:r>
          </a:p>
        </p:txBody>
      </p:sp>
      <p:sp>
        <p:nvSpPr>
          <p:cNvPr id="3" name="矩形: 圆角 2">
            <a:extLst>
              <a:ext uri="{FF2B5EF4-FFF2-40B4-BE49-F238E27FC236}">
                <a16:creationId xmlns:a16="http://schemas.microsoft.com/office/drawing/2014/main" id="{31B55672-488E-4A57-112A-A78A757FAB6F}"/>
              </a:ext>
            </a:extLst>
          </p:cNvPr>
          <p:cNvSpPr/>
          <p:nvPr/>
        </p:nvSpPr>
        <p:spPr>
          <a:xfrm>
            <a:off x="55001" y="6582993"/>
            <a:ext cx="3121336" cy="254382"/>
          </a:xfrm>
          <a:prstGeom prst="roundRect">
            <a:avLst/>
          </a:prstGeom>
          <a:solidFill>
            <a:srgbClr val="2B4C9B"/>
          </a:solidFill>
          <a:ln>
            <a:solidFill>
              <a:srgbClr val="2B4C9B"/>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 name="矩形: 圆角 3">
            <a:extLst>
              <a:ext uri="{FF2B5EF4-FFF2-40B4-BE49-F238E27FC236}">
                <a16:creationId xmlns:a16="http://schemas.microsoft.com/office/drawing/2014/main" id="{964CABA5-3261-83F1-9B69-C5C68F734CC3}"/>
              </a:ext>
            </a:extLst>
          </p:cNvPr>
          <p:cNvSpPr/>
          <p:nvPr/>
        </p:nvSpPr>
        <p:spPr>
          <a:xfrm>
            <a:off x="482409" y="341467"/>
            <a:ext cx="1318890" cy="394177"/>
          </a:xfrm>
          <a:prstGeom prst="roundRect">
            <a:avLst/>
          </a:prstGeom>
          <a:solidFill>
            <a:srgbClr val="2B4C9B"/>
          </a:solidFill>
          <a:ln>
            <a:solidFill>
              <a:srgbClr val="2B4C9B"/>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5">
            <a:extLst>
              <a:ext uri="{FF2B5EF4-FFF2-40B4-BE49-F238E27FC236}">
                <a16:creationId xmlns:a16="http://schemas.microsoft.com/office/drawing/2014/main" id="{099CBBCC-5048-E93B-7418-253CCB9E00BB}"/>
              </a:ext>
            </a:extLst>
          </p:cNvPr>
          <p:cNvSpPr>
            <a:spLocks noChangeArrowheads="1"/>
          </p:cNvSpPr>
          <p:nvPr/>
        </p:nvSpPr>
        <p:spPr bwMode="auto">
          <a:xfrm>
            <a:off x="920990" y="156487"/>
            <a:ext cx="6321757" cy="430887"/>
          </a:xfrm>
          <a:prstGeom prst="rect">
            <a:avLst/>
          </a:prstGeom>
        </p:spPr>
        <p:txBody>
          <a:bodyPr vert="horz" wrap="square" lIns="0" tIns="0" rIns="0" bIns="0" numCol="1" rtlCol="0" anchor="ctr" anchorCtr="0" compatLnSpc="1">
            <a:spAutoFit/>
          </a:bodyPr>
          <a:lstStyle/>
          <a:p>
            <a:pPr fontAlgn="base">
              <a:spcBef>
                <a:spcPct val="0"/>
              </a:spcBef>
              <a:spcAft>
                <a:spcPct val="0"/>
              </a:spcAft>
            </a:pPr>
            <a:r>
              <a:rPr lang="zh-CN" altLang="en-US" sz="2800" b="1" cap="all" dirty="0">
                <a:solidFill>
                  <a:prstClr val="white"/>
                </a:solidFill>
                <a:effectLst>
                  <a:outerShdw blurRad="38100" dist="38100" dir="2700000" algn="tl">
                    <a:srgbClr val="000000">
                      <a:alpha val="43137"/>
                    </a:srgbClr>
                  </a:outerShdw>
                </a:effectLst>
                <a:latin typeface="黑体" panose="02010609060101010101" pitchFamily="49" charset="-122"/>
                <a:ea typeface="黑体" panose="02010609060101010101" pitchFamily="49" charset="-122"/>
                <a:sym typeface="Heiti SC Medium"/>
              </a:rPr>
              <a:t>目录</a:t>
            </a:r>
          </a:p>
        </p:txBody>
      </p:sp>
      <p:grpSp>
        <p:nvGrpSpPr>
          <p:cNvPr id="4" name="组合 3">
            <a:extLst>
              <a:ext uri="{FF2B5EF4-FFF2-40B4-BE49-F238E27FC236}">
                <a16:creationId xmlns:a16="http://schemas.microsoft.com/office/drawing/2014/main" id="{A35C14DE-4015-89C4-3D57-F2CF9ACC819E}"/>
              </a:ext>
            </a:extLst>
          </p:cNvPr>
          <p:cNvGrpSpPr/>
          <p:nvPr/>
        </p:nvGrpSpPr>
        <p:grpSpPr>
          <a:xfrm>
            <a:off x="2101701" y="1178423"/>
            <a:ext cx="471675" cy="956602"/>
            <a:chOff x="2486150" y="2537670"/>
            <a:chExt cx="236827" cy="522068"/>
          </a:xfrm>
        </p:grpSpPr>
        <p:sp>
          <p:nvSpPr>
            <p:cNvPr id="5" name="椭圆 4">
              <a:extLst>
                <a:ext uri="{FF2B5EF4-FFF2-40B4-BE49-F238E27FC236}">
                  <a16:creationId xmlns:a16="http://schemas.microsoft.com/office/drawing/2014/main" id="{220530A3-55DA-BD39-F3CC-0189C485AFCD}"/>
                </a:ext>
              </a:extLst>
            </p:cNvPr>
            <p:cNvSpPr/>
            <p:nvPr/>
          </p:nvSpPr>
          <p:spPr>
            <a:xfrm>
              <a:off x="2486150" y="2680291"/>
              <a:ext cx="236827" cy="236827"/>
            </a:xfrm>
            <a:prstGeom prst="ellipse">
              <a:avLst/>
            </a:prstGeom>
            <a:solidFill>
              <a:srgbClr val="2B4C9B"/>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2B4C9B"/>
                </a:solidFill>
              </a:endParaRPr>
            </a:p>
          </p:txBody>
        </p:sp>
        <p:cxnSp>
          <p:nvCxnSpPr>
            <p:cNvPr id="6" name="直接连接符 5">
              <a:extLst>
                <a:ext uri="{FF2B5EF4-FFF2-40B4-BE49-F238E27FC236}">
                  <a16:creationId xmlns:a16="http://schemas.microsoft.com/office/drawing/2014/main" id="{A67BCA91-9C70-8781-FA84-74D4A533BC41}"/>
                </a:ext>
              </a:extLst>
            </p:cNvPr>
            <p:cNvCxnSpPr/>
            <p:nvPr/>
          </p:nvCxnSpPr>
          <p:spPr>
            <a:xfrm>
              <a:off x="2604563" y="2537670"/>
              <a:ext cx="0" cy="522068"/>
            </a:xfrm>
            <a:prstGeom prst="line">
              <a:avLst/>
            </a:prstGeom>
            <a:solidFill>
              <a:srgbClr val="2B4C9B"/>
            </a:solidFill>
            <a:ln w="28575">
              <a:solidFill>
                <a:srgbClr val="2B4C9B"/>
              </a:solidFill>
            </a:ln>
          </p:spPr>
          <p:style>
            <a:lnRef idx="1">
              <a:schemeClr val="accent1"/>
            </a:lnRef>
            <a:fillRef idx="0">
              <a:schemeClr val="accent1"/>
            </a:fillRef>
            <a:effectRef idx="0">
              <a:schemeClr val="accent1"/>
            </a:effectRef>
            <a:fontRef idx="minor">
              <a:schemeClr val="tx1"/>
            </a:fontRef>
          </p:style>
        </p:cxnSp>
      </p:grpSp>
      <p:grpSp>
        <p:nvGrpSpPr>
          <p:cNvPr id="7" name="组合 6">
            <a:extLst>
              <a:ext uri="{FF2B5EF4-FFF2-40B4-BE49-F238E27FC236}">
                <a16:creationId xmlns:a16="http://schemas.microsoft.com/office/drawing/2014/main" id="{268CA299-A4FB-F721-2567-E28256331F8B}"/>
              </a:ext>
            </a:extLst>
          </p:cNvPr>
          <p:cNvGrpSpPr/>
          <p:nvPr/>
        </p:nvGrpSpPr>
        <p:grpSpPr>
          <a:xfrm>
            <a:off x="2101699" y="2179525"/>
            <a:ext cx="471675" cy="956602"/>
            <a:chOff x="2486149" y="3084024"/>
            <a:chExt cx="236827" cy="522068"/>
          </a:xfrm>
        </p:grpSpPr>
        <p:sp>
          <p:nvSpPr>
            <p:cNvPr id="8" name="椭圆 7">
              <a:extLst>
                <a:ext uri="{FF2B5EF4-FFF2-40B4-BE49-F238E27FC236}">
                  <a16:creationId xmlns:a16="http://schemas.microsoft.com/office/drawing/2014/main" id="{2CF8B17D-62CF-34B5-177E-27589B74A5E9}"/>
                </a:ext>
              </a:extLst>
            </p:cNvPr>
            <p:cNvSpPr/>
            <p:nvPr/>
          </p:nvSpPr>
          <p:spPr>
            <a:xfrm>
              <a:off x="2486149" y="3226645"/>
              <a:ext cx="236827" cy="236827"/>
            </a:xfrm>
            <a:prstGeom prst="ellipse">
              <a:avLst/>
            </a:prstGeom>
            <a:solidFill>
              <a:srgbClr val="2B4C9B"/>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2B4C9B"/>
                </a:solidFill>
              </a:endParaRPr>
            </a:p>
          </p:txBody>
        </p:sp>
        <p:cxnSp>
          <p:nvCxnSpPr>
            <p:cNvPr id="9" name="直接连接符 8">
              <a:extLst>
                <a:ext uri="{FF2B5EF4-FFF2-40B4-BE49-F238E27FC236}">
                  <a16:creationId xmlns:a16="http://schemas.microsoft.com/office/drawing/2014/main" id="{C77EB40A-92CF-9E8F-28E2-635C05F73DF3}"/>
                </a:ext>
              </a:extLst>
            </p:cNvPr>
            <p:cNvCxnSpPr/>
            <p:nvPr/>
          </p:nvCxnSpPr>
          <p:spPr>
            <a:xfrm>
              <a:off x="2604562" y="3084024"/>
              <a:ext cx="0" cy="522068"/>
            </a:xfrm>
            <a:prstGeom prst="line">
              <a:avLst/>
            </a:prstGeom>
            <a:solidFill>
              <a:srgbClr val="2B4C9B"/>
            </a:solidFill>
            <a:ln w="28575">
              <a:solidFill>
                <a:srgbClr val="2B4C9B"/>
              </a:solidFill>
            </a:ln>
          </p:spPr>
          <p:style>
            <a:lnRef idx="1">
              <a:schemeClr val="accent1"/>
            </a:lnRef>
            <a:fillRef idx="0">
              <a:schemeClr val="accent1"/>
            </a:fillRef>
            <a:effectRef idx="0">
              <a:schemeClr val="accent1"/>
            </a:effectRef>
            <a:fontRef idx="minor">
              <a:schemeClr val="tx1"/>
            </a:fontRef>
          </p:style>
        </p:cxnSp>
      </p:grpSp>
      <p:grpSp>
        <p:nvGrpSpPr>
          <p:cNvPr id="10" name="组合 9">
            <a:extLst>
              <a:ext uri="{FF2B5EF4-FFF2-40B4-BE49-F238E27FC236}">
                <a16:creationId xmlns:a16="http://schemas.microsoft.com/office/drawing/2014/main" id="{D452AB4F-02D1-3BCE-AF0B-F558607DDA8A}"/>
              </a:ext>
            </a:extLst>
          </p:cNvPr>
          <p:cNvGrpSpPr/>
          <p:nvPr/>
        </p:nvGrpSpPr>
        <p:grpSpPr>
          <a:xfrm>
            <a:off x="2101699" y="3180626"/>
            <a:ext cx="471675" cy="956602"/>
            <a:chOff x="2486149" y="3630378"/>
            <a:chExt cx="236827" cy="522068"/>
          </a:xfrm>
        </p:grpSpPr>
        <p:sp>
          <p:nvSpPr>
            <p:cNvPr id="11" name="椭圆 10">
              <a:extLst>
                <a:ext uri="{FF2B5EF4-FFF2-40B4-BE49-F238E27FC236}">
                  <a16:creationId xmlns:a16="http://schemas.microsoft.com/office/drawing/2014/main" id="{52EBF26A-FDF5-983D-C213-9FDB3508F87C}"/>
                </a:ext>
              </a:extLst>
            </p:cNvPr>
            <p:cNvSpPr/>
            <p:nvPr/>
          </p:nvSpPr>
          <p:spPr>
            <a:xfrm>
              <a:off x="2486149" y="3772999"/>
              <a:ext cx="236827" cy="236827"/>
            </a:xfrm>
            <a:prstGeom prst="ellipse">
              <a:avLst/>
            </a:prstGeom>
            <a:solidFill>
              <a:srgbClr val="2B4C9B"/>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2B4C9B"/>
                </a:solidFill>
              </a:endParaRPr>
            </a:p>
          </p:txBody>
        </p:sp>
        <p:cxnSp>
          <p:nvCxnSpPr>
            <p:cNvPr id="12" name="直接连接符 11">
              <a:extLst>
                <a:ext uri="{FF2B5EF4-FFF2-40B4-BE49-F238E27FC236}">
                  <a16:creationId xmlns:a16="http://schemas.microsoft.com/office/drawing/2014/main" id="{E20ABF54-4E0E-0217-A33D-4F9CA2CC7161}"/>
                </a:ext>
              </a:extLst>
            </p:cNvPr>
            <p:cNvCxnSpPr/>
            <p:nvPr/>
          </p:nvCxnSpPr>
          <p:spPr>
            <a:xfrm>
              <a:off x="2604562" y="3630378"/>
              <a:ext cx="0" cy="522068"/>
            </a:xfrm>
            <a:prstGeom prst="line">
              <a:avLst/>
            </a:prstGeom>
            <a:solidFill>
              <a:srgbClr val="2B4C9B"/>
            </a:solidFill>
            <a:ln w="28575">
              <a:solidFill>
                <a:srgbClr val="2B4C9B"/>
              </a:solidFill>
            </a:ln>
          </p:spPr>
          <p:style>
            <a:lnRef idx="1">
              <a:schemeClr val="accent1"/>
            </a:lnRef>
            <a:fillRef idx="0">
              <a:schemeClr val="accent1"/>
            </a:fillRef>
            <a:effectRef idx="0">
              <a:schemeClr val="accent1"/>
            </a:effectRef>
            <a:fontRef idx="minor">
              <a:schemeClr val="tx1"/>
            </a:fontRef>
          </p:style>
        </p:cxnSp>
      </p:grpSp>
      <p:sp>
        <p:nvSpPr>
          <p:cNvPr id="13" name="文本框 12">
            <a:extLst>
              <a:ext uri="{FF2B5EF4-FFF2-40B4-BE49-F238E27FC236}">
                <a16:creationId xmlns:a16="http://schemas.microsoft.com/office/drawing/2014/main" id="{A4F380CE-AC98-E927-4F3C-B49672B585B0}"/>
              </a:ext>
            </a:extLst>
          </p:cNvPr>
          <p:cNvSpPr txBox="1"/>
          <p:nvPr/>
        </p:nvSpPr>
        <p:spPr>
          <a:xfrm>
            <a:off x="2913339" y="2276110"/>
            <a:ext cx="6771157" cy="598690"/>
          </a:xfrm>
          <a:prstGeom prst="rect">
            <a:avLst/>
          </a:prstGeom>
          <a:noFill/>
        </p:spPr>
        <p:txBody>
          <a:bodyPr wrap="square" rtlCol="0">
            <a:spAutoFit/>
          </a:bodyPr>
          <a:lstStyle/>
          <a:p>
            <a:pPr>
              <a:lnSpc>
                <a:spcPct val="150000"/>
              </a:lnSpc>
            </a:pPr>
            <a:r>
              <a:rPr kumimoji="1" lang="zh-CN" altLang="en-US" sz="2600" b="1" dirty="0">
                <a:solidFill>
                  <a:schemeClr val="tx1">
                    <a:lumMod val="75000"/>
                    <a:lumOff val="25000"/>
                  </a:schemeClr>
                </a:solidFill>
                <a:latin typeface="黑体" panose="02010609060101010101" pitchFamily="49" charset="-122"/>
                <a:ea typeface="黑体" panose="02010609060101010101" pitchFamily="49" charset="-122"/>
              </a:rPr>
              <a:t>药品安全性</a:t>
            </a:r>
          </a:p>
        </p:txBody>
      </p:sp>
      <p:sp>
        <p:nvSpPr>
          <p:cNvPr id="14" name="文本框 13">
            <a:extLst>
              <a:ext uri="{FF2B5EF4-FFF2-40B4-BE49-F238E27FC236}">
                <a16:creationId xmlns:a16="http://schemas.microsoft.com/office/drawing/2014/main" id="{A76483AD-BF7F-4159-8FCE-7E4148F4CAF3}"/>
              </a:ext>
            </a:extLst>
          </p:cNvPr>
          <p:cNvSpPr txBox="1"/>
          <p:nvPr/>
        </p:nvSpPr>
        <p:spPr>
          <a:xfrm>
            <a:off x="2913339" y="3277211"/>
            <a:ext cx="6771157" cy="598690"/>
          </a:xfrm>
          <a:prstGeom prst="rect">
            <a:avLst/>
          </a:prstGeom>
          <a:noFill/>
        </p:spPr>
        <p:txBody>
          <a:bodyPr wrap="square" rtlCol="0">
            <a:spAutoFit/>
          </a:bodyPr>
          <a:lstStyle/>
          <a:p>
            <a:pPr>
              <a:lnSpc>
                <a:spcPct val="150000"/>
              </a:lnSpc>
            </a:pPr>
            <a:r>
              <a:rPr kumimoji="1" lang="zh-CN" altLang="en-US" sz="2600" b="1" dirty="0">
                <a:solidFill>
                  <a:schemeClr val="tx1">
                    <a:lumMod val="75000"/>
                    <a:lumOff val="25000"/>
                  </a:schemeClr>
                </a:solidFill>
                <a:latin typeface="黑体" panose="02010609060101010101" pitchFamily="49" charset="-122"/>
                <a:ea typeface="黑体" panose="02010609060101010101" pitchFamily="49" charset="-122"/>
              </a:rPr>
              <a:t>药品有效性</a:t>
            </a:r>
          </a:p>
        </p:txBody>
      </p:sp>
      <p:grpSp>
        <p:nvGrpSpPr>
          <p:cNvPr id="15" name="组合 14">
            <a:extLst>
              <a:ext uri="{FF2B5EF4-FFF2-40B4-BE49-F238E27FC236}">
                <a16:creationId xmlns:a16="http://schemas.microsoft.com/office/drawing/2014/main" id="{40CF2C97-07C1-5F22-162A-610F9ADC43A8}"/>
              </a:ext>
            </a:extLst>
          </p:cNvPr>
          <p:cNvGrpSpPr/>
          <p:nvPr/>
        </p:nvGrpSpPr>
        <p:grpSpPr>
          <a:xfrm>
            <a:off x="2101699" y="4181727"/>
            <a:ext cx="471675" cy="956602"/>
            <a:chOff x="2486149" y="3630378"/>
            <a:chExt cx="236827" cy="522068"/>
          </a:xfrm>
        </p:grpSpPr>
        <p:sp>
          <p:nvSpPr>
            <p:cNvPr id="16" name="椭圆 15">
              <a:extLst>
                <a:ext uri="{FF2B5EF4-FFF2-40B4-BE49-F238E27FC236}">
                  <a16:creationId xmlns:a16="http://schemas.microsoft.com/office/drawing/2014/main" id="{1B2F5918-D2F6-627A-3E11-5E2F26061A9D}"/>
                </a:ext>
              </a:extLst>
            </p:cNvPr>
            <p:cNvSpPr/>
            <p:nvPr/>
          </p:nvSpPr>
          <p:spPr>
            <a:xfrm>
              <a:off x="2486149" y="3772999"/>
              <a:ext cx="236827" cy="236827"/>
            </a:xfrm>
            <a:prstGeom prst="ellipse">
              <a:avLst/>
            </a:prstGeom>
            <a:solidFill>
              <a:srgbClr val="2B4C9B"/>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2B4C9B"/>
                </a:solidFill>
              </a:endParaRPr>
            </a:p>
          </p:txBody>
        </p:sp>
        <p:cxnSp>
          <p:nvCxnSpPr>
            <p:cNvPr id="17" name="直接连接符 16">
              <a:extLst>
                <a:ext uri="{FF2B5EF4-FFF2-40B4-BE49-F238E27FC236}">
                  <a16:creationId xmlns:a16="http://schemas.microsoft.com/office/drawing/2014/main" id="{E2DDFFD7-3D42-8BF0-3A45-8F0987BC8292}"/>
                </a:ext>
              </a:extLst>
            </p:cNvPr>
            <p:cNvCxnSpPr/>
            <p:nvPr/>
          </p:nvCxnSpPr>
          <p:spPr>
            <a:xfrm>
              <a:off x="2604562" y="3630378"/>
              <a:ext cx="0" cy="522068"/>
            </a:xfrm>
            <a:prstGeom prst="line">
              <a:avLst/>
            </a:prstGeom>
            <a:solidFill>
              <a:srgbClr val="2B4C9B"/>
            </a:solidFill>
            <a:ln w="28575">
              <a:solidFill>
                <a:srgbClr val="2B4C9B"/>
              </a:solidFill>
            </a:ln>
          </p:spPr>
          <p:style>
            <a:lnRef idx="1">
              <a:schemeClr val="accent1"/>
            </a:lnRef>
            <a:fillRef idx="0">
              <a:schemeClr val="accent1"/>
            </a:fillRef>
            <a:effectRef idx="0">
              <a:schemeClr val="accent1"/>
            </a:effectRef>
            <a:fontRef idx="minor">
              <a:schemeClr val="tx1"/>
            </a:fontRef>
          </p:style>
        </p:cxnSp>
      </p:grpSp>
      <p:sp>
        <p:nvSpPr>
          <p:cNvPr id="18" name="文本框 17">
            <a:extLst>
              <a:ext uri="{FF2B5EF4-FFF2-40B4-BE49-F238E27FC236}">
                <a16:creationId xmlns:a16="http://schemas.microsoft.com/office/drawing/2014/main" id="{19765E4A-4792-C743-584F-5107FAF62E08}"/>
              </a:ext>
            </a:extLst>
          </p:cNvPr>
          <p:cNvSpPr txBox="1"/>
          <p:nvPr/>
        </p:nvSpPr>
        <p:spPr>
          <a:xfrm>
            <a:off x="2913339" y="4278312"/>
            <a:ext cx="8417538" cy="598690"/>
          </a:xfrm>
          <a:prstGeom prst="rect">
            <a:avLst/>
          </a:prstGeom>
          <a:noFill/>
        </p:spPr>
        <p:txBody>
          <a:bodyPr wrap="square" rtlCol="0">
            <a:spAutoFit/>
          </a:bodyPr>
          <a:lstStyle/>
          <a:p>
            <a:pPr>
              <a:lnSpc>
                <a:spcPct val="150000"/>
              </a:lnSpc>
            </a:pPr>
            <a:r>
              <a:rPr kumimoji="1" lang="zh-CN" altLang="en-US" sz="2600" b="1" dirty="0">
                <a:solidFill>
                  <a:schemeClr val="tx1">
                    <a:lumMod val="75000"/>
                    <a:lumOff val="25000"/>
                  </a:schemeClr>
                </a:solidFill>
                <a:latin typeface="黑体" panose="02010609060101010101" pitchFamily="49" charset="-122"/>
                <a:ea typeface="黑体" panose="02010609060101010101" pitchFamily="49" charset="-122"/>
              </a:rPr>
              <a:t>药品创新性</a:t>
            </a:r>
          </a:p>
        </p:txBody>
      </p:sp>
      <p:sp>
        <p:nvSpPr>
          <p:cNvPr id="19" name="文本框 18">
            <a:extLst>
              <a:ext uri="{FF2B5EF4-FFF2-40B4-BE49-F238E27FC236}">
                <a16:creationId xmlns:a16="http://schemas.microsoft.com/office/drawing/2014/main" id="{9FB4B58B-D85D-3589-F4D5-6F7CDE409D2E}"/>
              </a:ext>
            </a:extLst>
          </p:cNvPr>
          <p:cNvSpPr txBox="1"/>
          <p:nvPr/>
        </p:nvSpPr>
        <p:spPr>
          <a:xfrm>
            <a:off x="2913339" y="1357379"/>
            <a:ext cx="6771157" cy="598690"/>
          </a:xfrm>
          <a:prstGeom prst="rect">
            <a:avLst/>
          </a:prstGeom>
          <a:noFill/>
        </p:spPr>
        <p:txBody>
          <a:bodyPr wrap="square" rtlCol="0">
            <a:spAutoFit/>
          </a:bodyPr>
          <a:lstStyle/>
          <a:p>
            <a:pPr>
              <a:lnSpc>
                <a:spcPct val="150000"/>
              </a:lnSpc>
            </a:pPr>
            <a:r>
              <a:rPr kumimoji="1" lang="zh-CN" altLang="en-US" sz="2600" b="1" dirty="0">
                <a:solidFill>
                  <a:schemeClr val="tx1">
                    <a:lumMod val="75000"/>
                    <a:lumOff val="25000"/>
                  </a:schemeClr>
                </a:solidFill>
                <a:latin typeface="黑体" panose="02010609060101010101" pitchFamily="49" charset="-122"/>
                <a:ea typeface="黑体" panose="02010609060101010101" pitchFamily="49" charset="-122"/>
              </a:rPr>
              <a:t>药品基本信息</a:t>
            </a:r>
          </a:p>
        </p:txBody>
      </p:sp>
      <p:sp>
        <p:nvSpPr>
          <p:cNvPr id="20" name="文本框 19">
            <a:extLst>
              <a:ext uri="{FF2B5EF4-FFF2-40B4-BE49-F238E27FC236}">
                <a16:creationId xmlns:a16="http://schemas.microsoft.com/office/drawing/2014/main" id="{09A2A179-843C-6D09-6853-2B170EA59BDF}"/>
              </a:ext>
            </a:extLst>
          </p:cNvPr>
          <p:cNvSpPr txBox="1"/>
          <p:nvPr/>
        </p:nvSpPr>
        <p:spPr>
          <a:xfrm>
            <a:off x="2925096" y="5279413"/>
            <a:ext cx="8417538" cy="598690"/>
          </a:xfrm>
          <a:prstGeom prst="rect">
            <a:avLst/>
          </a:prstGeom>
          <a:noFill/>
        </p:spPr>
        <p:txBody>
          <a:bodyPr wrap="square" rtlCol="0">
            <a:spAutoFit/>
          </a:bodyPr>
          <a:lstStyle/>
          <a:p>
            <a:pPr>
              <a:lnSpc>
                <a:spcPct val="150000"/>
              </a:lnSpc>
            </a:pPr>
            <a:r>
              <a:rPr kumimoji="1" lang="zh-CN" altLang="en-US" sz="2600" b="1" dirty="0">
                <a:solidFill>
                  <a:schemeClr val="tx1">
                    <a:lumMod val="75000"/>
                    <a:lumOff val="25000"/>
                  </a:schemeClr>
                </a:solidFill>
                <a:latin typeface="黑体" panose="02010609060101010101" pitchFamily="49" charset="-122"/>
                <a:ea typeface="黑体" panose="02010609060101010101" pitchFamily="49" charset="-122"/>
              </a:rPr>
              <a:t>药品公平性</a:t>
            </a:r>
          </a:p>
        </p:txBody>
      </p:sp>
      <p:grpSp>
        <p:nvGrpSpPr>
          <p:cNvPr id="21" name="组合 20">
            <a:extLst>
              <a:ext uri="{FF2B5EF4-FFF2-40B4-BE49-F238E27FC236}">
                <a16:creationId xmlns:a16="http://schemas.microsoft.com/office/drawing/2014/main" id="{7FC7637B-9666-0468-91E8-0AEEFBD72812}"/>
              </a:ext>
            </a:extLst>
          </p:cNvPr>
          <p:cNvGrpSpPr/>
          <p:nvPr/>
        </p:nvGrpSpPr>
        <p:grpSpPr>
          <a:xfrm>
            <a:off x="2101699" y="5182828"/>
            <a:ext cx="471675" cy="956602"/>
            <a:chOff x="2486149" y="3630378"/>
            <a:chExt cx="236827" cy="522068"/>
          </a:xfrm>
        </p:grpSpPr>
        <p:sp>
          <p:nvSpPr>
            <p:cNvPr id="22" name="椭圆 21">
              <a:extLst>
                <a:ext uri="{FF2B5EF4-FFF2-40B4-BE49-F238E27FC236}">
                  <a16:creationId xmlns:a16="http://schemas.microsoft.com/office/drawing/2014/main" id="{7D8556C6-73A8-C73A-1BF8-1AF87CE055CD}"/>
                </a:ext>
              </a:extLst>
            </p:cNvPr>
            <p:cNvSpPr/>
            <p:nvPr/>
          </p:nvSpPr>
          <p:spPr>
            <a:xfrm>
              <a:off x="2486149" y="3772999"/>
              <a:ext cx="236827" cy="236827"/>
            </a:xfrm>
            <a:prstGeom prst="ellipse">
              <a:avLst/>
            </a:prstGeom>
            <a:solidFill>
              <a:srgbClr val="2B4C9B"/>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2B4C9B"/>
                </a:solidFill>
              </a:endParaRPr>
            </a:p>
          </p:txBody>
        </p:sp>
        <p:cxnSp>
          <p:nvCxnSpPr>
            <p:cNvPr id="23" name="直接连接符 22">
              <a:extLst>
                <a:ext uri="{FF2B5EF4-FFF2-40B4-BE49-F238E27FC236}">
                  <a16:creationId xmlns:a16="http://schemas.microsoft.com/office/drawing/2014/main" id="{B97B3EC1-EDD1-B744-B564-4FD152E3EE85}"/>
                </a:ext>
              </a:extLst>
            </p:cNvPr>
            <p:cNvCxnSpPr/>
            <p:nvPr/>
          </p:nvCxnSpPr>
          <p:spPr>
            <a:xfrm>
              <a:off x="2604562" y="3630378"/>
              <a:ext cx="0" cy="522068"/>
            </a:xfrm>
            <a:prstGeom prst="line">
              <a:avLst/>
            </a:prstGeom>
            <a:solidFill>
              <a:srgbClr val="2B4C9B"/>
            </a:solidFill>
            <a:ln w="28575">
              <a:solidFill>
                <a:srgbClr val="2B4C9B"/>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34508080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TextBox 1"/>
          <p:cNvSpPr txBox="1">
            <a:spLocks noChangeArrowheads="1"/>
          </p:cNvSpPr>
          <p:nvPr/>
        </p:nvSpPr>
        <p:spPr bwMode="auto">
          <a:xfrm>
            <a:off x="7139233" y="484695"/>
            <a:ext cx="46038" cy="46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defRPr>
                <a:solidFill>
                  <a:srgbClr val="5B4307"/>
                </a:solidFill>
                <a:latin typeface="Arial" panose="020B0604020202020204" pitchFamily="34" charset="0"/>
                <a:ea typeface="Calibri" panose="020F0502020204030204" pitchFamily="34" charset="0"/>
                <a:cs typeface="Calibri" panose="020F0502020204030204" pitchFamily="34" charset="0"/>
                <a:sym typeface="Arial" panose="020B0604020202020204" pitchFamily="34" charset="0"/>
              </a:defRPr>
            </a:lvl1pPr>
            <a:lvl2pPr marL="742950" indent="-285750">
              <a:defRPr>
                <a:solidFill>
                  <a:srgbClr val="5B4307"/>
                </a:solidFill>
                <a:latin typeface="Arial" panose="020B0604020202020204" pitchFamily="34" charset="0"/>
                <a:ea typeface="Calibri" panose="020F0502020204030204" pitchFamily="34" charset="0"/>
                <a:cs typeface="Calibri" panose="020F0502020204030204" pitchFamily="34" charset="0"/>
                <a:sym typeface="Arial" panose="020B0604020202020204" pitchFamily="34" charset="0"/>
              </a:defRPr>
            </a:lvl2pPr>
            <a:lvl3pPr marL="1143000" indent="-228600">
              <a:defRPr>
                <a:solidFill>
                  <a:srgbClr val="5B4307"/>
                </a:solidFill>
                <a:latin typeface="Arial" panose="020B0604020202020204" pitchFamily="34" charset="0"/>
                <a:ea typeface="Calibri" panose="020F0502020204030204" pitchFamily="34" charset="0"/>
                <a:cs typeface="Calibri" panose="020F0502020204030204" pitchFamily="34" charset="0"/>
                <a:sym typeface="Arial" panose="020B0604020202020204" pitchFamily="34" charset="0"/>
              </a:defRPr>
            </a:lvl3pPr>
            <a:lvl4pPr marL="1600200" indent="-228600">
              <a:defRPr>
                <a:solidFill>
                  <a:srgbClr val="5B4307"/>
                </a:solidFill>
                <a:latin typeface="Arial" panose="020B0604020202020204" pitchFamily="34" charset="0"/>
                <a:ea typeface="Calibri" panose="020F0502020204030204" pitchFamily="34" charset="0"/>
                <a:cs typeface="Calibri" panose="020F0502020204030204" pitchFamily="34" charset="0"/>
                <a:sym typeface="Arial" panose="020B0604020202020204" pitchFamily="34" charset="0"/>
              </a:defRPr>
            </a:lvl4pPr>
            <a:lvl5pPr marL="2057400" indent="-228600">
              <a:defRPr>
                <a:solidFill>
                  <a:srgbClr val="5B4307"/>
                </a:solidFill>
                <a:latin typeface="Arial" panose="020B0604020202020204" pitchFamily="34" charset="0"/>
                <a:ea typeface="Calibri" panose="020F0502020204030204" pitchFamily="34" charset="0"/>
                <a:cs typeface="Calibri" panose="020F0502020204030204" pitchFamily="34" charset="0"/>
                <a:sym typeface="Arial" panose="020B0604020202020204" pitchFamily="34" charset="0"/>
              </a:defRPr>
            </a:lvl5pPr>
            <a:lvl6pPr marL="2514600" indent="-228600" eaLnBrk="0" fontAlgn="base" hangingPunct="0">
              <a:spcBef>
                <a:spcPct val="0"/>
              </a:spcBef>
              <a:spcAft>
                <a:spcPct val="0"/>
              </a:spcAft>
              <a:defRPr>
                <a:solidFill>
                  <a:srgbClr val="5B4307"/>
                </a:solidFill>
                <a:latin typeface="Arial" panose="020B0604020202020204" pitchFamily="34" charset="0"/>
                <a:ea typeface="Calibri" panose="020F0502020204030204" pitchFamily="34" charset="0"/>
                <a:cs typeface="Calibri" panose="020F0502020204030204" pitchFamily="34" charset="0"/>
                <a:sym typeface="Arial" panose="020B0604020202020204" pitchFamily="34" charset="0"/>
              </a:defRPr>
            </a:lvl6pPr>
            <a:lvl7pPr marL="2971800" indent="-228600" eaLnBrk="0" fontAlgn="base" hangingPunct="0">
              <a:spcBef>
                <a:spcPct val="0"/>
              </a:spcBef>
              <a:spcAft>
                <a:spcPct val="0"/>
              </a:spcAft>
              <a:defRPr>
                <a:solidFill>
                  <a:srgbClr val="5B4307"/>
                </a:solidFill>
                <a:latin typeface="Arial" panose="020B0604020202020204" pitchFamily="34" charset="0"/>
                <a:ea typeface="Calibri" panose="020F0502020204030204" pitchFamily="34" charset="0"/>
                <a:cs typeface="Calibri" panose="020F0502020204030204" pitchFamily="34" charset="0"/>
                <a:sym typeface="Arial" panose="020B0604020202020204" pitchFamily="34" charset="0"/>
              </a:defRPr>
            </a:lvl7pPr>
            <a:lvl8pPr marL="3429000" indent="-228600" eaLnBrk="0" fontAlgn="base" hangingPunct="0">
              <a:spcBef>
                <a:spcPct val="0"/>
              </a:spcBef>
              <a:spcAft>
                <a:spcPct val="0"/>
              </a:spcAft>
              <a:defRPr>
                <a:solidFill>
                  <a:srgbClr val="5B4307"/>
                </a:solidFill>
                <a:latin typeface="Arial" panose="020B0604020202020204" pitchFamily="34" charset="0"/>
                <a:ea typeface="Calibri" panose="020F0502020204030204" pitchFamily="34" charset="0"/>
                <a:cs typeface="Calibri" panose="020F0502020204030204" pitchFamily="34" charset="0"/>
                <a:sym typeface="Arial" panose="020B0604020202020204" pitchFamily="34" charset="0"/>
              </a:defRPr>
            </a:lvl8pPr>
            <a:lvl9pPr marL="3886200" indent="-228600" eaLnBrk="0" fontAlgn="base" hangingPunct="0">
              <a:spcBef>
                <a:spcPct val="0"/>
              </a:spcBef>
              <a:spcAft>
                <a:spcPct val="0"/>
              </a:spcAft>
              <a:defRPr>
                <a:solidFill>
                  <a:srgbClr val="5B4307"/>
                </a:solidFill>
                <a:latin typeface="Arial" panose="020B0604020202020204" pitchFamily="34" charset="0"/>
                <a:ea typeface="Calibri" panose="020F0502020204030204" pitchFamily="34" charset="0"/>
                <a:cs typeface="Calibri" panose="020F0502020204030204" pitchFamily="34" charset="0"/>
                <a:sym typeface="Arial" panose="020B0604020202020204" pitchFamily="34" charset="0"/>
              </a:defRPr>
            </a:lvl9pPr>
          </a:lstStyle>
          <a:p>
            <a:pPr marL="0" marR="0" lvl="0" indent="0" algn="l" defTabSz="914400" rtl="0" eaLnBrk="1" fontAlgn="base" latinLnBrk="0" hangingPunct="1">
              <a:lnSpc>
                <a:spcPct val="90000"/>
              </a:lnSpc>
              <a:spcBef>
                <a:spcPct val="0"/>
              </a:spcBef>
              <a:spcAft>
                <a:spcPct val="0"/>
              </a:spcAft>
              <a:buClrTx/>
              <a:buSzTx/>
              <a:buFontTx/>
              <a:buNone/>
              <a:defRPr/>
            </a:pPr>
            <a:endParaRPr kumimoji="0" lang="en-US" altLang="en-US" sz="3600" b="0" i="0" u="none" strike="noStrike" kern="1200" cap="none" spc="0" normalizeH="0" baseline="-25000" noProof="0">
              <a:ln>
                <a:noFill/>
              </a:ln>
              <a:solidFill>
                <a:srgbClr val="000000"/>
              </a:solidFill>
              <a:effectLst/>
              <a:uLnTx/>
              <a:uFillTx/>
              <a:latin typeface="Times New Roman 常规体"/>
              <a:ea typeface="MS PGothic" panose="020B0600070205080204" pitchFamily="34" charset="-128"/>
              <a:cs typeface="Times New Roman 常规体"/>
              <a:sym typeface="Arial" panose="020B0604020202020204" pitchFamily="34" charset="0"/>
            </a:endParaRPr>
          </a:p>
        </p:txBody>
      </p:sp>
      <p:sp>
        <p:nvSpPr>
          <p:cNvPr id="3" name="Rectangle 15"/>
          <p:cNvSpPr>
            <a:spLocks noChangeArrowheads="1"/>
          </p:cNvSpPr>
          <p:nvPr/>
        </p:nvSpPr>
        <p:spPr bwMode="auto">
          <a:xfrm>
            <a:off x="920990" y="156487"/>
            <a:ext cx="6321757" cy="430887"/>
          </a:xfrm>
          <a:prstGeom prst="rect">
            <a:avLst/>
          </a:prstGeom>
        </p:spPr>
        <p:txBody>
          <a:bodyPr vert="horz" wrap="square" lIns="0" tIns="0" rIns="0" bIns="0" numCol="1" rtlCol="0" anchor="ctr" anchorCtr="0" compatLnSpc="1">
            <a:spAutoFit/>
          </a:bodyPr>
          <a:lstStyle/>
          <a:p>
            <a:pPr fontAlgn="base">
              <a:spcBef>
                <a:spcPct val="0"/>
              </a:spcBef>
              <a:spcAft>
                <a:spcPct val="0"/>
              </a:spcAft>
            </a:pPr>
            <a:r>
              <a:rPr lang="zh-CN" altLang="en-US" sz="2800" b="1" cap="all" dirty="0">
                <a:solidFill>
                  <a:prstClr val="white"/>
                </a:solidFill>
                <a:effectLst>
                  <a:outerShdw blurRad="38100" dist="38100" dir="2700000" algn="tl">
                    <a:srgbClr val="000000">
                      <a:alpha val="43137"/>
                    </a:srgbClr>
                  </a:outerShdw>
                </a:effectLst>
                <a:latin typeface="黑体" panose="02010609060101010101" pitchFamily="49" charset="-122"/>
                <a:ea typeface="黑体" panose="02010609060101010101" pitchFamily="49" charset="-122"/>
                <a:sym typeface="Heiti SC Medium"/>
              </a:rPr>
              <a:t>药品基本信息</a:t>
            </a:r>
          </a:p>
        </p:txBody>
      </p:sp>
      <p:sp>
        <p:nvSpPr>
          <p:cNvPr id="4" name="TextBox 2"/>
          <p:cNvSpPr txBox="1"/>
          <p:nvPr/>
        </p:nvSpPr>
        <p:spPr>
          <a:xfrm>
            <a:off x="740148" y="1198649"/>
            <a:ext cx="10506972" cy="4597862"/>
          </a:xfrm>
          <a:prstGeom prst="rect">
            <a:avLst/>
          </a:prstGeom>
          <a:noFill/>
          <a:ln>
            <a:noFill/>
          </a:ln>
          <a:effectLst/>
        </p:spPr>
        <p:txBody>
          <a:bodyPr wrap="square" rtlCol="0">
            <a:spAutoFit/>
          </a:bodyPr>
          <a:lstStyle/>
          <a:p>
            <a:pPr>
              <a:lnSpc>
                <a:spcPct val="150000"/>
              </a:lnSpc>
            </a:pPr>
            <a:r>
              <a:rPr lang="en-US" altLang="zh-CN" dirty="0">
                <a:solidFill>
                  <a:schemeClr val="accent1">
                    <a:lumMod val="75000"/>
                  </a:schemeClr>
                </a:solidFill>
                <a:latin typeface="黑体" panose="02010609060101010101" pitchFamily="49" charset="-122"/>
                <a:ea typeface="黑体" panose="02010609060101010101" pitchFamily="49" charset="-122"/>
              </a:rPr>
              <a:t>【</a:t>
            </a:r>
            <a:r>
              <a:rPr lang="zh-CN" altLang="en-US" dirty="0">
                <a:solidFill>
                  <a:schemeClr val="accent1">
                    <a:lumMod val="75000"/>
                  </a:schemeClr>
                </a:solidFill>
                <a:latin typeface="黑体" panose="02010609060101010101" pitchFamily="49" charset="-122"/>
                <a:ea typeface="黑体" panose="02010609060101010101" pitchFamily="49" charset="-122"/>
              </a:rPr>
              <a:t>药品名称</a:t>
            </a:r>
            <a:r>
              <a:rPr lang="en-US" altLang="zh-CN" dirty="0">
                <a:solidFill>
                  <a:schemeClr val="accent1">
                    <a:lumMod val="75000"/>
                  </a:schemeClr>
                </a:solidFill>
                <a:latin typeface="黑体" panose="02010609060101010101" pitchFamily="49" charset="-122"/>
                <a:ea typeface="黑体" panose="02010609060101010101" pitchFamily="49" charset="-122"/>
              </a:rPr>
              <a:t>】 </a:t>
            </a:r>
            <a:r>
              <a:rPr lang="zh-CN" altLang="en-US" b="1" dirty="0">
                <a:solidFill>
                  <a:prstClr val="black"/>
                </a:solidFill>
                <a:latin typeface="黑体" panose="02010609060101010101" pitchFamily="49" charset="-122"/>
                <a:ea typeface="黑体" panose="02010609060101010101" pitchFamily="49" charset="-122"/>
              </a:rPr>
              <a:t>倍安纯</a:t>
            </a:r>
            <a:endParaRPr lang="en-US" altLang="zh-CN" b="1" dirty="0">
              <a:solidFill>
                <a:prstClr val="black"/>
              </a:solidFill>
              <a:latin typeface="黑体" panose="02010609060101010101" pitchFamily="49" charset="-122"/>
              <a:ea typeface="黑体" panose="02010609060101010101" pitchFamily="49" charset="-122"/>
            </a:endParaRPr>
          </a:p>
          <a:p>
            <a:pPr>
              <a:lnSpc>
                <a:spcPct val="150000"/>
              </a:lnSpc>
            </a:pPr>
            <a:r>
              <a:rPr lang="en-US" altLang="zh-CN" dirty="0">
                <a:solidFill>
                  <a:schemeClr val="accent1">
                    <a:lumMod val="75000"/>
                  </a:schemeClr>
                </a:solidFill>
                <a:latin typeface="黑体" panose="02010609060101010101" pitchFamily="49" charset="-122"/>
                <a:ea typeface="黑体" panose="02010609060101010101" pitchFamily="49" charset="-122"/>
              </a:rPr>
              <a:t>【</a:t>
            </a:r>
            <a:r>
              <a:rPr lang="zh-CN" altLang="en-US" dirty="0">
                <a:solidFill>
                  <a:schemeClr val="accent1">
                    <a:lumMod val="75000"/>
                  </a:schemeClr>
                </a:solidFill>
                <a:latin typeface="黑体" panose="02010609060101010101" pitchFamily="49" charset="-122"/>
                <a:ea typeface="黑体" panose="02010609060101010101" pitchFamily="49" charset="-122"/>
              </a:rPr>
              <a:t>通用名称</a:t>
            </a:r>
            <a:r>
              <a:rPr lang="en-US" altLang="zh-CN" dirty="0">
                <a:solidFill>
                  <a:schemeClr val="accent1">
                    <a:lumMod val="75000"/>
                  </a:schemeClr>
                </a:solidFill>
                <a:latin typeface="黑体" panose="02010609060101010101" pitchFamily="49" charset="-122"/>
                <a:ea typeface="黑体" panose="02010609060101010101" pitchFamily="49" charset="-122"/>
              </a:rPr>
              <a:t>】 </a:t>
            </a:r>
            <a:r>
              <a:rPr lang="zh-CN" altLang="en-US" dirty="0">
                <a:latin typeface="黑体" panose="02010609060101010101" pitchFamily="49" charset="-122"/>
                <a:ea typeface="黑体" panose="02010609060101010101" pitchFamily="49" charset="-122"/>
              </a:rPr>
              <a:t>恩曲他滨丙酚替诺福韦片（</a:t>
            </a:r>
            <a:r>
              <a:rPr lang="en-US" altLang="zh-CN" dirty="0">
                <a:latin typeface="黑体" panose="02010609060101010101" pitchFamily="49" charset="-122"/>
                <a:ea typeface="黑体" panose="02010609060101010101" pitchFamily="49" charset="-122"/>
              </a:rPr>
              <a:t>Ⅱ</a:t>
            </a:r>
            <a:r>
              <a:rPr lang="zh-CN" altLang="en-US" dirty="0">
                <a:latin typeface="黑体" panose="02010609060101010101" pitchFamily="49" charset="-122"/>
                <a:ea typeface="黑体" panose="02010609060101010101" pitchFamily="49" charset="-122"/>
              </a:rPr>
              <a:t>）</a:t>
            </a:r>
            <a:endParaRPr lang="en-US" altLang="zh-CN" dirty="0">
              <a:latin typeface="黑体" panose="02010609060101010101" pitchFamily="49" charset="-122"/>
              <a:ea typeface="黑体" panose="02010609060101010101" pitchFamily="49" charset="-122"/>
            </a:endParaRPr>
          </a:p>
          <a:p>
            <a:pPr>
              <a:lnSpc>
                <a:spcPct val="150000"/>
              </a:lnSpc>
            </a:pPr>
            <a:r>
              <a:rPr lang="en-US" altLang="zh-CN" dirty="0">
                <a:solidFill>
                  <a:schemeClr val="accent1">
                    <a:lumMod val="75000"/>
                  </a:schemeClr>
                </a:solidFill>
                <a:latin typeface="黑体" panose="02010609060101010101" pitchFamily="49" charset="-122"/>
                <a:ea typeface="黑体" panose="02010609060101010101" pitchFamily="49" charset="-122"/>
              </a:rPr>
              <a:t>【</a:t>
            </a:r>
            <a:r>
              <a:rPr lang="zh-CN" altLang="en-US" dirty="0">
                <a:solidFill>
                  <a:schemeClr val="accent1">
                    <a:lumMod val="75000"/>
                  </a:schemeClr>
                </a:solidFill>
                <a:latin typeface="黑体" panose="02010609060101010101" pitchFamily="49" charset="-122"/>
                <a:ea typeface="黑体" panose="02010609060101010101" pitchFamily="49" charset="-122"/>
              </a:rPr>
              <a:t>适 应 症</a:t>
            </a:r>
            <a:r>
              <a:rPr lang="en-US" altLang="zh-CN" dirty="0">
                <a:solidFill>
                  <a:schemeClr val="accent1">
                    <a:lumMod val="75000"/>
                  </a:schemeClr>
                </a:solidFill>
                <a:latin typeface="黑体" panose="02010609060101010101" pitchFamily="49" charset="-122"/>
                <a:ea typeface="黑体" panose="02010609060101010101" pitchFamily="49" charset="-122"/>
              </a:rPr>
              <a:t>】 </a:t>
            </a:r>
            <a:r>
              <a:rPr lang="zh-CN" altLang="en-US" dirty="0">
                <a:solidFill>
                  <a:prstClr val="black"/>
                </a:solidFill>
                <a:latin typeface="黑体" panose="02010609060101010101" pitchFamily="49" charset="-122"/>
                <a:ea typeface="黑体" panose="02010609060101010101" pitchFamily="49" charset="-122"/>
              </a:rPr>
              <a:t>适用于与其他抗反转录病毒药物联用，治疗成年和青少年（年龄</a:t>
            </a:r>
            <a:r>
              <a:rPr lang="en-US" altLang="zh-CN" dirty="0">
                <a:solidFill>
                  <a:prstClr val="black"/>
                </a:solidFill>
                <a:latin typeface="黑体" panose="02010609060101010101" pitchFamily="49" charset="-122"/>
                <a:ea typeface="黑体" panose="02010609060101010101" pitchFamily="49" charset="-122"/>
              </a:rPr>
              <a:t>12</a:t>
            </a:r>
            <a:r>
              <a:rPr lang="zh-CN" altLang="en-US" dirty="0">
                <a:solidFill>
                  <a:prstClr val="black"/>
                </a:solidFill>
                <a:latin typeface="黑体" panose="02010609060101010101" pitchFamily="49" charset="-122"/>
                <a:ea typeface="黑体" panose="02010609060101010101" pitchFamily="49" charset="-122"/>
              </a:rPr>
              <a:t>岁及以上且体重至少为</a:t>
            </a:r>
            <a:r>
              <a:rPr lang="en-US" altLang="zh-CN" dirty="0">
                <a:solidFill>
                  <a:prstClr val="black"/>
                </a:solidFill>
                <a:latin typeface="黑体" panose="02010609060101010101" pitchFamily="49" charset="-122"/>
                <a:ea typeface="黑体" panose="02010609060101010101" pitchFamily="49" charset="-122"/>
              </a:rPr>
              <a:t>35kg</a:t>
            </a:r>
            <a:r>
              <a:rPr lang="zh-CN" altLang="en-US" dirty="0">
                <a:solidFill>
                  <a:prstClr val="black"/>
                </a:solidFill>
                <a:latin typeface="黑体" panose="02010609060101010101" pitchFamily="49" charset="-122"/>
                <a:ea typeface="黑体" panose="02010609060101010101" pitchFamily="49" charset="-122"/>
              </a:rPr>
              <a:t>）的人类免疫缺陷病毒</a:t>
            </a:r>
            <a:r>
              <a:rPr lang="en-US" altLang="zh-CN" dirty="0">
                <a:solidFill>
                  <a:prstClr val="black"/>
                </a:solidFill>
                <a:latin typeface="黑体" panose="02010609060101010101" pitchFamily="49" charset="-122"/>
                <a:ea typeface="黑体" panose="02010609060101010101" pitchFamily="49" charset="-122"/>
              </a:rPr>
              <a:t>1</a:t>
            </a:r>
            <a:r>
              <a:rPr lang="zh-CN" altLang="en-US" dirty="0">
                <a:solidFill>
                  <a:prstClr val="black"/>
                </a:solidFill>
                <a:latin typeface="黑体" panose="02010609060101010101" pitchFamily="49" charset="-122"/>
                <a:ea typeface="黑体" panose="02010609060101010101" pitchFamily="49" charset="-122"/>
              </a:rPr>
              <a:t>型（</a:t>
            </a:r>
            <a:r>
              <a:rPr lang="en-US" altLang="zh-CN" dirty="0">
                <a:solidFill>
                  <a:prstClr val="black"/>
                </a:solidFill>
                <a:latin typeface="黑体" panose="02010609060101010101" pitchFamily="49" charset="-122"/>
                <a:ea typeface="黑体" panose="02010609060101010101" pitchFamily="49" charset="-122"/>
              </a:rPr>
              <a:t>HIV-1</a:t>
            </a:r>
            <a:r>
              <a:rPr lang="zh-CN" altLang="en-US" dirty="0">
                <a:solidFill>
                  <a:prstClr val="black"/>
                </a:solidFill>
                <a:latin typeface="黑体" panose="02010609060101010101" pitchFamily="49" charset="-122"/>
                <a:ea typeface="黑体" panose="02010609060101010101" pitchFamily="49" charset="-122"/>
              </a:rPr>
              <a:t>）感染。</a:t>
            </a:r>
            <a:endParaRPr lang="en-US" altLang="zh-CN" dirty="0">
              <a:solidFill>
                <a:prstClr val="black"/>
              </a:solidFill>
              <a:latin typeface="黑体" panose="02010609060101010101" pitchFamily="49" charset="-122"/>
              <a:ea typeface="黑体" panose="02010609060101010101" pitchFamily="49" charset="-122"/>
            </a:endParaRPr>
          </a:p>
          <a:p>
            <a:pPr>
              <a:lnSpc>
                <a:spcPct val="150000"/>
              </a:lnSpc>
            </a:pPr>
            <a:r>
              <a:rPr lang="en-US" altLang="zh-CN" dirty="0">
                <a:solidFill>
                  <a:schemeClr val="accent1">
                    <a:lumMod val="75000"/>
                  </a:schemeClr>
                </a:solidFill>
                <a:latin typeface="黑体" panose="02010609060101010101" pitchFamily="49" charset="-122"/>
                <a:ea typeface="黑体" panose="02010609060101010101" pitchFamily="49" charset="-122"/>
              </a:rPr>
              <a:t>【</a:t>
            </a:r>
            <a:r>
              <a:rPr lang="zh-CN" altLang="en-US" dirty="0">
                <a:solidFill>
                  <a:schemeClr val="accent1">
                    <a:lumMod val="75000"/>
                  </a:schemeClr>
                </a:solidFill>
                <a:latin typeface="黑体" panose="02010609060101010101" pitchFamily="49" charset="-122"/>
                <a:ea typeface="黑体" panose="02010609060101010101" pitchFamily="49" charset="-122"/>
              </a:rPr>
              <a:t>规    格</a:t>
            </a:r>
            <a:r>
              <a:rPr lang="en-US" altLang="zh-CN" dirty="0">
                <a:solidFill>
                  <a:schemeClr val="accent1">
                    <a:lumMod val="75000"/>
                  </a:schemeClr>
                </a:solidFill>
                <a:latin typeface="黑体" panose="02010609060101010101" pitchFamily="49" charset="-122"/>
                <a:ea typeface="黑体" panose="02010609060101010101" pitchFamily="49" charset="-122"/>
              </a:rPr>
              <a:t>】 </a:t>
            </a:r>
            <a:r>
              <a:rPr lang="zh-CN" altLang="en-US" dirty="0">
                <a:latin typeface="黑体" panose="02010609060101010101" pitchFamily="49" charset="-122"/>
                <a:ea typeface="黑体" panose="02010609060101010101" pitchFamily="49" charset="-122"/>
              </a:rPr>
              <a:t>恩曲他滨</a:t>
            </a:r>
            <a:r>
              <a:rPr lang="en-US" altLang="zh-CN" dirty="0">
                <a:latin typeface="黑体" panose="02010609060101010101" pitchFamily="49" charset="-122"/>
                <a:ea typeface="黑体" panose="02010609060101010101" pitchFamily="49" charset="-122"/>
              </a:rPr>
              <a:t>200mg</a:t>
            </a:r>
            <a:r>
              <a:rPr lang="zh-CN" altLang="en-US" dirty="0">
                <a:latin typeface="黑体" panose="02010609060101010101" pitchFamily="49" charset="-122"/>
                <a:ea typeface="黑体" panose="02010609060101010101" pitchFamily="49" charset="-122"/>
              </a:rPr>
              <a:t>与丙酚替诺福韦</a:t>
            </a:r>
            <a:r>
              <a:rPr lang="en-US" altLang="zh-CN" dirty="0">
                <a:latin typeface="黑体" panose="02010609060101010101" pitchFamily="49" charset="-122"/>
                <a:ea typeface="黑体" panose="02010609060101010101" pitchFamily="49" charset="-122"/>
              </a:rPr>
              <a:t>25mg</a:t>
            </a:r>
          </a:p>
          <a:p>
            <a:pPr>
              <a:lnSpc>
                <a:spcPct val="150000"/>
              </a:lnSpc>
            </a:pPr>
            <a:r>
              <a:rPr lang="en-US" altLang="zh-CN" dirty="0">
                <a:solidFill>
                  <a:schemeClr val="accent1">
                    <a:lumMod val="75000"/>
                  </a:schemeClr>
                </a:solidFill>
                <a:latin typeface="黑体" panose="02010609060101010101" pitchFamily="49" charset="-122"/>
                <a:ea typeface="黑体" panose="02010609060101010101" pitchFamily="49" charset="-122"/>
              </a:rPr>
              <a:t>【</a:t>
            </a:r>
            <a:r>
              <a:rPr lang="zh-CN" altLang="en-US" dirty="0">
                <a:solidFill>
                  <a:schemeClr val="accent1">
                    <a:lumMod val="75000"/>
                  </a:schemeClr>
                </a:solidFill>
                <a:latin typeface="黑体" panose="02010609060101010101" pitchFamily="49" charset="-122"/>
                <a:ea typeface="黑体" panose="02010609060101010101" pitchFamily="49" charset="-122"/>
              </a:rPr>
              <a:t>大陆首次上市时间</a:t>
            </a:r>
            <a:r>
              <a:rPr lang="en-US" altLang="zh-CN" dirty="0">
                <a:solidFill>
                  <a:schemeClr val="accent1">
                    <a:lumMod val="75000"/>
                  </a:schemeClr>
                </a:solidFill>
                <a:latin typeface="黑体" panose="02010609060101010101" pitchFamily="49" charset="-122"/>
                <a:ea typeface="黑体" panose="02010609060101010101" pitchFamily="49" charset="-122"/>
              </a:rPr>
              <a:t>】 </a:t>
            </a:r>
            <a:r>
              <a:rPr lang="en-US" altLang="zh-CN" dirty="0">
                <a:latin typeface="黑体" panose="02010609060101010101" pitchFamily="49" charset="-122"/>
                <a:ea typeface="黑体" panose="02010609060101010101" pitchFamily="49" charset="-122"/>
              </a:rPr>
              <a:t>2021</a:t>
            </a:r>
            <a:r>
              <a:rPr lang="zh-CN" altLang="en-US" dirty="0">
                <a:latin typeface="黑体" panose="02010609060101010101" pitchFamily="49" charset="-122"/>
                <a:ea typeface="黑体" panose="02010609060101010101" pitchFamily="49" charset="-122"/>
              </a:rPr>
              <a:t>年</a:t>
            </a:r>
            <a:r>
              <a:rPr lang="en-US" altLang="zh-CN" dirty="0">
                <a:latin typeface="黑体" panose="02010609060101010101" pitchFamily="49" charset="-122"/>
                <a:ea typeface="黑体" panose="02010609060101010101" pitchFamily="49" charset="-122"/>
              </a:rPr>
              <a:t>10</a:t>
            </a:r>
            <a:r>
              <a:rPr lang="zh-CN" altLang="en-US" dirty="0">
                <a:latin typeface="黑体" panose="02010609060101010101" pitchFamily="49" charset="-122"/>
                <a:ea typeface="黑体" panose="02010609060101010101" pitchFamily="49" charset="-122"/>
              </a:rPr>
              <a:t>月</a:t>
            </a:r>
            <a:r>
              <a:rPr lang="en-US" altLang="zh-CN" dirty="0">
                <a:latin typeface="黑体" panose="02010609060101010101" pitchFamily="49" charset="-122"/>
                <a:ea typeface="黑体" panose="02010609060101010101" pitchFamily="49" charset="-122"/>
              </a:rPr>
              <a:t>19</a:t>
            </a:r>
            <a:r>
              <a:rPr lang="zh-CN" altLang="en-US" dirty="0">
                <a:latin typeface="黑体" panose="02010609060101010101" pitchFamily="49" charset="-122"/>
                <a:ea typeface="黑体" panose="02010609060101010101" pitchFamily="49" charset="-122"/>
              </a:rPr>
              <a:t>日</a:t>
            </a:r>
            <a:endParaRPr lang="en-US" altLang="zh-CN" dirty="0">
              <a:latin typeface="黑体" panose="02010609060101010101" pitchFamily="49" charset="-122"/>
              <a:ea typeface="黑体" panose="02010609060101010101" pitchFamily="49" charset="-122"/>
            </a:endParaRPr>
          </a:p>
          <a:p>
            <a:pPr>
              <a:lnSpc>
                <a:spcPct val="150000"/>
              </a:lnSpc>
            </a:pPr>
            <a:r>
              <a:rPr lang="en-US" altLang="zh-CN" dirty="0">
                <a:solidFill>
                  <a:schemeClr val="accent1">
                    <a:lumMod val="75000"/>
                  </a:schemeClr>
                </a:solidFill>
                <a:latin typeface="黑体" panose="02010609060101010101" pitchFamily="49" charset="-122"/>
                <a:ea typeface="黑体" panose="02010609060101010101" pitchFamily="49" charset="-122"/>
              </a:rPr>
              <a:t>【</a:t>
            </a:r>
            <a:r>
              <a:rPr lang="zh-CN" altLang="en-US" dirty="0">
                <a:solidFill>
                  <a:schemeClr val="accent1">
                    <a:lumMod val="75000"/>
                  </a:schemeClr>
                </a:solidFill>
                <a:latin typeface="黑体" panose="02010609060101010101" pitchFamily="49" charset="-122"/>
                <a:ea typeface="黑体" panose="02010609060101010101" pitchFamily="49" charset="-122"/>
              </a:rPr>
              <a:t>目前大陆地区同通用名药品上市情况</a:t>
            </a:r>
            <a:r>
              <a:rPr lang="en-US" altLang="zh-CN" dirty="0">
                <a:solidFill>
                  <a:schemeClr val="accent1">
                    <a:lumMod val="75000"/>
                  </a:schemeClr>
                </a:solidFill>
                <a:latin typeface="黑体" panose="02010609060101010101" pitchFamily="49" charset="-122"/>
                <a:ea typeface="黑体" panose="02010609060101010101" pitchFamily="49" charset="-122"/>
              </a:rPr>
              <a:t>】 </a:t>
            </a:r>
            <a:r>
              <a:rPr lang="zh-CN" altLang="en-US" dirty="0">
                <a:latin typeface="黑体" panose="02010609060101010101" pitchFamily="49" charset="-122"/>
                <a:ea typeface="黑体" panose="02010609060101010101" pitchFamily="49" charset="-122"/>
              </a:rPr>
              <a:t>共</a:t>
            </a:r>
            <a:r>
              <a:rPr lang="en-US" altLang="zh-CN" dirty="0">
                <a:latin typeface="黑体" panose="02010609060101010101" pitchFamily="49" charset="-122"/>
                <a:ea typeface="黑体" panose="02010609060101010101" pitchFamily="49" charset="-122"/>
              </a:rPr>
              <a:t>3</a:t>
            </a:r>
            <a:r>
              <a:rPr lang="zh-CN" altLang="en-US" dirty="0">
                <a:latin typeface="黑体" panose="02010609060101010101" pitchFamily="49" charset="-122"/>
                <a:ea typeface="黑体" panose="02010609060101010101" pitchFamily="49" charset="-122"/>
              </a:rPr>
              <a:t>家</a:t>
            </a:r>
            <a:endParaRPr lang="en-US" altLang="zh-CN" dirty="0">
              <a:latin typeface="黑体" panose="02010609060101010101" pitchFamily="49" charset="-122"/>
              <a:ea typeface="黑体" panose="02010609060101010101" pitchFamily="49" charset="-122"/>
            </a:endParaRPr>
          </a:p>
          <a:p>
            <a:pPr>
              <a:lnSpc>
                <a:spcPct val="150000"/>
              </a:lnSpc>
            </a:pPr>
            <a:r>
              <a:rPr lang="en-US" altLang="zh-CN" dirty="0">
                <a:solidFill>
                  <a:schemeClr val="accent1">
                    <a:lumMod val="75000"/>
                  </a:schemeClr>
                </a:solidFill>
                <a:latin typeface="黑体" panose="02010609060101010101" pitchFamily="49" charset="-122"/>
                <a:ea typeface="黑体" panose="02010609060101010101" pitchFamily="49" charset="-122"/>
              </a:rPr>
              <a:t>【</a:t>
            </a:r>
            <a:r>
              <a:rPr lang="zh-CN" altLang="en-US" dirty="0">
                <a:solidFill>
                  <a:schemeClr val="accent1">
                    <a:lumMod val="75000"/>
                  </a:schemeClr>
                </a:solidFill>
                <a:latin typeface="黑体" panose="02010609060101010101" pitchFamily="49" charset="-122"/>
                <a:ea typeface="黑体" panose="02010609060101010101" pitchFamily="49" charset="-122"/>
              </a:rPr>
              <a:t>全球首个上市国家</a:t>
            </a:r>
            <a:r>
              <a:rPr lang="en-US" altLang="zh-CN" dirty="0">
                <a:solidFill>
                  <a:schemeClr val="accent1">
                    <a:lumMod val="75000"/>
                  </a:schemeClr>
                </a:solidFill>
                <a:latin typeface="黑体" panose="02010609060101010101" pitchFamily="49" charset="-122"/>
                <a:ea typeface="黑体" panose="02010609060101010101" pitchFamily="49" charset="-122"/>
              </a:rPr>
              <a:t>/</a:t>
            </a:r>
            <a:r>
              <a:rPr lang="zh-CN" altLang="en-US" dirty="0">
                <a:solidFill>
                  <a:schemeClr val="accent1">
                    <a:lumMod val="75000"/>
                  </a:schemeClr>
                </a:solidFill>
                <a:latin typeface="黑体" panose="02010609060101010101" pitchFamily="49" charset="-122"/>
                <a:ea typeface="黑体" panose="02010609060101010101" pitchFamily="49" charset="-122"/>
              </a:rPr>
              <a:t>地区及上市时间</a:t>
            </a:r>
            <a:r>
              <a:rPr lang="en-US" altLang="zh-CN" dirty="0">
                <a:solidFill>
                  <a:schemeClr val="accent1">
                    <a:lumMod val="75000"/>
                  </a:schemeClr>
                </a:solidFill>
                <a:latin typeface="黑体" panose="02010609060101010101" pitchFamily="49" charset="-122"/>
                <a:ea typeface="黑体" panose="02010609060101010101" pitchFamily="49" charset="-122"/>
              </a:rPr>
              <a:t>】 </a:t>
            </a:r>
            <a:r>
              <a:rPr lang="en-US" altLang="zh-CN" dirty="0">
                <a:latin typeface="黑体" panose="02010609060101010101" pitchFamily="49" charset="-122"/>
                <a:ea typeface="黑体" panose="02010609060101010101" pitchFamily="49" charset="-122"/>
              </a:rPr>
              <a:t>2016</a:t>
            </a:r>
            <a:r>
              <a:rPr lang="zh-CN" altLang="en-US" dirty="0">
                <a:latin typeface="黑体" panose="02010609060101010101" pitchFamily="49" charset="-122"/>
                <a:ea typeface="黑体" panose="02010609060101010101" pitchFamily="49" charset="-122"/>
              </a:rPr>
              <a:t>年 美国</a:t>
            </a:r>
            <a:endParaRPr lang="en-US" altLang="zh-CN" dirty="0">
              <a:latin typeface="黑体" panose="02010609060101010101" pitchFamily="49" charset="-122"/>
              <a:ea typeface="黑体" panose="02010609060101010101" pitchFamily="49" charset="-122"/>
            </a:endParaRPr>
          </a:p>
          <a:p>
            <a:pPr>
              <a:lnSpc>
                <a:spcPct val="150000"/>
              </a:lnSpc>
            </a:pPr>
            <a:r>
              <a:rPr lang="en-US" altLang="zh-CN" dirty="0">
                <a:solidFill>
                  <a:schemeClr val="accent1">
                    <a:lumMod val="75000"/>
                  </a:schemeClr>
                </a:solidFill>
                <a:latin typeface="黑体" panose="02010609060101010101" pitchFamily="49" charset="-122"/>
                <a:ea typeface="黑体" panose="02010609060101010101" pitchFamily="49" charset="-122"/>
              </a:rPr>
              <a:t>【</a:t>
            </a:r>
            <a:r>
              <a:rPr lang="zh-CN" altLang="en-US" dirty="0">
                <a:solidFill>
                  <a:schemeClr val="accent1">
                    <a:lumMod val="75000"/>
                  </a:schemeClr>
                </a:solidFill>
                <a:latin typeface="黑体" panose="02010609060101010101" pitchFamily="49" charset="-122"/>
                <a:ea typeface="黑体" panose="02010609060101010101" pitchFamily="49" charset="-122"/>
              </a:rPr>
              <a:t>是否为</a:t>
            </a:r>
            <a:r>
              <a:rPr lang="en-US" altLang="zh-CN" dirty="0">
                <a:solidFill>
                  <a:schemeClr val="accent1">
                    <a:lumMod val="75000"/>
                  </a:schemeClr>
                </a:solidFill>
                <a:latin typeface="黑体" panose="02010609060101010101" pitchFamily="49" charset="-122"/>
                <a:ea typeface="黑体" panose="02010609060101010101" pitchFamily="49" charset="-122"/>
              </a:rPr>
              <a:t>OTC</a:t>
            </a:r>
            <a:r>
              <a:rPr lang="zh-CN" altLang="en-US" dirty="0">
                <a:solidFill>
                  <a:schemeClr val="accent1">
                    <a:lumMod val="75000"/>
                  </a:schemeClr>
                </a:solidFill>
                <a:latin typeface="黑体" panose="02010609060101010101" pitchFamily="49" charset="-122"/>
                <a:ea typeface="黑体" panose="02010609060101010101" pitchFamily="49" charset="-122"/>
              </a:rPr>
              <a:t>药品</a:t>
            </a:r>
            <a:r>
              <a:rPr lang="en-US" altLang="zh-CN" dirty="0">
                <a:solidFill>
                  <a:schemeClr val="accent1">
                    <a:lumMod val="75000"/>
                  </a:schemeClr>
                </a:solidFill>
                <a:latin typeface="黑体" panose="02010609060101010101" pitchFamily="49" charset="-122"/>
                <a:ea typeface="黑体" panose="02010609060101010101" pitchFamily="49" charset="-122"/>
              </a:rPr>
              <a:t>】 </a:t>
            </a:r>
            <a:r>
              <a:rPr lang="zh-CN" altLang="en-US" dirty="0">
                <a:latin typeface="黑体" panose="02010609060101010101" pitchFamily="49" charset="-122"/>
                <a:ea typeface="黑体" panose="02010609060101010101" pitchFamily="49" charset="-122"/>
              </a:rPr>
              <a:t>否</a:t>
            </a:r>
            <a:endParaRPr lang="en-US" altLang="zh-CN" dirty="0">
              <a:latin typeface="黑体" panose="02010609060101010101" pitchFamily="49" charset="-122"/>
              <a:ea typeface="黑体" panose="02010609060101010101" pitchFamily="49" charset="-122"/>
            </a:endParaRPr>
          </a:p>
          <a:p>
            <a:pPr>
              <a:lnSpc>
                <a:spcPct val="150000"/>
              </a:lnSpc>
            </a:pPr>
            <a:r>
              <a:rPr lang="en-US" altLang="zh-CN" dirty="0">
                <a:solidFill>
                  <a:schemeClr val="accent1">
                    <a:lumMod val="75000"/>
                  </a:schemeClr>
                </a:solidFill>
                <a:latin typeface="黑体" panose="02010609060101010101" pitchFamily="49" charset="-122"/>
                <a:ea typeface="黑体" panose="02010609060101010101" pitchFamily="49" charset="-122"/>
              </a:rPr>
              <a:t>【</a:t>
            </a:r>
            <a:r>
              <a:rPr lang="zh-CN" altLang="en-US" dirty="0">
                <a:solidFill>
                  <a:schemeClr val="accent1">
                    <a:lumMod val="75000"/>
                  </a:schemeClr>
                </a:solidFill>
                <a:latin typeface="黑体" panose="02010609060101010101" pitchFamily="49" charset="-122"/>
                <a:ea typeface="黑体" panose="02010609060101010101" pitchFamily="49" charset="-122"/>
              </a:rPr>
              <a:t>参照药品建议</a:t>
            </a:r>
            <a:r>
              <a:rPr lang="en-US" altLang="zh-CN" dirty="0">
                <a:solidFill>
                  <a:schemeClr val="accent1">
                    <a:lumMod val="75000"/>
                  </a:schemeClr>
                </a:solidFill>
                <a:latin typeface="黑体" panose="02010609060101010101" pitchFamily="49" charset="-122"/>
                <a:ea typeface="黑体" panose="02010609060101010101" pitchFamily="49" charset="-122"/>
              </a:rPr>
              <a:t>】 </a:t>
            </a:r>
            <a:r>
              <a:rPr lang="zh-CN" altLang="en-US" dirty="0">
                <a:latin typeface="黑体" panose="02010609060101010101" pitchFamily="49" charset="-122"/>
                <a:ea typeface="黑体" panose="02010609060101010101" pitchFamily="49" charset="-122"/>
              </a:rPr>
              <a:t>恩曲他滨替诺福韦</a:t>
            </a:r>
            <a:endParaRPr lang="en-US" altLang="zh-CN" dirty="0">
              <a:latin typeface="黑体" panose="02010609060101010101" pitchFamily="49" charset="-122"/>
              <a:ea typeface="黑体" panose="02010609060101010101" pitchFamily="49" charset="-122"/>
            </a:endParaRPr>
          </a:p>
          <a:p>
            <a:pPr>
              <a:lnSpc>
                <a:spcPct val="150000"/>
              </a:lnSpc>
            </a:pPr>
            <a:endParaRPr lang="en-US" altLang="zh-CN" dirty="0">
              <a:solidFill>
                <a:prstClr val="black"/>
              </a:solidFill>
              <a:latin typeface="黑体" panose="02010609060101010101" pitchFamily="49" charset="-122"/>
              <a:ea typeface="黑体" panose="02010609060101010101" pitchFamily="49" charset="-122"/>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TextBox 1"/>
          <p:cNvSpPr txBox="1">
            <a:spLocks noChangeArrowheads="1"/>
          </p:cNvSpPr>
          <p:nvPr/>
        </p:nvSpPr>
        <p:spPr bwMode="auto">
          <a:xfrm>
            <a:off x="7139233" y="484695"/>
            <a:ext cx="46038" cy="46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defRPr>
                <a:solidFill>
                  <a:srgbClr val="5B4307"/>
                </a:solidFill>
                <a:latin typeface="Arial" panose="020B0604020202020204" pitchFamily="34" charset="0"/>
                <a:ea typeface="Calibri" panose="020F0502020204030204" pitchFamily="34" charset="0"/>
                <a:cs typeface="Calibri" panose="020F0502020204030204" pitchFamily="34" charset="0"/>
                <a:sym typeface="Arial" panose="020B0604020202020204" pitchFamily="34" charset="0"/>
              </a:defRPr>
            </a:lvl1pPr>
            <a:lvl2pPr marL="742950" indent="-285750">
              <a:defRPr>
                <a:solidFill>
                  <a:srgbClr val="5B4307"/>
                </a:solidFill>
                <a:latin typeface="Arial" panose="020B0604020202020204" pitchFamily="34" charset="0"/>
                <a:ea typeface="Calibri" panose="020F0502020204030204" pitchFamily="34" charset="0"/>
                <a:cs typeface="Calibri" panose="020F0502020204030204" pitchFamily="34" charset="0"/>
                <a:sym typeface="Arial" panose="020B0604020202020204" pitchFamily="34" charset="0"/>
              </a:defRPr>
            </a:lvl2pPr>
            <a:lvl3pPr marL="1143000" indent="-228600">
              <a:defRPr>
                <a:solidFill>
                  <a:srgbClr val="5B4307"/>
                </a:solidFill>
                <a:latin typeface="Arial" panose="020B0604020202020204" pitchFamily="34" charset="0"/>
                <a:ea typeface="Calibri" panose="020F0502020204030204" pitchFamily="34" charset="0"/>
                <a:cs typeface="Calibri" panose="020F0502020204030204" pitchFamily="34" charset="0"/>
                <a:sym typeface="Arial" panose="020B0604020202020204" pitchFamily="34" charset="0"/>
              </a:defRPr>
            </a:lvl3pPr>
            <a:lvl4pPr marL="1600200" indent="-228600">
              <a:defRPr>
                <a:solidFill>
                  <a:srgbClr val="5B4307"/>
                </a:solidFill>
                <a:latin typeface="Arial" panose="020B0604020202020204" pitchFamily="34" charset="0"/>
                <a:ea typeface="Calibri" panose="020F0502020204030204" pitchFamily="34" charset="0"/>
                <a:cs typeface="Calibri" panose="020F0502020204030204" pitchFamily="34" charset="0"/>
                <a:sym typeface="Arial" panose="020B0604020202020204" pitchFamily="34" charset="0"/>
              </a:defRPr>
            </a:lvl4pPr>
            <a:lvl5pPr marL="2057400" indent="-228600">
              <a:defRPr>
                <a:solidFill>
                  <a:srgbClr val="5B4307"/>
                </a:solidFill>
                <a:latin typeface="Arial" panose="020B0604020202020204" pitchFamily="34" charset="0"/>
                <a:ea typeface="Calibri" panose="020F0502020204030204" pitchFamily="34" charset="0"/>
                <a:cs typeface="Calibri" panose="020F0502020204030204" pitchFamily="34" charset="0"/>
                <a:sym typeface="Arial" panose="020B0604020202020204" pitchFamily="34" charset="0"/>
              </a:defRPr>
            </a:lvl5pPr>
            <a:lvl6pPr marL="2514600" indent="-228600" eaLnBrk="0" fontAlgn="base" hangingPunct="0">
              <a:spcBef>
                <a:spcPct val="0"/>
              </a:spcBef>
              <a:spcAft>
                <a:spcPct val="0"/>
              </a:spcAft>
              <a:defRPr>
                <a:solidFill>
                  <a:srgbClr val="5B4307"/>
                </a:solidFill>
                <a:latin typeface="Arial" panose="020B0604020202020204" pitchFamily="34" charset="0"/>
                <a:ea typeface="Calibri" panose="020F0502020204030204" pitchFamily="34" charset="0"/>
                <a:cs typeface="Calibri" panose="020F0502020204030204" pitchFamily="34" charset="0"/>
                <a:sym typeface="Arial" panose="020B0604020202020204" pitchFamily="34" charset="0"/>
              </a:defRPr>
            </a:lvl6pPr>
            <a:lvl7pPr marL="2971800" indent="-228600" eaLnBrk="0" fontAlgn="base" hangingPunct="0">
              <a:spcBef>
                <a:spcPct val="0"/>
              </a:spcBef>
              <a:spcAft>
                <a:spcPct val="0"/>
              </a:spcAft>
              <a:defRPr>
                <a:solidFill>
                  <a:srgbClr val="5B4307"/>
                </a:solidFill>
                <a:latin typeface="Arial" panose="020B0604020202020204" pitchFamily="34" charset="0"/>
                <a:ea typeface="Calibri" panose="020F0502020204030204" pitchFamily="34" charset="0"/>
                <a:cs typeface="Calibri" panose="020F0502020204030204" pitchFamily="34" charset="0"/>
                <a:sym typeface="Arial" panose="020B0604020202020204" pitchFamily="34" charset="0"/>
              </a:defRPr>
            </a:lvl7pPr>
            <a:lvl8pPr marL="3429000" indent="-228600" eaLnBrk="0" fontAlgn="base" hangingPunct="0">
              <a:spcBef>
                <a:spcPct val="0"/>
              </a:spcBef>
              <a:spcAft>
                <a:spcPct val="0"/>
              </a:spcAft>
              <a:defRPr>
                <a:solidFill>
                  <a:srgbClr val="5B4307"/>
                </a:solidFill>
                <a:latin typeface="Arial" panose="020B0604020202020204" pitchFamily="34" charset="0"/>
                <a:ea typeface="Calibri" panose="020F0502020204030204" pitchFamily="34" charset="0"/>
                <a:cs typeface="Calibri" panose="020F0502020204030204" pitchFamily="34" charset="0"/>
                <a:sym typeface="Arial" panose="020B0604020202020204" pitchFamily="34" charset="0"/>
              </a:defRPr>
            </a:lvl8pPr>
            <a:lvl9pPr marL="3886200" indent="-228600" eaLnBrk="0" fontAlgn="base" hangingPunct="0">
              <a:spcBef>
                <a:spcPct val="0"/>
              </a:spcBef>
              <a:spcAft>
                <a:spcPct val="0"/>
              </a:spcAft>
              <a:defRPr>
                <a:solidFill>
                  <a:srgbClr val="5B4307"/>
                </a:solidFill>
                <a:latin typeface="Arial" panose="020B0604020202020204" pitchFamily="34" charset="0"/>
                <a:ea typeface="Calibri" panose="020F0502020204030204" pitchFamily="34" charset="0"/>
                <a:cs typeface="Calibri" panose="020F0502020204030204" pitchFamily="34" charset="0"/>
                <a:sym typeface="Arial" panose="020B0604020202020204" pitchFamily="34" charset="0"/>
              </a:defRPr>
            </a:lvl9pPr>
          </a:lstStyle>
          <a:p>
            <a:pPr marL="0" marR="0" lvl="0" indent="0" algn="l" defTabSz="914400" rtl="0" eaLnBrk="1" fontAlgn="base" latinLnBrk="0" hangingPunct="1">
              <a:lnSpc>
                <a:spcPct val="90000"/>
              </a:lnSpc>
              <a:spcBef>
                <a:spcPct val="0"/>
              </a:spcBef>
              <a:spcAft>
                <a:spcPct val="0"/>
              </a:spcAft>
              <a:buClrTx/>
              <a:buSzTx/>
              <a:buFontTx/>
              <a:buNone/>
              <a:defRPr/>
            </a:pPr>
            <a:endParaRPr kumimoji="0" lang="en-US" altLang="en-US" sz="3600" b="0" i="0" u="none" strike="noStrike" kern="1200" cap="none" spc="0" normalizeH="0" baseline="-25000" noProof="0">
              <a:ln>
                <a:noFill/>
              </a:ln>
              <a:solidFill>
                <a:srgbClr val="000000"/>
              </a:solidFill>
              <a:effectLst/>
              <a:uLnTx/>
              <a:uFillTx/>
              <a:latin typeface="Times New Roman 常规体"/>
              <a:ea typeface="MS PGothic" panose="020B0600070205080204" pitchFamily="34" charset="-128"/>
              <a:cs typeface="Times New Roman 常规体"/>
              <a:sym typeface="Arial" panose="020B0604020202020204" pitchFamily="34" charset="0"/>
            </a:endParaRPr>
          </a:p>
        </p:txBody>
      </p:sp>
      <p:sp>
        <p:nvSpPr>
          <p:cNvPr id="3" name="Rectangle 15"/>
          <p:cNvSpPr>
            <a:spLocks noChangeArrowheads="1"/>
          </p:cNvSpPr>
          <p:nvPr/>
        </p:nvSpPr>
        <p:spPr bwMode="auto">
          <a:xfrm>
            <a:off x="920990" y="156487"/>
            <a:ext cx="6321757" cy="430887"/>
          </a:xfrm>
          <a:prstGeom prst="rect">
            <a:avLst/>
          </a:prstGeom>
        </p:spPr>
        <p:txBody>
          <a:bodyPr vert="horz" wrap="square" lIns="0" tIns="0" rIns="0" bIns="0" numCol="1" rtlCol="0" anchor="ctr" anchorCtr="0" compatLnSpc="1">
            <a:spAutoFit/>
          </a:bodyPr>
          <a:lstStyle/>
          <a:p>
            <a:pPr fontAlgn="base">
              <a:spcBef>
                <a:spcPct val="0"/>
              </a:spcBef>
              <a:spcAft>
                <a:spcPct val="0"/>
              </a:spcAft>
            </a:pPr>
            <a:r>
              <a:rPr lang="zh-CN" altLang="en-US" sz="2800" b="1" cap="all" dirty="0">
                <a:solidFill>
                  <a:prstClr val="white"/>
                </a:solidFill>
                <a:effectLst>
                  <a:outerShdw blurRad="38100" dist="38100" dir="2700000" algn="tl">
                    <a:srgbClr val="000000">
                      <a:alpha val="43137"/>
                    </a:srgbClr>
                  </a:outerShdw>
                </a:effectLst>
                <a:latin typeface="黑体" panose="02010609060101010101" pitchFamily="49" charset="-122"/>
                <a:ea typeface="黑体" panose="02010609060101010101" pitchFamily="49" charset="-122"/>
                <a:sym typeface="Heiti SC Medium"/>
              </a:rPr>
              <a:t>药品基本信息</a:t>
            </a:r>
          </a:p>
        </p:txBody>
      </p:sp>
      <p:sp>
        <p:nvSpPr>
          <p:cNvPr id="4" name="TextBox 2"/>
          <p:cNvSpPr txBox="1"/>
          <p:nvPr/>
        </p:nvSpPr>
        <p:spPr>
          <a:xfrm>
            <a:off x="764038" y="805947"/>
            <a:ext cx="10506972" cy="5567358"/>
          </a:xfrm>
          <a:prstGeom prst="rect">
            <a:avLst/>
          </a:prstGeom>
          <a:noFill/>
          <a:ln>
            <a:noFill/>
          </a:ln>
          <a:effectLst/>
        </p:spPr>
        <p:txBody>
          <a:bodyPr wrap="square" rtlCol="0">
            <a:spAutoFit/>
          </a:bodyPr>
          <a:lstStyle/>
          <a:p>
            <a:pPr>
              <a:lnSpc>
                <a:spcPct val="150000"/>
              </a:lnSpc>
            </a:pPr>
            <a:r>
              <a:rPr lang="en-US" altLang="zh-CN" dirty="0">
                <a:solidFill>
                  <a:schemeClr val="accent1">
                    <a:lumMod val="75000"/>
                  </a:schemeClr>
                </a:solidFill>
                <a:latin typeface="黑体" panose="02010609060101010101" pitchFamily="49" charset="-122"/>
                <a:ea typeface="黑体" panose="02010609060101010101" pitchFamily="49" charset="-122"/>
              </a:rPr>
              <a:t>【</a:t>
            </a:r>
            <a:r>
              <a:rPr lang="zh-CN" altLang="en-US" dirty="0">
                <a:solidFill>
                  <a:schemeClr val="accent1">
                    <a:lumMod val="75000"/>
                  </a:schemeClr>
                </a:solidFill>
                <a:latin typeface="黑体" panose="02010609060101010101" pitchFamily="49" charset="-122"/>
                <a:ea typeface="黑体" panose="02010609060101010101" pitchFamily="49" charset="-122"/>
              </a:rPr>
              <a:t>用法用量</a:t>
            </a:r>
            <a:r>
              <a:rPr lang="en-US" altLang="zh-CN" dirty="0">
                <a:solidFill>
                  <a:schemeClr val="accent1">
                    <a:lumMod val="75000"/>
                  </a:schemeClr>
                </a:solidFill>
                <a:latin typeface="黑体" panose="02010609060101010101" pitchFamily="49" charset="-122"/>
                <a:ea typeface="黑体" panose="02010609060101010101" pitchFamily="49" charset="-122"/>
              </a:rPr>
              <a:t>】 </a:t>
            </a:r>
          </a:p>
          <a:p>
            <a:pPr algn="l"/>
            <a:r>
              <a:rPr lang="zh-CN" altLang="en-US" b="0" i="0" dirty="0">
                <a:solidFill>
                  <a:srgbClr val="121212"/>
                </a:solidFill>
                <a:effectLst/>
                <a:latin typeface="-apple-system"/>
              </a:rPr>
              <a:t>         </a:t>
            </a:r>
            <a:r>
              <a:rPr lang="zh-CN" altLang="en-US" dirty="0">
                <a:solidFill>
                  <a:prstClr val="black"/>
                </a:solidFill>
                <a:latin typeface="黑体" panose="02010609060101010101" pitchFamily="49" charset="-122"/>
                <a:ea typeface="黑体" panose="02010609060101010101" pitchFamily="49" charset="-122"/>
              </a:rPr>
              <a:t>应由</a:t>
            </a:r>
            <a:r>
              <a:rPr lang="en-US" altLang="zh-CN" dirty="0">
                <a:solidFill>
                  <a:prstClr val="black"/>
                </a:solidFill>
                <a:latin typeface="黑体" panose="02010609060101010101" pitchFamily="49" charset="-122"/>
                <a:ea typeface="黑体" panose="02010609060101010101" pitchFamily="49" charset="-122"/>
              </a:rPr>
              <a:t>HIV</a:t>
            </a:r>
            <a:r>
              <a:rPr lang="zh-CN" altLang="en-US" dirty="0">
                <a:solidFill>
                  <a:prstClr val="black"/>
                </a:solidFill>
                <a:latin typeface="黑体" panose="02010609060101010101" pitchFamily="49" charset="-122"/>
                <a:ea typeface="黑体" panose="02010609060101010101" pitchFamily="49" charset="-122"/>
              </a:rPr>
              <a:t>疾病管理经验丰富的医生发起治疗。 </a:t>
            </a:r>
            <a:endParaRPr lang="en-US" altLang="zh-CN" dirty="0">
              <a:solidFill>
                <a:prstClr val="black"/>
              </a:solidFill>
              <a:latin typeface="黑体" panose="02010609060101010101" pitchFamily="49" charset="-122"/>
              <a:ea typeface="黑体" panose="02010609060101010101" pitchFamily="49" charset="-122"/>
            </a:endParaRPr>
          </a:p>
          <a:p>
            <a:pPr algn="l"/>
            <a:r>
              <a:rPr lang="zh-CN" altLang="en-US" u="sng" dirty="0">
                <a:solidFill>
                  <a:schemeClr val="accent1">
                    <a:lumMod val="75000"/>
                  </a:schemeClr>
                </a:solidFill>
                <a:latin typeface="黑体" panose="02010609060101010101" pitchFamily="49" charset="-122"/>
                <a:ea typeface="黑体" panose="02010609060101010101" pitchFamily="49" charset="-122"/>
              </a:rPr>
              <a:t>剂量：</a:t>
            </a:r>
            <a:r>
              <a:rPr lang="zh-CN" altLang="en-US" dirty="0">
                <a:solidFill>
                  <a:prstClr val="black"/>
                </a:solidFill>
                <a:latin typeface="黑体" panose="02010609060101010101" pitchFamily="49" charset="-122"/>
                <a:ea typeface="黑体" panose="02010609060101010101" pitchFamily="49" charset="-122"/>
              </a:rPr>
              <a:t>成人和</a:t>
            </a:r>
            <a:r>
              <a:rPr lang="en-US" altLang="zh-CN" dirty="0">
                <a:solidFill>
                  <a:prstClr val="black"/>
                </a:solidFill>
                <a:latin typeface="黑体" panose="02010609060101010101" pitchFamily="49" charset="-122"/>
                <a:ea typeface="黑体" panose="02010609060101010101" pitchFamily="49" charset="-122"/>
              </a:rPr>
              <a:t>12</a:t>
            </a:r>
            <a:r>
              <a:rPr lang="zh-CN" altLang="en-US" dirty="0">
                <a:solidFill>
                  <a:prstClr val="black"/>
                </a:solidFill>
                <a:latin typeface="黑体" panose="02010609060101010101" pitchFamily="49" charset="-122"/>
                <a:ea typeface="黑体" panose="02010609060101010101" pitchFamily="49" charset="-122"/>
              </a:rPr>
              <a:t>岁及以上且体重至少</a:t>
            </a:r>
            <a:r>
              <a:rPr lang="en-US" altLang="zh-CN" dirty="0">
                <a:solidFill>
                  <a:prstClr val="black"/>
                </a:solidFill>
                <a:latin typeface="黑体" panose="02010609060101010101" pitchFamily="49" charset="-122"/>
                <a:ea typeface="黑体" panose="02010609060101010101" pitchFamily="49" charset="-122"/>
              </a:rPr>
              <a:t>35kg</a:t>
            </a:r>
            <a:r>
              <a:rPr lang="zh-CN" altLang="en-US" dirty="0">
                <a:solidFill>
                  <a:prstClr val="black"/>
                </a:solidFill>
                <a:latin typeface="黑体" panose="02010609060101010101" pitchFamily="49" charset="-122"/>
                <a:ea typeface="黑体" panose="02010609060101010101" pitchFamily="49" charset="-122"/>
              </a:rPr>
              <a:t>的青少年患者应按照下表所示给予恩曲他滨丙酚替诺福韦。</a:t>
            </a:r>
          </a:p>
          <a:p>
            <a:pPr algn="l"/>
            <a:endParaRPr lang="en-US" altLang="zh-CN" dirty="0">
              <a:solidFill>
                <a:prstClr val="black"/>
              </a:solidFill>
              <a:latin typeface="黑体" panose="02010609060101010101" pitchFamily="49" charset="-122"/>
              <a:ea typeface="黑体" panose="02010609060101010101" pitchFamily="49" charset="-122"/>
            </a:endParaRPr>
          </a:p>
          <a:p>
            <a:pPr algn="l"/>
            <a:endParaRPr lang="en-US" altLang="zh-CN" dirty="0">
              <a:solidFill>
                <a:prstClr val="black"/>
              </a:solidFill>
              <a:latin typeface="黑体" panose="02010609060101010101" pitchFamily="49" charset="-122"/>
              <a:ea typeface="黑体" panose="02010609060101010101" pitchFamily="49" charset="-122"/>
            </a:endParaRPr>
          </a:p>
          <a:p>
            <a:pPr algn="l"/>
            <a:endParaRPr lang="en-US" altLang="zh-CN" dirty="0">
              <a:solidFill>
                <a:prstClr val="black"/>
              </a:solidFill>
              <a:latin typeface="黑体" panose="02010609060101010101" pitchFamily="49" charset="-122"/>
              <a:ea typeface="黑体" panose="02010609060101010101" pitchFamily="49" charset="-122"/>
            </a:endParaRPr>
          </a:p>
          <a:p>
            <a:pPr algn="l"/>
            <a:endParaRPr lang="en-US" altLang="zh-CN" dirty="0">
              <a:solidFill>
                <a:prstClr val="black"/>
              </a:solidFill>
              <a:latin typeface="黑体" panose="02010609060101010101" pitchFamily="49" charset="-122"/>
              <a:ea typeface="黑体" panose="02010609060101010101" pitchFamily="49" charset="-122"/>
            </a:endParaRPr>
          </a:p>
          <a:p>
            <a:pPr algn="l"/>
            <a:endParaRPr lang="en-US" altLang="zh-CN" dirty="0">
              <a:solidFill>
                <a:prstClr val="black"/>
              </a:solidFill>
              <a:latin typeface="黑体" panose="02010609060101010101" pitchFamily="49" charset="-122"/>
              <a:ea typeface="黑体" panose="02010609060101010101" pitchFamily="49" charset="-122"/>
            </a:endParaRPr>
          </a:p>
          <a:p>
            <a:pPr algn="l"/>
            <a:endParaRPr lang="zh-CN" altLang="en-US" dirty="0">
              <a:solidFill>
                <a:prstClr val="black"/>
              </a:solidFill>
              <a:latin typeface="黑体" panose="02010609060101010101" pitchFamily="49" charset="-122"/>
              <a:ea typeface="黑体" panose="02010609060101010101" pitchFamily="49" charset="-122"/>
            </a:endParaRPr>
          </a:p>
          <a:p>
            <a:pPr algn="l"/>
            <a:r>
              <a:rPr lang="zh-CN" altLang="en-US" u="sng" dirty="0">
                <a:solidFill>
                  <a:schemeClr val="accent1">
                    <a:lumMod val="75000"/>
                  </a:schemeClr>
                </a:solidFill>
                <a:latin typeface="黑体" panose="02010609060101010101" pitchFamily="49" charset="-122"/>
                <a:ea typeface="黑体" panose="02010609060101010101" pitchFamily="49" charset="-122"/>
              </a:rPr>
              <a:t>老年人：</a:t>
            </a:r>
            <a:r>
              <a:rPr lang="zh-CN" altLang="en-US" dirty="0">
                <a:solidFill>
                  <a:prstClr val="black"/>
                </a:solidFill>
                <a:latin typeface="黑体" panose="02010609060101010101" pitchFamily="49" charset="-122"/>
                <a:ea typeface="黑体" panose="02010609060101010101" pitchFamily="49" charset="-122"/>
              </a:rPr>
              <a:t>对于老年患者，无需调整恩曲他滨丙酚替诺福韦的剂量（参见说明书）。</a:t>
            </a:r>
            <a:endParaRPr lang="en-US" altLang="zh-CN" dirty="0">
              <a:solidFill>
                <a:prstClr val="black"/>
              </a:solidFill>
              <a:latin typeface="黑体" panose="02010609060101010101" pitchFamily="49" charset="-122"/>
              <a:ea typeface="黑体" panose="02010609060101010101" pitchFamily="49" charset="-122"/>
            </a:endParaRPr>
          </a:p>
          <a:p>
            <a:pPr algn="l"/>
            <a:r>
              <a:rPr lang="zh-CN" altLang="en-US" u="sng" dirty="0">
                <a:solidFill>
                  <a:schemeClr val="accent1">
                    <a:lumMod val="75000"/>
                  </a:schemeClr>
                </a:solidFill>
                <a:latin typeface="黑体" panose="02010609060101010101" pitchFamily="49" charset="-122"/>
                <a:ea typeface="黑体" panose="02010609060101010101" pitchFamily="49" charset="-122"/>
              </a:rPr>
              <a:t>肾功能损害</a:t>
            </a:r>
            <a:r>
              <a:rPr lang="en-US" altLang="zh-CN" u="sng" dirty="0">
                <a:solidFill>
                  <a:schemeClr val="accent1">
                    <a:lumMod val="75000"/>
                  </a:schemeClr>
                </a:solidFill>
                <a:latin typeface="黑体" panose="02010609060101010101" pitchFamily="49" charset="-122"/>
                <a:ea typeface="黑体" panose="02010609060101010101" pitchFamily="49" charset="-122"/>
              </a:rPr>
              <a:t>:</a:t>
            </a:r>
            <a:r>
              <a:rPr lang="zh-CN" altLang="en-US" dirty="0">
                <a:solidFill>
                  <a:prstClr val="black"/>
                </a:solidFill>
                <a:latin typeface="黑体" panose="02010609060101010101" pitchFamily="49" charset="-122"/>
                <a:ea typeface="黑体" panose="02010609060101010101" pitchFamily="49" charset="-122"/>
              </a:rPr>
              <a:t>对于肌酐清除率（</a:t>
            </a:r>
            <a:r>
              <a:rPr lang="en-US" altLang="zh-CN" dirty="0" err="1">
                <a:solidFill>
                  <a:prstClr val="black"/>
                </a:solidFill>
                <a:latin typeface="黑体" panose="02010609060101010101" pitchFamily="49" charset="-122"/>
                <a:ea typeface="黑体" panose="02010609060101010101" pitchFamily="49" charset="-122"/>
              </a:rPr>
              <a:t>CrCl</a:t>
            </a:r>
            <a:r>
              <a:rPr lang="zh-CN" altLang="en-US" dirty="0">
                <a:solidFill>
                  <a:prstClr val="black"/>
                </a:solidFill>
                <a:latin typeface="黑体" panose="02010609060101010101" pitchFamily="49" charset="-122"/>
                <a:ea typeface="黑体" panose="02010609060101010101" pitchFamily="49" charset="-122"/>
              </a:rPr>
              <a:t>）估计值≥</a:t>
            </a:r>
            <a:r>
              <a:rPr lang="en-US" altLang="zh-CN" dirty="0">
                <a:solidFill>
                  <a:prstClr val="black"/>
                </a:solidFill>
                <a:latin typeface="黑体" panose="02010609060101010101" pitchFamily="49" charset="-122"/>
                <a:ea typeface="黑体" panose="02010609060101010101" pitchFamily="49" charset="-122"/>
              </a:rPr>
              <a:t>30 ml</a:t>
            </a:r>
            <a:r>
              <a:rPr lang="zh-CN" altLang="en-US" dirty="0">
                <a:solidFill>
                  <a:prstClr val="black"/>
                </a:solidFill>
                <a:latin typeface="黑体" panose="02010609060101010101" pitchFamily="49" charset="-122"/>
                <a:ea typeface="黑体" panose="02010609060101010101" pitchFamily="49" charset="-122"/>
              </a:rPr>
              <a:t>／</a:t>
            </a:r>
            <a:r>
              <a:rPr lang="en-US" altLang="zh-CN" dirty="0">
                <a:solidFill>
                  <a:prstClr val="black"/>
                </a:solidFill>
                <a:latin typeface="黑体" panose="02010609060101010101" pitchFamily="49" charset="-122"/>
                <a:ea typeface="黑体" panose="02010609060101010101" pitchFamily="49" charset="-122"/>
              </a:rPr>
              <a:t>min</a:t>
            </a:r>
            <a:r>
              <a:rPr lang="zh-CN" altLang="en-US" dirty="0">
                <a:solidFill>
                  <a:prstClr val="black"/>
                </a:solidFill>
                <a:latin typeface="黑体" panose="02010609060101010101" pitchFamily="49" charset="-122"/>
                <a:ea typeface="黑体" panose="02010609060101010101" pitchFamily="49" charset="-122"/>
              </a:rPr>
              <a:t>的成人或青少年（年龄至少为</a:t>
            </a:r>
            <a:r>
              <a:rPr lang="en-US" altLang="zh-CN" dirty="0">
                <a:solidFill>
                  <a:prstClr val="black"/>
                </a:solidFill>
                <a:latin typeface="黑体" panose="02010609060101010101" pitchFamily="49" charset="-122"/>
                <a:ea typeface="黑体" panose="02010609060101010101" pitchFamily="49" charset="-122"/>
              </a:rPr>
              <a:t>12</a:t>
            </a:r>
            <a:r>
              <a:rPr lang="zh-CN" altLang="en-US" dirty="0">
                <a:solidFill>
                  <a:prstClr val="black"/>
                </a:solidFill>
                <a:latin typeface="黑体" panose="02010609060101010101" pitchFamily="49" charset="-122"/>
                <a:ea typeface="黑体" panose="02010609060101010101" pitchFamily="49" charset="-122"/>
              </a:rPr>
              <a:t>岁，体重至少为</a:t>
            </a:r>
            <a:r>
              <a:rPr lang="en-US" altLang="zh-CN" dirty="0">
                <a:solidFill>
                  <a:prstClr val="black"/>
                </a:solidFill>
                <a:latin typeface="黑体" panose="02010609060101010101" pitchFamily="49" charset="-122"/>
                <a:ea typeface="黑体" panose="02010609060101010101" pitchFamily="49" charset="-122"/>
              </a:rPr>
              <a:t>35kg</a:t>
            </a:r>
            <a:r>
              <a:rPr lang="zh-CN" altLang="en-US" dirty="0">
                <a:solidFill>
                  <a:prstClr val="black"/>
                </a:solidFill>
                <a:latin typeface="黑体" panose="02010609060101010101" pitchFamily="49" charset="-122"/>
                <a:ea typeface="黑体" panose="02010609060101010101" pitchFamily="49" charset="-122"/>
              </a:rPr>
              <a:t>），无需调整恩曲他滨丙酚替诺福韦的剂量。</a:t>
            </a:r>
          </a:p>
          <a:p>
            <a:pPr algn="l"/>
            <a:r>
              <a:rPr lang="zh-CN" altLang="en-US" u="sng" dirty="0">
                <a:solidFill>
                  <a:schemeClr val="accent1">
                    <a:lumMod val="75000"/>
                  </a:schemeClr>
                </a:solidFill>
                <a:latin typeface="黑体" panose="02010609060101010101" pitchFamily="49" charset="-122"/>
                <a:ea typeface="黑体" panose="02010609060101010101" pitchFamily="49" charset="-122"/>
              </a:rPr>
              <a:t>肝功能损害：</a:t>
            </a:r>
            <a:r>
              <a:rPr lang="zh-CN" altLang="en-US" dirty="0">
                <a:solidFill>
                  <a:prstClr val="black"/>
                </a:solidFill>
                <a:latin typeface="黑体" panose="02010609060101010101" pitchFamily="49" charset="-122"/>
                <a:ea typeface="黑体" panose="02010609060101010101" pitchFamily="49" charset="-122"/>
              </a:rPr>
              <a:t>轻度（</a:t>
            </a:r>
            <a:r>
              <a:rPr lang="en-US" altLang="zh-CN" dirty="0">
                <a:solidFill>
                  <a:prstClr val="black"/>
                </a:solidFill>
                <a:latin typeface="黑体" panose="02010609060101010101" pitchFamily="49" charset="-122"/>
                <a:ea typeface="黑体" panose="02010609060101010101" pitchFamily="49" charset="-122"/>
              </a:rPr>
              <a:t>Child</a:t>
            </a:r>
            <a:r>
              <a:rPr lang="zh-CN" altLang="en-US" dirty="0">
                <a:solidFill>
                  <a:prstClr val="black"/>
                </a:solidFill>
                <a:latin typeface="黑体" panose="02010609060101010101" pitchFamily="49" charset="-122"/>
                <a:ea typeface="黑体" panose="02010609060101010101" pitchFamily="49" charset="-122"/>
              </a:rPr>
              <a:t>－</a:t>
            </a:r>
            <a:r>
              <a:rPr lang="en-US" altLang="zh-CN" dirty="0">
                <a:solidFill>
                  <a:prstClr val="black"/>
                </a:solidFill>
                <a:latin typeface="黑体" panose="02010609060101010101" pitchFamily="49" charset="-122"/>
                <a:ea typeface="黑体" panose="02010609060101010101" pitchFamily="49" charset="-122"/>
              </a:rPr>
              <a:t>Pugh A</a:t>
            </a:r>
            <a:r>
              <a:rPr lang="zh-CN" altLang="en-US" dirty="0">
                <a:solidFill>
                  <a:prstClr val="black"/>
                </a:solidFill>
                <a:latin typeface="黑体" panose="02010609060101010101" pitchFamily="49" charset="-122"/>
                <a:ea typeface="黑体" panose="02010609060101010101" pitchFamily="49" charset="-122"/>
              </a:rPr>
              <a:t>级）或中度（ </a:t>
            </a:r>
            <a:r>
              <a:rPr lang="en-US" altLang="zh-CN" dirty="0">
                <a:solidFill>
                  <a:prstClr val="black"/>
                </a:solidFill>
                <a:latin typeface="黑体" panose="02010609060101010101" pitchFamily="49" charset="-122"/>
                <a:ea typeface="黑体" panose="02010609060101010101" pitchFamily="49" charset="-122"/>
              </a:rPr>
              <a:t>Child</a:t>
            </a:r>
            <a:r>
              <a:rPr lang="zh-CN" altLang="en-US" dirty="0">
                <a:solidFill>
                  <a:prstClr val="black"/>
                </a:solidFill>
                <a:latin typeface="黑体" panose="02010609060101010101" pitchFamily="49" charset="-122"/>
                <a:ea typeface="黑体" panose="02010609060101010101" pitchFamily="49" charset="-122"/>
              </a:rPr>
              <a:t>－</a:t>
            </a:r>
            <a:r>
              <a:rPr lang="en-US" altLang="zh-CN" dirty="0">
                <a:solidFill>
                  <a:prstClr val="black"/>
                </a:solidFill>
                <a:latin typeface="黑体" panose="02010609060101010101" pitchFamily="49" charset="-122"/>
                <a:ea typeface="黑体" panose="02010609060101010101" pitchFamily="49" charset="-122"/>
              </a:rPr>
              <a:t>Pugh B</a:t>
            </a:r>
            <a:r>
              <a:rPr lang="zh-CN" altLang="en-US" dirty="0">
                <a:solidFill>
                  <a:prstClr val="black"/>
                </a:solidFill>
                <a:latin typeface="黑体" panose="02010609060101010101" pitchFamily="49" charset="-122"/>
                <a:ea typeface="黑体" panose="02010609060101010101" pitchFamily="49" charset="-122"/>
              </a:rPr>
              <a:t>级）肝功能损害患者无需调整恩曲他滨丙酚替诺福韦的剂量。</a:t>
            </a:r>
            <a:endParaRPr lang="en-US" altLang="zh-CN" dirty="0">
              <a:solidFill>
                <a:prstClr val="black"/>
              </a:solidFill>
              <a:latin typeface="黑体" panose="02010609060101010101" pitchFamily="49" charset="-122"/>
              <a:ea typeface="黑体" panose="02010609060101010101" pitchFamily="49" charset="-122"/>
            </a:endParaRPr>
          </a:p>
          <a:p>
            <a:pPr algn="l"/>
            <a:r>
              <a:rPr lang="zh-CN" altLang="en-US" u="sng" dirty="0">
                <a:solidFill>
                  <a:schemeClr val="accent1">
                    <a:lumMod val="75000"/>
                  </a:schemeClr>
                </a:solidFill>
                <a:latin typeface="黑体" panose="02010609060101010101" pitchFamily="49" charset="-122"/>
                <a:ea typeface="黑体" panose="02010609060101010101" pitchFamily="49" charset="-122"/>
              </a:rPr>
              <a:t>儿科人群：</a:t>
            </a:r>
            <a:r>
              <a:rPr lang="zh-CN" altLang="en-US" dirty="0">
                <a:solidFill>
                  <a:prstClr val="black"/>
                </a:solidFill>
                <a:latin typeface="黑体" panose="02010609060101010101" pitchFamily="49" charset="-122"/>
                <a:ea typeface="黑体" panose="02010609060101010101" pitchFamily="49" charset="-122"/>
              </a:rPr>
              <a:t>尚未确定恩曲他滨丙酚替诺福韦在</a:t>
            </a:r>
            <a:r>
              <a:rPr lang="en-US" altLang="zh-CN" dirty="0">
                <a:solidFill>
                  <a:prstClr val="black"/>
                </a:solidFill>
                <a:latin typeface="黑体" panose="02010609060101010101" pitchFamily="49" charset="-122"/>
                <a:ea typeface="黑体" panose="02010609060101010101" pitchFamily="49" charset="-122"/>
              </a:rPr>
              <a:t>12</a:t>
            </a:r>
            <a:r>
              <a:rPr lang="zh-CN" altLang="en-US" dirty="0">
                <a:solidFill>
                  <a:prstClr val="black"/>
                </a:solidFill>
                <a:latin typeface="黑体" panose="02010609060101010101" pitchFamily="49" charset="-122"/>
                <a:ea typeface="黑体" panose="02010609060101010101" pitchFamily="49" charset="-122"/>
              </a:rPr>
              <a:t>岁以下或体重＜</a:t>
            </a:r>
            <a:r>
              <a:rPr lang="en-US" altLang="zh-CN" dirty="0">
                <a:solidFill>
                  <a:prstClr val="black"/>
                </a:solidFill>
                <a:latin typeface="黑体" panose="02010609060101010101" pitchFamily="49" charset="-122"/>
                <a:ea typeface="黑体" panose="02010609060101010101" pitchFamily="49" charset="-122"/>
              </a:rPr>
              <a:t>35kg</a:t>
            </a:r>
            <a:r>
              <a:rPr lang="zh-CN" altLang="en-US" dirty="0">
                <a:solidFill>
                  <a:prstClr val="black"/>
                </a:solidFill>
                <a:latin typeface="黑体" panose="02010609060101010101" pitchFamily="49" charset="-122"/>
                <a:ea typeface="黑体" panose="02010609060101010101" pitchFamily="49" charset="-122"/>
              </a:rPr>
              <a:t>的儿童中的安全性和疗效。尚无可用数据。 </a:t>
            </a:r>
            <a:endParaRPr lang="en-US" altLang="zh-CN" dirty="0">
              <a:solidFill>
                <a:prstClr val="black"/>
              </a:solidFill>
              <a:latin typeface="黑体" panose="02010609060101010101" pitchFamily="49" charset="-122"/>
              <a:ea typeface="黑体" panose="02010609060101010101" pitchFamily="49" charset="-122"/>
            </a:endParaRPr>
          </a:p>
          <a:p>
            <a:pPr algn="l"/>
            <a:r>
              <a:rPr lang="zh-CN" altLang="en-US" u="sng" dirty="0">
                <a:solidFill>
                  <a:schemeClr val="accent1">
                    <a:lumMod val="75000"/>
                  </a:schemeClr>
                </a:solidFill>
                <a:latin typeface="黑体" panose="02010609060101010101" pitchFamily="49" charset="-122"/>
                <a:ea typeface="黑体" panose="02010609060101010101" pitchFamily="49" charset="-122"/>
              </a:rPr>
              <a:t>给药方法：</a:t>
            </a:r>
            <a:r>
              <a:rPr lang="zh-CN" altLang="en-US" dirty="0">
                <a:solidFill>
                  <a:prstClr val="black"/>
                </a:solidFill>
                <a:latin typeface="黑体" panose="02010609060101010101" pitchFamily="49" charset="-122"/>
                <a:ea typeface="黑体" panose="02010609060101010101" pitchFamily="49" charset="-122"/>
              </a:rPr>
              <a:t>恩曲他滨丙酚替诺福韦每日一次口服给药，随食物或单独服用均可（参见说明书）。不应咀嚼、碾碎或掰开薄膜衣片。</a:t>
            </a:r>
          </a:p>
          <a:p>
            <a:pPr>
              <a:lnSpc>
                <a:spcPct val="150000"/>
              </a:lnSpc>
            </a:pPr>
            <a:endParaRPr lang="en-US" altLang="zh-CN" b="1" dirty="0">
              <a:solidFill>
                <a:prstClr val="black"/>
              </a:solidFill>
              <a:latin typeface="黑体" panose="02010609060101010101" pitchFamily="49" charset="-122"/>
              <a:ea typeface="黑体" panose="02010609060101010101" pitchFamily="49" charset="-122"/>
            </a:endParaRPr>
          </a:p>
        </p:txBody>
      </p:sp>
      <p:graphicFrame>
        <p:nvGraphicFramePr>
          <p:cNvPr id="2" name="表格 4">
            <a:extLst>
              <a:ext uri="{FF2B5EF4-FFF2-40B4-BE49-F238E27FC236}">
                <a16:creationId xmlns:a16="http://schemas.microsoft.com/office/drawing/2014/main" id="{46C12245-6064-4977-E18C-625A58E4BF05}"/>
              </a:ext>
            </a:extLst>
          </p:cNvPr>
          <p:cNvGraphicFramePr>
            <a:graphicFrameLocks noGrp="1"/>
          </p:cNvGraphicFramePr>
          <p:nvPr>
            <p:extLst>
              <p:ext uri="{D42A27DB-BD31-4B8C-83A1-F6EECF244321}">
                <p14:modId xmlns:p14="http://schemas.microsoft.com/office/powerpoint/2010/main" val="2788107024"/>
              </p:ext>
            </p:extLst>
          </p:nvPr>
        </p:nvGraphicFramePr>
        <p:xfrm>
          <a:off x="1059764" y="1994988"/>
          <a:ext cx="9738322" cy="1304512"/>
        </p:xfrm>
        <a:graphic>
          <a:graphicData uri="http://schemas.openxmlformats.org/drawingml/2006/table">
            <a:tbl>
              <a:tblPr firstRow="1" bandRow="1">
                <a:tableStyleId>{5C22544A-7EE6-4342-B048-85BDC9FD1C3A}</a:tableStyleId>
              </a:tblPr>
              <a:tblGrid>
                <a:gridCol w="4869161">
                  <a:extLst>
                    <a:ext uri="{9D8B030D-6E8A-4147-A177-3AD203B41FA5}">
                      <a16:colId xmlns:a16="http://schemas.microsoft.com/office/drawing/2014/main" val="3805220"/>
                    </a:ext>
                  </a:extLst>
                </a:gridCol>
                <a:gridCol w="4869161">
                  <a:extLst>
                    <a:ext uri="{9D8B030D-6E8A-4147-A177-3AD203B41FA5}">
                      <a16:colId xmlns:a16="http://schemas.microsoft.com/office/drawing/2014/main" val="529091351"/>
                    </a:ext>
                  </a:extLst>
                </a:gridCol>
              </a:tblGrid>
              <a:tr h="418204">
                <a:tc>
                  <a:txBody>
                    <a:bodyPr/>
                    <a:lstStyle/>
                    <a:p>
                      <a:pPr algn="ctr"/>
                      <a:r>
                        <a:rPr lang="zh-CN" altLang="en-US" dirty="0"/>
                        <a:t>恩曲他滨丙酚替诺福韦剂量</a:t>
                      </a:r>
                    </a:p>
                  </a:txBody>
                  <a:tcPr/>
                </a:tc>
                <a:tc>
                  <a:txBody>
                    <a:bodyPr/>
                    <a:lstStyle/>
                    <a:p>
                      <a:pPr algn="ctr"/>
                      <a:r>
                        <a:rPr lang="en-US" altLang="zh-CN" dirty="0"/>
                        <a:t>HIV</a:t>
                      </a:r>
                      <a:r>
                        <a:rPr lang="zh-CN" altLang="en-US" dirty="0"/>
                        <a:t>治疗方案中的第</a:t>
                      </a:r>
                      <a:r>
                        <a:rPr lang="en-US" altLang="zh-CN" dirty="0"/>
                        <a:t>3</a:t>
                      </a:r>
                      <a:r>
                        <a:rPr lang="zh-CN" altLang="en-US" dirty="0"/>
                        <a:t>种药物</a:t>
                      </a:r>
                    </a:p>
                  </a:txBody>
                  <a:tcPr/>
                </a:tc>
                <a:extLst>
                  <a:ext uri="{0D108BD9-81ED-4DB2-BD59-A6C34878D82A}">
                    <a16:rowId xmlns:a16="http://schemas.microsoft.com/office/drawing/2014/main" val="1814936059"/>
                  </a:ext>
                </a:extLst>
              </a:tr>
              <a:tr h="886308">
                <a:tc>
                  <a:txBody>
                    <a:bodyPr/>
                    <a:lstStyle/>
                    <a:p>
                      <a:r>
                        <a:rPr lang="zh-CN" altLang="en-US" dirty="0"/>
                        <a:t>恩曲他滨丙酚替诺福韦</a:t>
                      </a:r>
                      <a:r>
                        <a:rPr lang="en-US" altLang="zh-CN" dirty="0"/>
                        <a:t>200/25mg</a:t>
                      </a:r>
                      <a:r>
                        <a:rPr lang="zh-CN" altLang="en-US" dirty="0"/>
                        <a:t>每日一次</a:t>
                      </a:r>
                    </a:p>
                  </a:txBody>
                  <a:tcPr/>
                </a:tc>
                <a:tc>
                  <a:txBody>
                    <a:bodyPr/>
                    <a:lstStyle/>
                    <a:p>
                      <a:r>
                        <a:rPr lang="zh-CN" altLang="en-US" dirty="0"/>
                        <a:t>多替拉韦，依非韦伦，马拉韦罗，奈韦拉平，利匹韦林，拉替拉为</a:t>
                      </a:r>
                    </a:p>
                  </a:txBody>
                  <a:tcPr/>
                </a:tc>
                <a:extLst>
                  <a:ext uri="{0D108BD9-81ED-4DB2-BD59-A6C34878D82A}">
                    <a16:rowId xmlns:a16="http://schemas.microsoft.com/office/drawing/2014/main" val="636435190"/>
                  </a:ext>
                </a:extLst>
              </a:tr>
            </a:tbl>
          </a:graphicData>
        </a:graphic>
      </p:graphicFrame>
    </p:spTree>
    <p:extLst>
      <p:ext uri="{BB962C8B-B14F-4D97-AF65-F5344CB8AC3E}">
        <p14:creationId xmlns:p14="http://schemas.microsoft.com/office/powerpoint/2010/main" val="16508394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TextBox 1"/>
          <p:cNvSpPr txBox="1">
            <a:spLocks noChangeArrowheads="1"/>
          </p:cNvSpPr>
          <p:nvPr/>
        </p:nvSpPr>
        <p:spPr bwMode="auto">
          <a:xfrm>
            <a:off x="7139233" y="484695"/>
            <a:ext cx="46038" cy="46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defRPr>
                <a:solidFill>
                  <a:srgbClr val="5B4307"/>
                </a:solidFill>
                <a:latin typeface="Arial" panose="020B0604020202020204" pitchFamily="34" charset="0"/>
                <a:ea typeface="Calibri" panose="020F0502020204030204" pitchFamily="34" charset="0"/>
                <a:cs typeface="Calibri" panose="020F0502020204030204" pitchFamily="34" charset="0"/>
                <a:sym typeface="Arial" panose="020B0604020202020204" pitchFamily="34" charset="0"/>
              </a:defRPr>
            </a:lvl1pPr>
            <a:lvl2pPr marL="742950" indent="-285750">
              <a:defRPr>
                <a:solidFill>
                  <a:srgbClr val="5B4307"/>
                </a:solidFill>
                <a:latin typeface="Arial" panose="020B0604020202020204" pitchFamily="34" charset="0"/>
                <a:ea typeface="Calibri" panose="020F0502020204030204" pitchFamily="34" charset="0"/>
                <a:cs typeface="Calibri" panose="020F0502020204030204" pitchFamily="34" charset="0"/>
                <a:sym typeface="Arial" panose="020B0604020202020204" pitchFamily="34" charset="0"/>
              </a:defRPr>
            </a:lvl2pPr>
            <a:lvl3pPr marL="1143000" indent="-228600">
              <a:defRPr>
                <a:solidFill>
                  <a:srgbClr val="5B4307"/>
                </a:solidFill>
                <a:latin typeface="Arial" panose="020B0604020202020204" pitchFamily="34" charset="0"/>
                <a:ea typeface="Calibri" panose="020F0502020204030204" pitchFamily="34" charset="0"/>
                <a:cs typeface="Calibri" panose="020F0502020204030204" pitchFamily="34" charset="0"/>
                <a:sym typeface="Arial" panose="020B0604020202020204" pitchFamily="34" charset="0"/>
              </a:defRPr>
            </a:lvl3pPr>
            <a:lvl4pPr marL="1600200" indent="-228600">
              <a:defRPr>
                <a:solidFill>
                  <a:srgbClr val="5B4307"/>
                </a:solidFill>
                <a:latin typeface="Arial" panose="020B0604020202020204" pitchFamily="34" charset="0"/>
                <a:ea typeface="Calibri" panose="020F0502020204030204" pitchFamily="34" charset="0"/>
                <a:cs typeface="Calibri" panose="020F0502020204030204" pitchFamily="34" charset="0"/>
                <a:sym typeface="Arial" panose="020B0604020202020204" pitchFamily="34" charset="0"/>
              </a:defRPr>
            </a:lvl4pPr>
            <a:lvl5pPr marL="2057400" indent="-228600">
              <a:defRPr>
                <a:solidFill>
                  <a:srgbClr val="5B4307"/>
                </a:solidFill>
                <a:latin typeface="Arial" panose="020B0604020202020204" pitchFamily="34" charset="0"/>
                <a:ea typeface="Calibri" panose="020F0502020204030204" pitchFamily="34" charset="0"/>
                <a:cs typeface="Calibri" panose="020F0502020204030204" pitchFamily="34" charset="0"/>
                <a:sym typeface="Arial" panose="020B0604020202020204" pitchFamily="34" charset="0"/>
              </a:defRPr>
            </a:lvl5pPr>
            <a:lvl6pPr marL="2514600" indent="-228600" eaLnBrk="0" fontAlgn="base" hangingPunct="0">
              <a:spcBef>
                <a:spcPct val="0"/>
              </a:spcBef>
              <a:spcAft>
                <a:spcPct val="0"/>
              </a:spcAft>
              <a:defRPr>
                <a:solidFill>
                  <a:srgbClr val="5B4307"/>
                </a:solidFill>
                <a:latin typeface="Arial" panose="020B0604020202020204" pitchFamily="34" charset="0"/>
                <a:ea typeface="Calibri" panose="020F0502020204030204" pitchFamily="34" charset="0"/>
                <a:cs typeface="Calibri" panose="020F0502020204030204" pitchFamily="34" charset="0"/>
                <a:sym typeface="Arial" panose="020B0604020202020204" pitchFamily="34" charset="0"/>
              </a:defRPr>
            </a:lvl6pPr>
            <a:lvl7pPr marL="2971800" indent="-228600" eaLnBrk="0" fontAlgn="base" hangingPunct="0">
              <a:spcBef>
                <a:spcPct val="0"/>
              </a:spcBef>
              <a:spcAft>
                <a:spcPct val="0"/>
              </a:spcAft>
              <a:defRPr>
                <a:solidFill>
                  <a:srgbClr val="5B4307"/>
                </a:solidFill>
                <a:latin typeface="Arial" panose="020B0604020202020204" pitchFamily="34" charset="0"/>
                <a:ea typeface="Calibri" panose="020F0502020204030204" pitchFamily="34" charset="0"/>
                <a:cs typeface="Calibri" panose="020F0502020204030204" pitchFamily="34" charset="0"/>
                <a:sym typeface="Arial" panose="020B0604020202020204" pitchFamily="34" charset="0"/>
              </a:defRPr>
            </a:lvl7pPr>
            <a:lvl8pPr marL="3429000" indent="-228600" eaLnBrk="0" fontAlgn="base" hangingPunct="0">
              <a:spcBef>
                <a:spcPct val="0"/>
              </a:spcBef>
              <a:spcAft>
                <a:spcPct val="0"/>
              </a:spcAft>
              <a:defRPr>
                <a:solidFill>
                  <a:srgbClr val="5B4307"/>
                </a:solidFill>
                <a:latin typeface="Arial" panose="020B0604020202020204" pitchFamily="34" charset="0"/>
                <a:ea typeface="Calibri" panose="020F0502020204030204" pitchFamily="34" charset="0"/>
                <a:cs typeface="Calibri" panose="020F0502020204030204" pitchFamily="34" charset="0"/>
                <a:sym typeface="Arial" panose="020B0604020202020204" pitchFamily="34" charset="0"/>
              </a:defRPr>
            </a:lvl8pPr>
            <a:lvl9pPr marL="3886200" indent="-228600" eaLnBrk="0" fontAlgn="base" hangingPunct="0">
              <a:spcBef>
                <a:spcPct val="0"/>
              </a:spcBef>
              <a:spcAft>
                <a:spcPct val="0"/>
              </a:spcAft>
              <a:defRPr>
                <a:solidFill>
                  <a:srgbClr val="5B4307"/>
                </a:solidFill>
                <a:latin typeface="Arial" panose="020B0604020202020204" pitchFamily="34" charset="0"/>
                <a:ea typeface="Calibri" panose="020F0502020204030204" pitchFamily="34" charset="0"/>
                <a:cs typeface="Calibri" panose="020F0502020204030204" pitchFamily="34" charset="0"/>
                <a:sym typeface="Arial" panose="020B0604020202020204" pitchFamily="34" charset="0"/>
              </a:defRPr>
            </a:lvl9pPr>
          </a:lstStyle>
          <a:p>
            <a:pPr marL="0" marR="0" lvl="0" indent="0" algn="l" defTabSz="914400" rtl="0" eaLnBrk="1" fontAlgn="base" latinLnBrk="0" hangingPunct="1">
              <a:lnSpc>
                <a:spcPct val="90000"/>
              </a:lnSpc>
              <a:spcBef>
                <a:spcPct val="0"/>
              </a:spcBef>
              <a:spcAft>
                <a:spcPct val="0"/>
              </a:spcAft>
              <a:buClrTx/>
              <a:buSzTx/>
              <a:buFontTx/>
              <a:buNone/>
              <a:defRPr/>
            </a:pPr>
            <a:endParaRPr kumimoji="0" lang="en-US" altLang="en-US" sz="3600" b="0" i="0" u="none" strike="noStrike" kern="1200" cap="none" spc="0" normalizeH="0" baseline="-25000" noProof="0">
              <a:ln>
                <a:noFill/>
              </a:ln>
              <a:solidFill>
                <a:srgbClr val="000000"/>
              </a:solidFill>
              <a:effectLst/>
              <a:uLnTx/>
              <a:uFillTx/>
              <a:latin typeface="Times New Roman 常规体"/>
              <a:ea typeface="MS PGothic" panose="020B0600070205080204" pitchFamily="34" charset="-128"/>
              <a:cs typeface="Times New Roman 常规体"/>
              <a:sym typeface="Arial" panose="020B0604020202020204" pitchFamily="34" charset="0"/>
            </a:endParaRPr>
          </a:p>
        </p:txBody>
      </p:sp>
      <p:sp>
        <p:nvSpPr>
          <p:cNvPr id="3" name="Rectangle 15"/>
          <p:cNvSpPr>
            <a:spLocks noChangeArrowheads="1"/>
          </p:cNvSpPr>
          <p:nvPr/>
        </p:nvSpPr>
        <p:spPr bwMode="auto">
          <a:xfrm>
            <a:off x="920990" y="156487"/>
            <a:ext cx="6321757" cy="430887"/>
          </a:xfrm>
          <a:prstGeom prst="rect">
            <a:avLst/>
          </a:prstGeom>
        </p:spPr>
        <p:txBody>
          <a:bodyPr vert="horz" wrap="square" lIns="0" tIns="0" rIns="0" bIns="0" numCol="1" rtlCol="0" anchor="ctr" anchorCtr="0" compatLnSpc="1">
            <a:spAutoFit/>
          </a:bodyPr>
          <a:lstStyle/>
          <a:p>
            <a:pPr fontAlgn="base">
              <a:spcBef>
                <a:spcPct val="0"/>
              </a:spcBef>
              <a:spcAft>
                <a:spcPct val="0"/>
              </a:spcAft>
            </a:pPr>
            <a:r>
              <a:rPr lang="zh-CN" altLang="en-US" sz="2800" b="1" cap="all" dirty="0">
                <a:solidFill>
                  <a:prstClr val="white"/>
                </a:solidFill>
                <a:effectLst>
                  <a:outerShdw blurRad="38100" dist="38100" dir="2700000" algn="tl">
                    <a:srgbClr val="000000">
                      <a:alpha val="43137"/>
                    </a:srgbClr>
                  </a:outerShdw>
                </a:effectLst>
                <a:latin typeface="黑体" panose="02010609060101010101" pitchFamily="49" charset="-122"/>
                <a:ea typeface="黑体" panose="02010609060101010101" pitchFamily="49" charset="-122"/>
                <a:sym typeface="Heiti SC Medium"/>
              </a:rPr>
              <a:t>药品基本信息</a:t>
            </a:r>
          </a:p>
        </p:txBody>
      </p:sp>
      <p:sp>
        <p:nvSpPr>
          <p:cNvPr id="4" name="TextBox 2"/>
          <p:cNvSpPr txBox="1"/>
          <p:nvPr/>
        </p:nvSpPr>
        <p:spPr>
          <a:xfrm>
            <a:off x="525401" y="783013"/>
            <a:ext cx="11140125" cy="5939768"/>
          </a:xfrm>
          <a:prstGeom prst="rect">
            <a:avLst/>
          </a:prstGeom>
          <a:noFill/>
          <a:ln>
            <a:noFill/>
          </a:ln>
          <a:effectLst/>
        </p:spPr>
        <p:txBody>
          <a:bodyPr wrap="square" rtlCol="0">
            <a:spAutoFit/>
          </a:bodyPr>
          <a:lstStyle/>
          <a:p>
            <a:pPr>
              <a:lnSpc>
                <a:spcPct val="150000"/>
              </a:lnSpc>
            </a:pPr>
            <a:r>
              <a:rPr lang="zh-CN" altLang="en-US" u="sng" dirty="0">
                <a:solidFill>
                  <a:schemeClr val="accent1">
                    <a:lumMod val="75000"/>
                  </a:schemeClr>
                </a:solidFill>
                <a:latin typeface="黑体" panose="02010609060101010101" pitchFamily="49" charset="-122"/>
                <a:ea typeface="黑体" panose="02010609060101010101" pitchFamily="49" charset="-122"/>
              </a:rPr>
              <a:t>疾病基本情况</a:t>
            </a:r>
            <a:r>
              <a:rPr lang="en-US" altLang="zh-CN" u="sng" dirty="0">
                <a:solidFill>
                  <a:schemeClr val="accent1">
                    <a:lumMod val="75000"/>
                  </a:schemeClr>
                </a:solidFill>
                <a:latin typeface="黑体" panose="02010609060101010101" pitchFamily="49" charset="-122"/>
                <a:ea typeface="黑体" panose="02010609060101010101" pitchFamily="49" charset="-122"/>
              </a:rPr>
              <a:t> </a:t>
            </a:r>
          </a:p>
          <a:p>
            <a:pPr eaLnBrk="1" hangingPunct="1">
              <a:lnSpc>
                <a:spcPct val="150000"/>
              </a:lnSpc>
              <a:spcBef>
                <a:spcPct val="20000"/>
              </a:spcBef>
              <a:buClr>
                <a:srgbClr val="330066"/>
              </a:buClr>
              <a:buSzPct val="70000"/>
            </a:pPr>
            <a:r>
              <a:rPr lang="zh-CN" altLang="en-US" sz="1400" dirty="0">
                <a:latin typeface="微软雅黑" panose="020B0503020204020204" pitchFamily="34" charset="-122"/>
                <a:ea typeface="微软雅黑" panose="020B0503020204020204" pitchFamily="34" charset="-122"/>
              </a:rPr>
              <a:t>        艾滋病（</a:t>
            </a:r>
            <a:r>
              <a:rPr lang="en-US" altLang="zh-CN" sz="1400" dirty="0">
                <a:latin typeface="微软雅黑" panose="020B0503020204020204" pitchFamily="34" charset="-122"/>
                <a:ea typeface="微软雅黑" panose="020B0503020204020204" pitchFamily="34" charset="-122"/>
              </a:rPr>
              <a:t>AIDS</a:t>
            </a:r>
            <a:r>
              <a:rPr lang="zh-CN" altLang="en-US" sz="1400" dirty="0">
                <a:latin typeface="微软雅黑" panose="020B0503020204020204" pitchFamily="34" charset="-122"/>
                <a:ea typeface="微软雅黑" panose="020B0503020204020204" pitchFamily="34" charset="-122"/>
              </a:rPr>
              <a:t>）是获得性免疫缺陷综合征得简称，是由人类免疫缺陷病毒（</a:t>
            </a:r>
            <a:r>
              <a:rPr lang="en-US" altLang="zh-CN" sz="1400" dirty="0">
                <a:latin typeface="微软雅黑" panose="020B0503020204020204" pitchFamily="34" charset="-122"/>
                <a:ea typeface="微软雅黑" panose="020B0503020204020204" pitchFamily="34" charset="-122"/>
              </a:rPr>
              <a:t>human immunodeficiency </a:t>
            </a:r>
            <a:r>
              <a:rPr lang="en-US" altLang="zh-CN" sz="1400" dirty="0" err="1">
                <a:latin typeface="微软雅黑" panose="020B0503020204020204" pitchFamily="34" charset="-122"/>
                <a:ea typeface="微软雅黑" panose="020B0503020204020204" pitchFamily="34" charset="-122"/>
              </a:rPr>
              <a:t>virus,HIV</a:t>
            </a:r>
            <a:r>
              <a:rPr lang="zh-CN" altLang="en-US" sz="1400" dirty="0">
                <a:latin typeface="微软雅黑" panose="020B0503020204020204" pitchFamily="34" charset="-122"/>
                <a:ea typeface="微软雅黑" panose="020B0503020204020204" pitchFamily="34" charset="-122"/>
              </a:rPr>
              <a:t>）引起的慢性传染病。</a:t>
            </a:r>
            <a:r>
              <a:rPr lang="en-US" altLang="zh-CN" sz="1400" dirty="0">
                <a:latin typeface="微软雅黑" panose="020B0503020204020204" pitchFamily="34" charset="-122"/>
                <a:ea typeface="微软雅黑" panose="020B0503020204020204" pitchFamily="34" charset="-122"/>
              </a:rPr>
              <a:t>1981</a:t>
            </a:r>
            <a:r>
              <a:rPr lang="zh-CN" altLang="en-US" sz="1400" dirty="0">
                <a:latin typeface="微软雅黑" panose="020B0503020204020204" pitchFamily="34" charset="-122"/>
                <a:ea typeface="微软雅黑" panose="020B0503020204020204" pitchFamily="34" charset="-122"/>
              </a:rPr>
              <a:t>年美国出现了首例</a:t>
            </a:r>
            <a:r>
              <a:rPr lang="en-US" altLang="zh-CN" sz="1400" dirty="0">
                <a:latin typeface="微软雅黑" panose="020B0503020204020204" pitchFamily="34" charset="-122"/>
                <a:ea typeface="微软雅黑" panose="020B0503020204020204" pitchFamily="34" charset="-122"/>
              </a:rPr>
              <a:t>AIDS</a:t>
            </a:r>
            <a:r>
              <a:rPr lang="zh-CN" altLang="en-US" sz="1400" dirty="0">
                <a:latin typeface="微软雅黑" panose="020B0503020204020204" pitchFamily="34" charset="-122"/>
                <a:ea typeface="微软雅黑" panose="020B0503020204020204" pitchFamily="34" charset="-122"/>
              </a:rPr>
              <a:t>，目前</a:t>
            </a:r>
            <a:r>
              <a:rPr lang="en-US" altLang="zh-CN" sz="1400" dirty="0">
                <a:latin typeface="微软雅黑" panose="020B0503020204020204" pitchFamily="34" charset="-122"/>
                <a:ea typeface="微软雅黑" panose="020B0503020204020204" pitchFamily="34" charset="-122"/>
              </a:rPr>
              <a:t>150</a:t>
            </a:r>
            <a:r>
              <a:rPr lang="zh-CN" altLang="en-US" sz="1400" dirty="0">
                <a:latin typeface="微软雅黑" panose="020B0503020204020204" pitchFamily="34" charset="-122"/>
                <a:ea typeface="微软雅黑" panose="020B0503020204020204" pitchFamily="34" charset="-122"/>
              </a:rPr>
              <a:t>多个国家发生本病。我国</a:t>
            </a:r>
            <a:r>
              <a:rPr lang="en-US" altLang="zh-CN" sz="1400" dirty="0">
                <a:latin typeface="微软雅黑" panose="020B0503020204020204" pitchFamily="34" charset="-122"/>
                <a:ea typeface="微软雅黑" panose="020B0503020204020204" pitchFamily="34" charset="-122"/>
              </a:rPr>
              <a:t>1985</a:t>
            </a:r>
            <a:r>
              <a:rPr lang="zh-CN" altLang="en-US" sz="1400" dirty="0">
                <a:latin typeface="微软雅黑" panose="020B0503020204020204" pitchFamily="34" charset="-122"/>
                <a:ea typeface="微软雅黑" panose="020B0503020204020204" pitchFamily="34" charset="-122"/>
              </a:rPr>
              <a:t>年发现第一例艾滋病患者。本病要通过性接触、输血静脉吸毒和母婴传播。病毒主要侵犯</a:t>
            </a:r>
            <a:r>
              <a:rPr lang="en-US" altLang="zh-CN" sz="1400" dirty="0">
                <a:latin typeface="微软雅黑" panose="020B0503020204020204" pitchFamily="34" charset="-122"/>
                <a:ea typeface="微软雅黑" panose="020B0503020204020204" pitchFamily="34" charset="-122"/>
              </a:rPr>
              <a:t>CD4+T</a:t>
            </a:r>
            <a:r>
              <a:rPr lang="zh-CN" altLang="en-US" sz="1400" dirty="0">
                <a:latin typeface="微软雅黑" panose="020B0503020204020204" pitchFamily="34" charset="-122"/>
                <a:ea typeface="微软雅黑" panose="020B0503020204020204" pitchFamily="34" charset="-122"/>
              </a:rPr>
              <a:t>免疫细胞，使细胞免疫功能受损。艾滋病期以感染和继发恶性肿瘤为主要表现。</a:t>
            </a:r>
            <a:endParaRPr lang="en-US" altLang="zh-CN" sz="1400" dirty="0">
              <a:latin typeface="微软雅黑" panose="020B0503020204020204" pitchFamily="34" charset="-122"/>
              <a:ea typeface="微软雅黑" panose="020B0503020204020204" pitchFamily="34" charset="-122"/>
            </a:endParaRPr>
          </a:p>
          <a:p>
            <a:pPr eaLnBrk="1" hangingPunct="1">
              <a:lnSpc>
                <a:spcPct val="150000"/>
              </a:lnSpc>
              <a:spcBef>
                <a:spcPct val="20000"/>
              </a:spcBef>
              <a:buClr>
                <a:srgbClr val="330066"/>
              </a:buClr>
              <a:buSzPct val="70000"/>
            </a:pPr>
            <a:endParaRPr lang="en-US" altLang="zh-CN" sz="1400" u="sng" dirty="0">
              <a:latin typeface="黑体" panose="02010609060101010101" pitchFamily="49" charset="-122"/>
              <a:ea typeface="黑体" panose="02010609060101010101" pitchFamily="49" charset="-122"/>
            </a:endParaRPr>
          </a:p>
          <a:p>
            <a:pPr>
              <a:lnSpc>
                <a:spcPct val="150000"/>
              </a:lnSpc>
            </a:pPr>
            <a:r>
              <a:rPr lang="zh-CN" altLang="en-US" u="sng" dirty="0">
                <a:solidFill>
                  <a:schemeClr val="accent1">
                    <a:lumMod val="75000"/>
                  </a:schemeClr>
                </a:solidFill>
                <a:latin typeface="黑体" panose="02010609060101010101" pitchFamily="49" charset="-122"/>
                <a:ea typeface="黑体" panose="02010609060101010101" pitchFamily="49" charset="-122"/>
              </a:rPr>
              <a:t>未满足的治疗需求</a:t>
            </a:r>
            <a:endParaRPr lang="en-US" altLang="zh-CN" u="sng" dirty="0">
              <a:solidFill>
                <a:schemeClr val="accent1">
                  <a:lumMod val="75000"/>
                </a:schemeClr>
              </a:solidFill>
              <a:latin typeface="黑体" panose="02010609060101010101" pitchFamily="49" charset="-122"/>
              <a:ea typeface="黑体" panose="02010609060101010101" pitchFamily="49" charset="-122"/>
            </a:endParaRPr>
          </a:p>
          <a:p>
            <a:pPr>
              <a:lnSpc>
                <a:spcPct val="150000"/>
              </a:lnSpc>
            </a:pPr>
            <a:r>
              <a:rPr lang="en-US" altLang="zh-CN" sz="1400" dirty="0">
                <a:latin typeface="黑体" panose="02010609060101010101" pitchFamily="49" charset="-122"/>
                <a:ea typeface="黑体" panose="02010609060101010101" pitchFamily="49" charset="-122"/>
              </a:rPr>
              <a:t>    </a:t>
            </a:r>
            <a:r>
              <a:rPr lang="zh-CN" altLang="en-US" sz="1400" dirty="0">
                <a:latin typeface="黑体" panose="02010609060101010101" pitchFamily="49" charset="-122"/>
                <a:ea typeface="黑体" panose="02010609060101010101" pitchFamily="49" charset="-122"/>
              </a:rPr>
              <a:t>艾滋病治疗需长期治疗，终身服药。药物的疗效，不良反应（安全性），耐药率及药物之间的相互作用是患者长期治疗需要考虑的重要因素。</a:t>
            </a:r>
            <a:endParaRPr lang="en-US" altLang="zh-CN" sz="1400" dirty="0">
              <a:latin typeface="黑体" panose="02010609060101010101" pitchFamily="49" charset="-122"/>
              <a:ea typeface="黑体" panose="02010609060101010101" pitchFamily="49" charset="-122"/>
            </a:endParaRPr>
          </a:p>
          <a:p>
            <a:pPr>
              <a:lnSpc>
                <a:spcPct val="150000"/>
              </a:lnSpc>
            </a:pPr>
            <a:endParaRPr lang="en-US" altLang="zh-CN" u="sng" dirty="0">
              <a:solidFill>
                <a:schemeClr val="accent1">
                  <a:lumMod val="75000"/>
                </a:schemeClr>
              </a:solidFill>
              <a:latin typeface="黑体" panose="02010609060101010101" pitchFamily="49" charset="-122"/>
              <a:ea typeface="黑体" panose="02010609060101010101" pitchFamily="49" charset="-122"/>
            </a:endParaRPr>
          </a:p>
          <a:p>
            <a:pPr>
              <a:lnSpc>
                <a:spcPct val="150000"/>
              </a:lnSpc>
            </a:pPr>
            <a:r>
              <a:rPr lang="zh-CN" altLang="en-US" u="sng" dirty="0">
                <a:solidFill>
                  <a:schemeClr val="accent1">
                    <a:lumMod val="75000"/>
                  </a:schemeClr>
                </a:solidFill>
                <a:latin typeface="黑体" panose="02010609060101010101" pitchFamily="49" charset="-122"/>
                <a:ea typeface="黑体" panose="02010609060101010101" pitchFamily="49" charset="-122"/>
              </a:rPr>
              <a:t>大陆发病率及发病人数</a:t>
            </a:r>
            <a:r>
              <a:rPr lang="en-US" altLang="zh-CN" u="sng" dirty="0">
                <a:solidFill>
                  <a:schemeClr val="accent1">
                    <a:lumMod val="75000"/>
                  </a:schemeClr>
                </a:solidFill>
                <a:latin typeface="黑体" panose="02010609060101010101" pitchFamily="49" charset="-122"/>
                <a:ea typeface="黑体" panose="02010609060101010101" pitchFamily="49" charset="-122"/>
              </a:rPr>
              <a:t> </a:t>
            </a:r>
          </a:p>
          <a:p>
            <a:pPr marR="0" lvl="0" algn="l" defTabSz="914400" rtl="0" eaLnBrk="1" fontAlgn="base" latinLnBrk="0" hangingPunct="1">
              <a:lnSpc>
                <a:spcPct val="150000"/>
              </a:lnSpc>
              <a:spcBef>
                <a:spcPct val="30000"/>
              </a:spcBef>
              <a:spcAft>
                <a:spcPct val="0"/>
              </a:spcAft>
              <a:buClr>
                <a:srgbClr val="44546A"/>
              </a:buClr>
              <a:buSzPct val="90000"/>
              <a:tabLst/>
              <a:defRPr/>
            </a:pPr>
            <a:r>
              <a:rPr kumimoji="0" lang="zh-CN" altLang="en-US" sz="1400" b="0" i="0" u="none" strike="noStrike" kern="0" cap="none" spc="0" normalizeH="0" baseline="0" noProof="0" dirty="0">
                <a:ln>
                  <a:noFill/>
                </a:ln>
                <a:solidFill>
                  <a:schemeClr val="tx1"/>
                </a:solidFill>
                <a:effectLst/>
                <a:uLnTx/>
                <a:uFillTx/>
                <a:latin typeface="微软雅黑" panose="020B0503020204020204" pitchFamily="34" charset="-122"/>
                <a:ea typeface="微软雅黑" panose="020B0503020204020204" pitchFamily="34" charset="-122"/>
              </a:rPr>
              <a:t>       截至</a:t>
            </a:r>
            <a:r>
              <a:rPr kumimoji="0" lang="en-US" altLang="zh-CN" sz="1400" b="0" i="0" u="none" strike="noStrike" kern="0" cap="none" spc="0" normalizeH="0" baseline="0" noProof="0" dirty="0">
                <a:ln>
                  <a:noFill/>
                </a:ln>
                <a:solidFill>
                  <a:schemeClr val="tx1"/>
                </a:solidFill>
                <a:effectLst/>
                <a:uLnTx/>
                <a:uFillTx/>
                <a:latin typeface="微软雅黑" panose="020B0503020204020204" pitchFamily="34" charset="-122"/>
                <a:ea typeface="微软雅黑" panose="020B0503020204020204" pitchFamily="34" charset="-122"/>
              </a:rPr>
              <a:t>2020</a:t>
            </a:r>
            <a:r>
              <a:rPr kumimoji="0" lang="zh-CN" altLang="en-US" sz="1400" b="0" i="0" u="none" strike="noStrike" kern="0" cap="none" spc="0" normalizeH="0" baseline="0" noProof="0" dirty="0">
                <a:ln>
                  <a:noFill/>
                </a:ln>
                <a:solidFill>
                  <a:schemeClr val="tx1"/>
                </a:solidFill>
                <a:effectLst/>
                <a:uLnTx/>
                <a:uFillTx/>
                <a:latin typeface="微软雅黑" panose="020B0503020204020204" pitchFamily="34" charset="-122"/>
                <a:ea typeface="微软雅黑" panose="020B0503020204020204" pitchFamily="34" charset="-122"/>
              </a:rPr>
              <a:t>年底，</a:t>
            </a:r>
            <a:r>
              <a:rPr kumimoji="0" lang="zh-CN" altLang="en-US" sz="1400" b="0" i="0" u="none" strike="noStrike" kern="0" cap="none" spc="0" normalizeH="0" baseline="0" noProof="0" dirty="0">
                <a:ln>
                  <a:noFill/>
                </a:ln>
                <a:effectLst/>
                <a:uLnTx/>
                <a:uFillTx/>
                <a:latin typeface="微软雅黑" panose="020B0503020204020204" pitchFamily="34" charset="-122"/>
                <a:ea typeface="微软雅黑" panose="020B0503020204020204" pitchFamily="34" charset="-122"/>
              </a:rPr>
              <a:t>我国报告的现存活</a:t>
            </a:r>
            <a:r>
              <a:rPr kumimoji="0" lang="en-US" altLang="zh-CN" sz="1400" b="0" i="0" u="none" strike="noStrike" kern="0" cap="none" spc="0" normalizeH="0" baseline="0" noProof="0" dirty="0">
                <a:ln>
                  <a:noFill/>
                </a:ln>
                <a:effectLst/>
                <a:uLnTx/>
                <a:uFillTx/>
                <a:latin typeface="微软雅黑" panose="020B0503020204020204" pitchFamily="34" charset="-122"/>
                <a:ea typeface="微软雅黑" panose="020B0503020204020204" pitchFamily="34" charset="-122"/>
              </a:rPr>
              <a:t>HIV/AIDS</a:t>
            </a:r>
            <a:r>
              <a:rPr kumimoji="0" lang="zh-CN" altLang="en-US" sz="1400" b="0" i="0" u="none" strike="noStrike" kern="0" cap="none" spc="0" normalizeH="0" baseline="0" noProof="0" dirty="0">
                <a:ln>
                  <a:noFill/>
                </a:ln>
                <a:effectLst/>
                <a:uLnTx/>
                <a:uFillTx/>
                <a:latin typeface="微软雅黑" panose="020B0503020204020204" pitchFamily="34" charset="-122"/>
                <a:ea typeface="微软雅黑" panose="020B0503020204020204" pitchFamily="34" charset="-122"/>
              </a:rPr>
              <a:t>患者</a:t>
            </a:r>
            <a:r>
              <a:rPr lang="en-US" altLang="zh-CN" sz="1400" kern="0" dirty="0">
                <a:latin typeface="微软雅黑" panose="020B0503020204020204" pitchFamily="34" charset="-122"/>
                <a:ea typeface="微软雅黑" panose="020B0503020204020204" pitchFamily="34" charset="-122"/>
              </a:rPr>
              <a:t>104.5</a:t>
            </a:r>
            <a:r>
              <a:rPr kumimoji="0" lang="zh-CN" altLang="en-US" sz="1400" b="0" i="0" u="none" strike="noStrike" kern="0" cap="none" spc="0" normalizeH="0" baseline="0" noProof="0" dirty="0">
                <a:ln>
                  <a:noFill/>
                </a:ln>
                <a:effectLst/>
                <a:uLnTx/>
                <a:uFillTx/>
                <a:latin typeface="微软雅黑" panose="020B0503020204020204" pitchFamily="34" charset="-122"/>
                <a:ea typeface="微软雅黑" panose="020B0503020204020204" pitchFamily="34" charset="-122"/>
              </a:rPr>
              <a:t>万。</a:t>
            </a:r>
            <a:r>
              <a:rPr kumimoji="0" lang="en-US" altLang="zh-CN" sz="1400" b="0" i="0" u="none" strike="noStrike" kern="0" cap="none" spc="0" normalizeH="0" baseline="0" noProof="0" dirty="0">
                <a:ln>
                  <a:noFill/>
                </a:ln>
                <a:effectLst/>
                <a:uLnTx/>
                <a:uFillTx/>
                <a:latin typeface="微软雅黑" panose="020B0503020204020204" pitchFamily="34" charset="-122"/>
                <a:ea typeface="微软雅黑" panose="020B0503020204020204" pitchFamily="34" charset="-122"/>
              </a:rPr>
              <a:t>2021</a:t>
            </a:r>
            <a:r>
              <a:rPr kumimoji="0" lang="zh-CN" altLang="en-US" sz="1400" b="0" i="0" u="none" strike="noStrike" kern="0" cap="none" spc="0" normalizeH="0" baseline="0" noProof="0" dirty="0">
                <a:ln>
                  <a:noFill/>
                </a:ln>
                <a:effectLst/>
                <a:uLnTx/>
                <a:uFillTx/>
                <a:latin typeface="微软雅黑" panose="020B0503020204020204" pitchFamily="34" charset="-122"/>
                <a:ea typeface="微软雅黑" panose="020B0503020204020204" pitchFamily="34" charset="-122"/>
              </a:rPr>
              <a:t>年新发病人数</a:t>
            </a:r>
            <a:r>
              <a:rPr kumimoji="0" lang="en-US" altLang="zh-CN" sz="1400" b="0" i="0" u="none" strike="noStrike" kern="0" cap="none" spc="0" normalizeH="0" baseline="0" noProof="0" dirty="0">
                <a:ln>
                  <a:noFill/>
                </a:ln>
                <a:effectLst/>
                <a:uLnTx/>
                <a:uFillTx/>
                <a:latin typeface="微软雅黑" panose="020B0503020204020204" pitchFamily="34" charset="-122"/>
                <a:ea typeface="微软雅黑" panose="020B0503020204020204" pitchFamily="34" charset="-122"/>
              </a:rPr>
              <a:t>60154</a:t>
            </a:r>
            <a:r>
              <a:rPr kumimoji="0" lang="zh-CN" altLang="en-US" sz="1400" b="0" i="0" u="none" strike="noStrike" kern="0" cap="none" spc="0" normalizeH="0" baseline="0" noProof="0" dirty="0">
                <a:ln>
                  <a:noFill/>
                </a:ln>
                <a:effectLst/>
                <a:uLnTx/>
                <a:uFillTx/>
                <a:latin typeface="微软雅黑" panose="020B0503020204020204" pitchFamily="34" charset="-122"/>
                <a:ea typeface="微软雅黑" panose="020B0503020204020204" pitchFamily="34" charset="-122"/>
              </a:rPr>
              <a:t>例，异性性传播占</a:t>
            </a:r>
            <a:r>
              <a:rPr kumimoji="0" lang="en-US" altLang="zh-CN" sz="1400" b="0" i="0" u="none" strike="noStrike" kern="0" cap="none" spc="0" normalizeH="0" baseline="0" noProof="0" dirty="0">
                <a:ln>
                  <a:noFill/>
                </a:ln>
                <a:effectLst/>
                <a:uLnTx/>
                <a:uFillTx/>
                <a:latin typeface="微软雅黑" panose="020B0503020204020204" pitchFamily="34" charset="-122"/>
                <a:ea typeface="微软雅黑" panose="020B0503020204020204" pitchFamily="34" charset="-122"/>
              </a:rPr>
              <a:t>73%</a:t>
            </a:r>
            <a:r>
              <a:rPr kumimoji="0" lang="zh-CN" altLang="en-US" sz="1400" b="0" i="0" u="none" strike="noStrike" kern="0" cap="none" spc="0" normalizeH="0" baseline="0" noProof="0" dirty="0">
                <a:ln>
                  <a:noFill/>
                </a:ln>
                <a:effectLst/>
                <a:uLnTx/>
                <a:uFillTx/>
                <a:latin typeface="微软雅黑" panose="020B0503020204020204" pitchFamily="34" charset="-122"/>
                <a:ea typeface="微软雅黑" panose="020B0503020204020204" pitchFamily="34" charset="-122"/>
              </a:rPr>
              <a:t>，男性同性性传播占</a:t>
            </a:r>
            <a:r>
              <a:rPr kumimoji="0" lang="en-US" altLang="zh-CN" sz="1400" b="0" i="0" u="none" strike="noStrike" kern="0" cap="none" spc="0" normalizeH="0" baseline="0" noProof="0" dirty="0">
                <a:ln>
                  <a:noFill/>
                </a:ln>
                <a:effectLst/>
                <a:uLnTx/>
                <a:uFillTx/>
                <a:latin typeface="微软雅黑" panose="020B0503020204020204" pitchFamily="34" charset="-122"/>
                <a:ea typeface="微软雅黑" panose="020B0503020204020204" pitchFamily="34" charset="-122"/>
              </a:rPr>
              <a:t>23%</a:t>
            </a:r>
            <a:r>
              <a:rPr kumimoji="0" lang="zh-CN" altLang="en-US" sz="1400" b="0" i="0" u="none" strike="noStrike" kern="0" cap="none" spc="0" normalizeH="0" baseline="0" noProof="0" dirty="0">
                <a:ln>
                  <a:noFill/>
                </a:ln>
                <a:effectLst/>
                <a:uLnTx/>
                <a:uFillTx/>
                <a:latin typeface="微软雅黑" panose="020B0503020204020204" pitchFamily="34" charset="-122"/>
                <a:ea typeface="微软雅黑" panose="020B0503020204020204" pitchFamily="34" charset="-122"/>
              </a:rPr>
              <a:t>。疫情分布不平衡，波及范围广泛，影响因素</a:t>
            </a:r>
            <a:r>
              <a:rPr kumimoji="0" lang="zh-CN" altLang="en-US" sz="1400" b="0" i="0" u="none" strike="noStrike" kern="0" cap="none" spc="0" normalizeH="0" baseline="0" noProof="0" dirty="0">
                <a:ln>
                  <a:noFill/>
                </a:ln>
                <a:solidFill>
                  <a:schemeClr val="tx1"/>
                </a:solidFill>
                <a:effectLst/>
                <a:uLnTx/>
                <a:uFillTx/>
                <a:latin typeface="微软雅黑" panose="020B0503020204020204" pitchFamily="34" charset="-122"/>
                <a:ea typeface="微软雅黑" panose="020B0503020204020204" pitchFamily="34" charset="-122"/>
              </a:rPr>
              <a:t>复杂多样，防治形势仍然严峻。我国云南，四川，广西为艾滋病患者最多省份。</a:t>
            </a:r>
            <a:endParaRPr kumimoji="0" lang="en-US" altLang="zh-CN" sz="1400" b="0" i="0" u="none" strike="noStrike" kern="0" cap="none" spc="0" normalizeH="0" baseline="0" noProof="0" dirty="0">
              <a:ln>
                <a:noFill/>
              </a:ln>
              <a:solidFill>
                <a:schemeClr val="tx1"/>
              </a:solidFill>
              <a:effectLst/>
              <a:uLnTx/>
              <a:uFillTx/>
              <a:latin typeface="微软雅黑" panose="020B0503020204020204" pitchFamily="34" charset="-122"/>
              <a:ea typeface="微软雅黑" panose="020B0503020204020204" pitchFamily="34" charset="-122"/>
            </a:endParaRPr>
          </a:p>
          <a:p>
            <a:pPr marR="0" lvl="0" algn="l" defTabSz="914400" rtl="0" eaLnBrk="1" fontAlgn="base" latinLnBrk="0" hangingPunct="1">
              <a:lnSpc>
                <a:spcPct val="150000"/>
              </a:lnSpc>
              <a:spcBef>
                <a:spcPct val="30000"/>
              </a:spcBef>
              <a:spcAft>
                <a:spcPct val="0"/>
              </a:spcAft>
              <a:buClr>
                <a:srgbClr val="44546A"/>
              </a:buClr>
              <a:buSzPct val="90000"/>
              <a:tabLst/>
              <a:defRPr/>
            </a:pPr>
            <a:r>
              <a:rPr lang="en-US" altLang="zh-CN" sz="1400" b="0" i="0" dirty="0">
                <a:solidFill>
                  <a:schemeClr val="tx1"/>
                </a:solidFill>
                <a:effectLst/>
                <a:latin typeface="微软雅黑" panose="020B0503020204020204" pitchFamily="34" charset="-122"/>
                <a:ea typeface="微软雅黑" panose="020B0503020204020204" pitchFamily="34" charset="-122"/>
              </a:rPr>
              <a:t>       2021</a:t>
            </a:r>
            <a:r>
              <a:rPr lang="zh-CN" altLang="en-US" sz="1400" b="0" i="0" dirty="0">
                <a:solidFill>
                  <a:schemeClr val="tx1"/>
                </a:solidFill>
                <a:effectLst/>
                <a:latin typeface="微软雅黑" panose="020B0503020204020204" pitchFamily="34" charset="-122"/>
                <a:ea typeface="微软雅黑" panose="020B0503020204020204" pitchFamily="34" charset="-122"/>
              </a:rPr>
              <a:t>年中国艾滋病发病率为</a:t>
            </a:r>
            <a:r>
              <a:rPr lang="en-US" altLang="zh-CN" sz="1400" b="0" i="0" dirty="0">
                <a:solidFill>
                  <a:schemeClr val="tx1"/>
                </a:solidFill>
                <a:effectLst/>
                <a:latin typeface="微软雅黑" panose="020B0503020204020204" pitchFamily="34" charset="-122"/>
                <a:ea typeface="微软雅黑" panose="020B0503020204020204" pitchFamily="34" charset="-122"/>
              </a:rPr>
              <a:t>4.27/10</a:t>
            </a:r>
            <a:r>
              <a:rPr lang="zh-CN" altLang="en-US" sz="1400" b="0" i="0" dirty="0">
                <a:solidFill>
                  <a:schemeClr val="tx1"/>
                </a:solidFill>
                <a:effectLst/>
                <a:latin typeface="微软雅黑" panose="020B0503020204020204" pitchFamily="34" charset="-122"/>
                <a:ea typeface="微软雅黑" panose="020B0503020204020204" pitchFamily="34" charset="-122"/>
              </a:rPr>
              <a:t>万，死亡率为</a:t>
            </a:r>
            <a:r>
              <a:rPr lang="en-US" altLang="zh-CN" sz="1400" b="0" i="0" dirty="0">
                <a:solidFill>
                  <a:schemeClr val="tx1"/>
                </a:solidFill>
                <a:effectLst/>
                <a:latin typeface="微软雅黑" panose="020B0503020204020204" pitchFamily="34" charset="-122"/>
                <a:ea typeface="微软雅黑" panose="020B0503020204020204" pitchFamily="34" charset="-122"/>
              </a:rPr>
              <a:t>1.39/10</a:t>
            </a:r>
            <a:r>
              <a:rPr lang="zh-CN" altLang="en-US" sz="1400" b="0" i="0" dirty="0">
                <a:solidFill>
                  <a:schemeClr val="tx1"/>
                </a:solidFill>
                <a:effectLst/>
                <a:latin typeface="微软雅黑" panose="020B0503020204020204" pitchFamily="34" charset="-122"/>
                <a:ea typeface="微软雅黑" panose="020B0503020204020204" pitchFamily="34" charset="-122"/>
              </a:rPr>
              <a:t>万</a:t>
            </a:r>
            <a:endParaRPr lang="en-US" altLang="zh-CN" sz="1400" b="0" i="0" dirty="0">
              <a:solidFill>
                <a:schemeClr val="tx1"/>
              </a:solidFill>
              <a:effectLst/>
              <a:latin typeface="微软雅黑" panose="020B0503020204020204" pitchFamily="34" charset="-122"/>
              <a:ea typeface="微软雅黑" panose="020B0503020204020204" pitchFamily="34" charset="-122"/>
            </a:endParaRPr>
          </a:p>
          <a:p>
            <a:pPr marR="0" lvl="0" algn="l" defTabSz="914400" rtl="0" eaLnBrk="1" fontAlgn="base" latinLnBrk="0" hangingPunct="1">
              <a:lnSpc>
                <a:spcPct val="150000"/>
              </a:lnSpc>
              <a:spcBef>
                <a:spcPct val="30000"/>
              </a:spcBef>
              <a:spcAft>
                <a:spcPct val="0"/>
              </a:spcAft>
              <a:buClr>
                <a:srgbClr val="44546A"/>
              </a:buClr>
              <a:buSzPct val="90000"/>
              <a:tabLst/>
              <a:defRPr/>
            </a:pPr>
            <a:r>
              <a:rPr lang="en-US" altLang="zh-CN" sz="1400" b="0" kern="0" dirty="0">
                <a:solidFill>
                  <a:schemeClr val="tx1"/>
                </a:solidFill>
                <a:latin typeface="微软雅黑" panose="020B0503020204020204" pitchFamily="34" charset="-122"/>
                <a:ea typeface="微软雅黑" panose="020B0503020204020204" pitchFamily="34" charset="-122"/>
              </a:rPr>
              <a:t>       2022</a:t>
            </a:r>
            <a:r>
              <a:rPr lang="zh-CN" altLang="en-US" sz="1400" b="0" kern="0" dirty="0">
                <a:solidFill>
                  <a:schemeClr val="tx1"/>
                </a:solidFill>
                <a:latin typeface="微软雅黑" panose="020B0503020204020204" pitchFamily="34" charset="-122"/>
                <a:ea typeface="微软雅黑" panose="020B0503020204020204" pitchFamily="34" charset="-122"/>
              </a:rPr>
              <a:t>年我国新报告</a:t>
            </a:r>
            <a:r>
              <a:rPr lang="en-US" altLang="zh-CN" sz="1400" b="0" kern="0" dirty="0">
                <a:solidFill>
                  <a:schemeClr val="tx1"/>
                </a:solidFill>
                <a:latin typeface="微软雅黑" panose="020B0503020204020204" pitchFamily="34" charset="-122"/>
                <a:ea typeface="微软雅黑" panose="020B0503020204020204" pitchFamily="34" charset="-122"/>
              </a:rPr>
              <a:t>15-24</a:t>
            </a:r>
            <a:r>
              <a:rPr lang="zh-CN" altLang="en-US" sz="1400" b="0" kern="0" dirty="0">
                <a:solidFill>
                  <a:schemeClr val="tx1"/>
                </a:solidFill>
                <a:latin typeface="微软雅黑" panose="020B0503020204020204" pitchFamily="34" charset="-122"/>
                <a:ea typeface="微软雅黑" panose="020B0503020204020204" pitchFamily="34" charset="-122"/>
              </a:rPr>
              <a:t>岁青少年感染</a:t>
            </a:r>
            <a:r>
              <a:rPr lang="en-US" altLang="zh-CN" sz="1400" b="0" kern="0" dirty="0">
                <a:solidFill>
                  <a:schemeClr val="tx1"/>
                </a:solidFill>
                <a:latin typeface="微软雅黑" panose="020B0503020204020204" pitchFamily="34" charset="-122"/>
                <a:ea typeface="微软雅黑" panose="020B0503020204020204" pitchFamily="34" charset="-122"/>
              </a:rPr>
              <a:t>HIV</a:t>
            </a:r>
            <a:r>
              <a:rPr lang="zh-CN" altLang="en-US" sz="1400" b="0" kern="0" dirty="0">
                <a:solidFill>
                  <a:schemeClr val="tx1"/>
                </a:solidFill>
                <a:latin typeface="微软雅黑" panose="020B0503020204020204" pitchFamily="34" charset="-122"/>
                <a:ea typeface="微软雅黑" panose="020B0503020204020204" pitchFamily="34" charset="-122"/>
              </a:rPr>
              <a:t>（人类免疫缺陷病毒）</a:t>
            </a:r>
            <a:r>
              <a:rPr lang="en-US" altLang="zh-CN" sz="1400" b="0" kern="0" dirty="0">
                <a:solidFill>
                  <a:schemeClr val="tx1"/>
                </a:solidFill>
                <a:latin typeface="微软雅黑" panose="020B0503020204020204" pitchFamily="34" charset="-122"/>
                <a:ea typeface="微软雅黑" panose="020B0503020204020204" pitchFamily="34" charset="-122"/>
              </a:rPr>
              <a:t>/AIDS</a:t>
            </a:r>
            <a:r>
              <a:rPr lang="zh-CN" altLang="en-US" sz="1400" b="0" kern="0" dirty="0">
                <a:solidFill>
                  <a:schemeClr val="tx1"/>
                </a:solidFill>
                <a:latin typeface="微软雅黑" panose="020B0503020204020204" pitchFamily="34" charset="-122"/>
                <a:ea typeface="微软雅黑" panose="020B0503020204020204" pitchFamily="34" charset="-122"/>
              </a:rPr>
              <a:t>（艾滋病）为</a:t>
            </a:r>
            <a:r>
              <a:rPr lang="en-US" altLang="zh-CN" sz="1400" b="0" kern="0" dirty="0">
                <a:solidFill>
                  <a:schemeClr val="tx1"/>
                </a:solidFill>
                <a:latin typeface="微软雅黑" panose="020B0503020204020204" pitchFamily="34" charset="-122"/>
                <a:ea typeface="微软雅黑" panose="020B0503020204020204" pitchFamily="34" charset="-122"/>
              </a:rPr>
              <a:t>1.07</a:t>
            </a:r>
            <a:r>
              <a:rPr lang="zh-CN" altLang="en-US" sz="1400" b="0" kern="0" dirty="0">
                <a:solidFill>
                  <a:schemeClr val="tx1"/>
                </a:solidFill>
                <a:latin typeface="微软雅黑" panose="020B0503020204020204" pitchFamily="34" charset="-122"/>
                <a:ea typeface="微软雅黑" panose="020B0503020204020204" pitchFamily="34" charset="-122"/>
              </a:rPr>
              <a:t>万例，其中，男性同性传播占</a:t>
            </a:r>
            <a:r>
              <a:rPr lang="en-US" altLang="zh-CN" sz="1400" b="0" kern="0" dirty="0">
                <a:solidFill>
                  <a:schemeClr val="tx1"/>
                </a:solidFill>
                <a:latin typeface="微软雅黑" panose="020B0503020204020204" pitchFamily="34" charset="-122"/>
                <a:ea typeface="微软雅黑" panose="020B0503020204020204" pitchFamily="34" charset="-122"/>
              </a:rPr>
              <a:t>82.5%</a:t>
            </a:r>
            <a:r>
              <a:rPr lang="zh-CN" altLang="en-US" sz="1400" b="0" kern="0" dirty="0">
                <a:solidFill>
                  <a:schemeClr val="tx1"/>
                </a:solidFill>
                <a:latin typeface="微软雅黑" panose="020B0503020204020204" pitchFamily="34" charset="-122"/>
                <a:ea typeface="微软雅黑" panose="020B0503020204020204" pitchFamily="34" charset="-122"/>
              </a:rPr>
              <a:t>，异性性传播占</a:t>
            </a:r>
            <a:r>
              <a:rPr lang="en-US" altLang="zh-CN" sz="1400" b="0" kern="0" dirty="0">
                <a:solidFill>
                  <a:schemeClr val="tx1"/>
                </a:solidFill>
                <a:latin typeface="微软雅黑" panose="020B0503020204020204" pitchFamily="34" charset="-122"/>
                <a:ea typeface="微软雅黑" panose="020B0503020204020204" pitchFamily="34" charset="-122"/>
              </a:rPr>
              <a:t>15.6%</a:t>
            </a:r>
          </a:p>
          <a:p>
            <a:pPr>
              <a:lnSpc>
                <a:spcPct val="150000"/>
              </a:lnSpc>
            </a:pPr>
            <a:endParaRPr lang="en-US" altLang="zh-CN" dirty="0">
              <a:solidFill>
                <a:prstClr val="black"/>
              </a:solidFill>
              <a:latin typeface="黑体" panose="02010609060101010101" pitchFamily="49" charset="-122"/>
              <a:ea typeface="黑体" panose="02010609060101010101" pitchFamily="49" charset="-122"/>
            </a:endParaRPr>
          </a:p>
        </p:txBody>
      </p:sp>
    </p:spTree>
    <p:extLst>
      <p:ext uri="{BB962C8B-B14F-4D97-AF65-F5344CB8AC3E}">
        <p14:creationId xmlns:p14="http://schemas.microsoft.com/office/powerpoint/2010/main" val="28095528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5">
            <a:extLst>
              <a:ext uri="{FF2B5EF4-FFF2-40B4-BE49-F238E27FC236}">
                <a16:creationId xmlns:a16="http://schemas.microsoft.com/office/drawing/2014/main" id="{77AF3A2D-2F4D-0BCE-324A-D7A63D7C9780}"/>
              </a:ext>
            </a:extLst>
          </p:cNvPr>
          <p:cNvSpPr>
            <a:spLocks noChangeArrowheads="1"/>
          </p:cNvSpPr>
          <p:nvPr/>
        </p:nvSpPr>
        <p:spPr bwMode="auto">
          <a:xfrm>
            <a:off x="920990" y="156487"/>
            <a:ext cx="6321757" cy="430887"/>
          </a:xfrm>
          <a:prstGeom prst="rect">
            <a:avLst/>
          </a:prstGeom>
        </p:spPr>
        <p:txBody>
          <a:bodyPr vert="horz" wrap="square" lIns="0" tIns="0" rIns="0" bIns="0" numCol="1" rtlCol="0" anchor="ctr" anchorCtr="0" compatLnSpc="1">
            <a:spAutoFit/>
          </a:bodyPr>
          <a:lstStyle/>
          <a:p>
            <a:pPr fontAlgn="base">
              <a:spcBef>
                <a:spcPct val="0"/>
              </a:spcBef>
              <a:spcAft>
                <a:spcPct val="0"/>
              </a:spcAft>
            </a:pPr>
            <a:r>
              <a:rPr lang="zh-CN" altLang="en-US" sz="2800" b="1" cap="all" dirty="0">
                <a:solidFill>
                  <a:prstClr val="white"/>
                </a:solidFill>
                <a:effectLst>
                  <a:outerShdw blurRad="38100" dist="38100" dir="2700000" algn="tl">
                    <a:srgbClr val="000000">
                      <a:alpha val="43137"/>
                    </a:srgbClr>
                  </a:outerShdw>
                </a:effectLst>
                <a:latin typeface="黑体" panose="02010609060101010101" pitchFamily="49" charset="-122"/>
                <a:ea typeface="黑体" panose="02010609060101010101" pitchFamily="49" charset="-122"/>
                <a:sym typeface="Heiti SC Medium"/>
              </a:rPr>
              <a:t>药品的安全性</a:t>
            </a:r>
          </a:p>
        </p:txBody>
      </p:sp>
      <p:graphicFrame>
        <p:nvGraphicFramePr>
          <p:cNvPr id="3" name="表格 3">
            <a:extLst>
              <a:ext uri="{FF2B5EF4-FFF2-40B4-BE49-F238E27FC236}">
                <a16:creationId xmlns:a16="http://schemas.microsoft.com/office/drawing/2014/main" id="{93A7A298-C00D-487A-372A-67449FF74BAB}"/>
              </a:ext>
            </a:extLst>
          </p:cNvPr>
          <p:cNvGraphicFramePr>
            <a:graphicFrameLocks noGrp="1"/>
          </p:cNvGraphicFramePr>
          <p:nvPr>
            <p:extLst>
              <p:ext uri="{D42A27DB-BD31-4B8C-83A1-F6EECF244321}">
                <p14:modId xmlns:p14="http://schemas.microsoft.com/office/powerpoint/2010/main" val="1878075728"/>
              </p:ext>
            </p:extLst>
          </p:nvPr>
        </p:nvGraphicFramePr>
        <p:xfrm>
          <a:off x="637309" y="844357"/>
          <a:ext cx="10397835" cy="3337560"/>
        </p:xfrm>
        <a:graphic>
          <a:graphicData uri="http://schemas.openxmlformats.org/drawingml/2006/table">
            <a:tbl>
              <a:tblPr firstRow="1" bandRow="1">
                <a:tableStyleId>{5C22544A-7EE6-4342-B048-85BDC9FD1C3A}</a:tableStyleId>
              </a:tblPr>
              <a:tblGrid>
                <a:gridCol w="2599459">
                  <a:extLst>
                    <a:ext uri="{9D8B030D-6E8A-4147-A177-3AD203B41FA5}">
                      <a16:colId xmlns:a16="http://schemas.microsoft.com/office/drawing/2014/main" val="1799326778"/>
                    </a:ext>
                  </a:extLst>
                </a:gridCol>
                <a:gridCol w="2478232">
                  <a:extLst>
                    <a:ext uri="{9D8B030D-6E8A-4147-A177-3AD203B41FA5}">
                      <a16:colId xmlns:a16="http://schemas.microsoft.com/office/drawing/2014/main" val="1379066806"/>
                    </a:ext>
                  </a:extLst>
                </a:gridCol>
                <a:gridCol w="2720685">
                  <a:extLst>
                    <a:ext uri="{9D8B030D-6E8A-4147-A177-3AD203B41FA5}">
                      <a16:colId xmlns:a16="http://schemas.microsoft.com/office/drawing/2014/main" val="3956707054"/>
                    </a:ext>
                  </a:extLst>
                </a:gridCol>
                <a:gridCol w="2599459">
                  <a:extLst>
                    <a:ext uri="{9D8B030D-6E8A-4147-A177-3AD203B41FA5}">
                      <a16:colId xmlns:a16="http://schemas.microsoft.com/office/drawing/2014/main" val="1077595580"/>
                    </a:ext>
                  </a:extLst>
                </a:gridCol>
              </a:tblGrid>
              <a:tr h="370840">
                <a:tc rowSpan="2">
                  <a:txBody>
                    <a:bodyPr/>
                    <a:lstStyle/>
                    <a:p>
                      <a:pPr algn="ctr"/>
                      <a:r>
                        <a:rPr lang="zh-CN" altLang="en-US" sz="1800" dirty="0"/>
                        <a:t>类型</a:t>
                      </a:r>
                    </a:p>
                  </a:txBody>
                  <a:tcPr/>
                </a:tc>
                <a:tc gridSpan="3">
                  <a:txBody>
                    <a:bodyPr/>
                    <a:lstStyle/>
                    <a:p>
                      <a:pPr algn="ctr"/>
                      <a:r>
                        <a:rPr lang="zh-CN" altLang="en-US" sz="1800" dirty="0"/>
                        <a:t>不良反应</a:t>
                      </a:r>
                    </a:p>
                  </a:txBody>
                  <a:tcPr/>
                </a:tc>
                <a:tc hMerge="1">
                  <a:txBody>
                    <a:bodyPr/>
                    <a:lstStyle/>
                    <a:p>
                      <a:endParaRPr lang="zh-CN" altLang="en-US" dirty="0"/>
                    </a:p>
                  </a:txBody>
                  <a:tcPr/>
                </a:tc>
                <a:tc hMerge="1">
                  <a:txBody>
                    <a:bodyPr/>
                    <a:lstStyle/>
                    <a:p>
                      <a:endParaRPr lang="zh-CN" altLang="en-US" dirty="0"/>
                    </a:p>
                  </a:txBody>
                  <a:tcPr/>
                </a:tc>
                <a:extLst>
                  <a:ext uri="{0D108BD9-81ED-4DB2-BD59-A6C34878D82A}">
                    <a16:rowId xmlns:a16="http://schemas.microsoft.com/office/drawing/2014/main" val="2242469212"/>
                  </a:ext>
                </a:extLst>
              </a:tr>
              <a:tr h="370840">
                <a:tc vMerge="1">
                  <a:txBody>
                    <a:bodyPr/>
                    <a:lstStyle/>
                    <a:p>
                      <a:endParaRPr lang="zh-CN" altLang="en-US" dirty="0"/>
                    </a:p>
                  </a:txBody>
                  <a:tcPr/>
                </a:tc>
                <a:tc>
                  <a:txBody>
                    <a:bodyPr/>
                    <a:lstStyle/>
                    <a:p>
                      <a:pPr algn="ctr"/>
                      <a:r>
                        <a:rPr lang="zh-CN" altLang="en-US" sz="1800" dirty="0"/>
                        <a:t>非常常见</a:t>
                      </a:r>
                    </a:p>
                  </a:txBody>
                  <a:tcPr/>
                </a:tc>
                <a:tc>
                  <a:txBody>
                    <a:bodyPr/>
                    <a:lstStyle/>
                    <a:p>
                      <a:pPr algn="ctr"/>
                      <a:r>
                        <a:rPr lang="zh-CN" altLang="en-US" sz="1800" dirty="0"/>
                        <a:t>常见</a:t>
                      </a:r>
                    </a:p>
                  </a:txBody>
                  <a:tcPr/>
                </a:tc>
                <a:tc>
                  <a:txBody>
                    <a:bodyPr/>
                    <a:lstStyle/>
                    <a:p>
                      <a:pPr algn="ctr"/>
                      <a:r>
                        <a:rPr lang="zh-CN" altLang="en-US" sz="1800" dirty="0"/>
                        <a:t>不常见</a:t>
                      </a:r>
                    </a:p>
                  </a:txBody>
                  <a:tcPr/>
                </a:tc>
                <a:extLst>
                  <a:ext uri="{0D108BD9-81ED-4DB2-BD59-A6C34878D82A}">
                    <a16:rowId xmlns:a16="http://schemas.microsoft.com/office/drawing/2014/main" val="3226652471"/>
                  </a:ext>
                </a:extLst>
              </a:tr>
              <a:tr h="370840">
                <a:tc>
                  <a:txBody>
                    <a:bodyPr/>
                    <a:lstStyle/>
                    <a:p>
                      <a:r>
                        <a:rPr lang="zh-CN" altLang="en-US" sz="1400" dirty="0"/>
                        <a:t>血液及淋巴系统疾病</a:t>
                      </a:r>
                    </a:p>
                  </a:txBody>
                  <a:tcPr/>
                </a:tc>
                <a:tc>
                  <a:txBody>
                    <a:bodyPr/>
                    <a:lstStyle/>
                    <a:p>
                      <a:endParaRPr lang="zh-CN" altLang="en-US" sz="1400" dirty="0"/>
                    </a:p>
                  </a:txBody>
                  <a:tcPr/>
                </a:tc>
                <a:tc>
                  <a:txBody>
                    <a:bodyPr/>
                    <a:lstStyle/>
                    <a:p>
                      <a:endParaRPr lang="zh-CN" altLang="en-US" sz="1400" dirty="0"/>
                    </a:p>
                  </a:txBody>
                  <a:tcPr/>
                </a:tc>
                <a:tc>
                  <a:txBody>
                    <a:bodyPr/>
                    <a:lstStyle/>
                    <a:p>
                      <a:r>
                        <a:rPr lang="zh-CN" altLang="en-US" sz="1400" dirty="0"/>
                        <a:t>贫血</a:t>
                      </a:r>
                    </a:p>
                  </a:txBody>
                  <a:tcPr/>
                </a:tc>
                <a:extLst>
                  <a:ext uri="{0D108BD9-81ED-4DB2-BD59-A6C34878D82A}">
                    <a16:rowId xmlns:a16="http://schemas.microsoft.com/office/drawing/2014/main" val="2369369343"/>
                  </a:ext>
                </a:extLst>
              </a:tr>
              <a:tr h="370840">
                <a:tc>
                  <a:txBody>
                    <a:bodyPr/>
                    <a:lstStyle/>
                    <a:p>
                      <a:r>
                        <a:rPr lang="zh-CN" altLang="en-US" sz="1400" dirty="0"/>
                        <a:t>精神疾病</a:t>
                      </a:r>
                    </a:p>
                  </a:txBody>
                  <a:tcPr/>
                </a:tc>
                <a:tc>
                  <a:txBody>
                    <a:bodyPr/>
                    <a:lstStyle/>
                    <a:p>
                      <a:endParaRPr lang="zh-CN" altLang="en-US" sz="1400" dirty="0"/>
                    </a:p>
                  </a:txBody>
                  <a:tcPr/>
                </a:tc>
                <a:tc>
                  <a:txBody>
                    <a:bodyPr/>
                    <a:lstStyle/>
                    <a:p>
                      <a:r>
                        <a:rPr lang="zh-CN" altLang="en-US" sz="1400" dirty="0"/>
                        <a:t>异常梦魇</a:t>
                      </a:r>
                    </a:p>
                  </a:txBody>
                  <a:tcPr/>
                </a:tc>
                <a:tc>
                  <a:txBody>
                    <a:bodyPr/>
                    <a:lstStyle/>
                    <a:p>
                      <a:endParaRPr lang="zh-CN" altLang="en-US" sz="1400"/>
                    </a:p>
                  </a:txBody>
                  <a:tcPr/>
                </a:tc>
                <a:extLst>
                  <a:ext uri="{0D108BD9-81ED-4DB2-BD59-A6C34878D82A}">
                    <a16:rowId xmlns:a16="http://schemas.microsoft.com/office/drawing/2014/main" val="4017659379"/>
                  </a:ext>
                </a:extLst>
              </a:tr>
              <a:tr h="370840">
                <a:tc>
                  <a:txBody>
                    <a:bodyPr/>
                    <a:lstStyle/>
                    <a:p>
                      <a:r>
                        <a:rPr lang="zh-CN" altLang="en-US" sz="1400" dirty="0"/>
                        <a:t>神经系统疾病</a:t>
                      </a:r>
                    </a:p>
                  </a:txBody>
                  <a:tcPr/>
                </a:tc>
                <a:tc>
                  <a:txBody>
                    <a:bodyPr/>
                    <a:lstStyle/>
                    <a:p>
                      <a:endParaRPr lang="zh-CN" altLang="en-US" sz="1400"/>
                    </a:p>
                  </a:txBody>
                  <a:tcPr/>
                </a:tc>
                <a:tc>
                  <a:txBody>
                    <a:bodyPr/>
                    <a:lstStyle/>
                    <a:p>
                      <a:r>
                        <a:rPr lang="zh-CN" altLang="en-US" sz="1400" dirty="0"/>
                        <a:t>头痛，头晕</a:t>
                      </a:r>
                    </a:p>
                  </a:txBody>
                  <a:tcPr/>
                </a:tc>
                <a:tc>
                  <a:txBody>
                    <a:bodyPr/>
                    <a:lstStyle/>
                    <a:p>
                      <a:endParaRPr lang="zh-CN" altLang="en-US" sz="1400"/>
                    </a:p>
                  </a:txBody>
                  <a:tcPr/>
                </a:tc>
                <a:extLst>
                  <a:ext uri="{0D108BD9-81ED-4DB2-BD59-A6C34878D82A}">
                    <a16:rowId xmlns:a16="http://schemas.microsoft.com/office/drawing/2014/main" val="2647834090"/>
                  </a:ext>
                </a:extLst>
              </a:tr>
              <a:tr h="370840">
                <a:tc>
                  <a:txBody>
                    <a:bodyPr/>
                    <a:lstStyle/>
                    <a:p>
                      <a:r>
                        <a:rPr lang="zh-CN" altLang="en-US" sz="1400" dirty="0"/>
                        <a:t>胃肠道疾病</a:t>
                      </a:r>
                    </a:p>
                  </a:txBody>
                  <a:tcPr/>
                </a:tc>
                <a:tc>
                  <a:txBody>
                    <a:bodyPr/>
                    <a:lstStyle/>
                    <a:p>
                      <a:r>
                        <a:rPr lang="zh-CN" altLang="en-US" sz="1400" dirty="0"/>
                        <a:t>恶心</a:t>
                      </a:r>
                    </a:p>
                  </a:txBody>
                  <a:tcPr/>
                </a:tc>
                <a:tc>
                  <a:txBody>
                    <a:bodyPr/>
                    <a:lstStyle/>
                    <a:p>
                      <a:r>
                        <a:rPr lang="zh-CN" altLang="en-US" sz="1400" dirty="0"/>
                        <a:t>腹泻，呕吐，腹痛，胀气</a:t>
                      </a:r>
                    </a:p>
                  </a:txBody>
                  <a:tcPr/>
                </a:tc>
                <a:tc>
                  <a:txBody>
                    <a:bodyPr/>
                    <a:lstStyle/>
                    <a:p>
                      <a:r>
                        <a:rPr lang="zh-CN" altLang="en-US" sz="1400" dirty="0"/>
                        <a:t>消化不良</a:t>
                      </a:r>
                    </a:p>
                  </a:txBody>
                  <a:tcPr/>
                </a:tc>
                <a:extLst>
                  <a:ext uri="{0D108BD9-81ED-4DB2-BD59-A6C34878D82A}">
                    <a16:rowId xmlns:a16="http://schemas.microsoft.com/office/drawing/2014/main" val="2112719288"/>
                  </a:ext>
                </a:extLst>
              </a:tr>
              <a:tr h="370840">
                <a:tc>
                  <a:txBody>
                    <a:bodyPr/>
                    <a:lstStyle/>
                    <a:p>
                      <a:r>
                        <a:rPr lang="zh-CN" altLang="en-US" sz="1400" dirty="0"/>
                        <a:t>皮肤及皮下组织疾病</a:t>
                      </a:r>
                    </a:p>
                  </a:txBody>
                  <a:tcPr/>
                </a:tc>
                <a:tc>
                  <a:txBody>
                    <a:bodyPr/>
                    <a:lstStyle/>
                    <a:p>
                      <a:endParaRPr lang="zh-CN" altLang="en-US" sz="1400" dirty="0"/>
                    </a:p>
                  </a:txBody>
                  <a:tcPr/>
                </a:tc>
                <a:tc>
                  <a:txBody>
                    <a:bodyPr/>
                    <a:lstStyle/>
                    <a:p>
                      <a:r>
                        <a:rPr lang="zh-CN" altLang="en-US" sz="1400" dirty="0"/>
                        <a:t>皮疹</a:t>
                      </a:r>
                    </a:p>
                  </a:txBody>
                  <a:tcPr/>
                </a:tc>
                <a:tc>
                  <a:txBody>
                    <a:bodyPr/>
                    <a:lstStyle/>
                    <a:p>
                      <a:r>
                        <a:rPr lang="zh-CN" altLang="en-US" sz="1400" dirty="0"/>
                        <a:t>血管性水肿，瘙痒</a:t>
                      </a:r>
                    </a:p>
                  </a:txBody>
                  <a:tcPr/>
                </a:tc>
                <a:extLst>
                  <a:ext uri="{0D108BD9-81ED-4DB2-BD59-A6C34878D82A}">
                    <a16:rowId xmlns:a16="http://schemas.microsoft.com/office/drawing/2014/main" val="988124077"/>
                  </a:ext>
                </a:extLst>
              </a:tr>
              <a:tr h="370840">
                <a:tc>
                  <a:txBody>
                    <a:bodyPr/>
                    <a:lstStyle/>
                    <a:p>
                      <a:r>
                        <a:rPr lang="zh-CN" altLang="en-US" sz="1400" dirty="0"/>
                        <a:t>肌肉骨骼和结缔组织疾病</a:t>
                      </a:r>
                    </a:p>
                  </a:txBody>
                  <a:tcPr/>
                </a:tc>
                <a:tc>
                  <a:txBody>
                    <a:bodyPr/>
                    <a:lstStyle/>
                    <a:p>
                      <a:endParaRPr lang="zh-CN" altLang="en-US" sz="1400" dirty="0"/>
                    </a:p>
                  </a:txBody>
                  <a:tcPr/>
                </a:tc>
                <a:tc>
                  <a:txBody>
                    <a:bodyPr/>
                    <a:lstStyle/>
                    <a:p>
                      <a:endParaRPr lang="zh-CN" altLang="en-US" sz="1400" dirty="0"/>
                    </a:p>
                  </a:txBody>
                  <a:tcPr/>
                </a:tc>
                <a:tc>
                  <a:txBody>
                    <a:bodyPr/>
                    <a:lstStyle/>
                    <a:p>
                      <a:r>
                        <a:rPr lang="zh-CN" altLang="en-US" sz="1400" dirty="0"/>
                        <a:t>关节痛</a:t>
                      </a:r>
                    </a:p>
                  </a:txBody>
                  <a:tcPr/>
                </a:tc>
                <a:extLst>
                  <a:ext uri="{0D108BD9-81ED-4DB2-BD59-A6C34878D82A}">
                    <a16:rowId xmlns:a16="http://schemas.microsoft.com/office/drawing/2014/main" val="2092803014"/>
                  </a:ext>
                </a:extLst>
              </a:tr>
              <a:tr h="370840">
                <a:tc>
                  <a:txBody>
                    <a:bodyPr/>
                    <a:lstStyle/>
                    <a:p>
                      <a:r>
                        <a:rPr lang="zh-CN" altLang="en-US" sz="1400" dirty="0"/>
                        <a:t>全身疾病和用药部位状况</a:t>
                      </a:r>
                    </a:p>
                  </a:txBody>
                  <a:tcPr/>
                </a:tc>
                <a:tc>
                  <a:txBody>
                    <a:bodyPr/>
                    <a:lstStyle/>
                    <a:p>
                      <a:endParaRPr lang="zh-CN" altLang="en-US" sz="1400" dirty="0"/>
                    </a:p>
                  </a:txBody>
                  <a:tcPr/>
                </a:tc>
                <a:tc>
                  <a:txBody>
                    <a:bodyPr/>
                    <a:lstStyle/>
                    <a:p>
                      <a:r>
                        <a:rPr lang="zh-CN" altLang="en-US" sz="1400" dirty="0"/>
                        <a:t>疲劳</a:t>
                      </a:r>
                    </a:p>
                  </a:txBody>
                  <a:tcPr/>
                </a:tc>
                <a:tc>
                  <a:txBody>
                    <a:bodyPr/>
                    <a:lstStyle/>
                    <a:p>
                      <a:endParaRPr lang="zh-CN" altLang="en-US" sz="1400" dirty="0"/>
                    </a:p>
                  </a:txBody>
                  <a:tcPr/>
                </a:tc>
                <a:extLst>
                  <a:ext uri="{0D108BD9-81ED-4DB2-BD59-A6C34878D82A}">
                    <a16:rowId xmlns:a16="http://schemas.microsoft.com/office/drawing/2014/main" val="2246444818"/>
                  </a:ext>
                </a:extLst>
              </a:tr>
            </a:tbl>
          </a:graphicData>
        </a:graphic>
      </p:graphicFrame>
      <p:sp>
        <p:nvSpPr>
          <p:cNvPr id="5" name="文本框 4">
            <a:extLst>
              <a:ext uri="{FF2B5EF4-FFF2-40B4-BE49-F238E27FC236}">
                <a16:creationId xmlns:a16="http://schemas.microsoft.com/office/drawing/2014/main" id="{4AB2068F-2EB0-C99F-4FC9-505446F6334F}"/>
              </a:ext>
            </a:extLst>
          </p:cNvPr>
          <p:cNvSpPr txBox="1"/>
          <p:nvPr/>
        </p:nvSpPr>
        <p:spPr>
          <a:xfrm>
            <a:off x="545522" y="4181917"/>
            <a:ext cx="10697441" cy="215444"/>
          </a:xfrm>
          <a:prstGeom prst="rect">
            <a:avLst/>
          </a:prstGeom>
          <a:noFill/>
        </p:spPr>
        <p:txBody>
          <a:bodyPr wrap="square">
            <a:spAutoFit/>
          </a:bodyPr>
          <a:lstStyle/>
          <a:p>
            <a:r>
              <a:rPr lang="zh-CN" altLang="zh-CN" sz="800" dirty="0">
                <a:effectLst/>
                <a:latin typeface="Calibri" panose="020F0502020204030204" pitchFamily="34" charset="0"/>
                <a:ea typeface="宋体" panose="02010600030101010101" pitchFamily="2" charset="-122"/>
                <a:cs typeface="Arial" panose="020B0604020202020204" pitchFamily="34" charset="0"/>
              </a:rPr>
              <a:t>频率定义如下：非常常见（</a:t>
            </a:r>
            <a:r>
              <a:rPr lang="en-US" altLang="zh-CN" sz="800" dirty="0">
                <a:effectLst/>
                <a:latin typeface="Calibri" panose="020F0502020204030204" pitchFamily="34" charset="0"/>
                <a:ea typeface="宋体" panose="02010600030101010101" pitchFamily="2" charset="-122"/>
                <a:cs typeface="Arial" panose="020B0604020202020204" pitchFamily="34" charset="0"/>
              </a:rPr>
              <a:t>≥1/10</a:t>
            </a:r>
            <a:r>
              <a:rPr lang="zh-CN" altLang="zh-CN" sz="800" dirty="0">
                <a:effectLst/>
                <a:latin typeface="Calibri" panose="020F0502020204030204" pitchFamily="34" charset="0"/>
                <a:ea typeface="宋体" panose="02010600030101010101" pitchFamily="2" charset="-122"/>
                <a:cs typeface="Arial" panose="020B0604020202020204" pitchFamily="34" charset="0"/>
              </a:rPr>
              <a:t>）、常见（</a:t>
            </a:r>
            <a:r>
              <a:rPr lang="en-US" altLang="zh-CN" sz="800" dirty="0">
                <a:effectLst/>
                <a:latin typeface="Calibri" panose="020F0502020204030204" pitchFamily="34" charset="0"/>
                <a:ea typeface="宋体" panose="02010600030101010101" pitchFamily="2" charset="-122"/>
                <a:cs typeface="Arial" panose="020B0604020202020204" pitchFamily="34" charset="0"/>
              </a:rPr>
              <a:t>≥1/100</a:t>
            </a:r>
            <a:r>
              <a:rPr lang="zh-CN" altLang="zh-CN" sz="800" dirty="0">
                <a:effectLst/>
                <a:latin typeface="Calibri" panose="020F0502020204030204" pitchFamily="34" charset="0"/>
                <a:ea typeface="宋体" panose="02010600030101010101" pitchFamily="2" charset="-122"/>
                <a:cs typeface="Arial" panose="020B0604020202020204" pitchFamily="34" charset="0"/>
              </a:rPr>
              <a:t>至＜</a:t>
            </a:r>
            <a:r>
              <a:rPr lang="en-US" altLang="zh-CN" sz="800" dirty="0">
                <a:effectLst/>
                <a:latin typeface="Calibri" panose="020F0502020204030204" pitchFamily="34" charset="0"/>
                <a:ea typeface="宋体" panose="02010600030101010101" pitchFamily="2" charset="-122"/>
                <a:cs typeface="Arial" panose="020B0604020202020204" pitchFamily="34" charset="0"/>
              </a:rPr>
              <a:t>1/10</a:t>
            </a:r>
            <a:r>
              <a:rPr lang="zh-CN" altLang="zh-CN" sz="800" dirty="0">
                <a:effectLst/>
                <a:latin typeface="Calibri" panose="020F0502020204030204" pitchFamily="34" charset="0"/>
                <a:ea typeface="宋体" panose="02010600030101010101" pitchFamily="2" charset="-122"/>
                <a:cs typeface="Arial" panose="020B0604020202020204" pitchFamily="34" charset="0"/>
              </a:rPr>
              <a:t>）、不常见（</a:t>
            </a:r>
            <a:r>
              <a:rPr lang="en-US" altLang="zh-CN" sz="800" dirty="0">
                <a:effectLst/>
                <a:latin typeface="Calibri" panose="020F0502020204030204" pitchFamily="34" charset="0"/>
                <a:ea typeface="宋体" panose="02010600030101010101" pitchFamily="2" charset="-122"/>
                <a:cs typeface="Arial" panose="020B0604020202020204" pitchFamily="34" charset="0"/>
              </a:rPr>
              <a:t>≥1/1</a:t>
            </a:r>
            <a:r>
              <a:rPr lang="zh-CN" altLang="zh-CN" sz="800" dirty="0">
                <a:effectLst/>
                <a:latin typeface="Calibri" panose="020F0502020204030204" pitchFamily="34" charset="0"/>
                <a:ea typeface="宋体" panose="02010600030101010101" pitchFamily="2" charset="-122"/>
                <a:cs typeface="Arial" panose="020B0604020202020204" pitchFamily="34" charset="0"/>
              </a:rPr>
              <a:t>，</a:t>
            </a:r>
            <a:r>
              <a:rPr lang="en-US" altLang="zh-CN" sz="800" dirty="0">
                <a:effectLst/>
                <a:latin typeface="Calibri" panose="020F0502020204030204" pitchFamily="34" charset="0"/>
                <a:ea typeface="宋体" panose="02010600030101010101" pitchFamily="2" charset="-122"/>
                <a:cs typeface="Arial" panose="020B0604020202020204" pitchFamily="34" charset="0"/>
              </a:rPr>
              <a:t>000</a:t>
            </a:r>
            <a:r>
              <a:rPr lang="zh-CN" altLang="zh-CN" sz="800" dirty="0">
                <a:effectLst/>
                <a:latin typeface="Calibri" panose="020F0502020204030204" pitchFamily="34" charset="0"/>
                <a:ea typeface="宋体" panose="02010600030101010101" pitchFamily="2" charset="-122"/>
                <a:cs typeface="Arial" panose="020B0604020202020204" pitchFamily="34" charset="0"/>
              </a:rPr>
              <a:t>至＜</a:t>
            </a:r>
            <a:r>
              <a:rPr lang="en-US" altLang="zh-CN" sz="800" dirty="0">
                <a:effectLst/>
                <a:latin typeface="Calibri" panose="020F0502020204030204" pitchFamily="34" charset="0"/>
                <a:ea typeface="宋体" panose="02010600030101010101" pitchFamily="2" charset="-122"/>
                <a:cs typeface="Arial" panose="020B0604020202020204" pitchFamily="34" charset="0"/>
              </a:rPr>
              <a:t>1/100</a:t>
            </a:r>
            <a:r>
              <a:rPr lang="zh-CN" altLang="zh-CN" sz="800" dirty="0">
                <a:effectLst/>
                <a:latin typeface="Calibri" panose="020F0502020204030204" pitchFamily="34" charset="0"/>
                <a:ea typeface="宋体" panose="02010600030101010101" pitchFamily="2" charset="-122"/>
                <a:cs typeface="Arial" panose="020B0604020202020204" pitchFamily="34" charset="0"/>
              </a:rPr>
              <a:t>）</a:t>
            </a:r>
            <a:r>
              <a:rPr lang="zh-CN" altLang="zh-CN" sz="800" dirty="0">
                <a:effectLst/>
                <a:ea typeface="Calibri" panose="020F0502020204030204" pitchFamily="34" charset="0"/>
                <a:cs typeface="Arial" panose="020B0604020202020204" pitchFamily="34" charset="0"/>
              </a:rPr>
              <a:t> </a:t>
            </a:r>
            <a:endParaRPr lang="zh-CN" altLang="en-US" sz="800" dirty="0"/>
          </a:p>
        </p:txBody>
      </p:sp>
      <p:sp>
        <p:nvSpPr>
          <p:cNvPr id="7" name="文本框 6">
            <a:extLst>
              <a:ext uri="{FF2B5EF4-FFF2-40B4-BE49-F238E27FC236}">
                <a16:creationId xmlns:a16="http://schemas.microsoft.com/office/drawing/2014/main" id="{80919A45-A99B-98FB-D483-453774C53021}"/>
              </a:ext>
            </a:extLst>
          </p:cNvPr>
          <p:cNvSpPr txBox="1"/>
          <p:nvPr/>
        </p:nvSpPr>
        <p:spPr>
          <a:xfrm>
            <a:off x="545522" y="4438900"/>
            <a:ext cx="11126931" cy="954107"/>
          </a:xfrm>
          <a:prstGeom prst="rect">
            <a:avLst/>
          </a:prstGeom>
          <a:noFill/>
        </p:spPr>
        <p:txBody>
          <a:bodyPr wrap="square">
            <a:spAutoFit/>
          </a:bodyPr>
          <a:lstStyle/>
          <a:p>
            <a:r>
              <a:rPr lang="zh-CN" altLang="zh-CN" sz="1400" u="sng" kern="0" dirty="0">
                <a:latin typeface="微软雅黑" panose="020B0503020204020204" pitchFamily="34" charset="-122"/>
                <a:ea typeface="微软雅黑" panose="020B0503020204020204" pitchFamily="34" charset="-122"/>
              </a:rPr>
              <a:t>肾功能损害患者 </a:t>
            </a:r>
            <a:r>
              <a:rPr lang="zh-CN" altLang="en-US" sz="1400" u="sng" kern="0" dirty="0">
                <a:latin typeface="微软雅黑" panose="020B0503020204020204" pitchFamily="34" charset="-122"/>
                <a:ea typeface="微软雅黑" panose="020B0503020204020204" pitchFamily="34" charset="-122"/>
              </a:rPr>
              <a:t>：</a:t>
            </a:r>
            <a:r>
              <a:rPr lang="zh-CN" altLang="zh-CN" sz="1400" kern="0" dirty="0">
                <a:latin typeface="微软雅黑" panose="020B0503020204020204" pitchFamily="34" charset="-122"/>
                <a:ea typeface="微软雅黑" panose="020B0503020204020204" pitchFamily="34" charset="-122"/>
              </a:rPr>
              <a:t>在一项开放标签临床研究（</a:t>
            </a:r>
            <a:r>
              <a:rPr lang="en-US" altLang="zh-CN" sz="1400" kern="0" dirty="0">
                <a:latin typeface="微软雅黑" panose="020B0503020204020204" pitchFamily="34" charset="-122"/>
                <a:ea typeface="微软雅黑" panose="020B0503020204020204" pitchFamily="34" charset="-122"/>
              </a:rPr>
              <a:t>GS</a:t>
            </a:r>
            <a:r>
              <a:rPr lang="zh-CN" altLang="zh-CN" sz="1400" kern="0" dirty="0">
                <a:latin typeface="微软雅黑" panose="020B0503020204020204" pitchFamily="34" charset="-122"/>
                <a:ea typeface="微软雅黑" panose="020B0503020204020204" pitchFamily="34" charset="-122"/>
              </a:rPr>
              <a:t>－</a:t>
            </a:r>
            <a:r>
              <a:rPr lang="en-US" altLang="zh-CN" sz="1400" kern="0" dirty="0">
                <a:latin typeface="微软雅黑" panose="020B0503020204020204" pitchFamily="34" charset="-122"/>
                <a:ea typeface="微软雅黑" panose="020B0503020204020204" pitchFamily="34" charset="-122"/>
              </a:rPr>
              <a:t>US</a:t>
            </a:r>
            <a:r>
              <a:rPr lang="zh-CN" altLang="zh-CN" sz="1400" kern="0" dirty="0">
                <a:latin typeface="微软雅黑" panose="020B0503020204020204" pitchFamily="34" charset="-122"/>
                <a:ea typeface="微软雅黑" panose="020B0503020204020204" pitchFamily="34" charset="-122"/>
              </a:rPr>
              <a:t>－</a:t>
            </a:r>
            <a:r>
              <a:rPr lang="en-US" altLang="zh-CN" sz="1400" kern="0" dirty="0">
                <a:latin typeface="微软雅黑" panose="020B0503020204020204" pitchFamily="34" charset="-122"/>
                <a:ea typeface="微软雅黑" panose="020B0503020204020204" pitchFamily="34" charset="-122"/>
              </a:rPr>
              <a:t>292</a:t>
            </a:r>
            <a:r>
              <a:rPr lang="zh-CN" altLang="zh-CN" sz="1400" kern="0" dirty="0">
                <a:latin typeface="微软雅黑" panose="020B0503020204020204" pitchFamily="34" charset="-122"/>
                <a:ea typeface="微软雅黑" panose="020B0503020204020204" pitchFamily="34" charset="-122"/>
              </a:rPr>
              <a:t>－</a:t>
            </a:r>
            <a:r>
              <a:rPr lang="en-US" altLang="zh-CN" sz="1400" kern="0" dirty="0">
                <a:latin typeface="微软雅黑" panose="020B0503020204020204" pitchFamily="34" charset="-122"/>
                <a:ea typeface="微软雅黑" panose="020B0503020204020204" pitchFamily="34" charset="-122"/>
              </a:rPr>
              <a:t>0112</a:t>
            </a:r>
            <a:r>
              <a:rPr lang="zh-CN" altLang="zh-CN" sz="1400" kern="0" dirty="0">
                <a:latin typeface="微软雅黑" panose="020B0503020204020204" pitchFamily="34" charset="-122"/>
                <a:ea typeface="微软雅黑" panose="020B0503020204020204" pitchFamily="34" charset="-122"/>
              </a:rPr>
              <a:t>）中；轻度至中度肾功能损害（根据</a:t>
            </a:r>
            <a:r>
              <a:rPr lang="en-US" altLang="zh-CN" sz="1400" kern="0" dirty="0">
                <a:latin typeface="微软雅黑" panose="020B0503020204020204" pitchFamily="34" charset="-122"/>
                <a:ea typeface="微软雅黑" panose="020B0503020204020204" pitchFamily="34" charset="-122"/>
              </a:rPr>
              <a:t>Cockcroft</a:t>
            </a:r>
            <a:r>
              <a:rPr lang="zh-CN" altLang="zh-CN" sz="1400" kern="0" dirty="0">
                <a:latin typeface="微软雅黑" panose="020B0503020204020204" pitchFamily="34" charset="-122"/>
                <a:ea typeface="微软雅黑" panose="020B0503020204020204" pitchFamily="34" charset="-122"/>
              </a:rPr>
              <a:t>－</a:t>
            </a:r>
            <a:r>
              <a:rPr lang="en-US" altLang="zh-CN" sz="1400" kern="0" dirty="0">
                <a:latin typeface="微软雅黑" panose="020B0503020204020204" pitchFamily="34" charset="-122"/>
                <a:ea typeface="微软雅黑" panose="020B0503020204020204" pitchFamily="34" charset="-122"/>
              </a:rPr>
              <a:t>Gault</a:t>
            </a:r>
            <a:r>
              <a:rPr lang="zh-CN" altLang="zh-CN" sz="1400" kern="0" dirty="0">
                <a:latin typeface="微软雅黑" panose="020B0503020204020204" pitchFamily="34" charset="-122"/>
                <a:ea typeface="微软雅黑" panose="020B0503020204020204" pitchFamily="34" charset="-122"/>
              </a:rPr>
              <a:t>法得出的肾小球滤过率估计值</a:t>
            </a:r>
            <a:r>
              <a:rPr lang="en-US" altLang="zh-CN" sz="1400" kern="0" dirty="0">
                <a:latin typeface="微软雅黑" panose="020B0503020204020204" pitchFamily="34" charset="-122"/>
                <a:ea typeface="微软雅黑" panose="020B0503020204020204" pitchFamily="34" charset="-122"/>
              </a:rPr>
              <a:t>[</a:t>
            </a:r>
            <a:r>
              <a:rPr lang="en-US" altLang="zh-CN" sz="1400" kern="0" dirty="0" err="1">
                <a:latin typeface="微软雅黑" panose="020B0503020204020204" pitchFamily="34" charset="-122"/>
                <a:ea typeface="微软雅黑" panose="020B0503020204020204" pitchFamily="34" charset="-122"/>
              </a:rPr>
              <a:t>eGFRCG</a:t>
            </a:r>
            <a:r>
              <a:rPr lang="zh-CN" altLang="zh-CN" sz="1400" kern="0" dirty="0">
                <a:latin typeface="微软雅黑" panose="020B0503020204020204" pitchFamily="34" charset="-122"/>
                <a:ea typeface="微软雅黑" panose="020B0503020204020204" pitchFamily="34" charset="-122"/>
              </a:rPr>
              <a:t>］：</a:t>
            </a:r>
            <a:r>
              <a:rPr lang="en-US" altLang="zh-CN" sz="1400" kern="0" dirty="0">
                <a:latin typeface="微软雅黑" panose="020B0503020204020204" pitchFamily="34" charset="-122"/>
                <a:ea typeface="微软雅黑" panose="020B0503020204020204" pitchFamily="34" charset="-122"/>
              </a:rPr>
              <a:t>30</a:t>
            </a:r>
            <a:r>
              <a:rPr lang="zh-CN" altLang="zh-CN" sz="1400" kern="0" dirty="0">
                <a:latin typeface="微软雅黑" panose="020B0503020204020204" pitchFamily="34" charset="-122"/>
                <a:ea typeface="微软雅黑" panose="020B0503020204020204" pitchFamily="34" charset="-122"/>
              </a:rPr>
              <a:t>－</a:t>
            </a:r>
            <a:r>
              <a:rPr lang="en-US" altLang="zh-CN" sz="1400" kern="0" dirty="0">
                <a:latin typeface="微软雅黑" panose="020B0503020204020204" pitchFamily="34" charset="-122"/>
                <a:ea typeface="微软雅黑" panose="020B0503020204020204" pitchFamily="34" charset="-122"/>
              </a:rPr>
              <a:t>69ml</a:t>
            </a:r>
            <a:r>
              <a:rPr lang="zh-CN" altLang="zh-CN" sz="1400" kern="0" dirty="0">
                <a:latin typeface="微软雅黑" panose="020B0503020204020204" pitchFamily="34" charset="-122"/>
                <a:ea typeface="微软雅黑" panose="020B0503020204020204" pitchFamily="34" charset="-122"/>
              </a:rPr>
              <a:t>／</a:t>
            </a:r>
            <a:r>
              <a:rPr lang="en-US" altLang="zh-CN" sz="1400" kern="0" dirty="0">
                <a:latin typeface="微软雅黑" panose="020B0503020204020204" pitchFamily="34" charset="-122"/>
                <a:ea typeface="微软雅黑" panose="020B0503020204020204" pitchFamily="34" charset="-122"/>
              </a:rPr>
              <a:t>min</a:t>
            </a:r>
            <a:r>
              <a:rPr lang="zh-CN" altLang="zh-CN" sz="1400" kern="0" dirty="0">
                <a:latin typeface="微软雅黑" panose="020B0503020204020204" pitchFamily="34" charset="-122"/>
                <a:ea typeface="微软雅黑" panose="020B0503020204020204" pitchFamily="34" charset="-122"/>
              </a:rPr>
              <a:t>）且初治（</a:t>
            </a:r>
            <a:r>
              <a:rPr lang="en-US" altLang="zh-CN" sz="1400" kern="0" dirty="0">
                <a:latin typeface="微软雅黑" panose="020B0503020204020204" pitchFamily="34" charset="-122"/>
                <a:ea typeface="微软雅黑" panose="020B0503020204020204" pitchFamily="34" charset="-122"/>
              </a:rPr>
              <a:t>n</a:t>
            </a:r>
            <a:r>
              <a:rPr lang="zh-CN" altLang="zh-CN" sz="1400" kern="0" dirty="0">
                <a:latin typeface="微软雅黑" panose="020B0503020204020204" pitchFamily="34" charset="-122"/>
                <a:ea typeface="微软雅黑" panose="020B0503020204020204" pitchFamily="34" charset="-122"/>
              </a:rPr>
              <a:t>＝</a:t>
            </a:r>
            <a:r>
              <a:rPr lang="en-US" altLang="zh-CN" sz="1400" kern="0" dirty="0">
                <a:latin typeface="微软雅黑" panose="020B0503020204020204" pitchFamily="34" charset="-122"/>
                <a:ea typeface="微软雅黑" panose="020B0503020204020204" pitchFamily="34" charset="-122"/>
              </a:rPr>
              <a:t>6</a:t>
            </a:r>
            <a:r>
              <a:rPr lang="zh-CN" altLang="zh-CN" sz="1400" kern="0" dirty="0">
                <a:latin typeface="微软雅黑" panose="020B0503020204020204" pitchFamily="34" charset="-122"/>
                <a:ea typeface="微软雅黑" panose="020B0503020204020204" pitchFamily="34" charset="-122"/>
              </a:rPr>
              <a:t>）或病毒学特征受</a:t>
            </a:r>
            <a:r>
              <a:rPr lang="zh-CN" altLang="en-US" sz="1400" kern="0" dirty="0">
                <a:latin typeface="微软雅黑" panose="020B0503020204020204" pitchFamily="34" charset="-122"/>
                <a:ea typeface="微软雅黑" panose="020B0503020204020204" pitchFamily="34" charset="-122"/>
              </a:rPr>
              <a:t>抑制</a:t>
            </a:r>
            <a:r>
              <a:rPr lang="zh-CN" altLang="zh-CN" sz="1400" kern="0" dirty="0">
                <a:latin typeface="微软雅黑" panose="020B0503020204020204" pitchFamily="34" charset="-122"/>
                <a:ea typeface="微软雅黑" panose="020B0503020204020204" pitchFamily="34" charset="-122"/>
              </a:rPr>
              <a:t>（</a:t>
            </a:r>
            <a:r>
              <a:rPr lang="en-US" altLang="zh-CN" sz="1400" kern="0" dirty="0">
                <a:latin typeface="微软雅黑" panose="020B0503020204020204" pitchFamily="34" charset="-122"/>
                <a:ea typeface="微软雅黑" panose="020B0503020204020204" pitchFamily="34" charset="-122"/>
              </a:rPr>
              <a:t>n</a:t>
            </a:r>
            <a:r>
              <a:rPr lang="zh-CN" altLang="zh-CN" sz="1400" kern="0" dirty="0">
                <a:latin typeface="微软雅黑" panose="020B0503020204020204" pitchFamily="34" charset="-122"/>
                <a:ea typeface="微软雅黑" panose="020B0503020204020204" pitchFamily="34" charset="-122"/>
              </a:rPr>
              <a:t>＝</a:t>
            </a:r>
            <a:r>
              <a:rPr lang="en-US" altLang="zh-CN" sz="1400" kern="0" dirty="0">
                <a:latin typeface="微软雅黑" panose="020B0503020204020204" pitchFamily="34" charset="-122"/>
                <a:ea typeface="微软雅黑" panose="020B0503020204020204" pitchFamily="34" charset="-122"/>
              </a:rPr>
              <a:t>242</a:t>
            </a:r>
            <a:r>
              <a:rPr lang="zh-CN" altLang="zh-CN" sz="1400" kern="0" dirty="0">
                <a:latin typeface="微软雅黑" panose="020B0503020204020204" pitchFamily="34" charset="-122"/>
                <a:ea typeface="微软雅黑" panose="020B0503020204020204" pitchFamily="34" charset="-122"/>
              </a:rPr>
              <a:t>）的</a:t>
            </a:r>
            <a:r>
              <a:rPr lang="en-US" altLang="zh-CN" sz="1400" kern="0" dirty="0">
                <a:latin typeface="微软雅黑" panose="020B0503020204020204" pitchFamily="34" charset="-122"/>
                <a:ea typeface="微软雅黑" panose="020B0503020204020204" pitchFamily="34" charset="-122"/>
              </a:rPr>
              <a:t>248</a:t>
            </a:r>
            <a:r>
              <a:rPr lang="zh-CN" altLang="zh-CN" sz="1400" kern="0" dirty="0">
                <a:latin typeface="微软雅黑" panose="020B0503020204020204" pitchFamily="34" charset="-122"/>
                <a:ea typeface="微软雅黑" panose="020B0503020204020204" pitchFamily="34" charset="-122"/>
              </a:rPr>
              <a:t>名</a:t>
            </a:r>
            <a:r>
              <a:rPr lang="en-US" altLang="zh-CN" sz="1400" kern="0" dirty="0">
                <a:latin typeface="微软雅黑" panose="020B0503020204020204" pitchFamily="34" charset="-122"/>
                <a:ea typeface="微软雅黑" panose="020B0503020204020204" pitchFamily="34" charset="-122"/>
              </a:rPr>
              <a:t>HIV-1</a:t>
            </a:r>
            <a:r>
              <a:rPr lang="zh-CN" altLang="zh-CN" sz="1400" kern="0" dirty="0">
                <a:latin typeface="微软雅黑" panose="020B0503020204020204" pitchFamily="34" charset="-122"/>
                <a:ea typeface="微软雅黑" panose="020B0503020204020204" pitchFamily="34" charset="-122"/>
              </a:rPr>
              <a:t>感染患者接受恩曲他滨丙酚替诺福韦联合艾维雷韦和考比司他作为固定剂量复方片剂治疗，该研究评估了</a:t>
            </a:r>
            <a:r>
              <a:rPr lang="en-US" altLang="zh-CN" sz="1400" kern="0" dirty="0">
                <a:latin typeface="微软雅黑" panose="020B0503020204020204" pitchFamily="34" charset="-122"/>
                <a:ea typeface="微软雅黑" panose="020B0503020204020204" pitchFamily="34" charset="-122"/>
              </a:rPr>
              <a:t>144</a:t>
            </a:r>
            <a:r>
              <a:rPr lang="zh-CN" altLang="zh-CN" sz="1400" kern="0" dirty="0">
                <a:latin typeface="微软雅黑" panose="020B0503020204020204" pitchFamily="34" charset="-122"/>
                <a:ea typeface="微软雅黑" panose="020B0503020204020204" pitchFamily="34" charset="-122"/>
              </a:rPr>
              <a:t>周期间恩曲他滨丙酚替诺福韦的安全性。轻度至中度肾功能损害患者中的安全性特征与肾功能正常的患者相似。</a:t>
            </a:r>
            <a:endParaRPr lang="zh-CN" altLang="en-US" sz="1400" kern="0" dirty="0">
              <a:latin typeface="微软雅黑" panose="020B0503020204020204" pitchFamily="34" charset="-122"/>
              <a:ea typeface="微软雅黑" panose="020B0503020204020204" pitchFamily="34" charset="-122"/>
            </a:endParaRPr>
          </a:p>
        </p:txBody>
      </p:sp>
      <p:sp>
        <p:nvSpPr>
          <p:cNvPr id="8" name="文本框 7">
            <a:extLst>
              <a:ext uri="{FF2B5EF4-FFF2-40B4-BE49-F238E27FC236}">
                <a16:creationId xmlns:a16="http://schemas.microsoft.com/office/drawing/2014/main" id="{4E1A2EDD-8882-38B0-CFD4-1592FBA2109E}"/>
              </a:ext>
            </a:extLst>
          </p:cNvPr>
          <p:cNvSpPr txBox="1"/>
          <p:nvPr/>
        </p:nvSpPr>
        <p:spPr>
          <a:xfrm>
            <a:off x="545522" y="5462255"/>
            <a:ext cx="11320896" cy="738664"/>
          </a:xfrm>
          <a:prstGeom prst="rect">
            <a:avLst/>
          </a:prstGeom>
          <a:noFill/>
        </p:spPr>
        <p:txBody>
          <a:bodyPr wrap="square" rtlCol="0">
            <a:spAutoFit/>
          </a:bodyPr>
          <a:lstStyle/>
          <a:p>
            <a:r>
              <a:rPr lang="zh-CN" altLang="en-US" sz="1400" b="1" u="sng" kern="0" dirty="0">
                <a:latin typeface="微软雅黑" panose="020B0503020204020204" pitchFamily="34" charset="-122"/>
                <a:ea typeface="微软雅黑" panose="020B0503020204020204" pitchFamily="34" charset="-122"/>
              </a:rPr>
              <a:t>安全性方面的优势</a:t>
            </a:r>
            <a:r>
              <a:rPr lang="zh-CN" altLang="en-US" sz="1400" kern="0" dirty="0">
                <a:latin typeface="微软雅黑" panose="020B0503020204020204" pitchFamily="34" charset="-122"/>
                <a:ea typeface="微软雅黑" panose="020B0503020204020204" pitchFamily="34" charset="-122"/>
              </a:rPr>
              <a:t>：恩曲他滨丙酚替诺福韦片中的丙酚替诺福作为替诺福韦的新型前药，有效成分在</a:t>
            </a:r>
            <a:r>
              <a:rPr lang="en-US" altLang="zh-CN" sz="1400" kern="0" dirty="0">
                <a:latin typeface="微软雅黑" panose="020B0503020204020204" pitchFamily="34" charset="-122"/>
                <a:ea typeface="微软雅黑" panose="020B0503020204020204" pitchFamily="34" charset="-122"/>
              </a:rPr>
              <a:t>HIV</a:t>
            </a:r>
            <a:r>
              <a:rPr lang="zh-CN" altLang="en-US" sz="1400" kern="0" dirty="0">
                <a:latin typeface="微软雅黑" panose="020B0503020204020204" pitchFamily="34" charset="-122"/>
                <a:ea typeface="微软雅黑" panose="020B0503020204020204" pitchFamily="34" charset="-122"/>
              </a:rPr>
              <a:t>靶细胞中被转化，使得血浆中替诺福韦浓度降低</a:t>
            </a:r>
            <a:r>
              <a:rPr lang="en-US" altLang="zh-CN" sz="1400" kern="0" dirty="0">
                <a:latin typeface="微软雅黑" panose="020B0503020204020204" pitchFamily="34" charset="-122"/>
                <a:ea typeface="微软雅黑" panose="020B0503020204020204" pitchFamily="34" charset="-122"/>
              </a:rPr>
              <a:t>91%</a:t>
            </a:r>
            <a:r>
              <a:rPr lang="zh-CN" altLang="en-US" sz="1400" kern="0" dirty="0">
                <a:latin typeface="微软雅黑" panose="020B0503020204020204" pitchFamily="34" charset="-122"/>
                <a:ea typeface="微软雅黑" panose="020B0503020204020204" pitchFamily="34" charset="-122"/>
              </a:rPr>
              <a:t>，减少对靶细胞外器官的影响（肾，骨等）；对比恩曲他滨替诺福韦肾脏安全性更加，对骨密度的影响更小，还能改善因服用恩曲他滨替诺福韦引起的肾功能损害和骨质疏松问题；</a:t>
            </a:r>
          </a:p>
        </p:txBody>
      </p:sp>
    </p:spTree>
    <p:extLst>
      <p:ext uri="{BB962C8B-B14F-4D97-AF65-F5344CB8AC3E}">
        <p14:creationId xmlns:p14="http://schemas.microsoft.com/office/powerpoint/2010/main" val="29814084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5">
            <a:extLst>
              <a:ext uri="{FF2B5EF4-FFF2-40B4-BE49-F238E27FC236}">
                <a16:creationId xmlns:a16="http://schemas.microsoft.com/office/drawing/2014/main" id="{565CA7F6-E9BB-87E0-1752-2BCB6D636F78}"/>
              </a:ext>
            </a:extLst>
          </p:cNvPr>
          <p:cNvSpPr>
            <a:spLocks noChangeArrowheads="1"/>
          </p:cNvSpPr>
          <p:nvPr/>
        </p:nvSpPr>
        <p:spPr bwMode="auto">
          <a:xfrm>
            <a:off x="920990" y="156487"/>
            <a:ext cx="6321757" cy="430887"/>
          </a:xfrm>
          <a:prstGeom prst="rect">
            <a:avLst/>
          </a:prstGeom>
        </p:spPr>
        <p:txBody>
          <a:bodyPr vert="horz" wrap="square" lIns="0" tIns="0" rIns="0" bIns="0" numCol="1" rtlCol="0" anchor="ctr" anchorCtr="0" compatLnSpc="1">
            <a:spAutoFit/>
          </a:bodyPr>
          <a:lstStyle/>
          <a:p>
            <a:pPr fontAlgn="base">
              <a:spcBef>
                <a:spcPct val="0"/>
              </a:spcBef>
              <a:spcAft>
                <a:spcPct val="0"/>
              </a:spcAft>
            </a:pPr>
            <a:r>
              <a:rPr lang="zh-CN" altLang="en-US" sz="2800" b="1" cap="all" dirty="0">
                <a:solidFill>
                  <a:prstClr val="white"/>
                </a:solidFill>
                <a:effectLst>
                  <a:outerShdw blurRad="38100" dist="38100" dir="2700000" algn="tl">
                    <a:srgbClr val="000000">
                      <a:alpha val="43137"/>
                    </a:srgbClr>
                  </a:outerShdw>
                </a:effectLst>
                <a:latin typeface="黑体" panose="02010609060101010101" pitchFamily="49" charset="-122"/>
                <a:ea typeface="黑体" panose="02010609060101010101" pitchFamily="49" charset="-122"/>
                <a:sym typeface="Heiti SC Medium"/>
              </a:rPr>
              <a:t>药品的有效性</a:t>
            </a:r>
          </a:p>
        </p:txBody>
      </p:sp>
      <p:sp>
        <p:nvSpPr>
          <p:cNvPr id="3" name="文本框 2">
            <a:extLst>
              <a:ext uri="{FF2B5EF4-FFF2-40B4-BE49-F238E27FC236}">
                <a16:creationId xmlns:a16="http://schemas.microsoft.com/office/drawing/2014/main" id="{F37DE2AD-D4B6-B1E1-D1FD-E8BA04DED992}"/>
              </a:ext>
            </a:extLst>
          </p:cNvPr>
          <p:cNvSpPr txBox="1"/>
          <p:nvPr/>
        </p:nvSpPr>
        <p:spPr>
          <a:xfrm>
            <a:off x="491835" y="966787"/>
            <a:ext cx="11333019" cy="2308324"/>
          </a:xfrm>
          <a:prstGeom prst="rect">
            <a:avLst/>
          </a:prstGeom>
          <a:noFill/>
        </p:spPr>
        <p:txBody>
          <a:bodyPr wrap="square" rtlCol="0">
            <a:spAutoFit/>
          </a:bodyPr>
          <a:lstStyle/>
          <a:p>
            <a:r>
              <a:rPr kumimoji="1" lang="zh-CN" altLang="en-US" sz="2400" b="1" dirty="0">
                <a:latin typeface="黑体" panose="02010609060101010101" pitchFamily="49" charset="-122"/>
                <a:ea typeface="黑体" panose="02010609060101010101" pitchFamily="49" charset="-122"/>
              </a:rPr>
              <a:t>针对临床常用的抗</a:t>
            </a:r>
            <a:r>
              <a:rPr kumimoji="1" lang="en-US" altLang="zh-CN" sz="2400" b="1" dirty="0">
                <a:latin typeface="黑体" panose="02010609060101010101" pitchFamily="49" charset="-122"/>
                <a:ea typeface="黑体" panose="02010609060101010101" pitchFamily="49" charset="-122"/>
              </a:rPr>
              <a:t>HIV</a:t>
            </a:r>
            <a:r>
              <a:rPr kumimoji="1" lang="zh-CN" altLang="en-US" sz="2400" b="1" dirty="0">
                <a:latin typeface="黑体" panose="02010609060101010101" pitchFamily="49" charset="-122"/>
                <a:ea typeface="黑体" panose="02010609060101010101" pitchFamily="49" charset="-122"/>
              </a:rPr>
              <a:t>病毒药物：</a:t>
            </a:r>
            <a:endParaRPr kumimoji="1" lang="en-US" altLang="zh-CN" sz="2400" b="1" dirty="0">
              <a:latin typeface="黑体" panose="02010609060101010101" pitchFamily="49" charset="-122"/>
              <a:ea typeface="黑体" panose="02010609060101010101" pitchFamily="49" charset="-122"/>
            </a:endParaRPr>
          </a:p>
          <a:p>
            <a:endParaRPr kumimoji="1" lang="en-US" altLang="zh-CN" sz="2400" b="1" dirty="0">
              <a:latin typeface="黑体" panose="02010609060101010101" pitchFamily="49" charset="-122"/>
              <a:ea typeface="黑体" panose="02010609060101010101" pitchFamily="49" charset="-122"/>
            </a:endParaRPr>
          </a:p>
          <a:p>
            <a:r>
              <a:rPr lang="en-US" altLang="zh-CN" sz="1600" kern="0" dirty="0">
                <a:latin typeface="微软雅黑" panose="020B0503020204020204" pitchFamily="34" charset="-122"/>
                <a:ea typeface="微软雅黑" panose="020B0503020204020204" pitchFamily="34" charset="-122"/>
              </a:rPr>
              <a:t>1</a:t>
            </a:r>
            <a:r>
              <a:rPr lang="zh-CN" altLang="en-US" sz="1600" kern="0" dirty="0">
                <a:latin typeface="微软雅黑" panose="020B0503020204020204" pitchFamily="34" charset="-122"/>
                <a:ea typeface="微软雅黑" panose="020B0503020204020204" pitchFamily="34" charset="-122"/>
              </a:rPr>
              <a:t>，丙酚替诺福韦</a:t>
            </a:r>
            <a:r>
              <a:rPr lang="en-US" altLang="zh-CN" sz="1600" kern="0" dirty="0">
                <a:latin typeface="微软雅黑" panose="020B0503020204020204" pitchFamily="34" charset="-122"/>
                <a:ea typeface="微软雅黑" panose="020B0503020204020204" pitchFamily="34" charset="-122"/>
              </a:rPr>
              <a:t>25mg</a:t>
            </a:r>
            <a:r>
              <a:rPr lang="zh-CN" altLang="en-US" sz="1600" kern="0" dirty="0">
                <a:latin typeface="微软雅黑" panose="020B0503020204020204" pitchFamily="34" charset="-122"/>
                <a:ea typeface="微软雅黑" panose="020B0503020204020204" pitchFamily="34" charset="-122"/>
              </a:rPr>
              <a:t>比替诺福韦</a:t>
            </a:r>
            <a:r>
              <a:rPr lang="en-US" altLang="zh-CN" sz="1600" kern="0" dirty="0">
                <a:latin typeface="微软雅黑" panose="020B0503020204020204" pitchFamily="34" charset="-122"/>
                <a:ea typeface="微软雅黑" panose="020B0503020204020204" pitchFamily="34" charset="-122"/>
              </a:rPr>
              <a:t>300mg</a:t>
            </a:r>
            <a:r>
              <a:rPr lang="zh-CN" altLang="en-US" sz="1600" kern="0" dirty="0">
                <a:latin typeface="微软雅黑" panose="020B0503020204020204" pitchFamily="34" charset="-122"/>
                <a:ea typeface="微软雅黑" panose="020B0503020204020204" pitchFamily="34" charset="-122"/>
              </a:rPr>
              <a:t>具有更高的抗病毒活性；</a:t>
            </a:r>
            <a:endParaRPr lang="en-US" altLang="zh-CN" sz="1600" kern="0" dirty="0">
              <a:latin typeface="微软雅黑" panose="020B0503020204020204" pitchFamily="34" charset="-122"/>
              <a:ea typeface="微软雅黑" panose="020B0503020204020204" pitchFamily="34" charset="-122"/>
            </a:endParaRPr>
          </a:p>
          <a:p>
            <a:r>
              <a:rPr lang="en-US" altLang="zh-CN" sz="1600" kern="0" dirty="0">
                <a:latin typeface="微软雅黑" panose="020B0503020204020204" pitchFamily="34" charset="-122"/>
                <a:ea typeface="微软雅黑" panose="020B0503020204020204" pitchFamily="34" charset="-122"/>
              </a:rPr>
              <a:t>2</a:t>
            </a:r>
            <a:r>
              <a:rPr lang="zh-CN" altLang="en-US" sz="1600" kern="0" dirty="0">
                <a:latin typeface="微软雅黑" panose="020B0503020204020204" pitchFamily="34" charset="-122"/>
                <a:ea typeface="微软雅黑" panose="020B0503020204020204" pitchFamily="34" charset="-122"/>
              </a:rPr>
              <a:t>，恩曲他滨</a:t>
            </a:r>
            <a:r>
              <a:rPr lang="en-US" altLang="zh-CN" sz="1600" kern="0" dirty="0">
                <a:latin typeface="微软雅黑" panose="020B0503020204020204" pitchFamily="34" charset="-122"/>
                <a:ea typeface="微软雅黑" panose="020B0503020204020204" pitchFamily="34" charset="-122"/>
              </a:rPr>
              <a:t>200mgQD</a:t>
            </a:r>
            <a:r>
              <a:rPr lang="zh-CN" altLang="en-US" sz="1600" kern="0" dirty="0">
                <a:latin typeface="微软雅黑" panose="020B0503020204020204" pitchFamily="34" charset="-122"/>
                <a:ea typeface="微软雅黑" panose="020B0503020204020204" pitchFamily="34" charset="-122"/>
              </a:rPr>
              <a:t>对比</a:t>
            </a:r>
            <a:r>
              <a:rPr lang="en-US" altLang="zh-CN" sz="1600" kern="0" dirty="0">
                <a:latin typeface="微软雅黑" panose="020B0503020204020204" pitchFamily="34" charset="-122"/>
                <a:ea typeface="微软雅黑" panose="020B0503020204020204" pitchFamily="34" charset="-122"/>
              </a:rPr>
              <a:t>3TC(</a:t>
            </a:r>
            <a:r>
              <a:rPr lang="zh-CN" altLang="en-US" sz="1600" kern="0" dirty="0">
                <a:latin typeface="微软雅黑" panose="020B0503020204020204" pitchFamily="34" charset="-122"/>
                <a:ea typeface="微软雅黑" panose="020B0503020204020204" pitchFamily="34" charset="-122"/>
              </a:rPr>
              <a:t>拉米夫定</a:t>
            </a:r>
            <a:r>
              <a:rPr lang="en-US" altLang="zh-CN" sz="1600" kern="0" dirty="0">
                <a:latin typeface="微软雅黑" panose="020B0503020204020204" pitchFamily="34" charset="-122"/>
                <a:ea typeface="微软雅黑" panose="020B0503020204020204" pitchFamily="34" charset="-122"/>
              </a:rPr>
              <a:t>)150mgBID</a:t>
            </a:r>
            <a:r>
              <a:rPr lang="zh-CN" altLang="en-US" sz="1600" kern="0" dirty="0">
                <a:latin typeface="微软雅黑" panose="020B0503020204020204" pitchFamily="34" charset="-122"/>
                <a:ea typeface="微软雅黑" panose="020B0503020204020204" pitchFamily="34" charset="-122"/>
              </a:rPr>
              <a:t>有更明显的抗病毒效果，且使用恩曲他滨的患者出现</a:t>
            </a:r>
            <a:r>
              <a:rPr lang="en-US" altLang="zh-CN" sz="1600" kern="0" dirty="0">
                <a:latin typeface="微软雅黑" panose="020B0503020204020204" pitchFamily="34" charset="-122"/>
                <a:ea typeface="微软雅黑" panose="020B0503020204020204" pitchFamily="34" charset="-122"/>
              </a:rPr>
              <a:t>M184V</a:t>
            </a:r>
            <a:r>
              <a:rPr lang="zh-CN" altLang="en-US" sz="1600" kern="0" dirty="0">
                <a:latin typeface="微软雅黑" panose="020B0503020204020204" pitchFamily="34" charset="-122"/>
                <a:ea typeface="微软雅黑" panose="020B0503020204020204" pitchFamily="34" charset="-122"/>
              </a:rPr>
              <a:t>位点突变的概率明显低于使用</a:t>
            </a:r>
            <a:r>
              <a:rPr lang="en-US" altLang="zh-CN" sz="1600" kern="0" dirty="0">
                <a:latin typeface="微软雅黑" panose="020B0503020204020204" pitchFamily="34" charset="-122"/>
                <a:ea typeface="微软雅黑" panose="020B0503020204020204" pitchFamily="34" charset="-122"/>
              </a:rPr>
              <a:t>3TC</a:t>
            </a:r>
            <a:r>
              <a:rPr lang="zh-CN" altLang="en-US" sz="1600" kern="0" dirty="0">
                <a:latin typeface="微软雅黑" panose="020B0503020204020204" pitchFamily="34" charset="-122"/>
                <a:ea typeface="微软雅黑" panose="020B0503020204020204" pitchFamily="34" charset="-122"/>
              </a:rPr>
              <a:t>的患者；</a:t>
            </a:r>
            <a:endParaRPr lang="en-US" altLang="zh-CN" sz="1600" kern="0" dirty="0">
              <a:latin typeface="微软雅黑" panose="020B0503020204020204" pitchFamily="34" charset="-122"/>
              <a:ea typeface="微软雅黑" panose="020B0503020204020204" pitchFamily="34" charset="-122"/>
            </a:endParaRPr>
          </a:p>
          <a:p>
            <a:r>
              <a:rPr lang="en-US" altLang="zh-CN" sz="1600" kern="0" dirty="0">
                <a:latin typeface="微软雅黑" panose="020B0503020204020204" pitchFamily="34" charset="-122"/>
                <a:ea typeface="微软雅黑" panose="020B0503020204020204" pitchFamily="34" charset="-122"/>
              </a:rPr>
              <a:t>3</a:t>
            </a:r>
            <a:r>
              <a:rPr lang="zh-CN" altLang="en-US" sz="1600" kern="0" dirty="0">
                <a:latin typeface="微软雅黑" panose="020B0503020204020204" pitchFamily="34" charset="-122"/>
                <a:ea typeface="微软雅黑" panose="020B0503020204020204" pitchFamily="34" charset="-122"/>
              </a:rPr>
              <a:t>，恩曲他滨丙酚替诺福韦对比恩曲他滨替诺福韦：患者治疗</a:t>
            </a:r>
            <a:r>
              <a:rPr lang="en-US" altLang="zh-CN" sz="1600" kern="0" dirty="0">
                <a:latin typeface="微软雅黑" panose="020B0503020204020204" pitchFamily="34" charset="-122"/>
                <a:ea typeface="微软雅黑" panose="020B0503020204020204" pitchFamily="34" charset="-122"/>
              </a:rPr>
              <a:t>48</a:t>
            </a:r>
            <a:r>
              <a:rPr lang="zh-CN" altLang="en-US" sz="1600" kern="0" dirty="0">
                <a:latin typeface="微软雅黑" panose="020B0503020204020204" pitchFamily="34" charset="-122"/>
                <a:ea typeface="微软雅黑" panose="020B0503020204020204" pitchFamily="34" charset="-122"/>
              </a:rPr>
              <a:t>周，</a:t>
            </a:r>
            <a:r>
              <a:rPr lang="en-US" altLang="zh-CN" sz="1600" kern="0" dirty="0">
                <a:latin typeface="微软雅黑" panose="020B0503020204020204" pitchFamily="34" charset="-122"/>
                <a:ea typeface="微软雅黑" panose="020B0503020204020204" pitchFamily="34" charset="-122"/>
              </a:rPr>
              <a:t>96</a:t>
            </a:r>
            <a:r>
              <a:rPr lang="zh-CN" altLang="en-US" sz="1600" kern="0" dirty="0">
                <a:latin typeface="微软雅黑" panose="020B0503020204020204" pitchFamily="34" charset="-122"/>
                <a:ea typeface="微软雅黑" panose="020B0503020204020204" pitchFamily="34" charset="-122"/>
              </a:rPr>
              <a:t>周，</a:t>
            </a:r>
            <a:r>
              <a:rPr lang="en-US" altLang="zh-CN" sz="1600" kern="0" dirty="0">
                <a:latin typeface="微软雅黑" panose="020B0503020204020204" pitchFamily="34" charset="-122"/>
                <a:ea typeface="微软雅黑" panose="020B0503020204020204" pitchFamily="34" charset="-122"/>
              </a:rPr>
              <a:t>144</a:t>
            </a:r>
            <a:r>
              <a:rPr lang="zh-CN" altLang="en-US" sz="1600" kern="0" dirty="0">
                <a:latin typeface="微软雅黑" panose="020B0503020204020204" pitchFamily="34" charset="-122"/>
                <a:ea typeface="微软雅黑" panose="020B0503020204020204" pitchFamily="34" charset="-122"/>
              </a:rPr>
              <a:t>周抗病毒疗效相似；且在依从性好的患者中无耐药发生，肾脏安全性，骨安全性更高；</a:t>
            </a:r>
            <a:endParaRPr lang="en-US" altLang="zh-CN" sz="1600" kern="0" dirty="0">
              <a:latin typeface="微软雅黑" panose="020B0503020204020204" pitchFamily="34" charset="-122"/>
              <a:ea typeface="微软雅黑" panose="020B0503020204020204" pitchFamily="34" charset="-122"/>
            </a:endParaRPr>
          </a:p>
          <a:p>
            <a:endParaRPr lang="zh-CN" altLang="en-US" sz="1600" dirty="0"/>
          </a:p>
        </p:txBody>
      </p:sp>
      <p:sp>
        <p:nvSpPr>
          <p:cNvPr id="4" name="文本框 3">
            <a:extLst>
              <a:ext uri="{FF2B5EF4-FFF2-40B4-BE49-F238E27FC236}">
                <a16:creationId xmlns:a16="http://schemas.microsoft.com/office/drawing/2014/main" id="{4580C755-922D-4CCA-9102-B26758D4095E}"/>
              </a:ext>
            </a:extLst>
          </p:cNvPr>
          <p:cNvSpPr txBox="1"/>
          <p:nvPr/>
        </p:nvSpPr>
        <p:spPr>
          <a:xfrm>
            <a:off x="491835" y="3518276"/>
            <a:ext cx="10604283" cy="1735540"/>
          </a:xfrm>
          <a:prstGeom prst="rect">
            <a:avLst/>
          </a:prstGeom>
          <a:noFill/>
        </p:spPr>
        <p:txBody>
          <a:bodyPr wrap="square" rtlCol="0">
            <a:spAutoFit/>
          </a:bodyPr>
          <a:lstStyle/>
          <a:p>
            <a:pPr>
              <a:lnSpc>
                <a:spcPct val="150000"/>
              </a:lnSpc>
            </a:pPr>
            <a:r>
              <a:rPr kumimoji="1" lang="zh-CN" altLang="en-US" sz="2400" b="1" dirty="0">
                <a:latin typeface="黑体" panose="02010609060101010101" pitchFamily="49" charset="-122"/>
                <a:ea typeface="黑体" panose="02010609060101010101" pitchFamily="49" charset="-122"/>
              </a:rPr>
              <a:t>指南推荐情况：</a:t>
            </a:r>
            <a:endParaRPr kumimoji="1" lang="en-US" altLang="zh-CN" sz="2400" b="1" dirty="0">
              <a:latin typeface="黑体" panose="02010609060101010101" pitchFamily="49" charset="-122"/>
              <a:ea typeface="黑体" panose="02010609060101010101" pitchFamily="49" charset="-122"/>
            </a:endParaRPr>
          </a:p>
          <a:p>
            <a:pPr>
              <a:lnSpc>
                <a:spcPct val="150000"/>
              </a:lnSpc>
            </a:pPr>
            <a:r>
              <a:rPr lang="zh-CN" altLang="en-US" sz="1600" kern="0" dirty="0">
                <a:latin typeface="微软雅黑" panose="020B0503020204020204" pitchFamily="34" charset="-122"/>
                <a:ea typeface="微软雅黑" panose="020B0503020204020204" pitchFamily="34" charset="-122"/>
              </a:rPr>
              <a:t>恩曲他滨丙酚替诺福韦是</a:t>
            </a:r>
            <a:r>
              <a:rPr lang="en-US" altLang="zh-CN" sz="1600" kern="0" dirty="0">
                <a:latin typeface="微软雅黑" panose="020B0503020204020204" pitchFamily="34" charset="-122"/>
                <a:ea typeface="微软雅黑" panose="020B0503020204020204" pitchFamily="34" charset="-122"/>
              </a:rPr>
              <a:t>DHHS</a:t>
            </a:r>
            <a:r>
              <a:rPr lang="zh-CN" altLang="en-US" sz="1600" kern="0" dirty="0">
                <a:latin typeface="微软雅黑" panose="020B0503020204020204" pitchFamily="34" charset="-122"/>
                <a:ea typeface="微软雅黑" panose="020B0503020204020204" pitchFamily="34" charset="-122"/>
              </a:rPr>
              <a:t>和</a:t>
            </a:r>
            <a:r>
              <a:rPr lang="en-US" altLang="zh-CN" sz="1600" kern="0" dirty="0">
                <a:latin typeface="微软雅黑" panose="020B0503020204020204" pitchFamily="34" charset="-122"/>
                <a:ea typeface="微软雅黑" panose="020B0503020204020204" pitchFamily="34" charset="-122"/>
              </a:rPr>
              <a:t>EACS</a:t>
            </a:r>
            <a:r>
              <a:rPr lang="zh-CN" altLang="en-US" sz="1600" kern="0" dirty="0">
                <a:latin typeface="微软雅黑" panose="020B0503020204020204" pitchFamily="34" charset="-122"/>
                <a:ea typeface="微软雅黑" panose="020B0503020204020204" pitchFamily="34" charset="-122"/>
              </a:rPr>
              <a:t>指南推荐的一线治疗药物</a:t>
            </a:r>
            <a:endParaRPr lang="en-US" altLang="zh-CN" sz="1600" kern="0" dirty="0">
              <a:latin typeface="微软雅黑" panose="020B0503020204020204" pitchFamily="34" charset="-122"/>
              <a:ea typeface="微软雅黑" panose="020B0503020204020204" pitchFamily="34" charset="-122"/>
            </a:endParaRPr>
          </a:p>
          <a:p>
            <a:pPr>
              <a:lnSpc>
                <a:spcPct val="150000"/>
              </a:lnSpc>
            </a:pPr>
            <a:r>
              <a:rPr lang="zh-CN" altLang="en-US" sz="1600" kern="0" dirty="0">
                <a:latin typeface="微软雅黑" panose="020B0503020204020204" pitchFamily="34" charset="-122"/>
                <a:ea typeface="微软雅黑" panose="020B0503020204020204" pitchFamily="34" charset="-122"/>
              </a:rPr>
              <a:t>恩曲他滨丙酚替诺福韦是</a:t>
            </a:r>
            <a:r>
              <a:rPr lang="en-US" altLang="zh-CN" sz="1600" kern="0" dirty="0">
                <a:latin typeface="微软雅黑" panose="020B0503020204020204" pitchFamily="34" charset="-122"/>
                <a:ea typeface="微软雅黑" panose="020B0503020204020204" pitchFamily="34" charset="-122"/>
              </a:rPr>
              <a:t>2021</a:t>
            </a:r>
            <a:r>
              <a:rPr lang="zh-CN" altLang="en-US" sz="1600" kern="0" dirty="0">
                <a:latin typeface="微软雅黑" panose="020B0503020204020204" pitchFamily="34" charset="-122"/>
                <a:ea typeface="微软雅黑" panose="020B0503020204020204" pitchFamily="34" charset="-122"/>
              </a:rPr>
              <a:t>中国艾滋病诊疗指南推荐成人及青少年初治患者抗病毒治疗方案</a:t>
            </a:r>
          </a:p>
          <a:p>
            <a:pPr>
              <a:lnSpc>
                <a:spcPct val="150000"/>
              </a:lnSpc>
            </a:pPr>
            <a:endParaRPr kumimoji="1" lang="zh-CN" altLang="en-US" dirty="0">
              <a:latin typeface="黑体" panose="02010609060101010101" pitchFamily="49" charset="-122"/>
              <a:ea typeface="黑体" panose="02010609060101010101" pitchFamily="49" charset="-122"/>
            </a:endParaRPr>
          </a:p>
        </p:txBody>
      </p:sp>
    </p:spTree>
    <p:extLst>
      <p:ext uri="{BB962C8B-B14F-4D97-AF65-F5344CB8AC3E}">
        <p14:creationId xmlns:p14="http://schemas.microsoft.com/office/powerpoint/2010/main" val="31025727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TextBox 1"/>
          <p:cNvSpPr txBox="1">
            <a:spLocks noChangeArrowheads="1"/>
          </p:cNvSpPr>
          <p:nvPr/>
        </p:nvSpPr>
        <p:spPr bwMode="auto">
          <a:xfrm>
            <a:off x="7139233" y="484695"/>
            <a:ext cx="46038" cy="46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defRPr>
                <a:solidFill>
                  <a:srgbClr val="5B4307"/>
                </a:solidFill>
                <a:latin typeface="Arial" panose="020B0604020202020204" pitchFamily="34" charset="0"/>
                <a:ea typeface="Calibri" panose="020F0502020204030204" pitchFamily="34" charset="0"/>
                <a:cs typeface="Calibri" panose="020F0502020204030204" pitchFamily="34" charset="0"/>
                <a:sym typeface="Arial" panose="020B0604020202020204" pitchFamily="34" charset="0"/>
              </a:defRPr>
            </a:lvl1pPr>
            <a:lvl2pPr marL="742950" indent="-285750">
              <a:defRPr>
                <a:solidFill>
                  <a:srgbClr val="5B4307"/>
                </a:solidFill>
                <a:latin typeface="Arial" panose="020B0604020202020204" pitchFamily="34" charset="0"/>
                <a:ea typeface="Calibri" panose="020F0502020204030204" pitchFamily="34" charset="0"/>
                <a:cs typeface="Calibri" panose="020F0502020204030204" pitchFamily="34" charset="0"/>
                <a:sym typeface="Arial" panose="020B0604020202020204" pitchFamily="34" charset="0"/>
              </a:defRPr>
            </a:lvl2pPr>
            <a:lvl3pPr marL="1143000" indent="-228600">
              <a:defRPr>
                <a:solidFill>
                  <a:srgbClr val="5B4307"/>
                </a:solidFill>
                <a:latin typeface="Arial" panose="020B0604020202020204" pitchFamily="34" charset="0"/>
                <a:ea typeface="Calibri" panose="020F0502020204030204" pitchFamily="34" charset="0"/>
                <a:cs typeface="Calibri" panose="020F0502020204030204" pitchFamily="34" charset="0"/>
                <a:sym typeface="Arial" panose="020B0604020202020204" pitchFamily="34" charset="0"/>
              </a:defRPr>
            </a:lvl3pPr>
            <a:lvl4pPr marL="1600200" indent="-228600">
              <a:defRPr>
                <a:solidFill>
                  <a:srgbClr val="5B4307"/>
                </a:solidFill>
                <a:latin typeface="Arial" panose="020B0604020202020204" pitchFamily="34" charset="0"/>
                <a:ea typeface="Calibri" panose="020F0502020204030204" pitchFamily="34" charset="0"/>
                <a:cs typeface="Calibri" panose="020F0502020204030204" pitchFamily="34" charset="0"/>
                <a:sym typeface="Arial" panose="020B0604020202020204" pitchFamily="34" charset="0"/>
              </a:defRPr>
            </a:lvl4pPr>
            <a:lvl5pPr marL="2057400" indent="-228600">
              <a:defRPr>
                <a:solidFill>
                  <a:srgbClr val="5B4307"/>
                </a:solidFill>
                <a:latin typeface="Arial" panose="020B0604020202020204" pitchFamily="34" charset="0"/>
                <a:ea typeface="Calibri" panose="020F0502020204030204" pitchFamily="34" charset="0"/>
                <a:cs typeface="Calibri" panose="020F0502020204030204" pitchFamily="34" charset="0"/>
                <a:sym typeface="Arial" panose="020B0604020202020204" pitchFamily="34" charset="0"/>
              </a:defRPr>
            </a:lvl5pPr>
            <a:lvl6pPr marL="2514600" indent="-228600" eaLnBrk="0" fontAlgn="base" hangingPunct="0">
              <a:spcBef>
                <a:spcPct val="0"/>
              </a:spcBef>
              <a:spcAft>
                <a:spcPct val="0"/>
              </a:spcAft>
              <a:defRPr>
                <a:solidFill>
                  <a:srgbClr val="5B4307"/>
                </a:solidFill>
                <a:latin typeface="Arial" panose="020B0604020202020204" pitchFamily="34" charset="0"/>
                <a:ea typeface="Calibri" panose="020F0502020204030204" pitchFamily="34" charset="0"/>
                <a:cs typeface="Calibri" panose="020F0502020204030204" pitchFamily="34" charset="0"/>
                <a:sym typeface="Arial" panose="020B0604020202020204" pitchFamily="34" charset="0"/>
              </a:defRPr>
            </a:lvl6pPr>
            <a:lvl7pPr marL="2971800" indent="-228600" eaLnBrk="0" fontAlgn="base" hangingPunct="0">
              <a:spcBef>
                <a:spcPct val="0"/>
              </a:spcBef>
              <a:spcAft>
                <a:spcPct val="0"/>
              </a:spcAft>
              <a:defRPr>
                <a:solidFill>
                  <a:srgbClr val="5B4307"/>
                </a:solidFill>
                <a:latin typeface="Arial" panose="020B0604020202020204" pitchFamily="34" charset="0"/>
                <a:ea typeface="Calibri" panose="020F0502020204030204" pitchFamily="34" charset="0"/>
                <a:cs typeface="Calibri" panose="020F0502020204030204" pitchFamily="34" charset="0"/>
                <a:sym typeface="Arial" panose="020B0604020202020204" pitchFamily="34" charset="0"/>
              </a:defRPr>
            </a:lvl7pPr>
            <a:lvl8pPr marL="3429000" indent="-228600" eaLnBrk="0" fontAlgn="base" hangingPunct="0">
              <a:spcBef>
                <a:spcPct val="0"/>
              </a:spcBef>
              <a:spcAft>
                <a:spcPct val="0"/>
              </a:spcAft>
              <a:defRPr>
                <a:solidFill>
                  <a:srgbClr val="5B4307"/>
                </a:solidFill>
                <a:latin typeface="Arial" panose="020B0604020202020204" pitchFamily="34" charset="0"/>
                <a:ea typeface="Calibri" panose="020F0502020204030204" pitchFamily="34" charset="0"/>
                <a:cs typeface="Calibri" panose="020F0502020204030204" pitchFamily="34" charset="0"/>
                <a:sym typeface="Arial" panose="020B0604020202020204" pitchFamily="34" charset="0"/>
              </a:defRPr>
            </a:lvl8pPr>
            <a:lvl9pPr marL="3886200" indent="-228600" eaLnBrk="0" fontAlgn="base" hangingPunct="0">
              <a:spcBef>
                <a:spcPct val="0"/>
              </a:spcBef>
              <a:spcAft>
                <a:spcPct val="0"/>
              </a:spcAft>
              <a:defRPr>
                <a:solidFill>
                  <a:srgbClr val="5B4307"/>
                </a:solidFill>
                <a:latin typeface="Arial" panose="020B0604020202020204" pitchFamily="34" charset="0"/>
                <a:ea typeface="Calibri" panose="020F0502020204030204" pitchFamily="34" charset="0"/>
                <a:cs typeface="Calibri" panose="020F0502020204030204" pitchFamily="34" charset="0"/>
                <a:sym typeface="Arial" panose="020B0604020202020204" pitchFamily="34" charset="0"/>
              </a:defRPr>
            </a:lvl9pPr>
          </a:lstStyle>
          <a:p>
            <a:pPr marL="0" marR="0" lvl="0" indent="0" algn="l" defTabSz="914400" rtl="0" eaLnBrk="1" fontAlgn="base" latinLnBrk="0" hangingPunct="1">
              <a:lnSpc>
                <a:spcPct val="90000"/>
              </a:lnSpc>
              <a:spcBef>
                <a:spcPct val="0"/>
              </a:spcBef>
              <a:spcAft>
                <a:spcPct val="0"/>
              </a:spcAft>
              <a:buClrTx/>
              <a:buSzTx/>
              <a:buFontTx/>
              <a:buNone/>
              <a:defRPr/>
            </a:pPr>
            <a:endParaRPr kumimoji="0" lang="en-US" altLang="en-US" sz="3600" b="0" i="0" u="none" strike="noStrike" kern="1200" cap="none" spc="0" normalizeH="0" baseline="-25000" noProof="0">
              <a:ln>
                <a:noFill/>
              </a:ln>
              <a:solidFill>
                <a:srgbClr val="000000"/>
              </a:solidFill>
              <a:effectLst/>
              <a:uLnTx/>
              <a:uFillTx/>
              <a:latin typeface="Times New Roman 常规体"/>
              <a:ea typeface="MS PGothic" panose="020B0600070205080204" pitchFamily="34" charset="-128"/>
              <a:cs typeface="Times New Roman 常规体"/>
              <a:sym typeface="Arial" panose="020B0604020202020204" pitchFamily="34" charset="0"/>
            </a:endParaRPr>
          </a:p>
        </p:txBody>
      </p:sp>
      <p:sp>
        <p:nvSpPr>
          <p:cNvPr id="3" name="文本框 2"/>
          <p:cNvSpPr txBox="1"/>
          <p:nvPr/>
        </p:nvSpPr>
        <p:spPr>
          <a:xfrm>
            <a:off x="660168" y="1520365"/>
            <a:ext cx="10090958" cy="923330"/>
          </a:xfrm>
          <a:prstGeom prst="rect">
            <a:avLst/>
          </a:prstGeom>
          <a:noFill/>
        </p:spPr>
        <p:txBody>
          <a:bodyPr wrap="square">
            <a:spAutoFit/>
          </a:bodyPr>
          <a:lstStyle/>
          <a:p>
            <a:r>
              <a:rPr lang="zh-CN" altLang="en-US" dirty="0">
                <a:solidFill>
                  <a:prstClr val="black"/>
                </a:solidFill>
                <a:latin typeface="黑体" panose="02010609060101010101" pitchFamily="49" charset="-122"/>
                <a:ea typeface="黑体" panose="02010609060101010101" pitchFamily="49" charset="-122"/>
              </a:rPr>
              <a:t>受试者</a:t>
            </a:r>
            <a:r>
              <a:rPr lang="zh-CN" altLang="en-US" dirty="0">
                <a:solidFill>
                  <a:srgbClr val="C00000"/>
                </a:solidFill>
                <a:latin typeface="黑体" panose="02010609060101010101" pitchFamily="49" charset="-122"/>
                <a:ea typeface="黑体" panose="02010609060101010101" pitchFamily="49" charset="-122"/>
              </a:rPr>
              <a:t>空腹和餐后</a:t>
            </a:r>
            <a:r>
              <a:rPr lang="zh-CN" altLang="en-US" dirty="0">
                <a:solidFill>
                  <a:prstClr val="black"/>
                </a:solidFill>
                <a:latin typeface="黑体" panose="02010609060101010101" pitchFamily="49" charset="-122"/>
                <a:ea typeface="黑体" panose="02010609060101010101" pitchFamily="49" charset="-122"/>
              </a:rPr>
              <a:t>口服恩曲他滨丙酚替诺福韦片受试制剂（倍安纯）和参比制剂（达可挥）后平均药物浓度</a:t>
            </a:r>
            <a:r>
              <a:rPr lang="en-US" altLang="zh-CN" dirty="0">
                <a:solidFill>
                  <a:prstClr val="black"/>
                </a:solidFill>
                <a:latin typeface="黑体" panose="02010609060101010101" pitchFamily="49" charset="-122"/>
                <a:ea typeface="黑体" panose="02010609060101010101" pitchFamily="49" charset="-122"/>
              </a:rPr>
              <a:t>-</a:t>
            </a:r>
            <a:r>
              <a:rPr lang="zh-CN" altLang="en-US" dirty="0">
                <a:solidFill>
                  <a:prstClr val="black"/>
                </a:solidFill>
                <a:latin typeface="黑体" panose="02010609060101010101" pitchFamily="49" charset="-122"/>
                <a:ea typeface="黑体" panose="02010609060101010101" pitchFamily="49" charset="-122"/>
              </a:rPr>
              <a:t>时间曲线几乎重叠，证实倍安纯与原研恩曲他滨丙酚替诺福韦片生物等效，质量和疗效一致；</a:t>
            </a:r>
            <a:endParaRPr lang="en-US" altLang="zh-CN" dirty="0">
              <a:solidFill>
                <a:prstClr val="black"/>
              </a:solidFill>
              <a:latin typeface="黑体" panose="02010609060101010101" pitchFamily="49" charset="-122"/>
              <a:ea typeface="黑体" panose="02010609060101010101" pitchFamily="49" charset="-122"/>
            </a:endParaRPr>
          </a:p>
        </p:txBody>
      </p:sp>
      <p:sp>
        <p:nvSpPr>
          <p:cNvPr id="2" name="文本框 1">
            <a:extLst>
              <a:ext uri="{FF2B5EF4-FFF2-40B4-BE49-F238E27FC236}">
                <a16:creationId xmlns:a16="http://schemas.microsoft.com/office/drawing/2014/main" id="{9E9314E2-83D3-8E85-4130-E2FAD584574E}"/>
              </a:ext>
            </a:extLst>
          </p:cNvPr>
          <p:cNvSpPr txBox="1"/>
          <p:nvPr/>
        </p:nvSpPr>
        <p:spPr>
          <a:xfrm>
            <a:off x="-60266" y="763939"/>
            <a:ext cx="8886478" cy="523220"/>
          </a:xfrm>
          <a:prstGeom prst="rect">
            <a:avLst/>
          </a:prstGeom>
          <a:noFill/>
        </p:spPr>
        <p:txBody>
          <a:bodyPr wrap="square">
            <a:spAutoFit/>
          </a:bodyPr>
          <a:lstStyle/>
          <a:p>
            <a:pPr algn="ctr"/>
            <a:r>
              <a:rPr lang="zh-CN" altLang="en-US" sz="2800" dirty="0">
                <a:latin typeface="黑体" panose="02010609060101010101" pitchFamily="49" charset="-122"/>
                <a:ea typeface="黑体" panose="02010609060101010101" pitchFamily="49" charset="-122"/>
              </a:rPr>
              <a:t>倍安纯与原研恩曲他滨丙酚替诺福韦片生物等效</a:t>
            </a:r>
          </a:p>
        </p:txBody>
      </p:sp>
      <p:sp>
        <p:nvSpPr>
          <p:cNvPr id="7" name="文本框 6">
            <a:extLst>
              <a:ext uri="{FF2B5EF4-FFF2-40B4-BE49-F238E27FC236}">
                <a16:creationId xmlns:a16="http://schemas.microsoft.com/office/drawing/2014/main" id="{C96841DD-B3F0-4416-AD38-C9E3CB9B0115}"/>
              </a:ext>
            </a:extLst>
          </p:cNvPr>
          <p:cNvSpPr txBox="1"/>
          <p:nvPr/>
        </p:nvSpPr>
        <p:spPr>
          <a:xfrm>
            <a:off x="576695" y="2836547"/>
            <a:ext cx="10479231" cy="2686313"/>
          </a:xfrm>
          <a:prstGeom prst="rect">
            <a:avLst/>
          </a:prstGeom>
          <a:noFill/>
        </p:spPr>
        <p:txBody>
          <a:bodyPr wrap="square">
            <a:spAutoFit/>
          </a:bodyPr>
          <a:lstStyle/>
          <a:p>
            <a:pPr indent="280670" algn="just">
              <a:lnSpc>
                <a:spcPct val="150000"/>
              </a:lnSpc>
            </a:pPr>
            <a:r>
              <a:rPr lang="zh-CN" altLang="zh-CN" sz="1800" b="1" u="sng" kern="100" dirty="0">
                <a:solidFill>
                  <a:schemeClr val="accent1">
                    <a:lumMod val="75000"/>
                  </a:schemeClr>
                </a:solidFill>
                <a:effectLst/>
                <a:latin typeface="Times New Roman" panose="02020603050405020304" pitchFamily="18" charset="0"/>
                <a:ea typeface="宋体" panose="02010600030101010101" pitchFamily="2" charset="-122"/>
                <a:cs typeface="Times New Roman" panose="02020603050405020304" pitchFamily="18" charset="0"/>
              </a:rPr>
              <a:t>原辅料质量优势</a:t>
            </a:r>
            <a:r>
              <a:rPr lang="zh-CN" altLang="zh-CN" sz="1800" b="1" u="sng" kern="100" dirty="0">
                <a:solidFill>
                  <a:schemeClr val="accent1">
                    <a:lumMod val="75000"/>
                  </a:schemeClr>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zh-CN" altLang="zh-CN" sz="1600" b="1" u="sng" kern="100" dirty="0">
              <a:solidFill>
                <a:schemeClr val="accent1">
                  <a:lumMod val="75000"/>
                </a:schemeClr>
              </a:solidFill>
              <a:effectLst/>
              <a:latin typeface="Calibri" panose="020F0502020204030204" pitchFamily="34" charset="0"/>
              <a:ea typeface="宋体" panose="02010600030101010101" pitchFamily="2" charset="-122"/>
              <a:cs typeface="Times New Roman" panose="02020603050405020304" pitchFamily="18" charset="0"/>
            </a:endParaRPr>
          </a:p>
          <a:p>
            <a:pPr indent="279400" algn="just">
              <a:lnSpc>
                <a:spcPct val="150000"/>
              </a:lnSpc>
            </a:pPr>
            <a:r>
              <a:rPr lang="zh-CN" altLang="zh-CN" sz="1600" kern="0" dirty="0">
                <a:latin typeface="微软雅黑" panose="020B0503020204020204" pitchFamily="34" charset="-122"/>
                <a:ea typeface="微软雅黑" panose="020B0503020204020204" pitchFamily="34" charset="-122"/>
              </a:rPr>
              <a:t>两个</a:t>
            </a:r>
            <a:r>
              <a:rPr lang="zh-CN" altLang="en-US" sz="1600" kern="0" dirty="0">
                <a:latin typeface="微软雅黑" panose="020B0503020204020204" pitchFamily="34" charset="-122"/>
                <a:ea typeface="微软雅黑" panose="020B0503020204020204" pitchFamily="34" charset="-122"/>
              </a:rPr>
              <a:t>有效成分</a:t>
            </a:r>
            <a:r>
              <a:rPr lang="zh-CN" altLang="zh-CN" sz="1600" kern="0" dirty="0">
                <a:latin typeface="微软雅黑" panose="020B0503020204020204" pitchFamily="34" charset="-122"/>
                <a:ea typeface="微软雅黑" panose="020B0503020204020204" pitchFamily="34" charset="-122"/>
              </a:rPr>
              <a:t>原料均来源于</a:t>
            </a:r>
            <a:r>
              <a:rPr lang="zh-CN" altLang="en-US" sz="1600" kern="0" dirty="0">
                <a:latin typeface="微软雅黑" panose="020B0503020204020204" pitchFamily="34" charset="-122"/>
                <a:ea typeface="微软雅黑" panose="020B0503020204020204" pitchFamily="34" charset="-122"/>
              </a:rPr>
              <a:t>倍特药业</a:t>
            </a:r>
            <a:r>
              <a:rPr lang="zh-CN" altLang="zh-CN" sz="1600" kern="0" dirty="0">
                <a:latin typeface="微软雅黑" panose="020B0503020204020204" pitchFamily="34" charset="-122"/>
                <a:ea typeface="微软雅黑" panose="020B0503020204020204" pitchFamily="34" charset="-122"/>
              </a:rPr>
              <a:t>集团内部，与制剂关联申报，恩曲他滨原料药目前收载于</a:t>
            </a:r>
            <a:r>
              <a:rPr lang="en-US" altLang="zh-CN" sz="1600" kern="0" dirty="0" err="1">
                <a:latin typeface="微软雅黑" panose="020B0503020204020204" pitchFamily="34" charset="-122"/>
                <a:ea typeface="微软雅黑" panose="020B0503020204020204" pitchFamily="34" charset="-122"/>
              </a:rPr>
              <a:t>ChP</a:t>
            </a:r>
            <a:r>
              <a:rPr lang="zh-CN" altLang="zh-CN" sz="1600" kern="0" dirty="0">
                <a:latin typeface="微软雅黑" panose="020B0503020204020204" pitchFamily="34" charset="-122"/>
                <a:ea typeface="微软雅黑" panose="020B0503020204020204" pitchFamily="34" charset="-122"/>
              </a:rPr>
              <a:t>、</a:t>
            </a:r>
            <a:r>
              <a:rPr lang="en-US" altLang="zh-CN" sz="1600" kern="0" dirty="0">
                <a:latin typeface="微软雅黑" panose="020B0503020204020204" pitchFamily="34" charset="-122"/>
                <a:ea typeface="微软雅黑" panose="020B0503020204020204" pitchFamily="34" charset="-122"/>
              </a:rPr>
              <a:t>USP</a:t>
            </a:r>
            <a:r>
              <a:rPr lang="zh-CN" altLang="zh-CN" sz="1600" kern="0" dirty="0">
                <a:latin typeface="微软雅黑" panose="020B0503020204020204" pitchFamily="34" charset="-122"/>
                <a:ea typeface="微软雅黑" panose="020B0503020204020204" pitchFamily="34" charset="-122"/>
              </a:rPr>
              <a:t>、</a:t>
            </a:r>
            <a:r>
              <a:rPr lang="en-US" altLang="zh-CN" sz="1600" kern="0" dirty="0">
                <a:latin typeface="微软雅黑" panose="020B0503020204020204" pitchFamily="34" charset="-122"/>
                <a:ea typeface="微软雅黑" panose="020B0503020204020204" pitchFamily="34" charset="-122"/>
              </a:rPr>
              <a:t>WHO</a:t>
            </a:r>
            <a:r>
              <a:rPr lang="zh-CN" altLang="zh-CN" sz="1600" kern="0" dirty="0">
                <a:latin typeface="微软雅黑" panose="020B0503020204020204" pitchFamily="34" charset="-122"/>
                <a:ea typeface="微软雅黑" panose="020B0503020204020204" pitchFamily="34" charset="-122"/>
              </a:rPr>
              <a:t>药典，我公司根据各大药典及产品性质制定了严格的内控质量标准；富马酸丙酚替诺福韦原料在</a:t>
            </a:r>
            <a:r>
              <a:rPr lang="en-US" altLang="zh-CN" sz="1600" kern="0" dirty="0" err="1">
                <a:latin typeface="微软雅黑" panose="020B0503020204020204" pitchFamily="34" charset="-122"/>
                <a:ea typeface="微软雅黑" panose="020B0503020204020204" pitchFamily="34" charset="-122"/>
              </a:rPr>
              <a:t>ChP</a:t>
            </a:r>
            <a:r>
              <a:rPr lang="zh-CN" altLang="zh-CN" sz="1600" kern="0" dirty="0">
                <a:latin typeface="微软雅黑" panose="020B0503020204020204" pitchFamily="34" charset="-122"/>
                <a:ea typeface="微软雅黑" panose="020B0503020204020204" pitchFamily="34" charset="-122"/>
              </a:rPr>
              <a:t>、</a:t>
            </a:r>
            <a:r>
              <a:rPr lang="en-US" altLang="zh-CN" sz="1600" kern="0" dirty="0">
                <a:latin typeface="微软雅黑" panose="020B0503020204020204" pitchFamily="34" charset="-122"/>
                <a:ea typeface="微软雅黑" panose="020B0503020204020204" pitchFamily="34" charset="-122"/>
              </a:rPr>
              <a:t>USP</a:t>
            </a:r>
            <a:r>
              <a:rPr lang="zh-CN" altLang="zh-CN" sz="1600" kern="0" dirty="0">
                <a:latin typeface="微软雅黑" panose="020B0503020204020204" pitchFamily="34" charset="-122"/>
                <a:ea typeface="微软雅黑" panose="020B0503020204020204" pitchFamily="34" charset="-122"/>
              </a:rPr>
              <a:t>、</a:t>
            </a:r>
            <a:r>
              <a:rPr lang="en-US" altLang="zh-CN" sz="1600" kern="0" dirty="0">
                <a:latin typeface="微软雅黑" panose="020B0503020204020204" pitchFamily="34" charset="-122"/>
                <a:ea typeface="微软雅黑" panose="020B0503020204020204" pitchFamily="34" charset="-122"/>
              </a:rPr>
              <a:t>EP</a:t>
            </a:r>
            <a:r>
              <a:rPr lang="zh-CN" altLang="zh-CN" sz="1600" kern="0" dirty="0">
                <a:latin typeface="微软雅黑" panose="020B0503020204020204" pitchFamily="34" charset="-122"/>
                <a:ea typeface="微软雅黑" panose="020B0503020204020204" pitchFamily="34" charset="-122"/>
              </a:rPr>
              <a:t>及</a:t>
            </a:r>
            <a:r>
              <a:rPr lang="en-US" altLang="zh-CN" sz="1600" kern="0" dirty="0">
                <a:latin typeface="微软雅黑" panose="020B0503020204020204" pitchFamily="34" charset="-122"/>
                <a:ea typeface="微软雅黑" panose="020B0503020204020204" pitchFamily="34" charset="-122"/>
              </a:rPr>
              <a:t>BP</a:t>
            </a:r>
            <a:r>
              <a:rPr lang="zh-CN" altLang="zh-CN" sz="1600" kern="0" dirty="0">
                <a:latin typeface="微软雅黑" panose="020B0503020204020204" pitchFamily="34" charset="-122"/>
                <a:ea typeface="微软雅黑" panose="020B0503020204020204" pitchFamily="34" charset="-122"/>
              </a:rPr>
              <a:t>等各大药典中均未收载，我公司根据产品性质和</a:t>
            </a:r>
            <a:r>
              <a:rPr lang="en-US" altLang="zh-CN" sz="1600" kern="0" dirty="0">
                <a:latin typeface="微软雅黑" panose="020B0503020204020204" pitchFamily="34" charset="-122"/>
                <a:ea typeface="微软雅黑" panose="020B0503020204020204" pitchFamily="34" charset="-122"/>
              </a:rPr>
              <a:t>ICH</a:t>
            </a:r>
            <a:r>
              <a:rPr lang="zh-CN" altLang="zh-CN" sz="1600" kern="0" dirty="0">
                <a:latin typeface="微软雅黑" panose="020B0503020204020204" pitchFamily="34" charset="-122"/>
                <a:ea typeface="微软雅黑" panose="020B0503020204020204" pitchFamily="34" charset="-122"/>
              </a:rPr>
              <a:t>指导原则、中国药典的相关要求，同时根据制剂工艺对原料的要求，制定了严格的内控质量标准，保证了原料货源的稳定性和质量的可控性。</a:t>
            </a:r>
          </a:p>
          <a:p>
            <a:pPr indent="279400" algn="just">
              <a:lnSpc>
                <a:spcPct val="150000"/>
              </a:lnSpc>
            </a:pPr>
            <a:r>
              <a:rPr lang="zh-CN" altLang="zh-CN" sz="1600" kern="0" dirty="0">
                <a:latin typeface="微软雅黑" panose="020B0503020204020204" pitchFamily="34" charset="-122"/>
                <a:ea typeface="微软雅黑" panose="020B0503020204020204" pitchFamily="34" charset="-122"/>
              </a:rPr>
              <a:t>辅料有</a:t>
            </a:r>
            <a:r>
              <a:rPr lang="en-US" altLang="zh-CN" sz="1600" kern="0" dirty="0">
                <a:latin typeface="微软雅黑" panose="020B0503020204020204" pitchFamily="34" charset="-122"/>
                <a:ea typeface="微软雅黑" panose="020B0503020204020204" pitchFamily="34" charset="-122"/>
              </a:rPr>
              <a:t>4</a:t>
            </a:r>
            <a:r>
              <a:rPr lang="zh-CN" altLang="zh-CN" sz="1600" kern="0" dirty="0">
                <a:latin typeface="微软雅黑" panose="020B0503020204020204" pitchFamily="34" charset="-122"/>
                <a:ea typeface="微软雅黑" panose="020B0503020204020204" pitchFamily="34" charset="-122"/>
              </a:rPr>
              <a:t>个，其中</a:t>
            </a:r>
            <a:r>
              <a:rPr lang="en-US" altLang="zh-CN" sz="1600" kern="0" dirty="0">
                <a:latin typeface="微软雅黑" panose="020B0503020204020204" pitchFamily="34" charset="-122"/>
                <a:ea typeface="微软雅黑" panose="020B0503020204020204" pitchFamily="34" charset="-122"/>
              </a:rPr>
              <a:t>2</a:t>
            </a:r>
            <a:r>
              <a:rPr lang="zh-CN" altLang="zh-CN" sz="1600" kern="0" dirty="0">
                <a:latin typeface="微软雅黑" panose="020B0503020204020204" pitchFamily="34" charset="-122"/>
                <a:ea typeface="微软雅黑" panose="020B0503020204020204" pitchFamily="34" charset="-122"/>
              </a:rPr>
              <a:t>个为进口辅料，由国外大公司生产，另</a:t>
            </a:r>
            <a:r>
              <a:rPr lang="en-US" altLang="zh-CN" sz="1600" kern="0" dirty="0">
                <a:latin typeface="微软雅黑" panose="020B0503020204020204" pitchFamily="34" charset="-122"/>
                <a:ea typeface="微软雅黑" panose="020B0503020204020204" pitchFamily="34" charset="-122"/>
              </a:rPr>
              <a:t>2</a:t>
            </a:r>
            <a:r>
              <a:rPr lang="zh-CN" altLang="zh-CN" sz="1600" kern="0" dirty="0">
                <a:latin typeface="微软雅黑" panose="020B0503020204020204" pitchFamily="34" charset="-122"/>
                <a:ea typeface="微软雅黑" panose="020B0503020204020204" pitchFamily="34" charset="-122"/>
              </a:rPr>
              <a:t>个辅料来源于国内大公司，均与制剂关联申报，且我公司参照中国药典及相应的进口注册标准制定了严格的内控质量标准，确保辅料稳定供货和质量稳定可控。</a:t>
            </a:r>
          </a:p>
        </p:txBody>
      </p:sp>
      <p:sp>
        <p:nvSpPr>
          <p:cNvPr id="9" name="Rectangle 15">
            <a:extLst>
              <a:ext uri="{FF2B5EF4-FFF2-40B4-BE49-F238E27FC236}">
                <a16:creationId xmlns:a16="http://schemas.microsoft.com/office/drawing/2014/main" id="{004923C9-90BD-09C6-98D8-C7A48A2D60DA}"/>
              </a:ext>
            </a:extLst>
          </p:cNvPr>
          <p:cNvSpPr>
            <a:spLocks noChangeArrowheads="1"/>
          </p:cNvSpPr>
          <p:nvPr/>
        </p:nvSpPr>
        <p:spPr bwMode="auto">
          <a:xfrm>
            <a:off x="920990" y="156487"/>
            <a:ext cx="6321757" cy="430887"/>
          </a:xfrm>
          <a:prstGeom prst="rect">
            <a:avLst/>
          </a:prstGeom>
        </p:spPr>
        <p:txBody>
          <a:bodyPr vert="horz" wrap="square" lIns="0" tIns="0" rIns="0" bIns="0" numCol="1" rtlCol="0" anchor="ctr" anchorCtr="0" compatLnSpc="1">
            <a:spAutoFit/>
          </a:bodyPr>
          <a:lstStyle/>
          <a:p>
            <a:pPr fontAlgn="base">
              <a:spcBef>
                <a:spcPct val="0"/>
              </a:spcBef>
              <a:spcAft>
                <a:spcPct val="0"/>
              </a:spcAft>
            </a:pPr>
            <a:r>
              <a:rPr lang="zh-CN" altLang="en-US" sz="2800" b="1" cap="all" dirty="0">
                <a:solidFill>
                  <a:prstClr val="white"/>
                </a:solidFill>
                <a:effectLst>
                  <a:outerShdw blurRad="38100" dist="38100" dir="2700000" algn="tl">
                    <a:srgbClr val="000000">
                      <a:alpha val="43137"/>
                    </a:srgbClr>
                  </a:outerShdw>
                </a:effectLst>
                <a:latin typeface="黑体" panose="02010609060101010101" pitchFamily="49" charset="-122"/>
                <a:ea typeface="黑体" panose="02010609060101010101" pitchFamily="49" charset="-122"/>
                <a:sym typeface="Heiti SC Medium"/>
              </a:rPr>
              <a:t>药品的创新性</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5">
            <a:extLst>
              <a:ext uri="{FF2B5EF4-FFF2-40B4-BE49-F238E27FC236}">
                <a16:creationId xmlns:a16="http://schemas.microsoft.com/office/drawing/2014/main" id="{74F3FC7D-14E5-0097-16BB-1EE169EBDF54}"/>
              </a:ext>
            </a:extLst>
          </p:cNvPr>
          <p:cNvSpPr>
            <a:spLocks noChangeArrowheads="1"/>
          </p:cNvSpPr>
          <p:nvPr/>
        </p:nvSpPr>
        <p:spPr bwMode="auto">
          <a:xfrm>
            <a:off x="920990" y="156487"/>
            <a:ext cx="6321757" cy="430887"/>
          </a:xfrm>
          <a:prstGeom prst="rect">
            <a:avLst/>
          </a:prstGeom>
        </p:spPr>
        <p:txBody>
          <a:bodyPr vert="horz" wrap="square" lIns="0" tIns="0" rIns="0" bIns="0" numCol="1" rtlCol="0" anchor="ctr" anchorCtr="0" compatLnSpc="1">
            <a:spAutoFit/>
          </a:bodyPr>
          <a:lstStyle/>
          <a:p>
            <a:pPr fontAlgn="base">
              <a:spcBef>
                <a:spcPct val="0"/>
              </a:spcBef>
              <a:spcAft>
                <a:spcPct val="0"/>
              </a:spcAft>
            </a:pPr>
            <a:r>
              <a:rPr lang="zh-CN" altLang="en-US" sz="2800" b="1" cap="all" dirty="0">
                <a:solidFill>
                  <a:prstClr val="white"/>
                </a:solidFill>
                <a:effectLst>
                  <a:outerShdw blurRad="38100" dist="38100" dir="2700000" algn="tl">
                    <a:srgbClr val="000000">
                      <a:alpha val="43137"/>
                    </a:srgbClr>
                  </a:outerShdw>
                </a:effectLst>
                <a:latin typeface="黑体" panose="02010609060101010101" pitchFamily="49" charset="-122"/>
                <a:ea typeface="黑体" panose="02010609060101010101" pitchFamily="49" charset="-122"/>
                <a:sym typeface="Heiti SC Medium"/>
              </a:rPr>
              <a:t>药品的公平性</a:t>
            </a:r>
          </a:p>
        </p:txBody>
      </p:sp>
      <p:sp>
        <p:nvSpPr>
          <p:cNvPr id="3" name="文本框 2">
            <a:extLst>
              <a:ext uri="{FF2B5EF4-FFF2-40B4-BE49-F238E27FC236}">
                <a16:creationId xmlns:a16="http://schemas.microsoft.com/office/drawing/2014/main" id="{3800E372-5AF5-F887-D2D6-E6598504FA24}"/>
              </a:ext>
            </a:extLst>
          </p:cNvPr>
          <p:cNvSpPr txBox="1"/>
          <p:nvPr/>
        </p:nvSpPr>
        <p:spPr>
          <a:xfrm>
            <a:off x="665018" y="1720840"/>
            <a:ext cx="10577946" cy="3970318"/>
          </a:xfrm>
          <a:prstGeom prst="rect">
            <a:avLst/>
          </a:prstGeom>
          <a:noFill/>
        </p:spPr>
        <p:txBody>
          <a:bodyPr wrap="square" rtlCol="0">
            <a:spAutoFit/>
          </a:bodyPr>
          <a:lstStyle/>
          <a:p>
            <a:pPr indent="279400" algn="just">
              <a:lnSpc>
                <a:spcPct val="150000"/>
              </a:lnSpc>
            </a:pPr>
            <a:r>
              <a:rPr lang="zh-CN" altLang="en-US" sz="1600" kern="0" dirty="0">
                <a:latin typeface="微软雅黑" panose="020B0503020204020204" pitchFamily="34" charset="-122"/>
                <a:ea typeface="微软雅黑" panose="020B0503020204020204" pitchFamily="34" charset="-122"/>
              </a:rPr>
              <a:t>艾滋病是我国乙类传染病，也是世界疾病的难题，是严重的免疫系统的疾病，目前没有治愈的方法，感染</a:t>
            </a:r>
            <a:r>
              <a:rPr lang="en-US" altLang="zh-CN" sz="1600" kern="0" dirty="0">
                <a:latin typeface="微软雅黑" panose="020B0503020204020204" pitchFamily="34" charset="-122"/>
                <a:ea typeface="微软雅黑" panose="020B0503020204020204" pitchFamily="34" charset="-122"/>
              </a:rPr>
              <a:t>HIV</a:t>
            </a:r>
            <a:r>
              <a:rPr lang="zh-CN" altLang="en-US" sz="1600" kern="0" dirty="0">
                <a:latin typeface="微软雅黑" panose="020B0503020204020204" pitchFamily="34" charset="-122"/>
                <a:ea typeface="微软雅黑" panose="020B0503020204020204" pitchFamily="34" charset="-122"/>
              </a:rPr>
              <a:t>后患者易患各种感染及恶性肿瘤，严重影响生命健康；</a:t>
            </a:r>
            <a:r>
              <a:rPr lang="en-US" altLang="zh-CN" sz="1600" kern="0" dirty="0">
                <a:latin typeface="微软雅黑" panose="020B0503020204020204" pitchFamily="34" charset="-122"/>
                <a:ea typeface="微软雅黑" panose="020B0503020204020204" pitchFamily="34" charset="-122"/>
              </a:rPr>
              <a:t>2020</a:t>
            </a:r>
            <a:r>
              <a:rPr lang="zh-CN" altLang="en-US" sz="1600" kern="0" dirty="0">
                <a:latin typeface="微软雅黑" panose="020B0503020204020204" pitchFamily="34" charset="-122"/>
                <a:ea typeface="微软雅黑" panose="020B0503020204020204" pitchFamily="34" charset="-122"/>
              </a:rPr>
              <a:t>年底艾滋病患者</a:t>
            </a:r>
            <a:r>
              <a:rPr lang="en-US" altLang="zh-CN" sz="1600" kern="0" dirty="0">
                <a:latin typeface="微软雅黑" panose="020B0503020204020204" pitchFamily="34" charset="-122"/>
                <a:ea typeface="微软雅黑" panose="020B0503020204020204" pitchFamily="34" charset="-122"/>
              </a:rPr>
              <a:t>104.5</a:t>
            </a:r>
            <a:r>
              <a:rPr lang="zh-CN" altLang="en-US" sz="1600" kern="0" dirty="0">
                <a:latin typeface="微软雅黑" panose="020B0503020204020204" pitchFamily="34" charset="-122"/>
                <a:ea typeface="微软雅黑" panose="020B0503020204020204" pitchFamily="34" charset="-122"/>
              </a:rPr>
              <a:t>万人，</a:t>
            </a:r>
            <a:r>
              <a:rPr lang="en-US" altLang="zh-CN" sz="1600" kern="0" dirty="0">
                <a:latin typeface="微软雅黑" panose="020B0503020204020204" pitchFamily="34" charset="-122"/>
                <a:ea typeface="微软雅黑" panose="020B0503020204020204" pitchFamily="34" charset="-122"/>
              </a:rPr>
              <a:t>2021</a:t>
            </a:r>
            <a:r>
              <a:rPr lang="zh-CN" altLang="en-US" sz="1600" kern="0" dirty="0">
                <a:latin typeface="微软雅黑" panose="020B0503020204020204" pitchFamily="34" charset="-122"/>
                <a:ea typeface="微软雅黑" panose="020B0503020204020204" pitchFamily="34" charset="-122"/>
              </a:rPr>
              <a:t>年新发患者数</a:t>
            </a:r>
            <a:r>
              <a:rPr lang="en-US" altLang="zh-CN" sz="1600" kern="0" dirty="0">
                <a:latin typeface="微软雅黑" panose="020B0503020204020204" pitchFamily="34" charset="-122"/>
                <a:ea typeface="微软雅黑" panose="020B0503020204020204" pitchFamily="34" charset="-122"/>
              </a:rPr>
              <a:t>60154</a:t>
            </a:r>
            <a:r>
              <a:rPr lang="zh-CN" altLang="en-US" sz="1600" kern="0" dirty="0">
                <a:latin typeface="微软雅黑" panose="020B0503020204020204" pitchFamily="34" charset="-122"/>
                <a:ea typeface="微软雅黑" panose="020B0503020204020204" pitchFamily="34" charset="-122"/>
              </a:rPr>
              <a:t>例，艾滋病感染者主要为</a:t>
            </a:r>
            <a:r>
              <a:rPr lang="en-US" altLang="zh-CN" sz="1600" kern="0" dirty="0">
                <a:latin typeface="微软雅黑" panose="020B0503020204020204" pitchFamily="34" charset="-122"/>
                <a:ea typeface="微软雅黑" panose="020B0503020204020204" pitchFamily="34" charset="-122"/>
              </a:rPr>
              <a:t>18-48</a:t>
            </a:r>
            <a:r>
              <a:rPr lang="zh-CN" altLang="en-US" sz="1600" kern="0" dirty="0">
                <a:latin typeface="微软雅黑" panose="020B0503020204020204" pitchFamily="34" charset="-122"/>
                <a:ea typeface="微软雅黑" panose="020B0503020204020204" pitchFamily="34" charset="-122"/>
              </a:rPr>
              <a:t>岁青壮年，近年在</a:t>
            </a:r>
            <a:r>
              <a:rPr lang="en-US" altLang="zh-CN" sz="1600" kern="0" dirty="0">
                <a:latin typeface="微软雅黑" panose="020B0503020204020204" pitchFamily="34" charset="-122"/>
                <a:ea typeface="微软雅黑" panose="020B0503020204020204" pitchFamily="34" charset="-122"/>
              </a:rPr>
              <a:t>15-24</a:t>
            </a:r>
            <a:r>
              <a:rPr lang="zh-CN" altLang="en-US" sz="1600" kern="0" dirty="0">
                <a:latin typeface="微软雅黑" panose="020B0503020204020204" pitchFamily="34" charset="-122"/>
                <a:ea typeface="微软雅黑" panose="020B0503020204020204" pitchFamily="34" charset="-122"/>
              </a:rPr>
              <a:t>岁中的感染率持续上升，严重危害青年健康；</a:t>
            </a:r>
            <a:endParaRPr lang="en-US" altLang="zh-CN" sz="1600" kern="0" dirty="0">
              <a:latin typeface="微软雅黑" panose="020B0503020204020204" pitchFamily="34" charset="-122"/>
              <a:ea typeface="微软雅黑" panose="020B0503020204020204" pitchFamily="34" charset="-122"/>
            </a:endParaRPr>
          </a:p>
          <a:p>
            <a:pPr indent="279400" algn="just">
              <a:lnSpc>
                <a:spcPct val="150000"/>
              </a:lnSpc>
            </a:pPr>
            <a:endParaRPr lang="en-US" altLang="zh-CN" sz="1600" kern="0" dirty="0">
              <a:latin typeface="微软雅黑" panose="020B0503020204020204" pitchFamily="34" charset="-122"/>
              <a:ea typeface="微软雅黑" panose="020B0503020204020204" pitchFamily="34" charset="-122"/>
            </a:endParaRPr>
          </a:p>
          <a:p>
            <a:pPr indent="279400" algn="just">
              <a:lnSpc>
                <a:spcPct val="150000"/>
              </a:lnSpc>
            </a:pPr>
            <a:r>
              <a:rPr lang="zh-CN" altLang="en-US" sz="1600" b="1" u="sng" kern="0" dirty="0">
                <a:solidFill>
                  <a:schemeClr val="accent1">
                    <a:lumMod val="75000"/>
                  </a:schemeClr>
                </a:solidFill>
                <a:latin typeface="微软雅黑" panose="020B0503020204020204" pitchFamily="34" charset="-122"/>
                <a:ea typeface="微软雅黑" panose="020B0503020204020204" pitchFamily="34" charset="-122"/>
              </a:rPr>
              <a:t>弥补药品目录短板：</a:t>
            </a:r>
            <a:r>
              <a:rPr lang="zh-CN" altLang="en-US" sz="1600" kern="0" dirty="0">
                <a:latin typeface="微软雅黑" panose="020B0503020204020204" pitchFamily="34" charset="-122"/>
                <a:ea typeface="微软雅黑" panose="020B0503020204020204" pitchFamily="34" charset="-122"/>
              </a:rPr>
              <a:t>弥补了目录内无同时疗效好且安全性更佳，更利于长期，终身服用的药品的短板。</a:t>
            </a:r>
            <a:endParaRPr lang="en-US" altLang="zh-CN" sz="1600" kern="0" dirty="0">
              <a:latin typeface="微软雅黑" panose="020B0503020204020204" pitchFamily="34" charset="-122"/>
              <a:ea typeface="微软雅黑" panose="020B0503020204020204" pitchFamily="34" charset="-122"/>
            </a:endParaRPr>
          </a:p>
          <a:p>
            <a:pPr indent="279400" algn="just">
              <a:lnSpc>
                <a:spcPct val="150000"/>
              </a:lnSpc>
            </a:pPr>
            <a:endParaRPr lang="en-US" altLang="zh-CN" sz="1600" kern="0" dirty="0">
              <a:latin typeface="微软雅黑" panose="020B0503020204020204" pitchFamily="34" charset="-122"/>
              <a:ea typeface="微软雅黑" panose="020B0503020204020204" pitchFamily="34" charset="-122"/>
            </a:endParaRPr>
          </a:p>
          <a:p>
            <a:pPr indent="279400" algn="just">
              <a:lnSpc>
                <a:spcPct val="150000"/>
              </a:lnSpc>
            </a:pPr>
            <a:endParaRPr lang="en-US" altLang="zh-CN" sz="1600" kern="0" dirty="0">
              <a:latin typeface="微软雅黑" panose="020B0503020204020204" pitchFamily="34" charset="-122"/>
              <a:ea typeface="微软雅黑" panose="020B0503020204020204" pitchFamily="34" charset="-122"/>
            </a:endParaRPr>
          </a:p>
          <a:p>
            <a:pPr indent="279400" algn="just">
              <a:lnSpc>
                <a:spcPct val="150000"/>
              </a:lnSpc>
            </a:pPr>
            <a:r>
              <a:rPr lang="zh-CN" altLang="en-US" sz="1600" b="1" u="sng" kern="0" dirty="0">
                <a:solidFill>
                  <a:schemeClr val="accent1">
                    <a:lumMod val="75000"/>
                  </a:schemeClr>
                </a:solidFill>
                <a:latin typeface="微软雅黑" panose="020B0503020204020204" pitchFamily="34" charset="-122"/>
                <a:ea typeface="微软雅黑" panose="020B0503020204020204" pitchFamily="34" charset="-122"/>
              </a:rPr>
              <a:t>临床管理难度：</a:t>
            </a:r>
            <a:r>
              <a:rPr lang="zh-CN" altLang="en-US" sz="1600" kern="0" dirty="0">
                <a:latin typeface="微软雅黑" panose="020B0503020204020204" pitchFamily="34" charset="-122"/>
                <a:ea typeface="微软雅黑" panose="020B0503020204020204" pitchFamily="34" charset="-122"/>
              </a:rPr>
              <a:t>患者服药依从性高，临床管理方便。</a:t>
            </a:r>
            <a:endParaRPr lang="en-US" altLang="zh-CN" sz="1600" kern="0" dirty="0">
              <a:latin typeface="微软雅黑" panose="020B0503020204020204" pitchFamily="34" charset="-122"/>
              <a:ea typeface="微软雅黑" panose="020B0503020204020204" pitchFamily="34" charset="-122"/>
            </a:endParaRPr>
          </a:p>
          <a:p>
            <a:pPr indent="279400" algn="just">
              <a:lnSpc>
                <a:spcPct val="150000"/>
              </a:lnSpc>
            </a:pPr>
            <a:endParaRPr lang="en-US" altLang="zh-CN" sz="1600" kern="0" dirty="0">
              <a:latin typeface="微软雅黑" panose="020B0503020204020204" pitchFamily="34" charset="-122"/>
              <a:ea typeface="微软雅黑" panose="020B0503020204020204" pitchFamily="34" charset="-122"/>
            </a:endParaRPr>
          </a:p>
          <a:p>
            <a:endParaRPr lang="en-US" altLang="zh-CN" dirty="0"/>
          </a:p>
          <a:p>
            <a:endParaRPr lang="zh-CN" altLang="en-US" dirty="0"/>
          </a:p>
        </p:txBody>
      </p:sp>
    </p:spTree>
    <p:extLst>
      <p:ext uri="{BB962C8B-B14F-4D97-AF65-F5344CB8AC3E}">
        <p14:creationId xmlns:p14="http://schemas.microsoft.com/office/powerpoint/2010/main" val="3415775793"/>
      </p:ext>
    </p:extLst>
  </p:cSld>
  <p:clrMapOvr>
    <a:masterClrMapping/>
  </p:clrMapOvr>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172</TotalTime>
  <Words>1609</Words>
  <Application>Microsoft Office PowerPoint</Application>
  <PresentationFormat>宽屏</PresentationFormat>
  <Paragraphs>96</Paragraphs>
  <Slides>9</Slides>
  <Notes>0</Notes>
  <HiddenSlides>0</HiddenSlides>
  <MMClips>0</MMClips>
  <ScaleCrop>false</ScaleCrop>
  <HeadingPairs>
    <vt:vector size="6" baseType="variant">
      <vt:variant>
        <vt:lpstr>已用的字体</vt:lpstr>
      </vt:variant>
      <vt:variant>
        <vt:i4>8</vt:i4>
      </vt:variant>
      <vt:variant>
        <vt:lpstr>主题</vt:lpstr>
      </vt:variant>
      <vt:variant>
        <vt:i4>1</vt:i4>
      </vt:variant>
      <vt:variant>
        <vt:lpstr>幻灯片标题</vt:lpstr>
      </vt:variant>
      <vt:variant>
        <vt:i4>9</vt:i4>
      </vt:variant>
    </vt:vector>
  </HeadingPairs>
  <TitlesOfParts>
    <vt:vector size="18" baseType="lpstr">
      <vt:lpstr>-apple-system</vt:lpstr>
      <vt:lpstr>Times New Roman 常规体</vt:lpstr>
      <vt:lpstr>等线</vt:lpstr>
      <vt:lpstr>黑体</vt:lpstr>
      <vt:lpstr>微软雅黑</vt:lpstr>
      <vt:lpstr>Arial</vt:lpstr>
      <vt:lpstr>Calibri</vt:lpstr>
      <vt:lpstr>Times New Roman</vt:lpstr>
      <vt:lpstr>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HONGWEN</dc:creator>
  <cp:lastModifiedBy>yuquan dong</cp:lastModifiedBy>
  <cp:revision>33</cp:revision>
  <dcterms:created xsi:type="dcterms:W3CDTF">2019-10-10T06:20:00Z</dcterms:created>
  <dcterms:modified xsi:type="dcterms:W3CDTF">2023-07-10T08:42:11Z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89AA38692E5E4DD98289D3C404219097</vt:lpwstr>
  </property>
  <property fmtid="{D5CDD505-2E9C-101B-9397-08002B2CF9AE}" pid="3" name="KSOProductBuildVer">
    <vt:lpwstr>2052-11.1.0.11045</vt:lpwstr>
  </property>
</Properties>
</file>