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69" r:id="rId3"/>
    <p:sldId id="271" r:id="rId4"/>
    <p:sldId id="260" r:id="rId5"/>
    <p:sldId id="266" r:id="rId6"/>
    <p:sldId id="261" r:id="rId7"/>
    <p:sldId id="267" r:id="rId8"/>
    <p:sldId id="268" r:id="rId9"/>
    <p:sldId id="264" r:id="rId10"/>
    <p:sldId id="272" r:id="rId1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959B9"/>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2833802-FEF1-4C79-8D5D-14CF1EAF98D9}" styleName="浅色样式 2 - 强调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96" autoAdjust="0"/>
    <p:restoredTop sz="94660"/>
  </p:normalViewPr>
  <p:slideViewPr>
    <p:cSldViewPr snapToObjects="1" showGuides="1">
      <p:cViewPr varScale="1">
        <p:scale>
          <a:sx n="73" d="100"/>
          <a:sy n="73" d="100"/>
        </p:scale>
        <p:origin x="48" y="212"/>
      </p:cViewPr>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id="{D68F2DE4-4FEF-44AD-8394-D255951EFD1C}"/>
              </a:ext>
            </a:extLst>
          </p:cNvPr>
          <p:cNvSpPr/>
          <p:nvPr userDrawn="1"/>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a:extLst>
              <a:ext uri="{FF2B5EF4-FFF2-40B4-BE49-F238E27FC236}">
                <a16:creationId xmlns:a16="http://schemas.microsoft.com/office/drawing/2014/main" id="{D2940949-95E5-4619-B45E-0AA611DCC7B6}"/>
              </a:ext>
            </a:extLst>
          </p:cNvPr>
          <p:cNvSpPr/>
          <p:nvPr userDrawn="1"/>
        </p:nvSpPr>
        <p:spPr>
          <a:xfrm>
            <a:off x="3539716" y="728700"/>
            <a:ext cx="5112568" cy="5796644"/>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a:extLst>
              <a:ext uri="{FF2B5EF4-FFF2-40B4-BE49-F238E27FC236}">
                <a16:creationId xmlns:a16="http://schemas.microsoft.com/office/drawing/2014/main" id="{D40162CE-917F-4E88-BC7F-26442066F35E}"/>
              </a:ext>
            </a:extLst>
          </p:cNvPr>
          <p:cNvSpPr/>
          <p:nvPr userDrawn="1"/>
        </p:nvSpPr>
        <p:spPr>
          <a:xfrm>
            <a:off x="3809746" y="980728"/>
            <a:ext cx="4572508" cy="5292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 name="直接连接符 9">
            <a:extLst>
              <a:ext uri="{FF2B5EF4-FFF2-40B4-BE49-F238E27FC236}">
                <a16:creationId xmlns:a16="http://schemas.microsoft.com/office/drawing/2014/main" id="{716E15EE-3768-4D43-A726-4ED803E75DF0}"/>
              </a:ext>
            </a:extLst>
          </p:cNvPr>
          <p:cNvCxnSpPr>
            <a:cxnSpLocks/>
          </p:cNvCxnSpPr>
          <p:nvPr userDrawn="1"/>
        </p:nvCxnSpPr>
        <p:spPr>
          <a:xfrm>
            <a:off x="11496675" y="814842"/>
            <a:ext cx="695325" cy="0"/>
          </a:xfrm>
          <a:prstGeom prst="line">
            <a:avLst/>
          </a:prstGeom>
          <a:ln w="444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4668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4AE397E-5F69-4235-AF1C-E311F3BE4BDC}"/>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42498EFE-7669-4E97-98A3-2E3388B7DFFC}"/>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D3A15ED3-B58A-4E11-A623-3C742E1AAF84}"/>
              </a:ext>
            </a:extLst>
          </p:cNvPr>
          <p:cNvSpPr>
            <a:spLocks noGrp="1"/>
          </p:cNvSpPr>
          <p:nvPr>
            <p:ph type="dt" sz="half" idx="10"/>
          </p:nvPr>
        </p:nvSpPr>
        <p:spPr/>
        <p:txBody>
          <a:bodyPr/>
          <a:lstStyle/>
          <a:p>
            <a:fld id="{8F2231EC-298D-4897-BE7A-794F75E90034}" type="datetimeFigureOut">
              <a:rPr lang="zh-CN" altLang="en-US" smtClean="0"/>
              <a:t>2023/7/13</a:t>
            </a:fld>
            <a:endParaRPr lang="zh-CN" altLang="en-US"/>
          </a:p>
        </p:txBody>
      </p:sp>
      <p:sp>
        <p:nvSpPr>
          <p:cNvPr id="5" name="页脚占位符 4">
            <a:extLst>
              <a:ext uri="{FF2B5EF4-FFF2-40B4-BE49-F238E27FC236}">
                <a16:creationId xmlns:a16="http://schemas.microsoft.com/office/drawing/2014/main" id="{8F02306C-26FE-4763-AA70-25F7F2FEABF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1C09C8B-D823-47B4-AD94-06F6319FC988}"/>
              </a:ext>
            </a:extLst>
          </p:cNvPr>
          <p:cNvSpPr>
            <a:spLocks noGrp="1"/>
          </p:cNvSpPr>
          <p:nvPr>
            <p:ph type="sldNum" sz="quarter" idx="12"/>
          </p:nvPr>
        </p:nvSpPr>
        <p:spPr/>
        <p:txBody>
          <a:bodyPr/>
          <a:lstStyle/>
          <a:p>
            <a:fld id="{9A0B4B73-DFE5-49A8-8599-B6C88D1A6E1D}" type="slidenum">
              <a:rPr lang="zh-CN" altLang="en-US" smtClean="0"/>
              <a:t>‹#›</a:t>
            </a:fld>
            <a:endParaRPr lang="zh-CN" altLang="en-US"/>
          </a:p>
        </p:txBody>
      </p:sp>
    </p:spTree>
    <p:extLst>
      <p:ext uri="{BB962C8B-B14F-4D97-AF65-F5344CB8AC3E}">
        <p14:creationId xmlns:p14="http://schemas.microsoft.com/office/powerpoint/2010/main" val="75703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C6434EA4-2742-43C4-83AB-E89D9D9EC36F}"/>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86D475C6-33E6-4DEE-B9B3-DDE490B29169}"/>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03755FD5-CF1C-4F2D-B5F8-59A7561802CA}"/>
              </a:ext>
            </a:extLst>
          </p:cNvPr>
          <p:cNvSpPr>
            <a:spLocks noGrp="1"/>
          </p:cNvSpPr>
          <p:nvPr>
            <p:ph type="dt" sz="half" idx="10"/>
          </p:nvPr>
        </p:nvSpPr>
        <p:spPr/>
        <p:txBody>
          <a:bodyPr/>
          <a:lstStyle/>
          <a:p>
            <a:fld id="{8F2231EC-298D-4897-BE7A-794F75E90034}" type="datetimeFigureOut">
              <a:rPr lang="zh-CN" altLang="en-US" smtClean="0"/>
              <a:t>2023/7/13</a:t>
            </a:fld>
            <a:endParaRPr lang="zh-CN" altLang="en-US"/>
          </a:p>
        </p:txBody>
      </p:sp>
      <p:sp>
        <p:nvSpPr>
          <p:cNvPr id="5" name="页脚占位符 4">
            <a:extLst>
              <a:ext uri="{FF2B5EF4-FFF2-40B4-BE49-F238E27FC236}">
                <a16:creationId xmlns:a16="http://schemas.microsoft.com/office/drawing/2014/main" id="{24FE939A-9E9D-4A4C-94E6-A65A9CF0635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CD2C04AC-1D3A-426B-96BA-54F6A32F2D8E}"/>
              </a:ext>
            </a:extLst>
          </p:cNvPr>
          <p:cNvSpPr>
            <a:spLocks noGrp="1"/>
          </p:cNvSpPr>
          <p:nvPr>
            <p:ph type="sldNum" sz="quarter" idx="12"/>
          </p:nvPr>
        </p:nvSpPr>
        <p:spPr/>
        <p:txBody>
          <a:bodyPr/>
          <a:lstStyle/>
          <a:p>
            <a:fld id="{9A0B4B73-DFE5-49A8-8599-B6C88D1A6E1D}" type="slidenum">
              <a:rPr lang="zh-CN" altLang="en-US" smtClean="0"/>
              <a:t>‹#›</a:t>
            </a:fld>
            <a:endParaRPr lang="zh-CN" altLang="en-US"/>
          </a:p>
        </p:txBody>
      </p:sp>
    </p:spTree>
    <p:extLst>
      <p:ext uri="{BB962C8B-B14F-4D97-AF65-F5344CB8AC3E}">
        <p14:creationId xmlns:p14="http://schemas.microsoft.com/office/powerpoint/2010/main" val="4188153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id="{B1DB99E1-5E26-4A18-BF4D-789370207B6B}"/>
              </a:ext>
            </a:extLst>
          </p:cNvPr>
          <p:cNvSpPr/>
          <p:nvPr userDrawn="1"/>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任意多边形: 形状 7">
            <a:extLst>
              <a:ext uri="{FF2B5EF4-FFF2-40B4-BE49-F238E27FC236}">
                <a16:creationId xmlns:a16="http://schemas.microsoft.com/office/drawing/2014/main" id="{15339447-6CDD-4BDA-A6DC-384B364C4309}"/>
              </a:ext>
            </a:extLst>
          </p:cNvPr>
          <p:cNvSpPr/>
          <p:nvPr userDrawn="1"/>
        </p:nvSpPr>
        <p:spPr>
          <a:xfrm rot="16200000">
            <a:off x="815828" y="-123131"/>
            <a:ext cx="1368000" cy="2999656"/>
          </a:xfrm>
          <a:custGeom>
            <a:avLst/>
            <a:gdLst>
              <a:gd name="connsiteX0" fmla="*/ 0 w 1368000"/>
              <a:gd name="connsiteY0" fmla="*/ 0 h 2780927"/>
              <a:gd name="connsiteX1" fmla="*/ 1368000 w 1368000"/>
              <a:gd name="connsiteY1" fmla="*/ 0 h 2780927"/>
              <a:gd name="connsiteX2" fmla="*/ 1368000 w 1368000"/>
              <a:gd name="connsiteY2" fmla="*/ 2096927 h 2780927"/>
              <a:gd name="connsiteX3" fmla="*/ 684000 w 1368000"/>
              <a:gd name="connsiteY3" fmla="*/ 2780927 h 2780927"/>
              <a:gd name="connsiteX4" fmla="*/ 0 w 1368000"/>
              <a:gd name="connsiteY4" fmla="*/ 2096927 h 2780927"/>
              <a:gd name="connsiteX5" fmla="*/ 0 w 1368000"/>
              <a:gd name="connsiteY5" fmla="*/ 0 h 2780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68000" h="2780927">
                <a:moveTo>
                  <a:pt x="0" y="0"/>
                </a:moveTo>
                <a:lnTo>
                  <a:pt x="1368000" y="0"/>
                </a:lnTo>
                <a:lnTo>
                  <a:pt x="1368000" y="2096927"/>
                </a:lnTo>
                <a:cubicBezTo>
                  <a:pt x="1368000" y="2474690"/>
                  <a:pt x="1061763" y="2780927"/>
                  <a:pt x="684000" y="2780927"/>
                </a:cubicBezTo>
                <a:cubicBezTo>
                  <a:pt x="306237" y="2780927"/>
                  <a:pt x="0" y="2474690"/>
                  <a:pt x="0" y="2096927"/>
                </a:cubicBez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1" name="文本框 10">
            <a:extLst>
              <a:ext uri="{FF2B5EF4-FFF2-40B4-BE49-F238E27FC236}">
                <a16:creationId xmlns:a16="http://schemas.microsoft.com/office/drawing/2014/main" id="{4AD97B4D-6F2E-47B5-8A0D-BBB723C1A8ED}"/>
              </a:ext>
            </a:extLst>
          </p:cNvPr>
          <p:cNvSpPr txBox="1"/>
          <p:nvPr userDrawn="1"/>
        </p:nvSpPr>
        <p:spPr>
          <a:xfrm>
            <a:off x="767408" y="803354"/>
            <a:ext cx="2664296" cy="1149482"/>
          </a:xfrm>
          <a:prstGeom prst="rect">
            <a:avLst/>
          </a:prstGeom>
          <a:noFill/>
        </p:spPr>
        <p:txBody>
          <a:bodyPr wrap="square" rtlCol="0">
            <a:spAutoFit/>
          </a:bodyPr>
          <a:lstStyle/>
          <a:p>
            <a:pPr>
              <a:lnSpc>
                <a:spcPct val="110000"/>
              </a:lnSpc>
            </a:pPr>
            <a:r>
              <a:rPr lang="zh-CN" altLang="en-US" sz="4400" b="1">
                <a:solidFill>
                  <a:schemeClr val="bg1"/>
                </a:solidFill>
              </a:rPr>
              <a:t>目录</a:t>
            </a:r>
            <a:endParaRPr lang="en-US" altLang="zh-CN" sz="4400" b="1">
              <a:solidFill>
                <a:schemeClr val="bg1"/>
              </a:solidFill>
            </a:endParaRPr>
          </a:p>
          <a:p>
            <a:pPr>
              <a:lnSpc>
                <a:spcPct val="110000"/>
              </a:lnSpc>
            </a:pPr>
            <a:r>
              <a:rPr lang="en-US" altLang="zh-CN" sz="2000">
                <a:solidFill>
                  <a:schemeClr val="bg1"/>
                </a:solidFill>
              </a:rPr>
              <a:t>CONTENTS</a:t>
            </a:r>
            <a:endParaRPr lang="zh-CN" altLang="en-US" sz="2000">
              <a:solidFill>
                <a:schemeClr val="bg1"/>
              </a:solidFill>
            </a:endParaRPr>
          </a:p>
        </p:txBody>
      </p:sp>
    </p:spTree>
    <p:extLst>
      <p:ext uri="{BB962C8B-B14F-4D97-AF65-F5344CB8AC3E}">
        <p14:creationId xmlns:p14="http://schemas.microsoft.com/office/powerpoint/2010/main" val="666209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
        <p:nvSpPr>
          <p:cNvPr id="12" name="矩形 11">
            <a:extLst>
              <a:ext uri="{FF2B5EF4-FFF2-40B4-BE49-F238E27FC236}">
                <a16:creationId xmlns:a16="http://schemas.microsoft.com/office/drawing/2014/main" id="{8A5BF394-8F66-4BC5-84AC-F7B7DDC9C1A6}"/>
              </a:ext>
            </a:extLst>
          </p:cNvPr>
          <p:cNvSpPr/>
          <p:nvPr userDrawn="1"/>
        </p:nvSpPr>
        <p:spPr>
          <a:xfrm>
            <a:off x="0" y="5732462"/>
            <a:ext cx="12192000" cy="1125538"/>
          </a:xfrm>
          <a:prstGeom prst="rect">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a:extLst>
              <a:ext uri="{FF2B5EF4-FFF2-40B4-BE49-F238E27FC236}">
                <a16:creationId xmlns:a16="http://schemas.microsoft.com/office/drawing/2014/main" id="{B62918CA-E892-47A7-8886-0A44D56A26CE}"/>
              </a:ext>
            </a:extLst>
          </p:cNvPr>
          <p:cNvSpPr/>
          <p:nvPr userDrawn="1"/>
        </p:nvSpPr>
        <p:spPr>
          <a:xfrm>
            <a:off x="0" y="1"/>
            <a:ext cx="12192000" cy="1125538"/>
          </a:xfrm>
          <a:prstGeom prst="rect">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a:extLst>
              <a:ext uri="{FF2B5EF4-FFF2-40B4-BE49-F238E27FC236}">
                <a16:creationId xmlns:a16="http://schemas.microsoft.com/office/drawing/2014/main" id="{1C5CB0BD-6759-40FC-A7D4-A798776A1E0B}"/>
              </a:ext>
            </a:extLst>
          </p:cNvPr>
          <p:cNvSpPr/>
          <p:nvPr userDrawn="1"/>
        </p:nvSpPr>
        <p:spPr>
          <a:xfrm>
            <a:off x="0" y="0"/>
            <a:ext cx="12192000" cy="83661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a:extLst>
              <a:ext uri="{FF2B5EF4-FFF2-40B4-BE49-F238E27FC236}">
                <a16:creationId xmlns:a16="http://schemas.microsoft.com/office/drawing/2014/main" id="{2A9D238A-AD34-4755-8FB5-2010CE55A433}"/>
              </a:ext>
            </a:extLst>
          </p:cNvPr>
          <p:cNvSpPr/>
          <p:nvPr userDrawn="1"/>
        </p:nvSpPr>
        <p:spPr>
          <a:xfrm>
            <a:off x="0" y="6021388"/>
            <a:ext cx="12192000" cy="83661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任意多边形: 形状 29">
            <a:extLst>
              <a:ext uri="{FF2B5EF4-FFF2-40B4-BE49-F238E27FC236}">
                <a16:creationId xmlns:a16="http://schemas.microsoft.com/office/drawing/2014/main" id="{F359C2DF-EB13-4614-B20A-F99C9DB1189A}"/>
              </a:ext>
            </a:extLst>
          </p:cNvPr>
          <p:cNvSpPr/>
          <p:nvPr userDrawn="1"/>
        </p:nvSpPr>
        <p:spPr>
          <a:xfrm>
            <a:off x="1451484" y="2"/>
            <a:ext cx="1368000" cy="2780927"/>
          </a:xfrm>
          <a:custGeom>
            <a:avLst/>
            <a:gdLst>
              <a:gd name="connsiteX0" fmla="*/ 0 w 1368000"/>
              <a:gd name="connsiteY0" fmla="*/ 0 h 2780927"/>
              <a:gd name="connsiteX1" fmla="*/ 1368000 w 1368000"/>
              <a:gd name="connsiteY1" fmla="*/ 0 h 2780927"/>
              <a:gd name="connsiteX2" fmla="*/ 1368000 w 1368000"/>
              <a:gd name="connsiteY2" fmla="*/ 2096927 h 2780927"/>
              <a:gd name="connsiteX3" fmla="*/ 684000 w 1368000"/>
              <a:gd name="connsiteY3" fmla="*/ 2780927 h 2780927"/>
              <a:gd name="connsiteX4" fmla="*/ 0 w 1368000"/>
              <a:gd name="connsiteY4" fmla="*/ 2096927 h 2780927"/>
              <a:gd name="connsiteX5" fmla="*/ 0 w 1368000"/>
              <a:gd name="connsiteY5" fmla="*/ 0 h 2780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68000" h="2780927">
                <a:moveTo>
                  <a:pt x="0" y="0"/>
                </a:moveTo>
                <a:lnTo>
                  <a:pt x="1368000" y="0"/>
                </a:lnTo>
                <a:lnTo>
                  <a:pt x="1368000" y="2096927"/>
                </a:lnTo>
                <a:cubicBezTo>
                  <a:pt x="1368000" y="2474690"/>
                  <a:pt x="1061763" y="2780927"/>
                  <a:pt x="684000" y="2780927"/>
                </a:cubicBezTo>
                <a:cubicBezTo>
                  <a:pt x="306237" y="2780927"/>
                  <a:pt x="0" y="2474690"/>
                  <a:pt x="0" y="2096927"/>
                </a:cubicBez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9" name="文本占位符 18">
            <a:extLst>
              <a:ext uri="{FF2B5EF4-FFF2-40B4-BE49-F238E27FC236}">
                <a16:creationId xmlns:a16="http://schemas.microsoft.com/office/drawing/2014/main" id="{AE7B01C1-E38E-47DD-B46B-B9FF7056972E}"/>
              </a:ext>
            </a:extLst>
          </p:cNvPr>
          <p:cNvSpPr>
            <a:spLocks noGrp="1"/>
          </p:cNvSpPr>
          <p:nvPr>
            <p:ph type="body" sz="quarter" idx="10" hasCustomPrompt="1"/>
          </p:nvPr>
        </p:nvSpPr>
        <p:spPr>
          <a:xfrm>
            <a:off x="1534208" y="1564482"/>
            <a:ext cx="1187450" cy="747897"/>
          </a:xfrm>
        </p:spPr>
        <p:txBody>
          <a:bodyPr lIns="0" tIns="0" rIns="0" bIns="0">
            <a:spAutoFit/>
          </a:bodyPr>
          <a:lstStyle>
            <a:lvl1pPr marL="0" indent="0" algn="ctr">
              <a:buNone/>
              <a:defRPr sz="5400" b="1">
                <a:solidFill>
                  <a:schemeClr val="bg1"/>
                </a:solidFill>
              </a:defRPr>
            </a:lvl1pPr>
          </a:lstStyle>
          <a:p>
            <a:pPr lvl="0"/>
            <a:r>
              <a:rPr lang="en-US" altLang="zh-CN"/>
              <a:t>01</a:t>
            </a:r>
            <a:endParaRPr lang="zh-CN" altLang="en-US"/>
          </a:p>
        </p:txBody>
      </p:sp>
      <p:sp>
        <p:nvSpPr>
          <p:cNvPr id="20" name="文本占位符 18">
            <a:extLst>
              <a:ext uri="{FF2B5EF4-FFF2-40B4-BE49-F238E27FC236}">
                <a16:creationId xmlns:a16="http://schemas.microsoft.com/office/drawing/2014/main" id="{4F06FB48-999E-4920-9A9C-C4D4BA54AC83}"/>
              </a:ext>
            </a:extLst>
          </p:cNvPr>
          <p:cNvSpPr>
            <a:spLocks noGrp="1"/>
          </p:cNvSpPr>
          <p:nvPr>
            <p:ph type="body" sz="quarter" idx="11" hasCustomPrompt="1"/>
          </p:nvPr>
        </p:nvSpPr>
        <p:spPr>
          <a:xfrm>
            <a:off x="1451484" y="3137724"/>
            <a:ext cx="3008387" cy="470898"/>
          </a:xfrm>
        </p:spPr>
        <p:txBody>
          <a:bodyPr wrap="square" lIns="0" tIns="0" rIns="0" bIns="0">
            <a:spAutoFit/>
          </a:bodyPr>
          <a:lstStyle>
            <a:lvl1pPr marL="0" indent="0" algn="l">
              <a:buNone/>
              <a:defRPr sz="3400" b="0">
                <a:solidFill>
                  <a:schemeClr val="accent2"/>
                </a:solidFill>
              </a:defRPr>
            </a:lvl1pPr>
          </a:lstStyle>
          <a:p>
            <a:pPr lvl="0"/>
            <a:r>
              <a:rPr lang="zh-CN" altLang="en-US"/>
              <a:t>章节标题</a:t>
            </a:r>
          </a:p>
        </p:txBody>
      </p:sp>
      <p:sp>
        <p:nvSpPr>
          <p:cNvPr id="25" name="文本占位符 18">
            <a:extLst>
              <a:ext uri="{FF2B5EF4-FFF2-40B4-BE49-F238E27FC236}">
                <a16:creationId xmlns:a16="http://schemas.microsoft.com/office/drawing/2014/main" id="{D6177D7E-E65C-4895-B016-5A877BB2851E}"/>
              </a:ext>
            </a:extLst>
          </p:cNvPr>
          <p:cNvSpPr>
            <a:spLocks noGrp="1"/>
          </p:cNvSpPr>
          <p:nvPr>
            <p:ph type="body" sz="quarter" idx="12" hasCustomPrompt="1"/>
          </p:nvPr>
        </p:nvSpPr>
        <p:spPr>
          <a:xfrm>
            <a:off x="1451484" y="3681028"/>
            <a:ext cx="3008387" cy="193899"/>
          </a:xfrm>
        </p:spPr>
        <p:txBody>
          <a:bodyPr wrap="square" lIns="0" tIns="0" rIns="0" bIns="0">
            <a:spAutoFit/>
          </a:bodyPr>
          <a:lstStyle>
            <a:lvl1pPr marL="0" indent="0" algn="l">
              <a:buNone/>
              <a:defRPr sz="1400" b="0">
                <a:solidFill>
                  <a:schemeClr val="tx2">
                    <a:lumMod val="20000"/>
                    <a:lumOff val="80000"/>
                  </a:schemeClr>
                </a:solidFill>
              </a:defRPr>
            </a:lvl1pPr>
          </a:lstStyle>
          <a:p>
            <a:pPr lvl="0"/>
            <a:r>
              <a:rPr lang="zh-CN" altLang="en-US"/>
              <a:t>英文标题</a:t>
            </a:r>
          </a:p>
        </p:txBody>
      </p:sp>
      <p:cxnSp>
        <p:nvCxnSpPr>
          <p:cNvPr id="27" name="直接连接符 26">
            <a:extLst>
              <a:ext uri="{FF2B5EF4-FFF2-40B4-BE49-F238E27FC236}">
                <a16:creationId xmlns:a16="http://schemas.microsoft.com/office/drawing/2014/main" id="{9B8414A6-0033-4086-BBB9-33FFBACE0C77}"/>
              </a:ext>
            </a:extLst>
          </p:cNvPr>
          <p:cNvCxnSpPr>
            <a:cxnSpLocks/>
          </p:cNvCxnSpPr>
          <p:nvPr userDrawn="1"/>
        </p:nvCxnSpPr>
        <p:spPr>
          <a:xfrm>
            <a:off x="1451484" y="4120877"/>
            <a:ext cx="540060" cy="0"/>
          </a:xfrm>
          <a:prstGeom prst="line">
            <a:avLst/>
          </a:prstGeom>
          <a:ln w="444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8" name="文本占位符 18">
            <a:extLst>
              <a:ext uri="{FF2B5EF4-FFF2-40B4-BE49-F238E27FC236}">
                <a16:creationId xmlns:a16="http://schemas.microsoft.com/office/drawing/2014/main" id="{513D7878-FB9A-4A40-AADA-17F8FA77FCC3}"/>
              </a:ext>
            </a:extLst>
          </p:cNvPr>
          <p:cNvSpPr>
            <a:spLocks noGrp="1"/>
          </p:cNvSpPr>
          <p:nvPr>
            <p:ph type="body" sz="quarter" idx="13" hasCustomPrompt="1"/>
          </p:nvPr>
        </p:nvSpPr>
        <p:spPr>
          <a:xfrm>
            <a:off x="1451484" y="4334898"/>
            <a:ext cx="3312368" cy="202491"/>
          </a:xfrm>
        </p:spPr>
        <p:txBody>
          <a:bodyPr wrap="square" lIns="0" tIns="0" rIns="0" bIns="0">
            <a:spAutoFit/>
          </a:bodyPr>
          <a:lstStyle>
            <a:lvl1pPr marL="0" indent="0" algn="just">
              <a:lnSpc>
                <a:spcPct val="120000"/>
              </a:lnSpc>
              <a:spcBef>
                <a:spcPts val="0"/>
              </a:spcBef>
              <a:buNone/>
              <a:defRPr sz="1200" b="0">
                <a:solidFill>
                  <a:schemeClr val="tx1"/>
                </a:solidFill>
              </a:defRPr>
            </a:lvl1pPr>
          </a:lstStyle>
          <a:p>
            <a:pPr lvl="0"/>
            <a:r>
              <a:rPr lang="zh-CN" altLang="en-US"/>
              <a:t>章节标题</a:t>
            </a:r>
          </a:p>
        </p:txBody>
      </p:sp>
    </p:spTree>
    <p:extLst>
      <p:ext uri="{BB962C8B-B14F-4D97-AF65-F5344CB8AC3E}">
        <p14:creationId xmlns:p14="http://schemas.microsoft.com/office/powerpoint/2010/main" val="2191677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两栏内容">
    <p:spTree>
      <p:nvGrpSpPr>
        <p:cNvPr id="1" name=""/>
        <p:cNvGrpSpPr/>
        <p:nvPr/>
      </p:nvGrpSpPr>
      <p:grpSpPr>
        <a:xfrm>
          <a:off x="0" y="0"/>
          <a:ext cx="0" cy="0"/>
          <a:chOff x="0" y="0"/>
          <a:chExt cx="0" cy="0"/>
        </a:xfrm>
      </p:grpSpPr>
      <p:sp>
        <p:nvSpPr>
          <p:cNvPr id="8" name="矩形 7">
            <a:extLst>
              <a:ext uri="{FF2B5EF4-FFF2-40B4-BE49-F238E27FC236}">
                <a16:creationId xmlns:a16="http://schemas.microsoft.com/office/drawing/2014/main" id="{B800599D-D314-457B-982D-9E4CF0ED75DA}"/>
              </a:ext>
            </a:extLst>
          </p:cNvPr>
          <p:cNvSpPr/>
          <p:nvPr userDrawn="1"/>
        </p:nvSpPr>
        <p:spPr>
          <a:xfrm>
            <a:off x="0" y="0"/>
            <a:ext cx="33496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a:extLst>
              <a:ext uri="{FF2B5EF4-FFF2-40B4-BE49-F238E27FC236}">
                <a16:creationId xmlns:a16="http://schemas.microsoft.com/office/drawing/2014/main" id="{583F7865-DD80-4BAC-B675-F284DE40D7EE}"/>
              </a:ext>
            </a:extLst>
          </p:cNvPr>
          <p:cNvSpPr/>
          <p:nvPr userDrawn="1"/>
        </p:nvSpPr>
        <p:spPr>
          <a:xfrm>
            <a:off x="11857037" y="0"/>
            <a:ext cx="33496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任意多边形: 形状 9">
            <a:extLst>
              <a:ext uri="{FF2B5EF4-FFF2-40B4-BE49-F238E27FC236}">
                <a16:creationId xmlns:a16="http://schemas.microsoft.com/office/drawing/2014/main" id="{E6E21753-4EED-4A34-8ED3-54B5B15758D9}"/>
              </a:ext>
            </a:extLst>
          </p:cNvPr>
          <p:cNvSpPr/>
          <p:nvPr userDrawn="1"/>
        </p:nvSpPr>
        <p:spPr>
          <a:xfrm rot="16200000">
            <a:off x="433934" y="-23599"/>
            <a:ext cx="727631" cy="1595500"/>
          </a:xfrm>
          <a:custGeom>
            <a:avLst/>
            <a:gdLst>
              <a:gd name="connsiteX0" fmla="*/ 0 w 1368000"/>
              <a:gd name="connsiteY0" fmla="*/ 0 h 2780927"/>
              <a:gd name="connsiteX1" fmla="*/ 1368000 w 1368000"/>
              <a:gd name="connsiteY1" fmla="*/ 0 h 2780927"/>
              <a:gd name="connsiteX2" fmla="*/ 1368000 w 1368000"/>
              <a:gd name="connsiteY2" fmla="*/ 2096927 h 2780927"/>
              <a:gd name="connsiteX3" fmla="*/ 684000 w 1368000"/>
              <a:gd name="connsiteY3" fmla="*/ 2780927 h 2780927"/>
              <a:gd name="connsiteX4" fmla="*/ 0 w 1368000"/>
              <a:gd name="connsiteY4" fmla="*/ 2096927 h 2780927"/>
              <a:gd name="connsiteX5" fmla="*/ 0 w 1368000"/>
              <a:gd name="connsiteY5" fmla="*/ 0 h 2780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68000" h="2780927">
                <a:moveTo>
                  <a:pt x="0" y="0"/>
                </a:moveTo>
                <a:lnTo>
                  <a:pt x="1368000" y="0"/>
                </a:lnTo>
                <a:lnTo>
                  <a:pt x="1368000" y="2096927"/>
                </a:lnTo>
                <a:cubicBezTo>
                  <a:pt x="1368000" y="2474690"/>
                  <a:pt x="1061763" y="2780927"/>
                  <a:pt x="684000" y="2780927"/>
                </a:cubicBezTo>
                <a:cubicBezTo>
                  <a:pt x="306237" y="2780927"/>
                  <a:pt x="0" y="2474690"/>
                  <a:pt x="0" y="2096927"/>
                </a:cubicBez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1" name="文本占位符 18">
            <a:extLst>
              <a:ext uri="{FF2B5EF4-FFF2-40B4-BE49-F238E27FC236}">
                <a16:creationId xmlns:a16="http://schemas.microsoft.com/office/drawing/2014/main" id="{4CD77E79-733E-43A5-90F2-DFFBA22DE7DF}"/>
              </a:ext>
            </a:extLst>
          </p:cNvPr>
          <p:cNvSpPr>
            <a:spLocks noGrp="1"/>
          </p:cNvSpPr>
          <p:nvPr>
            <p:ph type="body" sz="quarter" idx="10" hasCustomPrompt="1"/>
          </p:nvPr>
        </p:nvSpPr>
        <p:spPr>
          <a:xfrm>
            <a:off x="377973" y="497152"/>
            <a:ext cx="839551" cy="553998"/>
          </a:xfrm>
        </p:spPr>
        <p:txBody>
          <a:bodyPr wrap="square" lIns="0" tIns="0" rIns="0" bIns="0">
            <a:spAutoFit/>
          </a:bodyPr>
          <a:lstStyle>
            <a:lvl1pPr marL="0" indent="0" algn="r">
              <a:buNone/>
              <a:defRPr sz="4000" b="0">
                <a:solidFill>
                  <a:schemeClr val="bg1"/>
                </a:solidFill>
              </a:defRPr>
            </a:lvl1pPr>
          </a:lstStyle>
          <a:p>
            <a:pPr lvl="0"/>
            <a:r>
              <a:rPr lang="en-US" altLang="zh-CN"/>
              <a:t>01</a:t>
            </a:r>
            <a:endParaRPr lang="zh-CN" altLang="en-US"/>
          </a:p>
        </p:txBody>
      </p:sp>
      <p:sp>
        <p:nvSpPr>
          <p:cNvPr id="12" name="文本占位符 18">
            <a:extLst>
              <a:ext uri="{FF2B5EF4-FFF2-40B4-BE49-F238E27FC236}">
                <a16:creationId xmlns:a16="http://schemas.microsoft.com/office/drawing/2014/main" id="{05E1E48A-03AA-4F03-9DDE-84BBC83A33C0}"/>
              </a:ext>
            </a:extLst>
          </p:cNvPr>
          <p:cNvSpPr>
            <a:spLocks noGrp="1"/>
          </p:cNvSpPr>
          <p:nvPr>
            <p:ph type="body" sz="quarter" idx="11" hasCustomPrompt="1"/>
          </p:nvPr>
        </p:nvSpPr>
        <p:spPr>
          <a:xfrm>
            <a:off x="1806303" y="524852"/>
            <a:ext cx="3008387" cy="498598"/>
          </a:xfrm>
        </p:spPr>
        <p:txBody>
          <a:bodyPr wrap="square" lIns="0" tIns="0" rIns="0" bIns="0">
            <a:spAutoFit/>
          </a:bodyPr>
          <a:lstStyle>
            <a:lvl1pPr marL="0" indent="0" algn="l">
              <a:buNone/>
              <a:defRPr sz="3600" b="0">
                <a:solidFill>
                  <a:schemeClr val="accent2"/>
                </a:solidFill>
              </a:defRPr>
            </a:lvl1pPr>
          </a:lstStyle>
          <a:p>
            <a:pPr lvl="0"/>
            <a:r>
              <a:rPr lang="zh-CN" altLang="en-US"/>
              <a:t>章节标题</a:t>
            </a:r>
          </a:p>
        </p:txBody>
      </p:sp>
    </p:spTree>
    <p:extLst>
      <p:ext uri="{BB962C8B-B14F-4D97-AF65-F5344CB8AC3E}">
        <p14:creationId xmlns:p14="http://schemas.microsoft.com/office/powerpoint/2010/main" val="3778417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1EA8F39-2775-4076-89E4-6F0CB6B8E92C}"/>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3BB4AE85-AAE7-4847-BAE3-A3D47804565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91DD64B9-857A-4E3E-8972-25FD496E25E1}"/>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A8887AFE-1D0A-49E1-AF27-59B35BEE78C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FF7ED469-835E-4E45-BE23-29063EB69544}"/>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A30DCD71-1DF5-49E4-A755-42B1F03A2329}"/>
              </a:ext>
            </a:extLst>
          </p:cNvPr>
          <p:cNvSpPr>
            <a:spLocks noGrp="1"/>
          </p:cNvSpPr>
          <p:nvPr>
            <p:ph type="dt" sz="half" idx="10"/>
          </p:nvPr>
        </p:nvSpPr>
        <p:spPr/>
        <p:txBody>
          <a:bodyPr/>
          <a:lstStyle/>
          <a:p>
            <a:fld id="{8F2231EC-298D-4897-BE7A-794F75E90034}" type="datetimeFigureOut">
              <a:rPr lang="zh-CN" altLang="en-US" smtClean="0"/>
              <a:t>2023/7/13</a:t>
            </a:fld>
            <a:endParaRPr lang="zh-CN" altLang="en-US"/>
          </a:p>
        </p:txBody>
      </p:sp>
      <p:sp>
        <p:nvSpPr>
          <p:cNvPr id="8" name="页脚占位符 7">
            <a:extLst>
              <a:ext uri="{FF2B5EF4-FFF2-40B4-BE49-F238E27FC236}">
                <a16:creationId xmlns:a16="http://schemas.microsoft.com/office/drawing/2014/main" id="{0DB2313F-7F6F-4402-B1FD-8046EE866702}"/>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5EACE29F-5992-4CEF-BF09-F126C835CCE1}"/>
              </a:ext>
            </a:extLst>
          </p:cNvPr>
          <p:cNvSpPr>
            <a:spLocks noGrp="1"/>
          </p:cNvSpPr>
          <p:nvPr>
            <p:ph type="sldNum" sz="quarter" idx="12"/>
          </p:nvPr>
        </p:nvSpPr>
        <p:spPr/>
        <p:txBody>
          <a:bodyPr/>
          <a:lstStyle/>
          <a:p>
            <a:fld id="{9A0B4B73-DFE5-49A8-8599-B6C88D1A6E1D}" type="slidenum">
              <a:rPr lang="zh-CN" altLang="en-US" smtClean="0"/>
              <a:t>‹#›</a:t>
            </a:fld>
            <a:endParaRPr lang="zh-CN" altLang="en-US"/>
          </a:p>
        </p:txBody>
      </p:sp>
    </p:spTree>
    <p:extLst>
      <p:ext uri="{BB962C8B-B14F-4D97-AF65-F5344CB8AC3E}">
        <p14:creationId xmlns:p14="http://schemas.microsoft.com/office/powerpoint/2010/main" val="3546987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D2D4540-2CE8-4BE6-A1E8-C6765772C282}"/>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6B763E07-A935-419B-AA27-417E9F6475B9}"/>
              </a:ext>
            </a:extLst>
          </p:cNvPr>
          <p:cNvSpPr>
            <a:spLocks noGrp="1"/>
          </p:cNvSpPr>
          <p:nvPr>
            <p:ph type="dt" sz="half" idx="10"/>
          </p:nvPr>
        </p:nvSpPr>
        <p:spPr/>
        <p:txBody>
          <a:bodyPr/>
          <a:lstStyle/>
          <a:p>
            <a:fld id="{8F2231EC-298D-4897-BE7A-794F75E90034}" type="datetimeFigureOut">
              <a:rPr lang="zh-CN" altLang="en-US" smtClean="0"/>
              <a:t>2023/7/13</a:t>
            </a:fld>
            <a:endParaRPr lang="zh-CN" altLang="en-US"/>
          </a:p>
        </p:txBody>
      </p:sp>
      <p:sp>
        <p:nvSpPr>
          <p:cNvPr id="4" name="页脚占位符 3">
            <a:extLst>
              <a:ext uri="{FF2B5EF4-FFF2-40B4-BE49-F238E27FC236}">
                <a16:creationId xmlns:a16="http://schemas.microsoft.com/office/drawing/2014/main" id="{C80AE230-E40D-4051-B9BA-4F15437B7E83}"/>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6B752E3B-2C05-4858-B23F-F754CDA21B40}"/>
              </a:ext>
            </a:extLst>
          </p:cNvPr>
          <p:cNvSpPr>
            <a:spLocks noGrp="1"/>
          </p:cNvSpPr>
          <p:nvPr>
            <p:ph type="sldNum" sz="quarter" idx="12"/>
          </p:nvPr>
        </p:nvSpPr>
        <p:spPr/>
        <p:txBody>
          <a:bodyPr/>
          <a:lstStyle/>
          <a:p>
            <a:fld id="{9A0B4B73-DFE5-49A8-8599-B6C88D1A6E1D}" type="slidenum">
              <a:rPr lang="zh-CN" altLang="en-US" smtClean="0"/>
              <a:t>‹#›</a:t>
            </a:fld>
            <a:endParaRPr lang="zh-CN" altLang="en-US"/>
          </a:p>
        </p:txBody>
      </p:sp>
    </p:spTree>
    <p:extLst>
      <p:ext uri="{BB962C8B-B14F-4D97-AF65-F5344CB8AC3E}">
        <p14:creationId xmlns:p14="http://schemas.microsoft.com/office/powerpoint/2010/main" val="1666700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1B7431B0-19D5-425E-B6BD-D5798C199BBD}"/>
              </a:ext>
            </a:extLst>
          </p:cNvPr>
          <p:cNvSpPr>
            <a:spLocks noGrp="1"/>
          </p:cNvSpPr>
          <p:nvPr>
            <p:ph type="dt" sz="half" idx="10"/>
          </p:nvPr>
        </p:nvSpPr>
        <p:spPr/>
        <p:txBody>
          <a:bodyPr/>
          <a:lstStyle/>
          <a:p>
            <a:fld id="{8F2231EC-298D-4897-BE7A-794F75E90034}" type="datetimeFigureOut">
              <a:rPr lang="zh-CN" altLang="en-US" smtClean="0"/>
              <a:t>2023/7/13</a:t>
            </a:fld>
            <a:endParaRPr lang="zh-CN" altLang="en-US"/>
          </a:p>
        </p:txBody>
      </p:sp>
      <p:sp>
        <p:nvSpPr>
          <p:cNvPr id="3" name="页脚占位符 2">
            <a:extLst>
              <a:ext uri="{FF2B5EF4-FFF2-40B4-BE49-F238E27FC236}">
                <a16:creationId xmlns:a16="http://schemas.microsoft.com/office/drawing/2014/main" id="{BFED1F57-4F03-4F6E-8D46-1798CE68F721}"/>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9948B472-8012-4684-8225-8879EB8381C5}"/>
              </a:ext>
            </a:extLst>
          </p:cNvPr>
          <p:cNvSpPr>
            <a:spLocks noGrp="1"/>
          </p:cNvSpPr>
          <p:nvPr>
            <p:ph type="sldNum" sz="quarter" idx="12"/>
          </p:nvPr>
        </p:nvSpPr>
        <p:spPr/>
        <p:txBody>
          <a:bodyPr/>
          <a:lstStyle/>
          <a:p>
            <a:fld id="{9A0B4B73-DFE5-49A8-8599-B6C88D1A6E1D}" type="slidenum">
              <a:rPr lang="zh-CN" altLang="en-US" smtClean="0"/>
              <a:t>‹#›</a:t>
            </a:fld>
            <a:endParaRPr lang="zh-CN" altLang="en-US"/>
          </a:p>
        </p:txBody>
      </p:sp>
    </p:spTree>
    <p:extLst>
      <p:ext uri="{BB962C8B-B14F-4D97-AF65-F5344CB8AC3E}">
        <p14:creationId xmlns:p14="http://schemas.microsoft.com/office/powerpoint/2010/main" val="2401948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C98A53E-5AEA-438D-B3F0-0B1794B33402}"/>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90B8E503-868A-4746-BC88-5303760E62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E2A94684-89BC-4444-9B7A-ED07CF55ED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F6454671-BE44-4867-B35F-82163DF435FF}"/>
              </a:ext>
            </a:extLst>
          </p:cNvPr>
          <p:cNvSpPr>
            <a:spLocks noGrp="1"/>
          </p:cNvSpPr>
          <p:nvPr>
            <p:ph type="dt" sz="half" idx="10"/>
          </p:nvPr>
        </p:nvSpPr>
        <p:spPr/>
        <p:txBody>
          <a:bodyPr/>
          <a:lstStyle/>
          <a:p>
            <a:fld id="{8F2231EC-298D-4897-BE7A-794F75E90034}" type="datetimeFigureOut">
              <a:rPr lang="zh-CN" altLang="en-US" smtClean="0"/>
              <a:t>2023/7/13</a:t>
            </a:fld>
            <a:endParaRPr lang="zh-CN" altLang="en-US"/>
          </a:p>
        </p:txBody>
      </p:sp>
      <p:sp>
        <p:nvSpPr>
          <p:cNvPr id="6" name="页脚占位符 5">
            <a:extLst>
              <a:ext uri="{FF2B5EF4-FFF2-40B4-BE49-F238E27FC236}">
                <a16:creationId xmlns:a16="http://schemas.microsoft.com/office/drawing/2014/main" id="{841F45E0-A9EF-451C-9C96-74086CE9C15D}"/>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01D54A26-E698-4886-A0BE-8018046C748A}"/>
              </a:ext>
            </a:extLst>
          </p:cNvPr>
          <p:cNvSpPr>
            <a:spLocks noGrp="1"/>
          </p:cNvSpPr>
          <p:nvPr>
            <p:ph type="sldNum" sz="quarter" idx="12"/>
          </p:nvPr>
        </p:nvSpPr>
        <p:spPr/>
        <p:txBody>
          <a:bodyPr/>
          <a:lstStyle/>
          <a:p>
            <a:fld id="{9A0B4B73-DFE5-49A8-8599-B6C88D1A6E1D}" type="slidenum">
              <a:rPr lang="zh-CN" altLang="en-US" smtClean="0"/>
              <a:t>‹#›</a:t>
            </a:fld>
            <a:endParaRPr lang="zh-CN" altLang="en-US"/>
          </a:p>
        </p:txBody>
      </p:sp>
    </p:spTree>
    <p:extLst>
      <p:ext uri="{BB962C8B-B14F-4D97-AF65-F5344CB8AC3E}">
        <p14:creationId xmlns:p14="http://schemas.microsoft.com/office/powerpoint/2010/main" val="2445346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212C230-29CD-4658-A664-7AF9D2109EF8}"/>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7A7CFBA5-EB50-4CD1-B02C-8A7284E7EF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952079BD-5909-4A48-B664-8A5F739AC2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A1738DC5-F56B-49CC-9151-9ABB75DAE796}"/>
              </a:ext>
            </a:extLst>
          </p:cNvPr>
          <p:cNvSpPr>
            <a:spLocks noGrp="1"/>
          </p:cNvSpPr>
          <p:nvPr>
            <p:ph type="dt" sz="half" idx="10"/>
          </p:nvPr>
        </p:nvSpPr>
        <p:spPr/>
        <p:txBody>
          <a:bodyPr/>
          <a:lstStyle/>
          <a:p>
            <a:fld id="{8F2231EC-298D-4897-BE7A-794F75E90034}" type="datetimeFigureOut">
              <a:rPr lang="zh-CN" altLang="en-US" smtClean="0"/>
              <a:t>2023/7/13</a:t>
            </a:fld>
            <a:endParaRPr lang="zh-CN" altLang="en-US"/>
          </a:p>
        </p:txBody>
      </p:sp>
      <p:sp>
        <p:nvSpPr>
          <p:cNvPr id="6" name="页脚占位符 5">
            <a:extLst>
              <a:ext uri="{FF2B5EF4-FFF2-40B4-BE49-F238E27FC236}">
                <a16:creationId xmlns:a16="http://schemas.microsoft.com/office/drawing/2014/main" id="{27539684-6382-40D2-8E64-494370382BB4}"/>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3A18FC90-3459-4AF7-95A2-C22434E1CBB1}"/>
              </a:ext>
            </a:extLst>
          </p:cNvPr>
          <p:cNvSpPr>
            <a:spLocks noGrp="1"/>
          </p:cNvSpPr>
          <p:nvPr>
            <p:ph type="sldNum" sz="quarter" idx="12"/>
          </p:nvPr>
        </p:nvSpPr>
        <p:spPr/>
        <p:txBody>
          <a:bodyPr/>
          <a:lstStyle/>
          <a:p>
            <a:fld id="{9A0B4B73-DFE5-49A8-8599-B6C88D1A6E1D}" type="slidenum">
              <a:rPr lang="zh-CN" altLang="en-US" smtClean="0"/>
              <a:t>‹#›</a:t>
            </a:fld>
            <a:endParaRPr lang="zh-CN" altLang="en-US"/>
          </a:p>
        </p:txBody>
      </p:sp>
    </p:spTree>
    <p:extLst>
      <p:ext uri="{BB962C8B-B14F-4D97-AF65-F5344CB8AC3E}">
        <p14:creationId xmlns:p14="http://schemas.microsoft.com/office/powerpoint/2010/main" val="1184896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E9E772CA-3C04-40C4-84D2-4753F1BD05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08C15755-8F19-4098-9C04-4369032E00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BF4D3C32-6693-4FF9-911F-9B9ED29B53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2231EC-298D-4897-BE7A-794F75E90034}" type="datetimeFigureOut">
              <a:rPr lang="zh-CN" altLang="en-US" smtClean="0"/>
              <a:t>2023/7/13</a:t>
            </a:fld>
            <a:endParaRPr lang="zh-CN" altLang="en-US"/>
          </a:p>
        </p:txBody>
      </p:sp>
      <p:sp>
        <p:nvSpPr>
          <p:cNvPr id="5" name="页脚占位符 4">
            <a:extLst>
              <a:ext uri="{FF2B5EF4-FFF2-40B4-BE49-F238E27FC236}">
                <a16:creationId xmlns:a16="http://schemas.microsoft.com/office/drawing/2014/main" id="{D6B1A9C3-7E07-4B3C-9C8A-3C4341548A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0102B37E-5D3C-401A-BADB-799D026D337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0B4B73-DFE5-49A8-8599-B6C88D1A6E1D}" type="slidenum">
              <a:rPr lang="zh-CN" altLang="en-US" smtClean="0"/>
              <a:t>‹#›</a:t>
            </a:fld>
            <a:endParaRPr lang="zh-CN" altLang="en-US"/>
          </a:p>
        </p:txBody>
      </p:sp>
      <p:sp>
        <p:nvSpPr>
          <p:cNvPr id="7" name="矩形 6">
            <a:extLst>
              <a:ext uri="{FF2B5EF4-FFF2-40B4-BE49-F238E27FC236}">
                <a16:creationId xmlns:a16="http://schemas.microsoft.com/office/drawing/2014/main" id="{33921617-7772-449B-8A13-24E1D4742E95}"/>
              </a:ext>
            </a:extLst>
          </p:cNvPr>
          <p:cNvSpPr/>
          <p:nvPr userDrawn="1"/>
        </p:nvSpPr>
        <p:spPr>
          <a:xfrm>
            <a:off x="3581400" y="-17165288"/>
            <a:ext cx="5029200"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a:extLst>
              <a:ext uri="{FF2B5EF4-FFF2-40B4-BE49-F238E27FC236}">
                <a16:creationId xmlns:a16="http://schemas.microsoft.com/office/drawing/2014/main" id="{8F7A310D-2A42-4790-B057-25C57AFC7610}"/>
              </a:ext>
            </a:extLst>
          </p:cNvPr>
          <p:cNvSpPr/>
          <p:nvPr userDrawn="1"/>
        </p:nvSpPr>
        <p:spPr>
          <a:xfrm>
            <a:off x="-25875552" y="3137198"/>
            <a:ext cx="5029200"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a:extLst>
              <a:ext uri="{FF2B5EF4-FFF2-40B4-BE49-F238E27FC236}">
                <a16:creationId xmlns:a16="http://schemas.microsoft.com/office/drawing/2014/main" id="{3E20F68C-8BEB-4842-9709-FEBA6E4F7B95}"/>
              </a:ext>
            </a:extLst>
          </p:cNvPr>
          <p:cNvSpPr/>
          <p:nvPr userDrawn="1"/>
        </p:nvSpPr>
        <p:spPr>
          <a:xfrm>
            <a:off x="41523936" y="3137198"/>
            <a:ext cx="5029200"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a:extLst>
              <a:ext uri="{FF2B5EF4-FFF2-40B4-BE49-F238E27FC236}">
                <a16:creationId xmlns:a16="http://schemas.microsoft.com/office/drawing/2014/main" id="{0166097C-04A2-4772-9A4E-5C40485F97C9}"/>
              </a:ext>
            </a:extLst>
          </p:cNvPr>
          <p:cNvSpPr/>
          <p:nvPr userDrawn="1"/>
        </p:nvSpPr>
        <p:spPr>
          <a:xfrm>
            <a:off x="3587133" y="20350880"/>
            <a:ext cx="5029200"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190292589"/>
      </p:ext>
    </p:extLst>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612" userDrawn="1">
          <p15:clr>
            <a:srgbClr val="F26B43"/>
          </p15:clr>
        </p15:guide>
        <p15:guide id="2" pos="438" userDrawn="1">
          <p15:clr>
            <a:srgbClr val="F26B43"/>
          </p15:clr>
        </p15:guide>
        <p15:guide id="3" pos="7242" userDrawn="1">
          <p15:clr>
            <a:srgbClr val="F26B43"/>
          </p15:clr>
        </p15:guide>
        <p15:guide id="4" orient="horz" pos="527" userDrawn="1">
          <p15:clr>
            <a:srgbClr val="F26B43"/>
          </p15:clr>
        </p15:guide>
        <p15:guide id="5" orient="horz" pos="709" userDrawn="1">
          <p15:clr>
            <a:srgbClr val="F26B43"/>
          </p15:clr>
        </p15:guide>
        <p15:guide id="6" orient="horz" pos="3793" userDrawn="1">
          <p15:clr>
            <a:srgbClr val="F26B43"/>
          </p15:clr>
        </p15:guide>
        <p15:guide id="7" pos="3840" userDrawn="1">
          <p15:clr>
            <a:srgbClr val="F26B43"/>
          </p15:clr>
        </p15:guide>
        <p15:guide id="8" pos="211" userDrawn="1">
          <p15:clr>
            <a:srgbClr val="F26B43"/>
          </p15:clr>
        </p15:guide>
        <p15:guide id="9" pos="7469" userDrawn="1">
          <p15:clr>
            <a:srgbClr val="F26B43"/>
          </p15:clr>
        </p15:guide>
        <p15:guide id="10" pos="2933"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圆角 1">
            <a:extLst>
              <a:ext uri="{FF2B5EF4-FFF2-40B4-BE49-F238E27FC236}">
                <a16:creationId xmlns:a16="http://schemas.microsoft.com/office/drawing/2014/main" id="{C02EC985-94F7-ABB3-7EF5-8FA63B49E22B}"/>
              </a:ext>
            </a:extLst>
          </p:cNvPr>
          <p:cNvSpPr/>
          <p:nvPr/>
        </p:nvSpPr>
        <p:spPr>
          <a:xfrm>
            <a:off x="3773742" y="5390918"/>
            <a:ext cx="4644516" cy="647278"/>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a:t>扬子江药业集团有限公司</a:t>
            </a:r>
          </a:p>
        </p:txBody>
      </p:sp>
      <p:sp>
        <p:nvSpPr>
          <p:cNvPr id="3" name="文本框 2">
            <a:extLst>
              <a:ext uri="{FF2B5EF4-FFF2-40B4-BE49-F238E27FC236}">
                <a16:creationId xmlns:a16="http://schemas.microsoft.com/office/drawing/2014/main" id="{FFD443F4-FC9F-53D6-C09F-82A2F8F8C830}"/>
              </a:ext>
            </a:extLst>
          </p:cNvPr>
          <p:cNvSpPr txBox="1"/>
          <p:nvPr/>
        </p:nvSpPr>
        <p:spPr>
          <a:xfrm>
            <a:off x="4043772" y="3457302"/>
            <a:ext cx="4356484" cy="1364604"/>
          </a:xfrm>
          <a:prstGeom prst="rect">
            <a:avLst/>
          </a:prstGeom>
          <a:noFill/>
        </p:spPr>
        <p:txBody>
          <a:bodyPr wrap="square" rtlCol="0">
            <a:spAutoFit/>
          </a:bodyPr>
          <a:lstStyle/>
          <a:p>
            <a:pPr algn="ctr">
              <a:lnSpc>
                <a:spcPct val="120000"/>
              </a:lnSpc>
            </a:pPr>
            <a:r>
              <a:rPr lang="zh-CN" altLang="en-US" sz="3600" b="1" dirty="0"/>
              <a:t>注射用磷酸</a:t>
            </a:r>
            <a:r>
              <a:rPr lang="zh-CN" altLang="en-US" sz="3600" b="1" dirty="0">
                <a:solidFill>
                  <a:srgbClr val="FF0000"/>
                </a:solidFill>
              </a:rPr>
              <a:t>特地唑胺</a:t>
            </a:r>
            <a:endParaRPr lang="en-US" altLang="zh-CN" sz="3600" b="1" dirty="0">
              <a:solidFill>
                <a:srgbClr val="FF0000"/>
              </a:solidFill>
            </a:endParaRPr>
          </a:p>
          <a:p>
            <a:pPr algn="ctr">
              <a:lnSpc>
                <a:spcPct val="120000"/>
              </a:lnSpc>
            </a:pPr>
            <a:r>
              <a:rPr lang="zh-CN" altLang="en-US" sz="3600" b="1" dirty="0">
                <a:solidFill>
                  <a:srgbClr val="3959B9"/>
                </a:solidFill>
              </a:rPr>
              <a:t>（</a:t>
            </a:r>
            <a:r>
              <a:rPr lang="zh-CN" altLang="en-US" sz="3600" b="1" kern="100" dirty="0">
                <a:solidFill>
                  <a:srgbClr val="3959B9"/>
                </a:solidFill>
                <a:effectLst/>
                <a:latin typeface="微软雅黑" panose="020B0503020204020204" pitchFamily="34" charset="-122"/>
                <a:ea typeface="微软雅黑" panose="020B0503020204020204" pitchFamily="34" charset="-122"/>
              </a:rPr>
              <a:t>卓锐</a:t>
            </a:r>
            <a:r>
              <a:rPr lang="en-US" altLang="zh-CN" sz="3600" b="1" kern="100" baseline="30000" dirty="0">
                <a:solidFill>
                  <a:srgbClr val="3959B9"/>
                </a:solidFill>
                <a:effectLst/>
                <a:latin typeface="Times New Roman" panose="02020603050405020304" pitchFamily="18" charset="0"/>
                <a:ea typeface="微软雅黑" panose="020B0503020204020204" pitchFamily="34" charset="-122"/>
              </a:rPr>
              <a:t> </a:t>
            </a:r>
            <a:r>
              <a:rPr lang="zh-CN" altLang="en-US" sz="3600" b="1" dirty="0">
                <a:solidFill>
                  <a:srgbClr val="3959B9"/>
                </a:solidFill>
              </a:rPr>
              <a:t>）</a:t>
            </a:r>
          </a:p>
        </p:txBody>
      </p:sp>
      <p:pic>
        <p:nvPicPr>
          <p:cNvPr id="4" name="图片 3" descr="文本&#10;&#10;描述已自动生成">
            <a:extLst>
              <a:ext uri="{FF2B5EF4-FFF2-40B4-BE49-F238E27FC236}">
                <a16:creationId xmlns:a16="http://schemas.microsoft.com/office/drawing/2014/main" id="{276587D0-6B7A-9C65-EF53-94196E373EE1}"/>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979876" y="1016732"/>
            <a:ext cx="2585223" cy="1939465"/>
          </a:xfrm>
          <a:prstGeom prst="rect">
            <a:avLst/>
          </a:prstGeom>
          <a:effectLst>
            <a:outerShdw blurRad="292100" dist="38100" dir="9360000" sx="105000" sy="105000" algn="br" rotWithShape="0">
              <a:prstClr val="black">
                <a:alpha val="10000"/>
              </a:prstClr>
            </a:outerShdw>
          </a:effectLst>
        </p:spPr>
      </p:pic>
    </p:spTree>
    <p:extLst>
      <p:ext uri="{BB962C8B-B14F-4D97-AF65-F5344CB8AC3E}">
        <p14:creationId xmlns:p14="http://schemas.microsoft.com/office/powerpoint/2010/main" val="3905887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ED7B43E0-7BA5-475B-8225-74B10D24FDF8}"/>
              </a:ext>
            </a:extLst>
          </p:cNvPr>
          <p:cNvSpPr>
            <a:spLocks noGrp="1"/>
          </p:cNvSpPr>
          <p:nvPr>
            <p:ph type="body" sz="quarter" idx="10"/>
          </p:nvPr>
        </p:nvSpPr>
        <p:spPr/>
        <p:txBody>
          <a:bodyPr/>
          <a:lstStyle/>
          <a:p>
            <a:r>
              <a:rPr lang="en-US" altLang="zh-CN"/>
              <a:t>05</a:t>
            </a:r>
            <a:endParaRPr lang="zh-CN" altLang="en-US" dirty="0"/>
          </a:p>
        </p:txBody>
      </p:sp>
      <p:sp>
        <p:nvSpPr>
          <p:cNvPr id="3" name="文本占位符 2">
            <a:extLst>
              <a:ext uri="{FF2B5EF4-FFF2-40B4-BE49-F238E27FC236}">
                <a16:creationId xmlns:a16="http://schemas.microsoft.com/office/drawing/2014/main" id="{ED8A775C-388E-4349-8903-FDCDF9ECECFC}"/>
              </a:ext>
            </a:extLst>
          </p:cNvPr>
          <p:cNvSpPr>
            <a:spLocks noGrp="1"/>
          </p:cNvSpPr>
          <p:nvPr>
            <p:ph type="body" sz="quarter" idx="11"/>
          </p:nvPr>
        </p:nvSpPr>
        <p:spPr/>
        <p:txBody>
          <a:bodyPr/>
          <a:lstStyle/>
          <a:p>
            <a:r>
              <a:rPr lang="zh-CN" altLang="en-US" dirty="0"/>
              <a:t>公平性</a:t>
            </a:r>
          </a:p>
        </p:txBody>
      </p:sp>
      <p:sp>
        <p:nvSpPr>
          <p:cNvPr id="4" name="文本占位符 3">
            <a:extLst>
              <a:ext uri="{FF2B5EF4-FFF2-40B4-BE49-F238E27FC236}">
                <a16:creationId xmlns:a16="http://schemas.microsoft.com/office/drawing/2014/main" id="{97656BF5-7C46-4122-A072-9BFBB39DB7B9}"/>
              </a:ext>
            </a:extLst>
          </p:cNvPr>
          <p:cNvSpPr>
            <a:spLocks noGrp="1"/>
          </p:cNvSpPr>
          <p:nvPr>
            <p:ph type="body" sz="quarter" idx="12"/>
          </p:nvPr>
        </p:nvSpPr>
        <p:spPr/>
        <p:txBody>
          <a:bodyPr/>
          <a:lstStyle/>
          <a:p>
            <a:r>
              <a:rPr lang="en-US" altLang="zh-CN"/>
              <a:t>Fairness</a:t>
            </a:r>
          </a:p>
        </p:txBody>
      </p:sp>
      <p:sp>
        <p:nvSpPr>
          <p:cNvPr id="6" name="文本框 5">
            <a:extLst>
              <a:ext uri="{FF2B5EF4-FFF2-40B4-BE49-F238E27FC236}">
                <a16:creationId xmlns:a16="http://schemas.microsoft.com/office/drawing/2014/main" id="{D7495CFC-64B4-449F-BEE7-32F767995803}"/>
              </a:ext>
            </a:extLst>
          </p:cNvPr>
          <p:cNvSpPr txBox="1"/>
          <p:nvPr/>
        </p:nvSpPr>
        <p:spPr>
          <a:xfrm>
            <a:off x="3575720" y="1438807"/>
            <a:ext cx="8136904" cy="3980385"/>
          </a:xfrm>
          <a:prstGeom prst="rect">
            <a:avLst/>
          </a:prstGeom>
          <a:noFill/>
        </p:spPr>
        <p:txBody>
          <a:bodyPr wrap="square" lIns="0" tIns="0" rIns="0" bIns="0" rtlCol="0">
            <a:spAutoFit/>
          </a:bodyPr>
          <a:lstStyle/>
          <a:p>
            <a:pPr algn="just">
              <a:lnSpc>
                <a:spcPct val="120000"/>
              </a:lnSpc>
              <a:spcAft>
                <a:spcPts val="500"/>
              </a:spcAft>
            </a:pPr>
            <a:r>
              <a:rPr lang="zh-CN" altLang="en-US" sz="1400" b="1" dirty="0">
                <a:effectLst/>
                <a:latin typeface="微软雅黑" panose="020B0503020204020204" pitchFamily="34" charset="-122"/>
                <a:ea typeface="微软雅黑" panose="020B0503020204020204" pitchFamily="34" charset="-122"/>
              </a:rPr>
              <a:t>年发病患者总数：</a:t>
            </a:r>
            <a:endParaRPr lang="en-US" altLang="zh-CN" sz="1400" b="1" dirty="0">
              <a:effectLst/>
              <a:latin typeface="微软雅黑" panose="020B0503020204020204" pitchFamily="34" charset="-122"/>
              <a:ea typeface="微软雅黑" panose="020B0503020204020204" pitchFamily="34" charset="-122"/>
            </a:endParaRPr>
          </a:p>
          <a:p>
            <a:pPr algn="just">
              <a:lnSpc>
                <a:spcPct val="120000"/>
              </a:lnSpc>
              <a:spcAft>
                <a:spcPts val="500"/>
              </a:spcAft>
            </a:pPr>
            <a:r>
              <a:rPr lang="zh-CN" altLang="en-US" sz="1400" dirty="0">
                <a:effectLst/>
                <a:latin typeface="微软雅黑" panose="020B0503020204020204" pitchFamily="34" charset="-122"/>
                <a:ea typeface="微软雅黑" panose="020B0503020204020204" pitchFamily="34" charset="-122"/>
              </a:rPr>
              <a:t>急性细菌性皮肤及皮肤结构感染预计年发病患者数约为 </a:t>
            </a:r>
            <a:r>
              <a:rPr lang="en-US" altLang="zh-CN" sz="1400" dirty="0">
                <a:effectLst/>
                <a:latin typeface="微软雅黑" panose="020B0503020204020204" pitchFamily="34" charset="-122"/>
                <a:ea typeface="微软雅黑" panose="020B0503020204020204" pitchFamily="34" charset="-122"/>
              </a:rPr>
              <a:t>280 </a:t>
            </a:r>
            <a:r>
              <a:rPr lang="zh-CN" altLang="en-US" sz="1400" dirty="0">
                <a:effectLst/>
                <a:latin typeface="微软雅黑" panose="020B0503020204020204" pitchFamily="34" charset="-122"/>
                <a:ea typeface="微软雅黑" panose="020B0503020204020204" pitchFamily="34" charset="-122"/>
              </a:rPr>
              <a:t>万人，其中由耐甲氧西林金黄色葡萄球菌引起的感染，可以用特地唑胺治疗的人群约 </a:t>
            </a:r>
            <a:r>
              <a:rPr lang="en-US" altLang="zh-CN" sz="1400" dirty="0">
                <a:effectLst/>
                <a:latin typeface="微软雅黑" panose="020B0503020204020204" pitchFamily="34" charset="-122"/>
                <a:ea typeface="微软雅黑" panose="020B0503020204020204" pitchFamily="34" charset="-122"/>
              </a:rPr>
              <a:t>10 </a:t>
            </a:r>
            <a:r>
              <a:rPr lang="zh-CN" altLang="en-US" sz="1400" dirty="0">
                <a:effectLst/>
                <a:latin typeface="微软雅黑" panose="020B0503020204020204" pitchFamily="34" charset="-122"/>
                <a:ea typeface="微软雅黑" panose="020B0503020204020204" pitchFamily="34" charset="-122"/>
              </a:rPr>
              <a:t>万人。</a:t>
            </a:r>
            <a:endParaRPr lang="en-US" altLang="zh-CN" sz="1400" dirty="0">
              <a:effectLst/>
              <a:latin typeface="微软雅黑" panose="020B0503020204020204" pitchFamily="34" charset="-122"/>
              <a:ea typeface="微软雅黑" panose="020B0503020204020204" pitchFamily="34" charset="-122"/>
            </a:endParaRPr>
          </a:p>
          <a:p>
            <a:pPr algn="just">
              <a:lnSpc>
                <a:spcPct val="120000"/>
              </a:lnSpc>
              <a:spcAft>
                <a:spcPts val="500"/>
              </a:spcAft>
            </a:pPr>
            <a:r>
              <a:rPr lang="zh-CN" altLang="en-US" sz="1400" b="1" dirty="0">
                <a:latin typeface="微软雅黑" panose="020B0503020204020204" pitchFamily="34" charset="-122"/>
                <a:ea typeface="微软雅黑" panose="020B0503020204020204" pitchFamily="34" charset="-122"/>
              </a:rPr>
              <a:t>弥补药品目录短板：</a:t>
            </a:r>
            <a:endParaRPr lang="en-US" altLang="zh-CN" sz="1400" b="1" dirty="0">
              <a:latin typeface="微软雅黑" panose="020B0503020204020204" pitchFamily="34" charset="-122"/>
              <a:ea typeface="微软雅黑" panose="020B0503020204020204" pitchFamily="34" charset="-122"/>
            </a:endParaRPr>
          </a:p>
          <a:p>
            <a:pPr algn="just">
              <a:lnSpc>
                <a:spcPct val="120000"/>
              </a:lnSpc>
              <a:spcAft>
                <a:spcPts val="500"/>
              </a:spcAft>
            </a:pPr>
            <a:r>
              <a:rPr lang="zh-CN" altLang="en-US" sz="1400" dirty="0">
                <a:effectLst/>
                <a:latin typeface="微软雅黑" panose="020B0503020204020204" pitchFamily="34" charset="-122"/>
                <a:ea typeface="微软雅黑" panose="020B0503020204020204" pitchFamily="34" charset="-122"/>
              </a:rPr>
              <a:t>与对</a:t>
            </a:r>
            <a:r>
              <a:rPr lang="en-US" altLang="zh-CN" sz="1400" dirty="0">
                <a:effectLst/>
                <a:latin typeface="微软雅黑" panose="020B0503020204020204" pitchFamily="34" charset="-122"/>
                <a:ea typeface="微软雅黑" panose="020B0503020204020204" pitchFamily="34" charset="-122"/>
              </a:rPr>
              <a:t>MRSA</a:t>
            </a:r>
            <a:r>
              <a:rPr lang="zh-CN" altLang="en-US" sz="1400" dirty="0">
                <a:effectLst/>
                <a:latin typeface="微软雅黑" panose="020B0503020204020204" pitchFamily="34" charset="-122"/>
                <a:ea typeface="微软雅黑" panose="020B0503020204020204" pitchFamily="34" charset="-122"/>
              </a:rPr>
              <a:t>有效的抗菌药相比，特地唑胺能：</a:t>
            </a:r>
            <a:r>
              <a:rPr lang="zh-CN" altLang="en-US" sz="1400" b="1" dirty="0">
                <a:solidFill>
                  <a:srgbClr val="FF0000"/>
                </a:solidFill>
                <a:effectLst/>
                <a:latin typeface="微软雅黑" panose="020B0503020204020204" pitchFamily="34" charset="-122"/>
                <a:ea typeface="微软雅黑" panose="020B0503020204020204" pitchFamily="34" charset="-122"/>
              </a:rPr>
              <a:t>① 提高生物利用度</a:t>
            </a:r>
            <a:r>
              <a:rPr lang="zh-CN" altLang="en-US" sz="1400" dirty="0">
                <a:effectLst/>
                <a:latin typeface="微软雅黑" panose="020B0503020204020204" pitchFamily="34" charset="-122"/>
                <a:ea typeface="微软雅黑" panose="020B0503020204020204" pitchFamily="34" charset="-122"/>
              </a:rPr>
              <a:t>：满足注射转口服序贯及特殊人群（老年、肥胖、肝肾功能不全等）无需调整剂量的需求；</a:t>
            </a:r>
            <a:r>
              <a:rPr lang="en-US" altLang="zh-CN" sz="1400" b="1" dirty="0">
                <a:solidFill>
                  <a:srgbClr val="FF0000"/>
                </a:solidFill>
                <a:effectLst/>
                <a:latin typeface="微软雅黑" panose="020B0503020204020204" pitchFamily="34" charset="-122"/>
                <a:ea typeface="微软雅黑" panose="020B0503020204020204" pitchFamily="34" charset="-122"/>
              </a:rPr>
              <a:t>② </a:t>
            </a:r>
            <a:r>
              <a:rPr lang="zh-CN" altLang="en-US" sz="1400" b="1" dirty="0">
                <a:solidFill>
                  <a:srgbClr val="FF0000"/>
                </a:solidFill>
                <a:effectLst/>
                <a:latin typeface="微软雅黑" panose="020B0503020204020204" pitchFamily="34" charset="-122"/>
                <a:ea typeface="微软雅黑" panose="020B0503020204020204" pitchFamily="34" charset="-122"/>
              </a:rPr>
              <a:t>缩短治疗周期及给药次数</a:t>
            </a:r>
            <a:r>
              <a:rPr lang="zh-CN" altLang="en-US" sz="1400" dirty="0">
                <a:effectLst/>
                <a:latin typeface="微软雅黑" panose="020B0503020204020204" pitchFamily="34" charset="-122"/>
                <a:ea typeface="微软雅黑" panose="020B0503020204020204" pitchFamily="34" charset="-122"/>
              </a:rPr>
              <a:t>：相对于其他抗</a:t>
            </a:r>
            <a:r>
              <a:rPr lang="en-US" altLang="zh-CN" sz="1400" dirty="0">
                <a:effectLst/>
                <a:latin typeface="微软雅黑" panose="020B0503020204020204" pitchFamily="34" charset="-122"/>
                <a:ea typeface="微软雅黑" panose="020B0503020204020204" pitchFamily="34" charset="-122"/>
              </a:rPr>
              <a:t>MRSA</a:t>
            </a:r>
            <a:r>
              <a:rPr lang="zh-CN" altLang="en-US" sz="1400" dirty="0">
                <a:effectLst/>
                <a:latin typeface="微软雅黑" panose="020B0503020204020204" pitchFamily="34" charset="-122"/>
                <a:ea typeface="微软雅黑" panose="020B0503020204020204" pitchFamily="34" charset="-122"/>
              </a:rPr>
              <a:t>药物连续</a:t>
            </a:r>
            <a:r>
              <a:rPr lang="en-US" altLang="zh-CN" sz="1400" dirty="0">
                <a:effectLst/>
                <a:latin typeface="微软雅黑" panose="020B0503020204020204" pitchFamily="34" charset="-122"/>
                <a:ea typeface="微软雅黑" panose="020B0503020204020204" pitchFamily="34" charset="-122"/>
              </a:rPr>
              <a:t>10-14</a:t>
            </a:r>
            <a:r>
              <a:rPr lang="zh-CN" altLang="en-US" sz="1400" dirty="0">
                <a:effectLst/>
                <a:latin typeface="微软雅黑" panose="020B0503020204020204" pitchFamily="34" charset="-122"/>
                <a:ea typeface="微软雅黑" panose="020B0503020204020204" pitchFamily="34" charset="-122"/>
              </a:rPr>
              <a:t>天每天</a:t>
            </a:r>
            <a:r>
              <a:rPr lang="en-US" altLang="zh-CN" sz="1400" dirty="0">
                <a:effectLst/>
                <a:latin typeface="微软雅黑" panose="020B0503020204020204" pitchFamily="34" charset="-122"/>
                <a:ea typeface="微软雅黑" panose="020B0503020204020204" pitchFamily="34" charset="-122"/>
              </a:rPr>
              <a:t>2</a:t>
            </a:r>
            <a:r>
              <a:rPr lang="zh-CN" altLang="en-US" sz="1400" dirty="0">
                <a:effectLst/>
                <a:latin typeface="微软雅黑" panose="020B0503020204020204" pitchFamily="34" charset="-122"/>
                <a:ea typeface="微软雅黑" panose="020B0503020204020204" pitchFamily="34" charset="-122"/>
              </a:rPr>
              <a:t>次的治疗方案，特地唑胺仅需</a:t>
            </a:r>
            <a:r>
              <a:rPr lang="en-US" altLang="zh-CN" sz="1400" dirty="0">
                <a:effectLst/>
                <a:latin typeface="微软雅黑" panose="020B0503020204020204" pitchFamily="34" charset="-122"/>
                <a:ea typeface="微软雅黑" panose="020B0503020204020204" pitchFamily="34" charset="-122"/>
              </a:rPr>
              <a:t>6</a:t>
            </a:r>
            <a:r>
              <a:rPr lang="zh-CN" altLang="en-US" sz="1400" dirty="0">
                <a:effectLst/>
                <a:latin typeface="微软雅黑" panose="020B0503020204020204" pitchFamily="34" charset="-122"/>
                <a:ea typeface="微软雅黑" panose="020B0503020204020204" pitchFamily="34" charset="-122"/>
              </a:rPr>
              <a:t>天，且一天一次；</a:t>
            </a:r>
            <a:r>
              <a:rPr lang="en-US" altLang="zh-CN" sz="1400" b="1" dirty="0">
                <a:solidFill>
                  <a:srgbClr val="FF0000"/>
                </a:solidFill>
                <a:effectLst/>
                <a:latin typeface="微软雅黑" panose="020B0503020204020204" pitchFamily="34" charset="-122"/>
                <a:ea typeface="微软雅黑" panose="020B0503020204020204" pitchFamily="34" charset="-122"/>
              </a:rPr>
              <a:t>③ </a:t>
            </a:r>
            <a:r>
              <a:rPr lang="zh-CN" altLang="en-US" sz="1400" b="1" dirty="0">
                <a:solidFill>
                  <a:srgbClr val="FF0000"/>
                </a:solidFill>
                <a:effectLst/>
                <a:latin typeface="微软雅黑" panose="020B0503020204020204" pitchFamily="34" charset="-122"/>
                <a:ea typeface="微软雅黑" panose="020B0503020204020204" pitchFamily="34" charset="-122"/>
              </a:rPr>
              <a:t>降低不良反应</a:t>
            </a:r>
            <a:r>
              <a:rPr lang="zh-CN" altLang="en-US" sz="1400" dirty="0">
                <a:effectLst/>
                <a:latin typeface="微软雅黑" panose="020B0503020204020204" pitchFamily="34" charset="-122"/>
                <a:ea typeface="微软雅黑" panose="020B0503020204020204" pitchFamily="34" charset="-122"/>
              </a:rPr>
              <a:t>：减少胃肠道及骨髓抑制反应，提升治疗舒适度及依从性，提高临床治疗效果，同等疗程费用下节约整体医疗成本，填补现有目录空白。</a:t>
            </a:r>
            <a:endParaRPr lang="en-US" altLang="zh-CN" sz="1400" dirty="0">
              <a:effectLst/>
              <a:latin typeface="微软雅黑" panose="020B0503020204020204" pitchFamily="34" charset="-122"/>
              <a:ea typeface="微软雅黑" panose="020B0503020204020204" pitchFamily="34" charset="-122"/>
            </a:endParaRPr>
          </a:p>
          <a:p>
            <a:pPr algn="just">
              <a:lnSpc>
                <a:spcPct val="120000"/>
              </a:lnSpc>
              <a:spcAft>
                <a:spcPts val="500"/>
              </a:spcAft>
            </a:pPr>
            <a:r>
              <a:rPr lang="zh-CN" altLang="en-US" sz="1400" b="1" dirty="0">
                <a:effectLst/>
                <a:latin typeface="微软雅黑" panose="020B0503020204020204" pitchFamily="34" charset="-122"/>
                <a:ea typeface="微软雅黑" panose="020B0503020204020204" pitchFamily="34" charset="-122"/>
              </a:rPr>
              <a:t>临床管理难度：</a:t>
            </a:r>
            <a:endParaRPr lang="en-US" altLang="zh-CN" sz="1400" b="1" dirty="0">
              <a:effectLst/>
              <a:latin typeface="微软雅黑" panose="020B0503020204020204" pitchFamily="34" charset="-122"/>
              <a:ea typeface="微软雅黑" panose="020B0503020204020204" pitchFamily="34" charset="-122"/>
            </a:endParaRPr>
          </a:p>
          <a:p>
            <a:pPr algn="just">
              <a:lnSpc>
                <a:spcPct val="120000"/>
              </a:lnSpc>
              <a:spcAft>
                <a:spcPts val="500"/>
              </a:spcAft>
            </a:pPr>
            <a:r>
              <a:rPr lang="zh-CN" altLang="en-US" sz="1400" dirty="0">
                <a:effectLst/>
                <a:latin typeface="微软雅黑" panose="020B0503020204020204" pitchFamily="34" charset="-122"/>
                <a:ea typeface="微软雅黑" panose="020B0503020204020204" pitchFamily="34" charset="-122"/>
              </a:rPr>
              <a:t>特地唑胺说明书抗菌谱、适应症明确，用法用量固定且疗程短，在临床指征明确或有培养和药敏信息的情况下，才考虑使用特地唑胺，</a:t>
            </a:r>
            <a:r>
              <a:rPr lang="zh-CN" altLang="en-US" sz="1400" b="1" dirty="0">
                <a:solidFill>
                  <a:srgbClr val="FF0000"/>
                </a:solidFill>
                <a:latin typeface="微软雅黑" panose="020B0503020204020204" pitchFamily="34" charset="-122"/>
                <a:ea typeface="微软雅黑" panose="020B0503020204020204" pitchFamily="34" charset="-122"/>
              </a:rPr>
              <a:t>抗菌用药精准</a:t>
            </a:r>
            <a:r>
              <a:rPr lang="zh-CN" altLang="en-US" sz="1400" dirty="0">
                <a:effectLst/>
                <a:latin typeface="微软雅黑" panose="020B0503020204020204" pitchFamily="34" charset="-122"/>
                <a:ea typeface="微软雅黑" panose="020B0503020204020204" pitchFamily="34" charset="-122"/>
              </a:rPr>
              <a:t>；按国家</a:t>
            </a:r>
            <a:r>
              <a:rPr lang="en-US" altLang="zh-CN" sz="1400" dirty="0">
                <a:effectLst/>
                <a:latin typeface="微软雅黑" panose="020B0503020204020204" pitchFamily="34" charset="-122"/>
                <a:ea typeface="微软雅黑" panose="020B0503020204020204" pitchFamily="34" charset="-122"/>
              </a:rPr>
              <a:t>《</a:t>
            </a:r>
            <a:r>
              <a:rPr lang="zh-CN" altLang="en-US" sz="1400" dirty="0">
                <a:effectLst/>
                <a:latin typeface="微软雅黑" panose="020B0503020204020204" pitchFamily="34" charset="-122"/>
                <a:ea typeface="微软雅黑" panose="020B0503020204020204" pitchFamily="34" charset="-122"/>
              </a:rPr>
              <a:t>抗菌药物临床应用指导原则</a:t>
            </a:r>
            <a:r>
              <a:rPr lang="en-US" altLang="zh-CN" sz="1400" dirty="0">
                <a:effectLst/>
                <a:latin typeface="微软雅黑" panose="020B0503020204020204" pitchFamily="34" charset="-122"/>
                <a:ea typeface="微软雅黑" panose="020B0503020204020204" pitchFamily="34" charset="-122"/>
              </a:rPr>
              <a:t>》</a:t>
            </a:r>
            <a:r>
              <a:rPr lang="zh-CN" altLang="en-US" sz="1400" dirty="0">
                <a:effectLst/>
                <a:latin typeface="微软雅黑" panose="020B0503020204020204" pitchFamily="34" charset="-122"/>
                <a:ea typeface="微软雅黑" panose="020B0503020204020204" pitchFamily="34" charset="-122"/>
              </a:rPr>
              <a:t>要求，特地唑胺纳入</a:t>
            </a:r>
            <a:r>
              <a:rPr lang="zh-CN" altLang="en-US" sz="1400" b="1" dirty="0">
                <a:solidFill>
                  <a:srgbClr val="FF0000"/>
                </a:solidFill>
                <a:effectLst/>
                <a:latin typeface="微软雅黑" panose="020B0503020204020204" pitchFamily="34" charset="-122"/>
                <a:ea typeface="微软雅黑" panose="020B0503020204020204" pitchFamily="34" charset="-122"/>
              </a:rPr>
              <a:t>特殊使用级管理</a:t>
            </a:r>
            <a:r>
              <a:rPr lang="zh-CN" altLang="en-US" sz="1400" dirty="0">
                <a:effectLst/>
                <a:latin typeface="微软雅黑" panose="020B0503020204020204" pitchFamily="34" charset="-122"/>
                <a:ea typeface="微软雅黑" panose="020B0503020204020204" pitchFamily="34" charset="-122"/>
              </a:rPr>
              <a:t>，处方审核严格，临床滥用风险小。</a:t>
            </a:r>
            <a:endParaRPr lang="en-US" altLang="zh-CN" sz="1400" dirty="0">
              <a:effectLst/>
              <a:latin typeface="微软雅黑" panose="020B0503020204020204" pitchFamily="34" charset="-122"/>
              <a:ea typeface="微软雅黑" panose="020B0503020204020204" pitchFamily="34" charset="-122"/>
            </a:endParaRPr>
          </a:p>
          <a:p>
            <a:pPr algn="just">
              <a:lnSpc>
                <a:spcPct val="120000"/>
              </a:lnSpc>
              <a:spcAft>
                <a:spcPts val="1200"/>
              </a:spcAft>
            </a:pPr>
            <a:endParaRPr lang="zh-CN" altLang="en-US" sz="1400" dirty="0"/>
          </a:p>
        </p:txBody>
      </p:sp>
    </p:spTree>
    <p:extLst>
      <p:ext uri="{BB962C8B-B14F-4D97-AF65-F5344CB8AC3E}">
        <p14:creationId xmlns:p14="http://schemas.microsoft.com/office/powerpoint/2010/main" val="2253979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组合 19">
            <a:extLst>
              <a:ext uri="{FF2B5EF4-FFF2-40B4-BE49-F238E27FC236}">
                <a16:creationId xmlns:a16="http://schemas.microsoft.com/office/drawing/2014/main" id="{69243F23-00C8-43F3-9866-D80BC5600BA7}"/>
              </a:ext>
            </a:extLst>
          </p:cNvPr>
          <p:cNvGrpSpPr/>
          <p:nvPr/>
        </p:nvGrpSpPr>
        <p:grpSpPr>
          <a:xfrm>
            <a:off x="4250178" y="694699"/>
            <a:ext cx="3564396" cy="1440160"/>
            <a:chOff x="4250178" y="694699"/>
            <a:chExt cx="3564396" cy="1440160"/>
          </a:xfrm>
        </p:grpSpPr>
        <p:grpSp>
          <p:nvGrpSpPr>
            <p:cNvPr id="11" name="组合 10">
              <a:extLst>
                <a:ext uri="{FF2B5EF4-FFF2-40B4-BE49-F238E27FC236}">
                  <a16:creationId xmlns:a16="http://schemas.microsoft.com/office/drawing/2014/main" id="{65D53310-CC64-4BB0-A0DB-913F1EDEAD33}"/>
                </a:ext>
              </a:extLst>
            </p:cNvPr>
            <p:cNvGrpSpPr/>
            <p:nvPr/>
          </p:nvGrpSpPr>
          <p:grpSpPr>
            <a:xfrm>
              <a:off x="4250178" y="694699"/>
              <a:ext cx="3564396" cy="1440160"/>
              <a:chOff x="4259796" y="2348880"/>
              <a:chExt cx="3564396" cy="1440160"/>
            </a:xfrm>
          </p:grpSpPr>
          <p:sp>
            <p:nvSpPr>
              <p:cNvPr id="12" name="矩形 11">
                <a:extLst>
                  <a:ext uri="{FF2B5EF4-FFF2-40B4-BE49-F238E27FC236}">
                    <a16:creationId xmlns:a16="http://schemas.microsoft.com/office/drawing/2014/main" id="{95748EFD-0C42-4EE0-BABB-DDED7F35FFF3}"/>
                  </a:ext>
                </a:extLst>
              </p:cNvPr>
              <p:cNvSpPr/>
              <p:nvPr/>
            </p:nvSpPr>
            <p:spPr>
              <a:xfrm>
                <a:off x="4259796" y="2348880"/>
                <a:ext cx="3564396" cy="144016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a:extLst>
                  <a:ext uri="{FF2B5EF4-FFF2-40B4-BE49-F238E27FC236}">
                    <a16:creationId xmlns:a16="http://schemas.microsoft.com/office/drawing/2014/main" id="{379267C6-021C-42B3-97CB-66CCC77FEAA4}"/>
                  </a:ext>
                </a:extLst>
              </p:cNvPr>
              <p:cNvSpPr/>
              <p:nvPr/>
            </p:nvSpPr>
            <p:spPr>
              <a:xfrm>
                <a:off x="4475820" y="2546902"/>
                <a:ext cx="3132348" cy="1044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4" name="组合 13">
              <a:extLst>
                <a:ext uri="{FF2B5EF4-FFF2-40B4-BE49-F238E27FC236}">
                  <a16:creationId xmlns:a16="http://schemas.microsoft.com/office/drawing/2014/main" id="{F45C52B5-441B-40AB-BB5C-B5228CAA79AF}"/>
                </a:ext>
              </a:extLst>
            </p:cNvPr>
            <p:cNvGrpSpPr/>
            <p:nvPr/>
          </p:nvGrpSpPr>
          <p:grpSpPr>
            <a:xfrm>
              <a:off x="4567543" y="1107003"/>
              <a:ext cx="2929667" cy="615553"/>
              <a:chOff x="4732507" y="2775816"/>
              <a:chExt cx="2929667" cy="615553"/>
            </a:xfrm>
          </p:grpSpPr>
          <p:sp>
            <p:nvSpPr>
              <p:cNvPr id="15" name="文本框 14">
                <a:extLst>
                  <a:ext uri="{FF2B5EF4-FFF2-40B4-BE49-F238E27FC236}">
                    <a16:creationId xmlns:a16="http://schemas.microsoft.com/office/drawing/2014/main" id="{19846991-786C-432A-A9FD-8CEFD3EBDF5D}"/>
                  </a:ext>
                </a:extLst>
              </p:cNvPr>
              <p:cNvSpPr txBox="1"/>
              <p:nvPr/>
            </p:nvSpPr>
            <p:spPr>
              <a:xfrm>
                <a:off x="4732507" y="2775816"/>
                <a:ext cx="720080" cy="615553"/>
              </a:xfrm>
              <a:prstGeom prst="rect">
                <a:avLst/>
              </a:prstGeom>
              <a:noFill/>
            </p:spPr>
            <p:txBody>
              <a:bodyPr wrap="square" rtlCol="0">
                <a:spAutoFit/>
              </a:bodyPr>
              <a:lstStyle/>
              <a:p>
                <a:r>
                  <a:rPr lang="en-US" altLang="zh-CN" sz="3400">
                    <a:solidFill>
                      <a:schemeClr val="accent2"/>
                    </a:solidFill>
                  </a:rPr>
                  <a:t>01</a:t>
                </a:r>
                <a:endParaRPr lang="zh-CN" altLang="en-US" sz="3400">
                  <a:solidFill>
                    <a:schemeClr val="accent2"/>
                  </a:solidFill>
                </a:endParaRPr>
              </a:p>
            </p:txBody>
          </p:sp>
          <p:sp>
            <p:nvSpPr>
              <p:cNvPr id="16" name="文本框 15">
                <a:extLst>
                  <a:ext uri="{FF2B5EF4-FFF2-40B4-BE49-F238E27FC236}">
                    <a16:creationId xmlns:a16="http://schemas.microsoft.com/office/drawing/2014/main" id="{B3007788-8BDC-4D70-AF96-F046E303710C}"/>
                  </a:ext>
                </a:extLst>
              </p:cNvPr>
              <p:cNvSpPr txBox="1"/>
              <p:nvPr/>
            </p:nvSpPr>
            <p:spPr>
              <a:xfrm>
                <a:off x="5308571" y="2837371"/>
                <a:ext cx="2353603" cy="492443"/>
              </a:xfrm>
              <a:prstGeom prst="rect">
                <a:avLst/>
              </a:prstGeom>
              <a:noFill/>
            </p:spPr>
            <p:txBody>
              <a:bodyPr wrap="square" rtlCol="0">
                <a:spAutoFit/>
              </a:bodyPr>
              <a:lstStyle/>
              <a:p>
                <a:pPr algn="ctr"/>
                <a:r>
                  <a:rPr lang="zh-CN" altLang="en-US" sz="2600">
                    <a:solidFill>
                      <a:schemeClr val="accent2"/>
                    </a:solidFill>
                  </a:rPr>
                  <a:t>药品基本信息</a:t>
                </a:r>
              </a:p>
            </p:txBody>
          </p:sp>
        </p:grpSp>
      </p:grpSp>
      <p:grpSp>
        <p:nvGrpSpPr>
          <p:cNvPr id="21" name="组合 20">
            <a:extLst>
              <a:ext uri="{FF2B5EF4-FFF2-40B4-BE49-F238E27FC236}">
                <a16:creationId xmlns:a16="http://schemas.microsoft.com/office/drawing/2014/main" id="{56708D25-677B-441C-A4F3-8EA4FA69797C}"/>
              </a:ext>
            </a:extLst>
          </p:cNvPr>
          <p:cNvGrpSpPr/>
          <p:nvPr/>
        </p:nvGrpSpPr>
        <p:grpSpPr>
          <a:xfrm>
            <a:off x="4241598" y="2494295"/>
            <a:ext cx="3564396" cy="1440160"/>
            <a:chOff x="4250178" y="694699"/>
            <a:chExt cx="3564396" cy="1440160"/>
          </a:xfrm>
        </p:grpSpPr>
        <p:grpSp>
          <p:nvGrpSpPr>
            <p:cNvPr id="22" name="组合 21">
              <a:extLst>
                <a:ext uri="{FF2B5EF4-FFF2-40B4-BE49-F238E27FC236}">
                  <a16:creationId xmlns:a16="http://schemas.microsoft.com/office/drawing/2014/main" id="{B693B51B-04D6-42CE-8002-DAB7E31CB8AC}"/>
                </a:ext>
              </a:extLst>
            </p:cNvPr>
            <p:cNvGrpSpPr/>
            <p:nvPr/>
          </p:nvGrpSpPr>
          <p:grpSpPr>
            <a:xfrm>
              <a:off x="4250178" y="694699"/>
              <a:ext cx="3564396" cy="1440160"/>
              <a:chOff x="4259796" y="2348880"/>
              <a:chExt cx="3564396" cy="1440160"/>
            </a:xfrm>
          </p:grpSpPr>
          <p:sp>
            <p:nvSpPr>
              <p:cNvPr id="26" name="矩形 25">
                <a:extLst>
                  <a:ext uri="{FF2B5EF4-FFF2-40B4-BE49-F238E27FC236}">
                    <a16:creationId xmlns:a16="http://schemas.microsoft.com/office/drawing/2014/main" id="{E53DA151-7173-428B-88DF-2753AA8CEDC2}"/>
                  </a:ext>
                </a:extLst>
              </p:cNvPr>
              <p:cNvSpPr/>
              <p:nvPr/>
            </p:nvSpPr>
            <p:spPr>
              <a:xfrm>
                <a:off x="4259796" y="2348880"/>
                <a:ext cx="3564396" cy="144016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26">
                <a:extLst>
                  <a:ext uri="{FF2B5EF4-FFF2-40B4-BE49-F238E27FC236}">
                    <a16:creationId xmlns:a16="http://schemas.microsoft.com/office/drawing/2014/main" id="{71146563-C37C-41F7-BBCD-57F4D8E921E1}"/>
                  </a:ext>
                </a:extLst>
              </p:cNvPr>
              <p:cNvSpPr/>
              <p:nvPr/>
            </p:nvSpPr>
            <p:spPr>
              <a:xfrm>
                <a:off x="4475820" y="2546902"/>
                <a:ext cx="3132348" cy="1044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3" name="组合 22">
              <a:extLst>
                <a:ext uri="{FF2B5EF4-FFF2-40B4-BE49-F238E27FC236}">
                  <a16:creationId xmlns:a16="http://schemas.microsoft.com/office/drawing/2014/main" id="{489497AF-69A4-4A36-A3D3-6CEE26B2ED66}"/>
                </a:ext>
              </a:extLst>
            </p:cNvPr>
            <p:cNvGrpSpPr/>
            <p:nvPr/>
          </p:nvGrpSpPr>
          <p:grpSpPr>
            <a:xfrm>
              <a:off x="4567543" y="1107003"/>
              <a:ext cx="2929667" cy="615553"/>
              <a:chOff x="4732507" y="2775816"/>
              <a:chExt cx="2929667" cy="615553"/>
            </a:xfrm>
          </p:grpSpPr>
          <p:sp>
            <p:nvSpPr>
              <p:cNvPr id="24" name="文本框 23">
                <a:extLst>
                  <a:ext uri="{FF2B5EF4-FFF2-40B4-BE49-F238E27FC236}">
                    <a16:creationId xmlns:a16="http://schemas.microsoft.com/office/drawing/2014/main" id="{6C22D814-449A-4F74-B7C4-C1E5B765D4D7}"/>
                  </a:ext>
                </a:extLst>
              </p:cNvPr>
              <p:cNvSpPr txBox="1"/>
              <p:nvPr/>
            </p:nvSpPr>
            <p:spPr>
              <a:xfrm>
                <a:off x="4732507" y="2775816"/>
                <a:ext cx="720080" cy="615553"/>
              </a:xfrm>
              <a:prstGeom prst="rect">
                <a:avLst/>
              </a:prstGeom>
              <a:noFill/>
            </p:spPr>
            <p:txBody>
              <a:bodyPr wrap="square" rtlCol="0">
                <a:spAutoFit/>
              </a:bodyPr>
              <a:lstStyle/>
              <a:p>
                <a:r>
                  <a:rPr lang="en-US" altLang="zh-CN" sz="3400">
                    <a:solidFill>
                      <a:schemeClr val="accent2"/>
                    </a:solidFill>
                  </a:rPr>
                  <a:t>03</a:t>
                </a:r>
                <a:endParaRPr lang="zh-CN" altLang="en-US" sz="3400">
                  <a:solidFill>
                    <a:schemeClr val="accent2"/>
                  </a:solidFill>
                </a:endParaRPr>
              </a:p>
            </p:txBody>
          </p:sp>
          <p:sp>
            <p:nvSpPr>
              <p:cNvPr id="25" name="文本框 24">
                <a:extLst>
                  <a:ext uri="{FF2B5EF4-FFF2-40B4-BE49-F238E27FC236}">
                    <a16:creationId xmlns:a16="http://schemas.microsoft.com/office/drawing/2014/main" id="{0BFC3CEF-83FF-45C9-98E9-B5F851E16375}"/>
                  </a:ext>
                </a:extLst>
              </p:cNvPr>
              <p:cNvSpPr txBox="1"/>
              <p:nvPr/>
            </p:nvSpPr>
            <p:spPr>
              <a:xfrm>
                <a:off x="5308571" y="2837371"/>
                <a:ext cx="2353603" cy="492443"/>
              </a:xfrm>
              <a:prstGeom prst="rect">
                <a:avLst/>
              </a:prstGeom>
              <a:noFill/>
            </p:spPr>
            <p:txBody>
              <a:bodyPr wrap="square" rtlCol="0">
                <a:spAutoFit/>
              </a:bodyPr>
              <a:lstStyle/>
              <a:p>
                <a:pPr algn="ctr"/>
                <a:r>
                  <a:rPr lang="zh-CN" altLang="en-US" sz="2600">
                    <a:solidFill>
                      <a:schemeClr val="accent2"/>
                    </a:solidFill>
                  </a:rPr>
                  <a:t>有效性</a:t>
                </a:r>
              </a:p>
            </p:txBody>
          </p:sp>
        </p:grpSp>
      </p:grpSp>
      <p:grpSp>
        <p:nvGrpSpPr>
          <p:cNvPr id="28" name="组合 27">
            <a:extLst>
              <a:ext uri="{FF2B5EF4-FFF2-40B4-BE49-F238E27FC236}">
                <a16:creationId xmlns:a16="http://schemas.microsoft.com/office/drawing/2014/main" id="{586E7ACC-1DEB-42C7-9DD4-BA30A30A7C4D}"/>
              </a:ext>
            </a:extLst>
          </p:cNvPr>
          <p:cNvGrpSpPr/>
          <p:nvPr/>
        </p:nvGrpSpPr>
        <p:grpSpPr>
          <a:xfrm>
            <a:off x="4241598" y="4293890"/>
            <a:ext cx="3564396" cy="1440160"/>
            <a:chOff x="4250178" y="694699"/>
            <a:chExt cx="3564396" cy="1440160"/>
          </a:xfrm>
        </p:grpSpPr>
        <p:grpSp>
          <p:nvGrpSpPr>
            <p:cNvPr id="29" name="组合 28">
              <a:extLst>
                <a:ext uri="{FF2B5EF4-FFF2-40B4-BE49-F238E27FC236}">
                  <a16:creationId xmlns:a16="http://schemas.microsoft.com/office/drawing/2014/main" id="{440FBE37-13CD-442E-8F6A-59425136D0E4}"/>
                </a:ext>
              </a:extLst>
            </p:cNvPr>
            <p:cNvGrpSpPr/>
            <p:nvPr/>
          </p:nvGrpSpPr>
          <p:grpSpPr>
            <a:xfrm>
              <a:off x="4250178" y="694699"/>
              <a:ext cx="3564396" cy="1440160"/>
              <a:chOff x="4259796" y="2348880"/>
              <a:chExt cx="3564396" cy="1440160"/>
            </a:xfrm>
          </p:grpSpPr>
          <p:sp>
            <p:nvSpPr>
              <p:cNvPr id="33" name="矩形 32">
                <a:extLst>
                  <a:ext uri="{FF2B5EF4-FFF2-40B4-BE49-F238E27FC236}">
                    <a16:creationId xmlns:a16="http://schemas.microsoft.com/office/drawing/2014/main" id="{E31D9D6F-D8C8-45BD-A6E6-DC0EB8DE4F58}"/>
                  </a:ext>
                </a:extLst>
              </p:cNvPr>
              <p:cNvSpPr/>
              <p:nvPr/>
            </p:nvSpPr>
            <p:spPr>
              <a:xfrm>
                <a:off x="4259796" y="2348880"/>
                <a:ext cx="3564396" cy="144016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矩形 33">
                <a:extLst>
                  <a:ext uri="{FF2B5EF4-FFF2-40B4-BE49-F238E27FC236}">
                    <a16:creationId xmlns:a16="http://schemas.microsoft.com/office/drawing/2014/main" id="{EF569B4D-B2F1-4450-9349-052A35E678CD}"/>
                  </a:ext>
                </a:extLst>
              </p:cNvPr>
              <p:cNvSpPr/>
              <p:nvPr/>
            </p:nvSpPr>
            <p:spPr>
              <a:xfrm>
                <a:off x="4475820" y="2546902"/>
                <a:ext cx="3132348" cy="1044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0" name="组合 29">
              <a:extLst>
                <a:ext uri="{FF2B5EF4-FFF2-40B4-BE49-F238E27FC236}">
                  <a16:creationId xmlns:a16="http://schemas.microsoft.com/office/drawing/2014/main" id="{799CC6E7-6EFD-480B-A7BB-C689D8A9414A}"/>
                </a:ext>
              </a:extLst>
            </p:cNvPr>
            <p:cNvGrpSpPr/>
            <p:nvPr/>
          </p:nvGrpSpPr>
          <p:grpSpPr>
            <a:xfrm>
              <a:off x="4567543" y="1107003"/>
              <a:ext cx="2929667" cy="615553"/>
              <a:chOff x="4732507" y="2775816"/>
              <a:chExt cx="2929667" cy="615553"/>
            </a:xfrm>
          </p:grpSpPr>
          <p:sp>
            <p:nvSpPr>
              <p:cNvPr id="31" name="文本框 30">
                <a:extLst>
                  <a:ext uri="{FF2B5EF4-FFF2-40B4-BE49-F238E27FC236}">
                    <a16:creationId xmlns:a16="http://schemas.microsoft.com/office/drawing/2014/main" id="{77718FB0-A4F9-4429-B3BE-E1AC15CCC198}"/>
                  </a:ext>
                </a:extLst>
              </p:cNvPr>
              <p:cNvSpPr txBox="1"/>
              <p:nvPr/>
            </p:nvSpPr>
            <p:spPr>
              <a:xfrm>
                <a:off x="4732507" y="2775816"/>
                <a:ext cx="720080" cy="615553"/>
              </a:xfrm>
              <a:prstGeom prst="rect">
                <a:avLst/>
              </a:prstGeom>
              <a:noFill/>
            </p:spPr>
            <p:txBody>
              <a:bodyPr wrap="square" rtlCol="0">
                <a:spAutoFit/>
              </a:bodyPr>
              <a:lstStyle/>
              <a:p>
                <a:r>
                  <a:rPr lang="en-US" altLang="zh-CN" sz="3400">
                    <a:solidFill>
                      <a:schemeClr val="accent2"/>
                    </a:solidFill>
                  </a:rPr>
                  <a:t>05</a:t>
                </a:r>
                <a:endParaRPr lang="zh-CN" altLang="en-US" sz="3400">
                  <a:solidFill>
                    <a:schemeClr val="accent2"/>
                  </a:solidFill>
                </a:endParaRPr>
              </a:p>
            </p:txBody>
          </p:sp>
          <p:sp>
            <p:nvSpPr>
              <p:cNvPr id="32" name="文本框 31">
                <a:extLst>
                  <a:ext uri="{FF2B5EF4-FFF2-40B4-BE49-F238E27FC236}">
                    <a16:creationId xmlns:a16="http://schemas.microsoft.com/office/drawing/2014/main" id="{F88E6187-4C02-4134-86DE-3F1FB480A974}"/>
                  </a:ext>
                </a:extLst>
              </p:cNvPr>
              <p:cNvSpPr txBox="1"/>
              <p:nvPr/>
            </p:nvSpPr>
            <p:spPr>
              <a:xfrm>
                <a:off x="5308571" y="2837371"/>
                <a:ext cx="2353603" cy="492443"/>
              </a:xfrm>
              <a:prstGeom prst="rect">
                <a:avLst/>
              </a:prstGeom>
              <a:noFill/>
            </p:spPr>
            <p:txBody>
              <a:bodyPr wrap="square" rtlCol="0">
                <a:spAutoFit/>
              </a:bodyPr>
              <a:lstStyle/>
              <a:p>
                <a:pPr algn="ctr"/>
                <a:r>
                  <a:rPr lang="zh-CN" altLang="en-US" sz="2600" dirty="0">
                    <a:solidFill>
                      <a:schemeClr val="accent2"/>
                    </a:solidFill>
                  </a:rPr>
                  <a:t>公平性</a:t>
                </a:r>
              </a:p>
            </p:txBody>
          </p:sp>
        </p:grpSp>
      </p:grpSp>
      <p:grpSp>
        <p:nvGrpSpPr>
          <p:cNvPr id="35" name="组合 34">
            <a:extLst>
              <a:ext uri="{FF2B5EF4-FFF2-40B4-BE49-F238E27FC236}">
                <a16:creationId xmlns:a16="http://schemas.microsoft.com/office/drawing/2014/main" id="{78F03609-7309-45CD-8B29-6D63B2BC7FA3}"/>
              </a:ext>
            </a:extLst>
          </p:cNvPr>
          <p:cNvGrpSpPr/>
          <p:nvPr/>
        </p:nvGrpSpPr>
        <p:grpSpPr>
          <a:xfrm>
            <a:off x="7932279" y="694699"/>
            <a:ext cx="3564396" cy="1440160"/>
            <a:chOff x="4250178" y="694699"/>
            <a:chExt cx="3564396" cy="1440160"/>
          </a:xfrm>
        </p:grpSpPr>
        <p:grpSp>
          <p:nvGrpSpPr>
            <p:cNvPr id="36" name="组合 35">
              <a:extLst>
                <a:ext uri="{FF2B5EF4-FFF2-40B4-BE49-F238E27FC236}">
                  <a16:creationId xmlns:a16="http://schemas.microsoft.com/office/drawing/2014/main" id="{F420A57B-68A7-4C25-B9AA-9FD3A9F19F47}"/>
                </a:ext>
              </a:extLst>
            </p:cNvPr>
            <p:cNvGrpSpPr/>
            <p:nvPr/>
          </p:nvGrpSpPr>
          <p:grpSpPr>
            <a:xfrm>
              <a:off x="4250178" y="694699"/>
              <a:ext cx="3564396" cy="1440160"/>
              <a:chOff x="4259796" y="2348880"/>
              <a:chExt cx="3564396" cy="1440160"/>
            </a:xfrm>
          </p:grpSpPr>
          <p:sp>
            <p:nvSpPr>
              <p:cNvPr id="40" name="矩形 39">
                <a:extLst>
                  <a:ext uri="{FF2B5EF4-FFF2-40B4-BE49-F238E27FC236}">
                    <a16:creationId xmlns:a16="http://schemas.microsoft.com/office/drawing/2014/main" id="{F3A63252-6179-42B1-A4CC-773AFCE3FE78}"/>
                  </a:ext>
                </a:extLst>
              </p:cNvPr>
              <p:cNvSpPr/>
              <p:nvPr/>
            </p:nvSpPr>
            <p:spPr>
              <a:xfrm>
                <a:off x="4259796" y="2348880"/>
                <a:ext cx="3564396" cy="144016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矩形 40">
                <a:extLst>
                  <a:ext uri="{FF2B5EF4-FFF2-40B4-BE49-F238E27FC236}">
                    <a16:creationId xmlns:a16="http://schemas.microsoft.com/office/drawing/2014/main" id="{00C11B58-739F-4796-8278-3C90004584EB}"/>
                  </a:ext>
                </a:extLst>
              </p:cNvPr>
              <p:cNvSpPr/>
              <p:nvPr/>
            </p:nvSpPr>
            <p:spPr>
              <a:xfrm>
                <a:off x="4475820" y="2546902"/>
                <a:ext cx="3132348" cy="1044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7" name="组合 36">
              <a:extLst>
                <a:ext uri="{FF2B5EF4-FFF2-40B4-BE49-F238E27FC236}">
                  <a16:creationId xmlns:a16="http://schemas.microsoft.com/office/drawing/2014/main" id="{65A7F9BC-A336-4683-8A98-6EBFA877FA53}"/>
                </a:ext>
              </a:extLst>
            </p:cNvPr>
            <p:cNvGrpSpPr/>
            <p:nvPr/>
          </p:nvGrpSpPr>
          <p:grpSpPr>
            <a:xfrm>
              <a:off x="4567543" y="1107003"/>
              <a:ext cx="2929667" cy="615553"/>
              <a:chOff x="4732507" y="2775816"/>
              <a:chExt cx="2929667" cy="615553"/>
            </a:xfrm>
          </p:grpSpPr>
          <p:sp>
            <p:nvSpPr>
              <p:cNvPr id="38" name="文本框 37">
                <a:extLst>
                  <a:ext uri="{FF2B5EF4-FFF2-40B4-BE49-F238E27FC236}">
                    <a16:creationId xmlns:a16="http://schemas.microsoft.com/office/drawing/2014/main" id="{40AC88C5-9FB6-4A94-8A22-003D43110AD5}"/>
                  </a:ext>
                </a:extLst>
              </p:cNvPr>
              <p:cNvSpPr txBox="1"/>
              <p:nvPr/>
            </p:nvSpPr>
            <p:spPr>
              <a:xfrm>
                <a:off x="4732507" y="2775816"/>
                <a:ext cx="720080" cy="615553"/>
              </a:xfrm>
              <a:prstGeom prst="rect">
                <a:avLst/>
              </a:prstGeom>
              <a:noFill/>
            </p:spPr>
            <p:txBody>
              <a:bodyPr wrap="square" rtlCol="0">
                <a:spAutoFit/>
              </a:bodyPr>
              <a:lstStyle/>
              <a:p>
                <a:r>
                  <a:rPr lang="en-US" altLang="zh-CN" sz="3400">
                    <a:solidFill>
                      <a:schemeClr val="accent2"/>
                    </a:solidFill>
                  </a:rPr>
                  <a:t>02</a:t>
                </a:r>
                <a:endParaRPr lang="zh-CN" altLang="en-US" sz="3400">
                  <a:solidFill>
                    <a:schemeClr val="accent2"/>
                  </a:solidFill>
                </a:endParaRPr>
              </a:p>
            </p:txBody>
          </p:sp>
          <p:sp>
            <p:nvSpPr>
              <p:cNvPr id="39" name="文本框 38">
                <a:extLst>
                  <a:ext uri="{FF2B5EF4-FFF2-40B4-BE49-F238E27FC236}">
                    <a16:creationId xmlns:a16="http://schemas.microsoft.com/office/drawing/2014/main" id="{CB42EA13-B8E4-45BA-B308-6474852E8869}"/>
                  </a:ext>
                </a:extLst>
              </p:cNvPr>
              <p:cNvSpPr txBox="1"/>
              <p:nvPr/>
            </p:nvSpPr>
            <p:spPr>
              <a:xfrm>
                <a:off x="5308571" y="2837371"/>
                <a:ext cx="2353603" cy="492443"/>
              </a:xfrm>
              <a:prstGeom prst="rect">
                <a:avLst/>
              </a:prstGeom>
              <a:noFill/>
            </p:spPr>
            <p:txBody>
              <a:bodyPr wrap="square" rtlCol="0">
                <a:spAutoFit/>
              </a:bodyPr>
              <a:lstStyle/>
              <a:p>
                <a:pPr algn="ctr"/>
                <a:r>
                  <a:rPr lang="zh-CN" altLang="en-US" sz="2600">
                    <a:solidFill>
                      <a:schemeClr val="accent2"/>
                    </a:solidFill>
                  </a:rPr>
                  <a:t>安全性</a:t>
                </a:r>
              </a:p>
            </p:txBody>
          </p:sp>
        </p:grpSp>
      </p:grpSp>
      <p:grpSp>
        <p:nvGrpSpPr>
          <p:cNvPr id="42" name="组合 41">
            <a:extLst>
              <a:ext uri="{FF2B5EF4-FFF2-40B4-BE49-F238E27FC236}">
                <a16:creationId xmlns:a16="http://schemas.microsoft.com/office/drawing/2014/main" id="{FAF165A1-3241-4717-9F22-7B004323F4A3}"/>
              </a:ext>
            </a:extLst>
          </p:cNvPr>
          <p:cNvGrpSpPr/>
          <p:nvPr/>
        </p:nvGrpSpPr>
        <p:grpSpPr>
          <a:xfrm>
            <a:off x="7923699" y="2494295"/>
            <a:ext cx="3564396" cy="1440160"/>
            <a:chOff x="4250178" y="694699"/>
            <a:chExt cx="3564396" cy="1440160"/>
          </a:xfrm>
        </p:grpSpPr>
        <p:grpSp>
          <p:nvGrpSpPr>
            <p:cNvPr id="43" name="组合 42">
              <a:extLst>
                <a:ext uri="{FF2B5EF4-FFF2-40B4-BE49-F238E27FC236}">
                  <a16:creationId xmlns:a16="http://schemas.microsoft.com/office/drawing/2014/main" id="{449E6905-FEB4-4598-A7A4-9FC9E79608A1}"/>
                </a:ext>
              </a:extLst>
            </p:cNvPr>
            <p:cNvGrpSpPr/>
            <p:nvPr/>
          </p:nvGrpSpPr>
          <p:grpSpPr>
            <a:xfrm>
              <a:off x="4250178" y="694699"/>
              <a:ext cx="3564396" cy="1440160"/>
              <a:chOff x="4259796" y="2348880"/>
              <a:chExt cx="3564396" cy="1440160"/>
            </a:xfrm>
          </p:grpSpPr>
          <p:sp>
            <p:nvSpPr>
              <p:cNvPr id="47" name="矩形 46">
                <a:extLst>
                  <a:ext uri="{FF2B5EF4-FFF2-40B4-BE49-F238E27FC236}">
                    <a16:creationId xmlns:a16="http://schemas.microsoft.com/office/drawing/2014/main" id="{8F670731-103C-4147-8496-62DAA3E91DD0}"/>
                  </a:ext>
                </a:extLst>
              </p:cNvPr>
              <p:cNvSpPr/>
              <p:nvPr/>
            </p:nvSpPr>
            <p:spPr>
              <a:xfrm>
                <a:off x="4259796" y="2348880"/>
                <a:ext cx="3564396" cy="144016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矩形 47">
                <a:extLst>
                  <a:ext uri="{FF2B5EF4-FFF2-40B4-BE49-F238E27FC236}">
                    <a16:creationId xmlns:a16="http://schemas.microsoft.com/office/drawing/2014/main" id="{FD60C2D0-633E-4471-8CD1-6CA9CBABC8EA}"/>
                  </a:ext>
                </a:extLst>
              </p:cNvPr>
              <p:cNvSpPr/>
              <p:nvPr/>
            </p:nvSpPr>
            <p:spPr>
              <a:xfrm>
                <a:off x="4475820" y="2546902"/>
                <a:ext cx="3132348" cy="1044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4" name="组合 43">
              <a:extLst>
                <a:ext uri="{FF2B5EF4-FFF2-40B4-BE49-F238E27FC236}">
                  <a16:creationId xmlns:a16="http://schemas.microsoft.com/office/drawing/2014/main" id="{17972154-88E8-4E4A-A460-953E36DB2EB5}"/>
                </a:ext>
              </a:extLst>
            </p:cNvPr>
            <p:cNvGrpSpPr/>
            <p:nvPr/>
          </p:nvGrpSpPr>
          <p:grpSpPr>
            <a:xfrm>
              <a:off x="4567543" y="1107003"/>
              <a:ext cx="2929667" cy="615553"/>
              <a:chOff x="4732507" y="2775816"/>
              <a:chExt cx="2929667" cy="615553"/>
            </a:xfrm>
          </p:grpSpPr>
          <p:sp>
            <p:nvSpPr>
              <p:cNvPr id="45" name="文本框 44">
                <a:extLst>
                  <a:ext uri="{FF2B5EF4-FFF2-40B4-BE49-F238E27FC236}">
                    <a16:creationId xmlns:a16="http://schemas.microsoft.com/office/drawing/2014/main" id="{E8EAB64B-C190-437C-8CB7-F5E2BC22A02C}"/>
                  </a:ext>
                </a:extLst>
              </p:cNvPr>
              <p:cNvSpPr txBox="1"/>
              <p:nvPr/>
            </p:nvSpPr>
            <p:spPr>
              <a:xfrm>
                <a:off x="4732507" y="2775816"/>
                <a:ext cx="720080" cy="615553"/>
              </a:xfrm>
              <a:prstGeom prst="rect">
                <a:avLst/>
              </a:prstGeom>
              <a:noFill/>
            </p:spPr>
            <p:txBody>
              <a:bodyPr wrap="square" rtlCol="0">
                <a:spAutoFit/>
              </a:bodyPr>
              <a:lstStyle/>
              <a:p>
                <a:r>
                  <a:rPr lang="en-US" altLang="zh-CN" sz="3400">
                    <a:solidFill>
                      <a:schemeClr val="accent2"/>
                    </a:solidFill>
                  </a:rPr>
                  <a:t>04</a:t>
                </a:r>
                <a:endParaRPr lang="zh-CN" altLang="en-US" sz="3400">
                  <a:solidFill>
                    <a:schemeClr val="accent2"/>
                  </a:solidFill>
                </a:endParaRPr>
              </a:p>
            </p:txBody>
          </p:sp>
          <p:sp>
            <p:nvSpPr>
              <p:cNvPr id="46" name="文本框 45">
                <a:extLst>
                  <a:ext uri="{FF2B5EF4-FFF2-40B4-BE49-F238E27FC236}">
                    <a16:creationId xmlns:a16="http://schemas.microsoft.com/office/drawing/2014/main" id="{83AE27A4-A74F-4FFF-8524-01FFC813E118}"/>
                  </a:ext>
                </a:extLst>
              </p:cNvPr>
              <p:cNvSpPr txBox="1"/>
              <p:nvPr/>
            </p:nvSpPr>
            <p:spPr>
              <a:xfrm>
                <a:off x="5308571" y="2837371"/>
                <a:ext cx="2353603" cy="492443"/>
              </a:xfrm>
              <a:prstGeom prst="rect">
                <a:avLst/>
              </a:prstGeom>
              <a:noFill/>
            </p:spPr>
            <p:txBody>
              <a:bodyPr wrap="square" rtlCol="0">
                <a:spAutoFit/>
              </a:bodyPr>
              <a:lstStyle/>
              <a:p>
                <a:pPr algn="ctr"/>
                <a:r>
                  <a:rPr lang="zh-CN" altLang="en-US" sz="2600" dirty="0">
                    <a:solidFill>
                      <a:schemeClr val="accent2"/>
                    </a:solidFill>
                  </a:rPr>
                  <a:t>创新性</a:t>
                </a:r>
              </a:p>
            </p:txBody>
          </p:sp>
        </p:grpSp>
      </p:grpSp>
      <p:pic>
        <p:nvPicPr>
          <p:cNvPr id="57" name="图片 56" descr="文本&#10;&#10;描述已自动生成">
            <a:extLst>
              <a:ext uri="{FF2B5EF4-FFF2-40B4-BE49-F238E27FC236}">
                <a16:creationId xmlns:a16="http://schemas.microsoft.com/office/drawing/2014/main" id="{63AF71E6-AD70-41CD-BBD5-C1A51FE6E91B}"/>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0874" y="3032956"/>
            <a:ext cx="3557494" cy="2668874"/>
          </a:xfrm>
          <a:prstGeom prst="rect">
            <a:avLst/>
          </a:prstGeom>
          <a:effectLst>
            <a:outerShdw blurRad="292100" dist="38100" dir="9360000" sx="105000" sy="105000" algn="br" rotWithShape="0">
              <a:prstClr val="black">
                <a:alpha val="10000"/>
              </a:prstClr>
            </a:outerShdw>
          </a:effectLst>
        </p:spPr>
      </p:pic>
    </p:spTree>
    <p:extLst>
      <p:ext uri="{BB962C8B-B14F-4D97-AF65-F5344CB8AC3E}">
        <p14:creationId xmlns:p14="http://schemas.microsoft.com/office/powerpoint/2010/main" val="1436828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ED7B43E0-7BA5-475B-8225-74B10D24FDF8}"/>
              </a:ext>
            </a:extLst>
          </p:cNvPr>
          <p:cNvSpPr>
            <a:spLocks noGrp="1"/>
          </p:cNvSpPr>
          <p:nvPr>
            <p:ph type="body" sz="quarter" idx="10"/>
          </p:nvPr>
        </p:nvSpPr>
        <p:spPr/>
        <p:txBody>
          <a:bodyPr/>
          <a:lstStyle/>
          <a:p>
            <a:r>
              <a:rPr lang="en-US" altLang="zh-CN"/>
              <a:t>01</a:t>
            </a:r>
            <a:endParaRPr lang="zh-CN" altLang="en-US"/>
          </a:p>
        </p:txBody>
      </p:sp>
      <p:sp>
        <p:nvSpPr>
          <p:cNvPr id="3" name="文本占位符 2">
            <a:extLst>
              <a:ext uri="{FF2B5EF4-FFF2-40B4-BE49-F238E27FC236}">
                <a16:creationId xmlns:a16="http://schemas.microsoft.com/office/drawing/2014/main" id="{ED8A775C-388E-4349-8903-FDCDF9ECECFC}"/>
              </a:ext>
            </a:extLst>
          </p:cNvPr>
          <p:cNvSpPr>
            <a:spLocks noGrp="1"/>
          </p:cNvSpPr>
          <p:nvPr>
            <p:ph type="body" sz="quarter" idx="11"/>
          </p:nvPr>
        </p:nvSpPr>
        <p:spPr/>
        <p:txBody>
          <a:bodyPr/>
          <a:lstStyle/>
          <a:p>
            <a:r>
              <a:rPr lang="zh-CN" altLang="en-US"/>
              <a:t>药品基本信息</a:t>
            </a:r>
          </a:p>
        </p:txBody>
      </p:sp>
      <p:sp>
        <p:nvSpPr>
          <p:cNvPr id="4" name="文本占位符 3">
            <a:extLst>
              <a:ext uri="{FF2B5EF4-FFF2-40B4-BE49-F238E27FC236}">
                <a16:creationId xmlns:a16="http://schemas.microsoft.com/office/drawing/2014/main" id="{97656BF5-7C46-4122-A072-9BFBB39DB7B9}"/>
              </a:ext>
            </a:extLst>
          </p:cNvPr>
          <p:cNvSpPr>
            <a:spLocks noGrp="1"/>
          </p:cNvSpPr>
          <p:nvPr>
            <p:ph type="body" sz="quarter" idx="12"/>
          </p:nvPr>
        </p:nvSpPr>
        <p:spPr/>
        <p:txBody>
          <a:bodyPr/>
          <a:lstStyle/>
          <a:p>
            <a:r>
              <a:rPr lang="en-US" altLang="zh-CN"/>
              <a:t>BasicInformation</a:t>
            </a:r>
          </a:p>
        </p:txBody>
      </p:sp>
      <p:sp>
        <p:nvSpPr>
          <p:cNvPr id="6" name="文本框 5">
            <a:extLst>
              <a:ext uri="{FF2B5EF4-FFF2-40B4-BE49-F238E27FC236}">
                <a16:creationId xmlns:a16="http://schemas.microsoft.com/office/drawing/2014/main" id="{D7495CFC-64B4-449F-BEE7-32F767995803}"/>
              </a:ext>
            </a:extLst>
          </p:cNvPr>
          <p:cNvSpPr txBox="1"/>
          <p:nvPr/>
        </p:nvSpPr>
        <p:spPr>
          <a:xfrm>
            <a:off x="4475312" y="1124744"/>
            <a:ext cx="7540785" cy="4646785"/>
          </a:xfrm>
          <a:prstGeom prst="rect">
            <a:avLst/>
          </a:prstGeom>
          <a:noFill/>
        </p:spPr>
        <p:txBody>
          <a:bodyPr wrap="square" lIns="0" tIns="0" rIns="0" bIns="0" rtlCol="0">
            <a:spAutoFit/>
          </a:bodyPr>
          <a:lstStyle/>
          <a:p>
            <a:pPr>
              <a:lnSpc>
                <a:spcPct val="120000"/>
              </a:lnSpc>
              <a:spcAft>
                <a:spcPts val="1200"/>
              </a:spcAft>
            </a:pPr>
            <a:r>
              <a:rPr lang="zh-CN" altLang="en-US" sz="1400" b="1" dirty="0"/>
              <a:t>通用名：</a:t>
            </a:r>
            <a:r>
              <a:rPr lang="zh-CN" altLang="en-US" sz="1400" dirty="0"/>
              <a:t>注射用磷酸特地唑胺</a:t>
            </a:r>
            <a:endParaRPr lang="en-US" altLang="zh-CN" sz="1400" dirty="0"/>
          </a:p>
          <a:p>
            <a:pPr>
              <a:lnSpc>
                <a:spcPct val="120000"/>
              </a:lnSpc>
              <a:spcAft>
                <a:spcPts val="1200"/>
              </a:spcAft>
            </a:pPr>
            <a:r>
              <a:rPr lang="zh-CN" altLang="en-US" sz="1400" b="1" dirty="0"/>
              <a:t>注册规格：</a:t>
            </a:r>
            <a:r>
              <a:rPr lang="en-US" altLang="zh-CN" sz="1400" dirty="0"/>
              <a:t>0.2g</a:t>
            </a:r>
          </a:p>
          <a:p>
            <a:pPr>
              <a:lnSpc>
                <a:spcPct val="120000"/>
              </a:lnSpc>
              <a:spcAft>
                <a:spcPts val="1200"/>
              </a:spcAft>
            </a:pPr>
            <a:r>
              <a:rPr lang="zh-CN" altLang="en-US" sz="1400" b="1" dirty="0"/>
              <a:t>中国大陆首次上市时间：</a:t>
            </a:r>
            <a:r>
              <a:rPr lang="zh-CN" altLang="en-US" sz="1400" dirty="0"/>
              <a:t> </a:t>
            </a:r>
            <a:r>
              <a:rPr lang="en-US" altLang="zh-CN" sz="1400" dirty="0"/>
              <a:t>2019 </a:t>
            </a:r>
            <a:r>
              <a:rPr lang="zh-CN" altLang="en-US" sz="1400" dirty="0"/>
              <a:t>年 </a:t>
            </a:r>
            <a:r>
              <a:rPr lang="en-US" altLang="zh-CN" sz="1400" dirty="0"/>
              <a:t>3 </a:t>
            </a:r>
            <a:r>
              <a:rPr lang="zh-CN" altLang="en-US" sz="1400" dirty="0"/>
              <a:t>月（赛威乐）</a:t>
            </a:r>
            <a:endParaRPr lang="en-US" altLang="zh-CN" sz="1400" dirty="0"/>
          </a:p>
          <a:p>
            <a:pPr>
              <a:lnSpc>
                <a:spcPct val="120000"/>
              </a:lnSpc>
              <a:spcAft>
                <a:spcPts val="1200"/>
              </a:spcAft>
            </a:pPr>
            <a:r>
              <a:rPr lang="zh-CN" altLang="en-US" sz="1400" b="1" dirty="0"/>
              <a:t>目前大陆地区同通用名药品的上市情况：</a:t>
            </a:r>
            <a:r>
              <a:rPr lang="zh-CN" altLang="en-US" sz="1400" dirty="0"/>
              <a:t>共 </a:t>
            </a:r>
            <a:r>
              <a:rPr lang="en-US" altLang="zh-CN" sz="1400" dirty="0"/>
              <a:t>9 </a:t>
            </a:r>
            <a:r>
              <a:rPr lang="zh-CN" altLang="en-US" sz="1400" dirty="0"/>
              <a:t>家（原研 </a:t>
            </a:r>
            <a:r>
              <a:rPr lang="en-US" altLang="zh-CN" sz="1400" dirty="0"/>
              <a:t>1 </a:t>
            </a:r>
            <a:r>
              <a:rPr lang="zh-CN" altLang="en-US" sz="1400" dirty="0"/>
              <a:t>家、国内仿制 </a:t>
            </a:r>
            <a:r>
              <a:rPr lang="en-US" altLang="zh-CN" sz="1400" dirty="0"/>
              <a:t>8 </a:t>
            </a:r>
            <a:r>
              <a:rPr lang="zh-CN" altLang="en-US" sz="1400" dirty="0"/>
              <a:t>家）</a:t>
            </a:r>
            <a:endParaRPr lang="en-US" altLang="zh-CN" sz="1400" dirty="0"/>
          </a:p>
          <a:p>
            <a:pPr>
              <a:lnSpc>
                <a:spcPct val="120000"/>
              </a:lnSpc>
              <a:spcAft>
                <a:spcPts val="1200"/>
              </a:spcAft>
            </a:pPr>
            <a:r>
              <a:rPr lang="zh-CN" altLang="en-US" sz="1400" b="1" dirty="0"/>
              <a:t>全球首个上市国家</a:t>
            </a:r>
            <a:r>
              <a:rPr lang="en-US" altLang="zh-CN" sz="1400" b="1" dirty="0"/>
              <a:t>/</a:t>
            </a:r>
            <a:r>
              <a:rPr lang="zh-CN" altLang="en-US" sz="1400" b="1" dirty="0"/>
              <a:t>地区及上市时间：</a:t>
            </a:r>
            <a:r>
              <a:rPr lang="en-US" altLang="zh-CN" sz="1400" dirty="0"/>
              <a:t>2014</a:t>
            </a:r>
            <a:r>
              <a:rPr lang="zh-CN" altLang="en-US" sz="1400" dirty="0"/>
              <a:t>年，美国</a:t>
            </a:r>
            <a:endParaRPr lang="en-US" altLang="zh-CN" sz="1400" dirty="0"/>
          </a:p>
          <a:p>
            <a:pPr>
              <a:lnSpc>
                <a:spcPct val="120000"/>
              </a:lnSpc>
              <a:spcAft>
                <a:spcPts val="1200"/>
              </a:spcAft>
            </a:pPr>
            <a:r>
              <a:rPr lang="zh-CN" altLang="en-US" sz="1400" b="1" dirty="0"/>
              <a:t>是否为</a:t>
            </a:r>
            <a:r>
              <a:rPr lang="en-US" altLang="zh-CN" sz="1400" b="1" dirty="0"/>
              <a:t>OTC</a:t>
            </a:r>
            <a:r>
              <a:rPr lang="zh-CN" altLang="en-US" sz="1400" b="1" dirty="0"/>
              <a:t>药品：</a:t>
            </a:r>
            <a:r>
              <a:rPr lang="zh-CN" altLang="en-US" sz="1400" dirty="0"/>
              <a:t>否</a:t>
            </a:r>
            <a:endParaRPr lang="en-US" altLang="zh-CN" sz="1400" dirty="0"/>
          </a:p>
          <a:p>
            <a:pPr>
              <a:lnSpc>
                <a:spcPct val="120000"/>
              </a:lnSpc>
              <a:spcAft>
                <a:spcPts val="1200"/>
              </a:spcAft>
            </a:pPr>
            <a:r>
              <a:rPr lang="zh-CN" altLang="en-US" sz="1400" b="1" dirty="0"/>
              <a:t>参照药品建议：</a:t>
            </a:r>
            <a:r>
              <a:rPr lang="zh-CN" altLang="en-US" sz="1400" dirty="0"/>
              <a:t>利奈唑胺葡萄糖注射液（斯沃</a:t>
            </a:r>
            <a:r>
              <a:rPr lang="en-US" altLang="zh-CN" sz="1400" dirty="0"/>
              <a:t> </a:t>
            </a:r>
            <a:r>
              <a:rPr lang="zh-CN" altLang="en-US" sz="1400" dirty="0"/>
              <a:t>）</a:t>
            </a:r>
            <a:endParaRPr lang="en-US" altLang="zh-CN" sz="1400" dirty="0"/>
          </a:p>
          <a:p>
            <a:pPr>
              <a:lnSpc>
                <a:spcPct val="120000"/>
              </a:lnSpc>
              <a:spcAft>
                <a:spcPts val="600"/>
              </a:spcAft>
            </a:pPr>
            <a:r>
              <a:rPr lang="zh-CN" altLang="en-US" sz="1400" b="1" dirty="0">
                <a:effectLst/>
                <a:latin typeface="微软雅黑" panose="020B0503020204020204" pitchFamily="34" charset="-122"/>
                <a:ea typeface="微软雅黑" panose="020B0503020204020204" pitchFamily="34" charset="-122"/>
              </a:rPr>
              <a:t>与对照药品疗效方面优势和不足</a:t>
            </a:r>
            <a:r>
              <a:rPr lang="zh-CN" altLang="en-US" sz="1400" b="1" dirty="0"/>
              <a:t>：</a:t>
            </a:r>
            <a:endParaRPr lang="en-US" altLang="zh-CN" sz="1400" b="1" dirty="0"/>
          </a:p>
          <a:p>
            <a:pPr marL="541338" indent="-541338">
              <a:lnSpc>
                <a:spcPct val="120000"/>
              </a:lnSpc>
            </a:pPr>
            <a:r>
              <a:rPr lang="zh-CN" altLang="en-US" sz="1200" dirty="0"/>
              <a:t>优势：特地唑胺（</a:t>
            </a:r>
            <a:r>
              <a:rPr lang="en-US" altLang="zh-CN" sz="1200" dirty="0"/>
              <a:t>332</a:t>
            </a:r>
            <a:r>
              <a:rPr lang="zh-CN" altLang="en-US" sz="1200" dirty="0"/>
              <a:t>例</a:t>
            </a:r>
            <a:r>
              <a:rPr lang="en-US" altLang="zh-CN" sz="1200" dirty="0"/>
              <a:t>200mg Qd×6</a:t>
            </a:r>
            <a:r>
              <a:rPr lang="zh-CN" altLang="en-US" sz="1200" dirty="0"/>
              <a:t>天）与利奈唑胺（</a:t>
            </a:r>
            <a:r>
              <a:rPr lang="en-US" altLang="zh-CN" sz="1200" dirty="0"/>
              <a:t>335</a:t>
            </a:r>
            <a:r>
              <a:rPr lang="zh-CN" altLang="en-US" sz="1200" dirty="0"/>
              <a:t>例</a:t>
            </a:r>
            <a:r>
              <a:rPr lang="en-US" altLang="zh-CN" sz="1200" dirty="0"/>
              <a:t>600mg Bid×10</a:t>
            </a:r>
            <a:r>
              <a:rPr lang="zh-CN" altLang="en-US" sz="1200" dirty="0"/>
              <a:t>天）的临床疗效观察：</a:t>
            </a:r>
            <a:r>
              <a:rPr lang="en-US" altLang="zh-CN" sz="1200" dirty="0"/>
              <a:t>48-72h</a:t>
            </a:r>
            <a:r>
              <a:rPr lang="zh-CN" altLang="en-US" sz="1200" dirty="0"/>
              <a:t>早期临床效果特地唑胺高出</a:t>
            </a:r>
            <a:r>
              <a:rPr lang="en-US" altLang="zh-CN" sz="1200" dirty="0"/>
              <a:t>1.2%</a:t>
            </a:r>
            <a:r>
              <a:rPr lang="zh-CN" altLang="en-US" sz="1200" dirty="0"/>
              <a:t>（</a:t>
            </a:r>
            <a:r>
              <a:rPr lang="en-US" altLang="zh-CN" sz="1200" dirty="0"/>
              <a:t>92% VS 90%</a:t>
            </a:r>
            <a:r>
              <a:rPr lang="zh-CN" altLang="en-US" sz="1200" dirty="0"/>
              <a:t>），治疗第</a:t>
            </a:r>
            <a:r>
              <a:rPr lang="en-US" altLang="zh-CN" sz="1200" dirty="0"/>
              <a:t>7</a:t>
            </a:r>
            <a:r>
              <a:rPr lang="zh-CN" altLang="en-US" sz="1200" dirty="0"/>
              <a:t>天特地唑胺临床有效率高出</a:t>
            </a:r>
            <a:r>
              <a:rPr lang="en-US" altLang="zh-CN" sz="1200" dirty="0"/>
              <a:t>0.9%</a:t>
            </a:r>
            <a:r>
              <a:rPr lang="zh-CN" altLang="en-US" sz="1200" dirty="0"/>
              <a:t>（</a:t>
            </a:r>
            <a:r>
              <a:rPr lang="en-US" altLang="zh-CN" sz="1200" dirty="0"/>
              <a:t>93% VS 92%</a:t>
            </a:r>
            <a:r>
              <a:rPr lang="zh-CN" altLang="en-US" sz="1200" dirty="0"/>
              <a:t>），治疗第</a:t>
            </a:r>
            <a:r>
              <a:rPr lang="en-US" altLang="zh-CN" sz="1200" dirty="0"/>
              <a:t>11</a:t>
            </a:r>
            <a:r>
              <a:rPr lang="zh-CN" altLang="en-US" sz="1200" dirty="0"/>
              <a:t>天特地唑胺临床有效率高出</a:t>
            </a:r>
            <a:r>
              <a:rPr lang="en-US" altLang="zh-CN" sz="1200" dirty="0"/>
              <a:t>1.4%</a:t>
            </a:r>
            <a:r>
              <a:rPr lang="zh-CN" altLang="en-US" sz="1200" dirty="0"/>
              <a:t>（</a:t>
            </a:r>
            <a:r>
              <a:rPr lang="en-US" altLang="zh-CN" sz="1200" dirty="0"/>
              <a:t>92% VS 90%</a:t>
            </a:r>
            <a:r>
              <a:rPr lang="zh-CN" altLang="en-US" sz="1200" dirty="0"/>
              <a:t>）；</a:t>
            </a:r>
            <a:r>
              <a:rPr lang="zh-CN" altLang="en-US" sz="1200" b="1" dirty="0">
                <a:solidFill>
                  <a:srgbClr val="FF0000"/>
                </a:solidFill>
              </a:rPr>
              <a:t>整体疗效表现与对照药利奈唑胺相当，但给药次数减少</a:t>
            </a:r>
            <a:r>
              <a:rPr lang="en-US" altLang="zh-CN" sz="1200" b="1" dirty="0">
                <a:solidFill>
                  <a:srgbClr val="FF0000"/>
                </a:solidFill>
              </a:rPr>
              <a:t>70%</a:t>
            </a:r>
            <a:r>
              <a:rPr lang="zh-CN" altLang="en-US" sz="1200" b="1" dirty="0">
                <a:solidFill>
                  <a:srgbClr val="FF0000"/>
                </a:solidFill>
              </a:rPr>
              <a:t>，治疗时间缩短</a:t>
            </a:r>
            <a:r>
              <a:rPr lang="en-US" altLang="zh-CN" sz="1200" b="1" dirty="0">
                <a:solidFill>
                  <a:srgbClr val="FF0000"/>
                </a:solidFill>
              </a:rPr>
              <a:t>40% </a:t>
            </a:r>
            <a:r>
              <a:rPr lang="zh-CN" altLang="en-US" sz="1200" b="1" dirty="0">
                <a:solidFill>
                  <a:srgbClr val="FF0000"/>
                </a:solidFill>
              </a:rPr>
              <a:t>；</a:t>
            </a:r>
            <a:endParaRPr lang="en-US" altLang="zh-CN" sz="1200" b="1" dirty="0">
              <a:solidFill>
                <a:srgbClr val="FF0000"/>
              </a:solidFill>
            </a:endParaRPr>
          </a:p>
          <a:p>
            <a:pPr marL="541338" indent="-541338" algn="just">
              <a:lnSpc>
                <a:spcPct val="120000"/>
              </a:lnSpc>
              <a:spcBef>
                <a:spcPts val="600"/>
              </a:spcBef>
              <a:spcAft>
                <a:spcPts val="1200"/>
              </a:spcAft>
            </a:pPr>
            <a:r>
              <a:rPr lang="zh-CN" altLang="en-US" sz="1200" dirty="0"/>
              <a:t>不足：虽然特地唑胺抗金黄色葡萄球菌活性更强，但是在治疗</a:t>
            </a:r>
            <a:r>
              <a:rPr lang="en-US" altLang="zh-CN" sz="1200" dirty="0"/>
              <a:t>β</a:t>
            </a:r>
            <a:r>
              <a:rPr lang="zh-CN" altLang="en-US" sz="1200" dirty="0"/>
              <a:t>溶血性链球菌引起的皮肤感染略低于利奈唑胺（</a:t>
            </a:r>
            <a:r>
              <a:rPr lang="en-US" altLang="zh-CN" sz="1200" dirty="0"/>
              <a:t>92% vs. 95%</a:t>
            </a:r>
            <a:r>
              <a:rPr lang="zh-CN" altLang="en-US" sz="1200" dirty="0"/>
              <a:t>）。</a:t>
            </a:r>
            <a:endParaRPr lang="en-US" altLang="zh-CN" sz="1200" dirty="0"/>
          </a:p>
        </p:txBody>
      </p:sp>
    </p:spTree>
    <p:extLst>
      <p:ext uri="{BB962C8B-B14F-4D97-AF65-F5344CB8AC3E}">
        <p14:creationId xmlns:p14="http://schemas.microsoft.com/office/powerpoint/2010/main" val="2214535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8CA76285-9D5B-4000-B592-DC111F4C576F}"/>
              </a:ext>
            </a:extLst>
          </p:cNvPr>
          <p:cNvSpPr>
            <a:spLocks noGrp="1"/>
          </p:cNvSpPr>
          <p:nvPr>
            <p:ph type="body" sz="quarter" idx="10"/>
          </p:nvPr>
        </p:nvSpPr>
        <p:spPr/>
        <p:txBody>
          <a:bodyPr/>
          <a:lstStyle/>
          <a:p>
            <a:r>
              <a:rPr lang="en-US" altLang="zh-CN"/>
              <a:t>01</a:t>
            </a:r>
            <a:endParaRPr lang="zh-CN" altLang="en-US"/>
          </a:p>
        </p:txBody>
      </p:sp>
      <p:sp>
        <p:nvSpPr>
          <p:cNvPr id="3" name="文本占位符 2">
            <a:extLst>
              <a:ext uri="{FF2B5EF4-FFF2-40B4-BE49-F238E27FC236}">
                <a16:creationId xmlns:a16="http://schemas.microsoft.com/office/drawing/2014/main" id="{4F582131-5AAA-4003-892F-72A20125D5AB}"/>
              </a:ext>
            </a:extLst>
          </p:cNvPr>
          <p:cNvSpPr>
            <a:spLocks noGrp="1"/>
          </p:cNvSpPr>
          <p:nvPr>
            <p:ph type="body" sz="quarter" idx="11"/>
          </p:nvPr>
        </p:nvSpPr>
        <p:spPr>
          <a:xfrm>
            <a:off x="1806303" y="524852"/>
            <a:ext cx="3008387" cy="498598"/>
          </a:xfrm>
        </p:spPr>
        <p:txBody>
          <a:bodyPr/>
          <a:lstStyle/>
          <a:p>
            <a:r>
              <a:rPr lang="zh-CN" altLang="en-US"/>
              <a:t>药品基本信息</a:t>
            </a:r>
          </a:p>
        </p:txBody>
      </p:sp>
      <p:grpSp>
        <p:nvGrpSpPr>
          <p:cNvPr id="8" name="组合 7">
            <a:extLst>
              <a:ext uri="{FF2B5EF4-FFF2-40B4-BE49-F238E27FC236}">
                <a16:creationId xmlns:a16="http://schemas.microsoft.com/office/drawing/2014/main" id="{128D5498-0A80-4682-8115-803C408A9802}"/>
              </a:ext>
            </a:extLst>
          </p:cNvPr>
          <p:cNvGrpSpPr/>
          <p:nvPr/>
        </p:nvGrpSpPr>
        <p:grpSpPr>
          <a:xfrm>
            <a:off x="1795301" y="1342876"/>
            <a:ext cx="9377263" cy="3117440"/>
            <a:chOff x="1795301" y="1469130"/>
            <a:chExt cx="9377263" cy="3117440"/>
          </a:xfrm>
        </p:grpSpPr>
        <p:cxnSp>
          <p:nvCxnSpPr>
            <p:cNvPr id="5" name="直接连接符 4">
              <a:extLst>
                <a:ext uri="{FF2B5EF4-FFF2-40B4-BE49-F238E27FC236}">
                  <a16:creationId xmlns:a16="http://schemas.microsoft.com/office/drawing/2014/main" id="{4F650BBD-AD42-47F0-A560-3DB9B564776D}"/>
                </a:ext>
              </a:extLst>
            </p:cNvPr>
            <p:cNvCxnSpPr>
              <a:cxnSpLocks/>
            </p:cNvCxnSpPr>
            <p:nvPr/>
          </p:nvCxnSpPr>
          <p:spPr>
            <a:xfrm>
              <a:off x="1806303" y="1834093"/>
              <a:ext cx="684076"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6" name="文本框 5">
              <a:extLst>
                <a:ext uri="{FF2B5EF4-FFF2-40B4-BE49-F238E27FC236}">
                  <a16:creationId xmlns:a16="http://schemas.microsoft.com/office/drawing/2014/main" id="{15BF82D2-6EA6-4FEC-B921-A3DBA8E723F2}"/>
                </a:ext>
              </a:extLst>
            </p:cNvPr>
            <p:cNvSpPr txBox="1"/>
            <p:nvPr/>
          </p:nvSpPr>
          <p:spPr>
            <a:xfrm>
              <a:off x="1806303" y="1469130"/>
              <a:ext cx="1188132" cy="276999"/>
            </a:xfrm>
            <a:prstGeom prst="rect">
              <a:avLst/>
            </a:prstGeom>
            <a:noFill/>
          </p:spPr>
          <p:txBody>
            <a:bodyPr wrap="square" lIns="0" tIns="0" rIns="0" bIns="0" rtlCol="0">
              <a:spAutoFit/>
            </a:bodyPr>
            <a:lstStyle/>
            <a:p>
              <a:r>
                <a:rPr lang="zh-CN" altLang="en-US" b="1">
                  <a:solidFill>
                    <a:schemeClr val="accent2"/>
                  </a:solidFill>
                </a:rPr>
                <a:t>适应症</a:t>
              </a:r>
            </a:p>
          </p:txBody>
        </p:sp>
        <p:sp>
          <p:nvSpPr>
            <p:cNvPr id="7" name="文本框 6">
              <a:extLst>
                <a:ext uri="{FF2B5EF4-FFF2-40B4-BE49-F238E27FC236}">
                  <a16:creationId xmlns:a16="http://schemas.microsoft.com/office/drawing/2014/main" id="{6035F506-87F5-4533-8098-89CB74924EB6}"/>
                </a:ext>
              </a:extLst>
            </p:cNvPr>
            <p:cNvSpPr txBox="1"/>
            <p:nvPr/>
          </p:nvSpPr>
          <p:spPr>
            <a:xfrm>
              <a:off x="1795301" y="1952836"/>
              <a:ext cx="9377263" cy="2633734"/>
            </a:xfrm>
            <a:prstGeom prst="rect">
              <a:avLst/>
            </a:prstGeom>
            <a:noFill/>
          </p:spPr>
          <p:txBody>
            <a:bodyPr wrap="square" lIns="0" tIns="0" rIns="0" bIns="0" rtlCol="0">
              <a:spAutoFit/>
            </a:bodyPr>
            <a:lstStyle/>
            <a:p>
              <a:pPr algn="just">
                <a:lnSpc>
                  <a:spcPct val="120000"/>
                </a:lnSpc>
              </a:pPr>
              <a:r>
                <a:rPr lang="zh-CN" altLang="en-US" sz="1600" dirty="0"/>
                <a:t>适用于治疗由下列革兰氏阳性菌的敏感分离株引起的</a:t>
              </a:r>
              <a:r>
                <a:rPr lang="zh-CN" altLang="en-US" sz="1600" b="1" dirty="0">
                  <a:solidFill>
                    <a:srgbClr val="FF0000"/>
                  </a:solidFill>
                </a:rPr>
                <a:t>急性细菌性皮肤及皮肤软组织感染</a:t>
              </a:r>
              <a:r>
                <a:rPr lang="zh-CN" altLang="en-US" sz="1600" dirty="0"/>
                <a:t>（</a:t>
              </a:r>
              <a:r>
                <a:rPr lang="en-US" altLang="zh-CN" sz="1600" dirty="0"/>
                <a:t>ABSSSI</a:t>
              </a:r>
              <a:r>
                <a:rPr lang="zh-CN" altLang="en-US" sz="1600" dirty="0"/>
                <a:t>）：金黄色葡萄球菌（包括甲氧西林耐药金黄色葡萄球菌 </a:t>
              </a:r>
              <a:r>
                <a:rPr lang="en-US" altLang="zh-CN" sz="1600" dirty="0"/>
                <a:t>[MRSA] </a:t>
              </a:r>
              <a:r>
                <a:rPr lang="zh-CN" altLang="en-US" sz="1600" dirty="0"/>
                <a:t>和甲氧西林敏感金黄色葡萄球菌 </a:t>
              </a:r>
              <a:r>
                <a:rPr lang="en-US" altLang="zh-CN" sz="1600" dirty="0"/>
                <a:t>[MSSA] </a:t>
              </a:r>
              <a:r>
                <a:rPr lang="zh-CN" altLang="en-US" sz="1600" dirty="0"/>
                <a:t>的分离株）、化脓性链球菌、无乳链球菌、咽峡炎链球菌群（包括咽峡炎链球菌、中间链球菌和星座链球菌）和粪肠球菌 。</a:t>
              </a:r>
              <a:endParaRPr lang="en-US" altLang="zh-CN" sz="1600" baseline="30000" dirty="0"/>
            </a:p>
            <a:p>
              <a:pPr algn="just">
                <a:lnSpc>
                  <a:spcPct val="120000"/>
                </a:lnSpc>
              </a:pPr>
              <a:endParaRPr lang="en-US" altLang="zh-CN" sz="1600" dirty="0"/>
            </a:p>
            <a:p>
              <a:pPr algn="just">
                <a:lnSpc>
                  <a:spcPct val="120000"/>
                </a:lnSpc>
              </a:pPr>
              <a:r>
                <a:rPr lang="zh-CN" altLang="en-US" sz="1600" dirty="0"/>
                <a:t>用法</a:t>
              </a:r>
              <a:endParaRPr lang="en-US" altLang="zh-CN" sz="1600" dirty="0"/>
            </a:p>
            <a:p>
              <a:pPr algn="just">
                <a:lnSpc>
                  <a:spcPct val="120000"/>
                </a:lnSpc>
              </a:pPr>
              <a:r>
                <a:rPr lang="zh-CN" altLang="en-US" sz="1600" dirty="0"/>
                <a:t>为降低耐药菌的形成和维持磷酸特地唑胺及其他抗菌药物的有效性，磷酸特地唑胺只能用于治疗已证实或高度疑似由敏感菌引起的急性细菌性皮肤及皮肤软组织感染。如有培养和药敏信息，在选择或调整抗菌疗法时应考虑这些信息。若无此类数据，可根据当地流行病学和药敏模式经验性选择疗法。</a:t>
              </a:r>
            </a:p>
          </p:txBody>
        </p:sp>
      </p:grpSp>
      <p:grpSp>
        <p:nvGrpSpPr>
          <p:cNvPr id="17" name="组合 16">
            <a:extLst>
              <a:ext uri="{FF2B5EF4-FFF2-40B4-BE49-F238E27FC236}">
                <a16:creationId xmlns:a16="http://schemas.microsoft.com/office/drawing/2014/main" id="{FC1AA667-94B1-40AC-BC9B-69F8072883E4}"/>
              </a:ext>
            </a:extLst>
          </p:cNvPr>
          <p:cNvGrpSpPr/>
          <p:nvPr/>
        </p:nvGrpSpPr>
        <p:grpSpPr>
          <a:xfrm>
            <a:off x="1807993" y="4869160"/>
            <a:ext cx="9385751" cy="1627990"/>
            <a:chOff x="1786812" y="3140968"/>
            <a:chExt cx="9385751" cy="1627990"/>
          </a:xfrm>
        </p:grpSpPr>
        <p:cxnSp>
          <p:nvCxnSpPr>
            <p:cNvPr id="10" name="直接连接符 9">
              <a:extLst>
                <a:ext uri="{FF2B5EF4-FFF2-40B4-BE49-F238E27FC236}">
                  <a16:creationId xmlns:a16="http://schemas.microsoft.com/office/drawing/2014/main" id="{3BA7AE20-15BD-455B-8672-16E557AE7EC9}"/>
                </a:ext>
              </a:extLst>
            </p:cNvPr>
            <p:cNvCxnSpPr>
              <a:cxnSpLocks/>
            </p:cNvCxnSpPr>
            <p:nvPr/>
          </p:nvCxnSpPr>
          <p:spPr>
            <a:xfrm>
              <a:off x="1786812" y="3499870"/>
              <a:ext cx="684076"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文本框 10">
              <a:extLst>
                <a:ext uri="{FF2B5EF4-FFF2-40B4-BE49-F238E27FC236}">
                  <a16:creationId xmlns:a16="http://schemas.microsoft.com/office/drawing/2014/main" id="{803C1A2C-3E03-4607-BA54-D16EC8B37F0F}"/>
                </a:ext>
              </a:extLst>
            </p:cNvPr>
            <p:cNvSpPr txBox="1"/>
            <p:nvPr/>
          </p:nvSpPr>
          <p:spPr>
            <a:xfrm>
              <a:off x="1786812" y="3140968"/>
              <a:ext cx="2065937" cy="276999"/>
            </a:xfrm>
            <a:prstGeom prst="rect">
              <a:avLst/>
            </a:prstGeom>
            <a:noFill/>
          </p:spPr>
          <p:txBody>
            <a:bodyPr wrap="square" lIns="0" tIns="0" rIns="0" bIns="0" rtlCol="0">
              <a:spAutoFit/>
            </a:bodyPr>
            <a:lstStyle/>
            <a:p>
              <a:r>
                <a:rPr lang="zh-CN" altLang="en-US" b="1">
                  <a:solidFill>
                    <a:schemeClr val="accent2"/>
                  </a:solidFill>
                </a:rPr>
                <a:t>疾病基本情况</a:t>
              </a:r>
            </a:p>
          </p:txBody>
        </p:sp>
        <p:sp>
          <p:nvSpPr>
            <p:cNvPr id="12" name="文本框 11">
              <a:extLst>
                <a:ext uri="{FF2B5EF4-FFF2-40B4-BE49-F238E27FC236}">
                  <a16:creationId xmlns:a16="http://schemas.microsoft.com/office/drawing/2014/main" id="{E767381E-31D5-4D75-8180-57BE0703002E}"/>
                </a:ext>
              </a:extLst>
            </p:cNvPr>
            <p:cNvSpPr txBox="1"/>
            <p:nvPr/>
          </p:nvSpPr>
          <p:spPr>
            <a:xfrm>
              <a:off x="1786812" y="3612551"/>
              <a:ext cx="9385751" cy="1156407"/>
            </a:xfrm>
            <a:prstGeom prst="rect">
              <a:avLst/>
            </a:prstGeom>
            <a:noFill/>
          </p:spPr>
          <p:txBody>
            <a:bodyPr wrap="square" lIns="0" tIns="0" rIns="0" bIns="0" rtlCol="0">
              <a:spAutoFit/>
            </a:bodyPr>
            <a:lstStyle/>
            <a:p>
              <a:pPr algn="just">
                <a:lnSpc>
                  <a:spcPct val="120000"/>
                </a:lnSpc>
              </a:pPr>
              <a:r>
                <a:rPr lang="zh-CN" altLang="en-US" sz="1600" dirty="0"/>
                <a:t>据相关统计报道，国内 </a:t>
              </a:r>
              <a:r>
                <a:rPr lang="en-US" altLang="zh-CN" sz="1600" dirty="0"/>
                <a:t>ABSSSI </a:t>
              </a:r>
              <a:r>
                <a:rPr lang="zh-CN" altLang="en-US" sz="1600" dirty="0"/>
                <a:t>的发病率为 </a:t>
              </a:r>
              <a:r>
                <a:rPr lang="en-US" altLang="zh-CN" sz="1600" dirty="0"/>
                <a:t>200/10 </a:t>
              </a:r>
              <a:r>
                <a:rPr lang="zh-CN" altLang="en-US" sz="1600" dirty="0"/>
                <a:t>万人，年发病患者数约为 </a:t>
              </a:r>
              <a:r>
                <a:rPr lang="en-US" altLang="zh-CN" sz="1600" dirty="0"/>
                <a:t>280 </a:t>
              </a:r>
              <a:r>
                <a:rPr lang="zh-CN" altLang="en-US" sz="1600" dirty="0"/>
                <a:t>万人。临床上治疗由耐甲氧西林金黄色葡萄球菌引起的 </a:t>
              </a:r>
              <a:r>
                <a:rPr lang="en-US" altLang="zh-CN" sz="1600" dirty="0"/>
                <a:t>ABSSSI</a:t>
              </a:r>
              <a:r>
                <a:rPr lang="zh-CN" altLang="en-US" sz="1600" dirty="0"/>
                <a:t>，推荐使用万古霉素或利奈唑胺，这两种药物均是每天 </a:t>
              </a:r>
              <a:r>
                <a:rPr lang="en-US" altLang="zh-CN" sz="1600" dirty="0"/>
                <a:t>2 </a:t>
              </a:r>
              <a:r>
                <a:rPr lang="zh-CN" altLang="en-US" sz="1600" dirty="0"/>
                <a:t>次静脉滴注给药，连续 </a:t>
              </a:r>
              <a:r>
                <a:rPr lang="en-US" altLang="zh-CN" sz="1600" dirty="0"/>
                <a:t>10 </a:t>
              </a:r>
              <a:r>
                <a:rPr lang="zh-CN" altLang="en-US" sz="1600" dirty="0"/>
                <a:t>到 </a:t>
              </a:r>
              <a:r>
                <a:rPr lang="en-US" altLang="zh-CN" sz="1600" dirty="0"/>
                <a:t>14 </a:t>
              </a:r>
              <a:r>
                <a:rPr lang="zh-CN" altLang="en-US" sz="1600" dirty="0"/>
                <a:t>天，患者依从性差，影响治疗效果；另外，临床已经检查出 </a:t>
              </a:r>
              <a:r>
                <a:rPr lang="en-US" altLang="zh-CN" sz="1600" dirty="0"/>
                <a:t>MRSA </a:t>
              </a:r>
              <a:r>
                <a:rPr lang="zh-CN" altLang="en-US" sz="1600" dirty="0"/>
                <a:t>对万古霉素、利奈唑胺的耐药率逐年提高，</a:t>
              </a:r>
              <a:r>
                <a:rPr lang="zh-CN" altLang="en-US" sz="1600" b="1" dirty="0">
                  <a:solidFill>
                    <a:srgbClr val="FF0000"/>
                  </a:solidFill>
                </a:rPr>
                <a:t>亟需对耐万古霉素、利奈唑胺金黄色葡萄球菌有效的新型抗菌药。</a:t>
              </a:r>
            </a:p>
          </p:txBody>
        </p:sp>
      </p:grpSp>
    </p:spTree>
    <p:extLst>
      <p:ext uri="{BB962C8B-B14F-4D97-AF65-F5344CB8AC3E}">
        <p14:creationId xmlns:p14="http://schemas.microsoft.com/office/powerpoint/2010/main" val="994357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8CA76285-9D5B-4000-B592-DC111F4C576F}"/>
              </a:ext>
            </a:extLst>
          </p:cNvPr>
          <p:cNvSpPr>
            <a:spLocks noGrp="1"/>
          </p:cNvSpPr>
          <p:nvPr>
            <p:ph type="body" sz="quarter" idx="10"/>
          </p:nvPr>
        </p:nvSpPr>
        <p:spPr/>
        <p:txBody>
          <a:bodyPr/>
          <a:lstStyle/>
          <a:p>
            <a:r>
              <a:rPr lang="en-US" altLang="zh-CN"/>
              <a:t>01</a:t>
            </a:r>
            <a:endParaRPr lang="zh-CN" altLang="en-US"/>
          </a:p>
        </p:txBody>
      </p:sp>
      <p:sp>
        <p:nvSpPr>
          <p:cNvPr id="3" name="文本占位符 2">
            <a:extLst>
              <a:ext uri="{FF2B5EF4-FFF2-40B4-BE49-F238E27FC236}">
                <a16:creationId xmlns:a16="http://schemas.microsoft.com/office/drawing/2014/main" id="{4F582131-5AAA-4003-892F-72A20125D5AB}"/>
              </a:ext>
            </a:extLst>
          </p:cNvPr>
          <p:cNvSpPr>
            <a:spLocks noGrp="1"/>
          </p:cNvSpPr>
          <p:nvPr>
            <p:ph type="body" sz="quarter" idx="11"/>
          </p:nvPr>
        </p:nvSpPr>
        <p:spPr>
          <a:xfrm>
            <a:off x="1806303" y="524852"/>
            <a:ext cx="3008387" cy="498598"/>
          </a:xfrm>
        </p:spPr>
        <p:txBody>
          <a:bodyPr/>
          <a:lstStyle/>
          <a:p>
            <a:r>
              <a:rPr lang="zh-CN" altLang="en-US"/>
              <a:t>药品基本信息</a:t>
            </a:r>
          </a:p>
        </p:txBody>
      </p:sp>
      <p:grpSp>
        <p:nvGrpSpPr>
          <p:cNvPr id="18" name="组合 17">
            <a:extLst>
              <a:ext uri="{FF2B5EF4-FFF2-40B4-BE49-F238E27FC236}">
                <a16:creationId xmlns:a16="http://schemas.microsoft.com/office/drawing/2014/main" id="{88451DE1-6D2C-4F83-A07A-FC1E94C91FBC}"/>
              </a:ext>
            </a:extLst>
          </p:cNvPr>
          <p:cNvGrpSpPr/>
          <p:nvPr/>
        </p:nvGrpSpPr>
        <p:grpSpPr>
          <a:xfrm>
            <a:off x="1786811" y="1376772"/>
            <a:ext cx="9385751" cy="5069515"/>
            <a:chOff x="1786811" y="4869265"/>
            <a:chExt cx="9385751" cy="5069515"/>
          </a:xfrm>
        </p:grpSpPr>
        <p:cxnSp>
          <p:nvCxnSpPr>
            <p:cNvPr id="14" name="直接连接符 13">
              <a:extLst>
                <a:ext uri="{FF2B5EF4-FFF2-40B4-BE49-F238E27FC236}">
                  <a16:creationId xmlns:a16="http://schemas.microsoft.com/office/drawing/2014/main" id="{003F2DD9-60D1-435F-8133-DC5B0599FD81}"/>
                </a:ext>
              </a:extLst>
            </p:cNvPr>
            <p:cNvCxnSpPr>
              <a:cxnSpLocks/>
            </p:cNvCxnSpPr>
            <p:nvPr/>
          </p:nvCxnSpPr>
          <p:spPr>
            <a:xfrm>
              <a:off x="1786811" y="5222303"/>
              <a:ext cx="684076"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5" name="文本框 14">
              <a:extLst>
                <a:ext uri="{FF2B5EF4-FFF2-40B4-BE49-F238E27FC236}">
                  <a16:creationId xmlns:a16="http://schemas.microsoft.com/office/drawing/2014/main" id="{1BBB306D-D3BA-4E01-BD8C-6DCE04212599}"/>
                </a:ext>
              </a:extLst>
            </p:cNvPr>
            <p:cNvSpPr txBox="1"/>
            <p:nvPr/>
          </p:nvSpPr>
          <p:spPr>
            <a:xfrm>
              <a:off x="1786811" y="4869265"/>
              <a:ext cx="1188132" cy="276999"/>
            </a:xfrm>
            <a:prstGeom prst="rect">
              <a:avLst/>
            </a:prstGeom>
            <a:noFill/>
          </p:spPr>
          <p:txBody>
            <a:bodyPr wrap="square" lIns="0" tIns="0" rIns="0" bIns="0" rtlCol="0">
              <a:spAutoFit/>
            </a:bodyPr>
            <a:lstStyle/>
            <a:p>
              <a:r>
                <a:rPr lang="zh-CN" altLang="en-US" b="1">
                  <a:solidFill>
                    <a:schemeClr val="accent2"/>
                  </a:solidFill>
                </a:rPr>
                <a:t>用法用量</a:t>
              </a:r>
            </a:p>
          </p:txBody>
        </p:sp>
        <p:sp>
          <p:nvSpPr>
            <p:cNvPr id="16" name="文本框 15">
              <a:extLst>
                <a:ext uri="{FF2B5EF4-FFF2-40B4-BE49-F238E27FC236}">
                  <a16:creationId xmlns:a16="http://schemas.microsoft.com/office/drawing/2014/main" id="{05B91663-2633-4317-92DA-371EBF89CD5E}"/>
                </a:ext>
              </a:extLst>
            </p:cNvPr>
            <p:cNvSpPr txBox="1"/>
            <p:nvPr/>
          </p:nvSpPr>
          <p:spPr>
            <a:xfrm>
              <a:off x="1786811" y="5329120"/>
              <a:ext cx="9385751" cy="4609660"/>
            </a:xfrm>
            <a:prstGeom prst="rect">
              <a:avLst/>
            </a:prstGeom>
            <a:noFill/>
          </p:spPr>
          <p:txBody>
            <a:bodyPr wrap="square" lIns="0" tIns="0" rIns="0" bIns="0" rtlCol="0">
              <a:spAutoFit/>
            </a:bodyPr>
            <a:lstStyle/>
            <a:p>
              <a:pPr algn="just">
                <a:lnSpc>
                  <a:spcPct val="150000"/>
                </a:lnSpc>
              </a:pPr>
              <a:r>
                <a:rPr lang="zh-CN" altLang="en-US" sz="1600" dirty="0"/>
                <a:t>推荐剂量</a:t>
              </a:r>
              <a:endParaRPr lang="en-US" altLang="zh-CN" sz="1600" dirty="0"/>
            </a:p>
            <a:p>
              <a:pPr algn="just">
                <a:lnSpc>
                  <a:spcPct val="150000"/>
                </a:lnSpc>
              </a:pPr>
              <a:r>
                <a:rPr lang="zh-CN" altLang="en-US" sz="1600" dirty="0"/>
                <a:t>磷酸特地唑胺的推荐剂量</a:t>
              </a:r>
              <a:r>
                <a:rPr lang="zh-CN" altLang="en-US" sz="1600" b="1" dirty="0">
                  <a:solidFill>
                    <a:srgbClr val="FF0000"/>
                  </a:solidFill>
                </a:rPr>
                <a:t>为 </a:t>
              </a:r>
              <a:r>
                <a:rPr lang="en-US" altLang="zh-CN" sz="1600" b="1" dirty="0">
                  <a:solidFill>
                    <a:srgbClr val="FF0000"/>
                  </a:solidFill>
                </a:rPr>
                <a:t>18 </a:t>
              </a:r>
              <a:r>
                <a:rPr lang="zh-CN" altLang="en-US" sz="1600" b="1" dirty="0">
                  <a:solidFill>
                    <a:srgbClr val="FF0000"/>
                  </a:solidFill>
                </a:rPr>
                <a:t>岁或以上的患者静脉输注 </a:t>
              </a:r>
              <a:r>
                <a:rPr lang="en-US" altLang="zh-CN" sz="1600" b="1" dirty="0">
                  <a:solidFill>
                    <a:srgbClr val="FF0000"/>
                  </a:solidFill>
                </a:rPr>
                <a:t>200mg</a:t>
              </a:r>
              <a:r>
                <a:rPr lang="zh-CN" altLang="en-US" sz="1600" b="1" dirty="0">
                  <a:solidFill>
                    <a:srgbClr val="FF0000"/>
                  </a:solidFill>
                </a:rPr>
                <a:t>、每日一次、连续 </a:t>
              </a:r>
              <a:r>
                <a:rPr lang="en-US" altLang="zh-CN" sz="1600" b="1" dirty="0">
                  <a:solidFill>
                    <a:srgbClr val="FF0000"/>
                  </a:solidFill>
                </a:rPr>
                <a:t>6 </a:t>
              </a:r>
              <a:r>
                <a:rPr lang="zh-CN" altLang="en-US" sz="1600" b="1" dirty="0">
                  <a:solidFill>
                    <a:srgbClr val="FF0000"/>
                  </a:solidFill>
                </a:rPr>
                <a:t>天 </a:t>
              </a:r>
              <a:r>
                <a:rPr lang="zh-CN" altLang="en-US" sz="1600" dirty="0"/>
                <a:t>。推荐剂量和用法见表</a:t>
              </a:r>
              <a:r>
                <a:rPr lang="en-US" altLang="zh-CN" sz="1600" dirty="0"/>
                <a:t>1</a:t>
              </a:r>
              <a:r>
                <a:rPr lang="zh-CN" altLang="en-US" sz="1600" dirty="0"/>
                <a:t>。</a:t>
              </a:r>
              <a:endParaRPr lang="en-US" altLang="zh-CN" sz="1600" dirty="0"/>
            </a:p>
            <a:p>
              <a:pPr algn="just">
                <a:lnSpc>
                  <a:spcPct val="120000"/>
                </a:lnSpc>
              </a:pPr>
              <a:endParaRPr lang="en-US" altLang="zh-CN" sz="1600" dirty="0"/>
            </a:p>
            <a:p>
              <a:pPr algn="just">
                <a:lnSpc>
                  <a:spcPct val="120000"/>
                </a:lnSpc>
              </a:pPr>
              <a:r>
                <a:rPr lang="zh-CN" altLang="en-US" sz="1600" dirty="0"/>
                <a:t>表</a:t>
              </a:r>
              <a:r>
                <a:rPr lang="en-US" altLang="zh-CN" sz="1600" dirty="0"/>
                <a:t>1</a:t>
              </a:r>
              <a:r>
                <a:rPr lang="zh-CN" altLang="en-US" sz="1600" dirty="0"/>
                <a:t>：磷酸特地唑胺的剂量</a:t>
              </a:r>
              <a:endParaRPr lang="en-US" altLang="zh-CN" sz="1600" dirty="0"/>
            </a:p>
            <a:p>
              <a:pPr algn="just">
                <a:lnSpc>
                  <a:spcPct val="120000"/>
                </a:lnSpc>
              </a:pPr>
              <a:endParaRPr lang="en-US" altLang="zh-CN" sz="1600" dirty="0"/>
            </a:p>
            <a:p>
              <a:pPr algn="just">
                <a:lnSpc>
                  <a:spcPct val="120000"/>
                </a:lnSpc>
              </a:pPr>
              <a:endParaRPr lang="en-US" altLang="zh-CN" sz="1600" dirty="0"/>
            </a:p>
            <a:p>
              <a:pPr algn="just">
                <a:lnSpc>
                  <a:spcPct val="120000"/>
                </a:lnSpc>
              </a:pPr>
              <a:endParaRPr lang="en-US" altLang="zh-CN" sz="1600" dirty="0"/>
            </a:p>
            <a:p>
              <a:pPr algn="just">
                <a:lnSpc>
                  <a:spcPct val="120000"/>
                </a:lnSpc>
              </a:pPr>
              <a:endParaRPr lang="en-US" altLang="zh-CN" sz="1600" dirty="0"/>
            </a:p>
            <a:p>
              <a:pPr algn="just">
                <a:lnSpc>
                  <a:spcPct val="120000"/>
                </a:lnSpc>
              </a:pPr>
              <a:endParaRPr lang="en-US" altLang="zh-CN" sz="1600" dirty="0"/>
            </a:p>
            <a:p>
              <a:pPr algn="just">
                <a:lnSpc>
                  <a:spcPct val="150000"/>
                </a:lnSpc>
              </a:pPr>
              <a:r>
                <a:rPr lang="zh-CN" altLang="en-US" sz="1600" dirty="0"/>
                <a:t>从静脉输注改成口服特地唑胺时，无需调整剂量。</a:t>
              </a:r>
              <a:endParaRPr lang="en-US" altLang="zh-CN" sz="1600" dirty="0"/>
            </a:p>
            <a:p>
              <a:pPr algn="just">
                <a:lnSpc>
                  <a:spcPct val="150000"/>
                </a:lnSpc>
              </a:pPr>
              <a:r>
                <a:rPr lang="zh-CN" altLang="en-US" sz="1600" dirty="0"/>
                <a:t>如果漏用一剂，患者应在下次计划用药前 </a:t>
              </a:r>
              <a:r>
                <a:rPr lang="en-US" altLang="zh-CN" sz="1600" dirty="0"/>
                <a:t>8 </a:t>
              </a:r>
              <a:r>
                <a:rPr lang="zh-CN" altLang="en-US" sz="1600" dirty="0"/>
                <a:t>小时的任意时间尽快补用。如果距离下次用药不足 </a:t>
              </a:r>
              <a:r>
                <a:rPr lang="en-US" altLang="zh-CN" sz="1600" dirty="0"/>
                <a:t>8 </a:t>
              </a:r>
              <a:r>
                <a:rPr lang="zh-CN" altLang="en-US" sz="1600" dirty="0"/>
                <a:t>小时，等待直至下次计划用药。</a:t>
              </a:r>
              <a:endParaRPr lang="en-US" altLang="zh-CN" sz="1600" dirty="0"/>
            </a:p>
            <a:p>
              <a:pPr algn="just">
                <a:lnSpc>
                  <a:spcPct val="150000"/>
                </a:lnSpc>
              </a:pPr>
              <a:r>
                <a:rPr lang="zh-CN" altLang="en-US" sz="1600" dirty="0"/>
                <a:t>（其他详见说明书）</a:t>
              </a:r>
            </a:p>
          </p:txBody>
        </p:sp>
      </p:grpSp>
      <p:graphicFrame>
        <p:nvGraphicFramePr>
          <p:cNvPr id="4" name="表格 4">
            <a:extLst>
              <a:ext uri="{FF2B5EF4-FFF2-40B4-BE49-F238E27FC236}">
                <a16:creationId xmlns:a16="http://schemas.microsoft.com/office/drawing/2014/main" id="{F681081B-BDD2-4DEF-8FE2-92702B6BF39E}"/>
              </a:ext>
            </a:extLst>
          </p:cNvPr>
          <p:cNvGraphicFramePr>
            <a:graphicFrameLocks noGrp="1"/>
          </p:cNvGraphicFramePr>
          <p:nvPr>
            <p:extLst>
              <p:ext uri="{D42A27DB-BD31-4B8C-83A1-F6EECF244321}">
                <p14:modId xmlns:p14="http://schemas.microsoft.com/office/powerpoint/2010/main" val="1427962303"/>
              </p:ext>
            </p:extLst>
          </p:nvPr>
        </p:nvGraphicFramePr>
        <p:xfrm>
          <a:off x="1789321" y="3630313"/>
          <a:ext cx="9618289" cy="1022287"/>
        </p:xfrm>
        <a:graphic>
          <a:graphicData uri="http://schemas.openxmlformats.org/drawingml/2006/table">
            <a:tbl>
              <a:tblPr firstRow="1" bandRow="1">
                <a:tableStyleId>{5940675A-B579-460E-94D1-54222C63F5DA}</a:tableStyleId>
              </a:tblPr>
              <a:tblGrid>
                <a:gridCol w="1913434">
                  <a:extLst>
                    <a:ext uri="{9D8B030D-6E8A-4147-A177-3AD203B41FA5}">
                      <a16:colId xmlns:a16="http://schemas.microsoft.com/office/drawing/2014/main" val="2097880861"/>
                    </a:ext>
                  </a:extLst>
                </a:gridCol>
                <a:gridCol w="1404691">
                  <a:extLst>
                    <a:ext uri="{9D8B030D-6E8A-4147-A177-3AD203B41FA5}">
                      <a16:colId xmlns:a16="http://schemas.microsoft.com/office/drawing/2014/main" val="157386649"/>
                    </a:ext>
                  </a:extLst>
                </a:gridCol>
                <a:gridCol w="1575041">
                  <a:extLst>
                    <a:ext uri="{9D8B030D-6E8A-4147-A177-3AD203B41FA5}">
                      <a16:colId xmlns:a16="http://schemas.microsoft.com/office/drawing/2014/main" val="1043923258"/>
                    </a:ext>
                  </a:extLst>
                </a:gridCol>
                <a:gridCol w="1575041">
                  <a:extLst>
                    <a:ext uri="{9D8B030D-6E8A-4147-A177-3AD203B41FA5}">
                      <a16:colId xmlns:a16="http://schemas.microsoft.com/office/drawing/2014/main" val="1943424090"/>
                    </a:ext>
                  </a:extLst>
                </a:gridCol>
                <a:gridCol w="1575041">
                  <a:extLst>
                    <a:ext uri="{9D8B030D-6E8A-4147-A177-3AD203B41FA5}">
                      <a16:colId xmlns:a16="http://schemas.microsoft.com/office/drawing/2014/main" val="4105868942"/>
                    </a:ext>
                  </a:extLst>
                </a:gridCol>
                <a:gridCol w="1575041">
                  <a:extLst>
                    <a:ext uri="{9D8B030D-6E8A-4147-A177-3AD203B41FA5}">
                      <a16:colId xmlns:a16="http://schemas.microsoft.com/office/drawing/2014/main" val="2661657366"/>
                    </a:ext>
                  </a:extLst>
                </a:gridCol>
              </a:tblGrid>
              <a:tr h="370840">
                <a:tc>
                  <a:txBody>
                    <a:bodyPr/>
                    <a:lstStyle/>
                    <a:p>
                      <a:pPr algn="ctr"/>
                      <a:r>
                        <a:rPr lang="zh-CN" altLang="zh-CN" sz="1600" kern="1200">
                          <a:solidFill>
                            <a:schemeClr val="tx1"/>
                          </a:solidFill>
                          <a:effectLst/>
                          <a:latin typeface="+mn-lt"/>
                          <a:ea typeface="+mn-ea"/>
                          <a:cs typeface="+mn-cs"/>
                        </a:rPr>
                        <a:t>感染</a:t>
                      </a:r>
                      <a:endParaRPr lang="zh-CN" altLang="en-US" sz="1600"/>
                    </a:p>
                  </a:txBody>
                  <a:tcPr anchor="ctr"/>
                </a:tc>
                <a:tc>
                  <a:txBody>
                    <a:bodyPr/>
                    <a:lstStyle/>
                    <a:p>
                      <a:pPr algn="ctr"/>
                      <a:r>
                        <a:rPr lang="zh-CN" altLang="zh-CN" sz="1600" kern="1200">
                          <a:solidFill>
                            <a:schemeClr val="tx1"/>
                          </a:solidFill>
                          <a:effectLst/>
                          <a:latin typeface="+mn-lt"/>
                          <a:ea typeface="+mn-ea"/>
                          <a:cs typeface="+mn-cs"/>
                        </a:rPr>
                        <a:t>给药途径</a:t>
                      </a:r>
                      <a:endParaRPr lang="zh-CN" altLang="en-US" sz="1600"/>
                    </a:p>
                  </a:txBody>
                  <a:tcPr anchor="ctr"/>
                </a:tc>
                <a:tc>
                  <a:txBody>
                    <a:bodyPr/>
                    <a:lstStyle/>
                    <a:p>
                      <a:pPr algn="ctr"/>
                      <a:r>
                        <a:rPr lang="zh-CN" altLang="zh-CN" sz="1600" kern="1200">
                          <a:solidFill>
                            <a:schemeClr val="tx1"/>
                          </a:solidFill>
                          <a:effectLst/>
                          <a:latin typeface="+mn-lt"/>
                          <a:ea typeface="+mn-ea"/>
                          <a:cs typeface="+mn-cs"/>
                        </a:rPr>
                        <a:t>剂量</a:t>
                      </a:r>
                      <a:endParaRPr lang="zh-CN" altLang="en-US" sz="1600"/>
                    </a:p>
                  </a:txBody>
                  <a:tcPr anchor="ctr"/>
                </a:tc>
                <a:tc>
                  <a:txBody>
                    <a:bodyPr/>
                    <a:lstStyle/>
                    <a:p>
                      <a:pPr algn="ctr"/>
                      <a:r>
                        <a:rPr lang="zh-CN" altLang="zh-CN" sz="1600" kern="1200">
                          <a:solidFill>
                            <a:schemeClr val="tx1"/>
                          </a:solidFill>
                          <a:effectLst/>
                          <a:latin typeface="+mn-lt"/>
                          <a:ea typeface="+mn-ea"/>
                          <a:cs typeface="+mn-cs"/>
                        </a:rPr>
                        <a:t>频次</a:t>
                      </a:r>
                      <a:endParaRPr lang="zh-CN" altLang="en-US" sz="1600"/>
                    </a:p>
                  </a:txBody>
                  <a:tcPr anchor="ctr"/>
                </a:tc>
                <a:tc>
                  <a:txBody>
                    <a:bodyPr/>
                    <a:lstStyle/>
                    <a:p>
                      <a:pPr algn="ctr"/>
                      <a:r>
                        <a:rPr lang="zh-CN" altLang="zh-CN" sz="1600" kern="1200">
                          <a:solidFill>
                            <a:schemeClr val="tx1"/>
                          </a:solidFill>
                          <a:effectLst/>
                          <a:latin typeface="+mn-lt"/>
                          <a:ea typeface="+mn-ea"/>
                          <a:cs typeface="+mn-cs"/>
                        </a:rPr>
                        <a:t>输注时间</a:t>
                      </a:r>
                      <a:endParaRPr lang="zh-CN" altLang="en-US" sz="1600"/>
                    </a:p>
                  </a:txBody>
                  <a:tcPr anchor="ctr"/>
                </a:tc>
                <a:tc>
                  <a:txBody>
                    <a:bodyPr/>
                    <a:lstStyle/>
                    <a:p>
                      <a:pPr algn="ctr"/>
                      <a:r>
                        <a:rPr lang="zh-CN" altLang="zh-CN" sz="1600" kern="1200">
                          <a:solidFill>
                            <a:schemeClr val="tx1"/>
                          </a:solidFill>
                          <a:effectLst/>
                          <a:latin typeface="+mn-lt"/>
                          <a:ea typeface="+mn-ea"/>
                          <a:cs typeface="+mn-cs"/>
                        </a:rPr>
                        <a:t>治疗持续时间</a:t>
                      </a:r>
                      <a:endParaRPr lang="zh-CN" altLang="en-US" sz="1600"/>
                    </a:p>
                  </a:txBody>
                  <a:tcPr anchor="ctr"/>
                </a:tc>
                <a:extLst>
                  <a:ext uri="{0D108BD9-81ED-4DB2-BD59-A6C34878D82A}">
                    <a16:rowId xmlns:a16="http://schemas.microsoft.com/office/drawing/2014/main" val="2490844460"/>
                  </a:ext>
                </a:extLst>
              </a:tr>
              <a:tr h="370840">
                <a:tc>
                  <a:txBody>
                    <a:bodyPr/>
                    <a:lstStyle/>
                    <a:p>
                      <a:pPr algn="ctr">
                        <a:lnSpc>
                          <a:spcPct val="120000"/>
                        </a:lnSpc>
                      </a:pPr>
                      <a:r>
                        <a:rPr lang="zh-CN" altLang="zh-CN" sz="1600" kern="1200">
                          <a:solidFill>
                            <a:schemeClr val="tx1"/>
                          </a:solidFill>
                          <a:effectLst/>
                          <a:latin typeface="+mn-lt"/>
                          <a:ea typeface="+mn-ea"/>
                          <a:cs typeface="+mn-cs"/>
                        </a:rPr>
                        <a:t>急性细菌性皮肤及皮肤软组织感染</a:t>
                      </a:r>
                      <a:endParaRPr lang="zh-CN" altLang="en-US" sz="1600"/>
                    </a:p>
                  </a:txBody>
                  <a:tcPr anchor="ctr"/>
                </a:tc>
                <a:tc>
                  <a:txBody>
                    <a:bodyPr/>
                    <a:lstStyle/>
                    <a:p>
                      <a:pPr algn="ctr"/>
                      <a:r>
                        <a:rPr lang="zh-CN" altLang="zh-CN" sz="1600" kern="1200">
                          <a:solidFill>
                            <a:schemeClr val="tx1"/>
                          </a:solidFill>
                          <a:effectLst/>
                          <a:latin typeface="+mn-lt"/>
                          <a:ea typeface="+mn-ea"/>
                          <a:cs typeface="+mn-cs"/>
                        </a:rPr>
                        <a:t>静脉输注</a:t>
                      </a:r>
                      <a:endParaRPr lang="zh-CN" altLang="en-US" sz="1600"/>
                    </a:p>
                  </a:txBody>
                  <a:tcPr anchor="ctr"/>
                </a:tc>
                <a:tc>
                  <a:txBody>
                    <a:bodyPr/>
                    <a:lstStyle/>
                    <a:p>
                      <a:pPr algn="ctr"/>
                      <a:r>
                        <a:rPr lang="en-US" altLang="zh-CN" sz="1600" kern="1200">
                          <a:solidFill>
                            <a:schemeClr val="tx1"/>
                          </a:solidFill>
                          <a:effectLst/>
                          <a:latin typeface="+mn-lt"/>
                          <a:ea typeface="+mn-ea"/>
                          <a:cs typeface="+mn-cs"/>
                        </a:rPr>
                        <a:t>200mg</a:t>
                      </a:r>
                      <a:endParaRPr lang="zh-CN" altLang="en-US" sz="1600"/>
                    </a:p>
                  </a:txBody>
                  <a:tcPr anchor="ctr"/>
                </a:tc>
                <a:tc>
                  <a:txBody>
                    <a:bodyPr/>
                    <a:lstStyle/>
                    <a:p>
                      <a:pPr algn="ctr"/>
                      <a:r>
                        <a:rPr lang="zh-CN" altLang="zh-CN" sz="1600" kern="1200">
                          <a:solidFill>
                            <a:schemeClr val="tx1"/>
                          </a:solidFill>
                          <a:effectLst/>
                          <a:latin typeface="+mn-lt"/>
                          <a:ea typeface="+mn-ea"/>
                          <a:cs typeface="+mn-cs"/>
                        </a:rPr>
                        <a:t>每日一次</a:t>
                      </a:r>
                      <a:endParaRPr lang="zh-CN" altLang="en-US" sz="1600"/>
                    </a:p>
                  </a:txBody>
                  <a:tcPr anchor="ctr"/>
                </a:tc>
                <a:tc>
                  <a:txBody>
                    <a:bodyPr/>
                    <a:lstStyle/>
                    <a:p>
                      <a:pPr algn="ctr"/>
                      <a:r>
                        <a:rPr lang="en-US" altLang="zh-CN" sz="1600" kern="1200">
                          <a:solidFill>
                            <a:schemeClr val="tx1"/>
                          </a:solidFill>
                          <a:effectLst/>
                          <a:latin typeface="+mn-lt"/>
                          <a:ea typeface="+mn-ea"/>
                          <a:cs typeface="+mn-cs"/>
                        </a:rPr>
                        <a:t>1</a:t>
                      </a:r>
                      <a:r>
                        <a:rPr lang="zh-CN" altLang="zh-CN" sz="1600" kern="1200">
                          <a:solidFill>
                            <a:schemeClr val="tx1"/>
                          </a:solidFill>
                          <a:effectLst/>
                          <a:latin typeface="+mn-lt"/>
                          <a:ea typeface="+mn-ea"/>
                          <a:cs typeface="+mn-cs"/>
                        </a:rPr>
                        <a:t>小时</a:t>
                      </a:r>
                      <a:endParaRPr lang="zh-CN" altLang="en-US" sz="1600"/>
                    </a:p>
                  </a:txBody>
                  <a:tcPr anchor="ctr"/>
                </a:tc>
                <a:tc>
                  <a:txBody>
                    <a:bodyPr/>
                    <a:lstStyle/>
                    <a:p>
                      <a:pPr algn="ctr"/>
                      <a:r>
                        <a:rPr lang="en-US" altLang="zh-CN" sz="1600" kern="1200" dirty="0">
                          <a:solidFill>
                            <a:schemeClr val="tx1"/>
                          </a:solidFill>
                          <a:effectLst/>
                          <a:latin typeface="+mn-lt"/>
                          <a:ea typeface="+mn-ea"/>
                          <a:cs typeface="+mn-cs"/>
                        </a:rPr>
                        <a:t>6</a:t>
                      </a:r>
                      <a:r>
                        <a:rPr lang="zh-CN" altLang="zh-CN" sz="1600" kern="1200" dirty="0">
                          <a:solidFill>
                            <a:schemeClr val="tx1"/>
                          </a:solidFill>
                          <a:effectLst/>
                          <a:latin typeface="+mn-lt"/>
                          <a:ea typeface="+mn-ea"/>
                          <a:cs typeface="+mn-cs"/>
                        </a:rPr>
                        <a:t>天</a:t>
                      </a:r>
                      <a:endParaRPr lang="zh-CN" altLang="en-US" sz="1600" dirty="0"/>
                    </a:p>
                  </a:txBody>
                  <a:tcPr anchor="ctr"/>
                </a:tc>
                <a:extLst>
                  <a:ext uri="{0D108BD9-81ED-4DB2-BD59-A6C34878D82A}">
                    <a16:rowId xmlns:a16="http://schemas.microsoft.com/office/drawing/2014/main" val="4021015866"/>
                  </a:ext>
                </a:extLst>
              </a:tr>
            </a:tbl>
          </a:graphicData>
        </a:graphic>
      </p:graphicFrame>
    </p:spTree>
    <p:extLst>
      <p:ext uri="{BB962C8B-B14F-4D97-AF65-F5344CB8AC3E}">
        <p14:creationId xmlns:p14="http://schemas.microsoft.com/office/powerpoint/2010/main" val="4107128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ED7B43E0-7BA5-475B-8225-74B10D24FDF8}"/>
              </a:ext>
            </a:extLst>
          </p:cNvPr>
          <p:cNvSpPr>
            <a:spLocks noGrp="1"/>
          </p:cNvSpPr>
          <p:nvPr>
            <p:ph type="body" sz="quarter" idx="10"/>
          </p:nvPr>
        </p:nvSpPr>
        <p:spPr/>
        <p:txBody>
          <a:bodyPr/>
          <a:lstStyle/>
          <a:p>
            <a:r>
              <a:rPr lang="en-US" altLang="zh-CN"/>
              <a:t>02</a:t>
            </a:r>
            <a:endParaRPr lang="zh-CN" altLang="en-US"/>
          </a:p>
        </p:txBody>
      </p:sp>
      <p:sp>
        <p:nvSpPr>
          <p:cNvPr id="3" name="文本占位符 2">
            <a:extLst>
              <a:ext uri="{FF2B5EF4-FFF2-40B4-BE49-F238E27FC236}">
                <a16:creationId xmlns:a16="http://schemas.microsoft.com/office/drawing/2014/main" id="{ED8A775C-388E-4349-8903-FDCDF9ECECFC}"/>
              </a:ext>
            </a:extLst>
          </p:cNvPr>
          <p:cNvSpPr>
            <a:spLocks noGrp="1"/>
          </p:cNvSpPr>
          <p:nvPr>
            <p:ph type="body" sz="quarter" idx="11"/>
          </p:nvPr>
        </p:nvSpPr>
        <p:spPr/>
        <p:txBody>
          <a:bodyPr/>
          <a:lstStyle/>
          <a:p>
            <a:r>
              <a:rPr lang="zh-CN" altLang="en-US" dirty="0"/>
              <a:t>安全性</a:t>
            </a:r>
          </a:p>
        </p:txBody>
      </p:sp>
      <p:sp>
        <p:nvSpPr>
          <p:cNvPr id="4" name="文本占位符 3">
            <a:extLst>
              <a:ext uri="{FF2B5EF4-FFF2-40B4-BE49-F238E27FC236}">
                <a16:creationId xmlns:a16="http://schemas.microsoft.com/office/drawing/2014/main" id="{97656BF5-7C46-4122-A072-9BFBB39DB7B9}"/>
              </a:ext>
            </a:extLst>
          </p:cNvPr>
          <p:cNvSpPr>
            <a:spLocks noGrp="1"/>
          </p:cNvSpPr>
          <p:nvPr>
            <p:ph type="body" sz="quarter" idx="12"/>
          </p:nvPr>
        </p:nvSpPr>
        <p:spPr/>
        <p:txBody>
          <a:bodyPr/>
          <a:lstStyle/>
          <a:p>
            <a:r>
              <a:rPr lang="en-US" altLang="zh-CN"/>
              <a:t>Security</a:t>
            </a:r>
          </a:p>
        </p:txBody>
      </p:sp>
      <p:sp>
        <p:nvSpPr>
          <p:cNvPr id="6" name="文本框 5">
            <a:extLst>
              <a:ext uri="{FF2B5EF4-FFF2-40B4-BE49-F238E27FC236}">
                <a16:creationId xmlns:a16="http://schemas.microsoft.com/office/drawing/2014/main" id="{D7495CFC-64B4-449F-BEE7-32F767995803}"/>
              </a:ext>
            </a:extLst>
          </p:cNvPr>
          <p:cNvSpPr txBox="1"/>
          <p:nvPr/>
        </p:nvSpPr>
        <p:spPr>
          <a:xfrm>
            <a:off x="4646415" y="1370391"/>
            <a:ext cx="6840536" cy="3914085"/>
          </a:xfrm>
          <a:prstGeom prst="rect">
            <a:avLst/>
          </a:prstGeom>
          <a:noFill/>
        </p:spPr>
        <p:txBody>
          <a:bodyPr wrap="square" lIns="0" tIns="0" rIns="0" bIns="0" rtlCol="0">
            <a:spAutoFit/>
          </a:bodyPr>
          <a:lstStyle/>
          <a:p>
            <a:pPr algn="just">
              <a:lnSpc>
                <a:spcPct val="120000"/>
              </a:lnSpc>
              <a:spcAft>
                <a:spcPts val="600"/>
              </a:spcAft>
            </a:pPr>
            <a:r>
              <a:rPr lang="zh-CN" altLang="en-US" b="1" dirty="0"/>
              <a:t>不良反应情况：</a:t>
            </a:r>
            <a:endParaRPr lang="en-US" altLang="zh-CN" b="1" dirty="0"/>
          </a:p>
          <a:p>
            <a:pPr indent="457200" algn="just">
              <a:lnSpc>
                <a:spcPct val="120000"/>
              </a:lnSpc>
              <a:spcAft>
                <a:spcPts val="1200"/>
              </a:spcAft>
            </a:pPr>
            <a:r>
              <a:rPr lang="zh-CN" altLang="en-US" sz="1600" dirty="0"/>
              <a:t>接受磷酸特地唑胺治疗的患者中，最常见的不良反应为恶心（</a:t>
            </a:r>
            <a:r>
              <a:rPr lang="en-US" altLang="zh-CN" sz="1600" dirty="0"/>
              <a:t>8%</a:t>
            </a:r>
            <a:r>
              <a:rPr lang="zh-CN" altLang="en-US" sz="1600" dirty="0"/>
              <a:t>）、头痛（</a:t>
            </a:r>
            <a:r>
              <a:rPr lang="en-US" altLang="zh-CN" sz="1600" dirty="0"/>
              <a:t>6%</a:t>
            </a:r>
            <a:r>
              <a:rPr lang="zh-CN" altLang="en-US" sz="1600" dirty="0"/>
              <a:t>）、腹泻（</a:t>
            </a:r>
            <a:r>
              <a:rPr lang="en-US" altLang="zh-CN" sz="1600" dirty="0"/>
              <a:t>4%</a:t>
            </a:r>
            <a:r>
              <a:rPr lang="zh-CN" altLang="en-US" sz="1600" dirty="0"/>
              <a:t>）、呕吐（</a:t>
            </a:r>
            <a:r>
              <a:rPr lang="en-US" altLang="zh-CN" sz="1600" dirty="0"/>
              <a:t>3%</a:t>
            </a:r>
            <a:r>
              <a:rPr lang="zh-CN" altLang="en-US" sz="1600" dirty="0"/>
              <a:t>）和头晕（</a:t>
            </a:r>
            <a:r>
              <a:rPr lang="en-US" altLang="zh-CN" sz="1600" dirty="0"/>
              <a:t>2%</a:t>
            </a:r>
            <a:r>
              <a:rPr lang="zh-CN" altLang="en-US" sz="1600" dirty="0"/>
              <a:t>）。下列不良事件的发生率低于</a:t>
            </a:r>
            <a:r>
              <a:rPr lang="en-US" altLang="zh-CN" sz="1600" dirty="0"/>
              <a:t>2%</a:t>
            </a:r>
            <a:r>
              <a:rPr lang="zh-CN" altLang="en-US" sz="1600" dirty="0"/>
              <a:t>：贫血、心悸、心动过速、视疲劳、视力模糊、视力受损、玻璃体浮游物、输液相关反应、艰难梭菌肠炎、口腔念珠菌病、外阴阴道霉菌感染、肝脏转氨酶升高、白细胞计数减少、感觉减退、感觉异常、第</a:t>
            </a:r>
            <a:r>
              <a:rPr lang="en-US" altLang="zh-CN" sz="1600" dirty="0"/>
              <a:t>7</a:t>
            </a:r>
            <a:r>
              <a:rPr lang="zh-CN" altLang="en-US" sz="1600" dirty="0"/>
              <a:t>脑神经麻痹、失眠皮肤及皮下组织疾病：瘙痒、荨麻疹、皮炎、潮红、高血压 。</a:t>
            </a:r>
            <a:endParaRPr lang="en-US" altLang="zh-CN" sz="1600" dirty="0"/>
          </a:p>
          <a:p>
            <a:pPr algn="just">
              <a:lnSpc>
                <a:spcPct val="120000"/>
              </a:lnSpc>
              <a:spcBef>
                <a:spcPts val="1200"/>
              </a:spcBef>
              <a:spcAft>
                <a:spcPts val="600"/>
              </a:spcAft>
            </a:pPr>
            <a:r>
              <a:rPr lang="zh-CN" altLang="en-US" b="1" dirty="0"/>
              <a:t>安全性方面优势和不足：</a:t>
            </a:r>
            <a:endParaRPr lang="en-US" altLang="zh-CN" b="1" dirty="0"/>
          </a:p>
          <a:p>
            <a:pPr marL="541338" indent="-541338" algn="just">
              <a:lnSpc>
                <a:spcPct val="120000"/>
              </a:lnSpc>
              <a:spcAft>
                <a:spcPts val="1200"/>
              </a:spcAft>
            </a:pPr>
            <a:r>
              <a:rPr lang="zh-CN" altLang="en-US" sz="1600" dirty="0"/>
              <a:t>优势：</a:t>
            </a:r>
            <a:r>
              <a:rPr lang="en-US" altLang="zh-CN" sz="1600" dirty="0"/>
              <a:t>Ⅲ</a:t>
            </a:r>
            <a:r>
              <a:rPr lang="zh-CN" altLang="en-US" sz="1600" dirty="0"/>
              <a:t>期临床研究显示，</a:t>
            </a:r>
            <a:r>
              <a:rPr lang="zh-CN" altLang="en-US" sz="1600" b="1" dirty="0">
                <a:solidFill>
                  <a:srgbClr val="FF0000"/>
                </a:solidFill>
              </a:rPr>
              <a:t>特地唑胺胃肠道反应低于利奈唑胺</a:t>
            </a:r>
            <a:r>
              <a:rPr lang="zh-CN" altLang="en-US" sz="1600" dirty="0">
                <a:solidFill>
                  <a:srgbClr val="FF0000"/>
                </a:solidFill>
              </a:rPr>
              <a:t>，</a:t>
            </a:r>
            <a:r>
              <a:rPr lang="zh-CN" altLang="en-US" sz="1600" dirty="0">
                <a:effectLst/>
                <a:latin typeface="微软雅黑" panose="020B0503020204020204" pitchFamily="34" charset="-122"/>
                <a:ea typeface="微软雅黑" panose="020B0503020204020204" pitchFamily="34" charset="-122"/>
              </a:rPr>
              <a:t>减少呕吐腹泻等不良反应，提高诊疗舒适度，有利于足量足疗程治疗 ；</a:t>
            </a:r>
            <a:endParaRPr lang="en-US" altLang="zh-CN" sz="1600" dirty="0"/>
          </a:p>
          <a:p>
            <a:pPr marL="541338" indent="-541338" algn="just">
              <a:lnSpc>
                <a:spcPct val="120000"/>
              </a:lnSpc>
              <a:spcAft>
                <a:spcPts val="1200"/>
              </a:spcAft>
            </a:pPr>
            <a:r>
              <a:rPr lang="zh-CN" altLang="en-US" sz="1600" dirty="0"/>
              <a:t>不足：暂无 </a:t>
            </a:r>
            <a:r>
              <a:rPr lang="en-US" altLang="zh-CN" sz="1600" dirty="0"/>
              <a:t>18 </a:t>
            </a:r>
            <a:r>
              <a:rPr lang="zh-CN" altLang="en-US" sz="1600" dirty="0"/>
              <a:t>岁以下人群临床应用安全性数据。</a:t>
            </a:r>
          </a:p>
        </p:txBody>
      </p:sp>
    </p:spTree>
    <p:extLst>
      <p:ext uri="{BB962C8B-B14F-4D97-AF65-F5344CB8AC3E}">
        <p14:creationId xmlns:p14="http://schemas.microsoft.com/office/powerpoint/2010/main" val="4113486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ED7B43E0-7BA5-475B-8225-74B10D24FDF8}"/>
              </a:ext>
            </a:extLst>
          </p:cNvPr>
          <p:cNvSpPr>
            <a:spLocks noGrp="1"/>
          </p:cNvSpPr>
          <p:nvPr>
            <p:ph type="body" sz="quarter" idx="10"/>
          </p:nvPr>
        </p:nvSpPr>
        <p:spPr/>
        <p:txBody>
          <a:bodyPr/>
          <a:lstStyle/>
          <a:p>
            <a:r>
              <a:rPr lang="en-US" altLang="zh-CN"/>
              <a:t>03</a:t>
            </a:r>
            <a:endParaRPr lang="zh-CN" altLang="en-US"/>
          </a:p>
        </p:txBody>
      </p:sp>
      <p:sp>
        <p:nvSpPr>
          <p:cNvPr id="3" name="文本占位符 2">
            <a:extLst>
              <a:ext uri="{FF2B5EF4-FFF2-40B4-BE49-F238E27FC236}">
                <a16:creationId xmlns:a16="http://schemas.microsoft.com/office/drawing/2014/main" id="{ED8A775C-388E-4349-8903-FDCDF9ECECFC}"/>
              </a:ext>
            </a:extLst>
          </p:cNvPr>
          <p:cNvSpPr>
            <a:spLocks noGrp="1"/>
          </p:cNvSpPr>
          <p:nvPr>
            <p:ph type="body" sz="quarter" idx="11"/>
          </p:nvPr>
        </p:nvSpPr>
        <p:spPr/>
        <p:txBody>
          <a:bodyPr/>
          <a:lstStyle/>
          <a:p>
            <a:r>
              <a:rPr lang="zh-CN" altLang="en-US"/>
              <a:t>有效性</a:t>
            </a:r>
          </a:p>
        </p:txBody>
      </p:sp>
      <p:sp>
        <p:nvSpPr>
          <p:cNvPr id="4" name="文本占位符 3">
            <a:extLst>
              <a:ext uri="{FF2B5EF4-FFF2-40B4-BE49-F238E27FC236}">
                <a16:creationId xmlns:a16="http://schemas.microsoft.com/office/drawing/2014/main" id="{97656BF5-7C46-4122-A072-9BFBB39DB7B9}"/>
              </a:ext>
            </a:extLst>
          </p:cNvPr>
          <p:cNvSpPr>
            <a:spLocks noGrp="1"/>
          </p:cNvSpPr>
          <p:nvPr>
            <p:ph type="body" sz="quarter" idx="12"/>
          </p:nvPr>
        </p:nvSpPr>
        <p:spPr/>
        <p:txBody>
          <a:bodyPr/>
          <a:lstStyle/>
          <a:p>
            <a:r>
              <a:rPr lang="en-US" altLang="zh-CN"/>
              <a:t>Validity</a:t>
            </a:r>
          </a:p>
        </p:txBody>
      </p:sp>
      <p:sp>
        <p:nvSpPr>
          <p:cNvPr id="6" name="文本框 5">
            <a:extLst>
              <a:ext uri="{FF2B5EF4-FFF2-40B4-BE49-F238E27FC236}">
                <a16:creationId xmlns:a16="http://schemas.microsoft.com/office/drawing/2014/main" id="{D7495CFC-64B4-449F-BEE7-32F767995803}"/>
              </a:ext>
            </a:extLst>
          </p:cNvPr>
          <p:cNvSpPr txBox="1"/>
          <p:nvPr/>
        </p:nvSpPr>
        <p:spPr>
          <a:xfrm>
            <a:off x="4656138" y="1304188"/>
            <a:ext cx="6865395" cy="4468146"/>
          </a:xfrm>
          <a:prstGeom prst="rect">
            <a:avLst/>
          </a:prstGeom>
          <a:noFill/>
        </p:spPr>
        <p:txBody>
          <a:bodyPr wrap="square" lIns="0" tIns="0" rIns="0" bIns="0" rtlCol="0">
            <a:spAutoFit/>
          </a:bodyPr>
          <a:lstStyle/>
          <a:p>
            <a:pPr>
              <a:lnSpc>
                <a:spcPct val="120000"/>
              </a:lnSpc>
              <a:spcAft>
                <a:spcPts val="600"/>
              </a:spcAft>
            </a:pPr>
            <a:r>
              <a:rPr lang="zh-CN" altLang="en-US" sz="1600" b="1" dirty="0">
                <a:effectLst/>
                <a:latin typeface="微软雅黑" panose="020B0503020204020204" pitchFamily="34" charset="-122"/>
                <a:ea typeface="微软雅黑" panose="020B0503020204020204" pitchFamily="34" charset="-122"/>
              </a:rPr>
              <a:t>与对照药品疗效方面优势和不足</a:t>
            </a:r>
            <a:r>
              <a:rPr lang="zh-CN" altLang="en-US" sz="1600" b="1" dirty="0"/>
              <a:t>：</a:t>
            </a:r>
            <a:endParaRPr lang="en-US" altLang="zh-CN" sz="1600" b="1" dirty="0"/>
          </a:p>
          <a:p>
            <a:pPr marL="541338" indent="-541338">
              <a:lnSpc>
                <a:spcPct val="120000"/>
              </a:lnSpc>
            </a:pPr>
            <a:r>
              <a:rPr lang="zh-CN" altLang="en-US" sz="1400" dirty="0"/>
              <a:t>优势：特地唑胺（</a:t>
            </a:r>
            <a:r>
              <a:rPr lang="en-US" altLang="zh-CN" sz="1400" dirty="0"/>
              <a:t>332</a:t>
            </a:r>
            <a:r>
              <a:rPr lang="zh-CN" altLang="en-US" sz="1400" dirty="0"/>
              <a:t>例</a:t>
            </a:r>
            <a:r>
              <a:rPr lang="en-US" altLang="zh-CN" sz="1400" dirty="0"/>
              <a:t>200mg Qd×6</a:t>
            </a:r>
            <a:r>
              <a:rPr lang="zh-CN" altLang="en-US" sz="1400" dirty="0"/>
              <a:t>天）与利奈唑胺（</a:t>
            </a:r>
            <a:r>
              <a:rPr lang="en-US" altLang="zh-CN" sz="1400" dirty="0"/>
              <a:t>335</a:t>
            </a:r>
            <a:r>
              <a:rPr lang="zh-CN" altLang="en-US" sz="1400" dirty="0"/>
              <a:t>例</a:t>
            </a:r>
            <a:r>
              <a:rPr lang="en-US" altLang="zh-CN" sz="1400" dirty="0"/>
              <a:t>600mg Bid×10</a:t>
            </a:r>
            <a:r>
              <a:rPr lang="zh-CN" altLang="en-US" sz="1400" dirty="0"/>
              <a:t>天）的临床疗效观察：</a:t>
            </a:r>
            <a:r>
              <a:rPr lang="en-US" altLang="zh-CN" sz="1400" dirty="0"/>
              <a:t>48-72h</a:t>
            </a:r>
            <a:r>
              <a:rPr lang="zh-CN" altLang="en-US" sz="1400" dirty="0"/>
              <a:t>早期临床效果特地唑胺高出</a:t>
            </a:r>
            <a:r>
              <a:rPr lang="en-US" altLang="zh-CN" sz="1400" dirty="0"/>
              <a:t>1.2%</a:t>
            </a:r>
            <a:r>
              <a:rPr lang="zh-CN" altLang="en-US" sz="1400" dirty="0"/>
              <a:t>（</a:t>
            </a:r>
            <a:r>
              <a:rPr lang="en-US" altLang="zh-CN" sz="1400" dirty="0"/>
              <a:t>92% VS 90%</a:t>
            </a:r>
            <a:r>
              <a:rPr lang="zh-CN" altLang="en-US" sz="1400" dirty="0"/>
              <a:t>），治疗第</a:t>
            </a:r>
            <a:r>
              <a:rPr lang="en-US" altLang="zh-CN" sz="1400" dirty="0"/>
              <a:t>7</a:t>
            </a:r>
            <a:r>
              <a:rPr lang="zh-CN" altLang="en-US" sz="1400" dirty="0"/>
              <a:t>天特地唑胺临床有效率高出</a:t>
            </a:r>
            <a:r>
              <a:rPr lang="en-US" altLang="zh-CN" sz="1400" dirty="0"/>
              <a:t>0.9%</a:t>
            </a:r>
            <a:r>
              <a:rPr lang="zh-CN" altLang="en-US" sz="1400" dirty="0"/>
              <a:t>（</a:t>
            </a:r>
            <a:r>
              <a:rPr lang="en-US" altLang="zh-CN" sz="1400" dirty="0"/>
              <a:t>93% VS 92%</a:t>
            </a:r>
            <a:r>
              <a:rPr lang="zh-CN" altLang="en-US" sz="1400" dirty="0"/>
              <a:t>），治疗第</a:t>
            </a:r>
            <a:r>
              <a:rPr lang="en-US" altLang="zh-CN" sz="1400" dirty="0"/>
              <a:t>11</a:t>
            </a:r>
            <a:r>
              <a:rPr lang="zh-CN" altLang="en-US" sz="1400" dirty="0"/>
              <a:t>天特地唑胺临床有效率高出</a:t>
            </a:r>
            <a:r>
              <a:rPr lang="en-US" altLang="zh-CN" sz="1400" dirty="0"/>
              <a:t>1.4%</a:t>
            </a:r>
            <a:r>
              <a:rPr lang="zh-CN" altLang="en-US" sz="1400" dirty="0"/>
              <a:t>（</a:t>
            </a:r>
            <a:r>
              <a:rPr lang="en-US" altLang="zh-CN" sz="1400" dirty="0"/>
              <a:t>92% VS 90%</a:t>
            </a:r>
            <a:r>
              <a:rPr lang="zh-CN" altLang="en-US" sz="1400" dirty="0"/>
              <a:t>）；</a:t>
            </a:r>
            <a:r>
              <a:rPr lang="zh-CN" altLang="en-US" sz="1400" b="1" dirty="0">
                <a:solidFill>
                  <a:srgbClr val="FF0000"/>
                </a:solidFill>
              </a:rPr>
              <a:t>整体疗效表现与对照药利奈唑胺相当，但给药次数减少</a:t>
            </a:r>
            <a:r>
              <a:rPr lang="en-US" altLang="zh-CN" sz="1400" b="1" dirty="0">
                <a:solidFill>
                  <a:srgbClr val="FF0000"/>
                </a:solidFill>
              </a:rPr>
              <a:t>70%</a:t>
            </a:r>
            <a:r>
              <a:rPr lang="zh-CN" altLang="en-US" sz="1400" b="1" dirty="0">
                <a:solidFill>
                  <a:srgbClr val="FF0000"/>
                </a:solidFill>
              </a:rPr>
              <a:t>，治疗时间缩短</a:t>
            </a:r>
            <a:r>
              <a:rPr lang="en-US" altLang="zh-CN" sz="1400" b="1" dirty="0">
                <a:solidFill>
                  <a:srgbClr val="FF0000"/>
                </a:solidFill>
              </a:rPr>
              <a:t>40% </a:t>
            </a:r>
            <a:r>
              <a:rPr lang="zh-CN" altLang="en-US" sz="1400" b="1" dirty="0">
                <a:solidFill>
                  <a:srgbClr val="FF0000"/>
                </a:solidFill>
              </a:rPr>
              <a:t>；</a:t>
            </a:r>
            <a:endParaRPr lang="en-US" altLang="zh-CN" sz="1400" b="1" dirty="0">
              <a:solidFill>
                <a:srgbClr val="FF0000"/>
              </a:solidFill>
            </a:endParaRPr>
          </a:p>
          <a:p>
            <a:pPr marL="541338" indent="-541338" algn="just">
              <a:lnSpc>
                <a:spcPct val="120000"/>
              </a:lnSpc>
              <a:spcBef>
                <a:spcPts val="600"/>
              </a:spcBef>
              <a:spcAft>
                <a:spcPts val="1200"/>
              </a:spcAft>
            </a:pPr>
            <a:r>
              <a:rPr lang="zh-CN" altLang="en-US" sz="1400" dirty="0"/>
              <a:t>不足：虽然特地唑胺抗金黄色葡萄球菌活性更强，但是在治疗</a:t>
            </a:r>
            <a:r>
              <a:rPr lang="en-US" altLang="zh-CN" sz="1400" dirty="0"/>
              <a:t>β</a:t>
            </a:r>
            <a:r>
              <a:rPr lang="zh-CN" altLang="en-US" sz="1400" dirty="0"/>
              <a:t>溶血性链球菌引起的皮肤感染略低于利奈唑胺（</a:t>
            </a:r>
            <a:r>
              <a:rPr lang="en-US" altLang="zh-CN" sz="1400" dirty="0"/>
              <a:t>92% vs. 95%</a:t>
            </a:r>
            <a:r>
              <a:rPr lang="zh-CN" altLang="en-US" sz="1400" dirty="0"/>
              <a:t>）。</a:t>
            </a:r>
            <a:endParaRPr lang="en-US" altLang="zh-CN" sz="1400" dirty="0"/>
          </a:p>
          <a:p>
            <a:pPr>
              <a:lnSpc>
                <a:spcPct val="120000"/>
              </a:lnSpc>
              <a:spcBef>
                <a:spcPts val="600"/>
              </a:spcBef>
              <a:spcAft>
                <a:spcPts val="600"/>
              </a:spcAft>
            </a:pPr>
            <a:r>
              <a:rPr lang="zh-CN" altLang="en-US" sz="1600" b="1" dirty="0">
                <a:effectLst/>
                <a:latin typeface="微软雅黑" panose="020B0503020204020204" pitchFamily="34" charset="-122"/>
                <a:ea typeface="微软雅黑" panose="020B0503020204020204" pitchFamily="34" charset="-122"/>
              </a:rPr>
              <a:t>临床指南</a:t>
            </a:r>
            <a:r>
              <a:rPr lang="en-US" altLang="zh-CN" sz="1600" b="1" dirty="0">
                <a:effectLst/>
                <a:latin typeface="微软雅黑" panose="020B0503020204020204" pitchFamily="34" charset="-122"/>
                <a:ea typeface="微软雅黑" panose="020B0503020204020204" pitchFamily="34" charset="-122"/>
              </a:rPr>
              <a:t>/</a:t>
            </a:r>
            <a:r>
              <a:rPr lang="zh-CN" altLang="en-US" sz="1600" b="1" dirty="0">
                <a:effectLst/>
                <a:latin typeface="微软雅黑" panose="020B0503020204020204" pitchFamily="34" charset="-122"/>
                <a:ea typeface="微软雅黑" panose="020B0503020204020204" pitchFamily="34" charset="-122"/>
              </a:rPr>
              <a:t>诊疗规范推荐</a:t>
            </a:r>
            <a:r>
              <a:rPr lang="zh-CN" altLang="en-US" sz="1600" b="1" dirty="0"/>
              <a:t>：</a:t>
            </a:r>
            <a:endParaRPr lang="en-US" altLang="zh-CN" sz="1600" b="1" dirty="0"/>
          </a:p>
          <a:p>
            <a:pPr algn="just">
              <a:lnSpc>
                <a:spcPct val="120000"/>
              </a:lnSpc>
            </a:pPr>
            <a:r>
              <a:rPr lang="zh-CN" altLang="en-US" sz="1400" dirty="0"/>
              <a:t>美国外科感染学会</a:t>
            </a:r>
            <a:r>
              <a:rPr lang="en-US" altLang="zh-CN" sz="1400" dirty="0"/>
              <a:t>《</a:t>
            </a:r>
            <a:r>
              <a:rPr lang="zh-CN" altLang="en-US" sz="1400" dirty="0"/>
              <a:t>复杂皮肤和软组织感染的管理指南（</a:t>
            </a:r>
            <a:r>
              <a:rPr lang="en-US" altLang="zh-CN" sz="1400" dirty="0"/>
              <a:t>2020</a:t>
            </a:r>
            <a:r>
              <a:rPr lang="zh-CN" altLang="en-US" sz="1400" dirty="0"/>
              <a:t>版）</a:t>
            </a:r>
            <a:r>
              <a:rPr lang="en-US" altLang="zh-CN" sz="1400" dirty="0"/>
              <a:t>》</a:t>
            </a:r>
            <a:r>
              <a:rPr lang="zh-CN" altLang="en-US" sz="1400" dirty="0"/>
              <a:t>：在复杂性皮肤和软组织感染疑似或确诊</a:t>
            </a:r>
            <a:r>
              <a:rPr lang="en-US" altLang="zh-CN" sz="1400" dirty="0"/>
              <a:t>MRSA</a:t>
            </a:r>
            <a:r>
              <a:rPr lang="zh-CN" altLang="en-US" sz="1400" dirty="0"/>
              <a:t>时，对抗菌药物选择建议中，</a:t>
            </a:r>
            <a:r>
              <a:rPr lang="zh-CN" altLang="en-US" sz="1400" b="1" dirty="0">
                <a:solidFill>
                  <a:srgbClr val="FF0000"/>
                </a:solidFill>
              </a:rPr>
              <a:t>强烈推荐特地唑胺作为抗感染治疗药物 。（推荐级别</a:t>
            </a:r>
            <a:r>
              <a:rPr lang="en-US" altLang="zh-CN" sz="1400" b="1" dirty="0" err="1">
                <a:solidFill>
                  <a:srgbClr val="FF0000"/>
                </a:solidFill>
              </a:rPr>
              <a:t>ⅠA</a:t>
            </a:r>
            <a:r>
              <a:rPr lang="zh-CN" altLang="en-US" sz="1400" b="1" dirty="0">
                <a:solidFill>
                  <a:srgbClr val="FF0000"/>
                </a:solidFill>
              </a:rPr>
              <a:t>）</a:t>
            </a:r>
            <a:endParaRPr lang="en-US" altLang="zh-CN" sz="1400" b="1" dirty="0">
              <a:solidFill>
                <a:srgbClr val="FF0000"/>
              </a:solidFill>
            </a:endParaRPr>
          </a:p>
          <a:p>
            <a:pPr algn="just">
              <a:lnSpc>
                <a:spcPct val="120000"/>
              </a:lnSpc>
              <a:spcBef>
                <a:spcPts val="600"/>
              </a:spcBef>
            </a:pPr>
            <a:r>
              <a:rPr lang="zh-CN" altLang="en-US" sz="1400" dirty="0"/>
              <a:t>世界急诊外科学会</a:t>
            </a:r>
            <a:r>
              <a:rPr lang="en-US" altLang="zh-CN" sz="1400" dirty="0"/>
              <a:t>/</a:t>
            </a:r>
            <a:r>
              <a:rPr lang="zh-CN" altLang="en-US" sz="1400" dirty="0"/>
              <a:t>欧洲外科感染学会</a:t>
            </a:r>
            <a:r>
              <a:rPr lang="en-US" altLang="zh-CN" sz="1400" dirty="0"/>
              <a:t>《</a:t>
            </a:r>
            <a:r>
              <a:rPr lang="zh-CN" altLang="en-US" sz="1400" dirty="0"/>
              <a:t>皮肤和软组织感染的管理共识</a:t>
            </a:r>
            <a:r>
              <a:rPr lang="en-US" altLang="zh-CN" sz="1400" dirty="0"/>
              <a:t>》</a:t>
            </a:r>
            <a:r>
              <a:rPr lang="zh-CN" altLang="en-US" sz="1400" dirty="0"/>
              <a:t>：在管理耐甲氧西林金黄色葡萄球菌皮肤和软组织感染的抗生素选择建议中，</a:t>
            </a:r>
            <a:r>
              <a:rPr lang="zh-CN" altLang="en-US" sz="1400" b="1" dirty="0">
                <a:solidFill>
                  <a:srgbClr val="FF0000"/>
                </a:solidFill>
              </a:rPr>
              <a:t>强烈推荐口服或注射特地唑胺</a:t>
            </a:r>
            <a:r>
              <a:rPr lang="zh-CN" altLang="en-US" sz="1400" dirty="0">
                <a:solidFill>
                  <a:srgbClr val="FF0000"/>
                </a:solidFill>
              </a:rPr>
              <a:t> 。</a:t>
            </a:r>
            <a:r>
              <a:rPr lang="zh-CN" altLang="en-US" sz="1400" b="1" dirty="0">
                <a:solidFill>
                  <a:srgbClr val="FF0000"/>
                </a:solidFill>
              </a:rPr>
              <a:t>（推荐级别</a:t>
            </a:r>
            <a:r>
              <a:rPr lang="en-US" altLang="zh-CN" sz="1400" b="1" dirty="0" err="1">
                <a:solidFill>
                  <a:srgbClr val="FF0000"/>
                </a:solidFill>
              </a:rPr>
              <a:t>ⅠA</a:t>
            </a:r>
            <a:r>
              <a:rPr lang="zh-CN" altLang="en-US" sz="1400" b="1" dirty="0">
                <a:solidFill>
                  <a:srgbClr val="FF0000"/>
                </a:solidFill>
              </a:rPr>
              <a:t>）</a:t>
            </a:r>
          </a:p>
        </p:txBody>
      </p:sp>
    </p:spTree>
    <p:extLst>
      <p:ext uri="{BB962C8B-B14F-4D97-AF65-F5344CB8AC3E}">
        <p14:creationId xmlns:p14="http://schemas.microsoft.com/office/powerpoint/2010/main" val="4179711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ED7B43E0-7BA5-475B-8225-74B10D24FDF8}"/>
              </a:ext>
            </a:extLst>
          </p:cNvPr>
          <p:cNvSpPr>
            <a:spLocks noGrp="1"/>
          </p:cNvSpPr>
          <p:nvPr>
            <p:ph type="body" sz="quarter" idx="10"/>
          </p:nvPr>
        </p:nvSpPr>
        <p:spPr/>
        <p:txBody>
          <a:bodyPr/>
          <a:lstStyle/>
          <a:p>
            <a:r>
              <a:rPr lang="en-US" altLang="zh-CN"/>
              <a:t>03</a:t>
            </a:r>
            <a:endParaRPr lang="zh-CN" altLang="en-US"/>
          </a:p>
        </p:txBody>
      </p:sp>
      <p:sp>
        <p:nvSpPr>
          <p:cNvPr id="3" name="文本占位符 2">
            <a:extLst>
              <a:ext uri="{FF2B5EF4-FFF2-40B4-BE49-F238E27FC236}">
                <a16:creationId xmlns:a16="http://schemas.microsoft.com/office/drawing/2014/main" id="{ED8A775C-388E-4349-8903-FDCDF9ECECFC}"/>
              </a:ext>
            </a:extLst>
          </p:cNvPr>
          <p:cNvSpPr>
            <a:spLocks noGrp="1"/>
          </p:cNvSpPr>
          <p:nvPr>
            <p:ph type="body" sz="quarter" idx="11"/>
          </p:nvPr>
        </p:nvSpPr>
        <p:spPr/>
        <p:txBody>
          <a:bodyPr/>
          <a:lstStyle/>
          <a:p>
            <a:r>
              <a:rPr lang="zh-CN" altLang="en-US"/>
              <a:t>有效性</a:t>
            </a:r>
          </a:p>
        </p:txBody>
      </p:sp>
      <p:sp>
        <p:nvSpPr>
          <p:cNvPr id="4" name="文本占位符 3">
            <a:extLst>
              <a:ext uri="{FF2B5EF4-FFF2-40B4-BE49-F238E27FC236}">
                <a16:creationId xmlns:a16="http://schemas.microsoft.com/office/drawing/2014/main" id="{97656BF5-7C46-4122-A072-9BFBB39DB7B9}"/>
              </a:ext>
            </a:extLst>
          </p:cNvPr>
          <p:cNvSpPr>
            <a:spLocks noGrp="1"/>
          </p:cNvSpPr>
          <p:nvPr>
            <p:ph type="body" sz="quarter" idx="12"/>
          </p:nvPr>
        </p:nvSpPr>
        <p:spPr/>
        <p:txBody>
          <a:bodyPr/>
          <a:lstStyle/>
          <a:p>
            <a:r>
              <a:rPr lang="en-US" altLang="zh-CN"/>
              <a:t>Validity</a:t>
            </a:r>
          </a:p>
        </p:txBody>
      </p:sp>
      <p:sp>
        <p:nvSpPr>
          <p:cNvPr id="6" name="文本框 5">
            <a:extLst>
              <a:ext uri="{FF2B5EF4-FFF2-40B4-BE49-F238E27FC236}">
                <a16:creationId xmlns:a16="http://schemas.microsoft.com/office/drawing/2014/main" id="{D7495CFC-64B4-449F-BEE7-32F767995803}"/>
              </a:ext>
            </a:extLst>
          </p:cNvPr>
          <p:cNvSpPr txBox="1"/>
          <p:nvPr/>
        </p:nvSpPr>
        <p:spPr>
          <a:xfrm>
            <a:off x="4656138" y="1845875"/>
            <a:ext cx="6853337" cy="3642536"/>
          </a:xfrm>
          <a:prstGeom prst="rect">
            <a:avLst/>
          </a:prstGeom>
          <a:noFill/>
        </p:spPr>
        <p:txBody>
          <a:bodyPr wrap="square" lIns="0" tIns="0" rIns="0" bIns="0" rtlCol="0">
            <a:spAutoFit/>
          </a:bodyPr>
          <a:lstStyle/>
          <a:p>
            <a:pPr>
              <a:lnSpc>
                <a:spcPct val="120000"/>
              </a:lnSpc>
              <a:spcAft>
                <a:spcPts val="1200"/>
              </a:spcAft>
            </a:pPr>
            <a:r>
              <a:rPr lang="en-US" altLang="zh-CN" sz="1600" b="1" dirty="0"/>
              <a:t>《</a:t>
            </a:r>
            <a:r>
              <a:rPr lang="zh-CN" altLang="en-US" sz="1600" b="1" dirty="0"/>
              <a:t>技术审评报告</a:t>
            </a:r>
            <a:r>
              <a:rPr lang="en-US" altLang="zh-CN" sz="1600" b="1" dirty="0"/>
              <a:t>》</a:t>
            </a:r>
            <a:r>
              <a:rPr lang="zh-CN" altLang="en-US" sz="1600" b="1" dirty="0"/>
              <a:t>中关于本品有效性的描述：</a:t>
            </a:r>
            <a:endParaRPr lang="en-US" altLang="zh-CN" sz="1600" b="1" dirty="0"/>
          </a:p>
          <a:p>
            <a:pPr indent="457200" algn="just">
              <a:lnSpc>
                <a:spcPct val="150000"/>
              </a:lnSpc>
            </a:pPr>
            <a:r>
              <a:rPr lang="zh-CN" altLang="en-US" sz="1400" dirty="0"/>
              <a:t>两项多中心随机双盲非劣效性 </a:t>
            </a:r>
            <a:r>
              <a:rPr lang="en-US" altLang="zh-CN" sz="1400" dirty="0"/>
              <a:t>III </a:t>
            </a:r>
            <a:r>
              <a:rPr lang="zh-CN" altLang="en-US" sz="1400" dirty="0"/>
              <a:t>期临床试验入选了 </a:t>
            </a:r>
            <a:r>
              <a:rPr lang="en-US" altLang="zh-CN" sz="1400" dirty="0"/>
              <a:t>1333 </a:t>
            </a:r>
            <a:r>
              <a:rPr lang="zh-CN" altLang="en-US" sz="1400" dirty="0"/>
              <a:t>名急性细菌性皮肤及皮肤软组织感染成人患者，试验组为特地唑胺 </a:t>
            </a:r>
            <a:r>
              <a:rPr lang="en-US" altLang="zh-CN" sz="1400" dirty="0"/>
              <a:t>200mg </a:t>
            </a:r>
            <a:r>
              <a:rPr lang="zh-CN" altLang="en-US" sz="1400" dirty="0"/>
              <a:t>每日一次连续 </a:t>
            </a:r>
            <a:r>
              <a:rPr lang="en-US" altLang="zh-CN" sz="1400" dirty="0"/>
              <a:t>6 </a:t>
            </a:r>
            <a:r>
              <a:rPr lang="zh-CN" altLang="en-US" sz="1400" dirty="0"/>
              <a:t>天，对照组为利奈唑胺注射液 </a:t>
            </a:r>
            <a:r>
              <a:rPr lang="en-US" altLang="zh-CN" sz="1400" dirty="0"/>
              <a:t>600mg </a:t>
            </a:r>
            <a:r>
              <a:rPr lang="zh-CN" altLang="en-US" sz="1400" dirty="0"/>
              <a:t>每 </a:t>
            </a:r>
            <a:r>
              <a:rPr lang="en-US" altLang="zh-CN" sz="1400" dirty="0"/>
              <a:t>12 </a:t>
            </a:r>
            <a:r>
              <a:rPr lang="zh-CN" altLang="en-US" sz="1400" dirty="0"/>
              <a:t>小时一次连续 </a:t>
            </a:r>
            <a:r>
              <a:rPr lang="en-US" altLang="zh-CN" sz="1400" dirty="0"/>
              <a:t>10 </a:t>
            </a:r>
            <a:r>
              <a:rPr lang="zh-CN" altLang="en-US" sz="1400" dirty="0"/>
              <a:t>天，两项试验主要终点均为早期临床反应率，结果显示，试验 </a:t>
            </a:r>
            <a:r>
              <a:rPr lang="en-US" altLang="zh-CN" sz="1400" dirty="0"/>
              <a:t>1 </a:t>
            </a:r>
            <a:r>
              <a:rPr lang="zh-CN" altLang="en-US" sz="1400" dirty="0"/>
              <a:t>中 </a:t>
            </a:r>
            <a:r>
              <a:rPr lang="en-US" altLang="zh-CN" sz="1400" dirty="0"/>
              <a:t>332 </a:t>
            </a:r>
            <a:r>
              <a:rPr lang="zh-CN" altLang="en-US" sz="1400" dirty="0"/>
              <a:t>名患者随机入组到特地唑胺组接受口服治疗，</a:t>
            </a:r>
            <a:r>
              <a:rPr lang="en-US" altLang="zh-CN" sz="1400" dirty="0"/>
              <a:t>335 </a:t>
            </a:r>
            <a:r>
              <a:rPr lang="zh-CN" altLang="en-US" sz="1400" dirty="0"/>
              <a:t>名患者随机入组到利奈唑胺组，两组早期临床反应率分别为 </a:t>
            </a:r>
            <a:r>
              <a:rPr lang="en-US" altLang="zh-CN" sz="1400" dirty="0"/>
              <a:t>79.5%</a:t>
            </a:r>
            <a:r>
              <a:rPr lang="zh-CN" altLang="en-US" sz="1400" dirty="0"/>
              <a:t>和 </a:t>
            </a:r>
            <a:r>
              <a:rPr lang="en-US" altLang="zh-CN" sz="1400" dirty="0"/>
              <a:t>79.4%</a:t>
            </a:r>
            <a:r>
              <a:rPr lang="zh-CN" altLang="en-US" sz="1400" dirty="0"/>
              <a:t>，差异为 </a:t>
            </a:r>
            <a:r>
              <a:rPr lang="en-US" altLang="zh-CN" sz="1400" dirty="0"/>
              <a:t>0.1%</a:t>
            </a:r>
            <a:r>
              <a:rPr lang="zh-CN" altLang="en-US" sz="1400" dirty="0"/>
              <a:t>（置信区间</a:t>
            </a:r>
            <a:r>
              <a:rPr lang="en-US" altLang="zh-CN" sz="1400" dirty="0"/>
              <a:t>-6.1%</a:t>
            </a:r>
            <a:r>
              <a:rPr lang="zh-CN" altLang="en-US" sz="1400" dirty="0"/>
              <a:t>，</a:t>
            </a:r>
            <a:r>
              <a:rPr lang="en-US" altLang="zh-CN" sz="1400" dirty="0"/>
              <a:t>6.2%</a:t>
            </a:r>
            <a:r>
              <a:rPr lang="zh-CN" altLang="en-US" sz="1400" dirty="0"/>
              <a:t>）。试验 </a:t>
            </a:r>
            <a:r>
              <a:rPr lang="en-US" altLang="zh-CN" sz="1400" dirty="0"/>
              <a:t>2 </a:t>
            </a:r>
            <a:r>
              <a:rPr lang="zh-CN" altLang="en-US" sz="1400" dirty="0"/>
              <a:t>中 </a:t>
            </a:r>
            <a:r>
              <a:rPr lang="en-US" altLang="zh-CN" sz="1400" dirty="0"/>
              <a:t>332 </a:t>
            </a:r>
            <a:r>
              <a:rPr lang="zh-CN" altLang="en-US" sz="1400" dirty="0"/>
              <a:t>名患者随机入组到特地唑胺组， </a:t>
            </a:r>
            <a:r>
              <a:rPr lang="en-US" altLang="zh-CN" sz="1400" dirty="0"/>
              <a:t>334 </a:t>
            </a:r>
            <a:r>
              <a:rPr lang="zh-CN" altLang="en-US" sz="1400" dirty="0"/>
              <a:t>名患者随机入组到利奈唑胺组。两组早期临床反应率分别为 </a:t>
            </a:r>
            <a:r>
              <a:rPr lang="en-US" altLang="zh-CN" sz="1400" dirty="0"/>
              <a:t>86.1%</a:t>
            </a:r>
            <a:r>
              <a:rPr lang="zh-CN" altLang="en-US" sz="1400" dirty="0"/>
              <a:t>和 </a:t>
            </a:r>
            <a:r>
              <a:rPr lang="en-US" altLang="zh-CN" sz="1400" dirty="0"/>
              <a:t>84.1%</a:t>
            </a:r>
            <a:r>
              <a:rPr lang="zh-CN" altLang="en-US" sz="1400" dirty="0"/>
              <a:t>，差异为 </a:t>
            </a:r>
            <a:r>
              <a:rPr lang="en-US" altLang="zh-CN" sz="1400" dirty="0"/>
              <a:t>2.0%</a:t>
            </a:r>
            <a:r>
              <a:rPr lang="zh-CN" altLang="en-US" sz="1400" dirty="0"/>
              <a:t>（置信区间</a:t>
            </a:r>
            <a:r>
              <a:rPr lang="en-US" altLang="zh-CN" sz="1400" dirty="0"/>
              <a:t>-3.5%</a:t>
            </a:r>
            <a:r>
              <a:rPr lang="zh-CN" altLang="en-US" sz="1400" dirty="0"/>
              <a:t>，</a:t>
            </a:r>
            <a:r>
              <a:rPr lang="en-US" altLang="zh-CN" sz="1400" dirty="0"/>
              <a:t>7.3%</a:t>
            </a:r>
            <a:r>
              <a:rPr lang="zh-CN" altLang="en-US" sz="1400" dirty="0"/>
              <a:t>），两项试验均达到了非劣效。</a:t>
            </a:r>
            <a:endParaRPr lang="en-US" altLang="zh-CN" sz="1400" dirty="0"/>
          </a:p>
          <a:p>
            <a:pPr indent="457200" algn="just">
              <a:lnSpc>
                <a:spcPct val="150000"/>
              </a:lnSpc>
            </a:pPr>
            <a:r>
              <a:rPr lang="zh-CN" altLang="en-US" sz="1400" dirty="0"/>
              <a:t>中国参加的 </a:t>
            </a:r>
            <a:r>
              <a:rPr lang="en-US" altLang="zh-CN" sz="1400" dirty="0"/>
              <a:t>III </a:t>
            </a:r>
            <a:r>
              <a:rPr lang="zh-CN" altLang="en-US" sz="1400" dirty="0"/>
              <a:t>期临床试验设计，入排标准、对照组、用法用量、主要疗效指标均等关键性要素与全球 </a:t>
            </a:r>
            <a:r>
              <a:rPr lang="en-US" altLang="zh-CN" sz="1400" dirty="0"/>
              <a:t>2 </a:t>
            </a:r>
            <a:r>
              <a:rPr lang="zh-CN" altLang="en-US" sz="1400" dirty="0"/>
              <a:t>项 </a:t>
            </a:r>
            <a:r>
              <a:rPr lang="en-US" altLang="zh-CN" sz="1400" dirty="0"/>
              <a:t>III </a:t>
            </a:r>
            <a:r>
              <a:rPr lang="zh-CN" altLang="en-US" sz="1400" dirty="0"/>
              <a:t>临床试验相同，有效性结果与全球研究相似 。</a:t>
            </a:r>
            <a:endParaRPr lang="en-US" altLang="zh-CN" sz="1400" dirty="0"/>
          </a:p>
        </p:txBody>
      </p:sp>
    </p:spTree>
    <p:extLst>
      <p:ext uri="{BB962C8B-B14F-4D97-AF65-F5344CB8AC3E}">
        <p14:creationId xmlns:p14="http://schemas.microsoft.com/office/powerpoint/2010/main" val="176385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ED7B43E0-7BA5-475B-8225-74B10D24FDF8}"/>
              </a:ext>
            </a:extLst>
          </p:cNvPr>
          <p:cNvSpPr>
            <a:spLocks noGrp="1"/>
          </p:cNvSpPr>
          <p:nvPr>
            <p:ph type="body" sz="quarter" idx="10"/>
          </p:nvPr>
        </p:nvSpPr>
        <p:spPr/>
        <p:txBody>
          <a:bodyPr/>
          <a:lstStyle/>
          <a:p>
            <a:r>
              <a:rPr lang="en-US" altLang="zh-CN" dirty="0"/>
              <a:t>04</a:t>
            </a:r>
            <a:endParaRPr lang="zh-CN" altLang="en-US" dirty="0"/>
          </a:p>
        </p:txBody>
      </p:sp>
      <p:sp>
        <p:nvSpPr>
          <p:cNvPr id="3" name="文本占位符 2">
            <a:extLst>
              <a:ext uri="{FF2B5EF4-FFF2-40B4-BE49-F238E27FC236}">
                <a16:creationId xmlns:a16="http://schemas.microsoft.com/office/drawing/2014/main" id="{ED8A775C-388E-4349-8903-FDCDF9ECECFC}"/>
              </a:ext>
            </a:extLst>
          </p:cNvPr>
          <p:cNvSpPr>
            <a:spLocks noGrp="1"/>
          </p:cNvSpPr>
          <p:nvPr>
            <p:ph type="body" sz="quarter" idx="11"/>
          </p:nvPr>
        </p:nvSpPr>
        <p:spPr/>
        <p:txBody>
          <a:bodyPr/>
          <a:lstStyle/>
          <a:p>
            <a:r>
              <a:rPr lang="zh-CN" altLang="en-US"/>
              <a:t>创新性</a:t>
            </a:r>
          </a:p>
        </p:txBody>
      </p:sp>
      <p:sp>
        <p:nvSpPr>
          <p:cNvPr id="4" name="文本占位符 3">
            <a:extLst>
              <a:ext uri="{FF2B5EF4-FFF2-40B4-BE49-F238E27FC236}">
                <a16:creationId xmlns:a16="http://schemas.microsoft.com/office/drawing/2014/main" id="{97656BF5-7C46-4122-A072-9BFBB39DB7B9}"/>
              </a:ext>
            </a:extLst>
          </p:cNvPr>
          <p:cNvSpPr>
            <a:spLocks noGrp="1"/>
          </p:cNvSpPr>
          <p:nvPr>
            <p:ph type="body" sz="quarter" idx="12"/>
          </p:nvPr>
        </p:nvSpPr>
        <p:spPr/>
        <p:txBody>
          <a:bodyPr/>
          <a:lstStyle/>
          <a:p>
            <a:r>
              <a:rPr lang="en-US" altLang="zh-CN"/>
              <a:t>Innovativeness</a:t>
            </a:r>
          </a:p>
        </p:txBody>
      </p:sp>
      <p:sp>
        <p:nvSpPr>
          <p:cNvPr id="6" name="文本框 5">
            <a:extLst>
              <a:ext uri="{FF2B5EF4-FFF2-40B4-BE49-F238E27FC236}">
                <a16:creationId xmlns:a16="http://schemas.microsoft.com/office/drawing/2014/main" id="{D7495CFC-64B4-449F-BEE7-32F767995803}"/>
              </a:ext>
            </a:extLst>
          </p:cNvPr>
          <p:cNvSpPr txBox="1"/>
          <p:nvPr/>
        </p:nvSpPr>
        <p:spPr>
          <a:xfrm>
            <a:off x="4656138" y="1453267"/>
            <a:ext cx="6840537" cy="3951466"/>
          </a:xfrm>
          <a:prstGeom prst="rect">
            <a:avLst/>
          </a:prstGeom>
          <a:noFill/>
        </p:spPr>
        <p:txBody>
          <a:bodyPr wrap="square" lIns="0" tIns="0" rIns="0" bIns="0" rtlCol="0">
            <a:spAutoFit/>
          </a:bodyPr>
          <a:lstStyle/>
          <a:p>
            <a:pPr algn="just">
              <a:lnSpc>
                <a:spcPct val="120000"/>
              </a:lnSpc>
              <a:spcAft>
                <a:spcPts val="600"/>
              </a:spcAft>
            </a:pPr>
            <a:r>
              <a:rPr lang="zh-CN" altLang="en-US" sz="1600" b="1" dirty="0">
                <a:effectLst/>
                <a:latin typeface="微软雅黑" panose="020B0503020204020204" pitchFamily="34" charset="-122"/>
                <a:ea typeface="微软雅黑" panose="020B0503020204020204" pitchFamily="34" charset="-122"/>
              </a:rPr>
              <a:t>创新点：</a:t>
            </a:r>
            <a:endParaRPr lang="en-US" altLang="zh-CN" sz="1600" b="1" dirty="0">
              <a:effectLst/>
              <a:latin typeface="微软雅黑" panose="020B0503020204020204" pitchFamily="34" charset="-122"/>
              <a:ea typeface="微软雅黑" panose="020B0503020204020204" pitchFamily="34" charset="-122"/>
            </a:endParaRPr>
          </a:p>
          <a:p>
            <a:pPr algn="just">
              <a:lnSpc>
                <a:spcPct val="120000"/>
              </a:lnSpc>
            </a:pPr>
            <a:r>
              <a:rPr lang="zh-CN" altLang="en-US" sz="1400" b="1" dirty="0">
                <a:solidFill>
                  <a:srgbClr val="FF0000"/>
                </a:solidFill>
                <a:effectLst/>
                <a:latin typeface="微软雅黑" panose="020B0503020204020204" pitchFamily="34" charset="-122"/>
                <a:ea typeface="微软雅黑" panose="020B0503020204020204" pitchFamily="34" charset="-122"/>
              </a:rPr>
              <a:t>增加抗菌能力：</a:t>
            </a:r>
            <a:r>
              <a:rPr lang="zh-CN" altLang="en-US" sz="1400" dirty="0">
                <a:effectLst/>
                <a:latin typeface="微软雅黑" panose="020B0503020204020204" pitchFamily="34" charset="-122"/>
                <a:ea typeface="微软雅黑" panose="020B0503020204020204" pitchFamily="34" charset="-122"/>
              </a:rPr>
              <a:t>特地唑胺化学结构中</a:t>
            </a:r>
            <a:r>
              <a:rPr lang="en-US" altLang="zh-CN" sz="1400" dirty="0">
                <a:effectLst/>
                <a:latin typeface="微软雅黑" panose="020B0503020204020204" pitchFamily="34" charset="-122"/>
                <a:ea typeface="微软雅黑" panose="020B0503020204020204" pitchFamily="34" charset="-122"/>
              </a:rPr>
              <a:t>C</a:t>
            </a:r>
            <a:r>
              <a:rPr lang="zh-CN" altLang="en-US" sz="1400" dirty="0">
                <a:effectLst/>
                <a:latin typeface="微软雅黑" panose="020B0503020204020204" pitchFamily="34" charset="-122"/>
                <a:ea typeface="微软雅黑" panose="020B0503020204020204" pitchFamily="34" charset="-122"/>
              </a:rPr>
              <a:t>环和</a:t>
            </a:r>
            <a:r>
              <a:rPr lang="en-US" altLang="zh-CN" sz="1400" dirty="0">
                <a:effectLst/>
                <a:latin typeface="微软雅黑" panose="020B0503020204020204" pitchFamily="34" charset="-122"/>
                <a:ea typeface="微软雅黑" panose="020B0503020204020204" pitchFamily="34" charset="-122"/>
              </a:rPr>
              <a:t>D</a:t>
            </a:r>
            <a:r>
              <a:rPr lang="zh-CN" altLang="en-US" sz="1400" dirty="0">
                <a:effectLst/>
                <a:latin typeface="微软雅黑" panose="020B0503020204020204" pitchFamily="34" charset="-122"/>
                <a:ea typeface="微软雅黑" panose="020B0503020204020204" pitchFamily="34" charset="-122"/>
              </a:rPr>
              <a:t>环的优化使其更有效抑制细菌蛋白质合成，并能够克服</a:t>
            </a:r>
            <a:r>
              <a:rPr lang="en-US" altLang="zh-CN" sz="1400" dirty="0" err="1">
                <a:effectLst/>
                <a:latin typeface="微软雅黑" panose="020B0503020204020204" pitchFamily="34" charset="-122"/>
                <a:ea typeface="微软雅黑" panose="020B0503020204020204" pitchFamily="34" charset="-122"/>
              </a:rPr>
              <a:t>cfr</a:t>
            </a:r>
            <a:r>
              <a:rPr lang="zh-CN" altLang="en-US" sz="1400" dirty="0">
                <a:effectLst/>
                <a:latin typeface="微软雅黑" panose="020B0503020204020204" pitchFamily="34" charset="-122"/>
                <a:ea typeface="微软雅黑" panose="020B0503020204020204" pitchFamily="34" charset="-122"/>
              </a:rPr>
              <a:t>基因的耐药机制，临床上可满足患者</a:t>
            </a:r>
            <a:r>
              <a:rPr lang="zh-CN" altLang="en-US" sz="1400" b="1" dirty="0">
                <a:solidFill>
                  <a:srgbClr val="FF0000"/>
                </a:solidFill>
                <a:effectLst/>
                <a:latin typeface="微软雅黑" panose="020B0503020204020204" pitchFamily="34" charset="-122"/>
                <a:ea typeface="微软雅黑" panose="020B0503020204020204" pitchFamily="34" charset="-122"/>
              </a:rPr>
              <a:t>在万古霉素或利奈唑胺治疗无效时的强力补救方案</a:t>
            </a:r>
            <a:r>
              <a:rPr lang="zh-CN" altLang="en-US" sz="1400" dirty="0">
                <a:effectLst/>
                <a:latin typeface="微软雅黑" panose="020B0503020204020204" pitchFamily="34" charset="-122"/>
                <a:ea typeface="微软雅黑" panose="020B0503020204020204" pitchFamily="34" charset="-122"/>
              </a:rPr>
              <a:t>，提高治疗有效率；</a:t>
            </a:r>
            <a:endParaRPr lang="en-US" altLang="zh-CN" sz="1400" dirty="0">
              <a:effectLst/>
              <a:latin typeface="微软雅黑" panose="020B0503020204020204" pitchFamily="34" charset="-122"/>
              <a:ea typeface="微软雅黑" panose="020B0503020204020204" pitchFamily="34" charset="-122"/>
            </a:endParaRPr>
          </a:p>
          <a:p>
            <a:pPr algn="just">
              <a:lnSpc>
                <a:spcPct val="120000"/>
              </a:lnSpc>
              <a:spcBef>
                <a:spcPts val="600"/>
              </a:spcBef>
            </a:pPr>
            <a:r>
              <a:rPr lang="zh-CN" altLang="en-US" sz="1400" b="1" dirty="0">
                <a:solidFill>
                  <a:srgbClr val="FF0000"/>
                </a:solidFill>
                <a:effectLst/>
                <a:latin typeface="微软雅黑" panose="020B0503020204020204" pitchFamily="34" charset="-122"/>
                <a:ea typeface="微软雅黑" panose="020B0503020204020204" pitchFamily="34" charset="-122"/>
              </a:rPr>
              <a:t>提高临床适用性：</a:t>
            </a:r>
            <a:r>
              <a:rPr lang="en-US" altLang="zh-CN" sz="1400" dirty="0">
                <a:effectLst/>
                <a:latin typeface="微软雅黑" panose="020B0503020204020204" pitchFamily="34" charset="-122"/>
                <a:ea typeface="微软雅黑" panose="020B0503020204020204" pitchFamily="34" charset="-122"/>
              </a:rPr>
              <a:t>A</a:t>
            </a:r>
            <a:r>
              <a:rPr lang="zh-CN" altLang="en-US" sz="1400" dirty="0">
                <a:effectLst/>
                <a:latin typeface="微软雅黑" panose="020B0503020204020204" pitchFamily="34" charset="-122"/>
                <a:ea typeface="微软雅黑" panose="020B0503020204020204" pitchFamily="34" charset="-122"/>
              </a:rPr>
              <a:t>环</a:t>
            </a:r>
            <a:r>
              <a:rPr lang="en-US" altLang="zh-CN" sz="1400" dirty="0">
                <a:effectLst/>
                <a:latin typeface="微软雅黑" panose="020B0503020204020204" pitchFamily="34" charset="-122"/>
                <a:ea typeface="微软雅黑" panose="020B0503020204020204" pitchFamily="34" charset="-122"/>
              </a:rPr>
              <a:t>C-5</a:t>
            </a:r>
            <a:r>
              <a:rPr lang="zh-CN" altLang="en-US" sz="1400" dirty="0">
                <a:effectLst/>
                <a:latin typeface="微软雅黑" panose="020B0503020204020204" pitchFamily="34" charset="-122"/>
                <a:ea typeface="微软雅黑" panose="020B0503020204020204" pitchFamily="34" charset="-122"/>
              </a:rPr>
              <a:t>位选用体积更小的羟甲基取代，使其口服生物利用度增加、与单胺氧化酶的相互作用降低，能满足注射转口服序贯及特殊人群（老年、肥胖、肝肾功能不全等）</a:t>
            </a:r>
            <a:r>
              <a:rPr lang="zh-CN" altLang="en-US" sz="1400" b="1" dirty="0">
                <a:solidFill>
                  <a:srgbClr val="FF0000"/>
                </a:solidFill>
                <a:effectLst/>
                <a:latin typeface="微软雅黑" panose="020B0503020204020204" pitchFamily="34" charset="-122"/>
                <a:ea typeface="微软雅黑" panose="020B0503020204020204" pitchFamily="34" charset="-122"/>
              </a:rPr>
              <a:t>无需调整剂量</a:t>
            </a:r>
            <a:r>
              <a:rPr lang="zh-CN" altLang="en-US" sz="1400" dirty="0">
                <a:effectLst/>
                <a:latin typeface="微软雅黑" panose="020B0503020204020204" pitchFamily="34" charset="-122"/>
                <a:ea typeface="微软雅黑" panose="020B0503020204020204" pitchFamily="34" charset="-122"/>
              </a:rPr>
              <a:t>的需求，增加临床适用性 。</a:t>
            </a:r>
            <a:endParaRPr lang="en-US" altLang="zh-CN" sz="1400" dirty="0">
              <a:effectLst/>
              <a:latin typeface="微软雅黑" panose="020B0503020204020204" pitchFamily="34" charset="-122"/>
              <a:ea typeface="微软雅黑" panose="020B0503020204020204" pitchFamily="34" charset="-122"/>
            </a:endParaRPr>
          </a:p>
          <a:p>
            <a:pPr algn="just">
              <a:lnSpc>
                <a:spcPct val="120000"/>
              </a:lnSpc>
              <a:spcBef>
                <a:spcPts val="1200"/>
              </a:spcBef>
              <a:spcAft>
                <a:spcPts val="600"/>
              </a:spcAft>
            </a:pPr>
            <a:r>
              <a:rPr lang="zh-CN" altLang="en-US" sz="1600" b="1" dirty="0">
                <a:effectLst/>
                <a:latin typeface="微软雅黑" panose="020B0503020204020204" pitchFamily="34" charset="-122"/>
                <a:ea typeface="微软雅黑" panose="020B0503020204020204" pitchFamily="34" charset="-122"/>
              </a:rPr>
              <a:t>优势：</a:t>
            </a:r>
            <a:endParaRPr lang="en-US" altLang="zh-CN" sz="1600" b="1" dirty="0">
              <a:effectLst/>
              <a:latin typeface="微软雅黑" panose="020B0503020204020204" pitchFamily="34" charset="-122"/>
              <a:ea typeface="微软雅黑" panose="020B0503020204020204" pitchFamily="34" charset="-122"/>
            </a:endParaRPr>
          </a:p>
          <a:p>
            <a:pPr algn="just">
              <a:lnSpc>
                <a:spcPct val="120000"/>
              </a:lnSpc>
            </a:pPr>
            <a:r>
              <a:rPr lang="zh-CN" altLang="en-US" sz="1400" b="1" dirty="0">
                <a:solidFill>
                  <a:srgbClr val="FF0000"/>
                </a:solidFill>
                <a:effectLst/>
                <a:latin typeface="微软雅黑" panose="020B0503020204020204" pitchFamily="34" charset="-122"/>
                <a:ea typeface="微软雅黑" panose="020B0503020204020204" pitchFamily="34" charset="-122"/>
              </a:rPr>
              <a:t>适用性好：</a:t>
            </a:r>
            <a:r>
              <a:rPr lang="zh-CN" altLang="en-US" sz="1400" dirty="0">
                <a:effectLst/>
                <a:latin typeface="微软雅黑" panose="020B0503020204020204" pitchFamily="34" charset="-122"/>
                <a:ea typeface="微软雅黑" panose="020B0503020204020204" pitchFamily="34" charset="-122"/>
              </a:rPr>
              <a:t>固定剂量给药，满足注射转口服序贯及特殊人群（老年、肥胖、肝肾功能不全等）无需调整剂量的需求，增加临床使用适用性 ；</a:t>
            </a:r>
            <a:endParaRPr lang="en-US" altLang="zh-CN" sz="1400" dirty="0">
              <a:effectLst/>
              <a:latin typeface="微软雅黑" panose="020B0503020204020204" pitchFamily="34" charset="-122"/>
              <a:ea typeface="微软雅黑" panose="020B0503020204020204" pitchFamily="34" charset="-122"/>
            </a:endParaRPr>
          </a:p>
          <a:p>
            <a:pPr algn="just">
              <a:lnSpc>
                <a:spcPct val="120000"/>
              </a:lnSpc>
              <a:spcBef>
                <a:spcPts val="600"/>
              </a:spcBef>
            </a:pPr>
            <a:r>
              <a:rPr lang="zh-CN" altLang="en-US" sz="1400" b="1" dirty="0">
                <a:solidFill>
                  <a:srgbClr val="FF0000"/>
                </a:solidFill>
                <a:effectLst/>
                <a:latin typeface="微软雅黑" panose="020B0503020204020204" pitchFamily="34" charset="-122"/>
                <a:ea typeface="微软雅黑" panose="020B0503020204020204" pitchFamily="34" charset="-122"/>
              </a:rPr>
              <a:t>依从性高：</a:t>
            </a:r>
            <a:r>
              <a:rPr lang="en-US" altLang="zh-CN" sz="1400" dirty="0">
                <a:effectLst/>
                <a:latin typeface="微软雅黑" panose="020B0503020204020204" pitchFamily="34" charset="-122"/>
                <a:ea typeface="微软雅黑" panose="020B0503020204020204" pitchFamily="34" charset="-122"/>
              </a:rPr>
              <a:t>200mg Qd×6</a:t>
            </a:r>
            <a:r>
              <a:rPr lang="zh-CN" altLang="en-US" sz="1400" dirty="0">
                <a:effectLst/>
                <a:latin typeface="微软雅黑" panose="020B0503020204020204" pitchFamily="34" charset="-122"/>
                <a:ea typeface="微软雅黑" panose="020B0503020204020204" pitchFamily="34" charset="-122"/>
              </a:rPr>
              <a:t>天，相对于利奈唑胺</a:t>
            </a:r>
            <a:r>
              <a:rPr lang="en-US" altLang="zh-CN" sz="1400" dirty="0">
                <a:effectLst/>
                <a:latin typeface="微软雅黑" panose="020B0503020204020204" pitchFamily="34" charset="-122"/>
                <a:ea typeface="微软雅黑" panose="020B0503020204020204" pitchFamily="34" charset="-122"/>
              </a:rPr>
              <a:t>600mg Bid×10-14</a:t>
            </a:r>
            <a:r>
              <a:rPr lang="zh-CN" altLang="en-US" sz="1400" dirty="0">
                <a:effectLst/>
                <a:latin typeface="微软雅黑" panose="020B0503020204020204" pitchFamily="34" charset="-122"/>
                <a:ea typeface="微软雅黑" panose="020B0503020204020204" pitchFamily="34" charset="-122"/>
              </a:rPr>
              <a:t>天，给药天数缩短</a:t>
            </a:r>
            <a:r>
              <a:rPr lang="en-US" altLang="zh-CN" sz="1400" dirty="0">
                <a:effectLst/>
                <a:latin typeface="微软雅黑" panose="020B0503020204020204" pitchFamily="34" charset="-122"/>
                <a:ea typeface="微软雅黑" panose="020B0503020204020204" pitchFamily="34" charset="-122"/>
              </a:rPr>
              <a:t>40%-57%</a:t>
            </a:r>
            <a:r>
              <a:rPr lang="zh-CN" altLang="en-US" sz="1400" dirty="0">
                <a:effectLst/>
                <a:latin typeface="微软雅黑" panose="020B0503020204020204" pitchFamily="34" charset="-122"/>
                <a:ea typeface="微软雅黑" panose="020B0503020204020204" pitchFamily="34" charset="-122"/>
              </a:rPr>
              <a:t>、给药次数缩减</a:t>
            </a:r>
            <a:r>
              <a:rPr lang="en-US" altLang="zh-CN" sz="1400" dirty="0">
                <a:effectLst/>
                <a:latin typeface="微软雅黑" panose="020B0503020204020204" pitchFamily="34" charset="-122"/>
                <a:ea typeface="微软雅黑" panose="020B0503020204020204" pitchFamily="34" charset="-122"/>
              </a:rPr>
              <a:t>70%-79%</a:t>
            </a:r>
            <a:r>
              <a:rPr lang="zh-CN" altLang="en-US" sz="1400" dirty="0">
                <a:effectLst/>
                <a:latin typeface="微软雅黑" panose="020B0503020204020204" pitchFamily="34" charset="-122"/>
                <a:ea typeface="微软雅黑" panose="020B0503020204020204" pitchFamily="34" charset="-122"/>
              </a:rPr>
              <a:t>，极大提高依从性，缩短疗程改善治疗效果 ；</a:t>
            </a:r>
            <a:endParaRPr lang="en-US" altLang="zh-CN" sz="1400" dirty="0">
              <a:effectLst/>
              <a:latin typeface="微软雅黑" panose="020B0503020204020204" pitchFamily="34" charset="-122"/>
              <a:ea typeface="微软雅黑" panose="020B0503020204020204" pitchFamily="34" charset="-122"/>
            </a:endParaRPr>
          </a:p>
          <a:p>
            <a:pPr algn="just">
              <a:lnSpc>
                <a:spcPct val="120000"/>
              </a:lnSpc>
              <a:spcBef>
                <a:spcPts val="600"/>
              </a:spcBef>
            </a:pPr>
            <a:r>
              <a:rPr lang="zh-CN" altLang="en-US" sz="1400" b="1" dirty="0">
                <a:solidFill>
                  <a:srgbClr val="FF0000"/>
                </a:solidFill>
                <a:effectLst/>
                <a:latin typeface="微软雅黑" panose="020B0503020204020204" pitchFamily="34" charset="-122"/>
                <a:ea typeface="微软雅黑" panose="020B0503020204020204" pitchFamily="34" charset="-122"/>
              </a:rPr>
              <a:t>安全性高：</a:t>
            </a:r>
            <a:r>
              <a:rPr lang="zh-CN" altLang="en-US" sz="1400" dirty="0">
                <a:effectLst/>
                <a:latin typeface="微软雅黑" panose="020B0503020204020204" pitchFamily="34" charset="-122"/>
                <a:ea typeface="微软雅黑" panose="020B0503020204020204" pitchFamily="34" charset="-122"/>
              </a:rPr>
              <a:t>减少呕吐腹泻等胃肠道反应，提高诊疗舒适度，</a:t>
            </a:r>
            <a:r>
              <a:rPr lang="zh-CN" altLang="en-US" sz="1400" dirty="0">
                <a:latin typeface="微软雅黑" panose="020B0503020204020204" pitchFamily="34" charset="-122"/>
                <a:ea typeface="微软雅黑" panose="020B0503020204020204" pitchFamily="34" charset="-122"/>
              </a:rPr>
              <a:t>有利于</a:t>
            </a:r>
            <a:r>
              <a:rPr lang="zh-CN" altLang="en-US" sz="1400" dirty="0">
                <a:effectLst/>
                <a:latin typeface="微软雅黑" panose="020B0503020204020204" pitchFamily="34" charset="-122"/>
                <a:ea typeface="微软雅黑" panose="020B0503020204020204" pitchFamily="34" charset="-122"/>
              </a:rPr>
              <a:t>足量足疗程</a:t>
            </a:r>
            <a:r>
              <a:rPr lang="zh-CN" altLang="en-US" sz="1400">
                <a:effectLst/>
                <a:latin typeface="微软雅黑" panose="020B0503020204020204" pitchFamily="34" charset="-122"/>
                <a:ea typeface="微软雅黑" panose="020B0503020204020204" pitchFamily="34" charset="-122"/>
              </a:rPr>
              <a:t>治疗 。</a:t>
            </a:r>
            <a:endParaRPr lang="zh-CN" altLang="en-US" sz="1400" dirty="0">
              <a:effectLst/>
              <a:latin typeface="微软雅黑" panose="020B0503020204020204" pitchFamily="34" charset="-122"/>
              <a:ea typeface="微软雅黑" panose="020B0503020204020204" pitchFamily="34" charset="-122"/>
            </a:endParaRPr>
          </a:p>
        </p:txBody>
      </p:sp>
      <p:pic>
        <p:nvPicPr>
          <p:cNvPr id="10" name="图片 9" descr="图示, 示意图&#10;&#10;描述已自动生成">
            <a:extLst>
              <a:ext uri="{FF2B5EF4-FFF2-40B4-BE49-F238E27FC236}">
                <a16:creationId xmlns:a16="http://schemas.microsoft.com/office/drawing/2014/main" id="{AB1BDABB-A2A7-4938-BD88-D17C356DD1CA}"/>
              </a:ext>
            </a:extLst>
          </p:cNvPr>
          <p:cNvPicPr>
            <a:picLocks noChangeAspect="1"/>
          </p:cNvPicPr>
          <p:nvPr/>
        </p:nvPicPr>
        <p:blipFill rotWithShape="1">
          <a:blip r:embed="rId2">
            <a:extLst>
              <a:ext uri="{28A0092B-C50C-407E-A947-70E740481C1C}">
                <a14:useLocalDpi xmlns:a14="http://schemas.microsoft.com/office/drawing/2010/main" val="0"/>
              </a:ext>
            </a:extLst>
          </a:blip>
          <a:srcRect l="10113" t="31190" r="18838" b="33877"/>
          <a:stretch/>
        </p:blipFill>
        <p:spPr>
          <a:xfrm>
            <a:off x="653622" y="4295880"/>
            <a:ext cx="3806249" cy="1302137"/>
          </a:xfrm>
          <a:prstGeom prst="rect">
            <a:avLst/>
          </a:prstGeom>
        </p:spPr>
      </p:pic>
      <p:sp>
        <p:nvSpPr>
          <p:cNvPr id="11" name="左大括号 10">
            <a:extLst>
              <a:ext uri="{FF2B5EF4-FFF2-40B4-BE49-F238E27FC236}">
                <a16:creationId xmlns:a16="http://schemas.microsoft.com/office/drawing/2014/main" id="{F0A05254-D9CB-4A4E-A8B6-7D99FDF418D4}"/>
              </a:ext>
            </a:extLst>
          </p:cNvPr>
          <p:cNvSpPr/>
          <p:nvPr/>
        </p:nvSpPr>
        <p:spPr>
          <a:xfrm rot="16200000">
            <a:off x="1366940" y="4742466"/>
            <a:ext cx="277104" cy="1044115"/>
          </a:xfrm>
          <a:prstGeom prst="leftBrace">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cxnSp>
        <p:nvCxnSpPr>
          <p:cNvPr id="15" name="直接箭头连接符 14">
            <a:extLst>
              <a:ext uri="{FF2B5EF4-FFF2-40B4-BE49-F238E27FC236}">
                <a16:creationId xmlns:a16="http://schemas.microsoft.com/office/drawing/2014/main" id="{BEB845AF-3EF2-4284-9B1A-1ACCE01DFE4C}"/>
              </a:ext>
            </a:extLst>
          </p:cNvPr>
          <p:cNvCxnSpPr>
            <a:cxnSpLocks/>
          </p:cNvCxnSpPr>
          <p:nvPr/>
        </p:nvCxnSpPr>
        <p:spPr>
          <a:xfrm flipV="1">
            <a:off x="3107668" y="5013176"/>
            <a:ext cx="180020" cy="396795"/>
          </a:xfrm>
          <a:prstGeom prst="straightConnector1">
            <a:avLst/>
          </a:prstGeom>
          <a:ln w="1905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16" name="文本框 15">
            <a:extLst>
              <a:ext uri="{FF2B5EF4-FFF2-40B4-BE49-F238E27FC236}">
                <a16:creationId xmlns:a16="http://schemas.microsoft.com/office/drawing/2014/main" id="{93F0B9BB-0ECD-49B8-868B-3FB7F3B398AA}"/>
              </a:ext>
            </a:extLst>
          </p:cNvPr>
          <p:cNvSpPr txBox="1"/>
          <p:nvPr/>
        </p:nvSpPr>
        <p:spPr>
          <a:xfrm>
            <a:off x="1071389" y="5451482"/>
            <a:ext cx="864096" cy="202491"/>
          </a:xfrm>
          <a:prstGeom prst="rect">
            <a:avLst/>
          </a:prstGeom>
          <a:noFill/>
        </p:spPr>
        <p:txBody>
          <a:bodyPr wrap="square" lIns="0" tIns="0" rIns="0" bIns="0" rtlCol="0">
            <a:spAutoFit/>
          </a:bodyPr>
          <a:lstStyle/>
          <a:p>
            <a:pPr algn="ctr">
              <a:lnSpc>
                <a:spcPct val="120000"/>
              </a:lnSpc>
            </a:pPr>
            <a:r>
              <a:rPr lang="en-US" altLang="zh-CN" sz="1200" b="1">
                <a:solidFill>
                  <a:srgbClr val="FF0000"/>
                </a:solidFill>
              </a:rPr>
              <a:t>C</a:t>
            </a:r>
            <a:r>
              <a:rPr lang="zh-CN" altLang="en-US" sz="1200" b="1">
                <a:solidFill>
                  <a:srgbClr val="FF0000"/>
                </a:solidFill>
              </a:rPr>
              <a:t>环、</a:t>
            </a:r>
            <a:r>
              <a:rPr lang="en-US" altLang="zh-CN" sz="1200" b="1">
                <a:solidFill>
                  <a:srgbClr val="FF0000"/>
                </a:solidFill>
              </a:rPr>
              <a:t>D</a:t>
            </a:r>
            <a:r>
              <a:rPr lang="zh-CN" altLang="en-US" sz="1200" b="1">
                <a:solidFill>
                  <a:srgbClr val="FF0000"/>
                </a:solidFill>
              </a:rPr>
              <a:t>环</a:t>
            </a:r>
          </a:p>
        </p:txBody>
      </p:sp>
      <p:sp>
        <p:nvSpPr>
          <p:cNvPr id="17" name="文本框 16">
            <a:extLst>
              <a:ext uri="{FF2B5EF4-FFF2-40B4-BE49-F238E27FC236}">
                <a16:creationId xmlns:a16="http://schemas.microsoft.com/office/drawing/2014/main" id="{6D2729A4-2BC1-497F-A74C-7205970FC3BC}"/>
              </a:ext>
            </a:extLst>
          </p:cNvPr>
          <p:cNvSpPr txBox="1"/>
          <p:nvPr/>
        </p:nvSpPr>
        <p:spPr>
          <a:xfrm>
            <a:off x="2639616" y="5445224"/>
            <a:ext cx="864096" cy="202491"/>
          </a:xfrm>
          <a:prstGeom prst="rect">
            <a:avLst/>
          </a:prstGeom>
          <a:noFill/>
        </p:spPr>
        <p:txBody>
          <a:bodyPr wrap="square" lIns="0" tIns="0" rIns="0" bIns="0" rtlCol="0">
            <a:spAutoFit/>
          </a:bodyPr>
          <a:lstStyle/>
          <a:p>
            <a:pPr algn="ctr">
              <a:lnSpc>
                <a:spcPct val="120000"/>
              </a:lnSpc>
            </a:pPr>
            <a:r>
              <a:rPr lang="en-US" altLang="zh-CN" sz="1200" b="1">
                <a:solidFill>
                  <a:srgbClr val="FF0000"/>
                </a:solidFill>
              </a:rPr>
              <a:t>A</a:t>
            </a:r>
            <a:r>
              <a:rPr lang="zh-CN" altLang="en-US" sz="1200" b="1">
                <a:solidFill>
                  <a:srgbClr val="FF0000"/>
                </a:solidFill>
              </a:rPr>
              <a:t>环</a:t>
            </a:r>
            <a:r>
              <a:rPr lang="en-US" altLang="zh-CN" sz="1200" b="1">
                <a:solidFill>
                  <a:srgbClr val="FF0000"/>
                </a:solidFill>
              </a:rPr>
              <a:t>C-5</a:t>
            </a:r>
            <a:r>
              <a:rPr lang="zh-CN" altLang="en-US" sz="1200" b="1">
                <a:solidFill>
                  <a:srgbClr val="FF0000"/>
                </a:solidFill>
              </a:rPr>
              <a:t>位</a:t>
            </a:r>
          </a:p>
        </p:txBody>
      </p:sp>
    </p:spTree>
    <p:extLst>
      <p:ext uri="{BB962C8B-B14F-4D97-AF65-F5344CB8AC3E}">
        <p14:creationId xmlns:p14="http://schemas.microsoft.com/office/powerpoint/2010/main" val="1775508564"/>
      </p:ext>
    </p:extLst>
  </p:cSld>
  <p:clrMapOvr>
    <a:masterClrMapping/>
  </p:clrMapOvr>
</p:sld>
</file>

<file path=ppt/theme/theme1.xml><?xml version="1.0" encoding="utf-8"?>
<a:theme xmlns:a="http://schemas.openxmlformats.org/drawingml/2006/main" name="Office 主题​​">
  <a:themeElements>
    <a:clrScheme name="医保国谈">
      <a:dk1>
        <a:sysClr val="windowText" lastClr="000000"/>
      </a:dk1>
      <a:lt1>
        <a:sysClr val="window" lastClr="FFFFFF"/>
      </a:lt1>
      <a:dk2>
        <a:srgbClr val="44546A"/>
      </a:dk2>
      <a:lt2>
        <a:srgbClr val="E7E6E6"/>
      </a:lt2>
      <a:accent1>
        <a:srgbClr val="CEE5F6"/>
      </a:accent1>
      <a:accent2>
        <a:srgbClr val="3959B9"/>
      </a:accent2>
      <a:accent3>
        <a:srgbClr val="F68282"/>
      </a:accent3>
      <a:accent4>
        <a:srgbClr val="FFC000"/>
      </a:accent4>
      <a:accent5>
        <a:srgbClr val="5B9BD5"/>
      </a:accent5>
      <a:accent6>
        <a:srgbClr val="70AD47"/>
      </a:accent6>
      <a:hlink>
        <a:srgbClr val="0563C1"/>
      </a:hlink>
      <a:folHlink>
        <a:srgbClr val="954F72"/>
      </a:folHlink>
    </a:clrScheme>
    <a:fontScheme name="Arial+雅黑">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w="19050">
          <a:solidFill>
            <a:srgbClr val="FF0000"/>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txDef>
      <a:spPr>
        <a:noFill/>
      </a:spPr>
      <a:bodyPr wrap="square" lIns="0" tIns="0" rIns="0" bIns="0" rtlCol="0">
        <a:spAutoFit/>
      </a:bodyPr>
      <a:lstStyle>
        <a:defPPr algn="just">
          <a:lnSpc>
            <a:spcPct val="120000"/>
          </a:lnSpc>
          <a:defRPr sz="160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1273</TotalTime>
  <Words>1919</Words>
  <Application>Microsoft Office PowerPoint</Application>
  <PresentationFormat>宽屏</PresentationFormat>
  <Paragraphs>106</Paragraphs>
  <Slides>10</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10</vt:i4>
      </vt:variant>
    </vt:vector>
  </HeadingPairs>
  <TitlesOfParts>
    <vt:vector size="14" baseType="lpstr">
      <vt:lpstr>微软雅黑</vt:lpstr>
      <vt:lpstr>Arial</vt:lpstr>
      <vt:lpstr>Times New Roman</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刘祥</dc:creator>
  <cp:lastModifiedBy>晨晨 孙</cp:lastModifiedBy>
  <cp:revision>599</cp:revision>
  <dcterms:created xsi:type="dcterms:W3CDTF">2022-07-01T06:00:04Z</dcterms:created>
  <dcterms:modified xsi:type="dcterms:W3CDTF">2023-07-13T01:56:56Z</dcterms:modified>
</cp:coreProperties>
</file>