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2" r:id="rId5"/>
    <p:sldId id="257" r:id="rId6"/>
    <p:sldId id="271" r:id="rId7"/>
    <p:sldId id="273" r:id="rId8"/>
    <p:sldId id="259" r:id="rId9"/>
    <p:sldId id="274" r:id="rId10"/>
    <p:sldId id="264" r:id="rId11"/>
    <p:sldId id="263" r:id="rId12"/>
    <p:sldId id="267" r:id="rId13"/>
    <p:sldId id="275" r:id="rId14"/>
    <p:sldId id="256" r:id="rId15"/>
  </p:sldIdLst>
  <p:sldSz cx="12192000" cy="6858000"/>
  <p:notesSz cx="6858000" cy="9144000"/>
  <p:embeddedFontLst>
    <p:embeddedFont>
      <p:font typeface="思源黑体 CN Bold" panose="02010600030101010101" charset="-122"/>
      <p:bold r:id="rId16"/>
    </p:embeddedFont>
    <p:embeddedFont>
      <p:font typeface="Segoe UI" panose="020B0502040204020203" pitchFamily="34" charset="0"/>
      <p:regular r:id="rId17"/>
      <p:bold r:id="rId18"/>
      <p:italic r:id="rId19"/>
      <p:boldItalic r:id="rId20"/>
    </p:embeddedFont>
    <p:embeddedFont>
      <p:font typeface="仿宋" panose="02010609060101010101" pitchFamily="49" charset="-122"/>
      <p:regular r:id="rId21"/>
    </p:embeddedFont>
    <p:embeddedFont>
      <p:font typeface="微软雅黑" panose="020B0503020204020204" pitchFamily="34" charset="-122"/>
      <p:regular r:id="rId22"/>
      <p:bold r:id="rId23"/>
    </p:embeddedFont>
    <p:embeddedFont>
      <p:font typeface="微软雅黑" panose="020B0503020204020204" pitchFamily="34" charset="-122"/>
      <p:regular r:id="rId22"/>
      <p:bold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9" userDrawn="1">
          <p15:clr>
            <a:srgbClr val="A4A3A4"/>
          </p15:clr>
        </p15:guide>
        <p15:guide id="2" pos="3863" userDrawn="1">
          <p15:clr>
            <a:srgbClr val="A4A3A4"/>
          </p15:clr>
        </p15:guide>
        <p15:guide id="3" pos="302" userDrawn="1">
          <p15:clr>
            <a:srgbClr val="A4A3A4"/>
          </p15:clr>
        </p15:guide>
        <p15:guide id="4" pos="73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1FBFF"/>
    <a:srgbClr val="DCF0FD"/>
    <a:srgbClr val="0092D8"/>
    <a:srgbClr val="019AAC"/>
    <a:srgbClr val="15B1FF"/>
    <a:srgbClr val="FFFFFF"/>
    <a:srgbClr val="274D7B"/>
    <a:srgbClr val="204066"/>
    <a:srgbClr val="F5B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4227" autoAdjust="0"/>
  </p:normalViewPr>
  <p:slideViewPr>
    <p:cSldViewPr snapToGrid="0" showGuides="1">
      <p:cViewPr varScale="1">
        <p:scale>
          <a:sx n="68" d="100"/>
          <a:sy n="68" d="100"/>
        </p:scale>
        <p:origin x="870" y="48"/>
      </p:cViewPr>
      <p:guideLst>
        <p:guide orient="horz" pos="2139"/>
        <p:guide pos="3863"/>
        <p:guide pos="302"/>
        <p:guide pos="73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337856530661E-2"/>
          <c:y val="3.8277511961722542E-2"/>
          <c:w val="0.91750284561764839"/>
          <c:h val="0.77033492822966498"/>
        </c:manualLayout>
      </c:layout>
      <c:scatterChart>
        <c:scatterStyle val="lineMarker"/>
        <c:varyColors val="0"/>
        <c:ser>
          <c:idx val="0"/>
          <c:order val="0"/>
          <c:tx>
            <c:strRef>
              <c:f>Concentrations!$W$1</c:f>
              <c:strCache>
                <c:ptCount val="1"/>
                <c:pt idx="0">
                  <c:v>Oral 2 mg Kevatril® for 5 days</c:v>
                </c:pt>
              </c:strCache>
            </c:strRef>
          </c:tx>
          <c:spPr>
            <a:ln w="38100">
              <a:solidFill>
                <a:srgbClr val="D52138"/>
              </a:solidFill>
              <a:prstDash val="solid"/>
            </a:ln>
          </c:spPr>
          <c:marker>
            <c:symbol val="diamond"/>
            <c:size val="5"/>
            <c:spPr>
              <a:solidFill>
                <a:srgbClr val="C00000"/>
              </a:solidFill>
              <a:ln w="38100">
                <a:solidFill>
                  <a:srgbClr val="C00000"/>
                </a:solidFill>
                <a:prstDash val="solid"/>
              </a:ln>
            </c:spPr>
          </c:marker>
          <c:dPt>
            <c:idx val="8"/>
            <c:marker>
              <c:symbol val="none"/>
            </c:marker>
            <c:bubble3D val="0"/>
            <c:spPr>
              <a:ln w="38100">
                <a:solidFill>
                  <a:srgbClr val="D52138"/>
                </a:solidFill>
                <a:prstDash val="sysDash"/>
              </a:ln>
            </c:spPr>
            <c:extLst>
              <c:ext xmlns:c16="http://schemas.microsoft.com/office/drawing/2014/chart" uri="{C3380CC4-5D6E-409C-BE32-E72D297353CC}">
                <c16:uniqueId val="{00000001-BE11-489E-BE95-ED7CA42FE10C}"/>
              </c:ext>
            </c:extLst>
          </c:dPt>
          <c:dPt>
            <c:idx val="9"/>
            <c:marker>
              <c:symbol val="none"/>
            </c:marker>
            <c:bubble3D val="0"/>
            <c:spPr>
              <a:ln w="38100">
                <a:solidFill>
                  <a:srgbClr val="D52138"/>
                </a:solidFill>
                <a:prstDash val="sysDash"/>
              </a:ln>
            </c:spPr>
            <c:extLst>
              <c:ext xmlns:c16="http://schemas.microsoft.com/office/drawing/2014/chart" uri="{C3380CC4-5D6E-409C-BE32-E72D297353CC}">
                <c16:uniqueId val="{00000003-BE11-489E-BE95-ED7CA42FE10C}"/>
              </c:ext>
            </c:extLst>
          </c:dPt>
          <c:dPt>
            <c:idx val="10"/>
            <c:marker>
              <c:symbol val="none"/>
            </c:marker>
            <c:bubble3D val="0"/>
            <c:spPr>
              <a:ln w="38100">
                <a:solidFill>
                  <a:srgbClr val="D52138"/>
                </a:solidFill>
                <a:prstDash val="sysDash"/>
              </a:ln>
            </c:spPr>
            <c:extLst>
              <c:ext xmlns:c16="http://schemas.microsoft.com/office/drawing/2014/chart" uri="{C3380CC4-5D6E-409C-BE32-E72D297353CC}">
                <c16:uniqueId val="{00000005-BE11-489E-BE95-ED7CA42FE10C}"/>
              </c:ext>
            </c:extLst>
          </c:dPt>
          <c:dPt>
            <c:idx val="11"/>
            <c:marker>
              <c:symbol val="none"/>
            </c:marker>
            <c:bubble3D val="0"/>
            <c:spPr>
              <a:ln w="38100">
                <a:solidFill>
                  <a:srgbClr val="D52138"/>
                </a:solidFill>
                <a:prstDash val="sysDash"/>
              </a:ln>
            </c:spPr>
            <c:extLst>
              <c:ext xmlns:c16="http://schemas.microsoft.com/office/drawing/2014/chart" uri="{C3380CC4-5D6E-409C-BE32-E72D297353CC}">
                <c16:uniqueId val="{00000007-BE11-489E-BE95-ED7CA42FE10C}"/>
              </c:ext>
            </c:extLst>
          </c:dPt>
          <c:dPt>
            <c:idx val="12"/>
            <c:marker>
              <c:symbol val="none"/>
            </c:marker>
            <c:bubble3D val="0"/>
            <c:spPr>
              <a:ln w="38100">
                <a:solidFill>
                  <a:srgbClr val="D52138"/>
                </a:solidFill>
                <a:prstDash val="sysDash"/>
              </a:ln>
            </c:spPr>
            <c:extLst>
              <c:ext xmlns:c16="http://schemas.microsoft.com/office/drawing/2014/chart" uri="{C3380CC4-5D6E-409C-BE32-E72D297353CC}">
                <c16:uniqueId val="{00000009-BE11-489E-BE95-ED7CA42FE10C}"/>
              </c:ext>
            </c:extLst>
          </c:dPt>
          <c:dPt>
            <c:idx val="13"/>
            <c:marker>
              <c:symbol val="none"/>
            </c:marker>
            <c:bubble3D val="0"/>
            <c:spPr>
              <a:ln w="38100">
                <a:solidFill>
                  <a:srgbClr val="D52138"/>
                </a:solidFill>
                <a:prstDash val="sysDash"/>
              </a:ln>
            </c:spPr>
            <c:extLst>
              <c:ext xmlns:c16="http://schemas.microsoft.com/office/drawing/2014/chart" uri="{C3380CC4-5D6E-409C-BE32-E72D297353CC}">
                <c16:uniqueId val="{0000000B-BE11-489E-BE95-ED7CA42FE10C}"/>
              </c:ext>
            </c:extLst>
          </c:dPt>
          <c:dPt>
            <c:idx val="14"/>
            <c:bubble3D val="0"/>
            <c:spPr>
              <a:ln w="38100">
                <a:solidFill>
                  <a:srgbClr val="D52138"/>
                </a:solidFill>
                <a:prstDash val="sysDash"/>
              </a:ln>
            </c:spPr>
            <c:extLst>
              <c:ext xmlns:c16="http://schemas.microsoft.com/office/drawing/2014/chart" uri="{C3380CC4-5D6E-409C-BE32-E72D297353CC}">
                <c16:uniqueId val="{0000000D-BE11-489E-BE95-ED7CA42FE10C}"/>
              </c:ext>
            </c:extLst>
          </c:dPt>
          <c:dPt>
            <c:idx val="15"/>
            <c:marker>
              <c:symbol val="none"/>
            </c:marker>
            <c:bubble3D val="0"/>
            <c:spPr>
              <a:ln w="38100">
                <a:solidFill>
                  <a:srgbClr val="D52138"/>
                </a:solidFill>
                <a:prstDash val="sysDash"/>
              </a:ln>
            </c:spPr>
            <c:extLst>
              <c:ext xmlns:c16="http://schemas.microsoft.com/office/drawing/2014/chart" uri="{C3380CC4-5D6E-409C-BE32-E72D297353CC}">
                <c16:uniqueId val="{0000000F-BE11-489E-BE95-ED7CA42FE10C}"/>
              </c:ext>
            </c:extLst>
          </c:dPt>
          <c:dPt>
            <c:idx val="16"/>
            <c:marker>
              <c:symbol val="none"/>
            </c:marker>
            <c:bubble3D val="0"/>
            <c:spPr>
              <a:ln w="38100">
                <a:solidFill>
                  <a:srgbClr val="D52138"/>
                </a:solidFill>
                <a:prstDash val="sysDash"/>
              </a:ln>
            </c:spPr>
            <c:extLst>
              <c:ext xmlns:c16="http://schemas.microsoft.com/office/drawing/2014/chart" uri="{C3380CC4-5D6E-409C-BE32-E72D297353CC}">
                <c16:uniqueId val="{00000011-BE11-489E-BE95-ED7CA42FE10C}"/>
              </c:ext>
            </c:extLst>
          </c:dPt>
          <c:dPt>
            <c:idx val="17"/>
            <c:marker>
              <c:symbol val="none"/>
            </c:marker>
            <c:bubble3D val="0"/>
            <c:spPr>
              <a:ln w="38100">
                <a:solidFill>
                  <a:srgbClr val="D52138"/>
                </a:solidFill>
                <a:prstDash val="sysDash"/>
              </a:ln>
            </c:spPr>
            <c:extLst>
              <c:ext xmlns:c16="http://schemas.microsoft.com/office/drawing/2014/chart" uri="{C3380CC4-5D6E-409C-BE32-E72D297353CC}">
                <c16:uniqueId val="{00000013-BE11-489E-BE95-ED7CA42FE10C}"/>
              </c:ext>
            </c:extLst>
          </c:dPt>
          <c:dPt>
            <c:idx val="18"/>
            <c:marker>
              <c:symbol val="none"/>
            </c:marker>
            <c:bubble3D val="0"/>
            <c:spPr>
              <a:ln w="38100">
                <a:solidFill>
                  <a:srgbClr val="D52138"/>
                </a:solidFill>
                <a:prstDash val="sysDash"/>
              </a:ln>
            </c:spPr>
            <c:extLst>
              <c:ext xmlns:c16="http://schemas.microsoft.com/office/drawing/2014/chart" uri="{C3380CC4-5D6E-409C-BE32-E72D297353CC}">
                <c16:uniqueId val="{00000015-BE11-489E-BE95-ED7CA42FE10C}"/>
              </c:ext>
            </c:extLst>
          </c:dPt>
          <c:dPt>
            <c:idx val="19"/>
            <c:marker>
              <c:symbol val="none"/>
            </c:marker>
            <c:bubble3D val="0"/>
            <c:spPr>
              <a:ln w="38100">
                <a:solidFill>
                  <a:srgbClr val="D52138"/>
                </a:solidFill>
                <a:prstDash val="sysDash"/>
              </a:ln>
            </c:spPr>
            <c:extLst>
              <c:ext xmlns:c16="http://schemas.microsoft.com/office/drawing/2014/chart" uri="{C3380CC4-5D6E-409C-BE32-E72D297353CC}">
                <c16:uniqueId val="{00000017-BE11-489E-BE95-ED7CA42FE10C}"/>
              </c:ext>
            </c:extLst>
          </c:dPt>
          <c:dPt>
            <c:idx val="20"/>
            <c:marker>
              <c:symbol val="none"/>
            </c:marker>
            <c:bubble3D val="0"/>
            <c:spPr>
              <a:ln w="38100">
                <a:solidFill>
                  <a:srgbClr val="D52138"/>
                </a:solidFill>
                <a:prstDash val="sysDash"/>
              </a:ln>
            </c:spPr>
            <c:extLst>
              <c:ext xmlns:c16="http://schemas.microsoft.com/office/drawing/2014/chart" uri="{C3380CC4-5D6E-409C-BE32-E72D297353CC}">
                <c16:uniqueId val="{00000019-BE11-489E-BE95-ED7CA42FE10C}"/>
              </c:ext>
            </c:extLst>
          </c:dPt>
          <c:dPt>
            <c:idx val="21"/>
            <c:bubble3D val="0"/>
            <c:spPr>
              <a:ln w="38100">
                <a:solidFill>
                  <a:srgbClr val="D52138"/>
                </a:solidFill>
                <a:prstDash val="sysDash"/>
              </a:ln>
            </c:spPr>
            <c:extLst>
              <c:ext xmlns:c16="http://schemas.microsoft.com/office/drawing/2014/chart" uri="{C3380CC4-5D6E-409C-BE32-E72D297353CC}">
                <c16:uniqueId val="{0000001B-BE11-489E-BE95-ED7CA42FE10C}"/>
              </c:ext>
            </c:extLst>
          </c:dPt>
          <c:dPt>
            <c:idx val="22"/>
            <c:marker>
              <c:symbol val="none"/>
            </c:marker>
            <c:bubble3D val="0"/>
            <c:spPr>
              <a:ln w="38100">
                <a:solidFill>
                  <a:srgbClr val="D52138"/>
                </a:solidFill>
                <a:prstDash val="sysDash"/>
              </a:ln>
            </c:spPr>
            <c:extLst>
              <c:ext xmlns:c16="http://schemas.microsoft.com/office/drawing/2014/chart" uri="{C3380CC4-5D6E-409C-BE32-E72D297353CC}">
                <c16:uniqueId val="{0000001D-BE11-489E-BE95-ED7CA42FE10C}"/>
              </c:ext>
            </c:extLst>
          </c:dPt>
          <c:dPt>
            <c:idx val="23"/>
            <c:marker>
              <c:symbol val="none"/>
            </c:marker>
            <c:bubble3D val="0"/>
            <c:spPr>
              <a:ln w="38100">
                <a:solidFill>
                  <a:srgbClr val="D52138"/>
                </a:solidFill>
                <a:prstDash val="sysDash"/>
              </a:ln>
            </c:spPr>
            <c:extLst>
              <c:ext xmlns:c16="http://schemas.microsoft.com/office/drawing/2014/chart" uri="{C3380CC4-5D6E-409C-BE32-E72D297353CC}">
                <c16:uniqueId val="{0000001F-BE11-489E-BE95-ED7CA42FE10C}"/>
              </c:ext>
            </c:extLst>
          </c:dPt>
          <c:dPt>
            <c:idx val="24"/>
            <c:marker>
              <c:symbol val="none"/>
            </c:marker>
            <c:bubble3D val="0"/>
            <c:spPr>
              <a:ln w="38100">
                <a:solidFill>
                  <a:srgbClr val="D52138"/>
                </a:solidFill>
                <a:prstDash val="sysDash"/>
              </a:ln>
            </c:spPr>
            <c:extLst>
              <c:ext xmlns:c16="http://schemas.microsoft.com/office/drawing/2014/chart" uri="{C3380CC4-5D6E-409C-BE32-E72D297353CC}">
                <c16:uniqueId val="{00000021-BE11-489E-BE95-ED7CA42FE10C}"/>
              </c:ext>
            </c:extLst>
          </c:dPt>
          <c:dPt>
            <c:idx val="25"/>
            <c:marker>
              <c:symbol val="none"/>
            </c:marker>
            <c:bubble3D val="0"/>
            <c:spPr>
              <a:ln w="38100">
                <a:solidFill>
                  <a:srgbClr val="D52138"/>
                </a:solidFill>
                <a:prstDash val="sysDash"/>
              </a:ln>
            </c:spPr>
            <c:extLst>
              <c:ext xmlns:c16="http://schemas.microsoft.com/office/drawing/2014/chart" uri="{C3380CC4-5D6E-409C-BE32-E72D297353CC}">
                <c16:uniqueId val="{00000023-BE11-489E-BE95-ED7CA42FE10C}"/>
              </c:ext>
            </c:extLst>
          </c:dPt>
          <c:dPt>
            <c:idx val="26"/>
            <c:marker>
              <c:symbol val="none"/>
            </c:marker>
            <c:bubble3D val="0"/>
            <c:spPr>
              <a:ln w="38100">
                <a:solidFill>
                  <a:srgbClr val="D52138"/>
                </a:solidFill>
                <a:prstDash val="sysDash"/>
              </a:ln>
            </c:spPr>
            <c:extLst>
              <c:ext xmlns:c16="http://schemas.microsoft.com/office/drawing/2014/chart" uri="{C3380CC4-5D6E-409C-BE32-E72D297353CC}">
                <c16:uniqueId val="{00000025-BE11-489E-BE95-ED7CA42FE10C}"/>
              </c:ext>
            </c:extLst>
          </c:dPt>
          <c:dPt>
            <c:idx val="27"/>
            <c:marker>
              <c:symbol val="none"/>
            </c:marker>
            <c:bubble3D val="0"/>
            <c:spPr>
              <a:ln w="38100">
                <a:solidFill>
                  <a:srgbClr val="D52138"/>
                </a:solidFill>
                <a:prstDash val="sysDash"/>
              </a:ln>
            </c:spPr>
            <c:extLst>
              <c:ext xmlns:c16="http://schemas.microsoft.com/office/drawing/2014/chart" uri="{C3380CC4-5D6E-409C-BE32-E72D297353CC}">
                <c16:uniqueId val="{00000027-BE11-489E-BE95-ED7CA42FE10C}"/>
              </c:ext>
            </c:extLst>
          </c:dPt>
          <c:dPt>
            <c:idx val="28"/>
            <c:bubble3D val="0"/>
            <c:spPr>
              <a:ln w="38100">
                <a:solidFill>
                  <a:srgbClr val="D52138"/>
                </a:solidFill>
                <a:prstDash val="sysDash"/>
              </a:ln>
            </c:spPr>
            <c:extLst>
              <c:ext xmlns:c16="http://schemas.microsoft.com/office/drawing/2014/chart" uri="{C3380CC4-5D6E-409C-BE32-E72D297353CC}">
                <c16:uniqueId val="{00000029-BE11-489E-BE95-ED7CA42FE10C}"/>
              </c:ext>
            </c:extLst>
          </c:dPt>
          <c:xVal>
            <c:numRef>
              <c:f>Concentrations!$V$2:$V$39</c:f>
              <c:numCache>
                <c:formatCode>General</c:formatCode>
                <c:ptCount val="38"/>
                <c:pt idx="0">
                  <c:v>0</c:v>
                </c:pt>
                <c:pt idx="1">
                  <c:v>1</c:v>
                </c:pt>
                <c:pt idx="2">
                  <c:v>2</c:v>
                </c:pt>
                <c:pt idx="3">
                  <c:v>4</c:v>
                </c:pt>
                <c:pt idx="4">
                  <c:v>6</c:v>
                </c:pt>
                <c:pt idx="5">
                  <c:v>8</c:v>
                </c:pt>
                <c:pt idx="6">
                  <c:v>12</c:v>
                </c:pt>
                <c:pt idx="7">
                  <c:v>24</c:v>
                </c:pt>
                <c:pt idx="8">
                  <c:v>25</c:v>
                </c:pt>
                <c:pt idx="9">
                  <c:v>26</c:v>
                </c:pt>
                <c:pt idx="10">
                  <c:v>28</c:v>
                </c:pt>
                <c:pt idx="11">
                  <c:v>30</c:v>
                </c:pt>
                <c:pt idx="12">
                  <c:v>32</c:v>
                </c:pt>
                <c:pt idx="13">
                  <c:v>36</c:v>
                </c:pt>
                <c:pt idx="14">
                  <c:v>48</c:v>
                </c:pt>
                <c:pt idx="15">
                  <c:v>49</c:v>
                </c:pt>
                <c:pt idx="16">
                  <c:v>50</c:v>
                </c:pt>
                <c:pt idx="17">
                  <c:v>52</c:v>
                </c:pt>
                <c:pt idx="18">
                  <c:v>54</c:v>
                </c:pt>
                <c:pt idx="19">
                  <c:v>56</c:v>
                </c:pt>
                <c:pt idx="20">
                  <c:v>60</c:v>
                </c:pt>
                <c:pt idx="21">
                  <c:v>72</c:v>
                </c:pt>
                <c:pt idx="22">
                  <c:v>73</c:v>
                </c:pt>
                <c:pt idx="23">
                  <c:v>74</c:v>
                </c:pt>
                <c:pt idx="24">
                  <c:v>76</c:v>
                </c:pt>
                <c:pt idx="25">
                  <c:v>78</c:v>
                </c:pt>
                <c:pt idx="26">
                  <c:v>80</c:v>
                </c:pt>
                <c:pt idx="27">
                  <c:v>84</c:v>
                </c:pt>
                <c:pt idx="28">
                  <c:v>96</c:v>
                </c:pt>
                <c:pt idx="29">
                  <c:v>97</c:v>
                </c:pt>
                <c:pt idx="30">
                  <c:v>98</c:v>
                </c:pt>
                <c:pt idx="31">
                  <c:v>100</c:v>
                </c:pt>
                <c:pt idx="32">
                  <c:v>102</c:v>
                </c:pt>
                <c:pt idx="33">
                  <c:v>104</c:v>
                </c:pt>
                <c:pt idx="34">
                  <c:v>108</c:v>
                </c:pt>
                <c:pt idx="35">
                  <c:v>120</c:v>
                </c:pt>
                <c:pt idx="36">
                  <c:v>144</c:v>
                </c:pt>
                <c:pt idx="37">
                  <c:v>168</c:v>
                </c:pt>
              </c:numCache>
            </c:numRef>
          </c:xVal>
          <c:yVal>
            <c:numRef>
              <c:f>Concentrations!$W$2:$W$39</c:f>
              <c:numCache>
                <c:formatCode>General</c:formatCode>
                <c:ptCount val="38"/>
                <c:pt idx="0">
                  <c:v>2.4E-2</c:v>
                </c:pt>
                <c:pt idx="1">
                  <c:v>4.1669999999999998</c:v>
                </c:pt>
                <c:pt idx="2">
                  <c:v>4.6630000000000003</c:v>
                </c:pt>
                <c:pt idx="3">
                  <c:v>4.0609999999999999</c:v>
                </c:pt>
                <c:pt idx="4">
                  <c:v>3.0510000000000002</c:v>
                </c:pt>
                <c:pt idx="5">
                  <c:v>2.5819999999999999</c:v>
                </c:pt>
                <c:pt idx="6">
                  <c:v>1.696</c:v>
                </c:pt>
                <c:pt idx="7">
                  <c:v>0.78300000000000003</c:v>
                </c:pt>
                <c:pt idx="8">
                  <c:v>4.1669999999999998</c:v>
                </c:pt>
                <c:pt idx="9">
                  <c:v>4.6630000000000003</c:v>
                </c:pt>
                <c:pt idx="10">
                  <c:v>4.0609999999999999</c:v>
                </c:pt>
                <c:pt idx="11">
                  <c:v>3.0510000000000002</c:v>
                </c:pt>
                <c:pt idx="12">
                  <c:v>2.5819999999999999</c:v>
                </c:pt>
                <c:pt idx="13">
                  <c:v>1.696</c:v>
                </c:pt>
                <c:pt idx="14">
                  <c:v>0.78300000000000003</c:v>
                </c:pt>
                <c:pt idx="15">
                  <c:v>4.1669999999999998</c:v>
                </c:pt>
                <c:pt idx="16">
                  <c:v>4.6630000000000003</c:v>
                </c:pt>
                <c:pt idx="17">
                  <c:v>4.0609999999999999</c:v>
                </c:pt>
                <c:pt idx="18">
                  <c:v>3.0510000000000002</c:v>
                </c:pt>
                <c:pt idx="19">
                  <c:v>2.5819999999999999</c:v>
                </c:pt>
                <c:pt idx="20">
                  <c:v>1.696</c:v>
                </c:pt>
                <c:pt idx="21">
                  <c:v>0.78300000000000003</c:v>
                </c:pt>
                <c:pt idx="22">
                  <c:v>4.1669999999999998</c:v>
                </c:pt>
                <c:pt idx="23">
                  <c:v>4.6630000000000003</c:v>
                </c:pt>
                <c:pt idx="24">
                  <c:v>4.0609999999999999</c:v>
                </c:pt>
                <c:pt idx="25">
                  <c:v>3.0510000000000002</c:v>
                </c:pt>
                <c:pt idx="26">
                  <c:v>2.5819999999999999</c:v>
                </c:pt>
                <c:pt idx="27">
                  <c:v>1.696</c:v>
                </c:pt>
                <c:pt idx="28">
                  <c:v>0.93200000000000005</c:v>
                </c:pt>
                <c:pt idx="29">
                  <c:v>4.3339999999999996</c:v>
                </c:pt>
                <c:pt idx="30">
                  <c:v>4.7560000000000002</c:v>
                </c:pt>
                <c:pt idx="31">
                  <c:v>4.6189999999999998</c:v>
                </c:pt>
                <c:pt idx="32">
                  <c:v>3.6019999999999999</c:v>
                </c:pt>
                <c:pt idx="33">
                  <c:v>3.004</c:v>
                </c:pt>
                <c:pt idx="34">
                  <c:v>2.266</c:v>
                </c:pt>
                <c:pt idx="35">
                  <c:v>1.1379999999999999</c:v>
                </c:pt>
                <c:pt idx="36">
                  <c:v>0.374</c:v>
                </c:pt>
                <c:pt idx="37">
                  <c:v>0.14499999999999999</c:v>
                </c:pt>
              </c:numCache>
            </c:numRef>
          </c:yVal>
          <c:smooth val="0"/>
          <c:extLst>
            <c:ext xmlns:c16="http://schemas.microsoft.com/office/drawing/2014/chart" uri="{C3380CC4-5D6E-409C-BE32-E72D297353CC}">
              <c16:uniqueId val="{0000002A-BE11-489E-BE95-ED7CA42FE10C}"/>
            </c:ext>
          </c:extLst>
        </c:ser>
        <c:ser>
          <c:idx val="1"/>
          <c:order val="1"/>
          <c:tx>
            <c:strRef>
              <c:f>Concentrations!$D$1</c:f>
              <c:strCache>
                <c:ptCount val="1"/>
                <c:pt idx="0">
                  <c:v>B (52 cm²)</c:v>
                </c:pt>
              </c:strCache>
            </c:strRef>
          </c:tx>
          <c:spPr>
            <a:ln w="38100">
              <a:solidFill>
                <a:srgbClr val="2E75B6"/>
              </a:solidFill>
              <a:prstDash val="solid"/>
            </a:ln>
          </c:spPr>
          <c:marker>
            <c:symbol val="diamond"/>
            <c:size val="5"/>
            <c:spPr>
              <a:solidFill>
                <a:srgbClr val="000000"/>
              </a:solidFill>
              <a:ln w="38100">
                <a:solidFill>
                  <a:srgbClr val="000000"/>
                </a:solidFill>
                <a:prstDash val="solid"/>
              </a:ln>
            </c:spPr>
          </c:marker>
          <c:errBars>
            <c:errDir val="y"/>
            <c:errBarType val="both"/>
            <c:errValType val="cust"/>
            <c:noEndCap val="0"/>
            <c:plus>
              <c:numRef>
                <c:f>Concentrations!$E$2:$E$16</c:f>
                <c:numCache>
                  <c:formatCode>General</c:formatCode>
                  <c:ptCount val="15"/>
                  <c:pt idx="0">
                    <c:v>0</c:v>
                  </c:pt>
                  <c:pt idx="1">
                    <c:v>0</c:v>
                  </c:pt>
                  <c:pt idx="2">
                    <c:v>0.17</c:v>
                  </c:pt>
                  <c:pt idx="3">
                    <c:v>0.48</c:v>
                  </c:pt>
                  <c:pt idx="4">
                    <c:v>0.92</c:v>
                  </c:pt>
                  <c:pt idx="5">
                    <c:v>0.82</c:v>
                  </c:pt>
                  <c:pt idx="6">
                    <c:v>0.71</c:v>
                  </c:pt>
                  <c:pt idx="7">
                    <c:v>0.56000000000000005</c:v>
                  </c:pt>
                  <c:pt idx="8">
                    <c:v>0.42</c:v>
                  </c:pt>
                  <c:pt idx="9">
                    <c:v>0.45</c:v>
                  </c:pt>
                  <c:pt idx="10">
                    <c:v>0.41</c:v>
                  </c:pt>
                  <c:pt idx="11">
                    <c:v>0.36</c:v>
                  </c:pt>
                  <c:pt idx="12">
                    <c:v>0.22</c:v>
                  </c:pt>
                  <c:pt idx="13">
                    <c:v>0.13</c:v>
                  </c:pt>
                  <c:pt idx="14">
                    <c:v>8.7999999999999995E-2</c:v>
                  </c:pt>
                </c:numCache>
              </c:numRef>
            </c:plus>
            <c:minus>
              <c:numRef>
                <c:f>Concentrations!$E$2:$E$16</c:f>
                <c:numCache>
                  <c:formatCode>General</c:formatCode>
                  <c:ptCount val="15"/>
                  <c:pt idx="0">
                    <c:v>0</c:v>
                  </c:pt>
                  <c:pt idx="1">
                    <c:v>0</c:v>
                  </c:pt>
                  <c:pt idx="2">
                    <c:v>0.17</c:v>
                  </c:pt>
                  <c:pt idx="3">
                    <c:v>0.48</c:v>
                  </c:pt>
                  <c:pt idx="4">
                    <c:v>0.92</c:v>
                  </c:pt>
                  <c:pt idx="5">
                    <c:v>0.82</c:v>
                  </c:pt>
                  <c:pt idx="6">
                    <c:v>0.71</c:v>
                  </c:pt>
                  <c:pt idx="7">
                    <c:v>0.56000000000000005</c:v>
                  </c:pt>
                  <c:pt idx="8">
                    <c:v>0.42</c:v>
                  </c:pt>
                  <c:pt idx="9">
                    <c:v>0.45</c:v>
                  </c:pt>
                  <c:pt idx="10">
                    <c:v>0.41</c:v>
                  </c:pt>
                  <c:pt idx="11">
                    <c:v>0.36</c:v>
                  </c:pt>
                  <c:pt idx="12">
                    <c:v>0.22</c:v>
                  </c:pt>
                  <c:pt idx="13">
                    <c:v>0.13</c:v>
                  </c:pt>
                  <c:pt idx="14">
                    <c:v>8.7999999999999995E-2</c:v>
                  </c:pt>
                </c:numCache>
              </c:numRef>
            </c:minus>
            <c:spPr>
              <a:ln w="12700">
                <a:solidFill>
                  <a:srgbClr val="000000"/>
                </a:solidFill>
                <a:prstDash val="solid"/>
              </a:ln>
            </c:spPr>
          </c:errBars>
          <c:xVal>
            <c:numRef>
              <c:f>Concentrations!$C$2:$C$16</c:f>
              <c:numCache>
                <c:formatCode>General</c:formatCode>
                <c:ptCount val="15"/>
                <c:pt idx="0">
                  <c:v>0</c:v>
                </c:pt>
                <c:pt idx="1">
                  <c:v>6</c:v>
                </c:pt>
                <c:pt idx="2">
                  <c:v>12</c:v>
                </c:pt>
                <c:pt idx="3">
                  <c:v>24</c:v>
                </c:pt>
                <c:pt idx="4">
                  <c:v>48</c:v>
                </c:pt>
                <c:pt idx="5">
                  <c:v>72</c:v>
                </c:pt>
                <c:pt idx="6">
                  <c:v>96</c:v>
                </c:pt>
                <c:pt idx="7">
                  <c:v>120</c:v>
                </c:pt>
                <c:pt idx="8">
                  <c:v>144</c:v>
                </c:pt>
                <c:pt idx="9">
                  <c:v>150</c:v>
                </c:pt>
                <c:pt idx="10">
                  <c:v>156</c:v>
                </c:pt>
                <c:pt idx="11">
                  <c:v>168</c:v>
                </c:pt>
                <c:pt idx="12">
                  <c:v>192</c:v>
                </c:pt>
                <c:pt idx="13">
                  <c:v>216</c:v>
                </c:pt>
                <c:pt idx="14">
                  <c:v>240</c:v>
                </c:pt>
              </c:numCache>
            </c:numRef>
          </c:xVal>
          <c:yVal>
            <c:numRef>
              <c:f>Concentrations!$D$2:$D$16</c:f>
              <c:numCache>
                <c:formatCode>General</c:formatCode>
                <c:ptCount val="15"/>
                <c:pt idx="0">
                  <c:v>0</c:v>
                </c:pt>
                <c:pt idx="1">
                  <c:v>0.02</c:v>
                </c:pt>
                <c:pt idx="2">
                  <c:v>0.47</c:v>
                </c:pt>
                <c:pt idx="3">
                  <c:v>2.06</c:v>
                </c:pt>
                <c:pt idx="4">
                  <c:v>3.39</c:v>
                </c:pt>
                <c:pt idx="5">
                  <c:v>3.01</c:v>
                </c:pt>
                <c:pt idx="6">
                  <c:v>2.4500000000000002</c:v>
                </c:pt>
                <c:pt idx="7">
                  <c:v>2.02</c:v>
                </c:pt>
                <c:pt idx="8">
                  <c:v>1.6</c:v>
                </c:pt>
                <c:pt idx="9">
                  <c:v>1.61</c:v>
                </c:pt>
                <c:pt idx="10">
                  <c:v>1.43</c:v>
                </c:pt>
                <c:pt idx="11">
                  <c:v>1.32</c:v>
                </c:pt>
                <c:pt idx="12">
                  <c:v>0.76</c:v>
                </c:pt>
                <c:pt idx="13">
                  <c:v>0.45</c:v>
                </c:pt>
                <c:pt idx="14">
                  <c:v>0.27800000000000002</c:v>
                </c:pt>
              </c:numCache>
            </c:numRef>
          </c:yVal>
          <c:smooth val="0"/>
          <c:extLst>
            <c:ext xmlns:c16="http://schemas.microsoft.com/office/drawing/2014/chart" uri="{C3380CC4-5D6E-409C-BE32-E72D297353CC}">
              <c16:uniqueId val="{0000002B-BE11-489E-BE95-ED7CA42FE10C}"/>
            </c:ext>
          </c:extLst>
        </c:ser>
        <c:ser>
          <c:idx val="2"/>
          <c:order val="2"/>
          <c:spPr>
            <a:ln w="19050">
              <a:solidFill>
                <a:srgbClr val="000000"/>
              </a:solidFill>
              <a:prstDash val="lgDashDot"/>
            </a:ln>
          </c:spPr>
          <c:marker>
            <c:symbol val="none"/>
          </c:marker>
          <c:xVal>
            <c:numRef>
              <c:f>Concentrations!$C$2:$C$16</c:f>
              <c:numCache>
                <c:formatCode>General</c:formatCode>
                <c:ptCount val="15"/>
                <c:pt idx="0">
                  <c:v>0</c:v>
                </c:pt>
                <c:pt idx="1">
                  <c:v>6</c:v>
                </c:pt>
                <c:pt idx="2">
                  <c:v>12</c:v>
                </c:pt>
                <c:pt idx="3">
                  <c:v>24</c:v>
                </c:pt>
                <c:pt idx="4">
                  <c:v>48</c:v>
                </c:pt>
                <c:pt idx="5">
                  <c:v>72</c:v>
                </c:pt>
                <c:pt idx="6">
                  <c:v>96</c:v>
                </c:pt>
                <c:pt idx="7">
                  <c:v>120</c:v>
                </c:pt>
                <c:pt idx="8">
                  <c:v>144</c:v>
                </c:pt>
                <c:pt idx="9">
                  <c:v>150</c:v>
                </c:pt>
                <c:pt idx="10">
                  <c:v>156</c:v>
                </c:pt>
                <c:pt idx="11">
                  <c:v>168</c:v>
                </c:pt>
                <c:pt idx="12">
                  <c:v>192</c:v>
                </c:pt>
                <c:pt idx="13">
                  <c:v>216</c:v>
                </c:pt>
                <c:pt idx="14">
                  <c:v>240</c:v>
                </c:pt>
              </c:numCache>
            </c:numRef>
          </c:xVal>
          <c:yVal>
            <c:numRef>
              <c:f>Concentrations!$M$2:$M$16</c:f>
              <c:numCache>
                <c:formatCode>General</c:formatCode>
                <c:ptCount val="15"/>
                <c:pt idx="0">
                  <c:v>2.23</c:v>
                </c:pt>
                <c:pt idx="1">
                  <c:v>2.23</c:v>
                </c:pt>
                <c:pt idx="2">
                  <c:v>2.23</c:v>
                </c:pt>
                <c:pt idx="3">
                  <c:v>2.23</c:v>
                </c:pt>
                <c:pt idx="4">
                  <c:v>2.23</c:v>
                </c:pt>
                <c:pt idx="5">
                  <c:v>2.23</c:v>
                </c:pt>
                <c:pt idx="6">
                  <c:v>2.23</c:v>
                </c:pt>
                <c:pt idx="7">
                  <c:v>2.23</c:v>
                </c:pt>
                <c:pt idx="8">
                  <c:v>2.23</c:v>
                </c:pt>
                <c:pt idx="9">
                  <c:v>2.23</c:v>
                </c:pt>
                <c:pt idx="10">
                  <c:v>2.23</c:v>
                </c:pt>
                <c:pt idx="11">
                  <c:v>2.23</c:v>
                </c:pt>
                <c:pt idx="12">
                  <c:v>2.23</c:v>
                </c:pt>
                <c:pt idx="13">
                  <c:v>2.23</c:v>
                </c:pt>
                <c:pt idx="14">
                  <c:v>2.23</c:v>
                </c:pt>
              </c:numCache>
            </c:numRef>
          </c:yVal>
          <c:smooth val="0"/>
          <c:extLst>
            <c:ext xmlns:c16="http://schemas.microsoft.com/office/drawing/2014/chart" uri="{C3380CC4-5D6E-409C-BE32-E72D297353CC}">
              <c16:uniqueId val="{0000002C-BE11-489E-BE95-ED7CA42FE10C}"/>
            </c:ext>
          </c:extLst>
        </c:ser>
        <c:ser>
          <c:idx val="3"/>
          <c:order val="3"/>
          <c:spPr>
            <a:ln w="19050">
              <a:solidFill>
                <a:srgbClr val="DD0806"/>
              </a:solidFill>
              <a:prstDash val="lgDashDot"/>
            </a:ln>
          </c:spPr>
          <c:marker>
            <c:symbol val="none"/>
          </c:marker>
          <c:xVal>
            <c:numRef>
              <c:f>Concentrations!$V$2:$V$42</c:f>
              <c:numCache>
                <c:formatCode>General</c:formatCode>
                <c:ptCount val="41"/>
                <c:pt idx="0">
                  <c:v>0</c:v>
                </c:pt>
                <c:pt idx="1">
                  <c:v>1</c:v>
                </c:pt>
                <c:pt idx="2">
                  <c:v>2</c:v>
                </c:pt>
                <c:pt idx="3">
                  <c:v>4</c:v>
                </c:pt>
                <c:pt idx="4">
                  <c:v>6</c:v>
                </c:pt>
                <c:pt idx="5">
                  <c:v>8</c:v>
                </c:pt>
                <c:pt idx="6">
                  <c:v>12</c:v>
                </c:pt>
                <c:pt idx="7">
                  <c:v>24</c:v>
                </c:pt>
                <c:pt idx="8">
                  <c:v>25</c:v>
                </c:pt>
                <c:pt idx="9">
                  <c:v>26</c:v>
                </c:pt>
                <c:pt idx="10">
                  <c:v>28</c:v>
                </c:pt>
                <c:pt idx="11">
                  <c:v>30</c:v>
                </c:pt>
                <c:pt idx="12">
                  <c:v>32</c:v>
                </c:pt>
                <c:pt idx="13">
                  <c:v>36</c:v>
                </c:pt>
                <c:pt idx="14">
                  <c:v>48</c:v>
                </c:pt>
                <c:pt idx="15">
                  <c:v>49</c:v>
                </c:pt>
                <c:pt idx="16">
                  <c:v>50</c:v>
                </c:pt>
                <c:pt idx="17">
                  <c:v>52</c:v>
                </c:pt>
                <c:pt idx="18">
                  <c:v>54</c:v>
                </c:pt>
                <c:pt idx="19">
                  <c:v>56</c:v>
                </c:pt>
                <c:pt idx="20">
                  <c:v>60</c:v>
                </c:pt>
                <c:pt idx="21">
                  <c:v>72</c:v>
                </c:pt>
                <c:pt idx="22">
                  <c:v>73</c:v>
                </c:pt>
                <c:pt idx="23">
                  <c:v>74</c:v>
                </c:pt>
                <c:pt idx="24">
                  <c:v>76</c:v>
                </c:pt>
                <c:pt idx="25">
                  <c:v>78</c:v>
                </c:pt>
                <c:pt idx="26">
                  <c:v>80</c:v>
                </c:pt>
                <c:pt idx="27">
                  <c:v>84</c:v>
                </c:pt>
                <c:pt idx="28">
                  <c:v>96</c:v>
                </c:pt>
                <c:pt idx="29">
                  <c:v>97</c:v>
                </c:pt>
                <c:pt idx="30">
                  <c:v>98</c:v>
                </c:pt>
                <c:pt idx="31">
                  <c:v>100</c:v>
                </c:pt>
                <c:pt idx="32">
                  <c:v>102</c:v>
                </c:pt>
                <c:pt idx="33">
                  <c:v>104</c:v>
                </c:pt>
                <c:pt idx="34">
                  <c:v>108</c:v>
                </c:pt>
                <c:pt idx="35">
                  <c:v>120</c:v>
                </c:pt>
                <c:pt idx="36">
                  <c:v>144</c:v>
                </c:pt>
                <c:pt idx="37">
                  <c:v>168</c:v>
                </c:pt>
                <c:pt idx="38">
                  <c:v>192</c:v>
                </c:pt>
                <c:pt idx="39">
                  <c:v>216</c:v>
                </c:pt>
                <c:pt idx="40">
                  <c:v>240</c:v>
                </c:pt>
              </c:numCache>
            </c:numRef>
          </c:xVal>
          <c:yVal>
            <c:numRef>
              <c:f>Concentrations!$Y$2:$Y$42</c:f>
              <c:numCache>
                <c:formatCode>General</c:formatCode>
                <c:ptCount val="41"/>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pt idx="14">
                  <c:v>2.6</c:v>
                </c:pt>
                <c:pt idx="15">
                  <c:v>2.6</c:v>
                </c:pt>
                <c:pt idx="16">
                  <c:v>2.6</c:v>
                </c:pt>
                <c:pt idx="17">
                  <c:v>2.6</c:v>
                </c:pt>
                <c:pt idx="18">
                  <c:v>2.6</c:v>
                </c:pt>
                <c:pt idx="19">
                  <c:v>2.6</c:v>
                </c:pt>
                <c:pt idx="20">
                  <c:v>2.6</c:v>
                </c:pt>
                <c:pt idx="21">
                  <c:v>2.6</c:v>
                </c:pt>
                <c:pt idx="22">
                  <c:v>2.6</c:v>
                </c:pt>
                <c:pt idx="23">
                  <c:v>2.6</c:v>
                </c:pt>
                <c:pt idx="24">
                  <c:v>2.6</c:v>
                </c:pt>
                <c:pt idx="25">
                  <c:v>2.6</c:v>
                </c:pt>
                <c:pt idx="26">
                  <c:v>2.6</c:v>
                </c:pt>
                <c:pt idx="27">
                  <c:v>2.6</c:v>
                </c:pt>
                <c:pt idx="28">
                  <c:v>2.6</c:v>
                </c:pt>
                <c:pt idx="29">
                  <c:v>2.6</c:v>
                </c:pt>
                <c:pt idx="30">
                  <c:v>2.6</c:v>
                </c:pt>
                <c:pt idx="31">
                  <c:v>2.6</c:v>
                </c:pt>
                <c:pt idx="32">
                  <c:v>2.6</c:v>
                </c:pt>
                <c:pt idx="33">
                  <c:v>2.6</c:v>
                </c:pt>
                <c:pt idx="34">
                  <c:v>2.6</c:v>
                </c:pt>
                <c:pt idx="35">
                  <c:v>2.6</c:v>
                </c:pt>
                <c:pt idx="36">
                  <c:v>2.6</c:v>
                </c:pt>
                <c:pt idx="37">
                  <c:v>2.6</c:v>
                </c:pt>
                <c:pt idx="38">
                  <c:v>2.6</c:v>
                </c:pt>
                <c:pt idx="39">
                  <c:v>2.6</c:v>
                </c:pt>
                <c:pt idx="40">
                  <c:v>2.6</c:v>
                </c:pt>
              </c:numCache>
            </c:numRef>
          </c:yVal>
          <c:smooth val="0"/>
          <c:extLst>
            <c:ext xmlns:c16="http://schemas.microsoft.com/office/drawing/2014/chart" uri="{C3380CC4-5D6E-409C-BE32-E72D297353CC}">
              <c16:uniqueId val="{0000002D-BE11-489E-BE95-ED7CA42FE10C}"/>
            </c:ext>
          </c:extLst>
        </c:ser>
        <c:dLbls>
          <c:showLegendKey val="0"/>
          <c:showVal val="0"/>
          <c:showCatName val="0"/>
          <c:showSerName val="0"/>
          <c:showPercent val="0"/>
          <c:showBubbleSize val="0"/>
        </c:dLbls>
        <c:axId val="-1555230256"/>
        <c:axId val="-1555231344"/>
      </c:scatterChart>
      <c:valAx>
        <c:axId val="-1555230256"/>
        <c:scaling>
          <c:orientation val="minMax"/>
          <c:max val="240"/>
          <c:min val="0"/>
        </c:scaling>
        <c:delete val="0"/>
        <c:axPos val="b"/>
        <c:title>
          <c:tx>
            <c:rich>
              <a:bodyPr/>
              <a:lstStyle/>
              <a:p>
                <a:pPr>
                  <a:defRPr lang="en-US" sz="1200" b="0" i="0" u="none" strike="noStrike" baseline="0">
                    <a:solidFill>
                      <a:srgbClr val="000000"/>
                    </a:solidFill>
                    <a:latin typeface="Arial"/>
                    <a:ea typeface="Arial"/>
                    <a:cs typeface="Arial"/>
                  </a:defRPr>
                </a:pPr>
                <a:r>
                  <a:rPr lang="zh-CN" altLang="en-US" sz="1200" b="0" i="0" dirty="0">
                    <a:latin typeface="Microsoft YaHei" panose="020B0503020204020204" pitchFamily="34" charset="-122"/>
                    <a:ea typeface="Microsoft YaHei" panose="020B0503020204020204" pitchFamily="34" charset="-122"/>
                  </a:rPr>
                  <a:t>时间，小时</a:t>
                </a:r>
                <a:endParaRPr lang="en-GB" sz="1200" b="0" i="0" dirty="0">
                  <a:latin typeface="Microsoft YaHei" panose="020B0503020204020204" pitchFamily="34" charset="-122"/>
                  <a:ea typeface="Microsoft YaHei" panose="020B0503020204020204" pitchFamily="34" charset="-122"/>
                </a:endParaRPr>
              </a:p>
            </c:rich>
          </c:tx>
          <c:layout>
            <c:manualLayout>
              <c:xMode val="edge"/>
              <c:yMode val="edge"/>
              <c:x val="0.46470228120575513"/>
              <c:y val="0.8983307153636384"/>
            </c:manualLayout>
          </c:layout>
          <c:overlay val="0"/>
          <c:spPr>
            <a:noFill/>
            <a:ln w="25401">
              <a:noFill/>
            </a:ln>
          </c:spPr>
        </c:title>
        <c:numFmt formatCode="General" sourceLinked="1"/>
        <c:majorTickMark val="out"/>
        <c:minorTickMark val="none"/>
        <c:tickLblPos val="nextTo"/>
        <c:spPr>
          <a:ln w="3175">
            <a:solidFill>
              <a:srgbClr val="000000"/>
            </a:solidFill>
            <a:prstDash val="solid"/>
          </a:ln>
        </c:spPr>
        <c:txPr>
          <a:bodyPr rot="0" vert="horz"/>
          <a:lstStyle/>
          <a:p>
            <a:pPr>
              <a:defRPr lang="en-US" sz="1200" b="0" i="0" u="none" strike="noStrike" baseline="0">
                <a:solidFill>
                  <a:srgbClr val="000000"/>
                </a:solidFill>
                <a:latin typeface="Arial"/>
                <a:ea typeface="Arial"/>
                <a:cs typeface="Arial"/>
              </a:defRPr>
            </a:pPr>
            <a:endParaRPr lang="zh-CN"/>
          </a:p>
        </c:txPr>
        <c:crossAx val="-1555231344"/>
        <c:crosses val="autoZero"/>
        <c:crossBetween val="midCat"/>
        <c:majorUnit val="24"/>
      </c:valAx>
      <c:valAx>
        <c:axId val="-1555231344"/>
        <c:scaling>
          <c:orientation val="minMax"/>
          <c:max val="6"/>
        </c:scaling>
        <c:delete val="0"/>
        <c:axPos val="l"/>
        <c:title>
          <c:tx>
            <c:rich>
              <a:bodyPr/>
              <a:lstStyle/>
              <a:p>
                <a:pPr>
                  <a:defRPr lang="en-US" sz="1200" b="0" i="0" u="none" strike="noStrike" baseline="0">
                    <a:solidFill>
                      <a:srgbClr val="000000"/>
                    </a:solidFill>
                    <a:latin typeface="Arial"/>
                    <a:ea typeface="Arial"/>
                    <a:cs typeface="Arial"/>
                  </a:defRPr>
                </a:pPr>
                <a:r>
                  <a:rPr lang="zh-CN" altLang="en-US" sz="1200" b="0" i="0" dirty="0">
                    <a:latin typeface="Microsoft YaHei" panose="020B0503020204020204" pitchFamily="34" charset="-122"/>
                    <a:ea typeface="Microsoft YaHei" panose="020B0503020204020204" pitchFamily="34" charset="-122"/>
                  </a:rPr>
                  <a:t>格拉司琼，</a:t>
                </a:r>
                <a:r>
                  <a:rPr lang="en-GB" sz="1200" b="0" i="0" dirty="0">
                    <a:latin typeface="Microsoft YaHei" panose="020B0503020204020204" pitchFamily="34" charset="-122"/>
                    <a:ea typeface="Microsoft YaHei" panose="020B0503020204020204" pitchFamily="34" charset="-122"/>
                  </a:rPr>
                  <a:t>ng/mL</a:t>
                </a:r>
              </a:p>
            </c:rich>
          </c:tx>
          <c:layout>
            <c:manualLayout>
              <c:xMode val="edge"/>
              <c:yMode val="edge"/>
              <c:x val="4.0718817829758988E-3"/>
              <c:y val="0.28191444010461675"/>
            </c:manualLayout>
          </c:layout>
          <c:overlay val="0"/>
          <c:spPr>
            <a:noFill/>
            <a:ln w="25401">
              <a:noFill/>
            </a:ln>
          </c:spPr>
        </c:title>
        <c:numFmt formatCode="General" sourceLinked="1"/>
        <c:majorTickMark val="out"/>
        <c:minorTickMark val="none"/>
        <c:tickLblPos val="nextTo"/>
        <c:spPr>
          <a:ln w="3175">
            <a:solidFill>
              <a:srgbClr val="000000"/>
            </a:solidFill>
            <a:prstDash val="solid"/>
          </a:ln>
        </c:spPr>
        <c:txPr>
          <a:bodyPr rot="0" vert="horz"/>
          <a:lstStyle/>
          <a:p>
            <a:pPr>
              <a:defRPr lang="en-US" sz="1200" b="0" i="0" u="none" strike="noStrike" baseline="0">
                <a:solidFill>
                  <a:srgbClr val="000000"/>
                </a:solidFill>
                <a:latin typeface="Arial"/>
                <a:ea typeface="Arial"/>
                <a:cs typeface="Arial"/>
              </a:defRPr>
            </a:pPr>
            <a:endParaRPr lang="zh-CN"/>
          </a:p>
        </c:txPr>
        <c:crossAx val="-1555230256"/>
        <c:crosses val="autoZero"/>
        <c:crossBetween val="midCat"/>
        <c:majorUnit val="1"/>
      </c:valAx>
      <c:spPr>
        <a:noFill/>
        <a:ln w="25401">
          <a:noFill/>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0.57775</cdr:x>
      <cdr:y>0.23294</cdr:y>
    </cdr:from>
    <cdr:to>
      <cdr:x>1</cdr:x>
      <cdr:y>0.32624</cdr:y>
    </cdr:to>
    <cdr:sp macro="" textlink="">
      <cdr:nvSpPr>
        <cdr:cNvPr id="154626" name="Text Box 2"/>
        <cdr:cNvSpPr txBox="1">
          <a:spLocks xmlns:a="http://schemas.openxmlformats.org/drawingml/2006/main" noChangeArrowheads="1"/>
        </cdr:cNvSpPr>
      </cdr:nvSpPr>
      <cdr:spPr bwMode="auto">
        <a:xfrm xmlns:a="http://schemas.openxmlformats.org/drawingml/2006/main">
          <a:off x="3044254" y="617386"/>
          <a:ext cx="2224900" cy="24729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zh-CN" altLang="en-US" sz="1200" u="none" strike="noStrike" baseline="0" dirty="0">
              <a:solidFill>
                <a:srgbClr val="000000"/>
              </a:solidFill>
              <a:latin typeface="Microsoft YaHei" panose="020B0503020204020204" pitchFamily="34" charset="-122"/>
              <a:ea typeface="Microsoft YaHei" panose="020B0503020204020204" pitchFamily="34" charset="-122"/>
              <a:cs typeface="Arial"/>
            </a:rPr>
            <a:t>贴片移除</a:t>
          </a:r>
          <a:endParaRPr lang="cs-CZ" sz="1200" u="none" strike="noStrike" baseline="0" dirty="0">
            <a:solidFill>
              <a:srgbClr val="000000"/>
            </a:solidFill>
            <a:latin typeface="Microsoft YaHei" panose="020B0503020204020204" pitchFamily="34" charset="-122"/>
            <a:ea typeface="Microsoft YaHei" panose="020B0503020204020204" pitchFamily="34" charset="-122"/>
            <a:cs typeface="Arial"/>
          </a:endParaRPr>
        </a:p>
      </cdr:txBody>
    </cdr:sp>
  </cdr:relSizeAnchor>
  <cdr:relSizeAnchor xmlns:cdr="http://schemas.openxmlformats.org/drawingml/2006/chartDrawing">
    <cdr:from>
      <cdr:x>0.618</cdr:x>
      <cdr:y>0.313</cdr:y>
    </cdr:from>
    <cdr:to>
      <cdr:x>0.618</cdr:x>
      <cdr:y>0.5125</cdr:y>
    </cdr:to>
    <cdr:sp macro="" textlink="">
      <cdr:nvSpPr>
        <cdr:cNvPr id="154627" name="Line 3"/>
        <cdr:cNvSpPr>
          <a:spLocks xmlns:a="http://schemas.openxmlformats.org/drawingml/2006/main" noChangeShapeType="1"/>
        </cdr:cNvSpPr>
      </cdr:nvSpPr>
      <cdr:spPr bwMode="auto">
        <a:xfrm xmlns:a="http://schemas.openxmlformats.org/drawingml/2006/main">
          <a:off x="2307488" y="830796"/>
          <a:ext cx="0" cy="52953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1.xml"/><Relationship Id="rId4" Type="http://schemas.openxmlformats.org/officeDocument/2006/relationships/tags" Target="../tags/tag4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2023/7/14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2023/7/14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矩形 17"/>
          <p:cNvSpPr/>
          <p:nvPr userDrawn="1">
            <p:custDataLst>
              <p:tags r:id="rId14"/>
            </p:custDataLst>
          </p:nvPr>
        </p:nvSpPr>
        <p:spPr>
          <a:xfrm>
            <a:off x="0" y="0"/>
            <a:ext cx="12192000" cy="6858000"/>
          </a:xfrm>
          <a:prstGeom prst="rect">
            <a:avLst/>
          </a:prstGeom>
          <a:gradFill flip="none" rotWithShape="1">
            <a:gsLst>
              <a:gs pos="49600">
                <a:srgbClr val="C7E4F4"/>
              </a:gs>
              <a:gs pos="0">
                <a:srgbClr val="BEDBEB"/>
              </a:gs>
              <a:gs pos="100000">
                <a:srgbClr val="D4E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custDataLst>
              <p:tags r:id="rId15"/>
            </p:custDataLst>
          </p:nvPr>
        </p:nvPicPr>
        <p:blipFill>
          <a:blip r:embed="rId20"/>
          <a:stretch>
            <a:fillRect/>
          </a:stretch>
        </p:blipFill>
        <p:spPr>
          <a:xfrm>
            <a:off x="4733" y="0"/>
            <a:ext cx="12182534" cy="6858000"/>
          </a:xfrm>
          <a:prstGeom prst="rect">
            <a:avLst/>
          </a:prstGeom>
        </p:spPr>
      </p:pic>
      <p:sp>
        <p:nvSpPr>
          <p:cNvPr id="17" name="矩形 16"/>
          <p:cNvSpPr/>
          <p:nvPr userDrawn="1">
            <p:custDataLst>
              <p:tags r:id="rId16"/>
            </p:custDataLst>
          </p:nvPr>
        </p:nvSpPr>
        <p:spPr>
          <a:xfrm>
            <a:off x="0" y="6438900"/>
            <a:ext cx="12192000" cy="442595"/>
          </a:xfrm>
          <a:prstGeom prst="rect">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custDataLst>
              <p:tags r:id="rId17"/>
            </p:custDataLst>
          </p:nvPr>
        </p:nvSpPr>
        <p:spPr>
          <a:xfrm>
            <a:off x="2958465" y="6491605"/>
            <a:ext cx="6275070" cy="337185"/>
          </a:xfrm>
          <a:prstGeom prst="rect">
            <a:avLst/>
          </a:prstGeom>
          <a:noFill/>
        </p:spPr>
        <p:txBody>
          <a:bodyPr wrap="square" rtlCol="0">
            <a:spAutoFit/>
          </a:bodyPr>
          <a:lstStyle/>
          <a:p>
            <a:pPr algn="ct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敬业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DEDICATED · </a:t>
            </a: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专业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PROFESSIONAL · </a:t>
            </a:r>
            <a:r>
              <a:rPr lang="zh-CN" altLang="en-US" sz="1600">
                <a:solidFill>
                  <a:schemeClr val="bg1"/>
                </a:solidFill>
                <a:latin typeface="思源黑体 CN Bold" panose="020B0800000000000000" charset="-122"/>
                <a:ea typeface="思源黑体 CN Bold" panose="020B0800000000000000" charset="-122"/>
                <a:cs typeface="思源黑体 CN Bold" panose="020B0800000000000000" charset="-122"/>
              </a:rPr>
              <a:t>乐业</a:t>
            </a:r>
            <a:r>
              <a:rPr lang="en-US" altLang="zh-CN" sz="1600">
                <a:solidFill>
                  <a:schemeClr val="bg1"/>
                </a:solidFill>
                <a:latin typeface="思源黑体 CN Bold" panose="020B0800000000000000" charset="-122"/>
                <a:ea typeface="思源黑体 CN Bold" panose="020B0800000000000000" charset="-122"/>
                <a:cs typeface="思源黑体 CN Bold" panose="020B0800000000000000" charset="-122"/>
              </a:rPr>
              <a:t>ENTHUSIASM</a:t>
            </a:r>
          </a:p>
        </p:txBody>
      </p:sp>
      <p:grpSp>
        <p:nvGrpSpPr>
          <p:cNvPr id="50" name="组合 49"/>
          <p:cNvGrpSpPr/>
          <p:nvPr userDrawn="1"/>
        </p:nvGrpSpPr>
        <p:grpSpPr>
          <a:xfrm>
            <a:off x="10946765" y="324485"/>
            <a:ext cx="750570" cy="463550"/>
            <a:chOff x="3372" y="536"/>
            <a:chExt cx="12456" cy="7696"/>
          </a:xfrm>
        </p:grpSpPr>
        <p:pic>
          <p:nvPicPr>
            <p:cNvPr id="101" name="图片 100"/>
            <p:cNvPicPr/>
            <p:nvPr>
              <p:custDataLst>
                <p:tags r:id="rId18"/>
              </p:custDataLst>
            </p:nvPr>
          </p:nvPicPr>
          <p:blipFill>
            <a:blip r:embed="rId21"/>
            <a:stretch>
              <a:fillRect/>
            </a:stretch>
          </p:blipFill>
          <p:spPr>
            <a:xfrm>
              <a:off x="3372" y="536"/>
              <a:ext cx="12456" cy="6228"/>
            </a:xfrm>
            <a:prstGeom prst="rect">
              <a:avLst/>
            </a:prstGeom>
            <a:noFill/>
            <a:ln w="9525">
              <a:noFill/>
            </a:ln>
          </p:spPr>
        </p:pic>
        <p:pic>
          <p:nvPicPr>
            <p:cNvPr id="102" name="图片 101"/>
            <p:cNvPicPr/>
            <p:nvPr>
              <p:custDataLst>
                <p:tags r:id="rId19"/>
              </p:custDataLst>
            </p:nvPr>
          </p:nvPicPr>
          <p:blipFill>
            <a:blip r:embed="rId22"/>
            <a:stretch>
              <a:fillRect/>
            </a:stretch>
          </p:blipFill>
          <p:spPr>
            <a:xfrm>
              <a:off x="3527" y="6492"/>
              <a:ext cx="12234" cy="1741"/>
            </a:xfrm>
            <a:prstGeom prst="rect">
              <a:avLst/>
            </a:prstGeom>
            <a:noFill/>
            <a:ln w="9525">
              <a:noFill/>
            </a:ln>
          </p:spPr>
        </p:pic>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3" Type="http://schemas.openxmlformats.org/officeDocument/2006/relationships/tags" Target="../tags/tag156.xml"/><Relationship Id="rId21" Type="http://schemas.openxmlformats.org/officeDocument/2006/relationships/tags" Target="../tags/tag174.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image" Target="../media/image11.svg"/><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tags" Target="../tags/tag173.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image" Target="../media/image10.png"/><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slideLayout" Target="../slideLayouts/slideLayout2.xml"/><Relationship Id="rId10" Type="http://schemas.openxmlformats.org/officeDocument/2006/relationships/tags" Target="../tags/tag163.xml"/><Relationship Id="rId19" Type="http://schemas.openxmlformats.org/officeDocument/2006/relationships/tags" Target="../tags/tag172.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tags" Target="../tags/tag60.xml"/><Relationship Id="rId21" Type="http://schemas.openxmlformats.org/officeDocument/2006/relationships/tags" Target="../tags/tag78.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tags" Target="../tags/tag76.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tags" Target="../tags/tag107.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slideLayout" Target="../slideLayouts/slideLayout2.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109.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s>
</file>

<file path=ppt/slides/_rels/slide4.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10" Type="http://schemas.openxmlformats.org/officeDocument/2006/relationships/slideLayout" Target="../slideLayouts/slideLayout2.xml"/><Relationship Id="rId4" Type="http://schemas.openxmlformats.org/officeDocument/2006/relationships/tags" Target="../tags/tag113.xml"/><Relationship Id="rId9" Type="http://schemas.openxmlformats.org/officeDocument/2006/relationships/tags" Target="../tags/tag118.xml"/></Relationships>
</file>

<file path=ppt/slides/_rels/slide5.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30.xml"/><Relationship Id="rId7"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6.xml"/><Relationship Id="rId7"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9.png"/><Relationship Id="rId4" Type="http://schemas.openxmlformats.org/officeDocument/2006/relationships/tags" Target="../tags/tag14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userDrawn="1">
            <p:custDataLst>
              <p:tags r:id="rId2"/>
            </p:custDataLst>
          </p:nvPr>
        </p:nvSpPr>
        <p:spPr>
          <a:xfrm flipV="1">
            <a:off x="6935470" y="1238683"/>
            <a:ext cx="4062730" cy="4062730"/>
          </a:xfrm>
          <a:prstGeom prst="ellipse">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30379" y="1123178"/>
            <a:ext cx="6400197" cy="1015663"/>
          </a:xfrm>
          <a:prstGeom prst="rect">
            <a:avLst/>
          </a:prstGeom>
          <a:noFill/>
        </p:spPr>
        <p:txBody>
          <a:bodyPr wrap="square" rtlCol="0">
            <a:spAutoFit/>
          </a:bodyPr>
          <a:lstStyle/>
          <a:p>
            <a:pPr algn="dist"/>
            <a:r>
              <a:rPr lang="zh-CN" altLang="en-US" sz="6000" b="1" dirty="0">
                <a:latin typeface="微软雅黑" panose="020B0503020204020204" pitchFamily="34" charset="-122"/>
                <a:ea typeface="微软雅黑" panose="020B0503020204020204" pitchFamily="34" charset="-122"/>
              </a:rPr>
              <a:t>格拉司琼透皮贴片</a:t>
            </a:r>
          </a:p>
        </p:txBody>
      </p:sp>
      <p:sp>
        <p:nvSpPr>
          <p:cNvPr id="13" name="文本框 12"/>
          <p:cNvSpPr txBox="1"/>
          <p:nvPr/>
        </p:nvSpPr>
        <p:spPr>
          <a:xfrm>
            <a:off x="976393" y="4610850"/>
            <a:ext cx="5308170" cy="803682"/>
          </a:xfrm>
          <a:prstGeom prst="rect">
            <a:avLst/>
          </a:prstGeom>
          <a:noFill/>
        </p:spPr>
        <p:txBody>
          <a:bodyPr wrap="square" rtlCol="0" anchor="t">
            <a:spAutoFit/>
          </a:bodyPr>
          <a:lstStyle/>
          <a:p>
            <a:pPr indent="0" algn="just" fontAlgn="auto">
              <a:lnSpc>
                <a:spcPct val="120000"/>
              </a:lnSpc>
            </a:pPr>
            <a:r>
              <a:rPr lang="zh-CN" altLang="en-US" sz="2000" dirty="0">
                <a:solidFill>
                  <a:srgbClr val="000000"/>
                </a:solidFill>
                <a:latin typeface="+mn-ea"/>
                <a:sym typeface="+mn-ea"/>
              </a:rPr>
              <a:t>进口上市许可人：</a:t>
            </a:r>
            <a:r>
              <a:rPr lang="en-US" altLang="zh-CN" sz="2000" dirty="0">
                <a:solidFill>
                  <a:srgbClr val="000000"/>
                </a:solidFill>
                <a:latin typeface="+mn-ea"/>
                <a:sym typeface="+mn-ea"/>
              </a:rPr>
              <a:t>Kyowa Kirin Inc.</a:t>
            </a:r>
          </a:p>
          <a:p>
            <a:pPr indent="0" algn="just" fontAlgn="auto">
              <a:lnSpc>
                <a:spcPct val="120000"/>
              </a:lnSpc>
            </a:pPr>
            <a:r>
              <a:rPr lang="zh-CN" altLang="en-US" sz="2000" dirty="0">
                <a:solidFill>
                  <a:srgbClr val="000000"/>
                </a:solidFill>
                <a:latin typeface="+mn-ea"/>
                <a:sym typeface="+mn-ea"/>
              </a:rPr>
              <a:t>申报企业：广州兆科联发医药有限公司</a:t>
            </a:r>
          </a:p>
        </p:txBody>
      </p:sp>
      <p:sp>
        <p:nvSpPr>
          <p:cNvPr id="4" name="矩形 3"/>
          <p:cNvSpPr/>
          <p:nvPr>
            <p:custDataLst>
              <p:tags r:id="rId3"/>
            </p:custDataLst>
          </p:nvPr>
        </p:nvSpPr>
        <p:spPr>
          <a:xfrm>
            <a:off x="669925" y="2431213"/>
            <a:ext cx="5749290" cy="1763524"/>
          </a:xfrm>
          <a:prstGeom prst="rect">
            <a:avLst/>
          </a:prstGeom>
          <a:solidFill>
            <a:srgbClr val="0092D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1800" b="0" i="0" u="none" strike="noStrike" kern="1200" cap="none" spc="0" normalizeH="0" baseline="0" noProof="0" dirty="0">
                <a:ln>
                  <a:noFill/>
                </a:ln>
                <a:solidFill>
                  <a:schemeClr val="bg1"/>
                </a:solidFill>
                <a:effectLst/>
                <a:uLnTx/>
                <a:uFillTx/>
                <a:latin typeface="+mn-ea"/>
                <a:cs typeface="+mn-cs"/>
                <a:sym typeface="Wingdings 2" panose="05020102010507070707" charset="0"/>
              </a:rPr>
              <a:t></a:t>
            </a:r>
            <a:r>
              <a:rPr kumimoji="0" lang="en-US" altLang="zh-CN" sz="1800" b="0" i="0" u="none" strike="noStrike" kern="1200" cap="none" spc="0" normalizeH="0" baseline="0" noProof="0" dirty="0">
                <a:ln>
                  <a:noFill/>
                </a:ln>
                <a:solidFill>
                  <a:schemeClr val="bg1"/>
                </a:solidFill>
                <a:effectLst/>
                <a:uLnTx/>
                <a:uFillTx/>
                <a:latin typeface="+mn-ea"/>
                <a:cs typeface="+mn-cs"/>
                <a:sym typeface="Wingdings 2" panose="05020102010507070707" charset="0"/>
              </a:rPr>
              <a:t>  </a:t>
            </a:r>
            <a:r>
              <a:rPr kumimoji="0" sz="1800" b="0" i="0" u="none" strike="noStrike" kern="1200" cap="none" spc="0" normalizeH="0" baseline="0" noProof="0" dirty="0">
                <a:ln>
                  <a:noFill/>
                </a:ln>
                <a:solidFill>
                  <a:schemeClr val="bg1"/>
                </a:solidFill>
                <a:effectLst/>
                <a:uLnTx/>
                <a:uFillTx/>
                <a:latin typeface="+mn-ea"/>
                <a:cs typeface="+mn-cs"/>
                <a:sym typeface="+mn-ea"/>
              </a:rPr>
              <a:t>2018年1月1日至2023年6月30日期间，经国</a:t>
            </a:r>
            <a:r>
              <a:rPr kumimoji="0" lang="zh-CN" sz="1800" b="0" i="0" u="none" strike="noStrike" kern="1200" cap="none" spc="0" normalizeH="0" baseline="0" noProof="0" dirty="0">
                <a:ln>
                  <a:noFill/>
                </a:ln>
                <a:solidFill>
                  <a:schemeClr val="bg1"/>
                </a:solidFill>
                <a:effectLst/>
                <a:uLnTx/>
                <a:uFillTx/>
                <a:latin typeface="+mn-ea"/>
                <a:cs typeface="+mn-cs"/>
                <a:sym typeface="+mn-ea"/>
              </a:rPr>
              <a:t>家</a:t>
            </a:r>
            <a:r>
              <a:rPr kumimoji="0" sz="1800" b="0" i="0" u="none" strike="noStrike" kern="1200" cap="none" spc="0" normalizeH="0" baseline="0" noProof="0" dirty="0" err="1">
                <a:ln>
                  <a:noFill/>
                </a:ln>
                <a:solidFill>
                  <a:schemeClr val="bg1"/>
                </a:solidFill>
                <a:effectLst/>
                <a:uLnTx/>
                <a:uFillTx/>
                <a:latin typeface="+mn-ea"/>
                <a:cs typeface="+mn-cs"/>
                <a:sym typeface="+mn-ea"/>
              </a:rPr>
              <a:t>药监部门批准上市的新通用名药品</a:t>
            </a:r>
            <a:r>
              <a:rPr kumimoji="0" lang="zh-CN" altLang="en-US" sz="1800" b="0" i="0" u="none" strike="noStrike" kern="1200" cap="none" spc="0" normalizeH="0" baseline="0" noProof="0" dirty="0">
                <a:ln>
                  <a:noFill/>
                </a:ln>
                <a:solidFill>
                  <a:schemeClr val="bg1"/>
                </a:solidFill>
                <a:effectLst/>
                <a:uLnTx/>
                <a:uFillTx/>
                <a:latin typeface="+mn-ea"/>
                <a:cs typeface="+mn-cs"/>
                <a:sym typeface="+mn-ea"/>
              </a:rPr>
              <a:t>。</a:t>
            </a:r>
            <a:endParaRPr kumimoji="0" sz="1800" b="0" i="0" u="none" strike="noStrike" kern="1200" cap="none" spc="0" normalizeH="0" baseline="0" noProof="0" dirty="0">
              <a:ln>
                <a:noFill/>
              </a:ln>
              <a:solidFill>
                <a:schemeClr val="bg1"/>
              </a:solidFill>
              <a:effectLst/>
              <a:uLnTx/>
              <a:uFillTx/>
              <a:latin typeface="+mn-ea"/>
              <a:cs typeface="+mn-cs"/>
              <a:sym typeface="+mn-ea"/>
            </a:endParaRPr>
          </a:p>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endParaRPr lang="zh-CN" altLang="en-US" dirty="0">
              <a:solidFill>
                <a:schemeClr val="bg1"/>
              </a:solidFill>
              <a:latin typeface="+mn-ea"/>
              <a:sym typeface="+mn-ea"/>
            </a:endParaRPr>
          </a:p>
        </p:txBody>
      </p:sp>
      <p:pic>
        <p:nvPicPr>
          <p:cNvPr id="6" name="图片 5" descr="图片包含 文本&#10;&#10;描述已自动生成">
            <a:extLst>
              <a:ext uri="{FF2B5EF4-FFF2-40B4-BE49-F238E27FC236}">
                <a16:creationId xmlns:a16="http://schemas.microsoft.com/office/drawing/2014/main" id="{A658362D-1D2F-14D8-74CF-B1BD9ADD04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199933"/>
            <a:ext cx="5435568" cy="3624262"/>
          </a:xfrm>
          <a:prstGeom prst="rect">
            <a:avLst/>
          </a:prstGeom>
        </p:spPr>
      </p:pic>
      <p:sp>
        <p:nvSpPr>
          <p:cNvPr id="2" name="文本框 3">
            <a:extLst>
              <a:ext uri="{FF2B5EF4-FFF2-40B4-BE49-F238E27FC236}">
                <a16:creationId xmlns:a16="http://schemas.microsoft.com/office/drawing/2014/main" id="{1BE3C6FB-BDD1-DF08-3CFA-80B183CDBB15}"/>
              </a:ext>
            </a:extLst>
          </p:cNvPr>
          <p:cNvSpPr txBox="1"/>
          <p:nvPr/>
        </p:nvSpPr>
        <p:spPr>
          <a:xfrm>
            <a:off x="8296592" y="4622260"/>
            <a:ext cx="1340485" cy="39878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accent4">
                    <a:lumMod val="40000"/>
                    <a:lumOff val="60000"/>
                  </a:schemeClr>
                </a:solidFill>
                <a:latin typeface="微软雅黑" panose="020B0503020204020204" pitchFamily="34" charset="-122"/>
                <a:ea typeface="微软雅黑" panose="020B0503020204020204" pitchFamily="34" charset="-122"/>
                <a:cs typeface="思源黑体 CN Bold" panose="020B0800000000000000" charset="-122"/>
                <a:sym typeface="+mn-ea"/>
              </a:rPr>
              <a:t>善可舒 </a:t>
            </a:r>
            <a:r>
              <a:rPr lang="en-US" altLang="zh-CN" sz="2000" b="1" baseline="40000" dirty="0">
                <a:solidFill>
                  <a:schemeClr val="accent4">
                    <a:lumMod val="40000"/>
                    <a:lumOff val="60000"/>
                  </a:schemeClr>
                </a:solidFill>
                <a:latin typeface="Arial" panose="020B0604020202020204" pitchFamily="34" charset="0"/>
                <a:ea typeface="思源黑体 CN Bold" panose="020B0800000000000000" charset="-122"/>
                <a:cs typeface="思源黑体 CN Bold" panose="020B0800000000000000" charset="-122"/>
                <a:sym typeface="+mn-ea"/>
              </a:rPr>
              <a: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899566B1-2786-DB93-59B1-467082F22185}"/>
              </a:ext>
            </a:extLst>
          </p:cNvPr>
          <p:cNvSpPr/>
          <p:nvPr>
            <p:custDataLst>
              <p:tags r:id="rId1"/>
            </p:custDataLst>
          </p:nvPr>
        </p:nvSpPr>
        <p:spPr>
          <a:xfrm>
            <a:off x="938848" y="4170209"/>
            <a:ext cx="10366539" cy="934085"/>
          </a:xfrm>
          <a:prstGeom prst="roundRect">
            <a:avLst>
              <a:gd name="adj" fmla="val 533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4" name="圆角矩形 2">
            <a:extLst>
              <a:ext uri="{FF2B5EF4-FFF2-40B4-BE49-F238E27FC236}">
                <a16:creationId xmlns:a16="http://schemas.microsoft.com/office/drawing/2014/main" id="{70A81F25-69D6-ABD1-BCA8-5F592F7733F1}"/>
              </a:ext>
            </a:extLst>
          </p:cNvPr>
          <p:cNvSpPr/>
          <p:nvPr>
            <p:custDataLst>
              <p:tags r:id="rId2"/>
            </p:custDataLst>
          </p:nvPr>
        </p:nvSpPr>
        <p:spPr>
          <a:xfrm>
            <a:off x="922338" y="2803626"/>
            <a:ext cx="10383049" cy="1208952"/>
          </a:xfrm>
          <a:prstGeom prst="roundRect">
            <a:avLst>
              <a:gd name="adj" fmla="val 533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5" name="圆角矩形 1">
            <a:extLst>
              <a:ext uri="{FF2B5EF4-FFF2-40B4-BE49-F238E27FC236}">
                <a16:creationId xmlns:a16="http://schemas.microsoft.com/office/drawing/2014/main" id="{2AB81868-45CF-81EE-C550-470178E7D808}"/>
              </a:ext>
            </a:extLst>
          </p:cNvPr>
          <p:cNvSpPr/>
          <p:nvPr>
            <p:custDataLst>
              <p:tags r:id="rId3"/>
            </p:custDataLst>
          </p:nvPr>
        </p:nvSpPr>
        <p:spPr>
          <a:xfrm>
            <a:off x="923925" y="1071547"/>
            <a:ext cx="10383049" cy="1557020"/>
          </a:xfrm>
          <a:prstGeom prst="roundRect">
            <a:avLst>
              <a:gd name="adj" fmla="val 533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6" name="椭圆 5">
            <a:extLst>
              <a:ext uri="{FF2B5EF4-FFF2-40B4-BE49-F238E27FC236}">
                <a16:creationId xmlns:a16="http://schemas.microsoft.com/office/drawing/2014/main" id="{088416AC-0DFD-EE8F-450E-314808A4D9F3}"/>
              </a:ext>
            </a:extLst>
          </p:cNvPr>
          <p:cNvSpPr/>
          <p:nvPr>
            <p:custDataLst>
              <p:tags r:id="rId4"/>
            </p:custDataLst>
          </p:nvPr>
        </p:nvSpPr>
        <p:spPr>
          <a:xfrm>
            <a:off x="615268" y="4299305"/>
            <a:ext cx="647358" cy="647358"/>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7" name="Freeform 17">
            <a:extLst>
              <a:ext uri="{FF2B5EF4-FFF2-40B4-BE49-F238E27FC236}">
                <a16:creationId xmlns:a16="http://schemas.microsoft.com/office/drawing/2014/main" id="{4C801F8C-9E91-0621-7357-A54F2D3363E8}"/>
              </a:ext>
            </a:extLst>
          </p:cNvPr>
          <p:cNvSpPr>
            <a:spLocks noChangeAspect="1" noEditPoints="1"/>
          </p:cNvSpPr>
          <p:nvPr>
            <p:custDataLst>
              <p:tags r:id="rId5"/>
            </p:custDataLst>
          </p:nvPr>
        </p:nvSpPr>
        <p:spPr bwMode="auto">
          <a:xfrm>
            <a:off x="820809" y="4432605"/>
            <a:ext cx="236274" cy="380760"/>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8" name="椭圆 7">
            <a:extLst>
              <a:ext uri="{FF2B5EF4-FFF2-40B4-BE49-F238E27FC236}">
                <a16:creationId xmlns:a16="http://schemas.microsoft.com/office/drawing/2014/main" id="{9453849A-6083-3256-F7A3-AD5B83559758}"/>
              </a:ext>
            </a:extLst>
          </p:cNvPr>
          <p:cNvSpPr/>
          <p:nvPr>
            <p:custDataLst>
              <p:tags r:id="rId6"/>
            </p:custDataLst>
          </p:nvPr>
        </p:nvSpPr>
        <p:spPr>
          <a:xfrm>
            <a:off x="600345" y="1514212"/>
            <a:ext cx="647358" cy="647358"/>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9" name="椭圆 8">
            <a:extLst>
              <a:ext uri="{FF2B5EF4-FFF2-40B4-BE49-F238E27FC236}">
                <a16:creationId xmlns:a16="http://schemas.microsoft.com/office/drawing/2014/main" id="{7F291E83-78FE-3443-AE3C-355F37EBF2BB}"/>
              </a:ext>
            </a:extLst>
          </p:cNvPr>
          <p:cNvSpPr/>
          <p:nvPr>
            <p:custDataLst>
              <p:tags r:id="rId7"/>
            </p:custDataLst>
          </p:nvPr>
        </p:nvSpPr>
        <p:spPr>
          <a:xfrm>
            <a:off x="10912961" y="3071262"/>
            <a:ext cx="647358" cy="647358"/>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10" name="KSO_Shape">
            <a:extLst>
              <a:ext uri="{FF2B5EF4-FFF2-40B4-BE49-F238E27FC236}">
                <a16:creationId xmlns:a16="http://schemas.microsoft.com/office/drawing/2014/main" id="{D134A80F-DA03-8B58-EE71-9DD7C196C9FE}"/>
              </a:ext>
            </a:extLst>
          </p:cNvPr>
          <p:cNvSpPr>
            <a:spLocks noChangeAspect="1"/>
          </p:cNvSpPr>
          <p:nvPr>
            <p:custDataLst>
              <p:tags r:id="rId8"/>
            </p:custDataLst>
          </p:nvPr>
        </p:nvSpPr>
        <p:spPr bwMode="auto">
          <a:xfrm>
            <a:off x="11089588" y="3189227"/>
            <a:ext cx="335804" cy="347383"/>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ysClr val="window" lastClr="FFFFFF"/>
          </a:solidFill>
          <a:ln>
            <a:noFill/>
          </a:ln>
        </p:spPr>
        <p:txBody>
          <a:bodyPr/>
          <a:lstStyle/>
          <a:p>
            <a:endParaRPr lang="zh-CN" altLang="en-US" dirty="0">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11" name="文本框 10">
            <a:extLst>
              <a:ext uri="{FF2B5EF4-FFF2-40B4-BE49-F238E27FC236}">
                <a16:creationId xmlns:a16="http://schemas.microsoft.com/office/drawing/2014/main" id="{C479A2E0-099D-09A5-7D2A-60152DF5F3C9}"/>
              </a:ext>
            </a:extLst>
          </p:cNvPr>
          <p:cNvSpPr txBox="1"/>
          <p:nvPr>
            <p:custDataLst>
              <p:tags r:id="rId9"/>
            </p:custDataLst>
          </p:nvPr>
        </p:nvSpPr>
        <p:spPr>
          <a:xfrm>
            <a:off x="1247703" y="1054962"/>
            <a:ext cx="5025390" cy="400685"/>
          </a:xfrm>
          <a:prstGeom prst="rect">
            <a:avLst/>
          </a:prstGeom>
          <a:noFill/>
        </p:spPr>
        <p:txBody>
          <a:bodyPr wrap="square" anchor="b" anchorCtr="0">
            <a:no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所治疗疾病对公共健康的影响描述</a:t>
            </a:r>
          </a:p>
        </p:txBody>
      </p:sp>
      <p:sp>
        <p:nvSpPr>
          <p:cNvPr id="12" name="文本框 11">
            <a:extLst>
              <a:ext uri="{FF2B5EF4-FFF2-40B4-BE49-F238E27FC236}">
                <a16:creationId xmlns:a16="http://schemas.microsoft.com/office/drawing/2014/main" id="{BAFE6773-C1DA-5CE3-5972-A9450255D719}"/>
              </a:ext>
            </a:extLst>
          </p:cNvPr>
          <p:cNvSpPr txBox="1"/>
          <p:nvPr>
            <p:custDataLst>
              <p:tags r:id="rId10"/>
            </p:custDataLst>
          </p:nvPr>
        </p:nvSpPr>
        <p:spPr>
          <a:xfrm>
            <a:off x="1247775" y="1418892"/>
            <a:ext cx="10283775" cy="1101090"/>
          </a:xfrm>
          <a:prstGeom prst="rect">
            <a:avLst/>
          </a:prstGeom>
        </p:spPr>
        <p:txBody>
          <a:bodyPr wrap="square">
            <a:noAutofit/>
          </a:bodyPr>
          <a:lstStyle>
            <a:defPPr>
              <a:defRPr lang="zh-CN"/>
            </a:defPPr>
            <a:lvl1pPr algn="ctr">
              <a:defRPr sz="1400">
                <a:solidFill>
                  <a:sysClr val="window" lastClr="FFFFFF"/>
                </a:solidFill>
              </a:defRPr>
            </a:lvl1pPr>
          </a:lstStyle>
          <a:p>
            <a:pPr algn="l">
              <a:lnSpc>
                <a:spcPct val="120000"/>
              </a:lnSpc>
            </a:pP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化疗相关性恶心呕吐是临床上最常见、患者最恐惧的药物不良反应之一，</a:t>
            </a:r>
            <a:r>
              <a:rPr lang="zh-CN" altLang="en-US" b="1" spc="150"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如没有止吐治疗，发生率高达70%-80%</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。严重影响患者生活质量、降低后续抗肿瘤治疗的依从性，从而影响疗效。</a:t>
            </a:r>
            <a:endParaRPr lang="en-US" altLang="zh-CN"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l">
              <a:lnSpc>
                <a:spcPct val="120000"/>
              </a:lnSpc>
            </a:pP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格拉司琼透皮贴片使用：</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特殊患者也无需调整剂量</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（老年人</a:t>
            </a:r>
            <a:r>
              <a:rPr lang="en-US" altLang="zh-CN"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肾功能障碍等患者），不良反应轻，临床试验</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未见心电图</a:t>
            </a:r>
            <a:r>
              <a:rPr lang="en-US" altLang="zh-CN"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QT</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间期延长</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；研究表明格拉司琼透皮贴片适用于亚洲人群，</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且可应用于伴呕吐的妊娠患者。</a:t>
            </a:r>
          </a:p>
        </p:txBody>
      </p:sp>
      <p:sp>
        <p:nvSpPr>
          <p:cNvPr id="13" name="文本框 12">
            <a:extLst>
              <a:ext uri="{FF2B5EF4-FFF2-40B4-BE49-F238E27FC236}">
                <a16:creationId xmlns:a16="http://schemas.microsoft.com/office/drawing/2014/main" id="{D6125776-6B9C-EE39-BCCB-4C039880A54C}"/>
              </a:ext>
            </a:extLst>
          </p:cNvPr>
          <p:cNvSpPr txBox="1"/>
          <p:nvPr>
            <p:custDataLst>
              <p:tags r:id="rId11"/>
            </p:custDataLst>
          </p:nvPr>
        </p:nvSpPr>
        <p:spPr>
          <a:xfrm>
            <a:off x="1336217" y="3996790"/>
            <a:ext cx="3720935" cy="539701"/>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弥补目录短板描述</a:t>
            </a:r>
          </a:p>
        </p:txBody>
      </p:sp>
      <p:sp>
        <p:nvSpPr>
          <p:cNvPr id="14" name="文本框 13">
            <a:extLst>
              <a:ext uri="{FF2B5EF4-FFF2-40B4-BE49-F238E27FC236}">
                <a16:creationId xmlns:a16="http://schemas.microsoft.com/office/drawing/2014/main" id="{B9FDC9BA-DC80-FA74-EB1C-546B79489840}"/>
              </a:ext>
            </a:extLst>
          </p:cNvPr>
          <p:cNvSpPr txBox="1"/>
          <p:nvPr>
            <p:custDataLst>
              <p:tags r:id="rId12"/>
            </p:custDataLst>
          </p:nvPr>
        </p:nvSpPr>
        <p:spPr>
          <a:xfrm>
            <a:off x="1468167" y="4628145"/>
            <a:ext cx="9594850" cy="606425"/>
          </a:xfrm>
          <a:prstGeom prst="rect">
            <a:avLst/>
          </a:prstGeom>
        </p:spPr>
        <p:txBody>
          <a:bodyPr wrap="square">
            <a:normAutofit/>
          </a:bodyPr>
          <a:lstStyle>
            <a:defPPr>
              <a:defRPr lang="zh-CN"/>
            </a:defPPr>
            <a:lvl1pPr algn="ctr">
              <a:defRPr sz="1400">
                <a:solidFill>
                  <a:sysClr val="window" lastClr="FFFFFF"/>
                </a:solidFill>
              </a:defRPr>
            </a:lvl1pPr>
          </a:lstStyle>
          <a:p>
            <a:pPr algn="l">
              <a:lnSpc>
                <a:spcPct val="120000"/>
              </a:lnSpc>
            </a:pPr>
            <a:r>
              <a:rPr lang="zh-CN" altLang="en-US" spc="150" dirty="0">
                <a:solidFill>
                  <a:srgbClr val="000000"/>
                </a:solidFill>
                <a:latin typeface="微软雅黑" panose="020B0503020204020204" charset="-122"/>
                <a:ea typeface="微软雅黑" panose="020B0503020204020204" charset="-122"/>
                <a:sym typeface="Arial" panose="020B0604020202020204" pitchFamily="34" charset="0"/>
              </a:rPr>
              <a:t>剂型独特，</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透皮贴片剂型为全球首创和唯一</a:t>
            </a:r>
            <a:r>
              <a:rPr lang="zh-CN" altLang="en-US" spc="150" dirty="0">
                <a:solidFill>
                  <a:srgbClr val="000000"/>
                </a:solidFill>
                <a:latin typeface="微软雅黑" panose="020B0503020204020204" charset="-122"/>
                <a:ea typeface="微软雅黑" panose="020B0503020204020204" charset="-122"/>
                <a:sym typeface="Arial" panose="020B0604020202020204" pitchFamily="34" charset="0"/>
              </a:rPr>
              <a:t>，弥补了目录内预防</a:t>
            </a:r>
            <a:r>
              <a:rPr lang="en-US" altLang="zh-CN" spc="150" dirty="0">
                <a:solidFill>
                  <a:srgbClr val="000000"/>
                </a:solidFill>
                <a:latin typeface="微软雅黑" panose="020B0503020204020204" charset="-122"/>
                <a:ea typeface="微软雅黑" panose="020B0503020204020204" charset="-122"/>
                <a:sym typeface="Arial" panose="020B0604020202020204" pitchFamily="34" charset="0"/>
              </a:rPr>
              <a:t>CINV</a:t>
            </a:r>
            <a:r>
              <a:rPr lang="zh-CN" altLang="en-US" spc="150" dirty="0">
                <a:solidFill>
                  <a:srgbClr val="000000"/>
                </a:solidFill>
                <a:latin typeface="微软雅黑" panose="020B0503020204020204" charset="-122"/>
                <a:ea typeface="微软雅黑" panose="020B0503020204020204" charset="-122"/>
                <a:sym typeface="Arial" panose="020B0604020202020204" pitchFamily="34" charset="0"/>
              </a:rPr>
              <a:t>贴剂空白。</a:t>
            </a:r>
          </a:p>
        </p:txBody>
      </p:sp>
      <p:sp>
        <p:nvSpPr>
          <p:cNvPr id="15" name="文本框 14">
            <a:extLst>
              <a:ext uri="{FF2B5EF4-FFF2-40B4-BE49-F238E27FC236}">
                <a16:creationId xmlns:a16="http://schemas.microsoft.com/office/drawing/2014/main" id="{BE1FFA78-E5D3-442D-D371-C4291F58E421}"/>
              </a:ext>
            </a:extLst>
          </p:cNvPr>
          <p:cNvSpPr txBox="1"/>
          <p:nvPr>
            <p:custDataLst>
              <p:tags r:id="rId13"/>
            </p:custDataLst>
          </p:nvPr>
        </p:nvSpPr>
        <p:spPr>
          <a:xfrm>
            <a:off x="1321294" y="2649526"/>
            <a:ext cx="3720935" cy="539701"/>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符合“保基本”原则描述</a:t>
            </a:r>
          </a:p>
        </p:txBody>
      </p:sp>
      <p:sp>
        <p:nvSpPr>
          <p:cNvPr id="16" name="文本框 15">
            <a:extLst>
              <a:ext uri="{FF2B5EF4-FFF2-40B4-BE49-F238E27FC236}">
                <a16:creationId xmlns:a16="http://schemas.microsoft.com/office/drawing/2014/main" id="{58667AB3-043E-C8BE-C14C-7F69541642A7}"/>
              </a:ext>
            </a:extLst>
          </p:cNvPr>
          <p:cNvSpPr txBox="1"/>
          <p:nvPr>
            <p:custDataLst>
              <p:tags r:id="rId14"/>
            </p:custDataLst>
          </p:nvPr>
        </p:nvSpPr>
        <p:spPr>
          <a:xfrm>
            <a:off x="1272964" y="3102486"/>
            <a:ext cx="9681697" cy="746888"/>
          </a:xfrm>
          <a:prstGeom prst="rect">
            <a:avLst/>
          </a:prstGeom>
        </p:spPr>
        <p:txBody>
          <a:bodyPr wrap="square">
            <a:noAutofit/>
          </a:bodyPr>
          <a:lstStyle>
            <a:defPPr>
              <a:defRPr lang="zh-CN"/>
            </a:defPPr>
            <a:lvl1pPr algn="ctr">
              <a:defRPr sz="1400">
                <a:solidFill>
                  <a:sysClr val="window" lastClr="FFFFFF"/>
                </a:solidFill>
              </a:defRPr>
            </a:lvl1pPr>
          </a:lstStyle>
          <a:p>
            <a:pPr algn="l">
              <a:lnSpc>
                <a:spcPct val="140000"/>
              </a:lnSpc>
            </a:pP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独特唯一</a:t>
            </a:r>
            <a:r>
              <a:rPr lang="zh-CN" altLang="en-US" spc="150" dirty="0">
                <a:solidFill>
                  <a:schemeClr val="tx1"/>
                </a:solidFill>
                <a:latin typeface="微软雅黑" panose="020B0503020204020204" charset="-122"/>
                <a:ea typeface="微软雅黑" panose="020B0503020204020204" charset="-122"/>
                <a:sym typeface="Arial" panose="020B0604020202020204" pitchFamily="34" charset="0"/>
              </a:rPr>
              <a:t>的</a:t>
            </a:r>
            <a:r>
              <a:rPr lang="zh-CN" altLang="en-US" spc="15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剂型</a:t>
            </a:r>
            <a:r>
              <a:rPr lang="zh-CN" altLang="en-US" spc="15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在患者</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便利性、依从性和安全性</a:t>
            </a:r>
            <a:r>
              <a:rPr lang="zh-CN" altLang="en-US" spc="15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方面比重复口服给药具有重要优势，并减少口服药物的负担，</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这对吞咽困难或口服药物吸收不确定的患者尤其有价值</a:t>
            </a:r>
            <a:r>
              <a:rPr lang="zh-CN" altLang="en-US" b="1" spc="15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pc="15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同时为服用口服抗肿瘤药物患者</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提供更加便利的止吐方案。</a:t>
            </a:r>
          </a:p>
        </p:txBody>
      </p:sp>
      <p:sp>
        <p:nvSpPr>
          <p:cNvPr id="17" name="圆角矩形 2">
            <a:extLst>
              <a:ext uri="{FF2B5EF4-FFF2-40B4-BE49-F238E27FC236}">
                <a16:creationId xmlns:a16="http://schemas.microsoft.com/office/drawing/2014/main" id="{E337F7FB-45D1-455C-39C2-89CC2DDD09D1}"/>
              </a:ext>
            </a:extLst>
          </p:cNvPr>
          <p:cNvSpPr/>
          <p:nvPr>
            <p:custDataLst>
              <p:tags r:id="rId15"/>
            </p:custDataLst>
          </p:nvPr>
        </p:nvSpPr>
        <p:spPr>
          <a:xfrm>
            <a:off x="924560" y="5320967"/>
            <a:ext cx="10230485" cy="948690"/>
          </a:xfrm>
          <a:prstGeom prst="roundRect">
            <a:avLst>
              <a:gd name="adj" fmla="val 533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18" name="文本框 17">
            <a:extLst>
              <a:ext uri="{FF2B5EF4-FFF2-40B4-BE49-F238E27FC236}">
                <a16:creationId xmlns:a16="http://schemas.microsoft.com/office/drawing/2014/main" id="{9D509F3C-E599-D912-6986-AA4A3ED5C98D}"/>
              </a:ext>
            </a:extLst>
          </p:cNvPr>
          <p:cNvSpPr txBox="1"/>
          <p:nvPr>
            <p:custDataLst>
              <p:tags r:id="rId16"/>
            </p:custDataLst>
          </p:nvPr>
        </p:nvSpPr>
        <p:spPr>
          <a:xfrm>
            <a:off x="1321435" y="5216827"/>
            <a:ext cx="3721100" cy="479425"/>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临床管理难度描述</a:t>
            </a:r>
          </a:p>
        </p:txBody>
      </p:sp>
      <p:sp>
        <p:nvSpPr>
          <p:cNvPr id="19" name="文本框 18">
            <a:extLst>
              <a:ext uri="{FF2B5EF4-FFF2-40B4-BE49-F238E27FC236}">
                <a16:creationId xmlns:a16="http://schemas.microsoft.com/office/drawing/2014/main" id="{A50B6C4D-8608-3BB6-BC4C-6FDD41FAB6A0}"/>
              </a:ext>
            </a:extLst>
          </p:cNvPr>
          <p:cNvSpPr txBox="1"/>
          <p:nvPr>
            <p:custDataLst>
              <p:tags r:id="rId17"/>
            </p:custDataLst>
          </p:nvPr>
        </p:nvSpPr>
        <p:spPr>
          <a:xfrm>
            <a:off x="1257693" y="5626177"/>
            <a:ext cx="9723120" cy="695960"/>
          </a:xfrm>
          <a:prstGeom prst="rect">
            <a:avLst/>
          </a:prstGeom>
        </p:spPr>
        <p:txBody>
          <a:bodyPr wrap="square">
            <a:normAutofit/>
          </a:bodyPr>
          <a:lstStyle>
            <a:defPPr>
              <a:defRPr lang="zh-CN"/>
            </a:defPPr>
            <a:lvl1pPr algn="ctr">
              <a:defRPr sz="1400">
                <a:solidFill>
                  <a:sysClr val="window" lastClr="FFFFFF"/>
                </a:solidFill>
              </a:defRPr>
            </a:lvl1pPr>
          </a:lstStyle>
          <a:p>
            <a:pPr algn="l">
              <a:lnSpc>
                <a:spcPct val="120000"/>
              </a:lnSpc>
            </a:pP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使用方便便捷，患者可自行给药，</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院外治疗方便，提高病房周转率</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。格拉司琼透皮贴片</a:t>
            </a:r>
            <a:r>
              <a:rPr lang="zh-CN" altLang="en-US" b="1" spc="150" dirty="0">
                <a:solidFill>
                  <a:schemeClr val="accent1">
                    <a:lumMod val="75000"/>
                  </a:schemeClr>
                </a:solidFill>
                <a:latin typeface="微软雅黑" panose="020B0503020204020204" charset="-122"/>
                <a:ea typeface="微软雅黑" panose="020B0503020204020204" charset="-122"/>
                <a:sym typeface="Arial" panose="020B0604020202020204" pitchFamily="34" charset="0"/>
              </a:rPr>
              <a:t>一次无创给药</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，整个化疗周期稳定持久、安全便捷地预防</a:t>
            </a:r>
            <a:r>
              <a:rPr lang="en-US" altLang="zh-CN"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CINV</a:t>
            </a:r>
            <a:r>
              <a:rPr lang="zh-CN" altLang="en-US" b="1"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p>
        </p:txBody>
      </p:sp>
      <p:sp>
        <p:nvSpPr>
          <p:cNvPr id="20" name="椭圆 19">
            <a:extLst>
              <a:ext uri="{FF2B5EF4-FFF2-40B4-BE49-F238E27FC236}">
                <a16:creationId xmlns:a16="http://schemas.microsoft.com/office/drawing/2014/main" id="{1079FE65-96AD-4EA6-7C43-0B57576689F1}"/>
              </a:ext>
            </a:extLst>
          </p:cNvPr>
          <p:cNvSpPr/>
          <p:nvPr>
            <p:custDataLst>
              <p:tags r:id="rId18"/>
            </p:custDataLst>
          </p:nvPr>
        </p:nvSpPr>
        <p:spPr>
          <a:xfrm>
            <a:off x="10840793" y="5487703"/>
            <a:ext cx="647358" cy="647358"/>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21" name="KSO_Shape">
            <a:extLst>
              <a:ext uri="{FF2B5EF4-FFF2-40B4-BE49-F238E27FC236}">
                <a16:creationId xmlns:a16="http://schemas.microsoft.com/office/drawing/2014/main" id="{FBA7860C-D3C6-9CEA-264F-82B142D3766F}"/>
              </a:ext>
            </a:extLst>
          </p:cNvPr>
          <p:cNvSpPr>
            <a:spLocks noChangeAspect="1"/>
          </p:cNvSpPr>
          <p:nvPr>
            <p:custDataLst>
              <p:tags r:id="rId19"/>
            </p:custDataLst>
          </p:nvPr>
        </p:nvSpPr>
        <p:spPr>
          <a:xfrm>
            <a:off x="10980813" y="5640274"/>
            <a:ext cx="367318" cy="34221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algn="ctr">
              <a:defRPr/>
            </a:pP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pic>
        <p:nvPicPr>
          <p:cNvPr id="22" name="图形 4">
            <a:extLst>
              <a:ext uri="{FF2B5EF4-FFF2-40B4-BE49-F238E27FC236}">
                <a16:creationId xmlns:a16="http://schemas.microsoft.com/office/drawing/2014/main" id="{96DCC9DE-6568-EFC6-C7A5-372D39B1DB8D}"/>
              </a:ext>
            </a:extLst>
          </p:cNvPr>
          <p:cNvPicPr>
            <a:picLocks noChangeAspect="1"/>
          </p:cNvPicPr>
          <p:nvPr>
            <p:custDataLst>
              <p:tags r:id="rId20"/>
            </p:custDataLst>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0450" y="1691085"/>
            <a:ext cx="527147" cy="413449"/>
          </a:xfrm>
          <a:prstGeom prst="rect">
            <a:avLst/>
          </a:prstGeom>
        </p:spPr>
      </p:pic>
      <p:sp>
        <p:nvSpPr>
          <p:cNvPr id="23" name="文本框 22">
            <a:extLst>
              <a:ext uri="{FF2B5EF4-FFF2-40B4-BE49-F238E27FC236}">
                <a16:creationId xmlns:a16="http://schemas.microsoft.com/office/drawing/2014/main" id="{8C1441CD-50CA-39D2-1546-2C19A017E5EF}"/>
              </a:ext>
            </a:extLst>
          </p:cNvPr>
          <p:cNvSpPr txBox="1"/>
          <p:nvPr/>
        </p:nvSpPr>
        <p:spPr>
          <a:xfrm>
            <a:off x="1122045" y="369570"/>
            <a:ext cx="1504918" cy="430530"/>
          </a:xfrm>
          <a:prstGeom prst="rect">
            <a:avLst/>
          </a:prstGeom>
          <a:noFill/>
        </p:spPr>
        <p:txBody>
          <a:bodyPr wrap="square" lIns="0" tIns="0" rIns="0" bIns="0" rtlCol="0">
            <a:spAutoFit/>
          </a:bodyPr>
          <a:lstStyle/>
          <a:p>
            <a:r>
              <a:rPr lang="zh-CN" altLang="en-US" sz="2800" b="1" dirty="0">
                <a:latin typeface="+mn-ea"/>
              </a:rPr>
              <a:t>公平性</a:t>
            </a:r>
            <a:endParaRPr lang="zh-CN" altLang="en-US" sz="2800" b="1" dirty="0">
              <a:solidFill>
                <a:schemeClr val="tx1"/>
              </a:solidFill>
              <a:latin typeface="+mn-ea"/>
            </a:endParaRPr>
          </a:p>
        </p:txBody>
      </p:sp>
      <p:grpSp>
        <p:nvGrpSpPr>
          <p:cNvPr id="24" name="组合 23">
            <a:extLst>
              <a:ext uri="{FF2B5EF4-FFF2-40B4-BE49-F238E27FC236}">
                <a16:creationId xmlns:a16="http://schemas.microsoft.com/office/drawing/2014/main" id="{43DD6AF8-2A50-7A76-7864-83F4F0D6F851}"/>
              </a:ext>
            </a:extLst>
          </p:cNvPr>
          <p:cNvGrpSpPr/>
          <p:nvPr/>
        </p:nvGrpSpPr>
        <p:grpSpPr>
          <a:xfrm>
            <a:off x="495935" y="324485"/>
            <a:ext cx="443230" cy="521335"/>
            <a:chOff x="781" y="511"/>
            <a:chExt cx="698" cy="821"/>
          </a:xfrm>
        </p:grpSpPr>
        <p:sp>
          <p:nvSpPr>
            <p:cNvPr id="25" name="六边形 24">
              <a:extLst>
                <a:ext uri="{FF2B5EF4-FFF2-40B4-BE49-F238E27FC236}">
                  <a16:creationId xmlns:a16="http://schemas.microsoft.com/office/drawing/2014/main" id="{22AB63BA-7E8C-6AFF-991D-9D91B967FA1C}"/>
                </a:ext>
              </a:extLst>
            </p:cNvPr>
            <p:cNvSpPr/>
            <p:nvPr>
              <p:custDataLst>
                <p:tags r:id="rId21"/>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6" name="六边形 25">
              <a:extLst>
                <a:ext uri="{FF2B5EF4-FFF2-40B4-BE49-F238E27FC236}">
                  <a16:creationId xmlns:a16="http://schemas.microsoft.com/office/drawing/2014/main" id="{CD4C4257-B2B7-BCCD-A46A-DD3DBC6034BA}"/>
                </a:ext>
              </a:extLst>
            </p:cNvPr>
            <p:cNvSpPr/>
            <p:nvPr>
              <p:custDataLst>
                <p:tags r:id="rId22"/>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a:extLst>
                <a:ext uri="{FF2B5EF4-FFF2-40B4-BE49-F238E27FC236}">
                  <a16:creationId xmlns:a16="http://schemas.microsoft.com/office/drawing/2014/main" id="{4AB0062F-053E-76CE-A136-374C4D90E095}"/>
                </a:ext>
              </a:extLst>
            </p:cNvPr>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05</a:t>
              </a:r>
            </a:p>
          </p:txBody>
        </p:sp>
      </p:grpSp>
    </p:spTree>
    <p:extLst>
      <p:ext uri="{BB962C8B-B14F-4D97-AF65-F5344CB8AC3E}">
        <p14:creationId xmlns:p14="http://schemas.microsoft.com/office/powerpoint/2010/main" val="71526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58301" y="2921635"/>
            <a:ext cx="5453842" cy="1014730"/>
          </a:xfrm>
          <a:prstGeom prst="rect">
            <a:avLst/>
          </a:prstGeom>
          <a:noFill/>
        </p:spPr>
        <p:txBody>
          <a:bodyPr wrap="square" rtlCol="0">
            <a:spAutoFit/>
          </a:bodyPr>
          <a:lstStyle/>
          <a:p>
            <a:r>
              <a:rPr lang="zh-CN" altLang="en-US" sz="6000" b="1" dirty="0">
                <a:latin typeface="Arial" panose="020B0604020202020204" pitchFamily="34" charset="0"/>
                <a:ea typeface="思源黑体 CN Bold" panose="020B0800000000000000" charset="-122"/>
              </a:rPr>
              <a:t>谢 谢！</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custDataLst>
              <p:tags r:id="rId2"/>
            </p:custDataLst>
          </p:nvPr>
        </p:nvSpPr>
        <p:spPr>
          <a:xfrm rot="5400000" flipH="1" flipV="1">
            <a:off x="12364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2" name="六边形 81"/>
          <p:cNvSpPr/>
          <p:nvPr>
            <p:custDataLst>
              <p:tags r:id="rId3"/>
            </p:custDataLst>
          </p:nvPr>
        </p:nvSpPr>
        <p:spPr>
          <a:xfrm rot="5400000" flipH="1" flipV="1">
            <a:off x="12611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98" name="矩形 97"/>
          <p:cNvSpPr/>
          <p:nvPr>
            <p:custDataLst>
              <p:tags r:id="rId4"/>
            </p:custDataLst>
          </p:nvPr>
        </p:nvSpPr>
        <p:spPr>
          <a:xfrm>
            <a:off x="13132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01</a:t>
            </a:r>
          </a:p>
        </p:txBody>
      </p:sp>
      <p:sp>
        <p:nvSpPr>
          <p:cNvPr id="4" name="TextBox 5"/>
          <p:cNvSpPr txBox="1"/>
          <p:nvPr>
            <p:custDataLst>
              <p:tags r:id="rId5"/>
            </p:custDataLst>
          </p:nvPr>
        </p:nvSpPr>
        <p:spPr>
          <a:xfrm>
            <a:off x="2102200"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药品基本信息</a:t>
            </a:r>
          </a:p>
        </p:txBody>
      </p:sp>
      <p:sp>
        <p:nvSpPr>
          <p:cNvPr id="6" name="六边形 5"/>
          <p:cNvSpPr/>
          <p:nvPr>
            <p:custDataLst>
              <p:tags r:id="rId6"/>
            </p:custDataLst>
          </p:nvPr>
        </p:nvSpPr>
        <p:spPr>
          <a:xfrm rot="5400000" flipH="1" flipV="1">
            <a:off x="12364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7" name="六边形 6"/>
          <p:cNvSpPr/>
          <p:nvPr>
            <p:custDataLst>
              <p:tags r:id="rId7"/>
            </p:custDataLst>
          </p:nvPr>
        </p:nvSpPr>
        <p:spPr>
          <a:xfrm rot="5400000" flipH="1" flipV="1">
            <a:off x="12611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8" name="矩形 7"/>
          <p:cNvSpPr/>
          <p:nvPr>
            <p:custDataLst>
              <p:tags r:id="rId8"/>
            </p:custDataLst>
          </p:nvPr>
        </p:nvSpPr>
        <p:spPr>
          <a:xfrm>
            <a:off x="1313838"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04</a:t>
            </a:r>
            <a:endParaRPr lang="zh-CN" altLang="en-US" sz="3200" dirty="0">
              <a:solidFill>
                <a:schemeClr val="bg1"/>
              </a:solidFill>
              <a:latin typeface="+mn-ea"/>
              <a:sym typeface="Segoe UI" panose="020B0502040204020203" pitchFamily="34" charset="0"/>
            </a:endParaRPr>
          </a:p>
        </p:txBody>
      </p:sp>
      <p:sp>
        <p:nvSpPr>
          <p:cNvPr id="9" name="TextBox 5"/>
          <p:cNvSpPr txBox="1"/>
          <p:nvPr>
            <p:custDataLst>
              <p:tags r:id="rId9"/>
            </p:custDataLst>
          </p:nvPr>
        </p:nvSpPr>
        <p:spPr>
          <a:xfrm>
            <a:off x="2094931" y="4385320"/>
            <a:ext cx="2339340" cy="523220"/>
          </a:xfrm>
          <a:prstGeom prst="rect">
            <a:avLst/>
          </a:prstGeom>
          <a:noFill/>
        </p:spPr>
        <p:txBody>
          <a:bodyPr wrap="square" rtlCol="0" anchor="ctr" anchorCtr="0">
            <a:spAutoFit/>
          </a:bodyPr>
          <a:lstStyle/>
          <a:p>
            <a:r>
              <a:rPr lang="zh-CN" altLang="en-US" sz="2800" b="1" dirty="0">
                <a:solidFill>
                  <a:schemeClr val="tx1"/>
                </a:solidFill>
                <a:latin typeface="+mn-ea"/>
              </a:rPr>
              <a:t>创新性</a:t>
            </a:r>
          </a:p>
        </p:txBody>
      </p:sp>
      <p:sp>
        <p:nvSpPr>
          <p:cNvPr id="16" name="六边形 15"/>
          <p:cNvSpPr/>
          <p:nvPr>
            <p:custDataLst>
              <p:tags r:id="rId10"/>
            </p:custDataLst>
          </p:nvPr>
        </p:nvSpPr>
        <p:spPr>
          <a:xfrm rot="5400000" flipH="1" flipV="1">
            <a:off x="4728911"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8" name="六边形 17"/>
          <p:cNvSpPr/>
          <p:nvPr>
            <p:custDataLst>
              <p:tags r:id="rId11"/>
            </p:custDataLst>
          </p:nvPr>
        </p:nvSpPr>
        <p:spPr>
          <a:xfrm rot="5400000" flipH="1" flipV="1">
            <a:off x="4753676"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19" name="矩形 18"/>
          <p:cNvSpPr/>
          <p:nvPr>
            <p:custDataLst>
              <p:tags r:id="rId12"/>
            </p:custDataLst>
          </p:nvPr>
        </p:nvSpPr>
        <p:spPr>
          <a:xfrm>
            <a:off x="4805703"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02</a:t>
            </a:r>
            <a:endParaRPr lang="zh-CN" altLang="en-US" sz="3200" dirty="0">
              <a:solidFill>
                <a:schemeClr val="bg1"/>
              </a:solidFill>
              <a:latin typeface="+mn-ea"/>
              <a:sym typeface="Segoe UI" panose="020B0502040204020203" pitchFamily="34" charset="0"/>
            </a:endParaRPr>
          </a:p>
        </p:txBody>
      </p:sp>
      <p:sp>
        <p:nvSpPr>
          <p:cNvPr id="20" name="TextBox 5"/>
          <p:cNvSpPr txBox="1"/>
          <p:nvPr>
            <p:custDataLst>
              <p:tags r:id="rId13"/>
            </p:custDataLst>
          </p:nvPr>
        </p:nvSpPr>
        <p:spPr>
          <a:xfrm>
            <a:off x="5587431" y="298513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安全性</a:t>
            </a:r>
          </a:p>
        </p:txBody>
      </p:sp>
      <p:sp>
        <p:nvSpPr>
          <p:cNvPr id="22" name="六边形 21"/>
          <p:cNvSpPr/>
          <p:nvPr>
            <p:custDataLst>
              <p:tags r:id="rId14"/>
            </p:custDataLst>
          </p:nvPr>
        </p:nvSpPr>
        <p:spPr>
          <a:xfrm rot="5400000" flipH="1" flipV="1">
            <a:off x="4728911" y="424307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3" name="六边形 22"/>
          <p:cNvSpPr/>
          <p:nvPr>
            <p:custDataLst>
              <p:tags r:id="rId15"/>
            </p:custDataLst>
          </p:nvPr>
        </p:nvSpPr>
        <p:spPr>
          <a:xfrm rot="5400000" flipH="1" flipV="1">
            <a:off x="4753676" y="428180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24" name="矩形 23"/>
          <p:cNvSpPr/>
          <p:nvPr>
            <p:custDataLst>
              <p:tags r:id="rId16"/>
            </p:custDataLst>
          </p:nvPr>
        </p:nvSpPr>
        <p:spPr>
          <a:xfrm>
            <a:off x="4805703" y="432435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05</a:t>
            </a:r>
            <a:endParaRPr lang="zh-CN" altLang="en-US" sz="3200" dirty="0">
              <a:solidFill>
                <a:schemeClr val="bg1"/>
              </a:solidFill>
              <a:latin typeface="+mn-ea"/>
              <a:sym typeface="Segoe UI" panose="020B0502040204020203" pitchFamily="34" charset="0"/>
            </a:endParaRPr>
          </a:p>
        </p:txBody>
      </p:sp>
      <p:sp>
        <p:nvSpPr>
          <p:cNvPr id="25" name="TextBox 5"/>
          <p:cNvSpPr txBox="1"/>
          <p:nvPr>
            <p:custDataLst>
              <p:tags r:id="rId17"/>
            </p:custDataLst>
          </p:nvPr>
        </p:nvSpPr>
        <p:spPr>
          <a:xfrm>
            <a:off x="5587431" y="4385945"/>
            <a:ext cx="2339340" cy="521970"/>
          </a:xfrm>
          <a:prstGeom prst="rect">
            <a:avLst/>
          </a:prstGeom>
          <a:noFill/>
        </p:spPr>
        <p:txBody>
          <a:bodyPr wrap="square" rtlCol="0" anchor="ctr" anchorCtr="0">
            <a:spAutoFit/>
          </a:bodyPr>
          <a:lstStyle/>
          <a:p>
            <a:r>
              <a:rPr lang="zh-CN" altLang="en-US" sz="2800" b="1" dirty="0">
                <a:solidFill>
                  <a:schemeClr val="tx1"/>
                </a:solidFill>
                <a:latin typeface="+mn-ea"/>
              </a:rPr>
              <a:t>公平性</a:t>
            </a:r>
          </a:p>
        </p:txBody>
      </p:sp>
      <p:sp>
        <p:nvSpPr>
          <p:cNvPr id="32" name="六边形 31"/>
          <p:cNvSpPr/>
          <p:nvPr>
            <p:custDataLst>
              <p:tags r:id="rId18"/>
            </p:custDataLst>
          </p:nvPr>
        </p:nvSpPr>
        <p:spPr>
          <a:xfrm rot="5400000" flipH="1" flipV="1">
            <a:off x="8009255" y="2842260"/>
            <a:ext cx="769620" cy="663575"/>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3" name="六边形 32"/>
          <p:cNvSpPr/>
          <p:nvPr>
            <p:custDataLst>
              <p:tags r:id="rId19"/>
            </p:custDataLst>
          </p:nvPr>
        </p:nvSpPr>
        <p:spPr>
          <a:xfrm rot="5400000" flipH="1" flipV="1">
            <a:off x="8034020" y="2880995"/>
            <a:ext cx="769620" cy="663575"/>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34" name="矩形 33"/>
          <p:cNvSpPr/>
          <p:nvPr>
            <p:custDataLst>
              <p:tags r:id="rId20"/>
            </p:custDataLst>
          </p:nvPr>
        </p:nvSpPr>
        <p:spPr>
          <a:xfrm>
            <a:off x="8086047" y="2923540"/>
            <a:ext cx="665567" cy="584775"/>
          </a:xfrm>
          <a:prstGeom prst="rect">
            <a:avLst/>
          </a:prstGeom>
        </p:spPr>
        <p:txBody>
          <a:bodyPr wrap="none">
            <a:spAutoFit/>
          </a:bodyPr>
          <a:lstStyle/>
          <a:p>
            <a:pPr algn="ctr"/>
            <a:r>
              <a:rPr lang="en-US" altLang="zh-CN" sz="3200" dirty="0">
                <a:solidFill>
                  <a:schemeClr val="bg1"/>
                </a:solidFill>
                <a:latin typeface="+mn-ea"/>
                <a:sym typeface="Segoe UI" panose="020B0502040204020203" pitchFamily="34" charset="0"/>
              </a:rPr>
              <a:t>03</a:t>
            </a:r>
            <a:endParaRPr lang="zh-CN" altLang="en-US" sz="3200" dirty="0">
              <a:solidFill>
                <a:schemeClr val="bg1"/>
              </a:solidFill>
              <a:latin typeface="+mn-ea"/>
              <a:sym typeface="Segoe UI" panose="020B0502040204020203" pitchFamily="34" charset="0"/>
            </a:endParaRPr>
          </a:p>
        </p:txBody>
      </p:sp>
      <p:sp>
        <p:nvSpPr>
          <p:cNvPr id="35" name="TextBox 5"/>
          <p:cNvSpPr txBox="1"/>
          <p:nvPr>
            <p:custDataLst>
              <p:tags r:id="rId21"/>
            </p:custDataLst>
          </p:nvPr>
        </p:nvSpPr>
        <p:spPr>
          <a:xfrm>
            <a:off x="8867775" y="2985135"/>
            <a:ext cx="1370330" cy="521970"/>
          </a:xfrm>
          <a:prstGeom prst="rect">
            <a:avLst/>
          </a:prstGeom>
          <a:noFill/>
        </p:spPr>
        <p:txBody>
          <a:bodyPr wrap="square" rtlCol="0" anchor="ctr" anchorCtr="0">
            <a:spAutoFit/>
          </a:bodyPr>
          <a:lstStyle/>
          <a:p>
            <a:r>
              <a:rPr lang="zh-CN" altLang="en-US" sz="2800" b="1" dirty="0">
                <a:solidFill>
                  <a:schemeClr val="tx1"/>
                </a:solidFill>
                <a:latin typeface="+mn-ea"/>
              </a:rPr>
              <a:t>有效性</a:t>
            </a:r>
          </a:p>
        </p:txBody>
      </p:sp>
      <p:sp>
        <p:nvSpPr>
          <p:cNvPr id="46" name="文本框 45"/>
          <p:cNvSpPr txBox="1"/>
          <p:nvPr/>
        </p:nvSpPr>
        <p:spPr>
          <a:xfrm>
            <a:off x="6216650" y="1191260"/>
            <a:ext cx="1741805" cy="645160"/>
          </a:xfrm>
          <a:prstGeom prst="rect">
            <a:avLst/>
          </a:prstGeom>
          <a:noFill/>
        </p:spPr>
        <p:txBody>
          <a:bodyPr wrap="square" rtlCol="0" anchor="ctr" anchorCtr="0">
            <a:spAutoFit/>
          </a:bodyPr>
          <a:lstStyle/>
          <a:p>
            <a:r>
              <a:rPr lang="en-US" altLang="zh-CN" sz="3600">
                <a:solidFill>
                  <a:srgbClr val="0092D8"/>
                </a:solidFill>
                <a:latin typeface="Arial" panose="020B0604020202020204" pitchFamily="34" charset="0"/>
                <a:ea typeface="思源黑体 CN Bold" panose="020B0800000000000000" charset="-122"/>
              </a:rPr>
              <a:t>content</a:t>
            </a:r>
          </a:p>
        </p:txBody>
      </p:sp>
      <p:sp>
        <p:nvSpPr>
          <p:cNvPr id="42" name="文本框 41"/>
          <p:cNvSpPr txBox="1"/>
          <p:nvPr/>
        </p:nvSpPr>
        <p:spPr>
          <a:xfrm>
            <a:off x="4234180" y="1001395"/>
            <a:ext cx="1981835" cy="1014730"/>
          </a:xfrm>
          <a:prstGeom prst="rect">
            <a:avLst/>
          </a:prstGeom>
          <a:noFill/>
        </p:spPr>
        <p:txBody>
          <a:bodyPr wrap="square" rtlCol="0" anchor="ctr" anchorCtr="0">
            <a:spAutoFit/>
          </a:bodyPr>
          <a:lstStyle/>
          <a:p>
            <a:pPr algn="dist"/>
            <a:r>
              <a:rPr lang="zh-CN" altLang="en-US" sz="6000" b="1">
                <a:solidFill>
                  <a:srgbClr val="0092D8"/>
                </a:solidFill>
                <a:latin typeface="Arial" panose="020B0604020202020204" pitchFamily="34" charset="0"/>
                <a:ea typeface="思源黑体 CN Bold" panose="020B0800000000000000" charset="-122"/>
              </a:rPr>
              <a:t>目录</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userDrawn="1">
            <p:custDataLst>
              <p:tags r:id="rId2"/>
            </p:custDataLst>
          </p:nvPr>
        </p:nvSpPr>
        <p:spPr>
          <a:xfrm>
            <a:off x="512127" y="2549305"/>
            <a:ext cx="3244215" cy="1151890"/>
          </a:xfrm>
          <a:prstGeom prst="roundRect">
            <a:avLst>
              <a:gd name="adj" fmla="val 1345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userDrawn="1">
            <p:custDataLst>
              <p:tags r:id="rId3"/>
            </p:custDataLst>
          </p:nvPr>
        </p:nvSpPr>
        <p:spPr>
          <a:xfrm>
            <a:off x="3922077" y="2549305"/>
            <a:ext cx="3244215" cy="1151890"/>
          </a:xfrm>
          <a:prstGeom prst="roundRect">
            <a:avLst>
              <a:gd name="adj" fmla="val 12238"/>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495935" y="324485"/>
            <a:ext cx="443230" cy="521335"/>
            <a:chOff x="781" y="511"/>
            <a:chExt cx="698" cy="821"/>
          </a:xfrm>
        </p:grpSpPr>
        <p:sp>
          <p:nvSpPr>
            <p:cNvPr id="12" name="六边形 11"/>
            <p:cNvSpPr/>
            <p:nvPr>
              <p:custDataLst>
                <p:tags r:id="rId30"/>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3" name="六边形 12"/>
            <p:cNvSpPr/>
            <p:nvPr>
              <p:custDataLst>
                <p:tags r:id="rId31"/>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27" name="文本框 26"/>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p>
          </p:txBody>
        </p:sp>
      </p:grpSp>
      <p:sp>
        <p:nvSpPr>
          <p:cNvPr id="49" name="圆角矩形 48"/>
          <p:cNvSpPr/>
          <p:nvPr userDrawn="1">
            <p:custDataLst>
              <p:tags r:id="rId4"/>
            </p:custDataLst>
          </p:nvPr>
        </p:nvSpPr>
        <p:spPr>
          <a:xfrm>
            <a:off x="6206807" y="3846610"/>
            <a:ext cx="5506720" cy="2164714"/>
          </a:xfrm>
          <a:prstGeom prst="roundRect">
            <a:avLst>
              <a:gd name="adj" fmla="val 6754"/>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custDataLst>
              <p:tags r:id="rId5"/>
            </p:custDataLst>
          </p:nvPr>
        </p:nvSpPr>
        <p:spPr>
          <a:xfrm>
            <a:off x="6206807" y="4310418"/>
            <a:ext cx="5403057" cy="1544654"/>
          </a:xfrm>
          <a:prstGeom prst="rect">
            <a:avLst/>
          </a:prstGeom>
          <a:noFill/>
        </p:spPr>
        <p:txBody>
          <a:bodyPr wrap="square">
            <a:spAutoFit/>
          </a:bodyPr>
          <a:lstStyle/>
          <a:p>
            <a:pPr marL="285750" lvl="1" indent="-285750" algn="just" fontAlgn="auto">
              <a:lnSpc>
                <a:spcPct val="120000"/>
              </a:lnSpc>
              <a:buFont typeface="Wingdings" panose="05000000000000000000" pitchFamily="2" charset="2"/>
              <a:buChar char="Ø"/>
            </a:pPr>
            <a:r>
              <a:rPr lang="zh-CN" altLang="en-US" sz="1600" kern="0" dirty="0">
                <a:solidFill>
                  <a:schemeClr val="tx1"/>
                </a:solidFill>
                <a:latin typeface="+mn-ea"/>
                <a:cs typeface="思源黑体 CN Regular" panose="020B0500000000000000" charset="-122"/>
              </a:rPr>
              <a:t>本品粘贴于清洁、干燥、完整健康的上臂外侧皮肤。</a:t>
            </a:r>
          </a:p>
          <a:p>
            <a:pPr marL="285750" lvl="1" indent="-285750" algn="just" fontAlgn="auto">
              <a:lnSpc>
                <a:spcPct val="120000"/>
              </a:lnSpc>
              <a:buFont typeface="Wingdings" panose="05000000000000000000" pitchFamily="2" charset="2"/>
              <a:buChar char="Ø"/>
            </a:pPr>
            <a:r>
              <a:rPr lang="zh-CN" altLang="en-US" sz="1600" kern="0" dirty="0">
                <a:solidFill>
                  <a:schemeClr val="tx1"/>
                </a:solidFill>
                <a:latin typeface="+mn-ea"/>
                <a:cs typeface="思源黑体 CN Regular" panose="020B0500000000000000" charset="-122"/>
              </a:rPr>
              <a:t>成人在化疗前</a:t>
            </a:r>
            <a:r>
              <a:rPr lang="en-US" altLang="zh-CN" sz="1600" kern="0" dirty="0">
                <a:solidFill>
                  <a:schemeClr val="tx1"/>
                </a:solidFill>
                <a:latin typeface="+mn-ea"/>
                <a:cs typeface="思源黑体 CN Regular" panose="020B0500000000000000" charset="-122"/>
              </a:rPr>
              <a:t>24</a:t>
            </a:r>
            <a:r>
              <a:rPr lang="zh-CN" altLang="en-US" sz="1600" kern="0" dirty="0">
                <a:solidFill>
                  <a:schemeClr val="tx1"/>
                </a:solidFill>
                <a:latin typeface="+mn-ea"/>
                <a:cs typeface="思源黑体 CN Regular" panose="020B0500000000000000" charset="-122"/>
              </a:rPr>
              <a:t>小时，将单片贴片粘贴在上臂外侧。最长可在化疗前</a:t>
            </a:r>
            <a:r>
              <a:rPr lang="en-US" altLang="zh-CN" sz="1600" kern="0" dirty="0">
                <a:solidFill>
                  <a:schemeClr val="tx1"/>
                </a:solidFill>
                <a:latin typeface="+mn-ea"/>
                <a:cs typeface="思源黑体 CN Regular" panose="020B0500000000000000" charset="-122"/>
              </a:rPr>
              <a:t>48</a:t>
            </a:r>
            <a:r>
              <a:rPr lang="zh-CN" altLang="en-US" sz="1600" kern="0" dirty="0">
                <a:solidFill>
                  <a:schemeClr val="tx1"/>
                </a:solidFill>
                <a:latin typeface="+mn-ea"/>
                <a:cs typeface="思源黑体 CN Regular" panose="020B0500000000000000" charset="-122"/>
              </a:rPr>
              <a:t>小时敷贴。在化疗完成后至少</a:t>
            </a:r>
            <a:r>
              <a:rPr lang="en-US" altLang="zh-CN" sz="1600" kern="0" dirty="0">
                <a:solidFill>
                  <a:schemeClr val="tx1"/>
                </a:solidFill>
                <a:latin typeface="+mn-ea"/>
                <a:cs typeface="思源黑体 CN Regular" panose="020B0500000000000000" charset="-122"/>
              </a:rPr>
              <a:t>24</a:t>
            </a:r>
            <a:r>
              <a:rPr lang="zh-CN" altLang="en-US" sz="1600" kern="0" dirty="0">
                <a:solidFill>
                  <a:schemeClr val="tx1"/>
                </a:solidFill>
                <a:latin typeface="+mn-ea"/>
                <a:cs typeface="思源黑体 CN Regular" panose="020B0500000000000000" charset="-122"/>
              </a:rPr>
              <a:t>小时后揭去贴片。</a:t>
            </a:r>
          </a:p>
          <a:p>
            <a:pPr marL="285750" lvl="1" indent="-285750" algn="just" fontAlgn="auto">
              <a:lnSpc>
                <a:spcPct val="120000"/>
              </a:lnSpc>
              <a:buFont typeface="Wingdings" panose="05000000000000000000" pitchFamily="2" charset="2"/>
              <a:buChar char="Ø"/>
            </a:pPr>
            <a:r>
              <a:rPr lang="zh-CN" altLang="en-US" sz="1600" kern="0" dirty="0">
                <a:solidFill>
                  <a:schemeClr val="tx1"/>
                </a:solidFill>
                <a:latin typeface="+mn-ea"/>
                <a:cs typeface="思源黑体 CN Regular" panose="020B0500000000000000" charset="-122"/>
              </a:rPr>
              <a:t>根据化疗方案的疗程不同，贴片可使用多达</a:t>
            </a:r>
            <a:r>
              <a:rPr lang="en-US" altLang="zh-CN" sz="1600" kern="0" dirty="0">
                <a:solidFill>
                  <a:schemeClr val="tx1"/>
                </a:solidFill>
                <a:latin typeface="+mn-ea"/>
                <a:cs typeface="思源黑体 CN Regular" panose="020B0500000000000000" charset="-122"/>
              </a:rPr>
              <a:t>7</a:t>
            </a:r>
            <a:r>
              <a:rPr lang="zh-CN" altLang="en-US" sz="1600" kern="0" dirty="0">
                <a:solidFill>
                  <a:schemeClr val="tx1"/>
                </a:solidFill>
                <a:latin typeface="+mn-ea"/>
                <a:cs typeface="思源黑体 CN Regular" panose="020B0500000000000000" charset="-122"/>
              </a:rPr>
              <a:t>天。</a:t>
            </a:r>
          </a:p>
        </p:txBody>
      </p:sp>
      <p:sp>
        <p:nvSpPr>
          <p:cNvPr id="51" name="圆角矩形 50"/>
          <p:cNvSpPr/>
          <p:nvPr/>
        </p:nvSpPr>
        <p:spPr>
          <a:xfrm>
            <a:off x="8336915" y="3959640"/>
            <a:ext cx="1247775"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用法用量</a:t>
            </a:r>
          </a:p>
        </p:txBody>
      </p:sp>
      <p:sp>
        <p:nvSpPr>
          <p:cNvPr id="53" name="圆角矩形 52"/>
          <p:cNvSpPr/>
          <p:nvPr userDrawn="1">
            <p:custDataLst>
              <p:tags r:id="rId6"/>
            </p:custDataLst>
          </p:nvPr>
        </p:nvSpPr>
        <p:spPr>
          <a:xfrm>
            <a:off x="512762" y="1323755"/>
            <a:ext cx="1706880" cy="1080770"/>
          </a:xfrm>
          <a:prstGeom prst="roundRect">
            <a:avLst>
              <a:gd name="adj" fmla="val 1104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custDataLst>
              <p:tags r:id="rId7"/>
            </p:custDataLst>
          </p:nvPr>
        </p:nvSpPr>
        <p:spPr>
          <a:xfrm>
            <a:off x="517359" y="1851897"/>
            <a:ext cx="1706879" cy="337400"/>
          </a:xfrm>
          <a:prstGeom prst="rect">
            <a:avLst/>
          </a:prstGeom>
          <a:noFill/>
        </p:spPr>
        <p:txBody>
          <a:bodyPr wrap="square">
            <a:spAutoFit/>
          </a:bodyPr>
          <a:lstStyle/>
          <a:p>
            <a:pPr marL="0" lvl="1" algn="ctr" fontAlgn="auto">
              <a:lnSpc>
                <a:spcPct val="120000"/>
              </a:lnSpc>
            </a:pPr>
            <a:r>
              <a:rPr lang="zh-CN" altLang="en-US" sz="1450" kern="0" dirty="0">
                <a:solidFill>
                  <a:schemeClr val="tx1"/>
                </a:solidFill>
                <a:latin typeface="+mn-ea"/>
              </a:rPr>
              <a:t>格拉司琼透皮贴片</a:t>
            </a:r>
          </a:p>
        </p:txBody>
      </p:sp>
      <p:sp>
        <p:nvSpPr>
          <p:cNvPr id="55" name="圆角矩形 54"/>
          <p:cNvSpPr/>
          <p:nvPr>
            <p:custDataLst>
              <p:tags r:id="rId8"/>
            </p:custDataLst>
          </p:nvPr>
        </p:nvSpPr>
        <p:spPr>
          <a:xfrm>
            <a:off x="742315" y="1436785"/>
            <a:ext cx="1247775"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通用名称</a:t>
            </a:r>
          </a:p>
        </p:txBody>
      </p:sp>
      <p:sp>
        <p:nvSpPr>
          <p:cNvPr id="56" name="圆角矩形 55"/>
          <p:cNvSpPr/>
          <p:nvPr userDrawn="1">
            <p:custDataLst>
              <p:tags r:id="rId9"/>
            </p:custDataLst>
          </p:nvPr>
        </p:nvSpPr>
        <p:spPr>
          <a:xfrm>
            <a:off x="2382837" y="1323755"/>
            <a:ext cx="1971040" cy="1080135"/>
          </a:xfrm>
          <a:prstGeom prst="roundRect">
            <a:avLst>
              <a:gd name="adj" fmla="val 1140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custDataLst>
              <p:tags r:id="rId10"/>
            </p:custDataLst>
          </p:nvPr>
        </p:nvSpPr>
        <p:spPr>
          <a:xfrm>
            <a:off x="2540000" y="1733330"/>
            <a:ext cx="1767467" cy="587469"/>
          </a:xfrm>
          <a:prstGeom prst="rect">
            <a:avLst/>
          </a:prstGeom>
          <a:noFill/>
        </p:spPr>
        <p:txBody>
          <a:bodyPr wrap="square">
            <a:spAutoFit/>
          </a:bodyPr>
          <a:lstStyle/>
          <a:p>
            <a:pPr marL="0" lvl="1" algn="ctr" fontAlgn="auto">
              <a:lnSpc>
                <a:spcPct val="120000"/>
              </a:lnSpc>
            </a:pPr>
            <a:r>
              <a:rPr lang="en-US" altLang="zh-CN" sz="1400" kern="0" dirty="0">
                <a:solidFill>
                  <a:schemeClr val="tx1"/>
                </a:solidFill>
                <a:latin typeface="+mn-ea"/>
              </a:rPr>
              <a:t>34.3mg/52cm</a:t>
            </a:r>
            <a:r>
              <a:rPr lang="en-US" altLang="zh-CN" sz="1400" kern="0" baseline="30000" dirty="0">
                <a:solidFill>
                  <a:schemeClr val="tx1"/>
                </a:solidFill>
                <a:latin typeface="+mn-ea"/>
              </a:rPr>
              <a:t>2</a:t>
            </a:r>
          </a:p>
          <a:p>
            <a:pPr marL="0" lvl="1" algn="ctr" fontAlgn="auto">
              <a:lnSpc>
                <a:spcPct val="120000"/>
              </a:lnSpc>
            </a:pPr>
            <a:r>
              <a:rPr lang="en-US" altLang="zh-CN" sz="1400" kern="0" dirty="0">
                <a:solidFill>
                  <a:schemeClr val="tx1"/>
                </a:solidFill>
                <a:latin typeface="+mn-ea"/>
              </a:rPr>
              <a:t>(</a:t>
            </a:r>
            <a:r>
              <a:rPr lang="zh-CN" altLang="en-US" sz="1400" kern="0" dirty="0">
                <a:solidFill>
                  <a:schemeClr val="tx1"/>
                </a:solidFill>
                <a:latin typeface="+mn-ea"/>
              </a:rPr>
              <a:t>释药量</a:t>
            </a:r>
            <a:r>
              <a:rPr lang="en-US" altLang="zh-CN" sz="1400" kern="0" dirty="0">
                <a:solidFill>
                  <a:schemeClr val="tx1"/>
                </a:solidFill>
                <a:latin typeface="+mn-ea"/>
              </a:rPr>
              <a:t>3.1mg/24h)</a:t>
            </a:r>
            <a:endParaRPr lang="zh-CN" altLang="en-US" sz="1400" kern="0" dirty="0">
              <a:solidFill>
                <a:schemeClr val="tx1"/>
              </a:solidFill>
              <a:latin typeface="+mn-ea"/>
            </a:endParaRPr>
          </a:p>
        </p:txBody>
      </p:sp>
      <p:sp>
        <p:nvSpPr>
          <p:cNvPr id="58" name="圆角矩形 57"/>
          <p:cNvSpPr/>
          <p:nvPr>
            <p:custDataLst>
              <p:tags r:id="rId11"/>
            </p:custDataLst>
          </p:nvPr>
        </p:nvSpPr>
        <p:spPr>
          <a:xfrm>
            <a:off x="2744470" y="1436785"/>
            <a:ext cx="1247775"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注册规格</a:t>
            </a:r>
          </a:p>
        </p:txBody>
      </p:sp>
      <p:sp>
        <p:nvSpPr>
          <p:cNvPr id="59" name="圆角矩形 58"/>
          <p:cNvSpPr/>
          <p:nvPr userDrawn="1">
            <p:custDataLst>
              <p:tags r:id="rId12"/>
            </p:custDataLst>
          </p:nvPr>
        </p:nvSpPr>
        <p:spPr>
          <a:xfrm>
            <a:off x="4517073" y="1323756"/>
            <a:ext cx="2644249" cy="1070071"/>
          </a:xfrm>
          <a:prstGeom prst="roundRect">
            <a:avLst>
              <a:gd name="adj" fmla="val 1246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custDataLst>
              <p:tags r:id="rId13"/>
            </p:custDataLst>
          </p:nvPr>
        </p:nvSpPr>
        <p:spPr>
          <a:xfrm>
            <a:off x="5170287" y="1862553"/>
            <a:ext cx="1656715" cy="362792"/>
          </a:xfrm>
          <a:prstGeom prst="rect">
            <a:avLst/>
          </a:prstGeom>
          <a:noFill/>
        </p:spPr>
        <p:txBody>
          <a:bodyPr wrap="square">
            <a:spAutoFit/>
          </a:bodyPr>
          <a:lstStyle/>
          <a:p>
            <a:pPr marL="0" lvl="1" algn="ctr" fontAlgn="auto">
              <a:lnSpc>
                <a:spcPct val="120000"/>
              </a:lnSpc>
            </a:pPr>
            <a:r>
              <a:rPr lang="zh-CN" altLang="en-US" sz="1600" kern="0" dirty="0">
                <a:latin typeface="+mn-ea"/>
              </a:rPr>
              <a:t>20</a:t>
            </a:r>
            <a:r>
              <a:rPr lang="en-US" altLang="zh-CN" sz="1600" kern="0" dirty="0">
                <a:latin typeface="+mn-ea"/>
              </a:rPr>
              <a:t>18</a:t>
            </a:r>
            <a:r>
              <a:rPr lang="zh-CN" altLang="en-US" sz="1600" kern="0" dirty="0">
                <a:latin typeface="+mn-ea"/>
              </a:rPr>
              <a:t>年</a:t>
            </a:r>
            <a:r>
              <a:rPr lang="en-US" altLang="zh-CN" sz="1600" kern="0" dirty="0">
                <a:latin typeface="+mn-ea"/>
              </a:rPr>
              <a:t>7</a:t>
            </a:r>
            <a:r>
              <a:rPr lang="zh-CN" altLang="en-US" sz="1600" kern="0" dirty="0">
                <a:latin typeface="+mn-ea"/>
              </a:rPr>
              <a:t>月</a:t>
            </a:r>
          </a:p>
        </p:txBody>
      </p:sp>
      <p:sp>
        <p:nvSpPr>
          <p:cNvPr id="61" name="圆角矩形 60"/>
          <p:cNvSpPr/>
          <p:nvPr>
            <p:custDataLst>
              <p:tags r:id="rId14"/>
            </p:custDataLst>
          </p:nvPr>
        </p:nvSpPr>
        <p:spPr>
          <a:xfrm>
            <a:off x="4715510" y="1448215"/>
            <a:ext cx="2364105"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中国大陆首次上市时间</a:t>
            </a:r>
          </a:p>
        </p:txBody>
      </p:sp>
      <p:sp>
        <p:nvSpPr>
          <p:cNvPr id="62" name="圆角矩形 61"/>
          <p:cNvSpPr/>
          <p:nvPr userDrawn="1">
            <p:custDataLst>
              <p:tags r:id="rId15"/>
            </p:custDataLst>
          </p:nvPr>
        </p:nvSpPr>
        <p:spPr>
          <a:xfrm>
            <a:off x="512762" y="3846610"/>
            <a:ext cx="5507356" cy="2262643"/>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custDataLst>
              <p:tags r:id="rId16"/>
            </p:custDataLst>
          </p:nvPr>
        </p:nvSpPr>
        <p:spPr>
          <a:xfrm>
            <a:off x="769937" y="4310418"/>
            <a:ext cx="4993640" cy="658257"/>
          </a:xfrm>
          <a:prstGeom prst="rect">
            <a:avLst/>
          </a:prstGeom>
          <a:noFill/>
        </p:spPr>
        <p:txBody>
          <a:bodyPr wrap="square">
            <a:spAutoFit/>
          </a:bodyPr>
          <a:lstStyle/>
          <a:p>
            <a:pPr marL="285750" lvl="1" indent="-285750" algn="just" fontAlgn="auto">
              <a:lnSpc>
                <a:spcPct val="120000"/>
              </a:lnSpc>
              <a:buFont typeface="Wingdings" panose="05000000000000000000" charset="0"/>
              <a:buChar char="Ø"/>
            </a:pPr>
            <a:r>
              <a:rPr lang="zh-CN" altLang="en-US" sz="1600" kern="0" dirty="0">
                <a:solidFill>
                  <a:schemeClr val="tx1"/>
                </a:solidFill>
                <a:latin typeface="+mn-ea"/>
                <a:cs typeface="思源黑体 CN Regular" panose="020B0500000000000000" charset="-122"/>
              </a:rPr>
              <a:t>用于预防需要接受连续</a:t>
            </a:r>
            <a:r>
              <a:rPr lang="en-US" altLang="zh-CN" sz="1600" kern="0" dirty="0">
                <a:solidFill>
                  <a:schemeClr val="tx1"/>
                </a:solidFill>
                <a:latin typeface="+mn-ea"/>
                <a:cs typeface="思源黑体 CN Regular" panose="020B0500000000000000" charset="-122"/>
              </a:rPr>
              <a:t>3-5</a:t>
            </a:r>
            <a:r>
              <a:rPr lang="zh-CN" altLang="en-US" sz="1600" kern="0" dirty="0">
                <a:solidFill>
                  <a:schemeClr val="tx1"/>
                </a:solidFill>
                <a:latin typeface="+mn-ea"/>
                <a:cs typeface="思源黑体 CN Regular" panose="020B0500000000000000" charset="-122"/>
              </a:rPr>
              <a:t>天的中度和</a:t>
            </a:r>
            <a:r>
              <a:rPr lang="en-US" altLang="zh-CN" sz="1600" kern="0" dirty="0">
                <a:solidFill>
                  <a:schemeClr val="tx1"/>
                </a:solidFill>
                <a:latin typeface="+mn-ea"/>
                <a:cs typeface="思源黑体 CN Regular" panose="020B0500000000000000" charset="-122"/>
              </a:rPr>
              <a:t>/</a:t>
            </a:r>
            <a:r>
              <a:rPr lang="zh-CN" altLang="en-US" sz="1600" kern="0" dirty="0">
                <a:solidFill>
                  <a:schemeClr val="tx1"/>
                </a:solidFill>
                <a:latin typeface="+mn-ea"/>
                <a:cs typeface="思源黑体 CN Regular" panose="020B0500000000000000" charset="-122"/>
              </a:rPr>
              <a:t>或高度致吐性化疗引起的恶心和呕吐。</a:t>
            </a:r>
          </a:p>
        </p:txBody>
      </p:sp>
      <p:sp>
        <p:nvSpPr>
          <p:cNvPr id="64" name="圆角矩形 63"/>
          <p:cNvSpPr/>
          <p:nvPr/>
        </p:nvSpPr>
        <p:spPr>
          <a:xfrm>
            <a:off x="2642869" y="3996766"/>
            <a:ext cx="1247775"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适应症</a:t>
            </a:r>
          </a:p>
        </p:txBody>
      </p:sp>
      <p:sp>
        <p:nvSpPr>
          <p:cNvPr id="66" name="文本框 65"/>
          <p:cNvSpPr txBox="1"/>
          <p:nvPr>
            <p:custDataLst>
              <p:tags r:id="rId17"/>
            </p:custDataLst>
          </p:nvPr>
        </p:nvSpPr>
        <p:spPr>
          <a:xfrm>
            <a:off x="1146810" y="3256695"/>
            <a:ext cx="1974850" cy="328936"/>
          </a:xfrm>
          <a:prstGeom prst="rect">
            <a:avLst/>
          </a:prstGeom>
          <a:noFill/>
        </p:spPr>
        <p:txBody>
          <a:bodyPr wrap="square">
            <a:spAutoFit/>
          </a:bodyPr>
          <a:lstStyle/>
          <a:p>
            <a:pPr marL="0" lvl="1" algn="ctr" fontAlgn="auto">
              <a:lnSpc>
                <a:spcPct val="120000"/>
              </a:lnSpc>
            </a:pPr>
            <a:r>
              <a:rPr lang="zh-CN" altLang="en-US" sz="1400" kern="0" dirty="0">
                <a:solidFill>
                  <a:schemeClr val="tx1"/>
                </a:solidFill>
                <a:latin typeface="+mn-ea"/>
              </a:rPr>
              <a:t>无同通用名药品上市</a:t>
            </a:r>
          </a:p>
        </p:txBody>
      </p:sp>
      <p:sp>
        <p:nvSpPr>
          <p:cNvPr id="67" name="圆角矩形 66"/>
          <p:cNvSpPr/>
          <p:nvPr>
            <p:custDataLst>
              <p:tags r:id="rId18"/>
            </p:custDataLst>
          </p:nvPr>
        </p:nvSpPr>
        <p:spPr>
          <a:xfrm>
            <a:off x="952182" y="2669955"/>
            <a:ext cx="2364105" cy="5264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目前大陆地区同通用</a:t>
            </a:r>
          </a:p>
          <a:p>
            <a:pPr algn="ctr"/>
            <a:r>
              <a:rPr lang="zh-CN" altLang="en-US" sz="1600">
                <a:solidFill>
                  <a:schemeClr val="bg1"/>
                </a:solidFill>
                <a:latin typeface="微软雅黑" panose="020B0503020204020204" pitchFamily="34" charset="-122"/>
                <a:ea typeface="微软雅黑" panose="020B0503020204020204" pitchFamily="34" charset="-122"/>
              </a:rPr>
              <a:t>名称药品的上市情况</a:t>
            </a:r>
          </a:p>
        </p:txBody>
      </p:sp>
      <p:sp>
        <p:nvSpPr>
          <p:cNvPr id="68" name="圆角矩形 67"/>
          <p:cNvSpPr/>
          <p:nvPr userDrawn="1">
            <p:custDataLst>
              <p:tags r:id="rId19"/>
            </p:custDataLst>
          </p:nvPr>
        </p:nvSpPr>
        <p:spPr>
          <a:xfrm>
            <a:off x="7351395" y="1323755"/>
            <a:ext cx="1971040" cy="1080135"/>
          </a:xfrm>
          <a:prstGeom prst="roundRect">
            <a:avLst>
              <a:gd name="adj" fmla="val 1140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custDataLst>
              <p:tags r:id="rId20"/>
            </p:custDataLst>
          </p:nvPr>
        </p:nvSpPr>
        <p:spPr>
          <a:xfrm>
            <a:off x="7456115" y="1862553"/>
            <a:ext cx="1656715" cy="362792"/>
          </a:xfrm>
          <a:prstGeom prst="rect">
            <a:avLst/>
          </a:prstGeom>
          <a:noFill/>
        </p:spPr>
        <p:txBody>
          <a:bodyPr wrap="square">
            <a:spAutoFit/>
          </a:bodyPr>
          <a:lstStyle/>
          <a:p>
            <a:pPr marL="0" lvl="1" algn="ctr" fontAlgn="auto">
              <a:lnSpc>
                <a:spcPct val="120000"/>
              </a:lnSpc>
            </a:pPr>
            <a:r>
              <a:rPr lang="zh-CN" altLang="en-US" sz="1600" kern="0" dirty="0">
                <a:latin typeface="+mn-ea"/>
              </a:rPr>
              <a:t>否</a:t>
            </a:r>
          </a:p>
        </p:txBody>
      </p:sp>
      <p:sp>
        <p:nvSpPr>
          <p:cNvPr id="70" name="圆角矩形 69"/>
          <p:cNvSpPr/>
          <p:nvPr>
            <p:custDataLst>
              <p:tags r:id="rId21"/>
            </p:custDataLst>
          </p:nvPr>
        </p:nvSpPr>
        <p:spPr>
          <a:xfrm>
            <a:off x="7529830" y="1436785"/>
            <a:ext cx="1614170"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是否为OTC药</a:t>
            </a:r>
          </a:p>
        </p:txBody>
      </p:sp>
      <p:sp>
        <p:nvSpPr>
          <p:cNvPr id="71" name="圆角矩形 70"/>
          <p:cNvSpPr/>
          <p:nvPr userDrawn="1">
            <p:custDataLst>
              <p:tags r:id="rId22"/>
            </p:custDataLst>
          </p:nvPr>
        </p:nvSpPr>
        <p:spPr>
          <a:xfrm>
            <a:off x="9512508" y="1323755"/>
            <a:ext cx="2201019" cy="1070072"/>
          </a:xfrm>
          <a:prstGeom prst="roundRect">
            <a:avLst>
              <a:gd name="adj" fmla="val 11347"/>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custDataLst>
              <p:tags r:id="rId23"/>
            </p:custDataLst>
          </p:nvPr>
        </p:nvSpPr>
        <p:spPr>
          <a:xfrm>
            <a:off x="9490682" y="1871770"/>
            <a:ext cx="2244670" cy="328936"/>
          </a:xfrm>
          <a:prstGeom prst="rect">
            <a:avLst/>
          </a:prstGeom>
          <a:noFill/>
        </p:spPr>
        <p:txBody>
          <a:bodyPr wrap="square">
            <a:spAutoFit/>
          </a:bodyPr>
          <a:lstStyle/>
          <a:p>
            <a:pPr marL="0" lvl="1" algn="ctr" fontAlgn="auto">
              <a:lnSpc>
                <a:spcPct val="120000"/>
              </a:lnSpc>
            </a:pPr>
            <a:r>
              <a:rPr lang="zh-CN" altLang="en-US" sz="1400" kern="0" dirty="0">
                <a:latin typeface="+mn-ea"/>
              </a:rPr>
              <a:t>昂丹司琼口溶膜</a:t>
            </a:r>
            <a:endParaRPr lang="zh-CN" altLang="en-US" sz="1400" kern="0" dirty="0">
              <a:solidFill>
                <a:schemeClr val="tx1"/>
              </a:solidFill>
              <a:latin typeface="+mn-ea"/>
            </a:endParaRPr>
          </a:p>
        </p:txBody>
      </p:sp>
      <p:sp>
        <p:nvSpPr>
          <p:cNvPr id="73" name="圆角矩形 72"/>
          <p:cNvSpPr/>
          <p:nvPr>
            <p:custDataLst>
              <p:tags r:id="rId24"/>
            </p:custDataLst>
          </p:nvPr>
        </p:nvSpPr>
        <p:spPr>
          <a:xfrm>
            <a:off x="9730273" y="1431177"/>
            <a:ext cx="1754336" cy="2851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参照药品建议</a:t>
            </a:r>
          </a:p>
        </p:txBody>
      </p:sp>
      <p:sp>
        <p:nvSpPr>
          <p:cNvPr id="75" name="文本框 74"/>
          <p:cNvSpPr txBox="1"/>
          <p:nvPr>
            <p:custDataLst>
              <p:tags r:id="rId25"/>
            </p:custDataLst>
          </p:nvPr>
        </p:nvSpPr>
        <p:spPr>
          <a:xfrm>
            <a:off x="4391025" y="3256695"/>
            <a:ext cx="2335211" cy="362792"/>
          </a:xfrm>
          <a:prstGeom prst="rect">
            <a:avLst/>
          </a:prstGeom>
          <a:noFill/>
        </p:spPr>
        <p:txBody>
          <a:bodyPr wrap="square">
            <a:spAutoFit/>
          </a:bodyPr>
          <a:lstStyle/>
          <a:p>
            <a:pPr marL="0" lvl="1" algn="ctr" fontAlgn="auto">
              <a:lnSpc>
                <a:spcPct val="120000"/>
              </a:lnSpc>
            </a:pPr>
            <a:r>
              <a:rPr lang="zh-CN" altLang="en-US" sz="1600" kern="0" dirty="0">
                <a:latin typeface="+mn-ea"/>
              </a:rPr>
              <a:t>美国，</a:t>
            </a:r>
            <a:r>
              <a:rPr lang="en-US" altLang="zh-CN" sz="1600" kern="0" dirty="0">
                <a:latin typeface="+mn-ea"/>
              </a:rPr>
              <a:t>2008</a:t>
            </a:r>
            <a:r>
              <a:rPr lang="zh-CN" altLang="en-US" sz="1600" kern="0" dirty="0">
                <a:solidFill>
                  <a:schemeClr val="tx1"/>
                </a:solidFill>
                <a:latin typeface="+mn-ea"/>
              </a:rPr>
              <a:t>年</a:t>
            </a:r>
            <a:r>
              <a:rPr lang="en-US" altLang="zh-CN" sz="1600" kern="0" dirty="0">
                <a:latin typeface="+mn-ea"/>
              </a:rPr>
              <a:t>8</a:t>
            </a:r>
            <a:r>
              <a:rPr lang="zh-CN" altLang="en-US" sz="1600" kern="0" dirty="0">
                <a:solidFill>
                  <a:schemeClr val="tx1"/>
                </a:solidFill>
                <a:latin typeface="+mn-ea"/>
              </a:rPr>
              <a:t>月</a:t>
            </a:r>
          </a:p>
        </p:txBody>
      </p:sp>
      <p:sp>
        <p:nvSpPr>
          <p:cNvPr id="76" name="圆角矩形 75"/>
          <p:cNvSpPr/>
          <p:nvPr>
            <p:custDataLst>
              <p:tags r:id="rId26"/>
            </p:custDataLst>
          </p:nvPr>
        </p:nvSpPr>
        <p:spPr>
          <a:xfrm>
            <a:off x="4362132" y="2669955"/>
            <a:ext cx="2364105" cy="52641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全球首个上市国家</a:t>
            </a:r>
          </a:p>
          <a:p>
            <a:pPr algn="ctr"/>
            <a:r>
              <a:rPr lang="zh-CN" altLang="en-US" sz="1600">
                <a:solidFill>
                  <a:schemeClr val="bg1"/>
                </a:solidFill>
                <a:latin typeface="微软雅黑" panose="020B0503020204020204" pitchFamily="34" charset="-122"/>
                <a:ea typeface="微软雅黑" panose="020B0503020204020204" pitchFamily="34" charset="-122"/>
              </a:rPr>
              <a:t>/地区及上市时间</a:t>
            </a:r>
          </a:p>
        </p:txBody>
      </p:sp>
      <p:sp>
        <p:nvSpPr>
          <p:cNvPr id="77" name="圆角矩形 76"/>
          <p:cNvSpPr/>
          <p:nvPr userDrawn="1">
            <p:custDataLst>
              <p:tags r:id="rId27"/>
            </p:custDataLst>
          </p:nvPr>
        </p:nvSpPr>
        <p:spPr>
          <a:xfrm>
            <a:off x="7332027" y="2549305"/>
            <a:ext cx="4393565" cy="1151890"/>
          </a:xfrm>
          <a:prstGeom prst="roundRect">
            <a:avLst>
              <a:gd name="adj" fmla="val 13340"/>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custDataLst>
              <p:tags r:id="rId28"/>
            </p:custDataLst>
          </p:nvPr>
        </p:nvSpPr>
        <p:spPr>
          <a:xfrm>
            <a:off x="7805419" y="3216781"/>
            <a:ext cx="3446780" cy="362792"/>
          </a:xfrm>
          <a:prstGeom prst="rect">
            <a:avLst/>
          </a:prstGeom>
          <a:noFill/>
        </p:spPr>
        <p:txBody>
          <a:bodyPr wrap="square">
            <a:spAutoFit/>
          </a:bodyPr>
          <a:lstStyle/>
          <a:p>
            <a:pPr marL="0" lvl="1" algn="ctr" fontAlgn="auto">
              <a:lnSpc>
                <a:spcPct val="120000"/>
              </a:lnSpc>
            </a:pPr>
            <a:r>
              <a:rPr lang="en-US" altLang="zh-CN" sz="1600" kern="0" dirty="0">
                <a:solidFill>
                  <a:schemeClr val="tx1"/>
                </a:solidFill>
                <a:latin typeface="+mn-ea"/>
              </a:rPr>
              <a:t>XA04AAG064V002010182434</a:t>
            </a:r>
            <a:endParaRPr lang="zh-CN" altLang="en-US" sz="1600" kern="0" dirty="0">
              <a:solidFill>
                <a:schemeClr val="tx1"/>
              </a:solidFill>
              <a:latin typeface="+mn-ea"/>
            </a:endParaRPr>
          </a:p>
        </p:txBody>
      </p:sp>
      <p:sp>
        <p:nvSpPr>
          <p:cNvPr id="79" name="圆角矩形 78"/>
          <p:cNvSpPr/>
          <p:nvPr>
            <p:custDataLst>
              <p:tags r:id="rId29"/>
            </p:custDataLst>
          </p:nvPr>
        </p:nvSpPr>
        <p:spPr>
          <a:xfrm>
            <a:off x="7799069" y="2741666"/>
            <a:ext cx="3459480" cy="329565"/>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医保药品分类与代码</a:t>
            </a:r>
          </a:p>
        </p:txBody>
      </p:sp>
      <p:sp>
        <p:nvSpPr>
          <p:cNvPr id="2" name="文本框 1">
            <a:extLst>
              <a:ext uri="{FF2B5EF4-FFF2-40B4-BE49-F238E27FC236}">
                <a16:creationId xmlns:a16="http://schemas.microsoft.com/office/drawing/2014/main" id="{2FE2C9B6-6BC4-9CAF-5929-57D555E687BF}"/>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药品基本信息</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935" y="324485"/>
            <a:ext cx="443230" cy="521335"/>
            <a:chOff x="781" y="511"/>
            <a:chExt cx="698" cy="821"/>
          </a:xfrm>
        </p:grpSpPr>
        <p:sp>
          <p:nvSpPr>
            <p:cNvPr id="4" name="六边形 3"/>
            <p:cNvSpPr/>
            <p:nvPr>
              <p:custDataLst>
                <p:tags r:id="rId8"/>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9"/>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zh-CN" altLang="en-US" sz="2400" dirty="0">
                  <a:solidFill>
                    <a:schemeClr val="bg1"/>
                  </a:solidFill>
                  <a:latin typeface="Arial" panose="020B0604020202020204" pitchFamily="34" charset="0"/>
                  <a:ea typeface="思源黑体 CN Bold" panose="020B0800000000000000" charset="-122"/>
                </a:rPr>
                <a:t>01</a:t>
              </a:r>
            </a:p>
          </p:txBody>
        </p:sp>
      </p:grpSp>
      <p:sp>
        <p:nvSpPr>
          <p:cNvPr id="8" name="文本框 7">
            <a:extLst>
              <a:ext uri="{FF2B5EF4-FFF2-40B4-BE49-F238E27FC236}">
                <a16:creationId xmlns:a16="http://schemas.microsoft.com/office/drawing/2014/main" id="{54A1640F-47A5-971C-F1A6-050DC135DF0A}"/>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latin typeface="+mn-ea"/>
              </a:rPr>
              <a:t>药品</a:t>
            </a:r>
            <a:r>
              <a:rPr lang="zh-CN" altLang="en-US" sz="2800" b="1" dirty="0">
                <a:solidFill>
                  <a:schemeClr val="tx1"/>
                </a:solidFill>
                <a:latin typeface="+mn-ea"/>
              </a:rPr>
              <a:t>基本信息</a:t>
            </a:r>
          </a:p>
        </p:txBody>
      </p:sp>
      <p:sp>
        <p:nvSpPr>
          <p:cNvPr id="9" name="圆角矩形 61">
            <a:extLst>
              <a:ext uri="{FF2B5EF4-FFF2-40B4-BE49-F238E27FC236}">
                <a16:creationId xmlns:a16="http://schemas.microsoft.com/office/drawing/2014/main" id="{9F215094-0D8B-049F-0049-3500882DF25F}"/>
              </a:ext>
            </a:extLst>
          </p:cNvPr>
          <p:cNvSpPr/>
          <p:nvPr>
            <p:custDataLst>
              <p:tags r:id="rId2"/>
            </p:custDataLst>
          </p:nvPr>
        </p:nvSpPr>
        <p:spPr>
          <a:xfrm>
            <a:off x="938848" y="1019068"/>
            <a:ext cx="10460356" cy="1345005"/>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90046F9-00EB-7C45-F281-30C5AC25698C}"/>
              </a:ext>
            </a:extLst>
          </p:cNvPr>
          <p:cNvSpPr txBox="1"/>
          <p:nvPr>
            <p:custDataLst>
              <p:tags r:id="rId3"/>
            </p:custDataLst>
          </p:nvPr>
        </p:nvSpPr>
        <p:spPr>
          <a:xfrm>
            <a:off x="938848" y="1446227"/>
            <a:ext cx="10460356" cy="658257"/>
          </a:xfrm>
          <a:prstGeom prst="rect">
            <a:avLst/>
          </a:prstGeom>
          <a:noFill/>
        </p:spPr>
        <p:txBody>
          <a:bodyPr wrap="square">
            <a:spAutoFit/>
          </a:bodyPr>
          <a:lstStyle/>
          <a:p>
            <a:pPr marL="285750" lvl="1" indent="-285750" algn="just">
              <a:lnSpc>
                <a:spcPct val="120000"/>
              </a:lnSpc>
              <a:buFont typeface="Wingdings" panose="05000000000000000000" charset="0"/>
              <a:buChar char="Ø"/>
            </a:pPr>
            <a:r>
              <a:rPr lang="zh-CN" altLang="en-US" sz="1600" dirty="0">
                <a:solidFill>
                  <a:prstClr val="black"/>
                </a:solidFill>
                <a:latin typeface="Microsoft YaHei" panose="020B0503020204020204" pitchFamily="34" charset="-122"/>
                <a:ea typeface="Microsoft YaHei" panose="020B0503020204020204" pitchFamily="34" charset="-122"/>
              </a:rPr>
              <a:t>昂丹司琼口溶膜（艾其速），对比昂丹司琼口溶膜，善可舒独特的骨架结构，血药浓度稳定，持续时间长达</a:t>
            </a:r>
            <a:r>
              <a:rPr lang="en-US" altLang="zh-CN" sz="1600" dirty="0">
                <a:solidFill>
                  <a:prstClr val="black"/>
                </a:solidFill>
                <a:latin typeface="Microsoft YaHei" panose="020B0503020204020204" pitchFamily="34" charset="-122"/>
                <a:ea typeface="Microsoft YaHei" panose="020B0503020204020204" pitchFamily="34" charset="-122"/>
              </a:rPr>
              <a:t>7</a:t>
            </a:r>
            <a:r>
              <a:rPr lang="zh-CN" altLang="en-US" sz="1600" dirty="0">
                <a:solidFill>
                  <a:prstClr val="black"/>
                </a:solidFill>
                <a:latin typeface="Microsoft YaHei" panose="020B0503020204020204" pitchFamily="34" charset="-122"/>
                <a:ea typeface="Microsoft YaHei" panose="020B0503020204020204" pitchFamily="34" charset="-122"/>
              </a:rPr>
              <a:t>天，独特唯一的剂型尤其给那些严重恶心、呕吐或口腔黏膜炎存在而无法吞咽服用止呕片的患者提供了更好的选择。</a:t>
            </a:r>
          </a:p>
        </p:txBody>
      </p:sp>
      <p:sp>
        <p:nvSpPr>
          <p:cNvPr id="11" name="圆角矩形 63">
            <a:extLst>
              <a:ext uri="{FF2B5EF4-FFF2-40B4-BE49-F238E27FC236}">
                <a16:creationId xmlns:a16="http://schemas.microsoft.com/office/drawing/2014/main" id="{4AB14172-324B-E3F9-236A-62F8529A6EDB}"/>
              </a:ext>
            </a:extLst>
          </p:cNvPr>
          <p:cNvSpPr/>
          <p:nvPr/>
        </p:nvSpPr>
        <p:spPr>
          <a:xfrm>
            <a:off x="881412" y="1015297"/>
            <a:ext cx="1589267" cy="392724"/>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参考药物建议</a:t>
            </a:r>
          </a:p>
        </p:txBody>
      </p:sp>
      <p:sp>
        <p:nvSpPr>
          <p:cNvPr id="12" name="圆角矩形 61">
            <a:extLst>
              <a:ext uri="{FF2B5EF4-FFF2-40B4-BE49-F238E27FC236}">
                <a16:creationId xmlns:a16="http://schemas.microsoft.com/office/drawing/2014/main" id="{E9EA3944-77EB-D845-EB77-CE136020D82E}"/>
              </a:ext>
            </a:extLst>
          </p:cNvPr>
          <p:cNvSpPr/>
          <p:nvPr>
            <p:custDataLst>
              <p:tags r:id="rId4"/>
            </p:custDataLst>
          </p:nvPr>
        </p:nvSpPr>
        <p:spPr>
          <a:xfrm>
            <a:off x="938848" y="2583041"/>
            <a:ext cx="10460356" cy="1785565"/>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8D585A6B-A320-409D-4E79-D62F35143B16}"/>
              </a:ext>
            </a:extLst>
          </p:cNvPr>
          <p:cNvSpPr txBox="1"/>
          <p:nvPr>
            <p:custDataLst>
              <p:tags r:id="rId5"/>
            </p:custDataLst>
          </p:nvPr>
        </p:nvSpPr>
        <p:spPr>
          <a:xfrm>
            <a:off x="938848" y="3025104"/>
            <a:ext cx="10460356" cy="1249188"/>
          </a:xfrm>
          <a:prstGeom prst="rect">
            <a:avLst/>
          </a:prstGeom>
          <a:noFill/>
        </p:spPr>
        <p:txBody>
          <a:bodyPr wrap="square">
            <a:spAutoFit/>
          </a:bodyPr>
          <a:lstStyle/>
          <a:p>
            <a:pPr marL="285750" lvl="1" indent="-285750" algn="just" fontAlgn="auto">
              <a:lnSpc>
                <a:spcPct val="120000"/>
              </a:lnSpc>
              <a:buFont typeface="Wingdings" panose="05000000000000000000" charset="0"/>
              <a:buChar char="Ø"/>
            </a:pPr>
            <a:r>
              <a:rPr lang="zh-CN" altLang="en-US" sz="1600" kern="0" dirty="0">
                <a:solidFill>
                  <a:schemeClr val="tx1"/>
                </a:solidFill>
                <a:latin typeface="+mn-ea"/>
                <a:cs typeface="思源黑体 CN Regular" panose="020B0500000000000000" charset="-122"/>
              </a:rPr>
              <a:t>化疗相关性恶心呕吐（</a:t>
            </a:r>
            <a:r>
              <a:rPr lang="en-US" altLang="zh-CN" sz="1600" kern="0" dirty="0">
                <a:solidFill>
                  <a:schemeClr val="tx1"/>
                </a:solidFill>
                <a:latin typeface="+mn-ea"/>
                <a:cs typeface="思源黑体 CN Regular" panose="020B0500000000000000" charset="-122"/>
              </a:rPr>
              <a:t>CINV</a:t>
            </a:r>
            <a:r>
              <a:rPr lang="zh-CN" altLang="en-US" sz="1600" kern="0" dirty="0">
                <a:solidFill>
                  <a:schemeClr val="tx1"/>
                </a:solidFill>
                <a:latin typeface="+mn-ea"/>
                <a:cs typeface="思源黑体 CN Regular" panose="020B0500000000000000" charset="-122"/>
              </a:rPr>
              <a:t>）是临床上最常见、患者最恐惧的药物不良反应之一，如果没有镇吐治疗，发生率可高达</a:t>
            </a:r>
            <a:r>
              <a:rPr lang="en-US" altLang="zh-CN" sz="1600" kern="0" dirty="0">
                <a:solidFill>
                  <a:schemeClr val="tx1"/>
                </a:solidFill>
                <a:latin typeface="+mn-ea"/>
                <a:cs typeface="思源黑体 CN Regular" panose="020B0500000000000000" charset="-122"/>
              </a:rPr>
              <a:t>70%-80%[1]</a:t>
            </a:r>
            <a:r>
              <a:rPr lang="zh-CN" altLang="en-US" sz="1600" kern="0" dirty="0">
                <a:solidFill>
                  <a:schemeClr val="tx1"/>
                </a:solidFill>
                <a:latin typeface="+mn-ea"/>
                <a:cs typeface="思源黑体 CN Regular" panose="020B0500000000000000" charset="-122"/>
              </a:rPr>
              <a:t>。</a:t>
            </a:r>
            <a:r>
              <a:rPr lang="en-US" altLang="zh-CN" sz="1600" kern="0" dirty="0">
                <a:solidFill>
                  <a:schemeClr val="tx1"/>
                </a:solidFill>
                <a:latin typeface="+mn-ea"/>
                <a:cs typeface="思源黑体 CN Regular" panose="020B0500000000000000" charset="-122"/>
              </a:rPr>
              <a:t>CINV</a:t>
            </a:r>
            <a:r>
              <a:rPr lang="zh-CN" altLang="en-US" sz="1600" kern="0" dirty="0">
                <a:solidFill>
                  <a:schemeClr val="tx1"/>
                </a:solidFill>
                <a:latin typeface="+mn-ea"/>
                <a:cs typeface="思源黑体 CN Regular" panose="020B0500000000000000" charset="-122"/>
              </a:rPr>
              <a:t>不仅会影响患者的生活质量、降低患者后续抗肿瘤治疗的依从性，从而影响疗效。</a:t>
            </a:r>
            <a:endParaRPr lang="en-US" altLang="zh-CN" sz="1600" kern="0" dirty="0">
              <a:solidFill>
                <a:schemeClr val="tx1"/>
              </a:solidFill>
              <a:latin typeface="+mn-ea"/>
              <a:cs typeface="思源黑体 CN Regular" panose="020B0500000000000000" charset="-122"/>
            </a:endParaRPr>
          </a:p>
          <a:p>
            <a:pPr marL="285750" lvl="1" indent="-285750" algn="just">
              <a:lnSpc>
                <a:spcPct val="120000"/>
              </a:lnSpc>
              <a:buFont typeface="Wingdings" panose="05000000000000000000" charset="0"/>
              <a:buChar char="Ø"/>
            </a:pPr>
            <a:r>
              <a:rPr lang="zh-CN" altLang="en-US" sz="1600" kern="0" dirty="0">
                <a:latin typeface="+mn-ea"/>
                <a:sym typeface="+mn-lt"/>
              </a:rPr>
              <a:t>我国</a:t>
            </a:r>
            <a:r>
              <a:rPr lang="en-US" altLang="zh-CN" sz="1600" kern="0" dirty="0">
                <a:latin typeface="+mn-ea"/>
                <a:sym typeface="+mn-lt"/>
              </a:rPr>
              <a:t>2020</a:t>
            </a:r>
            <a:r>
              <a:rPr lang="zh-CN" altLang="en-US" sz="1600" kern="0" dirty="0">
                <a:latin typeface="+mn-ea"/>
                <a:sym typeface="+mn-lt"/>
              </a:rPr>
              <a:t>年癌症患病人数为</a:t>
            </a:r>
            <a:r>
              <a:rPr lang="en-US" altLang="zh-CN" sz="1600" kern="0" dirty="0">
                <a:latin typeface="+mn-ea"/>
                <a:sym typeface="+mn-lt"/>
              </a:rPr>
              <a:t>929W10</a:t>
            </a:r>
            <a:r>
              <a:rPr lang="zh-CN" altLang="en-US" sz="1600" kern="0" dirty="0">
                <a:latin typeface="+mn-ea"/>
                <a:sym typeface="+mn-lt"/>
              </a:rPr>
              <a:t>，我国仍有</a:t>
            </a:r>
            <a:r>
              <a:rPr lang="en-US" altLang="zh-CN" sz="1600" kern="0" dirty="0">
                <a:latin typeface="+mn-ea"/>
                <a:sym typeface="+mn-lt"/>
              </a:rPr>
              <a:t>61%</a:t>
            </a:r>
            <a:r>
              <a:rPr lang="zh-CN" altLang="en-US" sz="1600" kern="0" dirty="0">
                <a:latin typeface="+mn-ea"/>
                <a:sym typeface="+mn-lt"/>
              </a:rPr>
              <a:t>肿瘤患者接受化疗</a:t>
            </a:r>
            <a:r>
              <a:rPr lang="en-US" altLang="zh-CN" sz="1600" kern="0" dirty="0">
                <a:latin typeface="+mn-ea"/>
                <a:sym typeface="+mn-lt"/>
              </a:rPr>
              <a:t>11</a:t>
            </a:r>
            <a:r>
              <a:rPr lang="zh-CN" altLang="en-US" sz="1600" kern="0" dirty="0">
                <a:latin typeface="+mn-ea"/>
                <a:sym typeface="+mn-lt"/>
              </a:rPr>
              <a:t>，其中</a:t>
            </a:r>
            <a:r>
              <a:rPr lang="en-US" altLang="zh-CN" sz="1600" kern="0" dirty="0">
                <a:latin typeface="+mn-ea"/>
                <a:sym typeface="+mn-lt"/>
              </a:rPr>
              <a:t>75%</a:t>
            </a:r>
            <a:r>
              <a:rPr lang="zh-CN" altLang="en-US" sz="1600" kern="0" dirty="0">
                <a:latin typeface="+mn-ea"/>
                <a:sym typeface="+mn-lt"/>
              </a:rPr>
              <a:t>化疗患者具有中高致吐风险（其中</a:t>
            </a:r>
            <a:r>
              <a:rPr lang="en-US" altLang="zh-CN" sz="1600" kern="0" dirty="0">
                <a:latin typeface="+mn-ea"/>
                <a:sym typeface="+mn-lt"/>
              </a:rPr>
              <a:t>HEC</a:t>
            </a:r>
            <a:r>
              <a:rPr lang="zh-CN" altLang="en-US" sz="1600" kern="0" dirty="0">
                <a:latin typeface="+mn-ea"/>
                <a:sym typeface="+mn-lt"/>
              </a:rPr>
              <a:t>：</a:t>
            </a:r>
            <a:r>
              <a:rPr lang="en-US" altLang="zh-CN" sz="1600" kern="0" dirty="0">
                <a:latin typeface="+mn-ea"/>
                <a:sym typeface="+mn-lt"/>
              </a:rPr>
              <a:t>40%</a:t>
            </a:r>
            <a:r>
              <a:rPr lang="zh-CN" altLang="en-US" sz="1600" kern="0" dirty="0">
                <a:latin typeface="+mn-ea"/>
                <a:sym typeface="+mn-lt"/>
              </a:rPr>
              <a:t>，</a:t>
            </a:r>
            <a:r>
              <a:rPr lang="en-US" altLang="zh-CN" sz="1600" kern="0" dirty="0">
                <a:latin typeface="+mn-ea"/>
                <a:sym typeface="+mn-lt"/>
              </a:rPr>
              <a:t>MEC</a:t>
            </a:r>
            <a:r>
              <a:rPr lang="zh-CN" altLang="en-US" sz="1600" kern="0" dirty="0">
                <a:latin typeface="+mn-ea"/>
                <a:sym typeface="+mn-lt"/>
              </a:rPr>
              <a:t>：</a:t>
            </a:r>
            <a:r>
              <a:rPr lang="en-US" altLang="zh-CN" sz="1600" kern="0" dirty="0">
                <a:latin typeface="+mn-ea"/>
                <a:sym typeface="+mn-lt"/>
              </a:rPr>
              <a:t>35%</a:t>
            </a:r>
            <a:r>
              <a:rPr lang="zh-CN" altLang="en-US" sz="1600" kern="0" dirty="0">
                <a:latin typeface="+mn-ea"/>
                <a:sym typeface="+mn-lt"/>
              </a:rPr>
              <a:t>）</a:t>
            </a:r>
            <a:r>
              <a:rPr lang="en-US" altLang="zh-CN" sz="1600" kern="0" dirty="0">
                <a:latin typeface="+mn-ea"/>
                <a:sym typeface="+mn-lt"/>
              </a:rPr>
              <a:t>12</a:t>
            </a:r>
            <a:r>
              <a:rPr lang="zh-CN" altLang="en-US" sz="1600" kern="0" dirty="0">
                <a:latin typeface="+mn-ea"/>
                <a:sym typeface="+mn-lt"/>
              </a:rPr>
              <a:t>；年化疗所致恶心呕吐（</a:t>
            </a:r>
            <a:r>
              <a:rPr lang="en-US" altLang="zh-CN" sz="1600" kern="0" dirty="0">
                <a:latin typeface="+mn-ea"/>
                <a:sym typeface="+mn-lt"/>
              </a:rPr>
              <a:t>CINV</a:t>
            </a:r>
            <a:r>
              <a:rPr lang="zh-CN" altLang="en-US" sz="1600" kern="0" dirty="0">
                <a:latin typeface="+mn-ea"/>
                <a:sym typeface="+mn-lt"/>
              </a:rPr>
              <a:t>）患者总数约等于</a:t>
            </a:r>
            <a:r>
              <a:rPr lang="en-US" altLang="zh-CN" sz="1600" kern="0" dirty="0">
                <a:latin typeface="+mn-ea"/>
                <a:sym typeface="+mn-lt"/>
              </a:rPr>
              <a:t>425W</a:t>
            </a:r>
            <a:r>
              <a:rPr lang="zh-CN" altLang="en-US" sz="1600" kern="0" dirty="0">
                <a:latin typeface="+mn-ea"/>
                <a:sym typeface="+mn-lt"/>
              </a:rPr>
              <a:t>。</a:t>
            </a:r>
            <a:endParaRPr lang="zh-CN" altLang="en-US" sz="1600" kern="0" dirty="0">
              <a:latin typeface="+mn-ea"/>
            </a:endParaRPr>
          </a:p>
        </p:txBody>
      </p:sp>
      <p:sp>
        <p:nvSpPr>
          <p:cNvPr id="15" name="圆角矩形 63">
            <a:extLst>
              <a:ext uri="{FF2B5EF4-FFF2-40B4-BE49-F238E27FC236}">
                <a16:creationId xmlns:a16="http://schemas.microsoft.com/office/drawing/2014/main" id="{F0FE9105-4365-4E1D-F308-99C5CAC78915}"/>
              </a:ext>
            </a:extLst>
          </p:cNvPr>
          <p:cNvSpPr/>
          <p:nvPr/>
        </p:nvSpPr>
        <p:spPr>
          <a:xfrm>
            <a:off x="881412" y="2576366"/>
            <a:ext cx="1589267" cy="392724"/>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基本疾病情况</a:t>
            </a:r>
          </a:p>
        </p:txBody>
      </p:sp>
      <p:sp>
        <p:nvSpPr>
          <p:cNvPr id="16" name="圆角矩形 61">
            <a:extLst>
              <a:ext uri="{FF2B5EF4-FFF2-40B4-BE49-F238E27FC236}">
                <a16:creationId xmlns:a16="http://schemas.microsoft.com/office/drawing/2014/main" id="{6630628F-0CB3-F24B-1F2D-DF3E5E727737}"/>
              </a:ext>
            </a:extLst>
          </p:cNvPr>
          <p:cNvSpPr/>
          <p:nvPr>
            <p:custDataLst>
              <p:tags r:id="rId6"/>
            </p:custDataLst>
          </p:nvPr>
        </p:nvSpPr>
        <p:spPr>
          <a:xfrm>
            <a:off x="938848" y="4600227"/>
            <a:ext cx="10460356" cy="1785565"/>
          </a:xfrm>
          <a:prstGeom prst="roundRect">
            <a:avLst>
              <a:gd name="adj" fmla="val 817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791FB0F1-492A-32EC-820F-C6FBBC64E38A}"/>
              </a:ext>
            </a:extLst>
          </p:cNvPr>
          <p:cNvSpPr txBox="1"/>
          <p:nvPr>
            <p:custDataLst>
              <p:tags r:id="rId7"/>
            </p:custDataLst>
          </p:nvPr>
        </p:nvSpPr>
        <p:spPr>
          <a:xfrm>
            <a:off x="938848" y="5084905"/>
            <a:ext cx="10314304" cy="1126462"/>
          </a:xfrm>
          <a:prstGeom prst="rect">
            <a:avLst/>
          </a:prstGeom>
          <a:noFill/>
        </p:spPr>
        <p:txBody>
          <a:bodyPr wrap="square">
            <a:spAutoFit/>
          </a:bodyPr>
          <a:lstStyle/>
          <a:p>
            <a:pPr marL="285750" lvl="1" indent="-285750" algn="just" fontAlgn="auto">
              <a:lnSpc>
                <a:spcPct val="120000"/>
              </a:lnSpc>
              <a:buFont typeface="Wingdings" panose="05000000000000000000" charset="0"/>
              <a:buChar char="Ø"/>
            </a:pPr>
            <a:r>
              <a:rPr lang="zh-CN" altLang="en-US" sz="1600" kern="0" dirty="0">
                <a:latin typeface="+mn-ea"/>
                <a:cs typeface="思源黑体 CN Regular" panose="020B0500000000000000" charset="-122"/>
              </a:rPr>
              <a:t>国内多以</a:t>
            </a:r>
            <a:r>
              <a:rPr lang="en-US" altLang="zh-CN" sz="1600" kern="0" dirty="0">
                <a:latin typeface="+mn-ea"/>
                <a:cs typeface="思源黑体 CN Regular" panose="020B0500000000000000" charset="-122"/>
              </a:rPr>
              <a:t>5-HT3RA</a:t>
            </a:r>
            <a:r>
              <a:rPr lang="zh-CN" altLang="en-US" sz="1600" kern="0" dirty="0">
                <a:latin typeface="+mn-ea"/>
                <a:cs typeface="思源黑体 CN Regular" panose="020B0500000000000000" charset="-122"/>
              </a:rPr>
              <a:t>以静脉制剂为主。短效、血药浓度不稳定，需重复给药；院外给药难以实施。</a:t>
            </a:r>
            <a:endParaRPr lang="en-US" altLang="zh-CN" sz="1600" kern="0" dirty="0">
              <a:latin typeface="+mn-ea"/>
              <a:cs typeface="思源黑体 CN Regular" panose="020B0500000000000000" charset="-122"/>
            </a:endParaRPr>
          </a:p>
          <a:p>
            <a:pPr marL="285750" indent="-285750">
              <a:buFont typeface="Wingdings" panose="05000000000000000000" pitchFamily="2" charset="2"/>
              <a:buChar char="Ø"/>
            </a:pPr>
            <a:r>
              <a:rPr lang="zh-CN" altLang="en-US" sz="1600" dirty="0">
                <a:latin typeface="Microsoft YaHei" panose="020B0503020204020204" pitchFamily="34" charset="-122"/>
                <a:ea typeface="Microsoft YaHei" panose="020B0503020204020204" pitchFamily="34" charset="-122"/>
              </a:rPr>
              <a:t>多日化疗方案的复杂性，急性</a:t>
            </a:r>
            <a:r>
              <a:rPr lang="en-US" altLang="zh-CN" sz="1600"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延迟性恶心呕吐交叉重叠，致吐风险与化疗天数及末剂化疗药物相关。</a:t>
            </a:r>
          </a:p>
          <a:p>
            <a:pPr marL="285750" indent="-285750">
              <a:buFont typeface="Wingdings" panose="05000000000000000000" pitchFamily="2" charset="2"/>
              <a:buChar char="Ø"/>
            </a:pPr>
            <a:r>
              <a:rPr lang="zh-CN" altLang="en-US" sz="1600" dirty="0">
                <a:latin typeface="Microsoft YaHei" panose="020B0503020204020204" pitchFamily="34" charset="-122"/>
                <a:ea typeface="Microsoft YaHei" panose="020B0503020204020204" pitchFamily="34" charset="-122"/>
              </a:rPr>
              <a:t>末剂化疗后即出院、门诊化疗、口服靶向药物治疗的患者越来越多。院外患者缺乏管理，患者依从性较差。</a:t>
            </a:r>
          </a:p>
          <a:p>
            <a:pPr marL="285750" indent="-285750">
              <a:buFont typeface="Wingdings" panose="05000000000000000000" pitchFamily="2" charset="2"/>
              <a:buChar char="Ø"/>
            </a:pPr>
            <a:r>
              <a:rPr lang="zh-CN" altLang="en-US" sz="1600" dirty="0">
                <a:latin typeface="Microsoft YaHei" panose="020B0503020204020204" pitchFamily="34" charset="-122"/>
                <a:ea typeface="Microsoft YaHei" panose="020B0503020204020204" pitchFamily="34" charset="-122"/>
              </a:rPr>
              <a:t>需要一个长效、便捷、无创的止吐药物。</a:t>
            </a:r>
            <a:endParaRPr lang="en-US" altLang="zh-CN" sz="1600" dirty="0">
              <a:latin typeface="Microsoft YaHei" panose="020B0503020204020204" pitchFamily="34" charset="-122"/>
              <a:ea typeface="Microsoft YaHei" panose="020B0503020204020204" pitchFamily="34" charset="-122"/>
            </a:endParaRPr>
          </a:p>
        </p:txBody>
      </p:sp>
      <p:sp>
        <p:nvSpPr>
          <p:cNvPr id="21" name="圆角矩形 63">
            <a:extLst>
              <a:ext uri="{FF2B5EF4-FFF2-40B4-BE49-F238E27FC236}">
                <a16:creationId xmlns:a16="http://schemas.microsoft.com/office/drawing/2014/main" id="{EAE8F8ED-510A-8F44-19D2-DB60C2BDF2DF}"/>
              </a:ext>
            </a:extLst>
          </p:cNvPr>
          <p:cNvSpPr/>
          <p:nvPr/>
        </p:nvSpPr>
        <p:spPr>
          <a:xfrm>
            <a:off x="881412" y="4589757"/>
            <a:ext cx="2094975" cy="392724"/>
          </a:xfrm>
          <a:prstGeom prst="roundRect">
            <a:avLst>
              <a:gd name="adj" fmla="val 50000"/>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未满足的治疗需求</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1599" y="375914"/>
            <a:ext cx="1721894" cy="430530"/>
          </a:xfrm>
          <a:prstGeom prst="rect">
            <a:avLst/>
          </a:prstGeom>
          <a:noFill/>
        </p:spPr>
        <p:txBody>
          <a:bodyPr wrap="square" lIns="0" tIns="0" rIns="0" bIns="0" rtlCol="0">
            <a:spAutoFit/>
          </a:bodyPr>
          <a:lstStyle/>
          <a:p>
            <a:r>
              <a:rPr lang="zh-CN" altLang="en-US" sz="2800" b="1" dirty="0">
                <a:solidFill>
                  <a:schemeClr val="tx1"/>
                </a:solidFill>
                <a:latin typeface="+mn-ea"/>
              </a:rPr>
              <a:t>安全性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8"/>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5" name="六边形 4"/>
            <p:cNvSpPr/>
            <p:nvPr>
              <p:custDataLst>
                <p:tags r:id="rId9"/>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mn-ea"/>
                </a:rPr>
                <a:t>02</a:t>
              </a:r>
            </a:p>
          </p:txBody>
        </p:sp>
      </p:grpSp>
      <p:sp>
        <p:nvSpPr>
          <p:cNvPr id="10" name="文本框 9"/>
          <p:cNvSpPr txBox="1"/>
          <p:nvPr/>
        </p:nvSpPr>
        <p:spPr>
          <a:xfrm>
            <a:off x="930275" y="6237224"/>
            <a:ext cx="1682130"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latin typeface="仿宋" panose="02010609060101010101" pitchFamily="49" charset="-122"/>
                <a:ea typeface="仿宋" panose="02010609060101010101" pitchFamily="49" charset="-122"/>
              </a:rPr>
              <a:t>1.</a:t>
            </a:r>
            <a:r>
              <a:rPr lang="zh-CN" altLang="en-US" sz="800" dirty="0">
                <a:latin typeface="仿宋" panose="02010609060101010101" pitchFamily="49" charset="-122"/>
                <a:ea typeface="仿宋" panose="02010609060101010101" pitchFamily="49" charset="-122"/>
              </a:rPr>
              <a:t>格拉司琼透皮贴片</a:t>
            </a:r>
            <a:r>
              <a:rPr lang="zh-CN" altLang="en-US" sz="800" b="0" i="0" u="none" strike="noStrike" baseline="0" dirty="0">
                <a:latin typeface="仿宋" panose="02010609060101010101" pitchFamily="49" charset="-122"/>
                <a:ea typeface="仿宋" panose="02010609060101010101" pitchFamily="49" charset="-122"/>
              </a:rPr>
              <a:t>药品说明书</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1" name="文本框 10"/>
          <p:cNvSpPr txBox="1"/>
          <p:nvPr/>
        </p:nvSpPr>
        <p:spPr>
          <a:xfrm>
            <a:off x="385769" y="6218498"/>
            <a:ext cx="646416"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2"/>
            </p:custDataLst>
          </p:nvPr>
        </p:nvSpPr>
        <p:spPr>
          <a:xfrm>
            <a:off x="495617" y="1973906"/>
            <a:ext cx="3212878" cy="249190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b="1" kern="0" dirty="0">
              <a:solidFill>
                <a:srgbClr val="333333"/>
              </a:solidFill>
              <a:effectLst/>
              <a:latin typeface="+mj-ea"/>
              <a:ea typeface="+mj-ea"/>
              <a:cs typeface="宋体" panose="02010600030101010101" pitchFamily="2" charset="-122"/>
            </a:endParaRPr>
          </a:p>
          <a:p>
            <a:pPr>
              <a:lnSpc>
                <a:spcPct val="150000"/>
              </a:lnSpc>
            </a:pP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格拉司琼透皮贴片，</a:t>
            </a:r>
            <a:r>
              <a:rPr lang="en-US" altLang="zh-CN" sz="1600" b="1" dirty="0">
                <a:solidFill>
                  <a:schemeClr val="accent1">
                    <a:lumMod val="75000"/>
                  </a:schemeClr>
                </a:solidFill>
                <a:latin typeface="微软雅黑" panose="020B0503020204020204" pitchFamily="34" charset="-122"/>
                <a:ea typeface="微软雅黑" panose="020B0503020204020204" pitchFamily="34" charset="-122"/>
                <a:cs typeface="+mj-cs"/>
              </a:rPr>
              <a:t>Q-T</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cs typeface="+mj-cs"/>
              </a:rPr>
              <a:t>间期影响小，心脏安全性好。</a:t>
            </a:r>
            <a:endParaRPr lang="en-US" altLang="zh-CN" sz="1600" b="1" kern="0" dirty="0">
              <a:solidFill>
                <a:srgbClr val="333333"/>
              </a:solidFill>
              <a:latin typeface="+mj-ea"/>
              <a:ea typeface="+mj-ea"/>
              <a:cs typeface="宋体" panose="02010600030101010101" pitchFamily="2" charset="-122"/>
            </a:endParaRPr>
          </a:p>
          <a:p>
            <a:pPr>
              <a:lnSpc>
                <a:spcPct val="150000"/>
              </a:lnSpc>
            </a:pPr>
            <a:endParaRPr lang="zh-CN" altLang="zh-CN" sz="1400" kern="100" dirty="0">
              <a:effectLst/>
              <a:latin typeface="+mj-ea"/>
              <a:ea typeface="+mj-ea"/>
              <a:cs typeface="Times New Roman" panose="02020603050405020304" pitchFamily="18" charset="0"/>
            </a:endParaRPr>
          </a:p>
        </p:txBody>
      </p:sp>
      <p:sp>
        <p:nvSpPr>
          <p:cNvPr id="12" name="任意多边形: 形状 11"/>
          <p:cNvSpPr/>
          <p:nvPr>
            <p:custDataLst>
              <p:tags r:id="rId3"/>
            </p:custDataLst>
          </p:nvPr>
        </p:nvSpPr>
        <p:spPr>
          <a:xfrm>
            <a:off x="514805" y="1973906"/>
            <a:ext cx="1194338" cy="624118"/>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kern="0" dirty="0">
                <a:latin typeface="+mn-ea"/>
              </a:rPr>
              <a:t>A</a:t>
            </a:r>
            <a:endParaRPr lang="zh-CN" altLang="en-US" sz="2000" b="1" kern="0" dirty="0">
              <a:latin typeface="+mn-ea"/>
            </a:endParaRPr>
          </a:p>
        </p:txBody>
      </p:sp>
      <p:sp>
        <p:nvSpPr>
          <p:cNvPr id="7" name="圆角矩形 52">
            <a:extLst>
              <a:ext uri="{FF2B5EF4-FFF2-40B4-BE49-F238E27FC236}">
                <a16:creationId xmlns:a16="http://schemas.microsoft.com/office/drawing/2014/main" id="{D76FA739-3E74-3DCC-08AA-DF75DF7D7DFE}"/>
              </a:ext>
            </a:extLst>
          </p:cNvPr>
          <p:cNvSpPr/>
          <p:nvPr>
            <p:custDataLst>
              <p:tags r:id="rId4"/>
            </p:custDataLst>
          </p:nvPr>
        </p:nvSpPr>
        <p:spPr>
          <a:xfrm>
            <a:off x="4317000" y="1973906"/>
            <a:ext cx="3212878" cy="249190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sz="1400" b="1" kern="0" dirty="0">
              <a:solidFill>
                <a:srgbClr val="333333"/>
              </a:solidFill>
              <a:effectLst/>
              <a:latin typeface="+mj-ea"/>
              <a:ea typeface="+mj-ea"/>
              <a:cs typeface="宋体" panose="02010600030101010101" pitchFamily="2" charset="-122"/>
            </a:endParaRPr>
          </a:p>
          <a:p>
            <a:pPr>
              <a:lnSpc>
                <a:spcPct val="150000"/>
              </a:lnSpc>
            </a:pP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特殊患者也无需调整剂量</a:t>
            </a:r>
            <a:endParaRPr lang="en-US" altLang="zh-CN" sz="16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（老年人</a:t>
            </a:r>
            <a:r>
              <a:rPr lang="en-US" altLang="zh-CN" sz="1600" b="1"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肾功能障碍等患者）</a:t>
            </a:r>
            <a:endParaRPr lang="en-US" altLang="zh-CN" sz="16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endParaRPr lang="zh-CN" altLang="zh-CN" sz="1400" kern="100" dirty="0">
              <a:effectLst/>
              <a:latin typeface="+mj-ea"/>
              <a:ea typeface="+mj-ea"/>
              <a:cs typeface="Times New Roman" panose="02020603050405020304" pitchFamily="18" charset="0"/>
            </a:endParaRPr>
          </a:p>
        </p:txBody>
      </p:sp>
      <p:sp>
        <p:nvSpPr>
          <p:cNvPr id="8" name="任意多边形: 形状 7">
            <a:extLst>
              <a:ext uri="{FF2B5EF4-FFF2-40B4-BE49-F238E27FC236}">
                <a16:creationId xmlns:a16="http://schemas.microsoft.com/office/drawing/2014/main" id="{8A603B80-EB13-2729-08CB-D697062540A2}"/>
              </a:ext>
            </a:extLst>
          </p:cNvPr>
          <p:cNvSpPr/>
          <p:nvPr>
            <p:custDataLst>
              <p:tags r:id="rId5"/>
            </p:custDataLst>
          </p:nvPr>
        </p:nvSpPr>
        <p:spPr>
          <a:xfrm>
            <a:off x="4316999" y="1973906"/>
            <a:ext cx="1232775" cy="69086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kern="0" dirty="0">
                <a:latin typeface="+mn-ea"/>
              </a:rPr>
              <a:t>B</a:t>
            </a:r>
            <a:endParaRPr lang="zh-CN" altLang="en-US" sz="2000" b="1" kern="0" dirty="0">
              <a:latin typeface="+mn-ea"/>
            </a:endParaRPr>
          </a:p>
        </p:txBody>
      </p:sp>
      <p:sp>
        <p:nvSpPr>
          <p:cNvPr id="19" name="圆角矩形 52">
            <a:extLst>
              <a:ext uri="{FF2B5EF4-FFF2-40B4-BE49-F238E27FC236}">
                <a16:creationId xmlns:a16="http://schemas.microsoft.com/office/drawing/2014/main" id="{47ECAD16-6F03-C953-4BE3-BE5180E43F72}"/>
              </a:ext>
            </a:extLst>
          </p:cNvPr>
          <p:cNvSpPr/>
          <p:nvPr>
            <p:custDataLst>
              <p:tags r:id="rId6"/>
            </p:custDataLst>
          </p:nvPr>
        </p:nvSpPr>
        <p:spPr>
          <a:xfrm>
            <a:off x="8138384" y="1973906"/>
            <a:ext cx="3212878" cy="2491904"/>
          </a:xfrm>
          <a:prstGeom prst="roundRect">
            <a:avLst>
              <a:gd name="adj" fmla="val 4782"/>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CN" sz="1400" b="1" kern="0" dirty="0">
              <a:solidFill>
                <a:srgbClr val="333333"/>
              </a:solidFill>
              <a:effectLst/>
              <a:latin typeface="+mj-ea"/>
              <a:ea typeface="+mj-ea"/>
              <a:cs typeface="宋体" panose="02010600030101010101" pitchFamily="2" charset="-122"/>
            </a:endParaRPr>
          </a:p>
          <a:p>
            <a:pPr>
              <a:lnSpc>
                <a:spcPct val="150000"/>
              </a:lnSpc>
            </a:pPr>
            <a:endParaRPr lang="en-US" altLang="zh-CN" sz="1400" b="1" kern="0" dirty="0">
              <a:solidFill>
                <a:srgbClr val="333333"/>
              </a:solidFill>
              <a:latin typeface="+mj-ea"/>
              <a:ea typeface="+mj-ea"/>
              <a:cs typeface="宋体" panose="02010600030101010101" pitchFamily="2" charset="-122"/>
            </a:endParaRPr>
          </a:p>
          <a:p>
            <a:pPr>
              <a:lnSpc>
                <a:spcPct val="150000"/>
              </a:lnSpc>
            </a:pPr>
            <a:endParaRPr lang="en-US" altLang="zh-CN" sz="1400" b="1" kern="0" dirty="0">
              <a:solidFill>
                <a:srgbClr val="333333"/>
              </a:solidFill>
              <a:effectLst/>
              <a:latin typeface="+mj-ea"/>
              <a:ea typeface="+mj-ea"/>
              <a:cs typeface="宋体" panose="02010600030101010101" pitchFamily="2" charset="-122"/>
            </a:endParaRPr>
          </a:p>
          <a:p>
            <a:pPr>
              <a:lnSpc>
                <a:spcPct val="150000"/>
              </a:lnSpc>
            </a:pPr>
            <a:endParaRPr lang="en-US" altLang="zh-CN" sz="1400" b="1" kern="0" dirty="0">
              <a:solidFill>
                <a:srgbClr val="333333"/>
              </a:solidFill>
              <a:latin typeface="+mj-ea"/>
              <a:ea typeface="+mj-ea"/>
              <a:cs typeface="宋体" panose="02010600030101010101" pitchFamily="2" charset="-122"/>
            </a:endParaRPr>
          </a:p>
          <a:p>
            <a:pPr>
              <a:lnSpc>
                <a:spcPct val="150000"/>
              </a:lnSpc>
            </a:pPr>
            <a:r>
              <a:rPr lang="zh-CN" altLang="en-US" sz="1600" b="1" dirty="0">
                <a:solidFill>
                  <a:schemeClr val="accent1">
                    <a:lumMod val="75000"/>
                  </a:schemeClr>
                </a:solidFill>
                <a:latin typeface="微软雅黑" panose="020B0503020204020204" pitchFamily="34" charset="-122"/>
                <a:ea typeface="微软雅黑" panose="020B0503020204020204" pitchFamily="34" charset="-122"/>
              </a:rPr>
              <a:t>最常见不良反应为便秘与头疼</a:t>
            </a:r>
            <a:endParaRPr lang="en-US" altLang="zh-CN" sz="1600" b="1" dirty="0">
              <a:solidFill>
                <a:schemeClr val="accent1">
                  <a:lumMod val="75000"/>
                </a:schemeClr>
              </a:solidFill>
              <a:latin typeface="微软雅黑" panose="020B0503020204020204" pitchFamily="34" charset="-122"/>
              <a:ea typeface="微软雅黑" panose="020B0503020204020204" pitchFamily="34" charset="-122"/>
            </a:endParaRPr>
          </a:p>
          <a:p>
            <a:pPr indent="-285750">
              <a:lnSpc>
                <a:spcPct val="150000"/>
              </a:lnSpc>
              <a:buFont typeface="Arial" panose="020B0604020202020204" pitchFamily="34" charset="0"/>
              <a:buChar cha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便秘发生率与口服格拉司琼相当</a:t>
            </a:r>
            <a:endParaRPr lang="en-US" altLang="zh-CN" sz="1400" b="1" dirty="0">
              <a:solidFill>
                <a:schemeClr val="accent1">
                  <a:lumMod val="75000"/>
                </a:schemeClr>
              </a:solidFill>
              <a:latin typeface="微软雅黑" panose="020B0503020204020204" pitchFamily="34" charset="-122"/>
              <a:ea typeface="微软雅黑" panose="020B0503020204020204" pitchFamily="34" charset="-122"/>
            </a:endParaRPr>
          </a:p>
          <a:p>
            <a:pPr indent="-285750">
              <a:lnSpc>
                <a:spcPct val="150000"/>
              </a:lnSpc>
              <a:buFont typeface="Arial" panose="020B0604020202020204" pitchFamily="34" charset="0"/>
              <a:buChar char="•"/>
            </a:pP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头痛发生率</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rPr>
              <a:t>0.7%</a:t>
            </a: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，低于口服格拉司琼</a:t>
            </a:r>
            <a:r>
              <a:rPr lang="en-US" altLang="zh-CN" sz="1400" b="1" dirty="0">
                <a:solidFill>
                  <a:schemeClr val="accent1">
                    <a:lumMod val="75000"/>
                  </a:schemeClr>
                </a:solidFill>
                <a:latin typeface="微软雅黑" panose="020B0503020204020204" pitchFamily="34" charset="-122"/>
                <a:ea typeface="微软雅黑" panose="020B0503020204020204" pitchFamily="34" charset="-122"/>
              </a:rPr>
              <a:t>3%</a:t>
            </a:r>
          </a:p>
          <a:p>
            <a:pPr>
              <a:lnSpc>
                <a:spcPct val="150000"/>
              </a:lnSpc>
            </a:pPr>
            <a:endParaRPr lang="en-US" altLang="zh-CN" sz="1400" b="1" kern="0" dirty="0">
              <a:solidFill>
                <a:srgbClr val="333333"/>
              </a:solidFill>
              <a:latin typeface="+mj-ea"/>
              <a:ea typeface="+mj-ea"/>
              <a:cs typeface="宋体" panose="02010600030101010101" pitchFamily="2" charset="-122"/>
            </a:endParaRPr>
          </a:p>
          <a:p>
            <a:pPr>
              <a:lnSpc>
                <a:spcPct val="150000"/>
              </a:lnSpc>
            </a:pPr>
            <a:endParaRPr lang="zh-CN" altLang="zh-CN" sz="1400" kern="100" dirty="0">
              <a:effectLst/>
              <a:latin typeface="+mj-ea"/>
              <a:ea typeface="+mj-ea"/>
              <a:cs typeface="Times New Roman" panose="02020603050405020304" pitchFamily="18" charset="0"/>
            </a:endParaRPr>
          </a:p>
        </p:txBody>
      </p:sp>
      <p:sp>
        <p:nvSpPr>
          <p:cNvPr id="20" name="任意多边形: 形状 19">
            <a:extLst>
              <a:ext uri="{FF2B5EF4-FFF2-40B4-BE49-F238E27FC236}">
                <a16:creationId xmlns:a16="http://schemas.microsoft.com/office/drawing/2014/main" id="{FDEF4AC9-1B3B-1A26-9975-AF1274413BE3}"/>
              </a:ext>
            </a:extLst>
          </p:cNvPr>
          <p:cNvSpPr/>
          <p:nvPr>
            <p:custDataLst>
              <p:tags r:id="rId7"/>
            </p:custDataLst>
          </p:nvPr>
        </p:nvSpPr>
        <p:spPr>
          <a:xfrm>
            <a:off x="8138383" y="1973906"/>
            <a:ext cx="1232775" cy="690867"/>
          </a:xfrm>
          <a:custGeom>
            <a:avLst/>
            <a:gdLst>
              <a:gd name="connsiteX0" fmla="*/ 167744 w 3622873"/>
              <a:gd name="connsiteY0" fmla="*/ 0 h 522897"/>
              <a:gd name="connsiteX1" fmla="*/ 3455129 w 3622873"/>
              <a:gd name="connsiteY1" fmla="*/ 0 h 522897"/>
              <a:gd name="connsiteX2" fmla="*/ 3622873 w 3622873"/>
              <a:gd name="connsiteY2" fmla="*/ 167744 h 522897"/>
              <a:gd name="connsiteX3" fmla="*/ 3622873 w 3622873"/>
              <a:gd name="connsiteY3" fmla="*/ 522897 h 522897"/>
              <a:gd name="connsiteX4" fmla="*/ 0 w 3622873"/>
              <a:gd name="connsiteY4" fmla="*/ 522897 h 522897"/>
              <a:gd name="connsiteX5" fmla="*/ 0 w 3622873"/>
              <a:gd name="connsiteY5" fmla="*/ 167744 h 522897"/>
              <a:gd name="connsiteX6" fmla="*/ 167744 w 3622873"/>
              <a:gd name="connsiteY6" fmla="*/ 0 h 5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2873" h="522897">
                <a:moveTo>
                  <a:pt x="167744" y="0"/>
                </a:moveTo>
                <a:lnTo>
                  <a:pt x="3455129" y="0"/>
                </a:lnTo>
                <a:cubicBezTo>
                  <a:pt x="3547771" y="0"/>
                  <a:pt x="3622873" y="75102"/>
                  <a:pt x="3622873" y="167744"/>
                </a:cubicBezTo>
                <a:lnTo>
                  <a:pt x="3622873" y="522897"/>
                </a:lnTo>
                <a:lnTo>
                  <a:pt x="0" y="522897"/>
                </a:lnTo>
                <a:lnTo>
                  <a:pt x="0" y="167744"/>
                </a:lnTo>
                <a:cubicBezTo>
                  <a:pt x="0" y="75102"/>
                  <a:pt x="75102" y="0"/>
                  <a:pt x="167744" y="0"/>
                </a:cubicBezTo>
                <a:close/>
              </a:path>
            </a:pathLst>
          </a:custGeom>
          <a:solidFill>
            <a:srgbClr val="0092D8"/>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kern="0" dirty="0">
                <a:latin typeface="+mn-ea"/>
              </a:rPr>
              <a:t>C</a:t>
            </a:r>
            <a:endParaRPr lang="zh-CN" altLang="en-US" sz="2000" b="1" kern="0" dirty="0">
              <a:latin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935" y="324485"/>
            <a:ext cx="443230" cy="521335"/>
            <a:chOff x="781" y="511"/>
            <a:chExt cx="698" cy="821"/>
          </a:xfrm>
        </p:grpSpPr>
        <p:sp>
          <p:nvSpPr>
            <p:cNvPr id="4" name="六边形 3"/>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7" name="圆角矩形 52"/>
          <p:cNvSpPr/>
          <p:nvPr>
            <p:custDataLst>
              <p:tags r:id="rId2"/>
            </p:custDataLst>
          </p:nvPr>
        </p:nvSpPr>
        <p:spPr>
          <a:xfrm>
            <a:off x="487362" y="1084425"/>
            <a:ext cx="11161299" cy="578160"/>
          </a:xfrm>
          <a:prstGeom prst="roundRect">
            <a:avLst>
              <a:gd name="adj" fmla="val 1104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custDataLst>
              <p:tags r:id="rId3"/>
            </p:custDataLst>
          </p:nvPr>
        </p:nvSpPr>
        <p:spPr>
          <a:xfrm>
            <a:off x="660573" y="1125553"/>
            <a:ext cx="10870854" cy="497316"/>
          </a:xfrm>
          <a:prstGeom prst="rect">
            <a:avLst/>
          </a:prstGeom>
          <a:noFill/>
        </p:spPr>
        <p:txBody>
          <a:bodyPr wrap="square">
            <a:spAutoFit/>
          </a:bodyPr>
          <a:lstStyle/>
          <a:p>
            <a:pPr marL="0" lvl="1" fontAlgn="auto">
              <a:lnSpc>
                <a:spcPct val="120000"/>
              </a:lnSpc>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善可舒</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骨架结构血药浓度更加稳定</a:t>
            </a:r>
            <a:r>
              <a:rPr lang="zh-CN" altLang="en-US" sz="2400" b="1" dirty="0">
                <a:solidFill>
                  <a:prstClr val="black"/>
                </a:solidFill>
                <a:latin typeface="微软雅黑" panose="020B0503020204020204" pitchFamily="34" charset="-122"/>
                <a:ea typeface="微软雅黑" panose="020B0503020204020204" pitchFamily="34" charset="-122"/>
                <a:cs typeface="+mj-cs"/>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药效缓释长达</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7</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t>天，疗效持久</a:t>
            </a:r>
            <a:endParaRPr lang="zh-CN" altLang="en-US" sz="1600" kern="0" dirty="0">
              <a:solidFill>
                <a:schemeClr val="tx1"/>
              </a:solidFill>
              <a:latin typeface="Arial" panose="020B0604020202020204" pitchFamily="34" charset="0"/>
              <a:ea typeface="思源黑体 CN Bold" panose="020B0800000000000000" charset="-122"/>
            </a:endParaRPr>
          </a:p>
        </p:txBody>
      </p:sp>
      <p:graphicFrame>
        <p:nvGraphicFramePr>
          <p:cNvPr id="13" name="Object 2">
            <a:extLst>
              <a:ext uri="{FF2B5EF4-FFF2-40B4-BE49-F238E27FC236}">
                <a16:creationId xmlns:a16="http://schemas.microsoft.com/office/drawing/2014/main" id="{9AB0DEAF-6B97-6E50-BC43-CDFE8A8FFD71}"/>
              </a:ext>
            </a:extLst>
          </p:cNvPr>
          <p:cNvGraphicFramePr>
            <a:graphicFrameLocks noChangeAspect="1"/>
          </p:cNvGraphicFramePr>
          <p:nvPr>
            <p:extLst>
              <p:ext uri="{D42A27DB-BD31-4B8C-83A1-F6EECF244321}">
                <p14:modId xmlns:p14="http://schemas.microsoft.com/office/powerpoint/2010/main" val="3706476620"/>
              </p:ext>
            </p:extLst>
          </p:nvPr>
        </p:nvGraphicFramePr>
        <p:xfrm>
          <a:off x="922338" y="1769166"/>
          <a:ext cx="9958295" cy="3037755"/>
        </p:xfrm>
        <a:graphic>
          <a:graphicData uri="http://schemas.openxmlformats.org/drawingml/2006/chart">
            <c:chart xmlns:c="http://schemas.openxmlformats.org/drawingml/2006/chart" xmlns:r="http://schemas.openxmlformats.org/officeDocument/2006/relationships" r:id="rId8"/>
          </a:graphicData>
        </a:graphic>
      </p:graphicFrame>
      <p:sp>
        <p:nvSpPr>
          <p:cNvPr id="14" name="圆角矩形 52">
            <a:extLst>
              <a:ext uri="{FF2B5EF4-FFF2-40B4-BE49-F238E27FC236}">
                <a16:creationId xmlns:a16="http://schemas.microsoft.com/office/drawing/2014/main" id="{50E89C1B-FA3B-9627-ECDF-59037436E2BF}"/>
              </a:ext>
            </a:extLst>
          </p:cNvPr>
          <p:cNvSpPr/>
          <p:nvPr>
            <p:custDataLst>
              <p:tags r:id="rId4"/>
            </p:custDataLst>
          </p:nvPr>
        </p:nvSpPr>
        <p:spPr>
          <a:xfrm>
            <a:off x="448204" y="4788004"/>
            <a:ext cx="11161299" cy="724900"/>
          </a:xfrm>
          <a:prstGeom prst="roundRect">
            <a:avLst>
              <a:gd name="adj" fmla="val 11045"/>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C41CCE35-F285-A6C7-1CBA-9490AD45DAF3}"/>
              </a:ext>
            </a:extLst>
          </p:cNvPr>
          <p:cNvSpPr/>
          <p:nvPr/>
        </p:nvSpPr>
        <p:spPr>
          <a:xfrm>
            <a:off x="520700" y="4779240"/>
            <a:ext cx="11010727" cy="700576"/>
          </a:xfrm>
          <a:prstGeom prst="rect">
            <a:avLst/>
          </a:prstGeom>
        </p:spPr>
        <p:txBody>
          <a:bodyPr wrap="square">
            <a:spAutoFit/>
          </a:bodyPr>
          <a:lstStyle/>
          <a:p>
            <a:pPr algn="just">
              <a:lnSpc>
                <a:spcPct val="150000"/>
              </a:lnSpc>
            </a:pPr>
            <a:r>
              <a:rPr lang="zh-CN" altLang="en-US" sz="1400" dirty="0">
                <a:latin typeface="Microsoft YaHei" panose="020B0503020204020204" pitchFamily="34" charset="-122"/>
                <a:ea typeface="Microsoft YaHei" panose="020B0503020204020204" pitchFamily="34" charset="-122"/>
              </a:rPr>
              <a:t> 一项非盲、随机、交叉、</a:t>
            </a:r>
            <a:r>
              <a:rPr lang="en-US" altLang="zh-CN" sz="1400" dirty="0">
                <a:latin typeface="Microsoft YaHei" panose="020B0503020204020204" pitchFamily="34" charset="-122"/>
                <a:ea typeface="Microsoft YaHei" panose="020B0503020204020204" pitchFamily="34" charset="-122"/>
              </a:rPr>
              <a:t>I</a:t>
            </a:r>
            <a:r>
              <a:rPr lang="zh-CN" altLang="en-US" sz="1400" dirty="0">
                <a:latin typeface="Microsoft YaHei" panose="020B0503020204020204" pitchFamily="34" charset="-122"/>
                <a:ea typeface="Microsoft YaHei" panose="020B0503020204020204" pitchFamily="34" charset="-122"/>
              </a:rPr>
              <a:t>期研究，纳入</a:t>
            </a:r>
            <a:r>
              <a:rPr lang="en-US" altLang="zh-CN" sz="1400" dirty="0">
                <a:latin typeface="Microsoft YaHei" panose="020B0503020204020204" pitchFamily="34" charset="-122"/>
                <a:ea typeface="Microsoft YaHei" panose="020B0503020204020204" pitchFamily="34" charset="-122"/>
              </a:rPr>
              <a:t>12</a:t>
            </a:r>
            <a:r>
              <a:rPr lang="zh-CN" altLang="en-US" sz="1400" dirty="0">
                <a:latin typeface="Microsoft YaHei" panose="020B0503020204020204" pitchFamily="34" charset="-122"/>
                <a:ea typeface="Microsoft YaHei" panose="020B0503020204020204" pitchFamily="34" charset="-122"/>
              </a:rPr>
              <a:t>例健康男性，首先接受每天口服含格拉司琼</a:t>
            </a:r>
            <a:r>
              <a:rPr lang="en-US" altLang="zh-CN" sz="1400" dirty="0">
                <a:latin typeface="Microsoft YaHei" panose="020B0503020204020204" pitchFamily="34" charset="-122"/>
                <a:ea typeface="Microsoft YaHei" panose="020B0503020204020204" pitchFamily="34" charset="-122"/>
              </a:rPr>
              <a:t>2mg</a:t>
            </a:r>
            <a:r>
              <a:rPr lang="zh-CN" altLang="en-US" sz="1400" dirty="0">
                <a:latin typeface="Microsoft YaHei" panose="020B0503020204020204" pitchFamily="34" charset="-122"/>
                <a:ea typeface="Microsoft YaHei" panose="020B0503020204020204" pitchFamily="34" charset="-122"/>
              </a:rPr>
              <a:t>的片剂（</a:t>
            </a:r>
            <a:r>
              <a:rPr lang="en-US" altLang="zh-CN" sz="1400" dirty="0">
                <a:latin typeface="Microsoft YaHei" panose="020B0503020204020204" pitchFamily="34" charset="-122"/>
                <a:ea typeface="Microsoft YaHei" panose="020B0503020204020204" pitchFamily="34" charset="-122"/>
              </a:rPr>
              <a:t>5</a:t>
            </a:r>
            <a:r>
              <a:rPr lang="zh-CN" altLang="en-US" sz="1400" dirty="0">
                <a:latin typeface="Microsoft YaHei" panose="020B0503020204020204" pitchFamily="34" charset="-122"/>
                <a:ea typeface="Microsoft YaHei" panose="020B0503020204020204" pitchFamily="34" charset="-122"/>
              </a:rPr>
              <a:t>天），经过大于</a:t>
            </a:r>
            <a:r>
              <a:rPr lang="en-US" altLang="zh-CN" sz="1400" dirty="0">
                <a:latin typeface="Microsoft YaHei" panose="020B0503020204020204" pitchFamily="34" charset="-122"/>
                <a:ea typeface="Microsoft YaHei" panose="020B0503020204020204" pitchFamily="34" charset="-122"/>
              </a:rPr>
              <a:t>5</a:t>
            </a:r>
            <a:r>
              <a:rPr lang="zh-CN" altLang="en-US" sz="1400" dirty="0">
                <a:latin typeface="Microsoft YaHei" panose="020B0503020204020204" pitchFamily="34" charset="-122"/>
                <a:ea typeface="Microsoft YaHei" panose="020B0503020204020204" pitchFamily="34" charset="-122"/>
              </a:rPr>
              <a:t>天的洗脱期后，使用格拉司琼皮贴片（</a:t>
            </a:r>
            <a:r>
              <a:rPr lang="en-US" altLang="zh-CN" sz="1400" dirty="0">
                <a:latin typeface="Microsoft YaHei" panose="020B0503020204020204" pitchFamily="34" charset="-122"/>
                <a:ea typeface="Microsoft YaHei" panose="020B0503020204020204" pitchFamily="34" charset="-122"/>
              </a:rPr>
              <a:t>GTDS, 6</a:t>
            </a:r>
            <a:r>
              <a:rPr lang="zh-CN" altLang="en-US" sz="1400" dirty="0">
                <a:latin typeface="Microsoft YaHei" panose="020B0503020204020204" pitchFamily="34" charset="-122"/>
                <a:ea typeface="Microsoft YaHei" panose="020B0503020204020204" pitchFamily="34" charset="-122"/>
              </a:rPr>
              <a:t>天）。主要目的是比较格拉司琼皮贴片</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应用</a:t>
            </a:r>
            <a:r>
              <a:rPr lang="en-US" altLang="zh-CN" sz="1400" dirty="0">
                <a:latin typeface="Microsoft YaHei" panose="020B0503020204020204" pitchFamily="34" charset="-122"/>
                <a:ea typeface="Microsoft YaHei" panose="020B0503020204020204" pitchFamily="34" charset="-122"/>
              </a:rPr>
              <a:t>6</a:t>
            </a:r>
            <a:r>
              <a:rPr lang="zh-CN" altLang="en-US" sz="1400" dirty="0">
                <a:latin typeface="Microsoft YaHei" panose="020B0503020204020204" pitchFamily="34" charset="-122"/>
                <a:ea typeface="Microsoft YaHei" panose="020B0503020204020204" pitchFamily="34" charset="-122"/>
              </a:rPr>
              <a:t>天</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与含格拉司琼</a:t>
            </a:r>
            <a:r>
              <a:rPr lang="en-US" altLang="zh-CN" sz="1400" dirty="0">
                <a:latin typeface="Microsoft YaHei" panose="020B0503020204020204" pitchFamily="34" charset="-122"/>
                <a:ea typeface="Microsoft YaHei" panose="020B0503020204020204" pitchFamily="34" charset="-122"/>
              </a:rPr>
              <a:t>2mg</a:t>
            </a:r>
            <a:r>
              <a:rPr lang="zh-CN" altLang="en-US" sz="1400" dirty="0">
                <a:latin typeface="Microsoft YaHei" panose="020B0503020204020204" pitchFamily="34" charset="-122"/>
                <a:ea typeface="Microsoft YaHei" panose="020B0503020204020204" pitchFamily="34" charset="-122"/>
              </a:rPr>
              <a:t>的口服片剂</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应用</a:t>
            </a:r>
            <a:r>
              <a:rPr lang="en-US" altLang="zh-CN" sz="1400" dirty="0">
                <a:latin typeface="Microsoft YaHei" panose="020B0503020204020204" pitchFamily="34" charset="-122"/>
                <a:ea typeface="Microsoft YaHei" panose="020B0503020204020204" pitchFamily="34" charset="-122"/>
              </a:rPr>
              <a:t>5</a:t>
            </a:r>
            <a:r>
              <a:rPr lang="zh-CN" altLang="en-US" sz="1400" dirty="0">
                <a:latin typeface="Microsoft YaHei" panose="020B0503020204020204" pitchFamily="34" charset="-122"/>
                <a:ea typeface="Microsoft YaHei" panose="020B0503020204020204" pitchFamily="34" charset="-122"/>
              </a:rPr>
              <a:t>天</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的生物利用度。</a:t>
            </a:r>
          </a:p>
        </p:txBody>
      </p:sp>
      <p:sp>
        <p:nvSpPr>
          <p:cNvPr id="16" name="文本框 15">
            <a:extLst>
              <a:ext uri="{FF2B5EF4-FFF2-40B4-BE49-F238E27FC236}">
                <a16:creationId xmlns:a16="http://schemas.microsoft.com/office/drawing/2014/main" id="{A69BCA51-616C-24B9-1841-E9AD578B85BF}"/>
              </a:ext>
            </a:extLst>
          </p:cNvPr>
          <p:cNvSpPr txBox="1"/>
          <p:nvPr/>
        </p:nvSpPr>
        <p:spPr>
          <a:xfrm>
            <a:off x="1122045" y="6125031"/>
            <a:ext cx="3899511"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800" dirty="0">
                <a:latin typeface="Microsoft YaHei" panose="020B0503020204020204" pitchFamily="34" charset="-122"/>
                <a:ea typeface="Microsoft YaHei" panose="020B0503020204020204" pitchFamily="34" charset="-122"/>
              </a:rPr>
              <a:t>Howell J, et al. J Oncol Pharm </a:t>
            </a:r>
            <a:r>
              <a:rPr lang="en-US" altLang="zh-CN" sz="800" dirty="0" err="1">
                <a:latin typeface="Microsoft YaHei" panose="020B0503020204020204" pitchFamily="34" charset="-122"/>
                <a:ea typeface="Microsoft YaHei" panose="020B0503020204020204" pitchFamily="34" charset="-122"/>
              </a:rPr>
              <a:t>Pract</a:t>
            </a:r>
            <a:r>
              <a:rPr lang="en-US" altLang="zh-CN" sz="800" dirty="0">
                <a:latin typeface="Microsoft YaHei" panose="020B0503020204020204" pitchFamily="34" charset="-122"/>
                <a:ea typeface="Microsoft YaHei" panose="020B0503020204020204" pitchFamily="34" charset="-122"/>
              </a:rPr>
              <a:t>. 2009;15:223-231</a:t>
            </a:r>
            <a:endParaRPr lang="en-US" altLang="zh-CN" sz="800" b="0" i="0" u="none" strike="noStrike" baseline="0" dirty="0">
              <a:latin typeface="仿宋" panose="02010609060101010101" pitchFamily="49" charset="-122"/>
              <a:ea typeface="仿宋" panose="02010609060101010101" pitchFamily="49" charset="-122"/>
            </a:endParaRPr>
          </a:p>
        </p:txBody>
      </p:sp>
      <p:sp>
        <p:nvSpPr>
          <p:cNvPr id="17" name="文本框 16">
            <a:extLst>
              <a:ext uri="{FF2B5EF4-FFF2-40B4-BE49-F238E27FC236}">
                <a16:creationId xmlns:a16="http://schemas.microsoft.com/office/drawing/2014/main" id="{84018800-6B4E-71E5-35BB-26C33344CF66}"/>
              </a:ext>
            </a:extLst>
          </p:cNvPr>
          <p:cNvSpPr txBox="1"/>
          <p:nvPr/>
        </p:nvSpPr>
        <p:spPr>
          <a:xfrm>
            <a:off x="369808" y="6086950"/>
            <a:ext cx="641198"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2" name="文本框 1">
            <a:extLst>
              <a:ext uri="{FF2B5EF4-FFF2-40B4-BE49-F238E27FC236}">
                <a16:creationId xmlns:a16="http://schemas.microsoft.com/office/drawing/2014/main" id="{55D4EE86-FDE9-FC87-11CD-F379D9F25DD5}"/>
              </a:ext>
            </a:extLst>
          </p:cNvPr>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latin typeface="+mn-ea"/>
              </a:rPr>
              <a:t>1/3</a:t>
            </a:r>
            <a:r>
              <a:rPr lang="zh-CN" altLang="en-US" sz="2800" b="1" dirty="0">
                <a:latin typeface="+mn-ea"/>
              </a:rPr>
              <a:t>）</a:t>
            </a:r>
            <a:endParaRPr lang="zh-CN" altLang="en-US" sz="2800" b="1" dirty="0">
              <a:solidFill>
                <a:schemeClr val="tx1"/>
              </a:solidFill>
              <a:latin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52"/>
          <p:cNvSpPr/>
          <p:nvPr>
            <p:custDataLst>
              <p:tags r:id="rId1"/>
            </p:custDataLst>
          </p:nvPr>
        </p:nvSpPr>
        <p:spPr>
          <a:xfrm>
            <a:off x="201383" y="3446184"/>
            <a:ext cx="11685285" cy="2754744"/>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lang="en-US" altLang="zh-CN" sz="2800" b="1" dirty="0">
                <a:latin typeface="+mn-ea"/>
              </a:rPr>
              <a:t>2/3</a:t>
            </a:r>
            <a:r>
              <a:rPr lang="zh-CN" altLang="en-US" sz="2800" b="1" dirty="0">
                <a:latin typeface="+mn-ea"/>
              </a:rPr>
              <a:t>）</a:t>
            </a:r>
            <a:endParaRPr lang="zh-CN" altLang="en-US" sz="2800" b="1" dirty="0">
              <a:solidFill>
                <a:schemeClr val="tx1"/>
              </a:solidFill>
              <a:latin typeface="+mn-ea"/>
            </a:endParaRPr>
          </a:p>
        </p:txBody>
      </p:sp>
      <p:grpSp>
        <p:nvGrpSpPr>
          <p:cNvPr id="8" name="组合 7"/>
          <p:cNvGrpSpPr/>
          <p:nvPr/>
        </p:nvGrpSpPr>
        <p:grpSpPr>
          <a:xfrm>
            <a:off x="495935" y="324485"/>
            <a:ext cx="443230" cy="521335"/>
            <a:chOff x="781" y="511"/>
            <a:chExt cx="698" cy="821"/>
          </a:xfrm>
        </p:grpSpPr>
        <p:sp>
          <p:nvSpPr>
            <p:cNvPr id="9" name="六边形 8"/>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0" name="六边形 9"/>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11" name="文本框 10"/>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12" name="文本框 11"/>
          <p:cNvSpPr txBox="1"/>
          <p:nvPr/>
        </p:nvSpPr>
        <p:spPr>
          <a:xfrm>
            <a:off x="1237133" y="6200928"/>
            <a:ext cx="10464023"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it-IT" altLang="zh-CN" sz="800" dirty="0">
                <a:solidFill>
                  <a:prstClr val="black"/>
                </a:solidFill>
                <a:cs typeface="Arial" panose="020B0604020202020204" pitchFamily="34" charset="0"/>
              </a:rPr>
              <a:t>Boccia RV</a:t>
            </a:r>
            <a:r>
              <a:rPr lang="en-US" altLang="zh-CN" sz="800" dirty="0">
                <a:solidFill>
                  <a:prstClr val="black"/>
                </a:solidFill>
                <a:cs typeface="Arial" panose="020B0604020202020204" pitchFamily="34" charset="0"/>
              </a:rPr>
              <a:t>,</a:t>
            </a:r>
            <a:r>
              <a:rPr lang="zh-CN" altLang="en-US" sz="800" dirty="0">
                <a:solidFill>
                  <a:prstClr val="black"/>
                </a:solidFill>
                <a:cs typeface="Arial" panose="020B0604020202020204" pitchFamily="34" charset="0"/>
              </a:rPr>
              <a:t> </a:t>
            </a:r>
            <a:r>
              <a:rPr lang="en-US" altLang="zh-CN" sz="800" dirty="0">
                <a:solidFill>
                  <a:prstClr val="black"/>
                </a:solidFill>
                <a:cs typeface="Arial" panose="020B0604020202020204" pitchFamily="34" charset="0"/>
              </a:rPr>
              <a:t>et</a:t>
            </a:r>
            <a:r>
              <a:rPr lang="zh-CN" altLang="en-US" sz="800" dirty="0">
                <a:solidFill>
                  <a:prstClr val="black"/>
                </a:solidFill>
                <a:cs typeface="Arial" panose="020B0604020202020204" pitchFamily="34" charset="0"/>
              </a:rPr>
              <a:t> </a:t>
            </a:r>
            <a:r>
              <a:rPr lang="en-US" altLang="zh-CN" sz="800" dirty="0">
                <a:solidFill>
                  <a:prstClr val="black"/>
                </a:solidFill>
                <a:cs typeface="Arial" panose="020B0604020202020204" pitchFamily="34" charset="0"/>
              </a:rPr>
              <a:t>al.</a:t>
            </a:r>
            <a:r>
              <a:rPr lang="zh-CN" altLang="en-US" sz="800" dirty="0">
                <a:solidFill>
                  <a:prstClr val="black"/>
                </a:solidFill>
                <a:cs typeface="Arial" panose="020B0604020202020204" pitchFamily="34" charset="0"/>
              </a:rPr>
              <a:t> </a:t>
            </a:r>
            <a:r>
              <a:rPr lang="en-US" altLang="zh-CN" sz="800" dirty="0">
                <a:solidFill>
                  <a:prstClr val="black"/>
                </a:solidFill>
                <a:cs typeface="Arial" panose="020B0604020202020204" pitchFamily="34" charset="0"/>
              </a:rPr>
              <a:t>Support Care Cancer. 2011; 19(10): 1609-1617</a:t>
            </a:r>
            <a:endParaRPr lang="en-US" altLang="zh-CN" sz="800" dirty="0">
              <a:solidFill>
                <a:prstClr val="black"/>
              </a:solidFill>
              <a:cs typeface="Times New Roman" panose="02020603050405020304" pitchFamily="18" charset="0"/>
            </a:endParaRPr>
          </a:p>
        </p:txBody>
      </p:sp>
      <p:sp>
        <p:nvSpPr>
          <p:cNvPr id="13" name="文本框 12"/>
          <p:cNvSpPr txBox="1"/>
          <p:nvPr/>
        </p:nvSpPr>
        <p:spPr>
          <a:xfrm>
            <a:off x="201382" y="6157047"/>
            <a:ext cx="666483"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 b="0" i="0" u="none" strike="noStrike" baseline="0" dirty="0">
                <a:latin typeface="仿宋" panose="02010609060101010101" pitchFamily="49" charset="-122"/>
                <a:ea typeface="仿宋" panose="02010609060101010101" pitchFamily="49" charset="-122"/>
              </a:rPr>
              <a:t>数据来源</a:t>
            </a:r>
          </a:p>
        </p:txBody>
      </p:sp>
      <p:sp>
        <p:nvSpPr>
          <p:cNvPr id="15" name="圆角矩形 52"/>
          <p:cNvSpPr/>
          <p:nvPr>
            <p:custDataLst>
              <p:tags r:id="rId2"/>
            </p:custDataLst>
          </p:nvPr>
        </p:nvSpPr>
        <p:spPr>
          <a:xfrm>
            <a:off x="201383" y="859152"/>
            <a:ext cx="11685285" cy="2380039"/>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3"/>
            </p:custDataLst>
          </p:nvPr>
        </p:nvSpPr>
        <p:spPr>
          <a:xfrm>
            <a:off x="1520793" y="919432"/>
            <a:ext cx="8807114" cy="396583"/>
          </a:xfrm>
          <a:prstGeom prst="rect">
            <a:avLst/>
          </a:prstGeom>
          <a:noFill/>
        </p:spPr>
        <p:txBody>
          <a:bodyPr wrap="square">
            <a:spAutoFit/>
          </a:bodyPr>
          <a:lstStyle/>
          <a:p>
            <a:pPr marL="0" lvl="1" algn="ctr">
              <a:lnSpc>
                <a:spcPct val="120000"/>
              </a:lnSpc>
            </a:pPr>
            <a:r>
              <a:rPr lang="zh-CN" altLang="en-US" b="1" dirty="0">
                <a:latin typeface="Microsoft YaHei" panose="020B0503020204020204" pitchFamily="34" charset="-122"/>
                <a:ea typeface="Microsoft YaHei" panose="020B0503020204020204" pitchFamily="34" charset="-122"/>
                <a:cs typeface="Times New Roman" panose="02020603050405020304" pitchFamily="18" charset="0"/>
                <a:sym typeface="Symbol" panose="05050102010706020507" pitchFamily="18" charset="2"/>
              </a:rPr>
              <a:t>全球</a:t>
            </a:r>
            <a:r>
              <a:rPr lang="zh-CN" altLang="zh-CN" b="1" dirty="0">
                <a:latin typeface="Microsoft YaHei" panose="020B0503020204020204" pitchFamily="34" charset="-122"/>
                <a:ea typeface="Microsoft YaHei" panose="020B0503020204020204" pitchFamily="34" charset="-122"/>
              </a:rPr>
              <a:t>随机</a:t>
            </a:r>
            <a:r>
              <a:rPr lang="zh-CN" altLang="en-US" b="1" dirty="0">
                <a:latin typeface="Microsoft YaHei" panose="020B0503020204020204" pitchFamily="34" charset="-122"/>
                <a:ea typeface="Microsoft YaHei" panose="020B0503020204020204" pitchFamily="34" charset="-122"/>
              </a:rPr>
              <a:t>、</a:t>
            </a:r>
            <a:r>
              <a:rPr lang="zh-CN" altLang="zh-CN" b="1" dirty="0">
                <a:latin typeface="Microsoft YaHei" panose="020B0503020204020204" pitchFamily="34" charset="-122"/>
                <a:ea typeface="Microsoft YaHei" panose="020B0503020204020204" pitchFamily="34" charset="-122"/>
              </a:rPr>
              <a:t>双盲</a:t>
            </a:r>
            <a:r>
              <a:rPr lang="zh-CN" altLang="en-US" b="1" dirty="0">
                <a:latin typeface="Microsoft YaHei" panose="020B0503020204020204" pitchFamily="34" charset="-122"/>
                <a:ea typeface="Microsoft YaHei" panose="020B0503020204020204" pitchFamily="34" charset="-122"/>
              </a:rPr>
              <a:t>、</a:t>
            </a:r>
            <a:r>
              <a:rPr lang="en-US" altLang="zh-CN" b="1" dirty="0">
                <a:latin typeface="Microsoft YaHei" panose="020B0503020204020204" pitchFamily="34" charset="-122"/>
                <a:ea typeface="Microsoft YaHei" panose="020B0503020204020204" pitchFamily="34" charset="-122"/>
              </a:rPr>
              <a:t>III</a:t>
            </a:r>
            <a:r>
              <a:rPr lang="zh-CN" altLang="en-US" b="1" dirty="0">
                <a:latin typeface="Microsoft YaHei" panose="020B0503020204020204" pitchFamily="34" charset="-122"/>
                <a:ea typeface="Microsoft YaHei" panose="020B0503020204020204" pitchFamily="34" charset="-122"/>
              </a:rPr>
              <a:t>期研究：</a:t>
            </a:r>
            <a:r>
              <a:rPr lang="zh-CN" altLang="en-US" b="1" strike="noStrike" kern="1200" dirty="0">
                <a:solidFill>
                  <a:schemeClr val="dk1"/>
                </a:solidFill>
                <a:latin typeface="+mn-ea"/>
                <a:ea typeface="+mn-ea"/>
              </a:rPr>
              <a:t>格拉司琼透皮贴片预防</a:t>
            </a:r>
            <a:r>
              <a:rPr lang="en-US" altLang="zh-CN" b="1" strike="noStrike" kern="1200" dirty="0">
                <a:solidFill>
                  <a:schemeClr val="dk1"/>
                </a:solidFill>
                <a:latin typeface="+mn-ea"/>
                <a:ea typeface="+mn-ea"/>
              </a:rPr>
              <a:t>CINV</a:t>
            </a:r>
            <a:r>
              <a:rPr lang="zh-CN" altLang="en-US" b="1" strike="noStrike" kern="1200" dirty="0">
                <a:solidFill>
                  <a:schemeClr val="dk1"/>
                </a:solidFill>
                <a:latin typeface="+mn-ea"/>
                <a:ea typeface="+mn-ea"/>
              </a:rPr>
              <a:t>疗效非劣于口服格拉司琼</a:t>
            </a:r>
            <a:r>
              <a:rPr lang="zh-CN" altLang="en-US" b="1" kern="0" dirty="0">
                <a:solidFill>
                  <a:schemeClr val="tx1"/>
                </a:solidFill>
                <a:latin typeface="+mn-ea"/>
              </a:rPr>
              <a:t>。</a:t>
            </a:r>
          </a:p>
        </p:txBody>
      </p:sp>
      <p:graphicFrame>
        <p:nvGraphicFramePr>
          <p:cNvPr id="17" name="表格 16"/>
          <p:cNvGraphicFramePr>
            <a:graphicFrameLocks noGrp="1"/>
          </p:cNvGraphicFramePr>
          <p:nvPr>
            <p:extLst>
              <p:ext uri="{D42A27DB-BD31-4B8C-83A1-F6EECF244321}">
                <p14:modId xmlns:p14="http://schemas.microsoft.com/office/powerpoint/2010/main" val="1835548626"/>
              </p:ext>
            </p:extLst>
          </p:nvPr>
        </p:nvGraphicFramePr>
        <p:xfrm>
          <a:off x="201383" y="1355772"/>
          <a:ext cx="11685285" cy="1846495"/>
        </p:xfrm>
        <a:graphic>
          <a:graphicData uri="http://schemas.openxmlformats.org/drawingml/2006/table">
            <a:tbl>
              <a:tblPr firstRow="1" bandRow="1"/>
              <a:tblGrid>
                <a:gridCol w="1332037">
                  <a:extLst>
                    <a:ext uri="{9D8B030D-6E8A-4147-A177-3AD203B41FA5}">
                      <a16:colId xmlns:a16="http://schemas.microsoft.com/office/drawing/2014/main" val="20000"/>
                    </a:ext>
                  </a:extLst>
                </a:gridCol>
                <a:gridCol w="3033453">
                  <a:extLst>
                    <a:ext uri="{9D8B030D-6E8A-4147-A177-3AD203B41FA5}">
                      <a16:colId xmlns:a16="http://schemas.microsoft.com/office/drawing/2014/main" val="20001"/>
                    </a:ext>
                  </a:extLst>
                </a:gridCol>
                <a:gridCol w="1349789">
                  <a:extLst>
                    <a:ext uri="{9D8B030D-6E8A-4147-A177-3AD203B41FA5}">
                      <a16:colId xmlns:a16="http://schemas.microsoft.com/office/drawing/2014/main" val="20002"/>
                    </a:ext>
                  </a:extLst>
                </a:gridCol>
                <a:gridCol w="1128038">
                  <a:extLst>
                    <a:ext uri="{9D8B030D-6E8A-4147-A177-3AD203B41FA5}">
                      <a16:colId xmlns:a16="http://schemas.microsoft.com/office/drawing/2014/main" val="20003"/>
                    </a:ext>
                  </a:extLst>
                </a:gridCol>
                <a:gridCol w="838797">
                  <a:extLst>
                    <a:ext uri="{9D8B030D-6E8A-4147-A177-3AD203B41FA5}">
                      <a16:colId xmlns:a16="http://schemas.microsoft.com/office/drawing/2014/main" val="20004"/>
                    </a:ext>
                  </a:extLst>
                </a:gridCol>
                <a:gridCol w="4003171">
                  <a:extLst>
                    <a:ext uri="{9D8B030D-6E8A-4147-A177-3AD203B41FA5}">
                      <a16:colId xmlns:a16="http://schemas.microsoft.com/office/drawing/2014/main" val="20005"/>
                    </a:ext>
                  </a:extLst>
                </a:gridCol>
              </a:tblGrid>
              <a:tr h="327511">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sz="1200" kern="100" dirty="0">
                          <a:effectLst/>
                          <a:latin typeface="Arial" panose="020B0604020202020204" pitchFamily="34" charset="0"/>
                          <a:ea typeface="思源黑体 CN Bold" panose="020B0800000000000000" charset="-122"/>
                        </a:rPr>
                        <a:t>研究</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6350" cap="flat" cmpd="sng" algn="ctr">
                      <a:solidFill>
                        <a:srgbClr val="5B9BD5"/>
                      </a:solidFill>
                      <a:prstDash val="solid"/>
                      <a:miter lim="800000"/>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b="1" kern="100" dirty="0">
                          <a:solidFill>
                            <a:schemeClr val="lt1"/>
                          </a:solidFill>
                          <a:effectLst/>
                          <a:latin typeface="Arial" panose="020B0604020202020204" pitchFamily="34" charset="0"/>
                          <a:ea typeface="思源黑体 CN Bold" panose="020B0800000000000000" charset="-122"/>
                          <a:cs typeface="+mn-cs"/>
                        </a:rPr>
                        <a:t>研究目的</a:t>
                      </a: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grid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kern="100" dirty="0">
                          <a:effectLst/>
                          <a:latin typeface="Arial" panose="020B0604020202020204" pitchFamily="34" charset="0"/>
                          <a:ea typeface="思源黑体 CN Bold" panose="020B0800000000000000" charset="-122"/>
                        </a:rPr>
                        <a:t>主要终点：</a:t>
                      </a:r>
                      <a:r>
                        <a:rPr lang="en-US" altLang="zh-CN" sz="1200" kern="100" dirty="0">
                          <a:effectLst/>
                          <a:latin typeface="Arial" panose="020B0604020202020204" pitchFamily="34" charset="0"/>
                          <a:ea typeface="思源黑体 CN Bold" panose="020B0800000000000000" charset="-122"/>
                        </a:rPr>
                        <a:t>PEEP</a:t>
                      </a:r>
                      <a:r>
                        <a:rPr lang="zh-CN" altLang="en-US" sz="1200" kern="100" dirty="0">
                          <a:effectLst/>
                          <a:latin typeface="Arial" panose="020B0604020202020204" pitchFamily="34" charset="0"/>
                          <a:ea typeface="思源黑体 CN Bold" panose="020B0800000000000000" charset="-122"/>
                        </a:rPr>
                        <a:t>期</a:t>
                      </a:r>
                      <a:r>
                        <a:rPr lang="en-US" altLang="zh-CN" sz="1200" kern="100" dirty="0">
                          <a:effectLst/>
                          <a:latin typeface="Arial" panose="020B0604020202020204" pitchFamily="34" charset="0"/>
                          <a:ea typeface="思源黑体 CN Bold" panose="020B0800000000000000" charset="-122"/>
                        </a:rPr>
                        <a:t>CC</a:t>
                      </a:r>
                      <a:r>
                        <a:rPr lang="zh-CN" altLang="en-US" sz="1200" kern="100" dirty="0">
                          <a:effectLst/>
                          <a:latin typeface="Arial" panose="020B0604020202020204" pitchFamily="34" charset="0"/>
                          <a:ea typeface="思源黑体 CN Bold" panose="020B0800000000000000" charset="-122"/>
                        </a:rPr>
                        <a:t>率</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2D8"/>
                    </a:solidFill>
                  </a:tcPr>
                </a:tc>
                <a:tc hMerge="1">
                  <a:txBody>
                    <a:bodyPr/>
                    <a:lstStyle/>
                    <a:p>
                      <a:endParaRPr lang="zh-CN"/>
                    </a:p>
                  </a:txBody>
                  <a:tcPr>
                    <a:lnL>
                      <a:noFill/>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en-US" sz="1200" kern="100" dirty="0">
                          <a:effectLst/>
                          <a:latin typeface="Arial" panose="020B0604020202020204" pitchFamily="34" charset="0"/>
                          <a:ea typeface="思源黑体 CN Bold" panose="020B0800000000000000" charset="-122"/>
                        </a:rPr>
                        <a:t>p</a:t>
                      </a:r>
                      <a:r>
                        <a:rPr lang="zh-CN" sz="1200" kern="100" dirty="0">
                          <a:effectLst/>
                          <a:latin typeface="Arial" panose="020B0604020202020204" pitchFamily="34" charset="0"/>
                          <a:ea typeface="思源黑体 CN Bold" panose="020B0800000000000000" charset="-122"/>
                        </a:rPr>
                        <a:t>值</a:t>
                      </a:r>
                      <a:endParaRPr lang="zh-CN" sz="1200" kern="100" dirty="0">
                        <a:solidFill>
                          <a:schemeClr val="tx1"/>
                        </a:solidFill>
                        <a:effectLst/>
                        <a:latin typeface="Arial" panose="020B0604020202020204" pitchFamily="34" charset="0"/>
                        <a:ea typeface="思源黑体 CN Bold" panose="020B0800000000000000" charset="-122"/>
                        <a:cs typeface="Times New Roman" panose="02020603050405020304" pitchFamily="18" charset="0"/>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rowSpan="2">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lnSpc>
                          <a:spcPct val="150000"/>
                        </a:lnSpc>
                        <a:spcAft>
                          <a:spcPts val="0"/>
                        </a:spcAft>
                      </a:pPr>
                      <a:r>
                        <a:rPr lang="zh-CN" altLang="en-US" sz="1200" b="1" kern="100" dirty="0">
                          <a:solidFill>
                            <a:schemeClr val="lt1"/>
                          </a:solidFill>
                          <a:effectLst/>
                          <a:latin typeface="Arial" panose="020B0604020202020204" pitchFamily="34" charset="0"/>
                          <a:ea typeface="思源黑体 CN Bold" panose="020B0800000000000000" charset="-122"/>
                        </a:rPr>
                        <a:t>主要结果</a:t>
                      </a:r>
                      <a:endParaRPr lang="zh-CN" altLang="en-US" sz="1200" b="1" kern="100" dirty="0">
                        <a:solidFill>
                          <a:schemeClr val="lt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330271">
                <a:tc vMerge="1">
                  <a:txBody>
                    <a:bodyPr/>
                    <a:lstStyle/>
                    <a:p>
                      <a:endParaRPr lang="zh-CN"/>
                    </a:p>
                  </a:txBody>
                  <a:tcPr>
                    <a:lnL w="6350" cap="flat" cmpd="sng" algn="ctr">
                      <a:solidFill>
                        <a:srgbClr val="5B9BD5"/>
                      </a:solid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xBody>
                    <a:bodyPr/>
                    <a:lstStyle/>
                    <a:p>
                      <a:endParaRPr lang="zh-CN"/>
                    </a:p>
                  </a:txBody>
                  <a:tcPr>
                    <a:lnL w="6350" cap="flat" cmpd="sng" algn="ctr">
                      <a:noFill/>
                      <a:prstDash val="solid"/>
                      <a:miter lim="800000"/>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对照</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0"/>
                        </a:spcAft>
                      </a:pPr>
                      <a:r>
                        <a:rPr lang="zh-CN" altLang="en-US" sz="1200" b="1" kern="100" dirty="0">
                          <a:solidFill>
                            <a:schemeClr val="bg1"/>
                          </a:solidFill>
                          <a:effectLst/>
                          <a:latin typeface="Arial" panose="020B0604020202020204" pitchFamily="34" charset="0"/>
                          <a:ea typeface="思源黑体 CN Bold" panose="020B0800000000000000" charset="-122"/>
                        </a:rPr>
                        <a:t>格拉司琼透皮贴组</a:t>
                      </a:r>
                      <a:endParaRPr lang="zh-CN" altLang="en-US" sz="1200" b="1" kern="100" dirty="0">
                        <a:solidFill>
                          <a:schemeClr val="bg1"/>
                        </a:solidFill>
                        <a:effectLst/>
                        <a:latin typeface="Arial" panose="020B0604020202020204" pitchFamily="34" charset="0"/>
                        <a:ea typeface="思源黑体 CN Bold" panose="020B0800000000000000" charset="-122"/>
                        <a:cs typeface="+mn-cs"/>
                      </a:endParaRPr>
                    </a:p>
                  </a:txBody>
                  <a:tcPr marL="51435" marR="51435"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vMerge="1">
                  <a:txBody>
                    <a:bodyPr/>
                    <a:lstStyle/>
                    <a:p>
                      <a:endParaRPr lang="zh-CN"/>
                    </a:p>
                  </a:txBody>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vMerge="1">
                  <a:txBody>
                    <a:bodyPr/>
                    <a:lstStyle/>
                    <a:p>
                      <a:endParaRPr lang="zh-CN"/>
                    </a:p>
                  </a:txBody>
                  <a:tcP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266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100" b="1" dirty="0">
                          <a:latin typeface="+mn-ea"/>
                          <a:ea typeface="+mn-ea"/>
                        </a:rPr>
                        <a:t>善可舒预防</a:t>
                      </a:r>
                      <a:r>
                        <a:rPr lang="en-US" altLang="zh-CN" sz="1100" b="1" dirty="0">
                          <a:latin typeface="+mn-ea"/>
                          <a:ea typeface="+mn-ea"/>
                        </a:rPr>
                        <a:t>CINV</a:t>
                      </a:r>
                      <a:r>
                        <a:rPr lang="zh-CN" altLang="en-US" sz="1100" b="1" dirty="0">
                          <a:latin typeface="+mn-ea"/>
                          <a:ea typeface="+mn-ea"/>
                        </a:rPr>
                        <a:t>疗效非劣于口服格拉司琼</a:t>
                      </a:r>
                      <a:r>
                        <a:rPr lang="en-US" altLang="zh-CN" sz="1100" b="1" kern="1200" baseline="30000" dirty="0">
                          <a:solidFill>
                            <a:schemeClr val="tx1"/>
                          </a:solidFill>
                          <a:latin typeface="+mn-ea"/>
                          <a:ea typeface="+mn-ea"/>
                        </a:rPr>
                        <a:t>1</a:t>
                      </a:r>
                      <a:endParaRPr lang="zh-CN" altLang="en-US" sz="1100" b="1" kern="1200" baseline="30000" dirty="0">
                        <a:solidFill>
                          <a:schemeClr val="tx1"/>
                        </a:solidFill>
                        <a:latin typeface="+mn-ea"/>
                        <a:ea typeface="+mn-ea"/>
                        <a:cs typeface="+mn-cs"/>
                      </a:endParaRPr>
                    </a:p>
                  </a:txBody>
                  <a:tcPr anchor="ctr">
                    <a:lnL w="6350" cap="flat" cmpd="sng" algn="ctr">
                      <a:solidFill>
                        <a:srgbClr val="5B9BD5"/>
                      </a:solidFill>
                      <a:prstDash val="solid"/>
                      <a:miter lim="800000"/>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0"/>
                        </a:spcBef>
                        <a:spcAft>
                          <a:spcPts val="0"/>
                        </a:spcAft>
                        <a:buClrTx/>
                        <a:buSzTx/>
                        <a:buFontTx/>
                        <a:buNone/>
                        <a:defRPr/>
                      </a:pPr>
                      <a:r>
                        <a:rPr lang="zh-CN" altLang="en-US" sz="1200" kern="1200" dirty="0">
                          <a:solidFill>
                            <a:schemeClr val="dk1"/>
                          </a:solidFill>
                          <a:latin typeface="+mn-ea"/>
                          <a:ea typeface="+mn-ea"/>
                          <a:cs typeface="+mn-cs"/>
                        </a:rPr>
                        <a:t>：格拉司琼透皮贴片</a:t>
                      </a:r>
                      <a:r>
                        <a:rPr lang="en-US" altLang="zh-CN" sz="1200" kern="1200" dirty="0">
                          <a:solidFill>
                            <a:schemeClr val="dk1"/>
                          </a:solidFill>
                          <a:latin typeface="+mn-ea"/>
                          <a:ea typeface="+mn-ea"/>
                          <a:cs typeface="+mn-cs"/>
                        </a:rPr>
                        <a:t>vs</a:t>
                      </a:r>
                      <a:r>
                        <a:rPr lang="zh-CN" altLang="en-US" sz="1200" kern="1200" dirty="0">
                          <a:solidFill>
                            <a:schemeClr val="dk1"/>
                          </a:solidFill>
                          <a:latin typeface="+mn-ea"/>
                          <a:ea typeface="+mn-ea"/>
                          <a:cs typeface="+mn-cs"/>
                        </a:rPr>
                        <a:t>口服片剂控制多日中度和高度致吐化疗引起的恶心呕吐的疗效和耐受性的比较</a:t>
                      </a:r>
                      <a:endParaRPr lang="en-US" altLang="zh-CN" sz="1200" kern="1200" dirty="0">
                        <a:solidFill>
                          <a:schemeClr val="dk1"/>
                        </a:solidFill>
                        <a:latin typeface="+mn-ea"/>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193</a:t>
                      </a:r>
                      <a:r>
                        <a:rPr lang="zh-CN" altLang="en-US" sz="1200" dirty="0">
                          <a:latin typeface="+mn-ea"/>
                          <a:ea typeface="+mn-ea"/>
                        </a:rPr>
                        <a:t>（</a:t>
                      </a:r>
                      <a:r>
                        <a:rPr lang="en-US" altLang="zh-CN" sz="1200" dirty="0">
                          <a:latin typeface="+mn-ea"/>
                          <a:ea typeface="+mn-ea"/>
                        </a:rPr>
                        <a:t>65%</a:t>
                      </a:r>
                      <a:r>
                        <a:rPr lang="zh-CN" altLang="en-US" sz="1200" dirty="0">
                          <a:latin typeface="+mn-ea"/>
                          <a:ea typeface="+mn-ea"/>
                        </a:rPr>
                        <a:t>）</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171</a:t>
                      </a:r>
                      <a:r>
                        <a:rPr lang="zh-CN" altLang="en-US" sz="1200" dirty="0">
                          <a:latin typeface="+mn-ea"/>
                          <a:ea typeface="+mn-ea"/>
                        </a:rPr>
                        <a:t>（</a:t>
                      </a:r>
                      <a:r>
                        <a:rPr lang="en-US" altLang="zh-CN" sz="1200" dirty="0">
                          <a:latin typeface="+mn-ea"/>
                          <a:ea typeface="+mn-ea"/>
                        </a:rPr>
                        <a:t>60%</a:t>
                      </a:r>
                      <a:r>
                        <a:rPr lang="zh-CN" altLang="en-US" sz="1200" dirty="0">
                          <a:latin typeface="+mn-ea"/>
                          <a:ea typeface="+mn-ea"/>
                        </a:rPr>
                        <a:t>）</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dirty="0">
                          <a:latin typeface="+mn-ea"/>
                          <a:ea typeface="+mn-ea"/>
                        </a:rPr>
                        <a:t>&gt;0.05</a:t>
                      </a:r>
                    </a:p>
                  </a:txBody>
                  <a:tcPr marL="51435" marR="51435"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50000"/>
                        </a:lnSpc>
                        <a:buFont typeface="Arial" panose="020B0604020202020204" pitchFamily="34" charset="0"/>
                        <a:buChar char="•"/>
                      </a:pPr>
                      <a:r>
                        <a:rPr lang="zh-CN" altLang="en-US" sz="1200" strike="noStrike" kern="1200" dirty="0">
                          <a:solidFill>
                            <a:schemeClr val="dk1"/>
                          </a:solidFill>
                          <a:latin typeface="+mn-ea"/>
                          <a:ea typeface="+mn-ea"/>
                        </a:rPr>
                        <a:t>格拉司琼透皮贴片预防</a:t>
                      </a:r>
                      <a:r>
                        <a:rPr lang="en-US" altLang="zh-CN" sz="1200" strike="noStrike" kern="1200" dirty="0">
                          <a:solidFill>
                            <a:schemeClr val="dk1"/>
                          </a:solidFill>
                          <a:latin typeface="+mn-ea"/>
                          <a:ea typeface="+mn-ea"/>
                        </a:rPr>
                        <a:t>CINV</a:t>
                      </a:r>
                      <a:r>
                        <a:rPr lang="zh-CN" altLang="en-US" sz="1200" strike="noStrike" kern="1200" dirty="0">
                          <a:solidFill>
                            <a:schemeClr val="dk1"/>
                          </a:solidFill>
                          <a:latin typeface="+mn-ea"/>
                          <a:ea typeface="+mn-ea"/>
                        </a:rPr>
                        <a:t>疗效非劣于口服格拉司琼</a:t>
                      </a:r>
                      <a:endParaRPr lang="en-US" altLang="zh-CN" sz="1200" strike="noStrike" kern="1200" dirty="0">
                        <a:solidFill>
                          <a:schemeClr val="dk1"/>
                        </a:solidFill>
                        <a:latin typeface="+mn-ea"/>
                        <a:ea typeface="+mn-ea"/>
                      </a:endParaRPr>
                    </a:p>
                    <a:p>
                      <a:pPr marL="171450" indent="-171450">
                        <a:buFont typeface="Arial" panose="020B0604020202020204" pitchFamily="34" charset="0"/>
                        <a:buChar char="•"/>
                      </a:pPr>
                      <a:r>
                        <a:rPr lang="en-US" altLang="zh-CN" sz="1200" strike="noStrike" kern="1200" dirty="0">
                          <a:solidFill>
                            <a:schemeClr val="dk1"/>
                          </a:solidFill>
                          <a:latin typeface="+mn-ea"/>
                          <a:ea typeface="+mn-ea"/>
                          <a:cs typeface="+mn-cs"/>
                        </a:rPr>
                        <a:t>PEEP</a:t>
                      </a:r>
                      <a:r>
                        <a:rPr lang="zh-CN" altLang="en-US" sz="1200" strike="noStrike" kern="1200" dirty="0">
                          <a:solidFill>
                            <a:schemeClr val="dk1"/>
                          </a:solidFill>
                          <a:latin typeface="+mn-ea"/>
                          <a:ea typeface="+mn-ea"/>
                          <a:cs typeface="+mn-cs"/>
                        </a:rPr>
                        <a:t>期（从化疗开始到末剂化疗）对恶心呕吐的完全控制率达６０％，逐日控制率接近８０％，完全缓解率６</a:t>
                      </a:r>
                    </a:p>
                    <a:p>
                      <a:r>
                        <a:rPr lang="zh-CN" altLang="en-US" sz="1200" strike="noStrike" kern="1200" dirty="0">
                          <a:solidFill>
                            <a:schemeClr val="dk1"/>
                          </a:solidFill>
                          <a:latin typeface="+mn-ea"/>
                          <a:ea typeface="+mn-ea"/>
                          <a:cs typeface="+mn-cs"/>
                        </a:rPr>
                        <a:t>２</a:t>
                      </a:r>
                      <a:r>
                        <a:rPr lang="en-US" altLang="zh-CN" sz="1200" strike="noStrike" kern="1200" dirty="0">
                          <a:solidFill>
                            <a:schemeClr val="dk1"/>
                          </a:solidFill>
                          <a:latin typeface="+mn-ea"/>
                          <a:ea typeface="+mn-ea"/>
                          <a:cs typeface="+mn-cs"/>
                        </a:rPr>
                        <a:t>.5</a:t>
                      </a:r>
                      <a:r>
                        <a:rPr lang="zh-CN" altLang="en-US" sz="1200" strike="noStrike" kern="1200" dirty="0">
                          <a:solidFill>
                            <a:schemeClr val="dk1"/>
                          </a:solidFill>
                          <a:latin typeface="+mn-ea"/>
                          <a:ea typeface="+mn-ea"/>
                          <a:cs typeface="+mn-cs"/>
                        </a:rPr>
                        <a:t>％，患者满意度评分与口服格拉司琼相似，黏贴性良好，不良反应发生率较低。</a:t>
                      </a:r>
                      <a:endParaRPr lang="en-US" altLang="zh-CN" sz="1200" strike="noStrike" kern="1200" dirty="0">
                        <a:solidFill>
                          <a:schemeClr val="dk1"/>
                        </a:solidFill>
                        <a:latin typeface="+mn-ea"/>
                        <a:ea typeface="+mn-ea"/>
                        <a:cs typeface="+mn-cs"/>
                      </a:endParaRPr>
                    </a:p>
                  </a:txBody>
                  <a:tcPr marL="51435" marR="51435" marT="0" marB="0" anchor="ctr">
                    <a:lnL w="9525" cap="flat" cmpd="sng" algn="ctr">
                      <a:solidFill>
                        <a:schemeClr val="bg1">
                          <a:lumMod val="75000"/>
                        </a:schemeClr>
                      </a:solid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1" name="图片 20">
            <a:extLst>
              <a:ext uri="{FF2B5EF4-FFF2-40B4-BE49-F238E27FC236}">
                <a16:creationId xmlns:a16="http://schemas.microsoft.com/office/drawing/2014/main" id="{FD8BDF03-C448-E874-BB61-4B8FC3095382}"/>
              </a:ext>
            </a:extLst>
          </p:cNvPr>
          <p:cNvPicPr>
            <a:picLocks noChangeAspect="1"/>
          </p:cNvPicPr>
          <p:nvPr/>
        </p:nvPicPr>
        <p:blipFill>
          <a:blip r:embed="rId8"/>
          <a:stretch>
            <a:fillRect/>
          </a:stretch>
        </p:blipFill>
        <p:spPr>
          <a:xfrm>
            <a:off x="3181178" y="3300635"/>
            <a:ext cx="3431052" cy="2803026"/>
          </a:xfrm>
          <a:prstGeom prst="rect">
            <a:avLst/>
          </a:prstGeom>
        </p:spPr>
      </p:pic>
      <p:sp>
        <p:nvSpPr>
          <p:cNvPr id="26" name="文本框 25">
            <a:extLst>
              <a:ext uri="{FF2B5EF4-FFF2-40B4-BE49-F238E27FC236}">
                <a16:creationId xmlns:a16="http://schemas.microsoft.com/office/drawing/2014/main" id="{1D017D70-2B76-FFC3-2676-8E51706E27A5}"/>
              </a:ext>
            </a:extLst>
          </p:cNvPr>
          <p:cNvSpPr txBox="1"/>
          <p:nvPr>
            <p:custDataLst>
              <p:tags r:id="rId4"/>
            </p:custDataLst>
          </p:nvPr>
        </p:nvSpPr>
        <p:spPr>
          <a:xfrm>
            <a:off x="521981" y="4163721"/>
            <a:ext cx="2582605" cy="1296404"/>
          </a:xfrm>
          <a:prstGeom prst="rect">
            <a:avLst/>
          </a:prstGeom>
          <a:noFill/>
        </p:spPr>
        <p:txBody>
          <a:bodyPr wrap="square">
            <a:spAutoFit/>
          </a:bodyPr>
          <a:lstStyle/>
          <a:p>
            <a:pPr marL="0" lvl="1" algn="ctr">
              <a:lnSpc>
                <a:spcPct val="120000"/>
              </a:lnSpc>
            </a:pPr>
            <a:r>
              <a:rPr lang="zh-CN" altLang="en-US" sz="1600" dirty="0">
                <a:latin typeface="Microsoft YaHei" panose="020B0503020204020204" pitchFamily="34" charset="-122"/>
                <a:ea typeface="Microsoft YaHei" panose="020B0503020204020204" pitchFamily="34" charset="-122"/>
                <a:cs typeface="Times New Roman" panose="02020603050405020304" pitchFamily="18" charset="0"/>
                <a:sym typeface="Symbol" panose="05050102010706020507" pitchFamily="18" charset="2"/>
              </a:rPr>
              <a:t>全球</a:t>
            </a:r>
            <a:r>
              <a:rPr lang="zh-CN" altLang="zh-CN" sz="1600" dirty="0">
                <a:latin typeface="Microsoft YaHei" panose="020B0503020204020204" pitchFamily="34" charset="-122"/>
                <a:ea typeface="Microsoft YaHei" panose="020B0503020204020204" pitchFamily="34" charset="-122"/>
              </a:rPr>
              <a:t>随机</a:t>
            </a:r>
            <a:r>
              <a:rPr lang="zh-CN" altLang="en-US" sz="1600" dirty="0">
                <a:latin typeface="Microsoft YaHei" panose="020B0503020204020204" pitchFamily="34" charset="-122"/>
                <a:ea typeface="Microsoft YaHei" panose="020B0503020204020204" pitchFamily="34" charset="-122"/>
              </a:rPr>
              <a:t>、</a:t>
            </a:r>
            <a:r>
              <a:rPr lang="zh-CN" altLang="zh-CN" sz="1600" dirty="0">
                <a:latin typeface="Microsoft YaHei" panose="020B0503020204020204" pitchFamily="34" charset="-122"/>
                <a:ea typeface="Microsoft YaHei" panose="020B0503020204020204" pitchFamily="34" charset="-122"/>
              </a:rPr>
              <a:t>双盲</a:t>
            </a: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III</a:t>
            </a:r>
            <a:r>
              <a:rPr lang="zh-CN" altLang="en-US" sz="1600" dirty="0">
                <a:latin typeface="Microsoft YaHei" panose="020B0503020204020204" pitchFamily="34" charset="-122"/>
                <a:ea typeface="Microsoft YaHei" panose="020B0503020204020204" pitchFamily="34" charset="-122"/>
              </a:rPr>
              <a:t>期研究：</a:t>
            </a:r>
            <a:r>
              <a:rPr lang="zh-CN" altLang="en-US" sz="1600" strike="noStrike" kern="1200" dirty="0">
                <a:solidFill>
                  <a:schemeClr val="dk1"/>
                </a:solidFill>
                <a:latin typeface="+mn-ea"/>
                <a:ea typeface="+mn-ea"/>
              </a:rPr>
              <a:t>格拉司琼透皮贴片预防</a:t>
            </a:r>
            <a:r>
              <a:rPr lang="en-US" altLang="zh-CN" sz="1600" strike="noStrike" kern="1200" dirty="0">
                <a:solidFill>
                  <a:schemeClr val="dk1"/>
                </a:solidFill>
                <a:latin typeface="+mn-ea"/>
                <a:ea typeface="+mn-ea"/>
              </a:rPr>
              <a:t>CINV</a:t>
            </a:r>
            <a:r>
              <a:rPr lang="zh-CN" altLang="en-US" sz="1600" strike="noStrike" kern="1200" dirty="0">
                <a:solidFill>
                  <a:schemeClr val="dk1"/>
                </a:solidFill>
                <a:latin typeface="+mn-ea"/>
                <a:ea typeface="+mn-ea"/>
              </a:rPr>
              <a:t>疗效非劣于口服格拉司琼</a:t>
            </a:r>
            <a:r>
              <a:rPr lang="zh-CN" altLang="en-US" sz="1600" kern="0" dirty="0">
                <a:solidFill>
                  <a:schemeClr val="tx1"/>
                </a:solidFill>
                <a:latin typeface="+mn-ea"/>
              </a:rPr>
              <a:t>。</a:t>
            </a:r>
            <a:endParaRPr lang="zh-CN" altLang="en-US" sz="1600" b="1" kern="0" dirty="0">
              <a:solidFill>
                <a:schemeClr val="tx1"/>
              </a:solidFill>
              <a:latin typeface="+mn-ea"/>
            </a:endParaRPr>
          </a:p>
        </p:txBody>
      </p:sp>
      <p:pic>
        <p:nvPicPr>
          <p:cNvPr id="4" name="图片 3">
            <a:extLst>
              <a:ext uri="{FF2B5EF4-FFF2-40B4-BE49-F238E27FC236}">
                <a16:creationId xmlns:a16="http://schemas.microsoft.com/office/drawing/2014/main" id="{995DE4E5-710A-67D8-2B91-64288D57AE82}"/>
              </a:ext>
            </a:extLst>
          </p:cNvPr>
          <p:cNvPicPr>
            <a:picLocks noChangeAspect="1"/>
          </p:cNvPicPr>
          <p:nvPr/>
        </p:nvPicPr>
        <p:blipFill>
          <a:blip r:embed="rId9"/>
          <a:stretch>
            <a:fillRect/>
          </a:stretch>
        </p:blipFill>
        <p:spPr>
          <a:xfrm>
            <a:off x="6792212" y="3994229"/>
            <a:ext cx="4914473" cy="18362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有效性</a:t>
            </a:r>
            <a:r>
              <a:rPr kumimoji="0" lang="zh-CN" altLang="en-US" sz="2800" b="1" i="0" u="none" strike="noStrike" kern="1200" cap="none" spc="0" normalizeH="0" baseline="0" noProof="0" dirty="0">
                <a:ln>
                  <a:noFill/>
                </a:ln>
                <a:solidFill>
                  <a:prstClr val="black"/>
                </a:solidFill>
                <a:effectLst/>
                <a:uLnTx/>
                <a:uFillTx/>
                <a:latin typeface="+mn-ea"/>
                <a:cs typeface="+mn-cs"/>
              </a:rPr>
              <a:t>（</a:t>
            </a:r>
            <a:r>
              <a:rPr kumimoji="0" lang="en-US" altLang="zh-CN" sz="2800" b="1" i="0" u="none" strike="noStrike" kern="1200" cap="none" spc="0" normalizeH="0" baseline="0" noProof="0" dirty="0">
                <a:ln>
                  <a:noFill/>
                </a:ln>
                <a:solidFill>
                  <a:prstClr val="black"/>
                </a:solidFill>
                <a:effectLst/>
                <a:uLnTx/>
                <a:uFillTx/>
                <a:latin typeface="+mn-ea"/>
                <a:cs typeface="+mn-cs"/>
              </a:rPr>
              <a:t>3/3</a:t>
            </a:r>
            <a:r>
              <a:rPr kumimoji="0" lang="zh-CN" altLang="en-US" sz="2800" b="1" i="0" u="none" strike="noStrike" kern="1200" cap="none" spc="0" normalizeH="0" baseline="0" noProof="0" dirty="0">
                <a:ln>
                  <a:noFill/>
                </a:ln>
                <a:solidFill>
                  <a:prstClr val="black"/>
                </a:solidFill>
                <a:effectLst/>
                <a:uLnTx/>
                <a:uFillTx/>
                <a:latin typeface="+mn-ea"/>
                <a:cs typeface="+mn-cs"/>
              </a:rPr>
              <a:t>）</a:t>
            </a:r>
            <a:endParaRPr lang="zh-CN" altLang="en-US" sz="2800" b="1" dirty="0">
              <a:solidFill>
                <a:schemeClr val="tx1"/>
              </a:solidFill>
              <a:latin typeface="+mn-ea"/>
            </a:endParaRPr>
          </a:p>
        </p:txBody>
      </p:sp>
      <p:grpSp>
        <p:nvGrpSpPr>
          <p:cNvPr id="3" name="组合 2"/>
          <p:cNvGrpSpPr/>
          <p:nvPr/>
        </p:nvGrpSpPr>
        <p:grpSpPr>
          <a:xfrm>
            <a:off x="495935" y="324485"/>
            <a:ext cx="443230" cy="521335"/>
            <a:chOff x="781" y="511"/>
            <a:chExt cx="698" cy="821"/>
          </a:xfrm>
        </p:grpSpPr>
        <p:sp>
          <p:nvSpPr>
            <p:cNvPr id="4" name="六边形 3"/>
            <p:cNvSpPr/>
            <p:nvPr>
              <p:custDataLst>
                <p:tags r:id="rId5"/>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6"/>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03</a:t>
              </a:r>
            </a:p>
          </p:txBody>
        </p:sp>
      </p:grpSp>
      <p:sp>
        <p:nvSpPr>
          <p:cNvPr id="7" name="文本框 6"/>
          <p:cNvSpPr txBox="1"/>
          <p:nvPr/>
        </p:nvSpPr>
        <p:spPr>
          <a:xfrm>
            <a:off x="1166333" y="5827571"/>
            <a:ext cx="4536633" cy="5355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9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NCCN Clinical Practice Guidelines in Oncology  Antiemesis. 2023 V2 </a:t>
            </a:r>
          </a:p>
          <a:p>
            <a:pPr marL="171450" indent="-171450" defTabSz="685800">
              <a:lnSpc>
                <a:spcPct val="120000"/>
              </a:lnSpc>
              <a:buFont typeface="+mj-lt"/>
              <a:buAutoNum type="arabicPeriod"/>
              <a:defRPr/>
            </a:pPr>
            <a:r>
              <a:rPr lang="en-US" altLang="zh-CN" sz="9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2019 CSCO</a:t>
            </a:r>
            <a:r>
              <a:rPr lang="zh-CN" altLang="en-US" sz="900" dirty="0">
                <a:solidFill>
                  <a:prstClr val="black"/>
                </a:solidFill>
                <a:latin typeface="Microsoft YaHei" panose="020B0503020204020204" pitchFamily="34" charset="-122"/>
                <a:ea typeface="Microsoft YaHei" panose="020B0503020204020204" pitchFamily="34" charset="-122"/>
                <a:cs typeface="Arial" panose="020B0604020202020204" pitchFamily="34" charset="0"/>
              </a:rPr>
              <a:t>抗肿瘤治疗相关恶心呕吐预防和治疗指南</a:t>
            </a:r>
          </a:p>
          <a:p>
            <a:pPr algn="l"/>
            <a:r>
              <a:rPr lang="en-US" altLang="zh-CN" sz="900" b="0" kern="1200" dirty="0">
                <a:solidFill>
                  <a:schemeClr val="tx1"/>
                </a:solidFill>
                <a:latin typeface="+mn-ea"/>
                <a:ea typeface="+mn-ea"/>
              </a:rPr>
              <a:t>3.《</a:t>
            </a:r>
            <a:r>
              <a:rPr lang="zh-CN" altLang="en-US" sz="900" b="0" kern="1200" dirty="0">
                <a:solidFill>
                  <a:schemeClr val="tx1"/>
                </a:solidFill>
                <a:latin typeface="+mn-ea"/>
                <a:ea typeface="+mn-ea"/>
              </a:rPr>
              <a:t>肿瘤药物治疗相关恶心呕吐防治中国专家共识</a:t>
            </a:r>
            <a:r>
              <a:rPr lang="en-US" altLang="zh-CN" sz="900" b="0" kern="1200" dirty="0">
                <a:solidFill>
                  <a:schemeClr val="tx1"/>
                </a:solidFill>
                <a:latin typeface="+mn-ea"/>
                <a:ea typeface="+mn-ea"/>
              </a:rPr>
              <a:t>》</a:t>
            </a:r>
            <a:r>
              <a:rPr lang="zh-CN" altLang="en-US" sz="900" b="0" kern="1200" dirty="0">
                <a:solidFill>
                  <a:schemeClr val="tx1"/>
                </a:solidFill>
                <a:latin typeface="+mn-ea"/>
                <a:ea typeface="+mn-ea"/>
              </a:rPr>
              <a:t>（</a:t>
            </a:r>
            <a:r>
              <a:rPr lang="en-US" altLang="zh-CN" sz="900" b="0" kern="1200" dirty="0">
                <a:solidFill>
                  <a:schemeClr val="tx1"/>
                </a:solidFill>
                <a:latin typeface="+mn-ea"/>
                <a:ea typeface="+mn-ea"/>
              </a:rPr>
              <a:t>2019</a:t>
            </a:r>
            <a:r>
              <a:rPr lang="zh-CN" altLang="en-US" sz="900" b="0" kern="1200" dirty="0">
                <a:solidFill>
                  <a:schemeClr val="tx1"/>
                </a:solidFill>
                <a:latin typeface="+mn-ea"/>
                <a:ea typeface="+mn-ea"/>
              </a:rPr>
              <a:t>年版）</a:t>
            </a:r>
            <a:endParaRPr lang="en-US" altLang="zh-CN" sz="900" b="0" kern="1200" baseline="30000" dirty="0">
              <a:solidFill>
                <a:schemeClr val="tx1"/>
              </a:solidFill>
              <a:latin typeface="+mn-ea"/>
              <a:ea typeface="+mn-ea"/>
              <a:cs typeface="+mn-cs"/>
            </a:endParaRPr>
          </a:p>
        </p:txBody>
      </p:sp>
      <p:sp>
        <p:nvSpPr>
          <p:cNvPr id="8" name="文本框 7"/>
          <p:cNvSpPr txBox="1"/>
          <p:nvPr/>
        </p:nvSpPr>
        <p:spPr>
          <a:xfrm>
            <a:off x="501138" y="5957880"/>
            <a:ext cx="641198"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b="0" i="0" u="none" strike="noStrike" baseline="0" dirty="0">
                <a:latin typeface="Arial" panose="020B0604020202020204" pitchFamily="34" charset="0"/>
                <a:ea typeface="思源黑体 CN Bold" panose="020B0800000000000000" charset="-122"/>
              </a:rPr>
              <a:t>数据来源</a:t>
            </a:r>
          </a:p>
        </p:txBody>
      </p:sp>
      <p:sp>
        <p:nvSpPr>
          <p:cNvPr id="10" name="圆角矩形 52"/>
          <p:cNvSpPr/>
          <p:nvPr>
            <p:custDataLst>
              <p:tags r:id="rId1"/>
            </p:custDataLst>
          </p:nvPr>
        </p:nvSpPr>
        <p:spPr>
          <a:xfrm>
            <a:off x="495300" y="956937"/>
            <a:ext cx="7419910" cy="4794707"/>
          </a:xfrm>
          <a:prstGeom prst="roundRect">
            <a:avLst>
              <a:gd name="adj" fmla="val 2353"/>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2"/>
            </p:custDataLst>
          </p:nvPr>
        </p:nvSpPr>
        <p:spPr>
          <a:xfrm>
            <a:off x="1156708" y="1080941"/>
            <a:ext cx="5980545" cy="728982"/>
          </a:xfrm>
          <a:prstGeom prst="rect">
            <a:avLst/>
          </a:prstGeom>
          <a:noFill/>
        </p:spPr>
        <p:txBody>
          <a:bodyPr wrap="square">
            <a:spAutoFit/>
          </a:bodyPr>
          <a:lstStyle/>
          <a:p>
            <a:pPr marL="0" lvl="1" fontAlgn="auto">
              <a:lnSpc>
                <a:spcPct val="120000"/>
              </a:lnSpc>
            </a:pPr>
            <a:r>
              <a:rPr lang="zh-CN" altLang="en-US" b="1" kern="0" dirty="0">
                <a:latin typeface="+mn-ea"/>
              </a:rPr>
              <a:t>格拉司琼透皮贴片</a:t>
            </a:r>
            <a:r>
              <a:rPr lang="zh-CN" altLang="en-US" b="1" kern="0" dirty="0">
                <a:solidFill>
                  <a:schemeClr val="tx1"/>
                </a:solidFill>
                <a:latin typeface="+mn-ea"/>
              </a:rPr>
              <a:t>稳定持久的疗效，便捷地实现了</a:t>
            </a:r>
            <a:r>
              <a:rPr lang="en-US" altLang="zh-CN" b="1" kern="0" dirty="0">
                <a:solidFill>
                  <a:schemeClr val="tx1"/>
                </a:solidFill>
                <a:latin typeface="+mn-ea"/>
              </a:rPr>
              <a:t>CINV</a:t>
            </a:r>
            <a:r>
              <a:rPr lang="zh-CN" altLang="en-US" b="1" kern="0" dirty="0">
                <a:solidFill>
                  <a:schemeClr val="tx1"/>
                </a:solidFill>
                <a:latin typeface="+mn-ea"/>
              </a:rPr>
              <a:t>的全程管理，被国内外各大指南推荐。</a:t>
            </a:r>
          </a:p>
        </p:txBody>
      </p:sp>
      <p:graphicFrame>
        <p:nvGraphicFramePr>
          <p:cNvPr id="12" name="表格 11"/>
          <p:cNvGraphicFramePr>
            <a:graphicFrameLocks noGrp="1"/>
          </p:cNvGraphicFramePr>
          <p:nvPr>
            <p:extLst>
              <p:ext uri="{D42A27DB-BD31-4B8C-83A1-F6EECF244321}">
                <p14:modId xmlns:p14="http://schemas.microsoft.com/office/powerpoint/2010/main" val="1950963961"/>
              </p:ext>
            </p:extLst>
          </p:nvPr>
        </p:nvGraphicFramePr>
        <p:xfrm>
          <a:off x="520700" y="1982652"/>
          <a:ext cx="7330122" cy="3643119"/>
        </p:xfrm>
        <a:graphic>
          <a:graphicData uri="http://schemas.openxmlformats.org/drawingml/2006/table">
            <a:tbl>
              <a:tblPr firstRow="1" bandRow="1"/>
              <a:tblGrid>
                <a:gridCol w="1573041">
                  <a:extLst>
                    <a:ext uri="{9D8B030D-6E8A-4147-A177-3AD203B41FA5}">
                      <a16:colId xmlns:a16="http://schemas.microsoft.com/office/drawing/2014/main" val="20000"/>
                    </a:ext>
                  </a:extLst>
                </a:gridCol>
                <a:gridCol w="3816457">
                  <a:extLst>
                    <a:ext uri="{9D8B030D-6E8A-4147-A177-3AD203B41FA5}">
                      <a16:colId xmlns:a16="http://schemas.microsoft.com/office/drawing/2014/main" val="20001"/>
                    </a:ext>
                  </a:extLst>
                </a:gridCol>
                <a:gridCol w="1940624">
                  <a:extLst>
                    <a:ext uri="{9D8B030D-6E8A-4147-A177-3AD203B41FA5}">
                      <a16:colId xmlns:a16="http://schemas.microsoft.com/office/drawing/2014/main" val="20002"/>
                    </a:ext>
                  </a:extLst>
                </a:gridCol>
              </a:tblGrid>
              <a:tr h="588828">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机构</a:t>
                      </a:r>
                    </a:p>
                  </a:txBody>
                  <a:tcPr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名称</a:t>
                      </a:r>
                    </a:p>
                  </a:txBody>
                  <a:tcPr anchor="ctr">
                    <a:lnL>
                      <a:noFill/>
                    </a:lnL>
                    <a:lnR>
                      <a:noFill/>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400" dirty="0">
                          <a:latin typeface="Arial" panose="020B0604020202020204" pitchFamily="34" charset="0"/>
                          <a:ea typeface="思源黑体 CN Bold" panose="020B0800000000000000" charset="-122"/>
                        </a:rPr>
                        <a:t>推荐等级</a:t>
                      </a:r>
                      <a:r>
                        <a:rPr lang="en-US" altLang="zh-CN" sz="1400" dirty="0">
                          <a:latin typeface="Arial" panose="020B0604020202020204" pitchFamily="34" charset="0"/>
                          <a:ea typeface="思源黑体 CN Bold" panose="020B0800000000000000" charset="-122"/>
                        </a:rPr>
                        <a:t>/</a:t>
                      </a:r>
                      <a:r>
                        <a:rPr lang="zh-CN" altLang="en-US" sz="1400" dirty="0">
                          <a:latin typeface="Arial" panose="020B0604020202020204" pitchFamily="34" charset="0"/>
                          <a:ea typeface="思源黑体 CN Bold" panose="020B0800000000000000" charset="-122"/>
                        </a:rPr>
                        <a:t>评价</a:t>
                      </a:r>
                    </a:p>
                  </a:txBody>
                  <a:tcPr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5B9BD5"/>
                      </a:solidFill>
                      <a:prstDash val="solid"/>
                      <a:miter lim="800000"/>
                      <a:headEnd type="none" w="med" len="med"/>
                      <a:tailEnd type="none" w="med" len="med"/>
                    </a:lnB>
                    <a:lnTlToBr w="12700" cmpd="sng">
                      <a:noFill/>
                      <a:prstDash val="solid"/>
                    </a:lnTlToBr>
                    <a:lnBlToTr w="12700" cmpd="sng">
                      <a:noFill/>
                      <a:prstDash val="solid"/>
                    </a:lnBlToTr>
                    <a:solidFill>
                      <a:srgbClr val="0092D8"/>
                    </a:solidFill>
                  </a:tcPr>
                </a:tc>
                <a:extLst>
                  <a:ext uri="{0D108BD9-81ED-4DB2-BD59-A6C34878D82A}">
                    <a16:rowId xmlns:a16="http://schemas.microsoft.com/office/drawing/2014/main" val="10000"/>
                  </a:ext>
                </a:extLst>
              </a:tr>
              <a:tr h="87137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0" dirty="0">
                          <a:solidFill>
                            <a:schemeClr val="tx1"/>
                          </a:solidFill>
                          <a:latin typeface="+mn-ea"/>
                          <a:ea typeface="+mn-ea"/>
                        </a:rPr>
                        <a:t>美国国立综合癌症网络</a:t>
                      </a: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0" dirty="0">
                          <a:solidFill>
                            <a:schemeClr val="tx1"/>
                          </a:solidFill>
                          <a:latin typeface="+mn-ea"/>
                          <a:ea typeface="+mn-ea"/>
                        </a:rPr>
                        <a:t>《NCCN</a:t>
                      </a:r>
                      <a:r>
                        <a:rPr lang="zh-CN" altLang="en-US" sz="1600" b="0" dirty="0">
                          <a:solidFill>
                            <a:schemeClr val="tx1"/>
                          </a:solidFill>
                          <a:latin typeface="+mn-ea"/>
                          <a:ea typeface="+mn-ea"/>
                        </a:rPr>
                        <a:t>肿瘤临床实践指南：止吐</a:t>
                      </a:r>
                      <a:r>
                        <a:rPr lang="en-US" altLang="zh-CN" sz="1600" b="0" dirty="0">
                          <a:solidFill>
                            <a:schemeClr val="tx1"/>
                          </a:solidFill>
                          <a:latin typeface="+mn-ea"/>
                          <a:ea typeface="+mn-ea"/>
                        </a:rPr>
                        <a:t>》</a:t>
                      </a:r>
                      <a:r>
                        <a:rPr lang="zh-CN" altLang="en-US" sz="1600" b="0" dirty="0">
                          <a:solidFill>
                            <a:schemeClr val="tx1"/>
                          </a:solidFill>
                          <a:latin typeface="+mn-ea"/>
                          <a:ea typeface="+mn-ea"/>
                        </a:rPr>
                        <a:t>（</a:t>
                      </a:r>
                      <a:r>
                        <a:rPr lang="en-US" altLang="zh-CN" sz="1600" b="0" dirty="0">
                          <a:solidFill>
                            <a:schemeClr val="tx1"/>
                          </a:solidFill>
                          <a:latin typeface="+mn-ea"/>
                          <a:ea typeface="+mn-ea"/>
                        </a:rPr>
                        <a:t>2023.V2</a:t>
                      </a:r>
                      <a:r>
                        <a:rPr lang="zh-CN" altLang="en-US" sz="1600" b="0" dirty="0">
                          <a:solidFill>
                            <a:schemeClr val="tx1"/>
                          </a:solidFill>
                          <a:latin typeface="+mn-ea"/>
                          <a:ea typeface="+mn-ea"/>
                        </a:rPr>
                        <a:t>）</a:t>
                      </a:r>
                      <a:r>
                        <a:rPr lang="en-US" altLang="zh-CN" sz="1600" b="0" baseline="30000" dirty="0">
                          <a:solidFill>
                            <a:schemeClr val="tx1"/>
                          </a:solidFill>
                          <a:latin typeface="+mn-ea"/>
                          <a:ea typeface="+mn-ea"/>
                        </a:rPr>
                        <a:t>1</a:t>
                      </a:r>
                      <a:endParaRPr lang="zh-CN" altLang="en-US" sz="1600" b="0" dirty="0">
                        <a:solidFill>
                          <a:schemeClr val="tx1"/>
                        </a:solidFill>
                        <a:latin typeface="+mn-ea"/>
                        <a:ea typeface="+mn-ea"/>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0" kern="1200" dirty="0">
                          <a:solidFill>
                            <a:schemeClr val="tx1"/>
                          </a:solidFill>
                          <a:latin typeface="+mn-ea"/>
                          <a:ea typeface="+mn-ea"/>
                        </a:rPr>
                        <a:t>1</a:t>
                      </a:r>
                      <a:r>
                        <a:rPr lang="zh-CN" altLang="en-US" sz="1600" b="0" kern="1200" dirty="0">
                          <a:solidFill>
                            <a:schemeClr val="tx1"/>
                          </a:solidFill>
                          <a:latin typeface="+mn-ea"/>
                          <a:ea typeface="+mn-ea"/>
                        </a:rPr>
                        <a:t>类推荐</a:t>
                      </a:r>
                      <a:endParaRPr lang="tr-TR" altLang="zh-CN" sz="16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2789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0" dirty="0">
                          <a:solidFill>
                            <a:schemeClr val="tx1"/>
                          </a:solidFill>
                          <a:latin typeface="+mn-ea"/>
                          <a:ea typeface="+mn-ea"/>
                        </a:rPr>
                        <a:t>中国临床肿瘤学会</a:t>
                      </a: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buNone/>
                      </a:pPr>
                      <a:r>
                        <a:rPr lang="zh-CN" altLang="en-US" sz="1600" dirty="0">
                          <a:solidFill>
                            <a:srgbClr val="000000"/>
                          </a:solidFill>
                          <a:effectLst/>
                          <a:latin typeface="微软雅黑" panose="020B0503020204020204" charset="-122"/>
                          <a:ea typeface="微软雅黑" panose="020B0503020204020204" charset="-122"/>
                          <a:sym typeface="+mn-ea"/>
                        </a:rPr>
                        <a:t>《</a:t>
                      </a:r>
                      <a:r>
                        <a:rPr lang="en-US" altLang="zh-CN" sz="1600" dirty="0">
                          <a:solidFill>
                            <a:srgbClr val="000000"/>
                          </a:solidFill>
                          <a:effectLst/>
                          <a:latin typeface="微软雅黑" panose="020B0503020204020204" charset="-122"/>
                          <a:ea typeface="微软雅黑" panose="020B0503020204020204" charset="-122"/>
                          <a:sym typeface="+mn-ea"/>
                        </a:rPr>
                        <a:t>2019</a:t>
                      </a:r>
                      <a:r>
                        <a:rPr lang="zh-CN" altLang="en-US" sz="1600" dirty="0">
                          <a:solidFill>
                            <a:srgbClr val="000000"/>
                          </a:solidFill>
                          <a:effectLst/>
                          <a:latin typeface="微软雅黑" panose="020B0503020204020204" charset="-122"/>
                          <a:ea typeface="微软雅黑" panose="020B0503020204020204" charset="-122"/>
                          <a:sym typeface="+mn-ea"/>
                        </a:rPr>
                        <a:t>CSCO抗肿瘤治疗相关恶心呕吐预防和治疗指南》</a:t>
                      </a:r>
                      <a:r>
                        <a:rPr lang="en-US" altLang="zh-CN" sz="1600" baseline="30000" dirty="0">
                          <a:solidFill>
                            <a:srgbClr val="000000"/>
                          </a:solidFill>
                          <a:effectLst/>
                          <a:latin typeface="微软雅黑" panose="020B0503020204020204" charset="-122"/>
                          <a:ea typeface="微软雅黑" panose="020B0503020204020204" charset="-122"/>
                          <a:sym typeface="+mn-ea"/>
                        </a:rPr>
                        <a:t>2</a:t>
                      </a:r>
                      <a:endParaRPr lang="zh-CN" altLang="en-US" sz="1600" b="0" baseline="30000" dirty="0">
                        <a:solidFill>
                          <a:srgbClr val="000000"/>
                        </a:solidFill>
                        <a:effectLst/>
                        <a:latin typeface="微软雅黑" panose="020B0503020204020204" charset="-122"/>
                        <a:ea typeface="微软雅黑" panose="020B0503020204020204" charset="-122"/>
                      </a:endParaRPr>
                    </a:p>
                  </a:txBody>
                  <a:tcPr anchor="ctr">
                    <a:lnL>
                      <a:noFill/>
                    </a:lnL>
                    <a:lnR>
                      <a:noFill/>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0" kern="1200" dirty="0">
                          <a:solidFill>
                            <a:schemeClr val="tx1"/>
                          </a:solidFill>
                          <a:latin typeface="+mn-ea"/>
                          <a:ea typeface="+mn-ea"/>
                        </a:rPr>
                        <a:t>I</a:t>
                      </a:r>
                      <a:r>
                        <a:rPr lang="zh-CN" altLang="en-US" sz="1600" b="0" kern="1200" dirty="0">
                          <a:solidFill>
                            <a:schemeClr val="tx1"/>
                          </a:solidFill>
                          <a:latin typeface="+mn-ea"/>
                          <a:ea typeface="+mn-ea"/>
                        </a:rPr>
                        <a:t>级推荐，</a:t>
                      </a:r>
                      <a:r>
                        <a:rPr lang="en-US" altLang="zh-CN" sz="1600" b="0" kern="1200" dirty="0">
                          <a:solidFill>
                            <a:schemeClr val="tx1"/>
                          </a:solidFill>
                          <a:latin typeface="+mn-ea"/>
                          <a:ea typeface="+mn-ea"/>
                        </a:rPr>
                        <a:t>1A</a:t>
                      </a:r>
                      <a:r>
                        <a:rPr lang="zh-CN" altLang="en-US" sz="1600" b="0" kern="1200" dirty="0">
                          <a:solidFill>
                            <a:schemeClr val="tx1"/>
                          </a:solidFill>
                          <a:latin typeface="+mn-ea"/>
                          <a:ea typeface="+mn-ea"/>
                        </a:rPr>
                        <a:t>类证据</a:t>
                      </a:r>
                      <a:endParaRPr lang="zh-CN" altLang="en-US" sz="16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headEnd type="none" w="med" len="med"/>
                      <a:tailEnd type="none" w="med" len="med"/>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502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0" kern="1200" dirty="0">
                          <a:solidFill>
                            <a:schemeClr val="tx1"/>
                          </a:solidFill>
                          <a:latin typeface="+mn-ea"/>
                          <a:ea typeface="+mn-ea"/>
                        </a:rPr>
                        <a:t>中国抗癌协会肿瘤临床化疗专业委员会</a:t>
                      </a:r>
                      <a:endParaRPr lang="en-US" altLang="zh-CN" sz="1600" b="0" kern="1200" dirty="0">
                        <a:solidFill>
                          <a:schemeClr val="tx1"/>
                        </a:solidFill>
                        <a:latin typeface="+mn-ea"/>
                        <a:ea typeface="+mn-ea"/>
                        <a:cs typeface="+mn-cs"/>
                      </a:endParaRPr>
                    </a:p>
                  </a:txBody>
                  <a:tcPr anchor="ctr">
                    <a:lnL w="9525" cap="flat" cmpd="sng" algn="ctr">
                      <a:noFill/>
                      <a:prstDash val="solid"/>
                      <a:round/>
                      <a:headEnd type="none" w="med" len="med"/>
                      <a:tailEnd type="none" w="med" len="med"/>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0" kern="1200" dirty="0">
                          <a:solidFill>
                            <a:schemeClr val="tx1"/>
                          </a:solidFill>
                          <a:latin typeface="+mn-ea"/>
                          <a:ea typeface="+mn-ea"/>
                        </a:rPr>
                        <a:t>《</a:t>
                      </a:r>
                      <a:r>
                        <a:rPr lang="zh-CN" altLang="en-US" sz="1600" b="0" kern="1200" dirty="0">
                          <a:solidFill>
                            <a:schemeClr val="tx1"/>
                          </a:solidFill>
                          <a:latin typeface="+mn-ea"/>
                          <a:ea typeface="+mn-ea"/>
                        </a:rPr>
                        <a:t>肿瘤药物治疗相关恶心呕吐防治中国专家共识</a:t>
                      </a:r>
                      <a:r>
                        <a:rPr lang="en-US" altLang="zh-CN" sz="1600" b="0" kern="1200" dirty="0">
                          <a:solidFill>
                            <a:schemeClr val="tx1"/>
                          </a:solidFill>
                          <a:latin typeface="+mn-ea"/>
                          <a:ea typeface="+mn-ea"/>
                        </a:rPr>
                        <a:t>》</a:t>
                      </a:r>
                      <a:r>
                        <a:rPr lang="zh-CN" altLang="en-US" sz="1600" b="0" kern="1200" dirty="0">
                          <a:solidFill>
                            <a:schemeClr val="tx1"/>
                          </a:solidFill>
                          <a:latin typeface="+mn-ea"/>
                          <a:ea typeface="+mn-ea"/>
                        </a:rPr>
                        <a:t>（</a:t>
                      </a:r>
                      <a:r>
                        <a:rPr lang="en-US" altLang="zh-CN" sz="1600" b="0" kern="1200" dirty="0">
                          <a:solidFill>
                            <a:schemeClr val="tx1"/>
                          </a:solidFill>
                          <a:latin typeface="+mn-ea"/>
                          <a:ea typeface="+mn-ea"/>
                        </a:rPr>
                        <a:t>2019</a:t>
                      </a:r>
                      <a:r>
                        <a:rPr lang="zh-CN" altLang="en-US" sz="1600" b="0" kern="1200" dirty="0">
                          <a:solidFill>
                            <a:schemeClr val="tx1"/>
                          </a:solidFill>
                          <a:latin typeface="+mn-ea"/>
                          <a:ea typeface="+mn-ea"/>
                        </a:rPr>
                        <a:t>年版）</a:t>
                      </a:r>
                      <a:r>
                        <a:rPr lang="en-US" altLang="zh-CN" sz="1600" b="0" kern="1200" baseline="30000" dirty="0">
                          <a:solidFill>
                            <a:schemeClr val="tx1"/>
                          </a:solidFill>
                          <a:latin typeface="+mn-ea"/>
                          <a:ea typeface="+mn-ea"/>
                        </a:rPr>
                        <a:t>3</a:t>
                      </a:r>
                      <a:endParaRPr lang="en-US" altLang="zh-CN" sz="1600" b="0" kern="1200" baseline="30000" dirty="0">
                        <a:solidFill>
                          <a:schemeClr val="tx1"/>
                        </a:solidFill>
                        <a:latin typeface="+mn-ea"/>
                        <a:ea typeface="+mn-ea"/>
                        <a:cs typeface="+mn-cs"/>
                      </a:endParaRPr>
                    </a:p>
                  </a:txBody>
                  <a:tcPr anchor="ctr">
                    <a:lnL>
                      <a:noFill/>
                    </a:lnL>
                    <a:lnR>
                      <a:noFill/>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0" kern="1200" dirty="0">
                          <a:solidFill>
                            <a:schemeClr val="tx1"/>
                          </a:solidFill>
                          <a:latin typeface="+mn-ea"/>
                          <a:ea typeface="+mn-ea"/>
                        </a:rPr>
                        <a:t>I</a:t>
                      </a:r>
                      <a:r>
                        <a:rPr lang="zh-CN" altLang="en-US" sz="1600" b="0" kern="1200" dirty="0">
                          <a:solidFill>
                            <a:schemeClr val="tx1"/>
                          </a:solidFill>
                          <a:latin typeface="+mn-ea"/>
                          <a:ea typeface="+mn-ea"/>
                        </a:rPr>
                        <a:t>类证据</a:t>
                      </a:r>
                      <a:endParaRPr lang="en-US" altLang="zh-CN" sz="1600" b="0" kern="1200" dirty="0">
                        <a:solidFill>
                          <a:schemeClr val="tx1"/>
                        </a:solidFill>
                        <a:latin typeface="+mn-ea"/>
                        <a:ea typeface="+mn-ea"/>
                        <a:cs typeface="+mn-cs"/>
                      </a:endParaRPr>
                    </a:p>
                  </a:txBody>
                  <a:tcPr anchor="ctr">
                    <a:lnL>
                      <a:noFill/>
                    </a:lnL>
                    <a:lnR w="9525" cap="flat" cmpd="sng" algn="ctr">
                      <a:noFill/>
                      <a:prstDash val="solid"/>
                      <a:round/>
                      <a:headEnd type="none" w="med" len="med"/>
                      <a:tailEnd type="none" w="med" len="med"/>
                    </a:lnR>
                    <a:lnT w="6350" cap="flat" cmpd="sng" algn="ctr">
                      <a:solidFill>
                        <a:srgbClr val="5B9BD5"/>
                      </a:solidFill>
                      <a:prstDash val="solid"/>
                      <a:miter lim="800000"/>
                    </a:lnT>
                    <a:lnB w="6350" cap="flat" cmpd="sng" algn="ctr">
                      <a:solidFill>
                        <a:srgbClr val="5B9BD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MH_SubTitle_3">
            <a:extLst>
              <a:ext uri="{FF2B5EF4-FFF2-40B4-BE49-F238E27FC236}">
                <a16:creationId xmlns:a16="http://schemas.microsoft.com/office/drawing/2014/main" id="{6B46FACF-959E-3F4B-920E-4B9119610581}"/>
              </a:ext>
            </a:extLst>
          </p:cNvPr>
          <p:cNvSpPr/>
          <p:nvPr>
            <p:custDataLst>
              <p:tags r:id="rId3"/>
            </p:custDataLst>
          </p:nvPr>
        </p:nvSpPr>
        <p:spPr>
          <a:xfrm>
            <a:off x="8206740" y="1001547"/>
            <a:ext cx="3054462" cy="501050"/>
          </a:xfrm>
          <a:prstGeom prst="rect">
            <a:avLst/>
          </a:prstGeom>
          <a:solidFill>
            <a:schemeClr val="bg1">
              <a:lumMod val="75000"/>
              <a:alpha val="32000"/>
            </a:schemeClr>
          </a:solidFill>
        </p:spPr>
        <p:txBody>
          <a:bodyPr lIns="20250" tIns="20250" rIns="20250" bIns="20250" anchor="ctr">
            <a:normAutofit/>
          </a:bodyPr>
          <a:lstStyle/>
          <a:p>
            <a:pPr algn="ctr" defTabSz="685800">
              <a:defRPr/>
            </a:pPr>
            <a:r>
              <a:rPr lang="en-US" altLang="zh-CN" sz="1600" dirty="0">
                <a:solidFill>
                  <a:prstClr val="black"/>
                </a:solidFill>
                <a:latin typeface="Microsoft YaHei" panose="020B0503020204020204" pitchFamily="34" charset="-122"/>
                <a:ea typeface="Microsoft YaHei" panose="020B0503020204020204" pitchFamily="34" charset="-122"/>
              </a:rPr>
              <a:t>2023 NCCN</a:t>
            </a:r>
            <a:r>
              <a:rPr lang="zh-CN" altLang="en-US" sz="1600" dirty="0">
                <a:solidFill>
                  <a:prstClr val="black"/>
                </a:solidFill>
                <a:latin typeface="Microsoft YaHei" panose="020B0503020204020204" pitchFamily="34" charset="-122"/>
                <a:ea typeface="Microsoft YaHei" panose="020B0503020204020204" pitchFamily="34" charset="-122"/>
              </a:rPr>
              <a:t>指南</a:t>
            </a:r>
            <a:r>
              <a:rPr lang="en-US" altLang="zh-CN" sz="1600" baseline="30000" dirty="0">
                <a:solidFill>
                  <a:prstClr val="black"/>
                </a:solidFill>
                <a:latin typeface="Microsoft YaHei" panose="020B0503020204020204" pitchFamily="34" charset="-122"/>
                <a:ea typeface="Microsoft YaHei" panose="020B0503020204020204" pitchFamily="34" charset="-122"/>
              </a:rPr>
              <a:t>1</a:t>
            </a:r>
          </a:p>
        </p:txBody>
      </p:sp>
      <p:sp>
        <p:nvSpPr>
          <p:cNvPr id="17" name="同侧圆角矩形 27">
            <a:extLst>
              <a:ext uri="{FF2B5EF4-FFF2-40B4-BE49-F238E27FC236}">
                <a16:creationId xmlns:a16="http://schemas.microsoft.com/office/drawing/2014/main" id="{6E708ACD-D993-73AC-B071-BDEFB93C8B64}"/>
              </a:ext>
            </a:extLst>
          </p:cNvPr>
          <p:cNvSpPr/>
          <p:nvPr/>
        </p:nvSpPr>
        <p:spPr>
          <a:xfrm rot="10800000">
            <a:off x="8206739" y="1510338"/>
            <a:ext cx="3054463" cy="1843952"/>
          </a:xfrm>
          <a:prstGeom prst="round2SameRect">
            <a:avLst>
              <a:gd name="adj1" fmla="val 6362"/>
              <a:gd name="adj2" fmla="val 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icrosoft YaHei" panose="020B0503020204020204" pitchFamily="34" charset="-122"/>
              <a:ea typeface="Microsoft YaHei" panose="020B0503020204020204" pitchFamily="34" charset="-122"/>
            </a:endParaRPr>
          </a:p>
        </p:txBody>
      </p:sp>
      <p:sp>
        <p:nvSpPr>
          <p:cNvPr id="18" name="矩形 17">
            <a:extLst>
              <a:ext uri="{FF2B5EF4-FFF2-40B4-BE49-F238E27FC236}">
                <a16:creationId xmlns:a16="http://schemas.microsoft.com/office/drawing/2014/main" id="{964C55F3-8D07-62E0-DFED-84EB686EED0E}"/>
              </a:ext>
            </a:extLst>
          </p:cNvPr>
          <p:cNvSpPr/>
          <p:nvPr/>
        </p:nvSpPr>
        <p:spPr>
          <a:xfrm>
            <a:off x="8373159" y="1690651"/>
            <a:ext cx="2721625" cy="1075872"/>
          </a:xfrm>
          <a:prstGeom prst="rect">
            <a:avLst/>
          </a:prstGeom>
        </p:spPr>
        <p:txBody>
          <a:bodyPr wrap="square">
            <a:spAutoFit/>
          </a:bodyPr>
          <a:lstStyle/>
          <a:p>
            <a:pPr marL="54000" indent="-214313" defTabSz="685800">
              <a:lnSpc>
                <a:spcPct val="130000"/>
              </a:lnSpc>
              <a:buSzPct val="80000"/>
              <a:buFont typeface="Wingdings" panose="05000000000000000000" pitchFamily="2" charset="2"/>
              <a:buChar char="Ø"/>
              <a:defRPr/>
            </a:pPr>
            <a:r>
              <a:rPr lang="zh-CN" altLang="en-US" sz="1000" dirty="0">
                <a:solidFill>
                  <a:schemeClr val="bg1"/>
                </a:solidFill>
                <a:latin typeface="Microsoft YaHei" panose="020B0503020204020204" pitchFamily="34" charset="-122"/>
                <a:ea typeface="Microsoft YaHei" panose="020B0503020204020204" pitchFamily="34" charset="-122"/>
              </a:rPr>
              <a:t>对于使用高致吐及中致吐化疗方案的患者，推荐化疗前</a:t>
            </a:r>
            <a:r>
              <a:rPr lang="en-US" altLang="zh-CN" sz="1000" dirty="0">
                <a:solidFill>
                  <a:schemeClr val="bg1"/>
                </a:solidFill>
                <a:latin typeface="Microsoft YaHei" panose="020B0503020204020204" pitchFamily="34" charset="-122"/>
                <a:ea typeface="Microsoft YaHei" panose="020B0503020204020204" pitchFamily="34" charset="-122"/>
              </a:rPr>
              <a:t>24-48h</a:t>
            </a:r>
            <a:r>
              <a:rPr lang="zh-CN" altLang="en-US" sz="1000" dirty="0">
                <a:solidFill>
                  <a:schemeClr val="bg1"/>
                </a:solidFill>
                <a:latin typeface="Microsoft YaHei" panose="020B0503020204020204" pitchFamily="34" charset="-122"/>
                <a:ea typeface="Microsoft YaHei" panose="020B0503020204020204" pitchFamily="34" charset="-122"/>
              </a:rPr>
              <a:t>使用格拉司琼透皮贴片</a:t>
            </a:r>
            <a:endParaRPr lang="en-US" altLang="zh-CN" sz="1000" dirty="0">
              <a:solidFill>
                <a:schemeClr val="bg1"/>
              </a:solidFill>
              <a:latin typeface="Microsoft YaHei" panose="020B0503020204020204" pitchFamily="34" charset="-122"/>
              <a:ea typeface="Microsoft YaHei" panose="020B0503020204020204" pitchFamily="34" charset="-122"/>
            </a:endParaRPr>
          </a:p>
          <a:p>
            <a:pPr marL="54000" indent="-214313" defTabSz="685800">
              <a:lnSpc>
                <a:spcPct val="130000"/>
              </a:lnSpc>
              <a:buSzPct val="80000"/>
              <a:buFont typeface="Wingdings" panose="05000000000000000000" pitchFamily="2" charset="2"/>
              <a:buChar char="Ø"/>
              <a:defRPr/>
            </a:pPr>
            <a:r>
              <a:rPr lang="zh-CN" altLang="en-US" sz="1000" dirty="0">
                <a:solidFill>
                  <a:schemeClr val="bg1"/>
                </a:solidFill>
                <a:latin typeface="Microsoft YaHei" panose="020B0503020204020204" pitchFamily="34" charset="-122"/>
                <a:ea typeface="Microsoft YaHei" panose="020B0503020204020204" pitchFamily="34" charset="-122"/>
              </a:rPr>
              <a:t>格拉司琼皮贴片没有关于</a:t>
            </a:r>
            <a:r>
              <a:rPr lang="en-US" altLang="zh-CN" sz="1000" dirty="0">
                <a:solidFill>
                  <a:schemeClr val="bg1"/>
                </a:solidFill>
                <a:latin typeface="Microsoft YaHei" panose="020B0503020204020204" pitchFamily="34" charset="-122"/>
                <a:ea typeface="Microsoft YaHei" panose="020B0503020204020204" pitchFamily="34" charset="-122"/>
              </a:rPr>
              <a:t>QT</a:t>
            </a:r>
            <a:r>
              <a:rPr lang="zh-CN" altLang="en-US" sz="1000" dirty="0">
                <a:solidFill>
                  <a:schemeClr val="bg1"/>
                </a:solidFill>
                <a:latin typeface="Microsoft YaHei" panose="020B0503020204020204" pitchFamily="34" charset="-122"/>
                <a:ea typeface="Microsoft YaHei" panose="020B0503020204020204" pitchFamily="34" charset="-122"/>
              </a:rPr>
              <a:t>间期延长的警告</a:t>
            </a:r>
          </a:p>
        </p:txBody>
      </p:sp>
      <p:pic>
        <p:nvPicPr>
          <p:cNvPr id="19" name="Picture 11">
            <a:extLst>
              <a:ext uri="{FF2B5EF4-FFF2-40B4-BE49-F238E27FC236}">
                <a16:creationId xmlns:a16="http://schemas.microsoft.com/office/drawing/2014/main" id="{7F4F3B88-086E-F55D-E568-E94CEF87EBD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73159" y="2685795"/>
            <a:ext cx="2721625" cy="522083"/>
          </a:xfrm>
          <a:prstGeom prst="rect">
            <a:avLst/>
          </a:prstGeom>
        </p:spPr>
      </p:pic>
      <p:sp>
        <p:nvSpPr>
          <p:cNvPr id="20" name="MH_SubTitle_1">
            <a:extLst>
              <a:ext uri="{FF2B5EF4-FFF2-40B4-BE49-F238E27FC236}">
                <a16:creationId xmlns:a16="http://schemas.microsoft.com/office/drawing/2014/main" id="{0A86CC00-1290-94FD-20F9-8A1AE85BA5D9}"/>
              </a:ext>
            </a:extLst>
          </p:cNvPr>
          <p:cNvSpPr>
            <a:spLocks noChangeArrowheads="1"/>
          </p:cNvSpPr>
          <p:nvPr>
            <p:custDataLst>
              <p:tags r:id="rId4"/>
            </p:custDataLst>
          </p:nvPr>
        </p:nvSpPr>
        <p:spPr bwMode="auto">
          <a:xfrm>
            <a:off x="8279609" y="3574408"/>
            <a:ext cx="3054462" cy="501051"/>
          </a:xfrm>
          <a:prstGeom prst="rect">
            <a:avLst/>
          </a:prstGeom>
          <a:solidFill>
            <a:srgbClr val="BDAFA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250" tIns="20250" rIns="20250" bIns="2025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a:defRPr/>
            </a:pPr>
            <a:r>
              <a:rPr lang="en-US" altLang="zh-CN" sz="1600" dirty="0">
                <a:solidFill>
                  <a:prstClr val="black"/>
                </a:solidFill>
                <a:latin typeface="Microsoft YaHei" panose="020B0503020204020204" pitchFamily="34" charset="-122"/>
                <a:ea typeface="Microsoft YaHei" panose="020B0503020204020204" pitchFamily="34" charset="-122"/>
              </a:rPr>
              <a:t>2019CSCO</a:t>
            </a:r>
            <a:r>
              <a:rPr lang="zh-CN" altLang="en-US" sz="1600" dirty="0">
                <a:solidFill>
                  <a:prstClr val="black"/>
                </a:solidFill>
                <a:latin typeface="Microsoft YaHei" panose="020B0503020204020204" pitchFamily="34" charset="-122"/>
                <a:ea typeface="Microsoft YaHei" panose="020B0503020204020204" pitchFamily="34" charset="-122"/>
              </a:rPr>
              <a:t>抗肿瘤治疗相关恶心呕吐预防和治疗指南</a:t>
            </a:r>
            <a:r>
              <a:rPr lang="en-US" altLang="zh-CN" sz="1600" baseline="30000" dirty="0">
                <a:solidFill>
                  <a:prstClr val="black"/>
                </a:solidFill>
                <a:latin typeface="Microsoft YaHei" panose="020B0503020204020204" pitchFamily="34" charset="-122"/>
                <a:ea typeface="Microsoft YaHei" panose="020B0503020204020204" pitchFamily="34" charset="-122"/>
              </a:rPr>
              <a:t>2</a:t>
            </a:r>
          </a:p>
        </p:txBody>
      </p:sp>
      <p:sp>
        <p:nvSpPr>
          <p:cNvPr id="21" name="同侧圆角矩形 24">
            <a:extLst>
              <a:ext uri="{FF2B5EF4-FFF2-40B4-BE49-F238E27FC236}">
                <a16:creationId xmlns:a16="http://schemas.microsoft.com/office/drawing/2014/main" id="{750FA8B8-DAE7-BF45-D8DF-AF6F8386EEE9}"/>
              </a:ext>
            </a:extLst>
          </p:cNvPr>
          <p:cNvSpPr/>
          <p:nvPr/>
        </p:nvSpPr>
        <p:spPr>
          <a:xfrm rot="10800000">
            <a:off x="8279609" y="4085032"/>
            <a:ext cx="3054462" cy="1959473"/>
          </a:xfrm>
          <a:prstGeom prst="round2SameRect">
            <a:avLst>
              <a:gd name="adj1" fmla="val 6362"/>
              <a:gd name="adj2" fmla="val 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Microsoft YaHei" panose="020B0503020204020204" pitchFamily="34" charset="-122"/>
              <a:ea typeface="Microsoft YaHei" panose="020B0503020204020204" pitchFamily="34" charset="-122"/>
            </a:endParaRPr>
          </a:p>
        </p:txBody>
      </p:sp>
      <p:sp>
        <p:nvSpPr>
          <p:cNvPr id="22" name="矩形 21">
            <a:extLst>
              <a:ext uri="{FF2B5EF4-FFF2-40B4-BE49-F238E27FC236}">
                <a16:creationId xmlns:a16="http://schemas.microsoft.com/office/drawing/2014/main" id="{98BA8DA2-6926-7FDD-DDB6-BDB2BB65B0D3}"/>
              </a:ext>
            </a:extLst>
          </p:cNvPr>
          <p:cNvSpPr/>
          <p:nvPr/>
        </p:nvSpPr>
        <p:spPr>
          <a:xfrm>
            <a:off x="8399622" y="4203022"/>
            <a:ext cx="2668696" cy="515077"/>
          </a:xfrm>
          <a:prstGeom prst="rect">
            <a:avLst/>
          </a:prstGeom>
        </p:spPr>
        <p:txBody>
          <a:bodyPr wrap="square">
            <a:spAutoFit/>
          </a:bodyPr>
          <a:lstStyle/>
          <a:p>
            <a:pPr marL="171450" indent="-171450" defTabSz="685800">
              <a:lnSpc>
                <a:spcPct val="130000"/>
              </a:lnSpc>
              <a:buFont typeface="Wingdings" pitchFamily="2" charset="2"/>
              <a:buChar char="Ø"/>
              <a:defRPr/>
            </a:pPr>
            <a:r>
              <a:rPr lang="zh-CN" altLang="en-US" sz="1100" spc="-113" dirty="0">
                <a:solidFill>
                  <a:schemeClr val="bg1"/>
                </a:solidFill>
                <a:latin typeface="Microsoft YaHei" panose="020B0503020204020204" pitchFamily="34" charset="-122"/>
                <a:ea typeface="Microsoft YaHei" panose="020B0503020204020204" pitchFamily="34" charset="-122"/>
              </a:rPr>
              <a:t>格拉司琼透皮贴片是格拉司琼预防化疗相关呕吐的新剂型，作用时间长达</a:t>
            </a:r>
            <a:r>
              <a:rPr lang="en-US" altLang="zh-CN" sz="1100" spc="-113" dirty="0">
                <a:solidFill>
                  <a:schemeClr val="bg1"/>
                </a:solidFill>
                <a:latin typeface="Microsoft YaHei" panose="020B0503020204020204" pitchFamily="34" charset="-122"/>
                <a:ea typeface="Microsoft YaHei" panose="020B0503020204020204" pitchFamily="34" charset="-122"/>
              </a:rPr>
              <a:t>7</a:t>
            </a:r>
            <a:r>
              <a:rPr lang="zh-CN" altLang="en-US" sz="1100" spc="-113" dirty="0">
                <a:solidFill>
                  <a:schemeClr val="bg1"/>
                </a:solidFill>
                <a:latin typeface="Microsoft YaHei" panose="020B0503020204020204" pitchFamily="34" charset="-122"/>
                <a:ea typeface="Microsoft YaHei" panose="020B0503020204020204" pitchFamily="34" charset="-122"/>
              </a:rPr>
              <a:t>天</a:t>
            </a:r>
          </a:p>
        </p:txBody>
      </p:sp>
      <p:pic>
        <p:nvPicPr>
          <p:cNvPr id="23" name="Content Placeholder 4">
            <a:extLst>
              <a:ext uri="{FF2B5EF4-FFF2-40B4-BE49-F238E27FC236}">
                <a16:creationId xmlns:a16="http://schemas.microsoft.com/office/drawing/2014/main" id="{3FE7F975-5EF1-4965-A453-69152FB913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9866" y="4825333"/>
            <a:ext cx="1908207" cy="12015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2045" y="369570"/>
            <a:ext cx="4064000" cy="430530"/>
          </a:xfrm>
          <a:prstGeom prst="rect">
            <a:avLst/>
          </a:prstGeom>
          <a:noFill/>
        </p:spPr>
        <p:txBody>
          <a:bodyPr wrap="square" lIns="0" tIns="0" rIns="0" bIns="0" rtlCol="0">
            <a:spAutoFit/>
          </a:bodyPr>
          <a:lstStyle/>
          <a:p>
            <a:r>
              <a:rPr lang="zh-CN" altLang="en-US" sz="2800" b="1" dirty="0">
                <a:solidFill>
                  <a:schemeClr val="tx1"/>
                </a:solidFill>
                <a:latin typeface="+mn-ea"/>
              </a:rPr>
              <a:t>创新性</a:t>
            </a:r>
          </a:p>
        </p:txBody>
      </p:sp>
      <p:grpSp>
        <p:nvGrpSpPr>
          <p:cNvPr id="3" name="组合 2"/>
          <p:cNvGrpSpPr/>
          <p:nvPr/>
        </p:nvGrpSpPr>
        <p:grpSpPr>
          <a:xfrm>
            <a:off x="495935" y="324485"/>
            <a:ext cx="443230" cy="521335"/>
            <a:chOff x="781" y="511"/>
            <a:chExt cx="698" cy="821"/>
          </a:xfrm>
        </p:grpSpPr>
        <p:sp>
          <p:nvSpPr>
            <p:cNvPr id="4" name="六边形 3"/>
            <p:cNvSpPr/>
            <p:nvPr>
              <p:custDataLst>
                <p:tags r:id="rId7"/>
              </p:custDataLst>
            </p:nvPr>
          </p:nvSpPr>
          <p:spPr>
            <a:xfrm rot="5400000" flipH="1" flipV="1">
              <a:off x="726" y="565"/>
              <a:ext cx="781" cy="672"/>
            </a:xfrm>
            <a:prstGeom prst="hexagon">
              <a:avLst/>
            </a:prstGeom>
            <a:noFill/>
            <a:ln>
              <a:solidFill>
                <a:srgbClr val="00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5" name="六边形 4"/>
            <p:cNvSpPr/>
            <p:nvPr>
              <p:custDataLst>
                <p:tags r:id="rId8"/>
              </p:custDataLst>
            </p:nvPr>
          </p:nvSpPr>
          <p:spPr>
            <a:xfrm rot="5400000" flipH="1" flipV="1">
              <a:off x="752" y="605"/>
              <a:ext cx="781" cy="672"/>
            </a:xfrm>
            <a:prstGeom prst="hexagon">
              <a:avLst/>
            </a:prstGeom>
            <a:solidFill>
              <a:srgbClr val="00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egoe UI" panose="020B0502040204020203" pitchFamily="34" charset="0"/>
                <a:ea typeface="微软雅黑" panose="020B0503020204020204" charset="-122"/>
                <a:sym typeface="Segoe UI" panose="020B0502040204020203" pitchFamily="34" charset="0"/>
              </a:endParaRPr>
            </a:p>
          </p:txBody>
        </p:sp>
        <p:sp>
          <p:nvSpPr>
            <p:cNvPr id="6" name="文本框 5"/>
            <p:cNvSpPr txBox="1"/>
            <p:nvPr/>
          </p:nvSpPr>
          <p:spPr>
            <a:xfrm>
              <a:off x="820" y="651"/>
              <a:ext cx="645" cy="581"/>
            </a:xfrm>
            <a:prstGeom prst="rect">
              <a:avLst/>
            </a:prstGeom>
            <a:noFill/>
          </p:spPr>
          <p:txBody>
            <a:bodyPr wrap="square" lIns="0" tIns="0" rIns="0" bIns="0" rtlCol="0">
              <a:spAutoFit/>
            </a:bodyPr>
            <a:lstStyle/>
            <a:p>
              <a:pPr algn="ctr"/>
              <a:r>
                <a:rPr lang="en-US" altLang="zh-CN" sz="2400" dirty="0">
                  <a:solidFill>
                    <a:schemeClr val="bg1"/>
                  </a:solidFill>
                  <a:latin typeface="Arial" panose="020B0604020202020204" pitchFamily="34" charset="0"/>
                  <a:ea typeface="思源黑体 CN Bold" panose="020B0800000000000000" charset="-122"/>
                </a:rPr>
                <a:t>04</a:t>
              </a:r>
            </a:p>
          </p:txBody>
        </p:sp>
      </p:grpSp>
      <p:sp>
        <p:nvSpPr>
          <p:cNvPr id="15" name="文本框 14"/>
          <p:cNvSpPr txBox="1"/>
          <p:nvPr/>
        </p:nvSpPr>
        <p:spPr>
          <a:xfrm>
            <a:off x="1122045" y="6109489"/>
            <a:ext cx="3899511"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pPr>
            <a:r>
              <a:rPr lang="en-US" altLang="zh-CN" sz="900" dirty="0">
                <a:latin typeface="Microsoft YaHei" panose="020B0503020204020204" pitchFamily="34" charset="-122"/>
                <a:ea typeface="Microsoft YaHei" panose="020B0503020204020204" pitchFamily="34" charset="-122"/>
              </a:rPr>
              <a:t>Howell J, et al. J Oncol Pharm </a:t>
            </a:r>
            <a:r>
              <a:rPr lang="en-US" altLang="zh-CN" sz="900" dirty="0" err="1">
                <a:latin typeface="Microsoft YaHei" panose="020B0503020204020204" pitchFamily="34" charset="-122"/>
                <a:ea typeface="Microsoft YaHei" panose="020B0503020204020204" pitchFamily="34" charset="-122"/>
              </a:rPr>
              <a:t>Pract</a:t>
            </a:r>
            <a:r>
              <a:rPr lang="en-US" altLang="zh-CN" sz="900" dirty="0">
                <a:latin typeface="Microsoft YaHei" panose="020B0503020204020204" pitchFamily="34" charset="-122"/>
                <a:ea typeface="Microsoft YaHei" panose="020B0503020204020204" pitchFamily="34" charset="-122"/>
              </a:rPr>
              <a:t>. 2009;15:223-231</a:t>
            </a:r>
            <a:endParaRPr lang="en-US" altLang="zh-CN" sz="900" b="0" i="0" u="none" strike="noStrike" baseline="0" dirty="0">
              <a:latin typeface="仿宋" panose="02010609060101010101" pitchFamily="49" charset="-122"/>
              <a:ea typeface="仿宋" panose="02010609060101010101" pitchFamily="49" charset="-122"/>
            </a:endParaRPr>
          </a:p>
        </p:txBody>
      </p:sp>
      <p:sp>
        <p:nvSpPr>
          <p:cNvPr id="16" name="文本框 15"/>
          <p:cNvSpPr txBox="1"/>
          <p:nvPr/>
        </p:nvSpPr>
        <p:spPr>
          <a:xfrm>
            <a:off x="369808" y="6086950"/>
            <a:ext cx="641198"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b="0" i="0" u="none" strike="noStrike" baseline="0" dirty="0">
                <a:latin typeface="仿宋" panose="02010609060101010101" pitchFamily="49" charset="-122"/>
                <a:ea typeface="仿宋" panose="02010609060101010101" pitchFamily="49" charset="-122"/>
              </a:rPr>
              <a:t>数据来源</a:t>
            </a:r>
          </a:p>
        </p:txBody>
      </p:sp>
      <p:sp>
        <p:nvSpPr>
          <p:cNvPr id="20" name="圆角矩形 52"/>
          <p:cNvSpPr/>
          <p:nvPr>
            <p:custDataLst>
              <p:tags r:id="rId1"/>
            </p:custDataLst>
          </p:nvPr>
        </p:nvSpPr>
        <p:spPr>
          <a:xfrm>
            <a:off x="492864" y="1149805"/>
            <a:ext cx="11047189" cy="1949156"/>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2"/>
            </p:custDataLst>
          </p:nvPr>
        </p:nvSpPr>
        <p:spPr>
          <a:xfrm>
            <a:off x="708976" y="1494992"/>
            <a:ext cx="8327104" cy="987514"/>
          </a:xfrm>
          <a:prstGeom prst="rect">
            <a:avLst/>
          </a:prstGeom>
          <a:noFill/>
        </p:spPr>
        <p:txBody>
          <a:bodyPr wrap="square">
            <a:spAutoFit/>
          </a:bodyPr>
          <a:lstStyle/>
          <a:p>
            <a:pPr marL="0" lvl="1" algn="just" fontAlgn="auto">
              <a:lnSpc>
                <a:spcPct val="120000"/>
              </a:lnSpc>
            </a:pPr>
            <a:r>
              <a:rPr lang="zh-CN" altLang="en-US" sz="1600" b="1" kern="0" dirty="0">
                <a:solidFill>
                  <a:schemeClr val="tx1"/>
                </a:solidFill>
                <a:latin typeface="+mn-ea"/>
              </a:rPr>
              <a:t>创新程度：</a:t>
            </a:r>
            <a:endParaRPr lang="en-US" altLang="zh-CN" sz="1600" b="1" kern="0" dirty="0">
              <a:solidFill>
                <a:schemeClr val="tx1"/>
              </a:solidFill>
              <a:latin typeface="+mn-ea"/>
            </a:endParaRP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全球首个且唯一一个具有独特骨架结构的止吐类透皮贴片</a:t>
            </a:r>
            <a:endParaRPr lang="en-US" altLang="zh-CN" sz="1600" kern="0" dirty="0">
              <a:solidFill>
                <a:schemeClr val="tx1"/>
              </a:solidFill>
              <a:latin typeface="+mn-ea"/>
            </a:endParaRPr>
          </a:p>
          <a:p>
            <a:pPr marL="285750" lvl="1" indent="-285750" algn="just" fontAlgn="auto">
              <a:lnSpc>
                <a:spcPct val="120000"/>
              </a:lnSpc>
              <a:buFont typeface="Arial" panose="020B0604020202020204" pitchFamily="34" charset="0"/>
              <a:buChar char="•"/>
            </a:pPr>
            <a:r>
              <a:rPr lang="zh-CN" altLang="en-US" sz="1600" kern="0" dirty="0">
                <a:solidFill>
                  <a:schemeClr val="tx1"/>
                </a:solidFill>
                <a:latin typeface="+mn-ea"/>
              </a:rPr>
              <a:t>也是市场上唯一可用于预防</a:t>
            </a:r>
            <a:r>
              <a:rPr lang="en-US" altLang="zh-CN" sz="1600" kern="0" dirty="0">
                <a:solidFill>
                  <a:schemeClr val="tx1"/>
                </a:solidFill>
                <a:latin typeface="+mn-ea"/>
              </a:rPr>
              <a:t>/</a:t>
            </a:r>
            <a:r>
              <a:rPr lang="zh-CN" altLang="en-US" sz="1600" kern="0" dirty="0">
                <a:solidFill>
                  <a:schemeClr val="tx1"/>
                </a:solidFill>
                <a:latin typeface="+mn-ea"/>
              </a:rPr>
              <a:t>延迟</a:t>
            </a:r>
            <a:r>
              <a:rPr lang="en-US" altLang="zh-CN" sz="1600" kern="0" dirty="0">
                <a:solidFill>
                  <a:schemeClr val="tx1"/>
                </a:solidFill>
                <a:latin typeface="+mn-ea"/>
              </a:rPr>
              <a:t>CINV</a:t>
            </a:r>
            <a:r>
              <a:rPr lang="zh-CN" altLang="en-US" sz="1600" kern="0" dirty="0">
                <a:solidFill>
                  <a:schemeClr val="tx1"/>
                </a:solidFill>
                <a:latin typeface="+mn-ea"/>
              </a:rPr>
              <a:t>的止吐透皮贴片。</a:t>
            </a:r>
            <a:endParaRPr lang="zh-CN" altLang="en-US" sz="1600" kern="0" dirty="0">
              <a:latin typeface="+mn-ea"/>
            </a:endParaRPr>
          </a:p>
        </p:txBody>
      </p:sp>
      <p:sp>
        <p:nvSpPr>
          <p:cNvPr id="24" name="文本框 7"/>
          <p:cNvSpPr txBox="1"/>
          <p:nvPr/>
        </p:nvSpPr>
        <p:spPr>
          <a:xfrm>
            <a:off x="7920603" y="2778754"/>
            <a:ext cx="3001726"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ea typeface="思源黑体 CN Bold" panose="020B0800000000000000" charset="-122"/>
              </a:rPr>
              <a:t>格拉司琼透皮贴片骨架结构示意图</a:t>
            </a:r>
          </a:p>
        </p:txBody>
      </p:sp>
      <p:sp>
        <p:nvSpPr>
          <p:cNvPr id="26" name="圆角矩形 52"/>
          <p:cNvSpPr/>
          <p:nvPr>
            <p:custDataLst>
              <p:tags r:id="rId3"/>
            </p:custDataLst>
          </p:nvPr>
        </p:nvSpPr>
        <p:spPr>
          <a:xfrm>
            <a:off x="496966" y="3406272"/>
            <a:ext cx="5335848" cy="241479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4"/>
            </p:custDataLst>
          </p:nvPr>
        </p:nvSpPr>
        <p:spPr>
          <a:xfrm>
            <a:off x="569579" y="3720720"/>
            <a:ext cx="5190623" cy="1544654"/>
          </a:xfrm>
          <a:prstGeom prst="rect">
            <a:avLst/>
          </a:prstGeom>
          <a:noFill/>
        </p:spPr>
        <p:txBody>
          <a:bodyPr wrap="square">
            <a:spAutoFit/>
          </a:bodyPr>
          <a:lstStyle/>
          <a:p>
            <a:pPr marL="0" lvl="1" fontAlgn="auto">
              <a:lnSpc>
                <a:spcPct val="120000"/>
              </a:lnSpc>
            </a:pPr>
            <a:r>
              <a:rPr lang="zh-CN" altLang="en-US" sz="1600" b="1" kern="0" dirty="0">
                <a:solidFill>
                  <a:schemeClr val="tx1"/>
                </a:solidFill>
                <a:latin typeface="+mn-ea"/>
              </a:rPr>
              <a:t>创新的应用方式：</a:t>
            </a:r>
            <a:endParaRPr lang="en-US" altLang="zh-CN" sz="1600" b="1" kern="0" dirty="0">
              <a:solidFill>
                <a:schemeClr val="tx1"/>
              </a:solidFill>
              <a:latin typeface="+mn-ea"/>
            </a:endParaRPr>
          </a:p>
          <a:p>
            <a:pPr marL="285750" lvl="1" indent="-285750" fontAlgn="auto">
              <a:lnSpc>
                <a:spcPct val="120000"/>
              </a:lnSpc>
              <a:buFont typeface="Arial" panose="020B0604020202020204" pitchFamily="34" charset="0"/>
              <a:buChar char="•"/>
            </a:pPr>
            <a:r>
              <a:rPr lang="zh-CN" altLang="en-US" sz="1600" kern="0" dirty="0">
                <a:solidFill>
                  <a:schemeClr val="tx1"/>
                </a:solidFill>
                <a:latin typeface="+mn-ea"/>
              </a:rPr>
              <a:t>独特骨架结构，每片面积为</a:t>
            </a:r>
            <a:r>
              <a:rPr lang="en-US" altLang="zh-CN" sz="1600" kern="0" dirty="0">
                <a:solidFill>
                  <a:schemeClr val="tx1"/>
                </a:solidFill>
                <a:latin typeface="+mn-ea"/>
              </a:rPr>
              <a:t>52 cm2</a:t>
            </a:r>
            <a:r>
              <a:rPr lang="zh-CN" altLang="en-US" sz="1600" kern="0" dirty="0">
                <a:solidFill>
                  <a:schemeClr val="tx1"/>
                </a:solidFill>
                <a:latin typeface="+mn-ea"/>
              </a:rPr>
              <a:t>，含格拉司琼</a:t>
            </a:r>
            <a:r>
              <a:rPr lang="en-US" altLang="zh-CN" sz="1600" kern="0" dirty="0">
                <a:solidFill>
                  <a:schemeClr val="tx1"/>
                </a:solidFill>
                <a:latin typeface="+mn-ea"/>
              </a:rPr>
              <a:t>34.3mg</a:t>
            </a:r>
            <a:r>
              <a:rPr lang="zh-CN" altLang="en-US" sz="1600" kern="0" dirty="0">
                <a:solidFill>
                  <a:schemeClr val="tx1"/>
                </a:solidFill>
                <a:latin typeface="+mn-ea"/>
              </a:rPr>
              <a:t>，贴片每天</a:t>
            </a:r>
            <a:r>
              <a:rPr lang="en-US" altLang="zh-CN" sz="1600" kern="0" dirty="0">
                <a:solidFill>
                  <a:schemeClr val="tx1"/>
                </a:solidFill>
                <a:latin typeface="+mn-ea"/>
              </a:rPr>
              <a:t>(24h)</a:t>
            </a:r>
            <a:r>
              <a:rPr lang="zh-CN" altLang="en-US" sz="1600" kern="0" dirty="0">
                <a:solidFill>
                  <a:schemeClr val="tx1"/>
                </a:solidFill>
                <a:latin typeface="+mn-ea"/>
              </a:rPr>
              <a:t>释放格拉司琼</a:t>
            </a:r>
            <a:r>
              <a:rPr lang="en-US" altLang="zh-CN" sz="1600" kern="0" dirty="0">
                <a:solidFill>
                  <a:schemeClr val="tx1"/>
                </a:solidFill>
                <a:latin typeface="+mn-ea"/>
              </a:rPr>
              <a:t>3.1mg</a:t>
            </a:r>
            <a:r>
              <a:rPr lang="zh-CN" altLang="en-US" sz="1600" kern="0" dirty="0">
                <a:solidFill>
                  <a:schemeClr val="tx1"/>
                </a:solidFill>
                <a:latin typeface="+mn-ea"/>
              </a:rPr>
              <a:t>，缓释长达</a:t>
            </a:r>
            <a:r>
              <a:rPr lang="en-US" altLang="zh-CN" sz="1600" kern="0" dirty="0">
                <a:solidFill>
                  <a:schemeClr val="tx1"/>
                </a:solidFill>
                <a:latin typeface="+mn-ea"/>
              </a:rPr>
              <a:t>7</a:t>
            </a:r>
            <a:r>
              <a:rPr lang="zh-CN" altLang="en-US" sz="1600" kern="0" dirty="0">
                <a:solidFill>
                  <a:schemeClr val="tx1"/>
                </a:solidFill>
                <a:latin typeface="+mn-ea"/>
              </a:rPr>
              <a:t>天疗效持久</a:t>
            </a:r>
            <a:endParaRPr lang="en-US" altLang="zh-CN" sz="1600" kern="0" dirty="0">
              <a:latin typeface="+mn-ea"/>
            </a:endParaRPr>
          </a:p>
          <a:p>
            <a:pPr marL="285750" lvl="1" indent="-285750" fontAlgn="auto">
              <a:lnSpc>
                <a:spcPct val="120000"/>
              </a:lnSpc>
              <a:buFont typeface="Arial" panose="020B0604020202020204" pitchFamily="34" charset="0"/>
              <a:buChar char="•"/>
            </a:pPr>
            <a:r>
              <a:rPr lang="zh-CN" altLang="en-US" sz="1600" kern="0" dirty="0">
                <a:solidFill>
                  <a:schemeClr val="tx1"/>
                </a:solidFill>
                <a:latin typeface="+mn-ea"/>
              </a:rPr>
              <a:t>疗效非劣于静脉</a:t>
            </a:r>
            <a:r>
              <a:rPr lang="en-US" altLang="zh-CN" sz="1600" kern="0" dirty="0">
                <a:solidFill>
                  <a:schemeClr val="tx1"/>
                </a:solidFill>
                <a:latin typeface="+mn-ea"/>
              </a:rPr>
              <a:t>/</a:t>
            </a:r>
            <a:r>
              <a:rPr lang="zh-CN" altLang="en-US" sz="1600" kern="0" dirty="0">
                <a:solidFill>
                  <a:schemeClr val="tx1"/>
                </a:solidFill>
                <a:latin typeface="+mn-ea"/>
              </a:rPr>
              <a:t>口服司琼类药物或静脉帕洛诺司琼</a:t>
            </a:r>
            <a:endParaRPr lang="en-US" altLang="zh-CN" sz="1600" kern="0" dirty="0">
              <a:solidFill>
                <a:schemeClr val="tx1"/>
              </a:solidFill>
              <a:latin typeface="+mn-ea"/>
            </a:endParaRPr>
          </a:p>
        </p:txBody>
      </p:sp>
      <p:pic>
        <p:nvPicPr>
          <p:cNvPr id="7" name="图片 6">
            <a:extLst>
              <a:ext uri="{FF2B5EF4-FFF2-40B4-BE49-F238E27FC236}">
                <a16:creationId xmlns:a16="http://schemas.microsoft.com/office/drawing/2014/main" id="{E0C45DE9-31A3-4DF7-97E0-7608AA360C8E}"/>
              </a:ext>
            </a:extLst>
          </p:cNvPr>
          <p:cNvPicPr>
            <a:picLocks noChangeAspect="1"/>
          </p:cNvPicPr>
          <p:nvPr/>
        </p:nvPicPr>
        <p:blipFill>
          <a:blip r:embed="rId10"/>
          <a:stretch>
            <a:fillRect/>
          </a:stretch>
        </p:blipFill>
        <p:spPr>
          <a:xfrm>
            <a:off x="7488782" y="1164953"/>
            <a:ext cx="3943065" cy="1556342"/>
          </a:xfrm>
          <a:prstGeom prst="rect">
            <a:avLst/>
          </a:prstGeom>
        </p:spPr>
      </p:pic>
      <p:sp>
        <p:nvSpPr>
          <p:cNvPr id="8" name="圆角矩形 52">
            <a:extLst>
              <a:ext uri="{FF2B5EF4-FFF2-40B4-BE49-F238E27FC236}">
                <a16:creationId xmlns:a16="http://schemas.microsoft.com/office/drawing/2014/main" id="{0DB7D684-0E82-1608-4C0B-56C919BFE0EA}"/>
              </a:ext>
            </a:extLst>
          </p:cNvPr>
          <p:cNvSpPr/>
          <p:nvPr>
            <p:custDataLst>
              <p:tags r:id="rId5"/>
            </p:custDataLst>
          </p:nvPr>
        </p:nvSpPr>
        <p:spPr>
          <a:xfrm>
            <a:off x="6096000" y="3429000"/>
            <a:ext cx="5444054" cy="2414799"/>
          </a:xfrm>
          <a:prstGeom prst="roundRect">
            <a:avLst>
              <a:gd name="adj" fmla="val 5901"/>
            </a:avLst>
          </a:prstGeom>
          <a:solidFill>
            <a:srgbClr val="F1FBFF"/>
          </a:solidFill>
          <a:ln w="19050">
            <a:solidFill>
              <a:srgbClr val="0092D8"/>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9C5475F-1B7D-B0DF-0D39-843FA396821D}"/>
              </a:ext>
            </a:extLst>
          </p:cNvPr>
          <p:cNvSpPr txBox="1"/>
          <p:nvPr>
            <p:custDataLst>
              <p:tags r:id="rId6"/>
            </p:custDataLst>
          </p:nvPr>
        </p:nvSpPr>
        <p:spPr>
          <a:xfrm>
            <a:off x="6241224" y="3718258"/>
            <a:ext cx="5190623" cy="1249188"/>
          </a:xfrm>
          <a:prstGeom prst="rect">
            <a:avLst/>
          </a:prstGeom>
          <a:noFill/>
        </p:spPr>
        <p:txBody>
          <a:bodyPr wrap="square">
            <a:spAutoFit/>
          </a:bodyPr>
          <a:lstStyle/>
          <a:p>
            <a:pPr marL="0" lvl="1" fontAlgn="auto">
              <a:lnSpc>
                <a:spcPct val="120000"/>
              </a:lnSpc>
            </a:pPr>
            <a:r>
              <a:rPr lang="zh-CN" altLang="en-US" sz="1600" b="1" kern="0" dirty="0">
                <a:solidFill>
                  <a:schemeClr val="tx1"/>
                </a:solidFill>
                <a:latin typeface="+mn-ea"/>
              </a:rPr>
              <a:t>该创新带来的疗效或安全性方面的优势：</a:t>
            </a:r>
            <a:endParaRPr lang="en-US" altLang="zh-CN" sz="1600" b="1" kern="0" dirty="0">
              <a:solidFill>
                <a:schemeClr val="tx1"/>
              </a:solidFill>
              <a:latin typeface="+mn-ea"/>
            </a:endParaRPr>
          </a:p>
          <a:p>
            <a:pPr marL="285750" lvl="1" indent="-285750" fontAlgn="auto">
              <a:lnSpc>
                <a:spcPct val="120000"/>
              </a:lnSpc>
              <a:buFont typeface="Arial" panose="020B0604020202020204" pitchFamily="34" charset="0"/>
              <a:buChar char="•"/>
            </a:pPr>
            <a:r>
              <a:rPr lang="zh-CN" altLang="en-US" sz="1600" kern="0" dirty="0">
                <a:solidFill>
                  <a:schemeClr val="tx1"/>
                </a:solidFill>
                <a:latin typeface="+mn-ea"/>
              </a:rPr>
              <a:t>血药浓度更稳定，</a:t>
            </a:r>
            <a:r>
              <a:rPr lang="en-US" altLang="zh-CN" sz="1600" kern="0" dirty="0">
                <a:solidFill>
                  <a:schemeClr val="tx1"/>
                </a:solidFill>
                <a:latin typeface="+mn-ea"/>
              </a:rPr>
              <a:t>Q-T</a:t>
            </a:r>
            <a:r>
              <a:rPr lang="zh-CN" altLang="en-US" sz="1600" kern="0" dirty="0">
                <a:solidFill>
                  <a:schemeClr val="tx1"/>
                </a:solidFill>
                <a:latin typeface="+mn-ea"/>
              </a:rPr>
              <a:t>间期影响小，不良反应更低</a:t>
            </a:r>
            <a:r>
              <a:rPr lang="en-US" altLang="zh-CN" sz="1600" kern="0" dirty="0">
                <a:solidFill>
                  <a:schemeClr val="tx1"/>
                </a:solidFill>
                <a:latin typeface="+mn-ea"/>
              </a:rPr>
              <a:t>.</a:t>
            </a:r>
          </a:p>
          <a:p>
            <a:pPr marL="285750" lvl="1" indent="-285750" fontAlgn="auto">
              <a:lnSpc>
                <a:spcPct val="120000"/>
              </a:lnSpc>
              <a:buFont typeface="Arial" panose="020B0604020202020204" pitchFamily="34" charset="0"/>
              <a:buChar char="•"/>
            </a:pPr>
            <a:r>
              <a:rPr lang="zh-CN" altLang="en-US" sz="1600" kern="0" dirty="0">
                <a:solidFill>
                  <a:schemeClr val="tx1"/>
                </a:solidFill>
                <a:latin typeface="+mn-ea"/>
              </a:rPr>
              <a:t>用法简单，使用方便，患者自行给药，减轻医护人员工作</a:t>
            </a:r>
            <a:r>
              <a:rPr lang="en-US" altLang="zh-CN" sz="1600" kern="0" dirty="0">
                <a:solidFill>
                  <a:schemeClr val="tx1"/>
                </a:solidFill>
                <a:latin typeface="+mn-ea"/>
              </a:rPr>
              <a:t>.</a:t>
            </a:r>
            <a:endParaRPr lang="zh-CN" altLang="en-US" sz="1600" kern="0" dirty="0">
              <a:solidFill>
                <a:schemeClr val="tx1"/>
              </a:solidFill>
              <a:latin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mQ1N2JjYTQ2NzEyM2I1ODg5N2Y4MTRlYzFmZThlOGMifQ=="/>
  <p:tag name="KSO_WPP_MARK_KEY" val="b9089247-c82e-4044-bac9-9f74b74f9f43"/>
  <p:tag name="FULLTEXTBEAUTIFYED"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MH" val="20161220150454"/>
  <p:tag name="MH_LIBRARY" val="GRAPHIC"/>
  <p:tag name="MH_TYPE" val="SubTitle"/>
  <p:tag name="MH_ORDER" val="3"/>
</p:tagLst>
</file>

<file path=ppt/tags/tag143.xml><?xml version="1.0" encoding="utf-8"?>
<p:tagLst xmlns:a="http://schemas.openxmlformats.org/drawingml/2006/main" xmlns:r="http://schemas.openxmlformats.org/officeDocument/2006/relationships" xmlns:p="http://schemas.openxmlformats.org/presentationml/2006/main">
  <p:tag name="MH" val="20161220150454"/>
  <p:tag name="MH_LIBRARY" val="GRAPHIC"/>
  <p:tag name="MH_TYPE" val="SubTitle"/>
  <p:tag name="MH_ORDER"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2"/>
  <p:tag name="KSO_WM_UNIT_ID" val="diagram20170847_4*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2"/>
  <p:tag name="KSO_WM_UNIT_ID" val="diagram20170847_4*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1"/>
  <p:tag name="KSO_WM_UNIT_ID" val="diagram20170847_4*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1"/>
  <p:tag name="KSO_WM_UNIT_ID" val="diagram20170847_4*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3_1"/>
  <p:tag name="KSO_WM_UNIT_ID" val="diagram20170847_4*l_h_x*1_3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92*57"/>
  <p:tag name="KSO_WM_UNIT_FILL_FORE_SCHEMECOLOR_INDEX" val="14"/>
  <p:tag name="KSO_WM_UNIT_FILL_TYPE" val="1"/>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2"/>
  <p:tag name="KSO_WM_UNIT_ID" val="diagram20170847_4*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1"/>
  <p:tag name="KSO_WM_UNIT_ID" val="diagram20170847_4*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2_1"/>
  <p:tag name="KSO_WM_UNIT_ID" val="diagram20170847_4*l_h_x*1_2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4*81"/>
  <p:tag name="KSO_WM_UNIT_FILL_FORE_SCHEMECOLOR_INDEX" val="14"/>
  <p:tag name="KSO_WM_UNIT_FILL_TYPE" val="1"/>
  <p:tag name="KSO_WM_UNIT_TEXT_FILL_FORE_SCHEMECOLOR_INDEX" val="14"/>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1_1"/>
  <p:tag name="KSO_WM_UNIT_LAYERLEVEL" val="1_1_1"/>
  <p:tag name="KSO_WM_UNIT_HIGHLIGHT" val="0"/>
  <p:tag name="KSO_WM_UNIT_COMPATIBLE" val="0"/>
  <p:tag name="KSO_WM_DIAGRAM_GROUP_CODE" val="l1-1"/>
  <p:tag name="KSO_WM_UNIT_ID" val="diagram20170847_4*l_h_a*1_1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1_1"/>
  <p:tag name="KSO_WM_UNIT_LAYERLEVEL" val="1_1_1"/>
  <p:tag name="KSO_WM_UNIT_VALUE" val="51"/>
  <p:tag name="KSO_WM_UNIT_HIGHLIGHT" val="0"/>
  <p:tag name="KSO_WM_UNIT_COMPATIBLE" val="0"/>
  <p:tag name="KSO_WM_DIAGRAM_GROUP_CODE" val="l1-1"/>
  <p:tag name="KSO_WM_UNIT_ID" val="diagram20170847_4*l_h_f*1_1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3_1"/>
  <p:tag name="KSO_WM_UNIT_LAYERLEVEL" val="1_1_1"/>
  <p:tag name="KSO_WM_UNIT_VALUE" val="13"/>
  <p:tag name="KSO_WM_UNIT_HIGHLIGHT" val="0"/>
  <p:tag name="KSO_WM_UNIT_COMPATIBLE" val="0"/>
  <p:tag name="KSO_WM_DIAGRAM_GROUP_CODE" val="l1-1"/>
  <p:tag name="KSO_WM_UNIT_ID" val="diagram20170847_4*l_h_a*1_3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3_1"/>
  <p:tag name="KSO_WM_UNIT_LAYERLEVEL" val="1_1_1"/>
  <p:tag name="KSO_WM_UNIT_HIGHLIGHT" val="0"/>
  <p:tag name="KSO_WM_UNIT_COMPATIBLE" val="0"/>
  <p:tag name="KSO_WM_DIAGRAM_GROUP_CODE" val="l1-1"/>
  <p:tag name="KSO_WM_UNIT_ID" val="diagram20170847_4*l_h_f*1_3_1"/>
  <p:tag name="KSO_WM_UNIT_NOCLEAR" val="0"/>
  <p:tag name="KSO_WM_UNIT_DIAGRAM_ISNUMVISUAL" val="0"/>
  <p:tag name="KSO_WM_UNIT_DIAGRAM_ISREFERUNIT" val="0"/>
  <p:tag name="KSO_WM_UNIT_ISCONTENTSTITLE" val="0"/>
  <p:tag name="KSO_WM_UNIT_VALUE" val="51"/>
  <p:tag name="KSO_WM_UNIT_PRESET_TEXT" val="单击此处添加文本具体内容，简明扼要的阐述您的观点。"/>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2_1"/>
  <p:tag name="KSO_WM_UNIT_LAYERLEVEL" val="1_1_1"/>
  <p:tag name="KSO_WM_UNIT_HIGHLIGHT" val="0"/>
  <p:tag name="KSO_WM_UNIT_COMPATIBLE" val="0"/>
  <p:tag name="KSO_WM_DIAGRAM_GROUP_CODE" val="l1-1"/>
  <p:tag name="KSO_WM_UNIT_ID" val="diagram20170847_4*l_h_a*1_2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2_1"/>
  <p:tag name="KSO_WM_UNIT_LAYERLEVEL" val="1_1_1"/>
  <p:tag name="KSO_WM_UNIT_VALUE" val="51"/>
  <p:tag name="KSO_WM_UNIT_HIGHLIGHT" val="0"/>
  <p:tag name="KSO_WM_UNIT_COMPATIBLE" val="0"/>
  <p:tag name="KSO_WM_DIAGRAM_GROUP_CODE" val="l1-1"/>
  <p:tag name="KSO_WM_UNIT_ID" val="diagram20170847_4*l_h_f*1_2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2"/>
  <p:tag name="KSO_WM_UNIT_ID" val="diagram20170847_4*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4_1"/>
  <p:tag name="KSO_WM_UNIT_LAYERLEVEL" val="1_1_1"/>
  <p:tag name="KSO_WM_UNIT_VALUE" val="34"/>
  <p:tag name="KSO_WM_UNIT_HIGHLIGHT" val="0"/>
  <p:tag name="KSO_WM_UNIT_COMPATIBLE" val="0"/>
  <p:tag name="KSO_WM_DIAGRAM_GROUP_CODE" val="l1-1"/>
  <p:tag name="KSO_WM_UNIT_ID" val="diagram20170847_4*l_h_a*1_4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4_1"/>
  <p:tag name="KSO_WM_UNIT_LAYERLEVEL" val="1_1_1"/>
  <p:tag name="KSO_WM_UNIT_VALUE" val="85"/>
  <p:tag name="KSO_WM_UNIT_HIGHLIGHT" val="0"/>
  <p:tag name="KSO_WM_UNIT_COMPATIBLE" val="0"/>
  <p:tag name="KSO_WM_DIAGRAM_GROUP_CODE" val="l1-1"/>
  <p:tag name="KSO_WM_UNIT_ID" val="diagram20170847_4*l_h_f*1_4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1"/>
  <p:tag name="KSO_WM_UNIT_ID" val="diagram20170847_4*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4_1"/>
  <p:tag name="KSO_WM_UNIT_ID" val="diagram20170847_4*l_h_x*1_4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3*89"/>
  <p:tag name="KSO_WM_UNIT_FILL_FORE_SCHEMECOLOR_INDEX" val="14"/>
  <p:tag name="KSO_WM_UNIT_FILL_TYPE" val="1"/>
  <p:tag name="KSO_WM_UNIT_TEXT_FILL_FORE_SCHEMECOLOR_INDEX" val="14"/>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0847_4*l_h_x*1_1_1"/>
  <p:tag name="KSO_WM_TEMPLATE_CATEGORY" val="diagram"/>
  <p:tag name="KSO_WM_TEMPLATE_INDEX" val="20170847"/>
  <p:tag name="KSO_WM_UNIT_LAYERLEVEL" val="1_1_1"/>
  <p:tag name="KSO_WM_TAG_VERSION" val="1.0"/>
  <p:tag name="KSO_WM_BEAUTIFY_FLAG" val="#wm#"/>
  <p:tag name="KSO_WM_UNIT_VALUE" val="100*127"/>
  <p:tag name="KSO_WM_UNIT_TYPE" val="l_h_x"/>
  <p:tag name="KSO_WM_UNIT_INDEX" val="1_1_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7750BBF0B596624CA31B972731EF2679" ma:contentTypeVersion="7" ma:contentTypeDescription="建立新的文件。" ma:contentTypeScope="" ma:versionID="061bfc0cc847472a6952e60c56b80027">
  <xsd:schema xmlns:xsd="http://www.w3.org/2001/XMLSchema" xmlns:xs="http://www.w3.org/2001/XMLSchema" xmlns:p="http://schemas.microsoft.com/office/2006/metadata/properties" xmlns:ns3="9e42fc92-25df-4848-b6e7-3d46f8d419dc" targetNamespace="http://schemas.microsoft.com/office/2006/metadata/properties" ma:root="true" ma:fieldsID="465076b99fa5133e2ab2bac4dd655c77" ns3:_="">
    <xsd:import namespace="9e42fc92-25df-4848-b6e7-3d46f8d419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2fc92-25df-4848-b6e7-3d46f8d419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52A4C7-816F-44F4-A252-2B01276A2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42fc92-25df-4848-b6e7-3d46f8d41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D5AD09-0737-4584-81EA-36FAE7BEE824}">
  <ds:schemaRefs>
    <ds:schemaRef ds:uri="http://schemas.microsoft.com/sharepoint/v3/contenttype/forms"/>
  </ds:schemaRefs>
</ds:datastoreItem>
</file>

<file path=customXml/itemProps3.xml><?xml version="1.0" encoding="utf-8"?>
<ds:datastoreItem xmlns:ds="http://schemas.openxmlformats.org/officeDocument/2006/customXml" ds:itemID="{351DBDE1-8B27-4A5C-92A1-9B8B89D93FDE}">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9e42fc92-25df-4848-b6e7-3d46f8d419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609</TotalTime>
  <Words>1563</Words>
  <Application>Microsoft Office PowerPoint</Application>
  <PresentationFormat>宽屏</PresentationFormat>
  <Paragraphs>155</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微软雅黑</vt:lpstr>
      <vt:lpstr>仿宋</vt:lpstr>
      <vt:lpstr>Segoe UI</vt:lpstr>
      <vt:lpstr>Wingdings</vt:lpstr>
      <vt:lpstr>Arial</vt:lpstr>
      <vt:lpstr>思源黑体 CN Bold</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杜毅思</dc:creator>
  <cp:lastModifiedBy>林燕佳</cp:lastModifiedBy>
  <cp:revision>354</cp:revision>
  <dcterms:created xsi:type="dcterms:W3CDTF">2019-06-19T02:08:00Z</dcterms:created>
  <dcterms:modified xsi:type="dcterms:W3CDTF">2023-07-14T03:56:16Z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4CAAB3BB9DE149BAA09BE762034CEA86_13</vt:lpwstr>
  </property>
  <property fmtid="{D5CDD505-2E9C-101B-9397-08002B2CF9AE}" pid="4" name="ContentTypeId">
    <vt:lpwstr>0x0101007750BBF0B596624CA31B972731EF2679</vt:lpwstr>
  </property>
</Properties>
</file>