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ags/tag10.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11.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7" r:id="rId2"/>
    <p:sldId id="326" r:id="rId3"/>
    <p:sldId id="261" r:id="rId4"/>
    <p:sldId id="262" r:id="rId5"/>
    <p:sldId id="324" r:id="rId6"/>
    <p:sldId id="303" r:id="rId7"/>
    <p:sldId id="16764454" r:id="rId8"/>
    <p:sldId id="16764474" r:id="rId9"/>
    <p:sldId id="310" r:id="rId10"/>
    <p:sldId id="16764476" r:id="rId11"/>
    <p:sldId id="16764473" r:id="rId12"/>
    <p:sldId id="16764477" r:id="rId13"/>
  </p:sldIdLst>
  <p:sldSz cx="12192000" cy="6858000"/>
  <p:notesSz cx="6735763" cy="98663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p15:clr>
            <a:srgbClr val="A4A3A4"/>
          </p15:clr>
        </p15:guide>
        <p15:guide id="2" pos="385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25F85-DB8C-F6DA-4456-A360AD5878CC}" name="zhoupeiyu" initials="z" userId="zhoupeiyu"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ry"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F"/>
    <a:srgbClr val="C82C63"/>
    <a:srgbClr val="E17E75"/>
    <a:srgbClr val="DCAEBB"/>
    <a:srgbClr val="FEF8F7"/>
    <a:srgbClr val="FFFBFB"/>
    <a:srgbClr val="F0E0E5"/>
    <a:srgbClr val="D6BCCF"/>
    <a:srgbClr val="DAAFBD"/>
    <a:srgbClr val="B7D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7" autoAdjust="0"/>
    <p:restoredTop sz="94257" autoAdjust="0"/>
  </p:normalViewPr>
  <p:slideViewPr>
    <p:cSldViewPr snapToGrid="0" showGuides="1">
      <p:cViewPr>
        <p:scale>
          <a:sx n="66" d="100"/>
          <a:sy n="66" d="100"/>
        </p:scale>
        <p:origin x="40" y="-192"/>
      </p:cViewPr>
      <p:guideLst>
        <p:guide orient="horz" pos="2136"/>
        <p:guide pos="3857"/>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953500137505E-2"/>
          <c:y val="6.4423659500501024E-2"/>
          <c:w val="0.9062046499862495"/>
          <c:h val="0.88122377157501264"/>
        </c:manualLayout>
      </c:layout>
      <c:barChart>
        <c:barDir val="col"/>
        <c:grouping val="clustered"/>
        <c:varyColors val="0"/>
        <c:ser>
          <c:idx val="0"/>
          <c:order val="0"/>
          <c:tx>
            <c:strRef>
              <c:f>Sheet1!$B$1</c:f>
              <c:strCache>
                <c:ptCount val="1"/>
                <c:pt idx="0">
                  <c:v>恩那度司他</c:v>
                </c:pt>
              </c:strCache>
            </c:strRef>
          </c:tx>
          <c:spPr>
            <a:pattFill prst="narHorz">
              <a:fgClr>
                <a:schemeClr val="accent1"/>
              </a:fgClr>
              <a:bgClr>
                <a:schemeClr val="accent1">
                  <a:lumMod val="20000"/>
                  <a:lumOff val="80000"/>
                </a:schemeClr>
              </a:bgClr>
            </a:pattFill>
            <a:ln>
              <a:noFill/>
            </a:ln>
            <a:effectLst/>
          </c:spPr>
          <c:invertIfNegative val="0"/>
          <c:dPt>
            <c:idx val="0"/>
            <c:invertIfNegative val="0"/>
            <c:bubble3D val="0"/>
            <c:spPr>
              <a:solidFill>
                <a:srgbClr val="C82C63"/>
              </a:solidFill>
              <a:ln>
                <a:noFill/>
              </a:ln>
              <a:effectLst/>
            </c:spPr>
            <c:extLst>
              <c:ext xmlns:c16="http://schemas.microsoft.com/office/drawing/2014/chart" uri="{C3380CC4-5D6E-409C-BE32-E72D297353CC}">
                <c16:uniqueId val="{00000001-8A9B-4CB4-B7C5-CCA32E084F82}"/>
              </c:ext>
            </c:extLst>
          </c:dPt>
          <c:dLbls>
            <c:dLbl>
              <c:idx val="0"/>
              <c:layout>
                <c:manualLayout>
                  <c:x val="-0.10727474048951199"/>
                  <c:y val="2.18340376033214E-2"/>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8A9B-4CB4-B7C5-CCA32E084F82}"/>
                </c:ext>
              </c:extLst>
            </c:dLbl>
            <c:spPr>
              <a:noFill/>
              <a:ln>
                <a:noFill/>
              </a:ln>
              <a:effectLst/>
            </c:spPr>
            <c:txPr>
              <a:bodyPr rot="0" spcFirstLastPara="0" vertOverflow="ellipsis" vert="horz" wrap="square" lIns="38100" tIns="19050" rIns="38100" bIns="19050" anchor="ctr" anchorCtr="1"/>
              <a:lstStyle/>
              <a:p>
                <a:pPr>
                  <a:defRPr lang="zh-CN" sz="133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血栓不良反应发生率</c:v>
                </c:pt>
              </c:strCache>
            </c:strRef>
          </c:cat>
          <c:val>
            <c:numRef>
              <c:f>Sheet1!$B$2</c:f>
              <c:numCache>
                <c:formatCode>0.00%</c:formatCode>
                <c:ptCount val="1"/>
                <c:pt idx="0">
                  <c:v>7.0000000000000001E-3</c:v>
                </c:pt>
              </c:numCache>
            </c:numRef>
          </c:val>
          <c:extLst>
            <c:ext xmlns:c16="http://schemas.microsoft.com/office/drawing/2014/chart" uri="{C3380CC4-5D6E-409C-BE32-E72D297353CC}">
              <c16:uniqueId val="{00000002-8A9B-4CB4-B7C5-CCA32E084F82}"/>
            </c:ext>
          </c:extLst>
        </c:ser>
        <c:ser>
          <c:idx val="1"/>
          <c:order val="1"/>
          <c:tx>
            <c:strRef>
              <c:f>Sheet1!$C$1</c:f>
              <c:strCache>
                <c:ptCount val="1"/>
                <c:pt idx="0">
                  <c:v>罗沙司他</c:v>
                </c:pt>
              </c:strCache>
            </c:strRef>
          </c:tx>
          <c:spPr>
            <a:solidFill>
              <a:srgbClr val="F0E0E5"/>
            </a:solidFill>
            <a:ln>
              <a:noFill/>
            </a:ln>
            <a:effectLst/>
          </c:spPr>
          <c:invertIfNegative val="0"/>
          <c:dLbls>
            <c:dLbl>
              <c:idx val="0"/>
              <c:layout>
                <c:manualLayout>
                  <c:x val="0.165576229885986"/>
                  <c:y val="0.42397078941108501"/>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A9B-4CB4-B7C5-CCA32E084F82}"/>
                </c:ext>
              </c:extLst>
            </c:dLbl>
            <c:spPr>
              <a:noFill/>
              <a:ln>
                <a:noFill/>
              </a:ln>
              <a:effectLst/>
            </c:spPr>
            <c:txPr>
              <a:bodyPr rot="0" spcFirstLastPara="0" vertOverflow="ellipsis" vert="horz" wrap="square" lIns="38100" tIns="19050" rIns="38100" bIns="19050" anchor="ctr" anchorCtr="1"/>
              <a:lstStyle/>
              <a:p>
                <a:pPr>
                  <a:defRPr lang="zh-CN" sz="133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血栓不良反应发生率</c:v>
                </c:pt>
              </c:strCache>
            </c:strRef>
          </c:cat>
          <c:val>
            <c:numRef>
              <c:f>Sheet1!$C$2</c:f>
              <c:numCache>
                <c:formatCode>0.00%</c:formatCode>
                <c:ptCount val="1"/>
                <c:pt idx="0">
                  <c:v>2.3E-2</c:v>
                </c:pt>
              </c:numCache>
            </c:numRef>
          </c:val>
          <c:extLst>
            <c:ext xmlns:c16="http://schemas.microsoft.com/office/drawing/2014/chart" uri="{C3380CC4-5D6E-409C-BE32-E72D297353CC}">
              <c16:uniqueId val="{00000004-8A9B-4CB4-B7C5-CCA32E084F82}"/>
            </c:ext>
          </c:extLst>
        </c:ser>
        <c:dLbls>
          <c:showLegendKey val="0"/>
          <c:showVal val="0"/>
          <c:showCatName val="0"/>
          <c:showSerName val="0"/>
          <c:showPercent val="0"/>
          <c:showBubbleSize val="0"/>
        </c:dLbls>
        <c:gapWidth val="500"/>
        <c:overlap val="-100"/>
        <c:axId val="1555009568"/>
        <c:axId val="2012833248"/>
      </c:barChart>
      <c:catAx>
        <c:axId val="1555009568"/>
        <c:scaling>
          <c:orientation val="minMax"/>
        </c:scaling>
        <c:delete val="1"/>
        <c:axPos val="b"/>
        <c:numFmt formatCode="General" sourceLinked="1"/>
        <c:majorTickMark val="none"/>
        <c:minorTickMark val="none"/>
        <c:tickLblPos val="nextTo"/>
        <c:crossAx val="2012833248"/>
        <c:crosses val="autoZero"/>
        <c:auto val="1"/>
        <c:lblAlgn val="ctr"/>
        <c:lblOffset val="100"/>
        <c:noMultiLvlLbl val="0"/>
      </c:catAx>
      <c:valAx>
        <c:axId val="2012833248"/>
        <c:scaling>
          <c:orientation val="minMax"/>
          <c:max val="2.5000000000000001E-2"/>
          <c:min val="0"/>
        </c:scaling>
        <c:delete val="0"/>
        <c:axPos val="l"/>
        <c:numFmt formatCode="0.0%" sourceLinked="0"/>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1555009568"/>
        <c:crosses val="autoZero"/>
        <c:crossBetween val="between"/>
        <c:majorUnit val="2.5000000000000001E-2"/>
        <c:minorUnit val="2.5000000000000001E-2"/>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7901096809887E-2"/>
          <c:y val="5.1983851400413242E-2"/>
          <c:w val="0.86205798992524807"/>
          <c:h val="0.60625044500832226"/>
        </c:manualLayout>
      </c:layout>
      <c:barChart>
        <c:barDir val="col"/>
        <c:grouping val="clustered"/>
        <c:varyColors val="0"/>
        <c:ser>
          <c:idx val="0"/>
          <c:order val="0"/>
          <c:tx>
            <c:strRef>
              <c:f>Sheet1!$B$1</c:f>
              <c:strCache>
                <c:ptCount val="1"/>
                <c:pt idx="0">
                  <c:v>匹配后安慰剂</c:v>
                </c:pt>
              </c:strCache>
            </c:strRef>
          </c:tx>
          <c:spPr>
            <a:solidFill>
              <a:schemeClr val="bg1">
                <a:lumMod val="85000"/>
              </a:schemeClr>
            </a:solidFill>
            <a:ln>
              <a:noFill/>
            </a:ln>
            <a:effectLst/>
          </c:spPr>
          <c:invertIfNegative val="0"/>
          <c:dLbls>
            <c:dLbl>
              <c:idx val="0"/>
              <c:tx>
                <c:rich>
                  <a:bodyPr/>
                  <a:lstStyle/>
                  <a:p>
                    <a:fld id="{CEE5E7A0-7548-46BB-A35C-3CC670A4F799}" type="VALUE">
                      <a:rPr lang="en-US" altLang="zh-CN" smtClean="0"/>
                      <a:pPr/>
                      <a:t>[值]</a:t>
                    </a:fld>
                    <a:r>
                      <a:rPr lang="en-US" altLang="zh-CN"/>
                      <a:t>ug/ml</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3601026738878661"/>
                      <c:h val="0.13332328947400102"/>
                    </c:manualLayout>
                  </c15:layout>
                  <c15:dlblFieldTable/>
                  <c15:showDataLabelsRange val="0"/>
                </c:ext>
                <c:ext xmlns:c16="http://schemas.microsoft.com/office/drawing/2014/chart" uri="{C3380CC4-5D6E-409C-BE32-E72D297353CC}">
                  <c16:uniqueId val="{00000001-A690-4219-874B-17538A470FE5}"/>
                </c:ext>
              </c:extLst>
            </c:dLbl>
            <c:dLbl>
              <c:idx val="1"/>
              <c:tx>
                <c:rich>
                  <a:bodyPr/>
                  <a:lstStyle/>
                  <a:p>
                    <a:fld id="{037FC5BF-3682-4E37-A9C1-A034C7A0565B}" type="VALUE">
                      <a:rPr lang="en-US" altLang="zh-CN" smtClean="0"/>
                      <a:pPr/>
                      <a:t>[值]</a:t>
                    </a:fld>
                    <a:r>
                      <a:rPr lang="en-US" altLang="zh-CN" dirty="0" err="1"/>
                      <a:t>umol</a:t>
                    </a:r>
                    <a:r>
                      <a:rPr lang="en-US" altLang="zh-CN" dirty="0"/>
                      <a:t>/l</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3813680176602822"/>
                      <c:h val="0.13332328947400102"/>
                    </c:manualLayout>
                  </c15:layout>
                  <c15:dlblFieldTable/>
                  <c15:showDataLabelsRange val="0"/>
                </c:ext>
                <c:ext xmlns:c16="http://schemas.microsoft.com/office/drawing/2014/chart" uri="{C3380CC4-5D6E-409C-BE32-E72D297353CC}">
                  <c16:uniqueId val="{00000004-A690-4219-874B-17538A470F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铁调素</c:v>
                </c:pt>
                <c:pt idx="1">
                  <c:v>血清铁</c:v>
                </c:pt>
              </c:strCache>
            </c:strRef>
          </c:cat>
          <c:val>
            <c:numRef>
              <c:f>Sheet1!$B$2:$B$3</c:f>
              <c:numCache>
                <c:formatCode>General</c:formatCode>
                <c:ptCount val="2"/>
                <c:pt idx="0">
                  <c:v>77.81</c:v>
                </c:pt>
                <c:pt idx="1">
                  <c:v>10.48</c:v>
                </c:pt>
              </c:numCache>
            </c:numRef>
          </c:val>
          <c:extLst>
            <c:ext xmlns:c16="http://schemas.microsoft.com/office/drawing/2014/chart" uri="{C3380CC4-5D6E-409C-BE32-E72D297353CC}">
              <c16:uniqueId val="{00000000-4FDC-4994-8342-A2883756E273}"/>
            </c:ext>
          </c:extLst>
        </c:ser>
        <c:ser>
          <c:idx val="1"/>
          <c:order val="1"/>
          <c:tx>
            <c:strRef>
              <c:f>Sheet1!$C$1</c:f>
              <c:strCache>
                <c:ptCount val="1"/>
                <c:pt idx="0">
                  <c:v>匹配后罗沙司他</c:v>
                </c:pt>
              </c:strCache>
            </c:strRef>
          </c:tx>
          <c:spPr>
            <a:solidFill>
              <a:srgbClr val="F0E0E5"/>
            </a:solidFill>
            <a:ln>
              <a:noFill/>
            </a:ln>
            <a:effectLst/>
          </c:spPr>
          <c:invertIfNegative val="0"/>
          <c:dLbls>
            <c:dLbl>
              <c:idx val="0"/>
              <c:tx>
                <c:rich>
                  <a:bodyPr/>
                  <a:lstStyle/>
                  <a:p>
                    <a:fld id="{8A4D25F3-E1DF-4AFC-9DD9-2936500AFF42}" type="VALUE">
                      <a:rPr lang="en-US" altLang="zh-CN" smtClean="0"/>
                      <a:pPr/>
                      <a:t>[值]</a:t>
                    </a:fld>
                    <a:r>
                      <a:rPr lang="en-US" altLang="zh-CN"/>
                      <a:t>ug/ml</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90-4219-874B-17538A470FE5}"/>
                </c:ext>
              </c:extLst>
            </c:dLbl>
            <c:dLbl>
              <c:idx val="1"/>
              <c:layout>
                <c:manualLayout>
                  <c:x val="1.6487066979212614E-3"/>
                  <c:y val="-0.13542011709351354"/>
                </c:manualLayout>
              </c:layout>
              <c:tx>
                <c:rich>
                  <a:bodyPr/>
                  <a:lstStyle/>
                  <a:p>
                    <a:fld id="{5FE4439A-7A9D-4973-A260-82AF97C2A07A}" type="VALUE">
                      <a:rPr lang="en-US" altLang="zh-CN" smtClean="0"/>
                      <a:pPr/>
                      <a:t>[值]</a:t>
                    </a:fld>
                    <a:r>
                      <a:rPr lang="en-US" altLang="zh-CN" dirty="0" err="1"/>
                      <a:t>umol</a:t>
                    </a:r>
                    <a:r>
                      <a:rPr lang="en-US" altLang="zh-CN" dirty="0"/>
                      <a:t>/l</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5791972443063732"/>
                      <c:h val="0.13332328947400102"/>
                    </c:manualLayout>
                  </c15:layout>
                  <c15:dlblFieldTable/>
                  <c15:showDataLabelsRange val="0"/>
                </c:ext>
                <c:ext xmlns:c16="http://schemas.microsoft.com/office/drawing/2014/chart" uri="{C3380CC4-5D6E-409C-BE32-E72D297353CC}">
                  <c16:uniqueId val="{00000005-A690-4219-874B-17538A470F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铁调素</c:v>
                </c:pt>
                <c:pt idx="1">
                  <c:v>血清铁</c:v>
                </c:pt>
              </c:strCache>
            </c:strRef>
          </c:cat>
          <c:val>
            <c:numRef>
              <c:f>Sheet1!$C$2:$C$3</c:f>
              <c:numCache>
                <c:formatCode>General</c:formatCode>
                <c:ptCount val="2"/>
                <c:pt idx="0">
                  <c:v>39.1</c:v>
                </c:pt>
                <c:pt idx="1">
                  <c:v>11.09</c:v>
                </c:pt>
              </c:numCache>
            </c:numRef>
          </c:val>
          <c:extLst>
            <c:ext xmlns:c16="http://schemas.microsoft.com/office/drawing/2014/chart" uri="{C3380CC4-5D6E-409C-BE32-E72D297353CC}">
              <c16:uniqueId val="{00000001-4FDC-4994-8342-A2883756E273}"/>
            </c:ext>
          </c:extLst>
        </c:ser>
        <c:ser>
          <c:idx val="2"/>
          <c:order val="2"/>
          <c:tx>
            <c:strRef>
              <c:f>Sheet1!$D$1</c:f>
              <c:strCache>
                <c:ptCount val="1"/>
                <c:pt idx="0">
                  <c:v>匹配后恩那度司他</c:v>
                </c:pt>
              </c:strCache>
            </c:strRef>
          </c:tx>
          <c:spPr>
            <a:solidFill>
              <a:srgbClr val="C82C63"/>
            </a:solidFill>
            <a:ln>
              <a:noFill/>
            </a:ln>
            <a:effectLst/>
          </c:spPr>
          <c:invertIfNegative val="0"/>
          <c:dLbls>
            <c:dLbl>
              <c:idx val="0"/>
              <c:tx>
                <c:rich>
                  <a:bodyPr/>
                  <a:lstStyle/>
                  <a:p>
                    <a:fld id="{393EF88C-5CF6-4F80-9E7C-F8B4651EDD9E}" type="VALUE">
                      <a:rPr lang="en-US" altLang="zh-CN" smtClean="0"/>
                      <a:pPr/>
                      <a:t>[值]</a:t>
                    </a:fld>
                    <a:r>
                      <a:rPr lang="en-US" altLang="zh-CN"/>
                      <a:t>ug/l</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90-4219-874B-17538A470FE5}"/>
                </c:ext>
              </c:extLst>
            </c:dLbl>
            <c:dLbl>
              <c:idx val="1"/>
              <c:layout>
                <c:manualLayout>
                  <c:x val="-3.6650330611061252E-3"/>
                  <c:y val="-0.30578736117890143"/>
                </c:manualLayout>
              </c:layout>
              <c:tx>
                <c:rich>
                  <a:bodyPr/>
                  <a:lstStyle/>
                  <a:p>
                    <a:fld id="{B5AD02A6-529C-4568-A9D8-0822ACCAAE26}" type="VALUE">
                      <a:rPr lang="en-US" altLang="zh-CN" smtClean="0"/>
                      <a:pPr/>
                      <a:t>[值]</a:t>
                    </a:fld>
                    <a:r>
                      <a:rPr lang="en-US" altLang="zh-CN"/>
                      <a:t>umol/l</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4069793735771289"/>
                      <c:h val="0.13332328947400102"/>
                    </c:manualLayout>
                  </c15:layout>
                  <c15:dlblFieldTable/>
                  <c15:showDataLabelsRange val="0"/>
                </c:ext>
                <c:ext xmlns:c16="http://schemas.microsoft.com/office/drawing/2014/chart" uri="{C3380CC4-5D6E-409C-BE32-E72D297353CC}">
                  <c16:uniqueId val="{00000006-A690-4219-874B-17538A470F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铁调素</c:v>
                </c:pt>
                <c:pt idx="1">
                  <c:v>血清铁</c:v>
                </c:pt>
              </c:strCache>
            </c:strRef>
          </c:cat>
          <c:val>
            <c:numRef>
              <c:f>Sheet1!$D$2:$D$3</c:f>
              <c:numCache>
                <c:formatCode>General</c:formatCode>
                <c:ptCount val="2"/>
                <c:pt idx="0">
                  <c:v>29.64</c:v>
                </c:pt>
                <c:pt idx="1">
                  <c:v>12.54</c:v>
                </c:pt>
              </c:numCache>
            </c:numRef>
          </c:val>
          <c:extLst>
            <c:ext xmlns:c16="http://schemas.microsoft.com/office/drawing/2014/chart" uri="{C3380CC4-5D6E-409C-BE32-E72D297353CC}">
              <c16:uniqueId val="{00000000-A690-4219-874B-17538A470FE5}"/>
            </c:ext>
          </c:extLst>
        </c:ser>
        <c:dLbls>
          <c:dLblPos val="inEnd"/>
          <c:showLegendKey val="0"/>
          <c:showVal val="1"/>
          <c:showCatName val="0"/>
          <c:showSerName val="0"/>
          <c:showPercent val="0"/>
          <c:showBubbleSize val="0"/>
        </c:dLbls>
        <c:gapWidth val="219"/>
        <c:overlap val="-27"/>
        <c:axId val="1573855423"/>
        <c:axId val="1573857343"/>
      </c:barChart>
      <c:catAx>
        <c:axId val="1573855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C00000"/>
                </a:solidFill>
                <a:latin typeface="+mj-ea"/>
                <a:ea typeface="+mj-ea"/>
                <a:cs typeface="+mn-cs"/>
              </a:defRPr>
            </a:pPr>
            <a:endParaRPr lang="zh-CN"/>
          </a:p>
        </c:txPr>
        <c:crossAx val="1573857343"/>
        <c:crosses val="autoZero"/>
        <c:auto val="1"/>
        <c:lblAlgn val="ctr"/>
        <c:lblOffset val="100"/>
        <c:noMultiLvlLbl val="0"/>
      </c:catAx>
      <c:valAx>
        <c:axId val="1573857343"/>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C00000"/>
                </a:solidFill>
                <a:latin typeface="+mj-ea"/>
                <a:ea typeface="+mj-ea"/>
                <a:cs typeface="+mn-cs"/>
              </a:defRPr>
            </a:pPr>
            <a:endParaRPr lang="zh-CN"/>
          </a:p>
        </c:txPr>
        <c:crossAx val="1573855423"/>
        <c:crosses val="autoZero"/>
        <c:crossBetween val="between"/>
        <c:majorUnit val="10"/>
      </c:valAx>
      <c:spPr>
        <a:noFill/>
        <a:ln>
          <a:noFill/>
        </a:ln>
        <a:effectLst/>
      </c:spPr>
    </c:plotArea>
    <c:legend>
      <c:legendPos val="b"/>
      <c:layout>
        <c:manualLayout>
          <c:xMode val="edge"/>
          <c:yMode val="edge"/>
          <c:x val="0.14458953940319438"/>
          <c:y val="0.81227820527240702"/>
          <c:w val="0.85541046059680559"/>
          <c:h val="0.16151144948368715"/>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罗沙司他</c:v>
                </c:pt>
              </c:strCache>
            </c:strRef>
          </c:tx>
          <c:spPr>
            <a:ln w="28575" cap="rnd">
              <a:solidFill>
                <a:srgbClr val="F0E0E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第3周基线期</c:v>
                </c:pt>
                <c:pt idx="1">
                  <c:v>第5周基线期</c:v>
                </c:pt>
                <c:pt idx="2">
                  <c:v>第7周基线期</c:v>
                </c:pt>
                <c:pt idx="3">
                  <c:v>第9周基线期</c:v>
                </c:pt>
              </c:strCache>
            </c:strRef>
          </c:cat>
          <c:val>
            <c:numRef>
              <c:f>Sheet1!$B$2:$B$5</c:f>
              <c:numCache>
                <c:formatCode>General</c:formatCode>
                <c:ptCount val="4"/>
                <c:pt idx="0">
                  <c:v>0.88</c:v>
                </c:pt>
                <c:pt idx="1">
                  <c:v>1.66</c:v>
                </c:pt>
                <c:pt idx="2">
                  <c:v>2.0499999999999998</c:v>
                </c:pt>
                <c:pt idx="3">
                  <c:v>2.5499999999999998</c:v>
                </c:pt>
              </c:numCache>
            </c:numRef>
          </c:val>
          <c:smooth val="0"/>
          <c:extLst>
            <c:ext xmlns:c16="http://schemas.microsoft.com/office/drawing/2014/chart" uri="{C3380CC4-5D6E-409C-BE32-E72D297353CC}">
              <c16:uniqueId val="{00000000-B785-4B27-8C40-31D8F72FDDC5}"/>
            </c:ext>
          </c:extLst>
        </c:ser>
        <c:ser>
          <c:idx val="1"/>
          <c:order val="1"/>
          <c:tx>
            <c:strRef>
              <c:f>Sheet1!$C$1</c:f>
              <c:strCache>
                <c:ptCount val="1"/>
                <c:pt idx="0">
                  <c:v>恩那度司他调整前</c:v>
                </c:pt>
              </c:strCache>
            </c:strRef>
          </c:tx>
          <c:spPr>
            <a:ln w="28575" cap="rnd">
              <a:solidFill>
                <a:schemeClr val="bg2">
                  <a:lumMod val="90000"/>
                </a:schemeClr>
              </a:solidFill>
              <a:round/>
            </a:ln>
            <a:effectLst/>
          </c:spPr>
          <c:marker>
            <c:symbol val="none"/>
          </c:marker>
          <c:cat>
            <c:strRef>
              <c:f>Sheet1!$A$2:$A$5</c:f>
              <c:strCache>
                <c:ptCount val="4"/>
                <c:pt idx="0">
                  <c:v>第3周基线期</c:v>
                </c:pt>
                <c:pt idx="1">
                  <c:v>第5周基线期</c:v>
                </c:pt>
                <c:pt idx="2">
                  <c:v>第7周基线期</c:v>
                </c:pt>
                <c:pt idx="3">
                  <c:v>第9周基线期</c:v>
                </c:pt>
              </c:strCache>
            </c:strRef>
          </c:cat>
          <c:val>
            <c:numRef>
              <c:f>Sheet1!$C$2:$C$5</c:f>
              <c:numCache>
                <c:formatCode>General</c:formatCode>
                <c:ptCount val="4"/>
                <c:pt idx="0">
                  <c:v>0.75</c:v>
                </c:pt>
                <c:pt idx="1">
                  <c:v>1.5</c:v>
                </c:pt>
                <c:pt idx="2">
                  <c:v>1.8</c:v>
                </c:pt>
                <c:pt idx="3">
                  <c:v>2.46</c:v>
                </c:pt>
              </c:numCache>
            </c:numRef>
          </c:val>
          <c:smooth val="0"/>
          <c:extLst>
            <c:ext xmlns:c16="http://schemas.microsoft.com/office/drawing/2014/chart" uri="{C3380CC4-5D6E-409C-BE32-E72D297353CC}">
              <c16:uniqueId val="{00000001-B785-4B27-8C40-31D8F72FDDC5}"/>
            </c:ext>
          </c:extLst>
        </c:ser>
        <c:ser>
          <c:idx val="2"/>
          <c:order val="2"/>
          <c:tx>
            <c:strRef>
              <c:f>Sheet1!$D$1</c:f>
              <c:strCache>
                <c:ptCount val="1"/>
                <c:pt idx="0">
                  <c:v>恩那度司他调整后</c:v>
                </c:pt>
              </c:strCache>
            </c:strRef>
          </c:tx>
          <c:spPr>
            <a:ln w="28575" cap="rnd">
              <a:solidFill>
                <a:srgbClr val="C82C6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第3周基线期</c:v>
                </c:pt>
                <c:pt idx="1">
                  <c:v>第5周基线期</c:v>
                </c:pt>
                <c:pt idx="2">
                  <c:v>第7周基线期</c:v>
                </c:pt>
                <c:pt idx="3">
                  <c:v>第9周基线期</c:v>
                </c:pt>
              </c:strCache>
            </c:strRef>
          </c:cat>
          <c:val>
            <c:numRef>
              <c:f>Sheet1!$D$2:$D$5</c:f>
              <c:numCache>
                <c:formatCode>General</c:formatCode>
                <c:ptCount val="4"/>
                <c:pt idx="0">
                  <c:v>0.52</c:v>
                </c:pt>
                <c:pt idx="1">
                  <c:v>1.02</c:v>
                </c:pt>
                <c:pt idx="2">
                  <c:v>1.39</c:v>
                </c:pt>
                <c:pt idx="3">
                  <c:v>1.75</c:v>
                </c:pt>
              </c:numCache>
            </c:numRef>
          </c:val>
          <c:smooth val="0"/>
          <c:extLst>
            <c:ext xmlns:c16="http://schemas.microsoft.com/office/drawing/2014/chart" uri="{C3380CC4-5D6E-409C-BE32-E72D297353CC}">
              <c16:uniqueId val="{00000002-B785-4B27-8C40-31D8F72FDDC5}"/>
            </c:ext>
          </c:extLst>
        </c:ser>
        <c:dLbls>
          <c:showLegendKey val="0"/>
          <c:showVal val="0"/>
          <c:showCatName val="0"/>
          <c:showSerName val="0"/>
          <c:showPercent val="0"/>
          <c:showBubbleSize val="0"/>
        </c:dLbls>
        <c:smooth val="0"/>
        <c:axId val="1618558319"/>
        <c:axId val="1618558799"/>
      </c:lineChart>
      <c:catAx>
        <c:axId val="1618558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C00000"/>
                </a:solidFill>
                <a:latin typeface="+mj-ea"/>
                <a:ea typeface="+mj-ea"/>
                <a:cs typeface="+mn-cs"/>
              </a:defRPr>
            </a:pPr>
            <a:endParaRPr lang="zh-CN"/>
          </a:p>
        </c:txPr>
        <c:crossAx val="1618558799"/>
        <c:crosses val="autoZero"/>
        <c:auto val="1"/>
        <c:lblAlgn val="ctr"/>
        <c:lblOffset val="100"/>
        <c:noMultiLvlLbl val="0"/>
      </c:catAx>
      <c:valAx>
        <c:axId val="161855879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C00000"/>
                </a:solidFill>
                <a:latin typeface="+mj-ea"/>
                <a:ea typeface="+mj-ea"/>
                <a:cs typeface="+mn-cs"/>
              </a:defRPr>
            </a:pPr>
            <a:endParaRPr lang="zh-CN"/>
          </a:p>
        </c:txPr>
        <c:crossAx val="1618558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Hb达标比例</c:v>
                </c:pt>
              </c:strCache>
            </c:strRef>
          </c:tx>
          <c:dPt>
            <c:idx val="0"/>
            <c:bubble3D val="0"/>
            <c:spPr>
              <a:solidFill>
                <a:srgbClr val="C82C63"/>
              </a:solidFill>
              <a:ln w="19050">
                <a:solidFill>
                  <a:schemeClr val="lt1"/>
                </a:solidFill>
              </a:ln>
              <a:effectLst/>
            </c:spPr>
            <c:extLst>
              <c:ext xmlns:c16="http://schemas.microsoft.com/office/drawing/2014/chart" uri="{C3380CC4-5D6E-409C-BE32-E72D297353CC}">
                <c16:uniqueId val="{00000001-706E-4459-85F1-37ED9DA970F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706E-4459-85F1-37ED9DA970FC}"/>
              </c:ext>
            </c:extLst>
          </c:dPt>
          <c:cat>
            <c:strRef>
              <c:f>Sheet1!$A$2:$A$3</c:f>
              <c:strCache>
                <c:ptCount val="2"/>
                <c:pt idx="0">
                  <c:v>恩那度司他</c:v>
                </c:pt>
                <c:pt idx="1">
                  <c:v>其他</c:v>
                </c:pt>
              </c:strCache>
            </c:strRef>
          </c:cat>
          <c:val>
            <c:numRef>
              <c:f>Sheet1!$B$2:$B$3</c:f>
              <c:numCache>
                <c:formatCode>General</c:formatCode>
                <c:ptCount val="2"/>
                <c:pt idx="0">
                  <c:v>92.4</c:v>
                </c:pt>
                <c:pt idx="1">
                  <c:v>7.6</c:v>
                </c:pt>
              </c:numCache>
            </c:numRef>
          </c:val>
          <c:extLst>
            <c:ext xmlns:c16="http://schemas.microsoft.com/office/drawing/2014/chart" uri="{C3380CC4-5D6E-409C-BE32-E72D297353CC}">
              <c16:uniqueId val="{00000000-706E-4459-85F1-37ED9DA970FC}"/>
            </c:ext>
          </c:extLst>
        </c:ser>
        <c:dLbls>
          <c:showLegendKey val="0"/>
          <c:showVal val="0"/>
          <c:showCatName val="0"/>
          <c:showSerName val="0"/>
          <c:showPercent val="0"/>
          <c:showBubbleSize val="0"/>
          <c:showLeaderLines val="1"/>
        </c:dLbls>
        <c:firstSliceAng val="0"/>
        <c:holeSize val="4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患者Hb标准差（g/l）</c:v>
                </c:pt>
              </c:strCache>
            </c:strRef>
          </c:tx>
          <c:spPr>
            <a:solidFill>
              <a:srgbClr val="C82C63"/>
            </a:solidFill>
            <a:ln>
              <a:noFill/>
            </a:ln>
            <a:effectLst/>
          </c:spPr>
          <c:invertIfNegative val="0"/>
          <c:dPt>
            <c:idx val="1"/>
            <c:invertIfNegative val="0"/>
            <c:bubble3D val="0"/>
            <c:spPr>
              <a:solidFill>
                <a:srgbClr val="F0E0E5"/>
              </a:solidFill>
              <a:ln>
                <a:noFill/>
              </a:ln>
              <a:effectLst/>
            </c:spPr>
            <c:extLst>
              <c:ext xmlns:c16="http://schemas.microsoft.com/office/drawing/2014/chart" uri="{C3380CC4-5D6E-409C-BE32-E72D297353CC}">
                <c16:uniqueId val="{00000001-9055-4DC8-937F-20914DAB081D}"/>
              </c:ext>
            </c:extLst>
          </c:dPt>
          <c:dLbls>
            <c:dLbl>
              <c:idx val="0"/>
              <c:tx>
                <c:rich>
                  <a:bodyPr/>
                  <a:lstStyle/>
                  <a:p>
                    <a:fld id="{2B953F16-E54C-4AE9-AAAD-C91F75420FF2}" type="CATEGORYNAME">
                      <a:rPr lang="en-US" altLang="zh-CN"/>
                      <a:pPr/>
                      <a:t>[类别名称]</a:t>
                    </a:fld>
                    <a:r>
                      <a:rPr lang="en-US" dirty="0"/>
                      <a:t>,H</a:t>
                    </a:r>
                    <a:r>
                      <a:rPr lang="en-US" altLang="zh-CN" dirty="0"/>
                      <a:t>b</a:t>
                    </a:r>
                    <a:r>
                      <a:rPr lang="zh-CN" altLang="en-US" dirty="0"/>
                      <a:t>水平标准差：</a:t>
                    </a:r>
                    <a:fld id="{951F1EC4-418D-43D9-85AF-620012D05C55}" type="VALUE">
                      <a:rPr lang="en-US" altLang="zh-CN" smtClean="0"/>
                      <a:pPr/>
                      <a:t>[值]</a:t>
                    </a:fld>
                    <a:r>
                      <a:rPr lang="en-US" altLang="zh-CN" dirty="0"/>
                      <a:t>g/l</a:t>
                    </a:r>
                  </a:p>
                </c:rich>
              </c:tx>
              <c:dLblPos val="inEnd"/>
              <c:showLegendKey val="0"/>
              <c:showVal val="1"/>
              <c:showCatName val="1"/>
              <c:showSerName val="0"/>
              <c:showPercent val="0"/>
              <c:showBubbleSize val="0"/>
              <c:extLst>
                <c:ext xmlns:c15="http://schemas.microsoft.com/office/drawing/2012/chart" uri="{CE6537A1-D6FC-4f65-9D91-7224C49458BB}">
                  <c15:layout>
                    <c:manualLayout>
                      <c:w val="0.33160915373072197"/>
                      <c:h val="0.488071589031432"/>
                    </c:manualLayout>
                  </c15:layout>
                  <c15:dlblFieldTable/>
                  <c15:showDataLabelsRange val="0"/>
                </c:ext>
                <c:ext xmlns:c16="http://schemas.microsoft.com/office/drawing/2014/chart" uri="{C3380CC4-5D6E-409C-BE32-E72D297353CC}">
                  <c16:uniqueId val="{00000002-9055-4DC8-937F-20914DAB081D}"/>
                </c:ext>
              </c:extLst>
            </c:dLbl>
            <c:dLbl>
              <c:idx val="1"/>
              <c:tx>
                <c:rich>
                  <a:bodyPr/>
                  <a:lstStyle/>
                  <a:p>
                    <a:fld id="{407138C4-5864-4BB0-9A2B-A27B6C341685}" type="CATEGORYNAME">
                      <a:rPr lang="en-US" altLang="zh-CN"/>
                      <a:pPr/>
                      <a:t>[类别名称]</a:t>
                    </a:fld>
                    <a:r>
                      <a:rPr lang="en-US" dirty="0"/>
                      <a:t>,H</a:t>
                    </a:r>
                    <a:r>
                      <a:rPr lang="en-US" altLang="zh-CN" dirty="0"/>
                      <a:t>b</a:t>
                    </a:r>
                    <a:r>
                      <a:rPr lang="zh-CN" altLang="en-US" dirty="0"/>
                      <a:t>水平标准差：</a:t>
                    </a:r>
                    <a:fld id="{189D08CD-6AE6-44F4-B29F-739821941515}" type="VALUE">
                      <a:rPr lang="en-US" altLang="zh-CN" smtClean="0"/>
                      <a:pPr/>
                      <a:t>[值]</a:t>
                    </a:fld>
                    <a:r>
                      <a:rPr lang="en-US" altLang="zh-CN" dirty="0"/>
                      <a:t>g/l</a:t>
                    </a:r>
                  </a:p>
                </c:rich>
              </c:tx>
              <c:dLblPos val="inEnd"/>
              <c:showLegendKey val="0"/>
              <c:showVal val="1"/>
              <c:showCatName val="1"/>
              <c:showSerName val="0"/>
              <c:showPercent val="0"/>
              <c:showBubbleSize val="0"/>
              <c:extLst>
                <c:ext xmlns:c15="http://schemas.microsoft.com/office/drawing/2012/chart" uri="{CE6537A1-D6FC-4f65-9D91-7224C49458BB}">
                  <c15:layout>
                    <c:manualLayout>
                      <c:w val="0.34076769208458901"/>
                      <c:h val="0.488071589031432"/>
                    </c:manualLayout>
                  </c15:layout>
                  <c15:dlblFieldTable/>
                  <c15:showDataLabelsRange val="0"/>
                </c:ext>
                <c:ext xmlns:c16="http://schemas.microsoft.com/office/drawing/2014/chart" uri="{C3380CC4-5D6E-409C-BE32-E72D297353CC}">
                  <c16:uniqueId val="{00000001-9055-4DC8-937F-20914DAB081D}"/>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SYMPHONY ND-Long</c:v>
                </c:pt>
                <c:pt idx="1">
                  <c:v>日本III期ND</c:v>
                </c:pt>
              </c:strCache>
            </c:strRef>
          </c:cat>
          <c:val>
            <c:numRef>
              <c:f>Sheet1!$B$2:$B$3</c:f>
              <c:numCache>
                <c:formatCode>General</c:formatCode>
                <c:ptCount val="2"/>
                <c:pt idx="0">
                  <c:v>0.66</c:v>
                </c:pt>
                <c:pt idx="1">
                  <c:v>6.6</c:v>
                </c:pt>
              </c:numCache>
            </c:numRef>
          </c:val>
          <c:extLst>
            <c:ext xmlns:c16="http://schemas.microsoft.com/office/drawing/2014/chart" uri="{C3380CC4-5D6E-409C-BE32-E72D297353CC}">
              <c16:uniqueId val="{00000003-9055-4DC8-937F-20914DAB081D}"/>
            </c:ext>
          </c:extLst>
        </c:ser>
        <c:dLbls>
          <c:showLegendKey val="0"/>
          <c:showVal val="0"/>
          <c:showCatName val="0"/>
          <c:showSerName val="0"/>
          <c:showPercent val="0"/>
          <c:showBubbleSize val="0"/>
        </c:dLbls>
        <c:gapWidth val="500"/>
        <c:overlap val="-100"/>
        <c:axId val="2104227536"/>
        <c:axId val="2025769136"/>
      </c:barChart>
      <c:catAx>
        <c:axId val="2104227536"/>
        <c:scaling>
          <c:orientation val="minMax"/>
        </c:scaling>
        <c:delete val="1"/>
        <c:axPos val="b"/>
        <c:numFmt formatCode="General" sourceLinked="1"/>
        <c:majorTickMark val="none"/>
        <c:minorTickMark val="none"/>
        <c:tickLblPos val="nextTo"/>
        <c:crossAx val="2025769136"/>
        <c:crosses val="autoZero"/>
        <c:auto val="1"/>
        <c:lblAlgn val="ctr"/>
        <c:lblOffset val="100"/>
        <c:noMultiLvlLbl val="0"/>
      </c:catAx>
      <c:valAx>
        <c:axId val="2025769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1042275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749867221591"/>
          <c:y val="4.4006304978725097E-2"/>
          <c:w val="0.88243325789743898"/>
          <c:h val="0.84615934843715401"/>
        </c:manualLayout>
      </c:layout>
      <c:barChart>
        <c:barDir val="col"/>
        <c:grouping val="clustered"/>
        <c:varyColors val="0"/>
        <c:ser>
          <c:idx val="0"/>
          <c:order val="0"/>
          <c:tx>
            <c:strRef>
              <c:f>Sheet1!$B$1</c:f>
              <c:strCache>
                <c:ptCount val="1"/>
                <c:pt idx="0">
                  <c:v>恩那度司他中国III期 ND</c:v>
                </c:pt>
              </c:strCache>
            </c:strRef>
          </c:tx>
          <c:spPr>
            <a:solidFill>
              <a:schemeClr val="accent1"/>
            </a:solidFill>
            <a:ln>
              <a:noFill/>
            </a:ln>
            <a:effectLst/>
          </c:spPr>
          <c:invertIfNegative val="0"/>
          <c:dLbls>
            <c:dLbl>
              <c:idx val="0"/>
              <c:layout>
                <c:manualLayout>
                  <c:x val="-9.2052448876008802E-2"/>
                  <c:y val="-0.138238887371331"/>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16E-4548-A8E0-1DD0215BFA6A}"/>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C82C63"/>
                    </a:solidFill>
                    <a:latin typeface="+mj-ea"/>
                    <a:ea typeface="+mj-ea"/>
                    <a:cs typeface="+mn-cs"/>
                  </a:defRPr>
                </a:pPr>
                <a:endParaRPr lang="zh-CN"/>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声速超标比例（(&gt;5g/L/周或
&gt;20g/L/4周)</c:v>
                </c:pt>
              </c:strCache>
            </c:strRef>
          </c:cat>
          <c:val>
            <c:numRef>
              <c:f>Sheet1!$B$2</c:f>
              <c:numCache>
                <c:formatCode>0.0%</c:formatCode>
                <c:ptCount val="1"/>
                <c:pt idx="0">
                  <c:v>0</c:v>
                </c:pt>
              </c:numCache>
            </c:numRef>
          </c:val>
          <c:extLst>
            <c:ext xmlns:c16="http://schemas.microsoft.com/office/drawing/2014/chart" uri="{C3380CC4-5D6E-409C-BE32-E72D297353CC}">
              <c16:uniqueId val="{00000001-516E-4548-A8E0-1DD0215BFA6A}"/>
            </c:ext>
          </c:extLst>
        </c:ser>
        <c:ser>
          <c:idx val="1"/>
          <c:order val="1"/>
          <c:tx>
            <c:strRef>
              <c:f>Sheet1!$C$1</c:f>
              <c:strCache>
                <c:ptCount val="1"/>
                <c:pt idx="0">
                  <c:v>恩那度司他SYMPHONY ND</c:v>
                </c:pt>
              </c:strCache>
            </c:strRef>
          </c:tx>
          <c:spPr>
            <a:solidFill>
              <a:schemeClr val="accent2"/>
            </a:solidFill>
            <a:ln>
              <a:noFill/>
            </a:ln>
            <a:effectLst/>
          </c:spPr>
          <c:invertIfNegative val="0"/>
          <c:dLbls>
            <c:dLbl>
              <c:idx val="0"/>
              <c:layout>
                <c:manualLayout>
                  <c:x val="-5.5231469325605201E-2"/>
                  <c:y val="-0.16457010401348901"/>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516E-4548-A8E0-1DD0215BFA6A}"/>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C82C63"/>
                    </a:solidFill>
                    <a:latin typeface="+mj-ea"/>
                    <a:ea typeface="+mj-ea"/>
                    <a:cs typeface="+mn-cs"/>
                  </a:defRPr>
                </a:pPr>
                <a:endParaRPr lang="zh-CN"/>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声速超标比例（(&gt;5g/L/周或
&gt;20g/L/4周)</c:v>
                </c:pt>
              </c:strCache>
            </c:strRef>
          </c:cat>
          <c:val>
            <c:numRef>
              <c:f>Sheet1!$C$2</c:f>
              <c:numCache>
                <c:formatCode>0.0%</c:formatCode>
                <c:ptCount val="1"/>
                <c:pt idx="0">
                  <c:v>0</c:v>
                </c:pt>
              </c:numCache>
            </c:numRef>
          </c:val>
          <c:extLst>
            <c:ext xmlns:c16="http://schemas.microsoft.com/office/drawing/2014/chart" uri="{C3380CC4-5D6E-409C-BE32-E72D297353CC}">
              <c16:uniqueId val="{00000003-516E-4548-A8E0-1DD0215BFA6A}"/>
            </c:ext>
          </c:extLst>
        </c:ser>
        <c:ser>
          <c:idx val="2"/>
          <c:order val="2"/>
          <c:tx>
            <c:strRef>
              <c:f>Sheet1!$D$1</c:f>
              <c:strCache>
                <c:ptCount val="1"/>
                <c:pt idx="0">
                  <c:v>罗沙司他 ND小剂量</c:v>
                </c:pt>
              </c:strCache>
            </c:strRef>
          </c:tx>
          <c:spPr>
            <a:solidFill>
              <a:srgbClr val="F0E0E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j-ea"/>
                    <a:ea typeface="+mj-ea"/>
                    <a:cs typeface="+mn-cs"/>
                  </a:defRPr>
                </a:pPr>
                <a:endParaRPr lang="zh-CN"/>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声速超标比例（(&gt;5g/L/周或
&gt;20g/L/4周)</c:v>
                </c:pt>
              </c:strCache>
            </c:strRef>
          </c:cat>
          <c:val>
            <c:numRef>
              <c:f>Sheet1!$D$2</c:f>
              <c:numCache>
                <c:formatCode>0.0%</c:formatCode>
                <c:ptCount val="1"/>
                <c:pt idx="0">
                  <c:v>0.122</c:v>
                </c:pt>
              </c:numCache>
            </c:numRef>
          </c:val>
          <c:extLst>
            <c:ext xmlns:c16="http://schemas.microsoft.com/office/drawing/2014/chart" uri="{C3380CC4-5D6E-409C-BE32-E72D297353CC}">
              <c16:uniqueId val="{00000004-516E-4548-A8E0-1DD0215BFA6A}"/>
            </c:ext>
          </c:extLst>
        </c:ser>
        <c:ser>
          <c:idx val="3"/>
          <c:order val="3"/>
          <c:tx>
            <c:strRef>
              <c:f>Sheet1!#REF!</c:f>
              <c:strCache>
                <c:ptCount val="1"/>
                <c:pt idx="0">
                  <c:v>#REF!</c:v>
                </c:pt>
              </c:strCache>
            </c:strRef>
          </c:tx>
          <c:spPr>
            <a:solidFill>
              <a:srgbClr val="DCAEBB"/>
            </a:solidFill>
            <a:ln>
              <a:noFill/>
            </a:ln>
            <a:effectLst/>
          </c:spPr>
          <c:invertIfNegative val="0"/>
          <c:dLbls>
            <c:dLbl>
              <c:idx val="0"/>
              <c:tx>
                <c:rich>
                  <a:bodyPr/>
                  <a:lstStyle/>
                  <a:p>
                    <a:r>
                      <a:rPr lang="zh-CN" altLang="en-US" dirty="0"/>
                      <a:t>罗沙司他大剂量</a:t>
                    </a:r>
                    <a:r>
                      <a:rPr lang="en-US" altLang="zh-CN" dirty="0"/>
                      <a:t>,</a:t>
                    </a:r>
                    <a:fld id="{6FB52829-B81D-4D57-9649-BB3C195CEACA}" type="VALUE">
                      <a:rPr lang="en-US" altLang="zh-CN"/>
                      <a:pPr/>
                      <a:t>[值]</a:t>
                    </a:fld>
                    <a:endParaRPr lang="en-US" altLang="zh-CN" dirty="0"/>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6E-4548-A8E0-1DD0215BFA6A}"/>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j-ea"/>
                    <a:ea typeface="+mj-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声速超标比例（(&gt;5g/L/周或
&gt;20g/L/4周)</c:v>
                </c:pt>
              </c:strCache>
            </c:strRef>
          </c:cat>
          <c:val>
            <c:numRef>
              <c:f>Sheet1!$E$2</c:f>
              <c:numCache>
                <c:formatCode>0.0%</c:formatCode>
                <c:ptCount val="1"/>
                <c:pt idx="0">
                  <c:v>0.18</c:v>
                </c:pt>
              </c:numCache>
            </c:numRef>
          </c:val>
          <c:extLst>
            <c:ext xmlns:c16="http://schemas.microsoft.com/office/drawing/2014/chart" uri="{C3380CC4-5D6E-409C-BE32-E72D297353CC}">
              <c16:uniqueId val="{00000006-516E-4548-A8E0-1DD0215BFA6A}"/>
            </c:ext>
          </c:extLst>
        </c:ser>
        <c:dLbls>
          <c:showLegendKey val="0"/>
          <c:showVal val="1"/>
          <c:showCatName val="0"/>
          <c:showSerName val="0"/>
          <c:showPercent val="0"/>
          <c:showBubbleSize val="0"/>
        </c:dLbls>
        <c:gapWidth val="500"/>
        <c:overlap val="-100"/>
        <c:axId val="339125119"/>
        <c:axId val="328774560"/>
      </c:barChart>
      <c:catAx>
        <c:axId val="339125119"/>
        <c:scaling>
          <c:orientation val="minMax"/>
        </c:scaling>
        <c:delete val="1"/>
        <c:axPos val="b"/>
        <c:numFmt formatCode="General" sourceLinked="1"/>
        <c:majorTickMark val="none"/>
        <c:minorTickMark val="none"/>
        <c:tickLblPos val="nextTo"/>
        <c:crossAx val="328774560"/>
        <c:crosses val="autoZero"/>
        <c:auto val="1"/>
        <c:lblAlgn val="ctr"/>
        <c:lblOffset val="100"/>
        <c:noMultiLvlLbl val="0"/>
      </c:catAx>
      <c:valAx>
        <c:axId val="328774560"/>
        <c:scaling>
          <c:orientation val="minMax"/>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3912511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44003910556E-2"/>
          <c:y val="8.5291277759897005E-2"/>
          <c:w val="0.88115763401961222"/>
          <c:h val="0.7722309071681458"/>
        </c:manualLayout>
      </c:layout>
      <c:barChart>
        <c:barDir val="col"/>
        <c:grouping val="clustered"/>
        <c:varyColors val="0"/>
        <c:ser>
          <c:idx val="0"/>
          <c:order val="0"/>
          <c:tx>
            <c:strRef>
              <c:f>Sheet1!$B$1</c:f>
              <c:strCache>
                <c:ptCount val="1"/>
                <c:pt idx="0">
                  <c:v>恩那度司他</c:v>
                </c:pt>
              </c:strCache>
            </c:strRef>
          </c:tx>
          <c:spPr>
            <a:solidFill>
              <a:srgbClr val="C82C63"/>
            </a:solidFill>
            <a:ln>
              <a:noFill/>
            </a:ln>
            <a:effectLst/>
          </c:spPr>
          <c:invertIfNegative val="0"/>
          <c:dLbls>
            <c:dLbl>
              <c:idx val="0"/>
              <c:layout>
                <c:manualLayout>
                  <c:x val="-4.6166284584887293E-2"/>
                  <c:y val="3.6495930847395283E-3"/>
                </c:manualLayout>
              </c:layout>
              <c:tx>
                <c:rich>
                  <a:bodyPr rot="0" spcFirstLastPara="1" vertOverflow="ellipsis" vert="horz" wrap="square" lIns="38100" tIns="19050" rIns="38100" bIns="19050" anchor="ctr" anchorCtr="1">
                    <a:noAutofit/>
                  </a:bodyPr>
                  <a:lstStyle/>
                  <a:p>
                    <a:r>
                      <a:rPr lang="zh-CN" altLang="en-US" sz="1050" dirty="0"/>
                      <a:t>恩那度司他</a:t>
                    </a:r>
                    <a:r>
                      <a:rPr lang="en-US" altLang="zh-CN" sz="1050" dirty="0"/>
                      <a:t>EPO</a:t>
                    </a:r>
                    <a:r>
                      <a:rPr lang="zh-CN" altLang="en-US" sz="1050" dirty="0"/>
                      <a:t>起效水平：</a:t>
                    </a:r>
                    <a:fld id="{29AD7B56-3ECB-4BF9-867A-66A63FD041E3}" type="VALUE">
                      <a:rPr lang="en-US" altLang="zh-CN" sz="1050" b="1" smtClean="0">
                        <a:solidFill>
                          <a:srgbClr val="C00000"/>
                        </a:solidFill>
                      </a:rPr>
                      <a:pPr/>
                      <a:t>[值]</a:t>
                    </a:fld>
                    <a:r>
                      <a:rPr lang="en-US" altLang="zh-CN" sz="1050" b="1" dirty="0">
                        <a:solidFill>
                          <a:srgbClr val="C00000"/>
                        </a:solidFill>
                      </a:rPr>
                      <a:t>IU/l</a:t>
                    </a:r>
                  </a:p>
                </c:rich>
              </c:tx>
              <c:spPr>
                <a:noFill/>
                <a:ln>
                  <a:noFill/>
                </a:ln>
                <a:effectLst/>
              </c:spPr>
              <c:dLblPos val="outEnd"/>
              <c:showLegendKey val="0"/>
              <c:showVal val="1"/>
              <c:showCatName val="1"/>
              <c:showSerName val="1"/>
              <c:showPercent val="0"/>
              <c:showBubbleSize val="0"/>
              <c:extLst>
                <c:ext xmlns:c15="http://schemas.microsoft.com/office/drawing/2012/chart" uri="{CE6537A1-D6FC-4f65-9D91-7224C49458BB}">
                  <c15:layout>
                    <c:manualLayout>
                      <c:w val="0.25869413350331538"/>
                      <c:h val="0.44349855165754748"/>
                    </c:manualLayout>
                  </c15:layout>
                  <c15:dlblFieldTable/>
                  <c15:showDataLabelsRange val="0"/>
                </c:ext>
                <c:ext xmlns:c16="http://schemas.microsoft.com/office/drawing/2014/chart" uri="{C3380CC4-5D6E-409C-BE32-E72D297353CC}">
                  <c16:uniqueId val="{00000000-BD77-424A-9D38-7AC14174D21A}"/>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EPO起效浓度（IU/L)</c:v>
                </c:pt>
              </c:strCache>
            </c:strRef>
          </c:cat>
          <c:val>
            <c:numRef>
              <c:f>Sheet1!$B$2</c:f>
              <c:numCache>
                <c:formatCode>General</c:formatCode>
                <c:ptCount val="1"/>
                <c:pt idx="0">
                  <c:v>50</c:v>
                </c:pt>
              </c:numCache>
            </c:numRef>
          </c:val>
          <c:extLst>
            <c:ext xmlns:c16="http://schemas.microsoft.com/office/drawing/2014/chart" uri="{C3380CC4-5D6E-409C-BE32-E72D297353CC}">
              <c16:uniqueId val="{00000001-BD77-424A-9D38-7AC14174D21A}"/>
            </c:ext>
          </c:extLst>
        </c:ser>
        <c:ser>
          <c:idx val="1"/>
          <c:order val="1"/>
          <c:tx>
            <c:strRef>
              <c:f>Sheet1!$C$1</c:f>
              <c:strCache>
                <c:ptCount val="1"/>
                <c:pt idx="0">
                  <c:v>罗沙司他</c:v>
                </c:pt>
              </c:strCache>
            </c:strRef>
          </c:tx>
          <c:spPr>
            <a:solidFill>
              <a:srgbClr val="F0E0E5"/>
            </a:solidFill>
            <a:ln>
              <a:noFill/>
            </a:ln>
            <a:effectLst/>
          </c:spPr>
          <c:invertIfNegative val="0"/>
          <c:dLbls>
            <c:dLbl>
              <c:idx val="0"/>
              <c:layout>
                <c:manualLayout>
                  <c:x val="2.715674490700766E-2"/>
                  <c:y val="0.23589417904271462"/>
                </c:manualLayout>
              </c:layout>
              <c:tx>
                <c:rich>
                  <a:bodyPr rot="0" spcFirstLastPara="1" vertOverflow="ellipsis" vert="horz" wrap="square" lIns="38100" tIns="19050" rIns="38100" bIns="19050" anchor="ctr" anchorCtr="1">
                    <a:noAutofit/>
                  </a:bodyPr>
                  <a:lstStyle/>
                  <a:p>
                    <a:pPr>
                      <a:defRPr lang="zh-CN" sz="1195" b="0" i="0" u="none" strike="noStrike" kern="1200" baseline="0">
                        <a:solidFill>
                          <a:schemeClr val="tx1">
                            <a:lumMod val="75000"/>
                            <a:lumOff val="25000"/>
                          </a:schemeClr>
                        </a:solidFill>
                        <a:latin typeface="+mn-lt"/>
                        <a:ea typeface="+mn-ea"/>
                        <a:cs typeface="+mn-cs"/>
                      </a:defRPr>
                    </a:pPr>
                    <a:r>
                      <a:rPr lang="zh-CN" altLang="en-US" dirty="0"/>
                      <a:t>罗沙司他</a:t>
                    </a:r>
                    <a:r>
                      <a:rPr lang="en-US" altLang="zh-CN" dirty="0"/>
                      <a:t>EPO</a:t>
                    </a:r>
                    <a:r>
                      <a:rPr lang="zh-CN" altLang="en-US" dirty="0"/>
                      <a:t>起效水平：</a:t>
                    </a:r>
                    <a:fld id="{7E3FF8FF-8BE2-470F-AE4A-C25985757166}" type="VALUE">
                      <a:rPr lang="en-US" altLang="zh-CN" b="1" smtClean="0">
                        <a:solidFill>
                          <a:srgbClr val="C00000"/>
                        </a:solidFill>
                      </a:rPr>
                      <a:pPr>
                        <a:defRPr lang="zh-CN" sz="1195" b="0" i="0" u="none" strike="noStrike" kern="1200" baseline="0">
                          <a:solidFill>
                            <a:schemeClr val="tx1">
                              <a:lumMod val="75000"/>
                              <a:lumOff val="25000"/>
                            </a:schemeClr>
                          </a:solidFill>
                          <a:latin typeface="+mn-lt"/>
                          <a:ea typeface="+mn-ea"/>
                          <a:cs typeface="+mn-cs"/>
                        </a:defRPr>
                      </a:pPr>
                      <a:t>[值]</a:t>
                    </a:fld>
                    <a:r>
                      <a:rPr lang="en-US" altLang="zh-CN" b="1" dirty="0">
                        <a:solidFill>
                          <a:srgbClr val="C00000"/>
                        </a:solidFill>
                      </a:rPr>
                      <a:t>IU/l</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2741054186473727"/>
                      <c:h val="0.44335256793415789"/>
                    </c:manualLayout>
                  </c15:layout>
                  <c15:dlblFieldTable/>
                  <c15:showDataLabelsRange val="0"/>
                </c:ext>
                <c:ext xmlns:c16="http://schemas.microsoft.com/office/drawing/2014/chart" uri="{C3380CC4-5D6E-409C-BE32-E72D297353CC}">
                  <c16:uniqueId val="{00000002-BD77-424A-9D38-7AC14174D21A}"/>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EPO起效浓度（IU/L)</c:v>
                </c:pt>
              </c:strCache>
            </c:strRef>
          </c:cat>
          <c:val>
            <c:numRef>
              <c:f>Sheet1!$C$2</c:f>
              <c:numCache>
                <c:formatCode>General</c:formatCode>
                <c:ptCount val="1"/>
                <c:pt idx="0">
                  <c:v>500</c:v>
                </c:pt>
              </c:numCache>
            </c:numRef>
          </c:val>
          <c:extLst>
            <c:ext xmlns:c16="http://schemas.microsoft.com/office/drawing/2014/chart" uri="{C3380CC4-5D6E-409C-BE32-E72D297353CC}">
              <c16:uniqueId val="{00000003-BD77-424A-9D38-7AC14174D21A}"/>
            </c:ext>
          </c:extLst>
        </c:ser>
        <c:ser>
          <c:idx val="2"/>
          <c:order val="2"/>
          <c:tx>
            <c:strRef>
              <c:f>Sheet1!$D$1</c:f>
              <c:strCache>
                <c:ptCount val="1"/>
              </c:strCache>
            </c:strRef>
          </c:tx>
          <c:spPr>
            <a:solidFill>
              <a:schemeClr val="accent3"/>
            </a:solidFill>
            <a:ln>
              <a:noFill/>
            </a:ln>
            <a:effectLst/>
          </c:spPr>
          <c:invertIfNegative val="0"/>
          <c:cat>
            <c:strRef>
              <c:f>Sheet1!$A$2</c:f>
              <c:strCache>
                <c:ptCount val="1"/>
                <c:pt idx="0">
                  <c:v>EPO起效浓度（IU/L)</c:v>
                </c:pt>
              </c:strCache>
            </c:strRef>
          </c:cat>
          <c:val>
            <c:numRef>
              <c:f>Sheet1!$D$2</c:f>
              <c:numCache>
                <c:formatCode>General</c:formatCode>
                <c:ptCount val="1"/>
              </c:numCache>
            </c:numRef>
          </c:val>
          <c:extLst>
            <c:ext xmlns:c16="http://schemas.microsoft.com/office/drawing/2014/chart" uri="{C3380CC4-5D6E-409C-BE32-E72D297353CC}">
              <c16:uniqueId val="{00000004-BD77-424A-9D38-7AC14174D21A}"/>
            </c:ext>
          </c:extLst>
        </c:ser>
        <c:dLbls>
          <c:showLegendKey val="0"/>
          <c:showVal val="0"/>
          <c:showCatName val="0"/>
          <c:showSerName val="0"/>
          <c:showPercent val="0"/>
          <c:showBubbleSize val="0"/>
        </c:dLbls>
        <c:gapWidth val="500"/>
        <c:overlap val="-100"/>
        <c:axId val="2102808896"/>
        <c:axId val="328770816"/>
      </c:barChart>
      <c:catAx>
        <c:axId val="2102808896"/>
        <c:scaling>
          <c:orientation val="minMax"/>
        </c:scaling>
        <c:delete val="1"/>
        <c:axPos val="b"/>
        <c:numFmt formatCode="General" sourceLinked="1"/>
        <c:majorTickMark val="none"/>
        <c:minorTickMark val="none"/>
        <c:tickLblPos val="nextTo"/>
        <c:crossAx val="328770816"/>
        <c:crosses val="autoZero"/>
        <c:auto val="1"/>
        <c:lblAlgn val="ctr"/>
        <c:lblOffset val="100"/>
        <c:noMultiLvlLbl val="0"/>
      </c:catAx>
      <c:valAx>
        <c:axId val="328770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10280889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安慰剂</c:v>
                </c:pt>
              </c:strCache>
            </c:strRef>
          </c:tx>
          <c:spPr>
            <a:ln w="28575" cap="rnd">
              <a:solidFill>
                <a:srgbClr val="F0E0E5"/>
              </a:solidFill>
              <a:round/>
            </a:ln>
            <a:effectLst/>
          </c:spPr>
          <c:marker>
            <c:symbol val="circle"/>
            <c:size val="5"/>
            <c:spPr>
              <a:solidFill>
                <a:srgbClr val="DCAEBB"/>
              </a:solidFill>
              <a:ln w="9525">
                <a:solidFill>
                  <a:srgbClr val="DCAEBB"/>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1周</c:v>
                </c:pt>
                <c:pt idx="1">
                  <c:v>3周</c:v>
                </c:pt>
                <c:pt idx="2">
                  <c:v>5周</c:v>
                </c:pt>
                <c:pt idx="3">
                  <c:v>7周</c:v>
                </c:pt>
                <c:pt idx="4">
                  <c:v>8周</c:v>
                </c:pt>
                <c:pt idx="5">
                  <c:v>9周</c:v>
                </c:pt>
              </c:strCache>
            </c:strRef>
          </c:cat>
          <c:val>
            <c:numRef>
              <c:f>Sheet1!$B$2:$B$7</c:f>
              <c:numCache>
                <c:formatCode>General</c:formatCode>
                <c:ptCount val="6"/>
                <c:pt idx="0">
                  <c:v>0</c:v>
                </c:pt>
                <c:pt idx="1">
                  <c:v>0.62</c:v>
                </c:pt>
                <c:pt idx="2">
                  <c:v>1.59</c:v>
                </c:pt>
                <c:pt idx="3">
                  <c:v>0.3</c:v>
                </c:pt>
                <c:pt idx="4">
                  <c:v>-0.99</c:v>
                </c:pt>
                <c:pt idx="5">
                  <c:v>1.01</c:v>
                </c:pt>
              </c:numCache>
            </c:numRef>
          </c:val>
          <c:smooth val="0"/>
          <c:extLst>
            <c:ext xmlns:c16="http://schemas.microsoft.com/office/drawing/2014/chart" uri="{C3380CC4-5D6E-409C-BE32-E72D297353CC}">
              <c16:uniqueId val="{00000000-B785-4B27-8C40-31D8F72FDDC5}"/>
            </c:ext>
          </c:extLst>
        </c:ser>
        <c:ser>
          <c:idx val="1"/>
          <c:order val="1"/>
          <c:tx>
            <c:strRef>
              <c:f>Sheet1!$C$1</c:f>
              <c:strCache>
                <c:ptCount val="1"/>
                <c:pt idx="0">
                  <c:v>恩那度司他</c:v>
                </c:pt>
              </c:strCache>
            </c:strRef>
          </c:tx>
          <c:spPr>
            <a:ln w="28575" cap="rnd">
              <a:solidFill>
                <a:srgbClr val="C82C63"/>
              </a:solidFill>
              <a:round/>
            </a:ln>
            <a:effectLst/>
          </c:spPr>
          <c:marker>
            <c:symbol val="circle"/>
            <c:size val="5"/>
            <c:spPr>
              <a:solidFill>
                <a:srgbClr val="C00000"/>
              </a:solidFill>
              <a:ln w="9525">
                <a:solidFill>
                  <a:srgbClr val="C82C6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1周</c:v>
                </c:pt>
                <c:pt idx="1">
                  <c:v>3周</c:v>
                </c:pt>
                <c:pt idx="2">
                  <c:v>5周</c:v>
                </c:pt>
                <c:pt idx="3">
                  <c:v>7周</c:v>
                </c:pt>
                <c:pt idx="4">
                  <c:v>8周</c:v>
                </c:pt>
                <c:pt idx="5">
                  <c:v>9周</c:v>
                </c:pt>
              </c:strCache>
            </c:strRef>
          </c:cat>
          <c:val>
            <c:numRef>
              <c:f>Sheet1!$C$2:$C$7</c:f>
              <c:numCache>
                <c:formatCode>General</c:formatCode>
                <c:ptCount val="6"/>
                <c:pt idx="0">
                  <c:v>0</c:v>
                </c:pt>
                <c:pt idx="1">
                  <c:v>5.84</c:v>
                </c:pt>
                <c:pt idx="2">
                  <c:v>11.82</c:v>
                </c:pt>
                <c:pt idx="3">
                  <c:v>14.21</c:v>
                </c:pt>
                <c:pt idx="4">
                  <c:v>15.89</c:v>
                </c:pt>
                <c:pt idx="5">
                  <c:v>18.510000000000002</c:v>
                </c:pt>
              </c:numCache>
            </c:numRef>
          </c:val>
          <c:smooth val="0"/>
          <c:extLst>
            <c:ext xmlns:c16="http://schemas.microsoft.com/office/drawing/2014/chart" uri="{C3380CC4-5D6E-409C-BE32-E72D297353CC}">
              <c16:uniqueId val="{00000001-B785-4B27-8C40-31D8F72FDDC5}"/>
            </c:ext>
          </c:extLst>
        </c:ser>
        <c:dLbls>
          <c:showLegendKey val="0"/>
          <c:showVal val="0"/>
          <c:showCatName val="0"/>
          <c:showSerName val="0"/>
          <c:showPercent val="0"/>
          <c:showBubbleSize val="0"/>
        </c:dLbls>
        <c:marker val="1"/>
        <c:smooth val="0"/>
        <c:axId val="1618558319"/>
        <c:axId val="1618558799"/>
      </c:lineChart>
      <c:catAx>
        <c:axId val="1618558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j-ea"/>
                <a:ea typeface="+mj-ea"/>
                <a:cs typeface="+mn-cs"/>
              </a:defRPr>
            </a:pPr>
            <a:endParaRPr lang="zh-CN"/>
          </a:p>
        </c:txPr>
        <c:crossAx val="1618558799"/>
        <c:crossesAt val="-5"/>
        <c:auto val="1"/>
        <c:lblAlgn val="ctr"/>
        <c:lblOffset val="100"/>
        <c:noMultiLvlLbl val="0"/>
      </c:catAx>
      <c:valAx>
        <c:axId val="1618558799"/>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ltLang="zh-CN" b="1" dirty="0">
                    <a:solidFill>
                      <a:schemeClr val="tx1"/>
                    </a:solidFill>
                    <a:latin typeface="+mj-ea"/>
                    <a:ea typeface="+mj-ea"/>
                  </a:rPr>
                  <a:t>Hb</a:t>
                </a:r>
                <a:r>
                  <a:rPr lang="zh-CN" altLang="en-US" b="1" dirty="0">
                    <a:solidFill>
                      <a:schemeClr val="tx1"/>
                    </a:solidFill>
                    <a:latin typeface="+mj-ea"/>
                    <a:ea typeface="+mj-ea"/>
                  </a:rPr>
                  <a:t>浓度较基线变化</a:t>
                </a:r>
                <a:r>
                  <a:rPr lang="en-US" altLang="zh-CN" b="1" dirty="0">
                    <a:solidFill>
                      <a:schemeClr val="tx1"/>
                    </a:solidFill>
                    <a:latin typeface="+mj-ea"/>
                    <a:ea typeface="+mj-ea"/>
                  </a:rPr>
                  <a:t>g/l</a:t>
                </a:r>
                <a:endParaRPr lang="zh-CN" altLang="en-US" b="1" dirty="0">
                  <a:solidFill>
                    <a:schemeClr val="tx1"/>
                  </a:solidFill>
                  <a:latin typeface="+mj-ea"/>
                  <a:ea typeface="+mj-ea"/>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j-ea"/>
                <a:ea typeface="+mj-ea"/>
                <a:cs typeface="+mn-cs"/>
              </a:defRPr>
            </a:pPr>
            <a:endParaRPr lang="zh-CN"/>
          </a:p>
        </c:txPr>
        <c:crossAx val="1618558319"/>
        <c:crosses val="autoZero"/>
        <c:crossBetween val="midCat"/>
      </c:valAx>
      <c:spPr>
        <a:solidFill>
          <a:schemeClr val="bg1"/>
        </a:solid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Hb达标比例</c:v>
                </c:pt>
              </c:strCache>
            </c:strRef>
          </c:tx>
          <c:dPt>
            <c:idx val="0"/>
            <c:bubble3D val="0"/>
            <c:spPr>
              <a:solidFill>
                <a:srgbClr val="C82C63"/>
              </a:solidFill>
              <a:ln w="19050">
                <a:solidFill>
                  <a:schemeClr val="lt1"/>
                </a:solidFill>
              </a:ln>
              <a:effectLst/>
            </c:spPr>
            <c:extLst>
              <c:ext xmlns:c16="http://schemas.microsoft.com/office/drawing/2014/chart" uri="{C3380CC4-5D6E-409C-BE32-E72D297353CC}">
                <c16:uniqueId val="{00000001-706E-4459-85F1-37ED9DA970F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706E-4459-85F1-37ED9DA970FC}"/>
              </c:ext>
            </c:extLst>
          </c:dPt>
          <c:cat>
            <c:strRef>
              <c:f>Sheet1!$A$2:$A$3</c:f>
              <c:strCache>
                <c:ptCount val="2"/>
                <c:pt idx="0">
                  <c:v>恩那度司他</c:v>
                </c:pt>
                <c:pt idx="1">
                  <c:v>其他</c:v>
                </c:pt>
              </c:strCache>
            </c:strRef>
          </c:cat>
          <c:val>
            <c:numRef>
              <c:f>Sheet1!$B$2:$B$3</c:f>
              <c:numCache>
                <c:formatCode>General</c:formatCode>
                <c:ptCount val="2"/>
                <c:pt idx="0">
                  <c:v>85.3</c:v>
                </c:pt>
                <c:pt idx="1">
                  <c:v>14.700000000000003</c:v>
                </c:pt>
              </c:numCache>
            </c:numRef>
          </c:val>
          <c:extLst>
            <c:ext xmlns:c16="http://schemas.microsoft.com/office/drawing/2014/chart" uri="{C3380CC4-5D6E-409C-BE32-E72D297353CC}">
              <c16:uniqueId val="{00000000-706E-4459-85F1-37ED9DA970FC}"/>
            </c:ext>
          </c:extLst>
        </c:ser>
        <c:dLbls>
          <c:showLegendKey val="0"/>
          <c:showVal val="0"/>
          <c:showCatName val="0"/>
          <c:showSerName val="0"/>
          <c:showPercent val="0"/>
          <c:showBubbleSize val="0"/>
          <c:showLeaderLines val="1"/>
        </c:dLbls>
        <c:firstSliceAng val="0"/>
        <c:holeSize val="4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Hb达标比例</c:v>
                </c:pt>
              </c:strCache>
            </c:strRef>
          </c:tx>
          <c:dPt>
            <c:idx val="0"/>
            <c:bubble3D val="0"/>
            <c:spPr>
              <a:solidFill>
                <a:srgbClr val="C82C63"/>
              </a:solidFill>
              <a:ln w="19050">
                <a:solidFill>
                  <a:schemeClr val="lt1"/>
                </a:solidFill>
              </a:ln>
              <a:effectLst/>
            </c:spPr>
            <c:extLst>
              <c:ext xmlns:c16="http://schemas.microsoft.com/office/drawing/2014/chart" uri="{C3380CC4-5D6E-409C-BE32-E72D297353CC}">
                <c16:uniqueId val="{00000001-706E-4459-85F1-37ED9DA970F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706E-4459-85F1-37ED9DA970FC}"/>
              </c:ext>
            </c:extLst>
          </c:dPt>
          <c:cat>
            <c:strRef>
              <c:f>Sheet1!$A$2:$A$3</c:f>
              <c:strCache>
                <c:ptCount val="2"/>
                <c:pt idx="0">
                  <c:v>罗沙司他</c:v>
                </c:pt>
                <c:pt idx="1">
                  <c:v>其他</c:v>
                </c:pt>
              </c:strCache>
            </c:strRef>
          </c:cat>
          <c:val>
            <c:numRef>
              <c:f>Sheet1!$B$2:$B$3</c:f>
              <c:numCache>
                <c:formatCode>General</c:formatCode>
                <c:ptCount val="2"/>
                <c:pt idx="0">
                  <c:v>89.2</c:v>
                </c:pt>
                <c:pt idx="1">
                  <c:v>10.799999999999997</c:v>
                </c:pt>
              </c:numCache>
            </c:numRef>
          </c:val>
          <c:extLst>
            <c:ext xmlns:c16="http://schemas.microsoft.com/office/drawing/2014/chart" uri="{C3380CC4-5D6E-409C-BE32-E72D297353CC}">
              <c16:uniqueId val="{00000000-706E-4459-85F1-37ED9DA970FC}"/>
            </c:ext>
          </c:extLst>
        </c:ser>
        <c:dLbls>
          <c:showLegendKey val="0"/>
          <c:showVal val="0"/>
          <c:showCatName val="0"/>
          <c:showSerName val="0"/>
          <c:showPercent val="0"/>
          <c:showBubbleSize val="0"/>
          <c:showLeaderLines val="1"/>
        </c:dLbls>
        <c:firstSliceAng val="0"/>
        <c:holeSize val="4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Hb达标比例</c:v>
                </c:pt>
              </c:strCache>
            </c:strRef>
          </c:tx>
          <c:dPt>
            <c:idx val="0"/>
            <c:bubble3D val="0"/>
            <c:spPr>
              <a:solidFill>
                <a:srgbClr val="C82C63"/>
              </a:solidFill>
              <a:ln w="19050">
                <a:solidFill>
                  <a:schemeClr val="lt1"/>
                </a:solidFill>
              </a:ln>
              <a:effectLst/>
            </c:spPr>
            <c:extLst>
              <c:ext xmlns:c16="http://schemas.microsoft.com/office/drawing/2014/chart" uri="{C3380CC4-5D6E-409C-BE32-E72D297353CC}">
                <c16:uniqueId val="{00000001-706E-4459-85F1-37ED9DA970F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706E-4459-85F1-37ED9DA970FC}"/>
              </c:ext>
            </c:extLst>
          </c:dPt>
          <c:cat>
            <c:strRef>
              <c:f>Sheet1!$A$2:$A$3</c:f>
              <c:strCache>
                <c:ptCount val="2"/>
                <c:pt idx="0">
                  <c:v>罗沙司他</c:v>
                </c:pt>
                <c:pt idx="1">
                  <c:v>其他</c:v>
                </c:pt>
              </c:strCache>
            </c:strRef>
          </c:cat>
          <c:val>
            <c:numRef>
              <c:f>Sheet1!$B$2:$B$3</c:f>
              <c:numCache>
                <c:formatCode>General</c:formatCode>
                <c:ptCount val="2"/>
                <c:pt idx="0">
                  <c:v>79.900000000000006</c:v>
                </c:pt>
                <c:pt idx="1">
                  <c:v>20.100000000000001</c:v>
                </c:pt>
              </c:numCache>
            </c:numRef>
          </c:val>
          <c:extLst>
            <c:ext xmlns:c16="http://schemas.microsoft.com/office/drawing/2014/chart" uri="{C3380CC4-5D6E-409C-BE32-E72D297353CC}">
              <c16:uniqueId val="{00000000-706E-4459-85F1-37ED9DA970FC}"/>
            </c:ext>
          </c:extLst>
        </c:ser>
        <c:dLbls>
          <c:showLegendKey val="0"/>
          <c:showVal val="0"/>
          <c:showCatName val="0"/>
          <c:showSerName val="0"/>
          <c:showPercent val="0"/>
          <c:showBubbleSize val="0"/>
          <c:showLeaderLines val="1"/>
        </c:dLbls>
        <c:firstSliceAng val="0"/>
        <c:holeSize val="4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4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4DC5C-BCB9-497A-91F4-6C24EFFA437A}"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zh-CN" altLang="en-US"/>
        </a:p>
      </dgm:t>
    </dgm:pt>
    <dgm:pt modelId="{8C5ED3DC-ACF6-4D2A-B7DF-18DACA665F96}">
      <dgm:prSet phldrT="[文本]" custT="1"/>
      <dgm:spPr>
        <a:ln>
          <a:solidFill>
            <a:srgbClr val="C82C63"/>
          </a:solidFill>
        </a:ln>
      </dgm:spPr>
      <dgm:t>
        <a:bodyPr/>
        <a:lstStyle/>
        <a:p>
          <a:r>
            <a:rPr lang="zh-CN" altLang="en-US" sz="1200" dirty="0">
              <a:latin typeface="+mj-ea"/>
              <a:ea typeface="+mj-ea"/>
            </a:rPr>
            <a:t>恩那度司他高选择性抑制</a:t>
          </a:r>
          <a:r>
            <a:rPr lang="en-US" altLang="en-US" sz="1200" dirty="0">
              <a:latin typeface="+mj-ea"/>
              <a:ea typeface="+mj-ea"/>
            </a:rPr>
            <a:t>PHD1</a:t>
          </a:r>
          <a:endParaRPr lang="zh-CN" altLang="en-US" sz="1200" dirty="0">
            <a:latin typeface="+mj-ea"/>
            <a:ea typeface="+mj-ea"/>
          </a:endParaRPr>
        </a:p>
      </dgm:t>
    </dgm:pt>
    <dgm:pt modelId="{60153866-19F2-4BC7-AE01-787965792145}" type="parTrans" cxnId="{38918F3E-77EF-43B2-A006-82B95A2E417F}">
      <dgm:prSet/>
      <dgm:spPr/>
      <dgm:t>
        <a:bodyPr/>
        <a:lstStyle/>
        <a:p>
          <a:endParaRPr lang="zh-CN" altLang="en-US" sz="1200">
            <a:latin typeface="+mj-ea"/>
            <a:ea typeface="+mj-ea"/>
          </a:endParaRPr>
        </a:p>
      </dgm:t>
    </dgm:pt>
    <dgm:pt modelId="{FABCFC5E-EDDA-4B76-BD21-9E8804C1F4C9}" type="sibTrans" cxnId="{38918F3E-77EF-43B2-A006-82B95A2E417F}">
      <dgm:prSet custT="1"/>
      <dgm:spPr>
        <a:solidFill>
          <a:srgbClr val="C00000"/>
        </a:solidFill>
      </dgm:spPr>
      <dgm:t>
        <a:bodyPr/>
        <a:lstStyle/>
        <a:p>
          <a:endParaRPr lang="zh-CN" altLang="en-US" sz="1200">
            <a:latin typeface="+mj-ea"/>
            <a:ea typeface="+mj-ea"/>
          </a:endParaRPr>
        </a:p>
      </dgm:t>
    </dgm:pt>
    <dgm:pt modelId="{FA6F396E-A7D0-4680-B139-4D9E677641FF}">
      <dgm:prSet phldrT="[文本]" custT="1"/>
      <dgm:spPr>
        <a:ln>
          <a:solidFill>
            <a:srgbClr val="C82C63"/>
          </a:solidFill>
        </a:ln>
      </dgm:spPr>
      <dgm:t>
        <a:bodyPr/>
        <a:lstStyle/>
        <a:p>
          <a:r>
            <a:rPr lang="zh-CN" altLang="en-US" sz="1200" dirty="0">
              <a:latin typeface="+mj-ea"/>
              <a:ea typeface="+mj-ea"/>
            </a:rPr>
            <a:t>更专注 于促进</a:t>
          </a:r>
          <a:r>
            <a:rPr lang="en-US" altLang="en-US" sz="1200" dirty="0">
              <a:latin typeface="+mj-ea"/>
              <a:ea typeface="+mj-ea"/>
            </a:rPr>
            <a:t>EPO</a:t>
          </a:r>
          <a:r>
            <a:rPr lang="zh-CN" altLang="en-US" sz="1200" dirty="0">
              <a:latin typeface="+mj-ea"/>
              <a:ea typeface="+mj-ea"/>
            </a:rPr>
            <a:t>生成、改善铁的吸收和利用</a:t>
          </a:r>
        </a:p>
      </dgm:t>
    </dgm:pt>
    <dgm:pt modelId="{C9B5E80C-99B5-4C9E-9B0A-62CF330A8BF2}" type="parTrans" cxnId="{0D3AED7A-8D30-4CCD-8EF8-7F8F6FC39F90}">
      <dgm:prSet/>
      <dgm:spPr/>
      <dgm:t>
        <a:bodyPr/>
        <a:lstStyle/>
        <a:p>
          <a:endParaRPr lang="zh-CN" altLang="en-US" sz="1200">
            <a:latin typeface="+mj-ea"/>
            <a:ea typeface="+mj-ea"/>
          </a:endParaRPr>
        </a:p>
      </dgm:t>
    </dgm:pt>
    <dgm:pt modelId="{2D660401-F18E-41EB-81C3-BA0BEF638F18}" type="sibTrans" cxnId="{0D3AED7A-8D30-4CCD-8EF8-7F8F6FC39F90}">
      <dgm:prSet/>
      <dgm:spPr/>
      <dgm:t>
        <a:bodyPr/>
        <a:lstStyle/>
        <a:p>
          <a:endParaRPr lang="zh-CN" altLang="en-US" sz="1200">
            <a:latin typeface="+mj-ea"/>
            <a:ea typeface="+mj-ea"/>
          </a:endParaRPr>
        </a:p>
      </dgm:t>
    </dgm:pt>
    <dgm:pt modelId="{72468941-AF71-4C5C-8C7F-8A6764D19BA9}">
      <dgm:prSet custT="1"/>
      <dgm:spPr>
        <a:ln>
          <a:solidFill>
            <a:srgbClr val="C82C63"/>
          </a:solidFill>
        </a:ln>
      </dgm:spPr>
      <dgm:t>
        <a:bodyPr/>
        <a:lstStyle/>
        <a:p>
          <a:r>
            <a:rPr lang="zh-CN" altLang="en-US" sz="1200" dirty="0">
              <a:latin typeface="+mj-ea"/>
              <a:ea typeface="+mj-ea"/>
            </a:rPr>
            <a:t>精准稳定 </a:t>
          </a:r>
          <a:r>
            <a:rPr lang="en-US" altLang="en-US" sz="1200" dirty="0">
              <a:latin typeface="+mj-ea"/>
              <a:ea typeface="+mj-ea"/>
            </a:rPr>
            <a:t>HIF-2</a:t>
          </a:r>
          <a:endParaRPr lang="zh-CN" altLang="en-US" sz="1200" dirty="0">
            <a:latin typeface="+mj-ea"/>
            <a:ea typeface="+mj-ea"/>
          </a:endParaRPr>
        </a:p>
      </dgm:t>
    </dgm:pt>
    <dgm:pt modelId="{09C2FE5A-1616-4373-9617-AC25080B8034}" type="parTrans" cxnId="{F4C280AC-90DD-47C4-812A-CA68387C699E}">
      <dgm:prSet/>
      <dgm:spPr/>
      <dgm:t>
        <a:bodyPr/>
        <a:lstStyle/>
        <a:p>
          <a:endParaRPr lang="zh-CN" altLang="en-US" sz="1200">
            <a:latin typeface="+mj-ea"/>
            <a:ea typeface="+mj-ea"/>
          </a:endParaRPr>
        </a:p>
      </dgm:t>
    </dgm:pt>
    <dgm:pt modelId="{3F8A23E3-088D-415E-8B66-C786C4030234}" type="sibTrans" cxnId="{F4C280AC-90DD-47C4-812A-CA68387C699E}">
      <dgm:prSet custT="1"/>
      <dgm:spPr>
        <a:solidFill>
          <a:srgbClr val="C00000"/>
        </a:solidFill>
      </dgm:spPr>
      <dgm:t>
        <a:bodyPr/>
        <a:lstStyle/>
        <a:p>
          <a:endParaRPr lang="zh-CN" altLang="en-US" sz="1200">
            <a:latin typeface="+mj-ea"/>
            <a:ea typeface="+mj-ea"/>
          </a:endParaRPr>
        </a:p>
      </dgm:t>
    </dgm:pt>
    <dgm:pt modelId="{59E2C55F-2827-4A44-9ABC-B9C146109940}" type="pres">
      <dgm:prSet presAssocID="{1654DC5C-BCB9-497A-91F4-6C24EFFA437A}" presName="Name0" presStyleCnt="0">
        <dgm:presLayoutVars>
          <dgm:dir/>
          <dgm:resizeHandles val="exact"/>
        </dgm:presLayoutVars>
      </dgm:prSet>
      <dgm:spPr/>
    </dgm:pt>
    <dgm:pt modelId="{8D6A9762-FB9A-440E-84F0-87E5CCA42E7F}" type="pres">
      <dgm:prSet presAssocID="{8C5ED3DC-ACF6-4D2A-B7DF-18DACA665F96}" presName="node" presStyleLbl="node1" presStyleIdx="0" presStyleCnt="3">
        <dgm:presLayoutVars>
          <dgm:bulletEnabled val="1"/>
        </dgm:presLayoutVars>
      </dgm:prSet>
      <dgm:spPr/>
    </dgm:pt>
    <dgm:pt modelId="{59923BBF-8A7E-46A2-A989-58FBE271441E}" type="pres">
      <dgm:prSet presAssocID="{FABCFC5E-EDDA-4B76-BD21-9E8804C1F4C9}" presName="sibTrans" presStyleLbl="sibTrans2D1" presStyleIdx="0" presStyleCnt="2"/>
      <dgm:spPr/>
    </dgm:pt>
    <dgm:pt modelId="{2DF91708-81C6-4887-92A0-F185B4F5ADA1}" type="pres">
      <dgm:prSet presAssocID="{FABCFC5E-EDDA-4B76-BD21-9E8804C1F4C9}" presName="connectorText" presStyleLbl="sibTrans2D1" presStyleIdx="0" presStyleCnt="2"/>
      <dgm:spPr/>
    </dgm:pt>
    <dgm:pt modelId="{4C7AB529-86C3-4133-9035-063983594516}" type="pres">
      <dgm:prSet presAssocID="{72468941-AF71-4C5C-8C7F-8A6764D19BA9}" presName="node" presStyleLbl="node1" presStyleIdx="1" presStyleCnt="3" custLinFactNeighborX="-20826">
        <dgm:presLayoutVars>
          <dgm:bulletEnabled val="1"/>
        </dgm:presLayoutVars>
      </dgm:prSet>
      <dgm:spPr/>
    </dgm:pt>
    <dgm:pt modelId="{984871C5-4E6C-4FA1-8D60-D340F440DA24}" type="pres">
      <dgm:prSet presAssocID="{3F8A23E3-088D-415E-8B66-C786C4030234}" presName="sibTrans" presStyleLbl="sibTrans2D1" presStyleIdx="1" presStyleCnt="2" custLinFactNeighborX="-34928"/>
      <dgm:spPr/>
    </dgm:pt>
    <dgm:pt modelId="{CCD3B41D-F9B3-4260-A661-0FCB8AC3439D}" type="pres">
      <dgm:prSet presAssocID="{3F8A23E3-088D-415E-8B66-C786C4030234}" presName="connectorText" presStyleLbl="sibTrans2D1" presStyleIdx="1" presStyleCnt="2"/>
      <dgm:spPr/>
    </dgm:pt>
    <dgm:pt modelId="{4EEF9BB2-F61E-48A1-91B5-9DA02365D2C0}" type="pres">
      <dgm:prSet presAssocID="{FA6F396E-A7D0-4680-B139-4D9E677641FF}" presName="node" presStyleLbl="node1" presStyleIdx="2" presStyleCnt="3" custLinFactNeighborX="-46280">
        <dgm:presLayoutVars>
          <dgm:bulletEnabled val="1"/>
        </dgm:presLayoutVars>
      </dgm:prSet>
      <dgm:spPr/>
    </dgm:pt>
  </dgm:ptLst>
  <dgm:cxnLst>
    <dgm:cxn modelId="{73FCE71C-3BB9-4B09-AD2B-1998C7326DD1}" type="presOf" srcId="{8C5ED3DC-ACF6-4D2A-B7DF-18DACA665F96}" destId="{8D6A9762-FB9A-440E-84F0-87E5CCA42E7F}" srcOrd="0" destOrd="0" presId="urn:microsoft.com/office/officeart/2005/8/layout/process1"/>
    <dgm:cxn modelId="{E51C582F-A16F-4B27-9237-8B7212F5C226}" type="presOf" srcId="{FABCFC5E-EDDA-4B76-BD21-9E8804C1F4C9}" destId="{59923BBF-8A7E-46A2-A989-58FBE271441E}" srcOrd="0" destOrd="0" presId="urn:microsoft.com/office/officeart/2005/8/layout/process1"/>
    <dgm:cxn modelId="{D709E038-735F-4DC0-B8D0-175A5135CCD6}" type="presOf" srcId="{72468941-AF71-4C5C-8C7F-8A6764D19BA9}" destId="{4C7AB529-86C3-4133-9035-063983594516}" srcOrd="0" destOrd="0" presId="urn:microsoft.com/office/officeart/2005/8/layout/process1"/>
    <dgm:cxn modelId="{38918F3E-77EF-43B2-A006-82B95A2E417F}" srcId="{1654DC5C-BCB9-497A-91F4-6C24EFFA437A}" destId="{8C5ED3DC-ACF6-4D2A-B7DF-18DACA665F96}" srcOrd="0" destOrd="0" parTransId="{60153866-19F2-4BC7-AE01-787965792145}" sibTransId="{FABCFC5E-EDDA-4B76-BD21-9E8804C1F4C9}"/>
    <dgm:cxn modelId="{D6C3B26E-4307-4433-8FBB-7E1CB1F0D06A}" type="presOf" srcId="{3F8A23E3-088D-415E-8B66-C786C4030234}" destId="{CCD3B41D-F9B3-4260-A661-0FCB8AC3439D}" srcOrd="1" destOrd="0" presId="urn:microsoft.com/office/officeart/2005/8/layout/process1"/>
    <dgm:cxn modelId="{0D3AED7A-8D30-4CCD-8EF8-7F8F6FC39F90}" srcId="{1654DC5C-BCB9-497A-91F4-6C24EFFA437A}" destId="{FA6F396E-A7D0-4680-B139-4D9E677641FF}" srcOrd="2" destOrd="0" parTransId="{C9B5E80C-99B5-4C9E-9B0A-62CF330A8BF2}" sibTransId="{2D660401-F18E-41EB-81C3-BA0BEF638F18}"/>
    <dgm:cxn modelId="{C80C4885-5E78-4499-9A91-0F7EBCC0ED81}" type="presOf" srcId="{FA6F396E-A7D0-4680-B139-4D9E677641FF}" destId="{4EEF9BB2-F61E-48A1-91B5-9DA02365D2C0}" srcOrd="0" destOrd="0" presId="urn:microsoft.com/office/officeart/2005/8/layout/process1"/>
    <dgm:cxn modelId="{86218CA9-60BC-4996-A694-08D10667E57E}" type="presOf" srcId="{1654DC5C-BCB9-497A-91F4-6C24EFFA437A}" destId="{59E2C55F-2827-4A44-9ABC-B9C146109940}" srcOrd="0" destOrd="0" presId="urn:microsoft.com/office/officeart/2005/8/layout/process1"/>
    <dgm:cxn modelId="{F4C280AC-90DD-47C4-812A-CA68387C699E}" srcId="{1654DC5C-BCB9-497A-91F4-6C24EFFA437A}" destId="{72468941-AF71-4C5C-8C7F-8A6764D19BA9}" srcOrd="1" destOrd="0" parTransId="{09C2FE5A-1616-4373-9617-AC25080B8034}" sibTransId="{3F8A23E3-088D-415E-8B66-C786C4030234}"/>
    <dgm:cxn modelId="{EE5A29C4-CA9C-4FFA-BEAE-7DC7B81B1D63}" type="presOf" srcId="{FABCFC5E-EDDA-4B76-BD21-9E8804C1F4C9}" destId="{2DF91708-81C6-4887-92A0-F185B4F5ADA1}" srcOrd="1" destOrd="0" presId="urn:microsoft.com/office/officeart/2005/8/layout/process1"/>
    <dgm:cxn modelId="{850E99E4-1E48-4AE5-B232-F1715799DA4A}" type="presOf" srcId="{3F8A23E3-088D-415E-8B66-C786C4030234}" destId="{984871C5-4E6C-4FA1-8D60-D340F440DA24}" srcOrd="0" destOrd="0" presId="urn:microsoft.com/office/officeart/2005/8/layout/process1"/>
    <dgm:cxn modelId="{62615390-34E3-4F42-805A-471F046D483F}" type="presParOf" srcId="{59E2C55F-2827-4A44-9ABC-B9C146109940}" destId="{8D6A9762-FB9A-440E-84F0-87E5CCA42E7F}" srcOrd="0" destOrd="0" presId="urn:microsoft.com/office/officeart/2005/8/layout/process1"/>
    <dgm:cxn modelId="{1F59AD4E-BAB1-4962-9155-06ACEFC62CA5}" type="presParOf" srcId="{59E2C55F-2827-4A44-9ABC-B9C146109940}" destId="{59923BBF-8A7E-46A2-A989-58FBE271441E}" srcOrd="1" destOrd="0" presId="urn:microsoft.com/office/officeart/2005/8/layout/process1"/>
    <dgm:cxn modelId="{1E395060-F345-4905-899F-9EA3304190F2}" type="presParOf" srcId="{59923BBF-8A7E-46A2-A989-58FBE271441E}" destId="{2DF91708-81C6-4887-92A0-F185B4F5ADA1}" srcOrd="0" destOrd="0" presId="urn:microsoft.com/office/officeart/2005/8/layout/process1"/>
    <dgm:cxn modelId="{64FF44CB-EBC7-4473-8034-D7FC9E52EE95}" type="presParOf" srcId="{59E2C55F-2827-4A44-9ABC-B9C146109940}" destId="{4C7AB529-86C3-4133-9035-063983594516}" srcOrd="2" destOrd="0" presId="urn:microsoft.com/office/officeart/2005/8/layout/process1"/>
    <dgm:cxn modelId="{CD8F98B1-83F7-4144-BF96-38BF30A2BDEB}" type="presParOf" srcId="{59E2C55F-2827-4A44-9ABC-B9C146109940}" destId="{984871C5-4E6C-4FA1-8D60-D340F440DA24}" srcOrd="3" destOrd="0" presId="urn:microsoft.com/office/officeart/2005/8/layout/process1"/>
    <dgm:cxn modelId="{0FCB3CE0-0D25-4840-B3AF-EF6748BF8EA1}" type="presParOf" srcId="{984871C5-4E6C-4FA1-8D60-D340F440DA24}" destId="{CCD3B41D-F9B3-4260-A661-0FCB8AC3439D}" srcOrd="0" destOrd="0" presId="urn:microsoft.com/office/officeart/2005/8/layout/process1"/>
    <dgm:cxn modelId="{BEFBEF59-AFF8-4D59-A4A4-7C360C0D1A94}" type="presParOf" srcId="{59E2C55F-2827-4A44-9ABC-B9C146109940}" destId="{4EEF9BB2-F61E-48A1-91B5-9DA02365D2C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A9762-FB9A-440E-84F0-87E5CCA42E7F}">
      <dsp:nvSpPr>
        <dsp:cNvPr id="0" name=""/>
        <dsp:cNvSpPr/>
      </dsp:nvSpPr>
      <dsp:spPr>
        <a:xfrm>
          <a:off x="4590" y="943038"/>
          <a:ext cx="1372164" cy="861890"/>
        </a:xfrm>
        <a:prstGeom prst="roundRect">
          <a:avLst>
            <a:gd name="adj" fmla="val 10000"/>
          </a:avLst>
        </a:prstGeom>
        <a:solidFill>
          <a:schemeClr val="lt1">
            <a:hueOff val="0"/>
            <a:satOff val="0"/>
            <a:lumOff val="0"/>
            <a:alphaOff val="0"/>
          </a:schemeClr>
        </a:solidFill>
        <a:ln w="12700" cap="flat" cmpd="sng" algn="ctr">
          <a:solidFill>
            <a:srgbClr val="C82C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mj-ea"/>
              <a:ea typeface="+mj-ea"/>
            </a:rPr>
            <a:t>恩那度司他高选择性抑制</a:t>
          </a:r>
          <a:r>
            <a:rPr lang="en-US" altLang="en-US" sz="1200" kern="1200" dirty="0">
              <a:latin typeface="+mj-ea"/>
              <a:ea typeface="+mj-ea"/>
            </a:rPr>
            <a:t>PHD1</a:t>
          </a:r>
          <a:endParaRPr lang="zh-CN" altLang="en-US" sz="1200" kern="1200" dirty="0">
            <a:latin typeface="+mj-ea"/>
            <a:ea typeface="+mj-ea"/>
          </a:endParaRPr>
        </a:p>
      </dsp:txBody>
      <dsp:txXfrm>
        <a:off x="29834" y="968282"/>
        <a:ext cx="1321676" cy="811402"/>
      </dsp:txXfrm>
    </dsp:sp>
    <dsp:sp modelId="{59923BBF-8A7E-46A2-A989-58FBE271441E}">
      <dsp:nvSpPr>
        <dsp:cNvPr id="0" name=""/>
        <dsp:cNvSpPr/>
      </dsp:nvSpPr>
      <dsp:spPr>
        <a:xfrm>
          <a:off x="1485394" y="1203835"/>
          <a:ext cx="230316" cy="340296"/>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mj-ea"/>
            <a:ea typeface="+mj-ea"/>
          </a:endParaRPr>
        </a:p>
      </dsp:txBody>
      <dsp:txXfrm>
        <a:off x="1485394" y="1271894"/>
        <a:ext cx="161221" cy="204178"/>
      </dsp:txXfrm>
    </dsp:sp>
    <dsp:sp modelId="{4C7AB529-86C3-4133-9035-063983594516}">
      <dsp:nvSpPr>
        <dsp:cNvPr id="0" name=""/>
        <dsp:cNvSpPr/>
      </dsp:nvSpPr>
      <dsp:spPr>
        <a:xfrm>
          <a:off x="1811314" y="943038"/>
          <a:ext cx="1372164" cy="861890"/>
        </a:xfrm>
        <a:prstGeom prst="roundRect">
          <a:avLst>
            <a:gd name="adj" fmla="val 10000"/>
          </a:avLst>
        </a:prstGeom>
        <a:solidFill>
          <a:schemeClr val="lt1">
            <a:hueOff val="0"/>
            <a:satOff val="0"/>
            <a:lumOff val="0"/>
            <a:alphaOff val="0"/>
          </a:schemeClr>
        </a:solidFill>
        <a:ln w="12700" cap="flat" cmpd="sng" algn="ctr">
          <a:solidFill>
            <a:srgbClr val="C82C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mj-ea"/>
              <a:ea typeface="+mj-ea"/>
            </a:rPr>
            <a:t>精准稳定 </a:t>
          </a:r>
          <a:r>
            <a:rPr lang="en-US" altLang="en-US" sz="1200" kern="1200" dirty="0">
              <a:latin typeface="+mj-ea"/>
              <a:ea typeface="+mj-ea"/>
            </a:rPr>
            <a:t>HIF-2</a:t>
          </a:r>
          <a:endParaRPr lang="zh-CN" altLang="en-US" sz="1200" kern="1200" dirty="0">
            <a:latin typeface="+mj-ea"/>
            <a:ea typeface="+mj-ea"/>
          </a:endParaRPr>
        </a:p>
      </dsp:txBody>
      <dsp:txXfrm>
        <a:off x="1836558" y="968282"/>
        <a:ext cx="1321676" cy="811402"/>
      </dsp:txXfrm>
    </dsp:sp>
    <dsp:sp modelId="{984871C5-4E6C-4FA1-8D60-D340F440DA24}">
      <dsp:nvSpPr>
        <dsp:cNvPr id="0" name=""/>
        <dsp:cNvSpPr/>
      </dsp:nvSpPr>
      <dsp:spPr>
        <a:xfrm>
          <a:off x="3210025" y="1203835"/>
          <a:ext cx="216853" cy="340296"/>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mj-ea"/>
            <a:ea typeface="+mj-ea"/>
          </a:endParaRPr>
        </a:p>
      </dsp:txBody>
      <dsp:txXfrm>
        <a:off x="3210025" y="1271894"/>
        <a:ext cx="151797" cy="204178"/>
      </dsp:txXfrm>
    </dsp:sp>
    <dsp:sp modelId="{4EEF9BB2-F61E-48A1-91B5-9DA02365D2C0}">
      <dsp:nvSpPr>
        <dsp:cNvPr id="0" name=""/>
        <dsp:cNvSpPr/>
      </dsp:nvSpPr>
      <dsp:spPr>
        <a:xfrm>
          <a:off x="3592635" y="943038"/>
          <a:ext cx="1372164" cy="861890"/>
        </a:xfrm>
        <a:prstGeom prst="roundRect">
          <a:avLst>
            <a:gd name="adj" fmla="val 10000"/>
          </a:avLst>
        </a:prstGeom>
        <a:solidFill>
          <a:schemeClr val="lt1">
            <a:hueOff val="0"/>
            <a:satOff val="0"/>
            <a:lumOff val="0"/>
            <a:alphaOff val="0"/>
          </a:schemeClr>
        </a:solidFill>
        <a:ln w="12700" cap="flat" cmpd="sng" algn="ctr">
          <a:solidFill>
            <a:srgbClr val="C82C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mj-ea"/>
              <a:ea typeface="+mj-ea"/>
            </a:rPr>
            <a:t>更专注 于促进</a:t>
          </a:r>
          <a:r>
            <a:rPr lang="en-US" altLang="en-US" sz="1200" kern="1200" dirty="0">
              <a:latin typeface="+mj-ea"/>
              <a:ea typeface="+mj-ea"/>
            </a:rPr>
            <a:t>EPO</a:t>
          </a:r>
          <a:r>
            <a:rPr lang="zh-CN" altLang="en-US" sz="1200" kern="1200" dirty="0">
              <a:latin typeface="+mj-ea"/>
              <a:ea typeface="+mj-ea"/>
            </a:rPr>
            <a:t>生成、改善铁的吸收和利用</a:t>
          </a:r>
        </a:p>
      </dsp:txBody>
      <dsp:txXfrm>
        <a:off x="3617879" y="968282"/>
        <a:ext cx="1321676" cy="8114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700" cy="495014"/>
          </a:xfrm>
          <a:prstGeom prst="rect">
            <a:avLst/>
          </a:prstGeom>
        </p:spPr>
        <p:txBody>
          <a:bodyPr vert="horz" lIns="87554" tIns="43777" rIns="87554" bIns="43777" rtlCol="0"/>
          <a:lstStyle>
            <a:lvl1pPr algn="l">
              <a:defRPr sz="1200"/>
            </a:lvl1pPr>
          </a:lstStyle>
          <a:p>
            <a:endParaRPr lang="zh-CN" altLang="en-US"/>
          </a:p>
        </p:txBody>
      </p:sp>
      <p:sp>
        <p:nvSpPr>
          <p:cNvPr id="3" name="日期占位符 2"/>
          <p:cNvSpPr>
            <a:spLocks noGrp="1"/>
          </p:cNvSpPr>
          <p:nvPr>
            <p:ph type="dt" sz="quarter" idx="1"/>
          </p:nvPr>
        </p:nvSpPr>
        <p:spPr>
          <a:xfrm>
            <a:off x="3815203" y="0"/>
            <a:ext cx="2918700" cy="495014"/>
          </a:xfrm>
          <a:prstGeom prst="rect">
            <a:avLst/>
          </a:prstGeom>
        </p:spPr>
        <p:txBody>
          <a:bodyPr vert="horz" lIns="87554" tIns="43777" rIns="87554" bIns="43777" rtlCol="0"/>
          <a:lstStyle>
            <a:lvl1pPr algn="r">
              <a:defRPr sz="1200"/>
            </a:lvl1pPr>
          </a:lstStyle>
          <a:p>
            <a:fld id="{0F9B84EA-7D68-4D60-9CB1-D50884785D1C}" type="datetimeFigureOut">
              <a:rPr lang="zh-CN" altLang="en-US" smtClean="0"/>
              <a:t>2023/7/14</a:t>
            </a:fld>
            <a:endParaRPr lang="zh-CN" altLang="en-US"/>
          </a:p>
        </p:txBody>
      </p:sp>
      <p:sp>
        <p:nvSpPr>
          <p:cNvPr id="4" name="页脚占位符 3"/>
          <p:cNvSpPr>
            <a:spLocks noGrp="1"/>
          </p:cNvSpPr>
          <p:nvPr>
            <p:ph type="ftr" sz="quarter" idx="2"/>
          </p:nvPr>
        </p:nvSpPr>
        <p:spPr>
          <a:xfrm>
            <a:off x="0" y="9370994"/>
            <a:ext cx="2918700" cy="495013"/>
          </a:xfrm>
          <a:prstGeom prst="rect">
            <a:avLst/>
          </a:prstGeom>
        </p:spPr>
        <p:txBody>
          <a:bodyPr vert="horz" lIns="87554" tIns="43777" rIns="87554" bIns="43777"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5203" y="9370994"/>
            <a:ext cx="2918700" cy="495013"/>
          </a:xfrm>
          <a:prstGeom prst="rect">
            <a:avLst/>
          </a:prstGeom>
        </p:spPr>
        <p:txBody>
          <a:bodyPr vert="horz" lIns="87554" tIns="43777" rIns="87554" bIns="43777"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580" cy="494311"/>
          </a:xfrm>
          <a:prstGeom prst="rect">
            <a:avLst/>
          </a:prstGeom>
        </p:spPr>
        <p:txBody>
          <a:bodyPr vert="horz" lIns="87554" tIns="43777" rIns="87554" bIns="43777" rtlCol="0"/>
          <a:lstStyle>
            <a:lvl1pPr algn="l">
              <a:defRPr sz="1100"/>
            </a:lvl1pPr>
          </a:lstStyle>
          <a:p>
            <a:endParaRPr lang="zh-CN" altLang="en-US"/>
          </a:p>
        </p:txBody>
      </p:sp>
      <p:sp>
        <p:nvSpPr>
          <p:cNvPr id="3" name="日期占位符 2"/>
          <p:cNvSpPr>
            <a:spLocks noGrp="1"/>
          </p:cNvSpPr>
          <p:nvPr>
            <p:ph type="dt" idx="1"/>
          </p:nvPr>
        </p:nvSpPr>
        <p:spPr>
          <a:xfrm>
            <a:off x="3815678" y="0"/>
            <a:ext cx="2918579" cy="494311"/>
          </a:xfrm>
          <a:prstGeom prst="rect">
            <a:avLst/>
          </a:prstGeom>
        </p:spPr>
        <p:txBody>
          <a:bodyPr vert="horz" lIns="87554" tIns="43777" rIns="87554" bIns="43777" rtlCol="0"/>
          <a:lstStyle>
            <a:lvl1pPr algn="r">
              <a:defRPr sz="1100"/>
            </a:lvl1pPr>
          </a:lstStyle>
          <a:p>
            <a:fld id="{D6C8D182-E4C8-4120-9249-FC9774456FFA}"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409575" y="1233488"/>
            <a:ext cx="5918200" cy="3330575"/>
          </a:xfrm>
          <a:prstGeom prst="rect">
            <a:avLst/>
          </a:prstGeom>
          <a:noFill/>
          <a:ln w="12700">
            <a:solidFill>
              <a:prstClr val="black"/>
            </a:solidFill>
          </a:ln>
        </p:spPr>
        <p:txBody>
          <a:bodyPr vert="horz" lIns="87554" tIns="43777" rIns="87554" bIns="43777" rtlCol="0" anchor="ctr"/>
          <a:lstStyle/>
          <a:p>
            <a:endParaRPr lang="zh-CN" altLang="en-US"/>
          </a:p>
        </p:txBody>
      </p:sp>
      <p:sp>
        <p:nvSpPr>
          <p:cNvPr id="5" name="备注占位符 4"/>
          <p:cNvSpPr>
            <a:spLocks noGrp="1"/>
          </p:cNvSpPr>
          <p:nvPr>
            <p:ph type="body" sz="quarter" idx="3"/>
          </p:nvPr>
        </p:nvSpPr>
        <p:spPr>
          <a:xfrm>
            <a:off x="674329" y="4748747"/>
            <a:ext cx="5388610" cy="3884086"/>
          </a:xfrm>
          <a:prstGeom prst="rect">
            <a:avLst/>
          </a:prstGeom>
        </p:spPr>
        <p:txBody>
          <a:bodyPr vert="horz" lIns="87554" tIns="43777" rIns="87554" bIns="43777"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2003"/>
            <a:ext cx="2918580" cy="494311"/>
          </a:xfrm>
          <a:prstGeom prst="rect">
            <a:avLst/>
          </a:prstGeom>
        </p:spPr>
        <p:txBody>
          <a:bodyPr vert="horz" lIns="87554" tIns="43777" rIns="87554" bIns="43777" rtlCol="0" anchor="b"/>
          <a:lstStyle>
            <a:lvl1pPr algn="l">
              <a:defRPr sz="1100"/>
            </a:lvl1pPr>
          </a:lstStyle>
          <a:p>
            <a:endParaRPr lang="zh-CN" altLang="en-US"/>
          </a:p>
        </p:txBody>
      </p:sp>
      <p:sp>
        <p:nvSpPr>
          <p:cNvPr id="7" name="灯片编号占位符 6"/>
          <p:cNvSpPr>
            <a:spLocks noGrp="1"/>
          </p:cNvSpPr>
          <p:nvPr>
            <p:ph type="sldNum" sz="quarter" idx="5"/>
          </p:nvPr>
        </p:nvSpPr>
        <p:spPr>
          <a:xfrm>
            <a:off x="3815678" y="9372003"/>
            <a:ext cx="2918579" cy="494311"/>
          </a:xfrm>
          <a:prstGeom prst="rect">
            <a:avLst/>
          </a:prstGeom>
        </p:spPr>
        <p:txBody>
          <a:bodyPr vert="horz" lIns="87554" tIns="43777" rIns="87554" bIns="43777" rtlCol="0" anchor="b"/>
          <a:lstStyle>
            <a:lvl1pPr algn="r">
              <a:defRPr sz="11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患病人群多，治疗情况不容乐观</a:t>
            </a:r>
          </a:p>
        </p:txBody>
      </p:sp>
      <p:sp>
        <p:nvSpPr>
          <p:cNvPr id="4" name="灯片编号占位符 3"/>
          <p:cNvSpPr>
            <a:spLocks noGrp="1"/>
          </p:cNvSpPr>
          <p:nvPr>
            <p:ph type="sldNum" sz="quarter" idx="5"/>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sz="1100" dirty="0">
                <a:latin typeface="微软雅黑" panose="020B0503020204020204" pitchFamily="34" charset="-122"/>
                <a:ea typeface="宋体" panose="02010600030101010101" pitchFamily="2" charset="-122"/>
                <a:sym typeface="+mn-ea"/>
              </a:rPr>
              <a:t>未满足需求：优势和不足医学部提供</a:t>
            </a:r>
            <a:endParaRPr lang="en-US" altLang="en-US" sz="1100" dirty="0">
              <a:latin typeface="微软雅黑" panose="020B0503020204020204" pitchFamily="34" charset="-122"/>
              <a:ea typeface="宋体" panose="02010600030101010101" pitchFamily="2" charset="-122"/>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538">
              <a:defRPr/>
            </a:pPr>
            <a:endParaRPr lang="en-US" altLang="zh-CN" sz="1100" dirty="0"/>
          </a:p>
        </p:txBody>
      </p:sp>
      <p:sp>
        <p:nvSpPr>
          <p:cNvPr id="4" name="灯片编号占位符 3"/>
          <p:cNvSpPr>
            <a:spLocks noGrp="1"/>
          </p:cNvSpPr>
          <p:nvPr>
            <p:ph type="sldNum" sz="quarter" idx="5"/>
          </p:nvPr>
        </p:nvSpPr>
        <p:spPr/>
        <p:txBody>
          <a:bodyPr/>
          <a:lstStyle/>
          <a:p>
            <a:pPr defTabSz="875538">
              <a:defRPr/>
            </a:pPr>
            <a:fld id="{0DD2248D-0E3D-464A-B44C-C2C5330DA010}" type="slidenum">
              <a:rPr lang="zh-CN" altLang="en-US">
                <a:solidFill>
                  <a:prstClr val="black"/>
                </a:solidFill>
                <a:latin typeface="等线" panose="02010600030101010101" charset="-122"/>
                <a:ea typeface="等线" panose="02010600030101010101" charset="-122"/>
              </a:rPr>
              <a:pPr defTabSz="875538">
                <a:defRPr/>
              </a:pPr>
              <a:t>7</a:t>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538">
              <a:defRPr/>
            </a:pPr>
            <a:endParaRPr lang="en-US" altLang="zh-CN" sz="11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defTabSz="875538">
              <a:defRPr/>
            </a:pPr>
            <a:fld id="{817FE708-4E3C-4E85-B06E-89AF8FC913ED}" type="slidenum">
              <a:rPr lang="zh-CN" altLang="en-US">
                <a:solidFill>
                  <a:prstClr val="black"/>
                </a:solidFill>
                <a:latin typeface="等线" panose="02010600030101010101" charset="-122"/>
                <a:ea typeface="等线" panose="02010600030101010101" charset="-122"/>
              </a:rPr>
              <a:pPr defTabSz="875538">
                <a:defRPr/>
              </a:pPr>
              <a:t>8</a:t>
            </a:fld>
            <a:endParaRPr lang="zh-CN" altLang="en-US" dirty="0">
              <a:solidFill>
                <a:prstClr val="black"/>
              </a:solidFill>
              <a:latin typeface="等线" panose="02010600030101010101" charset="-122"/>
              <a:ea typeface="等线" panose="02010600030101010101" charset="-122"/>
            </a:endParaRPr>
          </a:p>
        </p:txBody>
      </p:sp>
    </p:spTree>
    <p:extLst>
      <p:ext uri="{BB962C8B-B14F-4D97-AF65-F5344CB8AC3E}">
        <p14:creationId xmlns:p14="http://schemas.microsoft.com/office/powerpoint/2010/main" val="286751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538">
              <a:defRPr/>
            </a:pPr>
            <a:endParaRPr lang="en-US" altLang="zh-CN" sz="11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defTabSz="875538">
              <a:defRPr/>
            </a:pPr>
            <a:fld id="{817FE708-4E3C-4E85-B06E-89AF8FC913ED}" type="slidenum">
              <a:rPr lang="zh-CN" altLang="en-US">
                <a:solidFill>
                  <a:prstClr val="black"/>
                </a:solidFill>
                <a:latin typeface="等线" panose="02010600030101010101" charset="-122"/>
                <a:ea typeface="等线" panose="02010600030101010101" charset="-122"/>
              </a:rPr>
              <a:pPr defTabSz="875538">
                <a:defRPr/>
              </a:pPr>
              <a:t>9</a:t>
            </a:fld>
            <a:endParaRPr lang="zh-CN" altLang="en-US" dirty="0">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100" dirty="0"/>
          </a:p>
        </p:txBody>
      </p:sp>
      <p:sp>
        <p:nvSpPr>
          <p:cNvPr id="4" name="灯片编号占位符 3"/>
          <p:cNvSpPr>
            <a:spLocks noGrp="1"/>
          </p:cNvSpPr>
          <p:nvPr>
            <p:ph type="sldNum" sz="quarter" idx="5"/>
          </p:nvPr>
        </p:nvSpPr>
        <p:spPr/>
        <p:txBody>
          <a:bodyPr/>
          <a:lstStyle/>
          <a:p>
            <a:pPr defTabSz="875538">
              <a:defRPr/>
            </a:pPr>
            <a:fld id="{817FE708-4E3C-4E85-B06E-89AF8FC913ED}" type="slidenum">
              <a:rPr lang="zh-CN" altLang="en-US">
                <a:solidFill>
                  <a:prstClr val="black"/>
                </a:solidFill>
                <a:latin typeface="等线" panose="02010600030101010101" charset="-122"/>
                <a:ea typeface="等线" panose="02010600030101010101" charset="-122"/>
              </a:rPr>
              <a:pPr defTabSz="875538">
                <a:defRPr/>
              </a:pPr>
              <a:t>12</a:t>
            </a:fld>
            <a:endParaRPr lang="zh-CN" altLang="en-US" dirty="0">
              <a:solidFill>
                <a:prstClr val="black"/>
              </a:solidFill>
              <a:latin typeface="等线" panose="02010600030101010101" charset="-122"/>
              <a:ea typeface="等线" panose="02010600030101010101" charset="-122"/>
            </a:endParaRPr>
          </a:p>
        </p:txBody>
      </p:sp>
    </p:spTree>
    <p:extLst>
      <p:ext uri="{BB962C8B-B14F-4D97-AF65-F5344CB8AC3E}">
        <p14:creationId xmlns:p14="http://schemas.microsoft.com/office/powerpoint/2010/main" val="2928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年会背景"/>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未标题-3-03"/>
          <p:cNvPicPr>
            <a:picLocks noChangeAspect="1"/>
          </p:cNvPicPr>
          <p:nvPr userDrawn="1"/>
        </p:nvPicPr>
        <p:blipFill>
          <a:blip r:embed="rId3"/>
          <a:stretch>
            <a:fillRect/>
          </a:stretch>
        </p:blipFill>
        <p:spPr>
          <a:xfrm>
            <a:off x="403225" y="254000"/>
            <a:ext cx="2502535" cy="393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矩形 8"/>
          <p:cNvSpPr/>
          <p:nvPr userDrawn="1"/>
        </p:nvSpPr>
        <p:spPr>
          <a:xfrm>
            <a:off x="635" y="-9525"/>
            <a:ext cx="12238990" cy="6881495"/>
          </a:xfrm>
          <a:prstGeom prst="rect">
            <a:avLst/>
          </a:prstGeom>
          <a:gradFill>
            <a:gsLst>
              <a:gs pos="0">
                <a:srgbClr val="00A0E9">
                  <a:alpha val="16000"/>
                </a:srgbClr>
              </a:gs>
              <a:gs pos="100000">
                <a:srgbClr val="D21800">
                  <a:alpha val="1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noFill/>
        <a:effectLst/>
      </p:bgPr>
    </p:bg>
    <p:spTree>
      <p:nvGrpSpPr>
        <p:cNvPr id="1" name=""/>
        <p:cNvGrpSpPr/>
        <p:nvPr/>
      </p:nvGrpSpPr>
      <p:grpSpPr>
        <a:xfrm>
          <a:off x="0" y="0"/>
          <a:ext cx="0" cy="0"/>
          <a:chOff x="0" y="0"/>
          <a:chExt cx="0" cy="0"/>
        </a:xfrm>
      </p:grpSpPr>
      <p:sp>
        <p:nvSpPr>
          <p:cNvPr id="9" name="矩形 8"/>
          <p:cNvSpPr/>
          <p:nvPr userDrawn="1"/>
        </p:nvSpPr>
        <p:spPr>
          <a:xfrm>
            <a:off x="-23495" y="635"/>
            <a:ext cx="12238990" cy="6857365"/>
          </a:xfrm>
          <a:prstGeom prst="rect">
            <a:avLst/>
          </a:prstGeom>
          <a:gradFill>
            <a:gsLst>
              <a:gs pos="0">
                <a:srgbClr val="00A0E9">
                  <a:alpha val="3000"/>
                </a:srgbClr>
              </a:gs>
              <a:gs pos="100000">
                <a:srgbClr val="D21800">
                  <a:alpha val="1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32363CF6-94E7-4348-8740-21DF999AAC21}" type="datetime1">
              <a:rPr lang="zh-CN" altLang="en-US" smtClean="0"/>
              <a:t>2023/7/14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lgn="ctr">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49000">
              <a:srgbClr val="FFFFFF">
                <a:alpha val="9000"/>
              </a:srgbClr>
            </a:gs>
            <a:gs pos="100000">
              <a:srgbClr val="E83828">
                <a:alpha val="9000"/>
              </a:srgb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17B93DA5-03CE-41D9-8B2E-ABED0034FF93}" type="datetime1">
              <a:rPr lang="zh-CN" altLang="en-US" smtClean="0"/>
              <a:t>2023/7/14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grpSp>
        <p:nvGrpSpPr>
          <p:cNvPr id="7" name="组合 6">
            <a:extLst>
              <a:ext uri="{FF2B5EF4-FFF2-40B4-BE49-F238E27FC236}">
                <a16:creationId xmlns:a16="http://schemas.microsoft.com/office/drawing/2014/main" id="{B0D6EFFB-64DE-1460-32A5-5E401A565901}"/>
              </a:ext>
            </a:extLst>
          </p:cNvPr>
          <p:cNvGrpSpPr/>
          <p:nvPr userDrawn="1"/>
        </p:nvGrpSpPr>
        <p:grpSpPr>
          <a:xfrm>
            <a:off x="10702948" y="6479301"/>
            <a:ext cx="1482090" cy="372110"/>
            <a:chOff x="10583680" y="6419667"/>
            <a:chExt cx="1482090" cy="372110"/>
          </a:xfrm>
        </p:grpSpPr>
        <p:sp>
          <p:nvSpPr>
            <p:cNvPr id="8" name="矩形 7">
              <a:extLst>
                <a:ext uri="{FF2B5EF4-FFF2-40B4-BE49-F238E27FC236}">
                  <a16:creationId xmlns:a16="http://schemas.microsoft.com/office/drawing/2014/main" id="{0AC0E7D1-AB1E-8443-D60C-3C031D8F520E}"/>
                </a:ext>
              </a:extLst>
            </p:cNvPr>
            <p:cNvSpPr/>
            <p:nvPr/>
          </p:nvSpPr>
          <p:spPr>
            <a:xfrm>
              <a:off x="10583680" y="6419667"/>
              <a:ext cx="1482090" cy="3721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9" name="图片 8" descr="未标题-3-03">
              <a:extLst>
                <a:ext uri="{FF2B5EF4-FFF2-40B4-BE49-F238E27FC236}">
                  <a16:creationId xmlns:a16="http://schemas.microsoft.com/office/drawing/2014/main" id="{3AF4196D-F8AE-6935-44D7-15C9528C0088}"/>
                </a:ext>
              </a:extLst>
            </p:cNvPr>
            <p:cNvPicPr>
              <a:picLocks noChangeAspect="1"/>
            </p:cNvPicPr>
            <p:nvPr/>
          </p:nvPicPr>
          <p:blipFill>
            <a:blip r:embed="rId7"/>
            <a:srcRect r="28529"/>
            <a:stretch>
              <a:fillRect/>
            </a:stretch>
          </p:blipFill>
          <p:spPr>
            <a:xfrm>
              <a:off x="10752590" y="6479722"/>
              <a:ext cx="1143182" cy="25200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notesSlide" Target="../notesSlides/notesSlide6.xml"/><Relationship Id="rId7" Type="http://schemas.openxmlformats.org/officeDocument/2006/relationships/chart" Target="../charts/chart11.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57442" y="4519115"/>
            <a:ext cx="4677103" cy="12335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3757443" y="4664102"/>
            <a:ext cx="4677103" cy="961289"/>
          </a:xfrm>
          <a:prstGeom prst="rect">
            <a:avLst/>
          </a:prstGeom>
          <a:noFill/>
        </p:spPr>
        <p:txBody>
          <a:bodyPr wrap="square" rtlCol="0">
            <a:spAutoFit/>
          </a:bodyPr>
          <a:lstStyle/>
          <a:p>
            <a:pPr algn="ctr">
              <a:lnSpc>
                <a:spcPct val="150000"/>
              </a:lnSpc>
            </a:pPr>
            <a:r>
              <a:rPr lang="zh-CN" altLang="en-US" sz="2000" b="1" dirty="0">
                <a:solidFill>
                  <a:schemeClr val="bg1"/>
                </a:solidFill>
                <a:latin typeface="+mj-ea"/>
                <a:ea typeface="+mj-ea"/>
              </a:rPr>
              <a:t>深圳信立泰药业股份有限公司</a:t>
            </a:r>
            <a:endParaRPr lang="en-US" altLang="zh-CN" sz="2000" b="1" dirty="0">
              <a:solidFill>
                <a:schemeClr val="bg1"/>
              </a:solidFill>
              <a:latin typeface="+mj-ea"/>
              <a:ea typeface="+mj-ea"/>
            </a:endParaRPr>
          </a:p>
          <a:p>
            <a:pPr algn="ctr">
              <a:lnSpc>
                <a:spcPct val="150000"/>
              </a:lnSpc>
            </a:pPr>
            <a:r>
              <a:rPr lang="en-US" altLang="zh-CN" sz="2000" b="1" dirty="0">
                <a:solidFill>
                  <a:schemeClr val="bg1"/>
                </a:solidFill>
                <a:latin typeface="+mj-ea"/>
                <a:ea typeface="+mj-ea"/>
              </a:rPr>
              <a:t>2023</a:t>
            </a:r>
            <a:r>
              <a:rPr lang="zh-CN" altLang="en-US" sz="2000" b="1" dirty="0">
                <a:solidFill>
                  <a:schemeClr val="bg1"/>
                </a:solidFill>
                <a:latin typeface="+mj-ea"/>
                <a:ea typeface="+mj-ea"/>
              </a:rPr>
              <a:t>年</a:t>
            </a:r>
            <a:r>
              <a:rPr lang="en-US" altLang="zh-CN" sz="2000" b="1" dirty="0">
                <a:solidFill>
                  <a:schemeClr val="bg1"/>
                </a:solidFill>
                <a:latin typeface="+mj-ea"/>
                <a:ea typeface="+mj-ea"/>
              </a:rPr>
              <a:t>7</a:t>
            </a:r>
            <a:r>
              <a:rPr lang="zh-CN" altLang="en-US" sz="2000" b="1" dirty="0">
                <a:solidFill>
                  <a:schemeClr val="bg1"/>
                </a:solidFill>
                <a:latin typeface="+mj-ea"/>
                <a:ea typeface="+mj-ea"/>
              </a:rPr>
              <a:t>月</a:t>
            </a:r>
          </a:p>
        </p:txBody>
      </p:sp>
      <p:sp>
        <p:nvSpPr>
          <p:cNvPr id="7" name="TextBox 60"/>
          <p:cNvSpPr txBox="1">
            <a:spLocks noChangeArrowheads="1"/>
          </p:cNvSpPr>
          <p:nvPr/>
        </p:nvSpPr>
        <p:spPr bwMode="auto">
          <a:xfrm>
            <a:off x="2080400" y="1369942"/>
            <a:ext cx="8031193" cy="1767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wrap="square" lIns="72585" tIns="36293" rIns="72585" bIns="3629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zh-CN" altLang="en-US" sz="3900" b="1" kern="0" spc="51" dirty="0">
                <a:solidFill>
                  <a:srgbClr val="C00000"/>
                </a:solidFill>
                <a:latin typeface="+mj-ea"/>
                <a:ea typeface="+mj-ea"/>
              </a:rPr>
              <a:t>恩那度司他片</a:t>
            </a:r>
            <a:endParaRPr lang="en-US" altLang="zh-CN" sz="3900" b="1" kern="0" spc="51" dirty="0">
              <a:solidFill>
                <a:srgbClr val="C00000"/>
              </a:solidFill>
              <a:latin typeface="+mj-ea"/>
              <a:ea typeface="+mj-ea"/>
            </a:endParaRPr>
          </a:p>
          <a:p>
            <a:pPr algn="ctr">
              <a:lnSpc>
                <a:spcPct val="150000"/>
              </a:lnSpc>
            </a:pPr>
            <a:r>
              <a:rPr lang="zh-CN" altLang="en-US" sz="3900" b="1" kern="0" spc="51" dirty="0">
                <a:solidFill>
                  <a:srgbClr val="C00000"/>
                </a:solidFill>
                <a:latin typeface="+mj-ea"/>
                <a:ea typeface="+mj-ea"/>
              </a:rPr>
              <a:t>（恩那罗</a:t>
            </a:r>
            <a:r>
              <a:rPr lang="en-US" altLang="zh-CN" sz="3900" b="1" baseline="30000" dirty="0">
                <a:solidFill>
                  <a:srgbClr val="C00000"/>
                </a:solidFill>
                <a:latin typeface="+mj-ea"/>
                <a:ea typeface="+mj-ea"/>
              </a:rPr>
              <a:t>® </a:t>
            </a:r>
            <a:r>
              <a:rPr lang="zh-CN" altLang="en-US" sz="3900" b="1" kern="0" spc="51" dirty="0">
                <a:solidFill>
                  <a:srgbClr val="C00000"/>
                </a:solidFill>
                <a:latin typeface="+mj-ea"/>
                <a:ea typeface="+mj-ea"/>
              </a:rPr>
              <a:t>）</a:t>
            </a:r>
            <a:endParaRPr lang="en-US" altLang="zh-CN" sz="3900" b="1" kern="0" spc="51" dirty="0">
              <a:solidFill>
                <a:srgbClr val="C0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6*min(max(#ppt_w*#ppt_h,.3),1)-7.4)/-.7*#ppt_w"/>
                                          </p:val>
                                        </p:tav>
                                        <p:tav tm="100000">
                                          <p:val>
                                            <p:strVal val="#ppt_w"/>
                                          </p:val>
                                        </p:tav>
                                      </p:tavLst>
                                    </p:anim>
                                    <p:anim calcmode="lin" valueType="num">
                                      <p:cBhvr>
                                        <p:cTn id="8" dur="500" fill="hold"/>
                                        <p:tgtEl>
                                          <p:spTgt spid="7"/>
                                        </p:tgtEl>
                                        <p:attrNameLst>
                                          <p:attrName>ppt_h</p:attrName>
                                        </p:attrNameLst>
                                      </p:cBhvr>
                                      <p:tavLst>
                                        <p:tav tm="0">
                                          <p:val>
                                            <p:strVal val="(6*min(max(#ppt_w*#ppt_h,.3),1)-7.4)/-.7*#ppt_h"/>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100"/>
                            </p:stCondLst>
                            <p:childTnLst>
                              <p:par>
                                <p:cTn id="12" presetID="27" presetClass="entr" presetSubtype="0" fill="hold" grpId="1" nodeType="after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rgbClr val="FFFF00"/>
                                            </p:clrVal>
                                          </p:val>
                                        </p:tav>
                                        <p:tav tm="50000">
                                          <p:val>
                                            <p:clrVal>
                                              <a:schemeClr val="accent2"/>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par>
                          <p:cTn id="17" fill="hold">
                            <p:stCondLst>
                              <p:cond delay="1660"/>
                            </p:stCondLst>
                            <p:childTnLst>
                              <p:par>
                                <p:cTn id="18" presetID="27" presetClass="entr" presetSubtype="0" fill="hold" grpId="2" nodeType="afterEffect">
                                  <p:stCondLst>
                                    <p:cond delay="0"/>
                                  </p:stCondLst>
                                  <p:iterate type="lt">
                                    <p:tmPct val="50000"/>
                                  </p:iterate>
                                  <p:childTnLst>
                                    <p:set>
                                      <p:cBhvr>
                                        <p:cTn id="19" dur="1" fill="hold">
                                          <p:stCondLst>
                                            <p:cond delay="0"/>
                                          </p:stCondLst>
                                        </p:cTn>
                                        <p:tgtEl>
                                          <p:spTgt spid="7"/>
                                        </p:tgtEl>
                                        <p:attrNameLst>
                                          <p:attrName>style.visibility</p:attrName>
                                        </p:attrNameLst>
                                      </p:cBhvr>
                                      <p:to>
                                        <p:strVal val="visible"/>
                                      </p:to>
                                    </p:set>
                                    <p:anim calcmode="discrete" valueType="clr">
                                      <p:cBhvr override="childStyle">
                                        <p:cTn id="20" dur="80"/>
                                        <p:tgtEl>
                                          <p:spTgt spid="7"/>
                                        </p:tgtEl>
                                        <p:attrNameLst>
                                          <p:attrName>style.color</p:attrName>
                                        </p:attrNameLst>
                                      </p:cBhvr>
                                      <p:tavLst>
                                        <p:tav tm="0">
                                          <p:val>
                                            <p:clrVal>
                                              <a:srgbClr val="FFFF00"/>
                                            </p:clrVal>
                                          </p:val>
                                        </p:tav>
                                        <p:tav tm="50000">
                                          <p:val>
                                            <p:clrVal>
                                              <a:schemeClr val="accent2"/>
                                            </p:clrVal>
                                          </p:val>
                                        </p:tav>
                                      </p:tavLst>
                                    </p:anim>
                                    <p:anim calcmode="discrete" valueType="clr">
                                      <p:cBhvr>
                                        <p:cTn id="21" dur="80"/>
                                        <p:tgtEl>
                                          <p:spTgt spid="7"/>
                                        </p:tgtEl>
                                        <p:attrNameLst>
                                          <p:attrName>fillcolor</p:attrName>
                                        </p:attrNameLst>
                                      </p:cBhvr>
                                      <p:tavLst>
                                        <p:tav tm="0">
                                          <p:val>
                                            <p:clrVal>
                                              <a:schemeClr val="accent2"/>
                                            </p:clrVal>
                                          </p:val>
                                        </p:tav>
                                        <p:tav tm="50000">
                                          <p:val>
                                            <p:clrVal>
                                              <a:schemeClr val="hlink"/>
                                            </p:clrVal>
                                          </p:val>
                                        </p:tav>
                                      </p:tavLst>
                                    </p:anim>
                                    <p:set>
                                      <p:cBhvr>
                                        <p:cTn id="22"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C7181ED-A9EC-623B-2DC7-AADAB0F61EE1}"/>
              </a:ext>
            </a:extLst>
          </p:cNvPr>
          <p:cNvSpPr/>
          <p:nvPr/>
        </p:nvSpPr>
        <p:spPr>
          <a:xfrm>
            <a:off x="7022" y="1722780"/>
            <a:ext cx="2292388" cy="2325099"/>
          </a:xfrm>
          <a:prstGeom prst="rect">
            <a:avLst/>
          </a:prstGeom>
          <a:solidFill>
            <a:srgbClr val="FFFFFF"/>
          </a:solidFill>
          <a:ln w="952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p>
        </p:txBody>
      </p:sp>
      <p:sp>
        <p:nvSpPr>
          <p:cNvPr id="5" name="文本框 3">
            <a:extLst>
              <a:ext uri="{FF2B5EF4-FFF2-40B4-BE49-F238E27FC236}">
                <a16:creationId xmlns:a16="http://schemas.microsoft.com/office/drawing/2014/main" id="{88660CA2-D153-B073-1ECD-31C86FAB369A}"/>
              </a:ext>
            </a:extLst>
          </p:cNvPr>
          <p:cNvSpPr txBox="1"/>
          <p:nvPr/>
        </p:nvSpPr>
        <p:spPr>
          <a:xfrm>
            <a:off x="1218357" y="102706"/>
            <a:ext cx="50752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C00000"/>
                </a:solidFill>
                <a:latin typeface="+mj-ea"/>
                <a:ea typeface="+mj-ea"/>
              </a:rPr>
              <a:t>创新性</a:t>
            </a:r>
          </a:p>
        </p:txBody>
      </p:sp>
      <p:sp>
        <p:nvSpPr>
          <p:cNvPr id="6" name="矩形 5">
            <a:extLst>
              <a:ext uri="{FF2B5EF4-FFF2-40B4-BE49-F238E27FC236}">
                <a16:creationId xmlns:a16="http://schemas.microsoft.com/office/drawing/2014/main" id="{53414537-B4A1-6B7A-A972-9327ACBD083B}"/>
              </a:ext>
            </a:extLst>
          </p:cNvPr>
          <p:cNvSpPr/>
          <p:nvPr/>
        </p:nvSpPr>
        <p:spPr>
          <a:xfrm>
            <a:off x="338882" y="78924"/>
            <a:ext cx="781050" cy="447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文本框 5">
            <a:extLst>
              <a:ext uri="{FF2B5EF4-FFF2-40B4-BE49-F238E27FC236}">
                <a16:creationId xmlns:a16="http://schemas.microsoft.com/office/drawing/2014/main" id="{BFA4631F-0D78-7B1C-D4CE-FC69A435DBAC}"/>
              </a:ext>
            </a:extLst>
          </p:cNvPr>
          <p:cNvSpPr txBox="1"/>
          <p:nvPr/>
        </p:nvSpPr>
        <p:spPr>
          <a:xfrm>
            <a:off x="437307" y="66224"/>
            <a:ext cx="58420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05</a:t>
            </a:r>
          </a:p>
        </p:txBody>
      </p:sp>
      <p:sp>
        <p:nvSpPr>
          <p:cNvPr id="8" name="矩形 7">
            <a:extLst>
              <a:ext uri="{FF2B5EF4-FFF2-40B4-BE49-F238E27FC236}">
                <a16:creationId xmlns:a16="http://schemas.microsoft.com/office/drawing/2014/main" id="{355DA44F-C15B-B483-CAF2-9E9CB89AA67E}"/>
              </a:ext>
            </a:extLst>
          </p:cNvPr>
          <p:cNvSpPr/>
          <p:nvPr/>
        </p:nvSpPr>
        <p:spPr>
          <a:xfrm>
            <a:off x="9352071" y="1729251"/>
            <a:ext cx="2496004" cy="2870963"/>
          </a:xfrm>
          <a:prstGeom prst="rect">
            <a:avLst/>
          </a:prstGeom>
          <a:solidFill>
            <a:srgbClr val="FFFFFF"/>
          </a:solidFill>
          <a:ln w="952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9" name="矩形 8">
            <a:extLst>
              <a:ext uri="{FF2B5EF4-FFF2-40B4-BE49-F238E27FC236}">
                <a16:creationId xmlns:a16="http://schemas.microsoft.com/office/drawing/2014/main" id="{89602363-9B12-D78C-F890-2E3742EB4798}"/>
              </a:ext>
            </a:extLst>
          </p:cNvPr>
          <p:cNvSpPr/>
          <p:nvPr/>
        </p:nvSpPr>
        <p:spPr>
          <a:xfrm>
            <a:off x="9352071" y="1712941"/>
            <a:ext cx="2496004" cy="386542"/>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微软雅黑" panose="020B0503020204020204" charset="-122"/>
                <a:ea typeface="微软雅黑" panose="020B0503020204020204" charset="-122"/>
              </a:rPr>
              <a:t>6.</a:t>
            </a:r>
            <a:r>
              <a:rPr lang="zh-CN" altLang="en-US" b="1" dirty="0">
                <a:solidFill>
                  <a:schemeClr val="bg1"/>
                </a:solidFill>
                <a:latin typeface="微软雅黑" panose="020B0503020204020204" charset="-122"/>
                <a:ea typeface="微软雅黑" panose="020B0503020204020204" charset="-122"/>
              </a:rPr>
              <a:t>选定新化合物</a:t>
            </a:r>
          </a:p>
        </p:txBody>
      </p:sp>
      <p:sp>
        <p:nvSpPr>
          <p:cNvPr id="10" name="右箭头 4">
            <a:extLst>
              <a:ext uri="{FF2B5EF4-FFF2-40B4-BE49-F238E27FC236}">
                <a16:creationId xmlns:a16="http://schemas.microsoft.com/office/drawing/2014/main" id="{AB3EE542-0D96-F868-7AA8-D5F870F75FAF}"/>
              </a:ext>
            </a:extLst>
          </p:cNvPr>
          <p:cNvSpPr/>
          <p:nvPr/>
        </p:nvSpPr>
        <p:spPr>
          <a:xfrm>
            <a:off x="2319032" y="2556664"/>
            <a:ext cx="7098020" cy="596627"/>
          </a:xfrm>
          <a:prstGeom prst="rightArrow">
            <a:avLst/>
          </a:prstGeom>
          <a:solidFill>
            <a:srgbClr val="F0E0E5"/>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Verdana" panose="020B0604030504040204"/>
              <a:ea typeface="+mn-ea"/>
              <a:cs typeface="+mn-cs"/>
            </a:endParaRPr>
          </a:p>
        </p:txBody>
      </p:sp>
      <p:sp>
        <p:nvSpPr>
          <p:cNvPr id="11" name="矩形 10">
            <a:extLst>
              <a:ext uri="{FF2B5EF4-FFF2-40B4-BE49-F238E27FC236}">
                <a16:creationId xmlns:a16="http://schemas.microsoft.com/office/drawing/2014/main" id="{E0A495F4-FDC0-5007-E586-1CF638458990}"/>
              </a:ext>
            </a:extLst>
          </p:cNvPr>
          <p:cNvSpPr/>
          <p:nvPr/>
        </p:nvSpPr>
        <p:spPr>
          <a:xfrm>
            <a:off x="5652216" y="3079884"/>
            <a:ext cx="3249481" cy="2584445"/>
          </a:xfrm>
          <a:prstGeom prst="rect">
            <a:avLst/>
          </a:prstGeom>
          <a:solidFill>
            <a:srgbClr val="FFFFFF"/>
          </a:solidFill>
          <a:ln w="952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p>
        </p:txBody>
      </p:sp>
      <p:sp>
        <p:nvSpPr>
          <p:cNvPr id="12" name="矩形 11">
            <a:extLst>
              <a:ext uri="{FF2B5EF4-FFF2-40B4-BE49-F238E27FC236}">
                <a16:creationId xmlns:a16="http://schemas.microsoft.com/office/drawing/2014/main" id="{9A2103AD-68FA-72B5-E4CE-5EB06F8D6A08}"/>
              </a:ext>
            </a:extLst>
          </p:cNvPr>
          <p:cNvSpPr/>
          <p:nvPr/>
        </p:nvSpPr>
        <p:spPr>
          <a:xfrm>
            <a:off x="2593013" y="3096675"/>
            <a:ext cx="2910012" cy="2567654"/>
          </a:xfrm>
          <a:prstGeom prst="rect">
            <a:avLst/>
          </a:prstGeom>
          <a:solidFill>
            <a:srgbClr val="FFFFFF"/>
          </a:solidFill>
          <a:ln w="952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13" name="矩形 12">
            <a:extLst>
              <a:ext uri="{FF2B5EF4-FFF2-40B4-BE49-F238E27FC236}">
                <a16:creationId xmlns:a16="http://schemas.microsoft.com/office/drawing/2014/main" id="{86673277-8116-F89D-1C9E-57CED3172B3A}"/>
              </a:ext>
            </a:extLst>
          </p:cNvPr>
          <p:cNvSpPr/>
          <p:nvPr/>
        </p:nvSpPr>
        <p:spPr>
          <a:xfrm>
            <a:off x="5655558" y="546866"/>
            <a:ext cx="3247392" cy="2125598"/>
          </a:xfrm>
          <a:prstGeom prst="rect">
            <a:avLst/>
          </a:prstGeom>
          <a:solidFill>
            <a:srgbClr val="FFFFFF"/>
          </a:solidFill>
          <a:ln w="952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p>
        </p:txBody>
      </p:sp>
      <p:sp>
        <p:nvSpPr>
          <p:cNvPr id="14" name="矩形 13">
            <a:extLst>
              <a:ext uri="{FF2B5EF4-FFF2-40B4-BE49-F238E27FC236}">
                <a16:creationId xmlns:a16="http://schemas.microsoft.com/office/drawing/2014/main" id="{4286C625-4546-E90A-74E4-C6501F998917}"/>
              </a:ext>
            </a:extLst>
          </p:cNvPr>
          <p:cNvSpPr/>
          <p:nvPr/>
        </p:nvSpPr>
        <p:spPr>
          <a:xfrm>
            <a:off x="2593013" y="545837"/>
            <a:ext cx="2913110" cy="2125598"/>
          </a:xfrm>
          <a:prstGeom prst="rect">
            <a:avLst/>
          </a:prstGeom>
          <a:solidFill>
            <a:srgbClr val="FFFFFF"/>
          </a:solidFill>
          <a:ln w="952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nvGrpSpPr>
          <p:cNvPr id="16" name="组合 15">
            <a:extLst>
              <a:ext uri="{FF2B5EF4-FFF2-40B4-BE49-F238E27FC236}">
                <a16:creationId xmlns:a16="http://schemas.microsoft.com/office/drawing/2014/main" id="{9C0B4C3C-BEE0-17E8-6BFD-04208419BC33}"/>
              </a:ext>
            </a:extLst>
          </p:cNvPr>
          <p:cNvGrpSpPr/>
          <p:nvPr/>
        </p:nvGrpSpPr>
        <p:grpSpPr>
          <a:xfrm>
            <a:off x="29655" y="982006"/>
            <a:ext cx="2967087" cy="2985414"/>
            <a:chOff x="-98782" y="280719"/>
            <a:chExt cx="2225315" cy="2239059"/>
          </a:xfrm>
        </p:grpSpPr>
        <p:sp>
          <p:nvSpPr>
            <p:cNvPr id="49" name="矩形 48">
              <a:extLst>
                <a:ext uri="{FF2B5EF4-FFF2-40B4-BE49-F238E27FC236}">
                  <a16:creationId xmlns:a16="http://schemas.microsoft.com/office/drawing/2014/main" id="{9E06390B-725B-C001-6B19-4076C6A4AC60}"/>
                </a:ext>
              </a:extLst>
            </p:cNvPr>
            <p:cNvSpPr/>
            <p:nvPr/>
          </p:nvSpPr>
          <p:spPr>
            <a:xfrm>
              <a:off x="41552" y="280719"/>
              <a:ext cx="2084981" cy="3452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b="1" dirty="0">
                <a:solidFill>
                  <a:srgbClr val="C00000"/>
                </a:solidFill>
                <a:latin typeface="微软雅黑" panose="020B0503020204020204" charset="-122"/>
                <a:ea typeface="微软雅黑" panose="020B0503020204020204" charset="-122"/>
              </a:endParaRPr>
            </a:p>
          </p:txBody>
        </p:sp>
        <p:sp>
          <p:nvSpPr>
            <p:cNvPr id="50" name="矩形 49">
              <a:extLst>
                <a:ext uri="{FF2B5EF4-FFF2-40B4-BE49-F238E27FC236}">
                  <a16:creationId xmlns:a16="http://schemas.microsoft.com/office/drawing/2014/main" id="{A87B9116-B9FD-364B-C43B-9724729337FD}"/>
                </a:ext>
              </a:extLst>
            </p:cNvPr>
            <p:cNvSpPr/>
            <p:nvPr/>
          </p:nvSpPr>
          <p:spPr>
            <a:xfrm>
              <a:off x="-98782" y="2081197"/>
              <a:ext cx="1654540" cy="43858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altLang="zh-CN" sz="1600" b="1" dirty="0">
                  <a:solidFill>
                    <a:srgbClr val="C00000"/>
                  </a:solidFill>
                  <a:latin typeface="微软雅黑" panose="020B0503020204020204" charset="-122"/>
                  <a:ea typeface="微软雅黑" panose="020B0503020204020204" charset="-122"/>
                </a:rPr>
                <a:t>FG-4592(</a:t>
              </a:r>
              <a:r>
                <a:rPr lang="zh-CN" altLang="en-US" sz="1600" b="1" dirty="0">
                  <a:solidFill>
                    <a:srgbClr val="C00000"/>
                  </a:solidFill>
                  <a:latin typeface="微软雅黑" panose="020B0503020204020204" charset="-122"/>
                  <a:ea typeface="微软雅黑" panose="020B0503020204020204" charset="-122"/>
                </a:rPr>
                <a:t>罗沙司他</a:t>
              </a:r>
              <a:r>
                <a:rPr lang="en-US" altLang="zh-CN" sz="1600" b="1" dirty="0">
                  <a:solidFill>
                    <a:srgbClr val="C00000"/>
                  </a:solidFill>
                  <a:latin typeface="微软雅黑" panose="020B0503020204020204" charset="-122"/>
                  <a:ea typeface="微软雅黑" panose="020B0503020204020204" charset="-122"/>
                </a:rPr>
                <a:t>)</a:t>
              </a:r>
            </a:p>
            <a:p>
              <a:pPr marL="171450" indent="-171450">
                <a:buFont typeface="Arial" panose="020B0604020202020204" pitchFamily="34" charset="0"/>
                <a:buChar char="•"/>
              </a:pPr>
              <a:r>
                <a:rPr lang="en-US" altLang="zh-CN" sz="1600" dirty="0">
                  <a:solidFill>
                    <a:srgbClr val="002060"/>
                  </a:solidFill>
                  <a:latin typeface="微软雅黑" panose="020B0503020204020204" charset="-122"/>
                  <a:ea typeface="微软雅黑" panose="020B0503020204020204" charset="-122"/>
                </a:rPr>
                <a:t>FG-2216</a:t>
              </a:r>
              <a:endParaRPr lang="zh-CN" altLang="en-US" sz="1600" dirty="0">
                <a:solidFill>
                  <a:srgbClr val="002060"/>
                </a:solidFill>
                <a:latin typeface="微软雅黑" panose="020B0503020204020204" charset="-122"/>
                <a:ea typeface="微软雅黑" panose="020B0503020204020204" charset="-122"/>
              </a:endParaRPr>
            </a:p>
          </p:txBody>
        </p:sp>
        <p:pic>
          <p:nvPicPr>
            <p:cNvPr id="51" name="图片 50">
              <a:extLst>
                <a:ext uri="{FF2B5EF4-FFF2-40B4-BE49-F238E27FC236}">
                  <a16:creationId xmlns:a16="http://schemas.microsoft.com/office/drawing/2014/main" id="{F484B50B-3DE9-4320-9DCD-F04AFCD17088}"/>
                </a:ext>
              </a:extLst>
            </p:cNvPr>
            <p:cNvPicPr>
              <a:picLocks noChangeAspect="1"/>
            </p:cNvPicPr>
            <p:nvPr/>
          </p:nvPicPr>
          <p:blipFill rotWithShape="1">
            <a:blip r:embed="rId2"/>
            <a:srcRect l="1270" t="265" b="35749"/>
            <a:stretch>
              <a:fillRect/>
            </a:stretch>
          </p:blipFill>
          <p:spPr>
            <a:xfrm>
              <a:off x="117903" y="1172533"/>
              <a:ext cx="1196690" cy="831510"/>
            </a:xfrm>
            <a:prstGeom prst="rect">
              <a:avLst/>
            </a:prstGeom>
            <a:ln>
              <a:solidFill>
                <a:srgbClr val="002060"/>
              </a:solidFill>
            </a:ln>
            <a:effectLst>
              <a:outerShdw blurRad="50800" dist="38100" dir="2700000" algn="tl" rotWithShape="0">
                <a:prstClr val="black">
                  <a:alpha val="40000"/>
                </a:prstClr>
              </a:outerShdw>
            </a:effectLst>
          </p:spPr>
        </p:pic>
      </p:grpSp>
      <p:sp>
        <p:nvSpPr>
          <p:cNvPr id="17" name="矩形 16">
            <a:extLst>
              <a:ext uri="{FF2B5EF4-FFF2-40B4-BE49-F238E27FC236}">
                <a16:creationId xmlns:a16="http://schemas.microsoft.com/office/drawing/2014/main" id="{EE16F4A6-FAFA-2253-CB6C-910ED42355E3}"/>
              </a:ext>
            </a:extLst>
          </p:cNvPr>
          <p:cNvSpPr/>
          <p:nvPr/>
        </p:nvSpPr>
        <p:spPr>
          <a:xfrm>
            <a:off x="9015165" y="5024789"/>
            <a:ext cx="3169814" cy="2308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i="1" dirty="0">
                <a:latin typeface="微软雅黑" panose="020B0503020204020204" charset="-122"/>
                <a:ea typeface="微软雅黑" panose="020B0503020204020204" charset="-122"/>
              </a:rPr>
              <a:t>ACS Med Chem Lett . 2017 Nov 20;8(12):1320-1325.</a:t>
            </a:r>
          </a:p>
        </p:txBody>
      </p:sp>
      <p:grpSp>
        <p:nvGrpSpPr>
          <p:cNvPr id="18" name="组合 17">
            <a:extLst>
              <a:ext uri="{FF2B5EF4-FFF2-40B4-BE49-F238E27FC236}">
                <a16:creationId xmlns:a16="http://schemas.microsoft.com/office/drawing/2014/main" id="{F136D121-843E-0C80-F06F-1F8B04A6AC4E}"/>
              </a:ext>
            </a:extLst>
          </p:cNvPr>
          <p:cNvGrpSpPr/>
          <p:nvPr/>
        </p:nvGrpSpPr>
        <p:grpSpPr>
          <a:xfrm>
            <a:off x="5615751" y="689488"/>
            <a:ext cx="3720687" cy="1993404"/>
            <a:chOff x="2467255" y="947683"/>
            <a:chExt cx="2790515" cy="1495052"/>
          </a:xfrm>
        </p:grpSpPr>
        <p:sp>
          <p:nvSpPr>
            <p:cNvPr id="45" name="矩形 44">
              <a:extLst>
                <a:ext uri="{FF2B5EF4-FFF2-40B4-BE49-F238E27FC236}">
                  <a16:creationId xmlns:a16="http://schemas.microsoft.com/office/drawing/2014/main" id="{1BBC12A3-EB15-8208-5003-CB4A8DDD93A2}"/>
                </a:ext>
              </a:extLst>
            </p:cNvPr>
            <p:cNvSpPr/>
            <p:nvPr/>
          </p:nvSpPr>
          <p:spPr>
            <a:xfrm>
              <a:off x="2467255" y="947683"/>
              <a:ext cx="2278251" cy="3452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CN" sz="2400" b="1" dirty="0">
                <a:solidFill>
                  <a:srgbClr val="C00000"/>
                </a:solidFill>
                <a:latin typeface="微软雅黑" panose="020B0503020204020204" charset="-122"/>
                <a:ea typeface="微软雅黑" panose="020B0503020204020204" charset="-122"/>
              </a:endParaRPr>
            </a:p>
          </p:txBody>
        </p:sp>
        <p:sp>
          <p:nvSpPr>
            <p:cNvPr id="46" name="矩形 45">
              <a:extLst>
                <a:ext uri="{FF2B5EF4-FFF2-40B4-BE49-F238E27FC236}">
                  <a16:creationId xmlns:a16="http://schemas.microsoft.com/office/drawing/2014/main" id="{739EB2E7-A3D7-3E7D-A556-DF772FC49569}"/>
                </a:ext>
              </a:extLst>
            </p:cNvPr>
            <p:cNvSpPr/>
            <p:nvPr/>
          </p:nvSpPr>
          <p:spPr>
            <a:xfrm>
              <a:off x="2522790" y="2036017"/>
              <a:ext cx="2734980" cy="4067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zh-CN" altLang="en-US" sz="1400" dirty="0">
                  <a:solidFill>
                    <a:srgbClr val="002060"/>
                  </a:solidFill>
                  <a:latin typeface="微软雅黑" panose="020B0503020204020204" charset="-122"/>
                  <a:ea typeface="微软雅黑" panose="020B0503020204020204" charset="-122"/>
                </a:rPr>
                <a:t>优化取代基</a:t>
              </a:r>
              <a:endParaRPr lang="en-US" altLang="zh-CN" sz="1400" dirty="0">
                <a:solidFill>
                  <a:srgbClr val="002060"/>
                </a:solidFill>
                <a:latin typeface="微软雅黑" panose="020B0503020204020204" charset="-122"/>
                <a:ea typeface="微软雅黑" panose="020B0503020204020204" charset="-122"/>
              </a:endParaRPr>
            </a:p>
            <a:p>
              <a:pPr marL="171450" indent="-171450">
                <a:buFont typeface="Arial" panose="020B0604020202020204" pitchFamily="34" charset="0"/>
                <a:buChar char="•"/>
              </a:pPr>
              <a:r>
                <a:rPr lang="zh-CN" altLang="en-US" sz="1400" dirty="0">
                  <a:solidFill>
                    <a:srgbClr val="002060"/>
                  </a:solidFill>
                  <a:latin typeface="微软雅黑" panose="020B0503020204020204" charset="-122"/>
                  <a:ea typeface="微软雅黑" panose="020B0503020204020204" charset="-122"/>
                </a:rPr>
                <a:t>改进理化参数以保证合理的吸收分布</a:t>
              </a:r>
              <a:endParaRPr lang="en-US" altLang="zh-CN" sz="1400" dirty="0">
                <a:solidFill>
                  <a:srgbClr val="002060"/>
                </a:solidFill>
                <a:latin typeface="微软雅黑" panose="020B0503020204020204" charset="-122"/>
                <a:ea typeface="微软雅黑" panose="020B0503020204020204" charset="-122"/>
              </a:endParaRPr>
            </a:p>
          </p:txBody>
        </p:sp>
        <p:pic>
          <p:nvPicPr>
            <p:cNvPr id="47" name="图片 46">
              <a:extLst>
                <a:ext uri="{FF2B5EF4-FFF2-40B4-BE49-F238E27FC236}">
                  <a16:creationId xmlns:a16="http://schemas.microsoft.com/office/drawing/2014/main" id="{9E4E912D-E8EC-7FE8-78FA-3F38FCCF80DB}"/>
                </a:ext>
              </a:extLst>
            </p:cNvPr>
            <p:cNvPicPr>
              <a:picLocks noChangeAspect="1"/>
            </p:cNvPicPr>
            <p:nvPr/>
          </p:nvPicPr>
          <p:blipFill rotWithShape="1">
            <a:blip r:embed="rId3"/>
            <a:srcRect l="2310" t="4032" r="53042" b="824"/>
            <a:stretch>
              <a:fillRect/>
            </a:stretch>
          </p:blipFill>
          <p:spPr>
            <a:xfrm>
              <a:off x="2844539" y="1178483"/>
              <a:ext cx="889171" cy="596588"/>
            </a:xfrm>
            <a:prstGeom prst="rect">
              <a:avLst/>
            </a:prstGeom>
            <a:ln w="3175">
              <a:solidFill>
                <a:srgbClr val="002060"/>
              </a:solidFill>
            </a:ln>
            <a:effectLst>
              <a:outerShdw blurRad="50800" dist="38100" dir="2700000" algn="tl" rotWithShape="0">
                <a:prstClr val="black">
                  <a:alpha val="40000"/>
                </a:prstClr>
              </a:outerShdw>
            </a:effectLst>
          </p:spPr>
        </p:pic>
        <p:sp>
          <p:nvSpPr>
            <p:cNvPr id="48" name="矩形 47">
              <a:extLst>
                <a:ext uri="{FF2B5EF4-FFF2-40B4-BE49-F238E27FC236}">
                  <a16:creationId xmlns:a16="http://schemas.microsoft.com/office/drawing/2014/main" id="{80304DA2-05FF-5E28-3C77-56C4BF6241EA}"/>
                </a:ext>
              </a:extLst>
            </p:cNvPr>
            <p:cNvSpPr/>
            <p:nvPr/>
          </p:nvSpPr>
          <p:spPr>
            <a:xfrm>
              <a:off x="2648192" y="1793656"/>
              <a:ext cx="1677383" cy="2539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002060"/>
                  </a:solidFill>
                  <a:latin typeface="微软雅黑" panose="020B0503020204020204" charset="-122"/>
                  <a:ea typeface="微软雅黑" panose="020B0503020204020204" charset="-122"/>
                </a:rPr>
                <a:t>以</a:t>
              </a:r>
              <a:r>
                <a:rPr lang="zh-CN" altLang="en-US" sz="1600" b="1" dirty="0">
                  <a:solidFill>
                    <a:srgbClr val="C00000"/>
                  </a:solidFill>
                  <a:latin typeface="微软雅黑" panose="020B0503020204020204" charset="-122"/>
                  <a:ea typeface="微软雅黑" panose="020B0503020204020204" charset="-122"/>
                </a:rPr>
                <a:t>理化性质筛选</a:t>
              </a:r>
              <a:r>
                <a:rPr lang="zh-CN" altLang="en-US" sz="1600" b="1" dirty="0">
                  <a:solidFill>
                    <a:srgbClr val="002060"/>
                  </a:solidFill>
                  <a:latin typeface="微软雅黑" panose="020B0503020204020204" charset="-122"/>
                  <a:ea typeface="微软雅黑" panose="020B0503020204020204" charset="-122"/>
                </a:rPr>
                <a:t>化合物</a:t>
              </a:r>
              <a:endParaRPr lang="en-US" altLang="zh-CN" sz="1600" b="1" dirty="0">
                <a:solidFill>
                  <a:srgbClr val="002060"/>
                </a:solidFill>
                <a:latin typeface="微软雅黑" panose="020B0503020204020204" charset="-122"/>
                <a:ea typeface="微软雅黑" panose="020B0503020204020204" charset="-122"/>
              </a:endParaRPr>
            </a:p>
          </p:txBody>
        </p:sp>
      </p:grpSp>
      <p:grpSp>
        <p:nvGrpSpPr>
          <p:cNvPr id="19" name="组合 18">
            <a:extLst>
              <a:ext uri="{FF2B5EF4-FFF2-40B4-BE49-F238E27FC236}">
                <a16:creationId xmlns:a16="http://schemas.microsoft.com/office/drawing/2014/main" id="{F73CB0E0-A9AF-2A19-889A-10E93B9452BD}"/>
              </a:ext>
            </a:extLst>
          </p:cNvPr>
          <p:cNvGrpSpPr/>
          <p:nvPr/>
        </p:nvGrpSpPr>
        <p:grpSpPr>
          <a:xfrm>
            <a:off x="2569426" y="3379982"/>
            <a:ext cx="3224072" cy="2100701"/>
            <a:chOff x="3780396" y="3105162"/>
            <a:chExt cx="1810455" cy="1575525"/>
          </a:xfrm>
        </p:grpSpPr>
        <p:sp>
          <p:nvSpPr>
            <p:cNvPr id="41" name="矩形 40">
              <a:extLst>
                <a:ext uri="{FF2B5EF4-FFF2-40B4-BE49-F238E27FC236}">
                  <a16:creationId xmlns:a16="http://schemas.microsoft.com/office/drawing/2014/main" id="{3627FFF2-D2B6-8A87-A681-B78AFFC67500}"/>
                </a:ext>
              </a:extLst>
            </p:cNvPr>
            <p:cNvSpPr/>
            <p:nvPr/>
          </p:nvSpPr>
          <p:spPr>
            <a:xfrm>
              <a:off x="3885858" y="4020338"/>
              <a:ext cx="1392493" cy="25391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002060"/>
                  </a:solidFill>
                  <a:latin typeface="微软雅黑" panose="020B0503020204020204" charset="-122"/>
                  <a:ea typeface="微软雅黑" panose="020B0503020204020204" charset="-122"/>
                </a:rPr>
                <a:t>以</a:t>
              </a:r>
              <a:r>
                <a:rPr lang="zh-CN" altLang="en-US" sz="1600" b="1" dirty="0">
                  <a:solidFill>
                    <a:srgbClr val="C00000"/>
                  </a:solidFill>
                  <a:latin typeface="微软雅黑" panose="020B0503020204020204" charset="-122"/>
                  <a:ea typeface="微软雅黑" panose="020B0503020204020204" charset="-122"/>
                </a:rPr>
                <a:t>安全性筛选</a:t>
              </a:r>
              <a:r>
                <a:rPr lang="zh-CN" altLang="en-US" sz="1600" b="1" dirty="0">
                  <a:solidFill>
                    <a:srgbClr val="002060"/>
                  </a:solidFill>
                  <a:latin typeface="微软雅黑" panose="020B0503020204020204" charset="-122"/>
                  <a:ea typeface="微软雅黑" panose="020B0503020204020204" charset="-122"/>
                </a:rPr>
                <a:t>化合物</a:t>
              </a:r>
              <a:endParaRPr lang="en-US" altLang="zh-CN" sz="1600" b="1" dirty="0">
                <a:solidFill>
                  <a:srgbClr val="002060"/>
                </a:solidFill>
                <a:latin typeface="微软雅黑" panose="020B0503020204020204" charset="-122"/>
                <a:ea typeface="微软雅黑" panose="020B0503020204020204" charset="-122"/>
              </a:endParaRPr>
            </a:p>
          </p:txBody>
        </p:sp>
        <p:sp>
          <p:nvSpPr>
            <p:cNvPr id="42" name="矩形 41">
              <a:extLst>
                <a:ext uri="{FF2B5EF4-FFF2-40B4-BE49-F238E27FC236}">
                  <a16:creationId xmlns:a16="http://schemas.microsoft.com/office/drawing/2014/main" id="{C6CE718F-D012-611C-1EDC-CED60616670D}"/>
                </a:ext>
              </a:extLst>
            </p:cNvPr>
            <p:cNvSpPr/>
            <p:nvPr/>
          </p:nvSpPr>
          <p:spPr>
            <a:xfrm>
              <a:off x="3780396" y="4273969"/>
              <a:ext cx="1810455" cy="4067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zh-CN" altLang="en-US" sz="1400" b="1" dirty="0">
                  <a:solidFill>
                    <a:srgbClr val="C00000"/>
                  </a:solidFill>
                  <a:latin typeface="微软雅黑" panose="020B0503020204020204" charset="-122"/>
                  <a:ea typeface="微软雅黑" panose="020B0503020204020204" charset="-122"/>
                </a:rPr>
                <a:t>排除任何发生</a:t>
              </a:r>
              <a:r>
                <a:rPr lang="en-US" altLang="zh-CN" sz="1400" b="1" dirty="0">
                  <a:solidFill>
                    <a:srgbClr val="C00000"/>
                  </a:solidFill>
                  <a:latin typeface="微软雅黑" panose="020B0503020204020204" charset="-122"/>
                  <a:ea typeface="微软雅黑" panose="020B0503020204020204" charset="-122"/>
                </a:rPr>
                <a:t>AE</a:t>
              </a:r>
              <a:r>
                <a:rPr lang="zh-CN" altLang="en-US" sz="1400" b="1" dirty="0">
                  <a:solidFill>
                    <a:srgbClr val="C00000"/>
                  </a:solidFill>
                  <a:latin typeface="微软雅黑" panose="020B0503020204020204" charset="-122"/>
                  <a:ea typeface="微软雅黑" panose="020B0503020204020204" charset="-122"/>
                </a:rPr>
                <a:t>的化合物</a:t>
              </a:r>
              <a:endParaRPr lang="en-US" altLang="zh-CN" sz="1400" b="1" dirty="0">
                <a:solidFill>
                  <a:srgbClr val="C00000"/>
                </a:solidFill>
                <a:latin typeface="微软雅黑" panose="020B0503020204020204" charset="-122"/>
                <a:ea typeface="微软雅黑" panose="020B0503020204020204" charset="-122"/>
              </a:endParaRPr>
            </a:p>
            <a:p>
              <a:pPr marL="171450" indent="-171450">
                <a:buFont typeface="Arial" panose="020B0604020202020204" pitchFamily="34" charset="0"/>
                <a:buChar char="•"/>
              </a:pPr>
              <a:r>
                <a:rPr lang="zh-CN" altLang="en-US" sz="1400" dirty="0">
                  <a:solidFill>
                    <a:srgbClr val="002060"/>
                  </a:solidFill>
                  <a:latin typeface="微软雅黑" panose="020B0503020204020204" charset="-122"/>
                  <a:ea typeface="微软雅黑" panose="020B0503020204020204" charset="-122"/>
                </a:rPr>
                <a:t>即使发生轻微</a:t>
              </a:r>
              <a:r>
                <a:rPr lang="en-US" altLang="zh-CN" sz="1400" dirty="0">
                  <a:solidFill>
                    <a:srgbClr val="002060"/>
                  </a:solidFill>
                  <a:latin typeface="微软雅黑" panose="020B0503020204020204" charset="-122"/>
                  <a:ea typeface="微软雅黑" panose="020B0503020204020204" charset="-122"/>
                </a:rPr>
                <a:t>AE</a:t>
              </a:r>
              <a:r>
                <a:rPr lang="zh-CN" altLang="en-US" sz="1400" dirty="0">
                  <a:solidFill>
                    <a:srgbClr val="002060"/>
                  </a:solidFill>
                  <a:latin typeface="微软雅黑" panose="020B0503020204020204" charset="-122"/>
                  <a:ea typeface="微软雅黑" panose="020B0503020204020204" charset="-122"/>
                </a:rPr>
                <a:t>，亦进行排除</a:t>
              </a:r>
              <a:endParaRPr lang="en-US" altLang="zh-CN" sz="1400" dirty="0">
                <a:solidFill>
                  <a:srgbClr val="002060"/>
                </a:solidFill>
                <a:latin typeface="微软雅黑" panose="020B0503020204020204" charset="-122"/>
                <a:ea typeface="微软雅黑" panose="020B0503020204020204" charset="-122"/>
              </a:endParaRPr>
            </a:p>
          </p:txBody>
        </p:sp>
        <p:pic>
          <p:nvPicPr>
            <p:cNvPr id="43" name="图片 42">
              <a:extLst>
                <a:ext uri="{FF2B5EF4-FFF2-40B4-BE49-F238E27FC236}">
                  <a16:creationId xmlns:a16="http://schemas.microsoft.com/office/drawing/2014/main" id="{E9C7E824-353E-C397-2080-162DBF280F4D}"/>
                </a:ext>
              </a:extLst>
            </p:cNvPr>
            <p:cNvPicPr>
              <a:picLocks noChangeAspect="1"/>
            </p:cNvPicPr>
            <p:nvPr/>
          </p:nvPicPr>
          <p:blipFill rotWithShape="1">
            <a:blip r:embed="rId4"/>
            <a:srcRect r="1484"/>
            <a:stretch>
              <a:fillRect/>
            </a:stretch>
          </p:blipFill>
          <p:spPr>
            <a:xfrm>
              <a:off x="4071604" y="3214897"/>
              <a:ext cx="921154" cy="767622"/>
            </a:xfrm>
            <a:prstGeom prst="rect">
              <a:avLst/>
            </a:prstGeom>
            <a:ln w="3175">
              <a:noFill/>
            </a:ln>
            <a:effectLst>
              <a:outerShdw blurRad="50800" dist="38100" dir="2700000" algn="tl" rotWithShape="0">
                <a:prstClr val="black">
                  <a:alpha val="40000"/>
                </a:prstClr>
              </a:outerShdw>
            </a:effectLst>
          </p:spPr>
        </p:pic>
        <p:sp>
          <p:nvSpPr>
            <p:cNvPr id="44" name="矩形 43">
              <a:extLst>
                <a:ext uri="{FF2B5EF4-FFF2-40B4-BE49-F238E27FC236}">
                  <a16:creationId xmlns:a16="http://schemas.microsoft.com/office/drawing/2014/main" id="{A9641082-7B86-A3CC-3DC6-AC91AF21B8E8}"/>
                </a:ext>
              </a:extLst>
            </p:cNvPr>
            <p:cNvSpPr/>
            <p:nvPr/>
          </p:nvSpPr>
          <p:spPr>
            <a:xfrm>
              <a:off x="3907558" y="3105162"/>
              <a:ext cx="1241815" cy="3452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CN" sz="2400" b="1" dirty="0">
                <a:solidFill>
                  <a:srgbClr val="C00000"/>
                </a:solidFill>
                <a:latin typeface="微软雅黑" panose="020B0503020204020204" charset="-122"/>
                <a:ea typeface="微软雅黑" panose="020B0503020204020204" charset="-122"/>
              </a:endParaRPr>
            </a:p>
          </p:txBody>
        </p:sp>
      </p:grpSp>
      <p:grpSp>
        <p:nvGrpSpPr>
          <p:cNvPr id="20" name="组合 19">
            <a:extLst>
              <a:ext uri="{FF2B5EF4-FFF2-40B4-BE49-F238E27FC236}">
                <a16:creationId xmlns:a16="http://schemas.microsoft.com/office/drawing/2014/main" id="{9A0C4556-8C11-6E7E-AE80-BEC7CBE0AF37}"/>
              </a:ext>
            </a:extLst>
          </p:cNvPr>
          <p:cNvGrpSpPr/>
          <p:nvPr/>
        </p:nvGrpSpPr>
        <p:grpSpPr>
          <a:xfrm>
            <a:off x="5659338" y="3129394"/>
            <a:ext cx="3321582" cy="2494121"/>
            <a:chOff x="4936953" y="951514"/>
            <a:chExt cx="2491186" cy="1870589"/>
          </a:xfrm>
        </p:grpSpPr>
        <p:sp>
          <p:nvSpPr>
            <p:cNvPr id="37" name="矩形 36">
              <a:extLst>
                <a:ext uri="{FF2B5EF4-FFF2-40B4-BE49-F238E27FC236}">
                  <a16:creationId xmlns:a16="http://schemas.microsoft.com/office/drawing/2014/main" id="{F318E67E-C95F-B42A-F00D-F6B45B320EC3}"/>
                </a:ext>
              </a:extLst>
            </p:cNvPr>
            <p:cNvSpPr/>
            <p:nvPr/>
          </p:nvSpPr>
          <p:spPr>
            <a:xfrm>
              <a:off x="5050779" y="2038221"/>
              <a:ext cx="2377360" cy="25391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002060"/>
                  </a:solidFill>
                  <a:latin typeface="微软雅黑" panose="020B0503020204020204" charset="-122"/>
                  <a:ea typeface="微软雅黑" panose="020B0503020204020204" charset="-122"/>
                </a:rPr>
                <a:t>以</a:t>
              </a:r>
              <a:r>
                <a:rPr lang="zh-CN" altLang="en-US" sz="1600" b="1" dirty="0">
                  <a:solidFill>
                    <a:srgbClr val="C00000"/>
                  </a:solidFill>
                  <a:latin typeface="微软雅黑" panose="020B0503020204020204" charset="-122"/>
                  <a:ea typeface="微软雅黑" panose="020B0503020204020204" charset="-122"/>
                </a:rPr>
                <a:t>量效关系筛选</a:t>
              </a:r>
              <a:r>
                <a:rPr lang="zh-CN" altLang="en-US" sz="1600" b="1" dirty="0">
                  <a:solidFill>
                    <a:srgbClr val="002060"/>
                  </a:solidFill>
                  <a:latin typeface="微软雅黑" panose="020B0503020204020204" charset="-122"/>
                  <a:ea typeface="微软雅黑" panose="020B0503020204020204" charset="-122"/>
                </a:rPr>
                <a:t>化合物</a:t>
              </a:r>
              <a:endParaRPr lang="en-US" altLang="zh-CN" sz="1600" b="1" dirty="0">
                <a:solidFill>
                  <a:srgbClr val="002060"/>
                </a:solidFill>
                <a:latin typeface="微软雅黑" panose="020B0503020204020204" charset="-122"/>
                <a:ea typeface="微软雅黑" panose="020B0503020204020204" charset="-122"/>
              </a:endParaRPr>
            </a:p>
          </p:txBody>
        </p:sp>
        <p:sp>
          <p:nvSpPr>
            <p:cNvPr id="38" name="矩形 37">
              <a:extLst>
                <a:ext uri="{FF2B5EF4-FFF2-40B4-BE49-F238E27FC236}">
                  <a16:creationId xmlns:a16="http://schemas.microsoft.com/office/drawing/2014/main" id="{DF813BC5-94EE-F315-6F96-1506631A04CE}"/>
                </a:ext>
              </a:extLst>
            </p:cNvPr>
            <p:cNvSpPr/>
            <p:nvPr/>
          </p:nvSpPr>
          <p:spPr>
            <a:xfrm>
              <a:off x="4936953" y="2268105"/>
              <a:ext cx="2243194" cy="5539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zh-CN" altLang="en-US" sz="1400" dirty="0">
                  <a:solidFill>
                    <a:srgbClr val="002060"/>
                  </a:solidFill>
                  <a:latin typeface="微软雅黑" panose="020B0503020204020204" charset="-122"/>
                  <a:ea typeface="微软雅黑" panose="020B0503020204020204" charset="-122"/>
                </a:rPr>
                <a:t>选定剂量</a:t>
              </a:r>
              <a:r>
                <a:rPr lang="zh-CN" altLang="en-US" sz="1400" b="1" dirty="0">
                  <a:solidFill>
                    <a:srgbClr val="C00000"/>
                  </a:solidFill>
                  <a:latin typeface="微软雅黑" panose="020B0503020204020204" charset="-122"/>
                  <a:ea typeface="微软雅黑" panose="020B0503020204020204" charset="-122"/>
                </a:rPr>
                <a:t>依赖性更稳定、治疗窗更宽的化合物</a:t>
              </a:r>
              <a:endParaRPr lang="en-US" altLang="zh-CN" sz="1400" b="1" dirty="0">
                <a:solidFill>
                  <a:srgbClr val="C00000"/>
                </a:solidFill>
                <a:latin typeface="微软雅黑" panose="020B0503020204020204" charset="-122"/>
                <a:ea typeface="微软雅黑" panose="020B0503020204020204" charset="-122"/>
              </a:endParaRPr>
            </a:p>
            <a:p>
              <a:pPr marL="171450" indent="-171450">
                <a:buFont typeface="Arial" panose="020B0604020202020204" pitchFamily="34" charset="0"/>
                <a:buChar char="•"/>
              </a:pPr>
              <a:r>
                <a:rPr lang="zh-CN" altLang="en-US" sz="1400" dirty="0">
                  <a:solidFill>
                    <a:srgbClr val="002060"/>
                  </a:solidFill>
                  <a:latin typeface="微软雅黑" panose="020B0503020204020204" charset="-122"/>
                  <a:ea typeface="微软雅黑" panose="020B0503020204020204" charset="-122"/>
                </a:rPr>
                <a:t>关注药物的代谢特性</a:t>
              </a:r>
              <a:endParaRPr lang="en-US" altLang="zh-CN" sz="1400" dirty="0">
                <a:solidFill>
                  <a:srgbClr val="002060"/>
                </a:solidFill>
                <a:latin typeface="微软雅黑" panose="020B0503020204020204" charset="-122"/>
                <a:ea typeface="微软雅黑" panose="020B0503020204020204" charset="-122"/>
              </a:endParaRPr>
            </a:p>
          </p:txBody>
        </p:sp>
        <p:pic>
          <p:nvPicPr>
            <p:cNvPr id="39" name="图片 38">
              <a:extLst>
                <a:ext uri="{FF2B5EF4-FFF2-40B4-BE49-F238E27FC236}">
                  <a16:creationId xmlns:a16="http://schemas.microsoft.com/office/drawing/2014/main" id="{744F4FF2-A4ED-3E3A-6D94-8DA037BCD490}"/>
                </a:ext>
              </a:extLst>
            </p:cNvPr>
            <p:cNvPicPr>
              <a:picLocks noChangeAspect="1"/>
            </p:cNvPicPr>
            <p:nvPr/>
          </p:nvPicPr>
          <p:blipFill>
            <a:blip r:embed="rId5"/>
            <a:stretch>
              <a:fillRect/>
            </a:stretch>
          </p:blipFill>
          <p:spPr>
            <a:xfrm>
              <a:off x="5286467" y="1224757"/>
              <a:ext cx="1234013" cy="788959"/>
            </a:xfrm>
            <a:prstGeom prst="rect">
              <a:avLst/>
            </a:prstGeom>
            <a:ln w="3175">
              <a:solidFill>
                <a:srgbClr val="002060"/>
              </a:solidFill>
            </a:ln>
            <a:effectLst>
              <a:outerShdw blurRad="50800" dist="38100" dir="2700000" algn="tl" rotWithShape="0">
                <a:prstClr val="black">
                  <a:alpha val="40000"/>
                </a:prstClr>
              </a:outerShdw>
            </a:effectLst>
          </p:spPr>
        </p:pic>
        <p:sp>
          <p:nvSpPr>
            <p:cNvPr id="40" name="矩形 39">
              <a:extLst>
                <a:ext uri="{FF2B5EF4-FFF2-40B4-BE49-F238E27FC236}">
                  <a16:creationId xmlns:a16="http://schemas.microsoft.com/office/drawing/2014/main" id="{1955229A-75E7-DA36-33CB-13C5C5D1F7FF}"/>
                </a:ext>
              </a:extLst>
            </p:cNvPr>
            <p:cNvSpPr/>
            <p:nvPr/>
          </p:nvSpPr>
          <p:spPr>
            <a:xfrm>
              <a:off x="5001054" y="951514"/>
              <a:ext cx="2058923" cy="3452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CN" sz="2400" b="1" dirty="0">
                <a:solidFill>
                  <a:srgbClr val="C00000"/>
                </a:solidFill>
                <a:latin typeface="微软雅黑" panose="020B0503020204020204" charset="-122"/>
                <a:ea typeface="微软雅黑" panose="020B0503020204020204" charset="-122"/>
              </a:endParaRPr>
            </a:p>
          </p:txBody>
        </p:sp>
      </p:grpSp>
      <p:grpSp>
        <p:nvGrpSpPr>
          <p:cNvPr id="21" name="组合 20">
            <a:extLst>
              <a:ext uri="{FF2B5EF4-FFF2-40B4-BE49-F238E27FC236}">
                <a16:creationId xmlns:a16="http://schemas.microsoft.com/office/drawing/2014/main" id="{0AD6F987-F480-F766-2A04-86A30CFE7315}"/>
              </a:ext>
            </a:extLst>
          </p:cNvPr>
          <p:cNvGrpSpPr/>
          <p:nvPr/>
        </p:nvGrpSpPr>
        <p:grpSpPr>
          <a:xfrm>
            <a:off x="2638314" y="608607"/>
            <a:ext cx="3440674" cy="2071997"/>
            <a:chOff x="1274173" y="3119400"/>
            <a:chExt cx="2035368" cy="1554000"/>
          </a:xfrm>
        </p:grpSpPr>
        <p:sp>
          <p:nvSpPr>
            <p:cNvPr id="33" name="矩形 32">
              <a:extLst>
                <a:ext uri="{FF2B5EF4-FFF2-40B4-BE49-F238E27FC236}">
                  <a16:creationId xmlns:a16="http://schemas.microsoft.com/office/drawing/2014/main" id="{CC046537-3CE4-4E73-06B7-639399E7D16A}"/>
                </a:ext>
              </a:extLst>
            </p:cNvPr>
            <p:cNvSpPr/>
            <p:nvPr/>
          </p:nvSpPr>
          <p:spPr>
            <a:xfrm>
              <a:off x="1458728" y="3119400"/>
              <a:ext cx="1850813" cy="3452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CN" sz="2400" b="1" dirty="0">
                <a:solidFill>
                  <a:srgbClr val="C00000"/>
                </a:solidFill>
                <a:latin typeface="微软雅黑" panose="020B0503020204020204" charset="-122"/>
                <a:ea typeface="微软雅黑" panose="020B0503020204020204" charset="-122"/>
              </a:endParaRPr>
            </a:p>
          </p:txBody>
        </p:sp>
        <p:sp>
          <p:nvSpPr>
            <p:cNvPr id="34" name="矩形 33">
              <a:extLst>
                <a:ext uri="{FF2B5EF4-FFF2-40B4-BE49-F238E27FC236}">
                  <a16:creationId xmlns:a16="http://schemas.microsoft.com/office/drawing/2014/main" id="{A4367FA5-27E3-4250-766B-DAB4EFA6A2E2}"/>
                </a:ext>
              </a:extLst>
            </p:cNvPr>
            <p:cNvSpPr/>
            <p:nvPr/>
          </p:nvSpPr>
          <p:spPr>
            <a:xfrm>
              <a:off x="1274173" y="4280985"/>
              <a:ext cx="1850812" cy="3924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zh-CN" altLang="en-US" sz="1400" dirty="0">
                  <a:solidFill>
                    <a:srgbClr val="002060"/>
                  </a:solidFill>
                  <a:latin typeface="微软雅黑" panose="020B0503020204020204" charset="-122"/>
                  <a:ea typeface="微软雅黑" panose="020B0503020204020204" charset="-122"/>
                </a:rPr>
                <a:t>优化骨架</a:t>
              </a:r>
              <a:endParaRPr lang="en-US" altLang="zh-CN" sz="1400" dirty="0">
                <a:solidFill>
                  <a:srgbClr val="002060"/>
                </a:solidFill>
                <a:latin typeface="微软雅黑" panose="020B0503020204020204" charset="-122"/>
                <a:ea typeface="微软雅黑" panose="020B0503020204020204" charset="-122"/>
              </a:endParaRPr>
            </a:p>
            <a:p>
              <a:pPr marL="171450" indent="-171450">
                <a:buFont typeface="Arial" panose="020B0604020202020204" pitchFamily="34" charset="0"/>
                <a:buChar char="•"/>
              </a:pPr>
              <a:r>
                <a:rPr lang="zh-CN" altLang="en-US" sz="1400" b="1" dirty="0">
                  <a:solidFill>
                    <a:srgbClr val="C00000"/>
                  </a:solidFill>
                  <a:latin typeface="微软雅黑" panose="020B0503020204020204" charset="-122"/>
                  <a:ea typeface="微软雅黑" panose="020B0503020204020204" charset="-122"/>
                </a:rPr>
                <a:t>新骨架对</a:t>
              </a:r>
              <a:r>
                <a:rPr lang="en-US" altLang="zh-CN" sz="1400" b="1" dirty="0">
                  <a:solidFill>
                    <a:srgbClr val="C00000"/>
                  </a:solidFill>
                  <a:latin typeface="微软雅黑" panose="020B0503020204020204" charset="-122"/>
                  <a:ea typeface="微软雅黑" panose="020B0503020204020204" charset="-122"/>
                </a:rPr>
                <a:t>PHD</a:t>
              </a:r>
              <a:r>
                <a:rPr lang="zh-CN" altLang="en-US" sz="1400" b="1" dirty="0">
                  <a:solidFill>
                    <a:srgbClr val="C00000"/>
                  </a:solidFill>
                  <a:latin typeface="微软雅黑" panose="020B0503020204020204" charset="-122"/>
                  <a:ea typeface="微软雅黑" panose="020B0503020204020204" charset="-122"/>
                </a:rPr>
                <a:t>抑制增强</a:t>
              </a:r>
              <a:r>
                <a:rPr lang="en-US" altLang="zh-CN" sz="1400" b="1" dirty="0">
                  <a:solidFill>
                    <a:srgbClr val="C00000"/>
                  </a:solidFill>
                  <a:latin typeface="微软雅黑" panose="020B0503020204020204" charset="-122"/>
                  <a:ea typeface="微软雅黑" panose="020B0503020204020204" charset="-122"/>
                </a:rPr>
                <a:t>2-4</a:t>
              </a:r>
              <a:r>
                <a:rPr lang="zh-CN" altLang="en-US" sz="1400" b="1" dirty="0">
                  <a:solidFill>
                    <a:srgbClr val="C00000"/>
                  </a:solidFill>
                  <a:latin typeface="微软雅黑" panose="020B0503020204020204" charset="-122"/>
                  <a:ea typeface="微软雅黑" panose="020B0503020204020204" charset="-122"/>
                </a:rPr>
                <a:t>倍</a:t>
              </a:r>
            </a:p>
          </p:txBody>
        </p:sp>
        <p:pic>
          <p:nvPicPr>
            <p:cNvPr id="35" name="图片 34">
              <a:extLst>
                <a:ext uri="{FF2B5EF4-FFF2-40B4-BE49-F238E27FC236}">
                  <a16:creationId xmlns:a16="http://schemas.microsoft.com/office/drawing/2014/main" id="{D39820F4-3407-7AC2-7EBC-7AF6E32FA9FC}"/>
                </a:ext>
              </a:extLst>
            </p:cNvPr>
            <p:cNvPicPr>
              <a:picLocks noChangeAspect="1"/>
            </p:cNvPicPr>
            <p:nvPr/>
          </p:nvPicPr>
          <p:blipFill>
            <a:blip r:embed="rId6"/>
            <a:stretch>
              <a:fillRect/>
            </a:stretch>
          </p:blipFill>
          <p:spPr>
            <a:xfrm>
              <a:off x="1540121" y="3410856"/>
              <a:ext cx="698117" cy="591915"/>
            </a:xfrm>
            <a:prstGeom prst="rect">
              <a:avLst/>
            </a:prstGeom>
            <a:ln w="3175">
              <a:solidFill>
                <a:srgbClr val="002060"/>
              </a:solidFill>
            </a:ln>
            <a:effectLst>
              <a:outerShdw blurRad="50800" dist="38100" dir="2700000" algn="tl" rotWithShape="0">
                <a:prstClr val="black">
                  <a:alpha val="40000"/>
                </a:prstClr>
              </a:outerShdw>
            </a:effectLst>
          </p:spPr>
        </p:pic>
        <p:sp>
          <p:nvSpPr>
            <p:cNvPr id="36" name="矩形 35">
              <a:extLst>
                <a:ext uri="{FF2B5EF4-FFF2-40B4-BE49-F238E27FC236}">
                  <a16:creationId xmlns:a16="http://schemas.microsoft.com/office/drawing/2014/main" id="{B3FA1B51-163F-6D3E-E3C4-5AFF2D29962E}"/>
                </a:ext>
              </a:extLst>
            </p:cNvPr>
            <p:cNvSpPr/>
            <p:nvPr/>
          </p:nvSpPr>
          <p:spPr>
            <a:xfrm>
              <a:off x="1346255" y="4044427"/>
              <a:ext cx="1359310" cy="25391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002060"/>
                  </a:solidFill>
                  <a:latin typeface="微软雅黑" panose="020B0503020204020204" charset="-122"/>
                  <a:ea typeface="微软雅黑" panose="020B0503020204020204" charset="-122"/>
                </a:rPr>
                <a:t>以</a:t>
              </a:r>
              <a:r>
                <a:rPr lang="zh-CN" altLang="en-US" sz="1600" b="1" dirty="0">
                  <a:solidFill>
                    <a:srgbClr val="C00000"/>
                  </a:solidFill>
                  <a:latin typeface="微软雅黑" panose="020B0503020204020204" charset="-122"/>
                  <a:ea typeface="微软雅黑" panose="020B0503020204020204" charset="-122"/>
                </a:rPr>
                <a:t>活性筛选</a:t>
              </a:r>
              <a:r>
                <a:rPr lang="zh-CN" altLang="en-US" sz="1600" b="1" dirty="0">
                  <a:solidFill>
                    <a:srgbClr val="002060"/>
                  </a:solidFill>
                  <a:latin typeface="微软雅黑" panose="020B0503020204020204" charset="-122"/>
                  <a:ea typeface="微软雅黑" panose="020B0503020204020204" charset="-122"/>
                </a:rPr>
                <a:t>化合物</a:t>
              </a:r>
              <a:endParaRPr lang="en-US" altLang="zh-CN" sz="1600" b="1" dirty="0">
                <a:solidFill>
                  <a:srgbClr val="002060"/>
                </a:solidFill>
                <a:latin typeface="微软雅黑" panose="020B0503020204020204" charset="-122"/>
                <a:ea typeface="微软雅黑" panose="020B0503020204020204" charset="-122"/>
              </a:endParaRPr>
            </a:p>
          </p:txBody>
        </p:sp>
      </p:grpSp>
      <p:sp>
        <p:nvSpPr>
          <p:cNvPr id="22" name="矩形 21">
            <a:extLst>
              <a:ext uri="{FF2B5EF4-FFF2-40B4-BE49-F238E27FC236}">
                <a16:creationId xmlns:a16="http://schemas.microsoft.com/office/drawing/2014/main" id="{2DAF0DC6-0E50-63A6-7977-C6B6AE8A6B2E}"/>
              </a:ext>
            </a:extLst>
          </p:cNvPr>
          <p:cNvSpPr/>
          <p:nvPr/>
        </p:nvSpPr>
        <p:spPr>
          <a:xfrm>
            <a:off x="7022" y="1681678"/>
            <a:ext cx="2292388" cy="386542"/>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微软雅黑" panose="020B0503020204020204" charset="-122"/>
                <a:ea typeface="微软雅黑" panose="020B0503020204020204" charset="-122"/>
              </a:rPr>
              <a:t>1.</a:t>
            </a:r>
            <a:r>
              <a:rPr lang="zh-CN" altLang="en-US" b="1" dirty="0">
                <a:solidFill>
                  <a:schemeClr val="bg1"/>
                </a:solidFill>
                <a:latin typeface="微软雅黑" panose="020B0503020204020204" charset="-122"/>
                <a:ea typeface="微软雅黑" panose="020B0503020204020204" charset="-122"/>
              </a:rPr>
              <a:t>先导化合物优秀</a:t>
            </a:r>
          </a:p>
        </p:txBody>
      </p:sp>
      <p:sp>
        <p:nvSpPr>
          <p:cNvPr id="23" name="矩形 22">
            <a:extLst>
              <a:ext uri="{FF2B5EF4-FFF2-40B4-BE49-F238E27FC236}">
                <a16:creationId xmlns:a16="http://schemas.microsoft.com/office/drawing/2014/main" id="{68112B85-74AF-4ACF-F7D8-14B18D09D8DB}"/>
              </a:ext>
            </a:extLst>
          </p:cNvPr>
          <p:cNvSpPr/>
          <p:nvPr/>
        </p:nvSpPr>
        <p:spPr>
          <a:xfrm>
            <a:off x="2601945" y="534490"/>
            <a:ext cx="2904424" cy="386542"/>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微软雅黑" panose="020B0503020204020204" charset="-122"/>
                <a:ea typeface="微软雅黑" panose="020B0503020204020204" charset="-122"/>
              </a:rPr>
              <a:t>2.</a:t>
            </a:r>
            <a:r>
              <a:rPr lang="zh-CN" altLang="en-US" b="1" dirty="0">
                <a:solidFill>
                  <a:schemeClr val="bg1"/>
                </a:solidFill>
                <a:latin typeface="微软雅黑" panose="020B0503020204020204" charset="-122"/>
                <a:ea typeface="微软雅黑" panose="020B0503020204020204" charset="-122"/>
              </a:rPr>
              <a:t>靶点活性强</a:t>
            </a:r>
          </a:p>
        </p:txBody>
      </p:sp>
      <p:sp>
        <p:nvSpPr>
          <p:cNvPr id="24" name="矩形 23">
            <a:extLst>
              <a:ext uri="{FF2B5EF4-FFF2-40B4-BE49-F238E27FC236}">
                <a16:creationId xmlns:a16="http://schemas.microsoft.com/office/drawing/2014/main" id="{1641F019-4412-9403-821C-BE622087E6CA}"/>
              </a:ext>
            </a:extLst>
          </p:cNvPr>
          <p:cNvSpPr/>
          <p:nvPr/>
        </p:nvSpPr>
        <p:spPr>
          <a:xfrm>
            <a:off x="5655558" y="534490"/>
            <a:ext cx="3247392" cy="386542"/>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微软雅黑" panose="020B0503020204020204" charset="-122"/>
                <a:ea typeface="微软雅黑" panose="020B0503020204020204" charset="-122"/>
              </a:rPr>
              <a:t>3.</a:t>
            </a:r>
            <a:r>
              <a:rPr lang="zh-CN" altLang="en-US" b="1" dirty="0">
                <a:solidFill>
                  <a:schemeClr val="bg1"/>
                </a:solidFill>
                <a:latin typeface="微软雅黑" panose="020B0503020204020204" charset="-122"/>
                <a:ea typeface="微软雅黑" panose="020B0503020204020204" charset="-122"/>
              </a:rPr>
              <a:t>优化吸收分布特性</a:t>
            </a:r>
          </a:p>
        </p:txBody>
      </p:sp>
      <p:sp>
        <p:nvSpPr>
          <p:cNvPr id="25" name="矩形 24">
            <a:extLst>
              <a:ext uri="{FF2B5EF4-FFF2-40B4-BE49-F238E27FC236}">
                <a16:creationId xmlns:a16="http://schemas.microsoft.com/office/drawing/2014/main" id="{F3A0D139-F18A-DDC2-C902-6FDF1A2B7541}"/>
              </a:ext>
            </a:extLst>
          </p:cNvPr>
          <p:cNvSpPr/>
          <p:nvPr/>
        </p:nvSpPr>
        <p:spPr>
          <a:xfrm>
            <a:off x="2601700" y="3071738"/>
            <a:ext cx="2904423" cy="386542"/>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微软雅黑" panose="020B0503020204020204" charset="-122"/>
                <a:ea typeface="微软雅黑" panose="020B0503020204020204" charset="-122"/>
              </a:rPr>
              <a:t>4.</a:t>
            </a:r>
            <a:r>
              <a:rPr lang="zh-CN" altLang="en-US" b="1" dirty="0">
                <a:solidFill>
                  <a:schemeClr val="bg1"/>
                </a:solidFill>
                <a:latin typeface="微软雅黑" panose="020B0503020204020204" charset="-122"/>
                <a:ea typeface="微软雅黑" panose="020B0503020204020204" charset="-122"/>
              </a:rPr>
              <a:t>安全性高</a:t>
            </a:r>
          </a:p>
        </p:txBody>
      </p:sp>
      <p:sp>
        <p:nvSpPr>
          <p:cNvPr id="26" name="矩形 25">
            <a:extLst>
              <a:ext uri="{FF2B5EF4-FFF2-40B4-BE49-F238E27FC236}">
                <a16:creationId xmlns:a16="http://schemas.microsoft.com/office/drawing/2014/main" id="{85C45FD8-0FAC-9A00-E95E-55B029EE31AE}"/>
              </a:ext>
            </a:extLst>
          </p:cNvPr>
          <p:cNvSpPr/>
          <p:nvPr/>
        </p:nvSpPr>
        <p:spPr>
          <a:xfrm>
            <a:off x="5655314" y="3061050"/>
            <a:ext cx="3249302" cy="386542"/>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微软雅黑" panose="020B0503020204020204" charset="-122"/>
                <a:ea typeface="微软雅黑" panose="020B0503020204020204" charset="-122"/>
              </a:rPr>
              <a:t>5.</a:t>
            </a:r>
            <a:r>
              <a:rPr lang="zh-CN" altLang="en-US" b="1" dirty="0">
                <a:solidFill>
                  <a:schemeClr val="bg1"/>
                </a:solidFill>
                <a:latin typeface="微软雅黑" panose="020B0503020204020204" charset="-122"/>
                <a:ea typeface="微软雅黑" panose="020B0503020204020204" charset="-122"/>
              </a:rPr>
              <a:t>优化药理药代</a:t>
            </a:r>
          </a:p>
        </p:txBody>
      </p:sp>
      <p:pic>
        <p:nvPicPr>
          <p:cNvPr id="27" name="图片 26">
            <a:extLst>
              <a:ext uri="{FF2B5EF4-FFF2-40B4-BE49-F238E27FC236}">
                <a16:creationId xmlns:a16="http://schemas.microsoft.com/office/drawing/2014/main" id="{BE6E119A-A8DC-7732-F641-F4E1A062900C}"/>
              </a:ext>
            </a:extLst>
          </p:cNvPr>
          <p:cNvPicPr>
            <a:picLocks noChangeAspect="1"/>
          </p:cNvPicPr>
          <p:nvPr/>
        </p:nvPicPr>
        <p:blipFill rotWithShape="1">
          <a:blip r:embed="rId7"/>
          <a:srcRect b="21196"/>
          <a:stretch>
            <a:fillRect/>
          </a:stretch>
        </p:blipFill>
        <p:spPr>
          <a:xfrm>
            <a:off x="9776282" y="2214165"/>
            <a:ext cx="1587119" cy="1168177"/>
          </a:xfrm>
          <a:prstGeom prst="rect">
            <a:avLst/>
          </a:prstGeom>
          <a:ln>
            <a:solidFill>
              <a:srgbClr val="002060"/>
            </a:solidFill>
          </a:ln>
          <a:effectLst>
            <a:outerShdw blurRad="50800" dist="38100" dir="2700000" algn="tl" rotWithShape="0">
              <a:prstClr val="black">
                <a:alpha val="40000"/>
              </a:prstClr>
            </a:outerShdw>
          </a:effectLst>
        </p:spPr>
      </p:pic>
      <p:sp>
        <p:nvSpPr>
          <p:cNvPr id="28" name="矩形 27">
            <a:extLst>
              <a:ext uri="{FF2B5EF4-FFF2-40B4-BE49-F238E27FC236}">
                <a16:creationId xmlns:a16="http://schemas.microsoft.com/office/drawing/2014/main" id="{149E5881-A7E6-2BBB-DECD-78DDA0489EC4}"/>
              </a:ext>
            </a:extLst>
          </p:cNvPr>
          <p:cNvSpPr/>
          <p:nvPr/>
        </p:nvSpPr>
        <p:spPr>
          <a:xfrm>
            <a:off x="9360557" y="3483477"/>
            <a:ext cx="2196435"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zh-CN" altLang="en-US" sz="1600" b="1" dirty="0">
                <a:solidFill>
                  <a:srgbClr val="C00000"/>
                </a:solidFill>
                <a:latin typeface="微软雅黑" panose="020B0503020204020204" charset="-122"/>
                <a:ea typeface="微软雅黑" panose="020B0503020204020204" charset="-122"/>
              </a:rPr>
              <a:t>选定新一代</a:t>
            </a:r>
            <a:r>
              <a:rPr lang="en-US" altLang="zh-CN" sz="1600" b="1" dirty="0">
                <a:solidFill>
                  <a:srgbClr val="C00000"/>
                </a:solidFill>
                <a:latin typeface="微软雅黑" panose="020B0503020204020204" charset="-122"/>
                <a:ea typeface="微软雅黑" panose="020B0503020204020204" charset="-122"/>
              </a:rPr>
              <a:t>HIF-PHI</a:t>
            </a:r>
          </a:p>
          <a:p>
            <a:pPr marL="171450" indent="-171450">
              <a:buFont typeface="Arial" panose="020B0604020202020204" pitchFamily="34" charset="0"/>
              <a:buChar char="•"/>
            </a:pPr>
            <a:r>
              <a:rPr lang="zh-CN" altLang="en-US" sz="1600" b="1" dirty="0">
                <a:solidFill>
                  <a:srgbClr val="C00000"/>
                </a:solidFill>
                <a:latin typeface="微软雅黑" panose="020B0503020204020204" charset="-122"/>
                <a:ea typeface="微软雅黑" panose="020B0503020204020204" charset="-122"/>
              </a:rPr>
              <a:t>恩那度司他</a:t>
            </a:r>
            <a:endParaRPr lang="zh-CN" altLang="en-US" sz="1600" dirty="0">
              <a:solidFill>
                <a:srgbClr val="002060"/>
              </a:solidFill>
              <a:latin typeface="微软雅黑" panose="020B0503020204020204" charset="-122"/>
              <a:ea typeface="微软雅黑" panose="020B0503020204020204" charset="-122"/>
            </a:endParaRPr>
          </a:p>
        </p:txBody>
      </p:sp>
      <p:pic>
        <p:nvPicPr>
          <p:cNvPr id="29" name="table">
            <a:extLst>
              <a:ext uri="{FF2B5EF4-FFF2-40B4-BE49-F238E27FC236}">
                <a16:creationId xmlns:a16="http://schemas.microsoft.com/office/drawing/2014/main" id="{B63A29A3-0FBB-E875-3D99-9A525E2FC308}"/>
              </a:ext>
            </a:extLst>
          </p:cNvPr>
          <p:cNvPicPr>
            <a:picLocks noChangeAspect="1"/>
          </p:cNvPicPr>
          <p:nvPr/>
        </p:nvPicPr>
        <p:blipFill>
          <a:blip r:embed="rId8">
            <a:duotone>
              <a:schemeClr val="accent2">
                <a:shade val="45000"/>
                <a:satMod val="135000"/>
              </a:schemeClr>
              <a:prstClr val="white"/>
            </a:duotone>
          </a:blip>
          <a:stretch>
            <a:fillRect/>
          </a:stretch>
        </p:blipFill>
        <p:spPr>
          <a:xfrm>
            <a:off x="2601700" y="5792264"/>
            <a:ext cx="6325262" cy="918057"/>
          </a:xfrm>
          <a:prstGeom prst="rect">
            <a:avLst/>
          </a:prstGeom>
        </p:spPr>
      </p:pic>
      <p:sp>
        <p:nvSpPr>
          <p:cNvPr id="30" name="矩形 29">
            <a:extLst>
              <a:ext uri="{FF2B5EF4-FFF2-40B4-BE49-F238E27FC236}">
                <a16:creationId xmlns:a16="http://schemas.microsoft.com/office/drawing/2014/main" id="{1FB15293-1B50-92C0-1C19-26369628BD02}"/>
              </a:ext>
            </a:extLst>
          </p:cNvPr>
          <p:cNvSpPr/>
          <p:nvPr/>
        </p:nvSpPr>
        <p:spPr>
          <a:xfrm>
            <a:off x="9446856" y="511892"/>
            <a:ext cx="2306433" cy="806136"/>
          </a:xfrm>
          <a:prstGeom prst="rect">
            <a:avLst/>
          </a:prstGeom>
          <a:ln>
            <a:prstDash val="lgDashDo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09600">
              <a:lnSpc>
                <a:spcPct val="130000"/>
              </a:lnSpc>
              <a:defRPr/>
            </a:pPr>
            <a:r>
              <a:rPr lang="zh-CN" altLang="en-US" sz="2400" b="1" kern="0" dirty="0">
                <a:solidFill>
                  <a:srgbClr val="C00000"/>
                </a:solidFill>
                <a:latin typeface="微软雅黑" panose="020B0503020204020204" charset="-122"/>
                <a:ea typeface="微软雅黑" panose="020B0503020204020204" charset="-122"/>
              </a:rPr>
              <a:t>化合物创新</a:t>
            </a:r>
          </a:p>
        </p:txBody>
      </p:sp>
      <p:sp>
        <p:nvSpPr>
          <p:cNvPr id="3" name="灯片编号占位符 2">
            <a:extLst>
              <a:ext uri="{FF2B5EF4-FFF2-40B4-BE49-F238E27FC236}">
                <a16:creationId xmlns:a16="http://schemas.microsoft.com/office/drawing/2014/main" id="{D9B9576C-961C-EEB3-1973-63991253BD8D}"/>
              </a:ext>
            </a:extLst>
          </p:cNvPr>
          <p:cNvSpPr>
            <a:spLocks noGrp="1"/>
          </p:cNvSpPr>
          <p:nvPr>
            <p:ph type="sldNum" sz="quarter" idx="12"/>
          </p:nvPr>
        </p:nvSpPr>
        <p:spPr/>
        <p:txBody>
          <a:bodyPr/>
          <a:lstStyle/>
          <a:p>
            <a:fld id="{49AE70B2-8BF9-45C0-BB95-33D1B9D3A854}" type="slidenum">
              <a:rPr lang="zh-CN" altLang="en-US" smtClean="0"/>
              <a:t>10</a:t>
            </a:fld>
            <a:endParaRPr lang="zh-CN" altLang="en-US" dirty="0"/>
          </a:p>
        </p:txBody>
      </p:sp>
    </p:spTree>
    <p:extLst>
      <p:ext uri="{BB962C8B-B14F-4D97-AF65-F5344CB8AC3E}">
        <p14:creationId xmlns:p14="http://schemas.microsoft.com/office/powerpoint/2010/main" val="324557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49000">
              <a:srgbClr val="FFFFFF">
                <a:alpha val="9000"/>
              </a:srgbClr>
            </a:gs>
            <a:gs pos="98000">
              <a:srgbClr val="E83828">
                <a:alpha val="9000"/>
              </a:srgbClr>
            </a:gs>
          </a:gsLst>
          <a:lin ang="5400000" scaled="0"/>
        </a:gradFill>
        <a:effectLst/>
      </p:bgPr>
    </p:bg>
    <p:spTree>
      <p:nvGrpSpPr>
        <p:cNvPr id="1" name=""/>
        <p:cNvGrpSpPr/>
        <p:nvPr/>
      </p:nvGrpSpPr>
      <p:grpSpPr>
        <a:xfrm>
          <a:off x="0" y="0"/>
          <a:ext cx="0" cy="0"/>
          <a:chOff x="0" y="0"/>
          <a:chExt cx="0" cy="0"/>
        </a:xfrm>
      </p:grpSpPr>
      <p:graphicFrame>
        <p:nvGraphicFramePr>
          <p:cNvPr id="78" name="图示 77">
            <a:extLst>
              <a:ext uri="{FF2B5EF4-FFF2-40B4-BE49-F238E27FC236}">
                <a16:creationId xmlns:a16="http://schemas.microsoft.com/office/drawing/2014/main" id="{5CD1C22B-2F40-3708-B94B-BBCC568626A4}"/>
              </a:ext>
            </a:extLst>
          </p:cNvPr>
          <p:cNvGraphicFramePr/>
          <p:nvPr>
            <p:extLst>
              <p:ext uri="{D42A27DB-BD31-4B8C-83A1-F6EECF244321}">
                <p14:modId xmlns:p14="http://schemas.microsoft.com/office/powerpoint/2010/main" val="726716980"/>
              </p:ext>
            </p:extLst>
          </p:nvPr>
        </p:nvGraphicFramePr>
        <p:xfrm>
          <a:off x="6963620" y="725179"/>
          <a:ext cx="5223406" cy="2747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3">
            <a:extLst>
              <a:ext uri="{FF2B5EF4-FFF2-40B4-BE49-F238E27FC236}">
                <a16:creationId xmlns:a16="http://schemas.microsoft.com/office/drawing/2014/main" id="{88660CA2-D153-B073-1ECD-31C86FAB369A}"/>
              </a:ext>
            </a:extLst>
          </p:cNvPr>
          <p:cNvSpPr txBox="1"/>
          <p:nvPr/>
        </p:nvSpPr>
        <p:spPr>
          <a:xfrm>
            <a:off x="1218357" y="102706"/>
            <a:ext cx="50752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C00000"/>
                </a:solidFill>
                <a:latin typeface="+mj-ea"/>
                <a:ea typeface="+mj-ea"/>
              </a:rPr>
              <a:t>创新性</a:t>
            </a:r>
          </a:p>
        </p:txBody>
      </p:sp>
      <p:sp>
        <p:nvSpPr>
          <p:cNvPr id="6" name="矩形 5">
            <a:extLst>
              <a:ext uri="{FF2B5EF4-FFF2-40B4-BE49-F238E27FC236}">
                <a16:creationId xmlns:a16="http://schemas.microsoft.com/office/drawing/2014/main" id="{53414537-B4A1-6B7A-A972-9327ACBD083B}"/>
              </a:ext>
            </a:extLst>
          </p:cNvPr>
          <p:cNvSpPr/>
          <p:nvPr/>
        </p:nvSpPr>
        <p:spPr>
          <a:xfrm>
            <a:off x="338882" y="78924"/>
            <a:ext cx="781050" cy="447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文本框 5">
            <a:extLst>
              <a:ext uri="{FF2B5EF4-FFF2-40B4-BE49-F238E27FC236}">
                <a16:creationId xmlns:a16="http://schemas.microsoft.com/office/drawing/2014/main" id="{BFA4631F-0D78-7B1C-D4CE-FC69A435DBAC}"/>
              </a:ext>
            </a:extLst>
          </p:cNvPr>
          <p:cNvSpPr txBox="1"/>
          <p:nvPr/>
        </p:nvSpPr>
        <p:spPr>
          <a:xfrm>
            <a:off x="437307" y="66224"/>
            <a:ext cx="58420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05</a:t>
            </a:r>
          </a:p>
        </p:txBody>
      </p:sp>
      <p:sp>
        <p:nvSpPr>
          <p:cNvPr id="3" name="灯片编号占位符 2">
            <a:extLst>
              <a:ext uri="{FF2B5EF4-FFF2-40B4-BE49-F238E27FC236}">
                <a16:creationId xmlns:a16="http://schemas.microsoft.com/office/drawing/2014/main" id="{D9B9576C-961C-EEB3-1973-63991253BD8D}"/>
              </a:ext>
            </a:extLst>
          </p:cNvPr>
          <p:cNvSpPr>
            <a:spLocks noGrp="1"/>
          </p:cNvSpPr>
          <p:nvPr>
            <p:ph type="sldNum" sz="quarter" idx="12"/>
          </p:nvPr>
        </p:nvSpPr>
        <p:spPr/>
        <p:txBody>
          <a:bodyPr/>
          <a:lstStyle/>
          <a:p>
            <a:fld id="{49AE70B2-8BF9-45C0-BB95-33D1B9D3A854}" type="slidenum">
              <a:rPr lang="zh-CN" altLang="en-US" smtClean="0"/>
              <a:t>11</a:t>
            </a:fld>
            <a:endParaRPr lang="zh-CN" altLang="en-US" dirty="0"/>
          </a:p>
        </p:txBody>
      </p:sp>
      <p:sp>
        <p:nvSpPr>
          <p:cNvPr id="53" name="文本框 52">
            <a:extLst>
              <a:ext uri="{FF2B5EF4-FFF2-40B4-BE49-F238E27FC236}">
                <a16:creationId xmlns:a16="http://schemas.microsoft.com/office/drawing/2014/main" id="{8EECE138-C994-7F43-CB6E-C5010416F2D8}"/>
              </a:ext>
            </a:extLst>
          </p:cNvPr>
          <p:cNvSpPr txBox="1"/>
          <p:nvPr/>
        </p:nvSpPr>
        <p:spPr>
          <a:xfrm>
            <a:off x="249982" y="716398"/>
            <a:ext cx="5846018" cy="1015663"/>
          </a:xfrm>
          <a:prstGeom prst="rect">
            <a:avLst/>
          </a:prstGeom>
          <a:noFill/>
        </p:spPr>
        <p:txBody>
          <a:bodyPr wrap="square" rtlCol="0">
            <a:spAutoFit/>
          </a:bodyPr>
          <a:lstStyle/>
          <a:p>
            <a:pPr algn="l"/>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应用创新</a:t>
            </a:r>
            <a:endParaRPr lang="en-US"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l"/>
            <a:r>
              <a:rPr lang="zh-CN" altLang="en-US" sz="18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恩那度司他每日一次口服，片剂单规格即可调药，处方简单，确保疗效</a:t>
            </a:r>
          </a:p>
        </p:txBody>
      </p:sp>
      <p:grpSp>
        <p:nvGrpSpPr>
          <p:cNvPr id="72" name="组合 71">
            <a:extLst>
              <a:ext uri="{FF2B5EF4-FFF2-40B4-BE49-F238E27FC236}">
                <a16:creationId xmlns:a16="http://schemas.microsoft.com/office/drawing/2014/main" id="{CE07D392-51FD-FDA0-1C97-47C00E13FEFA}"/>
              </a:ext>
            </a:extLst>
          </p:cNvPr>
          <p:cNvGrpSpPr/>
          <p:nvPr/>
        </p:nvGrpSpPr>
        <p:grpSpPr>
          <a:xfrm>
            <a:off x="157064" y="2520407"/>
            <a:ext cx="6449901" cy="3182419"/>
            <a:chOff x="157064" y="1829527"/>
            <a:chExt cx="6954937" cy="3247235"/>
          </a:xfrm>
        </p:grpSpPr>
        <p:sp>
          <p:nvSpPr>
            <p:cNvPr id="67" name="矩形 66">
              <a:extLst>
                <a:ext uri="{FF2B5EF4-FFF2-40B4-BE49-F238E27FC236}">
                  <a16:creationId xmlns:a16="http://schemas.microsoft.com/office/drawing/2014/main" id="{FE18F3E3-D49D-2BEF-8805-C1CA330EEBAF}"/>
                </a:ext>
              </a:extLst>
            </p:cNvPr>
            <p:cNvSpPr/>
            <p:nvPr/>
          </p:nvSpPr>
          <p:spPr>
            <a:xfrm>
              <a:off x="1612883" y="2707599"/>
              <a:ext cx="5499118" cy="454118"/>
            </a:xfrm>
            <a:prstGeom prst="rect">
              <a:avLst/>
            </a:prstGeom>
            <a:gradFill flip="none" rotWithShape="1">
              <a:gsLst>
                <a:gs pos="100000">
                  <a:srgbClr val="FFFFFF">
                    <a:alpha val="9000"/>
                    <a:lumMod val="99000"/>
                    <a:lumOff val="1000"/>
                  </a:srgbClr>
                </a:gs>
                <a:gs pos="0">
                  <a:srgbClr val="E83828">
                    <a:alpha val="9000"/>
                  </a:srgbClr>
                </a:gs>
              </a:gsLst>
              <a:lin ang="4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E63BE150-BBD7-2812-8FE9-180572241DAC}"/>
                </a:ext>
              </a:extLst>
            </p:cNvPr>
            <p:cNvSpPr/>
            <p:nvPr/>
          </p:nvSpPr>
          <p:spPr>
            <a:xfrm>
              <a:off x="1545382" y="4093957"/>
              <a:ext cx="5541218" cy="539506"/>
            </a:xfrm>
            <a:prstGeom prst="rect">
              <a:avLst/>
            </a:prstGeom>
            <a:gradFill flip="none" rotWithShape="1">
              <a:gsLst>
                <a:gs pos="100000">
                  <a:srgbClr val="FFFFFF">
                    <a:alpha val="9000"/>
                    <a:lumMod val="99000"/>
                    <a:lumOff val="1000"/>
                  </a:srgbClr>
                </a:gs>
                <a:gs pos="0">
                  <a:srgbClr val="E83828">
                    <a:alpha val="9000"/>
                  </a:srgbClr>
                </a:gs>
              </a:gsLst>
              <a:lin ang="4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CA3E09DF-D4CD-F0FA-A95F-F4ECEFA26544}"/>
                </a:ext>
              </a:extLst>
            </p:cNvPr>
            <p:cNvSpPr/>
            <p:nvPr/>
          </p:nvSpPr>
          <p:spPr>
            <a:xfrm>
              <a:off x="1570783" y="3368766"/>
              <a:ext cx="5541217" cy="400110"/>
            </a:xfrm>
            <a:prstGeom prst="rect">
              <a:avLst/>
            </a:prstGeom>
            <a:gradFill flip="none" rotWithShape="1">
              <a:gsLst>
                <a:gs pos="100000">
                  <a:srgbClr val="FFFFFF">
                    <a:alpha val="9000"/>
                    <a:lumMod val="99000"/>
                    <a:lumOff val="1000"/>
                  </a:srgbClr>
                </a:gs>
                <a:gs pos="0">
                  <a:srgbClr val="E83828">
                    <a:alpha val="9000"/>
                  </a:srgbClr>
                </a:gs>
              </a:gsLst>
              <a:lin ang="4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a:extLst>
                <a:ext uri="{FF2B5EF4-FFF2-40B4-BE49-F238E27FC236}">
                  <a16:creationId xmlns:a16="http://schemas.microsoft.com/office/drawing/2014/main" id="{7CC013D4-563B-B920-8C16-801803189371}"/>
                </a:ext>
              </a:extLst>
            </p:cNvPr>
            <p:cNvGrpSpPr/>
            <p:nvPr/>
          </p:nvGrpSpPr>
          <p:grpSpPr>
            <a:xfrm>
              <a:off x="157064" y="1829527"/>
              <a:ext cx="6525665" cy="3247235"/>
              <a:chOff x="309464" y="1662365"/>
              <a:chExt cx="6525665" cy="3247235"/>
            </a:xfrm>
          </p:grpSpPr>
          <p:sp>
            <p:nvSpPr>
              <p:cNvPr id="54" name="矩形: 圆角 53">
                <a:extLst>
                  <a:ext uri="{FF2B5EF4-FFF2-40B4-BE49-F238E27FC236}">
                    <a16:creationId xmlns:a16="http://schemas.microsoft.com/office/drawing/2014/main" id="{7ADD3BE1-B5EF-AAA9-0BED-10385E921432}"/>
                  </a:ext>
                </a:extLst>
              </p:cNvPr>
              <p:cNvSpPr/>
              <p:nvPr/>
            </p:nvSpPr>
            <p:spPr>
              <a:xfrm>
                <a:off x="1994745" y="1662365"/>
                <a:ext cx="2012105" cy="335280"/>
              </a:xfrm>
              <a:prstGeom prst="roundRect">
                <a:avLst/>
              </a:prstGeom>
              <a:solidFill>
                <a:srgbClr val="DCAE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j-ea"/>
                    <a:ea typeface="+mj-ea"/>
                  </a:rPr>
                  <a:t>产品特性</a:t>
                </a:r>
              </a:p>
            </p:txBody>
          </p:sp>
          <p:sp>
            <p:nvSpPr>
              <p:cNvPr id="55" name="矩形: 圆角 54">
                <a:extLst>
                  <a:ext uri="{FF2B5EF4-FFF2-40B4-BE49-F238E27FC236}">
                    <a16:creationId xmlns:a16="http://schemas.microsoft.com/office/drawing/2014/main" id="{1ECD2CFC-4AC6-14CF-DA9C-4A809B10134D}"/>
                  </a:ext>
                </a:extLst>
              </p:cNvPr>
              <p:cNvSpPr/>
              <p:nvPr/>
            </p:nvSpPr>
            <p:spPr>
              <a:xfrm>
                <a:off x="4502151" y="1662365"/>
                <a:ext cx="1887326" cy="335280"/>
              </a:xfrm>
              <a:prstGeom prst="roundRect">
                <a:avLst/>
              </a:prstGeom>
              <a:solidFill>
                <a:srgbClr val="DCAE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j-ea"/>
                    <a:ea typeface="+mj-ea"/>
                  </a:rPr>
                  <a:t>临床优势</a:t>
                </a:r>
              </a:p>
            </p:txBody>
          </p:sp>
          <p:sp>
            <p:nvSpPr>
              <p:cNvPr id="56" name="文本框 55">
                <a:extLst>
                  <a:ext uri="{FF2B5EF4-FFF2-40B4-BE49-F238E27FC236}">
                    <a16:creationId xmlns:a16="http://schemas.microsoft.com/office/drawing/2014/main" id="{7A98CC2E-9A57-5AF0-722A-A490C6007D77}"/>
                  </a:ext>
                </a:extLst>
              </p:cNvPr>
              <p:cNvSpPr txBox="1"/>
              <p:nvPr/>
            </p:nvSpPr>
            <p:spPr>
              <a:xfrm>
                <a:off x="309464" y="2573020"/>
                <a:ext cx="1388318" cy="307777"/>
              </a:xfrm>
              <a:prstGeom prst="rect">
                <a:avLst/>
              </a:prstGeom>
              <a:noFill/>
            </p:spPr>
            <p:txBody>
              <a:bodyPr wrap="square" rtlCol="0">
                <a:spAutoFit/>
              </a:bodyPr>
              <a:lstStyle/>
              <a:p>
                <a:pPr algn="ctr"/>
                <a:r>
                  <a:rPr lang="zh-CN" altLang="en-US" sz="1400" b="1" kern="100" dirty="0">
                    <a:effectLst/>
                    <a:latin typeface="+mj-ea"/>
                    <a:ea typeface="+mj-ea"/>
                    <a:cs typeface="Times New Roman" panose="02020603050405020304" pitchFamily="18" charset="0"/>
                    <a:sym typeface="+mn-ea"/>
                  </a:rPr>
                  <a:t>主要剂型规格</a:t>
                </a:r>
              </a:p>
            </p:txBody>
          </p:sp>
          <p:sp>
            <p:nvSpPr>
              <p:cNvPr id="57" name="文本框 56">
                <a:extLst>
                  <a:ext uri="{FF2B5EF4-FFF2-40B4-BE49-F238E27FC236}">
                    <a16:creationId xmlns:a16="http://schemas.microsoft.com/office/drawing/2014/main" id="{7DD079FF-12F5-9AEF-121F-A39900367E40}"/>
                  </a:ext>
                </a:extLst>
              </p:cNvPr>
              <p:cNvSpPr txBox="1"/>
              <p:nvPr/>
            </p:nvSpPr>
            <p:spPr>
              <a:xfrm>
                <a:off x="362273" y="3275111"/>
                <a:ext cx="1388318" cy="307777"/>
              </a:xfrm>
              <a:prstGeom prst="rect">
                <a:avLst/>
              </a:prstGeom>
              <a:noFill/>
            </p:spPr>
            <p:txBody>
              <a:bodyPr wrap="square" rtlCol="0">
                <a:spAutoFit/>
              </a:bodyPr>
              <a:lstStyle/>
              <a:p>
                <a:pPr algn="ctr"/>
                <a:r>
                  <a:rPr lang="zh-CN" altLang="en-US" sz="1400" b="1" kern="100" dirty="0">
                    <a:effectLst/>
                    <a:latin typeface="+mj-ea"/>
                    <a:ea typeface="+mj-ea"/>
                    <a:cs typeface="Times New Roman" panose="02020603050405020304" pitchFamily="18" charset="0"/>
                    <a:sym typeface="+mn-ea"/>
                  </a:rPr>
                  <a:t>服药频率</a:t>
                </a:r>
              </a:p>
            </p:txBody>
          </p:sp>
          <p:sp>
            <p:nvSpPr>
              <p:cNvPr id="58" name="文本框 57">
                <a:extLst>
                  <a:ext uri="{FF2B5EF4-FFF2-40B4-BE49-F238E27FC236}">
                    <a16:creationId xmlns:a16="http://schemas.microsoft.com/office/drawing/2014/main" id="{A6F99F61-357B-5D91-23F4-336ECBCC2D4A}"/>
                  </a:ext>
                </a:extLst>
              </p:cNvPr>
              <p:cNvSpPr txBox="1"/>
              <p:nvPr/>
            </p:nvSpPr>
            <p:spPr>
              <a:xfrm>
                <a:off x="362273" y="3954293"/>
                <a:ext cx="1388318" cy="307777"/>
              </a:xfrm>
              <a:prstGeom prst="rect">
                <a:avLst/>
              </a:prstGeom>
              <a:noFill/>
            </p:spPr>
            <p:txBody>
              <a:bodyPr wrap="square" rtlCol="0">
                <a:spAutoFit/>
              </a:bodyPr>
              <a:lstStyle/>
              <a:p>
                <a:pPr algn="ctr"/>
                <a:r>
                  <a:rPr lang="zh-CN" altLang="en-US" sz="1400" b="1" kern="100" dirty="0">
                    <a:effectLst/>
                    <a:latin typeface="+mj-ea"/>
                    <a:ea typeface="+mj-ea"/>
                    <a:cs typeface="Times New Roman" panose="02020603050405020304" pitchFamily="18" charset="0"/>
                    <a:sym typeface="+mn-ea"/>
                  </a:rPr>
                  <a:t>剂量范围</a:t>
                </a:r>
              </a:p>
            </p:txBody>
          </p:sp>
          <p:sp>
            <p:nvSpPr>
              <p:cNvPr id="60" name="文本框 59">
                <a:extLst>
                  <a:ext uri="{FF2B5EF4-FFF2-40B4-BE49-F238E27FC236}">
                    <a16:creationId xmlns:a16="http://schemas.microsoft.com/office/drawing/2014/main" id="{CBF023FB-3EAF-845E-1FF4-48D8619A1238}"/>
                  </a:ext>
                </a:extLst>
              </p:cNvPr>
              <p:cNvSpPr txBox="1"/>
              <p:nvPr/>
            </p:nvSpPr>
            <p:spPr>
              <a:xfrm>
                <a:off x="1765282" y="2540437"/>
                <a:ext cx="2471029" cy="307777"/>
              </a:xfrm>
              <a:prstGeom prst="rect">
                <a:avLst/>
              </a:prstGeom>
              <a:noFill/>
            </p:spPr>
            <p:txBody>
              <a:bodyPr wrap="square" rtlCol="0">
                <a:spAutoFit/>
              </a:bodyPr>
              <a:lstStyle/>
              <a:p>
                <a:pPr algn="ctr"/>
                <a:r>
                  <a:rPr lang="en-US" altLang="zh-CN" sz="1400" b="1" kern="100" dirty="0">
                    <a:effectLst/>
                    <a:latin typeface="+mj-ea"/>
                    <a:ea typeface="+mj-ea"/>
                    <a:cs typeface="Times New Roman" panose="02020603050405020304" pitchFamily="18" charset="0"/>
                    <a:sym typeface="+mn-ea"/>
                  </a:rPr>
                  <a:t>4mg</a:t>
                </a:r>
                <a:r>
                  <a:rPr lang="zh-CN" altLang="en-US" sz="1400" b="1" kern="100" dirty="0">
                    <a:effectLst/>
                    <a:latin typeface="+mj-ea"/>
                    <a:ea typeface="+mj-ea"/>
                    <a:cs typeface="Times New Roman" panose="02020603050405020304" pitchFamily="18" charset="0"/>
                    <a:sym typeface="+mn-ea"/>
                  </a:rPr>
                  <a:t>带刻痕的薄膜衣片</a:t>
                </a:r>
              </a:p>
            </p:txBody>
          </p:sp>
          <p:sp>
            <p:nvSpPr>
              <p:cNvPr id="61" name="文本框 60">
                <a:extLst>
                  <a:ext uri="{FF2B5EF4-FFF2-40B4-BE49-F238E27FC236}">
                    <a16:creationId xmlns:a16="http://schemas.microsoft.com/office/drawing/2014/main" id="{494984E2-D448-7072-20BE-5BCEE6EE361C}"/>
                  </a:ext>
                </a:extLst>
              </p:cNvPr>
              <p:cNvSpPr txBox="1"/>
              <p:nvPr/>
            </p:nvSpPr>
            <p:spPr>
              <a:xfrm>
                <a:off x="4303811" y="2545517"/>
                <a:ext cx="2531317" cy="533876"/>
              </a:xfrm>
              <a:prstGeom prst="rect">
                <a:avLst/>
              </a:prstGeom>
              <a:noFill/>
            </p:spPr>
            <p:txBody>
              <a:bodyPr wrap="square" rtlCol="0">
                <a:spAutoFit/>
              </a:bodyPr>
              <a:lstStyle/>
              <a:p>
                <a:pPr algn="ctr"/>
                <a:r>
                  <a:rPr lang="zh-CN" altLang="en-US" sz="1400" b="1" dirty="0">
                    <a:latin typeface="+mj-ea"/>
                    <a:ea typeface="+mj-ea"/>
                  </a:rPr>
                  <a:t>易掰开，</a:t>
                </a:r>
                <a:r>
                  <a:rPr lang="zh-CN" altLang="en-US" sz="1400" b="1" dirty="0">
                    <a:solidFill>
                      <a:srgbClr val="C00000"/>
                    </a:solidFill>
                    <a:latin typeface="+mj-ea"/>
                    <a:ea typeface="+mj-ea"/>
                  </a:rPr>
                  <a:t>单规格即可</a:t>
                </a:r>
                <a:endParaRPr lang="en-US" altLang="zh-CN" sz="1400" b="1" dirty="0">
                  <a:solidFill>
                    <a:srgbClr val="C00000"/>
                  </a:solidFill>
                  <a:latin typeface="+mj-ea"/>
                  <a:ea typeface="+mj-ea"/>
                </a:endParaRPr>
              </a:p>
              <a:p>
                <a:pPr algn="ctr"/>
                <a:r>
                  <a:rPr lang="zh-CN" altLang="en-US" sz="1400" b="1" dirty="0">
                    <a:solidFill>
                      <a:srgbClr val="C00000"/>
                    </a:solidFill>
                    <a:latin typeface="+mj-ea"/>
                    <a:ea typeface="+mj-ea"/>
                  </a:rPr>
                  <a:t>满足调药需求</a:t>
                </a:r>
                <a:endParaRPr lang="zh-CN" altLang="en-US" sz="1400" b="1" kern="100" dirty="0">
                  <a:solidFill>
                    <a:srgbClr val="C00000"/>
                  </a:solidFill>
                  <a:effectLst/>
                  <a:latin typeface="+mj-ea"/>
                  <a:ea typeface="+mj-ea"/>
                  <a:cs typeface="Times New Roman" panose="02020603050405020304" pitchFamily="18" charset="0"/>
                  <a:sym typeface="+mn-ea"/>
                </a:endParaRPr>
              </a:p>
            </p:txBody>
          </p:sp>
          <p:sp>
            <p:nvSpPr>
              <p:cNvPr id="62" name="文本框 61">
                <a:extLst>
                  <a:ext uri="{FF2B5EF4-FFF2-40B4-BE49-F238E27FC236}">
                    <a16:creationId xmlns:a16="http://schemas.microsoft.com/office/drawing/2014/main" id="{EDA35C1C-89F3-FEFE-AFDC-D93EAC4899F3}"/>
                  </a:ext>
                </a:extLst>
              </p:cNvPr>
              <p:cNvSpPr txBox="1"/>
              <p:nvPr/>
            </p:nvSpPr>
            <p:spPr>
              <a:xfrm>
                <a:off x="1765282" y="3309326"/>
                <a:ext cx="2471029" cy="307777"/>
              </a:xfrm>
              <a:prstGeom prst="rect">
                <a:avLst/>
              </a:prstGeom>
              <a:noFill/>
            </p:spPr>
            <p:txBody>
              <a:bodyPr wrap="square" rtlCol="0">
                <a:spAutoFit/>
              </a:bodyPr>
              <a:lstStyle/>
              <a:p>
                <a:pPr algn="ctr"/>
                <a:r>
                  <a:rPr lang="zh-CN" altLang="en-US" sz="1400" b="1" kern="100" dirty="0">
                    <a:effectLst/>
                    <a:latin typeface="+mj-ea"/>
                    <a:ea typeface="+mj-ea"/>
                    <a:cs typeface="Times New Roman" panose="02020603050405020304" pitchFamily="18" charset="0"/>
                    <a:sym typeface="+mn-ea"/>
                  </a:rPr>
                  <a:t>每日</a:t>
                </a:r>
                <a:r>
                  <a:rPr lang="en-US" altLang="zh-CN" sz="1400" b="1" kern="100" dirty="0">
                    <a:effectLst/>
                    <a:latin typeface="+mj-ea"/>
                    <a:ea typeface="+mj-ea"/>
                    <a:cs typeface="Times New Roman" panose="02020603050405020304" pitchFamily="18" charset="0"/>
                    <a:sym typeface="+mn-ea"/>
                  </a:rPr>
                  <a:t>1</a:t>
                </a:r>
                <a:r>
                  <a:rPr lang="zh-CN" altLang="en-US" sz="1400" b="1" kern="100" dirty="0">
                    <a:effectLst/>
                    <a:latin typeface="+mj-ea"/>
                    <a:ea typeface="+mj-ea"/>
                    <a:cs typeface="Times New Roman" panose="02020603050405020304" pitchFamily="18" charset="0"/>
                    <a:sym typeface="+mn-ea"/>
                  </a:rPr>
                  <a:t>次</a:t>
                </a:r>
                <a:r>
                  <a:rPr lang="zh-CN" altLang="en-US" sz="1400" b="1" kern="100" dirty="0">
                    <a:latin typeface="+mj-ea"/>
                    <a:ea typeface="+mj-ea"/>
                    <a:cs typeface="Times New Roman" panose="02020603050405020304" pitchFamily="18" charset="0"/>
                    <a:sym typeface="+mn-ea"/>
                  </a:rPr>
                  <a:t>（</a:t>
                </a:r>
                <a:r>
                  <a:rPr lang="en-US" altLang="zh-CN" sz="1400" b="1" kern="100" dirty="0">
                    <a:latin typeface="+mj-ea"/>
                    <a:ea typeface="+mj-ea"/>
                    <a:cs typeface="Times New Roman" panose="02020603050405020304" pitchFamily="18" charset="0"/>
                    <a:sym typeface="+mn-ea"/>
                  </a:rPr>
                  <a:t>QD)</a:t>
                </a:r>
                <a:endParaRPr lang="zh-CN" altLang="en-US" sz="1400" b="1" kern="100" dirty="0">
                  <a:effectLst/>
                  <a:latin typeface="+mj-ea"/>
                  <a:ea typeface="+mj-ea"/>
                  <a:cs typeface="Times New Roman" panose="02020603050405020304" pitchFamily="18" charset="0"/>
                  <a:sym typeface="+mn-ea"/>
                </a:endParaRPr>
              </a:p>
            </p:txBody>
          </p:sp>
          <p:sp>
            <p:nvSpPr>
              <p:cNvPr id="63" name="文本框 62">
                <a:extLst>
                  <a:ext uri="{FF2B5EF4-FFF2-40B4-BE49-F238E27FC236}">
                    <a16:creationId xmlns:a16="http://schemas.microsoft.com/office/drawing/2014/main" id="{8B6776D0-759B-6771-7A54-46998A867B2A}"/>
                  </a:ext>
                </a:extLst>
              </p:cNvPr>
              <p:cNvSpPr txBox="1"/>
              <p:nvPr/>
            </p:nvSpPr>
            <p:spPr>
              <a:xfrm>
                <a:off x="1765282" y="3943081"/>
                <a:ext cx="2471029" cy="523220"/>
              </a:xfrm>
              <a:prstGeom prst="rect">
                <a:avLst/>
              </a:prstGeom>
              <a:noFill/>
            </p:spPr>
            <p:txBody>
              <a:bodyPr wrap="square" rtlCol="0">
                <a:spAutoFit/>
              </a:bodyPr>
              <a:lstStyle/>
              <a:p>
                <a:pPr algn="ctr"/>
                <a:r>
                  <a:rPr lang="zh-CN" altLang="en-US" sz="1400" b="1" kern="100" dirty="0">
                    <a:latin typeface="+mj-ea"/>
                    <a:ea typeface="+mj-ea"/>
                    <a:cs typeface="Times New Roman" panose="02020603050405020304" pitchFamily="18" charset="0"/>
                    <a:sym typeface="+mn-ea"/>
                  </a:rPr>
                  <a:t>无需按公斤体重，调整初始剂量</a:t>
                </a:r>
                <a:endParaRPr lang="zh-CN" altLang="en-US" sz="1400" b="1" kern="100" dirty="0">
                  <a:effectLst/>
                  <a:latin typeface="+mj-ea"/>
                  <a:ea typeface="+mj-ea"/>
                  <a:cs typeface="Times New Roman" panose="02020603050405020304" pitchFamily="18" charset="0"/>
                  <a:sym typeface="+mn-ea"/>
                </a:endParaRPr>
              </a:p>
            </p:txBody>
          </p:sp>
          <p:sp>
            <p:nvSpPr>
              <p:cNvPr id="64" name="文本框 63">
                <a:extLst>
                  <a:ext uri="{FF2B5EF4-FFF2-40B4-BE49-F238E27FC236}">
                    <a16:creationId xmlns:a16="http://schemas.microsoft.com/office/drawing/2014/main" id="{FC46BEA9-1DDB-BE90-954F-1B96F5F0153D}"/>
                  </a:ext>
                </a:extLst>
              </p:cNvPr>
              <p:cNvSpPr txBox="1"/>
              <p:nvPr/>
            </p:nvSpPr>
            <p:spPr>
              <a:xfrm>
                <a:off x="4364100" y="3954293"/>
                <a:ext cx="2471029" cy="307777"/>
              </a:xfrm>
              <a:prstGeom prst="rect">
                <a:avLst/>
              </a:prstGeom>
              <a:noFill/>
            </p:spPr>
            <p:txBody>
              <a:bodyPr wrap="square" rtlCol="0">
                <a:spAutoFit/>
              </a:bodyPr>
              <a:lstStyle/>
              <a:p>
                <a:pPr algn="ctr"/>
                <a:r>
                  <a:rPr lang="en-US" altLang="zh-CN" sz="1400" b="1" kern="100" dirty="0">
                    <a:effectLst/>
                    <a:latin typeface="+mj-ea"/>
                    <a:ea typeface="+mj-ea"/>
                    <a:cs typeface="Times New Roman" panose="02020603050405020304" pitchFamily="18" charset="0"/>
                    <a:sym typeface="+mn-ea"/>
                  </a:rPr>
                  <a:t>1/2/4/6/8mg</a:t>
                </a:r>
                <a:r>
                  <a:rPr lang="zh-CN" altLang="en-US" sz="1400" b="1" kern="100" dirty="0">
                    <a:effectLst/>
                    <a:latin typeface="+mj-ea"/>
                    <a:ea typeface="+mj-ea"/>
                    <a:cs typeface="Times New Roman" panose="02020603050405020304" pitchFamily="18" charset="0"/>
                    <a:sym typeface="+mn-ea"/>
                  </a:rPr>
                  <a:t>，</a:t>
                </a:r>
                <a:r>
                  <a:rPr lang="zh-CN" altLang="en-US" sz="1400" b="1" kern="100" dirty="0">
                    <a:solidFill>
                      <a:srgbClr val="C00000"/>
                    </a:solidFill>
                    <a:effectLst/>
                    <a:latin typeface="+mj-ea"/>
                    <a:ea typeface="+mj-ea"/>
                    <a:cs typeface="Times New Roman" panose="02020603050405020304" pitchFamily="18" charset="0"/>
                    <a:sym typeface="+mn-ea"/>
                  </a:rPr>
                  <a:t>处方简单</a:t>
                </a:r>
              </a:p>
            </p:txBody>
          </p:sp>
          <p:sp>
            <p:nvSpPr>
              <p:cNvPr id="65" name="文本框 64">
                <a:extLst>
                  <a:ext uri="{FF2B5EF4-FFF2-40B4-BE49-F238E27FC236}">
                    <a16:creationId xmlns:a16="http://schemas.microsoft.com/office/drawing/2014/main" id="{C927C8CD-C203-FC14-A0E9-1FC9B7AD40DA}"/>
                  </a:ext>
                </a:extLst>
              </p:cNvPr>
              <p:cNvSpPr txBox="1"/>
              <p:nvPr/>
            </p:nvSpPr>
            <p:spPr>
              <a:xfrm>
                <a:off x="4364099" y="3306786"/>
                <a:ext cx="2471029" cy="307777"/>
              </a:xfrm>
              <a:prstGeom prst="rect">
                <a:avLst/>
              </a:prstGeom>
              <a:noFill/>
            </p:spPr>
            <p:txBody>
              <a:bodyPr wrap="square" rtlCol="0">
                <a:spAutoFit/>
              </a:bodyPr>
              <a:lstStyle/>
              <a:p>
                <a:pPr algn="ctr"/>
                <a:r>
                  <a:rPr lang="zh-CN" altLang="en-US" sz="1400" b="1" kern="100" dirty="0">
                    <a:solidFill>
                      <a:srgbClr val="C00000"/>
                    </a:solidFill>
                    <a:effectLst/>
                    <a:latin typeface="+mj-ea"/>
                    <a:ea typeface="+mj-ea"/>
                    <a:cs typeface="Times New Roman" panose="02020603050405020304" pitchFamily="18" charset="0"/>
                    <a:sym typeface="+mn-ea"/>
                  </a:rPr>
                  <a:t>不易错服漏服，确保疗效</a:t>
                </a:r>
              </a:p>
            </p:txBody>
          </p:sp>
          <p:sp>
            <p:nvSpPr>
              <p:cNvPr id="103" name="矩形: 圆角 102">
                <a:extLst>
                  <a:ext uri="{FF2B5EF4-FFF2-40B4-BE49-F238E27FC236}">
                    <a16:creationId xmlns:a16="http://schemas.microsoft.com/office/drawing/2014/main" id="{E0EBC859-8DB0-67FB-A30A-4D40256000B9}"/>
                  </a:ext>
                </a:extLst>
              </p:cNvPr>
              <p:cNvSpPr/>
              <p:nvPr/>
            </p:nvSpPr>
            <p:spPr>
              <a:xfrm>
                <a:off x="1697782" y="4574320"/>
                <a:ext cx="4563730" cy="335280"/>
              </a:xfrm>
              <a:prstGeom prst="roundRect">
                <a:avLst/>
              </a:prstGeom>
              <a:solidFill>
                <a:srgbClr val="DCAE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j-ea"/>
                    <a:ea typeface="+mj-ea"/>
                  </a:rPr>
                  <a:t>恩那度司他疗效稳定，调药次数少</a:t>
                </a:r>
              </a:p>
            </p:txBody>
          </p:sp>
        </p:grpSp>
      </p:grpSp>
      <p:pic>
        <p:nvPicPr>
          <p:cNvPr id="74" name="图片 73">
            <a:extLst>
              <a:ext uri="{FF2B5EF4-FFF2-40B4-BE49-F238E27FC236}">
                <a16:creationId xmlns:a16="http://schemas.microsoft.com/office/drawing/2014/main" id="{395BED14-31EA-CB5A-DC35-31E452DAF4D8}"/>
              </a:ext>
            </a:extLst>
          </p:cNvPr>
          <p:cNvPicPr>
            <a:picLocks noChangeAspect="1"/>
          </p:cNvPicPr>
          <p:nvPr/>
        </p:nvPicPr>
        <p:blipFill>
          <a:blip r:embed="rId7"/>
          <a:stretch>
            <a:fillRect/>
          </a:stretch>
        </p:blipFill>
        <p:spPr>
          <a:xfrm>
            <a:off x="692894" y="1721931"/>
            <a:ext cx="657225" cy="600075"/>
          </a:xfrm>
          <a:prstGeom prst="rect">
            <a:avLst/>
          </a:prstGeom>
        </p:spPr>
      </p:pic>
      <p:sp>
        <p:nvSpPr>
          <p:cNvPr id="75" name="文本框 74">
            <a:extLst>
              <a:ext uri="{FF2B5EF4-FFF2-40B4-BE49-F238E27FC236}">
                <a16:creationId xmlns:a16="http://schemas.microsoft.com/office/drawing/2014/main" id="{28F1D940-A789-01E6-3D7F-1499E5764F40}"/>
              </a:ext>
            </a:extLst>
          </p:cNvPr>
          <p:cNvSpPr txBox="1"/>
          <p:nvPr/>
        </p:nvSpPr>
        <p:spPr>
          <a:xfrm>
            <a:off x="1830067" y="1820223"/>
            <a:ext cx="3999655" cy="369332"/>
          </a:xfrm>
          <a:prstGeom prst="rect">
            <a:avLst/>
          </a:prstGeom>
          <a:noFill/>
        </p:spPr>
        <p:txBody>
          <a:bodyPr wrap="square" rtlCol="0">
            <a:spAutoFit/>
          </a:bodyPr>
          <a:lstStyle/>
          <a:p>
            <a:pPr algn="l"/>
            <a:r>
              <a:rPr lang="zh-CN" altLang="en-US" sz="1800" b="1" kern="100" dirty="0">
                <a:solidFill>
                  <a:srgbClr val="C00000"/>
                </a:solidFill>
                <a:effectLst/>
                <a:latin typeface="+mj-ea"/>
                <a:ea typeface="+mj-ea"/>
                <a:cs typeface="Times New Roman" panose="02020603050405020304" pitchFamily="18" charset="0"/>
                <a:sym typeface="+mn-ea"/>
              </a:rPr>
              <a:t>可以掰开的薄膜衣，</a:t>
            </a:r>
            <a:r>
              <a:rPr lang="en-US" altLang="zh-CN" sz="1800" b="1" kern="100" dirty="0">
                <a:solidFill>
                  <a:srgbClr val="C00000"/>
                </a:solidFill>
                <a:effectLst/>
                <a:latin typeface="+mj-ea"/>
                <a:ea typeface="+mj-ea"/>
                <a:cs typeface="Times New Roman" panose="02020603050405020304" pitchFamily="18" charset="0"/>
                <a:sym typeface="+mn-ea"/>
              </a:rPr>
              <a:t>4mg</a:t>
            </a:r>
            <a:endParaRPr lang="zh-CN" altLang="en-US" sz="1800" b="1" kern="100" dirty="0">
              <a:solidFill>
                <a:srgbClr val="C00000"/>
              </a:solidFill>
              <a:effectLst/>
              <a:latin typeface="+mj-ea"/>
              <a:ea typeface="+mj-ea"/>
              <a:cs typeface="Times New Roman" panose="02020603050405020304" pitchFamily="18" charset="0"/>
              <a:sym typeface="+mn-ea"/>
            </a:endParaRPr>
          </a:p>
        </p:txBody>
      </p:sp>
      <p:sp>
        <p:nvSpPr>
          <p:cNvPr id="76" name="灯片编号占位符 2">
            <a:extLst>
              <a:ext uri="{FF2B5EF4-FFF2-40B4-BE49-F238E27FC236}">
                <a16:creationId xmlns:a16="http://schemas.microsoft.com/office/drawing/2014/main" id="{6B0732AB-8BDD-3673-6A9B-E4DA6E0617A9}"/>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pPr/>
              <a:t>11</a:t>
            </a:fld>
            <a:endParaRPr lang="zh-CN" altLang="en-US" dirty="0"/>
          </a:p>
        </p:txBody>
      </p:sp>
      <p:sp>
        <p:nvSpPr>
          <p:cNvPr id="77" name="文本框 76">
            <a:extLst>
              <a:ext uri="{FF2B5EF4-FFF2-40B4-BE49-F238E27FC236}">
                <a16:creationId xmlns:a16="http://schemas.microsoft.com/office/drawing/2014/main" id="{D4EF4FE2-1B42-5C05-751A-085E66B6988E}"/>
              </a:ext>
            </a:extLst>
          </p:cNvPr>
          <p:cNvSpPr txBox="1"/>
          <p:nvPr/>
        </p:nvSpPr>
        <p:spPr>
          <a:xfrm>
            <a:off x="6793280" y="653584"/>
            <a:ext cx="5419963" cy="1015663"/>
          </a:xfrm>
          <a:prstGeom prst="rect">
            <a:avLst/>
          </a:prstGeom>
          <a:noFill/>
        </p:spPr>
        <p:txBody>
          <a:bodyPr wrap="square" rtlCol="0">
            <a:spAutoFit/>
          </a:bodyPr>
          <a:lstStyle/>
          <a:p>
            <a:pPr algn="l"/>
            <a:r>
              <a:rPr lang="zh-CN" altLang="en-US" sz="2400" b="1" kern="100" dirty="0">
                <a:solidFill>
                  <a:srgbClr val="C00000"/>
                </a:solidFill>
                <a:effectLst/>
                <a:latin typeface="+mj-ea"/>
                <a:ea typeface="+mj-ea"/>
                <a:cs typeface="Times New Roman" panose="02020603050405020304" pitchFamily="18" charset="0"/>
                <a:sym typeface="+mn-ea"/>
              </a:rPr>
              <a:t>机制创新</a:t>
            </a:r>
            <a:endParaRPr lang="en-US" altLang="zh-CN" sz="2400" b="1" kern="100" dirty="0">
              <a:solidFill>
                <a:srgbClr val="C00000"/>
              </a:solidFill>
              <a:effectLst/>
              <a:latin typeface="+mj-ea"/>
              <a:ea typeface="+mj-ea"/>
              <a:cs typeface="Times New Roman" panose="02020603050405020304" pitchFamily="18" charset="0"/>
              <a:sym typeface="+mn-ea"/>
            </a:endParaRPr>
          </a:p>
          <a:p>
            <a:pPr algn="l"/>
            <a:r>
              <a:rPr lang="zh-CN" altLang="en-US" b="1" dirty="0">
                <a:solidFill>
                  <a:srgbClr val="C00000"/>
                </a:solidFill>
                <a:latin typeface="+mj-ea"/>
                <a:ea typeface="+mj-ea"/>
              </a:rPr>
              <a:t>恩那度司他选择性抑制</a:t>
            </a:r>
            <a:r>
              <a:rPr lang="en-US" altLang="zh-CN" b="1" dirty="0">
                <a:solidFill>
                  <a:srgbClr val="C00000"/>
                </a:solidFill>
                <a:latin typeface="+mj-ea"/>
                <a:ea typeface="+mj-ea"/>
              </a:rPr>
              <a:t>PHD1</a:t>
            </a:r>
            <a:r>
              <a:rPr lang="zh-CN" altLang="en-US" b="1" dirty="0">
                <a:solidFill>
                  <a:srgbClr val="C00000"/>
                </a:solidFill>
                <a:latin typeface="+mj-ea"/>
                <a:ea typeface="+mj-ea"/>
              </a:rPr>
              <a:t>，精准稳定 </a:t>
            </a:r>
            <a:r>
              <a:rPr lang="en-US" altLang="zh-CN" b="1" dirty="0">
                <a:solidFill>
                  <a:srgbClr val="C00000"/>
                </a:solidFill>
                <a:latin typeface="+mj-ea"/>
                <a:ea typeface="+mj-ea"/>
              </a:rPr>
              <a:t>HIF-2</a:t>
            </a:r>
            <a:r>
              <a:rPr lang="zh-CN" altLang="en-US" b="1" dirty="0">
                <a:solidFill>
                  <a:srgbClr val="C00000"/>
                </a:solidFill>
                <a:latin typeface="+mj-ea"/>
                <a:ea typeface="+mj-ea"/>
              </a:rPr>
              <a:t>，专注改善贫血</a:t>
            </a:r>
            <a:endParaRPr lang="zh-CN" altLang="en-US" sz="1800" b="1" kern="100" dirty="0">
              <a:solidFill>
                <a:srgbClr val="C00000"/>
              </a:solidFill>
              <a:effectLst/>
              <a:latin typeface="+mj-ea"/>
              <a:ea typeface="+mj-ea"/>
              <a:cs typeface="Times New Roman" panose="02020603050405020304" pitchFamily="18" charset="0"/>
              <a:sym typeface="+mn-ea"/>
            </a:endParaRPr>
          </a:p>
        </p:txBody>
      </p:sp>
      <p:grpSp>
        <p:nvGrpSpPr>
          <p:cNvPr id="79" name="组合 78">
            <a:extLst>
              <a:ext uri="{FF2B5EF4-FFF2-40B4-BE49-F238E27FC236}">
                <a16:creationId xmlns:a16="http://schemas.microsoft.com/office/drawing/2014/main" id="{8BDB5808-9F14-31C5-9F6A-AACAC3BCB3E9}"/>
              </a:ext>
            </a:extLst>
          </p:cNvPr>
          <p:cNvGrpSpPr/>
          <p:nvPr/>
        </p:nvGrpSpPr>
        <p:grpSpPr>
          <a:xfrm>
            <a:off x="6731878" y="2756384"/>
            <a:ext cx="5180828" cy="2577844"/>
            <a:chOff x="7030826" y="3823596"/>
            <a:chExt cx="5180828" cy="2577844"/>
          </a:xfrm>
        </p:grpSpPr>
        <p:pic>
          <p:nvPicPr>
            <p:cNvPr id="80" name="图片 79">
              <a:extLst>
                <a:ext uri="{FF2B5EF4-FFF2-40B4-BE49-F238E27FC236}">
                  <a16:creationId xmlns:a16="http://schemas.microsoft.com/office/drawing/2014/main" id="{C64FDEE0-EF25-5E35-FAB8-CAFE5288B068}"/>
                </a:ext>
              </a:extLst>
            </p:cNvPr>
            <p:cNvPicPr>
              <a:picLocks noChangeAspect="1"/>
            </p:cNvPicPr>
            <p:nvPr/>
          </p:nvPicPr>
          <p:blipFill>
            <a:blip r:embed="rId8"/>
            <a:stretch>
              <a:fillRect/>
            </a:stretch>
          </p:blipFill>
          <p:spPr>
            <a:xfrm>
              <a:off x="7119726" y="3823596"/>
              <a:ext cx="4805410" cy="1799286"/>
            </a:xfrm>
            <a:prstGeom prst="rect">
              <a:avLst/>
            </a:prstGeom>
          </p:spPr>
        </p:pic>
        <p:sp>
          <p:nvSpPr>
            <p:cNvPr id="81" name="文本框 80">
              <a:extLst>
                <a:ext uri="{FF2B5EF4-FFF2-40B4-BE49-F238E27FC236}">
                  <a16:creationId xmlns:a16="http://schemas.microsoft.com/office/drawing/2014/main" id="{6266134B-9E3A-B0DD-B1C4-B2A6CCB5D73B}"/>
                </a:ext>
              </a:extLst>
            </p:cNvPr>
            <p:cNvSpPr txBox="1"/>
            <p:nvPr/>
          </p:nvSpPr>
          <p:spPr>
            <a:xfrm>
              <a:off x="7030826" y="5816665"/>
              <a:ext cx="5180828" cy="58477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b="1" kern="100" dirty="0">
                  <a:solidFill>
                    <a:srgbClr val="C00000"/>
                  </a:solidFill>
                  <a:latin typeface="+mj-ea"/>
                  <a:ea typeface="+mj-ea"/>
                  <a:cs typeface="Times New Roman" panose="02020603050405020304" pitchFamily="18" charset="0"/>
                  <a:sym typeface="+mn-ea"/>
                </a:rPr>
                <a:t>恩那度司他</a:t>
              </a:r>
              <a:r>
                <a:rPr lang="zh-CN" altLang="en-US" sz="1600" b="1" kern="100" dirty="0">
                  <a:solidFill>
                    <a:srgbClr val="C00000"/>
                  </a:solidFill>
                  <a:effectLst/>
                  <a:latin typeface="+mj-ea"/>
                  <a:ea typeface="+mj-ea"/>
                  <a:cs typeface="Times New Roman" panose="02020603050405020304" pitchFamily="18" charset="0"/>
                  <a:sym typeface="+mn-ea"/>
                </a:rPr>
                <a:t>精准稳定</a:t>
              </a:r>
              <a:r>
                <a:rPr lang="en-US" altLang="zh-CN" sz="1600" b="1" kern="100" dirty="0">
                  <a:solidFill>
                    <a:srgbClr val="C00000"/>
                  </a:solidFill>
                  <a:effectLst/>
                  <a:latin typeface="+mj-ea"/>
                  <a:ea typeface="+mj-ea"/>
                  <a:cs typeface="Times New Roman" panose="02020603050405020304" pitchFamily="18" charset="0"/>
                  <a:sym typeface="+mn-ea"/>
                </a:rPr>
                <a:t>HIF-2PHD1/2</a:t>
              </a:r>
              <a:r>
                <a:rPr lang="zh-CN" altLang="en-US" sz="1600" b="1" kern="100" dirty="0">
                  <a:solidFill>
                    <a:srgbClr val="C00000"/>
                  </a:solidFill>
                  <a:effectLst/>
                  <a:latin typeface="+mj-ea"/>
                  <a:ea typeface="+mj-ea"/>
                  <a:cs typeface="Times New Roman" panose="02020603050405020304" pitchFamily="18" charset="0"/>
                  <a:sym typeface="+mn-ea"/>
                </a:rPr>
                <a:t>的比值约</a:t>
              </a:r>
              <a:r>
                <a:rPr lang="en-US" altLang="zh-CN" sz="1600" b="1" kern="100" dirty="0">
                  <a:solidFill>
                    <a:srgbClr val="C00000"/>
                  </a:solidFill>
                  <a:effectLst/>
                  <a:latin typeface="+mj-ea"/>
                  <a:ea typeface="+mj-ea"/>
                  <a:cs typeface="Times New Roman" panose="02020603050405020304" pitchFamily="18" charset="0"/>
                  <a:sym typeface="+mn-ea"/>
                </a:rPr>
                <a:t>3.8</a:t>
              </a:r>
              <a:r>
                <a:rPr lang="zh-CN" altLang="en-US" sz="1600" b="1" kern="100" dirty="0">
                  <a:solidFill>
                    <a:srgbClr val="C00000"/>
                  </a:solidFill>
                  <a:effectLst/>
                  <a:latin typeface="+mj-ea"/>
                  <a:ea typeface="+mj-ea"/>
                  <a:cs typeface="Times New Roman" panose="02020603050405020304" pitchFamily="18" charset="0"/>
                  <a:sym typeface="+mn-ea"/>
                </a:rPr>
                <a:t>：</a:t>
              </a:r>
              <a:r>
                <a:rPr lang="en-US" altLang="zh-CN" sz="1600" b="1" kern="100" dirty="0">
                  <a:solidFill>
                    <a:srgbClr val="C00000"/>
                  </a:solidFill>
                  <a:effectLst/>
                  <a:latin typeface="+mj-ea"/>
                  <a:ea typeface="+mj-ea"/>
                  <a:cs typeface="Times New Roman" panose="02020603050405020304" pitchFamily="18" charset="0"/>
                  <a:sym typeface="+mn-ea"/>
                </a:rPr>
                <a:t>1</a:t>
              </a:r>
            </a:p>
            <a:p>
              <a:pPr marL="285750" indent="-285750">
                <a:buFont typeface="Arial" panose="020B0604020202020204" pitchFamily="34" charset="0"/>
                <a:buChar char="•"/>
              </a:pPr>
              <a:r>
                <a:rPr lang="zh-CN" altLang="en-US" sz="1600" b="1" dirty="0">
                  <a:solidFill>
                    <a:srgbClr val="C00000"/>
                  </a:solidFill>
                  <a:latin typeface="+mj-ea"/>
                  <a:ea typeface="+mj-ea"/>
                </a:rPr>
                <a:t>对</a:t>
              </a:r>
              <a:r>
                <a:rPr lang="en-US" altLang="zh-CN" sz="1600" b="1" dirty="0">
                  <a:solidFill>
                    <a:srgbClr val="C00000"/>
                  </a:solidFill>
                  <a:latin typeface="+mj-ea"/>
                  <a:ea typeface="+mj-ea"/>
                </a:rPr>
                <a:t>HIF-1/2</a:t>
              </a:r>
              <a:r>
                <a:rPr lang="zh-CN" altLang="en-US" sz="1600" b="1" dirty="0">
                  <a:solidFill>
                    <a:srgbClr val="C00000"/>
                  </a:solidFill>
                  <a:latin typeface="+mj-ea"/>
                  <a:ea typeface="+mj-ea"/>
                </a:rPr>
                <a:t>无明确选择性 </a:t>
              </a:r>
              <a:r>
                <a:rPr lang="en-US" altLang="zh-CN" sz="1600" b="1" dirty="0">
                  <a:solidFill>
                    <a:srgbClr val="C00000"/>
                  </a:solidFill>
                  <a:latin typeface="+mj-ea"/>
                  <a:ea typeface="+mj-ea"/>
                </a:rPr>
                <a:t>PHD1/2</a:t>
              </a:r>
              <a:r>
                <a:rPr lang="zh-CN" altLang="en-US" sz="1600" b="1" dirty="0">
                  <a:solidFill>
                    <a:srgbClr val="C00000"/>
                  </a:solidFill>
                  <a:latin typeface="+mj-ea"/>
                  <a:ea typeface="+mj-ea"/>
                </a:rPr>
                <a:t>的比值约</a:t>
              </a:r>
              <a:r>
                <a:rPr lang="en-US" altLang="zh-CN" sz="1600" b="1" dirty="0">
                  <a:solidFill>
                    <a:srgbClr val="C00000"/>
                  </a:solidFill>
                  <a:latin typeface="+mj-ea"/>
                  <a:ea typeface="+mj-ea"/>
                </a:rPr>
                <a:t>0.8</a:t>
              </a:r>
              <a:r>
                <a:rPr lang="zh-CN" altLang="en-US" sz="1600" b="1" dirty="0">
                  <a:solidFill>
                    <a:srgbClr val="C00000"/>
                  </a:solidFill>
                  <a:latin typeface="+mj-ea"/>
                  <a:ea typeface="+mj-ea"/>
                </a:rPr>
                <a:t>：</a:t>
              </a:r>
              <a:r>
                <a:rPr lang="en-US" altLang="zh-CN" sz="1600" b="1" dirty="0">
                  <a:solidFill>
                    <a:srgbClr val="C00000"/>
                  </a:solidFill>
                  <a:latin typeface="+mj-ea"/>
                  <a:ea typeface="+mj-ea"/>
                </a:rPr>
                <a:t>1</a:t>
              </a:r>
              <a:endParaRPr lang="zh-CN" altLang="en-US" sz="1600" b="1" kern="100" dirty="0">
                <a:solidFill>
                  <a:srgbClr val="C00000"/>
                </a:solidFill>
                <a:effectLst/>
                <a:latin typeface="+mj-ea"/>
                <a:ea typeface="+mj-ea"/>
                <a:cs typeface="Times New Roman" panose="02020603050405020304" pitchFamily="18" charset="0"/>
                <a:sym typeface="+mn-ea"/>
              </a:endParaRPr>
            </a:p>
          </p:txBody>
        </p:sp>
      </p:grpSp>
      <p:grpSp>
        <p:nvGrpSpPr>
          <p:cNvPr id="82" name="组合 81">
            <a:extLst>
              <a:ext uri="{FF2B5EF4-FFF2-40B4-BE49-F238E27FC236}">
                <a16:creationId xmlns:a16="http://schemas.microsoft.com/office/drawing/2014/main" id="{1AB66ECD-5AD5-FDCB-BFB0-75A38E931E05}"/>
              </a:ext>
            </a:extLst>
          </p:cNvPr>
          <p:cNvGrpSpPr/>
          <p:nvPr/>
        </p:nvGrpSpPr>
        <p:grpSpPr>
          <a:xfrm>
            <a:off x="6943064" y="5345131"/>
            <a:ext cx="5089158" cy="877304"/>
            <a:chOff x="1282375" y="5725481"/>
            <a:chExt cx="5089158" cy="877304"/>
          </a:xfrm>
        </p:grpSpPr>
        <p:grpSp>
          <p:nvGrpSpPr>
            <p:cNvPr id="83" name="组合 82">
              <a:extLst>
                <a:ext uri="{FF2B5EF4-FFF2-40B4-BE49-F238E27FC236}">
                  <a16:creationId xmlns:a16="http://schemas.microsoft.com/office/drawing/2014/main" id="{86737AB5-9DCC-C14D-C5FF-F4D6852ACCD9}"/>
                </a:ext>
              </a:extLst>
            </p:cNvPr>
            <p:cNvGrpSpPr/>
            <p:nvPr/>
          </p:nvGrpSpPr>
          <p:grpSpPr>
            <a:xfrm>
              <a:off x="1282375" y="5725481"/>
              <a:ext cx="4947228" cy="877304"/>
              <a:chOff x="7013170" y="2356622"/>
              <a:chExt cx="4947228" cy="877304"/>
            </a:xfrm>
          </p:grpSpPr>
          <p:sp>
            <p:nvSpPr>
              <p:cNvPr id="85" name="矩形: 圆角 84">
                <a:extLst>
                  <a:ext uri="{FF2B5EF4-FFF2-40B4-BE49-F238E27FC236}">
                    <a16:creationId xmlns:a16="http://schemas.microsoft.com/office/drawing/2014/main" id="{558827A1-98A6-96A4-78C0-9A197DA52B27}"/>
                  </a:ext>
                </a:extLst>
              </p:cNvPr>
              <p:cNvSpPr/>
              <p:nvPr/>
            </p:nvSpPr>
            <p:spPr>
              <a:xfrm>
                <a:off x="7021071" y="2356622"/>
                <a:ext cx="1332219" cy="864038"/>
              </a:xfrm>
              <a:prstGeom prst="roundRect">
                <a:avLst/>
              </a:prstGeom>
              <a:noFill/>
              <a:ln>
                <a:solidFill>
                  <a:srgbClr val="C82C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mj-ea"/>
                    <a:ea typeface="+mj-ea"/>
                  </a:rPr>
                  <a:t>HIF-1</a:t>
                </a:r>
                <a:endParaRPr lang="zh-CN" altLang="en-US" dirty="0">
                  <a:solidFill>
                    <a:schemeClr val="tx1"/>
                  </a:solidFill>
                  <a:latin typeface="+mj-ea"/>
                  <a:ea typeface="+mj-ea"/>
                </a:endParaRPr>
              </a:p>
            </p:txBody>
          </p:sp>
          <p:sp>
            <p:nvSpPr>
              <p:cNvPr id="86" name="矩形: 圆角 85">
                <a:extLst>
                  <a:ext uri="{FF2B5EF4-FFF2-40B4-BE49-F238E27FC236}">
                    <a16:creationId xmlns:a16="http://schemas.microsoft.com/office/drawing/2014/main" id="{A7801EB9-F30D-1376-5CB7-73FCF4B5E3AF}"/>
                  </a:ext>
                </a:extLst>
              </p:cNvPr>
              <p:cNvSpPr/>
              <p:nvPr/>
            </p:nvSpPr>
            <p:spPr>
              <a:xfrm>
                <a:off x="8837941" y="2372365"/>
                <a:ext cx="1332219" cy="226768"/>
              </a:xfrm>
              <a:prstGeom prst="roundRect">
                <a:avLst/>
              </a:prstGeom>
              <a:noFill/>
              <a:ln>
                <a:solidFill>
                  <a:srgbClr val="C82C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PHD-1</a:t>
                </a:r>
                <a:endParaRPr lang="zh-CN" altLang="en-US" dirty="0">
                  <a:solidFill>
                    <a:schemeClr val="tx1"/>
                  </a:solidFill>
                </a:endParaRPr>
              </a:p>
            </p:txBody>
          </p:sp>
          <p:sp>
            <p:nvSpPr>
              <p:cNvPr id="87" name="矩形: 圆角 86">
                <a:extLst>
                  <a:ext uri="{FF2B5EF4-FFF2-40B4-BE49-F238E27FC236}">
                    <a16:creationId xmlns:a16="http://schemas.microsoft.com/office/drawing/2014/main" id="{9119B972-9A62-7966-3DB4-95A04AD5E347}"/>
                  </a:ext>
                </a:extLst>
              </p:cNvPr>
              <p:cNvSpPr/>
              <p:nvPr/>
            </p:nvSpPr>
            <p:spPr>
              <a:xfrm>
                <a:off x="8837941" y="2688523"/>
                <a:ext cx="1332219" cy="226768"/>
              </a:xfrm>
              <a:prstGeom prst="roundRect">
                <a:avLst/>
              </a:prstGeom>
              <a:noFill/>
              <a:ln>
                <a:solidFill>
                  <a:srgbClr val="C82C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PHD-2</a:t>
                </a:r>
                <a:endParaRPr lang="zh-CN" altLang="en-US" dirty="0">
                  <a:solidFill>
                    <a:schemeClr val="tx1"/>
                  </a:solidFill>
                </a:endParaRPr>
              </a:p>
            </p:txBody>
          </p:sp>
          <p:sp>
            <p:nvSpPr>
              <p:cNvPr id="88" name="矩形: 圆角 87">
                <a:extLst>
                  <a:ext uri="{FF2B5EF4-FFF2-40B4-BE49-F238E27FC236}">
                    <a16:creationId xmlns:a16="http://schemas.microsoft.com/office/drawing/2014/main" id="{C786CB46-3267-1F96-886E-FA4CBD48FC3E}"/>
                  </a:ext>
                </a:extLst>
              </p:cNvPr>
              <p:cNvSpPr/>
              <p:nvPr/>
            </p:nvSpPr>
            <p:spPr>
              <a:xfrm>
                <a:off x="8837941" y="2993892"/>
                <a:ext cx="1332219" cy="226768"/>
              </a:xfrm>
              <a:prstGeom prst="roundRect">
                <a:avLst/>
              </a:prstGeom>
              <a:noFill/>
              <a:ln>
                <a:solidFill>
                  <a:srgbClr val="C82C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PHD-3</a:t>
                </a:r>
                <a:endParaRPr lang="zh-CN" altLang="en-US" dirty="0">
                  <a:solidFill>
                    <a:schemeClr val="tx1"/>
                  </a:solidFill>
                </a:endParaRPr>
              </a:p>
            </p:txBody>
          </p:sp>
          <p:sp>
            <p:nvSpPr>
              <p:cNvPr id="89" name="矩形: 圆角 88">
                <a:extLst>
                  <a:ext uri="{FF2B5EF4-FFF2-40B4-BE49-F238E27FC236}">
                    <a16:creationId xmlns:a16="http://schemas.microsoft.com/office/drawing/2014/main" id="{50AEB572-7522-6080-03BC-26F41DF6132F}"/>
                  </a:ext>
                </a:extLst>
              </p:cNvPr>
              <p:cNvSpPr/>
              <p:nvPr/>
            </p:nvSpPr>
            <p:spPr>
              <a:xfrm>
                <a:off x="10628179" y="2369888"/>
                <a:ext cx="1332219" cy="864038"/>
              </a:xfrm>
              <a:prstGeom prst="roundRect">
                <a:avLst/>
              </a:prstGeom>
              <a:noFill/>
              <a:ln>
                <a:solidFill>
                  <a:srgbClr val="C82C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C00000"/>
                    </a:solidFill>
                    <a:latin typeface="+mj-ea"/>
                    <a:ea typeface="+mj-ea"/>
                  </a:rPr>
                  <a:t>HIF-2</a:t>
                </a:r>
                <a:endParaRPr lang="zh-CN" altLang="en-US" b="1" dirty="0">
                  <a:solidFill>
                    <a:srgbClr val="C00000"/>
                  </a:solidFill>
                  <a:latin typeface="+mj-ea"/>
                  <a:ea typeface="+mj-ea"/>
                </a:endParaRPr>
              </a:p>
            </p:txBody>
          </p:sp>
          <p:cxnSp>
            <p:nvCxnSpPr>
              <p:cNvPr id="90" name="直接箭头连接符 89">
                <a:extLst>
                  <a:ext uri="{FF2B5EF4-FFF2-40B4-BE49-F238E27FC236}">
                    <a16:creationId xmlns:a16="http://schemas.microsoft.com/office/drawing/2014/main" id="{F87C1FD9-ED16-8AB4-5CC4-875182363AA9}"/>
                  </a:ext>
                </a:extLst>
              </p:cNvPr>
              <p:cNvCxnSpPr>
                <a:cxnSpLocks/>
              </p:cNvCxnSpPr>
              <p:nvPr/>
            </p:nvCxnSpPr>
            <p:spPr>
              <a:xfrm flipH="1">
                <a:off x="8473951" y="2764622"/>
                <a:ext cx="243329" cy="0"/>
              </a:xfrm>
              <a:prstGeom prst="straightConnector1">
                <a:avLst/>
              </a:prstGeom>
              <a:ln>
                <a:solidFill>
                  <a:srgbClr val="C82C63"/>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a:extLst>
                  <a:ext uri="{FF2B5EF4-FFF2-40B4-BE49-F238E27FC236}">
                    <a16:creationId xmlns:a16="http://schemas.microsoft.com/office/drawing/2014/main" id="{0EFF06A1-80AA-891E-2D6D-D0BA4E9E5A96}"/>
                  </a:ext>
                </a:extLst>
              </p:cNvPr>
              <p:cNvCxnSpPr>
                <a:cxnSpLocks/>
              </p:cNvCxnSpPr>
              <p:nvPr/>
            </p:nvCxnSpPr>
            <p:spPr>
              <a:xfrm flipV="1">
                <a:off x="10241791" y="2612749"/>
                <a:ext cx="243329" cy="129689"/>
              </a:xfrm>
              <a:prstGeom prst="straightConnector1">
                <a:avLst/>
              </a:prstGeom>
              <a:ln>
                <a:solidFill>
                  <a:srgbClr val="C82C63"/>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F601B44A-C3FD-F999-4918-AC970CE25121}"/>
                  </a:ext>
                </a:extLst>
              </p:cNvPr>
              <p:cNvCxnSpPr>
                <a:cxnSpLocks/>
              </p:cNvCxnSpPr>
              <p:nvPr/>
            </p:nvCxnSpPr>
            <p:spPr>
              <a:xfrm>
                <a:off x="10241791" y="2782259"/>
                <a:ext cx="243329" cy="129689"/>
              </a:xfrm>
              <a:prstGeom prst="straightConnector1">
                <a:avLst/>
              </a:prstGeom>
              <a:ln>
                <a:solidFill>
                  <a:srgbClr val="C82C63"/>
                </a:solidFill>
                <a:tailEnd type="triangle"/>
              </a:ln>
            </p:spPr>
            <p:style>
              <a:lnRef idx="1">
                <a:schemeClr val="accent1"/>
              </a:lnRef>
              <a:fillRef idx="0">
                <a:schemeClr val="accent1"/>
              </a:fillRef>
              <a:effectRef idx="0">
                <a:schemeClr val="accent1"/>
              </a:effectRef>
              <a:fontRef idx="minor">
                <a:schemeClr val="tx1"/>
              </a:fontRef>
            </p:style>
          </p:cxnSp>
          <p:sp>
            <p:nvSpPr>
              <p:cNvPr id="93" name="文本框 92">
                <a:extLst>
                  <a:ext uri="{FF2B5EF4-FFF2-40B4-BE49-F238E27FC236}">
                    <a16:creationId xmlns:a16="http://schemas.microsoft.com/office/drawing/2014/main" id="{6530A6EA-E4D8-7B28-4805-FA2D2F0A6118}"/>
                  </a:ext>
                </a:extLst>
              </p:cNvPr>
              <p:cNvSpPr txBox="1"/>
              <p:nvPr/>
            </p:nvSpPr>
            <p:spPr>
              <a:xfrm>
                <a:off x="7013170" y="2411524"/>
                <a:ext cx="1460781" cy="276999"/>
              </a:xfrm>
              <a:prstGeom prst="rect">
                <a:avLst/>
              </a:prstGeom>
              <a:noFill/>
            </p:spPr>
            <p:txBody>
              <a:bodyPr wrap="square" rtlCol="0">
                <a:spAutoFit/>
              </a:bodyPr>
              <a:lstStyle/>
              <a:p>
                <a:pPr algn="l"/>
                <a:r>
                  <a:rPr lang="zh-CN" altLang="en-US" sz="1200" kern="100" dirty="0">
                    <a:latin typeface="+mj-ea"/>
                    <a:ea typeface="+mj-ea"/>
                    <a:cs typeface="Times New Roman" panose="02020603050405020304" pitchFamily="18" charset="0"/>
                    <a:sym typeface="+mn-ea"/>
                  </a:rPr>
                  <a:t>与能量代谢更相关</a:t>
                </a:r>
                <a:endParaRPr lang="zh-CN" altLang="en-US" sz="1200" kern="100" dirty="0">
                  <a:effectLst/>
                  <a:latin typeface="+mj-ea"/>
                  <a:ea typeface="+mj-ea"/>
                  <a:cs typeface="Times New Roman" panose="02020603050405020304" pitchFamily="18" charset="0"/>
                  <a:sym typeface="+mn-ea"/>
                </a:endParaRPr>
              </a:p>
            </p:txBody>
          </p:sp>
        </p:grpSp>
        <p:sp>
          <p:nvSpPr>
            <p:cNvPr id="84" name="文本框 83">
              <a:extLst>
                <a:ext uri="{FF2B5EF4-FFF2-40B4-BE49-F238E27FC236}">
                  <a16:creationId xmlns:a16="http://schemas.microsoft.com/office/drawing/2014/main" id="{1AC9A749-AEE3-340C-E1DB-F9E2DC3EEECE}"/>
                </a:ext>
              </a:extLst>
            </p:cNvPr>
            <p:cNvSpPr txBox="1"/>
            <p:nvPr/>
          </p:nvSpPr>
          <p:spPr>
            <a:xfrm>
              <a:off x="4910752" y="5783683"/>
              <a:ext cx="1460781" cy="276999"/>
            </a:xfrm>
            <a:prstGeom prst="rect">
              <a:avLst/>
            </a:prstGeom>
            <a:noFill/>
          </p:spPr>
          <p:txBody>
            <a:bodyPr wrap="square" rtlCol="0">
              <a:spAutoFit/>
            </a:bodyPr>
            <a:lstStyle/>
            <a:p>
              <a:pPr algn="l"/>
              <a:r>
                <a:rPr lang="zh-CN" altLang="en-US" sz="1200" kern="100" dirty="0">
                  <a:effectLst/>
                  <a:latin typeface="+mj-ea"/>
                  <a:ea typeface="+mj-ea"/>
                  <a:cs typeface="Times New Roman" panose="02020603050405020304" pitchFamily="18" charset="0"/>
                  <a:sym typeface="+mn-ea"/>
                </a:rPr>
                <a:t>与红系生成更相关</a:t>
              </a:r>
            </a:p>
          </p:txBody>
        </p:sp>
      </p:grpSp>
      <p:sp>
        <p:nvSpPr>
          <p:cNvPr id="94" name="矩形 93">
            <a:extLst>
              <a:ext uri="{FF2B5EF4-FFF2-40B4-BE49-F238E27FC236}">
                <a16:creationId xmlns:a16="http://schemas.microsoft.com/office/drawing/2014/main" id="{0589BBBF-7892-217F-2090-49987897CC69}"/>
              </a:ext>
            </a:extLst>
          </p:cNvPr>
          <p:cNvSpPr/>
          <p:nvPr/>
        </p:nvSpPr>
        <p:spPr>
          <a:xfrm>
            <a:off x="6870423" y="1626308"/>
            <a:ext cx="5111943" cy="1023069"/>
          </a:xfrm>
          <a:prstGeom prst="rect">
            <a:avLst/>
          </a:prstGeom>
          <a:noFill/>
          <a:ln>
            <a:solidFill>
              <a:srgbClr val="C82C6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right-arrow_275222">
            <a:extLst>
              <a:ext uri="{FF2B5EF4-FFF2-40B4-BE49-F238E27FC236}">
                <a16:creationId xmlns:a16="http://schemas.microsoft.com/office/drawing/2014/main" id="{0579D7FF-373A-876D-B2D3-8C75E022522D}"/>
              </a:ext>
            </a:extLst>
          </p:cNvPr>
          <p:cNvSpPr/>
          <p:nvPr/>
        </p:nvSpPr>
        <p:spPr>
          <a:xfrm rot="5400000">
            <a:off x="9359958" y="2382243"/>
            <a:ext cx="269889" cy="223738"/>
          </a:xfrm>
          <a:custGeom>
            <a:avLst/>
            <a:gdLst>
              <a:gd name="T0" fmla="*/ 6789 w 6851"/>
              <a:gd name="T1" fmla="*/ 1455 h 3186"/>
              <a:gd name="T2" fmla="*/ 6775 w 6851"/>
              <a:gd name="T3" fmla="*/ 1440 h 3186"/>
              <a:gd name="T4" fmla="*/ 5216 w 6851"/>
              <a:gd name="T5" fmla="*/ 30 h 3186"/>
              <a:gd name="T6" fmla="*/ 5140 w 6851"/>
              <a:gd name="T7" fmla="*/ 0 h 3186"/>
              <a:gd name="T8" fmla="*/ 123 w 6851"/>
              <a:gd name="T9" fmla="*/ 0 h 3186"/>
              <a:gd name="T10" fmla="*/ 16 w 6851"/>
              <a:gd name="T11" fmla="*/ 74 h 3186"/>
              <a:gd name="T12" fmla="*/ 47 w 6851"/>
              <a:gd name="T13" fmla="*/ 199 h 3186"/>
              <a:gd name="T14" fmla="*/ 1622 w 6851"/>
              <a:gd name="T15" fmla="*/ 1593 h 3186"/>
              <a:gd name="T16" fmla="*/ 47 w 6851"/>
              <a:gd name="T17" fmla="*/ 2987 h 3186"/>
              <a:gd name="T18" fmla="*/ 16 w 6851"/>
              <a:gd name="T19" fmla="*/ 3113 h 3186"/>
              <a:gd name="T20" fmla="*/ 123 w 6851"/>
              <a:gd name="T21" fmla="*/ 3186 h 3186"/>
              <a:gd name="T22" fmla="*/ 5140 w 6851"/>
              <a:gd name="T23" fmla="*/ 3186 h 3186"/>
              <a:gd name="T24" fmla="*/ 5216 w 6851"/>
              <a:gd name="T25" fmla="*/ 3157 h 3186"/>
              <a:gd name="T26" fmla="*/ 6775 w 6851"/>
              <a:gd name="T27" fmla="*/ 1747 h 3186"/>
              <a:gd name="T28" fmla="*/ 6789 w 6851"/>
              <a:gd name="T29" fmla="*/ 1732 h 3186"/>
              <a:gd name="T30" fmla="*/ 6789 w 6851"/>
              <a:gd name="T31" fmla="*/ 1455 h 3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51" h="3186">
                <a:moveTo>
                  <a:pt x="6789" y="1455"/>
                </a:moveTo>
                <a:cubicBezTo>
                  <a:pt x="6784" y="1449"/>
                  <a:pt x="6780" y="1444"/>
                  <a:pt x="6775" y="1440"/>
                </a:cubicBezTo>
                <a:lnTo>
                  <a:pt x="5216" y="30"/>
                </a:lnTo>
                <a:cubicBezTo>
                  <a:pt x="5195" y="11"/>
                  <a:pt x="5168" y="0"/>
                  <a:pt x="5140" y="0"/>
                </a:cubicBezTo>
                <a:lnTo>
                  <a:pt x="123" y="0"/>
                </a:lnTo>
                <a:cubicBezTo>
                  <a:pt x="75" y="0"/>
                  <a:pt x="33" y="30"/>
                  <a:pt x="16" y="74"/>
                </a:cubicBezTo>
                <a:cubicBezTo>
                  <a:pt x="0" y="118"/>
                  <a:pt x="12" y="168"/>
                  <a:pt x="47" y="199"/>
                </a:cubicBezTo>
                <a:lnTo>
                  <a:pt x="1622" y="1593"/>
                </a:lnTo>
                <a:lnTo>
                  <a:pt x="47" y="2987"/>
                </a:lnTo>
                <a:cubicBezTo>
                  <a:pt x="12" y="3019"/>
                  <a:pt x="0" y="3069"/>
                  <a:pt x="16" y="3113"/>
                </a:cubicBezTo>
                <a:cubicBezTo>
                  <a:pt x="33" y="3157"/>
                  <a:pt x="75" y="3186"/>
                  <a:pt x="123" y="3186"/>
                </a:cubicBezTo>
                <a:lnTo>
                  <a:pt x="5140" y="3186"/>
                </a:lnTo>
                <a:cubicBezTo>
                  <a:pt x="5168" y="3186"/>
                  <a:pt x="5195" y="3176"/>
                  <a:pt x="5216" y="3157"/>
                </a:cubicBezTo>
                <a:lnTo>
                  <a:pt x="6775" y="1747"/>
                </a:lnTo>
                <a:cubicBezTo>
                  <a:pt x="6780" y="1743"/>
                  <a:pt x="6784" y="1738"/>
                  <a:pt x="6789" y="1732"/>
                </a:cubicBezTo>
                <a:cubicBezTo>
                  <a:pt x="6851" y="1650"/>
                  <a:pt x="6851" y="1536"/>
                  <a:pt x="6789" y="1455"/>
                </a:cubicBezTo>
                <a:close/>
              </a:path>
            </a:pathLst>
          </a:cu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arrow_275222">
            <a:extLst>
              <a:ext uri="{FF2B5EF4-FFF2-40B4-BE49-F238E27FC236}">
                <a16:creationId xmlns:a16="http://schemas.microsoft.com/office/drawing/2014/main" id="{01565AAA-CCAA-D672-725E-F9B444EA2131}"/>
              </a:ext>
            </a:extLst>
          </p:cNvPr>
          <p:cNvSpPr/>
          <p:nvPr/>
        </p:nvSpPr>
        <p:spPr>
          <a:xfrm rot="5400000">
            <a:off x="9359958" y="4322376"/>
            <a:ext cx="269889" cy="223738"/>
          </a:xfrm>
          <a:custGeom>
            <a:avLst/>
            <a:gdLst>
              <a:gd name="T0" fmla="*/ 6789 w 6851"/>
              <a:gd name="T1" fmla="*/ 1455 h 3186"/>
              <a:gd name="T2" fmla="*/ 6775 w 6851"/>
              <a:gd name="T3" fmla="*/ 1440 h 3186"/>
              <a:gd name="T4" fmla="*/ 5216 w 6851"/>
              <a:gd name="T5" fmla="*/ 30 h 3186"/>
              <a:gd name="T6" fmla="*/ 5140 w 6851"/>
              <a:gd name="T7" fmla="*/ 0 h 3186"/>
              <a:gd name="T8" fmla="*/ 123 w 6851"/>
              <a:gd name="T9" fmla="*/ 0 h 3186"/>
              <a:gd name="T10" fmla="*/ 16 w 6851"/>
              <a:gd name="T11" fmla="*/ 74 h 3186"/>
              <a:gd name="T12" fmla="*/ 47 w 6851"/>
              <a:gd name="T13" fmla="*/ 199 h 3186"/>
              <a:gd name="T14" fmla="*/ 1622 w 6851"/>
              <a:gd name="T15" fmla="*/ 1593 h 3186"/>
              <a:gd name="T16" fmla="*/ 47 w 6851"/>
              <a:gd name="T17" fmla="*/ 2987 h 3186"/>
              <a:gd name="T18" fmla="*/ 16 w 6851"/>
              <a:gd name="T19" fmla="*/ 3113 h 3186"/>
              <a:gd name="T20" fmla="*/ 123 w 6851"/>
              <a:gd name="T21" fmla="*/ 3186 h 3186"/>
              <a:gd name="T22" fmla="*/ 5140 w 6851"/>
              <a:gd name="T23" fmla="*/ 3186 h 3186"/>
              <a:gd name="T24" fmla="*/ 5216 w 6851"/>
              <a:gd name="T25" fmla="*/ 3157 h 3186"/>
              <a:gd name="T26" fmla="*/ 6775 w 6851"/>
              <a:gd name="T27" fmla="*/ 1747 h 3186"/>
              <a:gd name="T28" fmla="*/ 6789 w 6851"/>
              <a:gd name="T29" fmla="*/ 1732 h 3186"/>
              <a:gd name="T30" fmla="*/ 6789 w 6851"/>
              <a:gd name="T31" fmla="*/ 1455 h 3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51" h="3186">
                <a:moveTo>
                  <a:pt x="6789" y="1455"/>
                </a:moveTo>
                <a:cubicBezTo>
                  <a:pt x="6784" y="1449"/>
                  <a:pt x="6780" y="1444"/>
                  <a:pt x="6775" y="1440"/>
                </a:cubicBezTo>
                <a:lnTo>
                  <a:pt x="5216" y="30"/>
                </a:lnTo>
                <a:cubicBezTo>
                  <a:pt x="5195" y="11"/>
                  <a:pt x="5168" y="0"/>
                  <a:pt x="5140" y="0"/>
                </a:cubicBezTo>
                <a:lnTo>
                  <a:pt x="123" y="0"/>
                </a:lnTo>
                <a:cubicBezTo>
                  <a:pt x="75" y="0"/>
                  <a:pt x="33" y="30"/>
                  <a:pt x="16" y="74"/>
                </a:cubicBezTo>
                <a:cubicBezTo>
                  <a:pt x="0" y="118"/>
                  <a:pt x="12" y="168"/>
                  <a:pt x="47" y="199"/>
                </a:cubicBezTo>
                <a:lnTo>
                  <a:pt x="1622" y="1593"/>
                </a:lnTo>
                <a:lnTo>
                  <a:pt x="47" y="2987"/>
                </a:lnTo>
                <a:cubicBezTo>
                  <a:pt x="12" y="3019"/>
                  <a:pt x="0" y="3069"/>
                  <a:pt x="16" y="3113"/>
                </a:cubicBezTo>
                <a:cubicBezTo>
                  <a:pt x="33" y="3157"/>
                  <a:pt x="75" y="3186"/>
                  <a:pt x="123" y="3186"/>
                </a:cubicBezTo>
                <a:lnTo>
                  <a:pt x="5140" y="3186"/>
                </a:lnTo>
                <a:cubicBezTo>
                  <a:pt x="5168" y="3186"/>
                  <a:pt x="5195" y="3176"/>
                  <a:pt x="5216" y="3157"/>
                </a:cubicBezTo>
                <a:lnTo>
                  <a:pt x="6775" y="1747"/>
                </a:lnTo>
                <a:cubicBezTo>
                  <a:pt x="6780" y="1743"/>
                  <a:pt x="6784" y="1738"/>
                  <a:pt x="6789" y="1732"/>
                </a:cubicBezTo>
                <a:cubicBezTo>
                  <a:pt x="6851" y="1650"/>
                  <a:pt x="6851" y="1536"/>
                  <a:pt x="6789" y="1455"/>
                </a:cubicBezTo>
                <a:close/>
              </a:path>
            </a:pathLst>
          </a:cu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文本框 97">
            <a:extLst>
              <a:ext uri="{FF2B5EF4-FFF2-40B4-BE49-F238E27FC236}">
                <a16:creationId xmlns:a16="http://schemas.microsoft.com/office/drawing/2014/main" id="{A333CB4B-5C02-25E7-1081-EAA0B90FF913}"/>
              </a:ext>
            </a:extLst>
          </p:cNvPr>
          <p:cNvSpPr txBox="1"/>
          <p:nvPr/>
        </p:nvSpPr>
        <p:spPr>
          <a:xfrm>
            <a:off x="6941543" y="6250181"/>
            <a:ext cx="5171959" cy="584775"/>
          </a:xfrm>
          <a:prstGeom prst="rect">
            <a:avLst/>
          </a:prstGeom>
          <a:noFill/>
        </p:spPr>
        <p:txBody>
          <a:bodyPr wrap="square">
            <a:spAutoFit/>
          </a:bodyPr>
          <a:lstStyle/>
          <a:p>
            <a:r>
              <a:rPr lang="zh-CN" altLang="en-US" sz="800" dirty="0">
                <a:latin typeface="+mj-ea"/>
                <a:ea typeface="+mj-ea"/>
              </a:rPr>
              <a:t>注： </a:t>
            </a:r>
            <a:r>
              <a:rPr lang="en-US" altLang="zh-CN" sz="800" dirty="0">
                <a:latin typeface="+mj-ea"/>
                <a:ea typeface="+mj-ea"/>
              </a:rPr>
              <a:t>Ki</a:t>
            </a:r>
            <a:r>
              <a:rPr lang="zh-CN" altLang="en-US" sz="800" dirty="0">
                <a:latin typeface="+mj-ea"/>
                <a:ea typeface="+mj-ea"/>
              </a:rPr>
              <a:t>值表示对靶点的抑制强度，值越小抑制力越强 </a:t>
            </a:r>
            <a:r>
              <a:rPr lang="en-US" altLang="zh-CN" sz="800" dirty="0">
                <a:latin typeface="+mj-ea"/>
                <a:ea typeface="+mj-ea"/>
              </a:rPr>
              <a:t>1/Ki</a:t>
            </a:r>
            <a:r>
              <a:rPr lang="zh-CN" altLang="en-US" sz="800" dirty="0">
                <a:latin typeface="+mj-ea"/>
                <a:ea typeface="+mj-ea"/>
              </a:rPr>
              <a:t>越高，提示</a:t>
            </a:r>
            <a:r>
              <a:rPr lang="en-US" altLang="zh-CN" sz="800" dirty="0">
                <a:latin typeface="+mj-ea"/>
                <a:ea typeface="+mj-ea"/>
              </a:rPr>
              <a:t>HIF-PHI</a:t>
            </a:r>
            <a:r>
              <a:rPr lang="zh-CN" altLang="en-US" sz="800" dirty="0">
                <a:latin typeface="+mj-ea"/>
                <a:ea typeface="+mj-ea"/>
              </a:rPr>
              <a:t>对</a:t>
            </a:r>
            <a:r>
              <a:rPr lang="en-US" altLang="zh-CN" sz="800" dirty="0">
                <a:latin typeface="+mj-ea"/>
                <a:ea typeface="+mj-ea"/>
              </a:rPr>
              <a:t>PHD</a:t>
            </a:r>
            <a:r>
              <a:rPr lang="zh-CN" altLang="en-US" sz="800" dirty="0">
                <a:latin typeface="+mj-ea"/>
                <a:ea typeface="+mj-ea"/>
              </a:rPr>
              <a:t>作用选择性越高 不同研究中</a:t>
            </a:r>
            <a:r>
              <a:rPr lang="en-US" altLang="zh-CN" sz="800" dirty="0">
                <a:latin typeface="+mj-ea"/>
                <a:ea typeface="+mj-ea"/>
              </a:rPr>
              <a:t>Ki</a:t>
            </a:r>
            <a:r>
              <a:rPr lang="zh-CN" altLang="en-US" sz="800" dirty="0">
                <a:latin typeface="+mj-ea"/>
                <a:ea typeface="+mj-ea"/>
              </a:rPr>
              <a:t>值无法直接比较，此为示意图</a:t>
            </a:r>
            <a:endParaRPr lang="en-US" altLang="zh-CN" sz="800" dirty="0">
              <a:latin typeface="+mj-ea"/>
              <a:ea typeface="+mj-ea"/>
            </a:endParaRPr>
          </a:p>
          <a:p>
            <a:r>
              <a:rPr lang="en-US" altLang="zh-CN" sz="800" dirty="0">
                <a:latin typeface="+mj-ea"/>
                <a:ea typeface="+mj-ea"/>
              </a:rPr>
              <a:t>HIF-α</a:t>
            </a:r>
            <a:r>
              <a:rPr lang="zh-CN" altLang="en-US" sz="800" dirty="0">
                <a:latin typeface="+mj-ea"/>
                <a:ea typeface="+mj-ea"/>
              </a:rPr>
              <a:t>两个亚型功能不同，</a:t>
            </a:r>
            <a:r>
              <a:rPr lang="en-US" altLang="zh-CN" sz="800" dirty="0">
                <a:latin typeface="+mj-ea"/>
                <a:ea typeface="+mj-ea"/>
              </a:rPr>
              <a:t>PHD</a:t>
            </a:r>
            <a:r>
              <a:rPr lang="zh-CN" altLang="en-US" sz="800" dirty="0">
                <a:latin typeface="+mj-ea"/>
                <a:ea typeface="+mj-ea"/>
              </a:rPr>
              <a:t>三个亚型对</a:t>
            </a:r>
            <a:r>
              <a:rPr lang="en-US" altLang="zh-CN" sz="800" dirty="0">
                <a:latin typeface="+mj-ea"/>
                <a:ea typeface="+mj-ea"/>
              </a:rPr>
              <a:t>HIF-α</a:t>
            </a:r>
            <a:r>
              <a:rPr lang="zh-CN" altLang="en-US" sz="800" dirty="0">
                <a:latin typeface="+mj-ea"/>
                <a:ea typeface="+mj-ea"/>
              </a:rPr>
              <a:t>两个亚型的效力不同</a:t>
            </a:r>
            <a:endParaRPr lang="en-US" altLang="zh-CN" sz="800" dirty="0">
              <a:latin typeface="+mj-ea"/>
              <a:ea typeface="+mj-ea"/>
            </a:endParaRPr>
          </a:p>
          <a:p>
            <a:r>
              <a:rPr lang="en-US" altLang="zh-CN" sz="800" dirty="0">
                <a:latin typeface="+mj-ea"/>
                <a:ea typeface="+mj-ea"/>
              </a:rPr>
              <a:t>HIF</a:t>
            </a:r>
            <a:r>
              <a:rPr lang="zh-CN" altLang="en-US" sz="800" dirty="0">
                <a:latin typeface="+mj-ea"/>
                <a:ea typeface="+mj-ea"/>
              </a:rPr>
              <a:t>：低氧诱导因子；</a:t>
            </a:r>
            <a:r>
              <a:rPr lang="en-US" altLang="zh-CN" sz="800" dirty="0">
                <a:latin typeface="+mj-ea"/>
                <a:ea typeface="+mj-ea"/>
              </a:rPr>
              <a:t>PHD</a:t>
            </a:r>
            <a:r>
              <a:rPr lang="zh-CN" altLang="en-US" sz="800" dirty="0">
                <a:latin typeface="+mj-ea"/>
                <a:ea typeface="+mj-ea"/>
              </a:rPr>
              <a:t>：脯氨酰羟化酶</a:t>
            </a:r>
          </a:p>
        </p:txBody>
      </p:sp>
      <p:sp>
        <p:nvSpPr>
          <p:cNvPr id="104" name="矩形: 圆角 103">
            <a:extLst>
              <a:ext uri="{FF2B5EF4-FFF2-40B4-BE49-F238E27FC236}">
                <a16:creationId xmlns:a16="http://schemas.microsoft.com/office/drawing/2014/main" id="{564144EF-82EC-F91B-45D2-B139524E0E36}"/>
              </a:ext>
            </a:extLst>
          </p:cNvPr>
          <p:cNvSpPr/>
          <p:nvPr/>
        </p:nvSpPr>
        <p:spPr>
          <a:xfrm>
            <a:off x="1493543" y="5900457"/>
            <a:ext cx="1930623" cy="803685"/>
          </a:xfrm>
          <a:prstGeom prst="round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2800" b="1" dirty="0">
                <a:solidFill>
                  <a:srgbClr val="C00000"/>
                </a:solidFill>
              </a:rPr>
              <a:t>1.1</a:t>
            </a:r>
            <a:r>
              <a:rPr lang="zh-CN" altLang="en-US" sz="2800" b="1" dirty="0">
                <a:solidFill>
                  <a:srgbClr val="C00000"/>
                </a:solidFill>
              </a:rPr>
              <a:t>次</a:t>
            </a:r>
          </a:p>
        </p:txBody>
      </p:sp>
      <p:sp>
        <p:nvSpPr>
          <p:cNvPr id="105" name="矩形 104">
            <a:extLst>
              <a:ext uri="{FF2B5EF4-FFF2-40B4-BE49-F238E27FC236}">
                <a16:creationId xmlns:a16="http://schemas.microsoft.com/office/drawing/2014/main" id="{F48E890C-DEC2-B30C-4510-CC19E33ADF36}"/>
              </a:ext>
            </a:extLst>
          </p:cNvPr>
          <p:cNvSpPr/>
          <p:nvPr/>
        </p:nvSpPr>
        <p:spPr>
          <a:xfrm>
            <a:off x="1615440" y="6047685"/>
            <a:ext cx="741680" cy="576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j-ea"/>
                <a:ea typeface="+mj-ea"/>
              </a:rPr>
              <a:t>恩那度司他</a:t>
            </a:r>
          </a:p>
        </p:txBody>
      </p:sp>
      <p:sp>
        <p:nvSpPr>
          <p:cNvPr id="106" name="矩形: 圆角 105">
            <a:extLst>
              <a:ext uri="{FF2B5EF4-FFF2-40B4-BE49-F238E27FC236}">
                <a16:creationId xmlns:a16="http://schemas.microsoft.com/office/drawing/2014/main" id="{6D9B3443-04DB-C4E4-6AD4-26C2DE749708}"/>
              </a:ext>
            </a:extLst>
          </p:cNvPr>
          <p:cNvSpPr/>
          <p:nvPr/>
        </p:nvSpPr>
        <p:spPr>
          <a:xfrm>
            <a:off x="3826021" y="5900457"/>
            <a:ext cx="1930623" cy="803685"/>
          </a:xfrm>
          <a:prstGeom prst="round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tLang="zh-CN" sz="2800" b="1" dirty="0">
                <a:solidFill>
                  <a:srgbClr val="C00000"/>
                </a:solidFill>
              </a:rPr>
              <a:t>2.7</a:t>
            </a:r>
            <a:r>
              <a:rPr lang="zh-CN" altLang="en-US" sz="2800" b="1" dirty="0">
                <a:solidFill>
                  <a:srgbClr val="C00000"/>
                </a:solidFill>
              </a:rPr>
              <a:t>次</a:t>
            </a:r>
          </a:p>
        </p:txBody>
      </p:sp>
      <p:sp>
        <p:nvSpPr>
          <p:cNvPr id="107" name="矩形 106">
            <a:extLst>
              <a:ext uri="{FF2B5EF4-FFF2-40B4-BE49-F238E27FC236}">
                <a16:creationId xmlns:a16="http://schemas.microsoft.com/office/drawing/2014/main" id="{6B46BC41-0797-3158-1266-E60E1D4AF0C8}"/>
              </a:ext>
            </a:extLst>
          </p:cNvPr>
          <p:cNvSpPr/>
          <p:nvPr/>
        </p:nvSpPr>
        <p:spPr>
          <a:xfrm>
            <a:off x="3947918" y="6047685"/>
            <a:ext cx="741680" cy="576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j-ea"/>
                <a:ea typeface="+mj-ea"/>
              </a:rPr>
              <a:t>罗沙司他</a:t>
            </a:r>
          </a:p>
        </p:txBody>
      </p:sp>
    </p:spTree>
    <p:extLst>
      <p:ext uri="{BB962C8B-B14F-4D97-AF65-F5344CB8AC3E}">
        <p14:creationId xmlns:p14="http://schemas.microsoft.com/office/powerpoint/2010/main" val="230331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44587" y="149006"/>
            <a:ext cx="5075264" cy="400110"/>
          </a:xfrm>
          <a:prstGeom prst="rect">
            <a:avLst/>
          </a:prstGeom>
          <a:noFill/>
        </p:spPr>
        <p:txBody>
          <a:bodyPr wrap="square" rtlCol="0">
            <a:spAutoFit/>
          </a:bodyPr>
          <a:lstStyle/>
          <a:p>
            <a:r>
              <a:rPr lang="zh-CN" altLang="en-US" sz="2000" b="1" dirty="0">
                <a:latin typeface="+mj-ea"/>
                <a:ea typeface="+mj-ea"/>
              </a:rPr>
              <a:t>公平性</a:t>
            </a:r>
          </a:p>
        </p:txBody>
      </p:sp>
      <p:sp>
        <p:nvSpPr>
          <p:cNvPr id="4" name="矩形 3"/>
          <p:cNvSpPr/>
          <p:nvPr/>
        </p:nvSpPr>
        <p:spPr>
          <a:xfrm>
            <a:off x="465112" y="125224"/>
            <a:ext cx="781050" cy="447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 name="文本框 5"/>
          <p:cNvSpPr txBox="1"/>
          <p:nvPr/>
        </p:nvSpPr>
        <p:spPr>
          <a:xfrm>
            <a:off x="563537" y="112524"/>
            <a:ext cx="584200" cy="460375"/>
          </a:xfrm>
          <a:prstGeom prst="rect">
            <a:avLst/>
          </a:prstGeom>
          <a:noFill/>
        </p:spPr>
        <p:txBody>
          <a:bodyPr wrap="square" rtlCol="0">
            <a:spAutoFit/>
          </a:bodyPr>
          <a:lstStyle/>
          <a:p>
            <a:r>
              <a:rPr lang="en-US" altLang="zh-CN" sz="2400" b="1" dirty="0">
                <a:solidFill>
                  <a:schemeClr val="bg1"/>
                </a:solidFill>
                <a:latin typeface="+mj-ea"/>
                <a:ea typeface="+mj-ea"/>
              </a:rPr>
              <a:t>05</a:t>
            </a:r>
          </a:p>
        </p:txBody>
      </p:sp>
      <p:sp>
        <p:nvSpPr>
          <p:cNvPr id="8" name="矩形 7"/>
          <p:cNvSpPr/>
          <p:nvPr/>
        </p:nvSpPr>
        <p:spPr>
          <a:xfrm>
            <a:off x="465110" y="3228945"/>
            <a:ext cx="3756304" cy="400110"/>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ctr"/>
            <a:r>
              <a:rPr lang="zh-CN" altLang="en-US" b="1" dirty="0">
                <a:solidFill>
                  <a:schemeClr val="bg1"/>
                </a:solidFill>
                <a:latin typeface="+mj-ea"/>
                <a:ea typeface="+mj-ea"/>
              </a:rPr>
              <a:t>临床管理难度及其他相关情况</a:t>
            </a:r>
          </a:p>
        </p:txBody>
      </p:sp>
      <p:sp>
        <p:nvSpPr>
          <p:cNvPr id="9" name="矩形 8"/>
          <p:cNvSpPr/>
          <p:nvPr/>
        </p:nvSpPr>
        <p:spPr>
          <a:xfrm>
            <a:off x="465111" y="748678"/>
            <a:ext cx="3756303" cy="400110"/>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ctr"/>
            <a:r>
              <a:rPr lang="zh-CN" altLang="en-US" b="1" dirty="0">
                <a:solidFill>
                  <a:schemeClr val="bg1"/>
                </a:solidFill>
                <a:latin typeface="+mj-ea"/>
                <a:ea typeface="+mj-ea"/>
              </a:rPr>
              <a:t>弥补药品目录短板</a:t>
            </a:r>
          </a:p>
        </p:txBody>
      </p:sp>
      <p:sp>
        <p:nvSpPr>
          <p:cNvPr id="12" name="矩形 11"/>
          <p:cNvSpPr/>
          <p:nvPr/>
        </p:nvSpPr>
        <p:spPr>
          <a:xfrm>
            <a:off x="465110" y="1225053"/>
            <a:ext cx="8701191" cy="1721112"/>
          </a:xfrm>
          <a:prstGeom prst="rect">
            <a:avLst/>
          </a:prstGeom>
          <a:solidFill>
            <a:schemeClr val="bg1"/>
          </a:solidFill>
          <a:ln w="12700">
            <a:solidFill>
              <a:srgbClr val="DCAEB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80000" rIns="180000" bIns="72000" rtlCol="0" anchor="ctr" anchorCtr="0"/>
          <a:lstStyle/>
          <a:p>
            <a:pPr fontAlgn="auto">
              <a:lnSpc>
                <a:spcPct val="120000"/>
              </a:lnSpc>
            </a:pPr>
            <a:r>
              <a:rPr lang="zh-CN" altLang="en-US" sz="1500" b="1" dirty="0">
                <a:solidFill>
                  <a:schemeClr val="tx1"/>
                </a:solidFill>
                <a:latin typeface="+mj-ea"/>
                <a:ea typeface="+mj-ea"/>
              </a:rPr>
              <a:t>目前国内</a:t>
            </a:r>
            <a:r>
              <a:rPr lang="en-US" altLang="zh-CN" sz="1500" b="1" dirty="0">
                <a:solidFill>
                  <a:schemeClr val="tx1"/>
                </a:solidFill>
                <a:latin typeface="+mj-ea"/>
                <a:ea typeface="+mj-ea"/>
              </a:rPr>
              <a:t>HIF-PHI</a:t>
            </a:r>
            <a:r>
              <a:rPr lang="zh-CN" altLang="en-US" sz="1500" b="1" dirty="0">
                <a:solidFill>
                  <a:schemeClr val="tx1"/>
                </a:solidFill>
                <a:latin typeface="+mj-ea"/>
                <a:ea typeface="+mj-ea"/>
              </a:rPr>
              <a:t>类药物</a:t>
            </a:r>
            <a:r>
              <a:rPr lang="zh-CN" altLang="en-US" sz="1500" dirty="0">
                <a:solidFill>
                  <a:schemeClr val="tx1"/>
                </a:solidFill>
                <a:latin typeface="+mj-ea"/>
                <a:ea typeface="+mj-ea"/>
              </a:rPr>
              <a:t>仅有罗沙司他一个，尽管罗沙司他疗效确切，但仍存在一些</a:t>
            </a:r>
            <a:r>
              <a:rPr lang="zh-CN" altLang="en-US" sz="1500" b="1" dirty="0">
                <a:solidFill>
                  <a:schemeClr val="tx1"/>
                </a:solidFill>
                <a:latin typeface="+mj-ea"/>
                <a:ea typeface="+mj-ea"/>
              </a:rPr>
              <a:t>局限性</a:t>
            </a:r>
            <a:r>
              <a:rPr lang="zh-CN" altLang="en-US" sz="1500" dirty="0">
                <a:solidFill>
                  <a:schemeClr val="tx1"/>
                </a:solidFill>
                <a:latin typeface="+mj-ea"/>
                <a:ea typeface="+mj-ea"/>
              </a:rPr>
              <a:t>：</a:t>
            </a:r>
            <a:endParaRPr lang="en-US" altLang="zh-CN" sz="1500" dirty="0">
              <a:solidFill>
                <a:schemeClr val="tx1"/>
              </a:solidFill>
              <a:latin typeface="+mj-ea"/>
              <a:ea typeface="+mj-ea"/>
            </a:endParaRPr>
          </a:p>
          <a:p>
            <a:pPr marL="268605" indent="-268605" fontAlgn="auto">
              <a:lnSpc>
                <a:spcPct val="120000"/>
              </a:lnSpc>
              <a:buFont typeface="+mj-ea"/>
              <a:buAutoNum type="circleNumDbPlain"/>
            </a:pPr>
            <a:r>
              <a:rPr lang="en-US" altLang="zh-CN" sz="1500" dirty="0">
                <a:solidFill>
                  <a:schemeClr val="tx1"/>
                </a:solidFill>
                <a:latin typeface="+mj-ea"/>
                <a:ea typeface="+mj-ea"/>
              </a:rPr>
              <a:t>HIF</a:t>
            </a:r>
            <a:r>
              <a:rPr lang="zh-CN" altLang="en-US" sz="1500" dirty="0">
                <a:solidFill>
                  <a:schemeClr val="tx1"/>
                </a:solidFill>
                <a:latin typeface="+mj-ea"/>
                <a:ea typeface="+mj-ea"/>
              </a:rPr>
              <a:t>调控作用过强，生成</a:t>
            </a:r>
            <a:r>
              <a:rPr lang="en-US" altLang="zh-CN" sz="1500" dirty="0">
                <a:solidFill>
                  <a:schemeClr val="tx1"/>
                </a:solidFill>
                <a:latin typeface="+mj-ea"/>
                <a:ea typeface="+mj-ea"/>
              </a:rPr>
              <a:t>EPO</a:t>
            </a:r>
            <a:r>
              <a:rPr lang="zh-CN" altLang="en-US" sz="1500" dirty="0">
                <a:solidFill>
                  <a:schemeClr val="tx1"/>
                </a:solidFill>
                <a:latin typeface="+mj-ea"/>
                <a:ea typeface="+mj-ea"/>
              </a:rPr>
              <a:t>浓度过高，升高</a:t>
            </a:r>
            <a:r>
              <a:rPr lang="en-US" altLang="zh-CN" sz="1500" dirty="0">
                <a:solidFill>
                  <a:schemeClr val="tx1"/>
                </a:solidFill>
                <a:latin typeface="+mj-ea"/>
                <a:ea typeface="+mj-ea"/>
              </a:rPr>
              <a:t>Hb</a:t>
            </a:r>
            <a:r>
              <a:rPr lang="zh-CN" altLang="en-US" sz="1500" dirty="0">
                <a:solidFill>
                  <a:schemeClr val="tx1"/>
                </a:solidFill>
                <a:latin typeface="+mj-ea"/>
                <a:ea typeface="+mj-ea"/>
              </a:rPr>
              <a:t>速度过快，增加血栓及</a:t>
            </a:r>
            <a:r>
              <a:rPr lang="en-US" altLang="zh-CN" sz="1500" dirty="0">
                <a:solidFill>
                  <a:schemeClr val="tx1"/>
                </a:solidFill>
                <a:latin typeface="+mj-ea"/>
                <a:ea typeface="+mj-ea"/>
              </a:rPr>
              <a:t>CV</a:t>
            </a:r>
            <a:r>
              <a:rPr lang="zh-CN" altLang="en-US" sz="1500" dirty="0">
                <a:solidFill>
                  <a:schemeClr val="tx1"/>
                </a:solidFill>
                <a:latin typeface="+mj-ea"/>
                <a:ea typeface="+mj-ea"/>
              </a:rPr>
              <a:t>事件；</a:t>
            </a:r>
            <a:endParaRPr lang="en-US" altLang="zh-CN" sz="1500" dirty="0">
              <a:solidFill>
                <a:schemeClr val="tx1"/>
              </a:solidFill>
              <a:latin typeface="+mj-ea"/>
              <a:ea typeface="+mj-ea"/>
            </a:endParaRPr>
          </a:p>
          <a:p>
            <a:pPr marL="268605" indent="-268605" fontAlgn="auto">
              <a:lnSpc>
                <a:spcPct val="120000"/>
              </a:lnSpc>
              <a:buFont typeface="+mj-ea"/>
              <a:buAutoNum type="circleNumDbPlain"/>
            </a:pPr>
            <a:r>
              <a:rPr lang="zh-CN" altLang="en-US" sz="1500" dirty="0">
                <a:solidFill>
                  <a:schemeClr val="tx1"/>
                </a:solidFill>
                <a:latin typeface="+mj-ea"/>
                <a:ea typeface="+mj-ea"/>
              </a:rPr>
              <a:t>影响脂代谢等潜在脱靶风险；</a:t>
            </a:r>
            <a:endParaRPr lang="en-US" altLang="zh-CN" sz="1500" dirty="0">
              <a:solidFill>
                <a:schemeClr val="tx1"/>
              </a:solidFill>
              <a:latin typeface="+mj-ea"/>
              <a:ea typeface="+mj-ea"/>
            </a:endParaRPr>
          </a:p>
          <a:p>
            <a:pPr marL="268605" indent="-268605" fontAlgn="auto">
              <a:lnSpc>
                <a:spcPct val="120000"/>
              </a:lnSpc>
              <a:buFont typeface="+mj-ea"/>
              <a:buAutoNum type="circleNumDbPlain"/>
            </a:pPr>
            <a:r>
              <a:rPr lang="zh-CN" altLang="en-US" sz="1500" dirty="0">
                <a:solidFill>
                  <a:schemeClr val="tx1"/>
                </a:solidFill>
                <a:latin typeface="+mj-ea"/>
                <a:ea typeface="+mj-ea"/>
              </a:rPr>
              <a:t>量效关系非线性，调药复杂，引起</a:t>
            </a:r>
            <a:r>
              <a:rPr lang="en-US" altLang="zh-CN" sz="1500" dirty="0">
                <a:solidFill>
                  <a:schemeClr val="tx1"/>
                </a:solidFill>
                <a:latin typeface="+mj-ea"/>
                <a:ea typeface="+mj-ea"/>
              </a:rPr>
              <a:t>Hb</a:t>
            </a:r>
            <a:r>
              <a:rPr lang="zh-CN" altLang="en-US" sz="1500" dirty="0">
                <a:solidFill>
                  <a:schemeClr val="tx1"/>
                </a:solidFill>
                <a:latin typeface="+mj-ea"/>
                <a:ea typeface="+mj-ea"/>
              </a:rPr>
              <a:t>波动；</a:t>
            </a:r>
            <a:endParaRPr lang="en-US" altLang="zh-CN" sz="1500" dirty="0">
              <a:solidFill>
                <a:schemeClr val="tx1"/>
              </a:solidFill>
              <a:latin typeface="+mj-ea"/>
              <a:ea typeface="+mj-ea"/>
            </a:endParaRPr>
          </a:p>
          <a:p>
            <a:pPr marL="268605" indent="-268605" fontAlgn="auto">
              <a:lnSpc>
                <a:spcPct val="120000"/>
              </a:lnSpc>
              <a:buFont typeface="+mj-ea"/>
              <a:buAutoNum type="circleNumDbPlain"/>
            </a:pPr>
            <a:r>
              <a:rPr lang="en-US" altLang="zh-CN" sz="1500" dirty="0">
                <a:solidFill>
                  <a:schemeClr val="tx1"/>
                </a:solidFill>
                <a:latin typeface="+mj-ea"/>
                <a:ea typeface="+mj-ea"/>
              </a:rPr>
              <a:t>TIW</a:t>
            </a:r>
            <a:r>
              <a:rPr lang="zh-CN" altLang="en-US" sz="1500" dirty="0">
                <a:solidFill>
                  <a:schemeClr val="tx1"/>
                </a:solidFill>
                <a:latin typeface="+mj-ea"/>
                <a:ea typeface="+mj-ea"/>
              </a:rPr>
              <a:t>给药不符合常规服药规律，增加管理难度等。</a:t>
            </a:r>
            <a:endParaRPr lang="en-US" altLang="zh-CN" sz="1500" dirty="0">
              <a:solidFill>
                <a:schemeClr val="tx1"/>
              </a:solidFill>
              <a:latin typeface="+mj-ea"/>
              <a:ea typeface="+mj-ea"/>
            </a:endParaRPr>
          </a:p>
          <a:p>
            <a:pPr fontAlgn="auto">
              <a:lnSpc>
                <a:spcPct val="120000"/>
              </a:lnSpc>
            </a:pPr>
            <a:r>
              <a:rPr lang="zh-CN" altLang="en-US" sz="1500" b="1" dirty="0">
                <a:solidFill>
                  <a:srgbClr val="C00000"/>
                </a:solidFill>
                <a:latin typeface="+mj-ea"/>
                <a:ea typeface="+mj-ea"/>
              </a:rPr>
              <a:t>恩那度司他则在确保疗效的同时优化了上述局限性问题，是广大肾性贫血患者的治疗优选</a:t>
            </a:r>
            <a:r>
              <a:rPr lang="zh-CN" altLang="en-US" sz="1500" dirty="0">
                <a:solidFill>
                  <a:schemeClr val="tx1"/>
                </a:solidFill>
                <a:latin typeface="+mj-ea"/>
                <a:ea typeface="+mj-ea"/>
              </a:rPr>
              <a:t>。</a:t>
            </a:r>
          </a:p>
        </p:txBody>
      </p:sp>
      <p:sp>
        <p:nvSpPr>
          <p:cNvPr id="13" name="矩形 12"/>
          <p:cNvSpPr/>
          <p:nvPr/>
        </p:nvSpPr>
        <p:spPr>
          <a:xfrm>
            <a:off x="9612349" y="1640912"/>
            <a:ext cx="2274850" cy="88939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fontAlgn="ctr">
              <a:lnSpc>
                <a:spcPct val="130000"/>
              </a:lnSpc>
            </a:pPr>
            <a:r>
              <a:rPr lang="zh-CN" altLang="en-US" sz="1600" b="1" dirty="0">
                <a:solidFill>
                  <a:srgbClr val="000000"/>
                </a:solidFill>
                <a:latin typeface="+mj-ea"/>
                <a:ea typeface="+mj-ea"/>
              </a:rPr>
              <a:t>目前挂网价格：</a:t>
            </a:r>
            <a:endParaRPr lang="en-US" altLang="zh-CN" sz="1600" b="1" dirty="0">
              <a:solidFill>
                <a:srgbClr val="000000"/>
              </a:solidFill>
              <a:latin typeface="+mj-ea"/>
              <a:ea typeface="+mj-ea"/>
            </a:endParaRPr>
          </a:p>
          <a:p>
            <a:pPr fontAlgn="ctr">
              <a:lnSpc>
                <a:spcPct val="130000"/>
              </a:lnSpc>
            </a:pPr>
            <a:r>
              <a:rPr lang="en-US" altLang="zh-CN" sz="1600" b="1" u="sng" dirty="0">
                <a:solidFill>
                  <a:srgbClr val="000000"/>
                </a:solidFill>
                <a:latin typeface="+mj-ea"/>
                <a:ea typeface="+mj-ea"/>
              </a:rPr>
              <a:t> 546</a:t>
            </a:r>
            <a:r>
              <a:rPr lang="zh-CN" altLang="en-US" sz="1600" b="1" u="sng" dirty="0">
                <a:solidFill>
                  <a:srgbClr val="000000"/>
                </a:solidFill>
                <a:latin typeface="+mj-ea"/>
                <a:ea typeface="+mj-ea"/>
              </a:rPr>
              <a:t>元</a:t>
            </a:r>
            <a:r>
              <a:rPr lang="en-US" altLang="zh-CN" sz="1600" b="1" u="sng" dirty="0">
                <a:solidFill>
                  <a:srgbClr val="000000"/>
                </a:solidFill>
                <a:latin typeface="+mj-ea"/>
                <a:ea typeface="+mj-ea"/>
              </a:rPr>
              <a:t>/</a:t>
            </a:r>
            <a:r>
              <a:rPr lang="zh-CN" altLang="en-US" sz="1600" b="1" u="sng" dirty="0">
                <a:solidFill>
                  <a:srgbClr val="000000"/>
                </a:solidFill>
                <a:latin typeface="+mj-ea"/>
                <a:ea typeface="+mj-ea"/>
              </a:rPr>
              <a:t>盒（</a:t>
            </a:r>
            <a:r>
              <a:rPr lang="en-US" altLang="zh-CN" sz="1600" b="1" u="sng" dirty="0">
                <a:solidFill>
                  <a:srgbClr val="000000"/>
                </a:solidFill>
                <a:latin typeface="+mj-ea"/>
                <a:ea typeface="+mj-ea"/>
              </a:rPr>
              <a:t>4mg*7</a:t>
            </a:r>
            <a:r>
              <a:rPr lang="zh-CN" altLang="en-US" sz="1600" b="1" u="sng" dirty="0">
                <a:solidFill>
                  <a:srgbClr val="000000"/>
                </a:solidFill>
                <a:latin typeface="+mj-ea"/>
                <a:ea typeface="+mj-ea"/>
              </a:rPr>
              <a:t>片）</a:t>
            </a:r>
          </a:p>
        </p:txBody>
      </p:sp>
      <p:sp>
        <p:nvSpPr>
          <p:cNvPr id="5" name="页脚占位符 5"/>
          <p:cNvSpPr txBox="1"/>
          <p:nvPr/>
        </p:nvSpPr>
        <p:spPr>
          <a:xfrm>
            <a:off x="3449476" y="6629689"/>
            <a:ext cx="7543649" cy="184666"/>
          </a:xfrm>
          <a:prstGeom prst="rect">
            <a:avLst/>
          </a:prstGeom>
        </p:spPr>
        <p:txBody>
          <a:bodyPr vert="horz" wrap="square" lIns="0" tIns="45720" rIns="91440" bIns="0" numCol="1" rtlCol="0" anchor="ctr" anchorCtr="0">
            <a:spAutoFit/>
          </a:bodyPr>
          <a:lstStyle>
            <a:defPPr>
              <a:defRPr lang="zh-CN"/>
            </a:defPPr>
            <a:lvl1pPr marL="0" algn="l" defTabSz="914400" rtl="0" eaLnBrk="1" latinLnBrk="0" hangingPunct="1">
              <a:defRPr sz="800" kern="120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i="1" dirty="0">
                <a:solidFill>
                  <a:schemeClr val="tx1"/>
                </a:solidFill>
                <a:latin typeface="+mj-ea"/>
                <a:ea typeface="+mj-ea"/>
              </a:rPr>
              <a:t>1.</a:t>
            </a:r>
            <a:r>
              <a:rPr lang="zh-CN" altLang="en-US" sz="900" i="1" dirty="0">
                <a:solidFill>
                  <a:schemeClr val="tx1"/>
                </a:solidFill>
                <a:latin typeface="+mj-ea"/>
                <a:ea typeface="+mj-ea"/>
              </a:rPr>
              <a:t>恩那度司他日本说明书（</a:t>
            </a:r>
            <a:r>
              <a:rPr lang="en-US" altLang="zh-CN" sz="900" i="1" dirty="0">
                <a:solidFill>
                  <a:schemeClr val="tx1"/>
                </a:solidFill>
                <a:latin typeface="+mj-ea"/>
                <a:ea typeface="+mj-ea"/>
              </a:rPr>
              <a:t>2023</a:t>
            </a:r>
            <a:r>
              <a:rPr lang="zh-CN" altLang="en-US" sz="900" i="1" dirty="0">
                <a:solidFill>
                  <a:schemeClr val="tx1"/>
                </a:solidFill>
                <a:latin typeface="+mj-ea"/>
                <a:ea typeface="+mj-ea"/>
              </a:rPr>
              <a:t>年</a:t>
            </a:r>
            <a:r>
              <a:rPr lang="en-US" altLang="zh-CN" sz="900" i="1" dirty="0">
                <a:solidFill>
                  <a:schemeClr val="tx1"/>
                </a:solidFill>
                <a:latin typeface="+mj-ea"/>
                <a:ea typeface="+mj-ea"/>
              </a:rPr>
              <a:t>2</a:t>
            </a:r>
            <a:r>
              <a:rPr lang="zh-CN" altLang="en-US" sz="900" i="1" dirty="0">
                <a:solidFill>
                  <a:schemeClr val="tx1"/>
                </a:solidFill>
                <a:latin typeface="+mj-ea"/>
                <a:ea typeface="+mj-ea"/>
              </a:rPr>
              <a:t>月修订，第</a:t>
            </a:r>
            <a:r>
              <a:rPr lang="en-US" altLang="zh-CN" sz="900" i="1" dirty="0">
                <a:solidFill>
                  <a:schemeClr val="tx1"/>
                </a:solidFill>
                <a:latin typeface="+mj-ea"/>
                <a:ea typeface="+mj-ea"/>
              </a:rPr>
              <a:t>4</a:t>
            </a:r>
            <a:r>
              <a:rPr lang="zh-CN" altLang="en-US" sz="900" i="1" dirty="0">
                <a:solidFill>
                  <a:schemeClr val="tx1"/>
                </a:solidFill>
                <a:latin typeface="+mj-ea"/>
                <a:ea typeface="+mj-ea"/>
              </a:rPr>
              <a:t>版）                                                                   </a:t>
            </a:r>
            <a:r>
              <a:rPr lang="en-US" altLang="zh-CN" sz="900" i="1" dirty="0">
                <a:solidFill>
                  <a:schemeClr val="tx1"/>
                </a:solidFill>
                <a:latin typeface="+mj-ea"/>
                <a:ea typeface="+mj-ea"/>
              </a:rPr>
              <a:t>2. </a:t>
            </a:r>
            <a:r>
              <a:rPr lang="zh-CN" altLang="en-US" sz="900" i="1" dirty="0">
                <a:solidFill>
                  <a:schemeClr val="tx1"/>
                </a:solidFill>
                <a:latin typeface="+mj-ea"/>
                <a:ea typeface="+mj-ea"/>
              </a:rPr>
              <a:t>罗沙司他中国说明书（修改日期</a:t>
            </a:r>
            <a:r>
              <a:rPr lang="en-US" altLang="zh-CN" sz="900" i="1" dirty="0">
                <a:solidFill>
                  <a:schemeClr val="tx1"/>
                </a:solidFill>
                <a:latin typeface="+mj-ea"/>
                <a:ea typeface="+mj-ea"/>
              </a:rPr>
              <a:t>2021</a:t>
            </a:r>
            <a:r>
              <a:rPr lang="zh-CN" altLang="en-US" sz="900" i="1" dirty="0">
                <a:solidFill>
                  <a:schemeClr val="tx1"/>
                </a:solidFill>
                <a:latin typeface="+mj-ea"/>
                <a:ea typeface="+mj-ea"/>
              </a:rPr>
              <a:t>年</a:t>
            </a:r>
            <a:r>
              <a:rPr lang="en-US" altLang="zh-CN" sz="900" i="1" dirty="0">
                <a:solidFill>
                  <a:schemeClr val="tx1"/>
                </a:solidFill>
                <a:latin typeface="+mj-ea"/>
                <a:ea typeface="+mj-ea"/>
              </a:rPr>
              <a:t>4</a:t>
            </a:r>
            <a:r>
              <a:rPr lang="zh-CN" altLang="en-US" sz="900" i="1" dirty="0">
                <a:solidFill>
                  <a:schemeClr val="tx1"/>
                </a:solidFill>
                <a:latin typeface="+mj-ea"/>
                <a:ea typeface="+mj-ea"/>
              </a:rPr>
              <a:t>月</a:t>
            </a:r>
            <a:r>
              <a:rPr lang="en-US" altLang="zh-CN" sz="900" i="1" dirty="0">
                <a:solidFill>
                  <a:schemeClr val="tx1"/>
                </a:solidFill>
                <a:latin typeface="+mj-ea"/>
                <a:ea typeface="+mj-ea"/>
              </a:rPr>
              <a:t>16</a:t>
            </a:r>
            <a:r>
              <a:rPr lang="zh-CN" altLang="en-US" sz="900" i="1" dirty="0">
                <a:solidFill>
                  <a:schemeClr val="tx1"/>
                </a:solidFill>
                <a:latin typeface="+mj-ea"/>
                <a:ea typeface="+mj-ea"/>
              </a:rPr>
              <a:t>日）</a:t>
            </a:r>
            <a:endParaRPr lang="en-US" altLang="zh-CN" sz="900" i="1" dirty="0">
              <a:solidFill>
                <a:schemeClr val="tx1"/>
              </a:solidFill>
              <a:latin typeface="+mj-ea"/>
              <a:ea typeface="+mj-ea"/>
            </a:endParaRPr>
          </a:p>
        </p:txBody>
      </p:sp>
      <p:sp>
        <p:nvSpPr>
          <p:cNvPr id="7" name="灯片编号占位符 6">
            <a:extLst>
              <a:ext uri="{FF2B5EF4-FFF2-40B4-BE49-F238E27FC236}">
                <a16:creationId xmlns:a16="http://schemas.microsoft.com/office/drawing/2014/main" id="{7FF0F4B6-E30D-A0E7-FD02-BAEC9EB7AD40}"/>
              </a:ext>
            </a:extLst>
          </p:cNvPr>
          <p:cNvSpPr>
            <a:spLocks noGrp="1"/>
          </p:cNvSpPr>
          <p:nvPr>
            <p:ph type="sldNum" sz="quarter" idx="12"/>
          </p:nvPr>
        </p:nvSpPr>
        <p:spPr/>
        <p:txBody>
          <a:bodyPr/>
          <a:lstStyle/>
          <a:p>
            <a:fld id="{49AE70B2-8BF9-45C0-BB95-33D1B9D3A854}" type="slidenum">
              <a:rPr lang="zh-CN" altLang="en-US" smtClean="0"/>
              <a:t>12</a:t>
            </a:fld>
            <a:endParaRPr lang="zh-CN" altLang="en-US" dirty="0"/>
          </a:p>
        </p:txBody>
      </p:sp>
      <p:sp>
        <p:nvSpPr>
          <p:cNvPr id="10" name="male_45735">
            <a:extLst>
              <a:ext uri="{FF2B5EF4-FFF2-40B4-BE49-F238E27FC236}">
                <a16:creationId xmlns:a16="http://schemas.microsoft.com/office/drawing/2014/main" id="{8FB75B8B-3F76-866B-2092-F64E22DE4CC1}"/>
              </a:ext>
            </a:extLst>
          </p:cNvPr>
          <p:cNvSpPr>
            <a:spLocks noChangeAspect="1"/>
          </p:cNvSpPr>
          <p:nvPr/>
        </p:nvSpPr>
        <p:spPr>
          <a:xfrm>
            <a:off x="635818" y="4377832"/>
            <a:ext cx="281189" cy="359839"/>
          </a:xfrm>
          <a:custGeom>
            <a:avLst/>
            <a:gdLst>
              <a:gd name="connsiteX0" fmla="*/ 118658 w 474552"/>
              <a:gd name="connsiteY0" fmla="*/ 330881 h 607286"/>
              <a:gd name="connsiteX1" fmla="*/ 128808 w 474552"/>
              <a:gd name="connsiteY1" fmla="*/ 330881 h 607286"/>
              <a:gd name="connsiteX2" fmla="*/ 138880 w 474552"/>
              <a:gd name="connsiteY2" fmla="*/ 340467 h 607286"/>
              <a:gd name="connsiteX3" fmla="*/ 237315 w 474552"/>
              <a:gd name="connsiteY3" fmla="*/ 429642 h 607286"/>
              <a:gd name="connsiteX4" fmla="*/ 335672 w 474552"/>
              <a:gd name="connsiteY4" fmla="*/ 340467 h 607286"/>
              <a:gd name="connsiteX5" fmla="*/ 345823 w 474552"/>
              <a:gd name="connsiteY5" fmla="*/ 330881 h 607286"/>
              <a:gd name="connsiteX6" fmla="*/ 355973 w 474552"/>
              <a:gd name="connsiteY6" fmla="*/ 330881 h 607286"/>
              <a:gd name="connsiteX7" fmla="*/ 474552 w 474552"/>
              <a:gd name="connsiteY7" fmla="*/ 449363 h 607286"/>
              <a:gd name="connsiteX8" fmla="*/ 474552 w 474552"/>
              <a:gd name="connsiteY8" fmla="*/ 567845 h 607286"/>
              <a:gd name="connsiteX9" fmla="*/ 435052 w 474552"/>
              <a:gd name="connsiteY9" fmla="*/ 607286 h 607286"/>
              <a:gd name="connsiteX10" fmla="*/ 39579 w 474552"/>
              <a:gd name="connsiteY10" fmla="*/ 607286 h 607286"/>
              <a:gd name="connsiteX11" fmla="*/ 0 w 474552"/>
              <a:gd name="connsiteY11" fmla="*/ 567845 h 607286"/>
              <a:gd name="connsiteX12" fmla="*/ 0 w 474552"/>
              <a:gd name="connsiteY12" fmla="*/ 449363 h 607286"/>
              <a:gd name="connsiteX13" fmla="*/ 118658 w 474552"/>
              <a:gd name="connsiteY13" fmla="*/ 330881 h 607286"/>
              <a:gd name="connsiteX14" fmla="*/ 315130 w 474552"/>
              <a:gd name="connsiteY14" fmla="*/ 118095 h 607286"/>
              <a:gd name="connsiteX15" fmla="*/ 237312 w 474552"/>
              <a:gd name="connsiteY15" fmla="*/ 162332 h 607286"/>
              <a:gd name="connsiteX16" fmla="*/ 135653 w 474552"/>
              <a:gd name="connsiteY16" fmla="*/ 182682 h 607286"/>
              <a:gd name="connsiteX17" fmla="*/ 237312 w 474552"/>
              <a:gd name="connsiteY17" fmla="*/ 284120 h 607286"/>
              <a:gd name="connsiteX18" fmla="*/ 338893 w 474552"/>
              <a:gd name="connsiteY18" fmla="*/ 182682 h 607286"/>
              <a:gd name="connsiteX19" fmla="*/ 315130 w 474552"/>
              <a:gd name="connsiteY19" fmla="*/ 118095 h 607286"/>
              <a:gd name="connsiteX20" fmla="*/ 237312 w 474552"/>
              <a:gd name="connsiteY20" fmla="*/ 0 h 607286"/>
              <a:gd name="connsiteX21" fmla="*/ 379572 w 474552"/>
              <a:gd name="connsiteY21" fmla="*/ 162332 h 607286"/>
              <a:gd name="connsiteX22" fmla="*/ 237312 w 474552"/>
              <a:gd name="connsiteY22" fmla="*/ 324742 h 607286"/>
              <a:gd name="connsiteX23" fmla="*/ 95052 w 474552"/>
              <a:gd name="connsiteY23" fmla="*/ 162332 h 607286"/>
              <a:gd name="connsiteX24" fmla="*/ 237312 w 474552"/>
              <a:gd name="connsiteY24"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4552" h="607286">
                <a:moveTo>
                  <a:pt x="118658" y="330881"/>
                </a:moveTo>
                <a:lnTo>
                  <a:pt x="128808" y="330881"/>
                </a:lnTo>
                <a:cubicBezTo>
                  <a:pt x="134080" y="330881"/>
                  <a:pt x="138329" y="335203"/>
                  <a:pt x="138880" y="340467"/>
                </a:cubicBezTo>
                <a:cubicBezTo>
                  <a:pt x="143680" y="390515"/>
                  <a:pt x="185934" y="429642"/>
                  <a:pt x="237315" y="429642"/>
                </a:cubicBezTo>
                <a:cubicBezTo>
                  <a:pt x="288618" y="429642"/>
                  <a:pt x="330872" y="390515"/>
                  <a:pt x="335672" y="340467"/>
                </a:cubicBezTo>
                <a:cubicBezTo>
                  <a:pt x="336223" y="335203"/>
                  <a:pt x="340472" y="330881"/>
                  <a:pt x="345823" y="330881"/>
                </a:cubicBezTo>
                <a:lnTo>
                  <a:pt x="355973" y="330881"/>
                </a:lnTo>
                <a:cubicBezTo>
                  <a:pt x="421518" y="330881"/>
                  <a:pt x="474552" y="383915"/>
                  <a:pt x="474552" y="449363"/>
                </a:cubicBezTo>
                <a:lnTo>
                  <a:pt x="474552" y="567845"/>
                </a:lnTo>
                <a:cubicBezTo>
                  <a:pt x="474552" y="589687"/>
                  <a:pt x="456926" y="607286"/>
                  <a:pt x="435052" y="607286"/>
                </a:cubicBezTo>
                <a:lnTo>
                  <a:pt x="39579" y="607286"/>
                </a:lnTo>
                <a:cubicBezTo>
                  <a:pt x="17704" y="607286"/>
                  <a:pt x="0" y="589687"/>
                  <a:pt x="0" y="567845"/>
                </a:cubicBezTo>
                <a:lnTo>
                  <a:pt x="0" y="449363"/>
                </a:lnTo>
                <a:cubicBezTo>
                  <a:pt x="0" y="383915"/>
                  <a:pt x="53113" y="330881"/>
                  <a:pt x="118658" y="330881"/>
                </a:cubicBezTo>
                <a:close/>
                <a:moveTo>
                  <a:pt x="315130" y="118095"/>
                </a:moveTo>
                <a:cubicBezTo>
                  <a:pt x="305373" y="143632"/>
                  <a:pt x="274372" y="162332"/>
                  <a:pt x="237312" y="162332"/>
                </a:cubicBezTo>
                <a:cubicBezTo>
                  <a:pt x="200173" y="162332"/>
                  <a:pt x="135653" y="158010"/>
                  <a:pt x="135653" y="182682"/>
                </a:cubicBezTo>
                <a:cubicBezTo>
                  <a:pt x="135653" y="238705"/>
                  <a:pt x="181132" y="284120"/>
                  <a:pt x="237312" y="284120"/>
                </a:cubicBezTo>
                <a:cubicBezTo>
                  <a:pt x="293335" y="284120"/>
                  <a:pt x="338893" y="238705"/>
                  <a:pt x="338893" y="182682"/>
                </a:cubicBezTo>
                <a:cubicBezTo>
                  <a:pt x="338893" y="158010"/>
                  <a:pt x="329765" y="135696"/>
                  <a:pt x="315130" y="118095"/>
                </a:cubicBezTo>
                <a:close/>
                <a:moveTo>
                  <a:pt x="237312" y="0"/>
                </a:moveTo>
                <a:cubicBezTo>
                  <a:pt x="315838" y="0"/>
                  <a:pt x="379572" y="72680"/>
                  <a:pt x="379572" y="162332"/>
                </a:cubicBezTo>
                <a:cubicBezTo>
                  <a:pt x="379572" y="251984"/>
                  <a:pt x="315838" y="324742"/>
                  <a:pt x="237312" y="324742"/>
                </a:cubicBezTo>
                <a:cubicBezTo>
                  <a:pt x="158707" y="324742"/>
                  <a:pt x="95052" y="251984"/>
                  <a:pt x="95052" y="162332"/>
                </a:cubicBezTo>
                <a:cubicBezTo>
                  <a:pt x="95052" y="72680"/>
                  <a:pt x="158707" y="0"/>
                  <a:pt x="237312" y="0"/>
                </a:cubicBezTo>
                <a:close/>
              </a:path>
            </a:pathLst>
          </a:custGeom>
          <a:solidFill>
            <a:srgbClr val="DCA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a:extLst>
              <a:ext uri="{FF2B5EF4-FFF2-40B4-BE49-F238E27FC236}">
                <a16:creationId xmlns:a16="http://schemas.microsoft.com/office/drawing/2014/main" id="{20D78E44-FD24-8C2E-3AA6-C0E19F4B5F41}"/>
              </a:ext>
            </a:extLst>
          </p:cNvPr>
          <p:cNvSpPr txBox="1"/>
          <p:nvPr/>
        </p:nvSpPr>
        <p:spPr>
          <a:xfrm>
            <a:off x="1087099" y="4405026"/>
            <a:ext cx="1676400" cy="369332"/>
          </a:xfrm>
          <a:prstGeom prst="rect">
            <a:avLst/>
          </a:prstGeom>
          <a:noFill/>
        </p:spPr>
        <p:txBody>
          <a:bodyPr wrap="square" rtlCol="0">
            <a:spAutoFit/>
          </a:bodyPr>
          <a:lstStyle/>
          <a:p>
            <a:pPr algn="l"/>
            <a:r>
              <a:rPr lang="zh-CN" altLang="en-US" sz="1800" b="1" kern="100" dirty="0">
                <a:solidFill>
                  <a:srgbClr val="C00000"/>
                </a:solidFill>
                <a:effectLst/>
                <a:latin typeface="+mj-ea"/>
                <a:ea typeface="+mj-ea"/>
                <a:cs typeface="Times New Roman" panose="02020603050405020304" pitchFamily="18" charset="0"/>
                <a:sym typeface="+mn-ea"/>
              </a:rPr>
              <a:t>患者</a:t>
            </a:r>
          </a:p>
        </p:txBody>
      </p:sp>
      <p:sp>
        <p:nvSpPr>
          <p:cNvPr id="14" name="矩形 13">
            <a:extLst>
              <a:ext uri="{FF2B5EF4-FFF2-40B4-BE49-F238E27FC236}">
                <a16:creationId xmlns:a16="http://schemas.microsoft.com/office/drawing/2014/main" id="{69F4B463-C0C1-82D3-40CC-CFE86634BD78}"/>
              </a:ext>
            </a:extLst>
          </p:cNvPr>
          <p:cNvSpPr/>
          <p:nvPr/>
        </p:nvSpPr>
        <p:spPr>
          <a:xfrm>
            <a:off x="506231" y="4094408"/>
            <a:ext cx="11243829" cy="2245360"/>
          </a:xfrm>
          <a:prstGeom prst="rect">
            <a:avLst/>
          </a:prstGeom>
          <a:noFill/>
          <a:ln>
            <a:solidFill>
              <a:srgbClr val="DCAE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8E98EC73-9B39-41A9-0CC3-277355ACF0F5}"/>
              </a:ext>
            </a:extLst>
          </p:cNvPr>
          <p:cNvSpPr txBox="1"/>
          <p:nvPr/>
        </p:nvSpPr>
        <p:spPr>
          <a:xfrm>
            <a:off x="1087099" y="5042829"/>
            <a:ext cx="1676400" cy="369332"/>
          </a:xfrm>
          <a:prstGeom prst="rect">
            <a:avLst/>
          </a:prstGeom>
          <a:noFill/>
        </p:spPr>
        <p:txBody>
          <a:bodyPr wrap="square" rtlCol="0">
            <a:spAutoFit/>
          </a:bodyPr>
          <a:lstStyle/>
          <a:p>
            <a:pPr algn="l"/>
            <a:r>
              <a:rPr lang="zh-CN" altLang="en-US" sz="1800" b="1" kern="100" dirty="0">
                <a:solidFill>
                  <a:srgbClr val="C00000"/>
                </a:solidFill>
                <a:effectLst/>
                <a:latin typeface="+mj-ea"/>
                <a:ea typeface="+mj-ea"/>
                <a:cs typeface="Times New Roman" panose="02020603050405020304" pitchFamily="18" charset="0"/>
                <a:sym typeface="+mn-ea"/>
              </a:rPr>
              <a:t>医生</a:t>
            </a:r>
          </a:p>
        </p:txBody>
      </p:sp>
      <p:sp>
        <p:nvSpPr>
          <p:cNvPr id="21" name="文本框 20">
            <a:extLst>
              <a:ext uri="{FF2B5EF4-FFF2-40B4-BE49-F238E27FC236}">
                <a16:creationId xmlns:a16="http://schemas.microsoft.com/office/drawing/2014/main" id="{4BFDE4CD-BB75-1096-275E-96FFB9D673E3}"/>
              </a:ext>
            </a:extLst>
          </p:cNvPr>
          <p:cNvSpPr txBox="1"/>
          <p:nvPr/>
        </p:nvSpPr>
        <p:spPr>
          <a:xfrm>
            <a:off x="1087099" y="5764208"/>
            <a:ext cx="1676400" cy="369332"/>
          </a:xfrm>
          <a:prstGeom prst="rect">
            <a:avLst/>
          </a:prstGeom>
          <a:noFill/>
        </p:spPr>
        <p:txBody>
          <a:bodyPr wrap="square" rtlCol="0">
            <a:spAutoFit/>
          </a:bodyPr>
          <a:lstStyle/>
          <a:p>
            <a:pPr algn="l"/>
            <a:r>
              <a:rPr lang="zh-CN" altLang="en-US" sz="1800" b="1" kern="100" dirty="0">
                <a:solidFill>
                  <a:srgbClr val="C00000"/>
                </a:solidFill>
                <a:effectLst/>
                <a:latin typeface="+mj-ea"/>
                <a:ea typeface="+mj-ea"/>
                <a:cs typeface="Times New Roman" panose="02020603050405020304" pitchFamily="18" charset="0"/>
                <a:sym typeface="+mn-ea"/>
              </a:rPr>
              <a:t>医院</a:t>
            </a:r>
          </a:p>
        </p:txBody>
      </p:sp>
      <p:pic>
        <p:nvPicPr>
          <p:cNvPr id="1026" name="Picture 2" descr="罗沙司他胶囊_说明书_价格_作用_护生堂大药房">
            <a:extLst>
              <a:ext uri="{FF2B5EF4-FFF2-40B4-BE49-F238E27FC236}">
                <a16:creationId xmlns:a16="http://schemas.microsoft.com/office/drawing/2014/main" id="{198EA70B-AF96-BFB1-FCFF-4D0592DBF8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741" b="16848"/>
          <a:stretch/>
        </p:blipFill>
        <p:spPr bwMode="auto">
          <a:xfrm>
            <a:off x="8440341" y="3733043"/>
            <a:ext cx="832366" cy="586078"/>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a:extLst>
              <a:ext uri="{FF2B5EF4-FFF2-40B4-BE49-F238E27FC236}">
                <a16:creationId xmlns:a16="http://schemas.microsoft.com/office/drawing/2014/main" id="{E780B2DB-74E9-DFF7-06FD-EA51B325C63E}"/>
              </a:ext>
            </a:extLst>
          </p:cNvPr>
          <p:cNvPicPr>
            <a:picLocks noChangeAspect="1"/>
          </p:cNvPicPr>
          <p:nvPr/>
        </p:nvPicPr>
        <p:blipFill>
          <a:blip r:embed="rId5"/>
          <a:stretch>
            <a:fillRect/>
          </a:stretch>
        </p:blipFill>
        <p:spPr>
          <a:xfrm>
            <a:off x="1808472" y="3738069"/>
            <a:ext cx="955027" cy="585339"/>
          </a:xfrm>
          <a:prstGeom prst="rect">
            <a:avLst/>
          </a:prstGeom>
        </p:spPr>
      </p:pic>
      <p:sp>
        <p:nvSpPr>
          <p:cNvPr id="18" name="iconfont-11253-5330699">
            <a:extLst>
              <a:ext uri="{FF2B5EF4-FFF2-40B4-BE49-F238E27FC236}">
                <a16:creationId xmlns:a16="http://schemas.microsoft.com/office/drawing/2014/main" id="{E7F42DB3-1DA5-46DE-779F-FDB0790CFD53}"/>
              </a:ext>
            </a:extLst>
          </p:cNvPr>
          <p:cNvSpPr>
            <a:spLocks noChangeAspect="1"/>
          </p:cNvSpPr>
          <p:nvPr/>
        </p:nvSpPr>
        <p:spPr>
          <a:xfrm>
            <a:off x="612523" y="5055463"/>
            <a:ext cx="327777" cy="357650"/>
          </a:xfrm>
          <a:custGeom>
            <a:avLst/>
            <a:gdLst>
              <a:gd name="T0" fmla="*/ 8691 w 9166"/>
              <a:gd name="T1" fmla="*/ 9551 h 10000"/>
              <a:gd name="T2" fmla="*/ 1738 w 9166"/>
              <a:gd name="T3" fmla="*/ 10000 h 10000"/>
              <a:gd name="T4" fmla="*/ 0 w 9166"/>
              <a:gd name="T5" fmla="*/ 8315 h 10000"/>
              <a:gd name="T6" fmla="*/ 192 w 9166"/>
              <a:gd name="T7" fmla="*/ 6564 h 10000"/>
              <a:gd name="T8" fmla="*/ 1029 w 9166"/>
              <a:gd name="T9" fmla="*/ 5030 h 10000"/>
              <a:gd name="T10" fmla="*/ 1667 w 9166"/>
              <a:gd name="T11" fmla="*/ 5418 h 10000"/>
              <a:gd name="T12" fmla="*/ 1062 w 9166"/>
              <a:gd name="T13" fmla="*/ 7195 h 10000"/>
              <a:gd name="T14" fmla="*/ 1198 w 9166"/>
              <a:gd name="T15" fmla="*/ 8804 h 10000"/>
              <a:gd name="T16" fmla="*/ 2971 w 9166"/>
              <a:gd name="T17" fmla="*/ 8804 h 10000"/>
              <a:gd name="T18" fmla="*/ 3103 w 9166"/>
              <a:gd name="T19" fmla="*/ 7195 h 10000"/>
              <a:gd name="T20" fmla="*/ 2501 w 9166"/>
              <a:gd name="T21" fmla="*/ 5418 h 10000"/>
              <a:gd name="T22" fmla="*/ 4584 w 9166"/>
              <a:gd name="T23" fmla="*/ 5489 h 10000"/>
              <a:gd name="T24" fmla="*/ 6668 w 9166"/>
              <a:gd name="T25" fmla="*/ 5418 h 10000"/>
              <a:gd name="T26" fmla="*/ 5489 w 9166"/>
              <a:gd name="T27" fmla="*/ 6322 h 10000"/>
              <a:gd name="T28" fmla="*/ 5001 w 9166"/>
              <a:gd name="T29" fmla="*/ 8080 h 10000"/>
              <a:gd name="T30" fmla="*/ 4974 w 9166"/>
              <a:gd name="T31" fmla="*/ 8985 h 10000"/>
              <a:gd name="T32" fmla="*/ 5859 w 9166"/>
              <a:gd name="T33" fmla="*/ 8985 h 10000"/>
              <a:gd name="T34" fmla="*/ 5833 w 9166"/>
              <a:gd name="T35" fmla="*/ 8080 h 10000"/>
              <a:gd name="T36" fmla="*/ 6080 w 9166"/>
              <a:gd name="T37" fmla="*/ 6915 h 10000"/>
              <a:gd name="T38" fmla="*/ 7253 w 9166"/>
              <a:gd name="T39" fmla="*/ 6915 h 10000"/>
              <a:gd name="T40" fmla="*/ 7500 w 9166"/>
              <a:gd name="T41" fmla="*/ 8080 h 10000"/>
              <a:gd name="T42" fmla="*/ 7474 w 9166"/>
              <a:gd name="T43" fmla="*/ 8985 h 10000"/>
              <a:gd name="T44" fmla="*/ 8359 w 9166"/>
              <a:gd name="T45" fmla="*/ 8985 h 10000"/>
              <a:gd name="T46" fmla="*/ 8333 w 9166"/>
              <a:gd name="T47" fmla="*/ 8080 h 10000"/>
              <a:gd name="T48" fmla="*/ 8108 w 9166"/>
              <a:gd name="T49" fmla="*/ 6671 h 10000"/>
              <a:gd name="T50" fmla="*/ 7502 w 9166"/>
              <a:gd name="T51" fmla="*/ 5786 h 10000"/>
              <a:gd name="T52" fmla="*/ 7485 w 9166"/>
              <a:gd name="T53" fmla="*/ 5204 h 10000"/>
              <a:gd name="T54" fmla="*/ 7355 w 9166"/>
              <a:gd name="T55" fmla="*/ 4639 h 10000"/>
              <a:gd name="T56" fmla="*/ 8664 w 9166"/>
              <a:gd name="T57" fmla="*/ 5704 h 10000"/>
              <a:gd name="T58" fmla="*/ 9130 w 9166"/>
              <a:gd name="T59" fmla="*/ 7465 h 10000"/>
              <a:gd name="T60" fmla="*/ 2376 w 9166"/>
              <a:gd name="T61" fmla="*/ 7624 h 10000"/>
              <a:gd name="T62" fmla="*/ 2376 w 9166"/>
              <a:gd name="T63" fmla="*/ 8209 h 10000"/>
              <a:gd name="T64" fmla="*/ 1791 w 9166"/>
              <a:gd name="T65" fmla="*/ 8209 h 10000"/>
              <a:gd name="T66" fmla="*/ 1791 w 9166"/>
              <a:gd name="T67" fmla="*/ 7624 h 10000"/>
              <a:gd name="T68" fmla="*/ 2376 w 9166"/>
              <a:gd name="T69" fmla="*/ 7624 h 10000"/>
              <a:gd name="T70" fmla="*/ 7083 w 9166"/>
              <a:gd name="T71" fmla="*/ 2500 h 10000"/>
              <a:gd name="T72" fmla="*/ 4583 w 9166"/>
              <a:gd name="T73" fmla="*/ 5000 h 10000"/>
              <a:gd name="T74" fmla="*/ 2083 w 9166"/>
              <a:gd name="T75" fmla="*/ 2500 h 10000"/>
              <a:gd name="T76" fmla="*/ 4583 w 9166"/>
              <a:gd name="T77" fmla="*/ 0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66" h="10000">
                <a:moveTo>
                  <a:pt x="9166" y="8315"/>
                </a:moveTo>
                <a:cubicBezTo>
                  <a:pt x="9166" y="8841"/>
                  <a:pt x="9007" y="9253"/>
                  <a:pt x="8691" y="9551"/>
                </a:cubicBezTo>
                <a:cubicBezTo>
                  <a:pt x="8374" y="9851"/>
                  <a:pt x="7953" y="10000"/>
                  <a:pt x="7428" y="10000"/>
                </a:cubicBezTo>
                <a:lnTo>
                  <a:pt x="1738" y="10000"/>
                </a:lnTo>
                <a:cubicBezTo>
                  <a:pt x="1212" y="10000"/>
                  <a:pt x="792" y="9851"/>
                  <a:pt x="475" y="9551"/>
                </a:cubicBezTo>
                <a:cubicBezTo>
                  <a:pt x="159" y="9251"/>
                  <a:pt x="0" y="8839"/>
                  <a:pt x="0" y="8315"/>
                </a:cubicBezTo>
                <a:cubicBezTo>
                  <a:pt x="0" y="8019"/>
                  <a:pt x="13" y="7736"/>
                  <a:pt x="35" y="7463"/>
                </a:cubicBezTo>
                <a:cubicBezTo>
                  <a:pt x="59" y="7189"/>
                  <a:pt x="110" y="6890"/>
                  <a:pt x="192" y="6564"/>
                </a:cubicBezTo>
                <a:cubicBezTo>
                  <a:pt x="273" y="6238"/>
                  <a:pt x="375" y="5950"/>
                  <a:pt x="502" y="5701"/>
                </a:cubicBezTo>
                <a:cubicBezTo>
                  <a:pt x="628" y="5453"/>
                  <a:pt x="803" y="5229"/>
                  <a:pt x="1029" y="5030"/>
                </a:cubicBezTo>
                <a:cubicBezTo>
                  <a:pt x="1256" y="4833"/>
                  <a:pt x="1515" y="4701"/>
                  <a:pt x="1811" y="4636"/>
                </a:cubicBezTo>
                <a:cubicBezTo>
                  <a:pt x="1714" y="4863"/>
                  <a:pt x="1667" y="5122"/>
                  <a:pt x="1667" y="5418"/>
                </a:cubicBezTo>
                <a:lnTo>
                  <a:pt x="1667" y="6739"/>
                </a:lnTo>
                <a:cubicBezTo>
                  <a:pt x="1414" y="6825"/>
                  <a:pt x="1213" y="6978"/>
                  <a:pt x="1062" y="7195"/>
                </a:cubicBezTo>
                <a:cubicBezTo>
                  <a:pt x="909" y="7413"/>
                  <a:pt x="834" y="7653"/>
                  <a:pt x="834" y="7918"/>
                </a:cubicBezTo>
                <a:cubicBezTo>
                  <a:pt x="834" y="8265"/>
                  <a:pt x="956" y="8560"/>
                  <a:pt x="1198" y="8804"/>
                </a:cubicBezTo>
                <a:cubicBezTo>
                  <a:pt x="1441" y="9048"/>
                  <a:pt x="1737" y="9168"/>
                  <a:pt x="2084" y="9168"/>
                </a:cubicBezTo>
                <a:cubicBezTo>
                  <a:pt x="2432" y="9168"/>
                  <a:pt x="2727" y="9046"/>
                  <a:pt x="2971" y="8804"/>
                </a:cubicBezTo>
                <a:cubicBezTo>
                  <a:pt x="3213" y="8561"/>
                  <a:pt x="3334" y="8265"/>
                  <a:pt x="3334" y="7918"/>
                </a:cubicBezTo>
                <a:cubicBezTo>
                  <a:pt x="3334" y="7654"/>
                  <a:pt x="3258" y="7413"/>
                  <a:pt x="3103" y="7195"/>
                </a:cubicBezTo>
                <a:cubicBezTo>
                  <a:pt x="2948" y="6979"/>
                  <a:pt x="2748" y="6826"/>
                  <a:pt x="2501" y="6739"/>
                </a:cubicBezTo>
                <a:lnTo>
                  <a:pt x="2501" y="5418"/>
                </a:lnTo>
                <a:cubicBezTo>
                  <a:pt x="2501" y="5147"/>
                  <a:pt x="2556" y="4946"/>
                  <a:pt x="2663" y="4813"/>
                </a:cubicBezTo>
                <a:cubicBezTo>
                  <a:pt x="3236" y="5264"/>
                  <a:pt x="3877" y="5489"/>
                  <a:pt x="4584" y="5489"/>
                </a:cubicBezTo>
                <a:cubicBezTo>
                  <a:pt x="5292" y="5489"/>
                  <a:pt x="5932" y="5263"/>
                  <a:pt x="6506" y="4813"/>
                </a:cubicBezTo>
                <a:cubicBezTo>
                  <a:pt x="6614" y="4946"/>
                  <a:pt x="6668" y="5149"/>
                  <a:pt x="6668" y="5418"/>
                </a:cubicBezTo>
                <a:lnTo>
                  <a:pt x="6668" y="5834"/>
                </a:lnTo>
                <a:cubicBezTo>
                  <a:pt x="6208" y="5834"/>
                  <a:pt x="5815" y="5996"/>
                  <a:pt x="5489" y="6322"/>
                </a:cubicBezTo>
                <a:cubicBezTo>
                  <a:pt x="5163" y="6649"/>
                  <a:pt x="5001" y="7041"/>
                  <a:pt x="5001" y="7501"/>
                </a:cubicBezTo>
                <a:lnTo>
                  <a:pt x="5001" y="8080"/>
                </a:lnTo>
                <a:cubicBezTo>
                  <a:pt x="4862" y="8206"/>
                  <a:pt x="4792" y="8359"/>
                  <a:pt x="4792" y="8542"/>
                </a:cubicBezTo>
                <a:cubicBezTo>
                  <a:pt x="4792" y="8716"/>
                  <a:pt x="4852" y="8864"/>
                  <a:pt x="4974" y="8985"/>
                </a:cubicBezTo>
                <a:cubicBezTo>
                  <a:pt x="5096" y="9106"/>
                  <a:pt x="5244" y="9167"/>
                  <a:pt x="5417" y="9167"/>
                </a:cubicBezTo>
                <a:cubicBezTo>
                  <a:pt x="5590" y="9167"/>
                  <a:pt x="5738" y="9107"/>
                  <a:pt x="5859" y="8985"/>
                </a:cubicBezTo>
                <a:cubicBezTo>
                  <a:pt x="5980" y="8864"/>
                  <a:pt x="6042" y="8715"/>
                  <a:pt x="6042" y="8542"/>
                </a:cubicBezTo>
                <a:cubicBezTo>
                  <a:pt x="6042" y="8360"/>
                  <a:pt x="5972" y="8206"/>
                  <a:pt x="5833" y="8080"/>
                </a:cubicBezTo>
                <a:lnTo>
                  <a:pt x="5833" y="7501"/>
                </a:lnTo>
                <a:cubicBezTo>
                  <a:pt x="5833" y="7275"/>
                  <a:pt x="5915" y="7081"/>
                  <a:pt x="6080" y="6915"/>
                </a:cubicBezTo>
                <a:cubicBezTo>
                  <a:pt x="6244" y="6751"/>
                  <a:pt x="6440" y="6668"/>
                  <a:pt x="6667" y="6668"/>
                </a:cubicBezTo>
                <a:cubicBezTo>
                  <a:pt x="6893" y="6668"/>
                  <a:pt x="7087" y="6750"/>
                  <a:pt x="7253" y="6915"/>
                </a:cubicBezTo>
                <a:cubicBezTo>
                  <a:pt x="7417" y="7081"/>
                  <a:pt x="7500" y="7275"/>
                  <a:pt x="7500" y="7501"/>
                </a:cubicBezTo>
                <a:lnTo>
                  <a:pt x="7500" y="8080"/>
                </a:lnTo>
                <a:cubicBezTo>
                  <a:pt x="7362" y="8206"/>
                  <a:pt x="7292" y="8359"/>
                  <a:pt x="7292" y="8542"/>
                </a:cubicBezTo>
                <a:cubicBezTo>
                  <a:pt x="7292" y="8716"/>
                  <a:pt x="7352" y="8864"/>
                  <a:pt x="7474" y="8985"/>
                </a:cubicBezTo>
                <a:cubicBezTo>
                  <a:pt x="7595" y="9106"/>
                  <a:pt x="7743" y="9167"/>
                  <a:pt x="7917" y="9167"/>
                </a:cubicBezTo>
                <a:cubicBezTo>
                  <a:pt x="8090" y="9167"/>
                  <a:pt x="8238" y="9107"/>
                  <a:pt x="8359" y="8985"/>
                </a:cubicBezTo>
                <a:cubicBezTo>
                  <a:pt x="8480" y="8864"/>
                  <a:pt x="8542" y="8715"/>
                  <a:pt x="8542" y="8542"/>
                </a:cubicBezTo>
                <a:cubicBezTo>
                  <a:pt x="8542" y="8360"/>
                  <a:pt x="8472" y="8206"/>
                  <a:pt x="8333" y="8080"/>
                </a:cubicBezTo>
                <a:lnTo>
                  <a:pt x="8333" y="7501"/>
                </a:lnTo>
                <a:cubicBezTo>
                  <a:pt x="8333" y="7205"/>
                  <a:pt x="8258" y="6929"/>
                  <a:pt x="8108" y="6671"/>
                </a:cubicBezTo>
                <a:cubicBezTo>
                  <a:pt x="7959" y="6412"/>
                  <a:pt x="7754" y="6210"/>
                  <a:pt x="7499" y="6062"/>
                </a:cubicBezTo>
                <a:cubicBezTo>
                  <a:pt x="7499" y="6019"/>
                  <a:pt x="7500" y="5927"/>
                  <a:pt x="7502" y="5786"/>
                </a:cubicBezTo>
                <a:cubicBezTo>
                  <a:pt x="7504" y="5645"/>
                  <a:pt x="7504" y="5541"/>
                  <a:pt x="7502" y="5474"/>
                </a:cubicBezTo>
                <a:cubicBezTo>
                  <a:pt x="7499" y="5406"/>
                  <a:pt x="7493" y="5316"/>
                  <a:pt x="7485" y="5204"/>
                </a:cubicBezTo>
                <a:cubicBezTo>
                  <a:pt x="7477" y="5091"/>
                  <a:pt x="7462" y="4989"/>
                  <a:pt x="7440" y="4899"/>
                </a:cubicBezTo>
                <a:cubicBezTo>
                  <a:pt x="7418" y="4807"/>
                  <a:pt x="7392" y="4721"/>
                  <a:pt x="7355" y="4639"/>
                </a:cubicBezTo>
                <a:cubicBezTo>
                  <a:pt x="7652" y="4705"/>
                  <a:pt x="7912" y="4835"/>
                  <a:pt x="8137" y="5032"/>
                </a:cubicBezTo>
                <a:cubicBezTo>
                  <a:pt x="8363" y="5230"/>
                  <a:pt x="8538" y="5454"/>
                  <a:pt x="8664" y="5704"/>
                </a:cubicBezTo>
                <a:cubicBezTo>
                  <a:pt x="8790" y="5954"/>
                  <a:pt x="8893" y="6240"/>
                  <a:pt x="8974" y="6566"/>
                </a:cubicBezTo>
                <a:cubicBezTo>
                  <a:pt x="9055" y="6893"/>
                  <a:pt x="9107" y="7191"/>
                  <a:pt x="9130" y="7465"/>
                </a:cubicBezTo>
                <a:cubicBezTo>
                  <a:pt x="9155" y="7734"/>
                  <a:pt x="9165" y="8019"/>
                  <a:pt x="9166" y="8315"/>
                </a:cubicBezTo>
                <a:close/>
                <a:moveTo>
                  <a:pt x="2376" y="7624"/>
                </a:moveTo>
                <a:cubicBezTo>
                  <a:pt x="2458" y="7706"/>
                  <a:pt x="2499" y="7805"/>
                  <a:pt x="2499" y="7916"/>
                </a:cubicBezTo>
                <a:cubicBezTo>
                  <a:pt x="2499" y="8029"/>
                  <a:pt x="2458" y="8128"/>
                  <a:pt x="2376" y="8209"/>
                </a:cubicBezTo>
                <a:cubicBezTo>
                  <a:pt x="2293" y="8291"/>
                  <a:pt x="2194" y="8333"/>
                  <a:pt x="2083" y="8333"/>
                </a:cubicBezTo>
                <a:cubicBezTo>
                  <a:pt x="1972" y="8333"/>
                  <a:pt x="1872" y="8291"/>
                  <a:pt x="1791" y="8209"/>
                </a:cubicBezTo>
                <a:cubicBezTo>
                  <a:pt x="1709" y="8126"/>
                  <a:pt x="1667" y="8028"/>
                  <a:pt x="1667" y="7916"/>
                </a:cubicBezTo>
                <a:cubicBezTo>
                  <a:pt x="1667" y="7804"/>
                  <a:pt x="1708" y="7705"/>
                  <a:pt x="1791" y="7624"/>
                </a:cubicBezTo>
                <a:cubicBezTo>
                  <a:pt x="1873" y="7543"/>
                  <a:pt x="1971" y="7500"/>
                  <a:pt x="2083" y="7500"/>
                </a:cubicBezTo>
                <a:cubicBezTo>
                  <a:pt x="2197" y="7500"/>
                  <a:pt x="2293" y="7541"/>
                  <a:pt x="2376" y="7624"/>
                </a:cubicBezTo>
                <a:close/>
                <a:moveTo>
                  <a:pt x="6351" y="733"/>
                </a:moveTo>
                <a:cubicBezTo>
                  <a:pt x="6839" y="1221"/>
                  <a:pt x="7083" y="1810"/>
                  <a:pt x="7083" y="2500"/>
                </a:cubicBezTo>
                <a:cubicBezTo>
                  <a:pt x="7083" y="3190"/>
                  <a:pt x="6839" y="3779"/>
                  <a:pt x="6351" y="4268"/>
                </a:cubicBezTo>
                <a:cubicBezTo>
                  <a:pt x="5862" y="4756"/>
                  <a:pt x="5273" y="5000"/>
                  <a:pt x="4583" y="5000"/>
                </a:cubicBezTo>
                <a:cubicBezTo>
                  <a:pt x="3893" y="5000"/>
                  <a:pt x="3304" y="4756"/>
                  <a:pt x="2816" y="4268"/>
                </a:cubicBezTo>
                <a:cubicBezTo>
                  <a:pt x="2327" y="3779"/>
                  <a:pt x="2083" y="3190"/>
                  <a:pt x="2083" y="2500"/>
                </a:cubicBezTo>
                <a:cubicBezTo>
                  <a:pt x="2083" y="1810"/>
                  <a:pt x="2327" y="1221"/>
                  <a:pt x="2816" y="733"/>
                </a:cubicBezTo>
                <a:cubicBezTo>
                  <a:pt x="3304" y="244"/>
                  <a:pt x="3893" y="0"/>
                  <a:pt x="4583" y="0"/>
                </a:cubicBezTo>
                <a:cubicBezTo>
                  <a:pt x="5273" y="0"/>
                  <a:pt x="5862" y="244"/>
                  <a:pt x="6351" y="733"/>
                </a:cubicBezTo>
                <a:close/>
              </a:path>
            </a:pathLst>
          </a:custGeom>
          <a:solidFill>
            <a:srgbClr val="DCA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confont-10187-1761457">
            <a:extLst>
              <a:ext uri="{FF2B5EF4-FFF2-40B4-BE49-F238E27FC236}">
                <a16:creationId xmlns:a16="http://schemas.microsoft.com/office/drawing/2014/main" id="{C5009729-9B44-2C16-A8EE-6AD58E889785}"/>
              </a:ext>
            </a:extLst>
          </p:cNvPr>
          <p:cNvSpPr>
            <a:spLocks noChangeAspect="1"/>
          </p:cNvSpPr>
          <p:nvPr/>
        </p:nvSpPr>
        <p:spPr>
          <a:xfrm>
            <a:off x="612523" y="5764208"/>
            <a:ext cx="357650" cy="317875"/>
          </a:xfrm>
          <a:custGeom>
            <a:avLst/>
            <a:gdLst>
              <a:gd name="T0" fmla="*/ 4160 w 11520"/>
              <a:gd name="T1" fmla="*/ 3520 h 10240"/>
              <a:gd name="T2" fmla="*/ 4160 w 11520"/>
              <a:gd name="T3" fmla="*/ 4160 h 10240"/>
              <a:gd name="T4" fmla="*/ 7680 w 11520"/>
              <a:gd name="T5" fmla="*/ 3840 h 10240"/>
              <a:gd name="T6" fmla="*/ 7360 w 11520"/>
              <a:gd name="T7" fmla="*/ 5120 h 10240"/>
              <a:gd name="T8" fmla="*/ 3840 w 11520"/>
              <a:gd name="T9" fmla="*/ 5440 h 10240"/>
              <a:gd name="T10" fmla="*/ 7360 w 11520"/>
              <a:gd name="T11" fmla="*/ 5760 h 10240"/>
              <a:gd name="T12" fmla="*/ 7360 w 11520"/>
              <a:gd name="T13" fmla="*/ 5120 h 10240"/>
              <a:gd name="T14" fmla="*/ 4160 w 11520"/>
              <a:gd name="T15" fmla="*/ 6720 h 10240"/>
              <a:gd name="T16" fmla="*/ 4160 w 11520"/>
              <a:gd name="T17" fmla="*/ 7360 h 10240"/>
              <a:gd name="T18" fmla="*/ 7680 w 11520"/>
              <a:gd name="T19" fmla="*/ 7040 h 10240"/>
              <a:gd name="T20" fmla="*/ 11200 w 11520"/>
              <a:gd name="T21" fmla="*/ 9600 h 10240"/>
              <a:gd name="T22" fmla="*/ 10880 w 11520"/>
              <a:gd name="T23" fmla="*/ 3840 h 10240"/>
              <a:gd name="T24" fmla="*/ 8960 w 11520"/>
              <a:gd name="T25" fmla="*/ 3520 h 10240"/>
              <a:gd name="T26" fmla="*/ 8320 w 11520"/>
              <a:gd name="T27" fmla="*/ 1920 h 10240"/>
              <a:gd name="T28" fmla="*/ 6080 w 11520"/>
              <a:gd name="T29" fmla="*/ 1280 h 10240"/>
              <a:gd name="T30" fmla="*/ 6720 w 11520"/>
              <a:gd name="T31" fmla="*/ 960 h 10240"/>
              <a:gd name="T32" fmla="*/ 6080 w 11520"/>
              <a:gd name="T33" fmla="*/ 640 h 10240"/>
              <a:gd name="T34" fmla="*/ 5760 w 11520"/>
              <a:gd name="T35" fmla="*/ 0 h 10240"/>
              <a:gd name="T36" fmla="*/ 5440 w 11520"/>
              <a:gd name="T37" fmla="*/ 640 h 10240"/>
              <a:gd name="T38" fmla="*/ 4800 w 11520"/>
              <a:gd name="T39" fmla="*/ 960 h 10240"/>
              <a:gd name="T40" fmla="*/ 5440 w 11520"/>
              <a:gd name="T41" fmla="*/ 1280 h 10240"/>
              <a:gd name="T42" fmla="*/ 3200 w 11520"/>
              <a:gd name="T43" fmla="*/ 1920 h 10240"/>
              <a:gd name="T44" fmla="*/ 2560 w 11520"/>
              <a:gd name="T45" fmla="*/ 4800 h 10240"/>
              <a:gd name="T46" fmla="*/ 640 w 11520"/>
              <a:gd name="T47" fmla="*/ 5120 h 10240"/>
              <a:gd name="T48" fmla="*/ 320 w 11520"/>
              <a:gd name="T49" fmla="*/ 9600 h 10240"/>
              <a:gd name="T50" fmla="*/ 320 w 11520"/>
              <a:gd name="T51" fmla="*/ 10240 h 10240"/>
              <a:gd name="T52" fmla="*/ 11520 w 11520"/>
              <a:gd name="T53" fmla="*/ 9920 h 10240"/>
              <a:gd name="T54" fmla="*/ 1280 w 11520"/>
              <a:gd name="T55" fmla="*/ 5440 h 10240"/>
              <a:gd name="T56" fmla="*/ 2560 w 11520"/>
              <a:gd name="T57" fmla="*/ 9600 h 10240"/>
              <a:gd name="T58" fmla="*/ 1280 w 11520"/>
              <a:gd name="T59" fmla="*/ 5440 h 10240"/>
              <a:gd name="T60" fmla="*/ 5120 w 11520"/>
              <a:gd name="T61" fmla="*/ 9600 h 10240"/>
              <a:gd name="T62" fmla="*/ 6400 w 11520"/>
              <a:gd name="T63" fmla="*/ 8960 h 10240"/>
              <a:gd name="T64" fmla="*/ 7040 w 11520"/>
              <a:gd name="T65" fmla="*/ 9600 h 10240"/>
              <a:gd name="T66" fmla="*/ 6720 w 11520"/>
              <a:gd name="T67" fmla="*/ 8320 h 10240"/>
              <a:gd name="T68" fmla="*/ 4480 w 11520"/>
              <a:gd name="T69" fmla="*/ 8640 h 10240"/>
              <a:gd name="T70" fmla="*/ 3200 w 11520"/>
              <a:gd name="T71" fmla="*/ 9600 h 10240"/>
              <a:gd name="T72" fmla="*/ 8320 w 11520"/>
              <a:gd name="T73" fmla="*/ 2560 h 10240"/>
              <a:gd name="T74" fmla="*/ 7040 w 11520"/>
              <a:gd name="T75" fmla="*/ 9600 h 10240"/>
              <a:gd name="T76" fmla="*/ 8960 w 11520"/>
              <a:gd name="T77" fmla="*/ 4160 h 10240"/>
              <a:gd name="T78" fmla="*/ 10240 w 11520"/>
              <a:gd name="T79" fmla="*/ 9600 h 10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0" h="10240">
                <a:moveTo>
                  <a:pt x="7360" y="3520"/>
                </a:moveTo>
                <a:lnTo>
                  <a:pt x="4160" y="3520"/>
                </a:lnTo>
                <a:cubicBezTo>
                  <a:pt x="4000" y="3520"/>
                  <a:pt x="3840" y="3680"/>
                  <a:pt x="3840" y="3840"/>
                </a:cubicBezTo>
                <a:cubicBezTo>
                  <a:pt x="3840" y="4000"/>
                  <a:pt x="4000" y="4160"/>
                  <a:pt x="4160" y="4160"/>
                </a:cubicBezTo>
                <a:lnTo>
                  <a:pt x="7360" y="4160"/>
                </a:lnTo>
                <a:cubicBezTo>
                  <a:pt x="7520" y="4160"/>
                  <a:pt x="7680" y="4000"/>
                  <a:pt x="7680" y="3840"/>
                </a:cubicBezTo>
                <a:cubicBezTo>
                  <a:pt x="7680" y="3680"/>
                  <a:pt x="7520" y="3520"/>
                  <a:pt x="7360" y="3520"/>
                </a:cubicBezTo>
                <a:close/>
                <a:moveTo>
                  <a:pt x="7360" y="5120"/>
                </a:moveTo>
                <a:lnTo>
                  <a:pt x="4160" y="5120"/>
                </a:lnTo>
                <a:cubicBezTo>
                  <a:pt x="4000" y="5120"/>
                  <a:pt x="3840" y="5280"/>
                  <a:pt x="3840" y="5440"/>
                </a:cubicBezTo>
                <a:cubicBezTo>
                  <a:pt x="3840" y="5600"/>
                  <a:pt x="4000" y="5760"/>
                  <a:pt x="4160" y="5760"/>
                </a:cubicBezTo>
                <a:lnTo>
                  <a:pt x="7360" y="5760"/>
                </a:lnTo>
                <a:cubicBezTo>
                  <a:pt x="7520" y="5760"/>
                  <a:pt x="7680" y="5600"/>
                  <a:pt x="7680" y="5440"/>
                </a:cubicBezTo>
                <a:cubicBezTo>
                  <a:pt x="7680" y="5280"/>
                  <a:pt x="7520" y="5120"/>
                  <a:pt x="7360" y="5120"/>
                </a:cubicBezTo>
                <a:close/>
                <a:moveTo>
                  <a:pt x="7360" y="6720"/>
                </a:moveTo>
                <a:lnTo>
                  <a:pt x="4160" y="6720"/>
                </a:lnTo>
                <a:cubicBezTo>
                  <a:pt x="4000" y="6720"/>
                  <a:pt x="3840" y="6880"/>
                  <a:pt x="3840" y="7040"/>
                </a:cubicBezTo>
                <a:cubicBezTo>
                  <a:pt x="3840" y="7200"/>
                  <a:pt x="4000" y="7360"/>
                  <a:pt x="4160" y="7360"/>
                </a:cubicBezTo>
                <a:lnTo>
                  <a:pt x="7360" y="7360"/>
                </a:lnTo>
                <a:cubicBezTo>
                  <a:pt x="7520" y="7360"/>
                  <a:pt x="7680" y="7200"/>
                  <a:pt x="7680" y="7040"/>
                </a:cubicBezTo>
                <a:cubicBezTo>
                  <a:pt x="7680" y="6880"/>
                  <a:pt x="7520" y="6720"/>
                  <a:pt x="7360" y="6720"/>
                </a:cubicBezTo>
                <a:close/>
                <a:moveTo>
                  <a:pt x="11200" y="9600"/>
                </a:moveTo>
                <a:lnTo>
                  <a:pt x="10880" y="9600"/>
                </a:lnTo>
                <a:lnTo>
                  <a:pt x="10880" y="3840"/>
                </a:lnTo>
                <a:cubicBezTo>
                  <a:pt x="10880" y="3680"/>
                  <a:pt x="10720" y="3520"/>
                  <a:pt x="10560" y="3520"/>
                </a:cubicBezTo>
                <a:lnTo>
                  <a:pt x="8960" y="3520"/>
                </a:lnTo>
                <a:lnTo>
                  <a:pt x="8960" y="2560"/>
                </a:lnTo>
                <a:cubicBezTo>
                  <a:pt x="8960" y="2208"/>
                  <a:pt x="8672" y="1920"/>
                  <a:pt x="8320" y="1920"/>
                </a:cubicBezTo>
                <a:lnTo>
                  <a:pt x="6080" y="1920"/>
                </a:lnTo>
                <a:lnTo>
                  <a:pt x="6080" y="1280"/>
                </a:lnTo>
                <a:lnTo>
                  <a:pt x="6400" y="1280"/>
                </a:lnTo>
                <a:cubicBezTo>
                  <a:pt x="6560" y="1280"/>
                  <a:pt x="6720" y="1120"/>
                  <a:pt x="6720" y="960"/>
                </a:cubicBezTo>
                <a:cubicBezTo>
                  <a:pt x="6720" y="768"/>
                  <a:pt x="6560" y="640"/>
                  <a:pt x="6400" y="640"/>
                </a:cubicBezTo>
                <a:lnTo>
                  <a:pt x="6080" y="640"/>
                </a:lnTo>
                <a:lnTo>
                  <a:pt x="6080" y="320"/>
                </a:lnTo>
                <a:cubicBezTo>
                  <a:pt x="6080" y="160"/>
                  <a:pt x="5920" y="0"/>
                  <a:pt x="5760" y="0"/>
                </a:cubicBezTo>
                <a:cubicBezTo>
                  <a:pt x="5600" y="0"/>
                  <a:pt x="5440" y="160"/>
                  <a:pt x="5440" y="320"/>
                </a:cubicBezTo>
                <a:lnTo>
                  <a:pt x="5440" y="640"/>
                </a:lnTo>
                <a:lnTo>
                  <a:pt x="5120" y="640"/>
                </a:lnTo>
                <a:cubicBezTo>
                  <a:pt x="4960" y="640"/>
                  <a:pt x="4800" y="768"/>
                  <a:pt x="4800" y="960"/>
                </a:cubicBezTo>
                <a:cubicBezTo>
                  <a:pt x="4800" y="1120"/>
                  <a:pt x="4960" y="1280"/>
                  <a:pt x="5120" y="1280"/>
                </a:cubicBezTo>
                <a:lnTo>
                  <a:pt x="5440" y="1280"/>
                </a:lnTo>
                <a:lnTo>
                  <a:pt x="5440" y="1920"/>
                </a:lnTo>
                <a:lnTo>
                  <a:pt x="3200" y="1920"/>
                </a:lnTo>
                <a:cubicBezTo>
                  <a:pt x="2848" y="1920"/>
                  <a:pt x="2560" y="2208"/>
                  <a:pt x="2560" y="2560"/>
                </a:cubicBezTo>
                <a:lnTo>
                  <a:pt x="2560" y="4800"/>
                </a:lnTo>
                <a:lnTo>
                  <a:pt x="960" y="4800"/>
                </a:lnTo>
                <a:cubicBezTo>
                  <a:pt x="800" y="4800"/>
                  <a:pt x="640" y="4960"/>
                  <a:pt x="640" y="5120"/>
                </a:cubicBezTo>
                <a:lnTo>
                  <a:pt x="640" y="9600"/>
                </a:lnTo>
                <a:lnTo>
                  <a:pt x="320" y="9600"/>
                </a:lnTo>
                <a:cubicBezTo>
                  <a:pt x="160" y="9600"/>
                  <a:pt x="0" y="9760"/>
                  <a:pt x="0" y="9920"/>
                </a:cubicBezTo>
                <a:cubicBezTo>
                  <a:pt x="0" y="10080"/>
                  <a:pt x="160" y="10240"/>
                  <a:pt x="320" y="10240"/>
                </a:cubicBezTo>
                <a:lnTo>
                  <a:pt x="11200" y="10240"/>
                </a:lnTo>
                <a:cubicBezTo>
                  <a:pt x="11360" y="10240"/>
                  <a:pt x="11520" y="10080"/>
                  <a:pt x="11520" y="9920"/>
                </a:cubicBezTo>
                <a:cubicBezTo>
                  <a:pt x="11520" y="9760"/>
                  <a:pt x="11360" y="9600"/>
                  <a:pt x="11200" y="9600"/>
                </a:cubicBezTo>
                <a:close/>
                <a:moveTo>
                  <a:pt x="1280" y="5440"/>
                </a:moveTo>
                <a:lnTo>
                  <a:pt x="2560" y="5440"/>
                </a:lnTo>
                <a:lnTo>
                  <a:pt x="2560" y="9600"/>
                </a:lnTo>
                <a:lnTo>
                  <a:pt x="1280" y="9600"/>
                </a:lnTo>
                <a:lnTo>
                  <a:pt x="1280" y="5440"/>
                </a:lnTo>
                <a:close/>
                <a:moveTo>
                  <a:pt x="6400" y="9600"/>
                </a:moveTo>
                <a:lnTo>
                  <a:pt x="5120" y="9600"/>
                </a:lnTo>
                <a:lnTo>
                  <a:pt x="5120" y="8960"/>
                </a:lnTo>
                <a:lnTo>
                  <a:pt x="6400" y="8960"/>
                </a:lnTo>
                <a:lnTo>
                  <a:pt x="6400" y="9600"/>
                </a:lnTo>
                <a:close/>
                <a:moveTo>
                  <a:pt x="7040" y="9600"/>
                </a:moveTo>
                <a:lnTo>
                  <a:pt x="7040" y="8640"/>
                </a:lnTo>
                <a:cubicBezTo>
                  <a:pt x="7040" y="8480"/>
                  <a:pt x="6880" y="8320"/>
                  <a:pt x="6720" y="8320"/>
                </a:cubicBezTo>
                <a:lnTo>
                  <a:pt x="4800" y="8320"/>
                </a:lnTo>
                <a:cubicBezTo>
                  <a:pt x="4640" y="8320"/>
                  <a:pt x="4480" y="8480"/>
                  <a:pt x="4480" y="8640"/>
                </a:cubicBezTo>
                <a:lnTo>
                  <a:pt x="4480" y="9600"/>
                </a:lnTo>
                <a:lnTo>
                  <a:pt x="3200" y="9600"/>
                </a:lnTo>
                <a:lnTo>
                  <a:pt x="3200" y="2560"/>
                </a:lnTo>
                <a:lnTo>
                  <a:pt x="8320" y="2560"/>
                </a:lnTo>
                <a:lnTo>
                  <a:pt x="8320" y="9600"/>
                </a:lnTo>
                <a:lnTo>
                  <a:pt x="7040" y="9600"/>
                </a:lnTo>
                <a:close/>
                <a:moveTo>
                  <a:pt x="8960" y="9600"/>
                </a:moveTo>
                <a:lnTo>
                  <a:pt x="8960" y="4160"/>
                </a:lnTo>
                <a:lnTo>
                  <a:pt x="10240" y="4160"/>
                </a:lnTo>
                <a:lnTo>
                  <a:pt x="10240" y="9600"/>
                </a:lnTo>
                <a:lnTo>
                  <a:pt x="8960" y="9600"/>
                </a:lnTo>
                <a:close/>
              </a:path>
            </a:pathLst>
          </a:custGeom>
          <a:solidFill>
            <a:srgbClr val="DCA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文本框 22">
            <a:extLst>
              <a:ext uri="{FF2B5EF4-FFF2-40B4-BE49-F238E27FC236}">
                <a16:creationId xmlns:a16="http://schemas.microsoft.com/office/drawing/2014/main" id="{0BF77DEC-6A8D-813E-158C-9C0D075A529C}"/>
              </a:ext>
            </a:extLst>
          </p:cNvPr>
          <p:cNvSpPr txBox="1"/>
          <p:nvPr/>
        </p:nvSpPr>
        <p:spPr>
          <a:xfrm>
            <a:off x="1782658" y="4347807"/>
            <a:ext cx="4313342" cy="584775"/>
          </a:xfrm>
          <a:prstGeom prst="rect">
            <a:avLst/>
          </a:prstGeom>
          <a:noFill/>
        </p:spPr>
        <p:txBody>
          <a:bodyPr wrap="square">
            <a:spAutoFit/>
          </a:bodyPr>
          <a:lstStyle/>
          <a:p>
            <a:pPr algn="ctr"/>
            <a:r>
              <a:rPr lang="zh-CN" altLang="en-US" sz="1600" dirty="0">
                <a:solidFill>
                  <a:srgbClr val="C00000"/>
                </a:solidFill>
                <a:latin typeface="+mj-ea"/>
                <a:ea typeface="+mj-ea"/>
              </a:rPr>
              <a:t>每日</a:t>
            </a:r>
            <a:r>
              <a:rPr lang="en-US" altLang="zh-CN" sz="1600" dirty="0">
                <a:solidFill>
                  <a:srgbClr val="C00000"/>
                </a:solidFill>
                <a:latin typeface="+mj-ea"/>
                <a:ea typeface="+mj-ea"/>
              </a:rPr>
              <a:t>1</a:t>
            </a:r>
            <a:r>
              <a:rPr lang="zh-CN" altLang="en-US" sz="1600" dirty="0">
                <a:solidFill>
                  <a:srgbClr val="C00000"/>
                </a:solidFill>
                <a:latin typeface="+mj-ea"/>
                <a:ea typeface="+mj-ea"/>
              </a:rPr>
              <a:t>次口服，</a:t>
            </a:r>
            <a:r>
              <a:rPr lang="zh-CN" altLang="en-US" sz="1600" b="1" dirty="0">
                <a:solidFill>
                  <a:srgbClr val="C00000"/>
                </a:solidFill>
                <a:latin typeface="+mj-ea"/>
                <a:ea typeface="+mj-ea"/>
              </a:rPr>
              <a:t>用药依从性高</a:t>
            </a:r>
            <a:r>
              <a:rPr lang="zh-CN" altLang="en-US" sz="1600" dirty="0">
                <a:solidFill>
                  <a:srgbClr val="C00000"/>
                </a:solidFill>
                <a:latin typeface="+mj-ea"/>
                <a:ea typeface="+mj-ea"/>
              </a:rPr>
              <a:t>，不易错服漏服，确保疗效，</a:t>
            </a:r>
            <a:r>
              <a:rPr lang="zh-CN" altLang="en-US" sz="1600" b="1" dirty="0">
                <a:solidFill>
                  <a:srgbClr val="C00000"/>
                </a:solidFill>
                <a:latin typeface="+mj-ea"/>
                <a:ea typeface="+mj-ea"/>
              </a:rPr>
              <a:t>无须频繁调药</a:t>
            </a:r>
          </a:p>
        </p:txBody>
      </p:sp>
      <p:sp>
        <p:nvSpPr>
          <p:cNvPr id="24" name="文本框 23">
            <a:extLst>
              <a:ext uri="{FF2B5EF4-FFF2-40B4-BE49-F238E27FC236}">
                <a16:creationId xmlns:a16="http://schemas.microsoft.com/office/drawing/2014/main" id="{2D8B3818-F3D8-0462-4671-CBF95648AAEF}"/>
              </a:ext>
            </a:extLst>
          </p:cNvPr>
          <p:cNvSpPr txBox="1"/>
          <p:nvPr/>
        </p:nvSpPr>
        <p:spPr>
          <a:xfrm>
            <a:off x="6342551" y="4266527"/>
            <a:ext cx="5209451" cy="584775"/>
          </a:xfrm>
          <a:prstGeom prst="rect">
            <a:avLst/>
          </a:prstGeom>
          <a:noFill/>
        </p:spPr>
        <p:txBody>
          <a:bodyPr wrap="square">
            <a:spAutoFit/>
          </a:bodyPr>
          <a:lstStyle/>
          <a:p>
            <a:pPr algn="ctr"/>
            <a:r>
              <a:rPr lang="zh-CN" altLang="en-US" sz="1600" dirty="0">
                <a:solidFill>
                  <a:srgbClr val="C00000"/>
                </a:solidFill>
                <a:latin typeface="+mj-ea"/>
                <a:ea typeface="+mj-ea"/>
              </a:rPr>
              <a:t>每周</a:t>
            </a:r>
            <a:r>
              <a:rPr lang="en-US" altLang="zh-CN" sz="1600" dirty="0">
                <a:solidFill>
                  <a:srgbClr val="C00000"/>
                </a:solidFill>
                <a:latin typeface="+mj-ea"/>
                <a:ea typeface="+mj-ea"/>
              </a:rPr>
              <a:t>3</a:t>
            </a:r>
            <a:r>
              <a:rPr lang="zh-CN" altLang="en-US" sz="1600" dirty="0">
                <a:solidFill>
                  <a:srgbClr val="C00000"/>
                </a:solidFill>
                <a:latin typeface="+mj-ea"/>
                <a:ea typeface="+mj-ea"/>
              </a:rPr>
              <a:t>次，</a:t>
            </a:r>
            <a:r>
              <a:rPr lang="zh-CN" altLang="en-US" sz="1600" b="1" dirty="0">
                <a:solidFill>
                  <a:srgbClr val="C00000"/>
                </a:solidFill>
                <a:latin typeface="+mj-ea"/>
                <a:ea typeface="+mj-ea"/>
              </a:rPr>
              <a:t>易错服漏服</a:t>
            </a:r>
            <a:r>
              <a:rPr lang="zh-CN" altLang="en-US" sz="1600" dirty="0">
                <a:solidFill>
                  <a:srgbClr val="C00000"/>
                </a:solidFill>
                <a:latin typeface="+mj-ea"/>
                <a:ea typeface="+mj-ea"/>
              </a:rPr>
              <a:t>，产品为胶囊剂，</a:t>
            </a:r>
            <a:r>
              <a:rPr lang="en-US" altLang="zh-CN" sz="1600" b="1" dirty="0">
                <a:solidFill>
                  <a:srgbClr val="C00000"/>
                </a:solidFill>
                <a:latin typeface="+mj-ea"/>
                <a:ea typeface="+mj-ea"/>
              </a:rPr>
              <a:t>Hb</a:t>
            </a:r>
            <a:r>
              <a:rPr lang="zh-CN" altLang="en-US" sz="1600" b="1" dirty="0">
                <a:solidFill>
                  <a:srgbClr val="C00000"/>
                </a:solidFill>
                <a:latin typeface="+mj-ea"/>
                <a:ea typeface="+mj-ea"/>
              </a:rPr>
              <a:t>水平不稳定，</a:t>
            </a:r>
            <a:r>
              <a:rPr lang="en-US" altLang="zh-CN" sz="1600" b="1" dirty="0">
                <a:solidFill>
                  <a:srgbClr val="C00000"/>
                </a:solidFill>
                <a:latin typeface="+mj-ea"/>
                <a:ea typeface="+mj-ea"/>
              </a:rPr>
              <a:t>2.7</a:t>
            </a:r>
            <a:r>
              <a:rPr lang="zh-CN" altLang="en-US" sz="1600" b="1" dirty="0">
                <a:solidFill>
                  <a:srgbClr val="C00000"/>
                </a:solidFill>
                <a:latin typeface="+mj-ea"/>
                <a:ea typeface="+mj-ea"/>
              </a:rPr>
              <a:t>次调药</a:t>
            </a:r>
            <a:r>
              <a:rPr lang="en-US" altLang="zh-CN" sz="1600" b="1" dirty="0">
                <a:solidFill>
                  <a:srgbClr val="C00000"/>
                </a:solidFill>
                <a:latin typeface="+mj-ea"/>
                <a:ea typeface="+mj-ea"/>
              </a:rPr>
              <a:t>/24</a:t>
            </a:r>
            <a:r>
              <a:rPr lang="zh-CN" altLang="en-US" sz="1600" b="1" dirty="0">
                <a:solidFill>
                  <a:srgbClr val="C00000"/>
                </a:solidFill>
                <a:latin typeface="+mj-ea"/>
                <a:ea typeface="+mj-ea"/>
              </a:rPr>
              <a:t>周</a:t>
            </a:r>
          </a:p>
        </p:txBody>
      </p:sp>
      <p:sp>
        <p:nvSpPr>
          <p:cNvPr id="25" name="文本框 24">
            <a:extLst>
              <a:ext uri="{FF2B5EF4-FFF2-40B4-BE49-F238E27FC236}">
                <a16:creationId xmlns:a16="http://schemas.microsoft.com/office/drawing/2014/main" id="{4E25EDDC-1881-FC14-E0CF-123D4AECD874}"/>
              </a:ext>
            </a:extLst>
          </p:cNvPr>
          <p:cNvSpPr txBox="1"/>
          <p:nvPr/>
        </p:nvSpPr>
        <p:spPr>
          <a:xfrm>
            <a:off x="1793148" y="5042829"/>
            <a:ext cx="4292129" cy="584775"/>
          </a:xfrm>
          <a:prstGeom prst="rect">
            <a:avLst/>
          </a:prstGeom>
          <a:noFill/>
        </p:spPr>
        <p:txBody>
          <a:bodyPr wrap="square">
            <a:spAutoFit/>
          </a:bodyPr>
          <a:lstStyle/>
          <a:p>
            <a:pPr algn="ctr"/>
            <a:r>
              <a:rPr lang="zh-CN" altLang="en-US" sz="1600" dirty="0">
                <a:solidFill>
                  <a:srgbClr val="C00000"/>
                </a:solidFill>
                <a:latin typeface="+mj-ea"/>
                <a:ea typeface="+mj-ea"/>
              </a:rPr>
              <a:t>处方简便，</a:t>
            </a:r>
            <a:r>
              <a:rPr lang="zh-CN" altLang="en-US" sz="1600" b="1" dirty="0">
                <a:solidFill>
                  <a:srgbClr val="C00000"/>
                </a:solidFill>
                <a:latin typeface="+mj-ea"/>
                <a:ea typeface="+mj-ea"/>
              </a:rPr>
              <a:t>无需按公斤体重调整初始剂量</a:t>
            </a:r>
            <a:r>
              <a:rPr lang="en-US" altLang="zh-CN" sz="1600" b="1" dirty="0">
                <a:solidFill>
                  <a:srgbClr val="C00000"/>
                </a:solidFill>
                <a:latin typeface="+mj-ea"/>
                <a:ea typeface="+mj-ea"/>
              </a:rPr>
              <a:t>,</a:t>
            </a:r>
            <a:r>
              <a:rPr lang="zh-CN" altLang="en-US" sz="1600" dirty="0">
                <a:solidFill>
                  <a:srgbClr val="C00000"/>
                </a:solidFill>
                <a:latin typeface="+mj-ea"/>
                <a:ea typeface="+mj-ea"/>
              </a:rPr>
              <a:t>使用后</a:t>
            </a:r>
            <a:r>
              <a:rPr lang="en-US" altLang="zh-CN" sz="1600" dirty="0">
                <a:solidFill>
                  <a:srgbClr val="C00000"/>
                </a:solidFill>
                <a:latin typeface="+mj-ea"/>
                <a:ea typeface="+mj-ea"/>
              </a:rPr>
              <a:t>Hb</a:t>
            </a:r>
            <a:r>
              <a:rPr lang="zh-CN" altLang="en-US" sz="1600" dirty="0">
                <a:solidFill>
                  <a:srgbClr val="C00000"/>
                </a:solidFill>
                <a:latin typeface="+mj-ea"/>
                <a:ea typeface="+mj-ea"/>
              </a:rPr>
              <a:t>水平稳定，不需要频繁调药</a:t>
            </a:r>
          </a:p>
        </p:txBody>
      </p:sp>
      <p:sp>
        <p:nvSpPr>
          <p:cNvPr id="26" name="文本框 25">
            <a:extLst>
              <a:ext uri="{FF2B5EF4-FFF2-40B4-BE49-F238E27FC236}">
                <a16:creationId xmlns:a16="http://schemas.microsoft.com/office/drawing/2014/main" id="{C9B9CD61-60EA-46A5-C46D-9860D7E30959}"/>
              </a:ext>
            </a:extLst>
          </p:cNvPr>
          <p:cNvSpPr txBox="1"/>
          <p:nvPr/>
        </p:nvSpPr>
        <p:spPr>
          <a:xfrm>
            <a:off x="6272255" y="4904330"/>
            <a:ext cx="5505322" cy="830997"/>
          </a:xfrm>
          <a:prstGeom prst="rect">
            <a:avLst/>
          </a:prstGeom>
          <a:noFill/>
        </p:spPr>
        <p:txBody>
          <a:bodyPr wrap="square">
            <a:spAutoFit/>
          </a:bodyPr>
          <a:lstStyle/>
          <a:p>
            <a:pPr algn="ctr"/>
            <a:r>
              <a:rPr lang="zh-CN" altLang="en-US" sz="1600" dirty="0">
                <a:solidFill>
                  <a:srgbClr val="C00000"/>
                </a:solidFill>
                <a:latin typeface="+mj-ea"/>
                <a:ea typeface="+mj-ea"/>
              </a:rPr>
              <a:t>医生处方时须根据体重选择起始剂量：</a:t>
            </a:r>
            <a:r>
              <a:rPr lang="zh-CN" altLang="en-US" sz="1600" b="1" dirty="0">
                <a:solidFill>
                  <a:srgbClr val="C00000"/>
                </a:solidFill>
                <a:latin typeface="+mj-ea"/>
                <a:ea typeface="+mj-ea"/>
              </a:rPr>
              <a:t>非透析患者为每次</a:t>
            </a:r>
            <a:r>
              <a:rPr lang="en-US" altLang="zh-CN" sz="1600" b="1" dirty="0">
                <a:solidFill>
                  <a:srgbClr val="C00000"/>
                </a:solidFill>
                <a:latin typeface="+mj-ea"/>
                <a:ea typeface="+mj-ea"/>
              </a:rPr>
              <a:t>70mg</a:t>
            </a:r>
            <a:r>
              <a:rPr lang="zh-CN" altLang="en-US" sz="1600" b="1" dirty="0">
                <a:solidFill>
                  <a:srgbClr val="C00000"/>
                </a:solidFill>
                <a:latin typeface="+mj-ea"/>
                <a:ea typeface="+mj-ea"/>
              </a:rPr>
              <a:t>（</a:t>
            </a:r>
            <a:r>
              <a:rPr lang="en-US" altLang="zh-CN" sz="1600" b="1" dirty="0">
                <a:solidFill>
                  <a:srgbClr val="C00000"/>
                </a:solidFill>
                <a:latin typeface="+mj-ea"/>
                <a:ea typeface="+mj-ea"/>
              </a:rPr>
              <a:t>40-&lt;60kg</a:t>
            </a:r>
            <a:r>
              <a:rPr lang="zh-CN" altLang="en-US" sz="1600" b="1" dirty="0">
                <a:solidFill>
                  <a:srgbClr val="C00000"/>
                </a:solidFill>
                <a:latin typeface="+mj-ea"/>
                <a:ea typeface="+mj-ea"/>
              </a:rPr>
              <a:t>）或</a:t>
            </a:r>
            <a:r>
              <a:rPr lang="en-US" altLang="zh-CN" sz="1600" b="1" dirty="0">
                <a:solidFill>
                  <a:srgbClr val="C00000"/>
                </a:solidFill>
                <a:latin typeface="+mj-ea"/>
                <a:ea typeface="+mj-ea"/>
              </a:rPr>
              <a:t>100mg</a:t>
            </a:r>
            <a:r>
              <a:rPr lang="zh-CN" altLang="en-US" sz="1600" b="1" dirty="0">
                <a:solidFill>
                  <a:srgbClr val="C00000"/>
                </a:solidFill>
                <a:latin typeface="+mj-ea"/>
                <a:ea typeface="+mj-ea"/>
              </a:rPr>
              <a:t>（</a:t>
            </a:r>
            <a:r>
              <a:rPr lang="en-US" altLang="zh-CN" sz="1600" b="1" dirty="0">
                <a:solidFill>
                  <a:srgbClr val="C00000"/>
                </a:solidFill>
                <a:latin typeface="+mj-ea"/>
                <a:ea typeface="+mj-ea"/>
              </a:rPr>
              <a:t>≥60kg</a:t>
            </a:r>
            <a:r>
              <a:rPr lang="zh-CN" altLang="en-US" sz="1600" b="1" dirty="0">
                <a:solidFill>
                  <a:srgbClr val="C00000"/>
                </a:solidFill>
                <a:latin typeface="+mj-ea"/>
                <a:ea typeface="+mj-ea"/>
              </a:rPr>
              <a:t>），</a:t>
            </a:r>
            <a:r>
              <a:rPr lang="en-US" altLang="zh-CN" sz="1600" b="1" dirty="0">
                <a:solidFill>
                  <a:srgbClr val="C00000"/>
                </a:solidFill>
                <a:latin typeface="+mj-ea"/>
                <a:ea typeface="+mj-ea"/>
              </a:rPr>
              <a:t>Hb</a:t>
            </a:r>
            <a:r>
              <a:rPr lang="zh-CN" altLang="en-US" sz="1600" b="1" dirty="0">
                <a:solidFill>
                  <a:srgbClr val="C00000"/>
                </a:solidFill>
                <a:latin typeface="+mj-ea"/>
                <a:ea typeface="+mj-ea"/>
              </a:rPr>
              <a:t>水平波动大，须频繁调药</a:t>
            </a:r>
          </a:p>
        </p:txBody>
      </p:sp>
      <p:sp>
        <p:nvSpPr>
          <p:cNvPr id="28" name="文本框 27">
            <a:extLst>
              <a:ext uri="{FF2B5EF4-FFF2-40B4-BE49-F238E27FC236}">
                <a16:creationId xmlns:a16="http://schemas.microsoft.com/office/drawing/2014/main" id="{44E94995-0BED-4610-8AD3-C001EB462455}"/>
              </a:ext>
            </a:extLst>
          </p:cNvPr>
          <p:cNvSpPr txBox="1"/>
          <p:nvPr/>
        </p:nvSpPr>
        <p:spPr>
          <a:xfrm>
            <a:off x="1631890" y="5789695"/>
            <a:ext cx="4417761" cy="584775"/>
          </a:xfrm>
          <a:prstGeom prst="rect">
            <a:avLst/>
          </a:prstGeom>
          <a:noFill/>
        </p:spPr>
        <p:txBody>
          <a:bodyPr wrap="square">
            <a:spAutoFit/>
          </a:bodyPr>
          <a:lstStyle/>
          <a:p>
            <a:pPr algn="ctr"/>
            <a:r>
              <a:rPr lang="en-US" altLang="zh-CN" sz="1600" b="1" dirty="0">
                <a:solidFill>
                  <a:srgbClr val="C00000"/>
                </a:solidFill>
                <a:latin typeface="+mj-ea"/>
                <a:ea typeface="+mj-ea"/>
              </a:rPr>
              <a:t>4mg</a:t>
            </a:r>
            <a:r>
              <a:rPr lang="zh-CN" altLang="en-US" sz="1600" b="1" dirty="0">
                <a:solidFill>
                  <a:srgbClr val="C00000"/>
                </a:solidFill>
                <a:latin typeface="+mj-ea"/>
                <a:ea typeface="+mj-ea"/>
              </a:rPr>
              <a:t>带刻痕薄膜衣片，单规格即可满足</a:t>
            </a:r>
            <a:endParaRPr lang="en-US" altLang="zh-CN" sz="1600" b="1" dirty="0">
              <a:solidFill>
                <a:srgbClr val="C00000"/>
              </a:solidFill>
              <a:latin typeface="+mj-ea"/>
              <a:ea typeface="+mj-ea"/>
            </a:endParaRPr>
          </a:p>
          <a:p>
            <a:pPr algn="ctr"/>
            <a:r>
              <a:rPr lang="zh-CN" altLang="en-US" sz="1600" b="1" dirty="0">
                <a:solidFill>
                  <a:srgbClr val="C00000"/>
                </a:solidFill>
                <a:latin typeface="+mj-ea"/>
                <a:ea typeface="+mj-ea"/>
              </a:rPr>
              <a:t>调药需求</a:t>
            </a:r>
          </a:p>
        </p:txBody>
      </p:sp>
      <p:sp>
        <p:nvSpPr>
          <p:cNvPr id="29" name="文本框 28">
            <a:extLst>
              <a:ext uri="{FF2B5EF4-FFF2-40B4-BE49-F238E27FC236}">
                <a16:creationId xmlns:a16="http://schemas.microsoft.com/office/drawing/2014/main" id="{78C48CA7-7528-BA74-B4A0-2C4122A1C20A}"/>
              </a:ext>
            </a:extLst>
          </p:cNvPr>
          <p:cNvSpPr txBox="1"/>
          <p:nvPr/>
        </p:nvSpPr>
        <p:spPr>
          <a:xfrm>
            <a:off x="6274425" y="5794986"/>
            <a:ext cx="5345702" cy="338554"/>
          </a:xfrm>
          <a:prstGeom prst="rect">
            <a:avLst/>
          </a:prstGeom>
          <a:noFill/>
        </p:spPr>
        <p:txBody>
          <a:bodyPr wrap="square">
            <a:spAutoFit/>
          </a:bodyPr>
          <a:lstStyle/>
          <a:p>
            <a:pPr algn="ctr"/>
            <a:r>
              <a:rPr lang="en-US" altLang="zh-CN" sz="1600" dirty="0">
                <a:solidFill>
                  <a:srgbClr val="C00000"/>
                </a:solidFill>
                <a:latin typeface="+mj-ea"/>
                <a:ea typeface="+mj-ea"/>
              </a:rPr>
              <a:t>20/50mg</a:t>
            </a:r>
            <a:r>
              <a:rPr lang="zh-CN" altLang="en-US" sz="1600" dirty="0">
                <a:solidFill>
                  <a:srgbClr val="C00000"/>
                </a:solidFill>
                <a:latin typeface="+mj-ea"/>
                <a:ea typeface="+mj-ea"/>
              </a:rPr>
              <a:t>胶囊</a:t>
            </a:r>
            <a:r>
              <a:rPr lang="zh-CN" altLang="en-US" sz="1600" b="1" dirty="0">
                <a:solidFill>
                  <a:srgbClr val="C00000"/>
                </a:solidFill>
                <a:latin typeface="+mj-ea"/>
                <a:ea typeface="+mj-ea"/>
              </a:rPr>
              <a:t>，须两种品规都入院才能满足临床调药需求</a:t>
            </a:r>
          </a:p>
        </p:txBody>
      </p:sp>
      <p:sp>
        <p:nvSpPr>
          <p:cNvPr id="30" name="文本框 29">
            <a:extLst>
              <a:ext uri="{FF2B5EF4-FFF2-40B4-BE49-F238E27FC236}">
                <a16:creationId xmlns:a16="http://schemas.microsoft.com/office/drawing/2014/main" id="{32DDF171-4564-DA3A-8D42-9F9AC3AC668D}"/>
              </a:ext>
            </a:extLst>
          </p:cNvPr>
          <p:cNvSpPr txBox="1"/>
          <p:nvPr/>
        </p:nvSpPr>
        <p:spPr>
          <a:xfrm>
            <a:off x="3010050" y="3901179"/>
            <a:ext cx="1377800" cy="369332"/>
          </a:xfrm>
          <a:prstGeom prst="rect">
            <a:avLst/>
          </a:prstGeom>
          <a:solidFill>
            <a:srgbClr val="FFFBFB"/>
          </a:solidFill>
        </p:spPr>
        <p:txBody>
          <a:bodyPr wrap="square" rtlCol="0">
            <a:spAutoFit/>
          </a:bodyPr>
          <a:lstStyle/>
          <a:p>
            <a:pPr algn="l"/>
            <a:r>
              <a:rPr lang="zh-CN" altLang="en-US" b="1" kern="100" dirty="0">
                <a:solidFill>
                  <a:srgbClr val="C00000"/>
                </a:solidFill>
                <a:latin typeface="+mj-ea"/>
                <a:ea typeface="+mj-ea"/>
                <a:cs typeface="Times New Roman" panose="02020603050405020304" pitchFamily="18" charset="0"/>
                <a:sym typeface="+mn-ea"/>
              </a:rPr>
              <a:t>恩那度司他</a:t>
            </a:r>
            <a:endParaRPr lang="zh-CN" altLang="en-US" sz="1800" b="1" kern="100" dirty="0">
              <a:solidFill>
                <a:srgbClr val="C00000"/>
              </a:solidFill>
              <a:effectLst/>
              <a:latin typeface="+mj-ea"/>
              <a:ea typeface="+mj-ea"/>
              <a:cs typeface="Times New Roman" panose="02020603050405020304" pitchFamily="18" charset="0"/>
              <a:sym typeface="+mn-ea"/>
            </a:endParaRPr>
          </a:p>
        </p:txBody>
      </p:sp>
      <p:sp>
        <p:nvSpPr>
          <p:cNvPr id="31" name="文本框 30">
            <a:extLst>
              <a:ext uri="{FF2B5EF4-FFF2-40B4-BE49-F238E27FC236}">
                <a16:creationId xmlns:a16="http://schemas.microsoft.com/office/drawing/2014/main" id="{11807050-DA77-AF56-073F-CCF1C3460C1C}"/>
              </a:ext>
            </a:extLst>
          </p:cNvPr>
          <p:cNvSpPr txBox="1"/>
          <p:nvPr/>
        </p:nvSpPr>
        <p:spPr>
          <a:xfrm>
            <a:off x="9612349" y="3880613"/>
            <a:ext cx="1377800" cy="369332"/>
          </a:xfrm>
          <a:prstGeom prst="rect">
            <a:avLst/>
          </a:prstGeom>
          <a:solidFill>
            <a:srgbClr val="FFFBFB"/>
          </a:solidFill>
        </p:spPr>
        <p:txBody>
          <a:bodyPr wrap="square" rtlCol="0">
            <a:spAutoFit/>
          </a:bodyPr>
          <a:lstStyle/>
          <a:p>
            <a:pPr algn="l"/>
            <a:r>
              <a:rPr lang="zh-CN" altLang="en-US" sz="1800" b="1" kern="100" dirty="0">
                <a:solidFill>
                  <a:srgbClr val="C00000"/>
                </a:solidFill>
                <a:effectLst/>
                <a:latin typeface="+mj-ea"/>
                <a:ea typeface="+mj-ea"/>
                <a:cs typeface="Times New Roman" panose="02020603050405020304" pitchFamily="18" charset="0"/>
                <a:sym typeface="+mn-ea"/>
              </a:rPr>
              <a:t>罗沙司他</a:t>
            </a:r>
          </a:p>
        </p:txBody>
      </p:sp>
    </p:spTree>
    <p:custDataLst>
      <p:tags r:id="rId1"/>
    </p:custDataLst>
    <p:extLst>
      <p:ext uri="{BB962C8B-B14F-4D97-AF65-F5344CB8AC3E}">
        <p14:creationId xmlns:p14="http://schemas.microsoft.com/office/powerpoint/2010/main" val="57114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04155" y="507192"/>
            <a:ext cx="3383689" cy="8916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16" name="文本框 15"/>
          <p:cNvSpPr txBox="1"/>
          <p:nvPr/>
        </p:nvSpPr>
        <p:spPr>
          <a:xfrm>
            <a:off x="5287938" y="629847"/>
            <a:ext cx="1616122" cy="646331"/>
          </a:xfrm>
          <a:prstGeom prst="rect">
            <a:avLst/>
          </a:prstGeom>
          <a:noFill/>
          <a:ln>
            <a:noFill/>
          </a:ln>
        </p:spPr>
        <p:txBody>
          <a:bodyPr wrap="square" rtlCol="0">
            <a:spAutoFit/>
          </a:bodyPr>
          <a:lstStyle/>
          <a:p>
            <a:pPr algn="dist"/>
            <a:r>
              <a:rPr lang="zh-CN" altLang="en-US" sz="3600" b="1" dirty="0">
                <a:solidFill>
                  <a:schemeClr val="bg1"/>
                </a:solidFill>
                <a:latin typeface="+mj-ea"/>
                <a:ea typeface="+mj-ea"/>
              </a:rPr>
              <a:t>目  录</a:t>
            </a:r>
          </a:p>
        </p:txBody>
      </p:sp>
      <p:sp>
        <p:nvSpPr>
          <p:cNvPr id="4" name="任意多边形: 形状 3"/>
          <p:cNvSpPr/>
          <p:nvPr/>
        </p:nvSpPr>
        <p:spPr bwMode="white">
          <a:xfrm>
            <a:off x="3047470" y="2426686"/>
            <a:ext cx="2952225" cy="800555"/>
          </a:xfrm>
          <a:custGeom>
            <a:avLst/>
            <a:gdLst>
              <a:gd name="connsiteX0" fmla="*/ 0 w 2952225"/>
              <a:gd name="connsiteY0" fmla="*/ 0 h 800555"/>
              <a:gd name="connsiteX1" fmla="*/ 2952225 w 2952225"/>
              <a:gd name="connsiteY1" fmla="*/ 0 h 800555"/>
              <a:gd name="connsiteX2" fmla="*/ 2952225 w 2952225"/>
              <a:gd name="connsiteY2" fmla="*/ 800555 h 800555"/>
              <a:gd name="connsiteX3" fmla="*/ 0 w 2952225"/>
              <a:gd name="connsiteY3" fmla="*/ 800555 h 800555"/>
              <a:gd name="connsiteX4" fmla="*/ 0 w 2952225"/>
              <a:gd name="connsiteY4" fmla="*/ 0 h 80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225" h="800555">
                <a:moveTo>
                  <a:pt x="0" y="0"/>
                </a:moveTo>
                <a:lnTo>
                  <a:pt x="2952225" y="0"/>
                </a:lnTo>
                <a:lnTo>
                  <a:pt x="2952225" y="800555"/>
                </a:lnTo>
                <a:lnTo>
                  <a:pt x="0" y="800555"/>
                </a:lnTo>
                <a:lnTo>
                  <a:pt x="0" y="0"/>
                </a:lnTo>
                <a:close/>
              </a:path>
            </a:pathLst>
          </a:cu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mj-ea"/>
                <a:ea typeface="+mj-ea"/>
              </a:rPr>
              <a:t>          药品基本信息</a:t>
            </a:r>
            <a:endParaRPr lang="en-US" altLang="zh-CN" sz="2000" b="1" kern="1200" dirty="0">
              <a:solidFill>
                <a:schemeClr val="bg1"/>
              </a:solidFill>
              <a:latin typeface="+mj-ea"/>
              <a:ea typeface="+mj-ea"/>
            </a:endParaRPr>
          </a:p>
        </p:txBody>
      </p:sp>
      <p:sp>
        <p:nvSpPr>
          <p:cNvPr id="10" name="文本框 9"/>
          <p:cNvSpPr txBox="1"/>
          <p:nvPr/>
        </p:nvSpPr>
        <p:spPr>
          <a:xfrm>
            <a:off x="3145895" y="2592950"/>
            <a:ext cx="584200" cy="460375"/>
          </a:xfrm>
          <a:prstGeom prst="rect">
            <a:avLst/>
          </a:prstGeom>
          <a:noFill/>
          <a:ln>
            <a:noFill/>
          </a:ln>
        </p:spPr>
        <p:txBody>
          <a:bodyPr wrap="square" rtlCol="0">
            <a:spAutoFit/>
          </a:bodyPr>
          <a:lstStyle/>
          <a:p>
            <a:r>
              <a:rPr lang="en-US" altLang="zh-CN" sz="2400" b="1" dirty="0">
                <a:solidFill>
                  <a:schemeClr val="bg1"/>
                </a:solidFill>
                <a:latin typeface="+mj-ea"/>
                <a:ea typeface="+mj-ea"/>
              </a:rPr>
              <a:t>01</a:t>
            </a:r>
          </a:p>
        </p:txBody>
      </p:sp>
      <p:grpSp>
        <p:nvGrpSpPr>
          <p:cNvPr id="24" name="组合 23"/>
          <p:cNvGrpSpPr/>
          <p:nvPr/>
        </p:nvGrpSpPr>
        <p:grpSpPr>
          <a:xfrm>
            <a:off x="6295675" y="2438253"/>
            <a:ext cx="2952225" cy="800555"/>
            <a:chOff x="6295675" y="2438253"/>
            <a:chExt cx="2952225" cy="800555"/>
          </a:xfrm>
        </p:grpSpPr>
        <p:sp>
          <p:nvSpPr>
            <p:cNvPr id="5" name="任意多边形: 形状 4"/>
            <p:cNvSpPr/>
            <p:nvPr/>
          </p:nvSpPr>
          <p:spPr bwMode="white">
            <a:xfrm>
              <a:off x="6295675" y="2438253"/>
              <a:ext cx="2952225" cy="800555"/>
            </a:xfrm>
            <a:custGeom>
              <a:avLst/>
              <a:gdLst>
                <a:gd name="connsiteX0" fmla="*/ 0 w 2952225"/>
                <a:gd name="connsiteY0" fmla="*/ 0 h 800555"/>
                <a:gd name="connsiteX1" fmla="*/ 2952225 w 2952225"/>
                <a:gd name="connsiteY1" fmla="*/ 0 h 800555"/>
                <a:gd name="connsiteX2" fmla="*/ 2952225 w 2952225"/>
                <a:gd name="connsiteY2" fmla="*/ 800555 h 800555"/>
                <a:gd name="connsiteX3" fmla="*/ 0 w 2952225"/>
                <a:gd name="connsiteY3" fmla="*/ 800555 h 800555"/>
                <a:gd name="connsiteX4" fmla="*/ 0 w 2952225"/>
                <a:gd name="connsiteY4" fmla="*/ 0 h 80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225" h="800555">
                  <a:moveTo>
                    <a:pt x="0" y="0"/>
                  </a:moveTo>
                  <a:lnTo>
                    <a:pt x="2952225" y="0"/>
                  </a:lnTo>
                  <a:lnTo>
                    <a:pt x="2952225" y="800555"/>
                  </a:lnTo>
                  <a:lnTo>
                    <a:pt x="0" y="800555"/>
                  </a:lnTo>
                  <a:lnTo>
                    <a:pt x="0" y="0"/>
                  </a:lnTo>
                  <a:close/>
                </a:path>
              </a:pathLst>
            </a:cu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mj-ea"/>
                  <a:ea typeface="+mj-ea"/>
                </a:rPr>
                <a:t>安全性</a:t>
              </a:r>
            </a:p>
          </p:txBody>
        </p:sp>
        <p:sp>
          <p:nvSpPr>
            <p:cNvPr id="19" name="文本框 18"/>
            <p:cNvSpPr txBox="1"/>
            <p:nvPr/>
          </p:nvSpPr>
          <p:spPr>
            <a:xfrm>
              <a:off x="6406686" y="2586601"/>
              <a:ext cx="584200" cy="460375"/>
            </a:xfrm>
            <a:prstGeom prst="rect">
              <a:avLst/>
            </a:prstGeom>
            <a:noFill/>
            <a:ln>
              <a:noFill/>
            </a:ln>
          </p:spPr>
          <p:txBody>
            <a:bodyPr wrap="square" rtlCol="0">
              <a:spAutoFit/>
            </a:bodyPr>
            <a:lstStyle/>
            <a:p>
              <a:r>
                <a:rPr lang="en-US" altLang="zh-CN" sz="2400" b="1">
                  <a:solidFill>
                    <a:schemeClr val="bg1"/>
                  </a:solidFill>
                  <a:latin typeface="+mj-ea"/>
                  <a:ea typeface="+mj-ea"/>
                </a:rPr>
                <a:t>02</a:t>
              </a:r>
              <a:endParaRPr lang="en-US" altLang="zh-CN" sz="2400" b="1" dirty="0">
                <a:solidFill>
                  <a:schemeClr val="bg1"/>
                </a:solidFill>
                <a:latin typeface="+mj-ea"/>
                <a:ea typeface="+mj-ea"/>
              </a:endParaRPr>
            </a:p>
          </p:txBody>
        </p:sp>
      </p:grpSp>
      <p:grpSp>
        <p:nvGrpSpPr>
          <p:cNvPr id="25" name="组合 24"/>
          <p:cNvGrpSpPr/>
          <p:nvPr/>
        </p:nvGrpSpPr>
        <p:grpSpPr>
          <a:xfrm>
            <a:off x="3047470" y="3522464"/>
            <a:ext cx="2952225" cy="800555"/>
            <a:chOff x="3047470" y="3522464"/>
            <a:chExt cx="2952225" cy="800555"/>
          </a:xfrm>
        </p:grpSpPr>
        <p:sp>
          <p:nvSpPr>
            <p:cNvPr id="6" name="任意多边形: 形状 5"/>
            <p:cNvSpPr/>
            <p:nvPr/>
          </p:nvSpPr>
          <p:spPr bwMode="white">
            <a:xfrm>
              <a:off x="3047470" y="3522464"/>
              <a:ext cx="2952225" cy="800555"/>
            </a:xfrm>
            <a:custGeom>
              <a:avLst/>
              <a:gdLst>
                <a:gd name="connsiteX0" fmla="*/ 0 w 2952225"/>
                <a:gd name="connsiteY0" fmla="*/ 0 h 800555"/>
                <a:gd name="connsiteX1" fmla="*/ 2952225 w 2952225"/>
                <a:gd name="connsiteY1" fmla="*/ 0 h 800555"/>
                <a:gd name="connsiteX2" fmla="*/ 2952225 w 2952225"/>
                <a:gd name="connsiteY2" fmla="*/ 800555 h 800555"/>
                <a:gd name="connsiteX3" fmla="*/ 0 w 2952225"/>
                <a:gd name="connsiteY3" fmla="*/ 800555 h 800555"/>
                <a:gd name="connsiteX4" fmla="*/ 0 w 2952225"/>
                <a:gd name="connsiteY4" fmla="*/ 0 h 80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225" h="800555">
                  <a:moveTo>
                    <a:pt x="0" y="0"/>
                  </a:moveTo>
                  <a:lnTo>
                    <a:pt x="2952225" y="0"/>
                  </a:lnTo>
                  <a:lnTo>
                    <a:pt x="2952225" y="800555"/>
                  </a:lnTo>
                  <a:lnTo>
                    <a:pt x="0" y="800555"/>
                  </a:lnTo>
                  <a:lnTo>
                    <a:pt x="0" y="0"/>
                  </a:lnTo>
                  <a:close/>
                </a:path>
              </a:pathLst>
            </a:cu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mj-ea"/>
                  <a:ea typeface="+mj-ea"/>
                </a:rPr>
                <a:t>有效性</a:t>
              </a:r>
            </a:p>
          </p:txBody>
        </p:sp>
        <p:sp>
          <p:nvSpPr>
            <p:cNvPr id="20" name="文本框 19"/>
            <p:cNvSpPr txBox="1"/>
            <p:nvPr/>
          </p:nvSpPr>
          <p:spPr>
            <a:xfrm>
              <a:off x="3148942" y="3704119"/>
              <a:ext cx="584200" cy="460375"/>
            </a:xfrm>
            <a:prstGeom prst="rect">
              <a:avLst/>
            </a:prstGeom>
            <a:noFill/>
            <a:ln>
              <a:noFill/>
            </a:ln>
          </p:spPr>
          <p:txBody>
            <a:bodyPr wrap="square" rtlCol="0">
              <a:spAutoFit/>
            </a:bodyPr>
            <a:lstStyle/>
            <a:p>
              <a:r>
                <a:rPr lang="en-US" altLang="zh-CN" sz="2400" b="1" dirty="0">
                  <a:solidFill>
                    <a:schemeClr val="bg1"/>
                  </a:solidFill>
                  <a:latin typeface="+mj-ea"/>
                  <a:ea typeface="+mj-ea"/>
                </a:rPr>
                <a:t>03</a:t>
              </a:r>
            </a:p>
          </p:txBody>
        </p:sp>
      </p:grpSp>
      <p:grpSp>
        <p:nvGrpSpPr>
          <p:cNvPr id="23" name="组合 22"/>
          <p:cNvGrpSpPr/>
          <p:nvPr/>
        </p:nvGrpSpPr>
        <p:grpSpPr>
          <a:xfrm>
            <a:off x="6295675" y="3534030"/>
            <a:ext cx="2952225" cy="800555"/>
            <a:chOff x="6295675" y="3534030"/>
            <a:chExt cx="2952225" cy="800555"/>
          </a:xfrm>
          <a:solidFill>
            <a:srgbClr val="C00000"/>
          </a:solidFill>
        </p:grpSpPr>
        <p:sp>
          <p:nvSpPr>
            <p:cNvPr id="7" name="任意多边形: 形状 6"/>
            <p:cNvSpPr/>
            <p:nvPr/>
          </p:nvSpPr>
          <p:spPr bwMode="white">
            <a:xfrm>
              <a:off x="6295675" y="3534030"/>
              <a:ext cx="2952225" cy="800555"/>
            </a:xfrm>
            <a:custGeom>
              <a:avLst/>
              <a:gdLst>
                <a:gd name="connsiteX0" fmla="*/ 0 w 2952225"/>
                <a:gd name="connsiteY0" fmla="*/ 0 h 800555"/>
                <a:gd name="connsiteX1" fmla="*/ 2952225 w 2952225"/>
                <a:gd name="connsiteY1" fmla="*/ 0 h 800555"/>
                <a:gd name="connsiteX2" fmla="*/ 2952225 w 2952225"/>
                <a:gd name="connsiteY2" fmla="*/ 800555 h 800555"/>
                <a:gd name="connsiteX3" fmla="*/ 0 w 2952225"/>
                <a:gd name="connsiteY3" fmla="*/ 800555 h 800555"/>
                <a:gd name="connsiteX4" fmla="*/ 0 w 2952225"/>
                <a:gd name="connsiteY4" fmla="*/ 0 h 80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225" h="800555">
                  <a:moveTo>
                    <a:pt x="0" y="0"/>
                  </a:moveTo>
                  <a:lnTo>
                    <a:pt x="2952225" y="0"/>
                  </a:lnTo>
                  <a:lnTo>
                    <a:pt x="2952225" y="800555"/>
                  </a:lnTo>
                  <a:lnTo>
                    <a:pt x="0" y="800555"/>
                  </a:lnTo>
                  <a:lnTo>
                    <a:pt x="0" y="0"/>
                  </a:lnTo>
                  <a:close/>
                </a:path>
              </a:pathLst>
            </a:custGeom>
            <a:grpFill/>
            <a:ln>
              <a:noFill/>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mj-ea"/>
                  <a:ea typeface="+mj-ea"/>
                </a:rPr>
                <a:t>创新性</a:t>
              </a:r>
            </a:p>
          </p:txBody>
        </p:sp>
        <p:sp>
          <p:nvSpPr>
            <p:cNvPr id="21" name="文本框 20"/>
            <p:cNvSpPr txBox="1"/>
            <p:nvPr/>
          </p:nvSpPr>
          <p:spPr>
            <a:xfrm>
              <a:off x="6406686" y="3704119"/>
              <a:ext cx="584200" cy="460375"/>
            </a:xfrm>
            <a:prstGeom prst="rect">
              <a:avLst/>
            </a:prstGeom>
            <a:grpFill/>
            <a:ln>
              <a:noFill/>
            </a:ln>
          </p:spPr>
          <p:txBody>
            <a:bodyPr wrap="square" rtlCol="0">
              <a:spAutoFit/>
            </a:bodyPr>
            <a:lstStyle/>
            <a:p>
              <a:r>
                <a:rPr lang="en-US" altLang="zh-CN" sz="2400" b="1" dirty="0">
                  <a:solidFill>
                    <a:schemeClr val="bg1"/>
                  </a:solidFill>
                  <a:latin typeface="+mj-ea"/>
                  <a:ea typeface="+mj-ea"/>
                </a:rPr>
                <a:t>04</a:t>
              </a:r>
            </a:p>
          </p:txBody>
        </p:sp>
      </p:grpSp>
      <p:grpSp>
        <p:nvGrpSpPr>
          <p:cNvPr id="18" name="组合 17"/>
          <p:cNvGrpSpPr/>
          <p:nvPr/>
        </p:nvGrpSpPr>
        <p:grpSpPr>
          <a:xfrm>
            <a:off x="3047470" y="4638842"/>
            <a:ext cx="2952225" cy="800555"/>
            <a:chOff x="3047470" y="4638842"/>
            <a:chExt cx="2952225" cy="800555"/>
          </a:xfrm>
          <a:solidFill>
            <a:srgbClr val="C00000"/>
          </a:solidFill>
        </p:grpSpPr>
        <p:sp>
          <p:nvSpPr>
            <p:cNvPr id="12" name="任意多边形: 形状 11"/>
            <p:cNvSpPr/>
            <p:nvPr/>
          </p:nvSpPr>
          <p:spPr bwMode="white">
            <a:xfrm>
              <a:off x="3047470" y="4638842"/>
              <a:ext cx="2952225" cy="800555"/>
            </a:xfrm>
            <a:custGeom>
              <a:avLst/>
              <a:gdLst>
                <a:gd name="connsiteX0" fmla="*/ 0 w 2952225"/>
                <a:gd name="connsiteY0" fmla="*/ 0 h 800555"/>
                <a:gd name="connsiteX1" fmla="*/ 2952225 w 2952225"/>
                <a:gd name="connsiteY1" fmla="*/ 0 h 800555"/>
                <a:gd name="connsiteX2" fmla="*/ 2952225 w 2952225"/>
                <a:gd name="connsiteY2" fmla="*/ 800555 h 800555"/>
                <a:gd name="connsiteX3" fmla="*/ 0 w 2952225"/>
                <a:gd name="connsiteY3" fmla="*/ 800555 h 800555"/>
                <a:gd name="connsiteX4" fmla="*/ 0 w 2952225"/>
                <a:gd name="connsiteY4" fmla="*/ 0 h 80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225" h="800555">
                  <a:moveTo>
                    <a:pt x="0" y="0"/>
                  </a:moveTo>
                  <a:lnTo>
                    <a:pt x="2952225" y="0"/>
                  </a:lnTo>
                  <a:lnTo>
                    <a:pt x="2952225" y="800555"/>
                  </a:lnTo>
                  <a:lnTo>
                    <a:pt x="0" y="800555"/>
                  </a:lnTo>
                  <a:lnTo>
                    <a:pt x="0" y="0"/>
                  </a:lnTo>
                  <a:close/>
                </a:path>
              </a:pathLst>
            </a:custGeom>
            <a:grpFill/>
            <a:ln>
              <a:noFill/>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mj-ea"/>
                  <a:ea typeface="+mj-ea"/>
                </a:rPr>
                <a:t>公平性</a:t>
              </a:r>
            </a:p>
          </p:txBody>
        </p:sp>
        <p:sp>
          <p:nvSpPr>
            <p:cNvPr id="22" name="文本框 21"/>
            <p:cNvSpPr txBox="1"/>
            <p:nvPr/>
          </p:nvSpPr>
          <p:spPr>
            <a:xfrm>
              <a:off x="3145895" y="4808938"/>
              <a:ext cx="584200" cy="460375"/>
            </a:xfrm>
            <a:prstGeom prst="rect">
              <a:avLst/>
            </a:prstGeom>
            <a:grpFill/>
            <a:ln>
              <a:noFill/>
            </a:ln>
          </p:spPr>
          <p:txBody>
            <a:bodyPr wrap="square" rtlCol="0">
              <a:spAutoFit/>
            </a:bodyPr>
            <a:lstStyle/>
            <a:p>
              <a:r>
                <a:rPr lang="en-US" altLang="zh-CN" sz="2400" b="1" dirty="0">
                  <a:solidFill>
                    <a:schemeClr val="bg1"/>
                  </a:solidFill>
                  <a:latin typeface="+mj-ea"/>
                  <a:ea typeface="+mj-ea"/>
                </a:rPr>
                <a:t>05</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402771" y="3392487"/>
            <a:ext cx="11332029" cy="3275273"/>
          </a:xfrm>
          <a:prstGeom prst="roundRect">
            <a:avLst>
              <a:gd name="adj" fmla="val 6281"/>
            </a:avLst>
          </a:prstGeom>
          <a:noFill/>
          <a:ln w="28575">
            <a:solidFill>
              <a:srgbClr val="DCAEB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lnSpc>
                <a:spcPct val="150000"/>
              </a:lnSpc>
            </a:pPr>
            <a:endParaRPr lang="en-US" altLang="zh-CN" sz="1400" dirty="0">
              <a:solidFill>
                <a:schemeClr val="tx1"/>
              </a:solidFill>
              <a:latin typeface="+mj-ea"/>
              <a:ea typeface="+mj-ea"/>
            </a:endParaRPr>
          </a:p>
        </p:txBody>
      </p:sp>
      <p:graphicFrame>
        <p:nvGraphicFramePr>
          <p:cNvPr id="4" name="表格 3"/>
          <p:cNvGraphicFramePr>
            <a:graphicFrameLocks noGrp="1"/>
          </p:cNvGraphicFramePr>
          <p:nvPr>
            <p:extLst>
              <p:ext uri="{D42A27DB-BD31-4B8C-83A1-F6EECF244321}">
                <p14:modId xmlns:p14="http://schemas.microsoft.com/office/powerpoint/2010/main" val="838812786"/>
              </p:ext>
            </p:extLst>
          </p:nvPr>
        </p:nvGraphicFramePr>
        <p:xfrm>
          <a:off x="544068" y="911875"/>
          <a:ext cx="11081876" cy="2244992"/>
        </p:xfrm>
        <a:graphic>
          <a:graphicData uri="http://schemas.openxmlformats.org/drawingml/2006/table">
            <a:tbl>
              <a:tblPr>
                <a:tableStyleId>{5C22544A-7EE6-4342-B048-85BDC9FD1C3A}</a:tableStyleId>
              </a:tblPr>
              <a:tblGrid>
                <a:gridCol w="3451917">
                  <a:extLst>
                    <a:ext uri="{9D8B030D-6E8A-4147-A177-3AD203B41FA5}">
                      <a16:colId xmlns:a16="http://schemas.microsoft.com/office/drawing/2014/main" val="20000"/>
                    </a:ext>
                  </a:extLst>
                </a:gridCol>
                <a:gridCol w="7629959">
                  <a:extLst>
                    <a:ext uri="{9D8B030D-6E8A-4147-A177-3AD203B41FA5}">
                      <a16:colId xmlns:a16="http://schemas.microsoft.com/office/drawing/2014/main" val="20001"/>
                    </a:ext>
                  </a:extLst>
                </a:gridCol>
              </a:tblGrid>
              <a:tr h="280624">
                <a:tc>
                  <a:txBody>
                    <a:bodyPr/>
                    <a:lstStyle/>
                    <a:p>
                      <a:pPr algn="ctr" fontAlgn="ctr"/>
                      <a:r>
                        <a:rPr lang="zh-CN" altLang="en-US" sz="1400" b="1" u="none" strike="noStrike" dirty="0">
                          <a:solidFill>
                            <a:schemeClr val="bg1"/>
                          </a:solidFill>
                          <a:effectLst/>
                          <a:latin typeface="+mj-ea"/>
                          <a:ea typeface="+mj-ea"/>
                        </a:rPr>
                        <a:t>药品通用名称</a:t>
                      </a:r>
                      <a:endParaRPr lang="zh-CN" altLang="en-US" sz="1400" b="1" i="0" u="none" strike="noStrike" dirty="0">
                        <a:solidFill>
                          <a:schemeClr val="bg1"/>
                        </a:solidFill>
                        <a:effectLst/>
                        <a:latin typeface="+mj-ea"/>
                        <a:ea typeface="+mj-ea"/>
                      </a:endParaRPr>
                    </a:p>
                  </a:txBody>
                  <a:tcPr marL="3749" marR="3749" marT="3749" marB="0" anchor="ctr">
                    <a:solidFill>
                      <a:srgbClr val="C82C63"/>
                    </a:solidFill>
                  </a:tcPr>
                </a:tc>
                <a:tc>
                  <a:txBody>
                    <a:bodyPr/>
                    <a:lstStyle/>
                    <a:p>
                      <a:pPr marL="0" indent="92075" algn="l" fontAlgn="ctr"/>
                      <a:r>
                        <a:rPr lang="zh-CN" altLang="en-US" sz="1400" b="1" dirty="0">
                          <a:latin typeface="+mj-ea"/>
                          <a:ea typeface="+mj-ea"/>
                        </a:rPr>
                        <a:t>恩那度司他片</a:t>
                      </a:r>
                      <a:endParaRPr lang="zh-CN" altLang="en-US" sz="1400" b="1" i="0" u="none" strike="noStrike" dirty="0">
                        <a:solidFill>
                          <a:srgbClr val="000000"/>
                        </a:solidFill>
                        <a:effectLst/>
                        <a:latin typeface="+mj-ea"/>
                        <a:ea typeface="+mj-ea"/>
                      </a:endParaRPr>
                    </a:p>
                  </a:txBody>
                  <a:tcPr marL="3749" marR="3749" marT="3749" marB="0" anchor="ctr">
                    <a:solidFill>
                      <a:schemeClr val="bg1">
                        <a:lumMod val="95000"/>
                      </a:schemeClr>
                    </a:solidFill>
                  </a:tcPr>
                </a:tc>
                <a:extLst>
                  <a:ext uri="{0D108BD9-81ED-4DB2-BD59-A6C34878D82A}">
                    <a16:rowId xmlns:a16="http://schemas.microsoft.com/office/drawing/2014/main" val="10000"/>
                  </a:ext>
                </a:extLst>
              </a:tr>
              <a:tr h="280624">
                <a:tc>
                  <a:txBody>
                    <a:bodyPr/>
                    <a:lstStyle/>
                    <a:p>
                      <a:pPr algn="ctr" fontAlgn="ctr"/>
                      <a:r>
                        <a:rPr lang="zh-CN" altLang="en-US" sz="1400" b="1" u="none" strike="noStrike" dirty="0">
                          <a:solidFill>
                            <a:schemeClr val="bg1"/>
                          </a:solidFill>
                          <a:effectLst/>
                          <a:latin typeface="+mj-ea"/>
                          <a:ea typeface="+mj-ea"/>
                        </a:rPr>
                        <a:t>注册规格</a:t>
                      </a:r>
                      <a:endParaRPr lang="zh-CN" altLang="en-US" sz="1400" b="1" i="0" u="none" strike="noStrike" dirty="0">
                        <a:solidFill>
                          <a:schemeClr val="bg1"/>
                        </a:solidFill>
                        <a:effectLst/>
                        <a:latin typeface="+mj-ea"/>
                        <a:ea typeface="+mj-ea"/>
                      </a:endParaRPr>
                    </a:p>
                  </a:txBody>
                  <a:tcPr marL="3749" marR="3749" marT="3749" marB="0" anchor="ctr">
                    <a:solidFill>
                      <a:srgbClr val="C82C63"/>
                    </a:solidFill>
                  </a:tcPr>
                </a:tc>
                <a:tc>
                  <a:txBody>
                    <a:bodyPr/>
                    <a:lstStyle/>
                    <a:p>
                      <a:pPr marL="0" indent="92075" algn="l" fontAlgn="ctr"/>
                      <a:r>
                        <a:rPr lang="en-US" altLang="zh-CN" sz="1400" b="1" dirty="0">
                          <a:latin typeface="+mj-ea"/>
                          <a:ea typeface="+mj-ea"/>
                        </a:rPr>
                        <a:t>4mg</a:t>
                      </a:r>
                      <a:r>
                        <a:rPr lang="zh-CN" altLang="en-US" sz="1400" b="1" dirty="0">
                          <a:latin typeface="+mj-ea"/>
                          <a:ea typeface="+mj-ea"/>
                        </a:rPr>
                        <a:t>、</a:t>
                      </a:r>
                      <a:r>
                        <a:rPr lang="en-US" altLang="zh-CN" sz="1400" b="1" dirty="0">
                          <a:latin typeface="+mj-ea"/>
                          <a:ea typeface="+mj-ea"/>
                        </a:rPr>
                        <a:t>2mg</a:t>
                      </a:r>
                      <a:r>
                        <a:rPr lang="zh-CN" altLang="en-US" sz="1400" b="1" dirty="0">
                          <a:latin typeface="+mj-ea"/>
                          <a:ea typeface="+mj-ea"/>
                        </a:rPr>
                        <a:t>、</a:t>
                      </a:r>
                      <a:r>
                        <a:rPr lang="en-US" altLang="zh-CN" sz="1400" b="1" dirty="0">
                          <a:latin typeface="+mj-ea"/>
                          <a:ea typeface="+mj-ea"/>
                        </a:rPr>
                        <a:t>1mg</a:t>
                      </a:r>
                      <a:endParaRPr lang="zh-CN" altLang="en-US" sz="1400" b="1" i="0" u="none" strike="noStrike" dirty="0">
                        <a:solidFill>
                          <a:srgbClr val="000000"/>
                        </a:solidFill>
                        <a:effectLst/>
                        <a:latin typeface="+mj-ea"/>
                        <a:ea typeface="+mj-ea"/>
                      </a:endParaRPr>
                    </a:p>
                  </a:txBody>
                  <a:tcPr marL="3749" marR="3749" marT="3749" marB="0" anchor="ctr">
                    <a:solidFill>
                      <a:schemeClr val="bg1">
                        <a:lumMod val="95000"/>
                      </a:schemeClr>
                    </a:solidFill>
                  </a:tcPr>
                </a:tc>
                <a:extLst>
                  <a:ext uri="{0D108BD9-81ED-4DB2-BD59-A6C34878D82A}">
                    <a16:rowId xmlns:a16="http://schemas.microsoft.com/office/drawing/2014/main" val="10001"/>
                  </a:ext>
                </a:extLst>
              </a:tr>
              <a:tr h="280624">
                <a:tc>
                  <a:txBody>
                    <a:bodyPr/>
                    <a:lstStyle/>
                    <a:p>
                      <a:pPr algn="ctr" fontAlgn="ctr"/>
                      <a:r>
                        <a:rPr lang="zh-CN" altLang="en-US" sz="1400" b="1" u="none" strike="noStrike" dirty="0">
                          <a:solidFill>
                            <a:schemeClr val="bg1"/>
                          </a:solidFill>
                          <a:effectLst/>
                          <a:latin typeface="+mj-ea"/>
                          <a:ea typeface="+mj-ea"/>
                        </a:rPr>
                        <a:t>说明书适应症</a:t>
                      </a:r>
                      <a:r>
                        <a:rPr lang="en-US" altLang="zh-CN" sz="1400" b="1" u="none" strike="noStrike" dirty="0">
                          <a:solidFill>
                            <a:schemeClr val="bg1"/>
                          </a:solidFill>
                          <a:effectLst/>
                          <a:latin typeface="+mj-ea"/>
                          <a:ea typeface="+mj-ea"/>
                        </a:rPr>
                        <a:t>/</a:t>
                      </a:r>
                      <a:r>
                        <a:rPr lang="zh-CN" altLang="en-US" sz="1400" b="1" u="none" strike="noStrike" dirty="0">
                          <a:solidFill>
                            <a:schemeClr val="bg1"/>
                          </a:solidFill>
                          <a:effectLst/>
                          <a:latin typeface="+mj-ea"/>
                          <a:ea typeface="+mj-ea"/>
                        </a:rPr>
                        <a:t>功能主治</a:t>
                      </a:r>
                      <a:endParaRPr lang="zh-CN" altLang="en-US" sz="1400" b="1" i="0" u="none" strike="noStrike" dirty="0">
                        <a:solidFill>
                          <a:schemeClr val="bg1"/>
                        </a:solidFill>
                        <a:effectLst/>
                        <a:latin typeface="+mj-ea"/>
                        <a:ea typeface="+mj-ea"/>
                      </a:endParaRPr>
                    </a:p>
                  </a:txBody>
                  <a:tcPr marL="3749" marR="3749" marT="3749" marB="0" anchor="ctr">
                    <a:solidFill>
                      <a:srgbClr val="C82C63"/>
                    </a:solidFill>
                  </a:tcPr>
                </a:tc>
                <a:tc>
                  <a:txBody>
                    <a:bodyPr/>
                    <a:lstStyle/>
                    <a:p>
                      <a:pPr marL="0" indent="92075" algn="l" fontAlgn="ctr"/>
                      <a:r>
                        <a:rPr lang="zh-CN" altLang="zh-CN" sz="1400" b="1" kern="1200" dirty="0">
                          <a:solidFill>
                            <a:schemeClr val="dk1"/>
                          </a:solidFill>
                          <a:effectLst/>
                          <a:latin typeface="+mj-ea"/>
                          <a:ea typeface="+mj-ea"/>
                          <a:cs typeface="+mn-cs"/>
                        </a:rPr>
                        <a:t>本品适用于</a:t>
                      </a:r>
                      <a:r>
                        <a:rPr lang="zh-CN" altLang="zh-CN" sz="1400" b="1" kern="1200" dirty="0">
                          <a:solidFill>
                            <a:srgbClr val="C00000"/>
                          </a:solidFill>
                          <a:effectLst/>
                          <a:latin typeface="+mj-ea"/>
                          <a:ea typeface="+mj-ea"/>
                          <a:cs typeface="+mn-cs"/>
                        </a:rPr>
                        <a:t>非透析的成人慢性肾脏病（</a:t>
                      </a:r>
                      <a:r>
                        <a:rPr lang="en-US" altLang="zh-CN" sz="1400" b="1" kern="1200" dirty="0">
                          <a:solidFill>
                            <a:srgbClr val="C00000"/>
                          </a:solidFill>
                          <a:effectLst/>
                          <a:latin typeface="+mj-ea"/>
                          <a:ea typeface="+mj-ea"/>
                          <a:cs typeface="+mn-cs"/>
                        </a:rPr>
                        <a:t>CKD</a:t>
                      </a:r>
                      <a:r>
                        <a:rPr lang="zh-CN" altLang="zh-CN" sz="1400" b="1" kern="1200" dirty="0">
                          <a:solidFill>
                            <a:srgbClr val="C00000"/>
                          </a:solidFill>
                          <a:effectLst/>
                          <a:latin typeface="+mj-ea"/>
                          <a:ea typeface="+mj-ea"/>
                          <a:cs typeface="+mn-cs"/>
                        </a:rPr>
                        <a:t>）患者的贫血治疗</a:t>
                      </a:r>
                      <a:endParaRPr lang="zh-CN" altLang="en-US" sz="1400" b="1" i="0" u="none" strike="noStrike" dirty="0">
                        <a:solidFill>
                          <a:srgbClr val="000000"/>
                        </a:solidFill>
                        <a:effectLst/>
                        <a:latin typeface="+mj-ea"/>
                        <a:ea typeface="+mj-ea"/>
                      </a:endParaRPr>
                    </a:p>
                  </a:txBody>
                  <a:tcPr marL="3749" marR="3749" marT="3749" marB="0" anchor="ctr">
                    <a:solidFill>
                      <a:schemeClr val="bg1">
                        <a:lumMod val="95000"/>
                      </a:schemeClr>
                    </a:solidFill>
                  </a:tcPr>
                </a:tc>
                <a:extLst>
                  <a:ext uri="{0D108BD9-81ED-4DB2-BD59-A6C34878D82A}">
                    <a16:rowId xmlns:a16="http://schemas.microsoft.com/office/drawing/2014/main" val="10002"/>
                  </a:ext>
                </a:extLst>
              </a:tr>
              <a:tr h="280624">
                <a:tc>
                  <a:txBody>
                    <a:bodyPr/>
                    <a:lstStyle/>
                    <a:p>
                      <a:pPr algn="ctr" fontAlgn="ctr"/>
                      <a:r>
                        <a:rPr lang="zh-CN" altLang="en-US" sz="1400" b="1" u="none" strike="noStrike" dirty="0">
                          <a:solidFill>
                            <a:schemeClr val="bg1"/>
                          </a:solidFill>
                          <a:effectLst/>
                          <a:latin typeface="+mj-ea"/>
                          <a:ea typeface="+mj-ea"/>
                        </a:rPr>
                        <a:t>中国大陆首次上市时间</a:t>
                      </a:r>
                      <a:endParaRPr lang="zh-CN" altLang="en-US" sz="1400" b="1" i="0" u="none" strike="noStrike" dirty="0">
                        <a:solidFill>
                          <a:schemeClr val="bg1"/>
                        </a:solidFill>
                        <a:effectLst/>
                        <a:latin typeface="+mj-ea"/>
                        <a:ea typeface="+mj-ea"/>
                      </a:endParaRPr>
                    </a:p>
                  </a:txBody>
                  <a:tcPr marL="3749" marR="3749" marT="3749" marB="0" anchor="ctr">
                    <a:solidFill>
                      <a:srgbClr val="C82C63"/>
                    </a:solidFill>
                  </a:tcPr>
                </a:tc>
                <a:tc>
                  <a:txBody>
                    <a:bodyPr/>
                    <a:lstStyle/>
                    <a:p>
                      <a:pPr marL="0" indent="92075" algn="l" fontAlgn="ctr"/>
                      <a:r>
                        <a:rPr lang="en-US" altLang="zh-CN" sz="1400" b="1" u="none" strike="noStrike" dirty="0">
                          <a:effectLst/>
                          <a:latin typeface="+mj-ea"/>
                          <a:ea typeface="+mj-ea"/>
                        </a:rPr>
                        <a:t>2023</a:t>
                      </a:r>
                      <a:r>
                        <a:rPr lang="zh-CN" altLang="en-US" sz="1400" b="1" u="none" strike="noStrike" dirty="0">
                          <a:effectLst/>
                          <a:latin typeface="+mj-ea"/>
                          <a:ea typeface="+mj-ea"/>
                        </a:rPr>
                        <a:t>年</a:t>
                      </a:r>
                      <a:r>
                        <a:rPr lang="en-US" altLang="zh-CN" sz="1400" b="1" u="none" strike="noStrike" dirty="0">
                          <a:effectLst/>
                          <a:latin typeface="+mj-ea"/>
                          <a:ea typeface="+mj-ea"/>
                        </a:rPr>
                        <a:t>6</a:t>
                      </a:r>
                      <a:r>
                        <a:rPr lang="zh-CN" altLang="en-US" sz="1400" b="1" u="none" strike="noStrike" dirty="0">
                          <a:effectLst/>
                          <a:latin typeface="+mj-ea"/>
                          <a:ea typeface="+mj-ea"/>
                        </a:rPr>
                        <a:t>月</a:t>
                      </a:r>
                      <a:r>
                        <a:rPr lang="en-US" altLang="zh-CN" sz="1400" b="1" u="none" strike="noStrike" dirty="0">
                          <a:effectLst/>
                          <a:latin typeface="+mj-ea"/>
                          <a:ea typeface="+mj-ea"/>
                        </a:rPr>
                        <a:t>7</a:t>
                      </a:r>
                      <a:r>
                        <a:rPr lang="zh-CN" altLang="en-US" sz="1400" b="1" u="none" strike="noStrike" dirty="0">
                          <a:effectLst/>
                          <a:latin typeface="+mj-ea"/>
                          <a:ea typeface="+mj-ea"/>
                        </a:rPr>
                        <a:t>日</a:t>
                      </a:r>
                      <a:endParaRPr lang="zh-CN" altLang="en-US" sz="1400" b="1" i="0" u="none" strike="noStrike" dirty="0">
                        <a:solidFill>
                          <a:srgbClr val="000000"/>
                        </a:solidFill>
                        <a:effectLst/>
                        <a:latin typeface="+mj-ea"/>
                        <a:ea typeface="+mj-ea"/>
                      </a:endParaRPr>
                    </a:p>
                  </a:txBody>
                  <a:tcPr marL="3749" marR="3749" marT="3749" marB="0" anchor="ctr">
                    <a:solidFill>
                      <a:schemeClr val="bg1">
                        <a:lumMod val="95000"/>
                      </a:schemeClr>
                    </a:solidFill>
                  </a:tcPr>
                </a:tc>
                <a:extLst>
                  <a:ext uri="{0D108BD9-81ED-4DB2-BD59-A6C34878D82A}">
                    <a16:rowId xmlns:a16="http://schemas.microsoft.com/office/drawing/2014/main" val="10003"/>
                  </a:ext>
                </a:extLst>
              </a:tr>
              <a:tr h="280624">
                <a:tc>
                  <a:txBody>
                    <a:bodyPr/>
                    <a:lstStyle/>
                    <a:p>
                      <a:pPr algn="ctr" fontAlgn="ctr"/>
                      <a:r>
                        <a:rPr lang="zh-CN" altLang="en-US" sz="1400" b="1" u="none" strike="noStrike" dirty="0">
                          <a:solidFill>
                            <a:schemeClr val="bg1"/>
                          </a:solidFill>
                          <a:effectLst/>
                          <a:latin typeface="+mj-ea"/>
                          <a:ea typeface="+mj-ea"/>
                        </a:rPr>
                        <a:t>目前大陆地区同通用名药品的上市情况</a:t>
                      </a:r>
                      <a:endParaRPr lang="zh-CN" altLang="en-US" sz="1400" b="1" i="0" u="none" strike="noStrike" dirty="0">
                        <a:solidFill>
                          <a:schemeClr val="bg1"/>
                        </a:solidFill>
                        <a:effectLst/>
                        <a:latin typeface="+mj-ea"/>
                        <a:ea typeface="+mj-ea"/>
                      </a:endParaRPr>
                    </a:p>
                  </a:txBody>
                  <a:tcPr marL="3749" marR="3749" marT="3749" marB="0" anchor="ctr">
                    <a:solidFill>
                      <a:srgbClr val="C82C63"/>
                    </a:solidFill>
                  </a:tcPr>
                </a:tc>
                <a:tc>
                  <a:txBody>
                    <a:bodyPr/>
                    <a:lstStyle/>
                    <a:p>
                      <a:pPr marL="0" indent="92075" algn="l" fontAlgn="ctr">
                        <a:lnSpc>
                          <a:spcPct val="100000"/>
                        </a:lnSpc>
                      </a:pPr>
                      <a:r>
                        <a:rPr lang="zh-CN" altLang="en-US" sz="1400" b="1" i="0" u="none" strike="noStrike" dirty="0">
                          <a:solidFill>
                            <a:srgbClr val="000000"/>
                          </a:solidFill>
                          <a:effectLst/>
                          <a:latin typeface="+mj-ea"/>
                          <a:ea typeface="+mj-ea"/>
                        </a:rPr>
                        <a:t>无</a:t>
                      </a:r>
                    </a:p>
                  </a:txBody>
                  <a:tcPr marL="3749" marR="3749" marT="3749" marB="0" anchor="ctr">
                    <a:solidFill>
                      <a:schemeClr val="bg1">
                        <a:lumMod val="95000"/>
                      </a:schemeClr>
                    </a:solidFill>
                  </a:tcPr>
                </a:tc>
                <a:extLst>
                  <a:ext uri="{0D108BD9-81ED-4DB2-BD59-A6C34878D82A}">
                    <a16:rowId xmlns:a16="http://schemas.microsoft.com/office/drawing/2014/main" val="10004"/>
                  </a:ext>
                </a:extLst>
              </a:tr>
              <a:tr h="280624">
                <a:tc>
                  <a:txBody>
                    <a:bodyPr/>
                    <a:lstStyle/>
                    <a:p>
                      <a:pPr algn="ctr" fontAlgn="ctr"/>
                      <a:r>
                        <a:rPr lang="zh-CN" altLang="en-US" sz="1400" b="1" u="none" strike="noStrike" dirty="0">
                          <a:solidFill>
                            <a:schemeClr val="bg1"/>
                          </a:solidFill>
                          <a:effectLst/>
                          <a:latin typeface="+mj-ea"/>
                          <a:ea typeface="+mj-ea"/>
                        </a:rPr>
                        <a:t>全球首个上市国家</a:t>
                      </a:r>
                      <a:r>
                        <a:rPr lang="en-US" altLang="zh-CN" sz="1400" b="1" u="none" strike="noStrike" dirty="0">
                          <a:solidFill>
                            <a:schemeClr val="bg1"/>
                          </a:solidFill>
                          <a:effectLst/>
                          <a:latin typeface="+mj-ea"/>
                          <a:ea typeface="+mj-ea"/>
                        </a:rPr>
                        <a:t>/</a:t>
                      </a:r>
                      <a:r>
                        <a:rPr lang="zh-CN" altLang="en-US" sz="1400" b="1" u="none" strike="noStrike" dirty="0">
                          <a:solidFill>
                            <a:schemeClr val="bg1"/>
                          </a:solidFill>
                          <a:effectLst/>
                          <a:latin typeface="+mj-ea"/>
                          <a:ea typeface="+mj-ea"/>
                        </a:rPr>
                        <a:t>地区及上市时间</a:t>
                      </a:r>
                      <a:endParaRPr lang="zh-CN" altLang="en-US" sz="1400" b="1" i="0" u="none" strike="noStrike" dirty="0">
                        <a:solidFill>
                          <a:schemeClr val="bg1"/>
                        </a:solidFill>
                        <a:effectLst/>
                        <a:latin typeface="+mj-ea"/>
                        <a:ea typeface="+mj-ea"/>
                      </a:endParaRPr>
                    </a:p>
                  </a:txBody>
                  <a:tcPr marL="3749" marR="3749" marT="3749" marB="0" anchor="ctr">
                    <a:solidFill>
                      <a:srgbClr val="C82C63"/>
                    </a:solidFill>
                  </a:tcPr>
                </a:tc>
                <a:tc>
                  <a:txBody>
                    <a:bodyPr/>
                    <a:lstStyle/>
                    <a:p>
                      <a:pPr marL="0" indent="92075" algn="l" fontAlgn="ctr"/>
                      <a:r>
                        <a:rPr lang="zh-CN" altLang="en-US" sz="1400" b="1" i="0" u="none" strike="noStrike" dirty="0">
                          <a:solidFill>
                            <a:srgbClr val="000000"/>
                          </a:solidFill>
                          <a:effectLst/>
                          <a:latin typeface="+mj-ea"/>
                          <a:ea typeface="+mj-ea"/>
                        </a:rPr>
                        <a:t>日本，</a:t>
                      </a:r>
                      <a:r>
                        <a:rPr lang="en-US" altLang="zh-CN" sz="1400" b="1" i="0" u="none" strike="noStrike" dirty="0">
                          <a:solidFill>
                            <a:srgbClr val="000000"/>
                          </a:solidFill>
                          <a:effectLst/>
                          <a:latin typeface="+mj-ea"/>
                          <a:ea typeface="+mj-ea"/>
                        </a:rPr>
                        <a:t>2020</a:t>
                      </a:r>
                      <a:r>
                        <a:rPr lang="zh-CN" altLang="en-US" sz="1400" b="1" i="0" u="none" strike="noStrike" dirty="0">
                          <a:solidFill>
                            <a:srgbClr val="000000"/>
                          </a:solidFill>
                          <a:effectLst/>
                          <a:latin typeface="+mj-ea"/>
                          <a:ea typeface="+mj-ea"/>
                        </a:rPr>
                        <a:t>年</a:t>
                      </a:r>
                      <a:r>
                        <a:rPr lang="en-US" altLang="zh-CN" sz="1400" b="1" i="0" u="none" strike="noStrike" dirty="0">
                          <a:solidFill>
                            <a:srgbClr val="000000"/>
                          </a:solidFill>
                          <a:effectLst/>
                          <a:latin typeface="+mj-ea"/>
                          <a:ea typeface="+mj-ea"/>
                        </a:rPr>
                        <a:t>9</a:t>
                      </a:r>
                      <a:r>
                        <a:rPr lang="zh-CN" altLang="en-US" sz="1400" b="1" i="0" u="none" strike="noStrike" dirty="0">
                          <a:solidFill>
                            <a:srgbClr val="000000"/>
                          </a:solidFill>
                          <a:effectLst/>
                          <a:latin typeface="+mj-ea"/>
                          <a:ea typeface="+mj-ea"/>
                        </a:rPr>
                        <a:t>月</a:t>
                      </a:r>
                      <a:endParaRPr lang="en-US" altLang="zh-CN" sz="1400" b="1" i="0" u="none" strike="noStrike" dirty="0">
                        <a:solidFill>
                          <a:srgbClr val="000000"/>
                        </a:solidFill>
                        <a:effectLst/>
                        <a:latin typeface="+mj-ea"/>
                        <a:ea typeface="+mj-ea"/>
                      </a:endParaRPr>
                    </a:p>
                  </a:txBody>
                  <a:tcPr marL="3749" marR="3749" marT="3749" marB="0" anchor="ctr">
                    <a:solidFill>
                      <a:schemeClr val="bg1">
                        <a:lumMod val="95000"/>
                      </a:schemeClr>
                    </a:solidFill>
                  </a:tcPr>
                </a:tc>
                <a:extLst>
                  <a:ext uri="{0D108BD9-81ED-4DB2-BD59-A6C34878D82A}">
                    <a16:rowId xmlns:a16="http://schemas.microsoft.com/office/drawing/2014/main" val="10005"/>
                  </a:ext>
                </a:extLst>
              </a:tr>
              <a:tr h="280624">
                <a:tc>
                  <a:txBody>
                    <a:bodyPr/>
                    <a:lstStyle/>
                    <a:p>
                      <a:pPr algn="ctr" fontAlgn="ctr"/>
                      <a:r>
                        <a:rPr lang="zh-CN" altLang="en-US" sz="1400" b="1" u="none" strike="noStrike" dirty="0">
                          <a:solidFill>
                            <a:schemeClr val="bg1"/>
                          </a:solidFill>
                          <a:effectLst/>
                          <a:latin typeface="+mj-ea"/>
                          <a:ea typeface="+mj-ea"/>
                        </a:rPr>
                        <a:t>是否为</a:t>
                      </a:r>
                      <a:r>
                        <a:rPr lang="en-US" sz="1400" b="1" u="none" strike="noStrike" dirty="0">
                          <a:solidFill>
                            <a:schemeClr val="bg1"/>
                          </a:solidFill>
                          <a:effectLst/>
                          <a:latin typeface="+mj-ea"/>
                          <a:ea typeface="+mj-ea"/>
                        </a:rPr>
                        <a:t>OTC</a:t>
                      </a:r>
                      <a:r>
                        <a:rPr lang="zh-CN" altLang="en-US" sz="1400" b="1" u="none" strike="noStrike" dirty="0">
                          <a:solidFill>
                            <a:schemeClr val="bg1"/>
                          </a:solidFill>
                          <a:effectLst/>
                          <a:latin typeface="+mj-ea"/>
                          <a:ea typeface="+mj-ea"/>
                        </a:rPr>
                        <a:t>药品</a:t>
                      </a:r>
                      <a:endParaRPr lang="zh-CN" altLang="en-US" sz="1400" b="1" i="0" u="none" strike="noStrike" dirty="0">
                        <a:solidFill>
                          <a:schemeClr val="bg1"/>
                        </a:solidFill>
                        <a:effectLst/>
                        <a:latin typeface="+mj-ea"/>
                        <a:ea typeface="+mj-ea"/>
                      </a:endParaRPr>
                    </a:p>
                  </a:txBody>
                  <a:tcPr marL="3749" marR="3749" marT="3749" marB="0" anchor="ctr">
                    <a:solidFill>
                      <a:srgbClr val="C82C63"/>
                    </a:solidFill>
                  </a:tcPr>
                </a:tc>
                <a:tc>
                  <a:txBody>
                    <a:bodyPr/>
                    <a:lstStyle/>
                    <a:p>
                      <a:pPr marL="0" indent="92075" algn="l" fontAlgn="ctr"/>
                      <a:r>
                        <a:rPr lang="zh-CN" altLang="en-US" sz="1400" b="1" i="0" u="none" strike="noStrike" dirty="0">
                          <a:solidFill>
                            <a:srgbClr val="000000"/>
                          </a:solidFill>
                          <a:effectLst/>
                          <a:latin typeface="+mj-ea"/>
                          <a:ea typeface="+mj-ea"/>
                        </a:rPr>
                        <a:t>否</a:t>
                      </a:r>
                    </a:p>
                  </a:txBody>
                  <a:tcPr marL="3749" marR="3749" marT="3749" marB="0" anchor="ctr">
                    <a:solidFill>
                      <a:schemeClr val="bg1">
                        <a:lumMod val="95000"/>
                      </a:schemeClr>
                    </a:solidFill>
                  </a:tcPr>
                </a:tc>
                <a:extLst>
                  <a:ext uri="{0D108BD9-81ED-4DB2-BD59-A6C34878D82A}">
                    <a16:rowId xmlns:a16="http://schemas.microsoft.com/office/drawing/2014/main" val="10006"/>
                  </a:ext>
                </a:extLst>
              </a:tr>
              <a:tr h="280624">
                <a:tc>
                  <a:txBody>
                    <a:bodyPr/>
                    <a:lstStyle/>
                    <a:p>
                      <a:pPr algn="ctr" fontAlgn="ctr"/>
                      <a:r>
                        <a:rPr lang="zh-CN" altLang="en-US" sz="1400" b="1" u="none" strike="noStrike" dirty="0">
                          <a:solidFill>
                            <a:schemeClr val="bg1"/>
                          </a:solidFill>
                          <a:effectLst/>
                          <a:latin typeface="+mj-ea"/>
                          <a:ea typeface="+mj-ea"/>
                        </a:rPr>
                        <a:t>参照药品建议</a:t>
                      </a:r>
                      <a:endParaRPr lang="zh-CN" altLang="en-US" sz="1400" b="1" i="0" u="none" strike="noStrike" dirty="0">
                        <a:solidFill>
                          <a:schemeClr val="bg1"/>
                        </a:solidFill>
                        <a:effectLst/>
                        <a:latin typeface="+mj-ea"/>
                        <a:ea typeface="+mj-ea"/>
                      </a:endParaRPr>
                    </a:p>
                  </a:txBody>
                  <a:tcPr marL="3749" marR="3749" marT="3749" marB="0" anchor="ctr">
                    <a:solidFill>
                      <a:srgbClr val="C82C63"/>
                    </a:solidFill>
                  </a:tcPr>
                </a:tc>
                <a:tc>
                  <a:txBody>
                    <a:bodyPr/>
                    <a:lstStyle/>
                    <a:p>
                      <a:pPr marL="0" indent="92075" algn="l" fontAlgn="ctr"/>
                      <a:r>
                        <a:rPr lang="zh-CN" altLang="en-US" sz="1400" b="1" i="0" u="none" strike="noStrike" dirty="0">
                          <a:solidFill>
                            <a:srgbClr val="000000"/>
                          </a:solidFill>
                          <a:effectLst/>
                          <a:latin typeface="+mj-ea"/>
                          <a:ea typeface="+mj-ea"/>
                        </a:rPr>
                        <a:t>罗沙司他</a:t>
                      </a:r>
                    </a:p>
                  </a:txBody>
                  <a:tcPr marL="3749" marR="3749" marT="3749" marB="0"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5" name="文本框 4"/>
          <p:cNvSpPr txBox="1"/>
          <p:nvPr/>
        </p:nvSpPr>
        <p:spPr>
          <a:xfrm>
            <a:off x="1423543" y="214021"/>
            <a:ext cx="5075264" cy="398780"/>
          </a:xfrm>
          <a:prstGeom prst="rect">
            <a:avLst/>
          </a:prstGeom>
          <a:noFill/>
        </p:spPr>
        <p:txBody>
          <a:bodyPr wrap="square" rtlCol="0">
            <a:spAutoFit/>
          </a:bodyPr>
          <a:lstStyle/>
          <a:p>
            <a:r>
              <a:rPr lang="zh-CN" altLang="en-US" sz="2000" b="1" dirty="0">
                <a:solidFill>
                  <a:srgbClr val="C82C63"/>
                </a:solidFill>
                <a:latin typeface="+mj-ea"/>
                <a:ea typeface="+mj-ea"/>
              </a:rPr>
              <a:t>药品基本信息</a:t>
            </a:r>
          </a:p>
        </p:txBody>
      </p:sp>
      <p:sp>
        <p:nvSpPr>
          <p:cNvPr id="6" name="矩形 5"/>
          <p:cNvSpPr/>
          <p:nvPr/>
        </p:nvSpPr>
        <p:spPr>
          <a:xfrm>
            <a:off x="544068" y="190239"/>
            <a:ext cx="781050" cy="447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42493" y="177539"/>
            <a:ext cx="58420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p>
        </p:txBody>
      </p:sp>
      <p:sp>
        <p:nvSpPr>
          <p:cNvPr id="2" name="矩形 1"/>
          <p:cNvSpPr/>
          <p:nvPr/>
        </p:nvSpPr>
        <p:spPr>
          <a:xfrm>
            <a:off x="457200" y="3211288"/>
            <a:ext cx="11332029" cy="3799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ct val="120000"/>
              </a:lnSpc>
            </a:pPr>
            <a:r>
              <a:rPr lang="zh-CN" altLang="en-US" sz="1600" b="1" dirty="0">
                <a:solidFill>
                  <a:schemeClr val="tx1"/>
                </a:solidFill>
                <a:latin typeface="+mj-ea"/>
                <a:ea typeface="+mj-ea"/>
              </a:rPr>
              <a:t>用法用量：</a:t>
            </a:r>
            <a:r>
              <a:rPr lang="zh-CN" altLang="en-US" sz="1400" dirty="0">
                <a:solidFill>
                  <a:schemeClr val="tx1"/>
                </a:solidFill>
                <a:latin typeface="+mj-ea"/>
                <a:ea typeface="+mj-ea"/>
              </a:rPr>
              <a:t>本品的起始治疗需在专业医疗人员监督下进行。</a:t>
            </a:r>
          </a:p>
          <a:p>
            <a:pPr marL="171450" indent="-171450" fontAlgn="ctr">
              <a:lnSpc>
                <a:spcPct val="120000"/>
              </a:lnSpc>
              <a:buFont typeface="Arial" panose="020B0604020202020204" pitchFamily="34" charset="0"/>
              <a:buChar char="•"/>
            </a:pPr>
            <a:r>
              <a:rPr lang="zh-CN" altLang="en-US" sz="1400" b="1" dirty="0">
                <a:solidFill>
                  <a:schemeClr val="tx1"/>
                </a:solidFill>
                <a:latin typeface="+mj-ea"/>
                <a:ea typeface="+mj-ea"/>
              </a:rPr>
              <a:t>推荐起始剂量：非透析慢性肾脏病（</a:t>
            </a:r>
            <a:r>
              <a:rPr lang="en-US" altLang="zh-CN" sz="1400" b="1" dirty="0">
                <a:solidFill>
                  <a:schemeClr val="tx1"/>
                </a:solidFill>
                <a:latin typeface="+mj-ea"/>
                <a:ea typeface="+mj-ea"/>
              </a:rPr>
              <a:t>CKD</a:t>
            </a:r>
            <a:r>
              <a:rPr lang="zh-CN" altLang="en-US" sz="1400" b="1" dirty="0">
                <a:solidFill>
                  <a:schemeClr val="tx1"/>
                </a:solidFill>
                <a:latin typeface="+mj-ea"/>
                <a:ea typeface="+mj-ea"/>
              </a:rPr>
              <a:t>）患者</a:t>
            </a:r>
            <a:r>
              <a:rPr lang="zh-CN" altLang="en-US" sz="1400" dirty="0">
                <a:solidFill>
                  <a:schemeClr val="tx1"/>
                </a:solidFill>
                <a:latin typeface="+mj-ea"/>
                <a:ea typeface="+mj-ea"/>
              </a:rPr>
              <a:t>：通常成人以</a:t>
            </a:r>
            <a:r>
              <a:rPr lang="zh-CN" altLang="en-US" sz="1400" b="1" dirty="0">
                <a:solidFill>
                  <a:srgbClr val="C00000"/>
                </a:solidFill>
                <a:latin typeface="+mj-ea"/>
                <a:ea typeface="+mj-ea"/>
              </a:rPr>
              <a:t>每次</a:t>
            </a:r>
            <a:r>
              <a:rPr lang="en-US" altLang="zh-CN" sz="1400" b="1" dirty="0">
                <a:solidFill>
                  <a:srgbClr val="C00000"/>
                </a:solidFill>
                <a:latin typeface="+mj-ea"/>
                <a:ea typeface="+mj-ea"/>
              </a:rPr>
              <a:t>2mg</a:t>
            </a:r>
            <a:r>
              <a:rPr lang="zh-CN" altLang="en-US" sz="1400" dirty="0">
                <a:solidFill>
                  <a:schemeClr val="tx1"/>
                </a:solidFill>
                <a:latin typeface="+mj-ea"/>
                <a:ea typeface="+mj-ea"/>
              </a:rPr>
              <a:t>的恩那度司他作为起始剂量，</a:t>
            </a:r>
            <a:r>
              <a:rPr lang="zh-CN" altLang="en-US" sz="1400" b="1" dirty="0">
                <a:solidFill>
                  <a:srgbClr val="C00000"/>
                </a:solidFill>
                <a:latin typeface="+mj-ea"/>
                <a:ea typeface="+mj-ea"/>
              </a:rPr>
              <a:t>每日</a:t>
            </a:r>
            <a:r>
              <a:rPr lang="en-US" altLang="zh-CN" sz="1400" b="1" dirty="0">
                <a:solidFill>
                  <a:srgbClr val="C00000"/>
                </a:solidFill>
                <a:latin typeface="+mj-ea"/>
                <a:ea typeface="+mj-ea"/>
              </a:rPr>
              <a:t>1</a:t>
            </a:r>
            <a:r>
              <a:rPr lang="zh-CN" altLang="en-US" sz="1400" b="1" dirty="0">
                <a:solidFill>
                  <a:srgbClr val="C00000"/>
                </a:solidFill>
                <a:latin typeface="+mj-ea"/>
                <a:ea typeface="+mj-ea"/>
              </a:rPr>
              <a:t>次</a:t>
            </a:r>
            <a:r>
              <a:rPr lang="zh-CN" altLang="en-US" sz="1400" dirty="0">
                <a:solidFill>
                  <a:schemeClr val="tx1"/>
                </a:solidFill>
                <a:latin typeface="+mj-ea"/>
                <a:ea typeface="+mj-ea"/>
              </a:rPr>
              <a:t>，餐前或睡前口服。之后可根据患者临床情况适当增减剂量，但最大剂量不超过</a:t>
            </a:r>
            <a:r>
              <a:rPr lang="en-US" altLang="zh-CN" sz="1400" dirty="0">
                <a:solidFill>
                  <a:schemeClr val="tx1"/>
                </a:solidFill>
                <a:latin typeface="+mj-ea"/>
                <a:ea typeface="+mj-ea"/>
              </a:rPr>
              <a:t>1</a:t>
            </a:r>
            <a:r>
              <a:rPr lang="zh-CN" altLang="en-US" sz="1400" dirty="0">
                <a:solidFill>
                  <a:schemeClr val="tx1"/>
                </a:solidFill>
                <a:latin typeface="+mj-ea"/>
                <a:ea typeface="+mj-ea"/>
              </a:rPr>
              <a:t>次</a:t>
            </a:r>
            <a:r>
              <a:rPr lang="en-US" altLang="zh-CN" sz="1400" dirty="0">
                <a:solidFill>
                  <a:schemeClr val="tx1"/>
                </a:solidFill>
                <a:latin typeface="+mj-ea"/>
                <a:ea typeface="+mj-ea"/>
              </a:rPr>
              <a:t>8mg</a:t>
            </a:r>
            <a:r>
              <a:rPr lang="zh-CN" altLang="en-US" sz="1400" dirty="0">
                <a:solidFill>
                  <a:schemeClr val="tx1"/>
                </a:solidFill>
                <a:latin typeface="+mj-ea"/>
                <a:ea typeface="+mj-ea"/>
              </a:rPr>
              <a:t>。如果漏服药物，无需补服，应按常规用药时间进行下一次服药。</a:t>
            </a:r>
          </a:p>
          <a:p>
            <a:pPr marL="171450" indent="-171450" fontAlgn="ctr">
              <a:lnSpc>
                <a:spcPct val="120000"/>
              </a:lnSpc>
              <a:buFont typeface="Arial" panose="020B0604020202020204" pitchFamily="34" charset="0"/>
              <a:buChar char="•"/>
            </a:pPr>
            <a:r>
              <a:rPr lang="zh-CN" altLang="en-US" sz="1400" b="1" dirty="0">
                <a:solidFill>
                  <a:schemeClr val="tx1"/>
                </a:solidFill>
                <a:latin typeface="+mj-ea"/>
                <a:ea typeface="+mj-ea"/>
              </a:rPr>
              <a:t>剂量调整</a:t>
            </a:r>
          </a:p>
          <a:p>
            <a:pPr fontAlgn="ctr">
              <a:lnSpc>
                <a:spcPct val="120000"/>
              </a:lnSpc>
            </a:pPr>
            <a:r>
              <a:rPr lang="zh-CN" altLang="en-US" sz="1400" dirty="0">
                <a:solidFill>
                  <a:schemeClr val="tx1"/>
                </a:solidFill>
                <a:latin typeface="+mj-ea"/>
                <a:ea typeface="+mj-ea"/>
              </a:rPr>
              <a:t>贫血的症状和结局会因年龄、性别和疾病的总体负担不同而表现不同，如需调节剂量，医生应根据患者具体情况进行评估，</a:t>
            </a:r>
            <a:r>
              <a:rPr lang="zh-CN" altLang="en-US" sz="1400" b="1" dirty="0">
                <a:solidFill>
                  <a:srgbClr val="C00000"/>
                </a:solidFill>
                <a:latin typeface="+mj-ea"/>
                <a:ea typeface="+mj-ea"/>
              </a:rPr>
              <a:t>参考说明书表</a:t>
            </a:r>
            <a:r>
              <a:rPr lang="en-US" altLang="zh-CN" sz="1400" b="1" dirty="0">
                <a:solidFill>
                  <a:srgbClr val="C00000"/>
                </a:solidFill>
                <a:latin typeface="+mj-ea"/>
                <a:ea typeface="+mj-ea"/>
              </a:rPr>
              <a:t>1</a:t>
            </a:r>
            <a:r>
              <a:rPr lang="zh-CN" altLang="en-US" sz="1400" b="1" dirty="0">
                <a:solidFill>
                  <a:srgbClr val="C00000"/>
                </a:solidFill>
                <a:latin typeface="+mj-ea"/>
                <a:ea typeface="+mj-ea"/>
              </a:rPr>
              <a:t>、表</a:t>
            </a:r>
            <a:r>
              <a:rPr lang="en-US" altLang="zh-CN" sz="1400" b="1" dirty="0">
                <a:solidFill>
                  <a:srgbClr val="C00000"/>
                </a:solidFill>
                <a:latin typeface="+mj-ea"/>
                <a:ea typeface="+mj-ea"/>
              </a:rPr>
              <a:t>2</a:t>
            </a:r>
            <a:r>
              <a:rPr lang="zh-CN" altLang="en-US" sz="1400" b="1" dirty="0">
                <a:solidFill>
                  <a:srgbClr val="C00000"/>
                </a:solidFill>
                <a:latin typeface="+mj-ea"/>
                <a:ea typeface="+mj-ea"/>
              </a:rPr>
              <a:t>逐级增减给药剂量</a:t>
            </a:r>
            <a:r>
              <a:rPr lang="zh-CN" altLang="en-US" sz="1400" dirty="0">
                <a:solidFill>
                  <a:schemeClr val="tx1"/>
                </a:solidFill>
                <a:latin typeface="+mj-ea"/>
                <a:ea typeface="+mj-ea"/>
              </a:rPr>
              <a:t>。增加剂量时，间隔期应不小于</a:t>
            </a:r>
            <a:r>
              <a:rPr lang="en-US" altLang="zh-CN" sz="1400" dirty="0">
                <a:solidFill>
                  <a:schemeClr val="tx1"/>
                </a:solidFill>
                <a:latin typeface="+mj-ea"/>
                <a:ea typeface="+mj-ea"/>
              </a:rPr>
              <a:t>4</a:t>
            </a:r>
            <a:r>
              <a:rPr lang="zh-CN" altLang="en-US" sz="1400" dirty="0">
                <a:solidFill>
                  <a:schemeClr val="tx1"/>
                </a:solidFill>
                <a:latin typeface="+mj-ea"/>
                <a:ea typeface="+mj-ea"/>
              </a:rPr>
              <a:t>周。如有停药，重新开始给药时，必须以比停药前至少小</a:t>
            </a:r>
            <a:r>
              <a:rPr lang="en-US" altLang="zh-CN" sz="1400" dirty="0">
                <a:solidFill>
                  <a:schemeClr val="tx1"/>
                </a:solidFill>
                <a:latin typeface="+mj-ea"/>
                <a:ea typeface="+mj-ea"/>
              </a:rPr>
              <a:t>1</a:t>
            </a:r>
            <a:r>
              <a:rPr lang="zh-CN" altLang="en-US" sz="1400" dirty="0">
                <a:solidFill>
                  <a:schemeClr val="tx1"/>
                </a:solidFill>
                <a:latin typeface="+mj-ea"/>
                <a:ea typeface="+mj-ea"/>
              </a:rPr>
              <a:t>级的剂量开始。在起始治疗阶段，建议每</a:t>
            </a:r>
            <a:r>
              <a:rPr lang="en-US" altLang="zh-CN" sz="1400" dirty="0">
                <a:solidFill>
                  <a:schemeClr val="tx1"/>
                </a:solidFill>
                <a:latin typeface="+mj-ea"/>
                <a:ea typeface="+mj-ea"/>
              </a:rPr>
              <a:t>2</a:t>
            </a:r>
            <a:r>
              <a:rPr lang="zh-CN" altLang="en-US" sz="1400" dirty="0">
                <a:solidFill>
                  <a:schemeClr val="tx1"/>
                </a:solidFill>
                <a:latin typeface="+mj-ea"/>
                <a:ea typeface="+mj-ea"/>
              </a:rPr>
              <a:t>周监测</a:t>
            </a:r>
            <a:r>
              <a:rPr lang="en-US" altLang="zh-CN" sz="1400" dirty="0">
                <a:solidFill>
                  <a:schemeClr val="tx1"/>
                </a:solidFill>
                <a:latin typeface="+mj-ea"/>
                <a:ea typeface="+mj-ea"/>
              </a:rPr>
              <a:t>1</a:t>
            </a:r>
            <a:r>
              <a:rPr lang="zh-CN" altLang="en-US" sz="1400" dirty="0">
                <a:solidFill>
                  <a:schemeClr val="tx1"/>
                </a:solidFill>
                <a:latin typeface="+mj-ea"/>
                <a:ea typeface="+mj-ea"/>
              </a:rPr>
              <a:t>次血红蛋白（</a:t>
            </a:r>
            <a:r>
              <a:rPr lang="en-US" altLang="zh-CN" sz="1400" dirty="0">
                <a:solidFill>
                  <a:schemeClr val="tx1"/>
                </a:solidFill>
                <a:latin typeface="+mj-ea"/>
                <a:ea typeface="+mj-ea"/>
              </a:rPr>
              <a:t>Hb</a:t>
            </a:r>
            <a:r>
              <a:rPr lang="zh-CN" altLang="en-US" sz="1400" dirty="0">
                <a:solidFill>
                  <a:schemeClr val="tx1"/>
                </a:solidFill>
                <a:latin typeface="+mj-ea"/>
                <a:ea typeface="+mj-ea"/>
              </a:rPr>
              <a:t>）水平，直至达到目标范围并维持稳定，随后每</a:t>
            </a:r>
            <a:r>
              <a:rPr lang="en-US" altLang="zh-CN" sz="1400" dirty="0">
                <a:solidFill>
                  <a:schemeClr val="tx1"/>
                </a:solidFill>
                <a:latin typeface="+mj-ea"/>
                <a:ea typeface="+mj-ea"/>
              </a:rPr>
              <a:t>4</a:t>
            </a:r>
            <a:r>
              <a:rPr lang="zh-CN" altLang="en-US" sz="1400" dirty="0">
                <a:solidFill>
                  <a:schemeClr val="tx1"/>
                </a:solidFill>
                <a:latin typeface="+mj-ea"/>
                <a:ea typeface="+mj-ea"/>
              </a:rPr>
              <a:t>周监测</a:t>
            </a:r>
            <a:r>
              <a:rPr lang="en-US" altLang="zh-CN" sz="1400" dirty="0">
                <a:solidFill>
                  <a:schemeClr val="tx1"/>
                </a:solidFill>
                <a:latin typeface="+mj-ea"/>
                <a:ea typeface="+mj-ea"/>
              </a:rPr>
              <a:t>1</a:t>
            </a:r>
            <a:r>
              <a:rPr lang="zh-CN" altLang="en-US" sz="1400" dirty="0">
                <a:solidFill>
                  <a:schemeClr val="tx1"/>
                </a:solidFill>
                <a:latin typeface="+mj-ea"/>
                <a:ea typeface="+mj-ea"/>
              </a:rPr>
              <a:t>次</a:t>
            </a:r>
            <a:r>
              <a:rPr lang="en-US" altLang="zh-CN" sz="1400" dirty="0">
                <a:solidFill>
                  <a:schemeClr val="tx1"/>
                </a:solidFill>
                <a:latin typeface="+mj-ea"/>
                <a:ea typeface="+mj-ea"/>
              </a:rPr>
              <a:t>Hb</a:t>
            </a:r>
            <a:r>
              <a:rPr lang="zh-CN" altLang="en-US" sz="1400" dirty="0">
                <a:solidFill>
                  <a:schemeClr val="tx1"/>
                </a:solidFill>
                <a:latin typeface="+mj-ea"/>
                <a:ea typeface="+mj-ea"/>
              </a:rPr>
              <a:t>。</a:t>
            </a:r>
          </a:p>
          <a:p>
            <a:pPr marL="171450" indent="-171450" fontAlgn="ctr">
              <a:lnSpc>
                <a:spcPct val="120000"/>
              </a:lnSpc>
              <a:buFont typeface="Arial" panose="020B0604020202020204" pitchFamily="34" charset="0"/>
              <a:buChar char="•"/>
            </a:pPr>
            <a:r>
              <a:rPr lang="zh-CN" altLang="en-US" sz="1400" b="1" dirty="0">
                <a:solidFill>
                  <a:schemeClr val="tx1"/>
                </a:solidFill>
                <a:latin typeface="+mj-ea"/>
                <a:ea typeface="+mj-ea"/>
              </a:rPr>
              <a:t>特殊人群</a:t>
            </a:r>
          </a:p>
          <a:p>
            <a:pPr marL="252095" indent="-171450" fontAlgn="ctr">
              <a:lnSpc>
                <a:spcPct val="120000"/>
              </a:lnSpc>
              <a:buFont typeface="Wingdings" panose="05000000000000000000" pitchFamily="2" charset="2"/>
              <a:buChar char="Ø"/>
            </a:pPr>
            <a:r>
              <a:rPr lang="zh-CN" altLang="en-US" sz="1400" b="1" dirty="0">
                <a:solidFill>
                  <a:schemeClr val="tx1"/>
                </a:solidFill>
                <a:latin typeface="+mj-ea"/>
                <a:ea typeface="+mj-ea"/>
              </a:rPr>
              <a:t>肝功能不全患者：</a:t>
            </a:r>
            <a:r>
              <a:rPr lang="zh-CN" altLang="en-US" sz="1400" dirty="0">
                <a:solidFill>
                  <a:schemeClr val="tx1"/>
                </a:solidFill>
                <a:latin typeface="+mj-ea"/>
                <a:ea typeface="+mj-ea"/>
              </a:rPr>
              <a:t>尚未在肝功能不全的患者中开展恩那度司他的临床药理学研究，肝功能不全患者不推荐使用本品。参见说明书</a:t>
            </a:r>
            <a:r>
              <a:rPr lang="en-US" altLang="zh-CN" sz="1400" dirty="0">
                <a:solidFill>
                  <a:schemeClr val="tx1"/>
                </a:solidFill>
                <a:latin typeface="+mj-ea"/>
                <a:ea typeface="+mj-ea"/>
              </a:rPr>
              <a:t>【</a:t>
            </a:r>
            <a:r>
              <a:rPr lang="zh-CN" altLang="en-US" sz="1400" dirty="0">
                <a:solidFill>
                  <a:schemeClr val="tx1"/>
                </a:solidFill>
                <a:latin typeface="+mj-ea"/>
                <a:ea typeface="+mj-ea"/>
              </a:rPr>
              <a:t>临床药理</a:t>
            </a:r>
            <a:r>
              <a:rPr lang="en-US" altLang="zh-CN" sz="1400" dirty="0">
                <a:solidFill>
                  <a:schemeClr val="tx1"/>
                </a:solidFill>
                <a:latin typeface="+mj-ea"/>
                <a:ea typeface="+mj-ea"/>
              </a:rPr>
              <a:t>】</a:t>
            </a:r>
            <a:r>
              <a:rPr lang="zh-CN" altLang="en-US" sz="1400" dirty="0">
                <a:solidFill>
                  <a:schemeClr val="tx1"/>
                </a:solidFill>
                <a:latin typeface="+mj-ea"/>
                <a:ea typeface="+mj-ea"/>
              </a:rPr>
              <a:t>。</a:t>
            </a:r>
          </a:p>
          <a:p>
            <a:pPr marL="252095" indent="-171450" fontAlgn="ctr">
              <a:lnSpc>
                <a:spcPct val="120000"/>
              </a:lnSpc>
              <a:buFont typeface="Wingdings" panose="05000000000000000000" pitchFamily="2" charset="2"/>
              <a:buChar char="Ø"/>
            </a:pPr>
            <a:r>
              <a:rPr lang="zh-CN" altLang="en-US" sz="1400" b="1" dirty="0">
                <a:solidFill>
                  <a:schemeClr val="tx1"/>
                </a:solidFill>
                <a:latin typeface="+mj-ea"/>
                <a:ea typeface="+mj-ea"/>
              </a:rPr>
              <a:t>老年患者：</a:t>
            </a:r>
            <a:r>
              <a:rPr lang="en-US" altLang="zh-CN" sz="1400" b="1" dirty="0">
                <a:solidFill>
                  <a:schemeClr val="tx1"/>
                </a:solidFill>
                <a:latin typeface="+mj-ea"/>
                <a:ea typeface="+mj-ea"/>
              </a:rPr>
              <a:t>65</a:t>
            </a:r>
            <a:r>
              <a:rPr lang="zh-CN" altLang="en-US" sz="1400" b="1" dirty="0">
                <a:solidFill>
                  <a:schemeClr val="tx1"/>
                </a:solidFill>
                <a:latin typeface="+mj-ea"/>
                <a:ea typeface="+mj-ea"/>
              </a:rPr>
              <a:t>岁以上患者无需调整起始剂量</a:t>
            </a:r>
            <a:r>
              <a:rPr lang="zh-CN" altLang="en-US" sz="1400" dirty="0">
                <a:solidFill>
                  <a:schemeClr val="tx1"/>
                </a:solidFill>
                <a:latin typeface="+mj-ea"/>
                <a:ea typeface="+mj-ea"/>
              </a:rPr>
              <a:t>，详见说明书</a:t>
            </a:r>
            <a:r>
              <a:rPr lang="en-US" altLang="zh-CN" sz="1400" dirty="0">
                <a:solidFill>
                  <a:schemeClr val="tx1"/>
                </a:solidFill>
                <a:latin typeface="+mj-ea"/>
                <a:ea typeface="+mj-ea"/>
              </a:rPr>
              <a:t>【</a:t>
            </a:r>
            <a:r>
              <a:rPr lang="zh-CN" altLang="en-US" sz="1400" dirty="0">
                <a:solidFill>
                  <a:schemeClr val="tx1"/>
                </a:solidFill>
                <a:latin typeface="+mj-ea"/>
                <a:ea typeface="+mj-ea"/>
              </a:rPr>
              <a:t>老年用药</a:t>
            </a:r>
            <a:r>
              <a:rPr lang="en-US" altLang="zh-CN" sz="1400" dirty="0">
                <a:solidFill>
                  <a:schemeClr val="tx1"/>
                </a:solidFill>
                <a:latin typeface="+mj-ea"/>
                <a:ea typeface="+mj-ea"/>
              </a:rPr>
              <a:t>】</a:t>
            </a:r>
            <a:r>
              <a:rPr lang="zh-CN" altLang="en-US" sz="1400" dirty="0">
                <a:solidFill>
                  <a:schemeClr val="tx1"/>
                </a:solidFill>
                <a:latin typeface="+mj-ea"/>
                <a:ea typeface="+mj-ea"/>
              </a:rPr>
              <a:t>。</a:t>
            </a:r>
          </a:p>
          <a:p>
            <a:pPr marL="252095" indent="-171450" fontAlgn="ctr">
              <a:lnSpc>
                <a:spcPct val="120000"/>
              </a:lnSpc>
              <a:buFont typeface="Wingdings" panose="05000000000000000000" pitchFamily="2" charset="2"/>
              <a:buChar char="Ø"/>
            </a:pPr>
            <a:r>
              <a:rPr lang="zh-CN" altLang="en-US" sz="1400" b="1" dirty="0">
                <a:solidFill>
                  <a:schemeClr val="tx1"/>
                </a:solidFill>
                <a:latin typeface="+mj-ea"/>
                <a:ea typeface="+mj-ea"/>
              </a:rPr>
              <a:t>儿童患者：</a:t>
            </a:r>
            <a:r>
              <a:rPr lang="en-US" altLang="zh-CN" sz="1400" dirty="0">
                <a:solidFill>
                  <a:schemeClr val="tx1"/>
                </a:solidFill>
                <a:latin typeface="+mj-ea"/>
                <a:ea typeface="+mj-ea"/>
              </a:rPr>
              <a:t>18</a:t>
            </a:r>
            <a:r>
              <a:rPr lang="zh-CN" altLang="en-US" sz="1400" dirty="0">
                <a:solidFill>
                  <a:schemeClr val="tx1"/>
                </a:solidFill>
                <a:latin typeface="+mj-ea"/>
                <a:ea typeface="+mj-ea"/>
              </a:rPr>
              <a:t>岁以下患者中使用恩那度司他的安全性和有效性</a:t>
            </a:r>
            <a:r>
              <a:rPr lang="zh-CN" altLang="en-US" sz="1400" b="1" dirty="0">
                <a:solidFill>
                  <a:schemeClr val="tx1"/>
                </a:solidFill>
                <a:latin typeface="+mj-ea"/>
                <a:ea typeface="+mj-ea"/>
              </a:rPr>
              <a:t>尚未确立</a:t>
            </a:r>
            <a:r>
              <a:rPr lang="zh-CN" altLang="en-US" sz="1400" dirty="0">
                <a:solidFill>
                  <a:schemeClr val="tx1"/>
                </a:solidFill>
                <a:latin typeface="+mj-ea"/>
                <a:ea typeface="+mj-ea"/>
              </a:rPr>
              <a:t>。</a:t>
            </a:r>
            <a:endParaRPr lang="en-US" altLang="zh-CN" sz="1400" dirty="0">
              <a:solidFill>
                <a:schemeClr val="tx1"/>
              </a:solidFill>
              <a:latin typeface="+mj-ea"/>
              <a:ea typeface="+mj-ea"/>
            </a:endParaRPr>
          </a:p>
          <a:p>
            <a:pPr algn="ctr"/>
            <a:endParaRPr lang="zh-CN" altLang="en-US" dirty="0">
              <a:latin typeface="+mj-ea"/>
              <a:ea typeface="+mj-ea"/>
            </a:endParaRPr>
          </a:p>
        </p:txBody>
      </p:sp>
      <p:sp>
        <p:nvSpPr>
          <p:cNvPr id="3" name="灯片编号占位符 4">
            <a:extLst>
              <a:ext uri="{FF2B5EF4-FFF2-40B4-BE49-F238E27FC236}">
                <a16:creationId xmlns:a16="http://schemas.microsoft.com/office/drawing/2014/main" id="{494CE4C0-EEB7-6B1E-6B06-0A61578EFC75}"/>
              </a:ext>
            </a:extLst>
          </p:cNvPr>
          <p:cNvSpPr txBox="1">
            <a:spLocks/>
          </p:cNvSpPr>
          <p:nvPr/>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9AE70B2-8BF9-45C0-BB95-33D1B9D3A854}" type="slidenum">
              <a:rPr lang="zh-CN" altLang="en-US" sz="1200">
                <a:solidFill>
                  <a:schemeClr val="tx1">
                    <a:tint val="75000"/>
                  </a:schemeClr>
                </a:solidFill>
              </a:rPr>
              <a:pPr algn="ctr"/>
              <a:t>3</a:t>
            </a:fld>
            <a:endParaRPr lang="zh-CN" altLang="en-US" sz="1200" dirty="0">
              <a:solidFill>
                <a:schemeClr val="tx1">
                  <a:tint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8B4C3EFF-7B3F-CFB8-ADEA-5418CCB34D76}"/>
              </a:ext>
            </a:extLst>
          </p:cNvPr>
          <p:cNvSpPr txBox="1"/>
          <p:nvPr/>
        </p:nvSpPr>
        <p:spPr>
          <a:xfrm>
            <a:off x="465112" y="5943725"/>
            <a:ext cx="10729938" cy="938719"/>
          </a:xfrm>
          <a:prstGeom prst="rect">
            <a:avLst/>
          </a:prstGeom>
          <a:noFill/>
        </p:spPr>
        <p:txBody>
          <a:bodyPr wrap="square">
            <a:spAutoFit/>
          </a:bodyPr>
          <a:lstStyle/>
          <a:p>
            <a:r>
              <a:rPr lang="en-US" altLang="zh-CN" sz="500" dirty="0">
                <a:latin typeface="+mj-ea"/>
                <a:ea typeface="+mj-ea"/>
              </a:rPr>
              <a:t>Note</a:t>
            </a:r>
            <a:r>
              <a:rPr lang="zh-CN" altLang="en-US" sz="500" dirty="0">
                <a:latin typeface="+mj-ea"/>
                <a:ea typeface="+mj-ea"/>
              </a:rPr>
              <a:t>：</a:t>
            </a:r>
            <a:endParaRPr lang="en-US" altLang="zh-CN" sz="500" dirty="0">
              <a:latin typeface="+mj-ea"/>
              <a:ea typeface="+mj-ea"/>
            </a:endParaRPr>
          </a:p>
          <a:p>
            <a:r>
              <a:rPr lang="en-US" altLang="zh-CN" sz="500" dirty="0">
                <a:latin typeface="+mj-ea"/>
                <a:ea typeface="+mj-ea"/>
              </a:rPr>
              <a:t>1</a:t>
            </a:r>
            <a:r>
              <a:rPr lang="zh-CN" altLang="en-US" sz="500" dirty="0">
                <a:latin typeface="+mj-ea"/>
                <a:ea typeface="+mj-ea"/>
              </a:rPr>
              <a:t>中国医师协会肾脏内科医师分会肾性贫血指南工作组</a:t>
            </a:r>
            <a:r>
              <a:rPr lang="en-US" altLang="zh-CN" sz="500" dirty="0">
                <a:latin typeface="+mj-ea"/>
                <a:ea typeface="+mj-ea"/>
              </a:rPr>
              <a:t>. </a:t>
            </a:r>
            <a:r>
              <a:rPr lang="zh-CN" altLang="en-US" sz="500" dirty="0">
                <a:latin typeface="+mj-ea"/>
                <a:ea typeface="+mj-ea"/>
              </a:rPr>
              <a:t>中国肾性贫血诊治临床实践指南 </a:t>
            </a:r>
            <a:r>
              <a:rPr lang="en-US" altLang="zh-CN" sz="500" dirty="0">
                <a:latin typeface="+mj-ea"/>
                <a:ea typeface="+mj-ea"/>
              </a:rPr>
              <a:t>[J] . </a:t>
            </a:r>
            <a:r>
              <a:rPr lang="zh-CN" altLang="en-US" sz="500" dirty="0">
                <a:latin typeface="+mj-ea"/>
                <a:ea typeface="+mj-ea"/>
              </a:rPr>
              <a:t>中华医学杂志</a:t>
            </a:r>
            <a:r>
              <a:rPr lang="en-US" altLang="zh-CN" sz="500" dirty="0">
                <a:latin typeface="+mj-ea"/>
                <a:ea typeface="+mj-ea"/>
              </a:rPr>
              <a:t>, 2021, 101(20) : 1463-1502. </a:t>
            </a:r>
          </a:p>
          <a:p>
            <a:r>
              <a:rPr lang="en-US" altLang="zh-CN" sz="500" dirty="0">
                <a:latin typeface="+mj-ea"/>
                <a:ea typeface="+mj-ea"/>
              </a:rPr>
              <a:t>2</a:t>
            </a:r>
            <a:r>
              <a:rPr lang="it-IT" altLang="zh-CN" sz="500" dirty="0">
                <a:latin typeface="+mj-ea"/>
                <a:ea typeface="+mj-ea"/>
              </a:rPr>
              <a:t>Medicine (Baltimore). 2016; 95(24): e3872</a:t>
            </a:r>
          </a:p>
          <a:p>
            <a:r>
              <a:rPr lang="en-US" altLang="zh-CN" sz="500" dirty="0">
                <a:latin typeface="+mj-ea"/>
                <a:ea typeface="+mj-ea"/>
              </a:rPr>
              <a:t>3 Li Y, Shi H, Wang WM, et al. Prevalence, awareness, and treatment of anemia in Chinese patients with </a:t>
            </a:r>
            <a:r>
              <a:rPr lang="en-US" altLang="zh-CN" sz="500" dirty="0" err="1">
                <a:latin typeface="+mj-ea"/>
                <a:ea typeface="+mj-ea"/>
              </a:rPr>
              <a:t>nondialysis</a:t>
            </a:r>
            <a:r>
              <a:rPr lang="en-US" altLang="zh-CN" sz="500" dirty="0">
                <a:latin typeface="+mj-ea"/>
                <a:ea typeface="+mj-ea"/>
              </a:rPr>
              <a:t> chronic kidney disease: First multicenter, cross-sectional study[J]. Medicine (Baltimore). 2016, 95(24):e3872</a:t>
            </a:r>
          </a:p>
          <a:p>
            <a:pPr defTabSz="762000" eaLnBrk="0" fontAlgn="base" hangingPunct="0">
              <a:lnSpc>
                <a:spcPct val="100000"/>
              </a:lnSpc>
              <a:spcBef>
                <a:spcPct val="0"/>
              </a:spcBef>
              <a:spcAft>
                <a:spcPct val="0"/>
              </a:spcAft>
              <a:buNone/>
            </a:pPr>
            <a:r>
              <a:rPr lang="en-US" altLang="zh-CN" sz="500" dirty="0">
                <a:solidFill>
                  <a:schemeClr val="tx1">
                    <a:lumMod val="95000"/>
                    <a:lumOff val="5000"/>
                  </a:schemeClr>
                </a:solidFill>
                <a:latin typeface="微软雅黑" panose="020B0503020204020204" charset="-122"/>
                <a:ea typeface="微软雅黑" panose="020B0503020204020204" charset="-122"/>
                <a:sym typeface="+mn-ea"/>
              </a:rPr>
              <a:t>4</a:t>
            </a:r>
            <a:r>
              <a:rPr lang="zh-CN" altLang="en-US" sz="500" dirty="0">
                <a:solidFill>
                  <a:schemeClr val="tx1">
                    <a:lumMod val="95000"/>
                    <a:lumOff val="5000"/>
                  </a:schemeClr>
                </a:solidFill>
                <a:latin typeface="微软雅黑" panose="020B0503020204020204" charset="-122"/>
                <a:ea typeface="微软雅黑" panose="020B0503020204020204" charset="-122"/>
                <a:sym typeface="+mn-ea"/>
              </a:rPr>
              <a:t>肾性贫血的治疗现状及展望</a:t>
            </a:r>
            <a:r>
              <a:rPr lang="en-US" altLang="zh-CN" sz="500" dirty="0">
                <a:solidFill>
                  <a:schemeClr val="tx1">
                    <a:lumMod val="95000"/>
                    <a:lumOff val="5000"/>
                  </a:schemeClr>
                </a:solidFill>
                <a:latin typeface="微软雅黑" panose="020B0503020204020204" charset="-122"/>
                <a:ea typeface="微软雅黑" panose="020B0503020204020204" charset="-122"/>
                <a:sym typeface="+mn-ea"/>
              </a:rPr>
              <a:t>.</a:t>
            </a:r>
            <a:r>
              <a:rPr lang="zh-CN" altLang="en-US" sz="500" dirty="0">
                <a:solidFill>
                  <a:schemeClr val="tx1">
                    <a:lumMod val="95000"/>
                    <a:lumOff val="5000"/>
                  </a:schemeClr>
                </a:solidFill>
                <a:latin typeface="微软雅黑" panose="020B0503020204020204" charset="-122"/>
                <a:ea typeface="微软雅黑" panose="020B0503020204020204" charset="-122"/>
                <a:sym typeface="+mn-ea"/>
              </a:rPr>
              <a:t>中国实用内科杂志, 2020, 40(11): </a:t>
            </a:r>
            <a:r>
              <a:rPr lang="en-US" altLang="zh-CN" sz="500" dirty="0">
                <a:solidFill>
                  <a:schemeClr val="tx1">
                    <a:lumMod val="95000"/>
                    <a:lumOff val="5000"/>
                  </a:schemeClr>
                </a:solidFill>
                <a:latin typeface="微软雅黑" panose="020B0503020204020204" charset="-122"/>
                <a:ea typeface="微软雅黑" panose="020B0503020204020204" charset="-122"/>
                <a:sym typeface="+mn-ea"/>
              </a:rPr>
              <a:t>881</a:t>
            </a:r>
            <a:r>
              <a:rPr lang="zh-CN" altLang="en-US" sz="500" dirty="0">
                <a:solidFill>
                  <a:schemeClr val="tx1">
                    <a:lumMod val="95000"/>
                    <a:lumOff val="5000"/>
                  </a:schemeClr>
                </a:solidFill>
                <a:latin typeface="微软雅黑" panose="020B0503020204020204" charset="-122"/>
                <a:ea typeface="微软雅黑" panose="020B0503020204020204" charset="-122"/>
                <a:sym typeface="+mn-ea"/>
              </a:rPr>
              <a:t>-</a:t>
            </a:r>
            <a:r>
              <a:rPr lang="en-US" altLang="zh-CN" sz="500" dirty="0">
                <a:solidFill>
                  <a:schemeClr val="tx1">
                    <a:lumMod val="95000"/>
                    <a:lumOff val="5000"/>
                  </a:schemeClr>
                </a:solidFill>
                <a:latin typeface="微软雅黑" panose="020B0503020204020204" charset="-122"/>
                <a:ea typeface="微软雅黑" panose="020B0503020204020204" charset="-122"/>
                <a:sym typeface="+mn-ea"/>
              </a:rPr>
              <a:t>884</a:t>
            </a:r>
            <a:r>
              <a:rPr lang="zh-CN" altLang="en-US" sz="500" dirty="0">
                <a:solidFill>
                  <a:schemeClr val="tx1">
                    <a:lumMod val="95000"/>
                    <a:lumOff val="5000"/>
                  </a:schemeClr>
                </a:solidFill>
                <a:latin typeface="微软雅黑" panose="020B0503020204020204" charset="-122"/>
                <a:ea typeface="微软雅黑" panose="020B0503020204020204" charset="-122"/>
                <a:sym typeface="+mn-ea"/>
              </a:rPr>
              <a:t>；</a:t>
            </a:r>
            <a:endParaRPr lang="en-US" altLang="zh-CN" sz="500" dirty="0">
              <a:solidFill>
                <a:schemeClr val="tx1">
                  <a:lumMod val="95000"/>
                  <a:lumOff val="5000"/>
                </a:schemeClr>
              </a:solidFill>
              <a:latin typeface="微软雅黑" panose="020B0503020204020204" charset="-122"/>
              <a:ea typeface="微软雅黑" panose="020B0503020204020204" charset="-122"/>
              <a:sym typeface="+mn-ea"/>
            </a:endParaRPr>
          </a:p>
          <a:p>
            <a:pPr defTabSz="762000" eaLnBrk="0" fontAlgn="base" hangingPunct="0">
              <a:lnSpc>
                <a:spcPct val="100000"/>
              </a:lnSpc>
              <a:spcBef>
                <a:spcPct val="0"/>
              </a:spcBef>
              <a:spcAft>
                <a:spcPct val="0"/>
              </a:spcAft>
              <a:buNone/>
            </a:pPr>
            <a:r>
              <a:rPr lang="en-US" altLang="zh-CN" sz="500" dirty="0">
                <a:solidFill>
                  <a:schemeClr val="tx1">
                    <a:lumMod val="95000"/>
                    <a:lumOff val="5000"/>
                  </a:schemeClr>
                </a:solidFill>
                <a:latin typeface="微软雅黑" panose="020B0503020204020204" charset="-122"/>
                <a:ea typeface="微软雅黑" panose="020B0503020204020204" charset="-122"/>
                <a:sym typeface="+mn-ea"/>
              </a:rPr>
              <a:t>5</a:t>
            </a:r>
            <a:r>
              <a:rPr lang="zh-CN" altLang="en-US" sz="500" dirty="0">
                <a:solidFill>
                  <a:schemeClr val="tx1">
                    <a:lumMod val="95000"/>
                    <a:lumOff val="5000"/>
                  </a:schemeClr>
                </a:solidFill>
                <a:latin typeface="微软雅黑" panose="020B0503020204020204" charset="-122"/>
                <a:ea typeface="微软雅黑" panose="020B0503020204020204" charset="-122"/>
                <a:sym typeface="+mn-ea"/>
              </a:rPr>
              <a:t>中国肾性贫血诊治临床实践指南</a:t>
            </a:r>
            <a:r>
              <a:rPr lang="en-US" altLang="zh-CN" sz="500" dirty="0">
                <a:solidFill>
                  <a:schemeClr val="tx1">
                    <a:lumMod val="95000"/>
                    <a:lumOff val="5000"/>
                  </a:schemeClr>
                </a:solidFill>
                <a:latin typeface="微软雅黑" panose="020B0503020204020204" charset="-122"/>
                <a:ea typeface="微软雅黑" panose="020B0503020204020204" charset="-122"/>
                <a:sym typeface="+mn-ea"/>
              </a:rPr>
              <a:t>.《</a:t>
            </a:r>
            <a:r>
              <a:rPr lang="zh-CN" altLang="en-US" sz="500" dirty="0">
                <a:solidFill>
                  <a:schemeClr val="tx1">
                    <a:lumMod val="95000"/>
                    <a:lumOff val="5000"/>
                  </a:schemeClr>
                </a:solidFill>
                <a:latin typeface="微软雅黑" panose="020B0503020204020204" charset="-122"/>
                <a:ea typeface="微软雅黑" panose="020B0503020204020204" charset="-122"/>
                <a:sym typeface="+mn-ea"/>
              </a:rPr>
              <a:t>中华医学杂志</a:t>
            </a:r>
            <a:r>
              <a:rPr lang="en-US" altLang="zh-CN" sz="500" dirty="0">
                <a:solidFill>
                  <a:schemeClr val="tx1">
                    <a:lumMod val="95000"/>
                    <a:lumOff val="5000"/>
                  </a:schemeClr>
                </a:solidFill>
                <a:latin typeface="微软雅黑" panose="020B0503020204020204" charset="-122"/>
                <a:ea typeface="微软雅黑" panose="020B0503020204020204" charset="-122"/>
                <a:sym typeface="+mn-ea"/>
              </a:rPr>
              <a:t>》2021</a:t>
            </a:r>
            <a:r>
              <a:rPr lang="zh-CN" altLang="en-US" sz="500" dirty="0">
                <a:solidFill>
                  <a:schemeClr val="tx1">
                    <a:lumMod val="95000"/>
                    <a:lumOff val="5000"/>
                  </a:schemeClr>
                </a:solidFill>
                <a:latin typeface="微软雅黑" panose="020B0503020204020204" charset="-122"/>
                <a:ea typeface="微软雅黑" panose="020B0503020204020204" charset="-122"/>
                <a:sym typeface="+mn-ea"/>
              </a:rPr>
              <a:t>，</a:t>
            </a:r>
            <a:r>
              <a:rPr lang="en-US" altLang="zh-CN" sz="500" dirty="0">
                <a:solidFill>
                  <a:schemeClr val="tx1">
                    <a:lumMod val="95000"/>
                    <a:lumOff val="5000"/>
                  </a:schemeClr>
                </a:solidFill>
                <a:latin typeface="微软雅黑" panose="020B0503020204020204" charset="-122"/>
                <a:ea typeface="微软雅黑" panose="020B0503020204020204" charset="-122"/>
                <a:sym typeface="+mn-ea"/>
              </a:rPr>
              <a:t>101(20)</a:t>
            </a:r>
            <a:r>
              <a:rPr lang="zh-CN" altLang="en-US" sz="500" dirty="0">
                <a:solidFill>
                  <a:schemeClr val="tx1">
                    <a:lumMod val="95000"/>
                    <a:lumOff val="5000"/>
                  </a:schemeClr>
                </a:solidFill>
                <a:latin typeface="微软雅黑" panose="020B0503020204020204" charset="-122"/>
                <a:ea typeface="微软雅黑" panose="020B0503020204020204" charset="-122"/>
                <a:sym typeface="+mn-ea"/>
              </a:rPr>
              <a:t>；</a:t>
            </a:r>
            <a:endParaRPr lang="en-US" altLang="zh-CN" sz="500" dirty="0">
              <a:solidFill>
                <a:schemeClr val="tx1">
                  <a:lumMod val="95000"/>
                  <a:lumOff val="5000"/>
                </a:schemeClr>
              </a:solidFill>
              <a:latin typeface="微软雅黑" panose="020B0503020204020204" charset="-122"/>
              <a:ea typeface="微软雅黑" panose="020B0503020204020204" charset="-122"/>
              <a:sym typeface="+mn-ea"/>
            </a:endParaRPr>
          </a:p>
          <a:p>
            <a:pPr defTabSz="762000" eaLnBrk="0" fontAlgn="base" hangingPunct="0">
              <a:lnSpc>
                <a:spcPct val="100000"/>
              </a:lnSpc>
              <a:spcBef>
                <a:spcPct val="0"/>
              </a:spcBef>
              <a:spcAft>
                <a:spcPct val="0"/>
              </a:spcAft>
              <a:buNone/>
            </a:pPr>
            <a:r>
              <a:rPr lang="en-US" altLang="zh-CN" sz="500" dirty="0">
                <a:solidFill>
                  <a:schemeClr val="tx1">
                    <a:lumMod val="95000"/>
                    <a:lumOff val="5000"/>
                  </a:schemeClr>
                </a:solidFill>
                <a:latin typeface="微软雅黑" panose="020B0503020204020204" charset="-122"/>
                <a:ea typeface="微软雅黑" panose="020B0503020204020204" charset="-122"/>
                <a:sym typeface="+mn-ea"/>
              </a:rPr>
              <a:t>6</a:t>
            </a:r>
            <a:r>
              <a:rPr lang="zh-CN" altLang="en-US" sz="500" dirty="0">
                <a:solidFill>
                  <a:schemeClr val="tx1">
                    <a:lumMod val="95000"/>
                    <a:lumOff val="5000"/>
                  </a:schemeClr>
                </a:solidFill>
                <a:latin typeface="微软雅黑" panose="020B0503020204020204" charset="-122"/>
                <a:ea typeface="微软雅黑" panose="020B0503020204020204" charset="-122"/>
                <a:sym typeface="+mn-ea"/>
              </a:rPr>
              <a:t>达依泊汀日本说明书 </a:t>
            </a:r>
            <a:r>
              <a:rPr lang="zh-CN" altLang="en-US" sz="500" dirty="0">
                <a:solidFill>
                  <a:schemeClr val="tx1">
                    <a:lumMod val="95000"/>
                    <a:lumOff val="5000"/>
                  </a:schemeClr>
                </a:solidFill>
                <a:latin typeface="微软雅黑" panose="020B0503020204020204" charset="-122"/>
                <a:ea typeface="微软雅黑" panose="020B0503020204020204" charset="-122"/>
              </a:rPr>
              <a:t>（</a:t>
            </a:r>
            <a:r>
              <a:rPr lang="en-US" altLang="zh-CN" sz="500" dirty="0">
                <a:solidFill>
                  <a:schemeClr val="tx1">
                    <a:lumMod val="95000"/>
                    <a:lumOff val="5000"/>
                  </a:schemeClr>
                </a:solidFill>
                <a:latin typeface="微软雅黑" panose="020B0503020204020204" charset="-122"/>
                <a:ea typeface="微软雅黑" panose="020B0503020204020204" charset="-122"/>
              </a:rPr>
              <a:t>2020</a:t>
            </a:r>
            <a:r>
              <a:rPr lang="zh-CN" altLang="en-US" sz="500" dirty="0">
                <a:solidFill>
                  <a:schemeClr val="tx1">
                    <a:lumMod val="95000"/>
                    <a:lumOff val="5000"/>
                  </a:schemeClr>
                </a:solidFill>
                <a:latin typeface="微软雅黑" panose="020B0503020204020204" charset="-122"/>
                <a:ea typeface="微软雅黑" panose="020B0503020204020204" charset="-122"/>
              </a:rPr>
              <a:t>年</a:t>
            </a:r>
            <a:r>
              <a:rPr lang="en-US" altLang="zh-CN" sz="500" dirty="0">
                <a:solidFill>
                  <a:schemeClr val="tx1">
                    <a:lumMod val="95000"/>
                    <a:lumOff val="5000"/>
                  </a:schemeClr>
                </a:solidFill>
                <a:latin typeface="微软雅黑" panose="020B0503020204020204" charset="-122"/>
                <a:ea typeface="微软雅黑" panose="020B0503020204020204" charset="-122"/>
              </a:rPr>
              <a:t>9</a:t>
            </a:r>
            <a:r>
              <a:rPr lang="zh-CN" altLang="en-US" sz="500" dirty="0">
                <a:solidFill>
                  <a:schemeClr val="tx1">
                    <a:lumMod val="95000"/>
                    <a:lumOff val="5000"/>
                  </a:schemeClr>
                </a:solidFill>
                <a:latin typeface="微软雅黑" panose="020B0503020204020204" charset="-122"/>
                <a:ea typeface="微软雅黑" panose="020B0503020204020204" charset="-122"/>
              </a:rPr>
              <a:t>月修订，第</a:t>
            </a:r>
            <a:r>
              <a:rPr lang="en-US" altLang="zh-CN" sz="500" dirty="0">
                <a:solidFill>
                  <a:schemeClr val="tx1">
                    <a:lumMod val="95000"/>
                    <a:lumOff val="5000"/>
                  </a:schemeClr>
                </a:solidFill>
                <a:latin typeface="微软雅黑" panose="020B0503020204020204" charset="-122"/>
                <a:ea typeface="微软雅黑" panose="020B0503020204020204" charset="-122"/>
              </a:rPr>
              <a:t>3</a:t>
            </a:r>
            <a:r>
              <a:rPr lang="zh-CN" altLang="en-US" sz="500" dirty="0">
                <a:solidFill>
                  <a:schemeClr val="tx1">
                    <a:lumMod val="95000"/>
                    <a:lumOff val="5000"/>
                  </a:schemeClr>
                </a:solidFill>
                <a:latin typeface="微软雅黑" panose="020B0503020204020204" charset="-122"/>
                <a:ea typeface="微软雅黑" panose="020B0503020204020204" charset="-122"/>
              </a:rPr>
              <a:t>版）</a:t>
            </a:r>
            <a:endParaRPr lang="en-US" altLang="zh-CN" sz="500" dirty="0">
              <a:solidFill>
                <a:schemeClr val="tx1">
                  <a:lumMod val="95000"/>
                  <a:lumOff val="5000"/>
                </a:schemeClr>
              </a:solidFill>
              <a:latin typeface="微软雅黑" panose="020B0503020204020204" charset="-122"/>
              <a:ea typeface="微软雅黑" panose="020B0503020204020204" charset="-122"/>
            </a:endParaRPr>
          </a:p>
          <a:p>
            <a:pPr defTabSz="762000" eaLnBrk="0" fontAlgn="base" hangingPunct="0">
              <a:lnSpc>
                <a:spcPct val="100000"/>
              </a:lnSpc>
              <a:spcBef>
                <a:spcPct val="0"/>
              </a:spcBef>
              <a:spcAft>
                <a:spcPct val="0"/>
              </a:spcAft>
              <a:buNone/>
            </a:pPr>
            <a:r>
              <a:rPr lang="en-US" altLang="zh-CN" sz="500" dirty="0">
                <a:latin typeface="+mj-ea"/>
                <a:ea typeface="+mj-ea"/>
              </a:rPr>
              <a:t>7Sharma A, </a:t>
            </a:r>
            <a:r>
              <a:rPr lang="en-US" altLang="zh-CN" sz="500" dirty="0" err="1">
                <a:latin typeface="+mj-ea"/>
                <a:ea typeface="+mj-ea"/>
              </a:rPr>
              <a:t>Mucino</a:t>
            </a:r>
            <a:r>
              <a:rPr lang="en-US" altLang="zh-CN" sz="500" dirty="0">
                <a:latin typeface="+mj-ea"/>
                <a:ea typeface="+mj-ea"/>
              </a:rPr>
              <a:t> MJ, </a:t>
            </a:r>
            <a:r>
              <a:rPr lang="en-US" altLang="zh-CN" sz="500" dirty="0" err="1">
                <a:latin typeface="+mj-ea"/>
                <a:ea typeface="+mj-ea"/>
              </a:rPr>
              <a:t>Ronco</a:t>
            </a:r>
            <a:r>
              <a:rPr lang="en-US" altLang="zh-CN" sz="500" dirty="0">
                <a:latin typeface="+mj-ea"/>
                <a:ea typeface="+mj-ea"/>
              </a:rPr>
              <a:t> C. Renal functional reserve and renal recovery after acute kidney injury[J]. Nephron Clin </a:t>
            </a:r>
            <a:r>
              <a:rPr lang="en-US" altLang="zh-CN" sz="500" dirty="0" err="1">
                <a:latin typeface="+mj-ea"/>
                <a:ea typeface="+mj-ea"/>
              </a:rPr>
              <a:t>Pract</a:t>
            </a:r>
            <a:r>
              <a:rPr lang="en-US" altLang="zh-CN" sz="500" dirty="0">
                <a:latin typeface="+mj-ea"/>
                <a:ea typeface="+mj-ea"/>
              </a:rPr>
              <a:t>, 2014, 127(1-4):94-100.</a:t>
            </a:r>
          </a:p>
          <a:p>
            <a:pPr defTabSz="762000" eaLnBrk="0" fontAlgn="base" hangingPunct="0">
              <a:lnSpc>
                <a:spcPct val="100000"/>
              </a:lnSpc>
              <a:spcBef>
                <a:spcPct val="0"/>
              </a:spcBef>
              <a:spcAft>
                <a:spcPct val="0"/>
              </a:spcAft>
              <a:buNone/>
            </a:pPr>
            <a:r>
              <a:rPr lang="en-US" altLang="zh-CN" sz="500" dirty="0">
                <a:latin typeface="+mj-ea"/>
                <a:ea typeface="+mj-ea"/>
              </a:rPr>
              <a:t>8van </a:t>
            </a:r>
            <a:r>
              <a:rPr lang="en-US" altLang="zh-CN" sz="500" dirty="0" err="1">
                <a:latin typeface="+mj-ea"/>
                <a:ea typeface="+mj-ea"/>
              </a:rPr>
              <a:t>Haalen</a:t>
            </a:r>
            <a:r>
              <a:rPr lang="en-US" altLang="zh-CN" sz="500" dirty="0">
                <a:latin typeface="+mj-ea"/>
                <a:ea typeface="+mj-ea"/>
              </a:rPr>
              <a:t>, H., Jackson, J., </a:t>
            </a:r>
            <a:r>
              <a:rPr lang="en-US" altLang="zh-CN" sz="500" dirty="0" err="1">
                <a:latin typeface="+mj-ea"/>
                <a:ea typeface="+mj-ea"/>
              </a:rPr>
              <a:t>Spinowitz</a:t>
            </a:r>
            <a:r>
              <a:rPr lang="en-US" altLang="zh-CN" sz="500" dirty="0">
                <a:latin typeface="+mj-ea"/>
                <a:ea typeface="+mj-ea"/>
              </a:rPr>
              <a:t>, B. et al. Impact of chronic kidney disease and anemia on health-related quality of life and work productivity: analysis of multinational real-world data[J]. BMC Nephrol 21, 88 (2020).</a:t>
            </a:r>
          </a:p>
          <a:p>
            <a:pPr defTabSz="762000" eaLnBrk="0" fontAlgn="base" hangingPunct="0">
              <a:lnSpc>
                <a:spcPct val="100000"/>
              </a:lnSpc>
              <a:spcBef>
                <a:spcPct val="0"/>
              </a:spcBef>
              <a:spcAft>
                <a:spcPct val="0"/>
              </a:spcAft>
              <a:buNone/>
            </a:pPr>
            <a:r>
              <a:rPr lang="en-US" altLang="zh-CN" sz="500" dirty="0">
                <a:latin typeface="+mj-ea"/>
                <a:ea typeface="+mj-ea"/>
              </a:rPr>
              <a:t>9</a:t>
            </a:r>
            <a:r>
              <a:rPr lang="zh-CN" altLang="en-US" sz="500" dirty="0">
                <a:latin typeface="+mj-ea"/>
                <a:ea typeface="+mj-ea"/>
              </a:rPr>
              <a:t>左力</a:t>
            </a:r>
            <a:r>
              <a:rPr lang="en-US" altLang="zh-CN" sz="500" dirty="0">
                <a:latin typeface="+mj-ea"/>
                <a:ea typeface="+mj-ea"/>
              </a:rPr>
              <a:t>,</a:t>
            </a:r>
            <a:r>
              <a:rPr lang="zh-CN" altLang="en-US" sz="500" dirty="0">
                <a:latin typeface="+mj-ea"/>
                <a:ea typeface="+mj-ea"/>
              </a:rPr>
              <a:t>刘雪丽</a:t>
            </a:r>
            <a:r>
              <a:rPr lang="en-US" altLang="zh-CN" sz="500" dirty="0">
                <a:latin typeface="+mj-ea"/>
                <a:ea typeface="+mj-ea"/>
              </a:rPr>
              <a:t>,</a:t>
            </a:r>
            <a:r>
              <a:rPr lang="zh-CN" altLang="en-US" sz="500" dirty="0">
                <a:latin typeface="+mj-ea"/>
                <a:ea typeface="+mj-ea"/>
              </a:rPr>
              <a:t>韩晟</a:t>
            </a:r>
            <a:r>
              <a:rPr lang="en-US" altLang="zh-CN" sz="500" dirty="0">
                <a:latin typeface="+mj-ea"/>
                <a:ea typeface="+mj-ea"/>
              </a:rPr>
              <a:t>.</a:t>
            </a:r>
            <a:r>
              <a:rPr lang="zh-CN" altLang="en-US" sz="500" dirty="0">
                <a:latin typeface="+mj-ea"/>
                <a:ea typeface="+mj-ea"/>
              </a:rPr>
              <a:t>肾性贫血加重中国慢性肾脏病患者经济负担的研究</a:t>
            </a:r>
            <a:r>
              <a:rPr lang="en-US" altLang="zh-CN" sz="500" dirty="0">
                <a:latin typeface="+mj-ea"/>
                <a:ea typeface="+mj-ea"/>
              </a:rPr>
              <a:t>[J].</a:t>
            </a:r>
            <a:r>
              <a:rPr lang="zh-CN" altLang="en-US" sz="500" dirty="0">
                <a:latin typeface="+mj-ea"/>
                <a:ea typeface="+mj-ea"/>
              </a:rPr>
              <a:t>中国药物经济学</a:t>
            </a:r>
            <a:r>
              <a:rPr lang="en-US" altLang="zh-CN" sz="500" dirty="0">
                <a:latin typeface="+mj-ea"/>
                <a:ea typeface="+mj-ea"/>
              </a:rPr>
              <a:t>,2018,13(09):11-16.</a:t>
            </a:r>
          </a:p>
          <a:p>
            <a:pPr defTabSz="762000" eaLnBrk="0" fontAlgn="base" hangingPunct="0">
              <a:lnSpc>
                <a:spcPct val="100000"/>
              </a:lnSpc>
              <a:spcBef>
                <a:spcPct val="0"/>
              </a:spcBef>
              <a:spcAft>
                <a:spcPct val="0"/>
              </a:spcAft>
              <a:buNone/>
            </a:pPr>
            <a:endParaRPr lang="zh-CN" altLang="en-US" sz="500" dirty="0">
              <a:latin typeface="+mj-ea"/>
              <a:ea typeface="+mj-ea"/>
            </a:endParaRPr>
          </a:p>
        </p:txBody>
      </p:sp>
      <p:sp>
        <p:nvSpPr>
          <p:cNvPr id="9" name="文本框 8"/>
          <p:cNvSpPr txBox="1"/>
          <p:nvPr/>
        </p:nvSpPr>
        <p:spPr>
          <a:xfrm>
            <a:off x="1344587" y="149006"/>
            <a:ext cx="5075264" cy="398780"/>
          </a:xfrm>
          <a:prstGeom prst="rect">
            <a:avLst/>
          </a:prstGeom>
          <a:noFill/>
        </p:spPr>
        <p:txBody>
          <a:bodyPr wrap="square" rtlCol="0">
            <a:spAutoFit/>
          </a:bodyPr>
          <a:lstStyle/>
          <a:p>
            <a:r>
              <a:rPr lang="zh-CN" altLang="en-US" sz="2000" b="1" dirty="0">
                <a:solidFill>
                  <a:srgbClr val="C82C63"/>
                </a:solidFill>
                <a:latin typeface="+mj-ea"/>
                <a:ea typeface="+mj-ea"/>
              </a:rPr>
              <a:t>药品基本信息</a:t>
            </a:r>
            <a:r>
              <a:rPr lang="en-US" altLang="zh-CN" sz="2000" b="1" dirty="0">
                <a:solidFill>
                  <a:srgbClr val="C82C63"/>
                </a:solidFill>
                <a:latin typeface="+mj-ea"/>
                <a:ea typeface="+mj-ea"/>
              </a:rPr>
              <a:t>-</a:t>
            </a:r>
            <a:r>
              <a:rPr lang="zh-CN" altLang="en-US" sz="2000" b="1" dirty="0">
                <a:solidFill>
                  <a:srgbClr val="C82C63"/>
                </a:solidFill>
                <a:latin typeface="+mj-ea"/>
                <a:ea typeface="+mj-ea"/>
              </a:rPr>
              <a:t>疾病情况</a:t>
            </a:r>
            <a:r>
              <a:rPr lang="en-US" altLang="zh-CN" sz="2000" b="1" dirty="0">
                <a:solidFill>
                  <a:srgbClr val="C82C63"/>
                </a:solidFill>
                <a:latin typeface="+mj-ea"/>
                <a:ea typeface="+mj-ea"/>
              </a:rPr>
              <a:t>&amp;</a:t>
            </a:r>
            <a:r>
              <a:rPr lang="zh-CN" altLang="en-US" sz="2000" b="1" dirty="0">
                <a:solidFill>
                  <a:srgbClr val="C82C63"/>
                </a:solidFill>
                <a:latin typeface="+mj-ea"/>
                <a:ea typeface="+mj-ea"/>
              </a:rPr>
              <a:t>未满足需求</a:t>
            </a:r>
          </a:p>
        </p:txBody>
      </p:sp>
      <p:sp>
        <p:nvSpPr>
          <p:cNvPr id="10" name="矩形 9"/>
          <p:cNvSpPr/>
          <p:nvPr/>
        </p:nvSpPr>
        <p:spPr>
          <a:xfrm>
            <a:off x="465112" y="125224"/>
            <a:ext cx="781050" cy="447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 name="文本框 10"/>
          <p:cNvSpPr txBox="1"/>
          <p:nvPr/>
        </p:nvSpPr>
        <p:spPr>
          <a:xfrm>
            <a:off x="563537" y="112524"/>
            <a:ext cx="584200" cy="460375"/>
          </a:xfrm>
          <a:prstGeom prst="rect">
            <a:avLst/>
          </a:prstGeom>
          <a:noFill/>
        </p:spPr>
        <p:txBody>
          <a:bodyPr wrap="square" rtlCol="0">
            <a:spAutoFit/>
          </a:bodyPr>
          <a:lstStyle/>
          <a:p>
            <a:r>
              <a:rPr lang="en-US" altLang="zh-CN" sz="2400" b="1" dirty="0">
                <a:solidFill>
                  <a:schemeClr val="bg1"/>
                </a:solidFill>
                <a:latin typeface="+mj-ea"/>
                <a:ea typeface="+mj-ea"/>
              </a:rPr>
              <a:t>01</a:t>
            </a:r>
          </a:p>
        </p:txBody>
      </p:sp>
      <p:sp>
        <p:nvSpPr>
          <p:cNvPr id="33" name="矩形 32"/>
          <p:cNvSpPr/>
          <p:nvPr/>
        </p:nvSpPr>
        <p:spPr>
          <a:xfrm>
            <a:off x="893445" y="843280"/>
            <a:ext cx="5083810" cy="398145"/>
          </a:xfrm>
          <a:prstGeom prst="rect">
            <a:avLst/>
          </a:prstGeom>
          <a:solidFill>
            <a:srgbClr val="C82C6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20000"/>
              </a:lnSpc>
            </a:pPr>
            <a:r>
              <a:rPr lang="en-US" altLang="zh-CN" sz="1800" b="1" dirty="0">
                <a:solidFill>
                  <a:schemeClr val="bg1"/>
                </a:solidFill>
                <a:latin typeface="+mj-ea"/>
                <a:ea typeface="+mj-ea"/>
                <a:cs typeface="+mj-ea"/>
              </a:rPr>
              <a:t>CKD</a:t>
            </a:r>
            <a:r>
              <a:rPr lang="zh-CN" altLang="en-US" sz="1800" b="1" dirty="0">
                <a:solidFill>
                  <a:schemeClr val="bg1"/>
                </a:solidFill>
                <a:latin typeface="+mj-ea"/>
                <a:ea typeface="+mj-ea"/>
                <a:cs typeface="+mj-ea"/>
              </a:rPr>
              <a:t>患者贫血患病率较高，疾病负担严重</a:t>
            </a:r>
          </a:p>
        </p:txBody>
      </p:sp>
      <p:sp>
        <p:nvSpPr>
          <p:cNvPr id="2" name="矩形 1"/>
          <p:cNvSpPr/>
          <p:nvPr/>
        </p:nvSpPr>
        <p:spPr>
          <a:xfrm>
            <a:off x="893445" y="1064895"/>
            <a:ext cx="5084445" cy="4803775"/>
          </a:xfrm>
          <a:prstGeom prst="rect">
            <a:avLst/>
          </a:prstGeom>
          <a:noFill/>
          <a:ln w="12700">
            <a:noFill/>
            <a:prstDash val="soli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80000" rIns="180000" bIns="72000" rtlCol="0" anchor="ctr" anchorCtr="0"/>
          <a:lstStyle/>
          <a:p>
            <a:pPr marL="285750" indent="-285750" fontAlgn="auto">
              <a:lnSpc>
                <a:spcPct val="120000"/>
              </a:lnSpc>
              <a:spcBef>
                <a:spcPts val="0"/>
              </a:spcBef>
              <a:spcAft>
                <a:spcPts val="0"/>
              </a:spcAft>
              <a:buFont typeface="Arial" panose="020B0604020202020204" pitchFamily="34" charset="0"/>
              <a:buChar char="•"/>
            </a:pPr>
            <a:r>
              <a:rPr lang="zh-CN" altLang="en-US" sz="1600" b="1" dirty="0">
                <a:solidFill>
                  <a:srgbClr val="C82C63"/>
                </a:solidFill>
                <a:latin typeface="+mj-ea"/>
                <a:ea typeface="+mj-ea"/>
                <a:cs typeface="+mj-ea"/>
                <a:sym typeface="+mn-ea"/>
              </a:rPr>
              <a:t>肾性贫血是</a:t>
            </a:r>
            <a:r>
              <a:rPr lang="en-US" altLang="zh-CN" sz="1600" b="1" dirty="0">
                <a:solidFill>
                  <a:srgbClr val="C82C63"/>
                </a:solidFill>
                <a:latin typeface="+mj-ea"/>
                <a:ea typeface="+mj-ea"/>
                <a:cs typeface="+mj-ea"/>
                <a:sym typeface="+mn-ea"/>
              </a:rPr>
              <a:t>CKD</a:t>
            </a:r>
            <a:r>
              <a:rPr lang="zh-CN" altLang="en-US" sz="1600" b="1" dirty="0">
                <a:solidFill>
                  <a:srgbClr val="C82C63"/>
                </a:solidFill>
                <a:latin typeface="+mj-ea"/>
                <a:ea typeface="+mj-ea"/>
                <a:cs typeface="+mj-ea"/>
                <a:sym typeface="+mn-ea"/>
              </a:rPr>
              <a:t>的严重并发症之一</a:t>
            </a:r>
          </a:p>
          <a:p>
            <a:pPr marL="285750" marR="0" lvl="0" indent="-285750" algn="l" defTabSz="914400" rtl="0" fontAlgn="auto">
              <a:lnSpc>
                <a:spcPct val="120000"/>
              </a:lnSpc>
              <a:spcBef>
                <a:spcPts val="0"/>
              </a:spcBef>
              <a:spcAft>
                <a:spcPts val="0"/>
              </a:spcAft>
              <a:buClrTx/>
              <a:buSzTx/>
              <a:buFont typeface="Arial" panose="020B0604020202020204" pitchFamily="34" charset="0"/>
              <a:buChar char="•"/>
              <a:defRPr/>
            </a:pPr>
            <a:r>
              <a:rPr lang="zh-CN" altLang="en-US" sz="1600" b="1" noProof="0" dirty="0">
                <a:ln>
                  <a:noFill/>
                </a:ln>
                <a:solidFill>
                  <a:srgbClr val="C82C63"/>
                </a:solidFill>
                <a:effectLst/>
                <a:uLnTx/>
                <a:uFillTx/>
                <a:latin typeface="+mj-ea"/>
                <a:ea typeface="+mj-ea"/>
                <a:cs typeface="+mj-ea"/>
                <a:sym typeface="+mn-ea"/>
              </a:rPr>
              <a:t>CKD患者贫血患病率远高于普通人群</a:t>
            </a:r>
            <a:endParaRPr kumimoji="0" lang="en-US" altLang="zh-CN" sz="1600" b="0" i="0" u="none" strike="noStrike" kern="1200" cap="none" spc="0" normalizeH="0" baseline="30000" noProof="0" dirty="0">
              <a:ln>
                <a:noFill/>
              </a:ln>
              <a:solidFill>
                <a:srgbClr val="C82C63"/>
              </a:solidFill>
              <a:effectLst/>
              <a:uLnTx/>
              <a:uFillTx/>
              <a:latin typeface="+mj-ea"/>
              <a:ea typeface="+mj-ea"/>
              <a:cs typeface="+mj-ea"/>
            </a:endParaRPr>
          </a:p>
          <a:p>
            <a:pPr marL="800100" marR="0" lvl="1" indent="-342900" algn="l" defTabSz="914400" rtl="0" fontAlgn="auto">
              <a:lnSpc>
                <a:spcPct val="120000"/>
              </a:lnSpc>
              <a:spcBef>
                <a:spcPts val="0"/>
              </a:spcBef>
              <a:spcAft>
                <a:spcPts val="0"/>
              </a:spcAft>
              <a:buClrTx/>
              <a:buSzTx/>
              <a:buFont typeface="Wingdings" panose="05000000000000000000" charset="0"/>
              <a:buChar char="Ø"/>
              <a:defRPr/>
            </a:pPr>
            <a:r>
              <a:rPr lang="zh-CN" altLang="en-US" sz="1400" dirty="0">
                <a:solidFill>
                  <a:schemeClr val="tx1"/>
                </a:solidFill>
                <a:latin typeface="+mj-ea"/>
                <a:ea typeface="+mj-ea"/>
                <a:cs typeface="+mj-ea"/>
                <a:sym typeface="+mn-ea"/>
              </a:rPr>
              <a:t>中国普通人群贫血患病率为：</a:t>
            </a:r>
            <a:r>
              <a:rPr lang="en-US" altLang="zh-CN" sz="1400" dirty="0">
                <a:solidFill>
                  <a:schemeClr val="tx1"/>
                </a:solidFill>
                <a:latin typeface="+mj-ea"/>
                <a:ea typeface="+mj-ea"/>
                <a:cs typeface="+mj-ea"/>
                <a:sym typeface="+mn-ea"/>
              </a:rPr>
              <a:t>9.7%</a:t>
            </a:r>
            <a:r>
              <a:rPr lang="zh-CN" altLang="en-US" sz="1400" noProof="0" dirty="0">
                <a:ln>
                  <a:noFill/>
                </a:ln>
                <a:solidFill>
                  <a:schemeClr val="tx1"/>
                </a:solidFill>
                <a:effectLst/>
                <a:uLnTx/>
                <a:uFillTx/>
                <a:latin typeface="+mj-ea"/>
                <a:ea typeface="+mj-ea"/>
                <a:cs typeface="+mj-ea"/>
                <a:sym typeface="+mn-ea"/>
              </a:rPr>
              <a:t>；</a:t>
            </a:r>
            <a:endParaRPr kumimoji="0" lang="zh-CN" altLang="en-US" sz="1400" b="0" i="0" u="none" strike="noStrike" kern="1200" cap="none" spc="0" normalizeH="0" baseline="0" noProof="0" dirty="0">
              <a:ln>
                <a:noFill/>
              </a:ln>
              <a:solidFill>
                <a:schemeClr val="tx1"/>
              </a:solidFill>
              <a:effectLst/>
              <a:uLnTx/>
              <a:uFillTx/>
              <a:latin typeface="+mj-ea"/>
              <a:ea typeface="+mj-ea"/>
              <a:cs typeface="+mj-ea"/>
              <a:sym typeface="+mn-ea"/>
            </a:endParaRPr>
          </a:p>
          <a:p>
            <a:pPr marL="800100" marR="0" lvl="1" indent="-342900" algn="l" defTabSz="914400" rtl="0" fontAlgn="auto">
              <a:lnSpc>
                <a:spcPct val="120000"/>
              </a:lnSpc>
              <a:spcBef>
                <a:spcPts val="0"/>
              </a:spcBef>
              <a:spcAft>
                <a:spcPts val="0"/>
              </a:spcAft>
              <a:buClrTx/>
              <a:buSzTx/>
              <a:buFont typeface="Wingdings" panose="05000000000000000000" charset="0"/>
              <a:buChar char="Ø"/>
              <a:defRPr/>
            </a:pPr>
            <a:r>
              <a:rPr lang="zh-CN" altLang="en-US" sz="1400" noProof="0" dirty="0">
                <a:ln>
                  <a:noFill/>
                </a:ln>
                <a:solidFill>
                  <a:schemeClr val="tx1"/>
                </a:solidFill>
                <a:effectLst/>
                <a:uLnTx/>
                <a:uFillTx/>
                <a:latin typeface="+mj-ea"/>
                <a:ea typeface="+mj-ea"/>
                <a:cs typeface="+mj-ea"/>
                <a:sym typeface="+mn-ea"/>
              </a:rPr>
              <a:t>非透析</a:t>
            </a:r>
            <a:r>
              <a:rPr lang="en-US" altLang="zh-CN" sz="1400" noProof="0" dirty="0">
                <a:ln>
                  <a:noFill/>
                </a:ln>
                <a:solidFill>
                  <a:schemeClr val="tx1"/>
                </a:solidFill>
                <a:effectLst/>
                <a:uLnTx/>
                <a:uFillTx/>
                <a:latin typeface="+mj-ea"/>
                <a:ea typeface="+mj-ea"/>
                <a:cs typeface="+mj-ea"/>
                <a:sym typeface="+mn-ea"/>
              </a:rPr>
              <a:t>CKD</a:t>
            </a:r>
            <a:r>
              <a:rPr lang="zh-CN" altLang="en-US" sz="1400" noProof="0" dirty="0">
                <a:ln>
                  <a:noFill/>
                </a:ln>
                <a:solidFill>
                  <a:schemeClr val="tx1"/>
                </a:solidFill>
                <a:effectLst/>
                <a:uLnTx/>
                <a:uFillTx/>
                <a:latin typeface="+mj-ea"/>
                <a:ea typeface="+mj-ea"/>
                <a:cs typeface="+mj-ea"/>
                <a:sym typeface="+mn-ea"/>
              </a:rPr>
              <a:t>患者</a:t>
            </a:r>
            <a:r>
              <a:rPr lang="zh-CN" altLang="en-US" sz="1400" dirty="0">
                <a:solidFill>
                  <a:schemeClr val="tx1"/>
                </a:solidFill>
                <a:latin typeface="+mj-ea"/>
                <a:ea typeface="+mj-ea"/>
                <a:cs typeface="+mj-ea"/>
                <a:sym typeface="+mn-ea"/>
              </a:rPr>
              <a:t>贫血患病率</a:t>
            </a:r>
            <a:r>
              <a:rPr lang="zh-CN" altLang="en-US" sz="1400" noProof="0" dirty="0">
                <a:ln>
                  <a:noFill/>
                </a:ln>
                <a:solidFill>
                  <a:schemeClr val="tx1"/>
                </a:solidFill>
                <a:effectLst/>
                <a:uLnTx/>
                <a:uFillTx/>
                <a:latin typeface="+mj-ea"/>
                <a:ea typeface="+mj-ea"/>
                <a:cs typeface="+mj-ea"/>
                <a:sym typeface="+mn-ea"/>
              </a:rPr>
              <a:t>：</a:t>
            </a:r>
            <a:r>
              <a:rPr lang="en-US" altLang="zh-CN" sz="1400" b="1" noProof="0" dirty="0">
                <a:ln>
                  <a:noFill/>
                </a:ln>
                <a:solidFill>
                  <a:schemeClr val="tx1"/>
                </a:solidFill>
                <a:effectLst/>
                <a:uLnTx/>
                <a:uFillTx/>
                <a:latin typeface="+mj-ea"/>
                <a:ea typeface="+mj-ea"/>
                <a:cs typeface="+mj-ea"/>
                <a:sym typeface="+mn-ea"/>
              </a:rPr>
              <a:t>28.5~70.2%</a:t>
            </a:r>
          </a:p>
          <a:p>
            <a:pPr marL="800100" marR="0" lvl="1" indent="-342900" algn="l" defTabSz="914400" rtl="0" fontAlgn="auto">
              <a:lnSpc>
                <a:spcPct val="120000"/>
              </a:lnSpc>
              <a:spcBef>
                <a:spcPts val="0"/>
              </a:spcBef>
              <a:spcAft>
                <a:spcPts val="0"/>
              </a:spcAft>
              <a:buClrTx/>
              <a:buSzTx/>
              <a:buFont typeface="Wingdings" panose="05000000000000000000" charset="0"/>
              <a:buChar char="Ø"/>
              <a:defRPr/>
            </a:pPr>
            <a:r>
              <a:rPr lang="zh-CN" altLang="en-US" sz="1400" noProof="0" dirty="0">
                <a:ln>
                  <a:noFill/>
                </a:ln>
                <a:solidFill>
                  <a:schemeClr val="tx1"/>
                </a:solidFill>
                <a:effectLst/>
                <a:uLnTx/>
                <a:uFillTx/>
                <a:latin typeface="+mj-ea"/>
                <a:ea typeface="+mj-ea"/>
                <a:cs typeface="+mj-ea"/>
                <a:sym typeface="+mn-ea"/>
              </a:rPr>
              <a:t>透析</a:t>
            </a:r>
            <a:r>
              <a:rPr lang="en-US" altLang="zh-CN" sz="1400" noProof="0" dirty="0">
                <a:ln>
                  <a:noFill/>
                </a:ln>
                <a:solidFill>
                  <a:schemeClr val="tx1"/>
                </a:solidFill>
                <a:effectLst/>
                <a:uLnTx/>
                <a:uFillTx/>
                <a:latin typeface="+mj-ea"/>
                <a:ea typeface="+mj-ea"/>
                <a:cs typeface="+mj-ea"/>
                <a:sym typeface="+mn-ea"/>
              </a:rPr>
              <a:t>CKD</a:t>
            </a:r>
            <a:r>
              <a:rPr lang="zh-CN" altLang="en-US" sz="1400" noProof="0" dirty="0">
                <a:ln>
                  <a:noFill/>
                </a:ln>
                <a:solidFill>
                  <a:schemeClr val="tx1"/>
                </a:solidFill>
                <a:effectLst/>
                <a:uLnTx/>
                <a:uFillTx/>
                <a:latin typeface="+mj-ea"/>
                <a:ea typeface="+mj-ea"/>
                <a:cs typeface="+mj-ea"/>
                <a:sym typeface="+mn-ea"/>
              </a:rPr>
              <a:t>患者贫血患病率：</a:t>
            </a:r>
            <a:r>
              <a:rPr lang="en-US" altLang="zh-CN" sz="1400" b="1" noProof="0" dirty="0">
                <a:ln>
                  <a:noFill/>
                </a:ln>
                <a:solidFill>
                  <a:schemeClr val="tx1"/>
                </a:solidFill>
                <a:effectLst/>
                <a:uLnTx/>
                <a:uFillTx/>
                <a:latin typeface="+mj-ea"/>
                <a:ea typeface="+mj-ea"/>
                <a:cs typeface="+mj-ea"/>
                <a:sym typeface="+mn-ea"/>
              </a:rPr>
              <a:t>91.6%~98.2%</a:t>
            </a:r>
            <a:endParaRPr lang="zh-CN" altLang="en-US" sz="1400" b="1" noProof="0" dirty="0">
              <a:ln>
                <a:noFill/>
              </a:ln>
              <a:solidFill>
                <a:schemeClr val="tx1"/>
              </a:solidFill>
              <a:effectLst/>
              <a:uLnTx/>
              <a:uFillTx/>
              <a:latin typeface="+mj-ea"/>
              <a:ea typeface="+mj-ea"/>
              <a:cs typeface="+mj-ea"/>
              <a:sym typeface="+mn-ea"/>
            </a:endParaRPr>
          </a:p>
          <a:p>
            <a:pPr marL="285750" marR="0" lvl="1" indent="-285750" algn="l" defTabSz="914400" rtl="0" fontAlgn="auto">
              <a:lnSpc>
                <a:spcPct val="120000"/>
              </a:lnSpc>
              <a:spcBef>
                <a:spcPts val="0"/>
              </a:spcBef>
              <a:spcAft>
                <a:spcPts val="0"/>
              </a:spcAft>
              <a:buClrTx/>
              <a:buSzTx/>
              <a:buFont typeface="Arial" panose="020B0604020202020204" pitchFamily="34" charset="0"/>
              <a:buChar char="•"/>
              <a:defRPr/>
            </a:pPr>
            <a:r>
              <a:rPr lang="zh-CN" altLang="en-US" sz="1600" b="1" dirty="0">
                <a:solidFill>
                  <a:srgbClr val="C82C63"/>
                </a:solidFill>
                <a:latin typeface="+mj-ea"/>
                <a:ea typeface="+mj-ea"/>
                <a:cs typeface="+mj-ea"/>
                <a:sym typeface="+mn-ea"/>
              </a:rPr>
              <a:t>肾性贫血的疾病负担重</a:t>
            </a:r>
          </a:p>
          <a:p>
            <a:pPr marL="742950" marR="0" lvl="1" indent="-285750" algn="l" defTabSz="914400" rtl="0" fontAlgn="auto">
              <a:lnSpc>
                <a:spcPct val="120000"/>
              </a:lnSpc>
              <a:spcBef>
                <a:spcPts val="0"/>
              </a:spcBef>
              <a:spcAft>
                <a:spcPts val="0"/>
              </a:spcAft>
              <a:buClrTx/>
              <a:buSzTx/>
              <a:buFont typeface="Wingdings" panose="05000000000000000000" charset="0"/>
              <a:buChar char="Ø"/>
              <a:defRPr/>
            </a:pPr>
            <a:r>
              <a:rPr lang="zh-CN" altLang="en-US" sz="1400" dirty="0">
                <a:solidFill>
                  <a:schemeClr val="tx1"/>
                </a:solidFill>
                <a:latin typeface="+mj-ea"/>
                <a:ea typeface="+mj-ea"/>
                <a:cs typeface="+mj-ea"/>
                <a:sym typeface="+mn-ea"/>
              </a:rPr>
              <a:t>肾性贫血会</a:t>
            </a:r>
            <a:r>
              <a:rPr lang="zh-CN" altLang="en-US" sz="1400" b="1" dirty="0">
                <a:solidFill>
                  <a:schemeClr val="tx1"/>
                </a:solidFill>
                <a:latin typeface="+mj-ea"/>
                <a:ea typeface="+mj-ea"/>
                <a:cs typeface="+mj-ea"/>
                <a:sym typeface="+mn-ea"/>
              </a:rPr>
              <a:t>加速非透析患者肾功能恶化</a:t>
            </a:r>
            <a:endParaRPr lang="zh-CN" altLang="en-US" sz="1400" dirty="0">
              <a:solidFill>
                <a:schemeClr val="tx1"/>
              </a:solidFill>
              <a:latin typeface="+mj-ea"/>
              <a:ea typeface="+mj-ea"/>
              <a:cs typeface="+mj-ea"/>
              <a:sym typeface="+mn-ea"/>
            </a:endParaRPr>
          </a:p>
          <a:p>
            <a:pPr marL="742950" marR="0" lvl="1" indent="-285750" algn="l" defTabSz="914400" rtl="0" fontAlgn="auto">
              <a:lnSpc>
                <a:spcPct val="120000"/>
              </a:lnSpc>
              <a:spcBef>
                <a:spcPts val="0"/>
              </a:spcBef>
              <a:spcAft>
                <a:spcPts val="0"/>
              </a:spcAft>
              <a:buClrTx/>
              <a:buSzTx/>
              <a:buFont typeface="Wingdings" panose="05000000000000000000" charset="0"/>
              <a:buChar char="Ø"/>
              <a:defRPr/>
            </a:pPr>
            <a:r>
              <a:rPr lang="zh-CN" altLang="en-US" sz="1400" dirty="0">
                <a:solidFill>
                  <a:schemeClr val="tx1"/>
                </a:solidFill>
                <a:latin typeface="+mj-ea"/>
                <a:ea typeface="+mj-ea"/>
                <a:cs typeface="+mj-ea"/>
                <a:sym typeface="+mn-ea"/>
              </a:rPr>
              <a:t>肾性贫血会</a:t>
            </a:r>
            <a:r>
              <a:rPr lang="zh-CN" altLang="en-US" sz="1400" b="1" dirty="0">
                <a:solidFill>
                  <a:schemeClr val="tx1"/>
                </a:solidFill>
                <a:latin typeface="+mj-ea"/>
                <a:ea typeface="+mj-ea"/>
                <a:cs typeface="+mj-ea"/>
                <a:sym typeface="+mn-ea"/>
              </a:rPr>
              <a:t>增加非透析患者心脑血管事件和全因死亡</a:t>
            </a:r>
          </a:p>
          <a:p>
            <a:pPr marL="742950" marR="0" lvl="1" indent="-285750" algn="l" defTabSz="914400" rtl="0" fontAlgn="auto">
              <a:lnSpc>
                <a:spcPct val="120000"/>
              </a:lnSpc>
              <a:spcBef>
                <a:spcPts val="0"/>
              </a:spcBef>
              <a:spcAft>
                <a:spcPts val="0"/>
              </a:spcAft>
              <a:buClrTx/>
              <a:buSzTx/>
              <a:buFont typeface="Wingdings" panose="05000000000000000000" charset="0"/>
              <a:buChar char="Ø"/>
              <a:defRPr/>
            </a:pPr>
            <a:r>
              <a:rPr lang="zh-CN" altLang="en-US" sz="1400" dirty="0">
                <a:solidFill>
                  <a:schemeClr val="tx1"/>
                </a:solidFill>
                <a:latin typeface="+mj-ea"/>
                <a:ea typeface="+mj-ea"/>
                <a:cs typeface="+mj-ea"/>
                <a:sym typeface="+mn-ea"/>
              </a:rPr>
              <a:t>肾性贫血会严重影响非透析患者的运动功能和生活质量</a:t>
            </a:r>
          </a:p>
          <a:p>
            <a:pPr marL="742950" marR="0" lvl="1" indent="-285750" algn="l" defTabSz="914400" rtl="0" fontAlgn="auto">
              <a:lnSpc>
                <a:spcPct val="120000"/>
              </a:lnSpc>
              <a:spcBef>
                <a:spcPts val="0"/>
              </a:spcBef>
              <a:spcAft>
                <a:spcPts val="0"/>
              </a:spcAft>
              <a:buClrTx/>
              <a:buSzTx/>
              <a:buFont typeface="Wingdings" panose="05000000000000000000" charset="0"/>
              <a:buChar char="Ø"/>
              <a:defRPr/>
            </a:pPr>
            <a:r>
              <a:rPr lang="zh-CN" altLang="en-US" sz="1400" dirty="0">
                <a:solidFill>
                  <a:schemeClr val="tx1"/>
                </a:solidFill>
                <a:latin typeface="+mj-ea"/>
                <a:ea typeface="+mj-ea"/>
                <a:cs typeface="+mj-ea"/>
                <a:sym typeface="+mn-ea"/>
              </a:rPr>
              <a:t>贫血使患者的</a:t>
            </a:r>
            <a:r>
              <a:rPr lang="zh-CN" altLang="en-US" sz="1400" b="1" dirty="0">
                <a:solidFill>
                  <a:schemeClr val="tx1"/>
                </a:solidFill>
                <a:latin typeface="+mj-ea"/>
                <a:ea typeface="+mj-ea"/>
                <a:cs typeface="+mj-ea"/>
                <a:sym typeface="+mn-ea"/>
              </a:rPr>
              <a:t>医疗成本明显增加</a:t>
            </a:r>
            <a:r>
              <a:rPr lang="zh-CN" altLang="en-US" sz="1400" dirty="0">
                <a:solidFill>
                  <a:schemeClr val="tx1"/>
                </a:solidFill>
                <a:latin typeface="+mj-ea"/>
                <a:ea typeface="+mj-ea"/>
                <a:cs typeface="+mj-ea"/>
                <a:sym typeface="+mn-ea"/>
              </a:rPr>
              <a:t>，贫血会使非透析患者平均每年增加</a:t>
            </a:r>
            <a:r>
              <a:rPr lang="en-US" altLang="zh-CN" sz="1400" b="1" dirty="0">
                <a:solidFill>
                  <a:schemeClr val="tx1"/>
                </a:solidFill>
                <a:latin typeface="+mj-ea"/>
                <a:ea typeface="+mj-ea"/>
                <a:cs typeface="+mj-ea"/>
                <a:sym typeface="+mn-ea"/>
              </a:rPr>
              <a:t>566</a:t>
            </a:r>
            <a:r>
              <a:rPr lang="zh-CN" altLang="en-US" sz="1400" b="1" dirty="0">
                <a:solidFill>
                  <a:schemeClr val="tx1"/>
                </a:solidFill>
                <a:latin typeface="+mj-ea"/>
                <a:ea typeface="+mj-ea"/>
                <a:cs typeface="+mj-ea"/>
                <a:sym typeface="+mn-ea"/>
              </a:rPr>
              <a:t>元</a:t>
            </a:r>
            <a:r>
              <a:rPr lang="zh-CN" altLang="en-US" sz="1400" dirty="0">
                <a:solidFill>
                  <a:schemeClr val="tx1"/>
                </a:solidFill>
                <a:latin typeface="+mj-ea"/>
                <a:ea typeface="+mj-ea"/>
                <a:cs typeface="+mj-ea"/>
                <a:sym typeface="+mn-ea"/>
              </a:rPr>
              <a:t>（</a:t>
            </a:r>
            <a:r>
              <a:rPr lang="en-US" altLang="zh-CN" sz="1400" dirty="0">
                <a:solidFill>
                  <a:schemeClr val="tx1"/>
                </a:solidFill>
                <a:latin typeface="+mj-ea"/>
                <a:ea typeface="+mj-ea"/>
                <a:cs typeface="+mj-ea"/>
                <a:sym typeface="+mn-ea"/>
              </a:rPr>
              <a:t>0.8</a:t>
            </a:r>
            <a:r>
              <a:rPr lang="zh-CN" altLang="en-US" sz="1400" dirty="0">
                <a:solidFill>
                  <a:schemeClr val="tx1"/>
                </a:solidFill>
                <a:latin typeface="+mj-ea"/>
                <a:ea typeface="+mj-ea"/>
                <a:cs typeface="+mj-ea"/>
                <a:sym typeface="+mn-ea"/>
              </a:rPr>
              <a:t>倍）的直接医疗费用，差异具有统计学意义，</a:t>
            </a:r>
            <a:r>
              <a:rPr lang="en-US" altLang="zh-CN" sz="1400" dirty="0">
                <a:solidFill>
                  <a:schemeClr val="tx1"/>
                </a:solidFill>
                <a:latin typeface="+mj-ea"/>
                <a:ea typeface="+mj-ea"/>
                <a:cs typeface="+mj-ea"/>
                <a:sym typeface="+mn-ea"/>
              </a:rPr>
              <a:t>p&lt;0.001</a:t>
            </a:r>
            <a:endParaRPr lang="zh-CN" altLang="en-US" sz="1400" dirty="0">
              <a:solidFill>
                <a:schemeClr val="tx1"/>
              </a:solidFill>
              <a:latin typeface="+mj-ea"/>
              <a:ea typeface="+mj-ea"/>
              <a:cs typeface="+mj-ea"/>
              <a:sym typeface="+mn-ea"/>
            </a:endParaRPr>
          </a:p>
        </p:txBody>
      </p:sp>
      <p:sp>
        <p:nvSpPr>
          <p:cNvPr id="3" name="矩形 2">
            <a:extLst>
              <a:ext uri="{FF2B5EF4-FFF2-40B4-BE49-F238E27FC236}">
                <a16:creationId xmlns:a16="http://schemas.microsoft.com/office/drawing/2014/main" id="{3A001598-A7F9-3D88-A3D2-D3C9A7B32B56}"/>
              </a:ext>
            </a:extLst>
          </p:cNvPr>
          <p:cNvSpPr/>
          <p:nvPr/>
        </p:nvSpPr>
        <p:spPr>
          <a:xfrm>
            <a:off x="893445" y="1241424"/>
            <a:ext cx="5083810" cy="4830907"/>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E6D8CBD6-C8A8-80FB-3525-EF0CE79FD29C}"/>
              </a:ext>
            </a:extLst>
          </p:cNvPr>
          <p:cNvSpPr txBox="1"/>
          <p:nvPr/>
        </p:nvSpPr>
        <p:spPr>
          <a:xfrm>
            <a:off x="7362824" y="6182251"/>
            <a:ext cx="4364064" cy="646331"/>
          </a:xfrm>
          <a:prstGeom prst="rect">
            <a:avLst/>
          </a:prstGeom>
          <a:noFill/>
        </p:spPr>
        <p:txBody>
          <a:bodyPr wrap="square">
            <a:spAutoFit/>
          </a:bodyPr>
          <a:lstStyle/>
          <a:p>
            <a:r>
              <a:rPr lang="zh-CN" altLang="en-US" sz="1200" dirty="0">
                <a:latin typeface="+mj-ea"/>
                <a:ea typeface="+mj-ea"/>
              </a:rPr>
              <a:t>注：</a:t>
            </a:r>
            <a:r>
              <a:rPr lang="en-US" altLang="zh-CN" sz="1200" dirty="0">
                <a:latin typeface="+mj-ea"/>
                <a:ea typeface="+mj-ea"/>
              </a:rPr>
              <a:t>ESA</a:t>
            </a:r>
            <a:r>
              <a:rPr lang="zh-CN" altLang="en-US" sz="1200" dirty="0">
                <a:latin typeface="+mj-ea"/>
                <a:ea typeface="+mj-ea"/>
              </a:rPr>
              <a:t>（红细胞生成刺激剂，又称外源性</a:t>
            </a:r>
            <a:r>
              <a:rPr lang="en-US" altLang="zh-CN" sz="1200" dirty="0">
                <a:latin typeface="+mj-ea"/>
                <a:ea typeface="+mj-ea"/>
              </a:rPr>
              <a:t>EPO</a:t>
            </a:r>
            <a:r>
              <a:rPr lang="zh-CN" altLang="en-US" sz="1200" dirty="0">
                <a:latin typeface="+mj-ea"/>
                <a:ea typeface="+mj-ea"/>
              </a:rPr>
              <a:t>）；</a:t>
            </a:r>
            <a:r>
              <a:rPr lang="en-US" altLang="zh-CN" sz="1200" dirty="0">
                <a:latin typeface="+mj-ea"/>
                <a:ea typeface="+mj-ea"/>
              </a:rPr>
              <a:t>ND</a:t>
            </a:r>
            <a:r>
              <a:rPr lang="zh-CN" altLang="en-US" sz="1200" dirty="0">
                <a:latin typeface="+mj-ea"/>
                <a:ea typeface="+mj-ea"/>
              </a:rPr>
              <a:t>：非透析</a:t>
            </a:r>
            <a:r>
              <a:rPr lang="en-US" altLang="zh-CN" sz="1200" dirty="0">
                <a:latin typeface="+mj-ea"/>
                <a:ea typeface="+mj-ea"/>
              </a:rPr>
              <a:t>CKD</a:t>
            </a:r>
            <a:r>
              <a:rPr lang="zh-CN" altLang="en-US" sz="1200" dirty="0">
                <a:latin typeface="+mj-ea"/>
                <a:ea typeface="+mj-ea"/>
              </a:rPr>
              <a:t>；</a:t>
            </a:r>
            <a:r>
              <a:rPr lang="en-US" altLang="zh-CN" sz="1200" dirty="0">
                <a:latin typeface="+mj-ea"/>
                <a:ea typeface="+mj-ea"/>
              </a:rPr>
              <a:t>PD</a:t>
            </a:r>
            <a:r>
              <a:rPr lang="zh-CN" altLang="en-US" sz="1200" dirty="0">
                <a:latin typeface="+mj-ea"/>
                <a:ea typeface="+mj-ea"/>
              </a:rPr>
              <a:t>：腹膜透析；</a:t>
            </a:r>
            <a:r>
              <a:rPr lang="en-US" altLang="zh-CN" sz="1200" dirty="0">
                <a:latin typeface="+mj-ea"/>
                <a:ea typeface="+mj-ea"/>
              </a:rPr>
              <a:t>PRCA</a:t>
            </a:r>
            <a:r>
              <a:rPr lang="zh-CN" altLang="en-US" sz="1200" dirty="0">
                <a:latin typeface="+mj-ea"/>
                <a:ea typeface="+mj-ea"/>
              </a:rPr>
              <a:t>：抗</a:t>
            </a:r>
            <a:r>
              <a:rPr lang="en-US" altLang="zh-CN" sz="1200" dirty="0">
                <a:latin typeface="+mj-ea"/>
                <a:ea typeface="+mj-ea"/>
              </a:rPr>
              <a:t>EPO</a:t>
            </a:r>
            <a:r>
              <a:rPr lang="zh-CN" altLang="en-US" sz="1200" dirty="0">
                <a:latin typeface="+mj-ea"/>
                <a:ea typeface="+mj-ea"/>
              </a:rPr>
              <a:t>抗体诱导的纯红细胞再生障碍性贫血</a:t>
            </a:r>
          </a:p>
        </p:txBody>
      </p:sp>
      <p:sp>
        <p:nvSpPr>
          <p:cNvPr id="5" name="灯片编号占位符 4">
            <a:extLst>
              <a:ext uri="{FF2B5EF4-FFF2-40B4-BE49-F238E27FC236}">
                <a16:creationId xmlns:a16="http://schemas.microsoft.com/office/drawing/2014/main" id="{48C2C6A2-298C-2E66-D22F-4AC40587644C}"/>
              </a:ext>
            </a:extLst>
          </p:cNvPr>
          <p:cNvSpPr txBox="1">
            <a:spLocks/>
          </p:cNvSpPr>
          <p:nvPr/>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9AE70B2-8BF9-45C0-BB95-33D1B9D3A854}" type="slidenum">
              <a:rPr lang="zh-CN" altLang="en-US" sz="1200">
                <a:solidFill>
                  <a:schemeClr val="tx1">
                    <a:tint val="75000"/>
                  </a:schemeClr>
                </a:solidFill>
              </a:rPr>
              <a:pPr algn="ctr"/>
              <a:t>4</a:t>
            </a:fld>
            <a:endParaRPr lang="zh-CN" altLang="en-US" sz="1200" dirty="0">
              <a:solidFill>
                <a:schemeClr val="tx1">
                  <a:tint val="75000"/>
                </a:schemeClr>
              </a:solidFill>
            </a:endParaRPr>
          </a:p>
        </p:txBody>
      </p:sp>
      <p:graphicFrame>
        <p:nvGraphicFramePr>
          <p:cNvPr id="12" name="表格 11">
            <a:extLst>
              <a:ext uri="{FF2B5EF4-FFF2-40B4-BE49-F238E27FC236}">
                <a16:creationId xmlns:a16="http://schemas.microsoft.com/office/drawing/2014/main" id="{DE45B107-010C-CEFF-44BE-F3C4003207FB}"/>
              </a:ext>
            </a:extLst>
          </p:cNvPr>
          <p:cNvGraphicFramePr>
            <a:graphicFrameLocks noGrp="1"/>
          </p:cNvGraphicFramePr>
          <p:nvPr>
            <p:custDataLst>
              <p:tags r:id="rId1"/>
            </p:custDataLst>
            <p:extLst>
              <p:ext uri="{D42A27DB-BD31-4B8C-83A1-F6EECF244321}">
                <p14:modId xmlns:p14="http://schemas.microsoft.com/office/powerpoint/2010/main" val="4200151993"/>
              </p:ext>
            </p:extLst>
          </p:nvPr>
        </p:nvGraphicFramePr>
        <p:xfrm>
          <a:off x="6096000" y="1241425"/>
          <a:ext cx="5801359" cy="4830908"/>
        </p:xfrm>
        <a:graphic>
          <a:graphicData uri="http://schemas.openxmlformats.org/drawingml/2006/table">
            <a:tbl>
              <a:tblPr firstRow="1" bandRow="1">
                <a:tableStyleId>{5940675A-B579-460E-94D1-54222C63F5DA}</a:tableStyleId>
              </a:tblPr>
              <a:tblGrid>
                <a:gridCol w="1188791">
                  <a:extLst>
                    <a:ext uri="{9D8B030D-6E8A-4147-A177-3AD203B41FA5}">
                      <a16:colId xmlns:a16="http://schemas.microsoft.com/office/drawing/2014/main" val="20000"/>
                    </a:ext>
                  </a:extLst>
                </a:gridCol>
                <a:gridCol w="1539652">
                  <a:extLst>
                    <a:ext uri="{9D8B030D-6E8A-4147-A177-3AD203B41FA5}">
                      <a16:colId xmlns:a16="http://schemas.microsoft.com/office/drawing/2014/main" val="20003"/>
                    </a:ext>
                  </a:extLst>
                </a:gridCol>
                <a:gridCol w="1536458">
                  <a:extLst>
                    <a:ext uri="{9D8B030D-6E8A-4147-A177-3AD203B41FA5}">
                      <a16:colId xmlns:a16="http://schemas.microsoft.com/office/drawing/2014/main" val="20004"/>
                    </a:ext>
                  </a:extLst>
                </a:gridCol>
                <a:gridCol w="1536458">
                  <a:extLst>
                    <a:ext uri="{9D8B030D-6E8A-4147-A177-3AD203B41FA5}">
                      <a16:colId xmlns:a16="http://schemas.microsoft.com/office/drawing/2014/main" val="2913689863"/>
                    </a:ext>
                  </a:extLst>
                </a:gridCol>
              </a:tblGrid>
              <a:tr h="414518">
                <a:tc>
                  <a:txBody>
                    <a:bodyPr/>
                    <a:lstStyle/>
                    <a:p>
                      <a:pPr algn="ctr">
                        <a:buNone/>
                      </a:pPr>
                      <a:r>
                        <a:rPr lang="zh-CN" altLang="en-US" sz="1600" b="1" baseline="0" dirty="0">
                          <a:solidFill>
                            <a:srgbClr val="C00000"/>
                          </a:solidFill>
                          <a:latin typeface="+mj-ea"/>
                          <a:ea typeface="+mj-ea"/>
                        </a:rPr>
                        <a:t>现有</a:t>
                      </a:r>
                      <a:endParaRPr lang="en-US" altLang="zh-CN" sz="1600" b="1" baseline="0" dirty="0">
                        <a:solidFill>
                          <a:srgbClr val="C00000"/>
                        </a:solidFill>
                        <a:latin typeface="+mj-ea"/>
                        <a:ea typeface="+mj-ea"/>
                      </a:endParaRPr>
                    </a:p>
                    <a:p>
                      <a:pPr algn="ctr">
                        <a:buNone/>
                      </a:pPr>
                      <a:r>
                        <a:rPr lang="zh-CN" altLang="en-US" sz="1600" b="1" baseline="0" dirty="0">
                          <a:solidFill>
                            <a:srgbClr val="C00000"/>
                          </a:solidFill>
                          <a:latin typeface="+mj-ea"/>
                          <a:ea typeface="+mj-ea"/>
                        </a:rPr>
                        <a:t>治疗方案</a:t>
                      </a:r>
                      <a:endParaRPr lang="zh-CN" altLang="en-US" sz="16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algn="ctr"/>
                      <a:r>
                        <a:rPr lang="zh-CN" altLang="en-US" sz="1600" b="1" baseline="0" dirty="0">
                          <a:solidFill>
                            <a:srgbClr val="C00000"/>
                          </a:solidFill>
                          <a:latin typeface="+mj-ea"/>
                          <a:ea typeface="+mj-ea"/>
                        </a:rPr>
                        <a:t>疗效</a:t>
                      </a:r>
                      <a:endParaRPr lang="zh-CN" altLang="en-US" sz="16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algn="ctr"/>
                      <a:r>
                        <a:rPr lang="zh-CN" altLang="en-US" sz="1600" b="1" baseline="0" dirty="0">
                          <a:solidFill>
                            <a:srgbClr val="C00000"/>
                          </a:solidFill>
                          <a:latin typeface="+mj-ea"/>
                          <a:ea typeface="+mj-ea"/>
                        </a:rPr>
                        <a:t>安全性</a:t>
                      </a:r>
                      <a:endParaRPr lang="zh-CN" altLang="en-US" sz="16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algn="ctr"/>
                      <a:r>
                        <a:rPr lang="zh-CN" altLang="en-US" sz="1600" b="1" baseline="0" dirty="0">
                          <a:solidFill>
                            <a:srgbClr val="C00000"/>
                          </a:solidFill>
                          <a:latin typeface="+mj-ea"/>
                          <a:ea typeface="+mj-ea"/>
                        </a:rPr>
                        <a:t>依从性</a:t>
                      </a:r>
                      <a:endParaRPr lang="zh-CN" altLang="en-US" sz="16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extLst>
                  <a:ext uri="{0D108BD9-81ED-4DB2-BD59-A6C34878D82A}">
                    <a16:rowId xmlns:a16="http://schemas.microsoft.com/office/drawing/2014/main" val="10000"/>
                  </a:ext>
                </a:extLst>
              </a:tr>
              <a:tr h="1326097">
                <a:tc>
                  <a:txBody>
                    <a:bodyPr/>
                    <a:lstStyle/>
                    <a:p>
                      <a:pPr algn="ctr">
                        <a:buNone/>
                      </a:pPr>
                      <a:r>
                        <a:rPr lang="en-US" altLang="zh-CN" sz="1400" b="1" baseline="0" dirty="0">
                          <a:solidFill>
                            <a:srgbClr val="C00000"/>
                          </a:solidFill>
                          <a:latin typeface="+mj-ea"/>
                          <a:ea typeface="+mj-ea"/>
                        </a:rPr>
                        <a:t>ESAs</a:t>
                      </a:r>
                    </a:p>
                    <a:p>
                      <a:pPr algn="ctr">
                        <a:buNone/>
                      </a:pPr>
                      <a:r>
                        <a:rPr lang="zh-CN" altLang="en-US" sz="1400" b="1" dirty="0">
                          <a:solidFill>
                            <a:srgbClr val="C00000"/>
                          </a:solidFill>
                          <a:latin typeface="+mj-ea"/>
                          <a:ea typeface="+mj-ea"/>
                        </a:rPr>
                        <a:t>红细胞生成刺激剂</a:t>
                      </a:r>
                      <a:endParaRPr lang="en-US" altLang="zh-CN" sz="14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marL="142875" marR="0" lvl="0" indent="0" algn="l" defTabSz="914400" rtl="0" fontAlgn="auto">
                        <a:lnSpc>
                          <a:spcPct val="120000"/>
                        </a:lnSpc>
                        <a:spcBef>
                          <a:spcPts val="0"/>
                        </a:spcBef>
                        <a:spcAft>
                          <a:spcPts val="0"/>
                        </a:spcAft>
                        <a:buClrTx/>
                        <a:buSzTx/>
                        <a:buFont typeface="Wingdings" panose="05000000000000000000" charset="0"/>
                        <a:buNone/>
                        <a:defRPr/>
                      </a:pPr>
                      <a:r>
                        <a:rPr lang="en-US" altLang="zh-CN" sz="1400" b="0" kern="1200" dirty="0">
                          <a:solidFill>
                            <a:schemeClr val="tx1"/>
                          </a:solidFill>
                          <a:latin typeface="+mj-ea"/>
                          <a:ea typeface="+mj-ea"/>
                          <a:sym typeface="+mn-ea"/>
                        </a:rPr>
                        <a:t>ESAs</a:t>
                      </a:r>
                      <a:r>
                        <a:rPr lang="zh-CN" altLang="en-US" sz="1400" b="1" kern="1200" dirty="0">
                          <a:solidFill>
                            <a:srgbClr val="C00000"/>
                          </a:solidFill>
                          <a:latin typeface="+mj-ea"/>
                          <a:ea typeface="+mj-ea"/>
                          <a:sym typeface="+mn-ea"/>
                        </a:rPr>
                        <a:t>治疗功能性铁缺乏等</a:t>
                      </a:r>
                      <a:r>
                        <a:rPr lang="zh-CN" altLang="en-US" sz="1400" kern="1200" dirty="0">
                          <a:solidFill>
                            <a:schemeClr val="tx1"/>
                          </a:solidFill>
                          <a:latin typeface="+mj-ea"/>
                          <a:ea typeface="+mj-ea"/>
                          <a:sym typeface="+mn-ea"/>
                        </a:rPr>
                        <a:t>因素导致的</a:t>
                      </a:r>
                      <a:r>
                        <a:rPr lang="zh-CN" altLang="en-US" sz="1400" b="0" kern="1200" dirty="0">
                          <a:solidFill>
                            <a:schemeClr val="tx1"/>
                          </a:solidFill>
                          <a:latin typeface="+mj-ea"/>
                          <a:ea typeface="+mj-ea"/>
                          <a:sym typeface="+mn-ea"/>
                        </a:rPr>
                        <a:t>ESA治疗低反应（</a:t>
                      </a:r>
                      <a:r>
                        <a:rPr lang="en-US" altLang="zh-CN" sz="1400" b="0" kern="1200" dirty="0">
                          <a:solidFill>
                            <a:schemeClr val="tx1"/>
                          </a:solidFill>
                          <a:latin typeface="+mj-ea"/>
                          <a:ea typeface="+mj-ea"/>
                          <a:sym typeface="+mn-ea"/>
                        </a:rPr>
                        <a:t>5~15%</a:t>
                      </a:r>
                      <a:r>
                        <a:rPr lang="zh-CN" altLang="en-US" sz="1400" b="0" kern="1200" dirty="0">
                          <a:solidFill>
                            <a:schemeClr val="tx1"/>
                          </a:solidFill>
                          <a:latin typeface="+mj-ea"/>
                          <a:ea typeface="+mj-ea"/>
                          <a:sym typeface="+mn-ea"/>
                        </a:rPr>
                        <a:t>）</a:t>
                      </a:r>
                      <a:endParaRPr lang="zh-CN" altLang="en-US" sz="1400" b="0" kern="1200" dirty="0">
                        <a:solidFill>
                          <a:schemeClr val="tx1"/>
                        </a:solidFill>
                        <a:latin typeface="+mj-ea"/>
                        <a:ea typeface="+mj-ea"/>
                        <a:cs typeface="+mj-ea"/>
                        <a:sym typeface="+mn-ea"/>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lvl="0" indent="0" algn="l" fontAlgn="auto">
                        <a:lnSpc>
                          <a:spcPct val="100000"/>
                        </a:lnSpc>
                        <a:spcAft>
                          <a:spcPts val="0"/>
                        </a:spcAft>
                        <a:buFont typeface="Wingdings" panose="05000000000000000000" pitchFamily="2" charset="2"/>
                        <a:buNone/>
                      </a:pPr>
                      <a:r>
                        <a:rPr lang="zh-CN" altLang="en-US" sz="1400" b="1" baseline="0" dirty="0">
                          <a:solidFill>
                            <a:srgbClr val="C00000"/>
                          </a:solidFill>
                          <a:latin typeface="+mj-ea"/>
                          <a:ea typeface="+mj-ea"/>
                        </a:rPr>
                        <a:t>注射给药</a:t>
                      </a:r>
                      <a:r>
                        <a:rPr lang="zh-CN" altLang="en-US" sz="1400" baseline="0" dirty="0">
                          <a:latin typeface="+mj-ea"/>
                          <a:ea typeface="+mj-ea"/>
                        </a:rPr>
                        <a:t>不便、药物</a:t>
                      </a:r>
                      <a:r>
                        <a:rPr lang="zh-CN" altLang="en-US" sz="1400" baseline="0" dirty="0">
                          <a:solidFill>
                            <a:schemeClr val="tx1"/>
                          </a:solidFill>
                          <a:latin typeface="+mj-ea"/>
                          <a:ea typeface="+mj-ea"/>
                        </a:rPr>
                        <a:t>需冷藏保存、</a:t>
                      </a:r>
                      <a:r>
                        <a:rPr lang="zh-CN" altLang="en-US" sz="1400" baseline="0" dirty="0">
                          <a:latin typeface="+mj-ea"/>
                          <a:ea typeface="+mj-ea"/>
                        </a:rPr>
                        <a:t>影响全因死亡率、存在</a:t>
                      </a:r>
                      <a:r>
                        <a:rPr lang="zh-CN" altLang="en-US" sz="1400" b="1" baseline="0" dirty="0">
                          <a:solidFill>
                            <a:srgbClr val="C00000"/>
                          </a:solidFill>
                          <a:latin typeface="+mj-ea"/>
                          <a:ea typeface="+mj-ea"/>
                        </a:rPr>
                        <a:t>心血管并发症</a:t>
                      </a:r>
                      <a:r>
                        <a:rPr lang="zh-CN" altLang="en-US" sz="1400" baseline="0" dirty="0">
                          <a:latin typeface="+mj-ea"/>
                          <a:ea typeface="+mj-ea"/>
                        </a:rPr>
                        <a:t>、</a:t>
                      </a:r>
                      <a:r>
                        <a:rPr lang="zh-CN" altLang="en-US" sz="1400" b="1" baseline="0" dirty="0">
                          <a:solidFill>
                            <a:srgbClr val="C00000"/>
                          </a:solidFill>
                          <a:latin typeface="+mj-ea"/>
                          <a:ea typeface="+mj-ea"/>
                        </a:rPr>
                        <a:t>铁治疗过载和加重感染</a:t>
                      </a:r>
                      <a:r>
                        <a:rPr lang="zh-CN" altLang="en-US" sz="1400" baseline="0" dirty="0">
                          <a:latin typeface="+mj-ea"/>
                          <a:ea typeface="+mj-ea"/>
                        </a:rPr>
                        <a:t>的风险</a:t>
                      </a:r>
                      <a:endParaRPr lang="zh-CN" altLang="en-US" sz="1400" baseline="0" dirty="0">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lvl="0" indent="0" algn="l" fontAlgn="auto">
                        <a:lnSpc>
                          <a:spcPct val="100000"/>
                        </a:lnSpc>
                        <a:spcAft>
                          <a:spcPts val="0"/>
                        </a:spcAft>
                        <a:buFont typeface="Wingdings" panose="05000000000000000000" pitchFamily="2" charset="2"/>
                        <a:buNone/>
                      </a:pPr>
                      <a:r>
                        <a:rPr lang="zh-CN" altLang="en-US" sz="1400" dirty="0">
                          <a:solidFill>
                            <a:schemeClr val="tx1"/>
                          </a:solidFill>
                          <a:latin typeface="+mj-ea"/>
                          <a:ea typeface="+mj-ea"/>
                        </a:rPr>
                        <a:t>静脉</a:t>
                      </a:r>
                      <a:r>
                        <a:rPr lang="en-US" altLang="zh-CN" sz="1400" dirty="0">
                          <a:solidFill>
                            <a:schemeClr val="tx1"/>
                          </a:solidFill>
                          <a:latin typeface="+mj-ea"/>
                          <a:ea typeface="+mj-ea"/>
                        </a:rPr>
                        <a:t>/</a:t>
                      </a:r>
                      <a:r>
                        <a:rPr lang="zh-CN" altLang="en-US" sz="1400" b="1" dirty="0">
                          <a:solidFill>
                            <a:srgbClr val="C00000"/>
                          </a:solidFill>
                          <a:latin typeface="+mj-ea"/>
                          <a:ea typeface="+mj-ea"/>
                        </a:rPr>
                        <a:t>皮下注射给药，增加患者痛苦</a:t>
                      </a:r>
                      <a:r>
                        <a:rPr lang="zh-CN" altLang="en-US" sz="1400" dirty="0">
                          <a:solidFill>
                            <a:schemeClr val="tx1"/>
                          </a:solidFill>
                          <a:latin typeface="+mj-ea"/>
                          <a:ea typeface="+mj-ea"/>
                        </a:rPr>
                        <a:t>，尤其</a:t>
                      </a:r>
                      <a:r>
                        <a:rPr lang="en-US" altLang="zh-CN" sz="1400" dirty="0">
                          <a:solidFill>
                            <a:schemeClr val="tx1"/>
                          </a:solidFill>
                          <a:latin typeface="+mj-ea"/>
                          <a:ea typeface="+mj-ea"/>
                        </a:rPr>
                        <a:t>ND</a:t>
                      </a:r>
                      <a:r>
                        <a:rPr lang="zh-CN" altLang="en-US" sz="1400" dirty="0">
                          <a:solidFill>
                            <a:schemeClr val="tx1"/>
                          </a:solidFill>
                          <a:latin typeface="+mj-ea"/>
                          <a:ea typeface="+mj-ea"/>
                        </a:rPr>
                        <a:t>及</a:t>
                      </a:r>
                      <a:r>
                        <a:rPr lang="en-US" altLang="zh-CN" sz="1400" dirty="0">
                          <a:solidFill>
                            <a:schemeClr val="tx1"/>
                          </a:solidFill>
                          <a:latin typeface="+mj-ea"/>
                          <a:ea typeface="+mj-ea"/>
                        </a:rPr>
                        <a:t>PD</a:t>
                      </a:r>
                      <a:r>
                        <a:rPr lang="zh-CN" altLang="en-US" sz="1400" dirty="0">
                          <a:solidFill>
                            <a:schemeClr val="tx1"/>
                          </a:solidFill>
                          <a:latin typeface="+mj-ea"/>
                          <a:ea typeface="+mj-ea"/>
                        </a:rPr>
                        <a:t>患者依从性差</a:t>
                      </a:r>
                      <a:endParaRPr lang="zh-CN" altLang="en-US" sz="1400" baseline="0" dirty="0">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extLst>
                  <a:ext uri="{0D108BD9-81ED-4DB2-BD59-A6C34878D82A}">
                    <a16:rowId xmlns:a16="http://schemas.microsoft.com/office/drawing/2014/main" val="10001"/>
                  </a:ext>
                </a:extLst>
              </a:tr>
              <a:tr h="1326097">
                <a:tc>
                  <a:txBody>
                    <a:bodyPr/>
                    <a:lstStyle/>
                    <a:p>
                      <a:pPr algn="ctr">
                        <a:buNone/>
                      </a:pPr>
                      <a:r>
                        <a:rPr lang="zh-CN" altLang="en-US" sz="1400" b="1" baseline="0" dirty="0">
                          <a:solidFill>
                            <a:srgbClr val="C00000"/>
                          </a:solidFill>
                          <a:latin typeface="+mj-ea"/>
                          <a:ea typeface="+mj-ea"/>
                        </a:rPr>
                        <a:t>铁剂</a:t>
                      </a:r>
                      <a:endParaRPr lang="zh-CN" altLang="en-US" sz="14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marL="142875" marR="0" lvl="0" indent="0" algn="l" defTabSz="914400" rtl="0" fontAlgn="auto">
                        <a:lnSpc>
                          <a:spcPct val="120000"/>
                        </a:lnSpc>
                        <a:spcBef>
                          <a:spcPts val="0"/>
                        </a:spcBef>
                        <a:spcAft>
                          <a:spcPts val="0"/>
                        </a:spcAft>
                        <a:buClrTx/>
                        <a:buSzTx/>
                        <a:buFont typeface="Wingdings" panose="05000000000000000000" charset="0"/>
                        <a:buNone/>
                        <a:defRPr/>
                      </a:pPr>
                      <a:r>
                        <a:rPr lang="zh-CN" altLang="en-US" sz="1400" b="0" kern="1200" dirty="0">
                          <a:solidFill>
                            <a:schemeClr val="tx1"/>
                          </a:solidFill>
                          <a:latin typeface="+mj-ea"/>
                          <a:ea typeface="+mj-ea"/>
                          <a:sym typeface="+mn-ea"/>
                        </a:rPr>
                        <a:t>铁剂</a:t>
                      </a:r>
                      <a:r>
                        <a:rPr lang="zh-CN" altLang="en-US" sz="1400" kern="1200" dirty="0">
                          <a:solidFill>
                            <a:schemeClr val="tx1"/>
                          </a:solidFill>
                          <a:latin typeface="+mj-ea"/>
                          <a:ea typeface="+mj-ea"/>
                          <a:sym typeface="+mn-ea"/>
                        </a:rPr>
                        <a:t>只适用于绝对铁缺乏，口服铁剂纠正贫血缓慢；</a:t>
                      </a:r>
                      <a:r>
                        <a:rPr lang="zh-CN" altLang="en-US" sz="1400" b="1" kern="1200" dirty="0">
                          <a:solidFill>
                            <a:srgbClr val="C00000"/>
                          </a:solidFill>
                          <a:latin typeface="+mj-ea"/>
                          <a:ea typeface="+mj-ea"/>
                          <a:sym typeface="+mn-ea"/>
                        </a:rPr>
                        <a:t>不</a:t>
                      </a:r>
                      <a:r>
                        <a:rPr lang="zh-CN" altLang="en-US" sz="1400" b="1" kern="1200" noProof="0" dirty="0">
                          <a:ln>
                            <a:noFill/>
                          </a:ln>
                          <a:solidFill>
                            <a:srgbClr val="C00000"/>
                          </a:solidFill>
                          <a:effectLst/>
                          <a:uLnTx/>
                          <a:uFillTx/>
                          <a:latin typeface="+mj-ea"/>
                          <a:ea typeface="+mj-ea"/>
                          <a:sym typeface="+mn-ea"/>
                        </a:rPr>
                        <a:t>适用于功能性铁缺乏患者</a:t>
                      </a:r>
                      <a:endParaRPr lang="en-US" altLang="zh-CN" sz="1400" b="1" kern="1200" noProof="0" dirty="0">
                        <a:ln>
                          <a:noFill/>
                        </a:ln>
                        <a:solidFill>
                          <a:srgbClr val="C00000"/>
                        </a:solidFill>
                        <a:effectLst/>
                        <a:uLnTx/>
                        <a:uFillTx/>
                        <a:latin typeface="+mj-ea"/>
                        <a:ea typeface="+mj-ea"/>
                        <a:cs typeface="+mj-ea"/>
                        <a:sym typeface="+mn-ea"/>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lvl="0" indent="0" algn="l" fontAlgn="auto">
                        <a:lnSpc>
                          <a:spcPct val="100000"/>
                        </a:lnSpc>
                        <a:buFont typeface="Wingdings" panose="05000000000000000000" pitchFamily="2" charset="2"/>
                        <a:buNone/>
                      </a:pPr>
                      <a:r>
                        <a:rPr lang="zh-CN" altLang="en-US" sz="1400" b="0" baseline="0" dirty="0">
                          <a:latin typeface="+mj-ea"/>
                          <a:ea typeface="+mj-ea"/>
                        </a:rPr>
                        <a:t>过度铁剂治疗可引起机体</a:t>
                      </a:r>
                      <a:r>
                        <a:rPr lang="zh-CN" altLang="en-US" sz="1400" b="1" baseline="0" dirty="0">
                          <a:solidFill>
                            <a:srgbClr val="C00000"/>
                          </a:solidFill>
                          <a:latin typeface="+mj-ea"/>
                          <a:ea typeface="+mj-ea"/>
                        </a:rPr>
                        <a:t>铁代谢正平衡甚至铁超载</a:t>
                      </a:r>
                      <a:r>
                        <a:rPr lang="zh-CN" altLang="en-US" sz="1400" b="0" baseline="0" dirty="0">
                          <a:solidFill>
                            <a:srgbClr val="0070C0"/>
                          </a:solidFill>
                          <a:latin typeface="+mj-ea"/>
                          <a:ea typeface="+mj-ea"/>
                        </a:rPr>
                        <a:t>；</a:t>
                      </a:r>
                      <a:endParaRPr lang="en-US" altLang="zh-CN" sz="1400" b="0" baseline="0" dirty="0">
                        <a:solidFill>
                          <a:srgbClr val="0070C0"/>
                        </a:solidFill>
                        <a:latin typeface="+mj-ea"/>
                        <a:ea typeface="+mj-ea"/>
                      </a:endParaRPr>
                    </a:p>
                    <a:p>
                      <a:pPr lvl="0" indent="0" algn="l" fontAlgn="auto">
                        <a:lnSpc>
                          <a:spcPct val="100000"/>
                        </a:lnSpc>
                        <a:buFont typeface="Wingdings" panose="05000000000000000000" pitchFamily="2" charset="2"/>
                        <a:buNone/>
                      </a:pPr>
                      <a:r>
                        <a:rPr lang="zh-CN" altLang="en-US" sz="1400" b="0" baseline="0" dirty="0">
                          <a:latin typeface="+mj-ea"/>
                          <a:ea typeface="+mj-ea"/>
                        </a:rPr>
                        <a:t>铁元素沉积在</a:t>
                      </a:r>
                      <a:r>
                        <a:rPr lang="zh-CN" altLang="en-US" sz="1400" b="0" baseline="0" dirty="0">
                          <a:solidFill>
                            <a:schemeClr val="tx1"/>
                          </a:solidFill>
                          <a:latin typeface="+mj-ea"/>
                          <a:ea typeface="+mj-ea"/>
                        </a:rPr>
                        <a:t>肝脏、脾脏等</a:t>
                      </a:r>
                      <a:r>
                        <a:rPr lang="zh-CN" altLang="en-US" sz="1400" b="0" baseline="0" dirty="0">
                          <a:latin typeface="+mj-ea"/>
                          <a:ea typeface="+mj-ea"/>
                        </a:rPr>
                        <a:t>组织器官可造成</a:t>
                      </a:r>
                      <a:r>
                        <a:rPr lang="zh-CN" altLang="en-US" sz="1400" b="1" baseline="0" dirty="0">
                          <a:solidFill>
                            <a:srgbClr val="C00000"/>
                          </a:solidFill>
                          <a:latin typeface="+mj-ea"/>
                          <a:ea typeface="+mj-ea"/>
                        </a:rPr>
                        <a:t>不可逆损害</a:t>
                      </a:r>
                      <a:endParaRPr lang="en-US" altLang="zh-CN" sz="14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lvl="0" indent="0" algn="l" fontAlgn="auto">
                        <a:lnSpc>
                          <a:spcPct val="100000"/>
                        </a:lnSpc>
                        <a:buFont typeface="Wingdings" panose="05000000000000000000" pitchFamily="2" charset="2"/>
                        <a:buNone/>
                      </a:pPr>
                      <a:r>
                        <a:rPr lang="zh-CN" altLang="en-US" sz="1400" b="1" baseline="0" dirty="0">
                          <a:solidFill>
                            <a:srgbClr val="C00000"/>
                          </a:solidFill>
                          <a:latin typeface="+mj-ea"/>
                          <a:ea typeface="+mj-ea"/>
                        </a:rPr>
                        <a:t>静脉铁剂需注射给药，增加穿刺痛苦</a:t>
                      </a:r>
                      <a:endParaRPr lang="en-US" altLang="zh-CN" sz="14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extLst>
                  <a:ext uri="{0D108BD9-81ED-4DB2-BD59-A6C34878D82A}">
                    <a16:rowId xmlns:a16="http://schemas.microsoft.com/office/drawing/2014/main" val="10002"/>
                  </a:ext>
                </a:extLst>
              </a:tr>
              <a:tr h="1508588">
                <a:tc>
                  <a:txBody>
                    <a:bodyPr/>
                    <a:lstStyle/>
                    <a:p>
                      <a:pPr algn="ctr">
                        <a:buNone/>
                      </a:pPr>
                      <a:r>
                        <a:rPr lang="zh-CN" altLang="en-US" sz="1400" b="1" baseline="0" dirty="0">
                          <a:solidFill>
                            <a:srgbClr val="C00000"/>
                          </a:solidFill>
                          <a:latin typeface="+mj-ea"/>
                          <a:ea typeface="+mj-ea"/>
                        </a:rPr>
                        <a:t>罗沙司他</a:t>
                      </a:r>
                      <a:endParaRPr lang="en-US" altLang="zh-CN" sz="14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marL="142875" marR="0" lvl="0" indent="0" algn="l" defTabSz="914400" rtl="0" fontAlgn="auto">
                        <a:lnSpc>
                          <a:spcPct val="120000"/>
                        </a:lnSpc>
                        <a:spcBef>
                          <a:spcPts val="0"/>
                        </a:spcBef>
                        <a:spcAft>
                          <a:spcPts val="0"/>
                        </a:spcAft>
                        <a:buClrTx/>
                        <a:buSzTx/>
                        <a:buFont typeface="Wingdings" panose="05000000000000000000" charset="0"/>
                        <a:buNone/>
                        <a:defRPr/>
                      </a:pPr>
                      <a:r>
                        <a:rPr lang="zh-CN" altLang="en-US" sz="1400" b="0" kern="1200" dirty="0">
                          <a:solidFill>
                            <a:schemeClr val="tx1"/>
                          </a:solidFill>
                          <a:latin typeface="+mj-ea"/>
                          <a:ea typeface="+mj-ea"/>
                          <a:sym typeface="+mn-ea"/>
                        </a:rPr>
                        <a:t>罗沙司他</a:t>
                      </a:r>
                      <a:r>
                        <a:rPr lang="en-US" altLang="zh-CN" sz="1400" b="1" kern="1200" dirty="0">
                          <a:solidFill>
                            <a:srgbClr val="C00000"/>
                          </a:solidFill>
                          <a:latin typeface="+mj-ea"/>
                          <a:ea typeface="+mj-ea"/>
                          <a:sym typeface="+mn-ea"/>
                        </a:rPr>
                        <a:t>Hb</a:t>
                      </a:r>
                      <a:r>
                        <a:rPr lang="zh-CN" altLang="en-US" sz="1400" b="1" kern="1200" dirty="0">
                          <a:solidFill>
                            <a:srgbClr val="C00000"/>
                          </a:solidFill>
                          <a:latin typeface="+mj-ea"/>
                          <a:ea typeface="+mj-ea"/>
                          <a:sym typeface="+mn-ea"/>
                        </a:rPr>
                        <a:t>达标率不高，仅</a:t>
                      </a:r>
                      <a:r>
                        <a:rPr lang="en-US" altLang="zh-CN" sz="1400" b="1" kern="1200" dirty="0">
                          <a:solidFill>
                            <a:srgbClr val="C00000"/>
                          </a:solidFill>
                          <a:latin typeface="+mj-ea"/>
                          <a:ea typeface="+mj-ea"/>
                          <a:sym typeface="+mn-ea"/>
                        </a:rPr>
                        <a:t>67.0%</a:t>
                      </a:r>
                      <a:endParaRPr lang="zh-CN" altLang="en-US" sz="1400" b="1" kern="1200" dirty="0">
                        <a:solidFill>
                          <a:srgbClr val="C00000"/>
                        </a:solidFill>
                        <a:latin typeface="+mj-ea"/>
                        <a:ea typeface="+mj-ea"/>
                        <a:cs typeface="+mj-ea"/>
                        <a:sym typeface="+mn-ea"/>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lvl="0" indent="0" algn="l" fontAlgn="auto">
                        <a:lnSpc>
                          <a:spcPct val="100000"/>
                        </a:lnSpc>
                        <a:buFont typeface="Wingdings" panose="05000000000000000000" pitchFamily="2" charset="2"/>
                        <a:buNone/>
                      </a:pPr>
                      <a:r>
                        <a:rPr lang="zh-CN" altLang="en-US" sz="1400" b="0" baseline="0" dirty="0">
                          <a:latin typeface="+mj-ea"/>
                          <a:ea typeface="+mj-ea"/>
                        </a:rPr>
                        <a:t>罗沙司他给药后，</a:t>
                      </a:r>
                      <a:r>
                        <a:rPr lang="en-US" altLang="zh-CN" sz="1400" b="0" baseline="0" dirty="0">
                          <a:latin typeface="+mj-ea"/>
                          <a:ea typeface="+mj-ea"/>
                        </a:rPr>
                        <a:t>Hb</a:t>
                      </a:r>
                      <a:r>
                        <a:rPr lang="zh-CN" altLang="en-US" sz="1400" b="0" baseline="0" dirty="0">
                          <a:latin typeface="+mj-ea"/>
                          <a:ea typeface="+mj-ea"/>
                        </a:rPr>
                        <a:t>波动大，</a:t>
                      </a:r>
                      <a:r>
                        <a:rPr lang="zh-CN" altLang="en-US" sz="1400" b="1" baseline="0" dirty="0">
                          <a:solidFill>
                            <a:srgbClr val="C00000"/>
                          </a:solidFill>
                          <a:latin typeface="+mj-ea"/>
                          <a:ea typeface="+mj-ea"/>
                        </a:rPr>
                        <a:t>增加血栓和心血管事件风险</a:t>
                      </a:r>
                      <a:endParaRPr lang="zh-CN" altLang="en-US" sz="14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tc>
                  <a:txBody>
                    <a:bodyPr/>
                    <a:lstStyle/>
                    <a:p>
                      <a:pPr lvl="0" indent="0" algn="l" fontAlgn="auto">
                        <a:lnSpc>
                          <a:spcPct val="100000"/>
                        </a:lnSpc>
                        <a:buFont typeface="Wingdings" panose="05000000000000000000" pitchFamily="2" charset="2"/>
                        <a:buNone/>
                      </a:pPr>
                      <a:r>
                        <a:rPr lang="zh-CN" altLang="en-US" sz="1400" b="0" baseline="0" dirty="0">
                          <a:latin typeface="+mj-ea"/>
                          <a:ea typeface="+mj-ea"/>
                        </a:rPr>
                        <a:t>罗沙司他</a:t>
                      </a:r>
                      <a:r>
                        <a:rPr lang="en-US" altLang="zh-CN" sz="1400" b="0" baseline="0" dirty="0">
                          <a:latin typeface="+mj-ea"/>
                          <a:ea typeface="+mj-ea"/>
                        </a:rPr>
                        <a:t>Hb</a:t>
                      </a:r>
                      <a:r>
                        <a:rPr lang="zh-CN" altLang="en-US" sz="1400" b="0" baseline="0" dirty="0">
                          <a:latin typeface="+mj-ea"/>
                          <a:ea typeface="+mj-ea"/>
                        </a:rPr>
                        <a:t>波动大，</a:t>
                      </a:r>
                      <a:r>
                        <a:rPr lang="zh-CN" altLang="en-US" sz="1400" b="1" baseline="0" dirty="0">
                          <a:solidFill>
                            <a:srgbClr val="C00000"/>
                          </a:solidFill>
                          <a:latin typeface="+mj-ea"/>
                          <a:ea typeface="+mj-ea"/>
                        </a:rPr>
                        <a:t>须频繁调药</a:t>
                      </a:r>
                      <a:r>
                        <a:rPr lang="zh-CN" altLang="en-US" sz="1400" b="0" baseline="0" dirty="0">
                          <a:latin typeface="+mj-ea"/>
                          <a:ea typeface="+mj-ea"/>
                        </a:rPr>
                        <a:t>，且调药阶梯非倍数关系，调药复杂，</a:t>
                      </a:r>
                      <a:r>
                        <a:rPr lang="zh-CN" altLang="en-US" sz="1400" b="1" baseline="0" dirty="0">
                          <a:solidFill>
                            <a:srgbClr val="C00000"/>
                          </a:solidFill>
                          <a:latin typeface="+mj-ea"/>
                          <a:ea typeface="+mj-ea"/>
                        </a:rPr>
                        <a:t>易错服漏服</a:t>
                      </a:r>
                      <a:endParaRPr lang="zh-CN" altLang="en-US" sz="1400" b="1" baseline="0" dirty="0">
                        <a:solidFill>
                          <a:srgbClr val="C00000"/>
                        </a:solidFill>
                        <a:latin typeface="+mj-ea"/>
                        <a:ea typeface="+mj-ea"/>
                        <a:cs typeface="Times New Roman" panose="02020603050405020304" pitchFamily="18" charset="0"/>
                      </a:endParaRPr>
                    </a:p>
                  </a:txBody>
                  <a:tcPr marL="36000" marR="36000" anchor="ctr">
                    <a:lnL w="12700" cap="flat" cmpd="sng" algn="ctr">
                      <a:solidFill>
                        <a:srgbClr val="DCAEBB"/>
                      </a:solidFill>
                      <a:prstDash val="solid"/>
                      <a:round/>
                      <a:headEnd type="none" w="med" len="med"/>
                      <a:tailEnd type="none" w="med" len="med"/>
                    </a:lnL>
                    <a:lnR w="12700" cap="flat" cmpd="sng" algn="ctr">
                      <a:solidFill>
                        <a:srgbClr val="DCAEBB"/>
                      </a:solidFill>
                      <a:prstDash val="solid"/>
                      <a:round/>
                      <a:headEnd type="none" w="med" len="med"/>
                      <a:tailEnd type="none" w="med" len="med"/>
                    </a:ln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 name="矩形 13">
            <a:extLst>
              <a:ext uri="{FF2B5EF4-FFF2-40B4-BE49-F238E27FC236}">
                <a16:creationId xmlns:a16="http://schemas.microsoft.com/office/drawing/2014/main" id="{3F97F0BA-3718-5FB3-B183-F545E37CF56B}"/>
              </a:ext>
            </a:extLst>
          </p:cNvPr>
          <p:cNvSpPr/>
          <p:nvPr/>
        </p:nvSpPr>
        <p:spPr>
          <a:xfrm>
            <a:off x="6096000" y="843279"/>
            <a:ext cx="5801359" cy="398145"/>
          </a:xfrm>
          <a:prstGeom prst="rect">
            <a:avLst/>
          </a:prstGeom>
          <a:solidFill>
            <a:srgbClr val="C82C6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20000"/>
              </a:lnSpc>
            </a:pPr>
            <a:r>
              <a:rPr lang="zh-CN" altLang="en-US" sz="1800" b="1" dirty="0">
                <a:solidFill>
                  <a:schemeClr val="bg1"/>
                </a:solidFill>
                <a:latin typeface="+mj-ea"/>
                <a:ea typeface="+mj-ea"/>
                <a:cs typeface="+mj-ea"/>
              </a:rPr>
              <a:t>恩那度司他能弥补当前未满足需求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表格 40"/>
          <p:cNvGraphicFramePr/>
          <p:nvPr>
            <p:custDataLst>
              <p:tags r:id="rId2"/>
            </p:custDataLst>
            <p:extLst>
              <p:ext uri="{D42A27DB-BD31-4B8C-83A1-F6EECF244321}">
                <p14:modId xmlns:p14="http://schemas.microsoft.com/office/powerpoint/2010/main" val="3805001393"/>
              </p:ext>
            </p:extLst>
          </p:nvPr>
        </p:nvGraphicFramePr>
        <p:xfrm>
          <a:off x="6269994" y="1371376"/>
          <a:ext cx="5608054" cy="5300206"/>
        </p:xfrm>
        <a:graphic>
          <a:graphicData uri="http://schemas.openxmlformats.org/drawingml/2006/table">
            <a:tbl>
              <a:tblPr/>
              <a:tblGrid>
                <a:gridCol w="1419281">
                  <a:extLst>
                    <a:ext uri="{9D8B030D-6E8A-4147-A177-3AD203B41FA5}">
                      <a16:colId xmlns:a16="http://schemas.microsoft.com/office/drawing/2014/main" val="20000"/>
                    </a:ext>
                  </a:extLst>
                </a:gridCol>
                <a:gridCol w="2263247">
                  <a:extLst>
                    <a:ext uri="{9D8B030D-6E8A-4147-A177-3AD203B41FA5}">
                      <a16:colId xmlns:a16="http://schemas.microsoft.com/office/drawing/2014/main" val="20001"/>
                    </a:ext>
                  </a:extLst>
                </a:gridCol>
                <a:gridCol w="1925526">
                  <a:extLst>
                    <a:ext uri="{9D8B030D-6E8A-4147-A177-3AD203B41FA5}">
                      <a16:colId xmlns:a16="http://schemas.microsoft.com/office/drawing/2014/main" val="20002"/>
                    </a:ext>
                  </a:extLst>
                </a:gridCol>
              </a:tblGrid>
              <a:tr h="378431">
                <a:tc>
                  <a:txBody>
                    <a:bodyPr/>
                    <a:lstStyle/>
                    <a:p>
                      <a:pPr indent="0" algn="ctr">
                        <a:buNone/>
                      </a:pPr>
                      <a:endParaRPr lang="en-US"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0E0E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indent="0" algn="ctr">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罗沙司他</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0E0E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7E75"/>
                    </a:solidFill>
                  </a:tcPr>
                </a:tc>
                <a:tc>
                  <a:txBody>
                    <a:bodyPr/>
                    <a:lstStyle/>
                    <a:p>
                      <a:pPr indent="0" algn="ctr">
                        <a:buNone/>
                      </a:pPr>
                      <a:r>
                        <a:rPr 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恩那度司他</a:t>
                      </a:r>
                      <a:endParaRPr lang="en-US"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solidFill>
                        <a:srgbClr val="F0E0E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82C63"/>
                    </a:solidFill>
                  </a:tcPr>
                </a:tc>
                <a:extLst>
                  <a:ext uri="{0D108BD9-81ED-4DB2-BD59-A6C34878D82A}">
                    <a16:rowId xmlns:a16="http://schemas.microsoft.com/office/drawing/2014/main" val="10000"/>
                  </a:ext>
                </a:extLst>
              </a:tr>
              <a:tr h="392617">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PHD选择性</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2-4</a:t>
                      </a:r>
                      <a:endParaRPr lang="en-US"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对PHD1和PHD2选择性相似，非精准稳定HIF-2</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高选择性抑制PHD1，更精准稳定HIF-2</a:t>
                      </a:r>
                      <a:endParaRPr lang="en-US"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01"/>
                  </a:ext>
                </a:extLst>
              </a:tr>
              <a:tr h="288114">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量效关系</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5-12</a:t>
                      </a:r>
                      <a:endParaRPr lang="en-US"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err="1">
                          <a:latin typeface="微软雅黑" panose="020B0503020204020204" pitchFamily="34" charset="-122"/>
                          <a:ea typeface="微软雅黑" panose="020B0503020204020204" pitchFamily="34" charset="-122"/>
                          <a:cs typeface="微软雅黑" panose="020B0503020204020204" pitchFamily="34" charset="-122"/>
                        </a:rPr>
                        <a:t>非线性</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1" dirty="0" err="1">
                          <a:solidFill>
                            <a:srgbClr val="C82C63"/>
                          </a:solidFill>
                          <a:latin typeface="微软雅黑" panose="020B0503020204020204" pitchFamily="34" charset="-122"/>
                          <a:ea typeface="微软雅黑" panose="020B0503020204020204" pitchFamily="34" charset="-122"/>
                          <a:cs typeface="微软雅黑" panose="020B0503020204020204" pitchFamily="34" charset="-122"/>
                        </a:rPr>
                        <a:t>线性</a:t>
                      </a:r>
                      <a:endParaRPr lang="en-US" altLang="en-US" sz="1200" b="1" dirty="0">
                        <a:solidFill>
                          <a:srgbClr val="C82C63"/>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02"/>
                  </a:ext>
                </a:extLst>
              </a:tr>
              <a:tr h="386853">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产生EPO浓度范围</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13,14</a:t>
                      </a:r>
                      <a:endParaRPr lang="en-US"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超生理浓度范围84-581IU/L</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indent="0" algn="ctr" defTabSz="914400" rtl="0" eaLnBrk="1" latinLnBrk="0" hangingPunct="1">
                        <a:buNone/>
                      </a:pPr>
                      <a:r>
                        <a:rPr lang="en-US"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生理浓度范围内50IU/</a:t>
                      </a:r>
                      <a:r>
                        <a:rPr lang="en-US" sz="1200" b="1" kern="1200"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L以内</a:t>
                      </a:r>
                      <a:endParaRPr lang="en-US" altLang="en-US"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03"/>
                  </a:ext>
                </a:extLst>
              </a:tr>
              <a:tr h="288114">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铁调素</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15</a:t>
                      </a:r>
                      <a:endParaRPr lang="en-US"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err="1">
                          <a:latin typeface="微软雅黑" panose="020B0503020204020204" pitchFamily="34" charset="-122"/>
                          <a:ea typeface="微软雅黑" panose="020B0503020204020204" pitchFamily="34" charset="-122"/>
                          <a:cs typeface="微软雅黑" panose="020B0503020204020204" pitchFamily="34" charset="-122"/>
                        </a:rPr>
                        <a:t>显著降低</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显著降低</a:t>
                      </a:r>
                      <a:endParaRPr lang="en-US"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04"/>
                  </a:ext>
                </a:extLst>
              </a:tr>
              <a:tr h="327182">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Hb升速超标情况</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12,16,17</a:t>
                      </a:r>
                      <a:endParaRPr lang="en-US"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约25%超标</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无超标</a:t>
                      </a:r>
                      <a:endParaRPr lang="en-US"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05"/>
                  </a:ext>
                </a:extLst>
              </a:tr>
              <a:tr h="392617">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24周调药次数</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12,17,7</a:t>
                      </a:r>
                      <a:endParaRPr lang="en-US" altLang="zh-CN"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2.7次</a:t>
                      </a:r>
                      <a:r>
                        <a:rPr lang="en-US" sz="1200" b="0" baseline="300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200" b="0"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indent="0" algn="ctr" defTabSz="914400" rtl="0" eaLnBrk="1" latinLnBrk="0" hangingPunct="1">
                        <a:buNone/>
                      </a:pPr>
                      <a:r>
                        <a:rPr lang="en-US"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1.1次#</a:t>
                      </a:r>
                      <a:r>
                        <a:rPr lang="zh-CN" altLang="en-US"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（中国</a:t>
                      </a:r>
                      <a:r>
                        <a:rPr lang="en-US" altLang="zh-CN"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期临床研究调药</a:t>
                      </a:r>
                      <a:r>
                        <a:rPr lang="en-US" altLang="zh-CN"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次）</a:t>
                      </a: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06"/>
                  </a:ext>
                </a:extLst>
              </a:tr>
              <a:tr h="387536">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血栓不良反应发生率</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18,19</a:t>
                      </a:r>
                      <a:endParaRPr lang="en-US"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2.3%</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0.7%</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07"/>
                  </a:ext>
                </a:extLst>
              </a:tr>
              <a:tr h="288114">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脂代谢</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13,20</a:t>
                      </a:r>
                      <a:endParaRPr lang="en-US"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err="1">
                          <a:latin typeface="微软雅黑" panose="020B0503020204020204" pitchFamily="34" charset="-122"/>
                          <a:ea typeface="微软雅黑" panose="020B0503020204020204" pitchFamily="34" charset="-122"/>
                          <a:cs typeface="微软雅黑" panose="020B0503020204020204" pitchFamily="34" charset="-122"/>
                        </a:rPr>
                        <a:t>降低胆固醇、LDL-c及HDL-c</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1" dirty="0" err="1">
                          <a:solidFill>
                            <a:srgbClr val="C82C63"/>
                          </a:solidFill>
                          <a:latin typeface="微软雅黑" panose="020B0503020204020204" pitchFamily="34" charset="-122"/>
                          <a:ea typeface="微软雅黑" panose="020B0503020204020204" pitchFamily="34" charset="-122"/>
                          <a:cs typeface="微软雅黑" panose="020B0503020204020204" pitchFamily="34" charset="-122"/>
                        </a:rPr>
                        <a:t>无影响</a:t>
                      </a:r>
                      <a:endParaRPr lang="en-US" altLang="en-US" sz="1200" b="1" dirty="0">
                        <a:solidFill>
                          <a:srgbClr val="C82C63"/>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08"/>
                  </a:ext>
                </a:extLst>
              </a:tr>
              <a:tr h="392617">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给药频率</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20,21</a:t>
                      </a:r>
                      <a:endParaRPr lang="zh-CN"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err="1">
                          <a:latin typeface="微软雅黑" panose="020B0503020204020204" pitchFamily="34" charset="-122"/>
                          <a:ea typeface="微软雅黑" panose="020B0503020204020204" pitchFamily="34" charset="-122"/>
                          <a:cs typeface="微软雅黑" panose="020B0503020204020204" pitchFamily="34" charset="-122"/>
                        </a:rPr>
                        <a:t>TIW非常规服药频率，易错服漏服</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dirty="0" err="1">
                          <a:latin typeface="微软雅黑" panose="020B0503020204020204" pitchFamily="34" charset="-122"/>
                          <a:ea typeface="微软雅黑" panose="020B0503020204020204" pitchFamily="34" charset="-122"/>
                          <a:cs typeface="微软雅黑" panose="020B0503020204020204" pitchFamily="34" charset="-122"/>
                        </a:rPr>
                        <a:t>QD常规服药频率，</a:t>
                      </a:r>
                      <a:r>
                        <a:rPr lang="en-US" sz="1200" b="1" kern="1200"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不易错服漏服</a:t>
                      </a:r>
                      <a:endParaRPr lang="en-US" altLang="en-US"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09"/>
                  </a:ext>
                </a:extLst>
              </a:tr>
              <a:tr h="288114">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常用规格</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20,21</a:t>
                      </a:r>
                      <a:endParaRPr lang="zh-CN"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20mg、50mg</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4mg</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10"/>
                  </a:ext>
                </a:extLst>
              </a:tr>
              <a:tr h="392617">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调药阶梯</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20,21</a:t>
                      </a:r>
                      <a:endParaRPr lang="zh-CN"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indent="0" algn="ctr">
                        <a:buNone/>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20/40/50/70/100/120/150mg/200，调药复杂 </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dirty="0">
                          <a:latin typeface="微软雅黑" panose="020B0503020204020204" pitchFamily="34" charset="-122"/>
                          <a:ea typeface="微软雅黑" panose="020B0503020204020204" pitchFamily="34" charset="-122"/>
                          <a:cs typeface="微软雅黑" panose="020B0503020204020204" pitchFamily="34" charset="-122"/>
                        </a:rPr>
                        <a:t>1/2/4/6/8mg，</a:t>
                      </a:r>
                      <a:r>
                        <a:rPr lang="en-US"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调药方便</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11"/>
                  </a:ext>
                </a:extLst>
              </a:tr>
              <a:tr h="387536">
                <a:tc>
                  <a:txBody>
                    <a:bodyPr/>
                    <a:lstStyle/>
                    <a:p>
                      <a:pPr indent="0" algn="ctr">
                        <a:buNone/>
                      </a:pPr>
                      <a:r>
                        <a:rPr lang="en-US" sz="1200" b="1" dirty="0">
                          <a:latin typeface="微软雅黑" panose="020B0503020204020204" pitchFamily="34" charset="-122"/>
                          <a:ea typeface="微软雅黑" panose="020B0503020204020204" pitchFamily="34" charset="-122"/>
                          <a:cs typeface="微软雅黑" panose="020B0503020204020204" pitchFamily="34" charset="-122"/>
                        </a:rPr>
                        <a:t>是否需要根据体重调药</a:t>
                      </a:r>
                      <a:r>
                        <a:rPr lang="en-US" sz="1200" b="1" baseline="30000" dirty="0">
                          <a:latin typeface="微软雅黑" panose="020B0503020204020204" pitchFamily="34" charset="-122"/>
                          <a:ea typeface="微软雅黑" panose="020B0503020204020204" pitchFamily="34" charset="-122"/>
                          <a:cs typeface="微软雅黑" panose="020B0503020204020204" pitchFamily="34" charset="-122"/>
                        </a:rPr>
                        <a:t>20,21</a:t>
                      </a:r>
                      <a:endParaRPr lang="zh-CN" altLang="en-US" sz="1200" b="1"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rgbClr val="F0E0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0E0E5"/>
                      </a:solidFill>
                      <a:prstDash val="solid"/>
                      <a:round/>
                      <a:headEnd type="none" w="med" len="med"/>
                      <a:tailEnd type="none" w="med" len="med"/>
                    </a:lnB>
                    <a:lnTlToBr>
                      <a:noFill/>
                    </a:lnTlToBr>
                    <a:lnBlToTr>
                      <a:noFill/>
                    </a:lnBlToTr>
                    <a:noFill/>
                  </a:tcPr>
                </a:tc>
                <a:tc>
                  <a:txBody>
                    <a:bodyPr/>
                    <a:lstStyle/>
                    <a:p>
                      <a:pPr indent="0" algn="ctr">
                        <a:buNone/>
                      </a:pP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根据体重选择起始剂量： 透析患者为每次</a:t>
                      </a:r>
                      <a:r>
                        <a:rPr lang="en-US" altLang="zh-CN" sz="1200" b="0" dirty="0">
                          <a:latin typeface="微软雅黑" panose="020B0503020204020204" pitchFamily="34" charset="-122"/>
                          <a:ea typeface="微软雅黑" panose="020B0503020204020204" pitchFamily="34" charset="-122"/>
                          <a:cs typeface="微软雅黑" panose="020B0503020204020204" pitchFamily="34" charset="-122"/>
                        </a:rPr>
                        <a:t>100mg</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dirty="0">
                          <a:latin typeface="微软雅黑" panose="020B0503020204020204" pitchFamily="34" charset="-122"/>
                          <a:ea typeface="微软雅黑" panose="020B0503020204020204" pitchFamily="34" charset="-122"/>
                          <a:cs typeface="微软雅黑" panose="020B0503020204020204" pitchFamily="34" charset="-122"/>
                        </a:rPr>
                        <a:t>45-60kg</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）或</a:t>
                      </a:r>
                      <a:r>
                        <a:rPr lang="en-US" altLang="zh-CN" sz="1200" b="0" dirty="0">
                          <a:latin typeface="微软雅黑" panose="020B0503020204020204" pitchFamily="34" charset="-122"/>
                          <a:ea typeface="微软雅黑" panose="020B0503020204020204" pitchFamily="34" charset="-122"/>
                          <a:cs typeface="微软雅黑" panose="020B0503020204020204" pitchFamily="34" charset="-122"/>
                        </a:rPr>
                        <a:t>120mg</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dirty="0">
                          <a:latin typeface="微软雅黑" panose="020B0503020204020204" pitchFamily="34" charset="-122"/>
                          <a:ea typeface="微软雅黑" panose="020B0503020204020204" pitchFamily="34" charset="-122"/>
                          <a:cs typeface="微软雅黑" panose="020B0503020204020204" pitchFamily="34" charset="-122"/>
                        </a:rPr>
                        <a:t>60kg</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非透析患者为每次</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70mg</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40-&lt;60kg</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）或</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100mg</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≥60kg</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，口服给药，每周三次（</a:t>
                      </a:r>
                      <a:r>
                        <a:rPr lang="en-US" altLang="zh-CN" sz="1200" b="0" dirty="0">
                          <a:latin typeface="微软雅黑" panose="020B0503020204020204" pitchFamily="34" charset="-122"/>
                          <a:ea typeface="微软雅黑" panose="020B0503020204020204" pitchFamily="34" charset="-122"/>
                          <a:cs typeface="微软雅黑" panose="020B0503020204020204" pitchFamily="34" charset="-122"/>
                        </a:rPr>
                        <a:t>TIW</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0E0E5"/>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indent="0" algn="ctr" defTabSz="914400" rtl="0" eaLnBrk="1" latinLnBrk="0" hangingPunct="1">
                        <a:buNone/>
                      </a:pPr>
                      <a:r>
                        <a:rPr lang="en-US"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否</a:t>
                      </a:r>
                      <a:endParaRPr lang="en-US" altLang="en-US" sz="1200" b="1" kern="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solidFill>
                        <a:srgbClr val="F0E0E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0E0E5"/>
                      </a:solidFill>
                      <a:prstDash val="solid"/>
                      <a:round/>
                      <a:headEnd type="none" w="med" len="med"/>
                      <a:tailEnd type="none" w="med" len="med"/>
                    </a:lnB>
                    <a:lnTlToBr>
                      <a:noFill/>
                    </a:lnTlToBr>
                    <a:lnBlToTr>
                      <a:noFill/>
                    </a:lnBlToTr>
                    <a:solidFill>
                      <a:srgbClr val="F0E0E5"/>
                    </a:solidFill>
                  </a:tcPr>
                </a:tc>
                <a:extLst>
                  <a:ext uri="{0D108BD9-81ED-4DB2-BD59-A6C34878D82A}">
                    <a16:rowId xmlns:a16="http://schemas.microsoft.com/office/drawing/2014/main" val="10012"/>
                  </a:ext>
                </a:extLst>
              </a:tr>
            </a:tbl>
          </a:graphicData>
        </a:graphic>
      </p:graphicFrame>
      <p:sp>
        <p:nvSpPr>
          <p:cNvPr id="9" name="文本框 8"/>
          <p:cNvSpPr txBox="1"/>
          <p:nvPr/>
        </p:nvSpPr>
        <p:spPr>
          <a:xfrm>
            <a:off x="1423543" y="214021"/>
            <a:ext cx="5075264" cy="398780"/>
          </a:xfrm>
          <a:prstGeom prst="rect">
            <a:avLst/>
          </a:prstGeom>
          <a:noFill/>
        </p:spPr>
        <p:txBody>
          <a:bodyPr wrap="square" rtlCol="0">
            <a:spAutoFit/>
          </a:bodyPr>
          <a:lstStyle/>
          <a:p>
            <a:r>
              <a:rPr lang="zh-CN" altLang="en-US" sz="2000" b="1" dirty="0">
                <a:solidFill>
                  <a:srgbClr val="C82C63"/>
                </a:solidFill>
              </a:rPr>
              <a:t>药品基本信息</a:t>
            </a:r>
            <a:r>
              <a:rPr lang="en-US" altLang="zh-CN" sz="2000" b="1" dirty="0">
                <a:solidFill>
                  <a:srgbClr val="C82C63"/>
                </a:solidFill>
              </a:rPr>
              <a:t>-</a:t>
            </a:r>
            <a:r>
              <a:rPr lang="zh-CN" altLang="en-US" sz="2000" b="1" dirty="0">
                <a:solidFill>
                  <a:srgbClr val="C82C63"/>
                </a:solidFill>
              </a:rPr>
              <a:t>与同类药物比较</a:t>
            </a:r>
          </a:p>
        </p:txBody>
      </p:sp>
      <p:sp>
        <p:nvSpPr>
          <p:cNvPr id="10" name="矩形 9"/>
          <p:cNvSpPr/>
          <p:nvPr/>
        </p:nvSpPr>
        <p:spPr>
          <a:xfrm>
            <a:off x="544068" y="190239"/>
            <a:ext cx="781050" cy="447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42493" y="177539"/>
            <a:ext cx="58420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p>
        </p:txBody>
      </p:sp>
      <p:sp>
        <p:nvSpPr>
          <p:cNvPr id="12" name="矩形 11"/>
          <p:cNvSpPr/>
          <p:nvPr/>
        </p:nvSpPr>
        <p:spPr>
          <a:xfrm>
            <a:off x="6266123" y="911001"/>
            <a:ext cx="5608054" cy="460375"/>
          </a:xfrm>
          <a:prstGeom prst="rect">
            <a:avLst/>
          </a:prstGeom>
          <a:solidFill>
            <a:srgbClr val="C82C63"/>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800" b="1" dirty="0">
                <a:solidFill>
                  <a:schemeClr val="bg1"/>
                </a:solidFill>
              </a:rPr>
              <a:t>与参照药品（罗沙司他）相比的优势和不足</a:t>
            </a:r>
            <a:endParaRPr lang="zh-CN" altLang="en-US" b="1" dirty="0">
              <a:solidFill>
                <a:schemeClr val="bg1"/>
              </a:solidFill>
            </a:endParaRPr>
          </a:p>
        </p:txBody>
      </p:sp>
      <p:grpSp>
        <p:nvGrpSpPr>
          <p:cNvPr id="26" name="组合 25"/>
          <p:cNvGrpSpPr/>
          <p:nvPr/>
        </p:nvGrpSpPr>
        <p:grpSpPr>
          <a:xfrm>
            <a:off x="1381657" y="1548729"/>
            <a:ext cx="4274201" cy="4714915"/>
            <a:chOff x="3526336" y="669650"/>
            <a:chExt cx="6244229" cy="6340750"/>
          </a:xfrm>
        </p:grpSpPr>
        <p:sp>
          <p:nvSpPr>
            <p:cNvPr id="27" name="任意多边形 44"/>
            <p:cNvSpPr/>
            <p:nvPr/>
          </p:nvSpPr>
          <p:spPr>
            <a:xfrm>
              <a:off x="5488123" y="5367020"/>
              <a:ext cx="2209437" cy="1643380"/>
            </a:xfrm>
            <a:custGeom>
              <a:avLst/>
              <a:gdLst>
                <a:gd name="connsiteX0" fmla="*/ 870857 w 2293257"/>
                <a:gd name="connsiteY0" fmla="*/ 0 h 1727200"/>
                <a:gd name="connsiteX1" fmla="*/ 2293257 w 2293257"/>
                <a:gd name="connsiteY1" fmla="*/ 1422400 h 1727200"/>
                <a:gd name="connsiteX2" fmla="*/ 914400 w 2293257"/>
                <a:gd name="connsiteY2" fmla="*/ 1727200 h 1727200"/>
                <a:gd name="connsiteX3" fmla="*/ 0 w 2293257"/>
                <a:gd name="connsiteY3" fmla="*/ 870857 h 1727200"/>
                <a:gd name="connsiteX4" fmla="*/ 870857 w 2293257"/>
                <a:gd name="connsiteY4" fmla="*/ 0 h 1727200"/>
                <a:gd name="connsiteX0-1" fmla="*/ 825137 w 2293257"/>
                <a:gd name="connsiteY0-2" fmla="*/ 0 h 1658620"/>
                <a:gd name="connsiteX1-3" fmla="*/ 2293257 w 2293257"/>
                <a:gd name="connsiteY1-4" fmla="*/ 1353820 h 1658620"/>
                <a:gd name="connsiteX2-5" fmla="*/ 914400 w 2293257"/>
                <a:gd name="connsiteY2-6" fmla="*/ 1658620 h 1658620"/>
                <a:gd name="connsiteX3-7" fmla="*/ 0 w 2293257"/>
                <a:gd name="connsiteY3-8" fmla="*/ 802277 h 1658620"/>
                <a:gd name="connsiteX4-9" fmla="*/ 825137 w 2293257"/>
                <a:gd name="connsiteY4-10" fmla="*/ 0 h 1658620"/>
                <a:gd name="connsiteX0-11" fmla="*/ 825137 w 2209437"/>
                <a:gd name="connsiteY0-12" fmla="*/ 0 h 1658620"/>
                <a:gd name="connsiteX1-13" fmla="*/ 2209437 w 2209437"/>
                <a:gd name="connsiteY1-14" fmla="*/ 1376680 h 1658620"/>
                <a:gd name="connsiteX2-15" fmla="*/ 914400 w 2209437"/>
                <a:gd name="connsiteY2-16" fmla="*/ 1658620 h 1658620"/>
                <a:gd name="connsiteX3-17" fmla="*/ 0 w 2209437"/>
                <a:gd name="connsiteY3-18" fmla="*/ 802277 h 1658620"/>
                <a:gd name="connsiteX4-19" fmla="*/ 825137 w 2209437"/>
                <a:gd name="connsiteY4-20" fmla="*/ 0 h 1658620"/>
                <a:gd name="connsiteX0-21" fmla="*/ 817517 w 2209437"/>
                <a:gd name="connsiteY0-22" fmla="*/ 0 h 1643380"/>
                <a:gd name="connsiteX1-23" fmla="*/ 2209437 w 2209437"/>
                <a:gd name="connsiteY1-24" fmla="*/ 1361440 h 1643380"/>
                <a:gd name="connsiteX2-25" fmla="*/ 914400 w 2209437"/>
                <a:gd name="connsiteY2-26" fmla="*/ 1643380 h 1643380"/>
                <a:gd name="connsiteX3-27" fmla="*/ 0 w 2209437"/>
                <a:gd name="connsiteY3-28" fmla="*/ 787037 h 1643380"/>
                <a:gd name="connsiteX4-29" fmla="*/ 817517 w 2209437"/>
                <a:gd name="connsiteY4-30" fmla="*/ 0 h 1643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9437" h="1643380">
                  <a:moveTo>
                    <a:pt x="817517" y="0"/>
                  </a:moveTo>
                  <a:lnTo>
                    <a:pt x="2209437" y="1361440"/>
                  </a:lnTo>
                  <a:lnTo>
                    <a:pt x="914400" y="1643380"/>
                  </a:lnTo>
                  <a:lnTo>
                    <a:pt x="0" y="787037"/>
                  </a:lnTo>
                  <a:lnTo>
                    <a:pt x="817517" y="0"/>
                  </a:lnTo>
                  <a:close/>
                </a:path>
              </a:pathLst>
            </a:custGeom>
            <a:gradFill>
              <a:gsLst>
                <a:gs pos="80000">
                  <a:srgbClr val="C6C6C6">
                    <a:alpha val="0"/>
                  </a:srgbClr>
                </a:gs>
                <a:gs pos="25000">
                  <a:schemeClr val="tx1">
                    <a:alpha val="3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28" name="任意多边形 45"/>
            <p:cNvSpPr/>
            <p:nvPr/>
          </p:nvSpPr>
          <p:spPr>
            <a:xfrm>
              <a:off x="6379665" y="2060300"/>
              <a:ext cx="3390900" cy="4775200"/>
            </a:xfrm>
            <a:custGeom>
              <a:avLst/>
              <a:gdLst>
                <a:gd name="connsiteX0" fmla="*/ 1460500 w 3390900"/>
                <a:gd name="connsiteY0" fmla="*/ 0 h 4775200"/>
                <a:gd name="connsiteX1" fmla="*/ 1038839 w 3390900"/>
                <a:gd name="connsiteY1" fmla="*/ 975322 h 4775200"/>
                <a:gd name="connsiteX2" fmla="*/ 2829134 w 3390900"/>
                <a:gd name="connsiteY2" fmla="*/ 2765618 h 4775200"/>
                <a:gd name="connsiteX3" fmla="*/ 3390900 w 3390900"/>
                <a:gd name="connsiteY3" fmla="*/ 1955800 h 4775200"/>
                <a:gd name="connsiteX4" fmla="*/ 1435100 w 3390900"/>
                <a:gd name="connsiteY4" fmla="*/ 4775200 h 4775200"/>
                <a:gd name="connsiteX5" fmla="*/ 0 w 3390900"/>
                <a:gd name="connsiteY5" fmla="*/ 337820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900" h="4775200">
                  <a:moveTo>
                    <a:pt x="1460500" y="0"/>
                  </a:moveTo>
                  <a:lnTo>
                    <a:pt x="1038839" y="975322"/>
                  </a:lnTo>
                  <a:lnTo>
                    <a:pt x="2829134" y="2765618"/>
                  </a:lnTo>
                  <a:lnTo>
                    <a:pt x="3390900" y="1955800"/>
                  </a:lnTo>
                  <a:lnTo>
                    <a:pt x="1435100" y="4775200"/>
                  </a:lnTo>
                  <a:lnTo>
                    <a:pt x="0" y="3378200"/>
                  </a:lnTo>
                  <a:close/>
                </a:path>
              </a:pathLst>
            </a:custGeom>
            <a:gradFill>
              <a:gsLst>
                <a:gs pos="71000">
                  <a:srgbClr val="CCCCCC">
                    <a:alpha val="0"/>
                  </a:srgbClr>
                </a:gs>
                <a:gs pos="24000">
                  <a:schemeClr val="tx1">
                    <a:alpha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29" name="任意多边形 46"/>
            <p:cNvSpPr/>
            <p:nvPr/>
          </p:nvSpPr>
          <p:spPr>
            <a:xfrm>
              <a:off x="3870574" y="4340856"/>
              <a:ext cx="2619375" cy="2524125"/>
            </a:xfrm>
            <a:custGeom>
              <a:avLst/>
              <a:gdLst>
                <a:gd name="connsiteX0" fmla="*/ 0 w 2619375"/>
                <a:gd name="connsiteY0" fmla="*/ 571500 h 2524125"/>
                <a:gd name="connsiteX1" fmla="*/ 1952625 w 2619375"/>
                <a:gd name="connsiteY1" fmla="*/ 2524125 h 2524125"/>
                <a:gd name="connsiteX2" fmla="*/ 2619375 w 2619375"/>
                <a:gd name="connsiteY2" fmla="*/ 2514600 h 2524125"/>
                <a:gd name="connsiteX3" fmla="*/ 1057275 w 2619375"/>
                <a:gd name="connsiteY3" fmla="*/ 0 h 2524125"/>
                <a:gd name="connsiteX4" fmla="*/ 0 w 2619375"/>
                <a:gd name="connsiteY4" fmla="*/ 571500 h 252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5" h="2524125">
                  <a:moveTo>
                    <a:pt x="0" y="571500"/>
                  </a:moveTo>
                  <a:lnTo>
                    <a:pt x="1952625" y="2524125"/>
                  </a:lnTo>
                  <a:lnTo>
                    <a:pt x="2619375" y="2514600"/>
                  </a:lnTo>
                  <a:lnTo>
                    <a:pt x="1057275" y="0"/>
                  </a:lnTo>
                  <a:lnTo>
                    <a:pt x="0" y="571500"/>
                  </a:lnTo>
                  <a:close/>
                </a:path>
              </a:pathLst>
            </a:custGeom>
            <a:gradFill>
              <a:gsLst>
                <a:gs pos="77000">
                  <a:srgbClr val="C6C6C6">
                    <a:alpha val="0"/>
                  </a:srgbClr>
                </a:gs>
                <a:gs pos="20000">
                  <a:schemeClr val="tx1">
                    <a:alpha val="2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0" name="任意多边形 47"/>
            <p:cNvSpPr/>
            <p:nvPr/>
          </p:nvSpPr>
          <p:spPr>
            <a:xfrm>
              <a:off x="7327700" y="1980019"/>
              <a:ext cx="2352061" cy="2765618"/>
            </a:xfrm>
            <a:custGeom>
              <a:avLst/>
              <a:gdLst>
                <a:gd name="connsiteX0" fmla="*/ 421661 w 2352061"/>
                <a:gd name="connsiteY0" fmla="*/ 0 h 2765618"/>
                <a:gd name="connsiteX1" fmla="*/ 2352061 w 2352061"/>
                <a:gd name="connsiteY1" fmla="*/ 1955800 h 2765618"/>
                <a:gd name="connsiteX2" fmla="*/ 1790295 w 2352061"/>
                <a:gd name="connsiteY2" fmla="*/ 2765618 h 2765618"/>
                <a:gd name="connsiteX3" fmla="*/ 0 w 2352061"/>
                <a:gd name="connsiteY3" fmla="*/ 975322 h 2765618"/>
              </a:gdLst>
              <a:ahLst/>
              <a:cxnLst>
                <a:cxn ang="0">
                  <a:pos x="connsiteX0" y="connsiteY0"/>
                </a:cxn>
                <a:cxn ang="0">
                  <a:pos x="connsiteX1" y="connsiteY1"/>
                </a:cxn>
                <a:cxn ang="0">
                  <a:pos x="connsiteX2" y="connsiteY2"/>
                </a:cxn>
                <a:cxn ang="0">
                  <a:pos x="connsiteX3" y="connsiteY3"/>
                </a:cxn>
              </a:cxnLst>
              <a:rect l="l" t="t" r="r" b="b"/>
              <a:pathLst>
                <a:path w="2352061" h="2765618">
                  <a:moveTo>
                    <a:pt x="421661" y="0"/>
                  </a:moveTo>
                  <a:lnTo>
                    <a:pt x="2352061" y="1955800"/>
                  </a:lnTo>
                  <a:lnTo>
                    <a:pt x="1790295" y="2765618"/>
                  </a:lnTo>
                  <a:lnTo>
                    <a:pt x="0" y="975322"/>
                  </a:lnTo>
                  <a:close/>
                </a:path>
              </a:pathLst>
            </a:custGeom>
            <a:gradFill>
              <a:gsLst>
                <a:gs pos="73000">
                  <a:srgbClr val="CCCCCC">
                    <a:alpha val="0"/>
                  </a:srgbClr>
                </a:gs>
                <a:gs pos="0">
                  <a:schemeClr val="tx1">
                    <a:alpha val="5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1" name="任意多边形 48"/>
            <p:cNvSpPr/>
            <p:nvPr/>
          </p:nvSpPr>
          <p:spPr>
            <a:xfrm>
              <a:off x="6139997" y="669650"/>
              <a:ext cx="1242060" cy="1463040"/>
            </a:xfrm>
            <a:custGeom>
              <a:avLst/>
              <a:gdLst>
                <a:gd name="connsiteX0" fmla="*/ 0 w 1249680"/>
                <a:gd name="connsiteY0" fmla="*/ 0 h 1447800"/>
                <a:gd name="connsiteX1" fmla="*/ 1249680 w 1249680"/>
                <a:gd name="connsiteY1" fmla="*/ 1219200 h 1447800"/>
                <a:gd name="connsiteX2" fmla="*/ 243840 w 1249680"/>
                <a:gd name="connsiteY2" fmla="*/ 1447800 h 1447800"/>
                <a:gd name="connsiteX3" fmla="*/ 0 w 1249680"/>
                <a:gd name="connsiteY3" fmla="*/ 0 h 1447800"/>
                <a:gd name="connsiteX0-1" fmla="*/ 0 w 1242060"/>
                <a:gd name="connsiteY0-2" fmla="*/ 0 h 1463040"/>
                <a:gd name="connsiteX1-3" fmla="*/ 1242060 w 1242060"/>
                <a:gd name="connsiteY1-4" fmla="*/ 1234440 h 1463040"/>
                <a:gd name="connsiteX2-5" fmla="*/ 236220 w 1242060"/>
                <a:gd name="connsiteY2-6" fmla="*/ 1463040 h 1463040"/>
                <a:gd name="connsiteX3-7" fmla="*/ 0 w 1242060"/>
                <a:gd name="connsiteY3-8" fmla="*/ 0 h 1463040"/>
              </a:gdLst>
              <a:ahLst/>
              <a:cxnLst>
                <a:cxn ang="0">
                  <a:pos x="connsiteX0-1" y="connsiteY0-2"/>
                </a:cxn>
                <a:cxn ang="0">
                  <a:pos x="connsiteX1-3" y="connsiteY1-4"/>
                </a:cxn>
                <a:cxn ang="0">
                  <a:pos x="connsiteX2-5" y="connsiteY2-6"/>
                </a:cxn>
                <a:cxn ang="0">
                  <a:pos x="connsiteX3-7" y="connsiteY3-8"/>
                </a:cxn>
              </a:cxnLst>
              <a:rect l="l" t="t" r="r" b="b"/>
              <a:pathLst>
                <a:path w="1242060" h="1463040">
                  <a:moveTo>
                    <a:pt x="0" y="0"/>
                  </a:moveTo>
                  <a:lnTo>
                    <a:pt x="1242060" y="1234440"/>
                  </a:lnTo>
                  <a:lnTo>
                    <a:pt x="236220" y="1463040"/>
                  </a:lnTo>
                  <a:lnTo>
                    <a:pt x="0" y="0"/>
                  </a:lnTo>
                  <a:close/>
                </a:path>
              </a:pathLst>
            </a:custGeom>
            <a:gradFill>
              <a:gsLst>
                <a:gs pos="41000">
                  <a:schemeClr val="tx1">
                    <a:alpha val="14000"/>
                  </a:schemeClr>
                </a:gs>
                <a:gs pos="100000">
                  <a:srgbClr val="DCDCDC">
                    <a:alpha val="0"/>
                  </a:srgbClr>
                </a:gs>
                <a:gs pos="0">
                  <a:schemeClr val="tx1">
                    <a:alpha val="3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2" name="任意多边形 49"/>
            <p:cNvSpPr/>
            <p:nvPr/>
          </p:nvSpPr>
          <p:spPr>
            <a:xfrm>
              <a:off x="3526336" y="676977"/>
              <a:ext cx="4861562" cy="5547946"/>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286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3" name="任意多边形 50"/>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4" name="任意多边形 51"/>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 name="任意多边形 52"/>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6" name="任意多边形 53"/>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7" name="任意多边形 54"/>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8" name="任意多边形 55"/>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9" name="任意多边形 56"/>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rgbClr val="C82C63"/>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40" name="任意多边形 57"/>
            <p:cNvSpPr/>
            <p:nvPr/>
          </p:nvSpPr>
          <p:spPr>
            <a:xfrm>
              <a:off x="6155962" y="94869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7" name="矩形 6"/>
          <p:cNvSpPr/>
          <p:nvPr/>
        </p:nvSpPr>
        <p:spPr>
          <a:xfrm>
            <a:off x="682788" y="2284927"/>
            <a:ext cx="2164984" cy="1260475"/>
          </a:xfrm>
          <a:prstGeom prst="rect">
            <a:avLst/>
          </a:prstGeom>
        </p:spPr>
        <p:txBody>
          <a:bodyPr wrap="square">
            <a:spAutoFit/>
          </a:bodyPr>
          <a:lstStyle/>
          <a:p>
            <a:pPr algn="r"/>
            <a:r>
              <a:rPr lang="zh-CN" altLang="en-US" sz="2000" b="1" dirty="0">
                <a:solidFill>
                  <a:srgbClr val="C82C63"/>
                </a:solidFill>
                <a:latin typeface="+mj-ea"/>
                <a:ea typeface="+mj-ea"/>
              </a:rPr>
              <a:t>精准：</a:t>
            </a:r>
            <a:endParaRPr lang="en-US" altLang="zh-CN" sz="2000" dirty="0">
              <a:solidFill>
                <a:srgbClr val="C82C63"/>
              </a:solidFill>
              <a:latin typeface="+mj-ea"/>
              <a:ea typeface="+mj-ea"/>
            </a:endParaRPr>
          </a:p>
          <a:p>
            <a:r>
              <a:rPr lang="zh-CN" altLang="en-US" sz="1400" dirty="0">
                <a:latin typeface="+mj-ea"/>
                <a:ea typeface="+mj-ea"/>
              </a:rPr>
              <a:t>恩那度司他</a:t>
            </a:r>
            <a:r>
              <a:rPr lang="zh-CN" altLang="en-US" sz="1400" dirty="0">
                <a:solidFill>
                  <a:srgbClr val="C82C63"/>
                </a:solidFill>
                <a:latin typeface="+mj-ea"/>
                <a:ea typeface="+mj-ea"/>
              </a:rPr>
              <a:t>高选择性抑制</a:t>
            </a:r>
            <a:r>
              <a:rPr lang="en-US" altLang="zh-CN" sz="1400" dirty="0">
                <a:solidFill>
                  <a:srgbClr val="C82C63"/>
                </a:solidFill>
                <a:latin typeface="+mj-ea"/>
                <a:ea typeface="+mj-ea"/>
              </a:rPr>
              <a:t>PHD1</a:t>
            </a:r>
            <a:r>
              <a:rPr lang="zh-CN" altLang="en-US" sz="1400" dirty="0">
                <a:latin typeface="+mj-ea"/>
                <a:ea typeface="+mj-ea"/>
              </a:rPr>
              <a:t>，</a:t>
            </a:r>
            <a:r>
              <a:rPr lang="zh-CN" altLang="en-US" sz="1400" b="1" dirty="0">
                <a:solidFill>
                  <a:srgbClr val="C82C63"/>
                </a:solidFill>
                <a:latin typeface="+mj-ea"/>
                <a:ea typeface="+mj-ea"/>
              </a:rPr>
              <a:t>精准稳定</a:t>
            </a:r>
            <a:r>
              <a:rPr lang="en-US" altLang="zh-CN" sz="1400" b="1" dirty="0">
                <a:solidFill>
                  <a:srgbClr val="C82C63"/>
                </a:solidFill>
                <a:latin typeface="+mj-ea"/>
                <a:ea typeface="+mj-ea"/>
              </a:rPr>
              <a:t>HIF-2</a:t>
            </a:r>
            <a:r>
              <a:rPr lang="zh-CN" altLang="en-US" sz="1400" dirty="0">
                <a:latin typeface="+mj-ea"/>
                <a:ea typeface="+mj-ea"/>
              </a:rPr>
              <a:t>，改善铁代谢作用明确，专注促进红细胞生成。</a:t>
            </a:r>
          </a:p>
        </p:txBody>
      </p:sp>
      <p:sp>
        <p:nvSpPr>
          <p:cNvPr id="8" name="矩形 7"/>
          <p:cNvSpPr/>
          <p:nvPr/>
        </p:nvSpPr>
        <p:spPr>
          <a:xfrm>
            <a:off x="3658025" y="2801096"/>
            <a:ext cx="2181087" cy="1106805"/>
          </a:xfrm>
          <a:prstGeom prst="rect">
            <a:avLst/>
          </a:prstGeom>
        </p:spPr>
        <p:txBody>
          <a:bodyPr wrap="square">
            <a:spAutoFit/>
          </a:bodyPr>
          <a:lstStyle/>
          <a:p>
            <a:r>
              <a:rPr lang="zh-CN" altLang="en-US" sz="2000" b="1" dirty="0">
                <a:solidFill>
                  <a:srgbClr val="C82C63"/>
                </a:solidFill>
                <a:latin typeface="+mj-ea"/>
                <a:ea typeface="+mj-ea"/>
              </a:rPr>
              <a:t>高效：</a:t>
            </a:r>
            <a:endParaRPr lang="en-US" altLang="zh-CN" sz="2000" b="1" dirty="0">
              <a:solidFill>
                <a:srgbClr val="C82C63"/>
              </a:solidFill>
              <a:latin typeface="+mj-ea"/>
              <a:ea typeface="+mj-ea"/>
            </a:endParaRPr>
          </a:p>
          <a:p>
            <a:r>
              <a:rPr lang="zh-CN" altLang="en-US" sz="1400" dirty="0">
                <a:latin typeface="+mj-ea"/>
                <a:ea typeface="+mj-ea"/>
              </a:rPr>
              <a:t>小剂量即可高效改善贫血，</a:t>
            </a:r>
            <a:r>
              <a:rPr lang="zh-CN" altLang="en-US" sz="1400" b="1" dirty="0">
                <a:solidFill>
                  <a:srgbClr val="C82C63"/>
                </a:solidFill>
                <a:latin typeface="+mj-ea"/>
                <a:ea typeface="+mj-ea"/>
              </a:rPr>
              <a:t>单次推荐剂量仅约为罗沙司他的</a:t>
            </a:r>
            <a:r>
              <a:rPr lang="en-US" altLang="zh-CN" sz="1400" b="1" dirty="0">
                <a:solidFill>
                  <a:srgbClr val="C82C63"/>
                </a:solidFill>
                <a:latin typeface="+mj-ea"/>
                <a:ea typeface="+mj-ea"/>
              </a:rPr>
              <a:t>1/20</a:t>
            </a:r>
            <a:r>
              <a:rPr lang="zh-CN" altLang="en-US" dirty="0">
                <a:latin typeface="+mj-ea"/>
                <a:ea typeface="+mj-ea"/>
              </a:rPr>
              <a:t>。</a:t>
            </a:r>
          </a:p>
        </p:txBody>
      </p:sp>
      <p:sp>
        <p:nvSpPr>
          <p:cNvPr id="13" name="矩形 12"/>
          <p:cNvSpPr/>
          <p:nvPr/>
        </p:nvSpPr>
        <p:spPr>
          <a:xfrm>
            <a:off x="-4621" y="3702626"/>
            <a:ext cx="2455108" cy="1476375"/>
          </a:xfrm>
          <a:prstGeom prst="rect">
            <a:avLst/>
          </a:prstGeom>
        </p:spPr>
        <p:txBody>
          <a:bodyPr wrap="square">
            <a:spAutoFit/>
          </a:bodyPr>
          <a:lstStyle/>
          <a:p>
            <a:pPr algn="r"/>
            <a:r>
              <a:rPr lang="zh-CN" altLang="en-US" sz="2000" b="1" dirty="0">
                <a:solidFill>
                  <a:srgbClr val="C82C63"/>
                </a:solidFill>
                <a:latin typeface="+mj-ea"/>
                <a:ea typeface="+mj-ea"/>
              </a:rPr>
              <a:t>稳定：</a:t>
            </a:r>
            <a:endParaRPr lang="en-US" altLang="zh-CN" sz="2000" dirty="0">
              <a:solidFill>
                <a:srgbClr val="C82C63"/>
              </a:solidFill>
              <a:latin typeface="+mj-ea"/>
              <a:ea typeface="+mj-ea"/>
            </a:endParaRPr>
          </a:p>
          <a:p>
            <a:r>
              <a:rPr lang="zh-CN" altLang="en-US" sz="1400" dirty="0">
                <a:latin typeface="+mj-ea"/>
                <a:ea typeface="+mj-ea"/>
              </a:rPr>
              <a:t>量效关系明确，平稳升高</a:t>
            </a:r>
            <a:r>
              <a:rPr lang="en-US" altLang="zh-CN" sz="1400" dirty="0">
                <a:latin typeface="+mj-ea"/>
                <a:ea typeface="+mj-ea"/>
              </a:rPr>
              <a:t>Hb</a:t>
            </a:r>
            <a:r>
              <a:rPr lang="zh-CN" altLang="en-US" sz="1400" dirty="0">
                <a:latin typeface="+mj-ea"/>
                <a:ea typeface="+mj-ea"/>
              </a:rPr>
              <a:t>，</a:t>
            </a:r>
            <a:r>
              <a:rPr lang="zh-CN" altLang="en-US" sz="1400" dirty="0">
                <a:solidFill>
                  <a:srgbClr val="C82C63"/>
                </a:solidFill>
                <a:latin typeface="+mj-ea"/>
                <a:ea typeface="+mj-ea"/>
              </a:rPr>
              <a:t>升速符合指南要求</a:t>
            </a:r>
            <a:r>
              <a:rPr lang="zh-CN" altLang="en-US" sz="1400" dirty="0">
                <a:latin typeface="+mj-ea"/>
                <a:ea typeface="+mj-ea"/>
              </a:rPr>
              <a:t>，升速超标比例低，</a:t>
            </a:r>
            <a:r>
              <a:rPr lang="en-US" altLang="zh-CN" sz="1400" b="1" dirty="0">
                <a:solidFill>
                  <a:srgbClr val="C82C63"/>
                </a:solidFill>
                <a:latin typeface="+mj-ea"/>
                <a:ea typeface="+mj-ea"/>
              </a:rPr>
              <a:t>Hb</a:t>
            </a:r>
            <a:r>
              <a:rPr lang="zh-CN" altLang="en-US" sz="1400" b="1" dirty="0">
                <a:solidFill>
                  <a:srgbClr val="C82C63"/>
                </a:solidFill>
                <a:latin typeface="+mj-ea"/>
                <a:ea typeface="+mj-ea"/>
              </a:rPr>
              <a:t>波动小，减少血栓及心血管事件</a:t>
            </a:r>
            <a:r>
              <a:rPr lang="zh-CN" altLang="en-US" sz="1400" dirty="0">
                <a:latin typeface="+mj-ea"/>
                <a:ea typeface="+mj-ea"/>
              </a:rPr>
              <a:t>；疗效持久稳定，调药次数少。</a:t>
            </a:r>
          </a:p>
        </p:txBody>
      </p:sp>
      <p:sp>
        <p:nvSpPr>
          <p:cNvPr id="17" name="矩形 16"/>
          <p:cNvSpPr/>
          <p:nvPr/>
        </p:nvSpPr>
        <p:spPr>
          <a:xfrm>
            <a:off x="3702547" y="4314841"/>
            <a:ext cx="2397324" cy="1045210"/>
          </a:xfrm>
          <a:prstGeom prst="rect">
            <a:avLst/>
          </a:prstGeom>
        </p:spPr>
        <p:txBody>
          <a:bodyPr wrap="square">
            <a:spAutoFit/>
          </a:bodyPr>
          <a:lstStyle/>
          <a:p>
            <a:r>
              <a:rPr lang="zh-CN" altLang="en-US" sz="2000" b="1" dirty="0">
                <a:solidFill>
                  <a:srgbClr val="C82C63"/>
                </a:solidFill>
                <a:latin typeface="+mj-ea"/>
                <a:ea typeface="+mj-ea"/>
              </a:rPr>
              <a:t>简便：</a:t>
            </a:r>
            <a:endParaRPr lang="en-US" altLang="zh-CN" sz="2000" b="1" dirty="0">
              <a:solidFill>
                <a:srgbClr val="C82C63"/>
              </a:solidFill>
              <a:latin typeface="+mj-ea"/>
              <a:ea typeface="+mj-ea"/>
            </a:endParaRPr>
          </a:p>
          <a:p>
            <a:r>
              <a:rPr lang="zh-CN" altLang="en-US" sz="1400" dirty="0">
                <a:latin typeface="+mj-ea"/>
                <a:ea typeface="+mj-ea"/>
              </a:rPr>
              <a:t>量效关系明确，调药呈倍数阶梯，调药方便；</a:t>
            </a:r>
            <a:r>
              <a:rPr lang="zh-CN" altLang="en-US" sz="1400" dirty="0">
                <a:solidFill>
                  <a:srgbClr val="C82C63"/>
                </a:solidFill>
                <a:latin typeface="+mj-ea"/>
                <a:ea typeface="+mj-ea"/>
              </a:rPr>
              <a:t>每日一次口服，</a:t>
            </a:r>
            <a:r>
              <a:rPr lang="zh-CN" altLang="en-US" sz="1400" b="1" dirty="0">
                <a:solidFill>
                  <a:srgbClr val="C00000"/>
                </a:solidFill>
                <a:latin typeface="+mj-ea"/>
                <a:ea typeface="+mj-ea"/>
              </a:rPr>
              <a:t>不易错服漏服</a:t>
            </a:r>
            <a:r>
              <a:rPr lang="zh-CN" altLang="en-US" sz="1400" dirty="0">
                <a:latin typeface="+mj-ea"/>
                <a:ea typeface="+mj-ea"/>
              </a:rPr>
              <a:t>。</a:t>
            </a:r>
          </a:p>
        </p:txBody>
      </p:sp>
      <p:sp>
        <p:nvSpPr>
          <p:cNvPr id="2" name="矩形 1">
            <a:extLst>
              <a:ext uri="{FF2B5EF4-FFF2-40B4-BE49-F238E27FC236}">
                <a16:creationId xmlns:a16="http://schemas.microsoft.com/office/drawing/2014/main" id="{296E41F6-03BE-5115-A14D-EF4EC8F00AB7}"/>
              </a:ext>
            </a:extLst>
          </p:cNvPr>
          <p:cNvSpPr/>
          <p:nvPr/>
        </p:nvSpPr>
        <p:spPr>
          <a:xfrm>
            <a:off x="487946" y="920760"/>
            <a:ext cx="5608054" cy="460375"/>
          </a:xfrm>
          <a:prstGeom prst="rect">
            <a:avLst/>
          </a:prstGeom>
          <a:solidFill>
            <a:srgbClr val="C82C63"/>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a:solidFill>
                  <a:schemeClr val="bg1"/>
                </a:solidFill>
              </a:rPr>
              <a:t>恩那度司他产品优势</a:t>
            </a:r>
          </a:p>
        </p:txBody>
      </p:sp>
      <p:sp>
        <p:nvSpPr>
          <p:cNvPr id="3" name="文本框 2">
            <a:extLst>
              <a:ext uri="{FF2B5EF4-FFF2-40B4-BE49-F238E27FC236}">
                <a16:creationId xmlns:a16="http://schemas.microsoft.com/office/drawing/2014/main" id="{90A2BFE9-E017-9B17-7A8D-DE638FA35365}"/>
              </a:ext>
            </a:extLst>
          </p:cNvPr>
          <p:cNvSpPr txBox="1"/>
          <p:nvPr/>
        </p:nvSpPr>
        <p:spPr>
          <a:xfrm>
            <a:off x="255370" y="6017384"/>
            <a:ext cx="2635390" cy="861774"/>
          </a:xfrm>
          <a:prstGeom prst="rect">
            <a:avLst/>
          </a:prstGeom>
          <a:noFill/>
        </p:spPr>
        <p:txBody>
          <a:bodyPr wrap="square" rtlCol="0">
            <a:spAutoFit/>
          </a:bodyPr>
          <a:lstStyle/>
          <a:p>
            <a:pPr indent="0"/>
            <a:r>
              <a:rPr lang="zh-CN" altLang="zh-CN" sz="500" b="0" dirty="0">
                <a:latin typeface="+mj-ea"/>
                <a:ea typeface="+mj-ea"/>
              </a:rPr>
              <a:t>参考文献：</a:t>
            </a:r>
            <a:endParaRPr lang="en-US" altLang="zh-CN" sz="500" b="0" dirty="0">
              <a:latin typeface="+mj-ea"/>
              <a:ea typeface="+mj-ea"/>
            </a:endParaRPr>
          </a:p>
          <a:p>
            <a:pPr indent="0"/>
            <a:r>
              <a:rPr lang="en-US" altLang="zh-CN" sz="500" b="0" dirty="0">
                <a:latin typeface="+mj-ea"/>
                <a:ea typeface="+mj-ea"/>
              </a:rPr>
              <a:t>1. ACS Med Chem Lett. 2017 Nov 20;8(12):1320-1325.</a:t>
            </a:r>
          </a:p>
          <a:p>
            <a:pPr indent="0"/>
            <a:r>
              <a:rPr lang="en-US" altLang="zh-CN" sz="500" b="0" dirty="0">
                <a:latin typeface="+mj-ea"/>
                <a:ea typeface="+mj-ea"/>
              </a:rPr>
              <a:t>2. Front </a:t>
            </a:r>
            <a:r>
              <a:rPr lang="en-US" altLang="zh-CN" sz="500" b="0" dirty="0" err="1">
                <a:latin typeface="+mj-ea"/>
                <a:ea typeface="+mj-ea"/>
              </a:rPr>
              <a:t>Pharmacol</a:t>
            </a:r>
            <a:r>
              <a:rPr lang="en-US" altLang="zh-CN" sz="500" b="0" dirty="0">
                <a:latin typeface="+mj-ea"/>
                <a:ea typeface="+mj-ea"/>
              </a:rPr>
              <a:t>. 2022 Feb 24;13:837249.</a:t>
            </a:r>
          </a:p>
          <a:p>
            <a:pPr indent="0"/>
            <a:r>
              <a:rPr lang="en-US" altLang="zh-CN" sz="500" b="0" dirty="0">
                <a:latin typeface="+mj-ea"/>
                <a:ea typeface="+mj-ea"/>
              </a:rPr>
              <a:t>3. Kidney Int Suppl (2011). 2021 Apr;11(1):8-25.</a:t>
            </a:r>
          </a:p>
          <a:p>
            <a:pPr indent="0"/>
            <a:r>
              <a:rPr lang="en-US" altLang="zh-CN" sz="500" b="0" dirty="0">
                <a:latin typeface="+mj-ea"/>
                <a:ea typeface="+mj-ea"/>
              </a:rPr>
              <a:t>4. </a:t>
            </a:r>
            <a:r>
              <a:rPr lang="en-US" altLang="zh-CN" sz="500" b="0" dirty="0" err="1">
                <a:latin typeface="+mj-ea"/>
                <a:ea typeface="+mj-ea"/>
              </a:rPr>
              <a:t>Eur</a:t>
            </a:r>
            <a:r>
              <a:rPr lang="en-US" altLang="zh-CN" sz="500" b="0" dirty="0">
                <a:latin typeface="+mj-ea"/>
                <a:ea typeface="+mj-ea"/>
              </a:rPr>
              <a:t> J </a:t>
            </a:r>
            <a:r>
              <a:rPr lang="en-US" altLang="zh-CN" sz="500" b="0" dirty="0" err="1">
                <a:latin typeface="+mj-ea"/>
                <a:ea typeface="+mj-ea"/>
              </a:rPr>
              <a:t>Pharmacol</a:t>
            </a:r>
            <a:r>
              <a:rPr lang="en-US" altLang="zh-CN" sz="500" b="0" dirty="0">
                <a:latin typeface="+mj-ea"/>
                <a:ea typeface="+mj-ea"/>
              </a:rPr>
              <a:t>. 2019 Sep 15; 859:172532.</a:t>
            </a:r>
            <a:endParaRPr lang="zh-CN" altLang="zh-CN" sz="500" b="0" dirty="0">
              <a:latin typeface="+mj-ea"/>
              <a:ea typeface="+mj-ea"/>
            </a:endParaRPr>
          </a:p>
          <a:p>
            <a:pPr indent="0"/>
            <a:r>
              <a:rPr lang="zh-CN" altLang="zh-CN" sz="500" b="0" dirty="0">
                <a:latin typeface="+mj-ea"/>
                <a:ea typeface="+mj-ea"/>
              </a:rPr>
              <a:t>5. 罗沙司他</a:t>
            </a:r>
            <a:r>
              <a:rPr lang="en-US" altLang="zh-CN" sz="500" b="0" dirty="0">
                <a:latin typeface="+mj-ea"/>
                <a:ea typeface="+mj-ea"/>
              </a:rPr>
              <a:t>PMDA</a:t>
            </a:r>
            <a:r>
              <a:rPr lang="zh-CN" altLang="zh-CN" sz="500" b="0" dirty="0">
                <a:latin typeface="+mj-ea"/>
                <a:ea typeface="+mj-ea"/>
              </a:rPr>
              <a:t>递交资料https://www.pmda.go.jp/files/000234811.pdf   </a:t>
            </a:r>
            <a:endParaRPr lang="en-US" altLang="zh-CN" sz="500" b="0" dirty="0">
              <a:latin typeface="+mj-ea"/>
              <a:ea typeface="+mj-ea"/>
            </a:endParaRPr>
          </a:p>
          <a:p>
            <a:pPr indent="0"/>
            <a:r>
              <a:rPr lang="en-US" altLang="zh-CN" sz="500" b="0" dirty="0">
                <a:latin typeface="+mj-ea"/>
                <a:ea typeface="+mj-ea"/>
              </a:rPr>
              <a:t>6. J Clin </a:t>
            </a:r>
            <a:r>
              <a:rPr lang="en-US" altLang="zh-CN" sz="500" b="0" dirty="0" err="1">
                <a:latin typeface="+mj-ea"/>
                <a:ea typeface="+mj-ea"/>
              </a:rPr>
              <a:t>Pharmacol</a:t>
            </a:r>
            <a:r>
              <a:rPr lang="en-US" altLang="zh-CN" sz="500" b="0" dirty="0">
                <a:latin typeface="+mj-ea"/>
                <a:ea typeface="+mj-ea"/>
              </a:rPr>
              <a:t> . 2020 Nov;60(11):1432-1440.</a:t>
            </a:r>
          </a:p>
          <a:p>
            <a:pPr indent="0"/>
            <a:r>
              <a:rPr lang="zh-CN" altLang="zh-CN" sz="500" dirty="0">
                <a:latin typeface="+mj-ea"/>
                <a:ea typeface="+mj-ea"/>
                <a:sym typeface="+mn-ea"/>
              </a:rPr>
              <a:t>7. 中国Ⅲ期非透析研究SAL0951A301.Data on file</a:t>
            </a:r>
            <a:endParaRPr lang="en-US" altLang="en-US" sz="500" b="0" dirty="0">
              <a:latin typeface="+mj-ea"/>
              <a:ea typeface="+mj-ea"/>
            </a:endParaRPr>
          </a:p>
          <a:p>
            <a:pPr indent="0"/>
            <a:r>
              <a:rPr lang="en-US" altLang="zh-CN" sz="500" dirty="0">
                <a:latin typeface="+mj-ea"/>
                <a:ea typeface="+mj-ea"/>
                <a:sym typeface="+mn-ea"/>
              </a:rPr>
              <a:t>8. Am J Nephrol. 2019;49(2):165-174. </a:t>
            </a:r>
          </a:p>
          <a:p>
            <a:pPr indent="0"/>
            <a:r>
              <a:rPr lang="en-US" altLang="zh-CN" sz="500" dirty="0">
                <a:latin typeface="+mj-ea"/>
                <a:ea typeface="+mj-ea"/>
                <a:sym typeface="+mn-ea"/>
              </a:rPr>
              <a:t>9. </a:t>
            </a:r>
            <a:r>
              <a:rPr lang="en-US" altLang="zh-CN" sz="500" dirty="0" err="1">
                <a:latin typeface="+mj-ea"/>
                <a:ea typeface="+mj-ea"/>
                <a:sym typeface="+mn-ea"/>
              </a:rPr>
              <a:t>Ther</a:t>
            </a:r>
            <a:r>
              <a:rPr lang="en-US" altLang="zh-CN" sz="500" dirty="0">
                <a:latin typeface="+mj-ea"/>
                <a:ea typeface="+mj-ea"/>
                <a:sym typeface="+mn-ea"/>
              </a:rPr>
              <a:t> </a:t>
            </a:r>
            <a:r>
              <a:rPr lang="en-US" altLang="zh-CN" sz="500" dirty="0" err="1">
                <a:latin typeface="+mj-ea"/>
                <a:ea typeface="+mj-ea"/>
                <a:sym typeface="+mn-ea"/>
              </a:rPr>
              <a:t>Apher</a:t>
            </a:r>
            <a:r>
              <a:rPr lang="en-US" altLang="zh-CN" sz="500" dirty="0">
                <a:latin typeface="+mj-ea"/>
                <a:ea typeface="+mj-ea"/>
                <a:sym typeface="+mn-ea"/>
              </a:rPr>
              <a:t> Dial. 2022;26(4):679-693. </a:t>
            </a:r>
          </a:p>
        </p:txBody>
      </p:sp>
      <p:sp>
        <p:nvSpPr>
          <p:cNvPr id="4" name="文本框 3">
            <a:extLst>
              <a:ext uri="{FF2B5EF4-FFF2-40B4-BE49-F238E27FC236}">
                <a16:creationId xmlns:a16="http://schemas.microsoft.com/office/drawing/2014/main" id="{B014340C-A011-267C-02EE-1D712183528A}"/>
              </a:ext>
            </a:extLst>
          </p:cNvPr>
          <p:cNvSpPr txBox="1"/>
          <p:nvPr/>
        </p:nvSpPr>
        <p:spPr>
          <a:xfrm>
            <a:off x="2755276" y="6102998"/>
            <a:ext cx="2635390" cy="784830"/>
          </a:xfrm>
          <a:prstGeom prst="rect">
            <a:avLst/>
          </a:prstGeom>
          <a:noFill/>
        </p:spPr>
        <p:txBody>
          <a:bodyPr wrap="square" rtlCol="0">
            <a:spAutoFit/>
          </a:bodyPr>
          <a:lstStyle/>
          <a:p>
            <a:pPr indent="0"/>
            <a:r>
              <a:rPr lang="en-US" altLang="zh-CN" sz="500" dirty="0">
                <a:latin typeface="+mj-ea"/>
                <a:ea typeface="+mj-ea"/>
                <a:sym typeface="+mn-ea"/>
              </a:rPr>
              <a:t>10.Kidney Int Rep. 2021;6(7):1840-1849.</a:t>
            </a:r>
          </a:p>
          <a:p>
            <a:pPr indent="0"/>
            <a:r>
              <a:rPr lang="en-US" altLang="zh-CN" sz="500" dirty="0">
                <a:latin typeface="+mj-ea"/>
                <a:ea typeface="+mj-ea"/>
                <a:sym typeface="+mn-ea"/>
              </a:rPr>
              <a:t>11.Kidney Dis (Basel). 2021;7(6):494-502.</a:t>
            </a:r>
          </a:p>
          <a:p>
            <a:pPr indent="0"/>
            <a:r>
              <a:rPr lang="en-US" altLang="zh-CN" sz="500" dirty="0">
                <a:latin typeface="+mj-ea"/>
                <a:ea typeface="+mj-ea"/>
                <a:sym typeface="+mn-ea"/>
              </a:rPr>
              <a:t>12.Ther </a:t>
            </a:r>
            <a:r>
              <a:rPr lang="en-US" altLang="zh-CN" sz="500" dirty="0" err="1">
                <a:latin typeface="+mj-ea"/>
                <a:ea typeface="+mj-ea"/>
                <a:sym typeface="+mn-ea"/>
              </a:rPr>
              <a:t>Apher</a:t>
            </a:r>
            <a:r>
              <a:rPr lang="en-US" altLang="zh-CN" sz="500" dirty="0">
                <a:latin typeface="+mj-ea"/>
                <a:ea typeface="+mj-ea"/>
                <a:sym typeface="+mn-ea"/>
              </a:rPr>
              <a:t> Dial. 2022;26(2):345-356.</a:t>
            </a:r>
          </a:p>
          <a:p>
            <a:pPr indent="0"/>
            <a:r>
              <a:rPr lang="zh-CN" altLang="zh-CN" sz="500" dirty="0">
                <a:latin typeface="+mj-ea"/>
                <a:ea typeface="+mj-ea"/>
                <a:sym typeface="+mn-ea"/>
              </a:rPr>
              <a:t>13. 恩那度司他美国Ⅰ期临床,Data on file.</a:t>
            </a:r>
          </a:p>
          <a:p>
            <a:pPr indent="0"/>
            <a:r>
              <a:rPr lang="zh-CN" altLang="zh-CN" sz="500" dirty="0">
                <a:latin typeface="+mj-ea"/>
                <a:ea typeface="+mj-ea"/>
                <a:sym typeface="+mn-ea"/>
              </a:rPr>
              <a:t>14. 罗沙司他FDA递交资料.</a:t>
            </a:r>
            <a:endParaRPr lang="en-US" altLang="en-US" sz="500" dirty="0">
              <a:latin typeface="+mj-ea"/>
              <a:ea typeface="+mj-ea"/>
              <a:sym typeface="+mn-ea"/>
            </a:endParaRPr>
          </a:p>
          <a:p>
            <a:pPr indent="0"/>
            <a:r>
              <a:rPr lang="zh-CN" altLang="zh-CN" sz="500" dirty="0">
                <a:latin typeface="+mj-ea"/>
                <a:ea typeface="+mj-ea"/>
                <a:sym typeface="+mn-ea"/>
              </a:rPr>
              <a:t>15. Front. Endocrinol. 14:1131516.</a:t>
            </a:r>
          </a:p>
          <a:p>
            <a:pPr indent="0"/>
            <a:r>
              <a:rPr lang="zh-CN" altLang="zh-CN" sz="500" dirty="0">
                <a:latin typeface="+mj-ea"/>
                <a:ea typeface="+mj-ea"/>
                <a:sym typeface="+mn-ea"/>
              </a:rPr>
              <a:t>16. Kidney Int Rep. 2021 Apr 17;6(7):1810-1828.</a:t>
            </a:r>
          </a:p>
          <a:p>
            <a:pPr indent="0"/>
            <a:r>
              <a:rPr lang="zh-CN" altLang="zh-CN" sz="500" dirty="0">
                <a:latin typeface="+mj-ea"/>
                <a:ea typeface="+mj-ea"/>
                <a:sym typeface="+mn-ea"/>
              </a:rPr>
              <a:t>17. Nephron. 2020;144(8):372-382.</a:t>
            </a:r>
          </a:p>
          <a:p>
            <a:pPr indent="0"/>
            <a:r>
              <a:rPr lang="zh-CN" altLang="zh-CN" sz="500" dirty="0">
                <a:latin typeface="+mj-ea"/>
                <a:ea typeface="+mj-ea"/>
                <a:sym typeface="+mn-ea"/>
              </a:rPr>
              <a:t>18. 罗沙司他日本说明书（202</a:t>
            </a:r>
            <a:r>
              <a:rPr lang="en-US" altLang="zh-CN" sz="500" dirty="0">
                <a:latin typeface="+mj-ea"/>
                <a:ea typeface="+mj-ea"/>
                <a:sym typeface="+mn-ea"/>
              </a:rPr>
              <a:t>2</a:t>
            </a:r>
            <a:r>
              <a:rPr lang="zh-CN" altLang="zh-CN" sz="500" dirty="0">
                <a:latin typeface="+mj-ea"/>
                <a:ea typeface="+mj-ea"/>
                <a:sym typeface="+mn-ea"/>
              </a:rPr>
              <a:t>年</a:t>
            </a:r>
            <a:r>
              <a:rPr lang="en-US" altLang="zh-CN" sz="500" dirty="0">
                <a:latin typeface="+mj-ea"/>
                <a:ea typeface="+mj-ea"/>
                <a:sym typeface="+mn-ea"/>
              </a:rPr>
              <a:t>11</a:t>
            </a:r>
            <a:r>
              <a:rPr lang="zh-CN" altLang="zh-CN" sz="500" dirty="0">
                <a:latin typeface="+mj-ea"/>
                <a:ea typeface="+mj-ea"/>
                <a:sym typeface="+mn-ea"/>
              </a:rPr>
              <a:t>月修订）</a:t>
            </a:r>
          </a:p>
        </p:txBody>
      </p:sp>
      <p:sp>
        <p:nvSpPr>
          <p:cNvPr id="6" name="文本框 5">
            <a:extLst>
              <a:ext uri="{FF2B5EF4-FFF2-40B4-BE49-F238E27FC236}">
                <a16:creationId xmlns:a16="http://schemas.microsoft.com/office/drawing/2014/main" id="{788B70F7-F3B9-49C1-530F-F9B6AD29384E}"/>
              </a:ext>
            </a:extLst>
          </p:cNvPr>
          <p:cNvSpPr txBox="1"/>
          <p:nvPr/>
        </p:nvSpPr>
        <p:spPr>
          <a:xfrm>
            <a:off x="4339105" y="6120249"/>
            <a:ext cx="2286376" cy="400110"/>
          </a:xfrm>
          <a:prstGeom prst="rect">
            <a:avLst/>
          </a:prstGeom>
          <a:noFill/>
        </p:spPr>
        <p:txBody>
          <a:bodyPr wrap="square">
            <a:spAutoFit/>
          </a:bodyPr>
          <a:lstStyle/>
          <a:p>
            <a:r>
              <a:rPr lang="en-US" altLang="zh-CN" sz="500" dirty="0">
                <a:latin typeface="+mj-ea"/>
                <a:ea typeface="+mj-ea"/>
              </a:rPr>
              <a:t>19. </a:t>
            </a:r>
            <a:r>
              <a:rPr lang="zh-CN" altLang="en-US" sz="500" dirty="0">
                <a:latin typeface="+mj-ea"/>
                <a:ea typeface="+mj-ea"/>
              </a:rPr>
              <a:t>恩那度司他日本说明书（</a:t>
            </a:r>
            <a:r>
              <a:rPr lang="en-US" altLang="zh-CN" sz="500" dirty="0">
                <a:latin typeface="+mj-ea"/>
                <a:ea typeface="+mj-ea"/>
              </a:rPr>
              <a:t>2023</a:t>
            </a:r>
            <a:r>
              <a:rPr lang="zh-CN" altLang="en-US" sz="500" dirty="0">
                <a:latin typeface="+mj-ea"/>
                <a:ea typeface="+mj-ea"/>
              </a:rPr>
              <a:t>年</a:t>
            </a:r>
            <a:r>
              <a:rPr lang="en-US" altLang="zh-CN" sz="500" dirty="0">
                <a:latin typeface="+mj-ea"/>
                <a:ea typeface="+mj-ea"/>
              </a:rPr>
              <a:t>2</a:t>
            </a:r>
            <a:r>
              <a:rPr lang="zh-CN" altLang="en-US" sz="500" dirty="0">
                <a:latin typeface="+mj-ea"/>
                <a:ea typeface="+mj-ea"/>
              </a:rPr>
              <a:t>月修订）</a:t>
            </a:r>
          </a:p>
          <a:p>
            <a:r>
              <a:rPr lang="en-US" altLang="zh-CN" sz="500" dirty="0">
                <a:latin typeface="+mj-ea"/>
                <a:ea typeface="+mj-ea"/>
              </a:rPr>
              <a:t>20. </a:t>
            </a:r>
            <a:r>
              <a:rPr lang="zh-CN" altLang="en-US" sz="500" dirty="0">
                <a:latin typeface="+mj-ea"/>
                <a:ea typeface="+mj-ea"/>
              </a:rPr>
              <a:t>罗沙司他中国说明书（</a:t>
            </a:r>
            <a:r>
              <a:rPr lang="en-US" altLang="zh-CN" sz="500" dirty="0">
                <a:latin typeface="+mj-ea"/>
                <a:ea typeface="+mj-ea"/>
              </a:rPr>
              <a:t>2021</a:t>
            </a:r>
            <a:r>
              <a:rPr lang="zh-CN" altLang="en-US" sz="500" dirty="0">
                <a:latin typeface="+mj-ea"/>
                <a:ea typeface="+mj-ea"/>
              </a:rPr>
              <a:t>年</a:t>
            </a:r>
            <a:r>
              <a:rPr lang="en-US" altLang="zh-CN" sz="500" dirty="0">
                <a:latin typeface="+mj-ea"/>
                <a:ea typeface="+mj-ea"/>
              </a:rPr>
              <a:t>4</a:t>
            </a:r>
            <a:r>
              <a:rPr lang="zh-CN" altLang="en-US" sz="500" dirty="0">
                <a:latin typeface="+mj-ea"/>
                <a:ea typeface="+mj-ea"/>
              </a:rPr>
              <a:t>月）</a:t>
            </a:r>
          </a:p>
          <a:p>
            <a:r>
              <a:rPr lang="en-US" altLang="zh-CN" sz="500" dirty="0">
                <a:latin typeface="+mj-ea"/>
                <a:ea typeface="+mj-ea"/>
              </a:rPr>
              <a:t>21. </a:t>
            </a:r>
            <a:r>
              <a:rPr lang="zh-CN" altLang="en-US" sz="500" dirty="0">
                <a:latin typeface="+mj-ea"/>
                <a:ea typeface="+mj-ea"/>
              </a:rPr>
              <a:t>恩那度司他中国说明书（核准日期</a:t>
            </a:r>
            <a:r>
              <a:rPr lang="en-US" altLang="zh-CN" sz="500" dirty="0">
                <a:latin typeface="+mj-ea"/>
                <a:ea typeface="+mj-ea"/>
              </a:rPr>
              <a:t>2023</a:t>
            </a:r>
            <a:r>
              <a:rPr lang="zh-CN" altLang="en-US" sz="500" dirty="0">
                <a:latin typeface="+mj-ea"/>
                <a:ea typeface="+mj-ea"/>
              </a:rPr>
              <a:t>年</a:t>
            </a:r>
            <a:r>
              <a:rPr lang="en-US" altLang="zh-CN" sz="500" dirty="0">
                <a:latin typeface="+mj-ea"/>
                <a:ea typeface="+mj-ea"/>
              </a:rPr>
              <a:t>6</a:t>
            </a:r>
            <a:r>
              <a:rPr lang="zh-CN" altLang="en-US" sz="500" dirty="0">
                <a:latin typeface="+mj-ea"/>
                <a:ea typeface="+mj-ea"/>
              </a:rPr>
              <a:t>月</a:t>
            </a:r>
            <a:r>
              <a:rPr lang="en-US" altLang="zh-CN" sz="500" dirty="0">
                <a:latin typeface="+mj-ea"/>
                <a:ea typeface="+mj-ea"/>
              </a:rPr>
              <a:t>7</a:t>
            </a:r>
            <a:r>
              <a:rPr lang="zh-CN" altLang="en-US" sz="500" dirty="0">
                <a:latin typeface="+mj-ea"/>
                <a:ea typeface="+mj-ea"/>
              </a:rPr>
              <a:t>日）</a:t>
            </a:r>
          </a:p>
          <a:p>
            <a:r>
              <a:rPr lang="en-US" altLang="zh-CN" sz="500" dirty="0">
                <a:latin typeface="+mj-ea"/>
                <a:ea typeface="+mj-ea"/>
              </a:rPr>
              <a:t>22. Nephrol Dial Transplant. 2021 Aug 27;36(9):1629-1639</a:t>
            </a:r>
          </a:p>
        </p:txBody>
      </p:sp>
      <p:sp>
        <p:nvSpPr>
          <p:cNvPr id="5" name="灯片编号占位符 4">
            <a:extLst>
              <a:ext uri="{FF2B5EF4-FFF2-40B4-BE49-F238E27FC236}">
                <a16:creationId xmlns:a16="http://schemas.microsoft.com/office/drawing/2014/main" id="{0CA64A8D-7236-E489-D79C-0C892EE42C6E}"/>
              </a:ext>
            </a:extLst>
          </p:cNvPr>
          <p:cNvSpPr>
            <a:spLocks noGrp="1"/>
          </p:cNvSpPr>
          <p:nvPr>
            <p:ph type="sldNum" sz="quarter" idx="12"/>
          </p:nvPr>
        </p:nvSpPr>
        <p:spPr/>
        <p:txBody>
          <a:bodyPr/>
          <a:lstStyle/>
          <a:p>
            <a:fld id="{49AE70B2-8BF9-45C0-BB95-33D1B9D3A854}" type="slidenum">
              <a:rPr lang="zh-CN" altLang="en-US" smtClean="0"/>
              <a:t>5</a:t>
            </a:fld>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44587" y="149006"/>
            <a:ext cx="5075264" cy="400110"/>
          </a:xfrm>
          <a:prstGeom prst="rect">
            <a:avLst/>
          </a:prstGeom>
          <a:noFill/>
        </p:spPr>
        <p:txBody>
          <a:bodyPr wrap="square" rtlCol="0">
            <a:spAutoFit/>
          </a:bodyPr>
          <a:lstStyle/>
          <a:p>
            <a:r>
              <a:rPr lang="zh-CN" altLang="en-US" sz="2000" b="1" dirty="0">
                <a:solidFill>
                  <a:srgbClr val="C00000"/>
                </a:solidFill>
                <a:latin typeface="+mj-ea"/>
                <a:ea typeface="+mj-ea"/>
              </a:rPr>
              <a:t>安全性</a:t>
            </a:r>
          </a:p>
        </p:txBody>
      </p:sp>
      <p:sp>
        <p:nvSpPr>
          <p:cNvPr id="7" name="矩形 6"/>
          <p:cNvSpPr/>
          <p:nvPr/>
        </p:nvSpPr>
        <p:spPr>
          <a:xfrm>
            <a:off x="465112" y="125224"/>
            <a:ext cx="781050" cy="447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文本框 7"/>
          <p:cNvSpPr txBox="1"/>
          <p:nvPr/>
        </p:nvSpPr>
        <p:spPr>
          <a:xfrm>
            <a:off x="563537" y="112524"/>
            <a:ext cx="58420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02</a:t>
            </a:r>
          </a:p>
        </p:txBody>
      </p:sp>
      <p:sp>
        <p:nvSpPr>
          <p:cNvPr id="11" name="矩形 10"/>
          <p:cNvSpPr/>
          <p:nvPr/>
        </p:nvSpPr>
        <p:spPr>
          <a:xfrm>
            <a:off x="6155690" y="1404309"/>
            <a:ext cx="5772149" cy="4978091"/>
          </a:xfrm>
          <a:prstGeom prst="rect">
            <a:avLst/>
          </a:prstGeom>
          <a:solidFill>
            <a:schemeClr val="bg1"/>
          </a:solidFill>
          <a:ln w="12700">
            <a:gradFill>
              <a:gsLst>
                <a:gs pos="0">
                  <a:srgbClr val="C82C63"/>
                </a:gs>
                <a:gs pos="100000">
                  <a:srgbClr val="5879B4"/>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324000" rIns="36000" bIns="72000" rtlCol="0" anchor="t" anchorCtr="0"/>
          <a:lstStyle/>
          <a:p>
            <a:r>
              <a:rPr lang="zh-CN" altLang="en-US" b="1" dirty="0">
                <a:solidFill>
                  <a:srgbClr val="C00000"/>
                </a:solidFill>
                <a:latin typeface="+mj-ea"/>
                <a:ea typeface="+mj-ea"/>
              </a:rPr>
              <a:t>       恩那度司他三级及以上不良反应少</a:t>
            </a:r>
            <a:endParaRPr lang="en-US" altLang="zh-CN" b="1" dirty="0">
              <a:solidFill>
                <a:srgbClr val="C00000"/>
              </a:solidFill>
              <a:latin typeface="+mj-ea"/>
              <a:ea typeface="+mj-ea"/>
            </a:endParaRPr>
          </a:p>
          <a:p>
            <a:r>
              <a:rPr lang="zh-CN" altLang="zh-CN" sz="1200" dirty="0">
                <a:solidFill>
                  <a:schemeClr val="tx1"/>
                </a:solidFill>
                <a:latin typeface="+mj-ea"/>
                <a:ea typeface="+mj-ea"/>
              </a:rPr>
              <a:t>截至</a:t>
            </a:r>
            <a:r>
              <a:rPr lang="en-US" altLang="zh-CN" sz="1200" dirty="0">
                <a:solidFill>
                  <a:schemeClr val="tx1"/>
                </a:solidFill>
                <a:latin typeface="+mj-ea"/>
                <a:ea typeface="+mj-ea"/>
              </a:rPr>
              <a:t>2023</a:t>
            </a:r>
            <a:r>
              <a:rPr lang="zh-CN" altLang="zh-CN" sz="1200" dirty="0">
                <a:solidFill>
                  <a:schemeClr val="tx1"/>
                </a:solidFill>
                <a:latin typeface="+mj-ea"/>
                <a:ea typeface="+mj-ea"/>
              </a:rPr>
              <a:t>年</a:t>
            </a:r>
            <a:r>
              <a:rPr lang="en-US" altLang="zh-CN" sz="1200" dirty="0">
                <a:solidFill>
                  <a:schemeClr val="tx1"/>
                </a:solidFill>
                <a:latin typeface="+mj-ea"/>
                <a:ea typeface="+mj-ea"/>
              </a:rPr>
              <a:t>2</a:t>
            </a:r>
            <a:r>
              <a:rPr lang="zh-CN" altLang="zh-CN" sz="1200" dirty="0">
                <a:solidFill>
                  <a:schemeClr val="tx1"/>
                </a:solidFill>
                <a:latin typeface="+mj-ea"/>
                <a:ea typeface="+mj-ea"/>
              </a:rPr>
              <a:t>月，恩那度司他在全球（包括中国、美国、日本）已经完成了</a:t>
            </a:r>
            <a:r>
              <a:rPr lang="en-US" altLang="zh-CN" sz="1200" dirty="0">
                <a:solidFill>
                  <a:schemeClr val="tx1"/>
                </a:solidFill>
                <a:latin typeface="+mj-ea"/>
                <a:ea typeface="+mj-ea"/>
              </a:rPr>
              <a:t>25</a:t>
            </a:r>
            <a:r>
              <a:rPr lang="zh-CN" altLang="zh-CN" sz="1200" dirty="0">
                <a:solidFill>
                  <a:schemeClr val="tx1"/>
                </a:solidFill>
                <a:latin typeface="+mj-ea"/>
                <a:ea typeface="+mj-ea"/>
              </a:rPr>
              <a:t>项临床试验。纳入安全性评价的分别是</a:t>
            </a:r>
            <a:r>
              <a:rPr lang="en-US" altLang="zh-CN" sz="1200" b="1" dirty="0">
                <a:solidFill>
                  <a:srgbClr val="C00000"/>
                </a:solidFill>
                <a:latin typeface="+mj-ea"/>
                <a:ea typeface="+mj-ea"/>
              </a:rPr>
              <a:t>9</a:t>
            </a:r>
            <a:r>
              <a:rPr lang="zh-CN" altLang="zh-CN" sz="1200" b="1" dirty="0">
                <a:solidFill>
                  <a:srgbClr val="C00000"/>
                </a:solidFill>
                <a:latin typeface="+mj-ea"/>
                <a:ea typeface="+mj-ea"/>
              </a:rPr>
              <a:t>项日本研究及</a:t>
            </a:r>
            <a:r>
              <a:rPr lang="en-US" altLang="zh-CN" sz="1200" b="1" dirty="0">
                <a:solidFill>
                  <a:srgbClr val="C00000"/>
                </a:solidFill>
                <a:latin typeface="+mj-ea"/>
                <a:ea typeface="+mj-ea"/>
              </a:rPr>
              <a:t>1</a:t>
            </a:r>
            <a:r>
              <a:rPr lang="zh-CN" altLang="zh-CN" sz="1200" b="1" dirty="0">
                <a:solidFill>
                  <a:srgbClr val="C00000"/>
                </a:solidFill>
                <a:latin typeface="+mj-ea"/>
                <a:ea typeface="+mj-ea"/>
              </a:rPr>
              <a:t>项中国研究</a:t>
            </a:r>
            <a:r>
              <a:rPr lang="zh-CN" altLang="zh-CN" sz="1200" dirty="0">
                <a:solidFill>
                  <a:schemeClr val="tx1"/>
                </a:solidFill>
                <a:latin typeface="+mj-ea"/>
                <a:ea typeface="+mj-ea"/>
              </a:rPr>
              <a:t>。</a:t>
            </a:r>
            <a:endParaRPr lang="en-US" altLang="zh-CN" sz="1200" dirty="0">
              <a:solidFill>
                <a:schemeClr val="tx1"/>
              </a:solidFill>
              <a:latin typeface="+mj-ea"/>
              <a:ea typeface="+mj-ea"/>
            </a:endParaRPr>
          </a:p>
          <a:p>
            <a:pPr marL="285750" indent="-285750">
              <a:buFont typeface="Wingdings" panose="05000000000000000000" pitchFamily="2" charset="2"/>
              <a:buChar char="n"/>
            </a:pPr>
            <a:r>
              <a:rPr lang="zh-CN" altLang="en-US" sz="1200" b="1" dirty="0">
                <a:solidFill>
                  <a:srgbClr val="C00000"/>
                </a:solidFill>
                <a:latin typeface="+mj-ea"/>
                <a:ea typeface="+mj-ea"/>
              </a:rPr>
              <a:t>日本</a:t>
            </a:r>
            <a:r>
              <a:rPr lang="zh-CN" altLang="en-US" sz="1200" b="1" dirty="0">
                <a:solidFill>
                  <a:schemeClr val="tx1"/>
                </a:solidFill>
                <a:latin typeface="+mj-ea"/>
                <a:ea typeface="+mj-ea"/>
              </a:rPr>
              <a:t>开展的9项研究：</a:t>
            </a:r>
            <a:endParaRPr lang="en-US" altLang="zh-CN" sz="1200" b="1" dirty="0">
              <a:solidFill>
                <a:schemeClr val="tx1"/>
              </a:solidFill>
              <a:latin typeface="+mj-ea"/>
              <a:ea typeface="+mj-ea"/>
            </a:endParaRPr>
          </a:p>
          <a:p>
            <a:pPr marL="268605"/>
            <a:r>
              <a:rPr lang="zh-CN" altLang="en-US" sz="1200" dirty="0">
                <a:solidFill>
                  <a:schemeClr val="tx1"/>
                </a:solidFill>
                <a:latin typeface="+mj-ea"/>
                <a:ea typeface="+mj-ea"/>
              </a:rPr>
              <a:t>含3项II期研究和6项III期研究，共885例受试者服用了恩那度司他，其中非透析CKD人群受试者436例，</a:t>
            </a:r>
            <a:r>
              <a:rPr lang="zh-CN" altLang="en-US" sz="1200" b="1" dirty="0">
                <a:solidFill>
                  <a:schemeClr val="tx1"/>
                </a:solidFill>
                <a:latin typeface="+mj-ea"/>
                <a:ea typeface="+mj-ea"/>
              </a:rPr>
              <a:t>日本非透析CKD人群52周发生率≥1%及≥3 级的不良反应为</a:t>
            </a:r>
            <a:r>
              <a:rPr lang="zh-CN" altLang="en-US" sz="1200" b="1" dirty="0">
                <a:solidFill>
                  <a:srgbClr val="C00000"/>
                </a:solidFill>
                <a:latin typeface="+mj-ea"/>
                <a:ea typeface="+mj-ea"/>
              </a:rPr>
              <a:t>纤维蛋白D-二聚体升高</a:t>
            </a:r>
            <a:r>
              <a:rPr lang="en-US" altLang="zh-CN" sz="1200" b="1" dirty="0">
                <a:solidFill>
                  <a:srgbClr val="C00000"/>
                </a:solidFill>
                <a:latin typeface="+mj-ea"/>
                <a:ea typeface="+mj-ea"/>
              </a:rPr>
              <a:t>6</a:t>
            </a:r>
            <a:r>
              <a:rPr lang="zh-CN" altLang="en-US" sz="1200" b="1" dirty="0">
                <a:solidFill>
                  <a:srgbClr val="C00000"/>
                </a:solidFill>
                <a:latin typeface="+mj-ea"/>
                <a:ea typeface="+mj-ea"/>
              </a:rPr>
              <a:t>例</a:t>
            </a:r>
            <a:r>
              <a:rPr lang="zh-CN" altLang="en-US" sz="1200" b="1" dirty="0">
                <a:solidFill>
                  <a:schemeClr val="tx1"/>
                </a:solidFill>
                <a:latin typeface="+mj-ea"/>
                <a:ea typeface="+mj-ea"/>
              </a:rPr>
              <a:t>（</a:t>
            </a:r>
            <a:r>
              <a:rPr lang="en-US" altLang="zh-CN" sz="1200" b="1" dirty="0">
                <a:solidFill>
                  <a:schemeClr val="tx1"/>
                </a:solidFill>
                <a:latin typeface="+mj-ea"/>
                <a:ea typeface="+mj-ea"/>
              </a:rPr>
              <a:t>1.4%</a:t>
            </a:r>
            <a:r>
              <a:rPr lang="zh-CN" altLang="en-US" sz="1200" b="1" dirty="0">
                <a:solidFill>
                  <a:schemeClr val="tx1"/>
                </a:solidFill>
                <a:latin typeface="+mj-ea"/>
                <a:ea typeface="+mj-ea"/>
              </a:rPr>
              <a:t>），</a:t>
            </a:r>
            <a:r>
              <a:rPr lang="zh-CN" altLang="en-US" sz="1200" b="1" dirty="0">
                <a:solidFill>
                  <a:srgbClr val="C00000"/>
                </a:solidFill>
                <a:latin typeface="+mj-ea"/>
                <a:ea typeface="+mj-ea"/>
              </a:rPr>
              <a:t>高血压</a:t>
            </a:r>
            <a:r>
              <a:rPr lang="en-US" altLang="zh-CN" sz="1200" b="1" dirty="0">
                <a:solidFill>
                  <a:srgbClr val="C00000"/>
                </a:solidFill>
                <a:latin typeface="+mj-ea"/>
                <a:ea typeface="+mj-ea"/>
              </a:rPr>
              <a:t>8</a:t>
            </a:r>
            <a:r>
              <a:rPr lang="zh-CN" altLang="en-US" sz="1200" b="1" dirty="0">
                <a:solidFill>
                  <a:srgbClr val="C00000"/>
                </a:solidFill>
                <a:latin typeface="+mj-ea"/>
                <a:ea typeface="+mj-ea"/>
              </a:rPr>
              <a:t>例</a:t>
            </a:r>
            <a:r>
              <a:rPr lang="zh-CN" altLang="en-US" sz="1200" b="1" dirty="0">
                <a:solidFill>
                  <a:schemeClr val="tx1"/>
                </a:solidFill>
                <a:latin typeface="+mj-ea"/>
                <a:ea typeface="+mj-ea"/>
              </a:rPr>
              <a:t>（</a:t>
            </a:r>
            <a:r>
              <a:rPr lang="en-US" altLang="zh-CN" sz="1200" b="1" dirty="0">
                <a:solidFill>
                  <a:schemeClr val="tx1"/>
                </a:solidFill>
                <a:latin typeface="+mj-ea"/>
                <a:ea typeface="+mj-ea"/>
              </a:rPr>
              <a:t>1.8%</a:t>
            </a:r>
            <a:r>
              <a:rPr lang="zh-CN" altLang="en-US" sz="1200" b="1" dirty="0">
                <a:solidFill>
                  <a:schemeClr val="tx1"/>
                </a:solidFill>
                <a:latin typeface="+mj-ea"/>
                <a:ea typeface="+mj-ea"/>
              </a:rPr>
              <a:t>）</a:t>
            </a:r>
            <a:r>
              <a:rPr lang="zh-CN" altLang="en-US" sz="1200" dirty="0">
                <a:solidFill>
                  <a:schemeClr val="tx1"/>
                </a:solidFill>
                <a:latin typeface="+mj-ea"/>
                <a:ea typeface="+mj-ea"/>
              </a:rPr>
              <a:t>。</a:t>
            </a:r>
            <a:endParaRPr lang="en-US" altLang="zh-CN" sz="1200" dirty="0">
              <a:solidFill>
                <a:schemeClr val="tx1"/>
              </a:solidFill>
              <a:latin typeface="+mj-ea"/>
              <a:ea typeface="+mj-ea"/>
            </a:endParaRPr>
          </a:p>
          <a:p>
            <a:pPr marL="285750" indent="-285750">
              <a:buFont typeface="Wingdings" panose="05000000000000000000" pitchFamily="2" charset="2"/>
              <a:buChar char="n"/>
            </a:pPr>
            <a:r>
              <a:rPr lang="zh-CN" altLang="en-US" sz="1200" b="1" dirty="0">
                <a:solidFill>
                  <a:srgbClr val="C00000"/>
                </a:solidFill>
                <a:latin typeface="+mj-ea"/>
                <a:ea typeface="+mj-ea"/>
              </a:rPr>
              <a:t>中国</a:t>
            </a:r>
            <a:r>
              <a:rPr lang="en-US" altLang="zh-CN" sz="1200" b="1" dirty="0">
                <a:solidFill>
                  <a:schemeClr val="tx1"/>
                </a:solidFill>
                <a:latin typeface="+mj-ea"/>
                <a:ea typeface="+mj-ea"/>
              </a:rPr>
              <a:t>III</a:t>
            </a:r>
            <a:r>
              <a:rPr lang="zh-CN" altLang="en-US" sz="1200" b="1" dirty="0">
                <a:solidFill>
                  <a:schemeClr val="tx1"/>
                </a:solidFill>
                <a:latin typeface="+mj-ea"/>
                <a:ea typeface="+mj-ea"/>
              </a:rPr>
              <a:t>期临床研究：</a:t>
            </a:r>
            <a:endParaRPr lang="en-US" altLang="zh-CN" sz="1200" b="1" dirty="0">
              <a:solidFill>
                <a:schemeClr val="tx1"/>
              </a:solidFill>
              <a:latin typeface="+mj-ea"/>
              <a:ea typeface="+mj-ea"/>
            </a:endParaRPr>
          </a:p>
          <a:p>
            <a:pPr marL="268605"/>
            <a:r>
              <a:rPr lang="zh-CN" altLang="en-US" sz="1200" dirty="0">
                <a:solidFill>
                  <a:schemeClr val="tx1"/>
                </a:solidFill>
                <a:latin typeface="+mj-ea"/>
                <a:ea typeface="+mj-ea"/>
              </a:rPr>
              <a:t>双盲期恩那度司他组不良反应的发生率为18.4%，安慰剂组为15.1%，双盲期发生率≥1%且≥3级的不良反应为：</a:t>
            </a:r>
            <a:r>
              <a:rPr lang="zh-CN" altLang="en-US" sz="1200" b="1" dirty="0">
                <a:solidFill>
                  <a:srgbClr val="C00000"/>
                </a:solidFill>
                <a:latin typeface="+mj-ea"/>
                <a:ea typeface="+mj-ea"/>
              </a:rPr>
              <a:t>高血压1例</a:t>
            </a:r>
            <a:r>
              <a:rPr lang="zh-CN" altLang="en-US" sz="1200" dirty="0">
                <a:solidFill>
                  <a:schemeClr val="tx1"/>
                </a:solidFill>
                <a:latin typeface="+mj-ea"/>
                <a:ea typeface="+mj-ea"/>
              </a:rPr>
              <a:t>（1.0%）、</a:t>
            </a:r>
            <a:r>
              <a:rPr lang="zh-CN" altLang="en-US" sz="1200" b="1" dirty="0">
                <a:solidFill>
                  <a:srgbClr val="C00000"/>
                </a:solidFill>
                <a:latin typeface="+mj-ea"/>
                <a:ea typeface="+mj-ea"/>
              </a:rPr>
              <a:t>肾性高血压1例</a:t>
            </a:r>
            <a:r>
              <a:rPr lang="zh-CN" altLang="en-US" sz="1200" dirty="0">
                <a:solidFill>
                  <a:schemeClr val="tx1"/>
                </a:solidFill>
                <a:latin typeface="+mj-ea"/>
                <a:ea typeface="+mj-ea"/>
              </a:rPr>
              <a:t>（1.0%）、</a:t>
            </a:r>
            <a:r>
              <a:rPr lang="zh-CN" altLang="en-US" sz="1200" b="1" dirty="0">
                <a:solidFill>
                  <a:srgbClr val="C00000"/>
                </a:solidFill>
                <a:latin typeface="+mj-ea"/>
                <a:ea typeface="+mj-ea"/>
              </a:rPr>
              <a:t>动静脉瘘闭塞1例</a:t>
            </a:r>
            <a:r>
              <a:rPr lang="zh-CN" altLang="en-US" sz="1200" dirty="0">
                <a:solidFill>
                  <a:schemeClr val="tx1"/>
                </a:solidFill>
                <a:latin typeface="+mj-ea"/>
                <a:ea typeface="+mj-ea"/>
              </a:rPr>
              <a:t>（1.0%）。</a:t>
            </a:r>
            <a:endParaRPr lang="en-US" altLang="zh-CN" sz="1200" dirty="0">
              <a:solidFill>
                <a:schemeClr val="tx1"/>
              </a:solidFill>
              <a:latin typeface="+mj-ea"/>
              <a:ea typeface="+mj-ea"/>
            </a:endParaRPr>
          </a:p>
          <a:p>
            <a:pPr marL="268605"/>
            <a:r>
              <a:rPr lang="zh-CN" altLang="en-US" sz="1200" dirty="0">
                <a:solidFill>
                  <a:schemeClr val="tx1"/>
                </a:solidFill>
                <a:latin typeface="+mj-ea"/>
                <a:ea typeface="+mj-ea"/>
              </a:rPr>
              <a:t>开放期恩那度司他组不良反应发生率为14.3%；开放期发生率≥1%及≥3 级的不良反应包括：</a:t>
            </a:r>
            <a:r>
              <a:rPr lang="zh-CN" altLang="en-US" sz="1200" b="1" dirty="0">
                <a:solidFill>
                  <a:srgbClr val="C00000"/>
                </a:solidFill>
                <a:latin typeface="+mj-ea"/>
                <a:ea typeface="+mj-ea"/>
              </a:rPr>
              <a:t>呼吸道感染2例</a:t>
            </a:r>
            <a:r>
              <a:rPr lang="zh-CN" altLang="en-US" sz="1200" dirty="0">
                <a:solidFill>
                  <a:schemeClr val="tx1"/>
                </a:solidFill>
                <a:latin typeface="+mj-ea"/>
                <a:ea typeface="+mj-ea"/>
              </a:rPr>
              <a:t>（1.4%）</a:t>
            </a:r>
            <a:r>
              <a:rPr lang="zh-CN" altLang="en-US" sz="1200" b="1" dirty="0">
                <a:solidFill>
                  <a:schemeClr val="tx1"/>
                </a:solidFill>
                <a:latin typeface="+mj-ea"/>
                <a:ea typeface="+mj-ea"/>
              </a:rPr>
              <a:t>、</a:t>
            </a:r>
            <a:r>
              <a:rPr lang="zh-CN" altLang="en-US" sz="1200" b="1" dirty="0">
                <a:solidFill>
                  <a:srgbClr val="C00000"/>
                </a:solidFill>
                <a:latin typeface="+mj-ea"/>
                <a:ea typeface="+mj-ea"/>
              </a:rPr>
              <a:t>高血压2例</a:t>
            </a:r>
            <a:r>
              <a:rPr lang="zh-CN" altLang="en-US" sz="1200" dirty="0">
                <a:solidFill>
                  <a:schemeClr val="tx1"/>
                </a:solidFill>
                <a:latin typeface="+mj-ea"/>
                <a:ea typeface="+mj-ea"/>
              </a:rPr>
              <a:t>（1.4%）、</a:t>
            </a:r>
            <a:r>
              <a:rPr lang="zh-CN" altLang="en-US" sz="1200" b="1" dirty="0">
                <a:solidFill>
                  <a:srgbClr val="C00000"/>
                </a:solidFill>
                <a:latin typeface="+mj-ea"/>
                <a:ea typeface="+mj-ea"/>
              </a:rPr>
              <a:t>胃肠出血1例</a:t>
            </a:r>
            <a:r>
              <a:rPr lang="zh-CN" altLang="en-US" sz="1200" dirty="0">
                <a:solidFill>
                  <a:schemeClr val="tx1"/>
                </a:solidFill>
                <a:latin typeface="+mj-ea"/>
                <a:ea typeface="+mj-ea"/>
              </a:rPr>
              <a:t>（0.7%）、</a:t>
            </a:r>
            <a:r>
              <a:rPr lang="zh-CN" altLang="en-US" sz="1200" b="1" dirty="0">
                <a:solidFill>
                  <a:srgbClr val="C00000"/>
                </a:solidFill>
                <a:latin typeface="+mj-ea"/>
                <a:ea typeface="+mj-ea"/>
              </a:rPr>
              <a:t>边缘区淋巴瘤1例</a:t>
            </a:r>
            <a:r>
              <a:rPr lang="zh-CN" altLang="en-US" sz="1200" dirty="0">
                <a:solidFill>
                  <a:schemeClr val="tx1"/>
                </a:solidFill>
                <a:latin typeface="+mj-ea"/>
                <a:ea typeface="+mj-ea"/>
              </a:rPr>
              <a:t>（0.7%）。</a:t>
            </a:r>
            <a:endParaRPr lang="en-US" altLang="zh-CN" sz="1200" dirty="0">
              <a:solidFill>
                <a:schemeClr val="tx1"/>
              </a:solidFill>
              <a:latin typeface="+mj-ea"/>
              <a:ea typeface="+mj-ea"/>
            </a:endParaRPr>
          </a:p>
        </p:txBody>
      </p:sp>
      <p:sp>
        <p:nvSpPr>
          <p:cNvPr id="10" name="矩形 9"/>
          <p:cNvSpPr/>
          <p:nvPr/>
        </p:nvSpPr>
        <p:spPr>
          <a:xfrm>
            <a:off x="7321941" y="1219611"/>
            <a:ext cx="3387284" cy="410035"/>
          </a:xfrm>
          <a:prstGeom prst="rect">
            <a:avLst/>
          </a:prstGeom>
          <a:solidFill>
            <a:srgbClr val="C82C63"/>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ctr"/>
            <a:r>
              <a:rPr lang="zh-CN" altLang="en-US" b="1" dirty="0">
                <a:solidFill>
                  <a:schemeClr val="bg1"/>
                </a:solidFill>
                <a:latin typeface="+mj-ea"/>
                <a:ea typeface="+mj-ea"/>
              </a:rPr>
              <a:t>国内外不良反应发生情况</a:t>
            </a:r>
          </a:p>
        </p:txBody>
      </p:sp>
      <p:sp>
        <p:nvSpPr>
          <p:cNvPr id="13" name="文本框 12"/>
          <p:cNvSpPr txBox="1"/>
          <p:nvPr/>
        </p:nvSpPr>
        <p:spPr>
          <a:xfrm>
            <a:off x="240100" y="6381591"/>
            <a:ext cx="5633650" cy="507831"/>
          </a:xfrm>
          <a:prstGeom prst="rect">
            <a:avLst/>
          </a:prstGeom>
          <a:noFill/>
        </p:spPr>
        <p:txBody>
          <a:bodyPr wrap="square" rtlCol="0">
            <a:spAutoFit/>
          </a:bodyPr>
          <a:lstStyle/>
          <a:p>
            <a:r>
              <a:rPr lang="zh-CN" altLang="en-US" sz="500" dirty="0">
                <a:latin typeface="+mj-ea"/>
                <a:ea typeface="+mj-ea"/>
              </a:rPr>
              <a:t>参考文献：</a:t>
            </a:r>
            <a:endParaRPr lang="en-US" altLang="zh-CN" sz="500" dirty="0">
              <a:latin typeface="+mj-ea"/>
              <a:ea typeface="+mj-ea"/>
            </a:endParaRPr>
          </a:p>
          <a:p>
            <a:r>
              <a:rPr lang="en-US" altLang="zh-CN" sz="500" dirty="0">
                <a:latin typeface="+mj-ea"/>
                <a:ea typeface="+mj-ea"/>
              </a:rPr>
              <a:t>1.</a:t>
            </a:r>
            <a:r>
              <a:rPr lang="zh-CN" altLang="en-US" sz="500" dirty="0">
                <a:latin typeface="+mj-ea"/>
                <a:ea typeface="+mj-ea"/>
              </a:rPr>
              <a:t>恩那度司他中国说明书  核准日期：</a:t>
            </a:r>
            <a:r>
              <a:rPr lang="en-US" altLang="zh-CN" sz="500" dirty="0">
                <a:latin typeface="+mj-ea"/>
                <a:ea typeface="+mj-ea"/>
              </a:rPr>
              <a:t>2023</a:t>
            </a:r>
            <a:r>
              <a:rPr lang="zh-CN" altLang="en-US" sz="500" dirty="0">
                <a:latin typeface="+mj-ea"/>
                <a:ea typeface="+mj-ea"/>
              </a:rPr>
              <a:t>年</a:t>
            </a:r>
            <a:r>
              <a:rPr lang="en-US" altLang="zh-CN" sz="500" dirty="0">
                <a:latin typeface="+mj-ea"/>
                <a:ea typeface="+mj-ea"/>
              </a:rPr>
              <a:t>6</a:t>
            </a:r>
            <a:r>
              <a:rPr lang="zh-CN" altLang="en-US" sz="500" dirty="0">
                <a:latin typeface="+mj-ea"/>
                <a:ea typeface="+mj-ea"/>
              </a:rPr>
              <a:t>月</a:t>
            </a:r>
            <a:r>
              <a:rPr lang="en-US" altLang="zh-CN" sz="500" dirty="0">
                <a:latin typeface="+mj-ea"/>
                <a:ea typeface="+mj-ea"/>
              </a:rPr>
              <a:t>7</a:t>
            </a:r>
            <a:r>
              <a:rPr lang="zh-CN" altLang="en-US" sz="500" dirty="0">
                <a:latin typeface="+mj-ea"/>
                <a:ea typeface="+mj-ea"/>
              </a:rPr>
              <a:t>日</a:t>
            </a:r>
            <a:r>
              <a:rPr lang="en-US" altLang="zh-CN" sz="500" dirty="0">
                <a:latin typeface="+mj-ea"/>
                <a:ea typeface="+mj-ea"/>
              </a:rPr>
              <a:t>                                     2</a:t>
            </a:r>
            <a:r>
              <a:rPr lang="en-US" altLang="zh-CN" sz="500" dirty="0">
                <a:solidFill>
                  <a:schemeClr val="tx1"/>
                </a:solidFill>
                <a:latin typeface="+mj-ea"/>
                <a:ea typeface="+mj-ea"/>
              </a:rPr>
              <a:t>.Adv Chronic Kidney Dis. 2019 Jul; 26(4): 253–266</a:t>
            </a:r>
            <a:r>
              <a:rPr lang="zh-CN" altLang="en-US" sz="500" dirty="0">
                <a:solidFill>
                  <a:schemeClr val="tx1"/>
                </a:solidFill>
                <a:latin typeface="+mj-ea"/>
                <a:ea typeface="+mj-ea"/>
              </a:rPr>
              <a:t>；  </a:t>
            </a:r>
            <a:endParaRPr lang="en-US" altLang="zh-CN" sz="500" dirty="0">
              <a:solidFill>
                <a:schemeClr val="tx1"/>
              </a:solidFill>
              <a:latin typeface="+mj-ea"/>
              <a:ea typeface="+mj-ea"/>
            </a:endParaRPr>
          </a:p>
          <a:p>
            <a:pPr>
              <a:lnSpc>
                <a:spcPct val="120000"/>
              </a:lnSpc>
            </a:pPr>
            <a:r>
              <a:rPr lang="en-US" altLang="zh-CN" sz="500" dirty="0">
                <a:latin typeface="+mj-ea"/>
                <a:ea typeface="+mj-ea"/>
              </a:rPr>
              <a:t>3</a:t>
            </a:r>
            <a:r>
              <a:rPr lang="en-US" altLang="zh-CN" sz="500" dirty="0">
                <a:solidFill>
                  <a:schemeClr val="tx1"/>
                </a:solidFill>
                <a:latin typeface="+mj-ea"/>
                <a:ea typeface="+mj-ea"/>
              </a:rPr>
              <a:t>.Kidney Dis (Basel). 2021 Jan; 7(1): 1–9</a:t>
            </a:r>
            <a:r>
              <a:rPr lang="zh-CN" altLang="en-US" sz="500" dirty="0">
                <a:solidFill>
                  <a:schemeClr val="tx1"/>
                </a:solidFill>
                <a:latin typeface="+mj-ea"/>
                <a:ea typeface="+mj-ea"/>
              </a:rPr>
              <a:t>；  </a:t>
            </a:r>
            <a:r>
              <a:rPr lang="en-US" altLang="zh-CN" sz="500" dirty="0">
                <a:latin typeface="+mj-ea"/>
                <a:ea typeface="+mj-ea"/>
              </a:rPr>
              <a:t>                                              4</a:t>
            </a:r>
            <a:r>
              <a:rPr lang="en-US" altLang="zh-CN" sz="500" dirty="0">
                <a:solidFill>
                  <a:schemeClr val="tx1"/>
                </a:solidFill>
                <a:latin typeface="+mj-ea"/>
                <a:ea typeface="+mj-ea"/>
              </a:rPr>
              <a:t>. </a:t>
            </a:r>
            <a:r>
              <a:rPr lang="en-US" altLang="zh-CN" sz="500" dirty="0" err="1">
                <a:solidFill>
                  <a:schemeClr val="tx1"/>
                </a:solidFill>
                <a:latin typeface="+mj-ea"/>
                <a:ea typeface="+mj-ea"/>
              </a:rPr>
              <a:t>Ther</a:t>
            </a:r>
            <a:r>
              <a:rPr lang="en-US" altLang="zh-CN" sz="500" dirty="0">
                <a:solidFill>
                  <a:schemeClr val="tx1"/>
                </a:solidFill>
                <a:latin typeface="+mj-ea"/>
                <a:ea typeface="+mj-ea"/>
              </a:rPr>
              <a:t> </a:t>
            </a:r>
            <a:r>
              <a:rPr lang="en-US" altLang="zh-CN" sz="500" dirty="0" err="1">
                <a:solidFill>
                  <a:schemeClr val="tx1"/>
                </a:solidFill>
                <a:latin typeface="+mj-ea"/>
                <a:ea typeface="+mj-ea"/>
              </a:rPr>
              <a:t>Apher</a:t>
            </a:r>
            <a:r>
              <a:rPr lang="en-US" altLang="zh-CN" sz="500" dirty="0">
                <a:solidFill>
                  <a:schemeClr val="tx1"/>
                </a:solidFill>
                <a:latin typeface="+mj-ea"/>
                <a:ea typeface="+mj-ea"/>
              </a:rPr>
              <a:t> Dial. 2022;1–15.</a:t>
            </a:r>
          </a:p>
          <a:p>
            <a:pPr>
              <a:lnSpc>
                <a:spcPct val="120000"/>
              </a:lnSpc>
            </a:pPr>
            <a:r>
              <a:rPr lang="en-US" altLang="zh-CN" sz="500" dirty="0">
                <a:latin typeface="+mj-ea"/>
                <a:ea typeface="+mj-ea"/>
              </a:rPr>
              <a:t>5</a:t>
            </a:r>
            <a:r>
              <a:rPr lang="en-US" altLang="zh-CN" sz="500" dirty="0">
                <a:solidFill>
                  <a:schemeClr val="tx1"/>
                </a:solidFill>
                <a:latin typeface="+mj-ea"/>
                <a:ea typeface="+mj-ea"/>
              </a:rPr>
              <a:t>.</a:t>
            </a:r>
            <a:r>
              <a:rPr lang="zh-CN" altLang="en-US" sz="500" dirty="0">
                <a:solidFill>
                  <a:schemeClr val="tx1"/>
                </a:solidFill>
                <a:latin typeface="+mj-ea"/>
                <a:ea typeface="+mj-ea"/>
              </a:rPr>
              <a:t>恩那度司他中国</a:t>
            </a:r>
            <a:r>
              <a:rPr lang="en-US" altLang="zh-CN" sz="500" dirty="0">
                <a:solidFill>
                  <a:schemeClr val="tx1"/>
                </a:solidFill>
                <a:latin typeface="+mj-ea"/>
                <a:ea typeface="+mj-ea"/>
              </a:rPr>
              <a:t>3</a:t>
            </a:r>
            <a:r>
              <a:rPr lang="zh-CN" altLang="en-US" sz="500" dirty="0">
                <a:solidFill>
                  <a:schemeClr val="tx1"/>
                </a:solidFill>
                <a:latin typeface="+mj-ea"/>
                <a:ea typeface="+mj-ea"/>
              </a:rPr>
              <a:t>期临床研究， </a:t>
            </a:r>
            <a:r>
              <a:rPr lang="en-US" altLang="zh-CN" sz="500" dirty="0">
                <a:solidFill>
                  <a:schemeClr val="tx1"/>
                </a:solidFill>
                <a:latin typeface="+mj-ea"/>
                <a:ea typeface="+mj-ea"/>
              </a:rPr>
              <a:t>Data on file </a:t>
            </a:r>
          </a:p>
          <a:p>
            <a:endParaRPr lang="zh-CN" altLang="en-US" sz="500" dirty="0">
              <a:latin typeface="+mj-ea"/>
              <a:ea typeface="+mj-ea"/>
            </a:endParaRPr>
          </a:p>
        </p:txBody>
      </p:sp>
      <p:sp>
        <p:nvSpPr>
          <p:cNvPr id="2" name="矩形 1"/>
          <p:cNvSpPr/>
          <p:nvPr/>
        </p:nvSpPr>
        <p:spPr>
          <a:xfrm>
            <a:off x="302552" y="1424629"/>
            <a:ext cx="5719788" cy="4957771"/>
          </a:xfrm>
          <a:prstGeom prst="rect">
            <a:avLst/>
          </a:prstGeom>
          <a:solidFill>
            <a:schemeClr val="bg1"/>
          </a:solidFill>
          <a:ln w="12700">
            <a:gradFill>
              <a:gsLst>
                <a:gs pos="0">
                  <a:srgbClr val="C82C63"/>
                </a:gs>
                <a:gs pos="100000">
                  <a:srgbClr val="5879B4"/>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288000" rIns="36000" bIns="36000" rtlCol="0" anchor="ctr" anchorCtr="0"/>
          <a:lstStyle/>
          <a:p>
            <a:pPr marL="171450" indent="-171450" algn="just">
              <a:buFont typeface="Arial" panose="020B0604020202020204" pitchFamily="34" charset="0"/>
              <a:buChar char="•"/>
            </a:pPr>
            <a:r>
              <a:rPr lang="zh-CN" altLang="zh-CN" sz="1300" b="1" kern="100" dirty="0">
                <a:solidFill>
                  <a:schemeClr val="tx1"/>
                </a:solidFill>
                <a:latin typeface="+mj-ea"/>
                <a:ea typeface="+mj-ea"/>
              </a:rPr>
              <a:t>禁忌</a:t>
            </a:r>
            <a:r>
              <a:rPr lang="en-US" altLang="zh-CN" sz="1200" b="1" kern="100" dirty="0">
                <a:solidFill>
                  <a:schemeClr val="tx1"/>
                </a:solidFill>
                <a:latin typeface="+mj-ea"/>
                <a:ea typeface="+mj-ea"/>
              </a:rPr>
              <a:t> - </a:t>
            </a:r>
            <a:r>
              <a:rPr lang="zh-CN" altLang="zh-CN" sz="1200" kern="100" dirty="0">
                <a:solidFill>
                  <a:schemeClr val="tx1"/>
                </a:solidFill>
                <a:latin typeface="+mj-ea"/>
                <a:ea typeface="+mj-ea"/>
              </a:rPr>
              <a:t>以下患者禁用：</a:t>
            </a:r>
          </a:p>
          <a:p>
            <a:pPr marL="177800" indent="-177800" algn="just">
              <a:buFont typeface="Wingdings" panose="05000000000000000000" pitchFamily="2" charset="2"/>
              <a:buChar char="ü"/>
            </a:pPr>
            <a:r>
              <a:rPr lang="zh-CN" altLang="zh-CN" sz="1200" kern="0" spc="10" dirty="0">
                <a:solidFill>
                  <a:schemeClr val="tx1"/>
                </a:solidFill>
                <a:latin typeface="+mj-ea"/>
                <a:ea typeface="+mj-ea"/>
              </a:rPr>
              <a:t>对本品成份有过敏史的患者。</a:t>
            </a:r>
            <a:endParaRPr lang="zh-CN" altLang="zh-CN" sz="1200" kern="100" dirty="0">
              <a:solidFill>
                <a:schemeClr val="tx1"/>
              </a:solidFill>
              <a:latin typeface="+mj-ea"/>
              <a:ea typeface="+mj-ea"/>
            </a:endParaRPr>
          </a:p>
          <a:p>
            <a:pPr marL="177800" indent="-177800" algn="just">
              <a:buFont typeface="Wingdings" panose="05000000000000000000" pitchFamily="2" charset="2"/>
              <a:buChar char="ü"/>
            </a:pPr>
            <a:r>
              <a:rPr lang="zh-CN" altLang="zh-CN" sz="1200" kern="0" spc="10" dirty="0">
                <a:solidFill>
                  <a:schemeClr val="tx1"/>
                </a:solidFill>
                <a:latin typeface="+mj-ea"/>
                <a:ea typeface="+mj-ea"/>
              </a:rPr>
              <a:t>妊娠或怀疑妊娠的女性。</a:t>
            </a:r>
            <a:endParaRPr lang="en-US" altLang="zh-CN" sz="1200" kern="0" spc="10" dirty="0">
              <a:solidFill>
                <a:schemeClr val="tx1"/>
              </a:solidFill>
              <a:latin typeface="+mj-ea"/>
              <a:ea typeface="+mj-ea"/>
            </a:endParaRPr>
          </a:p>
          <a:p>
            <a:pPr algn="just"/>
            <a:endParaRPr lang="zh-CN" altLang="zh-CN" sz="500" kern="100" dirty="0">
              <a:solidFill>
                <a:schemeClr val="tx1"/>
              </a:solidFill>
              <a:latin typeface="+mj-ea"/>
              <a:ea typeface="+mj-ea"/>
            </a:endParaRPr>
          </a:p>
          <a:p>
            <a:pPr marL="171450" indent="-171450" algn="just">
              <a:buFont typeface="Arial" panose="020B0604020202020204" pitchFamily="34" charset="0"/>
              <a:buChar char="•"/>
            </a:pPr>
            <a:r>
              <a:rPr lang="zh-CN" altLang="zh-CN" sz="1300" b="1" kern="100" dirty="0">
                <a:solidFill>
                  <a:schemeClr val="tx1"/>
                </a:solidFill>
                <a:latin typeface="+mj-ea"/>
                <a:ea typeface="+mj-ea"/>
              </a:rPr>
              <a:t>注意事项</a:t>
            </a:r>
            <a:endParaRPr lang="zh-CN" altLang="zh-CN" sz="1300" kern="100" dirty="0">
              <a:solidFill>
                <a:schemeClr val="tx1"/>
              </a:solidFill>
              <a:latin typeface="+mj-ea"/>
              <a:ea typeface="+mj-ea"/>
            </a:endParaRPr>
          </a:p>
          <a:p>
            <a:pPr algn="just"/>
            <a:r>
              <a:rPr lang="zh-CN" altLang="zh-CN" sz="1200" kern="0" dirty="0">
                <a:solidFill>
                  <a:schemeClr val="tx1"/>
                </a:solidFill>
                <a:latin typeface="+mj-ea"/>
                <a:ea typeface="+mj-ea"/>
              </a:rPr>
              <a:t>过高血红蛋白及血红蛋白上升过快风险</a:t>
            </a:r>
            <a:r>
              <a:rPr lang="zh-CN" altLang="zh-CN" sz="1200" kern="100" dirty="0">
                <a:solidFill>
                  <a:schemeClr val="tx1"/>
                </a:solidFill>
                <a:latin typeface="+mj-ea"/>
                <a:ea typeface="+mj-ea"/>
              </a:rPr>
              <a:t>；</a:t>
            </a:r>
            <a:r>
              <a:rPr lang="zh-CN" altLang="zh-CN" sz="1200" kern="0" dirty="0">
                <a:solidFill>
                  <a:schemeClr val="tx1"/>
                </a:solidFill>
                <a:latin typeface="+mj-ea"/>
                <a:ea typeface="+mj-ea"/>
              </a:rPr>
              <a:t>高</a:t>
            </a:r>
            <a:r>
              <a:rPr lang="zh-CN" altLang="zh-CN" sz="1200" kern="100" dirty="0">
                <a:solidFill>
                  <a:schemeClr val="tx1"/>
                </a:solidFill>
                <a:latin typeface="+mj-ea"/>
                <a:ea typeface="+mj-ea"/>
              </a:rPr>
              <a:t>血压</a:t>
            </a:r>
            <a:r>
              <a:rPr lang="zh-CN" altLang="zh-CN" sz="1200" kern="0" dirty="0">
                <a:solidFill>
                  <a:schemeClr val="tx1"/>
                </a:solidFill>
                <a:latin typeface="+mj-ea"/>
                <a:ea typeface="+mj-ea"/>
              </a:rPr>
              <a:t>；血栓栓塞事件（包括心肌梗死、卒中、深静脉血栓形成、血管通路血栓形成等）；心力衰竭；视网膜出血；肿瘤恶化；</a:t>
            </a:r>
            <a:r>
              <a:rPr lang="en-US" altLang="zh-CN" sz="1200" kern="0" dirty="0">
                <a:solidFill>
                  <a:schemeClr val="tx1"/>
                </a:solidFill>
                <a:latin typeface="+mj-ea"/>
                <a:ea typeface="+mj-ea"/>
              </a:rPr>
              <a:t>ESAs</a:t>
            </a:r>
            <a:r>
              <a:rPr lang="zh-CN" altLang="zh-CN" sz="1200" kern="0" dirty="0">
                <a:solidFill>
                  <a:schemeClr val="tx1"/>
                </a:solidFill>
                <a:latin typeface="+mj-ea"/>
                <a:ea typeface="+mj-ea"/>
              </a:rPr>
              <a:t>转换为本品后出现</a:t>
            </a:r>
            <a:r>
              <a:rPr lang="en-US" altLang="zh-CN" sz="1200" kern="0" dirty="0">
                <a:solidFill>
                  <a:schemeClr val="tx1"/>
                </a:solidFill>
                <a:latin typeface="+mj-ea"/>
                <a:ea typeface="+mj-ea"/>
              </a:rPr>
              <a:t>Hb</a:t>
            </a:r>
            <a:r>
              <a:rPr lang="zh-CN" altLang="zh-CN" sz="1200" kern="0" dirty="0">
                <a:solidFill>
                  <a:schemeClr val="tx1"/>
                </a:solidFill>
                <a:latin typeface="+mj-ea"/>
                <a:ea typeface="+mj-ea"/>
              </a:rPr>
              <a:t>水平的波动（建议转换前进行充分的获益风险评估，谨慎转换）；由于造血需要铁，缺铁时应补充铁制剂；本品不应与</a:t>
            </a:r>
            <a:r>
              <a:rPr lang="en-US" altLang="zh-CN" sz="1200" kern="0" dirty="0">
                <a:solidFill>
                  <a:schemeClr val="tx1"/>
                </a:solidFill>
                <a:latin typeface="+mj-ea"/>
                <a:ea typeface="+mj-ea"/>
              </a:rPr>
              <a:t>ESAs</a:t>
            </a:r>
            <a:r>
              <a:rPr lang="zh-CN" altLang="zh-CN" sz="1200" kern="0" dirty="0">
                <a:solidFill>
                  <a:schemeClr val="tx1"/>
                </a:solidFill>
                <a:latin typeface="+mj-ea"/>
                <a:ea typeface="+mj-ea"/>
              </a:rPr>
              <a:t>同时使用；运动员慎用。</a:t>
            </a:r>
            <a:endParaRPr lang="en-US" altLang="zh-CN" sz="1200" kern="0" dirty="0">
              <a:solidFill>
                <a:schemeClr val="tx1"/>
              </a:solidFill>
              <a:latin typeface="+mj-ea"/>
              <a:ea typeface="+mj-ea"/>
            </a:endParaRPr>
          </a:p>
          <a:p>
            <a:pPr algn="just"/>
            <a:endParaRPr lang="en-US" altLang="zh-CN" sz="500" kern="100" dirty="0">
              <a:solidFill>
                <a:schemeClr val="tx1"/>
              </a:solidFill>
              <a:latin typeface="+mj-ea"/>
              <a:ea typeface="+mj-ea"/>
            </a:endParaRPr>
          </a:p>
          <a:p>
            <a:pPr marL="171450" indent="-171450" algn="just">
              <a:buFont typeface="Arial" panose="020B0604020202020204" pitchFamily="34" charset="0"/>
              <a:buChar char="•"/>
            </a:pPr>
            <a:r>
              <a:rPr lang="zh-CN" altLang="zh-CN" sz="1300" b="1" kern="100" dirty="0">
                <a:solidFill>
                  <a:schemeClr val="tx1"/>
                </a:solidFill>
                <a:latin typeface="+mj-ea"/>
                <a:ea typeface="+mj-ea"/>
              </a:rPr>
              <a:t>药物相互作用</a:t>
            </a:r>
            <a:r>
              <a:rPr lang="en-US" altLang="zh-CN" sz="1200" b="1" kern="100" dirty="0">
                <a:solidFill>
                  <a:schemeClr val="tx1"/>
                </a:solidFill>
                <a:latin typeface="+mj-ea"/>
                <a:ea typeface="+mj-ea"/>
              </a:rPr>
              <a:t>	</a:t>
            </a:r>
            <a:endParaRPr lang="zh-CN" altLang="zh-CN" sz="1200" kern="100" dirty="0">
              <a:solidFill>
                <a:schemeClr val="tx1"/>
              </a:solidFill>
              <a:latin typeface="+mj-ea"/>
              <a:ea typeface="+mj-ea"/>
            </a:endParaRPr>
          </a:p>
          <a:p>
            <a:pPr algn="l"/>
            <a:r>
              <a:rPr lang="zh-CN" altLang="zh-CN" sz="1200" u="sng" kern="0" dirty="0">
                <a:solidFill>
                  <a:schemeClr val="tx1"/>
                </a:solidFill>
                <a:latin typeface="+mj-ea"/>
                <a:ea typeface="+mj-ea"/>
              </a:rPr>
              <a:t>其他药物对本品的作用</a:t>
            </a:r>
            <a:r>
              <a:rPr lang="zh-CN" altLang="zh-CN" sz="1200" kern="0" dirty="0">
                <a:solidFill>
                  <a:schemeClr val="tx1"/>
                </a:solidFill>
                <a:latin typeface="+mj-ea"/>
                <a:ea typeface="+mj-ea"/>
              </a:rPr>
              <a:t>：</a:t>
            </a:r>
            <a:endParaRPr lang="zh-CN" altLang="zh-CN" sz="1200" kern="100" dirty="0">
              <a:solidFill>
                <a:schemeClr val="tx1"/>
              </a:solidFill>
              <a:latin typeface="+mj-ea"/>
              <a:ea typeface="+mj-ea"/>
            </a:endParaRPr>
          </a:p>
          <a:p>
            <a:pPr algn="l"/>
            <a:r>
              <a:rPr lang="zh-CN" altLang="zh-CN" sz="1200" kern="0" dirty="0">
                <a:solidFill>
                  <a:schemeClr val="tx1"/>
                </a:solidFill>
                <a:latin typeface="+mj-ea"/>
                <a:ea typeface="+mj-ea"/>
              </a:rPr>
              <a:t>碳酸司维拉姆：设定适当的给药间隔，可以避免或者大幅度降低碳酸司维拉姆对恩那度司他药代动力学的影响。建议在服药后至少</a:t>
            </a:r>
            <a:r>
              <a:rPr lang="en-US" altLang="zh-CN" sz="1200" kern="0" dirty="0">
                <a:solidFill>
                  <a:schemeClr val="tx1"/>
                </a:solidFill>
                <a:latin typeface="+mj-ea"/>
                <a:ea typeface="+mj-ea"/>
              </a:rPr>
              <a:t>3</a:t>
            </a:r>
            <a:r>
              <a:rPr lang="zh-CN" altLang="zh-CN" sz="1200" kern="0" dirty="0">
                <a:solidFill>
                  <a:schemeClr val="tx1"/>
                </a:solidFill>
                <a:latin typeface="+mj-ea"/>
                <a:ea typeface="+mj-ea"/>
              </a:rPr>
              <a:t>小时或服药前</a:t>
            </a:r>
            <a:r>
              <a:rPr lang="en-US" altLang="zh-CN" sz="1200" kern="0" dirty="0">
                <a:solidFill>
                  <a:schemeClr val="tx1"/>
                </a:solidFill>
                <a:latin typeface="+mj-ea"/>
                <a:ea typeface="+mj-ea"/>
              </a:rPr>
              <a:t>1</a:t>
            </a:r>
            <a:r>
              <a:rPr lang="zh-CN" altLang="zh-CN" sz="1200" kern="0" dirty="0">
                <a:solidFill>
                  <a:schemeClr val="tx1"/>
                </a:solidFill>
                <a:latin typeface="+mj-ea"/>
                <a:ea typeface="+mj-ea"/>
              </a:rPr>
              <a:t>小时服用本品。</a:t>
            </a:r>
            <a:endParaRPr lang="zh-CN" altLang="zh-CN" sz="1200" kern="100" dirty="0">
              <a:solidFill>
                <a:schemeClr val="tx1"/>
              </a:solidFill>
              <a:latin typeface="+mj-ea"/>
              <a:ea typeface="+mj-ea"/>
            </a:endParaRPr>
          </a:p>
          <a:p>
            <a:pPr algn="l"/>
            <a:r>
              <a:rPr lang="en-US" altLang="zh-CN" sz="1200" kern="0" dirty="0">
                <a:solidFill>
                  <a:schemeClr val="tx1"/>
                </a:solidFill>
                <a:latin typeface="+mj-ea"/>
                <a:ea typeface="+mj-ea"/>
              </a:rPr>
              <a:t>BCRP</a:t>
            </a:r>
            <a:r>
              <a:rPr lang="zh-CN" altLang="zh-CN" sz="1200" kern="0" dirty="0">
                <a:solidFill>
                  <a:schemeClr val="tx1"/>
                </a:solidFill>
                <a:latin typeface="+mj-ea"/>
                <a:ea typeface="+mj-ea"/>
              </a:rPr>
              <a:t>抑制剂：一项国外临床研究结果表明，血液透析患者同时服用</a:t>
            </a:r>
            <a:r>
              <a:rPr lang="en-US" altLang="zh-CN" sz="1200" kern="0" dirty="0">
                <a:solidFill>
                  <a:schemeClr val="tx1"/>
                </a:solidFill>
                <a:latin typeface="+mj-ea"/>
                <a:ea typeface="+mj-ea"/>
              </a:rPr>
              <a:t>5mg</a:t>
            </a:r>
            <a:r>
              <a:rPr lang="zh-CN" altLang="zh-CN" sz="1200" kern="0" dirty="0">
                <a:solidFill>
                  <a:schemeClr val="tx1"/>
                </a:solidFill>
                <a:latin typeface="+mj-ea"/>
                <a:ea typeface="+mj-ea"/>
              </a:rPr>
              <a:t>恩那度司他片与</a:t>
            </a:r>
            <a:r>
              <a:rPr lang="en-US" altLang="zh-CN" sz="1200" kern="0" dirty="0">
                <a:solidFill>
                  <a:schemeClr val="tx1"/>
                </a:solidFill>
                <a:latin typeface="+mj-ea"/>
                <a:ea typeface="+mj-ea"/>
              </a:rPr>
              <a:t>250mg BCRP</a:t>
            </a:r>
            <a:r>
              <a:rPr lang="zh-CN" altLang="zh-CN" sz="1200" kern="0" dirty="0">
                <a:solidFill>
                  <a:schemeClr val="tx1"/>
                </a:solidFill>
                <a:latin typeface="+mj-ea"/>
                <a:ea typeface="+mj-ea"/>
              </a:rPr>
              <a:t>抑制剂拉帕替尼，恩那度司他的</a:t>
            </a:r>
            <a:r>
              <a:rPr lang="en-US" altLang="zh-CN" sz="1200" kern="0" dirty="0" err="1">
                <a:solidFill>
                  <a:schemeClr val="tx1"/>
                </a:solidFill>
                <a:latin typeface="+mj-ea"/>
                <a:ea typeface="+mj-ea"/>
              </a:rPr>
              <a:t>C</a:t>
            </a:r>
            <a:r>
              <a:rPr lang="en-US" altLang="zh-CN" sz="1200" kern="0" baseline="-25000" dirty="0" err="1">
                <a:solidFill>
                  <a:schemeClr val="tx1"/>
                </a:solidFill>
                <a:latin typeface="+mj-ea"/>
                <a:ea typeface="+mj-ea"/>
              </a:rPr>
              <a:t>max</a:t>
            </a:r>
            <a:r>
              <a:rPr lang="zh-CN" altLang="zh-CN" sz="1200" kern="0" dirty="0">
                <a:solidFill>
                  <a:schemeClr val="tx1"/>
                </a:solidFill>
                <a:latin typeface="+mj-ea"/>
                <a:ea typeface="+mj-ea"/>
              </a:rPr>
              <a:t>和</a:t>
            </a:r>
            <a:r>
              <a:rPr lang="en-US" altLang="zh-CN" sz="1200" kern="0" dirty="0">
                <a:solidFill>
                  <a:schemeClr val="tx1"/>
                </a:solidFill>
                <a:latin typeface="+mj-ea"/>
                <a:ea typeface="+mj-ea"/>
              </a:rPr>
              <a:t>AUC</a:t>
            </a:r>
            <a:r>
              <a:rPr lang="en-US" altLang="zh-CN" sz="1200" kern="0" baseline="-25000" dirty="0">
                <a:solidFill>
                  <a:schemeClr val="tx1"/>
                </a:solidFill>
                <a:latin typeface="+mj-ea"/>
                <a:ea typeface="+mj-ea"/>
              </a:rPr>
              <a:t>inf</a:t>
            </a:r>
            <a:r>
              <a:rPr lang="zh-CN" altLang="zh-CN" sz="1200" kern="0" dirty="0">
                <a:solidFill>
                  <a:schemeClr val="tx1"/>
                </a:solidFill>
                <a:latin typeface="+mj-ea"/>
                <a:ea typeface="+mj-ea"/>
              </a:rPr>
              <a:t>分别增加</a:t>
            </a:r>
            <a:r>
              <a:rPr lang="en-US" altLang="zh-CN" sz="1200" kern="0" dirty="0">
                <a:solidFill>
                  <a:schemeClr val="tx1"/>
                </a:solidFill>
                <a:latin typeface="+mj-ea"/>
                <a:ea typeface="+mj-ea"/>
              </a:rPr>
              <a:t>28.5%</a:t>
            </a:r>
            <a:r>
              <a:rPr lang="zh-CN" altLang="zh-CN" sz="1200" kern="0" dirty="0">
                <a:solidFill>
                  <a:schemeClr val="tx1"/>
                </a:solidFill>
                <a:latin typeface="+mj-ea"/>
                <a:ea typeface="+mj-ea"/>
              </a:rPr>
              <a:t>和</a:t>
            </a:r>
            <a:r>
              <a:rPr lang="en-US" altLang="zh-CN" sz="1200" kern="0" dirty="0">
                <a:solidFill>
                  <a:schemeClr val="tx1"/>
                </a:solidFill>
                <a:latin typeface="+mj-ea"/>
                <a:ea typeface="+mj-ea"/>
              </a:rPr>
              <a:t>32.1%</a:t>
            </a:r>
            <a:r>
              <a:rPr lang="zh-CN" altLang="zh-CN" sz="1200" kern="0" dirty="0">
                <a:solidFill>
                  <a:schemeClr val="tx1"/>
                </a:solidFill>
                <a:latin typeface="+mj-ea"/>
                <a:ea typeface="+mj-ea"/>
              </a:rPr>
              <a:t>。</a:t>
            </a:r>
            <a:endParaRPr lang="zh-CN" altLang="zh-CN" sz="1200" kern="100" dirty="0">
              <a:solidFill>
                <a:schemeClr val="tx1"/>
              </a:solidFill>
              <a:latin typeface="+mj-ea"/>
              <a:ea typeface="+mj-ea"/>
            </a:endParaRPr>
          </a:p>
          <a:p>
            <a:pPr algn="l"/>
            <a:r>
              <a:rPr lang="zh-CN" altLang="zh-CN" sz="1200" u="sng" kern="0" dirty="0">
                <a:solidFill>
                  <a:schemeClr val="tx1"/>
                </a:solidFill>
                <a:latin typeface="+mj-ea"/>
                <a:ea typeface="+mj-ea"/>
              </a:rPr>
              <a:t>本品对其他药物的作用</a:t>
            </a:r>
            <a:r>
              <a:rPr lang="zh-CN" altLang="zh-CN" sz="1200" kern="0" dirty="0">
                <a:solidFill>
                  <a:schemeClr val="tx1"/>
                </a:solidFill>
                <a:latin typeface="+mj-ea"/>
                <a:ea typeface="+mj-ea"/>
              </a:rPr>
              <a:t>：</a:t>
            </a:r>
            <a:endParaRPr lang="zh-CN" altLang="zh-CN" sz="1200" kern="100" dirty="0">
              <a:solidFill>
                <a:schemeClr val="tx1"/>
              </a:solidFill>
              <a:latin typeface="+mj-ea"/>
              <a:ea typeface="+mj-ea"/>
            </a:endParaRPr>
          </a:p>
          <a:p>
            <a:pPr algn="just"/>
            <a:r>
              <a:rPr lang="en-US" altLang="zh-CN" sz="1200" kern="0" dirty="0">
                <a:solidFill>
                  <a:schemeClr val="tx1"/>
                </a:solidFill>
                <a:latin typeface="+mj-ea"/>
                <a:ea typeface="+mj-ea"/>
              </a:rPr>
              <a:t>CYP450</a:t>
            </a:r>
            <a:r>
              <a:rPr lang="zh-CN" altLang="zh-CN" sz="1200" kern="0" dirty="0">
                <a:solidFill>
                  <a:schemeClr val="tx1"/>
                </a:solidFill>
                <a:latin typeface="+mj-ea"/>
                <a:ea typeface="+mj-ea"/>
              </a:rPr>
              <a:t>酶的底物：体外研究结果表明，恩那度司他通过抑制</a:t>
            </a:r>
            <a:r>
              <a:rPr lang="en-US" altLang="zh-CN" sz="1200" kern="0" dirty="0">
                <a:solidFill>
                  <a:schemeClr val="tx1"/>
                </a:solidFill>
                <a:latin typeface="+mj-ea"/>
                <a:ea typeface="+mj-ea"/>
              </a:rPr>
              <a:t>CYP1A2</a:t>
            </a:r>
            <a:r>
              <a:rPr lang="zh-CN" altLang="zh-CN" sz="1200" kern="0" dirty="0">
                <a:solidFill>
                  <a:schemeClr val="tx1"/>
                </a:solidFill>
                <a:latin typeface="+mj-ea"/>
                <a:ea typeface="+mj-ea"/>
              </a:rPr>
              <a:t>、</a:t>
            </a:r>
            <a:r>
              <a:rPr lang="en-US" altLang="zh-CN" sz="1200" kern="0" dirty="0">
                <a:solidFill>
                  <a:schemeClr val="tx1"/>
                </a:solidFill>
                <a:latin typeface="+mj-ea"/>
                <a:ea typeface="+mj-ea"/>
              </a:rPr>
              <a:t>2A6</a:t>
            </a:r>
            <a:r>
              <a:rPr lang="zh-CN" altLang="zh-CN" sz="1200" kern="0" dirty="0">
                <a:solidFill>
                  <a:schemeClr val="tx1"/>
                </a:solidFill>
                <a:latin typeface="+mj-ea"/>
                <a:ea typeface="+mj-ea"/>
              </a:rPr>
              <a:t>、</a:t>
            </a:r>
            <a:r>
              <a:rPr lang="en-US" altLang="zh-CN" sz="1200" kern="0" dirty="0">
                <a:solidFill>
                  <a:schemeClr val="tx1"/>
                </a:solidFill>
                <a:latin typeface="+mj-ea"/>
                <a:ea typeface="+mj-ea"/>
              </a:rPr>
              <a:t>2B6</a:t>
            </a:r>
            <a:r>
              <a:rPr lang="zh-CN" altLang="zh-CN" sz="1200" kern="0" dirty="0">
                <a:solidFill>
                  <a:schemeClr val="tx1"/>
                </a:solidFill>
                <a:latin typeface="+mj-ea"/>
                <a:ea typeface="+mj-ea"/>
              </a:rPr>
              <a:t>、</a:t>
            </a:r>
            <a:r>
              <a:rPr lang="en-US" altLang="zh-CN" sz="1200" kern="0" dirty="0">
                <a:solidFill>
                  <a:schemeClr val="tx1"/>
                </a:solidFill>
                <a:latin typeface="+mj-ea"/>
                <a:ea typeface="+mj-ea"/>
              </a:rPr>
              <a:t>2C8</a:t>
            </a:r>
            <a:r>
              <a:rPr lang="zh-CN" altLang="zh-CN" sz="1200" kern="0" dirty="0">
                <a:solidFill>
                  <a:schemeClr val="tx1"/>
                </a:solidFill>
                <a:latin typeface="+mj-ea"/>
                <a:ea typeface="+mj-ea"/>
              </a:rPr>
              <a:t>、</a:t>
            </a:r>
            <a:r>
              <a:rPr lang="en-US" altLang="zh-CN" sz="1200" kern="0" dirty="0">
                <a:solidFill>
                  <a:schemeClr val="tx1"/>
                </a:solidFill>
                <a:latin typeface="+mj-ea"/>
                <a:ea typeface="+mj-ea"/>
              </a:rPr>
              <a:t>2C9</a:t>
            </a:r>
            <a:r>
              <a:rPr lang="zh-CN" altLang="zh-CN" sz="1200" kern="0" dirty="0">
                <a:solidFill>
                  <a:schemeClr val="tx1"/>
                </a:solidFill>
                <a:latin typeface="+mj-ea"/>
                <a:ea typeface="+mj-ea"/>
              </a:rPr>
              <a:t>、</a:t>
            </a:r>
            <a:r>
              <a:rPr lang="en-US" altLang="zh-CN" sz="1200" kern="0" dirty="0">
                <a:solidFill>
                  <a:schemeClr val="tx1"/>
                </a:solidFill>
                <a:latin typeface="+mj-ea"/>
                <a:ea typeface="+mj-ea"/>
              </a:rPr>
              <a:t>2C19</a:t>
            </a:r>
            <a:r>
              <a:rPr lang="zh-CN" altLang="zh-CN" sz="1200" kern="0" dirty="0">
                <a:solidFill>
                  <a:schemeClr val="tx1"/>
                </a:solidFill>
                <a:latin typeface="+mj-ea"/>
                <a:ea typeface="+mj-ea"/>
              </a:rPr>
              <a:t>、</a:t>
            </a:r>
            <a:r>
              <a:rPr lang="en-US" altLang="zh-CN" sz="1200" kern="0" dirty="0">
                <a:solidFill>
                  <a:schemeClr val="tx1"/>
                </a:solidFill>
                <a:latin typeface="+mj-ea"/>
                <a:ea typeface="+mj-ea"/>
              </a:rPr>
              <a:t>2D6</a:t>
            </a:r>
            <a:r>
              <a:rPr lang="zh-CN" altLang="zh-CN" sz="1200" kern="0" dirty="0">
                <a:solidFill>
                  <a:schemeClr val="tx1"/>
                </a:solidFill>
                <a:latin typeface="+mj-ea"/>
                <a:ea typeface="+mj-ea"/>
              </a:rPr>
              <a:t>或</a:t>
            </a:r>
            <a:r>
              <a:rPr lang="en-US" altLang="zh-CN" sz="1200" kern="0" dirty="0">
                <a:solidFill>
                  <a:schemeClr val="tx1"/>
                </a:solidFill>
                <a:latin typeface="+mj-ea"/>
                <a:ea typeface="+mj-ea"/>
              </a:rPr>
              <a:t>3A4/5</a:t>
            </a:r>
            <a:r>
              <a:rPr lang="zh-CN" altLang="zh-CN" sz="1200" kern="0" dirty="0">
                <a:solidFill>
                  <a:schemeClr val="tx1"/>
                </a:solidFill>
                <a:latin typeface="+mj-ea"/>
                <a:ea typeface="+mj-ea"/>
              </a:rPr>
              <a:t>酶而引起药物相互作用的可能性很低（对于所有</a:t>
            </a:r>
            <a:r>
              <a:rPr lang="en-US" altLang="zh-CN" sz="1200" kern="0" dirty="0">
                <a:solidFill>
                  <a:schemeClr val="tx1"/>
                </a:solidFill>
                <a:latin typeface="+mj-ea"/>
                <a:ea typeface="+mj-ea"/>
              </a:rPr>
              <a:t>CYP</a:t>
            </a:r>
            <a:r>
              <a:rPr lang="zh-CN" altLang="zh-CN" sz="1200" kern="0" dirty="0">
                <a:solidFill>
                  <a:schemeClr val="tx1"/>
                </a:solidFill>
                <a:latin typeface="+mj-ea"/>
                <a:ea typeface="+mj-ea"/>
              </a:rPr>
              <a:t>酶亚型，</a:t>
            </a:r>
            <a:r>
              <a:rPr lang="en-US" altLang="zh-CN" sz="1200" kern="0" dirty="0">
                <a:solidFill>
                  <a:schemeClr val="tx1"/>
                </a:solidFill>
                <a:latin typeface="+mj-ea"/>
                <a:ea typeface="+mj-ea"/>
              </a:rPr>
              <a:t>IC</a:t>
            </a:r>
            <a:r>
              <a:rPr lang="en-US" altLang="zh-CN" sz="1200" kern="0" baseline="-25000" dirty="0">
                <a:solidFill>
                  <a:schemeClr val="tx1"/>
                </a:solidFill>
                <a:latin typeface="+mj-ea"/>
                <a:ea typeface="+mj-ea"/>
              </a:rPr>
              <a:t>50 </a:t>
            </a:r>
            <a:r>
              <a:rPr lang="en-US" altLang="zh-CN" sz="1200" kern="0" dirty="0">
                <a:solidFill>
                  <a:schemeClr val="tx1"/>
                </a:solidFill>
                <a:latin typeface="+mj-ea"/>
                <a:ea typeface="+mj-ea"/>
              </a:rPr>
              <a:t>&gt; 100μmol/L</a:t>
            </a:r>
            <a:r>
              <a:rPr lang="zh-CN" altLang="zh-CN" sz="1200" kern="0" dirty="0">
                <a:solidFill>
                  <a:schemeClr val="tx1"/>
                </a:solidFill>
                <a:latin typeface="+mj-ea"/>
                <a:ea typeface="+mj-ea"/>
              </a:rPr>
              <a:t>）。健康成年男性受试者多次服用</a:t>
            </a:r>
            <a:r>
              <a:rPr lang="en-US" altLang="zh-CN" sz="1200" kern="0" dirty="0">
                <a:solidFill>
                  <a:schemeClr val="tx1"/>
                </a:solidFill>
                <a:latin typeface="+mj-ea"/>
                <a:ea typeface="+mj-ea"/>
              </a:rPr>
              <a:t>25mg</a:t>
            </a:r>
            <a:r>
              <a:rPr lang="zh-CN" altLang="zh-CN" sz="1200" kern="0" dirty="0">
                <a:solidFill>
                  <a:schemeClr val="tx1"/>
                </a:solidFill>
                <a:latin typeface="+mj-ea"/>
                <a:ea typeface="+mj-ea"/>
              </a:rPr>
              <a:t>及</a:t>
            </a:r>
            <a:r>
              <a:rPr lang="en-US" altLang="zh-CN" sz="1200" kern="0" dirty="0">
                <a:solidFill>
                  <a:schemeClr val="tx1"/>
                </a:solidFill>
                <a:latin typeface="+mj-ea"/>
                <a:ea typeface="+mj-ea"/>
              </a:rPr>
              <a:t>50mg</a:t>
            </a:r>
            <a:r>
              <a:rPr lang="zh-CN" altLang="zh-CN" sz="1200" kern="0" dirty="0">
                <a:solidFill>
                  <a:schemeClr val="tx1"/>
                </a:solidFill>
                <a:latin typeface="+mj-ea"/>
                <a:ea typeface="+mj-ea"/>
              </a:rPr>
              <a:t>恩那度司他片后，服用咖啡因（</a:t>
            </a:r>
            <a:r>
              <a:rPr lang="en-US" altLang="zh-CN" sz="1200" kern="0" dirty="0">
                <a:solidFill>
                  <a:schemeClr val="tx1"/>
                </a:solidFill>
                <a:latin typeface="+mj-ea"/>
                <a:ea typeface="+mj-ea"/>
              </a:rPr>
              <a:t>CYP1A2</a:t>
            </a:r>
            <a:r>
              <a:rPr lang="zh-CN" altLang="zh-CN" sz="1200" kern="0" dirty="0">
                <a:solidFill>
                  <a:schemeClr val="tx1"/>
                </a:solidFill>
                <a:latin typeface="+mj-ea"/>
                <a:ea typeface="+mj-ea"/>
              </a:rPr>
              <a:t>底物）、甲苯磺丁脲（</a:t>
            </a:r>
            <a:r>
              <a:rPr lang="en-US" altLang="zh-CN" sz="1200" kern="0" dirty="0">
                <a:solidFill>
                  <a:schemeClr val="tx1"/>
                </a:solidFill>
                <a:latin typeface="+mj-ea"/>
                <a:ea typeface="+mj-ea"/>
              </a:rPr>
              <a:t>CYP2C9</a:t>
            </a:r>
            <a:r>
              <a:rPr lang="zh-CN" altLang="zh-CN" sz="1200" kern="0" dirty="0">
                <a:solidFill>
                  <a:schemeClr val="tx1"/>
                </a:solidFill>
                <a:latin typeface="+mj-ea"/>
                <a:ea typeface="+mj-ea"/>
              </a:rPr>
              <a:t>底物）、奥美拉唑（</a:t>
            </a:r>
            <a:r>
              <a:rPr lang="en-US" altLang="zh-CN" sz="1200" kern="0" dirty="0">
                <a:solidFill>
                  <a:schemeClr val="tx1"/>
                </a:solidFill>
                <a:latin typeface="+mj-ea"/>
                <a:ea typeface="+mj-ea"/>
              </a:rPr>
              <a:t>CYP2C19</a:t>
            </a:r>
            <a:r>
              <a:rPr lang="zh-CN" altLang="zh-CN" sz="1200" kern="0" dirty="0">
                <a:solidFill>
                  <a:schemeClr val="tx1"/>
                </a:solidFill>
                <a:latin typeface="+mj-ea"/>
                <a:ea typeface="+mj-ea"/>
              </a:rPr>
              <a:t>底物）、右美沙芬（</a:t>
            </a:r>
            <a:r>
              <a:rPr lang="en-US" altLang="zh-CN" sz="1200" kern="0" dirty="0">
                <a:solidFill>
                  <a:schemeClr val="tx1"/>
                </a:solidFill>
                <a:latin typeface="+mj-ea"/>
                <a:ea typeface="+mj-ea"/>
              </a:rPr>
              <a:t>CYP2D6</a:t>
            </a:r>
            <a:r>
              <a:rPr lang="zh-CN" altLang="zh-CN" sz="1200" kern="0" dirty="0">
                <a:solidFill>
                  <a:schemeClr val="tx1"/>
                </a:solidFill>
                <a:latin typeface="+mj-ea"/>
                <a:ea typeface="+mj-ea"/>
              </a:rPr>
              <a:t>底物）和米达唑仑（</a:t>
            </a:r>
            <a:r>
              <a:rPr lang="en-US" altLang="zh-CN" sz="1200" kern="0" dirty="0">
                <a:solidFill>
                  <a:schemeClr val="tx1"/>
                </a:solidFill>
                <a:latin typeface="+mj-ea"/>
                <a:ea typeface="+mj-ea"/>
              </a:rPr>
              <a:t>CYP3A4</a:t>
            </a:r>
            <a:r>
              <a:rPr lang="zh-CN" altLang="zh-CN" sz="1200" kern="0" dirty="0">
                <a:solidFill>
                  <a:schemeClr val="tx1"/>
                </a:solidFill>
                <a:latin typeface="+mj-ea"/>
                <a:ea typeface="+mj-ea"/>
              </a:rPr>
              <a:t>底物）等</a:t>
            </a:r>
            <a:r>
              <a:rPr lang="en-US" altLang="zh-CN" sz="1200" kern="0" dirty="0">
                <a:solidFill>
                  <a:schemeClr val="tx1"/>
                </a:solidFill>
                <a:latin typeface="+mj-ea"/>
                <a:ea typeface="+mj-ea"/>
              </a:rPr>
              <a:t>CYP</a:t>
            </a:r>
            <a:r>
              <a:rPr lang="zh-CN" altLang="zh-CN" sz="1200" kern="0" dirty="0">
                <a:solidFill>
                  <a:schemeClr val="tx1"/>
                </a:solidFill>
                <a:latin typeface="+mj-ea"/>
                <a:ea typeface="+mj-ea"/>
              </a:rPr>
              <a:t>酶探针底物评估恩那度司他对</a:t>
            </a:r>
            <a:r>
              <a:rPr lang="en-US" altLang="zh-CN" sz="1200" kern="0" dirty="0">
                <a:solidFill>
                  <a:schemeClr val="tx1"/>
                </a:solidFill>
                <a:latin typeface="+mj-ea"/>
                <a:ea typeface="+mj-ea"/>
              </a:rPr>
              <a:t>CYP</a:t>
            </a:r>
            <a:r>
              <a:rPr lang="zh-CN" altLang="zh-CN" sz="1200" kern="0" dirty="0">
                <a:solidFill>
                  <a:schemeClr val="tx1"/>
                </a:solidFill>
                <a:latin typeface="+mj-ea"/>
                <a:ea typeface="+mj-ea"/>
              </a:rPr>
              <a:t>酶活性的影响，结果显示</a:t>
            </a:r>
            <a:r>
              <a:rPr lang="en-US" altLang="zh-CN" sz="1200" kern="0" dirty="0">
                <a:solidFill>
                  <a:schemeClr val="tx1"/>
                </a:solidFill>
                <a:latin typeface="+mj-ea"/>
                <a:ea typeface="+mj-ea"/>
              </a:rPr>
              <a:t>CYP1A2</a:t>
            </a:r>
            <a:r>
              <a:rPr lang="zh-CN" altLang="zh-CN" sz="1200" kern="0" dirty="0">
                <a:solidFill>
                  <a:schemeClr val="tx1"/>
                </a:solidFill>
                <a:latin typeface="+mj-ea"/>
                <a:ea typeface="+mj-ea"/>
              </a:rPr>
              <a:t>及</a:t>
            </a:r>
            <a:r>
              <a:rPr lang="en-US" altLang="zh-CN" sz="1200" kern="0" dirty="0">
                <a:solidFill>
                  <a:schemeClr val="tx1"/>
                </a:solidFill>
                <a:latin typeface="+mj-ea"/>
                <a:ea typeface="+mj-ea"/>
              </a:rPr>
              <a:t>3A4</a:t>
            </a:r>
            <a:r>
              <a:rPr lang="zh-CN" altLang="zh-CN" sz="1200" kern="0" dirty="0">
                <a:solidFill>
                  <a:schemeClr val="tx1"/>
                </a:solidFill>
                <a:latin typeface="+mj-ea"/>
                <a:ea typeface="+mj-ea"/>
              </a:rPr>
              <a:t>酶的活性呈轻微下降趋势。</a:t>
            </a:r>
            <a:r>
              <a:rPr lang="zh-CN" altLang="zh-CN" sz="1200" kern="0" spc="10" dirty="0">
                <a:solidFill>
                  <a:schemeClr val="tx1"/>
                </a:solidFill>
                <a:latin typeface="+mj-ea"/>
                <a:ea typeface="+mj-ea"/>
              </a:rPr>
              <a:t>（详见说明书）</a:t>
            </a:r>
            <a:endParaRPr lang="en-US" altLang="zh-CN" sz="1200" kern="0" spc="10" dirty="0">
              <a:solidFill>
                <a:schemeClr val="tx1"/>
              </a:solidFill>
              <a:latin typeface="+mj-ea"/>
              <a:ea typeface="+mj-ea"/>
            </a:endParaRPr>
          </a:p>
        </p:txBody>
      </p:sp>
      <p:sp>
        <p:nvSpPr>
          <p:cNvPr id="9" name="矩形 8"/>
          <p:cNvSpPr/>
          <p:nvPr/>
        </p:nvSpPr>
        <p:spPr>
          <a:xfrm>
            <a:off x="1269752" y="1239931"/>
            <a:ext cx="3387284" cy="410035"/>
          </a:xfrm>
          <a:prstGeom prst="rect">
            <a:avLst/>
          </a:prstGeom>
          <a:solidFill>
            <a:srgbClr val="C82C63"/>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ctr"/>
            <a:r>
              <a:rPr lang="zh-CN" altLang="en-US" b="1" dirty="0">
                <a:solidFill>
                  <a:schemeClr val="bg1"/>
                </a:solidFill>
                <a:latin typeface="+mj-ea"/>
                <a:ea typeface="+mj-ea"/>
              </a:rPr>
              <a:t>药品说明书收载的安全性信息</a:t>
            </a:r>
            <a:endParaRPr lang="zh-CN" altLang="en-US" sz="1800" b="1" i="0" u="none" strike="noStrike" dirty="0">
              <a:solidFill>
                <a:schemeClr val="bg1"/>
              </a:solidFill>
              <a:effectLst/>
              <a:latin typeface="+mj-ea"/>
              <a:ea typeface="+mj-ea"/>
            </a:endParaRPr>
          </a:p>
        </p:txBody>
      </p:sp>
      <p:sp>
        <p:nvSpPr>
          <p:cNvPr id="6" name="ecological-lightbulb-symbol_45588">
            <a:extLst>
              <a:ext uri="{FF2B5EF4-FFF2-40B4-BE49-F238E27FC236}">
                <a16:creationId xmlns:a16="http://schemas.microsoft.com/office/drawing/2014/main" id="{C4CADF3B-AEE5-C955-D0E9-1B2CBEA2FCBC}"/>
              </a:ext>
            </a:extLst>
          </p:cNvPr>
          <p:cNvSpPr/>
          <p:nvPr/>
        </p:nvSpPr>
        <p:spPr>
          <a:xfrm>
            <a:off x="6283489" y="4314862"/>
            <a:ext cx="322246" cy="433080"/>
          </a:xfrm>
          <a:custGeom>
            <a:avLst/>
            <a:gdLst>
              <a:gd name="connsiteX0" fmla="*/ 196843 w 479492"/>
              <a:gd name="connsiteY0" fmla="*/ 568123 h 607851"/>
              <a:gd name="connsiteX1" fmla="*/ 282640 w 479492"/>
              <a:gd name="connsiteY1" fmla="*/ 568123 h 607851"/>
              <a:gd name="connsiteX2" fmla="*/ 302584 w 479492"/>
              <a:gd name="connsiteY2" fmla="*/ 588026 h 607851"/>
              <a:gd name="connsiteX3" fmla="*/ 282640 w 479492"/>
              <a:gd name="connsiteY3" fmla="*/ 607851 h 607851"/>
              <a:gd name="connsiteX4" fmla="*/ 196843 w 479492"/>
              <a:gd name="connsiteY4" fmla="*/ 607851 h 607851"/>
              <a:gd name="connsiteX5" fmla="*/ 176978 w 479492"/>
              <a:gd name="connsiteY5" fmla="*/ 588026 h 607851"/>
              <a:gd name="connsiteX6" fmla="*/ 196843 w 479492"/>
              <a:gd name="connsiteY6" fmla="*/ 568123 h 607851"/>
              <a:gd name="connsiteX7" fmla="*/ 179780 w 479492"/>
              <a:gd name="connsiteY7" fmla="*/ 508918 h 607851"/>
              <a:gd name="connsiteX8" fmla="*/ 299705 w 479492"/>
              <a:gd name="connsiteY8" fmla="*/ 508918 h 607851"/>
              <a:gd name="connsiteX9" fmla="*/ 319732 w 479492"/>
              <a:gd name="connsiteY9" fmla="*/ 528892 h 607851"/>
              <a:gd name="connsiteX10" fmla="*/ 299705 w 479492"/>
              <a:gd name="connsiteY10" fmla="*/ 548787 h 607851"/>
              <a:gd name="connsiteX11" fmla="*/ 179780 w 479492"/>
              <a:gd name="connsiteY11" fmla="*/ 548787 h 607851"/>
              <a:gd name="connsiteX12" fmla="*/ 159831 w 479492"/>
              <a:gd name="connsiteY12" fmla="*/ 528892 h 607851"/>
              <a:gd name="connsiteX13" fmla="*/ 179780 w 479492"/>
              <a:gd name="connsiteY13" fmla="*/ 508918 h 607851"/>
              <a:gd name="connsiteX14" fmla="*/ 49460 w 479492"/>
              <a:gd name="connsiteY14" fmla="*/ 326070 h 607851"/>
              <a:gd name="connsiteX15" fmla="*/ 62057 w 479492"/>
              <a:gd name="connsiteY15" fmla="*/ 330362 h 607851"/>
              <a:gd name="connsiteX16" fmla="*/ 70194 w 479492"/>
              <a:gd name="connsiteY16" fmla="*/ 348546 h 607851"/>
              <a:gd name="connsiteX17" fmla="*/ 65734 w 479492"/>
              <a:gd name="connsiteY17" fmla="*/ 362751 h 607851"/>
              <a:gd name="connsiteX18" fmla="*/ 50868 w 479492"/>
              <a:gd name="connsiteY18" fmla="*/ 371335 h 607851"/>
              <a:gd name="connsiteX19" fmla="*/ 37020 w 479492"/>
              <a:gd name="connsiteY19" fmla="*/ 367589 h 607851"/>
              <a:gd name="connsiteX20" fmla="*/ 27162 w 479492"/>
              <a:gd name="connsiteY20" fmla="*/ 350576 h 607851"/>
              <a:gd name="connsiteX21" fmla="*/ 30839 w 479492"/>
              <a:gd name="connsiteY21" fmla="*/ 336762 h 607851"/>
              <a:gd name="connsiteX22" fmla="*/ 429894 w 479492"/>
              <a:gd name="connsiteY22" fmla="*/ 325999 h 607851"/>
              <a:gd name="connsiteX23" fmla="*/ 448585 w 479492"/>
              <a:gd name="connsiteY23" fmla="*/ 336768 h 607851"/>
              <a:gd name="connsiteX24" fmla="*/ 452339 w 479492"/>
              <a:gd name="connsiteY24" fmla="*/ 350580 h 607851"/>
              <a:gd name="connsiteX25" fmla="*/ 442485 w 479492"/>
              <a:gd name="connsiteY25" fmla="*/ 367591 h 607851"/>
              <a:gd name="connsiteX26" fmla="*/ 428643 w 479492"/>
              <a:gd name="connsiteY26" fmla="*/ 371337 h 607851"/>
              <a:gd name="connsiteX27" fmla="*/ 413472 w 479492"/>
              <a:gd name="connsiteY27" fmla="*/ 362597 h 607851"/>
              <a:gd name="connsiteX28" fmla="*/ 409092 w 479492"/>
              <a:gd name="connsiteY28" fmla="*/ 348395 h 607851"/>
              <a:gd name="connsiteX29" fmla="*/ 417225 w 479492"/>
              <a:gd name="connsiteY29" fmla="*/ 330291 h 607851"/>
              <a:gd name="connsiteX30" fmla="*/ 429894 w 479492"/>
              <a:gd name="connsiteY30" fmla="*/ 325999 h 607851"/>
              <a:gd name="connsiteX31" fmla="*/ 447678 w 479492"/>
              <a:gd name="connsiteY31" fmla="*/ 219459 h 607851"/>
              <a:gd name="connsiteX32" fmla="*/ 469408 w 479492"/>
              <a:gd name="connsiteY32" fmla="*/ 219459 h 607851"/>
              <a:gd name="connsiteX33" fmla="*/ 479492 w 479492"/>
              <a:gd name="connsiteY33" fmla="*/ 229620 h 607851"/>
              <a:gd name="connsiteX34" fmla="*/ 479492 w 479492"/>
              <a:gd name="connsiteY34" fmla="*/ 249316 h 607851"/>
              <a:gd name="connsiteX35" fmla="*/ 469408 w 479492"/>
              <a:gd name="connsiteY35" fmla="*/ 259399 h 607851"/>
              <a:gd name="connsiteX36" fmla="*/ 447599 w 479492"/>
              <a:gd name="connsiteY36" fmla="*/ 259399 h 607851"/>
              <a:gd name="connsiteX37" fmla="*/ 438845 w 479492"/>
              <a:gd name="connsiteY37" fmla="*/ 249473 h 607851"/>
              <a:gd name="connsiteX38" fmla="*/ 439548 w 479492"/>
              <a:gd name="connsiteY38" fmla="*/ 239468 h 607851"/>
              <a:gd name="connsiteX39" fmla="*/ 438845 w 479492"/>
              <a:gd name="connsiteY39" fmla="*/ 229464 h 607851"/>
              <a:gd name="connsiteX40" fmla="*/ 447678 w 479492"/>
              <a:gd name="connsiteY40" fmla="*/ 219459 h 607851"/>
              <a:gd name="connsiteX41" fmla="*/ 10160 w 479492"/>
              <a:gd name="connsiteY41" fmla="*/ 219459 h 607851"/>
              <a:gd name="connsiteX42" fmla="*/ 31809 w 479492"/>
              <a:gd name="connsiteY42" fmla="*/ 219459 h 607851"/>
              <a:gd name="connsiteX43" fmla="*/ 40719 w 479492"/>
              <a:gd name="connsiteY43" fmla="*/ 229464 h 607851"/>
              <a:gd name="connsiteX44" fmla="*/ 39937 w 479492"/>
              <a:gd name="connsiteY44" fmla="*/ 239468 h 607851"/>
              <a:gd name="connsiteX45" fmla="*/ 40719 w 479492"/>
              <a:gd name="connsiteY45" fmla="*/ 249473 h 607851"/>
              <a:gd name="connsiteX46" fmla="*/ 31887 w 479492"/>
              <a:gd name="connsiteY46" fmla="*/ 259399 h 607851"/>
              <a:gd name="connsiteX47" fmla="*/ 10160 w 479492"/>
              <a:gd name="connsiteY47" fmla="*/ 259399 h 607851"/>
              <a:gd name="connsiteX48" fmla="*/ 0 w 479492"/>
              <a:gd name="connsiteY48" fmla="*/ 249316 h 607851"/>
              <a:gd name="connsiteX49" fmla="*/ 0 w 479492"/>
              <a:gd name="connsiteY49" fmla="*/ 229620 h 607851"/>
              <a:gd name="connsiteX50" fmla="*/ 10160 w 479492"/>
              <a:gd name="connsiteY50" fmla="*/ 219459 h 607851"/>
              <a:gd name="connsiteX51" fmla="*/ 279456 w 479492"/>
              <a:gd name="connsiteY51" fmla="*/ 176970 h 607851"/>
              <a:gd name="connsiteX52" fmla="*/ 277814 w 479492"/>
              <a:gd name="connsiteY52" fmla="*/ 177127 h 607851"/>
              <a:gd name="connsiteX53" fmla="*/ 205459 w 479492"/>
              <a:gd name="connsiteY53" fmla="*/ 295047 h 607851"/>
              <a:gd name="connsiteX54" fmla="*/ 207806 w 479492"/>
              <a:gd name="connsiteY54" fmla="*/ 297077 h 607851"/>
              <a:gd name="connsiteX55" fmla="*/ 209448 w 479492"/>
              <a:gd name="connsiteY55" fmla="*/ 293875 h 607851"/>
              <a:gd name="connsiteX56" fmla="*/ 240424 w 479492"/>
              <a:gd name="connsiteY56" fmla="*/ 242256 h 607851"/>
              <a:gd name="connsiteX57" fmla="*/ 242458 w 479492"/>
              <a:gd name="connsiteY57" fmla="*/ 241631 h 607851"/>
              <a:gd name="connsiteX58" fmla="*/ 242379 w 479492"/>
              <a:gd name="connsiteY58" fmla="*/ 245536 h 607851"/>
              <a:gd name="connsiteX59" fmla="*/ 210309 w 479492"/>
              <a:gd name="connsiteY59" fmla="*/ 344011 h 607851"/>
              <a:gd name="connsiteX60" fmla="*/ 216019 w 479492"/>
              <a:gd name="connsiteY60" fmla="*/ 350649 h 607851"/>
              <a:gd name="connsiteX61" fmla="*/ 227517 w 479492"/>
              <a:gd name="connsiteY61" fmla="*/ 350649 h 607851"/>
              <a:gd name="connsiteX62" fmla="*/ 234323 w 479492"/>
              <a:gd name="connsiteY62" fmla="*/ 343933 h 607851"/>
              <a:gd name="connsiteX63" fmla="*/ 234323 w 479492"/>
              <a:gd name="connsiteY63" fmla="*/ 307385 h 607851"/>
              <a:gd name="connsiteX64" fmla="*/ 241050 w 479492"/>
              <a:gd name="connsiteY64" fmla="*/ 300591 h 607851"/>
              <a:gd name="connsiteX65" fmla="*/ 285088 w 479492"/>
              <a:gd name="connsiteY65" fmla="*/ 182281 h 607851"/>
              <a:gd name="connsiteX66" fmla="*/ 279456 w 479492"/>
              <a:gd name="connsiteY66" fmla="*/ 176970 h 607851"/>
              <a:gd name="connsiteX67" fmla="*/ 279456 w 479492"/>
              <a:gd name="connsiteY67" fmla="*/ 151434 h 607851"/>
              <a:gd name="connsiteX68" fmla="*/ 310432 w 479492"/>
              <a:gd name="connsiteY68" fmla="*/ 179547 h 607851"/>
              <a:gd name="connsiteX69" fmla="*/ 289860 w 479492"/>
              <a:gd name="connsiteY69" fmla="*/ 302778 h 607851"/>
              <a:gd name="connsiteX70" fmla="*/ 259823 w 479492"/>
              <a:gd name="connsiteY70" fmla="*/ 322926 h 607851"/>
              <a:gd name="connsiteX71" fmla="*/ 259823 w 479492"/>
              <a:gd name="connsiteY71" fmla="*/ 343933 h 607851"/>
              <a:gd name="connsiteX72" fmla="*/ 227517 w 479492"/>
              <a:gd name="connsiteY72" fmla="*/ 376185 h 607851"/>
              <a:gd name="connsiteX73" fmla="*/ 216019 w 479492"/>
              <a:gd name="connsiteY73" fmla="*/ 376185 h 607851"/>
              <a:gd name="connsiteX74" fmla="*/ 192005 w 479492"/>
              <a:gd name="connsiteY74" fmla="*/ 365174 h 607851"/>
              <a:gd name="connsiteX75" fmla="*/ 185043 w 479492"/>
              <a:gd name="connsiteY75" fmla="*/ 339872 h 607851"/>
              <a:gd name="connsiteX76" fmla="*/ 189658 w 479492"/>
              <a:gd name="connsiteY76" fmla="*/ 315507 h 607851"/>
              <a:gd name="connsiteX77" fmla="*/ 183713 w 479492"/>
              <a:gd name="connsiteY77" fmla="*/ 308400 h 607851"/>
              <a:gd name="connsiteX78" fmla="*/ 172528 w 479492"/>
              <a:gd name="connsiteY78" fmla="*/ 221717 h 607851"/>
              <a:gd name="connsiteX79" fmla="*/ 271400 w 479492"/>
              <a:gd name="connsiteY79" fmla="*/ 152527 h 607851"/>
              <a:gd name="connsiteX80" fmla="*/ 279456 w 479492"/>
              <a:gd name="connsiteY80" fmla="*/ 151434 h 607851"/>
              <a:gd name="connsiteX81" fmla="*/ 239781 w 479492"/>
              <a:gd name="connsiteY81" fmla="*/ 113182 h 607851"/>
              <a:gd name="connsiteX82" fmla="*/ 116678 w 479492"/>
              <a:gd name="connsiteY82" fmla="*/ 236036 h 607851"/>
              <a:gd name="connsiteX83" fmla="*/ 152968 w 479492"/>
              <a:gd name="connsiteY83" fmla="*/ 340381 h 607851"/>
              <a:gd name="connsiteX84" fmla="*/ 189492 w 479492"/>
              <a:gd name="connsiteY84" fmla="*/ 426605 h 607851"/>
              <a:gd name="connsiteX85" fmla="*/ 205134 w 479492"/>
              <a:gd name="connsiteY85" fmla="*/ 438789 h 607851"/>
              <a:gd name="connsiteX86" fmla="*/ 274115 w 479492"/>
              <a:gd name="connsiteY86" fmla="*/ 438789 h 607851"/>
              <a:gd name="connsiteX87" fmla="*/ 289757 w 479492"/>
              <a:gd name="connsiteY87" fmla="*/ 426605 h 607851"/>
              <a:gd name="connsiteX88" fmla="*/ 326985 w 479492"/>
              <a:gd name="connsiteY88" fmla="*/ 338350 h 607851"/>
              <a:gd name="connsiteX89" fmla="*/ 327064 w 479492"/>
              <a:gd name="connsiteY89" fmla="*/ 338272 h 607851"/>
              <a:gd name="connsiteX90" fmla="*/ 362806 w 479492"/>
              <a:gd name="connsiteY90" fmla="*/ 236036 h 607851"/>
              <a:gd name="connsiteX91" fmla="*/ 239781 w 479492"/>
              <a:gd name="connsiteY91" fmla="*/ 113182 h 607851"/>
              <a:gd name="connsiteX92" fmla="*/ 428664 w 479492"/>
              <a:gd name="connsiteY92" fmla="*/ 107459 h 607851"/>
              <a:gd name="connsiteX93" fmla="*/ 442495 w 479492"/>
              <a:gd name="connsiteY93" fmla="*/ 111128 h 607851"/>
              <a:gd name="connsiteX94" fmla="*/ 452341 w 479492"/>
              <a:gd name="connsiteY94" fmla="*/ 128222 h 607851"/>
              <a:gd name="connsiteX95" fmla="*/ 448590 w 479492"/>
              <a:gd name="connsiteY95" fmla="*/ 142038 h 607851"/>
              <a:gd name="connsiteX96" fmla="*/ 430305 w 479492"/>
              <a:gd name="connsiteY96" fmla="*/ 152576 h 607851"/>
              <a:gd name="connsiteX97" fmla="*/ 417178 w 479492"/>
              <a:gd name="connsiteY97" fmla="*/ 148517 h 607851"/>
              <a:gd name="connsiteX98" fmla="*/ 407176 w 479492"/>
              <a:gd name="connsiteY98" fmla="*/ 131501 h 607851"/>
              <a:gd name="connsiteX99" fmla="*/ 410223 w 479492"/>
              <a:gd name="connsiteY99" fmla="*/ 118075 h 607851"/>
              <a:gd name="connsiteX100" fmla="*/ 50872 w 479492"/>
              <a:gd name="connsiteY100" fmla="*/ 107459 h 607851"/>
              <a:gd name="connsiteX101" fmla="*/ 69260 w 479492"/>
              <a:gd name="connsiteY101" fmla="*/ 118075 h 607851"/>
              <a:gd name="connsiteX102" fmla="*/ 72312 w 479492"/>
              <a:gd name="connsiteY102" fmla="*/ 131501 h 607851"/>
              <a:gd name="connsiteX103" fmla="*/ 62374 w 479492"/>
              <a:gd name="connsiteY103" fmla="*/ 148517 h 607851"/>
              <a:gd name="connsiteX104" fmla="*/ 49150 w 479492"/>
              <a:gd name="connsiteY104" fmla="*/ 152576 h 607851"/>
              <a:gd name="connsiteX105" fmla="*/ 30840 w 479492"/>
              <a:gd name="connsiteY105" fmla="*/ 142038 h 607851"/>
              <a:gd name="connsiteX106" fmla="*/ 27162 w 479492"/>
              <a:gd name="connsiteY106" fmla="*/ 128222 h 607851"/>
              <a:gd name="connsiteX107" fmla="*/ 37022 w 479492"/>
              <a:gd name="connsiteY107" fmla="*/ 111128 h 607851"/>
              <a:gd name="connsiteX108" fmla="*/ 50872 w 479492"/>
              <a:gd name="connsiteY108" fmla="*/ 107459 h 607851"/>
              <a:gd name="connsiteX109" fmla="*/ 239781 w 479492"/>
              <a:gd name="connsiteY109" fmla="*/ 79598 h 607851"/>
              <a:gd name="connsiteX110" fmla="*/ 396436 w 479492"/>
              <a:gd name="connsiteY110" fmla="*/ 236036 h 607851"/>
              <a:gd name="connsiteX111" fmla="*/ 357018 w 479492"/>
              <a:gd name="connsiteY111" fmla="*/ 353424 h 607851"/>
              <a:gd name="connsiteX112" fmla="*/ 316896 w 479492"/>
              <a:gd name="connsiteY112" fmla="*/ 465110 h 607851"/>
              <a:gd name="connsiteX113" fmla="*/ 309544 w 479492"/>
              <a:gd name="connsiteY113" fmla="*/ 472295 h 607851"/>
              <a:gd name="connsiteX114" fmla="*/ 169939 w 479492"/>
              <a:gd name="connsiteY114" fmla="*/ 472295 h 607851"/>
              <a:gd name="connsiteX115" fmla="*/ 162588 w 479492"/>
              <a:gd name="connsiteY115" fmla="*/ 465110 h 607851"/>
              <a:gd name="connsiteX116" fmla="*/ 122935 w 479492"/>
              <a:gd name="connsiteY116" fmla="*/ 355298 h 607851"/>
              <a:gd name="connsiteX117" fmla="*/ 83126 w 479492"/>
              <a:gd name="connsiteY117" fmla="*/ 236036 h 607851"/>
              <a:gd name="connsiteX118" fmla="*/ 239781 w 479492"/>
              <a:gd name="connsiteY118" fmla="*/ 79598 h 607851"/>
              <a:gd name="connsiteX119" fmla="*/ 351172 w 479492"/>
              <a:gd name="connsiteY119" fmla="*/ 27158 h 607851"/>
              <a:gd name="connsiteX120" fmla="*/ 368136 w 479492"/>
              <a:gd name="connsiteY120" fmla="*/ 37004 h 607851"/>
              <a:gd name="connsiteX121" fmla="*/ 371889 w 479492"/>
              <a:gd name="connsiteY121" fmla="*/ 50835 h 607851"/>
              <a:gd name="connsiteX122" fmla="*/ 361257 w 479492"/>
              <a:gd name="connsiteY122" fmla="*/ 69198 h 607851"/>
              <a:gd name="connsiteX123" fmla="*/ 347810 w 479492"/>
              <a:gd name="connsiteY123" fmla="*/ 72245 h 607851"/>
              <a:gd name="connsiteX124" fmla="*/ 330767 w 479492"/>
              <a:gd name="connsiteY124" fmla="*/ 62322 h 607851"/>
              <a:gd name="connsiteX125" fmla="*/ 326780 w 479492"/>
              <a:gd name="connsiteY125" fmla="*/ 49116 h 607851"/>
              <a:gd name="connsiteX126" fmla="*/ 337334 w 479492"/>
              <a:gd name="connsiteY126" fmla="*/ 30831 h 607851"/>
              <a:gd name="connsiteX127" fmla="*/ 351172 w 479492"/>
              <a:gd name="connsiteY127" fmla="*/ 27158 h 607851"/>
              <a:gd name="connsiteX128" fmla="*/ 128396 w 479492"/>
              <a:gd name="connsiteY128" fmla="*/ 27158 h 607851"/>
              <a:gd name="connsiteX129" fmla="*/ 142231 w 479492"/>
              <a:gd name="connsiteY129" fmla="*/ 30831 h 607851"/>
              <a:gd name="connsiteX130" fmla="*/ 152783 w 479492"/>
              <a:gd name="connsiteY130" fmla="*/ 49116 h 607851"/>
              <a:gd name="connsiteX131" fmla="*/ 148719 w 479492"/>
              <a:gd name="connsiteY131" fmla="*/ 62322 h 607851"/>
              <a:gd name="connsiteX132" fmla="*/ 131679 w 479492"/>
              <a:gd name="connsiteY132" fmla="*/ 72245 h 607851"/>
              <a:gd name="connsiteX133" fmla="*/ 118312 w 479492"/>
              <a:gd name="connsiteY133" fmla="*/ 69198 h 607851"/>
              <a:gd name="connsiteX134" fmla="*/ 107604 w 479492"/>
              <a:gd name="connsiteY134" fmla="*/ 50757 h 607851"/>
              <a:gd name="connsiteX135" fmla="*/ 111356 w 479492"/>
              <a:gd name="connsiteY135" fmla="*/ 37004 h 607851"/>
              <a:gd name="connsiteX136" fmla="*/ 229920 w 479492"/>
              <a:gd name="connsiteY136" fmla="*/ 0 h 607851"/>
              <a:gd name="connsiteX137" fmla="*/ 249651 w 479492"/>
              <a:gd name="connsiteY137" fmla="*/ 0 h 607851"/>
              <a:gd name="connsiteX138" fmla="*/ 259752 w 479492"/>
              <a:gd name="connsiteY138" fmla="*/ 10145 h 607851"/>
              <a:gd name="connsiteX139" fmla="*/ 259752 w 479492"/>
              <a:gd name="connsiteY139" fmla="*/ 31761 h 607851"/>
              <a:gd name="connsiteX140" fmla="*/ 249808 w 479492"/>
              <a:gd name="connsiteY140" fmla="*/ 40579 h 607851"/>
              <a:gd name="connsiteX141" fmla="*/ 239786 w 479492"/>
              <a:gd name="connsiteY141" fmla="*/ 39876 h 607851"/>
              <a:gd name="connsiteX142" fmla="*/ 229763 w 479492"/>
              <a:gd name="connsiteY142" fmla="*/ 40579 h 607851"/>
              <a:gd name="connsiteX143" fmla="*/ 219741 w 479492"/>
              <a:gd name="connsiteY143" fmla="*/ 31761 h 607851"/>
              <a:gd name="connsiteX144" fmla="*/ 219741 w 479492"/>
              <a:gd name="connsiteY144" fmla="*/ 10145 h 607851"/>
              <a:gd name="connsiteX145" fmla="*/ 229920 w 479492"/>
              <a:gd name="connsiteY145"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79492" h="607851">
                <a:moveTo>
                  <a:pt x="196843" y="568123"/>
                </a:moveTo>
                <a:lnTo>
                  <a:pt x="282640" y="568123"/>
                </a:lnTo>
                <a:cubicBezTo>
                  <a:pt x="293668" y="568123"/>
                  <a:pt x="302584" y="577021"/>
                  <a:pt x="302584" y="588026"/>
                </a:cubicBezTo>
                <a:cubicBezTo>
                  <a:pt x="302584" y="598953"/>
                  <a:pt x="293668" y="607851"/>
                  <a:pt x="282640" y="607851"/>
                </a:cubicBezTo>
                <a:lnTo>
                  <a:pt x="196843" y="607851"/>
                </a:lnTo>
                <a:cubicBezTo>
                  <a:pt x="185894" y="607851"/>
                  <a:pt x="176978" y="598953"/>
                  <a:pt x="176978" y="588026"/>
                </a:cubicBezTo>
                <a:cubicBezTo>
                  <a:pt x="176978" y="577021"/>
                  <a:pt x="185894" y="568123"/>
                  <a:pt x="196843" y="568123"/>
                </a:cubicBezTo>
                <a:close/>
                <a:moveTo>
                  <a:pt x="179780" y="508918"/>
                </a:moveTo>
                <a:lnTo>
                  <a:pt x="299705" y="508918"/>
                </a:lnTo>
                <a:cubicBezTo>
                  <a:pt x="310736" y="508918"/>
                  <a:pt x="319732" y="517812"/>
                  <a:pt x="319732" y="528892"/>
                </a:cubicBezTo>
                <a:cubicBezTo>
                  <a:pt x="319732" y="539893"/>
                  <a:pt x="310736" y="548787"/>
                  <a:pt x="299705" y="548787"/>
                </a:cubicBezTo>
                <a:lnTo>
                  <a:pt x="179780" y="548787"/>
                </a:lnTo>
                <a:cubicBezTo>
                  <a:pt x="168749" y="548787"/>
                  <a:pt x="159831" y="539893"/>
                  <a:pt x="159831" y="528892"/>
                </a:cubicBezTo>
                <a:cubicBezTo>
                  <a:pt x="159831" y="517812"/>
                  <a:pt x="168749" y="508918"/>
                  <a:pt x="179780" y="508918"/>
                </a:cubicBezTo>
                <a:close/>
                <a:moveTo>
                  <a:pt x="49460" y="326070"/>
                </a:moveTo>
                <a:cubicBezTo>
                  <a:pt x="54311" y="323260"/>
                  <a:pt x="59866" y="325211"/>
                  <a:pt x="62057" y="330362"/>
                </a:cubicBezTo>
                <a:cubicBezTo>
                  <a:pt x="64639" y="336450"/>
                  <a:pt x="67377" y="342537"/>
                  <a:pt x="70194" y="348546"/>
                </a:cubicBezTo>
                <a:cubicBezTo>
                  <a:pt x="72541" y="353619"/>
                  <a:pt x="70585" y="359941"/>
                  <a:pt x="65734" y="362751"/>
                </a:cubicBezTo>
                <a:lnTo>
                  <a:pt x="50868" y="371335"/>
                </a:lnTo>
                <a:cubicBezTo>
                  <a:pt x="46018" y="374067"/>
                  <a:pt x="39837" y="372428"/>
                  <a:pt x="37020" y="367589"/>
                </a:cubicBezTo>
                <a:lnTo>
                  <a:pt x="27162" y="350576"/>
                </a:lnTo>
                <a:cubicBezTo>
                  <a:pt x="24345" y="345737"/>
                  <a:pt x="25988" y="339571"/>
                  <a:pt x="30839" y="336762"/>
                </a:cubicBezTo>
                <a:close/>
                <a:moveTo>
                  <a:pt x="429894" y="325999"/>
                </a:moveTo>
                <a:lnTo>
                  <a:pt x="448585" y="336768"/>
                </a:lnTo>
                <a:cubicBezTo>
                  <a:pt x="453434" y="339577"/>
                  <a:pt x="455076" y="345742"/>
                  <a:pt x="452339" y="350580"/>
                </a:cubicBezTo>
                <a:lnTo>
                  <a:pt x="442485" y="367591"/>
                </a:lnTo>
                <a:cubicBezTo>
                  <a:pt x="439670" y="372429"/>
                  <a:pt x="433492" y="374068"/>
                  <a:pt x="428643" y="371337"/>
                </a:cubicBezTo>
                <a:lnTo>
                  <a:pt x="413472" y="362597"/>
                </a:lnTo>
                <a:cubicBezTo>
                  <a:pt x="408623" y="359788"/>
                  <a:pt x="406668" y="353467"/>
                  <a:pt x="409092" y="348395"/>
                </a:cubicBezTo>
                <a:cubicBezTo>
                  <a:pt x="411908" y="342386"/>
                  <a:pt x="414567" y="336378"/>
                  <a:pt x="417225" y="330291"/>
                </a:cubicBezTo>
                <a:cubicBezTo>
                  <a:pt x="419415" y="325141"/>
                  <a:pt x="425046" y="323190"/>
                  <a:pt x="429894" y="325999"/>
                </a:cubicBezTo>
                <a:close/>
                <a:moveTo>
                  <a:pt x="447678" y="219459"/>
                </a:moveTo>
                <a:lnTo>
                  <a:pt x="469408" y="219459"/>
                </a:lnTo>
                <a:cubicBezTo>
                  <a:pt x="474958" y="219459"/>
                  <a:pt x="479492" y="223992"/>
                  <a:pt x="479492" y="229620"/>
                </a:cubicBezTo>
                <a:lnTo>
                  <a:pt x="479492" y="249316"/>
                </a:lnTo>
                <a:cubicBezTo>
                  <a:pt x="479492" y="254866"/>
                  <a:pt x="474958" y="259399"/>
                  <a:pt x="469408" y="259399"/>
                </a:cubicBezTo>
                <a:lnTo>
                  <a:pt x="447599" y="259399"/>
                </a:lnTo>
                <a:cubicBezTo>
                  <a:pt x="441971" y="259399"/>
                  <a:pt x="438141" y="254944"/>
                  <a:pt x="438845" y="249473"/>
                </a:cubicBezTo>
                <a:cubicBezTo>
                  <a:pt x="439235" y="246112"/>
                  <a:pt x="439548" y="242829"/>
                  <a:pt x="439548" y="239468"/>
                </a:cubicBezTo>
                <a:cubicBezTo>
                  <a:pt x="439548" y="236029"/>
                  <a:pt x="439235" y="232746"/>
                  <a:pt x="438845" y="229464"/>
                </a:cubicBezTo>
                <a:cubicBezTo>
                  <a:pt x="438141" y="223914"/>
                  <a:pt x="442049" y="219459"/>
                  <a:pt x="447678" y="219459"/>
                </a:cubicBezTo>
                <a:close/>
                <a:moveTo>
                  <a:pt x="10160" y="219459"/>
                </a:moveTo>
                <a:lnTo>
                  <a:pt x="31809" y="219459"/>
                </a:lnTo>
                <a:cubicBezTo>
                  <a:pt x="37436" y="219459"/>
                  <a:pt x="41422" y="223914"/>
                  <a:pt x="40719" y="229464"/>
                </a:cubicBezTo>
                <a:cubicBezTo>
                  <a:pt x="40250" y="232746"/>
                  <a:pt x="39937" y="236029"/>
                  <a:pt x="39937" y="239468"/>
                </a:cubicBezTo>
                <a:cubicBezTo>
                  <a:pt x="39937" y="242829"/>
                  <a:pt x="40250" y="246112"/>
                  <a:pt x="40719" y="249473"/>
                </a:cubicBezTo>
                <a:cubicBezTo>
                  <a:pt x="41422" y="254944"/>
                  <a:pt x="37514" y="259399"/>
                  <a:pt x="31887" y="259399"/>
                </a:cubicBezTo>
                <a:lnTo>
                  <a:pt x="10160" y="259399"/>
                </a:lnTo>
                <a:cubicBezTo>
                  <a:pt x="4533" y="259399"/>
                  <a:pt x="0" y="254866"/>
                  <a:pt x="0" y="249316"/>
                </a:cubicBezTo>
                <a:lnTo>
                  <a:pt x="0" y="229620"/>
                </a:lnTo>
                <a:cubicBezTo>
                  <a:pt x="0" y="223992"/>
                  <a:pt x="4533" y="219459"/>
                  <a:pt x="10160" y="219459"/>
                </a:cubicBezTo>
                <a:close/>
                <a:moveTo>
                  <a:pt x="279456" y="176970"/>
                </a:moveTo>
                <a:cubicBezTo>
                  <a:pt x="278909" y="176970"/>
                  <a:pt x="278361" y="177048"/>
                  <a:pt x="277814" y="177127"/>
                </a:cubicBezTo>
                <a:cubicBezTo>
                  <a:pt x="161733" y="207270"/>
                  <a:pt x="193178" y="275133"/>
                  <a:pt x="205459" y="295047"/>
                </a:cubicBezTo>
                <a:cubicBezTo>
                  <a:pt x="206319" y="296374"/>
                  <a:pt x="207102" y="297077"/>
                  <a:pt x="207806" y="297077"/>
                </a:cubicBezTo>
                <a:cubicBezTo>
                  <a:pt x="208666" y="297077"/>
                  <a:pt x="209292" y="295984"/>
                  <a:pt x="209448" y="293875"/>
                </a:cubicBezTo>
                <a:cubicBezTo>
                  <a:pt x="211795" y="261389"/>
                  <a:pt x="230412" y="247020"/>
                  <a:pt x="240424" y="242256"/>
                </a:cubicBezTo>
                <a:cubicBezTo>
                  <a:pt x="241284" y="241787"/>
                  <a:pt x="241988" y="241631"/>
                  <a:pt x="242458" y="241631"/>
                </a:cubicBezTo>
                <a:cubicBezTo>
                  <a:pt x="244022" y="241631"/>
                  <a:pt x="244100" y="243271"/>
                  <a:pt x="242379" y="245536"/>
                </a:cubicBezTo>
                <a:cubicBezTo>
                  <a:pt x="223763" y="269901"/>
                  <a:pt x="213438" y="324878"/>
                  <a:pt x="210309" y="344011"/>
                </a:cubicBezTo>
                <a:cubicBezTo>
                  <a:pt x="209683" y="347681"/>
                  <a:pt x="212264" y="350649"/>
                  <a:pt x="216019" y="350649"/>
                </a:cubicBezTo>
                <a:lnTo>
                  <a:pt x="227517" y="350649"/>
                </a:lnTo>
                <a:cubicBezTo>
                  <a:pt x="231272" y="350649"/>
                  <a:pt x="234323" y="347681"/>
                  <a:pt x="234323" y="343933"/>
                </a:cubicBezTo>
                <a:lnTo>
                  <a:pt x="234323" y="307385"/>
                </a:lnTo>
                <a:cubicBezTo>
                  <a:pt x="234323" y="303637"/>
                  <a:pt x="237295" y="300825"/>
                  <a:pt x="241050" y="300591"/>
                </a:cubicBezTo>
                <a:cubicBezTo>
                  <a:pt x="296900" y="297155"/>
                  <a:pt x="287904" y="208442"/>
                  <a:pt x="285088" y="182281"/>
                </a:cubicBezTo>
                <a:cubicBezTo>
                  <a:pt x="284697" y="179079"/>
                  <a:pt x="282351" y="176970"/>
                  <a:pt x="279456" y="176970"/>
                </a:cubicBezTo>
                <a:close/>
                <a:moveTo>
                  <a:pt x="279456" y="151434"/>
                </a:moveTo>
                <a:cubicBezTo>
                  <a:pt x="295414" y="151434"/>
                  <a:pt x="308711" y="163538"/>
                  <a:pt x="310432" y="179547"/>
                </a:cubicBezTo>
                <a:cubicBezTo>
                  <a:pt x="314500" y="217188"/>
                  <a:pt x="316768" y="270838"/>
                  <a:pt x="289860" y="302778"/>
                </a:cubicBezTo>
                <a:cubicBezTo>
                  <a:pt x="281725" y="312383"/>
                  <a:pt x="271556" y="319177"/>
                  <a:pt x="259823" y="322926"/>
                </a:cubicBezTo>
                <a:lnTo>
                  <a:pt x="259823" y="343933"/>
                </a:lnTo>
                <a:cubicBezTo>
                  <a:pt x="259823" y="361660"/>
                  <a:pt x="245352" y="376185"/>
                  <a:pt x="227517" y="376185"/>
                </a:cubicBezTo>
                <a:lnTo>
                  <a:pt x="216019" y="376185"/>
                </a:lnTo>
                <a:cubicBezTo>
                  <a:pt x="206710" y="376185"/>
                  <a:pt x="197950" y="372202"/>
                  <a:pt x="192005" y="365174"/>
                </a:cubicBezTo>
                <a:cubicBezTo>
                  <a:pt x="186138" y="358224"/>
                  <a:pt x="183557" y="349009"/>
                  <a:pt x="185043" y="339872"/>
                </a:cubicBezTo>
                <a:cubicBezTo>
                  <a:pt x="186216" y="332922"/>
                  <a:pt x="187703" y="324566"/>
                  <a:pt x="189658" y="315507"/>
                </a:cubicBezTo>
                <a:cubicBezTo>
                  <a:pt x="187390" y="313555"/>
                  <a:pt x="185434" y="311134"/>
                  <a:pt x="183713" y="308400"/>
                </a:cubicBezTo>
                <a:cubicBezTo>
                  <a:pt x="175344" y="294734"/>
                  <a:pt x="157431" y="259046"/>
                  <a:pt x="172528" y="221717"/>
                </a:cubicBezTo>
                <a:cubicBezTo>
                  <a:pt x="185512" y="189465"/>
                  <a:pt x="218835" y="166115"/>
                  <a:pt x="271400" y="152527"/>
                </a:cubicBezTo>
                <a:cubicBezTo>
                  <a:pt x="274059" y="151824"/>
                  <a:pt x="276719" y="151434"/>
                  <a:pt x="279456" y="151434"/>
                </a:cubicBezTo>
                <a:close/>
                <a:moveTo>
                  <a:pt x="239781" y="113182"/>
                </a:moveTo>
                <a:cubicBezTo>
                  <a:pt x="171895" y="113182"/>
                  <a:pt x="116678" y="168322"/>
                  <a:pt x="116678" y="236036"/>
                </a:cubicBezTo>
                <a:cubicBezTo>
                  <a:pt x="116678" y="267433"/>
                  <a:pt x="134275" y="302814"/>
                  <a:pt x="152968" y="340381"/>
                </a:cubicBezTo>
                <a:cubicBezTo>
                  <a:pt x="166889" y="368185"/>
                  <a:pt x="181202" y="396848"/>
                  <a:pt x="189492" y="426605"/>
                </a:cubicBezTo>
                <a:cubicBezTo>
                  <a:pt x="191369" y="433478"/>
                  <a:pt x="198251" y="438789"/>
                  <a:pt x="205134" y="438789"/>
                </a:cubicBezTo>
                <a:lnTo>
                  <a:pt x="274115" y="438789"/>
                </a:lnTo>
                <a:cubicBezTo>
                  <a:pt x="281076" y="438789"/>
                  <a:pt x="287958" y="433400"/>
                  <a:pt x="289757" y="426605"/>
                </a:cubicBezTo>
                <a:cubicBezTo>
                  <a:pt x="298126" y="395755"/>
                  <a:pt x="312829" y="366623"/>
                  <a:pt x="326985" y="338350"/>
                </a:cubicBezTo>
                <a:lnTo>
                  <a:pt x="327064" y="338272"/>
                </a:lnTo>
                <a:cubicBezTo>
                  <a:pt x="345443" y="301642"/>
                  <a:pt x="362806" y="267121"/>
                  <a:pt x="362806" y="236036"/>
                </a:cubicBezTo>
                <a:cubicBezTo>
                  <a:pt x="362806" y="168322"/>
                  <a:pt x="307589" y="113182"/>
                  <a:pt x="239781" y="113182"/>
                </a:cubicBezTo>
                <a:close/>
                <a:moveTo>
                  <a:pt x="428664" y="107459"/>
                </a:moveTo>
                <a:cubicBezTo>
                  <a:pt x="433509" y="104649"/>
                  <a:pt x="439682" y="106288"/>
                  <a:pt x="442495" y="111128"/>
                </a:cubicBezTo>
                <a:lnTo>
                  <a:pt x="452341" y="128222"/>
                </a:lnTo>
                <a:cubicBezTo>
                  <a:pt x="455076" y="133062"/>
                  <a:pt x="453435" y="139228"/>
                  <a:pt x="448590" y="142038"/>
                </a:cubicBezTo>
                <a:lnTo>
                  <a:pt x="430305" y="152576"/>
                </a:lnTo>
                <a:cubicBezTo>
                  <a:pt x="425539" y="155386"/>
                  <a:pt x="419756" y="153513"/>
                  <a:pt x="417178" y="148517"/>
                </a:cubicBezTo>
                <a:cubicBezTo>
                  <a:pt x="414130" y="142663"/>
                  <a:pt x="410770" y="136965"/>
                  <a:pt x="407176" y="131501"/>
                </a:cubicBezTo>
                <a:cubicBezTo>
                  <a:pt x="404128" y="126817"/>
                  <a:pt x="405378" y="120885"/>
                  <a:pt x="410223" y="118075"/>
                </a:cubicBezTo>
                <a:close/>
                <a:moveTo>
                  <a:pt x="50872" y="107459"/>
                </a:moveTo>
                <a:lnTo>
                  <a:pt x="69260" y="118075"/>
                </a:lnTo>
                <a:cubicBezTo>
                  <a:pt x="74112" y="120885"/>
                  <a:pt x="75364" y="126817"/>
                  <a:pt x="72312" y="131501"/>
                </a:cubicBezTo>
                <a:cubicBezTo>
                  <a:pt x="68713" y="137043"/>
                  <a:pt x="65426" y="142663"/>
                  <a:pt x="62374" y="148517"/>
                </a:cubicBezTo>
                <a:cubicBezTo>
                  <a:pt x="59792" y="153513"/>
                  <a:pt x="54002" y="155386"/>
                  <a:pt x="49150" y="152576"/>
                </a:cubicBezTo>
                <a:lnTo>
                  <a:pt x="30840" y="142038"/>
                </a:lnTo>
                <a:cubicBezTo>
                  <a:pt x="25988" y="139228"/>
                  <a:pt x="24345" y="133062"/>
                  <a:pt x="27162" y="128222"/>
                </a:cubicBezTo>
                <a:lnTo>
                  <a:pt x="37022" y="111128"/>
                </a:lnTo>
                <a:cubicBezTo>
                  <a:pt x="39838" y="106288"/>
                  <a:pt x="46020" y="104649"/>
                  <a:pt x="50872" y="107459"/>
                </a:cubicBezTo>
                <a:close/>
                <a:moveTo>
                  <a:pt x="239781" y="79598"/>
                </a:moveTo>
                <a:cubicBezTo>
                  <a:pt x="326125" y="79598"/>
                  <a:pt x="396436" y="149812"/>
                  <a:pt x="396436" y="236036"/>
                </a:cubicBezTo>
                <a:cubicBezTo>
                  <a:pt x="396436" y="275087"/>
                  <a:pt x="376414" y="314919"/>
                  <a:pt x="357018" y="353424"/>
                </a:cubicBezTo>
                <a:cubicBezTo>
                  <a:pt x="338795" y="389741"/>
                  <a:pt x="319868" y="427308"/>
                  <a:pt x="316896" y="465110"/>
                </a:cubicBezTo>
                <a:cubicBezTo>
                  <a:pt x="316583" y="469171"/>
                  <a:pt x="313377" y="472295"/>
                  <a:pt x="309544" y="472295"/>
                </a:cubicBezTo>
                <a:lnTo>
                  <a:pt x="169939" y="472295"/>
                </a:lnTo>
                <a:cubicBezTo>
                  <a:pt x="166185" y="472295"/>
                  <a:pt x="162900" y="469171"/>
                  <a:pt x="162588" y="465110"/>
                </a:cubicBezTo>
                <a:cubicBezTo>
                  <a:pt x="159537" y="428636"/>
                  <a:pt x="140923" y="391381"/>
                  <a:pt x="122935" y="355298"/>
                </a:cubicBezTo>
                <a:cubicBezTo>
                  <a:pt x="103382" y="316013"/>
                  <a:pt x="83126" y="275400"/>
                  <a:pt x="83126" y="236036"/>
                </a:cubicBezTo>
                <a:cubicBezTo>
                  <a:pt x="83126" y="149812"/>
                  <a:pt x="153359" y="79598"/>
                  <a:pt x="239781" y="79598"/>
                </a:cubicBezTo>
                <a:close/>
                <a:moveTo>
                  <a:pt x="351172" y="27158"/>
                </a:moveTo>
                <a:lnTo>
                  <a:pt x="368136" y="37004"/>
                </a:lnTo>
                <a:cubicBezTo>
                  <a:pt x="372983" y="39739"/>
                  <a:pt x="374703" y="45990"/>
                  <a:pt x="371889" y="50835"/>
                </a:cubicBezTo>
                <a:lnTo>
                  <a:pt x="361257" y="69198"/>
                </a:lnTo>
                <a:cubicBezTo>
                  <a:pt x="358442" y="74043"/>
                  <a:pt x="352501" y="75293"/>
                  <a:pt x="347810" y="72245"/>
                </a:cubicBezTo>
                <a:cubicBezTo>
                  <a:pt x="342338" y="68651"/>
                  <a:pt x="336631" y="65369"/>
                  <a:pt x="330767" y="62322"/>
                </a:cubicBezTo>
                <a:cubicBezTo>
                  <a:pt x="325842" y="59743"/>
                  <a:pt x="323966" y="53960"/>
                  <a:pt x="326780" y="49116"/>
                </a:cubicBezTo>
                <a:lnTo>
                  <a:pt x="337334" y="30831"/>
                </a:lnTo>
                <a:cubicBezTo>
                  <a:pt x="340071" y="25986"/>
                  <a:pt x="346325" y="24345"/>
                  <a:pt x="351172" y="27158"/>
                </a:cubicBezTo>
                <a:close/>
                <a:moveTo>
                  <a:pt x="128396" y="27158"/>
                </a:moveTo>
                <a:cubicBezTo>
                  <a:pt x="133242" y="24345"/>
                  <a:pt x="139417" y="25986"/>
                  <a:pt x="142231" y="30831"/>
                </a:cubicBezTo>
                <a:lnTo>
                  <a:pt x="152783" y="49116"/>
                </a:lnTo>
                <a:cubicBezTo>
                  <a:pt x="155597" y="53960"/>
                  <a:pt x="153721" y="59743"/>
                  <a:pt x="148719" y="62322"/>
                </a:cubicBezTo>
                <a:cubicBezTo>
                  <a:pt x="142856" y="65369"/>
                  <a:pt x="137228" y="68651"/>
                  <a:pt x="131679" y="72245"/>
                </a:cubicBezTo>
                <a:cubicBezTo>
                  <a:pt x="126989" y="75293"/>
                  <a:pt x="121048" y="74043"/>
                  <a:pt x="118312" y="69198"/>
                </a:cubicBezTo>
                <a:lnTo>
                  <a:pt x="107604" y="50757"/>
                </a:lnTo>
                <a:cubicBezTo>
                  <a:pt x="104790" y="45990"/>
                  <a:pt x="106510" y="39739"/>
                  <a:pt x="111356" y="37004"/>
                </a:cubicBezTo>
                <a:close/>
                <a:moveTo>
                  <a:pt x="229920" y="0"/>
                </a:moveTo>
                <a:lnTo>
                  <a:pt x="249651" y="0"/>
                </a:lnTo>
                <a:cubicBezTo>
                  <a:pt x="255211" y="0"/>
                  <a:pt x="259752" y="4526"/>
                  <a:pt x="259752" y="10145"/>
                </a:cubicBezTo>
                <a:lnTo>
                  <a:pt x="259752" y="31761"/>
                </a:lnTo>
                <a:cubicBezTo>
                  <a:pt x="259752" y="37379"/>
                  <a:pt x="255289" y="41281"/>
                  <a:pt x="249808" y="40579"/>
                </a:cubicBezTo>
                <a:cubicBezTo>
                  <a:pt x="246519" y="40188"/>
                  <a:pt x="243153" y="39876"/>
                  <a:pt x="239786" y="39876"/>
                </a:cubicBezTo>
                <a:cubicBezTo>
                  <a:pt x="236340" y="39876"/>
                  <a:pt x="233052" y="40188"/>
                  <a:pt x="229763" y="40579"/>
                </a:cubicBezTo>
                <a:cubicBezTo>
                  <a:pt x="224204" y="41281"/>
                  <a:pt x="219741" y="37379"/>
                  <a:pt x="219741" y="31761"/>
                </a:cubicBezTo>
                <a:lnTo>
                  <a:pt x="219741" y="10145"/>
                </a:lnTo>
                <a:cubicBezTo>
                  <a:pt x="219741" y="4526"/>
                  <a:pt x="224282" y="0"/>
                  <a:pt x="229920" y="0"/>
                </a:cubicBezTo>
                <a:close/>
              </a:path>
            </a:pathLst>
          </a:custGeom>
          <a:solidFill>
            <a:srgbClr val="C82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表格 11">
            <a:extLst>
              <a:ext uri="{FF2B5EF4-FFF2-40B4-BE49-F238E27FC236}">
                <a16:creationId xmlns:a16="http://schemas.microsoft.com/office/drawing/2014/main" id="{E09D4546-2112-9C50-C91D-2D5AF8B28B87}"/>
              </a:ext>
            </a:extLst>
          </p:cNvPr>
          <p:cNvGraphicFramePr>
            <a:graphicFrameLocks noGrp="1"/>
          </p:cNvGraphicFramePr>
          <p:nvPr>
            <p:extLst>
              <p:ext uri="{D42A27DB-BD31-4B8C-83A1-F6EECF244321}">
                <p14:modId xmlns:p14="http://schemas.microsoft.com/office/powerpoint/2010/main" val="1733393405"/>
              </p:ext>
            </p:extLst>
          </p:nvPr>
        </p:nvGraphicFramePr>
        <p:xfrm>
          <a:off x="6283490" y="4812680"/>
          <a:ext cx="5470068" cy="1478280"/>
        </p:xfrm>
        <a:graphic>
          <a:graphicData uri="http://schemas.openxmlformats.org/drawingml/2006/table">
            <a:tbl>
              <a:tblPr firstRow="1">
                <a:tableStyleId>{B301B821-A1FF-4177-AEE7-76D212191A09}</a:tableStyleId>
              </a:tblPr>
              <a:tblGrid>
                <a:gridCol w="1034466">
                  <a:extLst>
                    <a:ext uri="{9D8B030D-6E8A-4147-A177-3AD203B41FA5}">
                      <a16:colId xmlns:a16="http://schemas.microsoft.com/office/drawing/2014/main" val="20000"/>
                    </a:ext>
                  </a:extLst>
                </a:gridCol>
                <a:gridCol w="1603695">
                  <a:extLst>
                    <a:ext uri="{9D8B030D-6E8A-4147-A177-3AD203B41FA5}">
                      <a16:colId xmlns:a16="http://schemas.microsoft.com/office/drawing/2014/main" val="20001"/>
                    </a:ext>
                  </a:extLst>
                </a:gridCol>
                <a:gridCol w="2831907">
                  <a:extLst>
                    <a:ext uri="{9D8B030D-6E8A-4147-A177-3AD203B41FA5}">
                      <a16:colId xmlns:a16="http://schemas.microsoft.com/office/drawing/2014/main" val="20002"/>
                    </a:ext>
                  </a:extLst>
                </a:gridCol>
              </a:tblGrid>
              <a:tr h="239421">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A2A5D"/>
                    </a:solidFill>
                  </a:tcPr>
                </a:tc>
                <a:tc>
                  <a:txBody>
                    <a:bodyPr/>
                    <a:lstStyle/>
                    <a:p>
                      <a:pPr algn="ctr"/>
                      <a:r>
                        <a:rPr lang="zh-CN" altLang="en-US" sz="1300" dirty="0">
                          <a:latin typeface="微软雅黑" panose="020B0503020204020204" pitchFamily="34" charset="-122"/>
                          <a:ea typeface="微软雅黑" panose="020B0503020204020204" pitchFamily="34" charset="-122"/>
                        </a:rPr>
                        <a:t>恩那度司他</a:t>
                      </a:r>
                      <a:endParaRPr lang="en-US" altLang="zh-CN" sz="130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A2A5D"/>
                    </a:solidFill>
                  </a:tcPr>
                </a:tc>
                <a:tc>
                  <a:txBody>
                    <a:bodyPr/>
                    <a:lstStyle/>
                    <a:p>
                      <a:pPr algn="ctr"/>
                      <a:r>
                        <a:rPr lang="zh-CN" altLang="en-US" sz="1300" dirty="0">
                          <a:latin typeface="微软雅黑" panose="020B0503020204020204" pitchFamily="34" charset="-122"/>
                          <a:ea typeface="微软雅黑" panose="020B0503020204020204" pitchFamily="34" charset="-122"/>
                        </a:rPr>
                        <a:t>罗沙司他</a:t>
                      </a:r>
                      <a:endParaRPr lang="en-US" altLang="zh-CN" sz="130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A2A5D"/>
                    </a:solidFill>
                  </a:tcPr>
                </a:tc>
                <a:extLst>
                  <a:ext uri="{0D108BD9-81ED-4DB2-BD59-A6C34878D82A}">
                    <a16:rowId xmlns:a16="http://schemas.microsoft.com/office/drawing/2014/main" val="10000"/>
                  </a:ext>
                </a:extLst>
              </a:tr>
              <a:tr h="378034">
                <a:tc>
                  <a:txBody>
                    <a:bodyPr/>
                    <a:lstStyle/>
                    <a:p>
                      <a:pPr algn="ctr"/>
                      <a:r>
                        <a:rPr lang="en-US" altLang="zh-CN" sz="1200" b="1" dirty="0">
                          <a:latin typeface="微软雅黑" panose="020B0503020204020204" pitchFamily="34" charset="-122"/>
                          <a:ea typeface="微软雅黑" panose="020B0503020204020204" pitchFamily="34" charset="-122"/>
                        </a:rPr>
                        <a:t>EPO</a:t>
                      </a:r>
                      <a:endParaRPr lang="zh-CN" altLang="en-US" sz="1200" b="1" baseline="-250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EE1E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1200" b="1" i="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生理浓度</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C82C63"/>
                          </a:solidFill>
                          <a:latin typeface="微软雅黑" panose="020B0503020204020204" pitchFamily="34" charset="-122"/>
                          <a:ea typeface="微软雅黑" panose="020B0503020204020204" pitchFamily="34" charset="-122"/>
                        </a:rPr>
                        <a:t>√√</a:t>
                      </a:r>
                      <a:endParaRPr lang="en-US" altLang="zh-CN" sz="1200" b="1" dirty="0">
                        <a:solidFill>
                          <a:srgbClr val="C82C63"/>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dirty="0">
                          <a:ln>
                            <a:noFill/>
                          </a:ln>
                          <a:solidFill>
                            <a:srgbClr val="C82C63"/>
                          </a:solidFill>
                          <a:effectLst/>
                          <a:uLnTx/>
                          <a:uFillTx/>
                          <a:latin typeface="微软雅黑" panose="020B0503020204020204" pitchFamily="34" charset="-122"/>
                          <a:ea typeface="微软雅黑" panose="020B0503020204020204" pitchFamily="34" charset="-122"/>
                          <a:cs typeface="+mn-cs"/>
                        </a:rPr>
                        <a:t>远高于生理浓度</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6820">
                <a:tc>
                  <a:txBody>
                    <a:bodyPr/>
                    <a:lstStyle/>
                    <a:p>
                      <a:pPr marL="0" algn="ctr" defTabSz="914400" rtl="0" eaLnBrk="1" latinLnBrk="0" hangingPunct="1"/>
                      <a:r>
                        <a:rPr lang="zh-CN" altLang="en-US" sz="1200" b="1" kern="1200" dirty="0">
                          <a:solidFill>
                            <a:schemeClr val="dk1"/>
                          </a:solidFill>
                          <a:latin typeface="微软雅黑" panose="020B0503020204020204" pitchFamily="34" charset="-122"/>
                          <a:ea typeface="微软雅黑" panose="020B0503020204020204" pitchFamily="34" charset="-122"/>
                          <a:cs typeface="+mn-cs"/>
                        </a:rPr>
                        <a:t>铁参数</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EE1E2"/>
                    </a:solidFill>
                  </a:tcPr>
                </a:tc>
                <a:tc>
                  <a:txBody>
                    <a:bodyPr/>
                    <a:lstStyle/>
                    <a:p>
                      <a:pPr marL="0" algn="ctr" defTabSz="914400" rtl="0" eaLnBrk="1" latinLnBrk="0" hangingPunct="1"/>
                      <a:r>
                        <a:rPr kumimoji="0" lang="zh-CN" altLang="en-US" sz="1200" b="1" i="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p>
                  </a:txBody>
                  <a:tcPr marL="0" marR="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kumimoji="0" lang="zh-CN" altLang="en-US" sz="1200" b="1" i="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8034">
                <a:tc>
                  <a:txBody>
                    <a:bodyPr/>
                    <a:lstStyle/>
                    <a:p>
                      <a:pPr algn="ctr"/>
                      <a:r>
                        <a:rPr lang="zh-CN" altLang="en-US" sz="1200" b="1" dirty="0">
                          <a:latin typeface="微软雅黑" panose="020B0503020204020204" pitchFamily="34" charset="-122"/>
                          <a:ea typeface="微软雅黑" panose="020B0503020204020204" pitchFamily="34" charset="-122"/>
                        </a:rPr>
                        <a:t>脂代谢</a:t>
                      </a:r>
                      <a:endParaRPr lang="zh-CN" altLang="en-US" sz="1200" b="1" baseline="-250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EE1E2"/>
                    </a:solidFill>
                  </a:tcPr>
                </a:tc>
                <a:tc>
                  <a:txBody>
                    <a:bodyPr/>
                    <a:lstStyle/>
                    <a:p>
                      <a:pPr marL="0" algn="ctr" defTabSz="914400" rtl="0" eaLnBrk="1" latinLnBrk="0" hangingPunct="1"/>
                      <a:r>
                        <a:rPr lang="en-US" altLang="zh-CN" sz="1200" b="1" kern="1200" dirty="0">
                          <a:solidFill>
                            <a:schemeClr val="tx1"/>
                          </a:solidFill>
                          <a:latin typeface="微软雅黑" panose="020B0503020204020204" pitchFamily="34" charset="-122"/>
                          <a:ea typeface="微软雅黑" panose="020B0503020204020204" pitchFamily="34" charset="-122"/>
                          <a:cs typeface="+mn-cs"/>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无影响</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82C63"/>
                          </a:solidFill>
                          <a:effectLst/>
                          <a:uLnTx/>
                          <a:uFillTx/>
                          <a:latin typeface="微软雅黑" panose="020B0503020204020204" pitchFamily="34" charset="-122"/>
                          <a:ea typeface="微软雅黑" panose="020B0503020204020204" pitchFamily="34" charset="-122"/>
                          <a:cs typeface="+mn-cs"/>
                        </a:rPr>
                        <a:t>√√</a:t>
                      </a:r>
                      <a:endParaRPr kumimoji="0" lang="en-US" altLang="zh-CN" sz="1200" b="1" i="0" u="none" strike="noStrike" kern="1200" cap="none" spc="0" normalizeH="0" baseline="0" noProof="0" dirty="0">
                        <a:ln>
                          <a:noFill/>
                        </a:ln>
                        <a:solidFill>
                          <a:srgbClr val="C82C63"/>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82C63"/>
                          </a:solidFill>
                          <a:effectLst/>
                          <a:uLnTx/>
                          <a:uFillTx/>
                          <a:latin typeface="微软雅黑" panose="020B0503020204020204" pitchFamily="34" charset="-122"/>
                          <a:ea typeface="微软雅黑" panose="020B0503020204020204" pitchFamily="34" charset="-122"/>
                          <a:cs typeface="+mn-cs"/>
                        </a:rPr>
                        <a:t>显著影响血脂如</a:t>
                      </a:r>
                      <a:r>
                        <a:rPr kumimoji="0" lang="en-US" altLang="zh-CN" sz="1200" b="1" i="0" u="none" strike="noStrike" kern="1200" cap="none" spc="0" normalizeH="0" baseline="0" noProof="0" dirty="0">
                          <a:ln>
                            <a:noFill/>
                          </a:ln>
                          <a:solidFill>
                            <a:srgbClr val="C82C63"/>
                          </a:solidFill>
                          <a:effectLst/>
                          <a:uLnTx/>
                          <a:uFillTx/>
                          <a:latin typeface="微软雅黑" panose="020B0503020204020204" pitchFamily="34" charset="-122"/>
                          <a:ea typeface="微软雅黑" panose="020B0503020204020204" pitchFamily="34" charset="-122"/>
                          <a:cs typeface="+mn-cs"/>
                        </a:rPr>
                        <a:t>TC</a:t>
                      </a:r>
                      <a:r>
                        <a:rPr kumimoji="0" lang="zh-CN" altLang="en-US" sz="1200" b="1" i="0" u="none" strike="noStrike" kern="1200" cap="none" spc="0" normalizeH="0" baseline="0" noProof="0" dirty="0">
                          <a:ln>
                            <a:noFill/>
                          </a:ln>
                          <a:solidFill>
                            <a:srgbClr val="C82C63"/>
                          </a:solidFill>
                          <a:effectLst/>
                          <a:uLnTx/>
                          <a:uFillTx/>
                          <a:latin typeface="微软雅黑" panose="020B0503020204020204" pitchFamily="34" charset="-122"/>
                          <a:ea typeface="微软雅黑" panose="020B0503020204020204" pitchFamily="34" charset="-122"/>
                          <a:cs typeface="+mn-cs"/>
                        </a:rPr>
                        <a:t>、</a:t>
                      </a:r>
                      <a:r>
                        <a:rPr kumimoji="0" lang="en-US" altLang="zh-CN" sz="1200" b="1" i="0" u="none" strike="noStrike" kern="1200" cap="none" spc="0" normalizeH="0" baseline="0" noProof="0" dirty="0">
                          <a:ln>
                            <a:noFill/>
                          </a:ln>
                          <a:solidFill>
                            <a:srgbClr val="C82C63"/>
                          </a:solidFill>
                          <a:effectLst/>
                          <a:uLnTx/>
                          <a:uFillTx/>
                          <a:latin typeface="微软雅黑" panose="020B0503020204020204" pitchFamily="34" charset="-122"/>
                          <a:ea typeface="微软雅黑" panose="020B0503020204020204" pitchFamily="34" charset="-122"/>
                          <a:cs typeface="+mn-cs"/>
                        </a:rPr>
                        <a:t>LDL-c</a:t>
                      </a:r>
                      <a:r>
                        <a:rPr kumimoji="0" lang="zh-CN" altLang="en-US" sz="1200" b="1" i="0" u="none" strike="noStrike" kern="1200" cap="none" spc="0" normalizeH="0" baseline="0" noProof="0" dirty="0">
                          <a:ln>
                            <a:noFill/>
                          </a:ln>
                          <a:solidFill>
                            <a:srgbClr val="C82C63"/>
                          </a:solidFill>
                          <a:effectLst/>
                          <a:uLnTx/>
                          <a:uFillTx/>
                          <a:latin typeface="微软雅黑" panose="020B0503020204020204" pitchFamily="34" charset="-122"/>
                          <a:ea typeface="微软雅黑" panose="020B0503020204020204" pitchFamily="34" charset="-122"/>
                          <a:cs typeface="+mn-cs"/>
                        </a:rPr>
                        <a:t>及</a:t>
                      </a:r>
                      <a:r>
                        <a:rPr kumimoji="0" lang="en-US" altLang="zh-CN" sz="1200" b="1" i="0" u="none" strike="noStrike" kern="1200" cap="none" spc="0" normalizeH="0" baseline="0" noProof="0" dirty="0">
                          <a:ln>
                            <a:noFill/>
                          </a:ln>
                          <a:solidFill>
                            <a:srgbClr val="C82C63"/>
                          </a:solidFill>
                          <a:effectLst/>
                          <a:uLnTx/>
                          <a:uFillTx/>
                          <a:latin typeface="微软雅黑" panose="020B0503020204020204" pitchFamily="34" charset="-122"/>
                          <a:ea typeface="微软雅黑" panose="020B0503020204020204" pitchFamily="34" charset="-122"/>
                          <a:cs typeface="+mn-cs"/>
                        </a:rPr>
                        <a:t>HDL-c</a:t>
                      </a:r>
                      <a:r>
                        <a:rPr kumimoji="0" lang="zh-CN" altLang="en-US" sz="1200" b="1" i="0" u="none" strike="noStrike" kern="1200" cap="none" spc="0" normalizeH="0" baseline="0" noProof="0" dirty="0">
                          <a:ln>
                            <a:noFill/>
                          </a:ln>
                          <a:solidFill>
                            <a:srgbClr val="C82C63"/>
                          </a:solidFill>
                          <a:effectLst/>
                          <a:uLnTx/>
                          <a:uFillTx/>
                          <a:latin typeface="微软雅黑" panose="020B0503020204020204" pitchFamily="34" charset="-122"/>
                          <a:ea typeface="微软雅黑" panose="020B0503020204020204" pitchFamily="34" charset="-122"/>
                          <a:cs typeface="+mn-cs"/>
                        </a:rPr>
                        <a:t>等</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4" name="文本框 13">
            <a:extLst>
              <a:ext uri="{FF2B5EF4-FFF2-40B4-BE49-F238E27FC236}">
                <a16:creationId xmlns:a16="http://schemas.microsoft.com/office/drawing/2014/main" id="{1CE47FB6-5D13-AFE2-2625-DA10D3EE54DD}"/>
              </a:ext>
            </a:extLst>
          </p:cNvPr>
          <p:cNvSpPr txBox="1"/>
          <p:nvPr/>
        </p:nvSpPr>
        <p:spPr>
          <a:xfrm>
            <a:off x="6605734" y="4413405"/>
            <a:ext cx="5200185" cy="369332"/>
          </a:xfrm>
          <a:prstGeom prst="rect">
            <a:avLst/>
          </a:prstGeom>
          <a:noFill/>
        </p:spPr>
        <p:txBody>
          <a:bodyPr wrap="square" rtlCol="0">
            <a:spAutoFit/>
          </a:bodyPr>
          <a:lstStyle/>
          <a:p>
            <a:r>
              <a:rPr lang="zh-CN" altLang="en-US" sz="1800" b="1" spc="150" dirty="0">
                <a:solidFill>
                  <a:srgbClr val="C00000"/>
                </a:solidFill>
                <a:latin typeface="微软雅黑" panose="020B0503020204020204" pitchFamily="34" charset="-122"/>
                <a:ea typeface="微软雅黑" panose="020B0503020204020204" pitchFamily="34" charset="-122"/>
              </a:rPr>
              <a:t>恩那度司他对脂代谢无影响，潜在脱靶风险小</a:t>
            </a:r>
          </a:p>
        </p:txBody>
      </p:sp>
      <p:sp>
        <p:nvSpPr>
          <p:cNvPr id="16" name="文本框 15">
            <a:extLst>
              <a:ext uri="{FF2B5EF4-FFF2-40B4-BE49-F238E27FC236}">
                <a16:creationId xmlns:a16="http://schemas.microsoft.com/office/drawing/2014/main" id="{AAFF3E46-A252-DB4B-2E7D-11379A3290FF}"/>
              </a:ext>
            </a:extLst>
          </p:cNvPr>
          <p:cNvSpPr txBox="1"/>
          <p:nvPr/>
        </p:nvSpPr>
        <p:spPr>
          <a:xfrm>
            <a:off x="465112" y="709857"/>
            <a:ext cx="9184983" cy="369332"/>
          </a:xfrm>
          <a:prstGeom prst="rect">
            <a:avLst/>
          </a:prstGeom>
          <a:noFill/>
        </p:spPr>
        <p:txBody>
          <a:bodyPr wrap="square">
            <a:spAutoFit/>
          </a:bodyPr>
          <a:lstStyle/>
          <a:p>
            <a:r>
              <a:rPr lang="zh-CN" altLang="en-US" b="1" dirty="0">
                <a:solidFill>
                  <a:srgbClr val="C82C63"/>
                </a:solidFill>
                <a:latin typeface="+mj-ea"/>
                <a:ea typeface="+mj-ea"/>
              </a:rPr>
              <a:t>安全性良好，严重不良反应少，对脂代谢无影响，潜在脱靶风险小</a:t>
            </a:r>
          </a:p>
        </p:txBody>
      </p:sp>
      <p:sp>
        <p:nvSpPr>
          <p:cNvPr id="4" name="灯片编号占位符 3">
            <a:extLst>
              <a:ext uri="{FF2B5EF4-FFF2-40B4-BE49-F238E27FC236}">
                <a16:creationId xmlns:a16="http://schemas.microsoft.com/office/drawing/2014/main" id="{0C5DF314-1F63-EB1C-E916-2ED186C1F374}"/>
              </a:ext>
            </a:extLst>
          </p:cNvPr>
          <p:cNvSpPr>
            <a:spLocks noGrp="1"/>
          </p:cNvSpPr>
          <p:nvPr>
            <p:ph type="sldNum" sz="quarter" idx="12"/>
          </p:nvPr>
        </p:nvSpPr>
        <p:spPr/>
        <p:txBody>
          <a:bodyPr/>
          <a:lstStyle/>
          <a:p>
            <a:fld id="{49AE70B2-8BF9-45C0-BB95-33D1B9D3A854}" type="slidenum">
              <a:rPr lang="zh-CN" altLang="en-US" smtClean="0"/>
              <a:t>6</a:t>
            </a:fld>
            <a:endParaRPr lang="zh-CN" alt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378382" y="3975419"/>
            <a:ext cx="6096000" cy="2298807"/>
            <a:chOff x="315868" y="5183077"/>
            <a:chExt cx="6325200" cy="1532817"/>
          </a:xfrm>
        </p:grpSpPr>
        <p:graphicFrame>
          <p:nvGraphicFramePr>
            <p:cNvPr id="7" name="图表 6"/>
            <p:cNvGraphicFramePr/>
            <p:nvPr>
              <p:extLst>
                <p:ext uri="{D42A27DB-BD31-4B8C-83A1-F6EECF244321}">
                  <p14:modId xmlns:p14="http://schemas.microsoft.com/office/powerpoint/2010/main" val="4078245494"/>
                </p:ext>
              </p:extLst>
            </p:nvPr>
          </p:nvGraphicFramePr>
          <p:xfrm>
            <a:off x="427012" y="5221378"/>
            <a:ext cx="5504733" cy="1494516"/>
          </p:xfrm>
          <a:graphic>
            <a:graphicData uri="http://schemas.openxmlformats.org/drawingml/2006/chart">
              <c:chart xmlns:c="http://schemas.openxmlformats.org/drawingml/2006/chart" xmlns:r="http://schemas.openxmlformats.org/officeDocument/2006/relationships" r:id="rId3"/>
            </a:graphicData>
          </a:graphic>
        </p:graphicFrame>
        <p:sp>
          <p:nvSpPr>
            <p:cNvPr id="12" name="矩形: 圆角 11"/>
            <p:cNvSpPr/>
            <p:nvPr/>
          </p:nvSpPr>
          <p:spPr>
            <a:xfrm>
              <a:off x="315868" y="5183077"/>
              <a:ext cx="6325200" cy="225641"/>
            </a:xfrm>
            <a:prstGeom prst="roundRect">
              <a:avLst>
                <a:gd name="adj" fmla="val 25548"/>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C82C63"/>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1344587" y="149006"/>
            <a:ext cx="5075264" cy="400110"/>
          </a:xfrm>
          <a:prstGeom prst="rect">
            <a:avLst/>
          </a:prstGeom>
          <a:noFill/>
        </p:spPr>
        <p:txBody>
          <a:bodyPr wrap="square" rtlCol="0">
            <a:spAutoFit/>
          </a:bodyPr>
          <a:lstStyle/>
          <a:p>
            <a:r>
              <a:rPr lang="zh-CN" altLang="en-US" sz="2000" b="1" dirty="0">
                <a:solidFill>
                  <a:srgbClr val="C00000"/>
                </a:solidFill>
                <a:latin typeface="+mj-ea"/>
                <a:ea typeface="+mj-ea"/>
              </a:rPr>
              <a:t>安全性</a:t>
            </a:r>
          </a:p>
        </p:txBody>
      </p:sp>
      <p:sp>
        <p:nvSpPr>
          <p:cNvPr id="26" name="矩形 25"/>
          <p:cNvSpPr/>
          <p:nvPr/>
        </p:nvSpPr>
        <p:spPr>
          <a:xfrm>
            <a:off x="465112" y="125224"/>
            <a:ext cx="781050" cy="447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9" name="文本框 28"/>
          <p:cNvSpPr txBox="1"/>
          <p:nvPr/>
        </p:nvSpPr>
        <p:spPr>
          <a:xfrm>
            <a:off x="563537" y="112524"/>
            <a:ext cx="58420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02</a:t>
            </a:r>
          </a:p>
        </p:txBody>
      </p:sp>
      <p:grpSp>
        <p:nvGrpSpPr>
          <p:cNvPr id="10" name="组合 9">
            <a:extLst>
              <a:ext uri="{FF2B5EF4-FFF2-40B4-BE49-F238E27FC236}">
                <a16:creationId xmlns:a16="http://schemas.microsoft.com/office/drawing/2014/main" id="{FD881F3D-9009-DE14-484D-646F20BB5E0D}"/>
              </a:ext>
            </a:extLst>
          </p:cNvPr>
          <p:cNvGrpSpPr/>
          <p:nvPr/>
        </p:nvGrpSpPr>
        <p:grpSpPr>
          <a:xfrm>
            <a:off x="378381" y="1291867"/>
            <a:ext cx="5440834" cy="2251328"/>
            <a:chOff x="465112" y="1291867"/>
            <a:chExt cx="5440834" cy="2251328"/>
          </a:xfrm>
        </p:grpSpPr>
        <p:sp>
          <p:nvSpPr>
            <p:cNvPr id="5" name="矩形 4">
              <a:extLst>
                <a:ext uri="{FF2B5EF4-FFF2-40B4-BE49-F238E27FC236}">
                  <a16:creationId xmlns:a16="http://schemas.microsoft.com/office/drawing/2014/main" id="{2B30A06D-A245-80F5-0FDB-845C49BD9BC2}"/>
                </a:ext>
              </a:extLst>
            </p:cNvPr>
            <p:cNvSpPr/>
            <p:nvPr/>
          </p:nvSpPr>
          <p:spPr>
            <a:xfrm>
              <a:off x="465112" y="1623519"/>
              <a:ext cx="5400000" cy="1919676"/>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65112" y="1291867"/>
              <a:ext cx="5400000" cy="337185"/>
            </a:xfrm>
            <a:prstGeom prst="rect">
              <a:avLst/>
            </a:prstGeom>
            <a:solidFill>
              <a:srgbClr val="C82C63"/>
            </a:solidFill>
          </p:spPr>
          <p:txBody>
            <a:bodyPr wrap="square">
              <a:spAutoFit/>
            </a:bodyPr>
            <a:lstStyle/>
            <a:p>
              <a:pPr marL="0" marR="0" lvl="0" indent="0" algn="ctr" defTabSz="914400" rtl="0" eaLnBrk="1" fontAlgn="auto" latinLnBrk="0" hangingPunct="1">
                <a:spcBef>
                  <a:spcPts val="0"/>
                </a:spcBef>
                <a:spcAft>
                  <a:spcPts val="0"/>
                </a:spcAft>
                <a:buClrTx/>
                <a:buSzTx/>
                <a:buFontTx/>
                <a:buNone/>
                <a:defRPr/>
              </a:pPr>
              <a:r>
                <a:rPr kumimoji="0" lang="zh-CN" altLang="en-US" sz="1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恩</a:t>
              </a:r>
              <a:r>
                <a:rPr lang="zh-CN" altLang="en-US" sz="1600" b="1"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那度司使用后</a:t>
              </a:r>
              <a:r>
                <a:rPr lang="en-US" altLang="zh-CN" sz="1600" b="1"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Hb</a:t>
              </a:r>
              <a:r>
                <a:rPr lang="zh-CN" altLang="en-US" sz="1600" b="1"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变化个体差异小</a:t>
              </a:r>
              <a:endParaRPr kumimoji="0" lang="zh-CN" altLang="en-US" sz="1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aphicFrame>
          <p:nvGraphicFramePr>
            <p:cNvPr id="22" name="图表 21"/>
            <p:cNvGraphicFramePr/>
            <p:nvPr>
              <p:extLst>
                <p:ext uri="{D42A27DB-BD31-4B8C-83A1-F6EECF244321}">
                  <p14:modId xmlns:p14="http://schemas.microsoft.com/office/powerpoint/2010/main" val="918113254"/>
                </p:ext>
              </p:extLst>
            </p:nvPr>
          </p:nvGraphicFramePr>
          <p:xfrm>
            <a:off x="636854" y="1592591"/>
            <a:ext cx="5269092" cy="1784996"/>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文本框 3">
            <a:extLst>
              <a:ext uri="{FF2B5EF4-FFF2-40B4-BE49-F238E27FC236}">
                <a16:creationId xmlns:a16="http://schemas.microsoft.com/office/drawing/2014/main" id="{13C3401C-A21F-F561-7FF7-0BA3EDE131B8}"/>
              </a:ext>
            </a:extLst>
          </p:cNvPr>
          <p:cNvSpPr txBox="1"/>
          <p:nvPr/>
        </p:nvSpPr>
        <p:spPr>
          <a:xfrm>
            <a:off x="419003" y="693547"/>
            <a:ext cx="11542117" cy="400110"/>
          </a:xfrm>
          <a:prstGeom prst="rect">
            <a:avLst/>
          </a:prstGeom>
          <a:noFill/>
        </p:spPr>
        <p:txBody>
          <a:bodyPr wrap="square">
            <a:spAutoFit/>
          </a:bodyPr>
          <a:lstStyle/>
          <a:p>
            <a:r>
              <a:rPr lang="zh-CN" altLang="en-US" sz="2000" b="1" dirty="0">
                <a:solidFill>
                  <a:srgbClr val="C82C63"/>
                </a:solidFill>
                <a:latin typeface="+mj-ea"/>
                <a:ea typeface="+mj-ea"/>
              </a:rPr>
              <a:t>恩那度司他使用后血红蛋白值稳定、血栓发生率低，生成内源性</a:t>
            </a:r>
            <a:r>
              <a:rPr lang="en-US" altLang="zh-CN" sz="2000" b="1" dirty="0">
                <a:solidFill>
                  <a:srgbClr val="C82C63"/>
                </a:solidFill>
                <a:latin typeface="+mj-ea"/>
                <a:ea typeface="+mj-ea"/>
              </a:rPr>
              <a:t>EPO</a:t>
            </a:r>
            <a:r>
              <a:rPr lang="zh-CN" altLang="en-US" sz="2000" b="1" dirty="0">
                <a:solidFill>
                  <a:srgbClr val="C82C63"/>
                </a:solidFill>
                <a:latin typeface="+mj-ea"/>
                <a:ea typeface="+mj-ea"/>
              </a:rPr>
              <a:t>起效水平低，更贴近生理水平</a:t>
            </a:r>
          </a:p>
        </p:txBody>
      </p:sp>
      <p:grpSp>
        <p:nvGrpSpPr>
          <p:cNvPr id="13" name="组合 12">
            <a:extLst>
              <a:ext uri="{FF2B5EF4-FFF2-40B4-BE49-F238E27FC236}">
                <a16:creationId xmlns:a16="http://schemas.microsoft.com/office/drawing/2014/main" id="{A03028A5-7F63-F0FA-CD6C-0986D27F7D7C}"/>
              </a:ext>
            </a:extLst>
          </p:cNvPr>
          <p:cNvGrpSpPr/>
          <p:nvPr/>
        </p:nvGrpSpPr>
        <p:grpSpPr>
          <a:xfrm>
            <a:off x="378381" y="3749180"/>
            <a:ext cx="5400001" cy="2529252"/>
            <a:chOff x="378381" y="3749180"/>
            <a:chExt cx="5400001" cy="2529252"/>
          </a:xfrm>
        </p:grpSpPr>
        <p:sp>
          <p:nvSpPr>
            <p:cNvPr id="3" name="文本框 2">
              <a:extLst>
                <a:ext uri="{FF2B5EF4-FFF2-40B4-BE49-F238E27FC236}">
                  <a16:creationId xmlns:a16="http://schemas.microsoft.com/office/drawing/2014/main" id="{86E04555-BFD0-DE1C-4C2F-67CBDB0D0F07}"/>
                </a:ext>
              </a:extLst>
            </p:cNvPr>
            <p:cNvSpPr txBox="1"/>
            <p:nvPr/>
          </p:nvSpPr>
          <p:spPr>
            <a:xfrm>
              <a:off x="378382" y="3749180"/>
              <a:ext cx="5400000" cy="338554"/>
            </a:xfrm>
            <a:prstGeom prst="rect">
              <a:avLst/>
            </a:prstGeom>
            <a:solidFill>
              <a:srgbClr val="DCAEBB"/>
            </a:solidFill>
          </p:spPr>
          <p:txBody>
            <a:bodyPr wrap="square">
              <a:spAutoFit/>
            </a:bodyPr>
            <a:lstStyle/>
            <a:p>
              <a:pPr algn="ctr">
                <a:defRPr/>
              </a:pPr>
              <a:r>
                <a:rPr lang="zh-CN" altLang="en-US" sz="1600" b="1" spc="150" dirty="0">
                  <a:solidFill>
                    <a:schemeClr val="bg1"/>
                  </a:solidFill>
                  <a:latin typeface="微软雅黑" panose="020B0503020204020204" pitchFamily="34" charset="-122"/>
                  <a:ea typeface="微软雅黑" panose="020B0503020204020204" pitchFamily="34" charset="-122"/>
                </a:rPr>
                <a:t>恩那度司他</a:t>
              </a:r>
              <a:r>
                <a:rPr kumimoji="0" lang="zh-CN" altLang="en-US" sz="1600" b="1" i="0" u="none" strike="noStrike" kern="120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血栓不良反应发生率低</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394437B0-0D93-9181-C5C6-A696B2DCB108}"/>
                </a:ext>
              </a:extLst>
            </p:cNvPr>
            <p:cNvSpPr/>
            <p:nvPr/>
          </p:nvSpPr>
          <p:spPr>
            <a:xfrm>
              <a:off x="378381" y="4037066"/>
              <a:ext cx="5391087" cy="2241366"/>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DD517D21-B763-9793-093A-23F751230A88}"/>
              </a:ext>
            </a:extLst>
          </p:cNvPr>
          <p:cNvGrpSpPr/>
          <p:nvPr/>
        </p:nvGrpSpPr>
        <p:grpSpPr>
          <a:xfrm>
            <a:off x="5913120" y="1291867"/>
            <a:ext cx="6048000" cy="2314251"/>
            <a:chOff x="6096000" y="1291867"/>
            <a:chExt cx="6048000" cy="2314251"/>
          </a:xfrm>
        </p:grpSpPr>
        <p:grpSp>
          <p:nvGrpSpPr>
            <p:cNvPr id="43" name="组合 42"/>
            <p:cNvGrpSpPr/>
            <p:nvPr/>
          </p:nvGrpSpPr>
          <p:grpSpPr>
            <a:xfrm>
              <a:off x="6096000" y="1291867"/>
              <a:ext cx="6048000" cy="2314251"/>
              <a:chOff x="68267" y="2659815"/>
              <a:chExt cx="6048000" cy="2314251"/>
            </a:xfrm>
          </p:grpSpPr>
          <p:sp>
            <p:nvSpPr>
              <p:cNvPr id="18" name="文本框 17"/>
              <p:cNvSpPr txBox="1"/>
              <p:nvPr/>
            </p:nvSpPr>
            <p:spPr>
              <a:xfrm>
                <a:off x="68267" y="2659815"/>
                <a:ext cx="6048000" cy="338554"/>
              </a:xfrm>
              <a:prstGeom prst="rect">
                <a:avLst/>
              </a:prstGeom>
              <a:solidFill>
                <a:srgbClr val="C82C63"/>
              </a:solidFill>
            </p:spPr>
            <p:txBody>
              <a:bodyPr wrap="square" rtlCol="0">
                <a:spAutoFit/>
              </a:bodyPr>
              <a:lstStyle/>
              <a:p>
                <a:pPr algn="ctr"/>
                <a:r>
                  <a:rPr lang="zh-CN" altLang="en-US" sz="1600" b="1" spc="1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恩那度司他中国、日本</a:t>
                </a:r>
                <a:r>
                  <a:rPr lang="en-US" altLang="zh-CN" sz="1600" b="1" spc="1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III</a:t>
                </a:r>
                <a:r>
                  <a:rPr lang="zh-CN" altLang="en-US" sz="1600" b="1" spc="1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期临床研究显示</a:t>
                </a:r>
                <a:r>
                  <a:rPr lang="en-US" altLang="zh-CN" sz="1600" b="1" spc="1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a:t>
                </a:r>
                <a:r>
                  <a:rPr lang="zh-CN" altLang="en-US" sz="1600" b="1" spc="1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例</a:t>
                </a:r>
                <a:r>
                  <a:rPr lang="en-US" altLang="zh-CN" sz="1600" b="1" spc="1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Hb</a:t>
                </a:r>
                <a:r>
                  <a:rPr lang="zh-CN" altLang="en-US" sz="1600" b="1" spc="1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升速超标</a:t>
                </a:r>
              </a:p>
            </p:txBody>
          </p:sp>
          <p:graphicFrame>
            <p:nvGraphicFramePr>
              <p:cNvPr id="11" name="图表 10"/>
              <p:cNvGraphicFramePr/>
              <p:nvPr>
                <p:extLst>
                  <p:ext uri="{D42A27DB-BD31-4B8C-83A1-F6EECF244321}">
                    <p14:modId xmlns:p14="http://schemas.microsoft.com/office/powerpoint/2010/main" val="3116655377"/>
                  </p:ext>
                </p:extLst>
              </p:nvPr>
            </p:nvGraphicFramePr>
            <p:xfrm>
              <a:off x="534562" y="3044797"/>
              <a:ext cx="5518593" cy="1929269"/>
            </p:xfrm>
            <a:graphic>
              <a:graphicData uri="http://schemas.openxmlformats.org/drawingml/2006/chart">
                <c:chart xmlns:c="http://schemas.openxmlformats.org/drawingml/2006/chart" xmlns:r="http://schemas.openxmlformats.org/officeDocument/2006/relationships" r:id="rId5"/>
              </a:graphicData>
            </a:graphic>
          </p:graphicFrame>
        </p:grpSp>
        <p:sp>
          <p:nvSpPr>
            <p:cNvPr id="8" name="矩形 7">
              <a:extLst>
                <a:ext uri="{FF2B5EF4-FFF2-40B4-BE49-F238E27FC236}">
                  <a16:creationId xmlns:a16="http://schemas.microsoft.com/office/drawing/2014/main" id="{823B9522-0C55-6CCC-5969-2ED3FFFB4579}"/>
                </a:ext>
              </a:extLst>
            </p:cNvPr>
            <p:cNvSpPr/>
            <p:nvPr/>
          </p:nvSpPr>
          <p:spPr>
            <a:xfrm>
              <a:off x="6096000" y="1634546"/>
              <a:ext cx="6048000" cy="1908649"/>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E42560A5-F2ED-877A-9163-F5BDCD8FE032}"/>
              </a:ext>
            </a:extLst>
          </p:cNvPr>
          <p:cNvGrpSpPr/>
          <p:nvPr/>
        </p:nvGrpSpPr>
        <p:grpSpPr>
          <a:xfrm>
            <a:off x="5913120" y="3750549"/>
            <a:ext cx="6273591" cy="2528060"/>
            <a:chOff x="6096000" y="3750549"/>
            <a:chExt cx="6273591" cy="2528060"/>
          </a:xfrm>
        </p:grpSpPr>
        <p:grpSp>
          <p:nvGrpSpPr>
            <p:cNvPr id="41" name="组合 40"/>
            <p:cNvGrpSpPr/>
            <p:nvPr/>
          </p:nvGrpSpPr>
          <p:grpSpPr>
            <a:xfrm>
              <a:off x="6096000" y="3750549"/>
              <a:ext cx="6273591" cy="2528060"/>
              <a:chOff x="6635316" y="92980"/>
              <a:chExt cx="6273591" cy="2528060"/>
            </a:xfrm>
          </p:grpSpPr>
          <p:sp>
            <p:nvSpPr>
              <p:cNvPr id="23" name="文本框 22"/>
              <p:cNvSpPr txBox="1"/>
              <p:nvPr/>
            </p:nvSpPr>
            <p:spPr>
              <a:xfrm>
                <a:off x="6635316" y="92980"/>
                <a:ext cx="6048000" cy="337185"/>
              </a:xfrm>
              <a:prstGeom prst="rect">
                <a:avLst/>
              </a:prstGeom>
              <a:solidFill>
                <a:srgbClr val="DCAEBB"/>
              </a:solidFill>
            </p:spPr>
            <p:txBody>
              <a:bodyPr wrap="square">
                <a:spAutoFit/>
              </a:bodyPr>
              <a:lstStyle/>
              <a:p>
                <a:pPr algn="ctr">
                  <a:defRPr/>
                </a:pPr>
                <a:r>
                  <a:rPr lang="zh-CN" altLang="en-US" sz="1600" b="1" spc="150" dirty="0">
                    <a:solidFill>
                      <a:schemeClr val="bg1"/>
                    </a:solidFill>
                    <a:latin typeface="微软雅黑" panose="020B0503020204020204" pitchFamily="34" charset="-122"/>
                    <a:ea typeface="微软雅黑" panose="020B0503020204020204" pitchFamily="34" charset="-122"/>
                  </a:rPr>
                  <a:t>恩那度司他生成内源性</a:t>
                </a:r>
                <a:r>
                  <a:rPr lang="en-US" altLang="zh-CN" sz="1600" b="1" spc="150" dirty="0">
                    <a:solidFill>
                      <a:schemeClr val="bg1"/>
                    </a:solidFill>
                    <a:latin typeface="微软雅黑" panose="020B0503020204020204" pitchFamily="34" charset="-122"/>
                    <a:ea typeface="微软雅黑" panose="020B0503020204020204" pitchFamily="34" charset="-122"/>
                  </a:rPr>
                  <a:t>EPO</a:t>
                </a:r>
                <a:r>
                  <a:rPr lang="zh-CN" altLang="en-US" sz="1600" b="1" spc="150" dirty="0">
                    <a:solidFill>
                      <a:schemeClr val="bg1"/>
                    </a:solidFill>
                    <a:latin typeface="微软雅黑" panose="020B0503020204020204" pitchFamily="34" charset="-122"/>
                    <a:ea typeface="微软雅黑" panose="020B0503020204020204" pitchFamily="34" charset="-122"/>
                  </a:rPr>
                  <a:t>更贴近生理水平</a:t>
                </a:r>
              </a:p>
            </p:txBody>
          </p:sp>
          <p:graphicFrame>
            <p:nvGraphicFramePr>
              <p:cNvPr id="33" name="图表 32"/>
              <p:cNvGraphicFramePr/>
              <p:nvPr>
                <p:extLst>
                  <p:ext uri="{D42A27DB-BD31-4B8C-83A1-F6EECF244321}">
                    <p14:modId xmlns:p14="http://schemas.microsoft.com/office/powerpoint/2010/main" val="380989623"/>
                  </p:ext>
                </p:extLst>
              </p:nvPr>
            </p:nvGraphicFramePr>
            <p:xfrm>
              <a:off x="6931982" y="881120"/>
              <a:ext cx="4676573" cy="1739920"/>
            </p:xfrm>
            <a:graphic>
              <a:graphicData uri="http://schemas.openxmlformats.org/drawingml/2006/chart">
                <c:chart xmlns:c="http://schemas.openxmlformats.org/drawingml/2006/chart" xmlns:r="http://schemas.openxmlformats.org/officeDocument/2006/relationships" r:id="rId6"/>
              </a:graphicData>
            </a:graphic>
          </p:graphicFrame>
          <p:sp>
            <p:nvSpPr>
              <p:cNvPr id="39" name="流程图: 多文档 38"/>
              <p:cNvSpPr/>
              <p:nvPr/>
            </p:nvSpPr>
            <p:spPr>
              <a:xfrm>
                <a:off x="10855263" y="1207800"/>
                <a:ext cx="1506584" cy="1182836"/>
              </a:xfrm>
              <a:prstGeom prst="flowChartMultidocument">
                <a:avLst/>
              </a:prstGeom>
              <a:solidFill>
                <a:srgbClr val="F0E0E5"/>
              </a:solidFill>
              <a:ln>
                <a:solidFill>
                  <a:srgbClr val="C82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C82C63"/>
                    </a:solidFill>
                    <a:latin typeface="+mj-ea"/>
                    <a:ea typeface="+mj-ea"/>
                  </a:rPr>
                  <a:t>内源性生理</a:t>
                </a:r>
                <a:r>
                  <a:rPr lang="en-US" altLang="zh-CN" sz="1200" dirty="0">
                    <a:solidFill>
                      <a:srgbClr val="C82C63"/>
                    </a:solidFill>
                    <a:latin typeface="+mj-ea"/>
                    <a:ea typeface="+mj-ea"/>
                  </a:rPr>
                  <a:t>EPO</a:t>
                </a:r>
                <a:r>
                  <a:rPr lang="zh-CN" altLang="en-US" sz="1200" dirty="0">
                    <a:solidFill>
                      <a:srgbClr val="C82C63"/>
                    </a:solidFill>
                    <a:latin typeface="+mj-ea"/>
                    <a:ea typeface="+mj-ea"/>
                  </a:rPr>
                  <a:t>浓度应在</a:t>
                </a:r>
                <a:r>
                  <a:rPr lang="en-US" altLang="zh-CN" sz="1200" dirty="0">
                    <a:solidFill>
                      <a:srgbClr val="C82C63"/>
                    </a:solidFill>
                    <a:latin typeface="+mj-ea"/>
                    <a:ea typeface="+mj-ea"/>
                  </a:rPr>
                  <a:t>50 IU/L</a:t>
                </a:r>
                <a:r>
                  <a:rPr lang="zh-CN" altLang="en-US" sz="1200" dirty="0">
                    <a:solidFill>
                      <a:srgbClr val="C82C63"/>
                    </a:solidFill>
                    <a:latin typeface="+mj-ea"/>
                    <a:ea typeface="+mj-ea"/>
                  </a:rPr>
                  <a:t>以内</a:t>
                </a:r>
              </a:p>
            </p:txBody>
          </p:sp>
          <p:sp>
            <p:nvSpPr>
              <p:cNvPr id="40" name="矩形 39"/>
              <p:cNvSpPr/>
              <p:nvPr/>
            </p:nvSpPr>
            <p:spPr>
              <a:xfrm>
                <a:off x="6812907" y="513967"/>
                <a:ext cx="6096000" cy="261610"/>
              </a:xfrm>
              <a:prstGeom prst="rect">
                <a:avLst/>
              </a:prstGeom>
            </p:spPr>
            <p:txBody>
              <a:bodyPr>
                <a:spAutoFit/>
              </a:bodyPr>
              <a:lstStyle/>
              <a:p>
                <a:r>
                  <a:rPr lang="zh-CN" altLang="en-US" sz="1100" b="1" dirty="0">
                    <a:latin typeface="+mj-ea"/>
                    <a:ea typeface="+mj-ea"/>
                  </a:rPr>
                  <a:t>肾脏疾病：改善全球结果</a:t>
                </a:r>
                <a:r>
                  <a:rPr lang="en-US" altLang="zh-CN" sz="1100" b="1" dirty="0">
                    <a:latin typeface="+mj-ea"/>
                    <a:ea typeface="+mj-ea"/>
                  </a:rPr>
                  <a:t>(KDIGO)</a:t>
                </a:r>
                <a:r>
                  <a:rPr lang="zh-CN" altLang="en-US" sz="1100" b="1" dirty="0">
                    <a:latin typeface="+mj-ea"/>
                    <a:ea typeface="+mj-ea"/>
                  </a:rPr>
                  <a:t>会议的结论：实现较低的血浆</a:t>
                </a:r>
                <a:r>
                  <a:rPr lang="en-US" altLang="zh-CN" sz="1100" b="1" dirty="0">
                    <a:latin typeface="+mj-ea"/>
                    <a:ea typeface="+mj-ea"/>
                  </a:rPr>
                  <a:t>EPO</a:t>
                </a:r>
                <a:r>
                  <a:rPr lang="zh-CN" altLang="en-US" sz="1100" b="1" dirty="0">
                    <a:latin typeface="+mj-ea"/>
                    <a:ea typeface="+mj-ea"/>
                  </a:rPr>
                  <a:t>水平可能具有临床益处</a:t>
                </a:r>
              </a:p>
            </p:txBody>
          </p:sp>
        </p:grpSp>
        <p:sp>
          <p:nvSpPr>
            <p:cNvPr id="9" name="矩形 8">
              <a:extLst>
                <a:ext uri="{FF2B5EF4-FFF2-40B4-BE49-F238E27FC236}">
                  <a16:creationId xmlns:a16="http://schemas.microsoft.com/office/drawing/2014/main" id="{D06AD5C3-BB20-8183-041D-59870154B1FC}"/>
                </a:ext>
              </a:extLst>
            </p:cNvPr>
            <p:cNvSpPr/>
            <p:nvPr/>
          </p:nvSpPr>
          <p:spPr>
            <a:xfrm>
              <a:off x="6108380" y="4075229"/>
              <a:ext cx="6023240" cy="2198997"/>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a:extLst>
              <a:ext uri="{FF2B5EF4-FFF2-40B4-BE49-F238E27FC236}">
                <a16:creationId xmlns:a16="http://schemas.microsoft.com/office/drawing/2014/main" id="{10600ACB-4A47-0DA0-FFE8-BAC73AC4F6B8}"/>
              </a:ext>
            </a:extLst>
          </p:cNvPr>
          <p:cNvSpPr txBox="1"/>
          <p:nvPr/>
        </p:nvSpPr>
        <p:spPr>
          <a:xfrm>
            <a:off x="378381" y="6361555"/>
            <a:ext cx="11582740" cy="630942"/>
          </a:xfrm>
          <a:prstGeom prst="rect">
            <a:avLst/>
          </a:prstGeom>
          <a:noFill/>
        </p:spPr>
        <p:txBody>
          <a:bodyPr wrap="square">
            <a:spAutoFit/>
          </a:bodyPr>
          <a:lstStyle/>
          <a:p>
            <a:pPr marL="0" rtl="0" eaLnBrk="1" fontAlgn="ctr" latinLnBrk="0" hangingPunct="1">
              <a:spcBef>
                <a:spcPts val="0"/>
              </a:spcBef>
              <a:spcAft>
                <a:spcPts val="0"/>
              </a:spcAft>
            </a:pPr>
            <a:r>
              <a:rPr lang="zh-CN" altLang="en-US" sz="500" dirty="0">
                <a:latin typeface="+mj-ea"/>
                <a:ea typeface="+mj-ea"/>
              </a:rPr>
              <a:t>各研究相关信息：</a:t>
            </a:r>
            <a:r>
              <a:rPr lang="en-US" altLang="zh-CN" sz="500" dirty="0">
                <a:latin typeface="+mj-ea"/>
                <a:ea typeface="+mj-ea"/>
              </a:rPr>
              <a:t>SYMPHONY ND-Long</a:t>
            </a:r>
            <a:r>
              <a:rPr lang="en-US" altLang="zh-CN" sz="500" b="0" i="0" u="none" strike="noStrike" kern="1200" dirty="0">
                <a:solidFill>
                  <a:srgbClr val="404040"/>
                </a:solidFill>
                <a:effectLst/>
                <a:latin typeface="+mj-ea"/>
                <a:ea typeface="+mj-ea"/>
                <a:cs typeface="+mn-cs"/>
              </a:rPr>
              <a:t> </a:t>
            </a:r>
            <a:r>
              <a:rPr lang="zh-CN" altLang="en-US" sz="500" dirty="0">
                <a:solidFill>
                  <a:srgbClr val="404040"/>
                </a:solidFill>
                <a:latin typeface="+mj-ea"/>
                <a:ea typeface="+mj-ea"/>
              </a:rPr>
              <a:t>：</a:t>
            </a:r>
            <a:r>
              <a:rPr lang="en-US" altLang="zh-CN" sz="500" b="0" i="0" u="none" strike="noStrike" kern="1200" dirty="0">
                <a:solidFill>
                  <a:srgbClr val="404040"/>
                </a:solidFill>
                <a:effectLst/>
                <a:latin typeface="+mj-ea"/>
                <a:ea typeface="+mj-ea"/>
                <a:cs typeface="+mn-cs"/>
              </a:rPr>
              <a:t>132 </a:t>
            </a:r>
            <a:r>
              <a:rPr lang="zh-CN" altLang="zh-CN" sz="500" b="0" i="0" u="none" strike="noStrike" kern="1200" dirty="0">
                <a:solidFill>
                  <a:srgbClr val="404040"/>
                </a:solidFill>
                <a:effectLst/>
                <a:latin typeface="+mj-ea"/>
                <a:ea typeface="+mj-ea"/>
                <a:cs typeface="+mn-cs"/>
              </a:rPr>
              <a:t>名 </a:t>
            </a:r>
            <a:r>
              <a:rPr lang="en-US" altLang="zh-CN" sz="500" b="0" i="0" u="none" strike="noStrike" kern="1200" dirty="0">
                <a:solidFill>
                  <a:srgbClr val="404040"/>
                </a:solidFill>
                <a:effectLst/>
                <a:latin typeface="+mj-ea"/>
                <a:ea typeface="+mj-ea"/>
                <a:cs typeface="+mn-cs"/>
              </a:rPr>
              <a:t>ND</a:t>
            </a:r>
            <a:r>
              <a:rPr lang="zh-CN" altLang="zh-CN" sz="500" b="0" i="0" u="none" strike="noStrike" kern="1200" dirty="0">
                <a:solidFill>
                  <a:srgbClr val="404040"/>
                </a:solidFill>
                <a:effectLst/>
                <a:latin typeface="+mj-ea"/>
                <a:ea typeface="+mj-ea"/>
                <a:cs typeface="+mn-cs"/>
              </a:rPr>
              <a:t>患者</a:t>
            </a:r>
            <a:r>
              <a:rPr lang="zh-CN" altLang="en-US" sz="500" dirty="0">
                <a:latin typeface="+mj-ea"/>
                <a:ea typeface="+mj-ea"/>
              </a:rPr>
              <a:t>，时间为</a:t>
            </a:r>
            <a:r>
              <a:rPr lang="en-US" altLang="zh-CN" sz="500" b="0" i="0" u="none" strike="noStrike" kern="1200" dirty="0">
                <a:solidFill>
                  <a:srgbClr val="404040"/>
                </a:solidFill>
                <a:effectLst/>
                <a:latin typeface="+mj-ea"/>
                <a:ea typeface="+mj-ea"/>
                <a:cs typeface="+mn-cs"/>
              </a:rPr>
              <a:t>52 </a:t>
            </a:r>
            <a:r>
              <a:rPr lang="zh-CN" altLang="zh-CN" sz="500" b="0" i="0" u="none" strike="noStrike" kern="1200" dirty="0">
                <a:solidFill>
                  <a:srgbClr val="404040"/>
                </a:solidFill>
                <a:effectLst/>
                <a:latin typeface="+mj-ea"/>
                <a:ea typeface="+mj-ea"/>
                <a:cs typeface="+mn-cs"/>
              </a:rPr>
              <a:t>周</a:t>
            </a:r>
            <a:r>
              <a:rPr lang="zh-CN" altLang="en-US" sz="500" b="0" i="0" u="none" strike="noStrike" kern="1200" dirty="0">
                <a:solidFill>
                  <a:srgbClr val="404040"/>
                </a:solidFill>
                <a:effectLst/>
                <a:latin typeface="+mj-ea"/>
                <a:ea typeface="+mj-ea"/>
                <a:cs typeface="+mn-cs"/>
              </a:rPr>
              <a:t>；罗沙司他</a:t>
            </a:r>
            <a:r>
              <a:rPr lang="zh-CN" altLang="zh-CN" sz="500" b="0" i="0" u="none" strike="noStrike" kern="1200" dirty="0">
                <a:solidFill>
                  <a:srgbClr val="404040"/>
                </a:solidFill>
                <a:effectLst/>
                <a:latin typeface="+mj-ea"/>
                <a:ea typeface="+mj-ea"/>
                <a:cs typeface="+mn-cs"/>
              </a:rPr>
              <a:t>日本</a:t>
            </a:r>
            <a:r>
              <a:rPr lang="en-US" altLang="zh-CN" sz="500" b="0" i="0" u="none" strike="noStrike" kern="1200" dirty="0">
                <a:solidFill>
                  <a:srgbClr val="404040"/>
                </a:solidFill>
                <a:effectLst/>
                <a:latin typeface="+mj-ea"/>
                <a:ea typeface="+mj-ea"/>
                <a:cs typeface="+mn-cs"/>
              </a:rPr>
              <a:t>III</a:t>
            </a:r>
            <a:r>
              <a:rPr lang="zh-CN" altLang="zh-CN" sz="500" b="0" i="0" u="none" strike="noStrike" kern="1200" dirty="0">
                <a:solidFill>
                  <a:srgbClr val="404040"/>
                </a:solidFill>
                <a:effectLst/>
                <a:latin typeface="+mj-ea"/>
                <a:ea typeface="+mj-ea"/>
                <a:cs typeface="+mn-cs"/>
              </a:rPr>
              <a:t>期</a:t>
            </a:r>
            <a:r>
              <a:rPr lang="en-US" altLang="zh-CN" sz="500" b="0" i="0" u="none" strike="noStrike" kern="1200" dirty="0">
                <a:solidFill>
                  <a:srgbClr val="404040"/>
                </a:solidFill>
                <a:effectLst/>
                <a:latin typeface="+mj-ea"/>
                <a:ea typeface="+mj-ea"/>
                <a:cs typeface="+mn-cs"/>
              </a:rPr>
              <a:t>ND</a:t>
            </a:r>
            <a:r>
              <a:rPr lang="zh-CN" altLang="en-US" sz="500" dirty="0">
                <a:latin typeface="+mj-ea"/>
                <a:ea typeface="+mj-ea"/>
              </a:rPr>
              <a:t>：</a:t>
            </a:r>
            <a:r>
              <a:rPr lang="en-US" altLang="zh-CN" sz="500" b="0" i="0" u="none" strike="noStrike" kern="1200" dirty="0">
                <a:solidFill>
                  <a:srgbClr val="404040"/>
                </a:solidFill>
                <a:effectLst/>
                <a:latin typeface="+mj-ea"/>
                <a:ea typeface="+mj-ea"/>
                <a:cs typeface="+mn-cs"/>
              </a:rPr>
              <a:t>201 </a:t>
            </a:r>
            <a:r>
              <a:rPr lang="zh-CN" altLang="zh-CN" sz="500" b="0" i="0" u="none" strike="noStrike" kern="1200" dirty="0">
                <a:solidFill>
                  <a:srgbClr val="404040"/>
                </a:solidFill>
                <a:effectLst/>
                <a:latin typeface="+mj-ea"/>
                <a:ea typeface="+mj-ea"/>
                <a:cs typeface="+mn-cs"/>
              </a:rPr>
              <a:t>名</a:t>
            </a:r>
            <a:r>
              <a:rPr lang="en-US" altLang="zh-CN" sz="500" b="0" i="0" u="none" strike="noStrike" kern="1200" dirty="0">
                <a:solidFill>
                  <a:srgbClr val="404040"/>
                </a:solidFill>
                <a:effectLst/>
                <a:latin typeface="+mj-ea"/>
                <a:ea typeface="+mj-ea"/>
                <a:cs typeface="+mn-cs"/>
              </a:rPr>
              <a:t>ND</a:t>
            </a:r>
            <a:r>
              <a:rPr lang="zh-CN" altLang="zh-CN" sz="500" b="0" i="0" u="none" strike="noStrike" kern="1200" dirty="0">
                <a:solidFill>
                  <a:srgbClr val="404040"/>
                </a:solidFill>
                <a:effectLst/>
                <a:latin typeface="+mj-ea"/>
                <a:ea typeface="+mj-ea"/>
                <a:cs typeface="+mn-cs"/>
              </a:rPr>
              <a:t>患者</a:t>
            </a:r>
            <a:r>
              <a:rPr lang="zh-CN" altLang="en-US" sz="500" b="0" i="0" u="none" strike="noStrike" kern="1200" dirty="0">
                <a:solidFill>
                  <a:srgbClr val="404040"/>
                </a:solidFill>
                <a:effectLst/>
                <a:latin typeface="+mj-ea"/>
                <a:ea typeface="+mj-ea"/>
                <a:cs typeface="+mn-cs"/>
              </a:rPr>
              <a:t>，时间为</a:t>
            </a:r>
            <a:r>
              <a:rPr lang="en-US" altLang="zh-CN" sz="500" b="0" i="0" u="none" strike="noStrike" kern="1200" dirty="0">
                <a:solidFill>
                  <a:srgbClr val="404040"/>
                </a:solidFill>
                <a:effectLst/>
                <a:latin typeface="+mj-ea"/>
                <a:ea typeface="+mj-ea"/>
                <a:cs typeface="+mn-cs"/>
              </a:rPr>
              <a:t>52</a:t>
            </a:r>
            <a:r>
              <a:rPr lang="zh-CN" altLang="en-US" sz="500" b="0" i="0" u="none" strike="noStrike" kern="1200" dirty="0">
                <a:solidFill>
                  <a:srgbClr val="404040"/>
                </a:solidFill>
                <a:effectLst/>
                <a:latin typeface="+mj-ea"/>
                <a:ea typeface="+mj-ea"/>
                <a:cs typeface="+mn-cs"/>
              </a:rPr>
              <a:t>周；恩那度司他中国</a:t>
            </a:r>
            <a:r>
              <a:rPr lang="en-US" altLang="zh-CN" sz="500" b="0" i="0" u="none" strike="noStrike" kern="1200" dirty="0">
                <a:solidFill>
                  <a:srgbClr val="404040"/>
                </a:solidFill>
                <a:effectLst/>
                <a:latin typeface="+mj-ea"/>
                <a:ea typeface="+mj-ea"/>
                <a:cs typeface="+mn-cs"/>
              </a:rPr>
              <a:t>III</a:t>
            </a:r>
            <a:r>
              <a:rPr lang="zh-CN" altLang="en-US" sz="500" b="0" i="0" u="none" strike="noStrike" kern="1200" dirty="0">
                <a:solidFill>
                  <a:srgbClr val="404040"/>
                </a:solidFill>
                <a:effectLst/>
                <a:latin typeface="+mj-ea"/>
                <a:ea typeface="+mj-ea"/>
                <a:cs typeface="+mn-cs"/>
              </a:rPr>
              <a:t>期 </a:t>
            </a:r>
            <a:r>
              <a:rPr lang="en-US" altLang="zh-CN" sz="500" b="0" i="0" u="none" strike="noStrike" kern="1200" dirty="0">
                <a:solidFill>
                  <a:srgbClr val="404040"/>
                </a:solidFill>
                <a:effectLst/>
                <a:latin typeface="+mj-ea"/>
                <a:ea typeface="+mj-ea"/>
                <a:cs typeface="+mn-cs"/>
              </a:rPr>
              <a:t>ND</a:t>
            </a:r>
            <a:r>
              <a:rPr lang="zh-CN" altLang="en-US" sz="500" b="0" i="0" u="none" strike="noStrike" kern="1200" dirty="0">
                <a:solidFill>
                  <a:srgbClr val="404040"/>
                </a:solidFill>
                <a:effectLst/>
                <a:latin typeface="+mj-ea"/>
                <a:ea typeface="+mj-ea"/>
                <a:cs typeface="+mn-cs"/>
              </a:rPr>
              <a:t>：</a:t>
            </a:r>
            <a:r>
              <a:rPr lang="en-US" altLang="zh-CN" sz="500" b="0" i="0" u="none" strike="noStrike" kern="1200" dirty="0">
                <a:solidFill>
                  <a:srgbClr val="404040"/>
                </a:solidFill>
                <a:effectLst/>
                <a:latin typeface="+mj-ea"/>
                <a:ea typeface="+mj-ea"/>
                <a:cs typeface="+mn-cs"/>
              </a:rPr>
              <a:t>103</a:t>
            </a:r>
            <a:r>
              <a:rPr lang="zh-CN" altLang="en-US" sz="500" b="0" i="0" u="none" strike="noStrike" kern="1200" dirty="0">
                <a:solidFill>
                  <a:srgbClr val="404040"/>
                </a:solidFill>
                <a:effectLst/>
                <a:latin typeface="+mj-ea"/>
                <a:ea typeface="+mj-ea"/>
                <a:cs typeface="+mn-cs"/>
              </a:rPr>
              <a:t>名患者，初始剂量</a:t>
            </a:r>
            <a:r>
              <a:rPr lang="en-US" altLang="zh-CN" sz="500" b="0" i="0" u="none" strike="noStrike" kern="1200" dirty="0">
                <a:solidFill>
                  <a:srgbClr val="404040"/>
                </a:solidFill>
                <a:effectLst/>
                <a:latin typeface="+mj-ea"/>
                <a:ea typeface="+mj-ea"/>
                <a:cs typeface="+mn-cs"/>
              </a:rPr>
              <a:t>4mg/</a:t>
            </a:r>
            <a:r>
              <a:rPr lang="zh-CN" altLang="en-US" sz="500" b="0" i="0" u="none" strike="noStrike" kern="1200" dirty="0">
                <a:solidFill>
                  <a:srgbClr val="404040"/>
                </a:solidFill>
                <a:effectLst/>
                <a:latin typeface="+mj-ea"/>
                <a:ea typeface="+mj-ea"/>
                <a:cs typeface="+mn-cs"/>
              </a:rPr>
              <a:t>天，时间</a:t>
            </a:r>
            <a:r>
              <a:rPr lang="en-US" altLang="zh-CN" sz="500" dirty="0">
                <a:solidFill>
                  <a:srgbClr val="404040"/>
                </a:solidFill>
                <a:latin typeface="+mj-ea"/>
                <a:ea typeface="+mj-ea"/>
              </a:rPr>
              <a:t>24</a:t>
            </a:r>
            <a:r>
              <a:rPr lang="zh-CN" altLang="en-US" sz="500" dirty="0">
                <a:solidFill>
                  <a:srgbClr val="404040"/>
                </a:solidFill>
                <a:latin typeface="+mj-ea"/>
                <a:ea typeface="+mj-ea"/>
              </a:rPr>
              <a:t>周；恩那度司他</a:t>
            </a:r>
          </a:p>
          <a:p>
            <a:pPr marL="0" rtl="0" eaLnBrk="1" fontAlgn="ctr" latinLnBrk="0" hangingPunct="1">
              <a:spcBef>
                <a:spcPts val="0"/>
              </a:spcBef>
              <a:spcAft>
                <a:spcPts val="0"/>
              </a:spcAft>
            </a:pPr>
            <a:r>
              <a:rPr lang="zh-CN" altLang="en-US" sz="500" dirty="0">
                <a:solidFill>
                  <a:srgbClr val="404040"/>
                </a:solidFill>
                <a:latin typeface="+mj-ea"/>
                <a:ea typeface="+mj-ea"/>
              </a:rPr>
              <a:t>中国</a:t>
            </a:r>
            <a:r>
              <a:rPr lang="en-US" altLang="zh-CN" sz="500" dirty="0">
                <a:solidFill>
                  <a:srgbClr val="404040"/>
                </a:solidFill>
                <a:latin typeface="+mj-ea"/>
                <a:ea typeface="+mj-ea"/>
              </a:rPr>
              <a:t>III</a:t>
            </a:r>
            <a:r>
              <a:rPr lang="zh-CN" altLang="en-US" sz="500" dirty="0">
                <a:solidFill>
                  <a:srgbClr val="404040"/>
                </a:solidFill>
                <a:latin typeface="+mj-ea"/>
                <a:ea typeface="+mj-ea"/>
              </a:rPr>
              <a:t>期 </a:t>
            </a:r>
            <a:r>
              <a:rPr lang="en-US" altLang="zh-CN" sz="500" dirty="0">
                <a:solidFill>
                  <a:srgbClr val="404040"/>
                </a:solidFill>
                <a:latin typeface="+mj-ea"/>
                <a:ea typeface="+mj-ea"/>
              </a:rPr>
              <a:t>ND</a:t>
            </a:r>
            <a:r>
              <a:rPr lang="zh-CN" altLang="en-US" sz="500" dirty="0">
                <a:solidFill>
                  <a:srgbClr val="404040"/>
                </a:solidFill>
                <a:latin typeface="+mj-ea"/>
                <a:ea typeface="+mj-ea"/>
              </a:rPr>
              <a:t>：</a:t>
            </a:r>
            <a:r>
              <a:rPr lang="en-US" altLang="zh-CN" sz="500" dirty="0">
                <a:solidFill>
                  <a:srgbClr val="404040"/>
                </a:solidFill>
                <a:latin typeface="+mj-ea"/>
                <a:ea typeface="+mj-ea"/>
              </a:rPr>
              <a:t>50</a:t>
            </a:r>
            <a:r>
              <a:rPr lang="zh-CN" altLang="en-US" sz="500" dirty="0">
                <a:solidFill>
                  <a:srgbClr val="404040"/>
                </a:solidFill>
                <a:latin typeface="+mj-ea"/>
                <a:ea typeface="+mj-ea"/>
              </a:rPr>
              <a:t>名患者，初始剂量</a:t>
            </a:r>
            <a:r>
              <a:rPr lang="en-US" altLang="zh-CN" sz="500" dirty="0">
                <a:solidFill>
                  <a:srgbClr val="404040"/>
                </a:solidFill>
                <a:latin typeface="+mj-ea"/>
                <a:ea typeface="+mj-ea"/>
              </a:rPr>
              <a:t>2mg/</a:t>
            </a:r>
            <a:r>
              <a:rPr lang="zh-CN" altLang="en-US" sz="500" dirty="0">
                <a:solidFill>
                  <a:srgbClr val="404040"/>
                </a:solidFill>
                <a:latin typeface="+mj-ea"/>
                <a:ea typeface="+mj-ea"/>
              </a:rPr>
              <a:t>天，时间</a:t>
            </a:r>
            <a:r>
              <a:rPr lang="en-US" altLang="zh-CN" sz="500" dirty="0">
                <a:solidFill>
                  <a:srgbClr val="404040"/>
                </a:solidFill>
                <a:latin typeface="+mj-ea"/>
                <a:ea typeface="+mj-ea"/>
              </a:rPr>
              <a:t>24</a:t>
            </a:r>
            <a:r>
              <a:rPr lang="zh-CN" altLang="en-US" sz="500" dirty="0">
                <a:solidFill>
                  <a:srgbClr val="404040"/>
                </a:solidFill>
                <a:latin typeface="+mj-ea"/>
                <a:ea typeface="+mj-ea"/>
              </a:rPr>
              <a:t>周；罗沙司他 日本</a:t>
            </a:r>
            <a:r>
              <a:rPr lang="en-US" altLang="zh-CN" sz="500" dirty="0">
                <a:solidFill>
                  <a:srgbClr val="404040"/>
                </a:solidFill>
                <a:latin typeface="+mj-ea"/>
                <a:ea typeface="+mj-ea"/>
              </a:rPr>
              <a:t>III</a:t>
            </a:r>
            <a:r>
              <a:rPr lang="zh-CN" altLang="en-US" sz="500" dirty="0">
                <a:solidFill>
                  <a:srgbClr val="404040"/>
                </a:solidFill>
                <a:latin typeface="+mj-ea"/>
                <a:ea typeface="+mj-ea"/>
              </a:rPr>
              <a:t>期</a:t>
            </a:r>
            <a:r>
              <a:rPr lang="en-US" altLang="zh-CN" sz="500" dirty="0">
                <a:solidFill>
                  <a:srgbClr val="404040"/>
                </a:solidFill>
                <a:latin typeface="+mj-ea"/>
                <a:ea typeface="+mj-ea"/>
              </a:rPr>
              <a:t>ND</a:t>
            </a:r>
            <a:r>
              <a:rPr lang="zh-CN" altLang="en-US" sz="500" dirty="0">
                <a:solidFill>
                  <a:srgbClr val="404040"/>
                </a:solidFill>
                <a:latin typeface="+mj-ea"/>
                <a:ea typeface="+mj-ea"/>
              </a:rPr>
              <a:t>：</a:t>
            </a:r>
            <a:r>
              <a:rPr lang="en-US" altLang="zh-CN" sz="500" dirty="0">
                <a:solidFill>
                  <a:srgbClr val="404040"/>
                </a:solidFill>
                <a:latin typeface="+mj-ea"/>
                <a:ea typeface="+mj-ea"/>
              </a:rPr>
              <a:t>49</a:t>
            </a:r>
            <a:r>
              <a:rPr lang="zh-CN" altLang="en-US" sz="500" dirty="0">
                <a:solidFill>
                  <a:srgbClr val="404040"/>
                </a:solidFill>
                <a:latin typeface="+mj-ea"/>
                <a:ea typeface="+mj-ea"/>
              </a:rPr>
              <a:t>名患者小剂量</a:t>
            </a:r>
            <a:r>
              <a:rPr lang="en-US" altLang="zh-CN" sz="500" dirty="0">
                <a:solidFill>
                  <a:srgbClr val="404040"/>
                </a:solidFill>
                <a:latin typeface="+mj-ea"/>
                <a:ea typeface="+mj-ea"/>
              </a:rPr>
              <a:t>50mg</a:t>
            </a:r>
            <a:r>
              <a:rPr lang="zh-CN" altLang="en-US" sz="500" dirty="0">
                <a:solidFill>
                  <a:srgbClr val="404040"/>
                </a:solidFill>
                <a:latin typeface="+mj-ea"/>
                <a:ea typeface="+mj-ea"/>
              </a:rPr>
              <a:t>每周</a:t>
            </a:r>
            <a:r>
              <a:rPr lang="en-US" altLang="zh-CN" sz="500" dirty="0">
                <a:solidFill>
                  <a:srgbClr val="404040"/>
                </a:solidFill>
                <a:latin typeface="+mj-ea"/>
                <a:ea typeface="+mj-ea"/>
              </a:rPr>
              <a:t>3</a:t>
            </a:r>
            <a:r>
              <a:rPr lang="zh-CN" altLang="en-US" sz="500" dirty="0">
                <a:solidFill>
                  <a:srgbClr val="404040"/>
                </a:solidFill>
                <a:latin typeface="+mj-ea"/>
                <a:ea typeface="+mj-ea"/>
              </a:rPr>
              <a:t>次，</a:t>
            </a:r>
            <a:r>
              <a:rPr lang="en-US" altLang="zh-CN" sz="500" dirty="0">
                <a:solidFill>
                  <a:srgbClr val="404040"/>
                </a:solidFill>
                <a:latin typeface="+mj-ea"/>
                <a:ea typeface="+mj-ea"/>
              </a:rPr>
              <a:t>50</a:t>
            </a:r>
            <a:r>
              <a:rPr lang="zh-CN" altLang="en-US" sz="500" dirty="0">
                <a:solidFill>
                  <a:srgbClr val="404040"/>
                </a:solidFill>
                <a:latin typeface="+mj-ea"/>
                <a:ea typeface="+mj-ea"/>
              </a:rPr>
              <a:t>名患者大剂量</a:t>
            </a:r>
            <a:r>
              <a:rPr lang="en-US" altLang="zh-CN" sz="500" dirty="0">
                <a:solidFill>
                  <a:srgbClr val="404040"/>
                </a:solidFill>
                <a:latin typeface="+mj-ea"/>
                <a:ea typeface="+mj-ea"/>
              </a:rPr>
              <a:t>70mg</a:t>
            </a:r>
            <a:r>
              <a:rPr lang="zh-CN" altLang="en-US" sz="500" dirty="0">
                <a:solidFill>
                  <a:srgbClr val="404040"/>
                </a:solidFill>
                <a:latin typeface="+mj-ea"/>
                <a:ea typeface="+mj-ea"/>
              </a:rPr>
              <a:t>每周</a:t>
            </a:r>
            <a:r>
              <a:rPr lang="en-US" altLang="zh-CN" sz="500" dirty="0">
                <a:solidFill>
                  <a:srgbClr val="404040"/>
                </a:solidFill>
                <a:latin typeface="+mj-ea"/>
                <a:ea typeface="+mj-ea"/>
              </a:rPr>
              <a:t>3</a:t>
            </a:r>
            <a:r>
              <a:rPr lang="zh-CN" altLang="en-US" sz="500" dirty="0">
                <a:solidFill>
                  <a:srgbClr val="404040"/>
                </a:solidFill>
                <a:latin typeface="+mj-ea"/>
                <a:ea typeface="+mj-ea"/>
              </a:rPr>
              <a:t>次，时间</a:t>
            </a:r>
            <a:r>
              <a:rPr lang="en-US" altLang="zh-CN" sz="500" dirty="0">
                <a:solidFill>
                  <a:srgbClr val="404040"/>
                </a:solidFill>
                <a:latin typeface="+mj-ea"/>
                <a:ea typeface="+mj-ea"/>
              </a:rPr>
              <a:t>24</a:t>
            </a:r>
            <a:r>
              <a:rPr lang="zh-CN" altLang="en-US" sz="500" dirty="0">
                <a:solidFill>
                  <a:srgbClr val="404040"/>
                </a:solidFill>
                <a:latin typeface="+mj-ea"/>
                <a:ea typeface="+mj-ea"/>
              </a:rPr>
              <a:t>周</a:t>
            </a:r>
            <a:endParaRPr lang="en-US" altLang="zh-CN" sz="500" b="0" i="0" u="none" strike="noStrike" kern="1200" dirty="0">
              <a:solidFill>
                <a:srgbClr val="404040"/>
              </a:solidFill>
              <a:effectLst/>
              <a:latin typeface="+mj-ea"/>
              <a:ea typeface="+mj-ea"/>
              <a:cs typeface="+mn-cs"/>
            </a:endParaRPr>
          </a:p>
          <a:p>
            <a:pPr marL="0" rtl="0" eaLnBrk="1" fontAlgn="ctr" latinLnBrk="0" hangingPunct="1">
              <a:spcBef>
                <a:spcPts val="0"/>
              </a:spcBef>
              <a:spcAft>
                <a:spcPts val="0"/>
              </a:spcAft>
            </a:pPr>
            <a:r>
              <a:rPr lang="zh-CN" altLang="en-US" sz="500" dirty="0">
                <a:latin typeface="Arial" panose="020B0604020202020204" pitchFamily="34" charset="0"/>
                <a:ea typeface="+mj-ea"/>
              </a:rPr>
              <a:t>参考文献：</a:t>
            </a:r>
            <a:endParaRPr lang="en-US" altLang="zh-CN" sz="500" dirty="0">
              <a:latin typeface="Arial" panose="020B0604020202020204" pitchFamily="34" charset="0"/>
              <a:ea typeface="+mj-ea"/>
            </a:endParaRPr>
          </a:p>
          <a:p>
            <a:pPr marL="0" marR="0" lvl="0" indent="0" defTabSz="913765" rtl="0" eaLnBrk="1" fontAlgn="auto" latinLnBrk="0" hangingPunct="1">
              <a:lnSpc>
                <a:spcPct val="100000"/>
              </a:lnSpc>
              <a:spcBef>
                <a:spcPts val="0"/>
              </a:spcBef>
              <a:spcAft>
                <a:spcPts val="0"/>
              </a:spcAft>
              <a:buClrTx/>
              <a:buSzTx/>
              <a:buFontTx/>
              <a:buNone/>
              <a:defRPr/>
            </a:pPr>
            <a:r>
              <a:rPr kumimoji="0" lang="en-US" altLang="zh-CN" sz="5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 </a:t>
            </a:r>
            <a:r>
              <a:rPr kumimoji="0" lang="en-US" altLang="zh-CN" sz="500" b="0" i="0" u="none" strike="noStrike" kern="1200" cap="none" spc="0" normalizeH="0" baseline="0" noProof="0" dirty="0" err="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Ther</a:t>
            </a:r>
            <a:r>
              <a:rPr kumimoji="0" lang="en-US" altLang="zh-CN" sz="5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0" lang="en-US" altLang="zh-CN" sz="500" b="0" i="0" u="none" strike="noStrike" kern="1200" cap="none" spc="0" normalizeH="0" baseline="0" noProof="0" dirty="0" err="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Apher</a:t>
            </a:r>
            <a:r>
              <a:rPr kumimoji="0" lang="en-US" altLang="zh-CN" sz="5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Dial. 2022 Apr;26(2):345-356.                          2. Kidney Int Rep. 2021;6(7):1810-1828.                  3</a:t>
            </a:r>
            <a:r>
              <a:rPr kumimoji="0" lang="zh-CN" altLang="en-US" sz="5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恩那度司他中国</a:t>
            </a:r>
            <a:r>
              <a:rPr kumimoji="0" lang="en-US" altLang="zh-CN" sz="5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5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期临床，</a:t>
            </a:r>
            <a:r>
              <a:rPr kumimoji="0" lang="en-US" altLang="zh-CN" sz="5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Data on file.                       4. Kidney Int Rep. 2021 May 12;6(7):1840-1849.                                            5. Nephron. 2020;144(8):372-382</a:t>
            </a:r>
            <a:endParaRPr kumimoji="0" lang="zh-CN" altLang="en-US" sz="5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rtl="0" eaLnBrk="1" fontAlgn="ctr" latinLnBrk="0" hangingPunct="1">
              <a:spcBef>
                <a:spcPts val="0"/>
              </a:spcBef>
              <a:spcAft>
                <a:spcPts val="0"/>
              </a:spcAft>
            </a:pPr>
            <a:r>
              <a:rPr lang="en-US" altLang="zh-CN" sz="500" b="0" i="0" u="none" strike="noStrike" dirty="0">
                <a:effectLst/>
                <a:latin typeface="+mj-ea"/>
                <a:ea typeface="+mj-ea"/>
              </a:rPr>
              <a:t>6.</a:t>
            </a:r>
            <a:r>
              <a:rPr lang="zh-CN" altLang="en-US" sz="500" b="0" i="0" u="none" strike="noStrike" dirty="0">
                <a:effectLst/>
                <a:latin typeface="+mj-ea"/>
                <a:ea typeface="+mj-ea"/>
              </a:rPr>
              <a:t>恩那度司他日本说明书</a:t>
            </a:r>
            <a:r>
              <a:rPr lang="en-US" altLang="zh-CN" sz="500" b="0" i="0" u="none" strike="noStrike" dirty="0">
                <a:effectLst/>
                <a:latin typeface="+mj-ea"/>
                <a:ea typeface="+mj-ea"/>
              </a:rPr>
              <a:t>(2021</a:t>
            </a:r>
            <a:r>
              <a:rPr lang="zh-CN" altLang="en-US" sz="500" b="0" i="0" u="none" strike="noStrike" dirty="0">
                <a:effectLst/>
                <a:latin typeface="+mj-ea"/>
                <a:ea typeface="+mj-ea"/>
              </a:rPr>
              <a:t>年</a:t>
            </a:r>
            <a:r>
              <a:rPr lang="en-US" altLang="zh-CN" sz="500" b="0" i="0" u="none" strike="noStrike" dirty="0">
                <a:effectLst/>
                <a:latin typeface="+mj-ea"/>
                <a:ea typeface="+mj-ea"/>
              </a:rPr>
              <a:t>12</a:t>
            </a:r>
            <a:r>
              <a:rPr lang="zh-CN" altLang="en-US" sz="500" b="0" i="0" u="none" strike="noStrike" dirty="0">
                <a:effectLst/>
                <a:latin typeface="+mj-ea"/>
                <a:ea typeface="+mj-ea"/>
              </a:rPr>
              <a:t>月修订，第</a:t>
            </a:r>
            <a:r>
              <a:rPr lang="en-US" altLang="zh-CN" sz="500" b="0" i="0" u="none" strike="noStrike" dirty="0">
                <a:effectLst/>
                <a:latin typeface="+mj-ea"/>
                <a:ea typeface="+mj-ea"/>
              </a:rPr>
              <a:t>3</a:t>
            </a:r>
            <a:r>
              <a:rPr lang="zh-CN" altLang="en-US" sz="500" b="0" i="0" u="none" strike="noStrike" dirty="0">
                <a:effectLst/>
                <a:latin typeface="+mj-ea"/>
                <a:ea typeface="+mj-ea"/>
              </a:rPr>
              <a:t>版）                 </a:t>
            </a:r>
            <a:r>
              <a:rPr lang="en-US" altLang="zh-CN" sz="500" b="0" i="0" u="none" strike="noStrike" dirty="0">
                <a:effectLst/>
                <a:latin typeface="+mj-ea"/>
                <a:ea typeface="+mj-ea"/>
              </a:rPr>
              <a:t>7.</a:t>
            </a:r>
            <a:r>
              <a:rPr lang="zh-CN" altLang="en-US" sz="500" b="0" i="0" u="none" strike="noStrike" dirty="0">
                <a:effectLst/>
                <a:latin typeface="+mj-ea"/>
                <a:ea typeface="+mj-ea"/>
              </a:rPr>
              <a:t>罗沙司他日本说明书</a:t>
            </a:r>
            <a:r>
              <a:rPr lang="en-US" altLang="zh-CN" sz="500" b="0" i="0" u="none" strike="noStrike" dirty="0">
                <a:effectLst/>
                <a:latin typeface="+mj-ea"/>
                <a:ea typeface="+mj-ea"/>
              </a:rPr>
              <a:t>(2021</a:t>
            </a:r>
            <a:r>
              <a:rPr lang="zh-CN" altLang="en-US" sz="500" b="0" i="0" u="none" strike="noStrike" dirty="0">
                <a:effectLst/>
                <a:latin typeface="+mj-ea"/>
                <a:ea typeface="+mj-ea"/>
              </a:rPr>
              <a:t>年</a:t>
            </a:r>
            <a:r>
              <a:rPr lang="en-US" altLang="zh-CN" sz="500" b="0" i="0" u="none" strike="noStrike" dirty="0">
                <a:effectLst/>
                <a:latin typeface="+mj-ea"/>
                <a:ea typeface="+mj-ea"/>
              </a:rPr>
              <a:t>10</a:t>
            </a:r>
            <a:r>
              <a:rPr lang="zh-CN" altLang="en-US" sz="500" b="0" i="0" u="none" strike="noStrike" dirty="0">
                <a:effectLst/>
                <a:latin typeface="+mj-ea"/>
                <a:ea typeface="+mj-ea"/>
              </a:rPr>
              <a:t>月修订，第</a:t>
            </a:r>
            <a:r>
              <a:rPr lang="en-US" altLang="zh-CN" sz="500" b="0" i="0" u="none" strike="noStrike" dirty="0">
                <a:effectLst/>
                <a:latin typeface="+mj-ea"/>
                <a:ea typeface="+mj-ea"/>
              </a:rPr>
              <a:t>6</a:t>
            </a:r>
            <a:r>
              <a:rPr lang="zh-CN" altLang="en-US" sz="500" b="0" i="0" u="none" strike="noStrike" dirty="0">
                <a:effectLst/>
                <a:latin typeface="+mj-ea"/>
                <a:ea typeface="+mj-ea"/>
              </a:rPr>
              <a:t>版）      </a:t>
            </a:r>
            <a:r>
              <a:rPr lang="en-US" altLang="zh-CN" sz="500" b="0" i="0" u="none" strike="noStrike" dirty="0">
                <a:effectLst/>
                <a:latin typeface="+mj-ea"/>
                <a:ea typeface="+mj-ea"/>
              </a:rPr>
              <a:t>8.J Clin </a:t>
            </a:r>
            <a:r>
              <a:rPr lang="en-US" altLang="zh-CN" sz="500" b="0" i="0" u="none" strike="noStrike" dirty="0" err="1">
                <a:effectLst/>
                <a:latin typeface="+mj-ea"/>
                <a:ea typeface="+mj-ea"/>
              </a:rPr>
              <a:t>Pharmacol</a:t>
            </a:r>
            <a:r>
              <a:rPr lang="en-US" altLang="zh-CN" sz="500" b="0" i="0" u="none" strike="noStrike" dirty="0">
                <a:effectLst/>
                <a:latin typeface="+mj-ea"/>
                <a:ea typeface="+mj-ea"/>
              </a:rPr>
              <a:t> . 2020 Nov;60(11):1432-1440.      9.</a:t>
            </a:r>
            <a:r>
              <a:rPr lang="zh-CN" altLang="en-US" sz="500" b="0" i="0" u="none" strike="noStrike" dirty="0">
                <a:effectLst/>
                <a:latin typeface="+mj-ea"/>
                <a:ea typeface="+mj-ea"/>
              </a:rPr>
              <a:t>林善锬</a:t>
            </a:r>
            <a:r>
              <a:rPr lang="en-US" altLang="zh-CN" sz="500" b="0" i="0" u="none" strike="noStrike" dirty="0">
                <a:effectLst/>
                <a:latin typeface="+mj-ea"/>
                <a:ea typeface="+mj-ea"/>
              </a:rPr>
              <a:t>.</a:t>
            </a:r>
            <a:r>
              <a:rPr lang="zh-CN" altLang="en-US" sz="500" b="0" i="0" u="none" strike="noStrike" dirty="0">
                <a:effectLst/>
                <a:latin typeface="+mj-ea"/>
                <a:ea typeface="+mj-ea"/>
              </a:rPr>
              <a:t>慢性肾脏病贫血科学</a:t>
            </a:r>
            <a:r>
              <a:rPr lang="en-US" altLang="zh-CN" sz="500" b="0" i="0" u="none" strike="noStrike" dirty="0">
                <a:effectLst/>
                <a:latin typeface="+mj-ea"/>
                <a:ea typeface="+mj-ea"/>
              </a:rPr>
              <a:t>[M]</a:t>
            </a:r>
            <a:r>
              <a:rPr lang="zh-CN" altLang="en-US" sz="500" b="0" i="0" u="none" strike="noStrike" dirty="0">
                <a:effectLst/>
                <a:latin typeface="+mj-ea"/>
                <a:ea typeface="+mj-ea"/>
              </a:rPr>
              <a:t>第九版</a:t>
            </a:r>
            <a:r>
              <a:rPr lang="en-US" altLang="zh-CN" sz="500" b="0" i="0" u="none" strike="noStrike" dirty="0">
                <a:effectLst/>
                <a:latin typeface="+mj-ea"/>
                <a:ea typeface="+mj-ea"/>
              </a:rPr>
              <a:t>.</a:t>
            </a:r>
            <a:r>
              <a:rPr lang="zh-CN" altLang="en-US" sz="500" b="0" i="0" u="none" strike="noStrike" dirty="0">
                <a:effectLst/>
                <a:latin typeface="+mj-ea"/>
                <a:ea typeface="+mj-ea"/>
              </a:rPr>
              <a:t>北京</a:t>
            </a:r>
            <a:r>
              <a:rPr lang="en-US" altLang="zh-CN" sz="500" b="0" i="0" u="none" strike="noStrike" dirty="0">
                <a:effectLst/>
                <a:latin typeface="+mj-ea"/>
                <a:ea typeface="+mj-ea"/>
              </a:rPr>
              <a:t>:</a:t>
            </a:r>
            <a:r>
              <a:rPr lang="zh-CN" altLang="en-US" sz="500" b="0" i="0" u="none" strike="noStrike" dirty="0">
                <a:effectLst/>
                <a:latin typeface="+mj-ea"/>
                <a:ea typeface="+mj-ea"/>
              </a:rPr>
              <a:t>人民卫生出版社</a:t>
            </a:r>
            <a:r>
              <a:rPr lang="en-US" altLang="zh-CN" sz="500" b="0" i="0" u="none" strike="noStrike" dirty="0">
                <a:effectLst/>
                <a:latin typeface="+mj-ea"/>
                <a:ea typeface="+mj-ea"/>
              </a:rPr>
              <a:t>,2018:1-932.     </a:t>
            </a:r>
          </a:p>
          <a:p>
            <a:pPr marL="0" rtl="0" eaLnBrk="1" fontAlgn="ctr" latinLnBrk="0" hangingPunct="1">
              <a:spcBef>
                <a:spcPts val="0"/>
              </a:spcBef>
              <a:spcAft>
                <a:spcPts val="0"/>
              </a:spcAft>
            </a:pPr>
            <a:endParaRPr lang="zh-CN" altLang="en-US" sz="500" b="0" i="0" u="none" strike="noStrike" dirty="0">
              <a:effectLst/>
              <a:latin typeface="+mj-ea"/>
              <a:ea typeface="+mj-ea"/>
            </a:endParaRPr>
          </a:p>
          <a:p>
            <a:pPr marL="0" rtl="0" eaLnBrk="1" fontAlgn="ctr" latinLnBrk="0" hangingPunct="1">
              <a:spcBef>
                <a:spcPts val="0"/>
              </a:spcBef>
              <a:spcAft>
                <a:spcPts val="0"/>
              </a:spcAft>
            </a:pPr>
            <a:endParaRPr lang="zh-CN" altLang="zh-CN" sz="500" b="0" i="0" u="none" strike="noStrike" dirty="0">
              <a:effectLst/>
              <a:latin typeface="+mj-ea"/>
              <a:ea typeface="+mj-ea"/>
            </a:endParaRPr>
          </a:p>
        </p:txBody>
      </p:sp>
      <p:sp>
        <p:nvSpPr>
          <p:cNvPr id="2" name="灯片编号占位符 3">
            <a:extLst>
              <a:ext uri="{FF2B5EF4-FFF2-40B4-BE49-F238E27FC236}">
                <a16:creationId xmlns:a16="http://schemas.microsoft.com/office/drawing/2014/main" id="{F07402E3-E109-C1A9-F34D-E218B0004E91}"/>
              </a:ext>
            </a:extLst>
          </p:cNvPr>
          <p:cNvSpPr txBox="1">
            <a:spLocks/>
          </p:cNvSpPr>
          <p:nvPr/>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9AE70B2-8BF9-45C0-BB95-33D1B9D3A854}" type="slidenum">
              <a:rPr lang="zh-CN" altLang="en-US" sz="1200">
                <a:solidFill>
                  <a:schemeClr val="tx1">
                    <a:tint val="75000"/>
                  </a:schemeClr>
                </a:solidFill>
              </a:rPr>
              <a:pPr algn="ctr"/>
              <a:t>7</a:t>
            </a:fld>
            <a:endParaRPr lang="zh-CN" altLang="en-US" sz="1200" dirty="0">
              <a:solidFill>
                <a:schemeClr val="tx1">
                  <a:tint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344587" y="149006"/>
            <a:ext cx="5075264" cy="400110"/>
          </a:xfrm>
          <a:prstGeom prst="rect">
            <a:avLst/>
          </a:prstGeom>
          <a:noFill/>
        </p:spPr>
        <p:txBody>
          <a:bodyPr wrap="square" rtlCol="0">
            <a:spAutoFit/>
          </a:bodyPr>
          <a:lstStyle/>
          <a:p>
            <a:r>
              <a:rPr lang="zh-CN" altLang="en-US" sz="2000" b="1" dirty="0">
                <a:solidFill>
                  <a:srgbClr val="C00000"/>
                </a:solidFill>
                <a:latin typeface="+mj-ea"/>
                <a:ea typeface="+mj-ea"/>
              </a:rPr>
              <a:t>有效性</a:t>
            </a:r>
          </a:p>
        </p:txBody>
      </p:sp>
      <p:sp>
        <p:nvSpPr>
          <p:cNvPr id="25" name="矩形 24"/>
          <p:cNvSpPr/>
          <p:nvPr/>
        </p:nvSpPr>
        <p:spPr>
          <a:xfrm>
            <a:off x="465112" y="125224"/>
            <a:ext cx="781050" cy="447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63537" y="112524"/>
            <a:ext cx="58420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p>
        </p:txBody>
      </p:sp>
      <p:sp>
        <p:nvSpPr>
          <p:cNvPr id="2" name="文本框 1">
            <a:extLst>
              <a:ext uri="{FF2B5EF4-FFF2-40B4-BE49-F238E27FC236}">
                <a16:creationId xmlns:a16="http://schemas.microsoft.com/office/drawing/2014/main" id="{5666B3BE-A98F-ACBC-99F6-BB6BAD6BBC4C}"/>
              </a:ext>
            </a:extLst>
          </p:cNvPr>
          <p:cNvSpPr txBox="1"/>
          <p:nvPr/>
        </p:nvSpPr>
        <p:spPr>
          <a:xfrm>
            <a:off x="423247" y="646004"/>
            <a:ext cx="11542117" cy="400110"/>
          </a:xfrm>
          <a:prstGeom prst="rect">
            <a:avLst/>
          </a:prstGeom>
          <a:noFill/>
        </p:spPr>
        <p:txBody>
          <a:bodyPr wrap="square">
            <a:spAutoFit/>
          </a:bodyPr>
          <a:lstStyle/>
          <a:p>
            <a:r>
              <a:rPr lang="zh-CN" altLang="en-US" sz="2000" b="1" dirty="0">
                <a:solidFill>
                  <a:srgbClr val="C00000"/>
                </a:solidFill>
                <a:latin typeface="+mj-ea"/>
                <a:ea typeface="+mj-ea"/>
              </a:rPr>
              <a:t>恩那度司他升高</a:t>
            </a:r>
            <a:r>
              <a:rPr lang="en-US" altLang="zh-CN" sz="2000" b="1" dirty="0">
                <a:solidFill>
                  <a:srgbClr val="C00000"/>
                </a:solidFill>
                <a:latin typeface="+mj-ea"/>
                <a:ea typeface="+mj-ea"/>
              </a:rPr>
              <a:t>Hb</a:t>
            </a:r>
            <a:r>
              <a:rPr lang="zh-CN" altLang="en-US" sz="2000" b="1" dirty="0">
                <a:solidFill>
                  <a:srgbClr val="C00000"/>
                </a:solidFill>
                <a:latin typeface="+mj-ea"/>
                <a:ea typeface="+mj-ea"/>
              </a:rPr>
              <a:t>水平高效、持久、稳定，药物分布不受透析影响，药物相互作用少</a:t>
            </a:r>
          </a:p>
        </p:txBody>
      </p:sp>
      <p:sp>
        <p:nvSpPr>
          <p:cNvPr id="21" name="文本框 20">
            <a:extLst>
              <a:ext uri="{FF2B5EF4-FFF2-40B4-BE49-F238E27FC236}">
                <a16:creationId xmlns:a16="http://schemas.microsoft.com/office/drawing/2014/main" id="{C338EA5E-F391-90D5-C8FD-798CFD98DBFE}"/>
              </a:ext>
            </a:extLst>
          </p:cNvPr>
          <p:cNvSpPr txBox="1"/>
          <p:nvPr/>
        </p:nvSpPr>
        <p:spPr>
          <a:xfrm>
            <a:off x="291356" y="1075447"/>
            <a:ext cx="5762072" cy="369332"/>
          </a:xfrm>
          <a:prstGeom prst="rect">
            <a:avLst/>
          </a:prstGeom>
          <a:solidFill>
            <a:srgbClr val="C82C63"/>
          </a:solidFill>
        </p:spPr>
        <p:txBody>
          <a:bodyPr wrap="square">
            <a:spAutoFit/>
          </a:bodyPr>
          <a:lstStyle/>
          <a:p>
            <a:pPr algn="ctr"/>
            <a:r>
              <a:rPr lang="zh-CN" altLang="en-US" b="1">
                <a:solidFill>
                  <a:schemeClr val="bg1"/>
                </a:solidFill>
                <a:latin typeface="+mj-ea"/>
                <a:ea typeface="+mj-ea"/>
              </a:rPr>
              <a:t>恩那度司他小剂量即可高效达标</a:t>
            </a:r>
            <a:endParaRPr lang="zh-CN" altLang="en-US" b="1" dirty="0">
              <a:solidFill>
                <a:schemeClr val="bg1"/>
              </a:solidFill>
              <a:latin typeface="+mj-ea"/>
              <a:ea typeface="+mj-ea"/>
            </a:endParaRPr>
          </a:p>
        </p:txBody>
      </p:sp>
      <p:sp>
        <p:nvSpPr>
          <p:cNvPr id="22" name="矩形 21">
            <a:extLst>
              <a:ext uri="{FF2B5EF4-FFF2-40B4-BE49-F238E27FC236}">
                <a16:creationId xmlns:a16="http://schemas.microsoft.com/office/drawing/2014/main" id="{0CC4D42E-1A1D-FB30-EDA4-0D8865B6BB41}"/>
              </a:ext>
            </a:extLst>
          </p:cNvPr>
          <p:cNvSpPr/>
          <p:nvPr/>
        </p:nvSpPr>
        <p:spPr>
          <a:xfrm>
            <a:off x="6216609" y="1429390"/>
            <a:ext cx="5770919" cy="2308719"/>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50B1ED44-7FBB-1CF4-9F90-B26784A401CA}"/>
              </a:ext>
            </a:extLst>
          </p:cNvPr>
          <p:cNvSpPr/>
          <p:nvPr/>
        </p:nvSpPr>
        <p:spPr>
          <a:xfrm>
            <a:off x="291357" y="1432287"/>
            <a:ext cx="5762072" cy="2278617"/>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3" name="图表 52">
            <a:extLst>
              <a:ext uri="{FF2B5EF4-FFF2-40B4-BE49-F238E27FC236}">
                <a16:creationId xmlns:a16="http://schemas.microsoft.com/office/drawing/2014/main" id="{F1DAC4FF-790D-DA3B-9BF4-11252BAE9B4A}"/>
              </a:ext>
            </a:extLst>
          </p:cNvPr>
          <p:cNvGraphicFramePr/>
          <p:nvPr>
            <p:extLst>
              <p:ext uri="{D42A27DB-BD31-4B8C-83A1-F6EECF244321}">
                <p14:modId xmlns:p14="http://schemas.microsoft.com/office/powerpoint/2010/main" val="3748764593"/>
              </p:ext>
            </p:extLst>
          </p:nvPr>
        </p:nvGraphicFramePr>
        <p:xfrm>
          <a:off x="349612" y="1435836"/>
          <a:ext cx="3903582" cy="2302273"/>
        </p:xfrm>
        <a:graphic>
          <a:graphicData uri="http://schemas.openxmlformats.org/drawingml/2006/chart">
            <c:chart xmlns:c="http://schemas.openxmlformats.org/drawingml/2006/chart" xmlns:r="http://schemas.openxmlformats.org/officeDocument/2006/relationships" r:id="rId4"/>
          </a:graphicData>
        </a:graphic>
      </p:graphicFrame>
      <p:sp>
        <p:nvSpPr>
          <p:cNvPr id="64" name="文本框 63">
            <a:extLst>
              <a:ext uri="{FF2B5EF4-FFF2-40B4-BE49-F238E27FC236}">
                <a16:creationId xmlns:a16="http://schemas.microsoft.com/office/drawing/2014/main" id="{137EF100-8193-374D-7FA6-C402677F5DBE}"/>
              </a:ext>
            </a:extLst>
          </p:cNvPr>
          <p:cNvSpPr txBox="1"/>
          <p:nvPr/>
        </p:nvSpPr>
        <p:spPr>
          <a:xfrm>
            <a:off x="6216609" y="1075447"/>
            <a:ext cx="5770919" cy="369332"/>
          </a:xfrm>
          <a:prstGeom prst="rect">
            <a:avLst/>
          </a:prstGeom>
          <a:solidFill>
            <a:srgbClr val="C82C63"/>
          </a:solidFill>
        </p:spPr>
        <p:txBody>
          <a:bodyPr wrap="square">
            <a:spAutoFit/>
          </a:bodyPr>
          <a:lstStyle/>
          <a:p>
            <a:pPr algn="ctr"/>
            <a:r>
              <a:rPr lang="zh-CN" altLang="en-US" b="1" kern="100">
                <a:solidFill>
                  <a:schemeClr val="bg1"/>
                </a:solidFill>
                <a:latin typeface="+mj-ea"/>
                <a:ea typeface="+mj-ea"/>
                <a:cs typeface="Times New Roman" panose="02020603050405020304" pitchFamily="18" charset="0"/>
              </a:rPr>
              <a:t>恩那度司他</a:t>
            </a:r>
            <a:r>
              <a:rPr lang="en-US" altLang="zh-CN" b="1" kern="100">
                <a:solidFill>
                  <a:schemeClr val="bg1"/>
                </a:solidFill>
                <a:latin typeface="+mj-ea"/>
                <a:ea typeface="+mj-ea"/>
                <a:cs typeface="Times New Roman" panose="02020603050405020304" pitchFamily="18" charset="0"/>
              </a:rPr>
              <a:t>52</a:t>
            </a:r>
            <a:r>
              <a:rPr lang="zh-CN" altLang="en-US" b="1" kern="100">
                <a:solidFill>
                  <a:schemeClr val="bg1"/>
                </a:solidFill>
                <a:latin typeface="+mj-ea"/>
                <a:ea typeface="+mj-ea"/>
                <a:cs typeface="Times New Roman" panose="02020603050405020304" pitchFamily="18" charset="0"/>
              </a:rPr>
              <a:t>周</a:t>
            </a:r>
            <a:r>
              <a:rPr lang="en-US" altLang="zh-CN" b="1" kern="100">
                <a:solidFill>
                  <a:schemeClr val="bg1"/>
                </a:solidFill>
                <a:latin typeface="+mj-ea"/>
                <a:ea typeface="+mj-ea"/>
                <a:cs typeface="Times New Roman" panose="02020603050405020304" pitchFamily="18" charset="0"/>
              </a:rPr>
              <a:t>Hb</a:t>
            </a:r>
            <a:r>
              <a:rPr lang="zh-CN" altLang="en-US" b="1" kern="100">
                <a:solidFill>
                  <a:schemeClr val="bg1"/>
                </a:solidFill>
                <a:latin typeface="+mj-ea"/>
                <a:ea typeface="+mj-ea"/>
                <a:cs typeface="Times New Roman" panose="02020603050405020304" pitchFamily="18" charset="0"/>
              </a:rPr>
              <a:t>持久稳定在靶目标范围</a:t>
            </a:r>
            <a:endParaRPr lang="zh-CN" altLang="en-US" b="1" kern="100" dirty="0">
              <a:solidFill>
                <a:schemeClr val="bg1"/>
              </a:solidFill>
              <a:latin typeface="+mj-ea"/>
              <a:ea typeface="+mj-ea"/>
              <a:cs typeface="Times New Roman" panose="02020603050405020304" pitchFamily="18" charset="0"/>
            </a:endParaRPr>
          </a:p>
        </p:txBody>
      </p:sp>
      <p:grpSp>
        <p:nvGrpSpPr>
          <p:cNvPr id="4" name="组合 3">
            <a:extLst>
              <a:ext uri="{FF2B5EF4-FFF2-40B4-BE49-F238E27FC236}">
                <a16:creationId xmlns:a16="http://schemas.microsoft.com/office/drawing/2014/main" id="{7A80A10D-EEB6-4FF4-05E7-779F21302F25}"/>
              </a:ext>
            </a:extLst>
          </p:cNvPr>
          <p:cNvGrpSpPr/>
          <p:nvPr/>
        </p:nvGrpSpPr>
        <p:grpSpPr>
          <a:xfrm>
            <a:off x="4007729" y="1603904"/>
            <a:ext cx="2200033" cy="1673710"/>
            <a:chOff x="-177156" y="2091996"/>
            <a:chExt cx="2976880" cy="1830494"/>
          </a:xfrm>
        </p:grpSpPr>
        <p:graphicFrame>
          <p:nvGraphicFramePr>
            <p:cNvPr id="69" name="图表 68">
              <a:extLst>
                <a:ext uri="{FF2B5EF4-FFF2-40B4-BE49-F238E27FC236}">
                  <a16:creationId xmlns:a16="http://schemas.microsoft.com/office/drawing/2014/main" id="{7632A47D-C2BF-A57D-F022-AA243F8C4BCE}"/>
                </a:ext>
              </a:extLst>
            </p:cNvPr>
            <p:cNvGraphicFramePr/>
            <p:nvPr>
              <p:extLst>
                <p:ext uri="{D42A27DB-BD31-4B8C-83A1-F6EECF244321}">
                  <p14:modId xmlns:p14="http://schemas.microsoft.com/office/powerpoint/2010/main" val="3441292426"/>
                </p:ext>
              </p:extLst>
            </p:nvPr>
          </p:nvGraphicFramePr>
          <p:xfrm>
            <a:off x="-177156" y="2091996"/>
            <a:ext cx="2976880" cy="1830494"/>
          </p:xfrm>
          <a:graphic>
            <a:graphicData uri="http://schemas.openxmlformats.org/drawingml/2006/chart">
              <c:chart xmlns:c="http://schemas.openxmlformats.org/drawingml/2006/chart" xmlns:r="http://schemas.openxmlformats.org/officeDocument/2006/relationships" r:id="rId5"/>
            </a:graphicData>
          </a:graphic>
        </p:graphicFrame>
        <p:sp>
          <p:nvSpPr>
            <p:cNvPr id="74" name="文本框 73">
              <a:extLst>
                <a:ext uri="{FF2B5EF4-FFF2-40B4-BE49-F238E27FC236}">
                  <a16:creationId xmlns:a16="http://schemas.microsoft.com/office/drawing/2014/main" id="{9ACEABA5-87E4-2EB6-5589-C6065DFD06F5}"/>
                </a:ext>
              </a:extLst>
            </p:cNvPr>
            <p:cNvSpPr txBox="1"/>
            <p:nvPr/>
          </p:nvSpPr>
          <p:spPr>
            <a:xfrm>
              <a:off x="747417" y="3372433"/>
              <a:ext cx="1419584" cy="403929"/>
            </a:xfrm>
            <a:prstGeom prst="rect">
              <a:avLst/>
            </a:prstGeom>
            <a:noFill/>
          </p:spPr>
          <p:txBody>
            <a:bodyPr wrap="square" rtlCol="0">
              <a:spAutoFit/>
            </a:bodyPr>
            <a:lstStyle/>
            <a:p>
              <a:r>
                <a:rPr lang="en-US" altLang="zh-CN" b="1" dirty="0">
                  <a:solidFill>
                    <a:schemeClr val="bg1"/>
                  </a:solidFill>
                  <a:latin typeface="+mj-ea"/>
                  <a:ea typeface="+mj-ea"/>
                </a:rPr>
                <a:t>85.3%</a:t>
              </a:r>
              <a:endParaRPr lang="zh-CN" altLang="en-US" b="1" dirty="0">
                <a:solidFill>
                  <a:schemeClr val="bg1"/>
                </a:solidFill>
                <a:latin typeface="+mj-ea"/>
                <a:ea typeface="+mj-ea"/>
              </a:endParaRPr>
            </a:p>
          </p:txBody>
        </p:sp>
      </p:grpSp>
      <p:grpSp>
        <p:nvGrpSpPr>
          <p:cNvPr id="9" name="组合 8">
            <a:extLst>
              <a:ext uri="{FF2B5EF4-FFF2-40B4-BE49-F238E27FC236}">
                <a16:creationId xmlns:a16="http://schemas.microsoft.com/office/drawing/2014/main" id="{73169E9B-4DFE-6AE3-A696-BE53AB722736}"/>
              </a:ext>
            </a:extLst>
          </p:cNvPr>
          <p:cNvGrpSpPr/>
          <p:nvPr/>
        </p:nvGrpSpPr>
        <p:grpSpPr>
          <a:xfrm>
            <a:off x="10147005" y="1601673"/>
            <a:ext cx="2182590" cy="1669986"/>
            <a:chOff x="9326350" y="2221535"/>
            <a:chExt cx="2976880" cy="1830494"/>
          </a:xfrm>
        </p:grpSpPr>
        <p:graphicFrame>
          <p:nvGraphicFramePr>
            <p:cNvPr id="70" name="图表 69">
              <a:extLst>
                <a:ext uri="{FF2B5EF4-FFF2-40B4-BE49-F238E27FC236}">
                  <a16:creationId xmlns:a16="http://schemas.microsoft.com/office/drawing/2014/main" id="{F5BD890E-015D-D64B-AF19-00D5AE9D6536}"/>
                </a:ext>
              </a:extLst>
            </p:cNvPr>
            <p:cNvGraphicFramePr/>
            <p:nvPr>
              <p:extLst>
                <p:ext uri="{D42A27DB-BD31-4B8C-83A1-F6EECF244321}">
                  <p14:modId xmlns:p14="http://schemas.microsoft.com/office/powerpoint/2010/main" val="3686290408"/>
                </p:ext>
              </p:extLst>
            </p:nvPr>
          </p:nvGraphicFramePr>
          <p:xfrm>
            <a:off x="9326350" y="2221535"/>
            <a:ext cx="2976880" cy="1830494"/>
          </p:xfrm>
          <a:graphic>
            <a:graphicData uri="http://schemas.openxmlformats.org/drawingml/2006/chart">
              <c:chart xmlns:c="http://schemas.openxmlformats.org/drawingml/2006/chart" xmlns:r="http://schemas.openxmlformats.org/officeDocument/2006/relationships" r:id="rId6"/>
            </a:graphicData>
          </a:graphic>
        </p:graphicFrame>
        <p:sp>
          <p:nvSpPr>
            <p:cNvPr id="76" name="文本框 75">
              <a:extLst>
                <a:ext uri="{FF2B5EF4-FFF2-40B4-BE49-F238E27FC236}">
                  <a16:creationId xmlns:a16="http://schemas.microsoft.com/office/drawing/2014/main" id="{A60FBC9B-C3C5-6D58-8F25-B4A904B37918}"/>
                </a:ext>
              </a:extLst>
            </p:cNvPr>
            <p:cNvSpPr txBox="1"/>
            <p:nvPr/>
          </p:nvSpPr>
          <p:spPr>
            <a:xfrm>
              <a:off x="10205353" y="3477031"/>
              <a:ext cx="1304287" cy="404830"/>
            </a:xfrm>
            <a:prstGeom prst="rect">
              <a:avLst/>
            </a:prstGeom>
            <a:noFill/>
          </p:spPr>
          <p:txBody>
            <a:bodyPr wrap="square" rtlCol="0">
              <a:spAutoFit/>
            </a:bodyPr>
            <a:lstStyle/>
            <a:p>
              <a:r>
                <a:rPr lang="en-US" altLang="zh-CN" b="1" dirty="0">
                  <a:solidFill>
                    <a:schemeClr val="bg1"/>
                  </a:solidFill>
                  <a:latin typeface="+mj-ea"/>
                  <a:ea typeface="+mj-ea"/>
                </a:rPr>
                <a:t>89.2%</a:t>
              </a:r>
              <a:endParaRPr lang="zh-CN" altLang="en-US" b="1" dirty="0">
                <a:solidFill>
                  <a:schemeClr val="bg1"/>
                </a:solidFill>
                <a:latin typeface="+mj-ea"/>
                <a:ea typeface="+mj-ea"/>
              </a:endParaRPr>
            </a:p>
          </p:txBody>
        </p:sp>
      </p:grpSp>
      <p:sp>
        <p:nvSpPr>
          <p:cNvPr id="3" name="灯片编号占位符 2">
            <a:extLst>
              <a:ext uri="{FF2B5EF4-FFF2-40B4-BE49-F238E27FC236}">
                <a16:creationId xmlns:a16="http://schemas.microsoft.com/office/drawing/2014/main" id="{F32B22E7-15A7-62AF-6EF8-859C0F141606}"/>
              </a:ext>
            </a:extLst>
          </p:cNvPr>
          <p:cNvSpPr>
            <a:spLocks noGrp="1"/>
          </p:cNvSpPr>
          <p:nvPr>
            <p:ph type="sldNum" sz="quarter" idx="12"/>
          </p:nvPr>
        </p:nvSpPr>
        <p:spPr>
          <a:xfrm>
            <a:off x="8514150" y="5688469"/>
            <a:ext cx="2743200" cy="365125"/>
          </a:xfrm>
        </p:spPr>
        <p:txBody>
          <a:bodyPr/>
          <a:lstStyle/>
          <a:p>
            <a:fld id="{49AE70B2-8BF9-45C0-BB95-33D1B9D3A854}" type="slidenum">
              <a:rPr lang="zh-CN" altLang="en-US" smtClean="0"/>
              <a:t>8</a:t>
            </a:fld>
            <a:endParaRPr lang="zh-CN" altLang="en-US" dirty="0"/>
          </a:p>
        </p:txBody>
      </p:sp>
      <p:pic>
        <p:nvPicPr>
          <p:cNvPr id="8" name="图片 7">
            <a:extLst>
              <a:ext uri="{FF2B5EF4-FFF2-40B4-BE49-F238E27FC236}">
                <a16:creationId xmlns:a16="http://schemas.microsoft.com/office/drawing/2014/main" id="{E9F8A381-1ABB-0ADF-26ED-0216E410A114}"/>
              </a:ext>
            </a:extLst>
          </p:cNvPr>
          <p:cNvPicPr>
            <a:picLocks noChangeAspect="1"/>
          </p:cNvPicPr>
          <p:nvPr/>
        </p:nvPicPr>
        <p:blipFill>
          <a:blip r:embed="rId7"/>
          <a:stretch>
            <a:fillRect/>
          </a:stretch>
        </p:blipFill>
        <p:spPr>
          <a:xfrm>
            <a:off x="6280106" y="1576973"/>
            <a:ext cx="4271591" cy="2133931"/>
          </a:xfrm>
          <a:prstGeom prst="rect">
            <a:avLst/>
          </a:prstGeom>
        </p:spPr>
      </p:pic>
      <p:sp>
        <p:nvSpPr>
          <p:cNvPr id="10" name="文本框 9">
            <a:extLst>
              <a:ext uri="{FF2B5EF4-FFF2-40B4-BE49-F238E27FC236}">
                <a16:creationId xmlns:a16="http://schemas.microsoft.com/office/drawing/2014/main" id="{A7C9B73F-7FFB-587A-75B4-35206301378A}"/>
              </a:ext>
            </a:extLst>
          </p:cNvPr>
          <p:cNvSpPr txBox="1"/>
          <p:nvPr/>
        </p:nvSpPr>
        <p:spPr>
          <a:xfrm>
            <a:off x="282509" y="3743295"/>
            <a:ext cx="5762072" cy="369332"/>
          </a:xfrm>
          <a:prstGeom prst="rect">
            <a:avLst/>
          </a:prstGeom>
          <a:solidFill>
            <a:srgbClr val="C82C63"/>
          </a:solidFill>
        </p:spPr>
        <p:txBody>
          <a:bodyPr wrap="square">
            <a:spAutoFit/>
          </a:bodyPr>
          <a:lstStyle/>
          <a:p>
            <a:pPr algn="ctr"/>
            <a:r>
              <a:rPr lang="zh-CN" altLang="en-US" b="1" dirty="0">
                <a:solidFill>
                  <a:schemeClr val="bg1"/>
                </a:solidFill>
                <a:latin typeface="+mj-ea"/>
                <a:ea typeface="+mj-ea"/>
              </a:rPr>
              <a:t>恩那度司他不受透析影响，药物相互作用少</a:t>
            </a:r>
          </a:p>
        </p:txBody>
      </p:sp>
      <p:sp>
        <p:nvSpPr>
          <p:cNvPr id="11" name="矩形 10">
            <a:extLst>
              <a:ext uri="{FF2B5EF4-FFF2-40B4-BE49-F238E27FC236}">
                <a16:creationId xmlns:a16="http://schemas.microsoft.com/office/drawing/2014/main" id="{7AFC7FB1-6104-5B3B-8118-5CE60A4978E4}"/>
              </a:ext>
            </a:extLst>
          </p:cNvPr>
          <p:cNvSpPr/>
          <p:nvPr/>
        </p:nvSpPr>
        <p:spPr>
          <a:xfrm>
            <a:off x="6207762" y="4097238"/>
            <a:ext cx="5770919" cy="2252735"/>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0BFB1A2-B806-E6E5-89A6-58714D76A182}"/>
              </a:ext>
            </a:extLst>
          </p:cNvPr>
          <p:cNvSpPr/>
          <p:nvPr/>
        </p:nvSpPr>
        <p:spPr>
          <a:xfrm>
            <a:off x="282510" y="4100136"/>
            <a:ext cx="5753880" cy="2252734"/>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AFB4C8D2-ED9A-668C-4C1F-FB8368C02F5A}"/>
              </a:ext>
            </a:extLst>
          </p:cNvPr>
          <p:cNvSpPr txBox="1"/>
          <p:nvPr/>
        </p:nvSpPr>
        <p:spPr>
          <a:xfrm>
            <a:off x="6207762" y="3743295"/>
            <a:ext cx="5770919" cy="369332"/>
          </a:xfrm>
          <a:prstGeom prst="rect">
            <a:avLst/>
          </a:prstGeom>
          <a:solidFill>
            <a:srgbClr val="C82C63"/>
          </a:solidFill>
        </p:spPr>
        <p:txBody>
          <a:bodyPr wrap="square">
            <a:spAutoFit/>
          </a:bodyPr>
          <a:lstStyle/>
          <a:p>
            <a:pPr algn="ctr"/>
            <a:r>
              <a:rPr lang="zh-CN" altLang="en-US" b="1" dirty="0">
                <a:solidFill>
                  <a:schemeClr val="bg1"/>
                </a:solidFill>
                <a:latin typeface="+mj-ea"/>
                <a:ea typeface="+mj-ea"/>
              </a:rPr>
              <a:t>恩那度司他</a:t>
            </a:r>
            <a:r>
              <a:rPr lang="en-US" altLang="zh-CN" b="1" dirty="0">
                <a:solidFill>
                  <a:schemeClr val="bg1"/>
                </a:solidFill>
                <a:latin typeface="+mj-ea"/>
                <a:ea typeface="+mj-ea"/>
              </a:rPr>
              <a:t>Hb</a:t>
            </a:r>
            <a:r>
              <a:rPr lang="zh-CN" altLang="en-US" b="1" dirty="0">
                <a:solidFill>
                  <a:schemeClr val="bg1"/>
                </a:solidFill>
                <a:latin typeface="+mj-ea"/>
                <a:ea typeface="+mj-ea"/>
              </a:rPr>
              <a:t>波动小，个体差异小，改善贫血更平稳</a:t>
            </a:r>
            <a:endParaRPr lang="zh-CN" altLang="en-US" b="1" kern="100" dirty="0">
              <a:solidFill>
                <a:schemeClr val="bg1"/>
              </a:solidFill>
              <a:latin typeface="+mj-ea"/>
              <a:ea typeface="+mj-ea"/>
              <a:cs typeface="Times New Roman" panose="02020603050405020304" pitchFamily="18" charset="0"/>
            </a:endParaRPr>
          </a:p>
        </p:txBody>
      </p:sp>
      <p:graphicFrame>
        <p:nvGraphicFramePr>
          <p:cNvPr id="23" name="表格 25">
            <a:extLst>
              <a:ext uri="{FF2B5EF4-FFF2-40B4-BE49-F238E27FC236}">
                <a16:creationId xmlns:a16="http://schemas.microsoft.com/office/drawing/2014/main" id="{78323F95-C9C5-8C2E-8A24-10793890A0D3}"/>
              </a:ext>
            </a:extLst>
          </p:cNvPr>
          <p:cNvGraphicFramePr>
            <a:graphicFrameLocks noGrp="1"/>
          </p:cNvGraphicFramePr>
          <p:nvPr>
            <p:extLst>
              <p:ext uri="{D42A27DB-BD31-4B8C-83A1-F6EECF244321}">
                <p14:modId xmlns:p14="http://schemas.microsoft.com/office/powerpoint/2010/main" val="823363899"/>
              </p:ext>
            </p:extLst>
          </p:nvPr>
        </p:nvGraphicFramePr>
        <p:xfrm>
          <a:off x="449868" y="4230402"/>
          <a:ext cx="5445048" cy="2031186"/>
        </p:xfrm>
        <a:graphic>
          <a:graphicData uri="http://schemas.openxmlformats.org/drawingml/2006/table">
            <a:tbl>
              <a:tblPr firstRow="1" bandRow="1">
                <a:tableStyleId>{9D7B26C5-4107-4FEC-AEDC-1716B250A1EF}</a:tableStyleId>
              </a:tblPr>
              <a:tblGrid>
                <a:gridCol w="1361262">
                  <a:extLst>
                    <a:ext uri="{9D8B030D-6E8A-4147-A177-3AD203B41FA5}">
                      <a16:colId xmlns:a16="http://schemas.microsoft.com/office/drawing/2014/main" val="3380950334"/>
                    </a:ext>
                  </a:extLst>
                </a:gridCol>
                <a:gridCol w="1361262">
                  <a:extLst>
                    <a:ext uri="{9D8B030D-6E8A-4147-A177-3AD203B41FA5}">
                      <a16:colId xmlns:a16="http://schemas.microsoft.com/office/drawing/2014/main" val="4059310751"/>
                    </a:ext>
                  </a:extLst>
                </a:gridCol>
                <a:gridCol w="1361262">
                  <a:extLst>
                    <a:ext uri="{9D8B030D-6E8A-4147-A177-3AD203B41FA5}">
                      <a16:colId xmlns:a16="http://schemas.microsoft.com/office/drawing/2014/main" val="1101917777"/>
                    </a:ext>
                  </a:extLst>
                </a:gridCol>
                <a:gridCol w="1361262">
                  <a:extLst>
                    <a:ext uri="{9D8B030D-6E8A-4147-A177-3AD203B41FA5}">
                      <a16:colId xmlns:a16="http://schemas.microsoft.com/office/drawing/2014/main" val="190921300"/>
                    </a:ext>
                  </a:extLst>
                </a:gridCol>
              </a:tblGrid>
              <a:tr h="254711">
                <a:tc>
                  <a:txBody>
                    <a:bodyPr/>
                    <a:lstStyle/>
                    <a:p>
                      <a:pPr algn="ctr"/>
                      <a:r>
                        <a:rPr lang="zh-CN" altLang="en-US" sz="1000" b="1" dirty="0">
                          <a:solidFill>
                            <a:schemeClr val="bg1"/>
                          </a:solidFill>
                          <a:latin typeface="+mj-ea"/>
                          <a:ea typeface="+mj-ea"/>
                        </a:rPr>
                        <a:t>体内过程</a:t>
                      </a:r>
                    </a:p>
                  </a:txBody>
                  <a:tcPr anchor="ct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solidFill>
                      <a:srgbClr val="DCAEBB"/>
                    </a:solidFill>
                  </a:tcPr>
                </a:tc>
                <a:tc>
                  <a:txBody>
                    <a:bodyPr/>
                    <a:lstStyle/>
                    <a:p>
                      <a:pPr algn="ctr"/>
                      <a:r>
                        <a:rPr lang="zh-CN" altLang="en-US" sz="1000" b="1" dirty="0">
                          <a:solidFill>
                            <a:schemeClr val="bg1"/>
                          </a:solidFill>
                          <a:latin typeface="+mj-ea"/>
                          <a:ea typeface="+mj-ea"/>
                        </a:rPr>
                        <a:t>指标</a:t>
                      </a:r>
                    </a:p>
                  </a:txBody>
                  <a:tcPr anchor="ct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solidFill>
                      <a:srgbClr val="DCAEBB"/>
                    </a:solidFill>
                  </a:tcPr>
                </a:tc>
                <a:tc>
                  <a:txBody>
                    <a:bodyPr/>
                    <a:lstStyle/>
                    <a:p>
                      <a:pPr algn="ctr"/>
                      <a:r>
                        <a:rPr lang="zh-CN" altLang="en-US" sz="1000" b="1" dirty="0">
                          <a:solidFill>
                            <a:schemeClr val="bg1"/>
                          </a:solidFill>
                          <a:latin typeface="+mj-ea"/>
                          <a:ea typeface="+mj-ea"/>
                        </a:rPr>
                        <a:t>恩那度司他数据</a:t>
                      </a:r>
                    </a:p>
                  </a:txBody>
                  <a:tcPr anchor="ct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solidFill>
                      <a:srgbClr val="DCAEBB"/>
                    </a:solidFill>
                  </a:tcPr>
                </a:tc>
                <a:tc>
                  <a:txBody>
                    <a:bodyPr/>
                    <a:lstStyle/>
                    <a:p>
                      <a:pPr algn="ctr"/>
                      <a:r>
                        <a:rPr lang="zh-CN" altLang="en-US" sz="1000" b="1" dirty="0">
                          <a:solidFill>
                            <a:schemeClr val="bg1"/>
                          </a:solidFill>
                          <a:latin typeface="+mj-ea"/>
                          <a:ea typeface="+mj-ea"/>
                        </a:rPr>
                        <a:t>恩那度司他优势</a:t>
                      </a:r>
                    </a:p>
                  </a:txBody>
                  <a:tcPr anchor="ctr">
                    <a:lnT w="12700" cap="flat" cmpd="sng" algn="ctr">
                      <a:solidFill>
                        <a:srgbClr val="DCAEBB"/>
                      </a:solidFill>
                      <a:prstDash val="solid"/>
                      <a:round/>
                      <a:headEnd type="none" w="med" len="med"/>
                      <a:tailEnd type="none" w="med" len="med"/>
                    </a:lnT>
                    <a:lnB w="12700" cap="flat" cmpd="sng" algn="ctr">
                      <a:solidFill>
                        <a:srgbClr val="DCAEBB"/>
                      </a:solidFill>
                      <a:prstDash val="solid"/>
                      <a:round/>
                      <a:headEnd type="none" w="med" len="med"/>
                      <a:tailEnd type="none" w="med" len="med"/>
                    </a:lnB>
                    <a:solidFill>
                      <a:srgbClr val="DCAEBB"/>
                    </a:solidFill>
                  </a:tcPr>
                </a:tc>
                <a:extLst>
                  <a:ext uri="{0D108BD9-81ED-4DB2-BD59-A6C34878D82A}">
                    <a16:rowId xmlns:a16="http://schemas.microsoft.com/office/drawing/2014/main" val="3653311018"/>
                  </a:ext>
                </a:extLst>
              </a:tr>
              <a:tr h="254711">
                <a:tc rowSpan="2">
                  <a:txBody>
                    <a:bodyPr/>
                    <a:lstStyle/>
                    <a:p>
                      <a:pPr algn="ctr"/>
                      <a:r>
                        <a:rPr lang="zh-CN" altLang="en-US" sz="900" b="1" dirty="0">
                          <a:latin typeface="+mj-ea"/>
                          <a:ea typeface="+mj-ea"/>
                        </a:rPr>
                        <a:t>吸收</a:t>
                      </a:r>
                    </a:p>
                  </a:txBody>
                  <a:tcPr anchor="ctr">
                    <a:lnT w="12700" cap="flat" cmpd="sng" algn="ctr">
                      <a:solidFill>
                        <a:srgbClr val="DCAEBB"/>
                      </a:solidFill>
                      <a:prstDash val="solid"/>
                      <a:round/>
                      <a:headEnd type="none" w="med" len="med"/>
                      <a:tailEnd type="none" w="med" len="med"/>
                    </a:lnT>
                    <a:noFill/>
                  </a:tcPr>
                </a:tc>
                <a:tc>
                  <a:txBody>
                    <a:bodyPr/>
                    <a:lstStyle/>
                    <a:p>
                      <a:pPr algn="ctr"/>
                      <a:r>
                        <a:rPr lang="zh-CN" altLang="en-US" sz="900" b="1" dirty="0">
                          <a:latin typeface="+mj-ea"/>
                          <a:ea typeface="+mj-ea"/>
                        </a:rPr>
                        <a:t>半衰期</a:t>
                      </a:r>
                    </a:p>
                  </a:txBody>
                  <a:tcPr anchor="ctr">
                    <a:lnT w="12700" cap="flat" cmpd="sng" algn="ctr">
                      <a:solidFill>
                        <a:srgbClr val="DCAEBB"/>
                      </a:solidFill>
                      <a:prstDash val="solid"/>
                      <a:round/>
                      <a:headEnd type="none" w="med" len="med"/>
                      <a:tailEnd type="none" w="med" len="med"/>
                    </a:lnT>
                    <a:noFill/>
                  </a:tcPr>
                </a:tc>
                <a:tc>
                  <a:txBody>
                    <a:bodyPr/>
                    <a:lstStyle/>
                    <a:p>
                      <a:pPr algn="ctr"/>
                      <a:r>
                        <a:rPr lang="en-US" altLang="zh-CN" sz="900" b="1" dirty="0">
                          <a:latin typeface="+mj-ea"/>
                          <a:ea typeface="+mj-ea"/>
                        </a:rPr>
                        <a:t>6.13-6.74h</a:t>
                      </a:r>
                      <a:endParaRPr lang="zh-CN" altLang="en-US" sz="900" b="1" dirty="0">
                        <a:latin typeface="+mj-ea"/>
                        <a:ea typeface="+mj-ea"/>
                      </a:endParaRPr>
                    </a:p>
                  </a:txBody>
                  <a:tcPr anchor="ctr">
                    <a:lnT w="12700" cap="flat" cmpd="sng" algn="ctr">
                      <a:solidFill>
                        <a:srgbClr val="DCAEBB"/>
                      </a:solidFill>
                      <a:prstDash val="solid"/>
                      <a:round/>
                      <a:headEnd type="none" w="med" len="med"/>
                      <a:tailEnd type="none" w="med" len="med"/>
                    </a:lnT>
                    <a:noFill/>
                  </a:tcPr>
                </a:tc>
                <a:tc>
                  <a:txBody>
                    <a:bodyPr/>
                    <a:lstStyle/>
                    <a:p>
                      <a:pPr algn="ctr"/>
                      <a:r>
                        <a:rPr lang="zh-CN" altLang="en-US" sz="900" b="1" dirty="0">
                          <a:solidFill>
                            <a:srgbClr val="C00000"/>
                          </a:solidFill>
                          <a:latin typeface="+mj-ea"/>
                          <a:ea typeface="+mj-ea"/>
                        </a:rPr>
                        <a:t>一天一次</a:t>
                      </a:r>
                    </a:p>
                  </a:txBody>
                  <a:tcPr anchor="ctr">
                    <a:lnT w="12700" cap="flat" cmpd="sng" algn="ctr">
                      <a:solidFill>
                        <a:srgbClr val="DCAEBB"/>
                      </a:solidFill>
                      <a:prstDash val="solid"/>
                      <a:round/>
                      <a:headEnd type="none" w="med" len="med"/>
                      <a:tailEnd type="none" w="med" len="med"/>
                    </a:lnT>
                    <a:noFill/>
                  </a:tcPr>
                </a:tc>
                <a:extLst>
                  <a:ext uri="{0D108BD9-81ED-4DB2-BD59-A6C34878D82A}">
                    <a16:rowId xmlns:a16="http://schemas.microsoft.com/office/drawing/2014/main" val="2377400401"/>
                  </a:ext>
                </a:extLst>
              </a:tr>
              <a:tr h="254711">
                <a:tc vMerge="1">
                  <a:txBody>
                    <a:bodyPr/>
                    <a:lstStyle/>
                    <a:p>
                      <a:endParaRPr lang="zh-CN" altLang="en-US" dirty="0"/>
                    </a:p>
                  </a:txBody>
                  <a:tcPr/>
                </a:tc>
                <a:tc>
                  <a:txBody>
                    <a:bodyPr/>
                    <a:lstStyle/>
                    <a:p>
                      <a:pPr algn="ctr"/>
                      <a:r>
                        <a:rPr lang="zh-CN" altLang="en-US" sz="900" b="1" dirty="0">
                          <a:latin typeface="+mj-ea"/>
                          <a:ea typeface="+mj-ea"/>
                        </a:rPr>
                        <a:t>达峰时间</a:t>
                      </a:r>
                    </a:p>
                  </a:txBody>
                  <a:tcPr anchor="ctr">
                    <a:noFill/>
                  </a:tcPr>
                </a:tc>
                <a:tc>
                  <a:txBody>
                    <a:bodyPr/>
                    <a:lstStyle/>
                    <a:p>
                      <a:pPr algn="ctr"/>
                      <a:r>
                        <a:rPr lang="en-US" altLang="zh-CN" sz="900" b="1" dirty="0">
                          <a:latin typeface="+mj-ea"/>
                          <a:ea typeface="+mj-ea"/>
                        </a:rPr>
                        <a:t>0.5-1h</a:t>
                      </a:r>
                      <a:endParaRPr lang="zh-CN" altLang="en-US" sz="900" b="1" dirty="0">
                        <a:latin typeface="+mj-ea"/>
                        <a:ea typeface="+mj-ea"/>
                      </a:endParaRPr>
                    </a:p>
                  </a:txBody>
                  <a:tcPr anchor="ctr">
                    <a:noFill/>
                  </a:tcPr>
                </a:tc>
                <a:tc>
                  <a:txBody>
                    <a:bodyPr/>
                    <a:lstStyle/>
                    <a:p>
                      <a:pPr algn="ctr"/>
                      <a:endParaRPr lang="zh-CN" altLang="en-US" sz="900" b="1" dirty="0">
                        <a:solidFill>
                          <a:srgbClr val="C00000"/>
                        </a:solidFill>
                        <a:latin typeface="+mj-ea"/>
                        <a:ea typeface="+mj-ea"/>
                      </a:endParaRPr>
                    </a:p>
                  </a:txBody>
                  <a:tcPr anchor="ctr">
                    <a:noFill/>
                  </a:tcPr>
                </a:tc>
                <a:extLst>
                  <a:ext uri="{0D108BD9-81ED-4DB2-BD59-A6C34878D82A}">
                    <a16:rowId xmlns:a16="http://schemas.microsoft.com/office/drawing/2014/main" val="2394320535"/>
                  </a:ext>
                </a:extLst>
              </a:tr>
              <a:tr h="254711">
                <a:tc>
                  <a:txBody>
                    <a:bodyPr/>
                    <a:lstStyle/>
                    <a:p>
                      <a:pPr algn="ctr"/>
                      <a:r>
                        <a:rPr lang="zh-CN" altLang="en-US" sz="900" b="1" dirty="0">
                          <a:latin typeface="+mj-ea"/>
                          <a:ea typeface="+mj-ea"/>
                        </a:rPr>
                        <a:t>分布</a:t>
                      </a:r>
                    </a:p>
                  </a:txBody>
                  <a:tcPr anchor="ctr">
                    <a:solidFill>
                      <a:srgbClr val="DCAEBB"/>
                    </a:solidFill>
                  </a:tcPr>
                </a:tc>
                <a:tc>
                  <a:txBody>
                    <a:bodyPr/>
                    <a:lstStyle/>
                    <a:p>
                      <a:pPr algn="ctr"/>
                      <a:r>
                        <a:rPr lang="zh-CN" altLang="en-US" sz="900" b="1" dirty="0">
                          <a:solidFill>
                            <a:srgbClr val="C00000"/>
                          </a:solidFill>
                          <a:latin typeface="+mj-ea"/>
                          <a:ea typeface="+mj-ea"/>
                        </a:rPr>
                        <a:t>血浆蛋白结合率</a:t>
                      </a:r>
                    </a:p>
                  </a:txBody>
                  <a:tcPr anchor="ctr">
                    <a:solidFill>
                      <a:srgbClr val="DCAEBB"/>
                    </a:solidFill>
                  </a:tcPr>
                </a:tc>
                <a:tc>
                  <a:txBody>
                    <a:bodyPr/>
                    <a:lstStyle/>
                    <a:p>
                      <a:pPr algn="ctr"/>
                      <a:r>
                        <a:rPr lang="en-US" altLang="zh-CN" sz="900" b="1" dirty="0">
                          <a:solidFill>
                            <a:srgbClr val="C00000"/>
                          </a:solidFill>
                          <a:latin typeface="+mj-ea"/>
                          <a:ea typeface="+mj-ea"/>
                        </a:rPr>
                        <a:t>&gt;99%</a:t>
                      </a:r>
                      <a:endParaRPr lang="zh-CN" altLang="en-US" sz="900" b="1" dirty="0">
                        <a:solidFill>
                          <a:srgbClr val="C00000"/>
                        </a:solidFill>
                        <a:latin typeface="+mj-ea"/>
                        <a:ea typeface="+mj-ea"/>
                      </a:endParaRPr>
                    </a:p>
                  </a:txBody>
                  <a:tcPr anchor="ctr">
                    <a:solidFill>
                      <a:srgbClr val="DCAEBB"/>
                    </a:solidFill>
                  </a:tcPr>
                </a:tc>
                <a:tc>
                  <a:txBody>
                    <a:bodyPr/>
                    <a:lstStyle/>
                    <a:p>
                      <a:pPr algn="ctr"/>
                      <a:r>
                        <a:rPr lang="zh-CN" altLang="en-US" sz="900" b="1" dirty="0">
                          <a:solidFill>
                            <a:srgbClr val="C00000"/>
                          </a:solidFill>
                          <a:latin typeface="+mj-ea"/>
                          <a:ea typeface="+mj-ea"/>
                        </a:rPr>
                        <a:t>不受透析影响</a:t>
                      </a:r>
                    </a:p>
                  </a:txBody>
                  <a:tcPr anchor="ctr">
                    <a:solidFill>
                      <a:srgbClr val="DCAEBB"/>
                    </a:solidFill>
                  </a:tcPr>
                </a:tc>
                <a:extLst>
                  <a:ext uri="{0D108BD9-81ED-4DB2-BD59-A6C34878D82A}">
                    <a16:rowId xmlns:a16="http://schemas.microsoft.com/office/drawing/2014/main" val="633676142"/>
                  </a:ext>
                </a:extLst>
              </a:tr>
              <a:tr h="254711">
                <a:tc rowSpan="2">
                  <a:txBody>
                    <a:bodyPr/>
                    <a:lstStyle/>
                    <a:p>
                      <a:pPr algn="ctr"/>
                      <a:r>
                        <a:rPr lang="zh-CN" altLang="en-US" sz="900" b="1" dirty="0">
                          <a:latin typeface="+mj-ea"/>
                          <a:ea typeface="+mj-ea"/>
                        </a:rPr>
                        <a:t>代谢</a:t>
                      </a:r>
                    </a:p>
                  </a:txBody>
                  <a:tcPr anchor="ctr">
                    <a:noFill/>
                  </a:tcPr>
                </a:tc>
                <a:tc>
                  <a:txBody>
                    <a:bodyPr/>
                    <a:lstStyle/>
                    <a:p>
                      <a:pPr algn="ctr"/>
                      <a:r>
                        <a:rPr lang="zh-CN" altLang="en-US" sz="900" b="1" dirty="0">
                          <a:latin typeface="+mj-ea"/>
                          <a:ea typeface="+mj-ea"/>
                        </a:rPr>
                        <a:t>主要代谢物</a:t>
                      </a:r>
                    </a:p>
                  </a:txBody>
                  <a:tcPr anchor="ctr">
                    <a:noFill/>
                  </a:tcPr>
                </a:tc>
                <a:tc>
                  <a:txBody>
                    <a:bodyPr/>
                    <a:lstStyle/>
                    <a:p>
                      <a:pPr algn="ctr"/>
                      <a:r>
                        <a:rPr lang="zh-CN" altLang="en-US" sz="900" b="1" dirty="0">
                          <a:solidFill>
                            <a:srgbClr val="C00000"/>
                          </a:solidFill>
                          <a:latin typeface="+mj-ea"/>
                          <a:ea typeface="+mj-ea"/>
                        </a:rPr>
                        <a:t>代谢极少，以原型为主</a:t>
                      </a:r>
                    </a:p>
                  </a:txBody>
                  <a:tcPr anchor="ctr">
                    <a:noFill/>
                  </a:tcPr>
                </a:tc>
                <a:tc>
                  <a:txBody>
                    <a:bodyPr/>
                    <a:lstStyle/>
                    <a:p>
                      <a:pPr algn="ctr"/>
                      <a:r>
                        <a:rPr lang="zh-CN" altLang="en-US" sz="900" b="1" dirty="0">
                          <a:solidFill>
                            <a:srgbClr val="C00000"/>
                          </a:solidFill>
                          <a:latin typeface="+mj-ea"/>
                          <a:ea typeface="+mj-ea"/>
                        </a:rPr>
                        <a:t>药物相互作用少、与氯吡格雷、他汀类药物同时服用无需调整剂量</a:t>
                      </a:r>
                    </a:p>
                  </a:txBody>
                  <a:tcPr anchor="ctr">
                    <a:noFill/>
                  </a:tcPr>
                </a:tc>
                <a:extLst>
                  <a:ext uri="{0D108BD9-81ED-4DB2-BD59-A6C34878D82A}">
                    <a16:rowId xmlns:a16="http://schemas.microsoft.com/office/drawing/2014/main" val="1974392818"/>
                  </a:ext>
                </a:extLst>
              </a:tr>
              <a:tr h="254711">
                <a:tc vMerge="1">
                  <a:txBody>
                    <a:bodyPr/>
                    <a:lstStyle/>
                    <a:p>
                      <a:pPr algn="ctr"/>
                      <a:endParaRPr lang="zh-CN" altLang="en-US" sz="800" dirty="0"/>
                    </a:p>
                  </a:txBody>
                  <a:tcPr anchor="ctr"/>
                </a:tc>
                <a:tc>
                  <a:txBody>
                    <a:bodyPr/>
                    <a:lstStyle/>
                    <a:p>
                      <a:pPr algn="ctr"/>
                      <a:r>
                        <a:rPr lang="zh-CN" altLang="en-US" sz="900" b="1" dirty="0">
                          <a:latin typeface="+mj-ea"/>
                          <a:ea typeface="+mj-ea"/>
                        </a:rPr>
                        <a:t>少量经肝脏代谢的酶</a:t>
                      </a:r>
                    </a:p>
                  </a:txBody>
                  <a:tcPr anchor="ctr">
                    <a:noFill/>
                  </a:tcPr>
                </a:tc>
                <a:tc>
                  <a:txBody>
                    <a:bodyPr/>
                    <a:lstStyle/>
                    <a:p>
                      <a:pPr algn="ctr"/>
                      <a:r>
                        <a:rPr lang="en-US" altLang="zh-CN" sz="900" b="1" dirty="0">
                          <a:latin typeface="+mj-ea"/>
                          <a:ea typeface="+mj-ea"/>
                        </a:rPr>
                        <a:t>CYP2C8/CYP2C9</a:t>
                      </a:r>
                      <a:endParaRPr lang="zh-CN" altLang="en-US" sz="900" b="1" dirty="0">
                        <a:latin typeface="+mj-ea"/>
                        <a:ea typeface="+mj-ea"/>
                      </a:endParaRPr>
                    </a:p>
                  </a:txBody>
                  <a:tcPr anchor="ctr">
                    <a:noFill/>
                  </a:tcPr>
                </a:tc>
                <a:tc>
                  <a:txBody>
                    <a:bodyPr/>
                    <a:lstStyle/>
                    <a:p>
                      <a:pPr algn="ctr"/>
                      <a:endParaRPr lang="zh-CN" altLang="en-US" sz="900" b="1" dirty="0">
                        <a:solidFill>
                          <a:srgbClr val="C00000"/>
                        </a:solidFill>
                        <a:latin typeface="+mj-ea"/>
                        <a:ea typeface="+mj-ea"/>
                      </a:endParaRPr>
                    </a:p>
                  </a:txBody>
                  <a:tcPr anchor="ctr">
                    <a:noFill/>
                  </a:tcPr>
                </a:tc>
                <a:extLst>
                  <a:ext uri="{0D108BD9-81ED-4DB2-BD59-A6C34878D82A}">
                    <a16:rowId xmlns:a16="http://schemas.microsoft.com/office/drawing/2014/main" val="2592578729"/>
                  </a:ext>
                </a:extLst>
              </a:tr>
              <a:tr h="254711">
                <a:tc>
                  <a:txBody>
                    <a:bodyPr/>
                    <a:lstStyle/>
                    <a:p>
                      <a:pPr algn="ctr"/>
                      <a:r>
                        <a:rPr lang="zh-CN" altLang="en-US" sz="900" b="1" dirty="0">
                          <a:latin typeface="+mj-ea"/>
                          <a:ea typeface="+mj-ea"/>
                        </a:rPr>
                        <a:t>排泄</a:t>
                      </a:r>
                    </a:p>
                  </a:txBody>
                  <a:tcPr anchor="ctr">
                    <a:lnB w="12700" cap="flat" cmpd="sng" algn="ctr">
                      <a:solidFill>
                        <a:srgbClr val="C82C63"/>
                      </a:solidFill>
                      <a:prstDash val="solid"/>
                      <a:round/>
                      <a:headEnd type="none" w="med" len="med"/>
                      <a:tailEnd type="none" w="med" len="med"/>
                    </a:lnB>
                    <a:solidFill>
                      <a:srgbClr val="DCAEBB"/>
                    </a:solidFill>
                  </a:tcPr>
                </a:tc>
                <a:tc>
                  <a:txBody>
                    <a:bodyPr/>
                    <a:lstStyle/>
                    <a:p>
                      <a:pPr algn="ctr"/>
                      <a:r>
                        <a:rPr lang="zh-CN" altLang="en-US" sz="900" b="1" dirty="0">
                          <a:latin typeface="+mj-ea"/>
                          <a:ea typeface="+mj-ea"/>
                        </a:rPr>
                        <a:t>主要排泄途径</a:t>
                      </a:r>
                    </a:p>
                  </a:txBody>
                  <a:tcPr anchor="ctr">
                    <a:lnB w="12700" cap="flat" cmpd="sng" algn="ctr">
                      <a:solidFill>
                        <a:srgbClr val="C82C63"/>
                      </a:solidFill>
                      <a:prstDash val="solid"/>
                      <a:round/>
                      <a:headEnd type="none" w="med" len="med"/>
                      <a:tailEnd type="none" w="med" len="med"/>
                    </a:lnB>
                    <a:solidFill>
                      <a:srgbClr val="DCAEBB"/>
                    </a:solidFill>
                  </a:tcPr>
                </a:tc>
                <a:tc>
                  <a:txBody>
                    <a:bodyPr/>
                    <a:lstStyle/>
                    <a:p>
                      <a:pPr algn="ctr"/>
                      <a:r>
                        <a:rPr lang="zh-CN" altLang="en-US" sz="900" b="1" dirty="0">
                          <a:latin typeface="+mj-ea"/>
                          <a:ea typeface="+mj-ea"/>
                        </a:rPr>
                        <a:t>粪便排泄</a:t>
                      </a:r>
                    </a:p>
                  </a:txBody>
                  <a:tcPr anchor="ctr">
                    <a:lnB w="12700" cap="flat" cmpd="sng" algn="ctr">
                      <a:solidFill>
                        <a:srgbClr val="C82C63"/>
                      </a:solidFill>
                      <a:prstDash val="solid"/>
                      <a:round/>
                      <a:headEnd type="none" w="med" len="med"/>
                      <a:tailEnd type="none" w="med" len="med"/>
                    </a:lnB>
                    <a:solidFill>
                      <a:srgbClr val="DCAEBB"/>
                    </a:solidFill>
                  </a:tcPr>
                </a:tc>
                <a:tc>
                  <a:txBody>
                    <a:bodyPr/>
                    <a:lstStyle/>
                    <a:p>
                      <a:pPr algn="ctr"/>
                      <a:endParaRPr lang="zh-CN" altLang="en-US" sz="900" b="1" dirty="0">
                        <a:latin typeface="+mj-ea"/>
                        <a:ea typeface="+mj-ea"/>
                      </a:endParaRPr>
                    </a:p>
                  </a:txBody>
                  <a:tcPr anchor="ctr">
                    <a:lnB w="12700" cap="flat" cmpd="sng" algn="ctr">
                      <a:solidFill>
                        <a:srgbClr val="C82C63"/>
                      </a:solidFill>
                      <a:prstDash val="solid"/>
                      <a:round/>
                      <a:headEnd type="none" w="med" len="med"/>
                      <a:tailEnd type="none" w="med" len="med"/>
                    </a:lnB>
                    <a:solidFill>
                      <a:srgbClr val="DCAEBB"/>
                    </a:solidFill>
                  </a:tcPr>
                </a:tc>
                <a:extLst>
                  <a:ext uri="{0D108BD9-81ED-4DB2-BD59-A6C34878D82A}">
                    <a16:rowId xmlns:a16="http://schemas.microsoft.com/office/drawing/2014/main" val="1519912550"/>
                  </a:ext>
                </a:extLst>
              </a:tr>
            </a:tbl>
          </a:graphicData>
        </a:graphic>
      </p:graphicFrame>
      <p:pic>
        <p:nvPicPr>
          <p:cNvPr id="28" name="图片 27">
            <a:extLst>
              <a:ext uri="{FF2B5EF4-FFF2-40B4-BE49-F238E27FC236}">
                <a16:creationId xmlns:a16="http://schemas.microsoft.com/office/drawing/2014/main" id="{9211A680-3B2F-CAA5-EA1E-E974E6E7D3C8}"/>
              </a:ext>
            </a:extLst>
          </p:cNvPr>
          <p:cNvPicPr>
            <a:picLocks noChangeAspect="1"/>
          </p:cNvPicPr>
          <p:nvPr/>
        </p:nvPicPr>
        <p:blipFill rotWithShape="1">
          <a:blip r:embed="rId8"/>
          <a:srcRect b="4556"/>
          <a:stretch/>
        </p:blipFill>
        <p:spPr>
          <a:xfrm>
            <a:off x="6437402" y="4283353"/>
            <a:ext cx="3806727" cy="1886300"/>
          </a:xfrm>
          <a:prstGeom prst="rect">
            <a:avLst/>
          </a:prstGeom>
        </p:spPr>
      </p:pic>
      <p:grpSp>
        <p:nvGrpSpPr>
          <p:cNvPr id="32" name="组合 31">
            <a:extLst>
              <a:ext uri="{FF2B5EF4-FFF2-40B4-BE49-F238E27FC236}">
                <a16:creationId xmlns:a16="http://schemas.microsoft.com/office/drawing/2014/main" id="{AEF03AC2-095D-CF52-F70F-C13A0BA749D6}"/>
              </a:ext>
            </a:extLst>
          </p:cNvPr>
          <p:cNvGrpSpPr/>
          <p:nvPr/>
        </p:nvGrpSpPr>
        <p:grpSpPr>
          <a:xfrm>
            <a:off x="10551697" y="4283353"/>
            <a:ext cx="1298167" cy="568819"/>
            <a:chOff x="10667197" y="4639478"/>
            <a:chExt cx="1298167" cy="568819"/>
          </a:xfrm>
        </p:grpSpPr>
        <p:sp>
          <p:nvSpPr>
            <p:cNvPr id="30" name="矩形: 圆角 29">
              <a:extLst>
                <a:ext uri="{FF2B5EF4-FFF2-40B4-BE49-F238E27FC236}">
                  <a16:creationId xmlns:a16="http://schemas.microsoft.com/office/drawing/2014/main" id="{8C8B47E3-F3CF-0538-85D0-DD08B9E84978}"/>
                </a:ext>
              </a:extLst>
            </p:cNvPr>
            <p:cNvSpPr/>
            <p:nvPr/>
          </p:nvSpPr>
          <p:spPr>
            <a:xfrm>
              <a:off x="10667197" y="4639478"/>
              <a:ext cx="1298167" cy="365125"/>
            </a:xfrm>
            <a:prstGeom prst="roundRect">
              <a:avLst/>
            </a:prstGeom>
            <a:noFill/>
            <a:ln>
              <a:solidFill>
                <a:srgbClr val="C82C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C00000"/>
                  </a:solidFill>
                  <a:latin typeface="+mj-ea"/>
                  <a:ea typeface="+mj-ea"/>
                </a:rPr>
                <a:t>109.8g/l</a:t>
              </a:r>
              <a:endParaRPr lang="zh-CN" altLang="en-US" sz="1600" b="1" dirty="0">
                <a:solidFill>
                  <a:srgbClr val="C00000"/>
                </a:solidFill>
                <a:latin typeface="+mj-ea"/>
                <a:ea typeface="+mj-ea"/>
              </a:endParaRPr>
            </a:p>
          </p:txBody>
        </p:sp>
        <p:sp>
          <p:nvSpPr>
            <p:cNvPr id="31" name="文本框 30">
              <a:extLst>
                <a:ext uri="{FF2B5EF4-FFF2-40B4-BE49-F238E27FC236}">
                  <a16:creationId xmlns:a16="http://schemas.microsoft.com/office/drawing/2014/main" id="{50627401-DCE0-5068-599D-B916C18B1C01}"/>
                </a:ext>
              </a:extLst>
            </p:cNvPr>
            <p:cNvSpPr txBox="1"/>
            <p:nvPr/>
          </p:nvSpPr>
          <p:spPr>
            <a:xfrm>
              <a:off x="10981267" y="4946687"/>
              <a:ext cx="812724" cy="261610"/>
            </a:xfrm>
            <a:prstGeom prst="rect">
              <a:avLst/>
            </a:prstGeom>
            <a:solidFill>
              <a:srgbClr val="FEF8F7"/>
            </a:solidFill>
          </p:spPr>
          <p:txBody>
            <a:bodyPr wrap="square" rtlCol="0">
              <a:spAutoFit/>
            </a:bodyPr>
            <a:lstStyle/>
            <a:p>
              <a:pPr algn="ctr"/>
              <a:r>
                <a:rPr lang="en-US" altLang="zh-CN" sz="1050" kern="100" dirty="0">
                  <a:effectLst/>
                  <a:latin typeface="+mj-ea"/>
                  <a:ea typeface="+mj-ea"/>
                  <a:cs typeface="Times New Roman" panose="02020603050405020304" pitchFamily="18" charset="0"/>
                  <a:sym typeface="+mn-ea"/>
                </a:rPr>
                <a:t>Hb</a:t>
              </a:r>
              <a:r>
                <a:rPr lang="zh-CN" altLang="en-US" sz="1050" kern="100" dirty="0">
                  <a:effectLst/>
                  <a:latin typeface="+mj-ea"/>
                  <a:ea typeface="+mj-ea"/>
                  <a:cs typeface="Times New Roman" panose="02020603050405020304" pitchFamily="18" charset="0"/>
                  <a:sym typeface="+mn-ea"/>
                </a:rPr>
                <a:t>均值</a:t>
              </a:r>
            </a:p>
          </p:txBody>
        </p:sp>
      </p:grpSp>
      <p:grpSp>
        <p:nvGrpSpPr>
          <p:cNvPr id="33" name="组合 32">
            <a:extLst>
              <a:ext uri="{FF2B5EF4-FFF2-40B4-BE49-F238E27FC236}">
                <a16:creationId xmlns:a16="http://schemas.microsoft.com/office/drawing/2014/main" id="{82B8502E-D6E0-699E-5D4D-834AA5EA162E}"/>
              </a:ext>
            </a:extLst>
          </p:cNvPr>
          <p:cNvGrpSpPr/>
          <p:nvPr/>
        </p:nvGrpSpPr>
        <p:grpSpPr>
          <a:xfrm>
            <a:off x="10551697" y="4921705"/>
            <a:ext cx="1298167" cy="568819"/>
            <a:chOff x="10667197" y="4639478"/>
            <a:chExt cx="1298167" cy="568819"/>
          </a:xfrm>
        </p:grpSpPr>
        <p:sp>
          <p:nvSpPr>
            <p:cNvPr id="34" name="矩形: 圆角 33">
              <a:extLst>
                <a:ext uri="{FF2B5EF4-FFF2-40B4-BE49-F238E27FC236}">
                  <a16:creationId xmlns:a16="http://schemas.microsoft.com/office/drawing/2014/main" id="{B01DA659-F172-4763-4EC7-EC21B6C78243}"/>
                </a:ext>
              </a:extLst>
            </p:cNvPr>
            <p:cNvSpPr/>
            <p:nvPr/>
          </p:nvSpPr>
          <p:spPr>
            <a:xfrm>
              <a:off x="10667197" y="4639478"/>
              <a:ext cx="1298167" cy="365125"/>
            </a:xfrm>
            <a:prstGeom prst="roundRect">
              <a:avLst/>
            </a:prstGeom>
            <a:noFill/>
            <a:ln>
              <a:solidFill>
                <a:srgbClr val="C82C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rgbClr val="C00000"/>
                  </a:solidFill>
                  <a:latin typeface="+mj-ea"/>
                  <a:ea typeface="+mj-ea"/>
                </a:rPr>
                <a:t>108.5-111.1g/L</a:t>
              </a:r>
              <a:endParaRPr lang="zh-CN" altLang="en-US" sz="1100" b="1" dirty="0">
                <a:solidFill>
                  <a:srgbClr val="C00000"/>
                </a:solidFill>
                <a:latin typeface="+mj-ea"/>
                <a:ea typeface="+mj-ea"/>
              </a:endParaRPr>
            </a:p>
          </p:txBody>
        </p:sp>
        <p:sp>
          <p:nvSpPr>
            <p:cNvPr id="35" name="文本框 34">
              <a:extLst>
                <a:ext uri="{FF2B5EF4-FFF2-40B4-BE49-F238E27FC236}">
                  <a16:creationId xmlns:a16="http://schemas.microsoft.com/office/drawing/2014/main" id="{7DFAFB81-2DF8-8C15-4C08-54AEA3D91D4D}"/>
                </a:ext>
              </a:extLst>
            </p:cNvPr>
            <p:cNvSpPr txBox="1"/>
            <p:nvPr/>
          </p:nvSpPr>
          <p:spPr>
            <a:xfrm>
              <a:off x="10981267" y="4946687"/>
              <a:ext cx="812724" cy="261610"/>
            </a:xfrm>
            <a:prstGeom prst="rect">
              <a:avLst/>
            </a:prstGeom>
            <a:solidFill>
              <a:srgbClr val="FEF8F7"/>
            </a:solidFill>
          </p:spPr>
          <p:txBody>
            <a:bodyPr wrap="square" rtlCol="0">
              <a:spAutoFit/>
            </a:bodyPr>
            <a:lstStyle/>
            <a:p>
              <a:pPr algn="ctr"/>
              <a:r>
                <a:rPr lang="en-US" altLang="zh-CN" sz="1050" kern="100" dirty="0">
                  <a:effectLst/>
                  <a:latin typeface="+mj-ea"/>
                  <a:ea typeface="+mj-ea"/>
                  <a:cs typeface="Times New Roman" panose="02020603050405020304" pitchFamily="18" charset="0"/>
                  <a:sym typeface="+mn-ea"/>
                </a:rPr>
                <a:t>95%CI</a:t>
              </a:r>
              <a:endParaRPr lang="zh-CN" altLang="en-US" sz="1050" kern="100" dirty="0">
                <a:effectLst/>
                <a:latin typeface="+mj-ea"/>
                <a:ea typeface="+mj-ea"/>
                <a:cs typeface="Times New Roman" panose="02020603050405020304" pitchFamily="18" charset="0"/>
                <a:sym typeface="+mn-ea"/>
              </a:endParaRPr>
            </a:p>
          </p:txBody>
        </p:sp>
      </p:grpSp>
      <p:grpSp>
        <p:nvGrpSpPr>
          <p:cNvPr id="36" name="组合 35">
            <a:extLst>
              <a:ext uri="{FF2B5EF4-FFF2-40B4-BE49-F238E27FC236}">
                <a16:creationId xmlns:a16="http://schemas.microsoft.com/office/drawing/2014/main" id="{D296E293-F82B-D0D1-E770-864699FE9EC1}"/>
              </a:ext>
            </a:extLst>
          </p:cNvPr>
          <p:cNvGrpSpPr/>
          <p:nvPr/>
        </p:nvGrpSpPr>
        <p:grpSpPr>
          <a:xfrm>
            <a:off x="10553916" y="5505907"/>
            <a:ext cx="1298167" cy="530718"/>
            <a:chOff x="10667197" y="4639478"/>
            <a:chExt cx="1298167" cy="530718"/>
          </a:xfrm>
        </p:grpSpPr>
        <p:sp>
          <p:nvSpPr>
            <p:cNvPr id="37" name="矩形: 圆角 36">
              <a:extLst>
                <a:ext uri="{FF2B5EF4-FFF2-40B4-BE49-F238E27FC236}">
                  <a16:creationId xmlns:a16="http://schemas.microsoft.com/office/drawing/2014/main" id="{F09A4688-03DC-34BD-2BEF-EE59C03ADEA9}"/>
                </a:ext>
              </a:extLst>
            </p:cNvPr>
            <p:cNvSpPr/>
            <p:nvPr/>
          </p:nvSpPr>
          <p:spPr>
            <a:xfrm>
              <a:off x="10667197" y="4639478"/>
              <a:ext cx="1298167" cy="365125"/>
            </a:xfrm>
            <a:prstGeom prst="roundRect">
              <a:avLst/>
            </a:prstGeom>
            <a:noFill/>
            <a:ln>
              <a:solidFill>
                <a:srgbClr val="C82C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rgbClr val="C00000"/>
                  </a:solidFill>
                  <a:latin typeface="+mj-ea"/>
                  <a:ea typeface="+mj-ea"/>
                </a:rPr>
                <a:t>0.66g/L</a:t>
              </a:r>
              <a:endParaRPr lang="zh-CN" altLang="en-US" sz="1100" b="1" dirty="0">
                <a:solidFill>
                  <a:srgbClr val="C00000"/>
                </a:solidFill>
                <a:latin typeface="+mj-ea"/>
                <a:ea typeface="+mj-ea"/>
              </a:endParaRPr>
            </a:p>
          </p:txBody>
        </p:sp>
        <p:sp>
          <p:nvSpPr>
            <p:cNvPr id="38" name="文本框 37">
              <a:extLst>
                <a:ext uri="{FF2B5EF4-FFF2-40B4-BE49-F238E27FC236}">
                  <a16:creationId xmlns:a16="http://schemas.microsoft.com/office/drawing/2014/main" id="{EC868A2F-9027-D672-B7D7-80D157AC0622}"/>
                </a:ext>
              </a:extLst>
            </p:cNvPr>
            <p:cNvSpPr txBox="1"/>
            <p:nvPr/>
          </p:nvSpPr>
          <p:spPr>
            <a:xfrm>
              <a:off x="10979048" y="4908586"/>
              <a:ext cx="812724" cy="261610"/>
            </a:xfrm>
            <a:prstGeom prst="rect">
              <a:avLst/>
            </a:prstGeom>
            <a:solidFill>
              <a:srgbClr val="FDF1EF"/>
            </a:solidFill>
          </p:spPr>
          <p:txBody>
            <a:bodyPr wrap="square" rtlCol="0">
              <a:spAutoFit/>
            </a:bodyPr>
            <a:lstStyle/>
            <a:p>
              <a:pPr algn="ctr"/>
              <a:r>
                <a:rPr lang="en-US" altLang="zh-CN" sz="1050" kern="100" dirty="0">
                  <a:effectLst/>
                  <a:latin typeface="+mj-ea"/>
                  <a:ea typeface="+mj-ea"/>
                  <a:cs typeface="Times New Roman" panose="02020603050405020304" pitchFamily="18" charset="0"/>
                  <a:sym typeface="+mn-ea"/>
                </a:rPr>
                <a:t>SD*</a:t>
              </a:r>
              <a:endParaRPr lang="zh-CN" altLang="en-US" sz="1050" kern="100" dirty="0">
                <a:effectLst/>
                <a:latin typeface="+mj-ea"/>
                <a:ea typeface="+mj-ea"/>
                <a:cs typeface="Times New Roman" panose="02020603050405020304" pitchFamily="18" charset="0"/>
                <a:sym typeface="+mn-ea"/>
              </a:endParaRPr>
            </a:p>
          </p:txBody>
        </p:sp>
      </p:grpSp>
      <p:sp>
        <p:nvSpPr>
          <p:cNvPr id="39" name="right-arrow_275222">
            <a:extLst>
              <a:ext uri="{FF2B5EF4-FFF2-40B4-BE49-F238E27FC236}">
                <a16:creationId xmlns:a16="http://schemas.microsoft.com/office/drawing/2014/main" id="{75CD8892-7009-C1AD-C155-97131B7BAE48}"/>
              </a:ext>
            </a:extLst>
          </p:cNvPr>
          <p:cNvSpPr/>
          <p:nvPr/>
        </p:nvSpPr>
        <p:spPr>
          <a:xfrm>
            <a:off x="10200217" y="4929950"/>
            <a:ext cx="269889" cy="223738"/>
          </a:xfrm>
          <a:custGeom>
            <a:avLst/>
            <a:gdLst>
              <a:gd name="T0" fmla="*/ 6789 w 6851"/>
              <a:gd name="T1" fmla="*/ 1455 h 3186"/>
              <a:gd name="T2" fmla="*/ 6775 w 6851"/>
              <a:gd name="T3" fmla="*/ 1440 h 3186"/>
              <a:gd name="T4" fmla="*/ 5216 w 6851"/>
              <a:gd name="T5" fmla="*/ 30 h 3186"/>
              <a:gd name="T6" fmla="*/ 5140 w 6851"/>
              <a:gd name="T7" fmla="*/ 0 h 3186"/>
              <a:gd name="T8" fmla="*/ 123 w 6851"/>
              <a:gd name="T9" fmla="*/ 0 h 3186"/>
              <a:gd name="T10" fmla="*/ 16 w 6851"/>
              <a:gd name="T11" fmla="*/ 74 h 3186"/>
              <a:gd name="T12" fmla="*/ 47 w 6851"/>
              <a:gd name="T13" fmla="*/ 199 h 3186"/>
              <a:gd name="T14" fmla="*/ 1622 w 6851"/>
              <a:gd name="T15" fmla="*/ 1593 h 3186"/>
              <a:gd name="T16" fmla="*/ 47 w 6851"/>
              <a:gd name="T17" fmla="*/ 2987 h 3186"/>
              <a:gd name="T18" fmla="*/ 16 w 6851"/>
              <a:gd name="T19" fmla="*/ 3113 h 3186"/>
              <a:gd name="T20" fmla="*/ 123 w 6851"/>
              <a:gd name="T21" fmla="*/ 3186 h 3186"/>
              <a:gd name="T22" fmla="*/ 5140 w 6851"/>
              <a:gd name="T23" fmla="*/ 3186 h 3186"/>
              <a:gd name="T24" fmla="*/ 5216 w 6851"/>
              <a:gd name="T25" fmla="*/ 3157 h 3186"/>
              <a:gd name="T26" fmla="*/ 6775 w 6851"/>
              <a:gd name="T27" fmla="*/ 1747 h 3186"/>
              <a:gd name="T28" fmla="*/ 6789 w 6851"/>
              <a:gd name="T29" fmla="*/ 1732 h 3186"/>
              <a:gd name="T30" fmla="*/ 6789 w 6851"/>
              <a:gd name="T31" fmla="*/ 1455 h 3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51" h="3186">
                <a:moveTo>
                  <a:pt x="6789" y="1455"/>
                </a:moveTo>
                <a:cubicBezTo>
                  <a:pt x="6784" y="1449"/>
                  <a:pt x="6780" y="1444"/>
                  <a:pt x="6775" y="1440"/>
                </a:cubicBezTo>
                <a:lnTo>
                  <a:pt x="5216" y="30"/>
                </a:lnTo>
                <a:cubicBezTo>
                  <a:pt x="5195" y="11"/>
                  <a:pt x="5168" y="0"/>
                  <a:pt x="5140" y="0"/>
                </a:cubicBezTo>
                <a:lnTo>
                  <a:pt x="123" y="0"/>
                </a:lnTo>
                <a:cubicBezTo>
                  <a:pt x="75" y="0"/>
                  <a:pt x="33" y="30"/>
                  <a:pt x="16" y="74"/>
                </a:cubicBezTo>
                <a:cubicBezTo>
                  <a:pt x="0" y="118"/>
                  <a:pt x="12" y="168"/>
                  <a:pt x="47" y="199"/>
                </a:cubicBezTo>
                <a:lnTo>
                  <a:pt x="1622" y="1593"/>
                </a:lnTo>
                <a:lnTo>
                  <a:pt x="47" y="2987"/>
                </a:lnTo>
                <a:cubicBezTo>
                  <a:pt x="12" y="3019"/>
                  <a:pt x="0" y="3069"/>
                  <a:pt x="16" y="3113"/>
                </a:cubicBezTo>
                <a:cubicBezTo>
                  <a:pt x="33" y="3157"/>
                  <a:pt x="75" y="3186"/>
                  <a:pt x="123" y="3186"/>
                </a:cubicBezTo>
                <a:lnTo>
                  <a:pt x="5140" y="3186"/>
                </a:lnTo>
                <a:cubicBezTo>
                  <a:pt x="5168" y="3186"/>
                  <a:pt x="5195" y="3176"/>
                  <a:pt x="5216" y="3157"/>
                </a:cubicBezTo>
                <a:lnTo>
                  <a:pt x="6775" y="1747"/>
                </a:lnTo>
                <a:cubicBezTo>
                  <a:pt x="6780" y="1743"/>
                  <a:pt x="6784" y="1738"/>
                  <a:pt x="6789" y="1732"/>
                </a:cubicBezTo>
                <a:cubicBezTo>
                  <a:pt x="6851" y="1650"/>
                  <a:pt x="6851" y="1536"/>
                  <a:pt x="6789" y="1455"/>
                </a:cubicBezTo>
                <a:close/>
              </a:path>
            </a:pathLst>
          </a:cu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文本框 39">
            <a:extLst>
              <a:ext uri="{FF2B5EF4-FFF2-40B4-BE49-F238E27FC236}">
                <a16:creationId xmlns:a16="http://schemas.microsoft.com/office/drawing/2014/main" id="{EB3EEA18-B46E-C35D-B2AF-DFE7DD1E0E11}"/>
              </a:ext>
            </a:extLst>
          </p:cNvPr>
          <p:cNvSpPr txBox="1"/>
          <p:nvPr/>
        </p:nvSpPr>
        <p:spPr>
          <a:xfrm>
            <a:off x="378381" y="6361555"/>
            <a:ext cx="11582740" cy="400110"/>
          </a:xfrm>
          <a:prstGeom prst="rect">
            <a:avLst/>
          </a:prstGeom>
          <a:noFill/>
        </p:spPr>
        <p:txBody>
          <a:bodyPr wrap="square">
            <a:spAutoFit/>
          </a:bodyPr>
          <a:lstStyle/>
          <a:p>
            <a:pPr marL="0" rtl="0" eaLnBrk="1" fontAlgn="ctr" latinLnBrk="0" hangingPunct="1">
              <a:spcBef>
                <a:spcPts val="0"/>
              </a:spcBef>
              <a:spcAft>
                <a:spcPts val="0"/>
              </a:spcAft>
            </a:pPr>
            <a:r>
              <a:rPr lang="zh-CN" altLang="en-US" sz="500" b="0" i="0" u="none" strike="noStrike" dirty="0">
                <a:effectLst/>
                <a:latin typeface="+mj-ea"/>
                <a:ea typeface="+mj-ea"/>
              </a:rPr>
              <a:t>数据来源：</a:t>
            </a:r>
            <a:endParaRPr lang="en-US" altLang="zh-CN" sz="500" b="0" i="0" u="none" strike="noStrike" dirty="0">
              <a:effectLst/>
              <a:latin typeface="+mj-ea"/>
              <a:ea typeface="+mj-ea"/>
            </a:endParaRPr>
          </a:p>
          <a:p>
            <a:pPr marL="0" rtl="0" eaLnBrk="1" fontAlgn="ctr" latinLnBrk="0" hangingPunct="1">
              <a:spcBef>
                <a:spcPts val="0"/>
              </a:spcBef>
              <a:spcAft>
                <a:spcPts val="0"/>
              </a:spcAft>
            </a:pPr>
            <a:r>
              <a:rPr lang="en-US" altLang="zh-CN" sz="500" dirty="0">
                <a:latin typeface="+mj-ea"/>
                <a:ea typeface="+mj-ea"/>
              </a:rPr>
              <a:t>1.</a:t>
            </a:r>
            <a:r>
              <a:rPr lang="zh-CN" altLang="en-US" sz="500" dirty="0">
                <a:latin typeface="+mj-ea"/>
                <a:ea typeface="+mj-ea"/>
              </a:rPr>
              <a:t>中国</a:t>
            </a:r>
            <a:r>
              <a:rPr lang="en-US" altLang="zh-CN" sz="500" dirty="0">
                <a:latin typeface="+mj-ea"/>
                <a:ea typeface="+mj-ea"/>
              </a:rPr>
              <a:t>III</a:t>
            </a:r>
            <a:r>
              <a:rPr lang="zh-CN" altLang="en-US" sz="500" dirty="0">
                <a:latin typeface="+mj-ea"/>
                <a:ea typeface="+mj-ea"/>
              </a:rPr>
              <a:t>期研究：一项随机、多中心、双盲、安慰剂对照</a:t>
            </a:r>
            <a:r>
              <a:rPr lang="en-US" altLang="zh-CN" sz="500" dirty="0">
                <a:latin typeface="+mj-ea"/>
                <a:ea typeface="+mj-ea"/>
              </a:rPr>
              <a:t>III</a:t>
            </a:r>
            <a:r>
              <a:rPr lang="zh-CN" altLang="en-US" sz="500" dirty="0">
                <a:latin typeface="+mj-ea"/>
                <a:ea typeface="+mj-ea"/>
              </a:rPr>
              <a:t>期临床试验，共纳入</a:t>
            </a:r>
            <a:r>
              <a:rPr lang="en-US" altLang="zh-CN" sz="500" dirty="0">
                <a:latin typeface="+mj-ea"/>
                <a:ea typeface="+mj-ea"/>
              </a:rPr>
              <a:t>48</a:t>
            </a:r>
            <a:r>
              <a:rPr lang="zh-CN" altLang="en-US" sz="500" dirty="0">
                <a:latin typeface="+mj-ea"/>
                <a:ea typeface="+mj-ea"/>
              </a:rPr>
              <a:t>家中心的</a:t>
            </a:r>
            <a:r>
              <a:rPr lang="en-US" altLang="zh-CN" sz="500" dirty="0">
                <a:latin typeface="+mj-ea"/>
                <a:ea typeface="+mj-ea"/>
              </a:rPr>
              <a:t>156</a:t>
            </a:r>
            <a:r>
              <a:rPr lang="zh-CN" altLang="en-US" sz="500" dirty="0">
                <a:latin typeface="+mj-ea"/>
                <a:ea typeface="+mj-ea"/>
              </a:rPr>
              <a:t>例</a:t>
            </a:r>
            <a:r>
              <a:rPr lang="en-US" altLang="zh-CN" sz="500" dirty="0">
                <a:latin typeface="+mj-ea"/>
                <a:ea typeface="+mj-ea"/>
              </a:rPr>
              <a:t>ND</a:t>
            </a:r>
            <a:r>
              <a:rPr lang="zh-CN" altLang="en-US" sz="500" dirty="0">
                <a:latin typeface="+mj-ea"/>
                <a:ea typeface="+mj-ea"/>
              </a:rPr>
              <a:t>肾性贫血患者，经过</a:t>
            </a:r>
            <a:r>
              <a:rPr lang="en-US" altLang="zh-CN" sz="500" dirty="0">
                <a:latin typeface="+mj-ea"/>
                <a:ea typeface="+mj-ea"/>
              </a:rPr>
              <a:t>4</a:t>
            </a:r>
            <a:r>
              <a:rPr lang="zh-CN" altLang="en-US" sz="500" dirty="0">
                <a:latin typeface="+mj-ea"/>
                <a:ea typeface="+mj-ea"/>
              </a:rPr>
              <a:t>周筛选期后，</a:t>
            </a:r>
            <a:r>
              <a:rPr lang="en-US" altLang="zh-CN" sz="500" dirty="0">
                <a:latin typeface="+mj-ea"/>
                <a:ea typeface="+mj-ea"/>
              </a:rPr>
              <a:t>2:1</a:t>
            </a:r>
            <a:r>
              <a:rPr lang="zh-CN" altLang="en-US" sz="500" dirty="0">
                <a:latin typeface="+mj-ea"/>
                <a:ea typeface="+mj-ea"/>
              </a:rPr>
              <a:t>随机接受恩那度司他（起始剂量</a:t>
            </a:r>
            <a:r>
              <a:rPr lang="en-US" altLang="zh-CN" sz="500" dirty="0">
                <a:latin typeface="+mj-ea"/>
                <a:ea typeface="+mj-ea"/>
              </a:rPr>
              <a:t>4mg/</a:t>
            </a:r>
            <a:r>
              <a:rPr lang="zh-CN" altLang="en-US" sz="500" dirty="0">
                <a:latin typeface="+mj-ea"/>
                <a:ea typeface="+mj-ea"/>
              </a:rPr>
              <a:t>天，第</a:t>
            </a:r>
            <a:r>
              <a:rPr lang="en-US" altLang="zh-CN" sz="500" dirty="0">
                <a:latin typeface="+mj-ea"/>
                <a:ea typeface="+mj-ea"/>
              </a:rPr>
              <a:t>5</a:t>
            </a:r>
            <a:r>
              <a:rPr lang="zh-CN" altLang="en-US" sz="500" dirty="0">
                <a:latin typeface="+mj-ea"/>
                <a:ea typeface="+mj-ea"/>
              </a:rPr>
              <a:t>周调整剂量，剂量调整范围</a:t>
            </a:r>
            <a:r>
              <a:rPr lang="en-US" altLang="zh-CN" sz="500" dirty="0">
                <a:latin typeface="+mj-ea"/>
                <a:ea typeface="+mj-ea"/>
              </a:rPr>
              <a:t>1-8mg</a:t>
            </a:r>
            <a:r>
              <a:rPr lang="zh-CN" altLang="en-US" sz="500" dirty="0">
                <a:latin typeface="+mj-ea"/>
                <a:ea typeface="+mj-ea"/>
              </a:rPr>
              <a:t>）或安慰剂治疗</a:t>
            </a:r>
            <a:r>
              <a:rPr lang="en-US" altLang="zh-CN" sz="500" dirty="0">
                <a:latin typeface="+mj-ea"/>
                <a:ea typeface="+mj-ea"/>
              </a:rPr>
              <a:t>8</a:t>
            </a:r>
            <a:r>
              <a:rPr lang="zh-CN" altLang="en-US" sz="500" dirty="0">
                <a:latin typeface="+mj-ea"/>
                <a:ea typeface="+mj-ea"/>
              </a:rPr>
              <a:t>周（双盲期），</a:t>
            </a:r>
            <a:r>
              <a:rPr lang="en-US" altLang="zh-CN" sz="500" dirty="0">
                <a:latin typeface="+mj-ea"/>
                <a:ea typeface="+mj-ea"/>
              </a:rPr>
              <a:t>8</a:t>
            </a:r>
            <a:r>
              <a:rPr lang="zh-CN" altLang="en-US" sz="500" dirty="0">
                <a:latin typeface="+mj-ea"/>
                <a:ea typeface="+mj-ea"/>
              </a:rPr>
              <a:t>周后为开放治疗期，治疗组继续使用恩那度司他，安慰剂组起始恩那度司他治疗，剂量</a:t>
            </a:r>
            <a:r>
              <a:rPr lang="en-US" altLang="zh-CN" sz="500" dirty="0">
                <a:latin typeface="+mj-ea"/>
                <a:ea typeface="+mj-ea"/>
              </a:rPr>
              <a:t>4mg/</a:t>
            </a:r>
            <a:r>
              <a:rPr lang="zh-CN" altLang="en-US" sz="500" dirty="0">
                <a:latin typeface="+mj-ea"/>
                <a:ea typeface="+mj-ea"/>
              </a:rPr>
              <a:t>天，每</a:t>
            </a:r>
            <a:r>
              <a:rPr lang="en-US" altLang="zh-CN" sz="500" dirty="0">
                <a:latin typeface="+mj-ea"/>
                <a:ea typeface="+mj-ea"/>
              </a:rPr>
              <a:t>4</a:t>
            </a:r>
            <a:r>
              <a:rPr lang="zh-CN" altLang="en-US" sz="500" dirty="0">
                <a:latin typeface="+mj-ea"/>
                <a:ea typeface="+mj-ea"/>
              </a:rPr>
              <a:t>周调整剂量，治疗</a:t>
            </a:r>
            <a:r>
              <a:rPr lang="en-US" altLang="zh-CN" sz="500" dirty="0">
                <a:latin typeface="+mj-ea"/>
                <a:ea typeface="+mj-ea"/>
              </a:rPr>
              <a:t>16</a:t>
            </a:r>
            <a:r>
              <a:rPr lang="zh-CN" altLang="en-US" sz="500" dirty="0">
                <a:latin typeface="+mj-ea"/>
                <a:ea typeface="+mj-ea"/>
              </a:rPr>
              <a:t>周，评估恩那度司他的疗效和安全性。本研究中达标定义为</a:t>
            </a:r>
            <a:r>
              <a:rPr lang="en-US" altLang="zh-CN" sz="500" dirty="0">
                <a:latin typeface="+mj-ea"/>
                <a:ea typeface="+mj-ea"/>
              </a:rPr>
              <a:t>Hb≥100g/L</a:t>
            </a:r>
          </a:p>
          <a:p>
            <a:pPr marL="0" rtl="0" eaLnBrk="1" fontAlgn="ctr" latinLnBrk="0" hangingPunct="1">
              <a:spcBef>
                <a:spcPts val="0"/>
              </a:spcBef>
              <a:spcAft>
                <a:spcPts val="0"/>
              </a:spcAft>
            </a:pPr>
            <a:r>
              <a:rPr lang="en-US" altLang="zh-CN" sz="500" b="0" i="0" u="none" strike="noStrike" dirty="0">
                <a:effectLst/>
                <a:latin typeface="+mj-ea"/>
                <a:ea typeface="+mj-ea"/>
              </a:rPr>
              <a:t>2.</a:t>
            </a:r>
            <a:r>
              <a:rPr lang="zh-CN" altLang="en-US" sz="500" b="0" i="0" u="none" strike="noStrike" dirty="0">
                <a:effectLst/>
                <a:latin typeface="+mj-ea"/>
                <a:ea typeface="+mj-ea"/>
              </a:rPr>
              <a:t> </a:t>
            </a:r>
            <a:r>
              <a:rPr lang="en-US" altLang="zh-CN" sz="500" b="0" i="0" u="none" strike="noStrike" dirty="0">
                <a:effectLst/>
                <a:latin typeface="+mj-ea"/>
                <a:ea typeface="+mj-ea"/>
              </a:rPr>
              <a:t>SYMPHONY ND-Long </a:t>
            </a:r>
            <a:r>
              <a:rPr lang="zh-CN" altLang="en-US" sz="500" b="0" i="0" u="none" strike="noStrike" dirty="0">
                <a:effectLst/>
                <a:latin typeface="+mj-ea"/>
                <a:ea typeface="+mj-ea"/>
              </a:rPr>
              <a:t>研究：一项开放、非对照的日本</a:t>
            </a:r>
            <a:r>
              <a:rPr lang="en-US" altLang="zh-CN" sz="500" b="0" i="0" u="none" strike="noStrike" dirty="0">
                <a:effectLst/>
                <a:latin typeface="+mj-ea"/>
                <a:ea typeface="+mj-ea"/>
              </a:rPr>
              <a:t>III</a:t>
            </a:r>
            <a:r>
              <a:rPr lang="zh-CN" altLang="en-US" sz="500" b="0" i="0" u="none" strike="noStrike" dirty="0">
                <a:effectLst/>
                <a:latin typeface="+mj-ea"/>
                <a:ea typeface="+mj-ea"/>
              </a:rPr>
              <a:t>期研究，纳入</a:t>
            </a:r>
            <a:r>
              <a:rPr lang="en-US" altLang="zh-CN" sz="500" b="0" i="0" u="none" strike="noStrike" dirty="0">
                <a:effectLst/>
                <a:latin typeface="+mj-ea"/>
                <a:ea typeface="+mj-ea"/>
              </a:rPr>
              <a:t>132</a:t>
            </a:r>
            <a:r>
              <a:rPr lang="zh-CN" altLang="en-US" sz="500" b="0" i="0" u="none" strike="noStrike" dirty="0">
                <a:effectLst/>
                <a:latin typeface="+mj-ea"/>
                <a:ea typeface="+mj-ea"/>
              </a:rPr>
              <a:t>例非透析</a:t>
            </a:r>
            <a:r>
              <a:rPr lang="en-US" altLang="zh-CN" sz="500" b="0" i="0" u="none" strike="noStrike" dirty="0">
                <a:effectLst/>
                <a:latin typeface="+mj-ea"/>
                <a:ea typeface="+mj-ea"/>
              </a:rPr>
              <a:t>CKD</a:t>
            </a:r>
            <a:r>
              <a:rPr lang="zh-CN" altLang="en-US" sz="500" b="0" i="0" u="none" strike="noStrike" dirty="0">
                <a:effectLst/>
                <a:latin typeface="+mj-ea"/>
                <a:ea typeface="+mj-ea"/>
              </a:rPr>
              <a:t>贫血患者（</a:t>
            </a:r>
            <a:r>
              <a:rPr lang="en-US" altLang="zh-CN" sz="500" b="0" i="0" u="none" strike="noStrike" dirty="0">
                <a:effectLst/>
                <a:latin typeface="+mj-ea"/>
                <a:ea typeface="+mj-ea"/>
              </a:rPr>
              <a:t>ESA</a:t>
            </a:r>
            <a:r>
              <a:rPr lang="zh-CN" altLang="en-US" sz="500" b="0" i="0" u="none" strike="noStrike" dirty="0">
                <a:effectLst/>
                <a:latin typeface="+mj-ea"/>
                <a:ea typeface="+mj-ea"/>
              </a:rPr>
              <a:t>未治</a:t>
            </a:r>
            <a:r>
              <a:rPr lang="en-US" altLang="zh-CN" sz="500" b="0" i="0" u="none" strike="noStrike" dirty="0">
                <a:effectLst/>
                <a:latin typeface="+mj-ea"/>
                <a:ea typeface="+mj-ea"/>
              </a:rPr>
              <a:t>42</a:t>
            </a:r>
            <a:r>
              <a:rPr lang="zh-CN" altLang="en-US" sz="500" b="0" i="0" u="none" strike="noStrike" dirty="0">
                <a:effectLst/>
                <a:latin typeface="+mj-ea"/>
                <a:ea typeface="+mj-ea"/>
              </a:rPr>
              <a:t>例，</a:t>
            </a:r>
            <a:r>
              <a:rPr lang="en-US" altLang="zh-CN" sz="500" b="0" i="0" u="none" strike="noStrike" dirty="0">
                <a:effectLst/>
                <a:latin typeface="+mj-ea"/>
                <a:ea typeface="+mj-ea"/>
              </a:rPr>
              <a:t>ESA</a:t>
            </a:r>
            <a:r>
              <a:rPr lang="zh-CN" altLang="en-US" sz="500" b="0" i="0" u="none" strike="noStrike" dirty="0">
                <a:effectLst/>
                <a:latin typeface="+mj-ea"/>
                <a:ea typeface="+mj-ea"/>
              </a:rPr>
              <a:t>转换</a:t>
            </a:r>
            <a:r>
              <a:rPr lang="en-US" altLang="zh-CN" sz="500" b="0" i="0" u="none" strike="noStrike" dirty="0">
                <a:effectLst/>
                <a:latin typeface="+mj-ea"/>
                <a:ea typeface="+mj-ea"/>
              </a:rPr>
              <a:t>90</a:t>
            </a:r>
            <a:r>
              <a:rPr lang="zh-CN" altLang="en-US" sz="500" b="0" i="0" u="none" strike="noStrike" dirty="0">
                <a:effectLst/>
                <a:latin typeface="+mj-ea"/>
                <a:ea typeface="+mj-ea"/>
              </a:rPr>
              <a:t>例），起始剂量为</a:t>
            </a:r>
            <a:r>
              <a:rPr lang="en-US" altLang="zh-CN" sz="500" b="0" i="0" u="none" strike="noStrike" dirty="0">
                <a:effectLst/>
                <a:latin typeface="+mj-ea"/>
                <a:ea typeface="+mj-ea"/>
              </a:rPr>
              <a:t>2mg/</a:t>
            </a:r>
            <a:r>
              <a:rPr lang="zh-CN" altLang="en-US" sz="500" b="0" i="0" u="none" strike="noStrike" dirty="0">
                <a:effectLst/>
                <a:latin typeface="+mj-ea"/>
                <a:ea typeface="+mj-ea"/>
              </a:rPr>
              <a:t>天，每</a:t>
            </a:r>
            <a:r>
              <a:rPr lang="en-US" altLang="zh-CN" sz="500" b="0" i="0" u="none" strike="noStrike" dirty="0">
                <a:effectLst/>
                <a:latin typeface="+mj-ea"/>
                <a:ea typeface="+mj-ea"/>
              </a:rPr>
              <a:t>4</a:t>
            </a:r>
            <a:r>
              <a:rPr lang="zh-CN" altLang="en-US" sz="500" b="0" i="0" u="none" strike="noStrike" dirty="0">
                <a:effectLst/>
                <a:latin typeface="+mj-ea"/>
                <a:ea typeface="+mj-ea"/>
              </a:rPr>
              <a:t>周调整一次剂量，剂量范围为</a:t>
            </a:r>
            <a:r>
              <a:rPr lang="en-US" altLang="zh-CN" sz="500" b="0" i="0" u="none" strike="noStrike" dirty="0">
                <a:effectLst/>
                <a:latin typeface="+mj-ea"/>
                <a:ea typeface="+mj-ea"/>
              </a:rPr>
              <a:t>1-8 mg/</a:t>
            </a:r>
            <a:r>
              <a:rPr lang="zh-CN" altLang="en-US" sz="500" b="0" i="0" u="none" strike="noStrike" dirty="0">
                <a:effectLst/>
                <a:latin typeface="+mj-ea"/>
                <a:ea typeface="+mj-ea"/>
              </a:rPr>
              <a:t>天，观察恩那度司他长期的疗效和安全性。本研究中，</a:t>
            </a:r>
            <a:r>
              <a:rPr lang="en-US" altLang="zh-CN" sz="500" b="0" i="0" u="none" strike="noStrike" dirty="0">
                <a:effectLst/>
                <a:latin typeface="+mj-ea"/>
                <a:ea typeface="+mj-ea"/>
              </a:rPr>
              <a:t>ESA</a:t>
            </a:r>
            <a:r>
              <a:rPr lang="zh-CN" altLang="en-US" sz="500" b="0" i="0" u="none" strike="noStrike" dirty="0">
                <a:effectLst/>
                <a:latin typeface="+mj-ea"/>
                <a:ea typeface="+mj-ea"/>
              </a:rPr>
              <a:t>未治的定义为第一次筛选访视前至少</a:t>
            </a:r>
            <a:r>
              <a:rPr lang="en-US" altLang="zh-CN" sz="500" b="0" i="0" u="none" strike="noStrike" dirty="0">
                <a:effectLst/>
                <a:latin typeface="+mj-ea"/>
                <a:ea typeface="+mj-ea"/>
              </a:rPr>
              <a:t>12</a:t>
            </a:r>
            <a:r>
              <a:rPr lang="zh-CN" altLang="en-US" sz="500" b="0" i="0" u="none" strike="noStrike" dirty="0">
                <a:effectLst/>
                <a:latin typeface="+mj-ea"/>
                <a:ea typeface="+mj-ea"/>
              </a:rPr>
              <a:t>周未接受</a:t>
            </a:r>
            <a:r>
              <a:rPr lang="en-US" altLang="zh-CN" sz="500" b="0" i="0" u="none" strike="noStrike" dirty="0">
                <a:effectLst/>
                <a:latin typeface="+mj-ea"/>
                <a:ea typeface="+mj-ea"/>
              </a:rPr>
              <a:t>ESA</a:t>
            </a:r>
            <a:r>
              <a:rPr lang="zh-CN" altLang="en-US" sz="500" b="0" i="0" u="none" strike="noStrike" dirty="0">
                <a:effectLst/>
                <a:latin typeface="+mj-ea"/>
                <a:ea typeface="+mj-ea"/>
              </a:rPr>
              <a:t>治疗，达标的定义为</a:t>
            </a:r>
            <a:r>
              <a:rPr lang="en-US" altLang="zh-CN" sz="500" b="0" i="0" u="none" strike="noStrike" dirty="0">
                <a:effectLst/>
                <a:latin typeface="+mj-ea"/>
                <a:ea typeface="+mj-ea"/>
              </a:rPr>
              <a:t>Hb</a:t>
            </a:r>
            <a:r>
              <a:rPr lang="zh-CN" altLang="en-US" sz="500" b="0" i="0" u="none" strike="noStrike" dirty="0">
                <a:effectLst/>
                <a:latin typeface="+mj-ea"/>
                <a:ea typeface="+mj-ea"/>
              </a:rPr>
              <a:t>在</a:t>
            </a:r>
            <a:r>
              <a:rPr lang="en-US" altLang="zh-CN" sz="500" b="0" i="0" u="none" strike="noStrike" dirty="0">
                <a:effectLst/>
                <a:latin typeface="+mj-ea"/>
                <a:ea typeface="+mj-ea"/>
              </a:rPr>
              <a:t>100~120g/L</a:t>
            </a:r>
            <a:r>
              <a:rPr lang="zh-CN" altLang="en-US" sz="500" b="0" i="0" u="none" strike="noStrike" dirty="0">
                <a:effectLst/>
                <a:latin typeface="+mj-ea"/>
                <a:ea typeface="+mj-ea"/>
              </a:rPr>
              <a:t>范围内</a:t>
            </a:r>
            <a:endParaRPr lang="zh-CN" altLang="zh-CN" sz="500" b="0" i="0" u="none" strike="noStrike" dirty="0">
              <a:effectLst/>
              <a:latin typeface="+mj-ea"/>
              <a:ea typeface="+mj-ea"/>
            </a:endParaRPr>
          </a:p>
        </p:txBody>
      </p:sp>
    </p:spTree>
    <p:custDataLst>
      <p:tags r:id="rId1"/>
    </p:custDataLst>
    <p:extLst>
      <p:ext uri="{BB962C8B-B14F-4D97-AF65-F5344CB8AC3E}">
        <p14:creationId xmlns:p14="http://schemas.microsoft.com/office/powerpoint/2010/main" val="275749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圆角 88">
            <a:extLst>
              <a:ext uri="{FF2B5EF4-FFF2-40B4-BE49-F238E27FC236}">
                <a16:creationId xmlns:a16="http://schemas.microsoft.com/office/drawing/2014/main" id="{D6DDA4C7-23CA-7F85-B1FB-AC8455152C84}"/>
              </a:ext>
            </a:extLst>
          </p:cNvPr>
          <p:cNvSpPr/>
          <p:nvPr/>
        </p:nvSpPr>
        <p:spPr>
          <a:xfrm>
            <a:off x="378038" y="5426428"/>
            <a:ext cx="11724990" cy="1306348"/>
          </a:xfrm>
          <a:prstGeom prst="roundRect">
            <a:avLst>
              <a:gd name="adj" fmla="val 591"/>
            </a:avLst>
          </a:prstGeom>
          <a:noFill/>
          <a:ln>
            <a:solidFill>
              <a:srgbClr val="C82C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70" name="图表 69">
            <a:extLst>
              <a:ext uri="{FF2B5EF4-FFF2-40B4-BE49-F238E27FC236}">
                <a16:creationId xmlns:a16="http://schemas.microsoft.com/office/drawing/2014/main" id="{F5BD890E-015D-D64B-AF19-00D5AE9D6536}"/>
              </a:ext>
            </a:extLst>
          </p:cNvPr>
          <p:cNvGraphicFramePr/>
          <p:nvPr>
            <p:extLst>
              <p:ext uri="{D42A27DB-BD31-4B8C-83A1-F6EECF244321}">
                <p14:modId xmlns:p14="http://schemas.microsoft.com/office/powerpoint/2010/main" val="825352683"/>
              </p:ext>
            </p:extLst>
          </p:nvPr>
        </p:nvGraphicFramePr>
        <p:xfrm>
          <a:off x="1750666" y="2258207"/>
          <a:ext cx="2976880" cy="1830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5" name="图表 74">
            <a:extLst>
              <a:ext uri="{FF2B5EF4-FFF2-40B4-BE49-F238E27FC236}">
                <a16:creationId xmlns:a16="http://schemas.microsoft.com/office/drawing/2014/main" id="{21673C05-0D10-EC96-ED03-9E0013D96621}"/>
              </a:ext>
            </a:extLst>
          </p:cNvPr>
          <p:cNvGraphicFramePr/>
          <p:nvPr>
            <p:extLst>
              <p:ext uri="{D42A27DB-BD31-4B8C-83A1-F6EECF244321}">
                <p14:modId xmlns:p14="http://schemas.microsoft.com/office/powerpoint/2010/main" val="3365448526"/>
              </p:ext>
            </p:extLst>
          </p:nvPr>
        </p:nvGraphicFramePr>
        <p:xfrm>
          <a:off x="1772850" y="2696461"/>
          <a:ext cx="2976880" cy="1830494"/>
        </p:xfrm>
        <a:graphic>
          <a:graphicData uri="http://schemas.openxmlformats.org/drawingml/2006/chart">
            <c:chart xmlns:c="http://schemas.openxmlformats.org/drawingml/2006/chart" xmlns:r="http://schemas.openxmlformats.org/officeDocument/2006/relationships" r:id="rId5"/>
          </a:graphicData>
        </a:graphic>
      </p:graphicFrame>
      <p:sp>
        <p:nvSpPr>
          <p:cNvPr id="24" name="文本框 23"/>
          <p:cNvSpPr txBox="1"/>
          <p:nvPr/>
        </p:nvSpPr>
        <p:spPr>
          <a:xfrm>
            <a:off x="1344587" y="149006"/>
            <a:ext cx="5075264" cy="400110"/>
          </a:xfrm>
          <a:prstGeom prst="rect">
            <a:avLst/>
          </a:prstGeom>
          <a:noFill/>
        </p:spPr>
        <p:txBody>
          <a:bodyPr wrap="square" rtlCol="0">
            <a:spAutoFit/>
          </a:bodyPr>
          <a:lstStyle/>
          <a:p>
            <a:r>
              <a:rPr lang="zh-CN" altLang="en-US" sz="2000" b="1" dirty="0">
                <a:solidFill>
                  <a:srgbClr val="C00000"/>
                </a:solidFill>
                <a:latin typeface="+mj-ea"/>
                <a:ea typeface="+mj-ea"/>
              </a:rPr>
              <a:t>有效性</a:t>
            </a:r>
          </a:p>
        </p:txBody>
      </p:sp>
      <p:sp>
        <p:nvSpPr>
          <p:cNvPr id="25" name="矩形 24"/>
          <p:cNvSpPr/>
          <p:nvPr/>
        </p:nvSpPr>
        <p:spPr>
          <a:xfrm>
            <a:off x="465112" y="125224"/>
            <a:ext cx="781050" cy="447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63537" y="112524"/>
            <a:ext cx="58420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p>
        </p:txBody>
      </p:sp>
      <p:sp>
        <p:nvSpPr>
          <p:cNvPr id="2" name="文本框 1">
            <a:extLst>
              <a:ext uri="{FF2B5EF4-FFF2-40B4-BE49-F238E27FC236}">
                <a16:creationId xmlns:a16="http://schemas.microsoft.com/office/drawing/2014/main" id="{5666B3BE-A98F-ACBC-99F6-BB6BAD6BBC4C}"/>
              </a:ext>
            </a:extLst>
          </p:cNvPr>
          <p:cNvSpPr txBox="1"/>
          <p:nvPr/>
        </p:nvSpPr>
        <p:spPr>
          <a:xfrm>
            <a:off x="423247" y="646004"/>
            <a:ext cx="11542117" cy="1015663"/>
          </a:xfrm>
          <a:prstGeom prst="rect">
            <a:avLst/>
          </a:prstGeom>
          <a:noFill/>
        </p:spPr>
        <p:txBody>
          <a:bodyPr wrap="square">
            <a:spAutoFit/>
          </a:bodyPr>
          <a:lstStyle/>
          <a:p>
            <a:r>
              <a:rPr lang="zh-CN" altLang="en-US" sz="2000" b="1" dirty="0">
                <a:solidFill>
                  <a:srgbClr val="C82C63"/>
                </a:solidFill>
                <a:latin typeface="+mj-ea"/>
                <a:ea typeface="+mj-ea"/>
              </a:rPr>
              <a:t>经匹配调整间接比较后，结果显示恩那度司他在</a:t>
            </a:r>
            <a:r>
              <a:rPr lang="en-US" altLang="zh-CN" sz="2000" b="1" dirty="0">
                <a:solidFill>
                  <a:srgbClr val="C82C63"/>
                </a:solidFill>
                <a:latin typeface="+mj-ea"/>
                <a:ea typeface="+mj-ea"/>
              </a:rPr>
              <a:t>Hb</a:t>
            </a:r>
            <a:r>
              <a:rPr lang="zh-CN" altLang="en-US" sz="2000" b="1" dirty="0">
                <a:solidFill>
                  <a:srgbClr val="C82C63"/>
                </a:solidFill>
                <a:latin typeface="+mj-ea"/>
                <a:ea typeface="+mj-ea"/>
              </a:rPr>
              <a:t>达标比例方面显著优于罗沙司他，患者</a:t>
            </a:r>
            <a:r>
              <a:rPr lang="en-US" altLang="zh-CN" sz="2000" b="1" dirty="0">
                <a:solidFill>
                  <a:srgbClr val="C82C63"/>
                </a:solidFill>
                <a:latin typeface="+mj-ea"/>
                <a:ea typeface="+mj-ea"/>
              </a:rPr>
              <a:t>Hb</a:t>
            </a:r>
            <a:r>
              <a:rPr lang="zh-CN" altLang="en-US" sz="2000" b="1" dirty="0">
                <a:solidFill>
                  <a:srgbClr val="C82C63"/>
                </a:solidFill>
                <a:latin typeface="+mj-ea"/>
                <a:ea typeface="+mj-ea"/>
              </a:rPr>
              <a:t>水平波动小于罗沙司他的</a:t>
            </a:r>
            <a:r>
              <a:rPr lang="en-US" altLang="zh-CN" sz="2000" b="1" dirty="0">
                <a:solidFill>
                  <a:srgbClr val="C82C63"/>
                </a:solidFill>
                <a:latin typeface="+mj-ea"/>
                <a:ea typeface="+mj-ea"/>
              </a:rPr>
              <a:t>Hb</a:t>
            </a:r>
            <a:r>
              <a:rPr lang="zh-CN" altLang="en-US" sz="2000" b="1" dirty="0">
                <a:solidFill>
                  <a:srgbClr val="C82C63"/>
                </a:solidFill>
                <a:latin typeface="+mj-ea"/>
                <a:ea typeface="+mj-ea"/>
              </a:rPr>
              <a:t>波动在降低铁调素上优于罗沙司他，在提升血清铁上同样优于罗沙司他</a:t>
            </a:r>
            <a:r>
              <a:rPr lang="en-US" altLang="zh-CN" sz="2000" b="1" dirty="0">
                <a:solidFill>
                  <a:srgbClr val="C82C63"/>
                </a:solidFill>
                <a:latin typeface="+mj-ea"/>
                <a:ea typeface="+mj-ea"/>
              </a:rPr>
              <a:t>,</a:t>
            </a:r>
            <a:r>
              <a:rPr lang="zh-CN" altLang="en-US" sz="2000" b="1" dirty="0">
                <a:solidFill>
                  <a:srgbClr val="C82C63"/>
                </a:solidFill>
                <a:latin typeface="+mj-ea"/>
                <a:ea typeface="+mj-ea"/>
              </a:rPr>
              <a:t>统计均具有显著差异</a:t>
            </a:r>
          </a:p>
        </p:txBody>
      </p:sp>
      <p:sp>
        <p:nvSpPr>
          <p:cNvPr id="21" name="文本框 20">
            <a:extLst>
              <a:ext uri="{FF2B5EF4-FFF2-40B4-BE49-F238E27FC236}">
                <a16:creationId xmlns:a16="http://schemas.microsoft.com/office/drawing/2014/main" id="{C338EA5E-F391-90D5-C8FD-798CFD98DBFE}"/>
              </a:ext>
            </a:extLst>
          </p:cNvPr>
          <p:cNvSpPr txBox="1"/>
          <p:nvPr/>
        </p:nvSpPr>
        <p:spPr>
          <a:xfrm>
            <a:off x="415703" y="1614452"/>
            <a:ext cx="3838276" cy="369332"/>
          </a:xfrm>
          <a:prstGeom prst="rect">
            <a:avLst/>
          </a:prstGeom>
          <a:solidFill>
            <a:srgbClr val="C82C63"/>
          </a:solidFill>
        </p:spPr>
        <p:txBody>
          <a:bodyPr wrap="square">
            <a:spAutoFit/>
          </a:bodyPr>
          <a:lstStyle/>
          <a:p>
            <a:pPr algn="ctr"/>
            <a:r>
              <a:rPr lang="zh-CN" altLang="en-US" b="1" kern="100" dirty="0">
                <a:solidFill>
                  <a:schemeClr val="bg1"/>
                </a:solidFill>
                <a:latin typeface="+mj-ea"/>
                <a:ea typeface="+mj-ea"/>
                <a:cs typeface="Times New Roman" panose="02020603050405020304" pitchFamily="18" charset="0"/>
              </a:rPr>
              <a:t>患者</a:t>
            </a:r>
            <a:r>
              <a:rPr lang="en-US" altLang="zh-CN" b="1" dirty="0">
                <a:solidFill>
                  <a:schemeClr val="bg1"/>
                </a:solidFill>
                <a:latin typeface="+mj-ea"/>
                <a:ea typeface="+mj-ea"/>
              </a:rPr>
              <a:t>Hb</a:t>
            </a:r>
            <a:r>
              <a:rPr lang="zh-CN" altLang="en-US" b="1" dirty="0">
                <a:solidFill>
                  <a:schemeClr val="bg1"/>
                </a:solidFill>
                <a:latin typeface="+mj-ea"/>
                <a:ea typeface="+mj-ea"/>
              </a:rPr>
              <a:t>达标比例</a:t>
            </a:r>
          </a:p>
        </p:txBody>
      </p:sp>
      <p:sp>
        <p:nvSpPr>
          <p:cNvPr id="22" name="矩形 21">
            <a:extLst>
              <a:ext uri="{FF2B5EF4-FFF2-40B4-BE49-F238E27FC236}">
                <a16:creationId xmlns:a16="http://schemas.microsoft.com/office/drawing/2014/main" id="{0CC4D42E-1A1D-FB30-EDA4-0D8865B6BB41}"/>
              </a:ext>
            </a:extLst>
          </p:cNvPr>
          <p:cNvSpPr/>
          <p:nvPr/>
        </p:nvSpPr>
        <p:spPr>
          <a:xfrm>
            <a:off x="8264752" y="1968395"/>
            <a:ext cx="3838276" cy="3123571"/>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85734CEB-D4D1-85E5-6190-D66A90C4F206}"/>
              </a:ext>
            </a:extLst>
          </p:cNvPr>
          <p:cNvSpPr txBox="1"/>
          <p:nvPr/>
        </p:nvSpPr>
        <p:spPr>
          <a:xfrm>
            <a:off x="541530" y="5844984"/>
            <a:ext cx="3904697" cy="584775"/>
          </a:xfrm>
          <a:prstGeom prst="rect">
            <a:avLst/>
          </a:prstGeom>
          <a:noFill/>
        </p:spPr>
        <p:txBody>
          <a:bodyPr wrap="square" rtlCol="0">
            <a:spAutoFit/>
          </a:bodyPr>
          <a:lstStyle/>
          <a:p>
            <a:pPr marL="285750" indent="-285750">
              <a:buFont typeface="Arial" panose="020B0604020202020204" pitchFamily="34" charset="0"/>
              <a:buChar char="•"/>
            </a:pPr>
            <a:r>
              <a:rPr lang="zh-CN" altLang="zh-CN" sz="1600" kern="100" dirty="0">
                <a:solidFill>
                  <a:srgbClr val="9F0605"/>
                </a:solidFill>
                <a:effectLst/>
                <a:latin typeface="+mj-ea"/>
                <a:ea typeface="+mj-ea"/>
                <a:cs typeface="Times New Roman" panose="02020603050405020304" pitchFamily="18" charset="0"/>
                <a:sym typeface="+mn-ea"/>
              </a:rPr>
              <a:t>恩那度司他</a:t>
            </a:r>
            <a:r>
              <a:rPr lang="zh-CN" altLang="en-US" sz="1600" kern="100" dirty="0">
                <a:solidFill>
                  <a:srgbClr val="9F0605"/>
                </a:solidFill>
                <a:effectLst/>
                <a:latin typeface="+mj-ea"/>
                <a:ea typeface="+mj-ea"/>
                <a:cs typeface="Times New Roman" panose="02020603050405020304" pitchFamily="18" charset="0"/>
                <a:sym typeface="+mn-ea"/>
              </a:rPr>
              <a:t>在</a:t>
            </a:r>
            <a:r>
              <a:rPr lang="en-US" altLang="zh-CN" sz="1600" b="1" kern="100" dirty="0">
                <a:solidFill>
                  <a:srgbClr val="9F0605"/>
                </a:solidFill>
                <a:effectLst/>
                <a:latin typeface="+mj-ea"/>
                <a:ea typeface="+mj-ea"/>
                <a:cs typeface="Times New Roman" panose="02020603050405020304" pitchFamily="18" charset="0"/>
                <a:sym typeface="+mn-ea"/>
              </a:rPr>
              <a:t>Hb</a:t>
            </a:r>
            <a:r>
              <a:rPr lang="zh-CN" altLang="en-US" sz="1600" b="1" kern="100" dirty="0">
                <a:solidFill>
                  <a:srgbClr val="9F0605"/>
                </a:solidFill>
                <a:effectLst/>
                <a:latin typeface="+mj-ea"/>
                <a:ea typeface="+mj-ea"/>
                <a:cs typeface="Times New Roman" panose="02020603050405020304" pitchFamily="18" charset="0"/>
                <a:sym typeface="+mn-ea"/>
              </a:rPr>
              <a:t>达标比例方面显著优于罗沙司他，</a:t>
            </a:r>
            <a:r>
              <a:rPr lang="en-US" altLang="zh-CN" sz="1600" b="1" kern="100" dirty="0">
                <a:solidFill>
                  <a:srgbClr val="9F0605"/>
                </a:solidFill>
                <a:effectLst/>
                <a:latin typeface="+mj-ea"/>
                <a:ea typeface="+mj-ea"/>
                <a:cs typeface="Times New Roman" panose="02020603050405020304" pitchFamily="18" charset="0"/>
                <a:sym typeface="+mn-ea"/>
              </a:rPr>
              <a:t>p&lt;0.001</a:t>
            </a:r>
            <a:endParaRPr lang="zh-CN" altLang="en-US" sz="1400" b="1" kern="100" dirty="0">
              <a:effectLst/>
              <a:latin typeface="Times New Roman" panose="02020603050405020304" pitchFamily="18" charset="0"/>
              <a:ea typeface="楷体" panose="02010609060101010101" charset="-122"/>
              <a:cs typeface="Times New Roman" panose="02020603050405020304" pitchFamily="18" charset="0"/>
              <a:sym typeface="+mn-ea"/>
            </a:endParaRPr>
          </a:p>
        </p:txBody>
      </p:sp>
      <p:graphicFrame>
        <p:nvGraphicFramePr>
          <p:cNvPr id="65" name="图表 64">
            <a:extLst>
              <a:ext uri="{FF2B5EF4-FFF2-40B4-BE49-F238E27FC236}">
                <a16:creationId xmlns:a16="http://schemas.microsoft.com/office/drawing/2014/main" id="{118755B5-2B04-AAC5-E33A-8952741AF3EE}"/>
              </a:ext>
            </a:extLst>
          </p:cNvPr>
          <p:cNvGraphicFramePr/>
          <p:nvPr>
            <p:extLst>
              <p:ext uri="{D42A27DB-BD31-4B8C-83A1-F6EECF244321}">
                <p14:modId xmlns:p14="http://schemas.microsoft.com/office/powerpoint/2010/main" val="1609189508"/>
              </p:ext>
            </p:extLst>
          </p:nvPr>
        </p:nvGraphicFramePr>
        <p:xfrm>
          <a:off x="8322390" y="2121928"/>
          <a:ext cx="3851807" cy="2907249"/>
        </p:xfrm>
        <a:graphic>
          <a:graphicData uri="http://schemas.openxmlformats.org/drawingml/2006/chart">
            <c:chart xmlns:c="http://schemas.openxmlformats.org/drawingml/2006/chart" xmlns:r="http://schemas.openxmlformats.org/officeDocument/2006/relationships" r:id="rId6"/>
          </a:graphicData>
        </a:graphic>
      </p:graphicFrame>
      <p:sp>
        <p:nvSpPr>
          <p:cNvPr id="66" name="矩形 65">
            <a:extLst>
              <a:ext uri="{FF2B5EF4-FFF2-40B4-BE49-F238E27FC236}">
                <a16:creationId xmlns:a16="http://schemas.microsoft.com/office/drawing/2014/main" id="{50B1ED44-7FBB-1CF4-9F90-B26784A401CA}"/>
              </a:ext>
            </a:extLst>
          </p:cNvPr>
          <p:cNvSpPr/>
          <p:nvPr/>
        </p:nvSpPr>
        <p:spPr>
          <a:xfrm>
            <a:off x="406857" y="1971292"/>
            <a:ext cx="3838276" cy="3123571"/>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CB368234-D926-D33A-24C0-4ED41113F117}"/>
              </a:ext>
            </a:extLst>
          </p:cNvPr>
          <p:cNvSpPr txBox="1"/>
          <p:nvPr/>
        </p:nvSpPr>
        <p:spPr>
          <a:xfrm>
            <a:off x="4322442" y="1614452"/>
            <a:ext cx="3847216" cy="369332"/>
          </a:xfrm>
          <a:prstGeom prst="rect">
            <a:avLst/>
          </a:prstGeom>
          <a:solidFill>
            <a:srgbClr val="C82C63"/>
          </a:solidFill>
        </p:spPr>
        <p:txBody>
          <a:bodyPr wrap="square">
            <a:spAutoFit/>
          </a:bodyPr>
          <a:lstStyle/>
          <a:p>
            <a:pPr algn="ctr"/>
            <a:r>
              <a:rPr lang="zh-CN" altLang="zh-CN" sz="1800" b="1" kern="100" dirty="0">
                <a:solidFill>
                  <a:schemeClr val="bg1"/>
                </a:solidFill>
                <a:effectLst/>
                <a:latin typeface="+mj-ea"/>
                <a:ea typeface="+mj-ea"/>
                <a:cs typeface="Times New Roman" panose="02020603050405020304" pitchFamily="18" charset="0"/>
                <a:sym typeface="+mn-ea"/>
              </a:rPr>
              <a:t>患者</a:t>
            </a:r>
            <a:r>
              <a:rPr lang="en-US" altLang="zh-CN" sz="1800" b="1" kern="100" dirty="0">
                <a:solidFill>
                  <a:schemeClr val="bg1"/>
                </a:solidFill>
                <a:effectLst/>
                <a:latin typeface="+mj-ea"/>
                <a:ea typeface="+mj-ea"/>
                <a:cs typeface="Times New Roman" panose="02020603050405020304" pitchFamily="18" charset="0"/>
                <a:sym typeface="+mn-ea"/>
              </a:rPr>
              <a:t>Hb</a:t>
            </a:r>
            <a:r>
              <a:rPr lang="zh-CN" altLang="en-US" sz="1800" b="1" kern="100" dirty="0">
                <a:solidFill>
                  <a:schemeClr val="bg1"/>
                </a:solidFill>
                <a:effectLst/>
                <a:latin typeface="+mj-ea"/>
                <a:ea typeface="+mj-ea"/>
                <a:cs typeface="Times New Roman" panose="02020603050405020304" pitchFamily="18" charset="0"/>
                <a:sym typeface="+mn-ea"/>
              </a:rPr>
              <a:t>水平波动</a:t>
            </a:r>
            <a:endParaRPr lang="zh-CN" altLang="en-US" b="1" dirty="0">
              <a:solidFill>
                <a:schemeClr val="bg1"/>
              </a:solidFill>
              <a:latin typeface="+mj-ea"/>
              <a:ea typeface="+mj-ea"/>
            </a:endParaRPr>
          </a:p>
        </p:txBody>
      </p:sp>
      <p:sp>
        <p:nvSpPr>
          <p:cNvPr id="52" name="矩形 51">
            <a:extLst>
              <a:ext uri="{FF2B5EF4-FFF2-40B4-BE49-F238E27FC236}">
                <a16:creationId xmlns:a16="http://schemas.microsoft.com/office/drawing/2014/main" id="{413C8736-FA87-2070-3901-33E8DBC5F922}"/>
              </a:ext>
            </a:extLst>
          </p:cNvPr>
          <p:cNvSpPr/>
          <p:nvPr/>
        </p:nvSpPr>
        <p:spPr>
          <a:xfrm>
            <a:off x="4331288" y="1983783"/>
            <a:ext cx="3847216" cy="3123571"/>
          </a:xfrm>
          <a:prstGeom prst="rect">
            <a:avLst/>
          </a:prstGeom>
          <a:noFill/>
          <a:ln>
            <a:solidFill>
              <a:srgbClr val="DCAE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3" name="图表 52">
            <a:extLst>
              <a:ext uri="{FF2B5EF4-FFF2-40B4-BE49-F238E27FC236}">
                <a16:creationId xmlns:a16="http://schemas.microsoft.com/office/drawing/2014/main" id="{F1DAC4FF-790D-DA3B-9BF4-11252BAE9B4A}"/>
              </a:ext>
            </a:extLst>
          </p:cNvPr>
          <p:cNvGraphicFramePr/>
          <p:nvPr>
            <p:extLst>
              <p:ext uri="{D42A27DB-BD31-4B8C-83A1-F6EECF244321}">
                <p14:modId xmlns:p14="http://schemas.microsoft.com/office/powerpoint/2010/main" val="3003643690"/>
              </p:ext>
            </p:extLst>
          </p:nvPr>
        </p:nvGraphicFramePr>
        <p:xfrm>
          <a:off x="4410136" y="2211259"/>
          <a:ext cx="3903582" cy="2817918"/>
        </p:xfrm>
        <a:graphic>
          <a:graphicData uri="http://schemas.openxmlformats.org/drawingml/2006/chart">
            <c:chart xmlns:c="http://schemas.openxmlformats.org/drawingml/2006/chart" xmlns:r="http://schemas.openxmlformats.org/officeDocument/2006/relationships" r:id="rId7"/>
          </a:graphicData>
        </a:graphic>
      </p:graphicFrame>
      <p:sp>
        <p:nvSpPr>
          <p:cNvPr id="56" name="文本框 55">
            <a:extLst>
              <a:ext uri="{FF2B5EF4-FFF2-40B4-BE49-F238E27FC236}">
                <a16:creationId xmlns:a16="http://schemas.microsoft.com/office/drawing/2014/main" id="{0FC89B59-E914-7DB0-6E01-DFE9220CE46B}"/>
              </a:ext>
            </a:extLst>
          </p:cNvPr>
          <p:cNvSpPr txBox="1"/>
          <p:nvPr/>
        </p:nvSpPr>
        <p:spPr>
          <a:xfrm>
            <a:off x="4417536" y="5744327"/>
            <a:ext cx="3847216" cy="953723"/>
          </a:xfrm>
          <a:prstGeom prst="rect">
            <a:avLst/>
          </a:prstGeom>
          <a:noFill/>
        </p:spPr>
        <p:txBody>
          <a:bodyPr wrap="square">
            <a:spAutoFit/>
          </a:bodyPr>
          <a:lstStyle/>
          <a:p>
            <a:pPr marL="285750" indent="-285750">
              <a:lnSpc>
                <a:spcPct val="120000"/>
              </a:lnSpc>
              <a:buFont typeface="Arial" panose="020B0604020202020204" pitchFamily="34" charset="0"/>
              <a:buChar char="•"/>
            </a:pPr>
            <a:r>
              <a:rPr lang="zh-CN" altLang="zh-CN" sz="1600" kern="100" dirty="0">
                <a:solidFill>
                  <a:srgbClr val="9F0605"/>
                </a:solidFill>
                <a:effectLst/>
                <a:latin typeface="+mj-ea"/>
                <a:ea typeface="+mj-ea"/>
                <a:cs typeface="Times New Roman" panose="02020603050405020304" pitchFamily="18" charset="0"/>
                <a:sym typeface="+mn-ea"/>
              </a:rPr>
              <a:t>恩那度司他试验的患者</a:t>
            </a:r>
            <a:r>
              <a:rPr lang="en-US" altLang="zh-CN" sz="1600" b="1" kern="100" dirty="0">
                <a:solidFill>
                  <a:srgbClr val="9F0605"/>
                </a:solidFill>
                <a:effectLst/>
                <a:latin typeface="+mj-ea"/>
                <a:ea typeface="+mj-ea"/>
                <a:cs typeface="Times New Roman" panose="02020603050405020304" pitchFamily="18" charset="0"/>
                <a:sym typeface="+mn-ea"/>
              </a:rPr>
              <a:t>Hb</a:t>
            </a:r>
            <a:r>
              <a:rPr lang="zh-CN" altLang="en-US" sz="1600" b="1" kern="100" dirty="0">
                <a:solidFill>
                  <a:srgbClr val="9F0605"/>
                </a:solidFill>
                <a:effectLst/>
                <a:latin typeface="+mj-ea"/>
                <a:ea typeface="+mj-ea"/>
                <a:cs typeface="Times New Roman" panose="02020603050405020304" pitchFamily="18" charset="0"/>
                <a:sym typeface="+mn-ea"/>
              </a:rPr>
              <a:t>水平波动小于罗沙司他的</a:t>
            </a:r>
            <a:r>
              <a:rPr lang="en-US" altLang="zh-CN" sz="1600" b="1" kern="100" dirty="0">
                <a:solidFill>
                  <a:srgbClr val="9F0605"/>
                </a:solidFill>
                <a:effectLst/>
                <a:latin typeface="+mj-ea"/>
                <a:ea typeface="+mj-ea"/>
                <a:cs typeface="Times New Roman" panose="02020603050405020304" pitchFamily="18" charset="0"/>
                <a:sym typeface="+mn-ea"/>
              </a:rPr>
              <a:t>Hb</a:t>
            </a:r>
            <a:r>
              <a:rPr lang="zh-CN" altLang="en-US" sz="1600" b="1" kern="100" dirty="0">
                <a:solidFill>
                  <a:srgbClr val="9F0605"/>
                </a:solidFill>
                <a:effectLst/>
                <a:latin typeface="+mj-ea"/>
                <a:ea typeface="+mj-ea"/>
                <a:cs typeface="Times New Roman" panose="02020603050405020304" pitchFamily="18" charset="0"/>
                <a:sym typeface="+mn-ea"/>
              </a:rPr>
              <a:t>波动</a:t>
            </a:r>
            <a:r>
              <a:rPr lang="en-US" altLang="zh-CN" sz="1600" kern="100" dirty="0">
                <a:solidFill>
                  <a:srgbClr val="9F0605"/>
                </a:solidFill>
                <a:effectLst/>
                <a:latin typeface="+mj-ea"/>
                <a:ea typeface="+mj-ea"/>
                <a:cs typeface="Times New Roman" panose="02020603050405020304" pitchFamily="18" charset="0"/>
                <a:sym typeface="+mn-ea"/>
              </a:rPr>
              <a:t>,</a:t>
            </a:r>
            <a:r>
              <a:rPr lang="zh-CN" altLang="en-US" sz="1600" kern="100" dirty="0">
                <a:solidFill>
                  <a:srgbClr val="9F0605"/>
                </a:solidFill>
                <a:effectLst/>
                <a:latin typeface="+mj-ea"/>
                <a:ea typeface="+mj-ea"/>
                <a:cs typeface="Times New Roman" panose="02020603050405020304" pitchFamily="18" charset="0"/>
                <a:sym typeface="+mn-ea"/>
              </a:rPr>
              <a:t>第</a:t>
            </a:r>
            <a:r>
              <a:rPr lang="en-US" altLang="zh-CN" sz="1600" kern="100" dirty="0">
                <a:solidFill>
                  <a:srgbClr val="9F0605"/>
                </a:solidFill>
                <a:effectLst/>
                <a:latin typeface="+mj-ea"/>
                <a:ea typeface="+mj-ea"/>
                <a:cs typeface="Times New Roman" panose="02020603050405020304" pitchFamily="18" charset="0"/>
                <a:sym typeface="+mn-ea"/>
              </a:rPr>
              <a:t>7</a:t>
            </a:r>
            <a:r>
              <a:rPr lang="zh-CN" altLang="en-US" sz="1600" kern="100" dirty="0">
                <a:solidFill>
                  <a:srgbClr val="9F0605"/>
                </a:solidFill>
                <a:effectLst/>
                <a:latin typeface="+mj-ea"/>
                <a:ea typeface="+mj-ea"/>
                <a:cs typeface="Times New Roman" panose="02020603050405020304" pitchFamily="18" charset="0"/>
                <a:sym typeface="+mn-ea"/>
              </a:rPr>
              <a:t>周变化波动值</a:t>
            </a:r>
            <a:r>
              <a:rPr lang="zh-CN" altLang="en-US" sz="1600" b="1" kern="100" dirty="0">
                <a:solidFill>
                  <a:srgbClr val="9F0605"/>
                </a:solidFill>
                <a:effectLst/>
                <a:latin typeface="+mj-ea"/>
                <a:ea typeface="+mj-ea"/>
                <a:cs typeface="Times New Roman" panose="02020603050405020304" pitchFamily="18" charset="0"/>
                <a:sym typeface="+mn-ea"/>
              </a:rPr>
              <a:t>有显著差异，</a:t>
            </a:r>
            <a:r>
              <a:rPr lang="en-US" altLang="zh-CN" sz="1600" b="1" kern="100" dirty="0">
                <a:solidFill>
                  <a:srgbClr val="9F0605"/>
                </a:solidFill>
                <a:effectLst/>
                <a:latin typeface="+mj-ea"/>
                <a:ea typeface="+mj-ea"/>
                <a:cs typeface="Times New Roman" panose="02020603050405020304" pitchFamily="18" charset="0"/>
                <a:sym typeface="+mn-ea"/>
              </a:rPr>
              <a:t>p&lt;0.05</a:t>
            </a:r>
            <a:endParaRPr lang="zh-CN" altLang="en-US" sz="1600" b="1" kern="100" dirty="0">
              <a:effectLst/>
              <a:latin typeface="+mj-ea"/>
              <a:ea typeface="+mj-ea"/>
              <a:cs typeface="Times New Roman" panose="02020603050405020304" pitchFamily="18" charset="0"/>
              <a:sym typeface="+mn-ea"/>
            </a:endParaRPr>
          </a:p>
        </p:txBody>
      </p:sp>
      <p:sp>
        <p:nvSpPr>
          <p:cNvPr id="64" name="文本框 63">
            <a:extLst>
              <a:ext uri="{FF2B5EF4-FFF2-40B4-BE49-F238E27FC236}">
                <a16:creationId xmlns:a16="http://schemas.microsoft.com/office/drawing/2014/main" id="{137EF100-8193-374D-7FA6-C402677F5DBE}"/>
              </a:ext>
            </a:extLst>
          </p:cNvPr>
          <p:cNvSpPr txBox="1"/>
          <p:nvPr/>
        </p:nvSpPr>
        <p:spPr>
          <a:xfrm>
            <a:off x="8255812" y="1614452"/>
            <a:ext cx="3847216" cy="369332"/>
          </a:xfrm>
          <a:prstGeom prst="rect">
            <a:avLst/>
          </a:prstGeom>
          <a:solidFill>
            <a:srgbClr val="C82C63"/>
          </a:solidFill>
        </p:spPr>
        <p:txBody>
          <a:bodyPr wrap="square">
            <a:spAutoFit/>
          </a:bodyPr>
          <a:lstStyle/>
          <a:p>
            <a:pPr algn="ctr"/>
            <a:r>
              <a:rPr lang="zh-CN" altLang="zh-CN" b="1" kern="100" dirty="0">
                <a:solidFill>
                  <a:schemeClr val="bg1"/>
                </a:solidFill>
                <a:latin typeface="+mj-ea"/>
                <a:ea typeface="+mj-ea"/>
                <a:cs typeface="Times New Roman" panose="02020603050405020304" pitchFamily="18" charset="0"/>
                <a:sym typeface="+mn-ea"/>
              </a:rPr>
              <a:t>患者铁调素</a:t>
            </a:r>
            <a:r>
              <a:rPr lang="zh-CN" altLang="en-US" b="1" kern="100" dirty="0">
                <a:solidFill>
                  <a:schemeClr val="bg1"/>
                </a:solidFill>
                <a:latin typeface="+mj-ea"/>
                <a:ea typeface="+mj-ea"/>
                <a:cs typeface="Times New Roman" panose="02020603050405020304" pitchFamily="18" charset="0"/>
                <a:sym typeface="+mn-ea"/>
              </a:rPr>
              <a:t>、血清铁水平</a:t>
            </a:r>
            <a:endParaRPr lang="zh-CN" altLang="en-US" b="1" kern="100" dirty="0">
              <a:solidFill>
                <a:schemeClr val="bg1"/>
              </a:solidFill>
              <a:latin typeface="+mj-ea"/>
              <a:ea typeface="+mj-ea"/>
              <a:cs typeface="Times New Roman" panose="02020603050405020304" pitchFamily="18" charset="0"/>
            </a:endParaRPr>
          </a:p>
        </p:txBody>
      </p:sp>
      <p:graphicFrame>
        <p:nvGraphicFramePr>
          <p:cNvPr id="69" name="图表 68">
            <a:extLst>
              <a:ext uri="{FF2B5EF4-FFF2-40B4-BE49-F238E27FC236}">
                <a16:creationId xmlns:a16="http://schemas.microsoft.com/office/drawing/2014/main" id="{7632A47D-C2BF-A57D-F022-AA243F8C4BCE}"/>
              </a:ext>
            </a:extLst>
          </p:cNvPr>
          <p:cNvGraphicFramePr/>
          <p:nvPr>
            <p:extLst>
              <p:ext uri="{D42A27DB-BD31-4B8C-83A1-F6EECF244321}">
                <p14:modId xmlns:p14="http://schemas.microsoft.com/office/powerpoint/2010/main" val="335125044"/>
              </p:ext>
            </p:extLst>
          </p:nvPr>
        </p:nvGraphicFramePr>
        <p:xfrm>
          <a:off x="-177156" y="2297736"/>
          <a:ext cx="2976880" cy="1830494"/>
        </p:xfrm>
        <a:graphic>
          <a:graphicData uri="http://schemas.openxmlformats.org/drawingml/2006/chart">
            <c:chart xmlns:c="http://schemas.openxmlformats.org/drawingml/2006/chart" xmlns:r="http://schemas.openxmlformats.org/officeDocument/2006/relationships" r:id="rId8"/>
          </a:graphicData>
        </a:graphic>
      </p:graphicFrame>
      <p:sp>
        <p:nvSpPr>
          <p:cNvPr id="74" name="文本框 73">
            <a:extLst>
              <a:ext uri="{FF2B5EF4-FFF2-40B4-BE49-F238E27FC236}">
                <a16:creationId xmlns:a16="http://schemas.microsoft.com/office/drawing/2014/main" id="{9ACEABA5-87E4-2EB6-5589-C6065DFD06F5}"/>
              </a:ext>
            </a:extLst>
          </p:cNvPr>
          <p:cNvSpPr txBox="1"/>
          <p:nvPr/>
        </p:nvSpPr>
        <p:spPr>
          <a:xfrm>
            <a:off x="911454" y="3559711"/>
            <a:ext cx="1127760" cy="369332"/>
          </a:xfrm>
          <a:prstGeom prst="rect">
            <a:avLst/>
          </a:prstGeom>
          <a:noFill/>
        </p:spPr>
        <p:txBody>
          <a:bodyPr wrap="square" rtlCol="0">
            <a:spAutoFit/>
          </a:bodyPr>
          <a:lstStyle/>
          <a:p>
            <a:r>
              <a:rPr lang="en-US" altLang="zh-CN" b="1" dirty="0">
                <a:solidFill>
                  <a:schemeClr val="bg1"/>
                </a:solidFill>
                <a:latin typeface="+mj-ea"/>
                <a:ea typeface="+mj-ea"/>
              </a:rPr>
              <a:t>92.4%</a:t>
            </a:r>
            <a:endParaRPr lang="zh-CN" altLang="en-US" b="1" dirty="0">
              <a:solidFill>
                <a:schemeClr val="bg1"/>
              </a:solidFill>
              <a:latin typeface="+mj-ea"/>
              <a:ea typeface="+mj-ea"/>
            </a:endParaRPr>
          </a:p>
        </p:txBody>
      </p:sp>
      <p:sp>
        <p:nvSpPr>
          <p:cNvPr id="76" name="文本框 75">
            <a:extLst>
              <a:ext uri="{FF2B5EF4-FFF2-40B4-BE49-F238E27FC236}">
                <a16:creationId xmlns:a16="http://schemas.microsoft.com/office/drawing/2014/main" id="{A60FBC9B-C3C5-6D58-8F25-B4A904B37918}"/>
              </a:ext>
            </a:extLst>
          </p:cNvPr>
          <p:cNvSpPr txBox="1"/>
          <p:nvPr/>
        </p:nvSpPr>
        <p:spPr>
          <a:xfrm>
            <a:off x="2865650" y="3541748"/>
            <a:ext cx="1127760" cy="369332"/>
          </a:xfrm>
          <a:prstGeom prst="rect">
            <a:avLst/>
          </a:prstGeom>
          <a:noFill/>
        </p:spPr>
        <p:txBody>
          <a:bodyPr wrap="square" rtlCol="0">
            <a:spAutoFit/>
          </a:bodyPr>
          <a:lstStyle/>
          <a:p>
            <a:r>
              <a:rPr lang="en-US" altLang="zh-CN" b="1" dirty="0">
                <a:solidFill>
                  <a:schemeClr val="bg1"/>
                </a:solidFill>
                <a:latin typeface="+mj-ea"/>
                <a:ea typeface="+mj-ea"/>
              </a:rPr>
              <a:t>79.9%</a:t>
            </a:r>
            <a:endParaRPr lang="zh-CN" altLang="en-US" b="1" dirty="0">
              <a:solidFill>
                <a:schemeClr val="bg1"/>
              </a:solidFill>
              <a:latin typeface="+mj-ea"/>
              <a:ea typeface="+mj-ea"/>
            </a:endParaRPr>
          </a:p>
        </p:txBody>
      </p:sp>
      <p:cxnSp>
        <p:nvCxnSpPr>
          <p:cNvPr id="78" name="直接连接符 77">
            <a:extLst>
              <a:ext uri="{FF2B5EF4-FFF2-40B4-BE49-F238E27FC236}">
                <a16:creationId xmlns:a16="http://schemas.microsoft.com/office/drawing/2014/main" id="{8B2D28DE-64CC-D22E-E61F-DCB4B65FA3F8}"/>
              </a:ext>
            </a:extLst>
          </p:cNvPr>
          <p:cNvCxnSpPr>
            <a:cxnSpLocks/>
          </p:cNvCxnSpPr>
          <p:nvPr/>
        </p:nvCxnSpPr>
        <p:spPr>
          <a:xfrm>
            <a:off x="1330909" y="4011819"/>
            <a:ext cx="0" cy="251319"/>
          </a:xfrm>
          <a:prstGeom prst="line">
            <a:avLst/>
          </a:prstGeom>
          <a:ln w="19050">
            <a:solidFill>
              <a:srgbClr val="C82C63"/>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0" name="矩形 79">
            <a:extLst>
              <a:ext uri="{FF2B5EF4-FFF2-40B4-BE49-F238E27FC236}">
                <a16:creationId xmlns:a16="http://schemas.microsoft.com/office/drawing/2014/main" id="{8D347286-12E5-90DA-AFFF-C3975FC3C142}"/>
              </a:ext>
            </a:extLst>
          </p:cNvPr>
          <p:cNvSpPr/>
          <p:nvPr/>
        </p:nvSpPr>
        <p:spPr>
          <a:xfrm>
            <a:off x="378038" y="4155064"/>
            <a:ext cx="1858058" cy="7307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zh-CN" sz="1400" b="1" kern="100" dirty="0">
                <a:solidFill>
                  <a:srgbClr val="9F0605"/>
                </a:solidFill>
                <a:effectLst/>
                <a:latin typeface="+mj-ea"/>
                <a:ea typeface="+mj-ea"/>
                <a:cs typeface="Times New Roman" panose="02020603050405020304" pitchFamily="18" charset="0"/>
                <a:sym typeface="+mn-ea"/>
              </a:rPr>
              <a:t>恩那度司他</a:t>
            </a:r>
            <a:r>
              <a:rPr lang="zh-CN" altLang="en-US" sz="1400" b="1" kern="100" dirty="0">
                <a:solidFill>
                  <a:srgbClr val="9F0605"/>
                </a:solidFill>
                <a:effectLst/>
                <a:latin typeface="+mj-ea"/>
                <a:ea typeface="+mj-ea"/>
                <a:cs typeface="Times New Roman" panose="02020603050405020304" pitchFamily="18" charset="0"/>
                <a:sym typeface="+mn-ea"/>
              </a:rPr>
              <a:t>匹配后</a:t>
            </a:r>
            <a:r>
              <a:rPr lang="en-US" altLang="zh-CN" sz="1400" b="1" kern="100" dirty="0">
                <a:solidFill>
                  <a:srgbClr val="9F0605"/>
                </a:solidFill>
                <a:effectLst/>
                <a:latin typeface="+mj-ea"/>
                <a:ea typeface="+mj-ea"/>
                <a:cs typeface="Times New Roman" panose="02020603050405020304" pitchFamily="18" charset="0"/>
                <a:sym typeface="+mn-ea"/>
              </a:rPr>
              <a:t>Hb</a:t>
            </a:r>
            <a:r>
              <a:rPr lang="zh-CN" altLang="en-US" sz="1400" b="1" kern="100" dirty="0">
                <a:solidFill>
                  <a:srgbClr val="9F0605"/>
                </a:solidFill>
                <a:effectLst/>
                <a:latin typeface="+mj-ea"/>
                <a:ea typeface="+mj-ea"/>
                <a:cs typeface="Times New Roman" panose="02020603050405020304" pitchFamily="18" charset="0"/>
                <a:sym typeface="+mn-ea"/>
              </a:rPr>
              <a:t>达标比例</a:t>
            </a:r>
            <a:r>
              <a:rPr lang="en-US" altLang="zh-CN" sz="1400" b="1" kern="100" dirty="0">
                <a:solidFill>
                  <a:srgbClr val="9F0605"/>
                </a:solidFill>
                <a:effectLst/>
                <a:latin typeface="+mj-ea"/>
                <a:ea typeface="+mj-ea"/>
                <a:cs typeface="Times New Roman" panose="02020603050405020304" pitchFamily="18" charset="0"/>
                <a:sym typeface="+mn-ea"/>
              </a:rPr>
              <a:t>92.4%</a:t>
            </a:r>
            <a:endParaRPr lang="zh-CN" altLang="en-US" sz="1400" dirty="0">
              <a:latin typeface="+mj-ea"/>
              <a:ea typeface="+mj-ea"/>
            </a:endParaRPr>
          </a:p>
        </p:txBody>
      </p:sp>
      <p:sp>
        <p:nvSpPr>
          <p:cNvPr id="81" name="矩形 80">
            <a:extLst>
              <a:ext uri="{FF2B5EF4-FFF2-40B4-BE49-F238E27FC236}">
                <a16:creationId xmlns:a16="http://schemas.microsoft.com/office/drawing/2014/main" id="{BC85AE04-A240-CAB5-6214-F00481A39B85}"/>
              </a:ext>
            </a:extLst>
          </p:cNvPr>
          <p:cNvSpPr/>
          <p:nvPr/>
        </p:nvSpPr>
        <p:spPr>
          <a:xfrm>
            <a:off x="2282787" y="4170960"/>
            <a:ext cx="1858058" cy="7307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kern="100" dirty="0">
                <a:solidFill>
                  <a:srgbClr val="9F0605"/>
                </a:solidFill>
                <a:effectLst/>
                <a:latin typeface="+mj-ea"/>
                <a:ea typeface="+mj-ea"/>
                <a:cs typeface="Times New Roman" panose="02020603050405020304" pitchFamily="18" charset="0"/>
                <a:sym typeface="+mn-ea"/>
              </a:rPr>
              <a:t>罗沙司他</a:t>
            </a:r>
            <a:r>
              <a:rPr lang="zh-CN" altLang="zh-CN" sz="1400" b="1" kern="100" dirty="0">
                <a:solidFill>
                  <a:srgbClr val="9F0605"/>
                </a:solidFill>
                <a:effectLst/>
                <a:latin typeface="+mj-ea"/>
                <a:ea typeface="+mj-ea"/>
                <a:cs typeface="Times New Roman" panose="02020603050405020304" pitchFamily="18" charset="0"/>
                <a:sym typeface="+mn-ea"/>
              </a:rPr>
              <a:t>司他</a:t>
            </a:r>
            <a:r>
              <a:rPr lang="zh-CN" altLang="en-US" sz="1400" b="1" kern="100" dirty="0">
                <a:solidFill>
                  <a:srgbClr val="9F0605"/>
                </a:solidFill>
                <a:effectLst/>
                <a:latin typeface="+mj-ea"/>
                <a:ea typeface="+mj-ea"/>
                <a:cs typeface="Times New Roman" panose="02020603050405020304" pitchFamily="18" charset="0"/>
                <a:sym typeface="+mn-ea"/>
              </a:rPr>
              <a:t>匹配后</a:t>
            </a:r>
            <a:r>
              <a:rPr lang="en-US" altLang="zh-CN" sz="1400" b="1" kern="100" dirty="0">
                <a:solidFill>
                  <a:srgbClr val="9F0605"/>
                </a:solidFill>
                <a:effectLst/>
                <a:latin typeface="+mj-ea"/>
                <a:ea typeface="+mj-ea"/>
                <a:cs typeface="Times New Roman" panose="02020603050405020304" pitchFamily="18" charset="0"/>
                <a:sym typeface="+mn-ea"/>
              </a:rPr>
              <a:t>Hb</a:t>
            </a:r>
            <a:r>
              <a:rPr lang="zh-CN" altLang="en-US" sz="1400" b="1" kern="100" dirty="0">
                <a:solidFill>
                  <a:srgbClr val="9F0605"/>
                </a:solidFill>
                <a:effectLst/>
                <a:latin typeface="+mj-ea"/>
                <a:ea typeface="+mj-ea"/>
                <a:cs typeface="Times New Roman" panose="02020603050405020304" pitchFamily="18" charset="0"/>
                <a:sym typeface="+mn-ea"/>
              </a:rPr>
              <a:t>达标比例</a:t>
            </a:r>
            <a:r>
              <a:rPr lang="en-US" altLang="zh-CN" sz="1400" b="1" kern="100" dirty="0">
                <a:solidFill>
                  <a:srgbClr val="9F0605"/>
                </a:solidFill>
                <a:effectLst/>
                <a:latin typeface="+mj-ea"/>
                <a:ea typeface="+mj-ea"/>
                <a:cs typeface="Times New Roman" panose="02020603050405020304" pitchFamily="18" charset="0"/>
                <a:sym typeface="+mn-ea"/>
              </a:rPr>
              <a:t>79.7%</a:t>
            </a:r>
            <a:endParaRPr lang="zh-CN" altLang="en-US" sz="1400" dirty="0">
              <a:latin typeface="+mj-ea"/>
              <a:ea typeface="+mj-ea"/>
            </a:endParaRPr>
          </a:p>
        </p:txBody>
      </p:sp>
      <p:cxnSp>
        <p:nvCxnSpPr>
          <p:cNvPr id="84" name="直接连接符 83">
            <a:extLst>
              <a:ext uri="{FF2B5EF4-FFF2-40B4-BE49-F238E27FC236}">
                <a16:creationId xmlns:a16="http://schemas.microsoft.com/office/drawing/2014/main" id="{6F90E7C2-6D4F-F295-5CB8-5317AAA298F6}"/>
              </a:ext>
            </a:extLst>
          </p:cNvPr>
          <p:cNvCxnSpPr>
            <a:cxnSpLocks/>
          </p:cNvCxnSpPr>
          <p:nvPr/>
        </p:nvCxnSpPr>
        <p:spPr>
          <a:xfrm>
            <a:off x="3274009" y="4025194"/>
            <a:ext cx="0" cy="251319"/>
          </a:xfrm>
          <a:prstGeom prst="line">
            <a:avLst/>
          </a:prstGeom>
          <a:ln w="19050">
            <a:solidFill>
              <a:srgbClr val="C82C63"/>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7" name="文本框 86">
            <a:extLst>
              <a:ext uri="{FF2B5EF4-FFF2-40B4-BE49-F238E27FC236}">
                <a16:creationId xmlns:a16="http://schemas.microsoft.com/office/drawing/2014/main" id="{7AE92C47-3EA1-9460-17AC-3DA85ECFCE3D}"/>
              </a:ext>
            </a:extLst>
          </p:cNvPr>
          <p:cNvSpPr txBox="1"/>
          <p:nvPr/>
        </p:nvSpPr>
        <p:spPr>
          <a:xfrm>
            <a:off x="8393475" y="5738451"/>
            <a:ext cx="3571889" cy="1077218"/>
          </a:xfrm>
          <a:prstGeom prst="rect">
            <a:avLst/>
          </a:prstGeom>
          <a:noFill/>
        </p:spPr>
        <p:txBody>
          <a:bodyPr wrap="square">
            <a:spAutoFit/>
          </a:bodyPr>
          <a:lstStyle/>
          <a:p>
            <a:pPr marL="285750" indent="-285750">
              <a:buFont typeface="Arial" panose="020B0604020202020204" pitchFamily="34" charset="0"/>
              <a:buChar char="•"/>
            </a:pPr>
            <a:r>
              <a:rPr lang="zh-CN" altLang="en-US" sz="1600" dirty="0">
                <a:solidFill>
                  <a:srgbClr val="C00000"/>
                </a:solidFill>
                <a:latin typeface="+mj-ea"/>
                <a:ea typeface="+mj-ea"/>
              </a:rPr>
              <a:t>恩那度司他试验在</a:t>
            </a:r>
            <a:r>
              <a:rPr lang="zh-CN" altLang="en-US" sz="1600" b="1" dirty="0">
                <a:solidFill>
                  <a:srgbClr val="C00000"/>
                </a:solidFill>
                <a:latin typeface="+mj-ea"/>
                <a:ea typeface="+mj-ea"/>
              </a:rPr>
              <a:t>降低铁调素上优于罗沙司他</a:t>
            </a:r>
            <a:r>
              <a:rPr lang="zh-CN" altLang="en-US" sz="1600" dirty="0">
                <a:solidFill>
                  <a:srgbClr val="C00000"/>
                </a:solidFill>
                <a:latin typeface="+mj-ea"/>
                <a:ea typeface="+mj-ea"/>
              </a:rPr>
              <a:t>，在</a:t>
            </a:r>
            <a:r>
              <a:rPr lang="zh-CN" altLang="en-US" sz="1600" b="1" dirty="0">
                <a:solidFill>
                  <a:srgbClr val="C00000"/>
                </a:solidFill>
                <a:latin typeface="+mj-ea"/>
                <a:ea typeface="+mj-ea"/>
              </a:rPr>
              <a:t>提升血清铁上同样优于罗沙司他，统计均有显著差异，</a:t>
            </a:r>
            <a:r>
              <a:rPr lang="en-US" altLang="zh-CN" sz="1600" b="1" dirty="0">
                <a:solidFill>
                  <a:srgbClr val="C00000"/>
                </a:solidFill>
                <a:latin typeface="+mj-ea"/>
                <a:ea typeface="+mj-ea"/>
              </a:rPr>
              <a:t>p&lt;0.01</a:t>
            </a:r>
            <a:endParaRPr lang="zh-CN" altLang="en-US" sz="1600" dirty="0">
              <a:solidFill>
                <a:srgbClr val="C00000"/>
              </a:solidFill>
              <a:latin typeface="+mj-ea"/>
              <a:ea typeface="+mj-ea"/>
            </a:endParaRPr>
          </a:p>
        </p:txBody>
      </p:sp>
      <p:sp>
        <p:nvSpPr>
          <p:cNvPr id="88" name="等腰三角形 87">
            <a:extLst>
              <a:ext uri="{FF2B5EF4-FFF2-40B4-BE49-F238E27FC236}">
                <a16:creationId xmlns:a16="http://schemas.microsoft.com/office/drawing/2014/main" id="{87A4AE3C-DAA5-D08A-44D6-0BC8EEB56EE4}"/>
              </a:ext>
            </a:extLst>
          </p:cNvPr>
          <p:cNvSpPr/>
          <p:nvPr/>
        </p:nvSpPr>
        <p:spPr>
          <a:xfrm flipV="1">
            <a:off x="326731" y="5141851"/>
            <a:ext cx="11776297" cy="239925"/>
          </a:xfrm>
          <a:prstGeom prst="triangle">
            <a:avLst/>
          </a:prstGeom>
          <a:gradFill flip="none" rotWithShape="1">
            <a:gsLst>
              <a:gs pos="0">
                <a:srgbClr val="F0E0E5">
                  <a:shade val="30000"/>
                  <a:satMod val="115000"/>
                </a:srgbClr>
              </a:gs>
              <a:gs pos="50000">
                <a:srgbClr val="F0E0E5">
                  <a:shade val="67500"/>
                  <a:satMod val="115000"/>
                </a:srgbClr>
              </a:gs>
              <a:gs pos="100000">
                <a:srgbClr val="F0E0E5">
                  <a:shade val="100000"/>
                  <a:satMod val="11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ecological-lightbulb-symbol_45588">
            <a:extLst>
              <a:ext uri="{FF2B5EF4-FFF2-40B4-BE49-F238E27FC236}">
                <a16:creationId xmlns:a16="http://schemas.microsoft.com/office/drawing/2014/main" id="{C70A8CB1-C904-9584-CC51-C704054530C0}"/>
              </a:ext>
            </a:extLst>
          </p:cNvPr>
          <p:cNvSpPr/>
          <p:nvPr/>
        </p:nvSpPr>
        <p:spPr>
          <a:xfrm>
            <a:off x="589208" y="5419643"/>
            <a:ext cx="322246" cy="433080"/>
          </a:xfrm>
          <a:custGeom>
            <a:avLst/>
            <a:gdLst>
              <a:gd name="connsiteX0" fmla="*/ 196843 w 479492"/>
              <a:gd name="connsiteY0" fmla="*/ 568123 h 607851"/>
              <a:gd name="connsiteX1" fmla="*/ 282640 w 479492"/>
              <a:gd name="connsiteY1" fmla="*/ 568123 h 607851"/>
              <a:gd name="connsiteX2" fmla="*/ 302584 w 479492"/>
              <a:gd name="connsiteY2" fmla="*/ 588026 h 607851"/>
              <a:gd name="connsiteX3" fmla="*/ 282640 w 479492"/>
              <a:gd name="connsiteY3" fmla="*/ 607851 h 607851"/>
              <a:gd name="connsiteX4" fmla="*/ 196843 w 479492"/>
              <a:gd name="connsiteY4" fmla="*/ 607851 h 607851"/>
              <a:gd name="connsiteX5" fmla="*/ 176978 w 479492"/>
              <a:gd name="connsiteY5" fmla="*/ 588026 h 607851"/>
              <a:gd name="connsiteX6" fmla="*/ 196843 w 479492"/>
              <a:gd name="connsiteY6" fmla="*/ 568123 h 607851"/>
              <a:gd name="connsiteX7" fmla="*/ 179780 w 479492"/>
              <a:gd name="connsiteY7" fmla="*/ 508918 h 607851"/>
              <a:gd name="connsiteX8" fmla="*/ 299705 w 479492"/>
              <a:gd name="connsiteY8" fmla="*/ 508918 h 607851"/>
              <a:gd name="connsiteX9" fmla="*/ 319732 w 479492"/>
              <a:gd name="connsiteY9" fmla="*/ 528892 h 607851"/>
              <a:gd name="connsiteX10" fmla="*/ 299705 w 479492"/>
              <a:gd name="connsiteY10" fmla="*/ 548787 h 607851"/>
              <a:gd name="connsiteX11" fmla="*/ 179780 w 479492"/>
              <a:gd name="connsiteY11" fmla="*/ 548787 h 607851"/>
              <a:gd name="connsiteX12" fmla="*/ 159831 w 479492"/>
              <a:gd name="connsiteY12" fmla="*/ 528892 h 607851"/>
              <a:gd name="connsiteX13" fmla="*/ 179780 w 479492"/>
              <a:gd name="connsiteY13" fmla="*/ 508918 h 607851"/>
              <a:gd name="connsiteX14" fmla="*/ 49460 w 479492"/>
              <a:gd name="connsiteY14" fmla="*/ 326070 h 607851"/>
              <a:gd name="connsiteX15" fmla="*/ 62057 w 479492"/>
              <a:gd name="connsiteY15" fmla="*/ 330362 h 607851"/>
              <a:gd name="connsiteX16" fmla="*/ 70194 w 479492"/>
              <a:gd name="connsiteY16" fmla="*/ 348546 h 607851"/>
              <a:gd name="connsiteX17" fmla="*/ 65734 w 479492"/>
              <a:gd name="connsiteY17" fmla="*/ 362751 h 607851"/>
              <a:gd name="connsiteX18" fmla="*/ 50868 w 479492"/>
              <a:gd name="connsiteY18" fmla="*/ 371335 h 607851"/>
              <a:gd name="connsiteX19" fmla="*/ 37020 w 479492"/>
              <a:gd name="connsiteY19" fmla="*/ 367589 h 607851"/>
              <a:gd name="connsiteX20" fmla="*/ 27162 w 479492"/>
              <a:gd name="connsiteY20" fmla="*/ 350576 h 607851"/>
              <a:gd name="connsiteX21" fmla="*/ 30839 w 479492"/>
              <a:gd name="connsiteY21" fmla="*/ 336762 h 607851"/>
              <a:gd name="connsiteX22" fmla="*/ 429894 w 479492"/>
              <a:gd name="connsiteY22" fmla="*/ 325999 h 607851"/>
              <a:gd name="connsiteX23" fmla="*/ 448585 w 479492"/>
              <a:gd name="connsiteY23" fmla="*/ 336768 h 607851"/>
              <a:gd name="connsiteX24" fmla="*/ 452339 w 479492"/>
              <a:gd name="connsiteY24" fmla="*/ 350580 h 607851"/>
              <a:gd name="connsiteX25" fmla="*/ 442485 w 479492"/>
              <a:gd name="connsiteY25" fmla="*/ 367591 h 607851"/>
              <a:gd name="connsiteX26" fmla="*/ 428643 w 479492"/>
              <a:gd name="connsiteY26" fmla="*/ 371337 h 607851"/>
              <a:gd name="connsiteX27" fmla="*/ 413472 w 479492"/>
              <a:gd name="connsiteY27" fmla="*/ 362597 h 607851"/>
              <a:gd name="connsiteX28" fmla="*/ 409092 w 479492"/>
              <a:gd name="connsiteY28" fmla="*/ 348395 h 607851"/>
              <a:gd name="connsiteX29" fmla="*/ 417225 w 479492"/>
              <a:gd name="connsiteY29" fmla="*/ 330291 h 607851"/>
              <a:gd name="connsiteX30" fmla="*/ 429894 w 479492"/>
              <a:gd name="connsiteY30" fmla="*/ 325999 h 607851"/>
              <a:gd name="connsiteX31" fmla="*/ 447678 w 479492"/>
              <a:gd name="connsiteY31" fmla="*/ 219459 h 607851"/>
              <a:gd name="connsiteX32" fmla="*/ 469408 w 479492"/>
              <a:gd name="connsiteY32" fmla="*/ 219459 h 607851"/>
              <a:gd name="connsiteX33" fmla="*/ 479492 w 479492"/>
              <a:gd name="connsiteY33" fmla="*/ 229620 h 607851"/>
              <a:gd name="connsiteX34" fmla="*/ 479492 w 479492"/>
              <a:gd name="connsiteY34" fmla="*/ 249316 h 607851"/>
              <a:gd name="connsiteX35" fmla="*/ 469408 w 479492"/>
              <a:gd name="connsiteY35" fmla="*/ 259399 h 607851"/>
              <a:gd name="connsiteX36" fmla="*/ 447599 w 479492"/>
              <a:gd name="connsiteY36" fmla="*/ 259399 h 607851"/>
              <a:gd name="connsiteX37" fmla="*/ 438845 w 479492"/>
              <a:gd name="connsiteY37" fmla="*/ 249473 h 607851"/>
              <a:gd name="connsiteX38" fmla="*/ 439548 w 479492"/>
              <a:gd name="connsiteY38" fmla="*/ 239468 h 607851"/>
              <a:gd name="connsiteX39" fmla="*/ 438845 w 479492"/>
              <a:gd name="connsiteY39" fmla="*/ 229464 h 607851"/>
              <a:gd name="connsiteX40" fmla="*/ 447678 w 479492"/>
              <a:gd name="connsiteY40" fmla="*/ 219459 h 607851"/>
              <a:gd name="connsiteX41" fmla="*/ 10160 w 479492"/>
              <a:gd name="connsiteY41" fmla="*/ 219459 h 607851"/>
              <a:gd name="connsiteX42" fmla="*/ 31809 w 479492"/>
              <a:gd name="connsiteY42" fmla="*/ 219459 h 607851"/>
              <a:gd name="connsiteX43" fmla="*/ 40719 w 479492"/>
              <a:gd name="connsiteY43" fmla="*/ 229464 h 607851"/>
              <a:gd name="connsiteX44" fmla="*/ 39937 w 479492"/>
              <a:gd name="connsiteY44" fmla="*/ 239468 h 607851"/>
              <a:gd name="connsiteX45" fmla="*/ 40719 w 479492"/>
              <a:gd name="connsiteY45" fmla="*/ 249473 h 607851"/>
              <a:gd name="connsiteX46" fmla="*/ 31887 w 479492"/>
              <a:gd name="connsiteY46" fmla="*/ 259399 h 607851"/>
              <a:gd name="connsiteX47" fmla="*/ 10160 w 479492"/>
              <a:gd name="connsiteY47" fmla="*/ 259399 h 607851"/>
              <a:gd name="connsiteX48" fmla="*/ 0 w 479492"/>
              <a:gd name="connsiteY48" fmla="*/ 249316 h 607851"/>
              <a:gd name="connsiteX49" fmla="*/ 0 w 479492"/>
              <a:gd name="connsiteY49" fmla="*/ 229620 h 607851"/>
              <a:gd name="connsiteX50" fmla="*/ 10160 w 479492"/>
              <a:gd name="connsiteY50" fmla="*/ 219459 h 607851"/>
              <a:gd name="connsiteX51" fmla="*/ 279456 w 479492"/>
              <a:gd name="connsiteY51" fmla="*/ 176970 h 607851"/>
              <a:gd name="connsiteX52" fmla="*/ 277814 w 479492"/>
              <a:gd name="connsiteY52" fmla="*/ 177127 h 607851"/>
              <a:gd name="connsiteX53" fmla="*/ 205459 w 479492"/>
              <a:gd name="connsiteY53" fmla="*/ 295047 h 607851"/>
              <a:gd name="connsiteX54" fmla="*/ 207806 w 479492"/>
              <a:gd name="connsiteY54" fmla="*/ 297077 h 607851"/>
              <a:gd name="connsiteX55" fmla="*/ 209448 w 479492"/>
              <a:gd name="connsiteY55" fmla="*/ 293875 h 607851"/>
              <a:gd name="connsiteX56" fmla="*/ 240424 w 479492"/>
              <a:gd name="connsiteY56" fmla="*/ 242256 h 607851"/>
              <a:gd name="connsiteX57" fmla="*/ 242458 w 479492"/>
              <a:gd name="connsiteY57" fmla="*/ 241631 h 607851"/>
              <a:gd name="connsiteX58" fmla="*/ 242379 w 479492"/>
              <a:gd name="connsiteY58" fmla="*/ 245536 h 607851"/>
              <a:gd name="connsiteX59" fmla="*/ 210309 w 479492"/>
              <a:gd name="connsiteY59" fmla="*/ 344011 h 607851"/>
              <a:gd name="connsiteX60" fmla="*/ 216019 w 479492"/>
              <a:gd name="connsiteY60" fmla="*/ 350649 h 607851"/>
              <a:gd name="connsiteX61" fmla="*/ 227517 w 479492"/>
              <a:gd name="connsiteY61" fmla="*/ 350649 h 607851"/>
              <a:gd name="connsiteX62" fmla="*/ 234323 w 479492"/>
              <a:gd name="connsiteY62" fmla="*/ 343933 h 607851"/>
              <a:gd name="connsiteX63" fmla="*/ 234323 w 479492"/>
              <a:gd name="connsiteY63" fmla="*/ 307385 h 607851"/>
              <a:gd name="connsiteX64" fmla="*/ 241050 w 479492"/>
              <a:gd name="connsiteY64" fmla="*/ 300591 h 607851"/>
              <a:gd name="connsiteX65" fmla="*/ 285088 w 479492"/>
              <a:gd name="connsiteY65" fmla="*/ 182281 h 607851"/>
              <a:gd name="connsiteX66" fmla="*/ 279456 w 479492"/>
              <a:gd name="connsiteY66" fmla="*/ 176970 h 607851"/>
              <a:gd name="connsiteX67" fmla="*/ 279456 w 479492"/>
              <a:gd name="connsiteY67" fmla="*/ 151434 h 607851"/>
              <a:gd name="connsiteX68" fmla="*/ 310432 w 479492"/>
              <a:gd name="connsiteY68" fmla="*/ 179547 h 607851"/>
              <a:gd name="connsiteX69" fmla="*/ 289860 w 479492"/>
              <a:gd name="connsiteY69" fmla="*/ 302778 h 607851"/>
              <a:gd name="connsiteX70" fmla="*/ 259823 w 479492"/>
              <a:gd name="connsiteY70" fmla="*/ 322926 h 607851"/>
              <a:gd name="connsiteX71" fmla="*/ 259823 w 479492"/>
              <a:gd name="connsiteY71" fmla="*/ 343933 h 607851"/>
              <a:gd name="connsiteX72" fmla="*/ 227517 w 479492"/>
              <a:gd name="connsiteY72" fmla="*/ 376185 h 607851"/>
              <a:gd name="connsiteX73" fmla="*/ 216019 w 479492"/>
              <a:gd name="connsiteY73" fmla="*/ 376185 h 607851"/>
              <a:gd name="connsiteX74" fmla="*/ 192005 w 479492"/>
              <a:gd name="connsiteY74" fmla="*/ 365174 h 607851"/>
              <a:gd name="connsiteX75" fmla="*/ 185043 w 479492"/>
              <a:gd name="connsiteY75" fmla="*/ 339872 h 607851"/>
              <a:gd name="connsiteX76" fmla="*/ 189658 w 479492"/>
              <a:gd name="connsiteY76" fmla="*/ 315507 h 607851"/>
              <a:gd name="connsiteX77" fmla="*/ 183713 w 479492"/>
              <a:gd name="connsiteY77" fmla="*/ 308400 h 607851"/>
              <a:gd name="connsiteX78" fmla="*/ 172528 w 479492"/>
              <a:gd name="connsiteY78" fmla="*/ 221717 h 607851"/>
              <a:gd name="connsiteX79" fmla="*/ 271400 w 479492"/>
              <a:gd name="connsiteY79" fmla="*/ 152527 h 607851"/>
              <a:gd name="connsiteX80" fmla="*/ 279456 w 479492"/>
              <a:gd name="connsiteY80" fmla="*/ 151434 h 607851"/>
              <a:gd name="connsiteX81" fmla="*/ 239781 w 479492"/>
              <a:gd name="connsiteY81" fmla="*/ 113182 h 607851"/>
              <a:gd name="connsiteX82" fmla="*/ 116678 w 479492"/>
              <a:gd name="connsiteY82" fmla="*/ 236036 h 607851"/>
              <a:gd name="connsiteX83" fmla="*/ 152968 w 479492"/>
              <a:gd name="connsiteY83" fmla="*/ 340381 h 607851"/>
              <a:gd name="connsiteX84" fmla="*/ 189492 w 479492"/>
              <a:gd name="connsiteY84" fmla="*/ 426605 h 607851"/>
              <a:gd name="connsiteX85" fmla="*/ 205134 w 479492"/>
              <a:gd name="connsiteY85" fmla="*/ 438789 h 607851"/>
              <a:gd name="connsiteX86" fmla="*/ 274115 w 479492"/>
              <a:gd name="connsiteY86" fmla="*/ 438789 h 607851"/>
              <a:gd name="connsiteX87" fmla="*/ 289757 w 479492"/>
              <a:gd name="connsiteY87" fmla="*/ 426605 h 607851"/>
              <a:gd name="connsiteX88" fmla="*/ 326985 w 479492"/>
              <a:gd name="connsiteY88" fmla="*/ 338350 h 607851"/>
              <a:gd name="connsiteX89" fmla="*/ 327064 w 479492"/>
              <a:gd name="connsiteY89" fmla="*/ 338272 h 607851"/>
              <a:gd name="connsiteX90" fmla="*/ 362806 w 479492"/>
              <a:gd name="connsiteY90" fmla="*/ 236036 h 607851"/>
              <a:gd name="connsiteX91" fmla="*/ 239781 w 479492"/>
              <a:gd name="connsiteY91" fmla="*/ 113182 h 607851"/>
              <a:gd name="connsiteX92" fmla="*/ 428664 w 479492"/>
              <a:gd name="connsiteY92" fmla="*/ 107459 h 607851"/>
              <a:gd name="connsiteX93" fmla="*/ 442495 w 479492"/>
              <a:gd name="connsiteY93" fmla="*/ 111128 h 607851"/>
              <a:gd name="connsiteX94" fmla="*/ 452341 w 479492"/>
              <a:gd name="connsiteY94" fmla="*/ 128222 h 607851"/>
              <a:gd name="connsiteX95" fmla="*/ 448590 w 479492"/>
              <a:gd name="connsiteY95" fmla="*/ 142038 h 607851"/>
              <a:gd name="connsiteX96" fmla="*/ 430305 w 479492"/>
              <a:gd name="connsiteY96" fmla="*/ 152576 h 607851"/>
              <a:gd name="connsiteX97" fmla="*/ 417178 w 479492"/>
              <a:gd name="connsiteY97" fmla="*/ 148517 h 607851"/>
              <a:gd name="connsiteX98" fmla="*/ 407176 w 479492"/>
              <a:gd name="connsiteY98" fmla="*/ 131501 h 607851"/>
              <a:gd name="connsiteX99" fmla="*/ 410223 w 479492"/>
              <a:gd name="connsiteY99" fmla="*/ 118075 h 607851"/>
              <a:gd name="connsiteX100" fmla="*/ 50872 w 479492"/>
              <a:gd name="connsiteY100" fmla="*/ 107459 h 607851"/>
              <a:gd name="connsiteX101" fmla="*/ 69260 w 479492"/>
              <a:gd name="connsiteY101" fmla="*/ 118075 h 607851"/>
              <a:gd name="connsiteX102" fmla="*/ 72312 w 479492"/>
              <a:gd name="connsiteY102" fmla="*/ 131501 h 607851"/>
              <a:gd name="connsiteX103" fmla="*/ 62374 w 479492"/>
              <a:gd name="connsiteY103" fmla="*/ 148517 h 607851"/>
              <a:gd name="connsiteX104" fmla="*/ 49150 w 479492"/>
              <a:gd name="connsiteY104" fmla="*/ 152576 h 607851"/>
              <a:gd name="connsiteX105" fmla="*/ 30840 w 479492"/>
              <a:gd name="connsiteY105" fmla="*/ 142038 h 607851"/>
              <a:gd name="connsiteX106" fmla="*/ 27162 w 479492"/>
              <a:gd name="connsiteY106" fmla="*/ 128222 h 607851"/>
              <a:gd name="connsiteX107" fmla="*/ 37022 w 479492"/>
              <a:gd name="connsiteY107" fmla="*/ 111128 h 607851"/>
              <a:gd name="connsiteX108" fmla="*/ 50872 w 479492"/>
              <a:gd name="connsiteY108" fmla="*/ 107459 h 607851"/>
              <a:gd name="connsiteX109" fmla="*/ 239781 w 479492"/>
              <a:gd name="connsiteY109" fmla="*/ 79598 h 607851"/>
              <a:gd name="connsiteX110" fmla="*/ 396436 w 479492"/>
              <a:gd name="connsiteY110" fmla="*/ 236036 h 607851"/>
              <a:gd name="connsiteX111" fmla="*/ 357018 w 479492"/>
              <a:gd name="connsiteY111" fmla="*/ 353424 h 607851"/>
              <a:gd name="connsiteX112" fmla="*/ 316896 w 479492"/>
              <a:gd name="connsiteY112" fmla="*/ 465110 h 607851"/>
              <a:gd name="connsiteX113" fmla="*/ 309544 w 479492"/>
              <a:gd name="connsiteY113" fmla="*/ 472295 h 607851"/>
              <a:gd name="connsiteX114" fmla="*/ 169939 w 479492"/>
              <a:gd name="connsiteY114" fmla="*/ 472295 h 607851"/>
              <a:gd name="connsiteX115" fmla="*/ 162588 w 479492"/>
              <a:gd name="connsiteY115" fmla="*/ 465110 h 607851"/>
              <a:gd name="connsiteX116" fmla="*/ 122935 w 479492"/>
              <a:gd name="connsiteY116" fmla="*/ 355298 h 607851"/>
              <a:gd name="connsiteX117" fmla="*/ 83126 w 479492"/>
              <a:gd name="connsiteY117" fmla="*/ 236036 h 607851"/>
              <a:gd name="connsiteX118" fmla="*/ 239781 w 479492"/>
              <a:gd name="connsiteY118" fmla="*/ 79598 h 607851"/>
              <a:gd name="connsiteX119" fmla="*/ 351172 w 479492"/>
              <a:gd name="connsiteY119" fmla="*/ 27158 h 607851"/>
              <a:gd name="connsiteX120" fmla="*/ 368136 w 479492"/>
              <a:gd name="connsiteY120" fmla="*/ 37004 h 607851"/>
              <a:gd name="connsiteX121" fmla="*/ 371889 w 479492"/>
              <a:gd name="connsiteY121" fmla="*/ 50835 h 607851"/>
              <a:gd name="connsiteX122" fmla="*/ 361257 w 479492"/>
              <a:gd name="connsiteY122" fmla="*/ 69198 h 607851"/>
              <a:gd name="connsiteX123" fmla="*/ 347810 w 479492"/>
              <a:gd name="connsiteY123" fmla="*/ 72245 h 607851"/>
              <a:gd name="connsiteX124" fmla="*/ 330767 w 479492"/>
              <a:gd name="connsiteY124" fmla="*/ 62322 h 607851"/>
              <a:gd name="connsiteX125" fmla="*/ 326780 w 479492"/>
              <a:gd name="connsiteY125" fmla="*/ 49116 h 607851"/>
              <a:gd name="connsiteX126" fmla="*/ 337334 w 479492"/>
              <a:gd name="connsiteY126" fmla="*/ 30831 h 607851"/>
              <a:gd name="connsiteX127" fmla="*/ 351172 w 479492"/>
              <a:gd name="connsiteY127" fmla="*/ 27158 h 607851"/>
              <a:gd name="connsiteX128" fmla="*/ 128396 w 479492"/>
              <a:gd name="connsiteY128" fmla="*/ 27158 h 607851"/>
              <a:gd name="connsiteX129" fmla="*/ 142231 w 479492"/>
              <a:gd name="connsiteY129" fmla="*/ 30831 h 607851"/>
              <a:gd name="connsiteX130" fmla="*/ 152783 w 479492"/>
              <a:gd name="connsiteY130" fmla="*/ 49116 h 607851"/>
              <a:gd name="connsiteX131" fmla="*/ 148719 w 479492"/>
              <a:gd name="connsiteY131" fmla="*/ 62322 h 607851"/>
              <a:gd name="connsiteX132" fmla="*/ 131679 w 479492"/>
              <a:gd name="connsiteY132" fmla="*/ 72245 h 607851"/>
              <a:gd name="connsiteX133" fmla="*/ 118312 w 479492"/>
              <a:gd name="connsiteY133" fmla="*/ 69198 h 607851"/>
              <a:gd name="connsiteX134" fmla="*/ 107604 w 479492"/>
              <a:gd name="connsiteY134" fmla="*/ 50757 h 607851"/>
              <a:gd name="connsiteX135" fmla="*/ 111356 w 479492"/>
              <a:gd name="connsiteY135" fmla="*/ 37004 h 607851"/>
              <a:gd name="connsiteX136" fmla="*/ 229920 w 479492"/>
              <a:gd name="connsiteY136" fmla="*/ 0 h 607851"/>
              <a:gd name="connsiteX137" fmla="*/ 249651 w 479492"/>
              <a:gd name="connsiteY137" fmla="*/ 0 h 607851"/>
              <a:gd name="connsiteX138" fmla="*/ 259752 w 479492"/>
              <a:gd name="connsiteY138" fmla="*/ 10145 h 607851"/>
              <a:gd name="connsiteX139" fmla="*/ 259752 w 479492"/>
              <a:gd name="connsiteY139" fmla="*/ 31761 h 607851"/>
              <a:gd name="connsiteX140" fmla="*/ 249808 w 479492"/>
              <a:gd name="connsiteY140" fmla="*/ 40579 h 607851"/>
              <a:gd name="connsiteX141" fmla="*/ 239786 w 479492"/>
              <a:gd name="connsiteY141" fmla="*/ 39876 h 607851"/>
              <a:gd name="connsiteX142" fmla="*/ 229763 w 479492"/>
              <a:gd name="connsiteY142" fmla="*/ 40579 h 607851"/>
              <a:gd name="connsiteX143" fmla="*/ 219741 w 479492"/>
              <a:gd name="connsiteY143" fmla="*/ 31761 h 607851"/>
              <a:gd name="connsiteX144" fmla="*/ 219741 w 479492"/>
              <a:gd name="connsiteY144" fmla="*/ 10145 h 607851"/>
              <a:gd name="connsiteX145" fmla="*/ 229920 w 479492"/>
              <a:gd name="connsiteY145"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79492" h="607851">
                <a:moveTo>
                  <a:pt x="196843" y="568123"/>
                </a:moveTo>
                <a:lnTo>
                  <a:pt x="282640" y="568123"/>
                </a:lnTo>
                <a:cubicBezTo>
                  <a:pt x="293668" y="568123"/>
                  <a:pt x="302584" y="577021"/>
                  <a:pt x="302584" y="588026"/>
                </a:cubicBezTo>
                <a:cubicBezTo>
                  <a:pt x="302584" y="598953"/>
                  <a:pt x="293668" y="607851"/>
                  <a:pt x="282640" y="607851"/>
                </a:cubicBezTo>
                <a:lnTo>
                  <a:pt x="196843" y="607851"/>
                </a:lnTo>
                <a:cubicBezTo>
                  <a:pt x="185894" y="607851"/>
                  <a:pt x="176978" y="598953"/>
                  <a:pt x="176978" y="588026"/>
                </a:cubicBezTo>
                <a:cubicBezTo>
                  <a:pt x="176978" y="577021"/>
                  <a:pt x="185894" y="568123"/>
                  <a:pt x="196843" y="568123"/>
                </a:cubicBezTo>
                <a:close/>
                <a:moveTo>
                  <a:pt x="179780" y="508918"/>
                </a:moveTo>
                <a:lnTo>
                  <a:pt x="299705" y="508918"/>
                </a:lnTo>
                <a:cubicBezTo>
                  <a:pt x="310736" y="508918"/>
                  <a:pt x="319732" y="517812"/>
                  <a:pt x="319732" y="528892"/>
                </a:cubicBezTo>
                <a:cubicBezTo>
                  <a:pt x="319732" y="539893"/>
                  <a:pt x="310736" y="548787"/>
                  <a:pt x="299705" y="548787"/>
                </a:cubicBezTo>
                <a:lnTo>
                  <a:pt x="179780" y="548787"/>
                </a:lnTo>
                <a:cubicBezTo>
                  <a:pt x="168749" y="548787"/>
                  <a:pt x="159831" y="539893"/>
                  <a:pt x="159831" y="528892"/>
                </a:cubicBezTo>
                <a:cubicBezTo>
                  <a:pt x="159831" y="517812"/>
                  <a:pt x="168749" y="508918"/>
                  <a:pt x="179780" y="508918"/>
                </a:cubicBezTo>
                <a:close/>
                <a:moveTo>
                  <a:pt x="49460" y="326070"/>
                </a:moveTo>
                <a:cubicBezTo>
                  <a:pt x="54311" y="323260"/>
                  <a:pt x="59866" y="325211"/>
                  <a:pt x="62057" y="330362"/>
                </a:cubicBezTo>
                <a:cubicBezTo>
                  <a:pt x="64639" y="336450"/>
                  <a:pt x="67377" y="342537"/>
                  <a:pt x="70194" y="348546"/>
                </a:cubicBezTo>
                <a:cubicBezTo>
                  <a:pt x="72541" y="353619"/>
                  <a:pt x="70585" y="359941"/>
                  <a:pt x="65734" y="362751"/>
                </a:cubicBezTo>
                <a:lnTo>
                  <a:pt x="50868" y="371335"/>
                </a:lnTo>
                <a:cubicBezTo>
                  <a:pt x="46018" y="374067"/>
                  <a:pt x="39837" y="372428"/>
                  <a:pt x="37020" y="367589"/>
                </a:cubicBezTo>
                <a:lnTo>
                  <a:pt x="27162" y="350576"/>
                </a:lnTo>
                <a:cubicBezTo>
                  <a:pt x="24345" y="345737"/>
                  <a:pt x="25988" y="339571"/>
                  <a:pt x="30839" y="336762"/>
                </a:cubicBezTo>
                <a:close/>
                <a:moveTo>
                  <a:pt x="429894" y="325999"/>
                </a:moveTo>
                <a:lnTo>
                  <a:pt x="448585" y="336768"/>
                </a:lnTo>
                <a:cubicBezTo>
                  <a:pt x="453434" y="339577"/>
                  <a:pt x="455076" y="345742"/>
                  <a:pt x="452339" y="350580"/>
                </a:cubicBezTo>
                <a:lnTo>
                  <a:pt x="442485" y="367591"/>
                </a:lnTo>
                <a:cubicBezTo>
                  <a:pt x="439670" y="372429"/>
                  <a:pt x="433492" y="374068"/>
                  <a:pt x="428643" y="371337"/>
                </a:cubicBezTo>
                <a:lnTo>
                  <a:pt x="413472" y="362597"/>
                </a:lnTo>
                <a:cubicBezTo>
                  <a:pt x="408623" y="359788"/>
                  <a:pt x="406668" y="353467"/>
                  <a:pt x="409092" y="348395"/>
                </a:cubicBezTo>
                <a:cubicBezTo>
                  <a:pt x="411908" y="342386"/>
                  <a:pt x="414567" y="336378"/>
                  <a:pt x="417225" y="330291"/>
                </a:cubicBezTo>
                <a:cubicBezTo>
                  <a:pt x="419415" y="325141"/>
                  <a:pt x="425046" y="323190"/>
                  <a:pt x="429894" y="325999"/>
                </a:cubicBezTo>
                <a:close/>
                <a:moveTo>
                  <a:pt x="447678" y="219459"/>
                </a:moveTo>
                <a:lnTo>
                  <a:pt x="469408" y="219459"/>
                </a:lnTo>
                <a:cubicBezTo>
                  <a:pt x="474958" y="219459"/>
                  <a:pt x="479492" y="223992"/>
                  <a:pt x="479492" y="229620"/>
                </a:cubicBezTo>
                <a:lnTo>
                  <a:pt x="479492" y="249316"/>
                </a:lnTo>
                <a:cubicBezTo>
                  <a:pt x="479492" y="254866"/>
                  <a:pt x="474958" y="259399"/>
                  <a:pt x="469408" y="259399"/>
                </a:cubicBezTo>
                <a:lnTo>
                  <a:pt x="447599" y="259399"/>
                </a:lnTo>
                <a:cubicBezTo>
                  <a:pt x="441971" y="259399"/>
                  <a:pt x="438141" y="254944"/>
                  <a:pt x="438845" y="249473"/>
                </a:cubicBezTo>
                <a:cubicBezTo>
                  <a:pt x="439235" y="246112"/>
                  <a:pt x="439548" y="242829"/>
                  <a:pt x="439548" y="239468"/>
                </a:cubicBezTo>
                <a:cubicBezTo>
                  <a:pt x="439548" y="236029"/>
                  <a:pt x="439235" y="232746"/>
                  <a:pt x="438845" y="229464"/>
                </a:cubicBezTo>
                <a:cubicBezTo>
                  <a:pt x="438141" y="223914"/>
                  <a:pt x="442049" y="219459"/>
                  <a:pt x="447678" y="219459"/>
                </a:cubicBezTo>
                <a:close/>
                <a:moveTo>
                  <a:pt x="10160" y="219459"/>
                </a:moveTo>
                <a:lnTo>
                  <a:pt x="31809" y="219459"/>
                </a:lnTo>
                <a:cubicBezTo>
                  <a:pt x="37436" y="219459"/>
                  <a:pt x="41422" y="223914"/>
                  <a:pt x="40719" y="229464"/>
                </a:cubicBezTo>
                <a:cubicBezTo>
                  <a:pt x="40250" y="232746"/>
                  <a:pt x="39937" y="236029"/>
                  <a:pt x="39937" y="239468"/>
                </a:cubicBezTo>
                <a:cubicBezTo>
                  <a:pt x="39937" y="242829"/>
                  <a:pt x="40250" y="246112"/>
                  <a:pt x="40719" y="249473"/>
                </a:cubicBezTo>
                <a:cubicBezTo>
                  <a:pt x="41422" y="254944"/>
                  <a:pt x="37514" y="259399"/>
                  <a:pt x="31887" y="259399"/>
                </a:cubicBezTo>
                <a:lnTo>
                  <a:pt x="10160" y="259399"/>
                </a:lnTo>
                <a:cubicBezTo>
                  <a:pt x="4533" y="259399"/>
                  <a:pt x="0" y="254866"/>
                  <a:pt x="0" y="249316"/>
                </a:cubicBezTo>
                <a:lnTo>
                  <a:pt x="0" y="229620"/>
                </a:lnTo>
                <a:cubicBezTo>
                  <a:pt x="0" y="223992"/>
                  <a:pt x="4533" y="219459"/>
                  <a:pt x="10160" y="219459"/>
                </a:cubicBezTo>
                <a:close/>
                <a:moveTo>
                  <a:pt x="279456" y="176970"/>
                </a:moveTo>
                <a:cubicBezTo>
                  <a:pt x="278909" y="176970"/>
                  <a:pt x="278361" y="177048"/>
                  <a:pt x="277814" y="177127"/>
                </a:cubicBezTo>
                <a:cubicBezTo>
                  <a:pt x="161733" y="207270"/>
                  <a:pt x="193178" y="275133"/>
                  <a:pt x="205459" y="295047"/>
                </a:cubicBezTo>
                <a:cubicBezTo>
                  <a:pt x="206319" y="296374"/>
                  <a:pt x="207102" y="297077"/>
                  <a:pt x="207806" y="297077"/>
                </a:cubicBezTo>
                <a:cubicBezTo>
                  <a:pt x="208666" y="297077"/>
                  <a:pt x="209292" y="295984"/>
                  <a:pt x="209448" y="293875"/>
                </a:cubicBezTo>
                <a:cubicBezTo>
                  <a:pt x="211795" y="261389"/>
                  <a:pt x="230412" y="247020"/>
                  <a:pt x="240424" y="242256"/>
                </a:cubicBezTo>
                <a:cubicBezTo>
                  <a:pt x="241284" y="241787"/>
                  <a:pt x="241988" y="241631"/>
                  <a:pt x="242458" y="241631"/>
                </a:cubicBezTo>
                <a:cubicBezTo>
                  <a:pt x="244022" y="241631"/>
                  <a:pt x="244100" y="243271"/>
                  <a:pt x="242379" y="245536"/>
                </a:cubicBezTo>
                <a:cubicBezTo>
                  <a:pt x="223763" y="269901"/>
                  <a:pt x="213438" y="324878"/>
                  <a:pt x="210309" y="344011"/>
                </a:cubicBezTo>
                <a:cubicBezTo>
                  <a:pt x="209683" y="347681"/>
                  <a:pt x="212264" y="350649"/>
                  <a:pt x="216019" y="350649"/>
                </a:cubicBezTo>
                <a:lnTo>
                  <a:pt x="227517" y="350649"/>
                </a:lnTo>
                <a:cubicBezTo>
                  <a:pt x="231272" y="350649"/>
                  <a:pt x="234323" y="347681"/>
                  <a:pt x="234323" y="343933"/>
                </a:cubicBezTo>
                <a:lnTo>
                  <a:pt x="234323" y="307385"/>
                </a:lnTo>
                <a:cubicBezTo>
                  <a:pt x="234323" y="303637"/>
                  <a:pt x="237295" y="300825"/>
                  <a:pt x="241050" y="300591"/>
                </a:cubicBezTo>
                <a:cubicBezTo>
                  <a:pt x="296900" y="297155"/>
                  <a:pt x="287904" y="208442"/>
                  <a:pt x="285088" y="182281"/>
                </a:cubicBezTo>
                <a:cubicBezTo>
                  <a:pt x="284697" y="179079"/>
                  <a:pt x="282351" y="176970"/>
                  <a:pt x="279456" y="176970"/>
                </a:cubicBezTo>
                <a:close/>
                <a:moveTo>
                  <a:pt x="279456" y="151434"/>
                </a:moveTo>
                <a:cubicBezTo>
                  <a:pt x="295414" y="151434"/>
                  <a:pt x="308711" y="163538"/>
                  <a:pt x="310432" y="179547"/>
                </a:cubicBezTo>
                <a:cubicBezTo>
                  <a:pt x="314500" y="217188"/>
                  <a:pt x="316768" y="270838"/>
                  <a:pt x="289860" y="302778"/>
                </a:cubicBezTo>
                <a:cubicBezTo>
                  <a:pt x="281725" y="312383"/>
                  <a:pt x="271556" y="319177"/>
                  <a:pt x="259823" y="322926"/>
                </a:cubicBezTo>
                <a:lnTo>
                  <a:pt x="259823" y="343933"/>
                </a:lnTo>
                <a:cubicBezTo>
                  <a:pt x="259823" y="361660"/>
                  <a:pt x="245352" y="376185"/>
                  <a:pt x="227517" y="376185"/>
                </a:cubicBezTo>
                <a:lnTo>
                  <a:pt x="216019" y="376185"/>
                </a:lnTo>
                <a:cubicBezTo>
                  <a:pt x="206710" y="376185"/>
                  <a:pt x="197950" y="372202"/>
                  <a:pt x="192005" y="365174"/>
                </a:cubicBezTo>
                <a:cubicBezTo>
                  <a:pt x="186138" y="358224"/>
                  <a:pt x="183557" y="349009"/>
                  <a:pt x="185043" y="339872"/>
                </a:cubicBezTo>
                <a:cubicBezTo>
                  <a:pt x="186216" y="332922"/>
                  <a:pt x="187703" y="324566"/>
                  <a:pt x="189658" y="315507"/>
                </a:cubicBezTo>
                <a:cubicBezTo>
                  <a:pt x="187390" y="313555"/>
                  <a:pt x="185434" y="311134"/>
                  <a:pt x="183713" y="308400"/>
                </a:cubicBezTo>
                <a:cubicBezTo>
                  <a:pt x="175344" y="294734"/>
                  <a:pt x="157431" y="259046"/>
                  <a:pt x="172528" y="221717"/>
                </a:cubicBezTo>
                <a:cubicBezTo>
                  <a:pt x="185512" y="189465"/>
                  <a:pt x="218835" y="166115"/>
                  <a:pt x="271400" y="152527"/>
                </a:cubicBezTo>
                <a:cubicBezTo>
                  <a:pt x="274059" y="151824"/>
                  <a:pt x="276719" y="151434"/>
                  <a:pt x="279456" y="151434"/>
                </a:cubicBezTo>
                <a:close/>
                <a:moveTo>
                  <a:pt x="239781" y="113182"/>
                </a:moveTo>
                <a:cubicBezTo>
                  <a:pt x="171895" y="113182"/>
                  <a:pt x="116678" y="168322"/>
                  <a:pt x="116678" y="236036"/>
                </a:cubicBezTo>
                <a:cubicBezTo>
                  <a:pt x="116678" y="267433"/>
                  <a:pt x="134275" y="302814"/>
                  <a:pt x="152968" y="340381"/>
                </a:cubicBezTo>
                <a:cubicBezTo>
                  <a:pt x="166889" y="368185"/>
                  <a:pt x="181202" y="396848"/>
                  <a:pt x="189492" y="426605"/>
                </a:cubicBezTo>
                <a:cubicBezTo>
                  <a:pt x="191369" y="433478"/>
                  <a:pt x="198251" y="438789"/>
                  <a:pt x="205134" y="438789"/>
                </a:cubicBezTo>
                <a:lnTo>
                  <a:pt x="274115" y="438789"/>
                </a:lnTo>
                <a:cubicBezTo>
                  <a:pt x="281076" y="438789"/>
                  <a:pt x="287958" y="433400"/>
                  <a:pt x="289757" y="426605"/>
                </a:cubicBezTo>
                <a:cubicBezTo>
                  <a:pt x="298126" y="395755"/>
                  <a:pt x="312829" y="366623"/>
                  <a:pt x="326985" y="338350"/>
                </a:cubicBezTo>
                <a:lnTo>
                  <a:pt x="327064" y="338272"/>
                </a:lnTo>
                <a:cubicBezTo>
                  <a:pt x="345443" y="301642"/>
                  <a:pt x="362806" y="267121"/>
                  <a:pt x="362806" y="236036"/>
                </a:cubicBezTo>
                <a:cubicBezTo>
                  <a:pt x="362806" y="168322"/>
                  <a:pt x="307589" y="113182"/>
                  <a:pt x="239781" y="113182"/>
                </a:cubicBezTo>
                <a:close/>
                <a:moveTo>
                  <a:pt x="428664" y="107459"/>
                </a:moveTo>
                <a:cubicBezTo>
                  <a:pt x="433509" y="104649"/>
                  <a:pt x="439682" y="106288"/>
                  <a:pt x="442495" y="111128"/>
                </a:cubicBezTo>
                <a:lnTo>
                  <a:pt x="452341" y="128222"/>
                </a:lnTo>
                <a:cubicBezTo>
                  <a:pt x="455076" y="133062"/>
                  <a:pt x="453435" y="139228"/>
                  <a:pt x="448590" y="142038"/>
                </a:cubicBezTo>
                <a:lnTo>
                  <a:pt x="430305" y="152576"/>
                </a:lnTo>
                <a:cubicBezTo>
                  <a:pt x="425539" y="155386"/>
                  <a:pt x="419756" y="153513"/>
                  <a:pt x="417178" y="148517"/>
                </a:cubicBezTo>
                <a:cubicBezTo>
                  <a:pt x="414130" y="142663"/>
                  <a:pt x="410770" y="136965"/>
                  <a:pt x="407176" y="131501"/>
                </a:cubicBezTo>
                <a:cubicBezTo>
                  <a:pt x="404128" y="126817"/>
                  <a:pt x="405378" y="120885"/>
                  <a:pt x="410223" y="118075"/>
                </a:cubicBezTo>
                <a:close/>
                <a:moveTo>
                  <a:pt x="50872" y="107459"/>
                </a:moveTo>
                <a:lnTo>
                  <a:pt x="69260" y="118075"/>
                </a:lnTo>
                <a:cubicBezTo>
                  <a:pt x="74112" y="120885"/>
                  <a:pt x="75364" y="126817"/>
                  <a:pt x="72312" y="131501"/>
                </a:cubicBezTo>
                <a:cubicBezTo>
                  <a:pt x="68713" y="137043"/>
                  <a:pt x="65426" y="142663"/>
                  <a:pt x="62374" y="148517"/>
                </a:cubicBezTo>
                <a:cubicBezTo>
                  <a:pt x="59792" y="153513"/>
                  <a:pt x="54002" y="155386"/>
                  <a:pt x="49150" y="152576"/>
                </a:cubicBezTo>
                <a:lnTo>
                  <a:pt x="30840" y="142038"/>
                </a:lnTo>
                <a:cubicBezTo>
                  <a:pt x="25988" y="139228"/>
                  <a:pt x="24345" y="133062"/>
                  <a:pt x="27162" y="128222"/>
                </a:cubicBezTo>
                <a:lnTo>
                  <a:pt x="37022" y="111128"/>
                </a:lnTo>
                <a:cubicBezTo>
                  <a:pt x="39838" y="106288"/>
                  <a:pt x="46020" y="104649"/>
                  <a:pt x="50872" y="107459"/>
                </a:cubicBezTo>
                <a:close/>
                <a:moveTo>
                  <a:pt x="239781" y="79598"/>
                </a:moveTo>
                <a:cubicBezTo>
                  <a:pt x="326125" y="79598"/>
                  <a:pt x="396436" y="149812"/>
                  <a:pt x="396436" y="236036"/>
                </a:cubicBezTo>
                <a:cubicBezTo>
                  <a:pt x="396436" y="275087"/>
                  <a:pt x="376414" y="314919"/>
                  <a:pt x="357018" y="353424"/>
                </a:cubicBezTo>
                <a:cubicBezTo>
                  <a:pt x="338795" y="389741"/>
                  <a:pt x="319868" y="427308"/>
                  <a:pt x="316896" y="465110"/>
                </a:cubicBezTo>
                <a:cubicBezTo>
                  <a:pt x="316583" y="469171"/>
                  <a:pt x="313377" y="472295"/>
                  <a:pt x="309544" y="472295"/>
                </a:cubicBezTo>
                <a:lnTo>
                  <a:pt x="169939" y="472295"/>
                </a:lnTo>
                <a:cubicBezTo>
                  <a:pt x="166185" y="472295"/>
                  <a:pt x="162900" y="469171"/>
                  <a:pt x="162588" y="465110"/>
                </a:cubicBezTo>
                <a:cubicBezTo>
                  <a:pt x="159537" y="428636"/>
                  <a:pt x="140923" y="391381"/>
                  <a:pt x="122935" y="355298"/>
                </a:cubicBezTo>
                <a:cubicBezTo>
                  <a:pt x="103382" y="316013"/>
                  <a:pt x="83126" y="275400"/>
                  <a:pt x="83126" y="236036"/>
                </a:cubicBezTo>
                <a:cubicBezTo>
                  <a:pt x="83126" y="149812"/>
                  <a:pt x="153359" y="79598"/>
                  <a:pt x="239781" y="79598"/>
                </a:cubicBezTo>
                <a:close/>
                <a:moveTo>
                  <a:pt x="351172" y="27158"/>
                </a:moveTo>
                <a:lnTo>
                  <a:pt x="368136" y="37004"/>
                </a:lnTo>
                <a:cubicBezTo>
                  <a:pt x="372983" y="39739"/>
                  <a:pt x="374703" y="45990"/>
                  <a:pt x="371889" y="50835"/>
                </a:cubicBezTo>
                <a:lnTo>
                  <a:pt x="361257" y="69198"/>
                </a:lnTo>
                <a:cubicBezTo>
                  <a:pt x="358442" y="74043"/>
                  <a:pt x="352501" y="75293"/>
                  <a:pt x="347810" y="72245"/>
                </a:cubicBezTo>
                <a:cubicBezTo>
                  <a:pt x="342338" y="68651"/>
                  <a:pt x="336631" y="65369"/>
                  <a:pt x="330767" y="62322"/>
                </a:cubicBezTo>
                <a:cubicBezTo>
                  <a:pt x="325842" y="59743"/>
                  <a:pt x="323966" y="53960"/>
                  <a:pt x="326780" y="49116"/>
                </a:cubicBezTo>
                <a:lnTo>
                  <a:pt x="337334" y="30831"/>
                </a:lnTo>
                <a:cubicBezTo>
                  <a:pt x="340071" y="25986"/>
                  <a:pt x="346325" y="24345"/>
                  <a:pt x="351172" y="27158"/>
                </a:cubicBezTo>
                <a:close/>
                <a:moveTo>
                  <a:pt x="128396" y="27158"/>
                </a:moveTo>
                <a:cubicBezTo>
                  <a:pt x="133242" y="24345"/>
                  <a:pt x="139417" y="25986"/>
                  <a:pt x="142231" y="30831"/>
                </a:cubicBezTo>
                <a:lnTo>
                  <a:pt x="152783" y="49116"/>
                </a:lnTo>
                <a:cubicBezTo>
                  <a:pt x="155597" y="53960"/>
                  <a:pt x="153721" y="59743"/>
                  <a:pt x="148719" y="62322"/>
                </a:cubicBezTo>
                <a:cubicBezTo>
                  <a:pt x="142856" y="65369"/>
                  <a:pt x="137228" y="68651"/>
                  <a:pt x="131679" y="72245"/>
                </a:cubicBezTo>
                <a:cubicBezTo>
                  <a:pt x="126989" y="75293"/>
                  <a:pt x="121048" y="74043"/>
                  <a:pt x="118312" y="69198"/>
                </a:cubicBezTo>
                <a:lnTo>
                  <a:pt x="107604" y="50757"/>
                </a:lnTo>
                <a:cubicBezTo>
                  <a:pt x="104790" y="45990"/>
                  <a:pt x="106510" y="39739"/>
                  <a:pt x="111356" y="37004"/>
                </a:cubicBezTo>
                <a:close/>
                <a:moveTo>
                  <a:pt x="229920" y="0"/>
                </a:moveTo>
                <a:lnTo>
                  <a:pt x="249651" y="0"/>
                </a:lnTo>
                <a:cubicBezTo>
                  <a:pt x="255211" y="0"/>
                  <a:pt x="259752" y="4526"/>
                  <a:pt x="259752" y="10145"/>
                </a:cubicBezTo>
                <a:lnTo>
                  <a:pt x="259752" y="31761"/>
                </a:lnTo>
                <a:cubicBezTo>
                  <a:pt x="259752" y="37379"/>
                  <a:pt x="255289" y="41281"/>
                  <a:pt x="249808" y="40579"/>
                </a:cubicBezTo>
                <a:cubicBezTo>
                  <a:pt x="246519" y="40188"/>
                  <a:pt x="243153" y="39876"/>
                  <a:pt x="239786" y="39876"/>
                </a:cubicBezTo>
                <a:cubicBezTo>
                  <a:pt x="236340" y="39876"/>
                  <a:pt x="233052" y="40188"/>
                  <a:pt x="229763" y="40579"/>
                </a:cubicBezTo>
                <a:cubicBezTo>
                  <a:pt x="224204" y="41281"/>
                  <a:pt x="219741" y="37379"/>
                  <a:pt x="219741" y="31761"/>
                </a:cubicBezTo>
                <a:lnTo>
                  <a:pt x="219741" y="10145"/>
                </a:lnTo>
                <a:cubicBezTo>
                  <a:pt x="219741" y="4526"/>
                  <a:pt x="224282" y="0"/>
                  <a:pt x="229920" y="0"/>
                </a:cubicBezTo>
                <a:close/>
              </a:path>
            </a:pathLst>
          </a:custGeom>
          <a:solidFill>
            <a:srgbClr val="C82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文本框 90">
            <a:extLst>
              <a:ext uri="{FF2B5EF4-FFF2-40B4-BE49-F238E27FC236}">
                <a16:creationId xmlns:a16="http://schemas.microsoft.com/office/drawing/2014/main" id="{FF025D2B-C67A-E4FD-7029-C151665EE8AA}"/>
              </a:ext>
            </a:extLst>
          </p:cNvPr>
          <p:cNvSpPr txBox="1"/>
          <p:nvPr/>
        </p:nvSpPr>
        <p:spPr>
          <a:xfrm>
            <a:off x="1037888" y="5468923"/>
            <a:ext cx="6167463" cy="369332"/>
          </a:xfrm>
          <a:prstGeom prst="rect">
            <a:avLst/>
          </a:prstGeom>
          <a:noFill/>
        </p:spPr>
        <p:txBody>
          <a:bodyPr wrap="square" rtlCol="0">
            <a:spAutoFit/>
          </a:bodyPr>
          <a:lstStyle/>
          <a:p>
            <a:r>
              <a:rPr lang="zh-CN" altLang="en-US" sz="1800" kern="100" dirty="0">
                <a:solidFill>
                  <a:srgbClr val="C00000"/>
                </a:solidFill>
                <a:effectLst/>
                <a:latin typeface="+mj-ea"/>
                <a:ea typeface="+mj-ea"/>
                <a:cs typeface="Times New Roman" panose="02020603050405020304" pitchFamily="18" charset="0"/>
                <a:sym typeface="+mn-ea"/>
              </a:rPr>
              <a:t>匹配调整间接比较（</a:t>
            </a:r>
            <a:r>
              <a:rPr lang="en-US" altLang="zh-CN" sz="1800" kern="100" dirty="0">
                <a:solidFill>
                  <a:srgbClr val="C00000"/>
                </a:solidFill>
                <a:effectLst/>
                <a:latin typeface="+mj-ea"/>
                <a:ea typeface="+mj-ea"/>
                <a:cs typeface="Times New Roman" panose="02020603050405020304" pitchFamily="18" charset="0"/>
                <a:sym typeface="+mn-ea"/>
              </a:rPr>
              <a:t>MAIC</a:t>
            </a:r>
            <a:r>
              <a:rPr lang="zh-CN" altLang="en-US" sz="1800" kern="100" dirty="0">
                <a:solidFill>
                  <a:srgbClr val="C00000"/>
                </a:solidFill>
                <a:effectLst/>
                <a:latin typeface="+mj-ea"/>
                <a:ea typeface="+mj-ea"/>
                <a:cs typeface="Times New Roman" panose="02020603050405020304" pitchFamily="18" charset="0"/>
                <a:sym typeface="+mn-ea"/>
              </a:rPr>
              <a:t>）</a:t>
            </a:r>
            <a:r>
              <a:rPr lang="zh-CN" altLang="zh-CN" sz="1800" kern="100" dirty="0">
                <a:solidFill>
                  <a:srgbClr val="C00000"/>
                </a:solidFill>
                <a:effectLst/>
                <a:latin typeface="+mj-ea"/>
                <a:ea typeface="+mj-ea"/>
                <a:cs typeface="Times New Roman" panose="02020603050405020304" pitchFamily="18" charset="0"/>
                <a:sym typeface="+mn-ea"/>
              </a:rPr>
              <a:t>结果显示，匹配后</a:t>
            </a:r>
            <a:endParaRPr lang="zh-CN" altLang="en-US" dirty="0">
              <a:solidFill>
                <a:srgbClr val="C00000"/>
              </a:solidFill>
              <a:latin typeface="+mj-ea"/>
              <a:ea typeface="+mj-ea"/>
            </a:endParaRPr>
          </a:p>
        </p:txBody>
      </p:sp>
      <p:sp>
        <p:nvSpPr>
          <p:cNvPr id="3" name="灯片编号占位符 2">
            <a:extLst>
              <a:ext uri="{FF2B5EF4-FFF2-40B4-BE49-F238E27FC236}">
                <a16:creationId xmlns:a16="http://schemas.microsoft.com/office/drawing/2014/main" id="{F32B22E7-15A7-62AF-6EF8-859C0F141606}"/>
              </a:ext>
            </a:extLst>
          </p:cNvPr>
          <p:cNvSpPr>
            <a:spLocks noGrp="1"/>
          </p:cNvSpPr>
          <p:nvPr>
            <p:ph type="sldNum" sz="quarter" idx="12"/>
          </p:nvPr>
        </p:nvSpPr>
        <p:spPr/>
        <p:txBody>
          <a:bodyPr/>
          <a:lstStyle/>
          <a:p>
            <a:fld id="{49AE70B2-8BF9-45C0-BB95-33D1B9D3A854}" type="slidenum">
              <a:rPr lang="zh-CN" altLang="en-US" smtClean="0"/>
              <a:t>9</a:t>
            </a:fld>
            <a:endParaRPr lang="zh-CN" alt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ISLIDE.ICON" val="#94620;#133216;"/>
</p:tagLst>
</file>

<file path=ppt/tags/tag11.xml><?xml version="1.0" encoding="utf-8"?>
<p:tagLst xmlns:a="http://schemas.openxmlformats.org/drawingml/2006/main" xmlns:r="http://schemas.openxmlformats.org/officeDocument/2006/relationships" xmlns:p="http://schemas.openxmlformats.org/presentationml/2006/main">
  <p:tag name="ISLIDE.ICON" val="#94620;"/>
</p:tagLst>
</file>

<file path=ppt/tags/tag12.xml><?xml version="1.0" encoding="utf-8"?>
<p:tagLst xmlns:a="http://schemas.openxmlformats.org/drawingml/2006/main" xmlns:r="http://schemas.openxmlformats.org/officeDocument/2006/relationships" xmlns:p="http://schemas.openxmlformats.org/presentationml/2006/main">
  <p:tag name="ISLIDE.ICON" val="#24111;#393898;#369608;"/>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61adb030-c474-43f7-8b79-007baa86e875}"/>
  <p:tag name="TABLE_ENDDRAG_ORIGIN_RECT" val="897*441"/>
  <p:tag name="TABLE_ENDDRAG_RECT" val="31*75*897*441"/>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417172c1-7f6f-45a9-b87a-13f8a04083db}"/>
  <p:tag name="TABLE_ENDDRAG_ORIGIN_RECT" val="913*388"/>
  <p:tag name="TABLE_ENDDRAG_RECT" val="21*62*913*388"/>
</p:tagLst>
</file>

<file path=ppt/tags/tag9.xml><?xml version="1.0" encoding="utf-8"?>
<p:tagLst xmlns:a="http://schemas.openxmlformats.org/drawingml/2006/main" xmlns:r="http://schemas.openxmlformats.org/officeDocument/2006/relationships" xmlns:p="http://schemas.openxmlformats.org/presentationml/2006/main">
  <p:tag name="ISLIDE.ICON" val="#80105;#758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kern="100" dirty="0" smtClean="0">
            <a:effectLst/>
            <a:latin typeface="Times New Roman" panose="02020603050405020304" pitchFamily="18" charset="0"/>
            <a:ea typeface="楷体" panose="02010609060101010101" charset="-122"/>
            <a:cs typeface="Times New Roman" panose="02020603050405020304" pitchFamily="18" charset="0"/>
            <a:sym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TotalTime>
  <Words>4150</Words>
  <Application>Microsoft Office PowerPoint</Application>
  <PresentationFormat>宽屏</PresentationFormat>
  <Paragraphs>399</Paragraphs>
  <Slides>12</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等线</vt:lpstr>
      <vt:lpstr>微软雅黑</vt:lpstr>
      <vt:lpstr>Arial</vt:lpstr>
      <vt:lpstr>Arial Black</vt:lpstr>
      <vt:lpstr>Calibri</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zhoupeiyu</dc:creator>
  <cp:lastModifiedBy>zhoupeiyu</cp:lastModifiedBy>
  <cp:revision>672</cp:revision>
  <cp:lastPrinted>2023-07-13T08:06:46Z</cp:lastPrinted>
  <dcterms:created xsi:type="dcterms:W3CDTF">2019-09-19T02:01:00Z</dcterms:created>
  <dcterms:modified xsi:type="dcterms:W3CDTF">2023-07-14T05:56:14Z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2052-11.8.2.11813</vt:lpwstr>
  </property>
  <property fmtid="{D5CDD505-2E9C-101B-9397-08002B2CF9AE}" pid="3" name="ICV">
    <vt:lpwstr>8834D05EF0844EFF931968325A0C5E3D</vt:lpwstr>
  </property>
</Properties>
</file>