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colors3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charts/style3.xml" ContentType="application/vnd.ms-office.chartstyl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3"/>
  </p:handoutMasterIdLst>
  <p:sldIdLst>
    <p:sldId id="309" r:id="rId3"/>
    <p:sldId id="362" r:id="rId5"/>
    <p:sldId id="259" r:id="rId6"/>
    <p:sldId id="360" r:id="rId7"/>
    <p:sldId id="355" r:id="rId8"/>
    <p:sldId id="361" r:id="rId9"/>
    <p:sldId id="356" r:id="rId10"/>
    <p:sldId id="358" r:id="rId11"/>
    <p:sldId id="359" r:id="rId12"/>
  </p:sldIdLst>
  <p:sldSz cx="9144000" cy="5143500" type="screen16x9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98" userDrawn="1">
          <p15:clr>
            <a:srgbClr val="A4A3A4"/>
          </p15:clr>
        </p15:guide>
        <p15:guide id="2" pos="27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</p:showPr>
  <p:clrMru>
    <a:srgbClr val="0000FF"/>
    <a:srgbClr val="DDE2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浅色样式 1 - 强调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39" autoAdjust="0"/>
    <p:restoredTop sz="94660"/>
  </p:normalViewPr>
  <p:slideViewPr>
    <p:cSldViewPr showGuides="1">
      <p:cViewPr varScale="1">
        <p:scale>
          <a:sx n="77" d="100"/>
          <a:sy n="77" d="100"/>
        </p:scale>
        <p:origin x="-96" y="-1392"/>
      </p:cViewPr>
      <p:guideLst>
        <p:guide orient="horz" pos="1598"/>
        <p:guide pos="276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1" d="100"/>
        <a:sy n="12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gs" Target="tags/tag42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4" Type="http://schemas.microsoft.com/office/2011/relationships/chartColorStyle" Target="colors1.xml"/><Relationship Id="rId3" Type="http://schemas.microsoft.com/office/2011/relationships/chartStyle" Target="style1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4" Type="http://schemas.microsoft.com/office/2011/relationships/chartColorStyle" Target="colors3.xml"/><Relationship Id="rId3" Type="http://schemas.microsoft.com/office/2011/relationships/chartStyle" Target="style3.xml"/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Workbook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zh-CN" sz="1000" b="1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r>
              <a:rPr lang="zh-CN" alt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儿童喘息患者临床治疗效果对比</a:t>
            </a:r>
            <a:endParaRPr lang="zh-CN" altLang="en-US" sz="1000" b="1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c:rich>
      </c:tx>
      <c:layout>
        <c:manualLayout>
          <c:xMode val="edge"/>
          <c:yMode val="edge"/>
          <c:x val="0.292004356939124"/>
          <c:y val="0.0461345028587159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53137801081435"/>
          <c:y val="0.433712816746236"/>
          <c:w val="0.818351630345732"/>
          <c:h val="0.40962174072713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酮替芬组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10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显效率</c:v>
                </c:pt>
                <c:pt idx="1">
                  <c:v>总有效率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0.0303</c:v>
                </c:pt>
                <c:pt idx="1">
                  <c:v>0.6667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赛庚啶组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0.00312197021394597"/>
                  <c:y val="0.014739590889308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14470918800195e-16"/>
                  <c:y val="0.024565984815513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9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显效率</c:v>
                </c:pt>
                <c:pt idx="1">
                  <c:v>总有效率</c:v>
                </c:pt>
              </c:strCache>
            </c:strRef>
          </c:cat>
          <c:val>
            <c:numRef>
              <c:f>Sheet1!$C$2:$C$3</c:f>
              <c:numCache>
                <c:formatCode>0.00%</c:formatCode>
                <c:ptCount val="2"/>
                <c:pt idx="0">
                  <c:v>0.9697</c:v>
                </c:pt>
                <c:pt idx="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07153088"/>
        <c:axId val="607149952"/>
      </c:barChart>
      <c:catAx>
        <c:axId val="607153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</a:p>
        </c:txPr>
        <c:crossAx val="607149952"/>
        <c:crosses val="autoZero"/>
        <c:auto val="1"/>
        <c:lblAlgn val="ctr"/>
        <c:lblOffset val="100"/>
        <c:noMultiLvlLbl val="0"/>
      </c:catAx>
      <c:valAx>
        <c:axId val="607149952"/>
        <c:scaling>
          <c:orientation val="minMax"/>
          <c:max val="1"/>
        </c:scaling>
        <c:delete val="0"/>
        <c:axPos val="l"/>
        <c:numFmt formatCode="0.00%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607153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9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</a:p>
        </c:txPr>
      </c:legendEntry>
      <c:layout>
        <c:manualLayout>
          <c:xMode val="edge"/>
          <c:yMode val="edge"/>
          <c:x val="0.258233655579223"/>
          <c:y val="0.205863808322825"/>
          <c:w val="0.487792888743241"/>
          <c:h val="0.087326607818411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9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</a:p>
      </c:txPr>
    </c:legend>
    <c:plotVisOnly val="1"/>
    <c:dispBlanksAs val="gap"/>
    <c:showDLblsOverMax val="0"/>
  </c:chart>
  <c:spPr>
    <a:noFill/>
    <a:ln>
      <a:solidFill>
        <a:schemeClr val="bg1">
          <a:lumMod val="85000"/>
        </a:schemeClr>
      </a:solidFill>
    </a:ln>
    <a:effectLst/>
  </c:spPr>
  <c:txPr>
    <a:bodyPr/>
    <a:lstStyle/>
    <a:p>
      <a:pPr>
        <a:defRPr lang="zh-CN" b="0">
          <a:solidFill>
            <a:schemeClr val="tx1">
              <a:lumMod val="95000"/>
              <a:lumOff val="5000"/>
            </a:schemeClr>
          </a:solidFill>
        </a:defRPr>
      </a:pPr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zh-CN" sz="1400" b="0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  <a:r>
              <a:rPr lang="zh-CN" altLang="en-US" sz="1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rPr>
              <a:t>盐酸赛庚啶治疗荨麻疹等皮肤病临床疗效</a:t>
            </a:r>
            <a:endParaRPr lang="zh-CN" altLang="en-US" sz="1400" b="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微软雅黑" panose="020B0503020204020204" pitchFamily="34" charset="-122"/>
            </a:endParaRPr>
          </a:p>
        </c:rich>
      </c:tx>
      <c:layout>
        <c:manualLayout>
          <c:xMode val="edge"/>
          <c:yMode val="edge"/>
          <c:x val="0.157891931564971"/>
          <c:y val="0.0712173073993597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0199523525908279"/>
          <c:y val="0.310925960992236"/>
          <c:w val="0.959946396664681"/>
          <c:h val="0.5884870289717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总有效率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9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  <a:sym typeface="微软雅黑" panose="020B0503020204020204" pitchFamily="34" charset="-122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慢性荨麻疹</c:v>
                </c:pt>
                <c:pt idx="1">
                  <c:v>急性荨麻疹</c:v>
                </c:pt>
                <c:pt idx="2">
                  <c:v>人工荨麻疹</c:v>
                </c:pt>
                <c:pt idx="3">
                  <c:v>丘疹性荨麻疹</c:v>
                </c:pt>
                <c:pt idx="4">
                  <c:v>皮肤瘙痒症</c:v>
                </c:pt>
                <c:pt idx="5">
                  <c:v>结节性痒疹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0.9773</c:v>
                </c:pt>
                <c:pt idx="1">
                  <c:v>0.9231</c:v>
                </c:pt>
                <c:pt idx="2">
                  <c:v>0.8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2848864"/>
        <c:axId val="382853176"/>
      </c:barChart>
      <c:catAx>
        <c:axId val="382848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</a:p>
        </c:txPr>
        <c:crossAx val="382853176"/>
        <c:crosses val="autoZero"/>
        <c:auto val="1"/>
        <c:lblAlgn val="ctr"/>
        <c:lblOffset val="100"/>
        <c:noMultiLvlLbl val="0"/>
      </c:catAx>
      <c:valAx>
        <c:axId val="382853176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</a:p>
        </c:txPr>
        <c:crossAx val="382848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</a:p>
        </c:txPr>
      </c:legendEntry>
      <c:layout>
        <c:manualLayout>
          <c:xMode val="edge"/>
          <c:yMode val="edge"/>
          <c:x val="0.0601548540798094"/>
          <c:y val="0.186328346903995"/>
          <c:w val="0.226474091721263"/>
          <c:h val="0.09676197689831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0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微软雅黑" panose="020B0503020204020204" pitchFamily="34" charset="-122"/>
            </a:defRPr>
          </a:pPr>
        </a:p>
      </c:txPr>
    </c:legend>
    <c:plotVisOnly val="1"/>
    <c:dispBlanksAs val="gap"/>
    <c:showDLblsOverMax val="0"/>
  </c:chart>
  <c:spPr>
    <a:noFill/>
    <a:ln>
      <a:solidFill>
        <a:schemeClr val="bg1">
          <a:lumMod val="85000"/>
        </a:schemeClr>
      </a:solidFill>
    </a:ln>
    <a:effectLst/>
  </c:spPr>
  <c:txPr>
    <a:bodyPr/>
    <a:lstStyle/>
    <a:p>
      <a:pPr>
        <a:defRPr lang="zh-CN" sz="1000" b="0">
          <a:solidFill>
            <a:schemeClr val="tx1">
              <a:lumMod val="95000"/>
              <a:lumOff val="5000"/>
            </a:schemeClr>
          </a:solidFill>
          <a:latin typeface="微软雅黑" panose="020B0503020204020204" pitchFamily="34" charset="-122"/>
          <a:ea typeface="微软雅黑" panose="020B0503020204020204" pitchFamily="34" charset="-122"/>
          <a:cs typeface="微软雅黑" panose="020B0503020204020204" pitchFamily="34" charset="-122"/>
          <a:sym typeface="微软雅黑" panose="020B0503020204020204" pitchFamily="34" charset="-122"/>
        </a:defRPr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zh-CN" sz="1000" b="1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  <a:r>
              <a:rPr lang="zh-CN" alt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rPr>
              <a:t>儿童喘息患者临床症状消失时间（</a:t>
            </a:r>
            <a:r>
              <a:rPr lang="en-US" altLang="zh-CN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rPr>
              <a:t>d</a:t>
            </a:r>
            <a:r>
              <a:rPr lang="zh-CN" alt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rPr>
              <a:t>）</a:t>
            </a:r>
            <a:endParaRPr lang="zh-CN" altLang="en-US" sz="1000" b="1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微软雅黑" panose="020B0503020204020204" pitchFamily="34" charset="-122"/>
            </a:endParaRPr>
          </a:p>
        </c:rich>
      </c:tx>
      <c:layout>
        <c:manualLayout>
          <c:xMode val="edge"/>
          <c:yMode val="edge"/>
          <c:x val="0.209717244167082"/>
          <c:y val="0.0259914267513238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0703088909384054"/>
          <c:y val="0.404655178105708"/>
          <c:w val="0.897014756752976"/>
          <c:h val="0.4522884685220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酮替芬组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/>
                  <a:lstStyle/>
                  <a:p>
                    <a:fld id="{1fa2ad7b-b4e2-4ac8-adcf-d91e98dcb402}" type="VALUE">
                      <a:t>[VALUE]</a:t>
                    </a:fld>
                    <a:endParaRPr b="0" i="0" u="none" strike="noStrike" baseline="0">
                      <a:latin typeface="Arial" panose="020B0604020202020204" pitchFamily="34" charset="0"/>
                      <a:ea typeface="Arial" panose="020B0604020202020204" pitchFamily="34" charset="0"/>
                      <a:cs typeface="+mn-ea"/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/>
                  <a:lstStyle/>
                  <a:p>
                    <a:fld id="{e1304a60-1563-4a18-a0ea-5ee53ad24688}" type="VALUE">
                      <a:t>[VALUE]</a:t>
                    </a:fld>
                    <a:endParaRPr b="0" i="0" u="none" strike="noStrike" baseline="0">
                      <a:latin typeface="Arial" panose="020B0604020202020204" pitchFamily="34" charset="0"/>
                      <a:ea typeface="Arial" panose="020B0604020202020204" pitchFamily="34" charset="0"/>
                      <a:cs typeface="+mn-ea"/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lIns="38100" tIns="19050" rIns="38100" bIns="19050" anchor="ctr" anchorCtr="1"/>
                  <a:lstStyle/>
                  <a:p>
                    <a:fld id="{8bab479f-bf69-49e2-9bdf-4ff52b11c2d1}" type="VALUE">
                      <a:t>[VALUE]</a:t>
                    </a:fld>
                    <a:endParaRPr b="0" i="0" u="none" strike="noStrike" baseline="0">
                      <a:latin typeface="Arial" panose="020B0604020202020204" pitchFamily="34" charset="0"/>
                      <a:ea typeface="Arial" panose="020B0604020202020204" pitchFamily="34" charset="0"/>
                      <a:cs typeface="+mn-ea"/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/>
              <c:tx>
                <c:rich>
                  <a:bodyPr rot="0" spcFirstLastPara="1" vertOverflow="ellipsis" vert="horz" wrap="square" lIns="38100" tIns="19050" rIns="38100" bIns="19050" anchor="ctr" anchorCtr="1"/>
                  <a:lstStyle/>
                  <a:p>
                    <a:fld id="{ac44baf4-4378-44f4-bdd3-fa3fb116246d}" type="VALUE">
                      <a:t>[VALUE]</a:t>
                    </a:fld>
                    <a:endParaRPr b="0" i="0" u="none" strike="noStrike" baseline="0">
                      <a:latin typeface="Arial" panose="020B0604020202020204" pitchFamily="34" charset="0"/>
                      <a:ea typeface="Arial" panose="020B0604020202020204" pitchFamily="34" charset="0"/>
                      <a:cs typeface="+mn-ea"/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8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  <a:sym typeface="微软雅黑" panose="020B0503020204020204" pitchFamily="34" charset="-122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咳嗽消失时间</c:v>
                </c:pt>
                <c:pt idx="1">
                  <c:v>喘息消失时间</c:v>
                </c:pt>
                <c:pt idx="2">
                  <c:v>哮鸣消失时间</c:v>
                </c:pt>
                <c:pt idx="3">
                  <c:v>流涕消失时间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4.97</c:v>
                </c:pt>
                <c:pt idx="1">
                  <c:v>5.71</c:v>
                </c:pt>
                <c:pt idx="2">
                  <c:v>6.53</c:v>
                </c:pt>
                <c:pt idx="3">
                  <c:v>7.01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赛庚啶组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.00374998537036624"/>
                  <c:y val="0.010374664252991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/>
                  <a:lstStyle/>
                  <a:p>
                    <a:fld id="{7b8c7e31-03e7-4e2c-8254-39811482bd07}" type="VALUE">
                      <a:t>[VALUE]</a:t>
                    </a:fld>
                    <a:endParaRPr b="0" i="0" u="none" strike="noStrike" baseline="0">
                      <a:latin typeface="Arial" panose="020B0604020202020204" pitchFamily="34" charset="0"/>
                      <a:ea typeface="Arial" panose="020B0604020202020204" pitchFamily="34" charset="0"/>
                      <a:cs typeface="+mn-ea"/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0037057870580898"/>
                  <c:y val="0.0011167758171334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/>
                  <a:lstStyle/>
                  <a:p>
                    <a:fld id="{71ff74c6-4fbf-4f5a-ac6c-ef30b527424e}" type="VALUE">
                      <a:t>[VALUE]</a:t>
                    </a:fld>
                    <a:endParaRPr b="0" i="0" u="none" strike="noStrike" baseline="0">
                      <a:latin typeface="Arial" panose="020B0604020202020204" pitchFamily="34" charset="0"/>
                      <a:ea typeface="Arial" panose="020B0604020202020204" pitchFamily="34" charset="0"/>
                      <a:cs typeface="+mn-ea"/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00264496547690931"/>
                  <c:y val="0.0043679088911015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/>
                  <a:lstStyle/>
                  <a:p>
                    <a:fld id="{2cfbe8ca-1110-446b-9233-460d4323abcc}" type="VALUE">
                      <a:t>[VALUE]</a:t>
                    </a:fld>
                    <a:endParaRPr b="0" i="0" u="none" strike="noStrike" baseline="0">
                      <a:latin typeface="Arial" panose="020B0604020202020204" pitchFamily="34" charset="0"/>
                      <a:ea typeface="Arial" panose="020B0604020202020204" pitchFamily="34" charset="0"/>
                      <a:cs typeface="+mn-ea"/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000710448415414678"/>
                  <c:y val="0.00029735258173928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/>
                  <a:lstStyle/>
                  <a:p>
                    <a:pPr>
                      <a:defRPr lang="zh-CN" sz="800" b="0" i="0" u="none" strike="noStrike" kern="1200" baseline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微软雅黑" panose="020B0503020204020204" pitchFamily="34" charset="-122"/>
                      </a:defRPr>
                    </a:pPr>
                    <a:r>
                      <a:rPr lang="en-US" altLang="zh-CN" sz="8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微软雅黑" panose="020B0503020204020204" pitchFamily="34" charset="-122"/>
                      </a:rPr>
                      <a:t>4.22</a:t>
                    </a:r>
                    <a:endParaRPr lang="en-US" altLang="zh-CN" sz="800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微软雅黑" panose="020B0503020204020204" pitchFamily="34" charset="-122"/>
                      <a:sym typeface="微软雅黑" panose="020B0503020204020204" pitchFamily="34" charset="-122"/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8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  <a:sym typeface="微软雅黑" panose="020B0503020204020204" pitchFamily="34" charset="-122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咳嗽消失时间</c:v>
                </c:pt>
                <c:pt idx="1">
                  <c:v>喘息消失时间</c:v>
                </c:pt>
                <c:pt idx="2">
                  <c:v>哮鸣消失时间</c:v>
                </c:pt>
                <c:pt idx="3">
                  <c:v>流涕消失时间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1.81</c:v>
                </c:pt>
                <c:pt idx="1">
                  <c:v>2.27</c:v>
                </c:pt>
                <c:pt idx="2">
                  <c:v>3.19</c:v>
                </c:pt>
                <c:pt idx="3">
                  <c:v>4.22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07153480"/>
        <c:axId val="607151128"/>
      </c:barChart>
      <c:catAx>
        <c:axId val="607153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</a:p>
        </c:txPr>
        <c:crossAx val="607151128"/>
        <c:crosses val="autoZero"/>
        <c:auto val="1"/>
        <c:lblAlgn val="ctr"/>
        <c:lblOffset val="100"/>
        <c:noMultiLvlLbl val="0"/>
      </c:catAx>
      <c:valAx>
        <c:axId val="6071511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</a:p>
        </c:txPr>
        <c:crossAx val="607153480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9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</a:p>
        </c:txPr>
      </c:legendEntry>
      <c:layout>
        <c:manualLayout>
          <c:xMode val="edge"/>
          <c:yMode val="edge"/>
          <c:x val="0.211853088480801"/>
          <c:y val="0.212332753116536"/>
          <c:w val="0.517529215358932"/>
          <c:h val="0.084803256445047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9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微软雅黑" panose="020B0503020204020204" pitchFamily="34" charset="-122"/>
            </a:defRPr>
          </a:pPr>
        </a:p>
      </c:txPr>
    </c:legend>
    <c:plotVisOnly val="1"/>
    <c:dispBlanksAs val="gap"/>
    <c:showDLblsOverMax val="0"/>
  </c:chart>
  <c:spPr>
    <a:noFill/>
    <a:ln>
      <a:solidFill>
        <a:schemeClr val="bg1">
          <a:lumMod val="85000"/>
        </a:schemeClr>
      </a:solidFill>
    </a:ln>
    <a:effectLst/>
  </c:spPr>
  <c:txPr>
    <a:bodyPr/>
    <a:lstStyle/>
    <a:p>
      <a:pPr>
        <a:defRPr lang="zh-CN">
          <a:solidFill>
            <a:schemeClr val="tx1">
              <a:lumMod val="95000"/>
              <a:lumOff val="5000"/>
            </a:schemeClr>
          </a:solidFill>
          <a:latin typeface="微软雅黑" panose="020B0503020204020204" pitchFamily="34" charset="-122"/>
          <a:ea typeface="微软雅黑" panose="020B0503020204020204" pitchFamily="34" charset="-122"/>
          <a:cs typeface="微软雅黑" panose="020B0503020204020204" pitchFamily="34" charset="-122"/>
          <a:sym typeface="微软雅黑" panose="020B0503020204020204" pitchFamily="34" charset="-122"/>
        </a:defRPr>
      </a:pPr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0.76116</cdr:x>
      <cdr:y>0.18744</cdr:y>
    </cdr:from>
    <cdr:to>
      <cdr:x>0.96491</cdr:x>
      <cdr:y>0.26917</cdr:y>
    </cdr:to>
    <cdr:sp>
      <cdr:nvSpPr>
        <cdr:cNvPr id="2" name="矩形 1"/>
        <cdr:cNvSpPr/>
      </cdr:nvSpPr>
      <cdr:spPr xmlns:a="http://schemas.openxmlformats.org/drawingml/2006/main">
        <a:xfrm xmlns:a="http://schemas.openxmlformats.org/drawingml/2006/main">
          <a:off x="3124135" y="458904"/>
          <a:ext cx="836305" cy="200104"/>
        </a:xfrm>
        <a:prstGeom xmlns:a="http://schemas.openxmlformats.org/drawingml/2006/main" prst="rect">
          <a:avLst/>
        </a:prstGeom>
      </cdr:spPr>
      <cdr:txBody xmlns:a="http://schemas.openxmlformats.org/drawingml/2006/main">
        <a:bodyPr vertOverflow="clip" vert="horz" wrap="square" lIns="45720" tIns="45720" rIns="45720" bIns="45720" rtlCol="0" anchor="t" anchorCtr="0">
          <a:normAutofit/>
        </a:bodyPr>
        <a:p>
          <a:r>
            <a:rPr lang="en-US" altLang="zh-CN" sz="1000" b="1" dirty="0">
              <a:latin typeface="微软雅黑" panose="020B0503020204020204" pitchFamily="34" charset="-122"/>
              <a:ea typeface="微软雅黑" panose="020B0503020204020204" pitchFamily="34" charset="-122"/>
            </a:rPr>
            <a:t>P</a:t>
          </a:r>
          <a:r>
            <a:rPr lang="zh-CN" altLang="en-US" sz="1000" b="1" dirty="0">
              <a:latin typeface="微软雅黑" panose="020B0503020204020204" pitchFamily="34" charset="-122"/>
              <a:ea typeface="微软雅黑" panose="020B0503020204020204" pitchFamily="34" charset="-122"/>
            </a:rPr>
            <a:t>＜</a:t>
          </a:r>
          <a:r>
            <a:rPr lang="en-US" altLang="zh-CN" sz="1000" b="1" dirty="0">
              <a:latin typeface="微软雅黑" panose="020B0503020204020204" pitchFamily="34" charset="-122"/>
              <a:ea typeface="微软雅黑" panose="020B0503020204020204" pitchFamily="34" charset="-122"/>
            </a:rPr>
            <a:t>0.05</a:t>
          </a:r>
          <a:endParaRPr lang="zh-CN" altLang="en-US" sz="1000" b="1" dirty="0">
            <a:latin typeface="微软雅黑" panose="020B0503020204020204" pitchFamily="34" charset="-122"/>
            <a:ea typeface="微软雅黑" panose="020B0503020204020204" pitchFamily="34" charset="-122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0.77478</cdr:x>
      <cdr:y>0.16646</cdr:y>
    </cdr:from>
    <cdr:to>
      <cdr:x>0.9661</cdr:x>
      <cdr:y>0.26917</cdr:y>
    </cdr:to>
    <cdr:sp>
      <cdr:nvSpPr>
        <cdr:cNvPr id="2" name="矩形 1"/>
        <cdr:cNvSpPr/>
      </cdr:nvSpPr>
      <cdr:spPr xmlns:a="http://schemas.openxmlformats.org/drawingml/2006/main">
        <a:xfrm xmlns:a="http://schemas.openxmlformats.org/drawingml/2006/main">
          <a:off x="3291611" y="407539"/>
          <a:ext cx="812844" cy="251470"/>
        </a:xfrm>
        <a:prstGeom xmlns:a="http://schemas.openxmlformats.org/drawingml/2006/main" prst="rect">
          <a:avLst/>
        </a:prstGeom>
      </cdr:spPr>
      <cdr:txBody xmlns:a="http://schemas.openxmlformats.org/drawingml/2006/main">
        <a:bodyPr vertOverflow="clip" vert="horz" wrap="square" lIns="45720" tIns="45720" rIns="45720" bIns="45720" rtlCol="0" anchor="t" anchorCtr="0">
          <a:normAutofit/>
        </a:bodyPr>
        <a:p>
          <a:r>
            <a:rPr lang="en-US" altLang="zh-CN" sz="1000" b="1" dirty="0">
              <a:latin typeface="微软雅黑" panose="020B0503020204020204" pitchFamily="34" charset="-122"/>
              <a:ea typeface="微软雅黑" panose="020B0503020204020204" pitchFamily="34" charset="-122"/>
            </a:rPr>
            <a:t>P</a:t>
          </a:r>
          <a:r>
            <a:rPr lang="zh-CN" altLang="en-US" sz="1000" b="1" dirty="0">
              <a:latin typeface="微软雅黑" panose="020B0503020204020204" pitchFamily="34" charset="-122"/>
              <a:ea typeface="微软雅黑" panose="020B0503020204020204" pitchFamily="34" charset="-122"/>
            </a:rPr>
            <a:t>＜</a:t>
          </a:r>
          <a:r>
            <a:rPr lang="en-US" altLang="zh-CN" sz="1000" b="1" dirty="0">
              <a:latin typeface="微软雅黑" panose="020B0503020204020204" pitchFamily="34" charset="-122"/>
              <a:ea typeface="微软雅黑" panose="020B0503020204020204" pitchFamily="34" charset="-122"/>
            </a:rPr>
            <a:t>0.05</a:t>
          </a:r>
          <a:endParaRPr lang="zh-CN" altLang="en-US" sz="1000" b="1" dirty="0">
            <a:latin typeface="微软雅黑" panose="020B0503020204020204" pitchFamily="34" charset="-122"/>
            <a:ea typeface="微软雅黑" panose="020B0503020204020204" pitchFamily="34" charset="-122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9FF0E9-45DA-4742-B47D-06E7E51CB7A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7BDCDC-9A34-461B-A37E-3F4767F3730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FD9F45-0981-41A9-96BA-B8F5013B376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BDCDC-9A34-461B-A37E-3F4767F3730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BDCDC-9A34-461B-A37E-3F4767F3730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BDCDC-9A34-461B-A37E-3F4767F3730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BDCDC-9A34-461B-A37E-3F4767F3730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BDCDC-9A34-461B-A37E-3F4767F3730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BDCDC-9A34-461B-A37E-3F4767F3730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BDCDC-9A34-461B-A37E-3F4767F3730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BDCDC-9A34-461B-A37E-3F4767F3730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/>
    </mc:Choice>
    <mc:Fallback>
      <p:transition spd="slow" advTm="0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555526"/>
            <a:ext cx="9144000" cy="41044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/>
    </mc:Choice>
    <mc:Fallback>
      <p:transition spd="slow" advTm="0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555526"/>
            <a:ext cx="9144000" cy="44644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/>
    </mc:Choice>
    <mc:Fallback>
      <p:transition spd="slow" advTm="0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mc:AlternateContent xmlns:mc="http://schemas.openxmlformats.org/markup-compatibility/2006">
    <mc:Choice xmlns:p14="http://schemas.microsoft.com/office/powerpoint/2010/main" Requires="p14">
      <p:transition spd="slow" p14:dur="1600" advTm="0"/>
    </mc:Choice>
    <mc:Fallback>
      <p:transition spd="slow" advTm="0"/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3.xml"/><Relationship Id="rId4" Type="http://schemas.openxmlformats.org/officeDocument/2006/relationships/image" Target="../media/image3.png"/><Relationship Id="rId3" Type="http://schemas.openxmlformats.org/officeDocument/2006/relationships/tags" Target="../tags/tag2.xml"/><Relationship Id="rId2" Type="http://schemas.openxmlformats.org/officeDocument/2006/relationships/image" Target="../media/image2.GIF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3.xml"/><Relationship Id="rId6" Type="http://schemas.openxmlformats.org/officeDocument/2006/relationships/slideLayout" Target="../slideLayouts/slideLayout3.xml"/><Relationship Id="rId5" Type="http://schemas.openxmlformats.org/officeDocument/2006/relationships/tags" Target="../tags/tag7.xml"/><Relationship Id="rId4" Type="http://schemas.openxmlformats.org/officeDocument/2006/relationships/tags" Target="../tags/tag6.xml"/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3.xml"/><Relationship Id="rId4" Type="http://schemas.openxmlformats.org/officeDocument/2006/relationships/tags" Target="../tags/tag11.xml"/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5.xml"/><Relationship Id="rId8" Type="http://schemas.openxmlformats.org/officeDocument/2006/relationships/slideLayout" Target="../slideLayouts/slideLayout3.xml"/><Relationship Id="rId7" Type="http://schemas.openxmlformats.org/officeDocument/2006/relationships/tags" Target="../tags/tag18.xml"/><Relationship Id="rId6" Type="http://schemas.openxmlformats.org/officeDocument/2006/relationships/tags" Target="../tags/tag17.xml"/><Relationship Id="rId5" Type="http://schemas.openxmlformats.org/officeDocument/2006/relationships/tags" Target="../tags/tag16.xml"/><Relationship Id="rId4" Type="http://schemas.openxmlformats.org/officeDocument/2006/relationships/tags" Target="../tags/tag15.xml"/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.xml"/><Relationship Id="rId8" Type="http://schemas.openxmlformats.org/officeDocument/2006/relationships/tags" Target="../tags/tag23.xml"/><Relationship Id="rId7" Type="http://schemas.openxmlformats.org/officeDocument/2006/relationships/tags" Target="../tags/tag22.xml"/><Relationship Id="rId6" Type="http://schemas.openxmlformats.org/officeDocument/2006/relationships/tags" Target="../tags/tag21.xml"/><Relationship Id="rId5" Type="http://schemas.openxmlformats.org/officeDocument/2006/relationships/tags" Target="../tags/tag20.xml"/><Relationship Id="rId4" Type="http://schemas.openxmlformats.org/officeDocument/2006/relationships/tags" Target="../tags/tag19.xml"/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0" Type="http://schemas.openxmlformats.org/officeDocument/2006/relationships/notesSlide" Target="../notesSlides/notesSlide6.xml"/><Relationship Id="rId1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25.xml"/><Relationship Id="rId1" Type="http://schemas.openxmlformats.org/officeDocument/2006/relationships/tags" Target="../tags/tag24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27.xml"/><Relationship Id="rId1" Type="http://schemas.openxmlformats.org/officeDocument/2006/relationships/tags" Target="../tags/tag26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tags" Target="../tags/tag36.xml"/><Relationship Id="rId8" Type="http://schemas.openxmlformats.org/officeDocument/2006/relationships/tags" Target="../tags/tag35.xml"/><Relationship Id="rId7" Type="http://schemas.openxmlformats.org/officeDocument/2006/relationships/tags" Target="../tags/tag34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6" Type="http://schemas.openxmlformats.org/officeDocument/2006/relationships/notesSlide" Target="../notesSlides/notesSlide9.xml"/><Relationship Id="rId15" Type="http://schemas.openxmlformats.org/officeDocument/2006/relationships/slideLayout" Target="../slideLayouts/slideLayout3.xml"/><Relationship Id="rId14" Type="http://schemas.openxmlformats.org/officeDocument/2006/relationships/tags" Target="../tags/tag41.xml"/><Relationship Id="rId13" Type="http://schemas.openxmlformats.org/officeDocument/2006/relationships/tags" Target="../tags/tag40.xml"/><Relationship Id="rId12" Type="http://schemas.openxmlformats.org/officeDocument/2006/relationships/tags" Target="../tags/tag39.xml"/><Relationship Id="rId11" Type="http://schemas.openxmlformats.org/officeDocument/2006/relationships/tags" Target="../tags/tag38.xml"/><Relationship Id="rId10" Type="http://schemas.openxmlformats.org/officeDocument/2006/relationships/tags" Target="../tags/tag37.xml"/><Relationship Id="rId1" Type="http://schemas.openxmlformats.org/officeDocument/2006/relationships/tags" Target="../tags/tag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>
            <p:custDataLst>
              <p:tags r:id="rId1"/>
            </p:custDataLst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0" y="1471295"/>
            <a:ext cx="9144000" cy="20307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971408" y="1996339"/>
            <a:ext cx="4685043" cy="755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3600" b="1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盐酸赛庚啶口服溶液</a:t>
            </a:r>
            <a:endParaRPr lang="zh-CN" altLang="en-US" sz="3600" b="1" dirty="0" smtClean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051685" y="2861310"/>
            <a:ext cx="29337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rPr>
              <a:t>北京</a:t>
            </a:r>
            <a:r>
              <a:rPr lang="zh-CN" altLang="en-US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诚济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rPr>
              <a:t>制药股份有限公司</a:t>
            </a:r>
            <a:endParaRPr lang="zh-CN" altLang="en-US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" name="图片 9" descr="诚济logo-横向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60" y="1564005"/>
            <a:ext cx="1250950" cy="414655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>
            <p:custDataLst>
              <p:tags r:id="rId3"/>
            </p:custDataLst>
          </p:nvPr>
        </p:nvPicPr>
        <p:blipFill rotWithShape="1">
          <a:blip r:embed="rId4" cstate="screen"/>
          <a:srcRect/>
          <a:stretch>
            <a:fillRect/>
          </a:stretch>
        </p:blipFill>
        <p:spPr>
          <a:xfrm>
            <a:off x="5300980" y="555625"/>
            <a:ext cx="3843020" cy="328041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/>
    </mc:Choice>
    <mc:Fallback>
      <p:transition spd="slow"/>
    </mc:Fallback>
  </mc:AlternateContent>
  <p:timing>
    <p:tnLst>
      <p:par>
        <p:cTn id="1" dur="indefinite" restart="never" nodeType="tmRoot"/>
      </p:par>
    </p:tnLst>
    <p:bldLst>
      <p:bldP spid="12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空心弧 52"/>
          <p:cNvSpPr/>
          <p:nvPr/>
        </p:nvSpPr>
        <p:spPr>
          <a:xfrm rot="5400000">
            <a:off x="969961" y="1162730"/>
            <a:ext cx="3142978" cy="2924714"/>
          </a:xfrm>
          <a:prstGeom prst="blockArc">
            <a:avLst>
              <a:gd name="adj1" fmla="val 10897210"/>
              <a:gd name="adj2" fmla="val 6953"/>
              <a:gd name="adj3" fmla="val 1246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49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3102894" y="950407"/>
            <a:ext cx="4137328" cy="632183"/>
            <a:chOff x="736575" y="3188466"/>
            <a:chExt cx="8755768" cy="1338083"/>
          </a:xfrm>
        </p:grpSpPr>
        <p:sp>
          <p:nvSpPr>
            <p:cNvPr id="3" name="圆角矩形 2"/>
            <p:cNvSpPr/>
            <p:nvPr/>
          </p:nvSpPr>
          <p:spPr>
            <a:xfrm flipH="1">
              <a:off x="1020576" y="3307959"/>
              <a:ext cx="8471767" cy="1132575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bg1"/>
                </a:gs>
                <a:gs pos="100000">
                  <a:srgbClr val="E0E0E0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381000" dist="254000" dir="1026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grpSp>
          <p:nvGrpSpPr>
            <p:cNvPr id="4" name="组合 3"/>
            <p:cNvGrpSpPr/>
            <p:nvPr/>
          </p:nvGrpSpPr>
          <p:grpSpPr>
            <a:xfrm>
              <a:off x="736575" y="3188466"/>
              <a:ext cx="1338085" cy="1338083"/>
              <a:chOff x="3567745" y="3971974"/>
              <a:chExt cx="1338084" cy="1338084"/>
            </a:xfrm>
          </p:grpSpPr>
          <p:grpSp>
            <p:nvGrpSpPr>
              <p:cNvPr id="7" name="组合 6"/>
              <p:cNvGrpSpPr/>
              <p:nvPr/>
            </p:nvGrpSpPr>
            <p:grpSpPr>
              <a:xfrm>
                <a:off x="3567745" y="3971974"/>
                <a:ext cx="1338084" cy="1338084"/>
                <a:chOff x="5213600" y="2517129"/>
                <a:chExt cx="2023672" cy="2023672"/>
              </a:xfrm>
            </p:grpSpPr>
            <p:sp>
              <p:nvSpPr>
                <p:cNvPr id="9" name="椭圆 8"/>
                <p:cNvSpPr/>
                <p:nvPr/>
              </p:nvSpPr>
              <p:spPr>
                <a:xfrm>
                  <a:off x="5213600" y="2517129"/>
                  <a:ext cx="2023672" cy="202367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bg1"/>
                    </a:gs>
                    <a:gs pos="100000">
                      <a:srgbClr val="E0E0E0"/>
                    </a:gs>
                  </a:gsLst>
                  <a:lin ang="5400000" scaled="1"/>
                  <a:tileRect/>
                </a:gradFill>
                <a:ln>
                  <a:noFill/>
                </a:ln>
                <a:effectLst>
                  <a:outerShdw blurRad="279400" dist="254000" dir="8100000" algn="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0" name="椭圆 9"/>
                <p:cNvSpPr/>
                <p:nvPr/>
              </p:nvSpPr>
              <p:spPr>
                <a:xfrm>
                  <a:off x="5260739" y="2564268"/>
                  <a:ext cx="1929394" cy="1929394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bg1"/>
                    </a:gs>
                    <a:gs pos="100000">
                      <a:srgbClr val="DDDEDD"/>
                    </a:gs>
                  </a:gsLst>
                  <a:lin ang="189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8" name="椭圆 7"/>
              <p:cNvSpPr/>
              <p:nvPr/>
            </p:nvSpPr>
            <p:spPr>
              <a:xfrm>
                <a:off x="3695023" y="4099252"/>
                <a:ext cx="1083528" cy="1083528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</p:grpSp>
        <p:sp>
          <p:nvSpPr>
            <p:cNvPr id="5" name="文本框 77"/>
            <p:cNvSpPr txBox="1"/>
            <p:nvPr/>
          </p:nvSpPr>
          <p:spPr>
            <a:xfrm>
              <a:off x="972509" y="3466643"/>
              <a:ext cx="878819" cy="781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endPara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" name="TextBox 72"/>
            <p:cNvSpPr txBox="1"/>
            <p:nvPr/>
          </p:nvSpPr>
          <p:spPr>
            <a:xfrm>
              <a:off x="2321880" y="3483385"/>
              <a:ext cx="5261340" cy="7795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31800">
                <a:defRPr/>
              </a:pPr>
              <a:r>
                <a:rPr lang="zh-CN" altLang="en-US" b="1" kern="0" dirty="0" smtClean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基本信息</a:t>
              </a:r>
              <a:endParaRPr lang="zh-CN" altLang="en-US" b="1" kern="0" dirty="0" smtClean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3484931" y="1582590"/>
            <a:ext cx="4137328" cy="632183"/>
            <a:chOff x="736575" y="3188469"/>
            <a:chExt cx="8755767" cy="1338084"/>
          </a:xfrm>
        </p:grpSpPr>
        <p:sp>
          <p:nvSpPr>
            <p:cNvPr id="12" name="圆角矩形 11"/>
            <p:cNvSpPr/>
            <p:nvPr/>
          </p:nvSpPr>
          <p:spPr>
            <a:xfrm flipH="1">
              <a:off x="1020576" y="3307962"/>
              <a:ext cx="8471766" cy="1132577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bg1"/>
                </a:gs>
                <a:gs pos="100000">
                  <a:srgbClr val="E0E0E0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381000" dist="254000" dir="1026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grpSp>
          <p:nvGrpSpPr>
            <p:cNvPr id="13" name="组合 12"/>
            <p:cNvGrpSpPr/>
            <p:nvPr/>
          </p:nvGrpSpPr>
          <p:grpSpPr>
            <a:xfrm>
              <a:off x="736575" y="3188469"/>
              <a:ext cx="1338084" cy="1338084"/>
              <a:chOff x="3567745" y="3971974"/>
              <a:chExt cx="1338084" cy="1338084"/>
            </a:xfrm>
          </p:grpSpPr>
          <p:grpSp>
            <p:nvGrpSpPr>
              <p:cNvPr id="16" name="组合 15"/>
              <p:cNvGrpSpPr/>
              <p:nvPr/>
            </p:nvGrpSpPr>
            <p:grpSpPr>
              <a:xfrm>
                <a:off x="3567745" y="3971974"/>
                <a:ext cx="1338084" cy="1338084"/>
                <a:chOff x="5213600" y="2517129"/>
                <a:chExt cx="2023672" cy="2023672"/>
              </a:xfrm>
            </p:grpSpPr>
            <p:sp>
              <p:nvSpPr>
                <p:cNvPr id="18" name="椭圆 17"/>
                <p:cNvSpPr/>
                <p:nvPr/>
              </p:nvSpPr>
              <p:spPr>
                <a:xfrm>
                  <a:off x="5213600" y="2517129"/>
                  <a:ext cx="2023672" cy="202367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bg1"/>
                    </a:gs>
                    <a:gs pos="100000">
                      <a:srgbClr val="E0E0E0"/>
                    </a:gs>
                  </a:gsLst>
                  <a:lin ang="5400000" scaled="1"/>
                  <a:tileRect/>
                </a:gradFill>
                <a:ln>
                  <a:noFill/>
                </a:ln>
                <a:effectLst>
                  <a:outerShdw blurRad="279400" dist="254000" dir="8100000" algn="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9" name="椭圆 18"/>
                <p:cNvSpPr/>
                <p:nvPr/>
              </p:nvSpPr>
              <p:spPr>
                <a:xfrm>
                  <a:off x="5260739" y="2564268"/>
                  <a:ext cx="1929394" cy="1929394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bg1"/>
                    </a:gs>
                    <a:gs pos="100000">
                      <a:srgbClr val="DDDEDD"/>
                    </a:gs>
                  </a:gsLst>
                  <a:lin ang="189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17" name="椭圆 16"/>
              <p:cNvSpPr/>
              <p:nvPr/>
            </p:nvSpPr>
            <p:spPr>
              <a:xfrm>
                <a:off x="3695023" y="4099252"/>
                <a:ext cx="1083528" cy="1083528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</p:grpSp>
        <p:sp>
          <p:nvSpPr>
            <p:cNvPr id="14" name="文本框 77"/>
            <p:cNvSpPr txBox="1"/>
            <p:nvPr/>
          </p:nvSpPr>
          <p:spPr>
            <a:xfrm>
              <a:off x="972509" y="3466644"/>
              <a:ext cx="878819" cy="781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endPara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TextBox 72"/>
            <p:cNvSpPr txBox="1"/>
            <p:nvPr/>
          </p:nvSpPr>
          <p:spPr>
            <a:xfrm>
              <a:off x="2348757" y="3494137"/>
              <a:ext cx="5261340" cy="779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31800">
                <a:defRPr/>
              </a:pPr>
              <a:r>
                <a:rPr lang="zh-CN" altLang="en-US" b="1" kern="0" dirty="0" smtClean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安全性</a:t>
              </a:r>
              <a:endParaRPr lang="zh-CN" altLang="en-US" b="1" kern="0" dirty="0" smtClean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3675032" y="2240933"/>
            <a:ext cx="4137328" cy="632183"/>
            <a:chOff x="736575" y="3188469"/>
            <a:chExt cx="8755767" cy="1338084"/>
          </a:xfrm>
        </p:grpSpPr>
        <p:sp>
          <p:nvSpPr>
            <p:cNvPr id="21" name="圆角矩形 20"/>
            <p:cNvSpPr/>
            <p:nvPr/>
          </p:nvSpPr>
          <p:spPr>
            <a:xfrm flipH="1">
              <a:off x="1020576" y="3307962"/>
              <a:ext cx="8471766" cy="1132577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bg1"/>
                </a:gs>
                <a:gs pos="100000">
                  <a:srgbClr val="E0E0E0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381000" dist="254000" dir="1026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grpSp>
          <p:nvGrpSpPr>
            <p:cNvPr id="22" name="组合 21"/>
            <p:cNvGrpSpPr/>
            <p:nvPr/>
          </p:nvGrpSpPr>
          <p:grpSpPr>
            <a:xfrm>
              <a:off x="736575" y="3188469"/>
              <a:ext cx="1338084" cy="1338084"/>
              <a:chOff x="3567745" y="3971974"/>
              <a:chExt cx="1338084" cy="1338084"/>
            </a:xfrm>
          </p:grpSpPr>
          <p:grpSp>
            <p:nvGrpSpPr>
              <p:cNvPr id="25" name="组合 24"/>
              <p:cNvGrpSpPr/>
              <p:nvPr/>
            </p:nvGrpSpPr>
            <p:grpSpPr>
              <a:xfrm>
                <a:off x="3567745" y="3971974"/>
                <a:ext cx="1338084" cy="1338084"/>
                <a:chOff x="5213600" y="2517129"/>
                <a:chExt cx="2023672" cy="2023672"/>
              </a:xfrm>
            </p:grpSpPr>
            <p:sp>
              <p:nvSpPr>
                <p:cNvPr id="27" name="椭圆 26"/>
                <p:cNvSpPr/>
                <p:nvPr/>
              </p:nvSpPr>
              <p:spPr>
                <a:xfrm>
                  <a:off x="5213600" y="2517129"/>
                  <a:ext cx="2023672" cy="202367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bg1"/>
                    </a:gs>
                    <a:gs pos="100000">
                      <a:srgbClr val="E0E0E0"/>
                    </a:gs>
                  </a:gsLst>
                  <a:lin ang="5400000" scaled="1"/>
                  <a:tileRect/>
                </a:gradFill>
                <a:ln>
                  <a:noFill/>
                </a:ln>
                <a:effectLst>
                  <a:outerShdw blurRad="279400" dist="254000" dir="8100000" algn="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8" name="椭圆 27"/>
                <p:cNvSpPr/>
                <p:nvPr/>
              </p:nvSpPr>
              <p:spPr>
                <a:xfrm>
                  <a:off x="5260739" y="2564268"/>
                  <a:ext cx="1929394" cy="1929394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bg1"/>
                    </a:gs>
                    <a:gs pos="100000">
                      <a:srgbClr val="DDDEDD"/>
                    </a:gs>
                  </a:gsLst>
                  <a:lin ang="189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26" name="椭圆 25"/>
              <p:cNvSpPr/>
              <p:nvPr/>
            </p:nvSpPr>
            <p:spPr>
              <a:xfrm>
                <a:off x="3695023" y="4099252"/>
                <a:ext cx="1083528" cy="1083528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</p:grpSp>
        <p:sp>
          <p:nvSpPr>
            <p:cNvPr id="23" name="文本框 77"/>
            <p:cNvSpPr txBox="1"/>
            <p:nvPr/>
          </p:nvSpPr>
          <p:spPr>
            <a:xfrm>
              <a:off x="972509" y="3466644"/>
              <a:ext cx="878819" cy="781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endPara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4" name="TextBox 72"/>
            <p:cNvSpPr txBox="1"/>
            <p:nvPr/>
          </p:nvSpPr>
          <p:spPr>
            <a:xfrm>
              <a:off x="2483141" y="3504890"/>
              <a:ext cx="5261340" cy="779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31800">
                <a:defRPr/>
              </a:pPr>
              <a:r>
                <a:rPr lang="zh-CN" altLang="en-US" b="1" kern="0" dirty="0" smtClean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有效性</a:t>
              </a:r>
              <a:endParaRPr lang="zh-CN" altLang="en-US" b="1" kern="0" dirty="0" smtClean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3484931" y="2935101"/>
            <a:ext cx="4137328" cy="632183"/>
            <a:chOff x="736575" y="3188469"/>
            <a:chExt cx="8755767" cy="1338084"/>
          </a:xfrm>
        </p:grpSpPr>
        <p:sp>
          <p:nvSpPr>
            <p:cNvPr id="30" name="圆角矩形 29"/>
            <p:cNvSpPr/>
            <p:nvPr/>
          </p:nvSpPr>
          <p:spPr>
            <a:xfrm flipH="1">
              <a:off x="1020576" y="3307962"/>
              <a:ext cx="8471766" cy="1132577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bg1"/>
                </a:gs>
                <a:gs pos="100000">
                  <a:srgbClr val="E0E0E0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381000" dist="254000" dir="1026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grpSp>
          <p:nvGrpSpPr>
            <p:cNvPr id="31" name="组合 30"/>
            <p:cNvGrpSpPr/>
            <p:nvPr/>
          </p:nvGrpSpPr>
          <p:grpSpPr>
            <a:xfrm>
              <a:off x="736575" y="3188469"/>
              <a:ext cx="1338084" cy="1338084"/>
              <a:chOff x="3567745" y="3971974"/>
              <a:chExt cx="1338084" cy="1338084"/>
            </a:xfrm>
          </p:grpSpPr>
          <p:grpSp>
            <p:nvGrpSpPr>
              <p:cNvPr id="34" name="组合 33"/>
              <p:cNvGrpSpPr/>
              <p:nvPr/>
            </p:nvGrpSpPr>
            <p:grpSpPr>
              <a:xfrm>
                <a:off x="3567745" y="3971974"/>
                <a:ext cx="1338084" cy="1338084"/>
                <a:chOff x="5213600" y="2517129"/>
                <a:chExt cx="2023672" cy="2023672"/>
              </a:xfrm>
            </p:grpSpPr>
            <p:sp>
              <p:nvSpPr>
                <p:cNvPr id="36" name="椭圆 35"/>
                <p:cNvSpPr/>
                <p:nvPr/>
              </p:nvSpPr>
              <p:spPr>
                <a:xfrm>
                  <a:off x="5213600" y="2517129"/>
                  <a:ext cx="2023672" cy="202367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bg1"/>
                    </a:gs>
                    <a:gs pos="100000">
                      <a:srgbClr val="E0E0E0"/>
                    </a:gs>
                  </a:gsLst>
                  <a:lin ang="5400000" scaled="1"/>
                  <a:tileRect/>
                </a:gradFill>
                <a:ln>
                  <a:noFill/>
                </a:ln>
                <a:effectLst>
                  <a:outerShdw blurRad="279400" dist="254000" dir="8100000" algn="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7" name="椭圆 36"/>
                <p:cNvSpPr/>
                <p:nvPr/>
              </p:nvSpPr>
              <p:spPr>
                <a:xfrm>
                  <a:off x="5260739" y="2564268"/>
                  <a:ext cx="1929394" cy="1929394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bg1"/>
                    </a:gs>
                    <a:gs pos="100000">
                      <a:srgbClr val="DDDEDD"/>
                    </a:gs>
                  </a:gsLst>
                  <a:lin ang="189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35" name="椭圆 34"/>
              <p:cNvSpPr/>
              <p:nvPr/>
            </p:nvSpPr>
            <p:spPr>
              <a:xfrm>
                <a:off x="3695023" y="4099252"/>
                <a:ext cx="1083528" cy="1083528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</p:grpSp>
        <p:sp>
          <p:nvSpPr>
            <p:cNvPr id="32" name="文本框 77"/>
            <p:cNvSpPr txBox="1"/>
            <p:nvPr/>
          </p:nvSpPr>
          <p:spPr>
            <a:xfrm>
              <a:off x="972509" y="3466644"/>
              <a:ext cx="878819" cy="781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</a:t>
              </a:r>
              <a:endPara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3" name="TextBox 72"/>
            <p:cNvSpPr txBox="1"/>
            <p:nvPr/>
          </p:nvSpPr>
          <p:spPr>
            <a:xfrm>
              <a:off x="2348757" y="3542522"/>
              <a:ext cx="5261340" cy="779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31800">
                <a:defRPr/>
              </a:pPr>
              <a:r>
                <a:rPr lang="zh-CN" altLang="en-US" b="1" kern="0" dirty="0" smtClean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创新性</a:t>
              </a:r>
              <a:endParaRPr lang="zh-CN" altLang="en-US" b="1" kern="0" dirty="0" smtClean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3102894" y="3574518"/>
            <a:ext cx="4137328" cy="632183"/>
            <a:chOff x="736575" y="3188469"/>
            <a:chExt cx="8755767" cy="1338084"/>
          </a:xfrm>
        </p:grpSpPr>
        <p:sp>
          <p:nvSpPr>
            <p:cNvPr id="39" name="圆角矩形 38"/>
            <p:cNvSpPr/>
            <p:nvPr/>
          </p:nvSpPr>
          <p:spPr>
            <a:xfrm flipH="1">
              <a:off x="1020576" y="3307962"/>
              <a:ext cx="8471766" cy="1132577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bg1"/>
                </a:gs>
                <a:gs pos="100000">
                  <a:srgbClr val="E0E0E0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381000" dist="254000" dir="1026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grpSp>
          <p:nvGrpSpPr>
            <p:cNvPr id="40" name="组合 39"/>
            <p:cNvGrpSpPr/>
            <p:nvPr/>
          </p:nvGrpSpPr>
          <p:grpSpPr>
            <a:xfrm>
              <a:off x="736575" y="3188469"/>
              <a:ext cx="1338084" cy="1338084"/>
              <a:chOff x="3567745" y="3971974"/>
              <a:chExt cx="1338084" cy="1338084"/>
            </a:xfrm>
          </p:grpSpPr>
          <p:grpSp>
            <p:nvGrpSpPr>
              <p:cNvPr id="43" name="组合 42"/>
              <p:cNvGrpSpPr/>
              <p:nvPr/>
            </p:nvGrpSpPr>
            <p:grpSpPr>
              <a:xfrm>
                <a:off x="3567745" y="3971974"/>
                <a:ext cx="1338084" cy="1338084"/>
                <a:chOff x="5213600" y="2517129"/>
                <a:chExt cx="2023672" cy="2023672"/>
              </a:xfrm>
            </p:grpSpPr>
            <p:sp>
              <p:nvSpPr>
                <p:cNvPr id="45" name="椭圆 44"/>
                <p:cNvSpPr/>
                <p:nvPr/>
              </p:nvSpPr>
              <p:spPr>
                <a:xfrm>
                  <a:off x="5213600" y="2517129"/>
                  <a:ext cx="2023672" cy="202367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bg1"/>
                    </a:gs>
                    <a:gs pos="100000">
                      <a:srgbClr val="E0E0E0"/>
                    </a:gs>
                  </a:gsLst>
                  <a:lin ang="5400000" scaled="1"/>
                  <a:tileRect/>
                </a:gradFill>
                <a:ln>
                  <a:noFill/>
                </a:ln>
                <a:effectLst>
                  <a:outerShdw blurRad="279400" dist="254000" dir="8100000" algn="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6" name="椭圆 45"/>
                <p:cNvSpPr/>
                <p:nvPr/>
              </p:nvSpPr>
              <p:spPr>
                <a:xfrm>
                  <a:off x="5260739" y="2564268"/>
                  <a:ext cx="1929394" cy="1929394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bg1"/>
                    </a:gs>
                    <a:gs pos="100000">
                      <a:srgbClr val="DDDEDD"/>
                    </a:gs>
                  </a:gsLst>
                  <a:lin ang="189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44" name="椭圆 43"/>
              <p:cNvSpPr/>
              <p:nvPr/>
            </p:nvSpPr>
            <p:spPr>
              <a:xfrm>
                <a:off x="3695023" y="4099252"/>
                <a:ext cx="1083528" cy="1083528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</p:grpSp>
        <p:sp>
          <p:nvSpPr>
            <p:cNvPr id="41" name="文本框 77"/>
            <p:cNvSpPr txBox="1"/>
            <p:nvPr/>
          </p:nvSpPr>
          <p:spPr>
            <a:xfrm>
              <a:off x="972509" y="3466644"/>
              <a:ext cx="878819" cy="781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5</a:t>
              </a:r>
              <a:endPara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2" name="TextBox 72"/>
            <p:cNvSpPr txBox="1"/>
            <p:nvPr/>
          </p:nvSpPr>
          <p:spPr>
            <a:xfrm>
              <a:off x="2321881" y="3467256"/>
              <a:ext cx="5261340" cy="779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31800">
                <a:defRPr/>
              </a:pPr>
              <a:r>
                <a:rPr lang="zh-CN" altLang="en-US" b="1" kern="0" dirty="0" smtClean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公平性</a:t>
              </a:r>
              <a:endParaRPr lang="zh-CN" altLang="en-US" b="1" kern="0" dirty="0" smtClean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1374846" y="1636536"/>
            <a:ext cx="1864487" cy="1870428"/>
            <a:chOff x="907313" y="1636536"/>
            <a:chExt cx="1864487" cy="1870428"/>
          </a:xfrm>
        </p:grpSpPr>
        <p:grpSp>
          <p:nvGrpSpPr>
            <p:cNvPr id="48" name="组合 47"/>
            <p:cNvGrpSpPr/>
            <p:nvPr/>
          </p:nvGrpSpPr>
          <p:grpSpPr>
            <a:xfrm flipH="1">
              <a:off x="907313" y="1636536"/>
              <a:ext cx="1864487" cy="18704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51" name="同心圆 50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椭圆 51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49" name="TextBox 48"/>
            <p:cNvSpPr txBox="1"/>
            <p:nvPr/>
          </p:nvSpPr>
          <p:spPr>
            <a:xfrm>
              <a:off x="1187624" y="2167762"/>
              <a:ext cx="129614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 b="1" dirty="0" smtClean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目  录</a:t>
              </a:r>
              <a:endParaRPr lang="zh-CN" altLang="en-US" sz="28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295636" y="2662538"/>
              <a:ext cx="10801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ea typeface="微软雅黑" panose="020B0503020204020204" pitchFamily="34" charset="-122"/>
                </a:rPr>
                <a:t>Contents</a:t>
              </a:r>
              <a:endPara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299085" y="712470"/>
          <a:ext cx="4416425" cy="41154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3090"/>
                <a:gridCol w="2553335"/>
              </a:tblGrid>
              <a:tr h="52006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药品通用名称</a:t>
                      </a:r>
                      <a:endParaRPr lang="zh-CN" altLang="en-US" sz="120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 b="1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盐酸赛庚啶口服溶液</a:t>
                      </a:r>
                      <a:endParaRPr lang="zh-CN" altLang="en-US" sz="1200" b="1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B w="12700" cmpd="sng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432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注册规格</a:t>
                      </a:r>
                      <a:endParaRPr lang="zh-CN" altLang="en-US" sz="12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100ml:</a:t>
                      </a:r>
                      <a:r>
                        <a:rPr lang="en-US" altLang="zh-CN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40mg</a:t>
                      </a:r>
                      <a:endParaRPr lang="en-US" altLang="zh-CN" sz="120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anchor="ctr" anchorCtr="0">
                    <a:lnT w="12700" cmpd="sng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5292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适应症</a:t>
                      </a:r>
                      <a:endParaRPr lang="zh-CN" altLang="en-US" sz="12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p>
                      <a:pPr indent="0" fontAlgn="auto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用于</a:t>
                      </a:r>
                      <a:r>
                        <a:rPr lang="zh-CN" altLang="en-US" sz="1200" b="1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过敏性疾病</a:t>
                      </a:r>
                      <a:r>
                        <a:rPr lang="zh-CN" altLang="en-US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，如</a:t>
                      </a:r>
                      <a:r>
                        <a:rPr lang="zh-CN" altLang="en-US" sz="1200" b="1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荨麻疹、丘疹性荨麻疹、湿疹、皮肤瘙痒</a:t>
                      </a:r>
                      <a:r>
                        <a:rPr lang="zh-CN" altLang="en-US" sz="120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。</a:t>
                      </a:r>
                      <a:endParaRPr lang="zh-CN" altLang="en-US" sz="1200">
                        <a:solidFill>
                          <a:srgbClr val="C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T w="12700" cmpd="sng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7488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用法用量</a:t>
                      </a:r>
                      <a:endParaRPr lang="zh-CN" altLang="en-US" sz="12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p>
                      <a:pPr indent="0" fontAlgn="auto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通常，成人口服一次</a:t>
                      </a:r>
                      <a:r>
                        <a:rPr lang="en-US" altLang="zh-CN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4mg</a:t>
                      </a:r>
                      <a:r>
                        <a:rPr lang="zh-CN" altLang="en-US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</a:t>
                      </a:r>
                      <a:r>
                        <a:rPr lang="en-US" altLang="zh-CN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10ml</a:t>
                      </a:r>
                      <a:r>
                        <a:rPr lang="zh-CN" altLang="en-US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）（以盐酸赛庚啶计），每日</a:t>
                      </a:r>
                      <a:r>
                        <a:rPr lang="en-US" altLang="zh-CN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1~3</a:t>
                      </a:r>
                      <a:r>
                        <a:rPr lang="zh-CN" altLang="en-US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次。此外，</a:t>
                      </a:r>
                      <a:r>
                        <a:rPr lang="zh-CN" altLang="en-US" sz="1200" b="1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根据年龄、症状适当增减</a:t>
                      </a:r>
                      <a:r>
                        <a:rPr lang="zh-CN" altLang="en-US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。</a:t>
                      </a:r>
                      <a:endParaRPr lang="zh-CN" altLang="en-US" sz="12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T w="12700" cmpd="sng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468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中国大陆首次上市时间</a:t>
                      </a:r>
                      <a:endParaRPr lang="zh-CN" altLang="en-US" sz="12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2022</a:t>
                      </a:r>
                      <a:r>
                        <a:rPr lang="zh-CN" altLang="en-US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年</a:t>
                      </a:r>
                      <a:r>
                        <a:rPr lang="en-US" altLang="zh-CN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  <a:r>
                        <a:rPr lang="zh-CN" altLang="en-US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</a:t>
                      </a:r>
                      <a:r>
                        <a:rPr lang="en-US" altLang="zh-CN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22</a:t>
                      </a:r>
                      <a:r>
                        <a:rPr lang="zh-CN" altLang="en-US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日</a:t>
                      </a:r>
                      <a:endParaRPr lang="zh-CN" altLang="en-US" sz="12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T w="12700" cmpd="sng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432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目前大陆地区同通用名药品的上市情况</a:t>
                      </a:r>
                      <a:endParaRPr lang="zh-CN" altLang="en-US" sz="12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anchor="ctr" anchorCtr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400" b="1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无</a:t>
                      </a:r>
                      <a:endParaRPr lang="zh-CN" altLang="en-US" sz="1400" b="1">
                        <a:solidFill>
                          <a:srgbClr val="C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T w="12700" cmpd="sng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50165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全球首个上市国家</a:t>
                      </a:r>
                      <a:r>
                        <a:rPr lang="en-US" altLang="zh-CN" sz="12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endParaRPr lang="en-US" altLang="zh-CN" sz="12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2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地区及上市时间</a:t>
                      </a:r>
                      <a:endParaRPr lang="zh-CN" altLang="en-US" sz="12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2008</a:t>
                      </a:r>
                      <a:r>
                        <a:rPr lang="zh-CN" altLang="en-US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年</a:t>
                      </a:r>
                      <a:r>
                        <a:rPr lang="en-US" altLang="zh-CN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</a:t>
                      </a:r>
                      <a:r>
                        <a:rPr lang="zh-CN" altLang="en-US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月，</a:t>
                      </a:r>
                      <a:r>
                        <a:rPr lang="zh-CN" altLang="en-US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日本</a:t>
                      </a:r>
                      <a:endParaRPr lang="zh-CN" altLang="en-US" sz="12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T w="12700" cmpd="sng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48323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是否</a:t>
                      </a:r>
                      <a:r>
                        <a:rPr lang="en-US" altLang="zh-CN" sz="12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OTC</a:t>
                      </a:r>
                      <a:endParaRPr lang="en-US" altLang="zh-CN" sz="12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否</a:t>
                      </a:r>
                      <a:endParaRPr lang="zh-CN" altLang="en-US" sz="12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T w="12700" cmpd="sng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</a:lnT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55650" y="69215"/>
            <a:ext cx="145732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31800">
              <a:defRPr/>
            </a:pPr>
            <a:r>
              <a:rPr lang="zh-CN" altLang="en-US" sz="2400" b="1" kern="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基本信息</a:t>
            </a:r>
            <a:endParaRPr lang="zh-CN" altLang="en-US" sz="2400" b="1" kern="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" name="燕尾形 2"/>
          <p:cNvSpPr/>
          <p:nvPr/>
        </p:nvSpPr>
        <p:spPr>
          <a:xfrm>
            <a:off x="227230" y="150190"/>
            <a:ext cx="288032" cy="29732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" name="燕尾形 3"/>
          <p:cNvSpPr/>
          <p:nvPr/>
        </p:nvSpPr>
        <p:spPr>
          <a:xfrm>
            <a:off x="464428" y="150190"/>
            <a:ext cx="288032" cy="29732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3" name="矩形 32"/>
          <p:cNvSpPr/>
          <p:nvPr>
            <p:custDataLst>
              <p:tags r:id="rId2"/>
            </p:custDataLst>
          </p:nvPr>
        </p:nvSpPr>
        <p:spPr>
          <a:xfrm>
            <a:off x="299085" y="724535"/>
            <a:ext cx="4263390" cy="4102735"/>
          </a:xfrm>
          <a:prstGeom prst="rect">
            <a:avLst/>
          </a:prstGeom>
          <a:noFill/>
          <a:ln w="12700">
            <a:solidFill>
              <a:schemeClr val="bg1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4" name="文本框 33"/>
          <p:cNvSpPr txBox="1"/>
          <p:nvPr/>
        </p:nvSpPr>
        <p:spPr>
          <a:xfrm>
            <a:off x="107315" y="4815840"/>
            <a:ext cx="1562100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1.</a:t>
            </a:r>
            <a:r>
              <a:rPr lang="zh-CN" altLang="en-US" sz="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盐酸赛庚啶口服溶液说明书</a:t>
            </a:r>
            <a:endParaRPr lang="zh-CN" altLang="en-US" sz="8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7" name="矩形 36"/>
          <p:cNvSpPr/>
          <p:nvPr>
            <p:custDataLst>
              <p:tags r:id="rId3"/>
            </p:custDataLst>
          </p:nvPr>
        </p:nvSpPr>
        <p:spPr>
          <a:xfrm>
            <a:off x="4643755" y="713105"/>
            <a:ext cx="4263390" cy="4102735"/>
          </a:xfrm>
          <a:prstGeom prst="rect">
            <a:avLst/>
          </a:prstGeom>
          <a:noFill/>
          <a:ln w="12700">
            <a:solidFill>
              <a:schemeClr val="bg1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8" name="文本框 37"/>
          <p:cNvSpPr txBox="1"/>
          <p:nvPr/>
        </p:nvSpPr>
        <p:spPr>
          <a:xfrm>
            <a:off x="5220335" y="760645"/>
            <a:ext cx="3048000" cy="27559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200" b="1">
                <a:latin typeface="Arial" panose="020B0604020202020204" pitchFamily="34" charset="0"/>
                <a:ea typeface="微软雅黑" panose="020B0503020204020204" pitchFamily="34" charset="-122"/>
              </a:rPr>
              <a:t>参照药品建议：</a:t>
            </a:r>
            <a:r>
              <a:rPr lang="zh-CN" altLang="en-US" sz="1200" b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氯雷他定</a:t>
            </a:r>
            <a:r>
              <a:rPr lang="zh-CN" altLang="en-US" sz="1200" b="1">
                <a:latin typeface="Arial" panose="020B0604020202020204" pitchFamily="34" charset="0"/>
                <a:ea typeface="微软雅黑" panose="020B0503020204020204" pitchFamily="34" charset="-122"/>
              </a:rPr>
              <a:t>糖浆</a:t>
            </a:r>
            <a:endParaRPr lang="zh-CN" altLang="en-US" sz="1200" b="1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9" name="文本框 38"/>
          <p:cNvSpPr txBox="1"/>
          <p:nvPr>
            <p:custDataLst>
              <p:tags r:id="rId4"/>
            </p:custDataLst>
          </p:nvPr>
        </p:nvSpPr>
        <p:spPr>
          <a:xfrm>
            <a:off x="4716145" y="991870"/>
            <a:ext cx="4178300" cy="1504315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>
              <a:lnSpc>
                <a:spcPct val="150000"/>
              </a:lnSpc>
            </a:pPr>
            <a:r>
              <a:rPr lang="zh-CN" altLang="en-US" sz="1200" b="1">
                <a:latin typeface="Arial" panose="020B0604020202020204" pitchFamily="34" charset="0"/>
                <a:ea typeface="微软雅黑" panose="020B0503020204020204" pitchFamily="34" charset="-122"/>
              </a:rPr>
              <a:t>参照药品选择理由：</a:t>
            </a:r>
            <a:endParaRPr lang="zh-CN" altLang="en-US" sz="1200" b="1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marL="171450" indent="-17145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Ø"/>
            </a:pPr>
            <a:r>
              <a:rPr lang="zh-CN" altLang="en-US" sz="120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氯雷他定糖浆为</a:t>
            </a:r>
            <a:r>
              <a:rPr lang="zh-CN" altLang="en-US" sz="1200" b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医保目录内</a:t>
            </a:r>
            <a:r>
              <a:rPr lang="zh-CN" altLang="en-US" sz="120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抗组胺药中</a:t>
            </a:r>
            <a:r>
              <a:rPr lang="zh-CN" altLang="en-US" sz="1200" b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临床应用最广泛</a:t>
            </a:r>
            <a:r>
              <a:rPr lang="zh-CN" altLang="en-US" sz="120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的</a:t>
            </a:r>
            <a:endParaRPr lang="zh-CN" altLang="en-US" sz="120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marL="171450" indent="-17145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Ø"/>
            </a:pPr>
            <a:r>
              <a:rPr lang="zh-CN" altLang="en-US" sz="1200">
                <a:latin typeface="Arial" panose="020B0604020202020204" pitchFamily="34" charset="0"/>
                <a:ea typeface="微软雅黑" panose="020B0503020204020204" pitchFamily="34" charset="-122"/>
              </a:rPr>
              <a:t>均适用于</a:t>
            </a:r>
            <a:r>
              <a:rPr lang="zh-CN" altLang="en-US" sz="1200" b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过敏性疾病</a:t>
            </a:r>
            <a:r>
              <a:rPr lang="zh-CN" altLang="en-US" sz="1200">
                <a:latin typeface="Arial" panose="020B0604020202020204" pitchFamily="34" charset="0"/>
                <a:ea typeface="微软雅黑" panose="020B0503020204020204" pitchFamily="34" charset="-122"/>
              </a:rPr>
              <a:t>如荨麻疹的治疗</a:t>
            </a:r>
            <a:endParaRPr lang="zh-CN" altLang="en-US" sz="120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marL="171450" indent="-17145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Ø"/>
            </a:pPr>
            <a:r>
              <a:rPr lang="zh-CN" altLang="en-US" sz="1200">
                <a:latin typeface="Arial" panose="020B0604020202020204" pitchFamily="34" charset="0"/>
                <a:ea typeface="微软雅黑" panose="020B0503020204020204" pitchFamily="34" charset="-122"/>
              </a:rPr>
              <a:t>均为</a:t>
            </a:r>
            <a:r>
              <a:rPr lang="zh-CN" altLang="en-US" sz="1200" b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口服液体剂型</a:t>
            </a:r>
            <a:endParaRPr lang="zh-CN" altLang="en-US" sz="120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marL="342900" indent="-34290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</a:pPr>
            <a:endParaRPr lang="zh-CN" altLang="en-US" sz="120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40" name="文本框 39"/>
          <p:cNvSpPr txBox="1"/>
          <p:nvPr>
            <p:custDataLst>
              <p:tags r:id="rId5"/>
            </p:custDataLst>
          </p:nvPr>
        </p:nvSpPr>
        <p:spPr>
          <a:xfrm>
            <a:off x="4716145" y="2355850"/>
            <a:ext cx="4178300" cy="227012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 b="1">
                <a:latin typeface="Arial" panose="020B0604020202020204" pitchFamily="34" charset="0"/>
                <a:ea typeface="微软雅黑" panose="020B0503020204020204" pitchFamily="34" charset="-122"/>
              </a:rPr>
              <a:t>与参照药品相比的优势和不足：</a:t>
            </a:r>
            <a:endParaRPr lang="zh-CN" altLang="en-US" sz="1200" b="1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marL="171450" indent="-17145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l"/>
            </a:pPr>
            <a:r>
              <a:rPr lang="zh-CN" altLang="en-US" sz="120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与氯雷他定糖浆相比，</a:t>
            </a:r>
            <a:r>
              <a:rPr lang="zh-CN" altLang="en-US" sz="1200">
                <a:latin typeface="Arial" panose="020B0604020202020204" pitchFamily="34" charset="0"/>
                <a:ea typeface="微软雅黑" panose="020B0503020204020204" pitchFamily="34" charset="-122"/>
              </a:rPr>
              <a:t>盐酸赛庚啶口服溶液是寒冷性荨麻疹的首选</a:t>
            </a:r>
            <a:r>
              <a:rPr lang="zh-CN" altLang="en-US" sz="1200">
                <a:latin typeface="Arial" panose="020B0604020202020204" pitchFamily="34" charset="0"/>
                <a:ea typeface="微软雅黑" panose="020B0503020204020204" pitchFamily="34" charset="-122"/>
              </a:rPr>
              <a:t>药</a:t>
            </a:r>
            <a:endParaRPr lang="zh-CN" altLang="en-US" sz="120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marL="171450" indent="-17145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l"/>
            </a:pPr>
            <a:r>
              <a:rPr lang="zh-CN" altLang="en-US" sz="1200">
                <a:latin typeface="Arial" panose="020B0604020202020204" pitchFamily="34" charset="0"/>
                <a:ea typeface="微软雅黑" panose="020B0503020204020204" pitchFamily="34" charset="-122"/>
              </a:rPr>
              <a:t>且具有</a:t>
            </a:r>
            <a:r>
              <a:rPr lang="zh-CN" altLang="en-US" sz="1200" b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抗胆碱作用</a:t>
            </a:r>
            <a:r>
              <a:rPr lang="zh-CN" altLang="en-US" sz="1200">
                <a:latin typeface="Arial" panose="020B0604020202020204" pitchFamily="34" charset="0"/>
                <a:ea typeface="微软雅黑" panose="020B0503020204020204" pitchFamily="34" charset="-122"/>
              </a:rPr>
              <a:t>，有助于减少分泌物、减轻咳嗽</a:t>
            </a:r>
            <a:endParaRPr lang="zh-CN" altLang="en-US" sz="120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marL="171450" indent="-17145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l"/>
            </a:pPr>
            <a:r>
              <a:rPr lang="zh-CN" altLang="en-US" sz="120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具有</a:t>
            </a:r>
            <a:r>
              <a:rPr lang="zh-CN" altLang="en-US" sz="1200" b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镇静作用</a:t>
            </a:r>
            <a:r>
              <a:rPr lang="zh-CN" altLang="en-US" sz="120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，多项权威指南共识推荐赛庚啶用于</a:t>
            </a:r>
            <a:r>
              <a:rPr lang="zh-CN" altLang="en-US" sz="1200" b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瘙痒或伴有睡眠障碍</a:t>
            </a:r>
            <a:r>
              <a:rPr lang="zh-CN" altLang="en-US" sz="120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的患者</a:t>
            </a:r>
            <a:endParaRPr lang="zh-CN" altLang="en-US" sz="1200"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  <a:p>
            <a:pPr marL="171450" indent="-17145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l"/>
            </a:pPr>
            <a:r>
              <a:rPr lang="zh-CN" altLang="en-US" sz="1200" b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不含蔗糖，不会对糖尿病患者造成影响</a:t>
            </a:r>
            <a:r>
              <a:rPr lang="zh-CN" altLang="en-US" sz="120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，适用人群更</a:t>
            </a:r>
            <a:r>
              <a:rPr lang="zh-CN" altLang="en-US" sz="120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加广泛</a:t>
            </a:r>
            <a:endParaRPr lang="zh-CN" altLang="en-US" sz="1200"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491865" y="88900"/>
            <a:ext cx="55613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盐酸赛庚啶口服溶液是化药</a:t>
            </a:r>
            <a:r>
              <a:rPr lang="en-US" altLang="zh-CN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类</a:t>
            </a:r>
            <a:r>
              <a:rPr lang="zh-CN" altLang="en-US" b="1">
                <a:solidFill>
                  <a:schemeClr val="accent6">
                    <a:lumMod val="60000"/>
                    <a:lumOff val="4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首仿</a:t>
            </a:r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药物，填补</a:t>
            </a:r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了国内</a:t>
            </a:r>
            <a:r>
              <a:rPr lang="zh-CN" altLang="en-US" b="1">
                <a:solidFill>
                  <a:schemeClr val="accent6">
                    <a:lumMod val="60000"/>
                    <a:lumOff val="4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空白</a:t>
            </a:r>
            <a:endParaRPr lang="zh-CN" altLang="en-US" b="1">
              <a:solidFill>
                <a:schemeClr val="accent6">
                  <a:lumMod val="60000"/>
                  <a:lumOff val="4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69101"/>
            <a:ext cx="25202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31800">
              <a:defRPr/>
            </a:pPr>
            <a:r>
              <a:rPr lang="zh-CN" altLang="en-US" sz="2400" b="1" kern="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基本信息</a:t>
            </a:r>
            <a:endParaRPr lang="zh-CN" altLang="en-US" sz="2400" b="1" kern="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" name="燕尾形 2"/>
          <p:cNvSpPr/>
          <p:nvPr/>
        </p:nvSpPr>
        <p:spPr>
          <a:xfrm>
            <a:off x="227230" y="150190"/>
            <a:ext cx="288032" cy="29732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" name="燕尾形 3"/>
          <p:cNvSpPr/>
          <p:nvPr/>
        </p:nvSpPr>
        <p:spPr>
          <a:xfrm>
            <a:off x="464428" y="150190"/>
            <a:ext cx="288032" cy="29732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514985" y="699770"/>
            <a:ext cx="3929380" cy="4032885"/>
            <a:chOff x="811" y="1102"/>
            <a:chExt cx="6188" cy="6351"/>
          </a:xfrm>
        </p:grpSpPr>
        <p:sp>
          <p:nvSpPr>
            <p:cNvPr id="6" name="矩形 5"/>
            <p:cNvSpPr/>
            <p:nvPr>
              <p:custDataLst>
                <p:tags r:id="rId1"/>
              </p:custDataLst>
            </p:nvPr>
          </p:nvSpPr>
          <p:spPr>
            <a:xfrm>
              <a:off x="811" y="1105"/>
              <a:ext cx="6185" cy="63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8" name="矩形 7"/>
            <p:cNvSpPr/>
            <p:nvPr/>
          </p:nvSpPr>
          <p:spPr>
            <a:xfrm>
              <a:off x="811" y="1102"/>
              <a:ext cx="6188" cy="916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所治疗疾病基本情况</a:t>
              </a:r>
              <a:endPara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4787900" y="699770"/>
            <a:ext cx="3975735" cy="4033520"/>
            <a:chOff x="7314" y="1102"/>
            <a:chExt cx="6261" cy="6352"/>
          </a:xfrm>
        </p:grpSpPr>
        <p:sp>
          <p:nvSpPr>
            <p:cNvPr id="7" name="矩形 6"/>
            <p:cNvSpPr/>
            <p:nvPr>
              <p:custDataLst>
                <p:tags r:id="rId2"/>
              </p:custDataLst>
            </p:nvPr>
          </p:nvSpPr>
          <p:spPr>
            <a:xfrm>
              <a:off x="7314" y="1105"/>
              <a:ext cx="6261" cy="634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矩形 8"/>
            <p:cNvSpPr/>
            <p:nvPr>
              <p:custDataLst>
                <p:tags r:id="rId3"/>
              </p:custDataLst>
            </p:nvPr>
          </p:nvSpPr>
          <p:spPr>
            <a:xfrm>
              <a:off x="7314" y="1102"/>
              <a:ext cx="6261" cy="917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临床未满足的需求</a:t>
              </a:r>
              <a:endPara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431165" y="1348105"/>
            <a:ext cx="3902710" cy="29997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 fontAlgn="auto" latinLnBrk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l"/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全国大约有</a:t>
            </a:r>
            <a:r>
              <a:rPr lang="zh-CN" altLang="en-US" sz="14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1.5亿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过敏性疾病患者，</a:t>
            </a:r>
            <a:r>
              <a:rPr lang="zh-CN" altLang="en-US" sz="14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1-7岁儿童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发病率为</a:t>
            </a:r>
            <a:r>
              <a:rPr lang="zh-CN" altLang="en-US" sz="14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12.94%</a:t>
            </a:r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285750" indent="-285750" fontAlgn="auto" latinLnBrk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l"/>
            </a:pPr>
            <a:r>
              <a:rPr lang="zh-CN" altLang="en-US" sz="1400">
                <a:ea typeface="微软雅黑" panose="020B0503020204020204" pitchFamily="34" charset="-122"/>
                <a:sym typeface="+mn-ea"/>
              </a:rPr>
              <a:t>过敏可引起患者夜间瘙痒剧烈或伴有睡眠障碍，</a:t>
            </a:r>
            <a:r>
              <a:rPr lang="zh-CN" altLang="en-US" sz="1400" b="1">
                <a:solidFill>
                  <a:srgbClr val="C00000"/>
                </a:solidFill>
                <a:ea typeface="微软雅黑" panose="020B0503020204020204" pitchFamily="34" charset="-122"/>
                <a:sym typeface="+mn-ea"/>
              </a:rPr>
              <a:t>儿童</a:t>
            </a:r>
            <a:r>
              <a:rPr lang="zh-CN" altLang="en-US" sz="1400">
                <a:ea typeface="微软雅黑" panose="020B0503020204020204" pitchFamily="34" charset="-122"/>
                <a:sym typeface="+mn-ea"/>
              </a:rPr>
              <a:t>和</a:t>
            </a:r>
            <a:r>
              <a:rPr lang="zh-CN" altLang="en-US" sz="1400" b="1">
                <a:solidFill>
                  <a:srgbClr val="C00000"/>
                </a:solidFill>
                <a:ea typeface="微软雅黑" panose="020B0503020204020204" pitchFamily="34" charset="-122"/>
                <a:sym typeface="+mn-ea"/>
              </a:rPr>
              <a:t>成年</a:t>
            </a:r>
            <a:r>
              <a:rPr lang="zh-CN" altLang="en-US" sz="1400">
                <a:ea typeface="微软雅黑" panose="020B0503020204020204" pitchFamily="34" charset="-122"/>
                <a:sym typeface="+mn-ea"/>
              </a:rPr>
              <a:t>过敏性疾病患者中，睡眠障碍发生率分别为</a:t>
            </a:r>
            <a:r>
              <a:rPr lang="zh-CN" altLang="en-US" sz="14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47%~80%</a:t>
            </a:r>
            <a:r>
              <a:rPr lang="zh-CN" altLang="en-US" sz="1400">
                <a:ea typeface="微软雅黑" panose="020B0503020204020204" pitchFamily="34" charset="-122"/>
                <a:sym typeface="+mn-ea"/>
              </a:rPr>
              <a:t>和</a:t>
            </a:r>
            <a:r>
              <a:rPr lang="zh-CN" altLang="en-US" sz="14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33%~87.1</a:t>
            </a:r>
            <a:endParaRPr lang="zh-CN" altLang="en-US" sz="1400" b="1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285750" indent="-285750" fontAlgn="auto" latinLnBrk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l"/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我国儿童过敏性鼻炎的发病率为</a:t>
            </a:r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fontAlgn="auto" latinLnBrk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None/>
            </a:pPr>
            <a:r>
              <a:rPr lang="en-US" altLang="zh-CN" sz="14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</a:t>
            </a:r>
            <a:r>
              <a:rPr lang="zh-CN" altLang="en-US" sz="14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7.83%~20.42%</a:t>
            </a:r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indent="-285750" fontAlgn="auto" latinLnBrk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l"/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儿童过敏性胃肠道疾病发病率为</a:t>
            </a:r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fontAlgn="auto" latinLnBrk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None/>
            </a:pPr>
            <a:r>
              <a:rPr lang="en-US" altLang="zh-CN" sz="14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0.</a:t>
            </a:r>
            <a:r>
              <a:rPr lang="zh-CN" altLang="en-US" sz="14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02%~8.00%</a:t>
            </a:r>
            <a:endParaRPr lang="zh-CN" altLang="en-US" sz="1600" b="1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788535" y="1268095"/>
            <a:ext cx="3701415" cy="247586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indent="0">
              <a:lnSpc>
                <a:spcPct val="150000"/>
              </a:lnSpc>
              <a:buFont typeface="Wingdings" panose="05000000000000000000" charset="0"/>
              <a:buNone/>
            </a:pPr>
            <a:r>
              <a:rPr lang="en-US" altLang="zh-CN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</a:t>
            </a:r>
            <a:r>
              <a:rPr lang="zh-CN" altLang="en-US" sz="14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赛庚啶：</a:t>
            </a:r>
            <a:endParaRPr lang="zh-CN" altLang="en-US" sz="1400" b="1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是</a:t>
            </a:r>
            <a:r>
              <a:rPr lang="zh-CN" altLang="en-US" sz="14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寒冷性荨麻疹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zh-CN" altLang="en-US" sz="1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首选药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，是</a:t>
            </a:r>
            <a:r>
              <a:rPr lang="zh-CN" altLang="en-US" sz="14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瘙痒明显或伴有睡眠障碍者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的建议用药，同时也是5岁以下儿童</a:t>
            </a:r>
            <a:r>
              <a:rPr lang="zh-CN" altLang="en-US" sz="14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周期性呕吐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的首选用药。</a:t>
            </a:r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此外对于使用抗变态反应药治疗急性上呼吸道感染、普通感冒伴有</a:t>
            </a:r>
            <a:r>
              <a:rPr lang="zh-CN" altLang="en-US" sz="14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频繁喷嚏、多量流涕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症状的患者，可使用赛庚啶减轻症状。</a:t>
            </a:r>
            <a:endParaRPr lang="zh-CN" altLang="en-US" sz="1600" b="1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5" name="文本框 4"/>
          <p:cNvSpPr txBox="1"/>
          <p:nvPr>
            <p:custDataLst>
              <p:tags r:id="rId4"/>
            </p:custDataLst>
          </p:nvPr>
        </p:nvSpPr>
        <p:spPr>
          <a:xfrm>
            <a:off x="4874895" y="-20955"/>
            <a:ext cx="40792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赛庚啶临床应用广泛，</a:t>
            </a:r>
            <a:r>
              <a:rPr lang="zh-CN" altLang="en-US" b="1">
                <a:solidFill>
                  <a:schemeClr val="accent6">
                    <a:lumMod val="60000"/>
                    <a:lumOff val="4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儿童及吞咽困难</a:t>
            </a:r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患者急需</a:t>
            </a:r>
            <a:r>
              <a:rPr lang="zh-CN" altLang="en-US" b="1">
                <a:solidFill>
                  <a:schemeClr val="accent6">
                    <a:lumMod val="60000"/>
                    <a:lumOff val="4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易口服、吸收快</a:t>
            </a:r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液体制剂</a:t>
            </a:r>
            <a:endParaRPr lang="zh-CN" altLang="en-US" sz="16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52475" y="4299585"/>
            <a:ext cx="351917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过敏性疾病严重影响了国民身心健康</a:t>
            </a:r>
            <a:endParaRPr lang="zh-CN" altLang="en-US" sz="1600" b="1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4860290" y="3651885"/>
            <a:ext cx="384746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>
              <a:lnSpc>
                <a:spcPct val="150000"/>
              </a:lnSpc>
              <a:buFont typeface="Wingdings" panose="05000000000000000000" charset="0"/>
              <a:buNone/>
            </a:pPr>
            <a:r>
              <a:rPr lang="en-US" altLang="zh-CN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</a:t>
            </a:r>
            <a:r>
              <a:rPr lang="zh-CN" altLang="en-US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赛庚啶临床可用于</a:t>
            </a:r>
            <a:r>
              <a:rPr lang="zh-CN" altLang="en-US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多种疾病</a:t>
            </a:r>
            <a:r>
              <a:rPr lang="en-US" altLang="zh-CN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,</a:t>
            </a:r>
            <a:r>
              <a:rPr lang="zh-CN" altLang="en-US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儿童及吞咽困难患者急需赛庚啶口服溶液</a:t>
            </a:r>
            <a:endParaRPr lang="zh-CN" altLang="en-US" sz="1600" b="1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69101"/>
            <a:ext cx="25202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31800">
              <a:defRPr/>
            </a:pPr>
            <a:r>
              <a:rPr lang="zh-CN" altLang="en-US" sz="2400" b="1" kern="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安全性</a:t>
            </a:r>
            <a:endParaRPr lang="zh-CN" altLang="en-US" sz="2400" b="1" kern="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" name="燕尾形 2"/>
          <p:cNvSpPr/>
          <p:nvPr/>
        </p:nvSpPr>
        <p:spPr>
          <a:xfrm>
            <a:off x="227230" y="150190"/>
            <a:ext cx="288032" cy="29732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" name="燕尾形 3"/>
          <p:cNvSpPr/>
          <p:nvPr/>
        </p:nvSpPr>
        <p:spPr>
          <a:xfrm>
            <a:off x="464428" y="150190"/>
            <a:ext cx="288032" cy="29732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395605" y="843280"/>
            <a:ext cx="2736215" cy="1152525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说明书收载的安全性信息</a:t>
            </a: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圆角矩形 8"/>
          <p:cNvSpPr/>
          <p:nvPr>
            <p:custDataLst>
              <p:tags r:id="rId1"/>
            </p:custDataLst>
          </p:nvPr>
        </p:nvSpPr>
        <p:spPr>
          <a:xfrm>
            <a:off x="395605" y="2139315"/>
            <a:ext cx="2736215" cy="1152525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国内外不良反应发生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情况</a:t>
            </a: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圆角矩形 10"/>
          <p:cNvSpPr/>
          <p:nvPr>
            <p:custDataLst>
              <p:tags r:id="rId2"/>
            </p:custDataLst>
          </p:nvPr>
        </p:nvSpPr>
        <p:spPr>
          <a:xfrm>
            <a:off x="395605" y="3435350"/>
            <a:ext cx="2736215" cy="1129665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与目录内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酮替芬安全性方面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对比</a:t>
            </a: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3069590" y="764540"/>
            <a:ext cx="5637530" cy="1263226"/>
            <a:chOff x="4834" y="1215"/>
            <a:chExt cx="8820" cy="1978"/>
          </a:xfrm>
        </p:grpSpPr>
        <p:sp>
          <p:nvSpPr>
            <p:cNvPr id="8" name="同侧圆角矩形 7"/>
            <p:cNvSpPr/>
            <p:nvPr/>
          </p:nvSpPr>
          <p:spPr>
            <a:xfrm rot="5400000">
              <a:off x="8236" y="-2088"/>
              <a:ext cx="1920" cy="8526"/>
            </a:xfrm>
            <a:prstGeom prst="round2Same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4834" y="1219"/>
              <a:ext cx="8820" cy="1974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p>
              <a:pPr indent="0" fontAlgn="auto">
                <a:lnSpc>
                  <a:spcPts val="152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zh-CN" altLang="en-US" sz="11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【不良反应】与其他药物相似，本品可能引起以下不良反应，头晕、朦胧感、疲劳等</a:t>
              </a:r>
              <a:endParaRPr lang="zh-CN" altLang="en-US" sz="11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  <a:p>
              <a:pPr indent="0" fontAlgn="auto">
                <a:lnSpc>
                  <a:spcPts val="152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zh-CN" altLang="en-US" sz="11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【禁忌】1.角膜阻塞性青光眼患者；2.狭窄性胃溃疡患者；3.幽门十二指肠梗阻患者；4.前列腺肥大等下尿路梗阻患者；5.急性支气管哮喘患者等</a:t>
              </a:r>
              <a:endParaRPr lang="zh-CN" altLang="en-US" sz="11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  <a:p>
              <a:pPr indent="0" fontAlgn="auto">
                <a:lnSpc>
                  <a:spcPts val="152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zh-CN" altLang="en-US" sz="11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【注意事项】(1)支气管哮喘或有其既往病史患者(2)开角型青光眼患者(3)眼压升高患者等</a:t>
              </a:r>
              <a:endParaRPr lang="zh-CN" altLang="en-US" sz="11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  <a:p>
              <a:pPr indent="0" fontAlgn="auto">
                <a:lnSpc>
                  <a:spcPts val="152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zh-CN" altLang="en-US" sz="11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【药物相互作用】1.酒精2.中枢神经系统抑制剂、安眠药、镇静剂、镇定剂、抗焦虑剂等3.单胺氧化酶抑制剂存在持续抗胆碱作用，有增强的风险。机制不明等。</a:t>
              </a:r>
              <a:endParaRPr lang="zh-CN" altLang="en-US" sz="11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3131820" y="2085975"/>
            <a:ext cx="5414010" cy="1277620"/>
            <a:chOff x="4932" y="3285"/>
            <a:chExt cx="8526" cy="2012"/>
          </a:xfrm>
        </p:grpSpPr>
        <p:sp>
          <p:nvSpPr>
            <p:cNvPr id="10" name="同侧圆角矩形 9"/>
            <p:cNvSpPr/>
            <p:nvPr>
              <p:custDataLst>
                <p:tags r:id="rId3"/>
              </p:custDataLst>
            </p:nvPr>
          </p:nvSpPr>
          <p:spPr>
            <a:xfrm rot="5400000">
              <a:off x="8189" y="28"/>
              <a:ext cx="2012" cy="8526"/>
            </a:xfrm>
            <a:prstGeom prst="round2Same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5" name="文本框 14"/>
            <p:cNvSpPr txBox="1"/>
            <p:nvPr>
              <p:custDataLst>
                <p:tags r:id="rId4"/>
              </p:custDataLst>
            </p:nvPr>
          </p:nvSpPr>
          <p:spPr>
            <a:xfrm>
              <a:off x="4933" y="3483"/>
              <a:ext cx="8144" cy="1263"/>
            </a:xfrm>
            <a:prstGeom prst="rect">
              <a:avLst/>
            </a:prstGeom>
            <a:noFill/>
          </p:spPr>
          <p:txBody>
            <a:bodyPr wrap="square" rtlCol="0" anchor="t">
              <a:noAutofit/>
            </a:bodyPr>
            <a:p>
              <a:pPr indent="0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None/>
              </a:pPr>
              <a:r>
                <a:rPr lang="zh-CN" altLang="en-US" sz="1400" b="1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各国家或地区药监部门5年内未发布任何安全性警告、黑框警告、撤市信息</a:t>
              </a:r>
              <a:endParaRPr lang="zh-CN" altLang="en-US" sz="14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3132455" y="3432175"/>
            <a:ext cx="5504180" cy="1174115"/>
            <a:chOff x="4933" y="5405"/>
            <a:chExt cx="8668" cy="1849"/>
          </a:xfrm>
        </p:grpSpPr>
        <p:sp>
          <p:nvSpPr>
            <p:cNvPr id="12" name="同侧圆角矩形 11"/>
            <p:cNvSpPr/>
            <p:nvPr>
              <p:custDataLst>
                <p:tags r:id="rId5"/>
              </p:custDataLst>
            </p:nvPr>
          </p:nvSpPr>
          <p:spPr>
            <a:xfrm rot="5400000">
              <a:off x="8288" y="2083"/>
              <a:ext cx="1815" cy="8526"/>
            </a:xfrm>
            <a:prstGeom prst="round2Same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6" name="文本框 15"/>
            <p:cNvSpPr txBox="1"/>
            <p:nvPr>
              <p:custDataLst>
                <p:tags r:id="rId6"/>
              </p:custDataLst>
            </p:nvPr>
          </p:nvSpPr>
          <p:spPr>
            <a:xfrm>
              <a:off x="4933" y="5405"/>
              <a:ext cx="8668" cy="1812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p>
              <a:pPr indent="0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None/>
              </a:pPr>
              <a:r>
                <a:rPr lang="zh-CN" altLang="en-US" sz="11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一项196例</a:t>
              </a:r>
              <a:r>
                <a:rPr lang="zh-CN" altLang="en-US" sz="1200" b="1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儿童喘息患者</a:t>
              </a:r>
              <a:r>
                <a:rPr lang="zh-CN" altLang="en-US" sz="11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的疗效对比试验结果表明，赛庚啶组总有效率为 100</a:t>
              </a:r>
              <a:r>
                <a:rPr lang="en-US" altLang="zh-CN" sz="11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.</a:t>
              </a:r>
              <a:r>
                <a:rPr lang="zh-CN" altLang="en-US" sz="11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0% 高于酮替芬组的 69</a:t>
              </a:r>
              <a:r>
                <a:rPr lang="en-US" altLang="zh-CN" sz="11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.</a:t>
              </a:r>
              <a:r>
                <a:rPr lang="zh-CN" altLang="en-US" sz="11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4%，临床治疗咳嗽消失时间、喘息消失时间、哮鸣消失时间、流涕消失时间均短于酮替芬组，两组差异显著。赛庚啶佐治儿童喘息较酮替芬具有明显效果，且</a:t>
              </a:r>
              <a:r>
                <a:rPr lang="zh-CN" altLang="en-US" sz="1200" b="1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未发现明显不良反应</a:t>
              </a:r>
              <a:r>
                <a:rPr lang="en-US" altLang="zh-CN" sz="1000" baseline="300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*</a:t>
              </a:r>
              <a:r>
                <a:rPr lang="zh-CN" altLang="en-US" sz="11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。</a:t>
              </a:r>
              <a:endParaRPr lang="zh-CN" altLang="en-US" sz="11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  <a:p>
              <a:pPr indent="0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None/>
              </a:pPr>
              <a:r>
                <a:rPr lang="en-US" altLang="zh-CN" sz="7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*:</a:t>
              </a:r>
              <a:r>
                <a:rPr lang="zh-CN" altLang="en-US" sz="7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葛必胜.赛庚啶与酮替芬治疗儿童喘息的疗效对比观察[J].临床合理用药杂志,2014,7(19):78-79</a:t>
              </a:r>
              <a:endParaRPr lang="zh-CN" altLang="en-US" sz="7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</p:txBody>
        </p:sp>
      </p:grpSp>
      <p:sp>
        <p:nvSpPr>
          <p:cNvPr id="6" name="文本框 5"/>
          <p:cNvSpPr txBox="1"/>
          <p:nvPr>
            <p:custDataLst>
              <p:tags r:id="rId7"/>
            </p:custDataLst>
          </p:nvPr>
        </p:nvSpPr>
        <p:spPr>
          <a:xfrm>
            <a:off x="2483485" y="79375"/>
            <a:ext cx="65297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赛庚啶上市多年未发生</a:t>
            </a:r>
            <a:r>
              <a:rPr lang="zh-CN" altLang="en-US" b="1">
                <a:solidFill>
                  <a:schemeClr val="accent6">
                    <a:lumMod val="60000"/>
                    <a:lumOff val="4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任何安全性警告、黑框警告、撤市信息</a:t>
            </a:r>
            <a:endParaRPr lang="zh-CN" altLang="en-US" sz="2000" b="1">
              <a:solidFill>
                <a:schemeClr val="accent6">
                  <a:lumMod val="60000"/>
                  <a:lumOff val="4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图表 6"/>
          <p:cNvGraphicFramePr/>
          <p:nvPr>
            <p:custDataLst>
              <p:tags r:id="rId4"/>
            </p:custDataLst>
          </p:nvPr>
        </p:nvGraphicFramePr>
        <p:xfrm>
          <a:off x="4787900" y="2988310"/>
          <a:ext cx="3875405" cy="20142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55576" y="51321"/>
            <a:ext cx="25202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31800">
              <a:defRPr/>
            </a:pPr>
            <a:r>
              <a:rPr lang="zh-CN" altLang="en-US" sz="2400" b="1" kern="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有效性</a:t>
            </a:r>
            <a:endParaRPr lang="zh-CN" altLang="en-US" sz="2400" b="1" kern="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" name="燕尾形 2"/>
          <p:cNvSpPr/>
          <p:nvPr/>
        </p:nvSpPr>
        <p:spPr>
          <a:xfrm>
            <a:off x="227230" y="150190"/>
            <a:ext cx="288032" cy="29732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" name="燕尾形 3"/>
          <p:cNvSpPr/>
          <p:nvPr/>
        </p:nvSpPr>
        <p:spPr>
          <a:xfrm>
            <a:off x="464428" y="150190"/>
            <a:ext cx="288032" cy="29732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aphicFrame>
        <p:nvGraphicFramePr>
          <p:cNvPr id="15" name="图表 14"/>
          <p:cNvGraphicFramePr/>
          <p:nvPr>
            <p:custDataLst>
              <p:tags r:id="rId5"/>
            </p:custDataLst>
          </p:nvPr>
        </p:nvGraphicFramePr>
        <p:xfrm>
          <a:off x="107315" y="1491615"/>
          <a:ext cx="4264660" cy="3039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227330" y="699770"/>
            <a:ext cx="4091940" cy="73088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盐酸赛庚啶治疗</a:t>
            </a:r>
            <a:r>
              <a:rPr lang="en-US" altLang="zh-CN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70</a:t>
            </a:r>
            <a:r>
              <a:rPr lang="zh-CN" altLang="en-US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例荨麻疹等皮肤病患者</a:t>
            </a:r>
            <a:endParaRPr lang="zh-CN" altLang="en-US" sz="1600" b="1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总有效率</a:t>
            </a:r>
            <a:r>
              <a:rPr lang="en-US" altLang="zh-CN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95.71%</a:t>
            </a:r>
            <a:r>
              <a:rPr lang="en-US" altLang="zh-CN" sz="1600" b="1" baseline="300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[1]</a:t>
            </a:r>
            <a:endParaRPr lang="en-US" altLang="zh-CN" sz="1600" b="1" baseline="3000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graphicFrame>
        <p:nvGraphicFramePr>
          <p:cNvPr id="10" name="图表 9"/>
          <p:cNvGraphicFramePr/>
          <p:nvPr>
            <p:custDataLst>
              <p:tags r:id="rId6"/>
            </p:custDataLst>
          </p:nvPr>
        </p:nvGraphicFramePr>
        <p:xfrm>
          <a:off x="4787900" y="1142365"/>
          <a:ext cx="3851910" cy="17989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文本框 5"/>
          <p:cNvSpPr txBox="1"/>
          <p:nvPr>
            <p:custDataLst>
              <p:tags r:id="rId7"/>
            </p:custDataLst>
          </p:nvPr>
        </p:nvSpPr>
        <p:spPr>
          <a:xfrm>
            <a:off x="4716145" y="492125"/>
            <a:ext cx="3923665" cy="65024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相比酮替芬，盐酸赛庚啶可显著改善儿童喘息的相关临床症状，治疗总有效率达</a:t>
            </a:r>
            <a:r>
              <a:rPr lang="en-US" altLang="zh-CN" sz="14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100.0%</a:t>
            </a:r>
            <a:r>
              <a:rPr lang="en-US" altLang="zh-CN" sz="1400" b="1" baseline="300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[2]</a:t>
            </a:r>
            <a:endParaRPr lang="en-US" altLang="zh-CN" sz="1400" b="1" baseline="3000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19735" y="4634230"/>
            <a:ext cx="439864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500"/>
              <a:t>[1]刘辅仁,高锦程.国产新药盐酸赛庚啶治疗荨麻疹等皮肤病临床疗效报告[J].陕西新医药,1980(12):34-36.</a:t>
            </a:r>
            <a:endParaRPr lang="zh-CN" altLang="en-US" sz="500"/>
          </a:p>
          <a:p>
            <a:r>
              <a:rPr lang="en-US" altLang="zh-CN" sz="500"/>
              <a:t>[2]</a:t>
            </a:r>
            <a:r>
              <a:rPr lang="zh-CN" altLang="en-US" sz="500"/>
              <a:t>叶素芬.赛庚啶佐治哮喘性支气管炎疗效观察[J].医药导报,1997(06):283.</a:t>
            </a:r>
            <a:endParaRPr lang="zh-CN" altLang="en-US" sz="500"/>
          </a:p>
        </p:txBody>
      </p:sp>
      <p:sp>
        <p:nvSpPr>
          <p:cNvPr id="9" name="文本框 8"/>
          <p:cNvSpPr txBox="1"/>
          <p:nvPr>
            <p:custDataLst>
              <p:tags r:id="rId8"/>
            </p:custDataLst>
          </p:nvPr>
        </p:nvSpPr>
        <p:spPr>
          <a:xfrm>
            <a:off x="2221230" y="51435"/>
            <a:ext cx="68510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赛庚啶临床使用有疗效，可</a:t>
            </a:r>
            <a:r>
              <a:rPr lang="zh-CN" altLang="en-US" b="1">
                <a:solidFill>
                  <a:schemeClr val="accent6">
                    <a:lumMod val="60000"/>
                    <a:lumOff val="4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改善荨麻疹、儿童喘息</a:t>
            </a:r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等</a:t>
            </a:r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相关临床</a:t>
            </a:r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症状</a:t>
            </a:r>
            <a:endParaRPr lang="zh-CN" altLang="en-US" sz="16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51321"/>
            <a:ext cx="25202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31800">
              <a:defRPr/>
            </a:pPr>
            <a:r>
              <a:rPr lang="zh-CN" altLang="en-US" sz="2400" b="1" kern="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有效性</a:t>
            </a:r>
            <a:endParaRPr lang="zh-CN" altLang="en-US" sz="2400" b="1" kern="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" name="燕尾形 2"/>
          <p:cNvSpPr/>
          <p:nvPr/>
        </p:nvSpPr>
        <p:spPr>
          <a:xfrm>
            <a:off x="227230" y="150190"/>
            <a:ext cx="288032" cy="29732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" name="燕尾形 3"/>
          <p:cNvSpPr/>
          <p:nvPr/>
        </p:nvSpPr>
        <p:spPr>
          <a:xfrm>
            <a:off x="464428" y="150190"/>
            <a:ext cx="288032" cy="29732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aphicFrame>
        <p:nvGraphicFramePr>
          <p:cNvPr id="48" name="表格 47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323528" y="915695"/>
          <a:ext cx="8496944" cy="3945260"/>
        </p:xfrm>
        <a:graphic>
          <a:graphicData uri="http://schemas.openxmlformats.org/drawingml/2006/table">
            <a:tbl>
              <a:tblPr firstRow="1" firstCol="1" bandRow="1">
                <a:tableStyleId>{D27102A9-8310-4765-A935-A1911B00CA55}</a:tableStyleId>
              </a:tblPr>
              <a:tblGrid>
                <a:gridCol w="2592288"/>
                <a:gridCol w="3154680"/>
                <a:gridCol w="2749976"/>
              </a:tblGrid>
              <a:tr h="276860">
                <a:tc>
                  <a:txBody>
                    <a:bodyPr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CN" sz="11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指南发布单位</a:t>
                      </a:r>
                      <a:endParaRPr lang="zh-CN" sz="1100" b="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Ctr="1"/>
                </a:tc>
                <a:tc>
                  <a:txBody>
                    <a:bodyPr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CN" sz="11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题目</a:t>
                      </a:r>
                      <a:endParaRPr lang="zh-CN" sz="1100" b="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Ctr="1"/>
                </a:tc>
                <a:tc>
                  <a:txBody>
                    <a:bodyPr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CN" sz="11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推荐用药论述</a:t>
                      </a:r>
                      <a:endParaRPr lang="zh-CN" sz="1100" b="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Ctr="1"/>
                </a:tc>
              </a:tr>
              <a:tr h="45720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000" b="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中国中西医结合学会皮肤性病</a:t>
                      </a:r>
                      <a:endParaRPr lang="en-US" altLang="zh-CN" sz="1000" b="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000" b="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专业委员会</a:t>
                      </a:r>
                      <a:endParaRPr lang="zh-CN" sz="1000" b="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《抗组胺药治疗</a:t>
                      </a:r>
                      <a:r>
                        <a:rPr lang="zh-CN" sz="10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皮炎湿疹</a:t>
                      </a:r>
                      <a:r>
                        <a:rPr lang="zh-CN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类皮肤病临床应用</a:t>
                      </a:r>
                      <a:endParaRPr lang="en-US" alt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专家共识》（</a:t>
                      </a:r>
                      <a:r>
                        <a:rPr lang="en-US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2021</a:t>
                      </a:r>
                      <a:r>
                        <a:rPr lang="zh-CN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年）</a:t>
                      </a:r>
                      <a:endParaRPr lang="zh-CN" sz="1000" b="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lnSpc>
                          <a:spcPct val="150000"/>
                        </a:lnSpc>
                      </a:pPr>
                      <a:r>
                        <a:rPr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对于瘙痒明显或伴有睡眠障碍者建议短期(1周左右)使用一代抗组胺药，一代抗组胺药包括：</a:t>
                      </a:r>
                      <a:r>
                        <a:rPr sz="1000" b="1" kern="100" dirty="0">
                          <a:solidFill>
                            <a:srgbClr val="C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赛庚啶</a:t>
                      </a:r>
                      <a:r>
                        <a:rPr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等。</a:t>
                      </a:r>
                      <a:endParaRPr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67995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1000" b="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中华医学会变态反应学分会</a:t>
                      </a:r>
                      <a:endParaRPr lang="en-US" altLang="zh-CN" sz="1000" b="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1000" b="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儿童过敏和哮喘学组</a:t>
                      </a:r>
                      <a:endParaRPr lang="zh-CN" altLang="en-US" sz="1000" b="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CN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《</a:t>
                      </a:r>
                      <a:r>
                        <a:rPr lang="zh-CN" altLang="en-US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抗组胺</a:t>
                      </a:r>
                      <a:r>
                        <a:rPr lang="en-US" altLang="zh-CN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H</a:t>
                      </a:r>
                      <a:r>
                        <a:rPr lang="en-US" altLang="zh-CN" sz="1000" kern="100" baseline="-250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1</a:t>
                      </a:r>
                      <a:r>
                        <a:rPr lang="zh-CN" altLang="en-US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受体药在</a:t>
                      </a:r>
                      <a:r>
                        <a:rPr lang="zh-CN" altLang="en-US" sz="10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儿童常见过敏性疾病</a:t>
                      </a:r>
                      <a:r>
                        <a:rPr lang="zh-CN" altLang="en-US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中</a:t>
                      </a:r>
                      <a:endParaRPr lang="en-US" alt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应用的专家共识</a:t>
                      </a:r>
                      <a:r>
                        <a:rPr lang="en-US" altLang="zh-CN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》</a:t>
                      </a:r>
                      <a:r>
                        <a:rPr lang="zh-CN" altLang="en-US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（</a:t>
                      </a:r>
                      <a:r>
                        <a:rPr lang="en-US" altLang="zh-CN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2018</a:t>
                      </a:r>
                      <a:r>
                        <a:rPr lang="zh-CN" altLang="en-US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年）</a:t>
                      </a:r>
                      <a:endParaRPr lang="zh-CN" altLang="en-US" sz="1000" b="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CN" altLang="en-US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推荐</a:t>
                      </a:r>
                      <a:r>
                        <a:rPr lang="zh-CN" altLang="en-US" sz="1000" b="1" kern="100" dirty="0">
                          <a:solidFill>
                            <a:srgbClr val="C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第一代抗组胺药</a:t>
                      </a:r>
                      <a:r>
                        <a:rPr lang="zh-CN" altLang="en-US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短期间断性用于因瘙</a:t>
                      </a:r>
                      <a:endParaRPr lang="zh-CN" altLang="en-US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CN" altLang="en-US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痒、搔抓而睡眠缺失的患儿</a:t>
                      </a:r>
                      <a:endParaRPr lang="zh-CN" altLang="en-US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="ctr" anchorCtr="1"/>
                </a:tc>
              </a:tr>
              <a:tr h="50292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1000" b="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中国中西医结合学会皮肤性病专业</a:t>
                      </a:r>
                      <a:endParaRPr lang="en-US" altLang="zh-CN" sz="1000" b="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1000" b="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委员会环境与职业性皮肤病学组</a:t>
                      </a:r>
                      <a:endParaRPr lang="zh-CN" altLang="en-US" sz="1000" b="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CN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《</a:t>
                      </a:r>
                      <a:r>
                        <a:rPr lang="zh-CN" altLang="en-US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抗组胺药在</a:t>
                      </a:r>
                      <a:r>
                        <a:rPr lang="zh-CN" altLang="en-US" sz="10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皮肤科</a:t>
                      </a:r>
                      <a:r>
                        <a:rPr lang="zh-CN" altLang="en-US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应用专家共识</a:t>
                      </a:r>
                      <a:r>
                        <a:rPr lang="en-US" altLang="zh-CN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》2017</a:t>
                      </a:r>
                      <a:r>
                        <a:rPr lang="zh-CN" altLang="en-US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年</a:t>
                      </a:r>
                      <a:endParaRPr lang="zh-CN" altLang="en-US" sz="1000" b="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CN" altLang="en-US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寒冷性荨麻疹首选</a:t>
                      </a:r>
                      <a:r>
                        <a:rPr lang="zh-CN" altLang="en-US" sz="1200" b="1" kern="100" dirty="0">
                          <a:solidFill>
                            <a:srgbClr val="C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赛庚啶</a:t>
                      </a:r>
                      <a:endParaRPr lang="zh-CN" altLang="en-US" sz="1200" b="1" kern="100" dirty="0">
                        <a:solidFill>
                          <a:srgbClr val="C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000" b="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中华医学会变态反应分会呼吸过敏学组</a:t>
                      </a:r>
                      <a:endParaRPr lang="zh-CN" sz="1000" b="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《中国</a:t>
                      </a:r>
                      <a:r>
                        <a:rPr lang="zh-CN" sz="10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过敏性哮喘</a:t>
                      </a:r>
                      <a:r>
                        <a:rPr lang="zh-CN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诊治指南》</a:t>
                      </a:r>
                      <a:endParaRPr lang="en-US" alt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（第一版，</a:t>
                      </a:r>
                      <a:r>
                        <a:rPr lang="en-US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2019</a:t>
                      </a:r>
                      <a:r>
                        <a:rPr lang="zh-CN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年）</a:t>
                      </a:r>
                      <a:endParaRPr lang="zh-CN" sz="1000" b="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CN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第</a:t>
                      </a:r>
                      <a:r>
                        <a:rPr lang="en-US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1</a:t>
                      </a:r>
                      <a:r>
                        <a:rPr lang="zh-CN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代</a:t>
                      </a:r>
                      <a:r>
                        <a:rPr lang="en-US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H</a:t>
                      </a:r>
                      <a:r>
                        <a:rPr lang="en-US" sz="1000" kern="100" baseline="-250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1</a:t>
                      </a:r>
                      <a:r>
                        <a:rPr lang="zh-CN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抗组胺药推荐</a:t>
                      </a:r>
                      <a:r>
                        <a:rPr lang="zh-CN" sz="1200" b="1" kern="100" dirty="0">
                          <a:solidFill>
                            <a:srgbClr val="C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赛庚啶</a:t>
                      </a:r>
                      <a:endParaRPr lang="zh-CN" sz="1200" b="1" kern="100" dirty="0">
                        <a:solidFill>
                          <a:srgbClr val="C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="ctr" anchorCtr="1"/>
                </a:tc>
              </a:tr>
              <a:tr h="45720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000" b="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中华医学会</a:t>
                      </a:r>
                      <a:endParaRPr lang="zh-CN" sz="1000" b="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《急性上</a:t>
                      </a:r>
                      <a:r>
                        <a:rPr lang="zh-CN" sz="10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呼吸道感染</a:t>
                      </a:r>
                      <a:r>
                        <a:rPr lang="zh-CN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基层合理用药指南》</a:t>
                      </a:r>
                      <a:endParaRPr lang="en-US" alt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（</a:t>
                      </a:r>
                      <a:r>
                        <a:rPr lang="en-US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2020</a:t>
                      </a:r>
                      <a:r>
                        <a:rPr lang="zh-CN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年）</a:t>
                      </a:r>
                      <a:endParaRPr lang="zh-CN" sz="1000" b="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CN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急性上呼吸道感染的药物治疗，药物种类：抗变态反应药，用药指证：频繁喷嚏、多量流涕，首选药物：</a:t>
                      </a:r>
                      <a:r>
                        <a:rPr lang="zh-CN" sz="1000" b="1" kern="100" dirty="0">
                          <a:solidFill>
                            <a:srgbClr val="C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赛庚啶</a:t>
                      </a:r>
                      <a:r>
                        <a:rPr lang="zh-CN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等</a:t>
                      </a:r>
                      <a:endParaRPr lang="zh-CN" sz="1200" b="1" kern="100" dirty="0">
                        <a:solidFill>
                          <a:srgbClr val="C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8580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1000" b="0" kern="100" dirty="0" smtClea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中国医师协会呼吸医师分会</a:t>
                      </a:r>
                      <a:endParaRPr lang="zh-CN" altLang="en-US" sz="1000" b="0" kern="100" dirty="0" smtClean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p>
                      <a:pPr marL="0" marR="0" indent="0" algn="ctr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00" b="0" kern="100" dirty="0" smtClea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《</a:t>
                      </a:r>
                      <a:r>
                        <a:rPr lang="zh-CN" altLang="en-US" sz="1000" b="1" kern="100" dirty="0" smtClea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普通感冒</a:t>
                      </a:r>
                      <a:r>
                        <a:rPr lang="zh-CN" altLang="en-US" sz="1000" b="0" kern="100" dirty="0" smtClea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规范诊治的专家共识》</a:t>
                      </a:r>
                      <a:endParaRPr lang="zh-CN" altLang="zh-CN" sz="1000" b="0" kern="100" dirty="0" smtClean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1000" b="0" kern="100" dirty="0" smtClea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（</a:t>
                      </a:r>
                      <a:r>
                        <a:rPr lang="en-US" altLang="zh-CN" sz="1000" b="0" kern="100" dirty="0" smtClea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2012</a:t>
                      </a:r>
                      <a:r>
                        <a:rPr lang="zh-CN" altLang="en-US" sz="1000" b="0" kern="100" dirty="0" smtClea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年）</a:t>
                      </a:r>
                      <a:endParaRPr lang="zh-CN" altLang="en-US" sz="1000" b="0" kern="100" dirty="0" smtClean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CN" altLang="en-US" sz="1000" b="1" kern="100" dirty="0" smtClean="0">
                          <a:solidFill>
                            <a:srgbClr val="C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第一代抗组胺药</a:t>
                      </a:r>
                      <a:r>
                        <a:rPr lang="zh-CN" altLang="en-US" sz="1000" kern="1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,因其具有一定程度的抗胆碱作用,有助于减少分泌物、减轻咳嗽症状。因此推荐其为普通感冒的首选药物</a:t>
                      </a:r>
                      <a:endParaRPr lang="zh-CN" altLang="en-US" sz="1000" kern="100" dirty="0" smtClean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="ctr" anchorCtr="1"/>
                </a:tc>
              </a:tr>
              <a:tr h="45720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1000" b="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北美儿科胃肠病学、肝病学和营养学会</a:t>
                      </a:r>
                      <a:endParaRPr lang="zh-CN" altLang="en-US" sz="1000" b="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CN" sz="1000" b="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《</a:t>
                      </a:r>
                      <a:r>
                        <a:rPr lang="zh-CN" altLang="en-US" sz="1000" b="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关于</a:t>
                      </a:r>
                      <a:r>
                        <a:rPr lang="zh-CN" altLang="en-US" sz="10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周期性呕吐综合征</a:t>
                      </a:r>
                      <a:r>
                        <a:rPr lang="zh-CN" altLang="en-US" sz="1000" b="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诊断和管理的共识声明</a:t>
                      </a:r>
                      <a:r>
                        <a:rPr lang="en-US" altLang="zh-CN" sz="1000" b="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》</a:t>
                      </a:r>
                      <a:endParaRPr lang="en-US" altLang="zh-CN" sz="1000" b="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1000" b="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（</a:t>
                      </a:r>
                      <a:r>
                        <a:rPr lang="en-US" altLang="zh-CN" sz="1000" b="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2008</a:t>
                      </a:r>
                      <a:r>
                        <a:rPr lang="zh-CN" altLang="en-US" sz="1000" b="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年）</a:t>
                      </a:r>
                      <a:endParaRPr lang="zh-CN" altLang="en-US" sz="1000" b="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altLang="zh-CN" sz="1000" b="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5</a:t>
                      </a:r>
                      <a:r>
                        <a:rPr lang="zh-CN" altLang="en-US" sz="1000" b="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岁以下儿童周期性呕吐</a:t>
                      </a:r>
                      <a:r>
                        <a:rPr lang="zh-CN" altLang="en-US" sz="10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首选</a:t>
                      </a:r>
                      <a:r>
                        <a:rPr lang="zh-CN" altLang="en-US" sz="1200" b="1" kern="100" dirty="0">
                          <a:solidFill>
                            <a:srgbClr val="C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赛庚啶</a:t>
                      </a:r>
                      <a:endParaRPr lang="zh-CN" altLang="en-US" sz="1200" b="1" kern="100" dirty="0">
                        <a:solidFill>
                          <a:srgbClr val="C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2627630" y="516890"/>
            <a:ext cx="4341495" cy="39878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2000" b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国内外权威指南共识一致推荐</a:t>
            </a:r>
            <a:endParaRPr lang="zh-CN" altLang="en-US" sz="2000" b="1">
              <a:solidFill>
                <a:srgbClr val="C00000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>
            <p:custDataLst>
              <p:tags r:id="rId2"/>
            </p:custDataLst>
          </p:nvPr>
        </p:nvSpPr>
        <p:spPr>
          <a:xfrm>
            <a:off x="3685540" y="123190"/>
            <a:ext cx="538670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赛庚啶具有多个权威指南共识的一致推荐，</a:t>
            </a:r>
            <a:r>
              <a:rPr lang="zh-CN" altLang="en-US" sz="1600" b="1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临床疗效明确</a:t>
            </a:r>
            <a:endParaRPr lang="zh-CN" altLang="en-US" sz="1600" b="1">
              <a:solidFill>
                <a:schemeClr val="accent6">
                  <a:lumMod val="60000"/>
                  <a:lumOff val="4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2401" y="69101"/>
            <a:ext cx="25202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31800">
              <a:defRPr/>
            </a:pPr>
            <a:r>
              <a:rPr lang="zh-CN" altLang="en-US" sz="2400" b="1" kern="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创新性</a:t>
            </a:r>
            <a:endParaRPr lang="zh-CN" altLang="en-US" sz="2400" b="1" kern="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" name="燕尾形 2"/>
          <p:cNvSpPr/>
          <p:nvPr/>
        </p:nvSpPr>
        <p:spPr>
          <a:xfrm>
            <a:off x="227230" y="150190"/>
            <a:ext cx="288032" cy="29732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" name="燕尾形 3"/>
          <p:cNvSpPr/>
          <p:nvPr/>
        </p:nvSpPr>
        <p:spPr>
          <a:xfrm>
            <a:off x="464428" y="150190"/>
            <a:ext cx="288032" cy="29732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395605" y="1347470"/>
            <a:ext cx="3529330" cy="29692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endParaRPr lang="zh-CN" altLang="en-US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4490" y="1923415"/>
            <a:ext cx="3495040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</a:pP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盐酸赛庚啶口服溶液是</a:t>
            </a:r>
            <a:r>
              <a:rPr lang="zh-CN" altLang="en-US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国内3类</a:t>
            </a:r>
            <a:r>
              <a:rPr lang="zh-CN" altLang="en-US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首仿药物</a:t>
            </a:r>
            <a:r>
              <a:rPr lang="zh-CN" altLang="en-US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并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已</a:t>
            </a:r>
            <a:r>
              <a:rPr lang="zh-CN" altLang="en-US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视同</a:t>
            </a:r>
            <a:r>
              <a:rPr lang="zh-CN" altLang="en-US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通过一致性评价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</a:t>
            </a:r>
            <a:r>
              <a:rPr lang="zh-CN" altLang="en-US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口服溶液剂型填补了国内产品的空缺</a:t>
            </a:r>
            <a:endParaRPr lang="zh-CN" altLang="en-US" b="1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7" name="右箭头 6"/>
          <p:cNvSpPr/>
          <p:nvPr/>
        </p:nvSpPr>
        <p:spPr>
          <a:xfrm>
            <a:off x="3996055" y="2427605"/>
            <a:ext cx="791845" cy="647700"/>
          </a:xfrm>
          <a:prstGeom prst="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187450" y="987425"/>
            <a:ext cx="2056130" cy="36830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创新点</a:t>
            </a:r>
            <a:r>
              <a:rPr lang="en-US" altLang="zh-CN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-</a:t>
            </a:r>
            <a:r>
              <a:rPr lang="zh-CN" altLang="en-US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剂型创新</a:t>
            </a:r>
            <a:endParaRPr lang="zh-CN" altLang="en-US" b="1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867910" y="1347470"/>
            <a:ext cx="4072890" cy="3002280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>
            <p:custDataLst>
              <p:tags r:id="rId1"/>
            </p:custDataLst>
          </p:nvPr>
        </p:nvSpPr>
        <p:spPr>
          <a:xfrm>
            <a:off x="5629910" y="979170"/>
            <a:ext cx="2404745" cy="36830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创新带来的患者</a:t>
            </a:r>
            <a:r>
              <a:rPr lang="zh-CN" altLang="en-US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获益</a:t>
            </a:r>
            <a:endParaRPr lang="zh-CN" altLang="en-US" b="1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859020" y="1275715"/>
            <a:ext cx="4179570" cy="30918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ü"/>
            </a:pPr>
            <a:r>
              <a:rPr lang="zh-CN" altLang="en-US" sz="16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口服溶液剂型服用剂量小、</a:t>
            </a:r>
            <a:r>
              <a:rPr lang="zh-CN" altLang="en-US" sz="16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口感好、吸收快、奏效迅速，可显著</a:t>
            </a:r>
            <a:r>
              <a:rPr lang="zh-CN" altLang="en-US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提高患者的依从性</a:t>
            </a:r>
            <a:r>
              <a:rPr lang="zh-CN" altLang="en-US" sz="16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降低</a:t>
            </a:r>
            <a:r>
              <a:rPr lang="zh-CN" altLang="en-US" sz="16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儿童及吞咽困难患者的</a:t>
            </a:r>
            <a:r>
              <a:rPr lang="zh-CN" altLang="en-US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用药风险</a:t>
            </a:r>
            <a:endParaRPr lang="zh-CN" altLang="en-US" sz="160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ü"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口服溶液剂的包装盒中附带量杯，</a:t>
            </a:r>
            <a:r>
              <a:rPr lang="zh-CN" altLang="en-US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易于分剂量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，操作简便，同时可</a:t>
            </a:r>
            <a:r>
              <a:rPr lang="zh-CN" altLang="en-US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减少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儿童分剂量用药存在的</a:t>
            </a:r>
            <a:r>
              <a:rPr lang="zh-CN" altLang="en-US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安全问题</a:t>
            </a:r>
            <a:endParaRPr lang="zh-CN" altLang="en-US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ü"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口服溶液剂中不添加蔗糖，属于无糖溶液，</a:t>
            </a:r>
            <a:r>
              <a:rPr lang="zh-CN" altLang="en-US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适合糖尿病患者，使用人群更加广泛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2"/>
            </p:custDataLst>
          </p:nvPr>
        </p:nvSpPr>
        <p:spPr>
          <a:xfrm>
            <a:off x="4648200" y="-20320"/>
            <a:ext cx="42983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盐酸赛庚啶口服溶液已</a:t>
            </a:r>
            <a:r>
              <a:rPr lang="zh-CN" altLang="en-US" b="1">
                <a:solidFill>
                  <a:schemeClr val="accent6">
                    <a:lumMod val="60000"/>
                    <a:lumOff val="4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视同通过一致性评价，</a:t>
            </a:r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为患者</a:t>
            </a:r>
            <a:r>
              <a:rPr lang="zh-CN" altLang="en-US" b="1">
                <a:solidFill>
                  <a:schemeClr val="accent6">
                    <a:lumMod val="60000"/>
                    <a:lumOff val="4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用药质量和疗效</a:t>
            </a:r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提供了充分保障</a:t>
            </a:r>
            <a:endParaRPr lang="zh-CN" altLang="en-US" sz="16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79896"/>
            <a:ext cx="25202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31800">
              <a:defRPr/>
            </a:pPr>
            <a:r>
              <a:rPr lang="zh-CN" altLang="en-US" sz="2400" b="1" kern="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公平性</a:t>
            </a:r>
            <a:r>
              <a:rPr lang="zh-CN" altLang="en-US" sz="2400" b="1" kern="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一</a:t>
            </a:r>
            <a:endParaRPr lang="zh-CN" altLang="en-US" sz="2400" b="1" kern="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" name="燕尾形 2"/>
          <p:cNvSpPr/>
          <p:nvPr/>
        </p:nvSpPr>
        <p:spPr>
          <a:xfrm>
            <a:off x="227230" y="150190"/>
            <a:ext cx="288032" cy="29732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" name="燕尾形 3"/>
          <p:cNvSpPr/>
          <p:nvPr/>
        </p:nvSpPr>
        <p:spPr>
          <a:xfrm>
            <a:off x="464428" y="150190"/>
            <a:ext cx="288032" cy="29732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539750" y="915670"/>
            <a:ext cx="3672840" cy="1655445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圆角矩形 5"/>
          <p:cNvSpPr/>
          <p:nvPr>
            <p:custDataLst>
              <p:tags r:id="rId1"/>
            </p:custDataLst>
          </p:nvPr>
        </p:nvSpPr>
        <p:spPr>
          <a:xfrm>
            <a:off x="514985" y="2823845"/>
            <a:ext cx="3697605" cy="175895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圆角矩形 6"/>
          <p:cNvSpPr/>
          <p:nvPr>
            <p:custDataLst>
              <p:tags r:id="rId2"/>
            </p:custDataLst>
          </p:nvPr>
        </p:nvSpPr>
        <p:spPr>
          <a:xfrm>
            <a:off x="4572000" y="915670"/>
            <a:ext cx="3697605" cy="1655445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圆角矩形 7"/>
          <p:cNvSpPr/>
          <p:nvPr>
            <p:custDataLst>
              <p:tags r:id="rId3"/>
            </p:custDataLst>
          </p:nvPr>
        </p:nvSpPr>
        <p:spPr>
          <a:xfrm>
            <a:off x="4572000" y="2823845"/>
            <a:ext cx="3702685" cy="1758315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1547495" y="915670"/>
            <a:ext cx="1842770" cy="33718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对公共健康的影响</a:t>
            </a:r>
            <a:endParaRPr lang="zh-CN" altLang="en-US" sz="1600" b="1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4"/>
            </p:custDataLst>
          </p:nvPr>
        </p:nvSpPr>
        <p:spPr>
          <a:xfrm>
            <a:off x="5507990" y="915670"/>
            <a:ext cx="1842770" cy="33718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符合</a:t>
            </a:r>
            <a:r>
              <a:rPr lang="en-US" altLang="zh-CN" sz="16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”</a:t>
            </a:r>
            <a:r>
              <a:rPr lang="zh-CN" altLang="en-US" sz="16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保基本</a:t>
            </a:r>
            <a:r>
              <a:rPr lang="en-US" altLang="zh-CN" sz="16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“</a:t>
            </a:r>
            <a:r>
              <a:rPr lang="zh-CN" altLang="en-US" sz="16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原则</a:t>
            </a:r>
            <a:endParaRPr lang="zh-CN" altLang="en-US" sz="1600" b="1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5"/>
            </p:custDataLst>
          </p:nvPr>
        </p:nvSpPr>
        <p:spPr>
          <a:xfrm>
            <a:off x="1475740" y="2823845"/>
            <a:ext cx="1842770" cy="33718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弥补目录</a:t>
            </a:r>
            <a:r>
              <a:rPr lang="zh-CN" altLang="en-US" sz="16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短板</a:t>
            </a:r>
            <a:endParaRPr lang="zh-CN" altLang="en-US" sz="1600" b="1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>
            <p:custDataLst>
              <p:tags r:id="rId6"/>
            </p:custDataLst>
          </p:nvPr>
        </p:nvSpPr>
        <p:spPr>
          <a:xfrm>
            <a:off x="5580380" y="2823845"/>
            <a:ext cx="1842770" cy="33718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临床管理</a:t>
            </a:r>
            <a:r>
              <a:rPr lang="zh-CN" altLang="en-US" sz="16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便利</a:t>
            </a:r>
            <a:endParaRPr lang="zh-CN" altLang="en-US" sz="1600" b="1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3" name="Freeform 45"/>
          <p:cNvSpPr>
            <a:spLocks noEditPoints="1"/>
          </p:cNvSpPr>
          <p:nvPr>
            <p:custDataLst>
              <p:tags r:id="rId7"/>
            </p:custDataLst>
          </p:nvPr>
        </p:nvSpPr>
        <p:spPr bwMode="black">
          <a:xfrm>
            <a:off x="5240655" y="915670"/>
            <a:ext cx="267335" cy="272415"/>
          </a:xfrm>
          <a:custGeom>
            <a:avLst/>
            <a:gdLst>
              <a:gd name="T0" fmla="*/ 135 w 140"/>
              <a:gd name="T1" fmla="*/ 85 h 151"/>
              <a:gd name="T2" fmla="*/ 140 w 140"/>
              <a:gd name="T3" fmla="*/ 96 h 151"/>
              <a:gd name="T4" fmla="*/ 134 w 140"/>
              <a:gd name="T5" fmla="*/ 106 h 151"/>
              <a:gd name="T6" fmla="*/ 137 w 140"/>
              <a:gd name="T7" fmla="*/ 117 h 151"/>
              <a:gd name="T8" fmla="*/ 129 w 140"/>
              <a:gd name="T9" fmla="*/ 128 h 151"/>
              <a:gd name="T10" fmla="*/ 128 w 140"/>
              <a:gd name="T11" fmla="*/ 137 h 151"/>
              <a:gd name="T12" fmla="*/ 116 w 140"/>
              <a:gd name="T13" fmla="*/ 148 h 151"/>
              <a:gd name="T14" fmla="*/ 65 w 140"/>
              <a:gd name="T15" fmla="*/ 148 h 151"/>
              <a:gd name="T16" fmla="*/ 33 w 140"/>
              <a:gd name="T17" fmla="*/ 142 h 151"/>
              <a:gd name="T18" fmla="*/ 33 w 140"/>
              <a:gd name="T19" fmla="*/ 82 h 151"/>
              <a:gd name="T20" fmla="*/ 34 w 140"/>
              <a:gd name="T21" fmla="*/ 82 h 151"/>
              <a:gd name="T22" fmla="*/ 34 w 140"/>
              <a:gd name="T23" fmla="*/ 82 h 151"/>
              <a:gd name="T24" fmla="*/ 37 w 140"/>
              <a:gd name="T25" fmla="*/ 82 h 151"/>
              <a:gd name="T26" fmla="*/ 60 w 140"/>
              <a:gd name="T27" fmla="*/ 48 h 151"/>
              <a:gd name="T28" fmla="*/ 68 w 140"/>
              <a:gd name="T29" fmla="*/ 39 h 151"/>
              <a:gd name="T30" fmla="*/ 81 w 140"/>
              <a:gd name="T31" fmla="*/ 3 h 151"/>
              <a:gd name="T32" fmla="*/ 97 w 140"/>
              <a:gd name="T33" fmla="*/ 8 h 151"/>
              <a:gd name="T34" fmla="*/ 99 w 140"/>
              <a:gd name="T35" fmla="*/ 35 h 151"/>
              <a:gd name="T36" fmla="*/ 90 w 140"/>
              <a:gd name="T37" fmla="*/ 60 h 151"/>
              <a:gd name="T38" fmla="*/ 130 w 140"/>
              <a:gd name="T39" fmla="*/ 62 h 151"/>
              <a:gd name="T40" fmla="*/ 140 w 140"/>
              <a:gd name="T41" fmla="*/ 77 h 151"/>
              <a:gd name="T42" fmla="*/ 135 w 140"/>
              <a:gd name="T43" fmla="*/ 85 h 151"/>
              <a:gd name="T44" fmla="*/ 30 w 140"/>
              <a:gd name="T45" fmla="*/ 137 h 151"/>
              <a:gd name="T46" fmla="*/ 30 w 140"/>
              <a:gd name="T47" fmla="*/ 137 h 151"/>
              <a:gd name="T48" fmla="*/ 30 w 140"/>
              <a:gd name="T49" fmla="*/ 82 h 151"/>
              <a:gd name="T50" fmla="*/ 23 w 140"/>
              <a:gd name="T51" fmla="*/ 76 h 151"/>
              <a:gd name="T52" fmla="*/ 7 w 140"/>
              <a:gd name="T53" fmla="*/ 76 h 151"/>
              <a:gd name="T54" fmla="*/ 0 w 140"/>
              <a:gd name="T55" fmla="*/ 82 h 151"/>
              <a:gd name="T56" fmla="*/ 0 w 140"/>
              <a:gd name="T57" fmla="*/ 137 h 151"/>
              <a:gd name="T58" fmla="*/ 7 w 140"/>
              <a:gd name="T59" fmla="*/ 144 h 151"/>
              <a:gd name="T60" fmla="*/ 23 w 140"/>
              <a:gd name="T61" fmla="*/ 144 h 151"/>
              <a:gd name="T62" fmla="*/ 30 w 140"/>
              <a:gd name="T63" fmla="*/ 137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40" h="151">
                <a:moveTo>
                  <a:pt x="135" y="85"/>
                </a:moveTo>
                <a:cubicBezTo>
                  <a:pt x="135" y="88"/>
                  <a:pt x="140" y="93"/>
                  <a:pt x="140" y="96"/>
                </a:cubicBezTo>
                <a:cubicBezTo>
                  <a:pt x="140" y="99"/>
                  <a:pt x="134" y="103"/>
                  <a:pt x="134" y="106"/>
                </a:cubicBezTo>
                <a:cubicBezTo>
                  <a:pt x="133" y="109"/>
                  <a:pt x="137" y="114"/>
                  <a:pt x="137" y="117"/>
                </a:cubicBezTo>
                <a:cubicBezTo>
                  <a:pt x="137" y="121"/>
                  <a:pt x="130" y="125"/>
                  <a:pt x="129" y="128"/>
                </a:cubicBezTo>
                <a:cubicBezTo>
                  <a:pt x="128" y="130"/>
                  <a:pt x="129" y="135"/>
                  <a:pt x="128" y="137"/>
                </a:cubicBezTo>
                <a:cubicBezTo>
                  <a:pt x="127" y="141"/>
                  <a:pt x="120" y="147"/>
                  <a:pt x="116" y="148"/>
                </a:cubicBezTo>
                <a:cubicBezTo>
                  <a:pt x="104" y="151"/>
                  <a:pt x="65" y="148"/>
                  <a:pt x="65" y="148"/>
                </a:cubicBezTo>
                <a:cubicBezTo>
                  <a:pt x="65" y="148"/>
                  <a:pt x="65" y="148"/>
                  <a:pt x="33" y="142"/>
                </a:cubicBezTo>
                <a:cubicBezTo>
                  <a:pt x="33" y="142"/>
                  <a:pt x="33" y="142"/>
                  <a:pt x="33" y="82"/>
                </a:cubicBezTo>
                <a:cubicBezTo>
                  <a:pt x="33" y="82"/>
                  <a:pt x="33" y="82"/>
                  <a:pt x="34" y="82"/>
                </a:cubicBezTo>
                <a:cubicBezTo>
                  <a:pt x="34" y="82"/>
                  <a:pt x="34" y="82"/>
                  <a:pt x="34" y="82"/>
                </a:cubicBezTo>
                <a:cubicBezTo>
                  <a:pt x="34" y="82"/>
                  <a:pt x="34" y="82"/>
                  <a:pt x="37" y="82"/>
                </a:cubicBezTo>
                <a:cubicBezTo>
                  <a:pt x="41" y="81"/>
                  <a:pt x="49" y="75"/>
                  <a:pt x="60" y="48"/>
                </a:cubicBezTo>
                <a:cubicBezTo>
                  <a:pt x="61" y="44"/>
                  <a:pt x="65" y="42"/>
                  <a:pt x="68" y="39"/>
                </a:cubicBezTo>
                <a:cubicBezTo>
                  <a:pt x="75" y="34"/>
                  <a:pt x="79" y="27"/>
                  <a:pt x="81" y="3"/>
                </a:cubicBezTo>
                <a:cubicBezTo>
                  <a:pt x="81" y="0"/>
                  <a:pt x="91" y="1"/>
                  <a:pt x="97" y="8"/>
                </a:cubicBezTo>
                <a:cubicBezTo>
                  <a:pt x="102" y="14"/>
                  <a:pt x="102" y="26"/>
                  <a:pt x="99" y="35"/>
                </a:cubicBezTo>
                <a:cubicBezTo>
                  <a:pt x="96" y="41"/>
                  <a:pt x="87" y="55"/>
                  <a:pt x="90" y="60"/>
                </a:cubicBezTo>
                <a:cubicBezTo>
                  <a:pt x="90" y="60"/>
                  <a:pt x="124" y="59"/>
                  <a:pt x="130" y="62"/>
                </a:cubicBezTo>
                <a:cubicBezTo>
                  <a:pt x="134" y="63"/>
                  <a:pt x="140" y="72"/>
                  <a:pt x="140" y="77"/>
                </a:cubicBezTo>
                <a:cubicBezTo>
                  <a:pt x="140" y="79"/>
                  <a:pt x="136" y="83"/>
                  <a:pt x="135" y="85"/>
                </a:cubicBezTo>
                <a:close/>
                <a:moveTo>
                  <a:pt x="30" y="137"/>
                </a:moveTo>
                <a:cubicBezTo>
                  <a:pt x="30" y="137"/>
                  <a:pt x="30" y="137"/>
                  <a:pt x="30" y="137"/>
                </a:cubicBezTo>
                <a:cubicBezTo>
                  <a:pt x="30" y="137"/>
                  <a:pt x="30" y="137"/>
                  <a:pt x="30" y="82"/>
                </a:cubicBezTo>
                <a:cubicBezTo>
                  <a:pt x="30" y="79"/>
                  <a:pt x="27" y="76"/>
                  <a:pt x="23" y="76"/>
                </a:cubicBezTo>
                <a:cubicBezTo>
                  <a:pt x="23" y="76"/>
                  <a:pt x="23" y="76"/>
                  <a:pt x="7" y="76"/>
                </a:cubicBezTo>
                <a:cubicBezTo>
                  <a:pt x="3" y="76"/>
                  <a:pt x="0" y="79"/>
                  <a:pt x="0" y="82"/>
                </a:cubicBezTo>
                <a:cubicBezTo>
                  <a:pt x="0" y="82"/>
                  <a:pt x="0" y="82"/>
                  <a:pt x="0" y="137"/>
                </a:cubicBezTo>
                <a:cubicBezTo>
                  <a:pt x="0" y="141"/>
                  <a:pt x="3" y="144"/>
                  <a:pt x="7" y="144"/>
                </a:cubicBezTo>
                <a:cubicBezTo>
                  <a:pt x="7" y="144"/>
                  <a:pt x="7" y="144"/>
                  <a:pt x="23" y="144"/>
                </a:cubicBezTo>
                <a:cubicBezTo>
                  <a:pt x="27" y="144"/>
                  <a:pt x="30" y="141"/>
                  <a:pt x="30" y="13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68" tIns="34285" rIns="68568" bIns="34285" numCol="1" anchor="t" anchorCtr="0" compatLnSpc="1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065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0965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3865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6765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903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193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514350"/>
            <a:endParaRPr lang="en-US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Freeform 12"/>
          <p:cNvSpPr>
            <a:spLocks noEditPoints="1"/>
          </p:cNvSpPr>
          <p:nvPr>
            <p:custDataLst>
              <p:tags r:id="rId8"/>
            </p:custDataLst>
          </p:nvPr>
        </p:nvSpPr>
        <p:spPr bwMode="black">
          <a:xfrm>
            <a:off x="1403350" y="2860040"/>
            <a:ext cx="263525" cy="287020"/>
          </a:xfrm>
          <a:custGeom>
            <a:avLst/>
            <a:gdLst>
              <a:gd name="T0" fmla="*/ 709 w 709"/>
              <a:gd name="T1" fmla="*/ 570 h 709"/>
              <a:gd name="T2" fmla="*/ 373 w 709"/>
              <a:gd name="T3" fmla="*/ 709 h 709"/>
              <a:gd name="T4" fmla="*/ 373 w 709"/>
              <a:gd name="T5" fmla="*/ 294 h 709"/>
              <a:gd name="T6" fmla="*/ 709 w 709"/>
              <a:gd name="T7" fmla="*/ 154 h 709"/>
              <a:gd name="T8" fmla="*/ 709 w 709"/>
              <a:gd name="T9" fmla="*/ 570 h 709"/>
              <a:gd name="T10" fmla="*/ 335 w 709"/>
              <a:gd name="T11" fmla="*/ 294 h 709"/>
              <a:gd name="T12" fmla="*/ 0 w 709"/>
              <a:gd name="T13" fmla="*/ 154 h 709"/>
              <a:gd name="T14" fmla="*/ 0 w 709"/>
              <a:gd name="T15" fmla="*/ 570 h 709"/>
              <a:gd name="T16" fmla="*/ 335 w 709"/>
              <a:gd name="T17" fmla="*/ 709 h 709"/>
              <a:gd name="T18" fmla="*/ 335 w 709"/>
              <a:gd name="T19" fmla="*/ 294 h 709"/>
              <a:gd name="T20" fmla="*/ 354 w 709"/>
              <a:gd name="T21" fmla="*/ 0 h 709"/>
              <a:gd name="T22" fmla="*/ 0 w 709"/>
              <a:gd name="T23" fmla="*/ 126 h 709"/>
              <a:gd name="T24" fmla="*/ 354 w 709"/>
              <a:gd name="T25" fmla="*/ 268 h 709"/>
              <a:gd name="T26" fmla="*/ 709 w 709"/>
              <a:gd name="T27" fmla="*/ 126 h 709"/>
              <a:gd name="T28" fmla="*/ 354 w 709"/>
              <a:gd name="T29" fmla="*/ 0 h 7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09" h="709">
                <a:moveTo>
                  <a:pt x="709" y="570"/>
                </a:moveTo>
                <a:lnTo>
                  <a:pt x="373" y="709"/>
                </a:lnTo>
                <a:lnTo>
                  <a:pt x="373" y="294"/>
                </a:lnTo>
                <a:lnTo>
                  <a:pt x="709" y="154"/>
                </a:lnTo>
                <a:lnTo>
                  <a:pt x="709" y="570"/>
                </a:lnTo>
                <a:close/>
                <a:moveTo>
                  <a:pt x="335" y="294"/>
                </a:moveTo>
                <a:lnTo>
                  <a:pt x="0" y="154"/>
                </a:lnTo>
                <a:lnTo>
                  <a:pt x="0" y="570"/>
                </a:lnTo>
                <a:lnTo>
                  <a:pt x="335" y="709"/>
                </a:lnTo>
                <a:lnTo>
                  <a:pt x="335" y="294"/>
                </a:lnTo>
                <a:close/>
                <a:moveTo>
                  <a:pt x="354" y="0"/>
                </a:moveTo>
                <a:lnTo>
                  <a:pt x="0" y="126"/>
                </a:lnTo>
                <a:lnTo>
                  <a:pt x="354" y="268"/>
                </a:lnTo>
                <a:lnTo>
                  <a:pt x="709" y="126"/>
                </a:lnTo>
                <a:lnTo>
                  <a:pt x="35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82305" tIns="41153" rIns="82305" bIns="41153" numCol="1" anchor="t" anchorCtr="0" compatLnSpc="1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065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0965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3865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6765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903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193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Freeform 72"/>
          <p:cNvSpPr>
            <a:spLocks noEditPoints="1"/>
          </p:cNvSpPr>
          <p:nvPr>
            <p:custDataLst>
              <p:tags r:id="rId9"/>
            </p:custDataLst>
          </p:nvPr>
        </p:nvSpPr>
        <p:spPr bwMode="auto">
          <a:xfrm>
            <a:off x="5436310" y="2884785"/>
            <a:ext cx="332082" cy="276185"/>
          </a:xfrm>
          <a:custGeom>
            <a:avLst/>
            <a:gdLst/>
            <a:ahLst/>
            <a:cxnLst>
              <a:cxn ang="0">
                <a:pos x="50" y="41"/>
              </a:cxn>
              <a:cxn ang="0">
                <a:pos x="40" y="51"/>
              </a:cxn>
              <a:cxn ang="0">
                <a:pos x="10" y="51"/>
              </a:cxn>
              <a:cxn ang="0">
                <a:pos x="0" y="41"/>
              </a:cxn>
              <a:cxn ang="0">
                <a:pos x="0" y="11"/>
              </a:cxn>
              <a:cxn ang="0">
                <a:pos x="10" y="1"/>
              </a:cxn>
              <a:cxn ang="0">
                <a:pos x="40" y="1"/>
              </a:cxn>
              <a:cxn ang="0">
                <a:pos x="44" y="1"/>
              </a:cxn>
              <a:cxn ang="0">
                <a:pos x="45" y="2"/>
              </a:cxn>
              <a:cxn ang="0">
                <a:pos x="44" y="3"/>
              </a:cxn>
              <a:cxn ang="0">
                <a:pos x="43" y="5"/>
              </a:cxn>
              <a:cxn ang="0">
                <a:pos x="41" y="5"/>
              </a:cxn>
              <a:cxn ang="0">
                <a:pos x="40" y="5"/>
              </a:cxn>
              <a:cxn ang="0">
                <a:pos x="10" y="5"/>
              </a:cxn>
              <a:cxn ang="0">
                <a:pos x="4" y="11"/>
              </a:cxn>
              <a:cxn ang="0">
                <a:pos x="4" y="41"/>
              </a:cxn>
              <a:cxn ang="0">
                <a:pos x="10" y="46"/>
              </a:cxn>
              <a:cxn ang="0">
                <a:pos x="40" y="46"/>
              </a:cxn>
              <a:cxn ang="0">
                <a:pos x="45" y="41"/>
              </a:cxn>
              <a:cxn ang="0">
                <a:pos x="45" y="36"/>
              </a:cxn>
              <a:cxn ang="0">
                <a:pos x="46" y="35"/>
              </a:cxn>
              <a:cxn ang="0">
                <a:pos x="48" y="33"/>
              </a:cxn>
              <a:cxn ang="0">
                <a:pos x="49" y="33"/>
              </a:cxn>
              <a:cxn ang="0">
                <a:pos x="50" y="34"/>
              </a:cxn>
              <a:cxn ang="0">
                <a:pos x="50" y="41"/>
              </a:cxn>
              <a:cxn ang="0">
                <a:pos x="57" y="18"/>
              </a:cxn>
              <a:cxn ang="0">
                <a:pos x="33" y="42"/>
              </a:cxn>
              <a:cxn ang="0">
                <a:pos x="23" y="42"/>
              </a:cxn>
              <a:cxn ang="0">
                <a:pos x="23" y="31"/>
              </a:cxn>
              <a:cxn ang="0">
                <a:pos x="47" y="7"/>
              </a:cxn>
              <a:cxn ang="0">
                <a:pos x="57" y="18"/>
              </a:cxn>
              <a:cxn ang="0">
                <a:pos x="36" y="34"/>
              </a:cxn>
              <a:cxn ang="0">
                <a:pos x="30" y="29"/>
              </a:cxn>
              <a:cxn ang="0">
                <a:pos x="26" y="33"/>
              </a:cxn>
              <a:cxn ang="0">
                <a:pos x="26" y="35"/>
              </a:cxn>
              <a:cxn ang="0">
                <a:pos x="29" y="35"/>
              </a:cxn>
              <a:cxn ang="0">
                <a:pos x="29" y="38"/>
              </a:cxn>
              <a:cxn ang="0">
                <a:pos x="31" y="38"/>
              </a:cxn>
              <a:cxn ang="0">
                <a:pos x="36" y="34"/>
              </a:cxn>
              <a:cxn ang="0">
                <a:pos x="46" y="13"/>
              </a:cxn>
              <a:cxn ang="0">
                <a:pos x="34" y="25"/>
              </a:cxn>
              <a:cxn ang="0">
                <a:pos x="33" y="26"/>
              </a:cxn>
              <a:cxn ang="0">
                <a:pos x="35" y="26"/>
              </a:cxn>
              <a:cxn ang="0">
                <a:pos x="47" y="14"/>
              </a:cxn>
              <a:cxn ang="0">
                <a:pos x="47" y="13"/>
              </a:cxn>
              <a:cxn ang="0">
                <a:pos x="46" y="13"/>
              </a:cxn>
              <a:cxn ang="0">
                <a:pos x="59" y="15"/>
              </a:cxn>
              <a:cxn ang="0">
                <a:pos x="49" y="5"/>
              </a:cxn>
              <a:cxn ang="0">
                <a:pos x="52" y="2"/>
              </a:cxn>
              <a:cxn ang="0">
                <a:pos x="57" y="2"/>
              </a:cxn>
              <a:cxn ang="0">
                <a:pos x="62" y="7"/>
              </a:cxn>
              <a:cxn ang="0">
                <a:pos x="62" y="12"/>
              </a:cxn>
              <a:cxn ang="0">
                <a:pos x="59" y="15"/>
              </a:cxn>
            </a:cxnLst>
            <a:rect l="0" t="0" r="r" b="b"/>
            <a:pathLst>
              <a:path w="64" h="51">
                <a:moveTo>
                  <a:pt x="50" y="41"/>
                </a:moveTo>
                <a:cubicBezTo>
                  <a:pt x="50" y="46"/>
                  <a:pt x="45" y="51"/>
                  <a:pt x="40" y="51"/>
                </a:cubicBezTo>
                <a:cubicBezTo>
                  <a:pt x="10" y="51"/>
                  <a:pt x="10" y="51"/>
                  <a:pt x="10" y="51"/>
                </a:cubicBezTo>
                <a:cubicBezTo>
                  <a:pt x="4" y="51"/>
                  <a:pt x="0" y="46"/>
                  <a:pt x="0" y="41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5"/>
                  <a:pt x="4" y="1"/>
                  <a:pt x="10" y="1"/>
                </a:cubicBezTo>
                <a:cubicBezTo>
                  <a:pt x="40" y="1"/>
                  <a:pt x="40" y="1"/>
                  <a:pt x="40" y="1"/>
                </a:cubicBezTo>
                <a:cubicBezTo>
                  <a:pt x="41" y="1"/>
                  <a:pt x="43" y="1"/>
                  <a:pt x="44" y="1"/>
                </a:cubicBezTo>
                <a:cubicBezTo>
                  <a:pt x="44" y="2"/>
                  <a:pt x="44" y="2"/>
                  <a:pt x="45" y="2"/>
                </a:cubicBezTo>
                <a:cubicBezTo>
                  <a:pt x="45" y="3"/>
                  <a:pt x="45" y="3"/>
                  <a:pt x="44" y="3"/>
                </a:cubicBezTo>
                <a:cubicBezTo>
                  <a:pt x="43" y="5"/>
                  <a:pt x="43" y="5"/>
                  <a:pt x="43" y="5"/>
                </a:cubicBezTo>
                <a:cubicBezTo>
                  <a:pt x="42" y="5"/>
                  <a:pt x="42" y="5"/>
                  <a:pt x="41" y="5"/>
                </a:cubicBezTo>
                <a:cubicBezTo>
                  <a:pt x="41" y="5"/>
                  <a:pt x="40" y="5"/>
                  <a:pt x="40" y="5"/>
                </a:cubicBezTo>
                <a:cubicBezTo>
                  <a:pt x="10" y="5"/>
                  <a:pt x="10" y="5"/>
                  <a:pt x="10" y="5"/>
                </a:cubicBezTo>
                <a:cubicBezTo>
                  <a:pt x="7" y="5"/>
                  <a:pt x="4" y="8"/>
                  <a:pt x="4" y="11"/>
                </a:cubicBezTo>
                <a:cubicBezTo>
                  <a:pt x="4" y="41"/>
                  <a:pt x="4" y="41"/>
                  <a:pt x="4" y="41"/>
                </a:cubicBezTo>
                <a:cubicBezTo>
                  <a:pt x="4" y="44"/>
                  <a:pt x="7" y="46"/>
                  <a:pt x="10" y="46"/>
                </a:cubicBezTo>
                <a:cubicBezTo>
                  <a:pt x="40" y="46"/>
                  <a:pt x="40" y="46"/>
                  <a:pt x="40" y="46"/>
                </a:cubicBezTo>
                <a:cubicBezTo>
                  <a:pt x="43" y="46"/>
                  <a:pt x="45" y="44"/>
                  <a:pt x="45" y="41"/>
                </a:cubicBezTo>
                <a:cubicBezTo>
                  <a:pt x="45" y="36"/>
                  <a:pt x="45" y="36"/>
                  <a:pt x="45" y="36"/>
                </a:cubicBezTo>
                <a:cubicBezTo>
                  <a:pt x="45" y="36"/>
                  <a:pt x="46" y="35"/>
                  <a:pt x="46" y="35"/>
                </a:cubicBezTo>
                <a:cubicBezTo>
                  <a:pt x="48" y="33"/>
                  <a:pt x="48" y="33"/>
                  <a:pt x="48" y="33"/>
                </a:cubicBezTo>
                <a:cubicBezTo>
                  <a:pt x="48" y="33"/>
                  <a:pt x="49" y="33"/>
                  <a:pt x="49" y="33"/>
                </a:cubicBezTo>
                <a:cubicBezTo>
                  <a:pt x="50" y="33"/>
                  <a:pt x="50" y="33"/>
                  <a:pt x="50" y="34"/>
                </a:cubicBezTo>
                <a:lnTo>
                  <a:pt x="50" y="41"/>
                </a:lnTo>
                <a:close/>
                <a:moveTo>
                  <a:pt x="57" y="18"/>
                </a:moveTo>
                <a:cubicBezTo>
                  <a:pt x="33" y="42"/>
                  <a:pt x="33" y="42"/>
                  <a:pt x="33" y="42"/>
                </a:cubicBezTo>
                <a:cubicBezTo>
                  <a:pt x="23" y="42"/>
                  <a:pt x="23" y="42"/>
                  <a:pt x="23" y="42"/>
                </a:cubicBezTo>
                <a:cubicBezTo>
                  <a:pt x="23" y="31"/>
                  <a:pt x="23" y="31"/>
                  <a:pt x="23" y="31"/>
                </a:cubicBezTo>
                <a:cubicBezTo>
                  <a:pt x="47" y="7"/>
                  <a:pt x="47" y="7"/>
                  <a:pt x="47" y="7"/>
                </a:cubicBezTo>
                <a:lnTo>
                  <a:pt x="57" y="18"/>
                </a:lnTo>
                <a:close/>
                <a:moveTo>
                  <a:pt x="36" y="34"/>
                </a:moveTo>
                <a:cubicBezTo>
                  <a:pt x="30" y="29"/>
                  <a:pt x="30" y="29"/>
                  <a:pt x="30" y="29"/>
                </a:cubicBezTo>
                <a:cubicBezTo>
                  <a:pt x="26" y="33"/>
                  <a:pt x="26" y="33"/>
                  <a:pt x="26" y="33"/>
                </a:cubicBezTo>
                <a:cubicBezTo>
                  <a:pt x="26" y="35"/>
                  <a:pt x="26" y="35"/>
                  <a:pt x="26" y="35"/>
                </a:cubicBezTo>
                <a:cubicBezTo>
                  <a:pt x="29" y="35"/>
                  <a:pt x="29" y="35"/>
                  <a:pt x="29" y="35"/>
                </a:cubicBezTo>
                <a:cubicBezTo>
                  <a:pt x="29" y="38"/>
                  <a:pt x="29" y="38"/>
                  <a:pt x="29" y="38"/>
                </a:cubicBezTo>
                <a:cubicBezTo>
                  <a:pt x="31" y="38"/>
                  <a:pt x="31" y="38"/>
                  <a:pt x="31" y="38"/>
                </a:cubicBezTo>
                <a:lnTo>
                  <a:pt x="36" y="34"/>
                </a:lnTo>
                <a:close/>
                <a:moveTo>
                  <a:pt x="46" y="13"/>
                </a:moveTo>
                <a:cubicBezTo>
                  <a:pt x="34" y="25"/>
                  <a:pt x="34" y="25"/>
                  <a:pt x="34" y="25"/>
                </a:cubicBezTo>
                <a:cubicBezTo>
                  <a:pt x="33" y="25"/>
                  <a:pt x="33" y="26"/>
                  <a:pt x="33" y="26"/>
                </a:cubicBezTo>
                <a:cubicBezTo>
                  <a:pt x="34" y="27"/>
                  <a:pt x="34" y="27"/>
                  <a:pt x="35" y="26"/>
                </a:cubicBezTo>
                <a:cubicBezTo>
                  <a:pt x="47" y="14"/>
                  <a:pt x="47" y="14"/>
                  <a:pt x="47" y="14"/>
                </a:cubicBezTo>
                <a:cubicBezTo>
                  <a:pt x="47" y="13"/>
                  <a:pt x="47" y="13"/>
                  <a:pt x="47" y="13"/>
                </a:cubicBezTo>
                <a:cubicBezTo>
                  <a:pt x="47" y="12"/>
                  <a:pt x="46" y="12"/>
                  <a:pt x="46" y="13"/>
                </a:cubicBezTo>
                <a:close/>
                <a:moveTo>
                  <a:pt x="59" y="15"/>
                </a:moveTo>
                <a:cubicBezTo>
                  <a:pt x="49" y="5"/>
                  <a:pt x="49" y="5"/>
                  <a:pt x="49" y="5"/>
                </a:cubicBezTo>
                <a:cubicBezTo>
                  <a:pt x="52" y="2"/>
                  <a:pt x="52" y="2"/>
                  <a:pt x="52" y="2"/>
                </a:cubicBezTo>
                <a:cubicBezTo>
                  <a:pt x="53" y="0"/>
                  <a:pt x="56" y="0"/>
                  <a:pt x="57" y="2"/>
                </a:cubicBezTo>
                <a:cubicBezTo>
                  <a:pt x="62" y="7"/>
                  <a:pt x="62" y="7"/>
                  <a:pt x="62" y="7"/>
                </a:cubicBezTo>
                <a:cubicBezTo>
                  <a:pt x="64" y="9"/>
                  <a:pt x="64" y="11"/>
                  <a:pt x="62" y="12"/>
                </a:cubicBezTo>
                <a:lnTo>
                  <a:pt x="59" y="15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89364" tIns="44682" rIns="89364" bIns="44682" numCol="1" anchor="t" anchorCtr="0" compatLnSpc="1"/>
          <a:p>
            <a:pPr>
              <a:lnSpc>
                <a:spcPct val="120000"/>
              </a:lnSpc>
            </a:pPr>
            <a:endParaRPr lang="en-US" sz="6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5" name="Freeform 126"/>
          <p:cNvSpPr/>
          <p:nvPr>
            <p:custDataLst>
              <p:tags r:id="rId10"/>
            </p:custDataLst>
          </p:nvPr>
        </p:nvSpPr>
        <p:spPr bwMode="auto">
          <a:xfrm>
            <a:off x="1295400" y="951230"/>
            <a:ext cx="251460" cy="305435"/>
          </a:xfrm>
          <a:custGeom>
            <a:avLst/>
            <a:gdLst/>
            <a:ahLst/>
            <a:cxnLst>
              <a:cxn ang="0">
                <a:pos x="25" y="46"/>
              </a:cxn>
              <a:cxn ang="0">
                <a:pos x="1" y="64"/>
              </a:cxn>
              <a:cxn ang="0">
                <a:pos x="0" y="62"/>
              </a:cxn>
              <a:cxn ang="0">
                <a:pos x="1" y="61"/>
              </a:cxn>
              <a:cxn ang="0">
                <a:pos x="22" y="46"/>
              </a:cxn>
              <a:cxn ang="0">
                <a:pos x="1" y="36"/>
              </a:cxn>
              <a:cxn ang="0">
                <a:pos x="24" y="41"/>
              </a:cxn>
              <a:cxn ang="0">
                <a:pos x="27" y="31"/>
              </a:cxn>
              <a:cxn ang="0">
                <a:pos x="7" y="18"/>
              </a:cxn>
              <a:cxn ang="0">
                <a:pos x="27" y="28"/>
              </a:cxn>
              <a:cxn ang="0">
                <a:pos x="28" y="21"/>
              </a:cxn>
              <a:cxn ang="0">
                <a:pos x="23" y="0"/>
              </a:cxn>
              <a:cxn ang="0">
                <a:pos x="31" y="21"/>
              </a:cxn>
              <a:cxn ang="0">
                <a:pos x="31" y="25"/>
              </a:cxn>
              <a:cxn ang="0">
                <a:pos x="48" y="18"/>
              </a:cxn>
              <a:cxn ang="0">
                <a:pos x="30" y="32"/>
              </a:cxn>
              <a:cxn ang="0">
                <a:pos x="27" y="42"/>
              </a:cxn>
              <a:cxn ang="0">
                <a:pos x="50" y="39"/>
              </a:cxn>
              <a:cxn ang="0">
                <a:pos x="25" y="46"/>
              </a:cxn>
            </a:cxnLst>
            <a:rect l="0" t="0" r="r" b="b"/>
            <a:pathLst>
              <a:path w="50" h="64">
                <a:moveTo>
                  <a:pt x="25" y="46"/>
                </a:moveTo>
                <a:cubicBezTo>
                  <a:pt x="20" y="57"/>
                  <a:pt x="11" y="64"/>
                  <a:pt x="1" y="64"/>
                </a:cubicBezTo>
                <a:cubicBezTo>
                  <a:pt x="0" y="64"/>
                  <a:pt x="0" y="63"/>
                  <a:pt x="0" y="62"/>
                </a:cubicBezTo>
                <a:cubicBezTo>
                  <a:pt x="0" y="61"/>
                  <a:pt x="0" y="61"/>
                  <a:pt x="1" y="61"/>
                </a:cubicBezTo>
                <a:cubicBezTo>
                  <a:pt x="10" y="61"/>
                  <a:pt x="17" y="55"/>
                  <a:pt x="22" y="46"/>
                </a:cubicBezTo>
                <a:cubicBezTo>
                  <a:pt x="17" y="48"/>
                  <a:pt x="6" y="50"/>
                  <a:pt x="1" y="36"/>
                </a:cubicBezTo>
                <a:cubicBezTo>
                  <a:pt x="15" y="30"/>
                  <a:pt x="22" y="37"/>
                  <a:pt x="24" y="41"/>
                </a:cubicBezTo>
                <a:cubicBezTo>
                  <a:pt x="25" y="38"/>
                  <a:pt x="26" y="35"/>
                  <a:pt x="27" y="31"/>
                </a:cubicBezTo>
                <a:cubicBezTo>
                  <a:pt x="27" y="31"/>
                  <a:pt x="9" y="34"/>
                  <a:pt x="7" y="18"/>
                </a:cubicBezTo>
                <a:cubicBezTo>
                  <a:pt x="23" y="12"/>
                  <a:pt x="27" y="28"/>
                  <a:pt x="27" y="28"/>
                </a:cubicBezTo>
                <a:cubicBezTo>
                  <a:pt x="27" y="26"/>
                  <a:pt x="28" y="21"/>
                  <a:pt x="28" y="21"/>
                </a:cubicBezTo>
                <a:cubicBezTo>
                  <a:pt x="28" y="21"/>
                  <a:pt x="14" y="12"/>
                  <a:pt x="23" y="0"/>
                </a:cubicBezTo>
                <a:cubicBezTo>
                  <a:pt x="39" y="5"/>
                  <a:pt x="31" y="21"/>
                  <a:pt x="31" y="21"/>
                </a:cubicBezTo>
                <a:cubicBezTo>
                  <a:pt x="31" y="21"/>
                  <a:pt x="31" y="24"/>
                  <a:pt x="31" y="25"/>
                </a:cubicBezTo>
                <a:cubicBezTo>
                  <a:pt x="31" y="25"/>
                  <a:pt x="37" y="14"/>
                  <a:pt x="48" y="18"/>
                </a:cubicBezTo>
                <a:cubicBezTo>
                  <a:pt x="48" y="35"/>
                  <a:pt x="30" y="32"/>
                  <a:pt x="30" y="32"/>
                </a:cubicBezTo>
                <a:cubicBezTo>
                  <a:pt x="29" y="35"/>
                  <a:pt x="29" y="39"/>
                  <a:pt x="27" y="42"/>
                </a:cubicBezTo>
                <a:cubicBezTo>
                  <a:pt x="27" y="42"/>
                  <a:pt x="38" y="30"/>
                  <a:pt x="50" y="39"/>
                </a:cubicBezTo>
                <a:cubicBezTo>
                  <a:pt x="43" y="57"/>
                  <a:pt x="25" y="46"/>
                  <a:pt x="25" y="46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89364" tIns="44682" rIns="89364" bIns="44682" numCol="1" anchor="t" anchorCtr="0" compatLnSpc="1"/>
          <a:p>
            <a:pPr>
              <a:lnSpc>
                <a:spcPct val="120000"/>
              </a:lnSpc>
            </a:pPr>
            <a:endParaRPr lang="en-US" sz="6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10870" y="1191895"/>
            <a:ext cx="3505835" cy="142748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350">
                <a:solidFill>
                  <a:schemeClr val="bg1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过敏性疾病如不及时治疗，会迁延难愈，严重影响患者睡眠、记忆、情绪等健康状况，</a:t>
            </a:r>
            <a:r>
              <a:rPr lang="zh-CN" altLang="en-US" sz="1350">
                <a:solidFill>
                  <a:schemeClr val="bg1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本产品对多</a:t>
            </a:r>
            <a:r>
              <a:rPr lang="zh-CN" altLang="en-US" sz="1350">
                <a:solidFill>
                  <a:schemeClr val="bg1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种疾病具有良好疗效，且具有吸收快、方便服用等</a:t>
            </a:r>
            <a:r>
              <a:rPr lang="zh-CN" altLang="en-US" sz="1350">
                <a:solidFill>
                  <a:schemeClr val="bg1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特点，</a:t>
            </a:r>
            <a:r>
              <a:rPr lang="zh-CN" altLang="en-US" sz="1600" b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可提升患者健康状况</a:t>
            </a:r>
            <a:r>
              <a:rPr lang="zh-CN" altLang="en-US" sz="1350" b="1">
                <a:solidFill>
                  <a:srgbClr val="FFC000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。</a:t>
            </a:r>
            <a:endParaRPr lang="zh-CN" altLang="en-US" sz="1350" b="1">
              <a:solidFill>
                <a:srgbClr val="FFC000"/>
              </a:solidFill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</p:txBody>
      </p:sp>
      <p:sp>
        <p:nvSpPr>
          <p:cNvPr id="14" name="文本框 13"/>
          <p:cNvSpPr txBox="1"/>
          <p:nvPr>
            <p:custDataLst>
              <p:tags r:id="rId11"/>
            </p:custDataLst>
          </p:nvPr>
        </p:nvSpPr>
        <p:spPr>
          <a:xfrm>
            <a:off x="4643755" y="1173480"/>
            <a:ext cx="3716020" cy="136398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3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赛庚啶是</a:t>
            </a:r>
            <a:r>
              <a:rPr lang="zh-CN" altLang="en-US" sz="1350" b="1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瘙痒或伴有睡眠障碍等多个疾病</a:t>
            </a:r>
            <a:r>
              <a:rPr lang="zh-CN" altLang="en-US" sz="13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的首选药，但临床上儿童及吞咽困难患者依从性差，制约药品实际治疗效果，</a:t>
            </a:r>
            <a:r>
              <a:rPr lang="zh-CN" altLang="en-US" sz="14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口服溶液剂型则</a:t>
            </a:r>
            <a:r>
              <a:rPr lang="zh-CN" altLang="en-US" sz="1400" b="1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可保障参保人员合理的用药需求，</a:t>
            </a:r>
            <a:r>
              <a:rPr lang="zh-CN" altLang="en-US" sz="1400" b="1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提高患者用药安全</a:t>
            </a:r>
            <a:r>
              <a:rPr lang="zh-CN" altLang="en-US" sz="1350" b="1">
                <a:solidFill>
                  <a:srgbClr val="FFC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。</a:t>
            </a:r>
            <a:endParaRPr lang="zh-CN" altLang="en-US" sz="1350" b="1">
              <a:solidFill>
                <a:srgbClr val="FFC000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5" name="文本框 14"/>
          <p:cNvSpPr txBox="1"/>
          <p:nvPr>
            <p:custDataLst>
              <p:tags r:id="rId12"/>
            </p:custDataLst>
          </p:nvPr>
        </p:nvSpPr>
        <p:spPr>
          <a:xfrm>
            <a:off x="539750" y="3009900"/>
            <a:ext cx="3625850" cy="158369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3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目录内，具有抗组胺、抗胆碱、抗5-羟色胺作用的药品</a:t>
            </a:r>
            <a:r>
              <a:rPr lang="zh-CN" altLang="en-US" sz="1350" b="1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无口服溶液剂型</a:t>
            </a:r>
            <a:r>
              <a:rPr lang="zh-CN" altLang="en-US" sz="13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，</a:t>
            </a:r>
            <a:r>
              <a:rPr lang="zh-CN" altLang="en-US" sz="1350" b="1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难以满足儿童及吞咽困难等患者</a:t>
            </a:r>
            <a:r>
              <a:rPr lang="zh-CN" altLang="en-US" sz="13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的治疗需求</a:t>
            </a:r>
            <a:r>
              <a:rPr lang="en-US" altLang="zh-CN" sz="13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,</a:t>
            </a:r>
            <a:r>
              <a:rPr lang="zh-CN" altLang="en-US" sz="13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本产品</a:t>
            </a:r>
            <a:r>
              <a:rPr lang="zh-CN" altLang="en-US" sz="1350" b="1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填补了目录内产品的空缺</a:t>
            </a:r>
            <a:r>
              <a:rPr lang="zh-CN" altLang="en-US" sz="13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，不仅有利于儿童及吞咽困难、糖尿病患者，而且能够</a:t>
            </a:r>
            <a:r>
              <a:rPr lang="zh-CN" altLang="en-US" sz="1350" b="1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精确控制用药量</a:t>
            </a:r>
            <a:r>
              <a:rPr lang="zh-CN" altLang="en-US" sz="13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，</a:t>
            </a:r>
            <a:r>
              <a:rPr lang="zh-CN" altLang="en-US" sz="1350" b="1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保证实际疗效</a:t>
            </a:r>
            <a:r>
              <a:rPr lang="zh-CN" altLang="en-US" sz="13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，提升用药</a:t>
            </a:r>
            <a:r>
              <a:rPr lang="zh-CN" altLang="en-US" sz="13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安全。</a:t>
            </a:r>
            <a:endParaRPr lang="zh-CN" altLang="en-US" sz="135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6" name="文本框 15"/>
          <p:cNvSpPr txBox="1"/>
          <p:nvPr>
            <p:custDataLst>
              <p:tags r:id="rId13"/>
            </p:custDataLst>
          </p:nvPr>
        </p:nvSpPr>
        <p:spPr>
          <a:xfrm>
            <a:off x="4572000" y="3220085"/>
            <a:ext cx="3625850" cy="83756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3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盐酸赛庚啶口服溶液</a:t>
            </a:r>
            <a:r>
              <a:rPr lang="zh-CN" altLang="en-US" sz="1350" b="1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剂量准确</a:t>
            </a:r>
            <a:r>
              <a:rPr lang="zh-CN" altLang="en-US" sz="13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，临床应用</a:t>
            </a:r>
            <a:r>
              <a:rPr lang="zh-CN" altLang="en-US" sz="13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便利，不存在滥用</a:t>
            </a:r>
            <a:r>
              <a:rPr lang="zh-CN" altLang="en-US" sz="13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风险；</a:t>
            </a:r>
            <a:r>
              <a:rPr lang="zh-CN" altLang="en-US" sz="1350" b="1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适应症表述清晰</a:t>
            </a:r>
            <a:r>
              <a:rPr lang="zh-CN" altLang="en-US" sz="13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，限制要求明确，便于临床</a:t>
            </a:r>
            <a:r>
              <a:rPr lang="zh-CN" altLang="en-US" sz="13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管理。</a:t>
            </a:r>
            <a:endParaRPr lang="zh-CN" altLang="en-US" sz="135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7" name="文本框 16"/>
          <p:cNvSpPr txBox="1"/>
          <p:nvPr>
            <p:custDataLst>
              <p:tags r:id="rId14"/>
            </p:custDataLst>
          </p:nvPr>
        </p:nvSpPr>
        <p:spPr>
          <a:xfrm>
            <a:off x="5447030" y="-20320"/>
            <a:ext cx="369697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盐酸赛庚啶口服溶液可提升患者依从性，提高患者用药</a:t>
            </a:r>
            <a:r>
              <a:rPr lang="zh-CN" altLang="en-US" sz="16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安全，</a:t>
            </a:r>
            <a:r>
              <a:rPr lang="zh-CN" altLang="en-US" sz="1600" b="1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临床管理</a:t>
            </a:r>
            <a:r>
              <a:rPr lang="zh-CN" altLang="en-US" sz="1600" b="1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可控</a:t>
            </a:r>
            <a:endParaRPr lang="zh-CN" altLang="en-US" sz="1600" b="1">
              <a:solidFill>
                <a:schemeClr val="accent6">
                  <a:lumMod val="60000"/>
                  <a:lumOff val="4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UNIT_TABLE_BEAUTIFY" val="smartTable{bea9675e-ab1e-4f7a-9cef-778860ef26c2}"/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UNIT_TABLE_BEAUTIFY" val="smartTable{7525d285-e3b4-46b9-8b0e-c5a1f8a1b821}"/>
  <p:tag name="TABLE_ENDDRAG_ORIGIN_RECT" val="347*323"/>
  <p:tag name="TABLE_ENDDRAG_RECT" val="23*56*347*323"/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ISPRING_RESOURCE_PATHS_HASH_2" val="17416ab3169b4d2b6e219e80d68016f511bed39f"/>
  <p:tag name="ISPRING_PRESENTATION_TITLE" val="PowerPoint 演示文稿"/>
  <p:tag name="KSO_WPP_MARK_KEY" val="9c68648f-f48f-47c5-85c6-a102645ecff1"/>
  <p:tag name="COMMONDATA" val="eyJoZGlkIjoiNzNiZWIzNTJlMWY2Zjg1MzU2MWE4NDNhMTMyMzU5ZTQifQ==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2821</Words>
  <Application>WPS 演示</Application>
  <PresentationFormat>全屏显示(16:9)</PresentationFormat>
  <Paragraphs>234</Paragraphs>
  <Slides>9</Slides>
  <Notes>45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Arial</vt:lpstr>
      <vt:lpstr>宋体</vt:lpstr>
      <vt:lpstr>Wingdings</vt:lpstr>
      <vt:lpstr>微软雅黑</vt:lpstr>
      <vt:lpstr>Wingdings</vt:lpstr>
      <vt:lpstr>Times New Roman</vt:lpstr>
      <vt:lpstr>Calibri</vt:lpstr>
      <vt:lpstr>Arial Unicode MS</vt:lpstr>
      <vt:lpstr>第一PPT，www.1ppt.com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分析报告</dc:title>
  <dc:creator>第一PPT模板网-WWW.1PPT.COM</dc:creator>
  <cp:keywords>第一PPT模板网-WWW.1PPT.COM</cp:keywords>
  <cp:lastModifiedBy>依</cp:lastModifiedBy>
  <cp:revision>169</cp:revision>
  <dcterms:created xsi:type="dcterms:W3CDTF">2015-11-19T08:09:00Z</dcterms:created>
  <dcterms:modified xsi:type="dcterms:W3CDTF">2023-07-14T06:29:40Z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CB6B7C65B32544D5B5006C665F01028B_13</vt:lpwstr>
  </property>
  <property fmtid="{D5CDD505-2E9C-101B-9397-08002B2CF9AE}" pid="3" name="KSOProductBuildVer">
    <vt:lpwstr>2052-11.1.0.14309</vt:lpwstr>
  </property>
</Properties>
</file>