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9" r:id="rId2"/>
    <p:sldId id="257" r:id="rId3"/>
    <p:sldId id="290" r:id="rId4"/>
    <p:sldId id="297" r:id="rId5"/>
    <p:sldId id="294" r:id="rId6"/>
    <p:sldId id="298" r:id="rId7"/>
    <p:sldId id="293" r:id="rId8"/>
    <p:sldId id="266" r:id="rId9"/>
    <p:sldId id="267" r:id="rId10"/>
    <p:sldId id="296" r:id="rId11"/>
    <p:sldId id="291" r:id="rId12"/>
    <p:sldId id="276"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宇婷" initials="u" lastIdx="1" clrIdx="0">
    <p:extLst>
      <p:ext uri="{19B8F6BF-5375-455C-9EA6-DF929625EA0E}">
        <p15:presenceInfo xmlns:p15="http://schemas.microsoft.com/office/powerpoint/2012/main" xmlns="" userId="王宇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CCE3F3"/>
    <a:srgbClr val="157CC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77892" autoAdjust="0"/>
  </p:normalViewPr>
  <p:slideViewPr>
    <p:cSldViewPr snapToGrid="0">
      <p:cViewPr varScale="1">
        <p:scale>
          <a:sx n="54" d="100"/>
          <a:sy n="54" d="100"/>
        </p:scale>
        <p:origin x="-138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10.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Excel____10.xlsx"/><Relationship Id="rId1" Type="http://schemas.openxmlformats.org/officeDocument/2006/relationships/themeOverride" Target="../theme/themeOverride3.xml"/><Relationship Id="rId4"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Excel____11.xlsx"/><Relationship Id="rId1" Type="http://schemas.openxmlformats.org/officeDocument/2006/relationships/themeOverride" Target="../theme/themeOverride4.xml"/><Relationship Id="rId4"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user\Desktop\&#26032;&#24314;%20Microsoft%20Excel%20&#24037;&#20316;&#34920;.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___5.xlsx"/><Relationship Id="rId1" Type="http://schemas.openxmlformats.org/officeDocument/2006/relationships/themeOverride" Target="../theme/themeOverride1.xml"/><Relationship Id="rId4" Type="http://schemas.microsoft.com/office/2011/relationships/chartStyle" Target="style3.xml"/></Relationships>
</file>

<file path=ppt/charts/_rels/chart6.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Excel____6.xlsx"/><Relationship Id="rId1" Type="http://schemas.openxmlformats.org/officeDocument/2006/relationships/themeOverride" Target="../theme/themeOverride2.xml"/><Relationship Id="rId4" Type="http://schemas.microsoft.com/office/2011/relationships/chartStyle" Target="style4.xml"/></Relationships>
</file>

<file path=ppt/charts/_rels/chart7.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___7.xlsx"/></Relationships>
</file>

<file path=ppt/charts/_rels/chart8.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___8.xlsx"/></Relationships>
</file>

<file path=ppt/charts/_rels/chart9.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___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009723019281"/>
          <c:y val="6.7745798560268425E-2"/>
          <c:w val="0.64980177969511677"/>
          <c:h val="0.87579936930617452"/>
        </c:manualLayout>
      </c:layout>
      <c:doughnutChart>
        <c:varyColors val="1"/>
        <c:ser>
          <c:idx val="0"/>
          <c:order val="0"/>
          <c:tx>
            <c:strRef>
              <c:f>Sheet1!$B$1</c:f>
              <c:strCache>
                <c:ptCount val="1"/>
                <c:pt idx="0">
                  <c:v>销售额</c:v>
                </c:pt>
              </c:strCache>
            </c:strRef>
          </c:tx>
          <c:spPr>
            <a:ln w="28575" cap="rnd">
              <a:noFill/>
            </a:ln>
          </c:spPr>
          <c:dPt>
            <c:idx val="0"/>
            <c:bubble3D val="0"/>
            <c:spPr>
              <a:solidFill>
                <a:schemeClr val="accent1">
                  <a:lumMod val="75000"/>
                </a:schemeClr>
              </a:solidFill>
              <a:ln w="28575" cap="rnd">
                <a:noFill/>
              </a:ln>
              <a:effectLst/>
            </c:spPr>
            <c:extLst xmlns:c16r2="http://schemas.microsoft.com/office/drawing/2015/06/chart">
              <c:ext xmlns:c16="http://schemas.microsoft.com/office/drawing/2014/chart" uri="{C3380CC4-5D6E-409C-BE32-E72D297353CC}">
                <c16:uniqueId val="{00000001-81A6-4182-8C71-7EBF6D907540}"/>
              </c:ext>
            </c:extLst>
          </c:dPt>
          <c:dPt>
            <c:idx val="1"/>
            <c:bubble3D val="0"/>
            <c:spPr>
              <a:solidFill>
                <a:schemeClr val="accent1">
                  <a:lumMod val="60000"/>
                  <a:lumOff val="40000"/>
                </a:schemeClr>
              </a:solidFill>
              <a:ln w="28575" cap="rnd">
                <a:noFill/>
              </a:ln>
              <a:effectLst>
                <a:outerShdw blurRad="127000" dist="63500" dir="2700000" algn="tl" rotWithShape="0">
                  <a:schemeClr val="accent1">
                    <a:alpha val="40000"/>
                  </a:schemeClr>
                </a:outerShdw>
              </a:effectLst>
            </c:spPr>
            <c:extLst xmlns:c16r2="http://schemas.microsoft.com/office/drawing/2015/06/chart">
              <c:ext xmlns:c16="http://schemas.microsoft.com/office/drawing/2014/chart" uri="{C3380CC4-5D6E-409C-BE32-E72D297353CC}">
                <c16:uniqueId val="{00000003-81A6-4182-8C71-7EBF6D907540}"/>
              </c:ext>
            </c:extLst>
          </c:dPt>
          <c:cat>
            <c:strRef>
              <c:f>Sheet1!$A$2:$A$3</c:f>
              <c:strCache>
                <c:ptCount val="2"/>
                <c:pt idx="0">
                  <c:v>TASK1</c:v>
                </c:pt>
                <c:pt idx="1">
                  <c:v>TASK2</c:v>
                </c:pt>
              </c:strCache>
            </c:strRef>
          </c:cat>
          <c:val>
            <c:numRef>
              <c:f>Sheet1!$B$2:$B$3</c:f>
              <c:numCache>
                <c:formatCode>General</c:formatCode>
                <c:ptCount val="2"/>
                <c:pt idx="0">
                  <c:v>5.7</c:v>
                </c:pt>
                <c:pt idx="1">
                  <c:v>94.3</c:v>
                </c:pt>
              </c:numCache>
            </c:numRef>
          </c:val>
          <c:extLst xmlns:c16r2="http://schemas.microsoft.com/office/drawing/2015/06/chart">
            <c:ext xmlns:c16="http://schemas.microsoft.com/office/drawing/2014/chart" uri="{C3380CC4-5D6E-409C-BE32-E72D297353CC}">
              <c16:uniqueId val="{00000004-81A6-4182-8C71-7EBF6D907540}"/>
            </c:ext>
          </c:extLst>
        </c:ser>
        <c:dLbls>
          <c:showLegendKey val="0"/>
          <c:showVal val="0"/>
          <c:showCatName val="0"/>
          <c:showSerName val="0"/>
          <c:showPercent val="0"/>
          <c:showBubbleSize val="0"/>
          <c:showLeaderLines val="1"/>
        </c:dLbls>
        <c:firstSliceAng val="3"/>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69014084507"/>
          <c:y val="0.201743331232934"/>
          <c:w val="0.694677538917717"/>
          <c:h val="0.57385003150598601"/>
        </c:manualLayout>
      </c:layout>
      <c:barChart>
        <c:barDir val="col"/>
        <c:grouping val="clustered"/>
        <c:varyColors val="0"/>
        <c:ser>
          <c:idx val="0"/>
          <c:order val="0"/>
          <c:tx>
            <c:strRef>
              <c:f>Sheet1!$B$1</c:f>
              <c:strCache>
                <c:ptCount val="1"/>
                <c:pt idx="0">
                  <c:v>改善率</c:v>
                </c:pt>
              </c:strCache>
            </c:strRef>
          </c:tx>
          <c:spPr>
            <a:solidFill>
              <a:srgbClr val="7A3378"/>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319D-4BD7-80F4-A89053E9349A}"/>
              </c:ext>
            </c:extLst>
          </c:dPt>
          <c:dPt>
            <c:idx val="1"/>
            <c:invertIfNegative val="0"/>
            <c:bubble3D val="0"/>
            <c:spPr>
              <a:solidFill>
                <a:srgbClr val="4472C4">
                  <a:lumMod val="40000"/>
                  <a:lumOff val="60000"/>
                </a:srgbClr>
              </a:solidFill>
              <a:ln>
                <a:noFill/>
              </a:ln>
              <a:effectLst/>
            </c:spPr>
            <c:extLst xmlns:c16r2="http://schemas.microsoft.com/office/drawing/2015/06/chart">
              <c:ext xmlns:c16="http://schemas.microsoft.com/office/drawing/2014/chart" uri="{C3380CC4-5D6E-409C-BE32-E72D297353CC}">
                <c16:uniqueId val="{00000003-319D-4BD7-80F4-A89053E9349A}"/>
              </c:ext>
            </c:extLst>
          </c:dPt>
          <c:dPt>
            <c:idx val="2"/>
            <c:invertIfNegative val="0"/>
            <c:bubble3D val="0"/>
            <c:spPr>
              <a:solidFill>
                <a:sysClr val="window" lastClr="FFFFFF">
                  <a:lumMod val="75000"/>
                </a:sysClr>
              </a:solidFill>
              <a:ln>
                <a:noFill/>
              </a:ln>
              <a:effectLst/>
            </c:spPr>
            <c:extLst xmlns:c16r2="http://schemas.microsoft.com/office/drawing/2015/06/chart">
              <c:ext xmlns:c16="http://schemas.microsoft.com/office/drawing/2014/chart" uri="{C3380CC4-5D6E-409C-BE32-E72D297353CC}">
                <c16:uniqueId val="{00000005-319D-4BD7-80F4-A89053E9349A}"/>
              </c:ext>
            </c:extLst>
          </c:dPt>
          <c:dLbls>
            <c:spPr>
              <a:noFill/>
              <a:ln>
                <a:noFill/>
              </a:ln>
              <a:effectLst/>
            </c:spPr>
            <c:txPr>
              <a:bodyPr rot="0" spcFirstLastPara="1" vertOverflow="ellipsis" vert="horz" wrap="square" anchor="ctr" anchorCtr="1"/>
              <a:lstStyle/>
              <a:p>
                <a:pPr algn="ct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利马前列素组</c:v>
                </c:pt>
                <c:pt idx="1">
                  <c:v>NSAIDs组</c:v>
                </c:pt>
                <c:pt idx="2">
                  <c:v>联合用药组</c:v>
                </c:pt>
              </c:strCache>
            </c:strRef>
          </c:cat>
          <c:val>
            <c:numRef>
              <c:f>Sheet1!$B$2:$B$4</c:f>
              <c:numCache>
                <c:formatCode>0.0%</c:formatCode>
                <c:ptCount val="3"/>
                <c:pt idx="0">
                  <c:v>0.38300000000000001</c:v>
                </c:pt>
                <c:pt idx="1">
                  <c:v>0.122</c:v>
                </c:pt>
                <c:pt idx="2">
                  <c:v>0.35499999999999998</c:v>
                </c:pt>
              </c:numCache>
            </c:numRef>
          </c:val>
          <c:extLst xmlns:c16r2="http://schemas.microsoft.com/office/drawing/2015/06/chart">
            <c:ext xmlns:c16="http://schemas.microsoft.com/office/drawing/2014/chart" uri="{C3380CC4-5D6E-409C-BE32-E72D297353CC}">
              <c16:uniqueId val="{00000006-319D-4BD7-80F4-A89053E9349A}"/>
            </c:ext>
          </c:extLst>
        </c:ser>
        <c:dLbls>
          <c:showLegendKey val="0"/>
          <c:showVal val="1"/>
          <c:showCatName val="0"/>
          <c:showSerName val="0"/>
          <c:showPercent val="0"/>
          <c:showBubbleSize val="0"/>
        </c:dLbls>
        <c:gapWidth val="219"/>
        <c:overlap val="-27"/>
        <c:axId val="34486144"/>
        <c:axId val="34490240"/>
      </c:barChart>
      <c:catAx>
        <c:axId val="344861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crossAx val="34490240"/>
        <c:crosses val="autoZero"/>
        <c:auto val="1"/>
        <c:lblAlgn val="ctr"/>
        <c:lblOffset val="100"/>
        <c:noMultiLvlLbl val="0"/>
      </c:catAx>
      <c:valAx>
        <c:axId val="34490240"/>
        <c:scaling>
          <c:orientation val="minMax"/>
        </c:scaling>
        <c:delete val="0"/>
        <c:axPos val="l"/>
        <c:title>
          <c:tx>
            <c:rich>
              <a:bodyPr rot="-5400000" spcFirstLastPara="1" vertOverflow="ellipsis" vert="horz" wrap="square" anchor="ctr" anchorCtr="1"/>
              <a:lstStyle/>
              <a:p>
                <a:pPr algn="ctr">
                  <a:defRPr lang="zh-CN" sz="133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r>
                  <a:rPr lang="zh-CN" dirty="0"/>
                  <a:t>行走能力</a:t>
                </a:r>
                <a:r>
                  <a:rPr lang="en-US" dirty="0"/>
                  <a:t>JOA</a:t>
                </a:r>
                <a:r>
                  <a:rPr lang="zh-CN" dirty="0"/>
                  <a:t>分数提高率</a:t>
                </a:r>
              </a:p>
            </c:rich>
          </c:tx>
          <c:layout/>
          <c:overlay val="0"/>
          <c:spPr>
            <a:noFill/>
            <a:ln>
              <a:noFill/>
            </a:ln>
            <a:effectLst/>
          </c:sp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lgn="ct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crossAx val="34486144"/>
        <c:crosses val="autoZero"/>
        <c:crossBetween val="between"/>
        <c:majorUnit val="0.15"/>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59202939625585"/>
          <c:y val="0.16666973720857398"/>
          <c:w val="0.7661216200462625"/>
          <c:h val="0.6280946309654547"/>
        </c:manualLayout>
      </c:layout>
      <c:barChart>
        <c:barDir val="col"/>
        <c:grouping val="clustered"/>
        <c:varyColors val="0"/>
        <c:ser>
          <c:idx val="0"/>
          <c:order val="0"/>
          <c:tx>
            <c:strRef>
              <c:f>Sheet1!$B$1</c:f>
              <c:strCache>
                <c:ptCount val="1"/>
                <c:pt idx="0">
                  <c:v>治疗前</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利马前列素</c:v>
                </c:pt>
                <c:pt idx="1">
                  <c:v>NSAIDs</c:v>
                </c:pt>
              </c:strCache>
            </c:strRef>
          </c:cat>
          <c:val>
            <c:numRef>
              <c:f>Sheet1!$B$2:$B$3</c:f>
              <c:numCache>
                <c:formatCode>General</c:formatCode>
                <c:ptCount val="2"/>
                <c:pt idx="0">
                  <c:v>0.59</c:v>
                </c:pt>
                <c:pt idx="1">
                  <c:v>0.61</c:v>
                </c:pt>
              </c:numCache>
            </c:numRef>
          </c:val>
          <c:extLst xmlns:c16r2="http://schemas.microsoft.com/office/drawing/2015/06/chart">
            <c:ext xmlns:c16="http://schemas.microsoft.com/office/drawing/2014/chart" uri="{C3380CC4-5D6E-409C-BE32-E72D297353CC}">
              <c16:uniqueId val="{00000000-9ECA-41CB-B30B-D9AEE221AC36}"/>
            </c:ext>
          </c:extLst>
        </c:ser>
        <c:ser>
          <c:idx val="1"/>
          <c:order val="1"/>
          <c:tx>
            <c:strRef>
              <c:f>Sheet1!$C$1</c:f>
              <c:strCache>
                <c:ptCount val="1"/>
                <c:pt idx="0">
                  <c:v>治疗后</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利马前列素</c:v>
                </c:pt>
                <c:pt idx="1">
                  <c:v>NSAIDs</c:v>
                </c:pt>
              </c:strCache>
            </c:strRef>
          </c:cat>
          <c:val>
            <c:numRef>
              <c:f>Sheet1!$C$2:$C$3</c:f>
              <c:numCache>
                <c:formatCode>General</c:formatCode>
                <c:ptCount val="2"/>
                <c:pt idx="0">
                  <c:v>0.7</c:v>
                </c:pt>
                <c:pt idx="1">
                  <c:v>0.65</c:v>
                </c:pt>
              </c:numCache>
            </c:numRef>
          </c:val>
          <c:extLst xmlns:c16r2="http://schemas.microsoft.com/office/drawing/2015/06/chart">
            <c:ext xmlns:c16="http://schemas.microsoft.com/office/drawing/2014/chart" uri="{C3380CC4-5D6E-409C-BE32-E72D297353CC}">
              <c16:uniqueId val="{00000001-9ECA-41CB-B30B-D9AEE221AC36}"/>
            </c:ext>
          </c:extLst>
        </c:ser>
        <c:dLbls>
          <c:showLegendKey val="0"/>
          <c:showVal val="0"/>
          <c:showCatName val="0"/>
          <c:showSerName val="0"/>
          <c:showPercent val="0"/>
          <c:showBubbleSize val="0"/>
        </c:dLbls>
        <c:gapWidth val="219"/>
        <c:overlap val="-27"/>
        <c:axId val="34521088"/>
        <c:axId val="34522624"/>
      </c:barChart>
      <c:catAx>
        <c:axId val="34521088"/>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1" i="0" u="none" strike="noStrike" kern="1200" baseline="0">
                <a:solidFill>
                  <a:srgbClr val="595959"/>
                </a:solidFill>
                <a:latin typeface="微软雅黑" panose="020B0503020204020204" pitchFamily="34" charset="-122"/>
                <a:ea typeface="微软雅黑" panose="020B0503020204020204" pitchFamily="34" charset="-122"/>
                <a:cs typeface="+mn-cs"/>
              </a:defRPr>
            </a:pPr>
            <a:endParaRPr lang="zh-CN"/>
          </a:p>
        </c:txPr>
        <c:crossAx val="34522624"/>
        <c:crosses val="autoZero"/>
        <c:auto val="1"/>
        <c:lblAlgn val="ctr"/>
        <c:lblOffset val="100"/>
        <c:noMultiLvlLbl val="0"/>
      </c:catAx>
      <c:valAx>
        <c:axId val="34522624"/>
        <c:scaling>
          <c:orientation val="minMax"/>
          <c:max val="0.70000000000000007"/>
        </c:scaling>
        <c:delete val="0"/>
        <c:axPos val="l"/>
        <c:majorGridlines>
          <c:spPr>
            <a:ln w="9525" cap="flat" cmpd="sng" algn="ctr">
              <a:noFill/>
              <a:round/>
            </a:ln>
            <a:effectLst>
              <a:glow rad="127000">
                <a:sysClr val="window" lastClr="FFFFFF"/>
              </a:glow>
            </a:effectLst>
          </c:spPr>
        </c:majorGridlines>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1" i="0" u="none" strike="noStrike" kern="1200" baseline="0">
                <a:solidFill>
                  <a:srgbClr val="595959"/>
                </a:solidFill>
                <a:latin typeface="等线" panose="02010600030101010101" pitchFamily="2" charset="-122"/>
                <a:ea typeface="等线" panose="02010600030101010101" pitchFamily="2" charset="-122"/>
                <a:cs typeface="+mn-cs"/>
              </a:defRPr>
            </a:pPr>
            <a:endParaRPr lang="zh-CN"/>
          </a:p>
        </c:txPr>
        <c:crossAx val="34521088"/>
        <c:crosses val="autoZero"/>
        <c:crossBetween val="between"/>
        <c:majorUnit val="4.0000000000000008E-2"/>
      </c:valAx>
      <c:spPr>
        <a:noFill/>
        <a:ln>
          <a:noFill/>
        </a:ln>
        <a:effectLst/>
      </c:spPr>
    </c:plotArea>
    <c:legend>
      <c:legendPos val="b"/>
      <c:layout>
        <c:manualLayout>
          <c:xMode val="edge"/>
          <c:yMode val="edge"/>
          <c:x val="0.57322259585636304"/>
          <c:y val="3.8279553950968291E-2"/>
          <c:w val="0.40795100317565819"/>
          <c:h val="9.545025810462048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69225489257868"/>
          <c:y val="0.19110360195806239"/>
          <c:w val="0.70527602319466309"/>
          <c:h val="0.68726236574852062"/>
        </c:manualLayout>
      </c:layout>
      <c:barChart>
        <c:barDir val="col"/>
        <c:grouping val="clustered"/>
        <c:varyColors val="0"/>
        <c:ser>
          <c:idx val="0"/>
          <c:order val="0"/>
          <c:tx>
            <c:strRef>
              <c:f>Sheet1!$B$1</c:f>
              <c:strCache>
                <c:ptCount val="1"/>
                <c:pt idx="0">
                  <c:v>效用增量</c:v>
                </c:pt>
              </c:strCache>
            </c:strRef>
          </c:tx>
          <c:spPr>
            <a:solidFill>
              <a:schemeClr val="accent1"/>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6C06-461F-8E03-DF9A0728EE49}"/>
              </c:ext>
            </c:extLst>
          </c:dPt>
          <c:dPt>
            <c:idx val="1"/>
            <c:invertIfNegative val="0"/>
            <c:bubble3D val="0"/>
            <c:spPr>
              <a:solidFill>
                <a:srgbClr val="97B9E0"/>
              </a:solidFill>
              <a:ln>
                <a:noFill/>
              </a:ln>
              <a:effectLst/>
            </c:spPr>
            <c:extLst xmlns:c16r2="http://schemas.microsoft.com/office/drawing/2015/06/chart">
              <c:ext xmlns:c16="http://schemas.microsoft.com/office/drawing/2014/chart" uri="{C3380CC4-5D6E-409C-BE32-E72D297353CC}">
                <c16:uniqueId val="{00000003-6C06-461F-8E03-DF9A0728EE4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利马前列素</c:v>
                </c:pt>
                <c:pt idx="1">
                  <c:v>NSAIDs</c:v>
                </c:pt>
              </c:strCache>
            </c:strRef>
          </c:cat>
          <c:val>
            <c:numRef>
              <c:f>Sheet1!$B$2:$B$3</c:f>
              <c:numCache>
                <c:formatCode>General</c:formatCode>
                <c:ptCount val="2"/>
                <c:pt idx="0">
                  <c:v>0.10999999999999999</c:v>
                </c:pt>
                <c:pt idx="1">
                  <c:v>4.0000000000000036E-2</c:v>
                </c:pt>
              </c:numCache>
            </c:numRef>
          </c:val>
          <c:extLst xmlns:c16r2="http://schemas.microsoft.com/office/drawing/2015/06/chart">
            <c:ext xmlns:c16="http://schemas.microsoft.com/office/drawing/2014/chart" uri="{C3380CC4-5D6E-409C-BE32-E72D297353CC}">
              <c16:uniqueId val="{00000004-6C06-461F-8E03-DF9A0728EE49}"/>
            </c:ext>
          </c:extLst>
        </c:ser>
        <c:dLbls>
          <c:showLegendKey val="0"/>
          <c:showVal val="0"/>
          <c:showCatName val="0"/>
          <c:showSerName val="0"/>
          <c:showPercent val="0"/>
          <c:showBubbleSize val="0"/>
        </c:dLbls>
        <c:gapWidth val="219"/>
        <c:overlap val="-27"/>
        <c:axId val="35270016"/>
        <c:axId val="35275904"/>
      </c:barChart>
      <c:catAx>
        <c:axId val="35270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endParaRPr lang="zh-CN"/>
          </a:p>
        </c:txPr>
        <c:crossAx val="35275904"/>
        <c:crosses val="autoZero"/>
        <c:auto val="1"/>
        <c:lblAlgn val="ctr"/>
        <c:lblOffset val="100"/>
        <c:noMultiLvlLbl val="0"/>
      </c:catAx>
      <c:valAx>
        <c:axId val="35275904"/>
        <c:scaling>
          <c:orientation val="minMax"/>
        </c:scaling>
        <c:delete val="0"/>
        <c:axPos val="l"/>
        <c:majorGridlines>
          <c:spPr>
            <a:ln w="9525" cap="flat" cmpd="sng" algn="ctr">
              <a:solidFill>
                <a:schemeClr val="bg1"/>
              </a:solidFill>
              <a:round/>
            </a:ln>
            <a:effectLst/>
          </c:spPr>
        </c:majorGridlines>
        <c:numFmt formatCode="General" sourceLinked="1"/>
        <c:majorTickMark val="out"/>
        <c:minorTickMark val="none"/>
        <c:tickLblPos val="nextTo"/>
        <c:spPr>
          <a:solidFill>
            <a:schemeClr val="bg1"/>
          </a:solidFill>
          <a:ln>
            <a:solidFill>
              <a:sysClr val="windowText" lastClr="000000"/>
            </a:solidFill>
          </a:ln>
          <a:effectLst/>
        </c:spPr>
        <c:txPr>
          <a:bodyPr rot="-60000000" spcFirstLastPara="1" vertOverflow="ellipsis" vert="horz" wrap="square" anchor="ctr" anchorCtr="1"/>
          <a:lstStyle/>
          <a:p>
            <a:pPr>
              <a:defRPr sz="1050" b="0" i="0" u="none" strike="noStrike" kern="1200" baseline="0">
                <a:ln>
                  <a:solidFill>
                    <a:schemeClr val="tx1">
                      <a:lumMod val="50000"/>
                      <a:lumOff val="50000"/>
                    </a:schemeClr>
                  </a:solidFill>
                </a:ln>
                <a:solidFill>
                  <a:schemeClr val="bg2">
                    <a:lumMod val="75000"/>
                  </a:schemeClr>
                </a:solidFill>
                <a:latin typeface="+mn-lt"/>
                <a:ea typeface="+mn-ea"/>
                <a:cs typeface="+mn-cs"/>
              </a:defRPr>
            </a:pPr>
            <a:endParaRPr lang="zh-CN"/>
          </a:p>
        </c:txPr>
        <c:crossAx val="35270016"/>
        <c:crosses val="autoZero"/>
        <c:crossBetween val="between"/>
        <c:majorUnit val="4.0000000000000008E-2"/>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84001347464101"/>
          <c:y val="1.1263463603952801E-2"/>
          <c:w val="0.36397212541672996"/>
          <c:h val="0.726927319958935"/>
        </c:manualLayout>
      </c:layout>
      <c:barChart>
        <c:barDir val="bar"/>
        <c:grouping val="clustered"/>
        <c:varyColors val="0"/>
        <c:ser>
          <c:idx val="0"/>
          <c:order val="0"/>
          <c:tx>
            <c:strRef>
              <c:f>Sheet1!$B$1</c:f>
              <c:strCache>
                <c:ptCount val="1"/>
                <c:pt idx="0">
                  <c:v>系列 1</c:v>
                </c:pt>
              </c:strCache>
            </c:strRef>
          </c:tx>
          <c:spPr>
            <a:solidFill>
              <a:srgbClr val="4472C4"/>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2C5D-417D-A684-C9C535E3A576}"/>
              </c:ext>
            </c:extLst>
          </c:dPt>
          <c:dPt>
            <c:idx val="1"/>
            <c:invertIfNegative val="0"/>
            <c:bubble3D val="0"/>
            <c:extLst xmlns:c16r2="http://schemas.microsoft.com/office/drawing/2015/06/chart">
              <c:ext xmlns:c16="http://schemas.microsoft.com/office/drawing/2014/chart" uri="{C3380CC4-5D6E-409C-BE32-E72D297353CC}">
                <c16:uniqueId val="{00000003-2C5D-417D-A684-C9C535E3A576}"/>
              </c:ext>
            </c:extLst>
          </c:dPt>
          <c:dLbls>
            <c:numFmt formatCode="0.0%" sourceLinked="0"/>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胃肠功能障碍</c:v>
                </c:pt>
                <c:pt idx="1">
                  <c:v>神经系统功能障碍</c:v>
                </c:pt>
                <c:pt idx="2">
                  <c:v>皮肤及皮下组织功能障碍</c:v>
                </c:pt>
              </c:strCache>
            </c:strRef>
          </c:cat>
          <c:val>
            <c:numRef>
              <c:f>Sheet1!$B$2:$B$4</c:f>
              <c:numCache>
                <c:formatCode>0.00%</c:formatCode>
                <c:ptCount val="3"/>
                <c:pt idx="0">
                  <c:v>2.5000000000000001E-2</c:v>
                </c:pt>
                <c:pt idx="1">
                  <c:v>7.0000000000000001E-3</c:v>
                </c:pt>
                <c:pt idx="2">
                  <c:v>7.0000000000000001E-3</c:v>
                </c:pt>
              </c:numCache>
            </c:numRef>
          </c:val>
          <c:extLst xmlns:c16r2="http://schemas.microsoft.com/office/drawing/2015/06/chart">
            <c:ext xmlns:c16="http://schemas.microsoft.com/office/drawing/2014/chart" uri="{C3380CC4-5D6E-409C-BE32-E72D297353CC}">
              <c16:uniqueId val="{00000004-2C5D-417D-A684-C9C535E3A576}"/>
            </c:ext>
          </c:extLst>
        </c:ser>
        <c:dLbls>
          <c:showLegendKey val="0"/>
          <c:showVal val="0"/>
          <c:showCatName val="0"/>
          <c:showSerName val="0"/>
          <c:showPercent val="0"/>
          <c:showBubbleSize val="0"/>
        </c:dLbls>
        <c:gapWidth val="100"/>
        <c:axId val="31368704"/>
        <c:axId val="31370240"/>
      </c:barChart>
      <c:catAx>
        <c:axId val="31368704"/>
        <c:scaling>
          <c:orientation val="minMax"/>
        </c:scaling>
        <c:delete val="0"/>
        <c:axPos val="l"/>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31370240"/>
        <c:crosses val="autoZero"/>
        <c:auto val="1"/>
        <c:lblAlgn val="ctr"/>
        <c:lblOffset val="100"/>
        <c:noMultiLvlLbl val="0"/>
      </c:catAx>
      <c:valAx>
        <c:axId val="31370240"/>
        <c:scaling>
          <c:orientation val="minMax"/>
          <c:max val="0.03"/>
          <c:min val="0"/>
        </c:scaling>
        <c:delete val="0"/>
        <c:axPos val="b"/>
        <c:numFmt formatCode="0.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31368704"/>
        <c:crosses val="autoZero"/>
        <c:crossBetween val="between"/>
        <c:majorUnit val="0.01"/>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56787942131399"/>
          <c:y val="0"/>
          <c:w val="0.345069883675027"/>
          <c:h val="0.71364379896841701"/>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69FB-4549-B64B-AA2D57B8AA61}"/>
              </c:ext>
            </c:extLst>
          </c:dPt>
          <c:dPt>
            <c:idx val="2"/>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69FB-4549-B64B-AA2D57B8AA61}"/>
              </c:ext>
            </c:extLst>
          </c:dPt>
          <c:dLbls>
            <c:numFmt formatCode="0.0%" sourceLinked="0"/>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＜65岁</c:v>
                </c:pt>
                <c:pt idx="1">
                  <c:v>＞65岁</c:v>
                </c:pt>
                <c:pt idx="2">
                  <c:v>肝功能障碍</c:v>
                </c:pt>
                <c:pt idx="3">
                  <c:v>无肝功能障碍</c:v>
                </c:pt>
              </c:strCache>
            </c:strRef>
          </c:cat>
          <c:val>
            <c:numRef>
              <c:f>Sheet1!$B$2:$B$5</c:f>
              <c:numCache>
                <c:formatCode>0.00%</c:formatCode>
                <c:ptCount val="4"/>
                <c:pt idx="0">
                  <c:v>5.8000000000000003E-2</c:v>
                </c:pt>
                <c:pt idx="1">
                  <c:v>0.05</c:v>
                </c:pt>
                <c:pt idx="2">
                  <c:v>5.3999999999999999E-2</c:v>
                </c:pt>
                <c:pt idx="3">
                  <c:v>5.1999999999999998E-2</c:v>
                </c:pt>
              </c:numCache>
            </c:numRef>
          </c:val>
          <c:extLst xmlns:c16r2="http://schemas.microsoft.com/office/drawing/2015/06/chart">
            <c:ext xmlns:c16="http://schemas.microsoft.com/office/drawing/2014/chart" uri="{C3380CC4-5D6E-409C-BE32-E72D297353CC}">
              <c16:uniqueId val="{00000004-69FB-4549-B64B-AA2D57B8AA61}"/>
            </c:ext>
          </c:extLst>
        </c:ser>
        <c:dLbls>
          <c:showLegendKey val="0"/>
          <c:showVal val="0"/>
          <c:showCatName val="0"/>
          <c:showSerName val="0"/>
          <c:showPercent val="0"/>
          <c:showBubbleSize val="0"/>
        </c:dLbls>
        <c:gapWidth val="219"/>
        <c:axId val="33768192"/>
        <c:axId val="33769728"/>
      </c:barChart>
      <c:catAx>
        <c:axId val="33768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33769728"/>
        <c:crosses val="autoZero"/>
        <c:auto val="1"/>
        <c:lblAlgn val="ctr"/>
        <c:lblOffset val="100"/>
        <c:noMultiLvlLbl val="0"/>
      </c:catAx>
      <c:valAx>
        <c:axId val="33769728"/>
        <c:scaling>
          <c:orientation val="minMax"/>
        </c:scaling>
        <c:delete val="0"/>
        <c:axPos val="b"/>
        <c:numFmt formatCode="0%" sourceLinked="0"/>
        <c:majorTickMark val="out"/>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3376819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0954328033806"/>
          <c:y val="0.14458239899941616"/>
          <c:w val="0.64980177969511677"/>
          <c:h val="0.87579936930617452"/>
        </c:manualLayout>
      </c:layout>
      <c:doughnutChart>
        <c:varyColors val="1"/>
        <c:ser>
          <c:idx val="0"/>
          <c:order val="0"/>
          <c:tx>
            <c:strRef>
              <c:f>Sheet1!$B$1</c:f>
              <c:strCache>
                <c:ptCount val="1"/>
                <c:pt idx="0">
                  <c:v>销售额</c:v>
                </c:pt>
              </c:strCache>
            </c:strRef>
          </c:tx>
          <c:spPr>
            <a:ln w="28575" cap="rnd">
              <a:noFill/>
            </a:ln>
          </c:spPr>
          <c:dPt>
            <c:idx val="0"/>
            <c:bubble3D val="0"/>
            <c:spPr>
              <a:solidFill>
                <a:schemeClr val="accent1">
                  <a:lumMod val="75000"/>
                </a:schemeClr>
              </a:solidFill>
              <a:ln w="28575" cap="rnd">
                <a:noFill/>
              </a:ln>
              <a:effectLst/>
            </c:spPr>
            <c:extLst xmlns:c16r2="http://schemas.microsoft.com/office/drawing/2015/06/chart">
              <c:ext xmlns:c16="http://schemas.microsoft.com/office/drawing/2014/chart" uri="{C3380CC4-5D6E-409C-BE32-E72D297353CC}">
                <c16:uniqueId val="{00000001-E487-4340-8701-2DAF92B6A7B1}"/>
              </c:ext>
            </c:extLst>
          </c:dPt>
          <c:dPt>
            <c:idx val="1"/>
            <c:bubble3D val="0"/>
            <c:spPr>
              <a:solidFill>
                <a:schemeClr val="accent1">
                  <a:lumMod val="60000"/>
                  <a:lumOff val="40000"/>
                </a:schemeClr>
              </a:solidFill>
              <a:ln w="28575" cap="rnd">
                <a:noFill/>
              </a:ln>
              <a:effectLst>
                <a:outerShdw blurRad="127000" dist="63500" dir="2700000" algn="tl" rotWithShape="0">
                  <a:schemeClr val="accent1">
                    <a:alpha val="40000"/>
                  </a:schemeClr>
                </a:outerShdw>
              </a:effectLst>
            </c:spPr>
            <c:extLst xmlns:c16r2="http://schemas.microsoft.com/office/drawing/2015/06/chart">
              <c:ext xmlns:c16="http://schemas.microsoft.com/office/drawing/2014/chart" uri="{C3380CC4-5D6E-409C-BE32-E72D297353CC}">
                <c16:uniqueId val="{00000003-E487-4340-8701-2DAF92B6A7B1}"/>
              </c:ext>
            </c:extLst>
          </c:dPt>
          <c:dLbls>
            <c:delete val="1"/>
          </c:dLbls>
          <c:cat>
            <c:strRef>
              <c:f>Sheet1!$A$2:$A$3</c:f>
              <c:strCache>
                <c:ptCount val="2"/>
                <c:pt idx="0">
                  <c:v>TASK1</c:v>
                </c:pt>
                <c:pt idx="1">
                  <c:v>TASK2</c:v>
                </c:pt>
              </c:strCache>
            </c:strRef>
          </c:cat>
          <c:val>
            <c:numRef>
              <c:f>Sheet1!$B$2:$B$3</c:f>
              <c:numCache>
                <c:formatCode>General</c:formatCode>
                <c:ptCount val="2"/>
                <c:pt idx="0">
                  <c:v>5.8</c:v>
                </c:pt>
                <c:pt idx="1">
                  <c:v>94.2</c:v>
                </c:pt>
              </c:numCache>
            </c:numRef>
          </c:val>
          <c:extLst xmlns:c16r2="http://schemas.microsoft.com/office/drawing/2015/06/chart">
            <c:ext xmlns:c16="http://schemas.microsoft.com/office/drawing/2014/chart" uri="{C3380CC4-5D6E-409C-BE32-E72D297353CC}">
              <c16:uniqueId val="{00000004-E487-4340-8701-2DAF92B6A7B1}"/>
            </c:ext>
          </c:extLst>
        </c:ser>
        <c:dLbls>
          <c:showLegendKey val="0"/>
          <c:showVal val="1"/>
          <c:showCatName val="0"/>
          <c:showSerName val="0"/>
          <c:showPercent val="0"/>
          <c:showBubbleSize val="0"/>
          <c:showLeaderLines val="1"/>
        </c:dLbls>
        <c:firstSliceAng val="3"/>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56531088028579"/>
          <c:y val="0.14016727859769906"/>
          <c:w val="0.91111111111111098"/>
          <c:h val="0.65402777777777799"/>
        </c:manualLayout>
      </c:layout>
      <c:barChart>
        <c:barDir val="col"/>
        <c:grouping val="clustered"/>
        <c:varyColors val="0"/>
        <c:ser>
          <c:idx val="0"/>
          <c:order val="0"/>
          <c:tx>
            <c:strRef>
              <c:f>Sheet1!$B$1</c:f>
              <c:strCache>
                <c:ptCount val="1"/>
                <c:pt idx="0">
                  <c:v>安慰剂组</c:v>
                </c:pt>
              </c:strCache>
            </c:strRef>
          </c:tx>
          <c:spPr>
            <a:solidFill>
              <a:sysClr val="window" lastClr="FFFFFF">
                <a:lumMod val="65000"/>
              </a:sysClr>
            </a:solidFill>
            <a:ln>
              <a:noFill/>
            </a:ln>
            <a:effectLst/>
          </c:spPr>
          <c:invertIfNegative val="0"/>
          <c:dLbls>
            <c:dLbl>
              <c:idx val="0"/>
              <c:layout>
                <c:manualLayout>
                  <c:x val="-2.652085148239295E-2"/>
                  <c:y val="-1.177388808100738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41E7-4102-8BF6-D62EB835E95C}"/>
                </c:ext>
              </c:extLst>
            </c:dLbl>
            <c:dLbl>
              <c:idx val="1"/>
              <c:layout>
                <c:manualLayout>
                  <c:x val="-3.2369979660345008E-2"/>
                  <c:y val="-9.557116878303793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1E7-4102-8BF6-D62EB835E95C}"/>
                </c:ext>
              </c:extLst>
            </c:dLbl>
            <c:spPr>
              <a:noFill/>
              <a:ln>
                <a:noFill/>
              </a:ln>
              <a:effectLst/>
            </c:spPr>
            <c:txPr>
              <a:bodyPr rot="0" spcFirstLastPara="1"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第6周</c:v>
                </c:pt>
                <c:pt idx="1">
                  <c:v>第8周</c:v>
                </c:pt>
              </c:strCache>
            </c:strRef>
          </c:cat>
          <c:val>
            <c:numRef>
              <c:f>Sheet1!$B$2:$B$3</c:f>
              <c:numCache>
                <c:formatCode>0.00%</c:formatCode>
                <c:ptCount val="2"/>
                <c:pt idx="0">
                  <c:v>0.2102</c:v>
                </c:pt>
                <c:pt idx="1">
                  <c:v>0.1699</c:v>
                </c:pt>
              </c:numCache>
            </c:numRef>
          </c:val>
          <c:extLst xmlns:c16r2="http://schemas.microsoft.com/office/drawing/2015/06/chart">
            <c:ext xmlns:c16="http://schemas.microsoft.com/office/drawing/2014/chart" uri="{C3380CC4-5D6E-409C-BE32-E72D297353CC}">
              <c16:uniqueId val="{00000002-41E7-4102-8BF6-D62EB835E95C}"/>
            </c:ext>
          </c:extLst>
        </c:ser>
        <c:ser>
          <c:idx val="1"/>
          <c:order val="1"/>
          <c:tx>
            <c:strRef>
              <c:f>Sheet1!$C$1</c:f>
              <c:strCache>
                <c:ptCount val="1"/>
                <c:pt idx="0">
                  <c:v>利马前列素片组</c:v>
                </c:pt>
              </c:strCache>
            </c:strRef>
          </c:tx>
          <c:spPr>
            <a:solidFill>
              <a:srgbClr val="4E76C5"/>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41E7-4102-8BF6-D62EB835E95C}"/>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4-41E7-4102-8BF6-D62EB835E95C}"/>
              </c:ext>
            </c:extLst>
          </c:dPt>
          <c:dLbls>
            <c:dLbl>
              <c:idx val="0"/>
              <c:layout>
                <c:manualLayout>
                  <c:x val="-3.8344993112042654E-3"/>
                  <c:y val="-4.33717309244409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41E7-4102-8BF6-D62EB835E95C}"/>
                </c:ext>
              </c:extLst>
            </c:dLbl>
            <c:dLbl>
              <c:idx val="1"/>
              <c:layout>
                <c:manualLayout>
                  <c:x val="2.329318524595915E-2"/>
                  <c:y val="7.4786975762506031E-3"/>
                </c:manualLayout>
              </c:layout>
              <c:spPr>
                <a:noFill/>
                <a:ln>
                  <a:noFill/>
                </a:ln>
                <a:effectLst/>
              </c:spPr>
              <c:txPr>
                <a:bodyPr rot="0" spcFirstLastPara="1" vertOverflow="ellipsis" vert="horz" wrap="square" anchor="ctr" anchorCtr="1"/>
                <a:lstStyle/>
                <a:p>
                  <a:pPr>
                    <a:defRPr lang="zh-CN" sz="1400" b="1" i="0" u="none" strike="noStrike" kern="1200" baseline="0">
                      <a:solidFill>
                        <a:srgbClr val="FF0000"/>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6207187615804461"/>
                      <c:h val="0.1242513136363779"/>
                    </c:manualLayout>
                  </c15:layout>
                </c:ext>
                <c:ext xmlns:c16="http://schemas.microsoft.com/office/drawing/2014/chart" uri="{C3380CC4-5D6E-409C-BE32-E72D297353CC}">
                  <c16:uniqueId val="{00000004-41E7-4102-8BF6-D62EB835E95C}"/>
                </c:ext>
              </c:extLst>
            </c:dLbl>
            <c:spPr>
              <a:noFill/>
              <a:ln>
                <a:noFill/>
              </a:ln>
              <a:effectLst/>
            </c:spPr>
            <c:txPr>
              <a:bodyPr rot="0" spcFirstLastPara="1"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第6周</c:v>
                </c:pt>
                <c:pt idx="1">
                  <c:v>第8周</c:v>
                </c:pt>
              </c:strCache>
            </c:strRef>
          </c:cat>
          <c:val>
            <c:numRef>
              <c:f>Sheet1!$C$2:$C$3</c:f>
              <c:numCache>
                <c:formatCode>0.00%</c:formatCode>
                <c:ptCount val="2"/>
                <c:pt idx="0">
                  <c:v>0.30780000000000002</c:v>
                </c:pt>
                <c:pt idx="1">
                  <c:v>0.38900000000000001</c:v>
                </c:pt>
              </c:numCache>
            </c:numRef>
          </c:val>
          <c:extLst xmlns:c16r2="http://schemas.microsoft.com/office/drawing/2015/06/chart">
            <c:ext xmlns:c16="http://schemas.microsoft.com/office/drawing/2014/chart" uri="{C3380CC4-5D6E-409C-BE32-E72D297353CC}">
              <c16:uniqueId val="{00000005-41E7-4102-8BF6-D62EB835E95C}"/>
            </c:ext>
          </c:extLst>
        </c:ser>
        <c:dLbls>
          <c:showLegendKey val="0"/>
          <c:showVal val="1"/>
          <c:showCatName val="0"/>
          <c:showSerName val="0"/>
          <c:showPercent val="0"/>
          <c:showBubbleSize val="0"/>
        </c:dLbls>
        <c:gapWidth val="269"/>
        <c:overlap val="-25"/>
        <c:axId val="33997952"/>
        <c:axId val="33999488"/>
      </c:barChart>
      <c:catAx>
        <c:axId val="33997952"/>
        <c:scaling>
          <c:orientation val="minMax"/>
        </c:scaling>
        <c:delete val="0"/>
        <c:axPos val="b"/>
        <c:numFmt formatCode="General" sourceLinked="0"/>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lang="zh-CN" sz="1200" b="0" i="0" u="none" strike="noStrike" kern="1200" baseline="0">
                <a:solidFill>
                  <a:schemeClr val="bg1">
                    <a:lumMod val="50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crossAx val="33999488"/>
        <c:crosses val="autoZero"/>
        <c:auto val="1"/>
        <c:lblAlgn val="ctr"/>
        <c:lblOffset val="100"/>
        <c:noMultiLvlLbl val="0"/>
      </c:catAx>
      <c:valAx>
        <c:axId val="33999488"/>
        <c:scaling>
          <c:orientation val="minMax"/>
        </c:scaling>
        <c:delete val="0"/>
        <c:axPos val="l"/>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lang="zh-CN" sz="1200" b="0" i="0" u="none" strike="noStrike" kern="1200" baseline="0">
                <a:solidFill>
                  <a:schemeClr val="bg1">
                    <a:lumMod val="50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crossAx val="33997952"/>
        <c:crosses val="autoZero"/>
        <c:crossBetween val="between"/>
        <c:majorUnit val="0.1"/>
      </c:valAx>
      <c:spPr>
        <a:noFill/>
        <a:ln>
          <a:noFill/>
        </a:ln>
        <a:effectLst/>
      </c:spPr>
    </c:plotArea>
    <c:plotVisOnly val="1"/>
    <c:dispBlanksAs val="gap"/>
    <c:showDLblsOverMax val="0"/>
  </c:chart>
  <c:spPr>
    <a:noFill/>
    <a:ln w="9525" cap="flat" cmpd="sng" algn="ctr">
      <a:noFill/>
      <a:round/>
    </a:ln>
    <a:effectLst>
      <a:outerShdw blurRad="63500" dist="37357" dir="2700000" sx="0" sy="0" rotWithShape="0">
        <a:scrgbClr r="0" g="0" b="0"/>
      </a:outerShdw>
    </a:effectLst>
  </c:spPr>
  <c:txPr>
    <a:bodyPr/>
    <a:lstStyle/>
    <a:p>
      <a:pPr>
        <a:defRPr lang="zh-CN" sz="1200" b="0">
          <a:solidFill>
            <a:schemeClr val="tx1"/>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22695588514911"/>
          <c:y val="0.11623440479335008"/>
          <c:w val="0.91111111111111098"/>
          <c:h val="0.65402777777777799"/>
        </c:manualLayout>
      </c:layout>
      <c:barChart>
        <c:barDir val="col"/>
        <c:grouping val="clustered"/>
        <c:varyColors val="0"/>
        <c:ser>
          <c:idx val="0"/>
          <c:order val="0"/>
          <c:tx>
            <c:strRef>
              <c:f>Sheet1!$B$1</c:f>
              <c:strCache>
                <c:ptCount val="1"/>
                <c:pt idx="0">
                  <c:v>安慰剂组</c:v>
                </c:pt>
              </c:strCache>
            </c:strRef>
          </c:tx>
          <c:spPr>
            <a:solidFill>
              <a:sysClr val="window" lastClr="FFFFFF">
                <a:lumMod val="65000"/>
              </a:sysClr>
            </a:solidFill>
            <a:ln>
              <a:noFill/>
            </a:ln>
            <a:effectLst/>
          </c:spPr>
          <c:invertIfNegative val="0"/>
          <c:dLbls>
            <c:dLbl>
              <c:idx val="0"/>
              <c:layout>
                <c:manualLayout>
                  <c:x val="-3.3011275240735279E-2"/>
                  <c:y val="-1.431007336574420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6D7F-431D-9D98-EBBC601AB693}"/>
                </c:ext>
              </c:extLst>
            </c:dLbl>
            <c:dLbl>
              <c:idx val="1"/>
              <c:layout>
                <c:manualLayout>
                  <c:x val="-4.9068505151107625E-2"/>
                  <c:y val="-1.133417359970175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D7F-431D-9D98-EBBC601AB693}"/>
                </c:ext>
              </c:extLst>
            </c:dLbl>
            <c:spPr>
              <a:noFill/>
              <a:ln>
                <a:noFill/>
              </a:ln>
              <a:effectLst/>
            </c:spPr>
            <c:txPr>
              <a:bodyPr rot="0" spcFirstLastPara="1"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第6周</c:v>
                </c:pt>
                <c:pt idx="1">
                  <c:v>第8周</c:v>
                </c:pt>
              </c:strCache>
            </c:strRef>
          </c:cat>
          <c:val>
            <c:numRef>
              <c:f>Sheet1!$B$2:$B$3</c:f>
              <c:numCache>
                <c:formatCode>0.00%</c:formatCode>
                <c:ptCount val="2"/>
                <c:pt idx="0">
                  <c:v>0.37040000000000001</c:v>
                </c:pt>
                <c:pt idx="1">
                  <c:v>0.35589999999999999</c:v>
                </c:pt>
              </c:numCache>
            </c:numRef>
          </c:val>
          <c:extLst xmlns:c16r2="http://schemas.microsoft.com/office/drawing/2015/06/chart">
            <c:ext xmlns:c16="http://schemas.microsoft.com/office/drawing/2014/chart" uri="{C3380CC4-5D6E-409C-BE32-E72D297353CC}">
              <c16:uniqueId val="{00000002-6D7F-431D-9D98-EBBC601AB693}"/>
            </c:ext>
          </c:extLst>
        </c:ser>
        <c:ser>
          <c:idx val="1"/>
          <c:order val="1"/>
          <c:tx>
            <c:strRef>
              <c:f>Sheet1!$C$1</c:f>
              <c:strCache>
                <c:ptCount val="1"/>
                <c:pt idx="0">
                  <c:v>利马前列素片组</c:v>
                </c:pt>
              </c:strCache>
            </c:strRef>
          </c:tx>
          <c:spPr>
            <a:solidFill>
              <a:srgbClr val="0070C0"/>
            </a:solidFill>
            <a:ln>
              <a:noFill/>
            </a:ln>
            <a:effectLst/>
          </c:spPr>
          <c:invertIfNegative val="0"/>
          <c:dLbls>
            <c:dLbl>
              <c:idx val="0"/>
              <c:layout>
                <c:manualLayout>
                  <c:x val="-3.7508285600310175E-3"/>
                  <c:y val="3.402894477832527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D7F-431D-9D98-EBBC601AB693}"/>
                </c:ext>
              </c:extLst>
            </c:dLbl>
            <c:dLbl>
              <c:idx val="1"/>
              <c:layout>
                <c:manualLayout>
                  <c:x val="3.2570180617855805E-3"/>
                  <c:y val="1.1973952789509504E-2"/>
                </c:manualLayout>
              </c:layout>
              <c:spPr>
                <a:noFill/>
                <a:ln>
                  <a:noFill/>
                </a:ln>
                <a:effectLst/>
              </c:spPr>
              <c:txPr>
                <a:bodyPr rot="0" spcFirstLastPara="1" vertOverflow="ellipsis" vert="horz" wrap="square" anchor="ctr" anchorCtr="1"/>
                <a:lstStyle/>
                <a:p>
                  <a:pPr>
                    <a:defRPr lang="zh-CN" sz="1400" b="1" i="0" u="none" strike="noStrike" kern="1200" baseline="0">
                      <a:solidFill>
                        <a:srgbClr val="FF0000"/>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30152397037506901"/>
                      <c:h val="0.10829605475781201"/>
                    </c:manualLayout>
                  </c15:layout>
                </c:ext>
                <c:ext xmlns:c16="http://schemas.microsoft.com/office/drawing/2014/chart" uri="{C3380CC4-5D6E-409C-BE32-E72D297353CC}">
                  <c16:uniqueId val="{00000004-6D7F-431D-9D98-EBBC601AB693}"/>
                </c:ext>
              </c:extLst>
            </c:dLbl>
            <c:spPr>
              <a:noFill/>
              <a:ln>
                <a:noFill/>
              </a:ln>
              <a:effectLst/>
            </c:spPr>
            <c:txPr>
              <a:bodyPr rot="0" spcFirstLastPara="1"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第6周</c:v>
                </c:pt>
                <c:pt idx="1">
                  <c:v>第8周</c:v>
                </c:pt>
              </c:strCache>
            </c:strRef>
          </c:cat>
          <c:val>
            <c:numRef>
              <c:f>Sheet1!$C$2:$C$3</c:f>
              <c:numCache>
                <c:formatCode>0.00%</c:formatCode>
                <c:ptCount val="2"/>
                <c:pt idx="0">
                  <c:v>0.55859999999999999</c:v>
                </c:pt>
                <c:pt idx="1">
                  <c:v>0.63329999999999997</c:v>
                </c:pt>
              </c:numCache>
            </c:numRef>
          </c:val>
          <c:extLst xmlns:c16r2="http://schemas.microsoft.com/office/drawing/2015/06/chart">
            <c:ext xmlns:c16="http://schemas.microsoft.com/office/drawing/2014/chart" uri="{C3380CC4-5D6E-409C-BE32-E72D297353CC}">
              <c16:uniqueId val="{00000005-6D7F-431D-9D98-EBBC601AB693}"/>
            </c:ext>
          </c:extLst>
        </c:ser>
        <c:dLbls>
          <c:showLegendKey val="0"/>
          <c:showVal val="1"/>
          <c:showCatName val="0"/>
          <c:showSerName val="0"/>
          <c:showPercent val="0"/>
          <c:showBubbleSize val="0"/>
        </c:dLbls>
        <c:gapWidth val="269"/>
        <c:overlap val="-25"/>
        <c:axId val="34019584"/>
        <c:axId val="34021376"/>
      </c:barChart>
      <c:catAx>
        <c:axId val="34019584"/>
        <c:scaling>
          <c:orientation val="minMax"/>
        </c:scaling>
        <c:delete val="0"/>
        <c:axPos val="b"/>
        <c:numFmt formatCode="General" sourceLinked="0"/>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lang="zh-CN" sz="1200" b="0" i="0" u="none" strike="noStrike" kern="1200" baseline="0">
                <a:solidFill>
                  <a:schemeClr val="bg1">
                    <a:lumMod val="50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crossAx val="34021376"/>
        <c:crosses val="autoZero"/>
        <c:auto val="1"/>
        <c:lblAlgn val="ctr"/>
        <c:lblOffset val="100"/>
        <c:noMultiLvlLbl val="0"/>
      </c:catAx>
      <c:valAx>
        <c:axId val="34021376"/>
        <c:scaling>
          <c:orientation val="minMax"/>
        </c:scaling>
        <c:delete val="0"/>
        <c:axPos val="l"/>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lang="zh-CN" sz="1200" b="0" i="0" u="none" strike="noStrike" kern="1200" baseline="0">
                <a:solidFill>
                  <a:schemeClr val="bg1">
                    <a:lumMod val="50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crossAx val="34019584"/>
        <c:crosses val="autoZero"/>
        <c:crossBetween val="between"/>
        <c:majorUnit val="0.15000000000000002"/>
      </c:valAx>
      <c:spPr>
        <a:noFill/>
        <a:ln>
          <a:noFill/>
        </a:ln>
        <a:effectLst/>
      </c:spPr>
    </c:plotArea>
    <c:legend>
      <c:legendPos val="t"/>
      <c:legendEntry>
        <c:idx val="0"/>
        <c:txPr>
          <a:bodyPr rot="0" spcFirstLastPara="1" vertOverflow="ellipsis" vert="horz" wrap="square" anchor="ctr" anchorCtr="1"/>
          <a:lstStyle/>
          <a:p>
            <a:pPr>
              <a:defRPr lang="zh-CN" sz="1100" b="0" i="0" u="none" strike="noStrike" kern="1200" baseline="0">
                <a:solidFill>
                  <a:schemeClr val="bg1">
                    <a:lumMod val="50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legendEntry>
      <c:legendEntry>
        <c:idx val="1"/>
        <c:txPr>
          <a:bodyPr rot="0" spcFirstLastPara="1" vertOverflow="ellipsis" vert="horz" wrap="square" anchor="ctr" anchorCtr="1"/>
          <a:lstStyle/>
          <a:p>
            <a:pPr>
              <a:defRPr lang="zh-CN" sz="1100" b="0" i="0" u="none" strike="noStrike" kern="1200" baseline="0">
                <a:solidFill>
                  <a:schemeClr val="bg1">
                    <a:lumMod val="50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legendEntry>
      <c:layout>
        <c:manualLayout>
          <c:xMode val="edge"/>
          <c:yMode val="edge"/>
          <c:x val="1.9552885551726237E-2"/>
          <c:y val="0.85360426217943908"/>
          <c:w val="0.97630598264411994"/>
          <c:h val="0.14440133533883329"/>
        </c:manualLayout>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bg1">
                  <a:lumMod val="50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legend>
    <c:plotVisOnly val="1"/>
    <c:dispBlanksAs val="gap"/>
    <c:showDLblsOverMax val="0"/>
  </c:chart>
  <c:spPr>
    <a:noFill/>
    <a:ln w="9525" cap="flat" cmpd="sng" algn="ctr">
      <a:noFill/>
      <a:round/>
    </a:ln>
    <a:effectLst>
      <a:outerShdw blurRad="63500" dist="37357" dir="2700000" sx="0" sy="0" rotWithShape="0">
        <a:scrgbClr r="0" g="0" b="0"/>
      </a:outerShdw>
    </a:effectLst>
  </c:spPr>
  <c:txPr>
    <a:bodyPr/>
    <a:lstStyle/>
    <a:p>
      <a:pPr>
        <a:defRPr lang="zh-CN" sz="1200" b="0">
          <a:solidFill>
            <a:schemeClr val="tx1"/>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ctr">
              <a:defRPr lang="zh-CN" sz="140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r>
              <a:rPr lang="zh-CN" sz="1400" dirty="0"/>
              <a:t>下肢麻木</a:t>
            </a:r>
            <a:r>
              <a:rPr lang="en-US" sz="1400" baseline="30000" dirty="0"/>
              <a:t>1</a:t>
            </a:r>
            <a:endParaRPr lang="zh-CN" sz="1400" baseline="30000" dirty="0"/>
          </a:p>
        </c:rich>
      </c:tx>
      <c:layout>
        <c:manualLayout>
          <c:xMode val="edge"/>
          <c:yMode val="edge"/>
          <c:x val="0.29171557328843961"/>
          <c:y val="2.0061414108141409E-2"/>
        </c:manualLayout>
      </c:layout>
      <c:overlay val="0"/>
      <c:spPr>
        <a:noFill/>
        <a:ln>
          <a:noFill/>
        </a:ln>
        <a:effectLst/>
      </c:spPr>
    </c:title>
    <c:autoTitleDeleted val="0"/>
    <c:plotArea>
      <c:layout>
        <c:manualLayout>
          <c:layoutTarget val="inner"/>
          <c:xMode val="edge"/>
          <c:yMode val="edge"/>
          <c:x val="0.31226018004227357"/>
          <c:y val="0.22179339835413281"/>
          <c:w val="0.56124140998929617"/>
          <c:h val="0.60532286623509979"/>
        </c:manualLayout>
      </c:layout>
      <c:barChart>
        <c:barDir val="col"/>
        <c:grouping val="clustered"/>
        <c:varyColors val="0"/>
        <c:ser>
          <c:idx val="0"/>
          <c:order val="0"/>
          <c:tx>
            <c:strRef>
              <c:f>Sheet1!$B$1</c:f>
              <c:strCache>
                <c:ptCount val="1"/>
                <c:pt idx="0">
                  <c:v>变化值</c:v>
                </c:pt>
              </c:strCache>
            </c:strRef>
          </c:tx>
          <c:spPr>
            <a:solidFill>
              <a:schemeClr val="bg1">
                <a:lumMod val="75000"/>
              </a:schemeClr>
            </a:solidFill>
            <a:ln w="0">
              <a:solidFill>
                <a:schemeClr val="bg1"/>
              </a:solidFill>
            </a:ln>
            <a:effectLst/>
          </c:spPr>
          <c:invertIfNegative val="0"/>
          <c:dPt>
            <c:idx val="0"/>
            <c:invertIfNegative val="0"/>
            <c:bubble3D val="0"/>
            <c:spPr>
              <a:solidFill>
                <a:srgbClr val="0070C0"/>
              </a:solidFill>
              <a:ln w="0">
                <a:solidFill>
                  <a:schemeClr val="bg1"/>
                </a:solidFill>
              </a:ln>
              <a:effectLst/>
            </c:spPr>
            <c:extLst xmlns:c16r2="http://schemas.microsoft.com/office/drawing/2015/06/chart">
              <c:ext xmlns:c16="http://schemas.microsoft.com/office/drawing/2014/chart" uri="{C3380CC4-5D6E-409C-BE32-E72D297353CC}">
                <c16:uniqueId val="{00000001-C9CF-4C94-A349-D4B19A39D16E}"/>
              </c:ext>
            </c:extLst>
          </c:dPt>
          <c:dLbls>
            <c:dLbl>
              <c:idx val="0"/>
              <c:layout>
                <c:manualLayout>
                  <c:x val="5.8165949043095119E-2"/>
                  <c:y val="3.27447578027859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33718955006887324"/>
                      <c:h val="0.13867336684712719"/>
                    </c:manualLayout>
                  </c15:layout>
                </c:ext>
                <c:ext xmlns:c16="http://schemas.microsoft.com/office/drawing/2014/chart" uri="{C3380CC4-5D6E-409C-BE32-E72D297353CC}">
                  <c16:uniqueId val="{00000001-C9CF-4C94-A349-D4B19A39D16E}"/>
                </c:ext>
              </c:extLst>
            </c:dLbl>
            <c:dLbl>
              <c:idx val="1"/>
              <c:layout>
                <c:manualLayout>
                  <c:x val="9.328371912639315E-3"/>
                  <c:y val="0.1964687079613845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33339601215773323"/>
                      <c:h val="0.16462345969868522"/>
                    </c:manualLayout>
                  </c15:layout>
                </c:ext>
                <c:ext xmlns:c16="http://schemas.microsoft.com/office/drawing/2014/chart" uri="{C3380CC4-5D6E-409C-BE32-E72D297353CC}">
                  <c16:uniqueId val="{00000002-C9CF-4C94-A349-D4B19A39D16E}"/>
                </c:ext>
              </c:extLst>
            </c:dLbl>
            <c:numFmt formatCode="0.0%" sourceLinked="0"/>
            <c:spPr>
              <a:noFill/>
              <a:ln>
                <a:noFill/>
              </a:ln>
              <a:effectLst/>
            </c:spPr>
            <c:txPr>
              <a:bodyPr rot="0" spcFirstLastPara="1" vertOverflow="ellipsis" vert="horz" wrap="square" anchor="ctr" anchorCtr="1"/>
              <a:lstStyle/>
              <a:p>
                <a:pPr algn="ct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利马前列素组</c:v>
                </c:pt>
                <c:pt idx="1">
                  <c:v>NSAIDs组</c:v>
                </c:pt>
              </c:strCache>
            </c:strRef>
          </c:cat>
          <c:val>
            <c:numRef>
              <c:f>Sheet1!$B$2:$B$3</c:f>
              <c:numCache>
                <c:formatCode>0.000</c:formatCode>
                <c:ptCount val="2"/>
                <c:pt idx="0">
                  <c:v>0.38270588235294117</c:v>
                </c:pt>
                <c:pt idx="1">
                  <c:v>-3.1E-2</c:v>
                </c:pt>
              </c:numCache>
            </c:numRef>
          </c:val>
          <c:extLst xmlns:c16r2="http://schemas.microsoft.com/office/drawing/2015/06/chart">
            <c:ext xmlns:c16="http://schemas.microsoft.com/office/drawing/2014/chart" uri="{C3380CC4-5D6E-409C-BE32-E72D297353CC}">
              <c16:uniqueId val="{00000003-C9CF-4C94-A349-D4B19A39D16E}"/>
            </c:ext>
          </c:extLst>
        </c:ser>
        <c:dLbls>
          <c:showLegendKey val="0"/>
          <c:showVal val="1"/>
          <c:showCatName val="0"/>
          <c:showSerName val="0"/>
          <c:showPercent val="0"/>
          <c:showBubbleSize val="0"/>
        </c:dLbls>
        <c:gapWidth val="150"/>
        <c:overlap val="-25"/>
        <c:axId val="34219136"/>
        <c:axId val="34222464"/>
      </c:barChart>
      <c:catAx>
        <c:axId val="34219136"/>
        <c:scaling>
          <c:orientation val="minMax"/>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lgn="ctr">
              <a:defRPr lang="zh-CN" sz="7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crossAx val="34222464"/>
        <c:crosses val="autoZero"/>
        <c:auto val="1"/>
        <c:lblAlgn val="ctr"/>
        <c:lblOffset val="100"/>
        <c:noMultiLvlLbl val="0"/>
      </c:catAx>
      <c:valAx>
        <c:axId val="34222464"/>
        <c:scaling>
          <c:orientation val="minMax"/>
          <c:min val="-0.1"/>
        </c:scaling>
        <c:delete val="0"/>
        <c:axPos val="l"/>
        <c:title>
          <c:tx>
            <c:rich>
              <a:bodyPr rot="-5400000" spcFirstLastPara="1" vertOverflow="ellipsis" vert="horz" wrap="square" anchor="ctr" anchorCtr="1"/>
              <a:lstStyle/>
              <a:p>
                <a:pPr algn="ct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r>
                  <a:rPr lang="zh-CN" sz="1000"/>
                  <a:t>无或轻症患者比例治疗后变化值</a:t>
                </a:r>
              </a:p>
            </c:rich>
          </c:tx>
          <c:layout>
            <c:manualLayout>
              <c:xMode val="edge"/>
              <c:yMode val="edge"/>
              <c:x val="0"/>
              <c:y val="0.23593771049522336"/>
            </c:manualLayout>
          </c:layout>
          <c:overlay val="0"/>
          <c:spPr>
            <a:noFill/>
            <a:ln>
              <a:noFill/>
            </a:ln>
            <a:effectLst/>
          </c:sp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lgn="ct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crossAx val="3421913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a:defRPr lang="zh-CN" sz="140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r>
              <a:rPr lang="zh-CN" altLang="en-US" sz="1400" dirty="0"/>
              <a:t>神经源性</a:t>
            </a:r>
            <a:r>
              <a:rPr lang="zh-CN" sz="1400" dirty="0"/>
              <a:t>下肢疼痛</a:t>
            </a:r>
            <a:r>
              <a:rPr lang="en-US" sz="1400" baseline="30000" dirty="0"/>
              <a:t>1</a:t>
            </a:r>
            <a:endParaRPr lang="zh-CN" sz="1400" baseline="30000" dirty="0"/>
          </a:p>
        </c:rich>
      </c:tx>
      <c:layout>
        <c:manualLayout>
          <c:xMode val="edge"/>
          <c:yMode val="edge"/>
          <c:x val="0.12280531810493696"/>
          <c:y val="3.7775568512711299E-2"/>
        </c:manualLayout>
      </c:layout>
      <c:overlay val="0"/>
      <c:spPr>
        <a:noFill/>
        <a:ln>
          <a:noFill/>
        </a:ln>
        <a:effectLst/>
      </c:spPr>
    </c:title>
    <c:autoTitleDeleted val="0"/>
    <c:plotArea>
      <c:layout>
        <c:manualLayout>
          <c:layoutTarget val="inner"/>
          <c:xMode val="edge"/>
          <c:yMode val="edge"/>
          <c:x val="0.32943424776529273"/>
          <c:y val="0.22258571845915218"/>
          <c:w val="0.54174631229539183"/>
          <c:h val="0.52406882553729384"/>
        </c:manualLayout>
      </c:layout>
      <c:barChart>
        <c:barDir val="col"/>
        <c:grouping val="stacked"/>
        <c:varyColors val="0"/>
        <c:ser>
          <c:idx val="0"/>
          <c:order val="0"/>
          <c:tx>
            <c:strRef>
              <c:f>Sheet1!$B$1</c:f>
              <c:strCache>
                <c:ptCount val="1"/>
                <c:pt idx="0">
                  <c:v>变化值</c:v>
                </c:pt>
              </c:strCache>
            </c:strRef>
          </c:tx>
          <c:spPr>
            <a:solidFill>
              <a:schemeClr val="accent5">
                <a:tint val="77000"/>
              </a:schemeClr>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FAF4-4DF3-AB24-CF940303EAA9}"/>
              </c:ext>
            </c:extLst>
          </c:dPt>
          <c:dPt>
            <c:idx val="1"/>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3-FAF4-4DF3-AB24-CF940303EAA9}"/>
              </c:ext>
            </c:extLst>
          </c:dPt>
          <c:dLbls>
            <c:dLbl>
              <c:idx val="0"/>
              <c:layout>
                <c:manualLayout>
                  <c:x val="2.2510910331151691E-2"/>
                  <c:y val="-0.2667452603520581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5905551146060235"/>
                      <c:h val="0.13692931532796446"/>
                    </c:manualLayout>
                  </c15:layout>
                </c:ext>
                <c:ext xmlns:c16="http://schemas.microsoft.com/office/drawing/2014/chart" uri="{C3380CC4-5D6E-409C-BE32-E72D297353CC}">
                  <c16:uniqueId val="{00000001-FAF4-4DF3-AB24-CF940303EAA9}"/>
                </c:ext>
              </c:extLst>
            </c:dLbl>
            <c:dLbl>
              <c:idx val="1"/>
              <c:layout>
                <c:manualLayout>
                  <c:x val="5.1633696884247793E-2"/>
                  <c:y val="-8.085167592627362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6156748683279618"/>
                      <c:h val="0.12318788462799164"/>
                    </c:manualLayout>
                  </c15:layout>
                </c:ext>
                <c:ext xmlns:c16="http://schemas.microsoft.com/office/drawing/2014/chart" uri="{C3380CC4-5D6E-409C-BE32-E72D297353CC}">
                  <c16:uniqueId val="{00000003-FAF4-4DF3-AB24-CF940303EAA9}"/>
                </c:ext>
              </c:extLst>
            </c:dLbl>
            <c:numFmt formatCode="0.0%" sourceLinked="0"/>
            <c:spPr>
              <a:noFill/>
              <a:ln>
                <a:noFill/>
              </a:ln>
              <a:effectLst/>
            </c:spPr>
            <c:txPr>
              <a:bodyPr rot="0" spcFirstLastPara="1" vertOverflow="ellipsis" vert="horz" wrap="square" anchor="ctr" anchorCtr="1"/>
              <a:lstStyle/>
              <a:p>
                <a:pPr algn="ct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利马前列素组</c:v>
                </c:pt>
                <c:pt idx="1">
                  <c:v>NSAIDs组</c:v>
                </c:pt>
              </c:strCache>
            </c:strRef>
          </c:cat>
          <c:val>
            <c:numRef>
              <c:f>Sheet1!$B$2:$B$3</c:f>
              <c:numCache>
                <c:formatCode>0.000</c:formatCode>
                <c:ptCount val="2"/>
                <c:pt idx="0">
                  <c:v>0.47099999999999997</c:v>
                </c:pt>
                <c:pt idx="1">
                  <c:v>9.3999999999999972E-2</c:v>
                </c:pt>
              </c:numCache>
            </c:numRef>
          </c:val>
          <c:extLst xmlns:c16r2="http://schemas.microsoft.com/office/drawing/2015/06/chart">
            <c:ext xmlns:c16="http://schemas.microsoft.com/office/drawing/2014/chart" uri="{C3380CC4-5D6E-409C-BE32-E72D297353CC}">
              <c16:uniqueId val="{00000004-FAF4-4DF3-AB24-CF940303EAA9}"/>
            </c:ext>
          </c:extLst>
        </c:ser>
        <c:ser>
          <c:idx val="1"/>
          <c:order val="1"/>
          <c:tx>
            <c:strRef>
              <c:f>Sheet1!$C$1</c:f>
              <c:strCache>
                <c:ptCount val="1"/>
              </c:strCache>
            </c:strRef>
          </c:tx>
          <c:spPr>
            <a:solidFill>
              <a:schemeClr val="accent5">
                <a:shade val="76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lgn="ct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利马前列素组</c:v>
                </c:pt>
                <c:pt idx="1">
                  <c:v>NSAIDs组</c:v>
                </c:pt>
              </c:strCache>
            </c:strRef>
          </c:cat>
          <c:val>
            <c:numRef>
              <c:f>Sheet1!$C$2:$C$3</c:f>
              <c:numCache>
                <c:formatCode>General</c:formatCode>
                <c:ptCount val="2"/>
              </c:numCache>
            </c:numRef>
          </c:val>
          <c:extLst xmlns:c16r2="http://schemas.microsoft.com/office/drawing/2015/06/chart">
            <c:ext xmlns:c16="http://schemas.microsoft.com/office/drawing/2014/chart" uri="{C3380CC4-5D6E-409C-BE32-E72D297353CC}">
              <c16:uniqueId val="{00000005-FAF4-4DF3-AB24-CF940303EAA9}"/>
            </c:ext>
          </c:extLst>
        </c:ser>
        <c:dLbls>
          <c:showLegendKey val="0"/>
          <c:showVal val="1"/>
          <c:showCatName val="0"/>
          <c:showSerName val="0"/>
          <c:showPercent val="0"/>
          <c:showBubbleSize val="0"/>
        </c:dLbls>
        <c:gapWidth val="150"/>
        <c:overlap val="100"/>
        <c:axId val="34272384"/>
        <c:axId val="34273920"/>
      </c:barChart>
      <c:catAx>
        <c:axId val="34272384"/>
        <c:scaling>
          <c:orientation val="minMax"/>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lgn="ctr">
              <a:defRPr lang="zh-CN" sz="7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crossAx val="34273920"/>
        <c:crosses val="autoZero"/>
        <c:auto val="1"/>
        <c:lblAlgn val="ctr"/>
        <c:lblOffset val="100"/>
        <c:noMultiLvlLbl val="0"/>
      </c:catAx>
      <c:valAx>
        <c:axId val="34273920"/>
        <c:scaling>
          <c:orientation val="minMax"/>
        </c:scaling>
        <c:delete val="0"/>
        <c:axPos val="l"/>
        <c:title>
          <c:tx>
            <c:rich>
              <a:bodyPr rot="-5400000" spcFirstLastPara="1" vertOverflow="ellipsis" vert="horz" wrap="square" anchor="ctr" anchorCtr="1"/>
              <a:lstStyle/>
              <a:p>
                <a:pPr algn="ctr" rtl="0">
                  <a:defRPr lang="zh-CN" sz="10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r>
                  <a:rPr lang="zh-CN" sz="1000"/>
                  <a:t>无或轻症患者比例治疗后变化值</a:t>
                </a:r>
              </a:p>
            </c:rich>
          </c:tx>
          <c:layout>
            <c:manualLayout>
              <c:xMode val="edge"/>
              <c:yMode val="edge"/>
              <c:x val="6.4602346640429478E-3"/>
              <c:y val="0.22233431201512763"/>
            </c:manualLayout>
          </c:layout>
          <c:overlay val="0"/>
          <c:spPr>
            <a:noFill/>
            <a:ln>
              <a:noFill/>
            </a:ln>
            <a:effectLst/>
          </c:sp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lgn="ct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crossAx val="3427238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a:defRPr lang="zh-CN" sz="140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r>
              <a:rPr lang="zh-CN" altLang="en-US" sz="1400" baseline="0" dirty="0"/>
              <a:t>步行距离</a:t>
            </a:r>
            <a:r>
              <a:rPr lang="en-US" altLang="zh-CN" sz="1400" baseline="0" dirty="0"/>
              <a:t>1</a:t>
            </a:r>
            <a:r>
              <a:rPr lang="zh-CN" altLang="en-US" sz="1400" baseline="0" dirty="0"/>
              <a:t>公里以上</a:t>
            </a:r>
            <a:r>
              <a:rPr lang="en-US" sz="1400" baseline="30000" dirty="0"/>
              <a:t>1</a:t>
            </a:r>
            <a:endParaRPr lang="zh-CN" sz="1400" baseline="30000" dirty="0"/>
          </a:p>
        </c:rich>
      </c:tx>
      <c:layout>
        <c:manualLayout>
          <c:xMode val="edge"/>
          <c:yMode val="edge"/>
          <c:x val="0.1863251443732222"/>
          <c:y val="6.1453202787218636E-2"/>
        </c:manualLayout>
      </c:layout>
      <c:overlay val="0"/>
      <c:spPr>
        <a:noFill/>
        <a:ln>
          <a:noFill/>
        </a:ln>
        <a:effectLst/>
      </c:spPr>
    </c:title>
    <c:autoTitleDeleted val="0"/>
    <c:plotArea>
      <c:layout>
        <c:manualLayout>
          <c:layoutTarget val="inner"/>
          <c:xMode val="edge"/>
          <c:yMode val="edge"/>
          <c:x val="0.35051417717305849"/>
          <c:y val="0.22221056560135205"/>
          <c:w val="0.63465971150222755"/>
          <c:h val="0.67945387927318157"/>
        </c:manualLayout>
      </c:layout>
      <c:barChart>
        <c:barDir val="col"/>
        <c:grouping val="clustered"/>
        <c:varyColors val="0"/>
        <c:ser>
          <c:idx val="0"/>
          <c:order val="0"/>
          <c:tx>
            <c:strRef>
              <c:f>Sheet1!$B$1</c:f>
              <c:strCache>
                <c:ptCount val="1"/>
                <c:pt idx="0">
                  <c:v>变化值</c:v>
                </c:pt>
              </c:strCache>
            </c:strRef>
          </c:tx>
          <c:spPr>
            <a:solidFill>
              <a:schemeClr val="bg1">
                <a:lumMod val="75000"/>
              </a:schemeClr>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1D72-4705-9D9A-F9E2D47BCE52}"/>
              </c:ext>
            </c:extLst>
          </c:dPt>
          <c:dLbls>
            <c:dLbl>
              <c:idx val="0"/>
              <c:layout>
                <c:manualLayout>
                  <c:x val="2.3171447864003141E-2"/>
                  <c:y val="3.0861657414726292E-2"/>
                </c:manualLayout>
              </c:layout>
              <c:numFmt formatCode="0.0%" sourceLinked="0"/>
              <c:spPr>
                <a:noFill/>
                <a:ln>
                  <a:noFill/>
                </a:ln>
                <a:effectLst/>
              </c:spPr>
              <c:txPr>
                <a:bodyPr rot="0" spcFirstLastPara="1" vertOverflow="ellipsis" vert="horz" wrap="square" anchor="ctr" anchorCtr="1"/>
                <a:lstStyle/>
                <a:p>
                  <a:pPr algn="ctr">
                    <a:defRPr lang="zh-CN" sz="1400" b="1" i="0" u="none" strike="noStrike" kern="1200" baseline="0">
                      <a:solidFill>
                        <a:srgbClr val="FF0000"/>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40824959782086817"/>
                      <c:h val="0.12971286728153331"/>
                    </c:manualLayout>
                  </c15:layout>
                </c:ext>
                <c:ext xmlns:c16="http://schemas.microsoft.com/office/drawing/2014/chart" uri="{C3380CC4-5D6E-409C-BE32-E72D297353CC}">
                  <c16:uniqueId val="{00000001-1D72-4705-9D9A-F9E2D47BCE52}"/>
                </c:ext>
              </c:extLst>
            </c:dLbl>
            <c:dLbl>
              <c:idx val="1"/>
              <c:layout>
                <c:manualLayout>
                  <c:x val="4.9379324262543961E-2"/>
                  <c:y val="0.2469448097187277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4822342987545359"/>
                      <c:h val="0.19610073973317996"/>
                    </c:manualLayout>
                  </c15:layout>
                </c:ext>
                <c:ext xmlns:c16="http://schemas.microsoft.com/office/drawing/2014/chart" uri="{C3380CC4-5D6E-409C-BE32-E72D297353CC}">
                  <c16:uniqueId val="{00000002-1D72-4705-9D9A-F9E2D47BCE52}"/>
                </c:ext>
              </c:extLst>
            </c:dLbl>
            <c:numFmt formatCode="0.0%" sourceLinked="0"/>
            <c:spPr>
              <a:noFill/>
              <a:ln>
                <a:noFill/>
              </a:ln>
              <a:effectLst/>
            </c:spPr>
            <c:txPr>
              <a:bodyPr rot="0" spcFirstLastPara="1" vertOverflow="ellipsis" vert="horz" wrap="square" anchor="ctr" anchorCtr="1"/>
              <a:lstStyle/>
              <a:p>
                <a:pPr algn="ct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利马前列素组</c:v>
                </c:pt>
                <c:pt idx="1">
                  <c:v>NSAIDs组</c:v>
                </c:pt>
              </c:strCache>
            </c:strRef>
          </c:cat>
          <c:val>
            <c:numRef>
              <c:f>Sheet1!$B$2:$B$3</c:f>
              <c:numCache>
                <c:formatCode>0.000_ </c:formatCode>
                <c:ptCount val="2"/>
                <c:pt idx="0">
                  <c:v>0.20600000000000002</c:v>
                </c:pt>
                <c:pt idx="1">
                  <c:v>-3.1E-2</c:v>
                </c:pt>
              </c:numCache>
            </c:numRef>
          </c:val>
          <c:extLst xmlns:c16r2="http://schemas.microsoft.com/office/drawing/2015/06/chart">
            <c:ext xmlns:c16="http://schemas.microsoft.com/office/drawing/2014/chart" uri="{C3380CC4-5D6E-409C-BE32-E72D297353CC}">
              <c16:uniqueId val="{00000003-1D72-4705-9D9A-F9E2D47BCE52}"/>
            </c:ext>
          </c:extLst>
        </c:ser>
        <c:dLbls>
          <c:showLegendKey val="0"/>
          <c:showVal val="1"/>
          <c:showCatName val="0"/>
          <c:showSerName val="0"/>
          <c:showPercent val="0"/>
          <c:showBubbleSize val="0"/>
        </c:dLbls>
        <c:gapWidth val="150"/>
        <c:axId val="34407936"/>
        <c:axId val="34409472"/>
      </c:barChart>
      <c:catAx>
        <c:axId val="34407936"/>
        <c:scaling>
          <c:orientation val="minMax"/>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lgn="ctr">
              <a:defRPr lang="zh-CN" sz="8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crossAx val="34409472"/>
        <c:crosses val="autoZero"/>
        <c:auto val="1"/>
        <c:lblAlgn val="ctr"/>
        <c:lblOffset val="100"/>
        <c:noMultiLvlLbl val="0"/>
      </c:catAx>
      <c:valAx>
        <c:axId val="34409472"/>
        <c:scaling>
          <c:orientation val="minMax"/>
          <c:max val="0.30000000000000004"/>
          <c:min val="-0.1"/>
        </c:scaling>
        <c:delete val="0"/>
        <c:axPos val="l"/>
        <c:title>
          <c:tx>
            <c:rich>
              <a:bodyPr rot="-5400000" spcFirstLastPara="1" vertOverflow="ellipsis" vert="horz" wrap="square" anchor="ctr" anchorCtr="1"/>
              <a:lstStyle/>
              <a:p>
                <a:pPr algn="ctr" rtl="0">
                  <a:defRPr lang="zh-CN" sz="10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r>
                  <a:rPr lang="en-US" sz="1000" dirty="0" err="1"/>
                  <a:t>患者比例</a:t>
                </a:r>
                <a:r>
                  <a:rPr lang="zh-CN" sz="1000" dirty="0"/>
                  <a:t>治疗后变化值</a:t>
                </a:r>
                <a:endParaRPr lang="en-US" sz="1000" dirty="0"/>
              </a:p>
            </c:rich>
          </c:tx>
          <c:layout>
            <c:manualLayout>
              <c:xMode val="edge"/>
              <c:yMode val="edge"/>
              <c:x val="3.6440011706712419E-2"/>
              <c:y val="0.27714761683400951"/>
            </c:manualLayout>
          </c:layout>
          <c:overlay val="0"/>
          <c:spPr>
            <a:noFill/>
            <a:ln>
              <a:noFill/>
            </a:ln>
            <a:effectLst/>
          </c:sp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lgn="ct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crossAx val="3440793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389FF-8B07-409E-8E34-57ABD1702759}" type="datetimeFigureOut">
              <a:rPr lang="zh-CN" altLang="en-US" smtClean="0"/>
              <a:t>2023-7-14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990C4-8DA0-4424-BE05-2CC333F56ED4}" type="slidenum">
              <a:rPr lang="zh-CN" altLang="en-US" smtClean="0"/>
              <a:t>‹#›</a:t>
            </a:fld>
            <a:endParaRPr lang="zh-CN" altLang="en-US"/>
          </a:p>
        </p:txBody>
      </p:sp>
    </p:spTree>
    <p:extLst>
      <p:ext uri="{BB962C8B-B14F-4D97-AF65-F5344CB8AC3E}">
        <p14:creationId xmlns:p14="http://schemas.microsoft.com/office/powerpoint/2010/main" val="121784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5990C4-8DA0-4424-BE05-2CC333F56ED4}" type="slidenum">
              <a:rPr lang="zh-CN" altLang="en-US" smtClean="0"/>
              <a:t>1</a:t>
            </a:fld>
            <a:endParaRPr lang="zh-CN" altLang="en-US"/>
          </a:p>
        </p:txBody>
      </p:sp>
    </p:spTree>
    <p:extLst>
      <p:ext uri="{BB962C8B-B14F-4D97-AF65-F5344CB8AC3E}">
        <p14:creationId xmlns:p14="http://schemas.microsoft.com/office/powerpoint/2010/main" val="3371569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503495-A7AC-4A96-8DCC-BAD62ADF149E}" type="slidenum">
              <a:rPr lang="zh-CN" altLang="en-US" smtClean="0"/>
              <a:t>10</a:t>
            </a:fld>
            <a:endParaRPr lang="zh-CN" altLang="en-US"/>
          </a:p>
        </p:txBody>
      </p:sp>
    </p:spTree>
    <p:extLst>
      <p:ext uri="{BB962C8B-B14F-4D97-AF65-F5344CB8AC3E}">
        <p14:creationId xmlns:p14="http://schemas.microsoft.com/office/powerpoint/2010/main" val="30426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03495-A7AC-4A96-8DCC-BAD62ADF149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2689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503495-A7AC-4A96-8DCC-BAD62ADF149E}" type="slidenum">
              <a:rPr lang="zh-CN" altLang="en-US" smtClean="0"/>
              <a:t>12</a:t>
            </a:fld>
            <a:endParaRPr lang="zh-CN" altLang="en-US"/>
          </a:p>
        </p:txBody>
      </p:sp>
    </p:spTree>
    <p:extLst>
      <p:ext uri="{BB962C8B-B14F-4D97-AF65-F5344CB8AC3E}">
        <p14:creationId xmlns:p14="http://schemas.microsoft.com/office/powerpoint/2010/main" val="126696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30000"/>
              </a:lnSpc>
              <a:buNone/>
            </a:pPr>
            <a:endParaRPr lang="en-US" altLang="zh-CN" sz="1200" b="1"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8C503495-A7AC-4A96-8DCC-BAD62ADF149E}" type="slidenum">
              <a:rPr lang="zh-CN" altLang="en-US" smtClean="0"/>
              <a:t>2</a:t>
            </a:fld>
            <a:endParaRPr lang="zh-CN" altLang="en-US"/>
          </a:p>
        </p:txBody>
      </p:sp>
    </p:spTree>
    <p:extLst>
      <p:ext uri="{BB962C8B-B14F-4D97-AF65-F5344CB8AC3E}">
        <p14:creationId xmlns:p14="http://schemas.microsoft.com/office/powerpoint/2010/main" val="16850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685990C4-8DA0-4424-BE05-2CC333F56ED4}" type="slidenum">
              <a:rPr lang="zh-CN" altLang="en-US" smtClean="0"/>
              <a:t>3</a:t>
            </a:fld>
            <a:endParaRPr lang="zh-CN" altLang="en-US"/>
          </a:p>
        </p:txBody>
      </p:sp>
    </p:spTree>
    <p:extLst>
      <p:ext uri="{BB962C8B-B14F-4D97-AF65-F5344CB8AC3E}">
        <p14:creationId xmlns:p14="http://schemas.microsoft.com/office/powerpoint/2010/main" val="201077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a:p>
        </p:txBody>
      </p:sp>
      <p:sp>
        <p:nvSpPr>
          <p:cNvPr id="4" name="灯片编号占位符 3"/>
          <p:cNvSpPr>
            <a:spLocks noGrp="1"/>
          </p:cNvSpPr>
          <p:nvPr>
            <p:ph type="sldNum" sz="quarter" idx="10"/>
          </p:nvPr>
        </p:nvSpPr>
        <p:spPr/>
        <p:txBody>
          <a:bodyPr/>
          <a:lstStyle/>
          <a:p>
            <a:fld id="{8C503495-A7AC-4A96-8DCC-BAD62ADF149E}" type="slidenum">
              <a:rPr lang="zh-CN" altLang="en-US" smtClean="0"/>
              <a:t>4</a:t>
            </a:fld>
            <a:endParaRPr lang="zh-CN" altLang="en-US"/>
          </a:p>
        </p:txBody>
      </p:sp>
    </p:spTree>
    <p:extLst>
      <p:ext uri="{BB962C8B-B14F-4D97-AF65-F5344CB8AC3E}">
        <p14:creationId xmlns:p14="http://schemas.microsoft.com/office/powerpoint/2010/main" val="121199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fld id="{8C503495-A7AC-4A96-8DCC-BAD62ADF149E}" type="slidenum">
              <a:rPr lang="zh-CN" altLang="en-US" smtClean="0"/>
              <a:t>5</a:t>
            </a:fld>
            <a:endParaRPr lang="zh-CN" altLang="en-US"/>
          </a:p>
        </p:txBody>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2025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a:solidFill>
                <a:srgbClr val="FF0000"/>
              </a:solidFill>
            </a:endParaRPr>
          </a:p>
        </p:txBody>
      </p:sp>
      <p:sp>
        <p:nvSpPr>
          <p:cNvPr id="4" name="灯片编号占位符 3"/>
          <p:cNvSpPr>
            <a:spLocks noGrp="1"/>
          </p:cNvSpPr>
          <p:nvPr>
            <p:ph type="sldNum" sz="quarter" idx="10"/>
          </p:nvPr>
        </p:nvSpPr>
        <p:spPr/>
        <p:txBody>
          <a:bodyPr/>
          <a:lstStyle/>
          <a:p>
            <a:fld id="{8C503495-A7AC-4A96-8DCC-BAD62ADF149E}" type="slidenum">
              <a:rPr lang="zh-CN" altLang="en-US" smtClean="0"/>
              <a:t>6</a:t>
            </a:fld>
            <a:endParaRPr lang="zh-CN" altLang="en-US"/>
          </a:p>
        </p:txBody>
      </p:sp>
    </p:spTree>
    <p:extLst>
      <p:ext uri="{BB962C8B-B14F-4D97-AF65-F5344CB8AC3E}">
        <p14:creationId xmlns:p14="http://schemas.microsoft.com/office/powerpoint/2010/main" val="47795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5990C4-8DA0-4424-BE05-2CC333F56ED4}" type="slidenum">
              <a:rPr lang="zh-CN" altLang="en-US" smtClean="0"/>
              <a:t>7</a:t>
            </a:fld>
            <a:endParaRPr lang="zh-CN" altLang="en-US"/>
          </a:p>
        </p:txBody>
      </p:sp>
    </p:spTree>
    <p:extLst>
      <p:ext uri="{BB962C8B-B14F-4D97-AF65-F5344CB8AC3E}">
        <p14:creationId xmlns:p14="http://schemas.microsoft.com/office/powerpoint/2010/main" val="144443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503495-A7AC-4A96-8DCC-BAD62ADF149E}" type="slidenum">
              <a:rPr lang="zh-CN" altLang="en-US" smtClean="0"/>
              <a:t>8</a:t>
            </a:fld>
            <a:endParaRPr lang="zh-CN" altLang="en-US"/>
          </a:p>
        </p:txBody>
      </p:sp>
    </p:spTree>
    <p:extLst>
      <p:ext uri="{BB962C8B-B14F-4D97-AF65-F5344CB8AC3E}">
        <p14:creationId xmlns:p14="http://schemas.microsoft.com/office/powerpoint/2010/main" val="725516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8C503495-A7AC-4A96-8DCC-BAD62ADF149E}" type="slidenum">
              <a:rPr lang="zh-CN" altLang="en-US" smtClean="0"/>
              <a:t>9</a:t>
            </a:fld>
            <a:endParaRPr lang="zh-CN" altLang="en-US"/>
          </a:p>
        </p:txBody>
      </p:sp>
    </p:spTree>
    <p:extLst>
      <p:ext uri="{BB962C8B-B14F-4D97-AF65-F5344CB8AC3E}">
        <p14:creationId xmlns:p14="http://schemas.microsoft.com/office/powerpoint/2010/main" val="329149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F6045CE-3C5A-4619-BE7A-3307DFBB11C9}"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D578C-12CD-4D7C-953D-BED3172428CF}" type="slidenum">
              <a:rPr lang="zh-CN" altLang="en-US" smtClean="0"/>
              <a:t>‹#›</a:t>
            </a:fld>
            <a:endParaRPr lang="zh-CN" altLang="en-US"/>
          </a:p>
        </p:txBody>
      </p:sp>
    </p:spTree>
    <p:extLst>
      <p:ext uri="{BB962C8B-B14F-4D97-AF65-F5344CB8AC3E}">
        <p14:creationId xmlns:p14="http://schemas.microsoft.com/office/powerpoint/2010/main" val="251148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6045CE-3C5A-4619-BE7A-3307DFBB11C9}"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D578C-12CD-4D7C-953D-BED3172428CF}" type="slidenum">
              <a:rPr lang="zh-CN" altLang="en-US" smtClean="0"/>
              <a:t>‹#›</a:t>
            </a:fld>
            <a:endParaRPr lang="zh-CN" altLang="en-US"/>
          </a:p>
        </p:txBody>
      </p:sp>
    </p:spTree>
    <p:extLst>
      <p:ext uri="{BB962C8B-B14F-4D97-AF65-F5344CB8AC3E}">
        <p14:creationId xmlns:p14="http://schemas.microsoft.com/office/powerpoint/2010/main" val="4142098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6045CE-3C5A-4619-BE7A-3307DFBB11C9}"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D578C-12CD-4D7C-953D-BED3172428CF}" type="slidenum">
              <a:rPr lang="zh-CN" altLang="en-US" smtClean="0"/>
              <a:t>‹#›</a:t>
            </a:fld>
            <a:endParaRPr lang="zh-CN" altLang="en-US"/>
          </a:p>
        </p:txBody>
      </p:sp>
    </p:spTree>
    <p:extLst>
      <p:ext uri="{BB962C8B-B14F-4D97-AF65-F5344CB8AC3E}">
        <p14:creationId xmlns:p14="http://schemas.microsoft.com/office/powerpoint/2010/main" val="747035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rgbClr val="CCE3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38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6045CE-3C5A-4619-BE7A-3307DFBB11C9}"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D578C-12CD-4D7C-953D-BED3172428CF}" type="slidenum">
              <a:rPr lang="zh-CN" altLang="en-US" smtClean="0"/>
              <a:t>‹#›</a:t>
            </a:fld>
            <a:endParaRPr lang="zh-CN" altLang="en-US"/>
          </a:p>
        </p:txBody>
      </p:sp>
    </p:spTree>
    <p:extLst>
      <p:ext uri="{BB962C8B-B14F-4D97-AF65-F5344CB8AC3E}">
        <p14:creationId xmlns:p14="http://schemas.microsoft.com/office/powerpoint/2010/main" val="124199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F6045CE-3C5A-4619-BE7A-3307DFBB11C9}"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D578C-12CD-4D7C-953D-BED3172428CF}" type="slidenum">
              <a:rPr lang="zh-CN" altLang="en-US" smtClean="0"/>
              <a:t>‹#›</a:t>
            </a:fld>
            <a:endParaRPr lang="zh-CN" altLang="en-US"/>
          </a:p>
        </p:txBody>
      </p:sp>
    </p:spTree>
    <p:extLst>
      <p:ext uri="{BB962C8B-B14F-4D97-AF65-F5344CB8AC3E}">
        <p14:creationId xmlns:p14="http://schemas.microsoft.com/office/powerpoint/2010/main" val="2442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6045CE-3C5A-4619-BE7A-3307DFBB11C9}" type="datetimeFigureOut">
              <a:rPr lang="zh-CN" altLang="en-US" smtClean="0"/>
              <a:t>2023-7-14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D578C-12CD-4D7C-953D-BED3172428CF}" type="slidenum">
              <a:rPr lang="zh-CN" altLang="en-US" smtClean="0"/>
              <a:t>‹#›</a:t>
            </a:fld>
            <a:endParaRPr lang="zh-CN" altLang="en-US"/>
          </a:p>
        </p:txBody>
      </p:sp>
    </p:spTree>
    <p:extLst>
      <p:ext uri="{BB962C8B-B14F-4D97-AF65-F5344CB8AC3E}">
        <p14:creationId xmlns:p14="http://schemas.microsoft.com/office/powerpoint/2010/main" val="274887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6045CE-3C5A-4619-BE7A-3307DFBB11C9}" type="datetimeFigureOut">
              <a:rPr lang="zh-CN" altLang="en-US" smtClean="0"/>
              <a:t>2023-7-14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8D578C-12CD-4D7C-953D-BED3172428CF}" type="slidenum">
              <a:rPr lang="zh-CN" altLang="en-US" smtClean="0"/>
              <a:t>‹#›</a:t>
            </a:fld>
            <a:endParaRPr lang="zh-CN" altLang="en-US"/>
          </a:p>
        </p:txBody>
      </p:sp>
    </p:spTree>
    <p:extLst>
      <p:ext uri="{BB962C8B-B14F-4D97-AF65-F5344CB8AC3E}">
        <p14:creationId xmlns:p14="http://schemas.microsoft.com/office/powerpoint/2010/main" val="75494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6045CE-3C5A-4619-BE7A-3307DFBB11C9}" type="datetimeFigureOut">
              <a:rPr lang="zh-CN" altLang="en-US" smtClean="0"/>
              <a:t>2023-7-14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8D578C-12CD-4D7C-953D-BED3172428CF}" type="slidenum">
              <a:rPr lang="zh-CN" altLang="en-US" smtClean="0"/>
              <a:t>‹#›</a:t>
            </a:fld>
            <a:endParaRPr lang="zh-CN" altLang="en-US"/>
          </a:p>
        </p:txBody>
      </p:sp>
    </p:spTree>
    <p:extLst>
      <p:ext uri="{BB962C8B-B14F-4D97-AF65-F5344CB8AC3E}">
        <p14:creationId xmlns:p14="http://schemas.microsoft.com/office/powerpoint/2010/main" val="412531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6045CE-3C5A-4619-BE7A-3307DFBB11C9}" type="datetimeFigureOut">
              <a:rPr lang="zh-CN" altLang="en-US" smtClean="0"/>
              <a:t>2023-7-14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8D578C-12CD-4D7C-953D-BED3172428CF}" type="slidenum">
              <a:rPr lang="zh-CN" altLang="en-US" smtClean="0"/>
              <a:t>‹#›</a:t>
            </a:fld>
            <a:endParaRPr lang="zh-CN" altLang="en-US"/>
          </a:p>
        </p:txBody>
      </p:sp>
    </p:spTree>
    <p:extLst>
      <p:ext uri="{BB962C8B-B14F-4D97-AF65-F5344CB8AC3E}">
        <p14:creationId xmlns:p14="http://schemas.microsoft.com/office/powerpoint/2010/main" val="27249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6045CE-3C5A-4619-BE7A-3307DFBB11C9}" type="datetimeFigureOut">
              <a:rPr lang="zh-CN" altLang="en-US" smtClean="0"/>
              <a:t>2023-7-14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D578C-12CD-4D7C-953D-BED3172428CF}" type="slidenum">
              <a:rPr lang="zh-CN" altLang="en-US" smtClean="0"/>
              <a:t>‹#›</a:t>
            </a:fld>
            <a:endParaRPr lang="zh-CN" altLang="en-US"/>
          </a:p>
        </p:txBody>
      </p:sp>
    </p:spTree>
    <p:extLst>
      <p:ext uri="{BB962C8B-B14F-4D97-AF65-F5344CB8AC3E}">
        <p14:creationId xmlns:p14="http://schemas.microsoft.com/office/powerpoint/2010/main" val="46254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6045CE-3C5A-4619-BE7A-3307DFBB11C9}" type="datetimeFigureOut">
              <a:rPr lang="zh-CN" altLang="en-US" smtClean="0"/>
              <a:t>2023-7-14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D578C-12CD-4D7C-953D-BED3172428CF}" type="slidenum">
              <a:rPr lang="zh-CN" altLang="en-US" smtClean="0"/>
              <a:t>‹#›</a:t>
            </a:fld>
            <a:endParaRPr lang="zh-CN" altLang="en-US"/>
          </a:p>
        </p:txBody>
      </p:sp>
    </p:spTree>
    <p:extLst>
      <p:ext uri="{BB962C8B-B14F-4D97-AF65-F5344CB8AC3E}">
        <p14:creationId xmlns:p14="http://schemas.microsoft.com/office/powerpoint/2010/main" val="57072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045CE-3C5A-4619-BE7A-3307DFBB11C9}" type="datetimeFigureOut">
              <a:rPr lang="zh-CN" altLang="en-US" smtClean="0"/>
              <a:t>2023-7-14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D578C-12CD-4D7C-953D-BED3172428CF}" type="slidenum">
              <a:rPr lang="zh-CN" altLang="en-US" smtClean="0"/>
              <a:t>‹#›</a:t>
            </a:fld>
            <a:endParaRPr lang="zh-CN" altLang="en-US"/>
          </a:p>
        </p:txBody>
      </p:sp>
    </p:spTree>
    <p:extLst>
      <p:ext uri="{BB962C8B-B14F-4D97-AF65-F5344CB8AC3E}">
        <p14:creationId xmlns:p14="http://schemas.microsoft.com/office/powerpoint/2010/main" val="23348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xml"/><Relationship Id="rId7" Type="http://schemas.openxmlformats.org/officeDocument/2006/relationships/notesSlide" Target="../notesSlides/notesSlide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2.xml"/><Relationship Id="rId11" Type="http://schemas.openxmlformats.org/officeDocument/2006/relationships/image" Target="../media/image9.png"/><Relationship Id="rId5" Type="http://schemas.openxmlformats.org/officeDocument/2006/relationships/tags" Target="../tags/tag6.xml"/><Relationship Id="rId10" Type="http://schemas.openxmlformats.org/officeDocument/2006/relationships/image" Target="../media/image9.svg"/><Relationship Id="rId4" Type="http://schemas.openxmlformats.org/officeDocument/2006/relationships/tags" Target="../tags/tag5.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7.xml"/><Relationship Id="rId7" Type="http://schemas.openxmlformats.org/officeDocument/2006/relationships/chart" Target="../charts/chart3.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chart" Target="../charts/char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542097" y="645859"/>
            <a:ext cx="5068048" cy="5734224"/>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820601" y="898498"/>
            <a:ext cx="4524292" cy="5247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p:nvPr/>
        </p:nvSpPr>
        <p:spPr>
          <a:xfrm>
            <a:off x="4465090" y="4083745"/>
            <a:ext cx="3386667" cy="768973"/>
          </a:xfrm>
          <a:prstGeom prst="rect">
            <a:avLst/>
          </a:prstGeom>
        </p:spPr>
        <p:txBody>
          <a:bodyPr vert="horz" wrap="square" lIns="0" tIns="0" rIns="0" bIns="0"/>
          <a:lstStyle/>
          <a:p>
            <a:pPr algn="ctr" eaLnBrk="0"/>
            <a:r>
              <a:rPr lang="zh-CN" altLang="en-US" sz="28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利马前列素片</a:t>
            </a:r>
            <a:endParaRPr lang="en-US" altLang="zh-CN" sz="28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a:p>
            <a:pPr algn="ctr" eaLnBrk="0"/>
            <a:r>
              <a:rPr lang="zh-CN" altLang="en-US" sz="2800" b="1" dirty="0">
                <a:latin typeface="微软雅黑" panose="020B0503020204020204" charset="-122"/>
                <a:ea typeface="微软雅黑" panose="020B0503020204020204" charset="-122"/>
                <a:cs typeface="Times New Roman" panose="02020603050405020304" pitchFamily="18" charset="0"/>
              </a:rPr>
              <a:t>（凯立通）</a:t>
            </a:r>
            <a:endParaRPr lang="en-US" altLang="zh-CN" sz="2800" b="1" dirty="0">
              <a:latin typeface="微软雅黑" panose="020B0503020204020204" charset="-122"/>
              <a:ea typeface="微软雅黑" panose="020B0503020204020204" charset="-122"/>
              <a:cs typeface="Times New Roman" panose="02020603050405020304" pitchFamily="18" charset="0"/>
            </a:endParaRPr>
          </a:p>
          <a:p>
            <a:pPr algn="ctr" eaLnBrk="0"/>
            <a:endParaRPr lang="zh-CN" altLang="en-US" sz="2800" b="1" dirty="0">
              <a:solidFill>
                <a:srgbClr val="0062B1"/>
              </a:solidFill>
              <a:latin typeface="微软雅黑" panose="020B0503020204020204" charset="-122"/>
              <a:ea typeface="微软雅黑" panose="020B0503020204020204" charset="-122"/>
              <a:cs typeface="Times New Roman" panose="02020603050405020304" pitchFamily="18" charset="0"/>
            </a:endParaRPr>
          </a:p>
        </p:txBody>
      </p:sp>
      <p:sp>
        <p:nvSpPr>
          <p:cNvPr id="7" name="矩形: 圆角 6"/>
          <p:cNvSpPr/>
          <p:nvPr/>
        </p:nvSpPr>
        <p:spPr>
          <a:xfrm>
            <a:off x="4284394" y="5287618"/>
            <a:ext cx="3845382" cy="7156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400" b="1" dirty="0">
                <a:solidFill>
                  <a:schemeClr val="tx1"/>
                </a:solidFill>
                <a:latin typeface="微软雅黑" panose="020B0503020204020204" charset="-122"/>
                <a:ea typeface="微软雅黑" panose="020B0503020204020204" charset="-122"/>
              </a:rPr>
              <a:t>上市许可持有人：</a:t>
            </a:r>
            <a:endParaRPr lang="en-US" altLang="zh-CN" sz="1600" b="1" dirty="0">
              <a:solidFill>
                <a:schemeClr val="tx1"/>
              </a:solidFill>
              <a:latin typeface="微软雅黑" panose="020B0503020204020204" charset="-122"/>
              <a:ea typeface="微软雅黑" panose="020B0503020204020204" charset="-122"/>
            </a:endParaRPr>
          </a:p>
          <a:p>
            <a:pPr lvl="0" algn="ctr">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rPr>
              <a:t>北京泰德</a:t>
            </a: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rPr>
              <a:t>制药股份有限公司</a:t>
            </a:r>
          </a:p>
        </p:txBody>
      </p:sp>
      <p:pic>
        <p:nvPicPr>
          <p:cNvPr id="11" name="药盒.png" descr="药盒.png"/>
          <p:cNvPicPr>
            <a:picLocks noChangeAspect="1"/>
          </p:cNvPicPr>
          <p:nvPr/>
        </p:nvPicPr>
        <p:blipFill>
          <a:blip r:embed="rId3"/>
          <a:stretch>
            <a:fillRect/>
          </a:stretch>
        </p:blipFill>
        <p:spPr>
          <a:xfrm>
            <a:off x="4300484" y="1330529"/>
            <a:ext cx="3551273" cy="3020840"/>
          </a:xfrm>
          <a:prstGeom prst="rect">
            <a:avLst/>
          </a:prstGeom>
          <a:ln w="12700">
            <a:miter lim="400000"/>
            <a:headEnd/>
            <a:tailEnd/>
          </a:ln>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5984" y="26839"/>
            <a:ext cx="3176016" cy="1173511"/>
          </a:xfrm>
          <a:prstGeom prst="rect">
            <a:avLst/>
          </a:prstGeom>
        </p:spPr>
      </p:pic>
    </p:spTree>
    <p:extLst>
      <p:ext uri="{BB962C8B-B14F-4D97-AF65-F5344CB8AC3E}">
        <p14:creationId xmlns:p14="http://schemas.microsoft.com/office/powerpoint/2010/main" val="3455087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882595"/>
            <a:ext cx="12192000" cy="5112688"/>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CECF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0" y="1155611"/>
            <a:ext cx="12192000" cy="457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0" y="-14014"/>
            <a:ext cx="1590261" cy="922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1815024" y="155503"/>
            <a:ext cx="9866805" cy="523220"/>
          </a:xfrm>
          <a:prstGeom prst="rect">
            <a:avLst/>
          </a:prstGeom>
        </p:spPr>
        <p:txBody>
          <a:bodyPr wrap="none">
            <a:spAutoFit/>
          </a:bodyPr>
          <a:lstStyle/>
          <a:p>
            <a:pPr algn="ctr">
              <a:buClr>
                <a:schemeClr val="bg1"/>
              </a:buClr>
              <a:buSzPct val="100000"/>
            </a:pPr>
            <a:r>
              <a:rPr lang="zh-CN" altLang="en-US" sz="28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利马前列素片被</a:t>
            </a:r>
            <a:r>
              <a:rPr lang="zh-CN" altLang="en-US" sz="28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多部国内外临床指南推荐治疗腰椎管狭窄症</a:t>
            </a:r>
            <a:r>
              <a:rPr lang="en-US" altLang="zh-CN" sz="2800" b="1" baseline="30000"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1-4</a:t>
            </a:r>
            <a:endParaRPr lang="de-DE" altLang="zh-CN" sz="2800" b="1" baseline="30000"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endParaRP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8427" y="1131889"/>
            <a:ext cx="1111083" cy="1568588"/>
          </a:xfrm>
          <a:prstGeom prst="rect">
            <a:avLst/>
          </a:prstGeom>
        </p:spPr>
      </p:pic>
      <p:sp>
        <p:nvSpPr>
          <p:cNvPr id="48" name="矩形 47"/>
          <p:cNvSpPr/>
          <p:nvPr/>
        </p:nvSpPr>
        <p:spPr>
          <a:xfrm>
            <a:off x="8963160" y="2650341"/>
            <a:ext cx="2731198" cy="2804353"/>
          </a:xfrm>
          <a:prstGeom prst="rect">
            <a:avLst/>
          </a:prstGeom>
          <a:no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Arial" panose="020B0604020202020204" pitchFamily="34" charset="0"/>
              <a:ea typeface="微软雅黑" panose="020B0503020204020204" pitchFamily="34" charset="-122"/>
              <a:sym typeface="Arial" panose="020B0604020202020204" pitchFamily="34" charset="0"/>
            </a:endParaRPr>
          </a:p>
        </p:txBody>
      </p:sp>
      <p:pic>
        <p:nvPicPr>
          <p:cNvPr id="49" name="图片 48"/>
          <p:cNvPicPr>
            <a:picLocks/>
          </p:cNvPicPr>
          <p:nvPr/>
        </p:nvPicPr>
        <p:blipFill>
          <a:blip r:embed="rId4"/>
          <a:stretch>
            <a:fillRect/>
          </a:stretch>
        </p:blipFill>
        <p:spPr>
          <a:xfrm>
            <a:off x="9826073" y="1343873"/>
            <a:ext cx="1127302" cy="1264729"/>
          </a:xfrm>
          <a:prstGeom prst="rect">
            <a:avLst/>
          </a:prstGeom>
        </p:spPr>
      </p:pic>
      <p:sp>
        <p:nvSpPr>
          <p:cNvPr id="50" name="矩形 17"/>
          <p:cNvSpPr>
            <a:spLocks noChangeArrowheads="1"/>
          </p:cNvSpPr>
          <p:nvPr/>
        </p:nvSpPr>
        <p:spPr bwMode="auto">
          <a:xfrm>
            <a:off x="9054553" y="2754472"/>
            <a:ext cx="2639805" cy="867930"/>
          </a:xfrm>
          <a:prstGeom prst="rect">
            <a:avLst/>
          </a:prstGeom>
          <a:noFill/>
          <a:ln w="9525">
            <a:noFill/>
            <a:miter lim="800000"/>
          </a:ln>
        </p:spPr>
        <p:txBody>
          <a:bodyPr wrap="square">
            <a:spAutoFit/>
          </a:bodyPr>
          <a:lstStyle/>
          <a:p>
            <a:pPr>
              <a:lnSpc>
                <a:spcPct val="120000"/>
              </a:lnSpc>
              <a:spcBef>
                <a:spcPts val="900"/>
              </a:spcBef>
            </a:pPr>
            <a:r>
              <a:rPr lang="en-US" altLang="zh-CN"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2011《</a:t>
            </a:r>
            <a:r>
              <a:rPr lang="zh-CN" altLang="en-US"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北美脊柱外科学会</a:t>
            </a:r>
            <a:r>
              <a:rPr lang="en-US" altLang="zh-CN"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(NASS)</a:t>
            </a:r>
            <a:r>
              <a:rPr lang="zh-CN" altLang="en-US"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循证医学临床指南：腰椎管狭窄症诊治</a:t>
            </a:r>
            <a:r>
              <a:rPr lang="en-US" altLang="zh-CN"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矩形 50"/>
          <p:cNvSpPr>
            <a:spLocks noChangeArrowheads="1"/>
          </p:cNvSpPr>
          <p:nvPr/>
        </p:nvSpPr>
        <p:spPr bwMode="auto">
          <a:xfrm>
            <a:off x="9008857" y="3813439"/>
            <a:ext cx="2659846" cy="1061829"/>
          </a:xfrm>
          <a:prstGeom prst="rect">
            <a:avLst/>
          </a:prstGeom>
          <a:noFill/>
          <a:ln w="9525">
            <a:noFill/>
            <a:miter lim="800000"/>
          </a:ln>
        </p:spPr>
        <p:txBody>
          <a:bodyPr wrap="square">
            <a:spAutoFit/>
          </a:bodyPr>
          <a:lstStyle/>
          <a:p>
            <a:pPr>
              <a:lnSpc>
                <a:spcPct val="150000"/>
              </a:lnSpc>
              <a:spcBef>
                <a:spcPts val="900"/>
              </a:spcBef>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利马前列素能</a:t>
            </a:r>
            <a:r>
              <a:rPr lang="zh-CN" altLang="en-US" sz="1400" b="1" dirty="0">
                <a:latin typeface="Arial" panose="020B0604020202020204" pitchFamily="34" charset="0"/>
                <a:ea typeface="微软雅黑" panose="020B0503020204020204" pitchFamily="34" charset="-122"/>
                <a:cs typeface="+mn-ea"/>
                <a:sym typeface="Arial" panose="020B0604020202020204" pitchFamily="34" charset="0"/>
              </a:rPr>
              <a:t>有效提高</a:t>
            </a: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腰椎管狭窄症患者的大多数结局，如</a:t>
            </a:r>
            <a:r>
              <a:rPr lang="zh-CN" altLang="en-US" sz="1400" b="1" dirty="0">
                <a:latin typeface="Arial" panose="020B0604020202020204" pitchFamily="34" charset="0"/>
                <a:ea typeface="微软雅黑" panose="020B0503020204020204" pitchFamily="34" charset="-122"/>
                <a:cs typeface="+mn-ea"/>
                <a:sym typeface="Arial" panose="020B0604020202020204" pitchFamily="34" charset="0"/>
              </a:rPr>
              <a:t>生活质量和主观满意度</a:t>
            </a:r>
            <a:endParaRPr lang="en-US" altLang="zh-CN" sz="1400" b="1"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2" name="直接连接符 51"/>
          <p:cNvCxnSpPr/>
          <p:nvPr/>
        </p:nvCxnSpPr>
        <p:spPr>
          <a:xfrm flipV="1">
            <a:off x="9100354" y="3727468"/>
            <a:ext cx="2530277" cy="0"/>
          </a:xfrm>
          <a:prstGeom prst="line">
            <a:avLst/>
          </a:prstGeom>
          <a:ln>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53" name="矩形 17"/>
          <p:cNvSpPr>
            <a:spLocks noChangeArrowheads="1"/>
          </p:cNvSpPr>
          <p:nvPr/>
        </p:nvSpPr>
        <p:spPr bwMode="auto">
          <a:xfrm>
            <a:off x="6129441" y="3063056"/>
            <a:ext cx="1730069" cy="313932"/>
          </a:xfrm>
          <a:prstGeom prst="rect">
            <a:avLst/>
          </a:prstGeom>
          <a:noFill/>
          <a:ln w="9525">
            <a:noFill/>
            <a:miter lim="800000"/>
          </a:ln>
        </p:spPr>
        <p:txBody>
          <a:bodyPr wrap="square">
            <a:spAutoFit/>
          </a:bodyPr>
          <a:lstStyle/>
          <a:p>
            <a:pPr>
              <a:lnSpc>
                <a:spcPct val="120000"/>
              </a:lnSpc>
              <a:spcBef>
                <a:spcPts val="900"/>
              </a:spcBef>
            </a:pPr>
            <a:endParaRPr lang="en-US" altLang="zh-CN" sz="1200" b="1" dirty="0">
              <a:solidFill>
                <a:srgbClr val="4472C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圆角矩形 53"/>
          <p:cNvSpPr/>
          <p:nvPr/>
        </p:nvSpPr>
        <p:spPr>
          <a:xfrm>
            <a:off x="5966696" y="3721172"/>
            <a:ext cx="2793495" cy="1532334"/>
          </a:xfrm>
          <a:prstGeom prst="roundRect">
            <a:avLst/>
          </a:prstGeom>
          <a:noFill/>
          <a:ln w="9525">
            <a:noFill/>
            <a:miter lim="800000"/>
          </a:ln>
        </p:spPr>
        <p:txBody>
          <a:bodyPr wrap="square">
            <a:spAutoFit/>
          </a:body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利马前列素是一种口服</a:t>
            </a:r>
            <a:r>
              <a:rPr lang="en-US" altLang="zh-CN" sz="1400" dirty="0">
                <a:latin typeface="Arial" panose="020B0604020202020204" pitchFamily="34" charset="0"/>
                <a:ea typeface="微软雅黑" panose="020B0503020204020204" pitchFamily="34" charset="-122"/>
                <a:sym typeface="Arial" panose="020B0604020202020204" pitchFamily="34" charset="0"/>
              </a:rPr>
              <a:t>PGE</a:t>
            </a:r>
            <a:r>
              <a:rPr lang="en-US" altLang="zh-CN" sz="1400" baseline="-25000" dirty="0">
                <a:latin typeface="Arial" panose="020B0604020202020204" pitchFamily="34" charset="0"/>
                <a:ea typeface="微软雅黑" panose="020B0503020204020204" pitchFamily="34" charset="-122"/>
                <a:sym typeface="Arial" panose="020B0604020202020204" pitchFamily="34" charset="0"/>
              </a:rPr>
              <a:t>1</a:t>
            </a:r>
            <a:r>
              <a:rPr lang="zh-CN" altLang="en-US" sz="1400" dirty="0">
                <a:latin typeface="Arial" panose="020B0604020202020204" pitchFamily="34" charset="0"/>
                <a:ea typeface="微软雅黑" panose="020B0503020204020204" pitchFamily="34" charset="-122"/>
                <a:sym typeface="Arial" panose="020B0604020202020204" pitchFamily="34" charset="0"/>
              </a:rPr>
              <a:t>衍生物，对减轻腰椎管狭窄症</a:t>
            </a:r>
            <a:r>
              <a:rPr lang="zh-CN" altLang="en-US" sz="1400" b="1" dirty="0">
                <a:latin typeface="Arial" panose="020B0604020202020204" pitchFamily="34" charset="0"/>
                <a:ea typeface="微软雅黑" panose="020B0503020204020204" pitchFamily="34" charset="-122"/>
                <a:sym typeface="Arial" panose="020B0604020202020204" pitchFamily="34" charset="0"/>
              </a:rPr>
              <a:t>麻木、疼痛和间歇性跛行，提高</a:t>
            </a:r>
            <a:r>
              <a:rPr lang="en-US" altLang="zh-CN" sz="1400" b="1" dirty="0">
                <a:latin typeface="Arial" panose="020B0604020202020204" pitchFamily="34" charset="0"/>
                <a:ea typeface="微软雅黑" panose="020B0503020204020204" pitchFamily="34" charset="-122"/>
                <a:sym typeface="Arial" panose="020B0604020202020204" pitchFamily="34" charset="0"/>
              </a:rPr>
              <a:t>JOA</a:t>
            </a:r>
            <a:r>
              <a:rPr lang="zh-CN" altLang="en-US" sz="1400" b="1" dirty="0">
                <a:latin typeface="Arial" panose="020B0604020202020204" pitchFamily="34" charset="0"/>
                <a:ea typeface="微软雅黑" panose="020B0503020204020204" pitchFamily="34" charset="-122"/>
                <a:sym typeface="Arial" panose="020B0604020202020204" pitchFamily="34" charset="0"/>
              </a:rPr>
              <a:t>评分非常有效</a:t>
            </a:r>
          </a:p>
        </p:txBody>
      </p:sp>
      <p:sp>
        <p:nvSpPr>
          <p:cNvPr id="55" name="矩形 54"/>
          <p:cNvSpPr/>
          <p:nvPr/>
        </p:nvSpPr>
        <p:spPr>
          <a:xfrm>
            <a:off x="6038048" y="2666827"/>
            <a:ext cx="2731198" cy="2804353"/>
          </a:xfrm>
          <a:prstGeom prst="rect">
            <a:avLst/>
          </a:prstGeom>
          <a:no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17"/>
          <p:cNvSpPr>
            <a:spLocks noChangeArrowheads="1"/>
          </p:cNvSpPr>
          <p:nvPr/>
        </p:nvSpPr>
        <p:spPr bwMode="auto">
          <a:xfrm>
            <a:off x="6129441" y="2888017"/>
            <a:ext cx="2568453" cy="609398"/>
          </a:xfrm>
          <a:prstGeom prst="rect">
            <a:avLst/>
          </a:prstGeom>
          <a:noFill/>
          <a:ln w="9525">
            <a:noFill/>
            <a:miter lim="800000"/>
          </a:ln>
        </p:spPr>
        <p:txBody>
          <a:bodyPr wrap="square">
            <a:spAutoFit/>
          </a:bodyPr>
          <a:lstStyle/>
          <a:p>
            <a:pPr>
              <a:lnSpc>
                <a:spcPct val="120000"/>
              </a:lnSpc>
              <a:spcBef>
                <a:spcPts val="900"/>
              </a:spcBef>
            </a:pPr>
            <a:r>
              <a:rPr lang="en-US" altLang="zh-CN"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2019《</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日本疼痛学会日本疼痛治疗指南</a:t>
            </a:r>
            <a:r>
              <a:rPr lang="en-US" altLang="zh-CN"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7" name="直接连接符 56"/>
          <p:cNvCxnSpPr/>
          <p:nvPr/>
        </p:nvCxnSpPr>
        <p:spPr>
          <a:xfrm flipV="1">
            <a:off x="6129441" y="3726963"/>
            <a:ext cx="2530277" cy="0"/>
          </a:xfrm>
          <a:prstGeom prst="line">
            <a:avLst/>
          </a:prstGeom>
          <a:ln>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58" name="矩形 17"/>
          <p:cNvSpPr>
            <a:spLocks noChangeArrowheads="1"/>
          </p:cNvSpPr>
          <p:nvPr/>
        </p:nvSpPr>
        <p:spPr bwMode="auto">
          <a:xfrm>
            <a:off x="348441" y="3068761"/>
            <a:ext cx="1730069" cy="313932"/>
          </a:xfrm>
          <a:prstGeom prst="rect">
            <a:avLst/>
          </a:prstGeom>
          <a:noFill/>
          <a:ln w="9525">
            <a:noFill/>
            <a:miter lim="800000"/>
          </a:ln>
        </p:spPr>
        <p:txBody>
          <a:bodyPr wrap="square">
            <a:spAutoFit/>
          </a:bodyPr>
          <a:lstStyle/>
          <a:p>
            <a:pPr>
              <a:lnSpc>
                <a:spcPct val="120000"/>
              </a:lnSpc>
              <a:spcBef>
                <a:spcPts val="900"/>
              </a:spcBef>
            </a:pPr>
            <a:endParaRPr lang="en-US" altLang="zh-CN" sz="1200" b="1" dirty="0">
              <a:solidFill>
                <a:srgbClr val="4472C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圆角矩形 58"/>
          <p:cNvSpPr/>
          <p:nvPr/>
        </p:nvSpPr>
        <p:spPr>
          <a:xfrm>
            <a:off x="202843" y="3758097"/>
            <a:ext cx="2785403" cy="16557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450"/>
              </a:spcBef>
              <a:buClr>
                <a:schemeClr val="tx1"/>
              </a:buClr>
            </a:pPr>
            <a:r>
              <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血管扩张药（如</a:t>
            </a:r>
            <a:r>
              <a:rPr lang="zh-CN" altLang="en-US" sz="12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利马前列素</a:t>
            </a:r>
            <a:r>
              <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）可通过扩张血管、抑制血小板聚集和增强红细胞变形能力等机制</a:t>
            </a:r>
            <a:r>
              <a:rPr lang="zh-CN" altLang="en-US" sz="12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增加椎管内软组织及神经组织血流量，减轻缺血性神经损伤</a:t>
            </a:r>
            <a:r>
              <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，从而发挥作用，提高患者行走能力和生活质量</a:t>
            </a:r>
          </a:p>
        </p:txBody>
      </p:sp>
      <p:sp>
        <p:nvSpPr>
          <p:cNvPr id="60" name="矩形 59"/>
          <p:cNvSpPr/>
          <p:nvPr/>
        </p:nvSpPr>
        <p:spPr>
          <a:xfrm>
            <a:off x="257048" y="2672532"/>
            <a:ext cx="2731198" cy="2804353"/>
          </a:xfrm>
          <a:prstGeom prst="rect">
            <a:avLst/>
          </a:prstGeom>
          <a:no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Arial" panose="020B0604020202020204" pitchFamily="34" charset="0"/>
              <a:ea typeface="微软雅黑" panose="020B0503020204020204" pitchFamily="34" charset="-122"/>
              <a:sym typeface="Arial" panose="020B0604020202020204" pitchFamily="34" charset="0"/>
            </a:endParaRPr>
          </a:p>
        </p:txBody>
      </p:sp>
      <p:sp>
        <p:nvSpPr>
          <p:cNvPr id="61" name="矩形 17"/>
          <p:cNvSpPr>
            <a:spLocks noChangeArrowheads="1"/>
          </p:cNvSpPr>
          <p:nvPr/>
        </p:nvSpPr>
        <p:spPr bwMode="auto">
          <a:xfrm>
            <a:off x="348441" y="2919151"/>
            <a:ext cx="2568453" cy="609398"/>
          </a:xfrm>
          <a:prstGeom prst="rect">
            <a:avLst/>
          </a:prstGeom>
          <a:noFill/>
          <a:ln w="9525">
            <a:noFill/>
            <a:miter lim="800000"/>
          </a:ln>
        </p:spPr>
        <p:txBody>
          <a:bodyPr wrap="square">
            <a:spAutoFit/>
          </a:bodyPr>
          <a:lstStyle/>
          <a:p>
            <a:pPr>
              <a:lnSpc>
                <a:spcPct val="120000"/>
              </a:lnSpc>
              <a:spcBef>
                <a:spcPts val="900"/>
              </a:spcBef>
            </a:pPr>
            <a:r>
              <a:rPr lang="en-US" altLang="zh-CN"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2023《</a:t>
            </a:r>
            <a:r>
              <a:rPr lang="zh-CN" altLang="en-US"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退行性腰椎管狭窄症诊疗专家共识</a:t>
            </a:r>
            <a:r>
              <a:rPr lang="en-US" altLang="zh-CN"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2" name="直接连接符 61"/>
          <p:cNvCxnSpPr/>
          <p:nvPr/>
        </p:nvCxnSpPr>
        <p:spPr>
          <a:xfrm flipV="1">
            <a:off x="348441" y="3732668"/>
            <a:ext cx="2530277" cy="0"/>
          </a:xfrm>
          <a:prstGeom prst="line">
            <a:avLst/>
          </a:prstGeom>
          <a:ln>
            <a:solidFill>
              <a:srgbClr val="002060"/>
            </a:solidFill>
            <a:prstDash val="dashDot"/>
          </a:ln>
        </p:spPr>
        <p:style>
          <a:lnRef idx="1">
            <a:schemeClr val="accent1"/>
          </a:lnRef>
          <a:fillRef idx="0">
            <a:schemeClr val="accent1"/>
          </a:fillRef>
          <a:effectRef idx="0">
            <a:schemeClr val="accent1"/>
          </a:effectRef>
          <a:fontRef idx="minor">
            <a:schemeClr val="tx1"/>
          </a:fontRef>
        </p:style>
      </p:cxnSp>
      <p:pic>
        <p:nvPicPr>
          <p:cNvPr id="63" name="图片 62"/>
          <p:cNvPicPr>
            <a:picLocks/>
          </p:cNvPicPr>
          <p:nvPr/>
        </p:nvPicPr>
        <p:blipFill>
          <a:blip r:embed="rId5"/>
          <a:stretch>
            <a:fillRect/>
          </a:stretch>
        </p:blipFill>
        <p:spPr>
          <a:xfrm>
            <a:off x="1069017" y="1391493"/>
            <a:ext cx="1127302" cy="1264729"/>
          </a:xfrm>
          <a:prstGeom prst="rect">
            <a:avLst/>
          </a:prstGeom>
        </p:spPr>
      </p:pic>
      <p:sp>
        <p:nvSpPr>
          <p:cNvPr id="64" name="矩形 17"/>
          <p:cNvSpPr>
            <a:spLocks noChangeArrowheads="1"/>
          </p:cNvSpPr>
          <p:nvPr/>
        </p:nvSpPr>
        <p:spPr bwMode="auto">
          <a:xfrm>
            <a:off x="3242384" y="3058808"/>
            <a:ext cx="1730069" cy="313932"/>
          </a:xfrm>
          <a:prstGeom prst="rect">
            <a:avLst/>
          </a:prstGeom>
          <a:noFill/>
          <a:ln w="9525">
            <a:noFill/>
            <a:miter lim="800000"/>
          </a:ln>
        </p:spPr>
        <p:txBody>
          <a:bodyPr wrap="square">
            <a:spAutoFit/>
          </a:bodyPr>
          <a:lstStyle/>
          <a:p>
            <a:pPr>
              <a:lnSpc>
                <a:spcPct val="120000"/>
              </a:lnSpc>
              <a:spcBef>
                <a:spcPts val="900"/>
              </a:spcBef>
            </a:pPr>
            <a:endParaRPr lang="en-US" altLang="zh-CN" sz="1200" b="1" dirty="0">
              <a:solidFill>
                <a:srgbClr val="4472C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圆角矩形 64"/>
          <p:cNvSpPr/>
          <p:nvPr/>
        </p:nvSpPr>
        <p:spPr>
          <a:xfrm>
            <a:off x="3079639" y="3716924"/>
            <a:ext cx="2793495" cy="774680"/>
          </a:xfrm>
          <a:prstGeom prst="roundRect">
            <a:avLst/>
          </a:prstGeom>
          <a:noFill/>
          <a:ln w="9525">
            <a:noFill/>
            <a:miter lim="800000"/>
          </a:ln>
        </p:spPr>
        <p:txBody>
          <a:bodyPr wrap="square">
            <a:spAutoFit/>
          </a:bodyPr>
          <a:lstStyle/>
          <a:p>
            <a:pPr lvl="0">
              <a:lnSpc>
                <a:spcPct val="150000"/>
              </a:lnSpc>
              <a:defRPr/>
            </a:pPr>
            <a:r>
              <a:rPr lang="zh-CN" altLang="en-US" sz="1400" dirty="0">
                <a:latin typeface="Arial" panose="020B0604020202020204" pitchFamily="34" charset="0"/>
                <a:ea typeface="微软雅黑" panose="020B0503020204020204" pitchFamily="34" charset="-122"/>
                <a:sym typeface="Arial" panose="020B0604020202020204" pitchFamily="34" charset="0"/>
              </a:rPr>
              <a:t>建议将利马前列素用于</a:t>
            </a:r>
            <a:r>
              <a:rPr lang="zh-CN" altLang="en-US" sz="1400" b="1" dirty="0">
                <a:latin typeface="Arial" panose="020B0604020202020204" pitchFamily="34" charset="0"/>
                <a:ea typeface="微软雅黑" panose="020B0503020204020204" pitchFamily="34" charset="-122"/>
                <a:sym typeface="Arial" panose="020B0604020202020204" pitchFamily="34" charset="0"/>
              </a:rPr>
              <a:t>中央型或混合型患者</a:t>
            </a:r>
            <a:endParaRPr lang="en-US" altLang="zh-CN" sz="1400" b="1"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65"/>
          <p:cNvSpPr/>
          <p:nvPr/>
        </p:nvSpPr>
        <p:spPr>
          <a:xfrm>
            <a:off x="3150991" y="2683599"/>
            <a:ext cx="2731198" cy="2804353"/>
          </a:xfrm>
          <a:prstGeom prst="rect">
            <a:avLst/>
          </a:prstGeom>
          <a:no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17"/>
          <p:cNvSpPr>
            <a:spLocks noChangeArrowheads="1"/>
          </p:cNvSpPr>
          <p:nvPr/>
        </p:nvSpPr>
        <p:spPr bwMode="auto">
          <a:xfrm>
            <a:off x="3242384" y="2832969"/>
            <a:ext cx="2568453" cy="609398"/>
          </a:xfrm>
          <a:prstGeom prst="rect">
            <a:avLst/>
          </a:prstGeom>
          <a:noFill/>
          <a:ln w="9525">
            <a:noFill/>
            <a:miter lim="800000"/>
          </a:ln>
        </p:spPr>
        <p:txBody>
          <a:bodyPr wrap="square">
            <a:spAutoFit/>
          </a:bodyPr>
          <a:lstStyle/>
          <a:p>
            <a:pPr>
              <a:lnSpc>
                <a:spcPct val="120000"/>
              </a:lnSpc>
              <a:spcBef>
                <a:spcPts val="900"/>
              </a:spcBef>
            </a:pPr>
            <a:r>
              <a:rPr lang="en-US" altLang="zh-CN"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2021《</a:t>
            </a:r>
            <a:r>
              <a:rPr lang="zh-CN" altLang="en-US"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日本骨科协会</a:t>
            </a:r>
            <a:r>
              <a:rPr lang="en-US" altLang="zh-CN"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(JOA)</a:t>
            </a:r>
            <a:r>
              <a:rPr lang="zh-CN" altLang="en-US"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腰椎管狭窄诊疗指南</a:t>
            </a:r>
            <a:r>
              <a:rPr lang="en-US" altLang="zh-CN"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4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68" name="图片 67"/>
          <p:cNvPicPr>
            <a:picLocks/>
          </p:cNvPicPr>
          <p:nvPr/>
        </p:nvPicPr>
        <p:blipFill>
          <a:blip r:embed="rId6"/>
          <a:stretch>
            <a:fillRect/>
          </a:stretch>
        </p:blipFill>
        <p:spPr>
          <a:xfrm>
            <a:off x="3952939" y="1356111"/>
            <a:ext cx="1127302" cy="1264729"/>
          </a:xfrm>
          <a:prstGeom prst="rect">
            <a:avLst/>
          </a:prstGeom>
        </p:spPr>
      </p:pic>
      <p:cxnSp>
        <p:nvCxnSpPr>
          <p:cNvPr id="69" name="直接连接符 68"/>
          <p:cNvCxnSpPr/>
          <p:nvPr/>
        </p:nvCxnSpPr>
        <p:spPr>
          <a:xfrm flipV="1">
            <a:off x="3242384" y="3722715"/>
            <a:ext cx="2530277" cy="0"/>
          </a:xfrm>
          <a:prstGeom prst="line">
            <a:avLst/>
          </a:prstGeom>
          <a:ln>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70" name="内容占位符 2"/>
          <p:cNvSpPr txBox="1">
            <a:spLocks/>
          </p:cNvSpPr>
          <p:nvPr/>
        </p:nvSpPr>
        <p:spPr>
          <a:xfrm>
            <a:off x="147323" y="6085691"/>
            <a:ext cx="11664950" cy="5514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eaLnBrk="0" hangingPunct="0">
              <a:lnSpc>
                <a:spcPct val="100000"/>
              </a:lnSpc>
              <a:spcBef>
                <a:spcPts val="0"/>
              </a:spcBef>
              <a:buFont typeface="Arial" panose="020B0604020202020204" pitchFamily="34" charset="0"/>
              <a:buAutoNum type="arabicPeriod"/>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中国康复医学会骨质疏松预防与康复专业委员会，中国老年保健协会骨科微创分会</a:t>
            </a:r>
            <a:r>
              <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退行性腰椎管狭窄症诊疗专家共识</a:t>
            </a:r>
            <a:r>
              <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中华骨与关节外科杂志</a:t>
            </a:r>
            <a:r>
              <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 2023. 16(2): 97-103.  </a:t>
            </a:r>
          </a:p>
          <a:p>
            <a:pPr marL="0" eaLnBrk="0" hangingPunct="0">
              <a:lnSpc>
                <a:spcPct val="100000"/>
              </a:lnSpc>
              <a:spcBef>
                <a:spcPts val="0"/>
              </a:spcBef>
              <a:buAutoNum type="arabicPeriod"/>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日本骨科协会</a:t>
            </a:r>
            <a:r>
              <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腰部脊椎管狭窄症日本指南</a:t>
            </a:r>
            <a:r>
              <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 2021.</a:t>
            </a:r>
          </a:p>
          <a:p>
            <a:pPr marL="0" eaLnBrk="0" hangingPunct="0">
              <a:lnSpc>
                <a:spcPct val="100000"/>
              </a:lnSpc>
              <a:spcBef>
                <a:spcPts val="0"/>
              </a:spcBef>
              <a:buFont typeface="Arial" panose="020B0604020202020204" pitchFamily="34" charset="0"/>
              <a:buAutoNum type="arabicPeriod"/>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日本疼痛学会</a:t>
            </a:r>
            <a:r>
              <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日本疼痛治疗指南</a:t>
            </a:r>
            <a:r>
              <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 2019</a:t>
            </a:r>
          </a:p>
          <a:p>
            <a:pPr marL="0" eaLnBrk="0" hangingPunct="0">
              <a:lnSpc>
                <a:spcPct val="100000"/>
              </a:lnSpc>
              <a:spcBef>
                <a:spcPts val="0"/>
              </a:spcBef>
              <a:buFont typeface="Arial" panose="020B0604020202020204" pitchFamily="34" charset="0"/>
              <a:buAutoNum type="arabicPeriod"/>
            </a:pPr>
            <a:r>
              <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North American Spine Society. Diagnosis and Treatment of Degenerative Lumbar Spinal Stenosis. 2011.</a:t>
            </a:r>
          </a:p>
          <a:p>
            <a:pPr marL="0" eaLnBrk="0" hangingPunct="0">
              <a:lnSpc>
                <a:spcPct val="100000"/>
              </a:lnSpc>
              <a:spcBef>
                <a:spcPts val="0"/>
              </a:spcBef>
              <a:buFont typeface="Arial" panose="020B0604020202020204" pitchFamily="34" charset="0"/>
              <a:buAutoNum type="arabicPeriod"/>
            </a:pPr>
            <a:endPar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0" eaLnBrk="0" hangingPunct="0">
              <a:lnSpc>
                <a:spcPct val="100000"/>
              </a:lnSpc>
              <a:spcBef>
                <a:spcPts val="0"/>
              </a:spcBef>
              <a:buAutoNum type="arabicPeriod"/>
            </a:pPr>
            <a:endPar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文本框 30"/>
          <p:cNvSpPr txBox="1"/>
          <p:nvPr/>
        </p:nvSpPr>
        <p:spPr>
          <a:xfrm>
            <a:off x="141699" y="87041"/>
            <a:ext cx="1306860" cy="800219"/>
          </a:xfrm>
          <a:prstGeom prst="rect">
            <a:avLst/>
          </a:prstGeom>
          <a:noFill/>
        </p:spPr>
        <p:txBody>
          <a:bodyPr wrap="square" rtlCol="0">
            <a:spAutoFit/>
          </a:bodyPr>
          <a:lstStyle/>
          <a:p>
            <a:pPr algn="ctr"/>
            <a:r>
              <a:rPr lang="zh-CN" altLang="en-US" sz="2800" b="1" dirty="0" smtClean="0">
                <a:latin typeface="Arial" panose="020B0604020202020204" pitchFamily="34" charset="0"/>
                <a:ea typeface="微软雅黑" panose="020B0503020204020204" pitchFamily="34" charset="-122"/>
                <a:sym typeface="Arial" panose="020B0604020202020204" pitchFamily="34" charset="0"/>
              </a:rPr>
              <a:t>有效性</a:t>
            </a:r>
            <a:endParaRPr lang="en-US" altLang="zh-CN" sz="2800" b="1" dirty="0" smtClean="0">
              <a:latin typeface="Arial" panose="020B0604020202020204" pitchFamily="34" charset="0"/>
              <a:ea typeface="微软雅黑" panose="020B0503020204020204" pitchFamily="34" charset="-122"/>
              <a:sym typeface="Arial" panose="020B0604020202020204" pitchFamily="34" charset="0"/>
            </a:endParaRPr>
          </a:p>
          <a:p>
            <a:pPr algn="ctr"/>
            <a:r>
              <a:rPr lang="en-US" altLang="zh-CN" b="1" dirty="0" smtClean="0">
                <a:latin typeface="Times New Roman" panose="02020603050405020304" pitchFamily="18" charset="0"/>
                <a:ea typeface="微软雅黑" panose="020B0503020204020204" charset="-122"/>
                <a:cs typeface="Times New Roman" panose="02020603050405020304" pitchFamily="18" charset="0"/>
              </a:rPr>
              <a:t>Validity</a:t>
            </a:r>
            <a:endParaRPr lang="en-US" altLang="zh-CN" sz="3200" b="1"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2939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590261" cy="922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等线" panose="020F0502020204030204"/>
              <a:ea typeface="等线" panose="02010600030101010101" pitchFamily="2" charset="-122"/>
              <a:cs typeface="+mn-cs"/>
            </a:endParaRPr>
          </a:p>
        </p:txBody>
      </p:sp>
      <p:sp>
        <p:nvSpPr>
          <p:cNvPr id="3" name="文本框 2"/>
          <p:cNvSpPr txBox="1"/>
          <p:nvPr/>
        </p:nvSpPr>
        <p:spPr>
          <a:xfrm>
            <a:off x="-62682" y="72476"/>
            <a:ext cx="1694983" cy="800219"/>
          </a:xfrm>
          <a:prstGeom prst="rect">
            <a:avLst/>
          </a:prstGeom>
          <a:noFill/>
        </p:spPr>
        <p:txBody>
          <a:bodyPr wrap="square" rtlCol="0">
            <a:spAutoFit/>
          </a:bodyPr>
          <a:lstStyle/>
          <a:p>
            <a:pPr algn="ctr"/>
            <a:r>
              <a:rPr kumimoji="0" lang="zh-CN" altLang="en-US" sz="2800" b="1" i="0" u="none" strike="noStrike" kern="1200" cap="none" spc="0" normalizeH="0" baseline="0" noProof="0" dirty="0" smtClean="0">
                <a:ln>
                  <a:noFill/>
                </a:ln>
                <a:effectLst/>
                <a:uLnTx/>
                <a:uFillTx/>
                <a:latin typeface="微软雅黑" panose="020B0503020204020204" charset="-122"/>
                <a:ea typeface="微软雅黑" panose="020B0503020204020204" charset="-122"/>
              </a:rPr>
              <a:t>创新性</a:t>
            </a:r>
            <a:endParaRPr lang="en-US" altLang="zh-CN" sz="2800" b="1" dirty="0">
              <a:latin typeface="微软雅黑" panose="020B0503020204020204" charset="-122"/>
              <a:ea typeface="微软雅黑" panose="020B0503020204020204" charset="-122"/>
            </a:endParaRPr>
          </a:p>
          <a:p>
            <a:pPr algn="ctr"/>
            <a:r>
              <a:rPr lang="en-US" altLang="zh-CN" b="1" dirty="0" smtClean="0">
                <a:latin typeface="Times New Roman" panose="02020603050405020304" pitchFamily="18" charset="0"/>
                <a:ea typeface="微软雅黑" panose="020B0503020204020204" charset="-122"/>
                <a:cs typeface="Times New Roman" panose="02020603050405020304" pitchFamily="18" charset="0"/>
              </a:rPr>
              <a:t>Innovativeness</a:t>
            </a:r>
            <a:endParaRPr lang="zh-CN" altLang="en-US"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矩形 3"/>
          <p:cNvSpPr/>
          <p:nvPr/>
        </p:nvSpPr>
        <p:spPr>
          <a:xfrm>
            <a:off x="0" y="882595"/>
            <a:ext cx="12192000" cy="5112688"/>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DCECF9"/>
              </a:solidFill>
              <a:effectLst/>
              <a:uLnTx/>
              <a:uFillTx/>
              <a:latin typeface="等线" panose="020F0502020204030204"/>
              <a:ea typeface="等线" panose="02010600030101010101" pitchFamily="2" charset="-122"/>
              <a:cs typeface="+mn-cs"/>
            </a:endParaRPr>
          </a:p>
        </p:txBody>
      </p:sp>
      <p:sp>
        <p:nvSpPr>
          <p:cNvPr id="5" name="矩形 4"/>
          <p:cNvSpPr/>
          <p:nvPr/>
        </p:nvSpPr>
        <p:spPr>
          <a:xfrm>
            <a:off x="0" y="1148962"/>
            <a:ext cx="12192000" cy="457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5" name="文本框 34"/>
          <p:cNvSpPr txBox="1"/>
          <p:nvPr>
            <p:custDataLst>
              <p:tags r:id="rId1"/>
            </p:custDataLst>
          </p:nvPr>
        </p:nvSpPr>
        <p:spPr>
          <a:xfrm>
            <a:off x="1751586" y="-4543"/>
            <a:ext cx="10353599" cy="1015663"/>
          </a:xfrm>
          <a:prstGeom prst="rect">
            <a:avLst/>
          </a:prstGeom>
          <a:noFill/>
        </p:spPr>
        <p:txBody>
          <a:bodyPr wrap="square" rtlCol="0">
            <a:spAutoFit/>
          </a:bodyPr>
          <a:lstStyle/>
          <a:p>
            <a:pPr lvl="0">
              <a:defRPr/>
            </a:pPr>
            <a:r>
              <a:rPr lang="zh-CN" altLang="en-US" sz="2000" b="1" dirty="0">
                <a:solidFill>
                  <a:srgbClr val="FF0000"/>
                </a:solidFill>
                <a:latin typeface="微软雅黑" panose="020B0503020204020204" pitchFamily="34" charset="-122"/>
                <a:ea typeface="微软雅黑" panose="020B0503020204020204" pitchFamily="34" charset="-122"/>
                <a:cs typeface="Verdana" panose="020B0604030504040204" pitchFamily="34" charset="0"/>
              </a:rPr>
              <a:t>获得“十三五”重大专项支持、自主发明</a:t>
            </a:r>
            <a:r>
              <a:rPr lang="zh-CN" altLang="en-US" sz="2000" b="1" dirty="0" smtClean="0">
                <a:solidFill>
                  <a:srgbClr val="FF0000"/>
                </a:solidFill>
                <a:latin typeface="微软雅黑" panose="020B0503020204020204" pitchFamily="34" charset="-122"/>
                <a:ea typeface="微软雅黑" panose="020B0503020204020204" pitchFamily="34" charset="-122"/>
                <a:cs typeface="Verdana" panose="020B0604030504040204" pitchFamily="34" charset="0"/>
              </a:rPr>
              <a:t>专利；</a:t>
            </a:r>
            <a:r>
              <a:rPr kumimoji="0" lang="zh-CN" altLang="en-US" sz="20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Verdana" panose="020B0604030504040204" pitchFamily="34" charset="0"/>
              </a:rPr>
              <a:t>从</a:t>
            </a:r>
            <a:r>
              <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Verdana" panose="020B0604030504040204" pitchFamily="34" charset="0"/>
              </a:rPr>
              <a:t>研发、生产到储存突破极高的技术</a:t>
            </a:r>
            <a:r>
              <a:rPr kumimoji="0" lang="zh-CN" altLang="en-US" sz="20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Verdana" panose="020B0604030504040204" pitchFamily="34" charset="0"/>
              </a:rPr>
              <a:t>壁垒，如</a:t>
            </a:r>
            <a:r>
              <a:rPr lang="zh-CN" altLang="en-US" sz="2000" b="1" dirty="0" smtClean="0">
                <a:solidFill>
                  <a:srgbClr val="FF0000"/>
                </a:solidFill>
                <a:latin typeface="微软雅黑" panose="020B0503020204020204" pitchFamily="34" charset="-122"/>
                <a:ea typeface="微软雅黑" panose="020B0503020204020204" pitchFamily="34" charset="-122"/>
              </a:rPr>
              <a:t>微量</a:t>
            </a:r>
            <a:r>
              <a:rPr lang="zh-CN" altLang="en-US" sz="2000" b="1" dirty="0">
                <a:solidFill>
                  <a:srgbClr val="FF0000"/>
                </a:solidFill>
                <a:latin typeface="微软雅黑" panose="020B0503020204020204" pitchFamily="34" charset="-122"/>
                <a:ea typeface="微软雅黑" panose="020B0503020204020204" pitchFamily="34" charset="-122"/>
              </a:rPr>
              <a:t>内源性物质衍生物的检测</a:t>
            </a:r>
            <a:r>
              <a:rPr lang="zh-CN" altLang="en-US" sz="2000" b="1" dirty="0" smtClean="0">
                <a:solidFill>
                  <a:srgbClr val="FF0000"/>
                </a:solidFill>
                <a:latin typeface="微软雅黑" panose="020B0503020204020204" pitchFamily="34" charset="-122"/>
                <a:ea typeface="微软雅黑" panose="020B0503020204020204" pitchFamily="34" charset="-122"/>
              </a:rPr>
              <a:t>技术</a:t>
            </a:r>
            <a:r>
              <a:rPr kumimoji="0" lang="zh-CN" altLang="en-US" sz="20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Verdana" panose="020B0604030504040204" pitchFamily="34" charset="0"/>
              </a:rPr>
              <a:t>；</a:t>
            </a:r>
            <a:r>
              <a:rPr lang="zh-CN" altLang="en-US" sz="2000" b="1" dirty="0" smtClean="0">
                <a:latin typeface="微软雅黑" panose="020B0503020204020204" pitchFamily="34" charset="-122"/>
                <a:ea typeface="微软雅黑" panose="020B0503020204020204" pitchFamily="34" charset="-122"/>
                <a:cs typeface="Verdana" panose="020B0604030504040204" pitchFamily="34" charset="0"/>
              </a:rPr>
              <a:t>纳入</a:t>
            </a:r>
            <a:r>
              <a:rPr lang="zh-CN" altLang="en-US" sz="2000" b="1" dirty="0">
                <a:solidFill>
                  <a:srgbClr val="FF0000"/>
                </a:solidFill>
                <a:latin typeface="微软雅黑" panose="020B0503020204020204" pitchFamily="34" charset="-122"/>
                <a:ea typeface="微软雅黑" panose="020B0503020204020204" pitchFamily="34" charset="-122"/>
                <a:cs typeface="Verdana" panose="020B0604030504040204" pitchFamily="34" charset="0"/>
              </a:rPr>
              <a:t>工信部创新药物产业化项目</a:t>
            </a:r>
            <a:r>
              <a:rPr lang="zh-CN" altLang="en-US" sz="2000" b="1" dirty="0">
                <a:latin typeface="微软雅黑" panose="020B0503020204020204" pitchFamily="34" charset="-122"/>
                <a:ea typeface="微软雅黑" panose="020B0503020204020204" pitchFamily="34" charset="-122"/>
                <a:cs typeface="Verdana" panose="020B0604030504040204" pitchFamily="34" charset="0"/>
              </a:rPr>
              <a:t>，是</a:t>
            </a:r>
            <a:r>
              <a:rPr lang="zh-CN" altLang="en-US" sz="2000" b="1" dirty="0">
                <a:solidFill>
                  <a:srgbClr val="FF0000"/>
                </a:solidFill>
                <a:latin typeface="微软雅黑" panose="020B0503020204020204" pitchFamily="34" charset="-122"/>
                <a:ea typeface="微软雅黑" panose="020B0503020204020204" pitchFamily="34" charset="-122"/>
                <a:cs typeface="Verdana" panose="020B0604030504040204" pitchFamily="34" charset="0"/>
              </a:rPr>
              <a:t>满足临床迫切需求</a:t>
            </a:r>
            <a:r>
              <a:rPr lang="zh-CN" altLang="en-US" sz="2000" b="1" dirty="0">
                <a:latin typeface="微软雅黑" panose="020B0503020204020204" pitchFamily="34" charset="-122"/>
                <a:ea typeface="微软雅黑" panose="020B0503020204020204" pitchFamily="34" charset="-122"/>
                <a:cs typeface="Verdana" panose="020B0604030504040204" pitchFamily="34" charset="0"/>
              </a:rPr>
              <a:t>的国产化新制剂，显著降低我国患者用药成本，</a:t>
            </a:r>
            <a:r>
              <a:rPr lang="zh-CN" altLang="en-US" sz="2000" b="1" dirty="0">
                <a:solidFill>
                  <a:srgbClr val="FF0000"/>
                </a:solidFill>
                <a:latin typeface="微软雅黑" panose="020B0503020204020204" pitchFamily="34" charset="-122"/>
                <a:ea typeface="微软雅黑" panose="020B0503020204020204" pitchFamily="34" charset="-122"/>
                <a:cs typeface="Verdana" panose="020B0604030504040204" pitchFamily="34" charset="0"/>
              </a:rPr>
              <a:t>促进社会就业</a:t>
            </a:r>
          </a:p>
        </p:txBody>
      </p:sp>
      <p:sp>
        <p:nvSpPr>
          <p:cNvPr id="49" name="矩形 48"/>
          <p:cNvSpPr/>
          <p:nvPr/>
        </p:nvSpPr>
        <p:spPr>
          <a:xfrm>
            <a:off x="240066" y="1223916"/>
            <a:ext cx="4174918" cy="877163"/>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利马前列素片获 </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“十三五”重大专项</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2017ZX09101001-002-004</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endPar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53" name="矩形 52"/>
          <p:cNvSpPr/>
          <p:nvPr/>
        </p:nvSpPr>
        <p:spPr>
          <a:xfrm>
            <a:off x="243765" y="2059141"/>
            <a:ext cx="4069619" cy="1615827"/>
          </a:xfrm>
          <a:prstGeom prst="rect">
            <a:avLst/>
          </a:prstGeom>
        </p:spPr>
        <p:txBody>
          <a:bodyPr wrap="square">
            <a:spAutoFit/>
          </a:bodyPr>
          <a:lstStyle/>
          <a:p>
            <a:pPr marL="285750" indent="-285750">
              <a:lnSpc>
                <a:spcPct val="150000"/>
              </a:lnSpc>
              <a:buFont typeface="Wingdings" panose="05000000000000000000" pitchFamily="2" charset="2"/>
              <a:buChar char="ü"/>
              <a:defRPr/>
            </a:pPr>
            <a:r>
              <a:rPr lang="zh-CN" altLang="en-US" sz="1400" dirty="0">
                <a:solidFill>
                  <a:prstClr val="black"/>
                </a:solidFill>
                <a:latin typeface="微软雅黑" panose="020B0503020204020204" pitchFamily="34" charset="-122"/>
                <a:ea typeface="微软雅黑" panose="020B0503020204020204" pitchFamily="34" charset="-122"/>
              </a:rPr>
              <a:t>利马前列素片2020年被</a:t>
            </a:r>
            <a:r>
              <a:rPr lang="zh-CN" altLang="en-US" b="1" dirty="0">
                <a:solidFill>
                  <a:srgbClr val="FF0000"/>
                </a:solidFill>
                <a:latin typeface="微软雅黑" panose="020B0503020204020204" pitchFamily="34" charset="-122"/>
                <a:ea typeface="微软雅黑" panose="020B0503020204020204" pitchFamily="34" charset="-122"/>
              </a:rPr>
              <a:t>国家药监局纳入优先审评审批</a:t>
            </a:r>
            <a:r>
              <a:rPr lang="zh-CN" altLang="en-US" sz="1400" b="1" dirty="0">
                <a:latin typeface="微软雅黑" panose="020B0503020204020204" pitchFamily="34" charset="-122"/>
                <a:ea typeface="微软雅黑" panose="020B0503020204020204" pitchFamily="34" charset="-122"/>
              </a:rPr>
              <a:t>，编号CYHS190086</a:t>
            </a:r>
            <a:r>
              <a:rPr lang="en-US" altLang="zh-CN" sz="1400" b="1"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a:t>
            </a:r>
            <a:endParaRPr lang="en-US" altLang="zh-CN" sz="1400" b="1"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sz="1600" dirty="0">
                <a:solidFill>
                  <a:prstClr val="black"/>
                </a:solidFill>
                <a:latin typeface="微软雅黑" panose="020B0503020204020204" pitchFamily="34" charset="-122"/>
                <a:ea typeface="微软雅黑" panose="020B0503020204020204" pitchFamily="34" charset="-122"/>
              </a:rPr>
              <a:t>作为化药</a:t>
            </a:r>
            <a:r>
              <a:rPr lang="en-US" altLang="zh-CN" sz="1600" dirty="0">
                <a:solidFill>
                  <a:prstClr val="black"/>
                </a:solidFill>
                <a:latin typeface="微软雅黑" panose="020B0503020204020204" pitchFamily="34" charset="-122"/>
                <a:ea typeface="微软雅黑" panose="020B0503020204020204" pitchFamily="34" charset="-122"/>
              </a:rPr>
              <a:t>3</a:t>
            </a:r>
            <a:r>
              <a:rPr lang="zh-CN" altLang="en-US" sz="1600" dirty="0">
                <a:solidFill>
                  <a:prstClr val="black"/>
                </a:solidFill>
                <a:latin typeface="微软雅黑" panose="020B0503020204020204" pitchFamily="34" charset="-122"/>
                <a:ea typeface="微软雅黑" panose="020B0503020204020204" pitchFamily="34" charset="-122"/>
              </a:rPr>
              <a:t>类，</a:t>
            </a:r>
            <a:r>
              <a:rPr lang="zh-CN" altLang="en-US" sz="1400" dirty="0">
                <a:solidFill>
                  <a:prstClr val="black"/>
                </a:solidFill>
                <a:latin typeface="微软雅黑" panose="020B0503020204020204" pitchFamily="34" charset="-122"/>
                <a:ea typeface="微软雅黑" panose="020B0503020204020204" pitchFamily="34" charset="-122"/>
              </a:rPr>
              <a:t>完成</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了生物等效性研究和</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III</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期临床研究（CTR20171318）获批上市。</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矩形 53"/>
          <p:cNvSpPr/>
          <p:nvPr/>
        </p:nvSpPr>
        <p:spPr>
          <a:xfrm>
            <a:off x="246940" y="3697790"/>
            <a:ext cx="3733935" cy="1938992"/>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纳入</a:t>
            </a: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工信部创新药物产业化项目</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en-US" altLang="zh-CN"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TC150B5C0-57</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lang="zh-CN" altLang="en-US" sz="1100" dirty="0">
                <a:solidFill>
                  <a:prstClr val="black"/>
                </a:solidFill>
                <a:latin typeface="微软雅黑" panose="020B0503020204020204" pitchFamily="34" charset="-122"/>
                <a:ea typeface="微软雅黑" panose="020B0503020204020204" pitchFamily="34" charset="-122"/>
              </a:rPr>
              <a:t>获国家认可和支持；</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1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属于微分散创新</a:t>
            </a:r>
            <a:r>
              <a:rPr kumimoji="0" lang="zh-CN" altLang="en-US" sz="11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制剂，</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技术水平领先，国际先进</a:t>
            </a:r>
            <a:r>
              <a:rPr kumimoji="0" lang="zh-CN" altLang="en-US" sz="11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endParaRPr kumimoji="0" lang="en-US" altLang="zh-CN" sz="11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285750" lvl="0" indent="-285750">
              <a:lnSpc>
                <a:spcPct val="150000"/>
              </a:lnSpc>
              <a:buFont typeface="Arial" panose="020B0604020202020204" pitchFamily="34" charset="0"/>
              <a:buChar char="•"/>
              <a:defRPr/>
            </a:pPr>
            <a:r>
              <a:rPr kumimoji="0" lang="zh-CN" altLang="en-US" sz="11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国内唯一</a:t>
            </a:r>
            <a:r>
              <a:rPr lang="zh-CN" altLang="en-US" sz="1100" dirty="0">
                <a:latin typeface="微软雅黑" panose="020B0503020204020204" pitchFamily="34" charset="-122"/>
                <a:ea typeface="微软雅黑" panose="020B0503020204020204" pitchFamily="34" charset="-122"/>
              </a:rPr>
              <a:t>针对腰椎管狭窄症适应症</a:t>
            </a:r>
            <a:r>
              <a:rPr kumimoji="0" lang="zh-CN" altLang="en-US" sz="11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的创新药物制剂，是</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满足临床迫切需求的国产化新制剂。</a:t>
            </a:r>
            <a:endPar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显著降低我国患者用药成本，促进社会就业；</a:t>
            </a:r>
            <a:endParaRPr kumimoji="0" lang="zh-CN" altLang="en-US" sz="11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p:nvSpPr>
        <p:spPr>
          <a:xfrm>
            <a:off x="186538" y="1256458"/>
            <a:ext cx="4163790" cy="4313068"/>
          </a:xfrm>
          <a:prstGeom prst="roundRect">
            <a:avLst>
              <a:gd name="adj" fmla="val 3548"/>
            </a:avLst>
          </a:prstGeom>
          <a:noFill/>
          <a:ln>
            <a:solidFill>
              <a:srgbClr val="5B9BD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xmlns="" id="{25199BC4-11F7-1A4E-2687-A25B886AC87E}"/>
              </a:ext>
            </a:extLst>
          </p:cNvPr>
          <p:cNvSpPr txBox="1"/>
          <p:nvPr/>
        </p:nvSpPr>
        <p:spPr>
          <a:xfrm>
            <a:off x="4389087" y="2224002"/>
            <a:ext cx="7679151" cy="3323987"/>
          </a:xfrm>
          <a:prstGeom prst="rect">
            <a:avLst/>
          </a:prstGeom>
          <a:noFill/>
        </p:spPr>
        <p:txBody>
          <a:bodyPr wrap="square" rtlCol="0">
            <a:spAutoFit/>
          </a:bodyPr>
          <a:lstStyle/>
          <a:p>
            <a:pPr lvl="0">
              <a:lnSpc>
                <a:spcPct val="150000"/>
              </a:lnSpc>
              <a:defRPr/>
            </a:pPr>
            <a:r>
              <a:rPr kumimoji="0" lang="en-US" altLang="zh-CN"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2</a:t>
            </a:r>
            <a:r>
              <a:rPr kumimoji="0" lang="en-US" altLang="zh-CN" sz="20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lang="zh-CN" altLang="en-US" sz="2000" b="1" dirty="0" smtClean="0">
                <a:solidFill>
                  <a:srgbClr val="FF0000"/>
                </a:solidFill>
                <a:latin typeface="微软雅黑" panose="020B0503020204020204" pitchFamily="34" charset="-122"/>
                <a:ea typeface="微软雅黑" panose="020B0503020204020204" pitchFamily="34" charset="-122"/>
              </a:rPr>
              <a:t>获得</a:t>
            </a:r>
            <a:r>
              <a:rPr lang="zh-CN" altLang="en-US" sz="2000" b="1" dirty="0">
                <a:solidFill>
                  <a:srgbClr val="FF0000"/>
                </a:solidFill>
                <a:latin typeface="微软雅黑" panose="020B0503020204020204" pitchFamily="34" charset="-122"/>
                <a:ea typeface="微软雅黑" panose="020B0503020204020204" pitchFamily="34" charset="-122"/>
              </a:rPr>
              <a:t>自主发明专利</a:t>
            </a:r>
            <a:r>
              <a:rPr lang="zh-CN" altLang="en-US" sz="1600" b="1" dirty="0">
                <a:latin typeface="微软雅黑" panose="020B0503020204020204" pitchFamily="34" charset="-122"/>
                <a:ea typeface="微软雅黑" panose="020B0503020204020204" pitchFamily="34" charset="-122"/>
              </a:rPr>
              <a:t>，</a:t>
            </a:r>
            <a:r>
              <a:rPr kumimoji="0" lang="zh-CN" altLang="en-US" sz="16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突破</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湿热不稳定的微量药物制剂生产难题</a:t>
            </a:r>
            <a:r>
              <a:rPr kumimoji="0" lang="zh-CN" altLang="en-US" sz="16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得到</a:t>
            </a:r>
            <a:r>
              <a:rPr lang="zh-CN" altLang="en-US" sz="1600" b="1" dirty="0">
                <a:latin typeface="微软雅黑" panose="020B0503020204020204" pitchFamily="34" charset="-122"/>
                <a:ea typeface="微软雅黑" panose="020B0503020204020204" pitchFamily="34" charset="-122"/>
              </a:rPr>
              <a:t>工信部产业化项目支持：</a:t>
            </a:r>
            <a:endParaRPr lang="en-US" altLang="zh-CN" b="1" dirty="0">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1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国内首个</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将常用于无菌制剂、生物制剂的</a:t>
            </a:r>
            <a:r>
              <a:rPr kumimoji="0" lang="zh-CN" altLang="en-US" sz="1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冷冻干燥技术，应用于固体制剂生产</a:t>
            </a:r>
            <a:r>
              <a:rPr kumimoji="0" lang="zh-CN" altLang="en-US"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a:t>
            </a:r>
            <a:endParaRPr kumimoji="0" lang="en-US" altLang="zh-CN"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kumimoji="0" lang="zh-CN" altLang="en-US" sz="11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采用特殊粉碎技术，中间品及辅料粒径控制和制粒技术，使本</a:t>
            </a:r>
            <a:r>
              <a:rPr kumimoji="0" lang="zh-CN" altLang="en-US"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产品</a:t>
            </a:r>
            <a:r>
              <a:rPr kumimoji="0" lang="zh-CN" altLang="en-US" sz="11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含量均匀度优于参比制剂</a:t>
            </a:r>
            <a:r>
              <a:rPr lang="zh-CN" altLang="en-US" sz="1100" dirty="0">
                <a:latin typeface="微软雅黑" panose="020B0503020204020204" pitchFamily="34" charset="-122"/>
                <a:ea typeface="微软雅黑" panose="020B0503020204020204" pitchFamily="34" charset="-122"/>
              </a:rPr>
              <a:t>，保证每片药品含量一致；</a:t>
            </a:r>
            <a:endParaRPr lang="en-US" altLang="zh-CN" sz="1100" dirty="0">
              <a:latin typeface="微软雅黑" panose="020B0503020204020204" pitchFamily="34" charset="-122"/>
              <a:ea typeface="微软雅黑" panose="020B0503020204020204" pitchFamily="34" charset="-122"/>
            </a:endParaRPr>
          </a:p>
          <a:p>
            <a:pPr marL="285750" lvl="0" indent="-285750">
              <a:lnSpc>
                <a:spcPct val="150000"/>
              </a:lnSpc>
              <a:buFont typeface="Arial" panose="020B0604020202020204" pitchFamily="34" charset="0"/>
              <a:buChar char="•"/>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生产过程严格环境控制，双层包装及</a:t>
            </a:r>
            <a:r>
              <a:rPr lang="zh-CN" altLang="en-US" sz="1100" dirty="0">
                <a:solidFill>
                  <a:prstClr val="black"/>
                </a:solidFill>
                <a:latin typeface="微软雅黑" panose="020B0503020204020204" pitchFamily="34" charset="-122"/>
                <a:ea typeface="微软雅黑" panose="020B0503020204020204" pitchFamily="34" charset="-122"/>
              </a:rPr>
              <a:t>干燥剂，保证稳定性，易于储存</a:t>
            </a:r>
            <a:r>
              <a:rPr lang="zh-CN" altLang="en-US" sz="1100" dirty="0">
                <a:latin typeface="微软雅黑" panose="020B0503020204020204" pitchFamily="34" charset="-122"/>
                <a:ea typeface="微软雅黑" panose="020B0503020204020204" pitchFamily="34" charset="-122"/>
              </a:rPr>
              <a:t>运输</a:t>
            </a:r>
            <a:r>
              <a:rPr kumimoji="0" lang="zh-CN" altLang="en-US"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a:t>
            </a:r>
            <a:endParaRPr kumimoji="0" lang="en-US" altLang="zh-CN"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lvl="0">
              <a:lnSpc>
                <a:spcPct val="150000"/>
              </a:lnSpc>
              <a:defRPr/>
            </a:pPr>
            <a:r>
              <a:rPr kumimoji="0" lang="en-US" altLang="zh-CN"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3. </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突破微量</a:t>
            </a:r>
            <a:r>
              <a:rPr lang="zh-CN" altLang="en-US" sz="2000" b="1" dirty="0">
                <a:solidFill>
                  <a:srgbClr val="FF0000"/>
                </a:solidFill>
                <a:latin typeface="微软雅黑" panose="020B0503020204020204" pitchFamily="34" charset="-122"/>
                <a:ea typeface="微软雅黑" panose="020B0503020204020204" pitchFamily="34" charset="-122"/>
              </a:rPr>
              <a:t>内源性物质衍生物的检测技术</a:t>
            </a:r>
            <a:r>
              <a:rPr lang="zh-CN" altLang="en-US" sz="1600" b="1" dirty="0">
                <a:latin typeface="微软雅黑" panose="020B0503020204020204" pitchFamily="34" charset="-122"/>
                <a:ea typeface="微软雅黑" panose="020B0503020204020204" pitchFamily="34" charset="-122"/>
              </a:rPr>
              <a:t>，获得该产品在中国人群完整的体内药动学数据：</a:t>
            </a:r>
            <a:endPar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285750" lvl="0" indent="-285750">
              <a:lnSpc>
                <a:spcPct val="150000"/>
              </a:lnSpc>
              <a:buFont typeface="Arial" panose="020B0604020202020204" pitchFamily="34" charset="0"/>
              <a:buChar char="•"/>
              <a:defRPr/>
            </a:pPr>
            <a:r>
              <a:rPr lang="zh-CN" altLang="en-US" sz="1100" dirty="0">
                <a:solidFill>
                  <a:prstClr val="black"/>
                </a:solidFill>
                <a:latin typeface="微软雅黑" panose="020B0503020204020204" pitchFamily="34" charset="-122"/>
                <a:ea typeface="微软雅黑" panose="020B0503020204020204" pitchFamily="34" charset="-122"/>
              </a:rPr>
              <a:t>药物体内平均浓度</a:t>
            </a:r>
            <a:r>
              <a:rPr lang="en-US" altLang="zh-CN" sz="1100" dirty="0">
                <a:solidFill>
                  <a:prstClr val="black"/>
                </a:solidFill>
                <a:latin typeface="微软雅黑" panose="020B0503020204020204" pitchFamily="34" charset="-122"/>
                <a:ea typeface="微软雅黑" panose="020B0503020204020204" pitchFamily="34" charset="-122"/>
              </a:rPr>
              <a:t>2pg/ml</a:t>
            </a:r>
            <a:r>
              <a:rPr lang="zh-CN" altLang="en-US" sz="1100" dirty="0">
                <a:solidFill>
                  <a:prstClr val="black"/>
                </a:solidFill>
                <a:latin typeface="微软雅黑" panose="020B0503020204020204" pitchFamily="34" charset="-122"/>
                <a:ea typeface="微软雅黑" panose="020B0503020204020204" pitchFamily="34" charset="-122"/>
              </a:rPr>
              <a:t>，生物等效性试验检测难</a:t>
            </a:r>
            <a:r>
              <a:rPr lang="zh-CN" altLang="en-US" sz="1100" dirty="0">
                <a:latin typeface="微软雅黑" panose="020B0503020204020204" pitchFamily="34" charset="-122"/>
                <a:ea typeface="微软雅黑" panose="020B0503020204020204" pitchFamily="34" charset="-122"/>
              </a:rPr>
              <a:t>度高，经过技术攻坚，使得生物样品检测</a:t>
            </a:r>
            <a:r>
              <a:rPr lang="zh-CN" altLang="en-US" sz="1100" b="1" dirty="0">
                <a:latin typeface="微软雅黑" panose="020B0503020204020204" pitchFamily="34" charset="-122"/>
                <a:ea typeface="微软雅黑" panose="020B0503020204020204" pitchFamily="34" charset="-122"/>
              </a:rPr>
              <a:t>定量限达到</a:t>
            </a:r>
            <a:r>
              <a:rPr lang="en-US" altLang="zh-CN" sz="1100" b="1" dirty="0">
                <a:latin typeface="微软雅黑" panose="020B0503020204020204" pitchFamily="34" charset="-122"/>
                <a:ea typeface="微软雅黑" panose="020B0503020204020204" pitchFamily="34" charset="-122"/>
              </a:rPr>
              <a:t>0.2pg/ml</a:t>
            </a:r>
            <a:r>
              <a:rPr lang="zh-CN" altLang="en-US" sz="1100" b="1" dirty="0">
                <a:latin typeface="微软雅黑" panose="020B0503020204020204" pitchFamily="34" charset="-122"/>
                <a:ea typeface="微软雅黑" panose="020B0503020204020204" pitchFamily="34" charset="-122"/>
              </a:rPr>
              <a:t>；</a:t>
            </a:r>
            <a:endParaRPr lang="en-US" altLang="zh-CN" sz="1100" b="1" dirty="0">
              <a:latin typeface="微软雅黑" panose="020B0503020204020204" pitchFamily="34" charset="-122"/>
              <a:ea typeface="微软雅黑" panose="020B0503020204020204" pitchFamily="34" charset="-122"/>
            </a:endParaRPr>
          </a:p>
          <a:p>
            <a:pPr marL="285750" lvl="0" indent="-285750">
              <a:lnSpc>
                <a:spcPct val="150000"/>
              </a:lnSpc>
              <a:buFont typeface="Arial" panose="020B0604020202020204" pitchFamily="34" charset="0"/>
              <a:buChar char="•"/>
              <a:defRPr/>
            </a:pPr>
            <a:r>
              <a:rPr lang="zh-CN" altLang="en-US" sz="1100" b="1" dirty="0">
                <a:latin typeface="微软雅黑" panose="020B0503020204020204" pitchFamily="34" charset="-122"/>
                <a:ea typeface="微软雅黑" panose="020B0503020204020204" pitchFamily="34" charset="-122"/>
              </a:rPr>
              <a:t>检测复杂，费用高昂，</a:t>
            </a:r>
            <a:r>
              <a:rPr lang="zh-CN" altLang="en-US" sz="1100" b="1" dirty="0">
                <a:solidFill>
                  <a:srgbClr val="FF0000"/>
                </a:solidFill>
                <a:latin typeface="微软雅黑" panose="020B0503020204020204" pitchFamily="34" charset="-122"/>
                <a:ea typeface="微软雅黑" panose="020B0503020204020204" pitchFamily="34" charset="-122"/>
              </a:rPr>
              <a:t>生物等效性试验等研发成本为普通片剂的近</a:t>
            </a:r>
            <a:r>
              <a:rPr lang="en-US" altLang="zh-CN" sz="1100" b="1" dirty="0">
                <a:solidFill>
                  <a:srgbClr val="FF0000"/>
                </a:solidFill>
                <a:latin typeface="微软雅黑" panose="020B0503020204020204" pitchFamily="34" charset="-122"/>
                <a:ea typeface="微软雅黑" panose="020B0503020204020204" pitchFamily="34" charset="-122"/>
              </a:rPr>
              <a:t>20</a:t>
            </a:r>
            <a:r>
              <a:rPr lang="zh-CN" altLang="en-US" sz="1100" b="1" dirty="0">
                <a:solidFill>
                  <a:srgbClr val="FF0000"/>
                </a:solidFill>
                <a:latin typeface="微软雅黑" panose="020B0503020204020204" pitchFamily="34" charset="-122"/>
                <a:ea typeface="微软雅黑" panose="020B0503020204020204" pitchFamily="34" charset="-122"/>
              </a:rPr>
              <a:t>倍以上；</a:t>
            </a:r>
            <a:endParaRPr lang="en-US" altLang="zh-CN" sz="1100" b="1" dirty="0">
              <a:solidFill>
                <a:srgbClr val="FF0000"/>
              </a:solidFill>
              <a:latin typeface="微软雅黑" panose="020B0503020204020204" pitchFamily="34" charset="-122"/>
              <a:ea typeface="微软雅黑" panose="020B0503020204020204" pitchFamily="34" charset="-122"/>
            </a:endParaRPr>
          </a:p>
          <a:p>
            <a:pPr marL="285750" lvl="0" indent="-285750">
              <a:lnSpc>
                <a:spcPct val="150000"/>
              </a:lnSpc>
              <a:buFont typeface="Arial" panose="020B0604020202020204" pitchFamily="34" charset="0"/>
              <a:buChar char="•"/>
              <a:defRPr/>
            </a:pPr>
            <a:r>
              <a:rPr lang="zh-CN" altLang="en-US" sz="1100" b="1" dirty="0">
                <a:solidFill>
                  <a:srgbClr val="FF0000"/>
                </a:solidFill>
                <a:latin typeface="微软雅黑" panose="020B0503020204020204" pitchFamily="34" charset="-122"/>
                <a:ea typeface="微软雅黑" panose="020B0503020204020204" pitchFamily="34" charset="-122"/>
              </a:rPr>
              <a:t>世界上唯一开展该品餐后等效性试验的仿制药</a:t>
            </a:r>
            <a:r>
              <a:rPr lang="zh-CN" altLang="en-US" sz="1100" b="1" dirty="0">
                <a:latin typeface="微软雅黑" panose="020B0503020204020204" pitchFamily="34" charset="-122"/>
                <a:ea typeface="微软雅黑" panose="020B0503020204020204" pitchFamily="34" charset="-122"/>
              </a:rPr>
              <a:t>，证明产品在空腹和餐后与参比制剂等效。</a:t>
            </a:r>
            <a:endParaRPr lang="en-US" altLang="zh-CN" sz="1100"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4391582" y="1108963"/>
            <a:ext cx="7467913" cy="1315745"/>
          </a:xfrm>
          <a:prstGeom prst="rect">
            <a:avLst/>
          </a:prstGeom>
          <a:noFill/>
        </p:spPr>
        <p:txBody>
          <a:bodyPr wrap="square" rtlCol="0">
            <a:spAutoFit/>
          </a:bodyPr>
          <a:lstStyle/>
          <a:p>
            <a:pPr marL="342900" indent="-342900">
              <a:lnSpc>
                <a:spcPct val="150000"/>
              </a:lnSpc>
              <a:buAutoNum type="arabicPeriod"/>
            </a:pPr>
            <a:r>
              <a:rPr lang="zh-CN" altLang="en-US" sz="2000" b="1" dirty="0" smtClean="0">
                <a:solidFill>
                  <a:srgbClr val="FF0000"/>
                </a:solidFill>
                <a:latin typeface="微软雅黑" panose="020B0503020204020204" pitchFamily="34" charset="-122"/>
                <a:ea typeface="微软雅黑" panose="020B0503020204020204" pitchFamily="34" charset="-122"/>
              </a:rPr>
              <a:t>技术创新实现</a:t>
            </a:r>
            <a:r>
              <a:rPr lang="zh-CN" altLang="en-US" sz="2000" b="1" dirty="0">
                <a:solidFill>
                  <a:srgbClr val="FF0000"/>
                </a:solidFill>
                <a:latin typeface="微软雅黑" panose="020B0503020204020204" pitchFamily="34" charset="-122"/>
                <a:ea typeface="微软雅黑" panose="020B0503020204020204" pitchFamily="34" charset="-122"/>
              </a:rPr>
              <a:t>生物活性物质口服给药</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在原始前列腺素</a:t>
            </a:r>
            <a:r>
              <a:rPr lang="en-US" altLang="zh-CN" sz="1100" dirty="0">
                <a:latin typeface="微软雅黑" panose="020B0503020204020204" pitchFamily="34" charset="-122"/>
                <a:ea typeface="微软雅黑" panose="020B0503020204020204" pitchFamily="34" charset="-122"/>
              </a:rPr>
              <a:t>E</a:t>
            </a:r>
            <a:r>
              <a:rPr lang="en-US" altLang="zh-CN" sz="1100" baseline="-250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的</a:t>
            </a:r>
            <a:r>
              <a:rPr lang="en-US" altLang="zh-CN" sz="1100" b="1" dirty="0">
                <a:latin typeface="微软雅黑" panose="020B0503020204020204" pitchFamily="34" charset="-122"/>
                <a:ea typeface="微软雅黑" panose="020B0503020204020204" pitchFamily="34" charset="-122"/>
              </a:rPr>
              <a:t>17</a:t>
            </a:r>
            <a:r>
              <a:rPr lang="zh-CN" altLang="en-US" sz="1100" b="1" dirty="0">
                <a:latin typeface="微软雅黑" panose="020B0503020204020204" pitchFamily="34" charset="-122"/>
                <a:ea typeface="微软雅黑" panose="020B0503020204020204" pitchFamily="34" charset="-122"/>
              </a:rPr>
              <a:t>位点增加</a:t>
            </a:r>
            <a:r>
              <a:rPr lang="en-US" altLang="zh-CN" sz="1100" b="1" dirty="0">
                <a:latin typeface="微软雅黑" panose="020B0503020204020204" pitchFamily="34" charset="-122"/>
                <a:ea typeface="微软雅黑" panose="020B0503020204020204" pitchFamily="34" charset="-122"/>
              </a:rPr>
              <a:t>1</a:t>
            </a:r>
            <a:r>
              <a:rPr lang="zh-CN" altLang="en-US" sz="1100" b="1" dirty="0">
                <a:latin typeface="微软雅黑" panose="020B0503020204020204" pitchFamily="34" charset="-122"/>
                <a:ea typeface="微软雅黑" panose="020B0503020204020204" pitchFamily="34" charset="-122"/>
              </a:rPr>
              <a:t>个甲基，在保留了扩血管活性的同时提高了水溶性并延长半衰期，提高了产品的口服利用度；</a:t>
            </a:r>
            <a:endParaRPr lang="en-US" altLang="zh-CN" sz="1100" b="1"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使前列腺素</a:t>
            </a:r>
            <a:r>
              <a:rPr lang="en-US" altLang="zh-CN" sz="1100" dirty="0">
                <a:latin typeface="微软雅黑" panose="020B0503020204020204" pitchFamily="34" charset="-122"/>
                <a:ea typeface="微软雅黑" panose="020B0503020204020204" pitchFamily="34" charset="-122"/>
              </a:rPr>
              <a:t>E</a:t>
            </a:r>
            <a:r>
              <a:rPr lang="en-US" altLang="zh-CN" sz="1100" baseline="-25000" dirty="0">
                <a:latin typeface="微软雅黑" panose="020B0503020204020204" pitchFamily="34" charset="-122"/>
                <a:ea typeface="微软雅黑" panose="020B0503020204020204" pitchFamily="34" charset="-122"/>
              </a:rPr>
              <a:t>1</a:t>
            </a:r>
            <a:r>
              <a:rPr lang="zh-CN" altLang="en-US" sz="1100" b="1" dirty="0">
                <a:latin typeface="微软雅黑" panose="020B0503020204020204" pitchFamily="34" charset="-122"/>
                <a:ea typeface="微软雅黑" panose="020B0503020204020204" pitchFamily="34" charset="-122"/>
              </a:rPr>
              <a:t>由大剂量注射剂实现微量口服给药，安全方便，提高患者依从性。</a:t>
            </a:r>
          </a:p>
        </p:txBody>
      </p:sp>
    </p:spTree>
    <p:extLst>
      <p:ext uri="{BB962C8B-B14F-4D97-AF65-F5344CB8AC3E}">
        <p14:creationId xmlns:p14="http://schemas.microsoft.com/office/powerpoint/2010/main" val="320310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922352"/>
            <a:ext cx="12192000" cy="5112688"/>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CECF9"/>
              </a:solidFill>
            </a:endParaRPr>
          </a:p>
        </p:txBody>
      </p:sp>
      <p:sp>
        <p:nvSpPr>
          <p:cNvPr id="26" name="矩形 25"/>
          <p:cNvSpPr/>
          <p:nvPr/>
        </p:nvSpPr>
        <p:spPr>
          <a:xfrm>
            <a:off x="0" y="1195583"/>
            <a:ext cx="12192000" cy="457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0"/>
            <a:ext cx="1590261" cy="922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2" name="文本框 11"/>
          <p:cNvSpPr txBox="1"/>
          <p:nvPr/>
        </p:nvSpPr>
        <p:spPr>
          <a:xfrm>
            <a:off x="141700" y="85511"/>
            <a:ext cx="1306860" cy="800219"/>
          </a:xfrm>
          <a:prstGeom prst="rect">
            <a:avLst/>
          </a:prstGeom>
          <a:noFill/>
        </p:spPr>
        <p:txBody>
          <a:bodyPr wrap="square" rtlCol="0">
            <a:spAutoFit/>
          </a:bodyPr>
          <a:lstStyle/>
          <a:p>
            <a:pPr algn="ctr"/>
            <a:r>
              <a:rPr lang="zh-CN" altLang="en-US" sz="2800" b="1" dirty="0" smtClean="0">
                <a:latin typeface="微软雅黑" panose="020B0503020204020204" charset="-122"/>
                <a:ea typeface="微软雅黑" panose="020B0503020204020204" charset="-122"/>
              </a:rPr>
              <a:t>公平性</a:t>
            </a:r>
            <a:endParaRPr lang="en-US" altLang="zh-CN" sz="2800" b="1" dirty="0" smtClean="0">
              <a:latin typeface="微软雅黑" panose="020B0503020204020204" charset="-122"/>
              <a:ea typeface="微软雅黑" panose="020B0503020204020204" charset="-122"/>
            </a:endParaRPr>
          </a:p>
          <a:p>
            <a:pPr algn="ctr"/>
            <a:r>
              <a:rPr lang="en-US" altLang="zh-CN" b="1" dirty="0" smtClean="0">
                <a:latin typeface="Times New Roman" panose="02020603050405020304" pitchFamily="18" charset="0"/>
                <a:ea typeface="微软雅黑" panose="020B0503020204020204" charset="-122"/>
                <a:cs typeface="Times New Roman" panose="02020603050405020304" pitchFamily="18" charset="0"/>
              </a:rPr>
              <a:t>Fairness</a:t>
            </a:r>
            <a:endParaRPr lang="zh-CN" altLang="en-US"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19" name="圆角矩形 18"/>
          <p:cNvSpPr/>
          <p:nvPr/>
        </p:nvSpPr>
        <p:spPr>
          <a:xfrm>
            <a:off x="462456" y="1280643"/>
            <a:ext cx="5604272" cy="2104448"/>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 name="Rectangle 13" descr="FD1DDF730CE4456e89755B07FE1653D0# #Rectangle 13"/>
          <p:cNvSpPr>
            <a:spLocks noChangeArrowheads="1"/>
          </p:cNvSpPr>
          <p:nvPr/>
        </p:nvSpPr>
        <p:spPr bwMode="auto">
          <a:xfrm>
            <a:off x="2219581" y="1372979"/>
            <a:ext cx="25825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buNone/>
            </a:pPr>
            <a:r>
              <a:rPr lang="zh-CN" altLang="en-US" sz="2000" b="1" dirty="0">
                <a:latin typeface="微软雅黑" panose="020B0503020204020204" charset="-122"/>
                <a:ea typeface="微软雅黑" panose="020B0503020204020204" charset="-122"/>
                <a:cs typeface="Times New Roman" panose="02020603050405020304" pitchFamily="18" charset="0"/>
              </a:rPr>
              <a:t>提升公共健康</a:t>
            </a:r>
            <a:endParaRPr lang="en-US" altLang="zh-CN" sz="2000" b="1" dirty="0">
              <a:latin typeface="微软雅黑" panose="020B0503020204020204" charset="-122"/>
              <a:ea typeface="微软雅黑" panose="020B0503020204020204" charset="-122"/>
              <a:cs typeface="Times New Roman" panose="02020603050405020304" pitchFamily="18" charset="0"/>
            </a:endParaRPr>
          </a:p>
        </p:txBody>
      </p:sp>
      <p:sp>
        <p:nvSpPr>
          <p:cNvPr id="22" name="Rectangle 13" descr="FD1DDF730CE4456e89755B07FE1653D0# #Rectangle 13"/>
          <p:cNvSpPr>
            <a:spLocks noChangeArrowheads="1"/>
          </p:cNvSpPr>
          <p:nvPr/>
        </p:nvSpPr>
        <p:spPr bwMode="auto">
          <a:xfrm>
            <a:off x="578408" y="1782275"/>
            <a:ext cx="5436886" cy="150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8565">
              <a:lnSpc>
                <a:spcPct val="150000"/>
              </a:lnSpc>
              <a:buNone/>
              <a:defRPr/>
            </a:pPr>
            <a:r>
              <a:rPr lang="zh-CN" altLang="en-US" sz="1250" kern="0" dirty="0">
                <a:solidFill>
                  <a:schemeClr val="tx1">
                    <a:lumMod val="95000"/>
                    <a:lumOff val="5000"/>
                  </a:schemeClr>
                </a:solidFill>
                <a:latin typeface="微软雅黑" panose="020B0503020204020204" pitchFamily="34" charset="-122"/>
                <a:ea typeface="微软雅黑" panose="020B0503020204020204" pitchFamily="34" charset="-122"/>
              </a:rPr>
              <a:t>腰椎管狭窄症神经源性间歇性跛行、行走能力受限、失能等严重危害身心健康和生活质量，给</a:t>
            </a:r>
            <a:r>
              <a:rPr lang="zh-CN" altLang="en-US" sz="1250" dirty="0">
                <a:latin typeface="微软雅黑" panose="020B0503020204020204" pitchFamily="34" charset="-122"/>
                <a:ea typeface="微软雅黑" panose="020B0503020204020204" pitchFamily="34" charset="-122"/>
              </a:rPr>
              <a:t>家庭和社会带来沉重经济负担。</a:t>
            </a:r>
            <a:r>
              <a:rPr lang="zh-CN" altLang="en-US" sz="1250" kern="0" dirty="0">
                <a:solidFill>
                  <a:schemeClr val="tx1">
                    <a:lumMod val="95000"/>
                    <a:lumOff val="5000"/>
                  </a:schemeClr>
                </a:solidFill>
                <a:latin typeface="微软雅黑" panose="020B0503020204020204" pitchFamily="34" charset="-122"/>
                <a:ea typeface="微软雅黑" panose="020B0503020204020204" pitchFamily="34" charset="-122"/>
              </a:rPr>
              <a:t>利马前列素片</a:t>
            </a:r>
            <a:r>
              <a:rPr lang="zh-CN" altLang="en-US" sz="1250" b="1" kern="0" dirty="0">
                <a:solidFill>
                  <a:srgbClr val="FF0000"/>
                </a:solidFill>
                <a:latin typeface="微软雅黑" panose="020B0503020204020204" pitchFamily="34" charset="-122"/>
                <a:ea typeface="微软雅黑" panose="020B0503020204020204" pitchFamily="34" charset="-122"/>
              </a:rPr>
              <a:t>可显著提高行走能力和生活质量，帮助失能患者回归社会，减轻社会负担。</a:t>
            </a:r>
            <a:r>
              <a:rPr lang="zh-CN" altLang="en-US" sz="1250" kern="0" dirty="0">
                <a:solidFill>
                  <a:schemeClr val="tx1">
                    <a:lumMod val="95000"/>
                    <a:lumOff val="5000"/>
                  </a:schemeClr>
                </a:solidFill>
                <a:latin typeface="微软雅黑" panose="020B0503020204020204" pitchFamily="34" charset="-122"/>
                <a:ea typeface="微软雅黑" panose="020B0503020204020204" pitchFamily="34" charset="-122"/>
              </a:rPr>
              <a:t>研究表明，利马前列素可用于治疗</a:t>
            </a:r>
            <a:r>
              <a:rPr lang="zh-CN" altLang="en-US" sz="1250" b="1" kern="0" dirty="0">
                <a:solidFill>
                  <a:srgbClr val="FF0000"/>
                </a:solidFill>
                <a:latin typeface="微软雅黑" panose="020B0503020204020204" pitchFamily="34" charset="-122"/>
                <a:ea typeface="微软雅黑" panose="020B0503020204020204" pitchFamily="34" charset="-122"/>
              </a:rPr>
              <a:t>儿童动脉导管依赖性先心病和雷诺氏综合征</a:t>
            </a:r>
            <a:r>
              <a:rPr lang="en-US" altLang="zh-CN" sz="1250" b="1" kern="0" baseline="30000" dirty="0">
                <a:solidFill>
                  <a:srgbClr val="FF0000"/>
                </a:solidFill>
                <a:latin typeface="微软雅黑" panose="020B0503020204020204" pitchFamily="34" charset="-122"/>
                <a:ea typeface="微软雅黑" panose="020B0503020204020204" pitchFamily="34" charset="-122"/>
              </a:rPr>
              <a:t>1,2,3</a:t>
            </a:r>
            <a:r>
              <a:rPr lang="zh-CN" altLang="en-US" sz="1250" b="1" kern="0" dirty="0">
                <a:latin typeface="微软雅黑" panose="020B0503020204020204" pitchFamily="34" charset="-122"/>
                <a:ea typeface="微软雅黑" panose="020B0503020204020204" pitchFamily="34" charset="-122"/>
              </a:rPr>
              <a:t>，</a:t>
            </a:r>
            <a:r>
              <a:rPr lang="zh-CN" altLang="en-US" sz="1250" kern="0" dirty="0">
                <a:latin typeface="微软雅黑" panose="020B0503020204020204" pitchFamily="34" charset="-122"/>
                <a:ea typeface="微软雅黑" panose="020B0503020204020204" pitchFamily="34" charset="-122"/>
              </a:rPr>
              <a:t>在</a:t>
            </a:r>
            <a:r>
              <a:rPr lang="zh-CN" altLang="en-US" sz="1250" kern="0" dirty="0">
                <a:solidFill>
                  <a:schemeClr val="tx1">
                    <a:lumMod val="95000"/>
                    <a:lumOff val="5000"/>
                  </a:schemeClr>
                </a:solidFill>
                <a:latin typeface="微软雅黑" panose="020B0503020204020204" pitchFamily="34" charset="-122"/>
                <a:ea typeface="微软雅黑" panose="020B0503020204020204" pitchFamily="34" charset="-122"/>
              </a:rPr>
              <a:t>儿科缺医少药的情况下，</a:t>
            </a:r>
            <a:r>
              <a:rPr lang="zh-CN" altLang="en-US" sz="1250" b="1" kern="0" dirty="0">
                <a:solidFill>
                  <a:srgbClr val="FF0000"/>
                </a:solidFill>
                <a:latin typeface="微软雅黑" panose="020B0503020204020204" pitchFamily="34" charset="-122"/>
                <a:ea typeface="微软雅黑" panose="020B0503020204020204" pitchFamily="34" charset="-122"/>
              </a:rPr>
              <a:t>提高儿童患者用药可及性。</a:t>
            </a:r>
          </a:p>
        </p:txBody>
      </p:sp>
      <p:sp>
        <p:nvSpPr>
          <p:cNvPr id="28" name="圆角矩形 27"/>
          <p:cNvSpPr/>
          <p:nvPr/>
        </p:nvSpPr>
        <p:spPr>
          <a:xfrm>
            <a:off x="6353851" y="1269680"/>
            <a:ext cx="5336337" cy="2142627"/>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Rectangle 13" descr="FD1DDF730CE4456e89755B07FE1653D0# #Rectangle 13"/>
          <p:cNvSpPr>
            <a:spLocks noChangeArrowheads="1"/>
          </p:cNvSpPr>
          <p:nvPr/>
        </p:nvSpPr>
        <p:spPr bwMode="auto">
          <a:xfrm>
            <a:off x="7729164" y="1385993"/>
            <a:ext cx="256050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900" b="1" dirty="0">
                <a:latin typeface="微软雅黑" panose="020B0503020204020204" pitchFamily="34" charset="-122"/>
                <a:ea typeface="微软雅黑" panose="020B0503020204020204" pitchFamily="34" charset="-122"/>
              </a:rPr>
              <a:t>符合“保基本”原则</a:t>
            </a:r>
            <a:endParaRPr lang="en-US" altLang="zh-CN" sz="1900" b="1" dirty="0">
              <a:latin typeface="微软雅黑" panose="020B0503020204020204" pitchFamily="34" charset="-122"/>
              <a:ea typeface="微软雅黑" panose="020B0503020204020204" pitchFamily="34" charset="-122"/>
            </a:endParaRPr>
          </a:p>
        </p:txBody>
      </p:sp>
      <p:sp>
        <p:nvSpPr>
          <p:cNvPr id="31" name="Rectangle 13" descr="FD1DDF730CE4456e89755B07FE1653D0# #Rectangle 13"/>
          <p:cNvSpPr>
            <a:spLocks noChangeArrowheads="1"/>
          </p:cNvSpPr>
          <p:nvPr/>
        </p:nvSpPr>
        <p:spPr bwMode="auto">
          <a:xfrm>
            <a:off x="6443353" y="1869453"/>
            <a:ext cx="517599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8565">
              <a:lnSpc>
                <a:spcPct val="150000"/>
              </a:lnSpc>
              <a:buNone/>
              <a:defRPr/>
            </a:pPr>
            <a:r>
              <a:rPr lang="zh-CN" altLang="en-US" sz="1250" kern="0" dirty="0">
                <a:solidFill>
                  <a:schemeClr val="tx1">
                    <a:lumMod val="95000"/>
                    <a:lumOff val="5000"/>
                  </a:schemeClr>
                </a:solidFill>
                <a:latin typeface="微软雅黑" panose="020B0503020204020204" pitchFamily="34" charset="-122"/>
                <a:ea typeface="微软雅黑" panose="020B0503020204020204" pitchFamily="34" charset="-122"/>
              </a:rPr>
              <a:t>利马前列素片</a:t>
            </a:r>
            <a:r>
              <a:rPr lang="zh-CN" altLang="en-US" sz="1250" b="1" kern="0" dirty="0">
                <a:solidFill>
                  <a:srgbClr val="FF0000"/>
                </a:solidFill>
                <a:latin typeface="微软雅黑" panose="020B0503020204020204" pitchFamily="34" charset="-122"/>
                <a:ea typeface="微软雅黑" panose="020B0503020204020204" pitchFamily="34" charset="-122"/>
              </a:rPr>
              <a:t>显著提高腰椎管狭窄症患者行走能力和生活质量，临床亟需</a:t>
            </a:r>
            <a:r>
              <a:rPr lang="zh-CN" altLang="en-US" sz="1250" kern="0" dirty="0">
                <a:latin typeface="微软雅黑" panose="020B0503020204020204" pitchFamily="34" charset="-122"/>
                <a:ea typeface="微软雅黑" panose="020B0503020204020204" pitchFamily="34" charset="-122"/>
              </a:rPr>
              <a:t>。适用于直腿抬高试验正常的患者</a:t>
            </a:r>
            <a:r>
              <a:rPr lang="zh-CN" altLang="en-US" sz="1250" kern="0" dirty="0" smtClean="0">
                <a:latin typeface="微软雅黑" panose="020B0503020204020204" pitchFamily="34" charset="-122"/>
                <a:ea typeface="微软雅黑" panose="020B0503020204020204" pitchFamily="34" charset="-122"/>
              </a:rPr>
              <a:t>，对</a:t>
            </a:r>
            <a:r>
              <a:rPr lang="zh-CN" altLang="en-US" sz="1250" kern="0" dirty="0">
                <a:latin typeface="微软雅黑" panose="020B0503020204020204" pitchFamily="34" charset="-122"/>
                <a:ea typeface="微软雅黑" panose="020B0503020204020204" pitchFamily="34" charset="-122"/>
              </a:rPr>
              <a:t>医保基金影响有限</a:t>
            </a:r>
            <a:r>
              <a:rPr lang="zh-CN" altLang="en-US" sz="1250" kern="0" dirty="0" smtClean="0">
                <a:latin typeface="微软雅黑" panose="020B0503020204020204" pitchFamily="34" charset="-122"/>
                <a:ea typeface="微软雅黑" panose="020B0503020204020204" pitchFamily="34" charset="-122"/>
              </a:rPr>
              <a:t>。本着惠及更多患者，保障患者用药可及可负担，降低医保基金支出，我司将以最大诚意配合医保谈判，服务于更多患者。</a:t>
            </a:r>
            <a:endParaRPr lang="zh-CN" altLang="en-US" sz="1250" kern="0" dirty="0">
              <a:latin typeface="微软雅黑" panose="020B0503020204020204" pitchFamily="34" charset="-122"/>
              <a:ea typeface="微软雅黑" panose="020B0503020204020204" pitchFamily="34" charset="-122"/>
            </a:endParaRPr>
          </a:p>
        </p:txBody>
      </p:sp>
      <p:sp>
        <p:nvSpPr>
          <p:cNvPr id="33" name="圆角矩形 32"/>
          <p:cNvSpPr/>
          <p:nvPr/>
        </p:nvSpPr>
        <p:spPr>
          <a:xfrm>
            <a:off x="6371854" y="3622886"/>
            <a:ext cx="5318334" cy="2033627"/>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Rectangle 13" descr="FD1DDF730CE4456e89755B07FE1653D0# #Rectangle 13"/>
          <p:cNvSpPr>
            <a:spLocks noChangeArrowheads="1"/>
          </p:cNvSpPr>
          <p:nvPr/>
        </p:nvSpPr>
        <p:spPr bwMode="auto">
          <a:xfrm>
            <a:off x="7595241" y="3764301"/>
            <a:ext cx="264153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900" b="1" dirty="0">
                <a:latin typeface="微软雅黑" panose="020B0503020204020204" pitchFamily="34" charset="-122"/>
                <a:ea typeface="微软雅黑" panose="020B0503020204020204" pitchFamily="34" charset="-122"/>
              </a:rPr>
              <a:t>临床和医保管理无难度</a:t>
            </a:r>
            <a:endParaRPr lang="en-US" altLang="zh-CN" sz="1900" b="1" dirty="0">
              <a:latin typeface="微软雅黑" panose="020B0503020204020204" pitchFamily="34" charset="-122"/>
              <a:ea typeface="微软雅黑" panose="020B0503020204020204" pitchFamily="34" charset="-122"/>
            </a:endParaRPr>
          </a:p>
        </p:txBody>
      </p:sp>
      <p:sp>
        <p:nvSpPr>
          <p:cNvPr id="39" name="Rectangle 13" descr="FD1DDF730CE4456e89755B07FE1653D0# #Rectangle 13"/>
          <p:cNvSpPr>
            <a:spLocks noChangeArrowheads="1"/>
          </p:cNvSpPr>
          <p:nvPr/>
        </p:nvSpPr>
        <p:spPr bwMode="auto">
          <a:xfrm>
            <a:off x="6423273" y="4204438"/>
            <a:ext cx="5461207" cy="9971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8565">
              <a:lnSpc>
                <a:spcPct val="150000"/>
              </a:lnSpc>
              <a:buNone/>
              <a:defRPr/>
            </a:pPr>
            <a:r>
              <a:rPr lang="zh-CN" altLang="en-US" sz="1200" b="1" kern="0" dirty="0">
                <a:solidFill>
                  <a:srgbClr val="FF0000"/>
                </a:solidFill>
                <a:latin typeface="微软雅黑" panose="020B0503020204020204" pitchFamily="34" charset="-122"/>
                <a:ea typeface="微软雅黑" panose="020B0503020204020204" pitchFamily="34" charset="-122"/>
              </a:rPr>
              <a:t>医保费用管理无难度：</a:t>
            </a:r>
            <a:r>
              <a:rPr lang="zh-CN" altLang="en-US" sz="1200" kern="0" dirty="0">
                <a:solidFill>
                  <a:schemeClr val="tx1">
                    <a:lumMod val="95000"/>
                    <a:lumOff val="5000"/>
                  </a:schemeClr>
                </a:solidFill>
                <a:latin typeface="微软雅黑" panose="020B0503020204020204" pitchFamily="34" charset="-122"/>
                <a:ea typeface="微软雅黑" panose="020B0503020204020204" pitchFamily="34" charset="-122"/>
              </a:rPr>
              <a:t>适应症明确具体，</a:t>
            </a:r>
            <a:r>
              <a:rPr lang="zh-CN" altLang="en-US" sz="1200" b="1" kern="0" dirty="0">
                <a:solidFill>
                  <a:srgbClr val="FF0000"/>
                </a:solidFill>
                <a:latin typeface="微软雅黑" panose="020B0503020204020204" pitchFamily="34" charset="-122"/>
                <a:ea typeface="微软雅黑" panose="020B0503020204020204" pitchFamily="34" charset="-122"/>
              </a:rPr>
              <a:t>不存在临床滥用的可能</a:t>
            </a:r>
            <a:r>
              <a:rPr lang="zh-CN" altLang="en-US" sz="1200" kern="0" dirty="0">
                <a:solidFill>
                  <a:srgbClr val="FF0000"/>
                </a:solidFill>
                <a:latin typeface="微软雅黑" panose="020B0503020204020204" pitchFamily="34" charset="-122"/>
                <a:ea typeface="微软雅黑" panose="020B0503020204020204" pitchFamily="34" charset="-122"/>
              </a:rPr>
              <a:t>；</a:t>
            </a:r>
            <a:endParaRPr lang="en-US" altLang="zh-CN" sz="1200" kern="0" dirty="0">
              <a:solidFill>
                <a:srgbClr val="FF0000"/>
              </a:solidFill>
              <a:latin typeface="微软雅黑" panose="020B0503020204020204" pitchFamily="34" charset="-122"/>
              <a:ea typeface="微软雅黑" panose="020B0503020204020204" pitchFamily="34" charset="-122"/>
            </a:endParaRPr>
          </a:p>
          <a:p>
            <a:pPr defTabSz="1218565">
              <a:lnSpc>
                <a:spcPct val="150000"/>
              </a:lnSpc>
              <a:buNone/>
              <a:defRPr/>
            </a:pPr>
            <a:r>
              <a:rPr lang="zh-CN" altLang="en-US" sz="1200" b="1" kern="0" dirty="0">
                <a:solidFill>
                  <a:srgbClr val="FF0000"/>
                </a:solidFill>
                <a:latin typeface="微软雅黑" panose="020B0503020204020204" pitchFamily="34" charset="-122"/>
                <a:ea typeface="微软雅黑" panose="020B0503020204020204" pitchFamily="34" charset="-122"/>
              </a:rPr>
              <a:t>临床管理无难度：</a:t>
            </a:r>
            <a:r>
              <a:rPr lang="zh-CN" altLang="en-US" sz="1200" kern="0" dirty="0">
                <a:solidFill>
                  <a:schemeClr val="tx1">
                    <a:lumMod val="95000"/>
                    <a:lumOff val="5000"/>
                  </a:schemeClr>
                </a:solidFill>
                <a:latin typeface="微软雅黑" panose="020B0503020204020204" pitchFamily="34" charset="-122"/>
                <a:ea typeface="微软雅黑" panose="020B0503020204020204" pitchFamily="34" charset="-122"/>
              </a:rPr>
              <a:t>老年和非老年患者间，药物安全性和有效性无显著性差异</a:t>
            </a:r>
            <a:r>
              <a:rPr lang="zh-CN" altLang="en-US" sz="1200" kern="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kern="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defTabSz="1218565">
              <a:lnSpc>
                <a:spcPct val="150000"/>
              </a:lnSpc>
              <a:buNone/>
              <a:defRPr/>
            </a:pPr>
            <a:r>
              <a:rPr lang="zh-CN" altLang="en-US" sz="1200" kern="0" dirty="0" smtClean="0">
                <a:solidFill>
                  <a:schemeClr val="tx1">
                    <a:lumMod val="95000"/>
                    <a:lumOff val="5000"/>
                  </a:schemeClr>
                </a:solidFill>
                <a:latin typeface="微软雅黑" panose="020B0503020204020204" pitchFamily="34" charset="-122"/>
                <a:ea typeface="微软雅黑" panose="020B0503020204020204" pitchFamily="34" charset="-122"/>
              </a:rPr>
              <a:t>一</a:t>
            </a:r>
            <a:r>
              <a:rPr lang="zh-CN" altLang="en-US" sz="1200" kern="0" dirty="0">
                <a:solidFill>
                  <a:schemeClr val="tx1">
                    <a:lumMod val="95000"/>
                    <a:lumOff val="5000"/>
                  </a:schemeClr>
                </a:solidFill>
                <a:latin typeface="微软雅黑" panose="020B0503020204020204" pitchFamily="34" charset="-122"/>
                <a:ea typeface="微软雅黑" panose="020B0503020204020204" pitchFamily="34" charset="-122"/>
              </a:rPr>
              <a:t>药多种获益，且唯一明确适应症，</a:t>
            </a:r>
            <a:r>
              <a:rPr lang="zh-CN" altLang="en-US" sz="1200" b="1" kern="0" dirty="0">
                <a:solidFill>
                  <a:srgbClr val="FF0000"/>
                </a:solidFill>
                <a:latin typeface="微软雅黑" panose="020B0503020204020204" pitchFamily="34" charset="-122"/>
                <a:ea typeface="微软雅黑" panose="020B0503020204020204" pitchFamily="34" charset="-122"/>
              </a:rPr>
              <a:t>进入临床可优化目前用药复杂的现状</a:t>
            </a:r>
            <a:r>
              <a:rPr lang="zh-CN" altLang="en-US" sz="1200" kern="0" dirty="0">
                <a:solidFill>
                  <a:srgbClr val="FF0000"/>
                </a:solidFill>
                <a:latin typeface="微软雅黑" panose="020B0503020204020204" pitchFamily="34" charset="-122"/>
                <a:ea typeface="微软雅黑" panose="020B0503020204020204" pitchFamily="34" charset="-122"/>
              </a:rPr>
              <a:t>。</a:t>
            </a:r>
          </a:p>
        </p:txBody>
      </p:sp>
      <p:sp>
        <p:nvSpPr>
          <p:cNvPr id="41" name="圆角矩形 40"/>
          <p:cNvSpPr/>
          <p:nvPr/>
        </p:nvSpPr>
        <p:spPr>
          <a:xfrm>
            <a:off x="462456" y="3639102"/>
            <a:ext cx="5604271" cy="2017411"/>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3" name="Rectangle 13" descr="FD1DDF730CE4456e89755B07FE1653D0# #Rectangle 13"/>
          <p:cNvSpPr>
            <a:spLocks noChangeArrowheads="1"/>
          </p:cNvSpPr>
          <p:nvPr/>
        </p:nvSpPr>
        <p:spPr bwMode="auto">
          <a:xfrm>
            <a:off x="1621964" y="3769853"/>
            <a:ext cx="33666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buNone/>
            </a:pPr>
            <a:r>
              <a:rPr lang="zh-CN" altLang="en-US" sz="2000" b="1" dirty="0">
                <a:latin typeface="微软雅黑" panose="020B0503020204020204" charset="-122"/>
                <a:ea typeface="微软雅黑" panose="020B0503020204020204" charset="-122"/>
                <a:cs typeface="Times New Roman" panose="02020603050405020304" pitchFamily="18" charset="0"/>
              </a:rPr>
              <a:t>弥补目录短板，临床亟需</a:t>
            </a:r>
            <a:endParaRPr lang="en-US" altLang="zh-CN" sz="2000" b="1" dirty="0">
              <a:latin typeface="微软雅黑" panose="020B0503020204020204" charset="-122"/>
              <a:ea typeface="微软雅黑" panose="020B0503020204020204" charset="-122"/>
            </a:endParaRPr>
          </a:p>
        </p:txBody>
      </p:sp>
      <p:sp>
        <p:nvSpPr>
          <p:cNvPr id="44" name="Rectangle 13" descr="FD1DDF730CE4456e89755B07FE1653D0# #Rectangle 13"/>
          <p:cNvSpPr>
            <a:spLocks noChangeArrowheads="1"/>
          </p:cNvSpPr>
          <p:nvPr/>
        </p:nvSpPr>
        <p:spPr bwMode="auto">
          <a:xfrm>
            <a:off x="615352" y="4169963"/>
            <a:ext cx="5448982"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8565">
              <a:lnSpc>
                <a:spcPct val="150000"/>
              </a:lnSpc>
              <a:buNone/>
              <a:defRPr/>
            </a:pPr>
            <a:r>
              <a:rPr lang="zh-CN" altLang="en-US" sz="1250" kern="0" dirty="0">
                <a:solidFill>
                  <a:schemeClr val="tx1">
                    <a:lumMod val="95000"/>
                    <a:lumOff val="5000"/>
                  </a:schemeClr>
                </a:solidFill>
                <a:latin typeface="微软雅黑" panose="020B0503020204020204" pitchFamily="34" charset="-122"/>
                <a:ea typeface="微软雅黑" panose="020B0503020204020204" pitchFamily="34" charset="-122"/>
              </a:rPr>
              <a:t>目前目录内药物均为对症治疗药物，缺乏腰椎管狭窄症对因治疗药物及提高行走能力的药物</a:t>
            </a:r>
            <a:r>
              <a:rPr lang="zh-CN" altLang="en-US" sz="1250" kern="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50" kern="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defTabSz="1218565">
              <a:lnSpc>
                <a:spcPct val="150000"/>
              </a:lnSpc>
              <a:buNone/>
              <a:defRPr/>
            </a:pPr>
            <a:r>
              <a:rPr lang="zh-CN" altLang="en-US" sz="1250" kern="0" dirty="0" smtClean="0">
                <a:solidFill>
                  <a:schemeClr val="tx1">
                    <a:lumMod val="95000"/>
                    <a:lumOff val="5000"/>
                  </a:schemeClr>
                </a:solidFill>
                <a:latin typeface="微软雅黑" panose="020B0503020204020204" pitchFamily="34" charset="-122"/>
                <a:ea typeface="微软雅黑" panose="020B0503020204020204" pitchFamily="34" charset="-122"/>
              </a:rPr>
              <a:t>利马</a:t>
            </a:r>
            <a:r>
              <a:rPr lang="zh-CN" altLang="en-US" sz="1250" kern="0" dirty="0">
                <a:solidFill>
                  <a:schemeClr val="tx1">
                    <a:lumMod val="95000"/>
                    <a:lumOff val="5000"/>
                  </a:schemeClr>
                </a:solidFill>
                <a:latin typeface="微软雅黑" panose="020B0503020204020204" pitchFamily="34" charset="-122"/>
                <a:ea typeface="微软雅黑" panose="020B0503020204020204" pitchFamily="34" charset="-122"/>
              </a:rPr>
              <a:t>前列素片作为</a:t>
            </a:r>
            <a:r>
              <a:rPr lang="zh-CN" altLang="en-US" sz="1250" b="1" kern="0" dirty="0">
                <a:solidFill>
                  <a:srgbClr val="FF0000"/>
                </a:solidFill>
                <a:latin typeface="微软雅黑" panose="020B0503020204020204" pitchFamily="34" charset="-122"/>
                <a:ea typeface="微软雅黑" panose="020B0503020204020204" pitchFamily="34" charset="-122"/>
              </a:rPr>
              <a:t>我国唯一获批明确腰椎管狭窄症适应症的化药，填补目录空白</a:t>
            </a:r>
            <a:r>
              <a:rPr lang="zh-CN" altLang="en-US" sz="1250" kern="0" dirty="0">
                <a:solidFill>
                  <a:srgbClr val="FF0000"/>
                </a:solidFill>
                <a:latin typeface="微软雅黑" panose="020B0503020204020204" pitchFamily="34" charset="-122"/>
                <a:ea typeface="微软雅黑" panose="020B0503020204020204" pitchFamily="34" charset="-122"/>
              </a:rPr>
              <a:t>。</a:t>
            </a:r>
          </a:p>
        </p:txBody>
      </p:sp>
      <p:sp>
        <p:nvSpPr>
          <p:cNvPr id="52" name="标题 2">
            <a:extLst>
              <a:ext uri="{FF2B5EF4-FFF2-40B4-BE49-F238E27FC236}">
                <a16:creationId xmlns:a16="http://schemas.microsoft.com/office/drawing/2014/main" xmlns="" id="{EF398D92-EE09-4D3D-8432-58301F1FAF21}"/>
              </a:ext>
            </a:extLst>
          </p:cNvPr>
          <p:cNvSpPr txBox="1">
            <a:spLocks/>
          </p:cNvSpPr>
          <p:nvPr/>
        </p:nvSpPr>
        <p:spPr>
          <a:xfrm>
            <a:off x="1682234" y="-29348"/>
            <a:ext cx="10444368" cy="972175"/>
          </a:xfrm>
          <a:prstGeom prst="rect">
            <a:avLst/>
          </a:prstGeom>
        </p:spPr>
        <p:txBody>
          <a:bodyPr/>
          <a:lstStyle>
            <a:lvl1pPr algn="l" defTabSz="914400" rtl="0" eaLnBrk="1" latinLnBrk="0" hangingPunct="1">
              <a:lnSpc>
                <a:spcPts val="2400"/>
              </a:lnSpc>
              <a:spcBef>
                <a:spcPct val="0"/>
              </a:spcBef>
              <a:buNone/>
              <a:defRPr lang="de-DE" sz="2200" b="1" kern="1200" baseline="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zh-CN" altLang="en-US" sz="2000" dirty="0">
                <a:solidFill>
                  <a:schemeClr val="tx1"/>
                </a:solidFill>
                <a:latin typeface="微软雅黑" panose="020B0503020204020204" pitchFamily="34" charset="-122"/>
                <a:ea typeface="微软雅黑" panose="020B0503020204020204" pitchFamily="34" charset="-122"/>
              </a:rPr>
              <a:t>利马前列素片治疗腰椎管狭窄症神经源性间歇性跛行，</a:t>
            </a:r>
            <a:r>
              <a:rPr lang="zh-CN" altLang="en-US" sz="2000" dirty="0">
                <a:solidFill>
                  <a:srgbClr val="FF0000"/>
                </a:solidFill>
                <a:latin typeface="微软雅黑" panose="020B0503020204020204" pitchFamily="34" charset="-122"/>
                <a:ea typeface="微软雅黑" panose="020B0503020204020204" pitchFamily="34" charset="-122"/>
              </a:rPr>
              <a:t>显著提高行走能力和生活质量，帮助患者回归社会，减轻社会负担；</a:t>
            </a:r>
            <a:r>
              <a:rPr lang="zh-CN" altLang="en-US" sz="2000" dirty="0">
                <a:solidFill>
                  <a:schemeClr val="tx1"/>
                </a:solidFill>
                <a:latin typeface="微软雅黑" panose="020B0503020204020204" pitchFamily="34" charset="-122"/>
                <a:ea typeface="微软雅黑" panose="020B0503020204020204" pitchFamily="34" charset="-122"/>
              </a:rPr>
              <a:t>是目前唯一获批腰椎管狭窄症适应症的化药，</a:t>
            </a:r>
            <a:r>
              <a:rPr lang="zh-CN" altLang="en-US" sz="2000" dirty="0">
                <a:solidFill>
                  <a:srgbClr val="FF0000"/>
                </a:solidFill>
                <a:latin typeface="微软雅黑" panose="020B0503020204020204" pitchFamily="34" charset="-122"/>
                <a:ea typeface="微软雅黑" panose="020B0503020204020204" pitchFamily="34" charset="-122"/>
              </a:rPr>
              <a:t>填补医保目录空白</a:t>
            </a:r>
            <a:r>
              <a:rPr lang="zh-CN" altLang="en-US" sz="2000" dirty="0">
                <a:solidFill>
                  <a:schemeClr val="tx1"/>
                </a:solidFill>
                <a:latin typeface="微软雅黑" panose="020B0503020204020204" pitchFamily="34" charset="-122"/>
                <a:ea typeface="微软雅黑" panose="020B0503020204020204" pitchFamily="34" charset="-122"/>
              </a:rPr>
              <a:t>；符合保基本原则，占用基金有限；</a:t>
            </a:r>
            <a:r>
              <a:rPr lang="zh-CN" altLang="en-US" sz="2000" dirty="0">
                <a:solidFill>
                  <a:srgbClr val="FF0000"/>
                </a:solidFill>
                <a:latin typeface="微软雅黑" panose="020B0503020204020204" pitchFamily="34" charset="-122"/>
                <a:ea typeface="微软雅黑" panose="020B0503020204020204" pitchFamily="34" charset="-122"/>
              </a:rPr>
              <a:t>适应症明确具体，临床和医保管理无难度</a:t>
            </a:r>
          </a:p>
        </p:txBody>
      </p:sp>
      <p:sp>
        <p:nvSpPr>
          <p:cNvPr id="2" name="矩形 1"/>
          <p:cNvSpPr/>
          <p:nvPr/>
        </p:nvSpPr>
        <p:spPr>
          <a:xfrm>
            <a:off x="141700" y="6094610"/>
            <a:ext cx="11644916" cy="738664"/>
          </a:xfrm>
          <a:prstGeom prst="rect">
            <a:avLst/>
          </a:prstGeom>
        </p:spPr>
        <p:txBody>
          <a:bodyPr wrap="square">
            <a:spAutoFit/>
          </a:bodyPr>
          <a:lstStyle/>
          <a:p>
            <a:r>
              <a:rPr lang="en-US" altLang="zh-CN" sz="1050" dirty="0">
                <a:solidFill>
                  <a:schemeClr val="bg1">
                    <a:lumMod val="50000"/>
                  </a:schemeClr>
                </a:solidFill>
              </a:rPr>
              <a:t>1. </a:t>
            </a:r>
            <a:r>
              <a:rPr lang="en-US" altLang="zh-CN" sz="1050" dirty="0" err="1">
                <a:solidFill>
                  <a:schemeClr val="bg1">
                    <a:lumMod val="50000"/>
                  </a:schemeClr>
                </a:solidFill>
              </a:rPr>
              <a:t>Shono</a:t>
            </a:r>
            <a:r>
              <a:rPr lang="en-US" altLang="zh-CN" sz="1050" dirty="0">
                <a:solidFill>
                  <a:schemeClr val="bg1">
                    <a:lumMod val="50000"/>
                  </a:schemeClr>
                </a:solidFill>
              </a:rPr>
              <a:t> T et al. Rapid effect of oral </a:t>
            </a:r>
            <a:r>
              <a:rPr lang="en-US" altLang="zh-CN" sz="1050" dirty="0" err="1">
                <a:solidFill>
                  <a:schemeClr val="bg1">
                    <a:lumMod val="50000"/>
                  </a:schemeClr>
                </a:solidFill>
              </a:rPr>
              <a:t>limaprost</a:t>
            </a:r>
            <a:r>
              <a:rPr lang="en-US" altLang="zh-CN" sz="1050" dirty="0">
                <a:solidFill>
                  <a:schemeClr val="bg1">
                    <a:lumMod val="50000"/>
                  </a:schemeClr>
                </a:solidFill>
              </a:rPr>
              <a:t> in Raynaud's disease in childhood. Lancet. 1989 Apr;1(8643) 908.</a:t>
            </a:r>
          </a:p>
          <a:p>
            <a:r>
              <a:rPr lang="en-US" altLang="zh-CN" sz="1050" dirty="0">
                <a:solidFill>
                  <a:schemeClr val="bg1">
                    <a:lumMod val="50000"/>
                  </a:schemeClr>
                </a:solidFill>
              </a:rPr>
              <a:t>2. </a:t>
            </a:r>
            <a:r>
              <a:rPr lang="en-US" altLang="zh-CN" sz="1050" dirty="0" err="1">
                <a:solidFill>
                  <a:schemeClr val="bg1">
                    <a:lumMod val="50000"/>
                  </a:schemeClr>
                </a:solidFill>
              </a:rPr>
              <a:t>Shono</a:t>
            </a:r>
            <a:r>
              <a:rPr lang="en-US" altLang="zh-CN" sz="1050" dirty="0">
                <a:solidFill>
                  <a:schemeClr val="bg1">
                    <a:lumMod val="50000"/>
                  </a:schemeClr>
                </a:solidFill>
              </a:rPr>
              <a:t> T et al. Raynaud's disease in childhood with radiological features. Br J </a:t>
            </a:r>
            <a:r>
              <a:rPr lang="en-US" altLang="zh-CN" sz="1050" dirty="0" err="1">
                <a:solidFill>
                  <a:schemeClr val="bg1">
                    <a:lumMod val="50000"/>
                  </a:schemeClr>
                </a:solidFill>
              </a:rPr>
              <a:t>Radiol</a:t>
            </a:r>
            <a:r>
              <a:rPr lang="en-US" altLang="zh-CN" sz="1050" dirty="0">
                <a:solidFill>
                  <a:schemeClr val="bg1">
                    <a:lumMod val="50000"/>
                  </a:schemeClr>
                </a:solidFill>
              </a:rPr>
              <a:t>. 1990 May;63(749):364-6.</a:t>
            </a:r>
          </a:p>
          <a:p>
            <a:r>
              <a:rPr lang="en-US" altLang="zh-CN" sz="1050" dirty="0">
                <a:solidFill>
                  <a:schemeClr val="bg1">
                    <a:lumMod val="50000"/>
                  </a:schemeClr>
                </a:solidFill>
              </a:rPr>
              <a:t>3. </a:t>
            </a:r>
            <a:r>
              <a:rPr lang="en-US" altLang="zh-CN" sz="1050" dirty="0" err="1">
                <a:solidFill>
                  <a:schemeClr val="bg1">
                    <a:lumMod val="50000"/>
                  </a:schemeClr>
                </a:solidFill>
              </a:rPr>
              <a:t>Saji</a:t>
            </a:r>
            <a:r>
              <a:rPr lang="en-US" altLang="zh-CN" sz="1050" dirty="0">
                <a:solidFill>
                  <a:schemeClr val="bg1">
                    <a:lumMod val="50000"/>
                  </a:schemeClr>
                </a:solidFill>
              </a:rPr>
              <a:t> T et al. Oral prostaglandin E1 derivative (OP-1206) in an infant with double outlet right ventricle and pulmonary stenosis. Effect on ductus-dependent pulmonary circulation. </a:t>
            </a:r>
            <a:r>
              <a:rPr lang="en-US" altLang="zh-CN" sz="1050" dirty="0" err="1">
                <a:solidFill>
                  <a:schemeClr val="bg1">
                    <a:lumMod val="50000"/>
                  </a:schemeClr>
                </a:solidFill>
              </a:rPr>
              <a:t>Jpn</a:t>
            </a:r>
            <a:r>
              <a:rPr lang="en-US" altLang="zh-CN" sz="1050" dirty="0">
                <a:solidFill>
                  <a:schemeClr val="bg1">
                    <a:lumMod val="50000"/>
                  </a:schemeClr>
                </a:solidFill>
              </a:rPr>
              <a:t> Heart J. 1991 Sep;32(5):735-40.</a:t>
            </a:r>
            <a:endParaRPr lang="zh-CN" altLang="en-US" sz="1050" dirty="0">
              <a:solidFill>
                <a:schemeClr val="bg1">
                  <a:lumMod val="50000"/>
                </a:schemeClr>
              </a:solidFill>
            </a:endParaRPr>
          </a:p>
        </p:txBody>
      </p:sp>
      <p:sp>
        <p:nvSpPr>
          <p:cNvPr id="5" name="Rectangle 3"/>
          <p:cNvSpPr>
            <a:spLocks noChangeArrowheads="1"/>
          </p:cNvSpPr>
          <p:nvPr/>
        </p:nvSpPr>
        <p:spPr bwMode="auto">
          <a:xfrm>
            <a:off x="304800" y="1663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01084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4261899" y="699715"/>
            <a:ext cx="3466769" cy="1423283"/>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图片 20"/>
          <p:cNvPicPr>
            <a:picLocks noChangeAspect="1"/>
          </p:cNvPicPr>
          <p:nvPr/>
        </p:nvPicPr>
        <p:blipFill>
          <a:blip r:embed="rId3"/>
          <a:stretch>
            <a:fillRect/>
          </a:stretch>
        </p:blipFill>
        <p:spPr>
          <a:xfrm>
            <a:off x="605545" y="2977498"/>
            <a:ext cx="2758141" cy="3057939"/>
          </a:xfrm>
          <a:prstGeom prst="rect">
            <a:avLst/>
          </a:prstGeom>
        </p:spPr>
      </p:pic>
      <p:grpSp>
        <p:nvGrpSpPr>
          <p:cNvPr id="35" name="组合 34"/>
          <p:cNvGrpSpPr/>
          <p:nvPr/>
        </p:nvGrpSpPr>
        <p:grpSpPr>
          <a:xfrm>
            <a:off x="0" y="698863"/>
            <a:ext cx="3035316" cy="1332411"/>
            <a:chOff x="0" y="698863"/>
            <a:chExt cx="3035316" cy="1332411"/>
          </a:xfrm>
          <a:solidFill>
            <a:srgbClr val="3859B8"/>
          </a:solidFill>
        </p:grpSpPr>
        <p:sp>
          <p:nvSpPr>
            <p:cNvPr id="37" name="椭圆 36"/>
            <p:cNvSpPr/>
            <p:nvPr/>
          </p:nvSpPr>
          <p:spPr>
            <a:xfrm>
              <a:off x="1702905" y="698863"/>
              <a:ext cx="1332411" cy="13324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0" y="698863"/>
              <a:ext cx="2429691" cy="13324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微软雅黑" panose="020B0503020204020204" charset="-122"/>
                  <a:ea typeface="微软雅黑" panose="020B0503020204020204" charset="-122"/>
                </a:rPr>
                <a:t>目 录</a:t>
              </a:r>
              <a:r>
                <a:rPr lang="en-US" altLang="zh-CN" sz="2400" dirty="0">
                  <a:latin typeface="Times New Roman" panose="02020603050405020304" pitchFamily="18" charset="0"/>
                  <a:ea typeface="微软雅黑" panose="020B0503020204020204" charset="-122"/>
                  <a:cs typeface="Times New Roman" panose="02020603050405020304" pitchFamily="18" charset="0"/>
                </a:rPr>
                <a:t>CONTENS</a:t>
              </a:r>
              <a:endParaRPr lang="en-US" altLang="zh-CN" sz="3600" dirty="0">
                <a:latin typeface="Times New Roman" panose="02020603050405020304" pitchFamily="18" charset="0"/>
                <a:ea typeface="微软雅黑" panose="020B0503020204020204" charset="-122"/>
                <a:cs typeface="Times New Roman" panose="02020603050405020304" pitchFamily="18" charset="0"/>
              </a:endParaRPr>
            </a:p>
          </p:txBody>
        </p:sp>
      </p:grpSp>
      <p:sp>
        <p:nvSpPr>
          <p:cNvPr id="39" name="矩形 38"/>
          <p:cNvSpPr/>
          <p:nvPr/>
        </p:nvSpPr>
        <p:spPr>
          <a:xfrm>
            <a:off x="4420925" y="922351"/>
            <a:ext cx="3132814" cy="101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矩形 40"/>
          <p:cNvSpPr/>
          <p:nvPr/>
        </p:nvSpPr>
        <p:spPr>
          <a:xfrm>
            <a:off x="4261899" y="4428035"/>
            <a:ext cx="3466769" cy="1423283"/>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矩形 41"/>
          <p:cNvSpPr/>
          <p:nvPr/>
        </p:nvSpPr>
        <p:spPr>
          <a:xfrm>
            <a:off x="4420925" y="4650671"/>
            <a:ext cx="3132814" cy="101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矩形 42"/>
          <p:cNvSpPr/>
          <p:nvPr/>
        </p:nvSpPr>
        <p:spPr>
          <a:xfrm>
            <a:off x="4230920" y="2568800"/>
            <a:ext cx="3466769" cy="1423283"/>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矩形 43"/>
          <p:cNvSpPr/>
          <p:nvPr/>
        </p:nvSpPr>
        <p:spPr>
          <a:xfrm>
            <a:off x="4389946" y="2791436"/>
            <a:ext cx="3132814" cy="101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矩形 44"/>
          <p:cNvSpPr/>
          <p:nvPr/>
        </p:nvSpPr>
        <p:spPr>
          <a:xfrm>
            <a:off x="8215760" y="3454784"/>
            <a:ext cx="3466769" cy="1423283"/>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矩形 45"/>
          <p:cNvSpPr/>
          <p:nvPr/>
        </p:nvSpPr>
        <p:spPr>
          <a:xfrm>
            <a:off x="8374786" y="3677420"/>
            <a:ext cx="3132814" cy="101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文本框 52"/>
          <p:cNvSpPr txBox="1"/>
          <p:nvPr/>
        </p:nvSpPr>
        <p:spPr>
          <a:xfrm>
            <a:off x="4552121" y="1157135"/>
            <a:ext cx="2870421" cy="523220"/>
          </a:xfrm>
          <a:prstGeom prst="rect">
            <a:avLst/>
          </a:prstGeom>
          <a:noFill/>
        </p:spPr>
        <p:txBody>
          <a:bodyPr wrap="square" rtlCol="0">
            <a:spAutoFit/>
          </a:bodyPr>
          <a:lstStyle/>
          <a:p>
            <a:pPr algn="ctr"/>
            <a:r>
              <a:rPr lang="en-US" altLang="zh-CN" sz="2800" dirty="0">
                <a:latin typeface="微软雅黑" panose="020B0503020204020204" charset="-122"/>
                <a:ea typeface="微软雅黑" panose="020B0503020204020204" charset="-122"/>
                <a:cs typeface="Arial" panose="020B0604020202020204" pitchFamily="34" charset="0"/>
              </a:rPr>
              <a:t>01</a:t>
            </a:r>
            <a:r>
              <a:rPr lang="en-US" altLang="zh-CN" sz="2800" dirty="0">
                <a:latin typeface="微软雅黑" panose="020B0503020204020204" charset="-122"/>
                <a:ea typeface="微软雅黑" panose="020B0503020204020204" charset="-122"/>
                <a:cs typeface="Times New Roman" panose="02020603050405020304" pitchFamily="18" charset="0"/>
              </a:rPr>
              <a:t> </a:t>
            </a:r>
            <a:r>
              <a:rPr lang="zh-CN" altLang="en-US" sz="2800" dirty="0">
                <a:latin typeface="微软雅黑" panose="020B0503020204020204" charset="-122"/>
                <a:ea typeface="微软雅黑" panose="020B0503020204020204" charset="-122"/>
                <a:cs typeface="Times New Roman" panose="02020603050405020304" pitchFamily="18" charset="0"/>
              </a:rPr>
              <a:t>药品基本信息</a:t>
            </a:r>
            <a:endParaRPr lang="en-US" altLang="zh-CN" sz="2800" dirty="0">
              <a:latin typeface="微软雅黑" panose="020B0503020204020204" charset="-122"/>
              <a:ea typeface="微软雅黑" panose="020B0503020204020204" charset="-122"/>
              <a:cs typeface="Times New Roman" panose="02020603050405020304" pitchFamily="18" charset="0"/>
            </a:endParaRPr>
          </a:p>
        </p:txBody>
      </p:sp>
      <p:sp>
        <p:nvSpPr>
          <p:cNvPr id="54" name="文本框 53"/>
          <p:cNvSpPr txBox="1"/>
          <p:nvPr/>
        </p:nvSpPr>
        <p:spPr>
          <a:xfrm>
            <a:off x="4521141" y="3038709"/>
            <a:ext cx="2870421" cy="523220"/>
          </a:xfrm>
          <a:prstGeom prst="rect">
            <a:avLst/>
          </a:prstGeom>
          <a:noFill/>
        </p:spPr>
        <p:txBody>
          <a:bodyPr wrap="square" rtlCol="0">
            <a:spAutoFit/>
          </a:bodyPr>
          <a:lstStyle/>
          <a:p>
            <a:r>
              <a:rPr lang="en-US" altLang="zh-CN" sz="2800" dirty="0">
                <a:latin typeface="Arial" panose="020B0604020202020204" pitchFamily="34" charset="0"/>
                <a:ea typeface="微软雅黑" panose="020B0503020204020204" charset="-122"/>
                <a:cs typeface="Arial" panose="020B0604020202020204" pitchFamily="34" charset="0"/>
              </a:rPr>
              <a:t>02  </a:t>
            </a:r>
            <a:r>
              <a:rPr lang="zh-CN" altLang="en-US" sz="2800" dirty="0">
                <a:latin typeface="Arial" panose="020B0604020202020204" pitchFamily="34" charset="0"/>
                <a:ea typeface="微软雅黑" panose="020B0503020204020204" charset="-122"/>
                <a:cs typeface="Arial" panose="020B0604020202020204" pitchFamily="34" charset="0"/>
              </a:rPr>
              <a:t>安全性</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55" name="文本框 54"/>
          <p:cNvSpPr txBox="1"/>
          <p:nvPr/>
        </p:nvSpPr>
        <p:spPr>
          <a:xfrm>
            <a:off x="8505980" y="3904815"/>
            <a:ext cx="2870421" cy="523220"/>
          </a:xfrm>
          <a:prstGeom prst="rect">
            <a:avLst/>
          </a:prstGeom>
          <a:noFill/>
        </p:spPr>
        <p:txBody>
          <a:bodyPr wrap="square" rtlCol="0">
            <a:spAutoFit/>
          </a:bodyPr>
          <a:lstStyle/>
          <a:p>
            <a:r>
              <a:rPr lang="en-US" altLang="zh-CN" sz="2800" dirty="0">
                <a:latin typeface="Arial" panose="020B0604020202020204" pitchFamily="34" charset="0"/>
                <a:ea typeface="微软雅黑" panose="020B0503020204020204" charset="-122"/>
                <a:cs typeface="Arial" panose="020B0604020202020204" pitchFamily="34" charset="0"/>
              </a:rPr>
              <a:t>05</a:t>
            </a:r>
            <a:r>
              <a:rPr lang="en-US" altLang="zh-CN" sz="2800" dirty="0">
                <a:latin typeface="Times New Roman" panose="02020603050405020304" pitchFamily="18" charset="0"/>
                <a:ea typeface="微软雅黑" panose="020B0503020204020204" charset="-122"/>
                <a:cs typeface="Times New Roman" panose="02020603050405020304" pitchFamily="18" charset="0"/>
              </a:rPr>
              <a:t>  </a:t>
            </a:r>
            <a:r>
              <a:rPr lang="zh-CN" altLang="en-US" sz="2800" dirty="0">
                <a:latin typeface="Times New Roman" panose="02020603050405020304" pitchFamily="18" charset="0"/>
                <a:ea typeface="微软雅黑" panose="020B0503020204020204" charset="-122"/>
                <a:cs typeface="Times New Roman" panose="02020603050405020304" pitchFamily="18" charset="0"/>
              </a:rPr>
              <a:t>公平性</a:t>
            </a:r>
          </a:p>
        </p:txBody>
      </p:sp>
      <p:sp>
        <p:nvSpPr>
          <p:cNvPr id="56" name="文本框 55"/>
          <p:cNvSpPr txBox="1"/>
          <p:nvPr/>
        </p:nvSpPr>
        <p:spPr>
          <a:xfrm>
            <a:off x="4552121" y="4897944"/>
            <a:ext cx="2870421" cy="523220"/>
          </a:xfrm>
          <a:prstGeom prst="rect">
            <a:avLst/>
          </a:prstGeom>
          <a:noFill/>
        </p:spPr>
        <p:txBody>
          <a:bodyPr wrap="square" rtlCol="0">
            <a:spAutoFit/>
          </a:bodyPr>
          <a:lstStyle/>
          <a:p>
            <a:r>
              <a:rPr lang="en-US" altLang="zh-CN" sz="2800" dirty="0">
                <a:latin typeface="微软雅黑" panose="020B0503020204020204" charset="-122"/>
                <a:ea typeface="微软雅黑" panose="020B0503020204020204" charset="-122"/>
                <a:cs typeface="Arial" panose="020B0604020202020204" pitchFamily="34" charset="0"/>
              </a:rPr>
              <a:t>03  </a:t>
            </a:r>
            <a:r>
              <a:rPr lang="zh-CN" altLang="en-US" sz="2800" dirty="0">
                <a:latin typeface="Times New Roman" panose="02020603050405020304" pitchFamily="18" charset="0"/>
                <a:ea typeface="微软雅黑" panose="020B0503020204020204" charset="-122"/>
                <a:cs typeface="Times New Roman" panose="02020603050405020304" pitchFamily="18" charset="0"/>
              </a:rPr>
              <a:t>有效性</a:t>
            </a:r>
          </a:p>
        </p:txBody>
      </p:sp>
      <p:sp>
        <p:nvSpPr>
          <p:cNvPr id="22" name="矩形 21"/>
          <p:cNvSpPr/>
          <p:nvPr/>
        </p:nvSpPr>
        <p:spPr>
          <a:xfrm>
            <a:off x="8215760" y="1554215"/>
            <a:ext cx="3466769" cy="1423283"/>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矩形 22"/>
          <p:cNvSpPr/>
          <p:nvPr/>
        </p:nvSpPr>
        <p:spPr>
          <a:xfrm>
            <a:off x="8374786" y="1776851"/>
            <a:ext cx="3132814" cy="101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文本框 23"/>
          <p:cNvSpPr txBox="1"/>
          <p:nvPr/>
        </p:nvSpPr>
        <p:spPr>
          <a:xfrm>
            <a:off x="8505981" y="2001510"/>
            <a:ext cx="2870421" cy="523220"/>
          </a:xfrm>
          <a:prstGeom prst="rect">
            <a:avLst/>
          </a:prstGeom>
          <a:noFill/>
        </p:spPr>
        <p:txBody>
          <a:bodyPr wrap="square" rtlCol="0">
            <a:spAutoFit/>
          </a:bodyPr>
          <a:lstStyle/>
          <a:p>
            <a:r>
              <a:rPr lang="en-US" altLang="zh-CN" sz="2800" dirty="0">
                <a:latin typeface="微软雅黑" panose="020B0503020204020204" charset="-122"/>
                <a:ea typeface="微软雅黑" panose="020B0503020204020204" charset="-122"/>
                <a:cs typeface="Arial" panose="020B0604020202020204" pitchFamily="34" charset="0"/>
              </a:rPr>
              <a:t>04</a:t>
            </a:r>
            <a:r>
              <a:rPr lang="en-US" altLang="zh-CN" sz="2800" dirty="0">
                <a:latin typeface="微软雅黑" panose="020B0503020204020204" charset="-122"/>
                <a:ea typeface="微软雅黑" panose="020B0503020204020204" charset="-122"/>
                <a:cs typeface="Times New Roman" panose="02020603050405020304" pitchFamily="18" charset="0"/>
              </a:rPr>
              <a:t>  </a:t>
            </a:r>
            <a:r>
              <a:rPr lang="zh-CN" altLang="en-US" sz="2800" dirty="0">
                <a:latin typeface="微软雅黑" panose="020B0503020204020204" charset="-122"/>
                <a:ea typeface="微软雅黑" panose="020B0503020204020204" charset="-122"/>
                <a:cs typeface="Times New Roman" panose="02020603050405020304" pitchFamily="18" charset="0"/>
              </a:rPr>
              <a:t>创新性</a:t>
            </a:r>
          </a:p>
        </p:txBody>
      </p:sp>
    </p:spTree>
    <p:extLst>
      <p:ext uri="{BB962C8B-B14F-4D97-AF65-F5344CB8AC3E}">
        <p14:creationId xmlns:p14="http://schemas.microsoft.com/office/powerpoint/2010/main" val="174864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895295"/>
            <a:ext cx="12192000" cy="5112688"/>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CECF9"/>
              </a:solidFill>
            </a:endParaRPr>
          </a:p>
        </p:txBody>
      </p:sp>
      <p:sp>
        <p:nvSpPr>
          <p:cNvPr id="26" name="矩形 25"/>
          <p:cNvSpPr/>
          <p:nvPr/>
        </p:nvSpPr>
        <p:spPr>
          <a:xfrm>
            <a:off x="0" y="1155281"/>
            <a:ext cx="12192000" cy="457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776692" y="1901970"/>
            <a:ext cx="1228902" cy="830997"/>
          </a:xfrm>
          <a:prstGeom prst="rect">
            <a:avLst/>
          </a:prstGeom>
          <a:noFill/>
        </p:spPr>
        <p:txBody>
          <a:bodyPr wrap="square" rtlCol="0">
            <a:spAutoFit/>
          </a:bodyPr>
          <a:lstStyle/>
          <a:p>
            <a:r>
              <a:rPr lang="en-US" altLang="zh-CN" sz="4800" dirty="0">
                <a:solidFill>
                  <a:schemeClr val="bg1"/>
                </a:solidFill>
                <a:latin typeface="Arial" panose="020B0604020202020204" pitchFamily="34" charset="0"/>
                <a:cs typeface="Arial" panose="020B0604020202020204" pitchFamily="34" charset="0"/>
              </a:rPr>
              <a:t>01</a:t>
            </a:r>
            <a:endParaRPr lang="zh-CN" altLang="en-US" sz="4800" dirty="0">
              <a:solidFill>
                <a:schemeClr val="bg1"/>
              </a:solidFill>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3"/>
          <a:stretch>
            <a:fillRect/>
          </a:stretch>
        </p:blipFill>
        <p:spPr>
          <a:xfrm>
            <a:off x="289874" y="1268867"/>
            <a:ext cx="1050608" cy="1072159"/>
          </a:xfrm>
          <a:prstGeom prst="rect">
            <a:avLst/>
          </a:prstGeom>
        </p:spPr>
      </p:pic>
      <p:sp>
        <p:nvSpPr>
          <p:cNvPr id="33" name="文本框 32"/>
          <p:cNvSpPr txBox="1"/>
          <p:nvPr/>
        </p:nvSpPr>
        <p:spPr>
          <a:xfrm>
            <a:off x="289874" y="2994944"/>
            <a:ext cx="5662497" cy="2677656"/>
          </a:xfrm>
          <a:prstGeom prst="rect">
            <a:avLst/>
          </a:prstGeom>
          <a:noFill/>
        </p:spPr>
        <p:txBody>
          <a:bodyPr wrap="square">
            <a:spAutoFit/>
          </a:bodyPr>
          <a:lstStyle/>
          <a:p>
            <a:pPr>
              <a:lnSpc>
                <a:spcPct val="150000"/>
              </a:lnSpc>
            </a:pPr>
            <a:r>
              <a:rPr lang="zh-CN" altLang="en-US" sz="1600" b="1" dirty="0">
                <a:solidFill>
                  <a:srgbClr val="FF0000"/>
                </a:solidFill>
                <a:latin typeface="微软雅黑" panose="020B0503020204020204" charset="-122"/>
                <a:ea typeface="微软雅黑" panose="020B0503020204020204" charset="-122"/>
                <a:sym typeface="+mn-ea"/>
              </a:rPr>
              <a:t>备注：研究表明，可用于治疗儿童动脉导管依赖性先心病（罕见病）和雷诺氏综合征</a:t>
            </a:r>
            <a:endParaRPr lang="en-US" altLang="zh-CN" sz="1600" b="1" dirty="0">
              <a:solidFill>
                <a:srgbClr val="FF0000"/>
              </a:solidFill>
              <a:latin typeface="微软雅黑" panose="020B0503020204020204" charset="-122"/>
              <a:ea typeface="微软雅黑" panose="020B0503020204020204" charset="-122"/>
              <a:sym typeface="+mn-ea"/>
            </a:endParaRPr>
          </a:p>
          <a:p>
            <a:pPr>
              <a:lnSpc>
                <a:spcPct val="150000"/>
              </a:lnSpc>
            </a:pPr>
            <a:r>
              <a:rPr lang="zh-CN" altLang="en-US" sz="1600" b="1" dirty="0">
                <a:latin typeface="微软雅黑" panose="020B0503020204020204" charset="-122"/>
                <a:ea typeface="微软雅黑" panose="020B0503020204020204" charset="-122"/>
                <a:sym typeface="+mn-ea"/>
              </a:rPr>
              <a:t>用法用量：</a:t>
            </a:r>
            <a:r>
              <a:rPr lang="zh-CN" altLang="zh-CN" sz="1600" dirty="0">
                <a:latin typeface="微软雅黑" panose="020B0503020204020204" charset="-122"/>
                <a:ea typeface="微软雅黑" panose="020B0503020204020204" charset="-122"/>
              </a:rPr>
              <a:t>通常成人一日</a:t>
            </a:r>
            <a:r>
              <a:rPr lang="en-US" altLang="zh-CN" sz="1600" dirty="0">
                <a:latin typeface="微软雅黑" panose="020B0503020204020204" charset="-122"/>
                <a:ea typeface="微软雅黑" panose="020B0503020204020204" charset="-122"/>
              </a:rPr>
              <a:t>3</a:t>
            </a:r>
            <a:r>
              <a:rPr lang="zh-CN" altLang="zh-CN" sz="1600" dirty="0">
                <a:latin typeface="微软雅黑" panose="020B0503020204020204" charset="-122"/>
                <a:ea typeface="微软雅黑" panose="020B0503020204020204" charset="-122"/>
              </a:rPr>
              <a:t>次，一次口服</a:t>
            </a:r>
            <a:r>
              <a:rPr lang="en-US" altLang="zh-CN" sz="1600" dirty="0">
                <a:latin typeface="微软雅黑" panose="020B0503020204020204" charset="-122"/>
                <a:ea typeface="微软雅黑" panose="020B0503020204020204" charset="-122"/>
              </a:rPr>
              <a:t>5μg</a:t>
            </a:r>
            <a:endParaRPr lang="en-US" altLang="zh-CN" sz="1600" dirty="0">
              <a:latin typeface="微软雅黑" panose="020B0503020204020204" charset="-122"/>
              <a:ea typeface="微软雅黑" panose="020B0503020204020204" charset="-122"/>
              <a:sym typeface="+mn-ea"/>
            </a:endParaRPr>
          </a:p>
          <a:p>
            <a:pPr>
              <a:lnSpc>
                <a:spcPct val="150000"/>
              </a:lnSpc>
            </a:pPr>
            <a:r>
              <a:rPr lang="zh-CN" altLang="en-US" sz="1600" b="1" dirty="0">
                <a:latin typeface="微软雅黑" panose="020B0503020204020204" charset="-122"/>
                <a:ea typeface="微软雅黑" panose="020B0503020204020204" charset="-122"/>
                <a:sym typeface="+mn-ea"/>
              </a:rPr>
              <a:t>中国大陆上市时间：</a:t>
            </a:r>
            <a:r>
              <a:rPr lang="en-US" altLang="zh-CN" sz="1600" dirty="0">
                <a:latin typeface="微软雅黑" panose="020B0503020204020204" charset="-122"/>
                <a:ea typeface="微软雅黑" panose="020B0503020204020204" charset="-122"/>
                <a:sym typeface="+mn-ea"/>
              </a:rPr>
              <a:t>2023</a:t>
            </a:r>
            <a:r>
              <a:rPr lang="zh-CN" altLang="en-US" sz="1600" dirty="0">
                <a:latin typeface="微软雅黑" panose="020B0503020204020204" charset="-122"/>
                <a:ea typeface="微软雅黑" panose="020B0503020204020204" charset="-122"/>
                <a:sym typeface="+mn-ea"/>
              </a:rPr>
              <a:t>年</a:t>
            </a:r>
            <a:r>
              <a:rPr lang="en-US" altLang="zh-CN" sz="1600" dirty="0">
                <a:latin typeface="微软雅黑" panose="020B0503020204020204" charset="-122"/>
                <a:ea typeface="微软雅黑" panose="020B0503020204020204" charset="-122"/>
                <a:sym typeface="+mn-ea"/>
              </a:rPr>
              <a:t>2</a:t>
            </a:r>
            <a:r>
              <a:rPr lang="zh-CN" altLang="en-US" sz="1600" dirty="0">
                <a:latin typeface="微软雅黑" panose="020B0503020204020204" charset="-122"/>
                <a:ea typeface="微软雅黑" panose="020B0503020204020204" charset="-122"/>
                <a:sym typeface="+mn-ea"/>
              </a:rPr>
              <a:t>月</a:t>
            </a:r>
            <a:r>
              <a:rPr lang="en-US" altLang="zh-CN" sz="1600" dirty="0">
                <a:latin typeface="微软雅黑" panose="020B0503020204020204" charset="-122"/>
                <a:ea typeface="微软雅黑" panose="020B0503020204020204" charset="-122"/>
                <a:sym typeface="+mn-ea"/>
              </a:rPr>
              <a:t>14</a:t>
            </a:r>
            <a:r>
              <a:rPr lang="zh-CN" altLang="en-US" sz="1600" dirty="0">
                <a:latin typeface="微软雅黑" panose="020B0503020204020204" charset="-122"/>
                <a:ea typeface="微软雅黑" panose="020B0503020204020204" charset="-122"/>
                <a:sym typeface="+mn-ea"/>
              </a:rPr>
              <a:t>日</a:t>
            </a:r>
          </a:p>
          <a:p>
            <a:pPr>
              <a:lnSpc>
                <a:spcPct val="150000"/>
              </a:lnSpc>
            </a:pPr>
            <a:r>
              <a:rPr lang="zh-CN" altLang="en-US" sz="1600" b="1" dirty="0">
                <a:solidFill>
                  <a:srgbClr val="FF0000"/>
                </a:solidFill>
                <a:latin typeface="微软雅黑" panose="020B0503020204020204" charset="-122"/>
                <a:ea typeface="微软雅黑" panose="020B0503020204020204" charset="-122"/>
                <a:sym typeface="+mn-ea"/>
              </a:rPr>
              <a:t>目前大陆地区同通用名药品的上市情况：无，独家药品</a:t>
            </a:r>
            <a:endParaRPr lang="en-US" altLang="zh-CN" sz="1600" b="1" dirty="0">
              <a:solidFill>
                <a:srgbClr val="FF0000"/>
              </a:solidFill>
              <a:latin typeface="微软雅黑" panose="020B0503020204020204" charset="-122"/>
              <a:ea typeface="微软雅黑" panose="020B0503020204020204" charset="-122"/>
              <a:sym typeface="+mn-ea"/>
            </a:endParaRPr>
          </a:p>
          <a:p>
            <a:pPr>
              <a:lnSpc>
                <a:spcPct val="150000"/>
              </a:lnSpc>
            </a:pPr>
            <a:r>
              <a:rPr lang="zh-CN" altLang="en-US" sz="1600" b="1" dirty="0">
                <a:latin typeface="微软雅黑" panose="020B0503020204020204" charset="-122"/>
                <a:ea typeface="微软雅黑" panose="020B0503020204020204" charset="-122"/>
                <a:sym typeface="+mn-ea"/>
              </a:rPr>
              <a:t>全球首个上市国家</a:t>
            </a:r>
            <a:r>
              <a:rPr lang="en-US" altLang="zh-CN" sz="1600" b="1" dirty="0">
                <a:latin typeface="微软雅黑" panose="020B0503020204020204" charset="-122"/>
                <a:ea typeface="微软雅黑" panose="020B0503020204020204" charset="-122"/>
                <a:sym typeface="+mn-ea"/>
              </a:rPr>
              <a:t>/</a:t>
            </a:r>
            <a:r>
              <a:rPr lang="zh-CN" altLang="en-US" sz="1600" b="1" dirty="0">
                <a:latin typeface="微软雅黑" panose="020B0503020204020204" charset="-122"/>
                <a:ea typeface="微软雅黑" panose="020B0503020204020204" charset="-122"/>
                <a:sym typeface="+mn-ea"/>
              </a:rPr>
              <a:t>地区及上市时间</a:t>
            </a:r>
            <a:r>
              <a:rPr lang="zh-CN" altLang="en-US" sz="1600" b="1" dirty="0" smtClean="0">
                <a:latin typeface="微软雅黑" panose="020B0503020204020204" charset="-122"/>
                <a:ea typeface="微软雅黑" panose="020B0503020204020204" charset="-122"/>
                <a:sym typeface="+mn-ea"/>
              </a:rPr>
              <a:t>：</a:t>
            </a:r>
            <a:r>
              <a:rPr lang="zh-CN" altLang="en-US" sz="1600" dirty="0" smtClean="0">
                <a:latin typeface="微软雅黑" panose="020B0503020204020204" charset="-122"/>
                <a:ea typeface="微软雅黑" panose="020B0503020204020204" charset="-122"/>
                <a:sym typeface="+mn-ea"/>
              </a:rPr>
              <a:t>日本，</a:t>
            </a:r>
            <a:r>
              <a:rPr lang="en-US" altLang="zh-CN" sz="1600" dirty="0" smtClean="0">
                <a:latin typeface="微软雅黑" panose="020B0503020204020204" charset="-122"/>
                <a:ea typeface="微软雅黑" panose="020B0503020204020204" charset="-122"/>
                <a:sym typeface="+mn-ea"/>
              </a:rPr>
              <a:t>1988</a:t>
            </a:r>
            <a:r>
              <a:rPr lang="zh-CN" altLang="en-US" sz="1600" dirty="0" smtClean="0">
                <a:latin typeface="微软雅黑" panose="020B0503020204020204" charset="-122"/>
                <a:ea typeface="微软雅黑" panose="020B0503020204020204" charset="-122"/>
                <a:sym typeface="+mn-ea"/>
              </a:rPr>
              <a:t>年</a:t>
            </a:r>
            <a:endParaRPr lang="en-US" altLang="zh-CN" sz="1600" dirty="0">
              <a:latin typeface="微软雅黑" panose="020B0503020204020204" charset="-122"/>
              <a:ea typeface="微软雅黑" panose="020B0503020204020204" charset="-122"/>
              <a:sym typeface="+mn-ea"/>
            </a:endParaRPr>
          </a:p>
          <a:p>
            <a:pPr>
              <a:lnSpc>
                <a:spcPct val="150000"/>
              </a:lnSpc>
            </a:pPr>
            <a:r>
              <a:rPr lang="zh-CN" altLang="en-US" sz="1600" b="1" dirty="0">
                <a:latin typeface="微软雅黑" panose="020B0503020204020204" charset="-122"/>
                <a:ea typeface="微软雅黑" panose="020B0503020204020204" charset="-122"/>
                <a:sym typeface="+mn-ea"/>
              </a:rPr>
              <a:t>是否为</a:t>
            </a:r>
            <a:r>
              <a:rPr lang="en-US" altLang="zh-CN" sz="1600" b="1" dirty="0">
                <a:latin typeface="微软雅黑" panose="020B0503020204020204" charset="-122"/>
                <a:ea typeface="微软雅黑" panose="020B0503020204020204" charset="-122"/>
                <a:sym typeface="+mn-ea"/>
              </a:rPr>
              <a:t>OTC</a:t>
            </a:r>
            <a:r>
              <a:rPr lang="zh-CN" altLang="en-US" sz="1600" b="1" dirty="0">
                <a:latin typeface="微软雅黑" panose="020B0503020204020204" charset="-122"/>
                <a:ea typeface="微软雅黑" panose="020B0503020204020204" charset="-122"/>
                <a:sym typeface="+mn-ea"/>
              </a:rPr>
              <a:t>药品：</a:t>
            </a:r>
            <a:r>
              <a:rPr lang="zh-CN" altLang="en-US" sz="1600" dirty="0">
                <a:latin typeface="微软雅黑" panose="020B0503020204020204" charset="-122"/>
                <a:ea typeface="微软雅黑" panose="020B0503020204020204" charset="-122"/>
                <a:sym typeface="+mn-ea"/>
              </a:rPr>
              <a:t>否</a:t>
            </a:r>
            <a:endParaRPr lang="en-US" altLang="zh-CN" sz="1600" dirty="0">
              <a:latin typeface="微软雅黑" panose="020B0503020204020204" charset="-122"/>
              <a:ea typeface="微软雅黑" panose="020B0503020204020204" charset="-122"/>
              <a:sym typeface="+mn-ea"/>
            </a:endParaRPr>
          </a:p>
        </p:txBody>
      </p:sp>
      <p:sp>
        <p:nvSpPr>
          <p:cNvPr id="11" name="矩形 10"/>
          <p:cNvSpPr/>
          <p:nvPr/>
        </p:nvSpPr>
        <p:spPr>
          <a:xfrm>
            <a:off x="0" y="0"/>
            <a:ext cx="2530366" cy="922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0"/>
            <a:ext cx="2530366" cy="882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4679" y="40834"/>
            <a:ext cx="2381007" cy="800219"/>
          </a:xfrm>
          <a:prstGeom prst="rect">
            <a:avLst/>
          </a:prstGeom>
          <a:noFill/>
        </p:spPr>
        <p:txBody>
          <a:bodyPr wrap="square" rtlCol="0">
            <a:spAutoFit/>
          </a:bodyPr>
          <a:lstStyle/>
          <a:p>
            <a:pPr algn="ctr"/>
            <a:r>
              <a:rPr lang="zh-CN" altLang="en-US" sz="2800" b="1" dirty="0">
                <a:latin typeface="微软雅黑" panose="020B0503020204020204" charset="-122"/>
                <a:ea typeface="微软雅黑" panose="020B0503020204020204" charset="-122"/>
              </a:rPr>
              <a:t>药品基本信息</a:t>
            </a:r>
            <a:endParaRPr lang="en-US" altLang="zh-CN" sz="2800" b="1" dirty="0">
              <a:latin typeface="微软雅黑" panose="020B0503020204020204" charset="-122"/>
              <a:ea typeface="微软雅黑" panose="020B0503020204020204" charset="-122"/>
            </a:endParaRPr>
          </a:p>
          <a:p>
            <a:pPr algn="ctr"/>
            <a:r>
              <a:rPr lang="en-US" altLang="zh-CN" b="1" dirty="0">
                <a:latin typeface="Times New Roman" panose="02020603050405020304" pitchFamily="18" charset="0"/>
                <a:ea typeface="微软雅黑" panose="020B0503020204020204" charset="-122"/>
                <a:cs typeface="Times New Roman" panose="02020603050405020304" pitchFamily="18" charset="0"/>
              </a:rPr>
              <a:t>Basic Information</a:t>
            </a:r>
            <a:endParaRPr lang="zh-CN" altLang="en-US"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3" name="文本框 2"/>
          <p:cNvSpPr txBox="1"/>
          <p:nvPr/>
        </p:nvSpPr>
        <p:spPr>
          <a:xfrm>
            <a:off x="2651658" y="5106"/>
            <a:ext cx="9292929" cy="830997"/>
          </a:xfrm>
          <a:prstGeom prst="rect">
            <a:avLst/>
          </a:prstGeom>
          <a:noFill/>
        </p:spPr>
        <p:txBody>
          <a:bodyPr wrap="square" rtlCol="0">
            <a:spAutoFit/>
          </a:bodyPr>
          <a:lstStyle/>
          <a:p>
            <a:r>
              <a:rPr lang="zh-CN" altLang="en-US" sz="2400" b="1" dirty="0">
                <a:latin typeface="Verdana" panose="020B0604030504040204" pitchFamily="34" charset="0"/>
                <a:ea typeface="Verdana" panose="020B0604030504040204" pitchFamily="34" charset="0"/>
                <a:cs typeface="Verdana" panose="020B0604030504040204" pitchFamily="34" charset="0"/>
              </a:rPr>
              <a:t>利马前列素片是国内唯一获批腰椎管狭窄症（</a:t>
            </a:r>
            <a:r>
              <a:rPr lang="en-US" altLang="zh-CN" sz="2400" b="1" dirty="0">
                <a:latin typeface="Verdana" panose="020B0604030504040204" pitchFamily="34" charset="0"/>
                <a:ea typeface="Verdana" panose="020B0604030504040204" pitchFamily="34" charset="0"/>
                <a:cs typeface="Verdana" panose="020B0604030504040204" pitchFamily="34" charset="0"/>
              </a:rPr>
              <a:t>LSS)</a:t>
            </a:r>
            <a:r>
              <a:rPr lang="zh-CN" altLang="en-US" sz="2400" b="1" dirty="0">
                <a:latin typeface="Verdana" panose="020B0604030504040204" pitchFamily="34" charset="0"/>
                <a:ea typeface="Verdana" panose="020B0604030504040204" pitchFamily="34" charset="0"/>
                <a:cs typeface="Verdana" panose="020B0604030504040204" pitchFamily="34" charset="0"/>
              </a:rPr>
              <a:t>适应症的化药，填补目录空白</a:t>
            </a:r>
          </a:p>
        </p:txBody>
      </p:sp>
      <p:sp>
        <p:nvSpPr>
          <p:cNvPr id="28" name="矩形 27"/>
          <p:cNvSpPr/>
          <p:nvPr/>
        </p:nvSpPr>
        <p:spPr>
          <a:xfrm>
            <a:off x="6223239" y="1864110"/>
            <a:ext cx="5493050" cy="1061829"/>
          </a:xfrm>
          <a:prstGeom prst="rect">
            <a:avLst/>
          </a:prstGeom>
        </p:spPr>
        <p:txBody>
          <a:bodyPr wrap="square">
            <a:spAutoFit/>
          </a:bodyPr>
          <a:lstStyle/>
          <a:p>
            <a:pPr marL="342900" indent="-342900">
              <a:lnSpc>
                <a:spcPct val="150000"/>
              </a:lnSpc>
              <a:buFont typeface="Arial" panose="020B0604020202020204" pitchFamily="34" charset="0"/>
              <a:buChar char="•"/>
              <a:defRPr/>
            </a:pPr>
            <a:r>
              <a:rPr lang="zh-CN" altLang="en-US" b="1"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同适应症化药：无</a:t>
            </a:r>
            <a:endParaRPr lang="en-US" altLang="zh-CN" b="1"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endParaRPr>
          </a:p>
          <a:p>
            <a:pPr marL="355600">
              <a:lnSpc>
                <a:spcPct val="150000"/>
              </a:lnSpc>
              <a:defRPr/>
            </a:pPr>
            <a:r>
              <a:rPr lang="zh-CN" altLang="en-US" sz="1200"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利马前列素为首个获批腰椎管狭窄症适应症的化药，目前临床常用药物无直接腰椎管狭窄症适应症，均为对症治疗； </a:t>
            </a:r>
            <a:endParaRPr lang="en-US" altLang="zh-CN" sz="1200"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endParaRPr>
          </a:p>
        </p:txBody>
      </p:sp>
      <p:sp>
        <p:nvSpPr>
          <p:cNvPr id="29" name="矩形 28"/>
          <p:cNvSpPr/>
          <p:nvPr/>
        </p:nvSpPr>
        <p:spPr>
          <a:xfrm>
            <a:off x="6223239" y="2795780"/>
            <a:ext cx="5784408" cy="1338828"/>
          </a:xfrm>
          <a:prstGeom prst="rect">
            <a:avLst/>
          </a:prstGeom>
        </p:spPr>
        <p:txBody>
          <a:bodyPr wrap="square">
            <a:spAutoFit/>
          </a:bodyPr>
          <a:lstStyle/>
          <a:p>
            <a:pPr marL="342900" indent="-342900">
              <a:lnSpc>
                <a:spcPct val="150000"/>
              </a:lnSpc>
              <a:buFont typeface="Arial" panose="020B0604020202020204" pitchFamily="34" charset="0"/>
              <a:buChar char="•"/>
              <a:defRPr/>
            </a:pPr>
            <a:r>
              <a:rPr lang="zh-CN" altLang="en-US" b="1"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同品类药物：无</a:t>
            </a:r>
            <a:endParaRPr lang="en-US" altLang="zh-CN" b="1"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endParaRPr>
          </a:p>
          <a:p>
            <a:pPr marL="355600">
              <a:lnSpc>
                <a:spcPct val="150000"/>
              </a:lnSpc>
              <a:defRPr/>
            </a:pPr>
            <a:r>
              <a:rPr lang="zh-CN" altLang="en-US" sz="1200"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利马前列素片为</a:t>
            </a:r>
            <a:r>
              <a:rPr lang="zh-CN" altLang="en-US" sz="1200"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前列腺素</a:t>
            </a:r>
            <a:r>
              <a:rPr lang="en-US" altLang="zh-CN" sz="1200"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E</a:t>
            </a:r>
            <a:r>
              <a:rPr lang="en-US" altLang="zh-CN" sz="1200" b="1" baseline="-25000" dirty="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1</a:t>
            </a:r>
            <a:r>
              <a:rPr lang="zh-CN" altLang="en-US" sz="1200"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衍生物，针对腰椎管狭窄症压迫缺血的核心病理生理机制</a:t>
            </a:r>
            <a:r>
              <a:rPr lang="zh-CN" altLang="en-US" sz="1200"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，通过扩张血管、增加血供，减轻局部水肿以及神经功能损伤和异常放电，减轻间歇性跛行症状、提高行走能力和生活质量，带来</a:t>
            </a:r>
            <a:r>
              <a:rPr lang="zh-CN" altLang="en-US" sz="1200"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新型治疗选择；</a:t>
            </a:r>
            <a:endParaRPr lang="en-US" altLang="zh-CN" sz="1200"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endParaRPr>
          </a:p>
        </p:txBody>
      </p:sp>
      <p:sp>
        <p:nvSpPr>
          <p:cNvPr id="5" name="矩形 4"/>
          <p:cNvSpPr/>
          <p:nvPr/>
        </p:nvSpPr>
        <p:spPr>
          <a:xfrm>
            <a:off x="6223239" y="1616932"/>
            <a:ext cx="877163" cy="369332"/>
          </a:xfrm>
          <a:prstGeom prst="rect">
            <a:avLst/>
          </a:prstGeom>
        </p:spPr>
        <p:txBody>
          <a:bodyPr wrap="none">
            <a:spAutoFit/>
          </a:bodyPr>
          <a:lstStyle/>
          <a:p>
            <a:r>
              <a:rPr lang="zh-CN" altLang="en-US" b="1" dirty="0">
                <a:latin typeface="微软雅黑" panose="020B0503020204020204" charset="-122"/>
                <a:ea typeface="微软雅黑" panose="020B0503020204020204" charset="-122"/>
                <a:sym typeface="+mn-ea"/>
              </a:rPr>
              <a:t>理由：</a:t>
            </a:r>
            <a:endParaRPr lang="zh-CN" altLang="en-US" b="1" dirty="0">
              <a:latin typeface="微软雅黑" panose="020B0503020204020204" charset="-122"/>
              <a:ea typeface="微软雅黑" panose="020B0503020204020204" charset="-122"/>
            </a:endParaRPr>
          </a:p>
        </p:txBody>
      </p:sp>
      <p:sp>
        <p:nvSpPr>
          <p:cNvPr id="7" name="矩形 6"/>
          <p:cNvSpPr/>
          <p:nvPr/>
        </p:nvSpPr>
        <p:spPr>
          <a:xfrm>
            <a:off x="5888441" y="1146045"/>
            <a:ext cx="2723823" cy="458908"/>
          </a:xfrm>
          <a:prstGeom prst="rect">
            <a:avLst/>
          </a:prstGeom>
        </p:spPr>
        <p:txBody>
          <a:bodyPr wrap="none">
            <a:spAutoFit/>
          </a:bodyPr>
          <a:lstStyle/>
          <a:p>
            <a:pPr>
              <a:lnSpc>
                <a:spcPct val="150000"/>
              </a:lnSpc>
            </a:pPr>
            <a:r>
              <a:rPr lang="zh-CN" altLang="en-US" b="1" dirty="0">
                <a:solidFill>
                  <a:srgbClr val="FF0000"/>
                </a:solidFill>
                <a:latin typeface="微软雅黑" panose="020B0503020204020204" charset="-122"/>
                <a:ea typeface="微软雅黑" panose="020B0503020204020204" charset="-122"/>
                <a:sym typeface="+mn-ea"/>
              </a:rPr>
              <a:t>参照药品建议：艾瑞昔布</a:t>
            </a:r>
            <a:endParaRPr lang="en-US" altLang="zh-CN" b="1" dirty="0">
              <a:solidFill>
                <a:srgbClr val="FF0000"/>
              </a:solidFill>
              <a:latin typeface="微软雅黑" panose="020B0503020204020204" charset="-122"/>
              <a:ea typeface="微软雅黑" panose="020B0503020204020204" charset="-122"/>
              <a:sym typeface="+mn-ea"/>
            </a:endParaRPr>
          </a:p>
        </p:txBody>
      </p:sp>
      <p:sp>
        <p:nvSpPr>
          <p:cNvPr id="8" name="矩形 7"/>
          <p:cNvSpPr/>
          <p:nvPr/>
        </p:nvSpPr>
        <p:spPr>
          <a:xfrm>
            <a:off x="1461409" y="1165056"/>
            <a:ext cx="4490962" cy="1938992"/>
          </a:xfrm>
          <a:prstGeom prst="rect">
            <a:avLst/>
          </a:prstGeom>
        </p:spPr>
        <p:txBody>
          <a:bodyPr wrap="square">
            <a:spAutoFit/>
          </a:bodyPr>
          <a:lstStyle/>
          <a:p>
            <a:pPr>
              <a:lnSpc>
                <a:spcPct val="150000"/>
              </a:lnSpc>
            </a:pPr>
            <a:r>
              <a:rPr lang="zh-CN" altLang="en-US" sz="1600" b="1" dirty="0">
                <a:latin typeface="微软雅黑" panose="020B0503020204020204" charset="-122"/>
                <a:ea typeface="微软雅黑" panose="020B0503020204020204" charset="-122"/>
              </a:rPr>
              <a:t>通用名：</a:t>
            </a:r>
            <a:r>
              <a:rPr lang="zh-CN" altLang="en-US" sz="1600" b="1" dirty="0">
                <a:latin typeface="微软雅黑" panose="020B0503020204020204" charset="-122"/>
                <a:ea typeface="微软雅黑" panose="020B0503020204020204" charset="-122"/>
                <a:sym typeface="+mn-ea"/>
              </a:rPr>
              <a:t>利马前列素片</a:t>
            </a:r>
          </a:p>
          <a:p>
            <a:pPr>
              <a:lnSpc>
                <a:spcPct val="150000"/>
              </a:lnSpc>
            </a:pPr>
            <a:r>
              <a:rPr lang="zh-CN" altLang="en-US" sz="1600" b="1" dirty="0">
                <a:latin typeface="微软雅黑" panose="020B0503020204020204" charset="-122"/>
                <a:ea typeface="微软雅黑" panose="020B0503020204020204" charset="-122"/>
                <a:sym typeface="+mn-ea"/>
              </a:rPr>
              <a:t>注册规格：</a:t>
            </a:r>
            <a:r>
              <a:rPr lang="en-US" altLang="zh-CN" sz="1600" dirty="0">
                <a:latin typeface="微软雅黑" panose="020B0503020204020204" charset="-122"/>
                <a:ea typeface="微软雅黑" panose="020B0503020204020204" charset="-122"/>
                <a:sym typeface="+mn-ea"/>
              </a:rPr>
              <a:t>5μg</a:t>
            </a:r>
          </a:p>
          <a:p>
            <a:pPr>
              <a:lnSpc>
                <a:spcPct val="150000"/>
              </a:lnSpc>
            </a:pPr>
            <a:r>
              <a:rPr lang="zh-CN" altLang="en-US" sz="1600" b="1" dirty="0">
                <a:solidFill>
                  <a:srgbClr val="FF0000"/>
                </a:solidFill>
                <a:latin typeface="微软雅黑" panose="020B0503020204020204" charset="-122"/>
                <a:ea typeface="微软雅黑" panose="020B0503020204020204" charset="-122"/>
              </a:rPr>
              <a:t>适应症：改善退行性腰椎管狭窄症（直腿抬高试验正常，有间歇性跛行）患者的主观症状（腰部和下肢疼痛及麻木感）。</a:t>
            </a:r>
            <a:endParaRPr lang="en-US" altLang="zh-CN" sz="1600" dirty="0">
              <a:solidFill>
                <a:srgbClr val="FF0000"/>
              </a:solidFill>
            </a:endParaRPr>
          </a:p>
        </p:txBody>
      </p:sp>
      <p:sp>
        <p:nvSpPr>
          <p:cNvPr id="18" name="矩形 17"/>
          <p:cNvSpPr/>
          <p:nvPr/>
        </p:nvSpPr>
        <p:spPr>
          <a:xfrm>
            <a:off x="6223239" y="4056773"/>
            <a:ext cx="5784408" cy="1615827"/>
          </a:xfrm>
          <a:prstGeom prst="rect">
            <a:avLst/>
          </a:prstGeom>
        </p:spPr>
        <p:txBody>
          <a:bodyPr wrap="square">
            <a:spAutoFit/>
          </a:bodyPr>
          <a:lstStyle/>
          <a:p>
            <a:pPr marL="342900" indent="-342900">
              <a:lnSpc>
                <a:spcPct val="150000"/>
              </a:lnSpc>
              <a:buFont typeface="Arial" panose="020B0604020202020204" pitchFamily="34" charset="0"/>
              <a:buChar char="•"/>
              <a:defRPr/>
            </a:pPr>
            <a:r>
              <a:rPr lang="zh-CN" altLang="en-US" b="1"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参照药选择：艾瑞昔布</a:t>
            </a:r>
          </a:p>
          <a:p>
            <a:pPr marL="355600">
              <a:lnSpc>
                <a:spcPct val="150000"/>
              </a:lnSpc>
              <a:defRPr/>
            </a:pPr>
            <a:r>
              <a:rPr lang="zh-CN" altLang="en-US" sz="1200"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尽管治疗领域没有明确获批</a:t>
            </a:r>
            <a:r>
              <a:rPr lang="en-US" altLang="zh-CN" sz="1200"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LSS</a:t>
            </a:r>
            <a:r>
              <a:rPr lang="zh-CN" altLang="en-US" sz="1200"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适应症的化药，也没有和利马前列素相同作用机制的扩血管、且能显著提高行走能力和生活质量的药物，但临床实际以对症止痛</a:t>
            </a:r>
            <a:r>
              <a:rPr lang="en-US" altLang="zh-CN" sz="1200"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NSAIDs</a:t>
            </a:r>
            <a:r>
              <a:rPr lang="zh-CN" altLang="en-US" sz="1200"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最为常用</a:t>
            </a:r>
            <a:r>
              <a:rPr lang="zh-CN" altLang="en-US" sz="1200"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，选择</a:t>
            </a:r>
            <a:r>
              <a:rPr lang="en-US" altLang="zh-CN" sz="1200"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NSAIDs</a:t>
            </a:r>
            <a:r>
              <a:rPr lang="zh-CN" altLang="en-US" sz="1200" dirty="0" smtClean="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中</a:t>
            </a:r>
            <a:r>
              <a:rPr lang="en-US" altLang="zh-CN" sz="1200"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2022</a:t>
            </a:r>
            <a:r>
              <a:rPr lang="zh-CN" altLang="en-US" sz="1200"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年销售金额</a:t>
            </a:r>
            <a:r>
              <a:rPr lang="zh-CN" altLang="en-US" sz="12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最高（是第</a:t>
            </a:r>
            <a:r>
              <a:rPr lang="en-US" altLang="zh-CN" sz="12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2</a:t>
            </a:r>
            <a:r>
              <a:rPr lang="zh-CN" altLang="en-US" sz="12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位双氯酚酸</a:t>
            </a:r>
            <a:r>
              <a:rPr lang="en-US" altLang="zh-CN" sz="12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1.5</a:t>
            </a:r>
            <a:r>
              <a:rPr lang="zh-CN" altLang="en-US" sz="12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倍），市场</a:t>
            </a:r>
            <a:r>
              <a:rPr lang="zh-CN" altLang="en-US" sz="1200"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份额排第</a:t>
            </a:r>
            <a:r>
              <a:rPr lang="en-US" altLang="zh-CN" sz="12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2</a:t>
            </a:r>
            <a:r>
              <a:rPr lang="zh-CN" altLang="en-US" sz="1200" dirty="0" smtClean="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的</a:t>
            </a:r>
            <a:r>
              <a:rPr lang="zh-CN" altLang="en-US" sz="1200" dirty="0">
                <a:latin typeface="Arial" panose="020B0604020202020204" pitchFamily="34" charset="0"/>
                <a:ea typeface="微软雅黑" panose="020B0503020204020204" pitchFamily="34" charset="-122"/>
                <a:cs typeface="Arial" panose="020B0604020202020204" pitchFamily="34" charset="0"/>
                <a:sym typeface="华文中宋" panose="02010600040101010101" charset="-122"/>
              </a:rPr>
              <a:t>艾瑞昔布作为参照药。</a:t>
            </a:r>
          </a:p>
        </p:txBody>
      </p:sp>
    </p:spTree>
    <p:extLst>
      <p:ext uri="{BB962C8B-B14F-4D97-AF65-F5344CB8AC3E}">
        <p14:creationId xmlns:p14="http://schemas.microsoft.com/office/powerpoint/2010/main" val="266082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2530366" cy="922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882595"/>
            <a:ext cx="12192000" cy="5112688"/>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DCECF9"/>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0" y="1173467"/>
            <a:ext cx="12192000" cy="457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Arial" panose="020B0604020202020204" pitchFamily="34" charset="0"/>
                <a:ea typeface="微软雅黑" panose="020B0503020204020204" pitchFamily="34" charset="-122"/>
                <a:sym typeface="Arial" panose="020B0604020202020204" pitchFamily="34" charset="0"/>
              </a:rPr>
              <a:t>骨质疏松症流行病学负担大、骨折危害及经济负担大</a:t>
            </a:r>
          </a:p>
        </p:txBody>
      </p:sp>
      <p:sp>
        <p:nvSpPr>
          <p:cNvPr id="5" name="文本框 4"/>
          <p:cNvSpPr txBox="1"/>
          <p:nvPr/>
        </p:nvSpPr>
        <p:spPr>
          <a:xfrm>
            <a:off x="70262" y="146446"/>
            <a:ext cx="2381007" cy="523220"/>
          </a:xfrm>
          <a:prstGeom prst="rect">
            <a:avLst/>
          </a:prstGeom>
          <a:noFill/>
        </p:spPr>
        <p:txBody>
          <a:bodyPr wrap="square" rtlCol="0">
            <a:spAutoFit/>
          </a:bodyPr>
          <a:lstStyle/>
          <a:p>
            <a:pPr algn="ctr"/>
            <a:r>
              <a:rPr lang="zh-CN" altLang="en-US" sz="2800" b="1" dirty="0">
                <a:latin typeface="Arial" panose="020B0604020202020204" pitchFamily="34" charset="0"/>
                <a:ea typeface="微软雅黑" panose="020B0503020204020204" pitchFamily="34" charset="-122"/>
                <a:sym typeface="Arial" panose="020B0604020202020204" pitchFamily="34" charset="0"/>
              </a:rPr>
              <a:t>疾病概况</a:t>
            </a:r>
            <a:endParaRPr lang="zh-CN" altLang="en-US" b="1"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文本框 5"/>
          <p:cNvSpPr txBox="1"/>
          <p:nvPr/>
        </p:nvSpPr>
        <p:spPr>
          <a:xfrm>
            <a:off x="2648531" y="28265"/>
            <a:ext cx="9523149" cy="834524"/>
          </a:xfrm>
          <a:prstGeom prst="rect">
            <a:avLst/>
          </a:prstGeom>
          <a:noFill/>
        </p:spPr>
        <p:txBody>
          <a:bodyPr wrap="square" rtlCol="0">
            <a:spAutoFit/>
          </a:bodyPr>
          <a:lstStyle/>
          <a:p>
            <a:pPr>
              <a:lnSpc>
                <a:spcPct val="120000"/>
              </a:lnSpc>
              <a:spcBef>
                <a:spcPct val="0"/>
              </a:spcBef>
              <a:defRPr/>
            </a:pPr>
            <a:r>
              <a:rPr lang="zh-CN" altLang="en-US" sz="21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腰椎管狭窄症</a:t>
            </a:r>
            <a:r>
              <a:rPr lang="zh-CN" altLang="en-US" sz="21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患病率高</a:t>
            </a:r>
            <a:r>
              <a:rPr lang="zh-CN" altLang="en-US" sz="21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，典型症状</a:t>
            </a:r>
            <a:r>
              <a:rPr lang="zh-CN" altLang="en-US" sz="2100" b="1" dirty="0" smtClean="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为</a:t>
            </a:r>
            <a:r>
              <a:rPr lang="zh-CN" altLang="en-US" sz="21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神经源性</a:t>
            </a:r>
            <a:r>
              <a:rPr lang="zh-CN" altLang="en-US" sz="2100" b="1" dirty="0" smtClean="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间歇性跛行</a:t>
            </a:r>
            <a:r>
              <a:rPr lang="zh-CN" altLang="en-US" sz="21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，导致伤残失能危害大</a:t>
            </a:r>
            <a:r>
              <a:rPr lang="zh-CN" altLang="en-US" sz="21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，严重影响患者生活，手术可解除狭窄，</a:t>
            </a:r>
            <a:r>
              <a:rPr lang="zh-CN" altLang="en-US" sz="21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例均费用约</a:t>
            </a:r>
            <a:r>
              <a:rPr lang="en-US" altLang="zh-CN" sz="21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5</a:t>
            </a:r>
            <a:r>
              <a:rPr lang="zh-CN" altLang="en-US" sz="21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万，经济负担沉重</a:t>
            </a:r>
          </a:p>
        </p:txBody>
      </p:sp>
      <p:sp>
        <p:nvSpPr>
          <p:cNvPr id="15" name="矩形 14"/>
          <p:cNvSpPr/>
          <p:nvPr/>
        </p:nvSpPr>
        <p:spPr>
          <a:xfrm>
            <a:off x="4635784" y="1970520"/>
            <a:ext cx="7148939" cy="1298817"/>
          </a:xfrm>
          <a:prstGeom prst="rect">
            <a:avLst/>
          </a:prstGeom>
        </p:spPr>
        <p:txBody>
          <a:bodyPr wrap="square">
            <a:spAutoFit/>
          </a:bodyPr>
          <a:lstStyle/>
          <a:p>
            <a:pPr marL="285750" indent="-285750" algn="just">
              <a:lnSpc>
                <a:spcPct val="140000"/>
              </a:lnSpc>
              <a:buFont typeface="Arial" panose="020B0604020202020204" pitchFamily="34" charset="0"/>
              <a:buChar char="•"/>
            </a:pPr>
            <a:r>
              <a:rPr lang="zh-CN" altLang="en-US" sz="1400" dirty="0">
                <a:latin typeface="Arial" panose="020B0604020202020204" pitchFamily="34" charset="0"/>
                <a:ea typeface="微软雅黑" panose="020B0503020204020204" pitchFamily="34" charset="-122"/>
                <a:sym typeface="Arial" panose="020B0604020202020204" pitchFamily="34" charset="0"/>
              </a:rPr>
              <a:t>椎管及椎间孔狭窄压迫导致的</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神经源性间歇性跛行是其典型症状</a:t>
            </a:r>
            <a:r>
              <a:rPr lang="zh-CN" altLang="en-US" sz="1400" dirty="0">
                <a:latin typeface="Arial" panose="020B0604020202020204" pitchFamily="34" charset="0"/>
                <a:ea typeface="微软雅黑" panose="020B0503020204020204" pitchFamily="34" charset="-122"/>
                <a:sym typeface="Arial" panose="020B0604020202020204" pitchFamily="34" charset="0"/>
              </a:rPr>
              <a:t>，约占</a:t>
            </a:r>
            <a:r>
              <a:rPr lang="en-US" altLang="zh-CN" sz="1400" dirty="0">
                <a:latin typeface="Arial" panose="020B0604020202020204" pitchFamily="34" charset="0"/>
                <a:ea typeface="微软雅黑" panose="020B0503020204020204" pitchFamily="34" charset="-122"/>
                <a:sym typeface="Arial" panose="020B0604020202020204" pitchFamily="34" charset="0"/>
              </a:rPr>
              <a:t>86%</a:t>
            </a:r>
            <a:r>
              <a:rPr lang="en-US" altLang="zh-CN" sz="1400" baseline="30000" dirty="0">
                <a:latin typeface="Arial" panose="020B0604020202020204" pitchFamily="34" charset="0"/>
                <a:ea typeface="微软雅黑" panose="020B0503020204020204" pitchFamily="34" charset="-122"/>
                <a:sym typeface="Arial" panose="020B0604020202020204" pitchFamily="34" charset="0"/>
              </a:rPr>
              <a:t>2</a:t>
            </a:r>
            <a:r>
              <a:rPr lang="zh-CN" altLang="en-US" sz="1400" dirty="0">
                <a:latin typeface="Arial" panose="020B0604020202020204" pitchFamily="34" charset="0"/>
                <a:ea typeface="微软雅黑" panose="020B0503020204020204" pitchFamily="34" charset="-122"/>
                <a:sym typeface="Arial" panose="020B0604020202020204" pitchFamily="34" charset="0"/>
              </a:rPr>
              <a:t>，造成</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行走能力受限、失能</a:t>
            </a:r>
            <a:r>
              <a:rPr lang="zh-CN" altLang="en-US" sz="1400" dirty="0">
                <a:latin typeface="Arial" panose="020B0604020202020204" pitchFamily="34" charset="0"/>
                <a:ea typeface="微软雅黑" panose="020B0503020204020204" pitchFamily="34" charset="-122"/>
                <a:sym typeface="Arial" panose="020B0604020202020204" pitchFamily="34" charset="0"/>
              </a:rPr>
              <a:t>，严重危害患者身心健康和生活质量；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a:p>
            <a:pPr marL="285750" indent="-285750" algn="just">
              <a:lnSpc>
                <a:spcPct val="140000"/>
              </a:lnSpc>
              <a:buFont typeface="Arial" panose="020B0604020202020204" pitchFamily="34" charset="0"/>
              <a:buChar char="•"/>
            </a:pPr>
            <a:r>
              <a:rPr lang="en-US" altLang="zh-CN" sz="1400" dirty="0">
                <a:latin typeface="Arial" panose="020B0604020202020204" pitchFamily="34" charset="0"/>
                <a:ea typeface="微软雅黑" panose="020B0503020204020204" pitchFamily="34" charset="-122"/>
                <a:sym typeface="Arial" panose="020B0604020202020204" pitchFamily="34" charset="0"/>
              </a:rPr>
              <a:t>GBD</a:t>
            </a:r>
            <a:r>
              <a:rPr lang="zh-CN" altLang="en-US" sz="1400" dirty="0">
                <a:latin typeface="Arial" panose="020B0604020202020204" pitchFamily="34" charset="0"/>
                <a:ea typeface="微软雅黑" panose="020B0503020204020204" pitchFamily="34" charset="-122"/>
                <a:sym typeface="Arial" panose="020B0604020202020204" pitchFamily="34" charset="0"/>
              </a:rPr>
              <a:t>数据显示，</a:t>
            </a:r>
            <a:r>
              <a:rPr lang="en-US" altLang="zh-CN" sz="1400" dirty="0">
                <a:latin typeface="Arial" panose="020B0604020202020204" pitchFamily="34" charset="0"/>
                <a:ea typeface="微软雅黑" panose="020B0503020204020204" pitchFamily="34" charset="-122"/>
                <a:sym typeface="Arial" panose="020B0604020202020204" pitchFamily="34" charset="0"/>
              </a:rPr>
              <a:t>2016</a:t>
            </a:r>
            <a:r>
              <a:rPr lang="zh-CN" altLang="en-US" sz="1400" dirty="0">
                <a:latin typeface="Arial" panose="020B0604020202020204" pitchFamily="34" charset="0"/>
                <a:ea typeface="微软雅黑" panose="020B0503020204020204" pitchFamily="34" charset="-122"/>
                <a:sym typeface="Arial" panose="020B0604020202020204" pitchFamily="34" charset="0"/>
              </a:rPr>
              <a:t>年中国腰背颈部疼痛是</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造成伤残损失（</a:t>
            </a:r>
            <a:r>
              <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YLD</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）的首要原因</a:t>
            </a:r>
            <a:r>
              <a:rPr lang="en-US" altLang="zh-CN" sz="1400" b="1" baseline="30000" dirty="0">
                <a:solidFill>
                  <a:srgbClr val="FF0000"/>
                </a:solidFill>
                <a:latin typeface="Arial" panose="020B0604020202020204" pitchFamily="34" charset="0"/>
                <a:ea typeface="微软雅黑" panose="020B0503020204020204" pitchFamily="34" charset="-122"/>
                <a:sym typeface="Arial" panose="020B0604020202020204" pitchFamily="34" charset="0"/>
              </a:rPr>
              <a:t>3</a:t>
            </a:r>
            <a:r>
              <a:rPr lang="zh-CN" altLang="en-US" sz="1400" dirty="0">
                <a:latin typeface="Arial" panose="020B0604020202020204" pitchFamily="34" charset="0"/>
                <a:ea typeface="微软雅黑" panose="020B0503020204020204" pitchFamily="34" charset="-122"/>
                <a:sym typeface="Arial" panose="020B0604020202020204" pitchFamily="34" charset="0"/>
              </a:rPr>
              <a:t>；</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a:p>
            <a:pPr marL="285750" indent="-285750" algn="just">
              <a:lnSpc>
                <a:spcPct val="140000"/>
              </a:lnSpc>
              <a:buFont typeface="Arial" panose="020B0604020202020204" pitchFamily="34" charset="0"/>
              <a:buChar char="•"/>
            </a:pPr>
            <a:r>
              <a:rPr lang="zh-CN" altLang="en-US" sz="1400" dirty="0">
                <a:latin typeface="Arial" panose="020B0604020202020204" pitchFamily="34" charset="0"/>
                <a:ea typeface="微软雅黑" panose="020B0503020204020204" pitchFamily="34" charset="-122"/>
                <a:sym typeface="Arial" panose="020B0604020202020204" pitchFamily="34" charset="0"/>
              </a:rPr>
              <a:t>手术可解除狭窄，例均费用约</a:t>
            </a:r>
            <a:r>
              <a:rPr lang="en-US" altLang="zh-CN" sz="1400" dirty="0">
                <a:latin typeface="Arial" panose="020B0604020202020204" pitchFamily="34" charset="0"/>
                <a:ea typeface="微软雅黑" panose="020B0503020204020204" pitchFamily="34" charset="-122"/>
                <a:sym typeface="Arial" panose="020B0604020202020204" pitchFamily="34" charset="0"/>
              </a:rPr>
              <a:t>5</a:t>
            </a:r>
            <a:r>
              <a:rPr lang="zh-CN" altLang="en-US" sz="1400" dirty="0">
                <a:latin typeface="Arial" panose="020B0604020202020204" pitchFamily="34" charset="0"/>
                <a:ea typeface="微软雅黑" panose="020B0503020204020204" pitchFamily="34" charset="-122"/>
                <a:sym typeface="Arial" panose="020B0604020202020204" pitchFamily="34" charset="0"/>
              </a:rPr>
              <a:t>万元，给患者和社会带来沉重</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经济负担和挑战</a:t>
            </a:r>
            <a:r>
              <a:rPr lang="en-US" altLang="zh-CN" sz="1400" b="1" baseline="30000" dirty="0">
                <a:solidFill>
                  <a:srgbClr val="FF0000"/>
                </a:solidFill>
                <a:latin typeface="Arial" panose="020B0604020202020204" pitchFamily="34" charset="0"/>
                <a:ea typeface="微软雅黑" panose="020B0503020204020204" pitchFamily="34" charset="-122"/>
                <a:sym typeface="Arial" panose="020B0604020202020204" pitchFamily="34" charset="0"/>
              </a:rPr>
              <a:t>4</a:t>
            </a:r>
            <a:endParaRPr lang="zh-CN" altLang="en-US" sz="1400" baseline="300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70262" y="6046881"/>
            <a:ext cx="11380058" cy="830997"/>
          </a:xfrm>
          <a:prstGeom prst="rect">
            <a:avLst/>
          </a:prstGeom>
        </p:spPr>
        <p:txBody>
          <a:bodyPr wrap="square">
            <a:spAutoFit/>
          </a:bodyPr>
          <a:lstStyle/>
          <a:p>
            <a:pPr marL="228600" indent="-228600">
              <a:buFontTx/>
              <a:buAutoNum type="arabicPeriod"/>
            </a:pP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J </a:t>
            </a:r>
            <a:r>
              <a:rPr lang="en-US" altLang="zh-CN" sz="1200" dirty="0" err="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Orthop</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Sci. 2013 Nov;18(6):893-900.   </a:t>
            </a:r>
          </a:p>
          <a:p>
            <a:pPr marL="228600" indent="-228600">
              <a:buFontTx/>
              <a:buAutoNum type="arabicPeriod"/>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赵太茂</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邱贵兴</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仉建国</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等</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291</a:t>
            </a: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例腰椎管狭窄症患者的临床特点分析</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[J].</a:t>
            </a: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中国脊柱脊髓杂志</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,2006,16(11):812-815</a:t>
            </a:r>
          </a:p>
          <a:p>
            <a:pPr marL="228600" indent="-228600">
              <a:buFontTx/>
              <a:buAutoNum type="arabicPeriod"/>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中国循环杂志</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2018, 33(12):1147-1158.</a:t>
            </a:r>
          </a:p>
          <a:p>
            <a:pPr marL="228600" indent="-228600">
              <a:buFontTx/>
              <a:buAutoNum type="arabicPeriod"/>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陆兵</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等</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医药论坛杂志</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2018;39(2):97-99</a:t>
            </a:r>
          </a:p>
        </p:txBody>
      </p:sp>
      <p:sp>
        <p:nvSpPr>
          <p:cNvPr id="26" name="Pfeil: Fünfeck 14">
            <a:extLst>
              <a:ext uri="{FF2B5EF4-FFF2-40B4-BE49-F238E27FC236}">
                <a16:creationId xmlns:a16="http://schemas.microsoft.com/office/drawing/2014/main" xmlns="" id="{70FE8B12-362F-41BD-9C29-985E262466B2}"/>
              </a:ext>
            </a:extLst>
          </p:cNvPr>
          <p:cNvSpPr/>
          <p:nvPr/>
        </p:nvSpPr>
        <p:spPr bwMode="gray">
          <a:xfrm>
            <a:off x="826202" y="1399546"/>
            <a:ext cx="3342057" cy="576000"/>
          </a:xfrm>
          <a:prstGeom prst="roundRect">
            <a:avLst/>
          </a:prstGeom>
          <a:solidFill>
            <a:schemeClr val="accent1">
              <a:lumMod val="40000"/>
              <a:lumOff val="60000"/>
            </a:schemeClr>
          </a:solidFill>
          <a:ln w="9525" cap="flat" cmpd="sng" algn="ctr">
            <a:noFill/>
            <a:prstDash val="solid"/>
          </a:ln>
          <a:effectLst/>
        </p:spPr>
        <p:txBody>
          <a:bodyPr lIns="144000" tIns="72000" rIns="72000" bIns="72000" rtlCol="0" anchor="ctr" anchorCtr="0"/>
          <a:lstStyle/>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患病率高</a:t>
            </a:r>
          </a:p>
        </p:txBody>
      </p:sp>
      <p:sp>
        <p:nvSpPr>
          <p:cNvPr id="27" name="Pfeil: Fünfeck 14">
            <a:extLst>
              <a:ext uri="{FF2B5EF4-FFF2-40B4-BE49-F238E27FC236}">
                <a16:creationId xmlns:a16="http://schemas.microsoft.com/office/drawing/2014/main" xmlns="" id="{70FE8B12-362F-41BD-9C29-985E262466B2}"/>
              </a:ext>
            </a:extLst>
          </p:cNvPr>
          <p:cNvSpPr/>
          <p:nvPr/>
        </p:nvSpPr>
        <p:spPr bwMode="gray">
          <a:xfrm>
            <a:off x="4743677" y="1399546"/>
            <a:ext cx="6962220" cy="576000"/>
          </a:xfrm>
          <a:prstGeom prst="roundRect">
            <a:avLst/>
          </a:prstGeom>
          <a:solidFill>
            <a:schemeClr val="accent1">
              <a:lumMod val="40000"/>
              <a:lumOff val="60000"/>
            </a:schemeClr>
          </a:solidFill>
          <a:ln w="9525" cap="flat" cmpd="sng" algn="ctr">
            <a:noFill/>
            <a:prstDash val="solid"/>
          </a:ln>
          <a:effectLst/>
        </p:spPr>
        <p:txBody>
          <a:bodyPr lIns="144000" tIns="72000" rIns="72000" bIns="72000" rtlCol="0" anchor="ctr" anchorCtr="0"/>
          <a:lstStyle/>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神经源性间歇性跛行导致的伤残失能危害大，经济负担严重</a:t>
            </a:r>
          </a:p>
        </p:txBody>
      </p:sp>
      <p:pic>
        <p:nvPicPr>
          <p:cNvPr id="22" name="图片 21">
            <a:extLst>
              <a:ext uri="{FF2B5EF4-FFF2-40B4-BE49-F238E27FC236}">
                <a16:creationId xmlns:a16="http://schemas.microsoft.com/office/drawing/2014/main" xmlns="" id="{F8FFA45A-FE21-E0A0-5C61-E7453990E2DF}"/>
              </a:ext>
            </a:extLst>
          </p:cNvPr>
          <p:cNvPicPr>
            <a:picLocks noChangeAspect="1"/>
          </p:cNvPicPr>
          <p:nvPr/>
        </p:nvPicPr>
        <p:blipFill rotWithShape="1">
          <a:blip r:embed="rId3"/>
          <a:srcRect l="4716" t="6916" r="4378" b="5864"/>
          <a:stretch/>
        </p:blipFill>
        <p:spPr>
          <a:xfrm>
            <a:off x="5182708" y="3230040"/>
            <a:ext cx="5569172" cy="2212094"/>
          </a:xfrm>
          <a:prstGeom prst="rect">
            <a:avLst/>
          </a:prstGeom>
        </p:spPr>
      </p:pic>
      <p:sp>
        <p:nvSpPr>
          <p:cNvPr id="24" name="文本框 23">
            <a:extLst>
              <a:ext uri="{FF2B5EF4-FFF2-40B4-BE49-F238E27FC236}">
                <a16:creationId xmlns:a16="http://schemas.microsoft.com/office/drawing/2014/main" xmlns="" id="{AA768B7A-CBC9-28BF-EB04-17B076CF9F9F}"/>
              </a:ext>
            </a:extLst>
          </p:cNvPr>
          <p:cNvSpPr txBox="1"/>
          <p:nvPr/>
        </p:nvSpPr>
        <p:spPr>
          <a:xfrm>
            <a:off x="9104522" y="5180524"/>
            <a:ext cx="2529762" cy="261610"/>
          </a:xfrm>
          <a:prstGeom prst="rect">
            <a:avLst/>
          </a:prstGeom>
          <a:noFill/>
        </p:spPr>
        <p:txBody>
          <a:bodyPr wrap="square" rtlCol="0">
            <a:spAutoFit/>
          </a:bodyPr>
          <a:lstStyle/>
          <a:p>
            <a:r>
              <a:rPr lang="zh-CN" altLang="en-US" sz="1100" dirty="0">
                <a:latin typeface="Arial" panose="020B0604020202020204" pitchFamily="34" charset="0"/>
                <a:ea typeface="微软雅黑" panose="020B0503020204020204" pitchFamily="34" charset="-122"/>
                <a:sym typeface="Arial" panose="020B0604020202020204" pitchFamily="34" charset="0"/>
              </a:rPr>
              <a:t>注： </a:t>
            </a:r>
            <a:r>
              <a:rPr lang="en-US" altLang="zh-CN" sz="1100" dirty="0">
                <a:latin typeface="Arial" panose="020B0604020202020204" pitchFamily="34" charset="0"/>
                <a:ea typeface="微软雅黑" panose="020B0503020204020204" pitchFamily="34" charset="-122"/>
                <a:sym typeface="Arial" panose="020B0604020202020204" pitchFamily="34" charset="0"/>
              </a:rPr>
              <a:t>YLD</a:t>
            </a:r>
            <a:r>
              <a:rPr lang="zh-CN" altLang="en-US" sz="1100" dirty="0">
                <a:latin typeface="Arial" panose="020B0604020202020204" pitchFamily="34" charset="0"/>
                <a:ea typeface="微软雅黑" panose="020B0503020204020204" pitchFamily="34" charset="-122"/>
                <a:sym typeface="Arial" panose="020B0604020202020204" pitchFamily="34" charset="0"/>
              </a:rPr>
              <a:t>，伤残所致寿命年损失</a:t>
            </a:r>
          </a:p>
        </p:txBody>
      </p:sp>
      <p:sp>
        <p:nvSpPr>
          <p:cNvPr id="17" name="矩形: 圆角 14">
            <a:extLst>
              <a:ext uri="{FF2B5EF4-FFF2-40B4-BE49-F238E27FC236}">
                <a16:creationId xmlns:a16="http://schemas.microsoft.com/office/drawing/2014/main" xmlns="" id="{65DD2D60-D6FA-68C2-AD92-AC5C8814944D}"/>
              </a:ext>
            </a:extLst>
          </p:cNvPr>
          <p:cNvSpPr/>
          <p:nvPr/>
        </p:nvSpPr>
        <p:spPr>
          <a:xfrm>
            <a:off x="1083546" y="3313166"/>
            <a:ext cx="2819751" cy="2051212"/>
          </a:xfrm>
          <a:prstGeom prst="roundRect">
            <a:avLst>
              <a:gd name="adj" fmla="val 6000"/>
            </a:avLst>
          </a:prstGeom>
          <a:solidFill>
            <a:schemeClr val="bg1">
              <a:lumMod val="95000"/>
            </a:schemeClr>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aphicFrame>
        <p:nvGraphicFramePr>
          <p:cNvPr id="19" name="Chart 14_1">
            <a:extLst>
              <a:ext uri="{FF2B5EF4-FFF2-40B4-BE49-F238E27FC236}">
                <a16:creationId xmlns:a16="http://schemas.microsoft.com/office/drawing/2014/main" xmlns="" id="{5FA68EEA-16E0-F9A0-EF6D-4DEFAABC12EC}"/>
              </a:ext>
            </a:extLst>
          </p:cNvPr>
          <p:cNvGraphicFramePr/>
          <p:nvPr>
            <p:extLst>
              <p:ext uri="{D42A27DB-BD31-4B8C-83A1-F6EECF244321}">
                <p14:modId xmlns:p14="http://schemas.microsoft.com/office/powerpoint/2010/main" val="3237945058"/>
              </p:ext>
            </p:extLst>
          </p:nvPr>
        </p:nvGraphicFramePr>
        <p:xfrm>
          <a:off x="1188884" y="3471867"/>
          <a:ext cx="2804940" cy="1648301"/>
        </p:xfrm>
        <a:graphic>
          <a:graphicData uri="http://schemas.openxmlformats.org/drawingml/2006/chart">
            <c:chart xmlns:c="http://schemas.openxmlformats.org/drawingml/2006/chart" xmlns:r="http://schemas.openxmlformats.org/officeDocument/2006/relationships" r:id="rId4"/>
          </a:graphicData>
        </a:graphic>
      </p:graphicFrame>
      <p:sp>
        <p:nvSpPr>
          <p:cNvPr id="20" name="文本框 19">
            <a:extLst>
              <a:ext uri="{FF2B5EF4-FFF2-40B4-BE49-F238E27FC236}">
                <a16:creationId xmlns:a16="http://schemas.microsoft.com/office/drawing/2014/main" xmlns="" id="{1B0EB97C-E245-8CA8-38DD-8C98D2F85391}"/>
              </a:ext>
            </a:extLst>
          </p:cNvPr>
          <p:cNvSpPr txBox="1"/>
          <p:nvPr/>
        </p:nvSpPr>
        <p:spPr>
          <a:xfrm>
            <a:off x="2077695" y="4095963"/>
            <a:ext cx="1055434"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5.7%</a:t>
            </a:r>
            <a:endParaRPr lang="zh-CN" altLang="en-US" sz="2000" b="1"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857732" y="1982953"/>
            <a:ext cx="3658962" cy="12003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退行性疾病</a:t>
            </a:r>
            <a:endPar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Arial" panose="020B0604020202020204" pitchFamily="34" charset="0"/>
              <a:buChar char="•"/>
            </a:pPr>
            <a:r>
              <a:rPr lang="en-US" altLang="zh-CN" sz="1600" dirty="0">
                <a:latin typeface="Arial" panose="020B0604020202020204" pitchFamily="34" charset="0"/>
                <a:ea typeface="微软雅黑" panose="020B0503020204020204" pitchFamily="34" charset="-122"/>
                <a:sym typeface="Arial" panose="020B0604020202020204" pitchFamily="34" charset="0"/>
              </a:rPr>
              <a:t>40</a:t>
            </a:r>
            <a:r>
              <a:rPr lang="zh-CN" altLang="en-US" sz="1600" dirty="0">
                <a:latin typeface="Arial" panose="020B0604020202020204" pitchFamily="34" charset="0"/>
                <a:ea typeface="微软雅黑" panose="020B0503020204020204" pitchFamily="34" charset="-122"/>
                <a:sym typeface="Arial" panose="020B0604020202020204" pitchFamily="34" charset="0"/>
              </a:rPr>
              <a:t>岁以上人群患病率约为</a:t>
            </a:r>
            <a:r>
              <a:rPr lang="en-US" altLang="zh-CN" sz="1600" b="1"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5.7%</a:t>
            </a:r>
            <a:r>
              <a:rPr lang="en-US" altLang="zh-CN" sz="1600" b="1" baseline="3000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1</a:t>
            </a:r>
          </a:p>
          <a:p>
            <a:pPr marL="285750" indent="-285750">
              <a:lnSpc>
                <a:spcPct val="150000"/>
              </a:lnSpc>
              <a:buFont typeface="Arial" panose="020B0604020202020204" pitchFamily="34" charset="0"/>
              <a:buChar char="•"/>
            </a:pPr>
            <a:r>
              <a:rPr lang="zh-CN" altLang="en-US" sz="1600" dirty="0">
                <a:latin typeface="Arial" panose="020B0604020202020204" pitchFamily="34" charset="0"/>
                <a:ea typeface="微软雅黑" panose="020B0503020204020204" pitchFamily="34" charset="-122"/>
                <a:sym typeface="Arial" panose="020B0604020202020204" pitchFamily="34" charset="0"/>
              </a:rPr>
              <a:t>国内外文献未见发病率数据报道</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33389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1398" y="909219"/>
            <a:ext cx="12192000" cy="5112688"/>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DCECF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custDataLst>
              <p:tags r:id="rId1"/>
            </p:custDataLst>
          </p:nvPr>
        </p:nvSpPr>
        <p:spPr>
          <a:xfrm>
            <a:off x="0" y="1123208"/>
            <a:ext cx="12174855" cy="4684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0" y="-13133"/>
            <a:ext cx="2672255" cy="922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0" y="186904"/>
            <a:ext cx="2668414" cy="461665"/>
          </a:xfrm>
          <a:prstGeom prst="rect">
            <a:avLst/>
          </a:prstGeom>
        </p:spPr>
        <p:txBody>
          <a:bodyPr wrap="square">
            <a:spAutoFit/>
          </a:bodyPr>
          <a:lstStyle/>
          <a:p>
            <a:pPr algn="ctr"/>
            <a:r>
              <a:rPr lang="zh-CN" altLang="en-US" sz="2400" b="1" dirty="0">
                <a:latin typeface="Arial" panose="020B0604020202020204" pitchFamily="34" charset="0"/>
                <a:ea typeface="微软雅黑" panose="020B0503020204020204" pitchFamily="34" charset="-122"/>
                <a:sym typeface="Arial" panose="020B0604020202020204" pitchFamily="34" charset="0"/>
              </a:rPr>
              <a:t>未满足的治疗需求</a:t>
            </a:r>
          </a:p>
        </p:txBody>
      </p:sp>
      <p:sp>
        <p:nvSpPr>
          <p:cNvPr id="31" name="文本框 30"/>
          <p:cNvSpPr txBox="1"/>
          <p:nvPr/>
        </p:nvSpPr>
        <p:spPr>
          <a:xfrm>
            <a:off x="679569" y="6128482"/>
            <a:ext cx="6660682" cy="954107"/>
          </a:xfrm>
          <a:prstGeom prst="rect">
            <a:avLst/>
          </a:prstGeom>
          <a:noFill/>
        </p:spPr>
        <p:txBody>
          <a:bodyPr wrap="square" rtlCol="0">
            <a:spAutoFit/>
          </a:bodyPr>
          <a:lstStyle/>
          <a:p>
            <a:pPr marL="228600" indent="-228600">
              <a:buFontTx/>
              <a:buAutoNum type="arabicPeriod"/>
              <a:defRPr/>
            </a:pPr>
            <a:r>
              <a:rPr lang="fi-FI" altLang="zh-CN" sz="800" kern="0" dirty="0">
                <a:solidFill>
                  <a:schemeClr val="bg1">
                    <a:lumMod val="50000"/>
                  </a:schemeClr>
                </a:solidFill>
                <a:latin typeface="微软雅黑" panose="020B0503020204020204" pitchFamily="34" charset="-122"/>
                <a:ea typeface="微软雅黑" panose="020B0503020204020204" pitchFamily="34" charset="-122"/>
              </a:rPr>
              <a:t>J Pain. 2021 Sep;22(9):1015-1039.</a:t>
            </a:r>
          </a:p>
          <a:p>
            <a:pPr marL="228600" indent="-228600">
              <a:buFontTx/>
              <a:buAutoNum type="arabicPeriod"/>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中国全科医学</a:t>
            </a:r>
            <a:r>
              <a:rPr lang="en-US" altLang="zh-CN" sz="800" kern="0" dirty="0">
                <a:solidFill>
                  <a:schemeClr val="bg1">
                    <a:lumMod val="50000"/>
                  </a:schemeClr>
                </a:solidFill>
                <a:latin typeface="微软雅黑" panose="020B0503020204020204" pitchFamily="34" charset="-122"/>
                <a:ea typeface="微软雅黑" panose="020B0503020204020204" pitchFamily="34" charset="-122"/>
              </a:rPr>
              <a:t>,2020,23(27):3433-3439.</a:t>
            </a:r>
          </a:p>
          <a:p>
            <a:pPr marL="228600" indent="-228600">
              <a:buFontTx/>
              <a:buAutoNum type="arabicPeriod"/>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中国脊柱脊髓杂志</a:t>
            </a:r>
            <a:r>
              <a:rPr lang="en-US" altLang="zh-CN" sz="800" kern="0" dirty="0">
                <a:solidFill>
                  <a:schemeClr val="bg1">
                    <a:lumMod val="50000"/>
                  </a:schemeClr>
                </a:solidFill>
                <a:latin typeface="微软雅黑" panose="020B0503020204020204" pitchFamily="34" charset="-122"/>
                <a:ea typeface="微软雅黑" panose="020B0503020204020204" pitchFamily="34" charset="-122"/>
              </a:rPr>
              <a:t>,2022,32(7):659-662.</a:t>
            </a:r>
          </a:p>
          <a:p>
            <a:pPr marL="228600" indent="-228600">
              <a:buFontTx/>
              <a:buAutoNum type="arabicPeriod"/>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中国</a:t>
            </a:r>
            <a:r>
              <a:rPr kumimoji="0" lang="zh-CN" altLang="en-US" sz="8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实用医药</a:t>
            </a:r>
            <a:r>
              <a:rPr kumimoji="0" lang="en-US" altLang="zh-CN" sz="8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,2018,13(1):178-179.</a:t>
            </a:r>
          </a:p>
          <a:p>
            <a:pPr marL="228600" indent="-228600">
              <a:buFontTx/>
              <a:buAutoNum type="arabicPeriod"/>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sym typeface="+mn-ea"/>
              </a:rPr>
              <a:t>中国脊柱脊髓杂志</a:t>
            </a:r>
            <a:r>
              <a:rPr lang="en-US" altLang="zh-CN" sz="800" kern="0" dirty="0">
                <a:solidFill>
                  <a:schemeClr val="bg1">
                    <a:lumMod val="50000"/>
                  </a:schemeClr>
                </a:solidFill>
                <a:latin typeface="微软雅黑" panose="020B0503020204020204" pitchFamily="34" charset="-122"/>
                <a:ea typeface="微软雅黑" panose="020B0503020204020204" pitchFamily="34" charset="-122"/>
                <a:sym typeface="+mn-ea"/>
              </a:rPr>
              <a:t>,2021,31(3):284-288.</a:t>
            </a:r>
            <a:endParaRPr lang="de-DE" altLang="zh-CN" sz="800" kern="0" dirty="0">
              <a:solidFill>
                <a:schemeClr val="bg1">
                  <a:lumMod val="50000"/>
                </a:schemeClr>
              </a:solidFill>
              <a:latin typeface="微软雅黑" panose="020B0503020204020204" pitchFamily="34" charset="-122"/>
              <a:ea typeface="微软雅黑" panose="020B0503020204020204" pitchFamily="34" charset="-122"/>
              <a:sym typeface="+mn-ea"/>
            </a:endParaRPr>
          </a:p>
          <a:p>
            <a:pPr marL="228600" indent="-228600">
              <a:buFontTx/>
              <a:buAutoNum type="arabicPeriod"/>
              <a:defRPr/>
            </a:pPr>
            <a:endParaRPr kumimoji="0" lang="en-US" altLang="zh-CN" sz="8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228600" marR="0" lvl="0" indent="-228600" defTabSz="914400" eaLnBrk="1" fontAlgn="auto" latinLnBrk="0" hangingPunct="1">
              <a:lnSpc>
                <a:spcPct val="100000"/>
              </a:lnSpc>
              <a:spcBef>
                <a:spcPts val="0"/>
              </a:spcBef>
              <a:spcAft>
                <a:spcPts val="0"/>
              </a:spcAft>
              <a:buClrTx/>
              <a:buSzTx/>
              <a:buFontTx/>
              <a:buAutoNum type="arabicPeriod"/>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361982" y="6145024"/>
            <a:ext cx="6096000" cy="830997"/>
          </a:xfrm>
          <a:prstGeom prst="rect">
            <a:avLst/>
          </a:prstGeom>
          <a:noFill/>
        </p:spPr>
        <p:txBody>
          <a:bodyPr wrap="square" rtlCol="0" anchor="t">
            <a:spAutoFit/>
          </a:bodyPr>
          <a:lstStyle/>
          <a:p>
            <a:pPr marR="0" lvl="0" defTabSz="914400" eaLnBrk="1" fontAlgn="auto" latinLnBrk="0" hangingPunct="1">
              <a:lnSpc>
                <a:spcPct val="100000"/>
              </a:lnSpc>
              <a:spcBef>
                <a:spcPts val="0"/>
              </a:spcBef>
              <a:spcAft>
                <a:spcPts val="0"/>
              </a:spcAft>
              <a:buClrTx/>
              <a:buSzTx/>
              <a:defRPr/>
            </a:pPr>
            <a:r>
              <a:rPr lang="de-DE" altLang="da-DK" sz="800" kern="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mn-ea"/>
              </a:rPr>
              <a:t>6. Clin Spine Surg. 2019 Aug;32(7):272-278.</a:t>
            </a:r>
            <a:endParaRPr kumimoji="0" lang="de-DE" altLang="da-DK" sz="8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lvl="0">
              <a:defRPr/>
            </a:pPr>
            <a:r>
              <a:rPr lang="en-US" altLang="zh-CN" sz="800" dirty="0">
                <a:solidFill>
                  <a:schemeClr val="bg1">
                    <a:lumMod val="50000"/>
                  </a:schemeClr>
                </a:solidFill>
                <a:latin typeface="微软雅黑" panose="020B0503020204020204" pitchFamily="34" charset="-122"/>
                <a:ea typeface="微软雅黑" panose="020B0503020204020204" pitchFamily="34" charset="-122"/>
                <a:sym typeface="+mn-ea"/>
              </a:rPr>
              <a:t>7. </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mn-ea"/>
              </a:rPr>
              <a:t>真实世界研究报告</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mn-ea"/>
            </a:endParaRPr>
          </a:p>
          <a:p>
            <a:pPr lvl="0">
              <a:defRPr/>
            </a:pPr>
            <a:r>
              <a:rPr lang="en-US" altLang="zh-CN" sz="800" dirty="0">
                <a:solidFill>
                  <a:schemeClr val="bg1">
                    <a:lumMod val="50000"/>
                  </a:schemeClr>
                </a:solidFill>
                <a:latin typeface="微软雅黑" panose="020B0503020204020204" pitchFamily="34" charset="-122"/>
                <a:ea typeface="微软雅黑" panose="020B0503020204020204" pitchFamily="34" charset="-122"/>
                <a:sym typeface="+mn-ea"/>
              </a:rPr>
              <a:t>8. </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mn-ea"/>
              </a:rPr>
              <a:t>中国临床药理学杂志</a:t>
            </a:r>
            <a:r>
              <a:rPr lang="en-US" altLang="zh-CN" sz="800" dirty="0">
                <a:solidFill>
                  <a:schemeClr val="bg1">
                    <a:lumMod val="50000"/>
                  </a:schemeClr>
                </a:solidFill>
                <a:latin typeface="微软雅黑" panose="020B0503020204020204" pitchFamily="34" charset="-122"/>
                <a:ea typeface="微软雅黑" panose="020B0503020204020204" pitchFamily="34" charset="-122"/>
                <a:sym typeface="+mn-ea"/>
              </a:rPr>
              <a:t>[J]; 2003, 19(1)57-62.</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lvl="0"/>
            <a:r>
              <a:rPr lang="en-US" altLang="zh-CN" sz="800" dirty="0">
                <a:solidFill>
                  <a:schemeClr val="bg1">
                    <a:lumMod val="50000"/>
                  </a:schemeClr>
                </a:solidFill>
                <a:latin typeface="微软雅黑" panose="020B0503020204020204" pitchFamily="34" charset="-122"/>
                <a:ea typeface="微软雅黑" panose="020B0503020204020204" pitchFamily="34" charset="-122"/>
                <a:sym typeface="+mn-ea"/>
              </a:rPr>
              <a:t>9. </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mn-ea"/>
              </a:rPr>
              <a:t>中国呼吸与危重监护杂志</a:t>
            </a:r>
            <a:r>
              <a:rPr lang="en-US" altLang="zh-CN" sz="800" dirty="0">
                <a:solidFill>
                  <a:schemeClr val="bg1">
                    <a:lumMod val="50000"/>
                  </a:schemeClr>
                </a:solidFill>
                <a:latin typeface="微软雅黑" panose="020B0503020204020204" pitchFamily="34" charset="-122"/>
                <a:ea typeface="微软雅黑" panose="020B0503020204020204" pitchFamily="34" charset="-122"/>
                <a:sym typeface="+mn-ea"/>
              </a:rPr>
              <a:t>. 2012, 11(5):448-451.</a:t>
            </a:r>
          </a:p>
          <a:p>
            <a:r>
              <a:rPr lang="it-IT"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10. Spine (Phila Pa 1976). 2000 Mar 1;25(5):556-62</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marL="228600" lvl="0" indent="-228600">
              <a:buFontTx/>
              <a:buAutoNum type="arabicPeriod" startAt="6"/>
            </a:pPr>
            <a:endParaRPr lang="it-IT"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p:cNvSpPr txBox="1"/>
          <p:nvPr/>
        </p:nvSpPr>
        <p:spPr>
          <a:xfrm>
            <a:off x="1791143" y="4994448"/>
            <a:ext cx="8800465" cy="587375"/>
          </a:xfrm>
          <a:prstGeom prst="rect">
            <a:avLst/>
          </a:prstGeom>
          <a:noFill/>
        </p:spPr>
        <p:txBody>
          <a:bodyPr wrap="square" rtlCol="0">
            <a:noAutofit/>
          </a:bodyPr>
          <a:lstStyle/>
          <a:p>
            <a:r>
              <a:rPr lang="zh-CN" altLang="en-US" dirty="0">
                <a:latin typeface="Arial" panose="020B0604020202020204" pitchFamily="34" charset="0"/>
                <a:ea typeface="微软雅黑" panose="020B0503020204020204" pitchFamily="34" charset="-122"/>
              </a:rPr>
              <a:t>现有治疗手段面临诸多问题，</a:t>
            </a:r>
            <a:r>
              <a:rPr lang="zh-CN" altLang="en-US" b="1" dirty="0">
                <a:solidFill>
                  <a:srgbClr val="FF0000"/>
                </a:solidFill>
                <a:latin typeface="Arial" panose="020B0604020202020204" pitchFamily="34" charset="0"/>
                <a:ea typeface="微软雅黑" panose="020B0503020204020204" pitchFamily="34" charset="-122"/>
                <a:cs typeface="冬青黑体简体中文 W3"/>
                <a:sym typeface="Arial" panose="020B0604020202020204" pitchFamily="34" charset="0"/>
              </a:rPr>
              <a:t>患者满意度低</a:t>
            </a:r>
            <a:r>
              <a:rPr lang="zh-CN" altLang="en-US" dirty="0">
                <a:latin typeface="Arial" panose="020B0604020202020204" pitchFamily="34" charset="0"/>
                <a:ea typeface="微软雅黑" panose="020B0503020204020204" pitchFamily="34" charset="-122"/>
                <a:cs typeface="冬青黑体简体中文 W3"/>
                <a:sym typeface="Arial" panose="020B0604020202020204" pitchFamily="34" charset="0"/>
              </a:rPr>
              <a:t>，调研显示仅为</a:t>
            </a:r>
            <a:r>
              <a:rPr lang="zh-CN" altLang="en-US" b="1" dirty="0">
                <a:solidFill>
                  <a:srgbClr val="FF0000"/>
                </a:solidFill>
                <a:latin typeface="Arial" panose="020B0604020202020204" pitchFamily="34" charset="0"/>
                <a:ea typeface="微软雅黑" panose="020B0503020204020204" pitchFamily="34" charset="-122"/>
                <a:cs typeface="冬青黑体简体中文 W3"/>
                <a:sym typeface="Arial" panose="020B0604020202020204" pitchFamily="34" charset="0"/>
              </a:rPr>
              <a:t>42%</a:t>
            </a:r>
            <a:r>
              <a:rPr lang="en-US" altLang="zh-CN" baseline="30000" dirty="0">
                <a:latin typeface="Arial" panose="020B0604020202020204" pitchFamily="34" charset="0"/>
                <a:ea typeface="微软雅黑" panose="020B0503020204020204" pitchFamily="34" charset="-122"/>
                <a:cs typeface="冬青黑体简体中文 W3"/>
                <a:sym typeface="Arial" panose="020B0604020202020204" pitchFamily="34" charset="0"/>
              </a:rPr>
              <a:t>10</a:t>
            </a:r>
            <a:endParaRPr lang="zh-CN" altLang="en-US" baseline="30000" dirty="0">
              <a:latin typeface="Arial" panose="020B0604020202020204" pitchFamily="34" charset="0"/>
              <a:ea typeface="微软雅黑" panose="020B0503020204020204" pitchFamily="34" charset="-122"/>
              <a:sym typeface="Arial" panose="020B0604020202020204" pitchFamily="34" charset="0"/>
            </a:endParaRPr>
          </a:p>
          <a:p>
            <a:endParaRPr lang="zh-CN" altLang="en-US" b="1" dirty="0">
              <a:solidFill>
                <a:schemeClr val="tx1"/>
              </a:solidFill>
              <a:latin typeface="Arial" panose="020B0604020202020204" pitchFamily="34" charset="0"/>
              <a:ea typeface="微软雅黑" panose="020B0503020204020204" pitchFamily="34" charset="-122"/>
            </a:endParaRPr>
          </a:p>
        </p:txBody>
      </p:sp>
      <p:grpSp>
        <p:nvGrpSpPr>
          <p:cNvPr id="2" name="组合 1"/>
          <p:cNvGrpSpPr/>
          <p:nvPr/>
        </p:nvGrpSpPr>
        <p:grpSpPr>
          <a:xfrm>
            <a:off x="857004" y="1603451"/>
            <a:ext cx="10673627" cy="3859047"/>
            <a:chOff x="857004" y="1603451"/>
            <a:chExt cx="10673627" cy="3859047"/>
          </a:xfrm>
        </p:grpSpPr>
        <p:grpSp>
          <p:nvGrpSpPr>
            <p:cNvPr id="3" name="iṡḻîḋé"/>
            <p:cNvGrpSpPr/>
            <p:nvPr/>
          </p:nvGrpSpPr>
          <p:grpSpPr>
            <a:xfrm>
              <a:off x="8722636" y="1603451"/>
              <a:ext cx="2807995" cy="2958188"/>
              <a:chOff x="4532313" y="1476375"/>
              <a:chExt cx="3127375" cy="3752315"/>
            </a:xfrm>
          </p:grpSpPr>
          <p:sp>
            <p:nvSpPr>
              <p:cNvPr id="30" name="íS1íďê"/>
              <p:cNvSpPr/>
              <p:nvPr/>
            </p:nvSpPr>
            <p:spPr bwMode="auto">
              <a:xfrm>
                <a:off x="4532313" y="1476375"/>
                <a:ext cx="3127375" cy="995363"/>
              </a:xfrm>
              <a:custGeom>
                <a:avLst/>
                <a:gdLst>
                  <a:gd name="T0" fmla="*/ 1846 w 1970"/>
                  <a:gd name="T1" fmla="*/ 627 h 627"/>
                  <a:gd name="T2" fmla="*/ 0 w 1970"/>
                  <a:gd name="T3" fmla="*/ 627 h 627"/>
                  <a:gd name="T4" fmla="*/ 0 w 1970"/>
                  <a:gd name="T5" fmla="*/ 0 h 627"/>
                  <a:gd name="T6" fmla="*/ 1846 w 1970"/>
                  <a:gd name="T7" fmla="*/ 0 h 627"/>
                  <a:gd name="T8" fmla="*/ 1970 w 1970"/>
                  <a:gd name="T9" fmla="*/ 314 h 627"/>
                  <a:gd name="T10" fmla="*/ 1846 w 1970"/>
                  <a:gd name="T11" fmla="*/ 627 h 627"/>
                </a:gdLst>
                <a:ahLst/>
                <a:cxnLst>
                  <a:cxn ang="0">
                    <a:pos x="T0" y="T1"/>
                  </a:cxn>
                  <a:cxn ang="0">
                    <a:pos x="T2" y="T3"/>
                  </a:cxn>
                  <a:cxn ang="0">
                    <a:pos x="T4" y="T5"/>
                  </a:cxn>
                  <a:cxn ang="0">
                    <a:pos x="T6" y="T7"/>
                  </a:cxn>
                  <a:cxn ang="0">
                    <a:pos x="T8" y="T9"/>
                  </a:cxn>
                  <a:cxn ang="0">
                    <a:pos x="T10" y="T11"/>
                  </a:cxn>
                </a:cxnLst>
                <a:rect l="0" t="0" r="r" b="b"/>
                <a:pathLst>
                  <a:path w="1970" h="627">
                    <a:moveTo>
                      <a:pt x="1846" y="627"/>
                    </a:moveTo>
                    <a:lnTo>
                      <a:pt x="0" y="627"/>
                    </a:lnTo>
                    <a:lnTo>
                      <a:pt x="0" y="0"/>
                    </a:lnTo>
                    <a:lnTo>
                      <a:pt x="1846" y="0"/>
                    </a:lnTo>
                    <a:lnTo>
                      <a:pt x="1970" y="314"/>
                    </a:lnTo>
                    <a:lnTo>
                      <a:pt x="1846" y="627"/>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b="1" dirty="0">
                    <a:effectLst/>
                    <a:latin typeface="Arial" panose="020B0604020202020204" pitchFamily="34" charset="0"/>
                    <a:ea typeface="微软雅黑" panose="020B0503020204020204" pitchFamily="34" charset="-122"/>
                    <a:cs typeface="Arial" panose="020B0604020202020204" pitchFamily="34" charset="0"/>
                  </a:rPr>
                  <a:t>4 </a:t>
                </a:r>
                <a:r>
                  <a:rPr lang="zh-CN" altLang="en-US" b="1" dirty="0">
                    <a:effectLst/>
                    <a:latin typeface="Arial" panose="020B0604020202020204" pitchFamily="34" charset="0"/>
                    <a:ea typeface="微软雅黑" panose="020B0503020204020204" pitchFamily="34" charset="-122"/>
                    <a:cs typeface="Arial" panose="020B0604020202020204" pitchFamily="34" charset="0"/>
                  </a:rPr>
                  <a:t>临床用药</a:t>
                </a:r>
                <a:r>
                  <a:rPr lang="zh-CN" altLang="en-US" b="1" dirty="0">
                    <a:latin typeface="Arial" panose="020B0604020202020204" pitchFamily="34" charset="0"/>
                    <a:ea typeface="微软雅黑" panose="020B0503020204020204" pitchFamily="34" charset="-122"/>
                    <a:cs typeface="Arial" panose="020B0604020202020204" pitchFamily="34" charset="0"/>
                  </a:rPr>
                  <a:t>复杂</a:t>
                </a:r>
                <a:endParaRPr lang="en-US" altLang="zh-CN" b="1" dirty="0">
                  <a:effectLst/>
                  <a:latin typeface="Arial" panose="020B0604020202020204" pitchFamily="34" charset="0"/>
                  <a:ea typeface="微软雅黑" panose="020B0503020204020204" pitchFamily="34" charset="-122"/>
                  <a:cs typeface="Arial" panose="020B0604020202020204" pitchFamily="34" charset="0"/>
                </a:endParaRPr>
              </a:p>
            </p:txBody>
          </p:sp>
          <p:sp>
            <p:nvSpPr>
              <p:cNvPr id="32" name="ïŝľîḋè"/>
              <p:cNvSpPr/>
              <p:nvPr/>
            </p:nvSpPr>
            <p:spPr bwMode="auto">
              <a:xfrm>
                <a:off x="4672013" y="2471740"/>
                <a:ext cx="2741613" cy="2756950"/>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iṡľïḍè"/>
              <p:cNvSpPr/>
              <p:nvPr/>
            </p:nvSpPr>
            <p:spPr bwMode="auto">
              <a:xfrm>
                <a:off x="4532313" y="2471738"/>
                <a:ext cx="139700" cy="169863"/>
              </a:xfrm>
              <a:custGeom>
                <a:avLst/>
                <a:gdLst>
                  <a:gd name="T0" fmla="*/ 0 w 88"/>
                  <a:gd name="T1" fmla="*/ 0 h 107"/>
                  <a:gd name="T2" fmla="*/ 88 w 88"/>
                  <a:gd name="T3" fmla="*/ 107 h 107"/>
                  <a:gd name="T4" fmla="*/ 88 w 88"/>
                  <a:gd name="T5" fmla="*/ 0 h 107"/>
                  <a:gd name="T6" fmla="*/ 0 w 88"/>
                  <a:gd name="T7" fmla="*/ 0 h 107"/>
                </a:gdLst>
                <a:ahLst/>
                <a:cxnLst>
                  <a:cxn ang="0">
                    <a:pos x="T0" y="T1"/>
                  </a:cxn>
                  <a:cxn ang="0">
                    <a:pos x="T2" y="T3"/>
                  </a:cxn>
                  <a:cxn ang="0">
                    <a:pos x="T4" y="T5"/>
                  </a:cxn>
                  <a:cxn ang="0">
                    <a:pos x="T6" y="T7"/>
                  </a:cxn>
                </a:cxnLst>
                <a:rect l="0" t="0" r="r" b="b"/>
                <a:pathLst>
                  <a:path w="88" h="107">
                    <a:moveTo>
                      <a:pt x="0" y="0"/>
                    </a:moveTo>
                    <a:lnTo>
                      <a:pt x="88" y="107"/>
                    </a:lnTo>
                    <a:lnTo>
                      <a:pt x="88" y="0"/>
                    </a:lnTo>
                    <a:lnTo>
                      <a:pt x="0" y="0"/>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ïşľîḑè"/>
            <p:cNvGrpSpPr/>
            <p:nvPr/>
          </p:nvGrpSpPr>
          <p:grpSpPr>
            <a:xfrm>
              <a:off x="6100762" y="1609050"/>
              <a:ext cx="2821204" cy="2952590"/>
              <a:chOff x="4532313" y="1483477"/>
              <a:chExt cx="3142083" cy="3745213"/>
            </a:xfrm>
          </p:grpSpPr>
          <p:sp>
            <p:nvSpPr>
              <p:cNvPr id="20" name="íśľiďê"/>
              <p:cNvSpPr/>
              <p:nvPr/>
            </p:nvSpPr>
            <p:spPr bwMode="auto">
              <a:xfrm>
                <a:off x="4547021" y="1483477"/>
                <a:ext cx="3127375" cy="995363"/>
              </a:xfrm>
              <a:custGeom>
                <a:avLst/>
                <a:gdLst>
                  <a:gd name="T0" fmla="*/ 1846 w 1970"/>
                  <a:gd name="T1" fmla="*/ 627 h 627"/>
                  <a:gd name="T2" fmla="*/ 0 w 1970"/>
                  <a:gd name="T3" fmla="*/ 627 h 627"/>
                  <a:gd name="T4" fmla="*/ 0 w 1970"/>
                  <a:gd name="T5" fmla="*/ 0 h 627"/>
                  <a:gd name="T6" fmla="*/ 1846 w 1970"/>
                  <a:gd name="T7" fmla="*/ 0 h 627"/>
                  <a:gd name="T8" fmla="*/ 1970 w 1970"/>
                  <a:gd name="T9" fmla="*/ 314 h 627"/>
                  <a:gd name="T10" fmla="*/ 1846 w 1970"/>
                  <a:gd name="T11" fmla="*/ 627 h 627"/>
                </a:gdLst>
                <a:ahLst/>
                <a:cxnLst>
                  <a:cxn ang="0">
                    <a:pos x="T0" y="T1"/>
                  </a:cxn>
                  <a:cxn ang="0">
                    <a:pos x="T2" y="T3"/>
                  </a:cxn>
                  <a:cxn ang="0">
                    <a:pos x="T4" y="T5"/>
                  </a:cxn>
                  <a:cxn ang="0">
                    <a:pos x="T6" y="T7"/>
                  </a:cxn>
                  <a:cxn ang="0">
                    <a:pos x="T8" y="T9"/>
                  </a:cxn>
                  <a:cxn ang="0">
                    <a:pos x="T10" y="T11"/>
                  </a:cxn>
                </a:cxnLst>
                <a:rect l="0" t="0" r="r" b="b"/>
                <a:pathLst>
                  <a:path w="1970" h="627">
                    <a:moveTo>
                      <a:pt x="1846" y="627"/>
                    </a:moveTo>
                    <a:lnTo>
                      <a:pt x="0" y="627"/>
                    </a:lnTo>
                    <a:lnTo>
                      <a:pt x="0" y="0"/>
                    </a:lnTo>
                    <a:lnTo>
                      <a:pt x="1846" y="0"/>
                    </a:lnTo>
                    <a:lnTo>
                      <a:pt x="1970" y="314"/>
                    </a:lnTo>
                    <a:lnTo>
                      <a:pt x="1846" y="627"/>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b="1" dirty="0">
                    <a:solidFill>
                      <a:schemeClr val="accent4">
                        <a:lumMod val="20000"/>
                        <a:lumOff val="80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a:effectLst/>
                    <a:latin typeface="Arial" panose="020B0604020202020204" pitchFamily="34" charset="0"/>
                    <a:ea typeface="微软雅黑" panose="020B0503020204020204" pitchFamily="34" charset="-122"/>
                    <a:cs typeface="Arial" panose="020B0604020202020204" pitchFamily="34" charset="0"/>
                  </a:rPr>
                  <a:t>3 NSAIDs</a:t>
                </a:r>
                <a:r>
                  <a:rPr lang="zh-CN" altLang="en-US" b="1" dirty="0">
                    <a:effectLst/>
                    <a:latin typeface="Arial" panose="020B0604020202020204" pitchFamily="34" charset="0"/>
                    <a:ea typeface="微软雅黑" panose="020B0503020204020204" pitchFamily="34" charset="-122"/>
                    <a:cs typeface="Arial" panose="020B0604020202020204" pitchFamily="34" charset="0"/>
                  </a:rPr>
                  <a:t>治疗局限性</a:t>
                </a:r>
                <a:endParaRPr lang="en-US" altLang="zh-CN" b="1" dirty="0">
                  <a:effectLst/>
                  <a:latin typeface="Arial" panose="020B0604020202020204" pitchFamily="34" charset="0"/>
                  <a:ea typeface="微软雅黑" panose="020B0503020204020204" pitchFamily="34" charset="-122"/>
                  <a:cs typeface="Arial" panose="020B0604020202020204" pitchFamily="34" charset="0"/>
                </a:endParaRPr>
              </a:p>
            </p:txBody>
          </p:sp>
          <p:sp>
            <p:nvSpPr>
              <p:cNvPr id="21" name="ísliďe"/>
              <p:cNvSpPr/>
              <p:nvPr/>
            </p:nvSpPr>
            <p:spPr bwMode="auto">
              <a:xfrm>
                <a:off x="4672013" y="2471740"/>
                <a:ext cx="2741613" cy="2756950"/>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iṡḷiḋè"/>
              <p:cNvSpPr/>
              <p:nvPr/>
            </p:nvSpPr>
            <p:spPr bwMode="auto">
              <a:xfrm>
                <a:off x="4532313" y="2471738"/>
                <a:ext cx="139700" cy="169863"/>
              </a:xfrm>
              <a:custGeom>
                <a:avLst/>
                <a:gdLst>
                  <a:gd name="T0" fmla="*/ 0 w 88"/>
                  <a:gd name="T1" fmla="*/ 0 h 107"/>
                  <a:gd name="T2" fmla="*/ 88 w 88"/>
                  <a:gd name="T3" fmla="*/ 107 h 107"/>
                  <a:gd name="T4" fmla="*/ 88 w 88"/>
                  <a:gd name="T5" fmla="*/ 0 h 107"/>
                  <a:gd name="T6" fmla="*/ 0 w 88"/>
                  <a:gd name="T7" fmla="*/ 0 h 107"/>
                </a:gdLst>
                <a:ahLst/>
                <a:cxnLst>
                  <a:cxn ang="0">
                    <a:pos x="T0" y="T1"/>
                  </a:cxn>
                  <a:cxn ang="0">
                    <a:pos x="T2" y="T3"/>
                  </a:cxn>
                  <a:cxn ang="0">
                    <a:pos x="T4" y="T5"/>
                  </a:cxn>
                  <a:cxn ang="0">
                    <a:pos x="T6" y="T7"/>
                  </a:cxn>
                </a:cxnLst>
                <a:rect l="0" t="0" r="r" b="b"/>
                <a:pathLst>
                  <a:path w="88" h="107">
                    <a:moveTo>
                      <a:pt x="0" y="0"/>
                    </a:moveTo>
                    <a:lnTo>
                      <a:pt x="88" y="107"/>
                    </a:lnTo>
                    <a:lnTo>
                      <a:pt x="88" y="0"/>
                    </a:lnTo>
                    <a:lnTo>
                      <a:pt x="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nvGrpSpPr>
            <p:cNvPr id="5" name="išḻiďè"/>
            <p:cNvGrpSpPr/>
            <p:nvPr/>
          </p:nvGrpSpPr>
          <p:grpSpPr>
            <a:xfrm>
              <a:off x="3478882" y="1603451"/>
              <a:ext cx="2807995" cy="2958188"/>
              <a:chOff x="4532313" y="1476375"/>
              <a:chExt cx="3127375" cy="3752315"/>
            </a:xfrm>
          </p:grpSpPr>
          <p:sp>
            <p:nvSpPr>
              <p:cNvPr id="15" name="iś1íḑè"/>
              <p:cNvSpPr/>
              <p:nvPr/>
            </p:nvSpPr>
            <p:spPr bwMode="auto">
              <a:xfrm>
                <a:off x="4532313" y="1476375"/>
                <a:ext cx="3127375" cy="995363"/>
              </a:xfrm>
              <a:custGeom>
                <a:avLst/>
                <a:gdLst>
                  <a:gd name="T0" fmla="*/ 1846 w 1970"/>
                  <a:gd name="T1" fmla="*/ 627 h 627"/>
                  <a:gd name="T2" fmla="*/ 0 w 1970"/>
                  <a:gd name="T3" fmla="*/ 627 h 627"/>
                  <a:gd name="T4" fmla="*/ 0 w 1970"/>
                  <a:gd name="T5" fmla="*/ 0 h 627"/>
                  <a:gd name="T6" fmla="*/ 1846 w 1970"/>
                  <a:gd name="T7" fmla="*/ 0 h 627"/>
                  <a:gd name="T8" fmla="*/ 1970 w 1970"/>
                  <a:gd name="T9" fmla="*/ 314 h 627"/>
                  <a:gd name="T10" fmla="*/ 1846 w 1970"/>
                  <a:gd name="T11" fmla="*/ 627 h 627"/>
                </a:gdLst>
                <a:ahLst/>
                <a:cxnLst>
                  <a:cxn ang="0">
                    <a:pos x="T0" y="T1"/>
                  </a:cxn>
                  <a:cxn ang="0">
                    <a:pos x="T2" y="T3"/>
                  </a:cxn>
                  <a:cxn ang="0">
                    <a:pos x="T4" y="T5"/>
                  </a:cxn>
                  <a:cxn ang="0">
                    <a:pos x="T6" y="T7"/>
                  </a:cxn>
                  <a:cxn ang="0">
                    <a:pos x="T8" y="T9"/>
                  </a:cxn>
                  <a:cxn ang="0">
                    <a:pos x="T10" y="T11"/>
                  </a:cxn>
                </a:cxnLst>
                <a:rect l="0" t="0" r="r" b="b"/>
                <a:pathLst>
                  <a:path w="1970" h="627">
                    <a:moveTo>
                      <a:pt x="1846" y="627"/>
                    </a:moveTo>
                    <a:lnTo>
                      <a:pt x="0" y="627"/>
                    </a:lnTo>
                    <a:lnTo>
                      <a:pt x="0" y="0"/>
                    </a:lnTo>
                    <a:lnTo>
                      <a:pt x="1846" y="0"/>
                    </a:lnTo>
                    <a:lnTo>
                      <a:pt x="1970" y="314"/>
                    </a:lnTo>
                    <a:lnTo>
                      <a:pt x="1846" y="627"/>
                    </a:lnTo>
                    <a:close/>
                  </a:path>
                </a:pathLst>
              </a:custGeom>
              <a:solidFill>
                <a:srgbClr val="5B9BD5"/>
              </a:solidFill>
              <a:ln w="9525">
                <a:noFill/>
                <a:round/>
              </a:ln>
            </p:spPr>
            <p:txBody>
              <a:bodyPr vert="horz" wrap="square" lIns="91440" tIns="45720" rIns="91440" bIns="45720" numCol="1" anchor="ctr" anchorCtr="0" compatLnSpc="1"/>
              <a:lstStyle/>
              <a:p>
                <a:pPr algn="ctr"/>
                <a:r>
                  <a:rPr lang="en-US" altLang="zh-CN" b="1" dirty="0">
                    <a:solidFill>
                      <a:schemeClr val="accent4">
                        <a:lumMod val="20000"/>
                        <a:lumOff val="80000"/>
                      </a:schemeClr>
                    </a:solidFill>
                    <a:latin typeface="微软雅黑" panose="020B0503020204020204" pitchFamily="34" charset="-122"/>
                    <a:ea typeface="微软雅黑" panose="020B0503020204020204" pitchFamily="34" charset="-122"/>
                  </a:rPr>
                  <a:t> </a:t>
                </a:r>
                <a:r>
                  <a:rPr lang="en-US" altLang="zh-CN" b="1" dirty="0">
                    <a:effectLst/>
                    <a:latin typeface="微软雅黑" panose="020B0503020204020204" pitchFamily="34" charset="-122"/>
                    <a:ea typeface="微软雅黑" panose="020B0503020204020204" pitchFamily="34" charset="-122"/>
                  </a:rPr>
                  <a:t>2 </a:t>
                </a:r>
                <a:r>
                  <a:rPr lang="zh-CN" altLang="en-US" b="1" dirty="0">
                    <a:effectLst/>
                    <a:latin typeface="微软雅黑" panose="020B0503020204020204" pitchFamily="34" charset="-122"/>
                    <a:ea typeface="微软雅黑" panose="020B0503020204020204" pitchFamily="34" charset="-122"/>
                  </a:rPr>
                  <a:t>物理治疗仅缓解症状</a:t>
                </a:r>
              </a:p>
            </p:txBody>
          </p:sp>
          <p:sp>
            <p:nvSpPr>
              <p:cNvPr id="16" name="iŝľîďé"/>
              <p:cNvSpPr/>
              <p:nvPr/>
            </p:nvSpPr>
            <p:spPr bwMode="auto">
              <a:xfrm>
                <a:off x="4672013" y="2471740"/>
                <a:ext cx="2741613" cy="2756950"/>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îŝḷîḍe"/>
              <p:cNvSpPr/>
              <p:nvPr/>
            </p:nvSpPr>
            <p:spPr bwMode="auto">
              <a:xfrm>
                <a:off x="4532313" y="2471738"/>
                <a:ext cx="139700" cy="169863"/>
              </a:xfrm>
              <a:custGeom>
                <a:avLst/>
                <a:gdLst>
                  <a:gd name="T0" fmla="*/ 0 w 88"/>
                  <a:gd name="T1" fmla="*/ 0 h 107"/>
                  <a:gd name="T2" fmla="*/ 88 w 88"/>
                  <a:gd name="T3" fmla="*/ 107 h 107"/>
                  <a:gd name="T4" fmla="*/ 88 w 88"/>
                  <a:gd name="T5" fmla="*/ 0 h 107"/>
                  <a:gd name="T6" fmla="*/ 0 w 88"/>
                  <a:gd name="T7" fmla="*/ 0 h 107"/>
                </a:gdLst>
                <a:ahLst/>
                <a:cxnLst>
                  <a:cxn ang="0">
                    <a:pos x="T0" y="T1"/>
                  </a:cxn>
                  <a:cxn ang="0">
                    <a:pos x="T2" y="T3"/>
                  </a:cxn>
                  <a:cxn ang="0">
                    <a:pos x="T4" y="T5"/>
                  </a:cxn>
                  <a:cxn ang="0">
                    <a:pos x="T6" y="T7"/>
                  </a:cxn>
                </a:cxnLst>
                <a:rect l="0" t="0" r="r" b="b"/>
                <a:pathLst>
                  <a:path w="88" h="107">
                    <a:moveTo>
                      <a:pt x="0" y="0"/>
                    </a:moveTo>
                    <a:lnTo>
                      <a:pt x="88" y="107"/>
                    </a:lnTo>
                    <a:lnTo>
                      <a:pt x="88" y="0"/>
                    </a:lnTo>
                    <a:lnTo>
                      <a:pt x="0" y="0"/>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išľíḑê"/>
            <p:cNvGrpSpPr/>
            <p:nvPr/>
          </p:nvGrpSpPr>
          <p:grpSpPr>
            <a:xfrm>
              <a:off x="857004" y="1603451"/>
              <a:ext cx="2807995" cy="2958187"/>
              <a:chOff x="4532313" y="1476375"/>
              <a:chExt cx="3127375" cy="3752314"/>
            </a:xfrm>
          </p:grpSpPr>
          <p:sp>
            <p:nvSpPr>
              <p:cNvPr id="11" name="îṧļiḓé"/>
              <p:cNvSpPr/>
              <p:nvPr/>
            </p:nvSpPr>
            <p:spPr bwMode="auto">
              <a:xfrm>
                <a:off x="4532313" y="1476375"/>
                <a:ext cx="3127375" cy="995363"/>
              </a:xfrm>
              <a:custGeom>
                <a:avLst/>
                <a:gdLst>
                  <a:gd name="T0" fmla="*/ 1846 w 1970"/>
                  <a:gd name="T1" fmla="*/ 627 h 627"/>
                  <a:gd name="T2" fmla="*/ 0 w 1970"/>
                  <a:gd name="T3" fmla="*/ 627 h 627"/>
                  <a:gd name="T4" fmla="*/ 0 w 1970"/>
                  <a:gd name="T5" fmla="*/ 0 h 627"/>
                  <a:gd name="T6" fmla="*/ 1846 w 1970"/>
                  <a:gd name="T7" fmla="*/ 0 h 627"/>
                  <a:gd name="T8" fmla="*/ 1970 w 1970"/>
                  <a:gd name="T9" fmla="*/ 314 h 627"/>
                  <a:gd name="T10" fmla="*/ 1846 w 1970"/>
                  <a:gd name="T11" fmla="*/ 627 h 627"/>
                </a:gdLst>
                <a:ahLst/>
                <a:cxnLst>
                  <a:cxn ang="0">
                    <a:pos x="T0" y="T1"/>
                  </a:cxn>
                  <a:cxn ang="0">
                    <a:pos x="T2" y="T3"/>
                  </a:cxn>
                  <a:cxn ang="0">
                    <a:pos x="T4" y="T5"/>
                  </a:cxn>
                  <a:cxn ang="0">
                    <a:pos x="T6" y="T7"/>
                  </a:cxn>
                  <a:cxn ang="0">
                    <a:pos x="T8" y="T9"/>
                  </a:cxn>
                  <a:cxn ang="0">
                    <a:pos x="T10" y="T11"/>
                  </a:cxn>
                </a:cxnLst>
                <a:rect l="0" t="0" r="r" b="b"/>
                <a:pathLst>
                  <a:path w="1970" h="627">
                    <a:moveTo>
                      <a:pt x="1846" y="627"/>
                    </a:moveTo>
                    <a:lnTo>
                      <a:pt x="0" y="627"/>
                    </a:lnTo>
                    <a:lnTo>
                      <a:pt x="0" y="0"/>
                    </a:lnTo>
                    <a:lnTo>
                      <a:pt x="1846" y="0"/>
                    </a:lnTo>
                    <a:lnTo>
                      <a:pt x="1970" y="314"/>
                    </a:lnTo>
                    <a:lnTo>
                      <a:pt x="1846" y="627"/>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b="1" dirty="0">
                    <a:effectLst/>
                    <a:latin typeface="微软雅黑" panose="020B0503020204020204" pitchFamily="34" charset="-122"/>
                    <a:ea typeface="微软雅黑" panose="020B0503020204020204" pitchFamily="34" charset="-122"/>
                  </a:rPr>
                  <a:t>1 </a:t>
                </a:r>
                <a:r>
                  <a:rPr lang="zh-CN" altLang="en-US" b="1" dirty="0">
                    <a:effectLst/>
                    <a:latin typeface="微软雅黑" panose="020B0503020204020204" pitchFamily="34" charset="-122"/>
                    <a:ea typeface="微软雅黑" panose="020B0503020204020204" pitchFamily="34" charset="-122"/>
                  </a:rPr>
                  <a:t>手术治疗获益有限</a:t>
                </a:r>
              </a:p>
            </p:txBody>
          </p:sp>
          <p:sp>
            <p:nvSpPr>
              <p:cNvPr id="12" name="íṩľiďé"/>
              <p:cNvSpPr/>
              <p:nvPr/>
            </p:nvSpPr>
            <p:spPr bwMode="auto">
              <a:xfrm>
                <a:off x="4672013" y="2471738"/>
                <a:ext cx="2741613" cy="2756951"/>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ïšļïde"/>
              <p:cNvSpPr/>
              <p:nvPr/>
            </p:nvSpPr>
            <p:spPr bwMode="auto">
              <a:xfrm>
                <a:off x="4532313" y="2471738"/>
                <a:ext cx="139700" cy="169863"/>
              </a:xfrm>
              <a:custGeom>
                <a:avLst/>
                <a:gdLst>
                  <a:gd name="T0" fmla="*/ 0 w 88"/>
                  <a:gd name="T1" fmla="*/ 0 h 107"/>
                  <a:gd name="T2" fmla="*/ 88 w 88"/>
                  <a:gd name="T3" fmla="*/ 107 h 107"/>
                  <a:gd name="T4" fmla="*/ 88 w 88"/>
                  <a:gd name="T5" fmla="*/ 0 h 107"/>
                  <a:gd name="T6" fmla="*/ 0 w 88"/>
                  <a:gd name="T7" fmla="*/ 0 h 107"/>
                </a:gdLst>
                <a:ahLst/>
                <a:cxnLst>
                  <a:cxn ang="0">
                    <a:pos x="T0" y="T1"/>
                  </a:cxn>
                  <a:cxn ang="0">
                    <a:pos x="T2" y="T3"/>
                  </a:cxn>
                  <a:cxn ang="0">
                    <a:pos x="T4" y="T5"/>
                  </a:cxn>
                  <a:cxn ang="0">
                    <a:pos x="T6" y="T7"/>
                  </a:cxn>
                </a:cxnLst>
                <a:rect l="0" t="0" r="r" b="b"/>
                <a:pathLst>
                  <a:path w="88" h="107">
                    <a:moveTo>
                      <a:pt x="0" y="0"/>
                    </a:moveTo>
                    <a:lnTo>
                      <a:pt x="88" y="107"/>
                    </a:lnTo>
                    <a:lnTo>
                      <a:pt x="88" y="0"/>
                    </a:lnTo>
                    <a:lnTo>
                      <a:pt x="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958426" y="2346150"/>
              <a:ext cx="2531260" cy="2246769"/>
            </a:xfrm>
            <a:prstGeom prst="rect">
              <a:avLst/>
            </a:prstGeom>
            <a:noFill/>
          </p:spPr>
          <p:txBody>
            <a:bodyPr wrap="square">
              <a:spAutoFit/>
            </a:bodyPr>
            <a:lstStyle/>
            <a:p>
              <a:pPr marL="171450" indent="-171450">
                <a:buFont typeface="Arial" panose="020B0604020202020204" pitchFamily="34" charset="0"/>
                <a:buChar char="•"/>
              </a:pPr>
              <a:r>
                <a:rPr lang="zh-CN" altLang="en-US" sz="1400" dirty="0">
                  <a:latin typeface="Arial" panose="020B0604020202020204" pitchFamily="34" charset="0"/>
                  <a:ea typeface="微软雅黑" panose="020B0503020204020204" pitchFamily="34" charset="-122"/>
                  <a:sym typeface="Arial" panose="020B0604020202020204" pitchFamily="34" charset="0"/>
                </a:rPr>
                <a:t>患者身体及经济原因，</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实际手术率约</a:t>
              </a:r>
              <a:r>
                <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26%</a:t>
              </a:r>
              <a:r>
                <a:rPr lang="en-US" altLang="zh-CN" sz="1400" b="1" baseline="30000" dirty="0">
                  <a:solidFill>
                    <a:srgbClr val="FF0000"/>
                  </a:solidFill>
                  <a:latin typeface="Arial" panose="020B0604020202020204" pitchFamily="34" charset="0"/>
                  <a:ea typeface="微软雅黑" panose="020B0503020204020204" pitchFamily="34" charset="-122"/>
                  <a:sym typeface="Arial" panose="020B0604020202020204" pitchFamily="34" charset="0"/>
                </a:rPr>
                <a:t>7</a:t>
              </a:r>
              <a:r>
                <a:rPr lang="zh-CN" altLang="en-US" sz="1400" dirty="0">
                  <a:latin typeface="Arial" panose="020B0604020202020204" pitchFamily="34" charset="0"/>
                  <a:ea typeface="微软雅黑" panose="020B0503020204020204" pitchFamily="34" charset="-122"/>
                  <a:sym typeface="Arial" panose="020B0604020202020204" pitchFamily="34" charset="0"/>
                </a:rPr>
                <a:t>，大多数需要非手术治疗；</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a:p>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a:p>
              <a:pPr marL="171450" indent="-171450" algn="l">
                <a:buFont typeface="Arial" panose="020B0604020202020204" pitchFamily="34" charset="0"/>
                <a:buChar char="•"/>
              </a:pP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手术创伤大、并发症较多，</a:t>
              </a:r>
              <a:r>
                <a:rPr lang="zh-CN" altLang="en-US" sz="1400" dirty="0">
                  <a:solidFill>
                    <a:schemeClr val="tx1"/>
                  </a:solidFill>
                  <a:latin typeface="Arial" panose="020B0604020202020204" pitchFamily="34" charset="0"/>
                  <a:ea typeface="微软雅黑" panose="020B0503020204020204" pitchFamily="34" charset="-122"/>
                  <a:sym typeface="+mn-ea"/>
                </a:rPr>
                <a:t>不良事件发生率较高，约为</a:t>
              </a:r>
              <a:r>
                <a:rPr lang="zh-CN" altLang="en-US" sz="1400" b="1" dirty="0">
                  <a:solidFill>
                    <a:srgbClr val="FF0000"/>
                  </a:solidFill>
                  <a:latin typeface="Arial" panose="020B0604020202020204" pitchFamily="34" charset="0"/>
                  <a:ea typeface="微软雅黑" panose="020B0503020204020204" pitchFamily="34" charset="-122"/>
                  <a:sym typeface="+mn-ea"/>
                </a:rPr>
                <a:t>10-24%</a:t>
              </a:r>
              <a:r>
                <a:rPr lang="en-US" altLang="zh-CN" sz="1400" b="1" baseline="30000" dirty="0">
                  <a:solidFill>
                    <a:srgbClr val="FF0000"/>
                  </a:solidFill>
                  <a:latin typeface="Arial" panose="020B0604020202020204" pitchFamily="34" charset="0"/>
                  <a:ea typeface="微软雅黑" panose="020B0503020204020204" pitchFamily="34" charset="-122"/>
                  <a:sym typeface="Arial" panose="020B0604020202020204" pitchFamily="34" charset="0"/>
                </a:rPr>
                <a:t>1-5</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endPar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171450" indent="-171450" algn="l">
                <a:buFont typeface="Arial" panose="020B0604020202020204" pitchFamily="34" charset="0"/>
                <a:buChar char="•"/>
              </a:pPr>
              <a:endParaRPr lang="en-US" altLang="zh-CN" sz="1400" b="1"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a:p>
              <a:pPr marL="171450" indent="-171450">
                <a:buFont typeface="Arial" panose="020B0604020202020204" pitchFamily="34" charset="0"/>
                <a:buChar char="•"/>
              </a:pP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长期获益有限，</a:t>
              </a:r>
              <a:r>
                <a:rPr lang="en-US" altLang="zh-CN" sz="1400" dirty="0">
                  <a:latin typeface="Arial" panose="020B0604020202020204" pitchFamily="34" charset="0"/>
                  <a:ea typeface="微软雅黑" panose="020B0503020204020204" pitchFamily="34" charset="-122"/>
                  <a:sym typeface="+mn-ea"/>
                </a:rPr>
                <a:t>4-8</a:t>
              </a:r>
              <a:r>
                <a:rPr lang="zh-CN" altLang="en-US" sz="1400" dirty="0">
                  <a:latin typeface="Arial" panose="020B0604020202020204" pitchFamily="34" charset="0"/>
                  <a:ea typeface="微软雅黑" panose="020B0503020204020204" pitchFamily="34" charset="-122"/>
                  <a:sym typeface="+mn-ea"/>
                </a:rPr>
                <a:t>年后</a:t>
              </a:r>
              <a:r>
                <a:rPr lang="zh-CN" altLang="en-US" sz="1400" b="1" dirty="0">
                  <a:solidFill>
                    <a:srgbClr val="FF0000"/>
                  </a:solidFill>
                  <a:latin typeface="Arial" panose="020B0604020202020204" pitchFamily="34" charset="0"/>
                  <a:ea typeface="微软雅黑" panose="020B0503020204020204" pitchFamily="34" charset="-122"/>
                  <a:sym typeface="+mn-ea"/>
                </a:rPr>
                <a:t>再手术率高达</a:t>
              </a:r>
              <a:r>
                <a:rPr lang="en-US" altLang="zh-CN" sz="1400" b="1" dirty="0">
                  <a:solidFill>
                    <a:srgbClr val="FF0000"/>
                  </a:solidFill>
                  <a:latin typeface="Arial" panose="020B0604020202020204" pitchFamily="34" charset="0"/>
                  <a:ea typeface="微软雅黑" panose="020B0503020204020204" pitchFamily="34" charset="-122"/>
                  <a:sym typeface="+mn-ea"/>
                </a:rPr>
                <a:t>13-18%</a:t>
              </a:r>
              <a:r>
                <a:rPr lang="en-US" altLang="zh-CN" sz="1400" b="1" baseline="30000" dirty="0">
                  <a:solidFill>
                    <a:srgbClr val="FF0000"/>
                  </a:solidFill>
                  <a:latin typeface="Arial" panose="020B0604020202020204" pitchFamily="34" charset="0"/>
                  <a:ea typeface="微软雅黑" panose="020B0503020204020204" pitchFamily="34" charset="-122"/>
                  <a:sym typeface="Arial" panose="020B0604020202020204" pitchFamily="34" charset="0"/>
                </a:rPr>
                <a:t>6</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endParaRPr lang="en-US" altLang="zh-CN" sz="1400" b="1"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3652064" y="2562345"/>
              <a:ext cx="2384725" cy="1600438"/>
            </a:xfrm>
            <a:prstGeom prst="rect">
              <a:avLst/>
            </a:prstGeom>
            <a:noFill/>
          </p:spPr>
          <p:txBody>
            <a:bodyPr wrap="square">
              <a:spAutoFit/>
            </a:bodyPr>
            <a:lstStyle/>
            <a:p>
              <a:pPr marL="285750" indent="-285750">
                <a:buFont typeface="Arial" panose="020B0604020202020204" pitchFamily="34" charset="0"/>
                <a:buChar char="•"/>
              </a:pP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针灸、推拿按摩等</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治疗费用高；</a:t>
              </a:r>
              <a:endPar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endParaRPr lang="zh-CN" altLang="en-US" sz="1400" b="1"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疗效有限；</a:t>
              </a:r>
              <a:endPar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endPar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有关节错位等风险。</a:t>
              </a:r>
              <a:endPar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endPar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6162223" y="2547741"/>
              <a:ext cx="2435759" cy="1815883"/>
            </a:xfrm>
            <a:prstGeom prst="rect">
              <a:avLst/>
            </a:prstGeom>
            <a:noFill/>
          </p:spPr>
          <p:txBody>
            <a:bodyPr wrap="square">
              <a:spAutoFit/>
            </a:bodyPr>
            <a:lstStyle/>
            <a:p>
              <a:pPr marL="285750" indent="-285750">
                <a:buFont typeface="Arial" panose="020B0604020202020204" pitchFamily="34" charset="0"/>
                <a:buChar char="•"/>
              </a:pPr>
              <a:r>
                <a:rPr lang="en-US" altLang="zh-CN" sz="1400" dirty="0">
                  <a:solidFill>
                    <a:schemeClr val="tx1"/>
                  </a:solidFill>
                  <a:latin typeface="Arial" panose="020B0604020202020204" pitchFamily="34" charset="0"/>
                  <a:ea typeface="微软雅黑" panose="020B0503020204020204" pitchFamily="34" charset="-122"/>
                  <a:sym typeface="Arial" panose="020B0604020202020204" pitchFamily="34" charset="0"/>
                </a:rPr>
                <a:t>NSAIDs</a:t>
              </a: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常用于缓解疼痛，但</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无法显著提高行走能力；</a:t>
              </a:r>
              <a:endPar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endParaRPr lang="en-US" altLang="zh-CN" sz="1400" b="1"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dirty="0">
                  <a:latin typeface="Arial" panose="020B0604020202020204" pitchFamily="34" charset="0"/>
                  <a:ea typeface="微软雅黑" panose="020B0503020204020204" pitchFamily="34" charset="-122"/>
                  <a:sym typeface="Arial" panose="020B0604020202020204" pitchFamily="34" charset="0"/>
                </a:rPr>
                <a:t>老年患者居多，</a:t>
              </a: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NSAIDs</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不良反应</a:t>
              </a:r>
              <a:r>
                <a:rPr lang="zh-CN" altLang="en-US" sz="1400" dirty="0">
                  <a:latin typeface="Arial" panose="020B0604020202020204" pitchFamily="34" charset="0"/>
                  <a:ea typeface="微软雅黑" panose="020B0503020204020204" pitchFamily="34" charset="-122"/>
                  <a:sym typeface="Arial" panose="020B0604020202020204" pitchFamily="34" charset="0"/>
                </a:rPr>
                <a:t>（增加胃肠道和肾脏负担</a:t>
              </a:r>
              <a:r>
                <a:rPr lang="en-US" altLang="zh-CN" sz="1400" baseline="30000" dirty="0">
                  <a:latin typeface="Arial" panose="020B0604020202020204" pitchFamily="34" charset="0"/>
                  <a:ea typeface="微软雅黑" panose="020B0503020204020204" pitchFamily="34" charset="-122"/>
                  <a:sym typeface="Arial" panose="020B0604020202020204" pitchFamily="34" charset="0"/>
                </a:rPr>
                <a:t>8</a:t>
              </a:r>
              <a:r>
                <a:rPr lang="zh-CN" altLang="en-US" sz="1400" dirty="0">
                  <a:latin typeface="Arial" panose="020B0604020202020204" pitchFamily="34" charset="0"/>
                  <a:ea typeface="微软雅黑" panose="020B0503020204020204" pitchFamily="34" charset="-122"/>
                  <a:sym typeface="Arial" panose="020B0604020202020204" pitchFamily="34" charset="0"/>
                </a:rPr>
                <a:t>，增加哮喘风险</a:t>
              </a:r>
              <a:r>
                <a:rPr lang="en-US" altLang="zh-CN" sz="1400" baseline="30000" dirty="0">
                  <a:latin typeface="Arial" panose="020B0604020202020204" pitchFamily="34" charset="0"/>
                  <a:ea typeface="微软雅黑" panose="020B0503020204020204" pitchFamily="34" charset="-122"/>
                  <a:sym typeface="Arial" panose="020B0604020202020204" pitchFamily="34" charset="0"/>
                </a:rPr>
                <a:t>9</a:t>
              </a:r>
              <a:r>
                <a:rPr lang="zh-CN" altLang="en-US" sz="1400" dirty="0">
                  <a:latin typeface="Arial" panose="020B0604020202020204" pitchFamily="34" charset="0"/>
                  <a:ea typeface="微软雅黑" panose="020B0503020204020204" pitchFamily="34" charset="-122"/>
                  <a:sym typeface="Arial" panose="020B0604020202020204" pitchFamily="34" charset="0"/>
                </a:rPr>
                <a:t>）</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影响患者用药时长和依从性，病情反复。</a:t>
              </a:r>
            </a:p>
          </p:txBody>
        </p:sp>
        <p:sp>
          <p:nvSpPr>
            <p:cNvPr id="10" name="文本框 9"/>
            <p:cNvSpPr txBox="1"/>
            <p:nvPr/>
          </p:nvSpPr>
          <p:spPr>
            <a:xfrm>
              <a:off x="8827863" y="2494203"/>
              <a:ext cx="2552247" cy="203132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绝大多数药物无腰椎管狭窄症明确适应症，仅对症治疗；</a:t>
              </a:r>
            </a:p>
            <a:p>
              <a:pPr marL="285750" indent="-285750">
                <a:lnSpc>
                  <a:spcPct val="150000"/>
                </a:lnSpc>
                <a:buFont typeface="Arial" panose="020B0604020202020204" pitchFamily="34" charset="0"/>
                <a:buChar char="•"/>
              </a:pPr>
              <a:r>
                <a:rPr lang="zh-CN" altLang="en-US" sz="1400" dirty="0">
                  <a:latin typeface="Arial" panose="020B0604020202020204" pitchFamily="34" charset="0"/>
                  <a:ea typeface="微软雅黑" panose="020B0503020204020204" pitchFamily="34" charset="-122"/>
                  <a:sym typeface="Arial" panose="020B0604020202020204" pitchFamily="34" charset="0"/>
                </a:rPr>
                <a:t>常多药联用，包括大量机理和疗效不确切的中成药，</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临床用药复杂。</a:t>
              </a:r>
            </a:p>
          </p:txBody>
        </p:sp>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984" y="4876384"/>
              <a:ext cx="586114" cy="586114"/>
            </a:xfrm>
            <a:prstGeom prst="rect">
              <a:avLst/>
            </a:prstGeom>
          </p:spPr>
        </p:pic>
      </p:grpSp>
      <p:sp>
        <p:nvSpPr>
          <p:cNvPr id="34" name="标题 4"/>
          <p:cNvSpPr txBox="1">
            <a:spLocks/>
          </p:cNvSpPr>
          <p:nvPr/>
        </p:nvSpPr>
        <p:spPr>
          <a:xfrm>
            <a:off x="2709719" y="49258"/>
            <a:ext cx="9444816" cy="830997"/>
          </a:xfrm>
          <a:prstGeom prst="rect">
            <a:avLst/>
          </a:prstGeom>
          <a:effectLst/>
        </p:spPr>
        <p:txBody>
          <a:bodyPr wrap="square">
            <a:spAutoFit/>
          </a:bodyPr>
          <a:lstStyle>
            <a:defPPr>
              <a:defRPr lang="zh-CN"/>
            </a:defPPr>
            <a:lvl1pPr>
              <a:defRPr sz="2400" b="1">
                <a:solidFill>
                  <a:srgbClr val="4472C4"/>
                </a:solidFill>
                <a:latin typeface="微软雅黑" panose="020B0503020204020204" pitchFamily="34" charset="-122"/>
                <a:ea typeface="微软雅黑" panose="020B0503020204020204" pitchFamily="34" charset="-122"/>
              </a:defRPr>
            </a:lvl1pPr>
          </a:lstStyle>
          <a:p>
            <a:pPr>
              <a:lnSpc>
                <a:spcPct val="120000"/>
              </a:lnSpc>
            </a:pPr>
            <a:r>
              <a:rPr lang="zh-CN" altLang="en-US" sz="2000" dirty="0">
                <a:solidFill>
                  <a:schemeClr val="tx1"/>
                </a:solidFill>
                <a:latin typeface="Arial" panose="020B0604020202020204" pitchFamily="34" charset="0"/>
                <a:sym typeface="Arial" panose="020B0604020202020204" pitchFamily="34" charset="0"/>
              </a:rPr>
              <a:t>现行治疗手段无法满足临床需求，</a:t>
            </a:r>
            <a:r>
              <a:rPr lang="zh-CN" altLang="en-US" sz="2000" dirty="0">
                <a:solidFill>
                  <a:srgbClr val="FF0000"/>
                </a:solidFill>
                <a:latin typeface="Arial" panose="020B0604020202020204" pitchFamily="34" charset="0"/>
                <a:sym typeface="Arial" panose="020B0604020202020204" pitchFamily="34" charset="0"/>
              </a:rPr>
              <a:t>保守治疗是首选（以对症止痛</a:t>
            </a:r>
            <a:r>
              <a:rPr lang="en-US" altLang="zh-CN" sz="2000" dirty="0">
                <a:solidFill>
                  <a:srgbClr val="FF0000"/>
                </a:solidFill>
                <a:latin typeface="Arial" panose="020B0604020202020204" pitchFamily="34" charset="0"/>
                <a:sym typeface="Arial" panose="020B0604020202020204" pitchFamily="34" charset="0"/>
              </a:rPr>
              <a:t>NSAIDs</a:t>
            </a:r>
            <a:r>
              <a:rPr lang="zh-CN" altLang="en-US" sz="2000" dirty="0">
                <a:solidFill>
                  <a:srgbClr val="FF0000"/>
                </a:solidFill>
                <a:latin typeface="Arial" panose="020B0604020202020204" pitchFamily="34" charset="0"/>
                <a:sym typeface="Arial" panose="020B0604020202020204" pitchFamily="34" charset="0"/>
              </a:rPr>
              <a:t>为最常用），但无法显著提高行走能力，不良反应等导致依从性差</a:t>
            </a:r>
            <a:r>
              <a:rPr lang="zh-CN" altLang="en-US" sz="2000" dirty="0">
                <a:solidFill>
                  <a:schemeClr val="tx1"/>
                </a:solidFill>
                <a:latin typeface="Arial" panose="020B0604020202020204" pitchFamily="34" charset="0"/>
                <a:sym typeface="Arial" panose="020B0604020202020204" pitchFamily="34" charset="0"/>
              </a:rPr>
              <a:t>，亟需更优治疗方案</a:t>
            </a:r>
          </a:p>
        </p:txBody>
      </p:sp>
    </p:spTree>
    <p:extLst>
      <p:ext uri="{BB962C8B-B14F-4D97-AF65-F5344CB8AC3E}">
        <p14:creationId xmlns:p14="http://schemas.microsoft.com/office/powerpoint/2010/main" val="213668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0" y="0"/>
            <a:ext cx="2530366" cy="922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922352"/>
            <a:ext cx="12191999" cy="5112688"/>
          </a:xfrm>
          <a:prstGeom prst="rect">
            <a:avLst/>
          </a:prstGeom>
          <a:solidFill>
            <a:srgbClr val="DCEC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DCECF9"/>
              </a:solidFill>
            </a:endParaRPr>
          </a:p>
        </p:txBody>
      </p:sp>
      <p:sp>
        <p:nvSpPr>
          <p:cNvPr id="4" name="文本框 3"/>
          <p:cNvSpPr txBox="1"/>
          <p:nvPr/>
        </p:nvSpPr>
        <p:spPr>
          <a:xfrm>
            <a:off x="0" y="204734"/>
            <a:ext cx="2381007" cy="523220"/>
          </a:xfrm>
          <a:prstGeom prst="rect">
            <a:avLst/>
          </a:prstGeom>
          <a:noFill/>
        </p:spPr>
        <p:txBody>
          <a:bodyPr wrap="square" rtlCol="0">
            <a:spAutoFit/>
          </a:bodyPr>
          <a:lstStyle/>
          <a:p>
            <a:pPr algn="ctr"/>
            <a:r>
              <a:rPr lang="zh-CN" altLang="en-US" sz="2800" b="1" dirty="0">
                <a:latin typeface="微软雅黑" panose="020B0503020204020204" charset="-122"/>
                <a:ea typeface="微软雅黑" panose="020B0503020204020204" charset="-122"/>
              </a:rPr>
              <a:t>发病机制</a:t>
            </a:r>
            <a:endParaRPr lang="zh-CN" altLang="en-US"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64" name="矩形 63"/>
          <p:cNvSpPr/>
          <p:nvPr/>
        </p:nvSpPr>
        <p:spPr>
          <a:xfrm>
            <a:off x="2530366" y="50645"/>
            <a:ext cx="9586867" cy="799706"/>
          </a:xfrm>
          <a:prstGeom prst="rect">
            <a:avLst/>
          </a:prstGeom>
          <a:effectLst/>
        </p:spPr>
        <p:txBody>
          <a:bodyPr wrap="square">
            <a:spAutoFit/>
          </a:bodyPr>
          <a:lstStyle/>
          <a:p>
            <a:pPr>
              <a:lnSpc>
                <a:spcPct val="120000"/>
              </a:lnSpc>
            </a:pPr>
            <a:r>
              <a:rPr lang="zh-CN" altLang="en-US" sz="2000" b="1" dirty="0">
                <a:solidFill>
                  <a:srgbClr val="FF0000"/>
                </a:solidFill>
                <a:latin typeface="微软雅黑" panose="020B0503020204020204" pitchFamily="34" charset="-122"/>
                <a:ea typeface="微软雅黑" panose="020B0503020204020204" pitchFamily="34" charset="-122"/>
              </a:rPr>
              <a:t>压迫导致缺血</a:t>
            </a:r>
            <a:r>
              <a:rPr lang="zh-CN" altLang="en-US" sz="2000" b="1" dirty="0">
                <a:latin typeface="微软雅黑" panose="020B0503020204020204" pitchFamily="34" charset="-122"/>
                <a:ea typeface="微软雅黑" panose="020B0503020204020204" pitchFamily="34" charset="-122"/>
              </a:rPr>
              <a:t>、神经组织水肿、神经功能损伤，</a:t>
            </a:r>
            <a:r>
              <a:rPr lang="zh-CN" altLang="en-US" sz="2000" b="1" dirty="0">
                <a:solidFill>
                  <a:srgbClr val="FF0000"/>
                </a:solidFill>
                <a:latin typeface="微软雅黑" panose="020B0503020204020204" pitchFamily="34" charset="-122"/>
                <a:ea typeface="微软雅黑" panose="020B0503020204020204" pitchFamily="34" charset="-122"/>
              </a:rPr>
              <a:t>引起间歇性跛行</a:t>
            </a:r>
            <a:r>
              <a:rPr lang="zh-CN" altLang="en-US" sz="2000" b="1" dirty="0">
                <a:latin typeface="微软雅黑" panose="020B0503020204020204" pitchFamily="34" charset="-122"/>
                <a:ea typeface="微软雅黑" panose="020B0503020204020204" pitchFamily="34" charset="-122"/>
              </a:rPr>
              <a:t>是腰椎管狭窄症的核心发病机制；</a:t>
            </a:r>
            <a:r>
              <a:rPr lang="zh-CN" altLang="en-US" sz="2000" b="1" dirty="0">
                <a:solidFill>
                  <a:srgbClr val="FF0000"/>
                </a:solidFill>
                <a:latin typeface="微软雅黑" panose="020B0503020204020204" pitchFamily="34" charset="-122"/>
                <a:ea typeface="微软雅黑" panose="020B0503020204020204" pitchFamily="34" charset="-122"/>
              </a:rPr>
              <a:t>尤其在行走时，神经耗氧量增加，造成“静息不痛，行走痛”的特点</a:t>
            </a:r>
          </a:p>
        </p:txBody>
      </p:sp>
      <p:sp>
        <p:nvSpPr>
          <p:cNvPr id="55" name="文本占位符 2"/>
          <p:cNvSpPr txBox="1">
            <a:spLocks/>
          </p:cNvSpPr>
          <p:nvPr/>
        </p:nvSpPr>
        <p:spPr>
          <a:xfrm>
            <a:off x="133133" y="5507950"/>
            <a:ext cx="7643192" cy="2157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AutoNum type="arabicPeriod"/>
            </a:pP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Rectangle 1"/>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200" b="0" i="0" u="none" strike="noStrike" cap="none" normalizeH="0" baseline="0" dirty="0">
              <a:ln>
                <a:noFill/>
              </a:ln>
              <a:solidFill>
                <a:srgbClr val="5B616B"/>
              </a:solidFill>
              <a:effectLst/>
              <a:latin typeface="Arial" panose="020B0604020202020204" pitchFamily="34" charset="0"/>
              <a:ea typeface="BlinkMacSystemFont"/>
            </a:endParaRPr>
          </a:p>
        </p:txBody>
      </p:sp>
      <p:sp>
        <p:nvSpPr>
          <p:cNvPr id="83" name="矩形 82"/>
          <p:cNvSpPr/>
          <p:nvPr/>
        </p:nvSpPr>
        <p:spPr>
          <a:xfrm>
            <a:off x="0" y="932688"/>
            <a:ext cx="12191999" cy="51023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骨质疏松症流行病学负担大、骨折危害及经济负担大</a:t>
            </a:r>
          </a:p>
        </p:txBody>
      </p:sp>
      <p:pic>
        <p:nvPicPr>
          <p:cNvPr id="20" name="ECB019B1-382A-4266-B25C-5B523AA43C14-5" descr="wpp"/>
          <p:cNvPicPr>
            <a:picLocks/>
          </p:cNvPicPr>
          <p:nvPr/>
        </p:nvPicPr>
        <p:blipFill>
          <a:blip r:embed="rId8"/>
          <a:stretch>
            <a:fillRect/>
          </a:stretch>
        </p:blipFill>
        <p:spPr>
          <a:xfrm>
            <a:off x="2900449" y="1307446"/>
            <a:ext cx="9470004" cy="4861813"/>
          </a:xfrm>
          <a:prstGeom prst="rect">
            <a:avLst/>
          </a:prstGeom>
        </p:spPr>
      </p:pic>
      <p:sp>
        <p:nvSpPr>
          <p:cNvPr id="85" name="椭圆形标注 46"/>
          <p:cNvSpPr/>
          <p:nvPr>
            <p:custDataLst>
              <p:tags r:id="rId1"/>
            </p:custDataLst>
          </p:nvPr>
        </p:nvSpPr>
        <p:spPr>
          <a:xfrm>
            <a:off x="9388663" y="2149862"/>
            <a:ext cx="1741109" cy="355600"/>
          </a:xfrm>
          <a:prstGeom prst="wedgeEllipseCallout">
            <a:avLst>
              <a:gd name="adj1" fmla="val -111424"/>
              <a:gd name="adj2" fmla="val 14596"/>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charset="-122"/>
                <a:ea typeface="微软雅黑" panose="020B0503020204020204" charset="-122"/>
              </a:rPr>
              <a:t>利马前列素</a:t>
            </a:r>
          </a:p>
        </p:txBody>
      </p:sp>
      <p:pic>
        <p:nvPicPr>
          <p:cNvPr id="86" name="图片 45" descr="303b333633333133353bb2e6"/>
          <p:cNvPicPr>
            <a:picLocks noChangeAspect="1"/>
          </p:cNvPicPr>
          <p:nvPr>
            <p:custDataLst>
              <p:tags r:id="rId2"/>
            </p:custDataLst>
          </p:nvPr>
        </p:nvPicPr>
        <p:blipFill>
          <a:blip r:embed="rId9">
            <a:extLst>
              <a:ext uri="{96DAC541-7B7A-43D3-8B79-37D633B846F1}">
                <asvg:svgBlip xmlns:asvg="http://schemas.microsoft.com/office/drawing/2016/SVG/main" xmlns="" r:embed="rId10"/>
              </a:ext>
            </a:extLst>
          </a:blip>
          <a:stretch>
            <a:fillRect/>
          </a:stretch>
        </p:blipFill>
        <p:spPr>
          <a:xfrm rot="21300000">
            <a:off x="8012146" y="2258447"/>
            <a:ext cx="287645" cy="287655"/>
          </a:xfrm>
          <a:prstGeom prst="rect">
            <a:avLst/>
          </a:prstGeom>
          <a:effectLst/>
        </p:spPr>
      </p:pic>
      <p:pic>
        <p:nvPicPr>
          <p:cNvPr id="87" name="图片 39" descr="303b333633333133353bb2e6">
            <a:extLst>
              <a:ext uri="{FF2B5EF4-FFF2-40B4-BE49-F238E27FC236}">
                <a16:creationId xmlns:a16="http://schemas.microsoft.com/office/drawing/2014/main" xmlns="" id="{7CAB6073-E202-B102-26E9-A0BF61BCDE69}"/>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21300000">
            <a:off x="10157678" y="3208102"/>
            <a:ext cx="256238" cy="256238"/>
          </a:xfrm>
          <a:prstGeom prst="rect">
            <a:avLst/>
          </a:prstGeom>
          <a:effectLst/>
        </p:spPr>
      </p:pic>
      <p:sp>
        <p:nvSpPr>
          <p:cNvPr id="88" name="椭圆形标注 42">
            <a:extLst>
              <a:ext uri="{FF2B5EF4-FFF2-40B4-BE49-F238E27FC236}">
                <a16:creationId xmlns:a16="http://schemas.microsoft.com/office/drawing/2014/main" xmlns="" id="{DC1597B2-F7D2-B496-C60E-9C3A0E5F5CD6}"/>
              </a:ext>
            </a:extLst>
          </p:cNvPr>
          <p:cNvSpPr/>
          <p:nvPr/>
        </p:nvSpPr>
        <p:spPr>
          <a:xfrm>
            <a:off x="10687004" y="3216996"/>
            <a:ext cx="1394460" cy="378794"/>
          </a:xfrm>
          <a:prstGeom prst="wedgeEllipseCallout">
            <a:avLst>
              <a:gd name="adj1" fmla="val -76022"/>
              <a:gd name="adj2" fmla="val -26599"/>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方正粗黑宋简体" panose="02000000000000000000" charset="-122"/>
                <a:ea typeface="方正粗黑宋简体" panose="02000000000000000000" charset="-122"/>
              </a:rPr>
              <a:t>NSAIDs</a:t>
            </a:r>
          </a:p>
        </p:txBody>
      </p:sp>
      <p:pic>
        <p:nvPicPr>
          <p:cNvPr id="89" name="图片 45" descr="303b333633333133353bb2e6"/>
          <p:cNvPicPr>
            <a:picLocks noChangeAspect="1"/>
          </p:cNvPicPr>
          <p:nvPr>
            <p:custDataLst>
              <p:tags r:id="rId3"/>
            </p:custDataLst>
          </p:nvPr>
        </p:nvPicPr>
        <p:blipFill>
          <a:blip r:embed="rId9">
            <a:extLst>
              <a:ext uri="{96DAC541-7B7A-43D3-8B79-37D633B846F1}">
                <asvg:svgBlip xmlns:asvg="http://schemas.microsoft.com/office/drawing/2016/SVG/main" xmlns="" r:embed="rId10"/>
              </a:ext>
            </a:extLst>
          </a:blip>
          <a:stretch>
            <a:fillRect/>
          </a:stretch>
        </p:blipFill>
        <p:spPr>
          <a:xfrm rot="21300000">
            <a:off x="4223804" y="4287404"/>
            <a:ext cx="287645" cy="287655"/>
          </a:xfrm>
          <a:prstGeom prst="rect">
            <a:avLst/>
          </a:prstGeom>
          <a:effectLst/>
        </p:spPr>
      </p:pic>
      <p:pic>
        <p:nvPicPr>
          <p:cNvPr id="91" name="图片 43" descr="303b333633333133353bb2e6">
            <a:extLst>
              <a:ext uri="{FF2B5EF4-FFF2-40B4-BE49-F238E27FC236}">
                <a16:creationId xmlns:a16="http://schemas.microsoft.com/office/drawing/2014/main" xmlns="" id="{9E0986B6-85A6-59C0-200C-550E4DEF9696}"/>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21300000">
            <a:off x="11213150" y="4200629"/>
            <a:ext cx="312420" cy="312420"/>
          </a:xfrm>
          <a:prstGeom prst="rect">
            <a:avLst/>
          </a:prstGeom>
          <a:effectLst/>
        </p:spPr>
      </p:pic>
      <p:sp>
        <p:nvSpPr>
          <p:cNvPr id="6" name="矩形 5"/>
          <p:cNvSpPr/>
          <p:nvPr/>
        </p:nvSpPr>
        <p:spPr>
          <a:xfrm>
            <a:off x="3846655" y="4482535"/>
            <a:ext cx="8173166" cy="551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形标注 44">
            <a:extLst>
              <a:ext uri="{FF2B5EF4-FFF2-40B4-BE49-F238E27FC236}">
                <a16:creationId xmlns:a16="http://schemas.microsoft.com/office/drawing/2014/main" xmlns="" id="{B40C1A90-A368-6668-EA39-CFA45FBA0BED}"/>
              </a:ext>
            </a:extLst>
          </p:cNvPr>
          <p:cNvSpPr/>
          <p:nvPr/>
        </p:nvSpPr>
        <p:spPr>
          <a:xfrm>
            <a:off x="9525056" y="4133639"/>
            <a:ext cx="1161948" cy="380209"/>
          </a:xfrm>
          <a:prstGeom prst="wedgeEllipseCallout">
            <a:avLst>
              <a:gd name="adj1" fmla="val 109214"/>
              <a:gd name="adj2" fmla="val 2192"/>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方正粗黑宋简体" panose="02000000000000000000" charset="-122"/>
                <a:ea typeface="方正粗黑宋简体" panose="02000000000000000000" charset="-122"/>
              </a:rPr>
              <a:t>甲钴胺等</a:t>
            </a:r>
          </a:p>
        </p:txBody>
      </p:sp>
      <p:sp>
        <p:nvSpPr>
          <p:cNvPr id="90" name="椭圆形标注 44"/>
          <p:cNvSpPr/>
          <p:nvPr>
            <p:custDataLst>
              <p:tags r:id="rId4"/>
            </p:custDataLst>
          </p:nvPr>
        </p:nvSpPr>
        <p:spPr>
          <a:xfrm>
            <a:off x="4986697" y="4224895"/>
            <a:ext cx="1160739" cy="381635"/>
          </a:xfrm>
          <a:prstGeom prst="wedgeEllipseCallout">
            <a:avLst>
              <a:gd name="adj1" fmla="val -111703"/>
              <a:gd name="adj2" fmla="val 1815"/>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方正粗黑宋简体" panose="02000000000000000000" charset="-122"/>
                <a:ea typeface="方正粗黑宋简体" panose="02000000000000000000" charset="-122"/>
              </a:rPr>
              <a:t>甲钴胺等</a:t>
            </a:r>
          </a:p>
        </p:txBody>
      </p:sp>
      <p:pic>
        <p:nvPicPr>
          <p:cNvPr id="22" name="图片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7966" y="1085855"/>
            <a:ext cx="575000" cy="575000"/>
          </a:xfrm>
          <a:prstGeom prst="rect">
            <a:avLst/>
          </a:prstGeom>
        </p:spPr>
      </p:pic>
      <p:sp>
        <p:nvSpPr>
          <p:cNvPr id="17" name="矩形 16"/>
          <p:cNvSpPr/>
          <p:nvPr/>
        </p:nvSpPr>
        <p:spPr>
          <a:xfrm>
            <a:off x="-8377" y="6053319"/>
            <a:ext cx="6615143" cy="830997"/>
          </a:xfrm>
          <a:prstGeom prst="rect">
            <a:avLst/>
          </a:prstGeom>
        </p:spPr>
        <p:txBody>
          <a:bodyPr wrap="square">
            <a:spAutoFit/>
          </a:bodyPr>
          <a:lstStyle/>
          <a:p>
            <a:pPr>
              <a:lnSpc>
                <a:spcPct val="100000"/>
              </a:lnSpc>
              <a:buAutoNum type="arabicPeriod"/>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Byung</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Ho Lee, et al. Asian Spine J. 2020 Oct;14(5)682-693</a:t>
            </a:r>
          </a:p>
          <a:p>
            <a:pPr>
              <a:lnSpc>
                <a:spcPct val="100000"/>
              </a:lnSpc>
              <a:buAutoNum type="arabicPeriod"/>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Rydevik</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B,Brown</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M D,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Lundborg</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G,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Pathoanatomy</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and pathophysiology of nerve root compression.[J] .Spine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rPr>
              <a:t>Phila</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Pa 1976), 1984, 9: 7-15.</a:t>
            </a:r>
          </a:p>
          <a:p>
            <a:pPr>
              <a:lnSpc>
                <a:spcPct val="100000"/>
              </a:lnSpc>
              <a:buAutoNum type="arabicPeriod"/>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Jeffrey, et al. Diagnosis and Management of Lumbar Spinal Stenosis A Review. JAMA. 2022 May 3;327(17):1688-1699</a:t>
            </a:r>
          </a:p>
          <a:p>
            <a:pPr>
              <a:lnSpc>
                <a:spcPct val="100000"/>
              </a:lnSpc>
              <a:buFont typeface="+mj-lt"/>
              <a:buAutoNum type="arabicPeriod"/>
            </a:pP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 岳寿伟</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吴宗耀</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腰神经根在神经通道内慢性损伤时的形态学与神经生理学变化</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[J]. </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颈腰痛杂志</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2003.</a:t>
            </a:r>
          </a:p>
          <a:p>
            <a:pPr>
              <a:lnSpc>
                <a:spcPct val="100000"/>
              </a:lnSpc>
              <a:buFont typeface="+mj-lt"/>
              <a:buAutoNum type="arabicPeriod"/>
            </a:pP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 刘学勇</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王欢</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吉士俊</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玉置哲也</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王海义</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实验性腰椎管狭窄马尾神经动态负荷下血流量的变化</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[J]. </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中国修复重建外科杂志</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,2004,(05):406-408.</a:t>
            </a:r>
            <a:endPar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00000"/>
              </a:lnSpc>
              <a:buFont typeface="+mj-lt"/>
              <a:buAutoNum type="arabicPeriod"/>
            </a:pP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 刘学勇</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等</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动态负荷下实验性腰椎管狭窄马尾神经电生理的变化</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[J]. </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中国修复重建外科杂志</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,2003,(06):467-471.</a:t>
            </a:r>
          </a:p>
          <a:p>
            <a:pPr>
              <a:lnSpc>
                <a:spcPct val="100000"/>
              </a:lnSpc>
              <a:buFont typeface="+mj-lt"/>
              <a:buAutoNum type="arabicPeriod"/>
            </a:pP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 王勇</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范遗恩</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王日光</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腰神经根血供的形态学观察</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[J]. </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中国临床解剖学杂志</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,2001,(04)311-313.</a:t>
            </a:r>
            <a:endPar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00000"/>
              </a:lnSpc>
              <a:buFont typeface="+mj-lt"/>
              <a:buAutoNum type="arabicPeriod"/>
            </a:pP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 孔庆捷</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史建刚</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马尾神经综合征的基础研究进展</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[J]. </a:t>
            </a:r>
            <a:r>
              <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rPr>
              <a:t>第二军医大学学报</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,2017,38(11)1432-1438.</a:t>
            </a:r>
            <a:endParaRPr lang="zh-CN" altLang="en-US" sz="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23" name="图片 45" descr="303b333633333133353bb2e6"/>
          <p:cNvPicPr>
            <a:picLocks noChangeAspect="1"/>
          </p:cNvPicPr>
          <p:nvPr>
            <p:custDataLst>
              <p:tags r:id="rId5"/>
            </p:custDataLst>
          </p:nvPr>
        </p:nvPicPr>
        <p:blipFill>
          <a:blip r:embed="rId9">
            <a:extLst>
              <a:ext uri="{96DAC541-7B7A-43D3-8B79-37D633B846F1}">
                <asvg:svgBlip xmlns:asvg="http://schemas.microsoft.com/office/drawing/2016/SVG/main" xmlns="" r:embed="rId10"/>
              </a:ext>
            </a:extLst>
          </a:blip>
          <a:stretch>
            <a:fillRect/>
          </a:stretch>
        </p:blipFill>
        <p:spPr>
          <a:xfrm rot="21300000">
            <a:off x="6969904" y="1881621"/>
            <a:ext cx="287645" cy="287655"/>
          </a:xfrm>
          <a:prstGeom prst="rect">
            <a:avLst/>
          </a:prstGeom>
          <a:effectLst/>
        </p:spPr>
      </p:pic>
      <p:sp>
        <p:nvSpPr>
          <p:cNvPr id="24" name="椭圆形标注 44">
            <a:extLst>
              <a:ext uri="{FF2B5EF4-FFF2-40B4-BE49-F238E27FC236}">
                <a16:creationId xmlns:a16="http://schemas.microsoft.com/office/drawing/2014/main" xmlns="" id="{B40C1A90-A368-6668-EA39-CFA45FBA0BED}"/>
              </a:ext>
            </a:extLst>
          </p:cNvPr>
          <p:cNvSpPr/>
          <p:nvPr/>
        </p:nvSpPr>
        <p:spPr>
          <a:xfrm>
            <a:off x="5679598" y="2286162"/>
            <a:ext cx="1161948" cy="380209"/>
          </a:xfrm>
          <a:prstGeom prst="wedgeEllipseCallout">
            <a:avLst>
              <a:gd name="adj1" fmla="val 71223"/>
              <a:gd name="adj2" fmla="val -128423"/>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方正粗黑宋简体" panose="02000000000000000000" charset="-122"/>
                <a:ea typeface="方正粗黑宋简体" panose="02000000000000000000" charset="-122"/>
              </a:rPr>
              <a:t>手术治疗</a:t>
            </a:r>
          </a:p>
        </p:txBody>
      </p:sp>
      <p:sp>
        <p:nvSpPr>
          <p:cNvPr id="3" name="文本框 2"/>
          <p:cNvSpPr txBox="1"/>
          <p:nvPr/>
        </p:nvSpPr>
        <p:spPr>
          <a:xfrm>
            <a:off x="332255" y="1627391"/>
            <a:ext cx="3206499" cy="1912831"/>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rPr>
              <a:t>内源性生物活性物质前列腺素</a:t>
            </a:r>
            <a:r>
              <a:rPr lang="en-US" altLang="zh-CN"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rPr>
              <a:t>E</a:t>
            </a:r>
            <a:r>
              <a:rPr lang="en-US" altLang="zh-CN" sz="1300" baseline="-25000" dirty="0">
                <a:latin typeface="微软雅黑" panose="020B0503020204020204" pitchFamily="34" charset="-122"/>
                <a:ea typeface="微软雅黑" panose="020B0503020204020204" pitchFamily="34" charset="-122"/>
                <a:cs typeface="冬青黑体简体中文 W3"/>
                <a:sym typeface="Arial" panose="020B0604020202020204" pitchFamily="34" charset="0"/>
              </a:rPr>
              <a:t>1</a:t>
            </a:r>
            <a:r>
              <a:rPr lang="zh-CN" altLang="en-US"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rPr>
              <a:t>（</a:t>
            </a:r>
            <a:r>
              <a:rPr lang="en-US" altLang="zh-CN"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rPr>
              <a:t>PGE</a:t>
            </a:r>
            <a:r>
              <a:rPr lang="en-US" altLang="zh-CN" sz="1300" baseline="-25000" dirty="0">
                <a:latin typeface="微软雅黑" panose="020B0503020204020204" pitchFamily="34" charset="-122"/>
                <a:ea typeface="微软雅黑" panose="020B0503020204020204" pitchFamily="34" charset="-122"/>
                <a:cs typeface="冬青黑体简体中文 W3"/>
                <a:sym typeface="Arial" panose="020B0604020202020204" pitchFamily="34" charset="0"/>
              </a:rPr>
              <a:t>1</a:t>
            </a:r>
            <a:r>
              <a:rPr lang="zh-CN" altLang="en-US"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rPr>
              <a:t>）衍生物</a:t>
            </a:r>
            <a:endParaRPr lang="en-US" altLang="zh-CN"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endParaRPr>
          </a:p>
          <a:p>
            <a:pPr marL="285750" indent="-285750">
              <a:lnSpc>
                <a:spcPct val="130000"/>
              </a:lnSpc>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rPr>
              <a:t>针对腰椎管狭窄症压迫缺血病理机制</a:t>
            </a:r>
            <a:endParaRPr lang="en-US" altLang="zh-CN"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endParaRPr>
          </a:p>
          <a:p>
            <a:pPr marL="285750" indent="-285750">
              <a:lnSpc>
                <a:spcPct val="130000"/>
              </a:lnSpc>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rPr>
              <a:t>通过扩张血管、增强红细胞变形能力、抗血小板聚集</a:t>
            </a:r>
            <a:endParaRPr lang="en-US" altLang="zh-CN"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endParaRPr>
          </a:p>
          <a:p>
            <a:pPr marL="285750" indent="-285750">
              <a:lnSpc>
                <a:spcPct val="130000"/>
              </a:lnSpc>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rPr>
              <a:t>从而增加血供，减轻局部水肿以及神经功能损伤和异常放电</a:t>
            </a:r>
            <a:endParaRPr lang="en-US" altLang="zh-CN"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endParaRPr>
          </a:p>
        </p:txBody>
      </p:sp>
      <p:sp>
        <p:nvSpPr>
          <p:cNvPr id="5" name="矩形 4"/>
          <p:cNvSpPr/>
          <p:nvPr/>
        </p:nvSpPr>
        <p:spPr>
          <a:xfrm>
            <a:off x="752966" y="1153759"/>
            <a:ext cx="3807453" cy="400110"/>
          </a:xfrm>
          <a:prstGeom prst="rect">
            <a:avLst/>
          </a:prstGeom>
        </p:spPr>
        <p:txBody>
          <a:bodyPr wrap="none">
            <a:spAutoFit/>
          </a:bodyPr>
          <a:lstStyle/>
          <a:p>
            <a:pPr marL="285750" indent="-285750">
              <a:buFont typeface="Wingdings" panose="05000000000000000000" pitchFamily="2" charset="2"/>
              <a:buChar char="ü"/>
            </a:pPr>
            <a:r>
              <a:rPr lang="zh-CN" altLang="en-US" sz="2000" b="1" dirty="0">
                <a:solidFill>
                  <a:srgbClr val="FF0000"/>
                </a:solidFill>
                <a:latin typeface="微软雅黑" panose="020B0503020204020204" pitchFamily="34" charset="-122"/>
                <a:ea typeface="微软雅黑" panose="020B0503020204020204" pitchFamily="34" charset="-122"/>
                <a:cs typeface="冬青黑体简体中文 W3"/>
              </a:rPr>
              <a:t>全新作用机理、直击发病机制</a:t>
            </a:r>
            <a:endParaRPr lang="en-US" altLang="zh-CN" sz="2000" b="1" dirty="0">
              <a:solidFill>
                <a:srgbClr val="FF0000"/>
              </a:solidFill>
              <a:latin typeface="微软雅黑" panose="020B0503020204020204" pitchFamily="34" charset="-122"/>
              <a:ea typeface="微软雅黑" panose="020B0503020204020204" pitchFamily="34" charset="-122"/>
              <a:cs typeface="冬青黑体简体中文 W3"/>
            </a:endParaRPr>
          </a:p>
        </p:txBody>
      </p:sp>
      <p:sp>
        <p:nvSpPr>
          <p:cNvPr id="7" name="矩形 6"/>
          <p:cNvSpPr/>
          <p:nvPr/>
        </p:nvSpPr>
        <p:spPr>
          <a:xfrm>
            <a:off x="752966" y="3746629"/>
            <a:ext cx="2012089" cy="400110"/>
          </a:xfrm>
          <a:prstGeom prst="rect">
            <a:avLst/>
          </a:prstGeom>
        </p:spPr>
        <p:txBody>
          <a:bodyPr wrap="none">
            <a:spAutoFit/>
          </a:bodyPr>
          <a:lstStyle/>
          <a:p>
            <a:pPr marL="285750" indent="-285750">
              <a:buFont typeface="Wingdings" panose="05000000000000000000" pitchFamily="2" charset="2"/>
              <a:buChar char="ü"/>
            </a:pPr>
            <a:r>
              <a:rPr lang="zh-CN" altLang="en-US" sz="2000" b="1" dirty="0">
                <a:solidFill>
                  <a:srgbClr val="FF0000"/>
                </a:solidFill>
                <a:latin typeface="微软雅黑" panose="020B0503020204020204" pitchFamily="34" charset="-122"/>
                <a:ea typeface="微软雅黑" panose="020B0503020204020204" pitchFamily="34" charset="-122"/>
                <a:cs typeface="冬青黑体简体中文 W3"/>
              </a:rPr>
              <a:t>提高行走能力</a:t>
            </a:r>
            <a:endParaRPr lang="en-US" altLang="zh-CN" sz="2000" b="1" dirty="0">
              <a:solidFill>
                <a:srgbClr val="FF0000"/>
              </a:solidFill>
              <a:latin typeface="微软雅黑" panose="020B0503020204020204" pitchFamily="34" charset="-122"/>
              <a:ea typeface="微软雅黑" panose="020B0503020204020204" pitchFamily="34" charset="-122"/>
              <a:cs typeface="冬青黑体简体中文 W3"/>
            </a:endParaRPr>
          </a:p>
        </p:txBody>
      </p:sp>
      <p:sp>
        <p:nvSpPr>
          <p:cNvPr id="8" name="矩形 7"/>
          <p:cNvSpPr/>
          <p:nvPr/>
        </p:nvSpPr>
        <p:spPr>
          <a:xfrm>
            <a:off x="328122" y="4216318"/>
            <a:ext cx="3140364" cy="957185"/>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rPr>
              <a:t>减轻神经源性间歇性跛行症状</a:t>
            </a:r>
            <a:endParaRPr lang="en-US" altLang="zh-CN"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endParaRPr>
          </a:p>
          <a:p>
            <a:pPr marL="285750" indent="-285750">
              <a:lnSpc>
                <a:spcPct val="150000"/>
              </a:lnSpc>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rPr>
              <a:t>提高行走能力和生活质量</a:t>
            </a:r>
            <a:endParaRPr lang="en-US" altLang="zh-CN"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endParaRPr>
          </a:p>
          <a:p>
            <a:pPr marL="285750" indent="-285750">
              <a:lnSpc>
                <a:spcPct val="150000"/>
              </a:lnSpc>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cs typeface="冬青黑体简体中文 W3"/>
                <a:sym typeface="Arial" panose="020B0604020202020204" pitchFamily="34" charset="0"/>
              </a:rPr>
              <a:t>给腰椎管狭窄治疗带来新选择</a:t>
            </a:r>
          </a:p>
        </p:txBody>
      </p:sp>
    </p:spTree>
    <p:extLst>
      <p:ext uri="{BB962C8B-B14F-4D97-AF65-F5344CB8AC3E}">
        <p14:creationId xmlns:p14="http://schemas.microsoft.com/office/powerpoint/2010/main" val="82649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37022"/>
            <a:ext cx="12174855" cy="5219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1794276" y="23084"/>
            <a:ext cx="10049630" cy="853054"/>
          </a:xfrm>
          <a:prstGeom prst="rect">
            <a:avLst/>
          </a:prstGeom>
          <a:noFill/>
        </p:spPr>
        <p:txBody>
          <a:bodyPr wrap="square" rtlCol="0">
            <a:spAutoFit/>
          </a:bodyPr>
          <a:lstStyle/>
          <a:p>
            <a:pPr>
              <a:lnSpc>
                <a:spcPct val="130000"/>
              </a:lnSpc>
            </a:pPr>
            <a:r>
              <a:rPr lang="zh-CN" altLang="en-US" sz="20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利马前列素片为</a:t>
            </a:r>
            <a:r>
              <a:rPr lang="zh-CN" altLang="en-US"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内源性生物活性物质衍生物，活性高，载药量低，剂量小，安全性良好</a:t>
            </a:r>
            <a:r>
              <a:rPr lang="zh-CN" altLang="en-US" sz="20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与</a:t>
            </a:r>
            <a:r>
              <a:rPr lang="en-US" altLang="zh-CN"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NSAIDs</a:t>
            </a:r>
            <a:r>
              <a:rPr lang="zh-CN" altLang="en-US"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相比，不良反应发生率低，更</a:t>
            </a:r>
            <a:r>
              <a:rPr lang="zh-CN" altLang="en-US" sz="2000" b="1" dirty="0" smtClean="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适合老年、肝肾功能障碍等特殊</a:t>
            </a:r>
            <a:r>
              <a:rPr lang="zh-CN" altLang="en-US"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人群使用</a:t>
            </a:r>
            <a:endParaRPr lang="en-US" altLang="zh-CN"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endParaRPr>
          </a:p>
        </p:txBody>
      </p:sp>
      <p:sp>
        <p:nvSpPr>
          <p:cNvPr id="33" name="矩形 32"/>
          <p:cNvSpPr/>
          <p:nvPr/>
        </p:nvSpPr>
        <p:spPr>
          <a:xfrm>
            <a:off x="5992885" y="1044325"/>
            <a:ext cx="5816210" cy="491705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406109" y="1044325"/>
            <a:ext cx="5414710" cy="491715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Pfeil: Fünfeck 14"/>
          <p:cNvSpPr/>
          <p:nvPr/>
        </p:nvSpPr>
        <p:spPr bwMode="gray">
          <a:xfrm>
            <a:off x="131555" y="3309410"/>
            <a:ext cx="2881742" cy="374065"/>
          </a:xfrm>
          <a:prstGeom prst="homePlate">
            <a:avLst>
              <a:gd name="adj" fmla="val 20000"/>
            </a:avLst>
          </a:prstGeom>
          <a:noFill/>
          <a:ln w="9525" cap="flat" cmpd="sng" algn="ctr">
            <a:noFill/>
            <a:prstDash val="solid"/>
          </a:ln>
          <a:effectLst/>
        </p:spPr>
        <p:txBody>
          <a:bodyPr lIns="144000" tIns="72000" rIns="72000" bIns="72000" rtlCol="0" anchor="ctr" anchorCtr="0"/>
          <a:lstStyle/>
          <a:p>
            <a:pPr algn="ctr"/>
            <a:r>
              <a:rPr lang="zh-CN" altLang="en-US" sz="1600" b="1" dirty="0">
                <a:latin typeface="Arial" panose="020B0604020202020204" pitchFamily="34" charset="0"/>
                <a:ea typeface="微软雅黑" panose="020B0503020204020204" pitchFamily="34" charset="-122"/>
                <a:sym typeface="Arial" panose="020B0604020202020204" pitchFamily="34" charset="0"/>
              </a:rPr>
              <a:t>国外上市后安全性监测</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068" y="4306808"/>
            <a:ext cx="453343" cy="409180"/>
          </a:xfrm>
          <a:prstGeom prst="rect">
            <a:avLst/>
          </a:prstGeom>
        </p:spPr>
      </p:pic>
      <p:sp>
        <p:nvSpPr>
          <p:cNvPr id="15" name="文本框 14"/>
          <p:cNvSpPr txBox="1"/>
          <p:nvPr/>
        </p:nvSpPr>
        <p:spPr>
          <a:xfrm>
            <a:off x="2749946" y="4239188"/>
            <a:ext cx="3036143" cy="646331"/>
          </a:xfrm>
          <a:prstGeom prst="rect">
            <a:avLst/>
          </a:prstGeom>
          <a:noFill/>
        </p:spPr>
        <p:txBody>
          <a:bodyPr wrap="square">
            <a:spAutoFit/>
          </a:bodyPr>
          <a:lstStyle/>
          <a:p>
            <a:r>
              <a:rPr kumimoji="1"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胃及腹部不适</a:t>
            </a:r>
            <a:r>
              <a:rPr kumimoji="1" lang="en-US"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34</a:t>
            </a:r>
            <a:r>
              <a:rPr kumimoji="1"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例次（</a:t>
            </a:r>
            <a:r>
              <a:rPr kumimoji="1" lang="en-US"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1.5%</a:t>
            </a:r>
            <a:r>
              <a:rPr kumimoji="1"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）、腹痛</a:t>
            </a:r>
            <a:r>
              <a:rPr kumimoji="1" lang="en-US"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13</a:t>
            </a:r>
            <a:r>
              <a:rPr kumimoji="1"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例次（</a:t>
            </a:r>
            <a:r>
              <a:rPr kumimoji="1" lang="en-US"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0.6%</a:t>
            </a:r>
            <a:r>
              <a:rPr kumimoji="1"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）、腹泻</a:t>
            </a:r>
            <a:r>
              <a:rPr kumimoji="1" lang="en-US"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10</a:t>
            </a:r>
            <a:r>
              <a:rPr kumimoji="1"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例次（</a:t>
            </a:r>
            <a:r>
              <a:rPr kumimoji="1" lang="en-US"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0.4%</a:t>
            </a:r>
            <a:r>
              <a:rPr kumimoji="1"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）、恶心</a:t>
            </a:r>
            <a:r>
              <a:rPr kumimoji="1" lang="en-US"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7</a:t>
            </a:r>
            <a:r>
              <a:rPr kumimoji="1"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例次（</a:t>
            </a:r>
            <a:r>
              <a:rPr kumimoji="1" lang="en-US"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0.3%</a:t>
            </a:r>
            <a:r>
              <a:rPr kumimoji="1"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）、胃灼热</a:t>
            </a:r>
            <a:r>
              <a:rPr kumimoji="1" lang="en-US"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7</a:t>
            </a:r>
            <a:r>
              <a:rPr kumimoji="1"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例次（</a:t>
            </a:r>
            <a:r>
              <a:rPr kumimoji="1" lang="en-US"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0.3%</a:t>
            </a:r>
            <a:r>
              <a:rPr kumimoji="1"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endParaRPr lang="zh-CN" altLang="en-US" sz="1200" dirty="0"/>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9504" y="4930017"/>
            <a:ext cx="397391" cy="305259"/>
          </a:xfrm>
          <a:prstGeom prst="rect">
            <a:avLst/>
          </a:prstGeom>
        </p:spPr>
      </p:pic>
      <p:sp>
        <p:nvSpPr>
          <p:cNvPr id="19" name="文本框 18"/>
          <p:cNvSpPr txBox="1"/>
          <p:nvPr/>
        </p:nvSpPr>
        <p:spPr>
          <a:xfrm>
            <a:off x="2306038" y="4947802"/>
            <a:ext cx="3173381" cy="276999"/>
          </a:xfrm>
          <a:prstGeom prst="rect">
            <a:avLst/>
          </a:prstGeom>
          <a:noFill/>
        </p:spPr>
        <p:txBody>
          <a:bodyPr wrap="square">
            <a:spAutoFit/>
          </a:bodyPr>
          <a:lstStyle/>
          <a:p>
            <a:pPr lvl="1"/>
            <a:r>
              <a:rPr kumimoji="1" lang="zh-CN"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神经系统不适</a:t>
            </a:r>
            <a:r>
              <a:rPr kumimoji="1"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kumimoji="1" lang="zh-CN"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头痛</a:t>
            </a:r>
            <a:r>
              <a:rPr kumimoji="1" lang="en-US"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10</a:t>
            </a:r>
            <a:r>
              <a:rPr kumimoji="1"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例次</a:t>
            </a:r>
            <a:r>
              <a:rPr kumimoji="1" lang="zh-CN"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kumimoji="1" lang="en-US"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0.4%</a:t>
            </a:r>
            <a:r>
              <a:rPr kumimoji="1" lang="zh-CN"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endParaRPr kumimoji="1" lang="en-US"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endParaRPr>
          </a:p>
        </p:txBody>
      </p:sp>
      <p:sp>
        <p:nvSpPr>
          <p:cNvPr id="9" name="文本框 8"/>
          <p:cNvSpPr txBox="1"/>
          <p:nvPr/>
        </p:nvSpPr>
        <p:spPr>
          <a:xfrm>
            <a:off x="554445" y="3675388"/>
            <a:ext cx="5077706" cy="523220"/>
          </a:xfrm>
          <a:prstGeom prst="rect">
            <a:avLst/>
          </a:prstGeom>
          <a:noFill/>
        </p:spPr>
        <p:txBody>
          <a:bodyPr wrap="square">
            <a:spAutoFit/>
          </a:bodyPr>
          <a:lstStyle/>
          <a:p>
            <a:r>
              <a:rPr kumimoji="1" lang="en-US" altLang="zh-CN" sz="1400" b="1" dirty="0">
                <a:solidFill>
                  <a:srgbClr val="FF0000"/>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2327</a:t>
            </a:r>
            <a:r>
              <a:rPr kumimoji="1" lang="zh-CN" altLang="zh-CN" sz="1400" b="1" dirty="0">
                <a:solidFill>
                  <a:srgbClr val="FF0000"/>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例</a:t>
            </a:r>
            <a:r>
              <a:rPr kumimoji="1" lang="zh-CN" altLang="en-US" sz="1400" b="1" dirty="0">
                <a:solidFill>
                  <a:srgbClr val="FF0000"/>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患者</a:t>
            </a:r>
            <a:r>
              <a:rPr kumimoji="1" lang="en-US" altLang="zh-CN" sz="1400" b="1" dirty="0">
                <a:solidFill>
                  <a:srgbClr val="FF0000"/>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5.8%</a:t>
            </a:r>
            <a:r>
              <a:rPr kumimoji="1" lang="zh-CN" altLang="zh-CN" sz="1400" b="1" dirty="0">
                <a:solidFill>
                  <a:srgbClr val="FF0000"/>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kumimoji="1" lang="en-US" altLang="zh-CN" sz="1400" b="1" dirty="0">
                <a:solidFill>
                  <a:srgbClr val="FF0000"/>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136/2327</a:t>
            </a:r>
            <a:r>
              <a:rPr kumimoji="1" lang="zh-CN" altLang="zh-CN" sz="1400" b="1" dirty="0">
                <a:solidFill>
                  <a:srgbClr val="FF0000"/>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kumimoji="1" lang="zh-CN" altLang="en-US" sz="1400" b="1" dirty="0">
                <a:solidFill>
                  <a:srgbClr val="FF0000"/>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发生不良事件</a:t>
            </a:r>
            <a:r>
              <a:rPr kumimoji="1" lang="zh-CN" altLang="zh-CN" sz="14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（包括临床检查值异常在内）</a:t>
            </a:r>
            <a:r>
              <a:rPr kumimoji="1" lang="zh-CN" altLang="en-US" sz="14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kumimoji="1" lang="zh-CN" altLang="en-US" sz="1400" b="1" dirty="0">
                <a:solidFill>
                  <a:srgbClr val="FF0000"/>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主要为胃肠不适</a:t>
            </a:r>
            <a:r>
              <a:rPr kumimoji="1" lang="en-US" altLang="zh-CN" sz="1400" b="1" baseline="30000" dirty="0">
                <a:solidFill>
                  <a:srgbClr val="FF0000"/>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1</a:t>
            </a:r>
          </a:p>
        </p:txBody>
      </p:sp>
      <p:sp>
        <p:nvSpPr>
          <p:cNvPr id="10" name="矩形: 圆角 9"/>
          <p:cNvSpPr/>
          <p:nvPr/>
        </p:nvSpPr>
        <p:spPr>
          <a:xfrm>
            <a:off x="1906262" y="4444189"/>
            <a:ext cx="3551798" cy="27140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0"/>
          <p:cNvSpPr/>
          <p:nvPr/>
        </p:nvSpPr>
        <p:spPr>
          <a:xfrm>
            <a:off x="1948024" y="4638564"/>
            <a:ext cx="224509" cy="271407"/>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3"/>
          <p:cNvSpPr/>
          <p:nvPr/>
        </p:nvSpPr>
        <p:spPr>
          <a:xfrm>
            <a:off x="6120908" y="2417187"/>
            <a:ext cx="5474281" cy="5161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利马前列素更</a:t>
            </a:r>
            <a:r>
              <a:rPr lang="zh-CN" altLang="en-US" sz="1600" b="1"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适合老年、肝肾功能障碍等特殊</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人群用药</a:t>
            </a:r>
            <a:endPar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7" name="图表 36"/>
          <p:cNvGraphicFramePr/>
          <p:nvPr>
            <p:extLst>
              <p:ext uri="{D42A27DB-BD31-4B8C-83A1-F6EECF244321}">
                <p14:modId xmlns:p14="http://schemas.microsoft.com/office/powerpoint/2010/main" val="3318462043"/>
              </p:ext>
            </p:extLst>
          </p:nvPr>
        </p:nvGraphicFramePr>
        <p:xfrm>
          <a:off x="8280150" y="3439610"/>
          <a:ext cx="3704737" cy="8716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8" name="图表 37"/>
          <p:cNvGraphicFramePr/>
          <p:nvPr>
            <p:extLst>
              <p:ext uri="{D42A27DB-BD31-4B8C-83A1-F6EECF244321}">
                <p14:modId xmlns:p14="http://schemas.microsoft.com/office/powerpoint/2010/main" val="773931017"/>
              </p:ext>
            </p:extLst>
          </p:nvPr>
        </p:nvGraphicFramePr>
        <p:xfrm>
          <a:off x="6244662" y="3191671"/>
          <a:ext cx="2635025" cy="1116920"/>
        </p:xfrm>
        <a:graphic>
          <a:graphicData uri="http://schemas.openxmlformats.org/drawingml/2006/chart">
            <c:chart xmlns:c="http://schemas.openxmlformats.org/drawingml/2006/chart" xmlns:r="http://schemas.openxmlformats.org/officeDocument/2006/relationships" r:id="rId7"/>
          </a:graphicData>
        </a:graphic>
      </p:graphicFrame>
      <p:sp>
        <p:nvSpPr>
          <p:cNvPr id="39" name="矩形 38"/>
          <p:cNvSpPr/>
          <p:nvPr/>
        </p:nvSpPr>
        <p:spPr>
          <a:xfrm>
            <a:off x="8660634" y="3112542"/>
            <a:ext cx="2893741" cy="253916"/>
          </a:xfrm>
          <a:prstGeom prst="rect">
            <a:avLst/>
          </a:prstGeom>
          <a:noFill/>
        </p:spPr>
        <p:txBody>
          <a:bodyPr wrap="none">
            <a:spAutoFit/>
          </a:bodyPr>
          <a:lstStyle/>
          <a:p>
            <a:pPr algn="ctr"/>
            <a:r>
              <a:rPr lang="en-US" altLang="zh-CN" sz="1050" b="1" dirty="0">
                <a:latin typeface="Arial" panose="020B0604020202020204" pitchFamily="34" charset="0"/>
                <a:ea typeface="微软雅黑" panose="020B0503020204020204" pitchFamily="34" charset="-122"/>
                <a:sym typeface="Arial" panose="020B0604020202020204" pitchFamily="34" charset="0"/>
              </a:rPr>
              <a:t>65</a:t>
            </a:r>
            <a:r>
              <a:rPr lang="zh-CN" altLang="en-US" sz="1050" b="1" dirty="0">
                <a:latin typeface="Arial" panose="020B0604020202020204" pitchFamily="34" charset="0"/>
                <a:ea typeface="微软雅黑" panose="020B0503020204020204" pitchFamily="34" charset="-122"/>
                <a:sym typeface="Arial" panose="020B0604020202020204" pitchFamily="34" charset="0"/>
              </a:rPr>
              <a:t>岁以上老年人主要不良反应为胃肠功能障碍</a:t>
            </a:r>
          </a:p>
        </p:txBody>
      </p:sp>
      <p:sp>
        <p:nvSpPr>
          <p:cNvPr id="40" name="文本框 39"/>
          <p:cNvSpPr txBox="1"/>
          <p:nvPr/>
        </p:nvSpPr>
        <p:spPr>
          <a:xfrm>
            <a:off x="6358371" y="4077759"/>
            <a:ext cx="922047" cy="230832"/>
          </a:xfrm>
          <a:prstGeom prst="rect">
            <a:avLst/>
          </a:prstGeom>
          <a:noFill/>
        </p:spPr>
        <p:txBody>
          <a:bodyPr wrap="none" rtlCol="0">
            <a:spAutoFit/>
          </a:bodyPr>
          <a:lstStyle/>
          <a:p>
            <a:r>
              <a:rPr lang="zh-CN" altLang="en-US" sz="900" dirty="0">
                <a:latin typeface="Arial" panose="020B0604020202020204" pitchFamily="34" charset="0"/>
                <a:ea typeface="微软雅黑" panose="020B0503020204020204" pitchFamily="34" charset="-122"/>
                <a:sym typeface="Arial" panose="020B0604020202020204" pitchFamily="34" charset="0"/>
              </a:rPr>
              <a:t>*均无显著差异</a:t>
            </a:r>
          </a:p>
        </p:txBody>
      </p:sp>
      <p:sp>
        <p:nvSpPr>
          <p:cNvPr id="41" name="圆角矩形 32"/>
          <p:cNvSpPr/>
          <p:nvPr/>
        </p:nvSpPr>
        <p:spPr>
          <a:xfrm>
            <a:off x="6140813" y="4181050"/>
            <a:ext cx="5714138" cy="4918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1400" b="1"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联合用药（</a:t>
            </a:r>
            <a:r>
              <a:rPr lang="en-US" altLang="zh-CN" sz="1400" b="1"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NSAIDs, </a:t>
            </a:r>
            <a:r>
              <a:rPr lang="zh-CN" altLang="en-US" sz="1400" b="1"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抗血小板药，降压药）不</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增加不良反应风险</a:t>
            </a:r>
            <a:endPar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nvSpPr>
        <p:spPr>
          <a:xfrm>
            <a:off x="6290648" y="4525371"/>
            <a:ext cx="5421280" cy="253916"/>
          </a:xfrm>
          <a:prstGeom prst="rect">
            <a:avLst/>
          </a:prstGeom>
          <a:noFill/>
        </p:spPr>
        <p:txBody>
          <a:bodyPr wrap="square">
            <a:spAutoFit/>
          </a:bodyPr>
          <a:lstStyle/>
          <a:p>
            <a:r>
              <a:rPr lang="zh-CN" altLang="en-US" sz="1050" dirty="0">
                <a:latin typeface="Arial" panose="020B0604020202020204" pitchFamily="34" charset="0"/>
                <a:ea typeface="微软雅黑" panose="020B0503020204020204" pitchFamily="34" charset="-122"/>
                <a:sym typeface="Arial" panose="020B0604020202020204" pitchFamily="34" charset="0"/>
              </a:rPr>
              <a:t>利马前列素片不经</a:t>
            </a:r>
            <a:r>
              <a:rPr lang="en-US" altLang="zh-CN" sz="1050" dirty="0">
                <a:latin typeface="Arial" panose="020B0604020202020204" pitchFamily="34" charset="0"/>
                <a:ea typeface="微软雅黑" panose="020B0503020204020204" pitchFamily="34" charset="-122"/>
                <a:sym typeface="Arial" panose="020B0604020202020204" pitchFamily="34" charset="0"/>
              </a:rPr>
              <a:t>CYP450</a:t>
            </a:r>
            <a:r>
              <a:rPr lang="zh-CN" altLang="en-US" sz="1050" dirty="0">
                <a:latin typeface="Arial" panose="020B0604020202020204" pitchFamily="34" charset="0"/>
                <a:ea typeface="微软雅黑" panose="020B0503020204020204" pitchFamily="34" charset="-122"/>
                <a:sym typeface="Arial" panose="020B0604020202020204" pitchFamily="34" charset="0"/>
              </a:rPr>
              <a:t>代谢，也不影响其</a:t>
            </a:r>
            <a:r>
              <a:rPr lang="zh-CN" altLang="en-US" sz="1050" dirty="0" smtClean="0">
                <a:latin typeface="Arial" panose="020B0604020202020204" pitchFamily="34" charset="0"/>
                <a:ea typeface="微软雅黑" panose="020B0503020204020204" pitchFamily="34" charset="-122"/>
                <a:sym typeface="Arial" panose="020B0604020202020204" pitchFamily="34" charset="0"/>
              </a:rPr>
              <a:t>活性</a:t>
            </a:r>
            <a:r>
              <a:rPr lang="en-US" altLang="zh-CN" sz="1050" baseline="30000" dirty="0" smtClean="0">
                <a:latin typeface="Arial" panose="020B0604020202020204" pitchFamily="34" charset="0"/>
                <a:ea typeface="微软雅黑" panose="020B0503020204020204" pitchFamily="34" charset="-122"/>
                <a:sym typeface="Arial" panose="020B0604020202020204" pitchFamily="34" charset="0"/>
              </a:rPr>
              <a:t>6</a:t>
            </a:r>
            <a:endParaRPr lang="zh-CN" altLang="en-US" sz="1050" baseline="30000" dirty="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4" name="表格 43"/>
          <p:cNvGraphicFramePr>
            <a:graphicFrameLocks noGrp="1"/>
          </p:cNvGraphicFramePr>
          <p:nvPr>
            <p:custDataLst>
              <p:tags r:id="rId1"/>
            </p:custDataLst>
            <p:extLst>
              <p:ext uri="{D42A27DB-BD31-4B8C-83A1-F6EECF244321}">
                <p14:modId xmlns:p14="http://schemas.microsoft.com/office/powerpoint/2010/main" val="3618102645"/>
              </p:ext>
            </p:extLst>
          </p:nvPr>
        </p:nvGraphicFramePr>
        <p:xfrm>
          <a:off x="6358371" y="4783450"/>
          <a:ext cx="5103624" cy="1158240"/>
        </p:xfrm>
        <a:graphic>
          <a:graphicData uri="http://schemas.openxmlformats.org/drawingml/2006/table">
            <a:tbl>
              <a:tblPr firstRow="1" bandRow="1">
                <a:tableStyleId>{5C22544A-7EE6-4342-B048-85BDC9FD1C3A}</a:tableStyleId>
              </a:tblPr>
              <a:tblGrid>
                <a:gridCol w="1820329">
                  <a:extLst>
                    <a:ext uri="{9D8B030D-6E8A-4147-A177-3AD203B41FA5}">
                      <a16:colId xmlns:a16="http://schemas.microsoft.com/office/drawing/2014/main" xmlns="" val="20000"/>
                    </a:ext>
                  </a:extLst>
                </a:gridCol>
                <a:gridCol w="1492407">
                  <a:extLst>
                    <a:ext uri="{9D8B030D-6E8A-4147-A177-3AD203B41FA5}">
                      <a16:colId xmlns:a16="http://schemas.microsoft.com/office/drawing/2014/main" xmlns="" val="20001"/>
                    </a:ext>
                  </a:extLst>
                </a:gridCol>
                <a:gridCol w="1790888">
                  <a:extLst>
                    <a:ext uri="{9D8B030D-6E8A-4147-A177-3AD203B41FA5}">
                      <a16:colId xmlns:a16="http://schemas.microsoft.com/office/drawing/2014/main" xmlns="" val="20002"/>
                    </a:ext>
                  </a:extLst>
                </a:gridCol>
              </a:tblGrid>
              <a:tr h="187866">
                <a:tc>
                  <a:txBody>
                    <a:bodyPr/>
                    <a:lstStyle/>
                    <a:p>
                      <a:pPr algn="ct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a:txBody>
                  <a:tcPr anchor="ctr">
                    <a:solidFill>
                      <a:schemeClr val="accent1">
                        <a:lumMod val="40000"/>
                        <a:lumOff val="60000"/>
                      </a:schemeClr>
                    </a:solidFill>
                  </a:tcPr>
                </a:tc>
                <a:tc>
                  <a:txBody>
                    <a:bodyPr/>
                    <a:lstStyle/>
                    <a:p>
                      <a:pPr algn="ctr"/>
                      <a:r>
                        <a:rPr lang="zh-CN" altLang="en-US" sz="800" dirty="0">
                          <a:solidFill>
                            <a:schemeClr val="tx1"/>
                          </a:solidFill>
                          <a:latin typeface="Arial" panose="020B0604020202020204" pitchFamily="34" charset="0"/>
                          <a:ea typeface="微软雅黑" panose="020B0503020204020204" pitchFamily="34" charset="-122"/>
                          <a:sym typeface="Arial" panose="020B0604020202020204" pitchFamily="34" charset="0"/>
                        </a:rPr>
                        <a:t>不良反应事件</a:t>
                      </a:r>
                    </a:p>
                  </a:txBody>
                  <a:tcPr anchor="ctr">
                    <a:solidFill>
                      <a:schemeClr val="accent1">
                        <a:lumMod val="40000"/>
                        <a:lumOff val="60000"/>
                      </a:schemeClr>
                    </a:solidFill>
                  </a:tcPr>
                </a:tc>
                <a:tc>
                  <a:txBody>
                    <a:bodyPr/>
                    <a:lstStyle/>
                    <a:p>
                      <a:pPr algn="ctr"/>
                      <a:r>
                        <a:rPr lang="zh-CN" altLang="zh-CN" sz="800" kern="100" dirty="0">
                          <a:solidFill>
                            <a:schemeClr val="tx1"/>
                          </a:solidFill>
                          <a:latin typeface="Arial" panose="020B0604020202020204" pitchFamily="34" charset="0"/>
                          <a:ea typeface="微软雅黑" panose="020B0503020204020204" pitchFamily="34" charset="-122"/>
                          <a:sym typeface="Arial" panose="020B0604020202020204" pitchFamily="34" charset="0"/>
                        </a:rPr>
                        <a:t>与出血相关的不良反应</a:t>
                      </a:r>
                      <a:endParaRPr lang="zh-CN" altLang="en-US" sz="8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xmlns="" val="10000"/>
                  </a:ext>
                </a:extLst>
              </a:tr>
              <a:tr h="187866">
                <a:tc>
                  <a:txBody>
                    <a:bodyPr/>
                    <a:lstStyle/>
                    <a:p>
                      <a:pPr algn="l"/>
                      <a:r>
                        <a:rPr lang="zh-CN" altLang="en-US" sz="800" dirty="0">
                          <a:latin typeface="Arial" panose="020B0604020202020204" pitchFamily="34" charset="0"/>
                          <a:ea typeface="微软雅黑" panose="020B0503020204020204" pitchFamily="34" charset="-122"/>
                          <a:sym typeface="Arial" panose="020B0604020202020204" pitchFamily="34" charset="0"/>
                        </a:rPr>
                        <a:t>联合</a:t>
                      </a:r>
                      <a:r>
                        <a:rPr lang="zh-CN" altLang="zh-CN" sz="800" kern="100" dirty="0">
                          <a:latin typeface="Arial" panose="020B0604020202020204" pitchFamily="34" charset="0"/>
                          <a:ea typeface="微软雅黑" panose="020B0503020204020204" pitchFamily="34" charset="-122"/>
                          <a:sym typeface="Arial" panose="020B0604020202020204" pitchFamily="34" charset="0"/>
                        </a:rPr>
                        <a:t>抗血小板药</a:t>
                      </a:r>
                      <a:r>
                        <a:rPr lang="en-US" altLang="zh-CN" sz="800" kern="100" dirty="0">
                          <a:latin typeface="Arial" panose="020B0604020202020204" pitchFamily="34" charset="0"/>
                          <a:ea typeface="微软雅黑" panose="020B0503020204020204" pitchFamily="34" charset="-122"/>
                          <a:sym typeface="Arial" panose="020B0604020202020204" pitchFamily="34" charset="0"/>
                        </a:rPr>
                        <a:t>(57</a:t>
                      </a:r>
                      <a:r>
                        <a:rPr lang="zh-CN" altLang="en-US" sz="800" kern="100" dirty="0">
                          <a:latin typeface="Arial" panose="020B0604020202020204" pitchFamily="34" charset="0"/>
                          <a:ea typeface="微软雅黑" panose="020B0503020204020204" pitchFamily="34" charset="-122"/>
                          <a:sym typeface="Arial" panose="020B0604020202020204" pitchFamily="34" charset="0"/>
                        </a:rPr>
                        <a:t>例</a:t>
                      </a:r>
                      <a:r>
                        <a:rPr lang="en-US" altLang="zh-CN" sz="800" kern="100" dirty="0">
                          <a:latin typeface="Arial" panose="020B0604020202020204" pitchFamily="34" charset="0"/>
                          <a:ea typeface="微软雅黑" panose="020B0503020204020204" pitchFamily="34" charset="-122"/>
                          <a:sym typeface="Arial" panose="020B0604020202020204" pitchFamily="34" charset="0"/>
                        </a:rPr>
                        <a:t>)</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a:txBody>
                  <a:tcPr anchor="ctr">
                    <a:noFill/>
                  </a:tcPr>
                </a:tc>
                <a:tc>
                  <a:txBody>
                    <a:bodyPr/>
                    <a:lstStyle/>
                    <a:p>
                      <a:pPr algn="ctr"/>
                      <a:r>
                        <a:rPr lang="en-US" altLang="zh-CN" sz="800" dirty="0">
                          <a:latin typeface="Arial" panose="020B0604020202020204" pitchFamily="34" charset="0"/>
                          <a:ea typeface="微软雅黑" panose="020B0503020204020204" pitchFamily="34" charset="-122"/>
                          <a:sym typeface="Arial" panose="020B0604020202020204" pitchFamily="34" charset="0"/>
                        </a:rPr>
                        <a:t>4</a:t>
                      </a:r>
                      <a:r>
                        <a:rPr lang="zh-CN" altLang="en-US" sz="800" dirty="0">
                          <a:latin typeface="Arial" panose="020B0604020202020204" pitchFamily="34" charset="0"/>
                          <a:ea typeface="微软雅黑" panose="020B0503020204020204" pitchFamily="34" charset="-122"/>
                          <a:sym typeface="Arial" panose="020B0604020202020204" pitchFamily="34" charset="0"/>
                        </a:rPr>
                        <a:t>例</a:t>
                      </a:r>
                    </a:p>
                  </a:txBody>
                  <a:tcPr anchor="ctr">
                    <a:noFill/>
                  </a:tcPr>
                </a:tc>
                <a:tc>
                  <a:txBody>
                    <a:bodyPr/>
                    <a:lstStyle/>
                    <a:p>
                      <a:pPr algn="ctr"/>
                      <a:r>
                        <a:rPr lang="en-US" altLang="zh-CN" sz="800" dirty="0">
                          <a:latin typeface="Arial" panose="020B0604020202020204" pitchFamily="34" charset="0"/>
                          <a:ea typeface="微软雅黑" panose="020B0503020204020204" pitchFamily="34" charset="-122"/>
                          <a:sym typeface="Arial" panose="020B0604020202020204" pitchFamily="34" charset="0"/>
                        </a:rPr>
                        <a:t>1</a:t>
                      </a:r>
                      <a:r>
                        <a:rPr lang="zh-CN" altLang="en-US" sz="800" dirty="0">
                          <a:latin typeface="Arial" panose="020B0604020202020204" pitchFamily="34" charset="0"/>
                          <a:ea typeface="微软雅黑" panose="020B0503020204020204" pitchFamily="34" charset="-122"/>
                          <a:sym typeface="Arial" panose="020B0604020202020204" pitchFamily="34" charset="0"/>
                        </a:rPr>
                        <a:t>例*</a:t>
                      </a:r>
                    </a:p>
                  </a:txBody>
                  <a:tcPr anchor="ctr">
                    <a:noFill/>
                  </a:tcPr>
                </a:tc>
                <a:extLst>
                  <a:ext uri="{0D108BD9-81ED-4DB2-BD59-A6C34878D82A}">
                    <a16:rowId xmlns:a16="http://schemas.microsoft.com/office/drawing/2014/main" xmlns="" val="10001"/>
                  </a:ext>
                </a:extLst>
              </a:tr>
              <a:tr h="187866">
                <a:tc>
                  <a:txBody>
                    <a:bodyPr/>
                    <a:lstStyle/>
                    <a:p>
                      <a:pPr algn="l"/>
                      <a:r>
                        <a:rPr lang="zh-CN" altLang="en-US" sz="800" dirty="0">
                          <a:latin typeface="Arial" panose="020B0604020202020204" pitchFamily="34" charset="0"/>
                          <a:ea typeface="微软雅黑" panose="020B0503020204020204" pitchFamily="34" charset="-122"/>
                          <a:sym typeface="Arial" panose="020B0604020202020204" pitchFamily="34" charset="0"/>
                        </a:rPr>
                        <a:t>联合</a:t>
                      </a:r>
                      <a:r>
                        <a:rPr lang="en-US" altLang="zh-CN" sz="800" dirty="0">
                          <a:latin typeface="Arial" panose="020B0604020202020204" pitchFamily="34" charset="0"/>
                          <a:ea typeface="微软雅黑" panose="020B0503020204020204" pitchFamily="34" charset="-122"/>
                          <a:sym typeface="Arial" panose="020B0604020202020204" pitchFamily="34" charset="0"/>
                        </a:rPr>
                        <a:t>NSAIDs</a:t>
                      </a:r>
                      <a:r>
                        <a:rPr lang="zh-CN" altLang="en-US" sz="800" dirty="0">
                          <a:latin typeface="Arial" panose="020B0604020202020204" pitchFamily="34" charset="0"/>
                          <a:ea typeface="微软雅黑" panose="020B0503020204020204" pitchFamily="34" charset="-122"/>
                          <a:sym typeface="Arial" panose="020B0604020202020204" pitchFamily="34" charset="0"/>
                        </a:rPr>
                        <a:t>（</a:t>
                      </a:r>
                      <a:r>
                        <a:rPr lang="en-US" altLang="zh-CN" sz="800" dirty="0">
                          <a:latin typeface="Arial" panose="020B0604020202020204" pitchFamily="34" charset="0"/>
                          <a:ea typeface="微软雅黑" panose="020B0503020204020204" pitchFamily="34" charset="-122"/>
                          <a:sym typeface="Arial" panose="020B0604020202020204" pitchFamily="34" charset="0"/>
                        </a:rPr>
                        <a:t>886</a:t>
                      </a:r>
                      <a:r>
                        <a:rPr lang="zh-CN" altLang="en-US" sz="800" dirty="0">
                          <a:latin typeface="Arial" panose="020B0604020202020204" pitchFamily="34" charset="0"/>
                          <a:ea typeface="微软雅黑" panose="020B0503020204020204" pitchFamily="34" charset="-122"/>
                          <a:sym typeface="Arial" panose="020B0604020202020204" pitchFamily="34" charset="0"/>
                        </a:rPr>
                        <a:t>例）</a:t>
                      </a:r>
                    </a:p>
                  </a:txBody>
                  <a:tcPr anchor="ctr">
                    <a:noFill/>
                  </a:tcPr>
                </a:tc>
                <a:tc>
                  <a:txBody>
                    <a:bodyPr/>
                    <a:lstStyle/>
                    <a:p>
                      <a:pPr algn="ctr"/>
                      <a:r>
                        <a:rPr lang="en-US" altLang="zh-CN" sz="800" kern="100" dirty="0">
                          <a:latin typeface="Arial" panose="020B0604020202020204" pitchFamily="34" charset="0"/>
                          <a:ea typeface="微软雅黑" panose="020B0503020204020204" pitchFamily="34" charset="-122"/>
                          <a:sym typeface="Arial" panose="020B0604020202020204" pitchFamily="34" charset="0"/>
                        </a:rPr>
                        <a:t>47</a:t>
                      </a:r>
                      <a:r>
                        <a:rPr lang="zh-CN" altLang="zh-CN" sz="800" kern="100" dirty="0">
                          <a:latin typeface="Arial" panose="020B0604020202020204" pitchFamily="34" charset="0"/>
                          <a:ea typeface="微软雅黑" panose="020B0503020204020204" pitchFamily="34" charset="-122"/>
                          <a:sym typeface="Arial" panose="020B0604020202020204" pitchFamily="34" charset="0"/>
                        </a:rPr>
                        <a:t>例</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a:txBody>
                  <a:tcPr anchor="ctr">
                    <a:noFill/>
                  </a:tcPr>
                </a:tc>
                <a:tc>
                  <a:txBody>
                    <a:bodyPr/>
                    <a:lstStyle/>
                    <a:p>
                      <a:pPr algn="ctr"/>
                      <a:r>
                        <a:rPr lang="en-US" altLang="zh-CN" sz="800" dirty="0">
                          <a:latin typeface="Arial" panose="020B0604020202020204" pitchFamily="34" charset="0"/>
                          <a:ea typeface="微软雅黑" panose="020B0503020204020204" pitchFamily="34" charset="-122"/>
                          <a:sym typeface="Arial" panose="020B0604020202020204" pitchFamily="34" charset="0"/>
                        </a:rPr>
                        <a:t>1</a:t>
                      </a:r>
                      <a:r>
                        <a:rPr lang="zh-CN" altLang="en-US" sz="800" dirty="0">
                          <a:latin typeface="Arial" panose="020B0604020202020204" pitchFamily="34" charset="0"/>
                          <a:ea typeface="微软雅黑" panose="020B0503020204020204" pitchFamily="34" charset="-122"/>
                          <a:sym typeface="Arial" panose="020B0604020202020204" pitchFamily="34" charset="0"/>
                        </a:rPr>
                        <a:t>例</a:t>
                      </a:r>
                      <a:r>
                        <a:rPr lang="en-US" altLang="zh-CN" sz="800" baseline="30000" dirty="0">
                          <a:latin typeface="Arial" panose="020B0604020202020204" pitchFamily="34" charset="0"/>
                          <a:ea typeface="微软雅黑" panose="020B0503020204020204" pitchFamily="34" charset="-122"/>
                          <a:sym typeface="Arial" panose="020B0604020202020204" pitchFamily="34" charset="0"/>
                        </a:rPr>
                        <a:t>#</a:t>
                      </a:r>
                      <a:endParaRPr lang="zh-CN" altLang="en-US" sz="800" baseline="30000" dirty="0">
                        <a:latin typeface="Arial" panose="020B0604020202020204" pitchFamily="34" charset="0"/>
                        <a:ea typeface="微软雅黑" panose="020B0503020204020204" pitchFamily="34" charset="-122"/>
                        <a:sym typeface="Arial" panose="020B0604020202020204" pitchFamily="34" charset="0"/>
                      </a:endParaRPr>
                    </a:p>
                  </a:txBody>
                  <a:tcPr anchor="ctr">
                    <a:noFill/>
                  </a:tcPr>
                </a:tc>
                <a:extLst>
                  <a:ext uri="{0D108BD9-81ED-4DB2-BD59-A6C34878D82A}">
                    <a16:rowId xmlns:a16="http://schemas.microsoft.com/office/drawing/2014/main" xmlns="" val="10002"/>
                  </a:ext>
                </a:extLst>
              </a:tr>
              <a:tr h="0">
                <a:tc>
                  <a:txBody>
                    <a:bodyPr/>
                    <a:lstStyle/>
                    <a:p>
                      <a:pPr algn="l"/>
                      <a:r>
                        <a:rPr lang="zh-CN" altLang="en-US" sz="800" dirty="0">
                          <a:latin typeface="Arial" panose="020B0604020202020204" pitchFamily="34" charset="0"/>
                          <a:ea typeface="微软雅黑" panose="020B0503020204020204" pitchFamily="34" charset="-122"/>
                          <a:sym typeface="Arial" panose="020B0604020202020204" pitchFamily="34" charset="0"/>
                        </a:rPr>
                        <a:t>联合降压药（</a:t>
                      </a:r>
                      <a:r>
                        <a:rPr lang="en-US" altLang="zh-CN" sz="800" kern="100" dirty="0">
                          <a:latin typeface="Arial" panose="020B0604020202020204" pitchFamily="34" charset="0"/>
                          <a:ea typeface="微软雅黑" panose="020B0503020204020204" pitchFamily="34" charset="-122"/>
                          <a:sym typeface="Arial" panose="020B0604020202020204" pitchFamily="34" charset="0"/>
                        </a:rPr>
                        <a:t>295</a:t>
                      </a:r>
                      <a:r>
                        <a:rPr lang="zh-CN" altLang="zh-CN" sz="800" kern="100" dirty="0">
                          <a:latin typeface="Arial" panose="020B0604020202020204" pitchFamily="34" charset="0"/>
                          <a:ea typeface="微软雅黑" panose="020B0503020204020204" pitchFamily="34" charset="-122"/>
                          <a:sym typeface="Arial" panose="020B0604020202020204" pitchFamily="34" charset="0"/>
                        </a:rPr>
                        <a:t>例</a:t>
                      </a:r>
                      <a:r>
                        <a:rPr lang="zh-CN" altLang="en-US" sz="800" dirty="0">
                          <a:latin typeface="Arial" panose="020B0604020202020204" pitchFamily="34" charset="0"/>
                          <a:ea typeface="微软雅黑" panose="020B0503020204020204" pitchFamily="34" charset="-122"/>
                          <a:sym typeface="Arial" panose="020B0604020202020204" pitchFamily="34" charset="0"/>
                        </a:rPr>
                        <a:t>）</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altLang="zh-CN" sz="800" dirty="0">
                          <a:latin typeface="Arial" panose="020B0604020202020204" pitchFamily="34" charset="0"/>
                          <a:ea typeface="微软雅黑" panose="020B0503020204020204" pitchFamily="34" charset="-122"/>
                          <a:sym typeface="Arial" panose="020B0604020202020204" pitchFamily="34" charset="0"/>
                        </a:rPr>
                        <a:t>21</a:t>
                      </a:r>
                      <a:r>
                        <a:rPr lang="zh-CN" altLang="en-US" sz="800" dirty="0">
                          <a:latin typeface="Arial" panose="020B0604020202020204" pitchFamily="34" charset="0"/>
                          <a:ea typeface="微软雅黑" panose="020B0503020204020204" pitchFamily="34" charset="-122"/>
                          <a:sym typeface="Arial" panose="020B0604020202020204" pitchFamily="34" charset="0"/>
                        </a:rPr>
                        <a:t>例</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altLang="zh-CN" sz="800" dirty="0">
                          <a:latin typeface="Arial" panose="020B0604020202020204" pitchFamily="34" charset="0"/>
                          <a:ea typeface="微软雅黑" panose="020B0503020204020204" pitchFamily="34" charset="-122"/>
                          <a:sym typeface="Arial" panose="020B0604020202020204" pitchFamily="34" charset="0"/>
                        </a:rPr>
                        <a:t>0</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68379">
                <a:tc gridSpan="3">
                  <a:txBody>
                    <a:bodyPr/>
                    <a:lstStyle/>
                    <a:p>
                      <a:r>
                        <a:rPr lang="zh-CN" altLang="en-US" sz="700" baseline="30000" dirty="0">
                          <a:latin typeface="Arial" panose="020B0604020202020204" pitchFamily="34" charset="0"/>
                          <a:ea typeface="微软雅黑" panose="020B0503020204020204" pitchFamily="34" charset="-122"/>
                          <a:sym typeface="Arial" panose="020B0604020202020204" pitchFamily="34" charset="0"/>
                        </a:rPr>
                        <a:t>*</a:t>
                      </a:r>
                      <a:r>
                        <a:rPr lang="zh-CN" altLang="zh-CN" sz="700" kern="100" dirty="0">
                          <a:latin typeface="Arial" panose="020B0604020202020204" pitchFamily="34" charset="0"/>
                          <a:ea typeface="微软雅黑" panose="020B0503020204020204" pitchFamily="34" charset="-122"/>
                          <a:sym typeface="Arial" panose="020B0604020202020204" pitchFamily="34" charset="0"/>
                        </a:rPr>
                        <a:t>使用阿司匹林患者的鼻出血（非重度</a:t>
                      </a:r>
                      <a:r>
                        <a:rPr lang="zh-CN" altLang="en-US" sz="700" dirty="0">
                          <a:latin typeface="Arial" panose="020B0604020202020204" pitchFamily="34" charset="0"/>
                          <a:ea typeface="微软雅黑" panose="020B0503020204020204" pitchFamily="34" charset="-122"/>
                          <a:sym typeface="Arial" panose="020B0604020202020204" pitchFamily="34" charset="0"/>
                        </a:rPr>
                        <a:t>）；</a:t>
                      </a:r>
                      <a:r>
                        <a:rPr lang="en-US" altLang="zh-CN" sz="700" baseline="30000" dirty="0">
                          <a:latin typeface="Arial" panose="020B0604020202020204" pitchFamily="34" charset="0"/>
                          <a:ea typeface="微软雅黑" panose="020B0503020204020204" pitchFamily="34" charset="-122"/>
                          <a:sym typeface="Arial" panose="020B0604020202020204" pitchFamily="34" charset="0"/>
                        </a:rPr>
                        <a:t>#</a:t>
                      </a:r>
                      <a:r>
                        <a:rPr lang="zh-CN" altLang="zh-CN" sz="700" kern="100" dirty="0">
                          <a:latin typeface="Arial" panose="020B0604020202020204" pitchFamily="34" charset="0"/>
                          <a:ea typeface="微软雅黑" panose="020B0503020204020204" pitchFamily="34" charset="-122"/>
                          <a:sym typeface="Arial" panose="020B0604020202020204" pitchFamily="34" charset="0"/>
                        </a:rPr>
                        <a:t>合用扎托布洛芬的患者出现出血性十二指肠溃疡</a:t>
                      </a:r>
                      <a:r>
                        <a:rPr lang="en-US" altLang="zh-CN" sz="700" kern="100" dirty="0">
                          <a:latin typeface="Arial" panose="020B0604020202020204" pitchFamily="34" charset="0"/>
                          <a:ea typeface="微软雅黑" panose="020B0503020204020204" pitchFamily="34" charset="-122"/>
                          <a:sym typeface="Arial" panose="020B0604020202020204" pitchFamily="34" charset="0"/>
                        </a:rPr>
                        <a:t>1</a:t>
                      </a:r>
                      <a:r>
                        <a:rPr lang="zh-CN" altLang="zh-CN" sz="700" kern="100" dirty="0">
                          <a:latin typeface="Arial" panose="020B0604020202020204" pitchFamily="34" charset="0"/>
                          <a:ea typeface="微软雅黑" panose="020B0503020204020204" pitchFamily="34" charset="-122"/>
                          <a:sym typeface="Arial" panose="020B0604020202020204" pitchFamily="34" charset="0"/>
                        </a:rPr>
                        <a:t>例（重度）</a:t>
                      </a:r>
                      <a:endParaRPr lang="en-US" altLang="zh-CN" sz="700" kern="100" dirty="0">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700" dirty="0">
                          <a:latin typeface="Arial" panose="020B0604020202020204" pitchFamily="34" charset="0"/>
                          <a:ea typeface="微软雅黑" panose="020B0503020204020204" pitchFamily="34" charset="-122"/>
                          <a:sym typeface="Arial" panose="020B0604020202020204" pitchFamily="34" charset="0"/>
                        </a:rPr>
                        <a:t>数据来源于日本的</a:t>
                      </a:r>
                      <a:r>
                        <a:rPr lang="en-US" altLang="zh-CN" sz="700" dirty="0">
                          <a:latin typeface="Arial" panose="020B0604020202020204" pitchFamily="34" charset="0"/>
                          <a:ea typeface="微软雅黑" panose="020B0503020204020204" pitchFamily="34" charset="-122"/>
                          <a:sym typeface="Arial" panose="020B0604020202020204" pitchFamily="34" charset="0"/>
                        </a:rPr>
                        <a:t>405</a:t>
                      </a:r>
                      <a:r>
                        <a:rPr lang="zh-CN" altLang="en-US" sz="700" dirty="0">
                          <a:latin typeface="Arial" panose="020B0604020202020204" pitchFamily="34" charset="0"/>
                          <a:ea typeface="微软雅黑" panose="020B0503020204020204" pitchFamily="34" charset="-122"/>
                          <a:sym typeface="Arial" panose="020B0604020202020204" pitchFamily="34" charset="0"/>
                        </a:rPr>
                        <a:t>家中心，</a:t>
                      </a:r>
                      <a:r>
                        <a:rPr lang="en-US" altLang="zh-CN" sz="700" dirty="0">
                          <a:latin typeface="Arial" panose="020B0604020202020204" pitchFamily="34" charset="0"/>
                          <a:ea typeface="微软雅黑" panose="020B0503020204020204" pitchFamily="34" charset="-122"/>
                          <a:sym typeface="Arial" panose="020B0604020202020204" pitchFamily="34" charset="0"/>
                        </a:rPr>
                        <a:t>N=2,169</a:t>
                      </a:r>
                      <a:endParaRPr lang="zh-CN" altLang="en-US" sz="7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4"/>
                  </a:ext>
                </a:extLst>
              </a:tr>
            </a:tbl>
          </a:graphicData>
        </a:graphic>
      </p:graphicFrame>
      <p:sp>
        <p:nvSpPr>
          <p:cNvPr id="45" name="文本框 44"/>
          <p:cNvSpPr txBox="1"/>
          <p:nvPr/>
        </p:nvSpPr>
        <p:spPr>
          <a:xfrm>
            <a:off x="322234" y="6156701"/>
            <a:ext cx="6958183" cy="738664"/>
          </a:xfrm>
          <a:prstGeom prst="rect">
            <a:avLst/>
          </a:prstGeom>
          <a:noFill/>
        </p:spPr>
        <p:txBody>
          <a:bodyPr wrap="square" rtlCol="0">
            <a:spAutoFit/>
          </a:bodyPr>
          <a:lstStyle/>
          <a:p>
            <a:pPr marL="228600" indent="-228600">
              <a:buFontTx/>
              <a:buAutoNum type="arabicPeriod"/>
              <a:defRPr/>
            </a:pP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利马前列素片说明书（</a:t>
            </a:r>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2023</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版）</a:t>
            </a:r>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p>
          <a:p>
            <a:pPr marL="228600" indent="-228600">
              <a:buFontTx/>
              <a:buAutoNum type="arabicPeriod"/>
              <a:defRPr/>
            </a:pP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佐藤公昭</a:t>
            </a:r>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等</a:t>
            </a:r>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口服前列腺素</a:t>
            </a:r>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E</a:t>
            </a:r>
            <a:r>
              <a:rPr lang="en-US" altLang="zh-CN" sz="700" baseline="-25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1</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衍生物制剂（利马前列素</a:t>
            </a:r>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α-</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环糊精包合物） 对治疗腰椎管狭窄症的疗效</a:t>
            </a:r>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新药和临床用药</a:t>
            </a:r>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2005, 54(6):37-51. (</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日文文献）</a:t>
            </a:r>
            <a:endPar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marL="228600" indent="-228600">
              <a:buFontTx/>
              <a:buAutoNum type="arabicPeriod"/>
              <a:defRPr/>
            </a:pP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植田百合人</a:t>
            </a:r>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等</a:t>
            </a:r>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关于利马前列素对腰椎管狭窄症的临床效果</a:t>
            </a:r>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临床医药</a:t>
            </a:r>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1996, 12(4): 153-166. (</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日文文献）</a:t>
            </a:r>
            <a:endPar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marL="228600" lvl="0" indent="-228600">
              <a:buFontTx/>
              <a:buAutoNum type="arabicPeriod"/>
              <a:defRPr/>
            </a:pPr>
            <a:r>
              <a:rPr lang="zh-CN" altLang="en-US" sz="700" dirty="0">
                <a:solidFill>
                  <a:prstClr val="black">
                    <a:lumMod val="65000"/>
                    <a:lumOff val="35000"/>
                  </a:prstClr>
                </a:solidFill>
                <a:latin typeface="微软雅黑" panose="020B0503020204020204" pitchFamily="34" charset="-122"/>
                <a:ea typeface="微软雅黑" panose="020B0503020204020204" pitchFamily="34" charset="-122"/>
              </a:rPr>
              <a:t>中国临床药理学杂志</a:t>
            </a:r>
            <a:r>
              <a:rPr lang="en-US" altLang="zh-CN" sz="700" dirty="0">
                <a:solidFill>
                  <a:prstClr val="black">
                    <a:lumMod val="65000"/>
                    <a:lumOff val="35000"/>
                  </a:prstClr>
                </a:solidFill>
                <a:latin typeface="微软雅黑" panose="020B0503020204020204" pitchFamily="34" charset="-122"/>
                <a:ea typeface="微软雅黑" panose="020B0503020204020204" pitchFamily="34" charset="-122"/>
              </a:rPr>
              <a:t>[J], 2003, 19(1): 57-62.</a:t>
            </a:r>
          </a:p>
          <a:p>
            <a:pPr marL="228600" lvl="0" indent="-228600">
              <a:buFontTx/>
              <a:buAutoNum type="arabicPeriod"/>
            </a:pPr>
            <a:r>
              <a:rPr lang="zh-CN" altLang="en-US" sz="700" dirty="0">
                <a:solidFill>
                  <a:prstClr val="black">
                    <a:lumMod val="65000"/>
                    <a:lumOff val="35000"/>
                  </a:prstClr>
                </a:solidFill>
                <a:latin typeface="微软雅黑" panose="020B0503020204020204" pitchFamily="34" charset="-122"/>
                <a:ea typeface="微软雅黑" panose="020B0503020204020204" pitchFamily="34" charset="-122"/>
              </a:rPr>
              <a:t>中国呼吸与危重监护杂志</a:t>
            </a:r>
            <a:r>
              <a:rPr lang="en-US" altLang="zh-CN" sz="700" dirty="0">
                <a:solidFill>
                  <a:prstClr val="black">
                    <a:lumMod val="65000"/>
                    <a:lumOff val="35000"/>
                  </a:prstClr>
                </a:solidFill>
                <a:latin typeface="微软雅黑" panose="020B0503020204020204" pitchFamily="34" charset="-122"/>
                <a:ea typeface="微软雅黑" panose="020B0503020204020204" pitchFamily="34" charset="-122"/>
              </a:rPr>
              <a:t>[J]. 2012, 11(5): 448-451.</a:t>
            </a:r>
            <a:endPar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marL="228600" indent="-228600">
              <a:buFontTx/>
              <a:buAutoNum type="arabicPeriod"/>
              <a:defRPr/>
            </a:pPr>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PMDA.</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利马前列素片复审报告</a:t>
            </a:r>
            <a:r>
              <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2016. </a:t>
            </a:r>
            <a:endParaRPr lang="en-US" altLang="zh-CN" sz="7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aphicFrame>
        <p:nvGraphicFramePr>
          <p:cNvPr id="35" name="Chart 14_1">
            <a:extLst>
              <a:ext uri="{FF2B5EF4-FFF2-40B4-BE49-F238E27FC236}">
                <a16:creationId xmlns:a16="http://schemas.microsoft.com/office/drawing/2014/main" xmlns="" id="{5FA68EEA-16E0-F9A0-EF6D-4DEFAABC12EC}"/>
              </a:ext>
            </a:extLst>
          </p:cNvPr>
          <p:cNvGraphicFramePr/>
          <p:nvPr>
            <p:extLst>
              <p:ext uri="{D42A27DB-BD31-4B8C-83A1-F6EECF244321}">
                <p14:modId xmlns:p14="http://schemas.microsoft.com/office/powerpoint/2010/main" val="4186883946"/>
              </p:ext>
            </p:extLst>
          </p:nvPr>
        </p:nvGraphicFramePr>
        <p:xfrm>
          <a:off x="598576" y="4029324"/>
          <a:ext cx="1549572" cy="1324027"/>
        </p:xfrm>
        <a:graphic>
          <a:graphicData uri="http://schemas.openxmlformats.org/drawingml/2006/chart">
            <c:chart xmlns:c="http://schemas.openxmlformats.org/drawingml/2006/chart" xmlns:r="http://schemas.openxmlformats.org/officeDocument/2006/relationships" r:id="rId8"/>
          </a:graphicData>
        </a:graphic>
      </p:graphicFrame>
      <p:sp>
        <p:nvSpPr>
          <p:cNvPr id="18" name="文本框 17"/>
          <p:cNvSpPr txBox="1"/>
          <p:nvPr/>
        </p:nvSpPr>
        <p:spPr>
          <a:xfrm>
            <a:off x="979944" y="4586351"/>
            <a:ext cx="750526" cy="369332"/>
          </a:xfrm>
          <a:prstGeom prst="rect">
            <a:avLst/>
          </a:prstGeom>
          <a:noFill/>
        </p:spPr>
        <p:txBody>
          <a:bodyPr wrap="none" rtlCol="0">
            <a:spAutoFit/>
          </a:bodyPr>
          <a:lstStyle/>
          <a:p>
            <a:r>
              <a:rPr lang="en-US" altLang="zh-CN" b="1" dirty="0">
                <a:latin typeface="微软雅黑" panose="020B0503020204020204" pitchFamily="34" charset="-122"/>
                <a:ea typeface="微软雅黑" panose="020B0503020204020204" pitchFamily="34" charset="-122"/>
              </a:rPr>
              <a:t>5.8%</a:t>
            </a:r>
            <a:endParaRPr lang="zh-CN" altLang="en-US" b="1" dirty="0">
              <a:latin typeface="微软雅黑" panose="020B0503020204020204" pitchFamily="34" charset="-122"/>
              <a:ea typeface="微软雅黑" panose="020B0503020204020204" pitchFamily="34" charset="-122"/>
            </a:endParaRPr>
          </a:p>
        </p:txBody>
      </p:sp>
      <p:sp>
        <p:nvSpPr>
          <p:cNvPr id="42" name="矩形 41"/>
          <p:cNvSpPr/>
          <p:nvPr/>
        </p:nvSpPr>
        <p:spPr>
          <a:xfrm>
            <a:off x="0" y="0"/>
            <a:ext cx="1590261" cy="922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安全性</a:t>
            </a:r>
            <a:endParaRPr lang="en-US" altLang="zh-CN" b="1"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b="1"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Security</a:t>
            </a: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7" name="Pfeil: Fünfeck 14"/>
          <p:cNvSpPr/>
          <p:nvPr/>
        </p:nvSpPr>
        <p:spPr bwMode="gray">
          <a:xfrm>
            <a:off x="406109" y="2757226"/>
            <a:ext cx="2881742" cy="489822"/>
          </a:xfrm>
          <a:prstGeom prst="homePlate">
            <a:avLst>
              <a:gd name="adj" fmla="val 20000"/>
            </a:avLst>
          </a:prstGeom>
          <a:solidFill>
            <a:schemeClr val="accent1">
              <a:lumMod val="40000"/>
              <a:lumOff val="60000"/>
            </a:schemeClr>
          </a:solidFill>
          <a:ln w="9525" cap="flat" cmpd="sng" algn="ctr">
            <a:noFill/>
            <a:prstDash val="solid"/>
          </a:ln>
          <a:effectLst/>
        </p:spPr>
        <p:txBody>
          <a:bodyPr lIns="144000" tIns="72000" rIns="72000" bIns="72000" rtlCol="0" anchor="ctr" anchorCtr="0"/>
          <a:lstStyle/>
          <a:p>
            <a:pPr marL="285750" indent="-285750" algn="ctr">
              <a:buFont typeface="Wingdings" panose="05000000000000000000" pitchFamily="2" charset="2"/>
              <a:buChar char="Ø"/>
            </a:pPr>
            <a:r>
              <a:rPr lang="zh-CN" altLang="en-US" sz="1600" b="1" dirty="0">
                <a:latin typeface="Arial" panose="020B0604020202020204" pitchFamily="34" charset="0"/>
                <a:ea typeface="微软雅黑" panose="020B0503020204020204" pitchFamily="34" charset="-122"/>
                <a:sym typeface="Arial" panose="020B0604020202020204" pitchFamily="34" charset="0"/>
              </a:rPr>
              <a:t>国内外不良反应发生情况</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484595" y="1618697"/>
            <a:ext cx="2646878" cy="338554"/>
          </a:xfrm>
          <a:prstGeom prst="rect">
            <a:avLst/>
          </a:prstGeom>
        </p:spPr>
        <p:txBody>
          <a:bodyPr wrap="none">
            <a:spAutoFit/>
          </a:bodyPr>
          <a:lstStyle/>
          <a:p>
            <a:r>
              <a:rPr lang="zh-CN" altLang="en-US" sz="1600" b="1" dirty="0">
                <a:latin typeface="Arial" panose="020B0604020202020204" pitchFamily="34" charset="0"/>
                <a:ea typeface="微软雅黑" panose="020B0503020204020204" pitchFamily="34" charset="-122"/>
              </a:rPr>
              <a:t>国外</a:t>
            </a:r>
            <a:r>
              <a:rPr lang="zh-CN" altLang="zh-CN" sz="1600" b="1" dirty="0">
                <a:latin typeface="Arial" panose="020B0604020202020204" pitchFamily="34" charset="0"/>
                <a:ea typeface="微软雅黑" panose="020B0503020204020204" pitchFamily="34" charset="-122"/>
              </a:rPr>
              <a:t>临床试验中的不良反应</a:t>
            </a:r>
            <a:endParaRPr lang="zh-CN" altLang="en-US" sz="1600" b="1" dirty="0">
              <a:latin typeface="Arial" panose="020B0604020202020204" pitchFamily="34" charset="0"/>
              <a:ea typeface="微软雅黑" panose="020B0503020204020204" pitchFamily="34" charset="-122"/>
            </a:endParaRPr>
          </a:p>
        </p:txBody>
      </p:sp>
      <p:sp>
        <p:nvSpPr>
          <p:cNvPr id="32" name="矩形 31"/>
          <p:cNvSpPr/>
          <p:nvPr/>
        </p:nvSpPr>
        <p:spPr>
          <a:xfrm>
            <a:off x="538361" y="1964734"/>
            <a:ext cx="5237974" cy="307777"/>
          </a:xfrm>
          <a:prstGeom prst="rect">
            <a:avLst/>
          </a:prstGeom>
        </p:spPr>
        <p:txBody>
          <a:bodyPr wrap="square">
            <a:spAutoFit/>
          </a:bodyPr>
          <a:lstStyle/>
          <a:p>
            <a:r>
              <a:rPr kumimoji="1" lang="en-US" altLang="zh-CN" sz="1400" b="1" dirty="0">
                <a:solidFill>
                  <a:srgbClr val="FF0000"/>
                </a:solidFill>
                <a:latin typeface="Arial" panose="020B0604020202020204" pitchFamily="34" charset="0"/>
                <a:ea typeface="微软雅黑" panose="020B0503020204020204" pitchFamily="34" charset="-122"/>
                <a:cs typeface="字魂创粗黑" panose="00000500000000000000" charset="-122"/>
              </a:rPr>
              <a:t>373</a:t>
            </a:r>
            <a:r>
              <a:rPr kumimoji="1" lang="zh-CN" altLang="zh-CN" sz="1400" b="1" dirty="0">
                <a:solidFill>
                  <a:srgbClr val="FF0000"/>
                </a:solidFill>
                <a:latin typeface="Arial" panose="020B0604020202020204" pitchFamily="34" charset="0"/>
                <a:ea typeface="微软雅黑" panose="020B0503020204020204" pitchFamily="34" charset="-122"/>
                <a:cs typeface="字魂创粗黑" panose="00000500000000000000" charset="-122"/>
              </a:rPr>
              <a:t>例患者中</a:t>
            </a:r>
            <a:r>
              <a:rPr kumimoji="1" lang="zh-CN" altLang="en-US" sz="1400" b="1" dirty="0">
                <a:solidFill>
                  <a:srgbClr val="FF0000"/>
                </a:solidFill>
                <a:latin typeface="Arial" panose="020B0604020202020204" pitchFamily="34" charset="0"/>
                <a:ea typeface="微软雅黑" panose="020B0503020204020204" pitchFamily="34" charset="-122"/>
                <a:cs typeface="字魂创粗黑" panose="00000500000000000000" charset="-122"/>
              </a:rPr>
              <a:t>仅有</a:t>
            </a:r>
            <a:r>
              <a:rPr kumimoji="1" lang="en-US" altLang="zh-CN" sz="1400" b="1" dirty="0">
                <a:solidFill>
                  <a:srgbClr val="FF0000"/>
                </a:solidFill>
                <a:latin typeface="Arial" panose="020B0604020202020204" pitchFamily="34" charset="0"/>
                <a:ea typeface="微软雅黑" panose="020B0503020204020204" pitchFamily="34" charset="-122"/>
                <a:cs typeface="字魂创粗黑" panose="00000500000000000000" charset="-122"/>
              </a:rPr>
              <a:t>34</a:t>
            </a:r>
            <a:r>
              <a:rPr kumimoji="1" lang="zh-CN" altLang="zh-CN" sz="1400" b="1" dirty="0">
                <a:solidFill>
                  <a:srgbClr val="FF0000"/>
                </a:solidFill>
                <a:latin typeface="Arial" panose="020B0604020202020204" pitchFamily="34" charset="0"/>
                <a:ea typeface="微软雅黑" panose="020B0503020204020204" pitchFamily="34" charset="-122"/>
                <a:cs typeface="字魂创粗黑" panose="00000500000000000000" charset="-122"/>
              </a:rPr>
              <a:t>例</a:t>
            </a:r>
            <a:r>
              <a:rPr kumimoji="1" lang="zh-CN" altLang="zh-CN" sz="1400" dirty="0">
                <a:latin typeface="Arial" panose="020B0604020202020204" pitchFamily="34" charset="0"/>
                <a:ea typeface="微软雅黑" panose="020B0503020204020204" pitchFamily="34" charset="-122"/>
                <a:cs typeface="字魂创粗黑" panose="00000500000000000000" charset="-122"/>
              </a:rPr>
              <a:t>不良反应（包括临床检查值异常在内）</a:t>
            </a:r>
            <a:r>
              <a:rPr kumimoji="1" lang="en-US" altLang="zh-CN" sz="1400" baseline="30000" dirty="0">
                <a:latin typeface="Arial" panose="020B0604020202020204" pitchFamily="34" charset="0"/>
                <a:ea typeface="微软雅黑" panose="020B0503020204020204" pitchFamily="34" charset="-122"/>
                <a:cs typeface="字魂创粗黑" panose="00000500000000000000" charset="-122"/>
              </a:rPr>
              <a:t>1</a:t>
            </a:r>
            <a:endParaRPr lang="zh-CN" altLang="en-US" sz="1400" baseline="30000" dirty="0"/>
          </a:p>
        </p:txBody>
      </p:sp>
      <p:sp>
        <p:nvSpPr>
          <p:cNvPr id="53" name="Pfeil: Fünfeck 14"/>
          <p:cNvSpPr/>
          <p:nvPr/>
        </p:nvSpPr>
        <p:spPr bwMode="gray">
          <a:xfrm>
            <a:off x="6001110" y="1061003"/>
            <a:ext cx="2881742" cy="489822"/>
          </a:xfrm>
          <a:prstGeom prst="homePlate">
            <a:avLst>
              <a:gd name="adj" fmla="val 20000"/>
            </a:avLst>
          </a:prstGeom>
          <a:solidFill>
            <a:schemeClr val="accent1">
              <a:lumMod val="40000"/>
              <a:lumOff val="60000"/>
            </a:schemeClr>
          </a:solidFill>
          <a:ln w="9525" cap="flat" cmpd="sng" algn="ctr">
            <a:noFill/>
            <a:prstDash val="solid"/>
          </a:ln>
          <a:effectLst/>
        </p:spPr>
        <p:txBody>
          <a:bodyPr lIns="144000" tIns="72000" rIns="72000" bIns="72000" rtlCol="0" anchor="ctr" anchorCtr="0"/>
          <a:lstStyle/>
          <a:p>
            <a:pPr marL="285750" indent="-285750" algn="ctr">
              <a:buFont typeface="Wingdings" panose="05000000000000000000" pitchFamily="2" charset="2"/>
              <a:buChar char="Ø"/>
            </a:pPr>
            <a:r>
              <a:rPr lang="zh-CN" altLang="en-US" sz="1600" b="1" dirty="0">
                <a:latin typeface="Arial" panose="020B0604020202020204" pitchFamily="34" charset="0"/>
                <a:ea typeface="微软雅黑" panose="020B0503020204020204" pitchFamily="34" charset="-122"/>
                <a:sym typeface="Arial" panose="020B0604020202020204" pitchFamily="34" charset="0"/>
              </a:rPr>
              <a:t>与</a:t>
            </a:r>
            <a:r>
              <a:rPr lang="en-US" altLang="zh-CN" sz="1600" b="1" dirty="0">
                <a:latin typeface="Arial" panose="020B0604020202020204" pitchFamily="34" charset="0"/>
                <a:ea typeface="微软雅黑" panose="020B0503020204020204" pitchFamily="34" charset="-122"/>
                <a:sym typeface="Arial" panose="020B0604020202020204" pitchFamily="34" charset="0"/>
              </a:rPr>
              <a:t>NSAIDs</a:t>
            </a:r>
            <a:r>
              <a:rPr lang="zh-CN" altLang="en-US" sz="1600" b="1" dirty="0">
                <a:latin typeface="Arial" panose="020B0604020202020204" pitchFamily="34" charset="0"/>
                <a:ea typeface="微软雅黑" panose="020B0503020204020204" pitchFamily="34" charset="-122"/>
                <a:sym typeface="Arial" panose="020B0604020202020204" pitchFamily="34" charset="0"/>
              </a:rPr>
              <a:t>相比的优势</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文本框 54"/>
          <p:cNvSpPr txBox="1"/>
          <p:nvPr/>
        </p:nvSpPr>
        <p:spPr>
          <a:xfrm>
            <a:off x="6256724" y="1927033"/>
            <a:ext cx="4950394" cy="577081"/>
          </a:xfrm>
          <a:prstGeom prst="rect">
            <a:avLst/>
          </a:prstGeom>
          <a:noFill/>
        </p:spPr>
        <p:txBody>
          <a:bodyPr wrap="none" rtlCol="0">
            <a:spAutoFit/>
          </a:bodyPr>
          <a:lstStyle/>
          <a:p>
            <a:r>
              <a:rPr lang="zh-CN" altLang="en-US" sz="1050" dirty="0">
                <a:latin typeface="微软雅黑" panose="020B0503020204020204" pitchFamily="34" charset="-122"/>
                <a:ea typeface="微软雅黑" panose="020B0503020204020204" pitchFamily="34" charset="-122"/>
              </a:rPr>
              <a:t>胃肠道损伤：</a:t>
            </a:r>
            <a:r>
              <a:rPr lang="en-US" altLang="zh-CN" sz="1050" b="1" dirty="0">
                <a:latin typeface="微软雅黑" panose="020B0503020204020204" pitchFamily="34" charset="-122"/>
                <a:ea typeface="微软雅黑" panose="020B0503020204020204" pitchFamily="34" charset="-122"/>
              </a:rPr>
              <a:t> </a:t>
            </a:r>
            <a:r>
              <a:rPr lang="en-US" altLang="zh-CN" sz="1050" dirty="0">
                <a:latin typeface="微软雅黑" panose="020B0503020204020204" pitchFamily="34" charset="-122"/>
                <a:ea typeface="微软雅黑" panose="020B0503020204020204" pitchFamily="34" charset="-122"/>
              </a:rPr>
              <a:t>35%-60%</a:t>
            </a:r>
            <a:r>
              <a:rPr lang="zh-CN" altLang="en-US" sz="1050" dirty="0">
                <a:latin typeface="微软雅黑" panose="020B0503020204020204" pitchFamily="34" charset="-122"/>
                <a:ea typeface="微软雅黑" panose="020B0503020204020204" pitchFamily="34" charset="-122"/>
              </a:rPr>
              <a:t>的患者会出现胃、十二直肠糜烂</a:t>
            </a:r>
            <a:r>
              <a:rPr lang="en-US" altLang="zh-CN" sz="1050" baseline="30000" dirty="0">
                <a:latin typeface="微软雅黑" panose="020B0503020204020204" pitchFamily="34" charset="-122"/>
                <a:ea typeface="微软雅黑" panose="020B0503020204020204" pitchFamily="34" charset="-122"/>
              </a:rPr>
              <a:t>4</a:t>
            </a:r>
          </a:p>
          <a:p>
            <a:r>
              <a:rPr lang="zh-CN" altLang="en-US" sz="1050" dirty="0">
                <a:latin typeface="微软雅黑" panose="020B0503020204020204" pitchFamily="34" charset="-122"/>
                <a:ea typeface="微软雅黑" panose="020B0503020204020204" pitchFamily="34" charset="-122"/>
              </a:rPr>
              <a:t>肾损伤：肾脏疾病发生的风险增加的</a:t>
            </a:r>
            <a:r>
              <a:rPr lang="en-US" altLang="zh-CN" sz="1050" dirty="0">
                <a:latin typeface="微软雅黑" panose="020B0503020204020204" pitchFamily="34" charset="-122"/>
                <a:ea typeface="微软雅黑" panose="020B0503020204020204" pitchFamily="34" charset="-122"/>
              </a:rPr>
              <a:t>2.1</a:t>
            </a:r>
            <a:r>
              <a:rPr lang="zh-CN" altLang="en-US" sz="1050" dirty="0">
                <a:latin typeface="微软雅黑" panose="020B0503020204020204" pitchFamily="34" charset="-122"/>
                <a:ea typeface="微软雅黑" panose="020B0503020204020204" pitchFamily="34" charset="-122"/>
              </a:rPr>
              <a:t>倍</a:t>
            </a:r>
            <a:r>
              <a:rPr lang="en-US" altLang="zh-CN" sz="1050" baseline="30000" dirty="0">
                <a:latin typeface="微软雅黑" panose="020B0503020204020204" pitchFamily="34" charset="-122"/>
                <a:ea typeface="微软雅黑" panose="020B0503020204020204" pitchFamily="34" charset="-122"/>
              </a:rPr>
              <a:t>4</a:t>
            </a:r>
          </a:p>
          <a:p>
            <a:r>
              <a:rPr lang="zh-CN" altLang="en-US" sz="1050" dirty="0">
                <a:latin typeface="微软雅黑" panose="020B0503020204020204" pitchFamily="34" charset="-122"/>
                <a:ea typeface="微软雅黑" panose="020B0503020204020204" pitchFamily="34" charset="-122"/>
              </a:rPr>
              <a:t>哮喘风险：诱发支气管收缩、粘液分泌、鼻粘膜肿胀、气道水肿，导致哮喘发生</a:t>
            </a:r>
            <a:r>
              <a:rPr lang="en-US" altLang="zh-CN" sz="1050" baseline="30000" dirty="0">
                <a:latin typeface="微软雅黑" panose="020B0503020204020204" pitchFamily="34" charset="-122"/>
                <a:ea typeface="微软雅黑" panose="020B0503020204020204" pitchFamily="34" charset="-122"/>
              </a:rPr>
              <a:t>5</a:t>
            </a:r>
            <a:endParaRPr lang="zh-CN" altLang="en-US" sz="1050" baseline="30000" dirty="0">
              <a:latin typeface="微软雅黑" panose="020B0503020204020204" pitchFamily="34" charset="-122"/>
              <a:ea typeface="微软雅黑" panose="020B0503020204020204" pitchFamily="34" charset="-122"/>
            </a:endParaRPr>
          </a:p>
        </p:txBody>
      </p:sp>
      <p:sp>
        <p:nvSpPr>
          <p:cNvPr id="56" name="圆角矩形 32"/>
          <p:cNvSpPr/>
          <p:nvPr/>
        </p:nvSpPr>
        <p:spPr>
          <a:xfrm>
            <a:off x="6123385" y="1525248"/>
            <a:ext cx="5714138" cy="4918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NSIADs</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不良反应发生率高</a:t>
            </a:r>
            <a:r>
              <a:rPr lang="zh-CN" altLang="en-US" sz="1600" b="1"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，依从</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性差</a:t>
            </a:r>
            <a:endPar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矩形 56"/>
          <p:cNvSpPr/>
          <p:nvPr/>
        </p:nvSpPr>
        <p:spPr>
          <a:xfrm>
            <a:off x="6239289" y="2785716"/>
            <a:ext cx="5439596" cy="415498"/>
          </a:xfrm>
          <a:prstGeom prst="rect">
            <a:avLst/>
          </a:prstGeom>
        </p:spPr>
        <p:txBody>
          <a:bodyPr wrap="square">
            <a:spAutoFit/>
          </a:bodyPr>
          <a:lstStyle/>
          <a:p>
            <a:r>
              <a:rPr lang="en-US" altLang="zh-CN" sz="1050"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70%</a:t>
            </a:r>
            <a:r>
              <a:rPr lang="zh-CN" altLang="en-US" sz="1050"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经粪排泄，肾脏负担小，</a:t>
            </a:r>
            <a:r>
              <a:rPr lang="zh-CN" altLang="en-US" sz="1050" dirty="0">
                <a:latin typeface="Arial" panose="020B0604020202020204" pitchFamily="34" charset="0"/>
                <a:ea typeface="微软雅黑" panose="020B0503020204020204" pitchFamily="34" charset="-122"/>
                <a:sym typeface="Arial" panose="020B0604020202020204" pitchFamily="34" charset="0"/>
              </a:rPr>
              <a:t>在老年人、肝功能障碍患者中未增加不良反应风险，用于肾功能障碍患者未发现不良反应</a:t>
            </a:r>
            <a:r>
              <a:rPr lang="en-US" altLang="zh-CN" sz="1050" baseline="30000" dirty="0">
                <a:latin typeface="Arial" panose="020B0604020202020204" pitchFamily="34" charset="0"/>
                <a:ea typeface="微软雅黑" panose="020B0503020204020204" pitchFamily="34" charset="-122"/>
                <a:sym typeface="Arial" panose="020B0604020202020204" pitchFamily="34" charset="0"/>
              </a:rPr>
              <a:t>6</a:t>
            </a:r>
            <a:endParaRPr lang="zh-CN" altLang="en-US" sz="1050" baseline="30000"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538361" y="5311693"/>
            <a:ext cx="5215882" cy="572464"/>
          </a:xfrm>
          <a:prstGeom prst="rect">
            <a:avLst/>
          </a:prstGeom>
        </p:spPr>
        <p:txBody>
          <a:bodyPr wrap="square">
            <a:spAutoFit/>
          </a:bodyPr>
          <a:lstStyle/>
          <a:p>
            <a:pPr>
              <a:lnSpc>
                <a:spcPct val="130000"/>
              </a:lnSpc>
            </a:pPr>
            <a:r>
              <a:rPr kumimoji="1" lang="zh-CN" altLang="en-US" sz="1200" dirty="0">
                <a:latin typeface="Arial" panose="020B0604020202020204" pitchFamily="34" charset="0"/>
                <a:ea typeface="微软雅黑" panose="020B0503020204020204" pitchFamily="34" charset="-122"/>
                <a:cs typeface="字魂创粗黑" panose="00000500000000000000" charset="-122"/>
              </a:rPr>
              <a:t>国外临床研究报道不良反应主要为胃部不适，腹泻等，偶有一过性的头痛、头部沉重感、轻度血压下降</a:t>
            </a:r>
            <a:r>
              <a:rPr kumimoji="1" lang="en-US" altLang="zh-CN" sz="1200" baseline="30000" dirty="0">
                <a:latin typeface="Arial" panose="020B0604020202020204" pitchFamily="34" charset="0"/>
                <a:ea typeface="微软雅黑" panose="020B0503020204020204" pitchFamily="34" charset="-122"/>
                <a:cs typeface="字魂创粗黑" panose="00000500000000000000" charset="-122"/>
              </a:rPr>
              <a:t>2.3</a:t>
            </a:r>
            <a:r>
              <a:rPr kumimoji="1" lang="zh-CN" altLang="en-US" sz="1200" dirty="0">
                <a:latin typeface="Arial" panose="020B0604020202020204" pitchFamily="34" charset="0"/>
                <a:ea typeface="微软雅黑" panose="020B0503020204020204" pitchFamily="34" charset="-122"/>
                <a:cs typeface="字魂创粗黑" panose="00000500000000000000" charset="-122"/>
              </a:rPr>
              <a:t>；停止用药后症状消失，无需特殊处理</a:t>
            </a:r>
          </a:p>
        </p:txBody>
      </p:sp>
      <p:sp>
        <p:nvSpPr>
          <p:cNvPr id="3" name="矩形 2"/>
          <p:cNvSpPr/>
          <p:nvPr/>
        </p:nvSpPr>
        <p:spPr>
          <a:xfrm>
            <a:off x="557938" y="2264434"/>
            <a:ext cx="5354213" cy="461665"/>
          </a:xfrm>
          <a:prstGeom prst="rect">
            <a:avLst/>
          </a:prstGeom>
        </p:spPr>
        <p:txBody>
          <a:bodyPr wrap="square">
            <a:spAutoFit/>
          </a:bodyPr>
          <a:lstStyle/>
          <a:p>
            <a:r>
              <a:rPr kumimoji="1" lang="zh-CN" altLang="en-US" sz="1200" dirty="0">
                <a:latin typeface="Arial" panose="020B0604020202020204" pitchFamily="34" charset="0"/>
                <a:ea typeface="微软雅黑" panose="020B0503020204020204" pitchFamily="34" charset="-122"/>
                <a:cs typeface="字魂创粗黑" panose="00000500000000000000" charset="-122"/>
              </a:rPr>
              <a:t>主要为胃部不适</a:t>
            </a:r>
            <a:r>
              <a:rPr kumimoji="1" lang="en-US" altLang="zh-CN" sz="1200" dirty="0">
                <a:latin typeface="Arial" panose="020B0604020202020204" pitchFamily="34" charset="0"/>
                <a:ea typeface="微软雅黑" panose="020B0503020204020204" pitchFamily="34" charset="-122"/>
                <a:cs typeface="字魂创粗黑" panose="00000500000000000000" charset="-122"/>
              </a:rPr>
              <a:t>8</a:t>
            </a:r>
            <a:r>
              <a:rPr kumimoji="1" lang="zh-CN" altLang="en-US" sz="1200" dirty="0">
                <a:latin typeface="Arial" panose="020B0604020202020204" pitchFamily="34" charset="0"/>
                <a:ea typeface="微软雅黑" panose="020B0503020204020204" pitchFamily="34" charset="-122"/>
                <a:cs typeface="字魂创粗黑" panose="00000500000000000000" charset="-122"/>
              </a:rPr>
              <a:t>例次（</a:t>
            </a:r>
            <a:r>
              <a:rPr kumimoji="1" lang="en-US" altLang="zh-CN" sz="1200" dirty="0">
                <a:latin typeface="Arial" panose="020B0604020202020204" pitchFamily="34" charset="0"/>
                <a:ea typeface="微软雅黑" panose="020B0503020204020204" pitchFamily="34" charset="-122"/>
                <a:cs typeface="字魂创粗黑" panose="00000500000000000000" charset="-122"/>
              </a:rPr>
              <a:t>2.1%</a:t>
            </a:r>
            <a:r>
              <a:rPr kumimoji="1" lang="zh-CN" altLang="en-US" sz="1200" dirty="0">
                <a:latin typeface="Arial" panose="020B0604020202020204" pitchFamily="34" charset="0"/>
                <a:ea typeface="微软雅黑" panose="020B0503020204020204" pitchFamily="34" charset="-122"/>
                <a:cs typeface="字魂创粗黑" panose="00000500000000000000" charset="-122"/>
              </a:rPr>
              <a:t>）、皮疹</a:t>
            </a:r>
            <a:r>
              <a:rPr kumimoji="1" lang="en-US" altLang="zh-CN" sz="1200" dirty="0">
                <a:latin typeface="Arial" panose="020B0604020202020204" pitchFamily="34" charset="0"/>
                <a:ea typeface="微软雅黑" panose="020B0503020204020204" pitchFamily="34" charset="-122"/>
                <a:cs typeface="字魂创粗黑" panose="00000500000000000000" charset="-122"/>
              </a:rPr>
              <a:t>6</a:t>
            </a:r>
            <a:r>
              <a:rPr kumimoji="1" lang="zh-CN" altLang="en-US" sz="1200" dirty="0">
                <a:latin typeface="Arial" panose="020B0604020202020204" pitchFamily="34" charset="0"/>
                <a:ea typeface="微软雅黑" panose="020B0503020204020204" pitchFamily="34" charset="-122"/>
                <a:cs typeface="字魂创粗黑" panose="00000500000000000000" charset="-122"/>
              </a:rPr>
              <a:t>例次（</a:t>
            </a:r>
            <a:r>
              <a:rPr kumimoji="1" lang="en-US" altLang="zh-CN" sz="1200" dirty="0">
                <a:latin typeface="Arial" panose="020B0604020202020204" pitchFamily="34" charset="0"/>
                <a:ea typeface="微软雅黑" panose="020B0503020204020204" pitchFamily="34" charset="-122"/>
                <a:cs typeface="字魂创粗黑" panose="00000500000000000000" charset="-122"/>
              </a:rPr>
              <a:t>1.6%</a:t>
            </a:r>
            <a:r>
              <a:rPr kumimoji="1" lang="zh-CN" altLang="en-US" sz="1200" dirty="0">
                <a:latin typeface="Arial" panose="020B0604020202020204" pitchFamily="34" charset="0"/>
                <a:ea typeface="微软雅黑" panose="020B0503020204020204" pitchFamily="34" charset="-122"/>
                <a:cs typeface="字魂创粗黑" panose="00000500000000000000" charset="-122"/>
              </a:rPr>
              <a:t>）、腹泻</a:t>
            </a:r>
            <a:r>
              <a:rPr kumimoji="1" lang="en-US" altLang="zh-CN" sz="1200" dirty="0">
                <a:latin typeface="Arial" panose="020B0604020202020204" pitchFamily="34" charset="0"/>
                <a:ea typeface="微软雅黑" panose="020B0503020204020204" pitchFamily="34" charset="-122"/>
                <a:cs typeface="字魂创粗黑" panose="00000500000000000000" charset="-122"/>
              </a:rPr>
              <a:t>4</a:t>
            </a:r>
            <a:r>
              <a:rPr kumimoji="1" lang="zh-CN" altLang="en-US" sz="1200" dirty="0">
                <a:latin typeface="Arial" panose="020B0604020202020204" pitchFamily="34" charset="0"/>
                <a:ea typeface="微软雅黑" panose="020B0503020204020204" pitchFamily="34" charset="-122"/>
                <a:cs typeface="字魂创粗黑" panose="00000500000000000000" charset="-122"/>
              </a:rPr>
              <a:t>例次（</a:t>
            </a:r>
            <a:r>
              <a:rPr kumimoji="1" lang="en-US" altLang="zh-CN" sz="1200" dirty="0">
                <a:latin typeface="Arial" panose="020B0604020202020204" pitchFamily="34" charset="0"/>
                <a:ea typeface="微软雅黑" panose="020B0503020204020204" pitchFamily="34" charset="-122"/>
                <a:cs typeface="字魂创粗黑" panose="00000500000000000000" charset="-122"/>
              </a:rPr>
              <a:t>1.1%</a:t>
            </a:r>
            <a:r>
              <a:rPr kumimoji="1" lang="zh-CN" altLang="en-US" sz="1200" dirty="0">
                <a:latin typeface="Arial" panose="020B0604020202020204" pitchFamily="34" charset="0"/>
                <a:ea typeface="微软雅黑" panose="020B0503020204020204" pitchFamily="34" charset="-122"/>
                <a:cs typeface="字魂创粗黑" panose="00000500000000000000" charset="-122"/>
              </a:rPr>
              <a:t>），头痛及头沉重</a:t>
            </a:r>
            <a:r>
              <a:rPr kumimoji="1" lang="en-US" altLang="zh-CN" sz="1200" dirty="0">
                <a:latin typeface="Arial" panose="020B0604020202020204" pitchFamily="34" charset="0"/>
                <a:ea typeface="微软雅黑" panose="020B0503020204020204" pitchFamily="34" charset="-122"/>
                <a:cs typeface="字魂创粗黑" panose="00000500000000000000" charset="-122"/>
              </a:rPr>
              <a:t>4</a:t>
            </a:r>
            <a:r>
              <a:rPr kumimoji="1" lang="zh-CN" altLang="en-US" sz="1200" dirty="0">
                <a:latin typeface="Arial" panose="020B0604020202020204" pitchFamily="34" charset="0"/>
                <a:ea typeface="微软雅黑" panose="020B0503020204020204" pitchFamily="34" charset="-122"/>
                <a:cs typeface="字魂创粗黑" panose="00000500000000000000" charset="-122"/>
              </a:rPr>
              <a:t>例次（</a:t>
            </a:r>
            <a:r>
              <a:rPr kumimoji="1" lang="en-US" altLang="zh-CN" sz="1200" dirty="0">
                <a:latin typeface="Arial" panose="020B0604020202020204" pitchFamily="34" charset="0"/>
                <a:ea typeface="微软雅黑" panose="020B0503020204020204" pitchFamily="34" charset="-122"/>
                <a:cs typeface="字魂创粗黑" panose="00000500000000000000" charset="-122"/>
              </a:rPr>
              <a:t>1.1%</a:t>
            </a:r>
            <a:r>
              <a:rPr kumimoji="1" lang="zh-CN" altLang="en-US" sz="1200" dirty="0">
                <a:latin typeface="Arial" panose="020B0604020202020204" pitchFamily="34" charset="0"/>
                <a:ea typeface="微软雅黑" panose="020B0503020204020204" pitchFamily="34" charset="-122"/>
                <a:cs typeface="字魂创粗黑" panose="00000500000000000000" charset="-122"/>
              </a:rPr>
              <a:t>）</a:t>
            </a:r>
            <a:endParaRPr kumimoji="1" lang="en-US" altLang="zh-CN" sz="1200" dirty="0">
              <a:latin typeface="Arial" panose="020B0604020202020204" pitchFamily="34" charset="0"/>
              <a:ea typeface="微软雅黑" panose="020B0503020204020204" pitchFamily="34" charset="-122"/>
              <a:cs typeface="字魂创粗黑" panose="00000500000000000000" charset="-122"/>
            </a:endParaRPr>
          </a:p>
        </p:txBody>
      </p:sp>
      <p:sp>
        <p:nvSpPr>
          <p:cNvPr id="46" name="Pfeil: Fünfeck 14"/>
          <p:cNvSpPr/>
          <p:nvPr/>
        </p:nvSpPr>
        <p:spPr bwMode="gray">
          <a:xfrm>
            <a:off x="413524" y="1051116"/>
            <a:ext cx="2881742" cy="489822"/>
          </a:xfrm>
          <a:prstGeom prst="homePlate">
            <a:avLst>
              <a:gd name="adj" fmla="val 20000"/>
            </a:avLst>
          </a:prstGeom>
          <a:solidFill>
            <a:schemeClr val="accent1">
              <a:lumMod val="40000"/>
              <a:lumOff val="60000"/>
            </a:schemeClr>
          </a:solidFill>
          <a:ln w="9525" cap="flat" cmpd="sng" algn="ctr">
            <a:noFill/>
            <a:prstDash val="solid"/>
          </a:ln>
          <a:effectLst/>
        </p:spPr>
        <p:txBody>
          <a:bodyPr lIns="144000" tIns="72000" rIns="72000" bIns="72000" rtlCol="0" anchor="ctr" anchorCtr="0"/>
          <a:lstStyle/>
          <a:p>
            <a:pPr marL="285750" indent="-285750" algn="ctr">
              <a:buFont typeface="Wingdings" panose="05000000000000000000" pitchFamily="2" charset="2"/>
              <a:buChar char="Ø"/>
            </a:pPr>
            <a:r>
              <a:rPr lang="zh-CN" altLang="en-US" sz="1600" b="1" dirty="0">
                <a:latin typeface="Arial" panose="020B0604020202020204" pitchFamily="34" charset="0"/>
                <a:ea typeface="微软雅黑" panose="020B0503020204020204" pitchFamily="34" charset="-122"/>
                <a:sym typeface="Arial" panose="020B0604020202020204" pitchFamily="34" charset="0"/>
              </a:rPr>
              <a:t>说明书收载的安全性信息</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602344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13717" y="1448321"/>
            <a:ext cx="5349258" cy="307777"/>
          </a:xfrm>
          <a:prstGeom prst="rect">
            <a:avLst/>
          </a:prstGeom>
          <a:solidFill>
            <a:schemeClr val="accent1">
              <a:lumMod val="40000"/>
              <a:lumOff val="60000"/>
            </a:schemeClr>
          </a:solidFill>
        </p:spPr>
        <p:txBody>
          <a:bodyPr wrap="square" rtlCol="0">
            <a:spAutoFit/>
          </a:bodyPr>
          <a:lstStyle/>
          <a:p>
            <a:endParaRPr lang="zh-CN" altLang="en-US" sz="1400" b="1" dirty="0">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0" y="882595"/>
            <a:ext cx="12192000" cy="5112688"/>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DCECF9"/>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11703" y="1170310"/>
            <a:ext cx="12192000" cy="457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骨质疏松症流行病学负担大、骨折危害及经济负担大</a:t>
            </a:r>
          </a:p>
        </p:txBody>
      </p:sp>
      <p:sp>
        <p:nvSpPr>
          <p:cNvPr id="5" name="矩形 4"/>
          <p:cNvSpPr/>
          <p:nvPr/>
        </p:nvSpPr>
        <p:spPr>
          <a:xfrm>
            <a:off x="0" y="0"/>
            <a:ext cx="1590261" cy="922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41699" y="87041"/>
            <a:ext cx="1306860" cy="800219"/>
          </a:xfrm>
          <a:prstGeom prst="rect">
            <a:avLst/>
          </a:prstGeom>
          <a:noFill/>
        </p:spPr>
        <p:txBody>
          <a:bodyPr wrap="square" rtlCol="0">
            <a:spAutoFit/>
          </a:bodyPr>
          <a:lstStyle/>
          <a:p>
            <a:pPr algn="ctr"/>
            <a:r>
              <a:rPr lang="zh-CN" altLang="en-US" sz="2800" b="1" dirty="0" smtClean="0">
                <a:latin typeface="Arial" panose="020B0604020202020204" pitchFamily="34" charset="0"/>
                <a:ea typeface="微软雅黑" panose="020B0503020204020204" pitchFamily="34" charset="-122"/>
                <a:sym typeface="Arial" panose="020B0604020202020204" pitchFamily="34" charset="0"/>
              </a:rPr>
              <a:t>有效性</a:t>
            </a:r>
            <a:endParaRPr lang="en-US" altLang="zh-CN" sz="2800" b="1" dirty="0" smtClean="0">
              <a:latin typeface="Arial" panose="020B0604020202020204" pitchFamily="34" charset="0"/>
              <a:ea typeface="微软雅黑" panose="020B0503020204020204" pitchFamily="34" charset="-122"/>
              <a:sym typeface="Arial" panose="020B0604020202020204" pitchFamily="34" charset="0"/>
            </a:endParaRPr>
          </a:p>
          <a:p>
            <a:pPr algn="ctr"/>
            <a:r>
              <a:rPr lang="en-US" altLang="zh-CN" b="1" dirty="0" smtClean="0">
                <a:latin typeface="Times New Roman" panose="02020603050405020304" pitchFamily="18" charset="0"/>
                <a:ea typeface="微软雅黑" panose="020B0503020204020204" charset="-122"/>
                <a:cs typeface="Times New Roman" panose="02020603050405020304" pitchFamily="18" charset="0"/>
              </a:rPr>
              <a:t>Validity</a:t>
            </a:r>
            <a:endParaRPr lang="en-US" altLang="zh-CN" sz="3200" b="1"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41067" y="1850936"/>
            <a:ext cx="5870399" cy="3361728"/>
            <a:chOff x="41067" y="1850936"/>
            <a:chExt cx="5870399" cy="3361728"/>
          </a:xfrm>
        </p:grpSpPr>
        <p:grpSp>
          <p:nvGrpSpPr>
            <p:cNvPr id="9" name="组合 8"/>
            <p:cNvGrpSpPr/>
            <p:nvPr/>
          </p:nvGrpSpPr>
          <p:grpSpPr>
            <a:xfrm>
              <a:off x="41067" y="1949396"/>
              <a:ext cx="2871983" cy="3183910"/>
              <a:chOff x="519" y="3576"/>
              <a:chExt cx="8788" cy="6564"/>
            </a:xfrm>
          </p:grpSpPr>
          <p:grpSp>
            <p:nvGrpSpPr>
              <p:cNvPr id="17" name="组合 16"/>
              <p:cNvGrpSpPr/>
              <p:nvPr/>
            </p:nvGrpSpPr>
            <p:grpSpPr>
              <a:xfrm>
                <a:off x="1281" y="3576"/>
                <a:ext cx="8026" cy="6564"/>
                <a:chOff x="1103" y="3391"/>
                <a:chExt cx="9050" cy="7534"/>
              </a:xfrm>
            </p:grpSpPr>
            <p:graphicFrame>
              <p:nvGraphicFramePr>
                <p:cNvPr id="19" name="图表 18"/>
                <p:cNvGraphicFramePr/>
                <p:nvPr>
                  <p:extLst>
                    <p:ext uri="{D42A27DB-BD31-4B8C-83A1-F6EECF244321}">
                      <p14:modId xmlns:p14="http://schemas.microsoft.com/office/powerpoint/2010/main" val="2054607879"/>
                    </p:ext>
                  </p:extLst>
                </p:nvPr>
              </p:nvGraphicFramePr>
              <p:xfrm>
                <a:off x="1103" y="3391"/>
                <a:ext cx="9050" cy="7534"/>
              </p:xfrm>
              <a:graphic>
                <a:graphicData uri="http://schemas.openxmlformats.org/drawingml/2006/chart">
                  <c:chart xmlns:c="http://schemas.openxmlformats.org/drawingml/2006/chart" xmlns:r="http://schemas.openxmlformats.org/officeDocument/2006/relationships" r:id="rId3"/>
                </a:graphicData>
              </a:graphic>
            </p:graphicFrame>
            <p:sp>
              <p:nvSpPr>
                <p:cNvPr id="20" name="文本框 19"/>
                <p:cNvSpPr txBox="1"/>
                <p:nvPr/>
              </p:nvSpPr>
              <p:spPr>
                <a:xfrm>
                  <a:off x="3016" y="3905"/>
                  <a:ext cx="2788" cy="583"/>
                </a:xfrm>
                <a:prstGeom prst="rect">
                  <a:avLst/>
                </a:prstGeom>
                <a:noFill/>
              </p:spPr>
              <p:txBody>
                <a:bodyPr wrap="square" rtlCol="0" anchor="t">
                  <a:spAutoFit/>
                </a:bodyPr>
                <a:lstStyle/>
                <a:p>
                  <a:pPr marL="1905" marR="0" lvl="0" indent="0" algn="ctr" defTabSz="914400" rtl="0" eaLnBrk="1" fontAlgn="auto" latinLnBrk="0" hangingPunct="1">
                    <a:lnSpc>
                      <a:spcPct val="100000"/>
                    </a:lnSpc>
                    <a:spcBef>
                      <a:spcPts val="900"/>
                    </a:spcBef>
                    <a:spcAft>
                      <a:spcPts val="0"/>
                    </a:spcAft>
                    <a:buClrTx/>
                    <a:buSzTx/>
                    <a:buFontTx/>
                    <a:buNone/>
                    <a:tabLst/>
                    <a:defRPr/>
                  </a:pPr>
                  <a:r>
                    <a:rPr kumimoji="0" lang="en-US" sz="1000" i="1" u="none" strike="noStrike" kern="1200" cap="none" spc="-10" normalizeH="0" baseline="0" noProof="0" dirty="0">
                      <a:ln>
                        <a:noFill/>
                      </a:ln>
                      <a:effectLst/>
                      <a:uLnTx/>
                      <a:uFillTx/>
                      <a:latin typeface="Arial" panose="020B0604020202020204" pitchFamily="34" charset="0"/>
                      <a:ea typeface="微软雅黑" panose="020B0503020204020204" pitchFamily="34" charset="-122"/>
                      <a:cs typeface="微软雅黑" panose="020B0503020204020204" charset="-122"/>
                      <a:sym typeface="Arial" panose="020B0604020202020204" pitchFamily="34" charset="0"/>
                    </a:rPr>
                    <a:t>P</a:t>
                  </a:r>
                  <a:r>
                    <a:rPr kumimoji="0" lang="en-US" sz="1000" i="0" u="none" strike="noStrike" kern="1200" cap="none" spc="-10" normalizeH="0" baseline="0" noProof="0" dirty="0">
                      <a:ln>
                        <a:noFill/>
                      </a:ln>
                      <a:effectLst/>
                      <a:uLnTx/>
                      <a:uFillTx/>
                      <a:latin typeface="Arial" panose="020B0604020202020204" pitchFamily="34" charset="0"/>
                      <a:ea typeface="微软雅黑" panose="020B0503020204020204" pitchFamily="34" charset="-122"/>
                      <a:cs typeface="微软雅黑" panose="020B0503020204020204" charset="-122"/>
                      <a:sym typeface="Arial" panose="020B0604020202020204" pitchFamily="34" charset="0"/>
                    </a:rPr>
                    <a:t>=</a:t>
                  </a:r>
                  <a:r>
                    <a:rPr kumimoji="0" sz="1000" i="0" u="none" strike="noStrike" kern="1200" cap="none" spc="-10" normalizeH="0" baseline="0" noProof="0" dirty="0">
                      <a:ln>
                        <a:noFill/>
                      </a:ln>
                      <a:effectLst/>
                      <a:uLnTx/>
                      <a:uFillTx/>
                      <a:latin typeface="Arial" panose="020B0604020202020204" pitchFamily="34" charset="0"/>
                      <a:ea typeface="微软雅黑" panose="020B0503020204020204" pitchFamily="34" charset="-122"/>
                      <a:cs typeface="微软雅黑" panose="020B0503020204020204" charset="-122"/>
                      <a:sym typeface="Arial" panose="020B0604020202020204" pitchFamily="34" charset="0"/>
                    </a:rPr>
                    <a:t>0.0190</a:t>
                  </a:r>
                  <a:endParaRPr kumimoji="0" lang="zh-CN" altLang="en-US" sz="1000" i="0" u="none" strike="noStrike" kern="1200" cap="none" spc="-10" normalizeH="0" baseline="0" noProof="0" dirty="0">
                    <a:ln>
                      <a:noFill/>
                    </a:ln>
                    <a:effectLst/>
                    <a:uLnTx/>
                    <a:uFillTx/>
                    <a:latin typeface="Arial" panose="020B0604020202020204" pitchFamily="34" charset="0"/>
                    <a:ea typeface="微软雅黑" panose="020B0503020204020204" pitchFamily="34" charset="-122"/>
                    <a:cs typeface="微软雅黑" panose="020B0503020204020204" charset="-122"/>
                    <a:sym typeface="Arial" panose="020B0604020202020204" pitchFamily="34" charset="0"/>
                  </a:endParaRPr>
                </a:p>
              </p:txBody>
            </p:sp>
            <p:sp>
              <p:nvSpPr>
                <p:cNvPr id="21" name="文本框 20"/>
                <p:cNvSpPr txBox="1"/>
                <p:nvPr/>
              </p:nvSpPr>
              <p:spPr>
                <a:xfrm>
                  <a:off x="7108" y="3887"/>
                  <a:ext cx="2695" cy="583"/>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1" u="none" strike="noStrike" kern="1200" cap="none" spc="-5" normalizeH="0" baseline="0" noProof="0" dirty="0">
                      <a:ln>
                        <a:noFill/>
                      </a:ln>
                      <a:effectLst/>
                      <a:uLnTx/>
                      <a:uFillTx/>
                      <a:latin typeface="Arial" panose="020B0604020202020204" pitchFamily="34" charset="0"/>
                      <a:ea typeface="微软雅黑" panose="020B0503020204020204" pitchFamily="34" charset="-122"/>
                      <a:cs typeface="微软雅黑" panose="020B0503020204020204" charset="-122"/>
                      <a:sym typeface="Arial" panose="020B0604020202020204" pitchFamily="34" charset="0"/>
                    </a:rPr>
                    <a:t>P</a:t>
                  </a:r>
                  <a:r>
                    <a:rPr kumimoji="0" sz="1000" i="0" u="none" strike="noStrike" kern="1200" cap="none" spc="-5" normalizeH="0" baseline="0" noProof="0" dirty="0">
                      <a:ln>
                        <a:noFill/>
                      </a:ln>
                      <a:effectLst/>
                      <a:uLnTx/>
                      <a:uFillTx/>
                      <a:latin typeface="Arial" panose="020B0604020202020204" pitchFamily="34" charset="0"/>
                      <a:ea typeface="微软雅黑" panose="020B0503020204020204" pitchFamily="34" charset="-122"/>
                      <a:cs typeface="微软雅黑" panose="020B0503020204020204" charset="-122"/>
                      <a:sym typeface="Arial" panose="020B0604020202020204" pitchFamily="34" charset="0"/>
                    </a:rPr>
                    <a:t>&lt;0.0001</a:t>
                  </a:r>
                  <a:endParaRPr kumimoji="0" lang="zh-CN" altLang="en-US" sz="1000" i="0" u="none" strike="noStrike" kern="1200" cap="none" spc="-5" normalizeH="0" baseline="0" noProof="0" dirty="0">
                    <a:ln>
                      <a:noFill/>
                    </a:ln>
                    <a:effectLst/>
                    <a:uLnTx/>
                    <a:uFillTx/>
                    <a:latin typeface="Arial" panose="020B0604020202020204" pitchFamily="34" charset="0"/>
                    <a:ea typeface="微软雅黑" panose="020B0503020204020204" pitchFamily="34" charset="-122"/>
                    <a:cs typeface="微软雅黑" panose="020B0503020204020204" charset="-122"/>
                    <a:sym typeface="Arial" panose="020B0604020202020204" pitchFamily="34" charset="0"/>
                  </a:endParaRPr>
                </a:p>
              </p:txBody>
            </p:sp>
          </p:grpSp>
          <p:sp>
            <p:nvSpPr>
              <p:cNvPr id="18" name="文本框 17"/>
              <p:cNvSpPr txBox="1"/>
              <p:nvPr/>
            </p:nvSpPr>
            <p:spPr>
              <a:xfrm rot="16200000">
                <a:off x="-901" y="5641"/>
                <a:ext cx="3688" cy="84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JOA</a:t>
                </a:r>
                <a:r>
                  <a:rPr kumimoji="0" sz="1200" b="0" i="0" u="none" strike="noStrike" kern="1200" cap="none" spc="30" normalizeH="0" baseline="0" noProof="0" dirty="0">
                    <a:ln>
                      <a:noFill/>
                    </a:ln>
                    <a:solidFill>
                      <a:schemeClr val="bg1">
                        <a:lumMod val="50000"/>
                      </a:schemeClr>
                    </a:solidFill>
                    <a:effectLst/>
                    <a:uLnTx/>
                    <a:uFillTx/>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评分改善率</a:t>
                </a:r>
                <a:endParaRPr kumimoji="0" lang="zh-CN" altLang="en-US" sz="1200" b="0" i="0" u="none" strike="noStrike" kern="1200" cap="none" spc="30" normalizeH="0" baseline="0" noProof="0" dirty="0">
                  <a:ln>
                    <a:noFill/>
                  </a:ln>
                  <a:solidFill>
                    <a:schemeClr val="bg1">
                      <a:lumMod val="50000"/>
                    </a:schemeClr>
                  </a:solidFill>
                  <a:effectLst/>
                  <a:uLnTx/>
                  <a:uFillTx/>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endParaRPr>
              </a:p>
            </p:txBody>
          </p:sp>
        </p:grpSp>
        <p:graphicFrame>
          <p:nvGraphicFramePr>
            <p:cNvPr id="14" name="文本框 19"/>
            <p:cNvGraphicFramePr/>
            <p:nvPr>
              <p:extLst>
                <p:ext uri="{D42A27DB-BD31-4B8C-83A1-F6EECF244321}">
                  <p14:modId xmlns:p14="http://schemas.microsoft.com/office/powerpoint/2010/main" val="2933433915"/>
                </p:ext>
              </p:extLst>
            </p:nvPr>
          </p:nvGraphicFramePr>
          <p:xfrm>
            <a:off x="3128659" y="2028753"/>
            <a:ext cx="2598082" cy="3183911"/>
          </p:xfrm>
          <a:graphic>
            <a:graphicData uri="http://schemas.openxmlformats.org/drawingml/2006/chart">
              <c:chart xmlns:c="http://schemas.openxmlformats.org/drawingml/2006/chart" xmlns:r="http://schemas.openxmlformats.org/officeDocument/2006/relationships" r:id="rId4"/>
            </a:graphicData>
          </a:graphic>
        </p:graphicFrame>
        <p:sp>
          <p:nvSpPr>
            <p:cNvPr id="15" name="文本框 14"/>
            <p:cNvSpPr txBox="1"/>
            <p:nvPr/>
          </p:nvSpPr>
          <p:spPr>
            <a:xfrm>
              <a:off x="3736817" y="2164349"/>
              <a:ext cx="933446" cy="2616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i="1" u="none" strike="noStrike" kern="1200" cap="none" spc="-5" normalizeH="0" baseline="0" noProof="0" dirty="0">
                  <a:ln>
                    <a:noFill/>
                  </a:ln>
                  <a:effectLst/>
                  <a:uLnTx/>
                  <a:uFillTx/>
                  <a:latin typeface="Arial" panose="020B0604020202020204" pitchFamily="34" charset="0"/>
                  <a:ea typeface="微软雅黑" panose="020B0503020204020204" pitchFamily="34" charset="-122"/>
                  <a:cs typeface="微软雅黑" panose="020B0503020204020204" charset="-122"/>
                  <a:sym typeface="Arial" panose="020B0604020202020204" pitchFamily="34" charset="0"/>
                </a:rPr>
                <a:t>P</a:t>
              </a:r>
              <a:r>
                <a:rPr kumimoji="0" lang="en-US" altLang="zh-CN" sz="1100" i="0" u="none" strike="noStrike" kern="1200" cap="none" spc="-5" normalizeH="0" baseline="0" noProof="0" dirty="0">
                  <a:ln>
                    <a:noFill/>
                  </a:ln>
                  <a:effectLst/>
                  <a:uLnTx/>
                  <a:uFillTx/>
                  <a:latin typeface="Arial" panose="020B0604020202020204" pitchFamily="34" charset="0"/>
                  <a:ea typeface="微软雅黑" panose="020B0503020204020204" pitchFamily="34" charset="-122"/>
                  <a:cs typeface="微软雅黑" panose="020B0503020204020204" charset="-122"/>
                  <a:sym typeface="Arial" panose="020B0604020202020204" pitchFamily="34" charset="0"/>
                </a:rPr>
                <a:t>=0.0053</a:t>
              </a:r>
            </a:p>
          </p:txBody>
        </p:sp>
        <p:sp>
          <p:nvSpPr>
            <p:cNvPr id="16" name="文本框 15"/>
            <p:cNvSpPr txBox="1"/>
            <p:nvPr/>
          </p:nvSpPr>
          <p:spPr>
            <a:xfrm>
              <a:off x="4809852" y="2164349"/>
              <a:ext cx="1101614" cy="2616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i="1" u="none" strike="noStrike" kern="1200" cap="none" spc="-5" normalizeH="0" baseline="0" noProof="0" dirty="0">
                  <a:ln>
                    <a:noFill/>
                  </a:ln>
                  <a:effectLst/>
                  <a:uLnTx/>
                  <a:uFillTx/>
                  <a:latin typeface="Arial" panose="020B0604020202020204" pitchFamily="34" charset="0"/>
                  <a:ea typeface="微软雅黑" panose="020B0503020204020204" pitchFamily="34" charset="-122"/>
                  <a:cs typeface="微软雅黑" panose="020B0503020204020204" charset="-122"/>
                  <a:sym typeface="Arial" panose="020B0604020202020204" pitchFamily="34" charset="0"/>
                </a:rPr>
                <a:t>P</a:t>
              </a:r>
              <a:r>
                <a:rPr kumimoji="0" lang="en-US" altLang="zh-CN" sz="1100" i="0" u="none" strike="noStrike" kern="1200" cap="none" spc="-5" normalizeH="0" baseline="0" noProof="0" dirty="0">
                  <a:ln>
                    <a:noFill/>
                  </a:ln>
                  <a:effectLst/>
                  <a:uLnTx/>
                  <a:uFillTx/>
                  <a:latin typeface="Arial" panose="020B0604020202020204" pitchFamily="34" charset="0"/>
                  <a:ea typeface="微软雅黑" panose="020B0503020204020204" pitchFamily="34" charset="-122"/>
                  <a:cs typeface="微软雅黑" panose="020B0503020204020204" charset="-122"/>
                  <a:sym typeface="Arial" panose="020B0604020202020204" pitchFamily="34" charset="0"/>
                </a:rPr>
                <a:t>&lt;0.0001</a:t>
              </a:r>
            </a:p>
          </p:txBody>
        </p:sp>
        <p:sp>
          <p:nvSpPr>
            <p:cNvPr id="13" name="文本框 12"/>
            <p:cNvSpPr txBox="1"/>
            <p:nvPr/>
          </p:nvSpPr>
          <p:spPr>
            <a:xfrm rot="16200000">
              <a:off x="1780650" y="2963376"/>
              <a:ext cx="2501957" cy="2770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5" normalizeH="0" baseline="0" noProof="0" dirty="0">
                  <a:ln>
                    <a:noFill/>
                  </a:ln>
                  <a:solidFill>
                    <a:schemeClr val="bg1">
                      <a:lumMod val="50000"/>
                    </a:schemeClr>
                  </a:solidFill>
                  <a:effectLst/>
                  <a:uLnTx/>
                  <a:uFillTx/>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JOA</a:t>
              </a:r>
              <a:r>
                <a:rPr kumimoji="0" lang="zh-CN" altLang="en-US" sz="1200" b="0" i="0" u="none" strike="noStrike" kern="1200" cap="none" spc="-5" normalizeH="0" baseline="0" noProof="0" dirty="0">
                  <a:ln>
                    <a:noFill/>
                  </a:ln>
                  <a:solidFill>
                    <a:schemeClr val="bg1">
                      <a:lumMod val="50000"/>
                    </a:schemeClr>
                  </a:solidFill>
                  <a:effectLst/>
                  <a:uLnTx/>
                  <a:uFillTx/>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评分改善率的有效性</a:t>
              </a:r>
            </a:p>
          </p:txBody>
        </p:sp>
      </p:grpSp>
      <p:sp>
        <p:nvSpPr>
          <p:cNvPr id="11" name="文本框 10"/>
          <p:cNvSpPr txBox="1"/>
          <p:nvPr/>
        </p:nvSpPr>
        <p:spPr>
          <a:xfrm>
            <a:off x="318200" y="5095275"/>
            <a:ext cx="5408541" cy="400110"/>
          </a:xfrm>
          <a:prstGeom prst="rect">
            <a:avLst/>
          </a:prstGeom>
          <a:noFill/>
        </p:spPr>
        <p:txBody>
          <a:bodyPr wrap="square" rtlCol="0" anchor="t">
            <a:spAutoFit/>
          </a:bodyPr>
          <a:lstStyle/>
          <a:p>
            <a:r>
              <a:rPr kumimoji="0" lang="zh-CN" altLang="en-US" sz="1000" b="1"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备注：</a:t>
            </a:r>
            <a:r>
              <a:rPr lang="en-US" altLang="zh-CN" sz="1000" spc="-5" dirty="0">
                <a:solidFill>
                  <a:prstClr val="black"/>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JOA</a:t>
            </a:r>
            <a:r>
              <a:rPr lang="zh-CN" altLang="en-US" sz="1000" spc="-5" dirty="0">
                <a:solidFill>
                  <a:prstClr val="black"/>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评分（日本骨科协会评估治疗分数），是骨科常用的评价腰背痛与</a:t>
            </a:r>
            <a:r>
              <a:rPr lang="zh-CN" altLang="zh-CN" sz="1000" spc="-5" dirty="0">
                <a:solidFill>
                  <a:prstClr val="black"/>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行走能力的量表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           </a:t>
            </a:r>
            <a:r>
              <a:rPr kumimoji="0" sz="1000" b="0" i="0" u="none" strike="noStrike" kern="1200" cap="none" spc="-5"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有效</a:t>
            </a:r>
            <a:r>
              <a:rPr kumimoji="0" lang="zh-CN" altLang="en-US" sz="10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性为：</a:t>
            </a:r>
            <a:r>
              <a:rPr kumimoji="0" sz="1000" b="0" i="0" u="none" strike="noStrike" kern="1200" cap="none" spc="-5"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JOA主观症状评分</a:t>
            </a:r>
            <a:r>
              <a:rPr kumimoji="0" lang="zh-CN" altLang="en-US" sz="10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改善率</a:t>
            </a:r>
            <a:r>
              <a:rPr kumimoji="0" sz="10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≥30</a:t>
            </a:r>
            <a:r>
              <a:rPr kumimoji="0" lang="en-US" altLang="zh-CN" sz="10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kumimoji="0" lang="zh-CN" altLang="en-US" sz="10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的患者比例</a:t>
            </a:r>
          </a:p>
        </p:txBody>
      </p:sp>
      <p:sp>
        <p:nvSpPr>
          <p:cNvPr id="22" name="文本框 21"/>
          <p:cNvSpPr txBox="1"/>
          <p:nvPr/>
        </p:nvSpPr>
        <p:spPr>
          <a:xfrm>
            <a:off x="339220" y="5488298"/>
            <a:ext cx="5349901" cy="684803"/>
          </a:xfrm>
          <a:prstGeom prst="rect">
            <a:avLst/>
          </a:prstGeom>
          <a:noFill/>
        </p:spPr>
        <p:txBody>
          <a:bodyPr wrap="square">
            <a:spAutoFit/>
          </a:bodyPr>
          <a:lstStyle>
            <a:defPPr>
              <a:defRPr lang="en-US"/>
            </a:defPPr>
            <a:lvl1pPr>
              <a:lnSpc>
                <a:spcPct val="125000"/>
              </a:lnSpc>
              <a:defRPr sz="1000">
                <a:latin typeface="微软雅黑" panose="020B0503020204020204" charset="-122"/>
                <a:ea typeface="微软雅黑" panose="020B0503020204020204" charset="-122"/>
              </a:defRPr>
            </a:lvl1pPr>
          </a:lstStyle>
          <a:p>
            <a:pPr marL="171450" indent="-171450" algn="just">
              <a:lnSpc>
                <a:spcPct val="100000"/>
              </a:lnSpc>
              <a:buFont typeface="Arial" panose="020B0604020202020204" pitchFamily="34" charset="0"/>
              <a:buChar char="•"/>
            </a:pPr>
            <a:r>
              <a:rPr lang="zh-CN" altLang="en-US" sz="1100" b="1"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对象：</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腰椎管狭窄症患者</a:t>
            </a:r>
            <a:r>
              <a:rPr lang="en-US" altLang="zh-CN"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240</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例</a:t>
            </a:r>
            <a:endParaRPr lang="en-US" altLang="zh-CN"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endParaRPr>
          </a:p>
          <a:p>
            <a:pPr marL="171450" indent="-171450" algn="just">
              <a:lnSpc>
                <a:spcPct val="125000"/>
              </a:lnSpc>
              <a:buFont typeface="Arial" panose="020B0604020202020204" pitchFamily="34" charset="0"/>
              <a:buChar char="•"/>
            </a:pPr>
            <a:r>
              <a:rPr lang="zh-CN" altLang="en-US" sz="1100" b="1"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方法：</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将患者随机分配到马前列素组（</a:t>
            </a:r>
            <a:r>
              <a:rPr lang="en-US" altLang="zh-CN"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n=120</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）、安慰剂组（</a:t>
            </a:r>
            <a:r>
              <a:rPr lang="en-US" altLang="zh-CN"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n=120</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）。用药</a:t>
            </a:r>
            <a:r>
              <a:rPr lang="en-US" altLang="zh-CN"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8</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周，对</a:t>
            </a:r>
            <a:r>
              <a:rPr lang="en-US" altLang="zh-CN"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JOA</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主观症状评分改善率等进行评估</a:t>
            </a:r>
            <a:r>
              <a:rPr lang="en-US" altLang="zh-CN" sz="1100" baseline="30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1</a:t>
            </a:r>
          </a:p>
        </p:txBody>
      </p:sp>
      <p:sp>
        <p:nvSpPr>
          <p:cNvPr id="23" name="圆角矩形 36"/>
          <p:cNvSpPr/>
          <p:nvPr/>
        </p:nvSpPr>
        <p:spPr>
          <a:xfrm>
            <a:off x="180688" y="1254070"/>
            <a:ext cx="5485502" cy="712411"/>
          </a:xfrm>
          <a:prstGeom prst="roundRect">
            <a:avLst>
              <a:gd name="adj" fmla="val 0"/>
            </a:avLst>
          </a:prstGeom>
          <a:solidFill>
            <a:schemeClr val="accent1">
              <a:lumMod val="40000"/>
              <a:lumOff val="6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15000"/>
              </a:lnSpc>
            </a:pPr>
            <a:r>
              <a:rPr lang="zh-CN" altLang="en-US" sz="16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国内</a:t>
            </a:r>
            <a:r>
              <a:rPr lang="en-US" altLang="zh-CN" sz="16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III</a:t>
            </a:r>
            <a:r>
              <a:rPr lang="zh-CN" altLang="en-US" sz="16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期临床研究</a:t>
            </a:r>
            <a:r>
              <a:rPr lang="zh-CN" altLang="en-US" sz="1600" b="1" dirty="0">
                <a:solidFill>
                  <a:schemeClr val="tx1"/>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显示：治疗</a:t>
            </a:r>
            <a:r>
              <a:rPr lang="en-US" altLang="zh-CN" sz="1600" b="1" dirty="0">
                <a:solidFill>
                  <a:schemeClr val="tx1"/>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8</a:t>
            </a:r>
            <a:r>
              <a:rPr lang="zh-CN" altLang="en-US" sz="1600" b="1" dirty="0">
                <a:solidFill>
                  <a:schemeClr val="tx1"/>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周，利马前列素组</a:t>
            </a:r>
            <a:r>
              <a:rPr lang="en-US" altLang="zh-CN"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JOA</a:t>
            </a:r>
            <a:r>
              <a:rPr lang="zh-CN" altLang="en-US"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评分改善率高达</a:t>
            </a:r>
            <a:r>
              <a:rPr lang="en-US" altLang="zh-CN"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38.9%</a:t>
            </a:r>
            <a:r>
              <a:rPr lang="zh-CN" altLang="en-US"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改善有效率</a:t>
            </a:r>
            <a:r>
              <a:rPr lang="en-US"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63.3%</a:t>
            </a:r>
            <a:endPar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6358007" y="5472579"/>
            <a:ext cx="5417347" cy="600164"/>
          </a:xfrm>
          <a:prstGeom prst="rect">
            <a:avLst/>
          </a:prstGeom>
          <a:noFill/>
        </p:spPr>
        <p:txBody>
          <a:bodyPr wrap="square">
            <a:spAutoFit/>
          </a:bodyPr>
          <a:lstStyle/>
          <a:p>
            <a:pPr marL="171450" indent="-171450" algn="just">
              <a:buFont typeface="Arial" panose="020B0604020202020204" pitchFamily="34" charset="0"/>
              <a:buChar char="•"/>
            </a:pPr>
            <a:r>
              <a:rPr lang="zh-CN" altLang="en-US" sz="1100" b="1"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对象：</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伴有神经源性间歇性跛行和马尾神经症状的退行性腰椎管狭窄症患者</a:t>
            </a:r>
            <a:r>
              <a:rPr lang="en-US" altLang="zh-CN"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66</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例</a:t>
            </a:r>
            <a:endParaRPr lang="en-US" altLang="zh-CN"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endParaRPr>
          </a:p>
          <a:p>
            <a:pPr marL="171450" indent="-171450" algn="just">
              <a:buFont typeface="Arial" panose="020B0604020202020204" pitchFamily="34" charset="0"/>
              <a:buChar char="•"/>
            </a:pPr>
            <a:r>
              <a:rPr lang="zh-CN" altLang="en-US" sz="1100" b="1"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方法：</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将患者随机分配到利马前列素组（</a:t>
            </a:r>
            <a:r>
              <a:rPr lang="en-US" altLang="zh-CN"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n=34</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lang="en-US" altLang="zh-CN"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NSAIDs</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组（</a:t>
            </a:r>
            <a:r>
              <a:rPr lang="en-US" altLang="zh-CN"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n=32</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）。用药</a:t>
            </a:r>
            <a:r>
              <a:rPr lang="en-US" altLang="zh-CN"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8</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周，对生活质量（</a:t>
            </a:r>
            <a:r>
              <a:rPr lang="en-US" altLang="zh-CN"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SF-36</a:t>
            </a:r>
            <a:r>
              <a:rPr lang="zh-CN" altLang="en-US" sz="11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评分）、下肢疼痛和麻木、行走距离和满意度进行评估</a:t>
            </a:r>
            <a:endParaRPr lang="zh-CN" altLang="en-US" sz="1100" baseline="30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endParaRPr>
          </a:p>
        </p:txBody>
      </p:sp>
      <p:sp>
        <p:nvSpPr>
          <p:cNvPr id="33" name="文本框 32"/>
          <p:cNvSpPr txBox="1"/>
          <p:nvPr/>
        </p:nvSpPr>
        <p:spPr>
          <a:xfrm>
            <a:off x="141699" y="6502210"/>
            <a:ext cx="4421505" cy="231089"/>
          </a:xfrm>
          <a:prstGeom prst="rect">
            <a:avLst/>
          </a:prstGeom>
        </p:spPr>
        <p:txBody>
          <a:bodyPr wrap="square">
            <a:spAutoFit/>
          </a:bodyPr>
          <a:lstStyle>
            <a:defPPr>
              <a:defRPr lang="zh-CN"/>
            </a:defPPr>
            <a:lvl1pPr>
              <a:lnSpc>
                <a:spcPct val="125000"/>
              </a:lnSpc>
              <a:defRPr sz="800">
                <a:latin typeface="微软雅黑" panose="020B0503020204020204" charset="-122"/>
                <a:ea typeface="微软雅黑" panose="020B0503020204020204" charset="-122"/>
              </a:defRPr>
            </a:lvl1pPr>
          </a:lstStyle>
          <a:p>
            <a:r>
              <a:rPr lang="da-DK"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 Matsudaira K,et al.Spine,2009,34(2):115-120.</a:t>
            </a:r>
            <a:endPar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6321045" y="5092938"/>
            <a:ext cx="5745968" cy="400110"/>
          </a:xfrm>
          <a:prstGeom prst="rect">
            <a:avLst/>
          </a:prstGeom>
          <a:noFill/>
        </p:spPr>
        <p:txBody>
          <a:bodyPr wrap="square" rtlCol="0">
            <a:spAutoFit/>
          </a:bodyPr>
          <a:lstStyle/>
          <a:p>
            <a:r>
              <a:rPr lang="zh-CN" altLang="en-US" sz="1000" b="1"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备注：</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两组基线下肢麻木、疼痛、间歇性跛行行走距离≥</a:t>
            </a:r>
            <a:r>
              <a:rPr lang="en-US" altLang="zh-CN"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1km</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患者比例均无统计学差异；</a:t>
            </a:r>
            <a:endParaRPr lang="en-US" altLang="zh-CN"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endParaRPr>
          </a:p>
          <a:p>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          *与</a:t>
            </a:r>
            <a:r>
              <a:rPr lang="en-US" altLang="zh-CN"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NSAIDs</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相比，</a:t>
            </a:r>
            <a:r>
              <a:rPr lang="en-US" altLang="zh-CN" sz="1000" i="1"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P</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lang="en-US" altLang="zh-CN"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0.01</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lang="en-US" altLang="zh-CN"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与</a:t>
            </a:r>
            <a:r>
              <a:rPr lang="en-US" altLang="zh-CN"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NSAIDs</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相比，</a:t>
            </a:r>
            <a:r>
              <a:rPr lang="en-US" altLang="zh-CN" sz="1000" i="1"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P</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lang="en-US" altLang="zh-CN"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0.05</a:t>
            </a:r>
            <a:endPar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endParaRPr>
          </a:p>
        </p:txBody>
      </p:sp>
      <p:grpSp>
        <p:nvGrpSpPr>
          <p:cNvPr id="7" name="组合 6"/>
          <p:cNvGrpSpPr/>
          <p:nvPr/>
        </p:nvGrpSpPr>
        <p:grpSpPr>
          <a:xfrm>
            <a:off x="5834120" y="2050979"/>
            <a:ext cx="6087827" cy="3317142"/>
            <a:chOff x="5834120" y="2032507"/>
            <a:chExt cx="6087827" cy="3317142"/>
          </a:xfrm>
        </p:grpSpPr>
        <p:graphicFrame>
          <p:nvGraphicFramePr>
            <p:cNvPr id="28" name="图表 27"/>
            <p:cNvGraphicFramePr/>
            <p:nvPr>
              <p:extLst>
                <p:ext uri="{D42A27DB-BD31-4B8C-83A1-F6EECF244321}">
                  <p14:modId xmlns:p14="http://schemas.microsoft.com/office/powerpoint/2010/main" val="1197665282"/>
                </p:ext>
              </p:extLst>
            </p:nvPr>
          </p:nvGraphicFramePr>
          <p:xfrm>
            <a:off x="9879790" y="2143401"/>
            <a:ext cx="2042157" cy="31572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图表 28"/>
            <p:cNvGraphicFramePr/>
            <p:nvPr>
              <p:extLst>
                <p:ext uri="{D42A27DB-BD31-4B8C-83A1-F6EECF244321}">
                  <p14:modId xmlns:p14="http://schemas.microsoft.com/office/powerpoint/2010/main" val="3924187211"/>
                </p:ext>
              </p:extLst>
            </p:nvPr>
          </p:nvGraphicFramePr>
          <p:xfrm>
            <a:off x="7964355" y="2114534"/>
            <a:ext cx="1971755" cy="31423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图表 29"/>
            <p:cNvGraphicFramePr/>
            <p:nvPr>
              <p:extLst>
                <p:ext uri="{D42A27DB-BD31-4B8C-83A1-F6EECF244321}">
                  <p14:modId xmlns:p14="http://schemas.microsoft.com/office/powerpoint/2010/main" val="3775806409"/>
                </p:ext>
              </p:extLst>
            </p:nvPr>
          </p:nvGraphicFramePr>
          <p:xfrm>
            <a:off x="5834120" y="2032507"/>
            <a:ext cx="2091108" cy="3317142"/>
          </p:xfrm>
          <a:graphic>
            <a:graphicData uri="http://schemas.openxmlformats.org/drawingml/2006/chart">
              <c:chart xmlns:c="http://schemas.openxmlformats.org/drawingml/2006/chart" xmlns:r="http://schemas.openxmlformats.org/officeDocument/2006/relationships" r:id="rId7"/>
            </a:graphicData>
          </a:graphic>
        </p:graphicFrame>
        <p:sp>
          <p:nvSpPr>
            <p:cNvPr id="31" name="文本框 30"/>
            <p:cNvSpPr txBox="1"/>
            <p:nvPr/>
          </p:nvSpPr>
          <p:spPr>
            <a:xfrm>
              <a:off x="6753741" y="2903364"/>
              <a:ext cx="508059" cy="261610"/>
            </a:xfrm>
            <a:prstGeom prst="rect">
              <a:avLst/>
            </a:prstGeom>
            <a:noFill/>
          </p:spPr>
          <p:txBody>
            <a:bodyPr wrap="square" rtlCol="0">
              <a:spAutoFit/>
            </a:bodyPr>
            <a:lstStyle/>
            <a:p>
              <a:r>
                <a:rPr lang="zh-CN" altLang="en-US" sz="1100" b="1" dirty="0">
                  <a:latin typeface="Arial" panose="020B0604020202020204" pitchFamily="34" charset="0"/>
                  <a:ea typeface="微软雅黑" panose="020B0503020204020204" pitchFamily="34" charset="-122"/>
                  <a:sym typeface="Arial" panose="020B0604020202020204" pitchFamily="34" charset="0"/>
                </a:rPr>
                <a:t>*</a:t>
              </a:r>
            </a:p>
          </p:txBody>
        </p:sp>
        <p:sp>
          <p:nvSpPr>
            <p:cNvPr id="35" name="文本框 34"/>
            <p:cNvSpPr txBox="1"/>
            <p:nvPr/>
          </p:nvSpPr>
          <p:spPr>
            <a:xfrm>
              <a:off x="10638665" y="2782949"/>
              <a:ext cx="707139" cy="275395"/>
            </a:xfrm>
            <a:prstGeom prst="rect">
              <a:avLst/>
            </a:prstGeom>
            <a:noFill/>
          </p:spPr>
          <p:txBody>
            <a:bodyPr wrap="square" rtlCol="0">
              <a:spAutoFit/>
            </a:bodyPr>
            <a:lstStyle/>
            <a:p>
              <a:r>
                <a:rPr lang="zh-CN" altLang="en-US" sz="1200" b="1" dirty="0">
                  <a:latin typeface="Arial" panose="020B0604020202020204" pitchFamily="34" charset="0"/>
                  <a:ea typeface="微软雅黑" panose="020B0503020204020204" pitchFamily="34" charset="-122"/>
                  <a:sym typeface="Arial" panose="020B0604020202020204" pitchFamily="34" charset="0"/>
                </a:rPr>
                <a:t>*</a:t>
              </a:r>
            </a:p>
          </p:txBody>
        </p:sp>
      </p:grpSp>
      <p:sp>
        <p:nvSpPr>
          <p:cNvPr id="39" name="文本框 38"/>
          <p:cNvSpPr txBox="1"/>
          <p:nvPr/>
        </p:nvSpPr>
        <p:spPr>
          <a:xfrm>
            <a:off x="6100263" y="1263631"/>
            <a:ext cx="5607899" cy="707886"/>
          </a:xfrm>
          <a:prstGeom prst="rect">
            <a:avLst/>
          </a:prstGeom>
          <a:solidFill>
            <a:schemeClr val="accent1">
              <a:lumMod val="40000"/>
              <a:lumOff val="60000"/>
            </a:schemeClr>
          </a:solidFill>
        </p:spPr>
        <p:txBody>
          <a:bodyPr wrap="square" rtlCol="0">
            <a:spAutoFit/>
          </a:bodyPr>
          <a:lstStyle/>
          <a:p>
            <a:pPr algn="ctr"/>
            <a:r>
              <a:rPr lang="zh-CN" altLang="en-US" sz="1600" b="1" dirty="0">
                <a:latin typeface="Arial" panose="020B0604020202020204" pitchFamily="34" charset="0"/>
                <a:ea typeface="微软雅黑" panose="020B0503020204020204" pitchFamily="34" charset="-122"/>
                <a:cs typeface="+mj-cs"/>
                <a:sym typeface="Arial" panose="020B0604020202020204" pitchFamily="34" charset="0"/>
              </a:rPr>
              <a:t>国外临床研究显示：</a:t>
            </a:r>
            <a:r>
              <a:rPr lang="zh-CN" altLang="en-US"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与</a:t>
            </a:r>
            <a:r>
              <a:rPr lang="en-US" altLang="zh-CN"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NSAIDs</a:t>
            </a:r>
            <a:r>
              <a:rPr lang="zh-CN" altLang="en-US"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相比，步行距离</a:t>
            </a:r>
            <a:r>
              <a:rPr lang="en-US" altLang="zh-CN"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1</a:t>
            </a:r>
            <a:r>
              <a:rPr lang="zh-CN" altLang="en-US"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公里以上患者占比提高</a:t>
            </a:r>
            <a:r>
              <a:rPr lang="en-US" altLang="zh-CN"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20.6%</a:t>
            </a:r>
            <a:endParaRPr lang="zh-CN" altLang="en-US"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41" name="矩形 40"/>
          <p:cNvSpPr/>
          <p:nvPr/>
        </p:nvSpPr>
        <p:spPr>
          <a:xfrm>
            <a:off x="1713922" y="-27418"/>
            <a:ext cx="10331503" cy="1015663"/>
          </a:xfrm>
          <a:prstGeom prst="rect">
            <a:avLst/>
          </a:prstGeom>
        </p:spPr>
        <p:txBody>
          <a:bodyPr wrap="square">
            <a:spAutoFit/>
          </a:bodyPr>
          <a:lstStyle/>
          <a:p>
            <a:r>
              <a:rPr lang="zh-CN" altLang="en-US" sz="20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国内</a:t>
            </a:r>
            <a:r>
              <a:rPr lang="en-US" altLang="zh-CN" sz="20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III</a:t>
            </a:r>
            <a:r>
              <a:rPr lang="zh-CN" altLang="en-US" sz="20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期临床研究显示，利马前列素片</a:t>
            </a:r>
            <a:r>
              <a:rPr lang="zh-CN" altLang="en-US"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显著提高患者行走能力，</a:t>
            </a:r>
            <a:r>
              <a:rPr lang="en-US" altLang="zh-CN"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JOA</a:t>
            </a:r>
            <a:r>
              <a:rPr lang="zh-CN" altLang="en-US"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评分改善率高达</a:t>
            </a:r>
            <a:r>
              <a:rPr lang="en-US" altLang="zh-CN"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38.9%</a:t>
            </a:r>
            <a:r>
              <a:rPr lang="zh-CN" altLang="en-US"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，有效率</a:t>
            </a:r>
            <a:r>
              <a:rPr lang="en-US" altLang="zh-CN"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63.3%</a:t>
            </a:r>
            <a:r>
              <a:rPr lang="zh-CN" altLang="en-US"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a:t>
            </a:r>
            <a:r>
              <a:rPr lang="zh-CN" altLang="en-US" sz="20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国外临床研究显示：</a:t>
            </a:r>
            <a:r>
              <a:rPr lang="zh-CN" altLang="en-US"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与</a:t>
            </a:r>
            <a:r>
              <a:rPr lang="en-US" altLang="zh-CN"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NSAIDs</a:t>
            </a:r>
            <a:r>
              <a:rPr lang="zh-CN" altLang="en-US"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相比，利马前列素片可显著减轻神经源性间歇性跛行症状，步行距离</a:t>
            </a:r>
            <a:r>
              <a:rPr lang="en-US" altLang="zh-CN"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1</a:t>
            </a:r>
            <a:r>
              <a:rPr lang="zh-CN" altLang="en-US"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公里以上患者占比提高</a:t>
            </a:r>
            <a:r>
              <a:rPr lang="en-US" altLang="zh-CN"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20.6%</a:t>
            </a:r>
            <a:endParaRPr lang="zh-CN" altLang="en-US" sz="20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endParaRPr>
          </a:p>
        </p:txBody>
      </p:sp>
    </p:spTree>
    <p:extLst>
      <p:ext uri="{BB962C8B-B14F-4D97-AF65-F5344CB8AC3E}">
        <p14:creationId xmlns:p14="http://schemas.microsoft.com/office/powerpoint/2010/main" val="152016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882595"/>
            <a:ext cx="12192000" cy="5112688"/>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CECF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10725" y="1098332"/>
            <a:ext cx="12192000" cy="461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8716" y="-20200"/>
            <a:ext cx="1590261" cy="922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圆角矩形 36"/>
          <p:cNvSpPr/>
          <p:nvPr/>
        </p:nvSpPr>
        <p:spPr>
          <a:xfrm>
            <a:off x="93292" y="1176423"/>
            <a:ext cx="5794496" cy="690258"/>
          </a:xfrm>
          <a:prstGeom prst="roundRect">
            <a:avLst>
              <a:gd name="adj" fmla="val 0"/>
            </a:avLst>
          </a:prstGeom>
          <a:solidFill>
            <a:schemeClr val="accent1">
              <a:lumMod val="40000"/>
              <a:lumOff val="6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15000"/>
              </a:lnSpc>
            </a:pPr>
            <a:r>
              <a:rPr lang="zh-CN" altLang="en-US"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显著提高行走能力</a:t>
            </a:r>
            <a:endParaRPr lang="en-US" altLang="zh-CN"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endParaRPr>
          </a:p>
          <a:p>
            <a:pPr algn="ctr">
              <a:lnSpc>
                <a:spcPct val="115000"/>
              </a:lnSpc>
            </a:pPr>
            <a:r>
              <a:rPr lang="en-US" altLang="zh-CN"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JOA</a:t>
            </a:r>
            <a:r>
              <a:rPr lang="zh-CN" altLang="en-US"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评分提高率：</a:t>
            </a:r>
            <a:r>
              <a:rPr lang="en-US" altLang="zh-CN"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38.3%</a:t>
            </a:r>
            <a:r>
              <a:rPr lang="zh-CN" altLang="en-US"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，是</a:t>
            </a:r>
            <a:r>
              <a:rPr lang="en-US" altLang="zh-CN"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NSAIDs</a:t>
            </a:r>
            <a:r>
              <a:rPr lang="zh-CN" altLang="en-US"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的</a:t>
            </a:r>
            <a:r>
              <a:rPr lang="en-US" altLang="zh-CN"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3</a:t>
            </a:r>
            <a:r>
              <a:rPr lang="zh-CN" altLang="en-US" sz="2000" b="1" dirty="0" smtClean="0">
                <a:solidFill>
                  <a:srgbClr val="FF0000"/>
                </a:solidFill>
                <a:latin typeface="Arial" panose="020B0604020202020204" pitchFamily="34" charset="0"/>
                <a:ea typeface="微软雅黑" panose="020B0503020204020204" pitchFamily="34" charset="-122"/>
                <a:cs typeface="+mj-cs"/>
                <a:sym typeface="Arial" panose="020B0604020202020204" pitchFamily="34" charset="0"/>
              </a:rPr>
              <a:t>倍以上</a:t>
            </a:r>
            <a:endParaRPr lang="zh-CN" altLang="en-US" sz="2000" b="1" dirty="0">
              <a:solidFill>
                <a:srgbClr val="FF0000"/>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48" name="文本框 47"/>
          <p:cNvSpPr txBox="1"/>
          <p:nvPr/>
        </p:nvSpPr>
        <p:spPr>
          <a:xfrm>
            <a:off x="631794" y="5665972"/>
            <a:ext cx="4903677" cy="698268"/>
          </a:xfrm>
          <a:prstGeom prst="rect">
            <a:avLst/>
          </a:prstGeom>
          <a:noFill/>
        </p:spPr>
        <p:txBody>
          <a:bodyPr wrap="square">
            <a:spAutoFit/>
          </a:bodyPr>
          <a:lstStyle>
            <a:defPPr>
              <a:defRPr lang="en-US"/>
            </a:defPPr>
            <a:lvl1pPr>
              <a:lnSpc>
                <a:spcPct val="125000"/>
              </a:lnSpc>
              <a:defRPr sz="1000">
                <a:latin typeface="微软雅黑" panose="020B0503020204020204" charset="-122"/>
                <a:ea typeface="微软雅黑" panose="020B0503020204020204" charset="-122"/>
              </a:defRPr>
            </a:lvl1pPr>
          </a:lstStyle>
          <a:p>
            <a:pPr marL="171450" indent="-171450" algn="just">
              <a:buFont typeface="Arial" panose="020B0604020202020204" pitchFamily="34" charset="0"/>
              <a:buChar char="•"/>
            </a:pPr>
            <a:r>
              <a:rPr lang="zh-CN" altLang="en-US" sz="1050" b="1"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对象：</a:t>
            </a:r>
            <a:r>
              <a:rPr lang="zh-CN" altLang="en-US"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腰椎管狭窄症患者</a:t>
            </a:r>
            <a:r>
              <a:rPr lang="en-US" altLang="zh-CN"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126</a:t>
            </a:r>
            <a:r>
              <a:rPr lang="zh-CN" altLang="en-US"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例</a:t>
            </a:r>
            <a:endParaRPr lang="en-US" altLang="zh-CN"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endParaRPr>
          </a:p>
          <a:p>
            <a:pPr marL="171450" indent="-171450" algn="just">
              <a:lnSpc>
                <a:spcPct val="125000"/>
              </a:lnSpc>
              <a:buFont typeface="Arial" panose="020B0604020202020204" pitchFamily="34" charset="0"/>
              <a:buChar char="•"/>
            </a:pPr>
            <a:r>
              <a:rPr lang="zh-CN" altLang="en-US" sz="1050" b="1"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方法：</a:t>
            </a:r>
            <a:r>
              <a:rPr lang="zh-CN" altLang="en-US"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将患者分配到利马前列素组（</a:t>
            </a:r>
            <a:r>
              <a:rPr lang="en-US" altLang="zh-CN"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n=39</a:t>
            </a:r>
            <a:r>
              <a:rPr lang="zh-CN" altLang="en-US"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lang="en-US" altLang="zh-CN"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NSAIDs</a:t>
            </a:r>
            <a:r>
              <a:rPr lang="zh-CN" altLang="en-US"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组（</a:t>
            </a:r>
            <a:r>
              <a:rPr lang="en-US" altLang="zh-CN"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n=37</a:t>
            </a:r>
            <a:r>
              <a:rPr lang="zh-CN" altLang="en-US"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）、联合用药组（</a:t>
            </a:r>
            <a:r>
              <a:rPr lang="en-US" altLang="zh-CN"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n=50</a:t>
            </a:r>
            <a:r>
              <a:rPr lang="zh-CN" altLang="en-US"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）。用药</a:t>
            </a:r>
            <a:r>
              <a:rPr lang="en-US" altLang="zh-CN"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6</a:t>
            </a:r>
            <a:r>
              <a:rPr lang="zh-CN" altLang="en-US"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周，对腰痛、下肢症状及行走能力的变化情况进行评估</a:t>
            </a:r>
            <a:r>
              <a:rPr lang="en-US" altLang="zh-CN" sz="1050" baseline="30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1</a:t>
            </a:r>
          </a:p>
        </p:txBody>
      </p:sp>
      <p:grpSp>
        <p:nvGrpSpPr>
          <p:cNvPr id="3" name="组合 2"/>
          <p:cNvGrpSpPr/>
          <p:nvPr/>
        </p:nvGrpSpPr>
        <p:grpSpPr>
          <a:xfrm>
            <a:off x="635283" y="2178661"/>
            <a:ext cx="4688207" cy="3121368"/>
            <a:chOff x="635283" y="1968457"/>
            <a:chExt cx="4688207" cy="3121368"/>
          </a:xfrm>
        </p:grpSpPr>
        <p:graphicFrame>
          <p:nvGraphicFramePr>
            <p:cNvPr id="46" name="图表 45"/>
            <p:cNvGraphicFramePr/>
            <p:nvPr>
              <p:extLst>
                <p:ext uri="{D42A27DB-BD31-4B8C-83A1-F6EECF244321}">
                  <p14:modId xmlns:p14="http://schemas.microsoft.com/office/powerpoint/2010/main" val="1171539318"/>
                </p:ext>
              </p:extLst>
            </p:nvPr>
          </p:nvGraphicFramePr>
          <p:xfrm>
            <a:off x="635283" y="1968457"/>
            <a:ext cx="4688207" cy="3121368"/>
          </p:xfrm>
          <a:graphic>
            <a:graphicData uri="http://schemas.openxmlformats.org/drawingml/2006/chart">
              <c:chart xmlns:c="http://schemas.openxmlformats.org/drawingml/2006/chart" xmlns:r="http://schemas.openxmlformats.org/officeDocument/2006/relationships" r:id="rId3"/>
            </a:graphicData>
          </a:graphic>
        </p:graphicFrame>
        <p:sp>
          <p:nvSpPr>
            <p:cNvPr id="50" name="文本框 49"/>
            <p:cNvSpPr txBox="1"/>
            <p:nvPr/>
          </p:nvSpPr>
          <p:spPr>
            <a:xfrm>
              <a:off x="1992791" y="2419340"/>
              <a:ext cx="464303" cy="317972"/>
            </a:xfrm>
            <a:prstGeom prst="rect">
              <a:avLst/>
            </a:prstGeom>
            <a:noFill/>
          </p:spPr>
          <p:txBody>
            <a:bodyPr wrap="square" rtlCol="0">
              <a:spAutoFit/>
            </a:bodyPr>
            <a:lstStyle/>
            <a:p>
              <a:r>
                <a:rPr lang="zh-CN" altLang="en-US" sz="1400" b="1" dirty="0">
                  <a:latin typeface="Arial" panose="020B0604020202020204" pitchFamily="34" charset="0"/>
                  <a:ea typeface="微软雅黑" panose="020B0503020204020204" pitchFamily="34" charset="-122"/>
                  <a:sym typeface="Arial" panose="020B0604020202020204" pitchFamily="34" charset="0"/>
                </a:rPr>
                <a:t>*</a:t>
              </a:r>
            </a:p>
          </p:txBody>
        </p:sp>
        <p:sp>
          <p:nvSpPr>
            <p:cNvPr id="52" name="文本框 51"/>
            <p:cNvSpPr txBox="1"/>
            <p:nvPr/>
          </p:nvSpPr>
          <p:spPr>
            <a:xfrm>
              <a:off x="2972763" y="4700445"/>
              <a:ext cx="2240192" cy="262245"/>
            </a:xfrm>
            <a:prstGeom prst="rect">
              <a:avLst/>
            </a:prstGeom>
            <a:noFill/>
          </p:spPr>
          <p:txBody>
            <a:bodyPr wrap="square" rtlCol="0">
              <a:spAutoFit/>
            </a:bodyPr>
            <a:lstStyle/>
            <a:p>
              <a:pPr algn="r"/>
              <a:r>
                <a:rPr lang="zh-CN" altLang="en-US"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*与</a:t>
              </a:r>
              <a:r>
                <a:rPr lang="en-US" altLang="zh-CN"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NSAIDs</a:t>
              </a:r>
              <a:r>
                <a:rPr lang="zh-CN" altLang="en-US"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组相比，</a:t>
              </a:r>
              <a:r>
                <a:rPr lang="en-US" altLang="zh-CN" sz="1050" i="1"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P</a:t>
              </a:r>
              <a:r>
                <a:rPr lang="zh-CN" altLang="en-US"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lang="en-US" altLang="zh-CN"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0.01</a:t>
              </a:r>
              <a:endParaRPr lang="zh-CN" altLang="en-US" sz="105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endParaRPr>
            </a:p>
          </p:txBody>
        </p:sp>
      </p:grpSp>
      <p:sp>
        <p:nvSpPr>
          <p:cNvPr id="55" name="文本框 54"/>
          <p:cNvSpPr txBox="1"/>
          <p:nvPr/>
        </p:nvSpPr>
        <p:spPr>
          <a:xfrm>
            <a:off x="1735111" y="48664"/>
            <a:ext cx="10434016" cy="701731"/>
          </a:xfrm>
          <a:prstGeom prst="rect">
            <a:avLst/>
          </a:prstGeom>
          <a:noFill/>
        </p:spPr>
        <p:txBody>
          <a:bodyPr wrap="square" rtlCol="0">
            <a:spAutoFit/>
          </a:bodyPr>
          <a:lstStyle/>
          <a:p>
            <a:pPr>
              <a:lnSpc>
                <a:spcPct val="90000"/>
              </a:lnSpc>
              <a:spcBef>
                <a:spcPct val="0"/>
              </a:spcBef>
              <a:defRPr/>
            </a:pPr>
            <a:r>
              <a:rPr lang="zh-CN" altLang="en-US" sz="22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与</a:t>
            </a:r>
            <a:r>
              <a:rPr lang="en-US" altLang="zh-CN" sz="22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NSAIDs</a:t>
            </a:r>
            <a:r>
              <a:rPr lang="zh-CN" altLang="en-US" sz="22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相比，利马前列素片显著提高腰椎管狭窄症行走能力，</a:t>
            </a:r>
            <a:r>
              <a:rPr lang="en-US" altLang="zh-CN" sz="22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JOA</a:t>
            </a:r>
            <a:r>
              <a:rPr lang="zh-CN" altLang="en-US" sz="22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评分提高率</a:t>
            </a:r>
            <a:r>
              <a:rPr lang="en-US" altLang="zh-CN" sz="22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38.3%</a:t>
            </a:r>
            <a:r>
              <a:rPr lang="zh-CN" altLang="en-US" sz="2200" b="1" dirty="0" smtClean="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a:t>
            </a:r>
            <a:r>
              <a:rPr lang="zh-CN" altLang="en-US" sz="22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显著提高生活质量</a:t>
            </a:r>
            <a:r>
              <a:rPr lang="zh-CN" altLang="en-US" sz="2200" b="1" dirty="0" smtClean="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a:t>
            </a:r>
            <a:r>
              <a:rPr lang="en-US" altLang="zh-CN" sz="2200" b="1" dirty="0" smtClean="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EQ-5D</a:t>
            </a:r>
            <a:r>
              <a:rPr lang="zh-CN" altLang="en-US" sz="2200" b="1" dirty="0" smtClean="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效用</a:t>
            </a:r>
            <a:r>
              <a:rPr lang="zh-CN" altLang="en-US" sz="22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增量近</a:t>
            </a:r>
            <a:r>
              <a:rPr lang="en-US" altLang="zh-CN" sz="22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3</a:t>
            </a:r>
            <a:r>
              <a:rPr lang="zh-CN" altLang="en-US" sz="2200" b="1" dirty="0">
                <a:solidFill>
                  <a:srgbClr val="FF0000"/>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倍</a:t>
            </a:r>
            <a:r>
              <a:rPr lang="zh-CN" altLang="en-US" sz="22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，使其回归社会并减轻家庭负担</a:t>
            </a:r>
            <a:endParaRPr lang="en-US" altLang="zh-CN" sz="2200" b="1" dirty="0">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endParaRPr>
          </a:p>
        </p:txBody>
      </p:sp>
      <p:sp>
        <p:nvSpPr>
          <p:cNvPr id="147" name="文本框 146"/>
          <p:cNvSpPr txBox="1"/>
          <p:nvPr/>
        </p:nvSpPr>
        <p:spPr>
          <a:xfrm>
            <a:off x="185657" y="6400677"/>
            <a:ext cx="4542874" cy="400110"/>
          </a:xfrm>
          <a:prstGeom prst="rect">
            <a:avLst/>
          </a:prstGeom>
          <a:noFill/>
        </p:spPr>
        <p:txBody>
          <a:bodyPr wrap="square">
            <a:spAutoFit/>
          </a:bodyPr>
          <a:lstStyle/>
          <a:p>
            <a:pPr marL="228600" indent="-228600">
              <a:lnSpc>
                <a:spcPct val="125000"/>
              </a:lnSpc>
              <a:buFont typeface="+mj-lt"/>
              <a:buAutoNum type="arabicPeriod"/>
            </a:pPr>
            <a:r>
              <a:rPr lang="zh-CN" altLang="en-US" sz="800" dirty="0">
                <a:solidFill>
                  <a:srgbClr val="595959"/>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出村论</a:t>
            </a:r>
            <a:r>
              <a:rPr lang="en-US" altLang="zh-CN" sz="800" dirty="0">
                <a:solidFill>
                  <a:srgbClr val="595959"/>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lang="zh-CN" altLang="en-US" sz="800" dirty="0">
                <a:solidFill>
                  <a:srgbClr val="595959"/>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等</a:t>
            </a:r>
            <a:r>
              <a:rPr lang="en-US" altLang="zh-CN" sz="800" dirty="0">
                <a:solidFill>
                  <a:srgbClr val="595959"/>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lang="zh-CN" altLang="en-US" sz="800" dirty="0">
                <a:solidFill>
                  <a:srgbClr val="595959"/>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口服药治疗腰椎管狭窄症的效果</a:t>
            </a:r>
            <a:r>
              <a:rPr lang="en-US" altLang="zh-CN" sz="800" dirty="0">
                <a:solidFill>
                  <a:srgbClr val="595959"/>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lang="zh-CN" altLang="en-US" sz="800" dirty="0">
                <a:solidFill>
                  <a:srgbClr val="595959"/>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以利马前列素为主的研讨</a:t>
            </a:r>
          </a:p>
          <a:p>
            <a:pPr marL="228600" indent="-228600">
              <a:lnSpc>
                <a:spcPct val="125000"/>
              </a:lnSpc>
              <a:buFont typeface="+mj-lt"/>
              <a:buAutoNum type="arabicPeriod"/>
            </a:pPr>
            <a:r>
              <a:rPr lang="en-US" altLang="zh-CN" sz="800" dirty="0">
                <a:solidFill>
                  <a:srgbClr val="595959"/>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Takahashi J et al. J </a:t>
            </a:r>
            <a:r>
              <a:rPr lang="en-US" altLang="zh-CN" sz="800" dirty="0" err="1">
                <a:solidFill>
                  <a:srgbClr val="595959"/>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Orthop</a:t>
            </a:r>
            <a:r>
              <a:rPr lang="en-US" altLang="zh-CN" sz="800" dirty="0">
                <a:solidFill>
                  <a:srgbClr val="595959"/>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 Sci.2013;18(2):208-215.</a:t>
            </a:r>
            <a:endParaRPr lang="zh-CN" altLang="en-US" sz="800" dirty="0">
              <a:solidFill>
                <a:srgbClr val="595959"/>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endParaRPr>
          </a:p>
        </p:txBody>
      </p:sp>
      <p:sp>
        <p:nvSpPr>
          <p:cNvPr id="28" name="文本框 27"/>
          <p:cNvSpPr txBox="1"/>
          <p:nvPr/>
        </p:nvSpPr>
        <p:spPr>
          <a:xfrm>
            <a:off x="6612765" y="5652891"/>
            <a:ext cx="5209160" cy="669414"/>
          </a:xfrm>
          <a:prstGeom prst="rect">
            <a:avLst/>
          </a:prstGeom>
          <a:noFill/>
        </p:spPr>
        <p:txBody>
          <a:bodyPr wrap="square">
            <a:spAutoFit/>
          </a:bodyPr>
          <a:lstStyle>
            <a:defPPr>
              <a:defRPr lang="zh-CN"/>
            </a:defPPr>
            <a:lvl1pPr marL="171450" indent="-171450" algn="just">
              <a:lnSpc>
                <a:spcPct val="125000"/>
              </a:lnSpc>
              <a:buFont typeface="Arial" panose="020B0604020202020204" pitchFamily="34" charset="0"/>
              <a:buChar char="•"/>
              <a:defRPr sz="1200">
                <a:latin typeface="微软雅黑" panose="020B0503020204020204" charset="-122"/>
                <a:ea typeface="微软雅黑" panose="020B0503020204020204" charset="-122"/>
              </a:defRPr>
            </a:lvl1pPr>
          </a:lstStyle>
          <a:p>
            <a:r>
              <a:rPr lang="zh-CN" altLang="en-US" sz="1000" b="1"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对象：</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腰椎管狭窄症相关间歇性跛行患者</a:t>
            </a:r>
            <a:r>
              <a:rPr lang="en-US" altLang="zh-CN"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79</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例</a:t>
            </a:r>
            <a:endParaRPr lang="en-US" altLang="zh-CN"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endParaRPr>
          </a:p>
          <a:p>
            <a:r>
              <a:rPr lang="zh-CN" altLang="en-US" sz="1000" b="1"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方法：</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利马前列素组（</a:t>
            </a:r>
            <a:r>
              <a:rPr lang="en-US" altLang="zh-CN"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n=56</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r>
              <a:rPr lang="en-US" altLang="zh-CN"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NSAIDs</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组</a:t>
            </a:r>
            <a:r>
              <a:rPr lang="en-US" altLang="zh-CN"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(n=23)</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。用药≥</a:t>
            </a:r>
            <a:r>
              <a:rPr lang="en-US" altLang="zh-CN"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6</a:t>
            </a:r>
            <a:r>
              <a:rPr lang="zh-CN" altLang="en-US" sz="1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周，评估下肢症状、行走能力、生活质量变化</a:t>
            </a:r>
            <a:r>
              <a:rPr lang="en-US" altLang="zh-CN" sz="1000" baseline="300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2</a:t>
            </a:r>
          </a:p>
        </p:txBody>
      </p:sp>
      <p:sp>
        <p:nvSpPr>
          <p:cNvPr id="29" name="矩形 28"/>
          <p:cNvSpPr/>
          <p:nvPr/>
        </p:nvSpPr>
        <p:spPr>
          <a:xfrm>
            <a:off x="9649751" y="1992585"/>
            <a:ext cx="2281395" cy="338554"/>
          </a:xfrm>
          <a:prstGeom prst="rect">
            <a:avLst/>
          </a:prstGeom>
        </p:spPr>
        <p:txBody>
          <a:bodyPr wrap="none">
            <a:spAutoFit/>
          </a:bodyPr>
          <a:lstStyle/>
          <a:p>
            <a:pPr algn="ctr">
              <a:defRPr sz="1400" b="0" i="0" u="none" strike="noStrike" kern="1200" spc="0" baseline="0">
                <a:solidFill>
                  <a:prstClr val="black"/>
                </a:solidFill>
                <a:latin typeface="+mn-lt"/>
                <a:ea typeface="+mn-ea"/>
                <a:cs typeface="+mn-cs"/>
              </a:defRPr>
            </a:pPr>
            <a:r>
              <a:rPr lang="en-US" altLang="zh-CN" sz="1600" b="1" dirty="0">
                <a:latin typeface="Arial" panose="020B0604020202020204" pitchFamily="34" charset="0"/>
                <a:ea typeface="微软雅黑" panose="020B0503020204020204" pitchFamily="34" charset="-122"/>
                <a:sym typeface="Arial" panose="020B0604020202020204" pitchFamily="34" charset="0"/>
              </a:rPr>
              <a:t>EQ-5D</a:t>
            </a:r>
            <a:r>
              <a:rPr lang="zh-CN" altLang="en-US" sz="1600" b="1" dirty="0">
                <a:latin typeface="Arial" panose="020B0604020202020204" pitchFamily="34" charset="0"/>
                <a:ea typeface="微软雅黑" panose="020B0503020204020204" pitchFamily="34" charset="-122"/>
                <a:sym typeface="Arial" panose="020B0604020202020204" pitchFamily="34" charset="0"/>
              </a:rPr>
              <a:t>效用增量近</a:t>
            </a:r>
            <a:r>
              <a:rPr lang="en-US" altLang="zh-CN" sz="1600" b="1" dirty="0">
                <a:latin typeface="Arial" panose="020B0604020202020204" pitchFamily="34" charset="0"/>
                <a:ea typeface="微软雅黑" panose="020B0503020204020204" pitchFamily="34" charset="-122"/>
                <a:sym typeface="Arial" panose="020B0604020202020204" pitchFamily="34" charset="0"/>
              </a:rPr>
              <a:t>3</a:t>
            </a:r>
            <a:r>
              <a:rPr lang="zh-CN" altLang="en-US" sz="1600" b="1" dirty="0">
                <a:latin typeface="Arial" panose="020B0604020202020204" pitchFamily="34" charset="0"/>
                <a:ea typeface="微软雅黑" panose="020B0503020204020204" pitchFamily="34" charset="-122"/>
                <a:sym typeface="Arial" panose="020B0604020202020204" pitchFamily="34" charset="0"/>
              </a:rPr>
              <a:t>倍</a:t>
            </a:r>
            <a:r>
              <a:rPr lang="en-US" altLang="zh-CN" b="1" baseline="30000" dirty="0">
                <a:latin typeface="Arial" panose="020B0604020202020204" pitchFamily="34" charset="0"/>
                <a:ea typeface="微软雅黑" panose="020B0503020204020204" pitchFamily="34" charset="-122"/>
                <a:sym typeface="Arial" panose="020B0604020202020204" pitchFamily="34" charset="0"/>
              </a:rPr>
              <a:t>2</a:t>
            </a:r>
            <a:endParaRPr lang="zh-CN" altLang="en-US" b="1" baseline="30000" dirty="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0" name="图表 29"/>
          <p:cNvGraphicFramePr>
            <a:graphicFrameLocks/>
          </p:cNvGraphicFramePr>
          <p:nvPr>
            <p:extLst>
              <p:ext uri="{D42A27DB-BD31-4B8C-83A1-F6EECF244321}">
                <p14:modId xmlns:p14="http://schemas.microsoft.com/office/powerpoint/2010/main" val="1548845866"/>
              </p:ext>
            </p:extLst>
          </p:nvPr>
        </p:nvGraphicFramePr>
        <p:xfrm>
          <a:off x="6560120" y="2389246"/>
          <a:ext cx="2395094" cy="27789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图表 31"/>
          <p:cNvGraphicFramePr>
            <a:graphicFrameLocks/>
          </p:cNvGraphicFramePr>
          <p:nvPr>
            <p:extLst>
              <p:ext uri="{D42A27DB-BD31-4B8C-83A1-F6EECF244321}">
                <p14:modId xmlns:p14="http://schemas.microsoft.com/office/powerpoint/2010/main" val="353911657"/>
              </p:ext>
            </p:extLst>
          </p:nvPr>
        </p:nvGraphicFramePr>
        <p:xfrm>
          <a:off x="9940875" y="2165782"/>
          <a:ext cx="1987136" cy="2737400"/>
        </p:xfrm>
        <a:graphic>
          <a:graphicData uri="http://schemas.openxmlformats.org/drawingml/2006/chart">
            <c:chart xmlns:c="http://schemas.openxmlformats.org/drawingml/2006/chart" xmlns:r="http://schemas.openxmlformats.org/officeDocument/2006/relationships" r:id="rId5"/>
          </a:graphicData>
        </a:graphic>
      </p:graphicFrame>
      <p:sp>
        <p:nvSpPr>
          <p:cNvPr id="33" name="curve-left-arrow_20582">
            <a:extLst>
              <a:ext uri="{FF2B5EF4-FFF2-40B4-BE49-F238E27FC236}">
                <a16:creationId xmlns:a16="http://schemas.microsoft.com/office/drawing/2014/main" xmlns="" id="{54405246-CCE2-4201-BBB1-D3F3EB6E740D}"/>
              </a:ext>
            </a:extLst>
          </p:cNvPr>
          <p:cNvSpPr/>
          <p:nvPr/>
        </p:nvSpPr>
        <p:spPr>
          <a:xfrm rot="3391697">
            <a:off x="10904744" y="3006419"/>
            <a:ext cx="693884" cy="292201"/>
          </a:xfrm>
          <a:custGeom>
            <a:avLst/>
            <a:gdLst>
              <a:gd name="T0" fmla="*/ 1621 w 3509"/>
              <a:gd name="T1" fmla="*/ 2999 h 2999"/>
              <a:gd name="T2" fmla="*/ 1567 w 3509"/>
              <a:gd name="T3" fmla="*/ 2978 h 2999"/>
              <a:gd name="T4" fmla="*/ 26 w 3509"/>
              <a:gd name="T5" fmla="*/ 1561 h 2999"/>
              <a:gd name="T6" fmla="*/ 0 w 3509"/>
              <a:gd name="T7" fmla="*/ 1503 h 2999"/>
              <a:gd name="T8" fmla="*/ 26 w 3509"/>
              <a:gd name="T9" fmla="*/ 1444 h 2999"/>
              <a:gd name="T10" fmla="*/ 1567 w 3509"/>
              <a:gd name="T11" fmla="*/ 27 h 2999"/>
              <a:gd name="T12" fmla="*/ 1653 w 3509"/>
              <a:gd name="T13" fmla="*/ 13 h 2999"/>
              <a:gd name="T14" fmla="*/ 1701 w 3509"/>
              <a:gd name="T15" fmla="*/ 86 h 2999"/>
              <a:gd name="T16" fmla="*/ 1701 w 3509"/>
              <a:gd name="T17" fmla="*/ 856 h 2999"/>
              <a:gd name="T18" fmla="*/ 3509 w 3509"/>
              <a:gd name="T19" fmla="*/ 2710 h 2999"/>
              <a:gd name="T20" fmla="*/ 3502 w 3509"/>
              <a:gd name="T21" fmla="*/ 2849 h 2999"/>
              <a:gd name="T22" fmla="*/ 3424 w 3509"/>
              <a:gd name="T23" fmla="*/ 2922 h 2999"/>
              <a:gd name="T24" fmla="*/ 3344 w 3509"/>
              <a:gd name="T25" fmla="*/ 2852 h 2999"/>
              <a:gd name="T26" fmla="*/ 2061 w 3509"/>
              <a:gd name="T27" fmla="*/ 2114 h 2999"/>
              <a:gd name="T28" fmla="*/ 1701 w 3509"/>
              <a:gd name="T29" fmla="*/ 2156 h 2999"/>
              <a:gd name="T30" fmla="*/ 1701 w 3509"/>
              <a:gd name="T31" fmla="*/ 2920 h 2999"/>
              <a:gd name="T32" fmla="*/ 1653 w 3509"/>
              <a:gd name="T33" fmla="*/ 2993 h 2999"/>
              <a:gd name="T34" fmla="*/ 1621 w 3509"/>
              <a:gd name="T35" fmla="*/ 2999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9" h="2999">
                <a:moveTo>
                  <a:pt x="1621" y="2999"/>
                </a:moveTo>
                <a:cubicBezTo>
                  <a:pt x="1601" y="2999"/>
                  <a:pt x="1582" y="2992"/>
                  <a:pt x="1567" y="2978"/>
                </a:cubicBezTo>
                <a:lnTo>
                  <a:pt x="26" y="1561"/>
                </a:lnTo>
                <a:cubicBezTo>
                  <a:pt x="9" y="1546"/>
                  <a:pt x="0" y="1525"/>
                  <a:pt x="0" y="1503"/>
                </a:cubicBezTo>
                <a:cubicBezTo>
                  <a:pt x="0" y="1480"/>
                  <a:pt x="9" y="1459"/>
                  <a:pt x="26" y="1444"/>
                </a:cubicBezTo>
                <a:lnTo>
                  <a:pt x="1567" y="27"/>
                </a:lnTo>
                <a:cubicBezTo>
                  <a:pt x="1590" y="5"/>
                  <a:pt x="1624" y="0"/>
                  <a:pt x="1653" y="13"/>
                </a:cubicBezTo>
                <a:cubicBezTo>
                  <a:pt x="1682" y="25"/>
                  <a:pt x="1701" y="54"/>
                  <a:pt x="1701" y="86"/>
                </a:cubicBezTo>
                <a:lnTo>
                  <a:pt x="1701" y="856"/>
                </a:lnTo>
                <a:cubicBezTo>
                  <a:pt x="2753" y="1058"/>
                  <a:pt x="3509" y="1829"/>
                  <a:pt x="3509" y="2710"/>
                </a:cubicBezTo>
                <a:cubicBezTo>
                  <a:pt x="3509" y="2753"/>
                  <a:pt x="3507" y="2797"/>
                  <a:pt x="3502" y="2849"/>
                </a:cubicBezTo>
                <a:cubicBezTo>
                  <a:pt x="3499" y="2890"/>
                  <a:pt x="3465" y="2921"/>
                  <a:pt x="3424" y="2922"/>
                </a:cubicBezTo>
                <a:cubicBezTo>
                  <a:pt x="3384" y="2923"/>
                  <a:pt x="3349" y="2892"/>
                  <a:pt x="3344" y="2852"/>
                </a:cubicBezTo>
                <a:cubicBezTo>
                  <a:pt x="3285" y="2372"/>
                  <a:pt x="2630" y="2093"/>
                  <a:pt x="2061" y="2114"/>
                </a:cubicBezTo>
                <a:cubicBezTo>
                  <a:pt x="1934" y="2119"/>
                  <a:pt x="1813" y="2133"/>
                  <a:pt x="1701" y="2156"/>
                </a:cubicBezTo>
                <a:lnTo>
                  <a:pt x="1701" y="2920"/>
                </a:lnTo>
                <a:cubicBezTo>
                  <a:pt x="1701" y="2951"/>
                  <a:pt x="1682" y="2980"/>
                  <a:pt x="1653" y="2993"/>
                </a:cubicBezTo>
                <a:cubicBezTo>
                  <a:pt x="1643" y="2997"/>
                  <a:pt x="1632" y="2999"/>
                  <a:pt x="1621" y="29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文本框 34"/>
          <p:cNvSpPr txBox="1"/>
          <p:nvPr/>
        </p:nvSpPr>
        <p:spPr>
          <a:xfrm rot="16200000">
            <a:off x="5948178" y="3479556"/>
            <a:ext cx="1241045" cy="307777"/>
          </a:xfrm>
          <a:prstGeom prst="rect">
            <a:avLst/>
          </a:prstGeom>
          <a:noFill/>
        </p:spPr>
        <p:txBody>
          <a:bodyPr wrap="none" rtlCol="0">
            <a:spAutoFit/>
          </a:bodyPr>
          <a:lstStyle/>
          <a:p>
            <a:r>
              <a:rPr lang="en-US" altLang="zh-CN" sz="1400" dirty="0">
                <a:solidFill>
                  <a:srgbClr val="595959"/>
                </a:solidFill>
                <a:latin typeface="Times New Roman" panose="02020603050405020304" pitchFamily="18" charset="0"/>
                <a:ea typeface="微软雅黑" panose="020B0503020204020204" pitchFamily="34" charset="-122"/>
                <a:cs typeface="Times New Roman" panose="02020603050405020304" pitchFamily="18" charset="0"/>
              </a:rPr>
              <a:t>EQ-5D</a:t>
            </a:r>
            <a:r>
              <a:rPr lang="zh-CN" altLang="en-US" sz="1400" dirty="0">
                <a:solidFill>
                  <a:srgbClr val="595959"/>
                </a:solidFill>
                <a:latin typeface="Times New Roman" panose="02020603050405020304" pitchFamily="18" charset="0"/>
                <a:ea typeface="微软雅黑" panose="020B0503020204020204" pitchFamily="34" charset="-122"/>
                <a:cs typeface="Times New Roman" panose="02020603050405020304" pitchFamily="18" charset="0"/>
              </a:rPr>
              <a:t>效用值</a:t>
            </a:r>
          </a:p>
        </p:txBody>
      </p:sp>
      <p:sp>
        <p:nvSpPr>
          <p:cNvPr id="36" name="矩形 35"/>
          <p:cNvSpPr/>
          <p:nvPr/>
        </p:nvSpPr>
        <p:spPr>
          <a:xfrm>
            <a:off x="6524880" y="1891012"/>
            <a:ext cx="2451837" cy="584775"/>
          </a:xfrm>
          <a:prstGeom prst="rect">
            <a:avLst/>
          </a:prstGeom>
        </p:spPr>
        <p:txBody>
          <a:bodyPr wrap="square">
            <a:spAutoFit/>
          </a:bodyPr>
          <a:lstStyle/>
          <a:p>
            <a:pPr algn="ctr"/>
            <a:r>
              <a:rPr lang="zh-CN" altLang="en-US" sz="1600" b="1" dirty="0">
                <a:latin typeface="Arial" panose="020B0604020202020204" pitchFamily="34" charset="0"/>
                <a:ea typeface="微软雅黑" panose="020B0503020204020204" pitchFamily="34" charset="-122"/>
              </a:rPr>
              <a:t>利马前列素治疗后</a:t>
            </a:r>
            <a:r>
              <a:rPr lang="en-US" altLang="zh-CN" sz="1600" b="1" dirty="0">
                <a:latin typeface="Arial" panose="020B0604020202020204" pitchFamily="34" charset="0"/>
                <a:ea typeface="微软雅黑" panose="020B0503020204020204" pitchFamily="34" charset="-122"/>
              </a:rPr>
              <a:t>EQ-5D</a:t>
            </a:r>
            <a:r>
              <a:rPr lang="zh-CN" altLang="en-US" sz="1600" b="1" dirty="0">
                <a:latin typeface="Arial" panose="020B0604020202020204" pitchFamily="34" charset="0"/>
                <a:ea typeface="微软雅黑" panose="020B0503020204020204" pitchFamily="34" charset="-122"/>
              </a:rPr>
              <a:t>效用值提高</a:t>
            </a:r>
            <a:r>
              <a:rPr lang="en-US" altLang="zh-CN" sz="1600" b="1" dirty="0">
                <a:latin typeface="Arial" panose="020B0604020202020204" pitchFamily="34" charset="0"/>
                <a:ea typeface="微软雅黑" panose="020B0503020204020204" pitchFamily="34" charset="-122"/>
              </a:rPr>
              <a:t>18.6% </a:t>
            </a:r>
            <a:r>
              <a:rPr lang="en-US" altLang="zh-CN" sz="1400" baseline="30000" dirty="0">
                <a:latin typeface="Arial" panose="020B0604020202020204" pitchFamily="34" charset="0"/>
                <a:ea typeface="微软雅黑" panose="020B0503020204020204" pitchFamily="34" charset="-122"/>
              </a:rPr>
              <a:t>2</a:t>
            </a:r>
            <a:endParaRPr lang="zh-CN" altLang="en-US" sz="1600" baseline="30000" dirty="0"/>
          </a:p>
        </p:txBody>
      </p:sp>
      <p:sp>
        <p:nvSpPr>
          <p:cNvPr id="38" name="文本框 37"/>
          <p:cNvSpPr txBox="1"/>
          <p:nvPr/>
        </p:nvSpPr>
        <p:spPr>
          <a:xfrm rot="16200000">
            <a:off x="9063049" y="3337746"/>
            <a:ext cx="1447873" cy="307777"/>
          </a:xfrm>
          <a:prstGeom prst="rect">
            <a:avLst/>
          </a:prstGeom>
          <a:noFill/>
        </p:spPr>
        <p:txBody>
          <a:bodyPr wrap="square" rtlCol="0">
            <a:spAutoFit/>
          </a:bodyPr>
          <a:lstStyle/>
          <a:p>
            <a:r>
              <a:rPr lang="en-US" altLang="zh-CN" sz="1400" dirty="0">
                <a:solidFill>
                  <a:srgbClr val="595959"/>
                </a:solidFill>
                <a:latin typeface="Times New Roman" panose="02020603050405020304" pitchFamily="18" charset="0"/>
                <a:ea typeface="微软雅黑" panose="020B0503020204020204" pitchFamily="34" charset="-122"/>
                <a:cs typeface="Times New Roman" panose="02020603050405020304" pitchFamily="18" charset="0"/>
              </a:rPr>
              <a:t>EQ-5D</a:t>
            </a:r>
            <a:r>
              <a:rPr lang="zh-CN" altLang="en-US" sz="1400" dirty="0">
                <a:solidFill>
                  <a:srgbClr val="595959"/>
                </a:solidFill>
                <a:latin typeface="Times New Roman" panose="02020603050405020304" pitchFamily="18" charset="0"/>
                <a:ea typeface="微软雅黑" panose="020B0503020204020204" pitchFamily="34" charset="-122"/>
                <a:cs typeface="Times New Roman" panose="02020603050405020304" pitchFamily="18" charset="0"/>
              </a:rPr>
              <a:t>效用增量</a:t>
            </a:r>
          </a:p>
        </p:txBody>
      </p:sp>
      <p:sp>
        <p:nvSpPr>
          <p:cNvPr id="39" name="矩形 38"/>
          <p:cNvSpPr/>
          <p:nvPr/>
        </p:nvSpPr>
        <p:spPr>
          <a:xfrm>
            <a:off x="10064039" y="4891517"/>
            <a:ext cx="1975838" cy="276999"/>
          </a:xfrm>
          <a:prstGeom prst="rect">
            <a:avLst/>
          </a:prstGeom>
        </p:spPr>
        <p:txBody>
          <a:bodyPr wrap="square">
            <a:spAutoFit/>
          </a:bodyPr>
          <a:lstStyle/>
          <a:p>
            <a:r>
              <a:rPr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**与治疗前相比，</a:t>
            </a:r>
            <a:r>
              <a:rPr lang="en-US" altLang="zh-CN" sz="1200" i="1"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P&lt;</a:t>
            </a:r>
            <a:r>
              <a:rPr lang="en-US" altLang="zh-CN"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0.05</a:t>
            </a:r>
            <a:endParaRPr lang="zh-CN" altLang="en-US" sz="12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endParaRPr>
          </a:p>
        </p:txBody>
      </p:sp>
      <p:sp>
        <p:nvSpPr>
          <p:cNvPr id="40" name="矩形 39"/>
          <p:cNvSpPr/>
          <p:nvPr/>
        </p:nvSpPr>
        <p:spPr>
          <a:xfrm>
            <a:off x="7525055" y="2453293"/>
            <a:ext cx="364202" cy="369332"/>
          </a:xfrm>
          <a:prstGeom prst="rect">
            <a:avLst/>
          </a:prstGeom>
        </p:spPr>
        <p:txBody>
          <a:bodyPr wrap="none">
            <a:spAutoFit/>
          </a:bodyPr>
          <a:lstStyle/>
          <a:p>
            <a:r>
              <a:rPr lang="zh-CN" altLang="en-US" dirty="0">
                <a:solidFill>
                  <a:srgbClr val="595959"/>
                </a:solidFill>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a:t>
            </a:r>
            <a:endParaRPr lang="zh-CN" altLang="en-US" dirty="0">
              <a:solidFill>
                <a:srgbClr val="595959"/>
              </a:solidFill>
            </a:endParaRPr>
          </a:p>
        </p:txBody>
      </p:sp>
      <p:sp>
        <p:nvSpPr>
          <p:cNvPr id="31" name="curve-left-arrow_20582">
            <a:extLst>
              <a:ext uri="{FF2B5EF4-FFF2-40B4-BE49-F238E27FC236}">
                <a16:creationId xmlns:a16="http://schemas.microsoft.com/office/drawing/2014/main" xmlns="" id="{54405246-CCE2-4201-BBB1-D3F3EB6E740D}"/>
              </a:ext>
            </a:extLst>
          </p:cNvPr>
          <p:cNvSpPr/>
          <p:nvPr/>
        </p:nvSpPr>
        <p:spPr>
          <a:xfrm rot="2877504">
            <a:off x="2566310" y="3140297"/>
            <a:ext cx="739374" cy="362476"/>
          </a:xfrm>
          <a:custGeom>
            <a:avLst/>
            <a:gdLst>
              <a:gd name="T0" fmla="*/ 1621 w 3509"/>
              <a:gd name="T1" fmla="*/ 2999 h 2999"/>
              <a:gd name="T2" fmla="*/ 1567 w 3509"/>
              <a:gd name="T3" fmla="*/ 2978 h 2999"/>
              <a:gd name="T4" fmla="*/ 26 w 3509"/>
              <a:gd name="T5" fmla="*/ 1561 h 2999"/>
              <a:gd name="T6" fmla="*/ 0 w 3509"/>
              <a:gd name="T7" fmla="*/ 1503 h 2999"/>
              <a:gd name="T8" fmla="*/ 26 w 3509"/>
              <a:gd name="T9" fmla="*/ 1444 h 2999"/>
              <a:gd name="T10" fmla="*/ 1567 w 3509"/>
              <a:gd name="T11" fmla="*/ 27 h 2999"/>
              <a:gd name="T12" fmla="*/ 1653 w 3509"/>
              <a:gd name="T13" fmla="*/ 13 h 2999"/>
              <a:gd name="T14" fmla="*/ 1701 w 3509"/>
              <a:gd name="T15" fmla="*/ 86 h 2999"/>
              <a:gd name="T16" fmla="*/ 1701 w 3509"/>
              <a:gd name="T17" fmla="*/ 856 h 2999"/>
              <a:gd name="T18" fmla="*/ 3509 w 3509"/>
              <a:gd name="T19" fmla="*/ 2710 h 2999"/>
              <a:gd name="T20" fmla="*/ 3502 w 3509"/>
              <a:gd name="T21" fmla="*/ 2849 h 2999"/>
              <a:gd name="T22" fmla="*/ 3424 w 3509"/>
              <a:gd name="T23" fmla="*/ 2922 h 2999"/>
              <a:gd name="T24" fmla="*/ 3344 w 3509"/>
              <a:gd name="T25" fmla="*/ 2852 h 2999"/>
              <a:gd name="T26" fmla="*/ 2061 w 3509"/>
              <a:gd name="T27" fmla="*/ 2114 h 2999"/>
              <a:gd name="T28" fmla="*/ 1701 w 3509"/>
              <a:gd name="T29" fmla="*/ 2156 h 2999"/>
              <a:gd name="T30" fmla="*/ 1701 w 3509"/>
              <a:gd name="T31" fmla="*/ 2920 h 2999"/>
              <a:gd name="T32" fmla="*/ 1653 w 3509"/>
              <a:gd name="T33" fmla="*/ 2993 h 2999"/>
              <a:gd name="T34" fmla="*/ 1621 w 3509"/>
              <a:gd name="T35" fmla="*/ 2999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9" h="2999">
                <a:moveTo>
                  <a:pt x="1621" y="2999"/>
                </a:moveTo>
                <a:cubicBezTo>
                  <a:pt x="1601" y="2999"/>
                  <a:pt x="1582" y="2992"/>
                  <a:pt x="1567" y="2978"/>
                </a:cubicBezTo>
                <a:lnTo>
                  <a:pt x="26" y="1561"/>
                </a:lnTo>
                <a:cubicBezTo>
                  <a:pt x="9" y="1546"/>
                  <a:pt x="0" y="1525"/>
                  <a:pt x="0" y="1503"/>
                </a:cubicBezTo>
                <a:cubicBezTo>
                  <a:pt x="0" y="1480"/>
                  <a:pt x="9" y="1459"/>
                  <a:pt x="26" y="1444"/>
                </a:cubicBezTo>
                <a:lnTo>
                  <a:pt x="1567" y="27"/>
                </a:lnTo>
                <a:cubicBezTo>
                  <a:pt x="1590" y="5"/>
                  <a:pt x="1624" y="0"/>
                  <a:pt x="1653" y="13"/>
                </a:cubicBezTo>
                <a:cubicBezTo>
                  <a:pt x="1682" y="25"/>
                  <a:pt x="1701" y="54"/>
                  <a:pt x="1701" y="86"/>
                </a:cubicBezTo>
                <a:lnTo>
                  <a:pt x="1701" y="856"/>
                </a:lnTo>
                <a:cubicBezTo>
                  <a:pt x="2753" y="1058"/>
                  <a:pt x="3509" y="1829"/>
                  <a:pt x="3509" y="2710"/>
                </a:cubicBezTo>
                <a:cubicBezTo>
                  <a:pt x="3509" y="2753"/>
                  <a:pt x="3507" y="2797"/>
                  <a:pt x="3502" y="2849"/>
                </a:cubicBezTo>
                <a:cubicBezTo>
                  <a:pt x="3499" y="2890"/>
                  <a:pt x="3465" y="2921"/>
                  <a:pt x="3424" y="2922"/>
                </a:cubicBezTo>
                <a:cubicBezTo>
                  <a:pt x="3384" y="2923"/>
                  <a:pt x="3349" y="2892"/>
                  <a:pt x="3344" y="2852"/>
                </a:cubicBezTo>
                <a:cubicBezTo>
                  <a:pt x="3285" y="2372"/>
                  <a:pt x="2630" y="2093"/>
                  <a:pt x="2061" y="2114"/>
                </a:cubicBezTo>
                <a:cubicBezTo>
                  <a:pt x="1934" y="2119"/>
                  <a:pt x="1813" y="2133"/>
                  <a:pt x="1701" y="2156"/>
                </a:cubicBezTo>
                <a:lnTo>
                  <a:pt x="1701" y="2920"/>
                </a:lnTo>
                <a:cubicBezTo>
                  <a:pt x="1701" y="2951"/>
                  <a:pt x="1682" y="2980"/>
                  <a:pt x="1653" y="2993"/>
                </a:cubicBezTo>
                <a:cubicBezTo>
                  <a:pt x="1643" y="2997"/>
                  <a:pt x="1632" y="2999"/>
                  <a:pt x="1621" y="29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矩形 3"/>
          <p:cNvSpPr/>
          <p:nvPr/>
        </p:nvSpPr>
        <p:spPr>
          <a:xfrm>
            <a:off x="6043448" y="1167187"/>
            <a:ext cx="5884563" cy="7192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159275" y="1196692"/>
            <a:ext cx="5486187" cy="707886"/>
          </a:xfrm>
          <a:prstGeom prst="rect">
            <a:avLst/>
          </a:prstGeom>
          <a:noFill/>
        </p:spPr>
        <p:txBody>
          <a:bodyPr wrap="square" rtlCol="0">
            <a:spAutoFit/>
          </a:bodyPr>
          <a:lstStyle/>
          <a:p>
            <a:pPr algn="ct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显著提高生活质量</a:t>
            </a:r>
            <a:endParaRPr lang="en-US"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与</a:t>
            </a:r>
            <a:r>
              <a:rPr lang="en-US"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NSAIDs</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相比，</a:t>
            </a:r>
            <a:r>
              <a:rPr lang="en-US"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EQ-5D</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效用增量提高近</a:t>
            </a:r>
            <a:r>
              <a:rPr lang="en-US"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3</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倍</a:t>
            </a:r>
            <a:endParaRPr lang="en-US" altLang="zh-CN"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文本框 40"/>
          <p:cNvSpPr txBox="1"/>
          <p:nvPr/>
        </p:nvSpPr>
        <p:spPr>
          <a:xfrm>
            <a:off x="141699" y="87041"/>
            <a:ext cx="1306860" cy="800219"/>
          </a:xfrm>
          <a:prstGeom prst="rect">
            <a:avLst/>
          </a:prstGeom>
          <a:noFill/>
        </p:spPr>
        <p:txBody>
          <a:bodyPr wrap="square" rtlCol="0">
            <a:spAutoFit/>
          </a:bodyPr>
          <a:lstStyle/>
          <a:p>
            <a:pPr algn="ctr"/>
            <a:r>
              <a:rPr lang="zh-CN" altLang="en-US" sz="2800" b="1" dirty="0" smtClean="0">
                <a:latin typeface="Arial" panose="020B0604020202020204" pitchFamily="34" charset="0"/>
                <a:ea typeface="微软雅黑" panose="020B0503020204020204" pitchFamily="34" charset="-122"/>
                <a:sym typeface="Arial" panose="020B0604020202020204" pitchFamily="34" charset="0"/>
              </a:rPr>
              <a:t>有效性</a:t>
            </a:r>
            <a:endParaRPr lang="en-US" altLang="zh-CN" sz="2800" b="1" dirty="0" smtClean="0">
              <a:latin typeface="Arial" panose="020B0604020202020204" pitchFamily="34" charset="0"/>
              <a:ea typeface="微软雅黑" panose="020B0503020204020204" pitchFamily="34" charset="-122"/>
              <a:sym typeface="Arial" panose="020B0604020202020204" pitchFamily="34" charset="0"/>
            </a:endParaRPr>
          </a:p>
          <a:p>
            <a:pPr algn="ctr"/>
            <a:r>
              <a:rPr lang="en-US" altLang="zh-CN" b="1" dirty="0" smtClean="0">
                <a:latin typeface="Times New Roman" panose="02020603050405020304" pitchFamily="18" charset="0"/>
                <a:ea typeface="微软雅黑" panose="020B0503020204020204" charset="-122"/>
                <a:cs typeface="Times New Roman" panose="02020603050405020304" pitchFamily="18" charset="0"/>
              </a:rPr>
              <a:t>Validity</a:t>
            </a:r>
            <a:endParaRPr lang="en-US" altLang="zh-CN" sz="3200" b="1" dirty="0">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6586442" y="5153127"/>
            <a:ext cx="5640797" cy="523220"/>
          </a:xfrm>
          <a:prstGeom prst="rect">
            <a:avLst/>
          </a:prstGeom>
          <a:noFill/>
        </p:spPr>
        <p:txBody>
          <a:bodyPr wrap="square" rtlCol="0">
            <a:spAutoFit/>
          </a:bodyPr>
          <a:lstStyle/>
          <a:p>
            <a:r>
              <a:rPr lang="zh-CN" altLang="en-US" sz="1400" b="1"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备注： </a:t>
            </a:r>
            <a:r>
              <a:rPr lang="en-US" altLang="zh-CN" sz="1400" dirty="0">
                <a:latin typeface="Arial" panose="020B0604020202020204" pitchFamily="34" charset="0"/>
                <a:ea typeface="微软雅黑" panose="020B0503020204020204" pitchFamily="34" charset="-122"/>
                <a:cs typeface="字魂创粗黑" panose="00000500000000000000" charset="-122"/>
              </a:rPr>
              <a:t>EQ-5D</a:t>
            </a:r>
            <a:r>
              <a:rPr lang="zh-CN" altLang="en-US" sz="1400" dirty="0">
                <a:latin typeface="Arial" panose="020B0604020202020204" pitchFamily="34" charset="0"/>
                <a:ea typeface="微软雅黑" panose="020B0503020204020204" pitchFamily="34" charset="-122"/>
                <a:cs typeface="字魂创粗黑" panose="00000500000000000000" charset="-122"/>
              </a:rPr>
              <a:t>量表（欧洲五维健康量表），从行动能力、自我照顾、日常活动、疼痛</a:t>
            </a:r>
            <a:r>
              <a:rPr lang="en-US" altLang="zh-CN" sz="1400" dirty="0">
                <a:latin typeface="Arial" panose="020B0604020202020204" pitchFamily="34" charset="0"/>
                <a:ea typeface="微软雅黑" panose="020B0503020204020204" pitchFamily="34" charset="-122"/>
                <a:cs typeface="字魂创粗黑" panose="00000500000000000000" charset="-122"/>
              </a:rPr>
              <a:t>/</a:t>
            </a:r>
            <a:r>
              <a:rPr lang="zh-CN" altLang="en-US" sz="1400" dirty="0">
                <a:latin typeface="Arial" panose="020B0604020202020204" pitchFamily="34" charset="0"/>
                <a:ea typeface="微软雅黑" panose="020B0503020204020204" pitchFamily="34" charset="-122"/>
                <a:cs typeface="字魂创粗黑" panose="00000500000000000000" charset="-122"/>
              </a:rPr>
              <a:t>不舒服、焦虑</a:t>
            </a:r>
            <a:r>
              <a:rPr lang="en-US" altLang="zh-CN" sz="1400" dirty="0">
                <a:latin typeface="Arial" panose="020B0604020202020204" pitchFamily="34" charset="0"/>
                <a:ea typeface="微软雅黑" panose="020B0503020204020204" pitchFamily="34" charset="-122"/>
                <a:cs typeface="字魂创粗黑" panose="00000500000000000000" charset="-122"/>
              </a:rPr>
              <a:t>/</a:t>
            </a:r>
            <a:r>
              <a:rPr lang="zh-CN" altLang="en-US" sz="1400" dirty="0">
                <a:latin typeface="Arial" panose="020B0604020202020204" pitchFamily="34" charset="0"/>
                <a:ea typeface="微软雅黑" panose="020B0503020204020204" pitchFamily="34" charset="-122"/>
                <a:cs typeface="字魂创粗黑" panose="00000500000000000000" charset="-122"/>
              </a:rPr>
              <a:t>抑郁</a:t>
            </a:r>
            <a:r>
              <a:rPr lang="en-US" altLang="zh-CN" sz="1400" dirty="0">
                <a:latin typeface="Arial" panose="020B0604020202020204" pitchFamily="34" charset="0"/>
                <a:ea typeface="微软雅黑" panose="020B0503020204020204" pitchFamily="34" charset="-122"/>
                <a:cs typeface="字魂创粗黑" panose="00000500000000000000" charset="-122"/>
              </a:rPr>
              <a:t>5</a:t>
            </a:r>
            <a:r>
              <a:rPr lang="zh-CN" altLang="en-US" sz="1400" dirty="0">
                <a:latin typeface="Arial" panose="020B0604020202020204" pitchFamily="34" charset="0"/>
                <a:ea typeface="微软雅黑" panose="020B0503020204020204" pitchFamily="34" charset="-122"/>
                <a:cs typeface="字魂创粗黑" panose="00000500000000000000" charset="-122"/>
              </a:rPr>
              <a:t>个维度测量健康相关生存质量</a:t>
            </a:r>
          </a:p>
        </p:txBody>
      </p:sp>
      <p:sp>
        <p:nvSpPr>
          <p:cNvPr id="6" name="矩形 5"/>
          <p:cNvSpPr/>
          <p:nvPr/>
        </p:nvSpPr>
        <p:spPr>
          <a:xfrm>
            <a:off x="626589" y="5189115"/>
            <a:ext cx="4851029" cy="523220"/>
          </a:xfrm>
          <a:prstGeom prst="rect">
            <a:avLst/>
          </a:prstGeom>
        </p:spPr>
        <p:txBody>
          <a:bodyPr wrap="square">
            <a:spAutoFit/>
          </a:bodyPr>
          <a:lstStyle/>
          <a:p>
            <a:r>
              <a:rPr lang="zh-CN" altLang="en-US" sz="1400" b="1" dirty="0" smtClean="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备注：</a:t>
            </a:r>
            <a:r>
              <a:rPr lang="en-US" altLang="zh-CN" sz="1400" dirty="0" smtClean="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JOA</a:t>
            </a:r>
            <a:r>
              <a:rPr lang="zh-CN" altLang="en-US" sz="14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评分（日本骨科协会评估治疗分数），是骨科常用的评价腰背痛与</a:t>
            </a:r>
            <a:r>
              <a:rPr lang="zh-CN" altLang="zh-CN" sz="1400" dirty="0">
                <a:latin typeface="Arial" panose="020B0604020202020204" pitchFamily="34" charset="0"/>
                <a:ea typeface="微软雅黑" panose="020B0503020204020204" pitchFamily="34" charset="-122"/>
                <a:cs typeface="字魂创粗黑" panose="00000500000000000000" charset="-122"/>
                <a:sym typeface="Arial" panose="020B0604020202020204" pitchFamily="34" charset="0"/>
              </a:rPr>
              <a:t>行走能力的量表</a:t>
            </a:r>
          </a:p>
        </p:txBody>
      </p:sp>
    </p:spTree>
    <p:extLst>
      <p:ext uri="{BB962C8B-B14F-4D97-AF65-F5344CB8AC3E}">
        <p14:creationId xmlns:p14="http://schemas.microsoft.com/office/powerpoint/2010/main" val="19912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50ae16ae-67d8-4825-bd74-b0ae264c6d5b}"/>
</p:tagLst>
</file>

<file path=ppt/tags/tag8.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3091</TotalTime>
  <Words>3753</Words>
  <Application>Microsoft Office PowerPoint</Application>
  <PresentationFormat>自定义</PresentationFormat>
  <Paragraphs>281</Paragraphs>
  <Slides>12</Slides>
  <Notes>12</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治疗腰椎管狭窄症创新药品的综合价值</dc:title>
  <dc:creator>Yuting Wang</dc:creator>
  <cp:lastModifiedBy>刘子玲</cp:lastModifiedBy>
  <cp:revision>202</cp:revision>
  <dcterms:created xsi:type="dcterms:W3CDTF">2023-06-07T10:55:43Z</dcterms:created>
  <dcterms:modified xsi:type="dcterms:W3CDTF">2023-07-13T16:29:13Z</dcterms:modified>
</cp:coreProperties>
</file>