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3"/>
  </p:sldMasterIdLst>
  <p:notesMasterIdLst>
    <p:notesMasterId r:id="rId16"/>
  </p:notesMasterIdLst>
  <p:handoutMasterIdLst>
    <p:handoutMasterId r:id="rId17"/>
  </p:handoutMasterIdLst>
  <p:sldIdLst>
    <p:sldId id="256" r:id="rId4"/>
    <p:sldId id="257" r:id="rId5"/>
    <p:sldId id="296" r:id="rId6"/>
    <p:sldId id="297" r:id="rId7"/>
    <p:sldId id="298" r:id="rId8"/>
    <p:sldId id="300" r:id="rId9"/>
    <p:sldId id="299" r:id="rId10"/>
    <p:sldId id="302" r:id="rId11"/>
    <p:sldId id="303" r:id="rId12"/>
    <p:sldId id="301" r:id="rId13"/>
    <p:sldId id="306" r:id="rId14"/>
    <p:sldId id="307" r:id="rId15"/>
  </p:sldIdLst>
  <p:sldSz cx="12192635" cy="719963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8A"/>
    <a:srgbClr val="F2F2F2"/>
    <a:srgbClr val="FFBE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319.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15845" y="1143000"/>
            <a:ext cx="522631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2.jpeg"/><Relationship Id="rId3" Type="http://schemas.openxmlformats.org/officeDocument/2006/relationships/tags" Target="../tags/tag3.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2.jpeg"/><Relationship Id="rId3" Type="http://schemas.openxmlformats.org/officeDocument/2006/relationships/tags" Target="../tags/tag122.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1.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image" Target="../media/image2.jpeg"/><Relationship Id="rId23" Type="http://schemas.openxmlformats.org/officeDocument/2006/relationships/tags" Target="../tags/tag164.xml"/><Relationship Id="rId22" Type="http://schemas.openxmlformats.org/officeDocument/2006/relationships/tags" Target="../tags/tag163.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44.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2.jpeg"/><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5.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2.jpeg"/><Relationship Id="rId21" Type="http://schemas.openxmlformats.org/officeDocument/2006/relationships/tags" Target="../tags/tag183.xml"/><Relationship Id="rId20" Type="http://schemas.openxmlformats.org/officeDocument/2006/relationships/tags" Target="../tags/tag182.xml"/><Relationship Id="rId2" Type="http://schemas.openxmlformats.org/officeDocument/2006/relationships/tags" Target="../tags/tag165.xml"/><Relationship Id="rId19" Type="http://schemas.openxmlformats.org/officeDocument/2006/relationships/tags" Target="../tags/tag181.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2.jpeg"/><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6.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a:blip r:embed="rId3"/>
          <a:stretch>
            <a:fillRect/>
          </a:stretch>
        </p:blipFill>
        <p:spPr>
          <a:xfrm>
            <a:off x="-606425" y="0"/>
            <a:ext cx="12799060" cy="72002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32" y="1632672"/>
            <a:ext cx="5233350" cy="4837547"/>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731" y="1632672"/>
            <a:ext cx="5227472" cy="4837547"/>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5333" y="959951"/>
            <a:ext cx="1044054" cy="5279729"/>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48" y="959951"/>
            <a:ext cx="9169678" cy="5279729"/>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32" y="812557"/>
            <a:ext cx="10973372" cy="575592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62" y="2607740"/>
            <a:ext cx="9799710" cy="1069551"/>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62" y="3737761"/>
            <a:ext cx="9799710" cy="495093"/>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32" name="矩形 31"/>
          <p:cNvSpPr/>
          <p:nvPr userDrawn="1">
            <p:custDataLst>
              <p:tags r:id="rId2"/>
            </p:custDataLst>
          </p:nvPr>
        </p:nvSpPr>
        <p:spPr>
          <a:xfrm>
            <a:off x="6663055" y="1328420"/>
            <a:ext cx="4953635" cy="415925"/>
          </a:xfrm>
          <a:prstGeom prst="rect">
            <a:avLst/>
          </a:prstGeom>
          <a:solidFill>
            <a:srgbClr val="00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cfdc2cda80d7eb4f076bdd804a043b8"/>
          <p:cNvPicPr>
            <a:picLocks noChangeAspect="1"/>
          </p:cNvPicPr>
          <p:nvPr userDrawn="1">
            <p:custDataLst>
              <p:tags r:id="rId3"/>
            </p:custDataLst>
          </p:nvPr>
        </p:nvPicPr>
        <p:blipFill>
          <a:blip r:embed="rId4"/>
          <a:stretch>
            <a:fillRect/>
          </a:stretch>
        </p:blipFill>
        <p:spPr>
          <a:xfrm>
            <a:off x="0" y="0"/>
            <a:ext cx="2571750" cy="1892935"/>
          </a:xfrm>
          <a:prstGeom prst="rect">
            <a:avLst/>
          </a:prstGeom>
        </p:spPr>
      </p:pic>
      <p:sp>
        <p:nvSpPr>
          <p:cNvPr id="16" name="矩形 15"/>
          <p:cNvSpPr/>
          <p:nvPr userDrawn="1">
            <p:custDataLst>
              <p:tags r:id="rId5"/>
            </p:custDataLst>
          </p:nvPr>
        </p:nvSpPr>
        <p:spPr>
          <a:xfrm>
            <a:off x="1123315" y="1321435"/>
            <a:ext cx="5288280" cy="415925"/>
          </a:xfrm>
          <a:prstGeom prst="rect">
            <a:avLst/>
          </a:prstGeom>
          <a:solidFill>
            <a:srgbClr val="00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6"/>
            </p:custDataLst>
          </p:nvPr>
        </p:nvSpPr>
        <p:spPr>
          <a:xfrm>
            <a:off x="1065530" y="381635"/>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7"/>
            </p:custDataLst>
          </p:nvPr>
        </p:nvSpPr>
        <p:spPr>
          <a:xfrm>
            <a:off x="1122045" y="1330960"/>
            <a:ext cx="4954905" cy="382270"/>
          </a:xfrm>
        </p:spPr>
        <p:txBody>
          <a:bodyPr lIns="101600" tIns="38100" rIns="76200" bIns="38100" anchor="t" anchorCtr="0">
            <a:normAutofit/>
          </a:bodyPr>
          <a:lstStyle>
            <a:lvl1pPr marL="0" indent="0" algn="l">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5" name="文本占位符 4"/>
          <p:cNvSpPr>
            <a:spLocks noGrp="1"/>
          </p:cNvSpPr>
          <p:nvPr>
            <p:ph type="body" sz="quarter" idx="3" hasCustomPrompt="1"/>
            <p:custDataLst>
              <p:tags r:id="rId8"/>
            </p:custDataLst>
          </p:nvPr>
        </p:nvSpPr>
        <p:spPr>
          <a:xfrm>
            <a:off x="6663055" y="1336040"/>
            <a:ext cx="4953635" cy="400685"/>
          </a:xfrm>
        </p:spPr>
        <p:txBody>
          <a:bodyPr vert="horz" lIns="101600" tIns="38100" rIns="76200" bIns="38100" rtlCol="0" anchor="t" anchorCtr="0">
            <a:normAutofit/>
          </a:bodyPr>
          <a:lstStyle>
            <a:lvl1pPr marL="0" indent="0" algn="l">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379710" y="421005"/>
            <a:ext cx="1235710" cy="549910"/>
            <a:chOff x="6942138" y="4017962"/>
            <a:chExt cx="1789112" cy="795338"/>
          </a:xfrm>
        </p:grpSpPr>
        <p:sp>
          <p:nvSpPr>
            <p:cNvPr id="19" name="Freeform 15"/>
            <p:cNvSpPr/>
            <p:nvPr userDrawn="1">
              <p:custDataLst>
                <p:tags r:id="rId12"/>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13"/>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4"/>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5"/>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6"/>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7"/>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8"/>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9"/>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20"/>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21"/>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22"/>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23"/>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4"/>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5"/>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1047115"/>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a:blip r:embed="rId3"/>
          <a:stretch>
            <a:fillRect/>
          </a:stretch>
        </p:blipFill>
        <p:spPr>
          <a:xfrm>
            <a:off x="-606425" y="0"/>
            <a:ext cx="12799060" cy="720026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32" name="矩形 31"/>
          <p:cNvSpPr/>
          <p:nvPr userDrawn="1">
            <p:custDataLst>
              <p:tags r:id="rId2"/>
            </p:custDataLst>
          </p:nvPr>
        </p:nvSpPr>
        <p:spPr>
          <a:xfrm>
            <a:off x="6663055" y="1328420"/>
            <a:ext cx="4953635" cy="415925"/>
          </a:xfrm>
          <a:prstGeom prst="rect">
            <a:avLst/>
          </a:prstGeom>
          <a:solidFill>
            <a:srgbClr val="00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cfdc2cda80d7eb4f076bdd804a043b8"/>
          <p:cNvPicPr>
            <a:picLocks noChangeAspect="1"/>
          </p:cNvPicPr>
          <p:nvPr userDrawn="1">
            <p:custDataLst>
              <p:tags r:id="rId3"/>
            </p:custDataLst>
          </p:nvPr>
        </p:nvPicPr>
        <p:blipFill>
          <a:blip r:embed="rId4"/>
          <a:stretch>
            <a:fillRect/>
          </a:stretch>
        </p:blipFill>
        <p:spPr>
          <a:xfrm>
            <a:off x="0" y="0"/>
            <a:ext cx="2571750" cy="1892935"/>
          </a:xfrm>
          <a:prstGeom prst="rect">
            <a:avLst/>
          </a:prstGeom>
        </p:spPr>
      </p:pic>
      <p:sp>
        <p:nvSpPr>
          <p:cNvPr id="16" name="矩形 15"/>
          <p:cNvSpPr/>
          <p:nvPr userDrawn="1">
            <p:custDataLst>
              <p:tags r:id="rId5"/>
            </p:custDataLst>
          </p:nvPr>
        </p:nvSpPr>
        <p:spPr>
          <a:xfrm>
            <a:off x="1123315" y="1321435"/>
            <a:ext cx="5288280" cy="415925"/>
          </a:xfrm>
          <a:prstGeom prst="rect">
            <a:avLst/>
          </a:prstGeom>
          <a:solidFill>
            <a:srgbClr val="00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6"/>
            </p:custDataLst>
          </p:nvPr>
        </p:nvSpPr>
        <p:spPr>
          <a:xfrm>
            <a:off x="1065530" y="381635"/>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7"/>
            </p:custDataLst>
          </p:nvPr>
        </p:nvSpPr>
        <p:spPr>
          <a:xfrm>
            <a:off x="1122045" y="1330960"/>
            <a:ext cx="4954905" cy="382270"/>
          </a:xfrm>
        </p:spPr>
        <p:txBody>
          <a:bodyPr lIns="101600" tIns="38100" rIns="76200" bIns="38100" anchor="t" anchorCtr="0">
            <a:normAutofit/>
          </a:bodyPr>
          <a:lstStyle>
            <a:lvl1pPr marL="0" indent="0" algn="l">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5" name="文本占位符 4"/>
          <p:cNvSpPr>
            <a:spLocks noGrp="1"/>
          </p:cNvSpPr>
          <p:nvPr>
            <p:ph type="body" sz="quarter" idx="3" hasCustomPrompt="1"/>
            <p:custDataLst>
              <p:tags r:id="rId8"/>
            </p:custDataLst>
          </p:nvPr>
        </p:nvSpPr>
        <p:spPr>
          <a:xfrm>
            <a:off x="6663055" y="1336040"/>
            <a:ext cx="4953635" cy="400685"/>
          </a:xfrm>
        </p:spPr>
        <p:txBody>
          <a:bodyPr vert="horz" lIns="101600" tIns="38100" rIns="76200" bIns="38100" rtlCol="0" anchor="t" anchorCtr="0">
            <a:normAutofit/>
          </a:bodyPr>
          <a:lstStyle>
            <a:lvl1pPr marL="0" indent="0" algn="l">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379710" y="421005"/>
            <a:ext cx="1235710" cy="549910"/>
            <a:chOff x="6942138" y="4017962"/>
            <a:chExt cx="1789112" cy="795338"/>
          </a:xfrm>
        </p:grpSpPr>
        <p:sp>
          <p:nvSpPr>
            <p:cNvPr id="19" name="Freeform 15"/>
            <p:cNvSpPr/>
            <p:nvPr userDrawn="1">
              <p:custDataLst>
                <p:tags r:id="rId12"/>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13"/>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4"/>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5"/>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6"/>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7"/>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8"/>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9"/>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20"/>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21"/>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22"/>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23"/>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4"/>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5"/>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1047115"/>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16" name="矩形 15"/>
          <p:cNvSpPr/>
          <p:nvPr userDrawn="1">
            <p:custDataLst>
              <p:tags r:id="rId4"/>
            </p:custDataLst>
          </p:nvPr>
        </p:nvSpPr>
        <p:spPr>
          <a:xfrm>
            <a:off x="1123315" y="1321435"/>
            <a:ext cx="4953635" cy="415925"/>
          </a:xfrm>
          <a:prstGeom prst="rect">
            <a:avLst/>
          </a:prstGeom>
          <a:solidFill>
            <a:srgbClr val="00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5"/>
            </p:custDataLst>
          </p:nvPr>
        </p:nvSpPr>
        <p:spPr>
          <a:xfrm>
            <a:off x="1065530" y="381635"/>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6"/>
            </p:custDataLst>
          </p:nvPr>
        </p:nvSpPr>
        <p:spPr>
          <a:xfrm>
            <a:off x="1122045" y="1330960"/>
            <a:ext cx="4954905" cy="382270"/>
          </a:xfrm>
        </p:spPr>
        <p:txBody>
          <a:bodyPr lIns="101600" tIns="38100" rIns="76200" bIns="38100" anchor="t" anchorCtr="0">
            <a:normAutofit/>
          </a:bodyPr>
          <a:lstStyle>
            <a:lvl1pPr marL="0" indent="0" algn="l">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379710" y="421005"/>
            <a:ext cx="1235710" cy="549910"/>
            <a:chOff x="6942138" y="4017962"/>
            <a:chExt cx="1789112" cy="795338"/>
          </a:xfrm>
        </p:grpSpPr>
        <p:sp>
          <p:nvSpPr>
            <p:cNvPr id="19" name="Freeform 15"/>
            <p:cNvSpPr/>
            <p:nvPr userDrawn="1">
              <p:custDataLst>
                <p:tags r:id="rId10"/>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11"/>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2"/>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3"/>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4"/>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5"/>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6"/>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7"/>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8"/>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9"/>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20"/>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21"/>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2"/>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3"/>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1047115"/>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16" name="矩形 15"/>
          <p:cNvSpPr/>
          <p:nvPr userDrawn="1">
            <p:custDataLst>
              <p:tags r:id="rId4"/>
            </p:custDataLst>
          </p:nvPr>
        </p:nvSpPr>
        <p:spPr>
          <a:xfrm>
            <a:off x="1123315" y="1321435"/>
            <a:ext cx="2792095" cy="415925"/>
          </a:xfrm>
          <a:prstGeom prst="rect">
            <a:avLst/>
          </a:prstGeom>
          <a:solidFill>
            <a:srgbClr val="004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custDataLst>
              <p:tags r:id="rId5"/>
            </p:custDataLst>
          </p:nvPr>
        </p:nvSpPr>
        <p:spPr>
          <a:xfrm>
            <a:off x="1065530" y="381635"/>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6"/>
            </p:custDataLst>
          </p:nvPr>
        </p:nvSpPr>
        <p:spPr>
          <a:xfrm>
            <a:off x="1122045" y="1330960"/>
            <a:ext cx="2792730" cy="382270"/>
          </a:xfrm>
        </p:spPr>
        <p:txBody>
          <a:bodyPr lIns="101600" tIns="38100" rIns="76200" bIns="38100" anchor="t" anchorCtr="0">
            <a:normAutofit/>
          </a:bodyPr>
          <a:lstStyle>
            <a:lvl1pPr marL="0" indent="0" algn="ctr">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379710" y="421005"/>
            <a:ext cx="1235710" cy="549910"/>
            <a:chOff x="6942138" y="4017962"/>
            <a:chExt cx="1789112" cy="795338"/>
          </a:xfrm>
        </p:grpSpPr>
        <p:sp>
          <p:nvSpPr>
            <p:cNvPr id="19" name="Freeform 15"/>
            <p:cNvSpPr/>
            <p:nvPr userDrawn="1">
              <p:custDataLst>
                <p:tags r:id="rId10"/>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11"/>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2"/>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3"/>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4"/>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5"/>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6"/>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7"/>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8"/>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9"/>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20"/>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21"/>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2"/>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3"/>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1047115"/>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065530" y="381635"/>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379710" y="421005"/>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1047115"/>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62" y="959951"/>
            <a:ext cx="9799710" cy="2698444"/>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62" y="3737761"/>
            <a:ext cx="9799710" cy="1545747"/>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11" name="图片 10"/>
          <p:cNvPicPr>
            <a:picLocks noChangeAspect="1"/>
          </p:cNvPicPr>
          <p:nvPr userDrawn="1">
            <p:custDataLst>
              <p:tags r:id="rId7"/>
            </p:custDataLst>
          </p:nvPr>
        </p:nvPicPr>
        <p:blipFill>
          <a:blip r:embed="rId8"/>
          <a:stretch>
            <a:fillRect/>
          </a:stretch>
        </p:blipFill>
        <p:spPr>
          <a:xfrm>
            <a:off x="2007235" y="2792095"/>
            <a:ext cx="8372475" cy="444817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32" y="638707"/>
            <a:ext cx="10969771" cy="74074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32" y="1564644"/>
            <a:ext cx="10969771" cy="4996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904" y="4040107"/>
            <a:ext cx="7769205" cy="804998"/>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904" y="4845105"/>
            <a:ext cx="7769205" cy="910819"/>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32" y="638707"/>
            <a:ext cx="10969771" cy="74074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32" y="1575982"/>
            <a:ext cx="5177070" cy="498494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934" y="1575982"/>
            <a:ext cx="5177070" cy="4984941"/>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32" y="638707"/>
            <a:ext cx="10969771" cy="74074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32" y="1632672"/>
            <a:ext cx="5233350" cy="4837547"/>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731" y="1632672"/>
            <a:ext cx="5227472" cy="4837547"/>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5333" y="959951"/>
            <a:ext cx="1044054" cy="5279729"/>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48" y="959951"/>
            <a:ext cx="9169678" cy="5279729"/>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32" y="812557"/>
            <a:ext cx="10973372" cy="575592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065530" y="381635"/>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379710" y="421005"/>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1047115"/>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62" y="2607740"/>
            <a:ext cx="9799710" cy="1069551"/>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62" y="3737761"/>
            <a:ext cx="9799710" cy="495093"/>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62" y="959951"/>
            <a:ext cx="9799710" cy="2698444"/>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62" y="3737761"/>
            <a:ext cx="9799710" cy="1545747"/>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11" name="图片 10"/>
          <p:cNvPicPr>
            <a:picLocks noChangeAspect="1"/>
          </p:cNvPicPr>
          <p:nvPr userDrawn="1">
            <p:custDataLst>
              <p:tags r:id="rId7"/>
            </p:custDataLst>
          </p:nvPr>
        </p:nvPicPr>
        <p:blipFill>
          <a:blip r:embed="rId8"/>
          <a:stretch>
            <a:fillRect/>
          </a:stretch>
        </p:blipFill>
        <p:spPr>
          <a:xfrm>
            <a:off x="2007235" y="2792095"/>
            <a:ext cx="8372475" cy="44481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32" y="638707"/>
            <a:ext cx="10969771" cy="74074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32" y="1564644"/>
            <a:ext cx="10969771" cy="4996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904" y="4040107"/>
            <a:ext cx="7769205" cy="804998"/>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904" y="4845105"/>
            <a:ext cx="7769205" cy="910819"/>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32" y="638707"/>
            <a:ext cx="10969771" cy="74074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32" y="1575982"/>
            <a:ext cx="5177070" cy="498494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934" y="1575982"/>
            <a:ext cx="5177070" cy="4984941"/>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32" y="638707"/>
            <a:ext cx="10969771" cy="740749"/>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tags" Target="../tags/tag119.xml"/><Relationship Id="rId31" Type="http://schemas.openxmlformats.org/officeDocument/2006/relationships/tags" Target="../tags/tag118.xml"/><Relationship Id="rId30" Type="http://schemas.openxmlformats.org/officeDocument/2006/relationships/tags" Target="../tags/tag117.xml"/><Relationship Id="rId3" Type="http://schemas.openxmlformats.org/officeDocument/2006/relationships/slideLayout" Target="../slideLayouts/slideLayout3.xml"/><Relationship Id="rId29" Type="http://schemas.openxmlformats.org/officeDocument/2006/relationships/tags" Target="../tags/tag116.xml"/><Relationship Id="rId28" Type="http://schemas.openxmlformats.org/officeDocument/2006/relationships/tags" Target="../tags/tag115.xml"/><Relationship Id="rId27" Type="http://schemas.openxmlformats.org/officeDocument/2006/relationships/tags" Target="../tags/tag114.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3" Type="http://schemas.openxmlformats.org/officeDocument/2006/relationships/theme" Target="../theme/theme2.xml"/><Relationship Id="rId32" Type="http://schemas.openxmlformats.org/officeDocument/2006/relationships/tags" Target="../tags/tag238.xml"/><Relationship Id="rId31" Type="http://schemas.openxmlformats.org/officeDocument/2006/relationships/tags" Target="../tags/tag237.xml"/><Relationship Id="rId30" Type="http://schemas.openxmlformats.org/officeDocument/2006/relationships/tags" Target="../tags/tag236.xml"/><Relationship Id="rId3" Type="http://schemas.openxmlformats.org/officeDocument/2006/relationships/slideLayout" Target="../slideLayouts/slideLayout29.xml"/><Relationship Id="rId29" Type="http://schemas.openxmlformats.org/officeDocument/2006/relationships/tags" Target="../tags/tag235.xml"/><Relationship Id="rId28" Type="http://schemas.openxmlformats.org/officeDocument/2006/relationships/tags" Target="../tags/tag234.xml"/><Relationship Id="rId27" Type="http://schemas.openxmlformats.org/officeDocument/2006/relationships/tags" Target="../tags/tag233.xml"/><Relationship Id="rId26" Type="http://schemas.openxmlformats.org/officeDocument/2006/relationships/slideLayout" Target="../slideLayouts/slideLayout52.xml"/><Relationship Id="rId25" Type="http://schemas.openxmlformats.org/officeDocument/2006/relationships/slideLayout" Target="../slideLayouts/slideLayout51.xml"/><Relationship Id="rId24" Type="http://schemas.openxmlformats.org/officeDocument/2006/relationships/slideLayout" Target="../slideLayouts/slideLayout50.xml"/><Relationship Id="rId23" Type="http://schemas.openxmlformats.org/officeDocument/2006/relationships/slideLayout" Target="../slideLayouts/slideLayout49.xml"/><Relationship Id="rId22" Type="http://schemas.openxmlformats.org/officeDocument/2006/relationships/slideLayout" Target="../slideLayouts/slideLayout48.xml"/><Relationship Id="rId21" Type="http://schemas.openxmlformats.org/officeDocument/2006/relationships/slideLayout" Target="../slideLayouts/slideLayout47.xml"/><Relationship Id="rId20" Type="http://schemas.openxmlformats.org/officeDocument/2006/relationships/slideLayout" Target="../slideLayouts/slideLayout46.xml"/><Relationship Id="rId2" Type="http://schemas.openxmlformats.org/officeDocument/2006/relationships/slideLayout" Target="../slideLayouts/slideLayout28.xml"/><Relationship Id="rId19" Type="http://schemas.openxmlformats.org/officeDocument/2006/relationships/slideLayout" Target="../slideLayouts/slideLayout45.xml"/><Relationship Id="rId18" Type="http://schemas.openxmlformats.org/officeDocument/2006/relationships/slideLayout" Target="../slideLayouts/slideLayout44.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7"/>
            </p:custDataLst>
          </p:nvPr>
        </p:nvSpPr>
        <p:spPr>
          <a:xfrm>
            <a:off x="608432" y="638707"/>
            <a:ext cx="10969771" cy="740749"/>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8"/>
            </p:custDataLst>
          </p:nvPr>
        </p:nvSpPr>
        <p:spPr>
          <a:xfrm>
            <a:off x="608330" y="1564640"/>
            <a:ext cx="4702810" cy="52006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p:txBody>
      </p:sp>
      <p:sp>
        <p:nvSpPr>
          <p:cNvPr id="4" name="日期占位符 3"/>
          <p:cNvSpPr>
            <a:spLocks noGrp="1"/>
          </p:cNvSpPr>
          <p:nvPr>
            <p:ph type="dt" sz="half" idx="2"/>
            <p:custDataLst>
              <p:tags r:id="rId29"/>
            </p:custDataLst>
          </p:nvPr>
        </p:nvSpPr>
        <p:spPr>
          <a:xfrm>
            <a:off x="612032" y="6628951"/>
            <a:ext cx="2700141" cy="332581"/>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30"/>
            </p:custDataLst>
          </p:nvPr>
        </p:nvSpPr>
        <p:spPr>
          <a:xfrm>
            <a:off x="4116214" y="6628951"/>
            <a:ext cx="3960206" cy="332581"/>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1"/>
            </p:custDataLst>
          </p:nvPr>
        </p:nvSpPr>
        <p:spPr>
          <a:xfrm>
            <a:off x="8878062" y="6628951"/>
            <a:ext cx="2700141" cy="332581"/>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3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7"/>
            </p:custDataLst>
          </p:nvPr>
        </p:nvSpPr>
        <p:spPr>
          <a:xfrm>
            <a:off x="608432" y="638707"/>
            <a:ext cx="10969771" cy="740749"/>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8"/>
            </p:custDataLst>
          </p:nvPr>
        </p:nvSpPr>
        <p:spPr>
          <a:xfrm>
            <a:off x="608330" y="1564640"/>
            <a:ext cx="4702810" cy="52006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p:txBody>
      </p:sp>
      <p:sp>
        <p:nvSpPr>
          <p:cNvPr id="4" name="日期占位符 3"/>
          <p:cNvSpPr>
            <a:spLocks noGrp="1"/>
          </p:cNvSpPr>
          <p:nvPr>
            <p:ph type="dt" sz="half" idx="2"/>
            <p:custDataLst>
              <p:tags r:id="rId29"/>
            </p:custDataLst>
          </p:nvPr>
        </p:nvSpPr>
        <p:spPr>
          <a:xfrm>
            <a:off x="612032" y="6628951"/>
            <a:ext cx="2700141" cy="332581"/>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30"/>
            </p:custDataLst>
          </p:nvPr>
        </p:nvSpPr>
        <p:spPr>
          <a:xfrm>
            <a:off x="4116214" y="6628951"/>
            <a:ext cx="3960206" cy="332581"/>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1"/>
            </p:custDataLst>
          </p:nvPr>
        </p:nvSpPr>
        <p:spPr>
          <a:xfrm>
            <a:off x="8878062" y="6628951"/>
            <a:ext cx="2700141" cy="332581"/>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32"/>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318.xml"/><Relationship Id="rId1" Type="http://schemas.openxmlformats.org/officeDocument/2006/relationships/tags" Target="../tags/tag317.xml"/></Relationships>
</file>

<file path=ppt/slides/_rels/slide2.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6" Type="http://schemas.openxmlformats.org/officeDocument/2006/relationships/slideLayout" Target="../slideLayouts/slideLayout4.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tags" Target="../tags/tag24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image" Target="../media/image4.png"/><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5.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1" Type="http://schemas.openxmlformats.org/officeDocument/2006/relationships/slideLayout" Target="../slideLayouts/slideLayout2.xml"/><Relationship Id="rId10" Type="http://schemas.openxmlformats.org/officeDocument/2006/relationships/tags" Target="../tags/tag276.xml"/><Relationship Id="rId1" Type="http://schemas.openxmlformats.org/officeDocument/2006/relationships/tags" Target="../tags/tag26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7.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image" Target="../media/image5.png"/><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3" Type="http://schemas.openxmlformats.org/officeDocument/2006/relationships/slideLayout" Target="../slideLayouts/slideLayout3.xml"/><Relationship Id="rId12" Type="http://schemas.openxmlformats.org/officeDocument/2006/relationships/tags" Target="../tags/tag29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4.xml"/></Relationships>
</file>

<file path=ppt/slides/_rels/slide8.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image" Target="../media/image8.png"/><Relationship Id="rId5" Type="http://schemas.openxmlformats.org/officeDocument/2006/relationships/tags" Target="../tags/tag297.xml"/><Relationship Id="rId4" Type="http://schemas.openxmlformats.org/officeDocument/2006/relationships/image" Target="../media/image7.png"/><Relationship Id="rId3" Type="http://schemas.openxmlformats.org/officeDocument/2006/relationships/tags" Target="../tags/tag296.xml"/><Relationship Id="rId2" Type="http://schemas.openxmlformats.org/officeDocument/2006/relationships/image" Target="../media/image6.png"/><Relationship Id="rId11" Type="http://schemas.openxmlformats.org/officeDocument/2006/relationships/slideLayout" Target="../slideLayouts/slideLayout4.xml"/><Relationship Id="rId10" Type="http://schemas.openxmlformats.org/officeDocument/2006/relationships/tags" Target="../tags/tag301.xml"/><Relationship Id="rId1" Type="http://schemas.openxmlformats.org/officeDocument/2006/relationships/tags" Target="../tags/tag29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699125" y="4728210"/>
            <a:ext cx="5607050" cy="583565"/>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3200" b="1">
                <a:solidFill>
                  <a:schemeClr val="bg1"/>
                </a:solidFill>
                <a:latin typeface="Arial" panose="020B0604020202020204" pitchFamily="34" charset="0"/>
                <a:ea typeface="微软雅黑" panose="020B0503020204020204" charset="-122"/>
              </a:rPr>
              <a:t>独家过评规格（</a:t>
            </a:r>
            <a:r>
              <a:rPr lang="en-US" altLang="zh-CN" sz="3200" b="1">
                <a:solidFill>
                  <a:schemeClr val="bg1"/>
                </a:solidFill>
                <a:latin typeface="Arial" panose="020B0604020202020204" pitchFamily="34" charset="0"/>
                <a:ea typeface="微软雅黑" panose="020B0503020204020204" charset="-122"/>
              </a:rPr>
              <a:t>20ml</a:t>
            </a:r>
            <a:r>
              <a:rPr lang="zh-CN" altLang="en-US" sz="3200" b="1">
                <a:solidFill>
                  <a:schemeClr val="bg1"/>
                </a:solidFill>
                <a:latin typeface="Arial" panose="020B0604020202020204" pitchFamily="34" charset="0"/>
                <a:ea typeface="微软雅黑" panose="020B0503020204020204" charset="-122"/>
              </a:rPr>
              <a:t>：</a:t>
            </a:r>
            <a:r>
              <a:rPr lang="en-US" altLang="zh-CN" sz="3200" b="1">
                <a:solidFill>
                  <a:schemeClr val="bg1"/>
                </a:solidFill>
                <a:latin typeface="Arial" panose="020B0604020202020204" pitchFamily="34" charset="0"/>
                <a:ea typeface="微软雅黑" panose="020B0503020204020204" charset="-122"/>
              </a:rPr>
              <a:t>0.2g</a:t>
            </a:r>
            <a:r>
              <a:rPr lang="zh-CN" altLang="en-US" sz="3200" b="1">
                <a:solidFill>
                  <a:schemeClr val="bg1"/>
                </a:solidFill>
                <a:latin typeface="Arial" panose="020B0604020202020204" pitchFamily="34" charset="0"/>
                <a:ea typeface="微软雅黑" panose="020B0503020204020204" charset="-122"/>
              </a:rPr>
              <a:t>）</a:t>
            </a:r>
            <a:endParaRPr lang="zh-CN" altLang="en-US" sz="3200" b="1">
              <a:solidFill>
                <a:schemeClr val="bg1"/>
              </a:solidFill>
              <a:latin typeface="Arial" panose="020B0604020202020204" pitchFamily="34" charset="0"/>
              <a:ea typeface="微软雅黑" panose="020B0503020204020204" charset="-122"/>
            </a:endParaRPr>
          </a:p>
        </p:txBody>
      </p:sp>
      <p:sp>
        <p:nvSpPr>
          <p:cNvPr id="3" name="文本框 2"/>
          <p:cNvSpPr txBox="1"/>
          <p:nvPr>
            <p:custDataLst>
              <p:tags r:id="rId2"/>
            </p:custDataLst>
          </p:nvPr>
        </p:nvSpPr>
        <p:spPr>
          <a:xfrm>
            <a:off x="7137353" y="5574794"/>
            <a:ext cx="3861941" cy="460375"/>
          </a:xfrm>
          <a:prstGeom prst="rect">
            <a:avLst/>
          </a:prstGeom>
        </p:spPr>
        <p:txBody>
          <a:bodyPr>
            <a:spAutoFit/>
            <a:extLst>
              <a:ext uri="{4A0BC546-FE56-4ADE-93B0-CB8AF2F6F144}">
                <wpsdc:textFrameExt xmlns:wpsdc="http://www.wps.cn/officeDocument/2022/drawingmlCustomData" type="text"/>
              </a:ext>
            </a:extLst>
          </a:bodyPr>
          <a:p>
            <a:pPr algn="r"/>
            <a:r>
              <a:rPr lang="zh-CN" altLang="en-US" sz="2400">
                <a:solidFill>
                  <a:schemeClr val="bg1"/>
                </a:solidFill>
                <a:latin typeface="Arial" panose="020B0604020202020204" pitchFamily="34" charset="0"/>
                <a:ea typeface="微软雅黑" panose="020B0503020204020204" charset="-122"/>
              </a:rPr>
              <a:t>云南先施药业有限公司</a:t>
            </a:r>
            <a:endParaRPr lang="zh-CN" altLang="en-US" sz="24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四.创新性信息</a:t>
            </a:r>
            <a:endParaRPr lang="zh-CN" altLang="en-US">
              <a:sym typeface="+mn-ea"/>
            </a:endParaRPr>
          </a:p>
        </p:txBody>
      </p:sp>
      <p:graphicFrame>
        <p:nvGraphicFramePr>
          <p:cNvPr id="3" name="表格 2"/>
          <p:cNvGraphicFramePr/>
          <p:nvPr>
            <p:custDataLst>
              <p:tags r:id="rId1"/>
            </p:custDataLst>
          </p:nvPr>
        </p:nvGraphicFramePr>
        <p:xfrm>
          <a:off x="1123950" y="3671570"/>
          <a:ext cx="10497185" cy="2154555"/>
        </p:xfrm>
        <a:graphic>
          <a:graphicData uri="http://schemas.openxmlformats.org/drawingml/2006/table">
            <a:tbl>
              <a:tblPr firstRow="1" bandRow="1">
                <a:tableStyleId>{5C22544A-7EE6-4342-B048-85BDC9FD1C3A}</a:tableStyleId>
              </a:tblPr>
              <a:tblGrid>
                <a:gridCol w="6961505"/>
                <a:gridCol w="3535680"/>
              </a:tblGrid>
              <a:tr h="468630">
                <a:tc>
                  <a:txBody>
                    <a:bodyPr/>
                    <a:p>
                      <a:pPr algn="ctr" eaLnBrk="0">
                        <a:lnSpc>
                          <a:spcPct val="109000"/>
                        </a:lnSpc>
                        <a:buClrTx/>
                        <a:buSzTx/>
                        <a:buFontTx/>
                        <a:buNone/>
                      </a:pPr>
                      <a:r>
                        <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主要创新点</a:t>
                      </a:r>
                      <a:endParaRPr lang="zh-CN" altLang="en-US"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86893" marR="86893" marT="43446" marB="43446"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F2F2"/>
                    </a:solidFill>
                  </a:tcPr>
                </a:tc>
                <a:tc>
                  <a:txBody>
                    <a:bodyPr/>
                    <a:p>
                      <a:pPr algn="ctr" eaLnBrk="0">
                        <a:lnSpc>
                          <a:spcPct val="109000"/>
                        </a:lnSpc>
                        <a:buClrTx/>
                        <a:buSzTx/>
                        <a:buFontTx/>
                        <a:buNone/>
                      </a:pPr>
                      <a:r>
                        <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创新带来的疗效或安全性方面的优势</a:t>
                      </a:r>
                      <a:endPar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86893" marR="86893" marT="43446" marB="43446"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F2F2"/>
                    </a:solidFill>
                  </a:tcPr>
                </a:tc>
              </a:tr>
              <a:tr h="1685925">
                <a:tc>
                  <a:txBody>
                    <a:bodyPr/>
                    <a:p>
                      <a:pPr algn="l" rtl="0" eaLnBrk="0">
                        <a:lnSpc>
                          <a:spcPct val="123000"/>
                        </a:lnSpc>
                        <a:spcBef>
                          <a:spcPts val="5"/>
                        </a:spcBef>
                        <a:buClrTx/>
                        <a:buSzTx/>
                        <a:buFontTx/>
                      </a:pP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1、国内独家过评规格</a:t>
                      </a: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小水针制剂（</a:t>
                      </a: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20ml</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0.2g</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23000"/>
                        </a:lnSpc>
                        <a:spcBef>
                          <a:spcPts val="5"/>
                        </a:spcBef>
                        <a:buClrTx/>
                        <a:buSzTx/>
                        <a:buFontTx/>
                      </a:pP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2、帕拉米韦氯化钠注射液（</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0.15g</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0.3g</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为输液型制剂，对于低龄儿童患者和肾功能损害患者</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不利于做相应的剂量调整，而高浓度的小水针制剂，稀释后非常便于儿童、肾功能损害患者的剂量调整；</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23000"/>
                        </a:lnSpc>
                        <a:spcBef>
                          <a:spcPts val="5"/>
                        </a:spcBef>
                        <a:buClrTx/>
                        <a:buSzTx/>
                        <a:buFontTx/>
                      </a:pP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、对于需要限制钠离子摄入的患者，我司帕拉米韦注射液（20ml∶0.2g）采用葡萄糖注射液稀释更适合患者的用药。同时葡萄糖输液稀释液有利于及时为感染患者提供能量补充。</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252095" marR="252095" marT="144145"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）可稀释的</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小水针更</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适合低龄儿童以及</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肾损伤患者（儿童及成人）</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实现剂量</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个体</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化调整，给药更为准确，临床更为安全、配制更为方便。</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p>
                      <a:pPr>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用葡萄糖注射液稀释的小水针，相比大输液的帕拉米韦氯化钠注射液，其中</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水分及氯化钠的摄入量较低，对于心衰、肾衰、水肿患者用药更为安全。</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txBody>
                  <a:tcPr marL="252095" marR="252095" marT="144145"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4" name="文本框 3"/>
          <p:cNvSpPr txBox="1"/>
          <p:nvPr>
            <p:custDataLst>
              <p:tags r:id="rId2"/>
            </p:custDataLst>
          </p:nvPr>
        </p:nvSpPr>
        <p:spPr>
          <a:xfrm>
            <a:off x="8276590" y="6175375"/>
            <a:ext cx="3344545" cy="860425"/>
          </a:xfrm>
          <a:prstGeom prst="rect">
            <a:avLst/>
          </a:prstGeom>
          <a:noFill/>
        </p:spPr>
        <p:txBody>
          <a:bodyPr wrap="square" rtlCol="0" anchor="t">
            <a:spAutoFit/>
          </a:bodyPr>
          <a:p>
            <a:r>
              <a:rPr lang="zh-CN" altLang="en-US" sz="1000">
                <a:latin typeface="微软雅黑" panose="020B0503020204020204" charset="-122"/>
                <a:ea typeface="微软雅黑" panose="020B0503020204020204" charset="-122"/>
                <a:cs typeface="微软雅黑" panose="020B0503020204020204" charset="-122"/>
                <a:sym typeface="+mn-ea"/>
              </a:rPr>
              <a:t>参考文献：</a:t>
            </a:r>
            <a:endParaRPr lang="zh-CN" altLang="en-US" sz="1000">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1</a:t>
            </a:r>
            <a:r>
              <a:rPr lang="zh-CN" altLang="en-US" sz="1000">
                <a:latin typeface="微软雅黑" panose="020B0503020204020204" charset="-122"/>
                <a:ea typeface="微软雅黑" panose="020B0503020204020204" charset="-122"/>
                <a:cs typeface="微软雅黑" panose="020B0503020204020204" charset="-122"/>
                <a:sym typeface="+mn-ea"/>
              </a:rPr>
              <a:t>、国外</a:t>
            </a:r>
            <a:r>
              <a:rPr lang="zh-CN" sz="1000">
                <a:latin typeface="微软雅黑" panose="020B0503020204020204" charset="-122"/>
                <a:ea typeface="微软雅黑" panose="020B0503020204020204" charset="-122"/>
                <a:cs typeface="微软雅黑" panose="020B0503020204020204" charset="-122"/>
                <a:sym typeface="+mn-ea"/>
              </a:rPr>
              <a:t>帕拉米韦注射液（</a:t>
            </a:r>
            <a:r>
              <a:rPr lang="en-US" altLang="zh-CN" sz="1000">
                <a:latin typeface="微软雅黑" panose="020B0503020204020204" charset="-122"/>
                <a:ea typeface="微软雅黑" panose="020B0503020204020204" charset="-122"/>
                <a:cs typeface="微软雅黑" panose="020B0503020204020204" charset="-122"/>
                <a:sym typeface="+mn-ea"/>
              </a:rPr>
              <a:t>20ml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0.2g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2</a:t>
            </a:r>
            <a:r>
              <a:rPr lang="zh-CN" altLang="en-US" sz="1000">
                <a:latin typeface="微软雅黑" panose="020B0503020204020204" charset="-122"/>
                <a:ea typeface="微软雅黑" panose="020B0503020204020204" charset="-122"/>
                <a:cs typeface="微软雅黑" panose="020B0503020204020204" charset="-122"/>
                <a:sym typeface="+mn-ea"/>
              </a:rPr>
              <a:t>、</a:t>
            </a:r>
            <a:r>
              <a:rPr lang="zh-CN" sz="1000">
                <a:latin typeface="微软雅黑" panose="020B0503020204020204" charset="-122"/>
                <a:ea typeface="微软雅黑" panose="020B0503020204020204" charset="-122"/>
                <a:cs typeface="微软雅黑" panose="020B0503020204020204" charset="-122"/>
                <a:sym typeface="+mn-ea"/>
              </a:rPr>
              <a:t>国内帕拉米韦注射液（</a:t>
            </a:r>
            <a:r>
              <a:rPr lang="en-US" altLang="zh-CN" sz="1000">
                <a:latin typeface="微软雅黑" panose="020B0503020204020204" charset="-122"/>
                <a:ea typeface="微软雅黑" panose="020B0503020204020204" charset="-122"/>
                <a:cs typeface="微软雅黑" panose="020B0503020204020204" charset="-122"/>
                <a:sym typeface="+mn-ea"/>
              </a:rPr>
              <a:t>20ml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0.2g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3</a:t>
            </a:r>
            <a:r>
              <a:rPr lang="zh-CN" altLang="en-US" sz="1000">
                <a:latin typeface="微软雅黑" panose="020B0503020204020204" charset="-122"/>
                <a:ea typeface="微软雅黑" panose="020B0503020204020204" charset="-122"/>
                <a:cs typeface="微软雅黑" panose="020B0503020204020204" charset="-122"/>
                <a:sym typeface="+mn-ea"/>
              </a:rPr>
              <a:t>、国内</a:t>
            </a:r>
            <a:r>
              <a:rPr lang="zh-CN" sz="1000">
                <a:latin typeface="微软雅黑" panose="020B0503020204020204" charset="-122"/>
                <a:ea typeface="微软雅黑" panose="020B0503020204020204" charset="-122"/>
                <a:cs typeface="微软雅黑" panose="020B0503020204020204" charset="-122"/>
                <a:sym typeface="+mn-ea"/>
              </a:rPr>
              <a:t>帕拉米韦氯化钠注射液（</a:t>
            </a:r>
            <a:r>
              <a:rPr lang="en-US" altLang="zh-CN" sz="1000">
                <a:latin typeface="微软雅黑" panose="020B0503020204020204" charset="-122"/>
                <a:ea typeface="微软雅黑" panose="020B0503020204020204" charset="-122"/>
                <a:cs typeface="微软雅黑" panose="020B0503020204020204" charset="-122"/>
                <a:sym typeface="+mn-ea"/>
              </a:rPr>
              <a:t>100ml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0.3g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endParaRPr lang="zh-CN" altLang="en-US" sz="10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7" name="table 27"/>
          <p:cNvGraphicFramePr>
            <a:graphicFrameLocks noGrp="1"/>
          </p:cNvGraphicFramePr>
          <p:nvPr>
            <p:custDataLst>
              <p:tags r:id="rId3"/>
            </p:custDataLst>
          </p:nvPr>
        </p:nvGraphicFramePr>
        <p:xfrm>
          <a:off x="1096645" y="1667510"/>
          <a:ext cx="10524490" cy="1544320"/>
        </p:xfrm>
        <a:graphic>
          <a:graphicData uri="http://schemas.openxmlformats.org/drawingml/2006/table">
            <a:tbl>
              <a:tblPr/>
              <a:tblGrid>
                <a:gridCol w="5262245"/>
                <a:gridCol w="5262245"/>
              </a:tblGrid>
              <a:tr h="521335">
                <a:tc>
                  <a:txBody>
                    <a:bodyPr/>
                    <a:p>
                      <a:pPr algn="ctr" rtl="0" eaLnBrk="0">
                        <a:lnSpc>
                          <a:spcPct val="109000"/>
                        </a:lnSpc>
                      </a:pPr>
                      <a:r>
                        <a:rPr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是否为科技重大专项支持上市药品</a:t>
                      </a:r>
                      <a:endParaRPr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18A"/>
                    </a:solidFill>
                  </a:tcPr>
                </a:tc>
                <a:tc>
                  <a:txBody>
                    <a:bodyPr/>
                    <a:p>
                      <a:pPr algn="ctr" rtl="0" eaLnBrk="0">
                        <a:lnSpc>
                          <a:spcPct val="107000"/>
                        </a:lnSpc>
                      </a:pPr>
                      <a:endParaRPr lang="en-US" altLang="en-US" sz="1600" dirty="0">
                        <a:latin typeface="微软雅黑" panose="020B0503020204020204" charset="-122"/>
                        <a:ea typeface="微软雅黑" panose="020B0503020204020204" charset="-122"/>
                      </a:endParaRPr>
                    </a:p>
                    <a:p>
                      <a:pPr marL="16510" indent="6985" algn="ctr" rtl="0" eaLnBrk="0">
                        <a:lnSpc>
                          <a:spcPct val="103000"/>
                        </a:lnSpc>
                        <a:spcBef>
                          <a:spcPts val="5"/>
                        </a:spcBef>
                      </a:pPr>
                      <a:endParaRPr lang="zh-CN"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r h="511175">
                <a:tc>
                  <a:txBody>
                    <a:bodyPr/>
                    <a:p>
                      <a:pPr algn="ctr" rtl="0" eaLnBrk="0">
                        <a:lnSpc>
                          <a:spcPct val="109000"/>
                        </a:lnSpc>
                        <a:buNone/>
                      </a:pPr>
                      <a:r>
                        <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是否为自主知识产权的创新药</a:t>
                      </a:r>
                      <a:endPar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18A"/>
                    </a:solidFill>
                  </a:tcPr>
                </a:tc>
                <a:tc>
                  <a:txBody>
                    <a:bodyPr/>
                    <a:p>
                      <a:pPr marL="16510" indent="6985" algn="ctr" rtl="0" eaLnBrk="0">
                        <a:lnSpc>
                          <a:spcPct val="103000"/>
                        </a:lnSpc>
                        <a:spcBef>
                          <a:spcPts val="5"/>
                        </a:spcBef>
                        <a:buNone/>
                      </a:pPr>
                      <a:endParaRPr lang="zh-CN"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ctr" rtl="0" eaLnBrk="0">
                        <a:lnSpc>
                          <a:spcPct val="103000"/>
                        </a:lnSpc>
                        <a:spcBef>
                          <a:spcPts val="5"/>
                        </a:spcBef>
                        <a:buNone/>
                      </a:pPr>
                      <a:endParaRPr lang="zh-CN" altLang="en-US"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r>
              <a:tr h="511810">
                <a:tc>
                  <a:txBody>
                    <a:bodyPr/>
                    <a:p>
                      <a:pPr algn="ctr" rtl="0" eaLnBrk="0">
                        <a:lnSpc>
                          <a:spcPct val="109000"/>
                        </a:lnSpc>
                        <a:buNone/>
                      </a:pPr>
                      <a:r>
                        <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药品注册分类</a:t>
                      </a:r>
                      <a:endPar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18A"/>
                    </a:solidFill>
                  </a:tcPr>
                </a:tc>
                <a:tc>
                  <a:txBody>
                    <a:bodyPr/>
                    <a:p>
                      <a:pPr marL="16510" indent="6985" algn="ctr" rtl="0" eaLnBrk="0">
                        <a:lnSpc>
                          <a:spcPct val="103000"/>
                        </a:lnSpc>
                        <a:spcBef>
                          <a:spcPts val="5"/>
                        </a:spcBef>
                        <a:buNone/>
                      </a:pPr>
                      <a:endParaRPr lang="en-US" altLang="zh-CN"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6510" indent="6985" algn="ctr" rtl="0" eaLnBrk="0">
                        <a:lnSpc>
                          <a:spcPct val="103000"/>
                        </a:lnSpc>
                        <a:spcBef>
                          <a:spcPts val="5"/>
                        </a:spcBef>
                        <a:buNone/>
                      </a:pPr>
                      <a:endParaRPr lang="zh-CN" altLang="en-US"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6" name="文本框 5"/>
          <p:cNvSpPr txBox="1"/>
          <p:nvPr>
            <p:custDataLst>
              <p:tags r:id="rId4"/>
            </p:custDataLst>
          </p:nvPr>
        </p:nvSpPr>
        <p:spPr>
          <a:xfrm>
            <a:off x="8396605" y="1769110"/>
            <a:ext cx="447675"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否</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5"/>
            </p:custDataLst>
          </p:nvPr>
        </p:nvSpPr>
        <p:spPr>
          <a:xfrm>
            <a:off x="8396605" y="2267585"/>
            <a:ext cx="447675"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否</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6"/>
            </p:custDataLst>
          </p:nvPr>
        </p:nvSpPr>
        <p:spPr>
          <a:xfrm>
            <a:off x="8343265" y="2766060"/>
            <a:ext cx="538480"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3类</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117"/>
          <p:cNvGraphicFramePr>
            <a:graphicFrameLocks noGrp="1"/>
          </p:cNvGraphicFramePr>
          <p:nvPr>
            <p:custDataLst>
              <p:tags r:id="rId1"/>
            </p:custDataLst>
          </p:nvPr>
        </p:nvGraphicFramePr>
        <p:xfrm>
          <a:off x="1151255" y="4194810"/>
          <a:ext cx="10429875" cy="1402715"/>
        </p:xfrm>
        <a:graphic>
          <a:graphicData uri="http://schemas.openxmlformats.org/drawingml/2006/table">
            <a:tbl>
              <a:tblPr/>
              <a:tblGrid>
                <a:gridCol w="10429875"/>
              </a:tblGrid>
              <a:tr h="1402715">
                <a:tc>
                  <a:txBody>
                    <a:bodyPr/>
                    <a:p>
                      <a:pPr algn="l" rtl="0" eaLnBrk="0">
                        <a:lnSpc>
                          <a:spcPct val="157000"/>
                        </a:lnSpc>
                      </a:pPr>
                      <a:endParaRPr lang="en-US" altLang="en-US" sz="1400" b="0" dirty="0">
                        <a:latin typeface="微软雅黑" panose="020B0503020204020204" charset="-122"/>
                        <a:ea typeface="微软雅黑" panose="020B0503020204020204" charset="-122"/>
                        <a:cs typeface="微软雅黑" panose="020B0503020204020204" charset="-122"/>
                      </a:endParaRPr>
                    </a:p>
                    <a:p>
                      <a:pPr marL="98425" indent="0" algn="l" rtl="0" eaLnBrk="0" fontAlgn="auto">
                        <a:lnSpc>
                          <a:spcPct val="150000"/>
                        </a:lnSpc>
                        <a:spcBef>
                          <a:spcPts val="0"/>
                        </a:spcBef>
                        <a:buClrTx/>
                        <a:buSzTx/>
                        <a:buFontTx/>
                      </a:pPr>
                      <a:r>
                        <a:rPr sz="1400" b="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0" dirty="0" smtClean="0">
                          <a:latin typeface="微软雅黑" panose="020B0503020204020204" charset="-122"/>
                          <a:ea typeface="微软雅黑" panose="020B0503020204020204" charset="-122"/>
                          <a:cs typeface="微软雅黑" panose="020B0503020204020204" charset="-122"/>
                        </a:rPr>
                        <a:t>目前目录内仅有南新制药的帕拉米韦氯化钠注射液，虽属于国内新药，但未进入参比制剂目录。在中国公立医疗机构终端销售额超过8亿元，</a:t>
                      </a:r>
                      <a:r>
                        <a:rPr lang="zh-CN" altLang="en-US" sz="1400" b="0" dirty="0" smtClean="0">
                          <a:latin typeface="微软雅黑" panose="020B0503020204020204" charset="-122"/>
                          <a:ea typeface="微软雅黑" panose="020B0503020204020204" charset="-122"/>
                          <a:cs typeface="微软雅黑" panose="020B0503020204020204" charset="-122"/>
                          <a:sym typeface="+mn-ea"/>
                        </a:rPr>
                        <a:t>帕拉米韦注射液为仿制（原研美国BioCryst）</a:t>
                      </a:r>
                      <a:r>
                        <a:rPr lang="zh-CN" altLang="en-US" sz="1400" b="0" dirty="0" smtClean="0">
                          <a:latin typeface="微软雅黑" panose="020B0503020204020204" charset="-122"/>
                          <a:ea typeface="微软雅黑" panose="020B0503020204020204" charset="-122"/>
                          <a:cs typeface="微软雅黑" panose="020B0503020204020204" charset="-122"/>
                        </a:rPr>
                        <a:t>，并过一致性评价，能够保证产品疗效与安全性，并</a:t>
                      </a:r>
                      <a:r>
                        <a:rPr lang="zh-CN" altLang="en-US" sz="1400" b="0" dirty="0" smtClean="0">
                          <a:latin typeface="微软雅黑" panose="020B0503020204020204" charset="-122"/>
                          <a:ea typeface="微软雅黑" panose="020B0503020204020204" charset="-122"/>
                          <a:cs typeface="微软雅黑" panose="020B0503020204020204" charset="-122"/>
                          <a:sym typeface="+mn-ea"/>
                        </a:rPr>
                        <a:t>打破独家垄断格局，</a:t>
                      </a:r>
                      <a:r>
                        <a:rPr lang="zh-CN" altLang="en-US" sz="1400" b="0" dirty="0" smtClean="0">
                          <a:latin typeface="微软雅黑" panose="020B0503020204020204" charset="-122"/>
                          <a:ea typeface="微软雅黑" panose="020B0503020204020204" charset="-122"/>
                          <a:cs typeface="微软雅黑" panose="020B0503020204020204" charset="-122"/>
                        </a:rPr>
                        <a:t>有利于市场竞争，进一步降低医疗费用。</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10795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graphicFrame>
        <p:nvGraphicFramePr>
          <p:cNvPr id="6" name="table 117"/>
          <p:cNvGraphicFramePr>
            <a:graphicFrameLocks noGrp="1"/>
          </p:cNvGraphicFramePr>
          <p:nvPr>
            <p:custDataLst>
              <p:tags r:id="rId2"/>
            </p:custDataLst>
          </p:nvPr>
        </p:nvGraphicFramePr>
        <p:xfrm>
          <a:off x="1146810" y="5843270"/>
          <a:ext cx="10429875" cy="1143000"/>
        </p:xfrm>
        <a:graphic>
          <a:graphicData uri="http://schemas.openxmlformats.org/drawingml/2006/table">
            <a:tbl>
              <a:tblPr/>
              <a:tblGrid>
                <a:gridCol w="10429875"/>
              </a:tblGrid>
              <a:tr h="1143000">
                <a:tc>
                  <a:txBody>
                    <a:bodyPr/>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a:t>
                      </a:r>
                      <a:endParaRPr lang="en-US" altLang="en-US" sz="1400" b="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帕拉米韦制剂上市多年，因此对帕拉米韦制剂已经具有一定的临床管理经验；</a:t>
                      </a:r>
                      <a:endParaRPr lang="en-US" altLang="en-US" sz="1400" b="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具有明确适应症和用法用量表述、病理和临床诊断标准以及权威指南，临床路径推荐和指导使用，临床管理难度低。</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2" name="标题 1"/>
          <p:cNvSpPr>
            <a:spLocks noGrp="1"/>
          </p:cNvSpPr>
          <p:nvPr>
            <p:ph type="title"/>
          </p:nvPr>
        </p:nvSpPr>
        <p:spPr/>
        <p:txBody>
          <a:bodyPr/>
          <a:p>
            <a:r>
              <a:rPr lang="zh-CN" altLang="en-US">
                <a:sym typeface="+mn-ea"/>
              </a:rPr>
              <a:t>五.公平性信息</a:t>
            </a:r>
            <a:endParaRPr lang="zh-CN" altLang="en-US">
              <a:sym typeface="+mn-ea"/>
            </a:endParaRPr>
          </a:p>
        </p:txBody>
      </p:sp>
      <p:graphicFrame>
        <p:nvGraphicFramePr>
          <p:cNvPr id="116" name="table 116"/>
          <p:cNvGraphicFramePr>
            <a:graphicFrameLocks noGrp="1"/>
          </p:cNvGraphicFramePr>
          <p:nvPr>
            <p:custDataLst>
              <p:tags r:id="rId3"/>
            </p:custDataLst>
          </p:nvPr>
        </p:nvGraphicFramePr>
        <p:xfrm>
          <a:off x="1146810" y="1343660"/>
          <a:ext cx="10433685" cy="1285240"/>
        </p:xfrm>
        <a:graphic>
          <a:graphicData uri="http://schemas.openxmlformats.org/drawingml/2006/table">
            <a:tbl>
              <a:tblPr/>
              <a:tblGrid>
                <a:gridCol w="10433685"/>
              </a:tblGrid>
              <a:tr h="1285240">
                <a:tc>
                  <a:txBody>
                    <a:bodyPr/>
                    <a:p>
                      <a:pPr algn="l" rtl="0" eaLnBrk="0">
                        <a:lnSpc>
                          <a:spcPct val="102000"/>
                        </a:lnSpc>
                      </a:pPr>
                      <a:endParaRPr lang="en-US" altLang="en-US" sz="1400" b="0" dirty="0">
                        <a:ln>
                          <a:noFill/>
                        </a:ln>
                        <a:latin typeface="微软雅黑" panose="020B0503020204020204" charset="-122"/>
                        <a:ea typeface="微软雅黑" panose="020B0503020204020204" charset="-122"/>
                      </a:endParaRPr>
                    </a:p>
                    <a:p>
                      <a:pPr marL="97790" indent="0" algn="l" rtl="0" eaLnBrk="0" fontAlgn="auto">
                        <a:lnSpc>
                          <a:spcPct val="150000"/>
                        </a:lnSpc>
                        <a:spcBef>
                          <a:spcPts val="0"/>
                        </a:spcBef>
                      </a:pPr>
                      <a:r>
                        <a:rPr sz="1400" b="0" spc="-10" dirty="0">
                          <a:ln>
                            <a:noFill/>
                          </a:ln>
                          <a:solidFill>
                            <a:srgbClr val="000000">
                              <a:alpha val="100000"/>
                            </a:srgbClr>
                          </a:solidFill>
                          <a:latin typeface="微软雅黑" panose="020B0503020204020204" charset="-122"/>
                          <a:ea typeface="微软雅黑" panose="020B0503020204020204" charset="-122"/>
                          <a:cs typeface="MS Gothic" panose="020B0609070205080204" charset="-128"/>
                          <a:sym typeface="+mn-ea"/>
                        </a:rPr>
                        <a:t>➢</a:t>
                      </a:r>
                      <a:r>
                        <a:rPr lang="zh-CN" altLang="en-US" sz="1400" b="0" dirty="0" smtClean="0">
                          <a:ln>
                            <a:noFill/>
                          </a:ln>
                          <a:latin typeface="微软雅黑" panose="020B0503020204020204" charset="-122"/>
                          <a:ea typeface="微软雅黑" panose="020B0503020204020204" charset="-122"/>
                          <a:sym typeface="+mn-ea"/>
                        </a:rPr>
                        <a:t>流感流行病学最显著的特点：突然爆发、迅速扩散，造成不同程度的流行及人为恐慌，而一直以来帕拉米韦氯化钠注射液为国内独家品种，疫情期间容易出现供应不足和哄抬物价等情况，帕拉米韦注射液的引入有利于满足需求、稳定物价、造福百姓。</a:t>
                      </a:r>
                      <a:endParaRPr lang="zh-CN" altLang="en-US" sz="1400" b="0" dirty="0" smtClean="0">
                        <a:ln>
                          <a:noFill/>
                        </a:ln>
                        <a:latin typeface="微软雅黑" panose="020B0503020204020204" charset="-122"/>
                        <a:ea typeface="微软雅黑" panose="020B0503020204020204" charset="-122"/>
                        <a:sym typeface="+mn-ea"/>
                      </a:endParaRPr>
                    </a:p>
                    <a:p>
                      <a:pPr marL="97790" indent="0" algn="l" rtl="0" eaLnBrk="0" fontAlgn="auto">
                        <a:lnSpc>
                          <a:spcPct val="150000"/>
                        </a:lnSpc>
                        <a:spcBef>
                          <a:spcPts val="0"/>
                        </a:spcBef>
                      </a:pPr>
                      <a:r>
                        <a:rPr sz="1400" b="0" spc="-10" dirty="0">
                          <a:ln>
                            <a:noFill/>
                          </a:ln>
                          <a:solidFill>
                            <a:srgbClr val="000000">
                              <a:alpha val="100000"/>
                            </a:srgbClr>
                          </a:solidFill>
                          <a:latin typeface="微软雅黑" panose="020B0503020204020204" charset="-122"/>
                          <a:ea typeface="微软雅黑" panose="020B0503020204020204" charset="-122"/>
                          <a:cs typeface="MS Gothic" panose="020B0609070205080204" charset="-128"/>
                          <a:sym typeface="+mn-ea"/>
                        </a:rPr>
                        <a:t>➢</a:t>
                      </a:r>
                      <a:r>
                        <a:rPr lang="zh-CN" altLang="en-US" sz="1400" b="0" dirty="0" smtClean="0">
                          <a:ln>
                            <a:noFill/>
                          </a:ln>
                          <a:latin typeface="微软雅黑" panose="020B0503020204020204" charset="-122"/>
                          <a:ea typeface="微软雅黑" panose="020B0503020204020204" charset="-122"/>
                          <a:sym typeface="+mn-ea"/>
                        </a:rPr>
                        <a:t>相比帕拉米韦氯化钠注射液，帕拉米韦注射液有效满足了低龄儿童以及心衰、肾衰、水肿患者更为安全的用药需求。</a:t>
                      </a:r>
                      <a:endParaRPr lang="zh-CN" altLang="en-US" sz="1400" b="0" dirty="0" smtClean="0">
                        <a:ln>
                          <a:noFill/>
                        </a:ln>
                        <a:latin typeface="微软雅黑" panose="020B0503020204020204" charset="-122"/>
                        <a:ea typeface="微软雅黑" panose="020B0503020204020204" charset="-122"/>
                        <a:sym typeface="+mn-ea"/>
                      </a:endParaRPr>
                    </a:p>
                  </a:txBody>
                  <a:tcPr marL="0" marR="0" marT="0" marB="10795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122" name="textbox 122"/>
          <p:cNvSpPr/>
          <p:nvPr>
            <p:custDataLst>
              <p:tags r:id="rId4"/>
            </p:custDataLst>
          </p:nvPr>
        </p:nvSpPr>
        <p:spPr>
          <a:xfrm>
            <a:off x="1151255" y="1146810"/>
            <a:ext cx="3067685" cy="377825"/>
          </a:xfrm>
          <a:prstGeom prst="rect">
            <a:avLst/>
          </a:prstGeom>
          <a:solidFill>
            <a:srgbClr val="00418A"/>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所治疗疾病对公众健康的影响</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122"/>
          <p:cNvSpPr/>
          <p:nvPr>
            <p:custDataLst>
              <p:tags r:id="rId5"/>
            </p:custDataLst>
          </p:nvPr>
        </p:nvSpPr>
        <p:spPr>
          <a:xfrm>
            <a:off x="1155700" y="4084320"/>
            <a:ext cx="1692910" cy="377825"/>
          </a:xfrm>
          <a:prstGeom prst="rect">
            <a:avLst/>
          </a:prstGeom>
          <a:solidFill>
            <a:srgbClr val="00418A"/>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弥补目录短板</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122"/>
          <p:cNvSpPr/>
          <p:nvPr>
            <p:custDataLst>
              <p:tags r:id="rId6"/>
            </p:custDataLst>
          </p:nvPr>
        </p:nvSpPr>
        <p:spPr>
          <a:xfrm>
            <a:off x="1151255" y="5681980"/>
            <a:ext cx="1882775" cy="377825"/>
          </a:xfrm>
          <a:prstGeom prst="rect">
            <a:avLst/>
          </a:prstGeom>
          <a:solidFill>
            <a:srgbClr val="00418A"/>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临床管理难度低</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8" name="table 117"/>
          <p:cNvGraphicFramePr>
            <a:graphicFrameLocks noGrp="1"/>
          </p:cNvGraphicFramePr>
          <p:nvPr>
            <p:custDataLst>
              <p:tags r:id="rId7"/>
            </p:custDataLst>
          </p:nvPr>
        </p:nvGraphicFramePr>
        <p:xfrm>
          <a:off x="1155700" y="2900045"/>
          <a:ext cx="10429875" cy="1082675"/>
        </p:xfrm>
        <a:graphic>
          <a:graphicData uri="http://schemas.openxmlformats.org/drawingml/2006/table">
            <a:tbl>
              <a:tblPr/>
              <a:tblGrid>
                <a:gridCol w="10429875"/>
              </a:tblGrid>
              <a:tr h="1082675">
                <a:tc>
                  <a:txBody>
                    <a:bodyPr/>
                    <a:p>
                      <a:pPr algn="l" rtl="0" eaLnBrk="0">
                        <a:lnSpc>
                          <a:spcPct val="157000"/>
                        </a:lnSpc>
                      </a:pPr>
                      <a:endParaRPr lang="en-US" altLang="en-US" sz="1400" b="0" dirty="0">
                        <a:latin typeface="微软雅黑" panose="020B0503020204020204" charset="-122"/>
                        <a:ea typeface="微软雅黑" panose="020B0503020204020204" charset="-122"/>
                        <a:cs typeface="微软雅黑" panose="020B0503020204020204" charset="-122"/>
                      </a:endParaRPr>
                    </a:p>
                    <a:p>
                      <a:pPr marL="98425" indent="0" algn="l" rtl="0" eaLnBrk="0" fontAlgn="auto">
                        <a:lnSpc>
                          <a:spcPct val="150000"/>
                        </a:lnSpc>
                        <a:spcBef>
                          <a:spcPts val="0"/>
                        </a:spcBef>
                        <a:buClrTx/>
                        <a:buSzTx/>
                        <a:buFontTx/>
                      </a:pPr>
                      <a:r>
                        <a:rPr sz="1400" b="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0" dirty="0" smtClean="0">
                          <a:latin typeface="微软雅黑" panose="020B0503020204020204" charset="-122"/>
                          <a:ea typeface="微软雅黑" panose="020B0503020204020204" charset="-122"/>
                          <a:cs typeface="微软雅黑" panose="020B0503020204020204" charset="-122"/>
                        </a:rPr>
                        <a:t>帕拉米韦注射液满足了参保人员中特殊群体如低龄儿童、肾功能损伤、及心衰、水肿患者的安全用药需求，与目前医保目录中帕拉米韦氯化钠注射液的治疗费用基本持平，符合</a:t>
                      </a:r>
                      <a:r>
                        <a:rPr lang="en-US" altLang="zh-CN" sz="1400" b="0" dirty="0" smtClean="0">
                          <a:latin typeface="微软雅黑" panose="020B0503020204020204" charset="-122"/>
                          <a:ea typeface="微软雅黑" panose="020B0503020204020204" charset="-122"/>
                          <a:cs typeface="微软雅黑" panose="020B0503020204020204" charset="-122"/>
                        </a:rPr>
                        <a:t>“</a:t>
                      </a:r>
                      <a:r>
                        <a:rPr lang="zh-CN" altLang="en-US" sz="1400" b="0" dirty="0" smtClean="0">
                          <a:latin typeface="微软雅黑" panose="020B0503020204020204" charset="-122"/>
                          <a:ea typeface="微软雅黑" panose="020B0503020204020204" charset="-122"/>
                          <a:cs typeface="微软雅黑" panose="020B0503020204020204" charset="-122"/>
                        </a:rPr>
                        <a:t>保基本</a:t>
                      </a:r>
                      <a:r>
                        <a:rPr lang="en-US" altLang="zh-CN" sz="1400" b="0" dirty="0" smtClean="0">
                          <a:latin typeface="微软雅黑" panose="020B0503020204020204" charset="-122"/>
                          <a:ea typeface="微软雅黑" panose="020B0503020204020204" charset="-122"/>
                          <a:cs typeface="微软雅黑" panose="020B0503020204020204" charset="-122"/>
                        </a:rPr>
                        <a:t>”</a:t>
                      </a:r>
                      <a:r>
                        <a:rPr lang="zh-CN" altLang="en-US" sz="1400" b="0" dirty="0" smtClean="0">
                          <a:latin typeface="微软雅黑" panose="020B0503020204020204" charset="-122"/>
                          <a:ea typeface="微软雅黑" panose="020B0503020204020204" charset="-122"/>
                          <a:cs typeface="微软雅黑" panose="020B0503020204020204" charset="-122"/>
                        </a:rPr>
                        <a:t>原则。</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107950" vert="horz" anchor="t"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9" name="textbox 122"/>
          <p:cNvSpPr/>
          <p:nvPr>
            <p:custDataLst>
              <p:tags r:id="rId8"/>
            </p:custDataLst>
          </p:nvPr>
        </p:nvSpPr>
        <p:spPr>
          <a:xfrm>
            <a:off x="1151255" y="2704465"/>
            <a:ext cx="2372995" cy="377825"/>
          </a:xfrm>
          <a:prstGeom prst="rect">
            <a:avLst/>
          </a:prstGeom>
          <a:solidFill>
            <a:srgbClr val="00418A"/>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符合</a:t>
            </a:r>
            <a:r>
              <a:rPr lang="en-US" alt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保基本</a:t>
            </a:r>
            <a:r>
              <a:rPr lang="en-US" alt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原则</a:t>
            </a:r>
            <a:endPar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699125" y="4728210"/>
            <a:ext cx="5607050" cy="583565"/>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3200" b="1">
                <a:solidFill>
                  <a:schemeClr val="bg1"/>
                </a:solidFill>
                <a:latin typeface="Arial" panose="020B0604020202020204" pitchFamily="34" charset="0"/>
                <a:ea typeface="微软雅黑" panose="020B0503020204020204" charset="-122"/>
              </a:rPr>
              <a:t>独家过评规格（</a:t>
            </a:r>
            <a:r>
              <a:rPr lang="en-US" altLang="zh-CN" sz="3200" b="1">
                <a:solidFill>
                  <a:schemeClr val="bg1"/>
                </a:solidFill>
                <a:latin typeface="Arial" panose="020B0604020202020204" pitchFamily="34" charset="0"/>
                <a:ea typeface="微软雅黑" panose="020B0503020204020204" charset="-122"/>
              </a:rPr>
              <a:t>20ml</a:t>
            </a:r>
            <a:r>
              <a:rPr lang="zh-CN" altLang="en-US" sz="3200" b="1">
                <a:solidFill>
                  <a:schemeClr val="bg1"/>
                </a:solidFill>
                <a:latin typeface="Arial" panose="020B0604020202020204" pitchFamily="34" charset="0"/>
                <a:ea typeface="微软雅黑" panose="020B0503020204020204" charset="-122"/>
              </a:rPr>
              <a:t>：</a:t>
            </a:r>
            <a:r>
              <a:rPr lang="en-US" altLang="zh-CN" sz="3200" b="1">
                <a:solidFill>
                  <a:schemeClr val="bg1"/>
                </a:solidFill>
                <a:latin typeface="Arial" panose="020B0604020202020204" pitchFamily="34" charset="0"/>
                <a:ea typeface="微软雅黑" panose="020B0503020204020204" charset="-122"/>
              </a:rPr>
              <a:t>0.2g</a:t>
            </a:r>
            <a:r>
              <a:rPr lang="zh-CN" altLang="en-US" sz="3200" b="1">
                <a:solidFill>
                  <a:schemeClr val="bg1"/>
                </a:solidFill>
                <a:latin typeface="Arial" panose="020B0604020202020204" pitchFamily="34" charset="0"/>
                <a:ea typeface="微软雅黑" panose="020B0503020204020204" charset="-122"/>
              </a:rPr>
              <a:t>）</a:t>
            </a:r>
            <a:endParaRPr lang="zh-CN" altLang="en-US" sz="3200" b="1">
              <a:solidFill>
                <a:schemeClr val="bg1"/>
              </a:solidFill>
              <a:latin typeface="Arial" panose="020B0604020202020204" pitchFamily="34" charset="0"/>
              <a:ea typeface="微软雅黑" panose="020B0503020204020204" charset="-122"/>
            </a:endParaRPr>
          </a:p>
        </p:txBody>
      </p:sp>
      <p:sp>
        <p:nvSpPr>
          <p:cNvPr id="3" name="文本框 2"/>
          <p:cNvSpPr txBox="1"/>
          <p:nvPr>
            <p:custDataLst>
              <p:tags r:id="rId2"/>
            </p:custDataLst>
          </p:nvPr>
        </p:nvSpPr>
        <p:spPr>
          <a:xfrm>
            <a:off x="7137353" y="5574794"/>
            <a:ext cx="3861941" cy="460375"/>
          </a:xfrm>
          <a:prstGeom prst="rect">
            <a:avLst/>
          </a:prstGeom>
        </p:spPr>
        <p:txBody>
          <a:bodyPr>
            <a:spAutoFit/>
            <a:extLst>
              <a:ext uri="{4A0BC546-FE56-4ADE-93B0-CB8AF2F6F144}">
                <wpsdc:textFrameExt xmlns:wpsdc="http://www.wps.cn/officeDocument/2022/drawingmlCustomData" type="text"/>
              </a:ext>
            </a:extLst>
          </a:bodyPr>
          <a:p>
            <a:pPr algn="r"/>
            <a:r>
              <a:rPr lang="zh-CN" altLang="en-US" sz="2400">
                <a:solidFill>
                  <a:schemeClr val="bg1"/>
                </a:solidFill>
                <a:latin typeface="Arial" panose="020B0604020202020204" pitchFamily="34" charset="0"/>
                <a:ea typeface="微软雅黑" panose="020B0503020204020204" charset="-122"/>
              </a:rPr>
              <a:t>云南先施药业有限公司</a:t>
            </a:r>
            <a:endParaRPr lang="zh-CN" altLang="en-US" sz="24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nvPr>
        </p:nvSpPr>
        <p:spPr/>
        <p:txBody>
          <a:bodyPr/>
          <a:p>
            <a:r>
              <a:rPr lang="zh-CN" altLang="en-US"/>
              <a:t>目录</a:t>
            </a:r>
            <a:endParaRPr lang="zh-CN" altLang="en-US"/>
          </a:p>
        </p:txBody>
      </p:sp>
      <p:graphicFrame>
        <p:nvGraphicFramePr>
          <p:cNvPr id="24" name="table 4"/>
          <p:cNvGraphicFramePr>
            <a:graphicFrameLocks noGrp="1"/>
          </p:cNvGraphicFramePr>
          <p:nvPr>
            <p:custDataLst>
              <p:tags r:id="rId1"/>
            </p:custDataLst>
          </p:nvPr>
        </p:nvGraphicFramePr>
        <p:xfrm>
          <a:off x="1207135" y="1578610"/>
          <a:ext cx="10395585" cy="692785"/>
        </p:xfrm>
        <a:graphic>
          <a:graphicData uri="http://schemas.openxmlformats.org/drawingml/2006/table">
            <a:tbl>
              <a:tblPr/>
              <a:tblGrid>
                <a:gridCol w="10395585"/>
              </a:tblGrid>
              <a:tr h="692785">
                <a:tc>
                  <a:txBody>
                    <a:bodyPr/>
                    <a:p>
                      <a:pPr algn="l" rtl="0" eaLnBrk="0">
                        <a:lnSpc>
                          <a:spcPct val="151000"/>
                        </a:lnSpc>
                      </a:pPr>
                      <a:endParaRPr lang="en-US" altLang="en-US" sz="950" dirty="0">
                        <a:effectLst>
                          <a:outerShdw blurRad="38100" dist="25400" dir="5400000" algn="ctr" rotWithShape="0">
                            <a:srgbClr val="6E747A">
                              <a:alpha val="43000"/>
                            </a:srgbClr>
                          </a:outerShdw>
                        </a:effectLst>
                      </a:endParaRPr>
                    </a:p>
                    <a:p>
                      <a:pPr algn="l" rtl="0" eaLnBrk="0">
                        <a:lnSpc>
                          <a:spcPct val="9000"/>
                        </a:lnSpc>
                      </a:pPr>
                      <a:endParaRPr lang="en-US" altLang="en-US" sz="100" dirty="0">
                        <a:effectLst>
                          <a:outerShdw blurRad="38100" dist="25400" dir="5400000" algn="ctr" rotWithShape="0">
                            <a:srgbClr val="6E747A">
                              <a:alpha val="43000"/>
                            </a:srgbClr>
                          </a:outerShdw>
                        </a:effectLst>
                      </a:endParaRPr>
                    </a:p>
                    <a:p>
                      <a:pPr marL="566420" algn="l" rtl="0" eaLnBrk="0">
                        <a:lnSpc>
                          <a:spcPct val="98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药品基</a:t>
                      </a:r>
                      <a:r>
                        <a:rPr sz="2280" b="1" spc="0" dirty="0">
                          <a:solidFill>
                            <a:srgbClr val="00418A"/>
                          </a:solidFill>
                          <a:effectLst/>
                          <a:latin typeface="微软雅黑" panose="020B0503020204020204" charset="-122"/>
                          <a:ea typeface="微软雅黑" panose="020B0503020204020204" charset="-122"/>
                          <a:cs typeface="微软雅黑" panose="020B0503020204020204" charset="-122"/>
                        </a:rPr>
                        <a:t>本信息</a:t>
                      </a:r>
                      <a:endParaRPr lang="en-US" altLang="en-US" sz="2280" b="1" spc="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graphicFrame>
        <p:nvGraphicFramePr>
          <p:cNvPr id="25" name="table 5"/>
          <p:cNvGraphicFramePr>
            <a:graphicFrameLocks noGrp="1"/>
          </p:cNvGraphicFramePr>
          <p:nvPr>
            <p:custDataLst>
              <p:tags r:id="rId2"/>
            </p:custDataLst>
          </p:nvPr>
        </p:nvGraphicFramePr>
        <p:xfrm>
          <a:off x="1207135" y="2550160"/>
          <a:ext cx="10395585" cy="699135"/>
        </p:xfrm>
        <a:graphic>
          <a:graphicData uri="http://schemas.openxmlformats.org/drawingml/2006/table">
            <a:tbl>
              <a:tblPr/>
              <a:tblGrid>
                <a:gridCol w="10395585"/>
              </a:tblGrid>
              <a:tr h="699135">
                <a:tc>
                  <a:txBody>
                    <a:bodyPr/>
                    <a:p>
                      <a:pPr algn="l" rtl="0" eaLnBrk="0">
                        <a:lnSpc>
                          <a:spcPct val="153000"/>
                        </a:lnSpc>
                      </a:pPr>
                      <a:endParaRPr lang="en-US" altLang="en-US" sz="950" dirty="0"/>
                    </a:p>
                    <a:p>
                      <a:pPr algn="l" rtl="0" eaLnBrk="0">
                        <a:lnSpc>
                          <a:spcPct val="8000"/>
                        </a:lnSpc>
                      </a:pPr>
                      <a:endParaRPr lang="en-US" altLang="en-US" sz="100" dirty="0">
                        <a:effectLst/>
                      </a:endParaRPr>
                    </a:p>
                    <a:p>
                      <a:pPr marL="566420" algn="l" rtl="0" eaLnBrk="0">
                        <a:lnSpc>
                          <a:spcPct val="98000"/>
                        </a:lnSpc>
                        <a:buClrTx/>
                        <a:buSzTx/>
                        <a:buFontTx/>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安全性信息</a:t>
                      </a:r>
                      <a:endParaRPr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6"/>
          <p:cNvGraphicFramePr>
            <a:graphicFrameLocks noGrp="1"/>
          </p:cNvGraphicFramePr>
          <p:nvPr>
            <p:custDataLst>
              <p:tags r:id="rId3"/>
            </p:custDataLst>
          </p:nvPr>
        </p:nvGraphicFramePr>
        <p:xfrm>
          <a:off x="1207135" y="4499610"/>
          <a:ext cx="10395585" cy="692150"/>
        </p:xfrm>
        <a:graphic>
          <a:graphicData uri="http://schemas.openxmlformats.org/drawingml/2006/table">
            <a:tbl>
              <a:tblPr/>
              <a:tblGrid>
                <a:gridCol w="10395585"/>
              </a:tblGrid>
              <a:tr h="692150">
                <a:tc>
                  <a:txBody>
                    <a:bodyPr/>
                    <a:p>
                      <a:pPr algn="l" rtl="0" eaLnBrk="0">
                        <a:lnSpc>
                          <a:spcPct val="153000"/>
                        </a:lnSpc>
                      </a:pPr>
                      <a:endParaRPr lang="en-US" altLang="en-US" sz="950" dirty="0"/>
                    </a:p>
                    <a:p>
                      <a:pPr algn="l" rtl="0" eaLnBrk="0">
                        <a:lnSpc>
                          <a:spcPct val="7000"/>
                        </a:lnSpc>
                      </a:pPr>
                      <a:endParaRPr lang="en-US" altLang="en-US" sz="100" dirty="0">
                        <a:effectLst/>
                      </a:endParaRPr>
                    </a:p>
                    <a:p>
                      <a:pPr marL="56388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创新性信息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table 7"/>
          <p:cNvGraphicFramePr>
            <a:graphicFrameLocks noGrp="1"/>
          </p:cNvGraphicFramePr>
          <p:nvPr>
            <p:custDataLst>
              <p:tags r:id="rId4"/>
            </p:custDataLst>
          </p:nvPr>
        </p:nvGraphicFramePr>
        <p:xfrm>
          <a:off x="1207135" y="3523615"/>
          <a:ext cx="10395585" cy="683260"/>
        </p:xfrm>
        <a:graphic>
          <a:graphicData uri="http://schemas.openxmlformats.org/drawingml/2006/table">
            <a:tbl>
              <a:tblPr/>
              <a:tblGrid>
                <a:gridCol w="10395585"/>
              </a:tblGrid>
              <a:tr h="683260">
                <a:tc>
                  <a:txBody>
                    <a:bodyPr/>
                    <a:p>
                      <a:pPr algn="l" rtl="0" eaLnBrk="0">
                        <a:lnSpc>
                          <a:spcPct val="152000"/>
                        </a:lnSpc>
                      </a:pPr>
                      <a:endParaRPr lang="en-US" altLang="en-US" sz="950" dirty="0"/>
                    </a:p>
                    <a:p>
                      <a:pPr algn="l" rtl="0" eaLnBrk="0">
                        <a:lnSpc>
                          <a:spcPct val="7000"/>
                        </a:lnSpc>
                      </a:pPr>
                      <a:endParaRPr lang="en-US" altLang="en-US" sz="100" dirty="0"/>
                    </a:p>
                    <a:p>
                      <a:pPr marL="56642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有效性信息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graphicFrame>
        <p:nvGraphicFramePr>
          <p:cNvPr id="28" name="table 8"/>
          <p:cNvGraphicFramePr>
            <a:graphicFrameLocks noGrp="1"/>
          </p:cNvGraphicFramePr>
          <p:nvPr>
            <p:custDataLst>
              <p:tags r:id="rId5"/>
            </p:custDataLst>
          </p:nvPr>
        </p:nvGraphicFramePr>
        <p:xfrm>
          <a:off x="1201420" y="5459730"/>
          <a:ext cx="10401300" cy="694055"/>
        </p:xfrm>
        <a:graphic>
          <a:graphicData uri="http://schemas.openxmlformats.org/drawingml/2006/table">
            <a:tbl>
              <a:tblPr/>
              <a:tblGrid>
                <a:gridCol w="10401300"/>
              </a:tblGrid>
              <a:tr h="694055">
                <a:tc>
                  <a:txBody>
                    <a:bodyPr/>
                    <a:p>
                      <a:pPr algn="l" rtl="0" eaLnBrk="0">
                        <a:lnSpc>
                          <a:spcPct val="153000"/>
                        </a:lnSpc>
                      </a:pPr>
                      <a:endParaRPr lang="en-US" altLang="en-US" sz="950" dirty="0"/>
                    </a:p>
                    <a:p>
                      <a:pPr algn="l" rtl="0" eaLnBrk="0">
                        <a:lnSpc>
                          <a:spcPct val="7000"/>
                        </a:lnSpc>
                      </a:pPr>
                      <a:endParaRPr lang="en-US" altLang="en-US" sz="100" dirty="0">
                        <a:effectLst/>
                      </a:endParaRPr>
                    </a:p>
                    <a:p>
                      <a:pPr marL="56769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公平性信息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
        <p:nvSpPr>
          <p:cNvPr id="29" name="textbox 9"/>
          <p:cNvSpPr/>
          <p:nvPr>
            <p:custDataLst>
              <p:tags r:id="rId6"/>
            </p:custDataLst>
          </p:nvPr>
        </p:nvSpPr>
        <p:spPr>
          <a:xfrm>
            <a:off x="11006507" y="1703079"/>
            <a:ext cx="451968" cy="501448"/>
          </a:xfrm>
          <a:prstGeom prst="rect">
            <a:avLst/>
          </a:prstGeom>
          <a:solidFill>
            <a:srgbClr val="00418A"/>
          </a:solidFill>
        </p:spPr>
        <p:txBody>
          <a:bodyPr vert="horz" wrap="square" lIns="0" tIns="0" rIns="0" bIns="0"/>
          <a:p>
            <a:pPr algn="l" rtl="0" eaLnBrk="0">
              <a:lnSpc>
                <a:spcPct val="103000"/>
              </a:lnSpc>
            </a:pPr>
            <a:endParaRPr lang="en-US" altLang="en-US" sz="950" dirty="0"/>
          </a:p>
          <a:p>
            <a:pPr algn="l" rtl="0" eaLnBrk="0">
              <a:lnSpc>
                <a:spcPct val="8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01</a:t>
            </a:r>
            <a:endParaRPr lang="en-US" altLang="en-US" sz="1710" dirty="0"/>
          </a:p>
        </p:txBody>
      </p:sp>
      <p:sp>
        <p:nvSpPr>
          <p:cNvPr id="30" name="textbox 10"/>
          <p:cNvSpPr/>
          <p:nvPr>
            <p:custDataLst>
              <p:tags r:id="rId7"/>
            </p:custDataLst>
          </p:nvPr>
        </p:nvSpPr>
        <p:spPr>
          <a:xfrm>
            <a:off x="11012300" y="2674840"/>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02</a:t>
            </a:r>
            <a:endParaRPr lang="en-US" altLang="en-US" sz="1710" dirty="0"/>
          </a:p>
        </p:txBody>
      </p:sp>
      <p:sp>
        <p:nvSpPr>
          <p:cNvPr id="31" name="textbox 11"/>
          <p:cNvSpPr/>
          <p:nvPr>
            <p:custDataLst>
              <p:tags r:id="rId8"/>
            </p:custDataLst>
          </p:nvPr>
        </p:nvSpPr>
        <p:spPr>
          <a:xfrm>
            <a:off x="11012300" y="3646601"/>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marL="121920" algn="l" rtl="0" eaLnBrk="0">
              <a:lnSpc>
                <a:spcPct val="80000"/>
              </a:lnSpc>
              <a:spcBef>
                <a:spcPts val="5"/>
              </a:spcBef>
            </a:pPr>
            <a:r>
              <a:rPr sz="1710" b="1" spc="-40" dirty="0">
                <a:solidFill>
                  <a:srgbClr val="FFFFFF">
                    <a:alpha val="100000"/>
                  </a:srgbClr>
                </a:solidFill>
                <a:latin typeface="Arial" panose="020B0604020202020204"/>
                <a:ea typeface="Arial" panose="020B0604020202020204"/>
                <a:cs typeface="Arial" panose="020B0604020202020204"/>
              </a:rPr>
              <a:t>03</a:t>
            </a:r>
            <a:endParaRPr lang="en-US" altLang="en-US" sz="1710" dirty="0"/>
          </a:p>
        </p:txBody>
      </p:sp>
      <p:sp>
        <p:nvSpPr>
          <p:cNvPr id="32" name="textbox 12"/>
          <p:cNvSpPr/>
          <p:nvPr>
            <p:custDataLst>
              <p:tags r:id="rId9"/>
            </p:custDataLst>
          </p:nvPr>
        </p:nvSpPr>
        <p:spPr>
          <a:xfrm>
            <a:off x="11012300" y="4644431"/>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algn="l" rtl="0" eaLnBrk="0">
              <a:lnSpc>
                <a:spcPct val="7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04</a:t>
            </a:r>
            <a:endParaRPr lang="en-US" altLang="en-US" sz="1710" dirty="0"/>
          </a:p>
        </p:txBody>
      </p:sp>
      <p:sp>
        <p:nvSpPr>
          <p:cNvPr id="33" name="textbox 13"/>
          <p:cNvSpPr/>
          <p:nvPr>
            <p:custDataLst>
              <p:tags r:id="rId10"/>
            </p:custDataLst>
          </p:nvPr>
        </p:nvSpPr>
        <p:spPr>
          <a:xfrm>
            <a:off x="11006507" y="5582882"/>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algn="l" rtl="0" eaLnBrk="0">
              <a:lnSpc>
                <a:spcPct val="8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05</a:t>
            </a:r>
            <a:endParaRPr lang="en-US" altLang="en-US" sz="1710" dirty="0"/>
          </a:p>
        </p:txBody>
      </p:sp>
      <p:sp>
        <p:nvSpPr>
          <p:cNvPr id="34" name="rect"/>
          <p:cNvSpPr/>
          <p:nvPr>
            <p:custDataLst>
              <p:tags r:id="rId11"/>
            </p:custDataLst>
          </p:nvPr>
        </p:nvSpPr>
        <p:spPr>
          <a:xfrm>
            <a:off x="1201211" y="5462680"/>
            <a:ext cx="72411" cy="693242"/>
          </a:xfrm>
          <a:prstGeom prst="rect">
            <a:avLst/>
          </a:prstGeom>
          <a:solidFill>
            <a:srgbClr val="00418A"/>
          </a:solidFill>
          <a:ln cap="flat">
            <a:noFill/>
            <a:prstDash val="solid"/>
            <a:miter lim="0"/>
          </a:ln>
        </p:spPr>
        <p:txBody>
          <a:bodyPr rtlCol="0"/>
          <a:p>
            <a:pPr algn="ctr"/>
            <a:endParaRPr lang="zh-CN" altLang="en-US" sz="1710"/>
          </a:p>
        </p:txBody>
      </p:sp>
      <p:sp>
        <p:nvSpPr>
          <p:cNvPr id="35" name="rect"/>
          <p:cNvSpPr/>
          <p:nvPr>
            <p:custDataLst>
              <p:tags r:id="rId12"/>
            </p:custDataLst>
          </p:nvPr>
        </p:nvSpPr>
        <p:spPr>
          <a:xfrm>
            <a:off x="1207003" y="2553189"/>
            <a:ext cx="72411" cy="693218"/>
          </a:xfrm>
          <a:prstGeom prst="rect">
            <a:avLst/>
          </a:prstGeom>
          <a:solidFill>
            <a:srgbClr val="0070C0"/>
          </a:solidFill>
          <a:ln cap="flat">
            <a:noFill/>
            <a:prstDash val="solid"/>
            <a:miter lim="0"/>
          </a:ln>
        </p:spPr>
        <p:txBody>
          <a:bodyPr rtlCol="0"/>
          <a:p>
            <a:pPr algn="ctr"/>
            <a:endParaRPr lang="zh-CN" altLang="en-US" sz="1710"/>
          </a:p>
        </p:txBody>
      </p:sp>
      <p:sp>
        <p:nvSpPr>
          <p:cNvPr id="36" name="rect"/>
          <p:cNvSpPr/>
          <p:nvPr>
            <p:custDataLst>
              <p:tags r:id="rId13"/>
            </p:custDataLst>
          </p:nvPr>
        </p:nvSpPr>
        <p:spPr>
          <a:xfrm>
            <a:off x="1207003" y="1581429"/>
            <a:ext cx="72411" cy="693218"/>
          </a:xfrm>
          <a:prstGeom prst="rect">
            <a:avLst/>
          </a:prstGeom>
          <a:solidFill>
            <a:srgbClr val="00418A"/>
          </a:solidFill>
          <a:ln cap="flat">
            <a:noFill/>
            <a:prstDash val="solid"/>
            <a:miter lim="0"/>
          </a:ln>
        </p:spPr>
        <p:txBody>
          <a:bodyPr rtlCol="0"/>
          <a:p>
            <a:pPr algn="ctr"/>
            <a:endParaRPr lang="zh-CN" altLang="en-US" sz="1710"/>
          </a:p>
        </p:txBody>
      </p:sp>
      <p:sp>
        <p:nvSpPr>
          <p:cNvPr id="37" name="rect"/>
          <p:cNvSpPr/>
          <p:nvPr>
            <p:custDataLst>
              <p:tags r:id="rId14"/>
            </p:custDataLst>
          </p:nvPr>
        </p:nvSpPr>
        <p:spPr>
          <a:xfrm>
            <a:off x="1207003" y="3526399"/>
            <a:ext cx="72411" cy="693217"/>
          </a:xfrm>
          <a:prstGeom prst="rect">
            <a:avLst/>
          </a:prstGeom>
          <a:solidFill>
            <a:srgbClr val="00418A"/>
          </a:solidFill>
          <a:ln cap="flat">
            <a:noFill/>
            <a:prstDash val="solid"/>
            <a:miter lim="0"/>
          </a:ln>
        </p:spPr>
        <p:txBody>
          <a:bodyPr rtlCol="0"/>
          <a:p>
            <a:pPr algn="ctr"/>
            <a:endParaRPr lang="zh-CN" altLang="en-US" sz="1710"/>
          </a:p>
        </p:txBody>
      </p:sp>
      <p:sp>
        <p:nvSpPr>
          <p:cNvPr id="38" name="rect"/>
          <p:cNvSpPr/>
          <p:nvPr>
            <p:custDataLst>
              <p:tags r:id="rId15"/>
            </p:custDataLst>
          </p:nvPr>
        </p:nvSpPr>
        <p:spPr>
          <a:xfrm>
            <a:off x="1207003" y="4502505"/>
            <a:ext cx="72411" cy="693217"/>
          </a:xfrm>
          <a:prstGeom prst="rect">
            <a:avLst/>
          </a:prstGeom>
          <a:solidFill>
            <a:srgbClr val="0070C0"/>
          </a:solidFill>
          <a:ln cap="flat">
            <a:noFill/>
            <a:prstDash val="solid"/>
            <a:miter lim="0"/>
          </a:ln>
        </p:spPr>
        <p:txBody>
          <a:bodyPr rtlCol="0"/>
          <a:p>
            <a:pPr algn="ctr"/>
            <a:endParaRPr lang="zh-CN" altLang="en-US" sz="171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一.药品基本信息</a:t>
            </a:r>
            <a:endParaRPr lang="zh-CN" altLang="en-US"/>
          </a:p>
        </p:txBody>
      </p:sp>
      <p:sp>
        <p:nvSpPr>
          <p:cNvPr id="3" name="文本占位符 2"/>
          <p:cNvSpPr>
            <a:spLocks noGrp="1"/>
          </p:cNvSpPr>
          <p:nvPr>
            <p:ph type="body" idx="1"/>
          </p:nvPr>
        </p:nvSpPr>
        <p:spPr/>
        <p:txBody>
          <a:bodyPr>
            <a:normAutofit fontScale="90000"/>
          </a:bodyPr>
          <a:p>
            <a:r>
              <a:rPr lang="zh-CN" altLang="en-US"/>
              <a:t>帕拉米韦注射液</a:t>
            </a:r>
            <a:endParaRPr lang="zh-CN" altLang="en-US"/>
          </a:p>
        </p:txBody>
      </p:sp>
      <p:sp>
        <p:nvSpPr>
          <p:cNvPr id="8" name="textbox 26"/>
          <p:cNvSpPr/>
          <p:nvPr>
            <p:custDataLst>
              <p:tags r:id="rId1"/>
            </p:custDataLst>
          </p:nvPr>
        </p:nvSpPr>
        <p:spPr>
          <a:xfrm>
            <a:off x="1253490" y="1891665"/>
            <a:ext cx="10246360" cy="1838960"/>
          </a:xfrm>
          <a:prstGeom prst="rect">
            <a:avLst/>
          </a:prstGeom>
        </p:spPr>
        <p:txBody>
          <a:bodyPr vert="horz" wrap="square" lIns="0" tIns="0" rIns="0" bIns="0"/>
          <a:p>
            <a:pPr algn="l" rtl="0" eaLnBrk="0">
              <a:lnSpc>
                <a:spcPct val="120000"/>
              </a:lnSpc>
              <a:spcBef>
                <a:spcPts val="0"/>
              </a:spcBef>
              <a:spcAft>
                <a:spcPts val="0"/>
              </a:spcAft>
            </a:pPr>
            <a:endParaRPr lang="en-US" altLang="en-US" sz="1200" dirty="0">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spc="0" dirty="0">
                <a:ln w="3175" cap="flat" cmpd="sng">
                  <a:noFill/>
                  <a:prstDash val="solid"/>
                  <a:miter lim="0"/>
                </a:ln>
                <a:solidFill>
                  <a:srgbClr val="00418A">
                    <a:alpha val="100000"/>
                  </a:srgbClr>
                </a:solidFill>
                <a:effectLst/>
                <a:latin typeface="微软雅黑" panose="020B0503020204020204" charset="-122"/>
                <a:ea typeface="微软雅黑" panose="020B0503020204020204" charset="-122"/>
                <a:cs typeface="微软雅黑" panose="020B0503020204020204" charset="-122"/>
              </a:rPr>
              <a:t>【通用名称</a:t>
            </a:r>
            <a:r>
              <a:rPr sz="1200" b="1" spc="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帕拉米韦注射液</a:t>
            </a:r>
            <a:endPar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120000"/>
              </a:lnSpc>
              <a:spcBef>
                <a:spcPts val="0"/>
              </a:spcBef>
              <a:spcAft>
                <a:spcPts val="0"/>
              </a:spcAft>
            </a:pPr>
            <a:r>
              <a:rPr sz="1200" b="1" spc="-6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【注册规格】</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20ml∶</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0.2g</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（按C</a:t>
            </a:r>
            <a:r>
              <a:rPr sz="12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15</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H</a:t>
            </a:r>
            <a:r>
              <a:rPr sz="12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28</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N</a:t>
            </a:r>
            <a:r>
              <a:rPr sz="12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O</a:t>
            </a:r>
            <a:r>
              <a:rPr sz="12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计）</a:t>
            </a:r>
            <a:endParaRPr lang="en-US" altLang="en-US" sz="1200" dirty="0">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r>
              <a:rPr sz="1200" b="1" spc="1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r>
              <a:rPr sz="1200" b="1" spc="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适应症】</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rPr>
              <a:t>用于治疗甲型或乙型流行性感冒。</a:t>
            </a: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r>
              <a:rPr sz="1200" b="1" spc="-3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【用法用量】</a:t>
            </a:r>
            <a:endParaRPr sz="1200" b="1" spc="-3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r>
              <a:rPr sz="12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2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rPr>
              <a:t>成人：常用剂量为每次帕拉米韦300mg，经15分钟以上单次静脉滴注。对于因合并症等病情可能会加重的患者，剂量为每日一次 600 mg 并经 15 分钟以上单次</a:t>
            </a:r>
            <a:r>
              <a:rPr 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rPr>
              <a:t>静脉滴注，根据症状可连续多日重复给药。</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rPr>
              <a:t>儿童：常用剂量为每日一次帕拉米韦10mg/kg，经15分钟以上单次静脉滴注，根据症状可连续多日重复给药。每次剂量不得超过600mg。</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肾功能损害患者根据肌酐清除率进行剂量调整。</a:t>
            </a: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3990" indent="-161290" algn="l" rtl="0" eaLnBrk="0">
              <a:lnSpc>
                <a:spcPct val="120000"/>
              </a:lnSpc>
              <a:spcBef>
                <a:spcPts val="0"/>
              </a:spcBef>
              <a:spcAft>
                <a:spcPts val="0"/>
              </a:spcAft>
              <a:tabLst>
                <a:tab pos="263525" algn="l"/>
              </a:tabLst>
            </a:pPr>
            <a:endParaRPr lang="zh-CN" sz="1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3990" indent="-161290" algn="l" rtl="0" eaLnBrk="0">
              <a:lnSpc>
                <a:spcPct val="120000"/>
              </a:lnSpc>
              <a:spcBef>
                <a:spcPts val="0"/>
              </a:spcBef>
              <a:spcAft>
                <a:spcPts val="0"/>
              </a:spcAft>
              <a:tabLst>
                <a:tab pos="263525" algn="l"/>
              </a:tabLst>
            </a:pPr>
            <a:endParaRPr lang="zh-CN" sz="1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3990" indent="-161290" algn="l" rtl="0" eaLnBrk="0">
              <a:lnSpc>
                <a:spcPct val="120000"/>
              </a:lnSpc>
              <a:spcBef>
                <a:spcPts val="0"/>
              </a:spcBef>
              <a:spcAft>
                <a:spcPts val="0"/>
              </a:spcAft>
              <a:tabLst>
                <a:tab pos="263525" algn="l"/>
              </a:tabLst>
            </a:pPr>
            <a:endParaRPr lang="zh-CN" sz="1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3990" indent="-161290" algn="l" rtl="0" eaLnBrk="0">
              <a:lnSpc>
                <a:spcPct val="120000"/>
              </a:lnSpc>
              <a:spcBef>
                <a:spcPts val="0"/>
              </a:spcBef>
              <a:spcAft>
                <a:spcPts val="0"/>
              </a:spcAft>
              <a:tabLst>
                <a:tab pos="263525" algn="l"/>
              </a:tabLst>
            </a:pPr>
            <a:endParaRPr lang="zh-CN" sz="120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120000"/>
              </a:lnSpc>
              <a:spcBef>
                <a:spcPts val="0"/>
              </a:spcBef>
              <a:spcAft>
                <a:spcPts val="0"/>
              </a:spcAft>
            </a:pPr>
            <a:endParaRPr lang="en-US" altLang="en-US" sz="1200" dirty="0">
              <a:latin typeface="微软雅黑" panose="020B0503020204020204" charset="-122"/>
              <a:ea typeface="微软雅黑" panose="020B0503020204020204" charset="-122"/>
              <a:cs typeface="微软雅黑" panose="020B0503020204020204" charset="-122"/>
            </a:endParaRPr>
          </a:p>
        </p:txBody>
      </p:sp>
      <p:sp>
        <p:nvSpPr>
          <p:cNvPr id="10" name="任意多边形 9"/>
          <p:cNvSpPr/>
          <p:nvPr>
            <p:custDataLst>
              <p:tags r:id="rId2"/>
            </p:custDataLst>
          </p:nvPr>
        </p:nvSpPr>
        <p:spPr>
          <a:xfrm>
            <a:off x="1137285" y="1978660"/>
            <a:ext cx="10478135" cy="4864100"/>
          </a:xfrm>
          <a:custGeom>
            <a:avLst/>
            <a:gdLst>
              <a:gd name="connsiteX0" fmla="*/ 0 w 16501"/>
              <a:gd name="connsiteY0" fmla="*/ 0 h 6896"/>
              <a:gd name="connsiteX1" fmla="*/ 13009 w 16501"/>
              <a:gd name="connsiteY1" fmla="*/ 0 h 6896"/>
              <a:gd name="connsiteX2" fmla="*/ 16464 w 16501"/>
              <a:gd name="connsiteY2" fmla="*/ 1323 h 6896"/>
              <a:gd name="connsiteX3" fmla="*/ 16501 w 16501"/>
              <a:gd name="connsiteY3" fmla="*/ 6896 h 6896"/>
              <a:gd name="connsiteX4" fmla="*/ 0 w 16501"/>
              <a:gd name="connsiteY4" fmla="*/ 6896 h 6896"/>
              <a:gd name="connsiteX5" fmla="*/ 0 w 16501"/>
              <a:gd name="connsiteY5" fmla="*/ 0 h 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1" h="6896">
                <a:moveTo>
                  <a:pt x="0" y="0"/>
                </a:moveTo>
                <a:lnTo>
                  <a:pt x="13009" y="0"/>
                </a:lnTo>
                <a:lnTo>
                  <a:pt x="16464" y="1323"/>
                </a:lnTo>
                <a:lnTo>
                  <a:pt x="16501" y="6896"/>
                </a:lnTo>
                <a:lnTo>
                  <a:pt x="0" y="6896"/>
                </a:lnTo>
                <a:lnTo>
                  <a:pt x="0" y="0"/>
                </a:lnTo>
                <a:close/>
              </a:path>
            </a:pathLst>
          </a:custGeom>
          <a:noFill/>
          <a:ln w="22225">
            <a:solidFill>
              <a:srgbClr val="004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710"/>
          </a:p>
        </p:txBody>
      </p:sp>
      <p:sp>
        <p:nvSpPr>
          <p:cNvPr id="12" name="文本框 11"/>
          <p:cNvSpPr txBox="1"/>
          <p:nvPr>
            <p:custDataLst>
              <p:tags r:id="rId3"/>
            </p:custDataLst>
          </p:nvPr>
        </p:nvSpPr>
        <p:spPr>
          <a:xfrm>
            <a:off x="9515475" y="6314440"/>
            <a:ext cx="1721485" cy="576580"/>
          </a:xfrm>
          <a:prstGeom prst="rect">
            <a:avLst/>
          </a:prstGeom>
          <a:noFill/>
        </p:spPr>
        <p:txBody>
          <a:bodyPr wrap="square" rtlCol="0">
            <a:noAutofit/>
          </a:bodyPr>
          <a:p>
            <a:r>
              <a:rPr lang="zh-CN" altLang="en-US" sz="950"/>
              <a:t>参考文献：</a:t>
            </a:r>
            <a:endParaRPr lang="zh-CN" altLang="en-US" sz="950"/>
          </a:p>
          <a:p>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帕拉米韦注射液说明书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pic>
        <p:nvPicPr>
          <p:cNvPr id="13" name="图片 1"/>
          <p:cNvPicPr>
            <a:picLocks noChangeAspect="1"/>
          </p:cNvPicPr>
          <p:nvPr>
            <p:custDataLst>
              <p:tags r:id="rId4"/>
            </p:custDataLst>
          </p:nvPr>
        </p:nvPicPr>
        <p:blipFill>
          <a:blip r:embed="rId5"/>
          <a:stretch>
            <a:fillRect/>
          </a:stretch>
        </p:blipFill>
        <p:spPr>
          <a:xfrm>
            <a:off x="3660140" y="3783330"/>
            <a:ext cx="5472430" cy="1245870"/>
          </a:xfrm>
          <a:prstGeom prst="rect">
            <a:avLst/>
          </a:prstGeom>
          <a:noFill/>
          <a:ln>
            <a:noFill/>
          </a:ln>
        </p:spPr>
      </p:pic>
      <p:sp>
        <p:nvSpPr>
          <p:cNvPr id="14" name="textbox 26"/>
          <p:cNvSpPr/>
          <p:nvPr>
            <p:custDataLst>
              <p:tags r:id="rId6"/>
            </p:custDataLst>
          </p:nvPr>
        </p:nvSpPr>
        <p:spPr>
          <a:xfrm>
            <a:off x="1253490" y="4906010"/>
            <a:ext cx="5606415" cy="1923415"/>
          </a:xfrm>
          <a:prstGeom prst="rect">
            <a:avLst/>
          </a:prstGeom>
        </p:spPr>
        <p:txBody>
          <a:bodyPr vert="horz" wrap="square" lIns="0" tIns="0" rIns="0" bIns="0"/>
          <a:p>
            <a:pPr algn="l" rtl="0" eaLnBrk="0">
              <a:lnSpc>
                <a:spcPct val="120000"/>
              </a:lnSpc>
              <a:spcBef>
                <a:spcPts val="0"/>
              </a:spcBef>
              <a:spcAft>
                <a:spcPts val="0"/>
              </a:spcAft>
            </a:pPr>
            <a:endParaRPr lang="en-US" altLang="en-US" sz="1200" dirty="0">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spc="0" dirty="0">
                <a:solidFill>
                  <a:srgbClr val="00418A"/>
                </a:solidFill>
                <a:latin typeface="微软雅黑" panose="020B0503020204020204" charset="-122"/>
                <a:ea typeface="微软雅黑" panose="020B0503020204020204" charset="-122"/>
                <a:cs typeface="微软雅黑" panose="020B0503020204020204" charset="-122"/>
              </a:rPr>
              <a:t>【中国大陆首次上市时间】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2023/3/24</a:t>
            </a:r>
            <a:endPar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spc="0" dirty="0">
                <a:solidFill>
                  <a:srgbClr val="00418A"/>
                </a:solidFill>
                <a:latin typeface="微软雅黑" panose="020B0503020204020204" charset="-122"/>
                <a:ea typeface="微软雅黑" panose="020B0503020204020204" charset="-122"/>
                <a:cs typeface="微软雅黑" panose="020B0503020204020204" charset="-122"/>
              </a:rPr>
              <a:t>【是否为独家】</a:t>
            </a:r>
            <a:r>
              <a:rPr sz="1200" spc="0" dirty="0">
                <a:latin typeface="微软雅黑" panose="020B0503020204020204" charset="-122"/>
                <a:ea typeface="微软雅黑" panose="020B0503020204020204" charset="-122"/>
                <a:cs typeface="微软雅黑" panose="020B0503020204020204" charset="-122"/>
              </a:rPr>
              <a:t>否</a:t>
            </a:r>
            <a:endParaRPr sz="1200" spc="0" dirty="0">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spc="0" dirty="0">
                <a:solidFill>
                  <a:srgbClr val="00418A"/>
                </a:solidFill>
                <a:latin typeface="微软雅黑" panose="020B0503020204020204" charset="-122"/>
                <a:ea typeface="微软雅黑" panose="020B0503020204020204" charset="-122"/>
                <a:cs typeface="微软雅黑" panose="020B0503020204020204" charset="-122"/>
              </a:rPr>
              <a:t>【目前大陆地区同通用名药品的上市情况】</a:t>
            </a:r>
            <a:r>
              <a:rPr sz="1200" spc="0" dirty="0">
                <a:latin typeface="微软雅黑" panose="020B0503020204020204" charset="-122"/>
                <a:ea typeface="微软雅黑" panose="020B0503020204020204" charset="-122"/>
                <a:cs typeface="微软雅黑" panose="020B0503020204020204" charset="-122"/>
              </a:rPr>
              <a:t>共6家</a:t>
            </a:r>
            <a:endParaRPr sz="1200" spc="0" dirty="0">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spc="0" dirty="0">
                <a:solidFill>
                  <a:srgbClr val="00418A"/>
                </a:solidFill>
                <a:latin typeface="微软雅黑" panose="020B0503020204020204" charset="-122"/>
                <a:ea typeface="微软雅黑" panose="020B0503020204020204" charset="-122"/>
                <a:cs typeface="微软雅黑" panose="020B0503020204020204" charset="-122"/>
              </a:rPr>
              <a:t>【当前是否存在专利纠纷】</a:t>
            </a:r>
            <a:r>
              <a:rPr sz="1200" spc="0" dirty="0">
                <a:latin typeface="微软雅黑" panose="020B0503020204020204" charset="-122"/>
                <a:ea typeface="微软雅黑" panose="020B0503020204020204" charset="-122"/>
                <a:cs typeface="微软雅黑" panose="020B0503020204020204" charset="-122"/>
              </a:rPr>
              <a:t>否</a:t>
            </a:r>
            <a:endParaRPr sz="1200" spc="0" dirty="0">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buClrTx/>
              <a:buSzTx/>
              <a:buFontTx/>
            </a:pPr>
            <a:r>
              <a:rPr sz="1200" b="1" spc="0" dirty="0">
                <a:solidFill>
                  <a:srgbClr val="00418A"/>
                </a:solidFill>
                <a:latin typeface="微软雅黑" panose="020B0503020204020204" charset="-122"/>
                <a:ea typeface="微软雅黑" panose="020B0503020204020204" charset="-122"/>
                <a:cs typeface="微软雅黑" panose="020B0503020204020204" charset="-122"/>
              </a:rPr>
              <a:t>【全球首次上市时间】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2010年1月</a:t>
            </a:r>
            <a:endPar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spc="0" dirty="0">
                <a:solidFill>
                  <a:srgbClr val="00418A"/>
                </a:solidFill>
                <a:latin typeface="微软雅黑" panose="020B0503020204020204" charset="-122"/>
                <a:ea typeface="微软雅黑" panose="020B0503020204020204" charset="-122"/>
                <a:cs typeface="微软雅黑" panose="020B0503020204020204" charset="-122"/>
              </a:rPr>
              <a:t>【全球首次上市国家】 </a:t>
            </a:r>
            <a:r>
              <a:rPr sz="1200" spc="0" dirty="0">
                <a:latin typeface="微软雅黑" panose="020B0503020204020204" charset="-122"/>
                <a:ea typeface="微软雅黑" panose="020B0503020204020204" charset="-122"/>
                <a:cs typeface="微软雅黑" panose="020B0503020204020204" charset="-122"/>
              </a:rPr>
              <a:t> </a:t>
            </a:r>
            <a:r>
              <a:rPr lang="zh-CN" sz="1200" spc="0" dirty="0">
                <a:latin typeface="微软雅黑" panose="020B0503020204020204" charset="-122"/>
                <a:ea typeface="微软雅黑" panose="020B0503020204020204" charset="-122"/>
                <a:cs typeface="微软雅黑" panose="020B0503020204020204" charset="-122"/>
              </a:rPr>
              <a:t>日本</a:t>
            </a:r>
            <a:endParaRPr lang="zh-CN" sz="1200" spc="0" dirty="0">
              <a:latin typeface="微软雅黑" panose="020B0503020204020204" charset="-122"/>
              <a:ea typeface="微软雅黑" panose="020B0503020204020204" charset="-122"/>
              <a:cs typeface="微软雅黑" panose="020B0503020204020204" charset="-122"/>
            </a:endParaRPr>
          </a:p>
          <a:p>
            <a:pPr marL="250825" indent="-238125" algn="l" rtl="0" eaLnBrk="0">
              <a:lnSpc>
                <a:spcPct val="120000"/>
              </a:lnSpc>
              <a:spcBef>
                <a:spcPts val="0"/>
              </a:spcBef>
              <a:spcAft>
                <a:spcPts val="0"/>
              </a:spcAft>
            </a:pPr>
            <a:r>
              <a:rPr sz="1200" b="1" dirty="0">
                <a:solidFill>
                  <a:srgbClr val="00418A"/>
                </a:solidFill>
                <a:latin typeface="微软雅黑" panose="020B0503020204020204" charset="-122"/>
                <a:ea typeface="微软雅黑" panose="020B0503020204020204" charset="-122"/>
                <a:cs typeface="微软雅黑" panose="020B0503020204020204" charset="-122"/>
                <a:sym typeface="+mn-ea"/>
              </a:rPr>
              <a:t>【</a:t>
            </a:r>
            <a:r>
              <a:rPr sz="1200" b="1" spc="0" dirty="0">
                <a:solidFill>
                  <a:srgbClr val="00418A"/>
                </a:solidFill>
                <a:latin typeface="微软雅黑" panose="020B0503020204020204" charset="-122"/>
                <a:ea typeface="微软雅黑" panose="020B0503020204020204" charset="-122"/>
                <a:cs typeface="微软雅黑" panose="020B0503020204020204" charset="-122"/>
              </a:rPr>
              <a:t>是否为OTC】</a:t>
            </a:r>
            <a:r>
              <a:rPr sz="1200" spc="0" dirty="0">
                <a:latin typeface="微软雅黑" panose="020B0503020204020204" charset="-122"/>
                <a:ea typeface="微软雅黑" panose="020B0503020204020204" charset="-122"/>
                <a:cs typeface="微软雅黑" panose="020B0503020204020204" charset="-122"/>
              </a:rPr>
              <a:t>否</a:t>
            </a:r>
            <a:endParaRPr sz="1200" spc="0" dirty="0">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endParaRPr lang="zh-CN" sz="120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3990" indent="-161290" algn="l" rtl="0" eaLnBrk="0">
              <a:lnSpc>
                <a:spcPct val="120000"/>
              </a:lnSpc>
              <a:spcBef>
                <a:spcPts val="0"/>
              </a:spcBef>
              <a:spcAft>
                <a:spcPts val="0"/>
              </a:spcAft>
              <a:tabLst>
                <a:tab pos="263525" algn="l"/>
              </a:tabLst>
            </a:pPr>
            <a:endParaRPr lang="zh-CN" sz="1200" dirty="0">
              <a:solidFill>
                <a:srgbClr val="FF0000">
                  <a:alpha val="100000"/>
                </a:srgbClr>
              </a:solidFill>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3990" indent="-161290" algn="l" rtl="0" eaLnBrk="0">
              <a:lnSpc>
                <a:spcPct val="120000"/>
              </a:lnSpc>
              <a:spcBef>
                <a:spcPts val="0"/>
              </a:spcBef>
              <a:spcAft>
                <a:spcPts val="0"/>
              </a:spcAft>
              <a:tabLst>
                <a:tab pos="263525" algn="l"/>
              </a:tabLst>
            </a:pP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120000"/>
              </a:lnSpc>
              <a:spcBef>
                <a:spcPts val="0"/>
              </a:spcBef>
              <a:spcAft>
                <a:spcPts val="0"/>
              </a:spcAft>
            </a:pPr>
            <a:endParaRPr lang="en-US" altLang="en-US" sz="1200" dirty="0">
              <a:latin typeface="微软雅黑" panose="020B0503020204020204" charset="-122"/>
              <a:ea typeface="微软雅黑" panose="020B0503020204020204" charset="-122"/>
              <a:cs typeface="微软雅黑" panose="020B0503020204020204" charset="-122"/>
            </a:endParaRPr>
          </a:p>
        </p:txBody>
      </p:sp>
      <p:sp>
        <p:nvSpPr>
          <p:cNvPr id="9" name="任意多边形 8"/>
          <p:cNvSpPr/>
          <p:nvPr>
            <p:custDataLst>
              <p:tags r:id="rId7"/>
            </p:custDataLst>
          </p:nvPr>
        </p:nvSpPr>
        <p:spPr>
          <a:xfrm rot="10800000">
            <a:off x="9616440" y="1945005"/>
            <a:ext cx="1991995" cy="838835"/>
          </a:xfrm>
          <a:custGeom>
            <a:avLst/>
            <a:gdLst>
              <a:gd name="connsiteX0" fmla="*/ 0 w 3137"/>
              <a:gd name="connsiteY0" fmla="*/ 1303 h 1321"/>
              <a:gd name="connsiteX1" fmla="*/ 37 w 3137"/>
              <a:gd name="connsiteY1" fmla="*/ 0 h 1321"/>
              <a:gd name="connsiteX2" fmla="*/ 3137 w 3137"/>
              <a:gd name="connsiteY2" fmla="*/ 1321 h 1321"/>
              <a:gd name="connsiteX3" fmla="*/ 0 w 3137"/>
              <a:gd name="connsiteY3" fmla="*/ 1303 h 1321"/>
            </a:gdLst>
            <a:ahLst/>
            <a:cxnLst>
              <a:cxn ang="0">
                <a:pos x="connsiteX0" y="connsiteY0"/>
              </a:cxn>
              <a:cxn ang="0">
                <a:pos x="connsiteX1" y="connsiteY1"/>
              </a:cxn>
              <a:cxn ang="0">
                <a:pos x="connsiteX2" y="connsiteY2"/>
              </a:cxn>
              <a:cxn ang="0">
                <a:pos x="connsiteX3" y="connsiteY3"/>
              </a:cxn>
            </a:cxnLst>
            <a:rect l="l" t="t" r="r" b="b"/>
            <a:pathLst>
              <a:path w="3137" h="1321">
                <a:moveTo>
                  <a:pt x="0" y="1303"/>
                </a:moveTo>
                <a:lnTo>
                  <a:pt x="37" y="0"/>
                </a:lnTo>
                <a:lnTo>
                  <a:pt x="3137" y="1321"/>
                </a:lnTo>
                <a:lnTo>
                  <a:pt x="0" y="1303"/>
                </a:lnTo>
                <a:close/>
              </a:path>
            </a:pathLst>
          </a:custGeom>
          <a:solidFill>
            <a:srgbClr val="0070C0"/>
          </a:solidFill>
          <a:ln>
            <a:solidFill>
              <a:srgbClr val="0041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71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一.药品基本信息</a:t>
            </a:r>
            <a:endParaRPr lang="zh-CN" altLang="en-US"/>
          </a:p>
        </p:txBody>
      </p:sp>
      <p:sp>
        <p:nvSpPr>
          <p:cNvPr id="3" name="文本占位符 2"/>
          <p:cNvSpPr>
            <a:spLocks noGrp="1"/>
          </p:cNvSpPr>
          <p:nvPr>
            <p:ph type="body" idx="1"/>
          </p:nvPr>
        </p:nvSpPr>
        <p:spPr/>
        <p:txBody>
          <a:bodyPr>
            <a:normAutofit fontScale="90000"/>
          </a:bodyPr>
          <a:p>
            <a:r>
              <a:rPr lang="zh-CN" altLang="en-US">
                <a:sym typeface="+mn-ea"/>
              </a:rPr>
              <a:t>帕拉米韦注射液</a:t>
            </a:r>
            <a:endParaRPr lang="zh-CN" altLang="en-US"/>
          </a:p>
        </p:txBody>
      </p:sp>
      <p:graphicFrame>
        <p:nvGraphicFramePr>
          <p:cNvPr id="27" name="table 27"/>
          <p:cNvGraphicFramePr>
            <a:graphicFrameLocks noGrp="1"/>
          </p:cNvGraphicFramePr>
          <p:nvPr>
            <p:custDataLst>
              <p:tags r:id="rId1"/>
            </p:custDataLst>
          </p:nvPr>
        </p:nvGraphicFramePr>
        <p:xfrm>
          <a:off x="1097915" y="2123440"/>
          <a:ext cx="10499725" cy="2446655"/>
        </p:xfrm>
        <a:graphic>
          <a:graphicData uri="http://schemas.openxmlformats.org/drawingml/2006/table">
            <a:tbl>
              <a:tblPr/>
              <a:tblGrid>
                <a:gridCol w="1786255"/>
                <a:gridCol w="8713470"/>
              </a:tblGrid>
              <a:tr h="421005">
                <a:tc>
                  <a:txBody>
                    <a:bodyPr/>
                    <a:p>
                      <a:pPr algn="ctr" rtl="0" eaLnBrk="0">
                        <a:lnSpc>
                          <a:spcPct val="109000"/>
                        </a:lnSpc>
                      </a:pPr>
                      <a:r>
                        <a:rPr sz="1045" b="1" spc="0"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参照药品</a:t>
                      </a:r>
                      <a:endParaRPr lang="en-US" altLang="en-US" sz="1045" b="1" spc="0"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07000"/>
                        </a:lnSpc>
                      </a:pPr>
                      <a:r>
                        <a:rPr lang="zh-CN" altLang="zh-CN" sz="1000" b="1" spc="0"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帕拉米韦氯化钠注射液</a:t>
                      </a:r>
                      <a:endParaRPr lang="zh-CN" altLang="zh-CN" sz="1000" b="1" spc="0"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10795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r h="321310">
                <a:tc>
                  <a:txBody>
                    <a:bodyPr/>
                    <a:p>
                      <a:pPr algn="ctr" rtl="0" eaLnBrk="0">
                        <a:lnSpc>
                          <a:spcPct val="123000"/>
                        </a:lnSpc>
                      </a:pPr>
                      <a:r>
                        <a:rPr sz="1045" b="1" spc="0"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是否在医保目录</a:t>
                      </a:r>
                      <a:endParaRPr lang="en-US" altLang="en-US" sz="1045" b="1" spc="0"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marL="16510" indent="6985" algn="l" rtl="0" eaLnBrk="0">
                        <a:lnSpc>
                          <a:spcPct val="103000"/>
                        </a:lnSpc>
                        <a:spcBef>
                          <a:spcPts val="5"/>
                        </a:spcBef>
                        <a:buClrTx/>
                        <a:buSzTx/>
                        <a:buNone/>
                      </a:pPr>
                      <a:r>
                        <a:rPr lang="zh-CN" sz="1000" b="1"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医保乙类</a:t>
                      </a:r>
                      <a:endParaRPr lang="zh-CN" sz="1000" b="1" spc="-3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r>
              <a:tr h="1704340">
                <a:tc>
                  <a:txBody>
                    <a:bodyPr/>
                    <a:p>
                      <a:pPr algn="ctr" rtl="0" eaLnBrk="0">
                        <a:lnSpc>
                          <a:spcPct val="109000"/>
                        </a:lnSpc>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与参照药品相比</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ctr" rtl="0" eaLnBrk="0">
                        <a:lnSpc>
                          <a:spcPct val="109000"/>
                        </a:lnSpc>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的优势和不足</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07000"/>
                        </a:lnSpc>
                      </a:pPr>
                      <a:r>
                        <a:rPr lang="zh-CN" sz="1000" b="1"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优势：</a:t>
                      </a:r>
                      <a:endParaRPr lang="zh-CN" sz="1000" b="1" spc="-3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6510" indent="6985" algn="l" rtl="0" eaLnBrk="0">
                        <a:lnSpc>
                          <a:spcPct val="150000"/>
                        </a:lnSpc>
                        <a:spcBef>
                          <a:spcPts val="5"/>
                        </a:spcBef>
                      </a:pPr>
                      <a:r>
                        <a:rPr 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lang="zh-CN" alt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医保目录中</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帕拉米韦氯化钠注射液属于国内新药，未进入参比制剂目录；而</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的参比制剂</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为美国BioCryst  Pharmaceuticals，Inc生产，已过评，能够保证其疗效和安全性。且是目前国内独家过评规格</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（20ml∶0.2g）。</a:t>
                      </a:r>
                      <a:endPar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r>
                        <a:rPr 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帕拉米韦氯化钠注射液为输液型制剂（</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100ml</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0.15g</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100ml</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0.3g</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），不利于剂量调整，尤其是低龄儿童患者和肾功能损伤者，而</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帕拉米韦注射液（20ml∶0.2g）是</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高浓度的小水针制剂，非常便于实现剂量</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个体化</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调整</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6510" indent="6985" algn="l" rtl="0" eaLnBrk="0">
                        <a:lnSpc>
                          <a:spcPct val="150000"/>
                        </a:lnSpc>
                        <a:spcBef>
                          <a:spcPts val="5"/>
                        </a:spcBef>
                      </a:pPr>
                      <a:r>
                        <a:rPr 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对于需要限制钠离子摄入的患者，我司</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a:t>
                      </a:r>
                      <a:r>
                        <a:rPr lang="zh-CN" alt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采用葡萄糖注射液稀释更适合患者安全用药。同时葡萄糖稀释液有利于及时为感染患者提供能量补充。</a:t>
                      </a:r>
                      <a:endParaRPr lang="zh-CN" altLang="en-US" sz="1000" b="1"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6510" indent="6985" algn="l" rtl="0" eaLnBrk="0">
                        <a:lnSpc>
                          <a:spcPct val="150000"/>
                        </a:lnSpc>
                        <a:spcBef>
                          <a:spcPts val="5"/>
                        </a:spcBef>
                      </a:pPr>
                      <a:r>
                        <a:rPr lang="zh-CN" altLang="en-US" sz="1000" b="1" dirty="0">
                          <a:solidFill>
                            <a:schemeClr val="tx1">
                              <a:alpha val="100000"/>
                            </a:schemeClr>
                          </a:solidFill>
                          <a:latin typeface="微软雅黑" panose="020B0503020204020204" charset="-122"/>
                          <a:ea typeface="微软雅黑" panose="020B0503020204020204" charset="-122"/>
                          <a:cs typeface="微软雅黑" panose="020B0503020204020204" charset="-122"/>
                        </a:rPr>
                        <a:t>不足：</a:t>
                      </a:r>
                      <a:endParaRPr lang="zh-CN" altLang="en-US" sz="1000" b="1"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6510" indent="6985" algn="l" rtl="0" eaLnBrk="0">
                        <a:lnSpc>
                          <a:spcPct val="150000"/>
                        </a:lnSpc>
                        <a:spcBef>
                          <a:spcPts val="5"/>
                        </a:spcBef>
                      </a:pP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目前缺乏关于帕拉米韦氯化钠注射液和帕拉米韦注射液的临床比较性试验。</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107950" marR="71755"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graphicFrame>
        <p:nvGraphicFramePr>
          <p:cNvPr id="28" name="table 28"/>
          <p:cNvGraphicFramePr>
            <a:graphicFrameLocks noGrp="1"/>
          </p:cNvGraphicFramePr>
          <p:nvPr>
            <p:custDataLst>
              <p:tags r:id="rId2"/>
            </p:custDataLst>
          </p:nvPr>
        </p:nvGraphicFramePr>
        <p:xfrm>
          <a:off x="1098619" y="5123231"/>
          <a:ext cx="10500360" cy="979805"/>
        </p:xfrm>
        <a:graphic>
          <a:graphicData uri="http://schemas.openxmlformats.org/drawingml/2006/table">
            <a:tbl>
              <a:tblPr/>
              <a:tblGrid>
                <a:gridCol w="1809750"/>
                <a:gridCol w="8690610"/>
              </a:tblGrid>
              <a:tr h="187325">
                <a:tc>
                  <a:txBody>
                    <a:bodyPr/>
                    <a:p>
                      <a:pPr algn="ctr" rtl="0" eaLnBrk="0">
                        <a:lnSpc>
                          <a:spcPct val="109000"/>
                        </a:lnSpc>
                        <a:buClrTx/>
                        <a:buSzTx/>
                        <a:buNone/>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疾病领域  </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00000"/>
                        </a:lnSpc>
                      </a:pPr>
                      <a:r>
                        <a:rPr sz="1000" b="1" dirty="0">
                          <a:ln w="3175" cap="flat" cmpd="sng">
                            <a:noFill/>
                            <a:prstDash val="solid"/>
                            <a:miter lim="0"/>
                          </a:ln>
                          <a:solidFill>
                            <a:srgbClr val="000000">
                              <a:alpha val="100000"/>
                            </a:srgbClr>
                          </a:solidFill>
                          <a:effectLst/>
                          <a:latin typeface="微软雅黑" panose="020B0503020204020204" charset="-122"/>
                          <a:ea typeface="微软雅黑" panose="020B0503020204020204" charset="-122"/>
                          <a:cs typeface="微软雅黑" panose="020B0503020204020204" charset="-122"/>
                          <a:sym typeface="+mn-ea"/>
                        </a:rPr>
                        <a:t>甲</a:t>
                      </a:r>
                      <a:r>
                        <a:rPr lang="en-US" sz="1000" b="1" dirty="0">
                          <a:ln w="3175" cap="flat" cmpd="sng">
                            <a:noFill/>
                            <a:prstDash val="solid"/>
                            <a:miter lim="0"/>
                          </a:ln>
                          <a:solidFill>
                            <a:srgbClr val="000000">
                              <a:alpha val="100000"/>
                            </a:srgbClr>
                          </a:solidFill>
                          <a:effectLst/>
                          <a:latin typeface="微软雅黑" panose="020B0503020204020204" charset="-122"/>
                          <a:ea typeface="微软雅黑" panose="020B0503020204020204" charset="-122"/>
                          <a:cs typeface="微软雅黑" panose="020B0503020204020204" charset="-122"/>
                          <a:sym typeface="+mn-ea"/>
                        </a:rPr>
                        <a:t>/</a:t>
                      </a:r>
                      <a:r>
                        <a:rPr sz="1000" b="1" dirty="0">
                          <a:ln w="3175" cap="flat" cmpd="sng">
                            <a:noFill/>
                            <a:prstDash val="solid"/>
                            <a:miter lim="0"/>
                          </a:ln>
                          <a:solidFill>
                            <a:srgbClr val="000000">
                              <a:alpha val="100000"/>
                            </a:srgbClr>
                          </a:solidFill>
                          <a:effectLst/>
                          <a:latin typeface="微软雅黑" panose="020B0503020204020204" charset="-122"/>
                          <a:ea typeface="微软雅黑" panose="020B0503020204020204" charset="-122"/>
                          <a:cs typeface="微软雅黑" panose="020B0503020204020204" charset="-122"/>
                          <a:sym typeface="+mn-ea"/>
                        </a:rPr>
                        <a:t>乙型流感</a:t>
                      </a:r>
                      <a:endParaRPr lang="en-US" altLang="en-US" sz="1000" b="1" dirty="0">
                        <a:ln w="3175" cap="flat" cmpd="sng">
                          <a:noFill/>
                          <a:prstDash val="solid"/>
                          <a:miter lim="0"/>
                        </a:ln>
                        <a:solidFill>
                          <a:srgbClr val="000000">
                            <a:alpha val="100000"/>
                          </a:srgbClr>
                        </a:solidFill>
                        <a:effectLst/>
                        <a:latin typeface="微软雅黑" panose="020B0503020204020204" charset="-122"/>
                        <a:ea typeface="微软雅黑" panose="020B0503020204020204" charset="-122"/>
                        <a:cs typeface="微软雅黑" panose="020B0503020204020204" charset="-122"/>
                        <a:sym typeface="+mn-ea"/>
                      </a:endParaRPr>
                    </a:p>
                  </a:txBody>
                  <a:tcPr marL="10795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solidFill>
                  </a:tcPr>
                </a:tc>
              </a:tr>
              <a:tr h="289560">
                <a:tc>
                  <a:txBody>
                    <a:bodyPr/>
                    <a:p>
                      <a:pPr algn="ctr" rtl="0" eaLnBrk="0">
                        <a:lnSpc>
                          <a:spcPct val="109000"/>
                        </a:lnSpc>
                        <a:buClrTx/>
                        <a:buSzTx/>
                        <a:buNone/>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所治疗疾病基本情况</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50000"/>
                        </a:lnSpc>
                        <a:buClrTx/>
                        <a:buSzTx/>
                        <a:buNone/>
                      </a:pPr>
                      <a:r>
                        <a:rPr 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基于我国流感样疾病监测哨点医院的数据估计，每年有</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340</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万病例因流感样疾病就诊，门诊病例总经济负担为</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9832-25768</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元</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例，平均每年约有</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8.81</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万例流感相关呼吸系统疾病导致死亡，占呼吸系统疾病死亡的</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8.2%</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10795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2F2F2"/>
                    </a:solidFill>
                  </a:tcPr>
                </a:tc>
              </a:tr>
              <a:tr h="294640">
                <a:tc>
                  <a:txBody>
                    <a:bodyPr/>
                    <a:p>
                      <a:pPr algn="ctr" rtl="0" eaLnBrk="0">
                        <a:lnSpc>
                          <a:spcPct val="109000"/>
                        </a:lnSpc>
                        <a:buClrTx/>
                        <a:buSzTx/>
                        <a:buNone/>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大陆地区发</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ctr" rtl="0" eaLnBrk="0">
                        <a:lnSpc>
                          <a:spcPct val="109000"/>
                        </a:lnSpc>
                        <a:buClrTx/>
                        <a:buSzTx/>
                        <a:buNone/>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病率、年发病患者总数</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50000"/>
                        </a:lnSpc>
                        <a:buClrTx/>
                        <a:buSzTx/>
                        <a:buNone/>
                      </a:pP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2021</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年，中国流行性感冒发病数为</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668246</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例，发病率为</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47.40</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/10</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万，死亡人数为</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10795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solidFill>
                  </a:tcPr>
                </a:tc>
              </a:tr>
              <a:tr h="208280">
                <a:tc>
                  <a:txBody>
                    <a:bodyPr/>
                    <a:p>
                      <a:pPr algn="ctr" rtl="0" eaLnBrk="0">
                        <a:lnSpc>
                          <a:spcPct val="109000"/>
                        </a:lnSpc>
                        <a:buClrTx/>
                        <a:buSzTx/>
                        <a:buNone/>
                      </a:pPr>
                      <a:r>
                        <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弥补未满足的治疗需求情况</a:t>
                      </a:r>
                      <a:endParaRPr sz="1045"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lumMod val="20000"/>
                        <a:lumOff val="80000"/>
                      </a:schemeClr>
                    </a:solidFill>
                  </a:tcPr>
                </a:tc>
                <a:tc>
                  <a:txBody>
                    <a:bodyPr/>
                    <a:p>
                      <a:pPr algn="l" rtl="0" eaLnBrk="0">
                        <a:lnSpc>
                          <a:spcPct val="150000"/>
                        </a:lnSpc>
                        <a:buClrTx/>
                        <a:buSzTx/>
                        <a:buNone/>
                      </a:pPr>
                      <a:r>
                        <a:rPr 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满足了</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需要个体化给药的</a:t>
                      </a:r>
                      <a:r>
                        <a:rPr lang="zh-CN" altLang="en-US"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肾功能损伤患者以及无法口服的低龄儿童安全</a:t>
                      </a:r>
                      <a:r>
                        <a:rPr lang="zh-CN"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用药需求。</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10795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2F2F2"/>
                    </a:solidFill>
                  </a:tcPr>
                </a:tc>
              </a:tr>
            </a:tbl>
          </a:graphicData>
        </a:graphic>
      </p:graphicFrame>
      <p:sp>
        <p:nvSpPr>
          <p:cNvPr id="30" name="textbox 30"/>
          <p:cNvSpPr/>
          <p:nvPr>
            <p:custDataLst>
              <p:tags r:id="rId3"/>
            </p:custDataLst>
          </p:nvPr>
        </p:nvSpPr>
        <p:spPr>
          <a:xfrm>
            <a:off x="1097984" y="4831466"/>
            <a:ext cx="1749942" cy="255250"/>
          </a:xfrm>
          <a:prstGeom prst="rect">
            <a:avLst/>
          </a:prstGeom>
        </p:spPr>
        <p:txBody>
          <a:bodyPr vert="horz" wrap="square" lIns="0" tIns="0" rIns="0" bIns="0"/>
          <a:p>
            <a:pPr algn="l" rtl="0" eaLnBrk="0">
              <a:lnSpc>
                <a:spcPct val="83000"/>
              </a:lnSpc>
            </a:pPr>
            <a:endParaRPr lang="en-US" altLang="en-US" sz="100" dirty="0"/>
          </a:p>
          <a:p>
            <a:pPr marL="12700" algn="l" rtl="0" eaLnBrk="0">
              <a:lnSpc>
                <a:spcPts val="1850"/>
              </a:lnSpc>
            </a:pPr>
            <a:r>
              <a:rPr sz="1425" spc="2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所治疗疾病基本</a:t>
            </a:r>
            <a:r>
              <a:rPr sz="1425" spc="1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情</a:t>
            </a:r>
            <a:r>
              <a:rPr sz="1425" spc="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况</a:t>
            </a:r>
            <a:r>
              <a:rPr lang="zh-CN" sz="1425" b="1" spc="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endParaRPr lang="zh-CN" sz="1425" b="1" spc="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32" name="textbox 32"/>
          <p:cNvSpPr/>
          <p:nvPr>
            <p:custDataLst>
              <p:tags r:id="rId4"/>
            </p:custDataLst>
          </p:nvPr>
        </p:nvSpPr>
        <p:spPr>
          <a:xfrm>
            <a:off x="1098466" y="1827636"/>
            <a:ext cx="5088107" cy="249819"/>
          </a:xfrm>
          <a:prstGeom prst="rect">
            <a:avLst/>
          </a:prstGeom>
        </p:spPr>
        <p:txBody>
          <a:bodyPr vert="horz" wrap="square" lIns="0" tIns="0" rIns="0" bIns="0"/>
          <a:p>
            <a:pPr algn="l" rtl="0" eaLnBrk="0">
              <a:lnSpc>
                <a:spcPct val="88000"/>
              </a:lnSpc>
            </a:pPr>
            <a:endParaRPr lang="en-US" altLang="en-US" sz="100" dirty="0"/>
          </a:p>
          <a:p>
            <a:pPr marL="12700" algn="l" rtl="0" eaLnBrk="0">
              <a:lnSpc>
                <a:spcPts val="1850"/>
              </a:lnSpc>
              <a:spcBef>
                <a:spcPts val="20"/>
              </a:spcBef>
            </a:pPr>
            <a:r>
              <a:rPr sz="1425"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参照药品建议</a:t>
            </a:r>
            <a:r>
              <a:rPr sz="1425" spc="-3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endParaRPr lang="en-US" altLang="en-US" sz="1425" spc="-3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5"/>
            </p:custDataLst>
          </p:nvPr>
        </p:nvSpPr>
        <p:spPr>
          <a:xfrm>
            <a:off x="7204710" y="6607175"/>
            <a:ext cx="4392930"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帕拉米韦氯化钠注射液说明书、帕拉米韦注射液说明书（国内外）说明书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二.安全性信息</a:t>
            </a:r>
            <a:endParaRPr lang="zh-CN" altLang="en-US">
              <a:sym typeface="+mn-ea"/>
            </a:endParaRPr>
          </a:p>
        </p:txBody>
      </p:sp>
      <p:sp>
        <p:nvSpPr>
          <p:cNvPr id="3" name="文本占位符 2"/>
          <p:cNvSpPr>
            <a:spLocks noGrp="1"/>
          </p:cNvSpPr>
          <p:nvPr>
            <p:ph type="body" idx="1"/>
          </p:nvPr>
        </p:nvSpPr>
        <p:spPr>
          <a:xfrm>
            <a:off x="1122045" y="1330960"/>
            <a:ext cx="5304155" cy="382270"/>
          </a:xfrm>
        </p:spPr>
        <p:txBody>
          <a:bodyPr>
            <a:noAutofit/>
          </a:bodyPr>
          <a:p>
            <a:r>
              <a:rPr lang="zh-CN" altLang="en-US" sz="1800"/>
              <a:t>不良反应情况和说明书收载的安全性信息［1］</a:t>
            </a:r>
            <a:endParaRPr lang="zh-CN" altLang="en-US" sz="1800"/>
          </a:p>
        </p:txBody>
      </p:sp>
      <p:sp>
        <p:nvSpPr>
          <p:cNvPr id="4" name="文本占位符 3"/>
          <p:cNvSpPr>
            <a:spLocks noGrp="1"/>
          </p:cNvSpPr>
          <p:nvPr>
            <p:ph type="body" sz="quarter" idx="3"/>
          </p:nvPr>
        </p:nvSpPr>
        <p:spPr/>
        <p:txBody>
          <a:bodyPr>
            <a:normAutofit/>
          </a:bodyPr>
          <a:p>
            <a:r>
              <a:rPr lang="zh-CN" altLang="en-US" sz="1800"/>
              <a:t>在国内外不良反应发生情况［2］</a:t>
            </a:r>
            <a:endParaRPr lang="zh-CN" altLang="en-US" sz="1800"/>
          </a:p>
        </p:txBody>
      </p:sp>
      <p:sp>
        <p:nvSpPr>
          <p:cNvPr id="43" name="textbox 43"/>
          <p:cNvSpPr/>
          <p:nvPr>
            <p:custDataLst>
              <p:tags r:id="rId1"/>
            </p:custDataLst>
          </p:nvPr>
        </p:nvSpPr>
        <p:spPr>
          <a:xfrm>
            <a:off x="6663055" y="1814195"/>
            <a:ext cx="4953000" cy="4769485"/>
          </a:xfrm>
          <a:prstGeom prst="rect">
            <a:avLst/>
          </a:prstGeom>
        </p:spPr>
        <p:txBody>
          <a:bodyPr vert="horz" wrap="square" lIns="0" tIns="0" rIns="0" bIns="0"/>
          <a:p>
            <a:pPr algn="l" rtl="0" eaLnBrk="0">
              <a:lnSpc>
                <a:spcPct val="120000"/>
              </a:lnSpc>
              <a:spcBef>
                <a:spcPct val="0"/>
              </a:spcBef>
              <a:spcAft>
                <a:spcPts val="0"/>
              </a:spcAft>
            </a:pPr>
            <a:endParaRPr lang="en-US" altLang="en-US" sz="1200" dirty="0">
              <a:latin typeface="微软雅黑" panose="020B0503020204020204" charset="-122"/>
              <a:ea typeface="微软雅黑" panose="020B0503020204020204" charset="-122"/>
              <a:cs typeface="微软雅黑" panose="020B0503020204020204" charset="-122"/>
            </a:endParaRPr>
          </a:p>
          <a:p>
            <a:pPr marL="13335" algn="l" rtl="0" eaLnBrk="0">
              <a:lnSpc>
                <a:spcPct val="120000"/>
              </a:lnSpc>
              <a:spcBef>
                <a:spcPct val="0"/>
              </a:spcBef>
              <a:spcAft>
                <a:spcPts val="0"/>
              </a:spcAft>
              <a:buClrTx/>
              <a:buSzTx/>
              <a:buNone/>
            </a:pPr>
            <a:r>
              <a:rPr sz="1200" b="1" spc="-10"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a:t>
            </a:r>
            <a:r>
              <a:rPr sz="1200" b="1"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成人不良反应（18岁及以上）</a:t>
            </a:r>
            <a:endParaRPr sz="1200" b="1"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在五项随机、双盲、对照临床试验中，1399名患有急性单纯性流感的受试者接受了静脉内或肌肉内单剂量给予帕拉米韦注射液。在接受帕拉米韦注射液600 mg（静脉内或肌肉内注射）的664名受试者中，最常见的不良反应是腹泻，发生率为8%，接受安慰剂的受试者为7%。接受帕拉米韦注射液600 mg的受试者没有出现严重的不良事件，＜1% 的受试者因不良反应而中止研究。</a:t>
            </a: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用帕拉米韦注射液600 mg作为单一疗法治疗需要住院治疗的严重流感受试者的一个亚组 (N=101)中，与安慰剂相比，帕拉米韦注射液更频繁地报告了以下不良反应：便秘（4%对2%）、失眠（3%对 0%）、AST 增加（3%对2%）和高血压（2%对 0%）。</a:t>
            </a: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200" b="1"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➢青少年和儿童受试者（6个月~ 17岁）的不良反应</a:t>
            </a:r>
            <a:endParaRPr sz="1200" b="1"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该项研究的受试者为130名6个月 ~ 17岁患有急性无并发症流感的青少年和儿童，受试者接受单剂量帕拉米韦注射液的开放标签治疗（N=107），或持续5天给予奥司他韦治疗 (N=23)。在接受帕拉米韦注射液治疗的儿童受试者中报告的，在成人中未报告的，发生率≥2%的特定不良反应为呕吐（和奥司他韦治疗相比是3%对9%）。使用帕拉米韦注射液治疗的儿童受试者中报告的，在成人中未报告的，发生率≥2%的唯一有临床意义的实验室异常（DAIDS 2 级）是通过试纸法测定的蛋白尿（和奥司他韦治疗相比是3%对0%）。</a:t>
            </a: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endPar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2"/>
            </p:custDataLst>
          </p:nvPr>
        </p:nvSpPr>
        <p:spPr>
          <a:xfrm>
            <a:off x="1106805" y="6119495"/>
            <a:ext cx="3273425"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、国内</a:t>
            </a:r>
            <a:r>
              <a:rPr lang="zh-CN" sz="950">
                <a:latin typeface="Arial" panose="020B0604020202020204" pitchFamily="34" charset="0"/>
                <a:ea typeface="宋体" panose="02010600030101010101" pitchFamily="2" charset="-122"/>
                <a:cs typeface="Arial" panose="020B0604020202020204" pitchFamily="34" charset="0"/>
              </a:rPr>
              <a:t>帕拉米韦注射液（</a:t>
            </a:r>
            <a:r>
              <a:rPr lang="en-US" altLang="zh-CN" sz="950">
                <a:latin typeface="Arial" panose="020B0604020202020204" pitchFamily="34" charset="0"/>
                <a:ea typeface="宋体" panose="02010600030101010101" pitchFamily="2" charset="-122"/>
                <a:cs typeface="Arial" panose="020B0604020202020204" pitchFamily="34" charset="0"/>
              </a:rPr>
              <a:t>20ml</a:t>
            </a:r>
            <a:r>
              <a:rPr lang="zh-CN" altLang="en-US" sz="950">
                <a:latin typeface="Arial" panose="020B0604020202020204" pitchFamily="34" charset="0"/>
                <a:ea typeface="宋体" panose="02010600030101010101" pitchFamily="2" charset="-122"/>
                <a:cs typeface="Arial" panose="020B0604020202020204" pitchFamily="34" charset="0"/>
              </a:rPr>
              <a:t>：</a:t>
            </a:r>
            <a:r>
              <a:rPr lang="en-US" altLang="zh-CN" sz="950">
                <a:latin typeface="Arial" panose="020B0604020202020204" pitchFamily="34" charset="0"/>
                <a:ea typeface="宋体" panose="02010600030101010101" pitchFamily="2" charset="-122"/>
                <a:cs typeface="Arial" panose="020B0604020202020204" pitchFamily="34" charset="0"/>
              </a:rPr>
              <a:t>0.2</a:t>
            </a:r>
            <a:r>
              <a:rPr lang="en-US" altLang="zh-CN" sz="950">
                <a:latin typeface="Arial" panose="020B0604020202020204" pitchFamily="34" charset="0"/>
                <a:ea typeface="宋体" panose="02010600030101010101" pitchFamily="2" charset="-122"/>
                <a:cs typeface="Arial" panose="020B0604020202020204" pitchFamily="34" charset="0"/>
              </a:rPr>
              <a:t>g</a:t>
            </a:r>
            <a:r>
              <a:rPr lang="zh-CN" altLang="en-US" sz="950">
                <a:latin typeface="Arial" panose="020B0604020202020204" pitchFamily="34" charset="0"/>
                <a:ea typeface="宋体" panose="02010600030101010101" pitchFamily="2" charset="-122"/>
                <a:cs typeface="Arial" panose="020B0604020202020204" pitchFamily="34" charset="0"/>
              </a:rPr>
              <a:t>）说明书</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sz="950">
                <a:latin typeface="Arial" panose="020B0604020202020204" pitchFamily="34" charset="0"/>
                <a:ea typeface="宋体" panose="02010600030101010101" pitchFamily="2" charset="-122"/>
                <a:cs typeface="Arial" panose="020B0604020202020204" pitchFamily="34" charset="0"/>
                <a:sym typeface="+mn-ea"/>
              </a:rPr>
              <a:t>国外帕拉米韦注射液（</a:t>
            </a:r>
            <a:r>
              <a:rPr lang="en-US" altLang="zh-CN" sz="950">
                <a:latin typeface="Arial" panose="020B0604020202020204" pitchFamily="34" charset="0"/>
                <a:ea typeface="宋体" panose="02010600030101010101" pitchFamily="2" charset="-122"/>
                <a:cs typeface="Arial" panose="020B0604020202020204" pitchFamily="34" charset="0"/>
                <a:sym typeface="+mn-ea"/>
              </a:rPr>
              <a:t>20ml</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en-US" altLang="zh-CN" sz="950">
                <a:latin typeface="Arial" panose="020B0604020202020204" pitchFamily="34" charset="0"/>
                <a:ea typeface="宋体" panose="02010600030101010101" pitchFamily="2" charset="-122"/>
                <a:cs typeface="Arial" panose="020B0604020202020204" pitchFamily="34" charset="0"/>
                <a:sym typeface="+mn-ea"/>
              </a:rPr>
              <a:t>0.2</a:t>
            </a:r>
            <a:r>
              <a:rPr lang="en-US" altLang="zh-CN" sz="950">
                <a:latin typeface="Arial" panose="020B0604020202020204" pitchFamily="34" charset="0"/>
                <a:ea typeface="宋体" panose="02010600030101010101" pitchFamily="2" charset="-122"/>
                <a:cs typeface="Arial" panose="020B0604020202020204" pitchFamily="34" charset="0"/>
                <a:sym typeface="+mn-ea"/>
              </a:rPr>
              <a:t>g</a:t>
            </a:r>
            <a:r>
              <a:rPr lang="zh-CN" altLang="en-US" sz="950">
                <a:latin typeface="Arial" panose="020B0604020202020204" pitchFamily="34" charset="0"/>
                <a:ea typeface="宋体" panose="02010600030101010101" pitchFamily="2" charset="-122"/>
                <a:cs typeface="Arial" panose="020B0604020202020204" pitchFamily="34" charset="0"/>
                <a:sym typeface="+mn-ea"/>
              </a:rPr>
              <a:t>）说明书</a:t>
            </a:r>
            <a:endParaRPr lang="zh-CN"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7" name="textbox 41"/>
          <p:cNvSpPr/>
          <p:nvPr>
            <p:custDataLst>
              <p:tags r:id="rId3"/>
            </p:custDataLst>
          </p:nvPr>
        </p:nvSpPr>
        <p:spPr>
          <a:xfrm>
            <a:off x="1026795" y="1997075"/>
            <a:ext cx="4614545" cy="290830"/>
          </a:xfrm>
          <a:prstGeom prst="rect">
            <a:avLst/>
          </a:prstGeom>
        </p:spPr>
        <p:txBody>
          <a:bodyPr vert="horz" wrap="square" lIns="0" tIns="0" rIns="0" bIns="0"/>
          <a:p>
            <a:pPr algn="l" rtl="0" eaLnBrk="0">
              <a:lnSpc>
                <a:spcPct val="120000"/>
              </a:lnSpc>
              <a:spcBef>
                <a:spcPct val="0"/>
              </a:spcBef>
              <a:spcAft>
                <a:spcPts val="0"/>
              </a:spcAft>
            </a:pPr>
            <a:r>
              <a:rPr sz="1400" b="1" spc="-8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【不良反应</a:t>
            </a:r>
            <a:r>
              <a:rPr sz="14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endParaRPr lang="en-US" altLang="en-US" sz="1400" dirty="0"/>
          </a:p>
        </p:txBody>
      </p:sp>
      <p:sp>
        <p:nvSpPr>
          <p:cNvPr id="8" name="textbox 41"/>
          <p:cNvSpPr/>
          <p:nvPr>
            <p:custDataLst>
              <p:tags r:id="rId4"/>
            </p:custDataLst>
          </p:nvPr>
        </p:nvSpPr>
        <p:spPr>
          <a:xfrm>
            <a:off x="1096645" y="2337435"/>
            <a:ext cx="5330190" cy="1062355"/>
          </a:xfrm>
          <a:prstGeom prst="rect">
            <a:avLst/>
          </a:prstGeom>
        </p:spPr>
        <p:txBody>
          <a:bodyPr vert="horz" wrap="square" lIns="0" tIns="0" rIns="0" bIns="0"/>
          <a:p>
            <a:pPr marL="13335" indent="0" algn="l" rtl="0" eaLnBrk="0">
              <a:lnSpc>
                <a:spcPct val="120000"/>
              </a:lnSpc>
              <a:spcBef>
                <a:spcPct val="0"/>
              </a:spcBef>
              <a:spcAft>
                <a:spcPts val="0"/>
              </a:spcAft>
            </a:pP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休克、过敏性反应</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；白细胞减少、中性粒细胞减少；急性肝炎、肝功能损害、黄疸；急性肾损害；肺炎；精神神经症状（意识障碍、谵妄、幻觉、妄想、痉挛等）；肺炎；中毒性表皮坏死松解症；血小板减少；出血性结肠炎等</a:t>
            </a:r>
            <a:endParaRPr lang="en-US" altLang="en-US" sz="1200" dirty="0"/>
          </a:p>
        </p:txBody>
      </p:sp>
      <p:sp>
        <p:nvSpPr>
          <p:cNvPr id="9" name="textbox 41"/>
          <p:cNvSpPr/>
          <p:nvPr>
            <p:custDataLst>
              <p:tags r:id="rId5"/>
            </p:custDataLst>
          </p:nvPr>
        </p:nvSpPr>
        <p:spPr>
          <a:xfrm>
            <a:off x="1020445" y="3188335"/>
            <a:ext cx="4614545" cy="290830"/>
          </a:xfrm>
          <a:prstGeom prst="rect">
            <a:avLst/>
          </a:prstGeom>
        </p:spPr>
        <p:txBody>
          <a:bodyPr vert="horz" wrap="square" lIns="0" tIns="0" rIns="0" bIns="0"/>
          <a:p>
            <a:pPr marL="13335" indent="0" algn="l" rtl="0" eaLnBrk="0">
              <a:lnSpc>
                <a:spcPct val="120000"/>
              </a:lnSpc>
              <a:spcBef>
                <a:spcPct val="0"/>
              </a:spcBef>
              <a:spcAft>
                <a:spcPts val="0"/>
              </a:spcAft>
            </a:pPr>
            <a:r>
              <a:rPr sz="14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【禁忌</a:t>
            </a:r>
            <a:r>
              <a:rPr sz="1400" b="1" spc="-2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en-US" sz="1400" dirty="0"/>
          </a:p>
        </p:txBody>
      </p:sp>
      <p:sp>
        <p:nvSpPr>
          <p:cNvPr id="10" name="textbox 41"/>
          <p:cNvSpPr/>
          <p:nvPr>
            <p:custDataLst>
              <p:tags r:id="rId6"/>
            </p:custDataLst>
          </p:nvPr>
        </p:nvSpPr>
        <p:spPr>
          <a:xfrm>
            <a:off x="1109345" y="3528695"/>
            <a:ext cx="5330190" cy="271780"/>
          </a:xfrm>
          <a:prstGeom prst="rect">
            <a:avLst/>
          </a:prstGeom>
        </p:spPr>
        <p:txBody>
          <a:bodyPr vert="horz" wrap="square" lIns="0" tIns="0" rIns="0" bIns="0"/>
          <a:p>
            <a:pPr marL="22225" algn="l" rtl="0" eaLnBrk="0">
              <a:lnSpc>
                <a:spcPct val="120000"/>
              </a:lnSpc>
              <a:spcBef>
                <a:spcPct val="0"/>
              </a:spcBef>
              <a:spcAft>
                <a:spcPts val="0"/>
              </a:spcAft>
            </a:pP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对本品成分有过敏史的患者不得用药。</a:t>
            </a:r>
            <a:endParaRPr lang="en-US" altLang="en-US" sz="1200" dirty="0"/>
          </a:p>
        </p:txBody>
      </p:sp>
      <p:sp>
        <p:nvSpPr>
          <p:cNvPr id="11" name="textbox 41"/>
          <p:cNvSpPr/>
          <p:nvPr>
            <p:custDataLst>
              <p:tags r:id="rId7"/>
            </p:custDataLst>
          </p:nvPr>
        </p:nvSpPr>
        <p:spPr>
          <a:xfrm>
            <a:off x="1036955" y="3934460"/>
            <a:ext cx="4614545" cy="290830"/>
          </a:xfrm>
          <a:prstGeom prst="rect">
            <a:avLst/>
          </a:prstGeom>
        </p:spPr>
        <p:txBody>
          <a:bodyPr vert="horz" wrap="square" lIns="0" tIns="0" rIns="0" bIns="0"/>
          <a:p>
            <a:pPr marL="22225" algn="l" rtl="0" eaLnBrk="0">
              <a:lnSpc>
                <a:spcPct val="120000"/>
              </a:lnSpc>
              <a:spcBef>
                <a:spcPct val="0"/>
              </a:spcBef>
              <a:spcAft>
                <a:spcPts val="0"/>
              </a:spcAft>
            </a:pPr>
            <a:r>
              <a:rPr sz="1400" b="1" spc="-8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【注意事项</a:t>
            </a:r>
            <a:r>
              <a:rPr sz="14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en-US" sz="1400" dirty="0"/>
          </a:p>
        </p:txBody>
      </p:sp>
      <p:sp>
        <p:nvSpPr>
          <p:cNvPr id="12" name="textbox 41"/>
          <p:cNvSpPr/>
          <p:nvPr>
            <p:custDataLst>
              <p:tags r:id="rId8"/>
            </p:custDataLst>
          </p:nvPr>
        </p:nvSpPr>
        <p:spPr>
          <a:xfrm>
            <a:off x="1125855" y="4274820"/>
            <a:ext cx="5330190" cy="271780"/>
          </a:xfrm>
          <a:prstGeom prst="rect">
            <a:avLst/>
          </a:prstGeom>
        </p:spPr>
        <p:txBody>
          <a:bodyPr vert="horz" wrap="square" lIns="0" tIns="0" rIns="0" bIns="0"/>
          <a:p>
            <a:pPr marL="12700" algn="l" rtl="0" eaLnBrk="0">
              <a:lnSpc>
                <a:spcPct val="120000"/>
              </a:lnSpc>
              <a:spcBef>
                <a:spcPct val="0"/>
              </a:spcBef>
              <a:spcAft>
                <a:spcPts val="0"/>
              </a:spcAft>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对丙型流感病毒感染</a:t>
            </a:r>
            <a:r>
              <a:rPr lang="zh-CN"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及细菌感染</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没有疗效等，</a:t>
            </a:r>
            <a:r>
              <a:rPr lang="zh-CN"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详见</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说明书。</a:t>
            </a:r>
            <a:endParaRPr lang="en-US" altLang="en-US" sz="1200" dirty="0"/>
          </a:p>
        </p:txBody>
      </p:sp>
      <p:sp>
        <p:nvSpPr>
          <p:cNvPr id="13" name="textbox 41"/>
          <p:cNvSpPr/>
          <p:nvPr>
            <p:custDataLst>
              <p:tags r:id="rId9"/>
            </p:custDataLst>
          </p:nvPr>
        </p:nvSpPr>
        <p:spPr>
          <a:xfrm>
            <a:off x="1040130" y="4661535"/>
            <a:ext cx="4614545" cy="290830"/>
          </a:xfrm>
          <a:prstGeom prst="rect">
            <a:avLst/>
          </a:prstGeom>
        </p:spPr>
        <p:txBody>
          <a:bodyPr vert="horz" wrap="square" lIns="0" tIns="0" rIns="0" bIns="0"/>
          <a:p>
            <a:pPr marL="12700" algn="l" rtl="0" eaLnBrk="0">
              <a:lnSpc>
                <a:spcPct val="120000"/>
              </a:lnSpc>
              <a:spcBef>
                <a:spcPct val="0"/>
              </a:spcBef>
              <a:spcAft>
                <a:spcPts val="0"/>
              </a:spcAft>
            </a:pPr>
            <a:r>
              <a:rPr sz="14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【药物相互作用</a:t>
            </a:r>
            <a:r>
              <a:rPr sz="1400" b="1" spc="-1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en-US" sz="1400" dirty="0"/>
          </a:p>
        </p:txBody>
      </p:sp>
      <p:sp>
        <p:nvSpPr>
          <p:cNvPr id="14" name="textbox 41"/>
          <p:cNvSpPr/>
          <p:nvPr>
            <p:custDataLst>
              <p:tags r:id="rId10"/>
            </p:custDataLst>
          </p:nvPr>
        </p:nvSpPr>
        <p:spPr>
          <a:xfrm>
            <a:off x="1129030" y="5001895"/>
            <a:ext cx="5330190" cy="271780"/>
          </a:xfrm>
          <a:prstGeom prst="rect">
            <a:avLst/>
          </a:prstGeom>
        </p:spPr>
        <p:txBody>
          <a:bodyPr vert="horz" wrap="square" lIns="0" tIns="0" rIns="0" bIns="0"/>
          <a:p>
            <a:pPr marL="13335" algn="l" rtl="0" eaLnBrk="0">
              <a:lnSpc>
                <a:spcPct val="120000"/>
              </a:lnSpc>
              <a:spcBef>
                <a:spcPct val="0"/>
              </a:spcBef>
              <a:spcAft>
                <a:spcPts val="0"/>
              </a:spcAft>
            </a:pP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P450（CYP）酶CYP1A2、2A6、2C9、2C19、2D6、2E1及3A4未显示出抑制作用</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详见</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说明书。</a:t>
            </a:r>
            <a:endParaRPr lang="en-US"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二.安全性信息</a:t>
            </a:r>
            <a:endParaRPr lang="zh-CN" altLang="en-US"/>
          </a:p>
        </p:txBody>
      </p:sp>
      <p:sp>
        <p:nvSpPr>
          <p:cNvPr id="3" name="文本占位符 2"/>
          <p:cNvSpPr>
            <a:spLocks noGrp="1"/>
          </p:cNvSpPr>
          <p:nvPr>
            <p:ph type="body" idx="1"/>
          </p:nvPr>
        </p:nvSpPr>
        <p:spPr/>
        <p:txBody>
          <a:bodyPr>
            <a:normAutofit fontScale="90000"/>
          </a:bodyPr>
          <a:p>
            <a:r>
              <a:rPr lang="zh-CN" altLang="en-US"/>
              <a:t>安全性方面优势和不足</a:t>
            </a:r>
            <a:endParaRPr lang="zh-CN" altLang="en-US"/>
          </a:p>
        </p:txBody>
      </p:sp>
      <p:sp>
        <p:nvSpPr>
          <p:cNvPr id="38" name="textbox 38"/>
          <p:cNvSpPr/>
          <p:nvPr>
            <p:custDataLst>
              <p:tags r:id="rId1"/>
            </p:custDataLst>
          </p:nvPr>
        </p:nvSpPr>
        <p:spPr>
          <a:xfrm>
            <a:off x="988695" y="1626235"/>
            <a:ext cx="10151110" cy="5208905"/>
          </a:xfrm>
          <a:prstGeom prst="rect">
            <a:avLst/>
          </a:prstGeom>
        </p:spPr>
        <p:txBody>
          <a:bodyPr vert="horz" wrap="square" lIns="0" tIns="0" rIns="0" bIns="0"/>
          <a:p>
            <a:pPr algn="l" rtl="0" eaLnBrk="0">
              <a:lnSpc>
                <a:spcPct val="120000"/>
              </a:lnSpc>
              <a:spcBef>
                <a:spcPct val="0"/>
              </a:spcBef>
              <a:spcAft>
                <a:spcPts val="0"/>
              </a:spcAft>
            </a:pPr>
            <a:endParaRPr lang="en-US" altLang="en-US" sz="1000" dirty="0">
              <a:latin typeface="微软雅黑" panose="020B0503020204020204" charset="-122"/>
              <a:ea typeface="微软雅黑" panose="020B0503020204020204" charset="-122"/>
              <a:cs typeface="微软雅黑" panose="020B0503020204020204" charset="-122"/>
            </a:endParaRPr>
          </a:p>
          <a:p>
            <a:pPr marL="85725" algn="l" rtl="0" eaLnBrk="0">
              <a:lnSpc>
                <a:spcPct val="120000"/>
              </a:lnSpc>
              <a:spcBef>
                <a:spcPct val="0"/>
              </a:spcBef>
              <a:spcAft>
                <a:spcPts val="0"/>
              </a:spcAft>
            </a:pPr>
            <a:r>
              <a:rPr sz="16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【优势</a:t>
            </a:r>
            <a:r>
              <a:rPr sz="1600" b="1" spc="-2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b="1" dirty="0">
              <a:ln>
                <a:noFill/>
              </a:ln>
              <a:solidFill>
                <a:srgbClr val="00418A"/>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帕拉米韦注射液（</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国外）</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针对 6个月 ~17 岁患有急性无并发症的</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流感</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rPr>
              <a:t>儿童进行了药代动力学研究，6个月 ~ 2 岁受试者的GM AUC0-3和Cmax 低于健康成年人受试者，GM比率（90%CI）分别是0.68 (0.52对0.88) 和 0.83 (0.59对 1.18)。并明确了这个年龄阶段的流感患者具体的用法用量（见下表）。而帕拉米韦氯化钠注射液没有针对低龄儿童实现个体剂量化，缺乏一定的安全性保障。</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endParaRPr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endParaRPr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endParaRPr sz="10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辅料成分（氯化钠、注射用水）可引起钠负荷及循环血液容量增加，可能会造成心脏负担，对于心脏、循环系统功能障碍的患者症状可能会加重。肾功能损害患者如果水分、氯化钠过量，也会造成症状加重。而帕拉米韦氯化钠注射液属于大输液(100ml：帕拉米韦0.3g（按C</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计）与氯化钠0.9g、100ml：帕拉米韦0.15g（按C</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计）与氯化钠0.9g），而帕拉米韦注射液（20ml：帕拉米韦0.2g（按C</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0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计）与氯化钠0.18g）属于可用葡萄糖溶液稀释使用的高浓度的小水针，同样服用剂量下，水分及氯化钠的摄入量远远低于帕拉米韦氯化钠注射液，对于心衰、肾衰、水肿患者使用更为安全。［</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对比</a:t>
            </a:r>
            <a:r>
              <a:rPr 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静脉注射</a:t>
            </a:r>
            <a:r>
              <a:rPr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帕拉米韦与</a:t>
            </a:r>
            <a:r>
              <a:rPr 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口服</a:t>
            </a:r>
            <a:r>
              <a:rPr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奥司他韦治疗流感的随机对照试验( ＲCT) 或观察性研究</a:t>
            </a:r>
            <a:r>
              <a:rPr 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（OBS）的</a:t>
            </a:r>
            <a:r>
              <a:rPr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Meta 结果显示，帕拉米韦与奥司他韦引起的总药品不良事件发生率及严重不良事件发生率差异无统计学意义，且研究过程中出现的不良事件多为恶心、呕吐、腹泻等一般不良事件，严重不良事件较少，多数与患者基础疾病、并发症或细菌感染有关。结果提示，帕拉米韦与奥司他韦在治疗流感时一样安全</a:t>
            </a:r>
            <a:r>
              <a:rPr 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5</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sz="16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a:t>
            </a:r>
            <a:r>
              <a:rPr sz="1600" b="1" spc="-4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不足】</a:t>
            </a:r>
            <a:endParaRPr lang="zh-CN" altLang="en-US" sz="1600" b="1" dirty="0">
              <a:ln>
                <a:noFill/>
              </a:ln>
              <a:solidFill>
                <a:srgbClr val="00418A">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帕拉米韦注射液治疗6个月以下儿童患者的安全性和有效性尚未确定。</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buClrTx/>
              <a:buSzTx/>
              <a:buNone/>
            </a:pPr>
            <a:r>
              <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对于 6 个月~2 岁以下，肌酐清除率低于50 mL/min 的儿童患者，无可用的数据支持进行帕拉米韦注射液剂量调整的建议。</a:t>
            </a:r>
            <a:endParaRPr lang="zh-CN" altLang="en-US" sz="1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2"/>
            </p:custDataLst>
          </p:nvPr>
        </p:nvSpPr>
        <p:spPr>
          <a:xfrm>
            <a:off x="7184391" y="2660561"/>
            <a:ext cx="3070846" cy="276225"/>
          </a:xfrm>
          <a:prstGeom prst="rect">
            <a:avLst/>
          </a:prstGeom>
          <a:noFill/>
          <a:ln w="9525">
            <a:noFill/>
          </a:ln>
        </p:spPr>
        <p:txBody>
          <a:bodyPr wrap="square">
            <a:spAutoFit/>
          </a:bodyPr>
          <a:p>
            <a:pPr marL="179070" indent="-166370" eaLnBrk="0">
              <a:lnSpc>
                <a:spcPct val="127000"/>
              </a:lnSpc>
              <a:spcBef>
                <a:spcPts val="810"/>
              </a:spcBef>
              <a:buClrTx/>
              <a:buSzTx/>
              <a:buFontTx/>
            </a:pP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表2：基于年龄和体重的最大输液体积</a:t>
            </a:r>
            <a:endPar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3"/>
            </p:custDataLst>
          </p:nvPr>
        </p:nvGraphicFramePr>
        <p:xfrm>
          <a:off x="6223130" y="2941758"/>
          <a:ext cx="4408805" cy="872490"/>
        </p:xfrm>
        <a:graphic>
          <a:graphicData uri="http://schemas.openxmlformats.org/drawingml/2006/table">
            <a:tbl>
              <a:tblPr/>
              <a:tblGrid>
                <a:gridCol w="1468755"/>
                <a:gridCol w="1471295"/>
                <a:gridCol w="1468755"/>
              </a:tblGrid>
              <a:tr h="144780">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年龄</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重量（公斤）</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最大输液</a:t>
                      </a:r>
                      <a:r>
                        <a:rPr lang="en-US" sz="950" b="0">
                          <a:solidFill>
                            <a:srgbClr val="222222"/>
                          </a:solidFill>
                          <a:latin typeface="微软雅黑" panose="020B0503020204020204" charset="-122"/>
                          <a:ea typeface="微软雅黑" panose="020B0503020204020204" charset="-122"/>
                          <a:cs typeface="微软雅黑" panose="020B0503020204020204" charset="-122"/>
                        </a:rPr>
                        <a:t>体积* (mL)</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6 个月至 1 岁的婴儿</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任何</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25</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8590">
                <a:tc rowSpan="4">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成人和1岁及以上的儿童患者</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5公斤至10公斤以下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25</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10公斤至15公斤以下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50 </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15公斤至20公斤以下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75 </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至少 20 公斤</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100</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custDataLst>
              <p:tags r:id="rId4"/>
            </p:custDataLst>
          </p:nvPr>
        </p:nvSpPr>
        <p:spPr>
          <a:xfrm>
            <a:off x="2175937" y="2670215"/>
            <a:ext cx="3557209" cy="276225"/>
          </a:xfrm>
          <a:prstGeom prst="rect">
            <a:avLst/>
          </a:prstGeom>
          <a:noFill/>
        </p:spPr>
        <p:txBody>
          <a:bodyPr wrap="square" rtlCol="0" anchor="t">
            <a:spAutoFit/>
          </a:bodyPr>
          <a:p>
            <a:pPr marL="179070" indent="-166370" eaLnBrk="0">
              <a:lnSpc>
                <a:spcPct val="127000"/>
              </a:lnSpc>
              <a:spcBef>
                <a:spcPts val="810"/>
              </a:spcBef>
            </a:pP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表</a:t>
            </a:r>
            <a:r>
              <a:rPr lang="en-US"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1</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：各年龄组与成年人 C</a:t>
            </a:r>
            <a:r>
              <a:rPr sz="950" spc="-60" baseline="-25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max</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和AUC</a:t>
            </a:r>
            <a:r>
              <a:rPr sz="950" spc="-60" baseline="-25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0-3</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几何平均数(%CV)的比较</a:t>
            </a:r>
            <a:endParaRPr lang="zh-CN" altLang="en-US"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8" name="表格 7"/>
          <p:cNvGraphicFramePr/>
          <p:nvPr>
            <p:custDataLst>
              <p:tags r:id="rId5"/>
            </p:custDataLst>
          </p:nvPr>
        </p:nvGraphicFramePr>
        <p:xfrm>
          <a:off x="1950999" y="2942263"/>
          <a:ext cx="3303270" cy="1225550"/>
        </p:xfrm>
        <a:graphic>
          <a:graphicData uri="http://schemas.openxmlformats.org/drawingml/2006/table">
            <a:tbl>
              <a:tblPr/>
              <a:tblGrid>
                <a:gridCol w="1090930"/>
                <a:gridCol w="1103630"/>
                <a:gridCol w="1108710"/>
              </a:tblGrid>
              <a:tr h="289560">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年龄</a:t>
                      </a:r>
                      <a:r>
                        <a:rPr lang="en-US" sz="950" b="0">
                          <a:solidFill>
                            <a:srgbClr val="222222"/>
                          </a:solidFill>
                          <a:latin typeface="微软雅黑" panose="020B0503020204020204" charset="-122"/>
                          <a:ea typeface="微软雅黑" panose="020B0503020204020204" charset="-122"/>
                          <a:cs typeface="宋体" panose="02010600030101010101" pitchFamily="2" charset="-122"/>
                        </a:rPr>
                        <a:t>组</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GM C</a:t>
                      </a:r>
                      <a:r>
                        <a:rPr lang="en-US" sz="950" b="0" baseline="-25000">
                          <a:solidFill>
                            <a:srgbClr val="222222"/>
                          </a:solidFill>
                          <a:latin typeface="微软雅黑" panose="020B0503020204020204" charset="-122"/>
                          <a:ea typeface="微软雅黑" panose="020B0503020204020204" charset="-122"/>
                          <a:cs typeface="Times New Roman" panose="02020603050405020304" charset="0"/>
                        </a:rPr>
                        <a:t>max</a:t>
                      </a:r>
                      <a:r>
                        <a:rPr lang="en-US" sz="950" b="0">
                          <a:solidFill>
                            <a:srgbClr val="222222"/>
                          </a:solidFill>
                          <a:latin typeface="微软雅黑" panose="020B0503020204020204" charset="-122"/>
                          <a:ea typeface="微软雅黑" panose="020B0503020204020204" charset="-122"/>
                          <a:cs typeface="Times New Roman" panose="02020603050405020304" charset="0"/>
                        </a:rPr>
                        <a:t>(ng/mL) (%CV)</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GM AUC</a:t>
                      </a:r>
                      <a:r>
                        <a:rPr lang="en-US" sz="950" b="0" baseline="-25000">
                          <a:solidFill>
                            <a:srgbClr val="222222"/>
                          </a:solidFill>
                          <a:latin typeface="微软雅黑" panose="020B0503020204020204" charset="-122"/>
                          <a:ea typeface="微软雅黑" panose="020B0503020204020204" charset="-122"/>
                          <a:cs typeface="Times New Roman" panose="02020603050405020304" charset="0"/>
                        </a:rPr>
                        <a:t>0-3 </a:t>
                      </a:r>
                      <a:r>
                        <a:rPr lang="en-US" sz="950" b="0">
                          <a:solidFill>
                            <a:srgbClr val="222222"/>
                          </a:solidFill>
                          <a:latin typeface="微软雅黑" panose="020B0503020204020204" charset="-122"/>
                          <a:ea typeface="微软雅黑" panose="020B0503020204020204" charset="-122"/>
                          <a:cs typeface="Times New Roman" panose="02020603050405020304" charset="0"/>
                        </a:rPr>
                        <a:t>(ng.h/mL) (%CV)</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6 个月— </a:t>
                      </a:r>
                      <a:r>
                        <a:rPr lang="en-US" sz="950" b="0">
                          <a:solidFill>
                            <a:srgbClr val="222222"/>
                          </a:solidFill>
                          <a:latin typeface="微软雅黑" panose="020B0503020204020204" charset="-122"/>
                          <a:ea typeface="微软雅黑" panose="020B0503020204020204" charset="-122"/>
                          <a:cs typeface="微软雅黑" panose="020B0503020204020204" charset="-122"/>
                        </a:rPr>
                        <a:t>&lt; 2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38,000 (73.7)</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46,200 (35.8)</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2-</a:t>
                      </a:r>
                      <a:r>
                        <a:rPr lang="en-US" sz="950" b="0">
                          <a:solidFill>
                            <a:srgbClr val="222222"/>
                          </a:solidFill>
                          <a:latin typeface="微软雅黑" panose="020B0503020204020204" charset="-122"/>
                          <a:ea typeface="微软雅黑" panose="020B0503020204020204" charset="-122"/>
                          <a:cs typeface="微软雅黑" panose="020B0503020204020204" charset="-122"/>
                        </a:rPr>
                        <a:t>7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47,400 (48.4)</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62,700 (39.7)</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7-</a:t>
                      </a:r>
                      <a:r>
                        <a:rPr lang="en-US" sz="950" b="0">
                          <a:solidFill>
                            <a:srgbClr val="222222"/>
                          </a:solidFill>
                          <a:latin typeface="微软雅黑" panose="020B0503020204020204" charset="-122"/>
                          <a:ea typeface="微软雅黑" panose="020B0503020204020204" charset="-122"/>
                          <a:cs typeface="微软雅黑" panose="020B0503020204020204" charset="-122"/>
                        </a:rPr>
                        <a:t>13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61,200 (53</a:t>
                      </a:r>
                      <a:r>
                        <a:rPr lang="en-US" sz="950" b="0">
                          <a:solidFill>
                            <a:srgbClr val="222222"/>
                          </a:solidFill>
                          <a:latin typeface="微软雅黑" panose="020B0503020204020204" charset="-122"/>
                          <a:ea typeface="微软雅黑" panose="020B0503020204020204" charset="-122"/>
                          <a:cs typeface="宋体" panose="02010600030101010101" pitchFamily="2" charset="-122"/>
                        </a:rPr>
                        <a:t>.0</a:t>
                      </a:r>
                      <a:r>
                        <a:rPr lang="en-US" sz="950" b="0">
                          <a:solidFill>
                            <a:srgbClr val="222222"/>
                          </a:solidFill>
                          <a:latin typeface="微软雅黑" panose="020B0503020204020204" charset="-122"/>
                          <a:ea typeface="微软雅黑" panose="020B0503020204020204" charset="-122"/>
                          <a:cs typeface="Times New Roman" panose="02020603050405020304" charset="0"/>
                        </a:rPr>
                        <a:t>)</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76,300 (43.1)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13-</a:t>
                      </a:r>
                      <a:r>
                        <a:rPr lang="en-US" sz="950" b="0">
                          <a:solidFill>
                            <a:srgbClr val="222222"/>
                          </a:solidFill>
                          <a:latin typeface="微软雅黑" panose="020B0503020204020204" charset="-122"/>
                          <a:ea typeface="微软雅黑" panose="020B0503020204020204" charset="-122"/>
                          <a:cs typeface="微软雅黑" panose="020B0503020204020204" charset="-122"/>
                        </a:rPr>
                        <a:t>18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51,500 (33</a:t>
                      </a:r>
                      <a:r>
                        <a:rPr lang="en-US" sz="950" b="0">
                          <a:solidFill>
                            <a:srgbClr val="222222"/>
                          </a:solidFill>
                          <a:latin typeface="微软雅黑" panose="020B0503020204020204" charset="-122"/>
                          <a:ea typeface="微软雅黑" panose="020B0503020204020204" charset="-122"/>
                          <a:cs typeface="宋体" panose="02010600030101010101" pitchFamily="2" charset="-122"/>
                        </a:rPr>
                        <a:t>.0</a:t>
                      </a:r>
                      <a:r>
                        <a:rPr lang="en-US" sz="950" b="0">
                          <a:solidFill>
                            <a:srgbClr val="222222"/>
                          </a:solidFill>
                          <a:latin typeface="微软雅黑" panose="020B0503020204020204" charset="-122"/>
                          <a:ea typeface="微软雅黑" panose="020B0503020204020204" charset="-122"/>
                          <a:cs typeface="Times New Roman" panose="02020603050405020304" charset="0"/>
                        </a:rPr>
                        <a:t>)</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65,500 (28.1)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健康成年人(</a:t>
                      </a:r>
                      <a:r>
                        <a:rPr lang="en-US" sz="950" b="0">
                          <a:solidFill>
                            <a:srgbClr val="222222"/>
                          </a:solidFill>
                          <a:latin typeface="微软雅黑" panose="020B0503020204020204" charset="-122"/>
                          <a:ea typeface="微软雅黑" panose="020B0503020204020204" charset="-122"/>
                          <a:cs typeface="微软雅黑" panose="020B0503020204020204" charset="-122"/>
                        </a:rPr>
                        <a:t>研究113</a:t>
                      </a:r>
                      <a:r>
                        <a:rPr lang="en-US" sz="950" b="0">
                          <a:solidFill>
                            <a:srgbClr val="222222"/>
                          </a:solidFill>
                          <a:latin typeface="微软雅黑" panose="020B0503020204020204" charset="-122"/>
                          <a:ea typeface="微软雅黑" panose="020B0503020204020204" charset="-122"/>
                          <a:cs typeface="微软雅黑" panose="020B0503020204020204" charset="-122"/>
                        </a:rPr>
                        <a:t>人)</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45,700 (21.5)</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68,500 (19.1)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custDataLst>
              <p:tags r:id="rId6"/>
            </p:custDataLst>
          </p:nvPr>
        </p:nvSpPr>
        <p:spPr>
          <a:xfrm>
            <a:off x="6223130" y="3865003"/>
            <a:ext cx="4589072" cy="387350"/>
          </a:xfrm>
          <a:prstGeom prst="rect">
            <a:avLst/>
          </a:prstGeom>
          <a:noFill/>
        </p:spPr>
        <p:txBody>
          <a:bodyPr wrap="square" rtlCol="0" anchor="t">
            <a:spAutoFit/>
          </a:bodyPr>
          <a:p>
            <a:pPr marL="179070" indent="-166370" algn="l" rtl="0" eaLnBrk="0">
              <a:lnSpc>
                <a:spcPct val="127000"/>
              </a:lnSpc>
              <a:spcBef>
                <a:spcPts val="810"/>
              </a:spcBef>
            </a:pPr>
            <a:r>
              <a:rPr sz="76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*输液量为10 mg/mL帕拉米韦溶液和稀释剂的总体积。给药的稀释后帕拉米韦的最终浓度应在1 mg/mL至6 mg/mL之间。</a:t>
            </a:r>
            <a:endParaRPr lang="zh-CN" altLang="en-US" sz="76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7"/>
            </p:custDataLst>
          </p:nvPr>
        </p:nvSpPr>
        <p:spPr>
          <a:xfrm>
            <a:off x="8561070" y="5928360"/>
            <a:ext cx="3545840" cy="1271270"/>
          </a:xfrm>
          <a:prstGeom prst="rect">
            <a:avLst/>
          </a:prstGeom>
          <a:noFill/>
        </p:spPr>
        <p:txBody>
          <a:bodyPr wrap="square" rtlCol="0" anchor="t">
            <a:spAutoFit/>
          </a:bodyPr>
          <a:p>
            <a:pPr>
              <a:lnSpc>
                <a:spcPct val="120000"/>
              </a:lnSpc>
              <a:spcBef>
                <a:spcPts val="0"/>
              </a:spcBef>
              <a:spcAft>
                <a:spcPts val="0"/>
              </a:spcAft>
            </a:pPr>
            <a:r>
              <a:rPr lang="zh-CN" altLang="en-US" sz="800">
                <a:latin typeface="微软雅黑" panose="020B0503020204020204" charset="-122"/>
                <a:ea typeface="微软雅黑" panose="020B0503020204020204" charset="-122"/>
                <a:cs typeface="微软雅黑" panose="020B0503020204020204" charset="-122"/>
                <a:sym typeface="+mn-ea"/>
              </a:rPr>
              <a:t>参考文献：</a:t>
            </a:r>
            <a:endParaRPr lang="zh-CN" altLang="en-US" sz="800">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1</a:t>
            </a:r>
            <a:r>
              <a:rPr lang="zh-CN" altLang="en-US" sz="800">
                <a:latin typeface="微软雅黑" panose="020B0503020204020204" charset="-122"/>
                <a:ea typeface="微软雅黑" panose="020B0503020204020204" charset="-122"/>
                <a:cs typeface="微软雅黑" panose="020B0503020204020204" charset="-122"/>
                <a:sym typeface="+mn-ea"/>
              </a:rPr>
              <a:t>、国外</a:t>
            </a:r>
            <a:r>
              <a:rPr lang="zh-CN" sz="800">
                <a:latin typeface="微软雅黑" panose="020B0503020204020204" charset="-122"/>
                <a:ea typeface="微软雅黑" panose="020B0503020204020204" charset="-122"/>
                <a:cs typeface="微软雅黑" panose="020B0503020204020204" charset="-122"/>
                <a:sym typeface="+mn-ea"/>
              </a:rPr>
              <a:t>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）说明书</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2</a:t>
            </a:r>
            <a:r>
              <a:rPr lang="zh-CN" altLang="en-US" sz="800">
                <a:latin typeface="微软雅黑" panose="020B0503020204020204" charset="-122"/>
                <a:ea typeface="微软雅黑" panose="020B0503020204020204" charset="-122"/>
                <a:cs typeface="微软雅黑" panose="020B0503020204020204" charset="-122"/>
                <a:sym typeface="+mn-ea"/>
              </a:rPr>
              <a:t>、</a:t>
            </a:r>
            <a:r>
              <a:rPr lang="zh-CN" sz="800">
                <a:latin typeface="微软雅黑" panose="020B0503020204020204" charset="-122"/>
                <a:ea typeface="微软雅黑" panose="020B0503020204020204" charset="-122"/>
                <a:cs typeface="微软雅黑" panose="020B0503020204020204" charset="-122"/>
                <a:sym typeface="+mn-ea"/>
              </a:rPr>
              <a:t>国内帕拉米韦注射液（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）说明书</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3</a:t>
            </a:r>
            <a:r>
              <a:rPr lang="zh-CN" altLang="en-US" sz="800">
                <a:latin typeface="微软雅黑" panose="020B0503020204020204" charset="-122"/>
                <a:ea typeface="微软雅黑" panose="020B0503020204020204" charset="-122"/>
                <a:cs typeface="微软雅黑" panose="020B0503020204020204" charset="-122"/>
                <a:sym typeface="+mn-ea"/>
              </a:rPr>
              <a:t>、</a:t>
            </a:r>
            <a:r>
              <a:rPr lang="zh-CN" sz="800">
                <a:latin typeface="微软雅黑" panose="020B0503020204020204" charset="-122"/>
                <a:ea typeface="微软雅黑" panose="020B0503020204020204" charset="-122"/>
                <a:cs typeface="微软雅黑" panose="020B0503020204020204" charset="-122"/>
                <a:sym typeface="+mn-ea"/>
              </a:rPr>
              <a:t>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）生产工艺信息表</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4</a:t>
            </a:r>
            <a:r>
              <a:rPr lang="zh-CN" altLang="en-US" sz="800">
                <a:latin typeface="微软雅黑" panose="020B0503020204020204" charset="-122"/>
                <a:ea typeface="微软雅黑" panose="020B0503020204020204" charset="-122"/>
                <a:cs typeface="微软雅黑" panose="020B0503020204020204" charset="-122"/>
                <a:sym typeface="+mn-ea"/>
              </a:rPr>
              <a:t>、国内</a:t>
            </a:r>
            <a:r>
              <a:rPr lang="zh-CN" sz="800">
                <a:latin typeface="微软雅黑" panose="020B0503020204020204" charset="-122"/>
                <a:ea typeface="微软雅黑" panose="020B0503020204020204" charset="-122"/>
                <a:cs typeface="微软雅黑" panose="020B0503020204020204" charset="-122"/>
                <a:sym typeface="+mn-ea"/>
              </a:rPr>
              <a:t>帕拉米韦氯化钠注射液（</a:t>
            </a:r>
            <a:r>
              <a:rPr lang="en-US" altLang="zh-CN" sz="800">
                <a:latin typeface="微软雅黑" panose="020B0503020204020204" charset="-122"/>
                <a:ea typeface="微软雅黑" panose="020B0503020204020204" charset="-122"/>
                <a:cs typeface="微软雅黑" panose="020B0503020204020204" charset="-122"/>
                <a:sym typeface="+mn-ea"/>
              </a:rPr>
              <a:t>100ml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0.3g</a:t>
            </a:r>
            <a:r>
              <a:rPr lang="zh-CN" altLang="en-US" sz="800">
                <a:latin typeface="微软雅黑" panose="020B0503020204020204" charset="-122"/>
                <a:ea typeface="微软雅黑" panose="020B0503020204020204" charset="-122"/>
                <a:cs typeface="微软雅黑" panose="020B0503020204020204" charset="-122"/>
                <a:sym typeface="+mn-ea"/>
              </a:rPr>
              <a:t>）说明书</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5</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«帕拉米韦对比奥司他韦治疗流感有效性和</a:t>
            </a:r>
            <a:r>
              <a:rPr lang="zh-CN" altLang="en-US" sz="800">
                <a:latin typeface="微软雅黑" panose="020B0503020204020204" charset="-122"/>
                <a:ea typeface="微软雅黑" panose="020B0503020204020204" charset="-122"/>
                <a:cs typeface="微软雅黑" panose="020B0503020204020204" charset="-122"/>
                <a:sym typeface="+mn-ea"/>
              </a:rPr>
              <a:t>安全性的系统评价与 Meta 分析</a:t>
            </a:r>
            <a:r>
              <a:rPr lang="en-US" altLang="zh-CN" sz="800">
                <a:latin typeface="微软雅黑" panose="020B0503020204020204" charset="-122"/>
                <a:ea typeface="微软雅黑" panose="020B0503020204020204" charset="-122"/>
                <a:cs typeface="微软雅黑" panose="020B0503020204020204" charset="-122"/>
                <a:sym typeface="+mn-ea"/>
              </a:rPr>
              <a:t>»</a:t>
            </a:r>
            <a:r>
              <a:rPr lang="zh-CN" altLang="en-US" sz="800">
                <a:latin typeface="微软雅黑" panose="020B0503020204020204" charset="-122"/>
                <a:ea typeface="微软雅黑" panose="020B0503020204020204" charset="-122"/>
                <a:cs typeface="微软雅黑" panose="020B0503020204020204" charset="-122"/>
                <a:sym typeface="+mn-ea"/>
              </a:rPr>
              <a:t>，Chin J Pharmacoepidemiol 2021，Vol．30，No．1</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三.</a:t>
            </a:r>
            <a:r>
              <a:rPr lang="zh-CN" altLang="en-US"/>
              <a:t>有效性信息</a:t>
            </a:r>
            <a:endParaRPr lang="zh-CN" altLang="en-US"/>
          </a:p>
        </p:txBody>
      </p:sp>
      <p:sp>
        <p:nvSpPr>
          <p:cNvPr id="3" name="文本占位符 2"/>
          <p:cNvSpPr>
            <a:spLocks noGrp="1"/>
          </p:cNvSpPr>
          <p:nvPr>
            <p:ph type="body" idx="1"/>
          </p:nvPr>
        </p:nvSpPr>
        <p:spPr/>
        <p:txBody>
          <a:bodyPr>
            <a:normAutofit fontScale="90000"/>
          </a:bodyPr>
          <a:p>
            <a:r>
              <a:rPr lang="zh-CN" altLang="en-US"/>
              <a:t>疗效优势</a:t>
            </a:r>
            <a:endParaRPr lang="zh-CN" altLang="en-US"/>
          </a:p>
        </p:txBody>
      </p:sp>
      <p:graphicFrame>
        <p:nvGraphicFramePr>
          <p:cNvPr id="49" name="table 49"/>
          <p:cNvGraphicFramePr>
            <a:graphicFrameLocks noGrp="1"/>
          </p:cNvGraphicFramePr>
          <p:nvPr>
            <p:custDataLst>
              <p:tags r:id="rId1"/>
            </p:custDataLst>
          </p:nvPr>
        </p:nvGraphicFramePr>
        <p:xfrm>
          <a:off x="6594158" y="1929130"/>
          <a:ext cx="4873625" cy="1671955"/>
        </p:xfrm>
        <a:graphic>
          <a:graphicData uri="http://schemas.openxmlformats.org/drawingml/2006/table">
            <a:tbl>
              <a:tblPr/>
              <a:tblGrid>
                <a:gridCol w="4873625"/>
              </a:tblGrid>
              <a:tr h="440055">
                <a:tc>
                  <a:txBody>
                    <a:bodyPr/>
                    <a:p>
                      <a:pPr algn="ctr" rtl="0" eaLnBrk="0">
                        <a:lnSpc>
                          <a:spcPct val="110000"/>
                        </a:lnSpc>
                      </a:pPr>
                      <a:r>
                        <a:rPr lang="en-US" altLang="zh-CN"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强大抗流感病毒活性</a:t>
                      </a:r>
                      <a:r>
                        <a:rPr lang="en-US" altLang="zh-CN"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是已上市抗流感药活性最强的药物</a:t>
                      </a:r>
                      <a:r>
                        <a:rPr lang="zh-CN" altLang="en-US"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spc="-20"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1231900">
                <a:tc>
                  <a:txBody>
                    <a:bodyPr/>
                    <a:p>
                      <a:pPr algn="l" rtl="0" eaLnBrk="0">
                        <a:lnSpc>
                          <a:spcPct val="100000"/>
                        </a:lnSpc>
                      </a:pPr>
                      <a:r>
                        <a:rPr lang="en-US" altLang="en-US" sz="950" dirty="0"/>
                        <a:t>     </a:t>
                      </a:r>
                      <a:endParaRPr lang="en-US" altLang="en-US" sz="950" dirty="0"/>
                    </a:p>
                  </a:txBody>
                  <a:tcPr marL="0" marR="0" marT="0" marB="0" vert="horz" anchor="t"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51" name="path"/>
          <p:cNvSpPr/>
          <p:nvPr>
            <p:custDataLst>
              <p:tags r:id="rId2"/>
            </p:custDataLst>
          </p:nvPr>
        </p:nvSpPr>
        <p:spPr>
          <a:xfrm>
            <a:off x="6928332" y="4757408"/>
            <a:ext cx="4272633" cy="33550"/>
          </a:xfrm>
          <a:custGeom>
            <a:avLst/>
            <a:gdLst/>
            <a:ahLst/>
            <a:cxnLst/>
            <a:rect l="0" t="0" r="0" b="0"/>
            <a:pathLst>
              <a:path w="7080" h="55">
                <a:moveTo>
                  <a:pt x="7" y="48"/>
                </a:moveTo>
                <a:cubicBezTo>
                  <a:pt x="7" y="25"/>
                  <a:pt x="25" y="7"/>
                  <a:pt x="48" y="7"/>
                </a:cubicBezTo>
                <a:moveTo>
                  <a:pt x="7032" y="7"/>
                </a:moveTo>
                <a:cubicBezTo>
                  <a:pt x="7054" y="7"/>
                  <a:pt x="7073" y="25"/>
                  <a:pt x="7073" y="48"/>
                </a:cubicBezTo>
              </a:path>
            </a:pathLst>
          </a:custGeom>
          <a:noFill/>
          <a:ln w="9525" cap="flat">
            <a:solidFill>
              <a:srgbClr val="BFBFBF">
                <a:alpha val="100000"/>
              </a:srgbClr>
            </a:solidFill>
            <a:prstDash val="solid"/>
            <a:miter lim="1000000"/>
          </a:ln>
        </p:spPr>
        <p:txBody>
          <a:bodyPr rtlCol="0"/>
          <a:p>
            <a:pPr algn="ctr"/>
            <a:endParaRPr lang="zh-CN" altLang="en-US" sz="1710"/>
          </a:p>
        </p:txBody>
      </p:sp>
      <p:graphicFrame>
        <p:nvGraphicFramePr>
          <p:cNvPr id="56" name="table 56"/>
          <p:cNvGraphicFramePr>
            <a:graphicFrameLocks noGrp="1"/>
          </p:cNvGraphicFramePr>
          <p:nvPr>
            <p:custDataLst>
              <p:tags r:id="rId3"/>
            </p:custDataLst>
          </p:nvPr>
        </p:nvGraphicFramePr>
        <p:xfrm>
          <a:off x="6594158" y="3678555"/>
          <a:ext cx="4873625" cy="1689100"/>
        </p:xfrm>
        <a:graphic>
          <a:graphicData uri="http://schemas.openxmlformats.org/drawingml/2006/table">
            <a:tbl>
              <a:tblPr/>
              <a:tblGrid>
                <a:gridCol w="4873625"/>
              </a:tblGrid>
              <a:tr h="467360">
                <a:tc>
                  <a:txBody>
                    <a:bodyPr/>
                    <a:p>
                      <a:pPr algn="ctr" rtl="0" eaLnBrk="0">
                        <a:lnSpc>
                          <a:spcPct val="73000"/>
                        </a:lnSpc>
                      </a:pPr>
                      <a:r>
                        <a:rPr lang="en-US" altLang="zh-CN" sz="1200" b="1" spc="-20" dirty="0">
                          <a:ln w="12700"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altLang="en-US" sz="1200" b="1" spc="-20" dirty="0">
                          <a:ln w="12700"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优异药动学性质-长T1/2、高Cmax，产生持续的抗病毒效果［</a:t>
                      </a:r>
                      <a:r>
                        <a:rPr lang="en-US" altLang="zh-CN"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330" b="1" spc="-20" dirty="0">
                          <a:ln w="3175" cap="flat" cmpd="sng">
                            <a:solidFill>
                              <a:srgbClr val="FDF8BA">
                                <a:alpha val="100000"/>
                              </a:srgbClr>
                            </a:solid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endParaRPr lang="en-US" altLang="zh-CN" sz="1330" b="1" spc="-20" dirty="0">
                        <a:ln w="3175" cap="flat" cmpd="sng">
                          <a:solidFill>
                            <a:srgbClr val="FDF8BA">
                              <a:alpha val="100000"/>
                            </a:srgbClr>
                          </a:solid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1221740">
                <a:tc>
                  <a:txBody>
                    <a:bodyPr/>
                    <a:p>
                      <a:pPr algn="l" rtl="0" eaLnBrk="0">
                        <a:lnSpc>
                          <a:spcPct val="100000"/>
                        </a:lnSpc>
                      </a:pPr>
                      <a:endParaRPr lang="en-US" altLang="en-US" sz="950" dirty="0"/>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63" name="path"/>
          <p:cNvSpPr/>
          <p:nvPr>
            <p:custDataLst>
              <p:tags r:id="rId4"/>
            </p:custDataLst>
          </p:nvPr>
        </p:nvSpPr>
        <p:spPr>
          <a:xfrm>
            <a:off x="2992532" y="4804286"/>
            <a:ext cx="4281323" cy="39101"/>
          </a:xfrm>
          <a:custGeom>
            <a:avLst/>
            <a:gdLst/>
            <a:ahLst/>
            <a:cxnLst/>
            <a:rect l="0" t="0" r="0" b="0"/>
            <a:pathLst>
              <a:path w="7095" h="64">
                <a:moveTo>
                  <a:pt x="7" y="57"/>
                </a:moveTo>
                <a:cubicBezTo>
                  <a:pt x="7" y="29"/>
                  <a:pt x="29" y="7"/>
                  <a:pt x="57" y="7"/>
                </a:cubicBezTo>
                <a:moveTo>
                  <a:pt x="7037" y="7"/>
                </a:moveTo>
                <a:cubicBezTo>
                  <a:pt x="7065" y="7"/>
                  <a:pt x="7087" y="29"/>
                  <a:pt x="7087" y="57"/>
                </a:cubicBezTo>
              </a:path>
            </a:pathLst>
          </a:custGeom>
          <a:noFill/>
          <a:ln w="9525" cap="flat">
            <a:solidFill>
              <a:srgbClr val="BFBFBF">
                <a:alpha val="100000"/>
              </a:srgbClr>
            </a:solidFill>
            <a:prstDash val="solid"/>
            <a:miter lim="800000"/>
          </a:ln>
        </p:spPr>
        <p:txBody>
          <a:bodyPr rtlCol="0"/>
          <a:p>
            <a:pPr algn="ctr"/>
            <a:endParaRPr lang="zh-CN" altLang="en-US" sz="1710"/>
          </a:p>
        </p:txBody>
      </p:sp>
      <p:graphicFrame>
        <p:nvGraphicFramePr>
          <p:cNvPr id="5" name="表格 4"/>
          <p:cNvGraphicFramePr/>
          <p:nvPr>
            <p:custDataLst>
              <p:tags r:id="rId5"/>
            </p:custDataLst>
          </p:nvPr>
        </p:nvGraphicFramePr>
        <p:xfrm>
          <a:off x="7231380" y="2431436"/>
          <a:ext cx="4889500" cy="1009650"/>
        </p:xfrm>
        <a:graphic>
          <a:graphicData uri="http://schemas.openxmlformats.org/drawingml/2006/table">
            <a:tbl>
              <a:tblPr/>
              <a:tblGrid>
                <a:gridCol w="789940"/>
                <a:gridCol w="1411605"/>
                <a:gridCol w="1397000"/>
              </a:tblGrid>
              <a:tr h="256540">
                <a:tc gridSpan="3">
                  <a:txBody>
                    <a:bodyPr/>
                    <a:p>
                      <a:pPr marL="179070" indent="-166370" algn="ctr" eaLnBrk="0">
                        <a:lnSpc>
                          <a:spcPct val="127000"/>
                        </a:lnSpc>
                        <a:spcBef>
                          <a:spcPts val="810"/>
                        </a:spcBef>
                        <a:buClrTx/>
                        <a:buSzTx/>
                        <a:buNone/>
                      </a:pPr>
                      <a:r>
                        <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rPr>
                        <a:t>神经氨酸酶抑制活性IC50（</a:t>
                      </a:r>
                      <a:r>
                        <a:rPr lang="en-US" altLang="zh-CN" sz="9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μmol·L </a:t>
                      </a:r>
                      <a:r>
                        <a:rPr lang="en-US" altLang="zh-CN" sz="95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1</a:t>
                      </a:r>
                      <a:r>
                        <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420">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流感病毒</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B</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660">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帕拉米韦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0.34</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1.36</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奥司他韦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0.45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8.5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扎那米韦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0.95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2.7</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5"/>
          <p:cNvPicPr>
            <a:picLocks noChangeAspect="1"/>
          </p:cNvPicPr>
          <p:nvPr>
            <p:custDataLst>
              <p:tags r:id="rId6"/>
            </p:custDataLst>
          </p:nvPr>
        </p:nvPicPr>
        <p:blipFill>
          <a:blip r:embed="rId7"/>
          <a:srcRect b="16095"/>
          <a:stretch>
            <a:fillRect/>
          </a:stretch>
        </p:blipFill>
        <p:spPr>
          <a:xfrm>
            <a:off x="6896628" y="4210286"/>
            <a:ext cx="4268048" cy="1091602"/>
          </a:xfrm>
          <a:prstGeom prst="rect">
            <a:avLst/>
          </a:prstGeom>
        </p:spPr>
      </p:pic>
      <p:graphicFrame>
        <p:nvGraphicFramePr>
          <p:cNvPr id="7" name="table 56"/>
          <p:cNvGraphicFramePr>
            <a:graphicFrameLocks noGrp="1"/>
          </p:cNvGraphicFramePr>
          <p:nvPr>
            <p:custDataLst>
              <p:tags r:id="rId8"/>
            </p:custDataLst>
          </p:nvPr>
        </p:nvGraphicFramePr>
        <p:xfrm>
          <a:off x="6593840" y="5445125"/>
          <a:ext cx="4874260" cy="1338580"/>
        </p:xfrm>
        <a:graphic>
          <a:graphicData uri="http://schemas.openxmlformats.org/drawingml/2006/table">
            <a:tbl>
              <a:tblPr/>
              <a:tblGrid>
                <a:gridCol w="4874260"/>
              </a:tblGrid>
              <a:tr h="374015">
                <a:tc>
                  <a:txBody>
                    <a:bodyPr/>
                    <a:p>
                      <a:pPr algn="ctr" rtl="0" eaLnBrk="0">
                        <a:lnSpc>
                          <a:spcPct val="100000"/>
                        </a:lnSpc>
                      </a:pPr>
                      <a:r>
                        <a:rPr lang="en-US" altLang="zh-CN" sz="1200" b="1" spc="-20" dirty="0">
                          <a:ln w="12700"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altLang="en-US" sz="1200" b="1" spc="-20" dirty="0">
                          <a:ln w="12700"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帕拉米韦有效对抗耐奥司他韦流感病毒</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964565">
                <a:tc>
                  <a:txBody>
                    <a:bodyPr/>
                    <a:p>
                      <a:pPr marL="179070" indent="-166370" algn="l" rtl="0" eaLnBrk="0">
                        <a:lnSpc>
                          <a:spcPct val="127000"/>
                        </a:lnSpc>
                        <a:spcBef>
                          <a:spcPts val="810"/>
                        </a:spcBef>
                        <a:buClrTx/>
                        <a:buSzTx/>
                        <a:buFontTx/>
                      </a:pPr>
                      <a:r>
                        <a:rPr lang="en-US" altLang="en-US" sz="900" dirty="0">
                          <a:latin typeface="微软雅黑" panose="020B0503020204020204" charset="-122"/>
                          <a:ea typeface="微软雅黑" panose="020B0503020204020204" charset="-122"/>
                          <a:cs typeface="微软雅黑" panose="020B0503020204020204" charset="-122"/>
                          <a:sym typeface="+mn-ea"/>
                        </a:rPr>
                        <a:t>    </a:t>
                      </a:r>
                      <a:r>
                        <a:rPr lang="zh-CN" altLang="en-US"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奥司他韦与神经氨酸酶唾液酸结合位点的匹配缺陷，导致奥司他韦较容易发生耐药，无论是否退热，用药必须足剂量足病程。而帕拉米韦具有很强的流感病毒神经氨酸酶亲和力，其与流感病毒神经氨酸酶结合位点结合后，再次脱离开的掉率较低，表明其可长时间抑制神经氨酸酶活性，并允许较低的剂量频率，允许退热后即可停止用药。</a:t>
                      </a:r>
                      <a:endParaRPr lang="zh-CN" altLang="en-US"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9" name="文本框 8"/>
          <p:cNvSpPr txBox="1"/>
          <p:nvPr>
            <p:custDataLst>
              <p:tags r:id="rId9"/>
            </p:custDataLst>
          </p:nvPr>
        </p:nvSpPr>
        <p:spPr>
          <a:xfrm>
            <a:off x="910590" y="6073775"/>
            <a:ext cx="5422265" cy="583565"/>
          </a:xfrm>
          <a:prstGeom prst="rect">
            <a:avLst/>
          </a:prstGeom>
          <a:noFill/>
        </p:spPr>
        <p:txBody>
          <a:bodyPr wrap="square" rtlCol="0" anchor="t">
            <a:spAutoFit/>
          </a:bodyPr>
          <a:p>
            <a:r>
              <a:rPr lang="zh-CN" altLang="en-US" sz="800">
                <a:sym typeface="+mn-ea"/>
              </a:rPr>
              <a:t>参考文献：</a:t>
            </a:r>
            <a:endParaRPr lang="zh-CN" altLang="en-US" sz="800"/>
          </a:p>
          <a:p>
            <a:r>
              <a:rPr lang="en-US" altLang="zh-CN" sz="800">
                <a:sym typeface="+mn-ea"/>
              </a:rPr>
              <a:t>1</a:t>
            </a:r>
            <a:r>
              <a:rPr lang="zh-CN" altLang="en-US" sz="800">
                <a:ea typeface="宋体" panose="02010600030101010101" pitchFamily="2" charset="-122"/>
                <a:sym typeface="+mn-ea"/>
              </a:rPr>
              <a:t>、</a:t>
            </a:r>
            <a:r>
              <a:rPr lang="en-US" altLang="zh-CN" sz="800">
                <a:latin typeface="Arial" panose="020B0604020202020204" pitchFamily="34" charset="0"/>
                <a:cs typeface="Arial" panose="020B0604020202020204" pitchFamily="34" charset="0"/>
                <a:sym typeface="+mn-ea"/>
              </a:rPr>
              <a:t>«</a:t>
            </a:r>
            <a:r>
              <a:rPr lang="en-US" altLang="zh-CN" sz="800">
                <a:latin typeface="Arial" panose="020B0604020202020204" pitchFamily="34" charset="0"/>
                <a:ea typeface="宋体" panose="02010600030101010101" pitchFamily="2" charset="-122"/>
                <a:cs typeface="Arial" panose="020B0604020202020204" pitchFamily="34" charset="0"/>
                <a:sym typeface="+mn-ea"/>
              </a:rPr>
              <a:t>新型抗流感病毒强效神经氨酸酶抑制剂帕拉米韦研究进展</a:t>
            </a:r>
            <a:r>
              <a:rPr lang="en-US" altLang="zh-CN" sz="800">
                <a:latin typeface="Arial" panose="020B0604020202020204" pitchFamily="34" charset="0"/>
                <a:cs typeface="Arial" panose="020B0604020202020204" pitchFamily="34" charset="0"/>
                <a:sym typeface="+mn-ea"/>
              </a:rPr>
              <a:t>»</a:t>
            </a:r>
            <a:r>
              <a:rPr lang="zh-CN" altLang="en-US" sz="800">
                <a:latin typeface="Arial" panose="020B0604020202020204" pitchFamily="34" charset="0"/>
                <a:ea typeface="宋体" panose="02010600030101010101" pitchFamily="2" charset="-122"/>
                <a:cs typeface="Arial" panose="020B0604020202020204" pitchFamily="34" charset="0"/>
                <a:sym typeface="+mn-ea"/>
              </a:rPr>
              <a:t>，Chinese Journal of New Drugs 2013，22( 9)</a:t>
            </a:r>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a:p>
            <a:r>
              <a:rPr lang="en-US" altLang="zh-CN" sz="800">
                <a:latin typeface="Arial" panose="020B0604020202020204" pitchFamily="34" charset="0"/>
                <a:ea typeface="宋体" panose="02010600030101010101" pitchFamily="2" charset="-122"/>
                <a:cs typeface="Arial" panose="020B0604020202020204" pitchFamily="34" charset="0"/>
                <a:sym typeface="+mn-ea"/>
              </a:rPr>
              <a:t>2</a:t>
            </a:r>
            <a:r>
              <a:rPr lang="zh-CN" altLang="en-US" sz="800">
                <a:latin typeface="Arial" panose="020B0604020202020204" pitchFamily="34" charset="0"/>
                <a:ea typeface="宋体" panose="02010600030101010101" pitchFamily="2" charset="-122"/>
                <a:cs typeface="Arial" panose="020B0604020202020204" pitchFamily="34" charset="0"/>
                <a:sym typeface="+mn-ea"/>
              </a:rPr>
              <a:t>、</a:t>
            </a:r>
            <a:r>
              <a:rPr lang="en-US" altLang="zh-CN" sz="800">
                <a:latin typeface="Arial" panose="020B0604020202020204" pitchFamily="34" charset="0"/>
                <a:cs typeface="Arial" panose="020B0604020202020204" pitchFamily="34" charset="0"/>
                <a:sym typeface="+mn-ea"/>
              </a:rPr>
              <a:t>«</a:t>
            </a:r>
            <a:r>
              <a:rPr lang="zh-CN" altLang="en-US" sz="800">
                <a:sym typeface="+mn-ea"/>
              </a:rPr>
              <a:t>帕拉米韦治疗儿童疑似流感的疗效与安全性</a:t>
            </a:r>
            <a:r>
              <a:rPr lang="en-US" altLang="zh-CN" sz="800">
                <a:latin typeface="Arial" panose="020B0604020202020204" pitchFamily="34" charset="0"/>
                <a:cs typeface="Arial" panose="020B0604020202020204" pitchFamily="34" charset="0"/>
                <a:sym typeface="+mn-ea"/>
              </a:rPr>
              <a:t>»</a:t>
            </a:r>
            <a:r>
              <a:rPr lang="zh-CN" altLang="en-US" sz="800">
                <a:latin typeface="Arial" panose="020B0604020202020204" pitchFamily="34" charset="0"/>
                <a:ea typeface="宋体" panose="02010600030101010101" pitchFamily="2" charset="-122"/>
                <a:cs typeface="Arial" panose="020B0604020202020204" pitchFamily="34" charset="0"/>
                <a:sym typeface="+mn-ea"/>
              </a:rPr>
              <a:t>，中国妇幼健康研究，２０１８年２月第２９卷第２期</a:t>
            </a:r>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a:p>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p:txBody>
      </p:sp>
      <p:sp>
        <p:nvSpPr>
          <p:cNvPr id="4" name="文本框 3"/>
          <p:cNvSpPr txBox="1"/>
          <p:nvPr>
            <p:custDataLst>
              <p:tags r:id="rId10"/>
            </p:custDataLst>
          </p:nvPr>
        </p:nvSpPr>
        <p:spPr>
          <a:xfrm>
            <a:off x="1033780" y="2477770"/>
            <a:ext cx="2777490" cy="337185"/>
          </a:xfrm>
          <a:prstGeom prst="rect">
            <a:avLst/>
          </a:prstGeom>
          <a:noFill/>
        </p:spPr>
        <p:txBody>
          <a:bodyPr wrap="square" rtlCol="0" anchor="t">
            <a:spAutoFit/>
          </a:bodyPr>
          <a:p>
            <a:r>
              <a:rPr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与对照药品疗效相比</a:t>
            </a:r>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11"/>
            </p:custDataLst>
          </p:nvPr>
        </p:nvSpPr>
        <p:spPr>
          <a:xfrm>
            <a:off x="1035050" y="2955290"/>
            <a:ext cx="4996815" cy="2933700"/>
          </a:xfrm>
          <a:prstGeom prst="rect">
            <a:avLst/>
          </a:prstGeom>
        </p:spPr>
        <p:txBody>
          <a:bodyPr wrap="square">
            <a:spAutoFit/>
            <a:extLst>
              <a:ext uri="{4A0BC546-FE56-4ADE-93B0-CB8AF2F6F144}">
                <wpsdc:textFrameExt xmlns:wpsdc="http://www.wps.cn/officeDocument/2022/drawingmlCustomData" type="text"/>
              </a:ext>
            </a:extLst>
          </a:bodyPr>
          <a:p>
            <a:pPr algn="l">
              <a:lnSpc>
                <a:spcPct val="120000"/>
              </a:lnSpc>
              <a:spcBef>
                <a:spcPts val="0"/>
              </a:spcBef>
              <a:spcAft>
                <a:spcPts val="0"/>
              </a:spcAft>
            </a:pPr>
            <a:r>
              <a:rPr lang="zh-CN" sz="1400" b="1" dirty="0">
                <a:solidFill>
                  <a:srgbClr val="00418A">
                    <a:alpha val="100000"/>
                  </a:srgbClr>
                </a:solidFill>
                <a:latin typeface="微软雅黑" panose="020B0503020204020204" charset="-122"/>
                <a:ea typeface="微软雅黑" panose="020B0503020204020204" charset="-122"/>
                <a:cs typeface="微软雅黑" panose="020B0503020204020204" charset="-122"/>
              </a:rPr>
              <a:t>优势：</a:t>
            </a:r>
            <a:endParaRPr lang="zh-CN" sz="1400" dirty="0">
              <a:solidFill>
                <a:srgbClr val="00418A">
                  <a:alpha val="100000"/>
                </a:srgbClr>
              </a:solidFill>
              <a:latin typeface="微软雅黑" panose="020B0503020204020204" charset="-122"/>
              <a:ea typeface="微软雅黑" panose="020B0503020204020204" charset="-122"/>
              <a:cs typeface="微软雅黑" panose="020B0503020204020204" charset="-122"/>
            </a:endParaRPr>
          </a:p>
          <a:p>
            <a:pPr algn="l">
              <a:lnSpc>
                <a:spcPct val="120000"/>
              </a:lnSpc>
              <a:spcBef>
                <a:spcPts val="0"/>
              </a:spcBef>
              <a:spcAft>
                <a:spcPts val="0"/>
              </a:spcAft>
            </a:pP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帕拉米韦氯化钠注射液虽属于国内新药，但未进入参比制剂目录；而</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20ml∶0.2g）选择的参比制剂为美国BioCryst  Pharmaceuticals，Inc生产的RAPIVAB®静脉注射用帕拉米韦注射液</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20ml</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0.2g</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），已过评，</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能够保证其疗效和安全性。</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spcBef>
                <a:spcPts val="0"/>
              </a:spcBef>
              <a:spcAft>
                <a:spcPts val="0"/>
              </a:spcAft>
            </a:pPr>
            <a:endPar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spcBef>
                <a:spcPts val="0"/>
              </a:spcBef>
              <a:spcAft>
                <a:spcPts val="0"/>
              </a:spcAft>
            </a:pPr>
            <a:r>
              <a:rPr lang="zh-CN" sz="1400" b="1"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不足：</a:t>
            </a:r>
            <a:endParaRPr lang="zh-CN" altLang="en-US" sz="1400" spc="-30" dirty="0">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spcBef>
                <a:spcPts val="0"/>
              </a:spcBef>
              <a:spcAft>
                <a:spcPts val="0"/>
              </a:spcAft>
            </a:pP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目前缺乏关于帕拉米韦氯化钠注射液和帕拉米韦注射液的临床比较性试验。</a:t>
            </a: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lnSpc>
                <a:spcPct val="120000"/>
              </a:lnSpc>
              <a:spcBef>
                <a:spcPts val="0"/>
              </a:spcBef>
              <a:spcAft>
                <a:spcPts val="0"/>
              </a:spcAft>
            </a:pPr>
            <a:endPar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12"/>
            </p:custDataLst>
          </p:nvPr>
        </p:nvSpPr>
        <p:spPr>
          <a:xfrm>
            <a:off x="6536690" y="1457960"/>
            <a:ext cx="3188335" cy="337185"/>
          </a:xfrm>
          <a:prstGeom prst="rect">
            <a:avLst/>
          </a:prstGeom>
          <a:noFill/>
        </p:spPr>
        <p:txBody>
          <a:bodyPr wrap="square" rtlCol="0" anchor="t">
            <a:spAutoFit/>
          </a:bodyPr>
          <a:p>
            <a:r>
              <a:rPr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与同治疗领域药品疗效相比</a:t>
            </a:r>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三.</a:t>
            </a:r>
            <a:r>
              <a:rPr lang="zh-CN" altLang="en-US">
                <a:sym typeface="+mn-ea"/>
              </a:rPr>
              <a:t>有效性信息</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1110615" y="2359660"/>
            <a:ext cx="3157220" cy="346837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057140" y="2359660"/>
            <a:ext cx="3123565" cy="346900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8507095" y="2444115"/>
            <a:ext cx="3100705" cy="3383280"/>
          </a:xfrm>
          <a:prstGeom prst="rect">
            <a:avLst/>
          </a:prstGeom>
        </p:spPr>
      </p:pic>
      <p:sp>
        <p:nvSpPr>
          <p:cNvPr id="26" name="矩形 25"/>
          <p:cNvSpPr/>
          <p:nvPr>
            <p:custDataLst>
              <p:tags r:id="rId7"/>
            </p:custDataLst>
          </p:nvPr>
        </p:nvSpPr>
        <p:spPr>
          <a:xfrm>
            <a:off x="4575810" y="6333490"/>
            <a:ext cx="6891020" cy="213995"/>
          </a:xfrm>
          <a:prstGeom prst="rect">
            <a:avLst/>
          </a:prstGeom>
        </p:spPr>
        <p:txBody>
          <a:bodyPr wrap="square">
            <a:spAutoFit/>
          </a:bodyPr>
          <a:p>
            <a:pPr algn="l"/>
            <a:r>
              <a:rPr lang="zh-CN" altLang="en-US" sz="800" dirty="0" smtClean="0">
                <a:latin typeface="微软雅黑" panose="020B0503020204020204" charset="-122"/>
                <a:ea typeface="微软雅黑" panose="020B0503020204020204" charset="-122"/>
                <a:cs typeface="微软雅黑" panose="020B0503020204020204" charset="-122"/>
              </a:rPr>
              <a:t>参考文献：«</a:t>
            </a:r>
            <a:r>
              <a:rPr lang="zh-CN" altLang="en-US" sz="800" dirty="0" smtClean="0">
                <a:latin typeface="微软雅黑" panose="020B0503020204020204" charset="-122"/>
                <a:ea typeface="微软雅黑" panose="020B0503020204020204" charset="-122"/>
                <a:cs typeface="微软雅黑" panose="020B0503020204020204" charset="-122"/>
                <a:sym typeface="+mn-ea"/>
              </a:rPr>
              <a:t>帕拉米韦氯化钠注射液治疗儿童流感病毒感染的临床疗效和安全性对比</a:t>
            </a:r>
            <a:r>
              <a:rPr lang="zh-CN" altLang="en-US" sz="800" dirty="0" smtClean="0">
                <a:latin typeface="微软雅黑" panose="020B0503020204020204" charset="-122"/>
                <a:ea typeface="微软雅黑" panose="020B0503020204020204" charset="-122"/>
                <a:cs typeface="微软雅黑" panose="020B0503020204020204" charset="-122"/>
              </a:rPr>
              <a:t>»中国医院药学杂志 ２０１８ 年 ６ 月第 ３８ 卷第 １２ 期</a:t>
            </a:r>
            <a:endParaRPr lang="zh-CN" altLang="en-US" sz="800" dirty="0" smtClean="0">
              <a:latin typeface="微软雅黑" panose="020B0503020204020204" charset="-122"/>
              <a:ea typeface="微软雅黑" panose="020B0503020204020204" charset="-122"/>
              <a:cs typeface="微软雅黑" panose="020B0503020204020204" charset="-122"/>
            </a:endParaRPr>
          </a:p>
        </p:txBody>
      </p:sp>
      <p:graphicFrame>
        <p:nvGraphicFramePr>
          <p:cNvPr id="92" name="table 92"/>
          <p:cNvGraphicFramePr>
            <a:graphicFrameLocks noGrp="1"/>
          </p:cNvGraphicFramePr>
          <p:nvPr>
            <p:custDataLst>
              <p:tags r:id="rId8"/>
            </p:custDataLst>
          </p:nvPr>
        </p:nvGraphicFramePr>
        <p:xfrm>
          <a:off x="1150272" y="1570459"/>
          <a:ext cx="3101340" cy="655320"/>
        </p:xfrm>
        <a:graphic>
          <a:graphicData uri="http://schemas.openxmlformats.org/drawingml/2006/table">
            <a:tbl>
              <a:tblPr/>
              <a:tblGrid>
                <a:gridCol w="3101340"/>
              </a:tblGrid>
              <a:tr h="655320">
                <a:tc>
                  <a:txBody>
                    <a:bodyPr/>
                    <a:p>
                      <a:pPr algn="ctr" rtl="0" eaLnBrk="0">
                        <a:lnSpc>
                          <a:spcPct val="108000"/>
                        </a:lnSpc>
                      </a:pPr>
                      <a:r>
                        <a:rPr sz="133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帕拉米韦退热时间最快</a:t>
                      </a:r>
                      <a:endParaRPr lang="zh-CN" altLang="en-US" sz="133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p>
                      <a:pPr algn="ctr" rtl="0" eaLnBrk="0">
                        <a:lnSpc>
                          <a:spcPct val="108000"/>
                        </a:lnSpc>
                      </a:pPr>
                      <a:r>
                        <a:rPr lang="zh-CN" altLang="en-US" sz="133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明显优于奥司他韦、喜炎平</a:t>
                      </a:r>
                      <a:endParaRPr lang="zh-CN" altLang="en-US" sz="133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0418A"/>
                    </a:solidFill>
                  </a:tcPr>
                </a:tc>
              </a:tr>
            </a:tbl>
          </a:graphicData>
        </a:graphic>
      </p:graphicFrame>
      <p:graphicFrame>
        <p:nvGraphicFramePr>
          <p:cNvPr id="7" name="table 92"/>
          <p:cNvGraphicFramePr>
            <a:graphicFrameLocks noGrp="1"/>
          </p:cNvGraphicFramePr>
          <p:nvPr>
            <p:custDataLst>
              <p:tags r:id="rId9"/>
            </p:custDataLst>
          </p:nvPr>
        </p:nvGraphicFramePr>
        <p:xfrm>
          <a:off x="5057330" y="1570459"/>
          <a:ext cx="3101340" cy="655320"/>
        </p:xfrm>
        <a:graphic>
          <a:graphicData uri="http://schemas.openxmlformats.org/drawingml/2006/table">
            <a:tbl>
              <a:tblPr/>
              <a:tblGrid>
                <a:gridCol w="3101340"/>
              </a:tblGrid>
              <a:tr h="655320">
                <a:tc>
                  <a:txBody>
                    <a:bodyPr/>
                    <a:p>
                      <a:pPr algn="ctr" rtl="0" eaLnBrk="0">
                        <a:lnSpc>
                          <a:spcPct val="108000"/>
                        </a:lnSpc>
                      </a:pPr>
                      <a:r>
                        <a:rPr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帕拉米韦</a:t>
                      </a:r>
                      <a:r>
                        <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快速缓解症状</a:t>
                      </a:r>
                      <a:endPar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p>
                      <a:pPr algn="ctr" rtl="0" eaLnBrk="0">
                        <a:lnSpc>
                          <a:spcPct val="108000"/>
                        </a:lnSpc>
                      </a:pPr>
                      <a:r>
                        <a:rPr lang="zh-CN" altLang="en-US"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优于奥司他韦、喜炎平</a:t>
                      </a:r>
                      <a:endPar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0418A"/>
                    </a:solidFill>
                  </a:tcPr>
                </a:tc>
              </a:tr>
            </a:tbl>
          </a:graphicData>
        </a:graphic>
      </p:graphicFrame>
      <p:graphicFrame>
        <p:nvGraphicFramePr>
          <p:cNvPr id="8" name="table 92"/>
          <p:cNvGraphicFramePr>
            <a:graphicFrameLocks noGrp="1"/>
          </p:cNvGraphicFramePr>
          <p:nvPr>
            <p:custDataLst>
              <p:tags r:id="rId10"/>
            </p:custDataLst>
          </p:nvPr>
        </p:nvGraphicFramePr>
        <p:xfrm>
          <a:off x="8506460" y="1570355"/>
          <a:ext cx="3101340" cy="655320"/>
        </p:xfrm>
        <a:graphic>
          <a:graphicData uri="http://schemas.openxmlformats.org/drawingml/2006/table">
            <a:tbl>
              <a:tblPr/>
              <a:tblGrid>
                <a:gridCol w="3101340"/>
              </a:tblGrid>
              <a:tr h="655320">
                <a:tc>
                  <a:txBody>
                    <a:bodyPr/>
                    <a:p>
                      <a:pPr algn="ctr" rtl="0" eaLnBrk="0">
                        <a:lnSpc>
                          <a:spcPct val="108000"/>
                        </a:lnSpc>
                      </a:pPr>
                      <a:r>
                        <a:rPr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帕拉米韦</a:t>
                      </a:r>
                      <a:r>
                        <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有效率高</a:t>
                      </a:r>
                      <a:endPar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p>
                      <a:pPr algn="ctr" rtl="0" eaLnBrk="0">
                        <a:lnSpc>
                          <a:spcPct val="108000"/>
                        </a:lnSpc>
                      </a:pPr>
                      <a:r>
                        <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总有效率高于奥司他韦和喜炎平</a:t>
                      </a:r>
                      <a:endParaRPr lang="zh-CN" sz="133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0418A"/>
                    </a:solidFill>
                  </a:tcPr>
                </a:tc>
              </a:tr>
            </a:tbl>
          </a:graphicData>
        </a:graphic>
      </p:graphicFrame>
      <p:cxnSp>
        <p:nvCxnSpPr>
          <p:cNvPr id="9" name="直接连接符 8"/>
          <p:cNvCxnSpPr/>
          <p:nvPr/>
        </p:nvCxnSpPr>
        <p:spPr>
          <a:xfrm>
            <a:off x="4652645" y="1573530"/>
            <a:ext cx="0" cy="4157980"/>
          </a:xfrm>
          <a:prstGeom prst="line">
            <a:avLst/>
          </a:prstGeom>
          <a:ln>
            <a:solidFill>
              <a:srgbClr val="00418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三.有效性信息</a:t>
            </a:r>
            <a:endParaRPr lang="zh-CN" altLang="en-US"/>
          </a:p>
        </p:txBody>
      </p:sp>
      <p:sp>
        <p:nvSpPr>
          <p:cNvPr id="3" name="文本占位符 2"/>
          <p:cNvSpPr>
            <a:spLocks noGrp="1"/>
          </p:cNvSpPr>
          <p:nvPr>
            <p:ph type="body" idx="1"/>
          </p:nvPr>
        </p:nvSpPr>
        <p:spPr/>
        <p:txBody>
          <a:bodyPr>
            <a:normAutofit fontScale="90000"/>
          </a:bodyPr>
          <a:p>
            <a:r>
              <a:rPr lang="zh-CN" altLang="en-US"/>
              <a:t> 指南一致推荐</a:t>
            </a:r>
            <a:endParaRPr lang="zh-CN" altLang="en-US"/>
          </a:p>
        </p:txBody>
      </p:sp>
      <p:graphicFrame>
        <p:nvGraphicFramePr>
          <p:cNvPr id="4" name="表格 3"/>
          <p:cNvGraphicFramePr/>
          <p:nvPr>
            <p:custDataLst>
              <p:tags r:id="rId1"/>
            </p:custDataLst>
          </p:nvPr>
        </p:nvGraphicFramePr>
        <p:xfrm>
          <a:off x="1122045" y="2372995"/>
          <a:ext cx="10472420" cy="3189605"/>
        </p:xfrm>
        <a:graphic>
          <a:graphicData uri="http://schemas.openxmlformats.org/drawingml/2006/table">
            <a:tbl>
              <a:tblPr firstRow="1" bandRow="1">
                <a:tableStyleId>{5C22544A-7EE6-4342-B048-85BDC9FD1C3A}</a:tableStyleId>
              </a:tblPr>
              <a:tblGrid>
                <a:gridCol w="10472420"/>
              </a:tblGrid>
              <a:tr h="838200">
                <a:tc>
                  <a:txBody>
                    <a:bodyPr/>
                    <a:p>
                      <a:pPr indent="0" algn="ctr" fontAlgn="auto">
                        <a:lnSpc>
                          <a:spcPct val="150000"/>
                        </a:lnSpc>
                        <a:buNone/>
                      </a:pPr>
                      <a:r>
                        <a:rPr lang="zh-CN" altLang="en-US" sz="1800" b="1">
                          <a:solidFill>
                            <a:schemeClr val="tx1"/>
                          </a:solidFill>
                          <a:latin typeface="微软雅黑" panose="020B0503020204020204" charset="-122"/>
                          <a:ea typeface="微软雅黑" panose="020B0503020204020204" charset="-122"/>
                          <a:cs typeface="微软雅黑" panose="020B0503020204020204" charset="-122"/>
                        </a:rPr>
                        <a:t>《人感染H7N9禽流感诊疗方案（2014年版）》</a:t>
                      </a:r>
                      <a:endParaRPr lang="zh-CN" altLang="en-US" sz="1800" b="1">
                        <a:solidFill>
                          <a:schemeClr val="tx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zh-CN" altLang="en-US" sz="1200" b="0">
                          <a:solidFill>
                            <a:schemeClr val="dk1"/>
                          </a:solidFill>
                          <a:latin typeface="微软雅黑" panose="020B0503020204020204" charset="-122"/>
                          <a:ea typeface="微软雅黑" panose="020B0503020204020204" charset="-122"/>
                          <a:cs typeface="微软雅黑" panose="020B0503020204020204" charset="-122"/>
                        </a:rPr>
                        <a:t>（中华人民共和国国家卫生和计划生育委员会）</a:t>
                      </a:r>
                      <a:endParaRPr lang="zh-CN" altLang="en-US" sz="1200" b="0">
                        <a:solidFill>
                          <a:schemeClr val="dk1"/>
                        </a:solidFill>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4860">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rPr>
                        <a:t>《流行性感冒诊疗方案（2020年版）》</a:t>
                      </a:r>
                      <a:endParaRPr lang="zh-CN" altLang="en-US" sz="1800" b="1">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en-US" altLang="zh-CN" sz="1200">
                          <a:latin typeface="微软雅黑" panose="020B0503020204020204" charset="-122"/>
                          <a:ea typeface="微软雅黑" panose="020B0503020204020204" charset="-122"/>
                          <a:cs typeface="微软雅黑" panose="020B0503020204020204" charset="-122"/>
                        </a:rPr>
                        <a:t>  </a:t>
                      </a:r>
                      <a:r>
                        <a:rPr lang="zh-CN" altLang="en-US" sz="1200">
                          <a:latin typeface="微软雅黑" panose="020B0503020204020204" charset="-122"/>
                          <a:ea typeface="微软雅黑" panose="020B0503020204020204" charset="-122"/>
                          <a:cs typeface="微软雅黑" panose="020B0503020204020204" charset="-122"/>
                        </a:rPr>
                        <a:t>(国家卫生健康委）</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2955">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rPr>
                        <a:t>《成人流行性感冒抗病毒治疗专家共识</a:t>
                      </a:r>
                      <a:r>
                        <a:rPr lang="zh-CN" altLang="en-US" sz="1800" b="1">
                          <a:latin typeface="微软雅黑" panose="020B0503020204020204" charset="-122"/>
                          <a:ea typeface="微软雅黑" panose="020B0503020204020204" charset="-122"/>
                          <a:cs typeface="微软雅黑" panose="020B0503020204020204" charset="-122"/>
                          <a:sym typeface="+mn-ea"/>
                        </a:rPr>
                        <a:t>（2022年版）</a:t>
                      </a:r>
                      <a:r>
                        <a:rPr lang="zh-CN" altLang="en-US" sz="1800" b="1">
                          <a:latin typeface="微软雅黑" panose="020B0503020204020204" charset="-122"/>
                          <a:ea typeface="微软雅黑" panose="020B0503020204020204" charset="-122"/>
                          <a:cs typeface="微软雅黑" panose="020B0503020204020204" charset="-122"/>
                        </a:rPr>
                        <a:t>》</a:t>
                      </a:r>
                      <a:endParaRPr lang="zh-CN" altLang="en-US" sz="1800" b="1">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zh-CN" altLang="en-US" sz="1200">
                          <a:latin typeface="微软雅黑" panose="020B0503020204020204" charset="-122"/>
                          <a:ea typeface="微软雅黑" panose="020B0503020204020204" charset="-122"/>
                          <a:cs typeface="微软雅黑" panose="020B0503020204020204" charset="-122"/>
                        </a:rPr>
                        <a:t>（中国医师协会急诊医师分会、中华医学会急诊医学分会、中国急诊专科医联体、北京急诊医学学会和中国人民解放军急救医学专业委员会）</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3590">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sym typeface="+mn-ea"/>
                        </a:rPr>
                        <a:t>《</a:t>
                      </a:r>
                      <a:r>
                        <a:rPr lang="zh-CN" altLang="en-US" sz="1800" b="1">
                          <a:latin typeface="微软雅黑" panose="020B0503020204020204" charset="-122"/>
                          <a:ea typeface="微软雅黑" panose="020B0503020204020204" charset="-122"/>
                          <a:cs typeface="微软雅黑" panose="020B0503020204020204" charset="-122"/>
                        </a:rPr>
                        <a:t>儿童流感诊断与治疗专家共识（2020年版）</a:t>
                      </a:r>
                      <a:r>
                        <a:rPr lang="zh-CN" altLang="en-US" sz="1800" b="1">
                          <a:latin typeface="微软雅黑" panose="020B0503020204020204" charset="-122"/>
                          <a:ea typeface="微软雅黑" panose="020B0503020204020204" charset="-122"/>
                          <a:cs typeface="微软雅黑" panose="020B0503020204020204" charset="-122"/>
                          <a:sym typeface="+mn-ea"/>
                        </a:rPr>
                        <a:t>》</a:t>
                      </a:r>
                      <a:endParaRPr lang="zh-CN" altLang="en-US" sz="180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50000"/>
                        </a:lnSpc>
                        <a:buNone/>
                      </a:pPr>
                      <a:r>
                        <a:rPr lang="zh-CN" altLang="en-US" sz="1200">
                          <a:latin typeface="微软雅黑" panose="020B0503020204020204" charset="-122"/>
                          <a:ea typeface="微软雅黑" panose="020B0503020204020204" charset="-122"/>
                          <a:cs typeface="微软雅黑" panose="020B0503020204020204" charset="-122"/>
                        </a:rPr>
                        <a:t>（国家呼吸系统疾病临床医学研究中心、中华医学会儿科学分会呼吸学组）</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 name="TABLE_ENDDRAG_ORIGIN_RECT" val="818*54"/>
  <p:tag name="TABLE_ENDDRAG_RECT" val="94*429*819*54"/>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UNIT_TABLE_BEAUTIFY" val="smartTable{a296a572-938a-4095-9a09-d76a43218909}"/>
  <p:tag name="TABLE_ENDDRAG_ORIGIN_RECT" val="826*192"/>
  <p:tag name="TABLE_ENDDRAG_RECT" val="63*132*826*192"/>
  <p:tag name="KSO_WM_BEAUTIFY_FLAG" val=""/>
</p:tagLst>
</file>

<file path=ppt/tags/tag263.xml><?xml version="1.0" encoding="utf-8"?>
<p:tagLst xmlns:p="http://schemas.openxmlformats.org/presentationml/2006/main">
  <p:tag name="KSO_WM_UNIT_TABLE_BEAUTIFY" val="smartTable{f70dd808-1c4d-42a6-9946-b29bcb5fa6de}"/>
  <p:tag name="TABLE_ENDDRAG_ORIGIN_RECT" val="870*124"/>
  <p:tag name="TABLE_ENDDRAG_RECT" val="41*414*870*124"/>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UNIT_TABLE_BEAUTIFY" val="smartTable{8b513b73-213b-4b84-8613-86f44e018237}"/>
  <p:tag name="TABLE_ENDDRAG_ORIGIN_RECT" val="365*69"/>
  <p:tag name="TABLE_ENDDRAG_RECT" val="374*320*365*69"/>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UNIT_TABLE_BEAUTIFY" val="smartTable{626e364c-a436-4925-b88f-151f21925e27}"/>
  <p:tag name="TABLE_ENDDRAG_ORIGIN_RECT" val="273*80"/>
  <p:tag name="TABLE_ENDDRAG_RECT" val="267*255*273*80"/>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TABLE_ENDDRAG_ORIGIN_RECT" val="383*105"/>
  <p:tag name="TABLE_ENDDRAG_RECT" val="519*415*383*105"/>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UNIT_TABLE_BEAUTIFY" val="smartTable{06a7f6f5-c038-489a-8d01-af79670357a5}"/>
  <p:tag name="TABLE_ENDDRAG_ORIGIN_RECT" val="405*112"/>
  <p:tag name="TABLE_ENDDRAG_RECT" val="285*119*405*112"/>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UNIT_PLACING_PICTURE_USER_VIEWPORT" val="{&quot;height&quot;:9495,&quot;width&quot;:10215}"/>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 name="TABLE_ENDDRAG_ORIGIN_RECT" val="244*51"/>
  <p:tag name="TABLE_ENDDRAG_RECT" val="676*108*244*5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
  <p:tag name="TABLE_ENDDRAG_ORIGIN_RECT" val="257*35"/>
  <p:tag name="TABLE_ENDDRAG_RECT" val="24*80*257*35"/>
</p:tagLst>
</file>

<file path=ppt/tags/tag301.xml><?xml version="1.0" encoding="utf-8"?>
<p:tagLst xmlns:p="http://schemas.openxmlformats.org/presentationml/2006/main">
  <p:tag name="KSO_WM_BEAUTIFY_FLAG" val=""/>
  <p:tag name="TABLE_ENDDRAG_ORIGIN_RECT" val="257*35"/>
  <p:tag name="TABLE_ENDDRAG_RECT" val="24*80*257*35"/>
</p:tagLst>
</file>

<file path=ppt/tags/tag302.xml><?xml version="1.0" encoding="utf-8"?>
<p:tagLst xmlns:p="http://schemas.openxmlformats.org/presentationml/2006/main">
  <p:tag name="KSO_WM_UNIT_TABLE_BEAUTIFY" val="smartTable{e0abef7f-6154-4398-8864-9cb40addd0f2}"/>
  <p:tag name="TABLE_ENDDRAG_ORIGIN_RECT" val="824*251"/>
  <p:tag name="TABLE_ENDDRAG_RECT" val="88*196*824*251"/>
  <p:tag name="KSO_WM_BEAUTIFY_FLAG" val=""/>
</p:tagLst>
</file>

<file path=ppt/tags/tag303.xml><?xml version="1.0" encoding="utf-8"?>
<p:tagLst xmlns:p="http://schemas.openxmlformats.org/presentationml/2006/main">
  <p:tag name="KSO_WM_UNIT_TABLE_BEAUTIFY" val="smartTable{7c1805bd-0ba6-445c-9fed-bf1e4cb1534a}"/>
  <p:tag name="TABLE_ENDDRAG_ORIGIN_RECT" val="826*169"/>
  <p:tag name="TABLE_ENDDRAG_RECT" val="66*217*826*169"/>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UNIT_TABLE_BEAUTIFY" val="smartTable{a296a572-938a-4095-9a09-d76a43218909}"/>
  <p:tag name="KSO_WM_BEAUTIFY_FLAG" val=""/>
  <p:tag name="TABLE_ENDDRAG_ORIGIN_RECT" val="828*121"/>
  <p:tag name="TABLE_ENDDRAG_RECT" val="86*131*828*12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 name="TABLE_ENDDRAG_ORIGIN_RECT" val="821*101"/>
  <p:tag name="TABLE_ENDDRAG_RECT" val="90*343*821*10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 name="TABLE_ENDDRAG_ORIGIN_RECT" val="821*72"/>
  <p:tag name="TABLE_ENDDRAG_RECT" val="90*402*821*72"/>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 name="TABLE_ENDDRAG_ORIGIN_RECT" val="821*89"/>
  <p:tag name="TABLE_ENDDRAG_RECT" val="90*412*821*90"/>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PP_MARK_KEY" val="00305a41-b44f-415a-a957-f17c952b410c"/>
  <p:tag name="COMMONDATA" val="eyJoZGlkIjoiZjhlN2Y5YzA5MGQzNTRkMjEzMzFjMmExYTJmYzk2YjIifQ=="/>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5776</Words>
  <Application>WPS 演示</Application>
  <PresentationFormat/>
  <Paragraphs>409</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12</vt:i4>
      </vt:variant>
    </vt:vector>
  </HeadingPairs>
  <TitlesOfParts>
    <vt:vector size="24" baseType="lpstr">
      <vt:lpstr>Arial</vt:lpstr>
      <vt:lpstr>宋体</vt:lpstr>
      <vt:lpstr>Wingdings</vt:lpstr>
      <vt:lpstr>Wingdings</vt:lpstr>
      <vt:lpstr>微软雅黑</vt:lpstr>
      <vt:lpstr>Arial</vt:lpstr>
      <vt:lpstr>Times New Roman</vt:lpstr>
      <vt:lpstr>MS Gothic</vt:lpstr>
      <vt:lpstr>Arial Unicode MS</vt:lpstr>
      <vt:lpstr>Calibri</vt:lpstr>
      <vt:lpstr>自定义设计方案</vt:lpstr>
      <vt:lpstr>1_自定义设计方案</vt:lpstr>
      <vt:lpstr>PowerPoint 演示文稿</vt:lpstr>
      <vt:lpstr>目录</vt:lpstr>
      <vt:lpstr>一.药品基本信息</vt:lpstr>
      <vt:lpstr>一.药品基本信息</vt:lpstr>
      <vt:lpstr>二.安全性信息</vt:lpstr>
      <vt:lpstr>二.安全性信息</vt:lpstr>
      <vt:lpstr>三.有效性信息</vt:lpstr>
      <vt:lpstr>三.有效性信息</vt:lpstr>
      <vt:lpstr>三.有效性信息</vt:lpstr>
      <vt:lpstr>四.创新性信息</vt:lpstr>
      <vt:lpstr>五.公平性信息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还魂虫</cp:lastModifiedBy>
  <cp:revision>74</cp:revision>
  <dcterms:created xsi:type="dcterms:W3CDTF">2023-07-03T09:08:00Z</dcterms:created>
  <dcterms:modified xsi:type="dcterms:W3CDTF">2023-07-13T03:54:26Z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2023-07-11T01:05:30Z</vt:filetime>
  </property>
  <property fmtid="{D5CDD505-2E9C-101B-9397-08002B2CF9AE}" pid="4" name="ICV">
    <vt:lpwstr>D0ADC1A3D65D4A79987F056CFD700714_13</vt:lpwstr>
  </property>
  <property fmtid="{D5CDD505-2E9C-101B-9397-08002B2CF9AE}" pid="5" name="KSOProductBuildVer">
    <vt:lpwstr>2052-11.1.0.14309</vt:lpwstr>
  </property>
</Properties>
</file>