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5" r:id="rId3"/>
    <p:sldId id="257" r:id="rId5"/>
    <p:sldId id="376" r:id="rId6"/>
    <p:sldId id="349" r:id="rId7"/>
    <p:sldId id="350" r:id="rId8"/>
    <p:sldId id="378" r:id="rId9"/>
    <p:sldId id="377" r:id="rId10"/>
    <p:sldId id="379" r:id="rId11"/>
    <p:sldId id="381" r:id="rId12"/>
    <p:sldId id="382" r:id="rId13"/>
    <p:sldId id="264" r:id="rId14"/>
  </p:sldIdLst>
  <p:sldSz cx="16256000" cy="9144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47.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D3A19-5C2F-4B27-9600-46025EFF47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4012-ED52-4E9E-A44A-9FF007B841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83A977D5-46B3-4A91-B2F3-942D574DF7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88A7F94-8495-4380-841B-8B27B75D90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FFDB63-E71C-4F42-B2B7-8A9EDD64A31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image" Target="../media/image3.png"/><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2.png"/><Relationship Id="rId3" Type="http://schemas.microsoft.com/office/2007/relationships/media" Target="../media/media1.wma"/><Relationship Id="rId2" Type="http://schemas.openxmlformats.org/officeDocument/2006/relationships/audio" Target="../media/media1.wma"/><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6.xml"/><Relationship Id="rId2" Type="http://schemas.openxmlformats.org/officeDocument/2006/relationships/image" Target="../media/image3.png"/><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8.png"/><Relationship Id="rId5" Type="http://schemas.openxmlformats.org/officeDocument/2006/relationships/tags" Target="../tags/tag4.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xml"/><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9.GIF"/><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tags" Target="../tags/tag31.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3.png"/><Relationship Id="rId2" Type="http://schemas.openxmlformats.org/officeDocument/2006/relationships/tags" Target="../tags/tag37.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218" y="3312"/>
            <a:ext cx="16251193" cy="9140688"/>
          </a:xfrm>
          <a:prstGeom prst="rect">
            <a:avLst/>
          </a:prstGeom>
        </p:spPr>
      </p:pic>
      <p:sp>
        <p:nvSpPr>
          <p:cNvPr id="5" name="矩形 4"/>
          <p:cNvSpPr/>
          <p:nvPr/>
        </p:nvSpPr>
        <p:spPr>
          <a:xfrm>
            <a:off x="5929410" y="7104708"/>
            <a:ext cx="4292620" cy="671689"/>
          </a:xfrm>
          <a:prstGeom prst="rect">
            <a:avLst/>
          </a:prstGeom>
          <a:solidFill>
            <a:schemeClr val="bg1">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62555" tIns="81278" rIns="162555" bIns="81278" rtlCol="0" anchor="ctr"/>
          <a:lstStyle/>
          <a:p>
            <a:pPr algn="ctr"/>
            <a:endParaRPr lang="zh-CN" altLang="en-US" sz="3200"/>
          </a:p>
        </p:txBody>
      </p:sp>
      <p:pic>
        <p:nvPicPr>
          <p:cNvPr id="20" name="Pianoboy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6780933" y="-406400"/>
            <a:ext cx="812800" cy="812800"/>
          </a:xfrm>
          <a:prstGeom prst="rect">
            <a:avLst/>
          </a:prstGeom>
        </p:spPr>
      </p:pic>
      <p:sp>
        <p:nvSpPr>
          <p:cNvPr id="2" name="TextBox 2"/>
          <p:cNvSpPr txBox="1"/>
          <p:nvPr>
            <p:custDataLst>
              <p:tags r:id="rId5"/>
            </p:custDataLst>
          </p:nvPr>
        </p:nvSpPr>
        <p:spPr>
          <a:xfrm>
            <a:off x="3610007" y="4901847"/>
            <a:ext cx="9173351" cy="1645920"/>
          </a:xfrm>
          <a:prstGeom prst="rect">
            <a:avLst/>
          </a:prstGeom>
          <a:noFill/>
        </p:spPr>
        <p:txBody>
          <a:bodyPr wrap="square" rtlCol="0">
            <a:noAutofit/>
          </a:bodyPr>
          <a:lstStyle/>
          <a:p>
            <a:pPr algn="ctr">
              <a:lnSpc>
                <a:spcPct val="150000"/>
              </a:lnSpc>
            </a:pPr>
            <a:r>
              <a:rPr lang="zh-CN" altLang="en-US" sz="7110" b="1" dirty="0">
                <a:solidFill>
                  <a:schemeClr val="bg1"/>
                </a:solidFill>
                <a:highlight>
                  <a:srgbClr val="000080"/>
                </a:highlight>
                <a:latin typeface="微软雅黑" panose="020B0503020204020204" pitchFamily="34" charset="-122"/>
                <a:ea typeface="微软雅黑" panose="020B0503020204020204" pitchFamily="34" charset="-122"/>
              </a:rPr>
              <a:t>复方电解质注射液（</a:t>
            </a:r>
            <a:r>
              <a:rPr lang="en-US" altLang="zh-CN" sz="7110" b="1" dirty="0">
                <a:solidFill>
                  <a:schemeClr val="bg1"/>
                </a:solidFill>
                <a:highlight>
                  <a:srgbClr val="000080"/>
                </a:highlight>
                <a:latin typeface="微软雅黑" panose="020B0503020204020204" pitchFamily="34" charset="-122"/>
                <a:ea typeface="微软雅黑" panose="020B0503020204020204" pitchFamily="34" charset="-122"/>
              </a:rPr>
              <a:t>V</a:t>
            </a:r>
            <a:r>
              <a:rPr lang="zh-CN" altLang="en-US" sz="7110" b="1" dirty="0">
                <a:solidFill>
                  <a:schemeClr val="bg1"/>
                </a:solidFill>
                <a:highlight>
                  <a:srgbClr val="000080"/>
                </a:highlight>
                <a:latin typeface="微软雅黑" panose="020B0503020204020204" pitchFamily="34" charset="-122"/>
                <a:ea typeface="微软雅黑" panose="020B0503020204020204" pitchFamily="34" charset="-122"/>
              </a:rPr>
              <a:t>）</a:t>
            </a:r>
            <a:endParaRPr lang="zh-CN" altLang="en-US" sz="7110" b="1" dirty="0">
              <a:solidFill>
                <a:schemeClr val="bg1"/>
              </a:solidFill>
              <a:highlight>
                <a:srgbClr val="000080"/>
              </a:highlight>
              <a:latin typeface="微软雅黑" panose="020B0503020204020204" pitchFamily="34" charset="-122"/>
              <a:ea typeface="微软雅黑" panose="020B0503020204020204" pitchFamily="34" charset="-122"/>
            </a:endParaRPr>
          </a:p>
        </p:txBody>
      </p:sp>
      <p:pic>
        <p:nvPicPr>
          <p:cNvPr id="3" name="图片 2" descr="华仁药业logo.png"/>
          <p:cNvPicPr>
            <a:picLocks noChangeAspect="1"/>
          </p:cNvPicPr>
          <p:nvPr>
            <p:custDataLst>
              <p:tags r:id="rId6"/>
            </p:custDataLst>
          </p:nvPr>
        </p:nvPicPr>
        <p:blipFill>
          <a:blip r:embed="rId7" cstate="print"/>
          <a:stretch>
            <a:fillRect/>
          </a:stretch>
        </p:blipFill>
        <p:spPr>
          <a:xfrm>
            <a:off x="12096441" y="227028"/>
            <a:ext cx="3831449" cy="671689"/>
          </a:xfrm>
          <a:prstGeom prst="rect">
            <a:avLst/>
          </a:prstGeom>
        </p:spPr>
      </p:pic>
      <p:sp>
        <p:nvSpPr>
          <p:cNvPr id="12" name="矩形 11"/>
          <p:cNvSpPr/>
          <p:nvPr>
            <p:custDataLst>
              <p:tags r:id="rId8"/>
            </p:custDataLst>
          </p:nvPr>
        </p:nvSpPr>
        <p:spPr>
          <a:xfrm>
            <a:off x="386199" y="1295285"/>
            <a:ext cx="11876385" cy="583565"/>
          </a:xfrm>
          <a:prstGeom prst="rect">
            <a:avLst/>
          </a:prstGeom>
          <a:solidFill>
            <a:schemeClr val="lt1"/>
          </a:solidFill>
        </p:spPr>
        <p:txBody>
          <a:bodyPr wrap="square">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唯一双缓冲剂的晶体液</a:t>
            </a:r>
            <a:r>
              <a:rPr lang="zh-CN" altLang="en-US" sz="3200" b="1" dirty="0">
                <a:solidFill>
                  <a:srgbClr val="002060"/>
                </a:solidFill>
                <a:latin typeface="微软雅黑" panose="020B0503020204020204" pitchFamily="34" charset="-122"/>
                <a:ea typeface="微软雅黑" panose="020B0503020204020204" pitchFamily="34" charset="-122"/>
              </a:rPr>
              <a:t>，</a:t>
            </a:r>
            <a:r>
              <a:rPr lang="zh-CN" altLang="en-US" sz="3200" b="1" dirty="0">
                <a:solidFill>
                  <a:srgbClr val="002060"/>
                </a:solidFill>
                <a:latin typeface="微软雅黑" panose="020B0503020204020204" pitchFamily="34" charset="-122"/>
                <a:ea typeface="微软雅黑" panose="020B0503020204020204" pitchFamily="34" charset="-122"/>
                <a:sym typeface="+mn-ea"/>
              </a:rPr>
              <a:t>起效更快速、补液更全面、更安全</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929410" y="7230271"/>
            <a:ext cx="4864540" cy="420564"/>
          </a:xfrm>
          <a:prstGeom prst="rect">
            <a:avLst/>
          </a:prstGeom>
          <a:noFill/>
        </p:spPr>
        <p:txBody>
          <a:bodyPr wrap="squar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申报企业：华仁药业股份有限公司</a:t>
            </a:r>
            <a:endParaRPr lang="zh-CN" altLang="en-US" sz="2135"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audio>
              <p:cMediaNode vol="80000" showWhenStopped="0">
                <p:cTn id="2" repeatCount="indefinite"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02 </a:t>
            </a:r>
            <a:r>
              <a:rPr lang="zh-CN" altLang="en-US" sz="5690" dirty="0">
                <a:latin typeface="微软雅黑" panose="020B0503020204020204" pitchFamily="34" charset="-122"/>
                <a:ea typeface="微软雅黑" panose="020B0503020204020204" pitchFamily="34" charset="-122"/>
                <a:cs typeface="+mn-cs"/>
                <a:sym typeface="+mn-lt"/>
              </a:rPr>
              <a:t>安全性</a:t>
            </a:r>
            <a:endParaRPr lang="zh-CN" altLang="en-US" sz="5690" dirty="0">
              <a:latin typeface="微软雅黑" panose="020B0503020204020204" pitchFamily="34" charset="-122"/>
              <a:ea typeface="微软雅黑" panose="020B0503020204020204" pitchFamily="3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11968427" y="219517"/>
            <a:ext cx="3831449" cy="671689"/>
          </a:xfrm>
          <a:prstGeom prst="rect">
            <a:avLst/>
          </a:prstGeom>
        </p:spPr>
      </p:pic>
      <p:sp>
        <p:nvSpPr>
          <p:cNvPr id="3" name="rect"/>
          <p:cNvSpPr/>
          <p:nvPr/>
        </p:nvSpPr>
        <p:spPr>
          <a:xfrm>
            <a:off x="18062" y="0"/>
            <a:ext cx="16237937" cy="9038122"/>
          </a:xfrm>
          <a:prstGeom prst="rect">
            <a:avLst/>
          </a:prstGeom>
          <a:solidFill>
            <a:srgbClr val="F3FBFE">
              <a:alpha val="100000"/>
            </a:srgbClr>
          </a:solidFill>
          <a:ln cap="flat">
            <a:miter lim="0"/>
          </a:ln>
        </p:spPr>
        <p:txBody>
          <a:bodyPr rtlCol="0"/>
          <a:lstStyle/>
          <a:p>
            <a:pPr algn="ctr"/>
            <a:endParaRPr lang="zh-CN" altLang="en-US"/>
          </a:p>
        </p:txBody>
      </p:sp>
      <p:sp>
        <p:nvSpPr>
          <p:cNvPr id="10" name="rect"/>
          <p:cNvSpPr/>
          <p:nvPr/>
        </p:nvSpPr>
        <p:spPr>
          <a:xfrm>
            <a:off x="221260" y="726199"/>
            <a:ext cx="15831539" cy="5299216"/>
          </a:xfrm>
          <a:prstGeom prst="rect">
            <a:avLst/>
          </a:prstGeom>
          <a:solidFill>
            <a:srgbClr val="F3FBFE">
              <a:alpha val="100000"/>
            </a:srgbClr>
          </a:solidFill>
          <a:ln cap="flat">
            <a:miter lim="0"/>
          </a:ln>
        </p:spPr>
        <p:txBody>
          <a:bodyPr rtlCol="0"/>
          <a:lstStyle/>
          <a:p>
            <a:pPr algn="ctr"/>
            <a:endParaRPr lang="zh-CN" altLang="en-US"/>
          </a:p>
        </p:txBody>
      </p:sp>
      <p:sp>
        <p:nvSpPr>
          <p:cNvPr id="12" name="文本框 11"/>
          <p:cNvSpPr txBox="1"/>
          <p:nvPr/>
        </p:nvSpPr>
        <p:spPr>
          <a:xfrm>
            <a:off x="554070" y="708883"/>
            <a:ext cx="13349390" cy="1322070"/>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04 </a:t>
            </a:r>
            <a:r>
              <a:rPr lang="zh-CN" altLang="en-US" sz="4000" b="1" dirty="0">
                <a:solidFill>
                  <a:schemeClr val="accent1"/>
                </a:solidFill>
                <a:latin typeface="微软雅黑" panose="020B0503020204020204" pitchFamily="34" charset="-122"/>
                <a:ea typeface="微软雅黑" panose="020B0503020204020204" pitchFamily="34" charset="-122"/>
              </a:rPr>
              <a:t>创新性        </a:t>
            </a:r>
            <a:r>
              <a:rPr lang="en-US" altLang="zh-CN" sz="2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i="0" u="none" strike="noStrike" dirty="0">
              <a:solidFill>
                <a:srgbClr val="000000"/>
              </a:solidFill>
              <a:effectLst/>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descr="华仁药业logo.png"/>
          <p:cNvPicPr>
            <a:picLocks noChangeAspect="1"/>
          </p:cNvPicPr>
          <p:nvPr>
            <p:custDataLst>
              <p:tags r:id="rId4"/>
            </p:custDataLst>
          </p:nvPr>
        </p:nvPicPr>
        <p:blipFill>
          <a:blip r:embed="rId3" cstate="print"/>
          <a:stretch>
            <a:fillRect/>
          </a:stretch>
        </p:blipFill>
        <p:spPr>
          <a:xfrm>
            <a:off x="12106066" y="215856"/>
            <a:ext cx="3831449" cy="671689"/>
          </a:xfrm>
          <a:prstGeom prst="rect">
            <a:avLst/>
          </a:prstGeom>
        </p:spPr>
      </p:pic>
      <p:sp>
        <p:nvSpPr>
          <p:cNvPr id="4" name="文本框 3"/>
          <p:cNvSpPr txBox="1"/>
          <p:nvPr/>
        </p:nvSpPr>
        <p:spPr>
          <a:xfrm>
            <a:off x="526484" y="1898388"/>
            <a:ext cx="8331200" cy="368300"/>
          </a:xfrm>
          <a:prstGeom prst="rect">
            <a:avLst/>
          </a:prstGeom>
          <a:noFill/>
        </p:spPr>
        <p:txBody>
          <a:bodyPr wrap="square" rtlCol="0">
            <a:spAutoFit/>
          </a:bodyPr>
          <a:lstStyle/>
          <a:p>
            <a:pPr>
              <a:buClrTx/>
              <a:buSzTx/>
              <a:buFontTx/>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申请并获得发明专利一项，解决了复方电解质注射液（</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V</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）质量控制难点</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54285" y="2629785"/>
            <a:ext cx="8859222" cy="4198393"/>
          </a:xfrm>
          <a:prstGeom prst="rect">
            <a:avLst/>
          </a:prstGeom>
          <a:noFill/>
        </p:spPr>
        <p:txBody>
          <a:bodyPr wrap="square" rtlCol="0">
            <a:spAutoFit/>
          </a:bodyPr>
          <a:lstStyle/>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发明名称：含葡萄糖酸根的复方制剂中镁盐的鉴别方法</a:t>
            </a:r>
            <a:endParaRPr lang="en-US" altLang="zh-CN"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专利号：</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ZL 2014 1 0567723.X</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专利摘要</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本发明提供一种复方制剂中镁盐的鉴别方法，其特征在于所述复方制剂除含有镁盐之外，至少含有葡萄糖酸根。经验证，该鉴别方法专属性和耐用性良好，操作简便，试验现象明显，是一种行之有效的镁盐鉴别方法。</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技术创新：该专利发明了一种创新检测方法，提高了产品质量控制的准确性和稳定性。</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custDataLst>
              <p:tags r:id="rId5"/>
            </p:custDataLst>
          </p:nvPr>
        </p:nvPicPr>
        <p:blipFill>
          <a:blip r:embed="rId6"/>
          <a:stretch>
            <a:fillRect/>
          </a:stretch>
        </p:blipFill>
        <p:spPr>
          <a:xfrm>
            <a:off x="9949730" y="1132658"/>
            <a:ext cx="5293843" cy="71477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255"/>
          <p:cNvSpPr/>
          <p:nvPr/>
        </p:nvSpPr>
        <p:spPr>
          <a:xfrm>
            <a:off x="5048614" y="2614197"/>
            <a:ext cx="10085922" cy="1219200"/>
          </a:xfrm>
          <a:prstGeom prst="rect">
            <a:avLst/>
          </a:prstGeom>
        </p:spPr>
        <p:txBody>
          <a:bodyPr vert="horz" wrap="square" lIns="0" tIns="0" rIns="0" bIns="0"/>
          <a:lstStyle/>
          <a:p>
            <a:pPr algn="l" rtl="0" eaLnBrk="0">
              <a:lnSpc>
                <a:spcPct val="83000"/>
              </a:lnSpc>
            </a:pPr>
            <a:endParaRPr lang="en-US" altLang="en-US" sz="100" dirty="0"/>
          </a:p>
          <a:p>
            <a:pPr marL="12700" eaLnBrk="0">
              <a:lnSpc>
                <a:spcPct val="150000"/>
              </a:lnSpc>
            </a:pPr>
            <a:r>
              <a:rPr sz="2800" spc="-20" baseline="-3000" dirty="0">
                <a:solidFill>
                  <a:srgbClr val="000000">
                    <a:alpha val="100000"/>
                  </a:srgbClr>
                </a:solidFill>
                <a:latin typeface="Times New Roman" panose="02020603050405020304"/>
                <a:ea typeface="Times New Roman" panose="02020603050405020304"/>
                <a:cs typeface="Times New Roman" panose="02020603050405020304"/>
              </a:rPr>
              <a:t>•</a:t>
            </a:r>
            <a:r>
              <a:rPr lang="zh-CN" altLang="en-US" dirty="0">
                <a:latin typeface="微软雅黑" panose="020B0503020204020204" pitchFamily="34" charset="-122"/>
                <a:ea typeface="微软雅黑" panose="020B0503020204020204" pitchFamily="34" charset="-122"/>
              </a:rPr>
              <a:t>复方电解质注射液（</a:t>
            </a:r>
            <a:r>
              <a:rPr lang="en-US" altLang="zh-CN" dirty="0">
                <a:latin typeface="微软雅黑" panose="020B0503020204020204" pitchFamily="34" charset="-122"/>
                <a:ea typeface="微软雅黑" panose="020B0503020204020204" pitchFamily="34" charset="-122"/>
              </a:rPr>
              <a:t>V</a:t>
            </a:r>
            <a:r>
              <a:rPr lang="zh-CN" altLang="en-US"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主要用于围术期液体治疗，全国每年手术患者约为</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4234</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万人次，</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急需优化目录内晶体液结构，提高治疗率，降低患者疾病负担，提升人群健康水平</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marL="12700" algn="l" rtl="0" eaLnBrk="0">
              <a:lnSpc>
                <a:spcPts val="2350"/>
              </a:lnSpc>
            </a:pPr>
            <a:endParaRPr lang="en-US" altLang="en-US" sz="1800" dirty="0"/>
          </a:p>
          <a:p>
            <a:pPr marL="12700" algn="l" rtl="0" eaLnBrk="0">
              <a:lnSpc>
                <a:spcPts val="2355"/>
              </a:lnSpc>
              <a:spcBef>
                <a:spcPts val="145"/>
              </a:spcBef>
            </a:pPr>
            <a:r>
              <a:rPr sz="1800" spc="50" dirty="0">
                <a:solidFill>
                  <a:srgbClr val="000000">
                    <a:alpha val="100000"/>
                  </a:srgbClr>
                </a:solidFill>
                <a:latin typeface="Times New Roman" panose="02020603050405020304"/>
                <a:ea typeface="Times New Roman" panose="02020603050405020304"/>
                <a:cs typeface="Times New Roman" panose="02020603050405020304"/>
              </a:rPr>
              <a:t>     </a:t>
            </a:r>
            <a:r>
              <a:rPr lang="en-US" sz="180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800" dirty="0"/>
          </a:p>
        </p:txBody>
      </p:sp>
      <p:sp>
        <p:nvSpPr>
          <p:cNvPr id="256" name="textbox 256"/>
          <p:cNvSpPr/>
          <p:nvPr/>
        </p:nvSpPr>
        <p:spPr>
          <a:xfrm>
            <a:off x="5030834" y="5727136"/>
            <a:ext cx="9825355" cy="899160"/>
          </a:xfrm>
          <a:prstGeom prst="rect">
            <a:avLst/>
          </a:prstGeom>
        </p:spPr>
        <p:txBody>
          <a:bodyPr vert="horz" wrap="square" lIns="0" tIns="0" rIns="0" bIns="0"/>
          <a:lstStyle/>
          <a:p>
            <a:pPr algn="l" rtl="0" eaLnBrk="0">
              <a:lnSpc>
                <a:spcPct val="76000"/>
              </a:lnSpc>
            </a:pPr>
            <a:endParaRPr lang="en-US" altLang="en-US" sz="100" dirty="0"/>
          </a:p>
          <a:p>
            <a:pPr marL="389890" indent="-377190" algn="l" rtl="0" eaLnBrk="0">
              <a:lnSpc>
                <a:spcPct val="102000"/>
              </a:lnSpc>
            </a:pPr>
            <a:r>
              <a:rPr sz="2800" spc="-20" baseline="-6000" dirty="0">
                <a:solidFill>
                  <a:srgbClr val="000000">
                    <a:alpha val="100000"/>
                  </a:srgbClr>
                </a:solidFill>
                <a:latin typeface="Times New Roman" panose="02020603050405020304"/>
                <a:ea typeface="Times New Roman" panose="02020603050405020304"/>
                <a:cs typeface="Times New Roman" panose="02020603050405020304"/>
              </a:rPr>
              <a:t>•</a:t>
            </a:r>
            <a:r>
              <a:rPr sz="1800" spc="-20" dirty="0">
                <a:solidFill>
                  <a:srgbClr val="000000">
                    <a:alpha val="100000"/>
                  </a:srgbClr>
                </a:solidFill>
                <a:latin typeface="Times New Roman" panose="02020603050405020304"/>
                <a:ea typeface="Times New Roman" panose="02020603050405020304"/>
                <a:cs typeface="Times New Roman" panose="02020603050405020304"/>
              </a:rPr>
              <a:t>     </a:t>
            </a:r>
            <a:r>
              <a:rPr lang="en-US" sz="180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800" dirty="0"/>
          </a:p>
        </p:txBody>
      </p:sp>
      <p:sp>
        <p:nvSpPr>
          <p:cNvPr id="257" name="textbox 257"/>
          <p:cNvSpPr/>
          <p:nvPr/>
        </p:nvSpPr>
        <p:spPr>
          <a:xfrm>
            <a:off x="4582656" y="7295242"/>
            <a:ext cx="10192992" cy="641984"/>
          </a:xfrm>
          <a:prstGeom prst="rect">
            <a:avLst/>
          </a:prstGeom>
        </p:spPr>
        <p:txBody>
          <a:bodyPr vert="horz" wrap="square" lIns="0" tIns="0" rIns="0" bIns="0"/>
          <a:lstStyle/>
          <a:p>
            <a:pPr marL="535305" lvl="1" indent="177800" algn="just">
              <a:lnSpc>
                <a:spcPct val="150000"/>
              </a:lnSpc>
            </a:pP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本品说明书适应症明确，经办审核难度较小，潜在超说明书用药</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可</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能性也较小；</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535305" lvl="1" indent="177800" algn="just">
              <a:lnSpc>
                <a:spcPct val="150000"/>
              </a:lnSpc>
            </a:pP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临床使用需根据患者年龄、体重、临床症状和实验室检查结果严格计算，临床滥用的风险很低</a:t>
            </a:r>
            <a:endPar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8" name="textbox 258"/>
          <p:cNvSpPr/>
          <p:nvPr/>
        </p:nvSpPr>
        <p:spPr>
          <a:xfrm>
            <a:off x="5043800" y="4260315"/>
            <a:ext cx="9850755" cy="579755"/>
          </a:xfrm>
          <a:prstGeom prst="rect">
            <a:avLst/>
          </a:prstGeom>
        </p:spPr>
        <p:txBody>
          <a:bodyPr vert="horz" wrap="square" lIns="0" tIns="0" rIns="0" bIns="0"/>
          <a:lstStyle/>
          <a:p>
            <a:pPr algn="l" rtl="0" eaLnBrk="0">
              <a:lnSpc>
                <a:spcPct val="100000"/>
              </a:lnSpc>
            </a:pPr>
            <a:endParaRPr lang="en-US" altLang="en-US" sz="100" dirty="0"/>
          </a:p>
          <a:p>
            <a:pPr marL="389255" indent="-376555" algn="l" rtl="0" eaLnBrk="0">
              <a:lnSpc>
                <a:spcPct val="100000"/>
              </a:lnSpc>
              <a:spcBef>
                <a:spcPts val="0"/>
              </a:spcBef>
            </a:pPr>
            <a:r>
              <a:rPr sz="2800" spc="10" baseline="-6000" dirty="0">
                <a:solidFill>
                  <a:srgbClr val="000000">
                    <a:alpha val="100000"/>
                  </a:srgbClr>
                </a:solidFill>
                <a:latin typeface="Times New Roman" panose="02020603050405020304"/>
                <a:ea typeface="Times New Roman" panose="02020603050405020304"/>
                <a:cs typeface="Times New Roman" panose="02020603050405020304"/>
              </a:rPr>
              <a:t>•</a:t>
            </a:r>
            <a:r>
              <a:rPr sz="1800" spc="10" dirty="0">
                <a:solidFill>
                  <a:srgbClr val="000000">
                    <a:alpha val="100000"/>
                  </a:srgbClr>
                </a:solidFill>
                <a:latin typeface="Times New Roman" panose="02020603050405020304"/>
                <a:ea typeface="Times New Roman" panose="02020603050405020304"/>
                <a:cs typeface="Times New Roman" panose="02020603050405020304"/>
              </a:rPr>
              <a:t> </a:t>
            </a:r>
            <a:r>
              <a:rPr sz="180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为患者提供新的</a:t>
            </a:r>
            <a:r>
              <a:rPr lang="zh-CN" altLang="en-US" sz="180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晶体液</a:t>
            </a:r>
            <a:r>
              <a:rPr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治疗选择</a:t>
            </a:r>
            <a:r>
              <a:rPr sz="180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费⽤和⽬录内</a:t>
            </a:r>
            <a:r>
              <a:rPr lang="zh-CN" altLang="en-US" sz="180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复方乳酸钠</a:t>
            </a:r>
            <a:r>
              <a:rPr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葡萄糖</a:t>
            </a:r>
            <a:r>
              <a:rPr lang="zh-CN" altLang="en-US" sz="180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注射</a:t>
            </a:r>
            <a:r>
              <a:rPr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液⽐较增加有限</a:t>
            </a:r>
            <a:r>
              <a:rPr lang="zh-CN"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80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6" name="group 26"/>
          <p:cNvGrpSpPr/>
          <p:nvPr/>
        </p:nvGrpSpPr>
        <p:grpSpPr>
          <a:xfrm rot="21600000">
            <a:off x="1125786" y="7158025"/>
            <a:ext cx="3652903" cy="1323684"/>
            <a:chOff x="0" y="0"/>
            <a:chExt cx="3652903" cy="1323684"/>
          </a:xfrm>
        </p:grpSpPr>
        <p:sp>
          <p:nvSpPr>
            <p:cNvPr id="259" name="path"/>
            <p:cNvSpPr/>
            <p:nvPr/>
          </p:nvSpPr>
          <p:spPr>
            <a:xfrm>
              <a:off x="0" y="0"/>
              <a:ext cx="3652903" cy="1323684"/>
            </a:xfrm>
            <a:custGeom>
              <a:avLst/>
              <a:gdLst/>
              <a:ahLst/>
              <a:cxnLst/>
              <a:rect l="0" t="0" r="0" b="0"/>
              <a:pathLst>
                <a:path w="5752" h="2084">
                  <a:moveTo>
                    <a:pt x="0" y="0"/>
                  </a:moveTo>
                  <a:lnTo>
                    <a:pt x="5337" y="0"/>
                  </a:lnTo>
                  <a:lnTo>
                    <a:pt x="5094" y="2056"/>
                  </a:lnTo>
                  <a:lnTo>
                    <a:pt x="0" y="2084"/>
                  </a:lnTo>
                  <a:lnTo>
                    <a:pt x="0" y="0"/>
                  </a:lnTo>
                  <a:close/>
                </a:path>
                <a:path w="5752" h="2084">
                  <a:moveTo>
                    <a:pt x="5148" y="2084"/>
                  </a:moveTo>
                  <a:lnTo>
                    <a:pt x="5416" y="0"/>
                  </a:lnTo>
                  <a:lnTo>
                    <a:pt x="5551" y="0"/>
                  </a:lnTo>
                  <a:lnTo>
                    <a:pt x="5282" y="2084"/>
                  </a:lnTo>
                  <a:lnTo>
                    <a:pt x="5148" y="2084"/>
                  </a:lnTo>
                  <a:close/>
                </a:path>
                <a:path w="5752" h="2084">
                  <a:moveTo>
                    <a:pt x="5349" y="2084"/>
                  </a:moveTo>
                  <a:lnTo>
                    <a:pt x="5617" y="0"/>
                  </a:lnTo>
                  <a:lnTo>
                    <a:pt x="5752" y="0"/>
                  </a:lnTo>
                  <a:lnTo>
                    <a:pt x="5483" y="2084"/>
                  </a:lnTo>
                  <a:lnTo>
                    <a:pt x="5349" y="2084"/>
                  </a:lnTo>
                  <a:close/>
                </a:path>
              </a:pathLst>
            </a:custGeom>
            <a:solidFill>
              <a:srgbClr val="70AD47">
                <a:alpha val="100000"/>
              </a:srgbClr>
            </a:solidFill>
            <a:ln cap="flat">
              <a:miter lim="0"/>
            </a:ln>
          </p:spPr>
          <p:txBody>
            <a:bodyPr rtlCol="0"/>
            <a:lstStyle/>
            <a:p>
              <a:pPr algn="ctr"/>
              <a:endParaRPr lang="zh-CN" altLang="en-US"/>
            </a:p>
          </p:txBody>
        </p:sp>
        <p:sp>
          <p:nvSpPr>
            <p:cNvPr id="260" name="textbox 260"/>
            <p:cNvSpPr/>
            <p:nvPr/>
          </p:nvSpPr>
          <p:spPr>
            <a:xfrm>
              <a:off x="-12700" y="-12700"/>
              <a:ext cx="3678554" cy="1377314"/>
            </a:xfrm>
            <a:prstGeom prst="rect">
              <a:avLst/>
            </a:prstGeom>
          </p:spPr>
          <p:txBody>
            <a:bodyPr vert="horz" wrap="square" lIns="0" tIns="0" rIns="0" bIns="0"/>
            <a:lstStyle/>
            <a:p>
              <a:pPr algn="l" rtl="0" eaLnBrk="0">
                <a:lnSpc>
                  <a:spcPct val="105000"/>
                </a:lnSpc>
              </a:pPr>
              <a:endParaRPr lang="en-US" altLang="en-US" sz="1000" dirty="0"/>
            </a:p>
            <a:p>
              <a:pPr algn="l" rtl="0" eaLnBrk="0">
                <a:lnSpc>
                  <a:spcPct val="105000"/>
                </a:lnSpc>
              </a:pPr>
              <a:endParaRPr lang="en-US" altLang="en-US" sz="1000" dirty="0"/>
            </a:p>
            <a:p>
              <a:pPr algn="l" rtl="0" eaLnBrk="0">
                <a:lnSpc>
                  <a:spcPct val="106000"/>
                </a:lnSpc>
              </a:pPr>
              <a:endParaRPr lang="en-US" altLang="en-US" sz="1000" dirty="0"/>
            </a:p>
            <a:p>
              <a:pPr algn="l" rtl="0" eaLnBrk="0">
                <a:lnSpc>
                  <a:spcPct val="9000"/>
                </a:lnSpc>
              </a:pPr>
              <a:endParaRPr lang="en-US" altLang="en-US" sz="100" dirty="0"/>
            </a:p>
            <a:p>
              <a:pPr marL="912495" algn="l" rtl="0" eaLnBrk="0">
                <a:lnSpc>
                  <a:spcPts val="2700"/>
                </a:lnSpc>
              </a:pPr>
              <a:r>
                <a:rPr sz="2100" spc="1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临床管理难</a:t>
              </a:r>
              <a:r>
                <a:rPr sz="2100" spc="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度</a:t>
              </a:r>
              <a:endParaRPr lang="en-US" altLang="en-US" sz="2100" dirty="0"/>
            </a:p>
          </p:txBody>
        </p:sp>
      </p:grpSp>
      <p:grpSp>
        <p:nvGrpSpPr>
          <p:cNvPr id="28" name="group 28"/>
          <p:cNvGrpSpPr/>
          <p:nvPr/>
        </p:nvGrpSpPr>
        <p:grpSpPr>
          <a:xfrm rot="21600000">
            <a:off x="1125786" y="3907729"/>
            <a:ext cx="3652903" cy="1323683"/>
            <a:chOff x="0" y="0"/>
            <a:chExt cx="3652903" cy="1323683"/>
          </a:xfrm>
        </p:grpSpPr>
        <p:sp>
          <p:nvSpPr>
            <p:cNvPr id="261" name="path"/>
            <p:cNvSpPr/>
            <p:nvPr/>
          </p:nvSpPr>
          <p:spPr>
            <a:xfrm>
              <a:off x="0" y="0"/>
              <a:ext cx="3652903" cy="1323683"/>
            </a:xfrm>
            <a:custGeom>
              <a:avLst/>
              <a:gdLst/>
              <a:ahLst/>
              <a:cxnLst/>
              <a:rect l="0" t="0" r="0" b="0"/>
              <a:pathLst>
                <a:path w="5752" h="2084">
                  <a:moveTo>
                    <a:pt x="0" y="0"/>
                  </a:moveTo>
                  <a:lnTo>
                    <a:pt x="5337" y="0"/>
                  </a:lnTo>
                  <a:lnTo>
                    <a:pt x="5094" y="2056"/>
                  </a:lnTo>
                  <a:lnTo>
                    <a:pt x="0" y="2084"/>
                  </a:lnTo>
                  <a:lnTo>
                    <a:pt x="0" y="0"/>
                  </a:lnTo>
                  <a:close/>
                </a:path>
                <a:path w="5752" h="2084">
                  <a:moveTo>
                    <a:pt x="5148" y="2083"/>
                  </a:moveTo>
                  <a:lnTo>
                    <a:pt x="5416" y="0"/>
                  </a:lnTo>
                  <a:lnTo>
                    <a:pt x="5551" y="0"/>
                  </a:lnTo>
                  <a:lnTo>
                    <a:pt x="5282" y="2083"/>
                  </a:lnTo>
                  <a:lnTo>
                    <a:pt x="5148" y="2083"/>
                  </a:lnTo>
                  <a:close/>
                </a:path>
                <a:path w="5752" h="2084">
                  <a:moveTo>
                    <a:pt x="5349" y="2083"/>
                  </a:moveTo>
                  <a:lnTo>
                    <a:pt x="5617" y="0"/>
                  </a:lnTo>
                  <a:lnTo>
                    <a:pt x="5752" y="0"/>
                  </a:lnTo>
                  <a:lnTo>
                    <a:pt x="5483" y="2083"/>
                  </a:lnTo>
                  <a:lnTo>
                    <a:pt x="5349" y="2083"/>
                  </a:lnTo>
                  <a:close/>
                </a:path>
              </a:pathLst>
            </a:custGeom>
            <a:solidFill>
              <a:srgbClr val="70AD47">
                <a:alpha val="100000"/>
              </a:srgbClr>
            </a:solidFill>
            <a:ln cap="flat">
              <a:miter lim="0"/>
            </a:ln>
          </p:spPr>
          <p:txBody>
            <a:bodyPr rtlCol="0"/>
            <a:lstStyle/>
            <a:p>
              <a:pPr algn="ctr"/>
              <a:endParaRPr lang="zh-CN" altLang="en-US"/>
            </a:p>
          </p:txBody>
        </p:sp>
        <p:sp>
          <p:nvSpPr>
            <p:cNvPr id="262" name="textbox 262"/>
            <p:cNvSpPr/>
            <p:nvPr/>
          </p:nvSpPr>
          <p:spPr>
            <a:xfrm>
              <a:off x="-12700" y="-12700"/>
              <a:ext cx="3678554" cy="1376680"/>
            </a:xfrm>
            <a:prstGeom prst="rect">
              <a:avLst/>
            </a:prstGeom>
          </p:spPr>
          <p:txBody>
            <a:bodyPr vert="horz" wrap="square" lIns="0" tIns="0" rIns="0" bIns="0"/>
            <a:lstStyle/>
            <a:p>
              <a:pPr algn="l" rtl="0" eaLnBrk="0">
                <a:lnSpc>
                  <a:spcPct val="105000"/>
                </a:lnSpc>
              </a:pPr>
              <a:endParaRPr lang="en-US" altLang="en-US" sz="1000" dirty="0"/>
            </a:p>
            <a:p>
              <a:pPr algn="l" rtl="0" eaLnBrk="0">
                <a:lnSpc>
                  <a:spcPct val="105000"/>
                </a:lnSpc>
              </a:pPr>
              <a:endParaRPr lang="en-US" altLang="en-US" sz="1000" dirty="0"/>
            </a:p>
            <a:p>
              <a:pPr algn="l" rtl="0" eaLnBrk="0">
                <a:lnSpc>
                  <a:spcPct val="106000"/>
                </a:lnSpc>
              </a:pPr>
              <a:endParaRPr lang="en-US" altLang="en-US" sz="1000" dirty="0"/>
            </a:p>
            <a:p>
              <a:pPr algn="l" rtl="0" eaLnBrk="0">
                <a:lnSpc>
                  <a:spcPct val="9000"/>
                </a:lnSpc>
              </a:pPr>
              <a:endParaRPr lang="en-US" altLang="en-US" sz="100" dirty="0"/>
            </a:p>
            <a:p>
              <a:pPr marL="632460" algn="l" rtl="0" eaLnBrk="0">
                <a:lnSpc>
                  <a:spcPts val="2695"/>
                </a:lnSpc>
              </a:pPr>
              <a:r>
                <a:rPr sz="2100" spc="3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符合</a:t>
              </a:r>
              <a:r>
                <a:rPr sz="2100" b="1" spc="30" dirty="0">
                  <a:solidFill>
                    <a:srgbClr val="FFFFFF">
                      <a:alpha val="100000"/>
                    </a:srgbClr>
                  </a:solidFill>
                  <a:latin typeface="Times New Roman" panose="02020603050405020304"/>
                  <a:ea typeface="Times New Roman" panose="02020603050405020304"/>
                  <a:cs typeface="Times New Roman" panose="02020603050405020304"/>
                </a:rPr>
                <a:t>“</a:t>
              </a:r>
              <a:r>
                <a:rPr sz="2100" spc="3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保基本</a:t>
              </a:r>
              <a:r>
                <a:rPr sz="2100" b="1" spc="10" dirty="0">
                  <a:solidFill>
                    <a:srgbClr val="FFFFFF">
                      <a:alpha val="100000"/>
                    </a:srgbClr>
                  </a:solidFill>
                  <a:latin typeface="Times New Roman" panose="02020603050405020304"/>
                  <a:ea typeface="Times New Roman" panose="02020603050405020304"/>
                  <a:cs typeface="Times New Roman" panose="02020603050405020304"/>
                </a:rPr>
                <a:t>”</a:t>
              </a:r>
              <a:r>
                <a:rPr sz="2100" spc="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原则</a:t>
              </a:r>
              <a:endParaRPr lang="en-US" altLang="en-US" sz="2100" dirty="0"/>
            </a:p>
          </p:txBody>
        </p:sp>
      </p:grpSp>
      <p:grpSp>
        <p:nvGrpSpPr>
          <p:cNvPr id="30" name="group 30"/>
          <p:cNvGrpSpPr/>
          <p:nvPr/>
        </p:nvGrpSpPr>
        <p:grpSpPr>
          <a:xfrm rot="21600000">
            <a:off x="1112819" y="5532877"/>
            <a:ext cx="3652902" cy="1323683"/>
            <a:chOff x="0" y="0"/>
            <a:chExt cx="3652902" cy="1323683"/>
          </a:xfrm>
        </p:grpSpPr>
        <p:sp>
          <p:nvSpPr>
            <p:cNvPr id="263" name="path"/>
            <p:cNvSpPr/>
            <p:nvPr/>
          </p:nvSpPr>
          <p:spPr>
            <a:xfrm>
              <a:off x="0" y="0"/>
              <a:ext cx="3652902" cy="1323683"/>
            </a:xfrm>
            <a:custGeom>
              <a:avLst/>
              <a:gdLst/>
              <a:ahLst/>
              <a:cxnLst/>
              <a:rect l="0" t="0" r="0" b="0"/>
              <a:pathLst>
                <a:path w="5752" h="2084">
                  <a:moveTo>
                    <a:pt x="0" y="0"/>
                  </a:moveTo>
                  <a:lnTo>
                    <a:pt x="5337" y="0"/>
                  </a:lnTo>
                  <a:lnTo>
                    <a:pt x="5094" y="2056"/>
                  </a:lnTo>
                  <a:lnTo>
                    <a:pt x="0" y="2084"/>
                  </a:lnTo>
                  <a:lnTo>
                    <a:pt x="0" y="0"/>
                  </a:lnTo>
                  <a:close/>
                </a:path>
                <a:path w="5752" h="2084">
                  <a:moveTo>
                    <a:pt x="5148" y="2083"/>
                  </a:moveTo>
                  <a:lnTo>
                    <a:pt x="5416" y="0"/>
                  </a:lnTo>
                  <a:lnTo>
                    <a:pt x="5551" y="0"/>
                  </a:lnTo>
                  <a:lnTo>
                    <a:pt x="5282" y="2083"/>
                  </a:lnTo>
                  <a:lnTo>
                    <a:pt x="5148" y="2083"/>
                  </a:lnTo>
                  <a:close/>
                </a:path>
                <a:path w="5752" h="2084">
                  <a:moveTo>
                    <a:pt x="5349" y="2083"/>
                  </a:moveTo>
                  <a:lnTo>
                    <a:pt x="5617" y="0"/>
                  </a:lnTo>
                  <a:lnTo>
                    <a:pt x="5752" y="0"/>
                  </a:lnTo>
                  <a:lnTo>
                    <a:pt x="5483" y="2083"/>
                  </a:lnTo>
                  <a:lnTo>
                    <a:pt x="5349" y="2083"/>
                  </a:lnTo>
                  <a:close/>
                </a:path>
              </a:pathLst>
            </a:custGeom>
            <a:solidFill>
              <a:srgbClr val="0070C0">
                <a:alpha val="100000"/>
              </a:srgbClr>
            </a:solidFill>
            <a:ln cap="flat">
              <a:miter lim="0"/>
            </a:ln>
          </p:spPr>
          <p:txBody>
            <a:bodyPr rtlCol="0"/>
            <a:lstStyle/>
            <a:p>
              <a:pPr algn="ctr"/>
              <a:endParaRPr lang="zh-CN" altLang="en-US"/>
            </a:p>
          </p:txBody>
        </p:sp>
        <p:sp>
          <p:nvSpPr>
            <p:cNvPr id="264" name="textbox 264"/>
            <p:cNvSpPr/>
            <p:nvPr/>
          </p:nvSpPr>
          <p:spPr>
            <a:xfrm>
              <a:off x="-12700" y="-12700"/>
              <a:ext cx="3678554" cy="1377950"/>
            </a:xfrm>
            <a:prstGeom prst="rect">
              <a:avLst/>
            </a:prstGeom>
          </p:spPr>
          <p:txBody>
            <a:bodyPr vert="horz" wrap="square" lIns="0" tIns="0" rIns="0" bIns="0"/>
            <a:lstStyle/>
            <a:p>
              <a:pPr algn="l" rtl="0" eaLnBrk="0">
                <a:lnSpc>
                  <a:spcPct val="105000"/>
                </a:lnSpc>
              </a:pPr>
              <a:endParaRPr lang="en-US" altLang="en-US" sz="1000" dirty="0"/>
            </a:p>
            <a:p>
              <a:pPr algn="l" rtl="0" eaLnBrk="0">
                <a:lnSpc>
                  <a:spcPct val="105000"/>
                </a:lnSpc>
              </a:pPr>
              <a:endParaRPr lang="en-US" altLang="en-US" sz="1000" dirty="0"/>
            </a:p>
            <a:p>
              <a:pPr algn="l" rtl="0" eaLnBrk="0">
                <a:lnSpc>
                  <a:spcPct val="106000"/>
                </a:lnSpc>
              </a:pPr>
              <a:endParaRPr lang="en-US" altLang="en-US" sz="1000" dirty="0"/>
            </a:p>
            <a:p>
              <a:pPr algn="l" rtl="0" eaLnBrk="0">
                <a:lnSpc>
                  <a:spcPct val="9000"/>
                </a:lnSpc>
              </a:pPr>
              <a:endParaRPr lang="en-US" altLang="en-US" sz="100" dirty="0"/>
            </a:p>
            <a:p>
              <a:pPr marL="904875" algn="l" rtl="0" eaLnBrk="0">
                <a:lnSpc>
                  <a:spcPts val="2705"/>
                </a:lnSpc>
              </a:pPr>
              <a:r>
                <a:rPr sz="2100" spc="2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弥补⽬录短</a:t>
              </a:r>
              <a:r>
                <a:rPr sz="2100" spc="1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板</a:t>
              </a:r>
              <a:endParaRPr lang="en-US" altLang="en-US" sz="2100" dirty="0"/>
            </a:p>
          </p:txBody>
        </p:sp>
      </p:grpSp>
      <p:grpSp>
        <p:nvGrpSpPr>
          <p:cNvPr id="32" name="group 32"/>
          <p:cNvGrpSpPr/>
          <p:nvPr/>
        </p:nvGrpSpPr>
        <p:grpSpPr>
          <a:xfrm rot="21600000">
            <a:off x="1121464" y="2282581"/>
            <a:ext cx="3652902" cy="1323683"/>
            <a:chOff x="0" y="0"/>
            <a:chExt cx="3652902" cy="1323683"/>
          </a:xfrm>
        </p:grpSpPr>
        <p:sp>
          <p:nvSpPr>
            <p:cNvPr id="265" name="rect"/>
            <p:cNvSpPr/>
            <p:nvPr/>
          </p:nvSpPr>
          <p:spPr>
            <a:xfrm>
              <a:off x="0" y="0"/>
              <a:ext cx="3389431" cy="1323683"/>
            </a:xfrm>
            <a:prstGeom prst="rect">
              <a:avLst/>
            </a:prstGeom>
            <a:solidFill>
              <a:srgbClr val="0070C0">
                <a:alpha val="100000"/>
              </a:srgbClr>
            </a:solidFill>
            <a:ln cap="flat">
              <a:miter lim="0"/>
            </a:ln>
          </p:spPr>
          <p:txBody>
            <a:bodyPr rtlCol="0"/>
            <a:lstStyle/>
            <a:p>
              <a:pPr algn="ctr"/>
              <a:endParaRPr lang="zh-CN" altLang="en-US"/>
            </a:p>
          </p:txBody>
        </p:sp>
        <p:sp>
          <p:nvSpPr>
            <p:cNvPr id="266" name="textbox 266"/>
            <p:cNvSpPr/>
            <p:nvPr/>
          </p:nvSpPr>
          <p:spPr>
            <a:xfrm>
              <a:off x="199474" y="305104"/>
              <a:ext cx="2997835" cy="694055"/>
            </a:xfrm>
            <a:prstGeom prst="rect">
              <a:avLst/>
            </a:prstGeom>
          </p:spPr>
          <p:txBody>
            <a:bodyPr vert="horz" wrap="square" lIns="0" tIns="0" rIns="0" bIns="0"/>
            <a:lstStyle/>
            <a:p>
              <a:pPr algn="l" rtl="0" eaLnBrk="0">
                <a:lnSpc>
                  <a:spcPct val="18000"/>
                </a:lnSpc>
              </a:pPr>
              <a:endParaRPr lang="en-US" altLang="en-US" sz="100" dirty="0"/>
            </a:p>
            <a:p>
              <a:pPr marL="1232535" indent="-1219835" algn="l" rtl="0" eaLnBrk="0">
                <a:lnSpc>
                  <a:spcPct val="106000"/>
                </a:lnSpc>
              </a:pPr>
              <a:r>
                <a:rPr sz="2100" spc="3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所治疗疾病对公共健康</a:t>
              </a:r>
              <a:r>
                <a:rPr sz="2100" spc="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 </a:t>
              </a:r>
              <a:r>
                <a:rPr sz="2100" spc="-1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影</a:t>
              </a:r>
              <a:r>
                <a:rPr sz="2100" spc="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响</a:t>
              </a:r>
              <a:endParaRPr lang="en-US" altLang="en-US" sz="2100" dirty="0"/>
            </a:p>
          </p:txBody>
        </p:sp>
        <p:sp>
          <p:nvSpPr>
            <p:cNvPr id="267" name="path"/>
            <p:cNvSpPr/>
            <p:nvPr/>
          </p:nvSpPr>
          <p:spPr>
            <a:xfrm>
              <a:off x="3269482" y="0"/>
              <a:ext cx="383420" cy="1323339"/>
            </a:xfrm>
            <a:custGeom>
              <a:avLst/>
              <a:gdLst/>
              <a:ahLst/>
              <a:cxnLst/>
              <a:rect l="0" t="0" r="0" b="0"/>
              <a:pathLst>
                <a:path w="603" h="2083">
                  <a:moveTo>
                    <a:pt x="0" y="2083"/>
                  </a:moveTo>
                  <a:lnTo>
                    <a:pt x="267" y="0"/>
                  </a:lnTo>
                  <a:lnTo>
                    <a:pt x="402" y="0"/>
                  </a:lnTo>
                  <a:lnTo>
                    <a:pt x="133" y="2083"/>
                  </a:lnTo>
                  <a:lnTo>
                    <a:pt x="0" y="2083"/>
                  </a:lnTo>
                  <a:close/>
                </a:path>
                <a:path w="603" h="2083">
                  <a:moveTo>
                    <a:pt x="201" y="2083"/>
                  </a:moveTo>
                  <a:lnTo>
                    <a:pt x="469" y="0"/>
                  </a:lnTo>
                  <a:lnTo>
                    <a:pt x="603" y="0"/>
                  </a:lnTo>
                  <a:lnTo>
                    <a:pt x="334" y="2083"/>
                  </a:lnTo>
                  <a:lnTo>
                    <a:pt x="201" y="2083"/>
                  </a:lnTo>
                  <a:close/>
                </a:path>
              </a:pathLst>
            </a:custGeom>
            <a:solidFill>
              <a:srgbClr val="0070C0">
                <a:alpha val="100000"/>
              </a:srgbClr>
            </a:solidFill>
            <a:ln cap="flat">
              <a:miter lim="0"/>
            </a:ln>
          </p:spPr>
          <p:txBody>
            <a:bodyPr rtlCol="0"/>
            <a:lstStyle/>
            <a:p>
              <a:pPr algn="ctr"/>
              <a:endParaRPr lang="zh-CN" altLang="en-US" dirty="0"/>
            </a:p>
          </p:txBody>
        </p:sp>
      </p:grpSp>
      <p:sp>
        <p:nvSpPr>
          <p:cNvPr id="4" name="文本框 3"/>
          <p:cNvSpPr txBox="1"/>
          <p:nvPr/>
        </p:nvSpPr>
        <p:spPr>
          <a:xfrm>
            <a:off x="5257595" y="5732037"/>
            <a:ext cx="9821674" cy="922020"/>
          </a:xfrm>
          <a:prstGeom prst="rect">
            <a:avLst/>
          </a:prstGeom>
          <a:noFill/>
        </p:spPr>
        <p:txBody>
          <a:bodyPr wrap="square">
            <a:spAutoFit/>
          </a:bodyPr>
          <a:lstStyle/>
          <a:p>
            <a:pPr>
              <a:lnSpc>
                <a:spcPct val="150000"/>
              </a:lnSpc>
              <a:spcBef>
                <a:spcPts val="1200"/>
              </a:spcBef>
              <a:spcAft>
                <a:spcPts val="0"/>
              </a:spcAft>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唯一拥有</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双</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缓冲成分的晶体液，不经三羧酸循环，改善酸中毒，</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更适用于肝肾功能不全及乳酸代谢障碍患者使用</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，弥补了目录短板。</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华仁药业logo.png"/>
          <p:cNvPicPr>
            <a:picLocks noChangeAspect="1"/>
          </p:cNvPicPr>
          <p:nvPr>
            <p:custDataLst>
              <p:tags r:id="rId1"/>
            </p:custDataLst>
          </p:nvPr>
        </p:nvPicPr>
        <p:blipFill>
          <a:blip r:embed="rId2" cstate="print"/>
          <a:stretch>
            <a:fillRect/>
          </a:stretch>
        </p:blipFill>
        <p:spPr>
          <a:xfrm>
            <a:off x="12077191" y="379712"/>
            <a:ext cx="3831449" cy="671689"/>
          </a:xfrm>
          <a:prstGeom prst="rect">
            <a:avLst/>
          </a:prstGeom>
        </p:spPr>
      </p:pic>
      <p:sp>
        <p:nvSpPr>
          <p:cNvPr id="12" name="文本框 11"/>
          <p:cNvSpPr txBox="1"/>
          <p:nvPr>
            <p:custDataLst>
              <p:tags r:id="rId3"/>
            </p:custDataLst>
          </p:nvPr>
        </p:nvSpPr>
        <p:spPr>
          <a:xfrm>
            <a:off x="1099535" y="865728"/>
            <a:ext cx="13349390" cy="1322070"/>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05 </a:t>
            </a:r>
            <a:r>
              <a:rPr lang="zh-CN" altLang="en-US" sz="4000" b="1" dirty="0">
                <a:solidFill>
                  <a:schemeClr val="accent1"/>
                </a:solidFill>
                <a:latin typeface="微软雅黑" panose="020B0503020204020204" pitchFamily="34" charset="-122"/>
                <a:ea typeface="微软雅黑" panose="020B0503020204020204" pitchFamily="34" charset="-122"/>
              </a:rPr>
              <a:t>公平性       </a:t>
            </a:r>
            <a:r>
              <a:rPr lang="en-US" altLang="zh-CN" sz="2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i="0" u="none" strike="noStrike" dirty="0">
              <a:solidFill>
                <a:srgbClr val="000000"/>
              </a:solidFill>
              <a:effectLst/>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
          <p:cNvSpPr/>
          <p:nvPr/>
        </p:nvSpPr>
        <p:spPr>
          <a:xfrm>
            <a:off x="0" y="0"/>
            <a:ext cx="16256000" cy="9144000"/>
          </a:xfrm>
          <a:prstGeom prst="rect">
            <a:avLst/>
          </a:prstGeom>
          <a:solidFill>
            <a:srgbClr val="F3FBFE">
              <a:alpha val="100000"/>
            </a:srgbClr>
          </a:solidFill>
          <a:ln cap="flat">
            <a:miter lim="0"/>
          </a:ln>
        </p:spPr>
        <p:txBody>
          <a:bodyPr rtlCol="0"/>
          <a:lstStyle/>
          <a:p>
            <a:pPr algn="ctr"/>
            <a:endParaRPr lang="zh-CN" altLang="en-US"/>
          </a:p>
        </p:txBody>
      </p:sp>
      <p:grpSp>
        <p:nvGrpSpPr>
          <p:cNvPr id="6" name="group 6"/>
          <p:cNvGrpSpPr/>
          <p:nvPr/>
        </p:nvGrpSpPr>
        <p:grpSpPr>
          <a:xfrm rot="21600000">
            <a:off x="6375683" y="4104880"/>
            <a:ext cx="8048111" cy="721638"/>
            <a:chOff x="0" y="0"/>
            <a:chExt cx="8048111" cy="721638"/>
          </a:xfrm>
        </p:grpSpPr>
        <p:pic>
          <p:nvPicPr>
            <p:cNvPr id="31" name="picture 31"/>
            <p:cNvPicPr>
              <a:picLocks noChangeAspect="1"/>
            </p:cNvPicPr>
            <p:nvPr/>
          </p:nvPicPr>
          <p:blipFill>
            <a:blip r:embed="rId1"/>
            <a:stretch>
              <a:fillRect/>
            </a:stretch>
          </p:blipFill>
          <p:spPr>
            <a:xfrm rot="21600000">
              <a:off x="0" y="0"/>
              <a:ext cx="8048111" cy="721638"/>
            </a:xfrm>
            <a:prstGeom prst="rect">
              <a:avLst/>
            </a:prstGeom>
          </p:spPr>
        </p:pic>
        <p:sp>
          <p:nvSpPr>
            <p:cNvPr id="32" name="textbox 32"/>
            <p:cNvSpPr/>
            <p:nvPr/>
          </p:nvSpPr>
          <p:spPr>
            <a:xfrm>
              <a:off x="-12700" y="-12700"/>
              <a:ext cx="8074025" cy="780415"/>
            </a:xfrm>
            <a:prstGeom prst="rect">
              <a:avLst/>
            </a:prstGeom>
          </p:spPr>
          <p:txBody>
            <a:bodyPr vert="horz" wrap="square" lIns="0" tIns="0" rIns="0" bIns="0"/>
            <a:lstStyle/>
            <a:p>
              <a:pPr algn="l" rtl="0" eaLnBrk="0">
                <a:lnSpc>
                  <a:spcPct val="126000"/>
                </a:lnSpc>
              </a:pPr>
              <a:endParaRPr lang="en-US" altLang="en-US" sz="1000" dirty="0"/>
            </a:p>
            <a:p>
              <a:pPr algn="l" rtl="0" eaLnBrk="0">
                <a:lnSpc>
                  <a:spcPct val="8000"/>
                </a:lnSpc>
              </a:pPr>
              <a:endParaRPr lang="en-US" altLang="en-US" sz="100" dirty="0"/>
            </a:p>
            <a:p>
              <a:pPr marL="295275" algn="l" rtl="0" eaLnBrk="0">
                <a:lnSpc>
                  <a:spcPts val="3365"/>
                </a:lnSpc>
              </a:pPr>
              <a:r>
                <a:rPr sz="2600" b="1" spc="70" dirty="0">
                  <a:solidFill>
                    <a:srgbClr val="003399">
                      <a:alpha val="100000"/>
                    </a:srgbClr>
                  </a:solidFill>
                  <a:latin typeface="Arial" panose="020B0604020202020204"/>
                  <a:ea typeface="Arial" panose="020B0604020202020204"/>
                  <a:cs typeface="Arial" panose="020B0604020202020204"/>
                </a:rPr>
                <a:t>03</a:t>
              </a:r>
              <a:r>
                <a:rPr sz="2600" spc="70" dirty="0">
                  <a:solidFill>
                    <a:srgbClr val="003399">
                      <a:alpha val="100000"/>
                    </a:srgbClr>
                  </a:solidFill>
                  <a:latin typeface="Arial" panose="020B0604020202020204"/>
                  <a:ea typeface="Arial" panose="020B0604020202020204"/>
                  <a:cs typeface="Arial" panose="020B0604020202020204"/>
                </a:rPr>
                <a:t>   </a:t>
              </a:r>
              <a:r>
                <a:rPr sz="2600" spc="7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有效</a:t>
              </a:r>
              <a:r>
                <a:rPr sz="2600" spc="5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600" dirty="0"/>
            </a:p>
          </p:txBody>
        </p:sp>
      </p:grpSp>
      <p:grpSp>
        <p:nvGrpSpPr>
          <p:cNvPr id="8" name="group 8"/>
          <p:cNvGrpSpPr/>
          <p:nvPr/>
        </p:nvGrpSpPr>
        <p:grpSpPr>
          <a:xfrm rot="21600000">
            <a:off x="6373554" y="5229045"/>
            <a:ext cx="8050241" cy="721187"/>
            <a:chOff x="0" y="0"/>
            <a:chExt cx="8050241" cy="721187"/>
          </a:xfrm>
        </p:grpSpPr>
        <p:pic>
          <p:nvPicPr>
            <p:cNvPr id="33" name="picture 33"/>
            <p:cNvPicPr>
              <a:picLocks noChangeAspect="1"/>
            </p:cNvPicPr>
            <p:nvPr/>
          </p:nvPicPr>
          <p:blipFill>
            <a:blip r:embed="rId2"/>
            <a:stretch>
              <a:fillRect/>
            </a:stretch>
          </p:blipFill>
          <p:spPr>
            <a:xfrm rot="21600000">
              <a:off x="0" y="0"/>
              <a:ext cx="8050241" cy="721187"/>
            </a:xfrm>
            <a:prstGeom prst="rect">
              <a:avLst/>
            </a:prstGeom>
          </p:spPr>
        </p:pic>
        <p:sp>
          <p:nvSpPr>
            <p:cNvPr id="34" name="textbox 34"/>
            <p:cNvSpPr/>
            <p:nvPr/>
          </p:nvSpPr>
          <p:spPr>
            <a:xfrm>
              <a:off x="-12700" y="-12700"/>
              <a:ext cx="8075930" cy="781050"/>
            </a:xfrm>
            <a:prstGeom prst="rect">
              <a:avLst/>
            </a:prstGeom>
          </p:spPr>
          <p:txBody>
            <a:bodyPr vert="horz" wrap="square" lIns="0" tIns="0" rIns="0" bIns="0"/>
            <a:lstStyle/>
            <a:p>
              <a:pPr algn="l" rtl="0" eaLnBrk="0">
                <a:lnSpc>
                  <a:spcPct val="122000"/>
                </a:lnSpc>
              </a:pPr>
              <a:endParaRPr lang="en-US" altLang="en-US" sz="1000" dirty="0"/>
            </a:p>
            <a:p>
              <a:pPr marL="297815" algn="l" rtl="0" eaLnBrk="0">
                <a:lnSpc>
                  <a:spcPts val="3375"/>
                </a:lnSpc>
                <a:spcBef>
                  <a:spcPts val="0"/>
                </a:spcBef>
              </a:pPr>
              <a:r>
                <a:rPr sz="2600" b="1" spc="70" dirty="0">
                  <a:solidFill>
                    <a:srgbClr val="003399">
                      <a:alpha val="100000"/>
                    </a:srgbClr>
                  </a:solidFill>
                  <a:latin typeface="Arial" panose="020B0604020202020204"/>
                  <a:ea typeface="Arial" panose="020B0604020202020204"/>
                  <a:cs typeface="Arial" panose="020B0604020202020204"/>
                </a:rPr>
                <a:t>04</a:t>
              </a:r>
              <a:r>
                <a:rPr sz="2600" spc="70" dirty="0">
                  <a:solidFill>
                    <a:srgbClr val="003399">
                      <a:alpha val="100000"/>
                    </a:srgbClr>
                  </a:solidFill>
                  <a:latin typeface="Arial" panose="020B0604020202020204"/>
                  <a:ea typeface="Arial" panose="020B0604020202020204"/>
                  <a:cs typeface="Arial" panose="020B0604020202020204"/>
                </a:rPr>
                <a:t>   </a:t>
              </a:r>
              <a:r>
                <a:rPr lang="zh-CN" sz="2600" spc="5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创新性</a:t>
              </a:r>
              <a:endParaRPr lang="zh-CN" sz="2600" spc="5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group 10"/>
          <p:cNvGrpSpPr/>
          <p:nvPr/>
        </p:nvGrpSpPr>
        <p:grpSpPr>
          <a:xfrm rot="21600000">
            <a:off x="6377747" y="2981163"/>
            <a:ext cx="8046047" cy="721188"/>
            <a:chOff x="0" y="0"/>
            <a:chExt cx="8046047" cy="721188"/>
          </a:xfrm>
        </p:grpSpPr>
        <p:pic>
          <p:nvPicPr>
            <p:cNvPr id="35" name="picture 35"/>
            <p:cNvPicPr>
              <a:picLocks noChangeAspect="1"/>
            </p:cNvPicPr>
            <p:nvPr/>
          </p:nvPicPr>
          <p:blipFill>
            <a:blip r:embed="rId3"/>
            <a:stretch>
              <a:fillRect/>
            </a:stretch>
          </p:blipFill>
          <p:spPr>
            <a:xfrm rot="21600000">
              <a:off x="0" y="0"/>
              <a:ext cx="8046047" cy="721188"/>
            </a:xfrm>
            <a:prstGeom prst="rect">
              <a:avLst/>
            </a:prstGeom>
          </p:spPr>
        </p:pic>
        <p:sp>
          <p:nvSpPr>
            <p:cNvPr id="36" name="textbox 36"/>
            <p:cNvSpPr/>
            <p:nvPr/>
          </p:nvSpPr>
          <p:spPr>
            <a:xfrm>
              <a:off x="-12700" y="-12700"/>
              <a:ext cx="8071484" cy="781050"/>
            </a:xfrm>
            <a:prstGeom prst="rect">
              <a:avLst/>
            </a:prstGeom>
          </p:spPr>
          <p:txBody>
            <a:bodyPr vert="horz" wrap="square" lIns="0" tIns="0" rIns="0" bIns="0"/>
            <a:lstStyle/>
            <a:p>
              <a:pPr algn="l" rtl="0" eaLnBrk="0">
                <a:lnSpc>
                  <a:spcPct val="128000"/>
                </a:lnSpc>
              </a:pPr>
              <a:endParaRPr lang="en-US" altLang="en-US" sz="1000" dirty="0"/>
            </a:p>
            <a:p>
              <a:pPr marL="293370" algn="l" rtl="0" eaLnBrk="0">
                <a:lnSpc>
                  <a:spcPts val="3375"/>
                </a:lnSpc>
                <a:spcBef>
                  <a:spcPts val="5"/>
                </a:spcBef>
              </a:pPr>
              <a:r>
                <a:rPr sz="2600" b="1" spc="70" dirty="0">
                  <a:solidFill>
                    <a:srgbClr val="003399">
                      <a:alpha val="100000"/>
                    </a:srgbClr>
                  </a:solidFill>
                  <a:latin typeface="Arial" panose="020B0604020202020204"/>
                  <a:ea typeface="Arial" panose="020B0604020202020204"/>
                  <a:cs typeface="Arial" panose="020B0604020202020204"/>
                </a:rPr>
                <a:t>02</a:t>
              </a:r>
              <a:r>
                <a:rPr sz="2600" spc="70" dirty="0">
                  <a:solidFill>
                    <a:srgbClr val="003399">
                      <a:alpha val="100000"/>
                    </a:srgbClr>
                  </a:solidFill>
                  <a:latin typeface="Arial" panose="020B0604020202020204"/>
                  <a:ea typeface="Arial" panose="020B0604020202020204"/>
                  <a:cs typeface="Arial" panose="020B0604020202020204"/>
                </a:rPr>
                <a:t>   </a:t>
              </a:r>
              <a:r>
                <a:rPr sz="2600" spc="7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安全</a:t>
              </a:r>
              <a:r>
                <a:rPr sz="2600" spc="5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600" dirty="0"/>
            </a:p>
          </p:txBody>
        </p:sp>
      </p:grpSp>
      <p:grpSp>
        <p:nvGrpSpPr>
          <p:cNvPr id="12" name="group 12"/>
          <p:cNvGrpSpPr/>
          <p:nvPr/>
        </p:nvGrpSpPr>
        <p:grpSpPr>
          <a:xfrm rot="21600000">
            <a:off x="6377747" y="1859674"/>
            <a:ext cx="8046047" cy="718960"/>
            <a:chOff x="0" y="0"/>
            <a:chExt cx="8046047" cy="718960"/>
          </a:xfrm>
        </p:grpSpPr>
        <p:pic>
          <p:nvPicPr>
            <p:cNvPr id="37" name="picture 37"/>
            <p:cNvPicPr>
              <a:picLocks noChangeAspect="1"/>
            </p:cNvPicPr>
            <p:nvPr/>
          </p:nvPicPr>
          <p:blipFill>
            <a:blip r:embed="rId4"/>
            <a:stretch>
              <a:fillRect/>
            </a:stretch>
          </p:blipFill>
          <p:spPr>
            <a:xfrm rot="21600000">
              <a:off x="0" y="0"/>
              <a:ext cx="8046047" cy="718960"/>
            </a:xfrm>
            <a:prstGeom prst="rect">
              <a:avLst/>
            </a:prstGeom>
          </p:spPr>
        </p:pic>
        <p:sp>
          <p:nvSpPr>
            <p:cNvPr id="38" name="textbox 38"/>
            <p:cNvSpPr/>
            <p:nvPr/>
          </p:nvSpPr>
          <p:spPr>
            <a:xfrm>
              <a:off x="-12700" y="-12700"/>
              <a:ext cx="8071484" cy="779780"/>
            </a:xfrm>
            <a:prstGeom prst="rect">
              <a:avLst/>
            </a:prstGeom>
          </p:spPr>
          <p:txBody>
            <a:bodyPr vert="horz" wrap="square" lIns="0" tIns="0" rIns="0" bIns="0"/>
            <a:lstStyle/>
            <a:p>
              <a:pPr algn="l" rtl="0" eaLnBrk="0">
                <a:lnSpc>
                  <a:spcPct val="128000"/>
                </a:lnSpc>
              </a:pPr>
              <a:endParaRPr lang="en-US" altLang="en-US" sz="1000" dirty="0"/>
            </a:p>
            <a:p>
              <a:pPr marL="275590" algn="l" rtl="0" eaLnBrk="0">
                <a:lnSpc>
                  <a:spcPts val="3380"/>
                </a:lnSpc>
                <a:spcBef>
                  <a:spcPts val="5"/>
                </a:spcBef>
              </a:pPr>
              <a:r>
                <a:rPr sz="2600" b="1" spc="90" dirty="0">
                  <a:solidFill>
                    <a:srgbClr val="003399">
                      <a:alpha val="100000"/>
                    </a:srgbClr>
                  </a:solidFill>
                  <a:latin typeface="Arial" panose="020B0604020202020204"/>
                  <a:ea typeface="Arial" panose="020B0604020202020204"/>
                  <a:cs typeface="Arial" panose="020B0604020202020204"/>
                </a:rPr>
                <a:t>01</a:t>
              </a:r>
              <a:r>
                <a:rPr sz="2600" spc="90" dirty="0">
                  <a:solidFill>
                    <a:srgbClr val="003399">
                      <a:alpha val="100000"/>
                    </a:srgbClr>
                  </a:solidFill>
                  <a:latin typeface="Arial" panose="020B0604020202020204"/>
                  <a:ea typeface="Arial" panose="020B0604020202020204"/>
                  <a:cs typeface="Arial" panose="020B0604020202020204"/>
                </a:rPr>
                <a:t>   </a:t>
              </a:r>
              <a:r>
                <a:rPr sz="2600" spc="9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药品基本</a:t>
              </a:r>
              <a:r>
                <a:rPr sz="2600" spc="8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信</a:t>
              </a:r>
              <a:r>
                <a:rPr sz="2600" spc="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息</a:t>
              </a:r>
              <a:endParaRPr lang="en-US" altLang="en-US" sz="2600" dirty="0"/>
            </a:p>
          </p:txBody>
        </p:sp>
      </p:grpSp>
      <p:grpSp>
        <p:nvGrpSpPr>
          <p:cNvPr id="14" name="group 14"/>
          <p:cNvGrpSpPr/>
          <p:nvPr/>
        </p:nvGrpSpPr>
        <p:grpSpPr>
          <a:xfrm rot="21600000">
            <a:off x="6372631" y="6352761"/>
            <a:ext cx="8051164" cy="717128"/>
            <a:chOff x="0" y="0"/>
            <a:chExt cx="8051164" cy="717128"/>
          </a:xfrm>
        </p:grpSpPr>
        <p:pic>
          <p:nvPicPr>
            <p:cNvPr id="39" name="picture 39"/>
            <p:cNvPicPr>
              <a:picLocks noChangeAspect="1"/>
            </p:cNvPicPr>
            <p:nvPr>
              <p:custDataLst>
                <p:tags r:id="rId5"/>
              </p:custDataLst>
            </p:nvPr>
          </p:nvPicPr>
          <p:blipFill>
            <a:blip r:embed="rId6"/>
            <a:stretch>
              <a:fillRect/>
            </a:stretch>
          </p:blipFill>
          <p:spPr>
            <a:xfrm rot="21600000">
              <a:off x="0" y="0"/>
              <a:ext cx="8051164" cy="717128"/>
            </a:xfrm>
            <a:prstGeom prst="rect">
              <a:avLst/>
            </a:prstGeom>
          </p:spPr>
        </p:pic>
        <p:sp>
          <p:nvSpPr>
            <p:cNvPr id="40" name="textbox 40"/>
            <p:cNvSpPr/>
            <p:nvPr/>
          </p:nvSpPr>
          <p:spPr>
            <a:xfrm>
              <a:off x="-12700" y="-12700"/>
              <a:ext cx="8076565" cy="777240"/>
            </a:xfrm>
            <a:prstGeom prst="rect">
              <a:avLst/>
            </a:prstGeom>
          </p:spPr>
          <p:txBody>
            <a:bodyPr vert="horz" wrap="square" lIns="0" tIns="0" rIns="0" bIns="0"/>
            <a:lstStyle/>
            <a:p>
              <a:pPr algn="l" rtl="0" eaLnBrk="0">
                <a:lnSpc>
                  <a:spcPct val="120000"/>
                </a:lnSpc>
              </a:pPr>
              <a:endParaRPr lang="en-US" altLang="en-US" sz="1000" dirty="0"/>
            </a:p>
            <a:p>
              <a:pPr marL="298450" algn="l" rtl="0" eaLnBrk="0">
                <a:lnSpc>
                  <a:spcPts val="3375"/>
                </a:lnSpc>
                <a:spcBef>
                  <a:spcPts val="5"/>
                </a:spcBef>
              </a:pPr>
              <a:r>
                <a:rPr sz="2600" b="1" spc="70" dirty="0">
                  <a:solidFill>
                    <a:srgbClr val="003399">
                      <a:alpha val="100000"/>
                    </a:srgbClr>
                  </a:solidFill>
                  <a:latin typeface="Arial" panose="020B0604020202020204"/>
                  <a:ea typeface="Arial" panose="020B0604020202020204"/>
                  <a:cs typeface="Arial" panose="020B0604020202020204"/>
                </a:rPr>
                <a:t>05</a:t>
              </a:r>
              <a:r>
                <a:rPr sz="2600" spc="70" dirty="0">
                  <a:solidFill>
                    <a:srgbClr val="003399">
                      <a:alpha val="100000"/>
                    </a:srgbClr>
                  </a:solidFill>
                  <a:latin typeface="Arial" panose="020B0604020202020204"/>
                  <a:ea typeface="Arial" panose="020B0604020202020204"/>
                  <a:cs typeface="Arial" panose="020B0604020202020204"/>
                </a:rPr>
                <a:t>   </a:t>
              </a:r>
              <a:r>
                <a:rPr lang="zh-CN" sz="2600" spc="5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公平性</a:t>
              </a:r>
              <a:endParaRPr lang="zh-CN" sz="2600" spc="50" dirty="0">
                <a:solidFill>
                  <a:srgbClr val="073799">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MH_Others_10"/>
          <p:cNvSpPr txBox="1"/>
          <p:nvPr>
            <p:custDataLst>
              <p:tags r:id="rId7"/>
            </p:custDataLst>
          </p:nvPr>
        </p:nvSpPr>
        <p:spPr>
          <a:xfrm>
            <a:off x="1738587" y="4223355"/>
            <a:ext cx="1599234" cy="484688"/>
          </a:xfrm>
          <a:prstGeom prst="rect">
            <a:avLst/>
          </a:prstGeom>
          <a:noFill/>
          <a:ln>
            <a:noFill/>
          </a:ln>
        </p:spPr>
        <p:txBody>
          <a:bodyPr wrap="square" lIns="0" tIns="0" rIns="0" bIns="0" rtlCol="0" anchor="ctr" anchorCtr="0">
            <a:noAutofit/>
          </a:bodyPr>
          <a:lstStyle/>
          <a:p>
            <a:pPr algn="ctr"/>
            <a:r>
              <a:rPr lang="zh-CN" altLang="en-US" sz="4000" b="1" dirty="0">
                <a:latin typeface="微软雅黑" panose="020B0503020204020204" pitchFamily="34" charset="-122"/>
                <a:ea typeface="微软雅黑" panose="020B0503020204020204" pitchFamily="34" charset="-122"/>
              </a:rPr>
              <a:t>目 录</a:t>
            </a:r>
            <a:endParaRPr lang="zh-CN" altLang="en-US" sz="4000" b="1" dirty="0">
              <a:latin typeface="微软雅黑" panose="020B0503020204020204" pitchFamily="34" charset="-122"/>
              <a:ea typeface="微软雅黑" panose="020B0503020204020204" pitchFamily="34" charset="-122"/>
            </a:endParaRPr>
          </a:p>
        </p:txBody>
      </p:sp>
      <p:pic>
        <p:nvPicPr>
          <p:cNvPr id="3" name="图片 2" descr="华仁药业logo.png"/>
          <p:cNvPicPr>
            <a:picLocks noChangeAspect="1"/>
          </p:cNvPicPr>
          <p:nvPr>
            <p:custDataLst>
              <p:tags r:id="rId8"/>
            </p:custDataLst>
          </p:nvPr>
        </p:nvPicPr>
        <p:blipFill>
          <a:blip r:embed="rId9" cstate="print"/>
          <a:stretch>
            <a:fillRect/>
          </a:stretch>
        </p:blipFill>
        <p:spPr>
          <a:xfrm>
            <a:off x="12106066" y="215856"/>
            <a:ext cx="3831449" cy="6716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
          <p:cNvSpPr/>
          <p:nvPr/>
        </p:nvSpPr>
        <p:spPr>
          <a:xfrm>
            <a:off x="77002" y="57953"/>
            <a:ext cx="16178998" cy="9086248"/>
          </a:xfrm>
          <a:prstGeom prst="rect">
            <a:avLst/>
          </a:prstGeom>
          <a:solidFill>
            <a:srgbClr val="F3FBFE">
              <a:alpha val="100000"/>
            </a:srgbClr>
          </a:solidFill>
          <a:ln cap="flat">
            <a:miter lim="0"/>
          </a:ln>
        </p:spPr>
        <p:txBody>
          <a:bodyPr rtlCol="0"/>
          <a:lstStyle/>
          <a:p>
            <a:pPr algn="ctr"/>
            <a:endParaRPr lang="zh-CN" altLang="en-US"/>
          </a:p>
        </p:txBody>
      </p:sp>
      <p:sp>
        <p:nvSpPr>
          <p:cNvPr id="2" name="MH_Others_10"/>
          <p:cNvSpPr txBox="1"/>
          <p:nvPr>
            <p:custDataLst>
              <p:tags r:id="rId1"/>
            </p:custDataLst>
          </p:nvPr>
        </p:nvSpPr>
        <p:spPr>
          <a:xfrm>
            <a:off x="2008094" y="1994520"/>
            <a:ext cx="1599234" cy="484688"/>
          </a:xfrm>
          <a:prstGeom prst="rect">
            <a:avLst/>
          </a:prstGeom>
          <a:noFill/>
          <a:ln>
            <a:noFill/>
          </a:ln>
        </p:spPr>
        <p:txBody>
          <a:bodyPr wrap="square" lIns="0" tIns="0" rIns="0" bIns="0" rtlCol="0" anchor="ctr" anchorCtr="0">
            <a:noAutofit/>
          </a:bodyPr>
          <a:lstStyle/>
          <a:p>
            <a:pPr algn="ctr"/>
            <a:r>
              <a:rPr lang="zh-CN" altLang="en-US" sz="4000" b="1" dirty="0">
                <a:latin typeface="微软雅黑" panose="020B0503020204020204" pitchFamily="34" charset="-122"/>
                <a:ea typeface="微软雅黑" panose="020B0503020204020204" pitchFamily="34" charset="-122"/>
              </a:rPr>
              <a:t> </a:t>
            </a:r>
            <a:endParaRPr lang="zh-CN" altLang="en-US" sz="4000" b="1" dirty="0">
              <a:latin typeface="微软雅黑" panose="020B0503020204020204" pitchFamily="34" charset="-122"/>
              <a:ea typeface="微软雅黑" panose="020B0503020204020204" pitchFamily="34" charset="-122"/>
            </a:endParaRPr>
          </a:p>
        </p:txBody>
      </p:sp>
      <p:pic>
        <p:nvPicPr>
          <p:cNvPr id="3" name="图片 2" descr="华仁药业logo.png"/>
          <p:cNvPicPr>
            <a:picLocks noChangeAspect="1"/>
          </p:cNvPicPr>
          <p:nvPr>
            <p:custDataLst>
              <p:tags r:id="rId2"/>
            </p:custDataLst>
          </p:nvPr>
        </p:nvPicPr>
        <p:blipFill>
          <a:blip r:embed="rId3" cstate="print"/>
          <a:stretch>
            <a:fillRect/>
          </a:stretch>
        </p:blipFill>
        <p:spPr>
          <a:xfrm>
            <a:off x="12096441" y="227028"/>
            <a:ext cx="3831449" cy="671689"/>
          </a:xfrm>
          <a:prstGeom prst="rect">
            <a:avLst/>
          </a:prstGeom>
        </p:spPr>
      </p:pic>
      <p:sp>
        <p:nvSpPr>
          <p:cNvPr id="5" name="文本框 4"/>
          <p:cNvSpPr txBox="1"/>
          <p:nvPr/>
        </p:nvSpPr>
        <p:spPr>
          <a:xfrm>
            <a:off x="3740153" y="1341195"/>
            <a:ext cx="11785396" cy="400110"/>
          </a:xfrm>
          <a:prstGeom prst="rect">
            <a:avLst/>
          </a:prstGeom>
          <a:noFill/>
        </p:spPr>
        <p:txBody>
          <a:bodyPr wrap="square" rtlCol="0">
            <a:spAutoFit/>
          </a:bodyPr>
          <a:lstStyle/>
          <a:p>
            <a:r>
              <a:rPr lang="zh-CN" altLang="en-US" sz="2000" b="1" dirty="0">
                <a:solidFill>
                  <a:srgbClr val="FF0000"/>
                </a:solidFill>
                <a:uFillTx/>
                <a:latin typeface="微软雅黑" panose="020B0503020204020204" pitchFamily="34" charset="-122"/>
                <a:ea typeface="微软雅黑" panose="020B0503020204020204" pitchFamily="34" charset="-122"/>
                <a:sym typeface="+mn-ea"/>
              </a:rPr>
              <a:t>药品通用名：复方电解质注射液（</a:t>
            </a:r>
            <a:r>
              <a:rPr lang="en-US" altLang="zh-CN" sz="2000" b="1" dirty="0">
                <a:solidFill>
                  <a:srgbClr val="FF0000"/>
                </a:solidFill>
                <a:uFillTx/>
                <a:latin typeface="微软雅黑" panose="020B0503020204020204" pitchFamily="34" charset="-122"/>
                <a:ea typeface="微软雅黑" panose="020B0503020204020204" pitchFamily="34" charset="-122"/>
                <a:sym typeface="+mn-ea"/>
              </a:rPr>
              <a:t>V</a:t>
            </a:r>
            <a:r>
              <a:rPr lang="zh-CN" altLang="en-US" sz="2000" b="1" dirty="0">
                <a:solidFill>
                  <a:srgbClr val="FF0000"/>
                </a:solidFill>
                <a:uFillTx/>
                <a:latin typeface="微软雅黑" panose="020B0503020204020204" pitchFamily="34" charset="-122"/>
                <a:ea typeface="微软雅黑" panose="020B0503020204020204" pitchFamily="34" charset="-122"/>
                <a:sym typeface="+mn-ea"/>
              </a:rPr>
              <a:t>）</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box 46"/>
          <p:cNvSpPr/>
          <p:nvPr/>
        </p:nvSpPr>
        <p:spPr>
          <a:xfrm>
            <a:off x="373007" y="1264943"/>
            <a:ext cx="2950845" cy="558165"/>
          </a:xfrm>
          <a:prstGeom prst="rect">
            <a:avLst/>
          </a:prstGeom>
          <a:solidFill>
            <a:srgbClr val="0070C0"/>
          </a:solidFill>
        </p:spPr>
        <p:txBody>
          <a:bodyPr vert="horz" wrap="square" lIns="0" tIns="0" rIns="0" bIns="0"/>
          <a:lstStyle/>
          <a:p>
            <a:pPr algn="l" rtl="0" eaLnBrk="0">
              <a:lnSpc>
                <a:spcPct val="106000"/>
              </a:lnSpc>
            </a:pPr>
            <a:endParaRPr lang="en-US" altLang="en-US" sz="700" dirty="0"/>
          </a:p>
          <a:p>
            <a:pPr marL="586105" algn="l" rtl="0" eaLnBrk="0">
              <a:lnSpc>
                <a:spcPts val="2705"/>
              </a:lnSpc>
              <a:spcBef>
                <a:spcPts val="5"/>
              </a:spcBef>
            </a:pPr>
            <a:r>
              <a:rPr sz="2100" spc="-2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申报药品</a:t>
            </a:r>
            <a:r>
              <a:rPr sz="2100" spc="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信息</a:t>
            </a:r>
            <a:endParaRPr lang="en-US" altLang="en-US" sz="2100" dirty="0"/>
          </a:p>
        </p:txBody>
      </p:sp>
      <p:sp>
        <p:nvSpPr>
          <p:cNvPr id="11" name="文本框 10"/>
          <p:cNvSpPr txBox="1"/>
          <p:nvPr/>
        </p:nvSpPr>
        <p:spPr>
          <a:xfrm>
            <a:off x="7708900" y="2088515"/>
            <a:ext cx="8218170" cy="264414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nSpc>
                <a:spcPct val="150000"/>
              </a:lnSpc>
            </a:pPr>
            <a:r>
              <a:rPr lang="zh-CN" altLang="en-US" b="1" dirty="0">
                <a:solidFill>
                  <a:srgbClr val="FF0000"/>
                </a:solidFill>
                <a:uFillTx/>
                <a:latin typeface="微软雅黑" panose="020B0503020204020204" pitchFamily="34" charset="-122"/>
                <a:ea typeface="微软雅黑" panose="020B0503020204020204" pitchFamily="34" charset="-122"/>
                <a:sym typeface="+mn-ea"/>
              </a:rPr>
              <a:t>药品通用名：复方电解质注射液（</a:t>
            </a:r>
            <a:r>
              <a:rPr lang="en-US" altLang="zh-CN" b="1" dirty="0">
                <a:solidFill>
                  <a:srgbClr val="FF0000"/>
                </a:solidFill>
                <a:uFillTx/>
                <a:latin typeface="微软雅黑" panose="020B0503020204020204" pitchFamily="34" charset="-122"/>
                <a:ea typeface="微软雅黑" panose="020B0503020204020204" pitchFamily="34" charset="-122"/>
                <a:sym typeface="+mn-ea"/>
              </a:rPr>
              <a:t>V</a:t>
            </a:r>
            <a:r>
              <a:rPr lang="zh-CN" altLang="en-US" b="1" dirty="0">
                <a:solidFill>
                  <a:srgbClr val="FF0000"/>
                </a:solidFill>
                <a:uFillTx/>
                <a:latin typeface="微软雅黑" panose="020B0503020204020204" pitchFamily="34" charset="-122"/>
                <a:ea typeface="微软雅黑" panose="020B0503020204020204" pitchFamily="34" charset="-122"/>
                <a:sym typeface="+mn-ea"/>
              </a:rPr>
              <a:t>）</a:t>
            </a:r>
            <a:endParaRPr lang="en-US" altLang="zh-CN"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【规格】</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500ml</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适用于成人，作为</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水、电解质的补充源和碱化剂</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用于各种外科手术围手术期、禁食期、严重创伤等。</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静脉注射用药。剂量视患者年龄、体重、临床症状和实验室检查结果而定。</a:t>
            </a:r>
            <a:endParaRPr lang="zh-CN" altLang="en-US" dirty="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373007" y="2088660"/>
            <a:ext cx="7006341" cy="652059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：2019年。</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目前大陆地区同通用名药品的上市情况</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共</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家。</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华仁药业于2023.6.30</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首家过一致性评价</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全球首个上市国家 /地区及上市时间</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1989</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年，美国</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 OTC 药品</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：否</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所治疗疾病基本情况：</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水、电解质代谢紊乱在临床上十分常见，如（1）围术期液体治疗（2）各种原因引起的低血容量（3）各种原因如炎症、创伤、烧伤等所致的 ECF 容量减少（脱水），等等。全国每年手术患者约为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4234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万人次，该治疗领域常用晶体液2022年中国公立医疗机构终端累积销售额约</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55</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亿元</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en-US" altLang="zh-CN"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参照药品建议</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复方乳酸钠葡萄糖注射液 </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500ml/</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袋（医保）</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dirty="0">
                <a:latin typeface="微软雅黑" panose="020B0503020204020204" pitchFamily="34" charset="-122"/>
                <a:ea typeface="微软雅黑" panose="020B0503020204020204" pitchFamily="34" charset="-122"/>
                <a:sym typeface="+mn-ea"/>
              </a:rPr>
              <a:t>理由：</a:t>
            </a:r>
            <a:r>
              <a:rPr lang="en-US" altLang="zh-CN" dirty="0">
                <a:latin typeface="微软雅黑" panose="020B0503020204020204" pitchFamily="34" charset="-122"/>
                <a:ea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sym typeface="+mn-ea"/>
              </a:rPr>
              <a:t>：目前使用较为广泛的晶体液</a:t>
            </a:r>
            <a:endParaRPr lang="en-US" altLang="zh-CN" dirty="0">
              <a:latin typeface="微软雅黑" panose="020B0503020204020204" pitchFamily="34" charset="-122"/>
              <a:ea typeface="微软雅黑" panose="020B0503020204020204" pitchFamily="34" charset="-122"/>
              <a:sym typeface="+mn-ea"/>
            </a:endParaRPr>
          </a:p>
          <a:p>
            <a:pPr>
              <a:lnSpc>
                <a:spcPct val="150000"/>
              </a:lnSpc>
            </a:pPr>
            <a:r>
              <a:rPr lang="en-US" altLang="zh-CN" dirty="0">
                <a:latin typeface="微软雅黑" panose="020B0503020204020204" pitchFamily="34" charset="-122"/>
                <a:ea typeface="微软雅黑" panose="020B0503020204020204" pitchFamily="34" charset="-122"/>
                <a:sym typeface="+mn-ea"/>
              </a:rPr>
              <a:t>          2</a:t>
            </a:r>
            <a:r>
              <a:rPr lang="zh-CN" altLang="en-US" dirty="0">
                <a:latin typeface="微软雅黑" panose="020B0503020204020204" pitchFamily="34" charset="-122"/>
                <a:ea typeface="微软雅黑" panose="020B0503020204020204" pitchFamily="34" charset="-122"/>
                <a:sym typeface="+mn-ea"/>
              </a:rPr>
              <a:t>：国家医保目录内</a:t>
            </a:r>
            <a:endParaRPr lang="zh-CN" altLang="en-US" dirty="0">
              <a:latin typeface="微软雅黑" panose="020B0503020204020204" pitchFamily="34" charset="-122"/>
              <a:ea typeface="微软雅黑" panose="020B0503020204020204" pitchFamily="34" charset="-122"/>
              <a:sym typeface="+mn-ea"/>
            </a:endParaRPr>
          </a:p>
        </p:txBody>
      </p:sp>
      <p:sp>
        <p:nvSpPr>
          <p:cNvPr id="6" name="文本框 5"/>
          <p:cNvSpPr txBox="1"/>
          <p:nvPr>
            <p:custDataLst>
              <p:tags r:id="rId4"/>
            </p:custDataLst>
          </p:nvPr>
        </p:nvSpPr>
        <p:spPr>
          <a:xfrm>
            <a:off x="7708900" y="4839335"/>
            <a:ext cx="8218170" cy="377063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indent="0" algn="just">
              <a:lnSpc>
                <a:spcPct val="150000"/>
              </a:lnSpc>
              <a:buFont typeface="Wingdings" panose="05000000000000000000" pitchFamily="2" charset="2"/>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复方电解质注射液（</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Ⅴ</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）具有以下的特点：</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71450" indent="-171450" algn="just">
              <a:lnSpc>
                <a:spcPct val="150000"/>
              </a:lnSpc>
              <a:buFont typeface="Arial" panose="020B0604020202020204" pitchFamily="34" charset="0"/>
              <a:buChar char="•"/>
            </a:pP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双缓冲系统，多倍缓冲能力，更快更高效的调节酸碱平衡</a:t>
            </a:r>
            <a:endPar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71450" indent="-171450" algn="just">
              <a:lnSpc>
                <a:spcPct val="150000"/>
              </a:lnSpc>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不含乳酸，不会乳酸中毒，对糖尿病患者服用其它药物无影响</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71450" indent="-171450" algn="just">
              <a:lnSpc>
                <a:spcPct val="150000"/>
              </a:lnSpc>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添加镁离子，有利于围手术期心肌保护，添加</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K</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，围手术期补钾需求</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71450" indent="-171450" algn="just">
              <a:lnSpc>
                <a:spcPct val="150000"/>
              </a:lnSpc>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不含钙离子，避免钙配伍禁忌（输血、头孢类抗生素等），减少药物不良反应的发生</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71450" indent="-171450" algn="just">
              <a:lnSpc>
                <a:spcPct val="150000"/>
              </a:lnSpc>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添加磷，有效预防创伤等并发症低磷血症的发生，减少代谢性脑病、横纹肌溶解症等重大疾病的发生风险</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just">
              <a:lnSpc>
                <a:spcPct val="150000"/>
              </a:lnSpc>
              <a:buFont typeface="Arial" panose="020B0604020202020204" pitchFamily="34" charset="0"/>
              <a:buNone/>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综上所述，针对在适应症内心功能不全患者、糖尿病患者、正在使用其它药物患者、低磷风险患者，复方电解质注射液（</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Ⅴ</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）能很好的解决目前临床复方电解质注射液产品未满足的临床治疗需求，是对目前临床方案的有益补充</a:t>
            </a:r>
            <a:endParaRPr lang="zh-CN" altLang="en-US" sz="16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4376400" y="8716645"/>
            <a:ext cx="1879600" cy="518795"/>
          </a:xfrm>
          <a:prstGeom prst="rect">
            <a:avLst/>
          </a:prstGeom>
          <a:noFill/>
        </p:spPr>
        <p:txBody>
          <a:bodyPr wrap="square" rtlCol="0">
            <a:noAutofit/>
          </a:bodyPr>
          <a:lstStyle/>
          <a:p>
            <a:r>
              <a:rPr lang="en-US" altLang="zh-CN" sz="1200">
                <a:latin typeface="宋体" panose="02010600030101010101" pitchFamily="2" charset="-122"/>
                <a:ea typeface="宋体" panose="02010600030101010101" pitchFamily="2" charset="-122"/>
              </a:rPr>
              <a:t>[1] </a:t>
            </a:r>
            <a:r>
              <a:rPr lang="zh-CN" altLang="en-US" sz="1200">
                <a:latin typeface="宋体" panose="02010600030101010101" pitchFamily="2" charset="-122"/>
                <a:ea typeface="宋体" panose="02010600030101010101" pitchFamily="2" charset="-122"/>
              </a:rPr>
              <a:t>数据来源：药融云</a:t>
            </a:r>
            <a:endParaRPr lang="zh-CN" altLang="en-US" sz="1200">
              <a:latin typeface="宋体" panose="02010600030101010101" pitchFamily="2" charset="-122"/>
              <a:ea typeface="宋体" panose="02010600030101010101" pitchFamily="2" charset="-122"/>
            </a:endParaRPr>
          </a:p>
        </p:txBody>
      </p:sp>
      <p:sp>
        <p:nvSpPr>
          <p:cNvPr id="12" name="文本框 11"/>
          <p:cNvSpPr txBox="1"/>
          <p:nvPr>
            <p:custDataLst>
              <p:tags r:id="rId5"/>
            </p:custDataLst>
          </p:nvPr>
        </p:nvSpPr>
        <p:spPr>
          <a:xfrm>
            <a:off x="372855" y="386715"/>
            <a:ext cx="4864540" cy="706755"/>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01 </a:t>
            </a:r>
            <a:r>
              <a:rPr lang="zh-CN" altLang="en-US" sz="4000" b="1" dirty="0">
                <a:solidFill>
                  <a:schemeClr val="accent1"/>
                </a:solidFill>
                <a:latin typeface="微软雅黑" panose="020B0503020204020204" pitchFamily="34" charset="-122"/>
                <a:ea typeface="微软雅黑" panose="020B0503020204020204" pitchFamily="34" charset="-122"/>
              </a:rPr>
              <a:t>药品基本信息</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01 </a:t>
            </a:r>
            <a:r>
              <a:rPr lang="zh-CN" altLang="en-US" sz="5690" dirty="0">
                <a:latin typeface="微软雅黑" panose="020B0503020204020204" pitchFamily="34" charset="-122"/>
                <a:ea typeface="微软雅黑" panose="020B0503020204020204" pitchFamily="34" charset="-122"/>
                <a:cs typeface="+mn-cs"/>
                <a:sym typeface="+mn-lt"/>
              </a:rPr>
              <a:t>药品基本信息</a:t>
            </a:r>
            <a:endParaRPr lang="zh-CN" altLang="en-US" sz="5690" dirty="0">
              <a:latin typeface="微软雅黑" panose="020B0503020204020204" pitchFamily="34" charset="-122"/>
              <a:ea typeface="微软雅黑" panose="020B0503020204020204" pitchFamily="34" charset="-122"/>
              <a:cs typeface="+mn-cs"/>
              <a:sym typeface="+mn-lt"/>
            </a:endParaRPr>
          </a:p>
        </p:txBody>
      </p:sp>
      <p:sp>
        <p:nvSpPr>
          <p:cNvPr id="5" name="rect"/>
          <p:cNvSpPr/>
          <p:nvPr/>
        </p:nvSpPr>
        <p:spPr>
          <a:xfrm>
            <a:off x="18062" y="0"/>
            <a:ext cx="16237937" cy="9144000"/>
          </a:xfrm>
          <a:prstGeom prst="rect">
            <a:avLst/>
          </a:prstGeom>
          <a:solidFill>
            <a:srgbClr val="F3FBFE">
              <a:alpha val="100000"/>
            </a:srgbClr>
          </a:solidFill>
          <a:ln cap="flat">
            <a:miter lim="0"/>
          </a:ln>
        </p:spPr>
        <p:txBody>
          <a:bodyPr rtlCol="0"/>
          <a:lstStyle/>
          <a:p>
            <a:pPr algn="ctr"/>
            <a:endParaRPr lang="en-US" altLang="zh-CN" b="1" dirty="0">
              <a:solidFill>
                <a:srgbClr val="FF0000"/>
              </a:solidFill>
              <a:latin typeface="微软雅黑" panose="020B0503020204020204" pitchFamily="34" charset="-122"/>
              <a:ea typeface="微软雅黑" panose="020B0503020204020204" pitchFamily="34" charset="-122"/>
              <a:sym typeface="+mn-ea"/>
            </a:endParaRPr>
          </a:p>
          <a:p>
            <a:pPr algn="ctr"/>
            <a:endParaRPr lang="en-US" altLang="zh-CN" sz="1800" b="1" dirty="0">
              <a:solidFill>
                <a:srgbClr val="FF0000"/>
              </a:solidFill>
              <a:uFillTx/>
              <a:latin typeface="微软雅黑" panose="020B0503020204020204" pitchFamily="34" charset="-122"/>
              <a:ea typeface="微软雅黑" panose="020B0503020204020204" pitchFamily="34" charset="-122"/>
              <a:sym typeface="+mn-ea"/>
            </a:endParaRPr>
          </a:p>
          <a:p>
            <a:pPr algn="ctr"/>
            <a:endParaRPr lang="en-US" altLang="zh-CN" b="1" dirty="0">
              <a:solidFill>
                <a:srgbClr val="FF0000"/>
              </a:solidFill>
              <a:latin typeface="微软雅黑" panose="020B0503020204020204" pitchFamily="34" charset="-122"/>
              <a:ea typeface="微软雅黑" panose="020B0503020204020204" pitchFamily="34" charset="-122"/>
              <a:sym typeface="+mn-ea"/>
            </a:endParaRPr>
          </a:p>
          <a:p>
            <a:pPr algn="ctr"/>
            <a:endParaRPr lang="en-US" altLang="zh-CN" sz="1800" b="1" dirty="0">
              <a:solidFill>
                <a:srgbClr val="FF0000"/>
              </a:solidFill>
              <a:uFillTx/>
              <a:latin typeface="微软雅黑" panose="020B0503020204020204" pitchFamily="34" charset="-122"/>
              <a:ea typeface="微软雅黑" panose="020B0503020204020204" pitchFamily="34" charset="-122"/>
              <a:sym typeface="+mn-ea"/>
            </a:endParaRPr>
          </a:p>
          <a:p>
            <a:pPr algn="ctr"/>
            <a:r>
              <a:rPr lang="zh-CN" altLang="en-US" sz="2400" b="1" dirty="0">
                <a:latin typeface="微软雅黑" panose="020B0503020204020204" pitchFamily="34" charset="-122"/>
                <a:ea typeface="微软雅黑" panose="020B0503020204020204" pitchFamily="34" charset="-122"/>
                <a:sym typeface="+mn-ea"/>
              </a:rPr>
              <a:t>                                       </a:t>
            </a:r>
            <a:r>
              <a:rPr lang="en-US" altLang="zh-CN" sz="2400" b="1" dirty="0">
                <a:latin typeface="微软雅黑" panose="020B0503020204020204" pitchFamily="34" charset="-122"/>
                <a:ea typeface="微软雅黑" panose="020B0503020204020204" pitchFamily="34" charset="-122"/>
                <a:sym typeface="+mn-ea"/>
              </a:rPr>
              <a:t> </a:t>
            </a:r>
            <a:endParaRPr lang="zh-CN" altLang="en-US" sz="2400" dirty="0"/>
          </a:p>
        </p:txBody>
      </p:sp>
      <p:graphicFrame>
        <p:nvGraphicFramePr>
          <p:cNvPr id="9" name="表格 8"/>
          <p:cNvGraphicFramePr>
            <a:graphicFrameLocks noGrp="1"/>
          </p:cNvGraphicFramePr>
          <p:nvPr>
            <p:custDataLst>
              <p:tags r:id="rId2"/>
            </p:custDataLst>
          </p:nvPr>
        </p:nvGraphicFramePr>
        <p:xfrm>
          <a:off x="817051" y="2877139"/>
          <a:ext cx="14574278" cy="3388735"/>
        </p:xfrm>
        <a:graphic>
          <a:graphicData uri="http://schemas.openxmlformats.org/drawingml/2006/table">
            <a:tbl>
              <a:tblPr firstRow="1" bandRow="1">
                <a:tableStyleId>{5C22544A-7EE6-4342-B048-85BDC9FD1C3A}</a:tableStyleId>
              </a:tblPr>
              <a:tblGrid>
                <a:gridCol w="3686318"/>
                <a:gridCol w="6165193"/>
                <a:gridCol w="4722767"/>
              </a:tblGrid>
              <a:tr h="597535">
                <a:tc>
                  <a:txBody>
                    <a:bodyPr/>
                    <a:lstStyle/>
                    <a:p>
                      <a:pPr algn="ctr">
                        <a:buNone/>
                      </a:pPr>
                      <a:r>
                        <a:rPr lang="zh-CN" altLang="en-US" sz="1800" b="1" dirty="0">
                          <a:latin typeface="微软雅黑" panose="020B0503020204020204" pitchFamily="34" charset="-122"/>
                          <a:ea typeface="微软雅黑" panose="020B0503020204020204" pitchFamily="34" charset="-122"/>
                        </a:rPr>
                        <a:t>液体治疗需求</a:t>
                      </a:r>
                      <a:endParaRPr lang="zh-CN" altLang="en-US" sz="1800" b="1" dirty="0">
                        <a:latin typeface="微软雅黑" panose="020B0503020204020204" pitchFamily="34" charset="-122"/>
                        <a:ea typeface="微软雅黑" panose="020B0503020204020204" pitchFamily="34" charset="-122"/>
                      </a:endParaRPr>
                    </a:p>
                  </a:txBody>
                  <a:tcPr marL="162560" marR="162560" marT="81280" marB="81280" anchor="ctr">
                    <a:solidFill>
                      <a:srgbClr val="0070C0"/>
                    </a:solidFill>
                  </a:tcPr>
                </a:tc>
                <a:tc>
                  <a:txBody>
                    <a:bodyPr/>
                    <a:lstStyle/>
                    <a:p>
                      <a:pPr algn="ctr">
                        <a:buNone/>
                      </a:pPr>
                      <a:r>
                        <a:rPr lang="zh-CN" altLang="en-US" sz="1800" b="1" dirty="0">
                          <a:latin typeface="微软雅黑" panose="020B0503020204020204" pitchFamily="34" charset="-122"/>
                          <a:ea typeface="微软雅黑" panose="020B0503020204020204" pitchFamily="34" charset="-122"/>
                        </a:rPr>
                        <a:t>复方乳酸钠葡萄糖注射液不足</a:t>
                      </a:r>
                      <a:endParaRPr lang="zh-CN" altLang="en-US" sz="1800" b="1" dirty="0">
                        <a:latin typeface="微软雅黑" panose="020B0503020204020204" pitchFamily="34" charset="-122"/>
                        <a:ea typeface="微软雅黑" panose="020B0503020204020204" pitchFamily="34" charset="-122"/>
                      </a:endParaRPr>
                    </a:p>
                  </a:txBody>
                  <a:tcPr marL="162560" marR="162560" marT="81280" marB="81280" anchor="ctr">
                    <a:solidFill>
                      <a:srgbClr val="0070C0"/>
                    </a:solidFill>
                  </a:tcPr>
                </a:tc>
                <a:tc>
                  <a:txBody>
                    <a:bodyPr/>
                    <a:lstStyle/>
                    <a:p>
                      <a:pPr algn="ctr">
                        <a:buNone/>
                      </a:pPr>
                      <a:r>
                        <a:rPr lang="zh-CN" altLang="en-US" sz="1800" b="1" dirty="0">
                          <a:latin typeface="微软雅黑" panose="020B0503020204020204" pitchFamily="34" charset="-122"/>
                          <a:ea typeface="微软雅黑" panose="020B0503020204020204" pitchFamily="34" charset="-122"/>
                        </a:rPr>
                        <a:t>复方电解质注射液（</a:t>
                      </a:r>
                      <a:r>
                        <a:rPr lang="en-US" altLang="zh-CN" sz="1800" b="1" dirty="0">
                          <a:latin typeface="微软雅黑" panose="020B0503020204020204" pitchFamily="34" charset="-122"/>
                          <a:ea typeface="微软雅黑" panose="020B0503020204020204" pitchFamily="34" charset="-122"/>
                        </a:rPr>
                        <a:t>V</a:t>
                      </a:r>
                      <a:r>
                        <a:rPr lang="zh-CN" altLang="en-US" sz="1800" b="1" dirty="0">
                          <a:latin typeface="微软雅黑" panose="020B0503020204020204" pitchFamily="34" charset="-122"/>
                          <a:ea typeface="微软雅黑" panose="020B0503020204020204" pitchFamily="34" charset="-122"/>
                        </a:rPr>
                        <a:t>）优势</a:t>
                      </a:r>
                      <a:endParaRPr lang="zh-CN" altLang="en-US" sz="1800" b="1" dirty="0">
                        <a:latin typeface="微软雅黑" panose="020B0503020204020204" pitchFamily="34" charset="-122"/>
                        <a:ea typeface="微软雅黑" panose="020B0503020204020204" pitchFamily="34" charset="-122"/>
                      </a:endParaRPr>
                    </a:p>
                  </a:txBody>
                  <a:tcPr marL="162560" marR="162560" marT="81280" marB="81280" anchor="ctr">
                    <a:solidFill>
                      <a:srgbClr val="0070C0"/>
                    </a:solidFill>
                  </a:tcPr>
                </a:tc>
              </a:tr>
              <a:tr h="1061096">
                <a:tc>
                  <a:txBody>
                    <a:bodyPr/>
                    <a:lstStyle/>
                    <a:p>
                      <a:pPr algn="l">
                        <a:buNone/>
                      </a:pPr>
                      <a:r>
                        <a:rPr lang="zh-CN" altLang="en-US" sz="1800" b="1">
                          <a:latin typeface="微软雅黑" panose="020B0503020204020204" pitchFamily="34" charset="-122"/>
                          <a:ea typeface="微软雅黑" panose="020B0503020204020204" pitchFamily="34" charset="-122"/>
                        </a:rPr>
                        <a:t>更安全，不影响脏器功能</a:t>
                      </a:r>
                      <a:endParaRPr lang="zh-CN" altLang="en-US" sz="1800" b="1">
                        <a:latin typeface="微软雅黑" panose="020B0503020204020204" pitchFamily="34" charset="-122"/>
                        <a:ea typeface="微软雅黑" panose="020B0503020204020204" pitchFamily="34" charset="-122"/>
                      </a:endParaRPr>
                    </a:p>
                  </a:txBody>
                  <a:tcPr marL="162560" marR="162560" marT="81280" marB="81280" anchor="ctr"/>
                </a:tc>
                <a:tc>
                  <a:txBody>
                    <a:bodyPr/>
                    <a:lstStyle/>
                    <a:p>
                      <a:pPr marL="171450" indent="-171450" algn="l">
                        <a:buFont typeface="Wingdings" panose="05000000000000000000" charset="0"/>
                        <a:buChar char="p"/>
                      </a:pPr>
                      <a:r>
                        <a:rPr lang="zh-CN" altLang="en-US" sz="1800" b="0" dirty="0">
                          <a:solidFill>
                            <a:schemeClr val="tx1"/>
                          </a:solidFill>
                          <a:latin typeface="微软雅黑" panose="020B0503020204020204" pitchFamily="34" charset="-122"/>
                          <a:ea typeface="微软雅黑" panose="020B0503020204020204" pitchFamily="34" charset="-122"/>
                        </a:rPr>
                        <a:t>乳酸高度依赖肝脏代谢，</a:t>
                      </a:r>
                      <a:r>
                        <a:rPr lang="zh-CN" altLang="en-US" sz="18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围手术期危重患者尤其是肝功能障碍患者大量输注时，肝代谢乳酸的负荷加重</a:t>
                      </a:r>
                      <a:r>
                        <a:rPr lang="en-US" altLang="zh-CN" sz="1800" b="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800" b="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62560" marR="162560" marT="81280" marB="81280" anchor="ctr"/>
                </a:tc>
                <a:tc>
                  <a:txBody>
                    <a:bodyPr/>
                    <a:lstStyle/>
                    <a:p>
                      <a:pPr marL="171450" indent="-171450" algn="l">
                        <a:buSzPct val="200000"/>
                        <a:buFont typeface="Wingdings" panose="05000000000000000000" charset="0"/>
                        <a:buBlip>
                          <a:blip r:embed="rId3"/>
                        </a:buBlip>
                      </a:pPr>
                      <a:r>
                        <a:rPr lang="zh-CN" altLang="en-US" sz="1800" b="0" dirty="0">
                          <a:solidFill>
                            <a:schemeClr val="tx1"/>
                          </a:solidFill>
                          <a:latin typeface="微软雅黑" panose="020B0503020204020204" pitchFamily="34" charset="-122"/>
                          <a:ea typeface="微软雅黑" panose="020B0503020204020204" pitchFamily="34" charset="-122"/>
                        </a:rPr>
                        <a:t>直接起效，不增加肝肾负担</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marL="162560" marR="162560" marT="81280" marB="81280" anchor="ctr"/>
                </a:tc>
              </a:tr>
              <a:tr h="1012744">
                <a:tc>
                  <a:txBody>
                    <a:bodyPr/>
                    <a:lstStyle/>
                    <a:p>
                      <a:pPr algn="l">
                        <a:buNone/>
                      </a:pPr>
                      <a:r>
                        <a:rPr lang="zh-CN" altLang="en-US" sz="1800" b="1">
                          <a:latin typeface="微软雅黑" panose="020B0503020204020204" pitchFamily="34" charset="-122"/>
                          <a:ea typeface="微软雅黑" panose="020B0503020204020204" pitchFamily="34" charset="-122"/>
                        </a:rPr>
                        <a:t>起效更快，有效维持酸碱平衡</a:t>
                      </a:r>
                      <a:endParaRPr lang="zh-CN" altLang="en-US" sz="1800" b="1">
                        <a:latin typeface="微软雅黑" panose="020B0503020204020204" pitchFamily="34" charset="-122"/>
                        <a:ea typeface="微软雅黑" panose="020B0503020204020204" pitchFamily="34" charset="-122"/>
                      </a:endParaRPr>
                    </a:p>
                  </a:txBody>
                  <a:tcPr marL="162560" marR="162560" marT="81280" marB="81280" anchor="ctr"/>
                </a:tc>
                <a:tc>
                  <a:txBody>
                    <a:bodyPr/>
                    <a:lstStyle/>
                    <a:p>
                      <a:pPr marL="171450" indent="-171450" algn="l">
                        <a:buFont typeface="Wingdings" panose="05000000000000000000" charset="0"/>
                        <a:buChar char="p"/>
                      </a:pPr>
                      <a:r>
                        <a:rPr lang="zh-CN" altLang="en-US" sz="1800" b="0" dirty="0">
                          <a:solidFill>
                            <a:schemeClr val="tx1"/>
                          </a:solidFill>
                          <a:latin typeface="微软雅黑" panose="020B0503020204020204" pitchFamily="34" charset="-122"/>
                          <a:ea typeface="微软雅黑" panose="020B0503020204020204" pitchFamily="34" charset="-122"/>
                        </a:rPr>
                        <a:t>乳酸代谢缓慢，</a:t>
                      </a:r>
                      <a:r>
                        <a:rPr lang="zh-CN" altLang="en-US" sz="18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输入后大约需要60min才能代谢产生碳酸氢根发挥作用</a:t>
                      </a:r>
                      <a:endParaRPr lang="zh-CN" altLang="en-US" sz="18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62560" marR="162560" marT="81280" marB="81280" anchor="ctr"/>
                </a:tc>
                <a:tc>
                  <a:txBody>
                    <a:bodyPr/>
                    <a:lstStyle/>
                    <a:p>
                      <a:pPr marL="171450" indent="-171450" algn="l">
                        <a:buSzPct val="200000"/>
                        <a:buFont typeface="Wingdings" panose="05000000000000000000" charset="0"/>
                        <a:buBlip>
                          <a:blip r:embed="rId3"/>
                        </a:buBlip>
                      </a:pPr>
                      <a:r>
                        <a:rPr lang="zh-CN" altLang="en-US" sz="1800" dirty="0">
                          <a:latin typeface="微软雅黑" panose="020B0503020204020204" pitchFamily="34" charset="-122"/>
                          <a:ea typeface="微软雅黑" panose="020B0503020204020204" pitchFamily="34" charset="-122"/>
                          <a:sym typeface="+mn-ea"/>
                        </a:rPr>
                        <a:t>碳酸氢盐和磷酸盐双缓冲系统，多倍缓冲能力，更快更高效的调节酸碱平衡</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marL="162560" marR="162560" marT="81280" marB="81280" anchor="ctr"/>
                </a:tc>
              </a:tr>
              <a:tr h="717360">
                <a:tc>
                  <a:txBody>
                    <a:bodyPr/>
                    <a:lstStyle/>
                    <a:p>
                      <a:pPr algn="l">
                        <a:buNone/>
                      </a:pPr>
                      <a:r>
                        <a:rPr lang="zh-CN" altLang="en-US" sz="1800" b="1" dirty="0">
                          <a:latin typeface="微软雅黑" panose="020B0503020204020204" pitchFamily="34" charset="-122"/>
                          <a:ea typeface="微软雅黑" panose="020B0503020204020204" pitchFamily="34" charset="-122"/>
                        </a:rPr>
                        <a:t>适用人群更广泛</a:t>
                      </a:r>
                      <a:endParaRPr lang="zh-CN" altLang="en-US" sz="1800" b="1" dirty="0">
                        <a:latin typeface="微软雅黑" panose="020B0503020204020204" pitchFamily="34" charset="-122"/>
                        <a:ea typeface="微软雅黑" panose="020B0503020204020204" pitchFamily="34" charset="-122"/>
                      </a:endParaRPr>
                    </a:p>
                  </a:txBody>
                  <a:tcPr marL="162560" marR="162560" marT="81280" marB="81280" anchor="ctr"/>
                </a:tc>
                <a:tc>
                  <a:txBody>
                    <a:bodyPr/>
                    <a:lstStyle/>
                    <a:p>
                      <a:pPr marL="171450" indent="-171450" algn="l">
                        <a:buFont typeface="Wingdings" panose="05000000000000000000" charset="0"/>
                        <a:buChar char="p"/>
                      </a:pPr>
                      <a:r>
                        <a:rPr lang="zh-CN" altLang="en-US"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有高乳酸血症及肝肾功能不全者不宜选用</a:t>
                      </a:r>
                      <a:r>
                        <a:rPr lang="zh-CN" altLang="en-US" sz="18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8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62560" marR="162560" marT="81280" marB="81280" anchor="ctr"/>
                </a:tc>
                <a:tc>
                  <a:txBody>
                    <a:bodyPr/>
                    <a:lstStyle/>
                    <a:p>
                      <a:pPr marL="171450" indent="-171450" algn="l">
                        <a:buSzPct val="200000"/>
                        <a:buFont typeface="Wingdings" panose="05000000000000000000" charset="0"/>
                        <a:buBlip>
                          <a:blip r:embed="rId3"/>
                        </a:buBlip>
                      </a:pPr>
                      <a:r>
                        <a:rPr lang="zh-CN" altLang="en-US" sz="1800" b="0" dirty="0">
                          <a:solidFill>
                            <a:schemeClr val="tx1"/>
                          </a:solidFill>
                          <a:latin typeface="微软雅黑" panose="020B0503020204020204" pitchFamily="34" charset="-122"/>
                          <a:ea typeface="微软雅黑" panose="020B0503020204020204" pitchFamily="34" charset="-122"/>
                        </a:rPr>
                        <a:t>用于肝肾功能不全以及乳酸代谢异常患者更安全</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marL="162560" marR="162560" marT="81280" marB="81280" anchor="ctr"/>
                </a:tc>
              </a:tr>
            </a:tbl>
          </a:graphicData>
        </a:graphic>
      </p:graphicFrame>
      <p:pic>
        <p:nvPicPr>
          <p:cNvPr id="11" name="图片 10" descr="华仁药业logo.png"/>
          <p:cNvPicPr>
            <a:picLocks noChangeAspect="1"/>
          </p:cNvPicPr>
          <p:nvPr>
            <p:custDataLst>
              <p:tags r:id="rId4"/>
            </p:custDataLst>
          </p:nvPr>
        </p:nvPicPr>
        <p:blipFill>
          <a:blip r:embed="rId5" cstate="print"/>
          <a:stretch>
            <a:fillRect/>
          </a:stretch>
        </p:blipFill>
        <p:spPr>
          <a:xfrm>
            <a:off x="12019015" y="245368"/>
            <a:ext cx="3831449" cy="671689"/>
          </a:xfrm>
          <a:prstGeom prst="rect">
            <a:avLst/>
          </a:prstGeom>
        </p:spPr>
      </p:pic>
      <p:sp>
        <p:nvSpPr>
          <p:cNvPr id="12" name="文本框 11"/>
          <p:cNvSpPr txBox="1"/>
          <p:nvPr/>
        </p:nvSpPr>
        <p:spPr>
          <a:xfrm>
            <a:off x="817456" y="8028059"/>
            <a:ext cx="15033413" cy="645160"/>
          </a:xfrm>
          <a:prstGeom prst="rect">
            <a:avLst/>
          </a:prstGeom>
          <a:noFill/>
        </p:spPr>
        <p:txBody>
          <a:bodyPr wrap="square" rtlCol="0">
            <a:spAutoFit/>
          </a:bodyPr>
          <a:lstStyle/>
          <a:p>
            <a:pPr>
              <a:lnSpc>
                <a:spcPct val="150000"/>
              </a:lnSpc>
            </a:pP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1</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马宇, 王天龙, 王英伟, 等. 醋酸钠林格液围手术期临床应用专家共识[J]. 国际麻醉学与复苏杂志, 2018, 39(1):1-5.</a:t>
            </a:r>
            <a:endParaRPr lang="zh-CN" altLang="en-US" sz="12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2</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中华医学会外科学分会. 外科病人围手术期液体治疗专家共识(2015)[J]. 中国实用外科杂志, 2015, 35(9):960-966.</a:t>
            </a:r>
            <a:endParaRPr lang="zh-CN" altLang="en-US" sz="12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817245" y="2091055"/>
            <a:ext cx="13799185"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sym typeface="+mn-ea"/>
              </a:rPr>
              <a:t>复方电解质注射液（</a:t>
            </a:r>
            <a:r>
              <a:rPr lang="en-US" altLang="zh-CN" sz="2400" b="1" dirty="0">
                <a:latin typeface="微软雅黑" panose="020B0503020204020204" pitchFamily="34" charset="-122"/>
                <a:ea typeface="微软雅黑" panose="020B0503020204020204" pitchFamily="34" charset="-122"/>
                <a:sym typeface="+mn-ea"/>
              </a:rPr>
              <a:t>V</a:t>
            </a:r>
            <a:r>
              <a:rPr lang="zh-CN" altLang="en-US" sz="2400" b="1" dirty="0">
                <a:latin typeface="微软雅黑" panose="020B0503020204020204" pitchFamily="34" charset="-122"/>
                <a:ea typeface="微软雅黑" panose="020B0503020204020204" pitchFamily="34" charset="-122"/>
                <a:sym typeface="+mn-ea"/>
              </a:rPr>
              <a:t>） 是唯一双缓冲剂的晶体液，</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有效维持水、电解质及酸碱平衡</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
        <p:nvSpPr>
          <p:cNvPr id="3" name="文本框 2"/>
          <p:cNvSpPr txBox="1"/>
          <p:nvPr>
            <p:custDataLst>
              <p:tags r:id="rId6"/>
            </p:custDataLst>
          </p:nvPr>
        </p:nvSpPr>
        <p:spPr>
          <a:xfrm>
            <a:off x="817355" y="916940"/>
            <a:ext cx="4864540" cy="706755"/>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01 </a:t>
            </a:r>
            <a:r>
              <a:rPr lang="zh-CN" altLang="en-US" sz="4000" b="1" dirty="0">
                <a:solidFill>
                  <a:schemeClr val="accent1"/>
                </a:solidFill>
                <a:latin typeface="微软雅黑" panose="020B0503020204020204" pitchFamily="34" charset="-122"/>
                <a:ea typeface="微软雅黑" panose="020B0503020204020204" pitchFamily="34" charset="-122"/>
              </a:rPr>
              <a:t>药品基本信息</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02 </a:t>
            </a:r>
            <a:r>
              <a:rPr lang="zh-CN" altLang="en-US" sz="5690" dirty="0">
                <a:latin typeface="微软雅黑" panose="020B0503020204020204" pitchFamily="34" charset="-122"/>
                <a:ea typeface="微软雅黑" panose="020B0503020204020204" pitchFamily="34" charset="-122"/>
                <a:cs typeface="+mn-cs"/>
                <a:sym typeface="+mn-lt"/>
              </a:rPr>
              <a:t>安全性</a:t>
            </a:r>
            <a:endParaRPr lang="zh-CN" altLang="en-US" sz="5690" dirty="0">
              <a:latin typeface="微软雅黑" panose="020B0503020204020204" pitchFamily="34" charset="-122"/>
              <a:ea typeface="微软雅黑" panose="020B0503020204020204" pitchFamily="3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11968427" y="219517"/>
            <a:ext cx="3831449" cy="671689"/>
          </a:xfrm>
          <a:prstGeom prst="rect">
            <a:avLst/>
          </a:prstGeom>
        </p:spPr>
      </p:pic>
      <p:sp>
        <p:nvSpPr>
          <p:cNvPr id="3" name="rect"/>
          <p:cNvSpPr/>
          <p:nvPr/>
        </p:nvSpPr>
        <p:spPr>
          <a:xfrm>
            <a:off x="0" y="0"/>
            <a:ext cx="16255999" cy="9144000"/>
          </a:xfrm>
          <a:prstGeom prst="rect">
            <a:avLst/>
          </a:prstGeom>
          <a:solidFill>
            <a:srgbClr val="F3FBFE">
              <a:alpha val="100000"/>
            </a:srgbClr>
          </a:solidFill>
          <a:ln cap="flat">
            <a:miter lim="0"/>
          </a:ln>
        </p:spPr>
        <p:txBody>
          <a:bodyPr rtlCol="0"/>
          <a:lstStyle/>
          <a:p>
            <a:pPr algn="ctr"/>
            <a:endParaRPr lang="zh-CN" altLang="en-US"/>
          </a:p>
        </p:txBody>
      </p:sp>
      <p:sp>
        <p:nvSpPr>
          <p:cNvPr id="10" name="rect"/>
          <p:cNvSpPr/>
          <p:nvPr/>
        </p:nvSpPr>
        <p:spPr>
          <a:xfrm>
            <a:off x="221260" y="726199"/>
            <a:ext cx="15831539" cy="7240898"/>
          </a:xfrm>
          <a:prstGeom prst="rect">
            <a:avLst/>
          </a:prstGeom>
          <a:solidFill>
            <a:srgbClr val="F3FBFE">
              <a:alpha val="100000"/>
            </a:srgbClr>
          </a:solidFill>
          <a:ln cap="flat">
            <a:miter lim="0"/>
          </a:ln>
        </p:spPr>
        <p:txBody>
          <a:bodyPr rtlCol="0"/>
          <a:lstStyle/>
          <a:p>
            <a:pPr algn="ctr"/>
            <a:endParaRPr lang="zh-CN" altLang="en-US"/>
          </a:p>
        </p:txBody>
      </p:sp>
      <p:sp>
        <p:nvSpPr>
          <p:cNvPr id="11" name="文本框 10"/>
          <p:cNvSpPr txBox="1"/>
          <p:nvPr>
            <p:custDataLst>
              <p:tags r:id="rId4"/>
            </p:custDataLst>
          </p:nvPr>
        </p:nvSpPr>
        <p:spPr>
          <a:xfrm>
            <a:off x="958427" y="1755422"/>
            <a:ext cx="14142720" cy="6565618"/>
          </a:xfrm>
          <a:prstGeom prst="rect">
            <a:avLst/>
          </a:prstGeom>
          <a:noFill/>
        </p:spPr>
        <p:txBody>
          <a:bodyPr wrap="square">
            <a:noAutofit/>
          </a:bodyPr>
          <a:lstStyle/>
          <a:p>
            <a:pPr marL="609600" indent="-609600" algn="just">
              <a:lnSpc>
                <a:spcPct val="150000"/>
              </a:lnSpc>
              <a:buFont typeface="Wingdings" panose="05000000000000000000" pitchFamily="2" charset="2"/>
              <a:buChar char="Ø"/>
            </a:pPr>
            <a:r>
              <a:rPr lang="zh-CN" altLang="zh-CN" b="1" kern="100" dirty="0">
                <a:latin typeface="微软雅黑" panose="020B0503020204020204" pitchFamily="34" charset="-122"/>
                <a:ea typeface="微软雅黑" panose="020B0503020204020204" pitchFamily="34" charset="-122"/>
                <a:cs typeface="微软雅黑" panose="020B0503020204020204" pitchFamily="34" charset="-122"/>
              </a:rPr>
              <a:t>该药品在国内外不良反应发生情况</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该产品上市至今，国内外</a:t>
            </a:r>
            <a:r>
              <a:rPr lang="zh-CN" altLang="en-US" sz="1800" dirty="0">
                <a:latin typeface="微软雅黑" panose="020B0503020204020204" pitchFamily="34" charset="-122"/>
                <a:ea typeface="微软雅黑" panose="020B0503020204020204" pitchFamily="34" charset="-122"/>
                <a:sym typeface="+mn-ea"/>
              </a:rPr>
              <a:t>未见安全性警告、黑框警告、撤市信息等</a:t>
            </a:r>
            <a:r>
              <a:rPr lang="zh-CN" altLang="en-US" dirty="0">
                <a:latin typeface="微软雅黑" panose="020B0503020204020204" pitchFamily="34" charset="-122"/>
                <a:ea typeface="微软雅黑" panose="020B0503020204020204" pitchFamily="34" charset="-122"/>
                <a:sym typeface="+mn-ea"/>
              </a:rPr>
              <a:t>不良反应相关报道。</a:t>
            </a:r>
            <a:endParaRPr lang="en-US" altLang="zh-CN" dirty="0">
              <a:latin typeface="微软雅黑" panose="020B0503020204020204" pitchFamily="34" charset="-122"/>
              <a:ea typeface="微软雅黑" panose="020B0503020204020204" pitchFamily="34" charset="-122"/>
              <a:sym typeface="+mn-ea"/>
            </a:endParaRPr>
          </a:p>
          <a:p>
            <a:pPr algn="just">
              <a:lnSpc>
                <a:spcPct val="150000"/>
              </a:lnSpc>
            </a:pPr>
            <a:endParaRPr lang="zh-CN" altLang="en-US" dirty="0">
              <a:latin typeface="微软雅黑" panose="020B0503020204020204" pitchFamily="34" charset="-122"/>
              <a:ea typeface="微软雅黑" panose="020B0503020204020204" pitchFamily="34" charset="-122"/>
              <a:sym typeface="+mn-ea"/>
            </a:endParaRPr>
          </a:p>
          <a:p>
            <a:pPr marL="508000" indent="-508000" algn="just">
              <a:lnSpc>
                <a:spcPct val="150000"/>
              </a:lnSpc>
              <a:buFont typeface="Wingdings" panose="05000000000000000000" pitchFamily="2" charset="2"/>
              <a:buChar char="Ø"/>
            </a:pPr>
            <a:r>
              <a:rPr lang="zh-CN" altLang="zh-CN" b="1" kern="100" dirty="0">
                <a:latin typeface="微软雅黑" panose="020B0503020204020204" pitchFamily="34" charset="-122"/>
                <a:ea typeface="微软雅黑" panose="020B0503020204020204" pitchFamily="34" charset="-122"/>
                <a:cs typeface="微软雅黑" panose="020B0503020204020204" pitchFamily="34" charset="-122"/>
              </a:rPr>
              <a:t>药品说明书收载的安全性信息</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marL="508000" indent="-508000" algn="just">
              <a:lnSpc>
                <a:spcPct val="150000"/>
              </a:lnSpc>
              <a:buFont typeface="Wingdings" panose="05000000000000000000" pitchFamily="2" charset="2"/>
              <a:buChar char="Ø"/>
            </a:pPr>
            <a:endParaRPr lang="en-US"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pitchFamily="2" charset="2"/>
              <a:buNone/>
            </a:pP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b="1" kern="100" dirty="0">
                <a:latin typeface="微软雅黑" panose="020B0503020204020204" pitchFamily="34" charset="-122"/>
                <a:ea typeface="微软雅黑" panose="020B0503020204020204" pitchFamily="34" charset="-122"/>
                <a:cs typeface="微软雅黑" panose="020B0503020204020204" pitchFamily="34" charset="-122"/>
              </a:rPr>
              <a:t>不良反应</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输液时由于溶液或操作可能产生发热反应、注射部位局部感染、静脉栓塞、静脉炎、液体外渗和循环血容量过多。症状可能由药液中所含的一种或多种离子过量或不足所引起，因此给药过程中需频繁监测电解质水平。</a:t>
            </a:r>
            <a:endParaRPr lang="zh-CN"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marL="508000" indent="-508000" algn="just">
              <a:lnSpc>
                <a:spcPct val="150000"/>
              </a:lnSpc>
              <a:buFont typeface="Wingdings" panose="05000000000000000000" pitchFamily="2" charset="2"/>
              <a:buChar char="Ø"/>
            </a:pPr>
            <a:endParaRPr lang="en-US"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pitchFamily="2" charset="2"/>
              <a:buNone/>
            </a:pP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b="1" kern="100" dirty="0">
                <a:latin typeface="微软雅黑" panose="020B0503020204020204" pitchFamily="34" charset="-122"/>
                <a:ea typeface="微软雅黑" panose="020B0503020204020204" pitchFamily="34" charset="-122"/>
                <a:cs typeface="微软雅黑" panose="020B0503020204020204" pitchFamily="34" charset="-122"/>
              </a:rPr>
              <a:t>用药禁忌</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：对本品中任何成份过敏者禁用</a:t>
            </a:r>
            <a:endParaRPr lang="en-US"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pitchFamily="2" charset="2"/>
              <a:buNone/>
            </a:pPr>
            <a:endParaRPr lang="zh-CN" altLang="zh-CN" b="1"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pitchFamily="2" charset="2"/>
              <a:buNone/>
            </a:pP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kern="100" dirty="0">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给药前准确估计液体和电解质平衡以评价获益/风险。</a:t>
            </a:r>
            <a:endParaRPr lang="zh-CN" altLang="en-US" b="1"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pitchFamily="2" charset="2"/>
              <a:buNone/>
            </a:pPr>
            <a:endParaRPr lang="zh-CN" altLang="zh-CN" b="1"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Font typeface="Wingdings" panose="05000000000000000000" pitchFamily="2" charset="2"/>
              <a:buNone/>
            </a:pPr>
            <a:r>
              <a:rPr lang="zh-CN"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b="1" kern="100" dirty="0">
                <a:latin typeface="微软雅黑" panose="020B0503020204020204" pitchFamily="34" charset="-122"/>
                <a:ea typeface="微软雅黑" panose="020B0503020204020204" pitchFamily="34" charset="-122"/>
                <a:cs typeface="微软雅黑" panose="020B0503020204020204" pitchFamily="34" charset="-122"/>
              </a:rPr>
              <a:t>药物相互作用</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接受皮质类固醇或促肾上腺皮质激素给药的患者、或是其它水钠潴留患者，慎用含钠溶液。对于同时还接受含镁溶液的患者，因中枢抑制效应增加，因此应谨慎调整巴比妥类药物、麻醉品、安眠药或全身性麻醉剂的给药。接受洋地黄制剂给药的患者慎用肠外镁制剂</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1292335" y="822960"/>
            <a:ext cx="4864540" cy="706755"/>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02 </a:t>
            </a:r>
            <a:r>
              <a:rPr lang="zh-CN" altLang="en-US" sz="4000" b="1" dirty="0">
                <a:solidFill>
                  <a:schemeClr val="accent1"/>
                </a:solidFill>
                <a:latin typeface="微软雅黑" panose="020B0503020204020204" pitchFamily="34" charset="-122"/>
                <a:ea typeface="微软雅黑" panose="020B0503020204020204" pitchFamily="34" charset="-122"/>
              </a:rPr>
              <a:t>安全性</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descr="华仁药业logo.png"/>
          <p:cNvPicPr>
            <a:picLocks noChangeAspect="1"/>
          </p:cNvPicPr>
          <p:nvPr>
            <p:custDataLst>
              <p:tags r:id="rId5"/>
            </p:custDataLst>
          </p:nvPr>
        </p:nvPicPr>
        <p:blipFill>
          <a:blip r:embed="rId3" cstate="print"/>
          <a:stretch>
            <a:fillRect/>
          </a:stretch>
        </p:blipFill>
        <p:spPr>
          <a:xfrm>
            <a:off x="12106066" y="215856"/>
            <a:ext cx="3831449" cy="6716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02 </a:t>
            </a:r>
            <a:r>
              <a:rPr lang="zh-CN" altLang="en-US" sz="5690" dirty="0">
                <a:latin typeface="微软雅黑" panose="020B0503020204020204" pitchFamily="34" charset="-122"/>
                <a:ea typeface="微软雅黑" panose="020B0503020204020204" pitchFamily="34" charset="-122"/>
                <a:cs typeface="+mn-cs"/>
                <a:sym typeface="+mn-lt"/>
              </a:rPr>
              <a:t>安全性</a:t>
            </a:r>
            <a:endParaRPr lang="zh-CN" altLang="en-US" sz="5690" dirty="0">
              <a:latin typeface="微软雅黑" panose="020B0503020204020204" pitchFamily="34" charset="-122"/>
              <a:ea typeface="微软雅黑" panose="020B0503020204020204" pitchFamily="3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11968427" y="219517"/>
            <a:ext cx="3831449" cy="671689"/>
          </a:xfrm>
          <a:prstGeom prst="rect">
            <a:avLst/>
          </a:prstGeom>
        </p:spPr>
      </p:pic>
      <p:sp>
        <p:nvSpPr>
          <p:cNvPr id="3" name="rect"/>
          <p:cNvSpPr/>
          <p:nvPr/>
        </p:nvSpPr>
        <p:spPr>
          <a:xfrm>
            <a:off x="18062" y="0"/>
            <a:ext cx="16237937" cy="9038122"/>
          </a:xfrm>
          <a:prstGeom prst="rect">
            <a:avLst/>
          </a:prstGeom>
          <a:solidFill>
            <a:srgbClr val="F3FBFE">
              <a:alpha val="100000"/>
            </a:srgbClr>
          </a:solidFill>
          <a:ln cap="flat">
            <a:miter lim="0"/>
          </a:ln>
        </p:spPr>
        <p:txBody>
          <a:bodyPr rtlCol="0"/>
          <a:lstStyle/>
          <a:p>
            <a:pPr algn="ctr"/>
            <a:endParaRPr lang="zh-CN" altLang="en-US"/>
          </a:p>
        </p:txBody>
      </p:sp>
      <p:sp>
        <p:nvSpPr>
          <p:cNvPr id="10" name="rect"/>
          <p:cNvSpPr/>
          <p:nvPr/>
        </p:nvSpPr>
        <p:spPr>
          <a:xfrm>
            <a:off x="221260" y="726199"/>
            <a:ext cx="15831539" cy="7240898"/>
          </a:xfrm>
          <a:prstGeom prst="rect">
            <a:avLst/>
          </a:prstGeom>
          <a:solidFill>
            <a:srgbClr val="F3FBFE">
              <a:alpha val="100000"/>
            </a:srgbClr>
          </a:solidFill>
          <a:ln cap="flat">
            <a:miter lim="0"/>
          </a:ln>
        </p:spPr>
        <p:txBody>
          <a:bodyPr rtlCol="0"/>
          <a:lstStyle/>
          <a:p>
            <a:pPr algn="ctr"/>
            <a:endParaRPr lang="zh-CN" altLang="en-US"/>
          </a:p>
        </p:txBody>
      </p:sp>
      <p:sp>
        <p:nvSpPr>
          <p:cNvPr id="12" name="文本框 11"/>
          <p:cNvSpPr txBox="1"/>
          <p:nvPr/>
        </p:nvSpPr>
        <p:spPr>
          <a:xfrm>
            <a:off x="1029445" y="822960"/>
            <a:ext cx="4864540" cy="706755"/>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02 </a:t>
            </a:r>
            <a:r>
              <a:rPr lang="zh-CN" altLang="en-US" sz="4000" b="1" dirty="0">
                <a:solidFill>
                  <a:schemeClr val="accent1"/>
                </a:solidFill>
                <a:latin typeface="微软雅黑" panose="020B0503020204020204" pitchFamily="34" charset="-122"/>
                <a:ea typeface="微软雅黑" panose="020B0503020204020204" pitchFamily="34" charset="-122"/>
              </a:rPr>
              <a:t>安全性</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descr="华仁药业logo.png"/>
          <p:cNvPicPr>
            <a:picLocks noChangeAspect="1"/>
          </p:cNvPicPr>
          <p:nvPr>
            <p:custDataLst>
              <p:tags r:id="rId4"/>
            </p:custDataLst>
          </p:nvPr>
        </p:nvPicPr>
        <p:blipFill>
          <a:blip r:embed="rId3" cstate="print"/>
          <a:stretch>
            <a:fillRect/>
          </a:stretch>
        </p:blipFill>
        <p:spPr>
          <a:xfrm>
            <a:off x="12106066" y="215856"/>
            <a:ext cx="3831449" cy="671689"/>
          </a:xfrm>
          <a:prstGeom prst="rect">
            <a:avLst/>
          </a:prstGeom>
        </p:spPr>
      </p:pic>
      <p:sp>
        <p:nvSpPr>
          <p:cNvPr id="4" name="文本框 3"/>
          <p:cNvSpPr txBox="1"/>
          <p:nvPr>
            <p:custDataLst>
              <p:tags r:id="rId5"/>
            </p:custDataLst>
          </p:nvPr>
        </p:nvSpPr>
        <p:spPr>
          <a:xfrm>
            <a:off x="554355" y="2134870"/>
            <a:ext cx="8902065" cy="3145155"/>
          </a:xfrm>
          <a:prstGeom prst="rect">
            <a:avLst/>
          </a:prstGeom>
          <a:noFill/>
        </p:spPr>
        <p:txBody>
          <a:bodyPr wrap="square">
            <a:noAutofit/>
          </a:bodyPr>
          <a:lstStyle/>
          <a:p>
            <a:pPr marL="742950" lvl="1" indent="-285750" algn="just">
              <a:lnSpc>
                <a:spcPct val="150000"/>
              </a:lnSpc>
              <a:buFont typeface="Arial" panose="020B0604020202020204" pitchFamily="34" charset="0"/>
              <a:buChar char="•"/>
            </a:pP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复方电解质注射液（Ⅴ）与</a:t>
            </a: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复方乳酸钠葡萄糖注射液</a:t>
            </a: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比较在安全性方面的优势</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1" algn="just">
              <a:lnSpc>
                <a:spcPct val="150000"/>
              </a:lnSpc>
            </a:pPr>
            <a:r>
              <a:rPr lang="en-US" altLang="zh-CN" kern="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复方乳酸钠葡萄糖注射液</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含有乳酸，</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肝肾功能不全和乳酸代谢异常的患者会出现</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乳酸代谢障碍</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易引起乳酸中毒</a:t>
            </a:r>
            <a:r>
              <a:rPr lang="zh-CN" altLang="zh-CN"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而复方电解质注射液（Ⅴ）不含乳酸，</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不</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存在乳酸中毒隐患</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1" algn="just">
              <a:lnSpc>
                <a:spcPct val="150000"/>
              </a:lnSpc>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临床证据显示，</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与乳酸钠林格液相比，醋酸盐晶体液可以明显提高乳酸清除率，同时与生理盐水和复方氯化钠注射液相比，醋酸盐晶体液并不会增加血Cl-水平</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1" algn="just">
              <a:lnSpc>
                <a:spcPct val="150000"/>
              </a:lnSpc>
            </a:pPr>
            <a:endPar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just">
              <a:lnSpc>
                <a:spcPct val="150000"/>
              </a:lnSpc>
              <a:buFont typeface="Arial" panose="020B0604020202020204" pitchFamily="34" charset="0"/>
              <a:buChar char="•"/>
            </a:pP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复方电解质注射液（Ⅴ）与</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复方</a:t>
            </a: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乳酸钠</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葡萄糖注射液</a:t>
            </a: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在安全性方面的不足：</a:t>
            </a:r>
            <a:endParaRPr lang="en-US" altLang="zh-CN" kern="100" dirty="0">
              <a:latin typeface="微软雅黑" panose="020B0503020204020204" pitchFamily="34" charset="-122"/>
              <a:ea typeface="微软雅黑" panose="020B0503020204020204" pitchFamily="34" charset="-122"/>
              <a:cs typeface="微软雅黑" panose="020B0503020204020204" pitchFamily="34" charset="-122"/>
            </a:endParaRPr>
          </a:p>
          <a:p>
            <a:pPr lvl="1" algn="just">
              <a:lnSpc>
                <a:spcPct val="150000"/>
              </a:lnSpc>
            </a:pP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无</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资料显示</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复方电解质注射液（Ⅴ）相比</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复方</a:t>
            </a:r>
            <a:r>
              <a:rPr lang="zh-CN"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乳酸钠</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葡萄糖注射液</a:t>
            </a:r>
            <a:r>
              <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在安全性方面的不足。</a:t>
            </a:r>
            <a:endParaRPr lang="zh-CN"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150000"/>
              </a:lnSpc>
              <a:buFont typeface="Wingdings" panose="05000000000000000000" pitchFamily="2" charset="2"/>
              <a:buChar char="Ø"/>
            </a:pPr>
            <a:endParaRPr lang="en-US" altLang="zh-CN" sz="1200" kern="1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a:graphicFrameLocks noGrp="1"/>
          </p:cNvGraphicFramePr>
          <p:nvPr>
            <p:custDataLst>
              <p:tags r:id="rId6"/>
            </p:custDataLst>
          </p:nvPr>
        </p:nvGraphicFramePr>
        <p:xfrm>
          <a:off x="9971773" y="1613744"/>
          <a:ext cx="5965742" cy="6894985"/>
        </p:xfrm>
        <a:graphic>
          <a:graphicData uri="http://schemas.openxmlformats.org/drawingml/2006/table">
            <a:tbl>
              <a:tblPr>
                <a:tableStyleId>{5C22544A-7EE6-4342-B048-85BDC9FD1C3A}</a:tableStyleId>
              </a:tblPr>
              <a:tblGrid>
                <a:gridCol w="2614940"/>
                <a:gridCol w="1659779"/>
                <a:gridCol w="1691023"/>
              </a:tblGrid>
              <a:tr h="481537">
                <a:tc gridSpan="3">
                  <a:txBody>
                    <a:bodyPr/>
                    <a:lstStyle/>
                    <a:p>
                      <a:pPr algn="ctr" fontAlgn="ctr"/>
                      <a:r>
                        <a:rPr lang="zh-CN" altLang="en-US" sz="1600" b="1" u="none" strike="noStrike" dirty="0">
                          <a:effectLst/>
                          <a:latin typeface="Times New Roman" panose="02020603050405020304" pitchFamily="18" charset="0"/>
                          <a:ea typeface="宋体" panose="02010600030101010101" pitchFamily="2" charset="-122"/>
                          <a:cs typeface="Times New Roman" panose="02020603050405020304" pitchFamily="18" charset="0"/>
                        </a:rPr>
                        <a:t>复方电解质注射液（</a:t>
                      </a:r>
                      <a:r>
                        <a:rPr lang="en-US" altLang="zh-CN" sz="1600" b="1" u="none" strike="noStrike" dirty="0">
                          <a:effectLst/>
                          <a:latin typeface="Times New Roman" panose="02020603050405020304" pitchFamily="18" charset="0"/>
                          <a:ea typeface="宋体" panose="02010600030101010101" pitchFamily="2" charset="-122"/>
                          <a:cs typeface="Times New Roman" panose="02020603050405020304" pitchFamily="18" charset="0"/>
                        </a:rPr>
                        <a:t>V</a:t>
                      </a:r>
                      <a:r>
                        <a:rPr lang="zh-CN" altLang="en-US" sz="1600" b="1" u="none" strike="noStrike" dirty="0">
                          <a:effectLst/>
                          <a:latin typeface="Times New Roman" panose="02020603050405020304" pitchFamily="18" charset="0"/>
                          <a:ea typeface="宋体" panose="02010600030101010101" pitchFamily="2" charset="-122"/>
                          <a:cs typeface="Times New Roman" panose="02020603050405020304" pitchFamily="18" charset="0"/>
                        </a:rPr>
                        <a:t>）与复方乳酸钠葡萄糖注射液成份比较表</a:t>
                      </a:r>
                      <a:endParaRPr lang="zh-CN" altLang="en-US" sz="1600" b="1"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hMerge="1">
                  <a:tcPr/>
                </a:tc>
                <a:tc hMerge="1">
                  <a:tcPr/>
                </a:tc>
              </a:tr>
              <a:tr h="468906">
                <a:tc gridSpan="3">
                  <a:txBody>
                    <a:bodyPr/>
                    <a:lstStyle/>
                    <a:p>
                      <a:pPr algn="r" fontAlgn="ctr"/>
                      <a:r>
                        <a:rPr lang="zh-CN" alt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单位：含量（</a:t>
                      </a: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g</a:t>
                      </a:r>
                      <a:r>
                        <a:rPr lang="zh-CN" alt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/1000ml</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hMerge="1">
                  <a:tcPr/>
                </a:tc>
                <a:tc hMerge="1">
                  <a:tcPr/>
                </a:tc>
              </a:tr>
              <a:tr h="613634">
                <a:tc>
                  <a:txBody>
                    <a:bodyPr/>
                    <a:lstStyle/>
                    <a:p>
                      <a:pPr algn="ctr" fontAlgn="ctr"/>
                      <a:r>
                        <a:rPr lang="zh-CN" altLang="en-US" sz="1600" b="0" i="0" u="none" strike="noStrike" dirty="0">
                          <a:solidFill>
                            <a:srgbClr val="000000"/>
                          </a:solidFill>
                          <a:effectLst/>
                          <a:latin typeface="Times New Roman" panose="02020603050405020304" pitchFamily="18" charset="0"/>
                          <a:ea typeface="宋体" panose="02010600030101010101" pitchFamily="2" charset="-122"/>
                        </a:rPr>
                        <a:t>处方组成</a:t>
                      </a:r>
                      <a:endParaRPr lang="zh-CN" altLang="en-US" sz="1600" b="0" i="0" u="none" strike="noStrike" dirty="0">
                        <a:solidFill>
                          <a:srgbClr val="000000"/>
                        </a:solidFill>
                        <a:effectLst/>
                        <a:latin typeface="Times New Roman" panose="02020603050405020304" pitchFamily="18" charset="0"/>
                        <a:ea typeface="宋体" panose="02010600030101010101" pitchFamily="2" charset="-122"/>
                      </a:endParaRPr>
                    </a:p>
                  </a:txBody>
                  <a:tcPr marL="2964" marR="2964" marT="2964" marB="0" anchor="ctr">
                    <a:solidFill>
                      <a:schemeClr val="accent5">
                        <a:lumMod val="20000"/>
                        <a:lumOff val="80000"/>
                      </a:schemeClr>
                    </a:solidFill>
                  </a:tcPr>
                </a:tc>
                <a:tc>
                  <a:txBody>
                    <a:bodyPr/>
                    <a:lstStyle/>
                    <a:p>
                      <a:pPr algn="ctr" fontAlgn="ct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复方电解质注射液（</a:t>
                      </a: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V</a:t>
                      </a: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zh-CN" altLang="en-US" sz="1600" u="none" strike="noStrike" dirty="0">
                          <a:effectLst/>
                          <a:latin typeface="Times New Roman" panose="02020603050405020304" pitchFamily="18" charset="0"/>
                          <a:ea typeface="宋体" panose="02010600030101010101" pitchFamily="2" charset="-122"/>
                        </a:rPr>
                        <a:t>复方乳酸钠葡萄糖注射液</a:t>
                      </a:r>
                      <a:endParaRPr lang="zh-CN" altLang="en-US" sz="1600" b="0" i="0" u="none" strike="noStrike" dirty="0">
                        <a:solidFill>
                          <a:srgbClr val="000000"/>
                        </a:solidFill>
                        <a:effectLst/>
                        <a:latin typeface="Times New Roman" panose="02020603050405020304" pitchFamily="18" charset="0"/>
                        <a:ea typeface="宋体" panose="02010600030101010101" pitchFamily="2" charset="-122"/>
                      </a:endParaRPr>
                    </a:p>
                  </a:txBody>
                  <a:tcPr marL="2964" marR="2964" marT="2964" marB="0" anchor="ctr">
                    <a:solidFill>
                      <a:schemeClr val="accent5">
                        <a:lumMod val="20000"/>
                        <a:lumOff val="80000"/>
                      </a:schemeClr>
                    </a:solidFill>
                  </a:tcPr>
                </a:tc>
              </a:tr>
              <a:tr h="470485">
                <a:tc>
                  <a:txBody>
                    <a:bodyPr/>
                    <a:lstStyle/>
                    <a:p>
                      <a:pPr algn="ctr" fontAlgn="ct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氯化钠（</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NaCl）</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5.30 </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6.00 </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560113">
                <a:tc>
                  <a:txBody>
                    <a:bodyPr/>
                    <a:lstStyle/>
                    <a:p>
                      <a:pPr algn="ctr" fontAlgn="ct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葡萄糖酸钠（</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C</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6</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H</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11</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NaO</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7</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5.00 </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560113">
                <a:tc>
                  <a:txBody>
                    <a:bodyPr/>
                    <a:lstStyle/>
                    <a:p>
                      <a:pPr algn="ctr" fontAlgn="ctr"/>
                      <a:r>
                        <a:rPr lang="zh-CN" alt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醋酸钠（</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C</a:t>
                      </a:r>
                      <a:r>
                        <a:rPr lang="en-US" sz="16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H</a:t>
                      </a:r>
                      <a:r>
                        <a:rPr lang="en-US" sz="16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NaO</a:t>
                      </a:r>
                      <a:r>
                        <a:rPr lang="en-US" sz="16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·3H</a:t>
                      </a:r>
                      <a:r>
                        <a:rPr lang="en-US" sz="16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O）</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3.70 </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70485">
                <a:tc>
                  <a:txBody>
                    <a:bodyPr/>
                    <a:lstStyle/>
                    <a:p>
                      <a:pPr algn="ctr" fontAlgn="ctr"/>
                      <a:r>
                        <a:rPr lang="zh-CN" alt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氯化钾（</a:t>
                      </a:r>
                      <a:r>
                        <a:rPr lang="en-US" sz="16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KCl</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0.37 </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0.30 </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68906">
                <a:tc>
                  <a:txBody>
                    <a:bodyPr/>
                    <a:lstStyle/>
                    <a:p>
                      <a:pPr algn="ctr" fontAlgn="ct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氯化镁（</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MgCl</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•6H</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O）</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0.30 </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70485">
                <a:tc>
                  <a:txBody>
                    <a:bodyPr/>
                    <a:lstStyle/>
                    <a:p>
                      <a:pPr algn="ctr" fontAlgn="ct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磷酸氢二钠（</a:t>
                      </a: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Na</a:t>
                      </a:r>
                      <a:r>
                        <a:rPr lang="en-US" altLang="zh-CN"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HPO</a:t>
                      </a:r>
                      <a:r>
                        <a:rPr lang="en-US" altLang="zh-CN"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0.0636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68906">
                <a:tc>
                  <a:txBody>
                    <a:bodyPr/>
                    <a:lstStyle/>
                    <a:p>
                      <a:pPr algn="ctr" fontAlgn="ct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磷酸二氢钾（</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KH</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PO</a:t>
                      </a:r>
                      <a:r>
                        <a:rPr lang="en-US" sz="1600" u="none" strike="noStrike" baseline="-25000">
                          <a:effectLst/>
                          <a:latin typeface="Times New Roman" panose="02020603050405020304" pitchFamily="18" charset="0"/>
                          <a:ea typeface="宋体" panose="02010600030101010101" pitchFamily="2" charset="-122"/>
                          <a:cs typeface="Times New Roman" panose="02020603050405020304" pitchFamily="18" charset="0"/>
                        </a:rPr>
                        <a:t>4</a:t>
                      </a: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0.0082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68906">
                <a:tc>
                  <a:txBody>
                    <a:bodyPr/>
                    <a:lstStyle/>
                    <a:p>
                      <a:pPr algn="ctr" fontAlgn="ctr"/>
                      <a:r>
                        <a:rPr lang="zh-CN" alt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氯化钙（</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CaCl</a:t>
                      </a:r>
                      <a:r>
                        <a:rPr lang="en-US" sz="16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•2H</a:t>
                      </a:r>
                      <a:r>
                        <a:rPr lang="en-US" sz="16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O）</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0.20 </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70485">
                <a:tc>
                  <a:txBody>
                    <a:bodyPr/>
                    <a:lstStyle/>
                    <a:p>
                      <a:pPr algn="ctr" fontAlgn="ctr"/>
                      <a:r>
                        <a:rPr lang="zh-CN" altLang="en-US" sz="1600" u="none" strike="noStrike">
                          <a:effectLst/>
                          <a:latin typeface="Times New Roman" panose="02020603050405020304" pitchFamily="18" charset="0"/>
                          <a:ea typeface="宋体" panose="02010600030101010101" pitchFamily="2" charset="-122"/>
                        </a:rPr>
                        <a:t>乳酸钠</a:t>
                      </a:r>
                      <a:endParaRPr lang="zh-CN" altLang="en-US" sz="1600" b="0" i="0" u="none" strike="noStrike">
                        <a:solidFill>
                          <a:srgbClr val="000000"/>
                        </a:solidFill>
                        <a:effectLst/>
                        <a:latin typeface="Times New Roman" panose="02020603050405020304" pitchFamily="18" charset="0"/>
                        <a:ea typeface="宋体" panose="02010600030101010101" pitchFamily="2" charset="-122"/>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3.10 </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68906">
                <a:tc>
                  <a:txBody>
                    <a:bodyPr/>
                    <a:lstStyle/>
                    <a:p>
                      <a:pPr algn="ctr" fontAlgn="ctr">
                        <a:buNone/>
                      </a:pPr>
                      <a:r>
                        <a:rPr lang="zh-CN" altLang="en-US" sz="1600" b="0" i="0" u="none" strike="noStrike">
                          <a:solidFill>
                            <a:srgbClr val="000000"/>
                          </a:solidFill>
                          <a:effectLst/>
                          <a:latin typeface="Times New Roman" panose="02020603050405020304" pitchFamily="18" charset="0"/>
                          <a:ea typeface="宋体" panose="02010600030101010101" pitchFamily="2" charset="-122"/>
                        </a:rPr>
                        <a:t>葡萄糖</a:t>
                      </a:r>
                      <a:endParaRPr lang="zh-CN" altLang="en-US" sz="1600" b="0" i="0" u="none" strike="noStrike">
                        <a:solidFill>
                          <a:srgbClr val="000000"/>
                        </a:solidFill>
                        <a:effectLst/>
                        <a:latin typeface="Times New Roman" panose="02020603050405020304" pitchFamily="18" charset="0"/>
                        <a:ea typeface="宋体" panose="02010600030101010101" pitchFamily="2" charset="-122"/>
                      </a:endParaRPr>
                    </a:p>
                  </a:txBody>
                  <a:tcPr marL="2964" marR="2964" marT="2964" marB="0" anchor="ctr">
                    <a:solidFill>
                      <a:schemeClr val="accent5">
                        <a:lumMod val="20000"/>
                        <a:lumOff val="80000"/>
                      </a:schemeClr>
                    </a:solidFill>
                  </a:tcPr>
                </a:tc>
                <a:tc>
                  <a:txBody>
                    <a:bodyPr/>
                    <a:lstStyle/>
                    <a:p>
                      <a:pPr algn="ctr" fontAlgn="ctr">
                        <a:buNone/>
                      </a:pP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buClrTx/>
                        <a:buSzTx/>
                        <a:buFontTx/>
                        <a:buNone/>
                      </a:pPr>
                      <a:r>
                        <a:rPr lang="en-US" altLang="zh-CN" sz="1600" b="0" i="0" u="none" strike="noStrike" dirty="0">
                          <a:effectLst/>
                          <a:latin typeface="Times New Roman" panose="02020603050405020304" pitchFamily="18" charset="0"/>
                          <a:ea typeface="宋体" panose="02010600030101010101" pitchFamily="2" charset="-122"/>
                          <a:cs typeface="Times New Roman" panose="02020603050405020304" pitchFamily="18" charset="0"/>
                        </a:rPr>
                        <a:t>50.0</a:t>
                      </a:r>
                      <a:endParaRPr lang="en-US" altLang="zh-CN" sz="16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r h="453118">
                <a:tc>
                  <a:txBody>
                    <a:bodyPr/>
                    <a:lstStyle/>
                    <a:p>
                      <a:pPr algn="ctr" fontAlgn="ctr"/>
                      <a:r>
                        <a:rPr 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pH</a:t>
                      </a: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值</a:t>
                      </a:r>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7.0</a:t>
                      </a:r>
                      <a:r>
                        <a:rPr lang="zh-CN" altLang="en-US" sz="1600" u="none" strike="noStrike">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u="none" strike="noStrike">
                          <a:effectLst/>
                          <a:latin typeface="Times New Roman" panose="02020603050405020304" pitchFamily="18" charset="0"/>
                          <a:ea typeface="宋体" panose="02010600030101010101" pitchFamily="2" charset="-122"/>
                          <a:cs typeface="Times New Roman" panose="02020603050405020304" pitchFamily="18" charset="0"/>
                        </a:rPr>
                        <a:t>7.8</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c>
                  <a:txBody>
                    <a:bodyPr/>
                    <a:lstStyle/>
                    <a:p>
                      <a:pPr algn="ctr" fontAlgn="ctr"/>
                      <a:r>
                        <a:rPr lang="en-US" sz="1600" u="none" strike="noStrike" dirty="0">
                          <a:effectLst/>
                          <a:latin typeface="Times New Roman" panose="02020603050405020304" pitchFamily="18" charset="0"/>
                          <a:ea typeface="宋体" panose="02010600030101010101" pitchFamily="2" charset="-122"/>
                          <a:cs typeface="Times New Roman" panose="02020603050405020304" pitchFamily="18" charset="0"/>
                        </a:rPr>
                        <a:t>3.6~6.5</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964" marR="2964" marT="2964" marB="0" anchor="ctr">
                    <a:solidFill>
                      <a:schemeClr val="accent5">
                        <a:lumMod val="20000"/>
                        <a:lumOff val="80000"/>
                      </a:schemeClr>
                    </a:solidFill>
                  </a:tcPr>
                </a:tc>
              </a:tr>
            </a:tbl>
          </a:graphicData>
        </a:graphic>
      </p:graphicFrame>
      <p:sp>
        <p:nvSpPr>
          <p:cNvPr id="6" name="文本框 5"/>
          <p:cNvSpPr txBox="1"/>
          <p:nvPr>
            <p:custDataLst>
              <p:tags r:id="rId7"/>
            </p:custDataLst>
          </p:nvPr>
        </p:nvSpPr>
        <p:spPr>
          <a:xfrm>
            <a:off x="1029314" y="6439489"/>
            <a:ext cx="8643486" cy="1014730"/>
          </a:xfrm>
          <a:prstGeom prst="rect">
            <a:avLst/>
          </a:prstGeom>
          <a:noFill/>
        </p:spPr>
        <p:txBody>
          <a:bodyPr wrap="square" rtlCol="0">
            <a:spAutoFit/>
          </a:bodyPr>
          <a:lstStyle/>
          <a:p>
            <a:pPr algn="l">
              <a:lnSpc>
                <a:spcPct val="150000"/>
              </a:lnSpc>
              <a:buClrTx/>
              <a:buSzTx/>
              <a:buFontTx/>
            </a:pPr>
            <a:r>
              <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rPr>
              <a:t>与复方乳酸钠葡萄糖注射液相比，</a:t>
            </a:r>
            <a:r>
              <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复方电解质注射液（</a:t>
            </a:r>
            <a:r>
              <a:rPr lang="en-US" altLang="zh-CN"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V</a:t>
            </a:r>
            <a:r>
              <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）不增加肝肾负担、减少乳酸酸中毒风险，更适用于</a:t>
            </a:r>
            <a:r>
              <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肝肾功能不全</a:t>
            </a:r>
            <a:r>
              <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以及</a:t>
            </a:r>
            <a:r>
              <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乳酸代谢异常</a:t>
            </a:r>
            <a:r>
              <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的患者。 </a:t>
            </a:r>
            <a:endPar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554284" y="8572252"/>
            <a:ext cx="10727055" cy="306705"/>
          </a:xfrm>
          <a:prstGeom prst="rect">
            <a:avLst/>
          </a:prstGeom>
          <a:noFill/>
        </p:spPr>
        <p:txBody>
          <a:bodyPr wrap="square" rtlCol="0">
            <a:spAutoFit/>
          </a:bodyPr>
          <a:lstStyle/>
          <a:p>
            <a:pPr algn="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[1] 邓小彦.醋酸钠林格液对脓毒症休克患者乳酸清除率和组织灌注及电解质水平的影响.《中国医药》2020年15卷9期 1464-1468页</a:t>
            </a:r>
            <a:endParaRPr lang="zh-CN"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02 </a:t>
            </a:r>
            <a:r>
              <a:rPr lang="zh-CN" altLang="en-US" sz="5690" dirty="0">
                <a:latin typeface="微软雅黑" panose="020B0503020204020204" pitchFamily="34" charset="-122"/>
                <a:ea typeface="微软雅黑" panose="020B0503020204020204" pitchFamily="34" charset="-122"/>
                <a:cs typeface="+mn-cs"/>
                <a:sym typeface="+mn-lt"/>
              </a:rPr>
              <a:t>安全性</a:t>
            </a:r>
            <a:endParaRPr lang="zh-CN" altLang="en-US" sz="5690" dirty="0">
              <a:latin typeface="微软雅黑" panose="020B0503020204020204" pitchFamily="34" charset="-122"/>
              <a:ea typeface="微软雅黑" panose="020B0503020204020204" pitchFamily="3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11968427" y="219517"/>
            <a:ext cx="3831449" cy="671689"/>
          </a:xfrm>
          <a:prstGeom prst="rect">
            <a:avLst/>
          </a:prstGeom>
        </p:spPr>
      </p:pic>
      <p:sp>
        <p:nvSpPr>
          <p:cNvPr id="3" name="rect"/>
          <p:cNvSpPr/>
          <p:nvPr/>
        </p:nvSpPr>
        <p:spPr>
          <a:xfrm>
            <a:off x="18062" y="0"/>
            <a:ext cx="16237937" cy="9038122"/>
          </a:xfrm>
          <a:prstGeom prst="rect">
            <a:avLst/>
          </a:prstGeom>
          <a:solidFill>
            <a:srgbClr val="F3FBFE">
              <a:alpha val="100000"/>
            </a:srgbClr>
          </a:solidFill>
          <a:ln cap="flat">
            <a:miter lim="0"/>
          </a:ln>
        </p:spPr>
        <p:txBody>
          <a:bodyPr rtlCol="0"/>
          <a:lstStyle/>
          <a:p>
            <a:pPr algn="ctr"/>
            <a:endParaRPr lang="zh-CN" altLang="en-US"/>
          </a:p>
        </p:txBody>
      </p:sp>
      <p:sp>
        <p:nvSpPr>
          <p:cNvPr id="10" name="rect"/>
          <p:cNvSpPr/>
          <p:nvPr/>
        </p:nvSpPr>
        <p:spPr>
          <a:xfrm>
            <a:off x="221260" y="726199"/>
            <a:ext cx="15831539" cy="5299216"/>
          </a:xfrm>
          <a:prstGeom prst="rect">
            <a:avLst/>
          </a:prstGeom>
          <a:solidFill>
            <a:srgbClr val="F3FBFE">
              <a:alpha val="100000"/>
            </a:srgbClr>
          </a:solidFill>
          <a:ln cap="flat">
            <a:miter lim="0"/>
          </a:ln>
        </p:spPr>
        <p:txBody>
          <a:bodyPr rtlCol="0"/>
          <a:lstStyle/>
          <a:p>
            <a:pPr algn="ctr"/>
            <a:endParaRPr lang="zh-CN" altLang="en-US"/>
          </a:p>
        </p:txBody>
      </p:sp>
      <p:sp>
        <p:nvSpPr>
          <p:cNvPr id="11" name="文本框 10"/>
          <p:cNvSpPr txBox="1"/>
          <p:nvPr>
            <p:custDataLst>
              <p:tags r:id="rId4"/>
            </p:custDataLst>
          </p:nvPr>
        </p:nvSpPr>
        <p:spPr>
          <a:xfrm>
            <a:off x="433769" y="1739023"/>
            <a:ext cx="14142720" cy="6568490"/>
          </a:xfrm>
          <a:prstGeom prst="rect">
            <a:avLst/>
          </a:prstGeom>
          <a:noFill/>
        </p:spPr>
        <p:txBody>
          <a:bodyPr wrap="square">
            <a:noAutofit/>
          </a:bodyPr>
          <a:lstStyle/>
          <a:p>
            <a:pPr algn="just">
              <a:lnSpc>
                <a:spcPct val="150000"/>
              </a:lnSpc>
            </a:pP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318485" y="708883"/>
            <a:ext cx="13349390" cy="1322070"/>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03 </a:t>
            </a:r>
            <a:r>
              <a:rPr lang="zh-CN" altLang="en-US" sz="4000" b="1" dirty="0">
                <a:solidFill>
                  <a:schemeClr val="accent1"/>
                </a:solidFill>
                <a:latin typeface="微软雅黑" panose="020B0503020204020204" pitchFamily="34" charset="-122"/>
                <a:ea typeface="微软雅黑" panose="020B0503020204020204" pitchFamily="34" charset="-122"/>
              </a:rPr>
              <a:t>有效性        </a:t>
            </a:r>
            <a:r>
              <a:rPr lang="zh-CN" altLang="en-US" sz="2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本品适应症为：本品适用于成人，可作为水、电解质的补充源和碱化剂。</a:t>
            </a:r>
            <a:endParaRPr lang="en-US" altLang="zh-CN" sz="2400" b="1" i="0" u="none" strike="noStrike" dirty="0">
              <a:solidFill>
                <a:srgbClr val="000000"/>
              </a:solidFill>
              <a:effectLst/>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descr="华仁药业logo.png"/>
          <p:cNvPicPr>
            <a:picLocks noChangeAspect="1"/>
          </p:cNvPicPr>
          <p:nvPr>
            <p:custDataLst>
              <p:tags r:id="rId5"/>
            </p:custDataLst>
          </p:nvPr>
        </p:nvPicPr>
        <p:blipFill>
          <a:blip r:embed="rId3" cstate="print"/>
          <a:stretch>
            <a:fillRect/>
          </a:stretch>
        </p:blipFill>
        <p:spPr>
          <a:xfrm>
            <a:off x="12106066" y="215856"/>
            <a:ext cx="3831449" cy="671689"/>
          </a:xfrm>
          <a:prstGeom prst="rect">
            <a:avLst/>
          </a:prstGeom>
        </p:spPr>
      </p:pic>
      <p:sp>
        <p:nvSpPr>
          <p:cNvPr id="4" name="文本框 3"/>
          <p:cNvSpPr txBox="1"/>
          <p:nvPr>
            <p:custDataLst>
              <p:tags r:id="rId6"/>
            </p:custDataLst>
          </p:nvPr>
        </p:nvSpPr>
        <p:spPr>
          <a:xfrm>
            <a:off x="433769" y="7398846"/>
            <a:ext cx="15619030" cy="5744778"/>
          </a:xfrm>
          <a:prstGeom prst="rect">
            <a:avLst/>
          </a:prstGeom>
          <a:noFill/>
        </p:spPr>
        <p:txBody>
          <a:bodyPr wrap="square">
            <a:noAutofit/>
          </a:bodyPr>
          <a:lstStyle/>
          <a:p>
            <a:pPr algn="l" fontAlgn="ctr"/>
            <a:endParaRPr lang="en-US" altLang="zh-CN"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zh-CN" altLang="en-US" b="1" i="0" u="none" strike="noStrike"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i="0" u="none" strike="noStrike"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endParaRPr lang="en-US" altLang="zh-CN"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fontAlgn="ctr"/>
            <a:endParaRPr lang="en-US" altLang="zh-CN" sz="700" dirty="0">
              <a:solidFill>
                <a:srgbClr val="000000"/>
              </a:solidFill>
              <a:latin typeface="华文楷体" panose="02010600040101010101" pitchFamily="2" charset="-122"/>
              <a:ea typeface="华文楷体" panose="02010600040101010101" pitchFamily="2" charset="-122"/>
            </a:endParaRPr>
          </a:p>
          <a:p>
            <a:pPr algn="l" fontAlgn="ctr"/>
            <a:endParaRPr lang="en-US" altLang="zh-CN" sz="700" b="0" i="0" u="none" strike="noStrike" dirty="0">
              <a:solidFill>
                <a:srgbClr val="000000"/>
              </a:solidFill>
              <a:effectLst/>
              <a:latin typeface="华文楷体" panose="02010600040101010101" pitchFamily="2" charset="-122"/>
              <a:ea typeface="华文楷体" panose="02010600040101010101" pitchFamily="2" charset="-122"/>
            </a:endParaRPr>
          </a:p>
          <a:p>
            <a:pPr algn="l" fontAlgn="ctr"/>
            <a:endParaRPr lang="en-US" altLang="zh-CN" sz="700" dirty="0">
              <a:solidFill>
                <a:srgbClr val="000000"/>
              </a:solidFill>
              <a:latin typeface="华文楷体" panose="02010600040101010101" pitchFamily="2" charset="-122"/>
              <a:ea typeface="华文楷体" panose="02010600040101010101" pitchFamily="2" charset="-122"/>
            </a:endParaRPr>
          </a:p>
          <a:p>
            <a:pPr algn="l" fontAlgn="ctr"/>
            <a:endParaRPr lang="en-US" altLang="zh-CN" sz="700" b="0" i="0" u="none" strike="noStrike" dirty="0">
              <a:solidFill>
                <a:srgbClr val="000000"/>
              </a:solidFill>
              <a:effectLst/>
              <a:latin typeface="华文楷体" panose="02010600040101010101" pitchFamily="2" charset="-122"/>
              <a:ea typeface="华文楷体" panose="02010600040101010101" pitchFamily="2" charset="-122"/>
            </a:endParaRPr>
          </a:p>
          <a:p>
            <a:pPr algn="l" fontAlgn="ctr"/>
            <a:endParaRPr lang="en-US" altLang="zh-CN" sz="700" dirty="0">
              <a:solidFill>
                <a:srgbClr val="000000"/>
              </a:solidFill>
              <a:latin typeface="华文楷体" panose="02010600040101010101" pitchFamily="2" charset="-122"/>
              <a:ea typeface="华文楷体" panose="02010600040101010101" pitchFamily="2" charset="-122"/>
            </a:endParaRPr>
          </a:p>
          <a:p>
            <a:pPr algn="l" fontAlgn="ctr"/>
            <a:endParaRPr lang="en-US" altLang="zh-CN" sz="700" b="0" i="0" u="none" strike="noStrike" dirty="0">
              <a:solidFill>
                <a:srgbClr val="000000"/>
              </a:solidFill>
              <a:effectLst/>
              <a:latin typeface="华文楷体" panose="02010600040101010101" pitchFamily="2" charset="-122"/>
              <a:ea typeface="华文楷体" panose="02010600040101010101" pitchFamily="2" charset="-122"/>
            </a:endParaRPr>
          </a:p>
          <a:p>
            <a:pPr algn="l" fontAlgn="ctr"/>
            <a:endParaRPr lang="en-US" altLang="zh-CN" sz="700" dirty="0">
              <a:solidFill>
                <a:srgbClr val="000000"/>
              </a:solidFill>
              <a:latin typeface="华文楷体" panose="02010600040101010101" pitchFamily="2" charset="-122"/>
              <a:ea typeface="华文楷体" panose="02010600040101010101" pitchFamily="2" charset="-122"/>
            </a:endParaRPr>
          </a:p>
          <a:p>
            <a:pPr algn="l" fontAlgn="ctr"/>
            <a:endParaRPr lang="en-US" altLang="zh-CN" sz="700" b="0" i="0" u="none" strike="noStrike" dirty="0">
              <a:solidFill>
                <a:srgbClr val="000000"/>
              </a:solidFill>
              <a:effectLst/>
              <a:latin typeface="华文楷体" panose="02010600040101010101" pitchFamily="2" charset="-122"/>
              <a:ea typeface="华文楷体" panose="02010600040101010101" pitchFamily="2" charset="-122"/>
            </a:endParaRPr>
          </a:p>
          <a:p>
            <a:pPr algn="l" fontAlgn="ctr"/>
            <a:endParaRPr lang="en-US" altLang="zh-CN" sz="700" b="0" i="0" u="none" strike="noStrike" dirty="0">
              <a:solidFill>
                <a:srgbClr val="000000"/>
              </a:solidFill>
              <a:effectLst/>
              <a:latin typeface="华文楷体" panose="02010600040101010101" pitchFamily="2" charset="-122"/>
              <a:ea typeface="华文楷体" panose="02010600040101010101" pitchFamily="2" charset="-122"/>
            </a:endParaRPr>
          </a:p>
          <a:p>
            <a:pPr algn="l" fontAlgn="ctr"/>
            <a:endParaRPr lang="en-US" altLang="zh-CN" sz="1200" b="1" dirty="0"/>
          </a:p>
          <a:p>
            <a:pPr algn="l" fontAlgn="ctr"/>
            <a:endParaRPr lang="zh-CN" altLang="en-US" sz="700" b="1" i="0" u="none" strike="noStrike" dirty="0">
              <a:solidFill>
                <a:srgbClr val="000000"/>
              </a:solidFill>
              <a:effectLst/>
              <a:latin typeface="华文楷体" panose="02010600040101010101" pitchFamily="2" charset="-122"/>
              <a:ea typeface="华文楷体" panose="02010600040101010101" pitchFamily="2" charset="-122"/>
            </a:endParaRPr>
          </a:p>
          <a:p>
            <a:pPr marL="285750" lvl="0" indent="-285750" algn="just">
              <a:lnSpc>
                <a:spcPct val="150000"/>
              </a:lnSpc>
              <a:buFont typeface="Wingdings" panose="05000000000000000000" pitchFamily="2" charset="2"/>
              <a:buChar char="Ø"/>
            </a:pPr>
            <a:endParaRPr lang="en-US" altLang="zh-CN" sz="800" kern="100" baseline="300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5" name="文本框 4"/>
          <p:cNvSpPr txBox="1"/>
          <p:nvPr/>
        </p:nvSpPr>
        <p:spPr>
          <a:xfrm>
            <a:off x="498475" y="2145030"/>
            <a:ext cx="15887065" cy="7154545"/>
          </a:xfrm>
          <a:prstGeom prst="rect">
            <a:avLst/>
          </a:prstGeom>
          <a:noFill/>
        </p:spPr>
        <p:txBody>
          <a:bodyPr wrap="square" rtlCol="0" anchor="t">
            <a:noAutofit/>
          </a:bodyPr>
          <a:lstStyle/>
          <a:p>
            <a:pPr>
              <a:lnSpc>
                <a:spcPct val="18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醋酸盐晶体液有效性的临床证据：</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8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醋酸盐晶体液</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组患者术后肝功能恢复明显快于乳酸钠林格氏液组，并且能够有效降低乳酸浓度,适用于肝叶切除手术的患者。</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baseline="30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8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醋酸盐晶体液</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可有效降低血糖水平，调节电解质平衡，同时还可减少术中出血量、缩短手术时间，临床应用价值高。</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8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醋酸盐晶体液</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更适用于DM乳腺癌根治术病患，安全性好，且临床效果良好，具有积极意义，值得推荐。</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baseline="30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8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醋酸盐晶体液</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可以改善胃肠道恶性肿瘤患者根治术中酸碱平衡。</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8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醋酸盐晶体液能够显著降低体外循环术中乳酸浓度，并能改善患者肝功能，非常适用于体外循环手术。</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[5]</a:t>
            </a: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60000"/>
              </a:lnSpc>
              <a:buFont typeface="Arial" panose="020B0604020202020204" pitchFamily="34" charset="0"/>
              <a:buChar char="•"/>
            </a:pP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60000"/>
              </a:lnSpc>
              <a:buFont typeface="Arial" panose="020B0604020202020204" pitchFamily="34" charset="0"/>
              <a:buChar char="•"/>
            </a:pP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60000"/>
              </a:lnSpc>
              <a:buFont typeface="Arial" panose="020B0604020202020204" pitchFamily="34" charset="0"/>
              <a:buChar char="•"/>
            </a:pP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60000"/>
              </a:lnSpc>
              <a:buFont typeface="Arial" panose="020B0604020202020204" pitchFamily="34" charset="0"/>
              <a:buChar char="•"/>
            </a:pP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ct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endParaRPr>
          </a:p>
          <a:p>
            <a:pPr fontAlgn="ct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endParaRPr>
          </a:p>
          <a:p>
            <a:pPr fontAlgn="ct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60000"/>
              </a:lnSpc>
              <a:buFont typeface="Arial" panose="020B0604020202020204" pitchFamily="34" charset="0"/>
              <a:buNone/>
            </a:pP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[1] </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李斌飞等</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勃脉力A注射液对肝叶切除患者肝功能的影响</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.《当代医学》2011年17卷29期 139-140页</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60000"/>
              </a:lnSpc>
              <a:buFont typeface="Arial" panose="020B0604020202020204" pitchFamily="34" charset="0"/>
              <a:buNone/>
            </a:pP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[2] </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高素华</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.复方醋酸林格液在糖尿病患者手术中对血糖和电解质的影响.《基层医学论坛》2019年23卷26期 3770-3771页</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60000"/>
              </a:lnSpc>
              <a:buFont typeface="Arial" panose="020B0604020202020204" pitchFamily="34" charset="0"/>
              <a:buNone/>
            </a:pP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[3] </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李星宇等.糖尿病患者乳腺癌根治术术中输注复方醋酸林格液对血糖和电解质的影响.《中国老年学杂志》2014年10期 2676-2678页</a:t>
            </a:r>
            <a:endParaRPr lang="zh-CN" altLang="en-US" sz="12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60000"/>
              </a:lnSpc>
              <a:buFont typeface="Arial" panose="020B0604020202020204" pitchFamily="34" charset="0"/>
              <a:buNone/>
            </a:pP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[4] </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闫瑞等.醋酸钠林格氏液对胃肠道恶性肿瘤根治术患者酸碱及电解质的影响.《宁夏医科大学学报》2019年41卷9期 888-891页</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a:p>
            <a:pPr indent="0">
              <a:lnSpc>
                <a:spcPct val="160000"/>
              </a:lnSpc>
              <a:buFont typeface="Arial" panose="020B0604020202020204" pitchFamily="34" charset="0"/>
              <a:buNone/>
            </a:pPr>
            <a:r>
              <a:rPr lang="zh-CN" altLang="en-US" sz="1200" dirty="0">
                <a:latin typeface="宋体" panose="02010600030101010101" pitchFamily="2" charset="-122"/>
                <a:ea typeface="宋体" panose="02010600030101010101" pitchFamily="2" charset="-122"/>
                <a:cs typeface="宋体" panose="02010600030101010101" pitchFamily="2" charset="-122"/>
              </a:rPr>
              <a:t>[</a:t>
            </a:r>
            <a:r>
              <a:rPr lang="en-US" altLang="zh-CN" sz="1200" dirty="0">
                <a:latin typeface="宋体" panose="02010600030101010101" pitchFamily="2" charset="-122"/>
                <a:ea typeface="宋体" panose="02010600030101010101" pitchFamily="2" charset="-122"/>
                <a:cs typeface="宋体" panose="02010600030101010101" pitchFamily="2" charset="-122"/>
              </a:rPr>
              <a:t>5</a:t>
            </a:r>
            <a:r>
              <a:rPr lang="zh-CN" altLang="en-US" sz="1200" dirty="0">
                <a:latin typeface="宋体" panose="02010600030101010101" pitchFamily="2" charset="-122"/>
                <a:ea typeface="宋体" panose="02010600030101010101" pitchFamily="2" charset="-122"/>
                <a:cs typeface="宋体" panose="02010600030101010101" pitchFamily="2" charset="-122"/>
              </a:rPr>
              <a:t>] </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李斌飞等.勃脉力A注射液对体外循环心脏手术患者肝功能的影响.《南方医科大学学报》2010年30卷11期 2588-2589页</a:t>
            </a:r>
            <a:endParaRPr lang="zh-CN" altLang="en-US" sz="800" dirty="0">
              <a:latin typeface="宋体" panose="02010600030101010101" pitchFamily="2" charset="-122"/>
              <a:ea typeface="宋体" panose="02010600030101010101" pitchFamily="2" charset="-122"/>
              <a:cs typeface="宋体" panose="02010600030101010101" pitchFamily="2" charset="-122"/>
            </a:endParaRPr>
          </a:p>
          <a:p>
            <a:endParaRPr lang="zh-CN" altLang="en-US" sz="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02 </a:t>
            </a:r>
            <a:r>
              <a:rPr lang="zh-CN" altLang="en-US" sz="5690" dirty="0">
                <a:latin typeface="微软雅黑" panose="020B0503020204020204" pitchFamily="34" charset="-122"/>
                <a:ea typeface="微软雅黑" panose="020B0503020204020204" pitchFamily="34" charset="-122"/>
                <a:cs typeface="+mn-cs"/>
                <a:sym typeface="+mn-lt"/>
              </a:rPr>
              <a:t>安全性</a:t>
            </a:r>
            <a:endParaRPr lang="zh-CN" altLang="en-US" sz="5690" dirty="0">
              <a:latin typeface="微软雅黑" panose="020B0503020204020204" pitchFamily="34" charset="-122"/>
              <a:ea typeface="微软雅黑" panose="020B0503020204020204" pitchFamily="3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11968427" y="219517"/>
            <a:ext cx="3831449" cy="671689"/>
          </a:xfrm>
          <a:prstGeom prst="rect">
            <a:avLst/>
          </a:prstGeom>
        </p:spPr>
      </p:pic>
      <p:sp>
        <p:nvSpPr>
          <p:cNvPr id="3" name="rect"/>
          <p:cNvSpPr/>
          <p:nvPr/>
        </p:nvSpPr>
        <p:spPr>
          <a:xfrm>
            <a:off x="18062" y="0"/>
            <a:ext cx="16237937" cy="9038122"/>
          </a:xfrm>
          <a:prstGeom prst="rect">
            <a:avLst/>
          </a:prstGeom>
          <a:solidFill>
            <a:srgbClr val="F3FBFE">
              <a:alpha val="100000"/>
            </a:srgbClr>
          </a:solidFill>
          <a:ln cap="flat">
            <a:miter lim="0"/>
          </a:ln>
        </p:spPr>
        <p:txBody>
          <a:bodyPr rtlCol="0"/>
          <a:lstStyle/>
          <a:p>
            <a:pPr algn="ctr"/>
            <a:endParaRPr lang="zh-CN" altLang="en-US"/>
          </a:p>
        </p:txBody>
      </p:sp>
      <p:sp>
        <p:nvSpPr>
          <p:cNvPr id="10" name="rect"/>
          <p:cNvSpPr/>
          <p:nvPr/>
        </p:nvSpPr>
        <p:spPr>
          <a:xfrm>
            <a:off x="221260" y="726199"/>
            <a:ext cx="15831539" cy="5299216"/>
          </a:xfrm>
          <a:prstGeom prst="rect">
            <a:avLst/>
          </a:prstGeom>
          <a:solidFill>
            <a:srgbClr val="F3FBFE">
              <a:alpha val="100000"/>
            </a:srgbClr>
          </a:solidFill>
          <a:ln cap="flat">
            <a:miter lim="0"/>
          </a:ln>
        </p:spPr>
        <p:txBody>
          <a:bodyPr rtlCol="0"/>
          <a:lstStyle/>
          <a:p>
            <a:pPr algn="ctr"/>
            <a:endParaRPr lang="zh-CN" altLang="en-US"/>
          </a:p>
        </p:txBody>
      </p:sp>
      <p:sp>
        <p:nvSpPr>
          <p:cNvPr id="11" name="文本框 10"/>
          <p:cNvSpPr txBox="1"/>
          <p:nvPr>
            <p:custDataLst>
              <p:tags r:id="rId4"/>
            </p:custDataLst>
          </p:nvPr>
        </p:nvSpPr>
        <p:spPr>
          <a:xfrm>
            <a:off x="433769" y="1739023"/>
            <a:ext cx="14142720" cy="6568490"/>
          </a:xfrm>
          <a:prstGeom prst="rect">
            <a:avLst/>
          </a:prstGeom>
          <a:noFill/>
        </p:spPr>
        <p:txBody>
          <a:bodyPr wrap="square">
            <a:noAutofit/>
          </a:bodyPr>
          <a:lstStyle/>
          <a:p>
            <a:pPr algn="just">
              <a:lnSpc>
                <a:spcPct val="150000"/>
              </a:lnSpc>
            </a:pP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830295" y="708883"/>
            <a:ext cx="13349390" cy="1322070"/>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03 </a:t>
            </a:r>
            <a:r>
              <a:rPr lang="zh-CN" altLang="en-US" sz="4000" b="1" dirty="0">
                <a:solidFill>
                  <a:schemeClr val="accent1"/>
                </a:solidFill>
                <a:latin typeface="微软雅黑" panose="020B0503020204020204" pitchFamily="34" charset="-122"/>
                <a:ea typeface="微软雅黑" panose="020B0503020204020204" pitchFamily="34" charset="-122"/>
              </a:rPr>
              <a:t>有效性        </a:t>
            </a:r>
            <a:r>
              <a:rPr lang="en-US" altLang="zh-CN" sz="2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i="0" u="none" strike="noStrike" dirty="0">
              <a:solidFill>
                <a:srgbClr val="000000"/>
              </a:solidFill>
              <a:effectLst/>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descr="华仁药业logo.png"/>
          <p:cNvPicPr>
            <a:picLocks noChangeAspect="1"/>
          </p:cNvPicPr>
          <p:nvPr>
            <p:custDataLst>
              <p:tags r:id="rId5"/>
            </p:custDataLst>
          </p:nvPr>
        </p:nvPicPr>
        <p:blipFill>
          <a:blip r:embed="rId3" cstate="print"/>
          <a:stretch>
            <a:fillRect/>
          </a:stretch>
        </p:blipFill>
        <p:spPr>
          <a:xfrm>
            <a:off x="12106066" y="215856"/>
            <a:ext cx="3831449" cy="671689"/>
          </a:xfrm>
          <a:prstGeom prst="rect">
            <a:avLst/>
          </a:prstGeom>
        </p:spPr>
      </p:pic>
      <p:sp>
        <p:nvSpPr>
          <p:cNvPr id="6" name="文本框 5"/>
          <p:cNvSpPr txBox="1"/>
          <p:nvPr>
            <p:custDataLst>
              <p:tags r:id="rId6"/>
            </p:custDataLst>
          </p:nvPr>
        </p:nvSpPr>
        <p:spPr>
          <a:xfrm>
            <a:off x="963295" y="1624330"/>
            <a:ext cx="14572615" cy="6449060"/>
          </a:xfrm>
          <a:prstGeom prst="rect">
            <a:avLst/>
          </a:prstGeom>
          <a:noFill/>
        </p:spPr>
        <p:txBody>
          <a:bodyPr wrap="square">
            <a:noAutofit/>
          </a:bodyPr>
          <a:lstStyle/>
          <a:p>
            <a:pPr marL="285750" lvl="0" indent="-285750" algn="just">
              <a:lnSpc>
                <a:spcPct val="150000"/>
              </a:lnSpc>
              <a:buFont typeface="Wingdings" panose="05000000000000000000" pitchFamily="2" charset="2"/>
              <a:buChar char="Ø"/>
            </a:pP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复方电解质注射液（</a:t>
            </a:r>
            <a:r>
              <a:rPr lang="en-US"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Ⅴ</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符合国家药品监督局技术审评意见，于</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月纳入《中国上市药品目录集》，该产品得到了国内外相关的指南共识的推荐</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150000"/>
              </a:lnSpc>
              <a:buFont typeface="Wingdings" panose="05000000000000000000" pitchFamily="2" charset="2"/>
              <a:buChar char="Ø"/>
            </a:pP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150000"/>
              </a:lnSpc>
              <a:buFont typeface="Wingdings" panose="05000000000000000000" pitchFamily="2" charset="2"/>
              <a:buChar char="Ø"/>
            </a:pP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临床指南</a:t>
            </a:r>
            <a:r>
              <a:rPr lang="en-US" altLang="zh-CN" b="1"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诊疗规范推荐情况：</a:t>
            </a:r>
            <a:endPar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合并肠梗阻、恶心呕吐及长时间禁饮禁食的病人，可能存在低血容量、电解质紊乱风险，建议使用复方电解质溶液扩容</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r>
              <a:rPr lang="en-US" altLang="zh-CN" kern="1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中国加速康复外科临床实践指南</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endPar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醋酸在肌肉和外周组织代谢为碳酸氢根，最后转化为二氧化碳和水，具有较强的抗酸缓冲能力 </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外科病人围手术期液体治疗专家共识（</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baseline="30000" dirty="0">
                <a:latin typeface="微软雅黑" panose="020B0503020204020204" pitchFamily="34" charset="-122"/>
                <a:ea typeface="微软雅黑" panose="020B0503020204020204" pitchFamily="34" charset="-122"/>
                <a:cs typeface="微软雅黑" panose="020B0503020204020204" pitchFamily="34" charset="-122"/>
              </a:rPr>
              <a:t>2</a:t>
            </a:r>
            <a:r>
              <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endPar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理论上麻醉手术前的体液丢失量都应在麻 醉前或麻醉开始初期给予补充，并采用与丢失的体液成分相近的液体，故主要</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just">
              <a:lnSpc>
                <a:spcPct val="150000"/>
              </a:lnSpc>
              <a:buFont typeface="Arial" panose="020B0604020202020204" pitchFamily="34" charset="0"/>
              <a:buChar char="•"/>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选择晶体液（醋酸林格氏液或乳酸林格氏液）</a:t>
            </a:r>
            <a:endPar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0" algn="just">
              <a:lnSpc>
                <a:spcPct val="150000"/>
              </a:lnSpc>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麻醉手术期间液体治疗专家共识</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kern="1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7"/>
            </p:custDataLst>
          </p:nvPr>
        </p:nvSpPr>
        <p:spPr>
          <a:xfrm>
            <a:off x="1358265" y="7404735"/>
            <a:ext cx="10374630" cy="1348740"/>
          </a:xfrm>
          <a:prstGeom prst="rect">
            <a:avLst/>
          </a:prstGeom>
          <a:noFill/>
        </p:spPr>
        <p:txBody>
          <a:bodyPr wrap="square">
            <a:noAutofit/>
          </a:bodyPr>
          <a:lstStyle/>
          <a:p>
            <a:pPr indent="269240" algn="just">
              <a:lnSpc>
                <a:spcPct val="150000"/>
              </a:lnSpc>
            </a:pPr>
            <a:r>
              <a:rPr lang="zh-CN" altLang="en-US" sz="1200" kern="100" dirty="0">
                <a:effectLst/>
                <a:latin typeface="宋体" panose="02010600030101010101" pitchFamily="2" charset="-122"/>
                <a:ea typeface="宋体" panose="02010600030101010101" pitchFamily="2" charset="-122"/>
                <a:cs typeface="宋体" panose="02010600030101010101" pitchFamily="2" charset="-122"/>
              </a:rPr>
              <a:t>参考文献：</a:t>
            </a:r>
            <a:endParaRPr lang="en-US" altLang="zh-CN" sz="1200" kern="100" dirty="0">
              <a:effectLst/>
              <a:latin typeface="宋体" panose="02010600030101010101" pitchFamily="2" charset="-122"/>
              <a:ea typeface="宋体" panose="02010600030101010101" pitchFamily="2" charset="-122"/>
              <a:cs typeface="宋体" panose="02010600030101010101" pitchFamily="2" charset="-122"/>
            </a:endParaRPr>
          </a:p>
          <a:p>
            <a:pPr indent="269240" algn="just">
              <a:lnSpc>
                <a:spcPct val="150000"/>
              </a:lnSpc>
            </a:pP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[1].</a:t>
            </a:r>
            <a:r>
              <a:rPr lang="zh-CN" altLang="en-US" sz="1200" kern="100" dirty="0">
                <a:effectLst/>
                <a:latin typeface="宋体" panose="02010600030101010101" pitchFamily="2" charset="-122"/>
                <a:ea typeface="宋体" panose="02010600030101010101" pitchFamily="2" charset="-122"/>
                <a:cs typeface="宋体" panose="02010600030101010101" pitchFamily="2" charset="-122"/>
              </a:rPr>
              <a:t> 中华医学会外科学分会</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 </a:t>
            </a:r>
            <a:r>
              <a:rPr lang="zh-CN" altLang="en-US" sz="1200" kern="100" dirty="0">
                <a:effectLst/>
                <a:latin typeface="宋体" panose="02010600030101010101" pitchFamily="2" charset="-122"/>
                <a:ea typeface="宋体" panose="02010600030101010101" pitchFamily="2" charset="-122"/>
                <a:cs typeface="宋体" panose="02010600030101010101" pitchFamily="2" charset="-122"/>
              </a:rPr>
              <a:t>中华医学会麻醉学分会</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 </a:t>
            </a:r>
            <a:r>
              <a:rPr lang="zh-CN" altLang="en-US" sz="1200" kern="100" dirty="0">
                <a:effectLst/>
                <a:latin typeface="宋体" panose="02010600030101010101" pitchFamily="2" charset="-122"/>
                <a:ea typeface="宋体" panose="02010600030101010101" pitchFamily="2" charset="-122"/>
                <a:cs typeface="宋体" panose="02010600030101010101" pitchFamily="2" charset="-122"/>
              </a:rPr>
              <a:t>中国加速康复外科临床实践指南</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(2021</a:t>
            </a:r>
            <a:r>
              <a:rPr lang="zh-CN" altLang="en-US" sz="1200" kern="100" dirty="0">
                <a:effectLst/>
                <a:latin typeface="宋体" panose="02010600030101010101" pitchFamily="2" charset="-122"/>
                <a:ea typeface="宋体" panose="02010600030101010101" pitchFamily="2" charset="-122"/>
                <a:cs typeface="宋体" panose="02010600030101010101" pitchFamily="2" charset="-122"/>
              </a:rPr>
              <a:t>版</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)[J]. </a:t>
            </a:r>
            <a:r>
              <a:rPr lang="zh-CN" altLang="en-US" sz="1200" kern="100" dirty="0">
                <a:effectLst/>
                <a:latin typeface="宋体" panose="02010600030101010101" pitchFamily="2" charset="-122"/>
                <a:ea typeface="宋体" panose="02010600030101010101" pitchFamily="2" charset="-122"/>
                <a:cs typeface="宋体" panose="02010600030101010101" pitchFamily="2" charset="-122"/>
              </a:rPr>
              <a:t>中国实用外科杂志</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 2021, 41(09):961-992.</a:t>
            </a:r>
            <a:endParaRPr lang="zh-CN" altLang="zh-CN" sz="1200" kern="100" dirty="0">
              <a:effectLst/>
              <a:latin typeface="宋体" panose="02010600030101010101" pitchFamily="2" charset="-122"/>
              <a:ea typeface="宋体" panose="02010600030101010101" pitchFamily="2" charset="-122"/>
              <a:cs typeface="宋体" panose="02010600030101010101" pitchFamily="2" charset="-122"/>
            </a:endParaRPr>
          </a:p>
          <a:p>
            <a:pPr indent="269240" algn="just">
              <a:lnSpc>
                <a:spcPct val="150000"/>
              </a:lnSpc>
            </a:pP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[2]</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佚名</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 </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外科病人围手术期液体治疗专家共识</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(2015)[J]. </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中国实用外科杂志</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 2015, 35(009):960-966.</a:t>
            </a:r>
            <a:endParaRPr lang="zh-CN" altLang="zh-CN" sz="1200" kern="100" dirty="0">
              <a:effectLst/>
              <a:latin typeface="宋体" panose="02010600030101010101" pitchFamily="2" charset="-122"/>
              <a:ea typeface="宋体" panose="02010600030101010101" pitchFamily="2" charset="-122"/>
              <a:cs typeface="宋体" panose="02010600030101010101" pitchFamily="2" charset="-122"/>
            </a:endParaRPr>
          </a:p>
          <a:p>
            <a:pPr indent="269240" algn="just">
              <a:lnSpc>
                <a:spcPct val="150000"/>
              </a:lnSpc>
            </a:pP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[3] </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吴新民</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于布为等</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麻醉手术期间液体治疗专家共识</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(2014</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版</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等</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 2014</a:t>
            </a:r>
            <a:r>
              <a:rPr lang="zh-CN" altLang="zh-CN" sz="1200" kern="100" dirty="0">
                <a:effectLst/>
                <a:latin typeface="宋体" panose="02010600030101010101" pitchFamily="2" charset="-122"/>
                <a:ea typeface="宋体" panose="02010600030101010101" pitchFamily="2" charset="-122"/>
                <a:cs typeface="宋体" panose="02010600030101010101" pitchFamily="2" charset="-122"/>
              </a:rPr>
              <a:t>北京医学会麻醉学分会学术年会</a:t>
            </a:r>
            <a:r>
              <a:rPr lang="en-US" altLang="zh-CN" sz="1200" kern="100" dirty="0">
                <a:effectLst/>
                <a:latin typeface="宋体" panose="02010600030101010101" pitchFamily="2" charset="-122"/>
                <a:ea typeface="宋体" panose="02010600030101010101" pitchFamily="2" charset="-122"/>
                <a:cs typeface="宋体" panose="02010600030101010101" pitchFamily="2" charset="-122"/>
              </a:rPr>
              <a:t>,2014.</a:t>
            </a:r>
            <a:endParaRPr lang="en-US" altLang="zh-CN" sz="1200" kern="1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554284" y="347698"/>
            <a:ext cx="15831538" cy="767644"/>
          </a:xfrm>
          <a:prstGeom prst="rect">
            <a:avLst/>
          </a:prstGeom>
        </p:spPr>
        <p:txBody>
          <a:bodyPr vert="horz" lIns="121904" tIns="60951" rIns="121904" bIns="60951"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5690" dirty="0">
                <a:latin typeface="微软雅黑" panose="020B0503020204020204" pitchFamily="34" charset="-122"/>
                <a:ea typeface="微软雅黑" panose="020B0503020204020204" pitchFamily="34" charset="-122"/>
                <a:cs typeface="+mn-cs"/>
                <a:sym typeface="+mn-lt"/>
              </a:rPr>
              <a:t>02 </a:t>
            </a:r>
            <a:r>
              <a:rPr lang="zh-CN" altLang="en-US" sz="5690" dirty="0">
                <a:latin typeface="微软雅黑" panose="020B0503020204020204" pitchFamily="34" charset="-122"/>
                <a:ea typeface="微软雅黑" panose="020B0503020204020204" pitchFamily="34" charset="-122"/>
                <a:cs typeface="+mn-cs"/>
                <a:sym typeface="+mn-lt"/>
              </a:rPr>
              <a:t>安全性</a:t>
            </a:r>
            <a:endParaRPr lang="zh-CN" altLang="en-US" sz="5690" dirty="0">
              <a:latin typeface="微软雅黑" panose="020B0503020204020204" pitchFamily="34" charset="-122"/>
              <a:ea typeface="微软雅黑" panose="020B0503020204020204" pitchFamily="3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11968427" y="219517"/>
            <a:ext cx="3831449" cy="671689"/>
          </a:xfrm>
          <a:prstGeom prst="rect">
            <a:avLst/>
          </a:prstGeom>
        </p:spPr>
      </p:pic>
      <p:sp>
        <p:nvSpPr>
          <p:cNvPr id="10" name="rect"/>
          <p:cNvSpPr/>
          <p:nvPr/>
        </p:nvSpPr>
        <p:spPr>
          <a:xfrm>
            <a:off x="0" y="-635"/>
            <a:ext cx="16255365" cy="9144635"/>
          </a:xfrm>
          <a:prstGeom prst="rect">
            <a:avLst/>
          </a:prstGeom>
          <a:solidFill>
            <a:srgbClr val="F3FBFE">
              <a:alpha val="100000"/>
            </a:srgbClr>
          </a:solidFill>
          <a:ln cap="flat">
            <a:miter lim="0"/>
          </a:ln>
        </p:spPr>
        <p:txBody>
          <a:bodyPr rtlCol="0"/>
          <a:lstStyle/>
          <a:p>
            <a:pPr algn="ctr"/>
            <a:endParaRPr lang="zh-CN" altLang="en-US"/>
          </a:p>
        </p:txBody>
      </p:sp>
      <p:sp>
        <p:nvSpPr>
          <p:cNvPr id="11" name="文本框 10"/>
          <p:cNvSpPr txBox="1"/>
          <p:nvPr>
            <p:custDataLst>
              <p:tags r:id="rId4"/>
            </p:custDataLst>
          </p:nvPr>
        </p:nvSpPr>
        <p:spPr>
          <a:xfrm>
            <a:off x="433769" y="1739023"/>
            <a:ext cx="14142720" cy="6568490"/>
          </a:xfrm>
          <a:prstGeom prst="rect">
            <a:avLst/>
          </a:prstGeom>
          <a:noFill/>
        </p:spPr>
        <p:txBody>
          <a:bodyPr wrap="square">
            <a:noAutofit/>
          </a:bodyPr>
          <a:lstStyle/>
          <a:p>
            <a:pPr algn="just">
              <a:lnSpc>
                <a:spcPct val="150000"/>
              </a:lnSpc>
            </a:pP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318485" y="708883"/>
            <a:ext cx="13349390" cy="1322070"/>
          </a:xfrm>
          <a:prstGeom prst="rect">
            <a:avLst/>
          </a:prstGeom>
          <a:noFill/>
        </p:spPr>
        <p:txBody>
          <a:bodyPr wrap="square">
            <a:spAutoFit/>
          </a:bodyPr>
          <a:lstStyle/>
          <a:p>
            <a:r>
              <a:rPr lang="en-US" altLang="zh-CN" sz="4000" b="1" dirty="0">
                <a:solidFill>
                  <a:schemeClr val="accent1"/>
                </a:solidFill>
                <a:latin typeface="微软雅黑" panose="020B0503020204020204" pitchFamily="34" charset="-122"/>
                <a:ea typeface="微软雅黑" panose="020B0503020204020204" pitchFamily="34" charset="-122"/>
              </a:rPr>
              <a:t>   04 </a:t>
            </a:r>
            <a:r>
              <a:rPr lang="zh-CN" altLang="en-US" sz="4000" b="1" dirty="0">
                <a:solidFill>
                  <a:schemeClr val="accent1"/>
                </a:solidFill>
                <a:latin typeface="微软雅黑" panose="020B0503020204020204" pitchFamily="34" charset="-122"/>
                <a:ea typeface="微软雅黑" panose="020B0503020204020204" pitchFamily="34" charset="-122"/>
              </a:rPr>
              <a:t>创新性        </a:t>
            </a:r>
            <a:r>
              <a:rPr lang="en-US" altLang="zh-CN" sz="2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i="0" u="none" strike="noStrike" dirty="0">
              <a:solidFill>
                <a:srgbClr val="000000"/>
              </a:solidFill>
              <a:effectLst/>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pic>
        <p:nvPicPr>
          <p:cNvPr id="13" name="图片 12" descr="华仁药业logo.png"/>
          <p:cNvPicPr>
            <a:picLocks noChangeAspect="1"/>
          </p:cNvPicPr>
          <p:nvPr>
            <p:custDataLst>
              <p:tags r:id="rId5"/>
            </p:custDataLst>
          </p:nvPr>
        </p:nvPicPr>
        <p:blipFill>
          <a:blip r:embed="rId3" cstate="print"/>
          <a:stretch>
            <a:fillRect/>
          </a:stretch>
        </p:blipFill>
        <p:spPr>
          <a:xfrm>
            <a:off x="12106066" y="215856"/>
            <a:ext cx="3831449" cy="671689"/>
          </a:xfrm>
          <a:prstGeom prst="rect">
            <a:avLst/>
          </a:prstGeom>
        </p:spPr>
      </p:pic>
      <p:sp>
        <p:nvSpPr>
          <p:cNvPr id="4" name="文本框 3"/>
          <p:cNvSpPr txBox="1"/>
          <p:nvPr>
            <p:custDataLst>
              <p:tags r:id="rId6"/>
            </p:custDataLst>
          </p:nvPr>
        </p:nvSpPr>
        <p:spPr>
          <a:xfrm>
            <a:off x="1165407" y="1895251"/>
            <a:ext cx="13826789" cy="4748438"/>
          </a:xfrm>
          <a:prstGeom prst="rect">
            <a:avLst/>
          </a:prstGeom>
          <a:noFill/>
        </p:spPr>
        <p:txBody>
          <a:bodyPr wrap="square">
            <a:noAutofit/>
          </a:bodyPr>
          <a:lstStyle/>
          <a:p>
            <a:pPr marL="342900" lvl="0" indent="-342900" algn="just">
              <a:lnSpc>
                <a:spcPct val="150000"/>
              </a:lnSpc>
              <a:buFont typeface="Wingdings" panose="05000000000000000000" pitchFamily="2" charset="2"/>
              <a:buChar char="Ø"/>
            </a:pP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复方电解质注射液</a:t>
            </a:r>
            <a:r>
              <a:rPr lang="en-US" altLang="zh-CN" b="1" kern="100" dirty="0">
                <a:latin typeface="微软雅黑" panose="020B0503020204020204" pitchFamily="34" charset="-122"/>
                <a:ea typeface="微软雅黑" panose="020B0503020204020204" pitchFamily="34" charset="-122"/>
                <a:cs typeface="微软雅黑" panose="020B0503020204020204" pitchFamily="34" charset="-122"/>
              </a:rPr>
              <a:t>(V) </a:t>
            </a: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创新点：</a:t>
            </a:r>
            <a:endPar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0" indent="355600" algn="just">
              <a:lnSpc>
                <a:spcPct val="150000"/>
              </a:lnSpc>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本品含有钠离子、镁离子、钾离子、氯离子、醋酸根、葡萄糖酸根、磷酸根，</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0" indent="355600" algn="just">
              <a:lnSpc>
                <a:spcPct val="150000"/>
              </a:lnSpc>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不含有钙离子，不含乳酸，</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值为：</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7.0-7.8</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0" indent="355600" algn="just">
              <a:lnSpc>
                <a:spcPct val="150000"/>
              </a:lnSpc>
            </a:pPr>
            <a:endPar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just">
              <a:lnSpc>
                <a:spcPct val="150000"/>
              </a:lnSpc>
              <a:buFont typeface="Wingdings" panose="05000000000000000000" pitchFamily="2" charset="2"/>
              <a:buChar char="Ø"/>
            </a:pPr>
            <a:r>
              <a:rPr lang="zh-CN" altLang="en-US" b="1" kern="100" dirty="0">
                <a:effectLst/>
                <a:latin typeface="微软雅黑" panose="020B0503020204020204" pitchFamily="34" charset="-122"/>
                <a:ea typeface="微软雅黑" panose="020B0503020204020204" pitchFamily="34" charset="-122"/>
                <a:cs typeface="微软雅黑" panose="020B0503020204020204" pitchFamily="34" charset="-122"/>
              </a:rPr>
              <a:t>该创新带来的疗效或安全性方面的优势：</a:t>
            </a:r>
            <a:endParaRPr lang="en-US" altLang="zh-CN"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lvl="0" algn="just">
              <a:lnSpc>
                <a:spcPct val="150000"/>
              </a:lnSpc>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    本品与已上市品种</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rPr>
              <a:t>相</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比：</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641350" lvl="1" indent="-190500" algn="just">
              <a:lnSpc>
                <a:spcPct val="150000"/>
              </a:lnSpc>
              <a:buFont typeface="Arial" panose="020B0604020202020204" pitchFamily="34" charset="0"/>
              <a:buChar char="•"/>
              <a:tabLst>
                <a:tab pos="534670" algn="l"/>
              </a:tabLst>
            </a:pPr>
            <a:r>
              <a:rPr lang="zh-CN" altLang="en-US"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具有</a:t>
            </a:r>
            <a:r>
              <a:rPr lang="zh-CN" altLang="en-US"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碳酸氢盐和磷酸盐双缓冲系统</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抗酸缓冲性好</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，且葡萄糖酸钠和醋酸钠在体内代谢较快，几乎无蓄积，因此不会引起酸中毒，且不含乳酸，无乳酸中毒的风险</a:t>
            </a:r>
            <a:endPar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95250" algn="just">
              <a:lnSpc>
                <a:spcPct val="150000"/>
              </a:lnSpc>
              <a:buFont typeface="Arial" panose="020B0604020202020204" pitchFamily="34" charset="0"/>
              <a:buChar char="•"/>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 以醋酸根和葡萄糖酸根取代乳酸根，可避免乳酸在肝脏内转变为葡萄糖而引起的血糖升高，从而提高了糖尿病患者用药的安全性</a:t>
            </a:r>
            <a:endPar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55600" lvl="1" indent="101600" algn="just">
              <a:lnSpc>
                <a:spcPct val="150000"/>
              </a:lnSpc>
              <a:buFont typeface="Arial" panose="020B0604020202020204" pitchFamily="34" charset="0"/>
              <a:buChar char="•"/>
            </a:pP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 所含离子种类和浓度与血浆相似，血液相容性高</a:t>
            </a:r>
            <a:endPar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355600" lvl="1" indent="101600" algn="just">
              <a:lnSpc>
                <a:spcPct val="150000"/>
              </a:lnSpc>
              <a:buFont typeface="Arial" panose="020B0604020202020204" pitchFamily="34" charset="0"/>
              <a:buChar char="•"/>
            </a:pPr>
            <a:r>
              <a:rPr lang="en-US" altLang="zh-CN" kern="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与血浆</a:t>
            </a:r>
            <a:r>
              <a:rPr lang="en-US" altLang="zh-CN" kern="100" dirty="0">
                <a:effectLs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rPr>
              <a:t>值相近，且不含钙，可提高与其它药物配伍的安全性</a:t>
            </a:r>
            <a:endParaRPr lang="zh-CN" altLang="en-US" kern="1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46f4153a-ee33-4007-a0ab-b538a63339ea}"/>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ABLE_BEAUTIFY" val="smartTable{0f2f3cdb-9b31-40de-9ec0-643d452cb5ec}"/>
  <p:tag name="KSO_WM_BEAUTIFY_FLAG" val=""/>
  <p:tag name="TABLE_ENDDRAG_ORIGIN_RECT" val="336*208"/>
  <p:tag name="TABLE_ENDDRAG_RECT" val="416*106*336*208"/>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1129.3354330708662,&quot;width&quot;:12678.99842519685}"/>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PP_MARK_KEY" val="76c58bd4-bd2a-4342-842d-90d11d9dee14"/>
  <p:tag name="COMMONDATA" val="eyJoZGlkIjoiM2FiNjgyNmNiZWIzMWEwMTllNTJkZTI3ZjA3ZmY1OGEifQ=="/>
</p:tagLst>
</file>

<file path=ppt/tags/tag5.xml><?xml version="1.0" encoding="utf-8"?>
<p:tagLst xmlns:p="http://schemas.openxmlformats.org/presentationml/2006/main">
  <p:tag name="MH" val="20190323103525"/>
  <p:tag name="MH_LIBRARY" val="CONTENTS"/>
  <p:tag name="MH_TYPE" val="OTHERS"/>
  <p:tag name="ID" val="62678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MH" val="20190323103525"/>
  <p:tag name="MH_LIBRARY" val="CONTENTS"/>
  <p:tag name="MH_TYPE" val="OTHERS"/>
  <p:tag name="ID" val="626781"/>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4958</Words>
  <Application>WPS 演示</Application>
  <PresentationFormat>自定义</PresentationFormat>
  <Paragraphs>341</Paragraphs>
  <Slides>11</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宋体</vt:lpstr>
      <vt:lpstr>Wingdings</vt:lpstr>
      <vt:lpstr>微软雅黑</vt:lpstr>
      <vt:lpstr>Arial</vt:lpstr>
      <vt:lpstr>Times New Roman</vt:lpstr>
      <vt:lpstr>Wingdings</vt:lpstr>
      <vt:lpstr>华文楷体</vt:lpstr>
      <vt:lpstr>楷体</vt:lpstr>
      <vt:lpstr>Times New Roman</vt:lpstr>
      <vt:lpstr>Arial Unicode MS</vt:lpstr>
      <vt:lpstr>等线</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zhangwei</dc:creator>
  <cp:lastModifiedBy>夏菁</cp:lastModifiedBy>
  <cp:revision>34</cp:revision>
  <dcterms:created xsi:type="dcterms:W3CDTF">2023-07-14T00:35:00Z</dcterms:created>
  <dcterms:modified xsi:type="dcterms:W3CDTF">2023-07-14T05:24:33Z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2023-07-15T05:07:47Z</vt:filetime>
  </property>
  <property fmtid="{D5CDD505-2E9C-101B-9397-08002B2CF9AE}" pid="4" name="ICV">
    <vt:lpwstr>5D0DDBBCD54745FD9B3F9EF598C08571_12</vt:lpwstr>
  </property>
  <property fmtid="{D5CDD505-2E9C-101B-9397-08002B2CF9AE}" pid="5" name="KSOProductBuildVer">
    <vt:lpwstr>2052-11.1.0.14309</vt:lpwstr>
  </property>
</Properties>
</file>