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Lst>
  <p:notesMasterIdLst>
    <p:notesMasterId r:id="rId5"/>
  </p:notesMasterIdLst>
  <p:handoutMasterIdLst>
    <p:handoutMasterId r:id="rId14"/>
  </p:handoutMasterIdLst>
  <p:sldIdLst>
    <p:sldId id="262" r:id="rId4"/>
    <p:sldId id="261" r:id="rId6"/>
    <p:sldId id="273" r:id="rId7"/>
    <p:sldId id="263" r:id="rId8"/>
    <p:sldId id="264" r:id="rId9"/>
    <p:sldId id="265" r:id="rId10"/>
    <p:sldId id="270" r:id="rId11"/>
    <p:sldId id="268" r:id="rId12"/>
    <p:sldId id="269" r:id="rId13"/>
  </p:sldIdLst>
  <p:sldSz cx="9144000" cy="5143500"/>
  <p:notesSz cx="6858000" cy="9144000"/>
  <p:custDataLst>
    <p:tags r:id="rId18"/>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70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3670"/>
  </p:normalViewPr>
  <p:slideViewPr>
    <p:cSldViewPr showGuides="1">
      <p:cViewPr varScale="1">
        <p:scale>
          <a:sx n="105" d="100"/>
          <a:sy n="105" d="100"/>
        </p:scale>
        <p:origin x="160" y="68"/>
      </p:cViewPr>
      <p:guideLst>
        <p:guide orient="horz" pos="1708"/>
        <p:guide pos="2880"/>
      </p:guideLst>
    </p:cSldViewPr>
  </p:slideViewPr>
  <p:notesTextViewPr>
    <p:cViewPr>
      <p:scale>
        <a:sx n="1" d="1"/>
        <a:sy n="1" d="1"/>
      </p:scale>
      <p:origin x="0" y="0"/>
    </p:cViewPr>
  </p:notesTextViewPr>
  <p:gridSpacing cx="69849" cy="69849"/>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12.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eaLnBrk="1" hangingPunct="1">
              <a:buFont typeface="Arial" panose="020B0604020202020204" pitchFamily="34" charset="0"/>
              <a:buNone/>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83FD4B5C-AC5F-44CF-B89B-C19288EB2235}"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eaLnBrk="1" hangingPunct="1">
              <a:buFont typeface="Arial" panose="020B0604020202020204" pitchFamily="34" charset="0"/>
              <a:buNone/>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6FD41463-7B92-4DB4-B0C1-2EA54B10DDE4}" type="slidenum">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幻灯片图像占位符 1"/>
          <p:cNvSpPr>
            <a:spLocks noGrp="1" noRot="1" noChangeAspect="1" noTextEdit="1"/>
          </p:cNvSpPr>
          <p:nvPr>
            <p:ph type="sldImg"/>
          </p:nvPr>
        </p:nvSpPr>
        <p:spPr/>
      </p:sp>
      <p:sp>
        <p:nvSpPr>
          <p:cNvPr id="9219" name="备注占位符 2"/>
          <p:cNvSpPr>
            <a:spLocks noGrp="1"/>
          </p:cNvSpPr>
          <p:nvPr>
            <p:ph type="body"/>
          </p:nvPr>
        </p:nvSpPr>
        <p:spPr>
          <a:xfrm>
            <a:off x="685800" y="4400550"/>
            <a:ext cx="5486400" cy="3600450"/>
          </a:xfrm>
          <a:prstGeom prst="rect">
            <a:avLst/>
          </a:prstGeom>
          <a:noFill/>
          <a:ln w="9525">
            <a:noFill/>
          </a:ln>
        </p:spPr>
        <p:txBody>
          <a:bodyPr/>
          <a:p>
            <a:pPr lvl="0"/>
            <a:r>
              <a:rPr lang="en-US" altLang="zh-CN" dirty="0"/>
              <a:t>1.</a:t>
            </a:r>
            <a:r>
              <a:rPr lang="zh-CN" altLang="zh-CN" dirty="0"/>
              <a:t>幻灯片内容必须遵守中华人民共和国相关法律法规， 申报企业对相关内容的合法性、合规性负责。</a:t>
            </a:r>
            <a:endParaRPr lang="zh-CN" altLang="zh-CN" dirty="0"/>
          </a:p>
          <a:p>
            <a:pPr lvl="0"/>
            <a:r>
              <a:rPr lang="en-US" altLang="zh-CN" dirty="0"/>
              <a:t>2.</a:t>
            </a:r>
            <a:r>
              <a:rPr lang="zh-CN" altLang="zh-CN" dirty="0"/>
              <a:t>申报企业对幻灯片内容的全面、准确、完整负责，与 提交的其他申报资料一致</a:t>
            </a:r>
            <a:r>
              <a:rPr lang="zh-CN" altLang="en-US" dirty="0"/>
              <a:t>。</a:t>
            </a:r>
            <a:endParaRPr lang="en-US" altLang="zh-CN" dirty="0"/>
          </a:p>
          <a:p>
            <a:pPr lvl="0"/>
            <a:r>
              <a:rPr lang="en-US" altLang="zh-CN" dirty="0"/>
              <a:t>3.</a:t>
            </a:r>
            <a:r>
              <a:rPr lang="zh-CN" altLang="zh-CN" dirty="0"/>
              <a:t>片子总数控制在 </a:t>
            </a:r>
            <a:r>
              <a:rPr lang="en-US" altLang="zh-CN" dirty="0"/>
              <a:t>10 </a:t>
            </a:r>
            <a:r>
              <a:rPr lang="zh-CN" altLang="zh-CN" dirty="0"/>
              <a:t>张</a:t>
            </a:r>
            <a:r>
              <a:rPr lang="en-US" altLang="zh-CN" dirty="0"/>
              <a:t>(</a:t>
            </a:r>
            <a:r>
              <a:rPr lang="zh-CN" altLang="zh-CN" dirty="0"/>
              <a:t>不含首页、目录页</a:t>
            </a:r>
            <a:r>
              <a:rPr lang="en-US" altLang="zh-CN" dirty="0"/>
              <a:t>)</a:t>
            </a:r>
            <a:r>
              <a:rPr lang="zh-CN" altLang="zh-CN" dirty="0"/>
              <a:t>。</a:t>
            </a:r>
            <a:endParaRPr lang="zh-CN" altLang="zh-CN" dirty="0"/>
          </a:p>
          <a:p>
            <a:pPr lvl="0"/>
            <a:r>
              <a:rPr lang="en-US" altLang="zh-CN" dirty="0"/>
              <a:t>4.</a:t>
            </a:r>
            <a:r>
              <a:rPr lang="zh-CN" altLang="zh-CN" dirty="0"/>
              <a:t>容量 文件总容量不超过</a:t>
            </a:r>
            <a:r>
              <a:rPr lang="en-US" altLang="zh-CN" dirty="0"/>
              <a:t>50M</a:t>
            </a:r>
            <a:r>
              <a:rPr lang="zh-CN" altLang="zh-CN" dirty="0"/>
              <a:t>。</a:t>
            </a:r>
            <a:endParaRPr lang="zh-CN" altLang="zh-CN" dirty="0"/>
          </a:p>
          <a:p>
            <a:pPr lvl="0"/>
            <a:endParaRPr lang="zh-CN" altLang="zh-CN" dirty="0"/>
          </a:p>
        </p:txBody>
      </p:sp>
      <p:sp>
        <p:nvSpPr>
          <p:cNvPr id="9220"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9221"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幻灯片图像占位符 1"/>
          <p:cNvSpPr>
            <a:spLocks noGrp="1" noRot="1" noChangeAspect="1" noTextEdit="1"/>
          </p:cNvSpPr>
          <p:nvPr>
            <p:ph type="sldImg"/>
          </p:nvPr>
        </p:nvSpPr>
        <p:spPr/>
      </p:sp>
      <p:sp>
        <p:nvSpPr>
          <p:cNvPr id="12291" name="备注占位符 2"/>
          <p:cNvSpPr>
            <a:spLocks noGrp="1"/>
          </p:cNvSpPr>
          <p:nvPr>
            <p:ph type="body"/>
          </p:nvPr>
        </p:nvSpPr>
        <p:spPr>
          <a:xfrm>
            <a:off x="685800" y="4400550"/>
            <a:ext cx="5486400" cy="3600450"/>
          </a:xfrm>
          <a:prstGeom prst="rect">
            <a:avLst/>
          </a:prstGeom>
          <a:noFill/>
          <a:ln w="9525">
            <a:noFill/>
          </a:ln>
        </p:spPr>
        <p:txBody>
          <a:bodyPr/>
          <a:p>
            <a:pPr lvl="0"/>
            <a:endParaRPr lang="zh-CN" altLang="en-US" dirty="0"/>
          </a:p>
          <a:p>
            <a:pPr lvl="0"/>
            <a:r>
              <a:rPr lang="zh-CN" altLang="en-US" dirty="0"/>
              <a:t>包括但不限于：药品通用名称；注册规格；说明书适应症</a:t>
            </a:r>
            <a:r>
              <a:rPr lang="en-US" altLang="zh-CN" dirty="0"/>
              <a:t>/</a:t>
            </a:r>
            <a:r>
              <a:rPr lang="zh-CN" altLang="en-US" dirty="0"/>
              <a:t>功能主治（概述）；用法用量；中国大陆首次上市时间；目前大陆地区同通用名药品的上市情况；全球首个上市国家</a:t>
            </a:r>
            <a:r>
              <a:rPr lang="en-US" altLang="zh-CN" dirty="0"/>
              <a:t>/</a:t>
            </a:r>
            <a:r>
              <a:rPr lang="zh-CN" altLang="en-US" dirty="0"/>
              <a:t>地区及上市时间；是否为</a:t>
            </a:r>
            <a:r>
              <a:rPr lang="en-US" altLang="zh-CN" dirty="0"/>
              <a:t>OTC</a:t>
            </a:r>
            <a:r>
              <a:rPr lang="zh-CN" altLang="en-US" dirty="0"/>
              <a:t>药品；参照药品建议；所治疗疾病基本情况、弥补未满足的治疗需求情况、大陆地区发病率、年发病患者总数等。</a:t>
            </a:r>
            <a:endParaRPr lang="zh-CN" altLang="en-US" dirty="0"/>
          </a:p>
        </p:txBody>
      </p:sp>
      <p:sp>
        <p:nvSpPr>
          <p:cNvPr id="12292"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2293"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幻灯片图像占位符 1"/>
          <p:cNvSpPr>
            <a:spLocks noGrp="1" noRot="1" noChangeAspect="1" noTextEdit="1"/>
          </p:cNvSpPr>
          <p:nvPr>
            <p:ph type="sldImg"/>
          </p:nvPr>
        </p:nvSpPr>
        <p:spPr/>
      </p:sp>
      <p:sp>
        <p:nvSpPr>
          <p:cNvPr id="14339" name="备注占位符 2"/>
          <p:cNvSpPr>
            <a:spLocks noGrp="1"/>
          </p:cNvSpPr>
          <p:nvPr>
            <p:ph type="body"/>
          </p:nvPr>
        </p:nvSpPr>
        <p:spPr>
          <a:xfrm>
            <a:off x="685800" y="4400550"/>
            <a:ext cx="5486400" cy="3600450"/>
          </a:xfrm>
          <a:prstGeom prst="rect">
            <a:avLst/>
          </a:prstGeom>
          <a:noFill/>
          <a:ln w="9525">
            <a:noFill/>
          </a:ln>
        </p:spPr>
        <p:txBody>
          <a:bodyPr/>
          <a:p>
            <a:pPr lvl="0"/>
            <a:endParaRPr lang="zh-CN" altLang="en-US" dirty="0"/>
          </a:p>
          <a:p>
            <a:pPr lvl="0"/>
            <a:r>
              <a:rPr lang="zh-CN" altLang="en-US" dirty="0"/>
              <a:t>包括但不限于：药品通用名称；注册规格；说明书适应症</a:t>
            </a:r>
            <a:r>
              <a:rPr lang="en-US" altLang="zh-CN" dirty="0"/>
              <a:t>/</a:t>
            </a:r>
            <a:r>
              <a:rPr lang="zh-CN" altLang="en-US" dirty="0"/>
              <a:t>功能主治（概述）；用法用量；中国大陆首次上市时间；目前大陆地区同通用名药品的上市情况；全球首个上市国家</a:t>
            </a:r>
            <a:r>
              <a:rPr lang="en-US" altLang="zh-CN" dirty="0"/>
              <a:t>/</a:t>
            </a:r>
            <a:r>
              <a:rPr lang="zh-CN" altLang="en-US" dirty="0"/>
              <a:t>地区及上市时间；是否为</a:t>
            </a:r>
            <a:r>
              <a:rPr lang="en-US" altLang="zh-CN" dirty="0"/>
              <a:t>OTC</a:t>
            </a:r>
            <a:r>
              <a:rPr lang="zh-CN" altLang="en-US" dirty="0"/>
              <a:t>药品；参照药品建议；所治疗疾病基本情况、弥补未满足的治疗需求情况、大陆地区发病率、年发病患者总数等。</a:t>
            </a:r>
            <a:endParaRPr lang="zh-CN" altLang="en-US" dirty="0"/>
          </a:p>
        </p:txBody>
      </p:sp>
      <p:sp>
        <p:nvSpPr>
          <p:cNvPr id="14340"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4341"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幻灯片图像占位符 1"/>
          <p:cNvSpPr>
            <a:spLocks noGrp="1" noRot="1" noChangeAspect="1" noTextEdit="1"/>
          </p:cNvSpPr>
          <p:nvPr>
            <p:ph type="sldImg"/>
          </p:nvPr>
        </p:nvSpPr>
        <p:spPr/>
      </p:sp>
      <p:sp>
        <p:nvSpPr>
          <p:cNvPr id="16387" name="备注占位符 2"/>
          <p:cNvSpPr>
            <a:spLocks noGrp="1"/>
          </p:cNvSpPr>
          <p:nvPr>
            <p:ph type="body"/>
          </p:nvPr>
        </p:nvSpPr>
        <p:spPr>
          <a:xfrm>
            <a:off x="685800" y="4400550"/>
            <a:ext cx="5486400" cy="3600450"/>
          </a:xfrm>
          <a:prstGeom prst="rect">
            <a:avLst/>
          </a:prstGeom>
          <a:noFill/>
          <a:ln w="9525">
            <a:noFill/>
          </a:ln>
        </p:spPr>
        <p:txBody>
          <a:bodyPr/>
          <a:p>
            <a:pPr lvl="0"/>
            <a:endParaRPr lang="zh-CN" altLang="en-US" dirty="0"/>
          </a:p>
        </p:txBody>
      </p:sp>
      <p:sp>
        <p:nvSpPr>
          <p:cNvPr id="16388"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6389"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幻灯片图像占位符 1"/>
          <p:cNvSpPr>
            <a:spLocks noGrp="1" noRot="1" noChangeAspect="1" noTextEdit="1"/>
          </p:cNvSpPr>
          <p:nvPr>
            <p:ph type="sldImg"/>
          </p:nvPr>
        </p:nvSpPr>
        <p:spPr/>
      </p:sp>
      <p:sp>
        <p:nvSpPr>
          <p:cNvPr id="18435"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包括但不限于：药品说明书收载的安全性信息；该药品 在国内外不良反应发生情况；与目录内同治疗领域药品安全 性方面的主要优势和不足。</a:t>
            </a:r>
            <a:endParaRPr lang="zh-CN" altLang="zh-CN" dirty="0"/>
          </a:p>
        </p:txBody>
      </p:sp>
      <p:sp>
        <p:nvSpPr>
          <p:cNvPr id="18436"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8437"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幻灯片图像占位符 1"/>
          <p:cNvSpPr>
            <a:spLocks noGrp="1" noRot="1" noChangeAspect="1" noTextEdit="1"/>
          </p:cNvSpPr>
          <p:nvPr>
            <p:ph type="sldImg"/>
          </p:nvPr>
        </p:nvSpPr>
        <p:spPr/>
      </p:sp>
      <p:sp>
        <p:nvSpPr>
          <p:cNvPr id="23555"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包括但不限于：主要创新点；该创新带来的疗效或安全 性方面的优势；是否为国家</a:t>
            </a:r>
            <a:r>
              <a:rPr lang="en-US" altLang="zh-CN" dirty="0"/>
              <a:t>“</a:t>
            </a:r>
            <a:r>
              <a:rPr lang="zh-CN" altLang="zh-CN" dirty="0"/>
              <a:t>重大新药创制</a:t>
            </a:r>
            <a:r>
              <a:rPr lang="en-US" altLang="zh-CN" dirty="0"/>
              <a:t>”</a:t>
            </a:r>
            <a:r>
              <a:rPr lang="zh-CN" altLang="zh-CN" dirty="0"/>
              <a:t>等科技重大专项 支持上市药品；是否为自主知识产权的创新药；药品注册分类。</a:t>
            </a:r>
            <a:endParaRPr lang="zh-CN" altLang="zh-CN" dirty="0"/>
          </a:p>
        </p:txBody>
      </p:sp>
      <p:sp>
        <p:nvSpPr>
          <p:cNvPr id="23556"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23557"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幻灯片图像占位符 1"/>
          <p:cNvSpPr>
            <a:spLocks noGrp="1" noRot="1" noChangeAspect="1" noTextEdit="1"/>
          </p:cNvSpPr>
          <p:nvPr>
            <p:ph type="sldImg"/>
          </p:nvPr>
        </p:nvSpPr>
        <p:spPr/>
      </p:sp>
      <p:sp>
        <p:nvSpPr>
          <p:cNvPr id="25603"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包括但不限于：是否能够弥补药品目录短板；临床管理 难度及其他相关情况。</a:t>
            </a:r>
            <a:endParaRPr lang="en-US" altLang="zh-CN" dirty="0"/>
          </a:p>
          <a:p>
            <a:pPr lvl="0"/>
            <a:r>
              <a:rPr lang="zh-CN" altLang="zh-CN" dirty="0"/>
              <a:t>价格费用等信 息。</a:t>
            </a:r>
            <a:endParaRPr lang="zh-CN" altLang="zh-CN" dirty="0"/>
          </a:p>
        </p:txBody>
      </p:sp>
      <p:sp>
        <p:nvSpPr>
          <p:cNvPr id="25604"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25605"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375"/>
            <a:ext cx="6858000" cy="1790700"/>
          </a:xfrm>
        </p:spPr>
        <p:txBody>
          <a:bodyPr anchor="b"/>
          <a:lstStyle>
            <a:lvl1pPr algn="ctr">
              <a:defRPr sz="6000"/>
            </a:lvl1pPr>
          </a:lstStyle>
          <a:p>
            <a:r>
              <a:rPr lang="zh-CN" altLang="en-US" noProof="1" smtClean="0"/>
              <a:t>单击此处编辑母版标题样式</a:t>
            </a:r>
            <a:endParaRPr lang="zh-CN" altLang="en-US" noProof="1"/>
          </a:p>
        </p:txBody>
      </p:sp>
      <p:sp>
        <p:nvSpPr>
          <p:cNvPr id="3" name="副标题 2"/>
          <p:cNvSpPr>
            <a:spLocks noGrp="1"/>
          </p:cNvSpPr>
          <p:nvPr>
            <p:ph type="subTitle" idx="1" hasCustomPrompt="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smtClean="0"/>
              <a:t>单击以编辑母版副标题样式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noProof="1" smtClean="0"/>
              <a:t>单击此处编辑母版标题样式</a:t>
            </a:r>
            <a:endParaRPr lang="zh-CN" altLang="en-US" noProof="1"/>
          </a:p>
        </p:txBody>
      </p:sp>
      <p:sp>
        <p:nvSpPr>
          <p:cNvPr id="3" name="内容占位符 2"/>
          <p:cNvSpPr>
            <a:spLocks noGrp="1"/>
          </p:cNvSpPr>
          <p:nvPr>
            <p:ph idx="1" hasCustomPrompt="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hasCustomPrompt="1"/>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788" y="741363"/>
            <a:ext cx="4629150" cy="36544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hasCustomPrompt="1"/>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hasCustomPrompt="1"/>
          </p:nvPr>
        </p:nvSpPr>
        <p:spPr/>
        <p:txBody>
          <a:bodyPr vert="eaVert"/>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hasCustomPrompt="1"/>
          </p:nvPr>
        </p:nvSpPr>
        <p:spPr>
          <a:xfrm>
            <a:off x="457200" y="206375"/>
            <a:ext cx="6019800" cy="4387850"/>
          </a:xfrm>
        </p:spPr>
        <p:txBody>
          <a:bodyPr vert="eaVert"/>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375"/>
            <a:ext cx="6858000" cy="1790700"/>
          </a:xfrm>
        </p:spPr>
        <p:txBody>
          <a:bodyPr anchor="b"/>
          <a:lstStyle>
            <a:lvl1pPr algn="ctr">
              <a:defRPr sz="6000"/>
            </a:lvl1pPr>
          </a:lstStyle>
          <a:p>
            <a:r>
              <a:rPr lang="zh-CN" altLang="en-US" noProof="1" smtClean="0"/>
              <a:t>单击此处编辑母版标题样式</a:t>
            </a:r>
            <a:endParaRPr lang="zh-CN" altLang="en-US" noProof="1"/>
          </a:p>
        </p:txBody>
      </p:sp>
      <p:sp>
        <p:nvSpPr>
          <p:cNvPr id="3" name="副标题 2"/>
          <p:cNvSpPr>
            <a:spLocks noGrp="1"/>
          </p:cNvSpPr>
          <p:nvPr>
            <p:ph type="subTitle" idx="1" hasCustomPrompt="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smtClean="0"/>
              <a:t>单击以编辑母版副标题样式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hasCustomPrompt="1"/>
          </p:nvPr>
        </p:nvSpPr>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700"/>
            <a:ext cx="7886700" cy="2139950"/>
          </a:xfrm>
        </p:spPr>
        <p:txBody>
          <a:bodyPr anchor="b"/>
          <a:lstStyle>
            <a:lvl1pPr>
              <a:defRPr sz="6000"/>
            </a:lvl1pPr>
          </a:lstStyle>
          <a:p>
            <a:r>
              <a:rPr lang="zh-CN" altLang="en-US" noProof="1" smtClean="0"/>
              <a:t>单击此处编辑母版标题样式</a:t>
            </a:r>
            <a:endParaRPr lang="zh-CN" altLang="en-US" noProof="1"/>
          </a:p>
        </p:txBody>
      </p:sp>
      <p:sp>
        <p:nvSpPr>
          <p:cNvPr id="3" name="文本占位符 2"/>
          <p:cNvSpPr>
            <a:spLocks noGrp="1"/>
          </p:cNvSpPr>
          <p:nvPr>
            <p:ph type="body" idx="1" hasCustomPrompt="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1" smtClean="0"/>
              <a:t>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hasCustomPrompt="1"/>
          </p:nvPr>
        </p:nvSpPr>
        <p:spPr>
          <a:xfrm>
            <a:off x="457200" y="1200150"/>
            <a:ext cx="4038600" cy="3394075"/>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hasCustomPrompt="1"/>
          </p:nvPr>
        </p:nvSpPr>
        <p:spPr>
          <a:xfrm>
            <a:off x="4648200" y="1200150"/>
            <a:ext cx="4038600" cy="3394075"/>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274638"/>
            <a:ext cx="7886700" cy="993775"/>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hasCustomPrompt="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编辑母版文本样式</a:t>
            </a:r>
            <a:endParaRPr lang="zh-CN" altLang="en-US" noProof="1" smtClean="0"/>
          </a:p>
        </p:txBody>
      </p:sp>
      <p:sp>
        <p:nvSpPr>
          <p:cNvPr id="4" name="内容占位符 3"/>
          <p:cNvSpPr>
            <a:spLocks noGrp="1"/>
          </p:cNvSpPr>
          <p:nvPr>
            <p:ph sz="half" idx="2" hasCustomPrompt="1"/>
          </p:nvPr>
        </p:nvSpPr>
        <p:spPr>
          <a:xfrm>
            <a:off x="630238" y="1879600"/>
            <a:ext cx="3868737" cy="2762250"/>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hasCustomPrompt="1"/>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编辑母版文本样式</a:t>
            </a:r>
            <a:endParaRPr lang="zh-CN" altLang="en-US" noProof="1" smtClean="0"/>
          </a:p>
        </p:txBody>
      </p:sp>
      <p:sp>
        <p:nvSpPr>
          <p:cNvPr id="6" name="内容占位符 5"/>
          <p:cNvSpPr>
            <a:spLocks noGrp="1"/>
          </p:cNvSpPr>
          <p:nvPr>
            <p:ph sz="quarter" idx="4" hasCustomPrompt="1"/>
          </p:nvPr>
        </p:nvSpPr>
        <p:spPr>
          <a:xfrm>
            <a:off x="4629150" y="1879600"/>
            <a:ext cx="3887788" cy="2762250"/>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hasCustomPrompt="1"/>
          </p:nvPr>
        </p:nvSpPr>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1_空白">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5122" name="组合 6"/>
          <p:cNvGrpSpPr/>
          <p:nvPr userDrawn="1"/>
        </p:nvGrpSpPr>
        <p:grpSpPr>
          <a:xfrm>
            <a:off x="1079500" y="0"/>
            <a:ext cx="844550" cy="1676400"/>
            <a:chOff x="1009752" y="242793"/>
            <a:chExt cx="768328" cy="1525705"/>
          </a:xfrm>
        </p:grpSpPr>
        <p:sp>
          <p:nvSpPr>
            <p:cNvPr id="8" name="矩形 7"/>
            <p:cNvSpPr>
              <a:spLocks noChangeArrowheads="1"/>
            </p:cNvSpPr>
            <p:nvPr/>
          </p:nvSpPr>
          <p:spPr bwMode="auto">
            <a:xfrm>
              <a:off x="1009752" y="242793"/>
              <a:ext cx="768328" cy="1141389"/>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饼形 8"/>
            <p:cNvSpPr/>
            <p:nvPr/>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D6B1B8A-0BCA-4929-A7EE-7F5ADFB8461A}"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523BC0C-1A84-4859-AD39-F808FDEEE0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2_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矩形 6"/>
          <p:cNvSpPr>
            <a:spLocks noChangeArrowheads="1"/>
          </p:cNvSpPr>
          <p:nvPr/>
        </p:nvSpPr>
        <p:spPr bwMode="auto">
          <a:xfrm>
            <a:off x="0" y="615950"/>
            <a:ext cx="9144000" cy="139700"/>
          </a:xfrm>
          <a:prstGeom prst="rect">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6147" name="组合 7"/>
          <p:cNvGrpSpPr/>
          <p:nvPr userDrawn="1"/>
        </p:nvGrpSpPr>
        <p:grpSpPr>
          <a:xfrm rot="-5400000">
            <a:off x="336550" y="76200"/>
            <a:ext cx="685800" cy="1358900"/>
            <a:chOff x="1009752" y="242793"/>
            <a:chExt cx="768328" cy="1525705"/>
          </a:xfrm>
        </p:grpSpPr>
        <p:sp>
          <p:nvSpPr>
            <p:cNvPr id="9" name="矩形 8"/>
            <p:cNvSpPr>
              <a:spLocks noChangeArrowheads="1"/>
            </p:cNvSpPr>
            <p:nvPr/>
          </p:nvSpPr>
          <p:spPr bwMode="auto">
            <a:xfrm>
              <a:off x="1009752" y="242793"/>
              <a:ext cx="768328" cy="1140714"/>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饼形 9"/>
            <p:cNvSpPr/>
            <p:nvPr/>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1"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57A5C4D-A3BE-4BD5-B317-DC2A1364C91A}"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5D4D280-52FD-4675-9DDC-DC7FEE403C7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noProof="1" smtClean="0"/>
              <a:t>单击此处编辑母版标题样式</a:t>
            </a:r>
            <a:endParaRPr lang="zh-CN" altLang="en-US" noProof="1"/>
          </a:p>
        </p:txBody>
      </p:sp>
      <p:sp>
        <p:nvSpPr>
          <p:cNvPr id="3" name="内容占位符 2"/>
          <p:cNvSpPr>
            <a:spLocks noGrp="1"/>
          </p:cNvSpPr>
          <p:nvPr>
            <p:ph idx="1" hasCustomPrompt="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hasCustomPrompt="1"/>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788" y="741363"/>
            <a:ext cx="4629150" cy="36544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hasCustomPrompt="1"/>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hasCustomPrompt="1"/>
          </p:nvPr>
        </p:nvSpPr>
        <p:spPr/>
        <p:txBody>
          <a:bodyPr vert="eaVert"/>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hasCustomPrompt="1"/>
          </p:nvPr>
        </p:nvSpPr>
        <p:spPr>
          <a:xfrm>
            <a:off x="457200" y="206375"/>
            <a:ext cx="6019800" cy="4387850"/>
          </a:xfrm>
        </p:spPr>
        <p:txBody>
          <a:bodyPr vert="eaVert"/>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700"/>
            <a:ext cx="7886700" cy="2139950"/>
          </a:xfrm>
        </p:spPr>
        <p:txBody>
          <a:bodyPr anchor="b"/>
          <a:lstStyle>
            <a:lvl1pPr>
              <a:defRPr sz="6000"/>
            </a:lvl1pPr>
          </a:lstStyle>
          <a:p>
            <a:r>
              <a:rPr lang="zh-CN" altLang="en-US" noProof="1" smtClean="0"/>
              <a:t>单击此处编辑母版标题样式</a:t>
            </a:r>
            <a:endParaRPr lang="zh-CN" altLang="en-US" noProof="1"/>
          </a:p>
        </p:txBody>
      </p:sp>
      <p:sp>
        <p:nvSpPr>
          <p:cNvPr id="3" name="文本占位符 2"/>
          <p:cNvSpPr>
            <a:spLocks noGrp="1"/>
          </p:cNvSpPr>
          <p:nvPr>
            <p:ph type="body" idx="1" hasCustomPrompt="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1" smtClean="0"/>
              <a:t>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hasCustomPrompt="1"/>
          </p:nvPr>
        </p:nvSpPr>
        <p:spPr>
          <a:xfrm>
            <a:off x="457200" y="1200150"/>
            <a:ext cx="4038600" cy="3394075"/>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hasCustomPrompt="1"/>
          </p:nvPr>
        </p:nvSpPr>
        <p:spPr>
          <a:xfrm>
            <a:off x="4648200" y="1200150"/>
            <a:ext cx="4038600" cy="3394075"/>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274638"/>
            <a:ext cx="7886700" cy="993775"/>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hasCustomPrompt="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编辑母版文本样式</a:t>
            </a:r>
            <a:endParaRPr lang="zh-CN" altLang="en-US" noProof="1" smtClean="0"/>
          </a:p>
        </p:txBody>
      </p:sp>
      <p:sp>
        <p:nvSpPr>
          <p:cNvPr id="4" name="内容占位符 3"/>
          <p:cNvSpPr>
            <a:spLocks noGrp="1"/>
          </p:cNvSpPr>
          <p:nvPr>
            <p:ph sz="half" idx="2" hasCustomPrompt="1"/>
          </p:nvPr>
        </p:nvSpPr>
        <p:spPr>
          <a:xfrm>
            <a:off x="630238" y="1879600"/>
            <a:ext cx="3868737" cy="2762250"/>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hasCustomPrompt="1"/>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编辑母版文本样式</a:t>
            </a:r>
            <a:endParaRPr lang="zh-CN" altLang="en-US" noProof="1" smtClean="0"/>
          </a:p>
        </p:txBody>
      </p:sp>
      <p:sp>
        <p:nvSpPr>
          <p:cNvPr id="6" name="内容占位符 5"/>
          <p:cNvSpPr>
            <a:spLocks noGrp="1"/>
          </p:cNvSpPr>
          <p:nvPr>
            <p:ph sz="quarter" idx="4" hasCustomPrompt="1"/>
          </p:nvPr>
        </p:nvSpPr>
        <p:spPr>
          <a:xfrm>
            <a:off x="4629150" y="1879600"/>
            <a:ext cx="3887788" cy="2762250"/>
          </a:xfrm>
        </p:spPr>
        <p:txBody>
          <a:bodyPr/>
          <a:lstStyle/>
          <a:p>
            <a:pPr lvl="0"/>
            <a:r>
              <a:rPr lang="zh-CN" altLang="en-US" noProof="1" smtClean="0"/>
              <a:t>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3074" name="组合 6"/>
          <p:cNvGrpSpPr/>
          <p:nvPr userDrawn="1"/>
        </p:nvGrpSpPr>
        <p:grpSpPr>
          <a:xfrm>
            <a:off x="1079500" y="0"/>
            <a:ext cx="844550" cy="1676400"/>
            <a:chOff x="1009752" y="242793"/>
            <a:chExt cx="768328" cy="1525705"/>
          </a:xfrm>
        </p:grpSpPr>
        <p:sp>
          <p:nvSpPr>
            <p:cNvPr id="8" name="矩形 7"/>
            <p:cNvSpPr>
              <a:spLocks noChangeArrowheads="1"/>
            </p:cNvSpPr>
            <p:nvPr/>
          </p:nvSpPr>
          <p:spPr bwMode="auto">
            <a:xfrm>
              <a:off x="1009752" y="242793"/>
              <a:ext cx="768328" cy="1141389"/>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饼形 8"/>
            <p:cNvSpPr/>
            <p:nvPr/>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5CF0114-BBB9-4569-8DDE-FF27955460C7}"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310A5A-6706-45DF-B4FD-4DD5386454F9}"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矩形 6"/>
          <p:cNvSpPr>
            <a:spLocks noChangeArrowheads="1"/>
          </p:cNvSpPr>
          <p:nvPr/>
        </p:nvSpPr>
        <p:spPr bwMode="auto">
          <a:xfrm>
            <a:off x="0" y="615950"/>
            <a:ext cx="9144000" cy="139700"/>
          </a:xfrm>
          <a:prstGeom prst="rect">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4099" name="组合 7"/>
          <p:cNvGrpSpPr/>
          <p:nvPr userDrawn="1"/>
        </p:nvGrpSpPr>
        <p:grpSpPr>
          <a:xfrm rot="-5400000">
            <a:off x="336550" y="76200"/>
            <a:ext cx="685800" cy="1358900"/>
            <a:chOff x="1009752" y="242793"/>
            <a:chExt cx="768328" cy="1525705"/>
          </a:xfrm>
        </p:grpSpPr>
        <p:sp>
          <p:nvSpPr>
            <p:cNvPr id="9" name="矩形 8"/>
            <p:cNvSpPr>
              <a:spLocks noChangeArrowheads="1"/>
            </p:cNvSpPr>
            <p:nvPr/>
          </p:nvSpPr>
          <p:spPr bwMode="auto">
            <a:xfrm>
              <a:off x="1009752" y="242793"/>
              <a:ext cx="768328" cy="1140714"/>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饼形 9"/>
            <p:cNvSpPr/>
            <p:nvPr/>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1"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941BD2D-D09B-404F-A657-17E86A4801E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B68F7E-5111-4238-8F5E-19ADC92AACB2}"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1.jpeg"/><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3.xml"/><Relationship Id="rId8" Type="http://schemas.openxmlformats.org/officeDocument/2006/relationships/slideLayout" Target="../slideLayouts/slideLayout22.xml"/><Relationship Id="rId7" Type="http://schemas.openxmlformats.org/officeDocument/2006/relationships/slideLayout" Target="../slideLayouts/slideLayout21.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6" Type="http://schemas.openxmlformats.org/officeDocument/2006/relationships/theme" Target="../theme/theme2.xml"/><Relationship Id="rId15" Type="http://schemas.openxmlformats.org/officeDocument/2006/relationships/image" Target="../media/image1.jpeg"/><Relationship Id="rId14" Type="http://schemas.openxmlformats.org/officeDocument/2006/relationships/slideLayout" Target="../slideLayouts/slideLayout28.xml"/><Relationship Id="rId13" Type="http://schemas.openxmlformats.org/officeDocument/2006/relationships/slideLayout" Target="../slideLayouts/slideLayout27.xml"/><Relationship Id="rId12" Type="http://schemas.openxmlformats.org/officeDocument/2006/relationships/slideLayout" Target="../slideLayouts/slideLayout26.xml"/><Relationship Id="rId11" Type="http://schemas.openxmlformats.org/officeDocument/2006/relationships/slideLayout" Target="../slideLayouts/slideLayout25.xml"/><Relationship Id="rId10" Type="http://schemas.openxmlformats.org/officeDocument/2006/relationships/slideLayout" Target="../slideLayouts/slideLayout24.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5"/>
          <a:stretch>
            <a:fillRect/>
          </a:stretch>
        </a:blipFill>
        <a:effectLst/>
      </p:bgPr>
    </p:bg>
    <p:spTree>
      <p:nvGrpSpPr>
        <p:cNvPr id="1" name=""/>
        <p:cNvGrpSpPr/>
        <p:nvPr/>
      </p:nvGrpSpPr>
      <p:grpSpPr/>
      <p:sp>
        <p:nvSpPr>
          <p:cNvPr id="1026" name="标题占位符 1"/>
          <p:cNvSpPr>
            <a:spLocks noGrp="1"/>
          </p:cNvSpPr>
          <p:nvPr>
            <p:ph type="title"/>
          </p:nvPr>
        </p:nvSpPr>
        <p:spPr>
          <a:xfrm>
            <a:off x="457200" y="206375"/>
            <a:ext cx="8229600" cy="857250"/>
          </a:xfrm>
          <a:prstGeom prst="rect">
            <a:avLst/>
          </a:prstGeom>
          <a:noFill/>
          <a:ln w="9525">
            <a:noFill/>
          </a:ln>
        </p:spPr>
        <p:txBody>
          <a:bodyPr anchor="ctr" anchorCtr="0"/>
          <a:p>
            <a:pPr lvl="0"/>
            <a:r>
              <a:rPr lang="zh-CN" altLang="zh-CN" dirty="0"/>
              <a:t>单击此处编辑母版标题样式</a:t>
            </a:r>
            <a:endParaRPr lang="zh-CN" altLang="zh-CN" dirty="0"/>
          </a:p>
        </p:txBody>
      </p:sp>
      <p:sp>
        <p:nvSpPr>
          <p:cNvPr id="1027" name="文本占位符 2"/>
          <p:cNvSpPr>
            <a:spLocks noGrp="1"/>
          </p:cNvSpPr>
          <p:nvPr>
            <p:ph type="body"/>
          </p:nvPr>
        </p:nvSpPr>
        <p:spPr>
          <a:xfrm>
            <a:off x="457200" y="1200150"/>
            <a:ext cx="8229600" cy="3394075"/>
          </a:xfrm>
          <a:prstGeom prst="rect">
            <a:avLst/>
          </a:prstGeom>
          <a:noFill/>
          <a:ln w="9525">
            <a:noFill/>
          </a:ln>
        </p:spPr>
        <p:txBody>
          <a:bodyPr/>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日期占位符 3"/>
          <p:cNvSpPr>
            <a:spLocks noGrp="1" noChangeArrowheads="1"/>
          </p:cNvSpPr>
          <p:nvPr>
            <p:ph type="dt" sz="half" idx="2"/>
          </p:nvPr>
        </p:nvSpPr>
        <p:spPr bwMode="auto">
          <a:xfrm>
            <a:off x="457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94B0D9-8E5F-4069-A19E-605BE183F48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124200" y="4767263"/>
            <a:ext cx="289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553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eaLnBrk="1" hangingPunct="1">
              <a:buFont typeface="Arial" panose="020B0604020202020204" pitchFamily="34" charset="0"/>
              <a:buNone/>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A8E47BB-61A2-491C-B784-2620207825FE}"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5"/>
          <a:stretch>
            <a:fillRect/>
          </a:stretch>
        </a:blipFill>
        <a:effectLst/>
      </p:bgPr>
    </p:bg>
    <p:spTree>
      <p:nvGrpSpPr>
        <p:cNvPr id="1" name=""/>
        <p:cNvGrpSpPr/>
        <p:nvPr/>
      </p:nvGrpSpPr>
      <p:grpSpPr/>
      <p:sp>
        <p:nvSpPr>
          <p:cNvPr id="2050" name="标题占位符 1"/>
          <p:cNvSpPr>
            <a:spLocks noGrp="1"/>
          </p:cNvSpPr>
          <p:nvPr>
            <p:ph type="title"/>
          </p:nvPr>
        </p:nvSpPr>
        <p:spPr>
          <a:xfrm>
            <a:off x="457200" y="206375"/>
            <a:ext cx="8229600" cy="857250"/>
          </a:xfrm>
          <a:prstGeom prst="rect">
            <a:avLst/>
          </a:prstGeom>
          <a:noFill/>
          <a:ln w="9525">
            <a:noFill/>
          </a:ln>
        </p:spPr>
        <p:txBody>
          <a:bodyPr anchor="ctr" anchorCtr="0"/>
          <a:p>
            <a:pPr lvl="0"/>
            <a:r>
              <a:rPr lang="zh-CN" altLang="zh-CN" dirty="0"/>
              <a:t>单击此处编辑母版标题样式</a:t>
            </a:r>
            <a:endParaRPr lang="zh-CN" altLang="zh-CN" dirty="0"/>
          </a:p>
        </p:txBody>
      </p:sp>
      <p:sp>
        <p:nvSpPr>
          <p:cNvPr id="2051" name="文本占位符 2"/>
          <p:cNvSpPr>
            <a:spLocks noGrp="1"/>
          </p:cNvSpPr>
          <p:nvPr>
            <p:ph type="body"/>
          </p:nvPr>
        </p:nvSpPr>
        <p:spPr>
          <a:xfrm>
            <a:off x="457200" y="1200150"/>
            <a:ext cx="8229600" cy="3394075"/>
          </a:xfrm>
          <a:prstGeom prst="rect">
            <a:avLst/>
          </a:prstGeom>
          <a:noFill/>
          <a:ln w="9525">
            <a:noFill/>
          </a:ln>
        </p:spPr>
        <p:txBody>
          <a:bodyPr/>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日期占位符 3"/>
          <p:cNvSpPr>
            <a:spLocks noGrp="1" noChangeArrowheads="1"/>
          </p:cNvSpPr>
          <p:nvPr>
            <p:ph type="dt" sz="half" idx="2"/>
          </p:nvPr>
        </p:nvSpPr>
        <p:spPr bwMode="auto">
          <a:xfrm>
            <a:off x="457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445EA33-4569-4670-85DC-F7CED8D4058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124200" y="4767263"/>
            <a:ext cx="289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553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eaLnBrk="1" hangingPunct="1">
              <a:buFont typeface="Arial" panose="020B0604020202020204" pitchFamily="34" charset="0"/>
              <a:buNone/>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AABF0FE-961A-4AD0-936D-DA35BB1541D7}"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sldNum="0" hdr="0" ftr="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4.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9.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4" name="图片 2"/>
          <p:cNvPicPr>
            <a:picLocks noChangeAspect="1"/>
          </p:cNvPicPr>
          <p:nvPr/>
        </p:nvPicPr>
        <p:blipFill>
          <a:blip r:embed="rId1"/>
          <a:stretch>
            <a:fillRect/>
          </a:stretch>
        </p:blipFill>
        <p:spPr>
          <a:xfrm>
            <a:off x="22225" y="0"/>
            <a:ext cx="9140825" cy="5143500"/>
          </a:xfrm>
          <a:prstGeom prst="rect">
            <a:avLst/>
          </a:prstGeom>
          <a:noFill/>
          <a:ln w="9525">
            <a:noFill/>
          </a:ln>
        </p:spPr>
      </p:pic>
      <p:sp>
        <p:nvSpPr>
          <p:cNvPr id="3" name="矩形 2"/>
          <p:cNvSpPr/>
          <p:nvPr/>
        </p:nvSpPr>
        <p:spPr bwMode="auto">
          <a:xfrm>
            <a:off x="1316038" y="895350"/>
            <a:ext cx="6511925" cy="2584450"/>
          </a:xfrm>
          <a:prstGeom prst="rect">
            <a:avLst/>
          </a:prstGeom>
          <a:solidFill>
            <a:schemeClr val="bg1"/>
          </a:solidFill>
          <a:ln w="76200" cap="flat" cmpd="sng" algn="ctr">
            <a:solidFill>
              <a:schemeClr val="bg1">
                <a:lumMod val="85000"/>
              </a:schemeClr>
            </a:solidFill>
            <a:prstDash val="solid"/>
            <a:round/>
            <a:headEnd type="none" w="med" len="med"/>
            <a:tailEnd type="none" w="med" len="med"/>
          </a:ln>
          <a:effectLst/>
        </p:spPr>
        <p:txBody>
          <a:bodyPr anchor="ctr"/>
          <a:lstStyle/>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rPr>
              <a:t>磷酸奥司他韦干混悬剂</a:t>
            </a:r>
            <a:endParaRPr kumimoji="0" lang="zh-CN" altLang="en-US" sz="24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rPr>
              <a:t>（坦立舒）</a:t>
            </a:r>
            <a:endParaRPr kumimoji="0" lang="en-US" altLang="zh-CN" sz="24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endParaRPr kumimoji="0" lang="en-US" altLang="zh-CN" sz="24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sp>
        <p:nvSpPr>
          <p:cNvPr id="8196" name="圆角矩形 4"/>
          <p:cNvSpPr/>
          <p:nvPr/>
        </p:nvSpPr>
        <p:spPr>
          <a:xfrm>
            <a:off x="3384550" y="2851150"/>
            <a:ext cx="2374900" cy="488950"/>
          </a:xfrm>
          <a:prstGeom prst="roundRect">
            <a:avLst>
              <a:gd name="adj" fmla="val 38352"/>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齐鲁制药有限公司</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advTm="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 name="MH_Others_1"/>
          <p:cNvSpPr/>
          <p:nvPr>
            <p:custDataLst>
              <p:tags r:id="rId1"/>
            </p:custDataLst>
          </p:nvPr>
        </p:nvSpPr>
        <p:spPr>
          <a:xfrm>
            <a:off x="996950" y="1455738"/>
            <a:ext cx="815975" cy="2525713"/>
          </a:xfrm>
          <a:prstGeom prst="rect">
            <a:avLst/>
          </a:prstGeom>
          <a:solidFill>
            <a:srgbClr val="2683C6"/>
          </a:solidFill>
          <a:ln w="25400" cap="flat" cmpd="sng" algn="ctr">
            <a:noFill/>
            <a:prstDash val="solid"/>
          </a:ln>
          <a:effectLst/>
        </p:spPr>
        <p:txBody>
          <a:bodyPr lIns="0" tIns="0" rIns="0" bIns="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目录</a:t>
            </a:r>
            <a:endParaRPr kumimoji="0" lang="zh-CN" altLang="en-US" sz="40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MH_Others_2"/>
          <p:cNvSpPr txBox="1"/>
          <p:nvPr>
            <p:custDataLst>
              <p:tags r:id="rId2"/>
            </p:custDataLst>
          </p:nvPr>
        </p:nvSpPr>
        <p:spPr>
          <a:xfrm>
            <a:off x="2406650" y="965200"/>
            <a:ext cx="1836738" cy="490538"/>
          </a:xfrm>
          <a:prstGeom prst="rect">
            <a:avLst/>
          </a:prstGeom>
          <a:noFill/>
        </p:spPr>
        <p:txBody>
          <a:bodyPr lIns="0" tIns="0" rIns="0" bIns="0">
            <a:normAutofit/>
          </a:bodyPr>
          <a:lstStyle/>
          <a:p>
            <a:pPr marR="0" algn="ctr" defTabSz="914400" eaLnBrk="1" fontAlgn="auto" hangingPunct="1">
              <a:spcBef>
                <a:spcPts val="0"/>
              </a:spcBef>
              <a:spcAft>
                <a:spcPts val="0"/>
              </a:spcAft>
              <a:buClrTx/>
              <a:buSzTx/>
              <a:buFontTx/>
              <a:buNone/>
              <a:defRPr/>
            </a:pPr>
            <a:r>
              <a:rPr kumimoji="0" lang="en-US" altLang="zh-CN" sz="24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CONTENTS</a:t>
            </a:r>
            <a:endParaRPr kumimoji="0" lang="zh-CN" altLang="en-US" sz="24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10244" name="MH_Entry_1"/>
          <p:cNvSpPr txBox="1"/>
          <p:nvPr>
            <p:custDataLst>
              <p:tags r:id="rId3"/>
            </p:custDataLst>
          </p:nvPr>
        </p:nvSpPr>
        <p:spPr>
          <a:xfrm>
            <a:off x="3756025" y="1635125"/>
            <a:ext cx="1849438" cy="446088"/>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000000"/>
                </a:solidFill>
                <a:ea typeface="微软雅黑" panose="020B0503020204020204" pitchFamily="34" charset="-122"/>
              </a:rPr>
              <a:t>药品基本信息</a:t>
            </a:r>
            <a:endParaRPr lang="zh-CN" altLang="en-US" sz="1800" dirty="0">
              <a:solidFill>
                <a:srgbClr val="000000"/>
              </a:solidFill>
              <a:ea typeface="微软雅黑" panose="020B0503020204020204" pitchFamily="34" charset="-122"/>
            </a:endParaRPr>
          </a:p>
        </p:txBody>
      </p:sp>
      <p:sp>
        <p:nvSpPr>
          <p:cNvPr id="10245" name="MH_Entry_2"/>
          <p:cNvSpPr txBox="1"/>
          <p:nvPr>
            <p:custDataLst>
              <p:tags r:id="rId4"/>
            </p:custDataLst>
          </p:nvPr>
        </p:nvSpPr>
        <p:spPr>
          <a:xfrm>
            <a:off x="3724275" y="24590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安全性</a:t>
            </a:r>
            <a:endParaRPr lang="zh-CN" altLang="en-US" sz="1800" dirty="0">
              <a:solidFill>
                <a:srgbClr val="404040"/>
              </a:solidFill>
              <a:ea typeface="微软雅黑" panose="020B0503020204020204" pitchFamily="34" charset="-122"/>
            </a:endParaRPr>
          </a:p>
        </p:txBody>
      </p:sp>
      <p:sp>
        <p:nvSpPr>
          <p:cNvPr id="19" name="矩形 18"/>
          <p:cNvSpPr/>
          <p:nvPr/>
        </p:nvSpPr>
        <p:spPr>
          <a:xfrm>
            <a:off x="2709863" y="1635125"/>
            <a:ext cx="454025" cy="446088"/>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1</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20" name="矩形 19"/>
          <p:cNvSpPr/>
          <p:nvPr/>
        </p:nvSpPr>
        <p:spPr>
          <a:xfrm>
            <a:off x="2709863" y="24590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2</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10248" name="MH_Entry_2"/>
          <p:cNvSpPr txBox="1"/>
          <p:nvPr>
            <p:custDataLst>
              <p:tags r:id="rId5"/>
            </p:custDataLst>
          </p:nvPr>
        </p:nvSpPr>
        <p:spPr>
          <a:xfrm>
            <a:off x="3724275" y="32845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有效性</a:t>
            </a:r>
            <a:endParaRPr lang="zh-CN" altLang="en-US" sz="1800" dirty="0">
              <a:solidFill>
                <a:srgbClr val="404040"/>
              </a:solidFill>
              <a:ea typeface="微软雅黑" panose="020B0503020204020204" pitchFamily="34" charset="-122"/>
            </a:endParaRPr>
          </a:p>
        </p:txBody>
      </p:sp>
      <p:sp>
        <p:nvSpPr>
          <p:cNvPr id="22" name="矩形 21"/>
          <p:cNvSpPr/>
          <p:nvPr/>
        </p:nvSpPr>
        <p:spPr>
          <a:xfrm>
            <a:off x="2709863" y="32845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3</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10250" name="MH_Entry_2"/>
          <p:cNvSpPr txBox="1"/>
          <p:nvPr>
            <p:custDataLst>
              <p:tags r:id="rId6"/>
            </p:custDataLst>
          </p:nvPr>
        </p:nvSpPr>
        <p:spPr>
          <a:xfrm>
            <a:off x="6807200" y="1635125"/>
            <a:ext cx="1847850" cy="446088"/>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创新性</a:t>
            </a:r>
            <a:endParaRPr lang="zh-CN" altLang="en-US" sz="1800" dirty="0">
              <a:solidFill>
                <a:srgbClr val="404040"/>
              </a:solidFill>
              <a:ea typeface="微软雅黑" panose="020B0503020204020204" pitchFamily="34" charset="-122"/>
            </a:endParaRPr>
          </a:p>
        </p:txBody>
      </p:sp>
      <p:sp>
        <p:nvSpPr>
          <p:cNvPr id="31" name="矩形 30"/>
          <p:cNvSpPr/>
          <p:nvPr/>
        </p:nvSpPr>
        <p:spPr>
          <a:xfrm>
            <a:off x="5792788" y="1635125"/>
            <a:ext cx="454025" cy="446088"/>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4</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10252" name="MH_Entry_2"/>
          <p:cNvSpPr txBox="1"/>
          <p:nvPr>
            <p:custDataLst>
              <p:tags r:id="rId7"/>
            </p:custDataLst>
          </p:nvPr>
        </p:nvSpPr>
        <p:spPr>
          <a:xfrm>
            <a:off x="6807200" y="24590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公平性</a:t>
            </a:r>
            <a:endParaRPr lang="zh-CN" altLang="en-US" sz="1800" dirty="0">
              <a:solidFill>
                <a:srgbClr val="404040"/>
              </a:solidFill>
              <a:ea typeface="微软雅黑" panose="020B0503020204020204" pitchFamily="34" charset="-122"/>
            </a:endParaRPr>
          </a:p>
        </p:txBody>
      </p:sp>
      <p:sp>
        <p:nvSpPr>
          <p:cNvPr id="33" name="矩形 32"/>
          <p:cNvSpPr/>
          <p:nvPr/>
        </p:nvSpPr>
        <p:spPr>
          <a:xfrm>
            <a:off x="5792788" y="24590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5</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71450" y="1943100"/>
            <a:ext cx="2668588" cy="1106488"/>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药品基本信息</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Basic information</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graphicFrame>
        <p:nvGraphicFramePr>
          <p:cNvPr id="5" name="表格 4"/>
          <p:cNvGraphicFramePr>
            <a:graphicFrameLocks noGrp="1"/>
          </p:cNvGraphicFramePr>
          <p:nvPr>
            <p:custDataLst>
              <p:tags r:id="rId1"/>
            </p:custDataLst>
          </p:nvPr>
        </p:nvGraphicFramePr>
        <p:xfrm>
          <a:off x="2674938" y="755650"/>
          <a:ext cx="6219825" cy="3621088"/>
        </p:xfrm>
        <a:graphic>
          <a:graphicData uri="http://schemas.openxmlformats.org/drawingml/2006/table">
            <a:tbl>
              <a:tblPr firstCol="1" bandRow="1">
                <a:tableStyleId>{5C22544A-7EE6-4342-B048-85BDC9FD1C3A}</a:tableStyleId>
              </a:tblPr>
              <a:tblGrid>
                <a:gridCol w="1189869"/>
                <a:gridCol w="1176535"/>
                <a:gridCol w="1319395"/>
                <a:gridCol w="2534026"/>
              </a:tblGrid>
              <a:tr h="304782">
                <a:tc gridSpan="2">
                  <a:txBody>
                    <a:bodyPr/>
                    <a:lstStyle/>
                    <a:p>
                      <a:r>
                        <a:rPr lang="zh-CN" altLang="en-US" sz="1400" dirty="0" smtClean="0">
                          <a:ea typeface="微软雅黑" panose="020B0503020204020204" pitchFamily="34" charset="-122"/>
                        </a:rPr>
                        <a:t>通用名</a:t>
                      </a:r>
                      <a:endParaRPr lang="zh-CN" altLang="en-US" sz="1400" dirty="0">
                        <a:ea typeface="微软雅黑" panose="020B0503020204020204" pitchFamily="34" charset="-122"/>
                      </a:endParaRPr>
                    </a:p>
                  </a:txBody>
                  <a:tcPr marL="91434" marR="91434" marT="45714" marB="45714" anchor="ctr"/>
                </a:tc>
                <a:tc hMerge="1">
                  <a:tcPr/>
                </a:tc>
                <a:tc gridSpan="2">
                  <a:txBody>
                    <a:bodyPr/>
                    <a:lstStyle/>
                    <a:p>
                      <a:r>
                        <a:rPr lang="zh-CN" altLang="en-US" sz="1200" dirty="0">
                          <a:latin typeface="微软雅黑" panose="020B0503020204020204" pitchFamily="34" charset="-122"/>
                          <a:ea typeface="微软雅黑" panose="020B0503020204020204" pitchFamily="34" charset="-122"/>
                          <a:sym typeface="+mn-ea"/>
                        </a:rPr>
                        <a:t>磷酸奥司他韦干混悬剂</a:t>
                      </a:r>
                      <a:endParaRPr lang="zh-CN" altLang="en-US" sz="1200" dirty="0">
                        <a:latin typeface="微软雅黑" panose="020B0503020204020204" pitchFamily="34" charset="-122"/>
                        <a:ea typeface="微软雅黑" panose="020B0503020204020204" pitchFamily="34" charset="-122"/>
                        <a:sym typeface="+mn-ea"/>
                      </a:endParaRPr>
                    </a:p>
                  </a:txBody>
                  <a:tcPr marL="91434" marR="91434" marT="45714" marB="45714" anchor="ctr"/>
                </a:tc>
                <a:tc hMerge="1">
                  <a:tcPr/>
                </a:tc>
              </a:tr>
              <a:tr h="304782">
                <a:tc gridSpan="2">
                  <a:txBody>
                    <a:bodyPr/>
                    <a:lstStyle/>
                    <a:p>
                      <a:r>
                        <a:rPr lang="zh-CN" altLang="en-US" sz="1400" dirty="0" smtClean="0">
                          <a:ea typeface="微软雅黑" panose="020B0503020204020204" pitchFamily="34" charset="-122"/>
                        </a:rPr>
                        <a:t>注册规格</a:t>
                      </a:r>
                      <a:endParaRPr lang="zh-CN" altLang="en-US" sz="1400" dirty="0">
                        <a:ea typeface="微软雅黑" panose="020B0503020204020204" pitchFamily="34" charset="-122"/>
                      </a:endParaRPr>
                    </a:p>
                  </a:txBody>
                  <a:tcPr marL="91434" marR="91434" marT="45714" marB="45714" anchor="ctr"/>
                </a:tc>
                <a:tc hMerge="1">
                  <a:tcPr/>
                </a:tc>
                <a:tc gridSpan="2">
                  <a:txBody>
                    <a:bodyPr/>
                    <a:lstStyle/>
                    <a:p>
                      <a:r>
                        <a:rPr lang="en-US" sz="1200" b="0" dirty="0">
                          <a:solidFill>
                            <a:schemeClr val="tx1"/>
                          </a:solidFill>
                          <a:latin typeface="微软雅黑" panose="020B0503020204020204" pitchFamily="34" charset="-122"/>
                          <a:ea typeface="微软雅黑" panose="020B0503020204020204" pitchFamily="34" charset="-122"/>
                          <a:sym typeface="+mn-ea"/>
                        </a:rPr>
                        <a:t>0.36g/</a:t>
                      </a:r>
                      <a:r>
                        <a:rPr lang="zh-CN" altLang="en-US" sz="1200" b="0" dirty="0">
                          <a:solidFill>
                            <a:schemeClr val="tx1"/>
                          </a:solidFill>
                          <a:latin typeface="微软雅黑" panose="020B0503020204020204" pitchFamily="34" charset="-122"/>
                          <a:ea typeface="微软雅黑" panose="020B0503020204020204" pitchFamily="34" charset="-122"/>
                          <a:sym typeface="+mn-ea"/>
                        </a:rPr>
                        <a:t>瓶</a:t>
                      </a:r>
                      <a:endParaRPr lang="zh-CN" altLang="en-US" sz="1200" b="0" dirty="0">
                        <a:solidFill>
                          <a:schemeClr val="tx1"/>
                        </a:solidFill>
                        <a:latin typeface="微软雅黑" panose="020B0503020204020204" pitchFamily="34" charset="-122"/>
                        <a:ea typeface="微软雅黑" panose="020B0503020204020204" pitchFamily="34" charset="-122"/>
                        <a:sym typeface="+mn-ea"/>
                      </a:endParaRPr>
                    </a:p>
                  </a:txBody>
                  <a:tcPr marL="91434" marR="91434" marT="45714" marB="45714" anchor="ctr"/>
                </a:tc>
                <a:tc hMerge="1">
                  <a:tcPr/>
                </a:tc>
              </a:tr>
              <a:tr h="1335187">
                <a:tc gridSpan="2">
                  <a:txBody>
                    <a:bodyPr/>
                    <a:lstStyle/>
                    <a:p>
                      <a:r>
                        <a:rPr lang="zh-CN" altLang="en-US" sz="1400" dirty="0" smtClean="0">
                          <a:ea typeface="微软雅黑" panose="020B0503020204020204" pitchFamily="34" charset="-122"/>
                        </a:rPr>
                        <a:t>适应症</a:t>
                      </a:r>
                      <a:endParaRPr lang="zh-CN" altLang="en-US" sz="1400" dirty="0">
                        <a:ea typeface="微软雅黑" panose="020B0503020204020204" pitchFamily="34" charset="-122"/>
                      </a:endParaRPr>
                    </a:p>
                  </a:txBody>
                  <a:tcPr marL="91434" marR="91434" marT="45714" marB="45714" anchor="ctr">
                    <a:solidFill>
                      <a:srgbClr val="C00000"/>
                    </a:solidFill>
                  </a:tcPr>
                </a:tc>
                <a:tc hMerge="1">
                  <a:tcPr/>
                </a:tc>
                <a:tc gridSpan="2">
                  <a:txBody>
                    <a:bodyPr/>
                    <a:lstStyle/>
                    <a:p>
                      <a:pPr marR="0" lvl="0" algn="l" defTabSz="914400" rtl="0" eaLnBrk="1" hangingPunct="1">
                        <a:lnSpc>
                          <a:spcPct val="120000"/>
                        </a:lnSpc>
                        <a:spcBef>
                          <a:spcPct val="0"/>
                        </a:spcBef>
                        <a:spcAft>
                          <a:spcPts val="600"/>
                        </a:spcAft>
                        <a:buClrTx/>
                        <a:buSzTx/>
                        <a:buFont typeface="Arial" panose="020B0604020202020204" pitchFamily="34" charset="0"/>
                        <a:buNone/>
                        <a:defRPr/>
                      </a:pPr>
                      <a:r>
                        <a:rPr lang="zh-CN" altLang="en-US" sz="1200" noProof="0" dirty="0">
                          <a:ln>
                            <a:noFill/>
                          </a:ln>
                          <a:solidFill>
                            <a:schemeClr val="tx1"/>
                          </a:solidFill>
                          <a:effectLst/>
                          <a:uLnTx/>
                          <a:uFillTx/>
                          <a:latin typeface="微软雅黑" panose="020B0503020204020204" pitchFamily="34" charset="-122"/>
                          <a:ea typeface="微软雅黑" panose="020B0503020204020204" pitchFamily="34" charset="-122"/>
                          <a:sym typeface="+mn-ea"/>
                        </a:rPr>
                        <a:t>1.用于成人和</a:t>
                      </a:r>
                      <a:r>
                        <a:rPr lang="zh-CN" altLang="en-US" sz="1200" b="1" noProof="0" dirty="0">
                          <a:ln>
                            <a:noFill/>
                          </a:ln>
                          <a:solidFill>
                            <a:srgbClr val="FF0000"/>
                          </a:solidFill>
                          <a:effectLst/>
                          <a:uLnTx/>
                          <a:uFillTx/>
                          <a:latin typeface="微软雅黑" panose="020B0503020204020204" pitchFamily="34" charset="-122"/>
                          <a:ea typeface="微软雅黑" panose="020B0503020204020204" pitchFamily="34" charset="-122"/>
                          <a:sym typeface="+mn-ea"/>
                        </a:rPr>
                        <a:t>2周及以上儿童</a:t>
                      </a:r>
                      <a:r>
                        <a:rPr lang="zh-CN" altLang="en-US" sz="1200" noProof="0" dirty="0">
                          <a:ln>
                            <a:noFill/>
                          </a:ln>
                          <a:solidFill>
                            <a:schemeClr val="tx1"/>
                          </a:solidFill>
                          <a:effectLst/>
                          <a:uLnTx/>
                          <a:uFillTx/>
                          <a:latin typeface="微软雅黑" panose="020B0503020204020204" pitchFamily="34" charset="-122"/>
                          <a:ea typeface="微软雅黑" panose="020B0503020204020204" pitchFamily="34" charset="-122"/>
                          <a:sym typeface="+mn-ea"/>
                        </a:rPr>
                        <a:t>的甲型和乙型流感治疗（磷酸奥司他韦能够有效治疗甲型和乙型流感，但是乙型流感的临床应用数据尚不多）。患者应在首次出现症状48小时以内使用。</a:t>
                      </a:r>
                      <a:endPar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R="0" lvl="0" algn="l" defTabSz="914400" rtl="0" eaLnBrk="1" hangingPunct="1">
                        <a:lnSpc>
                          <a:spcPct val="120000"/>
                        </a:lnSpc>
                        <a:spcBef>
                          <a:spcPct val="0"/>
                        </a:spcBef>
                        <a:spcAft>
                          <a:spcPts val="600"/>
                        </a:spcAft>
                        <a:buClrTx/>
                        <a:buSzTx/>
                        <a:buFont typeface="Arial" panose="020B0604020202020204" pitchFamily="34" charset="0"/>
                        <a:buNone/>
                        <a:defRPr/>
                      </a:pPr>
                      <a:r>
                        <a:rPr lang="zh-CN" altLang="en-US" sz="1200" noProof="0" dirty="0">
                          <a:ln>
                            <a:noFill/>
                          </a:ln>
                          <a:solidFill>
                            <a:schemeClr val="tx1"/>
                          </a:solidFill>
                          <a:effectLst/>
                          <a:uLnTx/>
                          <a:uFillTx/>
                          <a:latin typeface="微软雅黑" panose="020B0503020204020204" pitchFamily="34" charset="-122"/>
                          <a:ea typeface="微软雅黑" panose="020B0503020204020204" pitchFamily="34" charset="-122"/>
                          <a:sym typeface="+mn-ea"/>
                        </a:rPr>
                        <a:t> 2.用于</a:t>
                      </a:r>
                      <a:r>
                        <a:rPr lang="zh-CN" altLang="en-US" sz="1200" b="1" noProof="0" dirty="0">
                          <a:ln>
                            <a:noFill/>
                          </a:ln>
                          <a:solidFill>
                            <a:srgbClr val="EF440A"/>
                          </a:solidFill>
                          <a:effectLst/>
                          <a:uLnTx/>
                          <a:uFillTx/>
                          <a:latin typeface="微软雅黑" panose="020B0503020204020204" pitchFamily="34" charset="-122"/>
                          <a:ea typeface="微软雅黑" panose="020B0503020204020204" pitchFamily="34" charset="-122"/>
                          <a:sym typeface="+mn-ea"/>
                        </a:rPr>
                        <a:t>1岁及1岁以上患者</a:t>
                      </a:r>
                      <a:r>
                        <a:rPr lang="zh-CN" altLang="en-US" sz="1200" noProof="0" dirty="0">
                          <a:ln>
                            <a:noFill/>
                          </a:ln>
                          <a:solidFill>
                            <a:schemeClr val="tx1"/>
                          </a:solidFill>
                          <a:effectLst/>
                          <a:uLnTx/>
                          <a:uFillTx/>
                          <a:latin typeface="微软雅黑" panose="020B0503020204020204" pitchFamily="34" charset="-122"/>
                          <a:ea typeface="微软雅黑" panose="020B0503020204020204" pitchFamily="34" charset="-122"/>
                          <a:sym typeface="+mn-ea"/>
                        </a:rPr>
                        <a:t>的甲型和乙型流感的预防。</a:t>
                      </a:r>
                      <a:endParaRPr lang="zh-CN" altLang="en-US" sz="1200" noProof="0" dirty="0">
                        <a:ln>
                          <a:noFill/>
                        </a:ln>
                        <a:solidFill>
                          <a:schemeClr val="tx1"/>
                        </a:solidFill>
                        <a:effectLst/>
                        <a:uLnTx/>
                        <a:uFillTx/>
                        <a:latin typeface="微软雅黑" panose="020B0503020204020204" pitchFamily="34" charset="-122"/>
                        <a:ea typeface="微软雅黑" panose="020B0503020204020204" pitchFamily="34" charset="-122"/>
                        <a:sym typeface="+mn-ea"/>
                      </a:endParaRPr>
                    </a:p>
                  </a:txBody>
                  <a:tcPr marL="91434" marR="91434" marT="45714" marB="45714" anchor="ctr"/>
                </a:tc>
                <a:tc hMerge="1">
                  <a:tcPr/>
                </a:tc>
              </a:tr>
              <a:tr h="944846">
                <a:tc>
                  <a:txBody>
                    <a:bodyPr/>
                    <a:lstStyle/>
                    <a:p>
                      <a:r>
                        <a:rPr lang="zh-CN" altLang="en-US" sz="1400" dirty="0" smtClean="0">
                          <a:ea typeface="微软雅黑" panose="020B0503020204020204" pitchFamily="34" charset="-122"/>
                        </a:rPr>
                        <a:t>中国首次上市时间</a:t>
                      </a:r>
                      <a:endParaRPr lang="zh-CN" altLang="en-US" sz="1400" dirty="0">
                        <a:ea typeface="微软雅黑" panose="020B0503020204020204" pitchFamily="34" charset="-122"/>
                      </a:endParaRPr>
                    </a:p>
                  </a:txBody>
                  <a:tcPr marL="91434" marR="91434" marT="45714" marB="45714" anchor="ctr"/>
                </a:tc>
                <a:tc>
                  <a:txBody>
                    <a:bodyPr/>
                    <a:lstStyle/>
                    <a:p>
                      <a:r>
                        <a:rPr lang="en-US" altLang="zh-CN" sz="1400" dirty="0">
                          <a:latin typeface="微软雅黑" panose="020B0503020204020204" pitchFamily="34" charset="-122"/>
                          <a:ea typeface="微软雅黑" panose="020B0503020204020204" pitchFamily="34" charset="-122"/>
                          <a:sym typeface="+mn-ea"/>
                        </a:rPr>
                        <a:t>2023</a:t>
                      </a:r>
                      <a:r>
                        <a:rPr lang="zh-CN" altLang="en-US" sz="1400" dirty="0">
                          <a:latin typeface="微软雅黑" panose="020B0503020204020204" pitchFamily="34" charset="-122"/>
                          <a:ea typeface="微软雅黑" panose="020B0503020204020204" pitchFamily="34" charset="-122"/>
                          <a:sym typeface="+mn-ea"/>
                        </a:rPr>
                        <a:t>年</a:t>
                      </a:r>
                      <a:r>
                        <a:rPr lang="en-US" altLang="zh-CN" sz="1400" dirty="0">
                          <a:latin typeface="微软雅黑" panose="020B0503020204020204" pitchFamily="34" charset="-122"/>
                          <a:ea typeface="微软雅黑" panose="020B0503020204020204" pitchFamily="34" charset="-122"/>
                          <a:sym typeface="+mn-ea"/>
                        </a:rPr>
                        <a:t>2</a:t>
                      </a:r>
                      <a:r>
                        <a:rPr lang="zh-CN" altLang="en-US" sz="1400" dirty="0">
                          <a:latin typeface="微软雅黑" panose="020B0503020204020204" pitchFamily="34" charset="-122"/>
                          <a:ea typeface="微软雅黑" panose="020B0503020204020204" pitchFamily="34" charset="-122"/>
                          <a:sym typeface="+mn-ea"/>
                        </a:rPr>
                        <a:t>月</a:t>
                      </a:r>
                      <a:r>
                        <a:rPr lang="en-US" altLang="zh-CN" sz="1400" dirty="0">
                          <a:latin typeface="微软雅黑" panose="020B0503020204020204" pitchFamily="34" charset="-122"/>
                          <a:ea typeface="微软雅黑" panose="020B0503020204020204" pitchFamily="34" charset="-122"/>
                          <a:sym typeface="+mn-ea"/>
                        </a:rPr>
                        <a:t>28</a:t>
                      </a:r>
                      <a:r>
                        <a:rPr lang="zh-CN" altLang="en-US" sz="1400" dirty="0">
                          <a:latin typeface="微软雅黑" panose="020B0503020204020204" pitchFamily="34" charset="-122"/>
                          <a:ea typeface="微软雅黑" panose="020B0503020204020204" pitchFamily="34" charset="-122"/>
                          <a:sym typeface="+mn-ea"/>
                        </a:rPr>
                        <a:t>日</a:t>
                      </a:r>
                      <a:endParaRPr lang="zh-CN" altLang="en-US" sz="1400" dirty="0">
                        <a:ea typeface="微软雅黑" panose="020B0503020204020204" pitchFamily="34" charset="-122"/>
                      </a:endParaRPr>
                    </a:p>
                  </a:txBody>
                  <a:tcPr marL="91434" marR="91434" marT="45714" marB="45714" anchor="ctr"/>
                </a:tc>
                <a:tc>
                  <a:txBody>
                    <a:bodyPr/>
                    <a:lstStyle/>
                    <a:p>
                      <a:pPr marL="0" algn="l" defTabSz="914400" rtl="0" eaLnBrk="1" latinLnBrk="0" hangingPunct="1"/>
                      <a:r>
                        <a:rPr lang="zh-CN" altLang="en-US" sz="1400" b="1" kern="1200" dirty="0" smtClean="0">
                          <a:solidFill>
                            <a:schemeClr val="lt1"/>
                          </a:solidFill>
                          <a:latin typeface="+mn-lt"/>
                          <a:ea typeface="微软雅黑" panose="020B0503020204020204" pitchFamily="34" charset="-122"/>
                          <a:cs typeface="+mn-cs"/>
                        </a:rPr>
                        <a:t>目前大陆地区同通用名药品的上市情况</a:t>
                      </a:r>
                      <a:endParaRPr lang="zh-CN" altLang="en-US" sz="1400" b="1" kern="1200" dirty="0">
                        <a:solidFill>
                          <a:schemeClr val="lt1"/>
                        </a:solidFill>
                        <a:latin typeface="+mn-lt"/>
                        <a:ea typeface="微软雅黑" panose="020B0503020204020204" pitchFamily="34" charset="-122"/>
                        <a:cs typeface="+mn-cs"/>
                      </a:endParaRPr>
                    </a:p>
                  </a:txBody>
                  <a:tcPr marL="91434" marR="91434" marT="45714" marB="45714" anchor="ctr">
                    <a:solidFill>
                      <a:srgbClr val="C00000"/>
                    </a:solidFill>
                  </a:tcPr>
                </a:tc>
                <a:tc>
                  <a:txBody>
                    <a:bodyPr/>
                    <a:lstStyle/>
                    <a:p>
                      <a:r>
                        <a:rPr lang="zh-CN" altLang="en-US" sz="1400" b="1" dirty="0">
                          <a:ea typeface="微软雅黑" panose="020B0503020204020204" pitchFamily="34" charset="-122"/>
                        </a:rPr>
                        <a:t>进口：</a:t>
                      </a:r>
                      <a:r>
                        <a:rPr lang="zh-CN" altLang="en-US" sz="1400" dirty="0">
                          <a:ea typeface="微软雅黑" panose="020B0503020204020204" pitchFamily="34" charset="-122"/>
                        </a:rPr>
                        <a:t>印度熙德隆；</a:t>
                      </a:r>
                      <a:endParaRPr lang="zh-CN" altLang="en-US" sz="1400" dirty="0">
                        <a:ea typeface="微软雅黑" panose="020B0503020204020204" pitchFamily="34" charset="-122"/>
                      </a:endParaRPr>
                    </a:p>
                    <a:p>
                      <a:r>
                        <a:rPr lang="zh-CN" altLang="en-US" sz="1400" b="1" dirty="0">
                          <a:ea typeface="微软雅黑" panose="020B0503020204020204" pitchFamily="34" charset="-122"/>
                        </a:rPr>
                        <a:t>国产：</a:t>
                      </a:r>
                      <a:r>
                        <a:rPr lang="zh-CN" altLang="en-US" sz="1400" dirty="0">
                          <a:ea typeface="微软雅黑" panose="020B0503020204020204" pitchFamily="34" charset="-122"/>
                        </a:rPr>
                        <a:t>博瑞制药、东阳光药业、齐鲁制药、天津汉瑞药业、南京海纳制药、苏州二叶制药</a:t>
                      </a:r>
                      <a:endParaRPr lang="zh-CN" altLang="en-US" sz="1400" dirty="0">
                        <a:ea typeface="微软雅黑" panose="020B0503020204020204" pitchFamily="34" charset="-122"/>
                      </a:endParaRPr>
                    </a:p>
                  </a:txBody>
                  <a:tcPr marL="91434" marR="91434" marT="45714" marB="45714" anchor="ctr"/>
                </a:tc>
              </a:tr>
              <a:tr h="731491">
                <a:tc>
                  <a:txBody>
                    <a:bodyPr/>
                    <a:lstStyle/>
                    <a:p>
                      <a:r>
                        <a:rPr lang="zh-CN" altLang="en-US" sz="1400" dirty="0" smtClean="0">
                          <a:ea typeface="微软雅黑" panose="020B0503020204020204" pitchFamily="34" charset="-122"/>
                        </a:rPr>
                        <a:t>全球首次上市时间及国家</a:t>
                      </a:r>
                      <a:r>
                        <a:rPr lang="en-US" altLang="zh-CN" sz="1400" dirty="0" smtClean="0">
                          <a:ea typeface="微软雅黑" panose="020B0503020204020204" pitchFamily="34" charset="-122"/>
                        </a:rPr>
                        <a:t>/</a:t>
                      </a:r>
                      <a:r>
                        <a:rPr lang="zh-CN" altLang="en-US" sz="1400" dirty="0" smtClean="0">
                          <a:ea typeface="微软雅黑" panose="020B0503020204020204" pitchFamily="34" charset="-122"/>
                        </a:rPr>
                        <a:t>地区</a:t>
                      </a:r>
                      <a:endParaRPr lang="zh-CN" altLang="en-US" sz="1400" dirty="0">
                        <a:ea typeface="微软雅黑" panose="020B0503020204020204" pitchFamily="34" charset="-122"/>
                      </a:endParaRPr>
                    </a:p>
                  </a:txBody>
                  <a:tcPr marL="91434" marR="91434" marT="45714" marB="45714" anchor="ctr"/>
                </a:tc>
                <a:tc>
                  <a:txBody>
                    <a:bodyPr/>
                    <a:lstStyle/>
                    <a:p>
                      <a:r>
                        <a:rPr lang="zh-CN" altLang="en-US" sz="1400" dirty="0">
                          <a:latin typeface="微软雅黑" panose="020B0503020204020204" pitchFamily="34" charset="-122"/>
                          <a:ea typeface="微软雅黑" panose="020B0503020204020204" pitchFamily="34" charset="-122"/>
                          <a:sym typeface="+mn-ea"/>
                        </a:rPr>
                        <a:t>TAMIFLU</a:t>
                      </a:r>
                      <a:r>
                        <a:rPr lang="zh-CN" altLang="en-US" sz="1400" baseline="30000" dirty="0">
                          <a:latin typeface="微软雅黑" panose="020B0503020204020204" pitchFamily="34" charset="-122"/>
                          <a:ea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sym typeface="+mn-ea"/>
                        </a:rPr>
                        <a:t>：</a:t>
                      </a:r>
                      <a:r>
                        <a:rPr lang="en-US" altLang="zh-CN" sz="1400" dirty="0">
                          <a:solidFill>
                            <a:schemeClr val="tx1"/>
                          </a:solidFill>
                          <a:latin typeface="微软雅黑" panose="020B0503020204020204" pitchFamily="34" charset="-122"/>
                          <a:ea typeface="微软雅黑" panose="020B0503020204020204" pitchFamily="34" charset="-122"/>
                          <a:sym typeface="+mn-ea"/>
                        </a:rPr>
                        <a:t>2000</a:t>
                      </a:r>
                      <a:r>
                        <a:rPr lang="zh-CN" altLang="en-US" sz="1400" dirty="0">
                          <a:solidFill>
                            <a:schemeClr val="tx1"/>
                          </a:solidFill>
                          <a:latin typeface="微软雅黑" panose="020B0503020204020204" pitchFamily="34" charset="-122"/>
                          <a:ea typeface="微软雅黑" panose="020B0503020204020204" pitchFamily="34" charset="-122"/>
                          <a:sym typeface="+mn-ea"/>
                        </a:rPr>
                        <a:t>年</a:t>
                      </a:r>
                      <a:r>
                        <a:rPr lang="en-US" altLang="zh-CN" sz="1400" dirty="0">
                          <a:solidFill>
                            <a:schemeClr val="tx1"/>
                          </a:solidFill>
                          <a:latin typeface="微软雅黑" panose="020B0503020204020204" pitchFamily="34" charset="-122"/>
                          <a:ea typeface="微软雅黑" panose="020B0503020204020204" pitchFamily="34" charset="-122"/>
                          <a:sym typeface="+mn-ea"/>
                        </a:rPr>
                        <a:t>12</a:t>
                      </a:r>
                      <a:r>
                        <a:rPr lang="zh-CN" altLang="en-US" sz="1400" dirty="0">
                          <a:solidFill>
                            <a:schemeClr val="tx1"/>
                          </a:solidFill>
                          <a:latin typeface="微软雅黑" panose="020B0503020204020204" pitchFamily="34" charset="-122"/>
                          <a:ea typeface="微软雅黑" panose="020B0503020204020204" pitchFamily="34" charset="-122"/>
                          <a:sym typeface="+mn-ea"/>
                        </a:rPr>
                        <a:t>月</a:t>
                      </a:r>
                      <a:r>
                        <a:rPr lang="zh-CN" altLang="en-US" sz="1400" dirty="0">
                          <a:latin typeface="微软雅黑" panose="020B0503020204020204" pitchFamily="34" charset="-122"/>
                          <a:ea typeface="微软雅黑" panose="020B0503020204020204" pitchFamily="34" charset="-122"/>
                          <a:sym typeface="+mn-ea"/>
                        </a:rPr>
                        <a:t>美国，</a:t>
                      </a:r>
                      <a:endParaRPr lang="zh-CN" altLang="en-US" sz="1400" dirty="0">
                        <a:latin typeface="微软雅黑" panose="020B0503020204020204" pitchFamily="34" charset="-122"/>
                        <a:ea typeface="微软雅黑" panose="020B0503020204020204" pitchFamily="34" charset="-122"/>
                        <a:sym typeface="+mn-ea"/>
                      </a:endParaRPr>
                    </a:p>
                  </a:txBody>
                  <a:tcPr marL="91434" marR="91434" marT="45714" marB="45714" anchor="ctr"/>
                </a:tc>
                <a:tc>
                  <a:txBody>
                    <a:bodyPr/>
                    <a:lstStyle/>
                    <a:p>
                      <a:pPr marL="0" algn="l" defTabSz="914400" rtl="0" eaLnBrk="1" latinLnBrk="0" hangingPunct="1"/>
                      <a:r>
                        <a:rPr lang="zh-CN" altLang="en-US" sz="1400" b="1" kern="1200" dirty="0" smtClean="0">
                          <a:solidFill>
                            <a:schemeClr val="lt1"/>
                          </a:solidFill>
                          <a:latin typeface="+mn-lt"/>
                          <a:ea typeface="微软雅黑" panose="020B0503020204020204" pitchFamily="34" charset="-122"/>
                          <a:cs typeface="+mn-cs"/>
                        </a:rPr>
                        <a:t>是否为</a:t>
                      </a:r>
                      <a:r>
                        <a:rPr lang="en-US" altLang="zh-CN" sz="1400" b="1" kern="1200" dirty="0" smtClean="0">
                          <a:solidFill>
                            <a:schemeClr val="lt1"/>
                          </a:solidFill>
                          <a:latin typeface="+mn-lt"/>
                          <a:ea typeface="微软雅黑" panose="020B0503020204020204" pitchFamily="34" charset="-122"/>
                          <a:cs typeface="+mn-cs"/>
                        </a:rPr>
                        <a:t>OTC</a:t>
                      </a:r>
                      <a:r>
                        <a:rPr lang="zh-CN" altLang="en-US" sz="1400" b="1" kern="1200" dirty="0" smtClean="0">
                          <a:solidFill>
                            <a:schemeClr val="lt1"/>
                          </a:solidFill>
                          <a:latin typeface="+mn-lt"/>
                          <a:ea typeface="微软雅黑" panose="020B0503020204020204" pitchFamily="34" charset="-122"/>
                          <a:cs typeface="+mn-cs"/>
                        </a:rPr>
                        <a:t>药品</a:t>
                      </a:r>
                      <a:endParaRPr lang="zh-CN" altLang="en-US" sz="1400" b="1" kern="1200" dirty="0">
                        <a:solidFill>
                          <a:schemeClr val="lt1"/>
                        </a:solidFill>
                        <a:latin typeface="+mn-lt"/>
                        <a:ea typeface="微软雅黑" panose="020B0503020204020204" pitchFamily="34" charset="-122"/>
                        <a:cs typeface="+mn-cs"/>
                      </a:endParaRPr>
                    </a:p>
                  </a:txBody>
                  <a:tcPr marL="91434" marR="91434" marT="45714" marB="45714" anchor="ctr">
                    <a:solidFill>
                      <a:srgbClr val="4F81BD"/>
                    </a:solidFill>
                  </a:tcPr>
                </a:tc>
                <a:tc>
                  <a:txBody>
                    <a:bodyPr/>
                    <a:lstStyle/>
                    <a:p>
                      <a:r>
                        <a:rPr lang="zh-CN" altLang="en-US" sz="1400" dirty="0">
                          <a:latin typeface="微软雅黑" panose="020B0503020204020204" pitchFamily="34" charset="-122"/>
                          <a:ea typeface="微软雅黑" panose="020B0503020204020204" pitchFamily="34" charset="-122"/>
                          <a:sym typeface="+mn-ea"/>
                        </a:rPr>
                        <a:t>否</a:t>
                      </a:r>
                      <a:endParaRPr lang="zh-CN" altLang="en-US" sz="1400" dirty="0">
                        <a:ea typeface="微软雅黑" panose="020B0503020204020204" pitchFamily="34" charset="-122"/>
                      </a:endParaRPr>
                    </a:p>
                  </a:txBody>
                  <a:tcPr marL="91434" marR="91434" marT="45714" marB="45714"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71450" y="1943100"/>
            <a:ext cx="2668588" cy="1106488"/>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药品基本信息</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Basic information</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graphicFrame>
        <p:nvGraphicFramePr>
          <p:cNvPr id="5" name="表格 4"/>
          <p:cNvGraphicFramePr>
            <a:graphicFrameLocks noGrp="1"/>
          </p:cNvGraphicFramePr>
          <p:nvPr/>
        </p:nvGraphicFramePr>
        <p:xfrm>
          <a:off x="2174875" y="755650"/>
          <a:ext cx="6921500" cy="3733800"/>
        </p:xfrm>
        <a:graphic>
          <a:graphicData uri="http://schemas.openxmlformats.org/drawingml/2006/table">
            <a:tbl>
              <a:tblPr firstCol="1" bandRow="1">
                <a:tableStyleId>{5C22544A-7EE6-4342-B048-85BDC9FD1C3A}</a:tableStyleId>
              </a:tblPr>
              <a:tblGrid>
                <a:gridCol w="961214"/>
                <a:gridCol w="5960286"/>
              </a:tblGrid>
              <a:tr h="304802">
                <a:tc>
                  <a:txBody>
                    <a:bodyPr/>
                    <a:lstStyle/>
                    <a:p>
                      <a:r>
                        <a:rPr lang="zh-CN" altLang="en-US" sz="1400" dirty="0" smtClean="0">
                          <a:ea typeface="微软雅黑" panose="020B0503020204020204" pitchFamily="34" charset="-122"/>
                        </a:rPr>
                        <a:t>通用名</a:t>
                      </a:r>
                      <a:endParaRPr lang="zh-CN" altLang="en-US" sz="1400" dirty="0">
                        <a:ea typeface="微软雅黑" panose="020B0503020204020204" pitchFamily="34" charset="-122"/>
                      </a:endParaRPr>
                    </a:p>
                  </a:txBody>
                  <a:tcPr marL="91426" marR="91426" marT="45721" marB="45721" anchor="ctr"/>
                </a:tc>
                <a:tc>
                  <a:txBody>
                    <a:bodyPr/>
                    <a:lstStyle/>
                    <a:p>
                      <a:r>
                        <a:rPr lang="zh-CN" altLang="en-US" sz="1200" dirty="0">
                          <a:latin typeface="微软雅黑" panose="020B0503020204020204" pitchFamily="34" charset="-122"/>
                          <a:ea typeface="微软雅黑" panose="020B0503020204020204" pitchFamily="34" charset="-122"/>
                          <a:sym typeface="+mn-ea"/>
                        </a:rPr>
                        <a:t>磷酸奥司他韦干混悬剂</a:t>
                      </a:r>
                      <a:endParaRPr lang="zh-CN" altLang="en-US" sz="1200" dirty="0">
                        <a:latin typeface="微软雅黑" panose="020B0503020204020204" pitchFamily="34" charset="-122"/>
                        <a:ea typeface="微软雅黑" panose="020B0503020204020204" pitchFamily="34" charset="-122"/>
                        <a:sym typeface="+mn-ea"/>
                      </a:endParaRPr>
                    </a:p>
                  </a:txBody>
                  <a:tcPr marL="91426" marR="91426" marT="45721" marB="45721" anchor="ctr"/>
                </a:tc>
              </a:tr>
              <a:tr h="3428998">
                <a:tc>
                  <a:txBody>
                    <a:bodyPr/>
                    <a:lstStyle/>
                    <a:p>
                      <a:r>
                        <a:rPr lang="zh-CN" altLang="en-US" sz="1400" dirty="0" smtClean="0">
                          <a:ea typeface="微软雅黑" panose="020B0503020204020204" pitchFamily="34" charset="-122"/>
                        </a:rPr>
                        <a:t>用法用量</a:t>
                      </a:r>
                      <a:endParaRPr lang="zh-CN" altLang="en-US" sz="1400" dirty="0">
                        <a:ea typeface="微软雅黑" panose="020B0503020204020204" pitchFamily="34" charset="-122"/>
                      </a:endParaRPr>
                    </a:p>
                  </a:txBody>
                  <a:tcPr marL="91426" marR="91426" marT="45721" marB="45721" anchor="ctr"/>
                </a:tc>
                <a:tc>
                  <a:txBody>
                    <a:bodyPr/>
                    <a:lstStyle/>
                    <a:p>
                      <a:pPr marR="0" lvl="0" algn="l" defTabSz="914400" rtl="0">
                        <a:lnSpc>
                          <a:spcPct val="100000"/>
                        </a:lnSpc>
                        <a:spcBef>
                          <a:spcPct val="0"/>
                        </a:spcBef>
                        <a:spcAft>
                          <a:spcPct val="0"/>
                        </a:spcAft>
                        <a:buClrTx/>
                        <a:buSzTx/>
                        <a:buFontTx/>
                        <a:buNone/>
                        <a:defRPr/>
                      </a:pPr>
                      <a:r>
                        <a:rPr lang="zh-CN" altLang="en-US" sz="1200" b="1" dirty="0">
                          <a:latin typeface="微软雅黑" panose="020B0503020204020204" pitchFamily="34" charset="-122"/>
                          <a:ea typeface="微软雅黑" panose="020B0503020204020204" pitchFamily="34" charset="-122"/>
                          <a:sym typeface="+mn-ea"/>
                        </a:rPr>
                        <a:t>治疗用量：</a:t>
                      </a:r>
                      <a:r>
                        <a:rPr lang="zh-CN" altLang="en-US" sz="1200" dirty="0">
                          <a:latin typeface="微软雅黑" panose="020B0503020204020204" pitchFamily="34" charset="-122"/>
                          <a:ea typeface="微软雅黑" panose="020B0503020204020204" pitchFamily="34" charset="-122"/>
                          <a:sym typeface="+mn-ea"/>
                        </a:rPr>
                        <a:t>成人和青少年（13岁及以上）： 磷酸奥司他韦干混悬剂在成人和13岁以上青少年的推荐口服剂量是每次12.5ml（75mg），每日2次，共5天。 </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儿童：（1岁至12岁） 对1~12岁的儿童推荐按照下列体重-剂量表服用。</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 ≤15 kg：每次30mg（5.0ml），每日2次 ；</a:t>
                      </a:r>
                      <a:endParaRPr lang="zh-CN" altLang="en-US" sz="1200" dirty="0">
                        <a:latin typeface="微软雅黑" panose="020B0503020204020204" pitchFamily="34" charset="-122"/>
                        <a:ea typeface="微软雅黑" panose="020B0503020204020204" pitchFamily="34" charset="-122"/>
                        <a:sym typeface="+mn-ea"/>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15.1~23 kg：45mg（7.5ml），每日2次； </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23.1~40 kg：60mg（10.0ml），每日2次；</a:t>
                      </a:r>
                      <a:endParaRPr lang="zh-CN" altLang="en-US" sz="1200" dirty="0">
                        <a:latin typeface="微软雅黑" panose="020B0503020204020204" pitchFamily="34" charset="-122"/>
                        <a:ea typeface="微软雅黑" panose="020B0503020204020204" pitchFamily="34" charset="-122"/>
                        <a:sym typeface="+mn-ea"/>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&gt;40 kg：75mg（12.5ml），每日2次； </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婴儿（2周龄至1岁以下） 对2周龄至1岁以下的婴儿，推荐口服剂量是每次3mg/kg，每日2次，共5天。</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b="1" dirty="0">
                          <a:latin typeface="微软雅黑" panose="020B0503020204020204" pitchFamily="34" charset="-122"/>
                          <a:ea typeface="微软雅黑" panose="020B0503020204020204" pitchFamily="34" charset="-122"/>
                          <a:sym typeface="+mn-ea"/>
                        </a:rPr>
                        <a:t>预防用量：</a:t>
                      </a:r>
                      <a:r>
                        <a:rPr lang="zh-CN" altLang="en-US" sz="1200" dirty="0">
                          <a:latin typeface="微软雅黑" panose="020B0503020204020204" pitchFamily="34" charset="-122"/>
                          <a:ea typeface="微软雅黑" panose="020B0503020204020204" pitchFamily="34" charset="-122"/>
                          <a:sym typeface="+mn-ea"/>
                        </a:rPr>
                        <a:t>成人和青少年（13岁及以上）： 磷酸奥司他韦干混悬剂在成人和13岁以上青少年的推荐口服剂量是每次12.5ml（75mg），每日</a:t>
                      </a:r>
                      <a:r>
                        <a:rPr lang="en-US" altLang="zh-CN" sz="1200" dirty="0">
                          <a:latin typeface="微软雅黑" panose="020B0503020204020204" pitchFamily="34" charset="-122"/>
                          <a:ea typeface="微软雅黑" panose="020B0503020204020204" pitchFamily="34" charset="-122"/>
                          <a:sym typeface="+mn-ea"/>
                        </a:rPr>
                        <a:t>1</a:t>
                      </a:r>
                      <a:r>
                        <a:rPr lang="zh-CN" altLang="en-US" sz="1200" dirty="0">
                          <a:latin typeface="微软雅黑" panose="020B0503020204020204" pitchFamily="34" charset="-122"/>
                          <a:ea typeface="微软雅黑" panose="020B0503020204020204" pitchFamily="34" charset="-122"/>
                          <a:sym typeface="+mn-ea"/>
                        </a:rPr>
                        <a:t>次，共</a:t>
                      </a:r>
                      <a:r>
                        <a:rPr lang="en-US" altLang="zh-CN" sz="1200" dirty="0">
                          <a:latin typeface="微软雅黑" panose="020B0503020204020204" pitchFamily="34" charset="-122"/>
                          <a:ea typeface="微软雅黑" panose="020B0503020204020204" pitchFamily="34" charset="-122"/>
                          <a:sym typeface="+mn-ea"/>
                        </a:rPr>
                        <a:t>10</a:t>
                      </a:r>
                      <a:r>
                        <a:rPr lang="zh-CN" altLang="en-US" sz="1200" dirty="0">
                          <a:latin typeface="微软雅黑" panose="020B0503020204020204" pitchFamily="34" charset="-122"/>
                          <a:ea typeface="微软雅黑" panose="020B0503020204020204" pitchFamily="34" charset="-122"/>
                          <a:sym typeface="+mn-ea"/>
                        </a:rPr>
                        <a:t>天。 </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儿童：（1岁至12岁） 对1~12岁的儿童推荐按照下列体重-剂量表服用。</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 ≤15 kg：每次30mg（5.0ml），每日</a:t>
                      </a:r>
                      <a:r>
                        <a:rPr lang="en-US" altLang="zh-CN" sz="1200" dirty="0">
                          <a:latin typeface="微软雅黑" panose="020B0503020204020204" pitchFamily="34" charset="-122"/>
                          <a:ea typeface="微软雅黑" panose="020B0503020204020204" pitchFamily="34" charset="-122"/>
                          <a:sym typeface="+mn-ea"/>
                        </a:rPr>
                        <a:t>1</a:t>
                      </a:r>
                      <a:r>
                        <a:rPr lang="zh-CN" altLang="en-US" sz="1200" dirty="0">
                          <a:latin typeface="微软雅黑" panose="020B0503020204020204" pitchFamily="34" charset="-122"/>
                          <a:ea typeface="微软雅黑" panose="020B0503020204020204" pitchFamily="34" charset="-122"/>
                          <a:sym typeface="+mn-ea"/>
                        </a:rPr>
                        <a:t>次 ；</a:t>
                      </a:r>
                      <a:endParaRPr lang="zh-CN" altLang="en-US" sz="1200" dirty="0">
                        <a:latin typeface="微软雅黑" panose="020B0503020204020204" pitchFamily="34" charset="-122"/>
                        <a:ea typeface="微软雅黑" panose="020B0503020204020204" pitchFamily="34" charset="-122"/>
                        <a:sym typeface="+mn-ea"/>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 15.1~23 kg：45mg（7.5ml），每日</a:t>
                      </a:r>
                      <a:r>
                        <a:rPr lang="en-US" altLang="zh-CN" sz="1200" dirty="0">
                          <a:latin typeface="微软雅黑" panose="020B0503020204020204" pitchFamily="34" charset="-122"/>
                          <a:ea typeface="微软雅黑" panose="020B0503020204020204" pitchFamily="34" charset="-122"/>
                          <a:sym typeface="+mn-ea"/>
                        </a:rPr>
                        <a:t>1</a:t>
                      </a:r>
                      <a:r>
                        <a:rPr lang="zh-CN" altLang="en-US" sz="1200" dirty="0">
                          <a:latin typeface="微软雅黑" panose="020B0503020204020204" pitchFamily="34" charset="-122"/>
                          <a:ea typeface="微软雅黑" panose="020B0503020204020204" pitchFamily="34" charset="-122"/>
                          <a:sym typeface="+mn-ea"/>
                        </a:rPr>
                        <a:t>次； </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23.1~40 kg：60mg（10.0ml），每日</a:t>
                      </a:r>
                      <a:r>
                        <a:rPr lang="en-US" altLang="zh-CN" sz="1200" dirty="0">
                          <a:latin typeface="微软雅黑" panose="020B0503020204020204" pitchFamily="34" charset="-122"/>
                          <a:ea typeface="微软雅黑" panose="020B0503020204020204" pitchFamily="34" charset="-122"/>
                          <a:sym typeface="+mn-ea"/>
                        </a:rPr>
                        <a:t>1</a:t>
                      </a:r>
                      <a:r>
                        <a:rPr lang="zh-CN" altLang="en-US" sz="1200" dirty="0">
                          <a:latin typeface="微软雅黑" panose="020B0503020204020204" pitchFamily="34" charset="-122"/>
                          <a:ea typeface="微软雅黑" panose="020B0503020204020204" pitchFamily="34" charset="-122"/>
                          <a:sym typeface="+mn-ea"/>
                        </a:rPr>
                        <a:t>次；</a:t>
                      </a:r>
                      <a:endParaRPr lang="zh-CN" altLang="en-US" sz="1200" dirty="0">
                        <a:latin typeface="微软雅黑" panose="020B0503020204020204" pitchFamily="34" charset="-122"/>
                        <a:ea typeface="微软雅黑" panose="020B0503020204020204" pitchFamily="34" charset="-122"/>
                        <a:sym typeface="+mn-ea"/>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 &gt;40 kg：75mg（12.5ml），每日</a:t>
                      </a:r>
                      <a:r>
                        <a:rPr lang="en-US" altLang="zh-CN" sz="1200" dirty="0">
                          <a:latin typeface="微软雅黑" panose="020B0503020204020204" pitchFamily="34" charset="-122"/>
                          <a:ea typeface="微软雅黑" panose="020B0503020204020204" pitchFamily="34" charset="-122"/>
                          <a:sym typeface="+mn-ea"/>
                        </a:rPr>
                        <a:t>1</a:t>
                      </a:r>
                      <a:r>
                        <a:rPr lang="zh-CN" altLang="en-US" sz="1200" dirty="0">
                          <a:latin typeface="微软雅黑" panose="020B0503020204020204" pitchFamily="34" charset="-122"/>
                          <a:ea typeface="微软雅黑" panose="020B0503020204020204" pitchFamily="34" charset="-122"/>
                          <a:sym typeface="+mn-ea"/>
                        </a:rPr>
                        <a:t>次； </a:t>
                      </a:r>
                      <a:endParaRPr kumimoji="0" lang="zh-CN" altLang="en-US" sz="1200" b="0" i="0" u="none" strike="noStrike" kern="1200" cap="none" spc="0" normalizeH="0" baseline="0" dirty="0">
                        <a:latin typeface="微软雅黑" panose="020B0503020204020204" pitchFamily="34" charset="-122"/>
                        <a:ea typeface="微软雅黑" panose="020B0503020204020204" pitchFamily="34" charset="-122"/>
                        <a:cs typeface="+mn-cs"/>
                      </a:endParaRPr>
                    </a:p>
                    <a:p>
                      <a:pPr marR="0" lvl="0" algn="l" defTabSz="914400" rtl="0">
                        <a:lnSpc>
                          <a:spcPct val="100000"/>
                        </a:lnSpc>
                        <a:spcBef>
                          <a:spcPct val="0"/>
                        </a:spcBef>
                        <a:spcAft>
                          <a:spcPct val="0"/>
                        </a:spcAft>
                        <a:buClrTx/>
                        <a:buSzTx/>
                        <a:buFontTx/>
                        <a:buNone/>
                        <a:defRPr/>
                      </a:pPr>
                      <a:r>
                        <a:rPr lang="zh-CN" altLang="en-US" sz="1200" dirty="0">
                          <a:latin typeface="微软雅黑" panose="020B0503020204020204" pitchFamily="34" charset="-122"/>
                          <a:ea typeface="微软雅黑" panose="020B0503020204020204" pitchFamily="34" charset="-122"/>
                          <a:sym typeface="+mn-ea"/>
                        </a:rPr>
                        <a:t>婴儿（2周龄至1岁以下） 对2周龄至1岁以下的婴儿，推荐口服剂量是每次3mg/kg，每日</a:t>
                      </a:r>
                      <a:r>
                        <a:rPr lang="en-US" altLang="zh-CN" sz="1200" dirty="0">
                          <a:latin typeface="微软雅黑" panose="020B0503020204020204" pitchFamily="34" charset="-122"/>
                          <a:ea typeface="微软雅黑" panose="020B0503020204020204" pitchFamily="34" charset="-122"/>
                          <a:sym typeface="+mn-ea"/>
                        </a:rPr>
                        <a:t>1</a:t>
                      </a:r>
                      <a:r>
                        <a:rPr lang="zh-CN" altLang="en-US" sz="1200" dirty="0">
                          <a:latin typeface="微软雅黑" panose="020B0503020204020204" pitchFamily="34" charset="-122"/>
                          <a:ea typeface="微软雅黑" panose="020B0503020204020204" pitchFamily="34" charset="-122"/>
                          <a:sym typeface="+mn-ea"/>
                        </a:rPr>
                        <a:t>次，共</a:t>
                      </a:r>
                      <a:r>
                        <a:rPr lang="en-US" altLang="zh-CN" sz="1200" dirty="0">
                          <a:latin typeface="微软雅黑" panose="020B0503020204020204" pitchFamily="34" charset="-122"/>
                          <a:ea typeface="微软雅黑" panose="020B0503020204020204" pitchFamily="34" charset="-122"/>
                          <a:sym typeface="+mn-ea"/>
                        </a:rPr>
                        <a:t>10</a:t>
                      </a:r>
                      <a:r>
                        <a:rPr lang="zh-CN" altLang="en-US" sz="1200" dirty="0">
                          <a:latin typeface="微软雅黑" panose="020B0503020204020204" pitchFamily="34" charset="-122"/>
                          <a:ea typeface="微软雅黑" panose="020B0503020204020204" pitchFamily="34" charset="-122"/>
                          <a:sym typeface="+mn-ea"/>
                        </a:rPr>
                        <a:t>天。</a:t>
                      </a:r>
                      <a:endParaRPr lang="zh-CN" altLang="en-US" sz="1200" dirty="0">
                        <a:latin typeface="微软雅黑" panose="020B0503020204020204" pitchFamily="34" charset="-122"/>
                        <a:ea typeface="微软雅黑" panose="020B0503020204020204" pitchFamily="34" charset="-122"/>
                        <a:sym typeface="+mn-ea"/>
                      </a:endParaRPr>
                    </a:p>
                  </a:txBody>
                  <a:tcPr marL="91426" marR="91426" marT="45721" marB="45721"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矩形 2"/>
          <p:cNvSpPr/>
          <p:nvPr/>
        </p:nvSpPr>
        <p:spPr>
          <a:xfrm>
            <a:off x="1504950" y="406400"/>
            <a:ext cx="2032000" cy="6461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nSpc>
                <a:spcPct val="150000"/>
              </a:lnSpc>
              <a:spcBef>
                <a:spcPct val="0"/>
              </a:spcBef>
              <a:buFontTx/>
              <a:buNone/>
            </a:pPr>
            <a:r>
              <a:rPr lang="zh-CN" altLang="en-US" sz="2400" b="1" dirty="0">
                <a:solidFill>
                  <a:srgbClr val="4F81BD"/>
                </a:solidFill>
                <a:latin typeface="微软雅黑" panose="020B0503020204020204" pitchFamily="34" charset="-122"/>
                <a:ea typeface="微软雅黑" panose="020B0503020204020204" pitchFamily="34" charset="-122"/>
              </a:rPr>
              <a:t>药品基本信息</a:t>
            </a:r>
            <a:endParaRPr lang="en-US" altLang="zh-CN" sz="2400" b="1" dirty="0">
              <a:solidFill>
                <a:srgbClr val="4F81BD"/>
              </a:solidFill>
              <a:latin typeface="微软雅黑" panose="020B0503020204020204" pitchFamily="34" charset="-122"/>
              <a:ea typeface="微软雅黑" panose="020B0503020204020204" pitchFamily="34" charset="-122"/>
            </a:endParaRPr>
          </a:p>
        </p:txBody>
      </p:sp>
      <p:sp>
        <p:nvSpPr>
          <p:cNvPr id="15363" name="文本框 3"/>
          <p:cNvSpPr txBox="1"/>
          <p:nvPr/>
        </p:nvSpPr>
        <p:spPr>
          <a:xfrm>
            <a:off x="590550" y="498475"/>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5364" name="圆角矩形 2"/>
          <p:cNvSpPr/>
          <p:nvPr/>
        </p:nvSpPr>
        <p:spPr>
          <a:xfrm>
            <a:off x="212725" y="1244600"/>
            <a:ext cx="25844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参照药品建议：可威</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5365" name="文本框 3"/>
          <p:cNvSpPr txBox="1"/>
          <p:nvPr/>
        </p:nvSpPr>
        <p:spPr>
          <a:xfrm>
            <a:off x="282575" y="1733550"/>
            <a:ext cx="2514600" cy="2841625"/>
          </a:xfrm>
          <a:prstGeom prst="rect">
            <a:avLst/>
          </a:prstGeom>
          <a:solidFill>
            <a:srgbClr val="F2F2F2"/>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zh-CN" altLang="en-US" sz="1600" dirty="0">
                <a:latin typeface="Arial" panose="020B0604020202020204" pitchFamily="34" charset="0"/>
                <a:ea typeface="微软雅黑" panose="020B0503020204020204" pitchFamily="34" charset="-122"/>
              </a:rPr>
              <a:t>原因：</a:t>
            </a:r>
            <a:r>
              <a:rPr lang="en-US" altLang="zh-CN" sz="1600" dirty="0">
                <a:latin typeface="Arial" panose="020B0604020202020204" pitchFamily="34" charset="0"/>
                <a:ea typeface="微软雅黑" panose="020B0503020204020204" pitchFamily="34" charset="-122"/>
              </a:rPr>
              <a:t>磷酸奥司他韦颗粒（可威）为目前儿童</a:t>
            </a:r>
            <a:r>
              <a:rPr lang="zh-CN" altLang="en-US" sz="1600" dirty="0">
                <a:latin typeface="Arial" panose="020B0604020202020204" pitchFamily="34" charset="0"/>
                <a:ea typeface="微软雅黑" panose="020B0503020204020204" pitchFamily="34" charset="-122"/>
              </a:rPr>
              <a:t>流感预防及治疗</a:t>
            </a:r>
            <a:r>
              <a:rPr lang="en-US" altLang="zh-CN" sz="1600" dirty="0">
                <a:latin typeface="Arial" panose="020B0604020202020204" pitchFamily="34" charset="0"/>
                <a:ea typeface="微软雅黑" panose="020B0503020204020204" pitchFamily="34" charset="-122"/>
              </a:rPr>
              <a:t>主要</a:t>
            </a:r>
            <a:r>
              <a:rPr lang="zh-CN" altLang="en-US" sz="1600" dirty="0">
                <a:latin typeface="Arial" panose="020B0604020202020204" pitchFamily="34" charset="0"/>
                <a:ea typeface="微软雅黑" panose="020B0503020204020204" pitchFamily="34" charset="-122"/>
              </a:rPr>
              <a:t>药品</a:t>
            </a:r>
            <a:r>
              <a:rPr lang="en-US" altLang="zh-CN" sz="1600" dirty="0">
                <a:latin typeface="Arial" panose="020B0604020202020204" pitchFamily="34" charset="0"/>
                <a:ea typeface="微软雅黑" panose="020B0503020204020204" pitchFamily="34" charset="-122"/>
              </a:rPr>
              <a:t>，医保产品，临床使用最广</a:t>
            </a:r>
            <a:r>
              <a:rPr lang="zh-CN" altLang="en-US" sz="1600" dirty="0">
                <a:latin typeface="Arial" panose="020B0604020202020204" pitchFamily="34" charset="0"/>
                <a:ea typeface="微软雅黑" panose="020B0503020204020204" pitchFamily="34" charset="-122"/>
              </a:rPr>
              <a:t>。</a:t>
            </a: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r>
              <a:rPr lang="zh-CN" altLang="en-US" sz="1600" dirty="0">
                <a:latin typeface="Arial" panose="020B0604020202020204" pitchFamily="34" charset="0"/>
                <a:ea typeface="微软雅黑" panose="020B0503020204020204" pitchFamily="34" charset="-122"/>
              </a:rPr>
              <a:t>对比参照品的优势与不足：</a:t>
            </a:r>
            <a:r>
              <a:rPr lang="zh-CN" altLang="en-US" sz="1600" dirty="0">
                <a:solidFill>
                  <a:srgbClr val="FF0000"/>
                </a:solidFill>
                <a:latin typeface="Arial" panose="020B0604020202020204" pitchFamily="34" charset="0"/>
                <a:ea typeface="微软雅黑" panose="020B0503020204020204" pitchFamily="34" charset="-122"/>
              </a:rPr>
              <a:t>干混悬剂适用年龄更广，价格更具优势</a:t>
            </a: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20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20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20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2000" dirty="0">
              <a:latin typeface="Arial" panose="020B0604020202020204" pitchFamily="34" charset="0"/>
              <a:ea typeface="微软雅黑" panose="020B0503020204020204" pitchFamily="34" charset="-122"/>
            </a:endParaRPr>
          </a:p>
        </p:txBody>
      </p:sp>
      <p:sp>
        <p:nvSpPr>
          <p:cNvPr id="15366" name="圆角矩形 13"/>
          <p:cNvSpPr/>
          <p:nvPr/>
        </p:nvSpPr>
        <p:spPr>
          <a:xfrm>
            <a:off x="3035300" y="1244600"/>
            <a:ext cx="25844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疾病基本情况</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5367" name="文本框 14"/>
          <p:cNvSpPr txBox="1"/>
          <p:nvPr/>
        </p:nvSpPr>
        <p:spPr>
          <a:xfrm>
            <a:off x="3105150" y="1733550"/>
            <a:ext cx="2444750" cy="2840038"/>
          </a:xfrm>
          <a:prstGeom prst="rect">
            <a:avLst/>
          </a:prstGeom>
          <a:solidFill>
            <a:srgbClr val="F2F2F2"/>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zh-CN" altLang="en-US" sz="1600" dirty="0">
                <a:latin typeface="Arial" panose="020B0604020202020204" pitchFamily="34" charset="0"/>
                <a:ea typeface="微软雅黑" panose="020B0503020204020204" pitchFamily="34" charset="-122"/>
              </a:rPr>
              <a:t>介绍：我国为流感高发地区，儿童为流感高发及高危人群。</a:t>
            </a:r>
            <a:r>
              <a:rPr lang="zh-CN" altLang="en-US" sz="1600" b="1" dirty="0">
                <a:solidFill>
                  <a:srgbClr val="FF0000"/>
                </a:solidFill>
                <a:latin typeface="Arial" panose="020B0604020202020204" pitchFamily="34" charset="0"/>
                <a:ea typeface="微软雅黑" panose="020B0503020204020204" pitchFamily="34" charset="-122"/>
              </a:rPr>
              <a:t>临床需求巨大</a:t>
            </a:r>
            <a:r>
              <a:rPr lang="zh-CN" altLang="en-US" sz="1600" dirty="0">
                <a:latin typeface="Arial" panose="020B0604020202020204" pitchFamily="34" charset="0"/>
                <a:ea typeface="微软雅黑" panose="020B0503020204020204" pitchFamily="34" charset="-122"/>
              </a:rPr>
              <a:t>。</a:t>
            </a: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r>
              <a:rPr lang="zh-CN" altLang="en-US" sz="1600" dirty="0">
                <a:latin typeface="Arial" panose="020B0604020202020204" pitchFamily="34" charset="0"/>
                <a:ea typeface="微软雅黑" panose="020B0503020204020204" pitchFamily="34" charset="-122"/>
              </a:rPr>
              <a:t>大陆地区发病率、年发病患者总数：儿童流感患率约为</a:t>
            </a:r>
            <a:r>
              <a:rPr lang="zh-CN" altLang="en-US" sz="1600" b="1" dirty="0">
                <a:solidFill>
                  <a:srgbClr val="FF0000"/>
                </a:solidFill>
                <a:latin typeface="Arial" panose="020B0604020202020204" pitchFamily="34" charset="0"/>
                <a:ea typeface="微软雅黑" panose="020B0503020204020204" pitchFamily="34" charset="-122"/>
              </a:rPr>
              <a:t>20%～30%</a:t>
            </a:r>
            <a:r>
              <a:rPr lang="zh-CN" altLang="en-US" sz="1600" dirty="0">
                <a:latin typeface="Arial" panose="020B0604020202020204" pitchFamily="34" charset="0"/>
                <a:ea typeface="微软雅黑" panose="020B0503020204020204" pitchFamily="34" charset="-122"/>
              </a:rPr>
              <a:t>。以全国</a:t>
            </a:r>
            <a:r>
              <a:rPr lang="en-US" altLang="zh-CN" sz="1600" dirty="0">
                <a:latin typeface="Arial" panose="020B0604020202020204" pitchFamily="34" charset="0"/>
                <a:ea typeface="微软雅黑" panose="020B0503020204020204" pitchFamily="34" charset="-122"/>
              </a:rPr>
              <a:t>2.9</a:t>
            </a:r>
            <a:r>
              <a:rPr lang="zh-CN" altLang="en-US" sz="1600" dirty="0">
                <a:latin typeface="Arial" panose="020B0604020202020204" pitchFamily="34" charset="0"/>
                <a:ea typeface="微软雅黑" panose="020B0503020204020204" pitchFamily="34" charset="-122"/>
              </a:rPr>
              <a:t>亿儿童计算，每年约</a:t>
            </a:r>
            <a:r>
              <a:rPr lang="en-US" altLang="zh-CN" sz="1600" b="1" dirty="0">
                <a:solidFill>
                  <a:srgbClr val="FF0000"/>
                </a:solidFill>
                <a:latin typeface="Arial" panose="020B0604020202020204" pitchFamily="34" charset="0"/>
                <a:ea typeface="微软雅黑" panose="020B0503020204020204" pitchFamily="34" charset="-122"/>
              </a:rPr>
              <a:t>5800</a:t>
            </a:r>
            <a:r>
              <a:rPr lang="zh-CN" altLang="en-US" sz="1600" b="1" dirty="0">
                <a:solidFill>
                  <a:srgbClr val="FF0000"/>
                </a:solidFill>
                <a:latin typeface="Arial" panose="020B0604020202020204" pitchFamily="34" charset="0"/>
                <a:ea typeface="微软雅黑" panose="020B0503020204020204" pitchFamily="34" charset="-122"/>
              </a:rPr>
              <a:t>万～</a:t>
            </a:r>
            <a:r>
              <a:rPr lang="en-US" altLang="zh-CN" sz="1600" b="1" dirty="0">
                <a:solidFill>
                  <a:srgbClr val="FF0000"/>
                </a:solidFill>
                <a:latin typeface="Arial" panose="020B0604020202020204" pitchFamily="34" charset="0"/>
                <a:ea typeface="微软雅黑" panose="020B0503020204020204" pitchFamily="34" charset="-122"/>
              </a:rPr>
              <a:t>8700</a:t>
            </a:r>
            <a:r>
              <a:rPr lang="zh-CN" altLang="en-US" sz="1600" b="1" dirty="0">
                <a:solidFill>
                  <a:srgbClr val="FF0000"/>
                </a:solidFill>
                <a:latin typeface="Arial" panose="020B0604020202020204" pitchFamily="34" charset="0"/>
                <a:ea typeface="微软雅黑" panose="020B0503020204020204" pitchFamily="34" charset="-122"/>
              </a:rPr>
              <a:t>万</a:t>
            </a:r>
            <a:r>
              <a:rPr lang="zh-CN" altLang="en-US" sz="1600" dirty="0">
                <a:latin typeface="Arial" panose="020B0604020202020204" pitchFamily="34" charset="0"/>
                <a:ea typeface="微软雅黑" panose="020B0503020204020204" pitchFamily="34" charset="-122"/>
              </a:rPr>
              <a:t>患儿。</a:t>
            </a:r>
            <a:endParaRPr lang="zh-CN" altLang="en-US"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zh-CN" altLang="en-US" sz="1800" dirty="0">
              <a:latin typeface="Arial" panose="020B0604020202020204" pitchFamily="34" charset="0"/>
              <a:ea typeface="微软雅黑" panose="020B0503020204020204" pitchFamily="34" charset="-122"/>
            </a:endParaRPr>
          </a:p>
        </p:txBody>
      </p:sp>
      <p:sp>
        <p:nvSpPr>
          <p:cNvPr id="15368" name="圆角矩形 15"/>
          <p:cNvSpPr/>
          <p:nvPr/>
        </p:nvSpPr>
        <p:spPr>
          <a:xfrm>
            <a:off x="5997575" y="1244600"/>
            <a:ext cx="25844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未满足治疗需求情况</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5369" name="文本框 16"/>
          <p:cNvSpPr txBox="1"/>
          <p:nvPr/>
        </p:nvSpPr>
        <p:spPr>
          <a:xfrm>
            <a:off x="6067425" y="1733550"/>
            <a:ext cx="2444750" cy="2800350"/>
          </a:xfrm>
          <a:prstGeom prst="rect">
            <a:avLst/>
          </a:prstGeom>
          <a:solidFill>
            <a:srgbClr val="F2F2F2"/>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zh-CN" altLang="en-US" sz="1600" dirty="0">
                <a:latin typeface="Arial" panose="020B0604020202020204" pitchFamily="34" charset="0"/>
                <a:ea typeface="微软雅黑" panose="020B0503020204020204" pitchFamily="34" charset="-122"/>
              </a:rPr>
              <a:t>首先，目前流感主要用药为磷酸奥司他韦颗粒，</a:t>
            </a:r>
            <a:r>
              <a:rPr lang="zh-CN" altLang="en-US" sz="1600" b="1" dirty="0">
                <a:latin typeface="Arial" panose="020B0604020202020204" pitchFamily="34" charset="0"/>
                <a:ea typeface="微软雅黑" panose="020B0503020204020204" pitchFamily="34" charset="-122"/>
              </a:rPr>
              <a:t>说明书无适用</a:t>
            </a:r>
            <a:r>
              <a:rPr lang="en-US" altLang="zh-CN" sz="1600" b="1" dirty="0">
                <a:latin typeface="Arial" panose="020B0604020202020204" pitchFamily="34" charset="0"/>
                <a:ea typeface="微软雅黑" panose="020B0503020204020204" pitchFamily="34" charset="-122"/>
              </a:rPr>
              <a:t>1</a:t>
            </a:r>
            <a:r>
              <a:rPr lang="zh-CN" altLang="en-US" sz="1600" b="1" dirty="0">
                <a:latin typeface="Arial" panose="020B0604020202020204" pitchFamily="34" charset="0"/>
                <a:ea typeface="微软雅黑" panose="020B0503020204020204" pitchFamily="34" charset="-122"/>
              </a:rPr>
              <a:t>岁以下儿童治疗及</a:t>
            </a:r>
            <a:r>
              <a:rPr lang="en-US" altLang="zh-CN" sz="1600" b="1" dirty="0">
                <a:latin typeface="Arial" panose="020B0604020202020204" pitchFamily="34" charset="0"/>
                <a:ea typeface="微软雅黑" panose="020B0503020204020204" pitchFamily="34" charset="-122"/>
              </a:rPr>
              <a:t>13</a:t>
            </a:r>
            <a:r>
              <a:rPr lang="zh-CN" altLang="en-US" sz="1600" b="1" dirty="0">
                <a:latin typeface="Arial" panose="020B0604020202020204" pitchFamily="34" charset="0"/>
                <a:ea typeface="微软雅黑" panose="020B0503020204020204" pitchFamily="34" charset="-122"/>
              </a:rPr>
              <a:t>岁</a:t>
            </a:r>
            <a:r>
              <a:rPr lang="zh-CN" altLang="en-US" sz="1600" b="1" dirty="0">
                <a:latin typeface="Arial" panose="020B0604020202020204" pitchFamily="34" charset="0"/>
                <a:ea typeface="微软雅黑" panose="020B0503020204020204" pitchFamily="34" charset="-122"/>
              </a:rPr>
              <a:t>以下儿童预防用法用量</a:t>
            </a:r>
            <a:r>
              <a:rPr lang="zh-CN" altLang="en-US" sz="1600" dirty="0">
                <a:latin typeface="Arial" panose="020B0604020202020204" pitchFamily="34" charset="0"/>
                <a:ea typeface="微软雅黑" panose="020B0503020204020204" pitchFamily="34" charset="-122"/>
              </a:rPr>
              <a:t>；</a:t>
            </a:r>
            <a:endParaRPr lang="zh-CN" altLang="en-US" sz="1600" dirty="0">
              <a:latin typeface="Arial" panose="020B0604020202020204" pitchFamily="34" charset="0"/>
              <a:ea typeface="微软雅黑" panose="020B0503020204020204" pitchFamily="34" charset="-122"/>
            </a:endParaRPr>
          </a:p>
          <a:p>
            <a:pPr marL="0" lvl="0" indent="0">
              <a:spcBef>
                <a:spcPct val="0"/>
              </a:spcBef>
              <a:buFontTx/>
              <a:buNone/>
            </a:pPr>
            <a:r>
              <a:rPr lang="zh-CN" altLang="en-US" sz="1600" dirty="0">
                <a:latin typeface="Arial" panose="020B0604020202020204" pitchFamily="34" charset="0"/>
                <a:ea typeface="微软雅黑" panose="020B0503020204020204" pitchFamily="34" charset="-122"/>
              </a:rPr>
              <a:t>其次，我国流感高发，存在</a:t>
            </a:r>
            <a:r>
              <a:rPr lang="zh-CN" altLang="en-US" sz="1600" b="1" dirty="0">
                <a:latin typeface="Arial" panose="020B0604020202020204" pitchFamily="34" charset="0"/>
                <a:ea typeface="微软雅黑" panose="020B0503020204020204" pitchFamily="34" charset="-122"/>
              </a:rPr>
              <a:t>巨大用药需求</a:t>
            </a:r>
            <a:r>
              <a:rPr lang="zh-CN" altLang="en-US" sz="1600" dirty="0">
                <a:latin typeface="Arial" panose="020B0604020202020204" pitchFamily="34" charset="0"/>
                <a:ea typeface="微软雅黑" panose="020B0503020204020204" pitchFamily="34" charset="-122"/>
              </a:rPr>
              <a:t>，颗粒剂</a:t>
            </a:r>
            <a:r>
              <a:rPr lang="zh-CN" altLang="en-US" sz="1600" b="1" dirty="0">
                <a:latin typeface="Arial" panose="020B0604020202020204" pitchFamily="34" charset="0"/>
                <a:ea typeface="微软雅黑" panose="020B0503020204020204" pitchFamily="34" charset="-122"/>
              </a:rPr>
              <a:t>价格较干混悬剂高</a:t>
            </a:r>
            <a:r>
              <a:rPr lang="zh-CN" altLang="en-US" sz="1600" dirty="0">
                <a:latin typeface="Arial" panose="020B0604020202020204" pitchFamily="34" charset="0"/>
                <a:ea typeface="微软雅黑" panose="020B0503020204020204" pitchFamily="34" charset="-122"/>
              </a:rPr>
              <a:t>，医保负担大。</a:t>
            </a: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800" dirty="0">
              <a:latin typeface="Arial" panose="020B0604020202020204" pitchFamily="34" charset="0"/>
              <a:ea typeface="微软雅黑" panose="020B0503020204020204" pitchFamily="34" charset="-122"/>
            </a:endParaRPr>
          </a:p>
          <a:p>
            <a:pPr marL="0" lvl="0" indent="0">
              <a:spcBef>
                <a:spcPct val="0"/>
              </a:spcBef>
              <a:buFontTx/>
              <a:buNone/>
            </a:pPr>
            <a:endParaRPr lang="zh-CN" altLang="en-US" sz="1800" dirty="0">
              <a:latin typeface="Arial" panose="020B0604020202020204" pitchFamily="34" charset="0"/>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圆角矩形 8"/>
          <p:cNvSpPr/>
          <p:nvPr/>
        </p:nvSpPr>
        <p:spPr bwMode="auto">
          <a:xfrm>
            <a:off x="4397375" y="2176463"/>
            <a:ext cx="4365625" cy="930275"/>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、在对1～12岁儿童前瞻性试验中，安全性结果显示呕吐是奥司他韦较安慰剂更常见的唯一不良反应。</a:t>
            </a: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0" name="圆角矩形 9"/>
          <p:cNvSpPr/>
          <p:nvPr/>
        </p:nvSpPr>
        <p:spPr bwMode="auto">
          <a:xfrm>
            <a:off x="4422775" y="3248025"/>
            <a:ext cx="4394200" cy="930275"/>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4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适用年龄更广</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，补充</a:t>
            </a: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周</a:t>
            </a: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岁儿童治疗及</a:t>
            </a: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1-13</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岁儿童预防更好的保护儿童在流感时期的安全。</a:t>
            </a:r>
            <a:endPar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给药量准确</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，最小刻度</a:t>
            </a:r>
            <a:r>
              <a:rPr kumimoji="0" lang="en-US" altLang="zh-CN" sz="14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0.1ml</a:t>
            </a:r>
            <a:r>
              <a:rPr kumimoji="0" lang="zh-CN" altLang="en-US" sz="14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a:t>
            </a:r>
            <a:r>
              <a:rPr kumimoji="0" lang="en-US" altLang="zh-CN" sz="14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0.6mg</a:t>
            </a:r>
            <a:r>
              <a:rPr kumimoji="0" lang="zh-CN" altLang="en-US" sz="14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endPar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3" name="圆角矩形 2"/>
          <p:cNvSpPr/>
          <p:nvPr/>
        </p:nvSpPr>
        <p:spPr bwMode="auto">
          <a:xfrm>
            <a:off x="4397375" y="1104900"/>
            <a:ext cx="4365625" cy="930275"/>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、常见包括恶心、呕吐、头痛及疼痛；</a:t>
            </a:r>
            <a:endPar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不良反应多为个例，且可自行缓解</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3</a:t>
            </a:r>
            <a:r>
              <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、儿童患者最常见不良反应为呕吐。</a:t>
            </a:r>
            <a:endPar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7413"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939800" y="1943100"/>
            <a:ext cx="167640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安全性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Safety </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17415" name="圆角矩形 1"/>
          <p:cNvSpPr/>
          <p:nvPr/>
        </p:nvSpPr>
        <p:spPr>
          <a:xfrm>
            <a:off x="2616200" y="1104900"/>
            <a:ext cx="2095500" cy="9302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说明书收载的安全性信息</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7416" name="圆角矩形 5"/>
          <p:cNvSpPr/>
          <p:nvPr/>
        </p:nvSpPr>
        <p:spPr>
          <a:xfrm>
            <a:off x="2616200" y="2176463"/>
            <a:ext cx="2095500" cy="9302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国内外不良反应发生情况</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7417" name="圆角矩形 6"/>
          <p:cNvSpPr/>
          <p:nvPr/>
        </p:nvSpPr>
        <p:spPr>
          <a:xfrm>
            <a:off x="2590800" y="3248025"/>
            <a:ext cx="2095500" cy="9302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与目录内药品比较安全性优势与不足</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日期占位符 1"/>
          <p:cNvSpPr txBox="1">
            <a:spLocks noGrp="1"/>
          </p:cNvSpPr>
          <p:nvPr>
            <p:ph type="dt" sz="half" idx="2"/>
          </p:nvPr>
        </p:nvSpPr>
        <p:spPr>
          <a:xfrm>
            <a:off x="457200" y="4767263"/>
            <a:ext cx="2133600" cy="274637"/>
          </a:xfrm>
        </p:spPr>
        <p:txBody>
          <a:bodyPr anchor="ctr" anchorCtr="0"/>
          <a:p>
            <a:pPr marL="0" indent="0" eaLnBrk="1" hangingPunct="1">
              <a:spcBef>
                <a:spcPct val="0"/>
              </a:spcBef>
              <a:buFont typeface="Arial" panose="020B0604020202020204" pitchFamily="34" charset="0"/>
              <a:buNone/>
            </a:pPr>
            <a:fld id="{BB962C8B-B14F-4D97-AF65-F5344CB8AC3E}" type="datetime1">
              <a:rPr lang="zh-CN" altLang="en-US" sz="1200" kern="1200" dirty="0">
                <a:solidFill>
                  <a:srgbClr val="898989"/>
                </a:solidFill>
                <a:latin typeface="Arial" panose="020B0604020202020204" pitchFamily="34" charset="0"/>
                <a:ea typeface="+mn-ea"/>
                <a:cs typeface="+mn-cs"/>
                <a:sym typeface="Calibri" panose="020F0502020204030204" pitchFamily="34" charset="0"/>
              </a:rPr>
            </a:fld>
            <a:endParaRPr lang="zh-CN" altLang="en-US" sz="1200" kern="1200" dirty="0">
              <a:solidFill>
                <a:srgbClr val="898989"/>
              </a:solidFill>
              <a:latin typeface="Arial" panose="020B0604020202020204" pitchFamily="34" charset="0"/>
              <a:ea typeface="+mn-ea"/>
              <a:cs typeface="+mn-cs"/>
              <a:sym typeface="Calibri" panose="020F0502020204030204" pitchFamily="34" charset="0"/>
            </a:endParaRPr>
          </a:p>
        </p:txBody>
      </p:sp>
      <p:sp>
        <p:nvSpPr>
          <p:cNvPr id="21507" name="文本框 2"/>
          <p:cNvSpPr txBox="1"/>
          <p:nvPr/>
        </p:nvSpPr>
        <p:spPr>
          <a:xfrm>
            <a:off x="1508125" y="406400"/>
            <a:ext cx="1676400" cy="5810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nSpc>
                <a:spcPct val="150000"/>
              </a:lnSpc>
              <a:spcBef>
                <a:spcPct val="0"/>
              </a:spcBef>
              <a:buFontTx/>
              <a:buNone/>
            </a:pPr>
            <a:r>
              <a:rPr lang="zh-CN" altLang="en-US" sz="2400" b="1" dirty="0">
                <a:solidFill>
                  <a:schemeClr val="accent1"/>
                </a:solidFill>
                <a:latin typeface="微软雅黑" panose="020B0503020204020204" pitchFamily="34" charset="-122"/>
                <a:ea typeface="微软雅黑" panose="020B0503020204020204" pitchFamily="34" charset="-122"/>
              </a:rPr>
              <a:t>有效性</a:t>
            </a:r>
            <a:endParaRPr lang="en-US" altLang="zh-CN" sz="2400" b="1" dirty="0">
              <a:solidFill>
                <a:schemeClr val="accent1"/>
              </a:solidFill>
              <a:latin typeface="微软雅黑" panose="020B0503020204020204" pitchFamily="34" charset="-122"/>
              <a:ea typeface="微软雅黑" panose="020B0503020204020204" pitchFamily="34" charset="-122"/>
            </a:endParaRPr>
          </a:p>
        </p:txBody>
      </p:sp>
      <p:sp>
        <p:nvSpPr>
          <p:cNvPr id="21508" name="圆角矩形 3"/>
          <p:cNvSpPr/>
          <p:nvPr/>
        </p:nvSpPr>
        <p:spPr>
          <a:xfrm>
            <a:off x="212725" y="1244600"/>
            <a:ext cx="4598035"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国内外指南推荐</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21509" name="文本框 4"/>
          <p:cNvSpPr txBox="1"/>
          <p:nvPr/>
        </p:nvSpPr>
        <p:spPr>
          <a:xfrm>
            <a:off x="282575" y="1733550"/>
            <a:ext cx="4517390" cy="2745105"/>
          </a:xfrm>
          <a:prstGeom prst="rect">
            <a:avLst/>
          </a:prstGeom>
          <a:solidFill>
            <a:srgbClr val="F2F2F2"/>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1600" dirty="0">
                <a:latin typeface="Arial" panose="020B0604020202020204" pitchFamily="34" charset="0"/>
                <a:ea typeface="微软雅黑" panose="020B0503020204020204" pitchFamily="34" charset="-122"/>
              </a:rPr>
              <a:t>1、AAP儿童流感预防与控制建议 2022-2023：</a:t>
            </a:r>
            <a:r>
              <a:rPr lang="en-US" altLang="zh-CN" sz="1600" b="1" dirty="0">
                <a:latin typeface="Arial" panose="020B0604020202020204" pitchFamily="34" charset="0"/>
                <a:ea typeface="微软雅黑" panose="020B0503020204020204" pitchFamily="34" charset="-122"/>
              </a:rPr>
              <a:t>口服奥司他韦仍然是管理由流感病毒感染引起的疾病的首选抗病毒药物</a:t>
            </a:r>
            <a:r>
              <a:rPr lang="zh-CN" altLang="en-US" sz="1600" dirty="0">
                <a:latin typeface="Arial" panose="020B0604020202020204" pitchFamily="34" charset="0"/>
                <a:ea typeface="微软雅黑" panose="020B0503020204020204" pitchFamily="34" charset="-122"/>
              </a:rPr>
              <a:t>；</a:t>
            </a: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r>
              <a:rPr lang="en-US" altLang="zh-CN" sz="1600" dirty="0">
                <a:latin typeface="Arial" panose="020B0604020202020204" pitchFamily="34" charset="0"/>
                <a:ea typeface="微软雅黑" panose="020B0503020204020204" pitchFamily="34" charset="-122"/>
              </a:rPr>
              <a:t>2、儿童流感诊断与治疗专家共识（2020年版）：</a:t>
            </a:r>
            <a:r>
              <a:rPr lang="en-US" altLang="zh-CN" sz="1600" b="1" dirty="0">
                <a:solidFill>
                  <a:srgbClr val="FF0000"/>
                </a:solidFill>
                <a:latin typeface="Arial" panose="020B0604020202020204" pitchFamily="34" charset="0"/>
                <a:ea typeface="微软雅黑" panose="020B0503020204020204" pitchFamily="34" charset="-122"/>
              </a:rPr>
              <a:t>口服奥司他韦仍然是治疗流感的首选抗病毒药物</a:t>
            </a:r>
            <a:r>
              <a:rPr lang="zh-CN" altLang="en-US" sz="1600" dirty="0">
                <a:latin typeface="Arial" panose="020B0604020202020204" pitchFamily="34" charset="0"/>
                <a:ea typeface="微软雅黑" panose="020B0503020204020204" pitchFamily="34" charset="-122"/>
              </a:rPr>
              <a:t>；</a:t>
            </a: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r>
              <a:rPr lang="en-US" altLang="zh-CN" sz="1600" dirty="0">
                <a:latin typeface="Arial" panose="020B0604020202020204" pitchFamily="34" charset="0"/>
                <a:ea typeface="微软雅黑" panose="020B0503020204020204" pitchFamily="34" charset="-122"/>
              </a:rPr>
              <a:t>3、流行性感冒抗病毒药物治疗与预防应用中国专家共识：奥司他韦可使流感患者的病程缩短30%，病情严重程度减轻38%，与未使用抗病毒药物者相比，使用奥司他韦患者死亡风险降低19%；若在发病48 h内使用，病死率可降低50%</a:t>
            </a:r>
            <a:r>
              <a:rPr lang="zh-CN" altLang="en-US" sz="1600" dirty="0">
                <a:latin typeface="Arial" panose="020B0604020202020204" pitchFamily="34" charset="0"/>
                <a:ea typeface="微软雅黑" panose="020B0503020204020204" pitchFamily="34" charset="-122"/>
              </a:rPr>
              <a:t>。</a:t>
            </a: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a:p>
            <a:pPr marL="0" lvl="0" indent="0">
              <a:spcBef>
                <a:spcPct val="0"/>
              </a:spcBef>
              <a:buFontTx/>
              <a:buNone/>
            </a:pPr>
            <a:endParaRPr lang="en-US" altLang="zh-CN" sz="1600" dirty="0">
              <a:latin typeface="Arial" panose="020B0604020202020204" pitchFamily="34" charset="0"/>
              <a:ea typeface="微软雅黑" panose="020B0503020204020204" pitchFamily="34" charset="-122"/>
            </a:endParaRPr>
          </a:p>
        </p:txBody>
      </p:sp>
      <p:sp>
        <p:nvSpPr>
          <p:cNvPr id="19462" name="圆角矩形 7"/>
          <p:cNvSpPr/>
          <p:nvPr>
            <p:custDataLst>
              <p:tags r:id="rId1"/>
            </p:custDataLst>
          </p:nvPr>
        </p:nvSpPr>
        <p:spPr>
          <a:xfrm>
            <a:off x="5270500" y="1244600"/>
            <a:ext cx="3028315" cy="493395"/>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生物</a:t>
            </a:r>
            <a:r>
              <a:rPr lang="zh-CN" altLang="en-US" sz="1800" b="1" dirty="0">
                <a:solidFill>
                  <a:schemeClr val="bg1"/>
                </a:solidFill>
                <a:latin typeface="微软雅黑" panose="020B0503020204020204" pitchFamily="34" charset="-122"/>
                <a:ea typeface="微软雅黑" panose="020B0503020204020204" pitchFamily="34" charset="-122"/>
              </a:rPr>
              <a:t>等效</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9463" name="文本框 4"/>
          <p:cNvSpPr txBox="1"/>
          <p:nvPr>
            <p:custDataLst>
              <p:tags r:id="rId2"/>
            </p:custDataLst>
          </p:nvPr>
        </p:nvSpPr>
        <p:spPr>
          <a:xfrm>
            <a:off x="5360670" y="1733550"/>
            <a:ext cx="2938145" cy="829945"/>
          </a:xfrm>
          <a:prstGeom prst="rect">
            <a:avLst/>
          </a:prstGeom>
          <a:solidFill>
            <a:srgbClr val="F2F2F2"/>
          </a:solid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zh-CN" altLang="en-US" sz="1600" dirty="0">
                <a:latin typeface="Arial" panose="020B0604020202020204" pitchFamily="34" charset="0"/>
                <a:ea typeface="微软雅黑" panose="020B0503020204020204" pitchFamily="34" charset="-122"/>
              </a:rPr>
              <a:t>本品上市前生物等效性研究结果显示：</a:t>
            </a:r>
            <a:r>
              <a:rPr lang="zh-CN" altLang="en-US" sz="1600" b="1" dirty="0">
                <a:solidFill>
                  <a:srgbClr val="EF440A"/>
                </a:solidFill>
                <a:latin typeface="Arial" panose="020B0604020202020204" pitchFamily="34" charset="0"/>
                <a:ea typeface="微软雅黑" panose="020B0503020204020204" pitchFamily="34" charset="-122"/>
              </a:rPr>
              <a:t>本品与参比制剂生物等效</a:t>
            </a:r>
            <a:r>
              <a:rPr lang="zh-CN" altLang="en-US" sz="1600" dirty="0">
                <a:latin typeface="Arial" panose="020B0604020202020204" pitchFamily="34" charset="0"/>
                <a:ea typeface="微软雅黑" panose="020B0503020204020204" pitchFamily="34" charset="-122"/>
              </a:rPr>
              <a:t>。</a:t>
            </a:r>
            <a:endParaRPr lang="zh-CN" altLang="en-US" sz="1600" dirty="0">
              <a:latin typeface="Arial" panose="020B0604020202020204" pitchFamily="34" charset="0"/>
              <a:ea typeface="微软雅黑" panose="020B0503020204020204" pitchFamily="34" charset="-122"/>
            </a:endParaRPr>
          </a:p>
        </p:txBody>
      </p:sp>
      <p:sp>
        <p:nvSpPr>
          <p:cNvPr id="19458" name="文本框 2"/>
          <p:cNvSpPr txBox="1"/>
          <p:nvPr>
            <p:custDataLst>
              <p:tags r:id="rId3"/>
            </p:custDataLst>
          </p:nvPr>
        </p:nvSpPr>
        <p:spPr>
          <a:xfrm>
            <a:off x="590550" y="525145"/>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圆角矩形 6"/>
          <p:cNvSpPr/>
          <p:nvPr/>
        </p:nvSpPr>
        <p:spPr bwMode="auto">
          <a:xfrm>
            <a:off x="3594100" y="941388"/>
            <a:ext cx="5168900" cy="1093788"/>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增加儿童适用年龄</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范围。</a:t>
            </a: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、配药方</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式改变，给药量更加准确</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en-US" altLang="zh-CN"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3</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、改变剂型，单瓶仅需单次配置。</a:t>
            </a: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22531"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04</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939800" y="1943100"/>
            <a:ext cx="230505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创新性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Innovativeness</a:t>
            </a:r>
            <a:r>
              <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 </a:t>
            </a:r>
            <a:endPar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5" name="圆角矩形 4"/>
          <p:cNvSpPr/>
          <p:nvPr/>
        </p:nvSpPr>
        <p:spPr bwMode="auto">
          <a:xfrm>
            <a:off x="3594100" y="2176463"/>
            <a:ext cx="5168900" cy="1303338"/>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、适用年龄更广，</a:t>
            </a:r>
            <a:r>
              <a:rPr kumimoji="0" lang="en-US" altLang="zh-CN" sz="1600" b="1" i="0" u="none" strike="noStrike" kern="1200" cap="none" spc="0" normalizeH="0" baseline="0" noProof="0" dirty="0">
                <a:ln>
                  <a:noFill/>
                </a:ln>
                <a:solidFill>
                  <a:srgbClr val="EF440A"/>
                </a:solidFill>
                <a:effectLst/>
                <a:uLnTx/>
                <a:uFillTx/>
                <a:latin typeface="微软雅黑" panose="020B0503020204020204" pitchFamily="34" charset="-122"/>
                <a:ea typeface="微软雅黑" panose="020B0503020204020204" pitchFamily="34" charset="-122"/>
                <a:cs typeface="+mn-cs"/>
              </a:rPr>
              <a:t>2周龄及以上儿童可用</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，覆盖人群更多。</a:t>
            </a: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600" b="1" i="0" u="none" strike="noStrike" kern="1200" cap="none" spc="0" normalizeH="0" baseline="0" noProof="0" dirty="0">
                <a:ln>
                  <a:noFill/>
                </a:ln>
                <a:solidFill>
                  <a:srgbClr val="EF440A"/>
                </a:solidFill>
                <a:effectLst/>
                <a:uLnTx/>
                <a:uFillTx/>
                <a:latin typeface="微软雅黑" panose="020B0503020204020204" pitchFamily="34" charset="-122"/>
                <a:ea typeface="微软雅黑" panose="020B0503020204020204" pitchFamily="34" charset="-122"/>
                <a:cs typeface="+mn-cs"/>
              </a:rPr>
              <a:t>最小刻度达</a:t>
            </a:r>
            <a:r>
              <a:rPr kumimoji="0" lang="en-US" altLang="zh-CN" sz="1600" b="1" i="0" u="none" strike="noStrike" kern="1200" cap="none" spc="0" normalizeH="0" baseline="0" noProof="0" dirty="0">
                <a:ln>
                  <a:noFill/>
                </a:ln>
                <a:solidFill>
                  <a:srgbClr val="EF440A"/>
                </a:solidFill>
                <a:effectLst/>
                <a:uLnTx/>
                <a:uFillTx/>
                <a:latin typeface="微软雅黑" panose="020B0503020204020204" pitchFamily="34" charset="-122"/>
                <a:ea typeface="微软雅黑" panose="020B0503020204020204" pitchFamily="34" charset="-122"/>
                <a:cs typeface="+mn-cs"/>
              </a:rPr>
              <a:t>0.1ml</a:t>
            </a:r>
            <a:r>
              <a:rPr kumimoji="0" lang="zh-CN" altLang="en-US" sz="1600" b="1" i="0" u="none" strike="noStrike" kern="1200" cap="none" spc="0" normalizeH="0" baseline="0" noProof="0" dirty="0">
                <a:ln>
                  <a:noFill/>
                </a:ln>
                <a:solidFill>
                  <a:srgbClr val="EF440A"/>
                </a:solidFill>
                <a:effectLst/>
                <a:uLnTx/>
                <a:uFillTx/>
                <a:latin typeface="微软雅黑" panose="020B0503020204020204" pitchFamily="34" charset="-122"/>
                <a:ea typeface="微软雅黑" panose="020B0503020204020204" pitchFamily="34" charset="-122"/>
                <a:cs typeface="+mn-cs"/>
              </a:rPr>
              <a:t>，低龄儿童可按体重给药</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，保证儿童用药剂量准确</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en-US" altLang="zh-CN"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3</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、剂型增加便利性。</a:t>
            </a: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5"/>
          <p:cNvSpPr/>
          <p:nvPr/>
        </p:nvSpPr>
        <p:spPr bwMode="auto">
          <a:xfrm>
            <a:off x="2616200" y="3689350"/>
            <a:ext cx="6172200" cy="488950"/>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338455" marR="0" lvl="0" indent="0" algn="l"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药品注册分类：</a:t>
            </a:r>
            <a:r>
              <a:rPr kumimoji="0" lang="en-US" altLang="zh-CN"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3</a:t>
            </a:r>
            <a:r>
              <a:rPr kumimoji="0" lang="zh-CN" altLang="en-US"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类</a:t>
            </a:r>
            <a:endParaRPr kumimoji="0" lang="zh-CN" altLang="en-US"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22535" name="圆角矩形 7"/>
          <p:cNvSpPr/>
          <p:nvPr/>
        </p:nvSpPr>
        <p:spPr>
          <a:xfrm>
            <a:off x="2616200" y="941388"/>
            <a:ext cx="1187450" cy="1093787"/>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主要</a:t>
            </a:r>
            <a:endParaRPr lang="en-US" altLang="zh-CN" sz="1600" b="1" dirty="0">
              <a:solidFill>
                <a:schemeClr val="bg1"/>
              </a:solidFill>
              <a:latin typeface="微软雅黑" panose="020B0503020204020204" pitchFamily="34" charset="-122"/>
              <a:ea typeface="微软雅黑" panose="020B0503020204020204" pitchFamily="34" charset="-122"/>
            </a:endParaRPr>
          </a:p>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创新点</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2536" name="圆角矩形 8"/>
          <p:cNvSpPr/>
          <p:nvPr/>
        </p:nvSpPr>
        <p:spPr>
          <a:xfrm>
            <a:off x="2616200" y="2176463"/>
            <a:ext cx="1187450" cy="1303337"/>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创新带来的获益</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05</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939800" y="1943100"/>
            <a:ext cx="230505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公平性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Fairness </a:t>
            </a:r>
            <a:endPar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5" name="圆角矩形 4"/>
          <p:cNvSpPr/>
          <p:nvPr/>
        </p:nvSpPr>
        <p:spPr bwMode="auto">
          <a:xfrm>
            <a:off x="3594100" y="2498725"/>
            <a:ext cx="5168900" cy="1117600"/>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管理难度低，滥用或潜在超说明书用药的可能性</a:t>
            </a:r>
            <a:r>
              <a:rPr kumimoji="0" lang="zh-CN"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低。</a:t>
            </a: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5"/>
          <p:cNvSpPr/>
          <p:nvPr/>
        </p:nvSpPr>
        <p:spPr bwMode="auto">
          <a:xfrm>
            <a:off x="3594100" y="941705"/>
            <a:ext cx="5168900" cy="1324610"/>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、磷酸奥司他韦干混悬剂可有效填补原目录内儿童适用药物保障需求；</a:t>
            </a: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、为临床提供</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儿童适用</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的友好剂型，满足儿科临床需求。</a:t>
            </a: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r>
              <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3</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、减少流感造成</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的医保支出。</a:t>
            </a:r>
            <a:endParaRPr kumimoji="0" lang="en-US" altLang="zh-CN"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24582" name="圆角矩形 6"/>
          <p:cNvSpPr/>
          <p:nvPr/>
        </p:nvSpPr>
        <p:spPr>
          <a:xfrm>
            <a:off x="2616200" y="941705"/>
            <a:ext cx="1187450" cy="132524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弥补目录短板</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4583" name="圆角矩形 7"/>
          <p:cNvSpPr/>
          <p:nvPr/>
        </p:nvSpPr>
        <p:spPr>
          <a:xfrm>
            <a:off x="2616200" y="2498725"/>
            <a:ext cx="1187450" cy="1117600"/>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临床管理难度</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MH" val="20211024181145"/>
  <p:tag name="MH_LIBRARY" val="CONTENTS"/>
  <p:tag name="MH_TYPE" val="OTHERS"/>
  <p:tag name="ID" val="626776"/>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COMMONDATA" val="eyJoZGlkIjoiNGYxMjg0MWM0YjhhMzhiYTEzMzFiNmNhMjg2OTczZjEifQ=="/>
</p:tagLst>
</file>

<file path=ppt/tags/tag2.xml><?xml version="1.0" encoding="utf-8"?>
<p:tagLst xmlns:p="http://schemas.openxmlformats.org/presentationml/2006/main">
  <p:tag name="MH" val="20211024181145"/>
  <p:tag name="MH_LIBRARY" val="CONTENTS"/>
  <p:tag name="MH_TYPE" val="OTHERS"/>
  <p:tag name="ID" val="626776"/>
</p:tagLst>
</file>

<file path=ppt/tags/tag3.xml><?xml version="1.0" encoding="utf-8"?>
<p:tagLst xmlns:p="http://schemas.openxmlformats.org/presentationml/2006/main">
  <p:tag name="MH" val="20211024181145"/>
  <p:tag name="MH_LIBRARY" val="CONTENTS"/>
  <p:tag name="MH_TYPE" val="ENTRY"/>
  <p:tag name="ID" val="626776"/>
  <p:tag name="MH_ORDER" val="1"/>
</p:tagLst>
</file>

<file path=ppt/tags/tag4.xml><?xml version="1.0" encoding="utf-8"?>
<p:tagLst xmlns:p="http://schemas.openxmlformats.org/presentationml/2006/main">
  <p:tag name="MH" val="20211024181145"/>
  <p:tag name="MH_LIBRARY" val="CONTENTS"/>
  <p:tag name="MH_TYPE" val="ENTRY"/>
  <p:tag name="ID" val="626776"/>
  <p:tag name="MH_ORDER" val="2"/>
</p:tagLst>
</file>

<file path=ppt/tags/tag5.xml><?xml version="1.0" encoding="utf-8"?>
<p:tagLst xmlns:p="http://schemas.openxmlformats.org/presentationml/2006/main">
  <p:tag name="MH" val="20211024181145"/>
  <p:tag name="MH_LIBRARY" val="CONTENTS"/>
  <p:tag name="MH_TYPE" val="ENTRY"/>
  <p:tag name="ID" val="626776"/>
  <p:tag name="MH_ORDER" val="2"/>
</p:tagLst>
</file>

<file path=ppt/tags/tag6.xml><?xml version="1.0" encoding="utf-8"?>
<p:tagLst xmlns:p="http://schemas.openxmlformats.org/presentationml/2006/main">
  <p:tag name="MH" val="20211024181145"/>
  <p:tag name="MH_LIBRARY" val="CONTENTS"/>
  <p:tag name="MH_TYPE" val="ENTRY"/>
  <p:tag name="ID" val="626776"/>
  <p:tag name="MH_ORDER" val="2"/>
</p:tagLst>
</file>

<file path=ppt/tags/tag7.xml><?xml version="1.0" encoding="utf-8"?>
<p:tagLst xmlns:p="http://schemas.openxmlformats.org/presentationml/2006/main">
  <p:tag name="MH" val="20211024181145"/>
  <p:tag name="MH_LIBRARY" val="CONTENTS"/>
  <p:tag name="MH_TYPE" val="ENTRY"/>
  <p:tag name="ID" val="626776"/>
  <p:tag name="MH_ORDER" val="2"/>
</p:tagLst>
</file>

<file path=ppt/tags/tag8.xml><?xml version="1.0" encoding="utf-8"?>
<p:tagLst xmlns:p="http://schemas.openxmlformats.org/presentationml/2006/main">
  <p:tag name="KSO_WM_UNIT_TABLE_BEAUTIFY" val="smartTable{449b4df1-4585-4a10-ab24-a301e89388cf}"/>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txDef>
      <a:spPr>
        <a:solidFill>
          <a:schemeClr val="bg1">
            <a:lumMod val="95000"/>
          </a:schemeClr>
        </a:solidFill>
      </a:spPr>
      <a:bodyPr wrap="square" rtlCol="0">
        <a:spAutoFit/>
      </a:bodyPr>
      <a:lstStyle>
        <a:defPPr>
          <a:defRPr dirty="0" smtClean="0">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txDef>
      <a:spPr>
        <a:solidFill>
          <a:schemeClr val="bg1">
            <a:lumMod val="95000"/>
          </a:schemeClr>
        </a:solidFill>
      </a:spPr>
      <a:bodyPr wrap="square" rtlCol="0">
        <a:spAutoFit/>
      </a:bodyPr>
      <a:lstStyle>
        <a:defPPr>
          <a:defRPr dirty="0" smtClean="0">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2123</Words>
  <Application>WPS 演示</Application>
  <PresentationFormat>全屏显示(16:9)</PresentationFormat>
  <Paragraphs>228</Paragraphs>
  <Slides>9</Slides>
  <Notes>8</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9</vt:i4>
      </vt:variant>
    </vt:vector>
  </HeadingPairs>
  <TitlesOfParts>
    <vt:vector size="19" baseType="lpstr">
      <vt:lpstr>Arial</vt:lpstr>
      <vt:lpstr>宋体</vt:lpstr>
      <vt:lpstr>Wingdings</vt:lpstr>
      <vt:lpstr>微软雅黑</vt:lpstr>
      <vt:lpstr>Calibri</vt:lpstr>
      <vt:lpstr>Calibri</vt:lpstr>
      <vt:lpstr>Arial Unicode MS</vt:lpstr>
      <vt:lpstr>等线</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Tclsevers</dc:creator>
  <cp:lastModifiedBy>JH.Wang</cp:lastModifiedBy>
  <cp:revision>140</cp:revision>
  <dcterms:created xsi:type="dcterms:W3CDTF">2016-01-10T22:50:00Z</dcterms:created>
  <dcterms:modified xsi:type="dcterms:W3CDTF">2023-07-04T10:40:15Z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6B3989AC9D724ED3AA9E92C05D57BC92_13</vt:lpwstr>
  </property>
</Properties>
</file>