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b" ContentType="application/vnd.ms-excel.sheet.binary.macroEnabled.12"/>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tags/tag59.xml" ContentType="application/vnd.openxmlformats-officedocument.presentationml.tags+xml"/>
  <Override PartName="/ppt/notesSlides/notesSlide9.xml" ContentType="application/vnd.openxmlformats-officedocument.presentationml.notesSlide+xml"/>
  <Override PartName="/ppt/tags/tag60.xml" ContentType="application/vnd.openxmlformats-officedocument.presentationml.tags+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147474218" r:id="rId2"/>
    <p:sldId id="2147474254" r:id="rId3"/>
    <p:sldId id="2147474245" r:id="rId4"/>
    <p:sldId id="2147474275" r:id="rId5"/>
    <p:sldId id="2147474214" r:id="rId6"/>
    <p:sldId id="2147474244" r:id="rId7"/>
    <p:sldId id="2147474240" r:id="rId8"/>
    <p:sldId id="2147474236" r:id="rId9"/>
    <p:sldId id="2147474227" r:id="rId10"/>
    <p:sldId id="2147474241" r:id="rId11"/>
    <p:sldId id="2147474277" r:id="rId12"/>
    <p:sldId id="2147474271" r:id="rId13"/>
  </p:sldIdLst>
  <p:sldSz cx="12192000" cy="6858000"/>
  <p:notesSz cx="6797675" cy="9926638"/>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26ACAF1-1366-4AD7-B8D0-4053069532A3}">
          <p14:sldIdLst>
            <p14:sldId id="2147474218"/>
            <p14:sldId id="2147474254"/>
            <p14:sldId id="2147474245"/>
            <p14:sldId id="2147474275"/>
            <p14:sldId id="2147474214"/>
            <p14:sldId id="2147474244"/>
            <p14:sldId id="2147474240"/>
            <p14:sldId id="2147474236"/>
            <p14:sldId id="2147474227"/>
            <p14:sldId id="2147474241"/>
            <p14:sldId id="2147474277"/>
            <p14:sldId id="214747427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37CA0C-57DA-60D4-F1B5-4CE0045448F4}" name="Hertel, Nadine" initials="HN" userId="S::Nadine.Hertel@bms.com::70e52b3e-4b91-410d-8fa7-42627a17050d" providerId="AD"/>
  <p188:author id="{38C12549-92C8-0C3D-6CEB-0840BCE617A8}" name="Ge, Ivan" initials="GI" userId="S::ivan.ge@bms.com::4b8936eb-b01f-4147-b8ce-954ce79463e0" providerId="AD"/>
  <p188:author id="{88AC0C4B-8D62-FCD6-562A-B99AD0A9FA9E}" name="Deng, Judy" initials="DJ" userId="S::judy.deng@bms.com::aeb78856-1e3f-457d-b1bb-dc7ec5eca89f" providerId="AD"/>
  <p188:author id="{73D4B3BC-B193-8EDE-70AD-EE82E6D28305}" name="Yuan, Quan" initials="YQ" userId="S::quan.yuan@bms.com::85eedd71-afb7-4748-aece-4e93f6e94677" providerId="AD"/>
  <p188:author id="{CDE5FFC7-4778-4C41-63B0-C61D5E868500}" name="Hu, Na" initials="HN" userId="S::na.hu@bms.com::481cfd6a-e787-4124-9b50-8408700ab803" providerId="AD"/>
  <p188:author id="{0411E9F2-F3D8-3A3A-7F1E-E197B9C59FF9}" name="Li, Han" initials="LH" userId="S::Han.Li1@bms.com::6f2ee111-4e16-413c-841b-89ce6115df6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Xu, Alice" initials="XA" lastIdx="33" clrIdx="0">
    <p:extLst>
      <p:ext uri="{19B8F6BF-5375-455C-9EA6-DF929625EA0E}">
        <p15:presenceInfo xmlns:p15="http://schemas.microsoft.com/office/powerpoint/2012/main" userId="S::alice.xu@bms.com::ad9dff01-5e92-4527-b2a9-63074693b37a" providerId="AD"/>
      </p:ext>
    </p:extLst>
  </p:cmAuthor>
  <p:cmAuthor id="2" name="Deng, Judy" initials="DJ" lastIdx="1" clrIdx="1">
    <p:extLst>
      <p:ext uri="{19B8F6BF-5375-455C-9EA6-DF929625EA0E}">
        <p15:presenceInfo xmlns:p15="http://schemas.microsoft.com/office/powerpoint/2012/main" userId="S::DENGJU7@novartis.net::945e50e9-ce87-4647-ab96-805954e4f6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2E91"/>
    <a:srgbClr val="842065"/>
    <a:srgbClr val="EFF3FF"/>
    <a:srgbClr val="FFFFFF"/>
    <a:srgbClr val="F2F2F2"/>
    <a:srgbClr val="595454"/>
    <a:srgbClr val="F1C7E4"/>
    <a:srgbClr val="E8A2D2"/>
    <a:srgbClr val="B9CAFF"/>
    <a:srgbClr val="D5D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AFD8959-9B3F-4D47-BAAB-44C6AA61CEA2}">
  <a:tblStyle styleId="{7AFD8959-9B3F-4D47-BAAB-44C6AA61CEA2}" styleName="BMS Table Gray">
    <a:wholeTbl>
      <a:tcTxStyle>
        <a:fontRef idx="minor"/>
        <a:schemeClr val="tx1"/>
      </a:tcTxStyle>
      <a:tcStyle>
        <a:tcBdr>
          <a:left>
            <a:ln>
              <a:noFill/>
            </a:ln>
          </a:left>
          <a:right>
            <a:ln>
              <a:noFill/>
            </a:ln>
          </a:right>
          <a:top>
            <a:ln w="6350">
              <a:solidFill>
                <a:schemeClr val="tx1"/>
              </a:solidFill>
            </a:ln>
          </a:top>
          <a:bottom>
            <a:ln w="6350">
              <a:solidFill>
                <a:schemeClr val="tx1"/>
              </a:solidFill>
            </a:ln>
          </a:bottom>
          <a:insideH>
            <a:ln w="6350">
              <a:solidFill>
                <a:schemeClr val="tx1"/>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EEE7E7"/>
          </a:solidFill>
        </a:fill>
      </a:tcStyle>
    </a:band2H>
    <a:band1V>
      <a:tcStyle>
        <a:tcBdr/>
        <a:fill>
          <a:solidFill>
            <a:srgbClr val="EEE7E7"/>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chemeClr val="tx1"/>
              </a:solidFill>
            </a:ln>
          </a:top>
          <a:bottom>
            <a:ln w="19050">
              <a:solidFill>
                <a:schemeClr val="tx1"/>
              </a:solidFill>
            </a:ln>
          </a:bottom>
        </a:tcBdr>
        <a:fill>
          <a:noFill/>
        </a:fill>
      </a:tcStyle>
    </a:lastRow>
    <a:firstRow>
      <a:tcTxStyle b="on">
        <a:fontRef idx="minor"/>
        <a:schemeClr val="bg1"/>
      </a:tcTxStyle>
      <a:tcStyle>
        <a:tcBdr>
          <a:top>
            <a:ln>
              <a:noFill/>
            </a:ln>
          </a:top>
          <a:bottom>
            <a:ln>
              <a:noFill/>
            </a:ln>
          </a:bottom>
        </a:tcBdr>
        <a:fill>
          <a:solidFill>
            <a:schemeClr val="tx1"/>
          </a:solidFill>
        </a:fill>
      </a:tcStyle>
    </a:firstRow>
  </a:tblStyle>
  <a:tblStyle styleId="{AB131486-7932-478D-BA04-5426E13E8524}" styleName="BMS Table Amber">
    <a:wholeTbl>
      <a:tcTxStyle>
        <a:fontRef idx="minor"/>
        <a:schemeClr val="tx1"/>
      </a:tcTxStyle>
      <a:tcStyle>
        <a:tcBdr>
          <a:left>
            <a:ln>
              <a:noFill/>
            </a:ln>
          </a:left>
          <a:right>
            <a:ln>
              <a:noFill/>
            </a:ln>
          </a:right>
          <a:top>
            <a:ln w="6350">
              <a:solidFill>
                <a:srgbClr val="FFD186"/>
              </a:solidFill>
            </a:ln>
          </a:top>
          <a:bottom>
            <a:ln w="6350">
              <a:solidFill>
                <a:srgbClr val="FFD186"/>
              </a:solidFill>
            </a:ln>
          </a:bottom>
          <a:insideH>
            <a:ln w="6350">
              <a:solidFill>
                <a:srgbClr val="FFD186"/>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FFECCD"/>
          </a:solidFill>
        </a:fill>
      </a:tcStyle>
    </a:band2H>
    <a:band1V>
      <a:tcStyle>
        <a:tcBdr/>
        <a:fill>
          <a:solidFill>
            <a:srgbClr val="FFECCD"/>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FFD186"/>
              </a:solidFill>
            </a:ln>
          </a:top>
          <a:bottom>
            <a:ln w="19050">
              <a:solidFill>
                <a:srgbClr val="FFD186"/>
              </a:solidFill>
            </a:ln>
          </a:bottom>
        </a:tcBdr>
        <a:fill>
          <a:noFill/>
        </a:fill>
      </a:tcStyle>
    </a:lastRow>
    <a:firstRow>
      <a:tcTxStyle b="on">
        <a:fontRef idx="minor"/>
        <a:schemeClr val="tx1"/>
      </a:tcTxStyle>
      <a:tcStyle>
        <a:tcBdr>
          <a:top>
            <a:ln>
              <a:noFill/>
            </a:ln>
          </a:top>
          <a:bottom>
            <a:ln>
              <a:noFill/>
            </a:ln>
          </a:bottom>
        </a:tcBdr>
        <a:fill>
          <a:solidFill>
            <a:srgbClr val="FFD186"/>
          </a:solidFill>
        </a:fill>
      </a:tcStyle>
    </a:firstRow>
  </a:tblStyle>
  <a:tblStyle styleId="{17987A09-FBC6-4D12-BA78-BE2ACF4811F2}" styleName="BMS Table Peach">
    <a:wholeTbl>
      <a:tcTxStyle>
        <a:fontRef idx="minor"/>
        <a:schemeClr val="tx1"/>
      </a:tcTxStyle>
      <a:tcStyle>
        <a:tcBdr>
          <a:left>
            <a:ln>
              <a:noFill/>
            </a:ln>
          </a:left>
          <a:right>
            <a:ln>
              <a:noFill/>
            </a:ln>
          </a:right>
          <a:top>
            <a:ln w="6350">
              <a:solidFill>
                <a:srgbClr val="FDA97D"/>
              </a:solidFill>
            </a:ln>
          </a:top>
          <a:bottom>
            <a:ln w="6350">
              <a:solidFill>
                <a:srgbClr val="FDA97D"/>
              </a:solidFill>
            </a:ln>
          </a:bottom>
          <a:insideH>
            <a:ln w="6350">
              <a:solidFill>
                <a:srgbClr val="FDA97D"/>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FEDCCA"/>
          </a:solidFill>
        </a:fill>
      </a:tcStyle>
    </a:band2H>
    <a:band1V>
      <a:tcStyle>
        <a:tcBdr/>
        <a:fill>
          <a:solidFill>
            <a:srgbClr val="FEDCCA"/>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FDA97D"/>
              </a:solidFill>
            </a:ln>
          </a:top>
          <a:bottom>
            <a:ln w="19050">
              <a:solidFill>
                <a:srgbClr val="FDA97D"/>
              </a:solidFill>
            </a:ln>
          </a:bottom>
        </a:tcBdr>
        <a:fill>
          <a:noFill/>
        </a:fill>
      </a:tcStyle>
    </a:lastRow>
    <a:firstRow>
      <a:tcTxStyle b="on">
        <a:fontRef idx="minor"/>
        <a:schemeClr val="tx1"/>
      </a:tcTxStyle>
      <a:tcStyle>
        <a:tcBdr>
          <a:top>
            <a:ln>
              <a:noFill/>
            </a:ln>
          </a:top>
          <a:bottom>
            <a:ln>
              <a:noFill/>
            </a:ln>
          </a:bottom>
        </a:tcBdr>
        <a:fill>
          <a:solidFill>
            <a:srgbClr val="FDA97D"/>
          </a:solidFill>
        </a:fill>
      </a:tcStyle>
    </a:firstRow>
  </a:tblStyle>
  <a:tblStyle styleId="{3FB51E2C-7BFB-4B95-B8AA-B85EA3A58659}" styleName="BMS Table Sienna">
    <a:wholeTbl>
      <a:tcTxStyle>
        <a:fontRef idx="minor"/>
        <a:schemeClr val="tx1"/>
      </a:tcTxStyle>
      <a:tcStyle>
        <a:tcBdr>
          <a:left>
            <a:ln>
              <a:noFill/>
            </a:ln>
          </a:left>
          <a:right>
            <a:ln>
              <a:noFill/>
            </a:ln>
          </a:right>
          <a:top>
            <a:ln w="6350">
              <a:solidFill>
                <a:srgbClr val="CB7C78"/>
              </a:solidFill>
            </a:ln>
          </a:top>
          <a:bottom>
            <a:ln w="6350">
              <a:solidFill>
                <a:srgbClr val="CB7C78"/>
              </a:solidFill>
            </a:ln>
          </a:bottom>
          <a:insideH>
            <a:ln w="6350">
              <a:solidFill>
                <a:srgbClr val="CB7C78"/>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DAC5C5"/>
          </a:solidFill>
        </a:fill>
      </a:tcStyle>
    </a:band2H>
    <a:band1V>
      <a:tcStyle>
        <a:tcBdr/>
        <a:fill>
          <a:solidFill>
            <a:srgbClr val="DAC5C5"/>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CB7C78"/>
              </a:solidFill>
            </a:ln>
          </a:top>
          <a:bottom>
            <a:ln w="19050">
              <a:solidFill>
                <a:srgbClr val="CB7C78"/>
              </a:solidFill>
            </a:ln>
          </a:bottom>
        </a:tcBdr>
        <a:fill>
          <a:noFill/>
        </a:fill>
      </a:tcStyle>
    </a:lastRow>
    <a:firstRow>
      <a:tcTxStyle b="on">
        <a:fontRef idx="minor"/>
        <a:schemeClr val="bg1"/>
      </a:tcTxStyle>
      <a:tcStyle>
        <a:tcBdr>
          <a:top>
            <a:ln>
              <a:noFill/>
            </a:ln>
          </a:top>
          <a:bottom>
            <a:ln>
              <a:noFill/>
            </a:ln>
          </a:bottom>
        </a:tcBdr>
        <a:fill>
          <a:solidFill>
            <a:srgbClr val="CB7C78"/>
          </a:solidFill>
        </a:fill>
      </a:tcStyle>
    </a:firstRow>
  </a:tblStyle>
  <a:tblStyle styleId="{341639D1-FA1C-4AE1-8705-CAF77B6581E0}" styleName="BMS Table Mint">
    <a:wholeTbl>
      <a:tcTxStyle>
        <a:fontRef idx="minor"/>
        <a:schemeClr val="tx1"/>
      </a:tcTxStyle>
      <a:tcStyle>
        <a:tcBdr>
          <a:left>
            <a:ln>
              <a:noFill/>
            </a:ln>
          </a:left>
          <a:right>
            <a:ln>
              <a:noFill/>
            </a:ln>
          </a:right>
          <a:top>
            <a:ln w="6350">
              <a:solidFill>
                <a:srgbClr val="59FFB9"/>
              </a:solidFill>
            </a:ln>
          </a:top>
          <a:bottom>
            <a:ln w="6350">
              <a:solidFill>
                <a:srgbClr val="59FFB9"/>
              </a:solidFill>
            </a:ln>
          </a:bottom>
          <a:insideH>
            <a:ln w="6350">
              <a:solidFill>
                <a:srgbClr val="59FFB9"/>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C5FFE6"/>
          </a:solidFill>
        </a:fill>
      </a:tcStyle>
    </a:band2H>
    <a:band1V>
      <a:tcStyle>
        <a:tcBdr/>
        <a:fill>
          <a:solidFill>
            <a:srgbClr val="C5FFE6"/>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59FFB9"/>
              </a:solidFill>
            </a:ln>
          </a:top>
          <a:bottom>
            <a:ln w="19050">
              <a:solidFill>
                <a:srgbClr val="59FFB9"/>
              </a:solidFill>
            </a:ln>
          </a:bottom>
        </a:tcBdr>
        <a:fill>
          <a:noFill/>
        </a:fill>
      </a:tcStyle>
    </a:lastRow>
    <a:firstRow>
      <a:tcTxStyle b="on">
        <a:fontRef idx="minor"/>
        <a:schemeClr val="tx1"/>
      </a:tcTxStyle>
      <a:tcStyle>
        <a:tcBdr>
          <a:top>
            <a:ln>
              <a:noFill/>
            </a:ln>
          </a:top>
          <a:bottom>
            <a:ln>
              <a:noFill/>
            </a:ln>
          </a:bottom>
        </a:tcBdr>
        <a:fill>
          <a:solidFill>
            <a:srgbClr val="59FFB9"/>
          </a:solidFill>
        </a:fill>
      </a:tcStyle>
    </a:firstRow>
  </a:tblStyle>
  <a:tblStyle styleId="{634F3CDC-9E1D-4E82-9B7D-985DE547036D}" styleName="BMS Table Aqua">
    <a:wholeTbl>
      <a:tcTxStyle>
        <a:fontRef idx="minor"/>
        <a:schemeClr val="tx1"/>
      </a:tcTxStyle>
      <a:tcStyle>
        <a:tcBdr>
          <a:left>
            <a:ln>
              <a:noFill/>
            </a:ln>
          </a:left>
          <a:right>
            <a:ln>
              <a:noFill/>
            </a:ln>
          </a:right>
          <a:top>
            <a:ln w="6350">
              <a:solidFill>
                <a:srgbClr val="33D6F1"/>
              </a:solidFill>
            </a:ln>
          </a:top>
          <a:bottom>
            <a:ln w="6350">
              <a:solidFill>
                <a:srgbClr val="33D6F1"/>
              </a:solidFill>
            </a:ln>
          </a:bottom>
          <a:insideH>
            <a:ln w="6350">
              <a:solidFill>
                <a:srgbClr val="33D6F1"/>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C0F2FB"/>
          </a:solidFill>
        </a:fill>
      </a:tcStyle>
    </a:band2H>
    <a:band1V>
      <a:tcStyle>
        <a:tcBdr/>
        <a:fill>
          <a:solidFill>
            <a:srgbClr val="C0F2FB"/>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33D6F1"/>
              </a:solidFill>
            </a:ln>
          </a:top>
          <a:bottom>
            <a:ln w="19050">
              <a:solidFill>
                <a:srgbClr val="33D6F1"/>
              </a:solidFill>
            </a:ln>
          </a:bottom>
        </a:tcBdr>
        <a:fill>
          <a:noFill/>
        </a:fill>
      </a:tcStyle>
    </a:lastRow>
    <a:firstRow>
      <a:tcTxStyle b="on">
        <a:fontRef idx="minor"/>
        <a:schemeClr val="tx1"/>
      </a:tcTxStyle>
      <a:tcStyle>
        <a:tcBdr>
          <a:top>
            <a:ln>
              <a:noFill/>
            </a:ln>
          </a:top>
          <a:bottom>
            <a:ln>
              <a:noFill/>
            </a:ln>
          </a:bottom>
        </a:tcBdr>
        <a:fill>
          <a:solidFill>
            <a:srgbClr val="33D6F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Binary_Worksheet.xlsb"/></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Binary_Worksheet1.xlsb"/></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Binary_Worksheet2.xlsb"/></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Binary_Worksheet3.xlsb"/></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Binary_Worksheet4.xlsb"/></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Binary_Worksheet5.xlsb"/></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162162162162162"/>
          <c:y val="3.4946236559139782E-2"/>
          <c:w val="0.59675675675675677"/>
          <c:h val="0.93010752688172038"/>
        </c:manualLayout>
      </c:layout>
      <c:barChart>
        <c:barDir val="bar"/>
        <c:grouping val="clustered"/>
        <c:varyColors val="0"/>
        <c:ser>
          <c:idx val="0"/>
          <c:order val="0"/>
          <c:spPr>
            <a:solidFill>
              <a:srgbClr val="C0C0C0"/>
            </a:solidFill>
            <a:ln>
              <a:noFill/>
            </a:ln>
          </c:spPr>
          <c:invertIfNegative val="0"/>
          <c:dLbls>
            <c:dLbl>
              <c:idx val="0"/>
              <c:layout>
                <c:manualLayout>
                  <c:x val="0.39027027027027028"/>
                  <c:y val="0"/>
                </c:manualLayout>
              </c:layout>
              <c:numFmt formatCode="#,##0.000;&quot;-&quot;#,##0.000" sourceLinked="0"/>
              <c:spPr>
                <a:noFill/>
                <a:ln>
                  <a:noFill/>
                </a:ln>
              </c:spPr>
              <c:txPr>
                <a:bodyPr wrap="none"/>
                <a:lstStyle/>
                <a:p>
                  <a:pPr>
                    <a:defRPr sz="1400" kern="1200">
                      <a:solidFill>
                        <a:schemeClr val="tx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99A3-4985-8972-7202FD42D6C6}"/>
                </c:ext>
              </c:extLst>
            </c:dLbl>
            <c:dLbl>
              <c:idx val="1"/>
              <c:layout>
                <c:manualLayout>
                  <c:x val="0.32756756756756755"/>
                  <c:y val="0"/>
                </c:manualLayout>
              </c:layout>
              <c:numFmt formatCode="#,##0.000;&quot;-&quot;#,##0.000" sourceLinked="0"/>
              <c:spPr>
                <a:noFill/>
                <a:ln>
                  <a:noFill/>
                </a:ln>
              </c:spPr>
              <c:txPr>
                <a:bodyPr wrap="none"/>
                <a:lstStyle/>
                <a:p>
                  <a:pPr>
                    <a:defRPr sz="1400" kern="1200">
                      <a:solidFill>
                        <a:schemeClr val="tx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9A3-4985-8972-7202FD42D6C6}"/>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Sheet1!$A$1:$C$1</c:f>
              <c:numCache>
                <c:formatCode>General</c:formatCode>
                <c:ptCount val="3"/>
                <c:pt idx="0">
                  <c:v>0.35</c:v>
                </c:pt>
                <c:pt idx="1">
                  <c:v>0.27600000000000002</c:v>
                </c:pt>
              </c:numCache>
            </c:numRef>
          </c:val>
          <c:extLst>
            <c:ext xmlns:c16="http://schemas.microsoft.com/office/drawing/2014/chart" uri="{C3380CC4-5D6E-409C-BE32-E72D297353CC}">
              <c16:uniqueId val="{00000002-99A3-4985-8972-7202FD42D6C6}"/>
            </c:ext>
          </c:extLst>
        </c:ser>
        <c:ser>
          <c:idx val="1"/>
          <c:order val="1"/>
          <c:spPr>
            <a:solidFill>
              <a:srgbClr val="BE2E91"/>
            </a:solidFill>
            <a:ln>
              <a:noFill/>
            </a:ln>
          </c:spPr>
          <c:invertIfNegative val="0"/>
          <c:dLbls>
            <c:dLbl>
              <c:idx val="0"/>
              <c:layout>
                <c:manualLayout>
                  <c:x val="0"/>
                  <c:y val="0"/>
                </c:manualLayout>
              </c:layout>
              <c:numFmt formatCode="#,##0.000;&quot;-&quot;#,##0.000" sourceLinked="0"/>
              <c:spPr>
                <a:noFill/>
                <a:ln>
                  <a:noFill/>
                </a:ln>
              </c:spPr>
              <c:txPr>
                <a:bodyPr wrap="none"/>
                <a:lstStyle/>
                <a:p>
                  <a:pPr>
                    <a:defRPr sz="1400" kern="1200">
                      <a:solidFill>
                        <a:schemeClr val="bg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99A3-4985-8972-7202FD42D6C6}"/>
                </c:ext>
              </c:extLst>
            </c:dLbl>
            <c:dLbl>
              <c:idx val="1"/>
              <c:layout>
                <c:manualLayout>
                  <c:x val="0"/>
                  <c:y val="0"/>
                </c:manualLayout>
              </c:layout>
              <c:numFmt formatCode="#,##0.000;&quot;-&quot;#,##0.000" sourceLinked="0"/>
              <c:spPr>
                <a:noFill/>
                <a:ln>
                  <a:noFill/>
                </a:ln>
              </c:spPr>
              <c:txPr>
                <a:bodyPr wrap="none"/>
                <a:lstStyle/>
                <a:p>
                  <a:pPr>
                    <a:defRPr sz="1400" kern="1200">
                      <a:solidFill>
                        <a:schemeClr val="bg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99A3-4985-8972-7202FD42D6C6}"/>
                </c:ext>
              </c:extLst>
            </c:dLbl>
            <c:dLbl>
              <c:idx val="2"/>
              <c:layout>
                <c:manualLayout>
                  <c:x val="-2.2162162162162161E-2"/>
                  <c:y val="0"/>
                </c:manualLayout>
              </c:layout>
              <c:numFmt formatCode="#,##0.000;&quot;-&quot;#,##0.000" sourceLinked="0"/>
              <c:spPr>
                <a:noFill/>
                <a:ln>
                  <a:noFill/>
                </a:ln>
              </c:spPr>
              <c:txPr>
                <a:bodyPr wrap="none"/>
                <a:lstStyle/>
                <a:p>
                  <a:pPr>
                    <a:defRPr sz="1400" kern="1200">
                      <a:solidFill>
                        <a:schemeClr val="bg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99A3-4985-8972-7202FD42D6C6}"/>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Sheet1!$A$2:$C$2</c:f>
              <c:numCache>
                <c:formatCode>General</c:formatCode>
                <c:ptCount val="3"/>
                <c:pt idx="0">
                  <c:v>0.18099999999999999</c:v>
                </c:pt>
                <c:pt idx="1">
                  <c:v>0.17199999999999999</c:v>
                </c:pt>
                <c:pt idx="2">
                  <c:v>9.5000000000000001E-2</c:v>
                </c:pt>
              </c:numCache>
            </c:numRef>
          </c:val>
          <c:extLst>
            <c:ext xmlns:c16="http://schemas.microsoft.com/office/drawing/2014/chart" uri="{C3380CC4-5D6E-409C-BE32-E72D297353CC}">
              <c16:uniqueId val="{00000006-99A3-4985-8972-7202FD42D6C6}"/>
            </c:ext>
          </c:extLst>
        </c:ser>
        <c:dLbls>
          <c:showLegendKey val="0"/>
          <c:showVal val="0"/>
          <c:showCatName val="0"/>
          <c:showSerName val="0"/>
          <c:showPercent val="0"/>
          <c:showBubbleSize val="0"/>
        </c:dLbls>
        <c:gapWidth val="80"/>
        <c:axId val="1129943008"/>
        <c:axId val="1"/>
      </c:barChart>
      <c:catAx>
        <c:axId val="1129943008"/>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0.35"/>
          <c:min val="0"/>
        </c:scaling>
        <c:delete val="1"/>
        <c:axPos val="t"/>
        <c:numFmt formatCode="General" sourceLinked="1"/>
        <c:majorTickMark val="out"/>
        <c:minorTickMark val="none"/>
        <c:tickLblPos val="nextTo"/>
        <c:crossAx val="1129943008"/>
        <c:crosses val="min"/>
        <c:crossBetween val="between"/>
      </c:valAx>
    </c:plotArea>
    <c:plotVisOnly val="0"/>
    <c:dispBlanksAs val="gap"/>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6170105686965275E-2"/>
          <c:y val="6.235011990407674E-2"/>
          <c:w val="0.94765978862606948"/>
          <c:h val="0.87529976019184652"/>
        </c:manualLayout>
      </c:layout>
      <c:barChart>
        <c:barDir val="bar"/>
        <c:grouping val="clustered"/>
        <c:varyColors val="0"/>
        <c:ser>
          <c:idx val="0"/>
          <c:order val="0"/>
          <c:spPr>
            <a:pattFill prst="ltUpDiag">
              <a:fgClr>
                <a:schemeClr val="tx1"/>
              </a:fgClr>
              <a:bgClr>
                <a:schemeClr val="bg1"/>
              </a:bgClr>
            </a:pattFill>
            <a:ln>
              <a:noFill/>
            </a:ln>
          </c:spPr>
          <c:invertIfNegative val="0"/>
          <c:val>
            <c:numRef>
              <c:f>Sheet1!$A$1:$B$1</c:f>
              <c:numCache>
                <c:formatCode>General</c:formatCode>
                <c:ptCount val="2"/>
                <c:pt idx="0">
                  <c:v>0.57999999999999996</c:v>
                </c:pt>
              </c:numCache>
            </c:numRef>
          </c:val>
          <c:extLst>
            <c:ext xmlns:c16="http://schemas.microsoft.com/office/drawing/2014/chart" uri="{C3380CC4-5D6E-409C-BE32-E72D297353CC}">
              <c16:uniqueId val="{00000000-1B56-4BA2-9A2A-2F1D039B475D}"/>
            </c:ext>
          </c:extLst>
        </c:ser>
        <c:ser>
          <c:idx val="1"/>
          <c:order val="1"/>
          <c:spPr>
            <a:solidFill>
              <a:schemeClr val="accent1"/>
            </a:solidFill>
            <a:ln>
              <a:noFill/>
            </a:ln>
          </c:spPr>
          <c:invertIfNegative val="0"/>
          <c:dLbls>
            <c:dLbl>
              <c:idx val="0"/>
              <c:layout>
                <c:manualLayout>
                  <c:x val="-5.0327126321087065E-4"/>
                  <c:y val="0"/>
                </c:manualLayout>
              </c:layout>
              <c:numFmt formatCode="#,##0.000;&quot;-&quot;#,##0.000" sourceLinked="0"/>
              <c:spPr>
                <a:noFill/>
                <a:ln>
                  <a:noFill/>
                </a:ln>
              </c:spPr>
              <c:txPr>
                <a:bodyPr wrap="none"/>
                <a:lstStyle/>
                <a:p>
                  <a:pPr>
                    <a:defRPr sz="1400" kern="1200">
                      <a:solidFill>
                        <a:schemeClr val="bg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1B56-4BA2-9A2A-2F1D039B475D}"/>
                </c:ext>
              </c:extLst>
            </c:dLbl>
            <c:dLbl>
              <c:idx val="1"/>
              <c:layout>
                <c:manualLayout>
                  <c:x val="-5.0327126321087065E-4"/>
                  <c:y val="0"/>
                </c:manualLayout>
              </c:layout>
              <c:numFmt formatCode="#,##0.000;&quot;-&quot;#,##0.000" sourceLinked="0"/>
              <c:spPr>
                <a:noFill/>
                <a:ln>
                  <a:noFill/>
                </a:ln>
              </c:spPr>
              <c:txPr>
                <a:bodyPr wrap="none"/>
                <a:lstStyle/>
                <a:p>
                  <a:pPr>
                    <a:defRPr sz="1400" kern="1200">
                      <a:solidFill>
                        <a:schemeClr val="bg1"/>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1B56-4BA2-9A2A-2F1D039B475D}"/>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Sheet1!$A$2:$B$2</c:f>
              <c:numCache>
                <c:formatCode>General</c:formatCode>
                <c:ptCount val="2"/>
                <c:pt idx="0">
                  <c:v>0.2</c:v>
                </c:pt>
                <c:pt idx="1">
                  <c:v>0.2</c:v>
                </c:pt>
              </c:numCache>
            </c:numRef>
          </c:val>
          <c:extLst>
            <c:ext xmlns:c16="http://schemas.microsoft.com/office/drawing/2014/chart" uri="{C3380CC4-5D6E-409C-BE32-E72D297353CC}">
              <c16:uniqueId val="{00000003-1B56-4BA2-9A2A-2F1D039B475D}"/>
            </c:ext>
          </c:extLst>
        </c:ser>
        <c:dLbls>
          <c:showLegendKey val="0"/>
          <c:showVal val="0"/>
          <c:showCatName val="0"/>
          <c:showSerName val="0"/>
          <c:showPercent val="0"/>
          <c:showBubbleSize val="0"/>
        </c:dLbls>
        <c:gapWidth val="0"/>
        <c:axId val="702015016"/>
        <c:axId val="1"/>
      </c:barChart>
      <c:catAx>
        <c:axId val="702015016"/>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0.57999999999999996"/>
          <c:min val="0"/>
        </c:scaling>
        <c:delete val="1"/>
        <c:axPos val="t"/>
        <c:numFmt formatCode="General" sourceLinked="1"/>
        <c:majorTickMark val="out"/>
        <c:minorTickMark val="none"/>
        <c:tickLblPos val="nextTo"/>
        <c:crossAx val="702015016"/>
        <c:crosses val="min"/>
        <c:crossBetween val="between"/>
      </c:valAx>
    </c:plotArea>
    <c:plotVisOnly val="0"/>
    <c:dispBlanksAs val="gap"/>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3419023136246784E-2"/>
          <c:y val="3.2318210068365445E-2"/>
          <c:w val="0.93316195372750643"/>
          <c:h val="0.93536357986326912"/>
        </c:manualLayout>
      </c:layout>
      <c:barChart>
        <c:barDir val="bar"/>
        <c:grouping val="stacked"/>
        <c:varyColors val="0"/>
        <c:ser>
          <c:idx val="0"/>
          <c:order val="0"/>
          <c:spPr>
            <a:solidFill>
              <a:srgbClr val="969696"/>
            </a:solidFill>
            <a:ln>
              <a:noFill/>
            </a:ln>
          </c:spPr>
          <c:invertIfNegative val="0"/>
          <c:dPt>
            <c:idx val="0"/>
            <c:invertIfNegative val="0"/>
            <c:bubble3D val="0"/>
            <c:spPr>
              <a:solidFill>
                <a:srgbClr val="BE2E91"/>
              </a:solidFill>
              <a:ln>
                <a:noFill/>
              </a:ln>
            </c:spPr>
            <c:extLst>
              <c:ext xmlns:c16="http://schemas.microsoft.com/office/drawing/2014/chart" uri="{C3380CC4-5D6E-409C-BE32-E72D297353CC}">
                <c16:uniqueId val="{00000000-2CD2-4A8B-9313-2567B6A1D197}"/>
              </c:ext>
            </c:extLst>
          </c:dPt>
          <c:val>
            <c:numRef>
              <c:f>Sheet1!$A$1:$F$1</c:f>
              <c:numCache>
                <c:formatCode>General</c:formatCode>
                <c:ptCount val="6"/>
                <c:pt idx="0">
                  <c:v>52.6</c:v>
                </c:pt>
                <c:pt idx="2">
                  <c:v>33</c:v>
                </c:pt>
                <c:pt idx="3">
                  <c:v>23</c:v>
                </c:pt>
                <c:pt idx="4">
                  <c:v>23</c:v>
                </c:pt>
                <c:pt idx="5">
                  <c:v>87.8</c:v>
                </c:pt>
              </c:numCache>
            </c:numRef>
          </c:val>
          <c:extLst>
            <c:ext xmlns:c16="http://schemas.microsoft.com/office/drawing/2014/chart" uri="{C3380CC4-5D6E-409C-BE32-E72D297353CC}">
              <c16:uniqueId val="{00000001-2CD2-4A8B-9313-2567B6A1D197}"/>
            </c:ext>
          </c:extLst>
        </c:ser>
        <c:dLbls>
          <c:showLegendKey val="0"/>
          <c:showVal val="0"/>
          <c:showCatName val="0"/>
          <c:showSerName val="0"/>
          <c:showPercent val="0"/>
          <c:showBubbleSize val="0"/>
        </c:dLbls>
        <c:gapWidth val="80"/>
        <c:overlap val="100"/>
        <c:axId val="1292097536"/>
        <c:axId val="1"/>
      </c:barChart>
      <c:catAx>
        <c:axId val="1292097536"/>
        <c:scaling>
          <c:orientation val="maxMin"/>
        </c:scaling>
        <c:delete val="0"/>
        <c:axPos val="l"/>
        <c:majorGridlines>
          <c:spPr>
            <a:ln>
              <a:noFill/>
            </a:ln>
          </c:spPr>
        </c:majorGridlines>
        <c:majorTickMark val="none"/>
        <c:minorTickMark val="none"/>
        <c:tickLblPos val="none"/>
        <c:spPr>
          <a:ln w="9525" algn="ctr">
            <a:solidFill>
              <a:schemeClr val="bg1"/>
            </a:solidFill>
            <a:prstDash val="solid"/>
          </a:ln>
        </c:spPr>
        <c:crossAx val="1"/>
        <c:crosses val="min"/>
        <c:auto val="0"/>
        <c:lblAlgn val="ctr"/>
        <c:lblOffset val="100"/>
        <c:noMultiLvlLbl val="0"/>
      </c:catAx>
      <c:valAx>
        <c:axId val="1"/>
        <c:scaling>
          <c:orientation val="minMax"/>
          <c:max val="87.8"/>
          <c:min val="0"/>
        </c:scaling>
        <c:delete val="1"/>
        <c:axPos val="t"/>
        <c:numFmt formatCode="General" sourceLinked="1"/>
        <c:majorTickMark val="out"/>
        <c:minorTickMark val="none"/>
        <c:tickLblPos val="nextTo"/>
        <c:crossAx val="1292097536"/>
        <c:crosses val="min"/>
        <c:crossBetween val="between"/>
      </c:valAx>
    </c:plotArea>
    <c:plotVisOnly val="0"/>
    <c:dispBlanksAs val="gap"/>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809453471196457E-2"/>
          <c:y val="3.0933967876264127E-2"/>
          <c:w val="0.84638109305760711"/>
          <c:h val="0.93813206424747175"/>
        </c:manualLayout>
      </c:layout>
      <c:barChart>
        <c:barDir val="bar"/>
        <c:grouping val="stacked"/>
        <c:varyColors val="0"/>
        <c:ser>
          <c:idx val="0"/>
          <c:order val="0"/>
          <c:spPr>
            <a:solidFill>
              <a:srgbClr val="969696"/>
            </a:solidFill>
            <a:ln>
              <a:noFill/>
            </a:ln>
          </c:spPr>
          <c:invertIfNegative val="0"/>
          <c:dPt>
            <c:idx val="0"/>
            <c:invertIfNegative val="0"/>
            <c:bubble3D val="0"/>
            <c:spPr>
              <a:solidFill>
                <a:srgbClr val="BE2E91"/>
              </a:solidFill>
              <a:ln>
                <a:noFill/>
              </a:ln>
            </c:spPr>
            <c:extLst>
              <c:ext xmlns:c16="http://schemas.microsoft.com/office/drawing/2014/chart" uri="{C3380CC4-5D6E-409C-BE32-E72D297353CC}">
                <c16:uniqueId val="{00000000-9054-444B-A1EF-594F630998F6}"/>
              </c:ext>
            </c:extLst>
          </c:dPt>
          <c:val>
            <c:numRef>
              <c:f>Sheet1!$A$1:$F$1</c:f>
              <c:numCache>
                <c:formatCode>General</c:formatCode>
                <c:ptCount val="6"/>
                <c:pt idx="0">
                  <c:v>33.5</c:v>
                </c:pt>
                <c:pt idx="2">
                  <c:v>19.7</c:v>
                </c:pt>
                <c:pt idx="5">
                  <c:v>14.399999999999999</c:v>
                </c:pt>
              </c:numCache>
            </c:numRef>
          </c:val>
          <c:extLst>
            <c:ext xmlns:c16="http://schemas.microsoft.com/office/drawing/2014/chart" uri="{C3380CC4-5D6E-409C-BE32-E72D297353CC}">
              <c16:uniqueId val="{00000001-9054-444B-A1EF-594F630998F6}"/>
            </c:ext>
          </c:extLst>
        </c:ser>
        <c:dLbls>
          <c:showLegendKey val="0"/>
          <c:showVal val="0"/>
          <c:showCatName val="0"/>
          <c:showSerName val="0"/>
          <c:showPercent val="0"/>
          <c:showBubbleSize val="0"/>
        </c:dLbls>
        <c:gapWidth val="80"/>
        <c:overlap val="100"/>
        <c:axId val="1244927728"/>
        <c:axId val="1"/>
      </c:barChart>
      <c:catAx>
        <c:axId val="1244927728"/>
        <c:scaling>
          <c:orientation val="maxMin"/>
        </c:scaling>
        <c:delete val="0"/>
        <c:axPos val="l"/>
        <c:majorGridlines>
          <c:spPr>
            <a:ln>
              <a:noFill/>
            </a:ln>
          </c:spPr>
        </c:majorGridlines>
        <c:majorTickMark val="none"/>
        <c:minorTickMark val="none"/>
        <c:tickLblPos val="none"/>
        <c:spPr>
          <a:ln w="9525" algn="ctr">
            <a:solidFill>
              <a:schemeClr val="bg1"/>
            </a:solidFill>
            <a:prstDash val="solid"/>
          </a:ln>
        </c:spPr>
        <c:crossAx val="1"/>
        <c:crosses val="min"/>
        <c:auto val="0"/>
        <c:lblAlgn val="ctr"/>
        <c:lblOffset val="100"/>
        <c:noMultiLvlLbl val="0"/>
      </c:catAx>
      <c:valAx>
        <c:axId val="1"/>
        <c:scaling>
          <c:orientation val="minMax"/>
          <c:max val="33.5"/>
          <c:min val="0"/>
        </c:scaling>
        <c:delete val="1"/>
        <c:axPos val="t"/>
        <c:numFmt formatCode="General" sourceLinked="1"/>
        <c:majorTickMark val="out"/>
        <c:minorTickMark val="none"/>
        <c:tickLblPos val="nextTo"/>
        <c:crossAx val="1244927728"/>
        <c:crosses val="min"/>
        <c:crossBetween val="between"/>
      </c:valAx>
    </c:plotArea>
    <c:plotVisOnly val="0"/>
    <c:dispBlanksAs val="gap"/>
    <c:showDLblsOverMax val="1"/>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184251478369126E-2"/>
          <c:y val="7.0175438596491224E-2"/>
          <c:w val="0.96763149704326179"/>
          <c:h val="0.85964912280701755"/>
        </c:manualLayout>
      </c:layout>
      <c:barChart>
        <c:barDir val="col"/>
        <c:grouping val="stacked"/>
        <c:varyColors val="0"/>
        <c:ser>
          <c:idx val="0"/>
          <c:order val="0"/>
          <c:spPr>
            <a:solidFill>
              <a:srgbClr val="BE2E91"/>
            </a:solidFill>
            <a:ln>
              <a:noFill/>
            </a:ln>
          </c:spPr>
          <c:invertIfNegative val="0"/>
          <c:dPt>
            <c:idx val="1"/>
            <c:invertIfNegative val="0"/>
            <c:bubble3D val="0"/>
            <c:spPr>
              <a:solidFill>
                <a:srgbClr val="969696"/>
              </a:solidFill>
              <a:ln>
                <a:noFill/>
              </a:ln>
            </c:spPr>
            <c:extLst>
              <c:ext xmlns:c16="http://schemas.microsoft.com/office/drawing/2014/chart" uri="{C3380CC4-5D6E-409C-BE32-E72D297353CC}">
                <c16:uniqueId val="{00000000-6240-4340-9A52-6328142A2C6E}"/>
              </c:ext>
            </c:extLst>
          </c:dPt>
          <c:dPt>
            <c:idx val="4"/>
            <c:invertIfNegative val="0"/>
            <c:bubble3D val="0"/>
            <c:spPr>
              <a:solidFill>
                <a:srgbClr val="969696"/>
              </a:solidFill>
              <a:ln>
                <a:noFill/>
              </a:ln>
            </c:spPr>
            <c:extLst>
              <c:ext xmlns:c16="http://schemas.microsoft.com/office/drawing/2014/chart" uri="{C3380CC4-5D6E-409C-BE32-E72D297353CC}">
                <c16:uniqueId val="{00000001-6240-4340-9A52-6328142A2C6E}"/>
              </c:ext>
            </c:extLst>
          </c:dPt>
          <c:val>
            <c:numRef>
              <c:f>Sheet1!$A$1:$E$1</c:f>
              <c:numCache>
                <c:formatCode>General</c:formatCode>
                <c:ptCount val="5"/>
                <c:pt idx="0">
                  <c:v>4.5999999999999996</c:v>
                </c:pt>
                <c:pt idx="1">
                  <c:v>8</c:v>
                </c:pt>
                <c:pt idx="3">
                  <c:v>3</c:v>
                </c:pt>
                <c:pt idx="4">
                  <c:v>12</c:v>
                </c:pt>
              </c:numCache>
            </c:numRef>
          </c:val>
          <c:extLst>
            <c:ext xmlns:c16="http://schemas.microsoft.com/office/drawing/2014/chart" uri="{C3380CC4-5D6E-409C-BE32-E72D297353CC}">
              <c16:uniqueId val="{00000002-6240-4340-9A52-6328142A2C6E}"/>
            </c:ext>
          </c:extLst>
        </c:ser>
        <c:dLbls>
          <c:showLegendKey val="0"/>
          <c:showVal val="0"/>
          <c:showCatName val="0"/>
          <c:showSerName val="0"/>
          <c:showPercent val="0"/>
          <c:showBubbleSize val="0"/>
        </c:dLbls>
        <c:gapWidth val="50"/>
        <c:overlap val="100"/>
        <c:axId val="1284261432"/>
        <c:axId val="1"/>
      </c:barChart>
      <c:catAx>
        <c:axId val="1284261432"/>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12"/>
          <c:min val="0"/>
        </c:scaling>
        <c:delete val="1"/>
        <c:axPos val="l"/>
        <c:numFmt formatCode="General" sourceLinked="1"/>
        <c:majorTickMark val="out"/>
        <c:minorTickMark val="none"/>
        <c:tickLblPos val="nextTo"/>
        <c:crossAx val="1284261432"/>
        <c:crosses val="min"/>
        <c:crossBetween val="between"/>
      </c:valAx>
    </c:plotArea>
    <c:plotVisOnly val="0"/>
    <c:dispBlanksAs val="gap"/>
    <c:showDLblsOverMax val="1"/>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4951121334100058E-2"/>
          <c:y val="0.14647887323943662"/>
          <c:w val="0.97009775733179993"/>
          <c:h val="0.70704225352112671"/>
        </c:manualLayout>
      </c:layout>
      <c:barChart>
        <c:barDir val="col"/>
        <c:grouping val="stacked"/>
        <c:varyColors val="0"/>
        <c:ser>
          <c:idx val="0"/>
          <c:order val="0"/>
          <c:spPr>
            <a:solidFill>
              <a:srgbClr val="BE2E91"/>
            </a:solidFill>
            <a:ln>
              <a:noFill/>
            </a:ln>
          </c:spPr>
          <c:invertIfNegative val="0"/>
          <c:dPt>
            <c:idx val="1"/>
            <c:invertIfNegative val="0"/>
            <c:bubble3D val="0"/>
            <c:spPr>
              <a:solidFill>
                <a:srgbClr val="969696"/>
              </a:solidFill>
              <a:ln>
                <a:noFill/>
              </a:ln>
            </c:spPr>
            <c:extLst>
              <c:ext xmlns:c16="http://schemas.microsoft.com/office/drawing/2014/chart" uri="{C3380CC4-5D6E-409C-BE32-E72D297353CC}">
                <c16:uniqueId val="{00000000-8FB9-4A23-A454-2CEBBD13588B}"/>
              </c:ext>
            </c:extLst>
          </c:dPt>
          <c:dPt>
            <c:idx val="4"/>
            <c:invertIfNegative val="0"/>
            <c:bubble3D val="0"/>
            <c:spPr>
              <a:solidFill>
                <a:srgbClr val="969696"/>
              </a:solidFill>
              <a:ln>
                <a:noFill/>
              </a:ln>
            </c:spPr>
            <c:extLst>
              <c:ext xmlns:c16="http://schemas.microsoft.com/office/drawing/2014/chart" uri="{C3380CC4-5D6E-409C-BE32-E72D297353CC}">
                <c16:uniqueId val="{00000001-8FB9-4A23-A454-2CEBBD13588B}"/>
              </c:ext>
            </c:extLst>
          </c:dPt>
          <c:val>
            <c:numRef>
              <c:f>Sheet1!$A$1:$E$1</c:f>
              <c:numCache>
                <c:formatCode>General</c:formatCode>
                <c:ptCount val="5"/>
                <c:pt idx="0">
                  <c:v>0.8</c:v>
                </c:pt>
                <c:pt idx="1">
                  <c:v>4.3999999999999995</c:v>
                </c:pt>
                <c:pt idx="3">
                  <c:v>0.3</c:v>
                </c:pt>
                <c:pt idx="4">
                  <c:v>1.7999999999999998</c:v>
                </c:pt>
              </c:numCache>
            </c:numRef>
          </c:val>
          <c:extLst>
            <c:ext xmlns:c16="http://schemas.microsoft.com/office/drawing/2014/chart" uri="{C3380CC4-5D6E-409C-BE32-E72D297353CC}">
              <c16:uniqueId val="{00000002-8FB9-4A23-A454-2CEBBD13588B}"/>
            </c:ext>
          </c:extLst>
        </c:ser>
        <c:dLbls>
          <c:showLegendKey val="0"/>
          <c:showVal val="0"/>
          <c:showCatName val="0"/>
          <c:showSerName val="0"/>
          <c:showPercent val="0"/>
          <c:showBubbleSize val="0"/>
        </c:dLbls>
        <c:gapWidth val="50"/>
        <c:overlap val="100"/>
        <c:axId val="1284265696"/>
        <c:axId val="1"/>
      </c:barChart>
      <c:catAx>
        <c:axId val="1284265696"/>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4.3999999999999995"/>
          <c:min val="0"/>
        </c:scaling>
        <c:delete val="1"/>
        <c:axPos val="l"/>
        <c:numFmt formatCode="General" sourceLinked="1"/>
        <c:majorTickMark val="out"/>
        <c:minorTickMark val="none"/>
        <c:tickLblPos val="nextTo"/>
        <c:crossAx val="1284265696"/>
        <c:crosses val="min"/>
        <c:crossBetween val="between"/>
      </c:valAx>
    </c:plotArea>
    <c:plotVisOnly val="0"/>
    <c:dispBlanksAs val="gap"/>
    <c:showDLblsOverMax val="1"/>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6B232A-A90B-0843-9FE3-CD41AEF1F473}"/>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D6EF4F6-6352-EF49-8B94-F88281AD3C0D}"/>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3FA1003-23F1-F848-ABD7-AA279ACD1B1C}" type="datetimeFigureOut">
              <a:rPr lang="en-US" smtClean="0"/>
              <a:t>7/14/2023</a:t>
            </a:fld>
            <a:endParaRPr lang="en-US"/>
          </a:p>
        </p:txBody>
      </p:sp>
      <p:sp>
        <p:nvSpPr>
          <p:cNvPr id="4" name="Footer Placeholder 3">
            <a:extLst>
              <a:ext uri="{FF2B5EF4-FFF2-40B4-BE49-F238E27FC236}">
                <a16:creationId xmlns:a16="http://schemas.microsoft.com/office/drawing/2014/main" id="{6DF22398-7E15-714C-85A0-DACC6DC3F115}"/>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F1B2665-97EF-CE47-ABE4-18D4D76C98D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DAB60F0-68D7-274B-9B3A-8BD634CF5613}" type="slidenum">
              <a:rPr lang="en-US" smtClean="0"/>
              <a:t>‹#›</a:t>
            </a:fld>
            <a:endParaRPr lang="en-US"/>
          </a:p>
        </p:txBody>
      </p:sp>
    </p:spTree>
    <p:extLst>
      <p:ext uri="{BB962C8B-B14F-4D97-AF65-F5344CB8AC3E}">
        <p14:creationId xmlns:p14="http://schemas.microsoft.com/office/powerpoint/2010/main" val="127641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1F6C0D1-008B-C245-AF1E-F6ADA8BEAF3C}" type="datetimeFigureOut">
              <a:rPr lang="en-US" smtClean="0"/>
              <a:t>7/14/2023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1CB8535-DC0F-AF47-A510-8461A80C06B7}" type="slidenum">
              <a:rPr lang="en-US" smtClean="0"/>
              <a:t>‹#›</a:t>
            </a:fld>
            <a:endParaRPr lang="en-US"/>
          </a:p>
        </p:txBody>
      </p:sp>
    </p:spTree>
    <p:extLst>
      <p:ext uri="{BB962C8B-B14F-4D97-AF65-F5344CB8AC3E}">
        <p14:creationId xmlns:p14="http://schemas.microsoft.com/office/powerpoint/2010/main" val="70781101"/>
      </p:ext>
    </p:extLst>
  </p:cSld>
  <p:clrMap bg1="lt1" tx1="dk1" bg2="lt2" tx2="dk2" accent1="accent1" accent2="accent2" accent3="accent3" accent4="accent4" accent5="accent5" accent6="accent6" hlink="hlink" folHlink="folHlink"/>
  <p:notesStyle>
    <a:lvl1pPr marL="182880" indent="-182880" algn="l" defTabSz="914400" rtl="0" eaLnBrk="1" latinLnBrk="0" hangingPunct="1">
      <a:spcBef>
        <a:spcPts val="600"/>
      </a:spcBef>
      <a:buFont typeface="Trebuchet MS" panose="020B0603020202020204" pitchFamily="34" charset="0"/>
      <a:buChar char="•"/>
      <a:defRPr sz="1200" kern="1200">
        <a:solidFill>
          <a:schemeClr val="tx1"/>
        </a:solidFill>
        <a:latin typeface="+mn-lt"/>
        <a:ea typeface="+mn-ea"/>
        <a:cs typeface="+mn-cs"/>
      </a:defRPr>
    </a:lvl1pPr>
    <a:lvl2pPr marL="36576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2pPr>
    <a:lvl3pPr marL="54864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3pPr>
    <a:lvl4pPr marL="73152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4pPr>
    <a:lvl5pPr marL="91440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5pPr>
    <a:lvl6pPr marL="109728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6pPr>
    <a:lvl7pPr marL="128016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7pPr>
    <a:lvl8pPr marL="146304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8pPr>
    <a:lvl9pPr marL="164592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1CB8535-DC0F-AF47-A510-8461A80C06B7}" type="slidenum">
              <a:rPr lang="en-US" smtClean="0"/>
              <a:t>3</a:t>
            </a:fld>
            <a:endParaRPr lang="en-US"/>
          </a:p>
        </p:txBody>
      </p:sp>
    </p:spTree>
    <p:extLst>
      <p:ext uri="{BB962C8B-B14F-4D97-AF65-F5344CB8AC3E}">
        <p14:creationId xmlns:p14="http://schemas.microsoft.com/office/powerpoint/2010/main" val="1077484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AF823A6-434B-4E5C-9FC2-9D9959D37CA2}" type="slidenum">
              <a:rPr lang="zh-CN" altLang="en-US" smtClean="0"/>
              <a:t>12</a:t>
            </a:fld>
            <a:endParaRPr lang="zh-CN" altLang="en-US"/>
          </a:p>
        </p:txBody>
      </p:sp>
    </p:spTree>
    <p:extLst>
      <p:ext uri="{BB962C8B-B14F-4D97-AF65-F5344CB8AC3E}">
        <p14:creationId xmlns:p14="http://schemas.microsoft.com/office/powerpoint/2010/main" val="372599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lnSpc>
                <a:spcPct val="100000"/>
              </a:lnSpc>
              <a:buAutoNum type="arabicPeriod"/>
            </a:pPr>
            <a:endParaRPr lang="zh-CN" altLang="en-US"/>
          </a:p>
        </p:txBody>
      </p:sp>
      <p:sp>
        <p:nvSpPr>
          <p:cNvPr id="4" name="灯片编号占位符 3"/>
          <p:cNvSpPr>
            <a:spLocks noGrp="1"/>
          </p:cNvSpPr>
          <p:nvPr>
            <p:ph type="sldNum" sz="quarter" idx="5"/>
          </p:nvPr>
        </p:nvSpPr>
        <p:spPr/>
        <p:txBody>
          <a:bodyPr/>
          <a:lstStyle/>
          <a:p>
            <a:fld id="{BAF823A6-434B-4E5C-9FC2-9D9959D37CA2}" type="slidenum">
              <a:rPr lang="zh-CN" altLang="en-US" smtClean="0"/>
              <a:t>4</a:t>
            </a:fld>
            <a:endParaRPr lang="zh-CN" altLang="en-US"/>
          </a:p>
        </p:txBody>
      </p:sp>
    </p:spTree>
    <p:extLst>
      <p:ext uri="{BB962C8B-B14F-4D97-AF65-F5344CB8AC3E}">
        <p14:creationId xmlns:p14="http://schemas.microsoft.com/office/powerpoint/2010/main" val="823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BAF823A6-434B-4E5C-9FC2-9D9959D37CA2}" type="slidenum">
              <a:rPr lang="zh-CN" altLang="en-US" smtClean="0"/>
              <a:t>5</a:t>
            </a:fld>
            <a:endParaRPr lang="zh-CN" altLang="en-US"/>
          </a:p>
        </p:txBody>
      </p:sp>
    </p:spTree>
    <p:extLst>
      <p:ext uri="{BB962C8B-B14F-4D97-AF65-F5344CB8AC3E}">
        <p14:creationId xmlns:p14="http://schemas.microsoft.com/office/powerpoint/2010/main" val="2355998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Font typeface="+mj-lt"/>
              <a:buAutoNum type="arabicPeriod"/>
            </a:pPr>
            <a:endParaRPr lang="fr-FR" altLang="zh-CN" sz="800"/>
          </a:p>
          <a:p>
            <a:pPr marL="228600" indent="-228600">
              <a:buFont typeface="+mj-lt"/>
              <a:buAutoNum type="arabicPeriod"/>
            </a:pPr>
            <a:endParaRPr lang="zh-CN" altLang="en-US"/>
          </a:p>
        </p:txBody>
      </p:sp>
      <p:sp>
        <p:nvSpPr>
          <p:cNvPr id="4" name="灯片编号占位符 3"/>
          <p:cNvSpPr>
            <a:spLocks noGrp="1"/>
          </p:cNvSpPr>
          <p:nvPr>
            <p:ph type="sldNum" sz="quarter" idx="5"/>
          </p:nvPr>
        </p:nvSpPr>
        <p:spPr/>
        <p:txBody>
          <a:bodyPr/>
          <a:lstStyle/>
          <a:p>
            <a:fld id="{BAF823A6-434B-4E5C-9FC2-9D9959D37CA2}" type="slidenum">
              <a:rPr lang="zh-CN" altLang="en-US" smtClean="0"/>
              <a:t>6</a:t>
            </a:fld>
            <a:endParaRPr lang="zh-CN" altLang="en-US"/>
          </a:p>
        </p:txBody>
      </p:sp>
    </p:spTree>
    <p:extLst>
      <p:ext uri="{BB962C8B-B14F-4D97-AF65-F5344CB8AC3E}">
        <p14:creationId xmlns:p14="http://schemas.microsoft.com/office/powerpoint/2010/main" val="1521223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AF823A6-434B-4E5C-9FC2-9D9959D37CA2}" type="slidenum">
              <a:rPr lang="zh-CN" altLang="en-US" smtClean="0"/>
              <a:t>7</a:t>
            </a:fld>
            <a:endParaRPr lang="zh-CN" altLang="en-US"/>
          </a:p>
        </p:txBody>
      </p:sp>
    </p:spTree>
    <p:extLst>
      <p:ext uri="{BB962C8B-B14F-4D97-AF65-F5344CB8AC3E}">
        <p14:creationId xmlns:p14="http://schemas.microsoft.com/office/powerpoint/2010/main" val="1528486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00000"/>
              </a:lnSpc>
              <a:buFont typeface="+mj-lt"/>
              <a:buAutoNum type="arabicPeriod"/>
            </a:pPr>
            <a:endParaRPr lang="en-GB" altLang="zh-CN" sz="800">
              <a:solidFill>
                <a:schemeClr val="tx1"/>
              </a:solidFill>
            </a:endParaRPr>
          </a:p>
          <a:p>
            <a:pPr marL="228600" indent="-228600">
              <a:buFont typeface="+mj-lt"/>
              <a:buAutoNum type="arabicPeriod"/>
            </a:pPr>
            <a:endParaRPr lang="en-US" altLang="zh-CN"/>
          </a:p>
          <a:p>
            <a:pPr marL="228600" indent="-228600">
              <a:buFont typeface="+mj-lt"/>
              <a:buAutoNum type="arabicPeriod"/>
            </a:pPr>
            <a:endParaRPr lang="zh-CN" altLang="en-US"/>
          </a:p>
        </p:txBody>
      </p:sp>
      <p:sp>
        <p:nvSpPr>
          <p:cNvPr id="4" name="Slide Number Placeholder 3"/>
          <p:cNvSpPr>
            <a:spLocks noGrp="1"/>
          </p:cNvSpPr>
          <p:nvPr>
            <p:ph type="sldNum" sz="quarter" idx="5"/>
          </p:nvPr>
        </p:nvSpPr>
        <p:spPr/>
        <p:txBody>
          <a:bodyPr/>
          <a:lstStyle/>
          <a:p>
            <a:fld id="{BAF823A6-434B-4E5C-9FC2-9D9959D37CA2}" type="slidenum">
              <a:rPr lang="zh-CN" altLang="en-US" smtClean="0"/>
              <a:t>8</a:t>
            </a:fld>
            <a:endParaRPr lang="zh-CN" altLang="en-US"/>
          </a:p>
        </p:txBody>
      </p:sp>
    </p:spTree>
    <p:extLst>
      <p:ext uri="{BB962C8B-B14F-4D97-AF65-F5344CB8AC3E}">
        <p14:creationId xmlns:p14="http://schemas.microsoft.com/office/powerpoint/2010/main" val="2183696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BAF823A6-434B-4E5C-9FC2-9D9959D37CA2}" type="slidenum">
              <a:rPr lang="zh-CN" altLang="en-US" smtClean="0"/>
              <a:t>9</a:t>
            </a:fld>
            <a:endParaRPr lang="zh-CN" altLang="en-US"/>
          </a:p>
        </p:txBody>
      </p:sp>
    </p:spTree>
    <p:extLst>
      <p:ext uri="{BB962C8B-B14F-4D97-AF65-F5344CB8AC3E}">
        <p14:creationId xmlns:p14="http://schemas.microsoft.com/office/powerpoint/2010/main" val="956572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Font typeface="+mj-lt"/>
              <a:buAutoNum type="arabicPeriod"/>
            </a:pPr>
            <a:endParaRPr lang="zh-CN" altLang="en-US"/>
          </a:p>
        </p:txBody>
      </p:sp>
      <p:sp>
        <p:nvSpPr>
          <p:cNvPr id="4" name="灯片编号占位符 3"/>
          <p:cNvSpPr>
            <a:spLocks noGrp="1"/>
          </p:cNvSpPr>
          <p:nvPr>
            <p:ph type="sldNum" sz="quarter" idx="5"/>
          </p:nvPr>
        </p:nvSpPr>
        <p:spPr/>
        <p:txBody>
          <a:bodyPr/>
          <a:lstStyle/>
          <a:p>
            <a:fld id="{BAF823A6-434B-4E5C-9FC2-9D9959D37CA2}" type="slidenum">
              <a:rPr lang="zh-CN" altLang="en-US" smtClean="0"/>
              <a:t>10</a:t>
            </a:fld>
            <a:endParaRPr lang="zh-CN" altLang="en-US"/>
          </a:p>
        </p:txBody>
      </p:sp>
    </p:spTree>
    <p:extLst>
      <p:ext uri="{BB962C8B-B14F-4D97-AF65-F5344CB8AC3E}">
        <p14:creationId xmlns:p14="http://schemas.microsoft.com/office/powerpoint/2010/main" val="3554877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GB"/>
          </a:p>
        </p:txBody>
      </p:sp>
      <p:sp>
        <p:nvSpPr>
          <p:cNvPr id="4" name="灯片编号占位符 3"/>
          <p:cNvSpPr>
            <a:spLocks noGrp="1"/>
          </p:cNvSpPr>
          <p:nvPr>
            <p:ph type="sldNum" sz="quarter" idx="5"/>
          </p:nvPr>
        </p:nvSpPr>
        <p:spPr/>
        <p:txBody>
          <a:bodyPr/>
          <a:lstStyle/>
          <a:p>
            <a:fld id="{BAF823A6-434B-4E5C-9FC2-9D9959D37CA2}" type="slidenum">
              <a:rPr lang="zh-CN" altLang="en-US" smtClean="0"/>
              <a:t>11</a:t>
            </a:fld>
            <a:endParaRPr lang="zh-CN" altLang="en-US"/>
          </a:p>
        </p:txBody>
      </p:sp>
    </p:spTree>
    <p:extLst>
      <p:ext uri="{BB962C8B-B14F-4D97-AF65-F5344CB8AC3E}">
        <p14:creationId xmlns:p14="http://schemas.microsoft.com/office/powerpoint/2010/main" val="12683152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Agenda">
    <p:spTree>
      <p:nvGrpSpPr>
        <p:cNvPr id="1" name=""/>
        <p:cNvGrpSpPr/>
        <p:nvPr/>
      </p:nvGrpSpPr>
      <p:grpSpPr>
        <a:xfrm>
          <a:off x="0" y="0"/>
          <a:ext cx="0" cy="0"/>
          <a:chOff x="0" y="0"/>
          <a:chExt cx="0" cy="0"/>
        </a:xfrm>
      </p:grpSpPr>
      <p:graphicFrame>
        <p:nvGraphicFramePr>
          <p:cNvPr id="3" name="对象 2" hidden="1">
            <a:extLst>
              <a:ext uri="{FF2B5EF4-FFF2-40B4-BE49-F238E27FC236}">
                <a16:creationId xmlns:a16="http://schemas.microsoft.com/office/drawing/2014/main" id="{01720FF9-F44C-58F1-51CB-0936E97CDFC8}"/>
              </a:ext>
            </a:extLst>
          </p:cNvPr>
          <p:cNvGraphicFramePr>
            <a:graphicFrameLocks noChangeAspect="1"/>
          </p:cNvGraphicFramePr>
          <p:nvPr userDrawn="1">
            <p:custDataLst>
              <p:tags r:id="rId1"/>
            </p:custDataLst>
            <p:extLst>
              <p:ext uri="{D42A27DB-BD31-4B8C-83A1-F6EECF244321}">
                <p14:modId xmlns:p14="http://schemas.microsoft.com/office/powerpoint/2010/main" val="15080405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3" name="对象 2" hidden="1">
                        <a:extLst>
                          <a:ext uri="{FF2B5EF4-FFF2-40B4-BE49-F238E27FC236}">
                            <a16:creationId xmlns:a16="http://schemas.microsoft.com/office/drawing/2014/main" id="{01720FF9-F44C-58F1-51CB-0936E97CDFC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
        <p:nvSpPr>
          <p:cNvPr id="4" name="标题 3">
            <a:extLst>
              <a:ext uri="{FF2B5EF4-FFF2-40B4-BE49-F238E27FC236}">
                <a16:creationId xmlns:a16="http://schemas.microsoft.com/office/drawing/2014/main" id="{1803F7FA-F5A1-569A-03B4-9B1772A19D20}"/>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372111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744">
          <p15:clr>
            <a:srgbClr val="FBAE40"/>
          </p15:clr>
        </p15:guide>
        <p15:guide id="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对象 7" hidden="1"/>
          <p:cNvGraphicFramePr>
            <a:graphicFrameLocks noChangeAspect="1"/>
          </p:cNvGraphicFramePr>
          <p:nvPr userDrawn="1">
            <p:custDataLst>
              <p:tags r:id="rId3"/>
            </p:custDataLst>
            <p:extLst>
              <p:ext uri="{D42A27DB-BD31-4B8C-83A1-F6EECF244321}">
                <p14:modId xmlns:p14="http://schemas.microsoft.com/office/powerpoint/2010/main" val="17923028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530" imgH="531" progId="TCLayout.ActiveDocument.1">
                  <p:embed/>
                </p:oleObj>
              </mc:Choice>
              <mc:Fallback>
                <p:oleObj name="think-cell 幻灯片" r:id="rId5" imgW="530" imgH="531" progId="TCLayout.ActiveDocument.1">
                  <p:embed/>
                  <p:pic>
                    <p:nvPicPr>
                      <p:cNvPr id="8" name="对象 7"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矩形 6" hidden="1"/>
          <p:cNvSpPr/>
          <p:nvPr userDrawn="1">
            <p:custDataLst>
              <p:tags r:id="rId4"/>
            </p:custDataLst>
          </p:nvPr>
        </p:nvSpPr>
        <p:spPr>
          <a:xfrm>
            <a:off x="0" y="0"/>
            <a:ext cx="158750" cy="158750"/>
          </a:xfrm>
          <a:prstGeom prst="rect">
            <a:avLst/>
          </a:prstGeom>
          <a:ln>
            <a:noFill/>
          </a:ln>
        </p:spPr>
        <p:style>
          <a:lnRef idx="0">
            <a:schemeClr val="accent1"/>
          </a:lnRef>
          <a:fillRef idx="1">
            <a:schemeClr val="accent1"/>
          </a:fillRef>
          <a:effectRef idx="0">
            <a:srgbClr val="000000"/>
          </a:effectRef>
          <a:fontRef idx="minor">
            <a:schemeClr val="lt1"/>
          </a:fontRef>
        </p:style>
        <p:txBody>
          <a:bodyPr wrap="none" lIns="0" tIns="0" rIns="0" bIns="0" rtlCol="0" anchor="ctr"/>
          <a:lstStyle/>
          <a:p>
            <a:pPr marL="0" lvl="0" indent="0" algn="ctr" eaLnBrk="1">
              <a:lnSpc>
                <a:spcPct val="100000"/>
              </a:lnSpc>
            </a:pPr>
            <a:endParaRPr lang="en-US" altLang="zh-CN" sz="3200" b="1" i="0" baseline="0">
              <a:latin typeface="Trebuchet MS" panose="020B0603020202020204" pitchFamily="34" charset="0"/>
              <a:ea typeface="+mj-ea"/>
              <a:cs typeface="+mj-cs"/>
              <a:sym typeface="Trebuchet MS" panose="020B0603020202020204" pitchFamily="34" charset="0"/>
            </a:endParaRPr>
          </a:p>
        </p:txBody>
      </p:sp>
      <p:sp>
        <p:nvSpPr>
          <p:cNvPr id="2" name="Title Placeholder 1">
            <a:extLst>
              <a:ext uri="{FF2B5EF4-FFF2-40B4-BE49-F238E27FC236}">
                <a16:creationId xmlns:a16="http://schemas.microsoft.com/office/drawing/2014/main" id="{410C88FF-867A-4400-B205-E69EFB354EF3}"/>
              </a:ext>
            </a:extLst>
          </p:cNvPr>
          <p:cNvSpPr>
            <a:spLocks noGrp="1"/>
          </p:cNvSpPr>
          <p:nvPr>
            <p:ph type="title"/>
          </p:nvPr>
        </p:nvSpPr>
        <p:spPr>
          <a:xfrm>
            <a:off x="365760" y="365760"/>
            <a:ext cx="11460480" cy="914400"/>
          </a:xfrm>
          <a:prstGeom prst="rect">
            <a:avLst/>
          </a:prstGeom>
        </p:spPr>
        <p:txBody>
          <a:bodyPr vert="horz" lIns="0" tIns="0" rIns="0" bIns="0" rtlCol="0" anchor="t" anchorCtr="0">
            <a:noAutofit/>
          </a:bodyPr>
          <a:lstStyle/>
          <a:p>
            <a:r>
              <a:rPr lang="en-US"/>
              <a:t>[Slide title]</a:t>
            </a:r>
          </a:p>
        </p:txBody>
      </p:sp>
      <p:sp>
        <p:nvSpPr>
          <p:cNvPr id="3" name="Text Placeholder 2">
            <a:extLst>
              <a:ext uri="{FF2B5EF4-FFF2-40B4-BE49-F238E27FC236}">
                <a16:creationId xmlns:a16="http://schemas.microsoft.com/office/drawing/2014/main" id="{CFDE4FC5-C208-4061-8E32-8B795BC19E6E}"/>
              </a:ext>
            </a:extLst>
          </p:cNvPr>
          <p:cNvSpPr>
            <a:spLocks noGrp="1"/>
          </p:cNvSpPr>
          <p:nvPr>
            <p:ph type="body" idx="1"/>
          </p:nvPr>
        </p:nvSpPr>
        <p:spPr>
          <a:xfrm>
            <a:off x="365760" y="1578973"/>
            <a:ext cx="11460480" cy="4572000"/>
          </a:xfrm>
          <a:prstGeom prst="rect">
            <a:avLst/>
          </a:prstGeom>
        </p:spPr>
        <p:txBody>
          <a:bodyPr vert="horz" lIns="0" tIns="0" rIns="0" bIns="0" spcCol="301752" rtlCol="0">
            <a:no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cxnSp>
        <p:nvCxnSpPr>
          <p:cNvPr id="12" name="Line">
            <a:extLst>
              <a:ext uri="{FF2B5EF4-FFF2-40B4-BE49-F238E27FC236}">
                <a16:creationId xmlns:a16="http://schemas.microsoft.com/office/drawing/2014/main" id="{B202EDA2-849C-5746-B520-4E5047A70604}"/>
              </a:ext>
              <a:ext uri="{C183D7F6-B498-43B3-948B-1728B52AA6E4}">
                <adec:decorative xmlns:adec="http://schemas.microsoft.com/office/drawing/2017/decorative" val="1"/>
              </a:ext>
            </a:extLst>
          </p:cNvPr>
          <p:cNvCxnSpPr>
            <a:cxnSpLocks/>
          </p:cNvCxnSpPr>
          <p:nvPr userDrawn="1"/>
        </p:nvCxnSpPr>
        <p:spPr bwMode="black">
          <a:xfrm>
            <a:off x="365760" y="6355080"/>
            <a:ext cx="11460480" cy="0"/>
          </a:xfrm>
          <a:prstGeom prst="line">
            <a:avLst/>
          </a:prstGeom>
          <a:ln w="6350" cap="rnd">
            <a:solidFill>
              <a:schemeClr val="tx1"/>
            </a:solidFill>
          </a:ln>
        </p:spPr>
        <p:style>
          <a:lnRef idx="1">
            <a:schemeClr val="accent1"/>
          </a:lnRef>
          <a:fillRef idx="0">
            <a:schemeClr val="accent1"/>
          </a:fillRef>
          <a:effectRef idx="0">
            <a:srgbClr val="000000"/>
          </a:effectRef>
          <a:fontRef idx="minor">
            <a:schemeClr val="lt1"/>
          </a:fontRef>
        </p:style>
      </p:cxnSp>
      <p:sp>
        <p:nvSpPr>
          <p:cNvPr id="6" name="Slide Number Placeholder 3">
            <a:extLst>
              <a:ext uri="{FF2B5EF4-FFF2-40B4-BE49-F238E27FC236}">
                <a16:creationId xmlns:a16="http://schemas.microsoft.com/office/drawing/2014/main" id="{79012A93-F35D-41B8-A960-2FAFDF3C47A5}"/>
              </a:ext>
            </a:extLst>
          </p:cNvPr>
          <p:cNvSpPr>
            <a:spLocks noGrp="1"/>
          </p:cNvSpPr>
          <p:nvPr userDrawn="1">
            <p:ph type="sldNum" sz="quarter" idx="4"/>
          </p:nvPr>
        </p:nvSpPr>
        <p:spPr>
          <a:xfrm>
            <a:off x="11506200" y="6429375"/>
            <a:ext cx="320040" cy="228600"/>
          </a:xfrm>
          <a:prstGeom prst="rect">
            <a:avLst/>
          </a:prstGeom>
        </p:spPr>
        <p:txBody>
          <a:bodyPr vert="horz" wrap="none" lIns="0" tIns="0" rIns="0" bIns="0" rtlCol="0" anchor="b" anchorCtr="0"/>
          <a:lstStyle>
            <a:lvl1pPr algn="r">
              <a:defRPr sz="1000" b="1">
                <a:solidFill>
                  <a:schemeClr val="tx1"/>
                </a:solidFill>
              </a:defRPr>
            </a:lvl1pPr>
          </a:lstStyle>
          <a:p>
            <a:fld id="{B58DE5F1-E0F9-4CCA-92B7-7A6FC4DFEE14}" type="slidenum">
              <a:rPr lang="en-US" smtClean="0"/>
              <a:pPr/>
              <a:t>‹#›</a:t>
            </a:fld>
            <a:endParaRPr lang="en-US"/>
          </a:p>
        </p:txBody>
      </p:sp>
    </p:spTree>
    <p:extLst>
      <p:ext uri="{BB962C8B-B14F-4D97-AF65-F5344CB8AC3E}">
        <p14:creationId xmlns:p14="http://schemas.microsoft.com/office/powerpoint/2010/main" val="842204006"/>
      </p:ext>
    </p:extLst>
  </p:cSld>
  <p:clrMap bg1="lt1" tx1="dk1" bg2="lt2" tx2="dk2" accent1="accent1" accent2="accent2" accent3="accent3" accent4="accent4" accent5="accent5" accent6="accent6" hlink="hlink" folHlink="folHlink"/>
  <p:sldLayoutIdLst>
    <p:sldLayoutId id="2147483973" r:id="rId1"/>
  </p:sldLayoutIdLst>
  <p:hf hdr="0" ft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200"/>
        </a:spcBef>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2000" kern="1200">
          <a:solidFill>
            <a:schemeClr val="tx1"/>
          </a:solidFill>
          <a:latin typeface="+mn-lt"/>
          <a:ea typeface="+mn-ea"/>
          <a:cs typeface="+mn-cs"/>
        </a:defRPr>
      </a:lvl6pPr>
      <a:lvl7pPr marL="2743200" algn="l" defTabSz="914400" rtl="0" eaLnBrk="1" latinLnBrk="0" hangingPunct="1">
        <a:defRPr sz="2000" kern="1200">
          <a:solidFill>
            <a:schemeClr val="tx1"/>
          </a:solidFill>
          <a:latin typeface="+mn-lt"/>
          <a:ea typeface="+mn-ea"/>
          <a:cs typeface="+mn-cs"/>
        </a:defRPr>
      </a:lvl7pPr>
      <a:lvl8pPr marL="3200400" algn="l" defTabSz="914400" rtl="0" eaLnBrk="1" latinLnBrk="0" hangingPunct="1">
        <a:defRPr sz="2000" kern="1200">
          <a:solidFill>
            <a:schemeClr val="tx1"/>
          </a:solidFill>
          <a:latin typeface="+mn-lt"/>
          <a:ea typeface="+mn-ea"/>
          <a:cs typeface="+mn-cs"/>
        </a:defRPr>
      </a:lvl8pPr>
      <a:lvl9pPr marL="3657600" algn="l" defTabSz="914400"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 userDrawn="1">
          <p15:clr>
            <a:srgbClr val="F26B43"/>
          </p15:clr>
        </p15:guide>
        <p15:guide id="2" pos="3840" userDrawn="1">
          <p15:clr>
            <a:srgbClr val="F26B43"/>
          </p15:clr>
        </p15:guide>
        <p15:guide id="3" pos="7450" userDrawn="1">
          <p15:clr>
            <a:srgbClr val="F26B43"/>
          </p15:clr>
        </p15:guide>
        <p15:guide id="5" orient="horz" pos="799" userDrawn="1">
          <p15:clr>
            <a:srgbClr val="F26B43"/>
          </p15:clr>
        </p15:guide>
        <p15:guide id="6" orient="horz" pos="3860" userDrawn="1">
          <p15:clr>
            <a:srgbClr val="F26B43"/>
          </p15:clr>
        </p15:guide>
        <p15:guide id="7" pos="23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18" Type="http://schemas.openxmlformats.org/officeDocument/2006/relationships/tags" Target="../tags/tag57.xml"/><Relationship Id="rId3" Type="http://schemas.openxmlformats.org/officeDocument/2006/relationships/tags" Target="../tags/tag42.xml"/><Relationship Id="rId21" Type="http://schemas.openxmlformats.org/officeDocument/2006/relationships/notesSlide" Target="../notesSlides/notesSlide8.xml"/><Relationship Id="rId7" Type="http://schemas.openxmlformats.org/officeDocument/2006/relationships/tags" Target="../tags/tag46.xml"/><Relationship Id="rId12" Type="http://schemas.openxmlformats.org/officeDocument/2006/relationships/tags" Target="../tags/tag51.xml"/><Relationship Id="rId17" Type="http://schemas.openxmlformats.org/officeDocument/2006/relationships/tags" Target="../tags/tag56.xml"/><Relationship Id="rId25" Type="http://schemas.openxmlformats.org/officeDocument/2006/relationships/chart" Target="../charts/chart6.xml"/><Relationship Id="rId2" Type="http://schemas.openxmlformats.org/officeDocument/2006/relationships/tags" Target="../tags/tag41.xml"/><Relationship Id="rId16" Type="http://schemas.openxmlformats.org/officeDocument/2006/relationships/tags" Target="../tags/tag55.xml"/><Relationship Id="rId20" Type="http://schemas.openxmlformats.org/officeDocument/2006/relationships/slideLayout" Target="../slideLayouts/slideLayout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24" Type="http://schemas.openxmlformats.org/officeDocument/2006/relationships/chart" Target="../charts/chart5.xml"/><Relationship Id="rId5" Type="http://schemas.openxmlformats.org/officeDocument/2006/relationships/tags" Target="../tags/tag44.xml"/><Relationship Id="rId15" Type="http://schemas.openxmlformats.org/officeDocument/2006/relationships/tags" Target="../tags/tag54.xml"/><Relationship Id="rId23" Type="http://schemas.openxmlformats.org/officeDocument/2006/relationships/image" Target="../media/image2.emf"/><Relationship Id="rId10" Type="http://schemas.openxmlformats.org/officeDocument/2006/relationships/tags" Target="../tags/tag49.xml"/><Relationship Id="rId19" Type="http://schemas.openxmlformats.org/officeDocument/2006/relationships/tags" Target="../tags/tag58.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tags" Target="../tags/tag53.xml"/><Relationship Id="rId22"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59.xml"/><Relationship Id="rId5" Type="http://schemas.openxmlformats.org/officeDocument/2006/relationships/image" Target="../media/image6.e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60.xml"/><Relationship Id="rId5" Type="http://schemas.openxmlformats.org/officeDocument/2006/relationships/image" Target="../media/image2.emf"/><Relationship Id="rId4"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7.png"/><Relationship Id="rId5" Type="http://schemas.openxmlformats.org/officeDocument/2006/relationships/image" Target="../media/image2.emf"/><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14.xml"/><Relationship Id="rId7" Type="http://schemas.openxmlformats.org/officeDocument/2006/relationships/oleObject" Target="../embeddings/oleObject9.bin"/><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5.xml"/><Relationship Id="rId5" Type="http://schemas.openxmlformats.org/officeDocument/2006/relationships/slideLayout" Target="../slideLayouts/slideLayout1.xml"/><Relationship Id="rId10" Type="http://schemas.openxmlformats.org/officeDocument/2006/relationships/chart" Target="../charts/chart2.xml"/><Relationship Id="rId4" Type="http://schemas.openxmlformats.org/officeDocument/2006/relationships/tags" Target="../tags/tag15.xml"/><Relationship Id="rId9" Type="http://schemas.openxmlformats.org/officeDocument/2006/relationships/chart" Target="../charts/chart1.xml"/></Relationships>
</file>

<file path=ppt/slides/_rels/slide8.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oleObject" Target="../embeddings/oleObject10.bin"/><Relationship Id="rId3" Type="http://schemas.openxmlformats.org/officeDocument/2006/relationships/tags" Target="../tags/tag18.xml"/><Relationship Id="rId21" Type="http://schemas.openxmlformats.org/officeDocument/2006/relationships/tags" Target="../tags/tag36.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notesSlide" Target="../notesSlides/notesSlide6.xml"/><Relationship Id="rId2" Type="http://schemas.openxmlformats.org/officeDocument/2006/relationships/tags" Target="../tags/tag17.xml"/><Relationship Id="rId16" Type="http://schemas.openxmlformats.org/officeDocument/2006/relationships/tags" Target="../tags/tag31.xml"/><Relationship Id="rId20" Type="http://schemas.openxmlformats.org/officeDocument/2006/relationships/tags" Target="../tags/tag35.xml"/><Relationship Id="rId29" Type="http://schemas.openxmlformats.org/officeDocument/2006/relationships/image" Target="../media/image9.png"/><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24" Type="http://schemas.openxmlformats.org/officeDocument/2006/relationships/slideLayout" Target="../slideLayouts/slideLayout1.xml"/><Relationship Id="rId5" Type="http://schemas.openxmlformats.org/officeDocument/2006/relationships/tags" Target="../tags/tag20.xml"/><Relationship Id="rId15" Type="http://schemas.openxmlformats.org/officeDocument/2006/relationships/tags" Target="../tags/tag30.xml"/><Relationship Id="rId23" Type="http://schemas.openxmlformats.org/officeDocument/2006/relationships/tags" Target="../tags/tag38.xml"/><Relationship Id="rId28" Type="http://schemas.openxmlformats.org/officeDocument/2006/relationships/chart" Target="../charts/chart3.xml"/><Relationship Id="rId10" Type="http://schemas.openxmlformats.org/officeDocument/2006/relationships/tags" Target="../tags/tag25.xml"/><Relationship Id="rId19" Type="http://schemas.openxmlformats.org/officeDocument/2006/relationships/tags" Target="../tags/tag34.xml"/><Relationship Id="rId31" Type="http://schemas.openxmlformats.org/officeDocument/2006/relationships/chart" Target="../charts/chart4.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 Id="rId27" Type="http://schemas.openxmlformats.org/officeDocument/2006/relationships/image" Target="../media/image2.emf"/><Relationship Id="rId30"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39.xml"/><Relationship Id="rId5" Type="http://schemas.openxmlformats.org/officeDocument/2006/relationships/image" Target="../media/image3.e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BA484F2A-2BD5-AEE6-C479-ED203255F0B5}"/>
              </a:ext>
            </a:extLst>
          </p:cNvPr>
          <p:cNvGraphicFramePr>
            <a:graphicFrameLocks noChangeAspect="1"/>
          </p:cNvGraphicFramePr>
          <p:nvPr>
            <p:custDataLst>
              <p:tags r:id="rId1"/>
            </p:custDataLst>
            <p:extLst>
              <p:ext uri="{D42A27DB-BD31-4B8C-83A1-F6EECF244321}">
                <p14:modId xmlns:p14="http://schemas.microsoft.com/office/powerpoint/2010/main" val="21910036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6" name="think-cell data - do not delete" hidden="1">
                        <a:extLst>
                          <a:ext uri="{FF2B5EF4-FFF2-40B4-BE49-F238E27FC236}">
                            <a16:creationId xmlns:a16="http://schemas.microsoft.com/office/drawing/2014/main" id="{BA484F2A-2BD5-AEE6-C479-ED203255F0B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文本框 7">
            <a:extLst>
              <a:ext uri="{FF2B5EF4-FFF2-40B4-BE49-F238E27FC236}">
                <a16:creationId xmlns:a16="http://schemas.microsoft.com/office/drawing/2014/main" id="{FA839AFB-1915-1938-FB3C-912D2C75A636}"/>
              </a:ext>
            </a:extLst>
          </p:cNvPr>
          <p:cNvSpPr txBox="1"/>
          <p:nvPr/>
        </p:nvSpPr>
        <p:spPr>
          <a:xfrm>
            <a:off x="0" y="936878"/>
            <a:ext cx="12192000" cy="4855128"/>
          </a:xfrm>
          <a:prstGeom prst="rect">
            <a:avLst/>
          </a:prstGeom>
          <a:solidFill>
            <a:srgbClr val="EFF3FF"/>
          </a:solidFill>
        </p:spPr>
        <p:txBody>
          <a:bodyPr wrap="square" lIns="36000" tIns="36000" rIns="36000" bIns="36000" rtlCol="0">
            <a:spAutoFit/>
          </a:bodyPr>
          <a:lstStyle/>
          <a:p>
            <a:pPr marL="92075" indent="-92075">
              <a:lnSpc>
                <a:spcPct val="100000"/>
              </a:lnSpc>
              <a:spcAft>
                <a:spcPts val="300"/>
              </a:spcAft>
              <a:buSzPct val="100000"/>
              <a:buFont typeface="Century Gothic" panose="020B0502020202020204" pitchFamily="34" charset="0"/>
              <a:buChar char="▪"/>
            </a:pPr>
            <a:endParaRPr lang="zh-CN" altLang="en-US" sz="1200"/>
          </a:p>
        </p:txBody>
      </p:sp>
      <p:sp>
        <p:nvSpPr>
          <p:cNvPr id="3" name="Slide Number Placeholder 2">
            <a:extLst>
              <a:ext uri="{FF2B5EF4-FFF2-40B4-BE49-F238E27FC236}">
                <a16:creationId xmlns:a16="http://schemas.microsoft.com/office/drawing/2014/main" id="{A66EE0F7-97BA-A8D5-9247-AE9A3DB650DD}"/>
              </a:ext>
            </a:extLst>
          </p:cNvPr>
          <p:cNvSpPr>
            <a:spLocks noGrp="1"/>
          </p:cNvSpPr>
          <p:nvPr>
            <p:ph type="sldNum" sz="quarter" idx="12"/>
          </p:nvPr>
        </p:nvSpPr>
        <p:spPr/>
        <p:txBody>
          <a:bodyPr/>
          <a:lstStyle/>
          <a:p>
            <a:fld id="{B58DE5F1-E0F9-4CCA-92B7-7A6FC4DFEE14}" type="slidenum">
              <a:rPr lang="en-US" smtClean="0"/>
              <a:t>1</a:t>
            </a:fld>
            <a:endParaRPr lang="en-US"/>
          </a:p>
        </p:txBody>
      </p:sp>
      <p:sp>
        <p:nvSpPr>
          <p:cNvPr id="4" name="标题 1">
            <a:extLst>
              <a:ext uri="{FF2B5EF4-FFF2-40B4-BE49-F238E27FC236}">
                <a16:creationId xmlns:a16="http://schemas.microsoft.com/office/drawing/2014/main" id="{B84EFCA5-3637-7645-2DC1-5AE402CE8F84}"/>
              </a:ext>
            </a:extLst>
          </p:cNvPr>
          <p:cNvSpPr txBox="1">
            <a:spLocks/>
          </p:cNvSpPr>
          <p:nvPr/>
        </p:nvSpPr>
        <p:spPr>
          <a:xfrm>
            <a:off x="268448" y="1917827"/>
            <a:ext cx="11372166" cy="1692974"/>
          </a:xfrm>
          <a:prstGeom prst="rect">
            <a:avLst/>
          </a:prstGeom>
          <a:noFill/>
        </p:spPr>
        <p:txBody>
          <a:bodyPr vert="horz" lIns="108000" tIns="108000" rIns="72000" bIns="72000" rtlCol="0" anchor="t"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lnSpc>
                <a:spcPct val="100000"/>
              </a:lnSpc>
              <a:spcBef>
                <a:spcPts val="0"/>
              </a:spcBef>
            </a:pPr>
            <a:r>
              <a:rPr lang="zh-CN" altLang="en-US" sz="6600">
                <a:solidFill>
                  <a:schemeClr val="accent1"/>
                </a:solidFill>
              </a:rPr>
              <a:t>盐酸奥扎莫德胶囊</a:t>
            </a:r>
            <a:endParaRPr lang="en-US" altLang="zh-CN" sz="6600">
              <a:solidFill>
                <a:schemeClr val="accent1"/>
              </a:solidFill>
            </a:endParaRPr>
          </a:p>
          <a:p>
            <a:pPr>
              <a:lnSpc>
                <a:spcPct val="100000"/>
              </a:lnSpc>
              <a:spcBef>
                <a:spcPts val="0"/>
              </a:spcBef>
            </a:pPr>
            <a:endParaRPr lang="en-US" altLang="zh-CN" sz="6000">
              <a:solidFill>
                <a:srgbClr val="003A8E"/>
              </a:solidFill>
            </a:endParaRPr>
          </a:p>
          <a:p>
            <a:pPr algn="r">
              <a:lnSpc>
                <a:spcPct val="100000"/>
              </a:lnSpc>
              <a:spcBef>
                <a:spcPts val="0"/>
              </a:spcBef>
            </a:pPr>
            <a:r>
              <a:rPr lang="en-US" altLang="zh-CN" sz="1400">
                <a:solidFill>
                  <a:srgbClr val="0063C8"/>
                </a:solidFill>
              </a:rPr>
              <a:t> </a:t>
            </a:r>
            <a:br>
              <a:rPr lang="en-US" altLang="zh-CN" sz="5400">
                <a:solidFill>
                  <a:srgbClr val="0063C8"/>
                </a:solidFill>
              </a:rPr>
            </a:br>
            <a:br>
              <a:rPr lang="en-US" altLang="zh-CN" sz="4000" b="0">
                <a:solidFill>
                  <a:srgbClr val="0063C8"/>
                </a:solidFill>
              </a:rPr>
            </a:br>
            <a:endParaRPr lang="zh-CN" altLang="en-US" sz="4000" b="0">
              <a:solidFill>
                <a:srgbClr val="0063C8"/>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Rectangle 6">
            <a:extLst>
              <a:ext uri="{FF2B5EF4-FFF2-40B4-BE49-F238E27FC236}">
                <a16:creationId xmlns:a16="http://schemas.microsoft.com/office/drawing/2014/main" id="{04C71D09-A495-B257-CE2D-B6939A1FBB19}"/>
              </a:ext>
            </a:extLst>
          </p:cNvPr>
          <p:cNvSpPr/>
          <p:nvPr/>
        </p:nvSpPr>
        <p:spPr>
          <a:xfrm>
            <a:off x="268448" y="5985844"/>
            <a:ext cx="11862033" cy="675314"/>
          </a:xfrm>
          <a:prstGeom prst="rect">
            <a:avLst/>
          </a:prstGeom>
          <a:solidFill>
            <a:schemeClr val="bg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pic>
        <p:nvPicPr>
          <p:cNvPr id="1026" name="Picture 2" descr="为患者，携“手”共建创新模式—— 百时美施贵宝与海南博鳌乐城国际医疗旅游先行区和京东健康分别开展重磅合作 | 药时代">
            <a:extLst>
              <a:ext uri="{FF2B5EF4-FFF2-40B4-BE49-F238E27FC236}">
                <a16:creationId xmlns:a16="http://schemas.microsoft.com/office/drawing/2014/main" id="{A9670C10-1D04-6DC6-3241-3018E7D5EE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7870" y="5600739"/>
            <a:ext cx="2664130" cy="123294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72B91B83-47C5-B69E-EA19-121E64E8449F}"/>
              </a:ext>
            </a:extLst>
          </p:cNvPr>
          <p:cNvSpPr txBox="1"/>
          <p:nvPr/>
        </p:nvSpPr>
        <p:spPr>
          <a:xfrm>
            <a:off x="2308749" y="3620448"/>
            <a:ext cx="9270879" cy="1996316"/>
          </a:xfrm>
          <a:prstGeom prst="rect">
            <a:avLst/>
          </a:prstGeom>
          <a:noFill/>
        </p:spPr>
        <p:txBody>
          <a:bodyPr wrap="square">
            <a:spAutoFit/>
          </a:bodyPr>
          <a:lstStyle/>
          <a:p>
            <a:pPr marL="342900" indent="-342900">
              <a:lnSpc>
                <a:spcPct val="150000"/>
              </a:lnSpc>
              <a:spcBef>
                <a:spcPts val="600"/>
              </a:spcBef>
              <a:spcAft>
                <a:spcPts val="600"/>
              </a:spcAft>
              <a:buFont typeface="Arial" panose="020B0604020202020204" pitchFamily="34" charset="0"/>
              <a:buChar char="•"/>
            </a:pPr>
            <a:r>
              <a:rPr lang="zh-CN" altLang="en-US" sz="2400" b="1" dirty="0">
                <a:solidFill>
                  <a:srgbClr val="BE2E91"/>
                </a:solidFill>
              </a:rPr>
              <a:t>全新一代</a:t>
            </a:r>
            <a:r>
              <a:rPr lang="zh-CN" altLang="en-US" b="1" dirty="0"/>
              <a:t>高选择性鞘氨醇</a:t>
            </a:r>
            <a:r>
              <a:rPr lang="en-US" altLang="zh-CN" b="1" dirty="0"/>
              <a:t>-1-</a:t>
            </a:r>
            <a:r>
              <a:rPr lang="zh-CN" altLang="en-US" b="1" dirty="0"/>
              <a:t>磷酸（</a:t>
            </a:r>
            <a:r>
              <a:rPr lang="en-US" altLang="zh-CN" b="1" dirty="0"/>
              <a:t>S1P</a:t>
            </a:r>
            <a:r>
              <a:rPr lang="zh-CN" altLang="en-US" b="1" dirty="0"/>
              <a:t>）受体调节剂，药物化学结构高度创新</a:t>
            </a:r>
            <a:endParaRPr lang="en-US" altLang="zh-CN" b="1" dirty="0"/>
          </a:p>
          <a:p>
            <a:pPr marL="342900" indent="-342900">
              <a:lnSpc>
                <a:spcPct val="150000"/>
              </a:lnSpc>
              <a:spcBef>
                <a:spcPts val="600"/>
              </a:spcBef>
              <a:spcAft>
                <a:spcPts val="600"/>
              </a:spcAft>
              <a:buFont typeface="Arial" panose="020B0604020202020204" pitchFamily="34" charset="0"/>
              <a:buChar char="•"/>
            </a:pPr>
            <a:r>
              <a:rPr lang="zh-CN" altLang="en-US" sz="2400" b="1" dirty="0">
                <a:solidFill>
                  <a:srgbClr val="BE2E91"/>
                </a:solidFill>
              </a:rPr>
              <a:t>升级替代</a:t>
            </a:r>
            <a:r>
              <a:rPr lang="zh-CN" altLang="en-US" b="1" dirty="0"/>
              <a:t>目录内同类治疗药物，可达更高、更全面的临床治疗目标</a:t>
            </a:r>
            <a:endParaRPr lang="en-US" altLang="zh-CN" b="1" dirty="0"/>
          </a:p>
          <a:p>
            <a:pPr marL="342900" indent="-342900">
              <a:lnSpc>
                <a:spcPct val="150000"/>
              </a:lnSpc>
              <a:spcBef>
                <a:spcPts val="600"/>
              </a:spcBef>
              <a:spcAft>
                <a:spcPts val="600"/>
              </a:spcAft>
              <a:buFont typeface="Arial" panose="020B0604020202020204" pitchFamily="34" charset="0"/>
              <a:buChar char="•"/>
            </a:pPr>
            <a:r>
              <a:rPr lang="zh-CN" altLang="en-US" sz="2400" b="1" dirty="0">
                <a:solidFill>
                  <a:srgbClr val="BE2E91"/>
                </a:solidFill>
              </a:rPr>
              <a:t>双重保护</a:t>
            </a:r>
            <a:r>
              <a:rPr lang="zh-CN" altLang="en-US" b="1" dirty="0"/>
              <a:t>躯体与认知功能，填补临床未满足需求</a:t>
            </a:r>
            <a:endParaRPr lang="en-US" altLang="zh-CN" sz="2000" dirty="0"/>
          </a:p>
        </p:txBody>
      </p:sp>
      <p:sp>
        <p:nvSpPr>
          <p:cNvPr id="12" name="文本框 11">
            <a:extLst>
              <a:ext uri="{FF2B5EF4-FFF2-40B4-BE49-F238E27FC236}">
                <a16:creationId xmlns:a16="http://schemas.microsoft.com/office/drawing/2014/main" id="{FC93D0FA-A759-31F1-DB4D-A08347F12179}"/>
              </a:ext>
            </a:extLst>
          </p:cNvPr>
          <p:cNvSpPr txBox="1"/>
          <p:nvPr/>
        </p:nvSpPr>
        <p:spPr>
          <a:xfrm>
            <a:off x="0" y="300964"/>
            <a:ext cx="7912914" cy="369332"/>
          </a:xfrm>
          <a:prstGeom prst="rect">
            <a:avLst/>
          </a:prstGeom>
          <a:noFill/>
        </p:spPr>
        <p:txBody>
          <a:bodyPr wrap="square">
            <a:spAutoFit/>
          </a:bodyPr>
          <a:lstStyle/>
          <a:p>
            <a:r>
              <a:rPr lang="zh-CN" altLang="en-US" b="1">
                <a:solidFill>
                  <a:srgbClr val="595454"/>
                </a:solidFill>
              </a:rPr>
              <a:t>国家</a:t>
            </a:r>
            <a:r>
              <a:rPr lang="en-US" altLang="zh-CN" b="1">
                <a:solidFill>
                  <a:srgbClr val="BE2E91"/>
                </a:solidFill>
              </a:rPr>
              <a:t>《</a:t>
            </a:r>
            <a:r>
              <a:rPr lang="zh-CN" altLang="en-US" b="1">
                <a:solidFill>
                  <a:srgbClr val="BE2E91"/>
                </a:solidFill>
              </a:rPr>
              <a:t>第一批罕见病目录</a:t>
            </a:r>
            <a:r>
              <a:rPr lang="en-US" altLang="zh-CN" b="1">
                <a:solidFill>
                  <a:srgbClr val="BE2E91"/>
                </a:solidFill>
              </a:rPr>
              <a:t>》</a:t>
            </a:r>
            <a:r>
              <a:rPr lang="zh-CN" altLang="en-US" sz="1800" b="1">
                <a:solidFill>
                  <a:srgbClr val="595454"/>
                </a:solidFill>
              </a:rPr>
              <a:t>病种多发性硬化（</a:t>
            </a:r>
            <a:r>
              <a:rPr lang="en-US" altLang="zh-CN" sz="1800" b="1">
                <a:solidFill>
                  <a:srgbClr val="595454"/>
                </a:solidFill>
              </a:rPr>
              <a:t>MS</a:t>
            </a:r>
            <a:r>
              <a:rPr lang="zh-CN" altLang="en-US" b="1">
                <a:solidFill>
                  <a:srgbClr val="595454"/>
                </a:solidFill>
              </a:rPr>
              <a:t>）</a:t>
            </a:r>
            <a:r>
              <a:rPr lang="zh-CN" altLang="en-US" sz="1800" b="1">
                <a:solidFill>
                  <a:srgbClr val="595454"/>
                </a:solidFill>
              </a:rPr>
              <a:t>的创新治疗药物</a:t>
            </a:r>
            <a:endParaRPr lang="en-US" altLang="zh-CN" sz="1800" b="1">
              <a:solidFill>
                <a:srgbClr val="595454"/>
              </a:solidFill>
            </a:endParaRPr>
          </a:p>
        </p:txBody>
      </p:sp>
      <p:pic>
        <p:nvPicPr>
          <p:cNvPr id="5" name="图片 4">
            <a:extLst>
              <a:ext uri="{FF2B5EF4-FFF2-40B4-BE49-F238E27FC236}">
                <a16:creationId xmlns:a16="http://schemas.microsoft.com/office/drawing/2014/main" id="{66B47E88-B900-238A-AD25-C03DDE46E629}"/>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0" y="1029852"/>
            <a:ext cx="2790176" cy="842125"/>
          </a:xfrm>
          <a:prstGeom prst="rect">
            <a:avLst/>
          </a:prstGeom>
        </p:spPr>
      </p:pic>
    </p:spTree>
    <p:extLst>
      <p:ext uri="{BB962C8B-B14F-4D97-AF65-F5344CB8AC3E}">
        <p14:creationId xmlns:p14="http://schemas.microsoft.com/office/powerpoint/2010/main" val="169498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hidden="1">
            <a:extLst>
              <a:ext uri="{FF2B5EF4-FFF2-40B4-BE49-F238E27FC236}">
                <a16:creationId xmlns:a16="http://schemas.microsoft.com/office/drawing/2014/main" id="{130F88A2-EF41-45BD-B09C-B1CBC89AAE73}"/>
              </a:ext>
            </a:extLst>
          </p:cNvPr>
          <p:cNvGraphicFramePr>
            <a:graphicFrameLocks noChangeAspect="1"/>
          </p:cNvGraphicFramePr>
          <p:nvPr>
            <p:custDataLst>
              <p:tags r:id="rId1"/>
            </p:custDataLst>
            <p:extLst>
              <p:ext uri="{D42A27DB-BD31-4B8C-83A1-F6EECF244321}">
                <p14:modId xmlns:p14="http://schemas.microsoft.com/office/powerpoint/2010/main" val="26957745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2" imgW="416" imgH="416" progId="TCLayout.ActiveDocument.1">
                  <p:embed/>
                </p:oleObj>
              </mc:Choice>
              <mc:Fallback>
                <p:oleObj name="think-cell 幻灯片" r:id="rId22" imgW="416" imgH="416" progId="TCLayout.ActiveDocument.1">
                  <p:embed/>
                  <p:pic>
                    <p:nvPicPr>
                      <p:cNvPr id="9" name="对象 8" hidden="1">
                        <a:extLst>
                          <a:ext uri="{FF2B5EF4-FFF2-40B4-BE49-F238E27FC236}">
                            <a16:creationId xmlns:a16="http://schemas.microsoft.com/office/drawing/2014/main" id="{130F88A2-EF41-45BD-B09C-B1CBC89AAE73}"/>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465" name="矩形 464">
            <a:extLst>
              <a:ext uri="{FF2B5EF4-FFF2-40B4-BE49-F238E27FC236}">
                <a16:creationId xmlns:a16="http://schemas.microsoft.com/office/drawing/2014/main" id="{59931F1D-CE86-35C6-F96B-BD94B3E5825D}"/>
              </a:ext>
            </a:extLst>
          </p:cNvPr>
          <p:cNvSpPr/>
          <p:nvPr/>
        </p:nvSpPr>
        <p:spPr>
          <a:xfrm>
            <a:off x="472732" y="5219587"/>
            <a:ext cx="11361445" cy="1109875"/>
          </a:xfrm>
          <a:prstGeom prst="rect">
            <a:avLst/>
          </a:prstGeom>
          <a:solidFill>
            <a:schemeClr val="bg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20000"/>
              </a:lnSpc>
              <a:spcBef>
                <a:spcPts val="600"/>
              </a:spcBef>
            </a:pPr>
            <a:r>
              <a:rPr lang="zh-CN" altLang="en-US" sz="1600">
                <a:solidFill>
                  <a:schemeClr val="tx1"/>
                </a:solidFill>
              </a:rPr>
              <a:t>匹配调整间接比较（</a:t>
            </a:r>
            <a:r>
              <a:rPr lang="en-US" altLang="zh-CN" sz="1600">
                <a:solidFill>
                  <a:schemeClr val="tx1"/>
                </a:solidFill>
              </a:rPr>
              <a:t>MAIC</a:t>
            </a:r>
            <a:r>
              <a:rPr lang="zh-CN" altLang="en-US" sz="1600">
                <a:solidFill>
                  <a:schemeClr val="tx1"/>
                </a:solidFill>
              </a:rPr>
              <a:t>）研究显示</a:t>
            </a:r>
            <a:r>
              <a:rPr lang="zh-CN" altLang="en-US" sz="1600" b="1">
                <a:solidFill>
                  <a:schemeClr val="tx1"/>
                </a:solidFill>
              </a:rPr>
              <a:t>，奥扎莫德安全性更优</a:t>
            </a:r>
            <a:endParaRPr lang="en-US" altLang="zh-CN" sz="1600" b="1">
              <a:solidFill>
                <a:srgbClr val="0063C8"/>
              </a:solidFill>
            </a:endParaRPr>
          </a:p>
          <a:p>
            <a:pPr marL="285750" indent="-285750">
              <a:lnSpc>
                <a:spcPct val="120000"/>
              </a:lnSpc>
              <a:spcBef>
                <a:spcPts val="600"/>
              </a:spcBef>
              <a:buFont typeface="Arial" panose="020B0604020202020204" pitchFamily="34" charset="0"/>
              <a:buChar char="•"/>
            </a:pPr>
            <a:r>
              <a:rPr lang="zh-CN" altLang="en-US" sz="1400">
                <a:solidFill>
                  <a:schemeClr val="tx1"/>
                </a:solidFill>
                <a:latin typeface="+mn-ea"/>
              </a:rPr>
              <a:t>相较于芬戈莫德，可显著降低总</a:t>
            </a:r>
            <a:r>
              <a:rPr lang="en-US" altLang="zh-CN" sz="1400">
                <a:solidFill>
                  <a:schemeClr val="tx1"/>
                </a:solidFill>
                <a:latin typeface="+mn-ea"/>
              </a:rPr>
              <a:t>AE</a:t>
            </a:r>
            <a:r>
              <a:rPr lang="zh-CN" altLang="en-US" sz="1400">
                <a:solidFill>
                  <a:schemeClr val="tx1"/>
                </a:solidFill>
                <a:latin typeface="+mn-ea"/>
              </a:rPr>
              <a:t>和因</a:t>
            </a:r>
            <a:r>
              <a:rPr lang="en-US" altLang="zh-CN" sz="1400">
                <a:solidFill>
                  <a:schemeClr val="tx1"/>
                </a:solidFill>
                <a:latin typeface="+mn-ea"/>
              </a:rPr>
              <a:t>AE</a:t>
            </a:r>
            <a:r>
              <a:rPr lang="zh-CN" altLang="en-US" sz="1400">
                <a:solidFill>
                  <a:schemeClr val="tx1"/>
                </a:solidFill>
                <a:latin typeface="+mn-ea"/>
              </a:rPr>
              <a:t>停药风险，且在心脏安全性、转氨酶升高和感染的风险上均具有优势</a:t>
            </a:r>
            <a:endParaRPr lang="en-US" altLang="zh-CN" sz="1400">
              <a:solidFill>
                <a:schemeClr val="tx1"/>
              </a:solidFill>
              <a:latin typeface="+mn-ea"/>
            </a:endParaRPr>
          </a:p>
          <a:p>
            <a:pPr marL="285750" indent="-285750">
              <a:lnSpc>
                <a:spcPct val="120000"/>
              </a:lnSpc>
              <a:spcBef>
                <a:spcPts val="600"/>
              </a:spcBef>
              <a:buFont typeface="Arial" panose="020B0604020202020204" pitchFamily="34" charset="0"/>
              <a:buChar char="•"/>
            </a:pPr>
            <a:r>
              <a:rPr lang="zh-CN" altLang="en-US" sz="1400">
                <a:solidFill>
                  <a:schemeClr val="tx1"/>
                </a:solidFill>
                <a:latin typeface="+mn-ea"/>
              </a:rPr>
              <a:t>相较于特立氟胺和富马酸二甲酯，可</a:t>
            </a:r>
            <a:r>
              <a:rPr lang="zh-CN" altLang="en-US" sz="1400">
                <a:solidFill>
                  <a:srgbClr val="595454"/>
                </a:solidFill>
                <a:latin typeface="+mn-ea"/>
              </a:rPr>
              <a:t>显著降低总 </a:t>
            </a:r>
            <a:r>
              <a:rPr lang="en-US" altLang="zh-CN" sz="1400">
                <a:solidFill>
                  <a:srgbClr val="595454"/>
                </a:solidFill>
                <a:latin typeface="+mn-ea"/>
              </a:rPr>
              <a:t>AE </a:t>
            </a:r>
            <a:r>
              <a:rPr lang="zh-CN" altLang="en-US" sz="1400">
                <a:solidFill>
                  <a:srgbClr val="595454"/>
                </a:solidFill>
                <a:latin typeface="+mn-ea"/>
              </a:rPr>
              <a:t>发生率、</a:t>
            </a:r>
            <a:r>
              <a:rPr lang="en-US" altLang="zh-CN" sz="1400">
                <a:solidFill>
                  <a:srgbClr val="595454"/>
                </a:solidFill>
                <a:latin typeface="+mn-ea"/>
              </a:rPr>
              <a:t>SAE</a:t>
            </a:r>
            <a:r>
              <a:rPr lang="zh-CN" altLang="en-US" sz="1400">
                <a:solidFill>
                  <a:srgbClr val="595454"/>
                </a:solidFill>
                <a:latin typeface="+mn-ea"/>
              </a:rPr>
              <a:t>以及因 </a:t>
            </a:r>
            <a:r>
              <a:rPr lang="en-US" altLang="zh-CN" sz="1400">
                <a:solidFill>
                  <a:srgbClr val="595454"/>
                </a:solidFill>
                <a:latin typeface="+mn-ea"/>
              </a:rPr>
              <a:t>AE </a:t>
            </a:r>
            <a:r>
              <a:rPr lang="zh-CN" altLang="en-US" sz="1400">
                <a:solidFill>
                  <a:srgbClr val="595454"/>
                </a:solidFill>
                <a:latin typeface="+mn-ea"/>
              </a:rPr>
              <a:t>停药的风险</a:t>
            </a:r>
          </a:p>
        </p:txBody>
      </p:sp>
      <p:graphicFrame>
        <p:nvGraphicFramePr>
          <p:cNvPr id="227" name="Chart 3">
            <a:extLst>
              <a:ext uri="{FF2B5EF4-FFF2-40B4-BE49-F238E27FC236}">
                <a16:creationId xmlns:a16="http://schemas.microsoft.com/office/drawing/2014/main" id="{01A5408D-F76D-7395-3BD0-EEAAE4CC6AED}"/>
              </a:ext>
            </a:extLst>
          </p:cNvPr>
          <p:cNvGraphicFramePr/>
          <p:nvPr>
            <p:custDataLst>
              <p:tags r:id="rId2"/>
            </p:custDataLst>
            <p:extLst>
              <p:ext uri="{D42A27DB-BD31-4B8C-83A1-F6EECF244321}">
                <p14:modId xmlns:p14="http://schemas.microsoft.com/office/powerpoint/2010/main" val="2761317873"/>
              </p:ext>
            </p:extLst>
          </p:nvPr>
        </p:nvGraphicFramePr>
        <p:xfrm>
          <a:off x="503238" y="2427288"/>
          <a:ext cx="5100637" cy="1176337"/>
        </p:xfrm>
        <a:graphic>
          <a:graphicData uri="http://schemas.openxmlformats.org/drawingml/2006/chart">
            <c:chart xmlns:c="http://schemas.openxmlformats.org/drawingml/2006/chart" xmlns:r="http://schemas.openxmlformats.org/officeDocument/2006/relationships" r:id="rId24"/>
          </a:graphicData>
        </a:graphic>
      </p:graphicFrame>
      <p:sp>
        <p:nvSpPr>
          <p:cNvPr id="3" name="Text Placeholder 2">
            <a:extLst>
              <a:ext uri="{FF2B5EF4-FFF2-40B4-BE49-F238E27FC236}">
                <a16:creationId xmlns:a16="http://schemas.microsoft.com/office/drawing/2014/main" id="{83F4F7CB-B689-6E67-140D-4CAE293485DC}"/>
              </a:ext>
            </a:extLst>
          </p:cNvPr>
          <p:cNvSpPr>
            <a:spLocks noGrp="1"/>
          </p:cNvSpPr>
          <p:nvPr>
            <p:custDataLst>
              <p:tags r:id="rId3"/>
            </p:custDataLst>
          </p:nvPr>
        </p:nvSpPr>
        <p:spPr bwMode="gray">
          <a:xfrm>
            <a:off x="1890713" y="2638425"/>
            <a:ext cx="35083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973BC7A9-9299-4208-8785-6FF2BD1F15DF}" type="datetime'''''''''8.0''''''''''''%'''''''''''''''''''''">
              <a:rPr lang="en-US" altLang="en-US" sz="1200" smtClean="0"/>
              <a:pPr marL="0" indent="0" algn="ctr">
                <a:spcBef>
                  <a:spcPct val="0"/>
                </a:spcBef>
                <a:spcAft>
                  <a:spcPct val="0"/>
                </a:spcAft>
                <a:buNone/>
              </a:pPr>
              <a:t>8.0%</a:t>
            </a:fld>
            <a:endParaRPr lang="en-US" sz="1200" baseline="30000"/>
          </a:p>
        </p:txBody>
      </p:sp>
      <p:sp>
        <p:nvSpPr>
          <p:cNvPr id="13" name="Text Placeholder 2">
            <a:extLst>
              <a:ext uri="{FF2B5EF4-FFF2-40B4-BE49-F238E27FC236}">
                <a16:creationId xmlns:a16="http://schemas.microsoft.com/office/drawing/2014/main" id="{E500108C-33D3-0281-F5DF-A1002D36C7F5}"/>
              </a:ext>
            </a:extLst>
          </p:cNvPr>
          <p:cNvSpPr>
            <a:spLocks noGrp="1"/>
          </p:cNvSpPr>
          <p:nvPr>
            <p:custDataLst>
              <p:tags r:id="rId4"/>
            </p:custDataLst>
          </p:nvPr>
        </p:nvSpPr>
        <p:spPr bwMode="gray">
          <a:xfrm>
            <a:off x="4811713" y="2301875"/>
            <a:ext cx="430213"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190CD9B9-CA08-4CFE-9AE4-F9ADFAD10BBA}" type="datetime'''''''''''''''''''''''''''12''''''''''''''.''''''0''''''%'''">
              <a:rPr lang="en-US" altLang="en-US" sz="1200" smtClean="0"/>
              <a:pPr marL="0" indent="0" algn="ctr">
                <a:spcBef>
                  <a:spcPct val="0"/>
                </a:spcBef>
                <a:spcAft>
                  <a:spcPct val="0"/>
                </a:spcAft>
                <a:buNone/>
              </a:pPr>
              <a:t>12.0%</a:t>
            </a:fld>
            <a:endParaRPr lang="en-US" sz="1200"/>
          </a:p>
        </p:txBody>
      </p:sp>
      <p:sp>
        <p:nvSpPr>
          <p:cNvPr id="5" name="Text Placeholder 2">
            <a:extLst>
              <a:ext uri="{FF2B5EF4-FFF2-40B4-BE49-F238E27FC236}">
                <a16:creationId xmlns:a16="http://schemas.microsoft.com/office/drawing/2014/main" id="{6D79621A-97AF-6DF8-EA71-9A933F292DFA}"/>
              </a:ext>
            </a:extLst>
          </p:cNvPr>
          <p:cNvSpPr>
            <a:spLocks noGrp="1"/>
          </p:cNvSpPr>
          <p:nvPr>
            <p:custDataLst>
              <p:tags r:id="rId5"/>
            </p:custDataLst>
          </p:nvPr>
        </p:nvSpPr>
        <p:spPr bwMode="auto">
          <a:xfrm>
            <a:off x="766763"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80EAFE6F-0835-4969-A50C-2ABAF207CB91}" type="datetime'奥''''''''''''''扎''''莫''''''''德'''">
              <a:rPr lang="zh-CN" altLang="en-US" sz="1200" b="1" smtClean="0">
                <a:solidFill>
                  <a:srgbClr val="BE2E91"/>
                </a:solidFill>
                <a:latin typeface="+mn-ea"/>
              </a:rPr>
              <a:pPr marL="0" indent="0" algn="ctr">
                <a:spcBef>
                  <a:spcPct val="0"/>
                </a:spcBef>
                <a:spcAft>
                  <a:spcPct val="0"/>
                </a:spcAft>
                <a:buNone/>
              </a:pPr>
              <a:t>奥扎莫德</a:t>
            </a:fld>
            <a:endParaRPr lang="en-GB" sz="1200" b="1">
              <a:solidFill>
                <a:srgbClr val="BE2E91"/>
              </a:solidFill>
              <a:latin typeface="+mn-ea"/>
            </a:endParaRPr>
          </a:p>
        </p:txBody>
      </p:sp>
      <p:sp>
        <p:nvSpPr>
          <p:cNvPr id="8" name="Text Placeholder 2">
            <a:extLst>
              <a:ext uri="{FF2B5EF4-FFF2-40B4-BE49-F238E27FC236}">
                <a16:creationId xmlns:a16="http://schemas.microsoft.com/office/drawing/2014/main" id="{EFEE729C-C976-10F9-06BD-BEA08DDA529A}"/>
              </a:ext>
            </a:extLst>
          </p:cNvPr>
          <p:cNvSpPr>
            <a:spLocks noGrp="1"/>
          </p:cNvSpPr>
          <p:nvPr>
            <p:custDataLst>
              <p:tags r:id="rId6"/>
            </p:custDataLst>
          </p:nvPr>
        </p:nvSpPr>
        <p:spPr bwMode="auto">
          <a:xfrm>
            <a:off x="1754188"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6D4D801-A36D-4C5E-A058-AB82938AF58F}" type="datetime'''''''''西''''''''''''''''''尼莫德'''''''''''''">
              <a:rPr lang="zh-CN" altLang="en-US" sz="1200" smtClean="0"/>
              <a:pPr marL="0" indent="0" algn="ctr">
                <a:spcBef>
                  <a:spcPct val="0"/>
                </a:spcBef>
                <a:spcAft>
                  <a:spcPct val="0"/>
                </a:spcAft>
                <a:buNone/>
              </a:pPr>
              <a:t>西尼莫德</a:t>
            </a:fld>
            <a:endParaRPr lang="en-GB" sz="1200"/>
          </a:p>
        </p:txBody>
      </p:sp>
      <p:sp>
        <p:nvSpPr>
          <p:cNvPr id="11" name="Text Placeholder 2">
            <a:extLst>
              <a:ext uri="{FF2B5EF4-FFF2-40B4-BE49-F238E27FC236}">
                <a16:creationId xmlns:a16="http://schemas.microsoft.com/office/drawing/2014/main" id="{790CC9C6-1B5E-D0EA-8220-F19AEA2AD620}"/>
              </a:ext>
            </a:extLst>
          </p:cNvPr>
          <p:cNvSpPr>
            <a:spLocks noGrp="1"/>
          </p:cNvSpPr>
          <p:nvPr>
            <p:custDataLst>
              <p:tags r:id="rId7"/>
            </p:custDataLst>
          </p:nvPr>
        </p:nvSpPr>
        <p:spPr bwMode="gray">
          <a:xfrm>
            <a:off x="3848100" y="3060700"/>
            <a:ext cx="38258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CBF9825-C47E-49F3-96D3-D8A2FCACC7B0}" type="datetime'''''''3''''''''''''.''''''''''0%'''''''''''''''''''''''''">
              <a:rPr lang="en-US" altLang="en-US" sz="1200" b="1" smtClean="0">
                <a:solidFill>
                  <a:srgbClr val="BE2E91"/>
                </a:solidFill>
              </a:rPr>
              <a:pPr marL="0" indent="0" algn="ctr">
                <a:spcBef>
                  <a:spcPct val="0"/>
                </a:spcBef>
                <a:spcAft>
                  <a:spcPct val="0"/>
                </a:spcAft>
                <a:buNone/>
              </a:pPr>
              <a:t>3.0%</a:t>
            </a:fld>
            <a:endParaRPr lang="en-US" sz="1200" b="1">
              <a:solidFill>
                <a:srgbClr val="BE2E91"/>
              </a:solidFill>
            </a:endParaRPr>
          </a:p>
        </p:txBody>
      </p:sp>
      <p:sp>
        <p:nvSpPr>
          <p:cNvPr id="12" name="Text Placeholder 2">
            <a:extLst>
              <a:ext uri="{FF2B5EF4-FFF2-40B4-BE49-F238E27FC236}">
                <a16:creationId xmlns:a16="http://schemas.microsoft.com/office/drawing/2014/main" id="{9A51FE69-DF13-BF0A-0964-367B1B40C9EB}"/>
              </a:ext>
            </a:extLst>
          </p:cNvPr>
          <p:cNvSpPr>
            <a:spLocks noGrp="1"/>
          </p:cNvSpPr>
          <p:nvPr>
            <p:custDataLst>
              <p:tags r:id="rId8"/>
            </p:custDataLst>
          </p:nvPr>
        </p:nvSpPr>
        <p:spPr bwMode="auto">
          <a:xfrm>
            <a:off x="3727450"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F08B9AF1-95B9-400C-AD92-DC81285C29B3}" type="datetime'''''''''''''''''''''''''''''''''''''''''奥''扎''''''莫德'''''''">
              <a:rPr lang="zh-CN" altLang="en-US" sz="1200" b="1" smtClean="0">
                <a:solidFill>
                  <a:srgbClr val="BE2E91"/>
                </a:solidFill>
              </a:rPr>
              <a:pPr marL="0" indent="0" algn="ctr">
                <a:spcBef>
                  <a:spcPct val="0"/>
                </a:spcBef>
                <a:spcAft>
                  <a:spcPct val="0"/>
                </a:spcAft>
                <a:buNone/>
              </a:pPr>
              <a:t>奥扎莫德</a:t>
            </a:fld>
            <a:endParaRPr lang="en-GB" sz="1200" b="1">
              <a:solidFill>
                <a:srgbClr val="BE2E91"/>
              </a:solidFill>
            </a:endParaRPr>
          </a:p>
        </p:txBody>
      </p:sp>
      <p:sp>
        <p:nvSpPr>
          <p:cNvPr id="4" name="Text Placeholder 2">
            <a:extLst>
              <a:ext uri="{FF2B5EF4-FFF2-40B4-BE49-F238E27FC236}">
                <a16:creationId xmlns:a16="http://schemas.microsoft.com/office/drawing/2014/main" id="{772B4173-261A-173B-90C9-B89E0154215C}"/>
              </a:ext>
            </a:extLst>
          </p:cNvPr>
          <p:cNvSpPr>
            <a:spLocks noGrp="1"/>
          </p:cNvSpPr>
          <p:nvPr>
            <p:custDataLst>
              <p:tags r:id="rId9"/>
            </p:custDataLst>
          </p:nvPr>
        </p:nvSpPr>
        <p:spPr bwMode="gray">
          <a:xfrm>
            <a:off x="887413" y="2925763"/>
            <a:ext cx="382588" cy="182563"/>
          </a:xfrm>
          <a:prstGeom prst="rect">
            <a:avLst/>
          </a:prstGeom>
          <a:noFill/>
          <a:ln>
            <a:noFill/>
          </a:ln>
          <a:effectLst/>
          <a:extLst>
            <a:ext uri="{909E8E84-426E-40DD-AFC4-6F175D3DCCD1}">
              <a14:hiddenFill xmlns:a14="http://schemas.microsoft.com/office/drawing/2010/main">
                <a:solidFill>
                  <a:schemeClr val="bg1"/>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4147A482-7126-425F-B73A-959FE91F473C}" type="datetime'4''''.''''6%'''''''">
              <a:rPr lang="en-US" altLang="en-US" sz="1200" b="1" smtClean="0">
                <a:solidFill>
                  <a:srgbClr val="BE2E91"/>
                </a:solidFill>
              </a:rPr>
              <a:pPr marL="0" indent="0" algn="ctr">
                <a:spcBef>
                  <a:spcPct val="0"/>
                </a:spcBef>
                <a:spcAft>
                  <a:spcPct val="0"/>
                </a:spcAft>
                <a:buNone/>
              </a:pPr>
              <a:t>4.6%</a:t>
            </a:fld>
            <a:endParaRPr lang="en-US" sz="1200" b="1" baseline="30000">
              <a:solidFill>
                <a:srgbClr val="BE2E91"/>
              </a:solidFill>
            </a:endParaRPr>
          </a:p>
        </p:txBody>
      </p:sp>
      <p:sp>
        <p:nvSpPr>
          <p:cNvPr id="14" name="Text Placeholder 2">
            <a:extLst>
              <a:ext uri="{FF2B5EF4-FFF2-40B4-BE49-F238E27FC236}">
                <a16:creationId xmlns:a16="http://schemas.microsoft.com/office/drawing/2014/main" id="{DCA11917-6AD2-348E-3DCC-2CDDAC671776}"/>
              </a:ext>
            </a:extLst>
          </p:cNvPr>
          <p:cNvSpPr>
            <a:spLocks noGrp="1"/>
          </p:cNvSpPr>
          <p:nvPr>
            <p:custDataLst>
              <p:tags r:id="rId10"/>
            </p:custDataLst>
          </p:nvPr>
        </p:nvSpPr>
        <p:spPr bwMode="auto">
          <a:xfrm>
            <a:off x="4714875"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D103DA00-8D1D-4280-88D9-8DC78EFA4E7E}" type="datetime'''''''''''''''''''西''''''''''尼''''莫''''''''''''''''''''''''德'">
              <a:rPr lang="zh-CN" altLang="en-US" sz="1200" smtClean="0"/>
              <a:pPr marL="0" indent="0" algn="ctr">
                <a:spcBef>
                  <a:spcPct val="0"/>
                </a:spcBef>
                <a:spcAft>
                  <a:spcPct val="0"/>
                </a:spcAft>
                <a:buNone/>
              </a:pPr>
              <a:t>西尼莫德</a:t>
            </a:fld>
            <a:endParaRPr lang="en-GB" sz="1200"/>
          </a:p>
        </p:txBody>
      </p:sp>
      <p:sp>
        <p:nvSpPr>
          <p:cNvPr id="15" name="箭头: V 形 436">
            <a:extLst>
              <a:ext uri="{FF2B5EF4-FFF2-40B4-BE49-F238E27FC236}">
                <a16:creationId xmlns:a16="http://schemas.microsoft.com/office/drawing/2014/main" id="{B41CD102-8F8D-ACE6-5999-6353B7F1632B}"/>
              </a:ext>
            </a:extLst>
          </p:cNvPr>
          <p:cNvSpPr/>
          <p:nvPr/>
        </p:nvSpPr>
        <p:spPr>
          <a:xfrm>
            <a:off x="476250" y="1584770"/>
            <a:ext cx="5203825" cy="287338"/>
          </a:xfrm>
          <a:prstGeom prst="chevron">
            <a:avLst>
              <a:gd name="adj" fmla="val 0"/>
            </a:avLst>
          </a:prstGeom>
          <a:solidFill>
            <a:schemeClr val="bg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400" b="1">
                <a:solidFill>
                  <a:schemeClr val="tx1"/>
                </a:solidFill>
                <a:latin typeface="+mn-ea"/>
              </a:rPr>
              <a:t>严重不良反应</a:t>
            </a:r>
            <a:r>
              <a:rPr lang="en-US" altLang="zh-CN" sz="1400" b="1">
                <a:solidFill>
                  <a:schemeClr val="tx1"/>
                </a:solidFill>
                <a:latin typeface="+mn-ea"/>
              </a:rPr>
              <a:t>(SAE)</a:t>
            </a:r>
            <a:r>
              <a:rPr lang="zh-CN" altLang="en-US" sz="1400" b="1">
                <a:solidFill>
                  <a:schemeClr val="tx1"/>
                </a:solidFill>
                <a:latin typeface="+mn-ea"/>
              </a:rPr>
              <a:t>发生率、因不良反应（</a:t>
            </a:r>
            <a:r>
              <a:rPr lang="en-US" altLang="zh-CN" sz="1400" b="1">
                <a:solidFill>
                  <a:schemeClr val="tx1"/>
                </a:solidFill>
                <a:latin typeface="+mn-ea"/>
              </a:rPr>
              <a:t>AE</a:t>
            </a:r>
            <a:r>
              <a:rPr lang="zh-CN" altLang="en-US" sz="1400" b="1">
                <a:solidFill>
                  <a:schemeClr val="tx1"/>
                </a:solidFill>
                <a:latin typeface="+mn-ea"/>
              </a:rPr>
              <a:t>）导致的停药率低</a:t>
            </a:r>
          </a:p>
        </p:txBody>
      </p:sp>
      <p:sp>
        <p:nvSpPr>
          <p:cNvPr id="16" name="箭头: V 形 437">
            <a:extLst>
              <a:ext uri="{FF2B5EF4-FFF2-40B4-BE49-F238E27FC236}">
                <a16:creationId xmlns:a16="http://schemas.microsoft.com/office/drawing/2014/main" id="{0C67F033-C0D7-4DEB-D00C-315A426A1FC4}"/>
              </a:ext>
            </a:extLst>
          </p:cNvPr>
          <p:cNvSpPr/>
          <p:nvPr/>
        </p:nvSpPr>
        <p:spPr>
          <a:xfrm>
            <a:off x="5976938" y="1584770"/>
            <a:ext cx="5857240" cy="287338"/>
          </a:xfrm>
          <a:prstGeom prst="chevron">
            <a:avLst>
              <a:gd name="adj" fmla="val 0"/>
            </a:avLst>
          </a:prstGeom>
          <a:solidFill>
            <a:schemeClr val="bg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altLang="zh-CN" sz="1400" b="1">
                <a:solidFill>
                  <a:schemeClr val="tx1"/>
                </a:solidFill>
                <a:latin typeface="+mn-ea"/>
              </a:rPr>
              <a:t>S1P</a:t>
            </a:r>
            <a:r>
              <a:rPr lang="zh-CN" altLang="en-US" sz="1400" b="1">
                <a:solidFill>
                  <a:schemeClr val="tx1"/>
                </a:solidFill>
                <a:latin typeface="+mn-ea"/>
              </a:rPr>
              <a:t>类药物关注的不良反应发生率低</a:t>
            </a:r>
          </a:p>
        </p:txBody>
      </p:sp>
      <p:sp>
        <p:nvSpPr>
          <p:cNvPr id="17" name="Rectangle 38">
            <a:extLst>
              <a:ext uri="{FF2B5EF4-FFF2-40B4-BE49-F238E27FC236}">
                <a16:creationId xmlns:a16="http://schemas.microsoft.com/office/drawing/2014/main" id="{DB28C898-4A94-53F3-5F10-8D6C6E1D7D3A}"/>
              </a:ext>
            </a:extLst>
          </p:cNvPr>
          <p:cNvSpPr/>
          <p:nvPr/>
        </p:nvSpPr>
        <p:spPr>
          <a:xfrm>
            <a:off x="6175375" y="2002663"/>
            <a:ext cx="2135188" cy="252413"/>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200">
                <a:solidFill>
                  <a:schemeClr val="tx1"/>
                </a:solidFill>
                <a:latin typeface="+mn-ea"/>
              </a:rPr>
              <a:t>心动过缓发生率</a:t>
            </a:r>
            <a:r>
              <a:rPr lang="en-US" altLang="zh-CN" sz="1200">
                <a:solidFill>
                  <a:schemeClr val="tx1"/>
                </a:solidFill>
                <a:latin typeface="+mn-ea"/>
              </a:rPr>
              <a:t>*</a:t>
            </a:r>
            <a:endParaRPr lang="zh-CN" altLang="en-US" sz="1200">
              <a:solidFill>
                <a:schemeClr val="tx1"/>
              </a:solidFill>
              <a:latin typeface="+mn-ea"/>
            </a:endParaRPr>
          </a:p>
        </p:txBody>
      </p:sp>
      <p:sp>
        <p:nvSpPr>
          <p:cNvPr id="18" name="Rectangle 39">
            <a:extLst>
              <a:ext uri="{FF2B5EF4-FFF2-40B4-BE49-F238E27FC236}">
                <a16:creationId xmlns:a16="http://schemas.microsoft.com/office/drawing/2014/main" id="{EF575466-4436-B774-099B-22D317AB2ED1}"/>
              </a:ext>
            </a:extLst>
          </p:cNvPr>
          <p:cNvSpPr/>
          <p:nvPr/>
        </p:nvSpPr>
        <p:spPr>
          <a:xfrm>
            <a:off x="9580563" y="2002663"/>
            <a:ext cx="1593850" cy="252413"/>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200">
                <a:solidFill>
                  <a:schemeClr val="tx1"/>
                </a:solidFill>
                <a:latin typeface="+mn-ea"/>
              </a:rPr>
              <a:t>黄斑水肿发生率</a:t>
            </a:r>
            <a:r>
              <a:rPr lang="en-US" altLang="zh-CN" sz="1200">
                <a:solidFill>
                  <a:schemeClr val="tx1"/>
                </a:solidFill>
                <a:latin typeface="+mn-ea"/>
              </a:rPr>
              <a:t>*</a:t>
            </a:r>
            <a:endParaRPr lang="zh-CN" altLang="en-US" sz="1200">
              <a:solidFill>
                <a:schemeClr val="tx1"/>
              </a:solidFill>
              <a:latin typeface="+mn-ea"/>
            </a:endParaRPr>
          </a:p>
        </p:txBody>
      </p:sp>
      <p:sp>
        <p:nvSpPr>
          <p:cNvPr id="19" name="文本框 452">
            <a:extLst>
              <a:ext uri="{FF2B5EF4-FFF2-40B4-BE49-F238E27FC236}">
                <a16:creationId xmlns:a16="http://schemas.microsoft.com/office/drawing/2014/main" id="{A72B65F1-E683-3906-970B-5413945189F5}"/>
              </a:ext>
            </a:extLst>
          </p:cNvPr>
          <p:cNvSpPr txBox="1"/>
          <p:nvPr/>
        </p:nvSpPr>
        <p:spPr>
          <a:xfrm>
            <a:off x="576262" y="3895662"/>
            <a:ext cx="4954588" cy="523875"/>
          </a:xfrm>
          <a:prstGeom prst="rect">
            <a:avLst/>
          </a:prstGeom>
          <a:noFill/>
        </p:spPr>
        <p:txBody>
          <a:bodyPr wrap="square">
            <a:spAutoFit/>
          </a:bodyPr>
          <a:lstStyle/>
          <a:p>
            <a:pPr marL="180000" indent="-180000">
              <a:spcBef>
                <a:spcPts val="600"/>
              </a:spcBef>
              <a:buFont typeface="Arial" panose="020B0604020202020204" pitchFamily="34" charset="0"/>
              <a:buChar char="•"/>
            </a:pPr>
            <a:r>
              <a:rPr lang="zh-CN" altLang="en-US" sz="1400">
                <a:latin typeface="微软雅黑" panose="020B0503020204020204" pitchFamily="34" charset="-122"/>
                <a:ea typeface="微软雅黑" panose="020B0503020204020204" pitchFamily="34" charset="-122"/>
                <a:cs typeface="+mn-ea"/>
              </a:rPr>
              <a:t>奥扎莫德最常见不良反应包括鼻咽炎、</a:t>
            </a:r>
            <a:r>
              <a:rPr lang="en-US" altLang="zh-CN" sz="1400">
                <a:latin typeface="微软雅黑" panose="020B0503020204020204" pitchFamily="34" charset="-122"/>
                <a:ea typeface="微软雅黑" panose="020B0503020204020204" pitchFamily="34" charset="-122"/>
                <a:cs typeface="+mn-ea"/>
              </a:rPr>
              <a:t>ALT</a:t>
            </a:r>
            <a:r>
              <a:rPr lang="zh-CN" altLang="en-US" sz="1400">
                <a:latin typeface="微软雅黑" panose="020B0503020204020204" pitchFamily="34" charset="-122"/>
                <a:ea typeface="微软雅黑" panose="020B0503020204020204" pitchFamily="34" charset="-122"/>
                <a:cs typeface="+mn-ea"/>
              </a:rPr>
              <a:t>升高和</a:t>
            </a:r>
            <a:r>
              <a:rPr lang="en-US" altLang="zh-CN" sz="1400">
                <a:latin typeface="微软雅黑" panose="020B0503020204020204" pitchFamily="34" charset="-122"/>
                <a:ea typeface="微软雅黑" panose="020B0503020204020204" pitchFamily="34" charset="-122"/>
                <a:cs typeface="+mn-ea"/>
              </a:rPr>
              <a:t>GTT</a:t>
            </a:r>
            <a:r>
              <a:rPr lang="zh-CN" altLang="en-US" sz="1400">
                <a:latin typeface="微软雅黑" panose="020B0503020204020204" pitchFamily="34" charset="-122"/>
                <a:ea typeface="微软雅黑" panose="020B0503020204020204" pitchFamily="34" charset="-122"/>
                <a:cs typeface="+mn-ea"/>
              </a:rPr>
              <a:t>升高，临床观察即可，无需停药</a:t>
            </a:r>
            <a:endParaRPr lang="en-US" altLang="zh-CN" sz="1400">
              <a:latin typeface="微软雅黑" panose="020B0503020204020204" pitchFamily="34" charset="-122"/>
              <a:ea typeface="微软雅黑" panose="020B0503020204020204" pitchFamily="34" charset="-122"/>
              <a:cs typeface="+mn-ea"/>
            </a:endParaRPr>
          </a:p>
        </p:txBody>
      </p:sp>
      <p:sp>
        <p:nvSpPr>
          <p:cNvPr id="20" name="矩形 455">
            <a:extLst>
              <a:ext uri="{FF2B5EF4-FFF2-40B4-BE49-F238E27FC236}">
                <a16:creationId xmlns:a16="http://schemas.microsoft.com/office/drawing/2014/main" id="{56CCAD54-912A-A82E-2C3D-1EFD03D13991}"/>
              </a:ext>
            </a:extLst>
          </p:cNvPr>
          <p:cNvSpPr/>
          <p:nvPr/>
        </p:nvSpPr>
        <p:spPr>
          <a:xfrm>
            <a:off x="473075" y="1208793"/>
            <a:ext cx="11402378" cy="3420709"/>
          </a:xfrm>
          <a:prstGeom prst="rect">
            <a:avLst/>
          </a:prstGeom>
          <a:noFill/>
          <a:ln>
            <a:solidFill>
              <a:schemeClr val="bg1">
                <a:lumMod val="50000"/>
              </a:schemeClr>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en-GB" sz="1400"/>
          </a:p>
        </p:txBody>
      </p:sp>
      <p:sp>
        <p:nvSpPr>
          <p:cNvPr id="24" name="文本框 457">
            <a:extLst>
              <a:ext uri="{FF2B5EF4-FFF2-40B4-BE49-F238E27FC236}">
                <a16:creationId xmlns:a16="http://schemas.microsoft.com/office/drawing/2014/main" id="{DBFF6647-ACC6-1284-10B6-0E544B51DB25}"/>
              </a:ext>
            </a:extLst>
          </p:cNvPr>
          <p:cNvSpPr txBox="1"/>
          <p:nvPr/>
        </p:nvSpPr>
        <p:spPr>
          <a:xfrm>
            <a:off x="6026151" y="3841687"/>
            <a:ext cx="2552700" cy="523875"/>
          </a:xfrm>
          <a:prstGeom prst="rect">
            <a:avLst/>
          </a:prstGeom>
          <a:noFill/>
        </p:spPr>
        <p:txBody>
          <a:bodyPr wrap="square">
            <a:spAutoFit/>
          </a:bodyPr>
          <a:lstStyle/>
          <a:p>
            <a:pPr marL="180000" indent="-180000">
              <a:spcBef>
                <a:spcPts val="600"/>
              </a:spcBef>
              <a:buFont typeface="Arial" panose="020B0604020202020204" pitchFamily="34" charset="0"/>
              <a:buChar char="•"/>
            </a:pPr>
            <a:r>
              <a:rPr lang="zh-CN" altLang="en-US" sz="1400">
                <a:latin typeface="微软雅黑" panose="020B0503020204020204" pitchFamily="34" charset="-122"/>
                <a:ea typeface="微软雅黑" panose="020B0503020204020204" pitchFamily="34" charset="-122"/>
                <a:cs typeface="+mn-ea"/>
              </a:rPr>
              <a:t>奥扎莫德延缓达峰，峰浓度低，</a:t>
            </a:r>
            <a:r>
              <a:rPr lang="zh-CN" altLang="en-US" sz="1400" b="1">
                <a:latin typeface="微软雅黑" panose="020B0503020204020204" pitchFamily="34" charset="-122"/>
                <a:ea typeface="微软雅黑" panose="020B0503020204020204" pitchFamily="34" charset="-122"/>
                <a:cs typeface="+mn-ea"/>
              </a:rPr>
              <a:t>心脏不良反应发生率低</a:t>
            </a:r>
          </a:p>
        </p:txBody>
      </p:sp>
      <p:sp>
        <p:nvSpPr>
          <p:cNvPr id="25" name="文本框 458">
            <a:extLst>
              <a:ext uri="{FF2B5EF4-FFF2-40B4-BE49-F238E27FC236}">
                <a16:creationId xmlns:a16="http://schemas.microsoft.com/office/drawing/2014/main" id="{F98BB2BA-5329-20E4-A8B9-6EFFB070B9D1}"/>
              </a:ext>
            </a:extLst>
          </p:cNvPr>
          <p:cNvSpPr txBox="1"/>
          <p:nvPr/>
        </p:nvSpPr>
        <p:spPr>
          <a:xfrm>
            <a:off x="8885826" y="3841687"/>
            <a:ext cx="2889387" cy="523875"/>
          </a:xfrm>
          <a:prstGeom prst="rect">
            <a:avLst/>
          </a:prstGeom>
          <a:noFill/>
        </p:spPr>
        <p:txBody>
          <a:bodyPr wrap="square">
            <a:spAutoFit/>
          </a:bodyPr>
          <a:lstStyle/>
          <a:p>
            <a:pPr marL="180000" indent="-180000">
              <a:spcBef>
                <a:spcPts val="600"/>
              </a:spcBef>
              <a:buFont typeface="Arial" panose="020B0604020202020204" pitchFamily="34" charset="0"/>
              <a:buChar char="•"/>
            </a:pPr>
            <a:r>
              <a:rPr lang="zh-CN" altLang="en-US" sz="1400">
                <a:latin typeface="微软雅黑" panose="020B0503020204020204" pitchFamily="34" charset="-122"/>
                <a:ea typeface="微软雅黑" panose="020B0503020204020204" pitchFamily="34" charset="-122"/>
                <a:cs typeface="+mn-ea"/>
              </a:rPr>
              <a:t>奥扎莫德效力更高，较低的剂量即可有效控制炎症，</a:t>
            </a:r>
            <a:r>
              <a:rPr lang="zh-CN" altLang="en-US" sz="1400" b="1">
                <a:latin typeface="微软雅黑" panose="020B0503020204020204" pitchFamily="34" charset="-122"/>
                <a:ea typeface="微软雅黑" panose="020B0503020204020204" pitchFamily="34" charset="-122"/>
                <a:cs typeface="+mn-ea"/>
              </a:rPr>
              <a:t>安全性优</a:t>
            </a:r>
            <a:endParaRPr lang="en-US" altLang="zh-CN" sz="1400" b="1">
              <a:latin typeface="微软雅黑" panose="020B0503020204020204" pitchFamily="34" charset="-122"/>
              <a:ea typeface="微软雅黑" panose="020B0503020204020204" pitchFamily="34" charset="-122"/>
              <a:cs typeface="+mn-ea"/>
            </a:endParaRPr>
          </a:p>
        </p:txBody>
      </p:sp>
      <p:graphicFrame>
        <p:nvGraphicFramePr>
          <p:cNvPr id="229" name="Chart 3">
            <a:extLst>
              <a:ext uri="{FF2B5EF4-FFF2-40B4-BE49-F238E27FC236}">
                <a16:creationId xmlns:a16="http://schemas.microsoft.com/office/drawing/2014/main" id="{52F7A007-EAD2-8DF5-9528-2814ADA98F94}"/>
              </a:ext>
            </a:extLst>
          </p:cNvPr>
          <p:cNvGraphicFramePr/>
          <p:nvPr>
            <p:custDataLst>
              <p:tags r:id="rId11"/>
            </p:custDataLst>
            <p:extLst>
              <p:ext uri="{D42A27DB-BD31-4B8C-83A1-F6EECF244321}">
                <p14:modId xmlns:p14="http://schemas.microsoft.com/office/powerpoint/2010/main" val="2640215299"/>
              </p:ext>
            </p:extLst>
          </p:nvPr>
        </p:nvGraphicFramePr>
        <p:xfrm>
          <a:off x="6189663" y="3040063"/>
          <a:ext cx="5521325" cy="563562"/>
        </p:xfrm>
        <a:graphic>
          <a:graphicData uri="http://schemas.openxmlformats.org/drawingml/2006/chart">
            <c:chart xmlns:c="http://schemas.openxmlformats.org/drawingml/2006/chart" xmlns:r="http://schemas.openxmlformats.org/officeDocument/2006/relationships" r:id="rId25"/>
          </a:graphicData>
        </a:graphic>
      </p:graphicFrame>
      <p:sp>
        <p:nvSpPr>
          <p:cNvPr id="451" name="Text Placeholder 2">
            <a:extLst>
              <a:ext uri="{FF2B5EF4-FFF2-40B4-BE49-F238E27FC236}">
                <a16:creationId xmlns:a16="http://schemas.microsoft.com/office/drawing/2014/main" id="{F6CA35B5-C838-8C5D-E6A5-A335C04C6EA3}"/>
              </a:ext>
            </a:extLst>
          </p:cNvPr>
          <p:cNvSpPr>
            <a:spLocks noGrp="1"/>
          </p:cNvSpPr>
          <p:nvPr>
            <p:custDataLst>
              <p:tags r:id="rId12"/>
            </p:custDataLst>
          </p:nvPr>
        </p:nvSpPr>
        <p:spPr bwMode="gray">
          <a:xfrm>
            <a:off x="10917238" y="3149600"/>
            <a:ext cx="35083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B2005A8-1CBE-450A-9C8A-F1FE42C7E7A3}" type="datetime'''''''''''''''''''''''''''''''''1.''8''%'''''''''''''">
              <a:rPr lang="en-US" altLang="en-US" sz="1200" smtClean="0"/>
              <a:pPr marL="0" indent="0" algn="ctr">
                <a:spcBef>
                  <a:spcPct val="0"/>
                </a:spcBef>
                <a:spcAft>
                  <a:spcPct val="0"/>
                </a:spcAft>
                <a:buNone/>
              </a:pPr>
              <a:t>1.8%</a:t>
            </a:fld>
            <a:endParaRPr lang="en-US" sz="1200"/>
          </a:p>
        </p:txBody>
      </p:sp>
      <p:sp>
        <p:nvSpPr>
          <p:cNvPr id="29" name="Text Placeholder 2">
            <a:extLst>
              <a:ext uri="{FF2B5EF4-FFF2-40B4-BE49-F238E27FC236}">
                <a16:creationId xmlns:a16="http://schemas.microsoft.com/office/drawing/2014/main" id="{1DB8CB26-890D-3B54-99C9-632DCCC25648}"/>
              </a:ext>
            </a:extLst>
          </p:cNvPr>
          <p:cNvSpPr>
            <a:spLocks noGrp="1"/>
          </p:cNvSpPr>
          <p:nvPr>
            <p:custDataLst>
              <p:tags r:id="rId13"/>
            </p:custDataLst>
          </p:nvPr>
        </p:nvSpPr>
        <p:spPr bwMode="auto">
          <a:xfrm>
            <a:off x="10780713"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29D79E42-3376-4984-9CAD-86468B22B388}" type="datetime'''''''''''''''''''''''''西''''''尼莫''''德'''">
              <a:rPr lang="zh-CN" altLang="en-US" sz="1200" smtClean="0"/>
              <a:pPr marL="0" indent="0" algn="ctr">
                <a:spcBef>
                  <a:spcPct val="0"/>
                </a:spcBef>
                <a:spcAft>
                  <a:spcPct val="0"/>
                </a:spcAft>
                <a:buNone/>
              </a:pPr>
              <a:t>西尼莫德</a:t>
            </a:fld>
            <a:endParaRPr lang="en-GB" sz="1200"/>
          </a:p>
        </p:txBody>
      </p:sp>
      <p:sp>
        <p:nvSpPr>
          <p:cNvPr id="28" name="Text Placeholder 2">
            <a:extLst>
              <a:ext uri="{FF2B5EF4-FFF2-40B4-BE49-F238E27FC236}">
                <a16:creationId xmlns:a16="http://schemas.microsoft.com/office/drawing/2014/main" id="{EBB7EF2A-17D9-E32B-D356-54A7D024CF29}"/>
              </a:ext>
            </a:extLst>
          </p:cNvPr>
          <p:cNvSpPr>
            <a:spLocks noGrp="1"/>
          </p:cNvSpPr>
          <p:nvPr>
            <p:custDataLst>
              <p:tags r:id="rId14"/>
            </p:custDataLst>
          </p:nvPr>
        </p:nvSpPr>
        <p:spPr bwMode="auto">
          <a:xfrm>
            <a:off x="6496050"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328D00B1-47F5-497F-B147-42AAB96B6EA9}" type="datetime'''''''奥扎''''''''''''莫''''''''''''''''''''''''德'''''''''''">
              <a:rPr lang="zh-CN" altLang="en-US" sz="1200" b="1" smtClean="0">
                <a:solidFill>
                  <a:srgbClr val="BE2E91"/>
                </a:solidFill>
              </a:rPr>
              <a:pPr marL="0" indent="0" algn="ctr">
                <a:spcBef>
                  <a:spcPct val="0"/>
                </a:spcBef>
                <a:spcAft>
                  <a:spcPct val="0"/>
                </a:spcAft>
                <a:buNone/>
              </a:pPr>
              <a:t>奥扎莫德</a:t>
            </a:fld>
            <a:endParaRPr lang="en-GB" sz="1200" b="1">
              <a:solidFill>
                <a:srgbClr val="BE2E91"/>
              </a:solidFill>
            </a:endParaRPr>
          </a:p>
        </p:txBody>
      </p:sp>
      <p:sp>
        <p:nvSpPr>
          <p:cNvPr id="448" name="Text Placeholder 2">
            <a:extLst>
              <a:ext uri="{FF2B5EF4-FFF2-40B4-BE49-F238E27FC236}">
                <a16:creationId xmlns:a16="http://schemas.microsoft.com/office/drawing/2014/main" id="{EEB48ECE-0A57-F3C4-653D-E6EEEE3D6462}"/>
              </a:ext>
            </a:extLst>
          </p:cNvPr>
          <p:cNvSpPr>
            <a:spLocks noGrp="1"/>
          </p:cNvSpPr>
          <p:nvPr>
            <p:custDataLst>
              <p:tags r:id="rId15"/>
            </p:custDataLst>
          </p:nvPr>
        </p:nvSpPr>
        <p:spPr bwMode="gray">
          <a:xfrm>
            <a:off x="7704138" y="2914650"/>
            <a:ext cx="35083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AD3F0D0B-2E7C-4186-859E-896D623D9C8B}" type="datetime'4''''''''''''''''''''''''''''''''.''4%'''''''">
              <a:rPr lang="en-US" altLang="en-US" sz="1200" smtClean="0"/>
              <a:pPr marL="0" indent="0" algn="ctr">
                <a:spcBef>
                  <a:spcPct val="0"/>
                </a:spcBef>
                <a:spcAft>
                  <a:spcPct val="0"/>
                </a:spcAft>
                <a:buNone/>
              </a:pPr>
              <a:t>4.4%</a:t>
            </a:fld>
            <a:endParaRPr lang="en-US" sz="1200"/>
          </a:p>
        </p:txBody>
      </p:sp>
      <p:sp>
        <p:nvSpPr>
          <p:cNvPr id="31" name="Text Placeholder 2">
            <a:extLst>
              <a:ext uri="{FF2B5EF4-FFF2-40B4-BE49-F238E27FC236}">
                <a16:creationId xmlns:a16="http://schemas.microsoft.com/office/drawing/2014/main" id="{492C4962-9C83-5287-DE3D-6C7EE4C1929D}"/>
              </a:ext>
            </a:extLst>
          </p:cNvPr>
          <p:cNvSpPr>
            <a:spLocks noGrp="1"/>
          </p:cNvSpPr>
          <p:nvPr>
            <p:custDataLst>
              <p:tags r:id="rId16"/>
            </p:custDataLst>
          </p:nvPr>
        </p:nvSpPr>
        <p:spPr bwMode="auto">
          <a:xfrm>
            <a:off x="7567613"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35C5CDF-CE8E-4839-AEC6-F065C9630434}" type="datetime'''西''''''''''''''''尼''''''''''''''''''''''''''''莫''''''德'''''">
              <a:rPr lang="zh-CN" altLang="en-US" sz="1200" smtClean="0"/>
              <a:pPr marL="0" indent="0" algn="ctr">
                <a:spcBef>
                  <a:spcPct val="0"/>
                </a:spcBef>
                <a:spcAft>
                  <a:spcPct val="0"/>
                </a:spcAft>
                <a:buNone/>
              </a:pPr>
              <a:t>西尼莫德</a:t>
            </a:fld>
            <a:endParaRPr lang="en-GB" sz="1200"/>
          </a:p>
        </p:txBody>
      </p:sp>
      <p:sp>
        <p:nvSpPr>
          <p:cNvPr id="450" name="Text Placeholder 2">
            <a:extLst>
              <a:ext uri="{FF2B5EF4-FFF2-40B4-BE49-F238E27FC236}">
                <a16:creationId xmlns:a16="http://schemas.microsoft.com/office/drawing/2014/main" id="{A597B0DC-7016-61F2-5F38-FDD9FF12E759}"/>
              </a:ext>
            </a:extLst>
          </p:cNvPr>
          <p:cNvSpPr>
            <a:spLocks noGrp="1"/>
          </p:cNvSpPr>
          <p:nvPr>
            <p:custDataLst>
              <p:tags r:id="rId17"/>
            </p:custDataLst>
          </p:nvPr>
        </p:nvSpPr>
        <p:spPr bwMode="gray">
          <a:xfrm>
            <a:off x="6616700" y="3240088"/>
            <a:ext cx="38258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3299FD54-A96B-49BA-BA34-F641DECB66FE}" type="datetime'''''''''''''''0''.''''8''''''''%'''''''''''''''''''''''''''">
              <a:rPr lang="en-US" altLang="en-US" sz="1200" b="1" smtClean="0">
                <a:solidFill>
                  <a:srgbClr val="BE2E91"/>
                </a:solidFill>
              </a:rPr>
              <a:pPr marL="0" indent="0" algn="ctr">
                <a:spcBef>
                  <a:spcPct val="0"/>
                </a:spcBef>
                <a:spcAft>
                  <a:spcPct val="0"/>
                </a:spcAft>
                <a:buNone/>
              </a:pPr>
              <a:t>0.8%</a:t>
            </a:fld>
            <a:endParaRPr lang="en-US" sz="1200" b="1">
              <a:solidFill>
                <a:srgbClr val="BE2E91"/>
              </a:solidFill>
            </a:endParaRPr>
          </a:p>
        </p:txBody>
      </p:sp>
      <p:sp>
        <p:nvSpPr>
          <p:cNvPr id="30" name="Text Placeholder 2">
            <a:extLst>
              <a:ext uri="{FF2B5EF4-FFF2-40B4-BE49-F238E27FC236}">
                <a16:creationId xmlns:a16="http://schemas.microsoft.com/office/drawing/2014/main" id="{DC3720A7-7788-2FC5-300C-FAB581924ACC}"/>
              </a:ext>
            </a:extLst>
          </p:cNvPr>
          <p:cNvSpPr>
            <a:spLocks noGrp="1"/>
          </p:cNvSpPr>
          <p:nvPr>
            <p:custDataLst>
              <p:tags r:id="rId18"/>
            </p:custDataLst>
          </p:nvPr>
        </p:nvSpPr>
        <p:spPr bwMode="auto">
          <a:xfrm>
            <a:off x="9709150" y="3571875"/>
            <a:ext cx="622300" cy="182563"/>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9670AAB1-5C54-4EE7-A677-92AA4B6444AC}" type="datetime'''''''''''''''''''''''''''奥''''''扎''莫''''德'''''''''''''''''">
              <a:rPr lang="zh-CN" altLang="en-US" sz="1200" b="1" smtClean="0">
                <a:solidFill>
                  <a:srgbClr val="BE2E91"/>
                </a:solidFill>
              </a:rPr>
              <a:pPr marL="0" indent="0" algn="ctr">
                <a:spcBef>
                  <a:spcPct val="0"/>
                </a:spcBef>
                <a:spcAft>
                  <a:spcPct val="0"/>
                </a:spcAft>
                <a:buNone/>
              </a:pPr>
              <a:t>奥扎莫德</a:t>
            </a:fld>
            <a:endParaRPr lang="en-GB" sz="1200" b="1">
              <a:solidFill>
                <a:srgbClr val="BE2E91"/>
              </a:solidFill>
            </a:endParaRPr>
          </a:p>
        </p:txBody>
      </p:sp>
      <p:sp>
        <p:nvSpPr>
          <p:cNvPr id="27" name="Text Placeholder 2">
            <a:extLst>
              <a:ext uri="{FF2B5EF4-FFF2-40B4-BE49-F238E27FC236}">
                <a16:creationId xmlns:a16="http://schemas.microsoft.com/office/drawing/2014/main" id="{98FF2B73-C262-2CB8-7225-F62AD6F65198}"/>
              </a:ext>
            </a:extLst>
          </p:cNvPr>
          <p:cNvSpPr>
            <a:spLocks noGrp="1"/>
          </p:cNvSpPr>
          <p:nvPr>
            <p:custDataLst>
              <p:tags r:id="rId19"/>
            </p:custDataLst>
          </p:nvPr>
        </p:nvSpPr>
        <p:spPr bwMode="gray">
          <a:xfrm>
            <a:off x="9829800" y="3286125"/>
            <a:ext cx="382588" cy="182563"/>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2225" tIns="0" rIns="22225" bIns="0" numCol="1" spcCol="0" rtlCol="0" anchor="b"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57A13065-0C22-482B-87EC-16322199A185}" type="datetime'''''''''''''''''''''''0''''''''''''''''.''3''''%'''''''''''''">
              <a:rPr lang="en-US" altLang="en-US" sz="1200" b="1" smtClean="0">
                <a:solidFill>
                  <a:srgbClr val="BE2E91"/>
                </a:solidFill>
              </a:rPr>
              <a:pPr marL="0" indent="0" algn="ctr">
                <a:spcBef>
                  <a:spcPct val="0"/>
                </a:spcBef>
                <a:spcAft>
                  <a:spcPct val="0"/>
                </a:spcAft>
                <a:buNone/>
              </a:pPr>
              <a:t>0.3%</a:t>
            </a:fld>
            <a:endParaRPr lang="en-US" sz="1200" b="1">
              <a:solidFill>
                <a:srgbClr val="BE2E91"/>
              </a:solidFill>
            </a:endParaRPr>
          </a:p>
        </p:txBody>
      </p:sp>
      <p:sp>
        <p:nvSpPr>
          <p:cNvPr id="452" name="Rectangle 451">
            <a:extLst>
              <a:ext uri="{FF2B5EF4-FFF2-40B4-BE49-F238E27FC236}">
                <a16:creationId xmlns:a16="http://schemas.microsoft.com/office/drawing/2014/main" id="{063AF04F-7CB1-6EB8-5D23-A7929D2CB653}"/>
              </a:ext>
            </a:extLst>
          </p:cNvPr>
          <p:cNvSpPr/>
          <p:nvPr/>
        </p:nvSpPr>
        <p:spPr>
          <a:xfrm>
            <a:off x="3500528" y="2002663"/>
            <a:ext cx="2135188" cy="252413"/>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200">
                <a:solidFill>
                  <a:schemeClr val="tx1"/>
                </a:solidFill>
                <a:latin typeface="+mn-ea"/>
              </a:rPr>
              <a:t>因</a:t>
            </a:r>
            <a:r>
              <a:rPr lang="en-US" altLang="zh-CN" sz="1200">
                <a:solidFill>
                  <a:schemeClr val="tx1"/>
                </a:solidFill>
                <a:latin typeface="+mn-ea"/>
              </a:rPr>
              <a:t>AE</a:t>
            </a:r>
            <a:r>
              <a:rPr lang="zh-CN" altLang="en-US" sz="1200">
                <a:solidFill>
                  <a:schemeClr val="tx1"/>
                </a:solidFill>
                <a:latin typeface="+mn-ea"/>
              </a:rPr>
              <a:t>导致的停药率</a:t>
            </a:r>
            <a:r>
              <a:rPr lang="en-US" altLang="zh-CN" sz="1200">
                <a:solidFill>
                  <a:schemeClr val="tx1"/>
                </a:solidFill>
                <a:latin typeface="+mn-ea"/>
              </a:rPr>
              <a:t>*</a:t>
            </a:r>
            <a:endParaRPr lang="zh-CN" altLang="en-US" sz="1200">
              <a:solidFill>
                <a:schemeClr val="tx1"/>
              </a:solidFill>
              <a:latin typeface="+mn-ea"/>
            </a:endParaRPr>
          </a:p>
        </p:txBody>
      </p:sp>
      <p:sp>
        <p:nvSpPr>
          <p:cNvPr id="454" name="Rectangle 38">
            <a:extLst>
              <a:ext uri="{FF2B5EF4-FFF2-40B4-BE49-F238E27FC236}">
                <a16:creationId xmlns:a16="http://schemas.microsoft.com/office/drawing/2014/main" id="{8DA2B5FE-FB7C-C444-AD9C-0DA612373374}"/>
              </a:ext>
            </a:extLst>
          </p:cNvPr>
          <p:cNvSpPr/>
          <p:nvPr/>
        </p:nvSpPr>
        <p:spPr>
          <a:xfrm>
            <a:off x="762000" y="2002663"/>
            <a:ext cx="1609725" cy="252413"/>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altLang="zh-CN" sz="1200">
                <a:solidFill>
                  <a:schemeClr val="tx1"/>
                </a:solidFill>
                <a:latin typeface="+mn-ea"/>
              </a:rPr>
              <a:t>SAE</a:t>
            </a:r>
            <a:r>
              <a:rPr lang="zh-CN" altLang="en-US" sz="1200">
                <a:solidFill>
                  <a:schemeClr val="tx1"/>
                </a:solidFill>
                <a:latin typeface="+mn-ea"/>
              </a:rPr>
              <a:t>发生率</a:t>
            </a:r>
            <a:r>
              <a:rPr lang="en-US" altLang="zh-CN" sz="1200">
                <a:solidFill>
                  <a:schemeClr val="tx1"/>
                </a:solidFill>
                <a:latin typeface="+mn-ea"/>
              </a:rPr>
              <a:t>*</a:t>
            </a:r>
            <a:endParaRPr lang="zh-CN" altLang="en-US" sz="1200">
              <a:solidFill>
                <a:schemeClr val="tx1"/>
              </a:solidFill>
              <a:latin typeface="+mn-ea"/>
            </a:endParaRPr>
          </a:p>
        </p:txBody>
      </p:sp>
      <p:sp>
        <p:nvSpPr>
          <p:cNvPr id="6" name="Rectangle 11">
            <a:extLst>
              <a:ext uri="{FF2B5EF4-FFF2-40B4-BE49-F238E27FC236}">
                <a16:creationId xmlns:a16="http://schemas.microsoft.com/office/drawing/2014/main" id="{9CBFE75C-B0AF-E17A-4998-60746802A5A8}"/>
              </a:ext>
            </a:extLst>
          </p:cNvPr>
          <p:cNvSpPr/>
          <p:nvPr/>
        </p:nvSpPr>
        <p:spPr>
          <a:xfrm>
            <a:off x="4805507" y="4399130"/>
            <a:ext cx="1289050" cy="192088"/>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800">
                <a:solidFill>
                  <a:srgbClr val="595454"/>
                </a:solidFill>
              </a:rPr>
              <a:t>*</a:t>
            </a:r>
            <a:r>
              <a:rPr lang="zh-CN" altLang="en-US" sz="800">
                <a:solidFill>
                  <a:srgbClr val="595454"/>
                </a:solidFill>
              </a:rPr>
              <a:t>来自相关临床试验</a:t>
            </a:r>
          </a:p>
        </p:txBody>
      </p:sp>
      <p:sp>
        <p:nvSpPr>
          <p:cNvPr id="10" name="Rectangle 11">
            <a:extLst>
              <a:ext uri="{FF2B5EF4-FFF2-40B4-BE49-F238E27FC236}">
                <a16:creationId xmlns:a16="http://schemas.microsoft.com/office/drawing/2014/main" id="{5325CBBA-E3BB-7C7B-4789-EA87075EBC5C}"/>
              </a:ext>
            </a:extLst>
          </p:cNvPr>
          <p:cNvSpPr/>
          <p:nvPr/>
        </p:nvSpPr>
        <p:spPr>
          <a:xfrm>
            <a:off x="10804282" y="4396187"/>
            <a:ext cx="1177474" cy="228600"/>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800">
                <a:solidFill>
                  <a:srgbClr val="595454"/>
                </a:solidFill>
              </a:rPr>
              <a:t>*</a:t>
            </a:r>
            <a:r>
              <a:rPr lang="zh-CN" altLang="en-US" sz="800">
                <a:solidFill>
                  <a:srgbClr val="595454"/>
                </a:solidFill>
              </a:rPr>
              <a:t>来自相关药品说明书</a:t>
            </a:r>
          </a:p>
        </p:txBody>
      </p:sp>
      <p:sp>
        <p:nvSpPr>
          <p:cNvPr id="461" name="标题 1">
            <a:extLst>
              <a:ext uri="{FF2B5EF4-FFF2-40B4-BE49-F238E27FC236}">
                <a16:creationId xmlns:a16="http://schemas.microsoft.com/office/drawing/2014/main" id="{0AE27AE0-9B28-0B98-AF20-DA609A600855}"/>
              </a:ext>
            </a:extLst>
          </p:cNvPr>
          <p:cNvSpPr txBox="1">
            <a:spLocks/>
          </p:cNvSpPr>
          <p:nvPr/>
        </p:nvSpPr>
        <p:spPr>
          <a:xfrm>
            <a:off x="492429" y="1220789"/>
            <a:ext cx="11369681" cy="297434"/>
          </a:xfrm>
          <a:prstGeom prst="rect">
            <a:avLst/>
          </a:prstGeom>
          <a:solidFill>
            <a:srgbClr val="EFF3FF"/>
          </a:solidFill>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zh-CN" altLang="en-US" sz="1800">
                <a:solidFill>
                  <a:schemeClr val="tx2"/>
                </a:solidFill>
                <a:latin typeface="+mn-lt"/>
                <a:ea typeface="+mn-ea"/>
                <a:cs typeface="+mn-cs"/>
              </a:rPr>
              <a:t>与参照药西尼莫德相比</a:t>
            </a:r>
            <a:endParaRPr lang="en-US" altLang="zh-CN" sz="1800">
              <a:solidFill>
                <a:schemeClr val="tx2"/>
              </a:solidFill>
              <a:latin typeface="+mn-lt"/>
              <a:ea typeface="+mn-ea"/>
              <a:cs typeface="+mn-cs"/>
            </a:endParaRPr>
          </a:p>
        </p:txBody>
      </p:sp>
      <p:sp>
        <p:nvSpPr>
          <p:cNvPr id="472" name="标题 1">
            <a:extLst>
              <a:ext uri="{FF2B5EF4-FFF2-40B4-BE49-F238E27FC236}">
                <a16:creationId xmlns:a16="http://schemas.microsoft.com/office/drawing/2014/main" id="{52A4536B-93C6-54CA-2FBA-D5E87DCD6214}"/>
              </a:ext>
            </a:extLst>
          </p:cNvPr>
          <p:cNvSpPr txBox="1">
            <a:spLocks/>
          </p:cNvSpPr>
          <p:nvPr/>
        </p:nvSpPr>
        <p:spPr>
          <a:xfrm>
            <a:off x="472730" y="4903504"/>
            <a:ext cx="11389096" cy="339107"/>
          </a:xfrm>
          <a:prstGeom prst="rect">
            <a:avLst/>
          </a:prstGeom>
          <a:solidFill>
            <a:srgbClr val="EFF3FF"/>
          </a:solidFill>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zh-CN" altLang="en-US" sz="1800">
                <a:solidFill>
                  <a:schemeClr val="tx2"/>
                </a:solidFill>
                <a:latin typeface="+mn-lt"/>
                <a:ea typeface="+mn-ea"/>
                <a:cs typeface="+mn-cs"/>
              </a:rPr>
              <a:t>与医保目录内其他治疗药物相比</a:t>
            </a:r>
            <a:endParaRPr lang="en-US" altLang="zh-CN" sz="1800">
              <a:solidFill>
                <a:schemeClr val="tx2"/>
              </a:solidFill>
              <a:latin typeface="+mn-lt"/>
              <a:ea typeface="+mn-ea"/>
              <a:cs typeface="+mn-cs"/>
            </a:endParaRPr>
          </a:p>
        </p:txBody>
      </p:sp>
      <p:sp>
        <p:nvSpPr>
          <p:cNvPr id="2" name="文本框 1">
            <a:extLst>
              <a:ext uri="{FF2B5EF4-FFF2-40B4-BE49-F238E27FC236}">
                <a16:creationId xmlns:a16="http://schemas.microsoft.com/office/drawing/2014/main" id="{EC31FD78-DC20-BBA4-2262-AC0B57728221}"/>
              </a:ext>
            </a:extLst>
          </p:cNvPr>
          <p:cNvSpPr txBox="1"/>
          <p:nvPr/>
        </p:nvSpPr>
        <p:spPr>
          <a:xfrm>
            <a:off x="467684" y="6404598"/>
            <a:ext cx="3770942" cy="431527"/>
          </a:xfrm>
          <a:prstGeom prst="rect">
            <a:avLst/>
          </a:prstGeom>
          <a:noFill/>
        </p:spPr>
        <p:txBody>
          <a:bodyPr wrap="square" lIns="0" tIns="0" rIns="0" bIns="0" rtlCol="0" anchor="t">
            <a:noAutofit/>
          </a:bodyPr>
          <a:lstStyle/>
          <a:p>
            <a:pPr marL="144000" indent="-144000">
              <a:lnSpc>
                <a:spcPct val="100000"/>
              </a:lnSpc>
              <a:buFont typeface="+mj-lt"/>
              <a:buAutoNum type="arabicPeriod"/>
            </a:pPr>
            <a:r>
              <a:rPr lang="en-US" altLang="zh-CN" sz="700" b="0" i="0" err="1">
                <a:solidFill>
                  <a:schemeClr val="bg1">
                    <a:lumMod val="50000"/>
                  </a:schemeClr>
                </a:solidFill>
                <a:effectLst/>
                <a:latin typeface="+mn-ea"/>
              </a:rPr>
              <a:t>Comi</a:t>
            </a:r>
            <a:r>
              <a:rPr lang="en-US" altLang="zh-CN" sz="700" b="0" i="0">
                <a:solidFill>
                  <a:schemeClr val="bg1">
                    <a:lumMod val="50000"/>
                  </a:schemeClr>
                </a:solidFill>
                <a:effectLst/>
                <a:latin typeface="+mn-ea"/>
              </a:rPr>
              <a:t>, Giancarlo et </a:t>
            </a:r>
            <a:r>
              <a:rPr lang="en-US" altLang="zh-CN" sz="700" b="0" i="0" err="1">
                <a:solidFill>
                  <a:schemeClr val="bg1">
                    <a:lumMod val="50000"/>
                  </a:schemeClr>
                </a:solidFill>
                <a:effectLst/>
                <a:latin typeface="+mn-ea"/>
              </a:rPr>
              <a:t>al.The</a:t>
            </a:r>
            <a:r>
              <a:rPr lang="en-US" altLang="zh-CN" sz="700" b="0" i="0">
                <a:solidFill>
                  <a:schemeClr val="bg1">
                    <a:lumMod val="50000"/>
                  </a:schemeClr>
                </a:solidFill>
                <a:effectLst/>
                <a:latin typeface="+mn-ea"/>
              </a:rPr>
              <a:t> Lancet. Neurology vol. 18,11 (2019): 1009-1020. </a:t>
            </a:r>
          </a:p>
          <a:p>
            <a:pPr marL="144000" indent="-144000">
              <a:lnSpc>
                <a:spcPct val="100000"/>
              </a:lnSpc>
              <a:buFont typeface="+mj-lt"/>
              <a:buAutoNum type="arabicPeriod"/>
            </a:pPr>
            <a:r>
              <a:rPr lang="en-US" altLang="zh-CN" sz="700" b="0" i="0">
                <a:solidFill>
                  <a:schemeClr val="bg1">
                    <a:lumMod val="50000"/>
                  </a:schemeClr>
                </a:solidFill>
                <a:effectLst/>
                <a:latin typeface="+mn-ea"/>
              </a:rPr>
              <a:t>Cohen, Jeffrey A et al. </a:t>
            </a:r>
            <a:r>
              <a:rPr lang="en-US" altLang="zh-CN" sz="700" b="0" i="1">
                <a:solidFill>
                  <a:schemeClr val="bg1">
                    <a:lumMod val="50000"/>
                  </a:schemeClr>
                </a:solidFill>
                <a:effectLst/>
                <a:latin typeface="+mn-ea"/>
              </a:rPr>
              <a:t>The Lancet. Neurology</a:t>
            </a:r>
            <a:r>
              <a:rPr lang="en-US" altLang="zh-CN" sz="700" b="0" i="0">
                <a:solidFill>
                  <a:schemeClr val="bg1">
                    <a:lumMod val="50000"/>
                  </a:schemeClr>
                </a:solidFill>
                <a:effectLst/>
                <a:latin typeface="+mn-ea"/>
              </a:rPr>
              <a:t> vol. 18,11 (2019): 1021-1033.</a:t>
            </a:r>
          </a:p>
          <a:p>
            <a:pPr marL="144000" indent="-144000">
              <a:lnSpc>
                <a:spcPct val="100000"/>
              </a:lnSpc>
              <a:buFont typeface="+mj-lt"/>
              <a:buAutoNum type="arabicPeriod"/>
            </a:pPr>
            <a:r>
              <a:rPr lang="en-US" altLang="zh-CN" sz="700" err="1">
                <a:solidFill>
                  <a:schemeClr val="bg1">
                    <a:lumMod val="50000"/>
                  </a:schemeClr>
                </a:solidFill>
                <a:latin typeface="+mn-ea"/>
              </a:rPr>
              <a:t>Selmaj</a:t>
            </a:r>
            <a:r>
              <a:rPr lang="en-US" altLang="zh-CN" sz="700">
                <a:solidFill>
                  <a:schemeClr val="bg1">
                    <a:lumMod val="50000"/>
                  </a:schemeClr>
                </a:solidFill>
                <a:latin typeface="+mn-ea"/>
              </a:rPr>
              <a:t>, Krzysztof et al. The Lancet. Neurology vol. 12,8 (2013): 756-67. </a:t>
            </a:r>
          </a:p>
          <a:p>
            <a:pPr marL="144000" indent="-144000">
              <a:lnSpc>
                <a:spcPct val="100000"/>
              </a:lnSpc>
              <a:buFont typeface="+mj-lt"/>
              <a:buAutoNum type="arabicPeriod"/>
            </a:pPr>
            <a:r>
              <a:rPr lang="zh-CN" altLang="en-US" sz="700">
                <a:solidFill>
                  <a:schemeClr val="bg1">
                    <a:lumMod val="50000"/>
                  </a:schemeClr>
                </a:solidFill>
                <a:latin typeface="+mn-ea"/>
              </a:rPr>
              <a:t>盐酸奥扎莫德胶囊药品说明书</a:t>
            </a:r>
            <a:r>
              <a:rPr lang="en-US" altLang="zh-CN" sz="700">
                <a:solidFill>
                  <a:schemeClr val="bg1">
                    <a:lumMod val="50000"/>
                  </a:schemeClr>
                </a:solidFill>
                <a:latin typeface="+mn-ea"/>
              </a:rPr>
              <a:t>.2023.</a:t>
            </a:r>
          </a:p>
        </p:txBody>
      </p:sp>
      <p:sp>
        <p:nvSpPr>
          <p:cNvPr id="21" name="文本框 20">
            <a:extLst>
              <a:ext uri="{FF2B5EF4-FFF2-40B4-BE49-F238E27FC236}">
                <a16:creationId xmlns:a16="http://schemas.microsoft.com/office/drawing/2014/main" id="{E8F6F436-7746-2315-FF64-407B7D5F4660}"/>
              </a:ext>
            </a:extLst>
          </p:cNvPr>
          <p:cNvSpPr txBox="1"/>
          <p:nvPr/>
        </p:nvSpPr>
        <p:spPr>
          <a:xfrm>
            <a:off x="3737933" y="6375543"/>
            <a:ext cx="2445950" cy="431527"/>
          </a:xfrm>
          <a:prstGeom prst="rect">
            <a:avLst/>
          </a:prstGeom>
          <a:noFill/>
        </p:spPr>
        <p:txBody>
          <a:bodyPr wrap="square" lIns="0" tIns="0" rIns="0" bIns="0" rtlCol="0" anchor="t">
            <a:noAutofit/>
          </a:bodyPr>
          <a:lstStyle/>
          <a:p>
            <a:pPr marL="144000" indent="-144000">
              <a:lnSpc>
                <a:spcPct val="100000"/>
              </a:lnSpc>
              <a:buFont typeface="+mj-lt"/>
              <a:buAutoNum type="arabicPeriod" startAt="5"/>
            </a:pPr>
            <a:r>
              <a:rPr lang="en-US" altLang="zh-CN" sz="700" b="0" i="0">
                <a:solidFill>
                  <a:schemeClr val="bg1">
                    <a:lumMod val="50000"/>
                  </a:schemeClr>
                </a:solidFill>
                <a:effectLst/>
                <a:latin typeface="+mn-ea"/>
              </a:rPr>
              <a:t>Siponimod FDA label 2022</a:t>
            </a:r>
          </a:p>
          <a:p>
            <a:pPr marL="144000" indent="-144000">
              <a:lnSpc>
                <a:spcPct val="100000"/>
              </a:lnSpc>
              <a:buFont typeface="+mj-lt"/>
              <a:buAutoNum type="arabicPeriod" startAt="5"/>
            </a:pPr>
            <a:r>
              <a:rPr lang="en-US" altLang="zh-CN" sz="700" b="0" i="0">
                <a:solidFill>
                  <a:schemeClr val="bg1">
                    <a:lumMod val="50000"/>
                  </a:schemeClr>
                </a:solidFill>
                <a:effectLst/>
                <a:latin typeface="+mn-ea"/>
              </a:rPr>
              <a:t>Swallow E, et al. J Comp Eff Res. 2020;9(4):275-285.</a:t>
            </a:r>
          </a:p>
          <a:p>
            <a:pPr marL="144000" indent="-144000">
              <a:lnSpc>
                <a:spcPct val="100000"/>
              </a:lnSpc>
              <a:buFont typeface="+mj-lt"/>
              <a:buAutoNum type="arabicPeriod" startAt="5"/>
            </a:pPr>
            <a:r>
              <a:rPr lang="da-DK" altLang="zh-CN" sz="700" b="0" i="0">
                <a:solidFill>
                  <a:schemeClr val="bg1">
                    <a:lumMod val="50000"/>
                  </a:schemeClr>
                </a:solidFill>
                <a:effectLst/>
                <a:latin typeface="+mn-ea"/>
              </a:rPr>
              <a:t>Cohan S, et al. Mult Scler Relat Disord. 2021;52:102972 </a:t>
            </a:r>
          </a:p>
          <a:p>
            <a:pPr marL="144000" indent="-144000">
              <a:lnSpc>
                <a:spcPct val="100000"/>
              </a:lnSpc>
              <a:buFont typeface="+mj-lt"/>
              <a:buAutoNum type="arabicPeriod" startAt="5"/>
            </a:pPr>
            <a:r>
              <a:rPr lang="en-US" altLang="zh-CN" sz="700" b="0" i="0">
                <a:solidFill>
                  <a:schemeClr val="bg1">
                    <a:lumMod val="50000"/>
                  </a:schemeClr>
                </a:solidFill>
                <a:effectLst/>
                <a:latin typeface="+mn-ea"/>
              </a:rPr>
              <a:t>Cohan S, et al. CNS Drugs. 2021;35(7):795-804.</a:t>
            </a:r>
          </a:p>
        </p:txBody>
      </p:sp>
      <p:grpSp>
        <p:nvGrpSpPr>
          <p:cNvPr id="22" name="组合 21">
            <a:extLst>
              <a:ext uri="{FF2B5EF4-FFF2-40B4-BE49-F238E27FC236}">
                <a16:creationId xmlns:a16="http://schemas.microsoft.com/office/drawing/2014/main" id="{6C8A321F-643A-A245-6AF8-F873653D92F5}"/>
              </a:ext>
            </a:extLst>
          </p:cNvPr>
          <p:cNvGrpSpPr/>
          <p:nvPr/>
        </p:nvGrpSpPr>
        <p:grpSpPr>
          <a:xfrm>
            <a:off x="0" y="27277"/>
            <a:ext cx="3124200" cy="369331"/>
            <a:chOff x="0" y="27277"/>
            <a:chExt cx="3124200" cy="369331"/>
          </a:xfrm>
        </p:grpSpPr>
        <p:sp>
          <p:nvSpPr>
            <p:cNvPr id="26" name="矩形: 圆顶角 25">
              <a:extLst>
                <a:ext uri="{FF2B5EF4-FFF2-40B4-BE49-F238E27FC236}">
                  <a16:creationId xmlns:a16="http://schemas.microsoft.com/office/drawing/2014/main" id="{B64A558D-0198-3035-35CF-E50C97141DAB}"/>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449" name="文本框 448">
              <a:extLst>
                <a:ext uri="{FF2B5EF4-FFF2-40B4-BE49-F238E27FC236}">
                  <a16:creationId xmlns:a16="http://schemas.microsoft.com/office/drawing/2014/main" id="{4BA92F26-0DB7-BA01-FBE2-4458301C3834}"/>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4</a:t>
              </a:r>
              <a:endParaRPr lang="zh-CN" altLang="en-US" sz="2000" b="1">
                <a:solidFill>
                  <a:schemeClr val="bg1"/>
                </a:solidFill>
              </a:endParaRPr>
            </a:p>
          </p:txBody>
        </p:sp>
        <p:sp>
          <p:nvSpPr>
            <p:cNvPr id="453" name="文本框 7">
              <a:extLst>
                <a:ext uri="{FF2B5EF4-FFF2-40B4-BE49-F238E27FC236}">
                  <a16:creationId xmlns:a16="http://schemas.microsoft.com/office/drawing/2014/main" id="{CD319004-3EB4-9FD9-3E40-368D25E9E705}"/>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安全性</a:t>
              </a:r>
              <a:endParaRPr lang="en-GB" altLang="zh-CN" sz="1400" b="1">
                <a:latin typeface="Trebuchet MS"/>
              </a:endParaRPr>
            </a:p>
          </p:txBody>
        </p:sp>
      </p:grpSp>
      <p:sp>
        <p:nvSpPr>
          <p:cNvPr id="473" name="标题 1">
            <a:extLst>
              <a:ext uri="{FF2B5EF4-FFF2-40B4-BE49-F238E27FC236}">
                <a16:creationId xmlns:a16="http://schemas.microsoft.com/office/drawing/2014/main" id="{DCF6BFD1-2A3F-1A1A-2042-3950702421B2}"/>
              </a:ext>
            </a:extLst>
          </p:cNvPr>
          <p:cNvSpPr txBox="1">
            <a:spLocks/>
          </p:cNvSpPr>
          <p:nvPr/>
        </p:nvSpPr>
        <p:spPr>
          <a:xfrm>
            <a:off x="365760" y="365760"/>
            <a:ext cx="11460480"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pPr>
            <a:r>
              <a:rPr lang="zh-CN" altLang="en-US" sz="2400" dirty="0">
                <a:solidFill>
                  <a:srgbClr val="595454"/>
                </a:solidFill>
                <a:latin typeface="+mn-lt"/>
                <a:ea typeface="+mn-ea"/>
                <a:cs typeface="+mn-cs"/>
              </a:rPr>
              <a:t>盐酸奥扎莫德</a:t>
            </a:r>
            <a:r>
              <a:rPr lang="zh-CN" altLang="en-US" sz="2400" dirty="0">
                <a:solidFill>
                  <a:srgbClr val="BE2E91"/>
                </a:solidFill>
                <a:latin typeface="+mn-lt"/>
                <a:ea typeface="+mn-ea"/>
                <a:cs typeface="+mn-cs"/>
              </a:rPr>
              <a:t>具卓越的安全性</a:t>
            </a:r>
            <a:r>
              <a:rPr lang="zh-CN" altLang="en-US" sz="2400" dirty="0">
                <a:solidFill>
                  <a:srgbClr val="595454"/>
                </a:solidFill>
                <a:latin typeface="+mn-lt"/>
                <a:ea typeface="+mn-ea"/>
                <a:cs typeface="+mn-cs"/>
              </a:rPr>
              <a:t>，临床治疗关注的不良反应发生率均非常低</a:t>
            </a:r>
            <a:endParaRPr lang="en-US" altLang="zh-CN" sz="2400" dirty="0">
              <a:solidFill>
                <a:srgbClr val="595454"/>
              </a:solidFill>
              <a:latin typeface="+mn-lt"/>
              <a:ea typeface="+mn-ea"/>
              <a:cs typeface="+mn-cs"/>
            </a:endParaRPr>
          </a:p>
        </p:txBody>
      </p:sp>
      <p:cxnSp>
        <p:nvCxnSpPr>
          <p:cNvPr id="224" name="直接连接符 223">
            <a:extLst>
              <a:ext uri="{FF2B5EF4-FFF2-40B4-BE49-F238E27FC236}">
                <a16:creationId xmlns:a16="http://schemas.microsoft.com/office/drawing/2014/main" id="{7F8248E7-843D-0426-8497-305ABD5788A5}"/>
              </a:ext>
            </a:extLst>
          </p:cNvPr>
          <p:cNvCxnSpPr>
            <a:cxnSpLocks/>
          </p:cNvCxnSpPr>
          <p:nvPr/>
        </p:nvCxnSpPr>
        <p:spPr>
          <a:xfrm>
            <a:off x="5881951" y="1693228"/>
            <a:ext cx="0" cy="2865374"/>
          </a:xfrm>
          <a:prstGeom prst="line">
            <a:avLst/>
          </a:prstGeom>
          <a:ln w="19050" cap="sq">
            <a:solidFill>
              <a:schemeClr val="bg1">
                <a:lumMod val="85000"/>
              </a:schemeClr>
            </a:solidFill>
          </a:ln>
        </p:spPr>
        <p:style>
          <a:lnRef idx="1">
            <a:schemeClr val="accent1"/>
          </a:lnRef>
          <a:fillRef idx="0">
            <a:schemeClr val="accent1"/>
          </a:fillRef>
          <a:effectRef idx="0">
            <a:srgbClr val="000000"/>
          </a:effectRef>
          <a:fontRef idx="minor">
            <a:schemeClr val="lt1"/>
          </a:fontRef>
        </p:style>
      </p:cxnSp>
      <p:sp>
        <p:nvSpPr>
          <p:cNvPr id="231" name="矩形 455">
            <a:extLst>
              <a:ext uri="{FF2B5EF4-FFF2-40B4-BE49-F238E27FC236}">
                <a16:creationId xmlns:a16="http://schemas.microsoft.com/office/drawing/2014/main" id="{78DF98E4-4E27-D7A5-A74C-D4B7FFB7DDE0}"/>
              </a:ext>
            </a:extLst>
          </p:cNvPr>
          <p:cNvSpPr/>
          <p:nvPr/>
        </p:nvSpPr>
        <p:spPr>
          <a:xfrm>
            <a:off x="472949" y="4888727"/>
            <a:ext cx="11402378" cy="1399742"/>
          </a:xfrm>
          <a:prstGeom prst="rect">
            <a:avLst/>
          </a:prstGeom>
          <a:noFill/>
          <a:ln>
            <a:solidFill>
              <a:schemeClr val="bg1">
                <a:lumMod val="50000"/>
              </a:schemeClr>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en-GB" sz="1400"/>
          </a:p>
        </p:txBody>
      </p:sp>
      <p:sp>
        <p:nvSpPr>
          <p:cNvPr id="7" name="灯片编号占位符 3">
            <a:extLst>
              <a:ext uri="{FF2B5EF4-FFF2-40B4-BE49-F238E27FC236}">
                <a16:creationId xmlns:a16="http://schemas.microsoft.com/office/drawing/2014/main" id="{FABE4027-EDCD-1B54-8285-DE70FF77D2AC}"/>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10</a:t>
            </a:fld>
            <a:endParaRPr lang="en-US"/>
          </a:p>
        </p:txBody>
      </p:sp>
    </p:spTree>
    <p:extLst>
      <p:ext uri="{BB962C8B-B14F-4D97-AF65-F5344CB8AC3E}">
        <p14:creationId xmlns:p14="http://schemas.microsoft.com/office/powerpoint/2010/main" val="361922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对象 14" hidden="1">
            <a:extLst>
              <a:ext uri="{FF2B5EF4-FFF2-40B4-BE49-F238E27FC236}">
                <a16:creationId xmlns:a16="http://schemas.microsoft.com/office/drawing/2014/main" id="{4ADD3CA3-8C0E-4D09-B1C2-8F3AED10947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393" imgH="392" progId="TCLayout.ActiveDocument.1">
                  <p:embed/>
                </p:oleObj>
              </mc:Choice>
              <mc:Fallback>
                <p:oleObj name="think-cell 幻灯片" r:id="rId4" imgW="393" imgH="392" progId="TCLayout.ActiveDocument.1">
                  <p:embed/>
                  <p:pic>
                    <p:nvPicPr>
                      <p:cNvPr id="15" name="对象 14" hidden="1">
                        <a:extLst>
                          <a:ext uri="{FF2B5EF4-FFF2-40B4-BE49-F238E27FC236}">
                            <a16:creationId xmlns:a16="http://schemas.microsoft.com/office/drawing/2014/main" id="{4ADD3CA3-8C0E-4D09-B1C2-8F3AED10947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文本框 3">
            <a:extLst>
              <a:ext uri="{FF2B5EF4-FFF2-40B4-BE49-F238E27FC236}">
                <a16:creationId xmlns:a16="http://schemas.microsoft.com/office/drawing/2014/main" id="{BAC3D088-8DE2-1415-C1E5-30E0ABE45C90}"/>
              </a:ext>
            </a:extLst>
          </p:cNvPr>
          <p:cNvSpPr txBox="1"/>
          <p:nvPr/>
        </p:nvSpPr>
        <p:spPr>
          <a:xfrm>
            <a:off x="484945" y="6399195"/>
            <a:ext cx="3770942" cy="431527"/>
          </a:xfrm>
          <a:prstGeom prst="rect">
            <a:avLst/>
          </a:prstGeom>
          <a:noFill/>
        </p:spPr>
        <p:txBody>
          <a:bodyPr wrap="square" lIns="0" tIns="0" rIns="0" bIns="0" rtlCol="0" anchor="t">
            <a:noAutofit/>
          </a:bodyPr>
          <a:lstStyle/>
          <a:p>
            <a:pPr marL="144000" indent="-144000">
              <a:lnSpc>
                <a:spcPct val="100000"/>
              </a:lnSpc>
              <a:buFont typeface="+mj-lt"/>
              <a:buAutoNum type="arabicPeriod"/>
            </a:pPr>
            <a:r>
              <a:rPr kumimoji="0" lang="zh-CN" altLang="en-US" sz="700" b="0" i="0" u="none" strike="noStrike" kern="1200" cap="none" spc="0" normalizeH="0" baseline="0" noProof="0">
                <a:ln>
                  <a:noFill/>
                </a:ln>
                <a:solidFill>
                  <a:schemeClr val="bg1">
                    <a:lumMod val="50000"/>
                  </a:schemeClr>
                </a:solidFill>
                <a:effectLst/>
                <a:uLnTx/>
                <a:uFillTx/>
                <a:latin typeface="Trebuchet MS"/>
                <a:ea typeface="+mn-ea"/>
                <a:cs typeface="+mn-cs"/>
              </a:rPr>
              <a:t>第一批罕见病目录</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.2018</a:t>
            </a:r>
          </a:p>
          <a:p>
            <a:pPr marL="144000" indent="-144000">
              <a:lnSpc>
                <a:spcPct val="100000"/>
              </a:lnSpc>
              <a:buFont typeface="+mj-lt"/>
              <a:buAutoNum type="arabicPeriod"/>
            </a:pPr>
            <a:r>
              <a:rPr kumimoji="0" lang="zh-CN" altLang="en-US" sz="700" b="0" i="0" u="none" strike="noStrike" kern="1200" cap="none" spc="0" normalizeH="0" baseline="0" noProof="0">
                <a:ln>
                  <a:noFill/>
                </a:ln>
                <a:solidFill>
                  <a:schemeClr val="bg1">
                    <a:lumMod val="50000"/>
                  </a:schemeClr>
                </a:solidFill>
                <a:effectLst/>
                <a:uLnTx/>
                <a:uFillTx/>
                <a:latin typeface="Trebuchet MS"/>
                <a:ea typeface="+mn-ea"/>
                <a:cs typeface="+mn-cs"/>
              </a:rPr>
              <a:t>邱伟</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r>
              <a:rPr kumimoji="0" lang="zh-CN" altLang="en-US" sz="700" b="0" i="0" u="none" strike="noStrike" kern="1200" cap="none" spc="0" normalizeH="0" baseline="0" noProof="0">
                <a:ln>
                  <a:noFill/>
                </a:ln>
                <a:solidFill>
                  <a:schemeClr val="bg1">
                    <a:lumMod val="50000"/>
                  </a:schemeClr>
                </a:solidFill>
                <a:effectLst/>
                <a:uLnTx/>
                <a:uFillTx/>
                <a:latin typeface="Trebuchet MS"/>
                <a:ea typeface="+mn-ea"/>
                <a:cs typeface="+mn-cs"/>
              </a:rPr>
              <a:t>等</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r>
              <a:rPr kumimoji="0" lang="zh-CN" altLang="en-US" sz="700" b="0" i="0" u="none" strike="noStrike" kern="1200" cap="none" spc="0" normalizeH="0" baseline="0" noProof="0">
                <a:ln>
                  <a:noFill/>
                </a:ln>
                <a:solidFill>
                  <a:schemeClr val="bg1">
                    <a:lumMod val="50000"/>
                  </a:schemeClr>
                </a:solidFill>
                <a:effectLst/>
                <a:uLnTx/>
                <a:uFillTx/>
                <a:latin typeface="Trebuchet MS"/>
                <a:ea typeface="+mn-ea"/>
                <a:cs typeface="+mn-cs"/>
              </a:rPr>
              <a:t>中国神经免疫学和神经病学杂志</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,2018,25(06):387-394</a:t>
            </a:r>
          </a:p>
          <a:p>
            <a:pPr marL="144000" indent="-144000">
              <a:lnSpc>
                <a:spcPct val="100000"/>
              </a:lnSpc>
              <a:buFont typeface="+mj-lt"/>
              <a:buAutoNum type="arabicPeriod"/>
            </a:pPr>
            <a:r>
              <a:rPr lang="en-US" altLang="zh-CN" sz="700" err="1">
                <a:solidFill>
                  <a:schemeClr val="bg1">
                    <a:lumMod val="50000"/>
                  </a:schemeClr>
                </a:solidFill>
                <a:latin typeface="+mn-ea"/>
              </a:rPr>
              <a:t>Kappos</a:t>
            </a:r>
            <a:r>
              <a:rPr lang="en-US" altLang="zh-CN" sz="700">
                <a:solidFill>
                  <a:schemeClr val="bg1">
                    <a:lumMod val="50000"/>
                  </a:schemeClr>
                </a:solidFill>
                <a:latin typeface="+mn-ea"/>
              </a:rPr>
              <a:t> L, et al. Presented at ECTRIMS 2015, Abstract 116. </a:t>
            </a:r>
          </a:p>
          <a:p>
            <a:pPr marL="144000" indent="-144000">
              <a:lnSpc>
                <a:spcPct val="100000"/>
              </a:lnSpc>
              <a:buFont typeface="+mj-lt"/>
              <a:buAutoNum type="arabicPeriod"/>
            </a:pPr>
            <a:r>
              <a:rPr lang="da-DK" altLang="zh-CN" sz="700">
                <a:solidFill>
                  <a:schemeClr val="bg1">
                    <a:lumMod val="50000"/>
                  </a:schemeClr>
                </a:solidFill>
                <a:latin typeface="+mn-ea"/>
              </a:rPr>
              <a:t>Sastre-Garriga J, et al. Nat Rev Neurol. 2020;16(3):171-182.</a:t>
            </a:r>
            <a:endParaRPr lang="en-US" altLang="zh-CN" sz="700">
              <a:solidFill>
                <a:schemeClr val="bg1">
                  <a:lumMod val="50000"/>
                </a:schemeClr>
              </a:solidFill>
              <a:latin typeface="+mn-ea"/>
            </a:endParaRPr>
          </a:p>
        </p:txBody>
      </p:sp>
      <p:sp>
        <p:nvSpPr>
          <p:cNvPr id="9" name="文本框 8">
            <a:extLst>
              <a:ext uri="{FF2B5EF4-FFF2-40B4-BE49-F238E27FC236}">
                <a16:creationId xmlns:a16="http://schemas.microsoft.com/office/drawing/2014/main" id="{EA889853-B362-9650-51EC-8AB7051569A7}"/>
              </a:ext>
            </a:extLst>
          </p:cNvPr>
          <p:cNvSpPr txBox="1"/>
          <p:nvPr/>
        </p:nvSpPr>
        <p:spPr>
          <a:xfrm>
            <a:off x="3472543" y="6399195"/>
            <a:ext cx="3770942" cy="431527"/>
          </a:xfrm>
          <a:prstGeom prst="rect">
            <a:avLst/>
          </a:prstGeom>
          <a:noFill/>
        </p:spPr>
        <p:txBody>
          <a:bodyPr wrap="square" lIns="0" tIns="0" rIns="0" bIns="0" rtlCol="0" anchor="t">
            <a:noAutofit/>
          </a:bodyPr>
          <a:lstStyle/>
          <a:p>
            <a:pPr marL="228600" indent="-228600">
              <a:lnSpc>
                <a:spcPct val="100000"/>
              </a:lnSpc>
              <a:buFont typeface="+mj-lt"/>
              <a:buAutoNum type="arabicPeriod" startAt="5"/>
            </a:pP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Chen MH, et al. CNS Drugs. 2020;34(6):599-628</a:t>
            </a:r>
          </a:p>
          <a:p>
            <a:pPr marL="228600" indent="-228600">
              <a:lnSpc>
                <a:spcPct val="100000"/>
              </a:lnSpc>
              <a:buFont typeface="+mj-lt"/>
              <a:buAutoNum type="arabicPeriod" startAt="5"/>
            </a:pP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Cohen JA, et al. Lancet Neurol. 2019;18(11):1021-1033. </a:t>
            </a:r>
          </a:p>
          <a:p>
            <a:pPr marL="228600" indent="-228600">
              <a:lnSpc>
                <a:spcPct val="100000"/>
              </a:lnSpc>
              <a:buFont typeface="+mj-lt"/>
              <a:buAutoNum type="arabicPeriod" startAt="5"/>
            </a:pP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DeLuca J, et al. </a:t>
            </a:r>
            <a:r>
              <a:rPr kumimoji="0" lang="en-US" altLang="zh-CN" sz="700" b="0" i="0" u="none" strike="noStrike" kern="1200" cap="none" spc="0" normalizeH="0" baseline="0" noProof="0" err="1">
                <a:ln>
                  <a:noFill/>
                </a:ln>
                <a:solidFill>
                  <a:schemeClr val="bg1">
                    <a:lumMod val="50000"/>
                  </a:schemeClr>
                </a:solidFill>
                <a:effectLst/>
                <a:uLnTx/>
                <a:uFillTx/>
                <a:latin typeface="Trebuchet MS"/>
                <a:ea typeface="+mn-ea"/>
                <a:cs typeface="+mn-cs"/>
              </a:rPr>
              <a:t>Mult</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r>
              <a:rPr kumimoji="0" lang="en-US" altLang="zh-CN" sz="700" b="0" i="0" u="none" strike="noStrike" kern="1200" cap="none" spc="0" normalizeH="0" baseline="0" noProof="0" err="1">
                <a:ln>
                  <a:noFill/>
                </a:ln>
                <a:solidFill>
                  <a:schemeClr val="bg1">
                    <a:lumMod val="50000"/>
                  </a:schemeClr>
                </a:solidFill>
                <a:effectLst/>
                <a:uLnTx/>
                <a:uFillTx/>
                <a:latin typeface="Trebuchet MS"/>
                <a:ea typeface="+mn-ea"/>
                <a:cs typeface="+mn-cs"/>
              </a:rPr>
              <a:t>Scler</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r>
              <a:rPr kumimoji="0" lang="en-US" altLang="zh-CN" sz="700" b="0" i="0" u="none" strike="noStrike" kern="1200" cap="none" spc="0" normalizeH="0" baseline="0" noProof="0" err="1">
                <a:ln>
                  <a:noFill/>
                </a:ln>
                <a:solidFill>
                  <a:schemeClr val="bg1">
                    <a:lumMod val="50000"/>
                  </a:schemeClr>
                </a:solidFill>
                <a:effectLst/>
                <a:uLnTx/>
                <a:uFillTx/>
                <a:latin typeface="Trebuchet MS"/>
                <a:ea typeface="+mn-ea"/>
                <a:cs typeface="+mn-cs"/>
              </a:rPr>
              <a:t>Relat</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r>
              <a:rPr kumimoji="0" lang="en-US" altLang="zh-CN" sz="700" b="0" i="0" u="none" strike="noStrike" kern="1200" cap="none" spc="0" normalizeH="0" baseline="0" noProof="0" err="1">
                <a:ln>
                  <a:noFill/>
                </a:ln>
                <a:solidFill>
                  <a:schemeClr val="bg1">
                    <a:lumMod val="50000"/>
                  </a:schemeClr>
                </a:solidFill>
                <a:effectLst/>
                <a:uLnTx/>
                <a:uFillTx/>
                <a:latin typeface="Trebuchet MS"/>
                <a:ea typeface="+mn-ea"/>
                <a:cs typeface="+mn-cs"/>
              </a:rPr>
              <a:t>Disord</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2021;48:102673.</a:t>
            </a:r>
          </a:p>
          <a:p>
            <a:pPr marL="228600" indent="-228600">
              <a:lnSpc>
                <a:spcPct val="100000"/>
              </a:lnSpc>
              <a:buFont typeface="+mj-lt"/>
              <a:buAutoNum type="arabicPeriod" startAt="5"/>
            </a:pPr>
            <a:r>
              <a:rPr kumimoji="0" lang="nl-NL" altLang="zh-CN" sz="700" b="0" i="0" u="none" strike="noStrike" kern="1200" cap="none" spc="0" normalizeH="0" baseline="0" noProof="0">
                <a:ln>
                  <a:noFill/>
                </a:ln>
                <a:solidFill>
                  <a:schemeClr val="bg1">
                    <a:lumMod val="50000"/>
                  </a:schemeClr>
                </a:solidFill>
                <a:effectLst/>
                <a:uLnTx/>
                <a:uFillTx/>
                <a:latin typeface="Trebuchet MS"/>
                <a:ea typeface="+mn-ea"/>
                <a:cs typeface="+mn-cs"/>
              </a:rPr>
              <a:t>DeLuca J, et al. AAN 2020. Poster 1-017. </a:t>
            </a:r>
            <a:r>
              <a:rPr kumimoji="0" lang="en-US" altLang="zh-CN" sz="700" b="0" i="0" u="none" strike="noStrike" kern="1200" cap="none" spc="0" normalizeH="0" baseline="0" noProof="0">
                <a:ln>
                  <a:noFill/>
                </a:ln>
                <a:solidFill>
                  <a:schemeClr val="bg1">
                    <a:lumMod val="50000"/>
                  </a:schemeClr>
                </a:solidFill>
                <a:effectLst/>
                <a:uLnTx/>
                <a:uFillTx/>
                <a:latin typeface="Trebuchet MS"/>
                <a:ea typeface="+mn-ea"/>
                <a:cs typeface="+mn-cs"/>
              </a:rPr>
              <a:t> </a:t>
            </a:r>
          </a:p>
        </p:txBody>
      </p:sp>
      <p:grpSp>
        <p:nvGrpSpPr>
          <p:cNvPr id="3" name="组合 2">
            <a:extLst>
              <a:ext uri="{FF2B5EF4-FFF2-40B4-BE49-F238E27FC236}">
                <a16:creationId xmlns:a16="http://schemas.microsoft.com/office/drawing/2014/main" id="{7CF34877-59B0-531F-6621-23A2D3854EBE}"/>
              </a:ext>
            </a:extLst>
          </p:cNvPr>
          <p:cNvGrpSpPr/>
          <p:nvPr/>
        </p:nvGrpSpPr>
        <p:grpSpPr>
          <a:xfrm>
            <a:off x="0" y="27277"/>
            <a:ext cx="3124200" cy="369331"/>
            <a:chOff x="0" y="27277"/>
            <a:chExt cx="3124200" cy="369331"/>
          </a:xfrm>
        </p:grpSpPr>
        <p:sp>
          <p:nvSpPr>
            <p:cNvPr id="12" name="矩形: 圆顶角 11">
              <a:extLst>
                <a:ext uri="{FF2B5EF4-FFF2-40B4-BE49-F238E27FC236}">
                  <a16:creationId xmlns:a16="http://schemas.microsoft.com/office/drawing/2014/main" id="{65E67F26-762E-C484-4319-75925D751B54}"/>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3" name="文本框 12">
              <a:extLst>
                <a:ext uri="{FF2B5EF4-FFF2-40B4-BE49-F238E27FC236}">
                  <a16:creationId xmlns:a16="http://schemas.microsoft.com/office/drawing/2014/main" id="{16E15683-899F-14BD-B038-B7FC8E8A6763}"/>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5</a:t>
              </a:r>
              <a:endParaRPr lang="zh-CN" altLang="en-US" sz="2000" b="1">
                <a:solidFill>
                  <a:schemeClr val="bg1"/>
                </a:solidFill>
              </a:endParaRPr>
            </a:p>
          </p:txBody>
        </p:sp>
        <p:sp>
          <p:nvSpPr>
            <p:cNvPr id="16" name="文本框 7">
              <a:extLst>
                <a:ext uri="{FF2B5EF4-FFF2-40B4-BE49-F238E27FC236}">
                  <a16:creationId xmlns:a16="http://schemas.microsoft.com/office/drawing/2014/main" id="{A6177C6A-B9CA-EFCA-D9A1-A33B4ECF9D66}"/>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公平性（不包含价格信息版本）</a:t>
              </a:r>
              <a:endParaRPr lang="en-GB" altLang="zh-CN" sz="1400" b="1">
                <a:latin typeface="Trebuchet MS"/>
              </a:endParaRPr>
            </a:p>
          </p:txBody>
        </p:sp>
      </p:grpSp>
      <p:sp>
        <p:nvSpPr>
          <p:cNvPr id="25" name="标题 1">
            <a:extLst>
              <a:ext uri="{FF2B5EF4-FFF2-40B4-BE49-F238E27FC236}">
                <a16:creationId xmlns:a16="http://schemas.microsoft.com/office/drawing/2014/main" id="{FE887D70-E3E4-BF99-3077-DB54ECF2FC2F}"/>
              </a:ext>
            </a:extLst>
          </p:cNvPr>
          <p:cNvSpPr txBox="1">
            <a:spLocks/>
          </p:cNvSpPr>
          <p:nvPr/>
        </p:nvSpPr>
        <p:spPr>
          <a:xfrm>
            <a:off x="365760" y="365760"/>
            <a:ext cx="11164824"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1200"/>
              </a:spcBef>
              <a:spcAft>
                <a:spcPts val="600"/>
              </a:spcAft>
            </a:pPr>
            <a:r>
              <a:rPr lang="zh-CN" altLang="en-US" sz="2400">
                <a:solidFill>
                  <a:srgbClr val="595454"/>
                </a:solidFill>
                <a:latin typeface="+mn-lt"/>
                <a:ea typeface="+mn-ea"/>
                <a:cs typeface="+mn-cs"/>
              </a:rPr>
              <a:t>盐酸奥扎莫德有效实现躯体和认知双重保护，填补临床未满足需求，节省整体医保基金支出，药品管理便捷，</a:t>
            </a:r>
            <a:r>
              <a:rPr lang="zh-CN" altLang="en-US" sz="2400">
                <a:solidFill>
                  <a:srgbClr val="BE2E91"/>
                </a:solidFill>
                <a:latin typeface="+mn-lt"/>
                <a:ea typeface="+mn-ea"/>
                <a:cs typeface="+mn-cs"/>
              </a:rPr>
              <a:t>提升医保目录公平性</a:t>
            </a:r>
            <a:endParaRPr lang="en-US" altLang="zh-CN" sz="2400">
              <a:solidFill>
                <a:srgbClr val="BE2E91"/>
              </a:solidFill>
              <a:latin typeface="+mn-lt"/>
              <a:ea typeface="+mn-ea"/>
              <a:cs typeface="+mn-cs"/>
            </a:endParaRPr>
          </a:p>
        </p:txBody>
      </p:sp>
      <p:grpSp>
        <p:nvGrpSpPr>
          <p:cNvPr id="2" name="组合 1">
            <a:extLst>
              <a:ext uri="{FF2B5EF4-FFF2-40B4-BE49-F238E27FC236}">
                <a16:creationId xmlns:a16="http://schemas.microsoft.com/office/drawing/2014/main" id="{5521C71E-E112-69CD-8E3D-A8557B47CAA1}"/>
              </a:ext>
            </a:extLst>
          </p:cNvPr>
          <p:cNvGrpSpPr/>
          <p:nvPr/>
        </p:nvGrpSpPr>
        <p:grpSpPr>
          <a:xfrm>
            <a:off x="365758" y="1697119"/>
            <a:ext cx="5445574" cy="1890000"/>
            <a:chOff x="365758" y="1697119"/>
            <a:chExt cx="5445574" cy="1890000"/>
          </a:xfrm>
        </p:grpSpPr>
        <p:sp>
          <p:nvSpPr>
            <p:cNvPr id="14" name="矩形: 圆角 13">
              <a:extLst>
                <a:ext uri="{FF2B5EF4-FFF2-40B4-BE49-F238E27FC236}">
                  <a16:creationId xmlns:a16="http://schemas.microsoft.com/office/drawing/2014/main" id="{9DCB771D-920D-6B2D-CA7C-BB779C30BD81}"/>
                </a:ext>
              </a:extLst>
            </p:cNvPr>
            <p:cNvSpPr/>
            <p:nvPr/>
          </p:nvSpPr>
          <p:spPr>
            <a:xfrm>
              <a:off x="1851332" y="1697119"/>
              <a:ext cx="3960000" cy="1890000"/>
            </a:xfrm>
            <a:prstGeom prst="roundRect">
              <a:avLst>
                <a:gd name="adj" fmla="val 7757"/>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marL="144000" indent="-144000">
                <a:spcBef>
                  <a:spcPts val="600"/>
                </a:spcBef>
                <a:buFont typeface="Arial" panose="020B0604020202020204" pitchFamily="34" charset="0"/>
                <a:buChar char="•"/>
                <a:defRPr/>
              </a:pPr>
              <a:r>
                <a:rPr kumimoji="0" lang="en-US" altLang="zh-CN" sz="1400" i="0" u="none" strike="noStrike" kern="1200" cap="none" spc="0" normalizeH="0" baseline="0" noProof="0">
                  <a:ln>
                    <a:noFill/>
                  </a:ln>
                  <a:solidFill>
                    <a:srgbClr val="595454"/>
                  </a:solidFill>
                  <a:effectLst/>
                  <a:uLnTx/>
                  <a:uFillTx/>
                  <a:latin typeface="+mn-lt"/>
                  <a:ea typeface="+mn-ea"/>
                  <a:cs typeface="+mn-cs"/>
                </a:rPr>
                <a:t>《</a:t>
              </a:r>
              <a:r>
                <a:rPr lang="zh-CN" altLang="en-US" sz="1400" b="1">
                  <a:solidFill>
                    <a:srgbClr val="BE2E91"/>
                  </a:solidFill>
                </a:rPr>
                <a:t>第一批罕见病目录</a:t>
              </a:r>
              <a:r>
                <a:rPr kumimoji="0" lang="en-US" altLang="zh-CN" sz="1400" i="0" u="none" strike="noStrike" kern="1200" cap="none" spc="0" normalizeH="0" baseline="0" noProof="0">
                  <a:ln>
                    <a:noFill/>
                  </a:ln>
                  <a:solidFill>
                    <a:srgbClr val="595454"/>
                  </a:solidFill>
                  <a:effectLst/>
                  <a:uLnTx/>
                  <a:uFillTx/>
                  <a:latin typeface="+mn-lt"/>
                  <a:ea typeface="+mn-ea"/>
                  <a:cs typeface="+mn-cs"/>
                </a:rPr>
                <a:t>》</a:t>
              </a:r>
              <a:r>
                <a:rPr kumimoji="0" lang="zh-CN" altLang="en-US" sz="1400" i="0" u="none" strike="noStrike" kern="1200" cap="none" spc="0" normalizeH="0" baseline="0" noProof="0">
                  <a:ln>
                    <a:noFill/>
                  </a:ln>
                  <a:solidFill>
                    <a:srgbClr val="595454"/>
                  </a:solidFill>
                  <a:effectLst/>
                  <a:uLnTx/>
                  <a:uFillTx/>
                  <a:latin typeface="+mn-lt"/>
                  <a:ea typeface="+mn-ea"/>
                  <a:cs typeface="+mn-cs"/>
                </a:rPr>
                <a:t>病种的创新治疗药物</a:t>
              </a:r>
              <a:endParaRPr kumimoji="0" lang="en-US" altLang="zh-CN" sz="1400" i="0" u="none" strike="noStrike" kern="1200" cap="none" spc="0" normalizeH="0" baseline="0" noProof="0">
                <a:ln>
                  <a:noFill/>
                </a:ln>
                <a:solidFill>
                  <a:srgbClr val="595454"/>
                </a:solidFill>
                <a:effectLst/>
                <a:uLnTx/>
                <a:uFillTx/>
                <a:latin typeface="+mn-lt"/>
                <a:ea typeface="+mn-ea"/>
                <a:cs typeface="+mn-cs"/>
              </a:endParaRPr>
            </a:p>
            <a:p>
              <a:pPr marL="144000" indent="-144000">
                <a:spcBef>
                  <a:spcPts val="600"/>
                </a:spcBef>
                <a:buFont typeface="Arial" panose="020B0604020202020204" pitchFamily="34" charset="0"/>
                <a:buChar char="•"/>
                <a:defRPr/>
              </a:pPr>
              <a:r>
                <a:rPr kumimoji="0" lang="zh-CN" altLang="en-US" sz="1400" i="0" u="none" strike="noStrike" kern="1200" cap="none" spc="0" normalizeH="0" baseline="0" noProof="0">
                  <a:ln>
                    <a:noFill/>
                  </a:ln>
                  <a:solidFill>
                    <a:schemeClr val="tx2"/>
                  </a:solidFill>
                  <a:effectLst/>
                  <a:uLnTx/>
                  <a:uFillTx/>
                  <a:latin typeface="+mn-lt"/>
                  <a:ea typeface="+mn-ea"/>
                  <a:cs typeface="+mn-cs"/>
                </a:rPr>
                <a:t>患者多发于</a:t>
              </a:r>
              <a:r>
                <a:rPr kumimoji="0" lang="en-US" altLang="zh-CN" sz="1400" i="0" u="none" strike="noStrike" kern="1200" cap="none" spc="0" normalizeH="0" baseline="0" noProof="0">
                  <a:ln>
                    <a:noFill/>
                  </a:ln>
                  <a:solidFill>
                    <a:schemeClr val="tx2"/>
                  </a:solidFill>
                  <a:effectLst/>
                  <a:uLnTx/>
                  <a:uFillTx/>
                  <a:latin typeface="+mn-lt"/>
                  <a:ea typeface="+mn-ea"/>
                  <a:cs typeface="+mn-cs"/>
                </a:rPr>
                <a:t>20-40</a:t>
              </a:r>
              <a:r>
                <a:rPr kumimoji="0" lang="zh-CN" altLang="en-US" sz="1400" i="0" u="none" strike="noStrike" kern="1200" cap="none" spc="0" normalizeH="0" baseline="0" noProof="0">
                  <a:ln>
                    <a:noFill/>
                  </a:ln>
                  <a:solidFill>
                    <a:schemeClr val="tx2"/>
                  </a:solidFill>
                  <a:effectLst/>
                  <a:uLnTx/>
                  <a:uFillTx/>
                  <a:latin typeface="+mn-lt"/>
                  <a:ea typeface="+mn-ea"/>
                  <a:cs typeface="+mn-cs"/>
                </a:rPr>
                <a:t>岁青壮年，处于求学、工作、婚育的黄金时期</a:t>
              </a:r>
              <a:r>
                <a:rPr kumimoji="0" lang="en-US" altLang="zh-CN" sz="1400" i="0" u="none" strike="noStrike" kern="1200" cap="none" spc="0" normalizeH="0" baseline="0" noProof="0">
                  <a:ln>
                    <a:noFill/>
                  </a:ln>
                  <a:solidFill>
                    <a:schemeClr val="tx1"/>
                  </a:solidFill>
                  <a:effectLst/>
                  <a:uLnTx/>
                  <a:uFillTx/>
                  <a:latin typeface="+mn-lt"/>
                  <a:ea typeface="+mn-ea"/>
                  <a:cs typeface="+mn-cs"/>
                </a:rPr>
                <a:t>; </a:t>
              </a:r>
              <a:r>
                <a:rPr lang="zh-CN" altLang="en-US" sz="1400">
                  <a:solidFill>
                    <a:schemeClr val="tx1"/>
                  </a:solidFill>
                </a:rPr>
                <a:t>奥扎莫德有效保护和改善</a:t>
              </a:r>
              <a:br>
                <a:rPr lang="en-US" altLang="zh-CN" sz="1400">
                  <a:solidFill>
                    <a:schemeClr val="tx1"/>
                  </a:solidFill>
                </a:rPr>
              </a:br>
              <a:r>
                <a:rPr lang="zh-CN" altLang="en-US" sz="1400">
                  <a:solidFill>
                    <a:schemeClr val="tx1"/>
                  </a:solidFill>
                </a:rPr>
                <a:t>患者认知功能，</a:t>
              </a:r>
              <a:r>
                <a:rPr lang="zh-CN" altLang="en-US" sz="1400" b="1">
                  <a:solidFill>
                    <a:srgbClr val="BE2E91"/>
                  </a:solidFill>
                </a:rPr>
                <a:t>更具社会意义和患者价值</a:t>
              </a:r>
              <a:endParaRPr lang="en-US" altLang="zh-CN" sz="1400" b="1">
                <a:solidFill>
                  <a:srgbClr val="BE2E91"/>
                </a:solidFill>
              </a:endParaRPr>
            </a:p>
          </p:txBody>
        </p:sp>
        <p:sp>
          <p:nvSpPr>
            <p:cNvPr id="10" name="矩形: 圆角 9">
              <a:extLst>
                <a:ext uri="{FF2B5EF4-FFF2-40B4-BE49-F238E27FC236}">
                  <a16:creationId xmlns:a16="http://schemas.microsoft.com/office/drawing/2014/main" id="{2271C5BA-80C7-9E89-0AFB-507CA73E9BAF}"/>
                </a:ext>
              </a:extLst>
            </p:cNvPr>
            <p:cNvSpPr/>
            <p:nvPr/>
          </p:nvSpPr>
          <p:spPr>
            <a:xfrm>
              <a:off x="365758" y="1697119"/>
              <a:ext cx="1468800" cy="1890000"/>
            </a:xfrm>
            <a:prstGeom prst="roundRect">
              <a:avLst>
                <a:gd name="adj" fmla="val 10413"/>
              </a:avLst>
            </a:prstGeom>
            <a:solidFill>
              <a:srgbClr val="EFF3FF"/>
            </a:solidFill>
            <a:ln w="19050">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b="1">
                  <a:solidFill>
                    <a:schemeClr val="tx1">
                      <a:lumMod val="50000"/>
                    </a:schemeClr>
                  </a:solidFill>
                </a:rPr>
                <a:t>促进</a:t>
              </a:r>
              <a:endParaRPr lang="en-US" altLang="zh-CN" b="1">
                <a:solidFill>
                  <a:schemeClr val="tx1">
                    <a:lumMod val="50000"/>
                  </a:schemeClr>
                </a:solidFill>
              </a:endParaRPr>
            </a:p>
            <a:p>
              <a:pPr algn="ctr">
                <a:lnSpc>
                  <a:spcPct val="100000"/>
                </a:lnSpc>
              </a:pPr>
              <a:r>
                <a:rPr lang="zh-CN" altLang="en-US" b="1">
                  <a:solidFill>
                    <a:schemeClr val="tx1">
                      <a:lumMod val="50000"/>
                    </a:schemeClr>
                  </a:solidFill>
                </a:rPr>
                <a:t>公共健康</a:t>
              </a:r>
            </a:p>
          </p:txBody>
        </p:sp>
      </p:grpSp>
      <p:grpSp>
        <p:nvGrpSpPr>
          <p:cNvPr id="5" name="组合 4">
            <a:extLst>
              <a:ext uri="{FF2B5EF4-FFF2-40B4-BE49-F238E27FC236}">
                <a16:creationId xmlns:a16="http://schemas.microsoft.com/office/drawing/2014/main" id="{9772B687-6B43-9E8C-BF2B-3F688A6A955B}"/>
              </a:ext>
            </a:extLst>
          </p:cNvPr>
          <p:cNvGrpSpPr/>
          <p:nvPr/>
        </p:nvGrpSpPr>
        <p:grpSpPr>
          <a:xfrm>
            <a:off x="6450155" y="1697119"/>
            <a:ext cx="5430918" cy="1890000"/>
            <a:chOff x="6450155" y="1697119"/>
            <a:chExt cx="5430918" cy="1890000"/>
          </a:xfrm>
        </p:grpSpPr>
        <p:sp>
          <p:nvSpPr>
            <p:cNvPr id="18" name="矩形: 圆角 17">
              <a:extLst>
                <a:ext uri="{FF2B5EF4-FFF2-40B4-BE49-F238E27FC236}">
                  <a16:creationId xmlns:a16="http://schemas.microsoft.com/office/drawing/2014/main" id="{68D2E92C-DE35-6199-2E7E-6A0BDC71A01E}"/>
                </a:ext>
              </a:extLst>
            </p:cNvPr>
            <p:cNvSpPr/>
            <p:nvPr/>
          </p:nvSpPr>
          <p:spPr>
            <a:xfrm>
              <a:off x="7921073" y="1697119"/>
              <a:ext cx="3960000" cy="1890000"/>
            </a:xfrm>
            <a:prstGeom prst="roundRect">
              <a:avLst>
                <a:gd name="adj" fmla="val 3939"/>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marL="144000" marR="0" lvl="0" indent="-144000" algn="l" defTabSz="914400" rtl="0" eaLnBrk="1" fontAlgn="auto" latinLnBrk="0" hangingPunct="1">
                <a:spcBef>
                  <a:spcPts val="600"/>
                </a:spcBef>
                <a:spcAft>
                  <a:spcPts val="0"/>
                </a:spcAft>
                <a:buClrTx/>
                <a:buSzTx/>
                <a:buFont typeface="Arial" panose="020B0604020202020204" pitchFamily="34" charset="0"/>
                <a:buChar char="•"/>
                <a:tabLst/>
                <a:defRPr/>
              </a:pPr>
              <a:r>
                <a:rPr kumimoji="0" lang="en-US" altLang="zh-CN" sz="1400" i="0" u="none" strike="noStrike" kern="1200" cap="none" spc="0" normalizeH="0" baseline="0" noProof="0">
                  <a:ln>
                    <a:noFill/>
                  </a:ln>
                  <a:solidFill>
                    <a:srgbClr val="595454"/>
                  </a:solidFill>
                  <a:effectLst/>
                  <a:uLnTx/>
                  <a:uFillTx/>
                  <a:latin typeface="Trebuchet MS"/>
                  <a:ea typeface="+mn-ea"/>
                  <a:cs typeface="+mn-cs"/>
                </a:rPr>
                <a:t>NEDA-4</a:t>
              </a:r>
              <a:r>
                <a:rPr kumimoji="0" lang="zh-CN" altLang="en-US" sz="1400" i="0" u="none" strike="noStrike" kern="1200" cap="none" spc="0" normalizeH="0" baseline="0" noProof="0">
                  <a:ln>
                    <a:noFill/>
                  </a:ln>
                  <a:solidFill>
                    <a:srgbClr val="595454"/>
                  </a:solidFill>
                  <a:effectLst/>
                  <a:uLnTx/>
                  <a:uFillTx/>
                  <a:latin typeface="Trebuchet MS"/>
                  <a:ea typeface="+mn-ea"/>
                  <a:cs typeface="+mn-cs"/>
                </a:rPr>
                <a:t>复合指标达标率</a:t>
              </a:r>
              <a:r>
                <a:rPr lang="zh-CN" altLang="en-US" sz="1400">
                  <a:solidFill>
                    <a:srgbClr val="595454"/>
                  </a:solidFill>
                  <a:latin typeface="Trebuchet MS"/>
                </a:rPr>
                <a:t>高达</a:t>
              </a:r>
              <a:r>
                <a:rPr lang="en-US" altLang="zh-CN" sz="1400">
                  <a:solidFill>
                    <a:srgbClr val="595454"/>
                  </a:solidFill>
                  <a:latin typeface="Trebuchet MS"/>
                </a:rPr>
                <a:t>33.5%</a:t>
              </a:r>
              <a:r>
                <a:rPr lang="zh-CN" altLang="en-US" sz="1400">
                  <a:solidFill>
                    <a:srgbClr val="595454"/>
                  </a:solidFill>
                  <a:latin typeface="Trebuchet MS"/>
                </a:rPr>
                <a:t>，有效实现</a:t>
              </a:r>
              <a:r>
                <a:rPr kumimoji="0" lang="zh-CN" altLang="en-US" sz="1400" b="1" i="0" u="none" strike="noStrike" kern="1200" cap="none" spc="0" normalizeH="0" baseline="0" noProof="0">
                  <a:ln>
                    <a:noFill/>
                  </a:ln>
                  <a:solidFill>
                    <a:srgbClr val="BE2E91"/>
                  </a:solidFill>
                  <a:effectLst/>
                  <a:uLnTx/>
                  <a:uFillTx/>
                  <a:latin typeface="Trebuchet MS"/>
                  <a:ea typeface="+mn-ea"/>
                  <a:cs typeface="+mn-cs"/>
                </a:rPr>
                <a:t>躯体与认知功能双重保护</a:t>
              </a:r>
              <a:r>
                <a:rPr kumimoji="0" lang="zh-CN" altLang="en-US" sz="1400" i="0" u="none" strike="noStrike" kern="1200" cap="none" spc="0" normalizeH="0" baseline="0" noProof="0">
                  <a:ln>
                    <a:noFill/>
                  </a:ln>
                  <a:solidFill>
                    <a:srgbClr val="595454"/>
                  </a:solidFill>
                  <a:effectLst/>
                  <a:uLnTx/>
                  <a:uFillTx/>
                  <a:latin typeface="Trebuchet MS"/>
                  <a:ea typeface="+mn-ea"/>
                  <a:cs typeface="+mn-cs"/>
                </a:rPr>
                <a:t>，为患者带来</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更为全面的临床获益和价值</a:t>
              </a:r>
              <a:endParaRPr lang="zh-CN" altLang="en-US" sz="1400" b="1">
                <a:solidFill>
                  <a:srgbClr val="595454"/>
                </a:solidFill>
              </a:endParaRPr>
            </a:p>
          </p:txBody>
        </p:sp>
        <p:sp>
          <p:nvSpPr>
            <p:cNvPr id="19" name="矩形: 圆角 18">
              <a:extLst>
                <a:ext uri="{FF2B5EF4-FFF2-40B4-BE49-F238E27FC236}">
                  <a16:creationId xmlns:a16="http://schemas.microsoft.com/office/drawing/2014/main" id="{2EB87902-41F3-3036-BDCA-15FC3260A695}"/>
                </a:ext>
              </a:extLst>
            </p:cNvPr>
            <p:cNvSpPr/>
            <p:nvPr/>
          </p:nvSpPr>
          <p:spPr>
            <a:xfrm>
              <a:off x="6450155" y="1697119"/>
              <a:ext cx="1468800" cy="1890000"/>
            </a:xfrm>
            <a:prstGeom prst="roundRect">
              <a:avLst>
                <a:gd name="adj" fmla="val 12818"/>
              </a:avLst>
            </a:prstGeom>
            <a:solidFill>
              <a:srgbClr val="EFF3FF"/>
            </a:solidFill>
            <a:ln w="19050">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b="1">
                  <a:solidFill>
                    <a:schemeClr val="tx1">
                      <a:lumMod val="50000"/>
                    </a:schemeClr>
                  </a:solidFill>
                </a:rPr>
                <a:t>填补临床</a:t>
              </a:r>
              <a:endParaRPr lang="en-US" altLang="zh-CN" b="1">
                <a:solidFill>
                  <a:schemeClr val="tx1">
                    <a:lumMod val="50000"/>
                  </a:schemeClr>
                </a:solidFill>
              </a:endParaRPr>
            </a:p>
            <a:p>
              <a:pPr algn="ctr">
                <a:lnSpc>
                  <a:spcPct val="100000"/>
                </a:lnSpc>
              </a:pPr>
              <a:r>
                <a:rPr lang="zh-CN" altLang="en-US" b="1">
                  <a:solidFill>
                    <a:schemeClr val="tx1">
                      <a:lumMod val="50000"/>
                    </a:schemeClr>
                  </a:solidFill>
                </a:rPr>
                <a:t>未被满足</a:t>
              </a:r>
              <a:endParaRPr lang="en-US" altLang="zh-CN" b="1">
                <a:solidFill>
                  <a:schemeClr val="tx1">
                    <a:lumMod val="50000"/>
                  </a:schemeClr>
                </a:solidFill>
              </a:endParaRPr>
            </a:p>
            <a:p>
              <a:pPr algn="ctr">
                <a:lnSpc>
                  <a:spcPct val="100000"/>
                </a:lnSpc>
              </a:pPr>
              <a:r>
                <a:rPr lang="zh-CN" altLang="en-US" b="1">
                  <a:solidFill>
                    <a:schemeClr val="tx1">
                      <a:lumMod val="50000"/>
                    </a:schemeClr>
                  </a:solidFill>
                </a:rPr>
                <a:t>需求</a:t>
              </a:r>
              <a:endParaRPr lang="en-GB" b="1">
                <a:solidFill>
                  <a:schemeClr val="tx1">
                    <a:lumMod val="50000"/>
                  </a:schemeClr>
                </a:solidFill>
              </a:endParaRPr>
            </a:p>
          </p:txBody>
        </p:sp>
      </p:grpSp>
      <p:grpSp>
        <p:nvGrpSpPr>
          <p:cNvPr id="6" name="组合 5">
            <a:extLst>
              <a:ext uri="{FF2B5EF4-FFF2-40B4-BE49-F238E27FC236}">
                <a16:creationId xmlns:a16="http://schemas.microsoft.com/office/drawing/2014/main" id="{64970DB4-B9FF-F66F-61F5-7614A5F890DE}"/>
              </a:ext>
            </a:extLst>
          </p:cNvPr>
          <p:cNvGrpSpPr/>
          <p:nvPr/>
        </p:nvGrpSpPr>
        <p:grpSpPr>
          <a:xfrm>
            <a:off x="365758" y="3781234"/>
            <a:ext cx="5443472" cy="1890000"/>
            <a:chOff x="365758" y="3781234"/>
            <a:chExt cx="5443472" cy="1890000"/>
          </a:xfrm>
        </p:grpSpPr>
        <p:sp>
          <p:nvSpPr>
            <p:cNvPr id="20" name="矩形: 圆角 19">
              <a:extLst>
                <a:ext uri="{FF2B5EF4-FFF2-40B4-BE49-F238E27FC236}">
                  <a16:creationId xmlns:a16="http://schemas.microsoft.com/office/drawing/2014/main" id="{11E311CF-FB82-08C2-B042-DEEE2A61E30A}"/>
                </a:ext>
              </a:extLst>
            </p:cNvPr>
            <p:cNvSpPr/>
            <p:nvPr/>
          </p:nvSpPr>
          <p:spPr>
            <a:xfrm>
              <a:off x="1849230" y="3781234"/>
              <a:ext cx="3960000" cy="1890000"/>
            </a:xfrm>
            <a:prstGeom prst="roundRect">
              <a:avLst>
                <a:gd name="adj" fmla="val 6865"/>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marL="144000" marR="0" lvl="0" indent="-144000" algn="l" defTabSz="914400" rtl="0" eaLnBrk="1" fontAlgn="auto" latinLnBrk="0" hangingPunct="1">
                <a:spcBef>
                  <a:spcPts val="600"/>
                </a:spcBef>
                <a:spcAft>
                  <a:spcPts val="0"/>
                </a:spcAft>
                <a:buClrTx/>
                <a:buSzTx/>
                <a:buFont typeface="Arial" panose="020B0604020202020204" pitchFamily="34" charset="0"/>
                <a:buChar char="•"/>
                <a:tabLst/>
                <a:defRPr/>
              </a:pPr>
              <a:r>
                <a:rPr lang="zh-CN" altLang="en-US" sz="1400">
                  <a:solidFill>
                    <a:schemeClr val="tx1"/>
                  </a:solidFill>
                </a:rPr>
                <a:t>可</a:t>
              </a:r>
              <a:r>
                <a:rPr lang="zh-CN" altLang="en-US" sz="1400" b="1">
                  <a:solidFill>
                    <a:srgbClr val="BE2E91"/>
                  </a:solidFill>
                </a:rPr>
                <a:t>升级替代</a:t>
              </a:r>
              <a:r>
                <a:rPr lang="zh-CN" altLang="en-US" sz="1400">
                  <a:solidFill>
                    <a:schemeClr val="tx1"/>
                  </a:solidFill>
                </a:rPr>
                <a:t>医保目录内同类药物</a:t>
              </a:r>
              <a:r>
                <a:rPr kumimoji="0" lang="zh-CN" altLang="en-US" sz="1400" i="0" u="none" strike="noStrike" kern="1200" cap="none" spc="0" normalizeH="0" baseline="0" noProof="0">
                  <a:ln>
                    <a:noFill/>
                  </a:ln>
                  <a:solidFill>
                    <a:schemeClr val="tx1"/>
                  </a:solidFill>
                  <a:effectLst/>
                  <a:uLnTx/>
                  <a:uFillTx/>
                  <a:latin typeface="+mn-lt"/>
                  <a:ea typeface="+mn-ea"/>
                  <a:cs typeface="+mn-cs"/>
                </a:rPr>
                <a:t>，医保基金</a:t>
              </a:r>
              <a:br>
                <a:rPr kumimoji="0" lang="en-US" altLang="zh-CN" sz="1400" i="0" u="none" strike="noStrike" kern="1200" cap="none" spc="0" normalizeH="0" baseline="0" noProof="0">
                  <a:ln>
                    <a:noFill/>
                  </a:ln>
                  <a:solidFill>
                    <a:schemeClr val="tx1"/>
                  </a:solidFill>
                  <a:effectLst/>
                  <a:uLnTx/>
                  <a:uFillTx/>
                  <a:latin typeface="+mn-lt"/>
                  <a:ea typeface="+mn-ea"/>
                  <a:cs typeface="+mn-cs"/>
                </a:rPr>
              </a:br>
              <a:r>
                <a:rPr kumimoji="0" lang="zh-CN" altLang="en-US" sz="1400" b="1" i="0" u="none" strike="noStrike" kern="1200" cap="none" spc="0" normalizeH="0" baseline="0" noProof="0">
                  <a:ln>
                    <a:noFill/>
                  </a:ln>
                  <a:solidFill>
                    <a:srgbClr val="BE2E91"/>
                  </a:solidFill>
                  <a:effectLst/>
                  <a:uLnTx/>
                  <a:uFillTx/>
                  <a:latin typeface="+mn-lt"/>
                  <a:ea typeface="+mn-ea"/>
                  <a:cs typeface="+mn-cs"/>
                </a:rPr>
                <a:t>药品费用的额外支出有限、可控</a:t>
              </a:r>
              <a:endParaRPr kumimoji="0" lang="en-US" altLang="zh-CN" sz="1400" b="1" i="0" u="none" strike="noStrike" kern="1200" cap="none" spc="0" normalizeH="0" baseline="0" noProof="0">
                <a:ln>
                  <a:noFill/>
                </a:ln>
                <a:solidFill>
                  <a:srgbClr val="BE2E91"/>
                </a:solidFill>
                <a:effectLst/>
                <a:uLnTx/>
                <a:uFillTx/>
                <a:latin typeface="+mn-lt"/>
                <a:ea typeface="+mn-ea"/>
                <a:cs typeface="+mn-cs"/>
              </a:endParaRPr>
            </a:p>
            <a:p>
              <a:pPr marL="144000" lvl="0" indent="-144000">
                <a:spcBef>
                  <a:spcPts val="600"/>
                </a:spcBef>
                <a:buFont typeface="Arial" panose="020B0604020202020204" pitchFamily="34" charset="0"/>
                <a:buChar char="•"/>
                <a:defRPr/>
              </a:pPr>
              <a:r>
                <a:rPr lang="zh-CN" altLang="en-US" sz="1400">
                  <a:solidFill>
                    <a:srgbClr val="595454"/>
                  </a:solidFill>
                </a:rPr>
                <a:t>可降低认知功能障碍治疗、基因检测、不良反应处理等相关费用，</a:t>
              </a:r>
              <a:r>
                <a:rPr lang="zh-CN" altLang="en-US" sz="1400" b="1">
                  <a:solidFill>
                    <a:srgbClr val="BE2E91"/>
                  </a:solidFill>
                </a:rPr>
                <a:t>节省医保基金的整体支出</a:t>
              </a:r>
            </a:p>
          </p:txBody>
        </p:sp>
        <p:sp>
          <p:nvSpPr>
            <p:cNvPr id="21" name="矩形: 圆角 20">
              <a:extLst>
                <a:ext uri="{FF2B5EF4-FFF2-40B4-BE49-F238E27FC236}">
                  <a16:creationId xmlns:a16="http://schemas.microsoft.com/office/drawing/2014/main" id="{FB522E10-8455-2225-E759-16EA2AEEDEC5}"/>
                </a:ext>
              </a:extLst>
            </p:cNvPr>
            <p:cNvSpPr/>
            <p:nvPr/>
          </p:nvSpPr>
          <p:spPr>
            <a:xfrm>
              <a:off x="365758" y="3781234"/>
              <a:ext cx="1468800" cy="1890000"/>
            </a:xfrm>
            <a:prstGeom prst="roundRect">
              <a:avLst>
                <a:gd name="adj" fmla="val 10472"/>
              </a:avLst>
            </a:prstGeom>
            <a:solidFill>
              <a:srgbClr val="EFF3FF"/>
            </a:solidFill>
            <a:ln w="19050">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b="1">
                  <a:solidFill>
                    <a:schemeClr val="tx1">
                      <a:lumMod val="50000"/>
                    </a:schemeClr>
                  </a:solidFill>
                </a:rPr>
                <a:t>符合</a:t>
              </a:r>
              <a:endParaRPr lang="en-US" altLang="zh-CN" b="1">
                <a:solidFill>
                  <a:schemeClr val="tx1">
                    <a:lumMod val="50000"/>
                  </a:schemeClr>
                </a:solidFill>
              </a:endParaRPr>
            </a:p>
            <a:p>
              <a:pPr algn="ctr">
                <a:lnSpc>
                  <a:spcPct val="100000"/>
                </a:lnSpc>
              </a:pPr>
              <a:r>
                <a:rPr lang="zh-CN" altLang="en-US" b="1">
                  <a:solidFill>
                    <a:schemeClr val="tx1">
                      <a:lumMod val="50000"/>
                    </a:schemeClr>
                  </a:solidFill>
                </a:rPr>
                <a:t>“保基本”</a:t>
              </a:r>
              <a:endParaRPr lang="en-GB" b="1">
                <a:solidFill>
                  <a:schemeClr val="tx1">
                    <a:lumMod val="50000"/>
                  </a:schemeClr>
                </a:solidFill>
              </a:endParaRPr>
            </a:p>
          </p:txBody>
        </p:sp>
      </p:grpSp>
      <p:grpSp>
        <p:nvGrpSpPr>
          <p:cNvPr id="7" name="组合 6">
            <a:extLst>
              <a:ext uri="{FF2B5EF4-FFF2-40B4-BE49-F238E27FC236}">
                <a16:creationId xmlns:a16="http://schemas.microsoft.com/office/drawing/2014/main" id="{4C6F9B6C-FB90-A91C-E722-CB0F16050CC6}"/>
              </a:ext>
            </a:extLst>
          </p:cNvPr>
          <p:cNvGrpSpPr/>
          <p:nvPr/>
        </p:nvGrpSpPr>
        <p:grpSpPr>
          <a:xfrm>
            <a:off x="6422813" y="3781234"/>
            <a:ext cx="5430552" cy="1890000"/>
            <a:chOff x="6422813" y="3781234"/>
            <a:chExt cx="5430552" cy="1890000"/>
          </a:xfrm>
        </p:grpSpPr>
        <p:sp>
          <p:nvSpPr>
            <p:cNvPr id="22" name="矩形: 圆角 21">
              <a:extLst>
                <a:ext uri="{FF2B5EF4-FFF2-40B4-BE49-F238E27FC236}">
                  <a16:creationId xmlns:a16="http://schemas.microsoft.com/office/drawing/2014/main" id="{AEC0994C-2DC4-38C4-E53C-3C98E18DEF67}"/>
                </a:ext>
              </a:extLst>
            </p:cNvPr>
            <p:cNvSpPr/>
            <p:nvPr/>
          </p:nvSpPr>
          <p:spPr>
            <a:xfrm>
              <a:off x="7893365" y="3781234"/>
              <a:ext cx="3960000" cy="1890000"/>
            </a:xfrm>
            <a:prstGeom prst="roundRect">
              <a:avLst>
                <a:gd name="adj" fmla="val 7274"/>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marL="144000" marR="0" lvl="0" indent="-144000" algn="l" defTabSz="914400" rtl="0" eaLnBrk="1" fontAlgn="auto" latinLnBrk="0" hangingPunct="1">
                <a:spcBef>
                  <a:spcPts val="600"/>
                </a:spcBef>
                <a:spcAft>
                  <a:spcPts val="0"/>
                </a:spcAft>
                <a:buClrTx/>
                <a:buSzTx/>
                <a:buFont typeface="Arial" panose="020B0604020202020204" pitchFamily="34" charset="0"/>
                <a:buChar char="•"/>
                <a:tabLst/>
                <a:defRPr/>
              </a:pPr>
              <a:r>
                <a:rPr lang="zh-CN" altLang="en-US" sz="1400" b="1">
                  <a:solidFill>
                    <a:srgbClr val="BE2E91"/>
                  </a:solidFill>
                  <a:latin typeface="+mj-lt"/>
                </a:rPr>
                <a:t>无滥用风险：</a:t>
              </a:r>
              <a:r>
                <a:rPr lang="zh-CN" altLang="en-US" sz="1400">
                  <a:solidFill>
                    <a:srgbClr val="595454"/>
                  </a:solidFill>
                  <a:latin typeface="+mj-lt"/>
                </a:rPr>
                <a:t>适应症明确，指南推荐清晰</a:t>
              </a:r>
              <a:endParaRPr lang="en-US" altLang="zh-CN" sz="1400" b="1">
                <a:solidFill>
                  <a:srgbClr val="BE2E91"/>
                </a:solidFill>
                <a:latin typeface="+mj-lt"/>
              </a:endParaRPr>
            </a:p>
            <a:p>
              <a:pPr marL="144000" indent="-144000">
                <a:spcBef>
                  <a:spcPts val="600"/>
                </a:spcBef>
                <a:buFont typeface="Arial" panose="020B0604020202020204" pitchFamily="34" charset="0"/>
                <a:buChar char="•"/>
                <a:defRPr/>
              </a:pPr>
              <a:r>
                <a:rPr lang="zh-CN" altLang="en-US" sz="1400" b="1">
                  <a:solidFill>
                    <a:srgbClr val="BE2E91"/>
                  </a:solidFill>
                  <a:latin typeface="+mj-lt"/>
                </a:rPr>
                <a:t>易于启动和维持：</a:t>
              </a:r>
              <a:r>
                <a:rPr lang="zh-CN" altLang="en-US" sz="1400">
                  <a:solidFill>
                    <a:srgbClr val="595454"/>
                  </a:solidFill>
                  <a:latin typeface="+mj-lt"/>
                </a:rPr>
                <a:t>无需基因检测，口服</a:t>
              </a:r>
              <a:endParaRPr lang="en-US" altLang="zh-CN" sz="1400" b="1">
                <a:solidFill>
                  <a:srgbClr val="BE2E91"/>
                </a:solidFill>
                <a:latin typeface="+mj-lt"/>
              </a:endParaRPr>
            </a:p>
            <a:p>
              <a:pPr marL="144000" lvl="0" indent="-144000">
                <a:spcBef>
                  <a:spcPts val="600"/>
                </a:spcBef>
                <a:buFont typeface="Arial" panose="020B0604020202020204" pitchFamily="34" charset="0"/>
                <a:buChar char="•"/>
                <a:defRPr/>
              </a:pPr>
              <a:r>
                <a:rPr lang="zh-CN" altLang="en-US" sz="1400" b="1">
                  <a:solidFill>
                    <a:srgbClr val="BE2E91"/>
                  </a:solidFill>
                  <a:latin typeface="+mj-lt"/>
                </a:rPr>
                <a:t>贮运便捷：</a:t>
              </a:r>
              <a:r>
                <a:rPr kumimoji="0" lang="en-US" altLang="zh-CN" sz="1400" b="0" i="0" u="none" strike="noStrike" kern="1200" cap="none" spc="0" normalizeH="0" baseline="0" noProof="0">
                  <a:ln>
                    <a:noFill/>
                  </a:ln>
                  <a:solidFill>
                    <a:srgbClr val="595454"/>
                  </a:solidFill>
                  <a:effectLst/>
                  <a:uLnTx/>
                  <a:uFillTx/>
                  <a:latin typeface="+mj-lt"/>
                  <a:ea typeface="+mn-ea"/>
                  <a:cs typeface="+mn-cs"/>
                </a:rPr>
                <a:t>25</a:t>
              </a:r>
              <a:r>
                <a:rPr kumimoji="0" lang="zh-CN" altLang="en-US" sz="1400" b="0" i="0" u="none" strike="noStrike" kern="1200" cap="none" spc="0" normalizeH="0" baseline="0" noProof="0">
                  <a:ln>
                    <a:noFill/>
                  </a:ln>
                  <a:solidFill>
                    <a:srgbClr val="595454"/>
                  </a:solidFill>
                  <a:effectLst/>
                  <a:uLnTx/>
                  <a:uFillTx/>
                  <a:latin typeface="+mj-lt"/>
                  <a:ea typeface="+mn-ea"/>
                  <a:cs typeface="+mn-cs"/>
                </a:rPr>
                <a:t>℃以下</a:t>
              </a:r>
              <a:r>
                <a:rPr lang="zh-CN" altLang="en-US" sz="1400">
                  <a:solidFill>
                    <a:srgbClr val="595454"/>
                  </a:solidFill>
                  <a:latin typeface="+mj-lt"/>
                </a:rPr>
                <a:t>保存，有效期</a:t>
              </a:r>
              <a:r>
                <a:rPr lang="en-US" altLang="zh-CN" sz="1400">
                  <a:solidFill>
                    <a:srgbClr val="595454"/>
                  </a:solidFill>
                  <a:latin typeface="+mj-lt"/>
                </a:rPr>
                <a:t>36</a:t>
              </a:r>
              <a:r>
                <a:rPr lang="zh-CN" altLang="en-US" sz="1400">
                  <a:solidFill>
                    <a:srgbClr val="595454"/>
                  </a:solidFill>
                  <a:latin typeface="+mj-lt"/>
                </a:rPr>
                <a:t>个月</a:t>
              </a:r>
              <a:endParaRPr lang="en-US" altLang="zh-CN" sz="1400">
                <a:solidFill>
                  <a:srgbClr val="BE2E91"/>
                </a:solidFill>
                <a:latin typeface="+mj-lt"/>
              </a:endParaRPr>
            </a:p>
          </p:txBody>
        </p:sp>
        <p:sp>
          <p:nvSpPr>
            <p:cNvPr id="23" name="矩形: 圆角 22">
              <a:extLst>
                <a:ext uri="{FF2B5EF4-FFF2-40B4-BE49-F238E27FC236}">
                  <a16:creationId xmlns:a16="http://schemas.microsoft.com/office/drawing/2014/main" id="{5449C525-B5F4-02B8-3C3D-33441587F251}"/>
                </a:ext>
              </a:extLst>
            </p:cNvPr>
            <p:cNvSpPr/>
            <p:nvPr/>
          </p:nvSpPr>
          <p:spPr>
            <a:xfrm>
              <a:off x="6422813" y="3781234"/>
              <a:ext cx="1468800" cy="1890000"/>
            </a:xfrm>
            <a:prstGeom prst="roundRect">
              <a:avLst>
                <a:gd name="adj" fmla="val 9631"/>
              </a:avLst>
            </a:prstGeom>
            <a:solidFill>
              <a:srgbClr val="EFF3FF"/>
            </a:solidFill>
            <a:ln w="19050">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b="1">
                  <a:solidFill>
                    <a:schemeClr val="tx1">
                      <a:lumMod val="50000"/>
                    </a:schemeClr>
                  </a:solidFill>
                </a:rPr>
                <a:t>用药管理</a:t>
              </a:r>
              <a:endParaRPr lang="en-US" altLang="zh-CN" b="1">
                <a:solidFill>
                  <a:schemeClr val="tx1">
                    <a:lumMod val="50000"/>
                  </a:schemeClr>
                </a:solidFill>
              </a:endParaRPr>
            </a:p>
            <a:p>
              <a:pPr algn="ctr">
                <a:lnSpc>
                  <a:spcPct val="100000"/>
                </a:lnSpc>
              </a:pPr>
              <a:r>
                <a:rPr lang="zh-CN" altLang="en-US" b="1">
                  <a:solidFill>
                    <a:schemeClr val="tx1">
                      <a:lumMod val="50000"/>
                    </a:schemeClr>
                  </a:solidFill>
                </a:rPr>
                <a:t>便捷</a:t>
              </a:r>
              <a:endParaRPr lang="en-GB" b="1">
                <a:solidFill>
                  <a:schemeClr val="tx1">
                    <a:lumMod val="50000"/>
                  </a:schemeClr>
                </a:solidFill>
              </a:endParaRPr>
            </a:p>
          </p:txBody>
        </p:sp>
      </p:grpSp>
      <p:sp>
        <p:nvSpPr>
          <p:cNvPr id="8" name="灯片编号占位符 3">
            <a:extLst>
              <a:ext uri="{FF2B5EF4-FFF2-40B4-BE49-F238E27FC236}">
                <a16:creationId xmlns:a16="http://schemas.microsoft.com/office/drawing/2014/main" id="{97B88C91-A05E-B7C5-4623-229A1B369F7A}"/>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11</a:t>
            </a:fld>
            <a:endParaRPr lang="en-US"/>
          </a:p>
        </p:txBody>
      </p:sp>
    </p:spTree>
    <p:extLst>
      <p:ext uri="{BB962C8B-B14F-4D97-AF65-F5344CB8AC3E}">
        <p14:creationId xmlns:p14="http://schemas.microsoft.com/office/powerpoint/2010/main" val="364299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对象 107" hidden="1">
            <a:extLst>
              <a:ext uri="{FF2B5EF4-FFF2-40B4-BE49-F238E27FC236}">
                <a16:creationId xmlns:a16="http://schemas.microsoft.com/office/drawing/2014/main" id="{5AC76017-5A4F-CA57-52A3-069DBC4294E2}"/>
              </a:ext>
            </a:extLst>
          </p:cNvPr>
          <p:cNvGraphicFramePr>
            <a:graphicFrameLocks noChangeAspect="1"/>
          </p:cNvGraphicFramePr>
          <p:nvPr>
            <p:custDataLst>
              <p:tags r:id="rId1"/>
            </p:custDataLst>
            <p:extLst>
              <p:ext uri="{D42A27DB-BD31-4B8C-83A1-F6EECF244321}">
                <p14:modId xmlns:p14="http://schemas.microsoft.com/office/powerpoint/2010/main" val="307934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108" name="对象 107" hidden="1">
                        <a:extLst>
                          <a:ext uri="{FF2B5EF4-FFF2-40B4-BE49-F238E27FC236}">
                            <a16:creationId xmlns:a16="http://schemas.microsoft.com/office/drawing/2014/main" id="{5AC76017-5A4F-CA57-52A3-069DBC4294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等腰三角形 6">
            <a:extLst>
              <a:ext uri="{FF2B5EF4-FFF2-40B4-BE49-F238E27FC236}">
                <a16:creationId xmlns:a16="http://schemas.microsoft.com/office/drawing/2014/main" id="{D8A859EF-FB88-E7E8-525F-4321DA90A2F3}"/>
              </a:ext>
            </a:extLst>
          </p:cNvPr>
          <p:cNvSpPr/>
          <p:nvPr/>
        </p:nvSpPr>
        <p:spPr>
          <a:xfrm rot="5400000">
            <a:off x="2931477" y="-1078548"/>
            <a:ext cx="4667250" cy="9719945"/>
          </a:xfrm>
          <a:prstGeom prst="triangle">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6" name="文本框 5">
            <a:extLst>
              <a:ext uri="{FF2B5EF4-FFF2-40B4-BE49-F238E27FC236}">
                <a16:creationId xmlns:a16="http://schemas.microsoft.com/office/drawing/2014/main" id="{86991887-72F9-1C32-9CF6-314B18AF8EE7}"/>
              </a:ext>
            </a:extLst>
          </p:cNvPr>
          <p:cNvSpPr txBox="1"/>
          <p:nvPr/>
        </p:nvSpPr>
        <p:spPr>
          <a:xfrm>
            <a:off x="5495109" y="6949440"/>
            <a:ext cx="914400" cy="914400"/>
          </a:xfrm>
          <a:prstGeom prst="rect">
            <a:avLst/>
          </a:prstGeom>
          <a:noFill/>
        </p:spPr>
        <p:txBody>
          <a:bodyPr wrap="none" lIns="0" tIns="0" rIns="0" bIns="0" rtlCol="0">
            <a:noAutofit/>
          </a:bodyPr>
          <a:lstStyle/>
          <a:p>
            <a:pPr>
              <a:lnSpc>
                <a:spcPct val="100000"/>
              </a:lnSpc>
            </a:pPr>
            <a:endParaRPr lang="zh-CN" altLang="en-US" sz="2000"/>
          </a:p>
        </p:txBody>
      </p:sp>
      <p:sp>
        <p:nvSpPr>
          <p:cNvPr id="29" name="标题 1">
            <a:extLst>
              <a:ext uri="{FF2B5EF4-FFF2-40B4-BE49-F238E27FC236}">
                <a16:creationId xmlns:a16="http://schemas.microsoft.com/office/drawing/2014/main" id="{44554291-5CF5-49C1-08AA-750673E37F04}"/>
              </a:ext>
            </a:extLst>
          </p:cNvPr>
          <p:cNvSpPr txBox="1">
            <a:spLocks/>
          </p:cNvSpPr>
          <p:nvPr/>
        </p:nvSpPr>
        <p:spPr>
          <a:xfrm>
            <a:off x="416788" y="552051"/>
            <a:ext cx="10878229" cy="9144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r>
              <a:rPr lang="zh-CN" altLang="en-US" sz="2400" dirty="0">
                <a:solidFill>
                  <a:srgbClr val="595454"/>
                </a:solidFill>
                <a:latin typeface="+mn-lt"/>
                <a:ea typeface="+mn-ea"/>
                <a:cs typeface="+mn-cs"/>
              </a:rPr>
              <a:t>盐酸奥扎莫德</a:t>
            </a:r>
            <a:r>
              <a:rPr lang="zh-CN" altLang="en-US" sz="2400" dirty="0">
                <a:solidFill>
                  <a:schemeClr val="tx2"/>
                </a:solidFill>
                <a:latin typeface="+mn-lt"/>
                <a:ea typeface="+mn-ea"/>
                <a:cs typeface="+mn-cs"/>
              </a:rPr>
              <a:t>可</a:t>
            </a:r>
            <a:r>
              <a:rPr lang="zh-CN" altLang="en-US" sz="2400" dirty="0">
                <a:solidFill>
                  <a:srgbClr val="BE2E91"/>
                </a:solidFill>
                <a:latin typeface="+mn-lt"/>
                <a:ea typeface="+mn-ea"/>
                <a:cs typeface="+mn-cs"/>
              </a:rPr>
              <a:t>升级替代</a:t>
            </a:r>
            <a:r>
              <a:rPr lang="zh-CN" altLang="en-US" sz="2400" dirty="0">
                <a:solidFill>
                  <a:schemeClr val="tx2"/>
                </a:solidFill>
                <a:latin typeface="+mn-lt"/>
                <a:ea typeface="+mn-ea"/>
                <a:cs typeface="+mn-cs"/>
              </a:rPr>
              <a:t>现医保目录内治疗药物，为多发性硬化的临床治疗提供</a:t>
            </a:r>
            <a:r>
              <a:rPr lang="zh-CN" altLang="en-US" sz="2400" dirty="0">
                <a:solidFill>
                  <a:srgbClr val="BE2E91"/>
                </a:solidFill>
                <a:latin typeface="+mn-lt"/>
                <a:ea typeface="+mn-ea"/>
                <a:cs typeface="+mn-cs"/>
              </a:rPr>
              <a:t>综合价值更优</a:t>
            </a:r>
            <a:r>
              <a:rPr lang="zh-CN" altLang="en-US" sz="2400" dirty="0">
                <a:solidFill>
                  <a:schemeClr val="tx2"/>
                </a:solidFill>
                <a:latin typeface="+mn-lt"/>
                <a:ea typeface="+mn-ea"/>
                <a:cs typeface="+mn-cs"/>
              </a:rPr>
              <a:t>的治疗选择，在延缓脑萎缩和保护认知功能方面具</a:t>
            </a:r>
            <a:r>
              <a:rPr lang="zh-CN" altLang="en-US" sz="2400" dirty="0">
                <a:solidFill>
                  <a:srgbClr val="BE2E91"/>
                </a:solidFill>
                <a:latin typeface="+mn-lt"/>
                <a:ea typeface="+mn-ea"/>
                <a:cs typeface="+mn-cs"/>
              </a:rPr>
              <a:t>极高的临床价值</a:t>
            </a:r>
          </a:p>
        </p:txBody>
      </p:sp>
      <p:grpSp>
        <p:nvGrpSpPr>
          <p:cNvPr id="2" name="组合 1">
            <a:extLst>
              <a:ext uri="{FF2B5EF4-FFF2-40B4-BE49-F238E27FC236}">
                <a16:creationId xmlns:a16="http://schemas.microsoft.com/office/drawing/2014/main" id="{8D155323-B70D-4DAD-DD14-C825A9C5F551}"/>
              </a:ext>
            </a:extLst>
          </p:cNvPr>
          <p:cNvGrpSpPr/>
          <p:nvPr/>
        </p:nvGrpSpPr>
        <p:grpSpPr>
          <a:xfrm>
            <a:off x="0" y="27277"/>
            <a:ext cx="3124200" cy="369331"/>
            <a:chOff x="0" y="27277"/>
            <a:chExt cx="3124200" cy="369331"/>
          </a:xfrm>
        </p:grpSpPr>
        <p:sp>
          <p:nvSpPr>
            <p:cNvPr id="3" name="矩形: 圆顶角 2">
              <a:extLst>
                <a:ext uri="{FF2B5EF4-FFF2-40B4-BE49-F238E27FC236}">
                  <a16:creationId xmlns:a16="http://schemas.microsoft.com/office/drawing/2014/main" id="{222F24A0-3EF4-3D6F-D033-CD8C6904985A}"/>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4" name="文本框 3">
              <a:extLst>
                <a:ext uri="{FF2B5EF4-FFF2-40B4-BE49-F238E27FC236}">
                  <a16:creationId xmlns:a16="http://schemas.microsoft.com/office/drawing/2014/main" id="{683C5438-6DF1-D7F8-977E-430171F11CB5}"/>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6</a:t>
              </a:r>
              <a:endParaRPr lang="zh-CN" altLang="en-US" sz="2000" b="1">
                <a:solidFill>
                  <a:schemeClr val="bg1"/>
                </a:solidFill>
              </a:endParaRPr>
            </a:p>
          </p:txBody>
        </p:sp>
        <p:sp>
          <p:nvSpPr>
            <p:cNvPr id="5" name="文本框 7">
              <a:extLst>
                <a:ext uri="{FF2B5EF4-FFF2-40B4-BE49-F238E27FC236}">
                  <a16:creationId xmlns:a16="http://schemas.microsoft.com/office/drawing/2014/main" id="{D4D728B3-12A4-80AA-56F6-3337263A004E}"/>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总结</a:t>
              </a:r>
              <a:endParaRPr lang="en-GB" altLang="zh-CN" sz="1400" b="1">
                <a:latin typeface="Trebuchet MS"/>
              </a:endParaRPr>
            </a:p>
          </p:txBody>
        </p:sp>
      </p:grpSp>
      <p:sp>
        <p:nvSpPr>
          <p:cNvPr id="9" name="等腰三角形 8">
            <a:extLst>
              <a:ext uri="{FF2B5EF4-FFF2-40B4-BE49-F238E27FC236}">
                <a16:creationId xmlns:a16="http://schemas.microsoft.com/office/drawing/2014/main" id="{BEB8EDF9-5CE3-10C1-23FE-5FF9B7313015}"/>
              </a:ext>
            </a:extLst>
          </p:cNvPr>
          <p:cNvSpPr/>
          <p:nvPr/>
        </p:nvSpPr>
        <p:spPr>
          <a:xfrm rot="16200000">
            <a:off x="4550209" y="-1102560"/>
            <a:ext cx="4581925" cy="9719944"/>
          </a:xfrm>
          <a:prstGeom prst="triangle">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graphicFrame>
        <p:nvGraphicFramePr>
          <p:cNvPr id="8" name="表格 3">
            <a:extLst>
              <a:ext uri="{FF2B5EF4-FFF2-40B4-BE49-F238E27FC236}">
                <a16:creationId xmlns:a16="http://schemas.microsoft.com/office/drawing/2014/main" id="{C8FF3EB4-6C2D-B9D0-F030-1BD0E5A75AF7}"/>
              </a:ext>
            </a:extLst>
          </p:cNvPr>
          <p:cNvGraphicFramePr>
            <a:graphicFrameLocks noGrp="1"/>
          </p:cNvGraphicFramePr>
          <p:nvPr>
            <p:extLst>
              <p:ext uri="{D42A27DB-BD31-4B8C-83A1-F6EECF244321}">
                <p14:modId xmlns:p14="http://schemas.microsoft.com/office/powerpoint/2010/main" val="3655856868"/>
              </p:ext>
            </p:extLst>
          </p:nvPr>
        </p:nvGraphicFramePr>
        <p:xfrm>
          <a:off x="416787" y="1754844"/>
          <a:ext cx="11274832" cy="4093976"/>
        </p:xfrm>
        <a:graphic>
          <a:graphicData uri="http://schemas.openxmlformats.org/drawingml/2006/table">
            <a:tbl>
              <a:tblPr>
                <a:tableStyleId>{7AFD8959-9B3F-4D47-BAAB-44C6AA61CEA2}</a:tableStyleId>
              </a:tblPr>
              <a:tblGrid>
                <a:gridCol w="2818708">
                  <a:extLst>
                    <a:ext uri="{9D8B030D-6E8A-4147-A177-3AD203B41FA5}">
                      <a16:colId xmlns:a16="http://schemas.microsoft.com/office/drawing/2014/main" val="74346220"/>
                    </a:ext>
                  </a:extLst>
                </a:gridCol>
                <a:gridCol w="2818708">
                  <a:extLst>
                    <a:ext uri="{9D8B030D-6E8A-4147-A177-3AD203B41FA5}">
                      <a16:colId xmlns:a16="http://schemas.microsoft.com/office/drawing/2014/main" val="3037757579"/>
                    </a:ext>
                  </a:extLst>
                </a:gridCol>
                <a:gridCol w="2818708">
                  <a:extLst>
                    <a:ext uri="{9D8B030D-6E8A-4147-A177-3AD203B41FA5}">
                      <a16:colId xmlns:a16="http://schemas.microsoft.com/office/drawing/2014/main" val="1137213050"/>
                    </a:ext>
                  </a:extLst>
                </a:gridCol>
                <a:gridCol w="2818708">
                  <a:extLst>
                    <a:ext uri="{9D8B030D-6E8A-4147-A177-3AD203B41FA5}">
                      <a16:colId xmlns:a16="http://schemas.microsoft.com/office/drawing/2014/main" val="1883964489"/>
                    </a:ext>
                  </a:extLst>
                </a:gridCol>
              </a:tblGrid>
              <a:tr h="2046988">
                <a:tc>
                  <a:txBody>
                    <a:bodyPr/>
                    <a:lstStyle/>
                    <a:p>
                      <a:pPr marL="0" indent="0">
                        <a:lnSpc>
                          <a:spcPct val="100000"/>
                        </a:lnSpc>
                        <a:spcAft>
                          <a:spcPts val="600"/>
                        </a:spcAft>
                        <a:buSzPct val="100000"/>
                        <a:buFont typeface="Arial" panose="020B0604020202020204" pitchFamily="34" charset="0"/>
                        <a:buNone/>
                      </a:pPr>
                      <a:r>
                        <a:rPr lang="zh-CN" altLang="en-US" sz="1200" b="1">
                          <a:solidFill>
                            <a:schemeClr val="tx1"/>
                          </a:solidFill>
                        </a:rPr>
                        <a:t>疗效升级：</a:t>
                      </a:r>
                      <a:r>
                        <a:rPr lang="en-US" altLang="zh-CN" sz="1200" b="0">
                          <a:solidFill>
                            <a:schemeClr val="tx1"/>
                          </a:solidFill>
                        </a:rPr>
                        <a:t>ARR</a:t>
                      </a:r>
                      <a:r>
                        <a:rPr lang="zh-CN" altLang="en-US" sz="1200" b="0">
                          <a:solidFill>
                            <a:schemeClr val="tx1"/>
                          </a:solidFill>
                        </a:rPr>
                        <a:t>进一步降低 ，</a:t>
                      </a:r>
                      <a:r>
                        <a:rPr lang="en-US" altLang="zh-CN" sz="1200" b="0">
                          <a:solidFill>
                            <a:schemeClr val="tx1"/>
                          </a:solidFill>
                        </a:rPr>
                        <a:t>NEDA-4</a:t>
                      </a:r>
                      <a:r>
                        <a:rPr lang="zh-CN" altLang="en-US" sz="1200" b="0">
                          <a:solidFill>
                            <a:schemeClr val="tx1"/>
                          </a:solidFill>
                        </a:rPr>
                        <a:t>达标率大幅提升，认知功能得到有效保护和改善</a:t>
                      </a:r>
                      <a:endParaRPr lang="en-US" altLang="zh-CN" sz="1200" b="0">
                        <a:solidFill>
                          <a:schemeClr val="tx1"/>
                        </a:solidFill>
                      </a:endParaRPr>
                    </a:p>
                    <a:p>
                      <a:pPr marL="0" indent="0">
                        <a:lnSpc>
                          <a:spcPct val="100000"/>
                        </a:lnSpc>
                        <a:spcAft>
                          <a:spcPts val="600"/>
                        </a:spcAft>
                        <a:buSzPct val="100000"/>
                        <a:buFont typeface="Arial" panose="020B0604020202020204" pitchFamily="34" charset="0"/>
                        <a:buNone/>
                      </a:pPr>
                      <a:endParaRPr lang="en-US" altLang="zh-CN" sz="1200" b="0">
                        <a:solidFill>
                          <a:schemeClr val="tx1"/>
                        </a:solidFill>
                      </a:endParaRPr>
                    </a:p>
                    <a:p>
                      <a:pPr marL="0" indent="0">
                        <a:lnSpc>
                          <a:spcPct val="100000"/>
                        </a:lnSpc>
                        <a:spcAft>
                          <a:spcPts val="600"/>
                        </a:spcAft>
                        <a:buSzPct val="100000"/>
                        <a:buFont typeface="Arial" panose="020B0604020202020204" pitchFamily="34" charset="0"/>
                        <a:buNone/>
                      </a:pPr>
                      <a:r>
                        <a:rPr lang="zh-CN" altLang="en-US" sz="1200" b="1">
                          <a:solidFill>
                            <a:schemeClr val="tx1"/>
                          </a:solidFill>
                        </a:rPr>
                        <a:t>安全性和便利性更高：</a:t>
                      </a:r>
                      <a:r>
                        <a:rPr lang="zh-CN" altLang="en-US" sz="1200" b="0">
                          <a:solidFill>
                            <a:schemeClr val="tx1"/>
                          </a:solidFill>
                        </a:rPr>
                        <a:t>严重不良反应、因不良反应的停药率和</a:t>
                      </a:r>
                      <a:r>
                        <a:rPr lang="en-US" altLang="zh-CN" sz="1200" b="0">
                          <a:solidFill>
                            <a:schemeClr val="tx1"/>
                          </a:solidFill>
                        </a:rPr>
                        <a:t>S1P</a:t>
                      </a:r>
                      <a:r>
                        <a:rPr lang="zh-CN" altLang="en-US" sz="1200" b="0">
                          <a:solidFill>
                            <a:schemeClr val="tx1"/>
                          </a:solidFill>
                        </a:rPr>
                        <a:t>关注的不良反应发生率低</a:t>
                      </a:r>
                    </a:p>
                  </a:txBody>
                  <a:tcPr anchor="ctr">
                    <a:lnL w="762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noFill/>
                  </a:tcPr>
                </a:tc>
                <a:tc>
                  <a:txBody>
                    <a:bodyPr/>
                    <a:lstStyle/>
                    <a:p>
                      <a:pPr algn="ctr"/>
                      <a:r>
                        <a:rPr lang="zh-CN" altLang="en-US" sz="2800" b="1">
                          <a:solidFill>
                            <a:srgbClr val="BE2E91"/>
                          </a:solidFill>
                        </a:rPr>
                        <a:t>临床价值高</a:t>
                      </a:r>
                      <a:endParaRPr lang="en-US" altLang="zh-CN" sz="2800" b="1">
                        <a:solidFill>
                          <a:srgbClr val="BE2E9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a:ln>
                          <a:noFill/>
                        </a:ln>
                        <a:solidFill>
                          <a:srgbClr val="595454"/>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595454"/>
                          </a:solidFill>
                          <a:effectLst/>
                          <a:uLnTx/>
                          <a:uFillTx/>
                          <a:latin typeface="+mn-lt"/>
                          <a:ea typeface="+mn-ea"/>
                          <a:cs typeface="+mn-cs"/>
                        </a:rPr>
                        <a:t>可升级替代医保目录内</a:t>
                      </a:r>
                      <a:endParaRPr kumimoji="0" lang="en-US" altLang="zh-CN" sz="1800" b="1" i="0" u="none" strike="noStrike" kern="1200" cap="none" spc="0" normalizeH="0" baseline="0" noProof="0">
                        <a:ln>
                          <a:noFill/>
                        </a:ln>
                        <a:solidFill>
                          <a:srgbClr val="595454"/>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595454"/>
                          </a:solidFill>
                          <a:effectLst/>
                          <a:uLnTx/>
                          <a:uFillTx/>
                          <a:latin typeface="+mn-lt"/>
                          <a:ea typeface="+mn-ea"/>
                          <a:cs typeface="+mn-cs"/>
                        </a:rPr>
                        <a:t>现有同类治疗药物</a:t>
                      </a:r>
                      <a:endParaRPr lang="en-US" altLang="zh-CN" sz="1800" b="1">
                        <a:solidFill>
                          <a:srgbClr val="BE2E9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EFF3FF"/>
                    </a:solidFill>
                  </a:tcPr>
                </a:tc>
                <a:tc>
                  <a:txBody>
                    <a:bodyPr/>
                    <a:lstStyle/>
                    <a:p>
                      <a:pPr marL="0" algn="ctr" defTabSz="914400" rtl="0" eaLnBrk="1" latinLnBrk="0" hangingPunct="1"/>
                      <a:r>
                        <a:rPr lang="zh-CN" altLang="en-US" sz="2800" b="1" kern="1200">
                          <a:solidFill>
                            <a:srgbClr val="BE2E91"/>
                          </a:solidFill>
                          <a:latin typeface="+mn-lt"/>
                          <a:ea typeface="+mn-ea"/>
                          <a:cs typeface="+mn-cs"/>
                        </a:rPr>
                        <a:t>创新价值高</a:t>
                      </a:r>
                      <a:endParaRPr lang="en-US" altLang="zh-CN" sz="2800" b="1" kern="1200">
                        <a:solidFill>
                          <a:srgbClr val="BE2E91"/>
                        </a:solidFill>
                        <a:latin typeface="+mn-lt"/>
                        <a:ea typeface="+mn-ea"/>
                        <a:cs typeface="+mn-cs"/>
                      </a:endParaRPr>
                    </a:p>
                    <a:p>
                      <a:pPr algn="ctr"/>
                      <a:endParaRPr lang="en-US" altLang="zh-CN" sz="1800"/>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b="1"/>
                        <a:t>分子结构创新带来</a:t>
                      </a:r>
                      <a:endParaRPr lang="en-US" altLang="zh-CN" sz="1800" b="1"/>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b="1"/>
                        <a:t>实质性临床获益</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EFF3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en-US" sz="1200" b="1"/>
                        <a:t>全新分子结构</a:t>
                      </a:r>
                      <a:r>
                        <a:rPr lang="zh-CN" altLang="en-US" sz="1200"/>
                        <a:t>：效力更高，药代平稳，更多入脑，带来显著的疗效、安全性和便利性获益</a:t>
                      </a:r>
                      <a:endParaRPr lang="en-US" altLang="zh-CN" sz="1200"/>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800" b="1"/>
                    </a:p>
                  </a:txBody>
                  <a:tcPr anchor="ctr">
                    <a:lnL w="76200" cap="flat" cmpd="sng" algn="ctr">
                      <a:solidFill>
                        <a:schemeClr val="bg1"/>
                      </a:solid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0308646"/>
                  </a:ext>
                </a:extLst>
              </a:tr>
              <a:tr h="2046988">
                <a:tc>
                  <a:txBody>
                    <a:bodyPr/>
                    <a:lstStyle/>
                    <a:p>
                      <a:pPr marL="0" indent="0">
                        <a:buFont typeface="Arial" panose="020B0604020202020204" pitchFamily="34" charset="0"/>
                        <a:buNone/>
                      </a:pPr>
                      <a:r>
                        <a:rPr lang="zh-CN" altLang="en-US" sz="1200" b="1"/>
                        <a:t>社会意义重大：</a:t>
                      </a:r>
                      <a:r>
                        <a:rPr lang="zh-CN" altLang="en-US" sz="1200"/>
                        <a:t>有效保护和改善青壮年患者的躯体和认知功能</a:t>
                      </a:r>
                      <a:endParaRPr lang="en-US" altLang="zh-CN" sz="1200"/>
                    </a:p>
                    <a:p>
                      <a:pPr marL="0" indent="0">
                        <a:buFont typeface="Arial" panose="020B0604020202020204" pitchFamily="34" charset="0"/>
                        <a:buNone/>
                      </a:pPr>
                      <a:endParaRPr lang="en-US" altLang="zh-CN" sz="1200"/>
                    </a:p>
                    <a:p>
                      <a:pPr marL="0" indent="0">
                        <a:lnSpc>
                          <a:spcPct val="100000"/>
                        </a:lnSpc>
                        <a:spcAft>
                          <a:spcPts val="600"/>
                        </a:spcAft>
                        <a:buSzPct val="100000"/>
                        <a:buFont typeface="Arial" panose="020B0604020202020204" pitchFamily="34" charset="0"/>
                        <a:buNone/>
                      </a:pPr>
                      <a:r>
                        <a:rPr lang="zh-CN" altLang="en-US" sz="1200" b="1"/>
                        <a:t>节省医保基金支出</a:t>
                      </a:r>
                      <a:r>
                        <a:rPr lang="zh-CN" altLang="en-US" sz="1200"/>
                        <a:t>：药品费用支出增量有限可控，且可节省医保基金整体支出</a:t>
                      </a:r>
                    </a:p>
                  </a:txBody>
                  <a:tcPr anchor="ctr">
                    <a:lnL w="762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noFill/>
                  </a:tcPr>
                </a:tc>
                <a:tc>
                  <a:txBody>
                    <a:bodyPr/>
                    <a:lstStyle/>
                    <a:p>
                      <a:pPr marL="0" algn="ctr" defTabSz="914400" rtl="0" eaLnBrk="1" latinLnBrk="0" hangingPunct="1"/>
                      <a:r>
                        <a:rPr lang="zh-CN" altLang="en-US" sz="2800" b="1" kern="1200">
                          <a:solidFill>
                            <a:srgbClr val="BE2E91"/>
                          </a:solidFill>
                          <a:latin typeface="+mn-lt"/>
                          <a:ea typeface="+mn-ea"/>
                          <a:cs typeface="+mn-cs"/>
                        </a:rPr>
                        <a:t>公平性高</a:t>
                      </a:r>
                      <a:endParaRPr lang="en-US" altLang="zh-CN" sz="2800" b="1" kern="1200">
                        <a:solidFill>
                          <a:srgbClr val="BE2E91"/>
                        </a:solidFill>
                        <a:latin typeface="+mn-lt"/>
                        <a:ea typeface="+mn-ea"/>
                        <a:cs typeface="+mn-cs"/>
                      </a:endParaRPr>
                    </a:p>
                    <a:p>
                      <a:pPr algn="ctr"/>
                      <a:endParaRPr lang="en-US" altLang="zh-CN" sz="1800" b="1">
                        <a:solidFill>
                          <a:srgbClr val="BE2E91"/>
                        </a:solidFill>
                      </a:endParaRPr>
                    </a:p>
                    <a:p>
                      <a:pPr algn="ctr"/>
                      <a:r>
                        <a:rPr lang="zh-CN" altLang="en-US" sz="1800" b="1">
                          <a:solidFill>
                            <a:schemeClr val="tx1"/>
                          </a:solidFill>
                        </a:rPr>
                        <a:t>实现更高治疗目标</a:t>
                      </a:r>
                      <a:endParaRPr lang="en-US" altLang="zh-CN" sz="1800" b="1">
                        <a:solidFill>
                          <a:schemeClr val="tx1"/>
                        </a:solidFill>
                      </a:endParaRPr>
                    </a:p>
                    <a:p>
                      <a:pPr algn="ctr"/>
                      <a:r>
                        <a:rPr lang="zh-CN" altLang="en-US" sz="1800" b="1">
                          <a:solidFill>
                            <a:schemeClr val="tx1"/>
                          </a:solidFill>
                        </a:rPr>
                        <a:t>且节省医保基金支出</a:t>
                      </a:r>
                      <a:endParaRPr lang="zh-CN" altLang="en-US" sz="180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EFF3FF"/>
                    </a:solidFill>
                  </a:tcPr>
                </a:tc>
                <a:tc>
                  <a:txBody>
                    <a:bodyPr/>
                    <a:lstStyle/>
                    <a:p>
                      <a:pPr marL="0" algn="ctr" defTabSz="914400" rtl="0" eaLnBrk="1" latinLnBrk="0" hangingPunct="1"/>
                      <a:r>
                        <a:rPr lang="zh-CN" altLang="en-US" sz="2800" b="1" kern="1200">
                          <a:solidFill>
                            <a:srgbClr val="BE2E91"/>
                          </a:solidFill>
                          <a:latin typeface="+mn-lt"/>
                          <a:ea typeface="+mn-ea"/>
                          <a:cs typeface="+mn-cs"/>
                        </a:rPr>
                        <a:t>可替代性低</a:t>
                      </a:r>
                      <a:endParaRPr lang="en-US" altLang="zh-CN" sz="2800" b="1" kern="1200">
                        <a:solidFill>
                          <a:srgbClr val="BE2E9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1"/>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b="1"/>
                        <a:t>在延缓脑萎缩和保护认知功能上具极高的临床价值</a:t>
                      </a:r>
                      <a:endParaRPr lang="en-US" altLang="zh-CN" sz="1800" b="1"/>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EFF3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1" kern="1200">
                          <a:solidFill>
                            <a:schemeClr val="tx1"/>
                          </a:solidFill>
                          <a:latin typeface="+mn-lt"/>
                          <a:ea typeface="+mn-ea"/>
                          <a:cs typeface="+mn-cs"/>
                        </a:rPr>
                        <a:t>有效延缓脑萎缩、改善认知功能障碍</a:t>
                      </a:r>
                      <a:r>
                        <a:rPr lang="zh-CN" altLang="en-US" sz="1200" kern="1200">
                          <a:solidFill>
                            <a:schemeClr val="tx1"/>
                          </a:solidFill>
                          <a:latin typeface="+mn-lt"/>
                          <a:ea typeface="+mn-ea"/>
                          <a:cs typeface="+mn-cs"/>
                        </a:rPr>
                        <a:t>：经大样本、随访长达五年的国际多中心临床试验证实</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1"/>
                    </a:p>
                  </a:txBody>
                  <a:tcPr anchor="ctr">
                    <a:lnL w="76200" cap="flat" cmpd="sng" algn="ctr">
                      <a:solidFill>
                        <a:schemeClr val="bg1"/>
                      </a:solid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5145292"/>
                  </a:ext>
                </a:extLst>
              </a:tr>
            </a:tbl>
          </a:graphicData>
        </a:graphic>
      </p:graphicFrame>
      <p:sp>
        <p:nvSpPr>
          <p:cNvPr id="10" name="流程图: 过程 9">
            <a:extLst>
              <a:ext uri="{FF2B5EF4-FFF2-40B4-BE49-F238E27FC236}">
                <a16:creationId xmlns:a16="http://schemas.microsoft.com/office/drawing/2014/main" id="{960476D8-A01C-B2B0-CEB8-210253871E01}"/>
              </a:ext>
            </a:extLst>
          </p:cNvPr>
          <p:cNvSpPr/>
          <p:nvPr/>
        </p:nvSpPr>
        <p:spPr>
          <a:xfrm>
            <a:off x="3151612" y="1693337"/>
            <a:ext cx="5805181" cy="4176173"/>
          </a:xfrm>
          <a:prstGeom prst="flowChartProcess">
            <a:avLst/>
          </a:prstGeom>
          <a:noFill/>
          <a:ln/>
        </p:spPr>
        <p:style>
          <a:lnRef idx="0">
            <a:schemeClr val="accent3"/>
          </a:lnRef>
          <a:fillRef idx="3">
            <a:schemeClr val="accent3"/>
          </a:fillRef>
          <a:effectRef idx="3">
            <a:schemeClr val="accent3"/>
          </a:effectRef>
          <a:fontRef idx="minor">
            <a:schemeClr val="lt1"/>
          </a:fontRef>
        </p:style>
        <p:txBody>
          <a:bodyPr rtlCol="0" anchor="ctr"/>
          <a:lstStyle/>
          <a:p>
            <a:pPr algn="ctr">
              <a:lnSpc>
                <a:spcPct val="100000"/>
              </a:lnSpc>
            </a:pPr>
            <a:endParaRPr lang="zh-CN" altLang="en-US" sz="1400"/>
          </a:p>
        </p:txBody>
      </p:sp>
      <p:sp>
        <p:nvSpPr>
          <p:cNvPr id="11" name="灯片编号占位符 3">
            <a:extLst>
              <a:ext uri="{FF2B5EF4-FFF2-40B4-BE49-F238E27FC236}">
                <a16:creationId xmlns:a16="http://schemas.microsoft.com/office/drawing/2014/main" id="{2ED7F053-0531-FB8E-5046-3031B9265A90}"/>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12</a:t>
            </a:fld>
            <a:endParaRPr lang="en-US"/>
          </a:p>
        </p:txBody>
      </p:sp>
    </p:spTree>
    <p:extLst>
      <p:ext uri="{BB962C8B-B14F-4D97-AF65-F5344CB8AC3E}">
        <p14:creationId xmlns:p14="http://schemas.microsoft.com/office/powerpoint/2010/main" val="250925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hink-cell data - do not delete" hidden="1">
            <a:extLst>
              <a:ext uri="{FF2B5EF4-FFF2-40B4-BE49-F238E27FC236}">
                <a16:creationId xmlns:a16="http://schemas.microsoft.com/office/drawing/2014/main" id="{BC4CB9C2-9EF9-0EA6-882E-762065722A49}"/>
              </a:ext>
            </a:extLst>
          </p:cNvPr>
          <p:cNvGraphicFramePr>
            <a:graphicFrameLocks noChangeAspect="1"/>
          </p:cNvGraphicFramePr>
          <p:nvPr>
            <p:custDataLst>
              <p:tags r:id="rId1"/>
            </p:custDataLst>
            <p:extLst>
              <p:ext uri="{D42A27DB-BD31-4B8C-83A1-F6EECF244321}">
                <p14:modId xmlns:p14="http://schemas.microsoft.com/office/powerpoint/2010/main" val="24707086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24" name="think-cell data - do not delete" hidden="1">
                        <a:extLst>
                          <a:ext uri="{FF2B5EF4-FFF2-40B4-BE49-F238E27FC236}">
                            <a16:creationId xmlns:a16="http://schemas.microsoft.com/office/drawing/2014/main" id="{BC4CB9C2-9EF9-0EA6-882E-762065722A4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矩形 5">
            <a:extLst>
              <a:ext uri="{FF2B5EF4-FFF2-40B4-BE49-F238E27FC236}">
                <a16:creationId xmlns:a16="http://schemas.microsoft.com/office/drawing/2014/main" id="{56E127CC-8149-E6FD-D691-9451D8241E33}"/>
              </a:ext>
            </a:extLst>
          </p:cNvPr>
          <p:cNvSpPr/>
          <p:nvPr/>
        </p:nvSpPr>
        <p:spPr>
          <a:xfrm flipH="1">
            <a:off x="1485700" y="1996448"/>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2473BA"/>
              </a:solidFill>
              <a:effectLst/>
              <a:uLnTx/>
              <a:uFillTx/>
              <a:latin typeface="Arial" panose="020F0502020204030204"/>
              <a:ea typeface="微软雅黑"/>
              <a:cs typeface="+mn-cs"/>
            </a:endParaRPr>
          </a:p>
        </p:txBody>
      </p:sp>
      <p:sp>
        <p:nvSpPr>
          <p:cNvPr id="5" name="矩形 6">
            <a:extLst>
              <a:ext uri="{FF2B5EF4-FFF2-40B4-BE49-F238E27FC236}">
                <a16:creationId xmlns:a16="http://schemas.microsoft.com/office/drawing/2014/main" id="{E2B0AED9-59A2-6C52-68FC-3049C6F9BE49}"/>
              </a:ext>
            </a:extLst>
          </p:cNvPr>
          <p:cNvSpPr/>
          <p:nvPr/>
        </p:nvSpPr>
        <p:spPr>
          <a:xfrm>
            <a:off x="1609960" y="2101708"/>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a:ln>
                  <a:noFill/>
                </a:ln>
                <a:effectLst/>
                <a:uLnTx/>
                <a:uFillTx/>
                <a:latin typeface="Arial" panose="020F0502020204030204"/>
                <a:ea typeface="微软雅黑"/>
                <a:cs typeface="+mn-ea"/>
                <a:sym typeface="+mn-lt"/>
              </a:rPr>
              <a:t>药品基本信息</a:t>
            </a:r>
            <a:r>
              <a:rPr kumimoji="0" lang="en-US" altLang="zh-CN" sz="2400" b="1" i="0" u="none" strike="noStrike" kern="1200" cap="none" spc="0" normalizeH="0" baseline="0" noProof="0">
                <a:ln>
                  <a:noFill/>
                </a:ln>
                <a:effectLst/>
                <a:uLnTx/>
                <a:uFillTx/>
                <a:latin typeface="Arial" panose="020F0502020204030204"/>
                <a:ea typeface="微软雅黑"/>
                <a:cs typeface="+mn-ea"/>
                <a:sym typeface="+mn-lt"/>
              </a:rPr>
              <a:t> </a:t>
            </a:r>
            <a:endParaRPr kumimoji="0" lang="zh-CN" altLang="en-US" sz="2400" b="0" i="0" u="none" strike="noStrike" kern="1200" cap="none" spc="0" normalizeH="0" baseline="0" noProof="0">
              <a:ln>
                <a:noFill/>
              </a:ln>
              <a:effectLst/>
              <a:uLnTx/>
              <a:uFillTx/>
              <a:latin typeface="Calibri"/>
              <a:ea typeface="微软雅黑" panose="020B0503020204020204" pitchFamily="34" charset="-122"/>
              <a:cs typeface="+mn-cs"/>
            </a:endParaRPr>
          </a:p>
        </p:txBody>
      </p:sp>
      <p:sp>
        <p:nvSpPr>
          <p:cNvPr id="6" name="矩形 7">
            <a:extLst>
              <a:ext uri="{FF2B5EF4-FFF2-40B4-BE49-F238E27FC236}">
                <a16:creationId xmlns:a16="http://schemas.microsoft.com/office/drawing/2014/main" id="{2F029A6B-4688-F89F-189B-478A6A21EFD7}"/>
              </a:ext>
            </a:extLst>
          </p:cNvPr>
          <p:cNvSpPr/>
          <p:nvPr/>
        </p:nvSpPr>
        <p:spPr>
          <a:xfrm flipH="1">
            <a:off x="1462638" y="1996448"/>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2473BA"/>
              </a:solidFill>
              <a:effectLst/>
              <a:uLnTx/>
              <a:uFillTx/>
              <a:latin typeface="Arial" panose="020F0502020204030204"/>
              <a:ea typeface="微软雅黑"/>
              <a:cs typeface="+mn-cs"/>
            </a:endParaRPr>
          </a:p>
        </p:txBody>
      </p:sp>
      <p:sp>
        <p:nvSpPr>
          <p:cNvPr id="7" name="矩形 2">
            <a:extLst>
              <a:ext uri="{FF2B5EF4-FFF2-40B4-BE49-F238E27FC236}">
                <a16:creationId xmlns:a16="http://schemas.microsoft.com/office/drawing/2014/main" id="{1FCCA135-702E-9E67-AEAD-8B7E766DE66D}"/>
              </a:ext>
            </a:extLst>
          </p:cNvPr>
          <p:cNvSpPr/>
          <p:nvPr/>
        </p:nvSpPr>
        <p:spPr>
          <a:xfrm>
            <a:off x="780715" y="1996448"/>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400" b="1" i="0" u="none" strike="noStrike" kern="1200" cap="none" spc="0" normalizeH="0" baseline="0" noProof="0">
                <a:ln>
                  <a:noFill/>
                </a:ln>
                <a:solidFill>
                  <a:schemeClr val="tx1"/>
                </a:solidFill>
                <a:effectLst/>
                <a:uLnTx/>
                <a:uFillTx/>
                <a:latin typeface="Arial" panose="020F0502020204030204"/>
                <a:ea typeface="微软雅黑"/>
                <a:cs typeface="+mn-ea"/>
              </a:rPr>
              <a:t>01</a:t>
            </a:r>
            <a:endParaRPr kumimoji="0" lang="zh-CN" altLang="en-US" sz="2400" b="1" i="0" u="none" strike="noStrike" kern="1200" cap="none" spc="0" normalizeH="0" baseline="0" noProof="0">
              <a:ln>
                <a:noFill/>
              </a:ln>
              <a:solidFill>
                <a:schemeClr val="tx1"/>
              </a:solidFill>
              <a:effectLst/>
              <a:uLnTx/>
              <a:uFillTx/>
              <a:latin typeface="Arial" panose="020F0502020204030204"/>
              <a:ea typeface="微软雅黑"/>
              <a:cs typeface="+mn-ea"/>
            </a:endParaRPr>
          </a:p>
        </p:txBody>
      </p:sp>
      <p:sp>
        <p:nvSpPr>
          <p:cNvPr id="8" name="矩形 13">
            <a:extLst>
              <a:ext uri="{FF2B5EF4-FFF2-40B4-BE49-F238E27FC236}">
                <a16:creationId xmlns:a16="http://schemas.microsoft.com/office/drawing/2014/main" id="{E6E418E5-8456-8BF4-BBCA-DB981619ED56}"/>
              </a:ext>
            </a:extLst>
          </p:cNvPr>
          <p:cNvSpPr/>
          <p:nvPr/>
        </p:nvSpPr>
        <p:spPr>
          <a:xfrm flipH="1">
            <a:off x="1485699" y="3264297"/>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9" name="矩形 14">
            <a:extLst>
              <a:ext uri="{FF2B5EF4-FFF2-40B4-BE49-F238E27FC236}">
                <a16:creationId xmlns:a16="http://schemas.microsoft.com/office/drawing/2014/main" id="{FB929817-3450-911A-ED5F-C790115AE3C6}"/>
              </a:ext>
            </a:extLst>
          </p:cNvPr>
          <p:cNvSpPr/>
          <p:nvPr/>
        </p:nvSpPr>
        <p:spPr>
          <a:xfrm>
            <a:off x="1609959" y="3369557"/>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400" b="1">
                <a:latin typeface="Arial" panose="020F0502020204030204"/>
                <a:ea typeface="微软雅黑"/>
                <a:cs typeface="+mn-ea"/>
                <a:sym typeface="+mn-lt"/>
              </a:rPr>
              <a:t>有效性</a:t>
            </a:r>
            <a:endParaRPr lang="zh-CN" altLang="en-US" sz="2400" b="1">
              <a:latin typeface="Arial" panose="020F0502020204030204"/>
              <a:ea typeface="微软雅黑"/>
              <a:cs typeface="+mn-ea"/>
            </a:endParaRPr>
          </a:p>
        </p:txBody>
      </p:sp>
      <p:sp>
        <p:nvSpPr>
          <p:cNvPr id="10" name="矩形 15">
            <a:extLst>
              <a:ext uri="{FF2B5EF4-FFF2-40B4-BE49-F238E27FC236}">
                <a16:creationId xmlns:a16="http://schemas.microsoft.com/office/drawing/2014/main" id="{D752B589-B86A-D1ED-E4F4-0FA262032379}"/>
              </a:ext>
            </a:extLst>
          </p:cNvPr>
          <p:cNvSpPr/>
          <p:nvPr/>
        </p:nvSpPr>
        <p:spPr>
          <a:xfrm flipH="1">
            <a:off x="1462637" y="3264297"/>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11" name="矩形 16">
            <a:extLst>
              <a:ext uri="{FF2B5EF4-FFF2-40B4-BE49-F238E27FC236}">
                <a16:creationId xmlns:a16="http://schemas.microsoft.com/office/drawing/2014/main" id="{4E6B98C2-3F87-69AC-0771-6CA97A364025}"/>
              </a:ext>
            </a:extLst>
          </p:cNvPr>
          <p:cNvSpPr/>
          <p:nvPr/>
        </p:nvSpPr>
        <p:spPr>
          <a:xfrm>
            <a:off x="780714" y="3264297"/>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400" b="1">
                <a:solidFill>
                  <a:schemeClr val="tx1"/>
                </a:solidFill>
                <a:latin typeface="Arial" panose="020F0502020204030204"/>
                <a:ea typeface="微软雅黑"/>
                <a:cs typeface="+mn-ea"/>
              </a:rPr>
              <a:t>03</a:t>
            </a:r>
            <a:endParaRPr lang="zh-CN" altLang="en-US" sz="2400" b="1">
              <a:solidFill>
                <a:schemeClr val="tx1"/>
              </a:solidFill>
              <a:latin typeface="Arial" panose="020F0502020204030204"/>
              <a:ea typeface="微软雅黑"/>
              <a:cs typeface="+mn-ea"/>
            </a:endParaRPr>
          </a:p>
        </p:txBody>
      </p:sp>
      <p:sp>
        <p:nvSpPr>
          <p:cNvPr id="12" name="矩形 18">
            <a:extLst>
              <a:ext uri="{FF2B5EF4-FFF2-40B4-BE49-F238E27FC236}">
                <a16:creationId xmlns:a16="http://schemas.microsoft.com/office/drawing/2014/main" id="{42772879-DC3F-8E9F-E3D8-8803A2C8ED33}"/>
              </a:ext>
            </a:extLst>
          </p:cNvPr>
          <p:cNvSpPr/>
          <p:nvPr/>
        </p:nvSpPr>
        <p:spPr>
          <a:xfrm flipH="1">
            <a:off x="1485698" y="4544791"/>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13" name="矩形 19">
            <a:extLst>
              <a:ext uri="{FF2B5EF4-FFF2-40B4-BE49-F238E27FC236}">
                <a16:creationId xmlns:a16="http://schemas.microsoft.com/office/drawing/2014/main" id="{982C6F26-6466-094D-2F44-7D312C4DC36E}"/>
              </a:ext>
            </a:extLst>
          </p:cNvPr>
          <p:cNvSpPr/>
          <p:nvPr/>
        </p:nvSpPr>
        <p:spPr>
          <a:xfrm>
            <a:off x="1609958" y="4650051"/>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indent="0" algn="ctr" fontAlgn="auto">
              <a:lnSpc>
                <a:spcPct val="100000"/>
              </a:lnSpc>
              <a:spcBef>
                <a:spcPts val="0"/>
              </a:spcBef>
              <a:spcAft>
                <a:spcPts val="0"/>
              </a:spcAft>
              <a:buClrTx/>
              <a:buSzTx/>
              <a:buFontTx/>
              <a:buNone/>
              <a:tabLst/>
              <a:defRPr/>
            </a:pPr>
            <a:r>
              <a:rPr lang="zh-CN" altLang="en-US" sz="2400" b="1">
                <a:latin typeface="Arial" panose="020F0502020204030204"/>
                <a:ea typeface="微软雅黑"/>
                <a:cs typeface="+mn-ea"/>
                <a:sym typeface="+mn-lt"/>
              </a:rPr>
              <a:t>公平性</a:t>
            </a:r>
            <a:endParaRPr lang="zh-CN" altLang="en-US" sz="2400" b="1">
              <a:latin typeface="Arial" panose="020F0502020204030204"/>
              <a:ea typeface="微软雅黑"/>
              <a:cs typeface="+mn-ea"/>
            </a:endParaRPr>
          </a:p>
        </p:txBody>
      </p:sp>
      <p:sp>
        <p:nvSpPr>
          <p:cNvPr id="14" name="矩形 20">
            <a:extLst>
              <a:ext uri="{FF2B5EF4-FFF2-40B4-BE49-F238E27FC236}">
                <a16:creationId xmlns:a16="http://schemas.microsoft.com/office/drawing/2014/main" id="{C182FB27-89AC-0EFA-86A3-BE939010B206}"/>
              </a:ext>
            </a:extLst>
          </p:cNvPr>
          <p:cNvSpPr/>
          <p:nvPr/>
        </p:nvSpPr>
        <p:spPr>
          <a:xfrm flipH="1">
            <a:off x="1462636" y="4544791"/>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15" name="矩形 21">
            <a:extLst>
              <a:ext uri="{FF2B5EF4-FFF2-40B4-BE49-F238E27FC236}">
                <a16:creationId xmlns:a16="http://schemas.microsoft.com/office/drawing/2014/main" id="{F1794387-EEDA-AC6F-141A-80AC98C5DE85}"/>
              </a:ext>
            </a:extLst>
          </p:cNvPr>
          <p:cNvSpPr/>
          <p:nvPr/>
        </p:nvSpPr>
        <p:spPr>
          <a:xfrm>
            <a:off x="780713" y="4544791"/>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2400" b="1">
                <a:solidFill>
                  <a:schemeClr val="tx1"/>
                </a:solidFill>
                <a:latin typeface="Arial" panose="020F0502020204030204"/>
                <a:ea typeface="微软雅黑"/>
                <a:cs typeface="+mn-ea"/>
              </a:rPr>
              <a:t>05</a:t>
            </a:r>
            <a:endParaRPr lang="zh-CN" altLang="en-US" sz="2400" b="1">
              <a:solidFill>
                <a:schemeClr val="tx1"/>
              </a:solidFill>
              <a:latin typeface="Arial" panose="020F0502020204030204"/>
              <a:ea typeface="微软雅黑"/>
              <a:cs typeface="+mn-ea"/>
            </a:endParaRPr>
          </a:p>
        </p:txBody>
      </p:sp>
      <p:sp>
        <p:nvSpPr>
          <p:cNvPr id="16" name="矩形 24">
            <a:extLst>
              <a:ext uri="{FF2B5EF4-FFF2-40B4-BE49-F238E27FC236}">
                <a16:creationId xmlns:a16="http://schemas.microsoft.com/office/drawing/2014/main" id="{EBF37E5A-B717-D9E9-474B-F58A007647E6}"/>
              </a:ext>
            </a:extLst>
          </p:cNvPr>
          <p:cNvSpPr/>
          <p:nvPr/>
        </p:nvSpPr>
        <p:spPr>
          <a:xfrm flipH="1">
            <a:off x="6753938" y="1996448"/>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17" name="矩形 25">
            <a:extLst>
              <a:ext uri="{FF2B5EF4-FFF2-40B4-BE49-F238E27FC236}">
                <a16:creationId xmlns:a16="http://schemas.microsoft.com/office/drawing/2014/main" id="{E62C741D-97A6-B7D0-DDB2-F0421D2AED42}"/>
              </a:ext>
            </a:extLst>
          </p:cNvPr>
          <p:cNvSpPr/>
          <p:nvPr/>
        </p:nvSpPr>
        <p:spPr>
          <a:xfrm>
            <a:off x="6878198" y="2101708"/>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400" b="1">
                <a:latin typeface="Arial" panose="020F0502020204030204"/>
                <a:ea typeface="微软雅黑"/>
                <a:cs typeface="+mn-ea"/>
              </a:rPr>
              <a:t>创新性</a:t>
            </a:r>
          </a:p>
        </p:txBody>
      </p:sp>
      <p:sp>
        <p:nvSpPr>
          <p:cNvPr id="18" name="矩形 26">
            <a:extLst>
              <a:ext uri="{FF2B5EF4-FFF2-40B4-BE49-F238E27FC236}">
                <a16:creationId xmlns:a16="http://schemas.microsoft.com/office/drawing/2014/main" id="{2B92DA18-BB70-E6EF-4A96-0AF3B30EB74A}"/>
              </a:ext>
            </a:extLst>
          </p:cNvPr>
          <p:cNvSpPr/>
          <p:nvPr/>
        </p:nvSpPr>
        <p:spPr>
          <a:xfrm flipH="1">
            <a:off x="6730876" y="1996448"/>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2473BA"/>
              </a:solidFill>
              <a:effectLst/>
              <a:uLnTx/>
              <a:uFillTx/>
              <a:latin typeface="Arial" panose="020F0502020204030204"/>
              <a:ea typeface="微软雅黑"/>
              <a:cs typeface="+mn-cs"/>
            </a:endParaRPr>
          </a:p>
        </p:txBody>
      </p:sp>
      <p:sp>
        <p:nvSpPr>
          <p:cNvPr id="19" name="矩形 27">
            <a:extLst>
              <a:ext uri="{FF2B5EF4-FFF2-40B4-BE49-F238E27FC236}">
                <a16:creationId xmlns:a16="http://schemas.microsoft.com/office/drawing/2014/main" id="{9F8183B0-19E0-5B13-7030-B64BFBC60508}"/>
              </a:ext>
            </a:extLst>
          </p:cNvPr>
          <p:cNvSpPr/>
          <p:nvPr/>
        </p:nvSpPr>
        <p:spPr>
          <a:xfrm>
            <a:off x="6048953" y="1996448"/>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defRPr/>
            </a:pPr>
            <a:r>
              <a:rPr lang="en-US" altLang="zh-CN" sz="2400" b="1">
                <a:solidFill>
                  <a:schemeClr val="tx1"/>
                </a:solidFill>
                <a:latin typeface="Arial" panose="020F0502020204030204"/>
                <a:ea typeface="微软雅黑"/>
                <a:cs typeface="+mn-ea"/>
              </a:rPr>
              <a:t>02</a:t>
            </a:r>
            <a:endParaRPr lang="zh-CN" altLang="en-US" sz="2400" b="1">
              <a:solidFill>
                <a:schemeClr val="tx1"/>
              </a:solidFill>
              <a:latin typeface="Arial" panose="020F0502020204030204"/>
              <a:ea typeface="微软雅黑"/>
              <a:cs typeface="+mn-ea"/>
            </a:endParaRPr>
          </a:p>
        </p:txBody>
      </p:sp>
      <p:sp>
        <p:nvSpPr>
          <p:cNvPr id="20" name="矩形 29">
            <a:extLst>
              <a:ext uri="{FF2B5EF4-FFF2-40B4-BE49-F238E27FC236}">
                <a16:creationId xmlns:a16="http://schemas.microsoft.com/office/drawing/2014/main" id="{DB777F5D-0152-AA2D-7C00-86C20A61A821}"/>
              </a:ext>
            </a:extLst>
          </p:cNvPr>
          <p:cNvSpPr/>
          <p:nvPr/>
        </p:nvSpPr>
        <p:spPr>
          <a:xfrm flipH="1">
            <a:off x="6753937" y="3264297"/>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21" name="矩形 30">
            <a:extLst>
              <a:ext uri="{FF2B5EF4-FFF2-40B4-BE49-F238E27FC236}">
                <a16:creationId xmlns:a16="http://schemas.microsoft.com/office/drawing/2014/main" id="{437AF094-9A1F-390E-629B-C16638E3FE0E}"/>
              </a:ext>
            </a:extLst>
          </p:cNvPr>
          <p:cNvSpPr/>
          <p:nvPr/>
        </p:nvSpPr>
        <p:spPr>
          <a:xfrm>
            <a:off x="6878197" y="3369557"/>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2400" b="1">
                <a:latin typeface="Arial" panose="020F0502020204030204"/>
                <a:ea typeface="微软雅黑"/>
                <a:cs typeface="+mn-ea"/>
                <a:sym typeface="+mn-lt"/>
              </a:rPr>
              <a:t>安全性</a:t>
            </a:r>
            <a:endParaRPr lang="zh-CN" altLang="en-US" sz="2400" b="1">
              <a:latin typeface="Arial" panose="020F0502020204030204"/>
              <a:ea typeface="微软雅黑"/>
              <a:cs typeface="+mn-ea"/>
            </a:endParaRPr>
          </a:p>
        </p:txBody>
      </p:sp>
      <p:sp>
        <p:nvSpPr>
          <p:cNvPr id="22" name="矩形 31">
            <a:extLst>
              <a:ext uri="{FF2B5EF4-FFF2-40B4-BE49-F238E27FC236}">
                <a16:creationId xmlns:a16="http://schemas.microsoft.com/office/drawing/2014/main" id="{5BEE556C-429D-0E02-E5FD-02DBDD9E5FD0}"/>
              </a:ext>
            </a:extLst>
          </p:cNvPr>
          <p:cNvSpPr/>
          <p:nvPr/>
        </p:nvSpPr>
        <p:spPr>
          <a:xfrm flipH="1">
            <a:off x="6730875" y="3264297"/>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2473BA"/>
              </a:solidFill>
              <a:effectLst/>
              <a:uLnTx/>
              <a:uFillTx/>
              <a:latin typeface="Arial" panose="020F0502020204030204"/>
              <a:ea typeface="微软雅黑"/>
              <a:cs typeface="+mn-cs"/>
            </a:endParaRPr>
          </a:p>
        </p:txBody>
      </p:sp>
      <p:sp>
        <p:nvSpPr>
          <p:cNvPr id="23" name="矩形 32">
            <a:extLst>
              <a:ext uri="{FF2B5EF4-FFF2-40B4-BE49-F238E27FC236}">
                <a16:creationId xmlns:a16="http://schemas.microsoft.com/office/drawing/2014/main" id="{84F079AC-6CCF-527A-1951-8F31D8465E93}"/>
              </a:ext>
            </a:extLst>
          </p:cNvPr>
          <p:cNvSpPr/>
          <p:nvPr/>
        </p:nvSpPr>
        <p:spPr>
          <a:xfrm>
            <a:off x="6048952" y="3264297"/>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2400" b="1">
                <a:solidFill>
                  <a:schemeClr val="tx1"/>
                </a:solidFill>
                <a:latin typeface="Arial" panose="020F0502020204030204"/>
                <a:ea typeface="微软雅黑"/>
                <a:cs typeface="+mn-ea"/>
              </a:rPr>
              <a:t>04</a:t>
            </a:r>
            <a:endParaRPr lang="zh-CN" altLang="en-US" sz="2400" b="1">
              <a:solidFill>
                <a:schemeClr val="tx1"/>
              </a:solidFill>
              <a:latin typeface="Arial" panose="020F0502020204030204"/>
              <a:ea typeface="微软雅黑"/>
              <a:cs typeface="+mn-ea"/>
            </a:endParaRPr>
          </a:p>
        </p:txBody>
      </p:sp>
      <p:sp>
        <p:nvSpPr>
          <p:cNvPr id="25" name="标题 1">
            <a:extLst>
              <a:ext uri="{FF2B5EF4-FFF2-40B4-BE49-F238E27FC236}">
                <a16:creationId xmlns:a16="http://schemas.microsoft.com/office/drawing/2014/main" id="{6CAA88A0-EBA6-FFC6-8896-3922B3EF133B}"/>
              </a:ext>
            </a:extLst>
          </p:cNvPr>
          <p:cNvSpPr>
            <a:spLocks noGrp="1"/>
          </p:cNvSpPr>
          <p:nvPr>
            <p:ph type="title"/>
          </p:nvPr>
        </p:nvSpPr>
        <p:spPr>
          <a:xfrm>
            <a:off x="630843" y="316599"/>
            <a:ext cx="11460480" cy="914400"/>
          </a:xfrm>
        </p:spPr>
        <p:txBody>
          <a:bodyPr vert="horz"/>
          <a:lstStyle/>
          <a:p>
            <a:r>
              <a:rPr lang="zh-CN" altLang="en-US"/>
              <a:t>目录</a:t>
            </a:r>
          </a:p>
        </p:txBody>
      </p:sp>
      <p:sp>
        <p:nvSpPr>
          <p:cNvPr id="2" name="矩形 18">
            <a:extLst>
              <a:ext uri="{FF2B5EF4-FFF2-40B4-BE49-F238E27FC236}">
                <a16:creationId xmlns:a16="http://schemas.microsoft.com/office/drawing/2014/main" id="{9326E1C0-EB68-8F56-932C-FA8C50580BA3}"/>
              </a:ext>
            </a:extLst>
          </p:cNvPr>
          <p:cNvSpPr/>
          <p:nvPr/>
        </p:nvSpPr>
        <p:spPr>
          <a:xfrm flipH="1">
            <a:off x="6753937" y="4544791"/>
            <a:ext cx="4234502" cy="697705"/>
          </a:xfrm>
          <a:prstGeom prst="roundRect">
            <a:avLst>
              <a:gd name="adj" fmla="val 50000"/>
            </a:avLst>
          </a:prstGeom>
          <a:solidFill>
            <a:srgbClr val="EF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3" name="矩形 19">
            <a:extLst>
              <a:ext uri="{FF2B5EF4-FFF2-40B4-BE49-F238E27FC236}">
                <a16:creationId xmlns:a16="http://schemas.microsoft.com/office/drawing/2014/main" id="{39DD5091-2816-8133-ABE9-504E0D5BEB38}"/>
              </a:ext>
            </a:extLst>
          </p:cNvPr>
          <p:cNvSpPr/>
          <p:nvPr/>
        </p:nvSpPr>
        <p:spPr>
          <a:xfrm>
            <a:off x="6878197" y="4650051"/>
            <a:ext cx="4110241" cy="46166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indent="0" algn="ctr" fontAlgn="auto">
              <a:lnSpc>
                <a:spcPct val="100000"/>
              </a:lnSpc>
              <a:spcBef>
                <a:spcPts val="0"/>
              </a:spcBef>
              <a:spcAft>
                <a:spcPts val="0"/>
              </a:spcAft>
              <a:buClrTx/>
              <a:buSzTx/>
              <a:buFontTx/>
              <a:buNone/>
              <a:tabLst/>
              <a:defRPr/>
            </a:pPr>
            <a:r>
              <a:rPr lang="zh-CN" altLang="en-US" sz="2400" b="1">
                <a:latin typeface="Arial" panose="020F0502020204030204"/>
                <a:ea typeface="微软雅黑"/>
                <a:cs typeface="+mn-ea"/>
                <a:sym typeface="+mn-lt"/>
              </a:rPr>
              <a:t>总结</a:t>
            </a:r>
            <a:endParaRPr lang="zh-CN" altLang="en-US" sz="2400" b="1">
              <a:latin typeface="Arial" panose="020F0502020204030204"/>
              <a:ea typeface="微软雅黑"/>
              <a:cs typeface="+mn-ea"/>
            </a:endParaRPr>
          </a:p>
        </p:txBody>
      </p:sp>
      <p:sp>
        <p:nvSpPr>
          <p:cNvPr id="26" name="矩形 20">
            <a:extLst>
              <a:ext uri="{FF2B5EF4-FFF2-40B4-BE49-F238E27FC236}">
                <a16:creationId xmlns:a16="http://schemas.microsoft.com/office/drawing/2014/main" id="{D2467C13-1929-FD9C-82DE-029EBD2ED610}"/>
              </a:ext>
            </a:extLst>
          </p:cNvPr>
          <p:cNvSpPr/>
          <p:nvPr/>
        </p:nvSpPr>
        <p:spPr>
          <a:xfrm flipH="1">
            <a:off x="6730875" y="4544791"/>
            <a:ext cx="19980" cy="697705"/>
          </a:xfrm>
          <a:prstGeom prst="rect">
            <a:avLst/>
          </a:prstGeom>
          <a:solidFill>
            <a:srgbClr val="595454"/>
          </a:solidFill>
          <a:ln>
            <a:solidFill>
              <a:srgbClr val="5954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F0502020204030204"/>
              <a:ea typeface="微软雅黑"/>
              <a:cs typeface="+mn-cs"/>
            </a:endParaRPr>
          </a:p>
        </p:txBody>
      </p:sp>
      <p:sp>
        <p:nvSpPr>
          <p:cNvPr id="27" name="矩形 21">
            <a:extLst>
              <a:ext uri="{FF2B5EF4-FFF2-40B4-BE49-F238E27FC236}">
                <a16:creationId xmlns:a16="http://schemas.microsoft.com/office/drawing/2014/main" id="{0705CC3F-AB51-A2BB-3103-C5C3E7C1746C}"/>
              </a:ext>
            </a:extLst>
          </p:cNvPr>
          <p:cNvSpPr/>
          <p:nvPr/>
        </p:nvSpPr>
        <p:spPr>
          <a:xfrm>
            <a:off x="6048952" y="4544791"/>
            <a:ext cx="611358" cy="697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2400" b="1">
                <a:solidFill>
                  <a:schemeClr val="tx1"/>
                </a:solidFill>
                <a:latin typeface="Arial" panose="020F0502020204030204"/>
                <a:ea typeface="微软雅黑"/>
                <a:cs typeface="+mn-ea"/>
              </a:rPr>
              <a:t>06</a:t>
            </a:r>
            <a:endParaRPr lang="zh-CN" altLang="en-US" sz="2400" b="1">
              <a:solidFill>
                <a:schemeClr val="tx1"/>
              </a:solidFill>
              <a:latin typeface="Arial" panose="020F0502020204030204"/>
              <a:ea typeface="微软雅黑"/>
              <a:cs typeface="+mn-ea"/>
            </a:endParaRPr>
          </a:p>
        </p:txBody>
      </p:sp>
    </p:spTree>
    <p:extLst>
      <p:ext uri="{BB962C8B-B14F-4D97-AF65-F5344CB8AC3E}">
        <p14:creationId xmlns:p14="http://schemas.microsoft.com/office/powerpoint/2010/main" val="388446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5B5BCF7-801A-80C1-6DDA-B435E42E56FE}"/>
              </a:ext>
            </a:extLst>
          </p:cNvPr>
          <p:cNvGraphicFramePr>
            <a:graphicFrameLocks noChangeAspect="1"/>
          </p:cNvGraphicFramePr>
          <p:nvPr>
            <p:custDataLst>
              <p:tags r:id="rId1"/>
            </p:custDataLst>
            <p:extLst>
              <p:ext uri="{D42A27DB-BD31-4B8C-83A1-F6EECF244321}">
                <p14:modId xmlns:p14="http://schemas.microsoft.com/office/powerpoint/2010/main" val="309384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9" name="think-cell data - do not delete" hidden="1">
                        <a:extLst>
                          <a:ext uri="{FF2B5EF4-FFF2-40B4-BE49-F238E27FC236}">
                            <a16:creationId xmlns:a16="http://schemas.microsoft.com/office/drawing/2014/main" id="{F5B5BCF7-801A-80C1-6DDA-B435E42E56F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矩形: 圆角 2">
            <a:extLst>
              <a:ext uri="{FF2B5EF4-FFF2-40B4-BE49-F238E27FC236}">
                <a16:creationId xmlns:a16="http://schemas.microsoft.com/office/drawing/2014/main" id="{67DB6F5A-617D-7DF0-9F5C-FDA8AC268168}"/>
              </a:ext>
            </a:extLst>
          </p:cNvPr>
          <p:cNvSpPr/>
          <p:nvPr/>
        </p:nvSpPr>
        <p:spPr>
          <a:xfrm>
            <a:off x="7980218" y="1830143"/>
            <a:ext cx="3846021" cy="4239591"/>
          </a:xfrm>
          <a:prstGeom prst="roundRect">
            <a:avLst>
              <a:gd name="adj" fmla="val 0"/>
            </a:avLst>
          </a:prstGeom>
          <a:noFill/>
          <a:ln w="12700">
            <a:noFill/>
          </a:ln>
        </p:spPr>
        <p:style>
          <a:lnRef idx="0">
            <a:schemeClr val="accent1"/>
          </a:lnRef>
          <a:fillRef idx="1">
            <a:schemeClr val="accent1"/>
          </a:fillRef>
          <a:effectRef idx="0">
            <a:srgbClr val="000000"/>
          </a:effectRef>
          <a:fontRef idx="minor">
            <a:schemeClr val="lt1"/>
          </a:fontRef>
        </p:style>
        <p:txBody>
          <a:bodyPr tIns="108000" rtlCol="0" anchor="t"/>
          <a:lstStyle/>
          <a:p>
            <a:pPr marL="180000" indent="-180000">
              <a:lnSpc>
                <a:spcPct val="110000"/>
              </a:lnSpc>
              <a:spcBef>
                <a:spcPts val="1200"/>
              </a:spcBef>
              <a:buFont typeface="Arial" panose="020B0604020202020204" pitchFamily="34" charset="0"/>
              <a:buChar char="•"/>
              <a:defRPr/>
            </a:pPr>
            <a:r>
              <a:rPr lang="zh-CN" altLang="en-US" sz="1400" dirty="0">
                <a:solidFill>
                  <a:srgbClr val="595454"/>
                </a:solidFill>
              </a:rPr>
              <a:t>现医保目录内同治疗领域药物，</a:t>
            </a:r>
            <a:r>
              <a:rPr lang="en-US" altLang="zh-CN" sz="1400" b="1" dirty="0">
                <a:solidFill>
                  <a:srgbClr val="BE2E91"/>
                </a:solidFill>
              </a:rPr>
              <a:t>NEDA-4</a:t>
            </a:r>
            <a:br>
              <a:rPr lang="en-US" altLang="zh-CN" sz="1400" b="1" dirty="0">
                <a:solidFill>
                  <a:srgbClr val="BE2E91"/>
                </a:solidFill>
              </a:rPr>
            </a:br>
            <a:r>
              <a:rPr lang="zh-CN" altLang="en-US" sz="1400" b="1" dirty="0">
                <a:solidFill>
                  <a:srgbClr val="BE2E91"/>
                </a:solidFill>
              </a:rPr>
              <a:t>达标率均欠佳或缺乏相关临床证据</a:t>
            </a:r>
            <a:endParaRPr lang="en-US" altLang="zh-CN" sz="1400" b="1" dirty="0">
              <a:solidFill>
                <a:srgbClr val="BE2E91"/>
              </a:solidFill>
            </a:endParaRPr>
          </a:p>
          <a:p>
            <a:pPr marL="360000" lvl="1" indent="-285750">
              <a:spcBef>
                <a:spcPts val="1200"/>
              </a:spcBef>
              <a:spcAft>
                <a:spcPts val="600"/>
              </a:spcAft>
              <a:buFontTx/>
              <a:buChar char="-"/>
              <a:defRPr/>
            </a:pPr>
            <a:r>
              <a:rPr lang="zh-CN" altLang="en-US" sz="1400" dirty="0">
                <a:solidFill>
                  <a:srgbClr val="595454"/>
                </a:solidFill>
              </a:rPr>
              <a:t>特立氟胺、</a:t>
            </a:r>
            <a:fld id="{40108C07-E1C1-41AE-BB10-FD002BE0D4B3}" type="datetime'''''''西''''''''''''尼''''''''''''莫''''''''''德'">
              <a:rPr lang="zh-CN" altLang="en-US" sz="1400" smtClean="0">
                <a:solidFill>
                  <a:srgbClr val="595454"/>
                </a:solidFill>
              </a:rPr>
              <a:pPr marL="360000" lvl="1" indent="-285750">
                <a:spcBef>
                  <a:spcPts val="1200"/>
                </a:spcBef>
                <a:spcAft>
                  <a:spcPts val="600"/>
                </a:spcAft>
                <a:buFontTx/>
                <a:buChar char="-"/>
                <a:defRPr/>
              </a:pPr>
              <a:t>西尼莫德</a:t>
            </a:fld>
            <a:r>
              <a:rPr lang="zh-CN" altLang="en-US" sz="1400" dirty="0">
                <a:solidFill>
                  <a:srgbClr val="595454"/>
                </a:solidFill>
              </a:rPr>
              <a:t>、富马酸二甲酯</a:t>
            </a:r>
            <a:br>
              <a:rPr lang="en-US" altLang="zh-CN" sz="1400" dirty="0">
                <a:solidFill>
                  <a:srgbClr val="595454"/>
                </a:solidFill>
              </a:rPr>
            </a:br>
            <a:r>
              <a:rPr lang="zh-CN" altLang="en-US" sz="1400" b="1" dirty="0">
                <a:solidFill>
                  <a:schemeClr val="tx1"/>
                </a:solidFill>
              </a:rPr>
              <a:t>缺乏</a:t>
            </a:r>
            <a:r>
              <a:rPr lang="en-US" altLang="zh-CN" sz="1400" b="1" dirty="0">
                <a:solidFill>
                  <a:schemeClr val="tx1"/>
                </a:solidFill>
              </a:rPr>
              <a:t>NEDA-4</a:t>
            </a:r>
            <a:r>
              <a:rPr lang="zh-CN" altLang="en-US" sz="1400" b="1" dirty="0">
                <a:solidFill>
                  <a:schemeClr val="tx1"/>
                </a:solidFill>
              </a:rPr>
              <a:t>达标率证据</a:t>
            </a:r>
            <a:endParaRPr lang="en-US" altLang="zh-CN" sz="1400" b="1" dirty="0">
              <a:solidFill>
                <a:schemeClr val="tx1"/>
              </a:solidFill>
            </a:endParaRPr>
          </a:p>
          <a:p>
            <a:pPr marL="360000" lvl="1" indent="-285750">
              <a:spcBef>
                <a:spcPts val="1200"/>
              </a:spcBef>
              <a:spcAft>
                <a:spcPts val="600"/>
              </a:spcAft>
              <a:buFontTx/>
              <a:buChar char="-"/>
              <a:defRPr/>
            </a:pPr>
            <a:r>
              <a:rPr lang="zh-CN" altLang="en-US" sz="1400" dirty="0">
                <a:solidFill>
                  <a:srgbClr val="595454"/>
                </a:solidFill>
              </a:rPr>
              <a:t>芬戈莫德</a:t>
            </a:r>
            <a:r>
              <a:rPr lang="en-US" altLang="zh-CN" sz="1400" dirty="0">
                <a:solidFill>
                  <a:schemeClr val="tx1"/>
                </a:solidFill>
              </a:rPr>
              <a:t>NEDA-4</a:t>
            </a:r>
            <a:r>
              <a:rPr lang="zh-CN" altLang="en-US" sz="1400" b="1" dirty="0">
                <a:solidFill>
                  <a:schemeClr val="tx1"/>
                </a:solidFill>
              </a:rPr>
              <a:t>达标率仅</a:t>
            </a:r>
            <a:r>
              <a:rPr lang="en-US" altLang="zh-CN" sz="1400" b="1" dirty="0">
                <a:solidFill>
                  <a:schemeClr val="tx1"/>
                </a:solidFill>
              </a:rPr>
              <a:t>19.7%</a:t>
            </a:r>
          </a:p>
          <a:p>
            <a:pPr marL="360000" lvl="1" indent="-285750">
              <a:spcBef>
                <a:spcPts val="1200"/>
              </a:spcBef>
              <a:spcAft>
                <a:spcPts val="600"/>
              </a:spcAft>
              <a:buFontTx/>
              <a:buChar char="-"/>
              <a:defRPr/>
            </a:pPr>
            <a:r>
              <a:rPr lang="zh-CN" altLang="en-US" sz="1400" dirty="0">
                <a:solidFill>
                  <a:schemeClr val="tx1"/>
                </a:solidFill>
              </a:rPr>
              <a:t>即使是</a:t>
            </a:r>
            <a:r>
              <a:rPr lang="en-US" altLang="zh-CN" sz="1400" dirty="0">
                <a:solidFill>
                  <a:schemeClr val="tx1"/>
                </a:solidFill>
              </a:rPr>
              <a:t>NEDA-3</a:t>
            </a:r>
            <a:r>
              <a:rPr lang="zh-CN" altLang="en-US" sz="1400" dirty="0">
                <a:solidFill>
                  <a:schemeClr val="tx1"/>
                </a:solidFill>
              </a:rPr>
              <a:t>达标率较高的生物制剂</a:t>
            </a:r>
            <a:br>
              <a:rPr lang="en-US" altLang="zh-CN" sz="1400" dirty="0">
                <a:solidFill>
                  <a:schemeClr val="tx1"/>
                </a:solidFill>
              </a:rPr>
            </a:br>
            <a:r>
              <a:rPr lang="zh-CN" altLang="en-US" sz="1400" dirty="0">
                <a:solidFill>
                  <a:schemeClr val="tx1"/>
                </a:solidFill>
              </a:rPr>
              <a:t>奥法妥木单抗，</a:t>
            </a:r>
            <a:r>
              <a:rPr lang="en-US" altLang="zh-CN" sz="1400" b="1" dirty="0">
                <a:solidFill>
                  <a:schemeClr val="tx1"/>
                </a:solidFill>
              </a:rPr>
              <a:t>NEDA-4</a:t>
            </a:r>
            <a:r>
              <a:rPr lang="zh-CN" altLang="en-US" sz="1400" b="1" dirty="0">
                <a:solidFill>
                  <a:schemeClr val="tx1"/>
                </a:solidFill>
              </a:rPr>
              <a:t>达标率也仅</a:t>
            </a:r>
            <a:r>
              <a:rPr lang="en-US" altLang="zh-CN" sz="1400" b="1" dirty="0">
                <a:solidFill>
                  <a:schemeClr val="tx1"/>
                </a:solidFill>
              </a:rPr>
              <a:t>14.4%</a:t>
            </a:r>
          </a:p>
          <a:p>
            <a:pPr marL="180000" indent="-180000">
              <a:lnSpc>
                <a:spcPct val="110000"/>
              </a:lnSpc>
              <a:spcBef>
                <a:spcPts val="1200"/>
              </a:spcBef>
              <a:spcAft>
                <a:spcPts val="1200"/>
              </a:spcAft>
              <a:buFont typeface="Arial" panose="020B0604020202020204" pitchFamily="34" charset="0"/>
              <a:buChar char="•"/>
              <a:defRPr/>
            </a:pPr>
            <a:endParaRPr lang="en-US" altLang="zh-CN" sz="1400" b="1" dirty="0">
              <a:solidFill>
                <a:srgbClr val="BE2E91"/>
              </a:solidFill>
            </a:endParaRPr>
          </a:p>
          <a:p>
            <a:pPr marL="180000" indent="-180000">
              <a:lnSpc>
                <a:spcPct val="110000"/>
              </a:lnSpc>
              <a:spcBef>
                <a:spcPts val="1200"/>
              </a:spcBef>
              <a:spcAft>
                <a:spcPts val="1200"/>
              </a:spcAft>
              <a:buFont typeface="Arial" panose="020B0604020202020204" pitchFamily="34" charset="0"/>
              <a:buChar char="•"/>
              <a:defRPr/>
            </a:pPr>
            <a:endParaRPr lang="en-US" altLang="zh-CN" sz="1400" dirty="0">
              <a:solidFill>
                <a:srgbClr val="BE2E91"/>
              </a:solidFill>
            </a:endParaRPr>
          </a:p>
        </p:txBody>
      </p:sp>
      <p:sp>
        <p:nvSpPr>
          <p:cNvPr id="16" name="矩形 15">
            <a:extLst>
              <a:ext uri="{FF2B5EF4-FFF2-40B4-BE49-F238E27FC236}">
                <a16:creationId xmlns:a16="http://schemas.microsoft.com/office/drawing/2014/main" id="{C84DE076-7CEE-F846-C5FD-2742433B848A}"/>
              </a:ext>
            </a:extLst>
          </p:cNvPr>
          <p:cNvSpPr/>
          <p:nvPr/>
        </p:nvSpPr>
        <p:spPr>
          <a:xfrm>
            <a:off x="7978890" y="4783048"/>
            <a:ext cx="3763382" cy="998908"/>
          </a:xfrm>
          <a:prstGeom prst="rect">
            <a:avLst/>
          </a:prstGeom>
          <a:solidFill>
            <a:srgbClr val="EFF3FF"/>
          </a:solidFill>
          <a:ln>
            <a:noFill/>
          </a:ln>
        </p:spPr>
        <p:style>
          <a:lnRef idx="0">
            <a:schemeClr val="accent1"/>
          </a:lnRef>
          <a:fillRef idx="1">
            <a:schemeClr val="accent1"/>
          </a:fillRef>
          <a:effectRef idx="0">
            <a:srgbClr val="000000"/>
          </a:effectRef>
          <a:fontRef idx="minor">
            <a:schemeClr val="lt1"/>
          </a:fontRef>
        </p:style>
        <p:txBody>
          <a:bodyPr rtlCol="0" anchor="ctr"/>
          <a:lstStyle/>
          <a:p>
            <a:pPr marL="0" lvl="1" algn="ctr">
              <a:lnSpc>
                <a:spcPct val="110000"/>
              </a:lnSpc>
              <a:spcBef>
                <a:spcPts val="3000"/>
              </a:spcBef>
              <a:spcAft>
                <a:spcPts val="1200"/>
              </a:spcAft>
              <a:defRPr/>
            </a:pPr>
            <a:r>
              <a:rPr lang="zh-CN" altLang="en-US" sz="1600" b="1" dirty="0">
                <a:solidFill>
                  <a:srgbClr val="BE2E91"/>
                </a:solidFill>
              </a:rPr>
              <a:t>医保目录亟需纳入</a:t>
            </a:r>
            <a:r>
              <a:rPr lang="en-US" altLang="zh-CN" sz="1600" b="1" dirty="0">
                <a:solidFill>
                  <a:srgbClr val="BE2E91"/>
                </a:solidFill>
              </a:rPr>
              <a:t>NEDA-4</a:t>
            </a:r>
            <a:r>
              <a:rPr lang="zh-CN" altLang="en-US" sz="1600" b="1" dirty="0">
                <a:solidFill>
                  <a:srgbClr val="BE2E91"/>
                </a:solidFill>
              </a:rPr>
              <a:t>达标率高、</a:t>
            </a:r>
            <a:br>
              <a:rPr lang="en-US" altLang="zh-CN" sz="1600" b="1" dirty="0">
                <a:solidFill>
                  <a:srgbClr val="BE2E91"/>
                </a:solidFill>
              </a:rPr>
            </a:br>
            <a:r>
              <a:rPr lang="zh-CN" altLang="en-US" sz="1600" b="1" dirty="0">
                <a:solidFill>
                  <a:srgbClr val="BE2E91"/>
                </a:solidFill>
              </a:rPr>
              <a:t>可同时实现“躯体和认知功能双重保护”</a:t>
            </a:r>
            <a:br>
              <a:rPr lang="en-US" altLang="zh-CN" sz="1600" b="1" dirty="0">
                <a:solidFill>
                  <a:srgbClr val="BE2E91"/>
                </a:solidFill>
              </a:rPr>
            </a:br>
            <a:r>
              <a:rPr lang="zh-CN" altLang="en-US" sz="1600" b="1" dirty="0">
                <a:solidFill>
                  <a:srgbClr val="BE2E91"/>
                </a:solidFill>
              </a:rPr>
              <a:t>的创新药物！</a:t>
            </a:r>
            <a:endParaRPr lang="en-US" altLang="zh-CN" sz="1600" b="1" dirty="0">
              <a:solidFill>
                <a:srgbClr val="BE2E91"/>
              </a:solidFill>
            </a:endParaRPr>
          </a:p>
        </p:txBody>
      </p:sp>
      <p:sp>
        <p:nvSpPr>
          <p:cNvPr id="2" name="标题 1">
            <a:extLst>
              <a:ext uri="{FF2B5EF4-FFF2-40B4-BE49-F238E27FC236}">
                <a16:creationId xmlns:a16="http://schemas.microsoft.com/office/drawing/2014/main" id="{551226F9-A1CB-75BC-8138-9FCFB9DBDF31}"/>
              </a:ext>
            </a:extLst>
          </p:cNvPr>
          <p:cNvSpPr>
            <a:spLocks noGrp="1"/>
          </p:cNvSpPr>
          <p:nvPr>
            <p:ph type="title"/>
          </p:nvPr>
        </p:nvSpPr>
        <p:spPr>
          <a:xfrm>
            <a:off x="365760" y="365760"/>
            <a:ext cx="11460480" cy="914400"/>
          </a:xfrm>
        </p:spPr>
        <p:txBody>
          <a:bodyPr vert="horz" anchor="ctr"/>
          <a:lstStyle/>
          <a:p>
            <a:pPr>
              <a:lnSpc>
                <a:spcPts val="2600"/>
              </a:lnSpc>
              <a:spcBef>
                <a:spcPts val="600"/>
              </a:spcBef>
              <a:spcAft>
                <a:spcPts val="1200"/>
              </a:spcAft>
            </a:pPr>
            <a:r>
              <a:rPr lang="zh-CN" altLang="en-US" sz="2400" dirty="0">
                <a:solidFill>
                  <a:srgbClr val="595454"/>
                </a:solidFill>
                <a:latin typeface="+mn-lt"/>
                <a:ea typeface="+mn-ea"/>
                <a:cs typeface="+mn-cs"/>
              </a:rPr>
              <a:t>多发性硬化</a:t>
            </a:r>
            <a:r>
              <a:rPr lang="zh-CN" altLang="en-US" sz="2400" dirty="0">
                <a:solidFill>
                  <a:srgbClr val="BE2E91"/>
                </a:solidFill>
                <a:latin typeface="+mn-lt"/>
                <a:ea typeface="+mn-ea"/>
                <a:cs typeface="+mn-cs"/>
              </a:rPr>
              <a:t>临床治疗目标已提升至关注延缓脑萎缩和改善认知功能的</a:t>
            </a:r>
            <a:r>
              <a:rPr lang="en-US" altLang="zh-CN" sz="2400" dirty="0">
                <a:solidFill>
                  <a:srgbClr val="BE2E91"/>
                </a:solidFill>
                <a:latin typeface="+mn-lt"/>
                <a:ea typeface="+mn-ea"/>
                <a:cs typeface="+mn-cs"/>
              </a:rPr>
              <a:t>NEDA-4</a:t>
            </a:r>
            <a:r>
              <a:rPr lang="zh-CN" altLang="en-US" sz="2400" dirty="0">
                <a:solidFill>
                  <a:srgbClr val="595454"/>
                </a:solidFill>
                <a:latin typeface="+mn-lt"/>
                <a:ea typeface="+mn-ea"/>
                <a:cs typeface="+mn-cs"/>
              </a:rPr>
              <a:t>；现医保目录内治疗药物</a:t>
            </a:r>
            <a:r>
              <a:rPr lang="en-US" altLang="zh-CN" sz="2400" dirty="0">
                <a:solidFill>
                  <a:srgbClr val="595454"/>
                </a:solidFill>
                <a:latin typeface="+mn-lt"/>
                <a:ea typeface="+mn-ea"/>
                <a:cs typeface="+mn-cs"/>
              </a:rPr>
              <a:t>NEDA-4</a:t>
            </a:r>
            <a:r>
              <a:rPr lang="zh-CN" altLang="en-US" sz="2400" dirty="0">
                <a:solidFill>
                  <a:srgbClr val="595454"/>
                </a:solidFill>
                <a:latin typeface="+mn-lt"/>
                <a:ea typeface="+mn-ea"/>
                <a:cs typeface="+mn-cs"/>
              </a:rPr>
              <a:t>达标率不佳或缺乏相关证据，存在极大的临床未满足需求</a:t>
            </a:r>
          </a:p>
        </p:txBody>
      </p:sp>
      <p:sp>
        <p:nvSpPr>
          <p:cNvPr id="3" name="灯片编号占位符 2">
            <a:extLst>
              <a:ext uri="{FF2B5EF4-FFF2-40B4-BE49-F238E27FC236}">
                <a16:creationId xmlns:a16="http://schemas.microsoft.com/office/drawing/2014/main" id="{ECDF333A-CC43-FA4A-4F81-B0073DF86929}"/>
              </a:ext>
            </a:extLst>
          </p:cNvPr>
          <p:cNvSpPr>
            <a:spLocks noGrp="1"/>
          </p:cNvSpPr>
          <p:nvPr>
            <p:ph type="sldNum" sz="quarter" idx="12"/>
          </p:nvPr>
        </p:nvSpPr>
        <p:spPr/>
        <p:txBody>
          <a:bodyPr/>
          <a:lstStyle/>
          <a:p>
            <a:fld id="{B58DE5F1-E0F9-4CCA-92B7-7A6FC4DFEE14}" type="slidenum">
              <a:rPr lang="en-US" smtClean="0"/>
              <a:t>3</a:t>
            </a:fld>
            <a:endParaRPr lang="en-US"/>
          </a:p>
        </p:txBody>
      </p:sp>
      <p:sp>
        <p:nvSpPr>
          <p:cNvPr id="8" name="文本框 19">
            <a:extLst>
              <a:ext uri="{FF2B5EF4-FFF2-40B4-BE49-F238E27FC236}">
                <a16:creationId xmlns:a16="http://schemas.microsoft.com/office/drawing/2014/main" id="{F2CE54B4-1509-466F-65E1-7A7F2F96BDC6}"/>
              </a:ext>
            </a:extLst>
          </p:cNvPr>
          <p:cNvSpPr txBox="1"/>
          <p:nvPr/>
        </p:nvSpPr>
        <p:spPr>
          <a:xfrm>
            <a:off x="7980218" y="1267561"/>
            <a:ext cx="3762053" cy="540000"/>
          </a:xfrm>
          <a:prstGeom prst="rect">
            <a:avLst/>
          </a:prstGeom>
          <a:solidFill>
            <a:schemeClr val="tx1"/>
          </a:solidFill>
          <a:ln>
            <a:noFill/>
          </a:ln>
        </p:spPr>
        <p:txBody>
          <a:bodyPr wrap="square" lIns="36000" tIns="36000" rIns="36000" bIns="36000" rtlCol="0" anchor="ctr">
            <a:noAutofit/>
          </a:bodyPr>
          <a:lstStyle/>
          <a:p>
            <a:pPr algn="ctr">
              <a:lnSpc>
                <a:spcPct val="100000"/>
              </a:lnSpc>
              <a:buSzPct val="100000"/>
            </a:pPr>
            <a:r>
              <a:rPr lang="zh-CN" altLang="en-US" sz="1600" b="1" dirty="0">
                <a:solidFill>
                  <a:schemeClr val="bg1"/>
                </a:solidFill>
              </a:rPr>
              <a:t>临床治疗存在显著未满足需求</a:t>
            </a:r>
          </a:p>
        </p:txBody>
      </p:sp>
      <p:sp>
        <p:nvSpPr>
          <p:cNvPr id="11" name="矩形: 圆角 2">
            <a:extLst>
              <a:ext uri="{FF2B5EF4-FFF2-40B4-BE49-F238E27FC236}">
                <a16:creationId xmlns:a16="http://schemas.microsoft.com/office/drawing/2014/main" id="{7D688BA8-FF42-44AA-5ED4-32163A0275B5}"/>
              </a:ext>
            </a:extLst>
          </p:cNvPr>
          <p:cNvSpPr/>
          <p:nvPr/>
        </p:nvSpPr>
        <p:spPr>
          <a:xfrm>
            <a:off x="365760" y="1830143"/>
            <a:ext cx="3047816" cy="4239592"/>
          </a:xfrm>
          <a:prstGeom prst="roundRect">
            <a:avLst>
              <a:gd name="adj" fmla="val 0"/>
            </a:avLst>
          </a:prstGeom>
          <a:noFill/>
          <a:ln w="12700">
            <a:noFill/>
          </a:ln>
        </p:spPr>
        <p:style>
          <a:lnRef idx="0">
            <a:schemeClr val="accent1"/>
          </a:lnRef>
          <a:fillRef idx="1">
            <a:schemeClr val="accent1"/>
          </a:fillRef>
          <a:effectRef idx="0">
            <a:srgbClr val="000000"/>
          </a:effectRef>
          <a:fontRef idx="minor">
            <a:schemeClr val="lt1"/>
          </a:fontRef>
        </p:style>
        <p:txBody>
          <a:bodyPr tIns="108000" rtlCol="0" anchor="t"/>
          <a:lstStyle/>
          <a:p>
            <a:pPr marL="180000" indent="-180000">
              <a:spcBef>
                <a:spcPts val="600"/>
              </a:spcBef>
              <a:spcAft>
                <a:spcPts val="600"/>
              </a:spcAft>
              <a:buFont typeface="Arial" panose="020B0604020202020204" pitchFamily="34" charset="0"/>
              <a:buChar char="•"/>
              <a:defRPr/>
            </a:pPr>
            <a:r>
              <a:rPr lang="en-US" altLang="zh-CN" sz="1400" b="1" dirty="0">
                <a:solidFill>
                  <a:srgbClr val="BE2E91"/>
                </a:solidFill>
              </a:rPr>
              <a:t>《</a:t>
            </a:r>
            <a:r>
              <a:rPr lang="zh-CN" altLang="en-US" sz="1400" b="1" dirty="0">
                <a:solidFill>
                  <a:srgbClr val="BE2E91"/>
                </a:solidFill>
              </a:rPr>
              <a:t>第一批罕见病目录</a:t>
            </a:r>
            <a:r>
              <a:rPr lang="en-US" altLang="zh-CN" sz="1400" b="1" dirty="0">
                <a:solidFill>
                  <a:srgbClr val="BE2E91"/>
                </a:solidFill>
              </a:rPr>
              <a:t>》</a:t>
            </a:r>
            <a:r>
              <a:rPr lang="zh-CN" altLang="en-US" sz="1400" dirty="0">
                <a:solidFill>
                  <a:schemeClr val="tx1"/>
                </a:solidFill>
              </a:rPr>
              <a:t>收纳病种</a:t>
            </a:r>
            <a:endParaRPr lang="en-US" altLang="zh-CN" sz="1400" dirty="0">
              <a:solidFill>
                <a:schemeClr val="tx1"/>
              </a:solidFill>
            </a:endParaRPr>
          </a:p>
          <a:p>
            <a:pPr marL="432000" lvl="1" indent="-285750">
              <a:spcBef>
                <a:spcPts val="600"/>
              </a:spcBef>
              <a:buFontTx/>
              <a:buChar char="-"/>
              <a:defRPr/>
            </a:pPr>
            <a:r>
              <a:rPr lang="zh-CN" altLang="en-US" sz="1400" dirty="0">
                <a:solidFill>
                  <a:srgbClr val="595454"/>
                </a:solidFill>
              </a:rPr>
              <a:t>患病率：</a:t>
            </a:r>
            <a:r>
              <a:rPr lang="en-US" altLang="zh-CN" sz="1400" dirty="0">
                <a:solidFill>
                  <a:srgbClr val="595454"/>
                </a:solidFill>
              </a:rPr>
              <a:t>2.44/10</a:t>
            </a:r>
            <a:r>
              <a:rPr lang="zh-CN" altLang="en-US" sz="1400" dirty="0">
                <a:solidFill>
                  <a:srgbClr val="595454"/>
                </a:solidFill>
              </a:rPr>
              <a:t>万</a:t>
            </a:r>
            <a:endParaRPr lang="en-US" altLang="zh-CN" sz="1400" dirty="0">
              <a:solidFill>
                <a:srgbClr val="595454"/>
              </a:solidFill>
            </a:endParaRPr>
          </a:p>
          <a:p>
            <a:pPr marL="432000" lvl="1" indent="-285750">
              <a:spcBef>
                <a:spcPts val="600"/>
              </a:spcBef>
              <a:buFontTx/>
              <a:buChar char="-"/>
              <a:defRPr/>
            </a:pPr>
            <a:r>
              <a:rPr lang="zh-CN" altLang="en-US" sz="1400" dirty="0">
                <a:solidFill>
                  <a:srgbClr val="595454"/>
                </a:solidFill>
              </a:rPr>
              <a:t>发病率：</a:t>
            </a:r>
            <a:r>
              <a:rPr lang="en-US" altLang="zh-CN" sz="1400" dirty="0">
                <a:solidFill>
                  <a:srgbClr val="595454"/>
                </a:solidFill>
              </a:rPr>
              <a:t>0.288/10</a:t>
            </a:r>
            <a:r>
              <a:rPr lang="zh-CN" altLang="en-US" sz="1400" dirty="0">
                <a:solidFill>
                  <a:srgbClr val="595454"/>
                </a:solidFill>
              </a:rPr>
              <a:t>万</a:t>
            </a:r>
            <a:endParaRPr lang="en-US" altLang="zh-CN" sz="1400" dirty="0">
              <a:solidFill>
                <a:srgbClr val="595454"/>
              </a:solidFill>
            </a:endParaRPr>
          </a:p>
          <a:p>
            <a:pPr marL="648000" lvl="1" indent="-285750">
              <a:spcBef>
                <a:spcPts val="600"/>
              </a:spcBef>
              <a:buFontTx/>
              <a:buChar char="-"/>
              <a:defRPr/>
            </a:pPr>
            <a:endParaRPr lang="en-US" altLang="zh-CN" sz="1400" dirty="0">
              <a:solidFill>
                <a:srgbClr val="595454"/>
              </a:solidFill>
            </a:endParaRPr>
          </a:p>
          <a:p>
            <a:pPr marL="180000" indent="-180000">
              <a:spcBef>
                <a:spcPts val="600"/>
              </a:spcBef>
              <a:spcAft>
                <a:spcPts val="600"/>
              </a:spcAft>
              <a:buFont typeface="Arial" panose="020B0604020202020204" pitchFamily="34" charset="0"/>
              <a:buChar char="•"/>
              <a:defRPr/>
            </a:pPr>
            <a:r>
              <a:rPr lang="zh-CN" altLang="en-US" sz="1400" dirty="0">
                <a:solidFill>
                  <a:srgbClr val="595454"/>
                </a:solidFill>
              </a:rPr>
              <a:t>累及中枢神经系统的慢性炎症脱髓鞘疾病，</a:t>
            </a:r>
            <a:r>
              <a:rPr lang="zh-CN" altLang="en-US" sz="1400" b="1" dirty="0">
                <a:solidFill>
                  <a:srgbClr val="BE2E91"/>
                </a:solidFill>
              </a:rPr>
              <a:t>高发于</a:t>
            </a:r>
            <a:r>
              <a:rPr lang="en-US" altLang="zh-CN" sz="1400" b="1" dirty="0">
                <a:solidFill>
                  <a:srgbClr val="BE2E91"/>
                </a:solidFill>
              </a:rPr>
              <a:t>20-40 </a:t>
            </a:r>
            <a:r>
              <a:rPr lang="zh-CN" altLang="en-US" sz="1400" b="1" dirty="0">
                <a:solidFill>
                  <a:srgbClr val="BE2E91"/>
                </a:solidFill>
              </a:rPr>
              <a:t>岁青壮年</a:t>
            </a:r>
            <a:r>
              <a:rPr lang="zh-CN" altLang="en-US" sz="1400" dirty="0">
                <a:solidFill>
                  <a:srgbClr val="595454"/>
                </a:solidFill>
              </a:rPr>
              <a:t>；主要症状包括：</a:t>
            </a:r>
            <a:endParaRPr lang="en-US" altLang="zh-CN" sz="1400" dirty="0">
              <a:solidFill>
                <a:srgbClr val="595454"/>
              </a:solidFill>
            </a:endParaRPr>
          </a:p>
          <a:p>
            <a:pPr marL="432000" lvl="1" indent="-285750">
              <a:spcBef>
                <a:spcPts val="600"/>
              </a:spcBef>
              <a:buFontTx/>
              <a:buChar char="-"/>
              <a:defRPr/>
            </a:pPr>
            <a:r>
              <a:rPr lang="zh-CN" altLang="en-US" sz="1400" b="1" dirty="0">
                <a:solidFill>
                  <a:srgbClr val="595454"/>
                </a:solidFill>
              </a:rPr>
              <a:t>躯体：</a:t>
            </a:r>
            <a:r>
              <a:rPr lang="zh-CN" altLang="en-US" sz="1400" dirty="0">
                <a:solidFill>
                  <a:srgbClr val="595454"/>
                </a:solidFill>
              </a:rPr>
              <a:t>视觉障碍、行走困难、乃至肢体残疾等</a:t>
            </a:r>
            <a:endParaRPr lang="en-US" altLang="zh-CN" sz="1400" dirty="0">
              <a:solidFill>
                <a:srgbClr val="595454"/>
              </a:solidFill>
            </a:endParaRPr>
          </a:p>
          <a:p>
            <a:pPr marL="432000" lvl="1" indent="-285750">
              <a:spcBef>
                <a:spcPts val="600"/>
              </a:spcBef>
              <a:buFontTx/>
              <a:buChar char="-"/>
              <a:defRPr/>
            </a:pPr>
            <a:r>
              <a:rPr lang="zh-CN" altLang="en-US" sz="1400" b="1" dirty="0">
                <a:solidFill>
                  <a:srgbClr val="595454"/>
                </a:solidFill>
              </a:rPr>
              <a:t>认知：</a:t>
            </a:r>
            <a:r>
              <a:rPr lang="zh-CN" altLang="en-US" sz="1400" dirty="0">
                <a:solidFill>
                  <a:srgbClr val="595454"/>
                </a:solidFill>
              </a:rPr>
              <a:t>记忆障碍、语言障碍、执行功能障碍等</a:t>
            </a:r>
            <a:endParaRPr lang="en-US" altLang="zh-CN" sz="1400" dirty="0">
              <a:solidFill>
                <a:srgbClr val="595454"/>
              </a:solidFill>
            </a:endParaRPr>
          </a:p>
          <a:p>
            <a:pPr marL="648000" lvl="1" indent="-285750">
              <a:spcBef>
                <a:spcPts val="600"/>
              </a:spcBef>
              <a:buFontTx/>
              <a:buChar char="-"/>
              <a:defRPr/>
            </a:pPr>
            <a:endParaRPr lang="en-US" altLang="zh-CN" sz="1400" dirty="0">
              <a:solidFill>
                <a:srgbClr val="595454"/>
              </a:solidFill>
            </a:endParaRPr>
          </a:p>
          <a:p>
            <a:pPr marL="180000" indent="-180000">
              <a:spcBef>
                <a:spcPts val="600"/>
              </a:spcBef>
              <a:spcAft>
                <a:spcPts val="600"/>
              </a:spcAft>
              <a:buFont typeface="Arial" panose="020B0604020202020204" pitchFamily="34" charset="0"/>
              <a:buChar char="•"/>
              <a:defRPr/>
            </a:pPr>
            <a:r>
              <a:rPr lang="zh-CN" altLang="en-US" sz="1400" b="1" dirty="0">
                <a:solidFill>
                  <a:srgbClr val="BE2E91"/>
                </a:solidFill>
              </a:rPr>
              <a:t>约</a:t>
            </a:r>
            <a:r>
              <a:rPr lang="en-US" altLang="zh-CN" sz="1400" b="1" dirty="0">
                <a:solidFill>
                  <a:srgbClr val="BE2E91"/>
                </a:solidFill>
              </a:rPr>
              <a:t>70%</a:t>
            </a:r>
            <a:r>
              <a:rPr lang="zh-CN" altLang="en-US" sz="1400" b="1" dirty="0">
                <a:solidFill>
                  <a:srgbClr val="BE2E91"/>
                </a:solidFill>
              </a:rPr>
              <a:t>的患者存在认知功能障碍</a:t>
            </a:r>
            <a:r>
              <a:rPr lang="zh-CN" altLang="en-US" sz="1400" dirty="0">
                <a:solidFill>
                  <a:schemeClr val="tx1"/>
                </a:solidFill>
              </a:rPr>
              <a:t>，患者</a:t>
            </a:r>
            <a:r>
              <a:rPr lang="zh-CN" altLang="en-US" sz="1400" dirty="0">
                <a:solidFill>
                  <a:srgbClr val="595454"/>
                </a:solidFill>
              </a:rPr>
              <a:t>生活和生命质量进一步降低，</a:t>
            </a:r>
            <a:r>
              <a:rPr lang="zh-CN" altLang="en-US" sz="1400" dirty="0">
                <a:solidFill>
                  <a:schemeClr val="tx1"/>
                </a:solidFill>
              </a:rPr>
              <a:t>疾病负担大幅增加</a:t>
            </a:r>
            <a:endParaRPr lang="en-US" altLang="zh-CN" sz="1400" dirty="0">
              <a:solidFill>
                <a:schemeClr val="tx1"/>
              </a:solidFill>
            </a:endParaRPr>
          </a:p>
        </p:txBody>
      </p:sp>
      <p:grpSp>
        <p:nvGrpSpPr>
          <p:cNvPr id="13" name="组合 12">
            <a:extLst>
              <a:ext uri="{FF2B5EF4-FFF2-40B4-BE49-F238E27FC236}">
                <a16:creationId xmlns:a16="http://schemas.microsoft.com/office/drawing/2014/main" id="{D36B8AE7-8782-64EA-F79B-D31C9D29CFE4}"/>
              </a:ext>
            </a:extLst>
          </p:cNvPr>
          <p:cNvGrpSpPr/>
          <p:nvPr/>
        </p:nvGrpSpPr>
        <p:grpSpPr>
          <a:xfrm>
            <a:off x="0" y="27277"/>
            <a:ext cx="3124200" cy="369331"/>
            <a:chOff x="0" y="27277"/>
            <a:chExt cx="3124200" cy="369331"/>
          </a:xfrm>
        </p:grpSpPr>
        <p:sp>
          <p:nvSpPr>
            <p:cNvPr id="60" name="矩形: 圆顶角 8">
              <a:extLst>
                <a:ext uri="{FF2B5EF4-FFF2-40B4-BE49-F238E27FC236}">
                  <a16:creationId xmlns:a16="http://schemas.microsoft.com/office/drawing/2014/main" id="{2289969D-39F4-382E-1A91-322C1EBE5DD7}"/>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61" name="文本框 9">
              <a:extLst>
                <a:ext uri="{FF2B5EF4-FFF2-40B4-BE49-F238E27FC236}">
                  <a16:creationId xmlns:a16="http://schemas.microsoft.com/office/drawing/2014/main" id="{B6E84339-F9AE-ACAD-534B-610D39AD5DB2}"/>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1</a:t>
              </a:r>
              <a:endParaRPr lang="zh-CN" altLang="en-US" sz="2000" b="1">
                <a:solidFill>
                  <a:schemeClr val="bg1"/>
                </a:solidFill>
              </a:endParaRPr>
            </a:p>
          </p:txBody>
        </p:sp>
        <p:sp>
          <p:nvSpPr>
            <p:cNvPr id="62" name="文本框 7">
              <a:extLst>
                <a:ext uri="{FF2B5EF4-FFF2-40B4-BE49-F238E27FC236}">
                  <a16:creationId xmlns:a16="http://schemas.microsoft.com/office/drawing/2014/main" id="{39C7D4E8-E3A6-CB47-AF39-F091A2DC86E8}"/>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基本信息</a:t>
              </a:r>
              <a:endParaRPr lang="en-GB" altLang="zh-CN" sz="1400" b="1">
                <a:latin typeface="Trebuchet MS"/>
              </a:endParaRPr>
            </a:p>
          </p:txBody>
        </p:sp>
      </p:grpSp>
      <p:sp>
        <p:nvSpPr>
          <p:cNvPr id="6" name="文本框 19">
            <a:extLst>
              <a:ext uri="{FF2B5EF4-FFF2-40B4-BE49-F238E27FC236}">
                <a16:creationId xmlns:a16="http://schemas.microsoft.com/office/drawing/2014/main" id="{24578869-75F3-F21D-9C60-1A6C8354B8C9}"/>
              </a:ext>
            </a:extLst>
          </p:cNvPr>
          <p:cNvSpPr txBox="1"/>
          <p:nvPr/>
        </p:nvSpPr>
        <p:spPr>
          <a:xfrm>
            <a:off x="3663781" y="1267561"/>
            <a:ext cx="4066232" cy="540000"/>
          </a:xfrm>
          <a:prstGeom prst="rect">
            <a:avLst/>
          </a:prstGeom>
          <a:solidFill>
            <a:schemeClr val="tx1"/>
          </a:solidFill>
          <a:ln>
            <a:noFill/>
          </a:ln>
        </p:spPr>
        <p:txBody>
          <a:bodyPr wrap="square" lIns="36000" tIns="36000" rIns="36000" bIns="36000" rtlCol="0" anchor="ctr">
            <a:noAutofit/>
          </a:bodyPr>
          <a:lstStyle/>
          <a:p>
            <a:pPr algn="ctr">
              <a:lnSpc>
                <a:spcPct val="100000"/>
              </a:lnSpc>
              <a:buSzPct val="100000"/>
            </a:pPr>
            <a:r>
              <a:rPr lang="zh-CN" altLang="en-US" sz="1600" b="1">
                <a:solidFill>
                  <a:schemeClr val="bg1"/>
                </a:solidFill>
              </a:rPr>
              <a:t>临床治疗目标已提升至更全面的</a:t>
            </a:r>
            <a:endParaRPr lang="en-US" altLang="zh-CN" sz="1600" b="1">
              <a:solidFill>
                <a:schemeClr val="bg1"/>
              </a:solidFill>
            </a:endParaRPr>
          </a:p>
          <a:p>
            <a:pPr algn="ctr">
              <a:lnSpc>
                <a:spcPct val="100000"/>
              </a:lnSpc>
              <a:buSzPct val="100000"/>
            </a:pPr>
            <a:r>
              <a:rPr lang="zh-CN" altLang="en-US" sz="1600" b="1">
                <a:solidFill>
                  <a:schemeClr val="bg1"/>
                </a:solidFill>
              </a:rPr>
              <a:t>复合治疗指标</a:t>
            </a:r>
            <a:r>
              <a:rPr lang="en-US" altLang="zh-CN" sz="1600" b="1">
                <a:solidFill>
                  <a:schemeClr val="bg1"/>
                </a:solidFill>
              </a:rPr>
              <a:t>NEDA-4</a:t>
            </a:r>
            <a:endParaRPr lang="zh-CN" altLang="en-US" sz="1600" b="1">
              <a:solidFill>
                <a:schemeClr val="bg1"/>
              </a:solidFill>
            </a:endParaRPr>
          </a:p>
        </p:txBody>
      </p:sp>
      <p:sp>
        <p:nvSpPr>
          <p:cNvPr id="5" name="文本框 4">
            <a:extLst>
              <a:ext uri="{FF2B5EF4-FFF2-40B4-BE49-F238E27FC236}">
                <a16:creationId xmlns:a16="http://schemas.microsoft.com/office/drawing/2014/main" id="{58B870FC-A8F2-90DF-BED8-FCBC808BED66}"/>
              </a:ext>
            </a:extLst>
          </p:cNvPr>
          <p:cNvSpPr txBox="1"/>
          <p:nvPr/>
        </p:nvSpPr>
        <p:spPr>
          <a:xfrm>
            <a:off x="365759" y="1267561"/>
            <a:ext cx="3047817" cy="540000"/>
          </a:xfrm>
          <a:prstGeom prst="rect">
            <a:avLst/>
          </a:prstGeom>
          <a:solidFill>
            <a:schemeClr val="tx1"/>
          </a:solidFill>
          <a:ln>
            <a:noFill/>
          </a:ln>
        </p:spPr>
        <p:txBody>
          <a:bodyPr wrap="square" lIns="36000" tIns="36000" rIns="36000" bIns="36000" rtlCol="0" anchor="ctr">
            <a:noAutofit/>
          </a:bodyPr>
          <a:lstStyle/>
          <a:p>
            <a:pPr algn="ctr">
              <a:lnSpc>
                <a:spcPct val="100000"/>
              </a:lnSpc>
              <a:buSzPct val="100000"/>
            </a:pPr>
            <a:r>
              <a:rPr lang="zh-CN" altLang="en-US" sz="1600" b="1">
                <a:solidFill>
                  <a:schemeClr val="bg1"/>
                </a:solidFill>
              </a:rPr>
              <a:t>多发性硬化</a:t>
            </a:r>
            <a:endParaRPr lang="en-US" altLang="zh-CN" sz="1600" b="1">
              <a:solidFill>
                <a:schemeClr val="bg1"/>
              </a:solidFill>
            </a:endParaRPr>
          </a:p>
          <a:p>
            <a:pPr algn="ctr">
              <a:lnSpc>
                <a:spcPct val="100000"/>
              </a:lnSpc>
              <a:buSzPct val="100000"/>
            </a:pPr>
            <a:r>
              <a:rPr lang="zh-CN" altLang="en-US" sz="1600" b="1">
                <a:solidFill>
                  <a:schemeClr val="bg1"/>
                </a:solidFill>
              </a:rPr>
              <a:t>同时损害躯体及认知功能</a:t>
            </a:r>
          </a:p>
        </p:txBody>
      </p:sp>
      <p:sp>
        <p:nvSpPr>
          <p:cNvPr id="4" name="文本框 3">
            <a:extLst>
              <a:ext uri="{FF2B5EF4-FFF2-40B4-BE49-F238E27FC236}">
                <a16:creationId xmlns:a16="http://schemas.microsoft.com/office/drawing/2014/main" id="{11C2EF38-DA5F-C061-B0A8-85DC760FC473}"/>
              </a:ext>
            </a:extLst>
          </p:cNvPr>
          <p:cNvSpPr txBox="1"/>
          <p:nvPr/>
        </p:nvSpPr>
        <p:spPr>
          <a:xfrm>
            <a:off x="365760" y="6393251"/>
            <a:ext cx="3246574" cy="406696"/>
          </a:xfrm>
          <a:prstGeom prst="rect">
            <a:avLst/>
          </a:prstGeom>
          <a:noFill/>
        </p:spPr>
        <p:txBody>
          <a:bodyPr wrap="square" lIns="0" tIns="0" rIns="0" bIns="0" rtlCol="0" anchor="t">
            <a:noAutofit/>
          </a:bodyPr>
          <a:lstStyle/>
          <a:p>
            <a:pPr marL="108000" indent="-144000">
              <a:lnSpc>
                <a:spcPct val="100000"/>
              </a:lnSpc>
              <a:buAutoNum type="arabicPeriod"/>
            </a:pPr>
            <a:r>
              <a:rPr lang="zh-CN" altLang="en-US" sz="600">
                <a:solidFill>
                  <a:schemeClr val="bg1">
                    <a:lumMod val="50000"/>
                  </a:schemeClr>
                </a:solidFill>
                <a:latin typeface="+mn-ea"/>
              </a:rPr>
              <a:t>第一批罕见病目录</a:t>
            </a:r>
            <a:r>
              <a:rPr lang="en-US" altLang="zh-CN" sz="600">
                <a:solidFill>
                  <a:schemeClr val="bg1">
                    <a:lumMod val="50000"/>
                  </a:schemeClr>
                </a:solidFill>
                <a:latin typeface="+mn-ea"/>
              </a:rPr>
              <a:t>.2018</a:t>
            </a:r>
          </a:p>
          <a:p>
            <a:pPr marL="108000" indent="-144000">
              <a:lnSpc>
                <a:spcPct val="100000"/>
              </a:lnSpc>
              <a:buAutoNum type="arabicPeriod"/>
            </a:pPr>
            <a:r>
              <a:rPr lang="en-US" altLang="zh-CN" sz="600">
                <a:solidFill>
                  <a:schemeClr val="bg1">
                    <a:lumMod val="50000"/>
                  </a:schemeClr>
                </a:solidFill>
                <a:latin typeface="+mn-ea"/>
              </a:rPr>
              <a:t>Xu L ,  Chen L ,  Wang S , et al. European Journal of Neurology, 2021.</a:t>
            </a:r>
          </a:p>
          <a:p>
            <a:pPr marL="108000" indent="-144000">
              <a:lnSpc>
                <a:spcPct val="100000"/>
              </a:lnSpc>
              <a:buAutoNum type="arabicPeriod"/>
            </a:pPr>
            <a:r>
              <a:rPr lang="en-US" altLang="zh-CN" sz="600">
                <a:solidFill>
                  <a:schemeClr val="bg1">
                    <a:lumMod val="50000"/>
                  </a:schemeClr>
                </a:solidFill>
                <a:latin typeface="+mn-ea"/>
              </a:rPr>
              <a:t>Tian, De-Cai et al. The Lancet regional health. Western Pacific vol. 1 100010. 6 Aug. 2020</a:t>
            </a:r>
          </a:p>
          <a:p>
            <a:pPr marL="108000" indent="-144000">
              <a:lnSpc>
                <a:spcPct val="100000"/>
              </a:lnSpc>
              <a:buAutoNum type="arabicPeriod"/>
            </a:pPr>
            <a:r>
              <a:rPr lang="en-US" altLang="zh-CN" sz="600">
                <a:solidFill>
                  <a:schemeClr val="bg1">
                    <a:lumMod val="50000"/>
                  </a:schemeClr>
                </a:solidFill>
                <a:latin typeface="+mn-ea"/>
              </a:rPr>
              <a:t>MS Australia. Understanding MS. 2020</a:t>
            </a:r>
          </a:p>
          <a:p>
            <a:pPr>
              <a:lnSpc>
                <a:spcPct val="100000"/>
              </a:lnSpc>
            </a:pPr>
            <a:r>
              <a:rPr lang="en-US" altLang="zh-CN" sz="600">
                <a:solidFill>
                  <a:schemeClr val="bg1">
                    <a:lumMod val="50000"/>
                  </a:schemeClr>
                </a:solidFill>
                <a:latin typeface="+mn-ea"/>
              </a:rPr>
              <a:t>	</a:t>
            </a:r>
          </a:p>
        </p:txBody>
      </p:sp>
      <p:sp>
        <p:nvSpPr>
          <p:cNvPr id="7" name="文本框 6">
            <a:extLst>
              <a:ext uri="{FF2B5EF4-FFF2-40B4-BE49-F238E27FC236}">
                <a16:creationId xmlns:a16="http://schemas.microsoft.com/office/drawing/2014/main" id="{753948BA-9427-F1A1-48F0-87F12D50F007}"/>
              </a:ext>
            </a:extLst>
          </p:cNvPr>
          <p:cNvSpPr txBox="1"/>
          <p:nvPr/>
        </p:nvSpPr>
        <p:spPr>
          <a:xfrm>
            <a:off x="3612334" y="6396540"/>
            <a:ext cx="4509655" cy="567123"/>
          </a:xfrm>
          <a:prstGeom prst="rect">
            <a:avLst/>
          </a:prstGeom>
          <a:noFill/>
        </p:spPr>
        <p:txBody>
          <a:bodyPr wrap="square" lIns="0" tIns="0" rIns="0" bIns="0" rtlCol="0" anchor="t">
            <a:noAutofit/>
          </a:bodyPr>
          <a:lstStyle/>
          <a:p>
            <a:pPr marL="144000" indent="-144000">
              <a:lnSpc>
                <a:spcPct val="100000"/>
              </a:lnSpc>
              <a:buFont typeface="+mj-lt"/>
              <a:buAutoNum type="arabicPeriod" startAt="5"/>
            </a:pPr>
            <a:r>
              <a:rPr lang="en-US" altLang="zh-CN" sz="600" err="1">
                <a:solidFill>
                  <a:schemeClr val="bg1">
                    <a:lumMod val="50000"/>
                  </a:schemeClr>
                </a:solidFill>
                <a:latin typeface="+mn-ea"/>
              </a:rPr>
              <a:t>Andravizou</a:t>
            </a:r>
            <a:r>
              <a:rPr lang="en-US" altLang="zh-CN" sz="600">
                <a:solidFill>
                  <a:schemeClr val="bg1">
                    <a:lumMod val="50000"/>
                  </a:schemeClr>
                </a:solidFill>
                <a:latin typeface="+mn-ea"/>
              </a:rPr>
              <a:t> A, </a:t>
            </a:r>
            <a:r>
              <a:rPr lang="en-US" altLang="zh-CN" sz="600" err="1">
                <a:solidFill>
                  <a:schemeClr val="bg1">
                    <a:lumMod val="50000"/>
                  </a:schemeClr>
                </a:solidFill>
                <a:latin typeface="+mn-ea"/>
              </a:rPr>
              <a:t>Dardiotis</a:t>
            </a:r>
            <a:r>
              <a:rPr lang="en-US" altLang="zh-CN" sz="600">
                <a:solidFill>
                  <a:schemeClr val="bg1">
                    <a:lumMod val="50000"/>
                  </a:schemeClr>
                </a:solidFill>
                <a:latin typeface="+mn-ea"/>
              </a:rPr>
              <a:t> E, </a:t>
            </a:r>
            <a:r>
              <a:rPr lang="en-US" altLang="zh-CN" sz="600" err="1">
                <a:solidFill>
                  <a:schemeClr val="bg1">
                    <a:lumMod val="50000"/>
                  </a:schemeClr>
                </a:solidFill>
                <a:latin typeface="+mn-ea"/>
              </a:rPr>
              <a:t>Artemiadis</a:t>
            </a:r>
            <a:r>
              <a:rPr lang="en-US" altLang="zh-CN" sz="600">
                <a:solidFill>
                  <a:schemeClr val="bg1">
                    <a:lumMod val="50000"/>
                  </a:schemeClr>
                </a:solidFill>
                <a:latin typeface="+mn-ea"/>
              </a:rPr>
              <a:t> A, et al. Auto </a:t>
            </a:r>
            <a:r>
              <a:rPr lang="en-US" altLang="zh-CN" sz="600" err="1">
                <a:solidFill>
                  <a:schemeClr val="bg1">
                    <a:lumMod val="50000"/>
                  </a:schemeClr>
                </a:solidFill>
                <a:latin typeface="+mn-ea"/>
              </a:rPr>
              <a:t>Immun</a:t>
            </a:r>
            <a:r>
              <a:rPr lang="en-US" altLang="zh-CN" sz="600">
                <a:solidFill>
                  <a:schemeClr val="bg1">
                    <a:lumMod val="50000"/>
                  </a:schemeClr>
                </a:solidFill>
                <a:latin typeface="+mn-ea"/>
              </a:rPr>
              <a:t> Highlights. 2019;10(1):7.</a:t>
            </a:r>
          </a:p>
          <a:p>
            <a:pPr marL="144000" indent="-144000">
              <a:lnSpc>
                <a:spcPct val="100000"/>
              </a:lnSpc>
              <a:buFont typeface="+mj-lt"/>
              <a:buAutoNum type="arabicPeriod" startAt="5"/>
            </a:pPr>
            <a:r>
              <a:rPr lang="en-US" altLang="zh-CN" sz="600">
                <a:solidFill>
                  <a:schemeClr val="bg1">
                    <a:lumMod val="50000"/>
                  </a:schemeClr>
                </a:solidFill>
                <a:latin typeface="+mn-ea"/>
              </a:rPr>
              <a:t>Andorra M, Nakamura K, Lampert EJ, et al. JAMA Neurol. 2018;75(10):1246-1255.</a:t>
            </a:r>
          </a:p>
          <a:p>
            <a:pPr marL="144000" indent="-144000">
              <a:lnSpc>
                <a:spcPct val="100000"/>
              </a:lnSpc>
              <a:buFont typeface="+mj-lt"/>
              <a:buAutoNum type="arabicPeriod" startAt="5"/>
            </a:pPr>
            <a:r>
              <a:rPr lang="en-US" altLang="zh-CN" sz="600">
                <a:solidFill>
                  <a:schemeClr val="bg1">
                    <a:lumMod val="50000"/>
                  </a:schemeClr>
                </a:solidFill>
                <a:latin typeface="+mn-ea"/>
              </a:rPr>
              <a:t>Riccardo </a:t>
            </a:r>
            <a:r>
              <a:rPr lang="en-US" altLang="zh-CN" sz="600" err="1">
                <a:solidFill>
                  <a:schemeClr val="bg1">
                    <a:lumMod val="50000"/>
                  </a:schemeClr>
                </a:solidFill>
                <a:latin typeface="+mn-ea"/>
              </a:rPr>
              <a:t>Manca</a:t>
            </a:r>
            <a:r>
              <a:rPr lang="en-US" altLang="zh-CN" sz="600">
                <a:solidFill>
                  <a:schemeClr val="bg1">
                    <a:lumMod val="50000"/>
                  </a:schemeClr>
                </a:solidFill>
                <a:latin typeface="+mn-ea"/>
              </a:rPr>
              <a:t>, Basil </a:t>
            </a:r>
            <a:r>
              <a:rPr lang="en-US" altLang="zh-CN" sz="600" err="1">
                <a:solidFill>
                  <a:schemeClr val="bg1">
                    <a:lumMod val="50000"/>
                  </a:schemeClr>
                </a:solidFill>
                <a:latin typeface="+mn-ea"/>
              </a:rPr>
              <a:t>Sharrack</a:t>
            </a:r>
            <a:r>
              <a:rPr lang="en-US" altLang="zh-CN" sz="600">
                <a:solidFill>
                  <a:schemeClr val="bg1">
                    <a:lumMod val="50000"/>
                  </a:schemeClr>
                </a:solidFill>
                <a:latin typeface="+mn-ea"/>
              </a:rPr>
              <a:t>, David Paling, et al. Journal of the Neurological Sciences.2018,388:115-127.</a:t>
            </a:r>
            <a:endParaRPr lang="fr-FR" altLang="zh-CN" sz="600">
              <a:solidFill>
                <a:schemeClr val="bg1">
                  <a:lumMod val="50000"/>
                </a:schemeClr>
              </a:solidFill>
              <a:latin typeface="+mn-ea"/>
            </a:endParaRPr>
          </a:p>
          <a:p>
            <a:pPr marL="144000" indent="-144000">
              <a:lnSpc>
                <a:spcPct val="100000"/>
              </a:lnSpc>
              <a:buFont typeface="+mj-lt"/>
              <a:buAutoNum type="arabicPeriod" startAt="5"/>
            </a:pPr>
            <a:r>
              <a:rPr lang="fr-FR" altLang="zh-CN" sz="600">
                <a:solidFill>
                  <a:schemeClr val="bg1">
                    <a:lumMod val="50000"/>
                  </a:schemeClr>
                </a:solidFill>
                <a:latin typeface="+mn-ea"/>
              </a:rPr>
              <a:t>Jiang Q, et al. ECTRIMS 2022. EP0870. </a:t>
            </a:r>
            <a:r>
              <a:rPr lang="en-US" altLang="zh-CN" sz="600">
                <a:solidFill>
                  <a:schemeClr val="bg1">
                    <a:lumMod val="50000"/>
                  </a:schemeClr>
                </a:solidFill>
                <a:latin typeface="+mn-ea"/>
              </a:rPr>
              <a:t>	</a:t>
            </a:r>
          </a:p>
        </p:txBody>
      </p:sp>
      <p:sp>
        <p:nvSpPr>
          <p:cNvPr id="10" name="文本框 9">
            <a:extLst>
              <a:ext uri="{FF2B5EF4-FFF2-40B4-BE49-F238E27FC236}">
                <a16:creationId xmlns:a16="http://schemas.microsoft.com/office/drawing/2014/main" id="{71E17106-6149-C7FC-4561-12E3CEA73F25}"/>
              </a:ext>
            </a:extLst>
          </p:cNvPr>
          <p:cNvSpPr txBox="1"/>
          <p:nvPr/>
        </p:nvSpPr>
        <p:spPr>
          <a:xfrm>
            <a:off x="7510983" y="6355575"/>
            <a:ext cx="4509655" cy="502425"/>
          </a:xfrm>
          <a:prstGeom prst="rect">
            <a:avLst/>
          </a:prstGeom>
          <a:noFill/>
        </p:spPr>
        <p:txBody>
          <a:bodyPr wrap="square" lIns="0" tIns="0" rIns="0" bIns="0" rtlCol="0" anchor="t">
            <a:noAutofit/>
          </a:bodyPr>
          <a:lstStyle/>
          <a:p>
            <a:pPr marL="108000" indent="-108000">
              <a:lnSpc>
                <a:spcPct val="100000"/>
              </a:lnSpc>
              <a:buFont typeface="+mj-lt"/>
              <a:buAutoNum type="arabicPeriod" startAt="9"/>
            </a:pPr>
            <a:r>
              <a:rPr lang="en-US" altLang="zh-CN" sz="600">
                <a:solidFill>
                  <a:schemeClr val="bg1">
                    <a:lumMod val="50000"/>
                  </a:schemeClr>
                </a:solidFill>
                <a:latin typeface="+mn-ea"/>
              </a:rPr>
              <a:t>THE CONSORTIUM OF MULTIPLE SCLEROSIS CENTERS. BEST PRACTICES IN MULTIPLE SCLEROSIS THERAPIES. 2022.</a:t>
            </a:r>
          </a:p>
          <a:p>
            <a:pPr marL="108000" indent="-108000">
              <a:lnSpc>
                <a:spcPct val="100000"/>
              </a:lnSpc>
              <a:buFont typeface="+mj-lt"/>
              <a:buAutoNum type="arabicPeriod" startAt="9"/>
            </a:pPr>
            <a:r>
              <a:rPr lang="en-US" altLang="zh-CN" sz="600">
                <a:solidFill>
                  <a:schemeClr val="bg1">
                    <a:lumMod val="50000"/>
                  </a:schemeClr>
                </a:solidFill>
                <a:latin typeface="+mn-ea"/>
              </a:rPr>
              <a:t> </a:t>
            </a:r>
            <a:r>
              <a:rPr lang="en-US" altLang="zh-CN" sz="600" err="1">
                <a:solidFill>
                  <a:schemeClr val="bg1">
                    <a:lumMod val="50000"/>
                  </a:schemeClr>
                </a:solidFill>
                <a:latin typeface="+mn-ea"/>
              </a:rPr>
              <a:t>Wiendl</a:t>
            </a:r>
            <a:r>
              <a:rPr lang="en-US" altLang="zh-CN" sz="600">
                <a:solidFill>
                  <a:schemeClr val="bg1">
                    <a:lumMod val="50000"/>
                  </a:schemeClr>
                </a:solidFill>
                <a:latin typeface="+mn-ea"/>
              </a:rPr>
              <a:t> H, et al. </a:t>
            </a:r>
            <a:r>
              <a:rPr lang="en-US" altLang="zh-CN" sz="600" err="1">
                <a:solidFill>
                  <a:schemeClr val="bg1">
                    <a:lumMod val="50000"/>
                  </a:schemeClr>
                </a:solidFill>
                <a:latin typeface="+mn-ea"/>
              </a:rPr>
              <a:t>Ther</a:t>
            </a:r>
            <a:r>
              <a:rPr lang="en-US" altLang="zh-CN" sz="600">
                <a:solidFill>
                  <a:schemeClr val="bg1">
                    <a:lumMod val="50000"/>
                  </a:schemeClr>
                </a:solidFill>
                <a:latin typeface="+mn-ea"/>
              </a:rPr>
              <a:t> Adv Neurol </a:t>
            </a:r>
            <a:r>
              <a:rPr lang="en-US" altLang="zh-CN" sz="600" err="1">
                <a:solidFill>
                  <a:schemeClr val="bg1">
                    <a:lumMod val="50000"/>
                  </a:schemeClr>
                </a:solidFill>
                <a:latin typeface="+mn-ea"/>
              </a:rPr>
              <a:t>Disord</a:t>
            </a:r>
            <a:r>
              <a:rPr lang="en-US" altLang="zh-CN" sz="600">
                <a:solidFill>
                  <a:schemeClr val="bg1">
                    <a:lumMod val="50000"/>
                  </a:schemeClr>
                </a:solidFill>
                <a:latin typeface="+mn-ea"/>
              </a:rPr>
              <a:t>. 2021;14:17562864211039648. </a:t>
            </a:r>
          </a:p>
          <a:p>
            <a:pPr marL="108000" indent="-108000">
              <a:lnSpc>
                <a:spcPct val="100000"/>
              </a:lnSpc>
              <a:buFont typeface="+mj-lt"/>
              <a:buAutoNum type="arabicPeriod" startAt="9"/>
            </a:pPr>
            <a:r>
              <a:rPr lang="fr-FR" altLang="zh-CN" sz="600">
                <a:solidFill>
                  <a:schemeClr val="bg1">
                    <a:lumMod val="50000"/>
                  </a:schemeClr>
                </a:solidFill>
                <a:latin typeface="+mn-ea"/>
              </a:rPr>
              <a:t> </a:t>
            </a:r>
            <a:r>
              <a:rPr lang="fr-FR" altLang="zh-CN" sz="600" err="1">
                <a:solidFill>
                  <a:schemeClr val="bg1">
                    <a:lumMod val="50000"/>
                  </a:schemeClr>
                </a:solidFill>
                <a:latin typeface="+mn-ea"/>
              </a:rPr>
              <a:t>Ontaneda</a:t>
            </a:r>
            <a:r>
              <a:rPr lang="fr-FR" altLang="zh-CN" sz="600">
                <a:solidFill>
                  <a:schemeClr val="bg1">
                    <a:lumMod val="50000"/>
                  </a:schemeClr>
                </a:solidFill>
                <a:latin typeface="+mn-ea"/>
              </a:rPr>
              <a:t> D, et al. Brain. 2021;144(7):1974-1984. </a:t>
            </a:r>
          </a:p>
          <a:p>
            <a:pPr marL="108000" indent="-108000">
              <a:lnSpc>
                <a:spcPct val="100000"/>
              </a:lnSpc>
              <a:buFont typeface="+mj-lt"/>
              <a:buAutoNum type="arabicPeriod" startAt="9"/>
            </a:pPr>
            <a:r>
              <a:rPr lang="en-US" altLang="zh-CN" sz="600">
                <a:solidFill>
                  <a:schemeClr val="bg1">
                    <a:lumMod val="50000"/>
                  </a:schemeClr>
                </a:solidFill>
                <a:latin typeface="+mn-ea"/>
              </a:rPr>
              <a:t>Volpi C et al. Expert </a:t>
            </a:r>
            <a:r>
              <a:rPr lang="en-US" altLang="zh-CN" sz="600" err="1">
                <a:solidFill>
                  <a:schemeClr val="bg1">
                    <a:lumMod val="50000"/>
                  </a:schemeClr>
                </a:solidFill>
                <a:latin typeface="+mn-ea"/>
              </a:rPr>
              <a:t>Opin</a:t>
            </a:r>
            <a:r>
              <a:rPr lang="en-US" altLang="zh-CN" sz="600">
                <a:solidFill>
                  <a:schemeClr val="bg1">
                    <a:lumMod val="50000"/>
                  </a:schemeClr>
                </a:solidFill>
                <a:latin typeface="+mn-ea"/>
              </a:rPr>
              <a:t> Drug </a:t>
            </a:r>
            <a:r>
              <a:rPr lang="en-US" altLang="zh-CN" sz="600" err="1">
                <a:solidFill>
                  <a:schemeClr val="bg1">
                    <a:lumMod val="50000"/>
                  </a:schemeClr>
                </a:solidFill>
                <a:latin typeface="+mn-ea"/>
              </a:rPr>
              <a:t>Discov</a:t>
            </a:r>
            <a:r>
              <a:rPr lang="en-US" altLang="zh-CN" sz="600">
                <a:solidFill>
                  <a:schemeClr val="bg1">
                    <a:lumMod val="50000"/>
                  </a:schemeClr>
                </a:solidFill>
                <a:latin typeface="+mn-ea"/>
              </a:rPr>
              <a:t>. 2019 Nov;14(11):1199-1212.</a:t>
            </a:r>
          </a:p>
          <a:p>
            <a:pPr marL="108000" indent="-108000">
              <a:lnSpc>
                <a:spcPct val="100000"/>
              </a:lnSpc>
              <a:buFont typeface="+mj-lt"/>
              <a:buAutoNum type="arabicPeriod" startAt="9"/>
            </a:pPr>
            <a:r>
              <a:rPr lang="en-US" altLang="zh-CN" sz="600">
                <a:solidFill>
                  <a:schemeClr val="bg1">
                    <a:lumMod val="50000"/>
                  </a:schemeClr>
                </a:solidFill>
                <a:latin typeface="+mn-ea"/>
              </a:rPr>
              <a:t>Clinical Study Report: COMB157G2302.	</a:t>
            </a:r>
          </a:p>
        </p:txBody>
      </p:sp>
      <p:grpSp>
        <p:nvGrpSpPr>
          <p:cNvPr id="15" name="组合 14">
            <a:extLst>
              <a:ext uri="{FF2B5EF4-FFF2-40B4-BE49-F238E27FC236}">
                <a16:creationId xmlns:a16="http://schemas.microsoft.com/office/drawing/2014/main" id="{85A19EF8-F785-ED0E-F604-F441F86B728C}"/>
              </a:ext>
            </a:extLst>
          </p:cNvPr>
          <p:cNvGrpSpPr/>
          <p:nvPr/>
        </p:nvGrpSpPr>
        <p:grpSpPr>
          <a:xfrm>
            <a:off x="3939382" y="2316453"/>
            <a:ext cx="3510148" cy="862254"/>
            <a:chOff x="4064507" y="2106014"/>
            <a:chExt cx="3590541" cy="1223084"/>
          </a:xfrm>
        </p:grpSpPr>
        <p:sp>
          <p:nvSpPr>
            <p:cNvPr id="18" name="圆: 空心 17">
              <a:extLst>
                <a:ext uri="{FF2B5EF4-FFF2-40B4-BE49-F238E27FC236}">
                  <a16:creationId xmlns:a16="http://schemas.microsoft.com/office/drawing/2014/main" id="{13CD040A-5F0A-CC09-AB6B-A8AB2AAC9D3F}"/>
                </a:ext>
              </a:extLst>
            </p:cNvPr>
            <p:cNvSpPr/>
            <p:nvPr/>
          </p:nvSpPr>
          <p:spPr>
            <a:xfrm>
              <a:off x="4757076" y="2106014"/>
              <a:ext cx="2295988" cy="1223084"/>
            </a:xfrm>
            <a:prstGeom prst="donut">
              <a:avLst>
                <a:gd name="adj" fmla="val 10362"/>
              </a:avLst>
            </a:prstGeom>
            <a:solidFill>
              <a:schemeClr val="bg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100">
                <a:solidFill>
                  <a:schemeClr val="tx1"/>
                </a:solidFill>
              </a:endParaRPr>
            </a:p>
          </p:txBody>
        </p:sp>
        <p:sp>
          <p:nvSpPr>
            <p:cNvPr id="19" name="流程图: 可选过程 18">
              <a:extLst>
                <a:ext uri="{FF2B5EF4-FFF2-40B4-BE49-F238E27FC236}">
                  <a16:creationId xmlns:a16="http://schemas.microsoft.com/office/drawing/2014/main" id="{6F5FB8AE-5A78-30BD-A906-93E26797411B}"/>
                </a:ext>
              </a:extLst>
            </p:cNvPr>
            <p:cNvSpPr/>
            <p:nvPr/>
          </p:nvSpPr>
          <p:spPr>
            <a:xfrm>
              <a:off x="6791048" y="2388419"/>
              <a:ext cx="864000" cy="561715"/>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无影像学</a:t>
              </a:r>
              <a:endParaRPr kumimoji="0" lang="en-US" altLang="zh-CN"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活动病灶</a:t>
              </a:r>
            </a:p>
          </p:txBody>
        </p:sp>
        <p:sp>
          <p:nvSpPr>
            <p:cNvPr id="20" name="流程图: 可选过程 19">
              <a:extLst>
                <a:ext uri="{FF2B5EF4-FFF2-40B4-BE49-F238E27FC236}">
                  <a16:creationId xmlns:a16="http://schemas.microsoft.com/office/drawing/2014/main" id="{2FECD5E6-29ED-73EC-B804-6624D8D31D6C}"/>
                </a:ext>
              </a:extLst>
            </p:cNvPr>
            <p:cNvSpPr/>
            <p:nvPr/>
          </p:nvSpPr>
          <p:spPr>
            <a:xfrm>
              <a:off x="4064507" y="2447231"/>
              <a:ext cx="864000" cy="561715"/>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无复发</a:t>
              </a:r>
            </a:p>
          </p:txBody>
        </p:sp>
      </p:grpSp>
      <p:sp>
        <p:nvSpPr>
          <p:cNvPr id="48" name="文本框 47">
            <a:extLst>
              <a:ext uri="{FF2B5EF4-FFF2-40B4-BE49-F238E27FC236}">
                <a16:creationId xmlns:a16="http://schemas.microsoft.com/office/drawing/2014/main" id="{D93AB7ED-51E9-28FF-A7D5-8EA9D2C73047}"/>
              </a:ext>
            </a:extLst>
          </p:cNvPr>
          <p:cNvSpPr txBox="1"/>
          <p:nvPr/>
        </p:nvSpPr>
        <p:spPr>
          <a:xfrm>
            <a:off x="3762760" y="5466050"/>
            <a:ext cx="4108433" cy="549446"/>
          </a:xfrm>
          <a:prstGeom prst="rect">
            <a:avLst/>
          </a:prstGeom>
          <a:noFill/>
        </p:spPr>
        <p:txBody>
          <a:bodyPr wrap="square">
            <a:spAutoFit/>
          </a:bodyPr>
          <a:lstStyle/>
          <a:p>
            <a:pPr>
              <a:lnSpc>
                <a:spcPct val="110000"/>
              </a:lnSpc>
              <a:spcBef>
                <a:spcPts val="1800"/>
              </a:spcBef>
              <a:spcAft>
                <a:spcPts val="600"/>
              </a:spcAft>
              <a:defRPr/>
            </a:pPr>
            <a:r>
              <a:rPr lang="zh-CN" altLang="en-US" sz="1400" b="1" dirty="0">
                <a:solidFill>
                  <a:srgbClr val="BE2E91"/>
                </a:solidFill>
              </a:rPr>
              <a:t>脑萎缩</a:t>
            </a:r>
            <a:r>
              <a:rPr lang="zh-CN" altLang="en-US" sz="1400" dirty="0"/>
              <a:t>在</a:t>
            </a:r>
            <a:r>
              <a:rPr lang="en-US" altLang="zh-CN" sz="1400" dirty="0"/>
              <a:t>MS</a:t>
            </a:r>
            <a:r>
              <a:rPr lang="zh-CN" altLang="en-US" sz="1400" dirty="0"/>
              <a:t>发病早期即出现，并伴随疾病全程，是导致患者发生</a:t>
            </a:r>
            <a:r>
              <a:rPr lang="zh-CN" altLang="en-US" sz="1400" b="1" dirty="0">
                <a:solidFill>
                  <a:srgbClr val="BE2E91"/>
                </a:solidFill>
              </a:rPr>
              <a:t>认知功能障碍</a:t>
            </a:r>
            <a:r>
              <a:rPr lang="zh-CN" altLang="en-US" sz="1400" dirty="0"/>
              <a:t>的关键因素</a:t>
            </a:r>
          </a:p>
        </p:txBody>
      </p:sp>
      <p:sp>
        <p:nvSpPr>
          <p:cNvPr id="70" name="箭头: 虚尾 69">
            <a:extLst>
              <a:ext uri="{FF2B5EF4-FFF2-40B4-BE49-F238E27FC236}">
                <a16:creationId xmlns:a16="http://schemas.microsoft.com/office/drawing/2014/main" id="{AFA32DEC-54B2-821C-202D-7EE3CE7FFF7C}"/>
              </a:ext>
            </a:extLst>
          </p:cNvPr>
          <p:cNvSpPr/>
          <p:nvPr/>
        </p:nvSpPr>
        <p:spPr>
          <a:xfrm rot="5400000">
            <a:off x="5529074" y="3259024"/>
            <a:ext cx="419996" cy="468771"/>
          </a:xfrm>
          <a:prstGeom prst="stripedRightArrow">
            <a:avLst/>
          </a:prstGeom>
          <a:solidFill>
            <a:schemeClr val="accent1">
              <a:lumMod val="60000"/>
              <a:lumOff val="40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grpSp>
        <p:nvGrpSpPr>
          <p:cNvPr id="25" name="组合 24">
            <a:extLst>
              <a:ext uri="{FF2B5EF4-FFF2-40B4-BE49-F238E27FC236}">
                <a16:creationId xmlns:a16="http://schemas.microsoft.com/office/drawing/2014/main" id="{FF01A879-D5CA-1261-2471-B492B5AC235A}"/>
              </a:ext>
            </a:extLst>
          </p:cNvPr>
          <p:cNvGrpSpPr/>
          <p:nvPr/>
        </p:nvGrpSpPr>
        <p:grpSpPr>
          <a:xfrm>
            <a:off x="3942603" y="3779598"/>
            <a:ext cx="3652275" cy="1177428"/>
            <a:chOff x="4144307" y="1869976"/>
            <a:chExt cx="3652275" cy="1459122"/>
          </a:xfrm>
        </p:grpSpPr>
        <p:sp>
          <p:nvSpPr>
            <p:cNvPr id="26" name="圆: 空心 25">
              <a:extLst>
                <a:ext uri="{FF2B5EF4-FFF2-40B4-BE49-F238E27FC236}">
                  <a16:creationId xmlns:a16="http://schemas.microsoft.com/office/drawing/2014/main" id="{4D5AF11A-4E4A-7701-762B-2FDC676DA40E}"/>
                </a:ext>
              </a:extLst>
            </p:cNvPr>
            <p:cNvSpPr/>
            <p:nvPr/>
          </p:nvSpPr>
          <p:spPr>
            <a:xfrm>
              <a:off x="4757076" y="2106014"/>
              <a:ext cx="2295988" cy="1223084"/>
            </a:xfrm>
            <a:prstGeom prst="donut">
              <a:avLst>
                <a:gd name="adj" fmla="val 10362"/>
              </a:avLst>
            </a:prstGeom>
            <a:solidFill>
              <a:schemeClr val="bg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100">
                <a:solidFill>
                  <a:schemeClr val="tx1"/>
                </a:solidFill>
              </a:endParaRPr>
            </a:p>
          </p:txBody>
        </p:sp>
        <p:sp>
          <p:nvSpPr>
            <p:cNvPr id="27" name="流程图: 可选过程 26">
              <a:extLst>
                <a:ext uri="{FF2B5EF4-FFF2-40B4-BE49-F238E27FC236}">
                  <a16:creationId xmlns:a16="http://schemas.microsoft.com/office/drawing/2014/main" id="{A3E369F6-964E-DB2D-6E29-84A89BFC5E44}"/>
                </a:ext>
              </a:extLst>
            </p:cNvPr>
            <p:cNvSpPr/>
            <p:nvPr/>
          </p:nvSpPr>
          <p:spPr>
            <a:xfrm>
              <a:off x="6932582" y="2464014"/>
              <a:ext cx="864000" cy="468000"/>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无影像学</a:t>
              </a:r>
              <a:endParaRPr kumimoji="0" lang="en-US" altLang="zh-CN"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活动病灶</a:t>
              </a:r>
            </a:p>
          </p:txBody>
        </p:sp>
        <p:sp>
          <p:nvSpPr>
            <p:cNvPr id="28" name="流程图: 可选过程 27">
              <a:extLst>
                <a:ext uri="{FF2B5EF4-FFF2-40B4-BE49-F238E27FC236}">
                  <a16:creationId xmlns:a16="http://schemas.microsoft.com/office/drawing/2014/main" id="{5B3DCC2B-B8FA-648E-0745-5622DBDBD0B0}"/>
                </a:ext>
              </a:extLst>
            </p:cNvPr>
            <p:cNvSpPr/>
            <p:nvPr/>
          </p:nvSpPr>
          <p:spPr>
            <a:xfrm>
              <a:off x="5465648" y="1869976"/>
              <a:ext cx="864000" cy="468000"/>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无残疾</a:t>
              </a:r>
              <a:endParaRPr kumimoji="0" lang="en-US" altLang="zh-CN"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进展</a:t>
              </a:r>
            </a:p>
          </p:txBody>
        </p:sp>
        <p:sp>
          <p:nvSpPr>
            <p:cNvPr id="29" name="流程图: 可选过程 28">
              <a:extLst>
                <a:ext uri="{FF2B5EF4-FFF2-40B4-BE49-F238E27FC236}">
                  <a16:creationId xmlns:a16="http://schemas.microsoft.com/office/drawing/2014/main" id="{AB94AF4E-4B00-9869-2518-BF7FDEBFA707}"/>
                </a:ext>
              </a:extLst>
            </p:cNvPr>
            <p:cNvSpPr/>
            <p:nvPr/>
          </p:nvSpPr>
          <p:spPr>
            <a:xfrm>
              <a:off x="4144307" y="2514193"/>
              <a:ext cx="864000" cy="468000"/>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无复发</a:t>
              </a:r>
            </a:p>
          </p:txBody>
        </p:sp>
      </p:grpSp>
      <p:sp>
        <p:nvSpPr>
          <p:cNvPr id="32" name="流程图: 可选过程 31">
            <a:extLst>
              <a:ext uri="{FF2B5EF4-FFF2-40B4-BE49-F238E27FC236}">
                <a16:creationId xmlns:a16="http://schemas.microsoft.com/office/drawing/2014/main" id="{DD1DEB1F-76D4-6E9D-C4EE-E78FD8097D10}"/>
              </a:ext>
            </a:extLst>
          </p:cNvPr>
          <p:cNvSpPr/>
          <p:nvPr/>
        </p:nvSpPr>
        <p:spPr>
          <a:xfrm>
            <a:off x="4905996" y="4804170"/>
            <a:ext cx="1647567" cy="478332"/>
          </a:xfrm>
          <a:prstGeom prst="flowChartAlternateProcess">
            <a:avLst/>
          </a:prstGeom>
          <a:solidFill>
            <a:srgbClr val="BE2E91"/>
          </a:solidFill>
          <a:ln w="28575">
            <a:noFill/>
          </a:ln>
        </p:spPr>
        <p:style>
          <a:lnRef idx="0">
            <a:schemeClr val="accent1"/>
          </a:lnRef>
          <a:fillRef idx="1">
            <a:schemeClr val="accent1"/>
          </a:fillRef>
          <a:effectRef idx="0">
            <a:srgbClr val="000000"/>
          </a:effectRef>
          <a:fontRef idx="minor">
            <a:schemeClr val="lt1"/>
          </a:fontRef>
        </p:style>
        <p:txBody>
          <a:bodyPr tIns="108000" rtlCol="0" anchor="ctr"/>
          <a:lstStyle/>
          <a:p>
            <a:pPr algn="ctr">
              <a:lnSpc>
                <a:spcPts val="1300"/>
              </a:lnSpc>
            </a:pPr>
            <a:r>
              <a:rPr lang="zh-CN" altLang="en-US" sz="1200" b="1">
                <a:solidFill>
                  <a:schemeClr val="bg1"/>
                </a:solidFill>
              </a:rPr>
              <a:t>脑容量丢失（脑萎缩）≤</a:t>
            </a:r>
            <a:r>
              <a:rPr lang="en-US" altLang="zh-CN" sz="1200" b="1">
                <a:solidFill>
                  <a:schemeClr val="bg1"/>
                </a:solidFill>
              </a:rPr>
              <a:t>0.4%/</a:t>
            </a:r>
            <a:r>
              <a:rPr lang="zh-CN" altLang="en-US" sz="1200" b="1">
                <a:solidFill>
                  <a:schemeClr val="bg1"/>
                </a:solidFill>
              </a:rPr>
              <a:t>年</a:t>
            </a:r>
          </a:p>
        </p:txBody>
      </p:sp>
      <p:sp>
        <p:nvSpPr>
          <p:cNvPr id="37" name="文本框 36">
            <a:extLst>
              <a:ext uri="{FF2B5EF4-FFF2-40B4-BE49-F238E27FC236}">
                <a16:creationId xmlns:a16="http://schemas.microsoft.com/office/drawing/2014/main" id="{F49BD5B5-C64B-69D9-0ECE-CC88F0AB2A80}"/>
              </a:ext>
            </a:extLst>
          </p:cNvPr>
          <p:cNvSpPr txBox="1"/>
          <p:nvPr/>
        </p:nvSpPr>
        <p:spPr>
          <a:xfrm>
            <a:off x="5045323" y="2546181"/>
            <a:ext cx="1432270" cy="523220"/>
          </a:xfrm>
          <a:prstGeom prst="rect">
            <a:avLst/>
          </a:prstGeom>
          <a:noFill/>
        </p:spPr>
        <p:txBody>
          <a:bodyPr wrap="square">
            <a:spAutoFit/>
          </a:bodyPr>
          <a:lstStyle/>
          <a:p>
            <a:pPr algn="ctr"/>
            <a:r>
              <a:rPr lang="en-US" altLang="zh-CN" sz="1600" b="1">
                <a:solidFill>
                  <a:srgbClr val="BE2E91"/>
                </a:solidFill>
              </a:rPr>
              <a:t>NEDA-3</a:t>
            </a:r>
          </a:p>
          <a:p>
            <a:pPr algn="ctr"/>
            <a:r>
              <a:rPr lang="zh-CN" altLang="en-US" sz="1200" b="1"/>
              <a:t>主要关注躯体功能</a:t>
            </a:r>
            <a:endParaRPr lang="zh-CN" altLang="en-US" sz="1200"/>
          </a:p>
        </p:txBody>
      </p:sp>
      <p:sp>
        <p:nvSpPr>
          <p:cNvPr id="39" name="文本框 38">
            <a:extLst>
              <a:ext uri="{FF2B5EF4-FFF2-40B4-BE49-F238E27FC236}">
                <a16:creationId xmlns:a16="http://schemas.microsoft.com/office/drawing/2014/main" id="{EAAA281B-4FE5-BA1A-469C-F0B13CF85755}"/>
              </a:ext>
            </a:extLst>
          </p:cNvPr>
          <p:cNvSpPr txBox="1"/>
          <p:nvPr/>
        </p:nvSpPr>
        <p:spPr>
          <a:xfrm>
            <a:off x="4728682" y="4186168"/>
            <a:ext cx="2002196" cy="523220"/>
          </a:xfrm>
          <a:prstGeom prst="rect">
            <a:avLst/>
          </a:prstGeom>
          <a:noFill/>
        </p:spPr>
        <p:txBody>
          <a:bodyPr wrap="square">
            <a:spAutoFit/>
          </a:bodyPr>
          <a:lstStyle/>
          <a:p>
            <a:pPr algn="ctr"/>
            <a:r>
              <a:rPr lang="en-US" altLang="zh-CN" sz="1600" b="1">
                <a:solidFill>
                  <a:srgbClr val="BE2E91"/>
                </a:solidFill>
              </a:rPr>
              <a:t>NEDA-4</a:t>
            </a:r>
          </a:p>
          <a:p>
            <a:pPr algn="ctr"/>
            <a:r>
              <a:rPr lang="zh-CN" altLang="en-US" sz="1200" b="1"/>
              <a:t>同时关注躯体和认知功能</a:t>
            </a:r>
            <a:endParaRPr lang="zh-CN" altLang="en-US" sz="1200"/>
          </a:p>
        </p:txBody>
      </p:sp>
      <p:sp>
        <p:nvSpPr>
          <p:cNvPr id="42" name="矩形 41">
            <a:extLst>
              <a:ext uri="{FF2B5EF4-FFF2-40B4-BE49-F238E27FC236}">
                <a16:creationId xmlns:a16="http://schemas.microsoft.com/office/drawing/2014/main" id="{36ADB98C-AFF1-2B7E-0CB6-565D174AD82D}"/>
              </a:ext>
            </a:extLst>
          </p:cNvPr>
          <p:cNvSpPr/>
          <p:nvPr/>
        </p:nvSpPr>
        <p:spPr>
          <a:xfrm>
            <a:off x="4434737" y="1824232"/>
            <a:ext cx="3122770" cy="253324"/>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1050" dirty="0">
                <a:solidFill>
                  <a:srgbClr val="595454"/>
                </a:solidFill>
              </a:rPr>
              <a:t>NEDA:</a:t>
            </a:r>
            <a:r>
              <a:rPr lang="zh-CN" altLang="en-US" sz="1050" dirty="0">
                <a:solidFill>
                  <a:srgbClr val="595454"/>
                </a:solidFill>
              </a:rPr>
              <a:t>无疾病活动证据，需各项指标均达标</a:t>
            </a:r>
          </a:p>
        </p:txBody>
      </p:sp>
      <p:cxnSp>
        <p:nvCxnSpPr>
          <p:cNvPr id="34" name="直接连接符 33">
            <a:extLst>
              <a:ext uri="{FF2B5EF4-FFF2-40B4-BE49-F238E27FC236}">
                <a16:creationId xmlns:a16="http://schemas.microsoft.com/office/drawing/2014/main" id="{12E4BE68-1BA1-A8F4-8FB7-0F954145EE57}"/>
              </a:ext>
            </a:extLst>
          </p:cNvPr>
          <p:cNvCxnSpPr>
            <a:cxnSpLocks/>
          </p:cNvCxnSpPr>
          <p:nvPr/>
        </p:nvCxnSpPr>
        <p:spPr>
          <a:xfrm>
            <a:off x="3513881" y="1280160"/>
            <a:ext cx="0" cy="4789574"/>
          </a:xfrm>
          <a:prstGeom prst="line">
            <a:avLst/>
          </a:prstGeom>
          <a:ln w="19050" cap="sq">
            <a:solidFill>
              <a:schemeClr val="tx1"/>
            </a:solidFill>
          </a:ln>
        </p:spPr>
        <p:style>
          <a:lnRef idx="1">
            <a:schemeClr val="accent1"/>
          </a:lnRef>
          <a:fillRef idx="0">
            <a:schemeClr val="accent1"/>
          </a:fillRef>
          <a:effectRef idx="0">
            <a:srgbClr val="000000"/>
          </a:effectRef>
          <a:fontRef idx="minor">
            <a:schemeClr val="lt1"/>
          </a:fontRef>
        </p:style>
      </p:cxnSp>
      <p:cxnSp>
        <p:nvCxnSpPr>
          <p:cNvPr id="35" name="直接连接符 34">
            <a:extLst>
              <a:ext uri="{FF2B5EF4-FFF2-40B4-BE49-F238E27FC236}">
                <a16:creationId xmlns:a16="http://schemas.microsoft.com/office/drawing/2014/main" id="{0D0D6700-8C2A-F565-4E5C-9BFF4D263411}"/>
              </a:ext>
            </a:extLst>
          </p:cNvPr>
          <p:cNvCxnSpPr>
            <a:cxnSpLocks/>
          </p:cNvCxnSpPr>
          <p:nvPr/>
        </p:nvCxnSpPr>
        <p:spPr>
          <a:xfrm>
            <a:off x="7872521" y="1306408"/>
            <a:ext cx="0" cy="4750053"/>
          </a:xfrm>
          <a:prstGeom prst="line">
            <a:avLst/>
          </a:prstGeom>
          <a:ln w="19050" cap="sq">
            <a:solidFill>
              <a:schemeClr val="tx1"/>
            </a:solidFill>
          </a:ln>
        </p:spPr>
        <p:style>
          <a:lnRef idx="1">
            <a:schemeClr val="accent1"/>
          </a:lnRef>
          <a:fillRef idx="0">
            <a:schemeClr val="accent1"/>
          </a:fillRef>
          <a:effectRef idx="0">
            <a:srgbClr val="000000"/>
          </a:effectRef>
          <a:fontRef idx="minor">
            <a:schemeClr val="lt1"/>
          </a:fontRef>
        </p:style>
      </p:cxnSp>
      <p:sp>
        <p:nvSpPr>
          <p:cNvPr id="30" name="流程图: 可选过程 29">
            <a:extLst>
              <a:ext uri="{FF2B5EF4-FFF2-40B4-BE49-F238E27FC236}">
                <a16:creationId xmlns:a16="http://schemas.microsoft.com/office/drawing/2014/main" id="{588E8BC0-73DF-A2EA-5514-C19AC9B9B2F8}"/>
              </a:ext>
            </a:extLst>
          </p:cNvPr>
          <p:cNvSpPr/>
          <p:nvPr/>
        </p:nvSpPr>
        <p:spPr>
          <a:xfrm>
            <a:off x="5263944" y="2098038"/>
            <a:ext cx="864000" cy="377649"/>
          </a:xfrm>
          <a:prstGeom prst="flowChartAlternateProcess">
            <a:avLst/>
          </a:prstGeom>
          <a:solidFill>
            <a:schemeClr val="bg1"/>
          </a:solidFill>
          <a:ln w="19050">
            <a:solidFill>
              <a:schemeClr val="bg1">
                <a:lumMod val="65000"/>
              </a:schemeClr>
            </a:solidFill>
          </a:ln>
        </p:spPr>
        <p:style>
          <a:lnRef idx="0">
            <a:schemeClr val="accent1"/>
          </a:lnRef>
          <a:fillRef idx="1">
            <a:schemeClr val="accent1"/>
          </a:fillRef>
          <a:effectRef idx="0">
            <a:srgbClr val="000000"/>
          </a:effectRef>
          <a:fontRef idx="minor">
            <a:schemeClr val="lt1"/>
          </a:fontRef>
        </p:style>
        <p:txBody>
          <a:bodyPr rtlCol="0" anchor="ct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无残疾</a:t>
            </a:r>
            <a:endParaRPr kumimoji="0" lang="en-US" altLang="zh-CN"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0" lang="zh-CN" altLang="en-US" sz="1050" b="1" i="0" u="none" strike="noStrike" kern="1200" cap="none" spc="0" normalizeH="0" baseline="0" noProof="0">
                <a:ln>
                  <a:noFill/>
                </a:ln>
                <a:solidFill>
                  <a:srgbClr val="595454"/>
                </a:solidFill>
                <a:effectLst/>
                <a:uLnTx/>
                <a:uFillTx/>
                <a:latin typeface="微软雅黑" panose="020B0503020204020204" pitchFamily="34" charset="-122"/>
                <a:ea typeface="微软雅黑" panose="020B0503020204020204" pitchFamily="34" charset="-122"/>
              </a:rPr>
              <a:t>进展</a:t>
            </a:r>
          </a:p>
        </p:txBody>
      </p:sp>
    </p:spTree>
    <p:extLst>
      <p:ext uri="{BB962C8B-B14F-4D97-AF65-F5344CB8AC3E}">
        <p14:creationId xmlns:p14="http://schemas.microsoft.com/office/powerpoint/2010/main" val="2937396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对象 18" hidden="1">
            <a:extLst>
              <a:ext uri="{FF2B5EF4-FFF2-40B4-BE49-F238E27FC236}">
                <a16:creationId xmlns:a16="http://schemas.microsoft.com/office/drawing/2014/main" id="{8168A28C-0339-44DE-82DF-012867E421B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393" imgH="392" progId="TCLayout.ActiveDocument.1">
                  <p:embed/>
                </p:oleObj>
              </mc:Choice>
              <mc:Fallback>
                <p:oleObj name="think-cell 幻灯片" r:id="rId4" imgW="393" imgH="392" progId="TCLayout.ActiveDocument.1">
                  <p:embed/>
                  <p:pic>
                    <p:nvPicPr>
                      <p:cNvPr id="19" name="对象 18" hidden="1">
                        <a:extLst>
                          <a:ext uri="{FF2B5EF4-FFF2-40B4-BE49-F238E27FC236}">
                            <a16:creationId xmlns:a16="http://schemas.microsoft.com/office/drawing/2014/main" id="{8168A28C-0339-44DE-82DF-012867E421B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灯片编号占位符 3">
            <a:extLst>
              <a:ext uri="{FF2B5EF4-FFF2-40B4-BE49-F238E27FC236}">
                <a16:creationId xmlns:a16="http://schemas.microsoft.com/office/drawing/2014/main" id="{3F55DA5E-A066-C1C5-245E-080C646A36A9}"/>
              </a:ext>
            </a:extLst>
          </p:cNvPr>
          <p:cNvSpPr>
            <a:spLocks noGrp="1"/>
          </p:cNvSpPr>
          <p:nvPr>
            <p:ph type="sldNum" sz="quarter" idx="12"/>
          </p:nvPr>
        </p:nvSpPr>
        <p:spPr/>
        <p:txBody>
          <a:bodyPr/>
          <a:lstStyle/>
          <a:p>
            <a:fld id="{B58DE5F1-E0F9-4CCA-92B7-7A6FC4DFEE14}" type="slidenum">
              <a:rPr lang="en-US" smtClean="0"/>
              <a:t>4</a:t>
            </a:fld>
            <a:endParaRPr lang="en-US"/>
          </a:p>
        </p:txBody>
      </p:sp>
      <p:sp>
        <p:nvSpPr>
          <p:cNvPr id="10" name="文本框 9">
            <a:extLst>
              <a:ext uri="{FF2B5EF4-FFF2-40B4-BE49-F238E27FC236}">
                <a16:creationId xmlns:a16="http://schemas.microsoft.com/office/drawing/2014/main" id="{F08627EA-F21F-354B-8936-D6470108C851}"/>
              </a:ext>
            </a:extLst>
          </p:cNvPr>
          <p:cNvSpPr txBox="1"/>
          <p:nvPr/>
        </p:nvSpPr>
        <p:spPr>
          <a:xfrm>
            <a:off x="66625" y="70133"/>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1</a:t>
            </a:r>
            <a:endParaRPr lang="zh-CN" altLang="en-US" sz="2000" b="1">
              <a:solidFill>
                <a:schemeClr val="bg1"/>
              </a:solidFill>
            </a:endParaRPr>
          </a:p>
        </p:txBody>
      </p:sp>
      <p:sp>
        <p:nvSpPr>
          <p:cNvPr id="21" name="矩形 20">
            <a:extLst>
              <a:ext uri="{FF2B5EF4-FFF2-40B4-BE49-F238E27FC236}">
                <a16:creationId xmlns:a16="http://schemas.microsoft.com/office/drawing/2014/main" id="{DF02C4C6-2745-69D0-41AD-772D7F030054}"/>
              </a:ext>
            </a:extLst>
          </p:cNvPr>
          <p:cNvSpPr/>
          <p:nvPr/>
        </p:nvSpPr>
        <p:spPr>
          <a:xfrm>
            <a:off x="318582" y="2770427"/>
            <a:ext cx="5126165" cy="948369"/>
          </a:xfrm>
          <a:prstGeom prst="rect">
            <a:avLst/>
          </a:prstGeom>
          <a:noFill/>
          <a:ln w="12700" cap="flat" cmpd="sng" algn="ctr">
            <a:noFill/>
            <a:prstDash val="solid"/>
            <a:miter lim="800000"/>
          </a:ln>
          <a:effectLst/>
        </p:spPr>
        <p:txBody>
          <a:bodyPr rtlCol="0" anchor="ctr"/>
          <a:lstStyle/>
          <a:p>
            <a:pPr marL="285750" marR="0" lvl="0" indent="-285750" algn="l" defTabSz="914400" rtl="0" eaLnBrk="1" fontAlgn="auto" latinLnBrk="0" hangingPunct="1">
              <a:lnSpc>
                <a:spcPct val="100000"/>
              </a:lnSpc>
              <a:spcBef>
                <a:spcPts val="0"/>
              </a:spcBef>
              <a:spcAft>
                <a:spcPts val="0"/>
              </a:spcAft>
              <a:buClr>
                <a:prstClr val="black"/>
              </a:buClr>
              <a:buSzTx/>
              <a:buFont typeface="Wingdings" panose="05000000000000000000" pitchFamily="2" charset="2"/>
              <a:buChar char="p"/>
              <a:tabLst/>
              <a:defRPr/>
            </a:pPr>
            <a:endParaRPr kumimoji="0" lang="zh-CN" altLang="en-US" sz="1600" b="0" i="0" u="none" strike="noStrike" kern="0" cap="none" spc="0" normalizeH="0" baseline="0" noProof="0">
              <a:ln>
                <a:noFill/>
              </a:ln>
              <a:solidFill>
                <a:prstClr val="black"/>
              </a:solidFill>
              <a:effectLst/>
              <a:uLnTx/>
              <a:uFillTx/>
              <a:latin typeface="微软雅黑" panose="020F0502020204030204"/>
              <a:ea typeface="微软雅黑"/>
              <a:cs typeface="+mn-cs"/>
            </a:endParaRPr>
          </a:p>
        </p:txBody>
      </p:sp>
      <p:sp>
        <p:nvSpPr>
          <p:cNvPr id="23" name="矩形 22">
            <a:extLst>
              <a:ext uri="{FF2B5EF4-FFF2-40B4-BE49-F238E27FC236}">
                <a16:creationId xmlns:a16="http://schemas.microsoft.com/office/drawing/2014/main" id="{AC5A06C5-9CD7-695C-FC5E-E8C6F9CF1575}"/>
              </a:ext>
            </a:extLst>
          </p:cNvPr>
          <p:cNvSpPr/>
          <p:nvPr/>
        </p:nvSpPr>
        <p:spPr>
          <a:xfrm>
            <a:off x="732468" y="1347111"/>
            <a:ext cx="11201436" cy="1776951"/>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srgbClr val="FFFFFF"/>
              </a:solidFill>
              <a:effectLst/>
              <a:uLnTx/>
              <a:uFillTx/>
              <a:latin typeface="Trebuchet MS"/>
              <a:ea typeface="+mn-ea"/>
              <a:cs typeface="+mn-cs"/>
            </a:endParaRPr>
          </a:p>
        </p:txBody>
      </p:sp>
      <p:sp>
        <p:nvSpPr>
          <p:cNvPr id="24" name="矩形 23">
            <a:extLst>
              <a:ext uri="{FF2B5EF4-FFF2-40B4-BE49-F238E27FC236}">
                <a16:creationId xmlns:a16="http://schemas.microsoft.com/office/drawing/2014/main" id="{C3F90A6F-BFB9-C9C0-555C-D52EF59D6063}"/>
              </a:ext>
            </a:extLst>
          </p:cNvPr>
          <p:cNvSpPr/>
          <p:nvPr/>
        </p:nvSpPr>
        <p:spPr>
          <a:xfrm>
            <a:off x="784715" y="1440980"/>
            <a:ext cx="11088703" cy="1431486"/>
          </a:xfrm>
          <a:prstGeom prst="rect">
            <a:avLst/>
          </a:prstGeom>
          <a:noFill/>
          <a:ln w="12700" cap="flat" cmpd="sng" algn="ctr">
            <a:noFill/>
            <a:prstDash val="solid"/>
            <a:miter lim="800000"/>
          </a:ln>
          <a:effectLst/>
        </p:spPr>
        <p:txBody>
          <a:bodyPr numCol="2" spcCol="180000" rtlCol="0" anchor="t"/>
          <a:lstStyle/>
          <a:p>
            <a:pPr marL="285750" marR="0" lvl="0" indent="-285750" algn="l" defTabSz="914400" rtl="0" eaLnBrk="1" fontAlgn="auto" latinLnBrk="0" hangingPunct="1">
              <a:lnSpc>
                <a:spcPct val="100000"/>
              </a:lnSpc>
              <a:spcBef>
                <a:spcPts val="600"/>
              </a:spcBef>
              <a:buClrTx/>
              <a:buSzTx/>
              <a:buFont typeface="Arial" panose="020B0604020202020204" pitchFamily="34" charset="0"/>
              <a:buChar char="•"/>
              <a:tabLst/>
              <a:defRPr/>
            </a:pPr>
            <a:r>
              <a:rPr kumimoji="0" lang="zh-CN" altLang="en-US" sz="1400" b="0" i="0" u="none" strike="noStrike" kern="0" cap="none" spc="0" normalizeH="0" baseline="0" noProof="0" dirty="0">
                <a:ln>
                  <a:noFill/>
                </a:ln>
                <a:solidFill>
                  <a:prstClr val="black"/>
                </a:solidFill>
                <a:effectLst/>
                <a:uLnTx/>
                <a:uFillTx/>
                <a:latin typeface="+mn-lt"/>
                <a:ea typeface="+mn-ea"/>
                <a:cs typeface="+mn-cs"/>
              </a:rPr>
              <a:t>通用</a:t>
            </a:r>
            <a:r>
              <a:rPr kumimoji="0" lang="zh-CN" altLang="en-US" sz="1400" i="0" u="none" strike="noStrike" kern="0" cap="none" spc="0" normalizeH="0" baseline="0" noProof="0" dirty="0">
                <a:ln>
                  <a:noFill/>
                </a:ln>
                <a:solidFill>
                  <a:prstClr val="black"/>
                </a:solidFill>
                <a:effectLst/>
                <a:uLnTx/>
                <a:uFillTx/>
                <a:latin typeface="+mn-lt"/>
                <a:ea typeface="+mn-ea"/>
                <a:cs typeface="+mn-cs"/>
              </a:rPr>
              <a:t>名</a:t>
            </a:r>
            <a:r>
              <a:rPr kumimoji="0" lang="zh-CN" altLang="en-US" sz="1400" i="0" u="none" strike="noStrike" kern="0" cap="none" spc="0" normalizeH="0" baseline="0" noProof="0" dirty="0">
                <a:ln>
                  <a:noFill/>
                </a:ln>
                <a:effectLst/>
                <a:uLnTx/>
                <a:uFillTx/>
                <a:latin typeface="+mn-lt"/>
                <a:ea typeface="+mn-ea"/>
                <a:cs typeface="+mn-cs"/>
              </a:rPr>
              <a:t>：</a:t>
            </a:r>
            <a:r>
              <a:rPr lang="zh-CN" altLang="en-US" sz="1400" dirty="0">
                <a:latin typeface="Trebuchet MS"/>
              </a:rPr>
              <a:t>盐酸奥扎莫德胶囊</a:t>
            </a:r>
            <a:endParaRPr lang="en-US" altLang="zh-CN" sz="1400" dirty="0">
              <a:latin typeface="Trebuchet MS"/>
            </a:endParaRPr>
          </a:p>
          <a:p>
            <a:pPr marL="285750" indent="-285750">
              <a:spcBef>
                <a:spcPts val="600"/>
              </a:spcBef>
              <a:buFont typeface="Arial" panose="020B0604020202020204" pitchFamily="34" charset="0"/>
              <a:buChar char="•"/>
              <a:defRPr/>
            </a:pPr>
            <a:r>
              <a:rPr lang="zh-CN" altLang="en-US" sz="1400" b="1" kern="0" dirty="0">
                <a:solidFill>
                  <a:srgbClr val="BE2E91"/>
                </a:solidFill>
              </a:rPr>
              <a:t>适应症：治疗成人复发型多发性硬化</a:t>
            </a:r>
            <a:r>
              <a:rPr lang="zh-CN" altLang="en-US" sz="1400" kern="0" dirty="0"/>
              <a:t>，包括临床孤立综合征、</a:t>
            </a:r>
            <a:br>
              <a:rPr lang="en-US" altLang="zh-CN" sz="1400" kern="0" dirty="0"/>
            </a:br>
            <a:r>
              <a:rPr lang="zh-CN" altLang="en-US" sz="1400" kern="0" dirty="0"/>
              <a:t>复发</a:t>
            </a:r>
            <a:r>
              <a:rPr lang="en-US" altLang="zh-CN" sz="1400" kern="0" dirty="0"/>
              <a:t>-</a:t>
            </a:r>
            <a:r>
              <a:rPr lang="zh-CN" altLang="en-US" sz="1400" kern="0" dirty="0"/>
              <a:t>缓解型多发性硬化和活动性继发进展型多发性硬化</a:t>
            </a:r>
            <a:endParaRPr lang="en-US" altLang="zh-CN" sz="1400" kern="0" dirty="0"/>
          </a:p>
          <a:p>
            <a:pPr marL="285750" indent="-285750">
              <a:spcBef>
                <a:spcPts val="600"/>
              </a:spcBef>
              <a:buFont typeface="Arial" panose="020B0604020202020204" pitchFamily="34" charset="0"/>
              <a:buChar char="•"/>
              <a:defRPr/>
            </a:pPr>
            <a:r>
              <a:rPr lang="zh-CN" altLang="en-US" sz="1400" kern="0" dirty="0"/>
              <a:t>规格：按</a:t>
            </a:r>
            <a:r>
              <a:rPr lang="en-US" altLang="zh-CN" sz="1400" kern="0" dirty="0"/>
              <a:t>C</a:t>
            </a:r>
            <a:r>
              <a:rPr lang="en-US" altLang="zh-CN" sz="1400" kern="0" baseline="-25000" dirty="0"/>
              <a:t>23</a:t>
            </a:r>
            <a:r>
              <a:rPr lang="en-US" altLang="zh-CN" sz="1400" kern="0" dirty="0"/>
              <a:t>H</a:t>
            </a:r>
            <a:r>
              <a:rPr lang="en-US" altLang="zh-CN" sz="1400" kern="0" baseline="-25000" dirty="0"/>
              <a:t>24</a:t>
            </a:r>
            <a:r>
              <a:rPr lang="en-US" altLang="zh-CN" sz="1400" kern="0" dirty="0"/>
              <a:t>N</a:t>
            </a:r>
            <a:r>
              <a:rPr lang="en-US" altLang="zh-CN" sz="1400" kern="0" baseline="-25000" dirty="0"/>
              <a:t>4</a:t>
            </a:r>
            <a:r>
              <a:rPr lang="en-US" altLang="zh-CN" sz="1400" kern="0" dirty="0"/>
              <a:t>O</a:t>
            </a:r>
            <a:r>
              <a:rPr lang="en-US" altLang="zh-CN" sz="1400" kern="0" baseline="-25000" dirty="0"/>
              <a:t>3</a:t>
            </a:r>
            <a:r>
              <a:rPr lang="zh-CN" altLang="en-US" sz="1400" kern="0" dirty="0"/>
              <a:t>计，</a:t>
            </a:r>
            <a:r>
              <a:rPr lang="en-US" altLang="zh-CN" sz="1400" kern="0" dirty="0"/>
              <a:t>0.23mg/0.46mg/0.92mg</a:t>
            </a:r>
            <a:r>
              <a:rPr lang="zh-CN" altLang="en-US" sz="1400" kern="0" dirty="0"/>
              <a:t>（主规格）</a:t>
            </a:r>
            <a:endParaRPr lang="en-US" altLang="zh-CN" sz="1400" kern="0" dirty="0"/>
          </a:p>
          <a:p>
            <a:pPr marL="285750" lvl="0" indent="-285750">
              <a:spcBef>
                <a:spcPts val="600"/>
              </a:spcBef>
              <a:buFont typeface="Arial" panose="020B0604020202020204" pitchFamily="34" charset="0"/>
              <a:buChar char="•"/>
              <a:defRPr/>
            </a:pPr>
            <a:r>
              <a:rPr lang="zh-CN" altLang="en-US" sz="1400" kern="0" dirty="0"/>
              <a:t>用法用量：口服，推荐剂量</a:t>
            </a:r>
            <a:r>
              <a:rPr lang="en-US" altLang="zh-CN" sz="1400" kern="0" dirty="0"/>
              <a:t>0.92mg/</a:t>
            </a:r>
            <a:r>
              <a:rPr lang="zh-CN" altLang="en-US" sz="1400" kern="0" dirty="0"/>
              <a:t>次</a:t>
            </a:r>
            <a:r>
              <a:rPr lang="en-US" altLang="zh-CN" sz="1400" kern="0" dirty="0"/>
              <a:t>/</a:t>
            </a:r>
            <a:r>
              <a:rPr lang="zh-CN" altLang="en-US" sz="1400" kern="0" dirty="0"/>
              <a:t>日</a:t>
            </a:r>
            <a:endParaRPr lang="en-US" altLang="zh-CN" sz="1400" kern="0" dirty="0"/>
          </a:p>
          <a:p>
            <a:pPr>
              <a:spcBef>
                <a:spcPts val="600"/>
              </a:spcBef>
              <a:defRPr/>
            </a:pPr>
            <a:endParaRPr lang="en-US" altLang="zh-CN" sz="1400" dirty="0">
              <a:latin typeface="Trebuchet MS"/>
            </a:endParaRPr>
          </a:p>
          <a:p>
            <a:pPr marL="285750" indent="-285750">
              <a:spcBef>
                <a:spcPts val="600"/>
              </a:spcBef>
              <a:buFont typeface="Arial" panose="020B0604020202020204" pitchFamily="34" charset="0"/>
              <a:buChar char="•"/>
              <a:defRPr/>
            </a:pPr>
            <a:r>
              <a:rPr kumimoji="0" lang="zh-CN" altLang="en-US" sz="1400" b="0" i="0" u="none" strike="noStrike" kern="0" cap="none" spc="0" normalizeH="0" baseline="0" noProof="0" dirty="0">
                <a:ln>
                  <a:noFill/>
                </a:ln>
                <a:effectLst/>
                <a:uLnTx/>
                <a:uFillTx/>
                <a:latin typeface="+mn-lt"/>
                <a:ea typeface="+mn-ea"/>
                <a:cs typeface="+mn-cs"/>
              </a:rPr>
              <a:t>中国获批</a:t>
            </a:r>
            <a:r>
              <a:rPr kumimoji="0" lang="zh-CN" altLang="en-US" sz="1400" i="0" u="none" strike="noStrike" kern="0" cap="none" spc="0" normalizeH="0" baseline="0" noProof="0" dirty="0">
                <a:ln>
                  <a:noFill/>
                </a:ln>
                <a:effectLst/>
                <a:uLnTx/>
                <a:uFillTx/>
                <a:latin typeface="+mn-lt"/>
                <a:ea typeface="+mn-ea"/>
                <a:cs typeface="+mn-cs"/>
              </a:rPr>
              <a:t>时间：</a:t>
            </a:r>
            <a:r>
              <a:rPr lang="en-US" altLang="zh-CN" sz="1400" dirty="0">
                <a:latin typeface="Trebuchet MS"/>
              </a:rPr>
              <a:t>2023</a:t>
            </a:r>
            <a:r>
              <a:rPr lang="zh-CN" altLang="en-US" sz="1400" dirty="0">
                <a:latin typeface="Trebuchet MS"/>
              </a:rPr>
              <a:t>年</a:t>
            </a:r>
            <a:r>
              <a:rPr lang="en-US" altLang="zh-CN" sz="1400" dirty="0">
                <a:latin typeface="Trebuchet MS"/>
              </a:rPr>
              <a:t>1</a:t>
            </a:r>
            <a:r>
              <a:rPr lang="zh-CN" altLang="en-US" sz="1400" dirty="0">
                <a:latin typeface="Trebuchet MS"/>
              </a:rPr>
              <a:t>月</a:t>
            </a:r>
            <a:endParaRPr lang="en-US" altLang="zh-CN" sz="1400" dirty="0">
              <a:latin typeface="Trebuchet MS"/>
            </a:endParaRPr>
          </a:p>
          <a:p>
            <a:pPr marL="285750" indent="-285750">
              <a:spcBef>
                <a:spcPts val="600"/>
              </a:spcBef>
              <a:buFont typeface="Arial" panose="020B0604020202020204" pitchFamily="34" charset="0"/>
              <a:buChar char="•"/>
              <a:defRPr/>
            </a:pPr>
            <a:r>
              <a:rPr lang="zh-CN" altLang="en-US" sz="1400" kern="0" dirty="0"/>
              <a:t>目前大陆地区同通用名药品上市情况：</a:t>
            </a:r>
            <a:r>
              <a:rPr lang="zh-CN" altLang="en-US" sz="1400" b="1" kern="0" dirty="0">
                <a:solidFill>
                  <a:srgbClr val="BE2E91"/>
                </a:solidFill>
              </a:rPr>
              <a:t>独家</a:t>
            </a:r>
            <a:r>
              <a:rPr lang="zh-CN" altLang="en-US" sz="1400" kern="0" dirty="0"/>
              <a:t>，</a:t>
            </a:r>
            <a:r>
              <a:rPr lang="zh-CN" altLang="en-US" sz="1400" b="1" kern="0" dirty="0">
                <a:solidFill>
                  <a:srgbClr val="BE2E91"/>
                </a:solidFill>
              </a:rPr>
              <a:t>中国专利至</a:t>
            </a:r>
            <a:r>
              <a:rPr lang="en-US" altLang="zh-CN" sz="1400" b="1" kern="0" dirty="0">
                <a:solidFill>
                  <a:srgbClr val="BE2E91"/>
                </a:solidFill>
              </a:rPr>
              <a:t>2029</a:t>
            </a:r>
            <a:r>
              <a:rPr lang="zh-CN" altLang="en-US" sz="1400" b="1" kern="0" dirty="0">
                <a:solidFill>
                  <a:srgbClr val="BE2E91"/>
                </a:solidFill>
              </a:rPr>
              <a:t>年</a:t>
            </a:r>
          </a:p>
          <a:p>
            <a:pPr marL="285750" indent="-285750">
              <a:spcBef>
                <a:spcPts val="600"/>
              </a:spcBef>
              <a:buFont typeface="Arial" panose="020B0604020202020204" pitchFamily="34" charset="0"/>
              <a:buChar char="•"/>
              <a:defRPr/>
            </a:pPr>
            <a:r>
              <a:rPr lang="zh-CN" altLang="en-US" sz="1400" kern="0" dirty="0"/>
              <a:t>全球首个上市国家</a:t>
            </a:r>
            <a:r>
              <a:rPr lang="en-US" altLang="zh-CN" sz="1400" kern="0" dirty="0"/>
              <a:t>/</a:t>
            </a:r>
            <a:r>
              <a:rPr lang="zh-CN" altLang="en-US" sz="1400" kern="0" dirty="0"/>
              <a:t>地区及上市时间：美国，</a:t>
            </a:r>
            <a:r>
              <a:rPr lang="en-US" altLang="zh-CN" sz="1400" kern="0" dirty="0"/>
              <a:t>2020</a:t>
            </a:r>
            <a:r>
              <a:rPr lang="zh-CN" altLang="en-US" sz="1400" kern="0" dirty="0"/>
              <a:t>年</a:t>
            </a:r>
            <a:r>
              <a:rPr lang="en-US" altLang="zh-CN" sz="1400" kern="0" dirty="0"/>
              <a:t>3</a:t>
            </a:r>
            <a:r>
              <a:rPr lang="zh-CN" altLang="en-US" sz="1400" kern="0" dirty="0"/>
              <a:t>月</a:t>
            </a:r>
            <a:endParaRPr lang="en-US" altLang="zh-CN" sz="1400" kern="0" dirty="0"/>
          </a:p>
          <a:p>
            <a:pPr marL="285750" lvl="0" indent="-285750">
              <a:spcBef>
                <a:spcPts val="600"/>
              </a:spcBef>
              <a:buFont typeface="Arial" panose="020B0604020202020204" pitchFamily="34" charset="0"/>
              <a:buChar char="•"/>
              <a:defRPr/>
            </a:pPr>
            <a:r>
              <a:rPr lang="zh-CN" altLang="en-US" sz="1400" kern="0" dirty="0"/>
              <a:t>药品类别：西药，非</a:t>
            </a:r>
            <a:r>
              <a:rPr lang="en-US" altLang="zh-CN" sz="1400" kern="0" dirty="0"/>
              <a:t>OTC</a:t>
            </a:r>
            <a:r>
              <a:rPr lang="zh-CN" altLang="en-US" sz="1400" kern="0" dirty="0"/>
              <a:t>药品</a:t>
            </a:r>
          </a:p>
          <a:p>
            <a:pPr marL="285750" marR="0" lvl="0" indent="-285750" algn="l" defTabSz="914400" rtl="0" eaLnBrk="1" fontAlgn="auto" latinLnBrk="0" hangingPunct="1">
              <a:lnSpc>
                <a:spcPct val="100000"/>
              </a:lnSpc>
              <a:spcBef>
                <a:spcPts val="600"/>
              </a:spcBef>
              <a:buClrTx/>
              <a:buSzTx/>
              <a:buFont typeface="Wingdings" panose="05000000000000000000" pitchFamily="2" charset="2"/>
              <a:buChar char="p"/>
              <a:tabLst/>
              <a:defRPr/>
            </a:pPr>
            <a:endParaRPr kumimoji="0" lang="en-US" altLang="zh-CN" sz="1400" b="0" i="0" u="none" strike="noStrike" kern="0" cap="none" spc="0" normalizeH="0" baseline="0" noProof="0" dirty="0">
              <a:ln>
                <a:noFill/>
              </a:ln>
              <a:solidFill>
                <a:prstClr val="black"/>
              </a:solidFill>
              <a:effectLst/>
              <a:uLnTx/>
              <a:uFillTx/>
              <a:latin typeface="+mn-lt"/>
              <a:ea typeface="+mn-ea"/>
              <a:cs typeface="+mn-cs"/>
            </a:endParaRPr>
          </a:p>
        </p:txBody>
      </p:sp>
      <p:sp>
        <p:nvSpPr>
          <p:cNvPr id="25" name="矩形: 圆顶角 24">
            <a:extLst>
              <a:ext uri="{FF2B5EF4-FFF2-40B4-BE49-F238E27FC236}">
                <a16:creationId xmlns:a16="http://schemas.microsoft.com/office/drawing/2014/main" id="{351F056F-1478-129A-607F-4493E64456DD}"/>
              </a:ext>
            </a:extLst>
          </p:cNvPr>
          <p:cNvSpPr/>
          <p:nvPr/>
        </p:nvSpPr>
        <p:spPr>
          <a:xfrm rot="16200000">
            <a:off x="-370450" y="2023518"/>
            <a:ext cx="1787200" cy="413887"/>
          </a:xfrm>
          <a:prstGeom prst="round2SameRect">
            <a:avLst/>
          </a:prstGeom>
          <a:solidFill>
            <a:srgbClr val="595454"/>
          </a:solidFill>
          <a:ln>
            <a:noFill/>
          </a:ln>
          <a:effectLst/>
          <a:scene3d>
            <a:camera prst="orthographicFront">
              <a:rot lat="0" lon="0" rev="0"/>
            </a:camera>
            <a:lightRig rig="contrasting" dir="t">
              <a:rot lat="0" lon="0" rev="7800000"/>
            </a:lightRig>
          </a:scene3d>
          <a:sp3d prstMaterial="matte"/>
        </p:spPr>
        <p:style>
          <a:lnRef idx="0">
            <a:schemeClr val="accent1"/>
          </a:lnRef>
          <a:fillRef idx="1">
            <a:schemeClr val="accent1"/>
          </a:fillRef>
          <a:effectRef idx="0">
            <a:srgbClr val="000000"/>
          </a:effectRef>
          <a:fontRef idx="minor">
            <a:schemeClr val="lt1"/>
          </a:fontRef>
        </p:style>
        <p:txBody>
          <a:bodyPr vert="vert" rtlCol="0" anchor="ctr"/>
          <a:lstStyle/>
          <a:p>
            <a:pPr algn="ctr"/>
            <a:r>
              <a:rPr lang="zh-CN" altLang="en-US" b="1">
                <a:solidFill>
                  <a:schemeClr val="bg1"/>
                </a:solidFill>
                <a:latin typeface="Trebuchet MS"/>
              </a:rPr>
              <a:t>药品基本信息</a:t>
            </a:r>
            <a:endParaRPr lang="zh-CN" altLang="en-US" b="1" baseline="30000">
              <a:solidFill>
                <a:schemeClr val="bg1"/>
              </a:solidFill>
              <a:latin typeface="Trebuchet MS"/>
            </a:endParaRPr>
          </a:p>
        </p:txBody>
      </p:sp>
      <p:sp>
        <p:nvSpPr>
          <p:cNvPr id="26" name="矩形 25">
            <a:extLst>
              <a:ext uri="{FF2B5EF4-FFF2-40B4-BE49-F238E27FC236}">
                <a16:creationId xmlns:a16="http://schemas.microsoft.com/office/drawing/2014/main" id="{89ACAB40-CDC2-A08E-EF00-44791B605C4A}"/>
              </a:ext>
            </a:extLst>
          </p:cNvPr>
          <p:cNvSpPr/>
          <p:nvPr/>
        </p:nvSpPr>
        <p:spPr>
          <a:xfrm>
            <a:off x="341932" y="5078566"/>
            <a:ext cx="5126165" cy="1099001"/>
          </a:xfrm>
          <a:prstGeom prst="rect">
            <a:avLst/>
          </a:prstGeom>
          <a:noFill/>
          <a:ln w="12700" cap="flat" cmpd="sng" algn="ctr">
            <a:noFill/>
            <a:prstDash val="solid"/>
            <a:miter lim="800000"/>
          </a:ln>
          <a:effectLst/>
        </p:spPr>
        <p:txBody>
          <a:bodyPr rtlCol="0" anchor="ctr"/>
          <a:lstStyle/>
          <a:p>
            <a:pPr marL="285750" marR="0" lvl="0" indent="-285750" algn="l" defTabSz="914400" rtl="0" eaLnBrk="1" fontAlgn="auto" latinLnBrk="0" hangingPunct="1">
              <a:lnSpc>
                <a:spcPct val="100000"/>
              </a:lnSpc>
              <a:spcBef>
                <a:spcPts val="0"/>
              </a:spcBef>
              <a:spcAft>
                <a:spcPts val="0"/>
              </a:spcAft>
              <a:buClr>
                <a:prstClr val="black"/>
              </a:buClr>
              <a:buSzTx/>
              <a:buFont typeface="Wingdings" panose="05000000000000000000" pitchFamily="2" charset="2"/>
              <a:buChar char="p"/>
              <a:tabLst/>
              <a:defRPr/>
            </a:pPr>
            <a:endParaRPr kumimoji="0" lang="zh-CN" altLang="en-US" sz="1600" b="0" i="0" u="none" strike="noStrike" kern="0" cap="none" spc="0" normalizeH="0" baseline="0" noProof="0">
              <a:ln>
                <a:noFill/>
              </a:ln>
              <a:solidFill>
                <a:prstClr val="black"/>
              </a:solidFill>
              <a:effectLst/>
              <a:uLnTx/>
              <a:uFillTx/>
              <a:latin typeface="微软雅黑" panose="020F0502020204030204"/>
              <a:ea typeface="微软雅黑"/>
              <a:cs typeface="+mn-cs"/>
            </a:endParaRPr>
          </a:p>
        </p:txBody>
      </p:sp>
      <p:sp>
        <p:nvSpPr>
          <p:cNvPr id="27" name="矩形 26">
            <a:extLst>
              <a:ext uri="{FF2B5EF4-FFF2-40B4-BE49-F238E27FC236}">
                <a16:creationId xmlns:a16="http://schemas.microsoft.com/office/drawing/2014/main" id="{078F8BC1-CB76-C892-FA28-E552FD883238}"/>
              </a:ext>
            </a:extLst>
          </p:cNvPr>
          <p:cNvSpPr/>
          <p:nvPr/>
        </p:nvSpPr>
        <p:spPr>
          <a:xfrm>
            <a:off x="679737" y="3266922"/>
            <a:ext cx="4228269" cy="2962057"/>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srgbClr val="FFFFFF"/>
              </a:solidFill>
              <a:effectLst/>
              <a:uLnTx/>
              <a:uFillTx/>
              <a:latin typeface="Trebuchet MS"/>
              <a:ea typeface="+mn-ea"/>
              <a:cs typeface="+mn-cs"/>
            </a:endParaRPr>
          </a:p>
        </p:txBody>
      </p:sp>
      <p:sp>
        <p:nvSpPr>
          <p:cNvPr id="28" name="矩形 27">
            <a:extLst>
              <a:ext uri="{FF2B5EF4-FFF2-40B4-BE49-F238E27FC236}">
                <a16:creationId xmlns:a16="http://schemas.microsoft.com/office/drawing/2014/main" id="{D399669B-CDDE-22DC-8DFA-E490A2FB97C5}"/>
              </a:ext>
            </a:extLst>
          </p:cNvPr>
          <p:cNvSpPr/>
          <p:nvPr/>
        </p:nvSpPr>
        <p:spPr>
          <a:xfrm>
            <a:off x="789467" y="3266920"/>
            <a:ext cx="4071284" cy="2859559"/>
          </a:xfrm>
          <a:prstGeom prst="rect">
            <a:avLst/>
          </a:prstGeom>
          <a:noFill/>
          <a:ln w="12700" cap="flat" cmpd="sng" algn="ctr">
            <a:noFill/>
            <a:prstDash val="solid"/>
            <a:miter lim="800000"/>
          </a:ln>
          <a:effectLst/>
        </p:spPr>
        <p:txBody>
          <a:bodyPr rtlCol="0" anchor="t"/>
          <a:lstStyle/>
          <a:p>
            <a:pPr marR="0" lvl="0" algn="ctr" defTabSz="914400" rtl="0" eaLnBrk="1" fontAlgn="auto" latinLnBrk="0" hangingPunct="1">
              <a:lnSpc>
                <a:spcPct val="100000"/>
              </a:lnSpc>
              <a:spcBef>
                <a:spcPts val="1200"/>
              </a:spcBef>
              <a:buClrTx/>
              <a:buSzTx/>
              <a:tabLst/>
              <a:defRPr/>
            </a:pPr>
            <a:endParaRPr lang="en-US" altLang="zh-CN" sz="100" b="1">
              <a:solidFill>
                <a:schemeClr val="accent2">
                  <a:lumMod val="50000"/>
                </a:schemeClr>
              </a:solidFill>
              <a:latin typeface="微软雅黑" panose="020B0503020204020204" pitchFamily="34" charset="-122"/>
              <a:ea typeface="微软雅黑" panose="020B0503020204020204" pitchFamily="34" charset="-122"/>
            </a:endParaRPr>
          </a:p>
          <a:p>
            <a:pPr marR="0" lvl="0" algn="ctr" defTabSz="914400" rtl="0" eaLnBrk="1" fontAlgn="auto" latinLnBrk="0" hangingPunct="1">
              <a:lnSpc>
                <a:spcPct val="100000"/>
              </a:lnSpc>
              <a:spcBef>
                <a:spcPts val="1200"/>
              </a:spcBef>
              <a:buClrTx/>
              <a:buSzTx/>
              <a:tabLst/>
              <a:defRPr/>
            </a:pPr>
            <a:r>
              <a:rPr lang="zh-CN" altLang="en-US" b="1">
                <a:latin typeface="微软雅黑" panose="020B0503020204020204" pitchFamily="34" charset="-122"/>
                <a:ea typeface="微软雅黑" panose="020B0503020204020204" pitchFamily="34" charset="-122"/>
              </a:rPr>
              <a:t>西尼莫德</a:t>
            </a:r>
            <a:endParaRPr lang="en-US" altLang="zh-CN" b="1">
              <a:latin typeface="微软雅黑" panose="020B0503020204020204" pitchFamily="34" charset="-122"/>
              <a:ea typeface="微软雅黑" panose="020B0503020204020204" pitchFamily="34" charset="-122"/>
            </a:endParaRPr>
          </a:p>
          <a:p>
            <a:pPr marR="0" lvl="0" algn="ctr" defTabSz="914400" rtl="0" eaLnBrk="1" fontAlgn="auto" latinLnBrk="0" hangingPunct="1">
              <a:lnSpc>
                <a:spcPct val="100000"/>
              </a:lnSpc>
              <a:spcBef>
                <a:spcPts val="1200"/>
              </a:spcBef>
              <a:buClrTx/>
              <a:buSzTx/>
              <a:tabLst/>
              <a:defRPr/>
            </a:pPr>
            <a:endParaRPr lang="en-US" altLang="zh-CN" sz="200" b="1" kern="0">
              <a:solidFill>
                <a:schemeClr val="accent2">
                  <a:lumMod val="50000"/>
                </a:schemeClr>
              </a:solidFill>
              <a:latin typeface="微软雅黑" panose="020B0503020204020204" pitchFamily="34" charset="-122"/>
              <a:ea typeface="微软雅黑" panose="020B0503020204020204" pitchFamily="34" charset="-122"/>
            </a:endParaRPr>
          </a:p>
          <a:p>
            <a:pPr marL="342900" marR="0" lvl="0" indent="-342900" defTabSz="914400" rtl="0" eaLnBrk="1" fontAlgn="auto" latinLnBrk="0" hangingPunct="1">
              <a:lnSpc>
                <a:spcPct val="100000"/>
              </a:lnSpc>
              <a:spcBef>
                <a:spcPts val="1200"/>
              </a:spcBef>
              <a:buClrTx/>
              <a:buSzTx/>
              <a:buAutoNum type="arabicPeriod"/>
              <a:tabLst/>
              <a:defRPr/>
            </a:pPr>
            <a:r>
              <a:rPr lang="zh-CN" altLang="en-US" sz="1400" b="1" kern="0">
                <a:solidFill>
                  <a:srgbClr val="BE2E91"/>
                </a:solidFill>
              </a:rPr>
              <a:t>适应症一致</a:t>
            </a:r>
            <a:r>
              <a:rPr lang="zh-CN" altLang="en-US" sz="1400" kern="0"/>
              <a:t>，可被奥扎莫德升级替代</a:t>
            </a:r>
            <a:endParaRPr lang="en-US" altLang="zh-CN" sz="1400" kern="0"/>
          </a:p>
          <a:p>
            <a:pPr marL="342900" marR="0" lvl="0" indent="-342900" defTabSz="914400" rtl="0" eaLnBrk="1" fontAlgn="auto" latinLnBrk="0" hangingPunct="1">
              <a:lnSpc>
                <a:spcPct val="100000"/>
              </a:lnSpc>
              <a:spcBef>
                <a:spcPts val="1200"/>
              </a:spcBef>
              <a:buClrTx/>
              <a:buSzTx/>
              <a:buAutoNum type="arabicPeriod"/>
              <a:tabLst/>
              <a:defRPr/>
            </a:pPr>
            <a:r>
              <a:rPr lang="zh-CN" altLang="en-US" sz="1400" b="1" kern="0">
                <a:solidFill>
                  <a:srgbClr val="BE2E91"/>
                </a:solidFill>
              </a:rPr>
              <a:t>临床应用最广泛</a:t>
            </a:r>
            <a:r>
              <a:rPr lang="zh-CN" altLang="en-US" sz="1400" kern="0"/>
              <a:t>，市场份额最大</a:t>
            </a:r>
            <a:endParaRPr lang="en-US" altLang="zh-CN" sz="1400" kern="0"/>
          </a:p>
          <a:p>
            <a:pPr marL="342900" marR="0" lvl="0" indent="-342900" defTabSz="914400" rtl="0" eaLnBrk="1" fontAlgn="auto" latinLnBrk="0" hangingPunct="1">
              <a:lnSpc>
                <a:spcPct val="100000"/>
              </a:lnSpc>
              <a:spcBef>
                <a:spcPts val="1200"/>
              </a:spcBef>
              <a:buClrTx/>
              <a:buSzTx/>
              <a:buAutoNum type="arabicPeriod"/>
              <a:tabLst/>
              <a:defRPr/>
            </a:pPr>
            <a:r>
              <a:rPr lang="zh-CN" altLang="en-US" sz="1400" b="1" kern="0">
                <a:solidFill>
                  <a:srgbClr val="BE2E91"/>
                </a:solidFill>
              </a:rPr>
              <a:t>作用机制相近</a:t>
            </a:r>
            <a:r>
              <a:rPr lang="zh-CN" altLang="en-US" sz="1400" b="1" kern="0"/>
              <a:t>，</a:t>
            </a:r>
            <a:r>
              <a:rPr lang="zh-CN" altLang="en-US" sz="1400" kern="0"/>
              <a:t>同属高选择性</a:t>
            </a:r>
            <a:r>
              <a:rPr lang="en-US" altLang="zh-CN" sz="1400" kern="0"/>
              <a:t>S1P</a:t>
            </a:r>
            <a:r>
              <a:rPr lang="zh-CN" altLang="en-US" sz="1400" kern="0"/>
              <a:t>受体调节剂</a:t>
            </a:r>
            <a:endParaRPr lang="en-US" altLang="zh-CN" sz="1400" kern="0"/>
          </a:p>
          <a:p>
            <a:pPr marL="342900" marR="0" lvl="0" indent="-342900" defTabSz="914400" rtl="0" eaLnBrk="1" fontAlgn="auto" latinLnBrk="0" hangingPunct="1">
              <a:lnSpc>
                <a:spcPct val="100000"/>
              </a:lnSpc>
              <a:spcBef>
                <a:spcPts val="1200"/>
              </a:spcBef>
              <a:buClrTx/>
              <a:buSzTx/>
              <a:buAutoNum type="arabicPeriod"/>
              <a:tabLst/>
              <a:defRPr/>
            </a:pPr>
            <a:r>
              <a:rPr lang="zh-CN" altLang="en-US" sz="1400" b="1" kern="0">
                <a:solidFill>
                  <a:srgbClr val="BE2E91"/>
                </a:solidFill>
              </a:rPr>
              <a:t>剂型和给药方式相同</a:t>
            </a:r>
            <a:r>
              <a:rPr lang="zh-CN" altLang="en-US" sz="1400" kern="0"/>
              <a:t>，均为口服制剂</a:t>
            </a:r>
          </a:p>
        </p:txBody>
      </p:sp>
      <p:grpSp>
        <p:nvGrpSpPr>
          <p:cNvPr id="29" name="组合 28">
            <a:extLst>
              <a:ext uri="{FF2B5EF4-FFF2-40B4-BE49-F238E27FC236}">
                <a16:creationId xmlns:a16="http://schemas.microsoft.com/office/drawing/2014/main" id="{24085A47-181C-F384-1F0F-40EEC8BFD2CA}"/>
              </a:ext>
            </a:extLst>
          </p:cNvPr>
          <p:cNvGrpSpPr/>
          <p:nvPr/>
        </p:nvGrpSpPr>
        <p:grpSpPr>
          <a:xfrm>
            <a:off x="5160246" y="3246117"/>
            <a:ext cx="6773658" cy="3101357"/>
            <a:chOff x="-540571" y="2956882"/>
            <a:chExt cx="6468091" cy="2661855"/>
          </a:xfrm>
        </p:grpSpPr>
        <p:sp>
          <p:nvSpPr>
            <p:cNvPr id="30" name="矩形 29">
              <a:extLst>
                <a:ext uri="{FF2B5EF4-FFF2-40B4-BE49-F238E27FC236}">
                  <a16:creationId xmlns:a16="http://schemas.microsoft.com/office/drawing/2014/main" id="{727828EC-15E5-EA26-C4C1-CA5915EBD195}"/>
                </a:ext>
              </a:extLst>
            </p:cNvPr>
            <p:cNvSpPr/>
            <p:nvPr/>
          </p:nvSpPr>
          <p:spPr>
            <a:xfrm>
              <a:off x="365760" y="4623325"/>
              <a:ext cx="4983014" cy="995412"/>
            </a:xfrm>
            <a:prstGeom prst="rect">
              <a:avLst/>
            </a:prstGeom>
            <a:noFill/>
            <a:ln w="12700" cap="flat" cmpd="sng" algn="ctr">
              <a:noFill/>
              <a:prstDash val="solid"/>
              <a:miter lim="800000"/>
            </a:ln>
            <a:effectLst/>
          </p:spPr>
          <p:txBody>
            <a:bodyPr rtlCol="0" anchor="ctr"/>
            <a:lstStyle/>
            <a:p>
              <a:pPr marL="285750" marR="0" lvl="0" indent="-285750" algn="l" defTabSz="914400" rtl="0" eaLnBrk="1" fontAlgn="auto" latinLnBrk="0" hangingPunct="1">
                <a:lnSpc>
                  <a:spcPct val="100000"/>
                </a:lnSpc>
                <a:spcBef>
                  <a:spcPts val="0"/>
                </a:spcBef>
                <a:spcAft>
                  <a:spcPts val="0"/>
                </a:spcAft>
                <a:buClr>
                  <a:prstClr val="black"/>
                </a:buClr>
                <a:buSzTx/>
                <a:buFont typeface="Wingdings" panose="05000000000000000000" pitchFamily="2" charset="2"/>
                <a:buChar char="p"/>
                <a:tabLst/>
                <a:defRPr/>
              </a:pPr>
              <a:endParaRPr kumimoji="0" lang="zh-CN" altLang="en-US" sz="1600" b="0" i="0" u="none" strike="noStrike" kern="0" cap="none" spc="0" normalizeH="0" baseline="0" noProof="0">
                <a:ln>
                  <a:noFill/>
                </a:ln>
                <a:solidFill>
                  <a:prstClr val="black"/>
                </a:solidFill>
                <a:effectLst/>
                <a:uLnTx/>
                <a:uFillTx/>
                <a:latin typeface="微软雅黑" panose="020F0502020204030204"/>
                <a:ea typeface="微软雅黑"/>
                <a:cs typeface="+mn-cs"/>
              </a:endParaRPr>
            </a:p>
          </p:txBody>
        </p:sp>
        <p:sp>
          <p:nvSpPr>
            <p:cNvPr id="31" name="矩形 30">
              <a:extLst>
                <a:ext uri="{FF2B5EF4-FFF2-40B4-BE49-F238E27FC236}">
                  <a16:creationId xmlns:a16="http://schemas.microsoft.com/office/drawing/2014/main" id="{B4C175F1-04EC-CEFC-1782-83F6E6305301}"/>
                </a:ext>
              </a:extLst>
            </p:cNvPr>
            <p:cNvSpPr/>
            <p:nvPr/>
          </p:nvSpPr>
          <p:spPr>
            <a:xfrm>
              <a:off x="-540571" y="2956882"/>
              <a:ext cx="6468091" cy="2560153"/>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R="0" lvl="0" algn="ctr" defTabSz="914400" rtl="0" eaLnBrk="1" fontAlgn="auto" latinLnBrk="0" hangingPunct="1">
                <a:lnSpc>
                  <a:spcPct val="100000"/>
                </a:lnSpc>
                <a:spcBef>
                  <a:spcPts val="0"/>
                </a:spcBef>
                <a:spcAft>
                  <a:spcPts val="0"/>
                </a:spcAft>
                <a:buClrTx/>
                <a:buSzTx/>
                <a:tabLst/>
                <a:defRPr/>
              </a:pPr>
              <a:endParaRPr kumimoji="0" lang="zh-CN" altLang="en-US" sz="2000" b="0" i="0" u="none" strike="noStrike" kern="1200" cap="none" spc="0" normalizeH="0" baseline="0" noProof="0">
                <a:ln>
                  <a:noFill/>
                </a:ln>
                <a:solidFill>
                  <a:srgbClr val="FFFFFF"/>
                </a:solidFill>
                <a:effectLst/>
                <a:uLnTx/>
                <a:uFillTx/>
                <a:latin typeface="Trebuchet MS"/>
                <a:ea typeface="+mn-ea"/>
                <a:cs typeface="+mn-cs"/>
              </a:endParaRPr>
            </a:p>
          </p:txBody>
        </p:sp>
      </p:grpSp>
      <p:sp>
        <p:nvSpPr>
          <p:cNvPr id="35" name="矩形: 圆顶角 34">
            <a:extLst>
              <a:ext uri="{FF2B5EF4-FFF2-40B4-BE49-F238E27FC236}">
                <a16:creationId xmlns:a16="http://schemas.microsoft.com/office/drawing/2014/main" id="{ADCF874F-1EF2-261F-DB45-614B5898CB0E}"/>
              </a:ext>
            </a:extLst>
          </p:cNvPr>
          <p:cNvSpPr/>
          <p:nvPr/>
        </p:nvSpPr>
        <p:spPr>
          <a:xfrm rot="16200000">
            <a:off x="-979514" y="4530606"/>
            <a:ext cx="2982862" cy="413887"/>
          </a:xfrm>
          <a:prstGeom prst="round2SameRect">
            <a:avLst/>
          </a:prstGeom>
          <a:solidFill>
            <a:srgbClr val="595454"/>
          </a:solidFill>
          <a:ln>
            <a:noFill/>
          </a:ln>
          <a:effectLst/>
          <a:scene3d>
            <a:camera prst="orthographicFront">
              <a:rot lat="0" lon="0" rev="0"/>
            </a:camera>
            <a:lightRig rig="contrasting" dir="t">
              <a:rot lat="0" lon="0" rev="7800000"/>
            </a:lightRig>
          </a:scene3d>
          <a:sp3d/>
        </p:spPr>
        <p:style>
          <a:lnRef idx="0">
            <a:schemeClr val="accent1"/>
          </a:lnRef>
          <a:fillRef idx="1">
            <a:schemeClr val="accent1"/>
          </a:fillRef>
          <a:effectRef idx="0">
            <a:srgbClr val="000000"/>
          </a:effectRef>
          <a:fontRef idx="minor">
            <a:schemeClr val="lt1"/>
          </a:fontRef>
        </p:style>
        <p:txBody>
          <a:bodyPr vert="vert" rtlCol="0" anchor="ctr"/>
          <a:lstStyle/>
          <a:p>
            <a:pPr algn="ctr"/>
            <a:r>
              <a:rPr lang="zh-CN" altLang="en-US" b="1">
                <a:solidFill>
                  <a:schemeClr val="bg1"/>
                </a:solidFill>
                <a:latin typeface="Trebuchet MS"/>
              </a:rPr>
              <a:t>参照药品建议</a:t>
            </a:r>
          </a:p>
        </p:txBody>
      </p:sp>
      <p:sp>
        <p:nvSpPr>
          <p:cNvPr id="36" name="矩形: 圆顶角 35">
            <a:extLst>
              <a:ext uri="{FF2B5EF4-FFF2-40B4-BE49-F238E27FC236}">
                <a16:creationId xmlns:a16="http://schemas.microsoft.com/office/drawing/2014/main" id="{2081E844-9E75-18F6-CBAC-7E23BC9A99DA}"/>
              </a:ext>
            </a:extLst>
          </p:cNvPr>
          <p:cNvSpPr/>
          <p:nvPr/>
        </p:nvSpPr>
        <p:spPr>
          <a:xfrm rot="16200000">
            <a:off x="3687913" y="4530605"/>
            <a:ext cx="2982860" cy="413887"/>
          </a:xfrm>
          <a:prstGeom prst="round2SameRect">
            <a:avLst/>
          </a:prstGeom>
          <a:solidFill>
            <a:srgbClr val="595454"/>
          </a:solidFill>
          <a:ln>
            <a:noFill/>
          </a:ln>
          <a:effectLst/>
          <a:scene3d>
            <a:camera prst="orthographicFront">
              <a:rot lat="0" lon="0" rev="0"/>
            </a:camera>
            <a:lightRig rig="contrasting" dir="t">
              <a:rot lat="0" lon="0" rev="7800000"/>
            </a:lightRig>
          </a:scene3d>
          <a:sp3d/>
        </p:spPr>
        <p:style>
          <a:lnRef idx="0">
            <a:schemeClr val="accent1"/>
          </a:lnRef>
          <a:fillRef idx="1">
            <a:schemeClr val="accent1"/>
          </a:fillRef>
          <a:effectRef idx="0">
            <a:srgbClr val="000000"/>
          </a:effectRef>
          <a:fontRef idx="minor">
            <a:schemeClr val="lt1"/>
          </a:fontRef>
        </p:style>
        <p:txBody>
          <a:bodyPr vert="vert" rtlCol="0" anchor="ctr"/>
          <a:lstStyle/>
          <a:p>
            <a:pPr algn="ctr"/>
            <a:r>
              <a:rPr lang="zh-CN" altLang="en-US" b="1">
                <a:solidFill>
                  <a:schemeClr val="bg1"/>
                </a:solidFill>
                <a:latin typeface="Trebuchet MS"/>
              </a:rPr>
              <a:t>较参照药优势</a:t>
            </a:r>
          </a:p>
        </p:txBody>
      </p:sp>
      <p:sp>
        <p:nvSpPr>
          <p:cNvPr id="50" name="文本框 49">
            <a:extLst>
              <a:ext uri="{FF2B5EF4-FFF2-40B4-BE49-F238E27FC236}">
                <a16:creationId xmlns:a16="http://schemas.microsoft.com/office/drawing/2014/main" id="{B5E2D9AE-D0AF-DE6B-0DD2-CD9A5556723C}"/>
              </a:ext>
            </a:extLst>
          </p:cNvPr>
          <p:cNvSpPr txBox="1"/>
          <p:nvPr/>
        </p:nvSpPr>
        <p:spPr>
          <a:xfrm>
            <a:off x="5646939" y="843968"/>
            <a:ext cx="6499755" cy="1596197"/>
          </a:xfrm>
          <a:prstGeom prst="rect">
            <a:avLst/>
          </a:prstGeom>
          <a:noFill/>
        </p:spPr>
        <p:txBody>
          <a:bodyPr wrap="square" lIns="36000" tIns="36000" rIns="36000" bIns="36000" rtlCol="0">
            <a:spAutoFit/>
          </a:bodyPr>
          <a:lstStyle/>
          <a:p>
            <a:pPr lvl="1">
              <a:spcAft>
                <a:spcPts val="300"/>
              </a:spcAft>
              <a:buSzPct val="100000"/>
            </a:pPr>
            <a:endParaRPr lang="en-US" altLang="zh-CN" sz="1200" dirty="0"/>
          </a:p>
          <a:p>
            <a:pPr lvl="1">
              <a:spcAft>
                <a:spcPts val="300"/>
              </a:spcAft>
              <a:buSzPct val="100000"/>
            </a:pPr>
            <a:endParaRPr lang="en-US" altLang="zh-CN" sz="1200" dirty="0"/>
          </a:p>
          <a:p>
            <a:pPr lvl="1">
              <a:spcAft>
                <a:spcPts val="300"/>
              </a:spcAft>
              <a:buSzPct val="100000"/>
            </a:pPr>
            <a:endParaRPr lang="en-US" altLang="zh-CN" sz="1200" dirty="0"/>
          </a:p>
          <a:p>
            <a:pPr lvl="1">
              <a:spcAft>
                <a:spcPts val="300"/>
              </a:spcAft>
              <a:buSzPct val="100000"/>
            </a:pPr>
            <a:endParaRPr lang="en-US" altLang="zh-CN" sz="1200" dirty="0"/>
          </a:p>
          <a:p>
            <a:pPr lvl="1">
              <a:spcAft>
                <a:spcPts val="300"/>
              </a:spcAft>
              <a:buSzPct val="100000"/>
            </a:pPr>
            <a:endParaRPr lang="en-US" altLang="zh-CN" sz="1200" dirty="0"/>
          </a:p>
          <a:p>
            <a:pPr lvl="1">
              <a:spcAft>
                <a:spcPts val="300"/>
              </a:spcAft>
              <a:buSzPct val="100000"/>
            </a:pPr>
            <a:endParaRPr lang="en-US" altLang="zh-CN" sz="1200" dirty="0"/>
          </a:p>
          <a:p>
            <a:pPr lvl="1">
              <a:spcAft>
                <a:spcPts val="300"/>
              </a:spcAft>
              <a:buSzPct val="100000"/>
            </a:pPr>
            <a:endParaRPr lang="zh-CN" altLang="en-US" sz="1200" dirty="0"/>
          </a:p>
        </p:txBody>
      </p:sp>
      <p:sp>
        <p:nvSpPr>
          <p:cNvPr id="3" name="文本框 2">
            <a:extLst>
              <a:ext uri="{FF2B5EF4-FFF2-40B4-BE49-F238E27FC236}">
                <a16:creationId xmlns:a16="http://schemas.microsoft.com/office/drawing/2014/main" id="{CCFA7C11-173C-F013-CB1D-53A78E1D754B}"/>
              </a:ext>
            </a:extLst>
          </p:cNvPr>
          <p:cNvSpPr txBox="1"/>
          <p:nvPr/>
        </p:nvSpPr>
        <p:spPr>
          <a:xfrm>
            <a:off x="365760" y="6406579"/>
            <a:ext cx="2835195" cy="394858"/>
          </a:xfrm>
          <a:prstGeom prst="rect">
            <a:avLst/>
          </a:prstGeom>
          <a:noFill/>
        </p:spPr>
        <p:txBody>
          <a:bodyPr wrap="square" lIns="0" tIns="0" rIns="0" bIns="0" rtlCol="0" anchor="ctr">
            <a:noAutofit/>
          </a:bodyPr>
          <a:lstStyle/>
          <a:p>
            <a:pPr marL="108000" indent="-144000">
              <a:lnSpc>
                <a:spcPct val="100000"/>
              </a:lnSpc>
              <a:buAutoNum type="arabicPeriod"/>
            </a:pPr>
            <a:r>
              <a:rPr lang="zh-CN" altLang="en-US" sz="700">
                <a:solidFill>
                  <a:schemeClr val="bg1">
                    <a:lumMod val="50000"/>
                  </a:schemeClr>
                </a:solidFill>
                <a:latin typeface="+mn-ea"/>
              </a:rPr>
              <a:t>盐酸奥扎莫德胶囊药品说明书</a:t>
            </a:r>
            <a:r>
              <a:rPr lang="en-US" altLang="zh-CN" sz="700">
                <a:solidFill>
                  <a:schemeClr val="bg1">
                    <a:lumMod val="50000"/>
                  </a:schemeClr>
                </a:solidFill>
                <a:latin typeface="+mn-ea"/>
              </a:rPr>
              <a:t>.2023.	</a:t>
            </a:r>
          </a:p>
          <a:p>
            <a:pPr marL="108000" indent="-144000">
              <a:lnSpc>
                <a:spcPct val="100000"/>
              </a:lnSpc>
              <a:buAutoNum type="arabicPeriod"/>
            </a:pPr>
            <a:r>
              <a:rPr lang="zh-CN" altLang="en-US" sz="700">
                <a:solidFill>
                  <a:schemeClr val="bg1">
                    <a:lumMod val="50000"/>
                  </a:schemeClr>
                </a:solidFill>
                <a:latin typeface="+mn-ea"/>
              </a:rPr>
              <a:t>西尼莫德片药品说明书</a:t>
            </a:r>
            <a:r>
              <a:rPr lang="en-US" altLang="zh-CN" sz="700">
                <a:solidFill>
                  <a:schemeClr val="bg1">
                    <a:lumMod val="50000"/>
                  </a:schemeClr>
                </a:solidFill>
                <a:latin typeface="+mn-ea"/>
              </a:rPr>
              <a:t>.2020.</a:t>
            </a:r>
          </a:p>
          <a:p>
            <a:pPr marL="108000" indent="-144000">
              <a:lnSpc>
                <a:spcPct val="100000"/>
              </a:lnSpc>
              <a:buAutoNum type="arabicPeriod"/>
            </a:pPr>
            <a:r>
              <a:rPr lang="da-DK" altLang="zh-CN" sz="700">
                <a:solidFill>
                  <a:schemeClr val="bg1">
                    <a:lumMod val="50000"/>
                  </a:schemeClr>
                </a:solidFill>
                <a:latin typeface="+mn-ea"/>
              </a:rPr>
              <a:t>Selmaj KW, et al. ECTRIMS 2021. Poster P737. </a:t>
            </a:r>
          </a:p>
          <a:p>
            <a:pPr marL="108000" indent="-144000">
              <a:lnSpc>
                <a:spcPct val="100000"/>
              </a:lnSpc>
              <a:buAutoNum type="arabicPeriod"/>
            </a:pPr>
            <a:r>
              <a:rPr lang="en-US" altLang="zh-CN" sz="700" err="1">
                <a:solidFill>
                  <a:schemeClr val="bg1">
                    <a:lumMod val="50000"/>
                  </a:schemeClr>
                </a:solidFill>
                <a:latin typeface="+mn-ea"/>
              </a:rPr>
              <a:t>Kappos</a:t>
            </a:r>
            <a:r>
              <a:rPr lang="en-US" altLang="zh-CN" sz="700">
                <a:solidFill>
                  <a:schemeClr val="bg1">
                    <a:lumMod val="50000"/>
                  </a:schemeClr>
                </a:solidFill>
                <a:latin typeface="+mn-ea"/>
              </a:rPr>
              <a:t>, Ludwig et al. JAMA neurology vol. 73,9 (2016): 1089-98	</a:t>
            </a:r>
          </a:p>
        </p:txBody>
      </p:sp>
      <p:sp>
        <p:nvSpPr>
          <p:cNvPr id="5" name="文本框 4">
            <a:extLst>
              <a:ext uri="{FF2B5EF4-FFF2-40B4-BE49-F238E27FC236}">
                <a16:creationId xmlns:a16="http://schemas.microsoft.com/office/drawing/2014/main" id="{4A5CE66B-914F-8DBF-8AEC-47DFA681852F}"/>
              </a:ext>
            </a:extLst>
          </p:cNvPr>
          <p:cNvSpPr txBox="1"/>
          <p:nvPr/>
        </p:nvSpPr>
        <p:spPr>
          <a:xfrm>
            <a:off x="3200955" y="6428587"/>
            <a:ext cx="4891969" cy="394858"/>
          </a:xfrm>
          <a:prstGeom prst="rect">
            <a:avLst/>
          </a:prstGeom>
          <a:noFill/>
        </p:spPr>
        <p:txBody>
          <a:bodyPr wrap="square" lIns="0" tIns="0" rIns="0" bIns="0" rtlCol="0" anchor="ctr">
            <a:noAutofit/>
          </a:bodyPr>
          <a:lstStyle/>
          <a:p>
            <a:pPr marL="108000" indent="-228600">
              <a:lnSpc>
                <a:spcPct val="100000"/>
              </a:lnSpc>
              <a:buFont typeface="+mj-lt"/>
              <a:buAutoNum type="arabicPeriod" startAt="5"/>
            </a:pPr>
            <a:r>
              <a:rPr lang="en-US" altLang="zh-CN" sz="700">
                <a:solidFill>
                  <a:schemeClr val="bg1">
                    <a:lumMod val="50000"/>
                  </a:schemeClr>
                </a:solidFill>
                <a:latin typeface="+mn-ea"/>
              </a:rPr>
              <a:t>DeLuca J, et al. AAN 2020. Poster 1-017.</a:t>
            </a:r>
          </a:p>
          <a:p>
            <a:pPr marL="108000" indent="-228600">
              <a:lnSpc>
                <a:spcPct val="100000"/>
              </a:lnSpc>
              <a:buFont typeface="+mj-lt"/>
              <a:buAutoNum type="arabicPeriod" startAt="5"/>
            </a:pPr>
            <a:r>
              <a:rPr lang="en-US" altLang="zh-CN" sz="700" err="1">
                <a:solidFill>
                  <a:schemeClr val="bg1">
                    <a:lumMod val="50000"/>
                  </a:schemeClr>
                </a:solidFill>
                <a:latin typeface="+mn-ea"/>
              </a:rPr>
              <a:t>Kappos</a:t>
            </a:r>
            <a:r>
              <a:rPr lang="en-US" altLang="zh-CN" sz="700">
                <a:solidFill>
                  <a:schemeClr val="bg1">
                    <a:lumMod val="50000"/>
                  </a:schemeClr>
                </a:solidFill>
                <a:latin typeface="+mn-ea"/>
              </a:rPr>
              <a:t> L, et al. Presented at: 2022 AAN Annual Meeting, Abstract 0839.</a:t>
            </a:r>
          </a:p>
          <a:p>
            <a:pPr marL="108000" indent="-228600">
              <a:lnSpc>
                <a:spcPct val="100000"/>
              </a:lnSpc>
              <a:buFont typeface="+mj-lt"/>
              <a:buAutoNum type="arabicPeriod" startAt="5"/>
            </a:pPr>
            <a:r>
              <a:rPr lang="en-US" altLang="zh-CN" sz="700" err="1">
                <a:solidFill>
                  <a:schemeClr val="bg1">
                    <a:lumMod val="50000"/>
                  </a:schemeClr>
                </a:solidFill>
                <a:latin typeface="+mn-ea"/>
              </a:rPr>
              <a:t>Kappos</a:t>
            </a:r>
            <a:r>
              <a:rPr lang="en-US" altLang="zh-CN" sz="700">
                <a:solidFill>
                  <a:schemeClr val="bg1">
                    <a:lumMod val="50000"/>
                  </a:schemeClr>
                </a:solidFill>
                <a:latin typeface="+mn-ea"/>
              </a:rPr>
              <a:t> L, et al. Presented at the AAN 2022. Poster Number P012.  </a:t>
            </a:r>
          </a:p>
          <a:p>
            <a:pPr marL="108000" indent="-228600">
              <a:lnSpc>
                <a:spcPct val="100000"/>
              </a:lnSpc>
              <a:buFont typeface="+mj-lt"/>
              <a:buAutoNum type="arabicPeriod" startAt="5"/>
            </a:pPr>
            <a:r>
              <a:rPr lang="en-US" altLang="zh-CN" sz="700" err="1">
                <a:solidFill>
                  <a:schemeClr val="bg1">
                    <a:lumMod val="50000"/>
                  </a:schemeClr>
                </a:solidFill>
                <a:latin typeface="+mn-ea"/>
              </a:rPr>
              <a:t>Comi</a:t>
            </a:r>
            <a:r>
              <a:rPr lang="en-US" altLang="zh-CN" sz="700">
                <a:solidFill>
                  <a:schemeClr val="bg1">
                    <a:lumMod val="50000"/>
                  </a:schemeClr>
                </a:solidFill>
                <a:latin typeface="+mn-ea"/>
              </a:rPr>
              <a:t>, Giancarlo et </a:t>
            </a:r>
            <a:r>
              <a:rPr lang="en-US" altLang="zh-CN" sz="700" err="1">
                <a:solidFill>
                  <a:schemeClr val="bg1">
                    <a:lumMod val="50000"/>
                  </a:schemeClr>
                </a:solidFill>
                <a:latin typeface="+mn-ea"/>
              </a:rPr>
              <a:t>al.The</a:t>
            </a:r>
            <a:r>
              <a:rPr lang="en-US" altLang="zh-CN" sz="700">
                <a:solidFill>
                  <a:schemeClr val="bg1">
                    <a:lumMod val="50000"/>
                  </a:schemeClr>
                </a:solidFill>
                <a:latin typeface="+mn-ea"/>
              </a:rPr>
              <a:t> Lancet. Neurology vol. 18,11 (2019): 1009-1020. </a:t>
            </a:r>
          </a:p>
          <a:p>
            <a:pPr marL="108000">
              <a:lnSpc>
                <a:spcPct val="100000"/>
              </a:lnSpc>
            </a:pPr>
            <a:r>
              <a:rPr lang="en-US" altLang="zh-CN" sz="700">
                <a:solidFill>
                  <a:schemeClr val="bg1">
                    <a:lumMod val="50000"/>
                  </a:schemeClr>
                </a:solidFill>
                <a:latin typeface="+mn-ea"/>
              </a:rPr>
              <a:t>	</a:t>
            </a:r>
          </a:p>
        </p:txBody>
      </p:sp>
      <p:sp>
        <p:nvSpPr>
          <p:cNvPr id="7" name="文本框 6">
            <a:extLst>
              <a:ext uri="{FF2B5EF4-FFF2-40B4-BE49-F238E27FC236}">
                <a16:creationId xmlns:a16="http://schemas.microsoft.com/office/drawing/2014/main" id="{62C993E7-9B6A-498E-56D1-F826951443D1}"/>
              </a:ext>
            </a:extLst>
          </p:cNvPr>
          <p:cNvSpPr txBox="1"/>
          <p:nvPr/>
        </p:nvSpPr>
        <p:spPr>
          <a:xfrm>
            <a:off x="6540340" y="6380574"/>
            <a:ext cx="3854072" cy="326202"/>
          </a:xfrm>
          <a:prstGeom prst="rect">
            <a:avLst/>
          </a:prstGeom>
          <a:noFill/>
        </p:spPr>
        <p:txBody>
          <a:bodyPr wrap="square" lIns="0" tIns="0" rIns="0" bIns="0" rtlCol="0" anchor="ctr">
            <a:noAutofit/>
          </a:bodyPr>
          <a:lstStyle/>
          <a:p>
            <a:pPr marL="108000" indent="-108000">
              <a:lnSpc>
                <a:spcPct val="100000"/>
              </a:lnSpc>
              <a:buFont typeface="+mj-lt"/>
              <a:buAutoNum type="arabicPeriod" startAt="9"/>
            </a:pPr>
            <a:r>
              <a:rPr lang="en-US" altLang="zh-CN" sz="700" b="0" i="0">
                <a:solidFill>
                  <a:schemeClr val="bg1">
                    <a:lumMod val="50000"/>
                  </a:schemeClr>
                </a:solidFill>
                <a:effectLst/>
                <a:latin typeface="+mn-ea"/>
              </a:rPr>
              <a:t>Cohen, Jeffrey A et al. </a:t>
            </a:r>
            <a:r>
              <a:rPr lang="en-US" altLang="zh-CN" sz="700" b="0" i="1">
                <a:solidFill>
                  <a:schemeClr val="bg1">
                    <a:lumMod val="50000"/>
                  </a:schemeClr>
                </a:solidFill>
                <a:effectLst/>
                <a:latin typeface="+mn-ea"/>
              </a:rPr>
              <a:t>The Lancet. Neurology</a:t>
            </a:r>
            <a:r>
              <a:rPr lang="en-US" altLang="zh-CN" sz="700" b="0" i="0">
                <a:solidFill>
                  <a:schemeClr val="bg1">
                    <a:lumMod val="50000"/>
                  </a:schemeClr>
                </a:solidFill>
                <a:effectLst/>
                <a:latin typeface="+mn-ea"/>
              </a:rPr>
              <a:t> vol. 18,11 (2019): 1021-1033.</a:t>
            </a:r>
          </a:p>
          <a:p>
            <a:pPr marL="108000" indent="-108000">
              <a:lnSpc>
                <a:spcPct val="100000"/>
              </a:lnSpc>
              <a:buFont typeface="+mj-lt"/>
              <a:buAutoNum type="arabicPeriod" startAt="9"/>
            </a:pPr>
            <a:r>
              <a:rPr lang="en-US" altLang="zh-CN" sz="700">
                <a:solidFill>
                  <a:schemeClr val="bg1">
                    <a:lumMod val="50000"/>
                  </a:schemeClr>
                </a:solidFill>
                <a:latin typeface="+mn-ea"/>
              </a:rPr>
              <a:t> 2022</a:t>
            </a:r>
            <a:r>
              <a:rPr lang="zh-CN" altLang="en-US" sz="700">
                <a:solidFill>
                  <a:schemeClr val="bg1">
                    <a:lumMod val="50000"/>
                  </a:schemeClr>
                </a:solidFill>
                <a:latin typeface="+mn-ea"/>
              </a:rPr>
              <a:t>年</a:t>
            </a:r>
            <a:r>
              <a:rPr lang="en-US" altLang="zh-CN" sz="700">
                <a:solidFill>
                  <a:schemeClr val="bg1">
                    <a:lumMod val="50000"/>
                  </a:schemeClr>
                </a:solidFill>
                <a:latin typeface="+mn-ea"/>
              </a:rPr>
              <a:t>Q1-Q3</a:t>
            </a:r>
            <a:r>
              <a:rPr lang="zh-CN" altLang="en-US" sz="700">
                <a:solidFill>
                  <a:schemeClr val="bg1">
                    <a:lumMod val="50000"/>
                  </a:schemeClr>
                </a:solidFill>
                <a:latin typeface="+mn-ea"/>
              </a:rPr>
              <a:t>的</a:t>
            </a:r>
            <a:r>
              <a:rPr lang="en-US" altLang="zh-CN" sz="700">
                <a:solidFill>
                  <a:schemeClr val="bg1">
                    <a:lumMod val="50000"/>
                  </a:schemeClr>
                </a:solidFill>
                <a:latin typeface="+mn-ea"/>
              </a:rPr>
              <a:t>RDPAC</a:t>
            </a:r>
            <a:r>
              <a:rPr lang="zh-CN" altLang="en-US" sz="700">
                <a:solidFill>
                  <a:schemeClr val="bg1">
                    <a:lumMod val="50000"/>
                  </a:schemeClr>
                </a:solidFill>
                <a:latin typeface="+mn-ea"/>
              </a:rPr>
              <a:t>销售数据</a:t>
            </a:r>
            <a:endParaRPr lang="en-US" altLang="zh-CN" sz="700">
              <a:solidFill>
                <a:schemeClr val="bg1">
                  <a:lumMod val="50000"/>
                </a:schemeClr>
              </a:solidFill>
              <a:latin typeface="+mn-ea"/>
            </a:endParaRPr>
          </a:p>
        </p:txBody>
      </p:sp>
      <p:grpSp>
        <p:nvGrpSpPr>
          <p:cNvPr id="8" name="组合 7">
            <a:extLst>
              <a:ext uri="{FF2B5EF4-FFF2-40B4-BE49-F238E27FC236}">
                <a16:creationId xmlns:a16="http://schemas.microsoft.com/office/drawing/2014/main" id="{0DB6515D-30E9-A8EC-890F-C446F367EA91}"/>
              </a:ext>
            </a:extLst>
          </p:cNvPr>
          <p:cNvGrpSpPr/>
          <p:nvPr/>
        </p:nvGrpSpPr>
        <p:grpSpPr>
          <a:xfrm>
            <a:off x="0" y="27277"/>
            <a:ext cx="3124200" cy="369331"/>
            <a:chOff x="0" y="27277"/>
            <a:chExt cx="3124200" cy="369331"/>
          </a:xfrm>
        </p:grpSpPr>
        <p:sp>
          <p:nvSpPr>
            <p:cNvPr id="11" name="矩形: 圆顶角 8">
              <a:extLst>
                <a:ext uri="{FF2B5EF4-FFF2-40B4-BE49-F238E27FC236}">
                  <a16:creationId xmlns:a16="http://schemas.microsoft.com/office/drawing/2014/main" id="{3A4791F4-892B-803D-F4E0-3418C72838EB}"/>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2" name="文本框 9">
              <a:extLst>
                <a:ext uri="{FF2B5EF4-FFF2-40B4-BE49-F238E27FC236}">
                  <a16:creationId xmlns:a16="http://schemas.microsoft.com/office/drawing/2014/main" id="{8124335B-880E-84C3-3EC1-92D01435AA14}"/>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1</a:t>
              </a:r>
              <a:endParaRPr lang="zh-CN" altLang="en-US" sz="2000" b="1">
                <a:solidFill>
                  <a:schemeClr val="bg1"/>
                </a:solidFill>
              </a:endParaRPr>
            </a:p>
          </p:txBody>
        </p:sp>
        <p:sp>
          <p:nvSpPr>
            <p:cNvPr id="13" name="文本框 7">
              <a:extLst>
                <a:ext uri="{FF2B5EF4-FFF2-40B4-BE49-F238E27FC236}">
                  <a16:creationId xmlns:a16="http://schemas.microsoft.com/office/drawing/2014/main" id="{361CC12E-A88F-B2C8-257D-111AA5045398}"/>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基本信息</a:t>
              </a:r>
              <a:endParaRPr lang="en-GB" altLang="zh-CN" sz="1400" b="1">
                <a:latin typeface="Trebuchet MS"/>
              </a:endParaRPr>
            </a:p>
          </p:txBody>
        </p:sp>
      </p:grpSp>
      <p:sp>
        <p:nvSpPr>
          <p:cNvPr id="22" name="标题 1">
            <a:extLst>
              <a:ext uri="{FF2B5EF4-FFF2-40B4-BE49-F238E27FC236}">
                <a16:creationId xmlns:a16="http://schemas.microsoft.com/office/drawing/2014/main" id="{7B9A9635-57B7-E37A-D0CB-0A59DF6C84B9}"/>
              </a:ext>
            </a:extLst>
          </p:cNvPr>
          <p:cNvSpPr txBox="1">
            <a:spLocks/>
          </p:cNvSpPr>
          <p:nvPr/>
        </p:nvSpPr>
        <p:spPr>
          <a:xfrm>
            <a:off x="365759" y="365760"/>
            <a:ext cx="11325859"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600"/>
              </a:spcBef>
              <a:spcAft>
                <a:spcPts val="1200"/>
              </a:spcAft>
            </a:pPr>
            <a:r>
              <a:rPr lang="zh-CN" altLang="en-US" sz="2400" dirty="0">
                <a:solidFill>
                  <a:srgbClr val="595454"/>
                </a:solidFill>
              </a:rPr>
              <a:t>盐酸奥扎莫德是</a:t>
            </a:r>
            <a:r>
              <a:rPr kumimoji="0" lang="zh-CN" altLang="en-US" sz="2400" b="1" i="0" u="none" strike="noStrike" kern="1200" cap="none" spc="0" normalizeH="0" baseline="0" noProof="0" dirty="0">
                <a:ln>
                  <a:noFill/>
                </a:ln>
                <a:solidFill>
                  <a:srgbClr val="BE2E91"/>
                </a:solidFill>
                <a:effectLst/>
                <a:uLnTx/>
                <a:uFillTx/>
                <a:latin typeface="Trebuchet MS"/>
                <a:ea typeface="+mj-ea"/>
                <a:cs typeface="+mj-cs"/>
              </a:rPr>
              <a:t>全新一代</a:t>
            </a:r>
            <a:r>
              <a:rPr kumimoji="0" lang="zh-CN" altLang="en-US" sz="2400" b="1" i="0" u="none" strike="noStrike" kern="1200" cap="none" spc="0" normalizeH="0" baseline="0" noProof="0" dirty="0">
                <a:ln>
                  <a:noFill/>
                </a:ln>
                <a:effectLst/>
                <a:uLnTx/>
                <a:uFillTx/>
                <a:latin typeface="Trebuchet MS"/>
                <a:ea typeface="+mj-ea"/>
                <a:cs typeface="+mj-cs"/>
              </a:rPr>
              <a:t>、</a:t>
            </a:r>
            <a:r>
              <a:rPr lang="zh-CN" altLang="en-US" sz="2400" dirty="0">
                <a:solidFill>
                  <a:srgbClr val="595454"/>
                </a:solidFill>
                <a:latin typeface="Trebuchet MS"/>
              </a:rPr>
              <a:t>高选择性鞘氨醇</a:t>
            </a:r>
            <a:r>
              <a:rPr lang="en-US" altLang="zh-CN" sz="2400" dirty="0">
                <a:solidFill>
                  <a:srgbClr val="595454"/>
                </a:solidFill>
                <a:latin typeface="Trebuchet MS"/>
              </a:rPr>
              <a:t>-1-</a:t>
            </a:r>
            <a:r>
              <a:rPr kumimoji="0" lang="zh-CN" altLang="en-US" sz="2400" b="1" i="0" u="none" strike="noStrike" kern="1200" cap="none" spc="0" normalizeH="0" baseline="0" noProof="0" dirty="0">
                <a:ln>
                  <a:noFill/>
                </a:ln>
                <a:solidFill>
                  <a:srgbClr val="595454"/>
                </a:solidFill>
                <a:effectLst/>
                <a:uLnTx/>
                <a:uFillTx/>
                <a:latin typeface="Trebuchet MS"/>
                <a:ea typeface="+mj-ea"/>
                <a:cs typeface="+mj-cs"/>
              </a:rPr>
              <a:t>磷酸（</a:t>
            </a:r>
            <a:r>
              <a:rPr kumimoji="0" lang="en-US" altLang="zh-CN" sz="2400" b="1" i="0" u="none" strike="noStrike" kern="1200" cap="none" spc="0" normalizeH="0" baseline="0" noProof="0" dirty="0">
                <a:ln>
                  <a:noFill/>
                </a:ln>
                <a:solidFill>
                  <a:srgbClr val="595454"/>
                </a:solidFill>
                <a:effectLst/>
                <a:uLnTx/>
                <a:uFillTx/>
                <a:latin typeface="Trebuchet MS"/>
                <a:ea typeface="+mj-ea"/>
                <a:cs typeface="+mj-cs"/>
              </a:rPr>
              <a:t>S1P</a:t>
            </a:r>
            <a:r>
              <a:rPr kumimoji="0" lang="zh-CN" altLang="en-US" sz="2400" b="1" i="0" u="none" strike="noStrike" kern="1200" cap="none" spc="0" normalizeH="0" baseline="0" noProof="0" dirty="0">
                <a:ln>
                  <a:noFill/>
                </a:ln>
                <a:solidFill>
                  <a:srgbClr val="595454"/>
                </a:solidFill>
                <a:effectLst/>
                <a:uLnTx/>
                <a:uFillTx/>
                <a:latin typeface="Trebuchet MS"/>
                <a:ea typeface="+mj-ea"/>
                <a:cs typeface="+mj-cs"/>
              </a:rPr>
              <a:t>）受体调节剂，可</a:t>
            </a:r>
            <a:r>
              <a:rPr kumimoji="0" lang="zh-CN" altLang="en-US" sz="2400" b="1" i="0" u="none" strike="noStrike" kern="1200" cap="none" spc="0" normalizeH="0" baseline="0" noProof="0" dirty="0">
                <a:ln>
                  <a:noFill/>
                </a:ln>
                <a:solidFill>
                  <a:srgbClr val="BE2E91"/>
                </a:solidFill>
                <a:effectLst/>
                <a:uLnTx/>
                <a:uFillTx/>
                <a:latin typeface="Trebuchet MS"/>
                <a:ea typeface="+mj-ea"/>
                <a:cs typeface="+mj-cs"/>
              </a:rPr>
              <a:t>升级替代</a:t>
            </a:r>
            <a:r>
              <a:rPr lang="zh-CN" altLang="en-US" sz="2400" dirty="0">
                <a:solidFill>
                  <a:srgbClr val="595454"/>
                </a:solidFill>
                <a:latin typeface="Trebuchet MS"/>
              </a:rPr>
              <a:t>医保目录</a:t>
            </a:r>
            <a:r>
              <a:rPr kumimoji="0" lang="zh-CN" altLang="en-US" sz="2400" b="1" i="0" u="none" strike="noStrike" kern="1200" cap="none" spc="0" normalizeH="0" baseline="0" noProof="0" dirty="0">
                <a:ln>
                  <a:noFill/>
                </a:ln>
                <a:solidFill>
                  <a:srgbClr val="595454"/>
                </a:solidFill>
                <a:effectLst/>
                <a:uLnTx/>
                <a:uFillTx/>
                <a:latin typeface="Trebuchet MS"/>
                <a:ea typeface="+mj-ea"/>
                <a:cs typeface="+mj-cs"/>
              </a:rPr>
              <a:t>内</a:t>
            </a:r>
            <a:r>
              <a:rPr lang="zh-CN" altLang="en-US" sz="2400" dirty="0">
                <a:solidFill>
                  <a:srgbClr val="595454"/>
                </a:solidFill>
                <a:latin typeface="Trebuchet MS"/>
              </a:rPr>
              <a:t>现有</a:t>
            </a:r>
            <a:r>
              <a:rPr kumimoji="0" lang="zh-CN" altLang="en-US" sz="2400" b="1" i="0" u="none" strike="noStrike" kern="1200" cap="none" spc="0" normalizeH="0" baseline="0" noProof="0" dirty="0">
                <a:ln>
                  <a:noFill/>
                </a:ln>
                <a:solidFill>
                  <a:srgbClr val="595454"/>
                </a:solidFill>
                <a:effectLst/>
                <a:uLnTx/>
                <a:uFillTx/>
                <a:latin typeface="Trebuchet MS"/>
                <a:ea typeface="+mj-ea"/>
                <a:cs typeface="+mj-cs"/>
              </a:rPr>
              <a:t>治疗药物；建议西尼莫德作为</a:t>
            </a:r>
            <a:r>
              <a:rPr lang="zh-CN" altLang="en-US" sz="2400" dirty="0">
                <a:solidFill>
                  <a:srgbClr val="595454"/>
                </a:solidFill>
                <a:latin typeface="Trebuchet MS"/>
              </a:rPr>
              <a:t>目录</a:t>
            </a:r>
            <a:r>
              <a:rPr kumimoji="0" lang="zh-CN" altLang="en-US" sz="2400" b="1" i="0" u="none" strike="noStrike" kern="1200" cap="none" spc="0" normalizeH="0" baseline="0" noProof="0" dirty="0">
                <a:ln>
                  <a:noFill/>
                </a:ln>
                <a:solidFill>
                  <a:srgbClr val="595454"/>
                </a:solidFill>
                <a:effectLst/>
                <a:uLnTx/>
                <a:uFillTx/>
                <a:latin typeface="Trebuchet MS"/>
                <a:ea typeface="+mj-ea"/>
                <a:cs typeface="+mj-cs"/>
              </a:rPr>
              <a:t>评审参照药品</a:t>
            </a:r>
            <a:endParaRPr lang="zh-CN" altLang="en-US" sz="2400" dirty="0">
              <a:solidFill>
                <a:srgbClr val="595454"/>
              </a:solidFill>
              <a:latin typeface="+mn-lt"/>
              <a:ea typeface="+mn-ea"/>
              <a:cs typeface="+mn-cs"/>
            </a:endParaRPr>
          </a:p>
        </p:txBody>
      </p:sp>
      <p:graphicFrame>
        <p:nvGraphicFramePr>
          <p:cNvPr id="2" name="表格 5">
            <a:extLst>
              <a:ext uri="{FF2B5EF4-FFF2-40B4-BE49-F238E27FC236}">
                <a16:creationId xmlns:a16="http://schemas.microsoft.com/office/drawing/2014/main" id="{487FFDDE-CEB2-992E-7E03-3C7493452E1E}"/>
              </a:ext>
            </a:extLst>
          </p:cNvPr>
          <p:cNvGraphicFramePr>
            <a:graphicFrameLocks noGrp="1"/>
          </p:cNvGraphicFramePr>
          <p:nvPr>
            <p:extLst>
              <p:ext uri="{D42A27DB-BD31-4B8C-83A1-F6EECF244321}">
                <p14:modId xmlns:p14="http://schemas.microsoft.com/office/powerpoint/2010/main" val="2657109"/>
              </p:ext>
            </p:extLst>
          </p:nvPr>
        </p:nvGraphicFramePr>
        <p:xfrm>
          <a:off x="5413761" y="3346207"/>
          <a:ext cx="6574479" cy="2741381"/>
        </p:xfrm>
        <a:graphic>
          <a:graphicData uri="http://schemas.openxmlformats.org/drawingml/2006/table">
            <a:tbl>
              <a:tblPr>
                <a:tableStyleId>{7AFD8959-9B3F-4D47-BAAB-44C6AA61CEA2}</a:tableStyleId>
              </a:tblPr>
              <a:tblGrid>
                <a:gridCol w="1938015">
                  <a:extLst>
                    <a:ext uri="{9D8B030D-6E8A-4147-A177-3AD203B41FA5}">
                      <a16:colId xmlns:a16="http://schemas.microsoft.com/office/drawing/2014/main" val="1221953008"/>
                    </a:ext>
                  </a:extLst>
                </a:gridCol>
                <a:gridCol w="4636464">
                  <a:extLst>
                    <a:ext uri="{9D8B030D-6E8A-4147-A177-3AD203B41FA5}">
                      <a16:colId xmlns:a16="http://schemas.microsoft.com/office/drawing/2014/main" val="566655019"/>
                    </a:ext>
                  </a:extLst>
                </a:gridCol>
              </a:tblGrid>
              <a:tr h="311109">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en-US" sz="1600" b="1" dirty="0">
                          <a:solidFill>
                            <a:schemeClr val="tx1"/>
                          </a:solidFill>
                        </a:rPr>
                        <a:t>疗效升级，达到躯体功能和认知功能双保护</a:t>
                      </a:r>
                      <a:endParaRPr lang="en-US" altLang="zh-CN"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zh-CN" sz="1600" b="1">
                        <a:solidFill>
                          <a:srgbClr val="BE2E91"/>
                        </a:solidFil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322074998"/>
                  </a:ext>
                </a:extLst>
              </a:tr>
              <a:tr h="333461">
                <a:tc>
                  <a:txBody>
                    <a:bodyPr/>
                    <a:lstStyle/>
                    <a:p>
                      <a:pPr marL="171450" indent="-171450">
                        <a:buFont typeface="Arial" panose="020B0604020202020204" pitchFamily="34" charset="0"/>
                        <a:buChar char="•"/>
                      </a:pPr>
                      <a:r>
                        <a:rPr lang="zh-CN" altLang="en-US" sz="1200" b="1" kern="1200" dirty="0">
                          <a:solidFill>
                            <a:srgbClr val="BE2E91"/>
                          </a:solidFill>
                          <a:latin typeface="+mn-lt"/>
                          <a:ea typeface="+mn-ea"/>
                          <a:cs typeface="+mn-cs"/>
                        </a:rPr>
                        <a:t>躯体功能保护优异：</a:t>
                      </a:r>
                      <a:endParaRPr lang="en-GB" sz="1200" b="1" kern="1200" dirty="0">
                        <a:solidFill>
                          <a:srgbClr val="BE2E9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buFont typeface="Arial" panose="020B0604020202020204" pitchFamily="34" charset="0"/>
                        <a:buNone/>
                      </a:pPr>
                      <a:r>
                        <a:rPr lang="zh-CN" altLang="en-US" sz="1200" kern="1200" dirty="0">
                          <a:solidFill>
                            <a:schemeClr val="tx1"/>
                          </a:solidFill>
                          <a:latin typeface="+mn-lt"/>
                          <a:ea typeface="+mn-ea"/>
                          <a:cs typeface="+mn-cs"/>
                        </a:rPr>
                        <a:t>主要临床终点</a:t>
                      </a:r>
                      <a:r>
                        <a:rPr lang="zh-CN" altLang="en-US" sz="1200" b="1" kern="1200" dirty="0">
                          <a:solidFill>
                            <a:schemeClr val="tx1"/>
                          </a:solidFill>
                          <a:latin typeface="+mn-lt"/>
                          <a:ea typeface="+mn-ea"/>
                          <a:cs typeface="+mn-cs"/>
                        </a:rPr>
                        <a:t>年复发率低：</a:t>
                      </a:r>
                      <a:r>
                        <a:rPr lang="zh-CN" altLang="en-US" sz="1200" kern="1200" dirty="0">
                          <a:solidFill>
                            <a:schemeClr val="tx1"/>
                          </a:solidFill>
                          <a:latin typeface="+mn-lt"/>
                          <a:ea typeface="+mn-ea"/>
                          <a:cs typeface="+mn-cs"/>
                        </a:rPr>
                        <a:t>奥扎莫德</a:t>
                      </a:r>
                      <a:r>
                        <a:rPr lang="en-US" altLang="zh-CN" sz="1200" kern="1200" dirty="0">
                          <a:solidFill>
                            <a:schemeClr val="tx1"/>
                          </a:solidFill>
                          <a:latin typeface="+mn-lt"/>
                          <a:ea typeface="+mn-ea"/>
                          <a:cs typeface="+mn-cs"/>
                        </a:rPr>
                        <a:t>0.095 vs. </a:t>
                      </a:r>
                      <a:r>
                        <a:rPr lang="zh-CN" altLang="en-US" sz="1200" kern="1200" dirty="0">
                          <a:solidFill>
                            <a:schemeClr val="tx1"/>
                          </a:solidFill>
                          <a:latin typeface="+mn-lt"/>
                          <a:ea typeface="+mn-ea"/>
                          <a:cs typeface="+mn-cs"/>
                        </a:rPr>
                        <a:t>西尼莫德</a:t>
                      </a:r>
                      <a:r>
                        <a:rPr lang="en-US" altLang="zh-CN" sz="1200" kern="1200" dirty="0">
                          <a:solidFill>
                            <a:schemeClr val="tx1"/>
                          </a:solidFill>
                          <a:latin typeface="+mn-lt"/>
                          <a:ea typeface="+mn-ea"/>
                          <a:cs typeface="+mn-cs"/>
                        </a:rPr>
                        <a:t>0.20</a:t>
                      </a:r>
                      <a:endParaRPr lang="en-GB" sz="1200" b="1"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197647351"/>
                  </a:ext>
                </a:extLst>
              </a:tr>
              <a:tr h="424239">
                <a:tc>
                  <a:txBody>
                    <a:bodyPr/>
                    <a:lstStyle/>
                    <a:p>
                      <a:pPr marL="171450" indent="-171450">
                        <a:buFont typeface="Arial" panose="020B0604020202020204" pitchFamily="34" charset="0"/>
                        <a:buChar char="•"/>
                      </a:pPr>
                      <a:r>
                        <a:rPr lang="zh-CN" altLang="en-US" sz="1200" b="1" kern="1200" dirty="0">
                          <a:solidFill>
                            <a:srgbClr val="BE2E91"/>
                          </a:solidFill>
                          <a:latin typeface="+mn-lt"/>
                          <a:ea typeface="+mn-ea"/>
                          <a:cs typeface="+mn-cs"/>
                        </a:rPr>
                        <a:t>认知功能明显改善：</a:t>
                      </a:r>
                      <a:endParaRPr lang="en-GB" sz="1200" b="1" kern="1200" dirty="0">
                        <a:solidFill>
                          <a:srgbClr val="BE2E9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zh-CN" altLang="en-US" sz="1200" kern="1200" dirty="0">
                          <a:solidFill>
                            <a:schemeClr val="tx1"/>
                          </a:solidFill>
                          <a:latin typeface="+mn-lt"/>
                          <a:ea typeface="+mn-ea"/>
                          <a:cs typeface="+mn-cs"/>
                        </a:rPr>
                        <a:t>大样本随访</a:t>
                      </a:r>
                      <a:r>
                        <a:rPr lang="en-US" altLang="zh-CN" sz="1200" kern="1200" dirty="0">
                          <a:solidFill>
                            <a:schemeClr val="tx1"/>
                          </a:solidFill>
                          <a:latin typeface="+mn-lt"/>
                          <a:ea typeface="+mn-ea"/>
                          <a:cs typeface="+mn-cs"/>
                        </a:rPr>
                        <a:t>42</a:t>
                      </a:r>
                      <a:r>
                        <a:rPr lang="zh-CN" altLang="en-US" sz="1200" kern="1200" dirty="0">
                          <a:solidFill>
                            <a:schemeClr val="tx1"/>
                          </a:solidFill>
                          <a:latin typeface="+mn-lt"/>
                          <a:ea typeface="+mn-ea"/>
                          <a:cs typeface="+mn-cs"/>
                        </a:rPr>
                        <a:t>个月，</a:t>
                      </a:r>
                      <a:r>
                        <a:rPr lang="en-US" altLang="zh-CN" sz="1200" b="1" kern="1200" dirty="0">
                          <a:solidFill>
                            <a:schemeClr val="tx1"/>
                          </a:solidFill>
                          <a:latin typeface="+mn-lt"/>
                          <a:ea typeface="+mn-ea"/>
                          <a:cs typeface="+mn-cs"/>
                        </a:rPr>
                        <a:t>77.4%</a:t>
                      </a:r>
                      <a:r>
                        <a:rPr lang="zh-CN" altLang="en-US" sz="1200" b="1" kern="1200" dirty="0">
                          <a:solidFill>
                            <a:schemeClr val="tx1"/>
                          </a:solidFill>
                          <a:latin typeface="+mn-lt"/>
                          <a:ea typeface="+mn-ea"/>
                          <a:cs typeface="+mn-cs"/>
                        </a:rPr>
                        <a:t>的患者认知功能得到保护和改善；</a:t>
                      </a:r>
                      <a:endParaRPr lang="en-US" altLang="zh-CN" sz="1200" b="1" kern="1200" dirty="0">
                        <a:solidFill>
                          <a:schemeClr val="tx1"/>
                        </a:solidFill>
                        <a:latin typeface="+mn-lt"/>
                        <a:ea typeface="+mn-ea"/>
                        <a:cs typeface="+mn-cs"/>
                      </a:endParaRPr>
                    </a:p>
                    <a:p>
                      <a:r>
                        <a:rPr lang="zh-CN" altLang="en-US" sz="1200" kern="1200" dirty="0">
                          <a:solidFill>
                            <a:schemeClr val="tx1"/>
                          </a:solidFill>
                          <a:latin typeface="+mn-lt"/>
                          <a:ea typeface="+mn-ea"/>
                          <a:cs typeface="+mn-cs"/>
                        </a:rPr>
                        <a:t>西尼莫德无复发缓解型</a:t>
                      </a:r>
                      <a:r>
                        <a:rPr lang="en-US" altLang="zh-CN" sz="1200" kern="1200" dirty="0">
                          <a:solidFill>
                            <a:schemeClr val="tx1"/>
                          </a:solidFill>
                          <a:latin typeface="+mn-lt"/>
                          <a:ea typeface="+mn-ea"/>
                          <a:cs typeface="+mn-cs"/>
                        </a:rPr>
                        <a:t>MS</a:t>
                      </a:r>
                      <a:r>
                        <a:rPr lang="zh-CN" altLang="en-US" sz="1200" kern="1200" dirty="0">
                          <a:solidFill>
                            <a:schemeClr val="tx1"/>
                          </a:solidFill>
                          <a:latin typeface="+mn-lt"/>
                          <a:ea typeface="+mn-ea"/>
                          <a:cs typeface="+mn-cs"/>
                        </a:rPr>
                        <a:t>相关临床证据</a:t>
                      </a:r>
                      <a:endParaRPr lang="en-GB" sz="1200" b="1"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82611632"/>
                  </a:ext>
                </a:extLst>
              </a:tr>
              <a:tr h="424239">
                <a:tc>
                  <a:txBody>
                    <a:bodyPr/>
                    <a:lstStyle/>
                    <a:p>
                      <a:pPr marL="171450" indent="-171450">
                        <a:buFont typeface="Arial" panose="020B0604020202020204" pitchFamily="34" charset="0"/>
                        <a:buChar char="•"/>
                      </a:pPr>
                      <a:r>
                        <a:rPr lang="zh-CN" altLang="en-US" sz="1200" b="1">
                          <a:solidFill>
                            <a:srgbClr val="BE2E91"/>
                          </a:solidFill>
                        </a:rPr>
                        <a:t>复合指标达标率高：</a:t>
                      </a:r>
                      <a:endParaRPr lang="en-GB" sz="1200" b="1" kern="1200">
                        <a:solidFill>
                          <a:srgbClr val="BE2E9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tx1"/>
                          </a:solidFill>
                          <a:latin typeface="+mn-lt"/>
                          <a:ea typeface="+mn-ea"/>
                          <a:cs typeface="+mn-cs"/>
                        </a:rPr>
                        <a:t>NEDA-3</a:t>
                      </a:r>
                      <a:r>
                        <a:rPr lang="zh-CN" altLang="en-US" sz="1200" b="1" kern="1200" dirty="0">
                          <a:solidFill>
                            <a:schemeClr val="tx1"/>
                          </a:solidFill>
                          <a:latin typeface="+mn-lt"/>
                          <a:ea typeface="+mn-ea"/>
                          <a:cs typeface="+mn-cs"/>
                        </a:rPr>
                        <a:t>达标率</a:t>
                      </a:r>
                      <a:r>
                        <a:rPr lang="en-US" altLang="zh-CN" sz="1200" b="1" kern="1200" dirty="0">
                          <a:solidFill>
                            <a:schemeClr val="tx1"/>
                          </a:solidFill>
                          <a:latin typeface="+mn-lt"/>
                          <a:ea typeface="+mn-ea"/>
                          <a:cs typeface="+mn-cs"/>
                        </a:rPr>
                        <a:t>52.6%</a:t>
                      </a:r>
                      <a:r>
                        <a:rPr lang="zh-CN" altLang="en-US" sz="1200" b="1" kern="1200" dirty="0">
                          <a:solidFill>
                            <a:schemeClr val="tx1"/>
                          </a:solidFill>
                          <a:latin typeface="+mn-lt"/>
                          <a:ea typeface="+mn-ea"/>
                          <a:cs typeface="+mn-cs"/>
                        </a:rPr>
                        <a:t>，</a:t>
                      </a:r>
                      <a:r>
                        <a:rPr lang="en-US" altLang="zh-CN" sz="1200" b="1" kern="1200" dirty="0">
                          <a:solidFill>
                            <a:schemeClr val="tx1"/>
                          </a:solidFill>
                          <a:latin typeface="+mn-lt"/>
                          <a:ea typeface="+mn-ea"/>
                          <a:cs typeface="+mn-cs"/>
                        </a:rPr>
                        <a:t>NEDA-4</a:t>
                      </a:r>
                      <a:r>
                        <a:rPr lang="zh-CN" altLang="en-US" sz="1200" b="1" kern="1200" dirty="0">
                          <a:solidFill>
                            <a:schemeClr val="tx1"/>
                          </a:solidFill>
                          <a:latin typeface="+mn-lt"/>
                          <a:ea typeface="+mn-ea"/>
                          <a:cs typeface="+mn-cs"/>
                        </a:rPr>
                        <a:t>达标率</a:t>
                      </a:r>
                      <a:r>
                        <a:rPr lang="en-US" altLang="zh-CN" sz="1200" b="1" kern="1200" dirty="0">
                          <a:solidFill>
                            <a:schemeClr val="tx1"/>
                          </a:solidFill>
                          <a:latin typeface="+mn-lt"/>
                          <a:ea typeface="+mn-ea"/>
                          <a:cs typeface="+mn-cs"/>
                        </a:rPr>
                        <a:t>33.5%</a:t>
                      </a:r>
                      <a:r>
                        <a:rPr lang="zh-CN" altLang="en-US" sz="1200" b="1" kern="1200" dirty="0">
                          <a:solidFill>
                            <a:schemeClr val="tx1"/>
                          </a:solidFill>
                          <a:latin typeface="+mn-lt"/>
                          <a:ea typeface="+mn-ea"/>
                          <a:cs typeface="+mn-cs"/>
                        </a:rPr>
                        <a:t>；</a:t>
                      </a:r>
                      <a:endParaRPr lang="en-US" altLang="zh-CN" sz="12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t>西尼莫德无</a:t>
                      </a:r>
                      <a:r>
                        <a:rPr lang="zh-CN" altLang="en-US" sz="1200" dirty="0">
                          <a:latin typeface="+mn-lt"/>
                        </a:rPr>
                        <a:t>复发缓解型</a:t>
                      </a:r>
                      <a:r>
                        <a:rPr lang="en-US" altLang="zh-CN" sz="1200" dirty="0">
                          <a:latin typeface="+mn-lt"/>
                        </a:rPr>
                        <a:t>MS</a:t>
                      </a:r>
                      <a:r>
                        <a:rPr lang="zh-CN" altLang="en-US" sz="1200" dirty="0">
                          <a:latin typeface="+mn-lt"/>
                        </a:rPr>
                        <a:t>相关</a:t>
                      </a:r>
                      <a:r>
                        <a:rPr lang="zh-CN" altLang="en-US" sz="1200" dirty="0"/>
                        <a:t>临床证据</a:t>
                      </a:r>
                      <a:endParaRPr lang="en-GB" sz="1200" b="1"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11150180"/>
                  </a:ext>
                </a:extLst>
              </a:tr>
              <a:tr h="311109">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en-US" sz="1600" b="1" kern="1200">
                          <a:solidFill>
                            <a:schemeClr val="tx1"/>
                          </a:solidFill>
                          <a:latin typeface="+mn-lt"/>
                          <a:ea typeface="+mn-ea"/>
                          <a:cs typeface="+mn-cs"/>
                        </a:rPr>
                        <a:t>安全性佳，便利性优</a:t>
                      </a:r>
                      <a:endParaRPr lang="en-US" altLang="zh-CN" sz="1600" b="1"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zh-CN" sz="1600" b="1" kern="1200">
                        <a:solidFill>
                          <a:srgbClr val="BE2E91"/>
                        </a:solidFill>
                        <a:latin typeface="+mn-lt"/>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88214612"/>
                  </a:ext>
                </a:extLst>
              </a:tr>
              <a:tr h="254544">
                <a:tc>
                  <a:txBody>
                    <a:bodyPr/>
                    <a:lstStyle/>
                    <a:p>
                      <a:pPr marL="171450" indent="-171450">
                        <a:buFont typeface="Arial" panose="020B0604020202020204" pitchFamily="34" charset="0"/>
                        <a:buChar char="•"/>
                      </a:pPr>
                      <a:r>
                        <a:rPr lang="zh-CN" altLang="en-US" sz="1200" b="1">
                          <a:solidFill>
                            <a:srgbClr val="BE2E91"/>
                          </a:solidFill>
                        </a:rPr>
                        <a:t>严重不良反应发生率低</a:t>
                      </a:r>
                      <a:r>
                        <a:rPr lang="zh-CN" altLang="en-US" sz="1200" b="1"/>
                        <a:t>：</a:t>
                      </a:r>
                      <a:endParaRPr lang="en-GB" sz="1200" b="1"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buFont typeface="Arial" panose="020B0604020202020204" pitchFamily="34" charset="0"/>
                        <a:buNone/>
                      </a:pPr>
                      <a:r>
                        <a:rPr lang="zh-CN" altLang="en-US" sz="1200" dirty="0"/>
                        <a:t>奥扎莫德</a:t>
                      </a:r>
                      <a:r>
                        <a:rPr lang="en-US" altLang="zh-CN" sz="1200" dirty="0"/>
                        <a:t>4.6%</a:t>
                      </a:r>
                      <a:r>
                        <a:rPr lang="zh-CN" altLang="en-US" sz="1200" dirty="0"/>
                        <a:t> </a:t>
                      </a:r>
                      <a:r>
                        <a:rPr lang="en-US" altLang="zh-CN" sz="1200" dirty="0"/>
                        <a:t>vs. </a:t>
                      </a:r>
                      <a:r>
                        <a:rPr lang="zh-CN" altLang="en-US" sz="1200" dirty="0"/>
                        <a:t>西尼莫德</a:t>
                      </a:r>
                      <a:r>
                        <a:rPr lang="en-US" altLang="zh-CN" sz="1200" dirty="0"/>
                        <a:t>8.0%</a:t>
                      </a:r>
                      <a:endParaRPr lang="en-GB" sz="1200" b="1"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97995530"/>
                  </a:ext>
                </a:extLst>
              </a:tr>
              <a:tr h="254544">
                <a:tc>
                  <a:txBody>
                    <a:bodyPr/>
                    <a:lstStyle/>
                    <a:p>
                      <a:pPr marL="171450" indent="-171450">
                        <a:buFont typeface="Arial" panose="020B0604020202020204" pitchFamily="34" charset="0"/>
                        <a:buChar char="•"/>
                      </a:pPr>
                      <a:r>
                        <a:rPr lang="zh-CN" altLang="en-US" sz="1200" b="1">
                          <a:solidFill>
                            <a:srgbClr val="BE2E91"/>
                          </a:solidFill>
                        </a:rPr>
                        <a:t>因不良反应的停药率低：</a:t>
                      </a:r>
                      <a:endParaRPr lang="en-GB" sz="1200" b="1" kern="1200">
                        <a:solidFill>
                          <a:srgbClr val="BE2E9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buFont typeface="Arial" panose="020B0604020202020204" pitchFamily="34" charset="0"/>
                        <a:buNone/>
                      </a:pPr>
                      <a:r>
                        <a:rPr lang="zh-CN" altLang="en-US" sz="1200"/>
                        <a:t>奥扎莫德</a:t>
                      </a:r>
                      <a:r>
                        <a:rPr lang="en-US" altLang="zh-CN" sz="1200"/>
                        <a:t>3.0% vs. </a:t>
                      </a:r>
                      <a:r>
                        <a:rPr lang="zh-CN" altLang="en-US" sz="1200"/>
                        <a:t>西尼莫德</a:t>
                      </a:r>
                      <a:r>
                        <a:rPr lang="en-US" altLang="zh-CN" sz="1200"/>
                        <a:t>12.0%</a:t>
                      </a:r>
                      <a:endParaRPr lang="en-GB" sz="1200" b="1"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63670500"/>
                  </a:ext>
                </a:extLst>
              </a:tr>
              <a:tr h="254544">
                <a:tc>
                  <a:txBody>
                    <a:bodyPr/>
                    <a:lstStyle/>
                    <a:p>
                      <a:pPr marL="171450" indent="-171450">
                        <a:buFont typeface="Arial" panose="020B0604020202020204" pitchFamily="34" charset="0"/>
                        <a:buChar char="•"/>
                      </a:pPr>
                      <a:r>
                        <a:rPr lang="zh-CN" altLang="en-US" sz="1200" b="1">
                          <a:solidFill>
                            <a:srgbClr val="BE2E91"/>
                          </a:solidFill>
                        </a:rPr>
                        <a:t>奥扎莫德无需基因检测：</a:t>
                      </a:r>
                      <a:endParaRPr lang="en-GB" sz="1200" b="1" kern="1200">
                        <a:solidFill>
                          <a:srgbClr val="BE2E9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buFont typeface="Arial" panose="020B0604020202020204" pitchFamily="34" charset="0"/>
                        <a:buNone/>
                      </a:pPr>
                      <a:r>
                        <a:rPr lang="zh-CN" altLang="en-US" sz="1200" dirty="0"/>
                        <a:t>西尼莫德用药前需基因检测，部分患者不能使用或需调整剂量</a:t>
                      </a:r>
                      <a:endParaRPr lang="en-GB" sz="1200" b="1"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57972077"/>
                  </a:ext>
                </a:extLst>
              </a:tr>
            </a:tbl>
          </a:graphicData>
        </a:graphic>
      </p:graphicFrame>
      <p:sp>
        <p:nvSpPr>
          <p:cNvPr id="9" name="Rectangle 11">
            <a:extLst>
              <a:ext uri="{FF2B5EF4-FFF2-40B4-BE49-F238E27FC236}">
                <a16:creationId xmlns:a16="http://schemas.microsoft.com/office/drawing/2014/main" id="{14868B36-7076-AFEC-0027-E1629D0DA687}"/>
              </a:ext>
            </a:extLst>
          </p:cNvPr>
          <p:cNvSpPr/>
          <p:nvPr/>
        </p:nvSpPr>
        <p:spPr>
          <a:xfrm>
            <a:off x="10508111" y="6036049"/>
            <a:ext cx="1496293" cy="228600"/>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800">
                <a:solidFill>
                  <a:srgbClr val="595454"/>
                </a:solidFill>
              </a:rPr>
              <a:t>*</a:t>
            </a:r>
            <a:r>
              <a:rPr lang="zh-CN" altLang="en-US" sz="800">
                <a:solidFill>
                  <a:srgbClr val="595454"/>
                </a:solidFill>
              </a:rPr>
              <a:t>来自说明书及相关临床试验</a:t>
            </a:r>
          </a:p>
        </p:txBody>
      </p:sp>
      <p:sp>
        <p:nvSpPr>
          <p:cNvPr id="14" name="矩形 13">
            <a:extLst>
              <a:ext uri="{FF2B5EF4-FFF2-40B4-BE49-F238E27FC236}">
                <a16:creationId xmlns:a16="http://schemas.microsoft.com/office/drawing/2014/main" id="{2770DFF6-8247-9069-CF66-6AF97B8B743F}"/>
              </a:ext>
            </a:extLst>
          </p:cNvPr>
          <p:cNvSpPr/>
          <p:nvPr/>
        </p:nvSpPr>
        <p:spPr>
          <a:xfrm>
            <a:off x="5054623" y="5571143"/>
            <a:ext cx="291330" cy="196448"/>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GB" sz="1400"/>
              <a:t>*</a:t>
            </a:r>
          </a:p>
        </p:txBody>
      </p:sp>
    </p:spTree>
    <p:extLst>
      <p:ext uri="{BB962C8B-B14F-4D97-AF65-F5344CB8AC3E}">
        <p14:creationId xmlns:p14="http://schemas.microsoft.com/office/powerpoint/2010/main" val="645788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对象 71" hidden="1">
            <a:extLst>
              <a:ext uri="{FF2B5EF4-FFF2-40B4-BE49-F238E27FC236}">
                <a16:creationId xmlns:a16="http://schemas.microsoft.com/office/drawing/2014/main" id="{89736FFC-38D4-BD29-FCD3-454F3832C92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72" name="对象 71" hidden="1">
                        <a:extLst>
                          <a:ext uri="{FF2B5EF4-FFF2-40B4-BE49-F238E27FC236}">
                            <a16:creationId xmlns:a16="http://schemas.microsoft.com/office/drawing/2014/main" id="{89736FFC-38D4-BD29-FCD3-454F3832C92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矩形: 圆角 2">
            <a:extLst>
              <a:ext uri="{FF2B5EF4-FFF2-40B4-BE49-F238E27FC236}">
                <a16:creationId xmlns:a16="http://schemas.microsoft.com/office/drawing/2014/main" id="{6CA011A0-B33F-C618-CD67-1BE9BA25A660}"/>
              </a:ext>
            </a:extLst>
          </p:cNvPr>
          <p:cNvSpPr/>
          <p:nvPr/>
        </p:nvSpPr>
        <p:spPr>
          <a:xfrm>
            <a:off x="365760" y="1360483"/>
            <a:ext cx="11460480" cy="4840291"/>
          </a:xfrm>
          <a:prstGeom prst="roundRect">
            <a:avLst>
              <a:gd name="adj" fmla="val 4576"/>
            </a:avLst>
          </a:prstGeom>
          <a:noFill/>
          <a:ln>
            <a:solidFill>
              <a:srgbClr val="570E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5" name="文本框 4">
            <a:extLst>
              <a:ext uri="{FF2B5EF4-FFF2-40B4-BE49-F238E27FC236}">
                <a16:creationId xmlns:a16="http://schemas.microsoft.com/office/drawing/2014/main" id="{3DC7A9A1-5698-65DC-6CA8-6606E3B516FE}"/>
              </a:ext>
            </a:extLst>
          </p:cNvPr>
          <p:cNvSpPr txBox="1"/>
          <p:nvPr/>
        </p:nvSpPr>
        <p:spPr>
          <a:xfrm>
            <a:off x="535285" y="1444781"/>
            <a:ext cx="3889949" cy="1109097"/>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wrap="square" lIns="1008000" rtlCol="0" anchor="ctr">
            <a:noAutofit/>
          </a:bodyPr>
          <a:lstStyle/>
          <a:p>
            <a:r>
              <a:rPr lang="en-US" altLang="zh-CN" sz="1600" b="1">
                <a:solidFill>
                  <a:schemeClr val="tx1"/>
                </a:solidFill>
                <a:latin typeface="微软雅黑" panose="020B0503020204020204" pitchFamily="34" charset="-122"/>
                <a:ea typeface="微软雅黑" panose="020B0503020204020204" pitchFamily="34" charset="-122"/>
                <a:cs typeface="+mn-ea"/>
                <a:sym typeface="+mn-lt"/>
              </a:rPr>
              <a:t>EMA</a:t>
            </a:r>
            <a:r>
              <a:rPr lang="zh-CN" altLang="en-US" sz="1600" b="1">
                <a:solidFill>
                  <a:schemeClr val="tx1"/>
                </a:solidFill>
                <a:latin typeface="微软雅黑" panose="020B0503020204020204" pitchFamily="34" charset="-122"/>
                <a:ea typeface="微软雅黑" panose="020B0503020204020204" pitchFamily="34" charset="-122"/>
                <a:cs typeface="+mn-ea"/>
                <a:sym typeface="+mn-lt"/>
              </a:rPr>
              <a:t>审批结果：</a:t>
            </a:r>
            <a:r>
              <a:rPr lang="zh-CN" altLang="en-US" sz="1600">
                <a:solidFill>
                  <a:srgbClr val="595454"/>
                </a:solidFill>
                <a:latin typeface="微软雅黑" panose="020B0503020204020204" pitchFamily="34" charset="-122"/>
                <a:ea typeface="微软雅黑" panose="020B0503020204020204" pitchFamily="34" charset="-122"/>
                <a:cs typeface="+mn-ea"/>
                <a:sym typeface="+mn-lt"/>
              </a:rPr>
              <a:t>奥扎莫德</a:t>
            </a:r>
            <a:r>
              <a:rPr lang="zh-CN" altLang="en-US" sz="1600">
                <a:solidFill>
                  <a:schemeClr val="tx1"/>
                </a:solidFill>
                <a:latin typeface="微软雅黑" panose="020B0503020204020204" pitchFamily="34" charset="-122"/>
                <a:ea typeface="微软雅黑" panose="020B0503020204020204" pitchFamily="34" charset="-122"/>
                <a:cs typeface="+mn-ea"/>
                <a:sym typeface="+mn-lt"/>
              </a:rPr>
              <a:t>不是一种复合物、同分异构体，也不是已有获批化合物的衍生物，</a:t>
            </a:r>
            <a:r>
              <a:rPr lang="zh-CN" altLang="en-US" sz="1600" b="1">
                <a:solidFill>
                  <a:srgbClr val="BE2E91"/>
                </a:solidFill>
                <a:latin typeface="微软雅黑" panose="020B0503020204020204" pitchFamily="34" charset="-122"/>
                <a:ea typeface="微软雅黑" panose="020B0503020204020204" pitchFamily="34" charset="-122"/>
                <a:cs typeface="+mn-ea"/>
                <a:sym typeface="+mn-lt"/>
              </a:rPr>
              <a:t>是全新的活性成分</a:t>
            </a:r>
          </a:p>
        </p:txBody>
      </p:sp>
      <p:pic>
        <p:nvPicPr>
          <p:cNvPr id="4" name="图片 3">
            <a:extLst>
              <a:ext uri="{FF2B5EF4-FFF2-40B4-BE49-F238E27FC236}">
                <a16:creationId xmlns:a16="http://schemas.microsoft.com/office/drawing/2014/main" id="{40D29BD5-986C-21A4-CE25-8006B6C55353}"/>
              </a:ext>
            </a:extLst>
          </p:cNvPr>
          <p:cNvPicPr>
            <a:picLocks noChangeAspect="1"/>
          </p:cNvPicPr>
          <p:nvPr/>
        </p:nvPicPr>
        <p:blipFill rotWithShape="1">
          <a:blip r:embed="rId6"/>
          <a:srcRect l="24236" t="406" r="19733" b="74909"/>
          <a:stretch/>
        </p:blipFill>
        <p:spPr>
          <a:xfrm>
            <a:off x="635804" y="1537551"/>
            <a:ext cx="775528" cy="451159"/>
          </a:xfrm>
          <a:prstGeom prst="rect">
            <a:avLst/>
          </a:prstGeom>
          <a:ln>
            <a:solidFill>
              <a:schemeClr val="accent1"/>
            </a:solidFill>
          </a:ln>
          <a:effectLst>
            <a:outerShdw blurRad="50800" dist="38100" dir="5400000" algn="t" rotWithShape="0">
              <a:prstClr val="black">
                <a:alpha val="40000"/>
              </a:prstClr>
            </a:outerShdw>
          </a:effectLst>
        </p:spPr>
      </p:pic>
      <p:sp>
        <p:nvSpPr>
          <p:cNvPr id="67" name="文本框 66">
            <a:extLst>
              <a:ext uri="{FF2B5EF4-FFF2-40B4-BE49-F238E27FC236}">
                <a16:creationId xmlns:a16="http://schemas.microsoft.com/office/drawing/2014/main" id="{B01B6640-9C9E-8EC3-7064-C118C6522C66}"/>
              </a:ext>
            </a:extLst>
          </p:cNvPr>
          <p:cNvSpPr txBox="1"/>
          <p:nvPr/>
        </p:nvSpPr>
        <p:spPr>
          <a:xfrm>
            <a:off x="5838627" y="1972202"/>
            <a:ext cx="1785325" cy="417358"/>
          </a:xfrm>
          <a:prstGeom prst="rect">
            <a:avLst/>
          </a:prstGeom>
          <a:noFill/>
        </p:spPr>
        <p:txBody>
          <a:bodyPr wrap="square" rtlCol="0">
            <a:spAutoFit/>
          </a:bodyPr>
          <a:lstStyle/>
          <a:p>
            <a:pPr algn="ctr">
              <a:lnSpc>
                <a:spcPct val="130000"/>
              </a:lnSpc>
            </a:pPr>
            <a:r>
              <a:rPr lang="zh-CN" altLang="en-US" b="1">
                <a:solidFill>
                  <a:srgbClr val="BE2E91"/>
                </a:solidFill>
                <a:latin typeface="微软雅黑" panose="020B0503020204020204" pitchFamily="34" charset="-122"/>
                <a:ea typeface="微软雅黑" panose="020B0503020204020204" pitchFamily="34" charset="-122"/>
                <a:cs typeface="+mn-ea"/>
                <a:sym typeface="+mn-lt"/>
              </a:rPr>
              <a:t>奥扎莫德</a:t>
            </a:r>
          </a:p>
        </p:txBody>
      </p:sp>
      <p:grpSp>
        <p:nvGrpSpPr>
          <p:cNvPr id="14" name="组合 13">
            <a:extLst>
              <a:ext uri="{FF2B5EF4-FFF2-40B4-BE49-F238E27FC236}">
                <a16:creationId xmlns:a16="http://schemas.microsoft.com/office/drawing/2014/main" id="{00F39296-0C9A-A78A-4FF3-51A22D891E49}"/>
              </a:ext>
            </a:extLst>
          </p:cNvPr>
          <p:cNvGrpSpPr/>
          <p:nvPr/>
        </p:nvGrpSpPr>
        <p:grpSpPr>
          <a:xfrm rot="365355">
            <a:off x="7956744" y="1469182"/>
            <a:ext cx="3161140" cy="1186241"/>
            <a:chOff x="4372503" y="1366025"/>
            <a:chExt cx="2691168" cy="1056559"/>
          </a:xfrm>
        </p:grpSpPr>
        <p:sp>
          <p:nvSpPr>
            <p:cNvPr id="15" name="Line 5">
              <a:extLst>
                <a:ext uri="{FF2B5EF4-FFF2-40B4-BE49-F238E27FC236}">
                  <a16:creationId xmlns:a16="http://schemas.microsoft.com/office/drawing/2014/main" id="{D17592CF-CFCF-EF3E-D8C3-3B5C0A6EEEF0}"/>
                </a:ext>
              </a:extLst>
            </p:cNvPr>
            <p:cNvSpPr>
              <a:spLocks noChangeShapeType="1"/>
            </p:cNvSpPr>
            <p:nvPr/>
          </p:nvSpPr>
          <p:spPr bwMode="auto">
            <a:xfrm flipH="1">
              <a:off x="4903341" y="1695979"/>
              <a:ext cx="19661" cy="18601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16" name="Line 6">
              <a:extLst>
                <a:ext uri="{FF2B5EF4-FFF2-40B4-BE49-F238E27FC236}">
                  <a16:creationId xmlns:a16="http://schemas.microsoft.com/office/drawing/2014/main" id="{7076ACAE-7C75-650F-EF98-8B475AD299C9}"/>
                </a:ext>
              </a:extLst>
            </p:cNvPr>
            <p:cNvSpPr>
              <a:spLocks noChangeShapeType="1"/>
            </p:cNvSpPr>
            <p:nvPr/>
          </p:nvSpPr>
          <p:spPr bwMode="auto">
            <a:xfrm flipH="1">
              <a:off x="4939383" y="1720374"/>
              <a:ext cx="16385" cy="146373"/>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17" name="Line 7">
              <a:extLst>
                <a:ext uri="{FF2B5EF4-FFF2-40B4-BE49-F238E27FC236}">
                  <a16:creationId xmlns:a16="http://schemas.microsoft.com/office/drawing/2014/main" id="{8948726C-4664-C993-2E8F-3D41C53C3003}"/>
                </a:ext>
              </a:extLst>
            </p:cNvPr>
            <p:cNvSpPr>
              <a:spLocks noChangeShapeType="1"/>
            </p:cNvSpPr>
            <p:nvPr/>
          </p:nvSpPr>
          <p:spPr bwMode="auto">
            <a:xfrm>
              <a:off x="4903340" y="1881993"/>
              <a:ext cx="160562" cy="109780"/>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18" name="Line 8">
              <a:extLst>
                <a:ext uri="{FF2B5EF4-FFF2-40B4-BE49-F238E27FC236}">
                  <a16:creationId xmlns:a16="http://schemas.microsoft.com/office/drawing/2014/main" id="{F3C48CAE-9391-F13F-5EFD-562C6A6D48A6}"/>
                </a:ext>
              </a:extLst>
            </p:cNvPr>
            <p:cNvSpPr>
              <a:spLocks noChangeShapeType="1"/>
            </p:cNvSpPr>
            <p:nvPr/>
          </p:nvSpPr>
          <p:spPr bwMode="auto">
            <a:xfrm flipV="1">
              <a:off x="5063901" y="1915539"/>
              <a:ext cx="183499" cy="76236"/>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19" name="Line 9">
              <a:extLst>
                <a:ext uri="{FF2B5EF4-FFF2-40B4-BE49-F238E27FC236}">
                  <a16:creationId xmlns:a16="http://schemas.microsoft.com/office/drawing/2014/main" id="{9030AE49-6039-4D73-A1C9-C05D5457C193}"/>
                </a:ext>
              </a:extLst>
            </p:cNvPr>
            <p:cNvSpPr>
              <a:spLocks noChangeShapeType="1"/>
            </p:cNvSpPr>
            <p:nvPr/>
          </p:nvSpPr>
          <p:spPr bwMode="auto">
            <a:xfrm flipV="1">
              <a:off x="5067178" y="1894192"/>
              <a:ext cx="147455" cy="60989"/>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0" name="Line 10">
              <a:extLst>
                <a:ext uri="{FF2B5EF4-FFF2-40B4-BE49-F238E27FC236}">
                  <a16:creationId xmlns:a16="http://schemas.microsoft.com/office/drawing/2014/main" id="{67761E23-3AA3-BF43-8E97-D5D7E5B633D9}"/>
                </a:ext>
              </a:extLst>
            </p:cNvPr>
            <p:cNvSpPr>
              <a:spLocks noChangeShapeType="1"/>
            </p:cNvSpPr>
            <p:nvPr/>
          </p:nvSpPr>
          <p:spPr bwMode="auto">
            <a:xfrm flipV="1">
              <a:off x="5247399" y="1729522"/>
              <a:ext cx="19661" cy="18601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1" name="Line 11">
              <a:extLst>
                <a:ext uri="{FF2B5EF4-FFF2-40B4-BE49-F238E27FC236}">
                  <a16:creationId xmlns:a16="http://schemas.microsoft.com/office/drawing/2014/main" id="{701018DF-E992-9EA8-A0A8-4900703013EE}"/>
                </a:ext>
              </a:extLst>
            </p:cNvPr>
            <p:cNvSpPr>
              <a:spLocks noChangeShapeType="1"/>
            </p:cNvSpPr>
            <p:nvPr/>
          </p:nvSpPr>
          <p:spPr bwMode="auto">
            <a:xfrm flipH="1" flipV="1">
              <a:off x="5106500" y="1619740"/>
              <a:ext cx="160562" cy="109780"/>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2" name="Line 12">
              <a:extLst>
                <a:ext uri="{FF2B5EF4-FFF2-40B4-BE49-F238E27FC236}">
                  <a16:creationId xmlns:a16="http://schemas.microsoft.com/office/drawing/2014/main" id="{4CA75CEE-A872-067A-39B8-24D12D9F71D5}"/>
                </a:ext>
              </a:extLst>
            </p:cNvPr>
            <p:cNvSpPr>
              <a:spLocks noChangeShapeType="1"/>
            </p:cNvSpPr>
            <p:nvPr/>
          </p:nvSpPr>
          <p:spPr bwMode="auto">
            <a:xfrm flipH="1" flipV="1">
              <a:off x="5103222" y="1659384"/>
              <a:ext cx="127795" cy="8843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3" name="Line 13">
              <a:extLst>
                <a:ext uri="{FF2B5EF4-FFF2-40B4-BE49-F238E27FC236}">
                  <a16:creationId xmlns:a16="http://schemas.microsoft.com/office/drawing/2014/main" id="{C5F2760D-5B85-2A8A-4081-070948A6385D}"/>
                </a:ext>
              </a:extLst>
            </p:cNvPr>
            <p:cNvSpPr>
              <a:spLocks noChangeShapeType="1"/>
            </p:cNvSpPr>
            <p:nvPr/>
          </p:nvSpPr>
          <p:spPr bwMode="auto">
            <a:xfrm flipH="1">
              <a:off x="4923000" y="1619740"/>
              <a:ext cx="183499" cy="76236"/>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4" name="Line 14">
              <a:extLst>
                <a:ext uri="{FF2B5EF4-FFF2-40B4-BE49-F238E27FC236}">
                  <a16:creationId xmlns:a16="http://schemas.microsoft.com/office/drawing/2014/main" id="{CBD167DA-9BDA-E1EF-7EC0-A68E491D1DB5}"/>
                </a:ext>
              </a:extLst>
            </p:cNvPr>
            <p:cNvSpPr>
              <a:spLocks noChangeShapeType="1"/>
            </p:cNvSpPr>
            <p:nvPr/>
          </p:nvSpPr>
          <p:spPr bwMode="auto">
            <a:xfrm flipV="1">
              <a:off x="5267061" y="1653286"/>
              <a:ext cx="186776" cy="76236"/>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25" name="Rectangle 15">
              <a:extLst>
                <a:ext uri="{FF2B5EF4-FFF2-40B4-BE49-F238E27FC236}">
                  <a16:creationId xmlns:a16="http://schemas.microsoft.com/office/drawing/2014/main" id="{79B19C0B-8E3C-ED3A-D2E1-53BC1A47E58C}"/>
                </a:ext>
              </a:extLst>
            </p:cNvPr>
            <p:cNvSpPr>
              <a:spLocks noChangeArrowheads="1"/>
            </p:cNvSpPr>
            <p:nvPr/>
          </p:nvSpPr>
          <p:spPr bwMode="auto">
            <a:xfrm>
              <a:off x="5561133" y="1667921"/>
              <a:ext cx="94164" cy="16447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BE2E91"/>
                  </a:solidFill>
                  <a:effectLst/>
                  <a:cs typeface="Arial" panose="020B0604020202020204" pitchFamily="34" charset="0"/>
                </a:rPr>
                <a:t>N</a:t>
              </a:r>
              <a:endParaRPr kumimoji="0" lang="en-US" altLang="en-US" sz="4800" b="1" i="0" u="none" strike="noStrike" cap="none" normalizeH="0" baseline="0">
                <a:ln>
                  <a:noFill/>
                </a:ln>
                <a:solidFill>
                  <a:srgbClr val="BE2E91"/>
                </a:solidFill>
                <a:effectLst/>
                <a:cs typeface="Arial" panose="020B0604020202020204" pitchFamily="34" charset="0"/>
              </a:endParaRPr>
            </a:p>
          </p:txBody>
        </p:sp>
        <p:sp>
          <p:nvSpPr>
            <p:cNvPr id="26" name="Rectangle 16">
              <a:extLst>
                <a:ext uri="{FF2B5EF4-FFF2-40B4-BE49-F238E27FC236}">
                  <a16:creationId xmlns:a16="http://schemas.microsoft.com/office/drawing/2014/main" id="{C11F4F34-F5F7-5343-2496-91F4E66DCE1A}"/>
                </a:ext>
              </a:extLst>
            </p:cNvPr>
            <p:cNvSpPr>
              <a:spLocks noChangeArrowheads="1"/>
            </p:cNvSpPr>
            <p:nvPr/>
          </p:nvSpPr>
          <p:spPr bwMode="auto">
            <a:xfrm>
              <a:off x="5633223" y="1366025"/>
              <a:ext cx="94164" cy="16447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BE2E91"/>
                  </a:solidFill>
                  <a:effectLst/>
                  <a:cs typeface="Arial" panose="020B0604020202020204" pitchFamily="34" charset="0"/>
                </a:rPr>
                <a:t>N</a:t>
              </a:r>
              <a:endParaRPr kumimoji="0" lang="en-US" altLang="en-US" sz="4800" b="1" i="0" u="none" strike="noStrike" cap="none" normalizeH="0" baseline="0">
                <a:ln>
                  <a:noFill/>
                </a:ln>
                <a:solidFill>
                  <a:srgbClr val="BE2E91"/>
                </a:solidFill>
                <a:effectLst/>
                <a:cs typeface="Arial" panose="020B0604020202020204" pitchFamily="34" charset="0"/>
              </a:endParaRPr>
            </a:p>
          </p:txBody>
        </p:sp>
        <p:sp>
          <p:nvSpPr>
            <p:cNvPr id="27" name="Rectangle 17">
              <a:extLst>
                <a:ext uri="{FF2B5EF4-FFF2-40B4-BE49-F238E27FC236}">
                  <a16:creationId xmlns:a16="http://schemas.microsoft.com/office/drawing/2014/main" id="{CABE0B4B-3D3C-01B9-D16A-F696955145E2}"/>
                </a:ext>
              </a:extLst>
            </p:cNvPr>
            <p:cNvSpPr>
              <a:spLocks noChangeArrowheads="1"/>
            </p:cNvSpPr>
            <p:nvPr/>
          </p:nvSpPr>
          <p:spPr bwMode="auto">
            <a:xfrm>
              <a:off x="5429083" y="1393469"/>
              <a:ext cx="102352" cy="16447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BE2E91"/>
                  </a:solidFill>
                  <a:effectLst/>
                  <a:cs typeface="Arial" panose="020B0604020202020204" pitchFamily="34" charset="0"/>
                </a:rPr>
                <a:t>O</a:t>
              </a:r>
              <a:endParaRPr kumimoji="0" lang="en-US" altLang="en-US" sz="4800" b="1" i="0" u="none" strike="noStrike" cap="none" normalizeH="0" baseline="0">
                <a:ln>
                  <a:noFill/>
                </a:ln>
                <a:solidFill>
                  <a:srgbClr val="BE2E91"/>
                </a:solidFill>
                <a:effectLst/>
                <a:cs typeface="Arial" panose="020B0604020202020204" pitchFamily="34" charset="0"/>
              </a:endParaRPr>
            </a:p>
          </p:txBody>
        </p:sp>
        <p:sp>
          <p:nvSpPr>
            <p:cNvPr id="28" name="Line 18">
              <a:extLst>
                <a:ext uri="{FF2B5EF4-FFF2-40B4-BE49-F238E27FC236}">
                  <a16:creationId xmlns:a16="http://schemas.microsoft.com/office/drawing/2014/main" id="{4417A077-7645-DEFC-FCDB-8FC14C59113D}"/>
                </a:ext>
              </a:extLst>
            </p:cNvPr>
            <p:cNvSpPr>
              <a:spLocks noChangeShapeType="1"/>
            </p:cNvSpPr>
            <p:nvPr/>
          </p:nvSpPr>
          <p:spPr bwMode="auto">
            <a:xfrm>
              <a:off x="5453837" y="1653285"/>
              <a:ext cx="104856" cy="57941"/>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29" name="Line 19">
              <a:extLst>
                <a:ext uri="{FF2B5EF4-FFF2-40B4-BE49-F238E27FC236}">
                  <a16:creationId xmlns:a16="http://schemas.microsoft.com/office/drawing/2014/main" id="{694DA9B9-1D2E-356C-70E6-1459CBE2564B}"/>
                </a:ext>
              </a:extLst>
            </p:cNvPr>
            <p:cNvSpPr>
              <a:spLocks noChangeShapeType="1"/>
            </p:cNvSpPr>
            <p:nvPr/>
          </p:nvSpPr>
          <p:spPr bwMode="auto">
            <a:xfrm>
              <a:off x="5493158" y="1638037"/>
              <a:ext cx="85196" cy="45743"/>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0" name="Line 20">
              <a:extLst>
                <a:ext uri="{FF2B5EF4-FFF2-40B4-BE49-F238E27FC236}">
                  <a16:creationId xmlns:a16="http://schemas.microsoft.com/office/drawing/2014/main" id="{B96B2C2E-C6E0-3EAD-086E-A124AFD6F3B2}"/>
                </a:ext>
              </a:extLst>
            </p:cNvPr>
            <p:cNvSpPr>
              <a:spLocks noChangeShapeType="1"/>
            </p:cNvSpPr>
            <p:nvPr/>
          </p:nvSpPr>
          <p:spPr bwMode="auto">
            <a:xfrm flipV="1">
              <a:off x="5683211" y="1622791"/>
              <a:ext cx="91749" cy="76236"/>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1" name="Line 21">
              <a:extLst>
                <a:ext uri="{FF2B5EF4-FFF2-40B4-BE49-F238E27FC236}">
                  <a16:creationId xmlns:a16="http://schemas.microsoft.com/office/drawing/2014/main" id="{CD7E8544-A8CC-0970-2094-261763065D40}"/>
                </a:ext>
              </a:extLst>
            </p:cNvPr>
            <p:cNvSpPr>
              <a:spLocks noChangeShapeType="1"/>
            </p:cNvSpPr>
            <p:nvPr/>
          </p:nvSpPr>
          <p:spPr bwMode="auto">
            <a:xfrm flipH="1" flipV="1">
              <a:off x="5729085" y="1525208"/>
              <a:ext cx="45876" cy="97581"/>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2" name="Line 22">
              <a:extLst>
                <a:ext uri="{FF2B5EF4-FFF2-40B4-BE49-F238E27FC236}">
                  <a16:creationId xmlns:a16="http://schemas.microsoft.com/office/drawing/2014/main" id="{5D6441A7-49C3-D070-DE9C-04E6D6977DDA}"/>
                </a:ext>
              </a:extLst>
            </p:cNvPr>
            <p:cNvSpPr>
              <a:spLocks noChangeShapeType="1"/>
            </p:cNvSpPr>
            <p:nvPr/>
          </p:nvSpPr>
          <p:spPr bwMode="auto">
            <a:xfrm flipH="1" flipV="1">
              <a:off x="5696317" y="1540455"/>
              <a:ext cx="36045" cy="73187"/>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3" name="Line 23">
              <a:extLst>
                <a:ext uri="{FF2B5EF4-FFF2-40B4-BE49-F238E27FC236}">
                  <a16:creationId xmlns:a16="http://schemas.microsoft.com/office/drawing/2014/main" id="{C6969996-3C57-EC55-326C-354961A9F937}"/>
                </a:ext>
              </a:extLst>
            </p:cNvPr>
            <p:cNvSpPr>
              <a:spLocks noChangeShapeType="1"/>
            </p:cNvSpPr>
            <p:nvPr/>
          </p:nvSpPr>
          <p:spPr bwMode="auto">
            <a:xfrm flipH="1">
              <a:off x="5558693" y="1458121"/>
              <a:ext cx="75366" cy="6099"/>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4" name="Line 24">
              <a:extLst>
                <a:ext uri="{FF2B5EF4-FFF2-40B4-BE49-F238E27FC236}">
                  <a16:creationId xmlns:a16="http://schemas.microsoft.com/office/drawing/2014/main" id="{47A557CF-3C2A-3CFD-30C2-4299E9957381}"/>
                </a:ext>
              </a:extLst>
            </p:cNvPr>
            <p:cNvSpPr>
              <a:spLocks noChangeShapeType="1"/>
            </p:cNvSpPr>
            <p:nvPr/>
          </p:nvSpPr>
          <p:spPr bwMode="auto">
            <a:xfrm flipH="1">
              <a:off x="5453837" y="1543505"/>
              <a:ext cx="22938" cy="109780"/>
            </a:xfrm>
            <a:prstGeom prst="line">
              <a:avLst/>
            </a:prstGeom>
            <a:noFill/>
            <a:ln w="19050" cap="rnd">
              <a:solidFill>
                <a:srgbClr val="BE2E9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5" name="Line 25">
              <a:extLst>
                <a:ext uri="{FF2B5EF4-FFF2-40B4-BE49-F238E27FC236}">
                  <a16:creationId xmlns:a16="http://schemas.microsoft.com/office/drawing/2014/main" id="{1BD46940-7E0C-C0C3-7069-E533FE0DC45E}"/>
                </a:ext>
              </a:extLst>
            </p:cNvPr>
            <p:cNvSpPr>
              <a:spLocks noChangeShapeType="1"/>
            </p:cNvSpPr>
            <p:nvPr/>
          </p:nvSpPr>
          <p:spPr bwMode="auto">
            <a:xfrm>
              <a:off x="5774959" y="1622790"/>
              <a:ext cx="196606" cy="39644"/>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solidFill>
                  <a:srgbClr val="C00000"/>
                </a:solidFill>
                <a:latin typeface="Arial" panose="020B0604020202020204" pitchFamily="34" charset="0"/>
                <a:cs typeface="Arial" panose="020B0604020202020204" pitchFamily="34" charset="0"/>
              </a:endParaRPr>
            </a:p>
          </p:txBody>
        </p:sp>
        <p:sp>
          <p:nvSpPr>
            <p:cNvPr id="36" name="Line 26">
              <a:extLst>
                <a:ext uri="{FF2B5EF4-FFF2-40B4-BE49-F238E27FC236}">
                  <a16:creationId xmlns:a16="http://schemas.microsoft.com/office/drawing/2014/main" id="{E7D1D07E-8571-22CC-0770-582C745FDE3D}"/>
                </a:ext>
              </a:extLst>
            </p:cNvPr>
            <p:cNvSpPr>
              <a:spLocks noChangeShapeType="1"/>
            </p:cNvSpPr>
            <p:nvPr/>
          </p:nvSpPr>
          <p:spPr bwMode="auto">
            <a:xfrm>
              <a:off x="5971566" y="1662433"/>
              <a:ext cx="62259" cy="176868"/>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37" name="Line 27">
              <a:extLst>
                <a:ext uri="{FF2B5EF4-FFF2-40B4-BE49-F238E27FC236}">
                  <a16:creationId xmlns:a16="http://schemas.microsoft.com/office/drawing/2014/main" id="{8BB5E840-2B45-7697-77D8-87E6A77EDC35}"/>
                </a:ext>
              </a:extLst>
            </p:cNvPr>
            <p:cNvSpPr>
              <a:spLocks noChangeShapeType="1"/>
            </p:cNvSpPr>
            <p:nvPr/>
          </p:nvSpPr>
          <p:spPr bwMode="auto">
            <a:xfrm>
              <a:off x="6014162" y="1668532"/>
              <a:ext cx="49152" cy="14027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38" name="Line 28">
              <a:extLst>
                <a:ext uri="{FF2B5EF4-FFF2-40B4-BE49-F238E27FC236}">
                  <a16:creationId xmlns:a16="http://schemas.microsoft.com/office/drawing/2014/main" id="{D4A17948-755E-C767-438A-3BCA10966651}"/>
                </a:ext>
              </a:extLst>
            </p:cNvPr>
            <p:cNvSpPr>
              <a:spLocks noChangeShapeType="1"/>
            </p:cNvSpPr>
            <p:nvPr/>
          </p:nvSpPr>
          <p:spPr bwMode="auto">
            <a:xfrm>
              <a:off x="6033823" y="1839300"/>
              <a:ext cx="196606" cy="39644"/>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39" name="Line 29">
              <a:extLst>
                <a:ext uri="{FF2B5EF4-FFF2-40B4-BE49-F238E27FC236}">
                  <a16:creationId xmlns:a16="http://schemas.microsoft.com/office/drawing/2014/main" id="{2BEEFEDF-2914-50A6-2019-D7DBAD0954B1}"/>
                </a:ext>
              </a:extLst>
            </p:cNvPr>
            <p:cNvSpPr>
              <a:spLocks noChangeShapeType="1"/>
            </p:cNvSpPr>
            <p:nvPr/>
          </p:nvSpPr>
          <p:spPr bwMode="auto">
            <a:xfrm flipV="1">
              <a:off x="6230428" y="1738670"/>
              <a:ext cx="134348" cy="14027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0" name="Line 30">
              <a:extLst>
                <a:ext uri="{FF2B5EF4-FFF2-40B4-BE49-F238E27FC236}">
                  <a16:creationId xmlns:a16="http://schemas.microsoft.com/office/drawing/2014/main" id="{4E2E2661-2D4B-85E6-AD12-5ABD64B15010}"/>
                </a:ext>
              </a:extLst>
            </p:cNvPr>
            <p:cNvSpPr>
              <a:spLocks noChangeShapeType="1"/>
            </p:cNvSpPr>
            <p:nvPr/>
          </p:nvSpPr>
          <p:spPr bwMode="auto">
            <a:xfrm flipV="1">
              <a:off x="6217321" y="1732570"/>
              <a:ext cx="108134" cy="106731"/>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1" name="Line 31">
              <a:extLst>
                <a:ext uri="{FF2B5EF4-FFF2-40B4-BE49-F238E27FC236}">
                  <a16:creationId xmlns:a16="http://schemas.microsoft.com/office/drawing/2014/main" id="{B9528C1F-A231-63A5-6B4D-2C85576A2AAA}"/>
                </a:ext>
              </a:extLst>
            </p:cNvPr>
            <p:cNvSpPr>
              <a:spLocks noChangeShapeType="1"/>
            </p:cNvSpPr>
            <p:nvPr/>
          </p:nvSpPr>
          <p:spPr bwMode="auto">
            <a:xfrm flipH="1" flipV="1">
              <a:off x="6302518" y="1561802"/>
              <a:ext cx="62259" cy="176868"/>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2" name="Line 32">
              <a:extLst>
                <a:ext uri="{FF2B5EF4-FFF2-40B4-BE49-F238E27FC236}">
                  <a16:creationId xmlns:a16="http://schemas.microsoft.com/office/drawing/2014/main" id="{339FDABE-08BA-B8EE-3B0C-01C3B4680C43}"/>
                </a:ext>
              </a:extLst>
            </p:cNvPr>
            <p:cNvSpPr>
              <a:spLocks noChangeShapeType="1"/>
            </p:cNvSpPr>
            <p:nvPr/>
          </p:nvSpPr>
          <p:spPr bwMode="auto">
            <a:xfrm flipH="1" flipV="1">
              <a:off x="6105912" y="1522158"/>
              <a:ext cx="196606" cy="39644"/>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3" name="Line 33">
              <a:extLst>
                <a:ext uri="{FF2B5EF4-FFF2-40B4-BE49-F238E27FC236}">
                  <a16:creationId xmlns:a16="http://schemas.microsoft.com/office/drawing/2014/main" id="{A401151D-F1C2-2EE1-8B01-683A81D99C7C}"/>
                </a:ext>
              </a:extLst>
            </p:cNvPr>
            <p:cNvSpPr>
              <a:spLocks noChangeShapeType="1"/>
            </p:cNvSpPr>
            <p:nvPr/>
          </p:nvSpPr>
          <p:spPr bwMode="auto">
            <a:xfrm flipH="1" flipV="1">
              <a:off x="6119019" y="1558751"/>
              <a:ext cx="157285" cy="3354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4" name="Line 34">
              <a:extLst>
                <a:ext uri="{FF2B5EF4-FFF2-40B4-BE49-F238E27FC236}">
                  <a16:creationId xmlns:a16="http://schemas.microsoft.com/office/drawing/2014/main" id="{68AB0596-9778-60CF-6BAC-E3467963337E}"/>
                </a:ext>
              </a:extLst>
            </p:cNvPr>
            <p:cNvSpPr>
              <a:spLocks noChangeShapeType="1"/>
            </p:cNvSpPr>
            <p:nvPr/>
          </p:nvSpPr>
          <p:spPr bwMode="auto">
            <a:xfrm flipH="1">
              <a:off x="5971565" y="1522157"/>
              <a:ext cx="134348" cy="14027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5" name="Line 35">
              <a:extLst>
                <a:ext uri="{FF2B5EF4-FFF2-40B4-BE49-F238E27FC236}">
                  <a16:creationId xmlns:a16="http://schemas.microsoft.com/office/drawing/2014/main" id="{988049B0-7D15-3A21-5E07-7A28EE73E874}"/>
                </a:ext>
              </a:extLst>
            </p:cNvPr>
            <p:cNvSpPr>
              <a:spLocks noChangeShapeType="1"/>
            </p:cNvSpPr>
            <p:nvPr/>
          </p:nvSpPr>
          <p:spPr bwMode="auto">
            <a:xfrm flipH="1">
              <a:off x="5932244" y="1839300"/>
              <a:ext cx="101581" cy="161622"/>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6" name="Line 36">
              <a:extLst>
                <a:ext uri="{FF2B5EF4-FFF2-40B4-BE49-F238E27FC236}">
                  <a16:creationId xmlns:a16="http://schemas.microsoft.com/office/drawing/2014/main" id="{229532E4-7DF3-79DE-67D7-FDE54490BA95}"/>
                </a:ext>
              </a:extLst>
            </p:cNvPr>
            <p:cNvSpPr>
              <a:spLocks noChangeShapeType="1"/>
            </p:cNvSpPr>
            <p:nvPr/>
          </p:nvSpPr>
          <p:spPr bwMode="auto">
            <a:xfrm>
              <a:off x="5932245" y="2000921"/>
              <a:ext cx="137624" cy="140275"/>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7" name="Line 37">
              <a:extLst>
                <a:ext uri="{FF2B5EF4-FFF2-40B4-BE49-F238E27FC236}">
                  <a16:creationId xmlns:a16="http://schemas.microsoft.com/office/drawing/2014/main" id="{B5BFFBF6-6D4A-AA86-3DFF-DB1BC271CDDE}"/>
                </a:ext>
              </a:extLst>
            </p:cNvPr>
            <p:cNvSpPr>
              <a:spLocks noChangeShapeType="1"/>
            </p:cNvSpPr>
            <p:nvPr/>
          </p:nvSpPr>
          <p:spPr bwMode="auto">
            <a:xfrm flipV="1">
              <a:off x="6069868" y="2064957"/>
              <a:ext cx="180224" cy="76236"/>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8" name="Line 38">
              <a:extLst>
                <a:ext uri="{FF2B5EF4-FFF2-40B4-BE49-F238E27FC236}">
                  <a16:creationId xmlns:a16="http://schemas.microsoft.com/office/drawing/2014/main" id="{FFDE906D-5CEA-6CA9-479E-EBEE0EC3B282}"/>
                </a:ext>
              </a:extLst>
            </p:cNvPr>
            <p:cNvSpPr>
              <a:spLocks noChangeShapeType="1"/>
            </p:cNvSpPr>
            <p:nvPr/>
          </p:nvSpPr>
          <p:spPr bwMode="auto">
            <a:xfrm flipH="1" flipV="1">
              <a:off x="6230429" y="1878943"/>
              <a:ext cx="19661" cy="18601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49" name="Line 39">
              <a:extLst>
                <a:ext uri="{FF2B5EF4-FFF2-40B4-BE49-F238E27FC236}">
                  <a16:creationId xmlns:a16="http://schemas.microsoft.com/office/drawing/2014/main" id="{9415882A-82E2-3C94-71E6-C0960EB5097C}"/>
                </a:ext>
              </a:extLst>
            </p:cNvPr>
            <p:cNvSpPr>
              <a:spLocks noChangeShapeType="1"/>
            </p:cNvSpPr>
            <p:nvPr/>
          </p:nvSpPr>
          <p:spPr bwMode="auto">
            <a:xfrm flipH="1">
              <a:off x="5044239" y="1991771"/>
              <a:ext cx="19661" cy="18601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0" name="Rectangle 40">
              <a:extLst>
                <a:ext uri="{FF2B5EF4-FFF2-40B4-BE49-F238E27FC236}">
                  <a16:creationId xmlns:a16="http://schemas.microsoft.com/office/drawing/2014/main" id="{98175244-E6F6-EF70-BFC0-C932686713AF}"/>
                </a:ext>
              </a:extLst>
            </p:cNvPr>
            <p:cNvSpPr>
              <a:spLocks noChangeArrowheads="1"/>
            </p:cNvSpPr>
            <p:nvPr/>
          </p:nvSpPr>
          <p:spPr bwMode="auto">
            <a:xfrm>
              <a:off x="4661097" y="1909224"/>
              <a:ext cx="93985" cy="119976"/>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cs typeface="Arial" panose="020B0604020202020204" pitchFamily="34" charset="0"/>
                </a:rPr>
                <a:t>O</a:t>
              </a:r>
              <a:endParaRPr kumimoji="0" lang="en-US" altLang="en-US" sz="4800" b="1" i="0" u="none" strike="noStrike" cap="none" normalizeH="0" baseline="0">
                <a:ln>
                  <a:noFill/>
                </a:ln>
                <a:solidFill>
                  <a:schemeClr val="tx1"/>
                </a:solidFill>
                <a:effectLst/>
                <a:cs typeface="Arial" panose="020B0604020202020204" pitchFamily="34" charset="0"/>
              </a:endParaRPr>
            </a:p>
          </p:txBody>
        </p:sp>
        <p:sp>
          <p:nvSpPr>
            <p:cNvPr id="51" name="Line 41">
              <a:extLst>
                <a:ext uri="{FF2B5EF4-FFF2-40B4-BE49-F238E27FC236}">
                  <a16:creationId xmlns:a16="http://schemas.microsoft.com/office/drawing/2014/main" id="{349437C5-0967-4C66-F7DC-6E63D9E7B25E}"/>
                </a:ext>
              </a:extLst>
            </p:cNvPr>
            <p:cNvSpPr>
              <a:spLocks noChangeShapeType="1"/>
            </p:cNvSpPr>
            <p:nvPr/>
          </p:nvSpPr>
          <p:spPr bwMode="auto">
            <a:xfrm flipH="1">
              <a:off x="4778823" y="1881991"/>
              <a:ext cx="124517" cy="51842"/>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2" name="Line 42">
              <a:extLst>
                <a:ext uri="{FF2B5EF4-FFF2-40B4-BE49-F238E27FC236}">
                  <a16:creationId xmlns:a16="http://schemas.microsoft.com/office/drawing/2014/main" id="{0A502C42-9815-0A4C-1F94-00218514C761}"/>
                </a:ext>
              </a:extLst>
            </p:cNvPr>
            <p:cNvSpPr>
              <a:spLocks noChangeShapeType="1"/>
            </p:cNvSpPr>
            <p:nvPr/>
          </p:nvSpPr>
          <p:spPr bwMode="auto">
            <a:xfrm flipH="1" flipV="1">
              <a:off x="4556002" y="1848448"/>
              <a:ext cx="108134" cy="7318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3" name="Line 43">
              <a:extLst>
                <a:ext uri="{FF2B5EF4-FFF2-40B4-BE49-F238E27FC236}">
                  <a16:creationId xmlns:a16="http://schemas.microsoft.com/office/drawing/2014/main" id="{DB86A45E-018D-C1A1-241D-0A3185C79C0E}"/>
                </a:ext>
              </a:extLst>
            </p:cNvPr>
            <p:cNvSpPr>
              <a:spLocks noChangeShapeType="1"/>
            </p:cNvSpPr>
            <p:nvPr/>
          </p:nvSpPr>
          <p:spPr bwMode="auto">
            <a:xfrm flipH="1">
              <a:off x="4372503" y="1848448"/>
              <a:ext cx="183499" cy="76236"/>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4" name="Line 44">
              <a:extLst>
                <a:ext uri="{FF2B5EF4-FFF2-40B4-BE49-F238E27FC236}">
                  <a16:creationId xmlns:a16="http://schemas.microsoft.com/office/drawing/2014/main" id="{FC6E0212-050C-319B-C37D-847E8967F1E3}"/>
                </a:ext>
              </a:extLst>
            </p:cNvPr>
            <p:cNvSpPr>
              <a:spLocks noChangeShapeType="1"/>
            </p:cNvSpPr>
            <p:nvPr/>
          </p:nvSpPr>
          <p:spPr bwMode="auto">
            <a:xfrm flipV="1">
              <a:off x="4556002" y="1662432"/>
              <a:ext cx="19661" cy="18601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5" name="Rectangle 45">
              <a:extLst>
                <a:ext uri="{FF2B5EF4-FFF2-40B4-BE49-F238E27FC236}">
                  <a16:creationId xmlns:a16="http://schemas.microsoft.com/office/drawing/2014/main" id="{C9B0CBBD-FFA4-1DC1-E3AD-229963120828}"/>
                </a:ext>
              </a:extLst>
            </p:cNvPr>
            <p:cNvSpPr>
              <a:spLocks noChangeArrowheads="1"/>
            </p:cNvSpPr>
            <p:nvPr/>
          </p:nvSpPr>
          <p:spPr bwMode="auto">
            <a:xfrm>
              <a:off x="4969354" y="2302608"/>
              <a:ext cx="86466" cy="119976"/>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cs typeface="Arial" panose="020B0604020202020204" pitchFamily="34" charset="0"/>
                </a:rPr>
                <a:t>N</a:t>
              </a:r>
              <a:endParaRPr kumimoji="0" lang="en-US" altLang="en-US" sz="4800" b="1" i="0" u="none" strike="noStrike" cap="none" normalizeH="0" baseline="0">
                <a:ln>
                  <a:noFill/>
                </a:ln>
                <a:solidFill>
                  <a:schemeClr val="tx1"/>
                </a:solidFill>
                <a:effectLst/>
                <a:cs typeface="Arial" panose="020B0604020202020204" pitchFamily="34" charset="0"/>
              </a:endParaRPr>
            </a:p>
          </p:txBody>
        </p:sp>
        <p:sp>
          <p:nvSpPr>
            <p:cNvPr id="56" name="Line 46">
              <a:extLst>
                <a:ext uri="{FF2B5EF4-FFF2-40B4-BE49-F238E27FC236}">
                  <a16:creationId xmlns:a16="http://schemas.microsoft.com/office/drawing/2014/main" id="{73342842-7072-6A88-AEE8-3581D707CF9B}"/>
                </a:ext>
              </a:extLst>
            </p:cNvPr>
            <p:cNvSpPr>
              <a:spLocks noChangeShapeType="1"/>
            </p:cNvSpPr>
            <p:nvPr/>
          </p:nvSpPr>
          <p:spPr bwMode="auto">
            <a:xfrm flipH="1">
              <a:off x="5063901" y="2180840"/>
              <a:ext cx="16385" cy="128077"/>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7" name="Line 47">
              <a:extLst>
                <a:ext uri="{FF2B5EF4-FFF2-40B4-BE49-F238E27FC236}">
                  <a16:creationId xmlns:a16="http://schemas.microsoft.com/office/drawing/2014/main" id="{4645D87E-E51F-F1AE-8A9C-0F2D8D550A2D}"/>
                </a:ext>
              </a:extLst>
            </p:cNvPr>
            <p:cNvSpPr>
              <a:spLocks noChangeShapeType="1"/>
            </p:cNvSpPr>
            <p:nvPr/>
          </p:nvSpPr>
          <p:spPr bwMode="auto">
            <a:xfrm flipH="1">
              <a:off x="5027857" y="2177792"/>
              <a:ext cx="16385" cy="125028"/>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8" name="Line 48">
              <a:extLst>
                <a:ext uri="{FF2B5EF4-FFF2-40B4-BE49-F238E27FC236}">
                  <a16:creationId xmlns:a16="http://schemas.microsoft.com/office/drawing/2014/main" id="{C52CB2DC-653B-5952-1C22-3E135159FEDB}"/>
                </a:ext>
              </a:extLst>
            </p:cNvPr>
            <p:cNvSpPr>
              <a:spLocks noChangeShapeType="1"/>
            </p:cNvSpPr>
            <p:nvPr/>
          </p:nvSpPr>
          <p:spPr bwMode="auto">
            <a:xfrm flipH="1">
              <a:off x="4991812" y="2174741"/>
              <a:ext cx="16385" cy="125028"/>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59" name="Rectangle 49">
              <a:extLst>
                <a:ext uri="{FF2B5EF4-FFF2-40B4-BE49-F238E27FC236}">
                  <a16:creationId xmlns:a16="http://schemas.microsoft.com/office/drawing/2014/main" id="{C5AF2956-8C41-EA95-7C8D-CDA9C8F8F4C0}"/>
                </a:ext>
              </a:extLst>
            </p:cNvPr>
            <p:cNvSpPr>
              <a:spLocks noChangeArrowheads="1"/>
            </p:cNvSpPr>
            <p:nvPr/>
          </p:nvSpPr>
          <p:spPr bwMode="auto">
            <a:xfrm>
              <a:off x="6371808" y="2098295"/>
              <a:ext cx="86466" cy="119976"/>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cs typeface="Arial" panose="020B0604020202020204" pitchFamily="34" charset="0"/>
                </a:rPr>
                <a:t>N</a:t>
              </a:r>
              <a:endParaRPr kumimoji="0" lang="en-US" altLang="en-US" sz="4800" b="1" i="0" u="none" strike="noStrike" cap="none" normalizeH="0" baseline="0">
                <a:ln>
                  <a:noFill/>
                </a:ln>
                <a:solidFill>
                  <a:schemeClr val="tx1"/>
                </a:solidFill>
                <a:effectLst/>
                <a:cs typeface="Arial" panose="020B0604020202020204" pitchFamily="34" charset="0"/>
              </a:endParaRPr>
            </a:p>
          </p:txBody>
        </p:sp>
        <p:sp>
          <p:nvSpPr>
            <p:cNvPr id="60" name="Rectangle 50">
              <a:extLst>
                <a:ext uri="{FF2B5EF4-FFF2-40B4-BE49-F238E27FC236}">
                  <a16:creationId xmlns:a16="http://schemas.microsoft.com/office/drawing/2014/main" id="{14959EA8-A236-2CF6-C482-A21D3B4726D5}"/>
                </a:ext>
              </a:extLst>
            </p:cNvPr>
            <p:cNvSpPr>
              <a:spLocks noChangeArrowheads="1"/>
            </p:cNvSpPr>
            <p:nvPr/>
          </p:nvSpPr>
          <p:spPr bwMode="auto">
            <a:xfrm>
              <a:off x="6371808" y="2208073"/>
              <a:ext cx="86466" cy="119977"/>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cs typeface="Arial" panose="020B0604020202020204" pitchFamily="34" charset="0"/>
                </a:rPr>
                <a:t>H</a:t>
              </a:r>
              <a:endParaRPr kumimoji="0" lang="en-US" altLang="en-US" sz="4800" b="1" i="0" u="none" strike="noStrike" cap="none" normalizeH="0" baseline="0">
                <a:ln>
                  <a:noFill/>
                </a:ln>
                <a:solidFill>
                  <a:schemeClr val="tx1"/>
                </a:solidFill>
                <a:effectLst/>
                <a:cs typeface="Arial" panose="020B0604020202020204" pitchFamily="34" charset="0"/>
              </a:endParaRPr>
            </a:p>
          </p:txBody>
        </p:sp>
        <p:sp>
          <p:nvSpPr>
            <p:cNvPr id="61" name="Line 51">
              <a:extLst>
                <a:ext uri="{FF2B5EF4-FFF2-40B4-BE49-F238E27FC236}">
                  <a16:creationId xmlns:a16="http://schemas.microsoft.com/office/drawing/2014/main" id="{392B7EFE-7058-B528-2D53-7BA286201B36}"/>
                </a:ext>
              </a:extLst>
            </p:cNvPr>
            <p:cNvSpPr>
              <a:spLocks noChangeShapeType="1"/>
            </p:cNvSpPr>
            <p:nvPr/>
          </p:nvSpPr>
          <p:spPr bwMode="auto">
            <a:xfrm flipH="1" flipV="1">
              <a:off x="6256643" y="2068014"/>
              <a:ext cx="98303" cy="48791"/>
            </a:xfrm>
            <a:prstGeom prst="line">
              <a:avLst/>
            </a:prstGeom>
            <a:noFill/>
            <a:ln w="190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62" name="Freeform 52">
              <a:extLst>
                <a:ext uri="{FF2B5EF4-FFF2-40B4-BE49-F238E27FC236}">
                  <a16:creationId xmlns:a16="http://schemas.microsoft.com/office/drawing/2014/main" id="{4A2608BA-61EA-ED8D-0C52-2AF7513ED553}"/>
                </a:ext>
              </a:extLst>
            </p:cNvPr>
            <p:cNvSpPr>
              <a:spLocks/>
            </p:cNvSpPr>
            <p:nvPr/>
          </p:nvSpPr>
          <p:spPr bwMode="auto">
            <a:xfrm>
              <a:off x="6250088" y="2061915"/>
              <a:ext cx="117963" cy="76237"/>
            </a:xfrm>
            <a:custGeom>
              <a:avLst/>
              <a:gdLst>
                <a:gd name="T0" fmla="*/ 36 w 36"/>
                <a:gd name="T1" fmla="*/ 14 h 25"/>
                <a:gd name="T2" fmla="*/ 30 w 36"/>
                <a:gd name="T3" fmla="*/ 25 h 25"/>
                <a:gd name="T4" fmla="*/ 0 w 36"/>
                <a:gd name="T5" fmla="*/ 2 h 25"/>
                <a:gd name="T6" fmla="*/ 0 w 36"/>
                <a:gd name="T7" fmla="*/ 1 h 25"/>
                <a:gd name="T8" fmla="*/ 2 w 36"/>
                <a:gd name="T9" fmla="*/ 0 h 25"/>
                <a:gd name="T10" fmla="*/ 36 w 36"/>
                <a:gd name="T11" fmla="*/ 14 h 25"/>
              </a:gdLst>
              <a:ahLst/>
              <a:cxnLst>
                <a:cxn ang="0">
                  <a:pos x="T0" y="T1"/>
                </a:cxn>
                <a:cxn ang="0">
                  <a:pos x="T2" y="T3"/>
                </a:cxn>
                <a:cxn ang="0">
                  <a:pos x="T4" y="T5"/>
                </a:cxn>
                <a:cxn ang="0">
                  <a:pos x="T6" y="T7"/>
                </a:cxn>
                <a:cxn ang="0">
                  <a:pos x="T8" y="T9"/>
                </a:cxn>
                <a:cxn ang="0">
                  <a:pos x="T10" y="T11"/>
                </a:cxn>
              </a:cxnLst>
              <a:rect l="0" t="0" r="r" b="b"/>
              <a:pathLst>
                <a:path w="36" h="25">
                  <a:moveTo>
                    <a:pt x="36" y="14"/>
                  </a:moveTo>
                  <a:lnTo>
                    <a:pt x="30" y="25"/>
                  </a:lnTo>
                  <a:lnTo>
                    <a:pt x="0" y="2"/>
                  </a:lnTo>
                  <a:lnTo>
                    <a:pt x="0" y="1"/>
                  </a:lnTo>
                  <a:lnTo>
                    <a:pt x="2" y="0"/>
                  </a:lnTo>
                  <a:lnTo>
                    <a:pt x="36" y="14"/>
                  </a:lnTo>
                  <a:close/>
                </a:path>
              </a:pathLst>
            </a:custGeom>
            <a:solidFill>
              <a:srgbClr val="00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63" name="Line 53">
              <a:extLst>
                <a:ext uri="{FF2B5EF4-FFF2-40B4-BE49-F238E27FC236}">
                  <a16:creationId xmlns:a16="http://schemas.microsoft.com/office/drawing/2014/main" id="{63418E7C-CE93-13AD-F172-A4E0957717B2}"/>
                </a:ext>
              </a:extLst>
            </p:cNvPr>
            <p:cNvSpPr>
              <a:spLocks noChangeShapeType="1"/>
            </p:cNvSpPr>
            <p:nvPr/>
          </p:nvSpPr>
          <p:spPr bwMode="auto">
            <a:xfrm flipV="1">
              <a:off x="6489291" y="2064963"/>
              <a:ext cx="111410" cy="57941"/>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64" name="Line 54">
              <a:extLst>
                <a:ext uri="{FF2B5EF4-FFF2-40B4-BE49-F238E27FC236}">
                  <a16:creationId xmlns:a16="http://schemas.microsoft.com/office/drawing/2014/main" id="{E4189E75-0F81-1E94-BB41-7C0454EEE862}"/>
                </a:ext>
              </a:extLst>
            </p:cNvPr>
            <p:cNvSpPr>
              <a:spLocks noChangeShapeType="1"/>
            </p:cNvSpPr>
            <p:nvPr/>
          </p:nvSpPr>
          <p:spPr bwMode="auto">
            <a:xfrm>
              <a:off x="6600696" y="2064969"/>
              <a:ext cx="173669" cy="91484"/>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sp>
          <p:nvSpPr>
            <p:cNvPr id="65" name="Rectangle 55">
              <a:extLst>
                <a:ext uri="{FF2B5EF4-FFF2-40B4-BE49-F238E27FC236}">
                  <a16:creationId xmlns:a16="http://schemas.microsoft.com/office/drawing/2014/main" id="{D2D388A4-E882-1F23-5801-C14D6C2030E6}"/>
                </a:ext>
              </a:extLst>
            </p:cNvPr>
            <p:cNvSpPr>
              <a:spLocks noChangeArrowheads="1"/>
            </p:cNvSpPr>
            <p:nvPr/>
          </p:nvSpPr>
          <p:spPr bwMode="auto">
            <a:xfrm>
              <a:off x="6883222" y="2003767"/>
              <a:ext cx="180449" cy="119977"/>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cs typeface="Arial" panose="020B0604020202020204" pitchFamily="34" charset="0"/>
                </a:rPr>
                <a:t>OH</a:t>
              </a:r>
              <a:endParaRPr kumimoji="0" lang="en-US" altLang="en-US" sz="4800" b="1" i="0" u="none" strike="noStrike" cap="none" normalizeH="0" baseline="0">
                <a:ln>
                  <a:noFill/>
                </a:ln>
                <a:solidFill>
                  <a:schemeClr val="tx1"/>
                </a:solidFill>
                <a:effectLst/>
                <a:cs typeface="Arial" panose="020B0604020202020204" pitchFamily="34" charset="0"/>
              </a:endParaRPr>
            </a:p>
          </p:txBody>
        </p:sp>
        <p:sp>
          <p:nvSpPr>
            <p:cNvPr id="66" name="Line 56">
              <a:extLst>
                <a:ext uri="{FF2B5EF4-FFF2-40B4-BE49-F238E27FC236}">
                  <a16:creationId xmlns:a16="http://schemas.microsoft.com/office/drawing/2014/main" id="{5F9D4655-72F1-790F-E77B-7744A0151058}"/>
                </a:ext>
              </a:extLst>
            </p:cNvPr>
            <p:cNvSpPr>
              <a:spLocks noChangeShapeType="1"/>
            </p:cNvSpPr>
            <p:nvPr/>
          </p:nvSpPr>
          <p:spPr bwMode="auto">
            <a:xfrm flipV="1">
              <a:off x="6774356" y="2098507"/>
              <a:ext cx="108134" cy="57941"/>
            </a:xfrm>
            <a:prstGeom prst="line">
              <a:avLst/>
            </a:prstGeom>
            <a:noFill/>
            <a:ln w="1905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b="1">
                <a:latin typeface="Arial" panose="020B0604020202020204" pitchFamily="34" charset="0"/>
                <a:cs typeface="Arial" panose="020B0604020202020204" pitchFamily="34" charset="0"/>
              </a:endParaRPr>
            </a:p>
          </p:txBody>
        </p:sp>
      </p:grpSp>
      <p:sp>
        <p:nvSpPr>
          <p:cNvPr id="7" name="L 形 6">
            <a:extLst>
              <a:ext uri="{FF2B5EF4-FFF2-40B4-BE49-F238E27FC236}">
                <a16:creationId xmlns:a16="http://schemas.microsoft.com/office/drawing/2014/main" id="{A118205F-F98D-B6E7-9547-2DB4B5D0832B}"/>
              </a:ext>
            </a:extLst>
          </p:cNvPr>
          <p:cNvSpPr/>
          <p:nvPr/>
        </p:nvSpPr>
        <p:spPr>
          <a:xfrm rot="10800000" flipH="1">
            <a:off x="512883" y="5150035"/>
            <a:ext cx="2606041" cy="979364"/>
          </a:xfrm>
          <a:prstGeom prst="corner">
            <a:avLst>
              <a:gd name="adj1" fmla="val 12652"/>
              <a:gd name="adj2" fmla="val 11878"/>
            </a:avLst>
          </a:prstGeom>
          <a:solidFill>
            <a:schemeClr val="bg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10" name="矩形: 圆角 9">
            <a:extLst>
              <a:ext uri="{FF2B5EF4-FFF2-40B4-BE49-F238E27FC236}">
                <a16:creationId xmlns:a16="http://schemas.microsoft.com/office/drawing/2014/main" id="{BC98CDA0-7316-DF80-FAA3-288C7000691A}"/>
              </a:ext>
            </a:extLst>
          </p:cNvPr>
          <p:cNvSpPr/>
          <p:nvPr/>
        </p:nvSpPr>
        <p:spPr>
          <a:xfrm>
            <a:off x="3260742" y="4150763"/>
            <a:ext cx="2812533" cy="1978635"/>
          </a:xfrm>
          <a:prstGeom prst="roundRect">
            <a:avLst>
              <a:gd name="adj" fmla="val 0"/>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spcAft>
                <a:spcPts val="1200"/>
              </a:spcAft>
            </a:pPr>
            <a:r>
              <a:rPr lang="zh-CN" altLang="en-US" sz="1600" b="1">
                <a:solidFill>
                  <a:srgbClr val="595454"/>
                </a:solidFill>
                <a:latin typeface="+mn-ea"/>
              </a:rPr>
              <a:t>选择性</a:t>
            </a:r>
            <a:r>
              <a:rPr lang="zh-CN" altLang="en-US" sz="1200">
                <a:solidFill>
                  <a:srgbClr val="595454"/>
                </a:solidFill>
                <a:latin typeface="+mn-ea"/>
              </a:rPr>
              <a:t>作用于</a:t>
            </a:r>
            <a:r>
              <a:rPr lang="en-US" altLang="zh-CN" sz="1200">
                <a:solidFill>
                  <a:srgbClr val="595454"/>
                </a:solidFill>
                <a:latin typeface="+mn-ea"/>
              </a:rPr>
              <a:t>S1P</a:t>
            </a:r>
            <a:r>
              <a:rPr lang="en-US" altLang="zh-CN" sz="1200" baseline="-25000">
                <a:solidFill>
                  <a:srgbClr val="595454"/>
                </a:solidFill>
                <a:latin typeface="+mn-ea"/>
              </a:rPr>
              <a:t>1</a:t>
            </a:r>
            <a:r>
              <a:rPr lang="zh-CN" altLang="en-US" sz="1200">
                <a:solidFill>
                  <a:srgbClr val="595454"/>
                </a:solidFill>
                <a:latin typeface="+mn-ea"/>
              </a:rPr>
              <a:t>和</a:t>
            </a:r>
            <a:r>
              <a:rPr lang="en-US" altLang="zh-CN" sz="1200">
                <a:solidFill>
                  <a:srgbClr val="595454"/>
                </a:solidFill>
                <a:latin typeface="+mn-ea"/>
              </a:rPr>
              <a:t>S1P</a:t>
            </a:r>
            <a:r>
              <a:rPr lang="en-US" altLang="zh-CN" sz="1200" baseline="-25000">
                <a:solidFill>
                  <a:srgbClr val="595454"/>
                </a:solidFill>
                <a:latin typeface="+mn-ea"/>
              </a:rPr>
              <a:t>5</a:t>
            </a:r>
            <a:r>
              <a:rPr lang="zh-CN" altLang="en-US" sz="1200">
                <a:solidFill>
                  <a:srgbClr val="595454"/>
                </a:solidFill>
                <a:latin typeface="+mn-ea"/>
              </a:rPr>
              <a:t>受体</a:t>
            </a:r>
            <a:endParaRPr lang="en-US" altLang="zh-CN" sz="1200">
              <a:solidFill>
                <a:srgbClr val="595454"/>
              </a:solidFill>
              <a:latin typeface="+mn-ea"/>
            </a:endParaRPr>
          </a:p>
          <a:p>
            <a:pPr marL="180000" marR="0" lvl="0" indent="-1800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zh-CN" altLang="en-US" sz="1600" b="1">
                <a:solidFill>
                  <a:schemeClr val="dk1"/>
                </a:solidFill>
                <a:latin typeface="+mn-ea"/>
                <a:sym typeface="+mn-lt"/>
              </a:rPr>
              <a:t>脑组织中药物浓度低</a:t>
            </a:r>
            <a:endParaRPr lang="en-US" altLang="zh-CN" sz="1600" b="1">
              <a:solidFill>
                <a:schemeClr val="dk1"/>
              </a:solidFill>
              <a:latin typeface="+mn-ea"/>
              <a:sym typeface="+mn-lt"/>
            </a:endParaRPr>
          </a:p>
          <a:p>
            <a:pPr marL="180000" marR="0" lvl="0" indent="-1800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zh-CN" altLang="en-US" sz="1600" b="1">
                <a:solidFill>
                  <a:schemeClr val="dk1"/>
                </a:solidFill>
                <a:latin typeface="+mn-ea"/>
                <a:sym typeface="+mn-lt"/>
              </a:rPr>
              <a:t>主要经</a:t>
            </a:r>
            <a:r>
              <a:rPr lang="en-US" altLang="zh-CN" sz="1600" b="1">
                <a:solidFill>
                  <a:schemeClr val="dk1"/>
                </a:solidFill>
                <a:latin typeface="+mn-ea"/>
                <a:sym typeface="+mn-lt"/>
              </a:rPr>
              <a:t>CYP2C9</a:t>
            </a:r>
            <a:r>
              <a:rPr lang="zh-CN" altLang="en-US" sz="1600" b="1">
                <a:solidFill>
                  <a:schemeClr val="dk1"/>
                </a:solidFill>
                <a:latin typeface="+mn-ea"/>
                <a:sym typeface="+mn-lt"/>
              </a:rPr>
              <a:t>代谢，用药前需进行基因检测</a:t>
            </a:r>
            <a:endParaRPr lang="en-US" altLang="zh-CN" sz="1600" b="1">
              <a:solidFill>
                <a:schemeClr val="dk1"/>
              </a:solidFill>
              <a:latin typeface="+mn-ea"/>
              <a:sym typeface="+mn-lt"/>
            </a:endParaRPr>
          </a:p>
        </p:txBody>
      </p:sp>
      <p:sp>
        <p:nvSpPr>
          <p:cNvPr id="12" name="矩形: 圆角 11">
            <a:extLst>
              <a:ext uri="{FF2B5EF4-FFF2-40B4-BE49-F238E27FC236}">
                <a16:creationId xmlns:a16="http://schemas.microsoft.com/office/drawing/2014/main" id="{F8D1E771-ACD4-9294-1C99-617D57612592}"/>
              </a:ext>
            </a:extLst>
          </p:cNvPr>
          <p:cNvSpPr/>
          <p:nvPr/>
        </p:nvSpPr>
        <p:spPr>
          <a:xfrm>
            <a:off x="635804" y="5314987"/>
            <a:ext cx="2483120" cy="825709"/>
          </a:xfrm>
          <a:prstGeom prst="roundRect">
            <a:avLst>
              <a:gd name="adj" fmla="val 0"/>
            </a:avLst>
          </a:prstGeom>
          <a:solidFill>
            <a:schemeClr val="bg1">
              <a:lumMod val="9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zh-CN" altLang="en-US" sz="1600" b="1">
                <a:solidFill>
                  <a:srgbClr val="595454"/>
                </a:solidFill>
                <a:latin typeface="+mn-ea"/>
              </a:rPr>
              <a:t>非选择性</a:t>
            </a:r>
            <a:r>
              <a:rPr lang="zh-CN" altLang="en-US" sz="1200">
                <a:solidFill>
                  <a:srgbClr val="595454"/>
                </a:solidFill>
                <a:latin typeface="+mn-ea"/>
              </a:rPr>
              <a:t>作用于除</a:t>
            </a:r>
            <a:r>
              <a:rPr lang="en-US" altLang="zh-CN" sz="1200">
                <a:solidFill>
                  <a:srgbClr val="595454"/>
                </a:solidFill>
                <a:latin typeface="+mn-ea"/>
              </a:rPr>
              <a:t>S1P</a:t>
            </a:r>
            <a:r>
              <a:rPr lang="en-US" altLang="zh-CN" sz="1200" baseline="-25000">
                <a:solidFill>
                  <a:srgbClr val="595454"/>
                </a:solidFill>
                <a:latin typeface="+mn-ea"/>
              </a:rPr>
              <a:t>2</a:t>
            </a:r>
            <a:r>
              <a:rPr lang="zh-CN" altLang="en-US" sz="1200">
                <a:solidFill>
                  <a:srgbClr val="595454"/>
                </a:solidFill>
                <a:latin typeface="+mn-ea"/>
              </a:rPr>
              <a:t>外的其他</a:t>
            </a:r>
            <a:r>
              <a:rPr lang="en-US" altLang="zh-CN" sz="1200">
                <a:solidFill>
                  <a:srgbClr val="595454"/>
                </a:solidFill>
                <a:latin typeface="+mn-ea"/>
              </a:rPr>
              <a:t>4</a:t>
            </a:r>
            <a:r>
              <a:rPr lang="zh-CN" altLang="en-US" sz="1200">
                <a:solidFill>
                  <a:srgbClr val="595454"/>
                </a:solidFill>
                <a:latin typeface="+mn-ea"/>
              </a:rPr>
              <a:t>种</a:t>
            </a:r>
            <a:r>
              <a:rPr lang="en-US" altLang="zh-CN" sz="1200">
                <a:solidFill>
                  <a:srgbClr val="595454"/>
                </a:solidFill>
                <a:latin typeface="+mn-ea"/>
              </a:rPr>
              <a:t>S1P</a:t>
            </a:r>
            <a:r>
              <a:rPr lang="zh-CN" altLang="en-US" sz="1200">
                <a:solidFill>
                  <a:srgbClr val="595454"/>
                </a:solidFill>
                <a:latin typeface="+mn-ea"/>
              </a:rPr>
              <a:t>受体亚型</a:t>
            </a:r>
            <a:endParaRPr lang="en-US" altLang="zh-CN" sz="1200">
              <a:solidFill>
                <a:srgbClr val="595454"/>
              </a:solidFill>
              <a:latin typeface="+mn-ea"/>
            </a:endParaRPr>
          </a:p>
        </p:txBody>
      </p:sp>
      <p:sp>
        <p:nvSpPr>
          <p:cNvPr id="13" name="矩形: 圆角 12">
            <a:extLst>
              <a:ext uri="{FF2B5EF4-FFF2-40B4-BE49-F238E27FC236}">
                <a16:creationId xmlns:a16="http://schemas.microsoft.com/office/drawing/2014/main" id="{DFB66342-AF91-5420-A3B4-6DFCA4A4D91B}"/>
              </a:ext>
            </a:extLst>
          </p:cNvPr>
          <p:cNvSpPr/>
          <p:nvPr/>
        </p:nvSpPr>
        <p:spPr>
          <a:xfrm>
            <a:off x="390006" y="4501122"/>
            <a:ext cx="1182979" cy="396841"/>
          </a:xfrm>
          <a:prstGeom prst="roundRect">
            <a:avLst>
              <a:gd name="adj" fmla="val 0"/>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600" b="1">
                <a:solidFill>
                  <a:srgbClr val="595454"/>
                </a:solidFill>
                <a:latin typeface="+mn-ea"/>
              </a:rPr>
              <a:t>芬戈莫德</a:t>
            </a:r>
            <a:endParaRPr lang="en-US" altLang="zh-CN" sz="1600" b="1">
              <a:solidFill>
                <a:srgbClr val="595454"/>
              </a:solidFill>
              <a:latin typeface="+mn-ea"/>
            </a:endParaRPr>
          </a:p>
        </p:txBody>
      </p:sp>
      <p:sp>
        <p:nvSpPr>
          <p:cNvPr id="69" name="L 形 68">
            <a:extLst>
              <a:ext uri="{FF2B5EF4-FFF2-40B4-BE49-F238E27FC236}">
                <a16:creationId xmlns:a16="http://schemas.microsoft.com/office/drawing/2014/main" id="{06411424-F697-EDCA-0E13-CF4E227E8811}"/>
              </a:ext>
            </a:extLst>
          </p:cNvPr>
          <p:cNvSpPr/>
          <p:nvPr/>
        </p:nvSpPr>
        <p:spPr>
          <a:xfrm rot="10800000" flipH="1">
            <a:off x="3133867" y="4024883"/>
            <a:ext cx="2959658" cy="1070013"/>
          </a:xfrm>
          <a:prstGeom prst="corner">
            <a:avLst>
              <a:gd name="adj1" fmla="val 12652"/>
              <a:gd name="adj2" fmla="val 11878"/>
            </a:avLst>
          </a:prstGeom>
          <a:solidFill>
            <a:schemeClr val="bg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77" name="矩形: 圆角 76">
            <a:extLst>
              <a:ext uri="{FF2B5EF4-FFF2-40B4-BE49-F238E27FC236}">
                <a16:creationId xmlns:a16="http://schemas.microsoft.com/office/drawing/2014/main" id="{4CCE087F-0FFB-D8D9-59D5-0F5B2AA53A6D}"/>
              </a:ext>
            </a:extLst>
          </p:cNvPr>
          <p:cNvSpPr/>
          <p:nvPr/>
        </p:nvSpPr>
        <p:spPr>
          <a:xfrm>
            <a:off x="2937841" y="3415245"/>
            <a:ext cx="1182979" cy="396841"/>
          </a:xfrm>
          <a:prstGeom prst="roundRect">
            <a:avLst>
              <a:gd name="adj" fmla="val 0"/>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600" b="1">
                <a:solidFill>
                  <a:srgbClr val="595454"/>
                </a:solidFill>
                <a:latin typeface="+mn-ea"/>
              </a:rPr>
              <a:t>西尼莫德</a:t>
            </a:r>
            <a:endParaRPr lang="en-US" altLang="zh-CN" sz="1600" b="1">
              <a:solidFill>
                <a:srgbClr val="595454"/>
              </a:solidFill>
              <a:latin typeface="+mn-ea"/>
            </a:endParaRPr>
          </a:p>
        </p:txBody>
      </p:sp>
      <p:sp>
        <p:nvSpPr>
          <p:cNvPr id="78" name="L 形 77">
            <a:extLst>
              <a:ext uri="{FF2B5EF4-FFF2-40B4-BE49-F238E27FC236}">
                <a16:creationId xmlns:a16="http://schemas.microsoft.com/office/drawing/2014/main" id="{6521FEC3-C05F-48D3-4397-288AB99C7D71}"/>
              </a:ext>
            </a:extLst>
          </p:cNvPr>
          <p:cNvSpPr/>
          <p:nvPr/>
        </p:nvSpPr>
        <p:spPr>
          <a:xfrm rot="10800000" flipH="1">
            <a:off x="6093526" y="2916291"/>
            <a:ext cx="5542682" cy="1070013"/>
          </a:xfrm>
          <a:prstGeom prst="corner">
            <a:avLst>
              <a:gd name="adj1" fmla="val 12652"/>
              <a:gd name="adj2" fmla="val 11878"/>
            </a:avLst>
          </a:prstGeom>
          <a:solidFill>
            <a:srgbClr val="595454"/>
          </a:solidFill>
          <a:ln>
            <a:solidFill>
              <a:srgbClr val="595454"/>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79" name="文本框 78">
            <a:extLst>
              <a:ext uri="{FF2B5EF4-FFF2-40B4-BE49-F238E27FC236}">
                <a16:creationId xmlns:a16="http://schemas.microsoft.com/office/drawing/2014/main" id="{1D5E206B-B1AA-ED99-44BD-B5FB012920FF}"/>
              </a:ext>
            </a:extLst>
          </p:cNvPr>
          <p:cNvSpPr txBox="1"/>
          <p:nvPr/>
        </p:nvSpPr>
        <p:spPr>
          <a:xfrm>
            <a:off x="8416136" y="2586061"/>
            <a:ext cx="1785325" cy="308995"/>
          </a:xfrm>
          <a:prstGeom prst="rect">
            <a:avLst/>
          </a:prstGeom>
          <a:noFill/>
        </p:spPr>
        <p:txBody>
          <a:bodyPr wrap="square" rtlCol="0">
            <a:spAutoFit/>
          </a:bodyPr>
          <a:lstStyle/>
          <a:p>
            <a:pPr algn="ctr">
              <a:lnSpc>
                <a:spcPct val="130000"/>
              </a:lnSpc>
            </a:pPr>
            <a:r>
              <a:rPr lang="zh-CN" altLang="en-US" sz="1200" b="1">
                <a:solidFill>
                  <a:srgbClr val="595454"/>
                </a:solidFill>
                <a:latin typeface="微软雅黑" panose="020B0503020204020204" pitchFamily="34" charset="-122"/>
                <a:ea typeface="微软雅黑" panose="020B0503020204020204" pitchFamily="34" charset="-122"/>
                <a:cs typeface="+mn-ea"/>
                <a:sym typeface="+mn-lt"/>
              </a:rPr>
              <a:t>苯基噁二唑类</a:t>
            </a:r>
            <a:endParaRPr lang="zh-CN" altLang="en-US" sz="1050" b="1">
              <a:solidFill>
                <a:srgbClr val="595454"/>
              </a:solidFill>
              <a:latin typeface="微软雅黑" panose="020B0503020204020204" pitchFamily="34" charset="-122"/>
              <a:ea typeface="微软雅黑" panose="020B0503020204020204" pitchFamily="34" charset="-122"/>
              <a:cs typeface="+mn-ea"/>
              <a:sym typeface="+mn-lt"/>
            </a:endParaRPr>
          </a:p>
        </p:txBody>
      </p:sp>
      <p:sp>
        <p:nvSpPr>
          <p:cNvPr id="81" name="TextBox 10">
            <a:extLst>
              <a:ext uri="{FF2B5EF4-FFF2-40B4-BE49-F238E27FC236}">
                <a16:creationId xmlns:a16="http://schemas.microsoft.com/office/drawing/2014/main" id="{9672BF01-0341-94DD-FD3E-A8681C31F4F7}"/>
              </a:ext>
            </a:extLst>
          </p:cNvPr>
          <p:cNvSpPr txBox="1"/>
          <p:nvPr/>
        </p:nvSpPr>
        <p:spPr>
          <a:xfrm>
            <a:off x="6257850" y="3097312"/>
            <a:ext cx="5378358" cy="3032087"/>
          </a:xfrm>
          <a:prstGeom prst="rect">
            <a:avLst/>
          </a:prstGeom>
          <a:solidFill>
            <a:srgbClr val="EFF3FF"/>
          </a:solidFill>
        </p:spPr>
        <p:txBody>
          <a:bodyPr wrap="square" lIns="72000" rIns="72000" anchor="ctr">
            <a:noAutofit/>
          </a:bodyPr>
          <a:lstStyle/>
          <a:p>
            <a:pPr marL="171450" indent="-171450">
              <a:lnSpc>
                <a:spcPct val="110000"/>
              </a:lnSpc>
              <a:spcAft>
                <a:spcPts val="1200"/>
              </a:spcAft>
              <a:buSzPct val="100000"/>
              <a:buFont typeface="Arial" panose="020B0604020202020204" pitchFamily="34" charset="0"/>
              <a:buChar char="•"/>
            </a:pPr>
            <a:r>
              <a:rPr lang="zh-CN" altLang="en-US" sz="1600">
                <a:latin typeface="+mn-ea"/>
              </a:rPr>
              <a:t>内含</a:t>
            </a:r>
            <a:r>
              <a:rPr lang="zh-CN" altLang="en-US" sz="1600" b="1">
                <a:solidFill>
                  <a:srgbClr val="BE2E91"/>
                </a:solidFill>
                <a:latin typeface="微软雅黑" panose="020B0503020204020204" pitchFamily="34" charset="-122"/>
                <a:ea typeface="微软雅黑" panose="020B0503020204020204" pitchFamily="34" charset="-122"/>
                <a:cs typeface="+mn-ea"/>
              </a:rPr>
              <a:t>稳定性极强</a:t>
            </a:r>
            <a:r>
              <a:rPr lang="zh-CN" altLang="en-US" sz="1600">
                <a:latin typeface="+mn-ea"/>
              </a:rPr>
              <a:t>的噁二唑环结构，其药物原形及约</a:t>
            </a:r>
            <a:r>
              <a:rPr lang="en-US" altLang="zh-CN" sz="1600" dirty="0">
                <a:latin typeface="+mn-ea"/>
              </a:rPr>
              <a:t>50%</a:t>
            </a:r>
            <a:r>
              <a:rPr lang="zh-CN" altLang="en-US" sz="1600" dirty="0">
                <a:latin typeface="+mn-ea"/>
              </a:rPr>
              <a:t>体内活性代谢产物对</a:t>
            </a:r>
            <a:r>
              <a:rPr lang="en-US" altLang="zh-CN" sz="1600" dirty="0">
                <a:latin typeface="+mn-ea"/>
              </a:rPr>
              <a:t>S1P</a:t>
            </a:r>
            <a:r>
              <a:rPr lang="en-US" altLang="zh-CN" sz="1600" baseline="-25000" dirty="0">
                <a:latin typeface="+mn-ea"/>
              </a:rPr>
              <a:t>1</a:t>
            </a:r>
            <a:r>
              <a:rPr lang="zh-CN" altLang="en-US" sz="1600" dirty="0">
                <a:latin typeface="+mn-ea"/>
              </a:rPr>
              <a:t>和</a:t>
            </a:r>
            <a:r>
              <a:rPr lang="en-US" altLang="zh-CN" sz="1600" dirty="0">
                <a:latin typeface="+mn-ea"/>
              </a:rPr>
              <a:t>S1P</a:t>
            </a:r>
            <a:r>
              <a:rPr lang="en-US" altLang="zh-CN" sz="1600" baseline="-25000" dirty="0">
                <a:latin typeface="+mn-ea"/>
              </a:rPr>
              <a:t>5</a:t>
            </a:r>
            <a:r>
              <a:rPr lang="en-US" altLang="zh-CN" sz="1600" dirty="0">
                <a:latin typeface="+mn-ea"/>
              </a:rPr>
              <a:t> </a:t>
            </a:r>
            <a:r>
              <a:rPr lang="zh-CN" altLang="en-US" sz="1600" dirty="0">
                <a:latin typeface="+mn-ea"/>
              </a:rPr>
              <a:t>均</a:t>
            </a:r>
            <a:r>
              <a:rPr lang="zh-CN" altLang="en-US" sz="1600" b="1" dirty="0">
                <a:solidFill>
                  <a:srgbClr val="BE2E91"/>
                </a:solidFill>
                <a:latin typeface="微软雅黑" panose="020B0503020204020204" pitchFamily="34" charset="-122"/>
                <a:ea typeface="微软雅黑" panose="020B0503020204020204" pitchFamily="34" charset="-122"/>
                <a:cs typeface="+mn-ea"/>
              </a:rPr>
              <a:t>具高选择性</a:t>
            </a:r>
            <a:r>
              <a:rPr lang="zh-CN" altLang="en-US" sz="1600" dirty="0">
                <a:latin typeface="+mn-ea"/>
              </a:rPr>
              <a:t>，对</a:t>
            </a:r>
            <a:r>
              <a:rPr lang="en-US" altLang="zh-CN" sz="1600" dirty="0">
                <a:latin typeface="+mn-ea"/>
              </a:rPr>
              <a:t>S1P</a:t>
            </a:r>
            <a:r>
              <a:rPr lang="en-US" altLang="zh-CN" sz="1600" baseline="-25000" dirty="0">
                <a:latin typeface="+mn-ea"/>
              </a:rPr>
              <a:t>1</a:t>
            </a:r>
            <a:r>
              <a:rPr lang="zh-CN" altLang="en-US" sz="1600" dirty="0">
                <a:latin typeface="+mn-ea"/>
                <a:cs typeface="+mn-ea"/>
              </a:rPr>
              <a:t>受体作用效力近</a:t>
            </a:r>
            <a:r>
              <a:rPr lang="en-US" altLang="zh-CN" sz="1600" dirty="0">
                <a:latin typeface="+mn-ea"/>
                <a:cs typeface="+mn-ea"/>
              </a:rPr>
              <a:t>100%</a:t>
            </a:r>
            <a:r>
              <a:rPr lang="zh-CN" altLang="en-US" sz="1600" dirty="0">
                <a:latin typeface="+mn-ea"/>
              </a:rPr>
              <a:t>，在体内共同发挥强大而持久的药效</a:t>
            </a:r>
            <a:endParaRPr lang="en-US" altLang="zh-CN" sz="1600" dirty="0">
              <a:latin typeface="+mn-ea"/>
            </a:endParaRPr>
          </a:p>
          <a:p>
            <a:pPr marL="171450" indent="-171450">
              <a:lnSpc>
                <a:spcPct val="110000"/>
              </a:lnSpc>
              <a:spcAft>
                <a:spcPts val="1200"/>
              </a:spcAft>
              <a:buSzPct val="100000"/>
              <a:buFont typeface="Arial" panose="020B0604020202020204" pitchFamily="34" charset="0"/>
              <a:buChar char="•"/>
            </a:pPr>
            <a:r>
              <a:rPr lang="zh-CN" altLang="en-US" sz="1600" dirty="0">
                <a:latin typeface="+mn-ea"/>
                <a:cs typeface="+mn-ea"/>
              </a:rPr>
              <a:t>具极佳的亲脂</a:t>
            </a:r>
            <a:r>
              <a:rPr lang="en-US" altLang="zh-CN" sz="1600" dirty="0">
                <a:latin typeface="+mn-ea"/>
                <a:cs typeface="+mn-ea"/>
              </a:rPr>
              <a:t>-</a:t>
            </a:r>
            <a:r>
              <a:rPr lang="zh-CN" altLang="en-US" sz="1600" dirty="0">
                <a:latin typeface="+mn-ea"/>
                <a:cs typeface="+mn-ea"/>
              </a:rPr>
              <a:t>亲水平衡性，</a:t>
            </a:r>
            <a:r>
              <a:rPr lang="zh-CN" altLang="en-US" sz="1600" b="1" dirty="0">
                <a:solidFill>
                  <a:srgbClr val="BE2E91"/>
                </a:solidFill>
                <a:latin typeface="微软雅黑" panose="020B0503020204020204" pitchFamily="34" charset="-122"/>
                <a:ea typeface="微软雅黑" panose="020B0503020204020204" pitchFamily="34" charset="-122"/>
                <a:cs typeface="+mn-ea"/>
              </a:rPr>
              <a:t>血脑屏障穿透能力强，脑组织中药物浓度是西尼莫德的</a:t>
            </a:r>
            <a:r>
              <a:rPr lang="en-US" altLang="zh-CN" sz="1600" b="1" dirty="0">
                <a:solidFill>
                  <a:srgbClr val="BE2E91"/>
                </a:solidFill>
                <a:latin typeface="微软雅黑" panose="020B0503020204020204" pitchFamily="34" charset="-122"/>
                <a:ea typeface="微软雅黑" panose="020B0503020204020204" pitchFamily="34" charset="-122"/>
                <a:cs typeface="+mn-ea"/>
              </a:rPr>
              <a:t>2-3</a:t>
            </a:r>
            <a:r>
              <a:rPr lang="zh-CN" altLang="en-US" sz="1600" b="1" dirty="0">
                <a:solidFill>
                  <a:srgbClr val="BE2E91"/>
                </a:solidFill>
                <a:latin typeface="微软雅黑" panose="020B0503020204020204" pitchFamily="34" charset="-122"/>
                <a:ea typeface="微软雅黑" panose="020B0503020204020204" pitchFamily="34" charset="-122"/>
                <a:cs typeface="+mn-ea"/>
              </a:rPr>
              <a:t>倍，</a:t>
            </a:r>
            <a:r>
              <a:rPr lang="zh-CN" altLang="en-US" sz="1600" dirty="0">
                <a:latin typeface="+mn-ea"/>
                <a:cs typeface="+mn-ea"/>
              </a:rPr>
              <a:t>直接高浓度作用于脑组织</a:t>
            </a:r>
            <a:endParaRPr lang="en-US" altLang="zh-CN" sz="1600" dirty="0">
              <a:latin typeface="+mn-ea"/>
              <a:cs typeface="+mn-ea"/>
            </a:endParaRPr>
          </a:p>
          <a:p>
            <a:pPr marL="171450" indent="-171450">
              <a:lnSpc>
                <a:spcPct val="110000"/>
              </a:lnSpc>
              <a:spcAft>
                <a:spcPts val="1200"/>
              </a:spcAft>
              <a:buSzPct val="100000"/>
              <a:buFont typeface="Arial" panose="020B0604020202020204" pitchFamily="34" charset="0"/>
              <a:buChar char="•"/>
            </a:pPr>
            <a:r>
              <a:rPr lang="zh-CN" altLang="en-US" sz="1600" b="1" dirty="0">
                <a:solidFill>
                  <a:srgbClr val="BE2E91"/>
                </a:solidFill>
                <a:latin typeface="微软雅黑" panose="020B0503020204020204" pitchFamily="34" charset="-122"/>
                <a:ea typeface="微软雅黑" panose="020B0503020204020204" pitchFamily="34" charset="-122"/>
                <a:cs typeface="+mn-ea"/>
              </a:rPr>
              <a:t>药物代谢途径广泛</a:t>
            </a:r>
            <a:r>
              <a:rPr lang="zh-CN" altLang="en-US" sz="1600" b="1" dirty="0">
                <a:latin typeface="+mn-ea"/>
                <a:cs typeface="+mn-ea"/>
              </a:rPr>
              <a:t>，</a:t>
            </a:r>
            <a:r>
              <a:rPr lang="zh-CN" altLang="en-US" sz="1600" dirty="0">
                <a:latin typeface="+mn-ea"/>
              </a:rPr>
              <a:t>患者用药无需基因检测，安全性佳，便利性更优</a:t>
            </a:r>
            <a:endParaRPr lang="en-US" altLang="zh-CN" sz="1600" dirty="0">
              <a:latin typeface="+mn-ea"/>
            </a:endParaRPr>
          </a:p>
        </p:txBody>
      </p:sp>
      <p:sp>
        <p:nvSpPr>
          <p:cNvPr id="84" name="直角三角形 83">
            <a:extLst>
              <a:ext uri="{FF2B5EF4-FFF2-40B4-BE49-F238E27FC236}">
                <a16:creationId xmlns:a16="http://schemas.microsoft.com/office/drawing/2014/main" id="{84257816-BCB1-4CA2-E525-64439416DE98}"/>
              </a:ext>
            </a:extLst>
          </p:cNvPr>
          <p:cNvSpPr/>
          <p:nvPr/>
        </p:nvSpPr>
        <p:spPr>
          <a:xfrm flipH="1">
            <a:off x="2794881" y="4864149"/>
            <a:ext cx="297901" cy="225808"/>
          </a:xfrm>
          <a:prstGeom prst="rtTriangle">
            <a:avLst/>
          </a:prstGeom>
          <a:solidFill>
            <a:schemeClr val="bg1">
              <a:lumMod val="6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85" name="直角三角形 84">
            <a:extLst>
              <a:ext uri="{FF2B5EF4-FFF2-40B4-BE49-F238E27FC236}">
                <a16:creationId xmlns:a16="http://schemas.microsoft.com/office/drawing/2014/main" id="{AE60851F-CB6F-EF52-C279-365CDCFB16F8}"/>
              </a:ext>
            </a:extLst>
          </p:cNvPr>
          <p:cNvSpPr/>
          <p:nvPr/>
        </p:nvSpPr>
        <p:spPr>
          <a:xfrm flipH="1">
            <a:off x="5754541" y="3752985"/>
            <a:ext cx="297901" cy="225808"/>
          </a:xfrm>
          <a:prstGeom prst="rtTriangle">
            <a:avLst/>
          </a:prstGeom>
          <a:solidFill>
            <a:schemeClr val="bg1">
              <a:lumMod val="6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86" name="矩形: 圆角 85">
            <a:extLst>
              <a:ext uri="{FF2B5EF4-FFF2-40B4-BE49-F238E27FC236}">
                <a16:creationId xmlns:a16="http://schemas.microsoft.com/office/drawing/2014/main" id="{864FDB10-0486-9F9C-B348-DE0A21CA7F09}"/>
              </a:ext>
            </a:extLst>
          </p:cNvPr>
          <p:cNvSpPr/>
          <p:nvPr/>
        </p:nvSpPr>
        <p:spPr>
          <a:xfrm>
            <a:off x="426935" y="4809588"/>
            <a:ext cx="1182979" cy="396841"/>
          </a:xfrm>
          <a:prstGeom prst="roundRect">
            <a:avLst>
              <a:gd name="adj" fmla="val 0"/>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altLang="zh-CN" sz="1600" b="1">
                <a:solidFill>
                  <a:srgbClr val="595454"/>
                </a:solidFill>
                <a:latin typeface="+mn-ea"/>
              </a:rPr>
              <a:t>(</a:t>
            </a:r>
            <a:r>
              <a:rPr lang="zh-CN" altLang="en-US" sz="1600" b="1">
                <a:solidFill>
                  <a:srgbClr val="595454"/>
                </a:solidFill>
                <a:latin typeface="+mn-ea"/>
              </a:rPr>
              <a:t>一代</a:t>
            </a:r>
            <a:r>
              <a:rPr lang="en-US" altLang="zh-CN" sz="1600" b="1">
                <a:solidFill>
                  <a:srgbClr val="595454"/>
                </a:solidFill>
                <a:latin typeface="+mn-ea"/>
              </a:rPr>
              <a:t>S1P)</a:t>
            </a:r>
          </a:p>
        </p:txBody>
      </p:sp>
      <p:sp>
        <p:nvSpPr>
          <p:cNvPr id="87" name="矩形: 圆角 86">
            <a:extLst>
              <a:ext uri="{FF2B5EF4-FFF2-40B4-BE49-F238E27FC236}">
                <a16:creationId xmlns:a16="http://schemas.microsoft.com/office/drawing/2014/main" id="{23B2E120-304B-8379-8A17-E534D794BD00}"/>
              </a:ext>
            </a:extLst>
          </p:cNvPr>
          <p:cNvSpPr/>
          <p:nvPr/>
        </p:nvSpPr>
        <p:spPr>
          <a:xfrm>
            <a:off x="2937841" y="3659755"/>
            <a:ext cx="1182979" cy="396841"/>
          </a:xfrm>
          <a:prstGeom prst="roundRect">
            <a:avLst>
              <a:gd name="adj" fmla="val 0"/>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altLang="zh-CN" sz="1600" b="1">
                <a:solidFill>
                  <a:srgbClr val="595454"/>
                </a:solidFill>
                <a:latin typeface="+mn-ea"/>
              </a:rPr>
              <a:t>(</a:t>
            </a:r>
            <a:r>
              <a:rPr lang="zh-CN" altLang="en-US" sz="1600" b="1">
                <a:solidFill>
                  <a:srgbClr val="595454"/>
                </a:solidFill>
                <a:latin typeface="+mn-ea"/>
              </a:rPr>
              <a:t>二代</a:t>
            </a:r>
            <a:r>
              <a:rPr lang="en-US" altLang="zh-CN" sz="1600" b="1">
                <a:solidFill>
                  <a:srgbClr val="595454"/>
                </a:solidFill>
                <a:latin typeface="+mn-ea"/>
              </a:rPr>
              <a:t>S1P)</a:t>
            </a:r>
          </a:p>
        </p:txBody>
      </p:sp>
      <p:sp>
        <p:nvSpPr>
          <p:cNvPr id="90" name="矩形: 圆角 89">
            <a:extLst>
              <a:ext uri="{FF2B5EF4-FFF2-40B4-BE49-F238E27FC236}">
                <a16:creationId xmlns:a16="http://schemas.microsoft.com/office/drawing/2014/main" id="{5D40F8C8-AD6F-9586-864F-F4A994883014}"/>
              </a:ext>
            </a:extLst>
          </p:cNvPr>
          <p:cNvSpPr/>
          <p:nvPr/>
        </p:nvSpPr>
        <p:spPr>
          <a:xfrm>
            <a:off x="5974961" y="2418112"/>
            <a:ext cx="1932759" cy="396841"/>
          </a:xfrm>
          <a:prstGeom prst="roundRect">
            <a:avLst>
              <a:gd name="adj" fmla="val 0"/>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altLang="zh-CN" b="1">
                <a:solidFill>
                  <a:srgbClr val="BE2E91"/>
                </a:solidFill>
                <a:latin typeface="+mn-ea"/>
              </a:rPr>
              <a:t>(</a:t>
            </a:r>
            <a:r>
              <a:rPr lang="zh-CN" altLang="en-US" b="1">
                <a:solidFill>
                  <a:srgbClr val="BE2E91"/>
                </a:solidFill>
                <a:latin typeface="+mn-ea"/>
              </a:rPr>
              <a:t>全新代</a:t>
            </a:r>
            <a:r>
              <a:rPr lang="en-US" altLang="zh-CN" b="1">
                <a:solidFill>
                  <a:srgbClr val="BE2E91"/>
                </a:solidFill>
                <a:latin typeface="+mn-ea"/>
              </a:rPr>
              <a:t>S1P)</a:t>
            </a:r>
          </a:p>
        </p:txBody>
      </p:sp>
      <p:sp>
        <p:nvSpPr>
          <p:cNvPr id="2" name="文本框 1">
            <a:extLst>
              <a:ext uri="{FF2B5EF4-FFF2-40B4-BE49-F238E27FC236}">
                <a16:creationId xmlns:a16="http://schemas.microsoft.com/office/drawing/2014/main" id="{59304968-67AD-9FC7-D68D-B3C13735E17F}"/>
              </a:ext>
            </a:extLst>
          </p:cNvPr>
          <p:cNvSpPr txBox="1"/>
          <p:nvPr/>
        </p:nvSpPr>
        <p:spPr>
          <a:xfrm>
            <a:off x="425627" y="6360507"/>
            <a:ext cx="2886457" cy="497493"/>
          </a:xfrm>
          <a:prstGeom prst="rect">
            <a:avLst/>
          </a:prstGeom>
          <a:noFill/>
        </p:spPr>
        <p:txBody>
          <a:bodyPr wrap="square" lIns="0" tIns="0" rIns="0" bIns="0" rtlCol="0">
            <a:noAutofit/>
          </a:bodyPr>
          <a:lstStyle/>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Fingolimod FDA label</a:t>
            </a:r>
          </a:p>
          <a:p>
            <a:pPr marL="144000" marR="0" lvl="0" indent="-144000" algn="l" defTabSz="914400" rtl="0" eaLnBrk="1" fontAlgn="auto" latinLnBrk="0" hangingPunct="1">
              <a:spcAft>
                <a:spcPts val="0"/>
              </a:spcAft>
              <a:buClrTx/>
              <a:buSzPct val="100000"/>
              <a:buFont typeface="+mj-lt"/>
              <a:buAutoNum type="arabicPeriod"/>
              <a:tabLst/>
              <a:defRPr/>
            </a:pPr>
            <a:r>
              <a:rPr kumimoji="0" lang="es-E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Gonzalez</a:t>
            </a:r>
            <a:r>
              <a:rPr kumimoji="0" lang="es-E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-Cabrera PJ, et al. F1000Prime Rep. 2014;6:109. </a:t>
            </a:r>
          </a:p>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Siponimod FDA label</a:t>
            </a:r>
          </a:p>
          <a:p>
            <a:pPr marL="144000" marR="0" lvl="0" indent="-144000" algn="l" defTabSz="914400" rtl="0" eaLnBrk="1" fontAlgn="auto" latinLnBrk="0" hangingPunct="1">
              <a:spcAft>
                <a:spcPts val="0"/>
              </a:spcAft>
              <a:buClrTx/>
              <a:buSzPct val="100000"/>
              <a:buFont typeface="+mj-lt"/>
              <a:buAutoNum type="arabicPeriod"/>
              <a:tabLst/>
              <a:defRPr/>
            </a:pPr>
            <a:r>
              <a:rPr lang="en-US" altLang="zh-CN" sz="700">
                <a:solidFill>
                  <a:schemeClr val="bg1">
                    <a:lumMod val="50000"/>
                  </a:schemeClr>
                </a:solidFill>
              </a:rPr>
              <a:t>Pan S, et al. ACS Med Chem Lett. 2013;4(3):333-337.</a:t>
            </a: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 name="文本框 7">
            <a:extLst>
              <a:ext uri="{FF2B5EF4-FFF2-40B4-BE49-F238E27FC236}">
                <a16:creationId xmlns:a16="http://schemas.microsoft.com/office/drawing/2014/main" id="{8E1BCF54-8855-ED09-B027-96C398AE4109}"/>
              </a:ext>
            </a:extLst>
          </p:cNvPr>
          <p:cNvSpPr txBox="1"/>
          <p:nvPr/>
        </p:nvSpPr>
        <p:spPr>
          <a:xfrm>
            <a:off x="3133866" y="6367224"/>
            <a:ext cx="2886457" cy="283481"/>
          </a:xfrm>
          <a:prstGeom prst="rect">
            <a:avLst/>
          </a:prstGeom>
          <a:noFill/>
        </p:spPr>
        <p:txBody>
          <a:bodyPr wrap="square" lIns="0" tIns="0" rIns="0" bIns="0" rtlCol="0">
            <a:noAutofit/>
          </a:bodyPr>
          <a:lstStyle/>
          <a:p>
            <a:pPr marL="144000" marR="0" lvl="0" indent="-144000" algn="l" defTabSz="914400" rtl="0" eaLnBrk="1" fontAlgn="auto" latinLnBrk="0" hangingPunct="1">
              <a:spcAft>
                <a:spcPts val="0"/>
              </a:spcAft>
              <a:buClrTx/>
              <a:buSzPct val="100000"/>
              <a:buFont typeface="+mj-lt"/>
              <a:buAutoNum type="arabicPeriod" startAt="5"/>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Ozanimod FDA label. </a:t>
            </a:r>
          </a:p>
          <a:p>
            <a:pPr marL="144000" marR="0" lvl="0" indent="-144000" algn="l" defTabSz="914400" rtl="0" eaLnBrk="1" fontAlgn="auto" latinLnBrk="0" hangingPunct="1">
              <a:spcAft>
                <a:spcPts val="0"/>
              </a:spcAft>
              <a:buClrTx/>
              <a:buSzPct val="100000"/>
              <a:buFont typeface="+mj-lt"/>
              <a:buAutoNum type="arabicPeriod" startAt="5"/>
              <a:tabLst/>
              <a:defRPr/>
            </a:pPr>
            <a:r>
              <a:rPr kumimoji="0" lang="pt-B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zeposia EMA assessment report. 2020. </a:t>
            </a: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9" name="组合 8">
            <a:extLst>
              <a:ext uri="{FF2B5EF4-FFF2-40B4-BE49-F238E27FC236}">
                <a16:creationId xmlns:a16="http://schemas.microsoft.com/office/drawing/2014/main" id="{50EDBF0C-9CF3-6EA5-41E4-05AC8A87ABED}"/>
              </a:ext>
            </a:extLst>
          </p:cNvPr>
          <p:cNvGrpSpPr/>
          <p:nvPr/>
        </p:nvGrpSpPr>
        <p:grpSpPr>
          <a:xfrm>
            <a:off x="0" y="27277"/>
            <a:ext cx="3124200" cy="369331"/>
            <a:chOff x="0" y="27277"/>
            <a:chExt cx="3124200" cy="369331"/>
          </a:xfrm>
        </p:grpSpPr>
        <p:sp>
          <p:nvSpPr>
            <p:cNvPr id="11" name="矩形: 圆顶角 8">
              <a:extLst>
                <a:ext uri="{FF2B5EF4-FFF2-40B4-BE49-F238E27FC236}">
                  <a16:creationId xmlns:a16="http://schemas.microsoft.com/office/drawing/2014/main" id="{2C7A1754-84DE-F605-DEB0-6F11D53AA87E}"/>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68" name="文本框 9">
              <a:extLst>
                <a:ext uri="{FF2B5EF4-FFF2-40B4-BE49-F238E27FC236}">
                  <a16:creationId xmlns:a16="http://schemas.microsoft.com/office/drawing/2014/main" id="{796E755B-6E75-4ACD-9D1A-B81D93B7E195}"/>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2</a:t>
              </a:r>
              <a:endParaRPr lang="zh-CN" altLang="en-US" sz="2000" b="1">
                <a:solidFill>
                  <a:schemeClr val="bg1"/>
                </a:solidFill>
              </a:endParaRPr>
            </a:p>
          </p:txBody>
        </p:sp>
        <p:sp>
          <p:nvSpPr>
            <p:cNvPr id="75" name="文本框 7">
              <a:extLst>
                <a:ext uri="{FF2B5EF4-FFF2-40B4-BE49-F238E27FC236}">
                  <a16:creationId xmlns:a16="http://schemas.microsoft.com/office/drawing/2014/main" id="{CCA680CA-BDB3-FF70-5FA7-5EB1ED1D58C2}"/>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创新性</a:t>
              </a:r>
              <a:endParaRPr lang="en-GB" altLang="zh-CN" sz="1400" b="1">
                <a:latin typeface="Trebuchet MS"/>
              </a:endParaRPr>
            </a:p>
          </p:txBody>
        </p:sp>
      </p:grpSp>
      <p:sp>
        <p:nvSpPr>
          <p:cNvPr id="80" name="标题 1">
            <a:extLst>
              <a:ext uri="{FF2B5EF4-FFF2-40B4-BE49-F238E27FC236}">
                <a16:creationId xmlns:a16="http://schemas.microsoft.com/office/drawing/2014/main" id="{B954489D-2A1A-B314-A2D8-9C9FCF134534}"/>
              </a:ext>
            </a:extLst>
          </p:cNvPr>
          <p:cNvSpPr txBox="1">
            <a:spLocks/>
          </p:cNvSpPr>
          <p:nvPr/>
        </p:nvSpPr>
        <p:spPr>
          <a:xfrm>
            <a:off x="365760" y="365760"/>
            <a:ext cx="11460480"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r>
              <a:rPr lang="zh-CN" altLang="en-US" sz="2400" dirty="0">
                <a:solidFill>
                  <a:srgbClr val="595454"/>
                </a:solidFill>
                <a:latin typeface="+mn-lt"/>
                <a:ea typeface="+mn-ea"/>
                <a:cs typeface="+mn-cs"/>
              </a:rPr>
              <a:t>盐酸奥扎莫德</a:t>
            </a:r>
            <a:r>
              <a:rPr lang="zh-CN" altLang="en-US" sz="2400" dirty="0">
                <a:solidFill>
                  <a:srgbClr val="BE2E91"/>
                </a:solidFill>
                <a:latin typeface="+mn-lt"/>
                <a:ea typeface="+mn-ea"/>
                <a:cs typeface="+mn-cs"/>
              </a:rPr>
              <a:t>化学结构高度创新</a:t>
            </a:r>
            <a:r>
              <a:rPr lang="zh-CN" altLang="en-US" sz="2400" dirty="0">
                <a:solidFill>
                  <a:srgbClr val="595454"/>
                </a:solidFill>
                <a:latin typeface="+mn-lt"/>
                <a:ea typeface="+mn-ea"/>
                <a:cs typeface="+mn-cs"/>
              </a:rPr>
              <a:t>，</a:t>
            </a:r>
            <a:r>
              <a:rPr lang="zh-CN" altLang="en-US" sz="2400" dirty="0">
                <a:solidFill>
                  <a:srgbClr val="595454"/>
                </a:solidFill>
                <a:latin typeface="+mn-ea"/>
                <a:ea typeface="+mn-ea"/>
                <a:cs typeface="+mn-cs"/>
              </a:rPr>
              <a:t>在二代</a:t>
            </a:r>
            <a:r>
              <a:rPr lang="en-US" altLang="zh-CN" sz="2400" dirty="0">
                <a:solidFill>
                  <a:srgbClr val="595454"/>
                </a:solidFill>
                <a:latin typeface="+mn-ea"/>
                <a:ea typeface="+mn-ea"/>
                <a:cs typeface="+mn-cs"/>
              </a:rPr>
              <a:t>S1P</a:t>
            </a:r>
            <a:r>
              <a:rPr lang="zh-CN" altLang="en-US" sz="2400" dirty="0">
                <a:solidFill>
                  <a:srgbClr val="595454"/>
                </a:solidFill>
                <a:latin typeface="+mn-ea"/>
                <a:ea typeface="+mn-ea"/>
                <a:cs typeface="+mn-cs"/>
              </a:rPr>
              <a:t>药物化学结构的基础上实现了</a:t>
            </a:r>
            <a:r>
              <a:rPr lang="zh-CN" altLang="en-US" sz="2400" dirty="0">
                <a:solidFill>
                  <a:srgbClr val="BE2E91"/>
                </a:solidFill>
                <a:latin typeface="+mn-ea"/>
                <a:ea typeface="+mn-ea"/>
                <a:cs typeface="+mn-cs"/>
              </a:rPr>
              <a:t>代际提升，</a:t>
            </a:r>
            <a:r>
              <a:rPr lang="zh-CN" altLang="en-US" sz="2400" dirty="0">
                <a:solidFill>
                  <a:srgbClr val="595454"/>
                </a:solidFill>
                <a:latin typeface="+mn-ea"/>
                <a:ea typeface="+mn-ea"/>
                <a:cs typeface="+mn-cs"/>
              </a:rPr>
              <a:t>具显著的药学优势</a:t>
            </a:r>
            <a:endParaRPr lang="zh-CN" altLang="en-US" sz="2400" dirty="0">
              <a:solidFill>
                <a:srgbClr val="BE2E91"/>
              </a:solidFill>
              <a:latin typeface="+mn-lt"/>
              <a:ea typeface="+mn-ea"/>
              <a:cs typeface="+mn-cs"/>
            </a:endParaRPr>
          </a:p>
        </p:txBody>
      </p:sp>
      <p:sp>
        <p:nvSpPr>
          <p:cNvPr id="6" name="灯片编号占位符 3">
            <a:extLst>
              <a:ext uri="{FF2B5EF4-FFF2-40B4-BE49-F238E27FC236}">
                <a16:creationId xmlns:a16="http://schemas.microsoft.com/office/drawing/2014/main" id="{33B9B238-3B38-550D-77E9-F9CA52D12A77}"/>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5</a:t>
            </a:fld>
            <a:endParaRPr lang="en-US"/>
          </a:p>
        </p:txBody>
      </p:sp>
    </p:spTree>
    <p:extLst>
      <p:ext uri="{BB962C8B-B14F-4D97-AF65-F5344CB8AC3E}">
        <p14:creationId xmlns:p14="http://schemas.microsoft.com/office/powerpoint/2010/main" val="156744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对象 1" hidden="1">
            <a:extLst>
              <a:ext uri="{FF2B5EF4-FFF2-40B4-BE49-F238E27FC236}">
                <a16:creationId xmlns:a16="http://schemas.microsoft.com/office/drawing/2014/main" id="{E69FD14C-2FF9-CC42-B567-D119B811C30B}"/>
              </a:ext>
            </a:extLst>
          </p:cNvPr>
          <p:cNvGraphicFramePr>
            <a:graphicFrameLocks noChangeAspect="1"/>
          </p:cNvGraphicFramePr>
          <p:nvPr>
            <p:custDataLst>
              <p:tags r:id="rId2"/>
            </p:custDataLst>
            <p:extLst>
              <p:ext uri="{D42A27DB-BD31-4B8C-83A1-F6EECF244321}">
                <p14:modId xmlns:p14="http://schemas.microsoft.com/office/powerpoint/2010/main" val="636358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26" imgH="428" progId="TCLayout.ActiveDocument.1">
                  <p:embed/>
                </p:oleObj>
              </mc:Choice>
              <mc:Fallback>
                <p:oleObj name="think-cell 幻灯片" r:id="rId5" imgW="426" imgH="428" progId="TCLayout.ActiveDocument.1">
                  <p:embed/>
                  <p:pic>
                    <p:nvPicPr>
                      <p:cNvPr id="2" name="对象 1" hidden="1">
                        <a:extLst>
                          <a:ext uri="{FF2B5EF4-FFF2-40B4-BE49-F238E27FC236}">
                            <a16:creationId xmlns:a16="http://schemas.microsoft.com/office/drawing/2014/main" id="{E69FD14C-2FF9-CC42-B567-D119B811C30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20" name="表格 22">
            <a:extLst>
              <a:ext uri="{FF2B5EF4-FFF2-40B4-BE49-F238E27FC236}">
                <a16:creationId xmlns:a16="http://schemas.microsoft.com/office/drawing/2014/main" id="{98F0E50D-ED06-A20D-E960-D95729F0E191}"/>
              </a:ext>
            </a:extLst>
          </p:cNvPr>
          <p:cNvGraphicFramePr>
            <a:graphicFrameLocks noGrp="1"/>
          </p:cNvGraphicFramePr>
          <p:nvPr>
            <p:extLst>
              <p:ext uri="{D42A27DB-BD31-4B8C-83A1-F6EECF244321}">
                <p14:modId xmlns:p14="http://schemas.microsoft.com/office/powerpoint/2010/main" val="1549886835"/>
              </p:ext>
            </p:extLst>
          </p:nvPr>
        </p:nvGraphicFramePr>
        <p:xfrm>
          <a:off x="304800" y="1321371"/>
          <a:ext cx="11427731" cy="4741222"/>
        </p:xfrm>
        <a:graphic>
          <a:graphicData uri="http://schemas.openxmlformats.org/drawingml/2006/table">
            <a:tbl>
              <a:tblPr firstRow="1" bandRow="1">
                <a:tableStyleId>{5C22544A-7EE6-4342-B048-85BDC9FD1C3A}</a:tableStyleId>
              </a:tblPr>
              <a:tblGrid>
                <a:gridCol w="6088693">
                  <a:extLst>
                    <a:ext uri="{9D8B030D-6E8A-4147-A177-3AD203B41FA5}">
                      <a16:colId xmlns:a16="http://schemas.microsoft.com/office/drawing/2014/main" val="1192809376"/>
                    </a:ext>
                  </a:extLst>
                </a:gridCol>
                <a:gridCol w="1389153">
                  <a:extLst>
                    <a:ext uri="{9D8B030D-6E8A-4147-A177-3AD203B41FA5}">
                      <a16:colId xmlns:a16="http://schemas.microsoft.com/office/drawing/2014/main" val="1141923590"/>
                    </a:ext>
                  </a:extLst>
                </a:gridCol>
                <a:gridCol w="2075457">
                  <a:extLst>
                    <a:ext uri="{9D8B030D-6E8A-4147-A177-3AD203B41FA5}">
                      <a16:colId xmlns:a16="http://schemas.microsoft.com/office/drawing/2014/main" val="3324785379"/>
                    </a:ext>
                  </a:extLst>
                </a:gridCol>
                <a:gridCol w="1874428">
                  <a:extLst>
                    <a:ext uri="{9D8B030D-6E8A-4147-A177-3AD203B41FA5}">
                      <a16:colId xmlns:a16="http://schemas.microsoft.com/office/drawing/2014/main" val="3961697714"/>
                    </a:ext>
                  </a:extLst>
                </a:gridCol>
              </a:tblGrid>
              <a:tr h="352932">
                <a:tc>
                  <a:txBody>
                    <a:bodyPr/>
                    <a:lstStyle/>
                    <a:p>
                      <a:endParaRPr lang="zh-CN" altLang="en-US" sz="180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zh-CN" altLang="en-US" sz="1600">
                          <a:solidFill>
                            <a:schemeClr val="tx1"/>
                          </a:solidFill>
                        </a:rPr>
                        <a:t>衡量指标</a:t>
                      </a:r>
                    </a:p>
                  </a:txBody>
                  <a:tcPr anchor="ct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zh-CN" altLang="en-US" sz="1600" b="1" kern="1200">
                          <a:solidFill>
                            <a:schemeClr val="lt1"/>
                          </a:solidFill>
                          <a:latin typeface="微软雅黑" panose="020B0503020204020204" pitchFamily="34" charset="-122"/>
                          <a:ea typeface="微软雅黑" panose="020B0503020204020204" pitchFamily="34" charset="-122"/>
                          <a:cs typeface="+mn-cs"/>
                        </a:rPr>
                        <a:t>奥扎莫德</a:t>
                      </a:r>
                      <a:r>
                        <a:rPr lang="en-US" altLang="zh-CN" sz="1600" b="1" kern="1200">
                          <a:solidFill>
                            <a:schemeClr val="lt1"/>
                          </a:solidFill>
                          <a:latin typeface="微软雅黑" panose="020B0503020204020204" pitchFamily="34" charset="-122"/>
                          <a:ea typeface="微软雅黑" panose="020B0503020204020204" pitchFamily="34" charset="-122"/>
                          <a:cs typeface="+mn-cs"/>
                        </a:rPr>
                        <a:t>*</a:t>
                      </a:r>
                      <a:endParaRPr lang="zh-CN" altLang="en-US" sz="1600" b="1" kern="1200">
                        <a:solidFill>
                          <a:schemeClr val="lt1"/>
                        </a:solidFill>
                        <a:latin typeface="微软雅黑" panose="020B0503020204020204" pitchFamily="34" charset="-122"/>
                        <a:ea typeface="微软雅黑" panose="020B0503020204020204" pitchFamily="34" charset="-122"/>
                        <a:cs typeface="+mn-cs"/>
                      </a:endParaRPr>
                    </a:p>
                  </a:txBody>
                  <a:tcPr anchor="ctr">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2E91"/>
                    </a:solidFill>
                  </a:tcPr>
                </a:tc>
                <a:tc>
                  <a:txBody>
                    <a:bodyPr/>
                    <a:lstStyle/>
                    <a:p>
                      <a:pPr algn="ctr"/>
                      <a:r>
                        <a:rPr lang="zh-CN" altLang="en-US" sz="1600">
                          <a:latin typeface="微软雅黑" panose="020B0503020204020204" pitchFamily="34" charset="-122"/>
                          <a:ea typeface="微软雅黑" panose="020B0503020204020204" pitchFamily="34" charset="-122"/>
                        </a:rPr>
                        <a:t>西尼莫德</a:t>
                      </a:r>
                      <a:r>
                        <a:rPr lang="en-US" altLang="zh-CN" sz="1600">
                          <a:latin typeface="微软雅黑" panose="020B0503020204020204" pitchFamily="34" charset="-122"/>
                          <a:ea typeface="微软雅黑" panose="020B0503020204020204" pitchFamily="34" charset="-122"/>
                        </a:rPr>
                        <a:t>*</a:t>
                      </a:r>
                      <a:endParaRPr lang="zh-CN" altLang="en-US" sz="1600">
                        <a:latin typeface="微软雅黑" panose="020B0503020204020204" pitchFamily="34" charset="-122"/>
                        <a:ea typeface="微软雅黑" panose="020B0503020204020204" pitchFamily="34" charset="-122"/>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208521208"/>
                  </a:ext>
                </a:extLst>
              </a:tr>
              <a:tr h="460263">
                <a:tc rowSpan="2">
                  <a:txBody>
                    <a:bodyPr/>
                    <a:lstStyle/>
                    <a:p>
                      <a:pPr marL="108000"/>
                      <a:r>
                        <a:rPr lang="en-US" altLang="zh-CN" sz="1800" b="1" u="sng">
                          <a:solidFill>
                            <a:schemeClr val="tx1"/>
                          </a:solidFill>
                        </a:rPr>
                        <a:t>1.</a:t>
                      </a:r>
                      <a:r>
                        <a:rPr lang="zh-CN" altLang="en-US" sz="1800" b="1" u="sng">
                          <a:solidFill>
                            <a:schemeClr val="tx1"/>
                          </a:solidFill>
                        </a:rPr>
                        <a:t>脑组织中药物浓度高</a:t>
                      </a:r>
                      <a:endParaRPr lang="en-US" altLang="zh-CN" sz="1800" b="1" u="sng">
                        <a:solidFill>
                          <a:schemeClr val="tx1"/>
                        </a:solidFill>
                      </a:endParaRPr>
                    </a:p>
                    <a:p>
                      <a:pPr marL="108000"/>
                      <a:r>
                        <a:rPr lang="zh-CN" altLang="en-US" sz="1800" b="1">
                          <a:solidFill>
                            <a:srgbClr val="BE2E91"/>
                          </a:solidFill>
                        </a:rPr>
                        <a:t>有效发挥脑保护作用</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lumMod val="65000"/>
                        </a:schemeClr>
                      </a:solidFill>
                      <a:prstDash val="sysDash"/>
                      <a:round/>
                      <a:headEnd type="none" w="med" len="med"/>
                      <a:tailEnd type="none" w="med" len="med"/>
                    </a:lnB>
                    <a:solidFill>
                      <a:srgbClr val="EFF3FF"/>
                    </a:solidFill>
                  </a:tcPr>
                </a:tc>
                <a:tc>
                  <a:txBody>
                    <a:bodyPr/>
                    <a:lstStyle/>
                    <a:p>
                      <a:pPr marL="0" algn="ctr" defTabSz="914400" rtl="0" eaLnBrk="1" latinLnBrk="0" hangingPunct="1"/>
                      <a:r>
                        <a:rPr lang="zh-CN" altLang="en-US" sz="1100" b="0" kern="1200">
                          <a:solidFill>
                            <a:schemeClr val="dk1"/>
                          </a:solidFill>
                          <a:latin typeface="+mn-ea"/>
                          <a:ea typeface="+mn-ea"/>
                          <a:cs typeface="+mn-cs"/>
                        </a:rPr>
                        <a:t>表观分布容积</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lang="en-US" altLang="zh-CN" sz="1100" b="1" kern="1200" dirty="0">
                          <a:solidFill>
                            <a:srgbClr val="BE2E91"/>
                          </a:solidFill>
                          <a:latin typeface="+mn-ea"/>
                          <a:ea typeface="+mn-ea"/>
                          <a:cs typeface="+mn-cs"/>
                        </a:rPr>
                        <a:t>5590 L</a:t>
                      </a:r>
                      <a:endParaRPr lang="zh-CN" altLang="en-US" sz="1100" b="1" kern="1200" dirty="0">
                        <a:solidFill>
                          <a:srgbClr val="BE2E91"/>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algn="ctr" defTabSz="914400" rtl="0" eaLnBrk="1" latinLnBrk="0" hangingPunct="1"/>
                      <a:r>
                        <a:rPr lang="en-US" altLang="zh-CN" sz="1100" b="0" kern="1200">
                          <a:solidFill>
                            <a:srgbClr val="595454"/>
                          </a:solidFill>
                          <a:latin typeface="+mn-ea"/>
                          <a:ea typeface="+mn-ea"/>
                          <a:cs typeface="+mn-cs"/>
                        </a:rPr>
                        <a:t>124 L</a:t>
                      </a:r>
                      <a:endParaRPr lang="zh-CN" altLang="en-US" sz="1100" b="0" kern="1200">
                        <a:solidFill>
                          <a:srgbClr val="595454"/>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25563254"/>
                  </a:ext>
                </a:extLst>
              </a:tr>
              <a:tr h="460263">
                <a:tc vMerge="1">
                  <a:txBody>
                    <a:bodyPr/>
                    <a:lstStyle/>
                    <a:p>
                      <a:endParaRPr lang="zh-CN" altLang="en-US" sz="1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0" kern="1200">
                          <a:solidFill>
                            <a:schemeClr val="dk1"/>
                          </a:solidFill>
                          <a:latin typeface="+mn-ea"/>
                          <a:ea typeface="+mn-ea"/>
                          <a:cs typeface="+mn-cs"/>
                          <a:sym typeface="+mn-lt"/>
                        </a:rPr>
                        <a:t>脑组织浓度与</a:t>
                      </a:r>
                      <a:endParaRPr lang="en-US" altLang="zh-CN" sz="1100" b="0" kern="1200">
                        <a:solidFill>
                          <a:schemeClr val="dk1"/>
                        </a:solidFill>
                        <a:latin typeface="+mn-ea"/>
                        <a:ea typeface="+mn-ea"/>
                        <a:cs typeface="+mn-cs"/>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0" kern="1200">
                          <a:solidFill>
                            <a:schemeClr val="dk1"/>
                          </a:solidFill>
                          <a:latin typeface="+mn-ea"/>
                          <a:ea typeface="+mn-ea"/>
                          <a:cs typeface="+mn-cs"/>
                          <a:sym typeface="+mn-lt"/>
                        </a:rPr>
                        <a:t>血药浓度的比值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lang="en-US" altLang="zh-CN" sz="1100" b="1" kern="1200" dirty="0">
                          <a:solidFill>
                            <a:srgbClr val="BE2E91"/>
                          </a:solidFill>
                          <a:latin typeface="+mn-ea"/>
                          <a:ea typeface="+mn-ea"/>
                          <a:cs typeface="+mn-cs"/>
                        </a:rPr>
                        <a:t>10-16:1</a:t>
                      </a:r>
                      <a:endParaRPr lang="zh-CN" altLang="en-US" sz="1100" b="1" kern="1200" dirty="0">
                        <a:solidFill>
                          <a:srgbClr val="BE2E91"/>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algn="ctr" defTabSz="914400" rtl="0" eaLnBrk="1" latinLnBrk="0" hangingPunct="1"/>
                      <a:r>
                        <a:rPr lang="en-US" altLang="zh-CN" sz="1100" b="0" kern="1200">
                          <a:solidFill>
                            <a:srgbClr val="595454"/>
                          </a:solidFill>
                          <a:latin typeface="+mn-ea"/>
                          <a:ea typeface="+mn-ea"/>
                          <a:cs typeface="+mn-cs"/>
                        </a:rPr>
                        <a:t>5-6:1</a:t>
                      </a:r>
                      <a:endParaRPr lang="zh-CN" altLang="en-US" sz="1100" b="0" kern="1200">
                        <a:solidFill>
                          <a:srgbClr val="595454"/>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96863727"/>
                  </a:ext>
                </a:extLst>
              </a:tr>
              <a:tr h="460263">
                <a:tc rowSpan="2">
                  <a:txBody>
                    <a:bodyPr/>
                    <a:lstStyle/>
                    <a:p>
                      <a:pPr marL="108000"/>
                      <a:r>
                        <a:rPr lang="en-US" altLang="zh-CN" sz="1800" b="1" u="sng" dirty="0">
                          <a:solidFill>
                            <a:schemeClr val="tx1"/>
                          </a:solidFill>
                        </a:rPr>
                        <a:t>2.</a:t>
                      </a:r>
                      <a:r>
                        <a:rPr lang="zh-CN" altLang="en-US" sz="1800" b="1" u="sng" dirty="0">
                          <a:solidFill>
                            <a:schemeClr val="tx1"/>
                          </a:solidFill>
                        </a:rPr>
                        <a:t>效力更高</a:t>
                      </a:r>
                      <a:endParaRPr lang="en-US" altLang="zh-CN" sz="1800" b="1" u="sng" dirty="0">
                        <a:solidFill>
                          <a:schemeClr val="tx1"/>
                        </a:solidFill>
                      </a:endParaRPr>
                    </a:p>
                    <a:p>
                      <a:pPr marL="108000"/>
                      <a:r>
                        <a:rPr lang="zh-CN" altLang="en-US" sz="1800" b="1" dirty="0">
                          <a:solidFill>
                            <a:srgbClr val="BE2E91"/>
                          </a:solidFill>
                        </a:rPr>
                        <a:t>较低剂量即可有效控制炎症，</a:t>
                      </a:r>
                      <a:r>
                        <a:rPr lang="en-US" altLang="zh-CN" sz="1800" b="1" dirty="0">
                          <a:solidFill>
                            <a:srgbClr val="BE2E91"/>
                          </a:solidFill>
                        </a:rPr>
                        <a:t>S1P</a:t>
                      </a:r>
                      <a:r>
                        <a:rPr lang="zh-CN" altLang="en-US" sz="1800" b="1" dirty="0">
                          <a:solidFill>
                            <a:srgbClr val="BE2E91"/>
                          </a:solidFill>
                        </a:rPr>
                        <a:t>相关不良反应发生率低</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ysDash"/>
                      <a:round/>
                      <a:headEnd type="none" w="med" len="med"/>
                      <a:tailEnd type="none" w="med" len="med"/>
                    </a:lnT>
                    <a:lnB w="12700" cap="flat" cmpd="sng" algn="ctr">
                      <a:solidFill>
                        <a:schemeClr val="bg1">
                          <a:lumMod val="65000"/>
                        </a:schemeClr>
                      </a:solidFill>
                      <a:prstDash val="sysDash"/>
                      <a:round/>
                      <a:headEnd type="none" w="med" len="med"/>
                      <a:tailEnd type="none" w="med" len="med"/>
                    </a:lnB>
                    <a:solidFill>
                      <a:srgbClr val="EFF3FF"/>
                    </a:solidFill>
                  </a:tcPr>
                </a:tc>
                <a:tc>
                  <a:txBody>
                    <a:bodyPr/>
                    <a:lstStyle/>
                    <a:p>
                      <a:pPr marL="0" algn="ctr" defTabSz="914400" rtl="0" eaLnBrk="1" latinLnBrk="0" hangingPunct="1"/>
                      <a:r>
                        <a:rPr lang="en-US" altLang="zh-CN" sz="1100" b="0" kern="1200">
                          <a:solidFill>
                            <a:schemeClr val="dk1"/>
                          </a:solidFill>
                          <a:latin typeface="+mn-ea"/>
                          <a:ea typeface="+mn-ea"/>
                          <a:cs typeface="+mn-cs"/>
                        </a:rPr>
                        <a:t>S1P</a:t>
                      </a:r>
                      <a:r>
                        <a:rPr lang="en-US" altLang="zh-CN" sz="1100" b="0" kern="1200" baseline="-25000">
                          <a:solidFill>
                            <a:schemeClr val="dk1"/>
                          </a:solidFill>
                          <a:latin typeface="+mn-ea"/>
                          <a:ea typeface="+mn-ea"/>
                          <a:cs typeface="+mn-cs"/>
                        </a:rPr>
                        <a:t>1</a:t>
                      </a:r>
                      <a:r>
                        <a:rPr lang="en-US" altLang="zh-CN" sz="1100" b="0" kern="1200">
                          <a:solidFill>
                            <a:schemeClr val="dk1"/>
                          </a:solidFill>
                          <a:latin typeface="+mn-ea"/>
                          <a:ea typeface="+mn-ea"/>
                          <a:cs typeface="+mn-cs"/>
                        </a:rPr>
                        <a:t>   Emax</a:t>
                      </a:r>
                      <a:endParaRPr lang="zh-CN" altLang="en-US" sz="1100" b="0" kern="1200">
                        <a:solidFill>
                          <a:schemeClr val="dk1"/>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lang="en-US" altLang="zh-CN" sz="1100" b="1" kern="1200" dirty="0">
                          <a:solidFill>
                            <a:srgbClr val="BE2E91"/>
                          </a:solidFill>
                          <a:latin typeface="+mn-ea"/>
                          <a:ea typeface="+mn-ea"/>
                          <a:cs typeface="+mn-cs"/>
                        </a:rPr>
                        <a:t>97%</a:t>
                      </a:r>
                      <a:endParaRPr lang="zh-CN" altLang="en-US" sz="1100" b="1" kern="1200" dirty="0">
                        <a:solidFill>
                          <a:srgbClr val="BE2E91"/>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algn="ctr" defTabSz="914400" rtl="0" eaLnBrk="1" latinLnBrk="0" hangingPunct="1"/>
                      <a:r>
                        <a:rPr lang="en-US" altLang="zh-CN" sz="1100" b="0" kern="1200">
                          <a:solidFill>
                            <a:srgbClr val="595454"/>
                          </a:solidFill>
                          <a:latin typeface="+mn-ea"/>
                          <a:ea typeface="+mn-ea"/>
                          <a:cs typeface="+mn-cs"/>
                        </a:rPr>
                        <a:t>75%</a:t>
                      </a:r>
                      <a:endParaRPr lang="zh-CN" altLang="en-US" sz="1100" b="0" kern="1200">
                        <a:solidFill>
                          <a:srgbClr val="595454"/>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17445695"/>
                  </a:ext>
                </a:extLst>
              </a:tr>
              <a:tr h="460263">
                <a:tc vMerge="1">
                  <a:txBody>
                    <a:bodyPr/>
                    <a:lstStyle/>
                    <a:p>
                      <a:r>
                        <a:rPr lang="zh-CN" altLang="en-US" sz="1200" b="1">
                          <a:solidFill>
                            <a:srgbClr val="003A8E"/>
                          </a:solidFill>
                        </a:rPr>
                        <a:t>较低的剂量，即可适度抑制淋巴细胞迁出，有效控制炎症，降低感染风险</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ysDash"/>
                      <a:round/>
                      <a:headEnd type="none" w="med" len="med"/>
                      <a:tailEnd type="none" w="med" len="med"/>
                    </a:lnT>
                    <a:lnB w="12700" cap="flat" cmpd="sng" algn="ctr">
                      <a:solidFill>
                        <a:schemeClr val="bg1">
                          <a:lumMod val="65000"/>
                        </a:schemeClr>
                      </a:solidFill>
                      <a:prstDash val="sysDash"/>
                      <a:round/>
                      <a:headEnd type="none" w="med" len="med"/>
                      <a:tailEnd type="none" w="med" len="med"/>
                    </a:lnB>
                    <a:solidFill>
                      <a:srgbClr val="EFF3FF"/>
                    </a:solidFill>
                  </a:tcPr>
                </a:tc>
                <a:tc>
                  <a:txBody>
                    <a:bodyPr/>
                    <a:lstStyle/>
                    <a:p>
                      <a:pPr marL="0" algn="ctr" defTabSz="914400" rtl="0" eaLnBrk="1" latinLnBrk="0" hangingPunct="1"/>
                      <a:r>
                        <a:rPr lang="zh-CN" altLang="en-US" sz="1100" b="0" kern="1200">
                          <a:solidFill>
                            <a:schemeClr val="dk1"/>
                          </a:solidFill>
                          <a:latin typeface="+mn-ea"/>
                          <a:ea typeface="+mn-ea"/>
                          <a:cs typeface="+mn-cs"/>
                        </a:rPr>
                        <a:t>黄斑水肿发生率</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lang="en-US" altLang="zh-CN" sz="1100" b="1" kern="1200" dirty="0">
                          <a:solidFill>
                            <a:srgbClr val="BE2E91"/>
                          </a:solidFill>
                          <a:latin typeface="+mn-ea"/>
                          <a:ea typeface="+mn-ea"/>
                          <a:cs typeface="+mn-cs"/>
                        </a:rPr>
                        <a:t>0.3%</a:t>
                      </a:r>
                      <a:endParaRPr lang="zh-CN" altLang="en-US" sz="1100" b="1" kern="1200" dirty="0">
                        <a:solidFill>
                          <a:srgbClr val="BE2E91"/>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algn="ctr" defTabSz="914400" rtl="0" eaLnBrk="1" latinLnBrk="0" hangingPunct="1"/>
                      <a:r>
                        <a:rPr lang="en-US" altLang="zh-CN" sz="1100" b="0" kern="1200">
                          <a:solidFill>
                            <a:srgbClr val="595454"/>
                          </a:solidFill>
                          <a:latin typeface="+mn-ea"/>
                          <a:ea typeface="+mn-ea"/>
                          <a:cs typeface="+mn-cs"/>
                        </a:rPr>
                        <a:t>1.8%</a:t>
                      </a:r>
                      <a:endParaRPr lang="zh-CN" altLang="en-US" sz="1100" b="0" kern="1200">
                        <a:solidFill>
                          <a:srgbClr val="595454"/>
                        </a:solidFill>
                        <a:latin typeface="+mn-ea"/>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442632373"/>
                  </a:ext>
                </a:extLst>
              </a:tr>
              <a:tr h="460263">
                <a:tc rowSpan="2">
                  <a:txBody>
                    <a:bodyPr/>
                    <a:lstStyle/>
                    <a:p>
                      <a:pPr marL="108000"/>
                      <a:r>
                        <a:rPr lang="en-US" altLang="zh-CN" sz="1800" b="1" u="sng">
                          <a:solidFill>
                            <a:schemeClr val="tx1"/>
                          </a:solidFill>
                        </a:rPr>
                        <a:t>3.</a:t>
                      </a:r>
                      <a:r>
                        <a:rPr lang="zh-CN" altLang="en-US" sz="1800" b="1" u="sng">
                          <a:solidFill>
                            <a:schemeClr val="tx1"/>
                          </a:solidFill>
                        </a:rPr>
                        <a:t>药代曲线平稳，峰浓度低</a:t>
                      </a:r>
                      <a:endParaRPr lang="en-US" altLang="zh-CN" sz="1800" b="1" u="sng">
                        <a:solidFill>
                          <a:schemeClr val="tx1"/>
                        </a:solidFill>
                      </a:endParaRPr>
                    </a:p>
                    <a:p>
                      <a:pPr marL="108000"/>
                      <a:r>
                        <a:rPr lang="zh-CN" altLang="en-US" sz="1800" b="1">
                          <a:solidFill>
                            <a:srgbClr val="BE2E91"/>
                          </a:solidFill>
                        </a:rPr>
                        <a:t>心脏不良反应发生率低</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ysDash"/>
                      <a:round/>
                      <a:headEnd type="none" w="med" len="med"/>
                      <a:tailEnd type="none" w="med" len="med"/>
                    </a:lnT>
                    <a:lnB w="12700" cap="flat" cmpd="sng" algn="ctr">
                      <a:solidFill>
                        <a:schemeClr val="bg1">
                          <a:lumMod val="65000"/>
                        </a:schemeClr>
                      </a:solidFill>
                      <a:prstDash val="sysDash"/>
                      <a:round/>
                      <a:headEnd type="none" w="med" len="med"/>
                      <a:tailEnd type="none" w="med" len="med"/>
                    </a:lnB>
                    <a:solidFill>
                      <a:srgbClr val="EFF3FF"/>
                    </a:solid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pPr>
                      <a:r>
                        <a:rPr lang="zh-CN" altLang="en-US" sz="1100" b="0" kern="1200">
                          <a:solidFill>
                            <a:schemeClr val="dk1"/>
                          </a:solidFill>
                          <a:latin typeface="+mn-ea"/>
                          <a:ea typeface="+mn-ea"/>
                          <a:cs typeface="+mn-cs"/>
                          <a:sym typeface="+mn-lt"/>
                        </a:rPr>
                        <a:t>心动过缓</a:t>
                      </a:r>
                      <a:endParaRPr lang="en-CA" altLang="zh-CN" sz="1100" b="0" kern="1200">
                        <a:solidFill>
                          <a:schemeClr val="dk1"/>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en-US" altLang="zh-CN" sz="1100" b="1" kern="1200" dirty="0">
                          <a:solidFill>
                            <a:srgbClr val="BE2E91"/>
                          </a:solidFill>
                          <a:latin typeface="+mn-ea"/>
                          <a:ea typeface="+mn-ea"/>
                          <a:cs typeface="+mn-cs"/>
                          <a:sym typeface="+mn-lt"/>
                        </a:rPr>
                        <a:t>0.8% </a:t>
                      </a: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en-US" altLang="zh-CN" sz="1100" b="0" kern="1200">
                          <a:solidFill>
                            <a:srgbClr val="595454"/>
                          </a:solidFill>
                          <a:latin typeface="+mn-ea"/>
                          <a:ea typeface="+mn-ea"/>
                          <a:cs typeface="+mn-cs"/>
                          <a:sym typeface="+mn-lt"/>
                        </a:rPr>
                        <a:t>4.4% </a:t>
                      </a: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58838121"/>
                  </a:ext>
                </a:extLst>
              </a:tr>
              <a:tr h="460263">
                <a:tc vMerge="1">
                  <a:txBody>
                    <a:bodyPr/>
                    <a:lstStyle/>
                    <a:p>
                      <a:endParaRPr lang="zh-CN" altLang="en-US" sz="1200"/>
                    </a:p>
                  </a:txBody>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pPr>
                      <a:r>
                        <a:rPr lang="en-US" altLang="zh-CN" sz="1100" b="0" kern="1200">
                          <a:solidFill>
                            <a:schemeClr val="dk1"/>
                          </a:solidFill>
                          <a:latin typeface="+mn-ea"/>
                          <a:ea typeface="+mn-ea"/>
                          <a:cs typeface="+mn-cs"/>
                          <a:sym typeface="+mn-lt"/>
                        </a:rPr>
                        <a:t>II/III</a:t>
                      </a:r>
                      <a:r>
                        <a:rPr lang="zh-CN" altLang="en-US" sz="1100" b="0" kern="1200">
                          <a:solidFill>
                            <a:schemeClr val="dk1"/>
                          </a:solidFill>
                          <a:latin typeface="+mn-ea"/>
                          <a:ea typeface="+mn-ea"/>
                          <a:cs typeface="+mn-cs"/>
                          <a:sym typeface="+mn-lt"/>
                        </a:rPr>
                        <a:t>度房室传导阻滞</a:t>
                      </a:r>
                      <a:endParaRPr lang="en-US" altLang="zh-CN" sz="1100" b="0" kern="1200">
                        <a:solidFill>
                          <a:schemeClr val="dk1"/>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en-US" altLang="zh-CN" sz="1100" b="1" kern="1200" dirty="0">
                          <a:solidFill>
                            <a:srgbClr val="BE2E91"/>
                          </a:solidFill>
                          <a:latin typeface="+mn-ea"/>
                          <a:ea typeface="+mn-ea"/>
                          <a:cs typeface="+mn-cs"/>
                          <a:sym typeface="+mn-lt"/>
                        </a:rPr>
                        <a:t>0</a:t>
                      </a: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en-US" altLang="zh-CN" sz="1100" b="0" kern="1200" dirty="0">
                          <a:solidFill>
                            <a:srgbClr val="595454"/>
                          </a:solidFill>
                          <a:latin typeface="+mn-ea"/>
                          <a:ea typeface="+mn-ea"/>
                          <a:cs typeface="+mn-cs"/>
                          <a:sym typeface="+mn-lt"/>
                        </a:rPr>
                        <a:t>&lt;1.7%</a:t>
                      </a: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52564984"/>
                  </a:ext>
                </a:extLst>
              </a:tr>
              <a:tr h="693358">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lang="en-US" altLang="zh-CN" sz="1800" b="1" u="sng" kern="1200">
                          <a:solidFill>
                            <a:schemeClr val="tx1"/>
                          </a:solidFill>
                          <a:latin typeface="+mn-lt"/>
                          <a:ea typeface="+mn-ea"/>
                          <a:cs typeface="+mn-cs"/>
                        </a:rPr>
                        <a:t>4.</a:t>
                      </a:r>
                      <a:r>
                        <a:rPr lang="zh-CN" altLang="en-US" sz="1800" b="1" u="sng" kern="1200">
                          <a:solidFill>
                            <a:schemeClr val="tx1"/>
                          </a:solidFill>
                          <a:latin typeface="+mn-lt"/>
                          <a:ea typeface="+mn-ea"/>
                          <a:cs typeface="+mn-cs"/>
                        </a:rPr>
                        <a:t>不依赖单一通路代谢</a:t>
                      </a:r>
                      <a:endParaRPr lang="en-US" altLang="zh-CN" sz="1800" b="1" u="sng" kern="1200">
                        <a:solidFill>
                          <a:schemeClr val="tx1"/>
                        </a:solidFill>
                        <a:latin typeface="+mn-lt"/>
                        <a:ea typeface="+mn-ea"/>
                        <a:cs typeface="+mn-cs"/>
                      </a:endParaRPr>
                    </a:p>
                    <a:p>
                      <a:pPr marL="108000" marR="0" lvl="0" indent="0" algn="l" defTabSz="914400" rtl="0" eaLnBrk="1" fontAlgn="auto" latinLnBrk="0" hangingPunct="1">
                        <a:lnSpc>
                          <a:spcPct val="100000"/>
                        </a:lnSpc>
                        <a:spcBef>
                          <a:spcPts val="0"/>
                        </a:spcBef>
                        <a:spcAft>
                          <a:spcPts val="0"/>
                        </a:spcAft>
                        <a:buClrTx/>
                        <a:buSzTx/>
                        <a:buFontTx/>
                        <a:buNone/>
                        <a:tabLst/>
                        <a:defRPr/>
                      </a:pPr>
                      <a:r>
                        <a:rPr lang="zh-CN" altLang="en-US" sz="1800" b="1" kern="1200">
                          <a:solidFill>
                            <a:srgbClr val="BE2E91"/>
                          </a:solidFill>
                          <a:latin typeface="+mn-lt"/>
                          <a:ea typeface="+mn-ea"/>
                          <a:cs typeface="+mn-cs"/>
                        </a:rPr>
                        <a:t>无需基因检测</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ysDash"/>
                      <a:round/>
                      <a:headEnd type="none" w="med" len="med"/>
                      <a:tailEnd type="none" w="med" len="med"/>
                    </a:lnT>
                    <a:lnB w="12700" cap="flat" cmpd="sng" algn="ctr">
                      <a:solidFill>
                        <a:schemeClr val="bg1">
                          <a:lumMod val="65000"/>
                        </a:schemeClr>
                      </a:solidFill>
                      <a:prstDash val="sysDash"/>
                      <a:round/>
                      <a:headEnd type="none" w="med" len="med"/>
                      <a:tailEnd type="none" w="med" len="med"/>
                    </a:lnB>
                    <a:solidFill>
                      <a:srgbClr val="EFF3FF"/>
                    </a:solidFill>
                  </a:tcPr>
                </a:tc>
                <a:tc>
                  <a:txBody>
                    <a:bodyPr/>
                    <a:lstStyle/>
                    <a:p>
                      <a:pPr marL="0" algn="ctr" defTabSz="914400" rtl="0" eaLnBrk="1" latinLnBrk="0" hangingPunct="1"/>
                      <a:r>
                        <a:rPr lang="zh-CN" altLang="en-US" sz="1100" b="0" kern="1200">
                          <a:solidFill>
                            <a:schemeClr val="dk1"/>
                          </a:solidFill>
                          <a:latin typeface="+mn-ea"/>
                          <a:ea typeface="+mn-ea"/>
                          <a:cs typeface="+mn-cs"/>
                        </a:rPr>
                        <a:t>是否需要基因检测</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zh-CN" altLang="en-US" sz="1100" b="1" kern="1200" dirty="0">
                          <a:solidFill>
                            <a:srgbClr val="BE2E91"/>
                          </a:solidFill>
                          <a:latin typeface="+mn-ea"/>
                          <a:ea typeface="+mn-ea"/>
                          <a:cs typeface="+mn-cs"/>
                        </a:rPr>
                        <a:t>无需基因检测或调整用药方案 </a:t>
                      </a: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zh-CN" altLang="en-US" sz="1100" b="0" kern="1200">
                          <a:solidFill>
                            <a:srgbClr val="595454"/>
                          </a:solidFill>
                          <a:latin typeface="+mn-ea"/>
                          <a:ea typeface="+mn-ea"/>
                          <a:cs typeface="+mn-cs"/>
                          <a:sym typeface="+mn-lt"/>
                        </a:rPr>
                        <a:t>主要依赖于</a:t>
                      </a:r>
                      <a:r>
                        <a:rPr lang="en-US" altLang="zh-CN" sz="1100" b="0" kern="1200">
                          <a:solidFill>
                            <a:srgbClr val="595454"/>
                          </a:solidFill>
                          <a:latin typeface="+mn-ea"/>
                          <a:ea typeface="+mn-ea"/>
                          <a:cs typeface="+mn-cs"/>
                          <a:sym typeface="+mn-lt"/>
                        </a:rPr>
                        <a:t>CYP2C9</a:t>
                      </a:r>
                      <a:r>
                        <a:rPr lang="zh-CN" altLang="en-US" sz="1100" b="0" kern="1200">
                          <a:solidFill>
                            <a:srgbClr val="595454"/>
                          </a:solidFill>
                          <a:latin typeface="+mn-ea"/>
                          <a:ea typeface="+mn-ea"/>
                          <a:cs typeface="+mn-cs"/>
                          <a:sym typeface="+mn-lt"/>
                        </a:rPr>
                        <a:t>代谢，用药前需基因检测；部分病人无法使用或需调低剂量</a:t>
                      </a:r>
                      <a:endParaRPr lang="en-US" altLang="zh-CN" sz="1100" b="0" kern="1200">
                        <a:solidFill>
                          <a:srgbClr val="595454"/>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410744524"/>
                  </a:ext>
                </a:extLst>
              </a:tr>
              <a:tr h="460263">
                <a:tc rowSpan="2">
                  <a:txBody>
                    <a:bodyPr/>
                    <a:lstStyle/>
                    <a:p>
                      <a:pPr marL="108000"/>
                      <a:r>
                        <a:rPr lang="en-US" altLang="zh-CN" sz="1800" b="1" u="sng" kern="1200">
                          <a:solidFill>
                            <a:schemeClr val="tx1"/>
                          </a:solidFill>
                          <a:latin typeface="+mn-lt"/>
                          <a:ea typeface="+mn-ea"/>
                          <a:cs typeface="+mn-cs"/>
                        </a:rPr>
                        <a:t>5.</a:t>
                      </a:r>
                      <a:r>
                        <a:rPr lang="zh-CN" altLang="en-US" sz="1800" b="1" u="sng" kern="1200">
                          <a:solidFill>
                            <a:schemeClr val="tx1"/>
                          </a:solidFill>
                          <a:latin typeface="+mn-lt"/>
                          <a:ea typeface="+mn-ea"/>
                          <a:cs typeface="+mn-cs"/>
                        </a:rPr>
                        <a:t>药物结构稳定</a:t>
                      </a:r>
                      <a:endParaRPr lang="en-US" altLang="zh-CN" sz="1800" b="1" u="sng" kern="1200">
                        <a:solidFill>
                          <a:schemeClr val="tx1"/>
                        </a:solidFill>
                        <a:latin typeface="+mn-lt"/>
                        <a:ea typeface="+mn-ea"/>
                        <a:cs typeface="+mn-cs"/>
                      </a:endParaRPr>
                    </a:p>
                    <a:p>
                      <a:pPr marL="108000"/>
                      <a:r>
                        <a:rPr lang="zh-CN" altLang="en-US" sz="1800" b="1" kern="1200">
                          <a:solidFill>
                            <a:srgbClr val="BE2E91"/>
                          </a:solidFill>
                          <a:latin typeface="+mn-lt"/>
                          <a:ea typeface="+mn-ea"/>
                          <a:cs typeface="+mn-cs"/>
                        </a:rPr>
                        <a:t>药品储存管理更便捷</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rgbClr val="EFF3FF"/>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0" kern="1200">
                          <a:solidFill>
                            <a:schemeClr val="dk1"/>
                          </a:solidFill>
                          <a:latin typeface="+mn-ea"/>
                          <a:ea typeface="+mn-ea"/>
                          <a:cs typeface="+mn-cs"/>
                          <a:sym typeface="+mn-lt"/>
                        </a:rPr>
                        <a:t>储存便利</a:t>
                      </a:r>
                      <a:endParaRPr lang="en-US" altLang="zh-CN" sz="1100" b="0" kern="1200">
                        <a:solidFill>
                          <a:schemeClr val="dk1"/>
                        </a:solidFill>
                        <a:latin typeface="+mn-ea"/>
                        <a:ea typeface="+mn-ea"/>
                        <a:cs typeface="+mn-cs"/>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0" kern="1200">
                          <a:solidFill>
                            <a:schemeClr val="dk1"/>
                          </a:solidFill>
                          <a:latin typeface="+mn-ea"/>
                          <a:ea typeface="+mn-ea"/>
                          <a:cs typeface="+mn-cs"/>
                          <a:sym typeface="+mn-lt"/>
                        </a:rPr>
                        <a:t>效期更长</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en-US" altLang="zh-CN" sz="1100" b="1" kern="1200" dirty="0">
                          <a:solidFill>
                            <a:srgbClr val="BE2E91"/>
                          </a:solidFill>
                          <a:latin typeface="+mn-ea"/>
                          <a:ea typeface="+mn-ea"/>
                          <a:cs typeface="+mn-cs"/>
                          <a:sym typeface="+mn-lt"/>
                        </a:rPr>
                        <a:t>25℃</a:t>
                      </a:r>
                      <a:r>
                        <a:rPr lang="zh-CN" altLang="en-US" sz="1100" b="1" kern="1200" dirty="0">
                          <a:solidFill>
                            <a:srgbClr val="BE2E91"/>
                          </a:solidFill>
                          <a:latin typeface="+mn-ea"/>
                          <a:ea typeface="+mn-ea"/>
                          <a:cs typeface="+mn-cs"/>
                          <a:sym typeface="+mn-lt"/>
                        </a:rPr>
                        <a:t>以下保存</a:t>
                      </a:r>
                      <a:endParaRPr lang="en-US" altLang="zh-CN" sz="1100" b="1" kern="1200" dirty="0">
                        <a:solidFill>
                          <a:srgbClr val="BE2E91"/>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zh-CN" altLang="en-US" sz="1100" b="0" kern="1200">
                          <a:solidFill>
                            <a:srgbClr val="595454"/>
                          </a:solidFill>
                          <a:latin typeface="+mn-ea"/>
                          <a:ea typeface="+mn-ea"/>
                          <a:cs typeface="+mn-cs"/>
                          <a:sym typeface="+mn-lt"/>
                        </a:rPr>
                        <a:t> </a:t>
                      </a:r>
                      <a:r>
                        <a:rPr lang="en-US" altLang="zh-CN" sz="1100" b="0" kern="1200">
                          <a:solidFill>
                            <a:srgbClr val="595454"/>
                          </a:solidFill>
                          <a:latin typeface="+mn-ea"/>
                          <a:ea typeface="+mn-ea"/>
                          <a:cs typeface="+mn-cs"/>
                          <a:sym typeface="+mn-lt"/>
                        </a:rPr>
                        <a:t>2-8℃</a:t>
                      </a:r>
                      <a:r>
                        <a:rPr lang="zh-CN" altLang="en-US" sz="1100" b="0" kern="1200">
                          <a:solidFill>
                            <a:srgbClr val="595454"/>
                          </a:solidFill>
                          <a:latin typeface="+mn-ea"/>
                          <a:ea typeface="+mn-ea"/>
                          <a:cs typeface="+mn-cs"/>
                          <a:sym typeface="+mn-lt"/>
                        </a:rPr>
                        <a:t>贮藏</a:t>
                      </a:r>
                      <a:endParaRPr lang="en-US" altLang="zh-CN" sz="1100" b="0" kern="1200">
                        <a:solidFill>
                          <a:srgbClr val="595454"/>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52374371"/>
                  </a:ext>
                </a:extLst>
              </a:tr>
              <a:tr h="460263">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zh-CN" altLang="en-US" sz="1100" b="1" dirty="0">
                          <a:solidFill>
                            <a:srgbClr val="BE2E91"/>
                          </a:solidFill>
                          <a:latin typeface="+mn-ea"/>
                          <a:ea typeface="+mn-ea"/>
                        </a:rPr>
                        <a:t>有效期</a:t>
                      </a:r>
                      <a:r>
                        <a:rPr lang="en-US" altLang="zh-CN" sz="1100" b="1" dirty="0">
                          <a:solidFill>
                            <a:srgbClr val="BE2E91"/>
                          </a:solidFill>
                          <a:latin typeface="+mn-ea"/>
                          <a:ea typeface="+mn-ea"/>
                        </a:rPr>
                        <a:t>36</a:t>
                      </a:r>
                      <a:r>
                        <a:rPr lang="zh-CN" altLang="en-US" sz="1100" b="1" dirty="0">
                          <a:solidFill>
                            <a:srgbClr val="BE2E91"/>
                          </a:solidFill>
                          <a:latin typeface="+mn-ea"/>
                          <a:ea typeface="+mn-ea"/>
                        </a:rPr>
                        <a:t>个月</a:t>
                      </a:r>
                      <a:endParaRPr lang="zh-CN" altLang="en-US" sz="1100" b="1" kern="1200" dirty="0">
                        <a:solidFill>
                          <a:srgbClr val="BE2E91"/>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99516"/>
                        </a:lnSpc>
                        <a:spcBef>
                          <a:spcPct val="0"/>
                        </a:spcBef>
                        <a:spcAft>
                          <a:spcPct val="0"/>
                        </a:spcAft>
                        <a:buClrTx/>
                        <a:buSzTx/>
                        <a:buFontTx/>
                        <a:buNone/>
                        <a:tabLst/>
                        <a:defRPr/>
                      </a:pPr>
                      <a:r>
                        <a:rPr lang="zh-CN" altLang="en-US" sz="1100" b="0" kern="1200" dirty="0">
                          <a:solidFill>
                            <a:srgbClr val="595454"/>
                          </a:solidFill>
                          <a:latin typeface="+mn-ea"/>
                          <a:ea typeface="+mn-ea"/>
                          <a:cs typeface="+mn-cs"/>
                          <a:sym typeface="+mn-lt"/>
                        </a:rPr>
                        <a:t>有效期</a:t>
                      </a:r>
                      <a:r>
                        <a:rPr lang="en-US" altLang="zh-CN" sz="1100" b="0" kern="1200" dirty="0">
                          <a:solidFill>
                            <a:srgbClr val="595454"/>
                          </a:solidFill>
                          <a:latin typeface="+mn-ea"/>
                          <a:ea typeface="+mn-ea"/>
                          <a:cs typeface="+mn-cs"/>
                          <a:sym typeface="+mn-lt"/>
                        </a:rPr>
                        <a:t>24</a:t>
                      </a:r>
                      <a:r>
                        <a:rPr lang="zh-CN" altLang="en-US" sz="1100" b="0" kern="1200" dirty="0">
                          <a:solidFill>
                            <a:srgbClr val="595454"/>
                          </a:solidFill>
                          <a:latin typeface="+mn-ea"/>
                          <a:ea typeface="+mn-ea"/>
                          <a:cs typeface="+mn-cs"/>
                          <a:sym typeface="+mn-lt"/>
                        </a:rPr>
                        <a:t>个月</a:t>
                      </a:r>
                      <a:endParaRPr lang="en-US" altLang="zh-CN" sz="1100" b="0" kern="1200" dirty="0">
                        <a:solidFill>
                          <a:srgbClr val="595454"/>
                        </a:solidFill>
                        <a:latin typeface="+mn-ea"/>
                        <a:ea typeface="+mn-ea"/>
                        <a:cs typeface="+mn-cs"/>
                        <a:sym typeface="+mn-lt"/>
                      </a:endParaRPr>
                    </a:p>
                  </a:txBody>
                  <a:tcPr marL="71974" marR="71974" marT="24000" marB="2400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49138"/>
                  </a:ext>
                </a:extLst>
              </a:tr>
            </a:tbl>
          </a:graphicData>
        </a:graphic>
      </p:graphicFrame>
      <p:sp>
        <p:nvSpPr>
          <p:cNvPr id="12" name="Rectangle 11">
            <a:extLst>
              <a:ext uri="{FF2B5EF4-FFF2-40B4-BE49-F238E27FC236}">
                <a16:creationId xmlns:a16="http://schemas.microsoft.com/office/drawing/2014/main" id="{714AC2E7-0A28-AB4D-7AD5-483889307A30}"/>
              </a:ext>
            </a:extLst>
          </p:cNvPr>
          <p:cNvSpPr/>
          <p:nvPr/>
        </p:nvSpPr>
        <p:spPr>
          <a:xfrm>
            <a:off x="10431287" y="6133674"/>
            <a:ext cx="1444977" cy="213176"/>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800">
                <a:solidFill>
                  <a:srgbClr val="595454"/>
                </a:solidFill>
              </a:rPr>
              <a:t>*</a:t>
            </a:r>
            <a:r>
              <a:rPr lang="zh-CN" altLang="en-US" sz="800">
                <a:solidFill>
                  <a:srgbClr val="595454"/>
                </a:solidFill>
              </a:rPr>
              <a:t>来自说明书及相关临床试验</a:t>
            </a:r>
          </a:p>
        </p:txBody>
      </p:sp>
      <p:sp>
        <p:nvSpPr>
          <p:cNvPr id="10" name="矩形: 圆角 19">
            <a:extLst>
              <a:ext uri="{FF2B5EF4-FFF2-40B4-BE49-F238E27FC236}">
                <a16:creationId xmlns:a16="http://schemas.microsoft.com/office/drawing/2014/main" id="{36FEB97A-E14C-FEB1-CE92-1951D0342F5A}"/>
              </a:ext>
            </a:extLst>
          </p:cNvPr>
          <p:cNvSpPr/>
          <p:nvPr/>
        </p:nvSpPr>
        <p:spPr>
          <a:xfrm>
            <a:off x="304800" y="1313360"/>
            <a:ext cx="6104709" cy="369331"/>
          </a:xfrm>
          <a:prstGeom prst="roundRect">
            <a:avLst>
              <a:gd name="adj" fmla="val 34398"/>
            </a:avLst>
          </a:prstGeom>
          <a:solidFill>
            <a:srgbClr val="595454"/>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2000" b="1">
                <a:solidFill>
                  <a:schemeClr val="bg1"/>
                </a:solidFill>
              </a:rPr>
              <a:t>奥扎莫德的药学优势带来多方获益</a:t>
            </a:r>
          </a:p>
        </p:txBody>
      </p:sp>
      <p:sp>
        <p:nvSpPr>
          <p:cNvPr id="3" name="文本框 2">
            <a:extLst>
              <a:ext uri="{FF2B5EF4-FFF2-40B4-BE49-F238E27FC236}">
                <a16:creationId xmlns:a16="http://schemas.microsoft.com/office/drawing/2014/main" id="{56E49F70-4C89-4BBC-8405-A20C4A5EB214}"/>
              </a:ext>
            </a:extLst>
          </p:cNvPr>
          <p:cNvSpPr txBox="1"/>
          <p:nvPr/>
        </p:nvSpPr>
        <p:spPr>
          <a:xfrm>
            <a:off x="365760" y="6402674"/>
            <a:ext cx="3061866" cy="497493"/>
          </a:xfrm>
          <a:prstGeom prst="rect">
            <a:avLst/>
          </a:prstGeom>
          <a:noFill/>
        </p:spPr>
        <p:txBody>
          <a:bodyPr wrap="square" lIns="0" tIns="0" rIns="0" bIns="0" rtlCol="0">
            <a:noAutofit/>
          </a:bodyPr>
          <a:lstStyle/>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Al-</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Zaqri</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N, et al. Journal of Molecular Structure. 2021; 1227:129685</a:t>
            </a:r>
          </a:p>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Scott FL, et al. Br J </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Pharmacol</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2016;173(11):1778-1792.</a:t>
            </a:r>
          </a:p>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Cohan S, et al. Biomedicines. 2020;8(7):227.</a:t>
            </a:r>
          </a:p>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Correale</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J, et al. </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Mult</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Scler</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Relat</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700" b="0" i="0" u="none" strike="noStrike" kern="1200" cap="none" spc="0" normalizeH="0" baseline="0" noProof="0" dirty="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Disord</a:t>
            </a:r>
            <a:r>
              <a:rPr kumimoji="0" lang="en-US" altLang="zh-CN" sz="700" b="0" i="0" u="none" strike="noStrike" kern="120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2021;56:103264.</a:t>
            </a:r>
          </a:p>
        </p:txBody>
      </p:sp>
      <p:sp>
        <p:nvSpPr>
          <p:cNvPr id="8" name="文本框 7">
            <a:extLst>
              <a:ext uri="{FF2B5EF4-FFF2-40B4-BE49-F238E27FC236}">
                <a16:creationId xmlns:a16="http://schemas.microsoft.com/office/drawing/2014/main" id="{8D3EDE6C-B98B-A041-2C16-50415A1D0C3F}"/>
              </a:ext>
            </a:extLst>
          </p:cNvPr>
          <p:cNvSpPr txBox="1"/>
          <p:nvPr/>
        </p:nvSpPr>
        <p:spPr>
          <a:xfrm>
            <a:off x="3601110" y="6387084"/>
            <a:ext cx="2870537" cy="497493"/>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5"/>
              <a:tabLst/>
              <a:defRPr/>
            </a:pP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Bigaud</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M, et al. ECTRIMS 2019.</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Chun J, et al. Drugs. 2021;81(2):207-231. </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Gardin</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 et al. Int J Clin </a:t>
            </a: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Pharmacol</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Ther</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2017;55(1):54-65.</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David OJ, et al. Clin </a:t>
            </a: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Pharmacol</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Drug Dev. 2018;7(6):575-586.</a:t>
            </a:r>
          </a:p>
        </p:txBody>
      </p:sp>
      <p:sp>
        <p:nvSpPr>
          <p:cNvPr id="9" name="文本框 8">
            <a:extLst>
              <a:ext uri="{FF2B5EF4-FFF2-40B4-BE49-F238E27FC236}">
                <a16:creationId xmlns:a16="http://schemas.microsoft.com/office/drawing/2014/main" id="{A9232F57-B96D-FFD5-EC1B-FC5CED5DD2EF}"/>
              </a:ext>
            </a:extLst>
          </p:cNvPr>
          <p:cNvSpPr txBox="1"/>
          <p:nvPr/>
        </p:nvSpPr>
        <p:spPr>
          <a:xfrm>
            <a:off x="6605885" y="6387084"/>
            <a:ext cx="2870537" cy="441783"/>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9"/>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JQ, et al. Adv </a:t>
            </a: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Ther</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2020;37(10):4381-4395.</a:t>
            </a:r>
          </a:p>
          <a:p>
            <a:pPr marL="228600" marR="0" lvl="0" indent="-228600" algn="l" defTabSz="914400" rtl="0" eaLnBrk="1" fontAlgn="auto" latinLnBrk="0" hangingPunct="1">
              <a:spcAft>
                <a:spcPts val="0"/>
              </a:spcAft>
              <a:buClrTx/>
              <a:buSzPct val="100000"/>
              <a:buFont typeface="+mj-lt"/>
              <a:buAutoNum type="arabicPeriod" startAt="9"/>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Zhao Z, et al. Front Immunol . 2021 Dec 7;12_795574. </a:t>
            </a:r>
          </a:p>
          <a:p>
            <a:pPr marL="228600" marR="0" lvl="0" indent="-228600" algn="l" defTabSz="914400" rtl="0" eaLnBrk="1" fontAlgn="auto" latinLnBrk="0" hangingPunct="1">
              <a:spcAft>
                <a:spcPts val="0"/>
              </a:spcAft>
              <a:buClrTx/>
              <a:buSzPct val="100000"/>
              <a:buFont typeface="+mj-lt"/>
              <a:buAutoNum type="arabicPeriod" startAt="9"/>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Roy R, et al. CNS Drugs . 2021 Apr;35(4) 385-402. </a:t>
            </a:r>
          </a:p>
          <a:p>
            <a:pPr marL="228600" marR="0" lvl="0" indent="-228600" algn="l" defTabSz="914400" rtl="0" eaLnBrk="1" fontAlgn="auto" latinLnBrk="0" hangingPunct="1">
              <a:spcAft>
                <a:spcPts val="0"/>
              </a:spcAft>
              <a:buClrTx/>
              <a:buSzPct val="100000"/>
              <a:buFont typeface="+mj-lt"/>
              <a:buAutoNum type="arabicPeriod" startAt="9"/>
              <a:tabLst/>
              <a:defRPr/>
            </a:pPr>
            <a:r>
              <a:rPr kumimoji="0" lang="zh-CN" altLang="en-US"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盐酸奥扎莫德胶囊药品说明书</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.2023.</a:t>
            </a:r>
          </a:p>
          <a:p>
            <a:pPr marR="0" lvl="0" algn="l" defTabSz="914400" rtl="0" eaLnBrk="1" fontAlgn="auto" latinLnBrk="0" hangingPunct="1">
              <a:spcAft>
                <a:spcPts val="0"/>
              </a:spcAft>
              <a:buClrTx/>
              <a:buSzPct val="100000"/>
              <a:tabLst/>
              <a:defRPr/>
            </a:pP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 name="文本框 12">
            <a:extLst>
              <a:ext uri="{FF2B5EF4-FFF2-40B4-BE49-F238E27FC236}">
                <a16:creationId xmlns:a16="http://schemas.microsoft.com/office/drawing/2014/main" id="{4E7AD025-4D8A-5239-E9E0-543BB3901707}"/>
              </a:ext>
            </a:extLst>
          </p:cNvPr>
          <p:cNvSpPr txBox="1"/>
          <p:nvPr/>
        </p:nvSpPr>
        <p:spPr>
          <a:xfrm>
            <a:off x="9156088" y="6393288"/>
            <a:ext cx="1997688" cy="213176"/>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13"/>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Siponimod FDA label 2022</a:t>
            </a:r>
          </a:p>
          <a:p>
            <a:pPr marL="228600" marR="0" lvl="0" indent="-228600" algn="l" defTabSz="914400" rtl="0" eaLnBrk="1" fontAlgn="auto" latinLnBrk="0" hangingPunct="1">
              <a:spcAft>
                <a:spcPts val="0"/>
              </a:spcAft>
              <a:buClrTx/>
              <a:buSzPct val="100000"/>
              <a:buFont typeface="+mj-lt"/>
              <a:buAutoNum type="arabicPeriod" startAt="13"/>
              <a:tabLst/>
              <a:defRPr/>
            </a:pP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14" name="组合 13">
            <a:extLst>
              <a:ext uri="{FF2B5EF4-FFF2-40B4-BE49-F238E27FC236}">
                <a16:creationId xmlns:a16="http://schemas.microsoft.com/office/drawing/2014/main" id="{8D252AF9-21FF-F182-CF35-CF4F450AC136}"/>
              </a:ext>
            </a:extLst>
          </p:cNvPr>
          <p:cNvGrpSpPr/>
          <p:nvPr/>
        </p:nvGrpSpPr>
        <p:grpSpPr>
          <a:xfrm>
            <a:off x="0" y="27277"/>
            <a:ext cx="3124200" cy="369331"/>
            <a:chOff x="0" y="27277"/>
            <a:chExt cx="3124200" cy="369331"/>
          </a:xfrm>
        </p:grpSpPr>
        <p:sp>
          <p:nvSpPr>
            <p:cNvPr id="15" name="矩形: 圆顶角 8">
              <a:extLst>
                <a:ext uri="{FF2B5EF4-FFF2-40B4-BE49-F238E27FC236}">
                  <a16:creationId xmlns:a16="http://schemas.microsoft.com/office/drawing/2014/main" id="{0948F7D0-674B-84E6-4925-4AD3CECABD1B}"/>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6" name="文本框 9">
              <a:extLst>
                <a:ext uri="{FF2B5EF4-FFF2-40B4-BE49-F238E27FC236}">
                  <a16:creationId xmlns:a16="http://schemas.microsoft.com/office/drawing/2014/main" id="{20CE931C-9CA2-C238-5C66-88DF01ED1DBC}"/>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2</a:t>
              </a:r>
              <a:endParaRPr lang="zh-CN" altLang="en-US" sz="2000" b="1">
                <a:solidFill>
                  <a:schemeClr val="bg1"/>
                </a:solidFill>
              </a:endParaRPr>
            </a:p>
          </p:txBody>
        </p:sp>
        <p:sp>
          <p:nvSpPr>
            <p:cNvPr id="17" name="文本框 7">
              <a:extLst>
                <a:ext uri="{FF2B5EF4-FFF2-40B4-BE49-F238E27FC236}">
                  <a16:creationId xmlns:a16="http://schemas.microsoft.com/office/drawing/2014/main" id="{91B34056-966C-3EE7-107E-42418E7E9658}"/>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创新性</a:t>
              </a:r>
              <a:endParaRPr lang="en-GB" altLang="zh-CN" sz="1400" b="1">
                <a:latin typeface="Trebuchet MS"/>
              </a:endParaRPr>
            </a:p>
          </p:txBody>
        </p:sp>
      </p:grpSp>
      <p:sp>
        <p:nvSpPr>
          <p:cNvPr id="18" name="标题 1">
            <a:extLst>
              <a:ext uri="{FF2B5EF4-FFF2-40B4-BE49-F238E27FC236}">
                <a16:creationId xmlns:a16="http://schemas.microsoft.com/office/drawing/2014/main" id="{6ABB4759-B8AD-48E3-5F23-01234735B1BC}"/>
              </a:ext>
            </a:extLst>
          </p:cNvPr>
          <p:cNvSpPr txBox="1">
            <a:spLocks/>
          </p:cNvSpPr>
          <p:nvPr/>
        </p:nvSpPr>
        <p:spPr>
          <a:xfrm>
            <a:off x="365760" y="365760"/>
            <a:ext cx="11234149"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600"/>
              </a:spcBef>
              <a:spcAft>
                <a:spcPts val="1200"/>
              </a:spcAft>
            </a:pPr>
            <a:r>
              <a:rPr lang="zh-CN" altLang="en-US" sz="2400" dirty="0">
                <a:solidFill>
                  <a:srgbClr val="595454"/>
                </a:solidFill>
                <a:latin typeface="+mn-lt"/>
                <a:ea typeface="+mn-ea"/>
                <a:cs typeface="+mn-cs"/>
              </a:rPr>
              <a:t>盐酸奥扎莫德显著的药学优势，实质性地带来了</a:t>
            </a:r>
            <a:r>
              <a:rPr lang="zh-CN" altLang="en-US" sz="2400" dirty="0">
                <a:solidFill>
                  <a:srgbClr val="BE2E91"/>
                </a:solidFill>
                <a:latin typeface="+mn-lt"/>
                <a:ea typeface="+mn-ea"/>
                <a:cs typeface="+mn-cs"/>
              </a:rPr>
              <a:t>临床获益的提升和药品管理的优化</a:t>
            </a:r>
          </a:p>
        </p:txBody>
      </p:sp>
      <p:sp>
        <p:nvSpPr>
          <p:cNvPr id="5" name="灯片编号占位符 3">
            <a:extLst>
              <a:ext uri="{FF2B5EF4-FFF2-40B4-BE49-F238E27FC236}">
                <a16:creationId xmlns:a16="http://schemas.microsoft.com/office/drawing/2014/main" id="{4D27CF00-75EE-7AB4-9A77-AF2B2B380DE2}"/>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6</a:t>
            </a:fld>
            <a:endParaRPr lang="en-US"/>
          </a:p>
        </p:txBody>
      </p:sp>
    </p:spTree>
    <p:custDataLst>
      <p:tags r:id="rId1"/>
    </p:custDataLst>
    <p:extLst>
      <p:ext uri="{BB962C8B-B14F-4D97-AF65-F5344CB8AC3E}">
        <p14:creationId xmlns:p14="http://schemas.microsoft.com/office/powerpoint/2010/main" val="3883241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a:extLst>
              <a:ext uri="{FF2B5EF4-FFF2-40B4-BE49-F238E27FC236}">
                <a16:creationId xmlns:a16="http://schemas.microsoft.com/office/drawing/2014/main" id="{94F93B4A-F189-2A8F-2CF8-4E03129E53D6}"/>
              </a:ext>
            </a:extLst>
          </p:cNvPr>
          <p:cNvGraphicFramePr>
            <a:graphicFrameLocks noChangeAspect="1"/>
          </p:cNvGraphicFramePr>
          <p:nvPr>
            <p:custDataLst>
              <p:tags r:id="rId1"/>
            </p:custDataLst>
            <p:extLst>
              <p:ext uri="{D42A27DB-BD31-4B8C-83A1-F6EECF244321}">
                <p14:modId xmlns:p14="http://schemas.microsoft.com/office/powerpoint/2010/main" val="3633723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7" imgW="426" imgH="428" progId="TCLayout.ActiveDocument.1">
                  <p:embed/>
                </p:oleObj>
              </mc:Choice>
              <mc:Fallback>
                <p:oleObj name="think-cell 幻灯片" r:id="rId7" imgW="426" imgH="428" progId="TCLayout.ActiveDocument.1">
                  <p:embed/>
                  <p:pic>
                    <p:nvPicPr>
                      <p:cNvPr id="8" name="对象 7" hidden="1">
                        <a:extLst>
                          <a:ext uri="{FF2B5EF4-FFF2-40B4-BE49-F238E27FC236}">
                            <a16:creationId xmlns:a16="http://schemas.microsoft.com/office/drawing/2014/main" id="{94F93B4A-F189-2A8F-2CF8-4E03129E53D6}"/>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70" name="箭头: 五边形 269">
            <a:extLst>
              <a:ext uri="{FF2B5EF4-FFF2-40B4-BE49-F238E27FC236}">
                <a16:creationId xmlns:a16="http://schemas.microsoft.com/office/drawing/2014/main" id="{8DB3BBD7-33C3-AA78-245C-46D464FE6942}"/>
              </a:ext>
            </a:extLst>
          </p:cNvPr>
          <p:cNvSpPr/>
          <p:nvPr/>
        </p:nvSpPr>
        <p:spPr>
          <a:xfrm>
            <a:off x="486607" y="1483360"/>
            <a:ext cx="6490456" cy="4676808"/>
          </a:xfrm>
          <a:prstGeom prst="homePlate">
            <a:avLst>
              <a:gd name="adj" fmla="val 29705"/>
            </a:avLst>
          </a:prstGeom>
          <a:noFill/>
          <a:ln w="19050">
            <a:solidFill>
              <a:schemeClr val="tx1"/>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44" name="矩形: 圆角 43">
            <a:extLst>
              <a:ext uri="{FF2B5EF4-FFF2-40B4-BE49-F238E27FC236}">
                <a16:creationId xmlns:a16="http://schemas.microsoft.com/office/drawing/2014/main" id="{2B6CAF64-43C5-47E4-DB10-7BE7818F25CF}"/>
              </a:ext>
            </a:extLst>
          </p:cNvPr>
          <p:cNvSpPr/>
          <p:nvPr/>
        </p:nvSpPr>
        <p:spPr>
          <a:xfrm>
            <a:off x="5924163" y="1478076"/>
            <a:ext cx="6034157" cy="4682092"/>
          </a:xfrm>
          <a:prstGeom prst="roundRect">
            <a:avLst>
              <a:gd name="adj" fmla="val 2941"/>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chemeClr val="tx1"/>
              </a:solidFill>
              <a:effectLst/>
              <a:uLnTx/>
              <a:uFillTx/>
              <a:latin typeface="Trebuchet MS"/>
              <a:cs typeface="+mn-ea"/>
              <a:sym typeface="+mn-lt"/>
            </a:endParaRPr>
          </a:p>
        </p:txBody>
      </p:sp>
      <p:sp>
        <p:nvSpPr>
          <p:cNvPr id="53" name="矩形 52">
            <a:extLst>
              <a:ext uri="{FF2B5EF4-FFF2-40B4-BE49-F238E27FC236}">
                <a16:creationId xmlns:a16="http://schemas.microsoft.com/office/drawing/2014/main" id="{2C6F74EC-F8FC-D800-6D3D-B93A9B3BF162}"/>
              </a:ext>
            </a:extLst>
          </p:cNvPr>
          <p:cNvSpPr/>
          <p:nvPr/>
        </p:nvSpPr>
        <p:spPr>
          <a:xfrm>
            <a:off x="6405320" y="1335755"/>
            <a:ext cx="4918354" cy="433633"/>
          </a:xfrm>
          <a:prstGeom prst="rect">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600" b="1">
                <a:solidFill>
                  <a:schemeClr val="bg1"/>
                </a:solidFill>
              </a:rPr>
              <a:t>奥扎莫德年复发率（</a:t>
            </a:r>
            <a:r>
              <a:rPr lang="en-US" altLang="zh-CN" sz="1600" b="1">
                <a:solidFill>
                  <a:schemeClr val="bg1"/>
                </a:solidFill>
              </a:rPr>
              <a:t>ARR</a:t>
            </a:r>
            <a:r>
              <a:rPr lang="zh-CN" altLang="en-US" sz="1600" b="1">
                <a:solidFill>
                  <a:schemeClr val="bg1"/>
                </a:solidFill>
              </a:rPr>
              <a:t>）数值均低于西尼莫德</a:t>
            </a:r>
          </a:p>
        </p:txBody>
      </p:sp>
      <p:sp>
        <p:nvSpPr>
          <p:cNvPr id="24" name="矩形 23">
            <a:extLst>
              <a:ext uri="{FF2B5EF4-FFF2-40B4-BE49-F238E27FC236}">
                <a16:creationId xmlns:a16="http://schemas.microsoft.com/office/drawing/2014/main" id="{CEFFBA89-80A3-947D-7B6A-A618C98A969C}"/>
              </a:ext>
            </a:extLst>
          </p:cNvPr>
          <p:cNvSpPr/>
          <p:nvPr/>
        </p:nvSpPr>
        <p:spPr>
          <a:xfrm>
            <a:off x="763790" y="1335755"/>
            <a:ext cx="4723588" cy="412750"/>
          </a:xfrm>
          <a:prstGeom prst="rect">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600" b="1">
                <a:solidFill>
                  <a:schemeClr val="bg1"/>
                </a:solidFill>
              </a:rPr>
              <a:t>奥扎莫德国际多中心临床试验</a:t>
            </a:r>
            <a:endParaRPr lang="zh-CN" altLang="en-US" sz="1600" b="1" baseline="30000">
              <a:solidFill>
                <a:schemeClr val="bg1"/>
              </a:solidFill>
            </a:endParaRPr>
          </a:p>
        </p:txBody>
      </p:sp>
      <p:sp>
        <p:nvSpPr>
          <p:cNvPr id="25" name="文本框 24">
            <a:extLst>
              <a:ext uri="{FF2B5EF4-FFF2-40B4-BE49-F238E27FC236}">
                <a16:creationId xmlns:a16="http://schemas.microsoft.com/office/drawing/2014/main" id="{CA8AF244-2F0C-0732-058E-CA0B49E05E95}"/>
              </a:ext>
            </a:extLst>
          </p:cNvPr>
          <p:cNvSpPr txBox="1"/>
          <p:nvPr/>
        </p:nvSpPr>
        <p:spPr>
          <a:xfrm>
            <a:off x="668197" y="1987735"/>
            <a:ext cx="5074376" cy="1596197"/>
          </a:xfrm>
          <a:prstGeom prst="rect">
            <a:avLst/>
          </a:prstGeom>
          <a:noFill/>
        </p:spPr>
        <p:txBody>
          <a:bodyPr wrap="square" lIns="36000" tIns="36000" rIns="36000" bIns="36000" rtlCol="0">
            <a:spAutoFit/>
          </a:bodyPr>
          <a:lstStyle/>
          <a:p>
            <a:pPr>
              <a:spcAft>
                <a:spcPts val="600"/>
              </a:spcAft>
              <a:buSzPct val="100000"/>
            </a:pPr>
            <a:r>
              <a:rPr lang="zh-CN" altLang="en-US" sz="1600" b="1" u="sng">
                <a:latin typeface="+mn-ea"/>
              </a:rPr>
              <a:t>大型</a:t>
            </a:r>
            <a:r>
              <a:rPr lang="en-US" altLang="zh-CN" sz="1600" b="1" u="sng">
                <a:latin typeface="+mn-ea"/>
              </a:rPr>
              <a:t>III</a:t>
            </a:r>
            <a:r>
              <a:rPr lang="zh-CN" altLang="en-US" sz="1600" b="1" u="sng">
                <a:latin typeface="+mn-ea"/>
              </a:rPr>
              <a:t>期、阳性药物对照（</a:t>
            </a:r>
            <a:r>
              <a:rPr lang="en-US" altLang="zh-CN" sz="1600" u="sng">
                <a:latin typeface="+mn-ea"/>
                <a:cs typeface="+mn-ea"/>
                <a:sym typeface="微软雅黑"/>
              </a:rPr>
              <a:t> </a:t>
            </a:r>
            <a:r>
              <a:rPr lang="zh-CN" altLang="en-US" sz="1600" u="sng">
                <a:latin typeface="+mn-ea"/>
                <a:cs typeface="+mn-ea"/>
                <a:sym typeface="微软雅黑"/>
              </a:rPr>
              <a:t>干扰素</a:t>
            </a:r>
            <a:r>
              <a:rPr lang="en-US" altLang="zh-CN" sz="1600" u="sng">
                <a:latin typeface="+mn-ea"/>
                <a:cs typeface="+mn-ea"/>
                <a:sym typeface="微软雅黑"/>
              </a:rPr>
              <a:t>IFN</a:t>
            </a:r>
            <a:r>
              <a:rPr lang="el-GR" altLang="zh-CN" sz="1600" u="sng">
                <a:latin typeface="+mn-ea"/>
                <a:cs typeface="+mn-ea"/>
                <a:sym typeface="微软雅黑"/>
              </a:rPr>
              <a:t>β-1</a:t>
            </a:r>
            <a:r>
              <a:rPr lang="en-US" altLang="zh-CN" sz="1600" u="sng">
                <a:latin typeface="+mn-ea"/>
                <a:cs typeface="+mn-ea"/>
                <a:sym typeface="微软雅黑"/>
              </a:rPr>
              <a:t>a </a:t>
            </a:r>
            <a:r>
              <a:rPr lang="zh-CN" altLang="en-US" sz="1600" b="1" u="sng">
                <a:latin typeface="+mn-ea"/>
              </a:rPr>
              <a:t>）临床研究</a:t>
            </a:r>
            <a:endParaRPr lang="en-US" altLang="zh-CN" sz="1600" b="1" u="sng">
              <a:latin typeface="+mn-ea"/>
            </a:endParaRPr>
          </a:p>
          <a:p>
            <a:pPr marL="285750" indent="-285750">
              <a:spcBef>
                <a:spcPts val="1200"/>
              </a:spcBef>
              <a:spcAft>
                <a:spcPts val="600"/>
              </a:spcAft>
              <a:buSzPct val="100000"/>
              <a:buFont typeface="Arial" panose="020B0604020202020204" pitchFamily="34" charset="0"/>
              <a:buChar char="•"/>
            </a:pPr>
            <a:r>
              <a:rPr lang="en-US" altLang="zh-CN" sz="1600" b="1">
                <a:latin typeface="+mn-ea"/>
              </a:rPr>
              <a:t>SUNBEAM</a:t>
            </a:r>
            <a:r>
              <a:rPr lang="zh-CN" altLang="en-US" sz="1600" b="1">
                <a:latin typeface="+mn-ea"/>
              </a:rPr>
              <a:t>：</a:t>
            </a:r>
            <a:r>
              <a:rPr lang="en-US" altLang="zh-CN" sz="1600">
                <a:latin typeface="+mn-ea"/>
              </a:rPr>
              <a:t>12</a:t>
            </a:r>
            <a:r>
              <a:rPr lang="zh-CN" altLang="en-US" sz="1600">
                <a:latin typeface="+mn-ea"/>
              </a:rPr>
              <a:t>个月</a:t>
            </a:r>
            <a:r>
              <a:rPr kumimoji="0" lang="zh-CN" altLang="en-US" sz="1600" i="0" u="none" strike="noStrike" kern="1200" cap="none" spc="0" normalizeH="0" baseline="0" noProof="0">
                <a:ln>
                  <a:noFill/>
                </a:ln>
                <a:effectLst/>
                <a:uLnTx/>
                <a:uFillTx/>
                <a:latin typeface="+mn-ea"/>
                <a:cs typeface="+mn-ea"/>
                <a:sym typeface="微软雅黑"/>
              </a:rPr>
              <a:t>，</a:t>
            </a:r>
            <a:r>
              <a:rPr kumimoji="0" lang="en-US" altLang="zh-CN" sz="1600" i="0" u="none" strike="noStrike" kern="1200" cap="none" spc="0" normalizeH="0" baseline="0" noProof="0">
                <a:ln>
                  <a:noFill/>
                </a:ln>
                <a:effectLst/>
                <a:uLnTx/>
                <a:uFillTx/>
                <a:latin typeface="+mn-ea"/>
                <a:cs typeface="+mn-ea"/>
                <a:sym typeface="微软雅黑"/>
              </a:rPr>
              <a:t>1346</a:t>
            </a:r>
            <a:r>
              <a:rPr kumimoji="0" lang="zh-CN" altLang="en-US" sz="1600" i="0" u="none" strike="noStrike" kern="1200" cap="none" spc="0" normalizeH="0" baseline="0" noProof="0">
                <a:ln>
                  <a:noFill/>
                </a:ln>
                <a:effectLst/>
                <a:uLnTx/>
                <a:uFillTx/>
                <a:latin typeface="+mn-ea"/>
                <a:cs typeface="+mn-ea"/>
                <a:sym typeface="微软雅黑"/>
              </a:rPr>
              <a:t>例患者</a:t>
            </a:r>
            <a:endParaRPr kumimoji="0" lang="en-US" altLang="zh-CN" sz="1600" i="0" u="none" strike="noStrike" kern="1200" cap="none" spc="0" normalizeH="0" baseline="0" noProof="0">
              <a:ln>
                <a:noFill/>
              </a:ln>
              <a:effectLst/>
              <a:uLnTx/>
              <a:uFillTx/>
              <a:latin typeface="+mn-ea"/>
              <a:cs typeface="+mn-ea"/>
              <a:sym typeface="微软雅黑"/>
            </a:endParaRPr>
          </a:p>
          <a:p>
            <a:pPr marL="285750" indent="-285750">
              <a:spcBef>
                <a:spcPts val="600"/>
              </a:spcBef>
              <a:spcAft>
                <a:spcPts val="600"/>
              </a:spcAft>
              <a:buSzPct val="100000"/>
              <a:buFont typeface="Arial" panose="020B0604020202020204" pitchFamily="34" charset="0"/>
              <a:buChar char="•"/>
            </a:pPr>
            <a:r>
              <a:rPr lang="en-US" altLang="zh-CN" sz="1600" b="1">
                <a:latin typeface="+mn-ea"/>
              </a:rPr>
              <a:t>RADIANCE</a:t>
            </a:r>
            <a:r>
              <a:rPr lang="zh-CN" altLang="en-US" sz="1600" b="1">
                <a:latin typeface="+mn-ea"/>
              </a:rPr>
              <a:t>：</a:t>
            </a:r>
            <a:r>
              <a:rPr lang="en-US" altLang="zh-CN" sz="1600">
                <a:latin typeface="+mn-ea"/>
                <a:cs typeface="+mn-ea"/>
                <a:sym typeface="微软雅黑"/>
              </a:rPr>
              <a:t>24</a:t>
            </a:r>
            <a:r>
              <a:rPr lang="zh-CN" altLang="en-US" sz="1600">
                <a:latin typeface="+mn-ea"/>
                <a:cs typeface="+mn-ea"/>
                <a:sym typeface="微软雅黑"/>
              </a:rPr>
              <a:t>个月，</a:t>
            </a:r>
            <a:r>
              <a:rPr lang="en-US" altLang="zh-CN" sz="1600">
                <a:latin typeface="+mn-ea"/>
                <a:cs typeface="+mn-ea"/>
                <a:sym typeface="微软雅黑"/>
              </a:rPr>
              <a:t>1320</a:t>
            </a:r>
            <a:r>
              <a:rPr kumimoji="0" lang="zh-CN" altLang="en-US" sz="1600" i="0" u="none" strike="noStrike" kern="1200" cap="none" spc="0" normalizeH="0" baseline="0" noProof="0">
                <a:ln>
                  <a:noFill/>
                </a:ln>
                <a:effectLst/>
                <a:uLnTx/>
                <a:uFillTx/>
                <a:latin typeface="+mn-ea"/>
                <a:cs typeface="+mn-ea"/>
                <a:sym typeface="微软雅黑"/>
              </a:rPr>
              <a:t>例患者</a:t>
            </a:r>
            <a:endParaRPr kumimoji="0" lang="en-US" altLang="zh-CN" sz="1600" i="0" u="none" strike="noStrike" kern="1200" cap="none" spc="0" normalizeH="0" baseline="0" noProof="0">
              <a:ln>
                <a:noFill/>
              </a:ln>
              <a:effectLst/>
              <a:uLnTx/>
              <a:uFillTx/>
              <a:latin typeface="+mn-ea"/>
              <a:cs typeface="+mn-ea"/>
              <a:sym typeface="微软雅黑"/>
            </a:endParaRPr>
          </a:p>
          <a:p>
            <a:pPr marL="285750" indent="-285750">
              <a:spcBef>
                <a:spcPts val="600"/>
              </a:spcBef>
              <a:spcAft>
                <a:spcPts val="1200"/>
              </a:spcAft>
              <a:buSzPct val="100000"/>
              <a:buFont typeface="Arial" panose="020B0604020202020204" pitchFamily="34" charset="0"/>
              <a:buChar char="•"/>
            </a:pPr>
            <a:endParaRPr kumimoji="0" lang="en-US" altLang="zh-CN" sz="1600" b="1" i="0" u="none" strike="noStrike" kern="1200" cap="none" spc="0" normalizeH="0" baseline="0" noProof="0">
              <a:ln>
                <a:noFill/>
              </a:ln>
              <a:solidFill>
                <a:srgbClr val="0063C8"/>
              </a:solidFill>
              <a:effectLst/>
              <a:uLnTx/>
              <a:uFillTx/>
              <a:latin typeface="+mn-ea"/>
              <a:cs typeface="+mn-ea"/>
              <a:sym typeface="微软雅黑"/>
            </a:endParaRPr>
          </a:p>
        </p:txBody>
      </p:sp>
      <p:sp>
        <p:nvSpPr>
          <p:cNvPr id="3" name="文本框 2">
            <a:extLst>
              <a:ext uri="{FF2B5EF4-FFF2-40B4-BE49-F238E27FC236}">
                <a16:creationId xmlns:a16="http://schemas.microsoft.com/office/drawing/2014/main" id="{FEAB16F2-0166-356E-D87A-14EB6D30BC4B}"/>
              </a:ext>
            </a:extLst>
          </p:cNvPr>
          <p:cNvSpPr txBox="1"/>
          <p:nvPr/>
        </p:nvSpPr>
        <p:spPr>
          <a:xfrm>
            <a:off x="486607" y="6383798"/>
            <a:ext cx="3061866" cy="497493"/>
          </a:xfrm>
          <a:prstGeom prst="rect">
            <a:avLst/>
          </a:prstGeom>
          <a:noFill/>
        </p:spPr>
        <p:txBody>
          <a:bodyPr wrap="square" lIns="0" tIns="0" rIns="0" bIns="0" rtlCol="0">
            <a:noAutofit/>
          </a:bodyPr>
          <a:lstStyle/>
          <a:p>
            <a:pPr marL="144000" marR="0" lvl="0" indent="-144000" algn="l" defTabSz="914400" rtl="0" eaLnBrk="1" fontAlgn="auto" latinLnBrk="0" hangingPunct="1">
              <a:spcAft>
                <a:spcPts val="0"/>
              </a:spcAft>
              <a:buClrTx/>
              <a:buSzPct val="100000"/>
              <a:buFont typeface="+mj-lt"/>
              <a:buAutoNum type="arabicPeriod"/>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Comi</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G et al. Lancet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2019;18(11):1009-1020.</a:t>
            </a:r>
          </a:p>
          <a:p>
            <a:pPr marL="144000" marR="0" lvl="0" indent="-144000" algn="l" defTabSz="914400" rtl="0" eaLnBrk="1" fontAlgn="auto" latinLnBrk="0" hangingPunct="1">
              <a:spcAft>
                <a:spcPts val="0"/>
              </a:spcAft>
              <a:buClrTx/>
              <a:buSzPct val="100000"/>
              <a:buFont typeface="+mj-lt"/>
              <a:buAutoNum type="arabicPeriod"/>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Cohen JA et al. Lancet Neurol. 2019;18(11):1021-1033.</a:t>
            </a:r>
          </a:p>
          <a:p>
            <a:pPr marL="144000" marR="0" lvl="0" indent="-144000" algn="l" defTabSz="914400" rtl="0" eaLnBrk="1" fontAlgn="auto" latinLnBrk="0" hangingPunct="1">
              <a:spcAft>
                <a:spcPts val="0"/>
              </a:spcAft>
              <a:buClrTx/>
              <a:buSzPct val="100000"/>
              <a:buFont typeface="+mj-lt"/>
              <a:buAutoNum type="arabicPeriod"/>
              <a:tabLst/>
              <a:defRPr/>
            </a:pPr>
            <a:r>
              <a:rPr kumimoji="0" lang="es-E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Cree BA, et al. </a:t>
            </a:r>
            <a:r>
              <a:rPr kumimoji="0" lang="es-E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Mult</a:t>
            </a:r>
            <a:r>
              <a:rPr kumimoji="0" lang="es-E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es-E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Scler</a:t>
            </a:r>
            <a:r>
              <a:rPr kumimoji="0" lang="es-E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2022;28(12):1944-1962.</a:t>
            </a:r>
          </a:p>
          <a:p>
            <a:pPr marL="144000" marR="0" lvl="0" indent="-144000" algn="l" defTabSz="914400" rtl="0" eaLnBrk="1" fontAlgn="auto" latinLnBrk="0" hangingPunct="1">
              <a:spcAft>
                <a:spcPts val="0"/>
              </a:spcAft>
              <a:buClrTx/>
              <a:buSzPct val="100000"/>
              <a:buFont typeface="+mj-lt"/>
              <a:buAutoNum type="arabicPeriod"/>
              <a:tabLst/>
              <a:defRPr/>
            </a:pPr>
            <a:r>
              <a:rPr kumimoji="0" lang="da-DK"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Selmaj KW, et al. ECTRIMS 2021. Poster P737. </a:t>
            </a:r>
          </a:p>
          <a:p>
            <a:pPr marL="144000" marR="0" lvl="0" indent="-144000" algn="l" defTabSz="914400" rtl="0" eaLnBrk="1" fontAlgn="auto" latinLnBrk="0" hangingPunct="1">
              <a:spcAft>
                <a:spcPts val="0"/>
              </a:spcAft>
              <a:buClrTx/>
              <a:buSzPct val="100000"/>
              <a:buFont typeface="+mj-lt"/>
              <a:buAutoNum type="arabicPeriod"/>
              <a:tabLst/>
              <a:defRPr/>
            </a:pP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5" name="文本框 4">
            <a:extLst>
              <a:ext uri="{FF2B5EF4-FFF2-40B4-BE49-F238E27FC236}">
                <a16:creationId xmlns:a16="http://schemas.microsoft.com/office/drawing/2014/main" id="{67034DBB-2BF3-2DA3-690C-20028E7C8813}"/>
              </a:ext>
            </a:extLst>
          </p:cNvPr>
          <p:cNvSpPr txBox="1"/>
          <p:nvPr/>
        </p:nvSpPr>
        <p:spPr>
          <a:xfrm>
            <a:off x="3294248" y="6378514"/>
            <a:ext cx="3061866" cy="497493"/>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5"/>
              <a:tabLst/>
              <a:defRPr/>
            </a:pPr>
            <a:r>
              <a:rPr kumimoji="0" lang="da-DK"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L, et al. JAMA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2016;73(9):1089-1098.</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da-DK"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 L, et al. Presented at the AAN 2022. Poster Number P012. </a:t>
            </a:r>
          </a:p>
          <a:p>
            <a:pPr marL="228600" marR="0" lvl="0" indent="-228600" algn="l" defTabSz="914400" rtl="0" eaLnBrk="1" fontAlgn="auto" latinLnBrk="0" hangingPunct="1">
              <a:spcAft>
                <a:spcPts val="0"/>
              </a:spcAft>
              <a:buClrTx/>
              <a:buSzPct val="100000"/>
              <a:buFont typeface="+mj-lt"/>
              <a:buAutoNum type="arabicPeriod" startAt="5"/>
              <a:tabLst/>
              <a:defRPr/>
            </a:pPr>
            <a:endPar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graphicFrame>
        <p:nvGraphicFramePr>
          <p:cNvPr id="157" name="Chart 3">
            <a:extLst>
              <a:ext uri="{FF2B5EF4-FFF2-40B4-BE49-F238E27FC236}">
                <a16:creationId xmlns:a16="http://schemas.microsoft.com/office/drawing/2014/main" id="{52F98697-93FB-7397-6554-025E97C07C85}"/>
              </a:ext>
            </a:extLst>
          </p:cNvPr>
          <p:cNvGraphicFramePr/>
          <p:nvPr>
            <p:custDataLst>
              <p:tags r:id="rId2"/>
            </p:custDataLst>
            <p:extLst>
              <p:ext uri="{D42A27DB-BD31-4B8C-83A1-F6EECF244321}">
                <p14:modId xmlns:p14="http://schemas.microsoft.com/office/powerpoint/2010/main" val="2522244856"/>
              </p:ext>
            </p:extLst>
          </p:nvPr>
        </p:nvGraphicFramePr>
        <p:xfrm>
          <a:off x="8242300" y="1993900"/>
          <a:ext cx="2936875" cy="2362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58" name="Chart 3">
            <a:extLst>
              <a:ext uri="{FF2B5EF4-FFF2-40B4-BE49-F238E27FC236}">
                <a16:creationId xmlns:a16="http://schemas.microsoft.com/office/drawing/2014/main" id="{581C4FB8-DE66-33DF-C8BA-537516F558E2}"/>
              </a:ext>
            </a:extLst>
          </p:cNvPr>
          <p:cNvGraphicFramePr/>
          <p:nvPr>
            <p:custDataLst>
              <p:tags r:id="rId3"/>
            </p:custDataLst>
            <p:extLst>
              <p:ext uri="{D42A27DB-BD31-4B8C-83A1-F6EECF244321}">
                <p14:modId xmlns:p14="http://schemas.microsoft.com/office/powerpoint/2010/main" val="2145760096"/>
              </p:ext>
            </p:extLst>
          </p:nvPr>
        </p:nvGraphicFramePr>
        <p:xfrm>
          <a:off x="8729663" y="4649788"/>
          <a:ext cx="3154362" cy="1323975"/>
        </p:xfrm>
        <a:graphic>
          <a:graphicData uri="http://schemas.openxmlformats.org/drawingml/2006/chart">
            <c:chart xmlns:c="http://schemas.openxmlformats.org/drawingml/2006/chart" xmlns:r="http://schemas.openxmlformats.org/officeDocument/2006/relationships" r:id="rId10"/>
          </a:graphicData>
        </a:graphic>
      </p:graphicFrame>
      <p:sp>
        <p:nvSpPr>
          <p:cNvPr id="50" name="Text Placeholder 2">
            <a:extLst>
              <a:ext uri="{FF2B5EF4-FFF2-40B4-BE49-F238E27FC236}">
                <a16:creationId xmlns:a16="http://schemas.microsoft.com/office/drawing/2014/main" id="{CFDE4FC5-C208-4061-8E32-8B795BC19E6E}"/>
              </a:ext>
            </a:extLst>
          </p:cNvPr>
          <p:cNvSpPr>
            <a:spLocks noGrp="1"/>
          </p:cNvSpPr>
          <p:nvPr>
            <p:custDataLst>
              <p:tags r:id="rId4"/>
            </p:custDataLst>
          </p:nvPr>
        </p:nvSpPr>
        <p:spPr bwMode="gray">
          <a:xfrm>
            <a:off x="10061575" y="4770438"/>
            <a:ext cx="490538" cy="212725"/>
          </a:xfrm>
          <a:prstGeom prst="rect">
            <a:avLst/>
          </a:prstGeom>
          <a:solidFill>
            <a:schemeClr val="bg1"/>
          </a:solidFill>
          <a:ln>
            <a:noFill/>
          </a:ln>
          <a:effectLst/>
        </p:spPr>
        <p:txBody>
          <a:bodyPr vert="horz" wrap="none" lIns="25400" tIns="0" rIns="25400" bIns="0" numCol="1" spcCol="0" rtlCol="0" anchor="ctr" anchorCtr="0">
            <a:noAutofit/>
          </a:bodyPr>
          <a:lstStyle>
            <a:lvl1pPr marL="228600" indent="-228600" algn="l" defTabSz="914400" rtl="0" eaLnBrk="1" latinLnBrk="0" hangingPunct="1">
              <a:lnSpc>
                <a:spcPct val="100000"/>
              </a:lnSpc>
              <a:spcBef>
                <a:spcPts val="1200"/>
              </a:spcBef>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C691DE35-D030-4496-9091-E3D515A0DF0F}" type="datetime'0.''''''58''''0'''''''">
              <a:rPr lang="zh-CN" altLang="en-US" sz="1400" smtClean="0">
                <a:effectLst/>
              </a:rPr>
              <a:pPr marL="0" indent="0" algn="ctr">
                <a:spcBef>
                  <a:spcPct val="0"/>
                </a:spcBef>
                <a:spcAft>
                  <a:spcPct val="0"/>
                </a:spcAft>
                <a:buNone/>
              </a:pPr>
              <a:t>0.580</a:t>
            </a:fld>
            <a:endParaRPr lang="zh-CN" altLang="en-US" sz="1400"/>
          </a:p>
        </p:txBody>
      </p:sp>
      <p:sp>
        <p:nvSpPr>
          <p:cNvPr id="223" name="矩形 222">
            <a:extLst>
              <a:ext uri="{FF2B5EF4-FFF2-40B4-BE49-F238E27FC236}">
                <a16:creationId xmlns:a16="http://schemas.microsoft.com/office/drawing/2014/main" id="{EE3E11A7-F597-8AA7-A691-F24EC8F80B6D}"/>
              </a:ext>
            </a:extLst>
          </p:cNvPr>
          <p:cNvSpPr/>
          <p:nvPr/>
        </p:nvSpPr>
        <p:spPr>
          <a:xfrm>
            <a:off x="6471193" y="2240522"/>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endParaRPr lang="en-US" altLang="zh-CN" sz="1400" b="1">
              <a:solidFill>
                <a:schemeClr val="tx1"/>
              </a:solidFill>
            </a:endParaRPr>
          </a:p>
          <a:p>
            <a:pPr>
              <a:lnSpc>
                <a:spcPct val="100000"/>
              </a:lnSpc>
            </a:pPr>
            <a:r>
              <a:rPr lang="en-US" altLang="zh-CN" sz="1400" b="1">
                <a:solidFill>
                  <a:schemeClr val="tx1"/>
                </a:solidFill>
              </a:rPr>
              <a:t>SUNBEAM</a:t>
            </a:r>
          </a:p>
          <a:p>
            <a:pPr>
              <a:lnSpc>
                <a:spcPct val="100000"/>
              </a:lnSpc>
            </a:pPr>
            <a:r>
              <a:rPr lang="en-US" altLang="zh-CN" sz="1400" b="1">
                <a:solidFill>
                  <a:schemeClr val="tx1"/>
                </a:solidFill>
              </a:rPr>
              <a:t>12</a:t>
            </a:r>
            <a:r>
              <a:rPr lang="zh-CN" altLang="en-US" sz="1400" b="1">
                <a:solidFill>
                  <a:schemeClr val="tx1"/>
                </a:solidFill>
              </a:rPr>
              <a:t>个月</a:t>
            </a:r>
          </a:p>
        </p:txBody>
      </p:sp>
      <p:sp>
        <p:nvSpPr>
          <p:cNvPr id="224" name="矩形 223">
            <a:extLst>
              <a:ext uri="{FF2B5EF4-FFF2-40B4-BE49-F238E27FC236}">
                <a16:creationId xmlns:a16="http://schemas.microsoft.com/office/drawing/2014/main" id="{125741D8-B77B-7053-013E-CC57A1A1745F}"/>
              </a:ext>
            </a:extLst>
          </p:cNvPr>
          <p:cNvSpPr/>
          <p:nvPr/>
        </p:nvSpPr>
        <p:spPr>
          <a:xfrm>
            <a:off x="7751763" y="3175000"/>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rgbClr val="BE2E91"/>
                </a:solidFill>
              </a:rPr>
              <a:t>奥扎莫德</a:t>
            </a:r>
          </a:p>
        </p:txBody>
      </p:sp>
      <p:sp>
        <p:nvSpPr>
          <p:cNvPr id="255" name="矩形: 圆角 254">
            <a:extLst>
              <a:ext uri="{FF2B5EF4-FFF2-40B4-BE49-F238E27FC236}">
                <a16:creationId xmlns:a16="http://schemas.microsoft.com/office/drawing/2014/main" id="{63F21269-14E3-7BF6-3707-0E0F1AEE4E08}"/>
              </a:ext>
            </a:extLst>
          </p:cNvPr>
          <p:cNvSpPr/>
          <p:nvPr/>
        </p:nvSpPr>
        <p:spPr>
          <a:xfrm rot="16200000">
            <a:off x="5106666" y="2991571"/>
            <a:ext cx="2368365" cy="360692"/>
          </a:xfrm>
          <a:prstGeom prst="roundRect">
            <a:avLst/>
          </a:prstGeom>
          <a:solidFill>
            <a:srgbClr val="BE2E9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algn="ctr">
              <a:lnSpc>
                <a:spcPct val="100000"/>
              </a:lnSpc>
            </a:pPr>
            <a:r>
              <a:rPr lang="zh-CN" altLang="en-US" sz="1600" b="1">
                <a:solidFill>
                  <a:schemeClr val="bg1"/>
                </a:solidFill>
              </a:rPr>
              <a:t>奥扎莫德</a:t>
            </a:r>
          </a:p>
        </p:txBody>
      </p:sp>
      <p:sp>
        <p:nvSpPr>
          <p:cNvPr id="256" name="矩形: 圆角 255">
            <a:extLst>
              <a:ext uri="{FF2B5EF4-FFF2-40B4-BE49-F238E27FC236}">
                <a16:creationId xmlns:a16="http://schemas.microsoft.com/office/drawing/2014/main" id="{B276895C-5CC2-0D6F-FD64-88986303779C}"/>
              </a:ext>
            </a:extLst>
          </p:cNvPr>
          <p:cNvSpPr/>
          <p:nvPr/>
        </p:nvSpPr>
        <p:spPr>
          <a:xfrm rot="16200000">
            <a:off x="5543965" y="5150914"/>
            <a:ext cx="1470899" cy="360693"/>
          </a:xfrm>
          <a:prstGeom prst="roundRect">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algn="ctr">
              <a:lnSpc>
                <a:spcPct val="100000"/>
              </a:lnSpc>
            </a:pPr>
            <a:r>
              <a:rPr lang="zh-CN" altLang="en-US" sz="1600" b="1">
                <a:solidFill>
                  <a:schemeClr val="bg1"/>
                </a:solidFill>
              </a:rPr>
              <a:t>西尼莫德</a:t>
            </a:r>
          </a:p>
        </p:txBody>
      </p:sp>
      <p:cxnSp>
        <p:nvCxnSpPr>
          <p:cNvPr id="264" name="直接连接符 263">
            <a:extLst>
              <a:ext uri="{FF2B5EF4-FFF2-40B4-BE49-F238E27FC236}">
                <a16:creationId xmlns:a16="http://schemas.microsoft.com/office/drawing/2014/main" id="{876FE281-D88B-2431-AD2B-4FFBC5D3831B}"/>
              </a:ext>
            </a:extLst>
          </p:cNvPr>
          <p:cNvCxnSpPr>
            <a:cxnSpLocks/>
          </p:cNvCxnSpPr>
          <p:nvPr/>
        </p:nvCxnSpPr>
        <p:spPr>
          <a:xfrm flipV="1">
            <a:off x="9848850" y="1987735"/>
            <a:ext cx="0" cy="4144055"/>
          </a:xfrm>
          <a:prstGeom prst="line">
            <a:avLst/>
          </a:prstGeom>
          <a:ln w="28575" cap="sq">
            <a:solidFill>
              <a:srgbClr val="BE2E91"/>
            </a:solidFill>
            <a:prstDash val="dash"/>
            <a:headEnd type="oval" w="med" len="med"/>
            <a:tailEnd type="oval" w="med" len="med"/>
          </a:ln>
        </p:spPr>
        <p:style>
          <a:lnRef idx="1">
            <a:schemeClr val="accent1"/>
          </a:lnRef>
          <a:fillRef idx="0">
            <a:schemeClr val="accent1"/>
          </a:fillRef>
          <a:effectRef idx="0">
            <a:srgbClr val="000000"/>
          </a:effectRef>
          <a:fontRef idx="minor">
            <a:schemeClr val="lt1"/>
          </a:fontRef>
        </p:style>
      </p:cxnSp>
      <p:sp>
        <p:nvSpPr>
          <p:cNvPr id="271" name="文本框 270">
            <a:extLst>
              <a:ext uri="{FF2B5EF4-FFF2-40B4-BE49-F238E27FC236}">
                <a16:creationId xmlns:a16="http://schemas.microsoft.com/office/drawing/2014/main" id="{CD536DCD-FCDA-0F39-F379-8CC294361293}"/>
              </a:ext>
            </a:extLst>
          </p:cNvPr>
          <p:cNvSpPr txBox="1"/>
          <p:nvPr/>
        </p:nvSpPr>
        <p:spPr>
          <a:xfrm>
            <a:off x="568840" y="4570586"/>
            <a:ext cx="5173733" cy="1187606"/>
          </a:xfrm>
          <a:prstGeom prst="rect">
            <a:avLst/>
          </a:prstGeom>
          <a:solidFill>
            <a:srgbClr val="EFF3FF"/>
          </a:solidFill>
        </p:spPr>
        <p:txBody>
          <a:bodyPr wrap="square" lIns="72000" tIns="108000" rIns="72000" bIns="108000" rtlCol="0">
            <a:spAutoFit/>
          </a:bodyPr>
          <a:lstStyle/>
          <a:p>
            <a:pPr algn="ctr">
              <a:spcBef>
                <a:spcPts val="600"/>
              </a:spcBef>
              <a:spcAft>
                <a:spcPts val="1200"/>
              </a:spcAft>
              <a:buSzPct val="100000"/>
            </a:pPr>
            <a:r>
              <a:rPr lang="zh-CN" altLang="en-US" sz="1600" b="1" u="sng"/>
              <a:t>与同类研究相比，研究结局指标更综合全面</a:t>
            </a:r>
          </a:p>
          <a:p>
            <a:pPr>
              <a:spcBef>
                <a:spcPts val="600"/>
              </a:spcBef>
              <a:spcAft>
                <a:spcPts val="1200"/>
              </a:spcAft>
              <a:buSzPct val="100000"/>
            </a:pPr>
            <a:r>
              <a:rPr lang="zh-CN" altLang="en-US" sz="1600"/>
              <a:t>除主要临床终点</a:t>
            </a:r>
            <a:r>
              <a:rPr lang="zh-CN" altLang="en-US" sz="1600" b="1"/>
              <a:t>年复发率</a:t>
            </a:r>
            <a:r>
              <a:rPr lang="zh-CN" altLang="en-US" sz="1600"/>
              <a:t>外，</a:t>
            </a:r>
            <a:r>
              <a:rPr lang="zh-CN" altLang="en-US" sz="1600" b="1"/>
              <a:t>脑萎缩和认知功能改善</a:t>
            </a:r>
            <a:r>
              <a:rPr lang="zh-CN" altLang="en-US" sz="1600"/>
              <a:t>等指标也纳入临床观察终点，并分析了</a:t>
            </a:r>
            <a:r>
              <a:rPr lang="en-US" altLang="zh-CN" sz="1600" b="1"/>
              <a:t>NEDA-3</a:t>
            </a:r>
            <a:r>
              <a:rPr lang="zh-CN" altLang="en-US" sz="1600" b="1"/>
              <a:t>和</a:t>
            </a:r>
            <a:r>
              <a:rPr lang="en-US" altLang="zh-CN" sz="1600" b="1"/>
              <a:t>NEDA-4</a:t>
            </a:r>
          </a:p>
        </p:txBody>
      </p:sp>
      <p:sp>
        <p:nvSpPr>
          <p:cNvPr id="272" name="文本框 271">
            <a:extLst>
              <a:ext uri="{FF2B5EF4-FFF2-40B4-BE49-F238E27FC236}">
                <a16:creationId xmlns:a16="http://schemas.microsoft.com/office/drawing/2014/main" id="{28BB384E-187D-8D95-C32E-579545B4026B}"/>
              </a:ext>
            </a:extLst>
          </p:cNvPr>
          <p:cNvSpPr txBox="1"/>
          <p:nvPr/>
        </p:nvSpPr>
        <p:spPr>
          <a:xfrm>
            <a:off x="668197" y="3504566"/>
            <a:ext cx="5074376" cy="719034"/>
          </a:xfrm>
          <a:prstGeom prst="rect">
            <a:avLst/>
          </a:prstGeom>
          <a:noFill/>
        </p:spPr>
        <p:txBody>
          <a:bodyPr wrap="square" lIns="36000" tIns="36000" rIns="36000" bIns="36000" rtlCol="0">
            <a:spAutoFit/>
          </a:bodyPr>
          <a:lstStyle/>
          <a:p>
            <a:pPr>
              <a:spcAft>
                <a:spcPts val="600"/>
              </a:spcAft>
              <a:buSzPct val="100000"/>
            </a:pPr>
            <a:r>
              <a:rPr lang="zh-CN" altLang="en-US" sz="1600" b="1" u="sng">
                <a:latin typeface="+mn-ea"/>
              </a:rPr>
              <a:t>大型、单臂、长期随访研究</a:t>
            </a:r>
            <a:endParaRPr lang="en-US" altLang="zh-CN" sz="1600" b="1" u="sng">
              <a:latin typeface="+mn-ea"/>
            </a:endParaRPr>
          </a:p>
          <a:p>
            <a:pPr marL="285750" indent="-285750">
              <a:spcBef>
                <a:spcPts val="600"/>
              </a:spcBef>
              <a:spcAft>
                <a:spcPts val="1200"/>
              </a:spcAft>
              <a:buSzPct val="100000"/>
              <a:buFont typeface="Arial" panose="020B0604020202020204" pitchFamily="34" charset="0"/>
              <a:buChar char="•"/>
            </a:pPr>
            <a:r>
              <a:rPr lang="en-US" altLang="zh-CN" sz="1600" b="1">
                <a:latin typeface="+mn-ea"/>
              </a:rPr>
              <a:t>DAYBREAK</a:t>
            </a:r>
            <a:r>
              <a:rPr lang="zh-CN" altLang="en-US" sz="1600" b="1">
                <a:latin typeface="+mn-ea"/>
              </a:rPr>
              <a:t>：</a:t>
            </a:r>
            <a:r>
              <a:rPr lang="zh-CN" altLang="en-US" sz="1600">
                <a:latin typeface="+mn-ea"/>
              </a:rPr>
              <a:t>五年随访，</a:t>
            </a:r>
            <a:r>
              <a:rPr lang="en-US" altLang="zh-CN" sz="1600">
                <a:latin typeface="+mn-ea"/>
              </a:rPr>
              <a:t>2494</a:t>
            </a:r>
            <a:r>
              <a:rPr lang="zh-CN" altLang="en-US" sz="1600">
                <a:latin typeface="+mn-ea"/>
              </a:rPr>
              <a:t>名患者</a:t>
            </a:r>
            <a:endParaRPr lang="en-US" altLang="zh-CN" sz="1600">
              <a:latin typeface="+mn-ea"/>
            </a:endParaRPr>
          </a:p>
        </p:txBody>
      </p:sp>
      <p:sp>
        <p:nvSpPr>
          <p:cNvPr id="64" name="矩形 63">
            <a:extLst>
              <a:ext uri="{FF2B5EF4-FFF2-40B4-BE49-F238E27FC236}">
                <a16:creationId xmlns:a16="http://schemas.microsoft.com/office/drawing/2014/main" id="{978D38B8-48EC-338D-56EA-74CD70170752}"/>
              </a:ext>
            </a:extLst>
          </p:cNvPr>
          <p:cNvSpPr/>
          <p:nvPr/>
        </p:nvSpPr>
        <p:spPr>
          <a:xfrm>
            <a:off x="6471193" y="3009490"/>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endParaRPr lang="en-US" altLang="zh-CN" sz="1400" b="1">
              <a:solidFill>
                <a:schemeClr val="tx1"/>
              </a:solidFill>
            </a:endParaRPr>
          </a:p>
          <a:p>
            <a:pPr>
              <a:lnSpc>
                <a:spcPct val="100000"/>
              </a:lnSpc>
            </a:pPr>
            <a:r>
              <a:rPr lang="en-US" altLang="zh-CN" sz="1400" b="1">
                <a:solidFill>
                  <a:schemeClr val="tx1"/>
                </a:solidFill>
              </a:rPr>
              <a:t>RADIANCE24</a:t>
            </a:r>
            <a:r>
              <a:rPr lang="zh-CN" altLang="en-US" sz="1400" b="1">
                <a:solidFill>
                  <a:schemeClr val="tx1"/>
                </a:solidFill>
              </a:rPr>
              <a:t>个月</a:t>
            </a:r>
          </a:p>
        </p:txBody>
      </p:sp>
      <p:sp>
        <p:nvSpPr>
          <p:cNvPr id="65" name="矩形 64">
            <a:extLst>
              <a:ext uri="{FF2B5EF4-FFF2-40B4-BE49-F238E27FC236}">
                <a16:creationId xmlns:a16="http://schemas.microsoft.com/office/drawing/2014/main" id="{3F69E8E6-F944-93AC-EDE9-8200111ECD76}"/>
              </a:ext>
            </a:extLst>
          </p:cNvPr>
          <p:cNvSpPr/>
          <p:nvPr/>
        </p:nvSpPr>
        <p:spPr>
          <a:xfrm>
            <a:off x="7751763" y="2930767"/>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chemeClr val="tx1"/>
                </a:solidFill>
              </a:rPr>
              <a:t>干扰素</a:t>
            </a:r>
          </a:p>
        </p:txBody>
      </p:sp>
      <p:sp>
        <p:nvSpPr>
          <p:cNvPr id="67" name="矩形 66">
            <a:extLst>
              <a:ext uri="{FF2B5EF4-FFF2-40B4-BE49-F238E27FC236}">
                <a16:creationId xmlns:a16="http://schemas.microsoft.com/office/drawing/2014/main" id="{79F7D99B-0E11-7497-3D47-37B15BC0B155}"/>
              </a:ext>
            </a:extLst>
          </p:cNvPr>
          <p:cNvSpPr/>
          <p:nvPr/>
        </p:nvSpPr>
        <p:spPr>
          <a:xfrm>
            <a:off x="7751763" y="2446221"/>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rgbClr val="BE2E91"/>
                </a:solidFill>
              </a:rPr>
              <a:t>奥扎莫德</a:t>
            </a:r>
          </a:p>
        </p:txBody>
      </p:sp>
      <p:sp>
        <p:nvSpPr>
          <p:cNvPr id="68" name="矩形 67">
            <a:extLst>
              <a:ext uri="{FF2B5EF4-FFF2-40B4-BE49-F238E27FC236}">
                <a16:creationId xmlns:a16="http://schemas.microsoft.com/office/drawing/2014/main" id="{A01D65EA-1424-7ECE-651B-AB6BEE0C775D}"/>
              </a:ext>
            </a:extLst>
          </p:cNvPr>
          <p:cNvSpPr/>
          <p:nvPr/>
        </p:nvSpPr>
        <p:spPr>
          <a:xfrm>
            <a:off x="7751763" y="2201988"/>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chemeClr val="tx1"/>
                </a:solidFill>
              </a:rPr>
              <a:t>干扰素</a:t>
            </a:r>
          </a:p>
        </p:txBody>
      </p:sp>
      <p:sp>
        <p:nvSpPr>
          <p:cNvPr id="69" name="矩形 68">
            <a:extLst>
              <a:ext uri="{FF2B5EF4-FFF2-40B4-BE49-F238E27FC236}">
                <a16:creationId xmlns:a16="http://schemas.microsoft.com/office/drawing/2014/main" id="{EE71B3EB-4E92-158F-D857-A51BFA98669D}"/>
              </a:ext>
            </a:extLst>
          </p:cNvPr>
          <p:cNvSpPr/>
          <p:nvPr/>
        </p:nvSpPr>
        <p:spPr>
          <a:xfrm>
            <a:off x="6471193" y="3693176"/>
            <a:ext cx="1246187" cy="287354"/>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endParaRPr lang="en-US" altLang="zh-CN" sz="1400" b="1">
              <a:solidFill>
                <a:schemeClr val="tx1"/>
              </a:solidFill>
            </a:endParaRPr>
          </a:p>
          <a:p>
            <a:pPr>
              <a:lnSpc>
                <a:spcPct val="100000"/>
              </a:lnSpc>
            </a:pPr>
            <a:r>
              <a:rPr lang="en-US" altLang="zh-CN" sz="1400" b="1">
                <a:solidFill>
                  <a:schemeClr val="tx1"/>
                </a:solidFill>
              </a:rPr>
              <a:t>DAYBREAK</a:t>
            </a:r>
          </a:p>
          <a:p>
            <a:pPr>
              <a:lnSpc>
                <a:spcPct val="100000"/>
              </a:lnSpc>
            </a:pPr>
            <a:r>
              <a:rPr lang="en-US" altLang="zh-CN" sz="1400" b="1">
                <a:solidFill>
                  <a:schemeClr val="tx1"/>
                </a:solidFill>
              </a:rPr>
              <a:t>48</a:t>
            </a:r>
            <a:r>
              <a:rPr lang="zh-CN" altLang="en-US" sz="1400" b="1">
                <a:solidFill>
                  <a:schemeClr val="tx1"/>
                </a:solidFill>
              </a:rPr>
              <a:t>个月 单臂</a:t>
            </a:r>
          </a:p>
        </p:txBody>
      </p:sp>
      <p:sp>
        <p:nvSpPr>
          <p:cNvPr id="70" name="矩形 69">
            <a:extLst>
              <a:ext uri="{FF2B5EF4-FFF2-40B4-BE49-F238E27FC236}">
                <a16:creationId xmlns:a16="http://schemas.microsoft.com/office/drawing/2014/main" id="{E3F4EECA-F953-7C07-F49F-8700DB2F1C28}"/>
              </a:ext>
            </a:extLst>
          </p:cNvPr>
          <p:cNvSpPr/>
          <p:nvPr/>
        </p:nvSpPr>
        <p:spPr>
          <a:xfrm>
            <a:off x="7754938" y="3943799"/>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rgbClr val="BE2E91"/>
                </a:solidFill>
              </a:rPr>
              <a:t>奥扎莫德</a:t>
            </a:r>
          </a:p>
        </p:txBody>
      </p:sp>
      <p:sp>
        <p:nvSpPr>
          <p:cNvPr id="126" name="矩形 125">
            <a:extLst>
              <a:ext uri="{FF2B5EF4-FFF2-40B4-BE49-F238E27FC236}">
                <a16:creationId xmlns:a16="http://schemas.microsoft.com/office/drawing/2014/main" id="{7C6328D1-0DA0-056D-AC0C-DA1BEFFAF75E}"/>
              </a:ext>
            </a:extLst>
          </p:cNvPr>
          <p:cNvSpPr/>
          <p:nvPr/>
        </p:nvSpPr>
        <p:spPr>
          <a:xfrm>
            <a:off x="6471193" y="4732048"/>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endParaRPr lang="en-US" altLang="zh-CN" sz="1400" b="1">
              <a:solidFill>
                <a:schemeClr val="tx1"/>
              </a:solidFill>
            </a:endParaRPr>
          </a:p>
          <a:p>
            <a:pPr>
              <a:lnSpc>
                <a:spcPct val="100000"/>
              </a:lnSpc>
            </a:pPr>
            <a:r>
              <a:rPr lang="en-US" altLang="zh-CN" sz="1400" b="1">
                <a:solidFill>
                  <a:schemeClr val="tx1"/>
                </a:solidFill>
              </a:rPr>
              <a:t>BOLD*</a:t>
            </a:r>
          </a:p>
          <a:p>
            <a:pPr>
              <a:lnSpc>
                <a:spcPct val="100000"/>
              </a:lnSpc>
            </a:pPr>
            <a:r>
              <a:rPr lang="en-US" altLang="zh-CN" sz="1400" b="1">
                <a:solidFill>
                  <a:schemeClr val="tx1"/>
                </a:solidFill>
              </a:rPr>
              <a:t>6</a:t>
            </a:r>
            <a:r>
              <a:rPr lang="zh-CN" altLang="en-US" sz="1400" b="1">
                <a:solidFill>
                  <a:schemeClr val="tx1"/>
                </a:solidFill>
              </a:rPr>
              <a:t>个月</a:t>
            </a:r>
          </a:p>
        </p:txBody>
      </p:sp>
      <p:sp>
        <p:nvSpPr>
          <p:cNvPr id="132" name="矩形 131">
            <a:extLst>
              <a:ext uri="{FF2B5EF4-FFF2-40B4-BE49-F238E27FC236}">
                <a16:creationId xmlns:a16="http://schemas.microsoft.com/office/drawing/2014/main" id="{AE76E715-72C2-3CB0-D8C8-E732A39B8F73}"/>
              </a:ext>
            </a:extLst>
          </p:cNvPr>
          <p:cNvSpPr/>
          <p:nvPr/>
        </p:nvSpPr>
        <p:spPr>
          <a:xfrm>
            <a:off x="6471193" y="5425554"/>
            <a:ext cx="2045746" cy="332638"/>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endParaRPr lang="en-US" altLang="zh-CN" sz="1400" b="1">
              <a:solidFill>
                <a:schemeClr val="tx1"/>
              </a:solidFill>
            </a:endParaRPr>
          </a:p>
          <a:p>
            <a:pPr>
              <a:lnSpc>
                <a:spcPct val="100000"/>
              </a:lnSpc>
            </a:pPr>
            <a:r>
              <a:rPr lang="en-US" altLang="zh-CN" sz="1400" b="1">
                <a:solidFill>
                  <a:schemeClr val="tx1"/>
                </a:solidFill>
              </a:rPr>
              <a:t>BOLD EXTENSION*</a:t>
            </a:r>
          </a:p>
          <a:p>
            <a:pPr>
              <a:lnSpc>
                <a:spcPct val="100000"/>
              </a:lnSpc>
            </a:pPr>
            <a:r>
              <a:rPr lang="en-US" altLang="zh-CN" sz="1400" b="1">
                <a:solidFill>
                  <a:schemeClr val="tx1"/>
                </a:solidFill>
              </a:rPr>
              <a:t>24</a:t>
            </a:r>
            <a:r>
              <a:rPr lang="zh-CN" altLang="en-US" sz="1400" b="1">
                <a:solidFill>
                  <a:schemeClr val="tx1"/>
                </a:solidFill>
              </a:rPr>
              <a:t>个月 单臂</a:t>
            </a:r>
          </a:p>
        </p:txBody>
      </p:sp>
      <p:sp>
        <p:nvSpPr>
          <p:cNvPr id="133" name="矩形 132">
            <a:extLst>
              <a:ext uri="{FF2B5EF4-FFF2-40B4-BE49-F238E27FC236}">
                <a16:creationId xmlns:a16="http://schemas.microsoft.com/office/drawing/2014/main" id="{B560799D-93BF-CBB9-5B1B-F1B48BAB58F0}"/>
              </a:ext>
            </a:extLst>
          </p:cNvPr>
          <p:cNvSpPr/>
          <p:nvPr/>
        </p:nvSpPr>
        <p:spPr>
          <a:xfrm>
            <a:off x="7745413" y="4997656"/>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chemeClr val="tx1"/>
                </a:solidFill>
              </a:rPr>
              <a:t>西尼莫德</a:t>
            </a:r>
          </a:p>
        </p:txBody>
      </p:sp>
      <p:sp>
        <p:nvSpPr>
          <p:cNvPr id="134" name="矩形 133">
            <a:extLst>
              <a:ext uri="{FF2B5EF4-FFF2-40B4-BE49-F238E27FC236}">
                <a16:creationId xmlns:a16="http://schemas.microsoft.com/office/drawing/2014/main" id="{2CC301C4-36B1-E24E-86C0-314B09E791AC}"/>
              </a:ext>
            </a:extLst>
          </p:cNvPr>
          <p:cNvSpPr/>
          <p:nvPr/>
        </p:nvSpPr>
        <p:spPr>
          <a:xfrm>
            <a:off x="7745413" y="4753423"/>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chemeClr val="bg1">
                    <a:lumMod val="50000"/>
                  </a:schemeClr>
                </a:solidFill>
              </a:rPr>
              <a:t>安慰剂</a:t>
            </a:r>
          </a:p>
        </p:txBody>
      </p:sp>
      <p:sp>
        <p:nvSpPr>
          <p:cNvPr id="135" name="矩形 134">
            <a:extLst>
              <a:ext uri="{FF2B5EF4-FFF2-40B4-BE49-F238E27FC236}">
                <a16:creationId xmlns:a16="http://schemas.microsoft.com/office/drawing/2014/main" id="{1CEE7F5A-FA1B-9843-E83F-A6379BC876E2}"/>
              </a:ext>
            </a:extLst>
          </p:cNvPr>
          <p:cNvSpPr/>
          <p:nvPr/>
        </p:nvSpPr>
        <p:spPr>
          <a:xfrm>
            <a:off x="7762875" y="5681203"/>
            <a:ext cx="1085850" cy="2571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gn="r">
              <a:lnSpc>
                <a:spcPct val="100000"/>
              </a:lnSpc>
            </a:pPr>
            <a:r>
              <a:rPr lang="zh-CN" altLang="en-US" sz="1400" b="1">
                <a:solidFill>
                  <a:schemeClr val="tx1"/>
                </a:solidFill>
              </a:rPr>
              <a:t>西尼莫德</a:t>
            </a:r>
          </a:p>
        </p:txBody>
      </p:sp>
      <p:sp>
        <p:nvSpPr>
          <p:cNvPr id="6" name="文本框 5">
            <a:extLst>
              <a:ext uri="{FF2B5EF4-FFF2-40B4-BE49-F238E27FC236}">
                <a16:creationId xmlns:a16="http://schemas.microsoft.com/office/drawing/2014/main" id="{B1E12B71-E401-78C8-2B06-50F9047BCA4E}"/>
              </a:ext>
            </a:extLst>
          </p:cNvPr>
          <p:cNvSpPr txBox="1"/>
          <p:nvPr/>
        </p:nvSpPr>
        <p:spPr>
          <a:xfrm>
            <a:off x="10259869" y="5919065"/>
            <a:ext cx="1780096" cy="212725"/>
          </a:xfrm>
          <a:prstGeom prst="rect">
            <a:avLst/>
          </a:prstGeom>
          <a:noFill/>
        </p:spPr>
        <p:txBody>
          <a:bodyPr wrap="square" lIns="0" tIns="0" rIns="0" bIns="0" rtlCol="0" anchor="ctr">
            <a:noAutofit/>
          </a:bodyPr>
          <a:lstStyle/>
          <a:p>
            <a:pPr marR="0" lvl="0" algn="l" defTabSz="914400" rtl="0" eaLnBrk="1" fontAlgn="auto" latinLnBrk="0" hangingPunct="1">
              <a:spcAft>
                <a:spcPts val="0"/>
              </a:spcAft>
              <a:buClrTx/>
              <a:buSzPct val="100000"/>
              <a:tabLst/>
              <a:defRPr/>
            </a:pPr>
            <a:r>
              <a:rPr lang="en-US" altLang="zh-CN" sz="800">
                <a:solidFill>
                  <a:srgbClr val="595454"/>
                </a:solidFill>
                <a:latin typeface="+mn-ea"/>
                <a:cs typeface="+mn-ea"/>
                <a:sym typeface="+mn-lt"/>
              </a:rPr>
              <a:t>*</a:t>
            </a:r>
            <a:r>
              <a:rPr lang="zh-CN" altLang="en-US" sz="800">
                <a:solidFill>
                  <a:srgbClr val="595454"/>
                </a:solidFill>
                <a:latin typeface="+mn-ea"/>
                <a:cs typeface="+mn-ea"/>
                <a:sym typeface="+mn-lt"/>
              </a:rPr>
              <a:t>针对于</a:t>
            </a:r>
            <a:r>
              <a:rPr kumimoji="0" lang="zh-CN" altLang="en-US" sz="800" b="0" i="0" u="none" strike="noStrike" kern="1200" cap="none" spc="0" normalizeH="0" baseline="0" noProof="0">
                <a:ln>
                  <a:noFill/>
                </a:ln>
                <a:solidFill>
                  <a:srgbClr val="595454"/>
                </a:solidFill>
                <a:effectLst/>
                <a:uLnTx/>
                <a:uFillTx/>
                <a:latin typeface="+mn-ea"/>
                <a:cs typeface="+mn-ea"/>
                <a:sym typeface="+mn-lt"/>
              </a:rPr>
              <a:t>复发缓解型患者的临床试验</a:t>
            </a:r>
            <a:endParaRPr kumimoji="0" lang="en-US" altLang="zh-CN" sz="800" b="0" i="0" u="none" strike="noStrike" kern="1200" cap="none" spc="0" normalizeH="0" baseline="0" noProof="0">
              <a:ln>
                <a:noFill/>
              </a:ln>
              <a:solidFill>
                <a:srgbClr val="595454"/>
              </a:solidFill>
              <a:effectLst/>
              <a:uLnTx/>
              <a:uFillTx/>
              <a:latin typeface="+mn-ea"/>
              <a:cs typeface="+mn-ea"/>
              <a:sym typeface="+mn-lt"/>
            </a:endParaRPr>
          </a:p>
        </p:txBody>
      </p:sp>
      <p:grpSp>
        <p:nvGrpSpPr>
          <p:cNvPr id="7" name="组合 6">
            <a:extLst>
              <a:ext uri="{FF2B5EF4-FFF2-40B4-BE49-F238E27FC236}">
                <a16:creationId xmlns:a16="http://schemas.microsoft.com/office/drawing/2014/main" id="{53E3EC38-B0CE-F20C-718A-EE7DF6A9CA47}"/>
              </a:ext>
            </a:extLst>
          </p:cNvPr>
          <p:cNvGrpSpPr/>
          <p:nvPr/>
        </p:nvGrpSpPr>
        <p:grpSpPr>
          <a:xfrm>
            <a:off x="0" y="27277"/>
            <a:ext cx="3124200" cy="369331"/>
            <a:chOff x="0" y="27277"/>
            <a:chExt cx="3124200" cy="369331"/>
          </a:xfrm>
        </p:grpSpPr>
        <p:sp>
          <p:nvSpPr>
            <p:cNvPr id="9" name="矩形: 圆顶角 8">
              <a:extLst>
                <a:ext uri="{FF2B5EF4-FFF2-40B4-BE49-F238E27FC236}">
                  <a16:creationId xmlns:a16="http://schemas.microsoft.com/office/drawing/2014/main" id="{F1D4C1CB-5210-7BAD-835C-187A9B69E479}"/>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0" name="文本框 9">
              <a:extLst>
                <a:ext uri="{FF2B5EF4-FFF2-40B4-BE49-F238E27FC236}">
                  <a16:creationId xmlns:a16="http://schemas.microsoft.com/office/drawing/2014/main" id="{888FB155-481A-28D7-9E39-329A34E0E448}"/>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3</a:t>
              </a:r>
              <a:endParaRPr lang="zh-CN" altLang="en-US" sz="2000" b="1">
                <a:solidFill>
                  <a:schemeClr val="bg1"/>
                </a:solidFill>
              </a:endParaRPr>
            </a:p>
          </p:txBody>
        </p:sp>
        <p:sp>
          <p:nvSpPr>
            <p:cNvPr id="11" name="文本框 7">
              <a:extLst>
                <a:ext uri="{FF2B5EF4-FFF2-40B4-BE49-F238E27FC236}">
                  <a16:creationId xmlns:a16="http://schemas.microsoft.com/office/drawing/2014/main" id="{ACFD88C6-46BE-2DDB-6B96-AD023786F57C}"/>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有效性</a:t>
              </a:r>
              <a:endParaRPr lang="en-GB" altLang="zh-CN" sz="1400" b="1">
                <a:latin typeface="Trebuchet MS"/>
              </a:endParaRPr>
            </a:p>
          </p:txBody>
        </p:sp>
      </p:grpSp>
      <p:sp>
        <p:nvSpPr>
          <p:cNvPr id="12" name="标题 1">
            <a:extLst>
              <a:ext uri="{FF2B5EF4-FFF2-40B4-BE49-F238E27FC236}">
                <a16:creationId xmlns:a16="http://schemas.microsoft.com/office/drawing/2014/main" id="{3B47B025-B3E8-8F19-321D-07F7432B3220}"/>
              </a:ext>
            </a:extLst>
          </p:cNvPr>
          <p:cNvSpPr txBox="1">
            <a:spLocks/>
          </p:cNvSpPr>
          <p:nvPr/>
        </p:nvSpPr>
        <p:spPr>
          <a:xfrm>
            <a:off x="365760" y="365760"/>
            <a:ext cx="11192256"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600"/>
              </a:spcBef>
              <a:spcAft>
                <a:spcPts val="1200"/>
              </a:spcAft>
            </a:pPr>
            <a:r>
              <a:rPr lang="zh-CN" altLang="en-US" sz="2400" dirty="0">
                <a:solidFill>
                  <a:srgbClr val="595454"/>
                </a:solidFill>
                <a:latin typeface="+mn-lt"/>
                <a:ea typeface="+mn-ea"/>
                <a:cs typeface="+mn-cs"/>
              </a:rPr>
              <a:t>多个大型国际多中心临床研究结果显示，经盐酸奥扎莫德治疗的患者</a:t>
            </a:r>
            <a:r>
              <a:rPr lang="zh-CN" altLang="en-US" sz="2400" dirty="0">
                <a:solidFill>
                  <a:srgbClr val="BE2E91"/>
                </a:solidFill>
                <a:latin typeface="+mn-lt"/>
                <a:ea typeface="+mn-ea"/>
                <a:cs typeface="+mn-cs"/>
              </a:rPr>
              <a:t>年复发率低（主要临床终点）</a:t>
            </a:r>
            <a:r>
              <a:rPr lang="zh-CN" altLang="en-US" sz="2400" dirty="0">
                <a:solidFill>
                  <a:srgbClr val="595454"/>
                </a:solidFill>
                <a:latin typeface="+mn-lt"/>
                <a:ea typeface="+mn-ea"/>
                <a:cs typeface="+mn-cs"/>
              </a:rPr>
              <a:t>，且随着观察时间的延长，优势愈加明显</a:t>
            </a:r>
          </a:p>
        </p:txBody>
      </p:sp>
      <p:sp>
        <p:nvSpPr>
          <p:cNvPr id="2" name="灯片编号占位符 3">
            <a:extLst>
              <a:ext uri="{FF2B5EF4-FFF2-40B4-BE49-F238E27FC236}">
                <a16:creationId xmlns:a16="http://schemas.microsoft.com/office/drawing/2014/main" id="{B8A55650-9E97-9EA0-DE9A-AE4D14A688D3}"/>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7</a:t>
            </a:fld>
            <a:endParaRPr lang="en-US"/>
          </a:p>
        </p:txBody>
      </p:sp>
    </p:spTree>
    <p:extLst>
      <p:ext uri="{BB962C8B-B14F-4D97-AF65-F5344CB8AC3E}">
        <p14:creationId xmlns:p14="http://schemas.microsoft.com/office/powerpoint/2010/main" val="130296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hidden="1">
            <a:extLst>
              <a:ext uri="{FF2B5EF4-FFF2-40B4-BE49-F238E27FC236}">
                <a16:creationId xmlns:a16="http://schemas.microsoft.com/office/drawing/2014/main" id="{E40F18C5-CD58-080E-A5A4-7480BCA75B0E}"/>
              </a:ext>
            </a:extLst>
          </p:cNvPr>
          <p:cNvGraphicFramePr>
            <a:graphicFrameLocks noChangeAspect="1"/>
          </p:cNvGraphicFramePr>
          <p:nvPr>
            <p:custDataLst>
              <p:tags r:id="rId1"/>
            </p:custDataLst>
            <p:extLst>
              <p:ext uri="{D42A27DB-BD31-4B8C-83A1-F6EECF244321}">
                <p14:modId xmlns:p14="http://schemas.microsoft.com/office/powerpoint/2010/main" val="1127263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6" imgW="416" imgH="416" progId="TCLayout.ActiveDocument.1">
                  <p:embed/>
                </p:oleObj>
              </mc:Choice>
              <mc:Fallback>
                <p:oleObj name="think-cell 幻灯片" r:id="rId26" imgW="416" imgH="416" progId="TCLayout.ActiveDocument.1">
                  <p:embed/>
                  <p:pic>
                    <p:nvPicPr>
                      <p:cNvPr id="8" name="对象 7" hidden="1">
                        <a:extLst>
                          <a:ext uri="{FF2B5EF4-FFF2-40B4-BE49-F238E27FC236}">
                            <a16:creationId xmlns:a16="http://schemas.microsoft.com/office/drawing/2014/main" id="{E40F18C5-CD58-080E-A5A4-7480BCA75B0E}"/>
                          </a:ext>
                        </a:extLst>
                      </p:cNvPr>
                      <p:cNvPicPr/>
                      <p:nvPr/>
                    </p:nvPicPr>
                    <p:blipFill>
                      <a:blip r:embed="rId27"/>
                      <a:stretch>
                        <a:fillRect/>
                      </a:stretch>
                    </p:blipFill>
                    <p:spPr>
                      <a:xfrm>
                        <a:off x="1588" y="1588"/>
                        <a:ext cx="1588" cy="1588"/>
                      </a:xfrm>
                      <a:prstGeom prst="rect">
                        <a:avLst/>
                      </a:prstGeom>
                    </p:spPr>
                  </p:pic>
                </p:oleObj>
              </mc:Fallback>
            </mc:AlternateContent>
          </a:graphicData>
        </a:graphic>
      </p:graphicFrame>
      <p:sp>
        <p:nvSpPr>
          <p:cNvPr id="138" name="矩形 137">
            <a:extLst>
              <a:ext uri="{FF2B5EF4-FFF2-40B4-BE49-F238E27FC236}">
                <a16:creationId xmlns:a16="http://schemas.microsoft.com/office/drawing/2014/main" id="{46812C66-6F2E-9B16-83D0-5883B5B705BB}"/>
              </a:ext>
            </a:extLst>
          </p:cNvPr>
          <p:cNvSpPr/>
          <p:nvPr/>
        </p:nvSpPr>
        <p:spPr>
          <a:xfrm>
            <a:off x="8510402" y="2008138"/>
            <a:ext cx="3232203" cy="1215849"/>
          </a:xfrm>
          <a:prstGeom prst="rect">
            <a:avLst/>
          </a:prstGeom>
          <a:solidFill>
            <a:srgbClr val="EFF3FF"/>
          </a:solidFill>
          <a:ln>
            <a:noFill/>
          </a:ln>
        </p:spPr>
        <p:style>
          <a:lnRef idx="0">
            <a:schemeClr val="accent1"/>
          </a:lnRef>
          <a:fillRef idx="1">
            <a:schemeClr val="accent1"/>
          </a:fillRef>
          <a:effectRef idx="0">
            <a:srgbClr val="000000"/>
          </a:effectRef>
          <a:fontRef idx="minor">
            <a:schemeClr val="lt1"/>
          </a:fontRef>
        </p:style>
        <p:txBody>
          <a:bodyPr rtlCol="0" anchor="t"/>
          <a:lstStyle/>
          <a:p>
            <a:pPr lvl="0">
              <a:lnSpc>
                <a:spcPct val="120000"/>
              </a:lnSpc>
              <a:defRPr/>
            </a:pPr>
            <a:r>
              <a:rPr lang="zh-CN" altLang="en-US" sz="1400" b="1">
                <a:solidFill>
                  <a:srgbClr val="BE2E91"/>
                </a:solidFill>
              </a:rPr>
              <a:t>脑保护证据：</a:t>
            </a:r>
            <a:r>
              <a:rPr lang="zh-CN" altLang="en-US" sz="1400">
                <a:solidFill>
                  <a:schemeClr val="tx1"/>
                </a:solidFill>
              </a:rPr>
              <a:t>随访</a:t>
            </a:r>
            <a:r>
              <a:rPr lang="zh-CN" altLang="en-US" sz="1400">
                <a:solidFill>
                  <a:schemeClr val="tx1"/>
                </a:solidFill>
                <a:latin typeface="Trebuchet MS"/>
              </a:rPr>
              <a:t>长达五年、大样本</a:t>
            </a:r>
            <a:br>
              <a:rPr lang="en-US" altLang="zh-CN" sz="1400">
                <a:solidFill>
                  <a:schemeClr val="tx1"/>
                </a:solidFill>
                <a:latin typeface="Trebuchet MS"/>
              </a:rPr>
            </a:br>
            <a:r>
              <a:rPr lang="zh-CN" altLang="en-US" sz="1400">
                <a:solidFill>
                  <a:schemeClr val="tx1"/>
                </a:solidFill>
                <a:latin typeface="Trebuchet MS"/>
              </a:rPr>
              <a:t>国际多中心临床试验</a:t>
            </a:r>
            <a:r>
              <a:rPr lang="en-US" altLang="zh-CN" sz="1400">
                <a:solidFill>
                  <a:schemeClr val="tx1"/>
                </a:solidFill>
                <a:latin typeface="Trebuchet MS"/>
              </a:rPr>
              <a:t>DAYBREAK</a:t>
            </a:r>
            <a:r>
              <a:rPr lang="zh-CN" altLang="en-US" sz="1400">
                <a:solidFill>
                  <a:schemeClr val="tx1"/>
                </a:solidFill>
                <a:latin typeface="Trebuchet MS"/>
              </a:rPr>
              <a:t>证实</a:t>
            </a:r>
            <a:r>
              <a:rPr kumimoji="0" lang="zh-CN" altLang="en-US" sz="1400" b="0" i="0" u="none" strike="noStrike" kern="1200" cap="none" spc="0" normalizeH="0" baseline="0" noProof="0">
                <a:ln>
                  <a:noFill/>
                </a:ln>
                <a:solidFill>
                  <a:schemeClr val="tx1"/>
                </a:solidFill>
                <a:effectLst/>
                <a:uLnTx/>
                <a:uFillTx/>
                <a:latin typeface="Trebuchet MS"/>
                <a:ea typeface="+mn-ea"/>
                <a:cs typeface="+mn-cs"/>
              </a:rPr>
              <a:t>，奥扎莫德可</a:t>
            </a:r>
            <a:r>
              <a:rPr kumimoji="0" lang="zh-CN" altLang="en-US" sz="1400" b="1" i="0" u="none" strike="noStrike" kern="1200" cap="none" spc="0" normalizeH="0" baseline="0" noProof="0">
                <a:ln>
                  <a:noFill/>
                </a:ln>
                <a:solidFill>
                  <a:schemeClr val="tx1"/>
                </a:solidFill>
                <a:effectLst/>
                <a:uLnTx/>
                <a:uFillTx/>
                <a:latin typeface="Trebuchet MS"/>
                <a:ea typeface="+mn-ea"/>
                <a:cs typeface="+mn-cs"/>
              </a:rPr>
              <a:t>有效</a:t>
            </a:r>
            <a:r>
              <a:rPr lang="zh-CN" altLang="en-US" sz="1400" b="1">
                <a:solidFill>
                  <a:schemeClr val="tx1"/>
                </a:solidFill>
                <a:latin typeface="Trebuchet MS"/>
              </a:rPr>
              <a:t>延缓脑萎缩、改善</a:t>
            </a:r>
            <a:r>
              <a:rPr kumimoji="0" lang="zh-CN" altLang="en-US" sz="1400" b="1" i="0" u="none" strike="noStrike" kern="1200" cap="none" spc="0" normalizeH="0" baseline="0" noProof="0">
                <a:ln>
                  <a:noFill/>
                </a:ln>
                <a:solidFill>
                  <a:schemeClr val="tx1"/>
                </a:solidFill>
                <a:effectLst/>
                <a:uLnTx/>
                <a:uFillTx/>
                <a:latin typeface="Trebuchet MS"/>
                <a:ea typeface="+mn-ea"/>
                <a:cs typeface="+mn-cs"/>
              </a:rPr>
              <a:t>认知功能障碍</a:t>
            </a:r>
            <a:endParaRPr kumimoji="0" lang="zh-CN" altLang="en-US" sz="1400" b="0" i="0" u="none" strike="noStrike" kern="1200" cap="none" spc="0" normalizeH="0" baseline="0" noProof="0">
              <a:ln>
                <a:noFill/>
              </a:ln>
              <a:solidFill>
                <a:schemeClr val="tx1"/>
              </a:solidFill>
              <a:effectLst/>
              <a:uLnTx/>
              <a:uFillTx/>
              <a:latin typeface="Trebuchet MS"/>
              <a:ea typeface="+mn-ea"/>
              <a:cs typeface="+mn-cs"/>
            </a:endParaRPr>
          </a:p>
        </p:txBody>
      </p:sp>
      <p:sp>
        <p:nvSpPr>
          <p:cNvPr id="137" name="矩形 136">
            <a:extLst>
              <a:ext uri="{FF2B5EF4-FFF2-40B4-BE49-F238E27FC236}">
                <a16:creationId xmlns:a16="http://schemas.microsoft.com/office/drawing/2014/main" id="{2093A480-3CC7-86B7-1610-EF776F27B95D}"/>
              </a:ext>
            </a:extLst>
          </p:cNvPr>
          <p:cNvSpPr/>
          <p:nvPr/>
        </p:nvSpPr>
        <p:spPr>
          <a:xfrm>
            <a:off x="5097850" y="2008138"/>
            <a:ext cx="3204000" cy="1215849"/>
          </a:xfrm>
          <a:prstGeom prst="rect">
            <a:avLst/>
          </a:prstGeom>
          <a:solidFill>
            <a:srgbClr val="EFF3FF"/>
          </a:solidFill>
          <a:ln>
            <a:noFill/>
          </a:ln>
        </p:spPr>
        <p:style>
          <a:lnRef idx="0">
            <a:schemeClr val="accent1"/>
          </a:lnRef>
          <a:fillRef idx="1">
            <a:schemeClr val="accent1"/>
          </a:fillRef>
          <a:effectRef idx="0">
            <a:srgbClr val="000000"/>
          </a:effectRef>
          <a:fontRef idx="minor">
            <a:schemeClr val="lt1"/>
          </a:fontRef>
        </p:style>
        <p:txBody>
          <a:bodyPr rtlCol="0" anchor="t"/>
          <a:lstStyle/>
          <a:p>
            <a:pPr lvl="0">
              <a:lnSpc>
                <a:spcPct val="120000"/>
              </a:lnSpc>
              <a:defRPr/>
            </a:pPr>
            <a:r>
              <a:rPr kumimoji="0" lang="en-US" altLang="zh-CN" sz="1400" b="1" i="0" u="none" strike="noStrike" kern="1200" cap="none" spc="0" normalizeH="0" baseline="0" noProof="0">
                <a:ln>
                  <a:noFill/>
                </a:ln>
                <a:solidFill>
                  <a:srgbClr val="BE2E91"/>
                </a:solidFill>
                <a:effectLst/>
                <a:uLnTx/>
                <a:uFillTx/>
                <a:latin typeface="Trebuchet MS"/>
                <a:ea typeface="+mn-ea"/>
                <a:cs typeface="+mn-cs"/>
              </a:rPr>
              <a:t>NEDA-4</a:t>
            </a:r>
            <a:r>
              <a:rPr kumimoji="0" lang="zh-CN" altLang="en-US" sz="1400" b="1" i="0" u="none" strike="noStrike" kern="1200" cap="none" spc="0" normalizeH="0" baseline="0" noProof="0">
                <a:ln>
                  <a:noFill/>
                </a:ln>
                <a:solidFill>
                  <a:srgbClr val="BE2E91"/>
                </a:solidFill>
                <a:effectLst/>
                <a:uLnTx/>
                <a:uFillTx/>
                <a:latin typeface="Trebuchet MS"/>
                <a:ea typeface="+mn-ea"/>
                <a:cs typeface="+mn-cs"/>
              </a:rPr>
              <a:t>达标率：</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奥扎莫德血脑屏障穿透能力强，更多入脑，</a:t>
            </a:r>
            <a:r>
              <a:rPr kumimoji="0" lang="en-US" altLang="zh-CN" sz="1400" b="1" i="0" u="none" strike="noStrike" kern="1200" cap="none" spc="0" normalizeH="0" baseline="0" noProof="0">
                <a:ln>
                  <a:noFill/>
                </a:ln>
                <a:solidFill>
                  <a:schemeClr val="tx1"/>
                </a:solidFill>
                <a:effectLst/>
                <a:uLnTx/>
                <a:uFillTx/>
                <a:latin typeface="Trebuchet MS"/>
                <a:ea typeface="+mn-ea"/>
                <a:cs typeface="+mn-cs"/>
              </a:rPr>
              <a:t>33.5%</a:t>
            </a:r>
            <a:r>
              <a:rPr kumimoji="0" lang="zh-CN" altLang="en-US" sz="1400" b="1" i="0" u="none" strike="noStrike" kern="1200" cap="none" spc="0" normalizeH="0" baseline="0" noProof="0">
                <a:ln>
                  <a:noFill/>
                </a:ln>
                <a:solidFill>
                  <a:schemeClr val="tx1"/>
                </a:solidFill>
                <a:effectLst/>
                <a:uLnTx/>
                <a:uFillTx/>
                <a:latin typeface="Trebuchet MS"/>
                <a:ea typeface="+mn-ea"/>
                <a:cs typeface="+mn-cs"/>
              </a:rPr>
              <a:t>的患者</a:t>
            </a:r>
            <a:r>
              <a:rPr kumimoji="0" lang="en-US" altLang="zh-CN" sz="1400" b="1" i="0" u="none" strike="noStrike" kern="1200" cap="none" spc="0" normalizeH="0" baseline="0" noProof="0">
                <a:ln>
                  <a:noFill/>
                </a:ln>
                <a:solidFill>
                  <a:schemeClr val="tx1"/>
                </a:solidFill>
                <a:effectLst/>
                <a:uLnTx/>
                <a:uFillTx/>
                <a:latin typeface="Trebuchet MS"/>
                <a:ea typeface="+mn-ea"/>
                <a:cs typeface="+mn-cs"/>
              </a:rPr>
              <a:t>NEDA-4</a:t>
            </a:r>
            <a:r>
              <a:rPr kumimoji="0" lang="zh-CN" altLang="en-US" sz="1400" b="1" i="0" u="none" strike="noStrike" kern="1200" cap="none" spc="0" normalizeH="0" baseline="0" noProof="0">
                <a:ln>
                  <a:noFill/>
                </a:ln>
                <a:solidFill>
                  <a:schemeClr val="tx1"/>
                </a:solidFill>
                <a:effectLst/>
                <a:uLnTx/>
                <a:uFillTx/>
                <a:latin typeface="Trebuchet MS"/>
                <a:ea typeface="+mn-ea"/>
                <a:cs typeface="+mn-cs"/>
              </a:rPr>
              <a:t>达标</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（即在实现</a:t>
            </a:r>
            <a:r>
              <a:rPr kumimoji="0" lang="en-US" altLang="zh-CN" sz="1400" b="0" i="0" u="none" strike="noStrike" kern="1200" cap="none" spc="0" normalizeH="0" baseline="0" noProof="0">
                <a:ln>
                  <a:noFill/>
                </a:ln>
                <a:solidFill>
                  <a:srgbClr val="595454"/>
                </a:solidFill>
                <a:effectLst/>
                <a:uLnTx/>
                <a:uFillTx/>
                <a:latin typeface="Trebuchet MS"/>
                <a:ea typeface="+mn-ea"/>
                <a:cs typeface="+mn-cs"/>
              </a:rPr>
              <a:t>NEDA-3</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的</a:t>
            </a:r>
            <a:r>
              <a:rPr lang="zh-CN" altLang="en-US" sz="1400">
                <a:solidFill>
                  <a:srgbClr val="595454"/>
                </a:solidFill>
                <a:latin typeface="Trebuchet MS"/>
              </a:rPr>
              <a:t>基础上，同时实现</a:t>
            </a:r>
            <a:r>
              <a:rPr lang="zh-CN" altLang="en-US" sz="1400">
                <a:solidFill>
                  <a:schemeClr val="tx1"/>
                </a:solidFill>
              </a:rPr>
              <a:t>脑容量丢失≤ </a:t>
            </a:r>
            <a:r>
              <a:rPr lang="en-US" altLang="zh-CN" sz="1400">
                <a:solidFill>
                  <a:schemeClr val="tx1"/>
                </a:solidFill>
              </a:rPr>
              <a:t>0.4%/</a:t>
            </a:r>
            <a:r>
              <a:rPr lang="zh-CN" altLang="en-US" sz="1400">
                <a:solidFill>
                  <a:schemeClr val="tx1"/>
                </a:solidFill>
              </a:rPr>
              <a:t>年</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a:t>
            </a:r>
            <a:endParaRPr kumimoji="0" lang="zh-CN" altLang="en-US" sz="1400" b="1" i="0" u="none" strike="noStrike" kern="1200" cap="none" spc="0" normalizeH="0" baseline="0" noProof="0">
              <a:ln>
                <a:noFill/>
              </a:ln>
              <a:solidFill>
                <a:srgbClr val="0063C8"/>
              </a:solidFill>
              <a:effectLst/>
              <a:uLnTx/>
              <a:uFillTx/>
              <a:latin typeface="Trebuchet MS"/>
              <a:ea typeface="+mn-ea"/>
              <a:cs typeface="+mn-cs"/>
            </a:endParaRPr>
          </a:p>
        </p:txBody>
      </p:sp>
      <p:sp>
        <p:nvSpPr>
          <p:cNvPr id="136" name="矩形 135">
            <a:extLst>
              <a:ext uri="{FF2B5EF4-FFF2-40B4-BE49-F238E27FC236}">
                <a16:creationId xmlns:a16="http://schemas.microsoft.com/office/drawing/2014/main" id="{0DFD9B75-FA91-B72C-150C-B11DC36D976E}"/>
              </a:ext>
            </a:extLst>
          </p:cNvPr>
          <p:cNvSpPr/>
          <p:nvPr/>
        </p:nvSpPr>
        <p:spPr>
          <a:xfrm>
            <a:off x="318711" y="2008138"/>
            <a:ext cx="4166903" cy="1215849"/>
          </a:xfrm>
          <a:prstGeom prst="rect">
            <a:avLst/>
          </a:prstGeom>
          <a:solidFill>
            <a:srgbClr val="EFF3FF"/>
          </a:solidFill>
          <a:ln>
            <a:noFill/>
          </a:ln>
        </p:spPr>
        <p:style>
          <a:lnRef idx="0">
            <a:schemeClr val="accent1"/>
          </a:lnRef>
          <a:fillRef idx="1">
            <a:schemeClr val="accent1"/>
          </a:fillRef>
          <a:effectRef idx="0">
            <a:srgbClr val="000000"/>
          </a:effectRef>
          <a:fontRef idx="minor">
            <a:schemeClr val="lt1"/>
          </a:fontRef>
        </p:style>
        <p:txBody>
          <a:bodyPr rtlCol="0" anchor="t"/>
          <a:lstStyle/>
          <a:p>
            <a:pPr lvl="0">
              <a:lnSpc>
                <a:spcPct val="120000"/>
              </a:lnSpc>
              <a:defRPr/>
            </a:pPr>
            <a:r>
              <a:rPr kumimoji="0" lang="en-US" altLang="zh-CN" sz="1400" b="1" i="0" u="none" strike="noStrike" kern="1200" cap="none" spc="0" normalizeH="0" baseline="0" noProof="0">
                <a:ln>
                  <a:noFill/>
                </a:ln>
                <a:solidFill>
                  <a:srgbClr val="BE2E91"/>
                </a:solidFill>
                <a:effectLst/>
                <a:uLnTx/>
                <a:uFillTx/>
                <a:latin typeface="Trebuchet MS"/>
                <a:ea typeface="+mn-ea"/>
                <a:cs typeface="+mn-cs"/>
              </a:rPr>
              <a:t>NEDA-3</a:t>
            </a:r>
            <a:r>
              <a:rPr kumimoji="0" lang="zh-CN" altLang="en-US" sz="1400" b="1" i="0" u="none" strike="noStrike" kern="1200" cap="none" spc="0" normalizeH="0" baseline="0" noProof="0">
                <a:ln>
                  <a:noFill/>
                </a:ln>
                <a:solidFill>
                  <a:srgbClr val="BE2E91"/>
                </a:solidFill>
                <a:effectLst/>
                <a:uLnTx/>
                <a:uFillTx/>
                <a:latin typeface="Trebuchet MS"/>
                <a:ea typeface="+mn-ea"/>
                <a:cs typeface="+mn-cs"/>
              </a:rPr>
              <a:t>达标率：</a:t>
            </a:r>
            <a:r>
              <a:rPr kumimoji="0" lang="zh-CN" altLang="en-US" sz="1400" b="0" i="0" u="none" strike="noStrike" kern="1200" cap="none" spc="0" normalizeH="0" baseline="0" noProof="0">
                <a:ln>
                  <a:noFill/>
                </a:ln>
                <a:solidFill>
                  <a:srgbClr val="595454"/>
                </a:solidFill>
                <a:effectLst/>
                <a:uLnTx/>
                <a:uFillTx/>
                <a:latin typeface="Trebuchet MS"/>
                <a:ea typeface="+mn-ea"/>
                <a:cs typeface="+mn-cs"/>
              </a:rPr>
              <a:t>接受奥扎莫德治疗</a:t>
            </a:r>
            <a:r>
              <a:rPr lang="zh-CN" altLang="en-US" sz="1400">
                <a:solidFill>
                  <a:srgbClr val="595454"/>
                </a:solidFill>
              </a:rPr>
              <a:t>两年，</a:t>
            </a:r>
            <a:r>
              <a:rPr lang="en-US" altLang="zh-CN" sz="1400" b="1">
                <a:solidFill>
                  <a:schemeClr val="tx1"/>
                </a:solidFill>
                <a:latin typeface="Trebuchet MS"/>
              </a:rPr>
              <a:t>52.6%</a:t>
            </a:r>
            <a:r>
              <a:rPr lang="zh-CN" altLang="en-US" sz="1400" b="1">
                <a:solidFill>
                  <a:schemeClr val="tx1"/>
                </a:solidFill>
                <a:latin typeface="Trebuchet MS"/>
              </a:rPr>
              <a:t>的患者</a:t>
            </a:r>
            <a:r>
              <a:rPr lang="en-US" altLang="zh-CN" sz="1400" b="1">
                <a:solidFill>
                  <a:schemeClr val="tx1"/>
                </a:solidFill>
                <a:latin typeface="Trebuchet MS"/>
              </a:rPr>
              <a:t>NEDA-3</a:t>
            </a:r>
            <a:r>
              <a:rPr lang="zh-CN" altLang="en-US" sz="1400" b="1">
                <a:solidFill>
                  <a:schemeClr val="tx1"/>
                </a:solidFill>
                <a:latin typeface="Trebuchet MS"/>
              </a:rPr>
              <a:t>达标</a:t>
            </a:r>
            <a:r>
              <a:rPr kumimoji="0" lang="zh-CN" altLang="en-US" sz="1400" i="0" u="none" strike="noStrike" kern="1200" cap="none" spc="0" normalizeH="0" baseline="0" noProof="0">
                <a:ln>
                  <a:noFill/>
                </a:ln>
                <a:solidFill>
                  <a:srgbClr val="595454"/>
                </a:solidFill>
                <a:effectLst/>
                <a:uLnTx/>
                <a:uFillTx/>
                <a:latin typeface="Trebuchet MS"/>
                <a:ea typeface="+mn-ea"/>
                <a:cs typeface="+mn-cs"/>
              </a:rPr>
              <a:t>（即</a:t>
            </a:r>
            <a:r>
              <a:rPr lang="zh-CN" altLang="en-US" sz="1400">
                <a:solidFill>
                  <a:schemeClr val="tx1"/>
                </a:solidFill>
                <a:latin typeface="Trebuchet MS"/>
              </a:rPr>
              <a:t>同时实现无复发</a:t>
            </a:r>
            <a:r>
              <a:rPr lang="zh-CN" altLang="en-US" sz="1400">
                <a:solidFill>
                  <a:srgbClr val="595454"/>
                </a:solidFill>
                <a:latin typeface="Trebuchet MS"/>
              </a:rPr>
              <a:t>、无确认的残疾</a:t>
            </a:r>
            <a:r>
              <a:rPr kumimoji="0" lang="zh-CN" altLang="en-US" sz="1400" i="0" u="none" strike="noStrike" kern="1200" cap="none" spc="0" normalizeH="0" baseline="0" noProof="0">
                <a:ln>
                  <a:noFill/>
                </a:ln>
                <a:solidFill>
                  <a:srgbClr val="595454"/>
                </a:solidFill>
                <a:effectLst/>
                <a:uLnTx/>
                <a:uFillTx/>
                <a:latin typeface="Trebuchet MS"/>
                <a:ea typeface="+mn-ea"/>
                <a:cs typeface="+mn-cs"/>
              </a:rPr>
              <a:t>进展、无</a:t>
            </a:r>
            <a:r>
              <a:rPr lang="zh-CN" altLang="en-US" sz="1400">
                <a:solidFill>
                  <a:srgbClr val="595454"/>
                </a:solidFill>
                <a:latin typeface="Trebuchet MS"/>
              </a:rPr>
              <a:t>影像学</a:t>
            </a:r>
            <a:r>
              <a:rPr kumimoji="0" lang="zh-CN" altLang="en-US" sz="1400" i="0" u="none" strike="noStrike" kern="1200" cap="none" spc="0" normalizeH="0" baseline="0" noProof="0">
                <a:ln>
                  <a:noFill/>
                </a:ln>
                <a:solidFill>
                  <a:srgbClr val="595454"/>
                </a:solidFill>
                <a:effectLst/>
                <a:uLnTx/>
                <a:uFillTx/>
                <a:latin typeface="Trebuchet MS"/>
                <a:ea typeface="+mn-ea"/>
                <a:cs typeface="+mn-cs"/>
              </a:rPr>
              <a:t>活动病灶三项指标</a:t>
            </a:r>
            <a:r>
              <a:rPr lang="zh-CN" altLang="en-US" sz="1400">
                <a:solidFill>
                  <a:srgbClr val="595454"/>
                </a:solidFill>
              </a:rPr>
              <a:t>）</a:t>
            </a:r>
            <a:endParaRPr kumimoji="0" lang="zh-CN" altLang="en-US" sz="1400" b="1" i="0" u="none" strike="noStrike" kern="1200" cap="none" spc="0" normalizeH="0" baseline="0" noProof="0">
              <a:ln>
                <a:noFill/>
              </a:ln>
              <a:solidFill>
                <a:srgbClr val="0063C8"/>
              </a:solidFill>
              <a:effectLst/>
              <a:uLnTx/>
              <a:uFillTx/>
              <a:latin typeface="Trebuchet MS"/>
              <a:ea typeface="+mn-ea"/>
              <a:cs typeface="+mn-cs"/>
            </a:endParaRPr>
          </a:p>
        </p:txBody>
      </p:sp>
      <p:graphicFrame>
        <p:nvGraphicFramePr>
          <p:cNvPr id="6" name="Chart 3">
            <a:extLst>
              <a:ext uri="{FF2B5EF4-FFF2-40B4-BE49-F238E27FC236}">
                <a16:creationId xmlns:a16="http://schemas.microsoft.com/office/drawing/2014/main" id="{E3A49600-6883-BD26-D2C3-BD3B152717FF}"/>
              </a:ext>
            </a:extLst>
          </p:cNvPr>
          <p:cNvGraphicFramePr/>
          <p:nvPr>
            <p:custDataLst>
              <p:tags r:id="rId2"/>
            </p:custDataLst>
            <p:extLst>
              <p:ext uri="{D42A27DB-BD31-4B8C-83A1-F6EECF244321}">
                <p14:modId xmlns:p14="http://schemas.microsoft.com/office/powerpoint/2010/main" val="1527061006"/>
              </p:ext>
            </p:extLst>
          </p:nvPr>
        </p:nvGraphicFramePr>
        <p:xfrm>
          <a:off x="1571625" y="3236913"/>
          <a:ext cx="2470150" cy="2554287"/>
        </p:xfrm>
        <a:graphic>
          <a:graphicData uri="http://schemas.openxmlformats.org/drawingml/2006/chart">
            <c:chart xmlns:c="http://schemas.openxmlformats.org/drawingml/2006/chart" xmlns:r="http://schemas.openxmlformats.org/officeDocument/2006/relationships" r:id="rId28"/>
          </a:graphicData>
        </a:graphic>
      </p:graphicFrame>
      <p:sp>
        <p:nvSpPr>
          <p:cNvPr id="31" name="Text Placeholder 2">
            <a:extLst>
              <a:ext uri="{FF2B5EF4-FFF2-40B4-BE49-F238E27FC236}">
                <a16:creationId xmlns:a16="http://schemas.microsoft.com/office/drawing/2014/main" id="{CDAB88BC-65A4-ADCB-51FE-B177C872B783}"/>
              </a:ext>
            </a:extLst>
          </p:cNvPr>
          <p:cNvSpPr>
            <a:spLocks noGrp="1"/>
          </p:cNvSpPr>
          <p:nvPr>
            <p:custDataLst>
              <p:tags r:id="rId3"/>
            </p:custDataLst>
          </p:nvPr>
        </p:nvSpPr>
        <p:spPr bwMode="auto">
          <a:xfrm>
            <a:off x="825500" y="3411538"/>
            <a:ext cx="711200" cy="2127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4AB5D56C-C99E-4E01-83EF-BD6CB92552C3}" type="datetime'''''''奥''扎''''''莫''''''''德'''''">
              <a:rPr lang="zh-CN" altLang="en-US" sz="1400" b="1" smtClean="0">
                <a:solidFill>
                  <a:srgbClr val="BE2E91"/>
                </a:solidFill>
              </a:rPr>
              <a:pPr marL="0" indent="0" algn="r">
                <a:spcBef>
                  <a:spcPct val="0"/>
                </a:spcBef>
                <a:spcAft>
                  <a:spcPct val="0"/>
                </a:spcAft>
                <a:buNone/>
              </a:pPr>
              <a:t>奥扎莫德</a:t>
            </a:fld>
            <a:endParaRPr lang="zh-CN" altLang="en-US" sz="1400" b="1">
              <a:solidFill>
                <a:srgbClr val="BE2E91"/>
              </a:solidFill>
            </a:endParaRPr>
          </a:p>
        </p:txBody>
      </p:sp>
      <p:sp>
        <p:nvSpPr>
          <p:cNvPr id="32" name="Text Placeholder 2">
            <a:extLst>
              <a:ext uri="{FF2B5EF4-FFF2-40B4-BE49-F238E27FC236}">
                <a16:creationId xmlns:a16="http://schemas.microsoft.com/office/drawing/2014/main" id="{22514DB7-A1A4-59B1-E39C-C385A05364E3}"/>
              </a:ext>
            </a:extLst>
          </p:cNvPr>
          <p:cNvSpPr>
            <a:spLocks noGrp="1"/>
          </p:cNvSpPr>
          <p:nvPr>
            <p:custDataLst>
              <p:tags r:id="rId4"/>
            </p:custDataLst>
          </p:nvPr>
        </p:nvSpPr>
        <p:spPr bwMode="auto">
          <a:xfrm>
            <a:off x="977900" y="3832225"/>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5EE3F530-84F5-4D3E-8E4E-5541BBAD991C}" type="datetime'西''''尼''''''''莫''德'''''''''''''''''''''''">
              <a:rPr lang="zh-CN" altLang="en-US" sz="1100" smtClean="0"/>
              <a:pPr marL="0" indent="0" algn="r">
                <a:spcBef>
                  <a:spcPct val="0"/>
                </a:spcBef>
                <a:spcAft>
                  <a:spcPct val="0"/>
                </a:spcAft>
                <a:buNone/>
              </a:pPr>
              <a:t>西尼莫德</a:t>
            </a:fld>
            <a:endParaRPr lang="zh-CN" altLang="en-US" sz="1100"/>
          </a:p>
        </p:txBody>
      </p:sp>
      <p:sp>
        <p:nvSpPr>
          <p:cNvPr id="29" name="Text Placeholder 2">
            <a:extLst>
              <a:ext uri="{FF2B5EF4-FFF2-40B4-BE49-F238E27FC236}">
                <a16:creationId xmlns:a16="http://schemas.microsoft.com/office/drawing/2014/main" id="{9D53D6A5-3EFD-73F5-D9AC-B5645E5ABB0E}"/>
              </a:ext>
            </a:extLst>
          </p:cNvPr>
          <p:cNvSpPr>
            <a:spLocks noGrp="1"/>
          </p:cNvSpPr>
          <p:nvPr>
            <p:custDataLst>
              <p:tags r:id="rId5"/>
            </p:custDataLst>
          </p:nvPr>
        </p:nvSpPr>
        <p:spPr bwMode="auto">
          <a:xfrm>
            <a:off x="977900" y="4230688"/>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70496A7A-B524-4266-A944-B052C1453000}" type="datetime'''芬''''戈''''''''''''''''''''''''''''''''''''''''莫德'">
              <a:rPr lang="zh-CN" altLang="en-US" sz="1100" smtClean="0"/>
              <a:pPr marL="0" indent="0" algn="r">
                <a:spcBef>
                  <a:spcPct val="0"/>
                </a:spcBef>
                <a:spcAft>
                  <a:spcPct val="0"/>
                </a:spcAft>
                <a:buNone/>
              </a:pPr>
              <a:t>芬戈莫德</a:t>
            </a:fld>
            <a:endParaRPr lang="zh-CN" altLang="en-US" sz="1100"/>
          </a:p>
        </p:txBody>
      </p:sp>
      <p:sp>
        <p:nvSpPr>
          <p:cNvPr id="36" name="Text Placeholder 2">
            <a:extLst>
              <a:ext uri="{FF2B5EF4-FFF2-40B4-BE49-F238E27FC236}">
                <a16:creationId xmlns:a16="http://schemas.microsoft.com/office/drawing/2014/main" id="{82693673-2594-6612-0BA9-D8E7A97D1B27}"/>
              </a:ext>
            </a:extLst>
          </p:cNvPr>
          <p:cNvSpPr>
            <a:spLocks noGrp="1"/>
          </p:cNvSpPr>
          <p:nvPr>
            <p:custDataLst>
              <p:tags r:id="rId6"/>
            </p:custDataLst>
          </p:nvPr>
        </p:nvSpPr>
        <p:spPr bwMode="gray">
          <a:xfrm>
            <a:off x="3060700" y="3395663"/>
            <a:ext cx="628650" cy="2444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AD377CC7-E29C-42CF-827A-E4F316B83056}" type="datetime'''''''''''''''5''''''2''''''''''''''''''.''''''6''''''%'">
              <a:rPr lang="en-US" altLang="en-US" sz="1600" b="1" smtClean="0">
                <a:solidFill>
                  <a:srgbClr val="BE2E91"/>
                </a:solidFill>
              </a:rPr>
              <a:pPr marL="0" indent="0" algn="r">
                <a:spcBef>
                  <a:spcPct val="0"/>
                </a:spcBef>
                <a:spcAft>
                  <a:spcPct val="0"/>
                </a:spcAft>
                <a:buNone/>
              </a:pPr>
              <a:t>52.6%</a:t>
            </a:fld>
            <a:endParaRPr lang="zh-CN" altLang="en-US" sz="1600" b="1" baseline="30000"/>
          </a:p>
        </p:txBody>
      </p:sp>
      <p:sp>
        <p:nvSpPr>
          <p:cNvPr id="35" name="Text Placeholder 2">
            <a:extLst>
              <a:ext uri="{FF2B5EF4-FFF2-40B4-BE49-F238E27FC236}">
                <a16:creationId xmlns:a16="http://schemas.microsoft.com/office/drawing/2014/main" id="{64F27710-D1EA-9459-2F59-6D875B3CE089}"/>
              </a:ext>
            </a:extLst>
          </p:cNvPr>
          <p:cNvSpPr>
            <a:spLocks noGrp="1"/>
          </p:cNvSpPr>
          <p:nvPr>
            <p:custDataLst>
              <p:tags r:id="rId7"/>
            </p:custDataLst>
          </p:nvPr>
        </p:nvSpPr>
        <p:spPr bwMode="auto">
          <a:xfrm>
            <a:off x="698500" y="5424488"/>
            <a:ext cx="8382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DDEF454E-3B43-4860-8F49-3891A763BA02}" type="datetime'''''''''奥''法''''''妥''''''''''''木''''''单''''''抗'">
              <a:rPr lang="zh-CN" altLang="en-US" sz="1100" smtClean="0"/>
              <a:pPr marL="0" indent="0" algn="r">
                <a:spcBef>
                  <a:spcPct val="0"/>
                </a:spcBef>
                <a:spcAft>
                  <a:spcPct val="0"/>
                </a:spcAft>
                <a:buNone/>
              </a:pPr>
              <a:t>奥法妥木单抗</a:t>
            </a:fld>
            <a:endParaRPr lang="zh-CN" altLang="en-US" sz="1100"/>
          </a:p>
        </p:txBody>
      </p:sp>
      <p:sp>
        <p:nvSpPr>
          <p:cNvPr id="34" name="Text Placeholder 2">
            <a:extLst>
              <a:ext uri="{FF2B5EF4-FFF2-40B4-BE49-F238E27FC236}">
                <a16:creationId xmlns:a16="http://schemas.microsoft.com/office/drawing/2014/main" id="{C3FEB8B1-E418-DE9F-E82A-79CD6BECF2A2}"/>
              </a:ext>
            </a:extLst>
          </p:cNvPr>
          <p:cNvSpPr>
            <a:spLocks noGrp="1"/>
          </p:cNvSpPr>
          <p:nvPr>
            <p:custDataLst>
              <p:tags r:id="rId8"/>
            </p:custDataLst>
          </p:nvPr>
        </p:nvSpPr>
        <p:spPr bwMode="auto">
          <a:xfrm>
            <a:off x="977900" y="5026025"/>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58A427B2-6C1C-4B76-AFA4-A5B518303D62}" type="datetime'''''特''''立''''''''''''''''氟''胺'''''''''">
              <a:rPr lang="zh-CN" altLang="en-US" sz="1100" smtClean="0"/>
              <a:pPr marL="0" indent="0" algn="r">
                <a:spcBef>
                  <a:spcPct val="0"/>
                </a:spcBef>
                <a:spcAft>
                  <a:spcPct val="0"/>
                </a:spcAft>
                <a:buNone/>
              </a:pPr>
              <a:t>特立氟胺</a:t>
            </a:fld>
            <a:endParaRPr lang="zh-CN" altLang="en-US" sz="1100"/>
          </a:p>
        </p:txBody>
      </p:sp>
      <p:sp>
        <p:nvSpPr>
          <p:cNvPr id="39" name="Text Placeholder 2">
            <a:extLst>
              <a:ext uri="{FF2B5EF4-FFF2-40B4-BE49-F238E27FC236}">
                <a16:creationId xmlns:a16="http://schemas.microsoft.com/office/drawing/2014/main" id="{45CA2E6B-8C08-C97C-59FE-6E75E5ED49F0}"/>
              </a:ext>
            </a:extLst>
          </p:cNvPr>
          <p:cNvSpPr>
            <a:spLocks noGrp="1"/>
          </p:cNvSpPr>
          <p:nvPr>
            <p:custDataLst>
              <p:tags r:id="rId9"/>
            </p:custDataLst>
          </p:nvPr>
        </p:nvSpPr>
        <p:spPr bwMode="gray">
          <a:xfrm>
            <a:off x="3984625" y="5424488"/>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F1093070-FA30-4982-944F-6FDA6CED8F58}" type="datetime'''''''8''7''''''.8''''''''%'''''''''''''''''''''''''''''''">
              <a:rPr lang="en-US" altLang="en-US" sz="1100" smtClean="0"/>
              <a:pPr marL="0" indent="0">
                <a:spcBef>
                  <a:spcPct val="0"/>
                </a:spcBef>
                <a:spcAft>
                  <a:spcPct val="0"/>
                </a:spcAft>
                <a:buNone/>
              </a:pPr>
              <a:t>87.8%</a:t>
            </a:fld>
            <a:endParaRPr lang="zh-CN" altLang="en-US" sz="1100"/>
          </a:p>
        </p:txBody>
      </p:sp>
      <p:sp>
        <p:nvSpPr>
          <p:cNvPr id="33" name="Text Placeholder 2">
            <a:extLst>
              <a:ext uri="{FF2B5EF4-FFF2-40B4-BE49-F238E27FC236}">
                <a16:creationId xmlns:a16="http://schemas.microsoft.com/office/drawing/2014/main" id="{81A7A04B-EC02-6297-AD9D-B2C6B69F30C1}"/>
              </a:ext>
            </a:extLst>
          </p:cNvPr>
          <p:cNvSpPr>
            <a:spLocks noGrp="1"/>
          </p:cNvSpPr>
          <p:nvPr>
            <p:custDataLst>
              <p:tags r:id="rId10"/>
            </p:custDataLst>
          </p:nvPr>
        </p:nvSpPr>
        <p:spPr bwMode="auto">
          <a:xfrm>
            <a:off x="698500" y="4627563"/>
            <a:ext cx="8382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A721AD96-F5E8-4997-9C39-D351288C4C0D}" type="datetime'''''''''富''''马''''''酸''二甲''酯'''''''''''''''''''''''''''''">
              <a:rPr lang="zh-CN" altLang="en-US" sz="1100" smtClean="0"/>
              <a:pPr marL="0" indent="0" algn="r">
                <a:spcBef>
                  <a:spcPct val="0"/>
                </a:spcBef>
                <a:spcAft>
                  <a:spcPct val="0"/>
                </a:spcAft>
                <a:buNone/>
              </a:pPr>
              <a:t>富马酸二甲酯</a:t>
            </a:fld>
            <a:endParaRPr lang="zh-CN" altLang="en-US" sz="1100"/>
          </a:p>
        </p:txBody>
      </p:sp>
      <p:sp>
        <p:nvSpPr>
          <p:cNvPr id="37" name="Text Placeholder 2">
            <a:extLst>
              <a:ext uri="{FF2B5EF4-FFF2-40B4-BE49-F238E27FC236}">
                <a16:creationId xmlns:a16="http://schemas.microsoft.com/office/drawing/2014/main" id="{631052A1-974A-A97A-0E6D-8D7CD7914DAD}"/>
              </a:ext>
            </a:extLst>
          </p:cNvPr>
          <p:cNvSpPr>
            <a:spLocks noGrp="1"/>
          </p:cNvSpPr>
          <p:nvPr>
            <p:custDataLst>
              <p:tags r:id="rId11"/>
            </p:custDataLst>
          </p:nvPr>
        </p:nvSpPr>
        <p:spPr bwMode="gray">
          <a:xfrm>
            <a:off x="2546350" y="4230688"/>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64575978-E9B9-4935-ABF3-5CC87E637E38}" type="datetime'''''3''''''''''3''''''''.''''''''''0''''''''''%'''">
              <a:rPr lang="en-US" altLang="en-US" sz="1100" smtClean="0"/>
              <a:pPr marL="0" indent="0">
                <a:spcBef>
                  <a:spcPct val="0"/>
                </a:spcBef>
                <a:spcAft>
                  <a:spcPct val="0"/>
                </a:spcAft>
                <a:buNone/>
              </a:pPr>
              <a:t>33.0%</a:t>
            </a:fld>
            <a:endParaRPr lang="zh-CN" altLang="en-US" sz="1100"/>
          </a:p>
        </p:txBody>
      </p:sp>
      <p:sp>
        <p:nvSpPr>
          <p:cNvPr id="38" name="Text Placeholder 2">
            <a:extLst>
              <a:ext uri="{FF2B5EF4-FFF2-40B4-BE49-F238E27FC236}">
                <a16:creationId xmlns:a16="http://schemas.microsoft.com/office/drawing/2014/main" id="{644BA88B-00B5-C723-DB4B-DDC2E153C24B}"/>
              </a:ext>
            </a:extLst>
          </p:cNvPr>
          <p:cNvSpPr>
            <a:spLocks noGrp="1"/>
          </p:cNvSpPr>
          <p:nvPr>
            <p:custDataLst>
              <p:tags r:id="rId12"/>
            </p:custDataLst>
          </p:nvPr>
        </p:nvSpPr>
        <p:spPr bwMode="gray">
          <a:xfrm>
            <a:off x="2282825" y="4627563"/>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29E737E5-CAEF-4D6B-A884-8D85FE63CCE2}" type="datetime'''''''2''''3.''''''''''''''''''''''''''''''''''''''0''''%'''''">
              <a:rPr lang="en-US" altLang="en-US" sz="1100" smtClean="0"/>
              <a:pPr marL="0" indent="0">
                <a:spcBef>
                  <a:spcPct val="0"/>
                </a:spcBef>
                <a:spcAft>
                  <a:spcPct val="0"/>
                </a:spcAft>
                <a:buNone/>
              </a:pPr>
              <a:t>23.0%</a:t>
            </a:fld>
            <a:endParaRPr lang="zh-CN" altLang="en-US" sz="1100"/>
          </a:p>
        </p:txBody>
      </p:sp>
      <p:sp>
        <p:nvSpPr>
          <p:cNvPr id="30" name="Text Placeholder 2">
            <a:extLst>
              <a:ext uri="{FF2B5EF4-FFF2-40B4-BE49-F238E27FC236}">
                <a16:creationId xmlns:a16="http://schemas.microsoft.com/office/drawing/2014/main" id="{77A87F82-F4B8-BD67-3B41-EEACF7197D3F}"/>
              </a:ext>
            </a:extLst>
          </p:cNvPr>
          <p:cNvSpPr>
            <a:spLocks noGrp="1"/>
          </p:cNvSpPr>
          <p:nvPr>
            <p:custDataLst>
              <p:tags r:id="rId13"/>
            </p:custDataLst>
          </p:nvPr>
        </p:nvSpPr>
        <p:spPr bwMode="gray">
          <a:xfrm>
            <a:off x="2282825" y="5026025"/>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521FB53D-EE6C-4420-83DA-A3E763615D0A}" type="datetime'''''''2''''''3''''''''''''''''''''.''''''''0%'''''">
              <a:rPr lang="en-US" altLang="en-US" sz="1100" smtClean="0"/>
              <a:pPr marL="0" indent="0">
                <a:spcBef>
                  <a:spcPct val="0"/>
                </a:spcBef>
                <a:spcAft>
                  <a:spcPct val="0"/>
                </a:spcAft>
                <a:buNone/>
              </a:pPr>
              <a:t>23.0%</a:t>
            </a:fld>
            <a:endParaRPr lang="zh-CN" altLang="en-US" sz="1100" baseline="30000"/>
          </a:p>
        </p:txBody>
      </p:sp>
      <p:pic>
        <p:nvPicPr>
          <p:cNvPr id="42" name="图形 41" descr="打叉的复选框 纯色填充">
            <a:extLst>
              <a:ext uri="{FF2B5EF4-FFF2-40B4-BE49-F238E27FC236}">
                <a16:creationId xmlns:a16="http://schemas.microsoft.com/office/drawing/2014/main" id="{427EEF3C-7CD2-EDCF-3F99-74AD57500AC0}"/>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620249" y="3697786"/>
            <a:ext cx="457200" cy="457200"/>
          </a:xfrm>
          <a:prstGeom prst="rect">
            <a:avLst/>
          </a:prstGeom>
        </p:spPr>
      </p:pic>
      <p:sp>
        <p:nvSpPr>
          <p:cNvPr id="43" name="文本框 42">
            <a:extLst>
              <a:ext uri="{FF2B5EF4-FFF2-40B4-BE49-F238E27FC236}">
                <a16:creationId xmlns:a16="http://schemas.microsoft.com/office/drawing/2014/main" id="{41768EEF-A795-141C-BD0C-3FEB43DAEC1D}"/>
              </a:ext>
            </a:extLst>
          </p:cNvPr>
          <p:cNvSpPr txBox="1"/>
          <p:nvPr/>
        </p:nvSpPr>
        <p:spPr>
          <a:xfrm>
            <a:off x="2054928" y="3819861"/>
            <a:ext cx="1964148" cy="264482"/>
          </a:xfrm>
          <a:prstGeom prst="rect">
            <a:avLst/>
          </a:prstGeom>
          <a:noFill/>
        </p:spPr>
        <p:txBody>
          <a:bodyPr wrap="square" lIns="0" tIns="0" rIns="0" bIns="0" rtlCol="0">
            <a:noAutofit/>
          </a:bodyPr>
          <a:lstStyle/>
          <a:p>
            <a:pPr>
              <a:lnSpc>
                <a:spcPct val="100000"/>
              </a:lnSpc>
            </a:pPr>
            <a:r>
              <a:rPr lang="zh-CN" altLang="en-US" sz="1200"/>
              <a:t>无相关临床证据</a:t>
            </a:r>
            <a:endParaRPr lang="zh-CN" altLang="en-US" sz="1200" i="1"/>
          </a:p>
        </p:txBody>
      </p:sp>
      <p:graphicFrame>
        <p:nvGraphicFramePr>
          <p:cNvPr id="9" name="Chart 3">
            <a:extLst>
              <a:ext uri="{FF2B5EF4-FFF2-40B4-BE49-F238E27FC236}">
                <a16:creationId xmlns:a16="http://schemas.microsoft.com/office/drawing/2014/main" id="{E13ADD9A-C53A-187F-2B8F-12927B4A63E0}"/>
              </a:ext>
            </a:extLst>
          </p:cNvPr>
          <p:cNvGraphicFramePr/>
          <p:nvPr>
            <p:custDataLst>
              <p:tags r:id="rId14"/>
            </p:custDataLst>
            <p:extLst>
              <p:ext uri="{D42A27DB-BD31-4B8C-83A1-F6EECF244321}">
                <p14:modId xmlns:p14="http://schemas.microsoft.com/office/powerpoint/2010/main" val="2437635462"/>
              </p:ext>
            </p:extLst>
          </p:nvPr>
        </p:nvGraphicFramePr>
        <p:xfrm>
          <a:off x="6242050" y="3236913"/>
          <a:ext cx="1074738" cy="2668587"/>
        </p:xfrm>
        <a:graphic>
          <a:graphicData uri="http://schemas.openxmlformats.org/drawingml/2006/chart">
            <c:chart xmlns:c="http://schemas.openxmlformats.org/drawingml/2006/chart" xmlns:r="http://schemas.openxmlformats.org/officeDocument/2006/relationships" r:id="rId31"/>
          </a:graphicData>
        </a:graphic>
      </p:graphicFrame>
      <p:sp>
        <p:nvSpPr>
          <p:cNvPr id="51" name="Text Placeholder 2">
            <a:extLst>
              <a:ext uri="{FF2B5EF4-FFF2-40B4-BE49-F238E27FC236}">
                <a16:creationId xmlns:a16="http://schemas.microsoft.com/office/drawing/2014/main" id="{8BE78F83-C90A-CFC4-D3CA-1385A6A98A86}"/>
              </a:ext>
            </a:extLst>
          </p:cNvPr>
          <p:cNvSpPr>
            <a:spLocks noGrp="1"/>
          </p:cNvSpPr>
          <p:nvPr>
            <p:custDataLst>
              <p:tags r:id="rId15"/>
            </p:custDataLst>
          </p:nvPr>
        </p:nvSpPr>
        <p:spPr bwMode="auto">
          <a:xfrm>
            <a:off x="5648325" y="3860800"/>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EBECB855-6602-4189-89F3-3A8736FDD724}" type="datetime'''''''''''''''''''''''''西''''''尼莫''''''''德'">
              <a:rPr lang="zh-CN" altLang="en-US" sz="1100" smtClean="0"/>
              <a:pPr marL="0" indent="0" algn="r">
                <a:spcBef>
                  <a:spcPct val="0"/>
                </a:spcBef>
                <a:spcAft>
                  <a:spcPct val="0"/>
                </a:spcAft>
                <a:buNone/>
              </a:pPr>
              <a:t>西尼莫德</a:t>
            </a:fld>
            <a:endParaRPr lang="zh-CN" altLang="en-US" sz="1100"/>
          </a:p>
        </p:txBody>
      </p:sp>
      <p:sp>
        <p:nvSpPr>
          <p:cNvPr id="50" name="Text Placeholder 2">
            <a:extLst>
              <a:ext uri="{FF2B5EF4-FFF2-40B4-BE49-F238E27FC236}">
                <a16:creationId xmlns:a16="http://schemas.microsoft.com/office/drawing/2014/main" id="{7282617A-3592-EB7A-0684-92F685879768}"/>
              </a:ext>
            </a:extLst>
          </p:cNvPr>
          <p:cNvSpPr>
            <a:spLocks noGrp="1"/>
          </p:cNvSpPr>
          <p:nvPr>
            <p:custDataLst>
              <p:tags r:id="rId16"/>
            </p:custDataLst>
          </p:nvPr>
        </p:nvSpPr>
        <p:spPr bwMode="auto">
          <a:xfrm>
            <a:off x="5495925" y="3421063"/>
            <a:ext cx="711200" cy="2127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01B0BA69-A701-476C-BFD0-882A991B359B}" type="datetime'奥''扎''''''''''''''''''''''''''''''''''莫''''''德'''''''''">
              <a:rPr lang="zh-CN" altLang="en-US" sz="1400" b="1" smtClean="0">
                <a:solidFill>
                  <a:srgbClr val="BE2E91"/>
                </a:solidFill>
              </a:rPr>
              <a:pPr marL="0" indent="0" algn="r">
                <a:spcBef>
                  <a:spcPct val="0"/>
                </a:spcBef>
                <a:spcAft>
                  <a:spcPct val="0"/>
                </a:spcAft>
                <a:buNone/>
              </a:pPr>
              <a:t>奥扎莫德</a:t>
            </a:fld>
            <a:endParaRPr lang="zh-CN" altLang="en-US" sz="1400" b="1">
              <a:solidFill>
                <a:srgbClr val="BE2E91"/>
              </a:solidFill>
            </a:endParaRPr>
          </a:p>
        </p:txBody>
      </p:sp>
      <p:sp>
        <p:nvSpPr>
          <p:cNvPr id="49" name="Text Placeholder 2">
            <a:extLst>
              <a:ext uri="{FF2B5EF4-FFF2-40B4-BE49-F238E27FC236}">
                <a16:creationId xmlns:a16="http://schemas.microsoft.com/office/drawing/2014/main" id="{650600A6-45DE-D62B-E7D6-87115C3D5325}"/>
              </a:ext>
            </a:extLst>
          </p:cNvPr>
          <p:cNvSpPr>
            <a:spLocks noGrp="1"/>
          </p:cNvSpPr>
          <p:nvPr>
            <p:custDataLst>
              <p:tags r:id="rId17"/>
            </p:custDataLst>
          </p:nvPr>
        </p:nvSpPr>
        <p:spPr bwMode="auto">
          <a:xfrm>
            <a:off x="5648325" y="4278313"/>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0F88BABE-40D7-40C7-9357-0A8C43F74BF8}" type="datetime'''''''''''''''''芬戈''莫德'''''''''''''''''''''''''''''''">
              <a:rPr lang="zh-CN" altLang="en-US" sz="1100" smtClean="0"/>
              <a:pPr marL="0" indent="0" algn="r">
                <a:spcBef>
                  <a:spcPct val="0"/>
                </a:spcBef>
                <a:spcAft>
                  <a:spcPct val="0"/>
                </a:spcAft>
                <a:buNone/>
              </a:pPr>
              <a:t>芬戈莫德</a:t>
            </a:fld>
            <a:endParaRPr lang="zh-CN" altLang="en-US" sz="1100"/>
          </a:p>
        </p:txBody>
      </p:sp>
      <p:sp>
        <p:nvSpPr>
          <p:cNvPr id="54" name="Text Placeholder 2">
            <a:extLst>
              <a:ext uri="{FF2B5EF4-FFF2-40B4-BE49-F238E27FC236}">
                <a16:creationId xmlns:a16="http://schemas.microsoft.com/office/drawing/2014/main" id="{02B14750-F310-9BDC-0699-322D4C71ED0A}"/>
              </a:ext>
            </a:extLst>
          </p:cNvPr>
          <p:cNvSpPr>
            <a:spLocks noGrp="1"/>
          </p:cNvSpPr>
          <p:nvPr>
            <p:custDataLst>
              <p:tags r:id="rId18"/>
            </p:custDataLst>
          </p:nvPr>
        </p:nvSpPr>
        <p:spPr bwMode="gray">
          <a:xfrm>
            <a:off x="7259638" y="3405188"/>
            <a:ext cx="628650" cy="2444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B4D158E2-D4BC-4C91-9ECE-E2647A941B5E}" type="datetime'''''3''''''''''''3''''''''.''''''''''''''5''''''''''''%'">
              <a:rPr lang="en-US" altLang="en-US" sz="1600" b="1" smtClean="0">
                <a:solidFill>
                  <a:srgbClr val="BE2E91"/>
                </a:solidFill>
              </a:rPr>
              <a:pPr marL="0" indent="0">
                <a:spcBef>
                  <a:spcPct val="0"/>
                </a:spcBef>
                <a:spcAft>
                  <a:spcPct val="0"/>
                </a:spcAft>
                <a:buNone/>
              </a:pPr>
              <a:t>33.5%</a:t>
            </a:fld>
            <a:endParaRPr lang="zh-CN" altLang="en-US" sz="1600" b="1" baseline="30000"/>
          </a:p>
        </p:txBody>
      </p:sp>
      <p:sp>
        <p:nvSpPr>
          <p:cNvPr id="52" name="Text Placeholder 2">
            <a:extLst>
              <a:ext uri="{FF2B5EF4-FFF2-40B4-BE49-F238E27FC236}">
                <a16:creationId xmlns:a16="http://schemas.microsoft.com/office/drawing/2014/main" id="{D352AA80-FF42-3F80-5737-9931AE0F2C8E}"/>
              </a:ext>
            </a:extLst>
          </p:cNvPr>
          <p:cNvSpPr>
            <a:spLocks noGrp="1"/>
          </p:cNvSpPr>
          <p:nvPr>
            <p:custDataLst>
              <p:tags r:id="rId19"/>
            </p:custDataLst>
          </p:nvPr>
        </p:nvSpPr>
        <p:spPr bwMode="auto">
          <a:xfrm>
            <a:off x="5368925" y="4695825"/>
            <a:ext cx="8382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0B196C01-A601-49A0-BCF4-04850B0F1DCE}" type="datetime'''富''''马''''''酸二''''''''''''甲''''''''''''''''''''''''酯'">
              <a:rPr lang="zh-CN" altLang="en-US" sz="1100" smtClean="0"/>
              <a:pPr marL="0" indent="0" algn="r">
                <a:spcBef>
                  <a:spcPct val="0"/>
                </a:spcBef>
                <a:spcAft>
                  <a:spcPct val="0"/>
                </a:spcAft>
                <a:buNone/>
              </a:pPr>
              <a:t>富马酸二甲酯</a:t>
            </a:fld>
            <a:endParaRPr lang="zh-CN" altLang="en-US" sz="1100"/>
          </a:p>
        </p:txBody>
      </p:sp>
      <p:sp>
        <p:nvSpPr>
          <p:cNvPr id="48" name="Text Placeholder 2">
            <a:extLst>
              <a:ext uri="{FF2B5EF4-FFF2-40B4-BE49-F238E27FC236}">
                <a16:creationId xmlns:a16="http://schemas.microsoft.com/office/drawing/2014/main" id="{A1282E99-FCE3-9DDE-022C-AAEE6B0C8895}"/>
              </a:ext>
            </a:extLst>
          </p:cNvPr>
          <p:cNvSpPr>
            <a:spLocks noGrp="1"/>
          </p:cNvSpPr>
          <p:nvPr>
            <p:custDataLst>
              <p:tags r:id="rId20"/>
            </p:custDataLst>
          </p:nvPr>
        </p:nvSpPr>
        <p:spPr bwMode="auto">
          <a:xfrm>
            <a:off x="5648325" y="5111750"/>
            <a:ext cx="5588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AA899606-A1E4-4E26-AFE0-A76363666E9C}" type="datetime'''''''特''''''立''''''''氟''''''''''''''''''''''胺'''''''">
              <a:rPr lang="zh-CN" altLang="en-US" sz="1100" smtClean="0"/>
              <a:pPr marL="0" indent="0" algn="r">
                <a:spcBef>
                  <a:spcPct val="0"/>
                </a:spcBef>
                <a:spcAft>
                  <a:spcPct val="0"/>
                </a:spcAft>
                <a:buNone/>
              </a:pPr>
              <a:t>特立氟胺</a:t>
            </a:fld>
            <a:endParaRPr lang="zh-CN" altLang="en-US" sz="1100"/>
          </a:p>
        </p:txBody>
      </p:sp>
      <p:sp>
        <p:nvSpPr>
          <p:cNvPr id="53" name="Text Placeholder 2">
            <a:extLst>
              <a:ext uri="{FF2B5EF4-FFF2-40B4-BE49-F238E27FC236}">
                <a16:creationId xmlns:a16="http://schemas.microsoft.com/office/drawing/2014/main" id="{3359E4C6-9376-E7B4-06C8-5DDE356812F5}"/>
              </a:ext>
            </a:extLst>
          </p:cNvPr>
          <p:cNvSpPr>
            <a:spLocks noGrp="1"/>
          </p:cNvSpPr>
          <p:nvPr>
            <p:custDataLst>
              <p:tags r:id="rId21"/>
            </p:custDataLst>
          </p:nvPr>
        </p:nvSpPr>
        <p:spPr bwMode="auto">
          <a:xfrm>
            <a:off x="5368925" y="5529263"/>
            <a:ext cx="83820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r">
              <a:spcBef>
                <a:spcPct val="0"/>
              </a:spcBef>
              <a:spcAft>
                <a:spcPct val="0"/>
              </a:spcAft>
              <a:buNone/>
            </a:pPr>
            <a:fld id="{8E8429D4-DD79-4EC1-8BC1-C855C0766DCB}" type="datetime'奥''''''''法妥木''''''''单''''''''''''''抗'''''''''''''''''''''">
              <a:rPr lang="zh-CN" altLang="en-US" sz="1100" smtClean="0"/>
              <a:pPr marL="0" indent="0" algn="r">
                <a:spcBef>
                  <a:spcPct val="0"/>
                </a:spcBef>
                <a:spcAft>
                  <a:spcPct val="0"/>
                </a:spcAft>
                <a:buNone/>
              </a:pPr>
              <a:t>奥法妥木单抗</a:t>
            </a:fld>
            <a:endParaRPr lang="zh-CN" altLang="en-US" sz="1100"/>
          </a:p>
        </p:txBody>
      </p:sp>
      <p:sp>
        <p:nvSpPr>
          <p:cNvPr id="47" name="Text Placeholder 2">
            <a:extLst>
              <a:ext uri="{FF2B5EF4-FFF2-40B4-BE49-F238E27FC236}">
                <a16:creationId xmlns:a16="http://schemas.microsoft.com/office/drawing/2014/main" id="{A73FB60B-8246-271F-64F0-51A477F52AE9}"/>
              </a:ext>
            </a:extLst>
          </p:cNvPr>
          <p:cNvSpPr>
            <a:spLocks noGrp="1"/>
          </p:cNvSpPr>
          <p:nvPr>
            <p:custDataLst>
              <p:tags r:id="rId22"/>
            </p:custDataLst>
          </p:nvPr>
        </p:nvSpPr>
        <p:spPr bwMode="gray">
          <a:xfrm>
            <a:off x="6884988" y="4278313"/>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381DDA97-378A-455F-B91D-2B35CA630C62}" type="datetime'''''''''''''19''''''''''''.''''''''''''''''7''''''''%'''''''''">
              <a:rPr lang="en-US" altLang="en-US" sz="1100" smtClean="0"/>
              <a:pPr marL="0" indent="0">
                <a:spcBef>
                  <a:spcPct val="0"/>
                </a:spcBef>
                <a:spcAft>
                  <a:spcPct val="0"/>
                </a:spcAft>
                <a:buNone/>
              </a:pPr>
              <a:t>19.7%</a:t>
            </a:fld>
            <a:endParaRPr lang="zh-CN" altLang="en-US" sz="1100"/>
          </a:p>
        </p:txBody>
      </p:sp>
      <p:sp>
        <p:nvSpPr>
          <p:cNvPr id="55" name="Text Placeholder 2">
            <a:extLst>
              <a:ext uri="{FF2B5EF4-FFF2-40B4-BE49-F238E27FC236}">
                <a16:creationId xmlns:a16="http://schemas.microsoft.com/office/drawing/2014/main" id="{DC5ADC65-EB0D-F94B-9F9F-9A20471A3E65}"/>
              </a:ext>
            </a:extLst>
          </p:cNvPr>
          <p:cNvSpPr>
            <a:spLocks noGrp="1"/>
          </p:cNvSpPr>
          <p:nvPr>
            <p:custDataLst>
              <p:tags r:id="rId23"/>
            </p:custDataLst>
          </p:nvPr>
        </p:nvSpPr>
        <p:spPr bwMode="gray">
          <a:xfrm>
            <a:off x="6740525" y="5529263"/>
            <a:ext cx="39528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numCol="1" spcCol="0" rtlCol="0" anchor="ctr" anchorCtr="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spcBef>
                <a:spcPct val="0"/>
              </a:spcBef>
              <a:spcAft>
                <a:spcPct val="0"/>
              </a:spcAft>
              <a:buNone/>
            </a:pPr>
            <a:fld id="{AFF98876-8D03-45E5-9741-F50271132B8F}" type="datetime'''''''''''''14''''''''''.''''''''''''''''4''''''''''''%'''''">
              <a:rPr lang="en-US" altLang="en-US" sz="1100" smtClean="0"/>
              <a:pPr marL="0" indent="0">
                <a:spcBef>
                  <a:spcPct val="0"/>
                </a:spcBef>
                <a:spcAft>
                  <a:spcPct val="0"/>
                </a:spcAft>
                <a:buNone/>
              </a:pPr>
              <a:t>14.4%</a:t>
            </a:fld>
            <a:endParaRPr lang="zh-CN" altLang="en-US" sz="1100"/>
          </a:p>
        </p:txBody>
      </p:sp>
      <p:pic>
        <p:nvPicPr>
          <p:cNvPr id="56" name="图形 55" descr="打叉的复选框 纯色填充">
            <a:extLst>
              <a:ext uri="{FF2B5EF4-FFF2-40B4-BE49-F238E27FC236}">
                <a16:creationId xmlns:a16="http://schemas.microsoft.com/office/drawing/2014/main" id="{B3101A3F-AF9C-0EE9-27F1-6E8088B403E6}"/>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6283325" y="3702597"/>
            <a:ext cx="457200" cy="457200"/>
          </a:xfrm>
          <a:prstGeom prst="rect">
            <a:avLst/>
          </a:prstGeom>
        </p:spPr>
      </p:pic>
      <p:pic>
        <p:nvPicPr>
          <p:cNvPr id="58" name="图形 57" descr="打叉的复选框 纯色填充">
            <a:extLst>
              <a:ext uri="{FF2B5EF4-FFF2-40B4-BE49-F238E27FC236}">
                <a16:creationId xmlns:a16="http://schemas.microsoft.com/office/drawing/2014/main" id="{71197BD9-CFFD-A287-7737-54FC61E317C9}"/>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6283325" y="4552262"/>
            <a:ext cx="457200" cy="457200"/>
          </a:xfrm>
          <a:prstGeom prst="rect">
            <a:avLst/>
          </a:prstGeom>
        </p:spPr>
      </p:pic>
      <p:pic>
        <p:nvPicPr>
          <p:cNvPr id="61" name="图形 60" descr="打叉的复选框 纯色填充">
            <a:extLst>
              <a:ext uri="{FF2B5EF4-FFF2-40B4-BE49-F238E27FC236}">
                <a16:creationId xmlns:a16="http://schemas.microsoft.com/office/drawing/2014/main" id="{EE6EFEFA-A8F0-1B81-D24A-596313986F32}"/>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6273800" y="4995194"/>
            <a:ext cx="457200" cy="457200"/>
          </a:xfrm>
          <a:prstGeom prst="rect">
            <a:avLst/>
          </a:prstGeom>
        </p:spPr>
      </p:pic>
      <p:sp>
        <p:nvSpPr>
          <p:cNvPr id="70" name="矩形 69">
            <a:extLst>
              <a:ext uri="{FF2B5EF4-FFF2-40B4-BE49-F238E27FC236}">
                <a16:creationId xmlns:a16="http://schemas.microsoft.com/office/drawing/2014/main" id="{7A212E2D-B255-592F-3E4F-7708D354EB1B}"/>
              </a:ext>
            </a:extLst>
          </p:cNvPr>
          <p:cNvSpPr/>
          <p:nvPr/>
        </p:nvSpPr>
        <p:spPr>
          <a:xfrm>
            <a:off x="8538607" y="4649448"/>
            <a:ext cx="3360329" cy="777875"/>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marR="0" lvl="0" algn="l" defTabSz="914400" rtl="0" eaLnBrk="1" fontAlgn="auto" latinLnBrk="0" hangingPunct="1">
              <a:lnSpc>
                <a:spcPct val="110000"/>
              </a:lnSpc>
              <a:spcBef>
                <a:spcPts val="0"/>
              </a:spcBef>
              <a:spcAft>
                <a:spcPts val="0"/>
              </a:spcAft>
              <a:buClrTx/>
              <a:buSzTx/>
              <a:tabLst/>
              <a:defRPr/>
            </a:pPr>
            <a:endParaRPr kumimoji="0" lang="zh-CN" altLang="en-US" sz="1400" i="0" u="none" strike="noStrike" kern="1200" cap="none" spc="0" normalizeH="0" baseline="0" noProof="0">
              <a:ln>
                <a:noFill/>
              </a:ln>
              <a:solidFill>
                <a:schemeClr val="tx1"/>
              </a:solidFill>
              <a:effectLst/>
              <a:uLnTx/>
              <a:uFillTx/>
              <a:latin typeface="Trebuchet MS"/>
              <a:ea typeface="+mn-ea"/>
              <a:cs typeface="+mn-cs"/>
            </a:endParaRPr>
          </a:p>
        </p:txBody>
      </p:sp>
      <p:sp>
        <p:nvSpPr>
          <p:cNvPr id="72" name="矩形 71">
            <a:extLst>
              <a:ext uri="{FF2B5EF4-FFF2-40B4-BE49-F238E27FC236}">
                <a16:creationId xmlns:a16="http://schemas.microsoft.com/office/drawing/2014/main" id="{9E0D1D2F-AE93-591D-03B6-7A38E3E182DE}"/>
              </a:ext>
            </a:extLst>
          </p:cNvPr>
          <p:cNvSpPr/>
          <p:nvPr/>
        </p:nvSpPr>
        <p:spPr>
          <a:xfrm>
            <a:off x="336129" y="1421495"/>
            <a:ext cx="4149485" cy="476969"/>
          </a:xfrm>
          <a:prstGeom prst="rect">
            <a:avLst/>
          </a:prstGeom>
          <a:solidFill>
            <a:srgbClr val="595454"/>
          </a:solidFill>
          <a:ln>
            <a:noFill/>
          </a:ln>
        </p:spPr>
        <p:style>
          <a:lnRef idx="0">
            <a:schemeClr val="accent1"/>
          </a:lnRef>
          <a:fillRef idx="1">
            <a:schemeClr val="accent1"/>
          </a:fillRef>
          <a:effectRef idx="0">
            <a:srgbClr val="000000"/>
          </a:effectRef>
          <a:fontRef idx="minor">
            <a:schemeClr val="lt1"/>
          </a:fontRef>
        </p:style>
        <p:txBody>
          <a:bodyPr lIns="36000" rIns="36000" rtlCol="0" anchor="ctr"/>
          <a:lstStyle/>
          <a:p>
            <a:pPr algn="ctr">
              <a:lnSpc>
                <a:spcPct val="100000"/>
              </a:lnSpc>
            </a:pPr>
            <a:r>
              <a:rPr lang="zh-CN" altLang="en-US" sz="1600" b="1" dirty="0"/>
              <a:t>传统复合指标达标率数值仅次于生物制剂</a:t>
            </a:r>
            <a:r>
              <a:rPr lang="en-US" altLang="zh-CN" sz="1600" b="1" baseline="30000" dirty="0"/>
              <a:t>*</a:t>
            </a:r>
            <a:endParaRPr lang="zh-CN" altLang="en-US" sz="1600" b="1" baseline="30000" dirty="0"/>
          </a:p>
        </p:txBody>
      </p:sp>
      <p:sp>
        <p:nvSpPr>
          <p:cNvPr id="73" name="矩形 72">
            <a:extLst>
              <a:ext uri="{FF2B5EF4-FFF2-40B4-BE49-F238E27FC236}">
                <a16:creationId xmlns:a16="http://schemas.microsoft.com/office/drawing/2014/main" id="{61ACF4BF-608E-EDA0-B597-3DFE2D7996B6}"/>
              </a:ext>
            </a:extLst>
          </p:cNvPr>
          <p:cNvSpPr/>
          <p:nvPr/>
        </p:nvSpPr>
        <p:spPr>
          <a:xfrm>
            <a:off x="5097851" y="1421495"/>
            <a:ext cx="6672956" cy="461331"/>
          </a:xfrm>
          <a:prstGeom prst="rect">
            <a:avLst/>
          </a:prstGeom>
          <a:solidFill>
            <a:srgbClr val="595454"/>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zh-CN" altLang="en-US" sz="1600" b="1"/>
              <a:t>更全面的复合指标达标率数值高于其他治疗药物</a:t>
            </a:r>
            <a:r>
              <a:rPr lang="en-US" altLang="zh-CN" sz="1600" b="1" baseline="30000"/>
              <a:t>*</a:t>
            </a:r>
            <a:endParaRPr lang="zh-CN" altLang="en-US" sz="1600" b="1" baseline="30000"/>
          </a:p>
        </p:txBody>
      </p:sp>
      <p:cxnSp>
        <p:nvCxnSpPr>
          <p:cNvPr id="94" name="直接连接符 93">
            <a:extLst>
              <a:ext uri="{FF2B5EF4-FFF2-40B4-BE49-F238E27FC236}">
                <a16:creationId xmlns:a16="http://schemas.microsoft.com/office/drawing/2014/main" id="{C495055D-4387-E067-7B05-451C1502AB79}"/>
              </a:ext>
            </a:extLst>
          </p:cNvPr>
          <p:cNvCxnSpPr/>
          <p:nvPr/>
        </p:nvCxnSpPr>
        <p:spPr>
          <a:xfrm>
            <a:off x="4784897" y="1454134"/>
            <a:ext cx="0" cy="4512072"/>
          </a:xfrm>
          <a:prstGeom prst="line">
            <a:avLst/>
          </a:prstGeom>
          <a:ln w="19050" cap="sq">
            <a:solidFill>
              <a:schemeClr val="tx1"/>
            </a:solidFill>
          </a:ln>
        </p:spPr>
        <p:style>
          <a:lnRef idx="1">
            <a:schemeClr val="accent1"/>
          </a:lnRef>
          <a:fillRef idx="0">
            <a:schemeClr val="accent1"/>
          </a:fillRef>
          <a:effectRef idx="0">
            <a:srgbClr val="000000"/>
          </a:effectRef>
          <a:fontRef idx="minor">
            <a:schemeClr val="lt1"/>
          </a:fontRef>
        </p:style>
      </p:cxnSp>
      <p:sp>
        <p:nvSpPr>
          <p:cNvPr id="105" name="等腰三角形 104">
            <a:extLst>
              <a:ext uri="{FF2B5EF4-FFF2-40B4-BE49-F238E27FC236}">
                <a16:creationId xmlns:a16="http://schemas.microsoft.com/office/drawing/2014/main" id="{BED115BB-714D-3FAA-D7E5-1C7EA4712E9C}"/>
              </a:ext>
            </a:extLst>
          </p:cNvPr>
          <p:cNvSpPr/>
          <p:nvPr/>
        </p:nvSpPr>
        <p:spPr>
          <a:xfrm rot="5400000">
            <a:off x="4732363" y="3513287"/>
            <a:ext cx="307427" cy="208708"/>
          </a:xfrm>
          <a:prstGeom prst="triangle">
            <a:avLst/>
          </a:prstGeom>
          <a:solidFill>
            <a:schemeClr val="tx1"/>
          </a:solidFill>
          <a:ln>
            <a:solidFill>
              <a:schemeClr val="tx1"/>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endParaRPr lang="zh-CN" altLang="en-US" sz="1400"/>
          </a:p>
        </p:txBody>
      </p:sp>
      <p:sp>
        <p:nvSpPr>
          <p:cNvPr id="2" name="文本框 1">
            <a:extLst>
              <a:ext uri="{FF2B5EF4-FFF2-40B4-BE49-F238E27FC236}">
                <a16:creationId xmlns:a16="http://schemas.microsoft.com/office/drawing/2014/main" id="{61D5FB48-2B76-8D3F-9196-02798A35C76E}"/>
              </a:ext>
            </a:extLst>
          </p:cNvPr>
          <p:cNvSpPr txBox="1"/>
          <p:nvPr/>
        </p:nvSpPr>
        <p:spPr>
          <a:xfrm>
            <a:off x="6708775" y="3832811"/>
            <a:ext cx="1965325" cy="264482"/>
          </a:xfrm>
          <a:prstGeom prst="rect">
            <a:avLst/>
          </a:prstGeom>
          <a:noFill/>
        </p:spPr>
        <p:txBody>
          <a:bodyPr wrap="square" lIns="0" tIns="0" rIns="0" bIns="0" rtlCol="0">
            <a:noAutofit/>
          </a:bodyPr>
          <a:lstStyle/>
          <a:p>
            <a:pPr>
              <a:lnSpc>
                <a:spcPct val="100000"/>
              </a:lnSpc>
            </a:pPr>
            <a:r>
              <a:rPr lang="zh-CN" altLang="en-US" sz="1200"/>
              <a:t>无相关临床证据</a:t>
            </a:r>
            <a:endParaRPr lang="zh-CN" altLang="en-US" sz="1200" i="1"/>
          </a:p>
        </p:txBody>
      </p:sp>
      <p:sp>
        <p:nvSpPr>
          <p:cNvPr id="3" name="文本框 2">
            <a:extLst>
              <a:ext uri="{FF2B5EF4-FFF2-40B4-BE49-F238E27FC236}">
                <a16:creationId xmlns:a16="http://schemas.microsoft.com/office/drawing/2014/main" id="{5DCCC8CA-43D8-026C-F435-280DE4768139}"/>
              </a:ext>
            </a:extLst>
          </p:cNvPr>
          <p:cNvSpPr txBox="1"/>
          <p:nvPr/>
        </p:nvSpPr>
        <p:spPr>
          <a:xfrm>
            <a:off x="6718300" y="4672745"/>
            <a:ext cx="1965325" cy="264482"/>
          </a:xfrm>
          <a:prstGeom prst="rect">
            <a:avLst/>
          </a:prstGeom>
          <a:noFill/>
        </p:spPr>
        <p:txBody>
          <a:bodyPr wrap="square" lIns="0" tIns="0" rIns="0" bIns="0" rtlCol="0">
            <a:noAutofit/>
          </a:bodyPr>
          <a:lstStyle/>
          <a:p>
            <a:pPr>
              <a:lnSpc>
                <a:spcPct val="100000"/>
              </a:lnSpc>
            </a:pPr>
            <a:r>
              <a:rPr lang="zh-CN" altLang="en-US" sz="1200"/>
              <a:t>无相关临床证据</a:t>
            </a:r>
            <a:endParaRPr lang="zh-CN" altLang="en-US" sz="1200" i="1"/>
          </a:p>
        </p:txBody>
      </p:sp>
      <p:sp>
        <p:nvSpPr>
          <p:cNvPr id="10" name="文本框 9">
            <a:extLst>
              <a:ext uri="{FF2B5EF4-FFF2-40B4-BE49-F238E27FC236}">
                <a16:creationId xmlns:a16="http://schemas.microsoft.com/office/drawing/2014/main" id="{80336B3A-2F55-6B25-7783-E723957BA59D}"/>
              </a:ext>
            </a:extLst>
          </p:cNvPr>
          <p:cNvSpPr txBox="1"/>
          <p:nvPr/>
        </p:nvSpPr>
        <p:spPr>
          <a:xfrm>
            <a:off x="6713538" y="5154301"/>
            <a:ext cx="1965325" cy="264482"/>
          </a:xfrm>
          <a:prstGeom prst="rect">
            <a:avLst/>
          </a:prstGeom>
          <a:noFill/>
        </p:spPr>
        <p:txBody>
          <a:bodyPr wrap="square" lIns="0" tIns="0" rIns="0" bIns="0" rtlCol="0">
            <a:noAutofit/>
          </a:bodyPr>
          <a:lstStyle/>
          <a:p>
            <a:pPr>
              <a:lnSpc>
                <a:spcPct val="100000"/>
              </a:lnSpc>
            </a:pPr>
            <a:r>
              <a:rPr lang="zh-CN" altLang="en-US" sz="1200"/>
              <a:t>无相关临床证据</a:t>
            </a:r>
            <a:endParaRPr lang="zh-CN" altLang="en-US" sz="1200" i="1"/>
          </a:p>
        </p:txBody>
      </p:sp>
      <p:sp>
        <p:nvSpPr>
          <p:cNvPr id="21" name="Rectangle 11">
            <a:extLst>
              <a:ext uri="{FF2B5EF4-FFF2-40B4-BE49-F238E27FC236}">
                <a16:creationId xmlns:a16="http://schemas.microsoft.com/office/drawing/2014/main" id="{EE7C0240-7346-FDF2-9AC5-4870F03471EC}"/>
              </a:ext>
            </a:extLst>
          </p:cNvPr>
          <p:cNvSpPr/>
          <p:nvPr/>
        </p:nvSpPr>
        <p:spPr>
          <a:xfrm>
            <a:off x="9931904" y="6118764"/>
            <a:ext cx="1967032" cy="264482"/>
          </a:xfrm>
          <a:prstGeom prst="rect">
            <a:avLst/>
          </a:prstGeom>
          <a:noFill/>
          <a:ln>
            <a:noFill/>
          </a:ln>
        </p:spPr>
        <p:style>
          <a:lnRef idx="0">
            <a:schemeClr val="accent1"/>
          </a:lnRef>
          <a:fillRef idx="1">
            <a:schemeClr val="accent1"/>
          </a:fillRef>
          <a:effectRef idx="0">
            <a:srgbClr val="000000"/>
          </a:effectRef>
          <a:fontRef idx="minor">
            <a:schemeClr val="lt1"/>
          </a:fontRef>
        </p:style>
        <p:txBody>
          <a:bodyPr rtlCol="0" anchor="ctr"/>
          <a:lstStyle/>
          <a:p>
            <a:pPr>
              <a:lnSpc>
                <a:spcPct val="100000"/>
              </a:lnSpc>
            </a:pPr>
            <a:r>
              <a:rPr lang="en-US" altLang="zh-CN" sz="800">
                <a:solidFill>
                  <a:srgbClr val="595454"/>
                </a:solidFill>
              </a:rPr>
              <a:t>*</a:t>
            </a:r>
            <a:r>
              <a:rPr lang="zh-CN" altLang="en-US" sz="800">
                <a:solidFill>
                  <a:srgbClr val="595454"/>
                </a:solidFill>
              </a:rPr>
              <a:t>数据来自相关临床试验校正基线后结果</a:t>
            </a:r>
          </a:p>
        </p:txBody>
      </p:sp>
      <p:sp>
        <p:nvSpPr>
          <p:cNvPr id="41" name="文本框 40">
            <a:extLst>
              <a:ext uri="{FF2B5EF4-FFF2-40B4-BE49-F238E27FC236}">
                <a16:creationId xmlns:a16="http://schemas.microsoft.com/office/drawing/2014/main" id="{3C2305DC-34F6-E35B-D371-D4654D7CE6AB}"/>
              </a:ext>
            </a:extLst>
          </p:cNvPr>
          <p:cNvSpPr txBox="1"/>
          <p:nvPr/>
        </p:nvSpPr>
        <p:spPr>
          <a:xfrm>
            <a:off x="8538606" y="3305076"/>
            <a:ext cx="3232202" cy="2308324"/>
          </a:xfrm>
          <a:prstGeom prst="rect">
            <a:avLst/>
          </a:prstGeom>
          <a:noFill/>
          <a:effectLst/>
        </p:spPr>
        <p:txBody>
          <a:bodyPr wrap="square" lIns="0" rIns="0">
            <a:spAutoFit/>
          </a:bodyPr>
          <a:lstStyle/>
          <a:p>
            <a:pPr>
              <a:spcBef>
                <a:spcPts val="600"/>
              </a:spcBef>
              <a:defRPr/>
            </a:pPr>
            <a:endParaRPr kumimoji="0" lang="zh-CN" altLang="en-US" sz="1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ea"/>
              <a:sym typeface="+mn-lt"/>
            </a:endParaRPr>
          </a:p>
          <a:p>
            <a:pPr>
              <a:spcBef>
                <a:spcPts val="600"/>
              </a:spcBef>
              <a:defRPr/>
            </a:pPr>
            <a:r>
              <a:rPr lang="en-US" altLang="zh-CN" sz="2400" b="1" dirty="0">
                <a:solidFill>
                  <a:srgbClr val="BE2E91"/>
                </a:solidFill>
                <a:latin typeface="微软雅黑" panose="020B0503020204020204" pitchFamily="34" charset="-122"/>
                <a:ea typeface="微软雅黑" panose="020B0503020204020204" pitchFamily="34" charset="-122"/>
                <a:cs typeface="+mn-ea"/>
                <a:sym typeface="+mn-lt"/>
              </a:rPr>
              <a:t>83.4% </a:t>
            </a:r>
            <a:r>
              <a:rPr lang="zh-CN" altLang="en-US" sz="1400" b="1" dirty="0">
                <a:latin typeface="微软雅黑" panose="020B0503020204020204" pitchFamily="34" charset="-122"/>
                <a:ea typeface="微软雅黑" panose="020B0503020204020204" pitchFamily="34" charset="-122"/>
                <a:cs typeface="+mn-ea"/>
                <a:sym typeface="+mn-lt"/>
              </a:rPr>
              <a:t>的患者脑萎缩速度</a:t>
            </a:r>
            <a:br>
              <a:rPr lang="en-US" altLang="zh-CN" sz="1400" b="1" dirty="0">
                <a:latin typeface="微软雅黑" panose="020B0503020204020204" pitchFamily="34" charset="-122"/>
                <a:ea typeface="微软雅黑" panose="020B0503020204020204" pitchFamily="34" charset="-122"/>
                <a:cs typeface="+mn-ea"/>
                <a:sym typeface="+mn-lt"/>
              </a:rPr>
            </a:br>
            <a:r>
              <a:rPr lang="zh-CN" altLang="en-US" sz="1400" b="1" dirty="0">
                <a:latin typeface="微软雅黑" panose="020B0503020204020204" pitchFamily="34" charset="-122"/>
                <a:ea typeface="微软雅黑" panose="020B0503020204020204" pitchFamily="34" charset="-122"/>
                <a:cs typeface="+mn-ea"/>
                <a:sym typeface="+mn-lt"/>
              </a:rPr>
              <a:t>与正常人相当</a:t>
            </a:r>
            <a:r>
              <a:rPr lang="zh-CN" altLang="en-US" sz="1400" dirty="0">
                <a:latin typeface="微软雅黑" panose="020B0503020204020204" pitchFamily="34" charset="-122"/>
                <a:ea typeface="微软雅黑" panose="020B0503020204020204" pitchFamily="34" charset="-122"/>
                <a:cs typeface="+mn-ea"/>
                <a:sym typeface="+mn-lt"/>
              </a:rPr>
              <a:t>（脑容量丢失</a:t>
            </a:r>
            <a:r>
              <a:rPr lang="en-US" altLang="zh-CN" sz="1400" dirty="0">
                <a:latin typeface="微软雅黑" panose="020B0503020204020204" pitchFamily="34" charset="-122"/>
                <a:ea typeface="微软雅黑" panose="020B0503020204020204" pitchFamily="34" charset="-122"/>
                <a:cs typeface="+mn-ea"/>
                <a:sym typeface="+mn-lt"/>
              </a:rPr>
              <a:t> </a:t>
            </a:r>
            <a:r>
              <a:rPr lang="zh-CN" altLang="en-US" sz="1400" dirty="0">
                <a:solidFill>
                  <a:srgbClr val="595454"/>
                </a:solidFill>
              </a:rPr>
              <a:t>≤ </a:t>
            </a:r>
            <a:r>
              <a:rPr lang="en-US" altLang="zh-CN" sz="1400" dirty="0">
                <a:latin typeface="微软雅黑" panose="020B0503020204020204" pitchFamily="34" charset="-122"/>
                <a:ea typeface="微软雅黑" panose="020B0503020204020204" pitchFamily="34" charset="-122"/>
                <a:cs typeface="+mn-ea"/>
                <a:sym typeface="+mn-lt"/>
              </a:rPr>
              <a:t>0.4%/</a:t>
            </a:r>
            <a:r>
              <a:rPr lang="zh-CN" altLang="en-US" sz="1400" dirty="0">
                <a:latin typeface="微软雅黑" panose="020B0503020204020204" pitchFamily="34" charset="-122"/>
                <a:ea typeface="微软雅黑" panose="020B0503020204020204" pitchFamily="34" charset="-122"/>
                <a:cs typeface="+mn-ea"/>
                <a:sym typeface="+mn-lt"/>
              </a:rPr>
              <a:t>年）</a:t>
            </a:r>
            <a:endParaRPr lang="en-US" altLang="zh-CN" sz="1400" dirty="0">
              <a:latin typeface="微软雅黑" panose="020B0503020204020204" pitchFamily="34" charset="-122"/>
              <a:ea typeface="微软雅黑" panose="020B0503020204020204" pitchFamily="34" charset="-122"/>
              <a:cs typeface="+mn-ea"/>
              <a:sym typeface="+mn-lt"/>
            </a:endParaRPr>
          </a:p>
          <a:p>
            <a:pPr>
              <a:spcBef>
                <a:spcPts val="600"/>
              </a:spcBef>
              <a:defRPr/>
            </a:pPr>
            <a:endParaRPr lang="en-US" altLang="zh-CN" sz="1600" b="1" dirty="0">
              <a:solidFill>
                <a:srgbClr val="0063C8"/>
              </a:solidFill>
              <a:highlight>
                <a:srgbClr val="FFFF00"/>
              </a:highlight>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spcBef>
                <a:spcPts val="600"/>
              </a:spcBef>
              <a:spcAft>
                <a:spcPts val="0"/>
              </a:spcAft>
              <a:buClrTx/>
              <a:buSzTx/>
              <a:tabLst/>
              <a:defRPr/>
            </a:pPr>
            <a:r>
              <a:rPr kumimoji="0" lang="en-US" altLang="zh-CN" sz="2400" b="1" i="0" u="none" strike="noStrike" kern="1200" cap="none" spc="0" normalizeH="0" baseline="0" noProof="0" dirty="0">
                <a:ln>
                  <a:noFill/>
                </a:ln>
                <a:solidFill>
                  <a:srgbClr val="BE2E91"/>
                </a:solidFill>
                <a:effectLst/>
                <a:uLnTx/>
                <a:uFillTx/>
                <a:latin typeface="微软雅黑" panose="020B0503020204020204" pitchFamily="34" charset="-122"/>
                <a:ea typeface="微软雅黑" panose="020B0503020204020204" pitchFamily="34" charset="-122"/>
                <a:cs typeface="+mn-ea"/>
                <a:sym typeface="+mn-lt"/>
              </a:rPr>
              <a:t>77.4% </a:t>
            </a:r>
            <a:r>
              <a:rPr lang="zh-CN" altLang="en-US" sz="1400" b="1" dirty="0">
                <a:latin typeface="微软雅黑" panose="020B0503020204020204" pitchFamily="34" charset="-122"/>
                <a:ea typeface="微软雅黑" panose="020B0503020204020204" pitchFamily="34" charset="-122"/>
                <a:cs typeface="+mn-ea"/>
                <a:sym typeface="+mn-lt"/>
              </a:rPr>
              <a:t>的患者认知功能得到</a:t>
            </a:r>
            <a:br>
              <a:rPr lang="en-US" altLang="zh-CN" sz="1400" b="1" dirty="0">
                <a:latin typeface="微软雅黑" panose="020B0503020204020204" pitchFamily="34" charset="-122"/>
                <a:ea typeface="微软雅黑" panose="020B0503020204020204" pitchFamily="34" charset="-122"/>
                <a:cs typeface="+mn-ea"/>
                <a:sym typeface="+mn-lt"/>
              </a:rPr>
            </a:br>
            <a:r>
              <a:rPr lang="zh-CN" altLang="en-US" sz="1400" b="1" dirty="0">
                <a:latin typeface="微软雅黑" panose="020B0503020204020204" pitchFamily="34" charset="-122"/>
                <a:ea typeface="微软雅黑" panose="020B0503020204020204" pitchFamily="34" charset="-122"/>
                <a:cs typeface="+mn-ea"/>
                <a:sym typeface="+mn-lt"/>
              </a:rPr>
              <a:t>有效改善和保护</a:t>
            </a:r>
            <a:endParaRPr lang="en-US" altLang="zh-CN" sz="1400" b="1" dirty="0">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spcBef>
                <a:spcPts val="600"/>
              </a:spcBef>
              <a:spcAft>
                <a:spcPts val="0"/>
              </a:spcAft>
              <a:buClrTx/>
              <a:buSzTx/>
              <a:tabLst/>
              <a:defRPr/>
            </a:pPr>
            <a:endParaRPr lang="en-US" altLang="zh-CN" sz="1600" b="1" dirty="0">
              <a:solidFill>
                <a:srgbClr val="0063C8"/>
              </a:solidFill>
              <a:latin typeface="微软雅黑" panose="020B0503020204020204" pitchFamily="34" charset="-122"/>
              <a:ea typeface="微软雅黑" panose="020B0503020204020204" pitchFamily="34" charset="-122"/>
              <a:cs typeface="+mn-ea"/>
              <a:sym typeface="+mn-lt"/>
            </a:endParaRPr>
          </a:p>
        </p:txBody>
      </p:sp>
      <p:sp>
        <p:nvSpPr>
          <p:cNvPr id="14" name="文本框 13">
            <a:extLst>
              <a:ext uri="{FF2B5EF4-FFF2-40B4-BE49-F238E27FC236}">
                <a16:creationId xmlns:a16="http://schemas.microsoft.com/office/drawing/2014/main" id="{188E1170-FCA8-4FA0-80DC-F04DCF5D9F6A}"/>
              </a:ext>
            </a:extLst>
          </p:cNvPr>
          <p:cNvSpPr txBox="1"/>
          <p:nvPr/>
        </p:nvSpPr>
        <p:spPr>
          <a:xfrm>
            <a:off x="486607" y="6383798"/>
            <a:ext cx="3532470" cy="497493"/>
          </a:xfrm>
          <a:prstGeom prst="rect">
            <a:avLst/>
          </a:prstGeom>
          <a:noFill/>
        </p:spPr>
        <p:txBody>
          <a:bodyPr wrap="square" lIns="0" tIns="0" rIns="0" bIns="0" rtlCol="0">
            <a:noAutofit/>
          </a:bodyPr>
          <a:lstStyle/>
          <a:p>
            <a:pPr marL="144000" marR="0" lvl="0" indent="-144000" algn="l" defTabSz="914400" rtl="0" eaLnBrk="1" fontAlgn="auto" latinLnBrk="0" hangingPunct="1">
              <a:spcAft>
                <a:spcPts val="0"/>
              </a:spcAft>
              <a:buClrTx/>
              <a:buSzPct val="100000"/>
              <a:buFont typeface="+mj-lt"/>
              <a:buAutoNum type="arabicPeriod"/>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L,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Presented</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2022 AAN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Annual</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Meeting,Abstract</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0839. </a:t>
            </a:r>
          </a:p>
          <a:p>
            <a:pPr marL="144000" marR="0" lvl="0" indent="-144000" algn="l" defTabSz="914400" rtl="0" eaLnBrk="1" fontAlgn="auto" latinLnBrk="0" hangingPunct="1">
              <a:spcAft>
                <a:spcPts val="0"/>
              </a:spcAft>
              <a:buClrTx/>
              <a:buSzPct val="100000"/>
              <a:buFont typeface="+mj-lt"/>
              <a:buAutoNum type="arabicPeriod"/>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L,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Neurology</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2011;76(Suppl 4):A563. </a:t>
            </a:r>
          </a:p>
          <a:p>
            <a:pPr marL="144000" marR="0" lvl="0" indent="-144000" algn="l" defTabSz="914400" rtl="0" eaLnBrk="1" fontAlgn="auto" latinLnBrk="0" hangingPunct="1">
              <a:spcAft>
                <a:spcPts val="0"/>
              </a:spcAft>
              <a:buClrTx/>
              <a:buSzPct val="100000"/>
              <a:buFont typeface="+mj-lt"/>
              <a:buAutoNum type="arabicPeriod"/>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Havrdova</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E,,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Neurology</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2013;80(Meeting Abstracts 1):P07.106.. </a:t>
            </a:r>
          </a:p>
          <a:p>
            <a:pPr marL="144000" marR="0" lvl="0" indent="-144000" algn="l" defTabSz="914400" rtl="0" eaLnBrk="1" fontAlgn="auto" latinLnBrk="0" hangingPunct="1">
              <a:spcAft>
                <a:spcPts val="0"/>
              </a:spcAft>
              <a:buClrTx/>
              <a:buSzPct val="100000"/>
              <a:buFont typeface="+mj-lt"/>
              <a:buAutoNum type="arabicPeriod"/>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Freedman</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M,,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Neurology</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2012;78(Meeting Abstracts 1):PD5.007.. </a:t>
            </a:r>
          </a:p>
        </p:txBody>
      </p:sp>
      <p:sp>
        <p:nvSpPr>
          <p:cNvPr id="15" name="文本框 14">
            <a:extLst>
              <a:ext uri="{FF2B5EF4-FFF2-40B4-BE49-F238E27FC236}">
                <a16:creationId xmlns:a16="http://schemas.microsoft.com/office/drawing/2014/main" id="{BB96CB41-41DC-88AA-E855-FDE3977F2173}"/>
              </a:ext>
            </a:extLst>
          </p:cNvPr>
          <p:cNvSpPr txBox="1"/>
          <p:nvPr/>
        </p:nvSpPr>
        <p:spPr>
          <a:xfrm>
            <a:off x="3841338" y="6371883"/>
            <a:ext cx="3266042" cy="497493"/>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5"/>
              <a:tabLst/>
              <a:defRPr/>
            </a:pP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Hauser S,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Eur</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J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Neurol</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2020;27(S1). </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L, et al.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Presented</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the AAN 2022. Poster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Number</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P012. </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Volpi</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C et al. Expert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Opin</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Drug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Discov</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2019 Nov;14(11):1199-1212.</a:t>
            </a:r>
          </a:p>
          <a:p>
            <a:pPr marL="228600" marR="0" lvl="0" indent="-228600" algn="l" defTabSz="914400" rtl="0" eaLnBrk="1" fontAlgn="auto" latinLnBrk="0" hangingPunct="1">
              <a:spcAft>
                <a:spcPts val="0"/>
              </a:spcAft>
              <a:buClrTx/>
              <a:buSzPct val="100000"/>
              <a:buFont typeface="+mj-lt"/>
              <a:buAutoNum type="arabicPeriod" startAt="5"/>
              <a:tabLst/>
              <a:defRPr/>
            </a:pP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Clinical</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a:t>
            </a:r>
            <a:r>
              <a:rPr kumimoji="0" lang="fr-FR"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Study</a:t>
            </a:r>
            <a:r>
              <a:rPr kumimoji="0" lang="fr-FR"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Report: COMB157G2302.</a:t>
            </a:r>
          </a:p>
        </p:txBody>
      </p:sp>
      <p:sp>
        <p:nvSpPr>
          <p:cNvPr id="16" name="文本框 15">
            <a:extLst>
              <a:ext uri="{FF2B5EF4-FFF2-40B4-BE49-F238E27FC236}">
                <a16:creationId xmlns:a16="http://schemas.microsoft.com/office/drawing/2014/main" id="{36B477EA-805D-F557-02BA-88269CC9F218}"/>
              </a:ext>
            </a:extLst>
          </p:cNvPr>
          <p:cNvSpPr txBox="1"/>
          <p:nvPr/>
        </p:nvSpPr>
        <p:spPr>
          <a:xfrm>
            <a:off x="7118421" y="6383246"/>
            <a:ext cx="3148210" cy="264483"/>
          </a:xfrm>
          <a:prstGeom prst="rect">
            <a:avLst/>
          </a:prstGeom>
          <a:noFill/>
        </p:spPr>
        <p:txBody>
          <a:bodyPr wrap="square" lIns="0" tIns="0" rIns="0" bIns="0" rtlCol="0">
            <a:noAutofit/>
          </a:bodyPr>
          <a:lstStyle/>
          <a:p>
            <a:pPr marL="228600" marR="0" lvl="0" indent="-228600" algn="l" defTabSz="914400" rtl="0" eaLnBrk="1" fontAlgn="auto" latinLnBrk="0" hangingPunct="1">
              <a:spcAft>
                <a:spcPts val="0"/>
              </a:spcAft>
              <a:buClrTx/>
              <a:buSzPct val="100000"/>
              <a:buFont typeface="+mj-lt"/>
              <a:buAutoNum type="arabicPeriod" startAt="9"/>
              <a:tabLst/>
              <a:defRPr/>
            </a:pPr>
            <a:r>
              <a:rPr kumimoji="0" lang="nl-NL"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DeLuca J, et al. AAN 2020. Poster 1-017.</a:t>
            </a:r>
          </a:p>
          <a:p>
            <a:pPr marL="228600" marR="0" lvl="0" indent="-228600" algn="l" defTabSz="914400" rtl="0" eaLnBrk="1" fontAlgn="auto" latinLnBrk="0" hangingPunct="1">
              <a:spcAft>
                <a:spcPts val="0"/>
              </a:spcAft>
              <a:buClrTx/>
              <a:buSzPct val="100000"/>
              <a:buFont typeface="+mj-lt"/>
              <a:buAutoNum type="arabicPeriod" startAt="9"/>
              <a:tabLst/>
              <a:defRPr/>
            </a:pP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Ludwig </a:t>
            </a:r>
            <a:r>
              <a:rPr kumimoji="0" lang="en-US" altLang="zh-CN" sz="700" b="0" i="0" u="none" strike="noStrike" kern="1200" cap="none" spc="0" normalizeH="0" baseline="0" noProof="0" err="1">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Kappos</a:t>
            </a:r>
            <a:r>
              <a:rPr kumimoji="0" lang="en-US"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rPr>
              <a:t>, et al. Poster presentation at the American Academy of Neurology; 2022. Poster Number P012.</a:t>
            </a:r>
            <a:endParaRPr kumimoji="0" lang="nl-NL" altLang="zh-CN" sz="700" b="0" i="0" u="none" strike="noStrike" kern="1200" cap="none" spc="0" normalizeH="0" baseline="0" noProof="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17" name="组合 16">
            <a:extLst>
              <a:ext uri="{FF2B5EF4-FFF2-40B4-BE49-F238E27FC236}">
                <a16:creationId xmlns:a16="http://schemas.microsoft.com/office/drawing/2014/main" id="{62FB6D64-5924-E1E3-27D4-93DCBF8E5FB0}"/>
              </a:ext>
            </a:extLst>
          </p:cNvPr>
          <p:cNvGrpSpPr/>
          <p:nvPr/>
        </p:nvGrpSpPr>
        <p:grpSpPr>
          <a:xfrm>
            <a:off x="0" y="27277"/>
            <a:ext cx="3124200" cy="369331"/>
            <a:chOff x="0" y="27277"/>
            <a:chExt cx="3124200" cy="369331"/>
          </a:xfrm>
        </p:grpSpPr>
        <p:sp>
          <p:nvSpPr>
            <p:cNvPr id="18" name="矩形: 圆顶角 17">
              <a:extLst>
                <a:ext uri="{FF2B5EF4-FFF2-40B4-BE49-F238E27FC236}">
                  <a16:creationId xmlns:a16="http://schemas.microsoft.com/office/drawing/2014/main" id="{525561B5-F3D9-7535-682D-F53B4EF9F302}"/>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9" name="文本框 18">
              <a:extLst>
                <a:ext uri="{FF2B5EF4-FFF2-40B4-BE49-F238E27FC236}">
                  <a16:creationId xmlns:a16="http://schemas.microsoft.com/office/drawing/2014/main" id="{FD00610D-FFBA-F3EB-D31B-C8C970848BA9}"/>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3</a:t>
              </a:r>
              <a:endParaRPr lang="zh-CN" altLang="en-US" sz="2000" b="1">
                <a:solidFill>
                  <a:schemeClr val="bg1"/>
                </a:solidFill>
              </a:endParaRPr>
            </a:p>
          </p:txBody>
        </p:sp>
        <p:sp>
          <p:nvSpPr>
            <p:cNvPr id="20" name="文本框 7">
              <a:extLst>
                <a:ext uri="{FF2B5EF4-FFF2-40B4-BE49-F238E27FC236}">
                  <a16:creationId xmlns:a16="http://schemas.microsoft.com/office/drawing/2014/main" id="{46FBD1A0-E3AC-60BF-9B51-0DC92B50B746}"/>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有效性</a:t>
              </a:r>
              <a:endParaRPr lang="en-GB" altLang="zh-CN" sz="1400" b="1">
                <a:latin typeface="Trebuchet MS"/>
              </a:endParaRPr>
            </a:p>
          </p:txBody>
        </p:sp>
      </p:grpSp>
      <p:sp>
        <p:nvSpPr>
          <p:cNvPr id="93" name="标题 1">
            <a:extLst>
              <a:ext uri="{FF2B5EF4-FFF2-40B4-BE49-F238E27FC236}">
                <a16:creationId xmlns:a16="http://schemas.microsoft.com/office/drawing/2014/main" id="{2B8FCF8E-A910-4821-0B27-4A9A871D1F61}"/>
              </a:ext>
            </a:extLst>
          </p:cNvPr>
          <p:cNvSpPr txBox="1">
            <a:spLocks/>
          </p:cNvSpPr>
          <p:nvPr/>
        </p:nvSpPr>
        <p:spPr>
          <a:xfrm>
            <a:off x="365760" y="365760"/>
            <a:ext cx="11376845"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600"/>
              </a:spcBef>
              <a:spcAft>
                <a:spcPts val="1200"/>
              </a:spcAft>
            </a:pPr>
            <a:r>
              <a:rPr lang="zh-CN" altLang="en-US" sz="2400" dirty="0">
                <a:solidFill>
                  <a:schemeClr val="accent1"/>
                </a:solidFill>
                <a:latin typeface="+mn-lt"/>
                <a:ea typeface="+mn-ea"/>
                <a:cs typeface="+mn-cs"/>
              </a:rPr>
              <a:t>临床研究结果也充分显示，盐酸奥扎莫德在</a:t>
            </a:r>
            <a:r>
              <a:rPr lang="en-US" altLang="zh-CN" sz="2400" dirty="0">
                <a:solidFill>
                  <a:schemeClr val="accent1"/>
                </a:solidFill>
                <a:latin typeface="+mn-lt"/>
                <a:ea typeface="+mn-ea"/>
                <a:cs typeface="+mn-cs"/>
              </a:rPr>
              <a:t>NEDA-3</a:t>
            </a:r>
            <a:r>
              <a:rPr lang="zh-CN" altLang="en-US" sz="2400" dirty="0">
                <a:solidFill>
                  <a:schemeClr val="accent1"/>
                </a:solidFill>
                <a:latin typeface="+mn-lt"/>
                <a:ea typeface="+mn-ea"/>
                <a:cs typeface="+mn-cs"/>
              </a:rPr>
              <a:t>和</a:t>
            </a:r>
            <a:r>
              <a:rPr lang="en-US" altLang="zh-CN" sz="2400" dirty="0">
                <a:solidFill>
                  <a:schemeClr val="accent1"/>
                </a:solidFill>
                <a:latin typeface="+mn-lt"/>
                <a:ea typeface="+mn-ea"/>
                <a:cs typeface="+mn-cs"/>
              </a:rPr>
              <a:t>NEDA-4</a:t>
            </a:r>
            <a:r>
              <a:rPr lang="zh-CN" altLang="en-US" sz="2400" dirty="0">
                <a:solidFill>
                  <a:schemeClr val="accent1"/>
                </a:solidFill>
                <a:latin typeface="+mn-lt"/>
                <a:ea typeface="+mn-ea"/>
                <a:cs typeface="+mn-cs"/>
              </a:rPr>
              <a:t>达标率以及脑保护疗效方面均具显著优势，</a:t>
            </a:r>
            <a:r>
              <a:rPr lang="zh-CN" altLang="en-US" sz="2400" dirty="0">
                <a:solidFill>
                  <a:srgbClr val="BE2E91"/>
                </a:solidFill>
                <a:latin typeface="+mn-lt"/>
                <a:ea typeface="+mn-ea"/>
                <a:cs typeface="+mn-cs"/>
              </a:rPr>
              <a:t>有效弥补医保目录内现有治疗方案的不足</a:t>
            </a:r>
            <a:endParaRPr lang="zh-CN" altLang="en-US" sz="2400" dirty="0">
              <a:solidFill>
                <a:srgbClr val="595454"/>
              </a:solidFill>
              <a:latin typeface="+mn-lt"/>
              <a:ea typeface="+mn-ea"/>
              <a:cs typeface="+mn-cs"/>
            </a:endParaRPr>
          </a:p>
        </p:txBody>
      </p:sp>
      <p:sp>
        <p:nvSpPr>
          <p:cNvPr id="4" name="灯片编号占位符 3">
            <a:extLst>
              <a:ext uri="{FF2B5EF4-FFF2-40B4-BE49-F238E27FC236}">
                <a16:creationId xmlns:a16="http://schemas.microsoft.com/office/drawing/2014/main" id="{25017D52-7B2D-7C10-C417-DE30BDC072FF}"/>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8</a:t>
            </a:fld>
            <a:endParaRPr lang="en-US"/>
          </a:p>
        </p:txBody>
      </p:sp>
    </p:spTree>
    <p:extLst>
      <p:ext uri="{BB962C8B-B14F-4D97-AF65-F5344CB8AC3E}">
        <p14:creationId xmlns:p14="http://schemas.microsoft.com/office/powerpoint/2010/main" val="3341158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0BAE4FBF-DD4F-1C75-4E0E-4457A2AFEDCE}"/>
              </a:ext>
            </a:extLst>
          </p:cNvPr>
          <p:cNvGraphicFramePr>
            <a:graphicFrameLocks noChangeAspect="1"/>
          </p:cNvGraphicFramePr>
          <p:nvPr>
            <p:custDataLst>
              <p:tags r:id="rId1"/>
            </p:custDataLst>
            <p:extLst>
              <p:ext uri="{D42A27DB-BD31-4B8C-83A1-F6EECF244321}">
                <p14:modId xmlns:p14="http://schemas.microsoft.com/office/powerpoint/2010/main" val="5086256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14" name="think-cell data - do not delete" hidden="1">
                        <a:extLst>
                          <a:ext uri="{FF2B5EF4-FFF2-40B4-BE49-F238E27FC236}">
                            <a16:creationId xmlns:a16="http://schemas.microsoft.com/office/drawing/2014/main" id="{0BAE4FBF-DD4F-1C75-4E0E-4457A2AFED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3" name="表格 9">
            <a:extLst>
              <a:ext uri="{FF2B5EF4-FFF2-40B4-BE49-F238E27FC236}">
                <a16:creationId xmlns:a16="http://schemas.microsoft.com/office/drawing/2014/main" id="{CB1EE153-C14B-2505-7972-37AF1EC4D390}"/>
              </a:ext>
            </a:extLst>
          </p:cNvPr>
          <p:cNvGraphicFramePr>
            <a:graphicFrameLocks noGrp="1"/>
          </p:cNvGraphicFramePr>
          <p:nvPr>
            <p:extLst>
              <p:ext uri="{D42A27DB-BD31-4B8C-83A1-F6EECF244321}">
                <p14:modId xmlns:p14="http://schemas.microsoft.com/office/powerpoint/2010/main" val="3325789054"/>
              </p:ext>
            </p:extLst>
          </p:nvPr>
        </p:nvGraphicFramePr>
        <p:xfrm>
          <a:off x="488169" y="1343859"/>
          <a:ext cx="11175511" cy="3976287"/>
        </p:xfrm>
        <a:graphic>
          <a:graphicData uri="http://schemas.openxmlformats.org/drawingml/2006/table">
            <a:tbl>
              <a:tblPr firstRow="1">
                <a:tableStyleId>{5C22544A-7EE6-4342-B048-85BDC9FD1C3A}</a:tableStyleId>
              </a:tblPr>
              <a:tblGrid>
                <a:gridCol w="1014259">
                  <a:extLst>
                    <a:ext uri="{9D8B030D-6E8A-4147-A177-3AD203B41FA5}">
                      <a16:colId xmlns:a16="http://schemas.microsoft.com/office/drawing/2014/main" val="2169050920"/>
                    </a:ext>
                  </a:extLst>
                </a:gridCol>
                <a:gridCol w="1248209">
                  <a:extLst>
                    <a:ext uri="{9D8B030D-6E8A-4147-A177-3AD203B41FA5}">
                      <a16:colId xmlns:a16="http://schemas.microsoft.com/office/drawing/2014/main" val="3154582544"/>
                    </a:ext>
                  </a:extLst>
                </a:gridCol>
                <a:gridCol w="4710867">
                  <a:extLst>
                    <a:ext uri="{9D8B030D-6E8A-4147-A177-3AD203B41FA5}">
                      <a16:colId xmlns:a16="http://schemas.microsoft.com/office/drawing/2014/main" val="821076498"/>
                    </a:ext>
                  </a:extLst>
                </a:gridCol>
                <a:gridCol w="4202176">
                  <a:extLst>
                    <a:ext uri="{9D8B030D-6E8A-4147-A177-3AD203B41FA5}">
                      <a16:colId xmlns:a16="http://schemas.microsoft.com/office/drawing/2014/main" val="1000449834"/>
                    </a:ext>
                  </a:extLst>
                </a:gridCol>
              </a:tblGrid>
              <a:tr h="503127">
                <a:tc>
                  <a:txBody>
                    <a:bodyPr/>
                    <a:lstStyle/>
                    <a:p>
                      <a:pPr algn="ctr"/>
                      <a:endParaRPr lang="en-GB">
                        <a:solidFill>
                          <a:schemeClr val="bg1"/>
                        </a:solidFill>
                      </a:endParaRPr>
                    </a:p>
                  </a:txBody>
                  <a:tcPr anchor="ctr">
                    <a:solidFill>
                      <a:srgbClr val="595454"/>
                    </a:solidFill>
                  </a:tcPr>
                </a:tc>
                <a:tc>
                  <a:txBody>
                    <a:bodyPr/>
                    <a:lstStyle/>
                    <a:p>
                      <a:pPr algn="ctr"/>
                      <a:r>
                        <a:rPr lang="zh-CN" altLang="en-US" sz="1800">
                          <a:solidFill>
                            <a:schemeClr val="bg1"/>
                          </a:solidFill>
                        </a:rPr>
                        <a:t>发表年份</a:t>
                      </a:r>
                      <a:endParaRPr lang="en-GB" sz="1800">
                        <a:solidFill>
                          <a:schemeClr val="bg1"/>
                        </a:solidFill>
                      </a:endParaRPr>
                    </a:p>
                  </a:txBody>
                  <a:tcPr anchor="ctr">
                    <a:solidFill>
                      <a:srgbClr val="595454"/>
                    </a:solidFill>
                  </a:tcPr>
                </a:tc>
                <a:tc>
                  <a:txBody>
                    <a:bodyPr/>
                    <a:lstStyle/>
                    <a:p>
                      <a:pPr algn="ctr"/>
                      <a:r>
                        <a:rPr lang="zh-CN" altLang="en-US" sz="1800">
                          <a:solidFill>
                            <a:schemeClr val="bg1"/>
                          </a:solidFill>
                        </a:rPr>
                        <a:t>指南</a:t>
                      </a:r>
                      <a:r>
                        <a:rPr lang="en-US" altLang="zh-CN" sz="1800">
                          <a:solidFill>
                            <a:schemeClr val="bg1"/>
                          </a:solidFill>
                        </a:rPr>
                        <a:t>/</a:t>
                      </a:r>
                      <a:r>
                        <a:rPr lang="zh-CN" altLang="en-US" sz="1800">
                          <a:solidFill>
                            <a:schemeClr val="bg1"/>
                          </a:solidFill>
                        </a:rPr>
                        <a:t>共识</a:t>
                      </a:r>
                      <a:endParaRPr lang="en-GB" sz="1800">
                        <a:solidFill>
                          <a:schemeClr val="bg1"/>
                        </a:solidFill>
                      </a:endParaRPr>
                    </a:p>
                  </a:txBody>
                  <a:tcPr anchor="ctr">
                    <a:solidFill>
                      <a:srgbClr val="59545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a:solidFill>
                            <a:schemeClr val="bg1"/>
                          </a:solidFill>
                        </a:rPr>
                        <a:t>推荐意见汇总</a:t>
                      </a:r>
                      <a:endParaRPr lang="en-GB" altLang="zh-CN" sz="1800">
                        <a:solidFill>
                          <a:schemeClr val="bg1"/>
                        </a:solidFill>
                      </a:endParaRPr>
                    </a:p>
                  </a:txBody>
                  <a:tcPr anchor="ctr">
                    <a:solidFill>
                      <a:srgbClr val="595454"/>
                    </a:solidFill>
                  </a:tcPr>
                </a:tc>
                <a:extLst>
                  <a:ext uri="{0D108BD9-81ED-4DB2-BD59-A6C34878D82A}">
                    <a16:rowId xmlns:a16="http://schemas.microsoft.com/office/drawing/2014/main" val="3823907824"/>
                  </a:ext>
                </a:extLst>
              </a:tr>
              <a:tr h="694632">
                <a:tc>
                  <a:txBody>
                    <a:bodyPr/>
                    <a:lstStyle/>
                    <a:p>
                      <a:pPr algn="ctr"/>
                      <a:r>
                        <a:rPr lang="zh-CN" altLang="en-US" sz="1800" b="1" kern="1200">
                          <a:solidFill>
                            <a:srgbClr val="595454"/>
                          </a:solidFill>
                        </a:rPr>
                        <a:t>国内</a:t>
                      </a:r>
                      <a:endParaRPr lang="en-GB" sz="1800" b="1" kern="1200">
                        <a:solidFill>
                          <a:srgbClr val="595454"/>
                        </a:solidFill>
                        <a:latin typeface="+mn-lt"/>
                        <a:ea typeface="+mn-ea"/>
                        <a:cs typeface="+mn-cs"/>
                      </a:endParaRPr>
                    </a:p>
                  </a:txBody>
                  <a:tcPr anchor="ctr">
                    <a:lnB w="12700" cap="flat" cmpd="sng" algn="ctr">
                      <a:solidFill>
                        <a:schemeClr val="bg1">
                          <a:lumMod val="65000"/>
                        </a:schemeClr>
                      </a:solidFill>
                      <a:prstDash val="solid"/>
                      <a:round/>
                      <a:headEnd type="none" w="med" len="med"/>
                      <a:tailEnd type="none" w="med" len="med"/>
                    </a:lnB>
                    <a:noFill/>
                  </a:tcPr>
                </a:tc>
                <a:tc>
                  <a:txBody>
                    <a:bodyPr/>
                    <a:lstStyle/>
                    <a:p>
                      <a:pPr algn="ctr"/>
                      <a:r>
                        <a:rPr lang="en-GB" sz="1400" b="0" kern="1200">
                          <a:solidFill>
                            <a:srgbClr val="595454"/>
                          </a:solidFill>
                        </a:rPr>
                        <a:t>2023</a:t>
                      </a:r>
                      <a:r>
                        <a:rPr lang="zh-CN" altLang="en-US" sz="1400" b="0" kern="1200">
                          <a:solidFill>
                            <a:srgbClr val="595454"/>
                          </a:solidFill>
                        </a:rPr>
                        <a:t>年</a:t>
                      </a:r>
                      <a:endParaRPr lang="en-GB" sz="1400" b="0" kern="1200">
                        <a:solidFill>
                          <a:srgbClr val="595454"/>
                        </a:solidFill>
                        <a:latin typeface="+mn-lt"/>
                        <a:ea typeface="+mn-ea"/>
                        <a:cs typeface="+mn-cs"/>
                      </a:endParaRPr>
                    </a:p>
                  </a:txBody>
                  <a:tcPr anchor="ctr">
                    <a:lnB w="12700" cap="flat" cmpd="sng" algn="ctr">
                      <a:solidFill>
                        <a:schemeClr val="bg1">
                          <a:lumMod val="65000"/>
                        </a:schemeClr>
                      </a:solidFill>
                      <a:prstDash val="solid"/>
                      <a:round/>
                      <a:headEnd type="none" w="med" len="med"/>
                      <a:tailEnd type="none" w="med" len="med"/>
                    </a:lnB>
                    <a:noFill/>
                  </a:tcPr>
                </a:tc>
                <a:tc>
                  <a:txBody>
                    <a:bodyPr/>
                    <a:lstStyle/>
                    <a:p>
                      <a:pPr algn="l"/>
                      <a:r>
                        <a:rPr lang="zh-CN" altLang="en-US" sz="1400" b="0" kern="1200">
                          <a:solidFill>
                            <a:srgbClr val="595454"/>
                          </a:solidFill>
                        </a:rPr>
                        <a:t>多发性硬化的规范化评估：泛长三角多发性硬化诊疗协作组专家建议</a:t>
                      </a:r>
                      <a:endParaRPr lang="en-GB" sz="1400" b="0" kern="1200" baseline="30000">
                        <a:solidFill>
                          <a:srgbClr val="595454"/>
                        </a:solidFill>
                        <a:latin typeface="+mn-lt"/>
                        <a:ea typeface="+mn-ea"/>
                        <a:cs typeface="+mn-cs"/>
                      </a:endParaRPr>
                    </a:p>
                  </a:txBody>
                  <a:tcPr anchor="ctr">
                    <a:lnB w="12700" cap="flat" cmpd="sng" algn="ctr">
                      <a:solidFill>
                        <a:schemeClr val="bg1">
                          <a:lumMod val="65000"/>
                        </a:schemeClr>
                      </a:solidFill>
                      <a:prstDash val="solid"/>
                      <a:round/>
                      <a:headEnd type="none" w="med" len="med"/>
                      <a:tailEnd type="none" w="med" len="med"/>
                    </a:lnB>
                    <a:noFill/>
                  </a:tcPr>
                </a:tc>
                <a:tc rowSpan="5">
                  <a:txBody>
                    <a:bodyPr/>
                    <a:lstStyle/>
                    <a:p>
                      <a:pPr marL="285750" marR="0" lvl="0" indent="-285750" algn="l" defTabSz="914400" rtl="0" eaLnBrk="1" fontAlgn="auto" latinLnBrk="0" hangingPunct="1">
                        <a:lnSpc>
                          <a:spcPct val="100000"/>
                        </a:lnSpc>
                        <a:spcBef>
                          <a:spcPts val="1200"/>
                        </a:spcBef>
                        <a:spcAft>
                          <a:spcPts val="1200"/>
                        </a:spcAft>
                        <a:buClrTx/>
                        <a:buSzTx/>
                        <a:buFont typeface="Arial" panose="020B0604020202020204" pitchFamily="34" charset="0"/>
                        <a:buChar char="•"/>
                        <a:tabLst/>
                        <a:defRPr/>
                      </a:pPr>
                      <a:r>
                        <a:rPr kumimoji="0" lang="zh-CN" altLang="en-US" sz="1800" b="0" u="none" strike="noStrike" kern="1200" cap="none" spc="0" normalizeH="0" baseline="0" noProof="0" dirty="0">
                          <a:ln>
                            <a:noFill/>
                          </a:ln>
                          <a:solidFill>
                            <a:schemeClr val="accent1"/>
                          </a:solidFill>
                          <a:effectLst/>
                          <a:uLnTx/>
                          <a:uFillTx/>
                        </a:rPr>
                        <a:t>推荐奥扎莫德作为多发性硬化的</a:t>
                      </a:r>
                      <a:r>
                        <a:rPr kumimoji="0" lang="zh-CN" altLang="en-US" sz="1800" b="1" u="none" strike="noStrike" kern="1200" cap="none" spc="0" normalizeH="0" baseline="0" noProof="0" dirty="0">
                          <a:ln>
                            <a:noFill/>
                          </a:ln>
                          <a:solidFill>
                            <a:srgbClr val="BE2E91"/>
                          </a:solidFill>
                          <a:effectLst/>
                          <a:uLnTx/>
                          <a:uFillTx/>
                        </a:rPr>
                        <a:t>高效治疗药物</a:t>
                      </a:r>
                      <a:endParaRPr kumimoji="0" lang="en-US" altLang="zh-CN" sz="1800" b="1" u="none" strike="noStrike" kern="1200" cap="none" spc="0" normalizeH="0" baseline="0" noProof="0" dirty="0">
                        <a:ln>
                          <a:noFill/>
                        </a:ln>
                        <a:solidFill>
                          <a:srgbClr val="BE2E91"/>
                        </a:solidFill>
                        <a:effectLst/>
                        <a:uLnTx/>
                        <a:uFillTx/>
                      </a:endParaRPr>
                    </a:p>
                    <a:p>
                      <a:pPr marL="285750" marR="0" lvl="0" indent="-285750" algn="l" defTabSz="914400" rtl="0" eaLnBrk="1" fontAlgn="auto" latinLnBrk="0" hangingPunct="1">
                        <a:lnSpc>
                          <a:spcPct val="100000"/>
                        </a:lnSpc>
                        <a:spcBef>
                          <a:spcPts val="1200"/>
                        </a:spcBef>
                        <a:spcAft>
                          <a:spcPts val="1200"/>
                        </a:spcAft>
                        <a:buClrTx/>
                        <a:buSzTx/>
                        <a:buFont typeface="Arial" panose="020B0604020202020204" pitchFamily="34" charset="0"/>
                        <a:buChar char="•"/>
                        <a:tabLst/>
                        <a:defRPr/>
                      </a:pPr>
                      <a:r>
                        <a:rPr kumimoji="0" lang="zh-CN" altLang="en-US" sz="1800" b="0" u="none" strike="noStrike" kern="1200" cap="none" spc="0" normalizeH="0" baseline="0" noProof="0" dirty="0">
                          <a:ln>
                            <a:noFill/>
                          </a:ln>
                          <a:solidFill>
                            <a:schemeClr val="tx1"/>
                          </a:solidFill>
                          <a:effectLst/>
                          <a:uLnTx/>
                          <a:uFillTx/>
                        </a:rPr>
                        <a:t>明确指出</a:t>
                      </a:r>
                      <a:r>
                        <a:rPr kumimoji="0" lang="zh-CN" altLang="en-US" sz="1800" b="0" u="none" strike="noStrike" kern="1200" cap="none" spc="0" normalizeH="0" baseline="0" noProof="0" dirty="0">
                          <a:ln>
                            <a:noFill/>
                          </a:ln>
                          <a:solidFill>
                            <a:schemeClr val="accent1"/>
                          </a:solidFill>
                          <a:effectLst/>
                          <a:uLnTx/>
                          <a:uFillTx/>
                          <a:latin typeface="+mn-lt"/>
                          <a:ea typeface="+mn-ea"/>
                          <a:cs typeface="+mn-cs"/>
                        </a:rPr>
                        <a:t>奥扎莫德在</a:t>
                      </a:r>
                      <a:r>
                        <a:rPr kumimoji="0" lang="zh-CN" altLang="en-US" sz="1800" b="1" u="none" strike="noStrike" kern="1200" cap="none" spc="0" normalizeH="0" baseline="0" noProof="0" dirty="0">
                          <a:ln>
                            <a:noFill/>
                          </a:ln>
                          <a:solidFill>
                            <a:srgbClr val="BE2E91"/>
                          </a:solidFill>
                          <a:effectLst/>
                          <a:uLnTx/>
                          <a:uFillTx/>
                        </a:rPr>
                        <a:t>延缓脑萎缩方面具有显著疗效</a:t>
                      </a:r>
                      <a:endParaRPr kumimoji="0" lang="en-US" altLang="zh-CN" sz="1800" b="0" u="none" strike="noStrike" kern="1200" cap="none" spc="0" normalizeH="0" baseline="30000" noProof="0" dirty="0">
                        <a:ln>
                          <a:noFill/>
                        </a:ln>
                        <a:solidFill>
                          <a:schemeClr val="accent1"/>
                        </a:solidFill>
                        <a:effectLst/>
                        <a:uLnTx/>
                        <a:uFillTx/>
                      </a:endParaRPr>
                    </a:p>
                    <a:p>
                      <a:pPr marL="285750" marR="0" lvl="0" indent="-285750" algn="l" defTabSz="914400" rtl="0" eaLnBrk="1" fontAlgn="auto" latinLnBrk="0" hangingPunct="1">
                        <a:lnSpc>
                          <a:spcPct val="100000"/>
                        </a:lnSpc>
                        <a:spcBef>
                          <a:spcPts val="1200"/>
                        </a:spcBef>
                        <a:spcAft>
                          <a:spcPts val="1200"/>
                        </a:spcAft>
                        <a:buClrTx/>
                        <a:buSzTx/>
                        <a:buFont typeface="Arial" panose="020B0604020202020204" pitchFamily="34" charset="0"/>
                        <a:buChar char="•"/>
                        <a:tabLst/>
                        <a:defRPr/>
                      </a:pPr>
                      <a:r>
                        <a:rPr kumimoji="0" lang="zh-CN" altLang="en-US" sz="1800" b="0" u="none" strike="noStrike" kern="1200" cap="none" spc="0" normalizeH="0" baseline="0" noProof="0" dirty="0">
                          <a:ln>
                            <a:noFill/>
                          </a:ln>
                          <a:solidFill>
                            <a:schemeClr val="accent1"/>
                          </a:solidFill>
                          <a:effectLst/>
                          <a:uLnTx/>
                          <a:uFillTx/>
                          <a:latin typeface="+mn-lt"/>
                          <a:ea typeface="+mn-ea"/>
                          <a:cs typeface="+mn-cs"/>
                        </a:rPr>
                        <a:t>将实现</a:t>
                      </a:r>
                      <a:r>
                        <a:rPr kumimoji="0" lang="en-US" altLang="zh-CN" sz="1800" b="1" u="none" strike="noStrike" kern="1200" cap="none" spc="0" normalizeH="0" baseline="0" noProof="0" dirty="0">
                          <a:ln>
                            <a:noFill/>
                          </a:ln>
                          <a:solidFill>
                            <a:srgbClr val="BE2E91"/>
                          </a:solidFill>
                          <a:effectLst/>
                          <a:uLnTx/>
                          <a:uFillTx/>
                        </a:rPr>
                        <a:t>NEDA-4</a:t>
                      </a:r>
                      <a:r>
                        <a:rPr kumimoji="0" lang="zh-CN" altLang="en-US" sz="1800" b="1" u="none" strike="noStrike" kern="1200" cap="none" spc="0" normalizeH="0" baseline="0" noProof="0" dirty="0">
                          <a:ln>
                            <a:noFill/>
                          </a:ln>
                          <a:solidFill>
                            <a:srgbClr val="BE2E91"/>
                          </a:solidFill>
                          <a:effectLst/>
                          <a:uLnTx/>
                          <a:uFillTx/>
                        </a:rPr>
                        <a:t>作为更高、更全面的临床治疗目标</a:t>
                      </a:r>
                      <a:endParaRPr kumimoji="0" lang="en-US" altLang="zh-CN" sz="1800" b="1" u="none" strike="noStrike" kern="1200" cap="none" spc="0" normalizeH="0" baseline="0" noProof="0" dirty="0">
                        <a:ln>
                          <a:noFill/>
                        </a:ln>
                        <a:solidFill>
                          <a:srgbClr val="BE2E91"/>
                        </a:solidFill>
                        <a:effectLst/>
                        <a:uLnTx/>
                        <a:uFillTx/>
                      </a:endParaRPr>
                    </a:p>
                  </a:txBody>
                  <a:tcPr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648816753"/>
                  </a:ext>
                </a:extLst>
              </a:tr>
              <a:tr h="694632">
                <a:tc rowSpan="4">
                  <a:txBody>
                    <a:bodyPr/>
                    <a:lstStyle/>
                    <a:p>
                      <a:pPr marL="0" algn="ctr" defTabSz="914400" rtl="0" eaLnBrk="1" latinLnBrk="0" hangingPunct="1"/>
                      <a:r>
                        <a:rPr lang="zh-CN" altLang="en-US" sz="1800" b="1" kern="1200">
                          <a:solidFill>
                            <a:srgbClr val="595454"/>
                          </a:solidFill>
                          <a:latin typeface="+mn-lt"/>
                          <a:ea typeface="+mn-ea"/>
                          <a:cs typeface="+mn-cs"/>
                        </a:rPr>
                        <a:t>国际</a:t>
                      </a: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ctr"/>
                      <a:r>
                        <a:rPr lang="en-GB" sz="1400" b="0" kern="1200">
                          <a:solidFill>
                            <a:srgbClr val="595454"/>
                          </a:solidFill>
                        </a:rPr>
                        <a:t>2022</a:t>
                      </a:r>
                      <a:r>
                        <a:rPr lang="zh-CN" altLang="en-US" sz="1400" b="0" kern="1200">
                          <a:solidFill>
                            <a:srgbClr val="595454"/>
                          </a:solidFill>
                        </a:rPr>
                        <a:t>年</a:t>
                      </a:r>
                      <a:endParaRPr lang="en-GB" sz="1400" b="0" kern="1200">
                        <a:solidFill>
                          <a:srgbClr val="595454"/>
                        </a:solidFill>
                        <a:latin typeface="+mn-lt"/>
                        <a:ea typeface="+mn-ea"/>
                        <a:cs typeface="+mn-cs"/>
                      </a:endParaRPr>
                    </a:p>
                  </a:txBody>
                  <a:tcPr anchor="ctr">
                    <a:lnT w="12700" cap="flat" cmpd="sng" algn="ctr">
                      <a:solidFill>
                        <a:schemeClr val="bg1">
                          <a:lumMod val="65000"/>
                        </a:schemeClr>
                      </a:solidFill>
                      <a:prstDash val="solid"/>
                      <a:round/>
                      <a:headEnd type="none" w="med" len="med"/>
                      <a:tailEnd type="none" w="med" len="med"/>
                    </a:lnT>
                    <a:noFill/>
                  </a:tcPr>
                </a:tc>
                <a:tc>
                  <a:txBody>
                    <a:bodyPr/>
                    <a:lstStyle/>
                    <a:p>
                      <a:pPr algn="l"/>
                      <a:r>
                        <a:rPr lang="zh-CN" altLang="en-US" sz="1400">
                          <a:latin typeface="+mn-ea"/>
                        </a:rPr>
                        <a:t>欧洲多发性硬化症治疗与研究委员会和欧洲神经</a:t>
                      </a:r>
                      <a:r>
                        <a:rPr lang="en-US" altLang="zh-CN" sz="1400">
                          <a:latin typeface="+mn-ea"/>
                        </a:rPr>
                        <a:t>(</a:t>
                      </a:r>
                      <a:r>
                        <a:rPr lang="en-US" altLang="zh-CN" sz="1400" b="0">
                          <a:solidFill>
                            <a:srgbClr val="595454"/>
                          </a:solidFill>
                        </a:rPr>
                        <a:t>ECTRIMS/EAN)</a:t>
                      </a:r>
                      <a:r>
                        <a:rPr lang="zh-CN" altLang="en-US" sz="1400" b="0">
                          <a:solidFill>
                            <a:srgbClr val="595454"/>
                          </a:solidFill>
                        </a:rPr>
                        <a:t>指南</a:t>
                      </a:r>
                      <a:endParaRPr lang="en-GB" sz="1400" b="0" baseline="30000">
                        <a:solidFill>
                          <a:srgbClr val="595454"/>
                        </a:solidFill>
                      </a:endParaRPr>
                    </a:p>
                  </a:txBody>
                  <a:tcPr anchor="ctr">
                    <a:lnT w="12700" cap="flat" cmpd="sng" algn="ctr">
                      <a:solidFill>
                        <a:schemeClr val="bg1">
                          <a:lumMod val="65000"/>
                        </a:schemeClr>
                      </a:solidFill>
                      <a:prstDash val="solid"/>
                      <a:round/>
                      <a:headEnd type="none" w="med" len="med"/>
                      <a:tailEnd type="none" w="med" len="med"/>
                    </a:lnT>
                    <a:noFill/>
                  </a:tcPr>
                </a:tc>
                <a:tc vMerge="1">
                  <a:txBody>
                    <a:bodyPr/>
                    <a:lstStyle/>
                    <a:p>
                      <a:endParaRPr lang="zh-CN" altLang="en-US"/>
                    </a:p>
                  </a:txBody>
                  <a:tcPr>
                    <a:lnT w="12700" cap="flat" cmpd="sng" algn="ctr">
                      <a:solidFill>
                        <a:schemeClr val="bg1">
                          <a:lumMod val="75000"/>
                        </a:schemeClr>
                      </a:solidFill>
                      <a:prstDash val="solid"/>
                      <a:round/>
                      <a:headEnd type="none" w="med" len="med"/>
                      <a:tailEnd type="none" w="med" len="med"/>
                    </a:lnT>
                  </a:tcPr>
                </a:tc>
                <a:extLst>
                  <a:ext uri="{0D108BD9-81ED-4DB2-BD59-A6C34878D82A}">
                    <a16:rowId xmlns:a16="http://schemas.microsoft.com/office/drawing/2014/main" val="2491655304"/>
                  </a:ext>
                </a:extLst>
              </a:tr>
              <a:tr h="694632">
                <a:tc vMerge="1">
                  <a:txBody>
                    <a:bodyPr/>
                    <a:lstStyle/>
                    <a:p>
                      <a:pPr algn="ctr"/>
                      <a:endParaRPr lang="en-GB" sz="1800" b="1" kern="1200">
                        <a:solidFill>
                          <a:srgbClr val="595454"/>
                        </a:solidFill>
                        <a:latin typeface="+mn-lt"/>
                        <a:ea typeface="+mn-ea"/>
                        <a:cs typeface="+mn-cs"/>
                      </a:endParaRPr>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GB" sz="1400" b="0" kern="1200">
                          <a:solidFill>
                            <a:srgbClr val="595454"/>
                          </a:solidFill>
                        </a:rPr>
                        <a:t>2021</a:t>
                      </a:r>
                      <a:r>
                        <a:rPr lang="zh-CN" altLang="en-US" sz="1400" b="0" kern="1200">
                          <a:solidFill>
                            <a:srgbClr val="595454"/>
                          </a:solidFill>
                        </a:rPr>
                        <a:t>年</a:t>
                      </a:r>
                      <a:endParaRPr lang="en-GB" sz="1400" b="0" kern="1200">
                        <a:solidFill>
                          <a:srgbClr val="595454"/>
                        </a:solidFill>
                        <a:latin typeface="+mn-lt"/>
                        <a:ea typeface="+mn-ea"/>
                        <a:cs typeface="+mn-cs"/>
                      </a:endParaRPr>
                    </a:p>
                  </a:txBody>
                  <a:tcPr anchor="ctr">
                    <a:noFill/>
                  </a:tcPr>
                </a:tc>
                <a:tc>
                  <a:txBody>
                    <a:bodyPr/>
                    <a:lstStyle/>
                    <a:p>
                      <a:pPr algn="l"/>
                      <a:r>
                        <a:rPr lang="zh-CN" altLang="en-US" sz="1400">
                          <a:latin typeface="+mn-ea"/>
                        </a:rPr>
                        <a:t>多发性硬化中心联盟</a:t>
                      </a:r>
                      <a:r>
                        <a:rPr lang="en-US" altLang="zh-CN" sz="1400">
                          <a:latin typeface="+mn-ea"/>
                        </a:rPr>
                        <a:t>(</a:t>
                      </a:r>
                      <a:r>
                        <a:rPr lang="en-US" altLang="zh-CN" sz="1400" b="0" kern="1200">
                          <a:solidFill>
                            <a:srgbClr val="595454"/>
                          </a:solidFill>
                        </a:rPr>
                        <a:t>CMSC)</a:t>
                      </a:r>
                      <a:r>
                        <a:rPr lang="zh-CN" altLang="en-US" sz="1400" b="0" kern="1200">
                          <a:solidFill>
                            <a:srgbClr val="595454"/>
                          </a:solidFill>
                        </a:rPr>
                        <a:t>指南</a:t>
                      </a:r>
                      <a:endParaRPr lang="en-GB" sz="1400" b="0" kern="1200" baseline="30000">
                        <a:solidFill>
                          <a:srgbClr val="595454"/>
                        </a:solidFill>
                        <a:latin typeface="+mn-lt"/>
                        <a:ea typeface="+mn-ea"/>
                        <a:cs typeface="+mn-cs"/>
                      </a:endParaRPr>
                    </a:p>
                  </a:txBody>
                  <a:tcPr anchor="ctr">
                    <a:noFill/>
                  </a:tcPr>
                </a:tc>
                <a:tc vMerge="1">
                  <a:txBody>
                    <a:bodyPr/>
                    <a:lstStyle/>
                    <a:p>
                      <a:pPr algn="l"/>
                      <a:endParaRPr lang="en-GB" sz="1400" b="0" baseline="30000">
                        <a:solidFill>
                          <a:srgbClr val="595454"/>
                        </a:solidFill>
                      </a:endParaRPr>
                    </a:p>
                  </a:txBody>
                  <a:tcPr anchor="ctr">
                    <a:noFill/>
                  </a:tcPr>
                </a:tc>
                <a:extLst>
                  <a:ext uri="{0D108BD9-81ED-4DB2-BD59-A6C34878D82A}">
                    <a16:rowId xmlns:a16="http://schemas.microsoft.com/office/drawing/2014/main" val="3684307264"/>
                  </a:ext>
                </a:extLst>
              </a:tr>
              <a:tr h="694632">
                <a:tc vMerge="1">
                  <a:txBody>
                    <a:bodyPr/>
                    <a:lstStyle/>
                    <a:p>
                      <a:pPr algn="ctr"/>
                      <a:endParaRPr lang="en-GB" sz="1800" b="1" kern="1200">
                        <a:solidFill>
                          <a:srgbClr val="595454"/>
                        </a:solidFill>
                        <a:latin typeface="+mn-lt"/>
                        <a:ea typeface="+mn-ea"/>
                        <a:cs typeface="+mn-cs"/>
                      </a:endParaRPr>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en-GB" sz="1400" b="0" kern="1200">
                          <a:solidFill>
                            <a:srgbClr val="595454"/>
                          </a:solidFill>
                        </a:rPr>
                        <a:t>2021</a:t>
                      </a:r>
                      <a:r>
                        <a:rPr lang="zh-CN" altLang="en-US" sz="1400" b="0" kern="1200">
                          <a:solidFill>
                            <a:srgbClr val="595454"/>
                          </a:solidFill>
                        </a:rPr>
                        <a:t>年</a:t>
                      </a:r>
                      <a:endParaRPr lang="en-GB" sz="1400" b="0" kern="1200">
                        <a:solidFill>
                          <a:srgbClr val="595454"/>
                        </a:solidFill>
                        <a:latin typeface="+mn-lt"/>
                        <a:ea typeface="+mn-ea"/>
                        <a:cs typeface="+mn-cs"/>
                      </a:endParaRPr>
                    </a:p>
                  </a:txBody>
                  <a:tcPr anchor="ctr">
                    <a:noFill/>
                  </a:tcPr>
                </a:tc>
                <a:tc>
                  <a:txBody>
                    <a:bodyPr/>
                    <a:lstStyle/>
                    <a:p>
                      <a:pPr algn="l"/>
                      <a:r>
                        <a:rPr lang="zh-CN" altLang="en-US" sz="1400" b="0" kern="1200" dirty="0">
                          <a:solidFill>
                            <a:srgbClr val="595454"/>
                          </a:solidFill>
                        </a:rPr>
                        <a:t>欧洲多发性硬化治疗共识小组</a:t>
                      </a:r>
                      <a:r>
                        <a:rPr lang="en-US" altLang="zh-CN" sz="1400" b="0" kern="1200" dirty="0">
                          <a:solidFill>
                            <a:srgbClr val="595454"/>
                          </a:solidFill>
                        </a:rPr>
                        <a:t>MSTCG</a:t>
                      </a:r>
                      <a:r>
                        <a:rPr lang="zh-CN" altLang="en-US" sz="1400" b="0" kern="1200" dirty="0">
                          <a:solidFill>
                            <a:srgbClr val="595454"/>
                          </a:solidFill>
                        </a:rPr>
                        <a:t>共识</a:t>
                      </a:r>
                      <a:endParaRPr lang="en-GB" sz="1400" b="0" kern="1200" baseline="30000" dirty="0">
                        <a:solidFill>
                          <a:srgbClr val="595454"/>
                        </a:solidFill>
                        <a:latin typeface="+mn-lt"/>
                        <a:ea typeface="+mn-ea"/>
                        <a:cs typeface="+mn-cs"/>
                      </a:endParaRPr>
                    </a:p>
                  </a:txBody>
                  <a:tcPr anchor="ctr">
                    <a:noFill/>
                  </a:tcPr>
                </a:tc>
                <a:tc vMerge="1">
                  <a:txBody>
                    <a:bodyPr/>
                    <a:lstStyle/>
                    <a:p>
                      <a:pPr algn="l"/>
                      <a:endParaRPr lang="en-GB" sz="1400" b="0" kern="1200" baseline="30000">
                        <a:solidFill>
                          <a:srgbClr val="595454"/>
                        </a:solidFill>
                        <a:latin typeface="+mn-lt"/>
                        <a:ea typeface="+mn-ea"/>
                        <a:cs typeface="+mn-cs"/>
                      </a:endParaRPr>
                    </a:p>
                  </a:txBody>
                  <a:tcPr anchor="ctr">
                    <a:noFill/>
                  </a:tcPr>
                </a:tc>
                <a:extLst>
                  <a:ext uri="{0D108BD9-81ED-4DB2-BD59-A6C34878D82A}">
                    <a16:rowId xmlns:a16="http://schemas.microsoft.com/office/drawing/2014/main" val="2446237365"/>
                  </a:ext>
                </a:extLst>
              </a:tr>
              <a:tr h="694632">
                <a:tc vMerge="1">
                  <a:txBody>
                    <a:bodyPr/>
                    <a:lstStyle/>
                    <a:p>
                      <a:pPr algn="l"/>
                      <a:endParaRPr lang="en-GB" sz="1800" b="1" kern="1200">
                        <a:solidFill>
                          <a:srgbClr val="003A8E"/>
                        </a:solidFill>
                        <a:latin typeface="+mn-lt"/>
                        <a:ea typeface="+mn-ea"/>
                        <a:cs typeface="+mn-cs"/>
                      </a:endParaRPr>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GB" sz="1400" b="0" kern="1200">
                          <a:solidFill>
                            <a:srgbClr val="595454"/>
                          </a:solidFill>
                        </a:rPr>
                        <a:t>2021</a:t>
                      </a:r>
                      <a:r>
                        <a:rPr lang="zh-CN" altLang="en-US" sz="1400" b="0" kern="1200">
                          <a:solidFill>
                            <a:srgbClr val="595454"/>
                          </a:solidFill>
                        </a:rPr>
                        <a:t>年</a:t>
                      </a:r>
                      <a:endParaRPr lang="en-GB" sz="1400" b="0" kern="1200">
                        <a:solidFill>
                          <a:srgbClr val="595454"/>
                        </a:solidFill>
                        <a:latin typeface="+mn-lt"/>
                        <a:ea typeface="+mn-ea"/>
                        <a:cs typeface="+mn-cs"/>
                      </a:endParaRPr>
                    </a:p>
                  </a:txBody>
                  <a:tcPr anchor="ctr">
                    <a:lnB w="12700" cap="flat" cmpd="sng" algn="ctr">
                      <a:solidFill>
                        <a:schemeClr val="bg1">
                          <a:lumMod val="75000"/>
                        </a:schemeClr>
                      </a:solidFill>
                      <a:prstDash val="solid"/>
                      <a:round/>
                      <a:headEnd type="none" w="med" len="med"/>
                      <a:tailEnd type="none" w="med" len="med"/>
                    </a:lnB>
                    <a:noFill/>
                  </a:tcPr>
                </a:tc>
                <a:tc>
                  <a:txBody>
                    <a:bodyPr/>
                    <a:lstStyle/>
                    <a:p>
                      <a:pPr algn="l"/>
                      <a:r>
                        <a:rPr lang="en-US" altLang="zh-CN" sz="1400" b="0" kern="1200" dirty="0">
                          <a:solidFill>
                            <a:srgbClr val="595454"/>
                          </a:solidFill>
                        </a:rPr>
                        <a:t>MS</a:t>
                      </a:r>
                      <a:r>
                        <a:rPr lang="zh-CN" altLang="en-US" sz="1400" b="0" kern="1200" dirty="0">
                          <a:solidFill>
                            <a:srgbClr val="595454"/>
                          </a:solidFill>
                        </a:rPr>
                        <a:t>中的深层灰质损伤：</a:t>
                      </a:r>
                      <a:r>
                        <a:rPr lang="zh-CN" altLang="en-US" sz="1400" dirty="0">
                          <a:latin typeface="+mn-ea"/>
                        </a:rPr>
                        <a:t>北美多发性硬化影像检查合作组</a:t>
                      </a:r>
                      <a:r>
                        <a:rPr lang="zh-CN" altLang="en-US" sz="1400" b="0" kern="1200" dirty="0">
                          <a:solidFill>
                            <a:srgbClr val="595454"/>
                          </a:solidFill>
                        </a:rPr>
                        <a:t>（</a:t>
                      </a:r>
                      <a:r>
                        <a:rPr lang="en-US" altLang="zh-CN" sz="1400" b="0" kern="1200" dirty="0">
                          <a:solidFill>
                            <a:srgbClr val="595454"/>
                          </a:solidFill>
                        </a:rPr>
                        <a:t>NAIMS</a:t>
                      </a:r>
                      <a:r>
                        <a:rPr lang="zh-CN" altLang="en-US" sz="1400" b="0" kern="1200" dirty="0">
                          <a:solidFill>
                            <a:srgbClr val="595454"/>
                          </a:solidFill>
                        </a:rPr>
                        <a:t>）</a:t>
                      </a:r>
                      <a:r>
                        <a:rPr lang="en-US" altLang="zh-CN" sz="1400" b="0" kern="1200" dirty="0">
                          <a:solidFill>
                            <a:srgbClr val="595454"/>
                          </a:solidFill>
                        </a:rPr>
                        <a:t> </a:t>
                      </a:r>
                      <a:r>
                        <a:rPr lang="zh-CN" altLang="en-US" sz="1400" b="0" kern="1200" dirty="0">
                          <a:solidFill>
                            <a:srgbClr val="595454"/>
                          </a:solidFill>
                        </a:rPr>
                        <a:t>共识声明</a:t>
                      </a:r>
                      <a:endParaRPr lang="en-GB" sz="1400" b="0" kern="1200" baseline="30000" dirty="0">
                        <a:solidFill>
                          <a:srgbClr val="595454"/>
                        </a:solidFill>
                        <a:latin typeface="+mn-lt"/>
                        <a:ea typeface="+mn-ea"/>
                        <a:cs typeface="+mn-cs"/>
                      </a:endParaRPr>
                    </a:p>
                  </a:txBody>
                  <a:tcPr anchor="ctr">
                    <a:lnB w="12700" cap="flat" cmpd="sng" algn="ctr">
                      <a:solidFill>
                        <a:schemeClr val="bg1">
                          <a:lumMod val="75000"/>
                        </a:schemeClr>
                      </a:solidFill>
                      <a:prstDash val="solid"/>
                      <a:round/>
                      <a:headEnd type="none" w="med" len="med"/>
                      <a:tailEnd type="none" w="med" len="med"/>
                    </a:lnB>
                    <a:noFill/>
                  </a:tcPr>
                </a:tc>
                <a:tc vMerge="1">
                  <a:txBody>
                    <a:bodyPr/>
                    <a:lstStyle/>
                    <a:p>
                      <a:pPr algn="l"/>
                      <a:endParaRPr lang="en-GB" sz="1400" b="0" kern="1200" baseline="30000">
                        <a:solidFill>
                          <a:srgbClr val="595454"/>
                        </a:solidFill>
                        <a:latin typeface="+mn-lt"/>
                        <a:ea typeface="+mn-ea"/>
                        <a:cs typeface="+mn-cs"/>
                      </a:endParaRPr>
                    </a:p>
                  </a:txBody>
                  <a:tcPr anchor="ctr">
                    <a:noFill/>
                  </a:tcPr>
                </a:tc>
                <a:extLst>
                  <a:ext uri="{0D108BD9-81ED-4DB2-BD59-A6C34878D82A}">
                    <a16:rowId xmlns:a16="http://schemas.microsoft.com/office/drawing/2014/main" val="1278560998"/>
                  </a:ext>
                </a:extLst>
              </a:tr>
            </a:tbl>
          </a:graphicData>
        </a:graphic>
      </p:graphicFrame>
      <p:sp>
        <p:nvSpPr>
          <p:cNvPr id="9" name="文本框 8">
            <a:extLst>
              <a:ext uri="{FF2B5EF4-FFF2-40B4-BE49-F238E27FC236}">
                <a16:creationId xmlns:a16="http://schemas.microsoft.com/office/drawing/2014/main" id="{9CBC2F82-86C5-3679-4690-249F71BBC700}"/>
              </a:ext>
            </a:extLst>
          </p:cNvPr>
          <p:cNvSpPr txBox="1"/>
          <p:nvPr/>
        </p:nvSpPr>
        <p:spPr>
          <a:xfrm>
            <a:off x="488169" y="6391275"/>
            <a:ext cx="5451237" cy="348657"/>
          </a:xfrm>
          <a:prstGeom prst="rect">
            <a:avLst/>
          </a:prstGeom>
          <a:noFill/>
        </p:spPr>
        <p:txBody>
          <a:bodyPr wrap="square" lIns="0" tIns="0" rIns="0" bIns="0" rtlCol="0">
            <a:noAutofit/>
          </a:bodyPr>
          <a:lstStyle/>
          <a:p>
            <a:pPr marL="108000" indent="-108000">
              <a:buAutoNum type="arabicPeriod"/>
            </a:pPr>
            <a:r>
              <a:rPr lang="en-US" altLang="zh-CN" sz="700">
                <a:solidFill>
                  <a:schemeClr val="bg1">
                    <a:lumMod val="50000"/>
                  </a:schemeClr>
                </a:solidFill>
              </a:rPr>
              <a:t>Chin J Clin </a:t>
            </a:r>
            <a:r>
              <a:rPr lang="en-US" altLang="zh-CN" sz="700" err="1">
                <a:solidFill>
                  <a:schemeClr val="bg1">
                    <a:lumMod val="50000"/>
                  </a:schemeClr>
                </a:solidFill>
              </a:rPr>
              <a:t>Neurosci</a:t>
            </a:r>
            <a:r>
              <a:rPr lang="en-US" altLang="zh-CN" sz="700">
                <a:solidFill>
                  <a:schemeClr val="bg1">
                    <a:lumMod val="50000"/>
                  </a:schemeClr>
                </a:solidFill>
              </a:rPr>
              <a:t> 2022, 30 (2), 121~128</a:t>
            </a:r>
          </a:p>
          <a:p>
            <a:pPr marL="108000" indent="-108000">
              <a:buAutoNum type="arabicPeriod"/>
            </a:pPr>
            <a:r>
              <a:rPr lang="en-US" altLang="zh-CN" sz="700">
                <a:solidFill>
                  <a:schemeClr val="bg1">
                    <a:lumMod val="50000"/>
                  </a:schemeClr>
                </a:solidFill>
              </a:rPr>
              <a:t>THE CONSORTIUM OF MULTIPLE SCLEROSIS CENTERS. BEST PRACTICES IN MULTIPLE SCLEROSIS THERAPIES. 2021.</a:t>
            </a:r>
          </a:p>
          <a:p>
            <a:pPr marL="108000" indent="-108000">
              <a:buAutoNum type="arabicPeriod"/>
            </a:pPr>
            <a:r>
              <a:rPr lang="en-US" altLang="zh-CN" sz="700">
                <a:solidFill>
                  <a:schemeClr val="bg1">
                    <a:lumMod val="50000"/>
                  </a:schemeClr>
                </a:solidFill>
              </a:rPr>
              <a:t>Maria Pia Amato, et al. Update of the ECTRIMS/EAN guidelines on the treatment of Multiple sclerosis. ECTRIMS 2022.</a:t>
            </a:r>
          </a:p>
          <a:p>
            <a:pPr marL="108000" indent="-108000">
              <a:buAutoNum type="arabicPeriod"/>
            </a:pPr>
            <a:r>
              <a:rPr lang="fr-FR" altLang="zh-CN" sz="700" err="1">
                <a:solidFill>
                  <a:schemeClr val="bg1">
                    <a:lumMod val="50000"/>
                  </a:schemeClr>
                </a:solidFill>
              </a:rPr>
              <a:t>Wiendl</a:t>
            </a:r>
            <a:r>
              <a:rPr lang="fr-FR" altLang="zh-CN" sz="700">
                <a:solidFill>
                  <a:schemeClr val="bg1">
                    <a:lumMod val="50000"/>
                  </a:schemeClr>
                </a:solidFill>
              </a:rPr>
              <a:t> H, et al. </a:t>
            </a:r>
            <a:r>
              <a:rPr lang="fr-FR" altLang="zh-CN" sz="700" err="1">
                <a:solidFill>
                  <a:schemeClr val="bg1">
                    <a:lumMod val="50000"/>
                  </a:schemeClr>
                </a:solidFill>
              </a:rPr>
              <a:t>Ther</a:t>
            </a:r>
            <a:r>
              <a:rPr lang="fr-FR" altLang="zh-CN" sz="700">
                <a:solidFill>
                  <a:schemeClr val="bg1">
                    <a:lumMod val="50000"/>
                  </a:schemeClr>
                </a:solidFill>
              </a:rPr>
              <a:t> Adv </a:t>
            </a:r>
            <a:r>
              <a:rPr lang="fr-FR" altLang="zh-CN" sz="700" err="1">
                <a:solidFill>
                  <a:schemeClr val="bg1">
                    <a:lumMod val="50000"/>
                  </a:schemeClr>
                </a:solidFill>
              </a:rPr>
              <a:t>Neurol</a:t>
            </a:r>
            <a:r>
              <a:rPr lang="fr-FR" altLang="zh-CN" sz="700">
                <a:solidFill>
                  <a:schemeClr val="bg1">
                    <a:lumMod val="50000"/>
                  </a:schemeClr>
                </a:solidFill>
              </a:rPr>
              <a:t> </a:t>
            </a:r>
            <a:r>
              <a:rPr lang="fr-FR" altLang="zh-CN" sz="700" err="1">
                <a:solidFill>
                  <a:schemeClr val="bg1">
                    <a:lumMod val="50000"/>
                  </a:schemeClr>
                </a:solidFill>
              </a:rPr>
              <a:t>Disord</a:t>
            </a:r>
            <a:r>
              <a:rPr lang="fr-FR" altLang="zh-CN" sz="700">
                <a:solidFill>
                  <a:schemeClr val="bg1">
                    <a:lumMod val="50000"/>
                  </a:schemeClr>
                </a:solidFill>
              </a:rPr>
              <a:t>. 2021;14:17562864211039648. </a:t>
            </a:r>
          </a:p>
          <a:p>
            <a:endParaRPr lang="fr-FR" altLang="zh-CN" sz="500">
              <a:solidFill>
                <a:schemeClr val="bg1">
                  <a:lumMod val="50000"/>
                </a:schemeClr>
              </a:solidFill>
            </a:endParaRPr>
          </a:p>
        </p:txBody>
      </p:sp>
      <p:sp>
        <p:nvSpPr>
          <p:cNvPr id="10" name="文本框 9">
            <a:extLst>
              <a:ext uri="{FF2B5EF4-FFF2-40B4-BE49-F238E27FC236}">
                <a16:creationId xmlns:a16="http://schemas.microsoft.com/office/drawing/2014/main" id="{7E9B844D-7303-89CB-8988-F765DA354388}"/>
              </a:ext>
            </a:extLst>
          </p:cNvPr>
          <p:cNvSpPr txBox="1"/>
          <p:nvPr/>
        </p:nvSpPr>
        <p:spPr>
          <a:xfrm>
            <a:off x="5616513" y="6392085"/>
            <a:ext cx="4880657" cy="228600"/>
          </a:xfrm>
          <a:prstGeom prst="rect">
            <a:avLst/>
          </a:prstGeom>
          <a:noFill/>
        </p:spPr>
        <p:txBody>
          <a:bodyPr wrap="square" lIns="0" tIns="0" rIns="0" bIns="0" rtlCol="0">
            <a:noAutofit/>
          </a:bodyPr>
          <a:lstStyle/>
          <a:p>
            <a:pPr marL="108000" indent="-108000">
              <a:buFont typeface="+mj-lt"/>
              <a:buAutoNum type="arabicPeriod" startAt="5"/>
            </a:pPr>
            <a:r>
              <a:rPr lang="fr-FR" altLang="zh-CN" sz="700" err="1">
                <a:solidFill>
                  <a:schemeClr val="bg1">
                    <a:lumMod val="50000"/>
                  </a:schemeClr>
                </a:solidFill>
              </a:rPr>
              <a:t>Ontaneda</a:t>
            </a:r>
            <a:r>
              <a:rPr lang="fr-FR" altLang="zh-CN" sz="700">
                <a:solidFill>
                  <a:schemeClr val="bg1">
                    <a:lumMod val="50000"/>
                  </a:schemeClr>
                </a:solidFill>
              </a:rPr>
              <a:t> D, et al. Brain. 2021;144(7):1974-1984. </a:t>
            </a:r>
          </a:p>
          <a:p>
            <a:pPr marL="108000" indent="-108000">
              <a:buFont typeface="+mj-lt"/>
              <a:buAutoNum type="arabicPeriod" startAt="5"/>
            </a:pPr>
            <a:endParaRPr lang="fr-FR" altLang="zh-CN" sz="700">
              <a:solidFill>
                <a:schemeClr val="bg1">
                  <a:lumMod val="50000"/>
                </a:schemeClr>
              </a:solidFill>
            </a:endParaRPr>
          </a:p>
        </p:txBody>
      </p:sp>
      <p:grpSp>
        <p:nvGrpSpPr>
          <p:cNvPr id="8" name="组合 7">
            <a:extLst>
              <a:ext uri="{FF2B5EF4-FFF2-40B4-BE49-F238E27FC236}">
                <a16:creationId xmlns:a16="http://schemas.microsoft.com/office/drawing/2014/main" id="{0DAFFB71-4011-3DF1-1FD5-45BB283C17F1}"/>
              </a:ext>
            </a:extLst>
          </p:cNvPr>
          <p:cNvGrpSpPr/>
          <p:nvPr/>
        </p:nvGrpSpPr>
        <p:grpSpPr>
          <a:xfrm>
            <a:off x="0" y="27277"/>
            <a:ext cx="3124200" cy="369331"/>
            <a:chOff x="0" y="27277"/>
            <a:chExt cx="3124200" cy="369331"/>
          </a:xfrm>
        </p:grpSpPr>
        <p:sp>
          <p:nvSpPr>
            <p:cNvPr id="11" name="矩形: 圆顶角 10">
              <a:extLst>
                <a:ext uri="{FF2B5EF4-FFF2-40B4-BE49-F238E27FC236}">
                  <a16:creationId xmlns:a16="http://schemas.microsoft.com/office/drawing/2014/main" id="{8F81B0B7-74A0-3A93-5039-C40CDD0BF795}"/>
                </a:ext>
              </a:extLst>
            </p:cNvPr>
            <p:cNvSpPr/>
            <p:nvPr/>
          </p:nvSpPr>
          <p:spPr>
            <a:xfrm rot="5400000">
              <a:off x="65525" y="-38248"/>
              <a:ext cx="369331" cy="500381"/>
            </a:xfrm>
            <a:prstGeom prst="round2SameRect">
              <a:avLst>
                <a:gd name="adj1" fmla="val 50000"/>
                <a:gd name="adj2" fmla="val 0"/>
              </a:avLst>
            </a:prstGeom>
            <a:solidFill>
              <a:schemeClr val="tx1"/>
            </a:solidFill>
            <a:ln>
              <a:noFill/>
            </a:ln>
          </p:spPr>
          <p:style>
            <a:lnRef idx="0">
              <a:schemeClr val="accent1"/>
            </a:lnRef>
            <a:fillRef idx="1">
              <a:schemeClr val="accent1"/>
            </a:fillRef>
            <a:effectRef idx="0">
              <a:srgbClr val="000000"/>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a:ln>
                  <a:noFill/>
                </a:ln>
                <a:solidFill>
                  <a:schemeClr val="tx1"/>
                </a:solidFill>
                <a:effectLst/>
                <a:uLnTx/>
                <a:uFillTx/>
                <a:latin typeface="Trebuchet MS"/>
                <a:ea typeface="+mn-ea"/>
                <a:cs typeface="+mn-cs"/>
              </a:endParaRPr>
            </a:p>
          </p:txBody>
        </p:sp>
        <p:sp>
          <p:nvSpPr>
            <p:cNvPr id="13" name="文本框 12">
              <a:extLst>
                <a:ext uri="{FF2B5EF4-FFF2-40B4-BE49-F238E27FC236}">
                  <a16:creationId xmlns:a16="http://schemas.microsoft.com/office/drawing/2014/main" id="{D4B931AA-B1A9-E439-F37C-4AF9C221EE12}"/>
                </a:ext>
              </a:extLst>
            </p:cNvPr>
            <p:cNvSpPr txBox="1"/>
            <p:nvPr/>
          </p:nvSpPr>
          <p:spPr>
            <a:xfrm>
              <a:off x="66624" y="52710"/>
              <a:ext cx="299135" cy="318465"/>
            </a:xfrm>
            <a:prstGeom prst="rect">
              <a:avLst/>
            </a:prstGeom>
            <a:noFill/>
          </p:spPr>
          <p:txBody>
            <a:bodyPr wrap="square" lIns="0" tIns="0" rIns="0" bIns="0" rtlCol="0">
              <a:noAutofit/>
            </a:bodyPr>
            <a:lstStyle/>
            <a:p>
              <a:pPr algn="ctr">
                <a:lnSpc>
                  <a:spcPct val="100000"/>
                </a:lnSpc>
              </a:pPr>
              <a:r>
                <a:rPr lang="en-US" altLang="zh-CN" sz="2000" b="1">
                  <a:solidFill>
                    <a:schemeClr val="bg1"/>
                  </a:solidFill>
                </a:rPr>
                <a:t>3</a:t>
              </a:r>
              <a:endParaRPr lang="zh-CN" altLang="en-US" sz="2000" b="1">
                <a:solidFill>
                  <a:schemeClr val="bg1"/>
                </a:solidFill>
              </a:endParaRPr>
            </a:p>
          </p:txBody>
        </p:sp>
        <p:sp>
          <p:nvSpPr>
            <p:cNvPr id="15" name="文本框 7">
              <a:extLst>
                <a:ext uri="{FF2B5EF4-FFF2-40B4-BE49-F238E27FC236}">
                  <a16:creationId xmlns:a16="http://schemas.microsoft.com/office/drawing/2014/main" id="{40117D2D-5E62-2760-72B5-A56387A097F1}"/>
                </a:ext>
              </a:extLst>
            </p:cNvPr>
            <p:cNvSpPr txBox="1"/>
            <p:nvPr/>
          </p:nvSpPr>
          <p:spPr>
            <a:xfrm>
              <a:off x="500381" y="58054"/>
              <a:ext cx="2623819" cy="30777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zh-CN" altLang="en-US" sz="1400" b="1">
                  <a:latin typeface="Trebuchet MS"/>
                </a:rPr>
                <a:t>有效性</a:t>
              </a:r>
              <a:endParaRPr lang="en-GB" altLang="zh-CN" sz="1400" b="1">
                <a:latin typeface="Trebuchet MS"/>
              </a:endParaRPr>
            </a:p>
          </p:txBody>
        </p:sp>
      </p:grpSp>
      <p:sp>
        <p:nvSpPr>
          <p:cNvPr id="22" name="标题 1">
            <a:extLst>
              <a:ext uri="{FF2B5EF4-FFF2-40B4-BE49-F238E27FC236}">
                <a16:creationId xmlns:a16="http://schemas.microsoft.com/office/drawing/2014/main" id="{19BA6C2A-F353-9C0F-08A0-4D6EB668C918}"/>
              </a:ext>
            </a:extLst>
          </p:cNvPr>
          <p:cNvSpPr txBox="1">
            <a:spLocks/>
          </p:cNvSpPr>
          <p:nvPr/>
        </p:nvSpPr>
        <p:spPr>
          <a:xfrm>
            <a:off x="528320" y="396608"/>
            <a:ext cx="11460480" cy="914400"/>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2600"/>
              </a:lnSpc>
              <a:spcBef>
                <a:spcPts val="600"/>
              </a:spcBef>
              <a:spcAft>
                <a:spcPts val="1200"/>
              </a:spcAft>
            </a:pPr>
            <a:r>
              <a:rPr lang="zh-CN" altLang="en-US" sz="2400" dirty="0">
                <a:solidFill>
                  <a:srgbClr val="595454"/>
                </a:solidFill>
                <a:latin typeface="+mn-lt"/>
                <a:ea typeface="+mn-ea"/>
                <a:cs typeface="+mn-cs"/>
              </a:rPr>
              <a:t>国内外多个权威临床指南</a:t>
            </a:r>
            <a:r>
              <a:rPr lang="en-US" altLang="zh-CN" sz="2400" dirty="0">
                <a:solidFill>
                  <a:srgbClr val="595454"/>
                </a:solidFill>
                <a:latin typeface="+mn-lt"/>
                <a:ea typeface="+mn-ea"/>
                <a:cs typeface="+mn-cs"/>
              </a:rPr>
              <a:t>/</a:t>
            </a:r>
            <a:r>
              <a:rPr lang="zh-CN" altLang="en-US" sz="2400" dirty="0">
                <a:solidFill>
                  <a:srgbClr val="595454"/>
                </a:solidFill>
                <a:latin typeface="+mn-lt"/>
                <a:ea typeface="+mn-ea"/>
                <a:cs typeface="+mn-cs"/>
              </a:rPr>
              <a:t>共识将</a:t>
            </a:r>
            <a:r>
              <a:rPr lang="en-US" altLang="zh-CN" sz="2400" dirty="0">
                <a:solidFill>
                  <a:srgbClr val="BE2E91"/>
                </a:solidFill>
                <a:latin typeface="+mn-lt"/>
                <a:ea typeface="+mn-ea"/>
                <a:cs typeface="+mn-cs"/>
              </a:rPr>
              <a:t>NEDA-4 </a:t>
            </a:r>
            <a:r>
              <a:rPr lang="zh-CN" altLang="en-US" sz="2400" dirty="0">
                <a:solidFill>
                  <a:srgbClr val="BE2E91"/>
                </a:solidFill>
                <a:latin typeface="+mn-lt"/>
                <a:ea typeface="+mn-ea"/>
                <a:cs typeface="+mn-cs"/>
              </a:rPr>
              <a:t>作为多发性硬化更全面的临床治疗目标</a:t>
            </a:r>
            <a:r>
              <a:rPr lang="zh-CN" altLang="en-US" sz="2400" dirty="0">
                <a:solidFill>
                  <a:srgbClr val="595454"/>
                </a:solidFill>
                <a:latin typeface="+mn-lt"/>
                <a:ea typeface="+mn-ea"/>
                <a:cs typeface="+mn-cs"/>
              </a:rPr>
              <a:t>；</a:t>
            </a:r>
            <a:br>
              <a:rPr lang="en-US" altLang="zh-CN" sz="2400" dirty="0">
                <a:solidFill>
                  <a:srgbClr val="595454"/>
                </a:solidFill>
                <a:latin typeface="+mn-lt"/>
                <a:ea typeface="+mn-ea"/>
                <a:cs typeface="+mn-cs"/>
              </a:rPr>
            </a:br>
            <a:r>
              <a:rPr lang="zh-CN" altLang="en-US" sz="2400" dirty="0">
                <a:solidFill>
                  <a:srgbClr val="595454"/>
                </a:solidFill>
                <a:latin typeface="+mn-lt"/>
                <a:ea typeface="+mn-ea"/>
                <a:cs typeface="+mn-cs"/>
              </a:rPr>
              <a:t>盐酸奥扎莫德全球上市仅两年多即获得多项国内外权威临床指南</a:t>
            </a:r>
            <a:r>
              <a:rPr lang="en-US" altLang="zh-CN" sz="2400" dirty="0">
                <a:solidFill>
                  <a:srgbClr val="595454"/>
                </a:solidFill>
                <a:latin typeface="+mn-lt"/>
                <a:ea typeface="+mn-ea"/>
                <a:cs typeface="+mn-cs"/>
              </a:rPr>
              <a:t>/</a:t>
            </a:r>
            <a:r>
              <a:rPr lang="zh-CN" altLang="en-US" sz="2400" dirty="0">
                <a:solidFill>
                  <a:srgbClr val="595454"/>
                </a:solidFill>
                <a:latin typeface="+mn-lt"/>
                <a:ea typeface="+mn-ea"/>
                <a:cs typeface="+mn-cs"/>
              </a:rPr>
              <a:t>共识的</a:t>
            </a:r>
            <a:r>
              <a:rPr lang="zh-CN" altLang="en-US" sz="2400" dirty="0">
                <a:solidFill>
                  <a:srgbClr val="BE2E91"/>
                </a:solidFill>
                <a:latin typeface="+mn-lt"/>
                <a:ea typeface="+mn-ea"/>
                <a:cs typeface="+mn-cs"/>
              </a:rPr>
              <a:t>广泛推荐</a:t>
            </a:r>
          </a:p>
        </p:txBody>
      </p:sp>
      <p:sp>
        <p:nvSpPr>
          <p:cNvPr id="2" name="文本框 1">
            <a:extLst>
              <a:ext uri="{FF2B5EF4-FFF2-40B4-BE49-F238E27FC236}">
                <a16:creationId xmlns:a16="http://schemas.microsoft.com/office/drawing/2014/main" id="{3276DF7B-38BD-3CF7-CF8A-950B1AB3106F}"/>
              </a:ext>
            </a:extLst>
          </p:cNvPr>
          <p:cNvSpPr txBox="1"/>
          <p:nvPr/>
        </p:nvSpPr>
        <p:spPr>
          <a:xfrm>
            <a:off x="488169" y="5666581"/>
            <a:ext cx="11175510" cy="619007"/>
          </a:xfrm>
          <a:prstGeom prst="rect">
            <a:avLst/>
          </a:prstGeom>
          <a:solidFill>
            <a:srgbClr val="EFF3FF"/>
          </a:solidFill>
        </p:spPr>
        <p:txBody>
          <a:bodyPr wrap="square" lIns="36000" tIns="36000" rIns="36000" bIns="36000" rtlCol="0">
            <a:spAutoFit/>
          </a:bodyPr>
          <a:lstStyle/>
          <a:p>
            <a:pPr marL="285750" indent="-285750">
              <a:lnSpc>
                <a:spcPct val="100000"/>
              </a:lnSpc>
              <a:spcBef>
                <a:spcPts val="600"/>
              </a:spcBef>
              <a:spcAft>
                <a:spcPts val="300"/>
              </a:spcAft>
              <a:buSzPct val="100000"/>
              <a:buFont typeface="Arial" panose="020B0604020202020204" pitchFamily="34" charset="0"/>
              <a:buChar char="•"/>
            </a:pPr>
            <a:r>
              <a:rPr lang="zh-CN" altLang="en-US" sz="1400" dirty="0"/>
              <a:t>奥扎莫德全球上市时间为</a:t>
            </a:r>
            <a:r>
              <a:rPr lang="en-US" altLang="zh-CN" sz="1400" dirty="0"/>
              <a:t>2020</a:t>
            </a:r>
            <a:r>
              <a:rPr lang="zh-CN" altLang="en-US" sz="1400" dirty="0"/>
              <a:t>年，故未收录于</a:t>
            </a:r>
            <a:r>
              <a:rPr lang="en-US" altLang="zh-CN" sz="1400" dirty="0"/>
              <a:t>《</a:t>
            </a:r>
            <a:r>
              <a:rPr lang="zh-CN" altLang="en-US" sz="1400" dirty="0"/>
              <a:t>多发性硬化诊断和治疗中国专家共识（</a:t>
            </a:r>
            <a:r>
              <a:rPr lang="en-US" altLang="zh-CN" sz="1400" dirty="0"/>
              <a:t>2018</a:t>
            </a:r>
            <a:r>
              <a:rPr lang="zh-CN" altLang="en-US" sz="1400" dirty="0"/>
              <a:t>版）</a:t>
            </a:r>
            <a:r>
              <a:rPr lang="en-US" altLang="zh-CN" sz="1400" dirty="0"/>
              <a:t>》</a:t>
            </a:r>
          </a:p>
          <a:p>
            <a:pPr marL="285750" indent="-285750">
              <a:lnSpc>
                <a:spcPct val="100000"/>
              </a:lnSpc>
              <a:spcBef>
                <a:spcPts val="600"/>
              </a:spcBef>
              <a:spcAft>
                <a:spcPts val="300"/>
              </a:spcAft>
              <a:buSzPct val="100000"/>
              <a:buFont typeface="Arial" panose="020B0604020202020204" pitchFamily="34" charset="0"/>
              <a:buChar char="•"/>
            </a:pPr>
            <a:r>
              <a:rPr lang="zh-CN" altLang="en-US" sz="1400" dirty="0"/>
              <a:t>最新版中国治疗指南正在起草中，临床专家广泛认可盐酸奥扎莫德能够达到更高治疗目标</a:t>
            </a:r>
          </a:p>
        </p:txBody>
      </p:sp>
      <p:sp>
        <p:nvSpPr>
          <p:cNvPr id="5" name="灯片编号占位符 3">
            <a:extLst>
              <a:ext uri="{FF2B5EF4-FFF2-40B4-BE49-F238E27FC236}">
                <a16:creationId xmlns:a16="http://schemas.microsoft.com/office/drawing/2014/main" id="{1077391D-2FE5-67BA-A0E2-677A3984FD76}"/>
              </a:ext>
            </a:extLst>
          </p:cNvPr>
          <p:cNvSpPr>
            <a:spLocks noGrp="1"/>
          </p:cNvSpPr>
          <p:nvPr>
            <p:ph type="sldNum" sz="quarter" idx="12"/>
          </p:nvPr>
        </p:nvSpPr>
        <p:spPr>
          <a:xfrm>
            <a:off x="11506200" y="6429375"/>
            <a:ext cx="320040" cy="228600"/>
          </a:xfrm>
        </p:spPr>
        <p:txBody>
          <a:bodyPr/>
          <a:lstStyle/>
          <a:p>
            <a:fld id="{B58DE5F1-E0F9-4CCA-92B7-7A6FC4DFEE14}" type="slidenum">
              <a:rPr lang="en-US" smtClean="0"/>
              <a:t>9</a:t>
            </a:fld>
            <a:endParaRPr lang="en-US"/>
          </a:p>
        </p:txBody>
      </p:sp>
    </p:spTree>
    <p:extLst>
      <p:ext uri="{BB962C8B-B14F-4D97-AF65-F5344CB8AC3E}">
        <p14:creationId xmlns:p14="http://schemas.microsoft.com/office/powerpoint/2010/main" val="3086545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309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4&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11&quot;&gt;&lt;elem m_fUsage=&quot;6.20579403910000060307E+00&quot;&gt;&lt;m_msothmcolidx val=&quot;0&quot;/&gt;&lt;m_rgb r=&quot;BE&quot; g=&quot;2E&quot; b=&quot;91&quot;/&gt;&lt;/elem&gt;&lt;elem m_fUsage=&quot;2.34044153013127553820E+00&quot;&gt;&lt;m_msothmcolidx val=&quot;0&quot;/&gt;&lt;m_rgb r=&quot;00&quot; g=&quot;63&quot; b=&quot;C8&quot;/&gt;&lt;/elem&gt;&lt;elem m_fUsage=&quot;6.56100000000000127542E-01&quot;&gt;&lt;m_msothmcolidx val=&quot;0&quot;/&gt;&lt;m_rgb r=&quot;E6&quot; g=&quot;E6&quot; b=&quot;E6&quot;/&gt;&lt;/elem&gt;&lt;elem m_fUsage=&quot;2.94942936054564508463E-01&quot;&gt;&lt;m_msothmcolidx val=&quot;0&quot;/&gt;&lt;m_rgb r=&quot;70&quot; g=&quot;30&quot; b=&quot;A0&quot;/&gt;&lt;/elem&gt;&lt;elem m_fUsage=&quot;1.51556241846057815348E-01&quot;&gt;&lt;m_msothmcolidx val=&quot;0&quot;/&gt;&lt;m_rgb r=&quot;00&quot; g=&quot;3A&quot; b=&quot;8E&quot;/&gt;&lt;/elem&gt;&lt;elem m_fUsage=&quot;1.35208377484704544980E-01&quot;&gt;&lt;m_msothmcolidx val=&quot;0&quot;/&gt;&lt;m_rgb r=&quot;BE&quot; g=&quot;2B&quot; b=&quot;BB&quot;/&gt;&lt;/elem&gt;&lt;elem m_fUsage=&quot;1.13896356761087030884E-01&quot;&gt;&lt;m_msothmcolidx val=&quot;0&quot;/&gt;&lt;m_rgb r=&quot;F4&quot; g=&quot;E1&quot; b=&quot;EE&quot;/&gt;&lt;/elem&gt;&lt;elem m_fUsage=&quot;1.50906490092236698214E-02&quot;&gt;&lt;m_msothmcolidx val=&quot;0&quot;/&gt;&lt;m_rgb r=&quot;F0&quot; g=&quot;BA&quot; b=&quot;ED&quot;/&gt;&lt;/elem&gt;&lt;elem m_fUsage=&quot;1.47808829414346077497E-02&quot;&gt;&lt;m_msothmcolidx val=&quot;0&quot;/&gt;&lt;m_rgb r=&quot;CC&quot; g=&quot;AA&quot; b=&quot;E6&quot;/&gt;&lt;/elem&gt;&lt;elem m_fUsage=&quot;7.85516721127895063692E-03&quot;&gt;&lt;m_msothmcolidx val=&quot;0&quot;/&gt;&lt;m_rgb r=&quot;46&quot; g=&quot;A6&quot; b=&quot;42&quot;/&gt;&lt;/elem&gt;&lt;elem m_fUsage=&quot;7.06965049015105539976E-03&quot;&gt;&lt;m_msothmcolidx val=&quot;0&quot;/&gt;&lt;m_rgb r=&quot;E9&quot; g=&quot;32&quot; b=&quot;7A&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ISLIDE.ICON" val="#172550;#384901;#40997;#400526;#373208;#373116;"/>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W7zA9LZdsfnI06ahCC2AY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VEDyAE5bVd56xyUICqGjO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CMN9jAwBgErGaynAJ5B2W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T.N88IiJX1lyf_aILb29X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GY4jVACSYqMDwrtAHasG8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mDvVy2VL3YrQG6JVoU.DH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Yqbhpk4nZqQIxqL9CU02J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fBA2mfbbjITV_5NaKQ.vD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1CvaTJbBjc0yWDjf_VuFj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C5ev89Cu1t7UdXZEh_5O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sOtg2Fm8dd6pK0q5isk.g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dohqeUpTFhc4fJzqi5N6g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tyqMaM40GnBDz1e4QQfsA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6owyra33JP5X6VIp5P9d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pgCRC.9acteLNx5JLC9io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AN_wyWiqYOQK0nBjUPUZF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ZUiLkTMK98DCBamKW2vfq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nXJxVYRwBv6aZt3.qNje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zUKJ0KKHeK6XaLq3sSVjT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m4qW2DeWwd1lNtPfPqNMg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IiYDnMhLPTpx9716ac53q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QnKVZm.GaNYgDombXvO1r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NaFDD.GFiwcMsPnoEKEk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Wk3DjOh38izMvIo6YF59S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5gNIdWKx5SijlGvWn6AI_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Zndlwja14hMMN0rpFN6tv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bnesy8fmzUwbj9mLWicwQ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y4UIjQ1ES8pJB9fO08VAA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TmTjYG4.17Pr7JDdeQHh8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C.c6PM35_Ztlh40rOkAVP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4ImP7fo7uER9J5x2kqAUr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mAl2bnYfhffASUoLxHCF6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VLoRZuXFv1ahcTIgN8v1c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psI7QUUNzSwDRwmd9sBA.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BjK3A09aHv8_GXSf5dCC9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bJBUPaHmL9lpqMUFbDdWE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nuSSb5mWPqzyFiiaQjQ0H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vzV7Uv4s7xwiD9S8hBwen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sTb3.OpbDS21XQga3xzWEA"/>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ecsScl2NgQXrcJkKpDClI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5RQZFfHWXdp1Q9kt2gpAs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zJHA4PwKU1N_klpvbMwCL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1zmtu.lqMsh2nAS.PaKyz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Bv.bXQkGvXkyomq6a9RrD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rtlCol="0" anchor="ctr"/>
      <a:lstStyle>
        <a:defPPr algn="ctr">
          <a:lnSpc>
            <a:spcPct val="100000"/>
          </a:lnSpc>
          <a:defRPr sz="1400" dirty="0" smtClean="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36000" tIns="36000" rIns="36000" bIns="36000" rtlCol="0">
        <a:spAutoFit/>
      </a:bodyPr>
      <a:lstStyle>
        <a:defPPr marL="92075" indent="-92075">
          <a:lnSpc>
            <a:spcPct val="100000"/>
          </a:lnSpc>
          <a:spcAft>
            <a:spcPts val="300"/>
          </a:spcAft>
          <a:buSzPct val="100000"/>
          <a:buFont typeface="Century Gothic" panose="020B0502020202020204" pitchFamily="34" charset="0"/>
          <a:buChar char="▪"/>
          <a:defRPr sz="1200" dirty="0" smtClean="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extLst>
    <a:ext uri="{05A4C25C-085E-4340-85A3-A5531E510DB2}">
      <thm15:themeFamily xmlns:thm15="http://schemas.microsoft.com/office/thememl/2012/main" name="BMS PowerPoint Template 28Feb2020" id="{0895FA39-87D9-4FFB-AE45-CFAF2734F0F6}" vid="{A72F8218-4743-4B1B-A885-BA1DCF34E058}"/>
    </a:ext>
  </a:extLst>
</a:theme>
</file>

<file path=ppt/theme/theme2.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200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0" tIns="0" rIns="0" bIns="0" rtlCol="0">
        <a:noAutofit/>
      </a:bodyPr>
      <a:lstStyle>
        <a:defPPr marL="228600" indent="-228600">
          <a:lnSpc>
            <a:spcPct val="100000"/>
          </a:lnSpc>
          <a:spcBef>
            <a:spcPts val="1200"/>
          </a:spcBef>
          <a:buSzPct val="100000"/>
          <a:buFont typeface="Trebuchet MS"/>
          <a:buChar char="•"/>
          <a:defRPr sz="200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theme>
</file>

<file path=ppt/theme/theme3.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200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0" tIns="0" rIns="0" bIns="0" rtlCol="0">
        <a:noAutofit/>
      </a:bodyPr>
      <a:lstStyle>
        <a:defPPr marL="228600" indent="-228600">
          <a:lnSpc>
            <a:spcPct val="100000"/>
          </a:lnSpc>
          <a:spcBef>
            <a:spcPts val="1200"/>
          </a:spcBef>
          <a:buSzPct val="100000"/>
          <a:buFont typeface="Trebuchet MS"/>
          <a:buChar char="•"/>
          <a:defRPr sz="200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theme>
</file>

<file path=docMetadata/LabelInfo.xml><?xml version="1.0" encoding="utf-8"?>
<clbl:labelList xmlns:clbl="http://schemas.microsoft.com/office/2020/mipLabelMetadata">
  <clbl:label id="{71e34cb8-3a56-4fd5-a259-4acadab6e4ac}" enabled="0" method="" siteId="{71e34cb8-3a56-4fd5-a259-4acadab6e4ac}" removed="1"/>
</clbl:labelList>
</file>

<file path=docProps/app.xml><?xml version="1.0" encoding="utf-8"?>
<Properties xmlns="http://schemas.openxmlformats.org/officeDocument/2006/extended-properties" xmlns:vt="http://schemas.openxmlformats.org/officeDocument/2006/docPropsVTypes">
  <Template>bms-powerpoint-template (1)</Template>
  <TotalTime>173</TotalTime>
  <Words>3480</Words>
  <Application>Microsoft Office PowerPoint</Application>
  <PresentationFormat>宽屏</PresentationFormat>
  <Paragraphs>459</Paragraphs>
  <Slides>12</Slides>
  <Notes>10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微软雅黑</vt:lpstr>
      <vt:lpstr>Arial</vt:lpstr>
      <vt:lpstr>Calibri</vt:lpstr>
      <vt:lpstr>Century Gothic</vt:lpstr>
      <vt:lpstr>Trebuchet MS</vt:lpstr>
      <vt:lpstr>Wingdings</vt:lpstr>
      <vt:lpstr>Bristol Myers Squibb</vt:lpstr>
      <vt:lpstr>think-cell 幻灯片</vt:lpstr>
      <vt:lpstr>PowerPoint 演示文稿</vt:lpstr>
      <vt:lpstr>目录</vt:lpstr>
      <vt:lpstr>多发性硬化临床治疗目标已提升至关注延缓脑萎缩和改善认知功能的NEDA-4；现医保目录内治疗药物NEDA-4达标率不佳或缺乏相关证据，存在极大的临床未满足需求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Bristol-Myers Squibb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Bristol Myers Squibb  PowerPoint template</dc:title>
  <dc:subject/>
  <dc:creator>Yuan, Quan</dc:creator>
  <cp:keywords/>
  <dc:description/>
  <cp:lastModifiedBy>Ge, Ivan</cp:lastModifiedBy>
  <cp:revision>8</cp:revision>
  <cp:lastPrinted>2023-07-14T02:38:11Z</cp:lastPrinted>
  <dcterms:created xsi:type="dcterms:W3CDTF">2020-03-10T01:24:00Z</dcterms:created>
  <dcterms:modified xsi:type="dcterms:W3CDTF">2023-07-14T07:49:24Z</dcterms:modified>
  <cp:category/>
</cp:coreProperties>
</file>