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88" r:id="rId2"/>
  </p:sldMasterIdLst>
  <p:notesMasterIdLst>
    <p:notesMasterId r:id="rId13"/>
  </p:notesMasterIdLst>
  <p:sldIdLst>
    <p:sldId id="270" r:id="rId3"/>
    <p:sldId id="271" r:id="rId4"/>
    <p:sldId id="272" r:id="rId5"/>
    <p:sldId id="273" r:id="rId6"/>
    <p:sldId id="274" r:id="rId7"/>
    <p:sldId id="282" r:id="rId8"/>
    <p:sldId id="276" r:id="rId9"/>
    <p:sldId id="277" r:id="rId10"/>
    <p:sldId id="278" r:id="rId11"/>
    <p:sldId id="283"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50"/>
    <a:srgbClr val="358D36"/>
    <a:srgbClr val="FFFF00"/>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1009" autoAdjust="0"/>
  </p:normalViewPr>
  <p:slideViewPr>
    <p:cSldViewPr snapToGrid="0">
      <p:cViewPr varScale="1">
        <p:scale>
          <a:sx n="71" d="100"/>
          <a:sy n="71" d="100"/>
        </p:scale>
        <p:origin x="7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7414965986394558E-2"/>
          <c:y val="0.23386805330165986"/>
          <c:w val="0.92517006802721091"/>
          <c:h val="0.55867164787205381"/>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FF0000"/>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Sheet1!$A$1:$B$1</c:f>
              <c:strCache>
                <c:ptCount val="2"/>
                <c:pt idx="0">
                  <c:v>伊鲁阿克</c:v>
                </c:pt>
                <c:pt idx="1">
                  <c:v>阿来替尼</c:v>
                </c:pt>
              </c:strCache>
            </c:strRef>
          </c:cat>
          <c:val>
            <c:numRef>
              <c:f>Sheet1!$A$2:$B$2</c:f>
              <c:numCache>
                <c:formatCode>0.0%</c:formatCode>
                <c:ptCount val="2"/>
                <c:pt idx="0">
                  <c:v>2.7E-2</c:v>
                </c:pt>
                <c:pt idx="1">
                  <c:v>0.14499999999999999</c:v>
                </c:pt>
              </c:numCache>
            </c:numRef>
          </c:val>
          <c:extLst>
            <c:ext xmlns:c16="http://schemas.microsoft.com/office/drawing/2014/chart" uri="{C3380CC4-5D6E-409C-BE32-E72D297353CC}">
              <c16:uniqueId val="{00000000-54DA-4AD4-A28B-2F8AFBA90712}"/>
            </c:ext>
          </c:extLst>
        </c:ser>
        <c:dLbls>
          <c:showLegendKey val="0"/>
          <c:showVal val="0"/>
          <c:showCatName val="0"/>
          <c:showSerName val="0"/>
          <c:showPercent val="0"/>
          <c:showBubbleSize val="0"/>
        </c:dLbls>
        <c:gapWidth val="219"/>
        <c:overlap val="-27"/>
        <c:axId val="334717039"/>
        <c:axId val="1"/>
      </c:barChart>
      <c:catAx>
        <c:axId val="334717039"/>
        <c:scaling>
          <c:orientation val="minMax"/>
        </c:scaling>
        <c:delete val="0"/>
        <c:axPos val="b"/>
        <c:numFmt formatCode="General" sourceLinked="1"/>
        <c:majorTickMark val="none"/>
        <c:minorTickMark val="none"/>
        <c:tickLblPos val="nextTo"/>
        <c:spPr>
          <a:noFill/>
          <a:ln w="12669"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ysClr val="windowText" lastClr="000000"/>
                </a:solidFill>
                <a:latin typeface="微软雅黑" panose="020B0503020204020204" pitchFamily="34" charset="-122"/>
                <a:ea typeface="微软雅黑" panose="020B0503020204020204" pitchFamily="34" charset="-122"/>
                <a:cs typeface="+mn-cs"/>
              </a:defRPr>
            </a:pPr>
            <a:endParaRPr lang="zh-CN"/>
          </a:p>
        </c:txPr>
        <c:crossAx val="1"/>
        <c:crosses val="autoZero"/>
        <c:auto val="1"/>
        <c:lblAlgn val="ctr"/>
        <c:lblOffset val="100"/>
        <c:noMultiLvlLbl val="0"/>
      </c:catAx>
      <c:valAx>
        <c:axId val="1"/>
        <c:scaling>
          <c:orientation val="minMax"/>
        </c:scaling>
        <c:delete val="1"/>
        <c:axPos val="l"/>
        <c:numFmt formatCode="0.0%" sourceLinked="1"/>
        <c:majorTickMark val="out"/>
        <c:minorTickMark val="none"/>
        <c:tickLblPos val="nextTo"/>
        <c:crossAx val="334717039"/>
        <c:crosses val="autoZero"/>
        <c:crossBetween val="between"/>
      </c:valAx>
      <c:spPr>
        <a:noFill/>
        <a:ln w="33783">
          <a:noFill/>
        </a:ln>
      </c:spPr>
    </c:plotArea>
    <c:plotVisOnly val="1"/>
    <c:dispBlanksAs val="gap"/>
    <c:showDLblsOverMax val="0"/>
  </c:chart>
  <c:spPr>
    <a:noFill/>
    <a:ln>
      <a:noFill/>
    </a:ln>
    <a:effectLst>
      <a:outerShdw blurRad="63500" sx="102000" sy="102000" algn="ctr" rotWithShape="0">
        <a:prstClr val="black">
          <a:alpha val="40000"/>
        </a:prstClr>
      </a:outerShdw>
    </a:effectLst>
  </c:spPr>
  <c:txPr>
    <a:bodyPr/>
    <a:lstStyle/>
    <a:p>
      <a:pPr>
        <a:defRPr/>
      </a:pPr>
      <a:endParaRPr lang="zh-CN"/>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5071760511384947E-2"/>
          <c:y val="0.10205445777816415"/>
          <c:w val="0.94985647897723013"/>
          <c:h val="0.63548076269818254"/>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B0F0"/>
              </a:solidFill>
              <a:ln>
                <a:noFill/>
              </a:ln>
              <a:effectLst/>
            </c:spPr>
            <c:extLst>
              <c:ext xmlns:c16="http://schemas.microsoft.com/office/drawing/2014/chart" uri="{C3380CC4-5D6E-409C-BE32-E72D297353CC}">
                <c16:uniqueId val="{00000001-9591-4976-9566-7A6348F64944}"/>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2-9591-4976-9566-7A6348F64944}"/>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3-9591-4976-9566-7A6348F64944}"/>
              </c:ext>
            </c:extLst>
          </c:dPt>
          <c:dPt>
            <c:idx val="3"/>
            <c:invertIfNegative val="0"/>
            <c:bubble3D val="0"/>
            <c:spPr>
              <a:solidFill>
                <a:schemeClr val="accent2"/>
              </a:solidFill>
              <a:ln>
                <a:noFill/>
              </a:ln>
              <a:effectLst/>
            </c:spPr>
            <c:extLst>
              <c:ext xmlns:c16="http://schemas.microsoft.com/office/drawing/2014/chart" uri="{C3380CC4-5D6E-409C-BE32-E72D297353CC}">
                <c16:uniqueId val="{00000004-9591-4976-9566-7A6348F64944}"/>
              </c:ext>
            </c:extLst>
          </c:dPt>
          <c:dPt>
            <c:idx val="4"/>
            <c:invertIfNegative val="0"/>
            <c:bubble3D val="0"/>
            <c:spPr>
              <a:solidFill>
                <a:schemeClr val="accent2"/>
              </a:solidFill>
              <a:ln>
                <a:noFill/>
              </a:ln>
              <a:effectLst/>
            </c:spPr>
            <c:extLst>
              <c:ext xmlns:c16="http://schemas.microsoft.com/office/drawing/2014/chart" uri="{C3380CC4-5D6E-409C-BE32-E72D297353CC}">
                <c16:uniqueId val="{00000005-9591-4976-9566-7A6348F64944}"/>
              </c:ext>
            </c:extLst>
          </c:dPt>
          <c:dPt>
            <c:idx val="5"/>
            <c:invertIfNegative val="0"/>
            <c:bubble3D val="0"/>
            <c:spPr>
              <a:solidFill>
                <a:schemeClr val="accent2"/>
              </a:solidFill>
              <a:ln>
                <a:noFill/>
              </a:ln>
              <a:effectLst/>
            </c:spPr>
            <c:extLst>
              <c:ext xmlns:c16="http://schemas.microsoft.com/office/drawing/2014/chart" uri="{C3380CC4-5D6E-409C-BE32-E72D297353CC}">
                <c16:uniqueId val="{00000006-9591-4976-9566-7A6348F64944}"/>
              </c:ext>
            </c:extLst>
          </c:dPt>
          <c:dPt>
            <c:idx val="6"/>
            <c:invertIfNegative val="0"/>
            <c:bubble3D val="0"/>
            <c:spPr>
              <a:solidFill>
                <a:schemeClr val="accent2"/>
              </a:solidFill>
              <a:ln>
                <a:noFill/>
              </a:ln>
              <a:effectLst/>
            </c:spPr>
            <c:extLst>
              <c:ext xmlns:c16="http://schemas.microsoft.com/office/drawing/2014/chart" uri="{C3380CC4-5D6E-409C-BE32-E72D297353CC}">
                <c16:uniqueId val="{00000007-9591-4976-9566-7A6348F64944}"/>
              </c:ext>
            </c:extLst>
          </c:dPt>
          <c:dLbls>
            <c:spPr>
              <a:noFill/>
              <a:ln>
                <a:noFill/>
              </a:ln>
              <a:effectLst/>
            </c:spPr>
            <c:txPr>
              <a:bodyPr rot="0" spcFirstLastPara="1" vertOverflow="ellipsis" vert="horz" wrap="square" lIns="38100" tIns="19050" rIns="38100" bIns="19050" anchor="ctr" anchorCtr="1">
                <a:spAutoFit/>
              </a:bodyPr>
              <a:lstStyle/>
              <a:p>
                <a:pPr>
                  <a:defRPr sz="1196"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Sheet2!$B$1:$H$1</c:f>
              <c:strCache>
                <c:ptCount val="7"/>
                <c:pt idx="0">
                  <c:v>伊鲁阿克</c:v>
                </c:pt>
                <c:pt idx="1">
                  <c:v>布格替尼</c:v>
                </c:pt>
                <c:pt idx="2">
                  <c:v>阿来替尼</c:v>
                </c:pt>
                <c:pt idx="3">
                  <c:v>克唑替尼</c:v>
                </c:pt>
                <c:pt idx="4">
                  <c:v>塞瑞替尼</c:v>
                </c:pt>
                <c:pt idx="5">
                  <c:v>恩沙替尼</c:v>
                </c:pt>
                <c:pt idx="6">
                  <c:v>洛拉替尼</c:v>
                </c:pt>
              </c:strCache>
            </c:strRef>
          </c:cat>
          <c:val>
            <c:numRef>
              <c:f>Sheet2!$B$2:$H$2</c:f>
              <c:numCache>
                <c:formatCode>0.00%</c:formatCode>
                <c:ptCount val="7"/>
                <c:pt idx="0">
                  <c:v>0.93200000000000005</c:v>
                </c:pt>
                <c:pt idx="1">
                  <c:v>0.94769999999999999</c:v>
                </c:pt>
                <c:pt idx="2">
                  <c:v>0.96240000000000003</c:v>
                </c:pt>
                <c:pt idx="3">
                  <c:v>0.98240000000000005</c:v>
                </c:pt>
                <c:pt idx="4">
                  <c:v>0.99450000000000005</c:v>
                </c:pt>
                <c:pt idx="5">
                  <c:v>0.99</c:v>
                </c:pt>
                <c:pt idx="6" formatCode="0%">
                  <c:v>1</c:v>
                </c:pt>
              </c:numCache>
            </c:numRef>
          </c:val>
          <c:extLst>
            <c:ext xmlns:c16="http://schemas.microsoft.com/office/drawing/2014/chart" uri="{C3380CC4-5D6E-409C-BE32-E72D297353CC}">
              <c16:uniqueId val="{00000000-2A1D-41C0-A3F0-C2C53168C6C7}"/>
            </c:ext>
          </c:extLst>
        </c:ser>
        <c:dLbls>
          <c:showLegendKey val="0"/>
          <c:showVal val="0"/>
          <c:showCatName val="0"/>
          <c:showSerName val="0"/>
          <c:showPercent val="0"/>
          <c:showBubbleSize val="0"/>
        </c:dLbls>
        <c:gapWidth val="219"/>
        <c:overlap val="-27"/>
        <c:axId val="149645967"/>
        <c:axId val="1"/>
      </c:barChart>
      <c:catAx>
        <c:axId val="149645967"/>
        <c:scaling>
          <c:orientation val="minMax"/>
        </c:scaling>
        <c:delete val="0"/>
        <c:axPos val="b"/>
        <c:numFmt formatCode="General" sourceLinked="1"/>
        <c:majorTickMark val="none"/>
        <c:minorTickMark val="none"/>
        <c:tickLblPos val="nextTo"/>
        <c:spPr>
          <a:noFill/>
          <a:ln w="12657" cap="flat" cmpd="sng" algn="ctr">
            <a:solidFill>
              <a:schemeClr val="tx1">
                <a:lumMod val="15000"/>
                <a:lumOff val="85000"/>
              </a:schemeClr>
            </a:solidFill>
            <a:round/>
          </a:ln>
          <a:effectLst/>
        </c:spPr>
        <c:txPr>
          <a:bodyPr rot="-60000000" spcFirstLastPara="1" vertOverflow="ellipsis" vert="horz" wrap="square" anchor="ctr" anchorCtr="1"/>
          <a:lstStyle/>
          <a:p>
            <a:pPr>
              <a:defRPr sz="1196" b="0" i="0" u="none" strike="noStrike" kern="1200" baseline="0">
                <a:solidFill>
                  <a:sysClr val="windowText" lastClr="000000"/>
                </a:solidFill>
                <a:latin typeface="微软雅黑" panose="020B0503020204020204" pitchFamily="34" charset="-122"/>
                <a:ea typeface="微软雅黑" panose="020B0503020204020204" pitchFamily="34" charset="-122"/>
                <a:cs typeface="+mn-cs"/>
              </a:defRPr>
            </a:pPr>
            <a:endParaRPr lang="zh-CN"/>
          </a:p>
        </c:txPr>
        <c:crossAx val="1"/>
        <c:crosses val="autoZero"/>
        <c:auto val="1"/>
        <c:lblAlgn val="ctr"/>
        <c:lblOffset val="100"/>
        <c:noMultiLvlLbl val="0"/>
      </c:catAx>
      <c:valAx>
        <c:axId val="1"/>
        <c:scaling>
          <c:orientation val="minMax"/>
        </c:scaling>
        <c:delete val="1"/>
        <c:axPos val="l"/>
        <c:numFmt formatCode="0.00%" sourceLinked="1"/>
        <c:majorTickMark val="out"/>
        <c:minorTickMark val="none"/>
        <c:tickLblPos val="nextTo"/>
        <c:crossAx val="149645967"/>
        <c:crosses val="autoZero"/>
        <c:crossBetween val="between"/>
      </c:valAx>
      <c:spPr>
        <a:noFill/>
        <a:ln w="33753">
          <a:noFill/>
        </a:ln>
      </c:spPr>
    </c:plotArea>
    <c:plotVisOnly val="1"/>
    <c:dispBlanksAs val="gap"/>
    <c:showDLblsOverMax val="0"/>
  </c:chart>
  <c:spPr>
    <a:noFill/>
    <a:ln>
      <a:noFill/>
    </a:ln>
    <a:effectLst>
      <a:outerShdw blurRad="63500" sx="102000" sy="102000" algn="ctr" rotWithShape="0">
        <a:prstClr val="black">
          <a:alpha val="40000"/>
        </a:prstClr>
      </a:outerShdw>
    </a:effectLst>
  </c:spPr>
  <c:txPr>
    <a:bodyPr/>
    <a:lstStyle/>
    <a:p>
      <a:pPr>
        <a:defRPr/>
      </a:pPr>
      <a:endParaRPr lang="zh-CN"/>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0.07119</cdr:x>
      <cdr:y>0.50387</cdr:y>
    </cdr:from>
    <cdr:to>
      <cdr:x>0.93193</cdr:x>
      <cdr:y>0.50387</cdr:y>
    </cdr:to>
    <cdr:cxnSp macro="">
      <cdr:nvCxnSpPr>
        <cdr:cNvPr id="3" name="直接连接符 2"/>
        <cdr:cNvCxnSpPr/>
      </cdr:nvCxnSpPr>
      <cdr:spPr bwMode="auto">
        <a:xfrm xmlns:a="http://schemas.openxmlformats.org/drawingml/2006/main">
          <a:off x="531283" y="936412"/>
          <a:ext cx="6424083" cy="0"/>
        </a:xfrm>
        <a:prstGeom xmlns:a="http://schemas.openxmlformats.org/drawingml/2006/main" prst="line">
          <a:avLst/>
        </a:prstGeom>
        <a:solidFill xmlns:a="http://schemas.openxmlformats.org/drawingml/2006/main">
          <a:schemeClr val="accent1"/>
        </a:solidFill>
        <a:ln xmlns:a="http://schemas.openxmlformats.org/drawingml/2006/main" w="28575" cap="flat" cmpd="sng" algn="ctr">
          <a:solidFill>
            <a:schemeClr val="tx2">
              <a:lumMod val="60000"/>
              <a:lumOff val="40000"/>
            </a:schemeClr>
          </a:solidFill>
          <a:prstDash val="sysDash"/>
          <a:round/>
          <a:headEnd type="none" w="med" len="med"/>
          <a:tailEnd type="none" w="med" len="med"/>
        </a:ln>
        <a:effectLst xmlns:a="http://schemas.openxmlformats.org/drawingml/2006/main"/>
        <a:extLst xmlns:a="http://schemas.openxmlformats.org/drawingml/2006/main">
          <a:ext uri="{AF507438-7753-43E0-B8FC-AC1667EBCBE1}">
            <a14:hiddenEffects xmlns:a14="http://schemas.microsoft.com/office/drawing/2010/main">
              <a:effectLst>
                <a:outerShdw dist="35921" dir="2700000" algn="ctr" rotWithShape="0">
                  <a:schemeClr val="bg2"/>
                </a:outerShdw>
              </a:effectLst>
            </a14:hiddenEffects>
          </a:ext>
        </a:extLst>
      </cdr:spPr>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26B6D8-1C53-4A2A-B9F6-A0268AA090B4}" type="datetimeFigureOut">
              <a:rPr lang="zh-CN" altLang="en-US" smtClean="0"/>
              <a:t>2023/7/14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96083A-BBE9-474C-80EC-DA78263AE711}" type="slidenum">
              <a:rPr lang="zh-CN" altLang="en-US" smtClean="0"/>
              <a:t>‹#›</a:t>
            </a:fld>
            <a:endParaRPr lang="zh-CN" altLang="en-US"/>
          </a:p>
        </p:txBody>
      </p:sp>
    </p:spTree>
    <p:extLst>
      <p:ext uri="{BB962C8B-B14F-4D97-AF65-F5344CB8AC3E}">
        <p14:creationId xmlns:p14="http://schemas.microsoft.com/office/powerpoint/2010/main" val="2419102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p:sp>
      <p:sp>
        <p:nvSpPr>
          <p:cNvPr id="6147" name="备注占位符 2"/>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dirty="0" smtClean="0"/>
          </a:p>
        </p:txBody>
      </p:sp>
      <p:sp>
        <p:nvSpPr>
          <p:cNvPr id="6148" name="日期占位符 3"/>
          <p:cNvSpPr>
            <a:spLocks noGrp="1"/>
          </p:cNvSpPr>
          <p:nvPr>
            <p:ph type="dt" sz="quarter" idx="1"/>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1B100CB2-14F2-4271-B13D-19B0AC0E4DFA}" type="datetime1">
              <a:rPr lang="zh-CN" altLang="en-US" smtClean="0">
                <a:solidFill>
                  <a:srgbClr val="000000"/>
                </a:solidFill>
              </a:rPr>
              <a:pPr/>
              <a:t>2023/7/14</a:t>
            </a:fld>
            <a:endParaRPr lang="zh-CN" altLang="en-US" sz="1200" smtClean="0">
              <a:solidFill>
                <a:srgbClr val="000000"/>
              </a:solidFill>
            </a:endParaRPr>
          </a:p>
        </p:txBody>
      </p:sp>
      <p:sp>
        <p:nvSpPr>
          <p:cNvPr id="6149" name="灯片编号占位符 4"/>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05F2496-E383-4C5C-B3CA-EEB494609F46}" type="slidenum">
              <a:rPr lang="zh-CN" altLang="en-US" smtClean="0">
                <a:solidFill>
                  <a:srgbClr val="000000"/>
                </a:solidFill>
              </a:rPr>
              <a:pPr/>
              <a:t>1</a:t>
            </a:fld>
            <a:endParaRPr lang="zh-CN" altLang="en-US" sz="1200" smtClean="0">
              <a:solidFill>
                <a:srgbClr val="000000"/>
              </a:solidFill>
            </a:endParaRPr>
          </a:p>
        </p:txBody>
      </p:sp>
    </p:spTree>
    <p:extLst>
      <p:ext uri="{BB962C8B-B14F-4D97-AF65-F5344CB8AC3E}">
        <p14:creationId xmlns:p14="http://schemas.microsoft.com/office/powerpoint/2010/main" val="1296612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B96083A-BBE9-474C-80EC-DA78263AE711}" type="slidenum">
              <a:rPr lang="zh-CN" altLang="en-US" smtClean="0"/>
              <a:t>3</a:t>
            </a:fld>
            <a:endParaRPr lang="zh-CN" altLang="en-US"/>
          </a:p>
        </p:txBody>
      </p:sp>
    </p:spTree>
    <p:extLst>
      <p:ext uri="{BB962C8B-B14F-4D97-AF65-F5344CB8AC3E}">
        <p14:creationId xmlns:p14="http://schemas.microsoft.com/office/powerpoint/2010/main" val="750081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3561547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1980810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1124886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1833"/>
            <a:ext cx="9144000" cy="2387600"/>
          </a:xfrm>
        </p:spPr>
        <p:txBody>
          <a:bodyPr anchor="b"/>
          <a:lstStyle>
            <a:lvl1pPr algn="ctr">
              <a:defRPr sz="8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568"/>
            <a:ext cx="9144000" cy="165523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zh-CN" altLang="en-US" smtClean="0"/>
              <a:t>单击以编辑母版副标题样式</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63369A78-33C2-4534-A19A-4E058431FE66}" type="datetime1">
              <a:rPr lang="zh-CN" altLang="en-US"/>
              <a:pPr>
                <a:defRPr/>
              </a:pPr>
              <a:t>2023/7/14</a:t>
            </a:fld>
            <a:endParaRPr lang="zh-CN" altLang="en-US" sz="2400">
              <a:solidFill>
                <a:srgbClr val="000000"/>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435F1079-948C-4C2F-B212-BE72871EE0D5}"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8227219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B5B1C558-EB70-4F18-A326-8FA1652AAA5E}" type="datetime1">
              <a:rPr lang="zh-CN" altLang="en-US"/>
              <a:pPr>
                <a:defRPr/>
              </a:pPr>
              <a:t>2023/7/14</a:t>
            </a:fld>
            <a:endParaRPr lang="zh-CN" altLang="en-US" sz="2400">
              <a:solidFill>
                <a:srgbClr val="000000"/>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8F8B2052-DF1B-4340-ACBB-1C73C2C4BBE4}"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930983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10267"/>
            <a:ext cx="10515600" cy="2853267"/>
          </a:xfrm>
        </p:spPr>
        <p:txBody>
          <a:bodyPr anchor="b"/>
          <a:lstStyle>
            <a:lvl1pPr>
              <a:defRPr sz="8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8934"/>
            <a:ext cx="10515600" cy="1500717"/>
          </a:xfrm>
        </p:spPr>
        <p:txBody>
          <a:bodyPr/>
          <a:lstStyle>
            <a:lvl1pPr marL="0" indent="0">
              <a:buNone/>
              <a:defRPr sz="3200"/>
            </a:lvl1pPr>
            <a:lvl2pPr marL="609585" indent="0">
              <a:buNone/>
              <a:defRPr sz="2667"/>
            </a:lvl2pPr>
            <a:lvl3pPr marL="1219170" indent="0">
              <a:buNone/>
              <a:defRPr sz="2400"/>
            </a:lvl3pPr>
            <a:lvl4pPr marL="1828754" indent="0">
              <a:buNone/>
              <a:defRPr sz="2133"/>
            </a:lvl4pPr>
            <a:lvl5pPr marL="2438339" indent="0">
              <a:buNone/>
              <a:defRPr sz="2133"/>
            </a:lvl5pPr>
            <a:lvl6pPr marL="3047924" indent="0">
              <a:buNone/>
              <a:defRPr sz="2133"/>
            </a:lvl6pPr>
            <a:lvl7pPr marL="3657509" indent="0">
              <a:buNone/>
              <a:defRPr sz="2133"/>
            </a:lvl7pPr>
            <a:lvl8pPr marL="4267093" indent="0">
              <a:buNone/>
              <a:defRPr sz="2133"/>
            </a:lvl8pPr>
            <a:lvl9pPr marL="4876678" indent="0">
              <a:buNone/>
              <a:defRPr sz="2133"/>
            </a:lvl9pPr>
          </a:lstStyle>
          <a:p>
            <a:pPr lvl="0"/>
            <a:r>
              <a:rPr lang="zh-CN" altLang="en-US" smtClean="0"/>
              <a:t>编辑母版文本样式</a:t>
            </a:r>
          </a:p>
        </p:txBody>
      </p:sp>
      <p:sp>
        <p:nvSpPr>
          <p:cNvPr id="4" name="日期占位符 3"/>
          <p:cNvSpPr>
            <a:spLocks noGrp="1" noChangeArrowheads="1"/>
          </p:cNvSpPr>
          <p:nvPr>
            <p:ph type="dt" sz="half" idx="10"/>
          </p:nvPr>
        </p:nvSpPr>
        <p:spPr>
          <a:ln/>
        </p:spPr>
        <p:txBody>
          <a:bodyPr/>
          <a:lstStyle>
            <a:lvl1pPr>
              <a:defRPr/>
            </a:lvl1pPr>
          </a:lstStyle>
          <a:p>
            <a:pPr>
              <a:defRPr/>
            </a:pPr>
            <a:fld id="{CBD29D88-43A9-4B6E-BCF6-3D04717C544B}" type="datetime1">
              <a:rPr lang="zh-CN" altLang="en-US"/>
              <a:pPr>
                <a:defRPr/>
              </a:pPr>
              <a:t>2023/7/14</a:t>
            </a:fld>
            <a:endParaRPr lang="zh-CN" altLang="en-US" sz="2400">
              <a:solidFill>
                <a:srgbClr val="000000"/>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329D4CC6-807D-4D13-BC80-81BE001DDA72}"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366675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433"/>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433"/>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noChangeArrowheads="1"/>
          </p:cNvSpPr>
          <p:nvPr>
            <p:ph type="dt" sz="half" idx="10"/>
          </p:nvPr>
        </p:nvSpPr>
        <p:spPr>
          <a:ln/>
        </p:spPr>
        <p:txBody>
          <a:bodyPr/>
          <a:lstStyle>
            <a:lvl1pPr>
              <a:defRPr/>
            </a:lvl1pPr>
          </a:lstStyle>
          <a:p>
            <a:pPr>
              <a:defRPr/>
            </a:pPr>
            <a:fld id="{69F6ECEC-177F-4875-929D-635DC977D847}" type="datetime1">
              <a:rPr lang="zh-CN" altLang="en-US"/>
              <a:pPr>
                <a:defRPr/>
              </a:pPr>
              <a:t>2023/7/14</a:t>
            </a:fld>
            <a:endParaRPr lang="zh-CN" altLang="en-US" sz="2400">
              <a:solidFill>
                <a:srgbClr val="000000"/>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pPr>
              <a:defRPr/>
            </a:pPr>
            <a:fld id="{59EFABBA-E0D2-4768-AA1D-46194956D980}"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35594588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6185"/>
            <a:ext cx="10515600" cy="132503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40318" y="1680634"/>
            <a:ext cx="5158316" cy="82550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zh-CN" altLang="en-US" smtClean="0"/>
              <a:t>编辑母版文本样式</a:t>
            </a:r>
          </a:p>
        </p:txBody>
      </p:sp>
      <p:sp>
        <p:nvSpPr>
          <p:cNvPr id="4" name="内容占位符 3"/>
          <p:cNvSpPr>
            <a:spLocks noGrp="1"/>
          </p:cNvSpPr>
          <p:nvPr>
            <p:ph sz="half" idx="2"/>
          </p:nvPr>
        </p:nvSpPr>
        <p:spPr>
          <a:xfrm>
            <a:off x="840318" y="2506133"/>
            <a:ext cx="5158316" cy="36830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0634"/>
            <a:ext cx="5183717" cy="82550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zh-CN" altLang="en-US" smtClean="0"/>
              <a:t>编辑母版文本样式</a:t>
            </a:r>
          </a:p>
        </p:txBody>
      </p:sp>
      <p:sp>
        <p:nvSpPr>
          <p:cNvPr id="6" name="内容占位符 5"/>
          <p:cNvSpPr>
            <a:spLocks noGrp="1"/>
          </p:cNvSpPr>
          <p:nvPr>
            <p:ph sz="quarter" idx="4"/>
          </p:nvPr>
        </p:nvSpPr>
        <p:spPr>
          <a:xfrm>
            <a:off x="6172200" y="2506133"/>
            <a:ext cx="5183717" cy="36830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noChangeArrowheads="1"/>
          </p:cNvSpPr>
          <p:nvPr>
            <p:ph type="dt" sz="half" idx="10"/>
          </p:nvPr>
        </p:nvSpPr>
        <p:spPr>
          <a:ln/>
        </p:spPr>
        <p:txBody>
          <a:bodyPr/>
          <a:lstStyle>
            <a:lvl1pPr>
              <a:defRPr/>
            </a:lvl1pPr>
          </a:lstStyle>
          <a:p>
            <a:pPr>
              <a:defRPr/>
            </a:pPr>
            <a:fld id="{5132D3BC-FF2C-4080-9688-A827CA790E47}" type="datetime1">
              <a:rPr lang="zh-CN" altLang="en-US"/>
              <a:pPr>
                <a:defRPr/>
              </a:pPr>
              <a:t>2023/7/14</a:t>
            </a:fld>
            <a:endParaRPr lang="zh-CN" altLang="en-US" sz="2400">
              <a:solidFill>
                <a:srgbClr val="000000"/>
              </a:solidFill>
            </a:endParaRPr>
          </a:p>
        </p:txBody>
      </p:sp>
      <p:sp>
        <p:nvSpPr>
          <p:cNvPr id="8"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9" name="灯片编号占位符 5"/>
          <p:cNvSpPr>
            <a:spLocks noGrp="1" noChangeArrowheads="1"/>
          </p:cNvSpPr>
          <p:nvPr>
            <p:ph type="sldNum" sz="quarter" idx="12"/>
          </p:nvPr>
        </p:nvSpPr>
        <p:spPr>
          <a:ln/>
        </p:spPr>
        <p:txBody>
          <a:bodyPr/>
          <a:lstStyle>
            <a:lvl1pPr>
              <a:defRPr/>
            </a:lvl1pPr>
          </a:lstStyle>
          <a:p>
            <a:pPr>
              <a:defRPr/>
            </a:pPr>
            <a:fld id="{BCDF6010-7916-4FE3-9D58-545FE81CE6F7}"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4116777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a:ln/>
        </p:spPr>
        <p:txBody>
          <a:bodyPr/>
          <a:lstStyle>
            <a:lvl1pPr>
              <a:defRPr/>
            </a:lvl1pPr>
          </a:lstStyle>
          <a:p>
            <a:pPr>
              <a:defRPr/>
            </a:pPr>
            <a:fld id="{DCD4FEE4-584D-4C4B-8E4C-86710B00552C}" type="datetime1">
              <a:rPr lang="zh-CN" altLang="en-US"/>
              <a:pPr>
                <a:defRPr/>
              </a:pPr>
              <a:t>2023/7/14</a:t>
            </a:fld>
            <a:endParaRPr lang="zh-CN" altLang="en-US" sz="2400">
              <a:solidFill>
                <a:srgbClr val="000000"/>
              </a:solidFill>
            </a:endParaRPr>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a:ln/>
        </p:spPr>
        <p:txBody>
          <a:bodyPr/>
          <a:lstStyle>
            <a:lvl1pPr>
              <a:defRPr/>
            </a:lvl1pPr>
          </a:lstStyle>
          <a:p>
            <a:pPr>
              <a:defRPr/>
            </a:pPr>
            <a:fld id="{1AFFFEAB-CF88-42C3-A67E-4FE9E614E204}"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0915142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pPr>
              <a:defRPr/>
            </a:pPr>
            <a:fld id="{4C338CB2-AF79-4CB6-812B-97C8B282366B}" type="datetime1">
              <a:rPr lang="zh-CN" altLang="en-US"/>
              <a:pPr>
                <a:defRPr/>
              </a:pPr>
              <a:t>2023/7/14</a:t>
            </a:fld>
            <a:endParaRPr lang="zh-CN" altLang="en-US" sz="2400">
              <a:solidFill>
                <a:srgbClr val="000000"/>
              </a:solidFill>
            </a:endParaRPr>
          </a:p>
        </p:txBody>
      </p:sp>
      <p:sp>
        <p:nvSpPr>
          <p:cNvPr id="3"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4" name="灯片编号占位符 5"/>
          <p:cNvSpPr>
            <a:spLocks noGrp="1" noChangeArrowheads="1"/>
          </p:cNvSpPr>
          <p:nvPr>
            <p:ph type="sldNum" sz="quarter" idx="12"/>
          </p:nvPr>
        </p:nvSpPr>
        <p:spPr>
          <a:ln/>
        </p:spPr>
        <p:txBody>
          <a:bodyPr/>
          <a:lstStyle>
            <a:lvl1pPr>
              <a:defRPr/>
            </a:lvl1pPr>
          </a:lstStyle>
          <a:p>
            <a:pPr>
              <a:defRPr/>
            </a:pPr>
            <a:fld id="{6C0E7A46-963F-4E44-85D8-5C3BF7584304}"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20414153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grpSp>
        <p:nvGrpSpPr>
          <p:cNvPr id="2" name="组合 6"/>
          <p:cNvGrpSpPr>
            <a:grpSpLocks/>
          </p:cNvGrpSpPr>
          <p:nvPr userDrawn="1"/>
        </p:nvGrpSpPr>
        <p:grpSpPr bwMode="auto">
          <a:xfrm>
            <a:off x="1439333" y="0"/>
            <a:ext cx="1126067" cy="2235200"/>
            <a:chOff x="1009752" y="242793"/>
            <a:chExt cx="768328" cy="1525705"/>
          </a:xfrm>
        </p:grpSpPr>
        <p:sp>
          <p:nvSpPr>
            <p:cNvPr id="3" name="矩形 2"/>
            <p:cNvSpPr>
              <a:spLocks noChangeArrowheads="1"/>
            </p:cNvSpPr>
            <p:nvPr userDrawn="1"/>
          </p:nvSpPr>
          <p:spPr bwMode="auto">
            <a:xfrm>
              <a:off x="1009752" y="242793"/>
              <a:ext cx="768328" cy="1141389"/>
            </a:xfrm>
            <a:prstGeom prst="rect">
              <a:avLst/>
            </a:prstGeom>
            <a:solidFill>
              <a:schemeClr val="accent1"/>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Font typeface="Arial" panose="020B0604020202020204" pitchFamily="34" charset="0"/>
                <a:buNone/>
                <a:defRPr/>
              </a:pPr>
              <a:endParaRPr lang="zh-CN" altLang="en-US" sz="2400" smtClean="0">
                <a:solidFill>
                  <a:srgbClr val="000000"/>
                </a:solidFill>
              </a:endParaRPr>
            </a:p>
          </p:txBody>
        </p:sp>
        <p:sp>
          <p:nvSpPr>
            <p:cNvPr id="4" name="饼形 3"/>
            <p:cNvSpPr/>
            <p:nvPr userDrawn="1"/>
          </p:nvSpPr>
          <p:spPr bwMode="auto">
            <a:xfrm>
              <a:off x="1009752" y="999866"/>
              <a:ext cx="768328" cy="768632"/>
            </a:xfrm>
            <a:prstGeom prst="pie">
              <a:avLst>
                <a:gd name="adj1" fmla="val 0"/>
                <a:gd name="adj2" fmla="val 10798511"/>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defRPr/>
              </a:pPr>
              <a:endParaRPr lang="zh-CN" altLang="en-US" sz="2400">
                <a:solidFill>
                  <a:srgbClr val="000000"/>
                </a:solidFill>
                <a:latin typeface="Arial" panose="020B0604020202020204" pitchFamily="34" charset="0"/>
              </a:endParaRPr>
            </a:p>
          </p:txBody>
        </p:sp>
      </p:grpSp>
      <p:sp>
        <p:nvSpPr>
          <p:cNvPr id="5" name="日期占位符 3"/>
          <p:cNvSpPr>
            <a:spLocks noGrp="1" noChangeArrowheads="1"/>
          </p:cNvSpPr>
          <p:nvPr>
            <p:ph type="dt" sz="half" idx="10"/>
          </p:nvPr>
        </p:nvSpPr>
        <p:spPr/>
        <p:txBody>
          <a:bodyPr/>
          <a:lstStyle>
            <a:lvl1pPr>
              <a:defRPr/>
            </a:lvl1pPr>
          </a:lstStyle>
          <a:p>
            <a:pPr>
              <a:defRPr/>
            </a:pPr>
            <a:fld id="{1E537928-93C8-407E-BE2D-C7DC4E022116}" type="datetime1">
              <a:rPr lang="zh-CN" altLang="en-US"/>
              <a:pPr>
                <a:defRPr/>
              </a:pPr>
              <a:t>2023/7/14</a:t>
            </a:fld>
            <a:endParaRPr lang="zh-CN" altLang="en-US" sz="2400">
              <a:solidFill>
                <a:srgbClr val="000000"/>
              </a:solidFill>
            </a:endParaRPr>
          </a:p>
        </p:txBody>
      </p:sp>
      <p:sp>
        <p:nvSpPr>
          <p:cNvPr id="6"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p:txBody>
          <a:bodyPr/>
          <a:lstStyle>
            <a:lvl1pPr>
              <a:defRPr/>
            </a:lvl1pPr>
          </a:lstStyle>
          <a:p>
            <a:pPr>
              <a:defRPr/>
            </a:pPr>
            <a:fld id="{989C05F8-8AC4-44AC-9913-9D2F4C5E8051}"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36116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26982998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2_空白">
    <p:spTree>
      <p:nvGrpSpPr>
        <p:cNvPr id="1" name=""/>
        <p:cNvGrpSpPr/>
        <p:nvPr/>
      </p:nvGrpSpPr>
      <p:grpSpPr>
        <a:xfrm>
          <a:off x="0" y="0"/>
          <a:ext cx="0" cy="0"/>
          <a:chOff x="0" y="0"/>
          <a:chExt cx="0" cy="0"/>
        </a:xfrm>
      </p:grpSpPr>
      <p:sp>
        <p:nvSpPr>
          <p:cNvPr id="2" name="矩形 1"/>
          <p:cNvSpPr>
            <a:spLocks noChangeArrowheads="1"/>
          </p:cNvSpPr>
          <p:nvPr userDrawn="1"/>
        </p:nvSpPr>
        <p:spPr bwMode="auto">
          <a:xfrm>
            <a:off x="0" y="821267"/>
            <a:ext cx="12192000" cy="186267"/>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Font typeface="Arial" panose="020B0604020202020204" pitchFamily="34" charset="0"/>
              <a:buNone/>
              <a:defRPr/>
            </a:pPr>
            <a:endParaRPr lang="zh-CN" altLang="en-US" sz="2400" smtClean="0">
              <a:solidFill>
                <a:srgbClr val="000000"/>
              </a:solidFill>
            </a:endParaRPr>
          </a:p>
        </p:txBody>
      </p:sp>
      <p:grpSp>
        <p:nvGrpSpPr>
          <p:cNvPr id="3" name="组合 7"/>
          <p:cNvGrpSpPr>
            <a:grpSpLocks/>
          </p:cNvGrpSpPr>
          <p:nvPr userDrawn="1"/>
        </p:nvGrpSpPr>
        <p:grpSpPr bwMode="auto">
          <a:xfrm rot="-5400000">
            <a:off x="448733" y="101600"/>
            <a:ext cx="914400" cy="1811867"/>
            <a:chOff x="1009752" y="242793"/>
            <a:chExt cx="768328" cy="1525705"/>
          </a:xfrm>
        </p:grpSpPr>
        <p:sp>
          <p:nvSpPr>
            <p:cNvPr id="4" name="矩形 3"/>
            <p:cNvSpPr>
              <a:spLocks noChangeArrowheads="1"/>
            </p:cNvSpPr>
            <p:nvPr userDrawn="1"/>
          </p:nvSpPr>
          <p:spPr bwMode="auto">
            <a:xfrm>
              <a:off x="1009752" y="242793"/>
              <a:ext cx="768328" cy="1140714"/>
            </a:xfrm>
            <a:prstGeom prst="rect">
              <a:avLst/>
            </a:prstGeom>
            <a:solidFill>
              <a:schemeClr val="accent1"/>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Font typeface="Arial" panose="020B0604020202020204" pitchFamily="34" charset="0"/>
                <a:buNone/>
                <a:defRPr/>
              </a:pPr>
              <a:endParaRPr lang="zh-CN" altLang="en-US" sz="2400" smtClean="0">
                <a:solidFill>
                  <a:srgbClr val="000000"/>
                </a:solidFill>
              </a:endParaRPr>
            </a:p>
          </p:txBody>
        </p:sp>
        <p:sp>
          <p:nvSpPr>
            <p:cNvPr id="5" name="饼形 4"/>
            <p:cNvSpPr/>
            <p:nvPr userDrawn="1"/>
          </p:nvSpPr>
          <p:spPr bwMode="auto">
            <a:xfrm>
              <a:off x="1009752" y="1000299"/>
              <a:ext cx="768328" cy="768199"/>
            </a:xfrm>
            <a:prstGeom prst="pie">
              <a:avLst>
                <a:gd name="adj1" fmla="val 0"/>
                <a:gd name="adj2" fmla="val 10798511"/>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buFont typeface="Arial" panose="020B0604020202020204" pitchFamily="34" charset="0"/>
                <a:buNone/>
                <a:defRPr/>
              </a:pPr>
              <a:endParaRPr lang="zh-CN" altLang="en-US" sz="2400">
                <a:solidFill>
                  <a:srgbClr val="000000"/>
                </a:solidFill>
                <a:latin typeface="Arial" panose="020B0604020202020204" pitchFamily="34" charset="0"/>
              </a:endParaRPr>
            </a:p>
          </p:txBody>
        </p:sp>
      </p:grpSp>
      <p:sp>
        <p:nvSpPr>
          <p:cNvPr id="6" name="日期占位符 3"/>
          <p:cNvSpPr>
            <a:spLocks noGrp="1" noChangeArrowheads="1"/>
          </p:cNvSpPr>
          <p:nvPr>
            <p:ph type="dt" sz="half" idx="10"/>
          </p:nvPr>
        </p:nvSpPr>
        <p:spPr/>
        <p:txBody>
          <a:bodyPr/>
          <a:lstStyle>
            <a:lvl1pPr>
              <a:defRPr/>
            </a:lvl1pPr>
          </a:lstStyle>
          <a:p>
            <a:pPr>
              <a:defRPr/>
            </a:pPr>
            <a:fld id="{C71100E5-C09F-415D-A835-71735C1CBF25}" type="datetime1">
              <a:rPr lang="zh-CN" altLang="en-US"/>
              <a:pPr>
                <a:defRPr/>
              </a:pPr>
              <a:t>2023/7/14</a:t>
            </a:fld>
            <a:endParaRPr lang="zh-CN" altLang="en-US" sz="2400">
              <a:solidFill>
                <a:srgbClr val="000000"/>
              </a:solidFill>
            </a:endParaRPr>
          </a:p>
        </p:txBody>
      </p:sp>
      <p:sp>
        <p:nvSpPr>
          <p:cNvPr id="7"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8" name="灯片编号占位符 5"/>
          <p:cNvSpPr>
            <a:spLocks noGrp="1" noChangeArrowheads="1"/>
          </p:cNvSpPr>
          <p:nvPr>
            <p:ph type="sldNum" sz="quarter" idx="12"/>
          </p:nvPr>
        </p:nvSpPr>
        <p:spPr/>
        <p:txBody>
          <a:bodyPr/>
          <a:lstStyle>
            <a:lvl1pPr>
              <a:defRPr/>
            </a:lvl1pPr>
          </a:lstStyle>
          <a:p>
            <a:pPr>
              <a:defRPr/>
            </a:pPr>
            <a:fld id="{56B04EDB-0B85-4A40-86A3-C802934AE710}"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4852293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8" y="457200"/>
            <a:ext cx="3932767" cy="1600200"/>
          </a:xfrm>
        </p:spPr>
        <p:txBody>
          <a:bodyPr anchor="b"/>
          <a:lstStyle>
            <a:lvl1pPr>
              <a:defRPr sz="4267"/>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717" y="988485"/>
            <a:ext cx="6172200" cy="48725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40318" y="2057400"/>
            <a:ext cx="3932767"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zh-CN" altLang="en-US" smtClean="0"/>
              <a:t>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fld id="{61647204-5EA4-4937-9D87-346EBA3430B3}" type="datetime1">
              <a:rPr lang="zh-CN" altLang="en-US"/>
              <a:pPr>
                <a:defRPr/>
              </a:pPr>
              <a:t>2023/7/14</a:t>
            </a:fld>
            <a:endParaRPr lang="zh-CN" altLang="en-US" sz="2400">
              <a:solidFill>
                <a:srgbClr val="000000"/>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pPr>
              <a:defRPr/>
            </a:pPr>
            <a:fld id="{F9A9FFCD-2835-44AA-962A-5779B70255B1}"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2850513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8" y="457200"/>
            <a:ext cx="3932767" cy="1600200"/>
          </a:xfrm>
        </p:spPr>
        <p:txBody>
          <a:bodyPr anchor="b"/>
          <a:lstStyle>
            <a:lvl1pPr>
              <a:defRPr sz="4267"/>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717" y="988485"/>
            <a:ext cx="6172200"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endParaRPr lang="zh-CN" altLang="en-US" noProof="0" smtClean="0">
              <a:sym typeface="Calibri" panose="020F0502020204030204" pitchFamily="34" charset="0"/>
            </a:endParaRPr>
          </a:p>
        </p:txBody>
      </p:sp>
      <p:sp>
        <p:nvSpPr>
          <p:cNvPr id="4" name="文本占位符 3"/>
          <p:cNvSpPr>
            <a:spLocks noGrp="1"/>
          </p:cNvSpPr>
          <p:nvPr>
            <p:ph type="body" sz="half" idx="2"/>
          </p:nvPr>
        </p:nvSpPr>
        <p:spPr>
          <a:xfrm>
            <a:off x="840318" y="2057400"/>
            <a:ext cx="3932767"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zh-CN" altLang="en-US" smtClean="0"/>
              <a:t>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fld id="{16FF3844-86ED-44D7-A762-7D29312FE952}" type="datetime1">
              <a:rPr lang="zh-CN" altLang="en-US"/>
              <a:pPr>
                <a:defRPr/>
              </a:pPr>
              <a:t>2023/7/14</a:t>
            </a:fld>
            <a:endParaRPr lang="zh-CN" altLang="en-US" sz="2400">
              <a:solidFill>
                <a:srgbClr val="000000"/>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pPr>
              <a:defRPr/>
            </a:pPr>
            <a:fld id="{B3C15010-49AB-4698-8DC0-DEFEE7330D09}"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5189905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B80A4AF6-0317-42F1-9680-DF558343E62B}" type="datetime1">
              <a:rPr lang="zh-CN" altLang="en-US"/>
              <a:pPr>
                <a:defRPr/>
              </a:pPr>
              <a:t>2023/7/14</a:t>
            </a:fld>
            <a:endParaRPr lang="zh-CN" altLang="en-US" sz="2400">
              <a:solidFill>
                <a:srgbClr val="000000"/>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DE3FFF4D-ECF1-4DC6-9EA5-D1E5F488D38C}"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1835071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5167"/>
            <a:ext cx="2743200" cy="585046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5167"/>
            <a:ext cx="8026400" cy="5850467"/>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pPr>
              <a:defRPr/>
            </a:pPr>
            <a:fld id="{9D5560F3-A3EA-479E-9FAD-BD1DD76F3FBB}" type="datetime1">
              <a:rPr lang="zh-CN" altLang="en-US"/>
              <a:pPr>
                <a:defRPr/>
              </a:pPr>
              <a:t>2023/7/14</a:t>
            </a:fld>
            <a:endParaRPr lang="zh-CN" altLang="en-US" sz="2400">
              <a:solidFill>
                <a:srgbClr val="000000"/>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pPr>
              <a:defRPr/>
            </a:pPr>
            <a:fld id="{4AB25273-B373-408B-9821-5A6C2487800D}"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28125878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5167"/>
            <a:ext cx="10972800" cy="1143000"/>
          </a:xfrm>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a:ln/>
        </p:spPr>
        <p:txBody>
          <a:bodyPr/>
          <a:lstStyle>
            <a:lvl1pPr>
              <a:defRPr/>
            </a:lvl1pPr>
          </a:lstStyle>
          <a:p>
            <a:pPr>
              <a:defRPr/>
            </a:pPr>
            <a:fld id="{D1F65F4B-F759-493C-8FD7-A1149233016B}" type="datetime1">
              <a:rPr lang="zh-CN" altLang="en-US"/>
              <a:pPr>
                <a:defRPr/>
              </a:pPr>
              <a:t>2023/7/14</a:t>
            </a:fld>
            <a:endParaRPr lang="zh-CN" altLang="en-US" sz="2400">
              <a:solidFill>
                <a:srgbClr val="000000"/>
              </a:solidFill>
            </a:endParaRPr>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a:ln/>
        </p:spPr>
        <p:txBody>
          <a:bodyPr/>
          <a:lstStyle>
            <a:lvl1pPr>
              <a:defRPr/>
            </a:lvl1pPr>
          </a:lstStyle>
          <a:p>
            <a:pPr>
              <a:defRPr/>
            </a:pPr>
            <a:fld id="{A21C20E8-21D4-4238-B836-7202EDDF7A30}" type="slidenum">
              <a:rPr lang="zh-CN" altLang="en-US"/>
              <a:pPr>
                <a:defRPr/>
              </a:pPr>
              <a:t>‹#›</a:t>
            </a:fld>
            <a:endParaRPr lang="zh-CN" altLang="en-US" sz="2400">
              <a:solidFill>
                <a:srgbClr val="000000"/>
              </a:solidFill>
            </a:endParaRPr>
          </a:p>
        </p:txBody>
      </p:sp>
    </p:spTree>
    <p:extLst>
      <p:ext uri="{BB962C8B-B14F-4D97-AF65-F5344CB8AC3E}">
        <p14:creationId xmlns:p14="http://schemas.microsoft.com/office/powerpoint/2010/main" val="2821712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2887418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1058066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4063777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3144807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113500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4187960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D58F39A-EA5D-4BF9-B1FA-1A8C682E3198}" type="datetimeFigureOut">
              <a:rPr lang="zh-CN" altLang="en-US" smtClean="0"/>
              <a:t>2023/7/14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3750076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58F39A-EA5D-4BF9-B1FA-1A8C682E3198}" type="datetimeFigureOut">
              <a:rPr lang="zh-CN" altLang="en-US" smtClean="0"/>
              <a:t>2023/7/14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E8A95A-2CB9-43BE-B772-472B4BE32A02}" type="slidenum">
              <a:rPr lang="zh-CN" altLang="en-US" smtClean="0"/>
              <a:t>‹#›</a:t>
            </a:fld>
            <a:endParaRPr lang="zh-CN" altLang="en-US"/>
          </a:p>
        </p:txBody>
      </p:sp>
    </p:spTree>
    <p:extLst>
      <p:ext uri="{BB962C8B-B14F-4D97-AF65-F5344CB8AC3E}">
        <p14:creationId xmlns:p14="http://schemas.microsoft.com/office/powerpoint/2010/main" val="2493664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sym typeface="Calibri" panose="020F0502020204030204" pitchFamily="34" charset="0"/>
              </a:rPr>
              <a:t>单击此处编辑母版标题样式</a:t>
            </a:r>
          </a:p>
        </p:txBody>
      </p:sp>
      <p:sp>
        <p:nvSpPr>
          <p:cNvPr id="1027" name="文本占位符 2"/>
          <p:cNvSpPr>
            <a:spLocks noGrp="1" noChangeArrowheads="1"/>
          </p:cNvSpPr>
          <p:nvPr>
            <p:ph type="body" idx="1"/>
          </p:nvPr>
        </p:nvSpPr>
        <p:spPr bwMode="auto">
          <a:xfrm>
            <a:off x="609600" y="1600201"/>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sym typeface="Calibri" panose="020F0502020204030204" pitchFamily="34" charset="0"/>
              </a:rPr>
              <a:t>单击此处编辑母版文本样式</a:t>
            </a:r>
          </a:p>
          <a:p>
            <a:pPr lvl="1"/>
            <a:r>
              <a:rPr lang="zh-CN" altLang="zh-CN" smtClean="0">
                <a:sym typeface="Calibri" panose="020F0502020204030204" pitchFamily="34" charset="0"/>
              </a:rPr>
              <a:t>第二级</a:t>
            </a:r>
          </a:p>
          <a:p>
            <a:pPr lvl="2"/>
            <a:r>
              <a:rPr lang="zh-CN" altLang="zh-CN" smtClean="0">
                <a:sym typeface="Calibri" panose="020F0502020204030204" pitchFamily="34" charset="0"/>
              </a:rPr>
              <a:t>第三级</a:t>
            </a:r>
          </a:p>
          <a:p>
            <a:pPr lvl="3"/>
            <a:r>
              <a:rPr lang="zh-CN" altLang="zh-CN" smtClean="0">
                <a:sym typeface="Calibri" panose="020F0502020204030204" pitchFamily="34" charset="0"/>
              </a:rPr>
              <a:t>第四级</a:t>
            </a:r>
          </a:p>
          <a:p>
            <a:pPr lvl="4"/>
            <a:r>
              <a:rPr lang="zh-CN" altLang="zh-CN" smtClean="0">
                <a:sym typeface="Calibri" panose="020F0502020204030204" pitchFamily="34" charset="0"/>
              </a:rPr>
              <a:t>第五级</a:t>
            </a:r>
          </a:p>
        </p:txBody>
      </p:sp>
      <p:sp>
        <p:nvSpPr>
          <p:cNvPr id="1028" name="日期占位符 3"/>
          <p:cNvSpPr>
            <a:spLocks noGrp="1" noChangeArrowheads="1"/>
          </p:cNvSpPr>
          <p:nvPr>
            <p:ph type="dt" sz="half" idx="2"/>
          </p:nvPr>
        </p:nvSpPr>
        <p:spPr bwMode="auto">
          <a:xfrm>
            <a:off x="609600" y="6356351"/>
            <a:ext cx="2844800" cy="36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eaLnBrk="1" hangingPunct="1">
              <a:buFont typeface="Arial" panose="020B0604020202020204" pitchFamily="34" charset="0"/>
              <a:buNone/>
              <a:defRPr sz="1600">
                <a:solidFill>
                  <a:srgbClr val="898989"/>
                </a:solidFill>
              </a:defRPr>
            </a:lvl1pPr>
          </a:lstStyle>
          <a:p>
            <a:pPr fontAlgn="base">
              <a:spcBef>
                <a:spcPct val="0"/>
              </a:spcBef>
              <a:spcAft>
                <a:spcPct val="0"/>
              </a:spcAft>
              <a:defRPr/>
            </a:pPr>
            <a:fld id="{B852DEB3-ECAC-42F4-9304-42417A9A4C64}" type="datetime1">
              <a:rPr lang="zh-CN" altLang="en-US">
                <a:latin typeface="Arial" panose="020B0604020202020204" pitchFamily="34" charset="0"/>
              </a:rPr>
              <a:pPr fontAlgn="base">
                <a:spcBef>
                  <a:spcPct val="0"/>
                </a:spcBef>
                <a:spcAft>
                  <a:spcPct val="0"/>
                </a:spcAft>
                <a:defRPr/>
              </a:pPr>
              <a:t>2023/7/14</a:t>
            </a:fld>
            <a:endParaRPr lang="zh-CN" altLang="en-US" sz="2400">
              <a:solidFill>
                <a:srgbClr val="000000"/>
              </a:solidFill>
              <a:latin typeface="Arial" panose="020B0604020202020204" pitchFamily="34" charset="0"/>
            </a:endParaRPr>
          </a:p>
        </p:txBody>
      </p:sp>
      <p:sp>
        <p:nvSpPr>
          <p:cNvPr id="1029" name="页脚占位符 4"/>
          <p:cNvSpPr>
            <a:spLocks noGrp="1" noChangeArrowheads="1"/>
          </p:cNvSpPr>
          <p:nvPr>
            <p:ph type="ftr" sz="quarter" idx="3"/>
          </p:nvPr>
        </p:nvSpPr>
        <p:spPr bwMode="auto">
          <a:xfrm>
            <a:off x="4165600" y="6356351"/>
            <a:ext cx="3860800" cy="36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buFont typeface="Arial" panose="020B0604020202020204" pitchFamily="34" charset="0"/>
              <a:buNone/>
              <a:defRPr sz="1600">
                <a:solidFill>
                  <a:srgbClr val="898989"/>
                </a:solidFill>
              </a:defRPr>
            </a:lvl1pPr>
          </a:lstStyle>
          <a:p>
            <a:pPr fontAlgn="base">
              <a:spcBef>
                <a:spcPct val="0"/>
              </a:spcBef>
              <a:spcAft>
                <a:spcPct val="0"/>
              </a:spcAft>
              <a:defRPr/>
            </a:pPr>
            <a:endParaRPr lang="zh-CN" altLang="zh-CN">
              <a:latin typeface="Arial" panose="020B0604020202020204" pitchFamily="34" charset="0"/>
            </a:endParaRPr>
          </a:p>
        </p:txBody>
      </p:sp>
      <p:sp>
        <p:nvSpPr>
          <p:cNvPr id="1030" name="灯片编号占位符 5"/>
          <p:cNvSpPr>
            <a:spLocks noGrp="1" noChangeArrowheads="1"/>
          </p:cNvSpPr>
          <p:nvPr>
            <p:ph type="sldNum" sz="quarter" idx="4"/>
          </p:nvPr>
        </p:nvSpPr>
        <p:spPr bwMode="auto">
          <a:xfrm>
            <a:off x="8737600" y="6356351"/>
            <a:ext cx="2844800" cy="36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eaLnBrk="1" hangingPunct="1">
              <a:buFont typeface="Arial" panose="020B0604020202020204" pitchFamily="34" charset="0"/>
              <a:buNone/>
              <a:defRPr sz="1600">
                <a:solidFill>
                  <a:srgbClr val="898989"/>
                </a:solidFill>
              </a:defRPr>
            </a:lvl1pPr>
          </a:lstStyle>
          <a:p>
            <a:pPr fontAlgn="base">
              <a:spcBef>
                <a:spcPct val="0"/>
              </a:spcBef>
              <a:spcAft>
                <a:spcPct val="0"/>
              </a:spcAft>
              <a:defRPr/>
            </a:pPr>
            <a:fld id="{0EBC35C5-EAFA-482D-BA6B-3243C4E73083}" type="slidenum">
              <a:rPr lang="zh-CN" altLang="en-US">
                <a:latin typeface="Arial" panose="020B0604020202020204" pitchFamily="34" charset="0"/>
              </a:rPr>
              <a:pPr fontAlgn="base">
                <a:spcBef>
                  <a:spcPct val="0"/>
                </a:spcBef>
                <a:spcAft>
                  <a:spcPct val="0"/>
                </a:spcAft>
                <a:defRPr/>
              </a:pPr>
              <a:t>‹#›</a:t>
            </a:fld>
            <a:endParaRPr lang="zh-CN" altLang="en-US" sz="2400">
              <a:solidFill>
                <a:srgbClr val="000000"/>
              </a:solidFill>
              <a:latin typeface="Arial" panose="020B0604020202020204" pitchFamily="34" charset="0"/>
            </a:endParaRPr>
          </a:p>
        </p:txBody>
      </p:sp>
    </p:spTree>
    <p:extLst>
      <p:ext uri="{BB962C8B-B14F-4D97-AF65-F5344CB8AC3E}">
        <p14:creationId xmlns:p14="http://schemas.microsoft.com/office/powerpoint/2010/main" val="2181638298"/>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 id="2147483801" r:id="rId13"/>
    <p:sldLayoutId id="2147483802" r:id="rId14"/>
  </p:sldLayoutIdLst>
  <p:hf sldNum="0" hdr="0" ftr="0"/>
  <p:txStyles>
    <p:titleStyle>
      <a:lvl1pPr marL="1219170" indent="-1219170" algn="ctr" rtl="0" eaLnBrk="0" fontAlgn="base" hangingPunct="0">
        <a:spcBef>
          <a:spcPct val="0"/>
        </a:spcBef>
        <a:spcAft>
          <a:spcPct val="0"/>
        </a:spcAft>
        <a:defRPr sz="5867" kern="1200">
          <a:solidFill>
            <a:schemeClr val="tx1"/>
          </a:solidFill>
          <a:latin typeface="+mj-lt"/>
          <a:ea typeface="+mj-ea"/>
          <a:cs typeface="+mj-cs"/>
          <a:sym typeface="Calibri" panose="020F0502020204030204" pitchFamily="34" charset="0"/>
        </a:defRPr>
      </a:lvl1pPr>
      <a:lvl2pPr marL="1219170" indent="-1219170" algn="ctr" rtl="0" eaLnBrk="0" fontAlgn="base" hangingPunct="0">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219170" indent="-1219170" algn="ctr" rtl="0" eaLnBrk="0" fontAlgn="base" hangingPunct="0">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219170" indent="-1219170" algn="ctr" rtl="0" eaLnBrk="0" fontAlgn="base" hangingPunct="0">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1219170" indent="-1219170" algn="ctr" rtl="0" eaLnBrk="0" fontAlgn="base" hangingPunct="0">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1828754" indent="-1219170" algn="ctr" rtl="0" fontAlgn="base">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438339" indent="-1219170" algn="ctr" rtl="0" fontAlgn="base">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047924" indent="-1219170" algn="ctr" rtl="0" fontAlgn="base">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657509" indent="-1219170" algn="ctr" rtl="0" fontAlgn="base">
        <a:spcBef>
          <a:spcPct val="0"/>
        </a:spcBef>
        <a:spcAft>
          <a:spcPct val="0"/>
        </a:spcAft>
        <a:defRPr sz="5867">
          <a:solidFill>
            <a:schemeClr val="tx1"/>
          </a:solidFill>
          <a:latin typeface="Calibri" panose="020F0502020204030204" pitchFamily="34" charset="0"/>
          <a:ea typeface="宋体" panose="02010600030101010101" pitchFamily="2" charset="-122"/>
          <a:sym typeface="Calibri" panose="020F050202020403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chemeClr val="tx1"/>
          </a:solidFill>
          <a:latin typeface="+mn-lt"/>
          <a:ea typeface="+mn-ea"/>
          <a:cs typeface="+mn-cs"/>
          <a:sym typeface="Calibri" panose="020F0502020204030204" pitchFamily="34" charset="0"/>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chemeClr val="tx1"/>
          </a:solidFill>
          <a:latin typeface="+mn-lt"/>
          <a:ea typeface="+mn-ea"/>
          <a:cs typeface="+mn-cs"/>
          <a:sym typeface="Calibri" panose="020F0502020204030204" pitchFamily="34" charset="0"/>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chemeClr val="tx1"/>
          </a:solidFill>
          <a:latin typeface="+mn-lt"/>
          <a:ea typeface="+mn-ea"/>
          <a:cs typeface="+mn-cs"/>
          <a:sym typeface="Calibri" panose="020F0502020204030204" pitchFamily="34" charset="0"/>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chemeClr val="tx1"/>
          </a:solidFill>
          <a:latin typeface="+mn-lt"/>
          <a:ea typeface="+mn-ea"/>
          <a:cs typeface="+mn-cs"/>
          <a:sym typeface="Calibri" panose="020F0502020204030204" pitchFamily="34" charset="0"/>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xml"/><Relationship Id="rId5" Type="http://schemas.openxmlformats.org/officeDocument/2006/relationships/image" Target="../media/image6.jpe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8.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83" y="0"/>
            <a:ext cx="1218776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bwMode="auto">
          <a:xfrm>
            <a:off x="1754718" y="1193800"/>
            <a:ext cx="8682567" cy="3445933"/>
          </a:xfrm>
          <a:prstGeom prst="rect">
            <a:avLst/>
          </a:prstGeom>
          <a:solidFill>
            <a:schemeClr val="bg1"/>
          </a:solidFill>
          <a:ln w="76200" cap="flat" cmpd="sng" algn="ctr">
            <a:solidFill>
              <a:schemeClr val="bg1">
                <a:lumMod val="85000"/>
              </a:schemeClr>
            </a:solidFill>
            <a:prstDash val="solid"/>
            <a:round/>
            <a:headEnd type="none" w="med" len="med"/>
            <a:tailEnd type="none" w="med" len="med"/>
          </a:ln>
          <a:effectLst/>
          <a:extLst/>
        </p:spPr>
        <p:txBody>
          <a:bodyPr anchor="ctr"/>
          <a:lstStyle/>
          <a:p>
            <a:pPr algn="ctr" fontAlgn="base">
              <a:lnSpc>
                <a:spcPct val="150000"/>
              </a:lnSpc>
              <a:spcBef>
                <a:spcPct val="0"/>
              </a:spcBef>
              <a:spcAft>
                <a:spcPct val="0"/>
              </a:spcAft>
              <a:buFont typeface="Arial" panose="020B0604020202020204" pitchFamily="34" charset="0"/>
              <a:buNone/>
              <a:defRPr/>
            </a:pPr>
            <a:r>
              <a:rPr lang="zh-CN" altLang="en-US" sz="3200" b="1" dirty="0" smtClean="0">
                <a:solidFill>
                  <a:srgbClr val="4F81BD"/>
                </a:solidFill>
                <a:latin typeface="微软雅黑" panose="020B0503020204020204" pitchFamily="34" charset="-122"/>
                <a:ea typeface="微软雅黑" panose="020B0503020204020204" pitchFamily="34" charset="-122"/>
              </a:rPr>
              <a:t>伊鲁阿克</a:t>
            </a:r>
            <a:r>
              <a:rPr lang="zh-CN" altLang="en-US" sz="3200" b="1" dirty="0">
                <a:solidFill>
                  <a:srgbClr val="4F81BD"/>
                </a:solidFill>
                <a:latin typeface="微软雅黑" panose="020B0503020204020204" pitchFamily="34" charset="-122"/>
                <a:ea typeface="微软雅黑" panose="020B0503020204020204" pitchFamily="34" charset="-122"/>
              </a:rPr>
              <a:t>片</a:t>
            </a:r>
            <a:endParaRPr lang="en-US" altLang="zh-CN" sz="3200" b="1" dirty="0">
              <a:solidFill>
                <a:srgbClr val="4F81BD"/>
              </a:solidFill>
              <a:latin typeface="微软雅黑" panose="020B0503020204020204" pitchFamily="34" charset="-122"/>
              <a:ea typeface="微软雅黑" panose="020B0503020204020204" pitchFamily="34" charset="-122"/>
            </a:endParaRPr>
          </a:p>
          <a:p>
            <a:pPr algn="ctr" fontAlgn="base">
              <a:lnSpc>
                <a:spcPct val="150000"/>
              </a:lnSpc>
              <a:spcBef>
                <a:spcPct val="0"/>
              </a:spcBef>
              <a:spcAft>
                <a:spcPct val="0"/>
              </a:spcAft>
              <a:buFont typeface="Arial" panose="020B0604020202020204" pitchFamily="34" charset="0"/>
              <a:buNone/>
              <a:defRPr/>
            </a:pPr>
            <a:r>
              <a:rPr lang="zh-CN" altLang="en-US" sz="3200" b="1" dirty="0">
                <a:solidFill>
                  <a:srgbClr val="4F81BD"/>
                </a:solidFill>
                <a:latin typeface="微软雅黑" panose="020B0503020204020204" pitchFamily="34" charset="-122"/>
                <a:ea typeface="微软雅黑" panose="020B0503020204020204" pitchFamily="34" charset="-122"/>
              </a:rPr>
              <a:t>（启欣可</a:t>
            </a:r>
            <a:r>
              <a:rPr lang="en-US" altLang="zh-CN" sz="3200" b="1" baseline="30000" dirty="0">
                <a:solidFill>
                  <a:srgbClr val="4F81BD"/>
                </a:solidFill>
                <a:latin typeface="微软雅黑" panose="020B0503020204020204" pitchFamily="34" charset="-122"/>
                <a:ea typeface="微软雅黑" panose="020B0503020204020204" pitchFamily="34" charset="-122"/>
              </a:rPr>
              <a:t>®</a:t>
            </a:r>
            <a:r>
              <a:rPr lang="zh-CN" altLang="en-US" sz="3200" b="1" dirty="0">
                <a:solidFill>
                  <a:srgbClr val="4F81BD"/>
                </a:solidFill>
                <a:latin typeface="微软雅黑" panose="020B0503020204020204" pitchFamily="34" charset="-122"/>
                <a:ea typeface="微软雅黑" panose="020B0503020204020204" pitchFamily="34" charset="-122"/>
              </a:rPr>
              <a:t>）</a:t>
            </a:r>
            <a:endParaRPr lang="en-US" altLang="zh-CN" sz="3200" b="1" dirty="0">
              <a:solidFill>
                <a:srgbClr val="4F81BD"/>
              </a:solidFill>
              <a:latin typeface="微软雅黑" panose="020B0503020204020204" pitchFamily="34" charset="-122"/>
              <a:ea typeface="微软雅黑" panose="020B0503020204020204" pitchFamily="34" charset="-122"/>
            </a:endParaRPr>
          </a:p>
          <a:p>
            <a:pPr algn="ctr" fontAlgn="base">
              <a:lnSpc>
                <a:spcPct val="150000"/>
              </a:lnSpc>
              <a:spcBef>
                <a:spcPct val="0"/>
              </a:spcBef>
              <a:spcAft>
                <a:spcPct val="0"/>
              </a:spcAft>
              <a:buFont typeface="Arial" panose="020B0604020202020204" pitchFamily="34" charset="0"/>
              <a:buNone/>
              <a:defRPr/>
            </a:pPr>
            <a:endParaRPr lang="en-US" altLang="zh-CN" sz="3200" b="1" dirty="0">
              <a:solidFill>
                <a:srgbClr val="4F81BD"/>
              </a:solidFill>
              <a:latin typeface="微软雅黑" panose="020B0503020204020204" pitchFamily="34" charset="-122"/>
              <a:ea typeface="微软雅黑" panose="020B0503020204020204" pitchFamily="34" charset="-122"/>
            </a:endParaRPr>
          </a:p>
        </p:txBody>
      </p:sp>
      <p:sp>
        <p:nvSpPr>
          <p:cNvPr id="5124" name="圆角矩形 4"/>
          <p:cNvSpPr>
            <a:spLocks noChangeArrowheads="1"/>
          </p:cNvSpPr>
          <p:nvPr/>
        </p:nvSpPr>
        <p:spPr bwMode="auto">
          <a:xfrm>
            <a:off x="4512734" y="3801534"/>
            <a:ext cx="3166533" cy="651933"/>
          </a:xfrm>
          <a:prstGeom prst="roundRect">
            <a:avLst>
              <a:gd name="adj" fmla="val 38352"/>
            </a:avLst>
          </a:prstGeom>
          <a:solidFill>
            <a:schemeClr val="accent1"/>
          </a:solidFill>
          <a:ln>
            <a:noFill/>
          </a:ln>
          <a:effectLst/>
          <a:extLs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fontAlgn="base">
              <a:spcBef>
                <a:spcPct val="0"/>
              </a:spcBef>
              <a:spcAft>
                <a:spcPct val="0"/>
              </a:spcAft>
              <a:buFont typeface="Arial" panose="020B0604020202020204" pitchFamily="34" charset="0"/>
              <a:buNone/>
            </a:pPr>
            <a:r>
              <a:rPr lang="zh-CN" altLang="en-US" sz="2400" b="1">
                <a:solidFill>
                  <a:srgbClr val="FFFFFF"/>
                </a:solidFill>
                <a:latin typeface="微软雅黑" panose="020B0503020204020204" pitchFamily="34" charset="-122"/>
                <a:ea typeface="微软雅黑" panose="020B0503020204020204" pitchFamily="34" charset="-122"/>
              </a:rPr>
              <a:t>齐鲁制药有限公司</a:t>
            </a:r>
          </a:p>
        </p:txBody>
      </p:sp>
    </p:spTree>
    <p:extLst>
      <p:ext uri="{BB962C8B-B14F-4D97-AF65-F5344CB8AC3E}">
        <p14:creationId xmlns:p14="http://schemas.microsoft.com/office/powerpoint/2010/main" val="1087656743"/>
      </p:ext>
    </p:extLst>
  </p:cSld>
  <p:clrMapOvr>
    <a:masterClrMapping/>
  </p:clrMapOvr>
  <p:transition advTm="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a:spLocks noChangeArrowheads="1"/>
          </p:cNvSpPr>
          <p:nvPr/>
        </p:nvSpPr>
        <p:spPr bwMode="auto">
          <a:xfrm>
            <a:off x="1253067" y="1380067"/>
            <a:ext cx="6705600" cy="481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AutoNum type="arabicPeriod"/>
              <a:defRPr/>
            </a:pPr>
            <a:r>
              <a:rPr lang="en-US" altLang="zh-CN" sz="1333" dirty="0">
                <a:solidFill>
                  <a:srgbClr val="000000"/>
                </a:solidFill>
                <a:latin typeface="Times New Roman" panose="02020603050405020304" pitchFamily="18" charset="0"/>
                <a:cs typeface="Times New Roman" panose="02020603050405020304" pitchFamily="18" charset="0"/>
              </a:rPr>
              <a:t>GLOBOCAN 2020</a:t>
            </a:r>
          </a:p>
          <a:p>
            <a:pPr eaLnBrk="0" fontAlgn="base" hangingPunct="0">
              <a:spcBef>
                <a:spcPct val="0"/>
              </a:spcBef>
              <a:spcAft>
                <a:spcPct val="0"/>
              </a:spcAft>
              <a:buFontTx/>
              <a:buAutoNum type="arabicPeriod"/>
              <a:defRPr/>
            </a:pPr>
            <a:r>
              <a:rPr lang="en-US" altLang="zh-CN" sz="1333" dirty="0">
                <a:solidFill>
                  <a:srgbClr val="000000"/>
                </a:solidFill>
                <a:latin typeface="Times New Roman" panose="02020603050405020304" pitchFamily="18" charset="0"/>
                <a:cs typeface="Times New Roman" panose="02020603050405020304" pitchFamily="18" charset="0"/>
              </a:rPr>
              <a:t>Jacek </a:t>
            </a:r>
            <a:r>
              <a:rPr lang="en-US" altLang="zh-CN" sz="1333" dirty="0" err="1">
                <a:solidFill>
                  <a:srgbClr val="000000"/>
                </a:solidFill>
                <a:latin typeface="Times New Roman" panose="02020603050405020304" pitchFamily="18" charset="0"/>
                <a:cs typeface="Times New Roman" panose="02020603050405020304" pitchFamily="18" charset="0"/>
              </a:rPr>
              <a:t>Polanski,et.al</a:t>
            </a:r>
            <a:r>
              <a:rPr lang="en-US" altLang="zh-CN" sz="1333" dirty="0">
                <a:solidFill>
                  <a:srgbClr val="000000"/>
                </a:solidFill>
                <a:latin typeface="Times New Roman" panose="02020603050405020304" pitchFamily="18" charset="0"/>
                <a:cs typeface="Times New Roman" panose="02020603050405020304" pitchFamily="18" charset="0"/>
              </a:rPr>
              <a:t>, </a:t>
            </a:r>
            <a:r>
              <a:rPr lang="en-US" altLang="zh-CN" sz="1333" dirty="0" err="1">
                <a:solidFill>
                  <a:srgbClr val="000000"/>
                </a:solidFill>
                <a:latin typeface="Times New Roman" panose="02020603050405020304" pitchFamily="18" charset="0"/>
                <a:cs typeface="Times New Roman" panose="02020603050405020304" pitchFamily="18" charset="0"/>
              </a:rPr>
              <a:t>OncoTargets</a:t>
            </a:r>
            <a:r>
              <a:rPr lang="en-US" altLang="zh-CN" sz="1333" dirty="0">
                <a:solidFill>
                  <a:srgbClr val="000000"/>
                </a:solidFill>
                <a:latin typeface="Times New Roman" panose="02020603050405020304" pitchFamily="18" charset="0"/>
                <a:cs typeface="Times New Roman" panose="02020603050405020304" pitchFamily="18" charset="0"/>
              </a:rPr>
              <a:t> and Therapy 2016</a:t>
            </a:r>
          </a:p>
          <a:p>
            <a:pPr eaLnBrk="0" fontAlgn="base" hangingPunct="0">
              <a:spcBef>
                <a:spcPct val="0"/>
              </a:spcBef>
              <a:spcAft>
                <a:spcPct val="0"/>
              </a:spcAft>
              <a:buFontTx/>
              <a:buAutoNum type="arabicPeriod"/>
              <a:defRPr/>
            </a:pPr>
            <a:r>
              <a:rPr lang="zh-CN" altLang="en-US" sz="1333" dirty="0">
                <a:solidFill>
                  <a:srgbClr val="000000"/>
                </a:solidFill>
                <a:latin typeface="宋体"/>
                <a:ea typeface="宋体"/>
                <a:cs typeface="Times New Roman" panose="02020603050405020304" pitchFamily="18" charset="0"/>
              </a:rPr>
              <a:t>中国原发性肺癌诊疗规范，</a:t>
            </a:r>
            <a:r>
              <a:rPr lang="en-US" altLang="zh-CN" sz="1333" dirty="0">
                <a:solidFill>
                  <a:srgbClr val="000000"/>
                </a:solidFill>
                <a:latin typeface="Times New Roman" panose="02020603050405020304" pitchFamily="18" charset="0"/>
                <a:ea typeface="宋体"/>
                <a:cs typeface="Times New Roman" panose="02020603050405020304" pitchFamily="18" charset="0"/>
              </a:rPr>
              <a:t>2018</a:t>
            </a:r>
            <a:r>
              <a:rPr lang="zh-CN" altLang="en-US" sz="1333" dirty="0">
                <a:solidFill>
                  <a:srgbClr val="000000"/>
                </a:solidFill>
                <a:latin typeface="宋体"/>
                <a:ea typeface="宋体"/>
                <a:cs typeface="Times New Roman" panose="02020603050405020304" pitchFamily="18" charset="0"/>
              </a:rPr>
              <a:t>版</a:t>
            </a:r>
            <a:endParaRPr lang="en-US" altLang="zh-CN" sz="1333" dirty="0">
              <a:solidFill>
                <a:srgbClr val="000000"/>
              </a:solidFill>
              <a:latin typeface="宋体"/>
              <a:ea typeface="宋体"/>
              <a:cs typeface="Times New Roman" panose="02020603050405020304" pitchFamily="18" charset="0"/>
            </a:endParaRPr>
          </a:p>
          <a:p>
            <a:pPr eaLnBrk="0" fontAlgn="base" hangingPunct="0">
              <a:spcBef>
                <a:spcPct val="0"/>
              </a:spcBef>
              <a:spcAft>
                <a:spcPct val="0"/>
              </a:spcAft>
              <a:buFontTx/>
              <a:buAutoNum type="arabicPeriod"/>
              <a:defRPr/>
            </a:pPr>
            <a:r>
              <a:rPr lang="en-US" altLang="zh-CN" sz="1333" dirty="0">
                <a:solidFill>
                  <a:srgbClr val="000000"/>
                </a:solidFill>
                <a:latin typeface="Times New Roman" panose="02020603050405020304" pitchFamily="18" charset="0"/>
                <a:ea typeface="宋体"/>
                <a:cs typeface="Times New Roman" panose="02020603050405020304" pitchFamily="18" charset="0"/>
              </a:rPr>
              <a:t>CSCO</a:t>
            </a:r>
            <a:r>
              <a:rPr lang="zh-CN" altLang="en-US" sz="1333" dirty="0">
                <a:solidFill>
                  <a:srgbClr val="000000"/>
                </a:solidFill>
                <a:latin typeface="宋体"/>
                <a:ea typeface="宋体"/>
                <a:cs typeface="Times New Roman" panose="02020603050405020304" pitchFamily="18" charset="0"/>
              </a:rPr>
              <a:t>非小细胞肺癌诊疗指南（</a:t>
            </a:r>
            <a:r>
              <a:rPr lang="en-US" altLang="zh-CN" sz="1333" dirty="0">
                <a:solidFill>
                  <a:srgbClr val="000000"/>
                </a:solidFill>
                <a:latin typeface="Times New Roman" panose="02020603050405020304" pitchFamily="18" charset="0"/>
                <a:ea typeface="宋体"/>
                <a:cs typeface="Times New Roman" panose="02020603050405020304" pitchFamily="18" charset="0"/>
              </a:rPr>
              <a:t>2023</a:t>
            </a:r>
            <a:r>
              <a:rPr lang="zh-CN" altLang="en-US" sz="1333" dirty="0">
                <a:solidFill>
                  <a:srgbClr val="000000"/>
                </a:solidFill>
                <a:latin typeface="宋体"/>
                <a:ea typeface="宋体"/>
                <a:cs typeface="Times New Roman" panose="02020603050405020304" pitchFamily="18" charset="0"/>
              </a:rPr>
              <a:t>版</a:t>
            </a:r>
            <a:r>
              <a:rPr lang="zh-CN" altLang="en-US" sz="1333" dirty="0">
                <a:solidFill>
                  <a:srgbClr val="000000"/>
                </a:solidFill>
                <a:latin typeface="Times New Roman" panose="02020603050405020304" pitchFamily="18" charset="0"/>
                <a:cs typeface="Times New Roman" panose="02020603050405020304" pitchFamily="18" charset="0"/>
              </a:rPr>
              <a:t>）</a:t>
            </a:r>
            <a:r>
              <a:rPr lang="en-US" altLang="zh-CN" sz="1333" dirty="0">
                <a:solidFill>
                  <a:srgbClr val="000000"/>
                </a:solidFill>
                <a:latin typeface="Times New Roman" panose="02020603050405020304" pitchFamily="18" charset="0"/>
                <a:cs typeface="Times New Roman" panose="02020603050405020304" pitchFamily="18" charset="0"/>
              </a:rPr>
              <a:t>; </a:t>
            </a:r>
          </a:p>
          <a:p>
            <a:pPr eaLnBrk="0" fontAlgn="base" hangingPunct="0">
              <a:spcBef>
                <a:spcPct val="0"/>
              </a:spcBef>
              <a:spcAft>
                <a:spcPct val="0"/>
              </a:spcAft>
              <a:buFontTx/>
              <a:buAutoNum type="arabicPeriod"/>
              <a:defRPr/>
            </a:pPr>
            <a:r>
              <a:rPr lang="en-US" altLang="zh-CN" sz="1333" dirty="0">
                <a:solidFill>
                  <a:srgbClr val="000000"/>
                </a:solidFill>
                <a:latin typeface="Times New Roman" panose="02020603050405020304" pitchFamily="18" charset="0"/>
                <a:cs typeface="Times New Roman" panose="02020603050405020304" pitchFamily="18" charset="0"/>
              </a:rPr>
              <a:t>Zhu, et al. </a:t>
            </a:r>
            <a:r>
              <a:rPr lang="en-US" altLang="zh-CN" sz="1333" dirty="0" err="1">
                <a:solidFill>
                  <a:srgbClr val="000000"/>
                </a:solidFill>
                <a:latin typeface="Times New Roman" panose="02020603050405020304" pitchFamily="18" charset="0"/>
                <a:cs typeface="Times New Roman" panose="02020603050405020304" pitchFamily="18" charset="0"/>
              </a:rPr>
              <a:t>Oncotarget</a:t>
            </a:r>
            <a:r>
              <a:rPr lang="en-US" altLang="zh-CN" sz="1333" dirty="0">
                <a:solidFill>
                  <a:srgbClr val="000000"/>
                </a:solidFill>
                <a:latin typeface="Times New Roman" panose="02020603050405020304" pitchFamily="18" charset="0"/>
                <a:cs typeface="Times New Roman" panose="02020603050405020304" pitchFamily="18" charset="0"/>
              </a:rPr>
              <a:t> 2017;</a:t>
            </a:r>
          </a:p>
          <a:p>
            <a:pPr eaLnBrk="0" fontAlgn="base" hangingPunct="0">
              <a:spcBef>
                <a:spcPct val="0"/>
              </a:spcBef>
              <a:spcAft>
                <a:spcPct val="0"/>
              </a:spcAft>
              <a:buFontTx/>
              <a:buAutoNum type="arabicPeriod"/>
              <a:defRPr/>
            </a:pPr>
            <a:r>
              <a:rPr lang="en-US" altLang="zh-CN" sz="1333" dirty="0">
                <a:solidFill>
                  <a:srgbClr val="000000"/>
                </a:solidFill>
                <a:latin typeface="Times New Roman" panose="02020603050405020304" pitchFamily="18" charset="0"/>
                <a:cs typeface="Times New Roman" panose="02020603050405020304" pitchFamily="18" charset="0"/>
              </a:rPr>
              <a:t>Du, et al. </a:t>
            </a:r>
            <a:r>
              <a:rPr lang="en-US" altLang="zh-CN" sz="1333" dirty="0" err="1">
                <a:solidFill>
                  <a:srgbClr val="000000"/>
                </a:solidFill>
                <a:latin typeface="Times New Roman" panose="02020603050405020304" pitchFamily="18" charset="0"/>
                <a:cs typeface="Times New Roman" panose="02020603050405020304" pitchFamily="18" charset="0"/>
              </a:rPr>
              <a:t>Thorac</a:t>
            </a:r>
            <a:r>
              <a:rPr lang="en-US" altLang="zh-CN" sz="1333" dirty="0">
                <a:solidFill>
                  <a:srgbClr val="000000"/>
                </a:solidFill>
                <a:latin typeface="Times New Roman" panose="02020603050405020304" pitchFamily="18" charset="0"/>
                <a:cs typeface="Times New Roman" panose="02020603050405020304" pitchFamily="18" charset="0"/>
              </a:rPr>
              <a:t> Cancer 2018</a:t>
            </a:r>
          </a:p>
          <a:p>
            <a:pPr eaLnBrk="0" fontAlgn="base" hangingPunct="0">
              <a:spcBef>
                <a:spcPct val="0"/>
              </a:spcBef>
              <a:spcAft>
                <a:spcPct val="0"/>
              </a:spcAft>
              <a:buFontTx/>
              <a:buAutoNum type="arabicPeriod"/>
              <a:defRPr/>
            </a:pPr>
            <a:r>
              <a:rPr lang="en-US" altLang="zh-CN" sz="1333" dirty="0">
                <a:solidFill>
                  <a:srgbClr val="000000"/>
                </a:solidFill>
                <a:latin typeface="Times New Roman" panose="02020603050405020304" pitchFamily="18" charset="0"/>
                <a:cs typeface="Times New Roman" panose="02020603050405020304" pitchFamily="18" charset="0"/>
              </a:rPr>
              <a:t>Golding, et al. </a:t>
            </a:r>
            <a:r>
              <a:rPr lang="en-US" altLang="zh-CN" sz="1333" dirty="0" err="1">
                <a:solidFill>
                  <a:srgbClr val="000000"/>
                </a:solidFill>
                <a:latin typeface="Times New Roman" panose="02020603050405020304" pitchFamily="18" charset="0"/>
                <a:cs typeface="Times New Roman" panose="02020603050405020304" pitchFamily="18" charset="0"/>
              </a:rPr>
              <a:t>Mol</a:t>
            </a:r>
            <a:r>
              <a:rPr lang="en-US" altLang="zh-CN" sz="1333" dirty="0">
                <a:solidFill>
                  <a:srgbClr val="000000"/>
                </a:solidFill>
                <a:latin typeface="Times New Roman" panose="02020603050405020304" pitchFamily="18" charset="0"/>
                <a:cs typeface="Times New Roman" panose="02020603050405020304" pitchFamily="18" charset="0"/>
              </a:rPr>
              <a:t> Cancer 2018; </a:t>
            </a:r>
          </a:p>
          <a:p>
            <a:pPr eaLnBrk="0" fontAlgn="base" hangingPunct="0">
              <a:spcBef>
                <a:spcPct val="0"/>
              </a:spcBef>
              <a:spcAft>
                <a:spcPct val="0"/>
              </a:spcAft>
              <a:buFontTx/>
              <a:buAutoNum type="arabicPeriod"/>
              <a:defRPr/>
            </a:pPr>
            <a:r>
              <a:rPr lang="en-US" altLang="zh-CN" sz="1333" dirty="0" err="1">
                <a:solidFill>
                  <a:srgbClr val="000000"/>
                </a:solidFill>
                <a:latin typeface="Times New Roman" panose="02020603050405020304" pitchFamily="18" charset="0"/>
                <a:cs typeface="Times New Roman" panose="02020603050405020304" pitchFamily="18" charset="0"/>
              </a:rPr>
              <a:t>Petrelli</a:t>
            </a:r>
            <a:r>
              <a:rPr lang="en-US" altLang="zh-CN" sz="1333" dirty="0">
                <a:solidFill>
                  <a:srgbClr val="000000"/>
                </a:solidFill>
                <a:latin typeface="Times New Roman" panose="02020603050405020304" pitchFamily="18" charset="0"/>
                <a:cs typeface="Times New Roman" panose="02020603050405020304" pitchFamily="18" charset="0"/>
              </a:rPr>
              <a:t>, et al. PLOS ONE 2018; </a:t>
            </a:r>
          </a:p>
          <a:p>
            <a:pPr eaLnBrk="0" fontAlgn="base" hangingPunct="0">
              <a:spcBef>
                <a:spcPct val="0"/>
              </a:spcBef>
              <a:spcAft>
                <a:spcPct val="0"/>
              </a:spcAft>
              <a:buFontTx/>
              <a:buAutoNum type="arabicPeriod"/>
              <a:defRPr/>
            </a:pPr>
            <a:r>
              <a:rPr lang="en-US" altLang="zh-CN" sz="1333" dirty="0">
                <a:solidFill>
                  <a:srgbClr val="000000"/>
                </a:solidFill>
                <a:latin typeface="Times New Roman" panose="02020603050405020304" pitchFamily="18" charset="0"/>
                <a:cs typeface="Times New Roman" panose="02020603050405020304" pitchFamily="18" charset="0"/>
              </a:rPr>
              <a:t>Shin, et al. J </a:t>
            </a:r>
            <a:r>
              <a:rPr lang="en-US" altLang="zh-CN" sz="1333" dirty="0" err="1">
                <a:solidFill>
                  <a:srgbClr val="000000"/>
                </a:solidFill>
                <a:latin typeface="Times New Roman" panose="02020603050405020304" pitchFamily="18" charset="0"/>
                <a:cs typeface="Times New Roman" panose="02020603050405020304" pitchFamily="18" charset="0"/>
              </a:rPr>
              <a:t>Thorac</a:t>
            </a:r>
            <a:r>
              <a:rPr lang="en-US" altLang="zh-CN" sz="1333" dirty="0">
                <a:solidFill>
                  <a:srgbClr val="000000"/>
                </a:solidFill>
                <a:latin typeface="Times New Roman" panose="02020603050405020304" pitchFamily="18" charset="0"/>
                <a:cs typeface="Times New Roman" panose="02020603050405020304" pitchFamily="18" charset="0"/>
              </a:rPr>
              <a:t> Dis 2018</a:t>
            </a:r>
          </a:p>
          <a:p>
            <a:pPr eaLnBrk="0" fontAlgn="base" hangingPunct="0">
              <a:spcBef>
                <a:spcPct val="0"/>
              </a:spcBef>
              <a:spcAft>
                <a:spcPct val="0"/>
              </a:spcAft>
              <a:buFontTx/>
              <a:buAutoNum type="arabicPeriod"/>
              <a:defRPr/>
            </a:pPr>
            <a:r>
              <a:rPr lang="en-US" altLang="zh-CN" sz="1333" dirty="0">
                <a:solidFill>
                  <a:srgbClr val="000000"/>
                </a:solidFill>
                <a:latin typeface="Times New Roman" panose="02020603050405020304" pitchFamily="18" charset="0"/>
                <a:cs typeface="Times New Roman" panose="02020603050405020304" pitchFamily="18" charset="0"/>
              </a:rPr>
              <a:t>Gandhi, et al. Lung Cancer 2015; </a:t>
            </a:r>
          </a:p>
          <a:p>
            <a:pPr eaLnBrk="0" fontAlgn="base" hangingPunct="0">
              <a:spcBef>
                <a:spcPct val="0"/>
              </a:spcBef>
              <a:spcAft>
                <a:spcPct val="0"/>
              </a:spcAft>
              <a:buFontTx/>
              <a:buAutoNum type="arabicPeriod"/>
              <a:defRPr/>
            </a:pPr>
            <a:r>
              <a:rPr lang="en-US" altLang="zh-CN" sz="1333" dirty="0">
                <a:solidFill>
                  <a:srgbClr val="000000"/>
                </a:solidFill>
                <a:latin typeface="Times New Roman" panose="02020603050405020304" pitchFamily="18" charset="0"/>
                <a:cs typeface="Times New Roman" panose="02020603050405020304" pitchFamily="18" charset="0"/>
              </a:rPr>
              <a:t> </a:t>
            </a:r>
            <a:r>
              <a:rPr lang="en-US" altLang="zh-CN" sz="1333" dirty="0" err="1">
                <a:solidFill>
                  <a:srgbClr val="000000"/>
                </a:solidFill>
                <a:latin typeface="Times New Roman" panose="02020603050405020304" pitchFamily="18" charset="0"/>
                <a:cs typeface="Times New Roman" panose="02020603050405020304" pitchFamily="18" charset="0"/>
              </a:rPr>
              <a:t>Itchins</a:t>
            </a:r>
            <a:r>
              <a:rPr lang="en-US" altLang="zh-CN" sz="1333" dirty="0">
                <a:solidFill>
                  <a:srgbClr val="000000"/>
                </a:solidFill>
                <a:latin typeface="Times New Roman" panose="02020603050405020304" pitchFamily="18" charset="0"/>
                <a:cs typeface="Times New Roman" panose="02020603050405020304" pitchFamily="18" charset="0"/>
              </a:rPr>
              <a:t>, et al. Asia-Pac J </a:t>
            </a:r>
            <a:r>
              <a:rPr lang="en-US" altLang="zh-CN" sz="1333" dirty="0" err="1">
                <a:solidFill>
                  <a:srgbClr val="000000"/>
                </a:solidFill>
                <a:latin typeface="Times New Roman" panose="02020603050405020304" pitchFamily="18" charset="0"/>
                <a:cs typeface="Times New Roman" panose="02020603050405020304" pitchFamily="18" charset="0"/>
              </a:rPr>
              <a:t>Clin</a:t>
            </a:r>
            <a:r>
              <a:rPr lang="en-US" altLang="zh-CN" sz="1333" dirty="0">
                <a:solidFill>
                  <a:srgbClr val="000000"/>
                </a:solidFill>
                <a:latin typeface="Times New Roman" panose="02020603050405020304" pitchFamily="18" charset="0"/>
                <a:cs typeface="Times New Roman" panose="02020603050405020304" pitchFamily="18" charset="0"/>
              </a:rPr>
              <a:t> </a:t>
            </a:r>
            <a:r>
              <a:rPr lang="en-US" altLang="zh-CN" sz="1333" dirty="0" err="1">
                <a:solidFill>
                  <a:srgbClr val="000000"/>
                </a:solidFill>
                <a:latin typeface="Times New Roman" panose="02020603050405020304" pitchFamily="18" charset="0"/>
                <a:cs typeface="Times New Roman" panose="02020603050405020304" pitchFamily="18" charset="0"/>
              </a:rPr>
              <a:t>Oncol</a:t>
            </a:r>
            <a:r>
              <a:rPr lang="en-US" altLang="zh-CN" sz="1333" dirty="0">
                <a:solidFill>
                  <a:srgbClr val="000000"/>
                </a:solidFill>
                <a:latin typeface="Times New Roman" panose="02020603050405020304" pitchFamily="18" charset="0"/>
                <a:cs typeface="Times New Roman" panose="02020603050405020304" pitchFamily="18" charset="0"/>
              </a:rPr>
              <a:t> 2017; </a:t>
            </a:r>
          </a:p>
          <a:p>
            <a:pPr eaLnBrk="0" fontAlgn="base" hangingPunct="0">
              <a:spcBef>
                <a:spcPct val="0"/>
              </a:spcBef>
              <a:spcAft>
                <a:spcPct val="0"/>
              </a:spcAft>
              <a:buFontTx/>
              <a:buAutoNum type="arabicPeriod"/>
              <a:defRPr/>
            </a:pPr>
            <a:r>
              <a:rPr lang="en-US" altLang="zh-CN" sz="1333" dirty="0">
                <a:solidFill>
                  <a:srgbClr val="000000"/>
                </a:solidFill>
                <a:latin typeface="Times New Roman" panose="02020603050405020304" pitchFamily="18" charset="0"/>
                <a:cs typeface="Times New Roman" panose="02020603050405020304" pitchFamily="18" charset="0"/>
              </a:rPr>
              <a:t>Lin JJ, </a:t>
            </a:r>
            <a:r>
              <a:rPr lang="en-US" altLang="zh-CN" sz="1333" dirty="0" err="1">
                <a:solidFill>
                  <a:srgbClr val="000000"/>
                </a:solidFill>
                <a:latin typeface="Times New Roman" panose="02020603050405020304" pitchFamily="18" charset="0"/>
                <a:cs typeface="Times New Roman" panose="02020603050405020304" pitchFamily="18" charset="0"/>
              </a:rPr>
              <a:t>Riely</a:t>
            </a:r>
            <a:r>
              <a:rPr lang="en-US" altLang="zh-CN" sz="1333" dirty="0">
                <a:solidFill>
                  <a:srgbClr val="000000"/>
                </a:solidFill>
                <a:latin typeface="Times New Roman" panose="02020603050405020304" pitchFamily="18" charset="0"/>
                <a:cs typeface="Times New Roman" panose="02020603050405020304" pitchFamily="18" charset="0"/>
              </a:rPr>
              <a:t> GJ, Shaw AT Cancer </a:t>
            </a:r>
            <a:r>
              <a:rPr lang="en-US" altLang="zh-CN" sz="1333" dirty="0" err="1">
                <a:solidFill>
                  <a:srgbClr val="000000"/>
                </a:solidFill>
                <a:latin typeface="Times New Roman" panose="02020603050405020304" pitchFamily="18" charset="0"/>
                <a:cs typeface="Times New Roman" panose="02020603050405020304" pitchFamily="18" charset="0"/>
              </a:rPr>
              <a:t>Discov</a:t>
            </a:r>
            <a:r>
              <a:rPr lang="en-US" altLang="zh-CN" sz="1333" dirty="0">
                <a:solidFill>
                  <a:srgbClr val="000000"/>
                </a:solidFill>
                <a:latin typeface="Times New Roman" panose="02020603050405020304" pitchFamily="18" charset="0"/>
                <a:cs typeface="Times New Roman" panose="02020603050405020304" pitchFamily="18" charset="0"/>
              </a:rPr>
              <a:t>. 2017;</a:t>
            </a:r>
          </a:p>
          <a:p>
            <a:pPr eaLnBrk="0" fontAlgn="base" hangingPunct="0">
              <a:spcBef>
                <a:spcPct val="0"/>
              </a:spcBef>
              <a:spcAft>
                <a:spcPct val="0"/>
              </a:spcAft>
              <a:buFontTx/>
              <a:buAutoNum type="arabicPeriod"/>
              <a:defRPr/>
            </a:pPr>
            <a:r>
              <a:rPr lang="en-US" altLang="zh-CN" sz="1333" dirty="0">
                <a:solidFill>
                  <a:srgbClr val="000000"/>
                </a:solidFill>
                <a:latin typeface="Times New Roman" panose="02020603050405020304" pitchFamily="18" charset="0"/>
                <a:cs typeface="Times New Roman" panose="02020603050405020304" pitchFamily="18" charset="0"/>
              </a:rPr>
              <a:t>Shaw AT, et al.  J </a:t>
            </a:r>
            <a:r>
              <a:rPr lang="en-US" altLang="zh-CN" sz="1333" dirty="0" err="1">
                <a:solidFill>
                  <a:srgbClr val="000000"/>
                </a:solidFill>
                <a:latin typeface="Times New Roman" panose="02020603050405020304" pitchFamily="18" charset="0"/>
                <a:cs typeface="Times New Roman" panose="02020603050405020304" pitchFamily="18" charset="0"/>
              </a:rPr>
              <a:t>Clin</a:t>
            </a:r>
            <a:r>
              <a:rPr lang="en-US" altLang="zh-CN" sz="1333" dirty="0">
                <a:solidFill>
                  <a:srgbClr val="000000"/>
                </a:solidFill>
                <a:latin typeface="Times New Roman" panose="02020603050405020304" pitchFamily="18" charset="0"/>
                <a:cs typeface="Times New Roman" panose="02020603050405020304" pitchFamily="18" charset="0"/>
              </a:rPr>
              <a:t> </a:t>
            </a:r>
            <a:r>
              <a:rPr lang="en-US" altLang="zh-CN" sz="1333" dirty="0" err="1">
                <a:solidFill>
                  <a:srgbClr val="000000"/>
                </a:solidFill>
                <a:latin typeface="Times New Roman" panose="02020603050405020304" pitchFamily="18" charset="0"/>
                <a:cs typeface="Times New Roman" panose="02020603050405020304" pitchFamily="18" charset="0"/>
              </a:rPr>
              <a:t>Oncol</a:t>
            </a:r>
            <a:r>
              <a:rPr lang="en-US" altLang="zh-CN" sz="1333" dirty="0">
                <a:solidFill>
                  <a:srgbClr val="000000"/>
                </a:solidFill>
                <a:latin typeface="Times New Roman" panose="02020603050405020304" pitchFamily="18" charset="0"/>
                <a:cs typeface="Times New Roman" panose="02020603050405020304" pitchFamily="18" charset="0"/>
              </a:rPr>
              <a:t>. 2019 Jun 1;37(16):1370-1379</a:t>
            </a:r>
            <a:r>
              <a:rPr lang="en-US" altLang="zh-CN" sz="1333"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a:t>
            </a:r>
          </a:p>
          <a:p>
            <a:pPr eaLnBrk="0" fontAlgn="base" hangingPunct="0">
              <a:spcBef>
                <a:spcPct val="0"/>
              </a:spcBef>
              <a:spcAft>
                <a:spcPct val="0"/>
              </a:spcAft>
              <a:buFontTx/>
              <a:buAutoNum type="arabicPeriod"/>
              <a:defRPr/>
            </a:pPr>
            <a:r>
              <a:rPr lang="en-US" altLang="zh-CN" sz="1333"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Kang Y., et al. Front </a:t>
            </a:r>
            <a:r>
              <a:rPr lang="en-US" altLang="zh-CN" sz="1333" dirty="0" err="1">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Oncol</a:t>
            </a:r>
            <a:r>
              <a:rPr lang="en-US" altLang="zh-CN" sz="1333"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2021 Jan 18;10:606300. </a:t>
            </a:r>
          </a:p>
          <a:p>
            <a:pPr eaLnBrk="0" fontAlgn="base" hangingPunct="0">
              <a:spcBef>
                <a:spcPct val="0"/>
              </a:spcBef>
              <a:spcAft>
                <a:spcPct val="0"/>
              </a:spcAft>
              <a:buFontTx/>
              <a:buAutoNum type="arabicPeriod"/>
              <a:defRPr/>
            </a:pPr>
            <a:r>
              <a:rPr lang="zh-CN" altLang="en-US" sz="1333" dirty="0">
                <a:solidFill>
                  <a:srgbClr val="000000"/>
                </a:solidFill>
                <a:latin typeface="宋体"/>
                <a:ea typeface="宋体"/>
                <a:cs typeface="Times New Roman" panose="02020603050405020304" pitchFamily="18" charset="0"/>
              </a:rPr>
              <a:t>尹强等</a:t>
            </a:r>
            <a:r>
              <a:rPr lang="en-US" altLang="zh-CN" sz="1333" dirty="0">
                <a:solidFill>
                  <a:srgbClr val="000000"/>
                </a:solidFill>
                <a:latin typeface="宋体"/>
                <a:ea typeface="宋体"/>
                <a:cs typeface="Times New Roman" panose="02020603050405020304" pitchFamily="18" charset="0"/>
              </a:rPr>
              <a:t>. </a:t>
            </a:r>
            <a:r>
              <a:rPr lang="zh-CN" altLang="en-US" sz="1333" dirty="0">
                <a:solidFill>
                  <a:srgbClr val="000000"/>
                </a:solidFill>
                <a:latin typeface="宋体"/>
                <a:ea typeface="宋体"/>
                <a:cs typeface="Times New Roman" panose="02020603050405020304" pitchFamily="18" charset="0"/>
              </a:rPr>
              <a:t>中国肿瘤临床</a:t>
            </a:r>
            <a:r>
              <a:rPr lang="en-US" altLang="zh-CN" sz="1333" dirty="0">
                <a:solidFill>
                  <a:srgbClr val="000000"/>
                </a:solidFill>
                <a:latin typeface="宋体"/>
                <a:ea typeface="宋体"/>
                <a:cs typeface="Times New Roman" panose="02020603050405020304" pitchFamily="18" charset="0"/>
              </a:rPr>
              <a:t>.</a:t>
            </a:r>
            <a:r>
              <a:rPr lang="en-US" altLang="zh-CN" sz="1333"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2020; 47(2):95-97.</a:t>
            </a:r>
          </a:p>
          <a:p>
            <a:pPr eaLnBrk="0" fontAlgn="base" hangingPunct="0">
              <a:spcBef>
                <a:spcPct val="0"/>
              </a:spcBef>
              <a:spcAft>
                <a:spcPct val="0"/>
              </a:spcAft>
              <a:buFontTx/>
              <a:buAutoNum type="arabicPeriod"/>
              <a:defRPr/>
            </a:pPr>
            <a:r>
              <a:rPr lang="en-US" altLang="zh-CN" sz="1333"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Shi, Y., Chen, J., Zhang, H. et al.  BMC Med 21, 72 (2023).</a:t>
            </a:r>
          </a:p>
          <a:p>
            <a:pPr eaLnBrk="0" fontAlgn="base" hangingPunct="0">
              <a:spcBef>
                <a:spcPct val="0"/>
              </a:spcBef>
              <a:spcAft>
                <a:spcPct val="0"/>
              </a:spcAft>
              <a:buFontTx/>
              <a:buAutoNum type="arabicPeriod"/>
              <a:defRPr/>
            </a:pPr>
            <a:r>
              <a:rPr lang="en-US" altLang="zh-CN" sz="1333" dirty="0" err="1">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Hou</a:t>
            </a:r>
            <a:r>
              <a:rPr lang="en-US" altLang="zh-CN" sz="1333"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H, et </a:t>
            </a:r>
            <a:r>
              <a:rPr lang="en-US" altLang="zh-CN" sz="1333" dirty="0" err="1">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al.Cancer</a:t>
            </a:r>
            <a:r>
              <a:rPr lang="en-US" altLang="zh-CN" sz="1333"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1333" dirty="0" err="1">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Manag</a:t>
            </a:r>
            <a:r>
              <a:rPr lang="en-US" altLang="zh-CN" sz="1333"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Res. 2019 </a:t>
            </a:r>
          </a:p>
          <a:p>
            <a:pPr eaLnBrk="0" fontAlgn="base" hangingPunct="0">
              <a:spcBef>
                <a:spcPct val="0"/>
              </a:spcBef>
              <a:spcAft>
                <a:spcPct val="0"/>
              </a:spcAft>
              <a:buFontTx/>
              <a:buAutoNum type="arabicPeriod"/>
              <a:defRPr/>
            </a:pPr>
            <a:r>
              <a:rPr lang="en-US" altLang="zh-CN" sz="1333"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Benjamin J Solomon. et al.  2022.AACR Abstract #CT223</a:t>
            </a:r>
          </a:p>
          <a:p>
            <a:pPr eaLnBrk="0" fontAlgn="base" hangingPunct="0">
              <a:spcBef>
                <a:spcPct val="0"/>
              </a:spcBef>
              <a:spcAft>
                <a:spcPct val="0"/>
              </a:spcAft>
              <a:buFontTx/>
              <a:buAutoNum type="arabicPeriod"/>
              <a:defRPr/>
            </a:pPr>
            <a:r>
              <a:rPr lang="en-US" altLang="zh-CN" sz="1333" dirty="0" err="1">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Mok</a:t>
            </a:r>
            <a:r>
              <a:rPr lang="en-US" altLang="zh-CN" sz="1333"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T, et al. Ann </a:t>
            </a:r>
            <a:r>
              <a:rPr lang="en-US" altLang="zh-CN" sz="1333" dirty="0" err="1">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Oncol</a:t>
            </a:r>
            <a:r>
              <a:rPr lang="en-US" altLang="zh-CN" sz="1333"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2020 Aug;31(8):1056-1064.</a:t>
            </a:r>
          </a:p>
          <a:p>
            <a:pPr eaLnBrk="0" fontAlgn="base" hangingPunct="0">
              <a:spcBef>
                <a:spcPct val="0"/>
              </a:spcBef>
              <a:spcAft>
                <a:spcPct val="0"/>
              </a:spcAft>
              <a:buFontTx/>
              <a:buAutoNum type="arabicPeriod"/>
              <a:defRPr/>
            </a:pPr>
            <a:r>
              <a:rPr lang="zh-CN" altLang="en-US" sz="1333" dirty="0">
                <a:solidFill>
                  <a:srgbClr val="000000"/>
                </a:solidFill>
                <a:latin typeface="宋体"/>
                <a:ea typeface="宋体"/>
                <a:cs typeface="Times New Roman" panose="02020603050405020304" pitchFamily="18" charset="0"/>
              </a:rPr>
              <a:t>伊鲁阿克片说明书</a:t>
            </a:r>
            <a:endParaRPr lang="en-US" altLang="zh-CN" sz="1333" dirty="0">
              <a:solidFill>
                <a:srgbClr val="000000"/>
              </a:solidFill>
              <a:latin typeface="宋体"/>
              <a:ea typeface="宋体"/>
              <a:cs typeface="Times New Roman" panose="02020603050405020304" pitchFamily="18" charset="0"/>
            </a:endParaRPr>
          </a:p>
          <a:p>
            <a:pPr eaLnBrk="0" fontAlgn="base" hangingPunct="0">
              <a:spcBef>
                <a:spcPct val="0"/>
              </a:spcBef>
              <a:spcAft>
                <a:spcPct val="0"/>
              </a:spcAft>
              <a:buFontTx/>
              <a:buAutoNum type="arabicPeriod"/>
              <a:defRPr/>
            </a:pPr>
            <a:r>
              <a:rPr lang="en-US" altLang="zh-CN" sz="1333"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Shi Y, Fang J, </a:t>
            </a:r>
            <a:r>
              <a:rPr lang="en-US" altLang="zh-CN" sz="1333" dirty="0" err="1">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Hao</a:t>
            </a:r>
            <a:r>
              <a:rPr lang="en-US" altLang="zh-CN" sz="1333"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X, et al. Signal </a:t>
            </a:r>
            <a:r>
              <a:rPr lang="en-US" altLang="zh-CN" sz="1333" dirty="0" err="1">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Transduct</a:t>
            </a:r>
            <a:r>
              <a:rPr lang="en-US" altLang="zh-CN" sz="1333"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Target </a:t>
            </a:r>
            <a:r>
              <a:rPr lang="en-US" altLang="zh-CN" sz="1333" dirty="0" err="1">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Ther</a:t>
            </a:r>
            <a:r>
              <a:rPr lang="en-US" altLang="zh-CN" sz="1333"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rPr>
              <a:t>. 2022;7(1):25</a:t>
            </a:r>
          </a:p>
          <a:p>
            <a:pPr eaLnBrk="0" fontAlgn="base" hangingPunct="0">
              <a:spcBef>
                <a:spcPct val="0"/>
              </a:spcBef>
              <a:spcAft>
                <a:spcPct val="0"/>
              </a:spcAft>
              <a:buFontTx/>
              <a:buAutoNum type="arabicPeriod"/>
              <a:defRPr/>
            </a:pPr>
            <a:endParaRPr lang="zh-CN" altLang="en-US" sz="1333" dirty="0">
              <a:solidFill>
                <a:srgbClr val="000000"/>
              </a:solidFill>
              <a:latin typeface="Times New Roman" panose="02020603050405020304" pitchFamily="18" charset="0"/>
              <a:ea typeface="微软雅黑" panose="020B0503020204020204" pitchFamily="34" charset="-122"/>
              <a:cs typeface="Times New Roman" panose="02020603050405020304" pitchFamily="18" charset="0"/>
            </a:endParaRPr>
          </a:p>
          <a:p>
            <a:pPr eaLnBrk="0" fontAlgn="base" hangingPunct="0">
              <a:spcBef>
                <a:spcPct val="0"/>
              </a:spcBef>
              <a:spcAft>
                <a:spcPct val="0"/>
              </a:spcAft>
              <a:buFontTx/>
              <a:buAutoNum type="arabicPeriod"/>
              <a:defRPr/>
            </a:pPr>
            <a:endParaRPr lang="en-US" altLang="zh-CN" sz="1333" dirty="0">
              <a:solidFill>
                <a:srgbClr val="000000"/>
              </a:solidFill>
              <a:latin typeface="Arial" panose="020B0604020202020204" pitchFamily="34" charset="0"/>
            </a:endParaRPr>
          </a:p>
        </p:txBody>
      </p:sp>
      <p:sp>
        <p:nvSpPr>
          <p:cNvPr id="15364" name="文本框 1"/>
          <p:cNvSpPr txBox="1">
            <a:spLocks noChangeArrowheads="1"/>
          </p:cNvSpPr>
          <p:nvPr/>
        </p:nvSpPr>
        <p:spPr bwMode="auto">
          <a:xfrm>
            <a:off x="1253068" y="882652"/>
            <a:ext cx="47540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2400">
                <a:solidFill>
                  <a:srgbClr val="000000"/>
                </a:solidFill>
                <a:latin typeface="微软雅黑" panose="020B0503020204020204" pitchFamily="34" charset="-122"/>
                <a:ea typeface="微软雅黑" panose="020B0503020204020204" pitchFamily="34" charset="-122"/>
              </a:rPr>
              <a:t>参考文献</a:t>
            </a:r>
          </a:p>
        </p:txBody>
      </p:sp>
    </p:spTree>
    <p:extLst>
      <p:ext uri="{BB962C8B-B14F-4D97-AF65-F5344CB8AC3E}">
        <p14:creationId xmlns:p14="http://schemas.microsoft.com/office/powerpoint/2010/main" val="1042694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圆角矩形 20"/>
          <p:cNvSpPr>
            <a:spLocks noChangeArrowheads="1"/>
          </p:cNvSpPr>
          <p:nvPr/>
        </p:nvSpPr>
        <p:spPr bwMode="auto">
          <a:xfrm>
            <a:off x="4514851" y="4353985"/>
            <a:ext cx="2235200" cy="594783"/>
          </a:xfrm>
          <a:prstGeom prst="roundRect">
            <a:avLst>
              <a:gd name="adj" fmla="val 1666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sp>
        <p:nvSpPr>
          <p:cNvPr id="7171" name="圆角矩形 22"/>
          <p:cNvSpPr>
            <a:spLocks noChangeArrowheads="1"/>
          </p:cNvSpPr>
          <p:nvPr/>
        </p:nvSpPr>
        <p:spPr bwMode="auto">
          <a:xfrm>
            <a:off x="4512733" y="3272367"/>
            <a:ext cx="2235200" cy="594784"/>
          </a:xfrm>
          <a:prstGeom prst="roundRect">
            <a:avLst>
              <a:gd name="adj" fmla="val 1666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sp>
        <p:nvSpPr>
          <p:cNvPr id="7172" name="圆角矩形 24"/>
          <p:cNvSpPr>
            <a:spLocks noChangeArrowheads="1"/>
          </p:cNvSpPr>
          <p:nvPr/>
        </p:nvSpPr>
        <p:spPr bwMode="auto">
          <a:xfrm>
            <a:off x="8701617" y="3272367"/>
            <a:ext cx="2235200" cy="594784"/>
          </a:xfrm>
          <a:prstGeom prst="roundRect">
            <a:avLst>
              <a:gd name="adj" fmla="val 1666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sp>
        <p:nvSpPr>
          <p:cNvPr id="7173" name="圆角矩形 23"/>
          <p:cNvSpPr>
            <a:spLocks noChangeArrowheads="1"/>
          </p:cNvSpPr>
          <p:nvPr/>
        </p:nvSpPr>
        <p:spPr bwMode="auto">
          <a:xfrm>
            <a:off x="8701617" y="2201333"/>
            <a:ext cx="2235200" cy="594784"/>
          </a:xfrm>
          <a:prstGeom prst="roundRect">
            <a:avLst>
              <a:gd name="adj" fmla="val 1666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sp>
        <p:nvSpPr>
          <p:cNvPr id="15" name="MH_Others_1"/>
          <p:cNvSpPr/>
          <p:nvPr>
            <p:custDataLst>
              <p:tags r:id="rId1"/>
            </p:custDataLst>
          </p:nvPr>
        </p:nvSpPr>
        <p:spPr>
          <a:xfrm>
            <a:off x="1329267" y="1940984"/>
            <a:ext cx="1087967" cy="3367616"/>
          </a:xfrm>
          <a:prstGeom prst="rect">
            <a:avLst/>
          </a:prstGeom>
          <a:solidFill>
            <a:srgbClr val="2683C6"/>
          </a:solidFill>
          <a:ln w="25400" cap="flat" cmpd="sng" algn="ctr">
            <a:noFill/>
            <a:prstDash val="solid"/>
          </a:ln>
          <a:effectLst/>
        </p:spPr>
        <p:txBody>
          <a:bodyPr lIns="0" tIns="0" rIns="0" bIns="0" anchor="ctr">
            <a:normAutofit/>
          </a:bodyPr>
          <a:lstStyle/>
          <a:p>
            <a:pPr algn="ctr">
              <a:defRPr/>
            </a:pPr>
            <a:r>
              <a:rPr lang="zh-CN" altLang="en-US" sz="5333" kern="0">
                <a:solidFill>
                  <a:srgbClr val="FFFFFF"/>
                </a:solidFill>
                <a:latin typeface="微软雅黑" panose="020B0503020204020204" pitchFamily="34" charset="-122"/>
                <a:ea typeface="微软雅黑" panose="020B0503020204020204" pitchFamily="34" charset="-122"/>
              </a:rPr>
              <a:t>目录</a:t>
            </a:r>
            <a:endParaRPr lang="zh-CN" altLang="en-US" sz="5333" kern="0" dirty="0">
              <a:solidFill>
                <a:srgbClr val="FFFFFF"/>
              </a:solidFill>
              <a:latin typeface="微软雅黑" panose="020B0503020204020204" pitchFamily="34" charset="-122"/>
              <a:ea typeface="微软雅黑" panose="020B0503020204020204" pitchFamily="34" charset="-122"/>
            </a:endParaRPr>
          </a:p>
        </p:txBody>
      </p:sp>
      <p:sp>
        <p:nvSpPr>
          <p:cNvPr id="16" name="MH_Others_2"/>
          <p:cNvSpPr txBox="1"/>
          <p:nvPr>
            <p:custDataLst>
              <p:tags r:id="rId2"/>
            </p:custDataLst>
          </p:nvPr>
        </p:nvSpPr>
        <p:spPr>
          <a:xfrm>
            <a:off x="3208867" y="1286933"/>
            <a:ext cx="2448984" cy="654051"/>
          </a:xfrm>
          <a:prstGeom prst="rect">
            <a:avLst/>
          </a:prstGeom>
          <a:noFill/>
        </p:spPr>
        <p:txBody>
          <a:bodyPr lIns="0" tIns="0" rIns="0" bIns="0">
            <a:normAutofit/>
          </a:bodyPr>
          <a:lstStyle/>
          <a:p>
            <a:pPr algn="ctr">
              <a:defRPr/>
            </a:pPr>
            <a:r>
              <a:rPr lang="en-US" altLang="zh-CN" sz="3200" spc="133" dirty="0">
                <a:solidFill>
                  <a:srgbClr val="B8B8B8"/>
                </a:solidFill>
                <a:latin typeface="微软雅黑" panose="020B0503020204020204" pitchFamily="34" charset="-122"/>
                <a:ea typeface="微软雅黑" panose="020B0503020204020204" pitchFamily="34" charset="-122"/>
              </a:rPr>
              <a:t>CONTENTS</a:t>
            </a:r>
            <a:endParaRPr lang="zh-CN" altLang="en-US" sz="3200" spc="133" dirty="0">
              <a:solidFill>
                <a:srgbClr val="B8B8B8"/>
              </a:solidFill>
              <a:latin typeface="微软雅黑" panose="020B0503020204020204" pitchFamily="34" charset="-122"/>
              <a:ea typeface="微软雅黑" panose="020B0503020204020204" pitchFamily="34" charset="-122"/>
            </a:endParaRPr>
          </a:p>
        </p:txBody>
      </p:sp>
      <p:sp>
        <p:nvSpPr>
          <p:cNvPr id="7176" name="MH_Entry_2"/>
          <p:cNvSpPr txBox="1">
            <a:spLocks noChangeArrowheads="1"/>
          </p:cNvSpPr>
          <p:nvPr>
            <p:custDataLst>
              <p:tags r:id="rId3"/>
            </p:custDataLst>
          </p:nvPr>
        </p:nvSpPr>
        <p:spPr bwMode="auto">
          <a:xfrm>
            <a:off x="4690533" y="3285067"/>
            <a:ext cx="2463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r>
              <a:rPr lang="zh-CN" altLang="en-US" sz="2400">
                <a:solidFill>
                  <a:srgbClr val="FFFFFF"/>
                </a:solidFill>
                <a:ea typeface="微软雅黑" panose="020B0503020204020204" pitchFamily="34" charset="-122"/>
              </a:rPr>
              <a:t>安全性</a:t>
            </a:r>
          </a:p>
        </p:txBody>
      </p:sp>
      <p:sp>
        <p:nvSpPr>
          <p:cNvPr id="19" name="矩形 18"/>
          <p:cNvSpPr/>
          <p:nvPr/>
        </p:nvSpPr>
        <p:spPr>
          <a:xfrm>
            <a:off x="3613151" y="2180167"/>
            <a:ext cx="605367" cy="594784"/>
          </a:xfrm>
          <a:prstGeom prst="rect">
            <a:avLst/>
          </a:prstGeom>
          <a:solidFill>
            <a:srgbClr val="2683C6"/>
          </a:solidFill>
          <a:ln w="25400" cap="flat" cmpd="sng" algn="ctr">
            <a:noFill/>
            <a:prstDash val="solid"/>
          </a:ln>
          <a:effectLst/>
        </p:spPr>
        <p:txBody>
          <a:bodyPr anchor="ctr"/>
          <a:lstStyle/>
          <a:p>
            <a:pPr algn="ctr">
              <a:defRPr/>
            </a:pPr>
            <a:r>
              <a:rPr lang="en-US" altLang="zh-CN" sz="2400" kern="0" dirty="0">
                <a:solidFill>
                  <a:prstClr val="white"/>
                </a:solidFill>
                <a:ea typeface="微软雅黑" panose="020B0503020204020204" pitchFamily="34" charset="-122"/>
              </a:rPr>
              <a:t>1</a:t>
            </a:r>
            <a:endParaRPr lang="zh-CN" altLang="en-US" sz="2400" kern="0" dirty="0">
              <a:solidFill>
                <a:prstClr val="white"/>
              </a:solidFill>
              <a:ea typeface="微软雅黑" panose="020B0503020204020204" pitchFamily="34" charset="-122"/>
            </a:endParaRPr>
          </a:p>
        </p:txBody>
      </p:sp>
      <p:sp>
        <p:nvSpPr>
          <p:cNvPr id="20" name="矩形 19"/>
          <p:cNvSpPr/>
          <p:nvPr/>
        </p:nvSpPr>
        <p:spPr>
          <a:xfrm>
            <a:off x="3613151" y="3278718"/>
            <a:ext cx="605367" cy="596900"/>
          </a:xfrm>
          <a:prstGeom prst="rect">
            <a:avLst/>
          </a:prstGeom>
          <a:solidFill>
            <a:srgbClr val="2683C6"/>
          </a:solidFill>
          <a:ln w="25400" cap="flat" cmpd="sng" algn="ctr">
            <a:noFill/>
            <a:prstDash val="solid"/>
          </a:ln>
          <a:effectLst/>
        </p:spPr>
        <p:txBody>
          <a:bodyPr anchor="ctr"/>
          <a:lstStyle/>
          <a:p>
            <a:pPr algn="ctr">
              <a:defRPr/>
            </a:pPr>
            <a:r>
              <a:rPr lang="en-US" altLang="zh-CN" sz="2400" kern="0" dirty="0">
                <a:solidFill>
                  <a:prstClr val="white"/>
                </a:solidFill>
                <a:ea typeface="微软雅黑" panose="020B0503020204020204" pitchFamily="34" charset="-122"/>
              </a:rPr>
              <a:t>2</a:t>
            </a:r>
            <a:endParaRPr lang="zh-CN" altLang="en-US" sz="2400" kern="0" dirty="0">
              <a:solidFill>
                <a:prstClr val="white"/>
              </a:solidFill>
              <a:ea typeface="微软雅黑" panose="020B0503020204020204" pitchFamily="34" charset="-122"/>
            </a:endParaRPr>
          </a:p>
        </p:txBody>
      </p:sp>
      <p:sp>
        <p:nvSpPr>
          <p:cNvPr id="7179" name="MH_Entry_2"/>
          <p:cNvSpPr txBox="1">
            <a:spLocks noChangeArrowheads="1"/>
          </p:cNvSpPr>
          <p:nvPr>
            <p:custDataLst>
              <p:tags r:id="rId4"/>
            </p:custDataLst>
          </p:nvPr>
        </p:nvSpPr>
        <p:spPr bwMode="auto">
          <a:xfrm>
            <a:off x="4690533" y="4339167"/>
            <a:ext cx="2463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r>
              <a:rPr lang="zh-CN" altLang="en-US" sz="2400">
                <a:solidFill>
                  <a:srgbClr val="FFFFFF"/>
                </a:solidFill>
                <a:ea typeface="微软雅黑" panose="020B0503020204020204" pitchFamily="34" charset="-122"/>
              </a:rPr>
              <a:t>有效性</a:t>
            </a:r>
          </a:p>
        </p:txBody>
      </p:sp>
      <p:sp>
        <p:nvSpPr>
          <p:cNvPr id="22" name="矩形 21"/>
          <p:cNvSpPr/>
          <p:nvPr/>
        </p:nvSpPr>
        <p:spPr>
          <a:xfrm>
            <a:off x="3613151" y="4379385"/>
            <a:ext cx="605367" cy="596900"/>
          </a:xfrm>
          <a:prstGeom prst="rect">
            <a:avLst/>
          </a:prstGeom>
          <a:solidFill>
            <a:srgbClr val="2683C6"/>
          </a:solidFill>
          <a:ln w="25400" cap="flat" cmpd="sng" algn="ctr">
            <a:noFill/>
            <a:prstDash val="solid"/>
          </a:ln>
          <a:effectLst/>
        </p:spPr>
        <p:txBody>
          <a:bodyPr anchor="ctr"/>
          <a:lstStyle/>
          <a:p>
            <a:pPr algn="ctr">
              <a:defRPr/>
            </a:pPr>
            <a:r>
              <a:rPr lang="en-US" altLang="zh-CN" sz="2400" kern="0" dirty="0">
                <a:solidFill>
                  <a:prstClr val="white"/>
                </a:solidFill>
                <a:ea typeface="微软雅黑" panose="020B0503020204020204" pitchFamily="34" charset="-122"/>
              </a:rPr>
              <a:t>3</a:t>
            </a:r>
            <a:endParaRPr lang="zh-CN" altLang="en-US" sz="2400" kern="0" dirty="0">
              <a:solidFill>
                <a:prstClr val="white"/>
              </a:solidFill>
              <a:ea typeface="微软雅黑" panose="020B0503020204020204" pitchFamily="34" charset="-122"/>
            </a:endParaRPr>
          </a:p>
        </p:txBody>
      </p:sp>
      <p:sp>
        <p:nvSpPr>
          <p:cNvPr id="7181" name="MH_Entry_2"/>
          <p:cNvSpPr txBox="1">
            <a:spLocks noChangeArrowheads="1"/>
          </p:cNvSpPr>
          <p:nvPr>
            <p:custDataLst>
              <p:tags r:id="rId5"/>
            </p:custDataLst>
          </p:nvPr>
        </p:nvSpPr>
        <p:spPr bwMode="auto">
          <a:xfrm>
            <a:off x="9076267" y="2180167"/>
            <a:ext cx="2463800" cy="594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r>
              <a:rPr lang="zh-CN" altLang="en-US" sz="2400">
                <a:solidFill>
                  <a:srgbClr val="FFFFFF"/>
                </a:solidFill>
                <a:ea typeface="微软雅黑" panose="020B0503020204020204" pitchFamily="34" charset="-122"/>
              </a:rPr>
              <a:t>创新性</a:t>
            </a:r>
          </a:p>
        </p:txBody>
      </p:sp>
      <p:sp>
        <p:nvSpPr>
          <p:cNvPr id="31" name="矩形 30"/>
          <p:cNvSpPr/>
          <p:nvPr/>
        </p:nvSpPr>
        <p:spPr>
          <a:xfrm>
            <a:off x="7723718" y="2180167"/>
            <a:ext cx="605367" cy="594784"/>
          </a:xfrm>
          <a:prstGeom prst="rect">
            <a:avLst/>
          </a:prstGeom>
          <a:solidFill>
            <a:srgbClr val="2683C6"/>
          </a:solidFill>
          <a:ln w="25400" cap="flat" cmpd="sng" algn="ctr">
            <a:noFill/>
            <a:prstDash val="solid"/>
          </a:ln>
          <a:effectLst/>
        </p:spPr>
        <p:txBody>
          <a:bodyPr anchor="ctr"/>
          <a:lstStyle/>
          <a:p>
            <a:pPr algn="ctr">
              <a:defRPr/>
            </a:pPr>
            <a:r>
              <a:rPr lang="en-US" altLang="zh-CN" sz="2400" kern="0" dirty="0">
                <a:solidFill>
                  <a:prstClr val="white"/>
                </a:solidFill>
                <a:ea typeface="微软雅黑" panose="020B0503020204020204" pitchFamily="34" charset="-122"/>
              </a:rPr>
              <a:t>4</a:t>
            </a:r>
            <a:endParaRPr lang="zh-CN" altLang="en-US" sz="2400" kern="0" dirty="0">
              <a:solidFill>
                <a:prstClr val="white"/>
              </a:solidFill>
              <a:ea typeface="微软雅黑" panose="020B0503020204020204" pitchFamily="34" charset="-122"/>
            </a:endParaRPr>
          </a:p>
        </p:txBody>
      </p:sp>
      <p:sp>
        <p:nvSpPr>
          <p:cNvPr id="7183" name="MH_Entry_2"/>
          <p:cNvSpPr txBox="1">
            <a:spLocks noChangeArrowheads="1"/>
          </p:cNvSpPr>
          <p:nvPr>
            <p:custDataLst>
              <p:tags r:id="rId6"/>
            </p:custDataLst>
          </p:nvPr>
        </p:nvSpPr>
        <p:spPr bwMode="auto">
          <a:xfrm>
            <a:off x="9076267" y="3278718"/>
            <a:ext cx="2463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r>
              <a:rPr lang="zh-CN" altLang="en-US" sz="2400">
                <a:solidFill>
                  <a:srgbClr val="FFFFFF"/>
                </a:solidFill>
                <a:ea typeface="微软雅黑" panose="020B0503020204020204" pitchFamily="34" charset="-122"/>
              </a:rPr>
              <a:t>公平性</a:t>
            </a:r>
          </a:p>
        </p:txBody>
      </p:sp>
      <p:sp>
        <p:nvSpPr>
          <p:cNvPr id="33" name="矩形 32"/>
          <p:cNvSpPr/>
          <p:nvPr/>
        </p:nvSpPr>
        <p:spPr>
          <a:xfrm>
            <a:off x="7723718" y="3278718"/>
            <a:ext cx="605367" cy="596900"/>
          </a:xfrm>
          <a:prstGeom prst="rect">
            <a:avLst/>
          </a:prstGeom>
          <a:solidFill>
            <a:srgbClr val="2683C6"/>
          </a:solidFill>
          <a:ln w="25400" cap="flat" cmpd="sng" algn="ctr">
            <a:noFill/>
            <a:prstDash val="solid"/>
          </a:ln>
          <a:effectLst/>
        </p:spPr>
        <p:txBody>
          <a:bodyPr anchor="ctr"/>
          <a:lstStyle/>
          <a:p>
            <a:pPr algn="ctr">
              <a:defRPr/>
            </a:pPr>
            <a:r>
              <a:rPr lang="en-US" altLang="zh-CN" sz="2400" kern="0" dirty="0">
                <a:solidFill>
                  <a:prstClr val="white"/>
                </a:solidFill>
                <a:ea typeface="微软雅黑" panose="020B0503020204020204" pitchFamily="34" charset="-122"/>
              </a:rPr>
              <a:t>5</a:t>
            </a:r>
            <a:endParaRPr lang="zh-CN" altLang="en-US" sz="2400" kern="0" dirty="0">
              <a:solidFill>
                <a:prstClr val="white"/>
              </a:solidFill>
              <a:ea typeface="微软雅黑" panose="020B0503020204020204" pitchFamily="34" charset="-122"/>
            </a:endParaRPr>
          </a:p>
        </p:txBody>
      </p:sp>
      <p:sp>
        <p:nvSpPr>
          <p:cNvPr id="7185" name="圆角矩形 1"/>
          <p:cNvSpPr>
            <a:spLocks noChangeArrowheads="1"/>
          </p:cNvSpPr>
          <p:nvPr/>
        </p:nvSpPr>
        <p:spPr bwMode="auto">
          <a:xfrm>
            <a:off x="4512733" y="2216151"/>
            <a:ext cx="2235200" cy="594783"/>
          </a:xfrm>
          <a:prstGeom prst="roundRect">
            <a:avLst>
              <a:gd name="adj" fmla="val 1666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sp>
        <p:nvSpPr>
          <p:cNvPr id="7186" name="MH_Entry_1"/>
          <p:cNvSpPr txBox="1">
            <a:spLocks noChangeArrowheads="1"/>
          </p:cNvSpPr>
          <p:nvPr>
            <p:custDataLst>
              <p:tags r:id="rId7"/>
            </p:custDataLst>
          </p:nvPr>
        </p:nvSpPr>
        <p:spPr bwMode="auto">
          <a:xfrm>
            <a:off x="4690534" y="2199218"/>
            <a:ext cx="2465917" cy="594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r>
              <a:rPr lang="zh-CN" altLang="en-US" sz="2400" dirty="0">
                <a:solidFill>
                  <a:srgbClr val="FFFFFF"/>
                </a:solidFill>
                <a:ea typeface="微软雅黑" panose="020B0503020204020204" pitchFamily="34" charset="-122"/>
              </a:rPr>
              <a:t>药品基本信息</a:t>
            </a:r>
          </a:p>
        </p:txBody>
      </p:sp>
    </p:spTree>
    <p:extLst>
      <p:ext uri="{BB962C8B-B14F-4D97-AF65-F5344CB8AC3E}">
        <p14:creationId xmlns:p14="http://schemas.microsoft.com/office/powerpoint/2010/main" val="2661882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467" y="35984"/>
            <a:ext cx="7264400"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1</a:t>
            </a:r>
            <a:r>
              <a:rPr lang="zh-CN" altLang="en-US" sz="3200" b="1" dirty="0">
                <a:solidFill>
                  <a:srgbClr val="4F81BD"/>
                </a:solidFill>
                <a:latin typeface="微软雅黑" panose="020B0503020204020204" pitchFamily="34" charset="-122"/>
                <a:ea typeface="微软雅黑" panose="020B0503020204020204" pitchFamily="34" charset="-122"/>
              </a:rPr>
              <a:t>、药品基本信息   </a:t>
            </a:r>
            <a:r>
              <a:rPr lang="en-US" altLang="zh-CN" sz="2667" spc="133" dirty="0">
                <a:solidFill>
                  <a:srgbClr val="B8B8B8"/>
                </a:solidFill>
                <a:latin typeface="微软雅黑" panose="020B0503020204020204" pitchFamily="34" charset="-122"/>
                <a:ea typeface="微软雅黑" panose="020B0503020204020204" pitchFamily="34" charset="-122"/>
              </a:rPr>
              <a:t>Basic information</a:t>
            </a:r>
            <a:endParaRPr lang="zh-CN" altLang="en-US" sz="2667" spc="133" dirty="0">
              <a:solidFill>
                <a:srgbClr val="B8B8B8"/>
              </a:solidFill>
              <a:latin typeface="微软雅黑" panose="020B0503020204020204" pitchFamily="34" charset="-122"/>
              <a:ea typeface="微软雅黑" panose="020B0503020204020204" pitchFamily="34"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1226532701"/>
              </p:ext>
            </p:extLst>
          </p:nvPr>
        </p:nvGraphicFramePr>
        <p:xfrm>
          <a:off x="414867" y="1007534"/>
          <a:ext cx="6053668" cy="4842936"/>
        </p:xfrm>
        <a:graphic>
          <a:graphicData uri="http://schemas.openxmlformats.org/drawingml/2006/table">
            <a:tbl>
              <a:tblPr firstCol="1" bandRow="1">
                <a:tableStyleId>{5C22544A-7EE6-4342-B048-85BDC9FD1C3A}</a:tableStyleId>
              </a:tblPr>
              <a:tblGrid>
                <a:gridCol w="1229681">
                  <a:extLst>
                    <a:ext uri="{9D8B030D-6E8A-4147-A177-3AD203B41FA5}">
                      <a16:colId xmlns:a16="http://schemas.microsoft.com/office/drawing/2014/main" val="20000"/>
                    </a:ext>
                  </a:extLst>
                </a:gridCol>
                <a:gridCol w="1702584">
                  <a:extLst>
                    <a:ext uri="{9D8B030D-6E8A-4147-A177-3AD203B41FA5}">
                      <a16:colId xmlns:a16="http://schemas.microsoft.com/office/drawing/2014/main" val="20001"/>
                    </a:ext>
                  </a:extLst>
                </a:gridCol>
                <a:gridCol w="2080935">
                  <a:extLst>
                    <a:ext uri="{9D8B030D-6E8A-4147-A177-3AD203B41FA5}">
                      <a16:colId xmlns:a16="http://schemas.microsoft.com/office/drawing/2014/main" val="20002"/>
                    </a:ext>
                  </a:extLst>
                </a:gridCol>
                <a:gridCol w="1040468">
                  <a:extLst>
                    <a:ext uri="{9D8B030D-6E8A-4147-A177-3AD203B41FA5}">
                      <a16:colId xmlns:a16="http://schemas.microsoft.com/office/drawing/2014/main" val="20003"/>
                    </a:ext>
                  </a:extLst>
                </a:gridCol>
              </a:tblGrid>
              <a:tr h="610979">
                <a:tc>
                  <a:txBody>
                    <a:bodyPr/>
                    <a:lstStyle/>
                    <a:p>
                      <a:r>
                        <a:rPr lang="zh-CN" altLang="en-US" sz="1500" dirty="0" smtClean="0">
                          <a:ea typeface="微软雅黑" panose="020B0503020204020204" pitchFamily="34" charset="-122"/>
                        </a:rPr>
                        <a:t>通用名</a:t>
                      </a:r>
                      <a:endParaRPr lang="zh-CN" altLang="en-US" sz="1500" dirty="0">
                        <a:ea typeface="微软雅黑" panose="020B0503020204020204" pitchFamily="34" charset="-122"/>
                      </a:endParaRPr>
                    </a:p>
                  </a:txBody>
                  <a:tcPr marL="121928" marR="121928" marT="60957" marB="60957" anchor="ctr"/>
                </a:tc>
                <a:tc gridSpan="3">
                  <a:txBody>
                    <a:bodyPr/>
                    <a:lstStyle/>
                    <a:p>
                      <a:r>
                        <a:rPr lang="zh-CN" altLang="en-US" sz="1500" b="0" dirty="0" smtClean="0">
                          <a:ea typeface="微软雅黑" panose="020B0503020204020204" pitchFamily="34" charset="-122"/>
                        </a:rPr>
                        <a:t>伊鲁阿克片</a:t>
                      </a:r>
                      <a:endParaRPr lang="zh-CN" altLang="en-US" sz="1500" b="0" dirty="0">
                        <a:ea typeface="微软雅黑" panose="020B0503020204020204" pitchFamily="34" charset="-122"/>
                      </a:endParaRPr>
                    </a:p>
                  </a:txBody>
                  <a:tcPr marL="121928" marR="121928" marT="60957" marB="60957" anchor="ctr"/>
                </a:tc>
                <a:tc hMerge="1">
                  <a:txBody>
                    <a:bodyPr/>
                    <a:lstStyle/>
                    <a:p>
                      <a:endParaRPr lang="zh-CN" altLang="en-US" sz="1100" dirty="0">
                        <a:ea typeface="微软雅黑" panose="020B0503020204020204" pitchFamily="34" charset="-122"/>
                      </a:endParaRPr>
                    </a:p>
                  </a:txBody>
                  <a:tcPr marL="91443" marR="91443" marT="45721" marB="45721" anchor="ctr"/>
                </a:tc>
                <a:tc hMerge="1">
                  <a:txBody>
                    <a:bodyPr/>
                    <a:lstStyle/>
                    <a:p>
                      <a:endParaRPr lang="zh-CN" altLang="en-US"/>
                    </a:p>
                  </a:txBody>
                  <a:tcPr/>
                </a:tc>
                <a:extLst>
                  <a:ext uri="{0D108BD9-81ED-4DB2-BD59-A6C34878D82A}">
                    <a16:rowId xmlns:a16="http://schemas.microsoft.com/office/drawing/2014/main" val="10000"/>
                  </a:ext>
                </a:extLst>
              </a:tr>
              <a:tr h="515287">
                <a:tc>
                  <a:txBody>
                    <a:bodyPr/>
                    <a:lstStyle/>
                    <a:p>
                      <a:r>
                        <a:rPr lang="zh-CN" altLang="en-US" sz="1500" dirty="0" smtClean="0">
                          <a:ea typeface="微软雅黑" panose="020B0503020204020204" pitchFamily="34" charset="-122"/>
                        </a:rPr>
                        <a:t>注册规格</a:t>
                      </a:r>
                      <a:endParaRPr lang="zh-CN" altLang="en-US" sz="1500" dirty="0">
                        <a:ea typeface="微软雅黑" panose="020B0503020204020204" pitchFamily="34" charset="-122"/>
                      </a:endParaRPr>
                    </a:p>
                  </a:txBody>
                  <a:tcPr marL="121928" marR="121928" marT="60957" marB="60957" anchor="ctr"/>
                </a:tc>
                <a:tc gridSpan="3">
                  <a:txBody>
                    <a:bodyPr/>
                    <a:lstStyle/>
                    <a:p>
                      <a:r>
                        <a:rPr lang="en-US" altLang="zh-CN" sz="1500" b="0" dirty="0" smtClean="0">
                          <a:solidFill>
                            <a:schemeClr val="tx1"/>
                          </a:solidFill>
                          <a:latin typeface="微软雅黑" panose="020B0503020204020204" pitchFamily="34" charset="-122"/>
                          <a:ea typeface="微软雅黑" panose="020B0503020204020204" pitchFamily="34" charset="-122"/>
                        </a:rPr>
                        <a:t>30mg</a:t>
                      </a:r>
                      <a:r>
                        <a:rPr lang="zh-CN" altLang="en-US" sz="1500" b="0" dirty="0" smtClean="0">
                          <a:solidFill>
                            <a:schemeClr val="tx1"/>
                          </a:solidFill>
                          <a:latin typeface="微软雅黑" panose="020B0503020204020204" pitchFamily="34" charset="-122"/>
                          <a:ea typeface="微软雅黑" panose="020B0503020204020204" pitchFamily="34" charset="-122"/>
                        </a:rPr>
                        <a:t>、</a:t>
                      </a:r>
                      <a:r>
                        <a:rPr lang="en-US" altLang="zh-CN" sz="1500" b="0" dirty="0" smtClean="0">
                          <a:solidFill>
                            <a:schemeClr val="tx1"/>
                          </a:solidFill>
                          <a:latin typeface="微软雅黑" panose="020B0503020204020204" pitchFamily="34" charset="-122"/>
                          <a:ea typeface="微软雅黑" panose="020B0503020204020204" pitchFamily="34" charset="-122"/>
                        </a:rPr>
                        <a:t>60mg</a:t>
                      </a:r>
                      <a:endParaRPr lang="zh-CN" altLang="en-US" sz="1500" b="0" dirty="0">
                        <a:solidFill>
                          <a:schemeClr val="tx1"/>
                        </a:solidFill>
                      </a:endParaRPr>
                    </a:p>
                  </a:txBody>
                  <a:tcPr marL="121928" marR="121928" marT="60957" marB="60957" anchor="ctr"/>
                </a:tc>
                <a:tc hMerge="1">
                  <a:txBody>
                    <a:bodyPr/>
                    <a:lstStyle/>
                    <a:p>
                      <a:endParaRPr lang="zh-CN" altLang="en-US" sz="1100" dirty="0">
                        <a:ea typeface="微软雅黑" panose="020B0503020204020204" pitchFamily="34" charset="-122"/>
                      </a:endParaRPr>
                    </a:p>
                  </a:txBody>
                  <a:tcPr marL="91443" marR="91443" marT="45721" marB="45721" anchor="ctr"/>
                </a:tc>
                <a:tc hMerge="1">
                  <a:txBody>
                    <a:bodyPr/>
                    <a:lstStyle/>
                    <a:p>
                      <a:endParaRPr lang="zh-CN" altLang="en-US"/>
                    </a:p>
                  </a:txBody>
                  <a:tcPr/>
                </a:tc>
                <a:extLst>
                  <a:ext uri="{0D108BD9-81ED-4DB2-BD59-A6C34878D82A}">
                    <a16:rowId xmlns:a16="http://schemas.microsoft.com/office/drawing/2014/main" val="10001"/>
                  </a:ext>
                </a:extLst>
              </a:tr>
              <a:tr h="1039655">
                <a:tc>
                  <a:txBody>
                    <a:bodyPr/>
                    <a:lstStyle/>
                    <a:p>
                      <a:r>
                        <a:rPr lang="zh-CN" altLang="en-US" sz="1500" b="1" kern="1200" dirty="0" smtClean="0">
                          <a:solidFill>
                            <a:schemeClr val="lt1"/>
                          </a:solidFill>
                          <a:latin typeface="+mn-lt"/>
                          <a:ea typeface="微软雅黑" panose="020B0503020204020204" pitchFamily="34" charset="-122"/>
                          <a:cs typeface="+mn-cs"/>
                        </a:rPr>
                        <a:t>适应症</a:t>
                      </a:r>
                      <a:endParaRPr lang="zh-CN" altLang="en-US" sz="1500" b="1" kern="1200" dirty="0">
                        <a:solidFill>
                          <a:schemeClr val="lt1"/>
                        </a:solidFill>
                        <a:latin typeface="+mn-lt"/>
                        <a:ea typeface="微软雅黑" panose="020B0503020204020204" pitchFamily="34" charset="-122"/>
                        <a:cs typeface="+mn-cs"/>
                      </a:endParaRPr>
                    </a:p>
                  </a:txBody>
                  <a:tcPr marL="121928" marR="121928" marT="60957" marB="60957" anchor="ctr">
                    <a:solidFill>
                      <a:schemeClr val="accent1"/>
                    </a:solidFill>
                  </a:tcPr>
                </a:tc>
                <a:tc gridSpan="3">
                  <a:txBody>
                    <a:bodyPr/>
                    <a:lstStyle/>
                    <a:p>
                      <a:pPr>
                        <a:lnSpc>
                          <a:spcPts val="2000"/>
                        </a:lnSpc>
                      </a:pPr>
                      <a:r>
                        <a:rPr lang="zh-CN" altLang="en-US" sz="1500" b="1" kern="1200" dirty="0" smtClean="0">
                          <a:solidFill>
                            <a:srgbClr val="FF0000"/>
                          </a:solidFill>
                          <a:latin typeface="微软雅黑" panose="020B0503020204020204" pitchFamily="34" charset="-122"/>
                          <a:ea typeface="微软雅黑" panose="020B0503020204020204" pitchFamily="34" charset="-122"/>
                          <a:cs typeface="+mn-cs"/>
                        </a:rPr>
                        <a:t>适用于既往接受过克唑替尼治疗后疾病进展或对克唑替尼不耐受的间变性淋巴瘤激酶（</a:t>
                      </a:r>
                      <a:r>
                        <a:rPr lang="en-US" altLang="zh-CN" sz="1500" b="1" kern="1200" dirty="0" smtClean="0">
                          <a:solidFill>
                            <a:srgbClr val="FF0000"/>
                          </a:solidFill>
                          <a:latin typeface="微软雅黑" panose="020B0503020204020204" pitchFamily="34" charset="-122"/>
                          <a:ea typeface="微软雅黑" panose="020B0503020204020204" pitchFamily="34" charset="-122"/>
                          <a:cs typeface="+mn-cs"/>
                        </a:rPr>
                        <a:t>ALK</a:t>
                      </a:r>
                      <a:r>
                        <a:rPr lang="zh-CN" altLang="en-US" sz="1500" b="1" kern="1200" dirty="0" smtClean="0">
                          <a:solidFill>
                            <a:srgbClr val="FF0000"/>
                          </a:solidFill>
                          <a:latin typeface="微软雅黑" panose="020B0503020204020204" pitchFamily="34" charset="-122"/>
                          <a:ea typeface="微软雅黑" panose="020B0503020204020204" pitchFamily="34" charset="-122"/>
                          <a:cs typeface="+mn-cs"/>
                        </a:rPr>
                        <a:t>）阳性的局部晚期或转移性非小细胞肺癌（</a:t>
                      </a:r>
                      <a:r>
                        <a:rPr lang="en-US" altLang="zh-CN" sz="1500" b="1" kern="1200" dirty="0" smtClean="0">
                          <a:solidFill>
                            <a:srgbClr val="FF0000"/>
                          </a:solidFill>
                          <a:latin typeface="微软雅黑" panose="020B0503020204020204" pitchFamily="34" charset="-122"/>
                          <a:ea typeface="微软雅黑" panose="020B0503020204020204" pitchFamily="34" charset="-122"/>
                          <a:cs typeface="+mn-cs"/>
                        </a:rPr>
                        <a:t>NSCLC</a:t>
                      </a:r>
                      <a:r>
                        <a:rPr lang="zh-CN" altLang="en-US" sz="1500" b="1" kern="1200" dirty="0" smtClean="0">
                          <a:solidFill>
                            <a:srgbClr val="FF0000"/>
                          </a:solidFill>
                          <a:latin typeface="微软雅黑" panose="020B0503020204020204" pitchFamily="34" charset="-122"/>
                          <a:ea typeface="微软雅黑" panose="020B0503020204020204" pitchFamily="34" charset="-122"/>
                          <a:cs typeface="+mn-cs"/>
                        </a:rPr>
                        <a:t>）患者的治疗</a:t>
                      </a:r>
                      <a:r>
                        <a:rPr lang="zh-CN" altLang="en-US" sz="1500" kern="1200" dirty="0" smtClean="0">
                          <a:solidFill>
                            <a:srgbClr val="FF0000"/>
                          </a:solidFill>
                          <a:latin typeface="微软雅黑" panose="020B0503020204020204" pitchFamily="34" charset="-122"/>
                          <a:ea typeface="微软雅黑" panose="020B0503020204020204" pitchFamily="34" charset="-122"/>
                          <a:cs typeface="+mn-cs"/>
                        </a:rPr>
                        <a:t>。</a:t>
                      </a:r>
                    </a:p>
                  </a:txBody>
                  <a:tcPr marL="121928" marR="121928" marT="60957" marB="60957" anchor="ctr">
                    <a:solidFill>
                      <a:schemeClr val="accent5">
                        <a:lumMod val="60000"/>
                        <a:lumOff val="40000"/>
                      </a:schemeClr>
                    </a:solidFill>
                  </a:tcPr>
                </a:tc>
                <a:tc hMerge="1">
                  <a:txBody>
                    <a:bodyPr/>
                    <a:lstStyle/>
                    <a:p>
                      <a:endParaRPr lang="zh-CN" altLang="en-US" sz="1100" dirty="0">
                        <a:ea typeface="微软雅黑" panose="020B0503020204020204" pitchFamily="34" charset="-122"/>
                      </a:endParaRPr>
                    </a:p>
                  </a:txBody>
                  <a:tcPr marL="91443" marR="91443" marT="45721" marB="45721" anchor="ctr"/>
                </a:tc>
                <a:tc hMerge="1">
                  <a:txBody>
                    <a:bodyPr/>
                    <a:lstStyle/>
                    <a:p>
                      <a:endParaRPr lang="zh-CN" altLang="en-US"/>
                    </a:p>
                  </a:txBody>
                  <a:tcPr/>
                </a:tc>
                <a:extLst>
                  <a:ext uri="{0D108BD9-81ED-4DB2-BD59-A6C34878D82A}">
                    <a16:rowId xmlns:a16="http://schemas.microsoft.com/office/drawing/2014/main" val="10002"/>
                  </a:ext>
                </a:extLst>
              </a:tr>
              <a:tr h="793011">
                <a:tc>
                  <a:txBody>
                    <a:bodyPr/>
                    <a:lstStyle/>
                    <a:p>
                      <a:r>
                        <a:rPr lang="zh-CN" altLang="en-US" sz="1500" dirty="0" smtClean="0">
                          <a:ea typeface="微软雅黑" panose="020B0503020204020204" pitchFamily="34" charset="-122"/>
                        </a:rPr>
                        <a:t>用法用量</a:t>
                      </a:r>
                      <a:endParaRPr lang="zh-CN" altLang="en-US" sz="1500" dirty="0">
                        <a:ea typeface="微软雅黑" panose="020B0503020204020204" pitchFamily="34" charset="-122"/>
                      </a:endParaRPr>
                    </a:p>
                  </a:txBody>
                  <a:tcPr marL="121928" marR="121928" marT="60957" marB="60957" anchor="ctr"/>
                </a:tc>
                <a:tc gridSpan="3">
                  <a:txBody>
                    <a:bodyPr/>
                    <a:lstStyle/>
                    <a:p>
                      <a:pPr>
                        <a:lnSpc>
                          <a:spcPts val="2000"/>
                        </a:lnSpc>
                      </a:pPr>
                      <a:r>
                        <a:rPr lang="zh-CN" altLang="en-US" sz="1500" kern="1200" dirty="0" smtClean="0">
                          <a:solidFill>
                            <a:schemeClr val="tx1"/>
                          </a:solidFill>
                          <a:latin typeface="微软雅黑" panose="020B0503020204020204" pitchFamily="34" charset="-122"/>
                          <a:ea typeface="微软雅黑" panose="020B0503020204020204" pitchFamily="34" charset="-122"/>
                          <a:cs typeface="+mn-cs"/>
                        </a:rPr>
                        <a:t>口服给药。每日一次，空腹或与食物同服，第</a:t>
                      </a:r>
                      <a:r>
                        <a:rPr lang="en-US" altLang="zh-CN" sz="1500" kern="1200" dirty="0" smtClean="0">
                          <a:solidFill>
                            <a:schemeClr val="tx1"/>
                          </a:solidFill>
                          <a:latin typeface="微软雅黑" panose="020B0503020204020204" pitchFamily="34" charset="-122"/>
                          <a:ea typeface="微软雅黑" panose="020B0503020204020204" pitchFamily="34" charset="-122"/>
                          <a:cs typeface="+mn-cs"/>
                        </a:rPr>
                        <a:t>1~7</a:t>
                      </a:r>
                      <a:r>
                        <a:rPr lang="zh-CN" altLang="en-US" sz="1500" kern="1200" dirty="0" smtClean="0">
                          <a:solidFill>
                            <a:schemeClr val="tx1"/>
                          </a:solidFill>
                          <a:latin typeface="微软雅黑" panose="020B0503020204020204" pitchFamily="34" charset="-122"/>
                          <a:ea typeface="微软雅黑" panose="020B0503020204020204" pitchFamily="34" charset="-122"/>
                          <a:cs typeface="+mn-cs"/>
                        </a:rPr>
                        <a:t>天每次</a:t>
                      </a:r>
                      <a:r>
                        <a:rPr lang="en-US" altLang="zh-CN" sz="1500" kern="1200" dirty="0" smtClean="0">
                          <a:solidFill>
                            <a:schemeClr val="tx1"/>
                          </a:solidFill>
                          <a:latin typeface="微软雅黑" panose="020B0503020204020204" pitchFamily="34" charset="-122"/>
                          <a:ea typeface="微软雅黑" panose="020B0503020204020204" pitchFamily="34" charset="-122"/>
                          <a:cs typeface="+mn-cs"/>
                        </a:rPr>
                        <a:t>60mg</a:t>
                      </a:r>
                      <a:r>
                        <a:rPr lang="zh-CN" altLang="en-US" sz="1500" kern="1200" dirty="0" smtClean="0">
                          <a:solidFill>
                            <a:schemeClr val="tx1"/>
                          </a:solidFill>
                          <a:latin typeface="微软雅黑" panose="020B0503020204020204" pitchFamily="34" charset="-122"/>
                          <a:ea typeface="微软雅黑" panose="020B0503020204020204" pitchFamily="34" charset="-122"/>
                          <a:cs typeface="+mn-cs"/>
                        </a:rPr>
                        <a:t>，若可以耐受，从第</a:t>
                      </a:r>
                      <a:r>
                        <a:rPr lang="en-US" altLang="zh-CN" sz="1500" kern="1200" dirty="0" smtClean="0">
                          <a:solidFill>
                            <a:schemeClr val="tx1"/>
                          </a:solidFill>
                          <a:latin typeface="微软雅黑" panose="020B0503020204020204" pitchFamily="34" charset="-122"/>
                          <a:ea typeface="微软雅黑" panose="020B0503020204020204" pitchFamily="34" charset="-122"/>
                          <a:cs typeface="+mn-cs"/>
                        </a:rPr>
                        <a:t>8</a:t>
                      </a:r>
                      <a:r>
                        <a:rPr lang="zh-CN" altLang="en-US" sz="1500" kern="1200" dirty="0" smtClean="0">
                          <a:solidFill>
                            <a:schemeClr val="tx1"/>
                          </a:solidFill>
                          <a:latin typeface="微软雅黑" panose="020B0503020204020204" pitchFamily="34" charset="-122"/>
                          <a:ea typeface="微软雅黑" panose="020B0503020204020204" pitchFamily="34" charset="-122"/>
                          <a:cs typeface="+mn-cs"/>
                        </a:rPr>
                        <a:t>天起每次</a:t>
                      </a:r>
                      <a:r>
                        <a:rPr lang="en-US" altLang="zh-CN" sz="1500" kern="1200" dirty="0" smtClean="0">
                          <a:solidFill>
                            <a:schemeClr val="tx1"/>
                          </a:solidFill>
                          <a:latin typeface="微软雅黑" panose="020B0503020204020204" pitchFamily="34" charset="-122"/>
                          <a:ea typeface="微软雅黑" panose="020B0503020204020204" pitchFamily="34" charset="-122"/>
                          <a:cs typeface="+mn-cs"/>
                        </a:rPr>
                        <a:t>180mg</a:t>
                      </a:r>
                      <a:endParaRPr lang="zh-CN" altLang="en-US" sz="1500" kern="1200" dirty="0">
                        <a:solidFill>
                          <a:schemeClr val="tx1"/>
                        </a:solidFill>
                        <a:latin typeface="微软雅黑" panose="020B0503020204020204" pitchFamily="34" charset="-122"/>
                        <a:ea typeface="微软雅黑" panose="020B0503020204020204" pitchFamily="34" charset="-122"/>
                        <a:cs typeface="+mn-cs"/>
                      </a:endParaRPr>
                    </a:p>
                  </a:txBody>
                  <a:tcPr marL="121928" marR="121928" marT="60957" marB="60957" anchor="ctr">
                    <a:solidFill>
                      <a:schemeClr val="accent5">
                        <a:lumMod val="20000"/>
                        <a:lumOff val="80000"/>
                      </a:schemeClr>
                    </a:solidFill>
                  </a:tcPr>
                </a:tc>
                <a:tc hMerge="1">
                  <a:txBody>
                    <a:bodyPr/>
                    <a:lstStyle/>
                    <a:p>
                      <a:endParaRPr lang="zh-CN" altLang="en-US" sz="1100" dirty="0">
                        <a:ea typeface="微软雅黑" panose="020B0503020204020204" pitchFamily="34" charset="-122"/>
                      </a:endParaRPr>
                    </a:p>
                  </a:txBody>
                  <a:tcPr marL="91443" marR="91443" marT="45721" marB="45721" anchor="ctr">
                    <a:solidFill>
                      <a:schemeClr val="accent5">
                        <a:lumMod val="20000"/>
                        <a:lumOff val="80000"/>
                      </a:schemeClr>
                    </a:solidFill>
                  </a:tcPr>
                </a:tc>
                <a:tc hMerge="1">
                  <a:txBody>
                    <a:bodyPr/>
                    <a:lstStyle/>
                    <a:p>
                      <a:endParaRPr lang="zh-CN" altLang="en-US"/>
                    </a:p>
                  </a:txBody>
                  <a:tcPr/>
                </a:tc>
                <a:extLst>
                  <a:ext uri="{0D108BD9-81ED-4DB2-BD59-A6C34878D82A}">
                    <a16:rowId xmlns:a16="http://schemas.microsoft.com/office/drawing/2014/main" val="10003"/>
                  </a:ext>
                </a:extLst>
              </a:tr>
              <a:tr h="774765">
                <a:tc>
                  <a:txBody>
                    <a:bodyPr/>
                    <a:lstStyle/>
                    <a:p>
                      <a:r>
                        <a:rPr lang="zh-CN" altLang="en-US" sz="1500" dirty="0" smtClean="0">
                          <a:ea typeface="微软雅黑" panose="020B0503020204020204" pitchFamily="34" charset="-122"/>
                        </a:rPr>
                        <a:t>中国首次上市时间</a:t>
                      </a:r>
                      <a:endParaRPr lang="zh-CN" altLang="en-US" sz="1500" dirty="0">
                        <a:ea typeface="微软雅黑" panose="020B0503020204020204" pitchFamily="34" charset="-122"/>
                      </a:endParaRPr>
                    </a:p>
                  </a:txBody>
                  <a:tcPr marL="121928" marR="121928" marT="60957" marB="6095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500" dirty="0" smtClean="0">
                          <a:solidFill>
                            <a:schemeClr val="tx1"/>
                          </a:solidFill>
                          <a:latin typeface="微软雅黑" panose="020B0503020204020204" pitchFamily="34" charset="-122"/>
                          <a:ea typeface="微软雅黑" panose="020B0503020204020204" pitchFamily="34" charset="-122"/>
                        </a:rPr>
                        <a:t>2023</a:t>
                      </a:r>
                      <a:r>
                        <a:rPr lang="zh-CN" altLang="en-US" sz="1500" dirty="0" smtClean="0">
                          <a:solidFill>
                            <a:schemeClr val="tx1"/>
                          </a:solidFill>
                          <a:latin typeface="微软雅黑" panose="020B0503020204020204" pitchFamily="34" charset="-122"/>
                          <a:ea typeface="微软雅黑" panose="020B0503020204020204" pitchFamily="34" charset="-122"/>
                        </a:rPr>
                        <a:t>年</a:t>
                      </a:r>
                      <a:r>
                        <a:rPr lang="en-US" altLang="zh-CN" sz="1500" dirty="0" smtClean="0">
                          <a:solidFill>
                            <a:schemeClr val="tx1"/>
                          </a:solidFill>
                          <a:latin typeface="微软雅黑" panose="020B0503020204020204" pitchFamily="34" charset="-122"/>
                          <a:ea typeface="微软雅黑" panose="020B0503020204020204" pitchFamily="34" charset="-122"/>
                        </a:rPr>
                        <a:t>6</a:t>
                      </a:r>
                      <a:r>
                        <a:rPr lang="zh-CN" altLang="en-US" sz="1500" dirty="0" smtClean="0">
                          <a:solidFill>
                            <a:schemeClr val="tx1"/>
                          </a:solidFill>
                          <a:latin typeface="微软雅黑" panose="020B0503020204020204" pitchFamily="34" charset="-122"/>
                          <a:ea typeface="微软雅黑" panose="020B0503020204020204" pitchFamily="34" charset="-122"/>
                        </a:rPr>
                        <a:t>月</a:t>
                      </a:r>
                      <a:r>
                        <a:rPr lang="en-US" altLang="zh-CN" sz="1500" dirty="0" smtClean="0">
                          <a:solidFill>
                            <a:schemeClr val="tx1"/>
                          </a:solidFill>
                          <a:latin typeface="微软雅黑" panose="020B0503020204020204" pitchFamily="34" charset="-122"/>
                          <a:ea typeface="微软雅黑" panose="020B0503020204020204" pitchFamily="34" charset="-122"/>
                        </a:rPr>
                        <a:t>27</a:t>
                      </a:r>
                      <a:r>
                        <a:rPr lang="zh-CN" altLang="en-US" sz="1500" dirty="0" smtClean="0">
                          <a:solidFill>
                            <a:schemeClr val="tx1"/>
                          </a:solidFill>
                          <a:latin typeface="微软雅黑" panose="020B0503020204020204" pitchFamily="34" charset="-122"/>
                          <a:ea typeface="微软雅黑" panose="020B0503020204020204" pitchFamily="34" charset="-122"/>
                        </a:rPr>
                        <a:t>日</a:t>
                      </a:r>
                      <a:endParaRPr lang="en-US" altLang="zh-CN" sz="1500" dirty="0" smtClean="0">
                        <a:solidFill>
                          <a:schemeClr val="tx1"/>
                        </a:solidFill>
                        <a:latin typeface="微软雅黑" panose="020B0503020204020204" pitchFamily="34" charset="-122"/>
                        <a:ea typeface="微软雅黑" panose="020B0503020204020204" pitchFamily="34" charset="-122"/>
                      </a:endParaRPr>
                    </a:p>
                  </a:txBody>
                  <a:tcPr marL="121928" marR="121928" marT="60957" marB="60957" anchor="ctr"/>
                </a:tc>
                <a:tc>
                  <a:txBody>
                    <a:bodyPr/>
                    <a:lstStyle/>
                    <a:p>
                      <a:pPr marL="0" algn="l" defTabSz="914400" rtl="0" eaLnBrk="1" latinLnBrk="0" hangingPunct="1"/>
                      <a:r>
                        <a:rPr lang="zh-CN" altLang="en-US" sz="1500" b="1" kern="1200" dirty="0" smtClean="0">
                          <a:solidFill>
                            <a:schemeClr val="lt1"/>
                          </a:solidFill>
                          <a:latin typeface="+mn-lt"/>
                          <a:ea typeface="微软雅黑" panose="020B0503020204020204" pitchFamily="34" charset="-122"/>
                          <a:cs typeface="+mn-cs"/>
                        </a:rPr>
                        <a:t>目前大陆地区同通用名药品的上市情况</a:t>
                      </a:r>
                      <a:endParaRPr lang="zh-CN" altLang="en-US" sz="1500" b="1" kern="1200" dirty="0">
                        <a:solidFill>
                          <a:schemeClr val="lt1"/>
                        </a:solidFill>
                        <a:latin typeface="+mn-lt"/>
                        <a:ea typeface="微软雅黑" panose="020B0503020204020204" pitchFamily="34" charset="-122"/>
                        <a:cs typeface="+mn-cs"/>
                      </a:endParaRPr>
                    </a:p>
                  </a:txBody>
                  <a:tcPr marL="121928" marR="121928" marT="60957" marB="60957" anchor="ctr">
                    <a:solidFill>
                      <a:schemeClr val="accent1"/>
                    </a:solidFill>
                  </a:tcPr>
                </a:tc>
                <a:tc>
                  <a:txBody>
                    <a:bodyPr/>
                    <a:lstStyle/>
                    <a:p>
                      <a:r>
                        <a:rPr lang="zh-CN" altLang="en-US" sz="1500" b="1" dirty="0" smtClean="0">
                          <a:solidFill>
                            <a:srgbClr val="FF0000"/>
                          </a:solidFill>
                          <a:ea typeface="微软雅黑" panose="020B0503020204020204" pitchFamily="34" charset="-122"/>
                        </a:rPr>
                        <a:t>无</a:t>
                      </a:r>
                      <a:endParaRPr lang="zh-CN" altLang="en-US" sz="1500" b="1" dirty="0">
                        <a:solidFill>
                          <a:srgbClr val="FF0000"/>
                        </a:solidFill>
                        <a:ea typeface="微软雅黑" panose="020B0503020204020204" pitchFamily="34" charset="-122"/>
                      </a:endParaRPr>
                    </a:p>
                  </a:txBody>
                  <a:tcPr marL="121928" marR="121928" marT="60957" marB="60957" anchor="ctr"/>
                </a:tc>
                <a:extLst>
                  <a:ext uri="{0D108BD9-81ED-4DB2-BD59-A6C34878D82A}">
                    <a16:rowId xmlns:a16="http://schemas.microsoft.com/office/drawing/2014/main" val="10004"/>
                  </a:ext>
                </a:extLst>
              </a:tr>
              <a:tr h="1109239">
                <a:tc>
                  <a:txBody>
                    <a:bodyPr/>
                    <a:lstStyle/>
                    <a:p>
                      <a:r>
                        <a:rPr lang="zh-CN" altLang="en-US" sz="1500" dirty="0" smtClean="0">
                          <a:ea typeface="微软雅黑" panose="020B0503020204020204" pitchFamily="34" charset="-122"/>
                        </a:rPr>
                        <a:t>全球首次上市时间及国家</a:t>
                      </a:r>
                      <a:r>
                        <a:rPr lang="en-US" altLang="zh-CN" sz="1500" dirty="0" smtClean="0">
                          <a:ea typeface="微软雅黑" panose="020B0503020204020204" pitchFamily="34" charset="-122"/>
                        </a:rPr>
                        <a:t>/</a:t>
                      </a:r>
                      <a:r>
                        <a:rPr lang="zh-CN" altLang="en-US" sz="1500" dirty="0" smtClean="0">
                          <a:ea typeface="微软雅黑" panose="020B0503020204020204" pitchFamily="34" charset="-122"/>
                        </a:rPr>
                        <a:t>地区</a:t>
                      </a:r>
                      <a:endParaRPr lang="zh-CN" altLang="en-US" sz="1500" dirty="0">
                        <a:ea typeface="微软雅黑" panose="020B0503020204020204" pitchFamily="34" charset="-122"/>
                      </a:endParaRPr>
                    </a:p>
                  </a:txBody>
                  <a:tcPr marL="121928" marR="121928" marT="60957" marB="6095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500" dirty="0" smtClean="0">
                          <a:solidFill>
                            <a:schemeClr val="tx1"/>
                          </a:solidFill>
                          <a:latin typeface="微软雅黑" panose="020B0503020204020204" pitchFamily="34" charset="-122"/>
                          <a:ea typeface="微软雅黑" panose="020B0503020204020204" pitchFamily="34" charset="-122"/>
                        </a:rPr>
                        <a:t>2023</a:t>
                      </a:r>
                      <a:r>
                        <a:rPr lang="zh-CN" altLang="en-US" sz="1500" dirty="0" smtClean="0">
                          <a:solidFill>
                            <a:schemeClr val="tx1"/>
                          </a:solidFill>
                          <a:latin typeface="微软雅黑" panose="020B0503020204020204" pitchFamily="34" charset="-122"/>
                          <a:ea typeface="微软雅黑" panose="020B0503020204020204" pitchFamily="34" charset="-122"/>
                        </a:rPr>
                        <a:t>年</a:t>
                      </a:r>
                      <a:r>
                        <a:rPr lang="en-US" altLang="zh-CN" sz="1500" dirty="0" smtClean="0">
                          <a:solidFill>
                            <a:schemeClr val="tx1"/>
                          </a:solidFill>
                          <a:latin typeface="微软雅黑" panose="020B0503020204020204" pitchFamily="34" charset="-122"/>
                          <a:ea typeface="微软雅黑" panose="020B0503020204020204" pitchFamily="34" charset="-122"/>
                        </a:rPr>
                        <a:t>6</a:t>
                      </a:r>
                      <a:r>
                        <a:rPr lang="zh-CN" altLang="en-US" sz="1500" dirty="0" smtClean="0">
                          <a:solidFill>
                            <a:schemeClr val="tx1"/>
                          </a:solidFill>
                          <a:latin typeface="微软雅黑" panose="020B0503020204020204" pitchFamily="34" charset="-122"/>
                          <a:ea typeface="微软雅黑" panose="020B0503020204020204" pitchFamily="34" charset="-122"/>
                        </a:rPr>
                        <a:t>月</a:t>
                      </a:r>
                      <a:r>
                        <a:rPr lang="en-US" altLang="zh-CN" sz="1500" dirty="0" smtClean="0">
                          <a:solidFill>
                            <a:schemeClr val="tx1"/>
                          </a:solidFill>
                          <a:latin typeface="微软雅黑" panose="020B0503020204020204" pitchFamily="34" charset="-122"/>
                          <a:ea typeface="微软雅黑" panose="020B0503020204020204" pitchFamily="34" charset="-122"/>
                        </a:rPr>
                        <a:t>27</a:t>
                      </a:r>
                      <a:r>
                        <a:rPr lang="zh-CN" altLang="en-US" sz="1500" dirty="0" smtClean="0">
                          <a:solidFill>
                            <a:schemeClr val="tx1"/>
                          </a:solidFill>
                          <a:latin typeface="微软雅黑" panose="020B0503020204020204" pitchFamily="34" charset="-122"/>
                          <a:ea typeface="微软雅黑" panose="020B0503020204020204" pitchFamily="34" charset="-122"/>
                        </a:rPr>
                        <a:t>日</a:t>
                      </a:r>
                      <a:endParaRPr lang="en-US" altLang="zh-CN" sz="1500" dirty="0" smtClean="0">
                        <a:solidFill>
                          <a:schemeClr val="tx1"/>
                        </a:solidFill>
                        <a:latin typeface="微软雅黑" panose="020B0503020204020204" pitchFamily="34" charset="-122"/>
                        <a:ea typeface="微软雅黑" panose="020B0503020204020204" pitchFamily="34" charset="-122"/>
                      </a:endParaRPr>
                    </a:p>
                    <a:p>
                      <a:r>
                        <a:rPr lang="zh-CN" altLang="en-US" sz="1500" kern="1200" dirty="0" smtClean="0">
                          <a:solidFill>
                            <a:schemeClr val="tx1"/>
                          </a:solidFill>
                          <a:latin typeface="微软雅黑" panose="020B0503020204020204" pitchFamily="34" charset="-122"/>
                          <a:ea typeface="微软雅黑" panose="020B0503020204020204" pitchFamily="34" charset="-122"/>
                          <a:cs typeface="+mn-cs"/>
                        </a:rPr>
                        <a:t>中国</a:t>
                      </a:r>
                      <a:endParaRPr lang="zh-CN" altLang="en-US" sz="1500" kern="1200" dirty="0">
                        <a:solidFill>
                          <a:schemeClr val="tx1"/>
                        </a:solidFill>
                        <a:latin typeface="微软雅黑" panose="020B0503020204020204" pitchFamily="34" charset="-122"/>
                        <a:ea typeface="微软雅黑" panose="020B0503020204020204" pitchFamily="34" charset="-122"/>
                        <a:cs typeface="+mn-cs"/>
                      </a:endParaRPr>
                    </a:p>
                  </a:txBody>
                  <a:tcPr marL="121928" marR="121928" marT="60957" marB="60957" anchor="ctr"/>
                </a:tc>
                <a:tc>
                  <a:txBody>
                    <a:bodyPr/>
                    <a:lstStyle/>
                    <a:p>
                      <a:pPr marL="0" algn="l" defTabSz="914400" rtl="0" eaLnBrk="1" latinLnBrk="0" hangingPunct="1"/>
                      <a:r>
                        <a:rPr lang="zh-CN" altLang="en-US" sz="1500" b="1" kern="1200" dirty="0" smtClean="0">
                          <a:solidFill>
                            <a:schemeClr val="lt1"/>
                          </a:solidFill>
                          <a:latin typeface="+mn-lt"/>
                          <a:ea typeface="微软雅黑" panose="020B0503020204020204" pitchFamily="34" charset="-122"/>
                          <a:cs typeface="+mn-cs"/>
                        </a:rPr>
                        <a:t>是否为</a:t>
                      </a:r>
                      <a:r>
                        <a:rPr lang="en-US" altLang="zh-CN" sz="1500" b="1" kern="1200" dirty="0" smtClean="0">
                          <a:solidFill>
                            <a:schemeClr val="lt1"/>
                          </a:solidFill>
                          <a:latin typeface="+mn-lt"/>
                          <a:ea typeface="微软雅黑" panose="020B0503020204020204" pitchFamily="34" charset="-122"/>
                          <a:cs typeface="+mn-cs"/>
                        </a:rPr>
                        <a:t>OTC</a:t>
                      </a:r>
                      <a:r>
                        <a:rPr lang="zh-CN" altLang="en-US" sz="1500" b="1" kern="1200" dirty="0" smtClean="0">
                          <a:solidFill>
                            <a:schemeClr val="lt1"/>
                          </a:solidFill>
                          <a:latin typeface="+mn-lt"/>
                          <a:ea typeface="微软雅黑" panose="020B0503020204020204" pitchFamily="34" charset="-122"/>
                          <a:cs typeface="+mn-cs"/>
                        </a:rPr>
                        <a:t>药品</a:t>
                      </a:r>
                      <a:endParaRPr lang="zh-CN" altLang="en-US" sz="1500" b="1" kern="1200" dirty="0">
                        <a:solidFill>
                          <a:schemeClr val="lt1"/>
                        </a:solidFill>
                        <a:latin typeface="+mn-lt"/>
                        <a:ea typeface="微软雅黑" panose="020B0503020204020204" pitchFamily="34" charset="-122"/>
                        <a:cs typeface="+mn-cs"/>
                      </a:endParaRPr>
                    </a:p>
                  </a:txBody>
                  <a:tcPr marL="121928" marR="121928" marT="60957" marB="60957" anchor="ctr">
                    <a:solidFill>
                      <a:srgbClr val="4F81BD"/>
                    </a:solidFill>
                  </a:tcPr>
                </a:tc>
                <a:tc>
                  <a:txBody>
                    <a:bodyPr/>
                    <a:lstStyle/>
                    <a:p>
                      <a:r>
                        <a:rPr lang="zh-CN" altLang="en-US" sz="1500" b="0" dirty="0" smtClean="0">
                          <a:solidFill>
                            <a:schemeClr val="tx1"/>
                          </a:solidFill>
                          <a:ea typeface="微软雅黑" panose="020B0503020204020204" pitchFamily="34" charset="-122"/>
                        </a:rPr>
                        <a:t>否</a:t>
                      </a:r>
                      <a:endParaRPr lang="zh-CN" altLang="en-US" sz="1500" b="0" dirty="0">
                        <a:solidFill>
                          <a:schemeClr val="tx1"/>
                        </a:solidFill>
                        <a:ea typeface="微软雅黑" panose="020B0503020204020204" pitchFamily="34" charset="-122"/>
                      </a:endParaRPr>
                    </a:p>
                  </a:txBody>
                  <a:tcPr marL="121928" marR="121928" marT="60957" marB="60957" anchor="ctr"/>
                </a:tc>
                <a:extLst>
                  <a:ext uri="{0D108BD9-81ED-4DB2-BD59-A6C34878D82A}">
                    <a16:rowId xmlns:a16="http://schemas.microsoft.com/office/drawing/2014/main" val="10005"/>
                  </a:ext>
                </a:extLst>
              </a:tr>
            </a:tbl>
          </a:graphicData>
        </a:graphic>
      </p:graphicFrame>
      <p:sp>
        <p:nvSpPr>
          <p:cNvPr id="2" name="文本框 1"/>
          <p:cNvSpPr txBox="1"/>
          <p:nvPr/>
        </p:nvSpPr>
        <p:spPr>
          <a:xfrm>
            <a:off x="6561667" y="937961"/>
            <a:ext cx="5537200" cy="5247590"/>
          </a:xfrm>
          <a:prstGeom prst="rect">
            <a:avLst/>
          </a:prstGeom>
          <a:solidFill>
            <a:schemeClr val="bg1"/>
          </a:solidFill>
          <a:ln w="19050">
            <a:solidFill>
              <a:schemeClr val="accent1"/>
            </a:solidFill>
            <a:prstDash val="dash"/>
          </a:ln>
        </p:spPr>
        <p:txBody>
          <a:bodyPr>
            <a:spAutoFit/>
          </a:bodyPr>
          <a:lstStyle/>
          <a:p>
            <a:pPr eaLnBrk="0" fontAlgn="base" hangingPunct="0">
              <a:lnSpc>
                <a:spcPts val="2667"/>
              </a:lnSpc>
              <a:spcBef>
                <a:spcPct val="0"/>
              </a:spcBef>
              <a:spcAft>
                <a:spcPct val="0"/>
              </a:spcAft>
              <a:defRPr/>
            </a:pPr>
            <a:r>
              <a:rPr lang="zh-CN" altLang="en-US" sz="1600" b="1" dirty="0">
                <a:solidFill>
                  <a:srgbClr val="000000"/>
                </a:solidFill>
                <a:latin typeface="微软雅黑" panose="020B0503020204020204" pitchFamily="34" charset="-122"/>
                <a:ea typeface="微软雅黑" panose="020B0503020204020204" pitchFamily="34" charset="-122"/>
              </a:rPr>
              <a:t>建议参照药品：</a:t>
            </a:r>
            <a:r>
              <a:rPr lang="zh-CN" altLang="en-US" sz="1600" b="1" dirty="0">
                <a:solidFill>
                  <a:srgbClr val="FF0000"/>
                </a:solidFill>
                <a:latin typeface="微软雅黑" panose="020B0503020204020204" pitchFamily="34" charset="-122"/>
                <a:ea typeface="微软雅黑" panose="020B0503020204020204" pitchFamily="34" charset="-122"/>
              </a:rPr>
              <a:t>盐酸阿来替尼胶囊</a:t>
            </a:r>
            <a:endParaRPr lang="en-US" altLang="zh-CN" sz="1600" b="1" dirty="0">
              <a:solidFill>
                <a:srgbClr val="FF0000"/>
              </a:solidFill>
              <a:latin typeface="微软雅黑" panose="020B0503020204020204" pitchFamily="34" charset="-122"/>
              <a:ea typeface="微软雅黑" panose="020B0503020204020204" pitchFamily="34" charset="-122"/>
            </a:endParaRPr>
          </a:p>
          <a:p>
            <a:pPr eaLnBrk="0" fontAlgn="base" hangingPunct="0">
              <a:lnSpc>
                <a:spcPts val="2667"/>
              </a:lnSpc>
              <a:spcBef>
                <a:spcPts val="800"/>
              </a:spcBef>
              <a:spcAft>
                <a:spcPct val="0"/>
              </a:spcAft>
              <a:defRPr/>
            </a:pPr>
            <a:r>
              <a:rPr lang="zh-CN" altLang="en-US" sz="1600" b="1" dirty="0">
                <a:solidFill>
                  <a:srgbClr val="000000"/>
                </a:solidFill>
                <a:latin typeface="微软雅黑" panose="020B0503020204020204" pitchFamily="34" charset="-122"/>
                <a:ea typeface="微软雅黑" panose="020B0503020204020204" pitchFamily="34" charset="-122"/>
              </a:rPr>
              <a:t>参照品选择理由</a:t>
            </a:r>
            <a:r>
              <a:rPr lang="zh-CN" altLang="en-US" sz="1600" dirty="0">
                <a:solidFill>
                  <a:srgbClr val="000000"/>
                </a:solidFill>
                <a:latin typeface="微软雅黑" panose="020B0503020204020204" pitchFamily="34" charset="-122"/>
                <a:ea typeface="微软雅黑" panose="020B0503020204020204" pitchFamily="34" charset="-122"/>
              </a:rPr>
              <a:t>：</a:t>
            </a:r>
            <a:endParaRPr lang="en-US" altLang="zh-CN" sz="1600" dirty="0">
              <a:solidFill>
                <a:srgbClr val="000000"/>
              </a:solidFill>
              <a:latin typeface="微软雅黑" panose="020B0503020204020204" pitchFamily="34" charset="-122"/>
              <a:ea typeface="微软雅黑" panose="020B0503020204020204" pitchFamily="34" charset="-122"/>
            </a:endParaRPr>
          </a:p>
          <a:p>
            <a:pPr marL="228594" indent="-228594" eaLnBrk="0" fontAlgn="base" hangingPunct="0">
              <a:lnSpc>
                <a:spcPts val="2667"/>
              </a:lnSpc>
              <a:spcBef>
                <a:spcPct val="0"/>
              </a:spcBef>
              <a:spcAft>
                <a:spcPct val="0"/>
              </a:spcAft>
              <a:buFont typeface="Wingdings" panose="05000000000000000000" pitchFamily="2" charset="2"/>
              <a:buChar char="Ø"/>
              <a:defRPr/>
            </a:pPr>
            <a:r>
              <a:rPr lang="zh-CN" altLang="en-US" sz="1467" dirty="0">
                <a:latin typeface="微软雅黑" panose="020B0503020204020204" pitchFamily="34" charset="-122"/>
                <a:ea typeface="微软雅黑" panose="020B0503020204020204" pitchFamily="34" charset="-122"/>
              </a:rPr>
              <a:t>临床应用最广泛：中国目前销量和销售额为</a:t>
            </a:r>
            <a:r>
              <a:rPr lang="en-US" altLang="zh-CN" sz="1467" dirty="0">
                <a:latin typeface="微软雅黑" panose="020B0503020204020204" pitchFamily="34" charset="-122"/>
                <a:ea typeface="微软雅黑" panose="020B0503020204020204" pitchFamily="34" charset="-122"/>
              </a:rPr>
              <a:t>ALK</a:t>
            </a:r>
            <a:r>
              <a:rPr lang="zh-CN" altLang="en-US" sz="1467" dirty="0">
                <a:latin typeface="微软雅黑" panose="020B0503020204020204" pitchFamily="34" charset="-122"/>
                <a:ea typeface="微软雅黑" panose="020B0503020204020204" pitchFamily="34" charset="-122"/>
              </a:rPr>
              <a:t>抑制剂中最高</a:t>
            </a:r>
            <a:endParaRPr lang="en-US" altLang="zh-CN" sz="1467" dirty="0">
              <a:latin typeface="微软雅黑" panose="020B0503020204020204" pitchFamily="34" charset="-122"/>
              <a:ea typeface="微软雅黑" panose="020B0503020204020204" pitchFamily="34" charset="-122"/>
            </a:endParaRPr>
          </a:p>
          <a:p>
            <a:pPr marL="228594" indent="-228594" eaLnBrk="0" fontAlgn="base" hangingPunct="0">
              <a:lnSpc>
                <a:spcPts val="2667"/>
              </a:lnSpc>
              <a:spcBef>
                <a:spcPct val="0"/>
              </a:spcBef>
              <a:spcAft>
                <a:spcPct val="0"/>
              </a:spcAft>
              <a:buFont typeface="Wingdings" panose="05000000000000000000" pitchFamily="2" charset="2"/>
              <a:buChar char="Ø"/>
              <a:defRPr/>
            </a:pPr>
            <a:r>
              <a:rPr lang="zh-CN" altLang="en-US" sz="1467" dirty="0">
                <a:latin typeface="微软雅黑" panose="020B0503020204020204" pitchFamily="34" charset="-122"/>
                <a:ea typeface="微软雅黑" panose="020B0503020204020204" pitchFamily="34" charset="-122"/>
              </a:rPr>
              <a:t>权威指南推荐阿来替尼作为二线标准</a:t>
            </a:r>
            <a:r>
              <a:rPr lang="zh-CN" altLang="en-US" sz="1467" dirty="0" smtClean="0">
                <a:latin typeface="微软雅黑" panose="020B0503020204020204" pitchFamily="34" charset="-122"/>
                <a:ea typeface="微软雅黑" panose="020B0503020204020204" pitchFamily="34" charset="-122"/>
              </a:rPr>
              <a:t>用药，疗效可比</a:t>
            </a:r>
            <a:endParaRPr lang="en-US" altLang="zh-CN" sz="1467" dirty="0">
              <a:latin typeface="微软雅黑" panose="020B0503020204020204" pitchFamily="34" charset="-122"/>
              <a:ea typeface="微软雅黑" panose="020B0503020204020204" pitchFamily="34" charset="-122"/>
            </a:endParaRPr>
          </a:p>
          <a:p>
            <a:pPr marL="228594" indent="-228594" eaLnBrk="0" fontAlgn="base" hangingPunct="0">
              <a:lnSpc>
                <a:spcPts val="2667"/>
              </a:lnSpc>
              <a:spcBef>
                <a:spcPct val="0"/>
              </a:spcBef>
              <a:spcAft>
                <a:spcPct val="0"/>
              </a:spcAft>
              <a:buFont typeface="Wingdings" panose="05000000000000000000" pitchFamily="2" charset="2"/>
              <a:buChar char="Ø"/>
              <a:defRPr/>
            </a:pPr>
            <a:r>
              <a:rPr lang="zh-CN" altLang="en-US" sz="1467" dirty="0" smtClean="0">
                <a:solidFill>
                  <a:srgbClr val="000000"/>
                </a:solidFill>
                <a:latin typeface="微软雅黑" panose="020B0503020204020204" pitchFamily="34" charset="-122"/>
                <a:ea typeface="微软雅黑" panose="020B0503020204020204" pitchFamily="34" charset="-122"/>
              </a:rPr>
              <a:t>国际</a:t>
            </a:r>
            <a:r>
              <a:rPr lang="zh-CN" altLang="en-US" sz="1467" dirty="0">
                <a:solidFill>
                  <a:srgbClr val="000000"/>
                </a:solidFill>
                <a:latin typeface="微软雅黑" panose="020B0503020204020204" pitchFamily="34" charset="-122"/>
                <a:ea typeface="微软雅黑" panose="020B0503020204020204" pitchFamily="34" charset="-122"/>
              </a:rPr>
              <a:t>典型</a:t>
            </a:r>
            <a:r>
              <a:rPr lang="en-US" altLang="zh-CN" sz="1467" dirty="0">
                <a:solidFill>
                  <a:srgbClr val="000000"/>
                </a:solidFill>
                <a:latin typeface="微软雅黑" panose="020B0503020204020204" pitchFamily="34" charset="-122"/>
                <a:ea typeface="微软雅黑" panose="020B0503020204020204" pitchFamily="34" charset="-122"/>
              </a:rPr>
              <a:t>HTA</a:t>
            </a:r>
            <a:r>
              <a:rPr lang="zh-CN" altLang="en-US" sz="1467" dirty="0">
                <a:solidFill>
                  <a:srgbClr val="000000"/>
                </a:solidFill>
                <a:latin typeface="微软雅黑" panose="020B0503020204020204" pitchFamily="34" charset="-122"/>
                <a:ea typeface="微软雅黑" panose="020B0503020204020204" pitchFamily="34" charset="-122"/>
              </a:rPr>
              <a:t>指定参照药</a:t>
            </a:r>
            <a:endParaRPr lang="en-US" altLang="zh-CN" sz="1467" dirty="0">
              <a:solidFill>
                <a:srgbClr val="000000"/>
              </a:solidFill>
              <a:latin typeface="微软雅黑" panose="020B0503020204020204" pitchFamily="34" charset="-122"/>
              <a:ea typeface="微软雅黑" panose="020B0503020204020204" pitchFamily="34" charset="-122"/>
            </a:endParaRPr>
          </a:p>
          <a:p>
            <a:pPr eaLnBrk="0" fontAlgn="base" hangingPunct="0">
              <a:lnSpc>
                <a:spcPts val="2667"/>
              </a:lnSpc>
              <a:spcBef>
                <a:spcPts val="800"/>
              </a:spcBef>
              <a:spcAft>
                <a:spcPct val="0"/>
              </a:spcAft>
              <a:defRPr/>
            </a:pPr>
            <a:r>
              <a:rPr lang="zh-CN" altLang="en-US" sz="1600" b="1" dirty="0">
                <a:solidFill>
                  <a:srgbClr val="000000"/>
                </a:solidFill>
                <a:latin typeface="微软雅黑" panose="020B0503020204020204" pitchFamily="34" charset="-122"/>
                <a:ea typeface="微软雅黑" panose="020B0503020204020204" pitchFamily="34" charset="-122"/>
              </a:rPr>
              <a:t>对比参照品的优势</a:t>
            </a:r>
            <a:r>
              <a:rPr lang="zh-CN" altLang="en-US" sz="1600" dirty="0">
                <a:solidFill>
                  <a:srgbClr val="000000"/>
                </a:solidFill>
                <a:latin typeface="微软雅黑" panose="020B0503020204020204" pitchFamily="34" charset="-122"/>
                <a:ea typeface="微软雅黑" panose="020B0503020204020204" pitchFamily="34" charset="-122"/>
              </a:rPr>
              <a:t>：</a:t>
            </a:r>
            <a:endParaRPr lang="en-US" altLang="zh-CN" sz="1600" dirty="0">
              <a:solidFill>
                <a:srgbClr val="000000"/>
              </a:solidFill>
              <a:latin typeface="微软雅黑" panose="020B0503020204020204" pitchFamily="34" charset="-122"/>
              <a:ea typeface="微软雅黑" panose="020B0503020204020204" pitchFamily="34" charset="-122"/>
            </a:endParaRPr>
          </a:p>
          <a:p>
            <a:pPr marL="228594" indent="-228594" eaLnBrk="0" fontAlgn="base" hangingPunct="0">
              <a:lnSpc>
                <a:spcPts val="2667"/>
              </a:lnSpc>
              <a:spcBef>
                <a:spcPct val="0"/>
              </a:spcBef>
              <a:spcAft>
                <a:spcPct val="0"/>
              </a:spcAft>
              <a:buFont typeface="Wingdings" panose="05000000000000000000" pitchFamily="2" charset="2"/>
              <a:buChar char="Ø"/>
              <a:defRPr/>
            </a:pPr>
            <a:r>
              <a:rPr lang="zh-CN" altLang="en-US" sz="1467" dirty="0">
                <a:solidFill>
                  <a:srgbClr val="000000"/>
                </a:solidFill>
                <a:latin typeface="微软雅黑" panose="020B0503020204020204" pitchFamily="34" charset="-122"/>
                <a:ea typeface="微软雅黑" panose="020B0503020204020204" pitchFamily="34" charset="-122"/>
              </a:rPr>
              <a:t>伊鲁阿克对经克唑治疗耐药后</a:t>
            </a:r>
            <a:r>
              <a:rPr lang="en-US" altLang="zh-CN" sz="1467" dirty="0">
                <a:solidFill>
                  <a:srgbClr val="000000"/>
                </a:solidFill>
                <a:latin typeface="微软雅黑" panose="020B0503020204020204" pitchFamily="34" charset="-122"/>
                <a:ea typeface="微软雅黑" panose="020B0503020204020204" pitchFamily="34" charset="-122"/>
              </a:rPr>
              <a:t>ALK</a:t>
            </a:r>
            <a:r>
              <a:rPr lang="zh-CN" altLang="en-US" sz="1467" dirty="0">
                <a:solidFill>
                  <a:srgbClr val="000000"/>
                </a:solidFill>
                <a:latin typeface="微软雅黑" panose="020B0503020204020204" pitchFamily="34" charset="-122"/>
                <a:ea typeface="微软雅黑" panose="020B0503020204020204" pitchFamily="34" charset="-122"/>
              </a:rPr>
              <a:t>阳性晚期</a:t>
            </a:r>
            <a:r>
              <a:rPr lang="en-US" altLang="zh-CN" sz="1467" dirty="0">
                <a:solidFill>
                  <a:srgbClr val="000000"/>
                </a:solidFill>
                <a:latin typeface="微软雅黑" panose="020B0503020204020204" pitchFamily="34" charset="-122"/>
                <a:ea typeface="微软雅黑" panose="020B0503020204020204" pitchFamily="34" charset="-122"/>
              </a:rPr>
              <a:t>NSCLC</a:t>
            </a:r>
            <a:r>
              <a:rPr lang="zh-CN" altLang="en-US" sz="1467" dirty="0">
                <a:solidFill>
                  <a:srgbClr val="000000"/>
                </a:solidFill>
                <a:latin typeface="微软雅黑" panose="020B0503020204020204" pitchFamily="34" charset="-122"/>
                <a:ea typeface="微软雅黑" panose="020B0503020204020204" pitchFamily="34" charset="-122"/>
              </a:rPr>
              <a:t>患者，</a:t>
            </a:r>
            <a:r>
              <a:rPr lang="en-US" altLang="zh-CN" sz="1467" dirty="0">
                <a:solidFill>
                  <a:srgbClr val="000000"/>
                </a:solidFill>
                <a:latin typeface="微软雅黑" panose="020B0503020204020204" pitchFamily="34" charset="-122"/>
                <a:ea typeface="微软雅黑" panose="020B0503020204020204" pitchFamily="34" charset="-122"/>
              </a:rPr>
              <a:t>IRC</a:t>
            </a:r>
            <a:r>
              <a:rPr lang="zh-CN" altLang="en-US" sz="1467" dirty="0">
                <a:solidFill>
                  <a:srgbClr val="000000"/>
                </a:solidFill>
                <a:latin typeface="微软雅黑" panose="020B0503020204020204" pitchFamily="34" charset="-122"/>
                <a:ea typeface="微软雅黑" panose="020B0503020204020204" pitchFamily="34" charset="-122"/>
              </a:rPr>
              <a:t>评估：</a:t>
            </a:r>
            <a:r>
              <a:rPr lang="zh-CN" altLang="en-US" sz="1467" dirty="0">
                <a:latin typeface="微软雅黑" panose="020B0503020204020204" pitchFamily="34" charset="-122"/>
                <a:ea typeface="微软雅黑" panose="020B0503020204020204" pitchFamily="34" charset="-122"/>
              </a:rPr>
              <a:t>伊鲁阿克客观缓解率（</a:t>
            </a:r>
            <a:r>
              <a:rPr lang="en-US" altLang="zh-CN" sz="1467" dirty="0">
                <a:latin typeface="微软雅黑" panose="020B0503020204020204" pitchFamily="34" charset="-122"/>
                <a:ea typeface="微软雅黑" panose="020B0503020204020204" pitchFamily="34" charset="-122"/>
              </a:rPr>
              <a:t>69.9%</a:t>
            </a:r>
            <a:r>
              <a:rPr lang="zh-CN" altLang="en-US" sz="1467" dirty="0">
                <a:latin typeface="微软雅黑" panose="020B0503020204020204" pitchFamily="34" charset="-122"/>
                <a:ea typeface="微软雅黑" panose="020B0503020204020204" pitchFamily="34" charset="-122"/>
              </a:rPr>
              <a:t>）、疾病控制率（</a:t>
            </a:r>
            <a:r>
              <a:rPr lang="en-US" altLang="zh-CN" sz="1467" dirty="0">
                <a:latin typeface="微软雅黑" panose="020B0503020204020204" pitchFamily="34" charset="-122"/>
                <a:ea typeface="微软雅黑" panose="020B0503020204020204" pitchFamily="34" charset="-122"/>
              </a:rPr>
              <a:t>96.6</a:t>
            </a:r>
            <a:r>
              <a:rPr lang="en-US" altLang="zh-CN" sz="1467" dirty="0">
                <a:solidFill>
                  <a:srgbClr val="000000"/>
                </a:solidFill>
                <a:latin typeface="微软雅黑" panose="020B0503020204020204" pitchFamily="34" charset="-122"/>
                <a:ea typeface="微软雅黑" panose="020B0503020204020204" pitchFamily="34" charset="-122"/>
              </a:rPr>
              <a:t>%</a:t>
            </a:r>
            <a:r>
              <a:rPr lang="zh-CN" altLang="en-US" sz="1467" dirty="0">
                <a:solidFill>
                  <a:srgbClr val="000000"/>
                </a:solidFill>
                <a:latin typeface="微软雅黑" panose="020B0503020204020204" pitchFamily="34" charset="-122"/>
                <a:ea typeface="微软雅黑" panose="020B0503020204020204" pitchFamily="34" charset="-122"/>
              </a:rPr>
              <a:t>）</a:t>
            </a:r>
            <a:r>
              <a:rPr lang="zh-CN" altLang="en-US" sz="1467" dirty="0" smtClean="0">
                <a:solidFill>
                  <a:srgbClr val="000000"/>
                </a:solidFill>
                <a:latin typeface="微软雅黑" panose="020B0503020204020204" pitchFamily="34" charset="-122"/>
                <a:ea typeface="微软雅黑" panose="020B0503020204020204" pitchFamily="34" charset="-122"/>
              </a:rPr>
              <a:t>、二线治疗</a:t>
            </a:r>
            <a:r>
              <a:rPr lang="en-US" altLang="zh-CN" sz="1467" dirty="0" err="1" smtClean="0">
                <a:solidFill>
                  <a:srgbClr val="FF0000"/>
                </a:solidFill>
                <a:latin typeface="微软雅黑" panose="020B0503020204020204" pitchFamily="34" charset="-122"/>
                <a:ea typeface="微软雅黑" panose="020B0503020204020204" pitchFamily="34" charset="-122"/>
              </a:rPr>
              <a:t>mPFS</a:t>
            </a:r>
            <a:r>
              <a:rPr lang="zh-CN" altLang="en-US" sz="1467" dirty="0" smtClean="0">
                <a:solidFill>
                  <a:srgbClr val="FF0000"/>
                </a:solidFill>
                <a:latin typeface="微软雅黑" panose="020B0503020204020204" pitchFamily="34" charset="-122"/>
                <a:ea typeface="微软雅黑" panose="020B0503020204020204" pitchFamily="34" charset="-122"/>
              </a:rPr>
              <a:t>较所有二代治疗最高，为</a:t>
            </a:r>
            <a:r>
              <a:rPr lang="en-US" altLang="zh-CN" sz="1467" dirty="0" smtClean="0">
                <a:solidFill>
                  <a:srgbClr val="FF0000"/>
                </a:solidFill>
                <a:latin typeface="微软雅黑" panose="020B0503020204020204" pitchFamily="34" charset="-122"/>
                <a:ea typeface="微软雅黑" panose="020B0503020204020204" pitchFamily="34" charset="-122"/>
              </a:rPr>
              <a:t>19.8</a:t>
            </a:r>
            <a:r>
              <a:rPr lang="zh-CN" altLang="en-US" sz="1467" dirty="0" smtClean="0">
                <a:solidFill>
                  <a:srgbClr val="FF0000"/>
                </a:solidFill>
                <a:latin typeface="微软雅黑" panose="020B0503020204020204" pitchFamily="34" charset="-122"/>
                <a:ea typeface="微软雅黑" panose="020B0503020204020204" pitchFamily="34" charset="-122"/>
              </a:rPr>
              <a:t>个月，</a:t>
            </a:r>
            <a:r>
              <a:rPr lang="zh-CN" altLang="en-US" sz="1467" dirty="0" smtClean="0">
                <a:latin typeface="微软雅黑" panose="020B0503020204020204" pitchFamily="34" charset="-122"/>
                <a:ea typeface="微软雅黑" panose="020B0503020204020204" pitchFamily="34" charset="-122"/>
              </a:rPr>
              <a:t>因不良反应导致终止治疗仅为</a:t>
            </a:r>
            <a:r>
              <a:rPr lang="en-US" altLang="zh-CN" sz="1467" dirty="0" smtClean="0">
                <a:latin typeface="微软雅黑" panose="020B0503020204020204" pitchFamily="34" charset="-122"/>
                <a:ea typeface="微软雅黑" panose="020B0503020204020204" pitchFamily="34" charset="-122"/>
              </a:rPr>
              <a:t>2.7%</a:t>
            </a:r>
            <a:endParaRPr lang="en-US" altLang="zh-CN" sz="1467" dirty="0">
              <a:latin typeface="微软雅黑" panose="020B0503020204020204" pitchFamily="34" charset="-122"/>
              <a:ea typeface="微软雅黑" panose="020B0503020204020204" pitchFamily="34" charset="-122"/>
            </a:endParaRPr>
          </a:p>
          <a:p>
            <a:pPr marL="228594" indent="-228594" eaLnBrk="0" fontAlgn="base" hangingPunct="0">
              <a:lnSpc>
                <a:spcPts val="2667"/>
              </a:lnSpc>
              <a:spcBef>
                <a:spcPct val="0"/>
              </a:spcBef>
              <a:spcAft>
                <a:spcPct val="0"/>
              </a:spcAft>
              <a:buFont typeface="Wingdings" panose="05000000000000000000" pitchFamily="2" charset="2"/>
              <a:buChar char="Ø"/>
              <a:defRPr/>
            </a:pPr>
            <a:r>
              <a:rPr lang="zh-CN" altLang="en-US" sz="1467" dirty="0">
                <a:solidFill>
                  <a:srgbClr val="000000"/>
                </a:solidFill>
                <a:latin typeface="微软雅黑" panose="020B0503020204020204" pitchFamily="34" charset="-122"/>
                <a:ea typeface="微软雅黑" panose="020B0503020204020204" pitchFamily="34" charset="-122"/>
              </a:rPr>
              <a:t>口服</a:t>
            </a:r>
            <a:r>
              <a:rPr lang="zh-CN" altLang="en-US" sz="1467" dirty="0">
                <a:latin typeface="微软雅黑" panose="020B0503020204020204" pitchFamily="34" charset="-122"/>
                <a:ea typeface="微软雅黑" panose="020B0503020204020204" pitchFamily="34" charset="-122"/>
              </a:rPr>
              <a:t>方便，一日一次，不易</a:t>
            </a:r>
            <a:r>
              <a:rPr lang="zh-CN" altLang="en-US" sz="1467" dirty="0">
                <a:solidFill>
                  <a:srgbClr val="000000"/>
                </a:solidFill>
                <a:latin typeface="微软雅黑" panose="020B0503020204020204" pitchFamily="34" charset="-122"/>
                <a:ea typeface="微软雅黑" panose="020B0503020204020204" pitchFamily="34" charset="-122"/>
              </a:rPr>
              <a:t>漏服，提高患者依从性</a:t>
            </a:r>
            <a:endParaRPr lang="en-US" altLang="zh-CN" sz="1467" dirty="0">
              <a:solidFill>
                <a:srgbClr val="000000"/>
              </a:solidFill>
              <a:latin typeface="微软雅黑" panose="020B0503020204020204" pitchFamily="34" charset="-122"/>
              <a:ea typeface="微软雅黑" panose="020B0503020204020204" pitchFamily="34" charset="-122"/>
            </a:endParaRPr>
          </a:p>
          <a:p>
            <a:pPr eaLnBrk="0" fontAlgn="base" hangingPunct="0">
              <a:lnSpc>
                <a:spcPts val="2667"/>
              </a:lnSpc>
              <a:spcBef>
                <a:spcPts val="800"/>
              </a:spcBef>
              <a:spcAft>
                <a:spcPct val="0"/>
              </a:spcAft>
              <a:defRPr/>
            </a:pPr>
            <a:r>
              <a:rPr lang="zh-CN" altLang="en-US" sz="1600" b="1" dirty="0">
                <a:latin typeface="微软雅黑" panose="020B0503020204020204" pitchFamily="34" charset="-122"/>
                <a:ea typeface="微软雅黑" panose="020B0503020204020204" pitchFamily="34" charset="-122"/>
              </a:rPr>
              <a:t>对比参照品的不足</a:t>
            </a:r>
            <a:r>
              <a:rPr lang="zh-CN" altLang="en-US" sz="1600" dirty="0">
                <a:latin typeface="微软雅黑" panose="020B0503020204020204" pitchFamily="34" charset="-122"/>
                <a:ea typeface="微软雅黑" panose="020B0503020204020204" pitchFamily="34" charset="-122"/>
              </a:rPr>
              <a:t>：</a:t>
            </a:r>
          </a:p>
          <a:p>
            <a:pPr eaLnBrk="0" fontAlgn="base" hangingPunct="0">
              <a:lnSpc>
                <a:spcPts val="2667"/>
              </a:lnSpc>
              <a:spcBef>
                <a:spcPct val="0"/>
              </a:spcBef>
              <a:spcAft>
                <a:spcPct val="0"/>
              </a:spcAft>
              <a:defRPr/>
            </a:pPr>
            <a:r>
              <a:rPr lang="zh-CN" altLang="en-US" sz="1467" dirty="0">
                <a:solidFill>
                  <a:srgbClr val="000000"/>
                </a:solidFill>
                <a:latin typeface="微软雅黑" panose="020B0503020204020204" pitchFamily="34" charset="-122"/>
                <a:ea typeface="微软雅黑" panose="020B0503020204020204" pitchFamily="34" charset="-122"/>
              </a:rPr>
              <a:t>       伊鲁阿克</a:t>
            </a:r>
            <a:r>
              <a:rPr lang="zh-CN" altLang="en-US" sz="1467" dirty="0">
                <a:latin typeface="微软雅黑" panose="020B0503020204020204" pitchFamily="34" charset="-122"/>
                <a:ea typeface="微软雅黑" panose="020B0503020204020204" pitchFamily="34" charset="-122"/>
              </a:rPr>
              <a:t>上市时间较短</a:t>
            </a:r>
            <a:r>
              <a:rPr lang="zh-CN" altLang="en-US" sz="1467" dirty="0">
                <a:solidFill>
                  <a:srgbClr val="000000"/>
                </a:solidFill>
                <a:latin typeface="微软雅黑" panose="020B0503020204020204" pitchFamily="34" charset="-122"/>
                <a:ea typeface="微软雅黑" panose="020B0503020204020204" pitchFamily="34" charset="-122"/>
              </a:rPr>
              <a:t>，缺少大规模临床反馈，后续继续完善伊鲁阿克循证医学证据</a:t>
            </a:r>
            <a:endParaRPr lang="en-US" altLang="zh-CN" sz="1467" dirty="0">
              <a:solidFill>
                <a:srgbClr val="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935644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10"/>
          <p:cNvSpPr txBox="1">
            <a:spLocks noChangeArrowheads="1"/>
          </p:cNvSpPr>
          <p:nvPr/>
        </p:nvSpPr>
        <p:spPr bwMode="auto">
          <a:xfrm>
            <a:off x="6747933" y="1628925"/>
            <a:ext cx="4552858" cy="4106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ts val="2667"/>
              </a:lnSpc>
              <a:spcBef>
                <a:spcPts val="800"/>
              </a:spcBef>
              <a:spcAft>
                <a:spcPct val="0"/>
              </a:spcAft>
              <a:buFont typeface="Wingdings" panose="05000000000000000000" pitchFamily="2" charset="2"/>
              <a:buChar char="Ø"/>
            </a:pPr>
            <a:r>
              <a:rPr lang="zh-CN" altLang="en-US" sz="1600" b="1" dirty="0">
                <a:solidFill>
                  <a:srgbClr val="000000"/>
                </a:solidFill>
                <a:latin typeface="微软雅黑" panose="020B0503020204020204" pitchFamily="34" charset="-122"/>
                <a:ea typeface="微软雅黑" panose="020B0503020204020204" pitchFamily="34" charset="-122"/>
              </a:rPr>
              <a:t>耐药性：</a:t>
            </a:r>
            <a:r>
              <a:rPr lang="zh-CN" altLang="en-US" sz="1600" dirty="0">
                <a:solidFill>
                  <a:srgbClr val="000000"/>
                </a:solidFill>
                <a:latin typeface="微软雅黑" panose="020B0503020204020204" pitchFamily="34" charset="-122"/>
                <a:ea typeface="微软雅黑" panose="020B0503020204020204" pitchFamily="34" charset="-122"/>
              </a:rPr>
              <a:t>二代</a:t>
            </a:r>
            <a:r>
              <a:rPr lang="en-US" altLang="zh-CN" sz="1600" dirty="0">
                <a:solidFill>
                  <a:srgbClr val="000000"/>
                </a:solidFill>
                <a:latin typeface="微软雅黑" panose="020B0503020204020204" pitchFamily="34" charset="-122"/>
                <a:ea typeface="微软雅黑" panose="020B0503020204020204" pitchFamily="34" charset="-122"/>
              </a:rPr>
              <a:t>ALK</a:t>
            </a:r>
            <a:r>
              <a:rPr lang="zh-CN" altLang="en-US" sz="1600" dirty="0">
                <a:solidFill>
                  <a:srgbClr val="000000"/>
                </a:solidFill>
                <a:latin typeface="微软雅黑" panose="020B0503020204020204" pitchFamily="34" charset="-122"/>
                <a:ea typeface="微软雅黑" panose="020B0503020204020204" pitchFamily="34" charset="-122"/>
              </a:rPr>
              <a:t>抑制剂</a:t>
            </a:r>
            <a:r>
              <a:rPr lang="zh-CN" altLang="en-US" sz="1600" dirty="0">
                <a:solidFill>
                  <a:srgbClr val="FF0000"/>
                </a:solidFill>
                <a:latin typeface="微软雅黑" panose="020B0503020204020204" pitchFamily="34" charset="-122"/>
                <a:ea typeface="微软雅黑" panose="020B0503020204020204" pitchFamily="34" charset="-122"/>
              </a:rPr>
              <a:t>耐药突变率平均高达</a:t>
            </a:r>
            <a:r>
              <a:rPr lang="en-US" altLang="zh-CN" sz="1600" dirty="0">
                <a:solidFill>
                  <a:srgbClr val="FF0000"/>
                </a:solidFill>
                <a:latin typeface="微软雅黑" panose="020B0503020204020204" pitchFamily="34" charset="-122"/>
                <a:ea typeface="微软雅黑" panose="020B0503020204020204" pitchFamily="34" charset="-122"/>
              </a:rPr>
              <a:t>56%</a:t>
            </a:r>
            <a:r>
              <a:rPr lang="en-US" altLang="zh-CN" sz="1600" baseline="30000" dirty="0">
                <a:latin typeface="微软雅黑" panose="020B0503020204020204" pitchFamily="34" charset="-122"/>
                <a:ea typeface="微软雅黑" panose="020B0503020204020204" pitchFamily="34" charset="-122"/>
              </a:rPr>
              <a:t>1</a:t>
            </a:r>
            <a:r>
              <a:rPr lang="en-US" altLang="zh-CN" sz="1600" baseline="30000" dirty="0">
                <a:solidFill>
                  <a:srgbClr val="000000"/>
                </a:solidFill>
                <a:latin typeface="微软雅黑" panose="020B0503020204020204" pitchFamily="34" charset="-122"/>
                <a:ea typeface="微软雅黑" panose="020B0503020204020204" pitchFamily="34" charset="-122"/>
              </a:rPr>
              <a:t>2</a:t>
            </a:r>
            <a:r>
              <a:rPr lang="zh-CN" altLang="en-US" sz="1600" dirty="0">
                <a:solidFill>
                  <a:srgbClr val="000000"/>
                </a:solidFill>
                <a:latin typeface="微软雅黑" panose="020B0503020204020204" pitchFamily="34" charset="-122"/>
                <a:ea typeface="微软雅黑" panose="020B0503020204020204" pitchFamily="34" charset="-122"/>
              </a:rPr>
              <a:t>。一代与二代</a:t>
            </a:r>
            <a:r>
              <a:rPr lang="en-US" altLang="zh-CN" sz="1600" dirty="0">
                <a:solidFill>
                  <a:srgbClr val="000000"/>
                </a:solidFill>
                <a:latin typeface="微软雅黑" panose="020B0503020204020204" pitchFamily="34" charset="-122"/>
                <a:ea typeface="微软雅黑" panose="020B0503020204020204" pitchFamily="34" charset="-122"/>
              </a:rPr>
              <a:t>TKI</a:t>
            </a:r>
            <a:r>
              <a:rPr lang="zh-CN" altLang="en-US" sz="1600" dirty="0">
                <a:solidFill>
                  <a:srgbClr val="000000"/>
                </a:solidFill>
                <a:latin typeface="微软雅黑" panose="020B0503020204020204" pitchFamily="34" charset="-122"/>
                <a:ea typeface="微软雅黑" panose="020B0503020204020204" pitchFamily="34" charset="-122"/>
              </a:rPr>
              <a:t>的耐药突变存在较大差异，一代</a:t>
            </a:r>
            <a:r>
              <a:rPr lang="en-US" altLang="zh-CN" sz="1600" dirty="0">
                <a:solidFill>
                  <a:srgbClr val="000000"/>
                </a:solidFill>
                <a:latin typeface="微软雅黑" panose="020B0503020204020204" pitchFamily="34" charset="-122"/>
                <a:ea typeface="微软雅黑" panose="020B0503020204020204" pitchFamily="34" charset="-122"/>
              </a:rPr>
              <a:t>TKI</a:t>
            </a:r>
            <a:r>
              <a:rPr lang="zh-CN" altLang="en-US" sz="1600" dirty="0">
                <a:solidFill>
                  <a:srgbClr val="000000"/>
                </a:solidFill>
                <a:latin typeface="微软雅黑" panose="020B0503020204020204" pitchFamily="34" charset="-122"/>
                <a:ea typeface="微软雅黑" panose="020B0503020204020204" pitchFamily="34" charset="-122"/>
              </a:rPr>
              <a:t>突变的比例为</a:t>
            </a:r>
            <a:r>
              <a:rPr lang="en-US" altLang="zh-CN" sz="1600" dirty="0">
                <a:solidFill>
                  <a:srgbClr val="000000"/>
                </a:solidFill>
                <a:latin typeface="微软雅黑" panose="020B0503020204020204" pitchFamily="34" charset="-122"/>
                <a:ea typeface="微软雅黑" panose="020B0503020204020204" pitchFamily="34" charset="-122"/>
              </a:rPr>
              <a:t>20%-30%</a:t>
            </a:r>
            <a:r>
              <a:rPr lang="zh-CN" altLang="en-US" sz="1600" dirty="0">
                <a:solidFill>
                  <a:srgbClr val="000000"/>
                </a:solidFill>
                <a:latin typeface="微软雅黑" panose="020B0503020204020204" pitchFamily="34" charset="-122"/>
                <a:ea typeface="微软雅黑" panose="020B0503020204020204" pitchFamily="34" charset="-122"/>
              </a:rPr>
              <a:t>，主要为</a:t>
            </a:r>
            <a:r>
              <a:rPr lang="en-US" altLang="zh-CN" sz="1600" dirty="0">
                <a:solidFill>
                  <a:srgbClr val="000000"/>
                </a:solidFill>
                <a:latin typeface="微软雅黑" panose="020B0503020204020204" pitchFamily="34" charset="-122"/>
                <a:ea typeface="微软雅黑" panose="020B0503020204020204" pitchFamily="34" charset="-122"/>
              </a:rPr>
              <a:t>L1196M</a:t>
            </a:r>
            <a:r>
              <a:rPr lang="zh-CN" altLang="en-US" sz="1600" dirty="0">
                <a:solidFill>
                  <a:srgbClr val="000000"/>
                </a:solidFill>
                <a:latin typeface="微软雅黑" panose="020B0503020204020204" pitchFamily="34" charset="-122"/>
                <a:ea typeface="微软雅黑" panose="020B0503020204020204" pitchFamily="34" charset="-122"/>
              </a:rPr>
              <a:t>、</a:t>
            </a:r>
            <a:r>
              <a:rPr lang="en-US" altLang="zh-CN" sz="1600" dirty="0">
                <a:solidFill>
                  <a:srgbClr val="000000"/>
                </a:solidFill>
                <a:latin typeface="微软雅黑" panose="020B0503020204020204" pitchFamily="34" charset="-122"/>
                <a:ea typeface="微软雅黑" panose="020B0503020204020204" pitchFamily="34" charset="-122"/>
              </a:rPr>
              <a:t>G1269A</a:t>
            </a:r>
            <a:r>
              <a:rPr lang="zh-CN" altLang="en-US" sz="1600" dirty="0">
                <a:solidFill>
                  <a:srgbClr val="000000"/>
                </a:solidFill>
                <a:latin typeface="微软雅黑" panose="020B0503020204020204" pitchFamily="34" charset="-122"/>
                <a:ea typeface="微软雅黑" panose="020B0503020204020204" pitchFamily="34" charset="-122"/>
              </a:rPr>
              <a:t>和</a:t>
            </a:r>
            <a:r>
              <a:rPr lang="en-US" altLang="zh-CN" sz="1600" dirty="0">
                <a:solidFill>
                  <a:srgbClr val="000000"/>
                </a:solidFill>
                <a:latin typeface="微软雅黑" panose="020B0503020204020204" pitchFamily="34" charset="-122"/>
                <a:ea typeface="微软雅黑" panose="020B0503020204020204" pitchFamily="34" charset="-122"/>
              </a:rPr>
              <a:t>F1174X</a:t>
            </a:r>
            <a:r>
              <a:rPr lang="zh-CN" altLang="en-US" sz="1600" dirty="0">
                <a:solidFill>
                  <a:srgbClr val="000000"/>
                </a:solidFill>
                <a:latin typeface="微软雅黑" panose="020B0503020204020204" pitchFamily="34" charset="-122"/>
                <a:ea typeface="微软雅黑" panose="020B0503020204020204" pitchFamily="34" charset="-122"/>
              </a:rPr>
              <a:t>；二代</a:t>
            </a:r>
            <a:r>
              <a:rPr lang="en-US" altLang="zh-CN" sz="1600" dirty="0">
                <a:solidFill>
                  <a:srgbClr val="000000"/>
                </a:solidFill>
                <a:latin typeface="微软雅黑" panose="020B0503020204020204" pitchFamily="34" charset="-122"/>
                <a:ea typeface="微软雅黑" panose="020B0503020204020204" pitchFamily="34" charset="-122"/>
              </a:rPr>
              <a:t>TKI</a:t>
            </a:r>
            <a:r>
              <a:rPr lang="zh-CN" altLang="en-US" sz="1600" dirty="0">
                <a:solidFill>
                  <a:srgbClr val="000000"/>
                </a:solidFill>
                <a:latin typeface="微软雅黑" panose="020B0503020204020204" pitchFamily="34" charset="-122"/>
                <a:ea typeface="微软雅黑" panose="020B0503020204020204" pitchFamily="34" charset="-122"/>
              </a:rPr>
              <a:t>突变的比例为</a:t>
            </a:r>
            <a:r>
              <a:rPr lang="en-US" altLang="zh-CN" sz="1600" dirty="0">
                <a:solidFill>
                  <a:srgbClr val="000000"/>
                </a:solidFill>
                <a:latin typeface="微软雅黑" panose="020B0503020204020204" pitchFamily="34" charset="-122"/>
                <a:ea typeface="微软雅黑" panose="020B0503020204020204" pitchFamily="34" charset="-122"/>
              </a:rPr>
              <a:t>50%-70%</a:t>
            </a:r>
            <a:r>
              <a:rPr lang="zh-CN" altLang="en-US" sz="1600" dirty="0">
                <a:solidFill>
                  <a:srgbClr val="000000"/>
                </a:solidFill>
                <a:latin typeface="微软雅黑" panose="020B0503020204020204" pitchFamily="34" charset="-122"/>
                <a:ea typeface="微软雅黑" panose="020B0503020204020204" pitchFamily="34" charset="-122"/>
              </a:rPr>
              <a:t>，主要为</a:t>
            </a:r>
            <a:r>
              <a:rPr lang="en-US" altLang="zh-CN" sz="1600" dirty="0">
                <a:solidFill>
                  <a:srgbClr val="000000"/>
                </a:solidFill>
                <a:latin typeface="微软雅黑" panose="020B0503020204020204" pitchFamily="34" charset="-122"/>
                <a:ea typeface="微软雅黑" panose="020B0503020204020204" pitchFamily="34" charset="-122"/>
              </a:rPr>
              <a:t>G1202R</a:t>
            </a:r>
            <a:r>
              <a:rPr lang="en-US" altLang="zh-CN" sz="1600" baseline="30000" dirty="0">
                <a:solidFill>
                  <a:srgbClr val="000000"/>
                </a:solidFill>
                <a:latin typeface="微软雅黑" panose="020B0503020204020204" pitchFamily="34" charset="-122"/>
                <a:ea typeface="微软雅黑" panose="020B0503020204020204" pitchFamily="34" charset="-122"/>
              </a:rPr>
              <a:t>12-13</a:t>
            </a:r>
          </a:p>
          <a:p>
            <a:pPr eaLnBrk="0" fontAlgn="base" hangingPunct="0">
              <a:lnSpc>
                <a:spcPts val="2667"/>
              </a:lnSpc>
              <a:spcBef>
                <a:spcPts val="800"/>
              </a:spcBef>
              <a:spcAft>
                <a:spcPct val="0"/>
              </a:spcAft>
              <a:buFont typeface="Wingdings" panose="05000000000000000000" pitchFamily="2" charset="2"/>
              <a:buChar char="Ø"/>
            </a:pPr>
            <a:r>
              <a:rPr lang="zh-CN" altLang="en-US" sz="1600" b="1" dirty="0" smtClean="0">
                <a:solidFill>
                  <a:srgbClr val="000000"/>
                </a:solidFill>
                <a:latin typeface="微软雅黑" panose="020B0503020204020204" pitchFamily="34" charset="-122"/>
                <a:ea typeface="微软雅黑" panose="020B0503020204020204" pitchFamily="34" charset="-122"/>
              </a:rPr>
              <a:t>疗效需要突破：</a:t>
            </a:r>
            <a:r>
              <a:rPr lang="en-US" altLang="zh-CN" sz="1600" dirty="0" smtClean="0">
                <a:solidFill>
                  <a:srgbClr val="000000"/>
                </a:solidFill>
                <a:latin typeface="微软雅黑" panose="020B0503020204020204" pitchFamily="34" charset="-122"/>
                <a:ea typeface="微软雅黑" panose="020B0503020204020204" pitchFamily="34" charset="-122"/>
              </a:rPr>
              <a:t>ALK</a:t>
            </a:r>
            <a:r>
              <a:rPr lang="zh-CN" altLang="en-US" sz="1600" dirty="0" smtClean="0">
                <a:solidFill>
                  <a:srgbClr val="000000"/>
                </a:solidFill>
                <a:latin typeface="微软雅黑" panose="020B0503020204020204" pitchFamily="34" charset="-122"/>
                <a:ea typeface="微软雅黑" panose="020B0503020204020204" pitchFamily="34" charset="-122"/>
              </a:rPr>
              <a:t>阳性患者发病年龄较轻，目录内已</a:t>
            </a:r>
            <a:r>
              <a:rPr lang="zh-CN" altLang="en-US" sz="1600" dirty="0">
                <a:solidFill>
                  <a:srgbClr val="000000"/>
                </a:solidFill>
                <a:latin typeface="微软雅黑" panose="020B0503020204020204" pitchFamily="34" charset="-122"/>
                <a:ea typeface="微软雅黑" panose="020B0503020204020204" pitchFamily="34" charset="-122"/>
              </a:rPr>
              <a:t>公布的同类</a:t>
            </a:r>
            <a:r>
              <a:rPr lang="en-US" altLang="zh-CN" sz="1600" dirty="0">
                <a:solidFill>
                  <a:srgbClr val="000000"/>
                </a:solidFill>
                <a:latin typeface="微软雅黑" panose="020B0503020204020204" pitchFamily="34" charset="-122"/>
                <a:ea typeface="微软雅黑" panose="020B0503020204020204" pitchFamily="34" charset="-122"/>
              </a:rPr>
              <a:t>ALK-TKI</a:t>
            </a:r>
            <a:r>
              <a:rPr lang="zh-CN" altLang="en-US" sz="1600" dirty="0">
                <a:solidFill>
                  <a:srgbClr val="000000"/>
                </a:solidFill>
                <a:latin typeface="微软雅黑" panose="020B0503020204020204" pitchFamily="34" charset="-122"/>
                <a:ea typeface="微软雅黑" panose="020B0503020204020204" pitchFamily="34" charset="-122"/>
              </a:rPr>
              <a:t>二线</a:t>
            </a:r>
            <a:r>
              <a:rPr lang="zh-CN" altLang="en-US" sz="1600" dirty="0" smtClean="0">
                <a:solidFill>
                  <a:srgbClr val="000000"/>
                </a:solidFill>
                <a:latin typeface="微软雅黑" panose="020B0503020204020204" pitchFamily="34" charset="-122"/>
                <a:ea typeface="微软雅黑" panose="020B0503020204020204" pitchFamily="34" charset="-122"/>
              </a:rPr>
              <a:t>治疗</a:t>
            </a:r>
            <a:r>
              <a:rPr lang="en-US" altLang="zh-CN" sz="1600" dirty="0" err="1" smtClean="0">
                <a:solidFill>
                  <a:srgbClr val="000000"/>
                </a:solidFill>
                <a:latin typeface="微软雅黑" panose="020B0503020204020204" pitchFamily="34" charset="-122"/>
                <a:ea typeface="微软雅黑" panose="020B0503020204020204" pitchFamily="34" charset="-122"/>
              </a:rPr>
              <a:t>mPFS</a:t>
            </a:r>
            <a:r>
              <a:rPr lang="zh-CN" altLang="en-US" sz="1600" dirty="0" smtClean="0">
                <a:solidFill>
                  <a:srgbClr val="000000"/>
                </a:solidFill>
                <a:latin typeface="微软雅黑" panose="020B0503020204020204" pitchFamily="34" charset="-122"/>
                <a:ea typeface="微软雅黑" panose="020B0503020204020204" pitchFamily="34" charset="-122"/>
              </a:rPr>
              <a:t>需要</a:t>
            </a:r>
            <a:r>
              <a:rPr lang="zh-CN" altLang="en-US" sz="1600" dirty="0">
                <a:solidFill>
                  <a:srgbClr val="000000"/>
                </a:solidFill>
                <a:latin typeface="微软雅黑" panose="020B0503020204020204" pitchFamily="34" charset="-122"/>
                <a:ea typeface="微软雅黑" panose="020B0503020204020204" pitchFamily="34" charset="-122"/>
              </a:rPr>
              <a:t>持续突破</a:t>
            </a:r>
            <a:endParaRPr lang="en-US" altLang="zh-CN" sz="1600" dirty="0">
              <a:solidFill>
                <a:srgbClr val="000000"/>
              </a:solidFill>
              <a:latin typeface="微软雅黑" panose="020B0503020204020204" pitchFamily="34" charset="-122"/>
              <a:ea typeface="微软雅黑" panose="020B0503020204020204" pitchFamily="34" charset="-122"/>
            </a:endParaRPr>
          </a:p>
          <a:p>
            <a:pPr eaLnBrk="0" fontAlgn="base" hangingPunct="0">
              <a:lnSpc>
                <a:spcPts val="2667"/>
              </a:lnSpc>
              <a:spcBef>
                <a:spcPts val="800"/>
              </a:spcBef>
              <a:spcAft>
                <a:spcPct val="0"/>
              </a:spcAft>
              <a:buFont typeface="Wingdings" panose="05000000000000000000" pitchFamily="2" charset="2"/>
              <a:buChar char="Ø"/>
            </a:pPr>
            <a:r>
              <a:rPr lang="zh-CN" altLang="en-US" sz="1600" b="1" dirty="0" smtClean="0">
                <a:solidFill>
                  <a:srgbClr val="000000"/>
                </a:solidFill>
                <a:latin typeface="微软雅黑" panose="020B0503020204020204" pitchFamily="34" charset="-122"/>
                <a:ea typeface="微软雅黑" panose="020B0503020204020204" pitchFamily="34" charset="-122"/>
              </a:rPr>
              <a:t>脑</a:t>
            </a:r>
            <a:r>
              <a:rPr lang="zh-CN" altLang="en-US" sz="1600" b="1" dirty="0">
                <a:solidFill>
                  <a:srgbClr val="000000"/>
                </a:solidFill>
                <a:latin typeface="微软雅黑" panose="020B0503020204020204" pitchFamily="34" charset="-122"/>
                <a:ea typeface="微软雅黑" panose="020B0503020204020204" pitchFamily="34" charset="-122"/>
              </a:rPr>
              <a:t>转移：</a:t>
            </a:r>
            <a:r>
              <a:rPr lang="en-US" altLang="zh-CN" sz="1600" dirty="0">
                <a:solidFill>
                  <a:srgbClr val="000000"/>
                </a:solidFill>
                <a:latin typeface="微软雅黑" panose="020B0503020204020204" pitchFamily="34" charset="-122"/>
                <a:ea typeface="微软雅黑" panose="020B0503020204020204" pitchFamily="34" charset="-122"/>
              </a:rPr>
              <a:t>ALK</a:t>
            </a:r>
            <a:r>
              <a:rPr lang="zh-CN" altLang="en-US" sz="1600" dirty="0">
                <a:solidFill>
                  <a:srgbClr val="000000"/>
                </a:solidFill>
                <a:latin typeface="微软雅黑" panose="020B0503020204020204" pitchFamily="34" charset="-122"/>
                <a:ea typeface="微软雅黑" panose="020B0503020204020204" pitchFamily="34" charset="-122"/>
              </a:rPr>
              <a:t>阳性</a:t>
            </a:r>
            <a:r>
              <a:rPr lang="en-US" altLang="zh-CN" sz="1600" dirty="0">
                <a:solidFill>
                  <a:srgbClr val="000000"/>
                </a:solidFill>
                <a:latin typeface="微软雅黑" panose="020B0503020204020204" pitchFamily="34" charset="-122"/>
                <a:ea typeface="微软雅黑" panose="020B0503020204020204" pitchFamily="34" charset="-122"/>
              </a:rPr>
              <a:t>NSCLC</a:t>
            </a:r>
            <a:r>
              <a:rPr lang="zh-CN" altLang="en-US" sz="1600" dirty="0">
                <a:solidFill>
                  <a:srgbClr val="000000"/>
                </a:solidFill>
                <a:latin typeface="微软雅黑" panose="020B0503020204020204" pitchFamily="34" charset="-122"/>
                <a:ea typeface="微软雅黑" panose="020B0503020204020204" pitchFamily="34" charset="-122"/>
              </a:rPr>
              <a:t>患者</a:t>
            </a:r>
            <a:r>
              <a:rPr lang="zh-CN" altLang="en-US" sz="1600" dirty="0">
                <a:solidFill>
                  <a:srgbClr val="FF0000"/>
                </a:solidFill>
                <a:latin typeface="微软雅黑" panose="020B0503020204020204" pitchFamily="34" charset="-122"/>
                <a:ea typeface="微软雅黑" panose="020B0503020204020204" pitchFamily="34" charset="-122"/>
              </a:rPr>
              <a:t>易发生脑转移</a:t>
            </a:r>
            <a:r>
              <a:rPr lang="zh-CN" altLang="en-US" sz="1600" dirty="0">
                <a:solidFill>
                  <a:srgbClr val="000000"/>
                </a:solidFill>
                <a:latin typeface="微软雅黑" panose="020B0503020204020204" pitchFamily="34" charset="-122"/>
                <a:ea typeface="微软雅黑" panose="020B0503020204020204" pitchFamily="34" charset="-122"/>
              </a:rPr>
              <a:t>，其</a:t>
            </a:r>
            <a:r>
              <a:rPr lang="en-US" altLang="zh-CN" sz="1600" dirty="0">
                <a:solidFill>
                  <a:srgbClr val="000000"/>
                </a:solidFill>
                <a:latin typeface="微软雅黑" panose="020B0503020204020204" pitchFamily="34" charset="-122"/>
                <a:ea typeface="微软雅黑" panose="020B0503020204020204" pitchFamily="34" charset="-122"/>
              </a:rPr>
              <a:t>2</a:t>
            </a:r>
            <a:r>
              <a:rPr lang="zh-CN" altLang="en-US" sz="1600" dirty="0">
                <a:solidFill>
                  <a:srgbClr val="000000"/>
                </a:solidFill>
                <a:latin typeface="微软雅黑" panose="020B0503020204020204" pitchFamily="34" charset="-122"/>
                <a:ea typeface="微软雅黑" panose="020B0503020204020204" pitchFamily="34" charset="-122"/>
              </a:rPr>
              <a:t>年及</a:t>
            </a:r>
            <a:r>
              <a:rPr lang="en-US" altLang="zh-CN" sz="1600" dirty="0">
                <a:solidFill>
                  <a:srgbClr val="000000"/>
                </a:solidFill>
                <a:latin typeface="微软雅黑" panose="020B0503020204020204" pitchFamily="34" charset="-122"/>
                <a:ea typeface="微软雅黑" panose="020B0503020204020204" pitchFamily="34" charset="-122"/>
              </a:rPr>
              <a:t>3</a:t>
            </a:r>
            <a:r>
              <a:rPr lang="zh-CN" altLang="en-US" sz="1600" dirty="0">
                <a:solidFill>
                  <a:srgbClr val="000000"/>
                </a:solidFill>
                <a:latin typeface="微软雅黑" panose="020B0503020204020204" pitchFamily="34" charset="-122"/>
                <a:ea typeface="微软雅黑" panose="020B0503020204020204" pitchFamily="34" charset="-122"/>
              </a:rPr>
              <a:t>年累计脑转移发病率分别达到</a:t>
            </a:r>
            <a:r>
              <a:rPr lang="en-US" altLang="zh-CN" sz="1600" dirty="0">
                <a:solidFill>
                  <a:srgbClr val="000000"/>
                </a:solidFill>
                <a:latin typeface="微软雅黑" panose="020B0503020204020204" pitchFamily="34" charset="-122"/>
                <a:ea typeface="微软雅黑" panose="020B0503020204020204" pitchFamily="34" charset="-122"/>
              </a:rPr>
              <a:t>45.5%</a:t>
            </a:r>
            <a:r>
              <a:rPr lang="zh-CN" altLang="en-US" sz="1600" dirty="0">
                <a:solidFill>
                  <a:srgbClr val="000000"/>
                </a:solidFill>
                <a:latin typeface="微软雅黑" panose="020B0503020204020204" pitchFamily="34" charset="-122"/>
                <a:ea typeface="微软雅黑" panose="020B0503020204020204" pitchFamily="34" charset="-122"/>
              </a:rPr>
              <a:t>和</a:t>
            </a:r>
            <a:r>
              <a:rPr lang="en-US" altLang="zh-CN" sz="1600" dirty="0">
                <a:solidFill>
                  <a:srgbClr val="000000"/>
                </a:solidFill>
                <a:latin typeface="微软雅黑" panose="020B0503020204020204" pitchFamily="34" charset="-122"/>
                <a:ea typeface="微软雅黑" panose="020B0503020204020204" pitchFamily="34" charset="-122"/>
              </a:rPr>
              <a:t>58.4%</a:t>
            </a:r>
            <a:r>
              <a:rPr lang="en-US" altLang="zh-CN" sz="1600" baseline="30000" dirty="0">
                <a:solidFill>
                  <a:srgbClr val="000000"/>
                </a:solidFill>
                <a:latin typeface="微软雅黑" panose="020B0503020204020204" pitchFamily="34" charset="-122"/>
                <a:ea typeface="微软雅黑" panose="020B0503020204020204" pitchFamily="34" charset="-122"/>
              </a:rPr>
              <a:t>14-15</a:t>
            </a:r>
            <a:endParaRPr lang="zh-CN" altLang="en-US" sz="1600" baseline="30000" dirty="0">
              <a:solidFill>
                <a:srgbClr val="000000"/>
              </a:solidFill>
              <a:latin typeface="微软雅黑" panose="020B0503020204020204" pitchFamily="34" charset="-122"/>
              <a:ea typeface="微软雅黑" panose="020B0503020204020204" pitchFamily="34" charset="-122"/>
            </a:endParaRPr>
          </a:p>
        </p:txBody>
      </p:sp>
      <p:sp>
        <p:nvSpPr>
          <p:cNvPr id="9219" name="矩形 11"/>
          <p:cNvSpPr>
            <a:spLocks noChangeArrowheads="1"/>
          </p:cNvSpPr>
          <p:nvPr/>
        </p:nvSpPr>
        <p:spPr bwMode="auto">
          <a:xfrm>
            <a:off x="6561667" y="1473200"/>
            <a:ext cx="5057176" cy="4284133"/>
          </a:xfrm>
          <a:prstGeom prst="rect">
            <a:avLst/>
          </a:prstGeom>
          <a:noFill/>
          <a:ln w="19050" algn="ctr">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sp>
        <p:nvSpPr>
          <p:cNvPr id="4" name="文本框 3"/>
          <p:cNvSpPr txBox="1"/>
          <p:nvPr/>
        </p:nvSpPr>
        <p:spPr>
          <a:xfrm>
            <a:off x="135467" y="35984"/>
            <a:ext cx="7264400"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1</a:t>
            </a:r>
            <a:r>
              <a:rPr lang="zh-CN" altLang="en-US" sz="3200" b="1" dirty="0">
                <a:solidFill>
                  <a:srgbClr val="4F81BD"/>
                </a:solidFill>
                <a:latin typeface="微软雅黑" panose="020B0503020204020204" pitchFamily="34" charset="-122"/>
                <a:ea typeface="微软雅黑" panose="020B0503020204020204" pitchFamily="34" charset="-122"/>
              </a:rPr>
              <a:t>、药品基本信息   </a:t>
            </a:r>
            <a:r>
              <a:rPr lang="en-US" altLang="zh-CN" sz="2667" spc="133" dirty="0">
                <a:solidFill>
                  <a:srgbClr val="B8B8B8"/>
                </a:solidFill>
                <a:latin typeface="微软雅黑" panose="020B0503020204020204" pitchFamily="34" charset="-122"/>
                <a:ea typeface="微软雅黑" panose="020B0503020204020204" pitchFamily="34" charset="-122"/>
              </a:rPr>
              <a:t>Basic information</a:t>
            </a:r>
            <a:endParaRPr lang="zh-CN" altLang="en-US" sz="2667" spc="133" dirty="0">
              <a:solidFill>
                <a:srgbClr val="B8B8B8"/>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159933" y="1752600"/>
            <a:ext cx="4097867" cy="3862596"/>
          </a:xfrm>
          <a:prstGeom prst="rect">
            <a:avLst/>
          </a:prstGeom>
          <a:noFill/>
        </p:spPr>
        <p:txBody>
          <a:bodyPr>
            <a:spAutoFit/>
          </a:bodyPr>
          <a:lstStyle/>
          <a:p>
            <a:pPr marL="228594" indent="-228594" eaLnBrk="0" fontAlgn="base" hangingPunct="0">
              <a:lnSpc>
                <a:spcPts val="2667"/>
              </a:lnSpc>
              <a:spcBef>
                <a:spcPts val="800"/>
              </a:spcBef>
              <a:spcAft>
                <a:spcPct val="0"/>
              </a:spcAft>
              <a:buFont typeface="Wingdings" panose="05000000000000000000" pitchFamily="2" charset="2"/>
              <a:buChar char="Ø"/>
              <a:defRPr/>
            </a:pPr>
            <a:r>
              <a:rPr lang="zh-CN" altLang="en-US" sz="1600" b="1" dirty="0">
                <a:solidFill>
                  <a:srgbClr val="000000"/>
                </a:solidFill>
                <a:latin typeface="微软雅黑" panose="020B0503020204020204" pitchFamily="34" charset="-122"/>
                <a:ea typeface="微软雅黑" panose="020B0503020204020204" pitchFamily="34" charset="-122"/>
              </a:rPr>
              <a:t>肺癌患者存活率和生活质量低</a:t>
            </a:r>
            <a:r>
              <a:rPr lang="zh-CN" altLang="en-US" sz="1600" dirty="0">
                <a:solidFill>
                  <a:srgbClr val="000000"/>
                </a:solidFill>
                <a:latin typeface="微软雅黑" panose="020B0503020204020204" pitchFamily="34" charset="-122"/>
                <a:ea typeface="微软雅黑" panose="020B0503020204020204" pitchFamily="34" charset="-122"/>
              </a:rPr>
              <a:t>： </a:t>
            </a:r>
          </a:p>
          <a:p>
            <a:pPr eaLnBrk="0" fontAlgn="base" hangingPunct="0">
              <a:lnSpc>
                <a:spcPts val="2667"/>
              </a:lnSpc>
              <a:spcBef>
                <a:spcPts val="800"/>
              </a:spcBef>
              <a:spcAft>
                <a:spcPct val="0"/>
              </a:spcAft>
              <a:defRPr/>
            </a:pPr>
            <a:r>
              <a:rPr lang="zh-CN" altLang="en-US" sz="1600" dirty="0">
                <a:solidFill>
                  <a:srgbClr val="000000"/>
                </a:solidFill>
                <a:latin typeface="微软雅黑" panose="020B0503020204020204" pitchFamily="34" charset="-122"/>
                <a:ea typeface="微软雅黑" panose="020B0503020204020204" pitchFamily="34" charset="-122"/>
              </a:rPr>
              <a:t>肺癌的发病率和死亡率居中国肿瘤首位</a:t>
            </a:r>
            <a:r>
              <a:rPr lang="en-US" altLang="zh-CN" sz="1600" baseline="30000" dirty="0">
                <a:solidFill>
                  <a:srgbClr val="000000"/>
                </a:solidFill>
                <a:latin typeface="微软雅黑" panose="020B0503020204020204" pitchFamily="34" charset="-122"/>
                <a:ea typeface="微软雅黑" panose="020B0503020204020204" pitchFamily="34" charset="-122"/>
              </a:rPr>
              <a:t>1</a:t>
            </a:r>
            <a:r>
              <a:rPr lang="zh-CN" altLang="en-US" sz="1600" dirty="0">
                <a:solidFill>
                  <a:srgbClr val="000000"/>
                </a:solidFill>
                <a:latin typeface="微软雅黑" panose="020B0503020204020204" pitchFamily="34" charset="-122"/>
                <a:ea typeface="微软雅黑" panose="020B0503020204020204" pitchFamily="34" charset="-122"/>
              </a:rPr>
              <a:t>，肺癌患者生活质量低于其他恶性肿瘤患者</a:t>
            </a:r>
            <a:r>
              <a:rPr lang="en-US" altLang="zh-CN" sz="1600" baseline="30000" dirty="0">
                <a:solidFill>
                  <a:srgbClr val="000000"/>
                </a:solidFill>
                <a:latin typeface="微软雅黑" panose="020B0503020204020204" pitchFamily="34" charset="-122"/>
                <a:ea typeface="微软雅黑" panose="020B0503020204020204" pitchFamily="34" charset="-122"/>
              </a:rPr>
              <a:t>2</a:t>
            </a:r>
            <a:r>
              <a:rPr lang="zh-CN" altLang="en-US" sz="1600" dirty="0">
                <a:solidFill>
                  <a:srgbClr val="000000"/>
                </a:solidFill>
                <a:latin typeface="微软雅黑" panose="020B0503020204020204" pitchFamily="34" charset="-122"/>
                <a:ea typeface="微软雅黑" panose="020B0503020204020204" pitchFamily="34" charset="-122"/>
              </a:rPr>
              <a:t>，晚期非小细胞肺癌患者</a:t>
            </a:r>
            <a:r>
              <a:rPr lang="en-US" altLang="zh-CN" sz="1600" dirty="0">
                <a:solidFill>
                  <a:srgbClr val="000000"/>
                </a:solidFill>
                <a:latin typeface="微软雅黑" panose="020B0503020204020204" pitchFamily="34" charset="-122"/>
                <a:ea typeface="微软雅黑" panose="020B0503020204020204" pitchFamily="34" charset="-122"/>
              </a:rPr>
              <a:t>5</a:t>
            </a:r>
            <a:r>
              <a:rPr lang="zh-CN" altLang="en-US" sz="1600" dirty="0">
                <a:solidFill>
                  <a:srgbClr val="000000"/>
                </a:solidFill>
                <a:latin typeface="微软雅黑" panose="020B0503020204020204" pitchFamily="34" charset="-122"/>
                <a:ea typeface="微软雅黑" panose="020B0503020204020204" pitchFamily="34" charset="-122"/>
              </a:rPr>
              <a:t>年存活率不足</a:t>
            </a:r>
            <a:r>
              <a:rPr lang="en-US" altLang="zh-CN" sz="1600" dirty="0">
                <a:solidFill>
                  <a:srgbClr val="000000"/>
                </a:solidFill>
                <a:latin typeface="微软雅黑" panose="020B0503020204020204" pitchFamily="34" charset="-122"/>
                <a:ea typeface="微软雅黑" panose="020B0503020204020204" pitchFamily="34" charset="-122"/>
              </a:rPr>
              <a:t>5%</a:t>
            </a:r>
            <a:r>
              <a:rPr lang="en-US" altLang="zh-CN" sz="1600" baseline="30000" dirty="0">
                <a:solidFill>
                  <a:srgbClr val="000000"/>
                </a:solidFill>
                <a:latin typeface="微软雅黑" panose="020B0503020204020204" pitchFamily="34" charset="-122"/>
                <a:ea typeface="微软雅黑" panose="020B0503020204020204" pitchFamily="34" charset="-122"/>
              </a:rPr>
              <a:t>3</a:t>
            </a:r>
          </a:p>
          <a:p>
            <a:pPr marL="228594" indent="-228594" eaLnBrk="0" fontAlgn="base" hangingPunct="0">
              <a:lnSpc>
                <a:spcPts val="2667"/>
              </a:lnSpc>
              <a:spcBef>
                <a:spcPts val="800"/>
              </a:spcBef>
              <a:spcAft>
                <a:spcPct val="0"/>
              </a:spcAft>
              <a:buFont typeface="Wingdings" panose="05000000000000000000" pitchFamily="2" charset="2"/>
              <a:buChar char="Ø"/>
              <a:defRPr/>
            </a:pPr>
            <a:r>
              <a:rPr lang="zh-CN" altLang="en-US" sz="1600" dirty="0">
                <a:solidFill>
                  <a:srgbClr val="000000"/>
                </a:solidFill>
                <a:latin typeface="微软雅黑" panose="020B0503020204020204" pitchFamily="34" charset="-122"/>
                <a:ea typeface="微软雅黑" panose="020B0503020204020204" pitchFamily="34" charset="-122"/>
              </a:rPr>
              <a:t>中国</a:t>
            </a:r>
            <a:r>
              <a:rPr lang="zh-CN" altLang="en-US" sz="1600" dirty="0" smtClean="0">
                <a:solidFill>
                  <a:srgbClr val="000000"/>
                </a:solidFill>
                <a:latin typeface="微软雅黑" panose="020B0503020204020204" pitchFamily="34" charset="-122"/>
                <a:ea typeface="微软雅黑" panose="020B0503020204020204" pitchFamily="34" charset="-122"/>
              </a:rPr>
              <a:t>人群</a:t>
            </a:r>
            <a:r>
              <a:rPr lang="en-US" altLang="zh-CN" sz="1600" dirty="0" smtClean="0">
                <a:solidFill>
                  <a:srgbClr val="FF0000"/>
                </a:solidFill>
                <a:latin typeface="微软雅黑" panose="020B0503020204020204" pitchFamily="34" charset="-122"/>
                <a:ea typeface="微软雅黑" panose="020B0503020204020204" pitchFamily="34" charset="-122"/>
              </a:rPr>
              <a:t>ALK</a:t>
            </a:r>
            <a:r>
              <a:rPr lang="zh-CN" altLang="en-US" sz="1600" dirty="0">
                <a:solidFill>
                  <a:srgbClr val="FF0000"/>
                </a:solidFill>
                <a:latin typeface="微软雅黑" panose="020B0503020204020204" pitchFamily="34" charset="-122"/>
                <a:ea typeface="微软雅黑" panose="020B0503020204020204" pitchFamily="34" charset="-122"/>
              </a:rPr>
              <a:t>阳性发生率为</a:t>
            </a:r>
            <a:r>
              <a:rPr lang="en-US" altLang="zh-CN" sz="1600" dirty="0">
                <a:solidFill>
                  <a:srgbClr val="FF0000"/>
                </a:solidFill>
                <a:latin typeface="微软雅黑" panose="020B0503020204020204" pitchFamily="34" charset="-122"/>
                <a:ea typeface="微软雅黑" panose="020B0503020204020204" pitchFamily="34" charset="-122"/>
              </a:rPr>
              <a:t>5.1%</a:t>
            </a:r>
            <a:r>
              <a:rPr lang="en-US" altLang="zh-CN" sz="1600" baseline="30000" dirty="0">
                <a:solidFill>
                  <a:srgbClr val="FF0000"/>
                </a:solidFill>
                <a:latin typeface="微软雅黑" panose="020B0503020204020204" pitchFamily="34" charset="-122"/>
                <a:ea typeface="微软雅黑" panose="020B0503020204020204" pitchFamily="34" charset="-122"/>
              </a:rPr>
              <a:t>4</a:t>
            </a:r>
            <a:r>
              <a:rPr lang="zh-CN" altLang="en-US" sz="1600" dirty="0">
                <a:solidFill>
                  <a:srgbClr val="000000"/>
                </a:solidFill>
                <a:latin typeface="微软雅黑" panose="020B0503020204020204" pitchFamily="34" charset="-122"/>
                <a:ea typeface="微软雅黑" panose="020B0503020204020204" pitchFamily="34" charset="-122"/>
              </a:rPr>
              <a:t>。大多数</a:t>
            </a:r>
            <a:r>
              <a:rPr lang="en-US" altLang="zh-CN" sz="1600" dirty="0">
                <a:solidFill>
                  <a:srgbClr val="000000"/>
                </a:solidFill>
                <a:latin typeface="微软雅黑" panose="020B0503020204020204" pitchFamily="34" charset="-122"/>
                <a:ea typeface="微软雅黑" panose="020B0503020204020204" pitchFamily="34" charset="-122"/>
              </a:rPr>
              <a:t>ALK</a:t>
            </a:r>
            <a:r>
              <a:rPr lang="zh-CN" altLang="en-US" sz="1600" dirty="0">
                <a:solidFill>
                  <a:srgbClr val="000000"/>
                </a:solidFill>
                <a:latin typeface="微软雅黑" panose="020B0503020204020204" pitchFamily="34" charset="-122"/>
                <a:ea typeface="微软雅黑" panose="020B0503020204020204" pitchFamily="34" charset="-122"/>
              </a:rPr>
              <a:t>阳性</a:t>
            </a:r>
            <a:r>
              <a:rPr lang="en-US" altLang="zh-CN" sz="1600" dirty="0">
                <a:solidFill>
                  <a:srgbClr val="000000"/>
                </a:solidFill>
                <a:latin typeface="微软雅黑" panose="020B0503020204020204" pitchFamily="34" charset="-122"/>
                <a:ea typeface="微软雅黑" panose="020B0503020204020204" pitchFamily="34" charset="-122"/>
              </a:rPr>
              <a:t>NSCLC</a:t>
            </a:r>
            <a:r>
              <a:rPr lang="zh-CN" altLang="en-US" sz="1600" dirty="0">
                <a:solidFill>
                  <a:srgbClr val="000000"/>
                </a:solidFill>
                <a:latin typeface="微软雅黑" panose="020B0503020204020204" pitchFamily="34" charset="-122"/>
                <a:ea typeface="微软雅黑" panose="020B0503020204020204" pitchFamily="34" charset="-122"/>
              </a:rPr>
              <a:t>患者为不抽烟或轻度抽烟人群，且</a:t>
            </a:r>
            <a:r>
              <a:rPr lang="zh-CN" altLang="en-US" sz="1600" dirty="0">
                <a:solidFill>
                  <a:srgbClr val="FF0000"/>
                </a:solidFill>
                <a:latin typeface="微软雅黑" panose="020B0503020204020204" pitchFamily="34" charset="-122"/>
                <a:ea typeface="微软雅黑" panose="020B0503020204020204" pitchFamily="34" charset="-122"/>
              </a:rPr>
              <a:t>发病年龄较轻，易发生脑转移</a:t>
            </a:r>
            <a:r>
              <a:rPr lang="en-US" altLang="zh-CN" sz="1600" baseline="30000" dirty="0">
                <a:solidFill>
                  <a:srgbClr val="FF0000"/>
                </a:solidFill>
                <a:latin typeface="微软雅黑" panose="020B0503020204020204" pitchFamily="34" charset="-122"/>
                <a:ea typeface="微软雅黑" panose="020B0503020204020204" pitchFamily="34" charset="-122"/>
              </a:rPr>
              <a:t>5-8</a:t>
            </a:r>
            <a:endParaRPr lang="en-US" altLang="zh-CN" sz="1600" baseline="30000" dirty="0">
              <a:solidFill>
                <a:srgbClr val="000000"/>
              </a:solidFill>
              <a:latin typeface="微软雅黑" panose="020B0503020204020204" pitchFamily="34" charset="-122"/>
              <a:ea typeface="微软雅黑" panose="020B0503020204020204" pitchFamily="34" charset="-122"/>
            </a:endParaRPr>
          </a:p>
          <a:p>
            <a:pPr marL="228594" indent="-228594" eaLnBrk="0" fontAlgn="base" hangingPunct="0">
              <a:lnSpc>
                <a:spcPts val="2667"/>
              </a:lnSpc>
              <a:spcBef>
                <a:spcPts val="800"/>
              </a:spcBef>
              <a:spcAft>
                <a:spcPct val="0"/>
              </a:spcAft>
              <a:buFont typeface="Wingdings" panose="05000000000000000000" pitchFamily="2" charset="2"/>
              <a:buChar char="Ø"/>
              <a:defRPr/>
            </a:pPr>
            <a:r>
              <a:rPr lang="zh-CN" altLang="en-US" sz="1600" dirty="0">
                <a:solidFill>
                  <a:srgbClr val="FF0000"/>
                </a:solidFill>
                <a:latin typeface="微软雅黑" panose="020B0503020204020204" pitchFamily="34" charset="-122"/>
                <a:ea typeface="微软雅黑" panose="020B0503020204020204" pitchFamily="34" charset="-122"/>
              </a:rPr>
              <a:t>全国每年约</a:t>
            </a:r>
            <a:r>
              <a:rPr lang="en-US" altLang="zh-CN" sz="1600" dirty="0">
                <a:solidFill>
                  <a:srgbClr val="FF0000"/>
                </a:solidFill>
                <a:latin typeface="微软雅黑" panose="020B0503020204020204" pitchFamily="34" charset="-122"/>
                <a:ea typeface="微软雅黑" panose="020B0503020204020204" pitchFamily="34" charset="-122"/>
              </a:rPr>
              <a:t>3.59</a:t>
            </a:r>
            <a:r>
              <a:rPr lang="zh-CN" altLang="en-US" sz="1600" dirty="0">
                <a:solidFill>
                  <a:srgbClr val="FF0000"/>
                </a:solidFill>
                <a:latin typeface="微软雅黑" panose="020B0503020204020204" pitchFamily="34" charset="-122"/>
                <a:ea typeface="微软雅黑" panose="020B0503020204020204" pitchFamily="34" charset="-122"/>
              </a:rPr>
              <a:t>万例新诊断病例</a:t>
            </a:r>
            <a:r>
              <a:rPr lang="en-US" altLang="zh-CN" sz="1600" baseline="30000" dirty="0">
                <a:solidFill>
                  <a:srgbClr val="FF0000"/>
                </a:solidFill>
                <a:latin typeface="微软雅黑" panose="020B0503020204020204" pitchFamily="34" charset="-122"/>
                <a:ea typeface="微软雅黑" panose="020B0503020204020204" pitchFamily="34" charset="-122"/>
              </a:rPr>
              <a:t>9-11</a:t>
            </a:r>
            <a:endParaRPr lang="en-US" altLang="zh-CN" sz="1600" baseline="30000" dirty="0">
              <a:solidFill>
                <a:srgbClr val="000000"/>
              </a:solidFill>
              <a:latin typeface="微软雅黑" panose="020B0503020204020204" pitchFamily="34" charset="-122"/>
              <a:ea typeface="微软雅黑" panose="020B0503020204020204" pitchFamily="34" charset="-122"/>
            </a:endParaRPr>
          </a:p>
        </p:txBody>
      </p:sp>
      <p:sp>
        <p:nvSpPr>
          <p:cNvPr id="9222" name="矩形 6"/>
          <p:cNvSpPr>
            <a:spLocks noChangeArrowheads="1"/>
          </p:cNvSpPr>
          <p:nvPr/>
        </p:nvSpPr>
        <p:spPr bwMode="auto">
          <a:xfrm>
            <a:off x="880533" y="1473200"/>
            <a:ext cx="4656667" cy="4284133"/>
          </a:xfrm>
          <a:prstGeom prst="rect">
            <a:avLst/>
          </a:prstGeom>
          <a:noFill/>
          <a:ln w="19050" algn="ctr">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grpSp>
        <p:nvGrpSpPr>
          <p:cNvPr id="9223" name="组合 10"/>
          <p:cNvGrpSpPr>
            <a:grpSpLocks/>
          </p:cNvGrpSpPr>
          <p:nvPr/>
        </p:nvGrpSpPr>
        <p:grpSpPr bwMode="auto">
          <a:xfrm>
            <a:off x="880533" y="1100668"/>
            <a:ext cx="1862667" cy="558800"/>
            <a:chOff x="5130784" y="2292358"/>
            <a:chExt cx="1396960" cy="419088"/>
          </a:xfrm>
        </p:grpSpPr>
        <p:sp>
          <p:nvSpPr>
            <p:cNvPr id="9227" name="横卷形 9"/>
            <p:cNvSpPr>
              <a:spLocks noChangeArrowheads="1"/>
            </p:cNvSpPr>
            <p:nvPr/>
          </p:nvSpPr>
          <p:spPr bwMode="auto">
            <a:xfrm>
              <a:off x="5130784" y="2292358"/>
              <a:ext cx="1396960" cy="419088"/>
            </a:xfrm>
            <a:prstGeom prst="horizontalScroll">
              <a:avLst>
                <a:gd name="adj" fmla="val 125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sp>
          <p:nvSpPr>
            <p:cNvPr id="9228" name="文本框 7"/>
            <p:cNvSpPr txBox="1">
              <a:spLocks noChangeArrowheads="1"/>
            </p:cNvSpPr>
            <p:nvPr/>
          </p:nvSpPr>
          <p:spPr bwMode="auto">
            <a:xfrm>
              <a:off x="5200632" y="2363402"/>
              <a:ext cx="1327112" cy="253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600" b="1">
                  <a:solidFill>
                    <a:srgbClr val="FFFFFF"/>
                  </a:solidFill>
                  <a:latin typeface="微软雅黑" panose="020B0503020204020204" pitchFamily="34" charset="-122"/>
                  <a:ea typeface="微软雅黑" panose="020B0503020204020204" pitchFamily="34" charset="-122"/>
                </a:rPr>
                <a:t>疾病的基本情况</a:t>
              </a:r>
            </a:p>
          </p:txBody>
        </p:sp>
      </p:grpSp>
      <p:grpSp>
        <p:nvGrpSpPr>
          <p:cNvPr id="9224" name="组合 10"/>
          <p:cNvGrpSpPr>
            <a:grpSpLocks/>
          </p:cNvGrpSpPr>
          <p:nvPr/>
        </p:nvGrpSpPr>
        <p:grpSpPr bwMode="auto">
          <a:xfrm>
            <a:off x="6561667" y="1100669"/>
            <a:ext cx="2328333" cy="559523"/>
            <a:chOff x="5130784" y="2292358"/>
            <a:chExt cx="1396960" cy="419088"/>
          </a:xfrm>
        </p:grpSpPr>
        <p:sp>
          <p:nvSpPr>
            <p:cNvPr id="9225" name="横卷形 9"/>
            <p:cNvSpPr>
              <a:spLocks noChangeArrowheads="1"/>
            </p:cNvSpPr>
            <p:nvPr/>
          </p:nvSpPr>
          <p:spPr bwMode="auto">
            <a:xfrm>
              <a:off x="5130784" y="2292358"/>
              <a:ext cx="1396960" cy="419088"/>
            </a:xfrm>
            <a:prstGeom prst="horizontalScroll">
              <a:avLst>
                <a:gd name="adj" fmla="val 125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sp>
          <p:nvSpPr>
            <p:cNvPr id="9226" name="文本框 7"/>
            <p:cNvSpPr txBox="1">
              <a:spLocks noChangeArrowheads="1"/>
            </p:cNvSpPr>
            <p:nvPr/>
          </p:nvSpPr>
          <p:spPr bwMode="auto">
            <a:xfrm>
              <a:off x="5200632" y="2363402"/>
              <a:ext cx="1327112" cy="253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600" b="1">
                  <a:solidFill>
                    <a:srgbClr val="FFFFFF"/>
                  </a:solidFill>
                  <a:latin typeface="微软雅黑" panose="020B0503020204020204" pitchFamily="34" charset="-122"/>
                  <a:ea typeface="微软雅黑" panose="020B0503020204020204" pitchFamily="34" charset="-122"/>
                </a:rPr>
                <a:t>临床未被满足的需求</a:t>
              </a:r>
            </a:p>
          </p:txBody>
        </p:sp>
      </p:grpSp>
    </p:spTree>
    <p:extLst>
      <p:ext uri="{BB962C8B-B14F-4D97-AF65-F5344CB8AC3E}">
        <p14:creationId xmlns:p14="http://schemas.microsoft.com/office/powerpoint/2010/main" val="3713885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467" y="1"/>
            <a:ext cx="5122333"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2</a:t>
            </a:r>
            <a:r>
              <a:rPr lang="zh-CN" altLang="en-US" sz="3200" b="1" dirty="0">
                <a:solidFill>
                  <a:srgbClr val="4F81BD"/>
                </a:solidFill>
                <a:latin typeface="微软雅黑" panose="020B0503020204020204" pitchFamily="34" charset="-122"/>
                <a:ea typeface="微软雅黑" panose="020B0503020204020204" pitchFamily="34" charset="-122"/>
              </a:rPr>
              <a:t>、安全性   </a:t>
            </a:r>
            <a:r>
              <a:rPr lang="en-US" altLang="zh-CN" sz="2667" spc="133" dirty="0">
                <a:solidFill>
                  <a:srgbClr val="B8B8B8"/>
                </a:solidFill>
                <a:latin typeface="微软雅黑" panose="020B0503020204020204" pitchFamily="34" charset="-122"/>
                <a:ea typeface="微软雅黑" panose="020B0503020204020204" pitchFamily="34" charset="-122"/>
              </a:rPr>
              <a:t>Safety </a:t>
            </a:r>
            <a:endParaRPr lang="zh-CN" altLang="en-US" sz="2667" spc="133" dirty="0">
              <a:solidFill>
                <a:srgbClr val="B8B8B8"/>
              </a:solidFill>
              <a:latin typeface="微软雅黑" panose="020B0503020204020204" pitchFamily="34" charset="-122"/>
              <a:ea typeface="微软雅黑" panose="020B0503020204020204" pitchFamily="34" charset="-122"/>
            </a:endParaRPr>
          </a:p>
        </p:txBody>
      </p:sp>
      <p:sp>
        <p:nvSpPr>
          <p:cNvPr id="10244" name="矩形 5"/>
          <p:cNvSpPr>
            <a:spLocks noChangeArrowheads="1"/>
          </p:cNvSpPr>
          <p:nvPr/>
        </p:nvSpPr>
        <p:spPr bwMode="auto">
          <a:xfrm>
            <a:off x="1846729" y="4426288"/>
            <a:ext cx="9597657" cy="1163908"/>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342900" indent="-342900" eaLnBrk="0" fontAlgn="base" hangingPunct="0">
              <a:lnSpc>
                <a:spcPts val="2900"/>
              </a:lnSpc>
              <a:spcBef>
                <a:spcPts val="0"/>
              </a:spcBef>
              <a:spcAft>
                <a:spcPct val="0"/>
              </a:spcAft>
              <a:buFont typeface="+mj-lt"/>
              <a:buAutoNum type="arabicPeriod"/>
            </a:pPr>
            <a:r>
              <a:rPr lang="zh-CN" altLang="en-US" sz="1600" dirty="0">
                <a:latin typeface="微软雅黑" panose="020B0503020204020204" pitchFamily="34" charset="-122"/>
                <a:ea typeface="微软雅黑" panose="020B0503020204020204" pitchFamily="34" charset="-122"/>
              </a:rPr>
              <a:t>常见不良反应包括高胆固醇血症、高甘油三酯血症和高血压等，通过用药调整</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对症治疗可以得到</a:t>
            </a:r>
            <a:r>
              <a:rPr lang="zh-CN" altLang="en-US" sz="1600" dirty="0" smtClean="0">
                <a:latin typeface="微软雅黑" panose="020B0503020204020204" pitchFamily="34" charset="-122"/>
                <a:ea typeface="微软雅黑" panose="020B0503020204020204" pitchFamily="34" charset="-122"/>
              </a:rPr>
              <a:t>缓解</a:t>
            </a:r>
            <a:endParaRPr lang="en-US" altLang="zh-CN" sz="1600" dirty="0" smtClean="0">
              <a:solidFill>
                <a:srgbClr val="000000"/>
              </a:solidFill>
              <a:latin typeface="微软雅黑" panose="020B0503020204020204" pitchFamily="34" charset="-122"/>
              <a:ea typeface="微软雅黑" panose="020B0503020204020204" pitchFamily="34" charset="-122"/>
            </a:endParaRPr>
          </a:p>
          <a:p>
            <a:pPr marL="342900" indent="-342900" eaLnBrk="0" fontAlgn="base" hangingPunct="0">
              <a:lnSpc>
                <a:spcPts val="2900"/>
              </a:lnSpc>
              <a:spcBef>
                <a:spcPts val="0"/>
              </a:spcBef>
              <a:spcAft>
                <a:spcPct val="0"/>
              </a:spcAft>
              <a:buFont typeface="+mj-lt"/>
              <a:buAutoNum type="arabicPeriod"/>
            </a:pPr>
            <a:r>
              <a:rPr lang="zh-CN" altLang="en-US" sz="1600" dirty="0" smtClean="0">
                <a:solidFill>
                  <a:srgbClr val="000000"/>
                </a:solidFill>
                <a:latin typeface="微软雅黑" panose="020B0503020204020204" pitchFamily="34" charset="-122"/>
                <a:ea typeface="微软雅黑" panose="020B0503020204020204" pitchFamily="34" charset="-122"/>
              </a:rPr>
              <a:t>与其</a:t>
            </a:r>
            <a:r>
              <a:rPr lang="zh-CN" altLang="en-US" sz="1600" dirty="0">
                <a:solidFill>
                  <a:srgbClr val="000000"/>
                </a:solidFill>
                <a:latin typeface="微软雅黑" panose="020B0503020204020204" pitchFamily="34" charset="-122"/>
                <a:ea typeface="微软雅黑" panose="020B0503020204020204" pitchFamily="34" charset="-122"/>
              </a:rPr>
              <a:t>他同类药品比，</a:t>
            </a:r>
            <a:r>
              <a:rPr lang="zh-CN" altLang="en-US" sz="1600" dirty="0">
                <a:latin typeface="微软雅黑" panose="020B0503020204020204" pitchFamily="34" charset="-122"/>
                <a:ea typeface="微软雅黑" panose="020B0503020204020204" pitchFamily="34" charset="-122"/>
              </a:rPr>
              <a:t>无新增特异性不良反应，无安全性警告、无黑框警告、无撤市信息</a:t>
            </a:r>
            <a:r>
              <a:rPr lang="en-US" altLang="zh-CN" sz="1600" baseline="30000" dirty="0">
                <a:latin typeface="微软雅黑" panose="020B0503020204020204" pitchFamily="34" charset="-122"/>
                <a:ea typeface="微软雅黑" panose="020B0503020204020204" pitchFamily="34" charset="-122"/>
              </a:rPr>
              <a:t>20</a:t>
            </a:r>
          </a:p>
          <a:p>
            <a:pPr marL="342900" indent="-342900" eaLnBrk="0" fontAlgn="base" hangingPunct="0">
              <a:lnSpc>
                <a:spcPts val="2900"/>
              </a:lnSpc>
              <a:spcBef>
                <a:spcPts val="0"/>
              </a:spcBef>
              <a:spcAft>
                <a:spcPct val="0"/>
              </a:spcAft>
              <a:buFont typeface="+mj-lt"/>
              <a:buAutoNum type="arabicPeriod"/>
            </a:pPr>
            <a:r>
              <a:rPr lang="zh-CN" altLang="en-US" sz="1600" dirty="0">
                <a:latin typeface="微软雅黑" panose="020B0503020204020204" pitchFamily="34" charset="-122"/>
                <a:ea typeface="微软雅黑" panose="020B0503020204020204" pitchFamily="34" charset="-122"/>
              </a:rPr>
              <a:t>对于轻度肝损害、轻度肾损害患者，以及</a:t>
            </a:r>
            <a:r>
              <a:rPr lang="en-US" altLang="zh-CN" sz="1600" dirty="0">
                <a:latin typeface="微软雅黑" panose="020B0503020204020204" pitchFamily="34" charset="-122"/>
                <a:ea typeface="微软雅黑" panose="020B0503020204020204" pitchFamily="34" charset="-122"/>
              </a:rPr>
              <a:t>65</a:t>
            </a:r>
            <a:r>
              <a:rPr lang="zh-CN" altLang="en-US" sz="1600" dirty="0">
                <a:latin typeface="微软雅黑" panose="020B0503020204020204" pitchFamily="34" charset="-122"/>
                <a:ea typeface="微软雅黑" panose="020B0503020204020204" pitchFamily="34" charset="-122"/>
              </a:rPr>
              <a:t>岁及以上的老人患者无需调整</a:t>
            </a:r>
            <a:r>
              <a:rPr lang="zh-CN" altLang="en-US" sz="1600" dirty="0" smtClean="0">
                <a:latin typeface="微软雅黑" panose="020B0503020204020204" pitchFamily="34" charset="-122"/>
                <a:ea typeface="微软雅黑" panose="020B0503020204020204" pitchFamily="34" charset="-122"/>
              </a:rPr>
              <a:t>剂量</a:t>
            </a:r>
            <a:endParaRPr lang="en-US" altLang="zh-CN" sz="1600" dirty="0">
              <a:latin typeface="微软雅黑" panose="020B0503020204020204" pitchFamily="34" charset="-122"/>
              <a:ea typeface="微软雅黑" panose="020B0503020204020204" pitchFamily="34" charset="-122"/>
            </a:endParaRPr>
          </a:p>
        </p:txBody>
      </p:sp>
      <p:graphicFrame>
        <p:nvGraphicFramePr>
          <p:cNvPr id="7" name="图表 14"/>
          <p:cNvGraphicFramePr>
            <a:graphicFrameLocks/>
          </p:cNvGraphicFramePr>
          <p:nvPr>
            <p:extLst>
              <p:ext uri="{D42A27DB-BD31-4B8C-83A1-F6EECF244321}">
                <p14:modId xmlns:p14="http://schemas.microsoft.com/office/powerpoint/2010/main" val="1537021682"/>
              </p:ext>
            </p:extLst>
          </p:nvPr>
        </p:nvGraphicFramePr>
        <p:xfrm>
          <a:off x="7710587" y="1739153"/>
          <a:ext cx="3733800" cy="2172165"/>
        </p:xfrm>
        <a:graphic>
          <a:graphicData uri="http://schemas.openxmlformats.org/drawingml/2006/chart">
            <c:chart xmlns:c="http://schemas.openxmlformats.org/drawingml/2006/chart" xmlns:r="http://schemas.openxmlformats.org/officeDocument/2006/relationships" r:id="rId2"/>
          </a:graphicData>
        </a:graphic>
      </p:graphicFrame>
      <p:sp>
        <p:nvSpPr>
          <p:cNvPr id="10255" name="文本框 18"/>
          <p:cNvSpPr txBox="1">
            <a:spLocks noChangeArrowheads="1"/>
          </p:cNvSpPr>
          <p:nvPr/>
        </p:nvSpPr>
        <p:spPr bwMode="gray">
          <a:xfrm>
            <a:off x="8192622" y="1739153"/>
            <a:ext cx="298661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600" b="1" u="sng" dirty="0">
                <a:solidFill>
                  <a:srgbClr val="000000"/>
                </a:solidFill>
                <a:latin typeface="微软雅黑" panose="020B0503020204020204" pitchFamily="34" charset="-122"/>
                <a:ea typeface="微软雅黑" panose="020B0503020204020204" pitchFamily="34" charset="-122"/>
              </a:rPr>
              <a:t>因不良反应导致的</a:t>
            </a:r>
            <a:r>
              <a:rPr lang="zh-CN" altLang="en-US" sz="1600" b="1" u="sng" dirty="0">
                <a:solidFill>
                  <a:srgbClr val="FF0000"/>
                </a:solidFill>
                <a:latin typeface="微软雅黑" panose="020B0503020204020204" pitchFamily="34" charset="-122"/>
                <a:ea typeface="微软雅黑" panose="020B0503020204020204" pitchFamily="34" charset="-122"/>
              </a:rPr>
              <a:t>永久停药率</a:t>
            </a:r>
          </a:p>
        </p:txBody>
      </p:sp>
      <p:grpSp>
        <p:nvGrpSpPr>
          <p:cNvPr id="6" name="组合 5"/>
          <p:cNvGrpSpPr/>
          <p:nvPr/>
        </p:nvGrpSpPr>
        <p:grpSpPr>
          <a:xfrm>
            <a:off x="319911" y="1739153"/>
            <a:ext cx="6552083" cy="2172165"/>
            <a:chOff x="-454" y="1828135"/>
            <a:chExt cx="7463367" cy="2112328"/>
          </a:xfrm>
        </p:grpSpPr>
        <p:sp>
          <p:nvSpPr>
            <p:cNvPr id="11" name="矩形 10">
              <a:extLst/>
            </p:cNvPr>
            <p:cNvSpPr/>
            <p:nvPr/>
          </p:nvSpPr>
          <p:spPr>
            <a:xfrm>
              <a:off x="880080" y="1842002"/>
              <a:ext cx="5342468" cy="474133"/>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zh-CN" altLang="en-US" sz="1600" b="1" u="sng" dirty="0">
                  <a:solidFill>
                    <a:srgbClr val="000000"/>
                  </a:solidFill>
                  <a:latin typeface="微软雅黑" panose="020B0503020204020204" pitchFamily="34" charset="-122"/>
                  <a:ea typeface="微软雅黑" panose="020B0503020204020204" pitchFamily="34" charset="-122"/>
                </a:rPr>
                <a:t>不同</a:t>
              </a:r>
              <a:r>
                <a:rPr lang="en-US" altLang="zh-CN" sz="1600" b="1" u="sng" dirty="0">
                  <a:solidFill>
                    <a:srgbClr val="000000"/>
                  </a:solidFill>
                  <a:latin typeface="微软雅黑" panose="020B0503020204020204" pitchFamily="34" charset="-122"/>
                  <a:ea typeface="微软雅黑" panose="020B0503020204020204" pitchFamily="34" charset="-122"/>
                </a:rPr>
                <a:t>ALK TKI </a:t>
              </a:r>
              <a:r>
                <a:rPr lang="zh-CN" altLang="en-US" sz="1600" b="1" u="sng" dirty="0">
                  <a:solidFill>
                    <a:srgbClr val="000000"/>
                  </a:solidFill>
                  <a:latin typeface="微软雅黑" panose="020B0503020204020204" pitchFamily="34" charset="-122"/>
                  <a:ea typeface="微软雅黑" panose="020B0503020204020204" pitchFamily="34" charset="-122"/>
                </a:rPr>
                <a:t>所有级别</a:t>
              </a:r>
              <a:r>
                <a:rPr lang="en-US" altLang="zh-CN" sz="1600" b="1" u="sng" dirty="0">
                  <a:solidFill>
                    <a:srgbClr val="000000"/>
                  </a:solidFill>
                  <a:latin typeface="微软雅黑" panose="020B0503020204020204" pitchFamily="34" charset="-122"/>
                  <a:ea typeface="微软雅黑" panose="020B0503020204020204" pitchFamily="34" charset="-122"/>
                </a:rPr>
                <a:t>AEs </a:t>
              </a:r>
              <a:r>
                <a:rPr lang="zh-CN" altLang="en-US" sz="1600" b="1" u="sng" dirty="0">
                  <a:solidFill>
                    <a:srgbClr val="000000"/>
                  </a:solidFill>
                  <a:latin typeface="微软雅黑" panose="020B0503020204020204" pitchFamily="34" charset="-122"/>
                  <a:ea typeface="微软雅黑" panose="020B0503020204020204" pitchFamily="34" charset="-122"/>
                </a:rPr>
                <a:t>发生率（</a:t>
              </a:r>
              <a:r>
                <a:rPr lang="en-US" altLang="zh-CN" sz="1600" b="1" u="sng" dirty="0">
                  <a:solidFill>
                    <a:srgbClr val="000000"/>
                  </a:solidFill>
                  <a:latin typeface="微软雅黑" panose="020B0503020204020204" pitchFamily="34" charset="-122"/>
                  <a:ea typeface="微软雅黑" panose="020B0503020204020204" pitchFamily="34" charset="-122"/>
                </a:rPr>
                <a:t>%</a:t>
              </a:r>
              <a:r>
                <a:rPr lang="zh-CN" altLang="en-US" sz="1600" b="1" u="sng" dirty="0">
                  <a:solidFill>
                    <a:srgbClr val="000000"/>
                  </a:solidFill>
                  <a:latin typeface="微软雅黑" panose="020B0503020204020204" pitchFamily="34" charset="-122"/>
                  <a:ea typeface="微软雅黑" panose="020B0503020204020204" pitchFamily="34" charset="-122"/>
                </a:rPr>
                <a:t>）</a:t>
              </a:r>
              <a:r>
                <a:rPr lang="zh-CN" altLang="zh-CN" sz="1600" u="sng" baseline="300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z="1600" u="sng" baseline="300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 </a:t>
              </a:r>
            </a:p>
            <a:p>
              <a:pPr algn="ctr">
                <a:defRPr/>
              </a:pPr>
              <a:endParaRPr lang="zh-CN" altLang="en-US" sz="1600" b="1" u="sng" dirty="0">
                <a:solidFill>
                  <a:srgbClr val="000000"/>
                </a:solidFill>
                <a:latin typeface="微软雅黑" panose="020B0503020204020204" pitchFamily="34" charset="-122"/>
                <a:ea typeface="微软雅黑" panose="020B0503020204020204" pitchFamily="34" charset="-122"/>
              </a:endParaRPr>
            </a:p>
          </p:txBody>
        </p:sp>
        <p:graphicFrame>
          <p:nvGraphicFramePr>
            <p:cNvPr id="2" name="图表 17"/>
            <p:cNvGraphicFramePr>
              <a:graphicFrameLocks/>
            </p:cNvGraphicFramePr>
            <p:nvPr>
              <p:extLst>
                <p:ext uri="{D42A27DB-BD31-4B8C-83A1-F6EECF244321}">
                  <p14:modId xmlns:p14="http://schemas.microsoft.com/office/powerpoint/2010/main" val="2202308238"/>
                </p:ext>
              </p:extLst>
            </p:nvPr>
          </p:nvGraphicFramePr>
          <p:xfrm>
            <a:off x="-454" y="1828135"/>
            <a:ext cx="7463367" cy="2112328"/>
          </p:xfrm>
          <a:graphic>
            <a:graphicData uri="http://schemas.openxmlformats.org/drawingml/2006/chart">
              <c:chart xmlns:c="http://schemas.openxmlformats.org/drawingml/2006/chart" xmlns:r="http://schemas.openxmlformats.org/officeDocument/2006/relationships" r:id="rId3"/>
            </a:graphicData>
          </a:graphic>
        </p:graphicFrame>
        <p:sp>
          <p:nvSpPr>
            <p:cNvPr id="4" name="文本框 3"/>
            <p:cNvSpPr txBox="1"/>
            <p:nvPr/>
          </p:nvSpPr>
          <p:spPr>
            <a:xfrm>
              <a:off x="134115" y="3510627"/>
              <a:ext cx="1165235" cy="338554"/>
            </a:xfrm>
            <a:prstGeom prst="rect">
              <a:avLst/>
            </a:prstGeom>
            <a:solidFill>
              <a:schemeClr val="bg1"/>
            </a:solidFill>
          </p:spPr>
          <p:txBody>
            <a:bodyPr wrap="square" rtlCol="0">
              <a:spAutoFit/>
            </a:bodyPr>
            <a:lstStyle/>
            <a:p>
              <a:r>
                <a:rPr lang="zh-CN" altLang="en-US" sz="1600" b="1" dirty="0" smtClean="0">
                  <a:solidFill>
                    <a:srgbClr val="00B0F0"/>
                  </a:solidFill>
                  <a:latin typeface="微软雅黑" panose="020B0503020204020204" pitchFamily="34" charset="-122"/>
                  <a:ea typeface="微软雅黑" panose="020B0503020204020204" pitchFamily="34" charset="-122"/>
                </a:rPr>
                <a:t>伊鲁阿克</a:t>
              </a:r>
              <a:endParaRPr lang="zh-CN" altLang="en-US" sz="1600" b="1" dirty="0">
                <a:solidFill>
                  <a:srgbClr val="00B0F0"/>
                </a:solidFill>
                <a:latin typeface="微软雅黑" panose="020B0503020204020204" pitchFamily="34" charset="-122"/>
                <a:ea typeface="微软雅黑" panose="020B0503020204020204" pitchFamily="34" charset="-122"/>
              </a:endParaRPr>
            </a:p>
          </p:txBody>
        </p:sp>
      </p:grpSp>
      <p:sp>
        <p:nvSpPr>
          <p:cNvPr id="5" name="矩形 4"/>
          <p:cNvSpPr/>
          <p:nvPr/>
        </p:nvSpPr>
        <p:spPr>
          <a:xfrm>
            <a:off x="502257" y="1097451"/>
            <a:ext cx="5943369" cy="464230"/>
          </a:xfrm>
          <a:prstGeom prst="rect">
            <a:avLst/>
          </a:prstGeom>
          <a:solidFill>
            <a:schemeClr val="accent1"/>
          </a:solidFill>
        </p:spPr>
        <p:txBody>
          <a:bodyPr wrap="square">
            <a:spAutoFit/>
          </a:bodyPr>
          <a:lstStyle/>
          <a:p>
            <a:pPr eaLnBrk="0" fontAlgn="base" hangingPunct="0">
              <a:lnSpc>
                <a:spcPts val="2900"/>
              </a:lnSpc>
              <a:spcBef>
                <a:spcPts val="0"/>
              </a:spcBef>
              <a:spcAft>
                <a:spcPct val="0"/>
              </a:spcAft>
              <a:buFont typeface="Wingdings" panose="05000000000000000000" pitchFamily="2" charset="2"/>
              <a:buChar char="Ø"/>
            </a:pPr>
            <a:r>
              <a:rPr lang="zh-CN" altLang="en-US" dirty="0">
                <a:solidFill>
                  <a:schemeClr val="bg1"/>
                </a:solidFill>
                <a:latin typeface="微软雅黑" panose="020B0503020204020204" pitchFamily="34" charset="-122"/>
                <a:ea typeface="微软雅黑" panose="020B0503020204020204" pitchFamily="34" charset="-122"/>
              </a:rPr>
              <a:t>伊鲁阿克在不同</a:t>
            </a:r>
            <a:r>
              <a:rPr lang="en-US" altLang="zh-CN" dirty="0">
                <a:solidFill>
                  <a:schemeClr val="bg1"/>
                </a:solidFill>
                <a:latin typeface="微软雅黑" panose="020B0503020204020204" pitchFamily="34" charset="-122"/>
                <a:ea typeface="微软雅黑" panose="020B0503020204020204" pitchFamily="34" charset="-122"/>
              </a:rPr>
              <a:t>ALK </a:t>
            </a:r>
            <a:r>
              <a:rPr lang="en-US" altLang="zh-CN" dirty="0" smtClean="0">
                <a:solidFill>
                  <a:schemeClr val="bg1"/>
                </a:solidFill>
                <a:latin typeface="微软雅黑" panose="020B0503020204020204" pitchFamily="34" charset="-122"/>
                <a:ea typeface="微软雅黑" panose="020B0503020204020204" pitchFamily="34" charset="-122"/>
              </a:rPr>
              <a:t>TKI</a:t>
            </a:r>
            <a:r>
              <a:rPr lang="zh-CN" altLang="en-US" dirty="0" smtClean="0">
                <a:solidFill>
                  <a:schemeClr val="bg1"/>
                </a:solidFill>
                <a:latin typeface="微软雅黑" panose="020B0503020204020204" pitchFamily="34" charset="-122"/>
                <a:ea typeface="微软雅黑" panose="020B0503020204020204" pitchFamily="34" charset="-122"/>
              </a:rPr>
              <a:t>中所有</a:t>
            </a:r>
            <a:r>
              <a:rPr lang="zh-CN" altLang="en-US" dirty="0">
                <a:solidFill>
                  <a:schemeClr val="bg1"/>
                </a:solidFill>
                <a:latin typeface="微软雅黑" panose="020B0503020204020204" pitchFamily="34" charset="-122"/>
                <a:ea typeface="微软雅黑" panose="020B0503020204020204" pitchFamily="34" charset="-122"/>
              </a:rPr>
              <a:t>级别</a:t>
            </a:r>
            <a:r>
              <a:rPr lang="en-US" altLang="zh-CN" dirty="0">
                <a:solidFill>
                  <a:schemeClr val="bg1"/>
                </a:solidFill>
                <a:latin typeface="微软雅黑" panose="020B0503020204020204" pitchFamily="34" charset="-122"/>
                <a:ea typeface="微软雅黑" panose="020B0503020204020204" pitchFamily="34" charset="-122"/>
              </a:rPr>
              <a:t>AEs</a:t>
            </a:r>
            <a:r>
              <a:rPr lang="zh-CN" altLang="en-US" dirty="0">
                <a:solidFill>
                  <a:schemeClr val="bg1"/>
                </a:solidFill>
                <a:latin typeface="微软雅黑" panose="020B0503020204020204" pitchFamily="34" charset="-122"/>
                <a:ea typeface="微软雅黑" panose="020B0503020204020204" pitchFamily="34" charset="-122"/>
              </a:rPr>
              <a:t>发生率</a:t>
            </a:r>
            <a:r>
              <a:rPr lang="zh-CN" altLang="en-US" b="1" dirty="0" smtClean="0">
                <a:solidFill>
                  <a:srgbClr val="FFFF00"/>
                </a:solidFill>
                <a:latin typeface="微软雅黑" panose="020B0503020204020204" pitchFamily="34" charset="-122"/>
                <a:ea typeface="微软雅黑" panose="020B0503020204020204" pitchFamily="34" charset="-122"/>
              </a:rPr>
              <a:t>最低</a:t>
            </a:r>
            <a:endParaRPr lang="en-US" altLang="zh-CN" b="1" dirty="0">
              <a:solidFill>
                <a:srgbClr val="FFFF00"/>
              </a:solidFill>
              <a:latin typeface="微软雅黑" panose="020B0503020204020204" pitchFamily="34" charset="-122"/>
              <a:ea typeface="微软雅黑" panose="020B0503020204020204" pitchFamily="34" charset="-122"/>
            </a:endParaRPr>
          </a:p>
        </p:txBody>
      </p:sp>
      <p:sp>
        <p:nvSpPr>
          <p:cNvPr id="20" name="矩形 19"/>
          <p:cNvSpPr/>
          <p:nvPr/>
        </p:nvSpPr>
        <p:spPr>
          <a:xfrm>
            <a:off x="7572795" y="1090308"/>
            <a:ext cx="4001638" cy="426207"/>
          </a:xfrm>
          <a:prstGeom prst="rect">
            <a:avLst/>
          </a:prstGeom>
          <a:solidFill>
            <a:schemeClr val="accent1"/>
          </a:solidFill>
        </p:spPr>
        <p:txBody>
          <a:bodyPr wrap="square">
            <a:spAutoFit/>
          </a:bodyPr>
          <a:lstStyle/>
          <a:p>
            <a:pPr eaLnBrk="0" fontAlgn="base" hangingPunct="0">
              <a:lnSpc>
                <a:spcPts val="2900"/>
              </a:lnSpc>
              <a:spcBef>
                <a:spcPts val="0"/>
              </a:spcBef>
              <a:spcAft>
                <a:spcPct val="0"/>
              </a:spcAft>
              <a:buFont typeface="Wingdings" panose="05000000000000000000" pitchFamily="2" charset="2"/>
              <a:buChar char="Ø"/>
            </a:pPr>
            <a:r>
              <a:rPr lang="zh-CN" altLang="en-US" dirty="0" smtClean="0">
                <a:solidFill>
                  <a:schemeClr val="bg1"/>
                </a:solidFill>
                <a:latin typeface="微软雅黑" panose="020B0503020204020204" pitchFamily="34" charset="-122"/>
                <a:ea typeface="微软雅黑" panose="020B0503020204020204" pitchFamily="34" charset="-122"/>
              </a:rPr>
              <a:t>因不良反应导致的永久停药率</a:t>
            </a:r>
            <a:r>
              <a:rPr lang="zh-CN" altLang="en-US" b="1" dirty="0" smtClean="0">
                <a:solidFill>
                  <a:srgbClr val="FFFF00"/>
                </a:solidFill>
                <a:latin typeface="微软雅黑" panose="020B0503020204020204" pitchFamily="34" charset="-122"/>
                <a:ea typeface="微软雅黑" panose="020B0503020204020204" pitchFamily="34" charset="-122"/>
              </a:rPr>
              <a:t>极低</a:t>
            </a:r>
            <a:endParaRPr lang="en-US" altLang="zh-CN" b="1" dirty="0">
              <a:solidFill>
                <a:srgbClr val="FFFF00"/>
              </a:solidFill>
              <a:latin typeface="微软雅黑" panose="020B0503020204020204" pitchFamily="34" charset="-122"/>
              <a:ea typeface="微软雅黑" panose="020B0503020204020204" pitchFamily="34" charset="-122"/>
            </a:endParaRPr>
          </a:p>
        </p:txBody>
      </p:sp>
      <p:sp>
        <p:nvSpPr>
          <p:cNvPr id="8" name="矩形 7"/>
          <p:cNvSpPr/>
          <p:nvPr/>
        </p:nvSpPr>
        <p:spPr>
          <a:xfrm>
            <a:off x="319911" y="4612236"/>
            <a:ext cx="1478180" cy="836126"/>
          </a:xfrm>
          <a:prstGeom prst="rect">
            <a:avLst/>
          </a:prstGeom>
          <a:solidFill>
            <a:schemeClr val="accent1"/>
          </a:solidFill>
        </p:spPr>
        <p:txBody>
          <a:bodyPr wrap="square">
            <a:spAutoFit/>
          </a:bodyPr>
          <a:lstStyle/>
          <a:p>
            <a:pPr algn="ctr" eaLnBrk="0" fontAlgn="base" hangingPunct="0">
              <a:lnSpc>
                <a:spcPts val="2900"/>
              </a:lnSpc>
              <a:spcAft>
                <a:spcPct val="0"/>
              </a:spcAft>
            </a:pPr>
            <a:r>
              <a:rPr lang="zh-CN" altLang="en-US" dirty="0">
                <a:solidFill>
                  <a:schemeClr val="bg1"/>
                </a:solidFill>
                <a:latin typeface="微软雅黑" panose="020B0503020204020204" pitchFamily="34" charset="-122"/>
                <a:ea typeface="微软雅黑" panose="020B0503020204020204" pitchFamily="34" charset="-122"/>
              </a:rPr>
              <a:t>其他安全性信息</a:t>
            </a:r>
            <a:endParaRPr lang="en-US" altLang="zh-CN"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579451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467" y="0"/>
            <a:ext cx="5122333"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3</a:t>
            </a:r>
            <a:r>
              <a:rPr lang="zh-CN" altLang="en-US" sz="3200" b="1" dirty="0">
                <a:solidFill>
                  <a:srgbClr val="4F81BD"/>
                </a:solidFill>
                <a:latin typeface="微软雅黑" panose="020B0503020204020204" pitchFamily="34" charset="-122"/>
                <a:ea typeface="微软雅黑" panose="020B0503020204020204" pitchFamily="34" charset="-122"/>
              </a:rPr>
              <a:t>、有效性   </a:t>
            </a:r>
            <a:r>
              <a:rPr lang="en-US" altLang="zh-CN" sz="2667" spc="133" dirty="0">
                <a:solidFill>
                  <a:srgbClr val="B8B8B8"/>
                </a:solidFill>
                <a:latin typeface="微软雅黑" panose="020B0503020204020204" pitchFamily="34" charset="-122"/>
                <a:ea typeface="微软雅黑" panose="020B0503020204020204" pitchFamily="34" charset="-122"/>
              </a:rPr>
              <a:t>Efficiency  </a:t>
            </a:r>
            <a:endParaRPr lang="zh-CN" altLang="en-US" sz="2667" spc="133" dirty="0">
              <a:solidFill>
                <a:srgbClr val="B8B8B8"/>
              </a:solidFill>
              <a:latin typeface="微软雅黑" panose="020B0503020204020204" pitchFamily="34" charset="-122"/>
              <a:ea typeface="微软雅黑" panose="020B0503020204020204" pitchFamily="34" charset="-122"/>
            </a:endParaRPr>
          </a:p>
        </p:txBody>
      </p:sp>
      <p:sp>
        <p:nvSpPr>
          <p:cNvPr id="11267" name="标题 1"/>
          <p:cNvSpPr txBox="1">
            <a:spLocks/>
          </p:cNvSpPr>
          <p:nvPr/>
        </p:nvSpPr>
        <p:spPr bwMode="auto">
          <a:xfrm>
            <a:off x="344643" y="1073657"/>
            <a:ext cx="5061076" cy="943402"/>
          </a:xfrm>
          <a:prstGeom prst="rect">
            <a:avLst/>
          </a:prstGeom>
          <a:solidFill>
            <a:schemeClr val="accent1"/>
          </a:solidFill>
          <a:ln>
            <a:noFill/>
          </a:ln>
          <a:extLst/>
        </p:spPr>
        <p:txBody>
          <a:bodyPr lIns="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179388" indent="-179388" fontAlgn="base">
              <a:lnSpc>
                <a:spcPct val="120000"/>
              </a:lnSpc>
              <a:spcBef>
                <a:spcPct val="0"/>
              </a:spcBef>
              <a:spcAft>
                <a:spcPct val="0"/>
              </a:spcAft>
              <a:buNone/>
            </a:pPr>
            <a:r>
              <a:rPr lang="en-US" altLang="zh-CN" sz="18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1.</a:t>
            </a:r>
            <a:r>
              <a:rPr lang="zh-CN" altLang="en-US" sz="18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伊鲁阿克治疗经克唑替尼耐药的</a:t>
            </a:r>
            <a:r>
              <a:rPr lang="en-US" altLang="zh-CN" sz="18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ALK</a:t>
            </a:r>
            <a:r>
              <a:rPr lang="zh-CN" altLang="en-US" sz="18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阳性</a:t>
            </a:r>
            <a:r>
              <a:rPr lang="en-US" altLang="zh-CN" sz="18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NSCLC</a:t>
            </a:r>
            <a:r>
              <a:rPr lang="zh-CN" altLang="en-US" sz="1800"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患者，</a:t>
            </a:r>
            <a:r>
              <a:rPr lang="en-US" altLang="zh-CN" sz="1800" b="1" dirty="0" err="1"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mPFS</a:t>
            </a:r>
            <a:r>
              <a:rPr lang="zh-CN" altLang="en-US" sz="1800" b="1"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最长，为</a:t>
            </a:r>
            <a:r>
              <a:rPr lang="en-US" altLang="zh-CN" sz="1800" b="1"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19.8</a:t>
            </a:r>
            <a:r>
              <a:rPr lang="zh-CN" altLang="en-US" sz="1800" b="1"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个月</a:t>
            </a:r>
            <a:r>
              <a:rPr lang="zh-CN" altLang="en-US" sz="1800" b="1"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，高于其他</a:t>
            </a:r>
            <a:r>
              <a:rPr lang="en-US" altLang="zh-CN" sz="1800" b="1"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ALK</a:t>
            </a:r>
            <a:r>
              <a:rPr lang="zh-CN" altLang="en-US" sz="1800" b="1"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 </a:t>
            </a:r>
            <a:r>
              <a:rPr lang="en-US" altLang="zh-CN" sz="1800" b="1"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TKI</a:t>
            </a:r>
          </a:p>
        </p:txBody>
      </p:sp>
      <p:grpSp>
        <p:nvGrpSpPr>
          <p:cNvPr id="11269" name="组合 1"/>
          <p:cNvGrpSpPr>
            <a:grpSpLocks/>
          </p:cNvGrpSpPr>
          <p:nvPr/>
        </p:nvGrpSpPr>
        <p:grpSpPr bwMode="auto">
          <a:xfrm>
            <a:off x="372800" y="2295881"/>
            <a:ext cx="5004761" cy="2533741"/>
            <a:chOff x="3301326" y="1670050"/>
            <a:chExt cx="2912223" cy="2222424"/>
          </a:xfrm>
        </p:grpSpPr>
        <p:grpSp>
          <p:nvGrpSpPr>
            <p:cNvPr id="11297" name="组合 22"/>
            <p:cNvGrpSpPr>
              <a:grpSpLocks/>
            </p:cNvGrpSpPr>
            <p:nvPr/>
          </p:nvGrpSpPr>
          <p:grpSpPr bwMode="auto">
            <a:xfrm>
              <a:off x="3301326" y="1670050"/>
              <a:ext cx="2912223" cy="2222424"/>
              <a:chOff x="4673054" y="1035094"/>
              <a:chExt cx="4032291" cy="2342049"/>
            </a:xfrm>
          </p:grpSpPr>
          <p:pic>
            <p:nvPicPr>
              <p:cNvPr id="11299" name="图片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73054" y="1035094"/>
                <a:ext cx="4032291" cy="2342049"/>
              </a:xfrm>
              <a:prstGeom prst="rect">
                <a:avLst/>
              </a:prstGeom>
              <a:noFill/>
              <a:ln w="12700">
                <a:solidFill>
                  <a:srgbClr val="000000"/>
                </a:solidFill>
                <a:prstDash val="sysDot"/>
                <a:miter lim="800000"/>
                <a:headEnd/>
                <a:tailEnd/>
              </a:ln>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1300" name="文本框 17"/>
              <p:cNvSpPr txBox="1">
                <a:spLocks noChangeArrowheads="1"/>
              </p:cNvSpPr>
              <p:nvPr/>
            </p:nvSpPr>
            <p:spPr bwMode="auto">
              <a:xfrm>
                <a:off x="7056439" y="1827941"/>
                <a:ext cx="1427051" cy="274950"/>
              </a:xfrm>
              <a:prstGeom prst="rect">
                <a:avLst/>
              </a:prstGeom>
              <a:noFill/>
              <a:ln w="12700">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en-US" altLang="zh-CN" sz="1333" dirty="0" err="1">
                    <a:solidFill>
                      <a:srgbClr val="FF0000"/>
                    </a:solidFill>
                    <a:latin typeface="微软雅黑" panose="020B0503020204020204" pitchFamily="34" charset="-122"/>
                    <a:ea typeface="微软雅黑" panose="020B0503020204020204" pitchFamily="34" charset="-122"/>
                  </a:rPr>
                  <a:t>mPFS</a:t>
                </a:r>
                <a:r>
                  <a:rPr lang="en-US" altLang="zh-CN" sz="1333" dirty="0">
                    <a:solidFill>
                      <a:srgbClr val="FF0000"/>
                    </a:solidFill>
                    <a:latin typeface="微软雅黑" panose="020B0503020204020204" pitchFamily="34" charset="-122"/>
                    <a:ea typeface="微软雅黑" panose="020B0503020204020204" pitchFamily="34" charset="-122"/>
                  </a:rPr>
                  <a:t>  19.8m</a:t>
                </a:r>
                <a:endParaRPr lang="zh-CN" altLang="en-US" sz="1333" dirty="0">
                  <a:solidFill>
                    <a:srgbClr val="FF0000"/>
                  </a:solidFill>
                  <a:latin typeface="微软雅黑" panose="020B0503020204020204" pitchFamily="34" charset="-122"/>
                  <a:ea typeface="微软雅黑" panose="020B0503020204020204" pitchFamily="34" charset="-122"/>
                </a:endParaRPr>
              </a:p>
            </p:txBody>
          </p:sp>
          <p:sp>
            <p:nvSpPr>
              <p:cNvPr id="11301" name="文本框 18"/>
              <p:cNvSpPr txBox="1">
                <a:spLocks noChangeArrowheads="1"/>
              </p:cNvSpPr>
              <p:nvPr/>
            </p:nvSpPr>
            <p:spPr bwMode="auto">
              <a:xfrm>
                <a:off x="6007530" y="1072988"/>
                <a:ext cx="1048909" cy="274950"/>
              </a:xfrm>
              <a:prstGeom prst="rect">
                <a:avLst/>
              </a:prstGeom>
              <a:noFill/>
              <a:ln w="12700">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en-US" altLang="zh-CN" sz="1333" b="1" dirty="0">
                    <a:solidFill>
                      <a:srgbClr val="000000"/>
                    </a:solidFill>
                    <a:latin typeface="微软雅黑" panose="020B0503020204020204" pitchFamily="34" charset="-122"/>
                    <a:ea typeface="微软雅黑" panose="020B0503020204020204" pitchFamily="34" charset="-122"/>
                  </a:rPr>
                  <a:t>IRC</a:t>
                </a:r>
                <a:r>
                  <a:rPr lang="zh-CN" altLang="en-US" sz="1333" b="1" dirty="0">
                    <a:solidFill>
                      <a:srgbClr val="000000"/>
                    </a:solidFill>
                    <a:latin typeface="微软雅黑" panose="020B0503020204020204" pitchFamily="34" charset="-122"/>
                    <a:ea typeface="微软雅黑" panose="020B0503020204020204" pitchFamily="34" charset="-122"/>
                  </a:rPr>
                  <a:t>评估</a:t>
                </a:r>
              </a:p>
            </p:txBody>
          </p:sp>
        </p:grpSp>
        <p:sp>
          <p:nvSpPr>
            <p:cNvPr id="11298" name="下箭头 26"/>
            <p:cNvSpPr>
              <a:spLocks noChangeArrowheads="1"/>
            </p:cNvSpPr>
            <p:nvPr/>
          </p:nvSpPr>
          <p:spPr bwMode="auto">
            <a:xfrm>
              <a:off x="5410200" y="2011363"/>
              <a:ext cx="69850" cy="268287"/>
            </a:xfrm>
            <a:prstGeom prst="downArrow">
              <a:avLst>
                <a:gd name="adj1" fmla="val 50000"/>
                <a:gd name="adj2" fmla="val 49985"/>
              </a:avLst>
            </a:prstGeom>
            <a:solidFill>
              <a:srgbClr val="FF0000"/>
            </a:solidFill>
            <a:ln w="12700" algn="ctr">
              <a:solidFill>
                <a:schemeClr val="accent1"/>
              </a:solidFill>
              <a:prstDash val="sysDot"/>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 typeface="Arial" panose="020B0604020202020204" pitchFamily="34" charset="0"/>
                <a:buNone/>
              </a:pPr>
              <a:endParaRPr lang="zh-CN" altLang="en-US" sz="2400">
                <a:solidFill>
                  <a:srgbClr val="000000"/>
                </a:solidFill>
                <a:latin typeface="Arial" panose="020B0604020202020204" pitchFamily="34" charset="0"/>
              </a:endParaRPr>
            </a:p>
          </p:txBody>
        </p:sp>
      </p:grpSp>
      <p:sp>
        <p:nvSpPr>
          <p:cNvPr id="14" name="矩形 14"/>
          <p:cNvSpPr>
            <a:spLocks noChangeArrowheads="1"/>
          </p:cNvSpPr>
          <p:nvPr/>
        </p:nvSpPr>
        <p:spPr bwMode="auto">
          <a:xfrm>
            <a:off x="6378285" y="3227482"/>
            <a:ext cx="3539067" cy="502702"/>
          </a:xfrm>
          <a:prstGeom prst="rect">
            <a:avLst/>
          </a:prstGeom>
          <a:solidFill>
            <a:schemeClr val="accent1"/>
          </a:solidFill>
          <a:extLst/>
        </p:spPr>
        <p:txBody>
          <a:bodyPr wrap="square">
            <a:spAutoFit/>
          </a:bodyPr>
          <a:lstStyle/>
          <a:p>
            <a:pPr fontAlgn="base">
              <a:lnSpc>
                <a:spcPts val="3200"/>
              </a:lnSpc>
              <a:spcBef>
                <a:spcPct val="0"/>
              </a:spcBef>
              <a:spcAft>
                <a:spcPct val="0"/>
              </a:spcAft>
            </a:pPr>
            <a:r>
              <a:rPr lang="en-US" altLang="zh-CN"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3.</a:t>
            </a:r>
            <a:r>
              <a:rPr lang="zh-CN" altLang="en-US"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伊鲁阿克</a:t>
            </a:r>
            <a:r>
              <a:rPr lang="zh-CN" altLang="en-US" b="1"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获得</a:t>
            </a:r>
            <a:r>
              <a:rPr lang="zh-CN" altLang="en-US" b="1"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权威指南推荐</a:t>
            </a:r>
          </a:p>
        </p:txBody>
      </p:sp>
      <p:pic>
        <p:nvPicPr>
          <p:cNvPr id="15" name="图片 1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68118" y="4033517"/>
            <a:ext cx="3044501" cy="1592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文本框 16"/>
          <p:cNvSpPr txBox="1">
            <a:spLocks noChangeArrowheads="1"/>
          </p:cNvSpPr>
          <p:nvPr/>
        </p:nvSpPr>
        <p:spPr bwMode="auto">
          <a:xfrm>
            <a:off x="6378285" y="5721608"/>
            <a:ext cx="3653367" cy="3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467" dirty="0">
                <a:solidFill>
                  <a:srgbClr val="000000"/>
                </a:solidFill>
                <a:latin typeface="微软雅黑" panose="020B0503020204020204" pitchFamily="34" charset="-122"/>
                <a:ea typeface="微软雅黑" panose="020B0503020204020204" pitchFamily="34" charset="-122"/>
              </a:rPr>
              <a:t>推荐伊鲁阿克</a:t>
            </a:r>
            <a:r>
              <a:rPr lang="zh-CN" altLang="en-US" sz="1467" dirty="0" smtClean="0">
                <a:solidFill>
                  <a:srgbClr val="000000"/>
                </a:solidFill>
                <a:latin typeface="微软雅黑" panose="020B0503020204020204" pitchFamily="34" charset="-122"/>
                <a:ea typeface="微软雅黑" panose="020B0503020204020204" pitchFamily="34" charset="-122"/>
              </a:rPr>
              <a:t>作为</a:t>
            </a:r>
            <a:r>
              <a:rPr lang="zh-CN" altLang="en-US" sz="1467" b="1" dirty="0" smtClean="0">
                <a:solidFill>
                  <a:srgbClr val="000000"/>
                </a:solidFill>
                <a:latin typeface="微软雅黑" panose="020B0503020204020204" pitchFamily="34" charset="-122"/>
                <a:ea typeface="微软雅黑" panose="020B0503020204020204" pitchFamily="34" charset="-122"/>
              </a:rPr>
              <a:t>克唑替尼耐</a:t>
            </a:r>
            <a:r>
              <a:rPr lang="zh-CN" altLang="en-US" sz="1467" b="1" dirty="0">
                <a:solidFill>
                  <a:srgbClr val="000000"/>
                </a:solidFill>
                <a:latin typeface="微软雅黑" panose="020B0503020204020204" pitchFamily="34" charset="-122"/>
                <a:ea typeface="微软雅黑" panose="020B0503020204020204" pitchFamily="34" charset="-122"/>
              </a:rPr>
              <a:t>药后的治疗</a:t>
            </a:r>
          </a:p>
        </p:txBody>
      </p:sp>
      <p:grpSp>
        <p:nvGrpSpPr>
          <p:cNvPr id="17" name="组合 1"/>
          <p:cNvGrpSpPr>
            <a:grpSpLocks/>
          </p:cNvGrpSpPr>
          <p:nvPr/>
        </p:nvGrpSpPr>
        <p:grpSpPr bwMode="auto">
          <a:xfrm>
            <a:off x="9003042" y="4087461"/>
            <a:ext cx="2950219" cy="1484321"/>
            <a:chOff x="4779586" y="1751389"/>
            <a:chExt cx="3678060" cy="1996225"/>
          </a:xfrm>
        </p:grpSpPr>
        <p:pic>
          <p:nvPicPr>
            <p:cNvPr id="18" name="图片 17">
              <a:extLst/>
            </p:cNvPr>
            <p:cNvPicPr>
              <a:picLocks noChangeAspect="1"/>
            </p:cNvPicPr>
            <p:nvPr/>
          </p:nvPicPr>
          <p:blipFill rotWithShape="1">
            <a:blip r:embed="rId4"/>
            <a:srcRect r="18947"/>
            <a:stretch/>
          </p:blipFill>
          <p:spPr>
            <a:xfrm>
              <a:off x="4779586" y="2025829"/>
              <a:ext cx="3678060" cy="1721785"/>
            </a:xfrm>
            <a:prstGeom prst="rect">
              <a:avLst/>
            </a:prstGeom>
            <a:effectLst>
              <a:outerShdw blurRad="63500" sx="102000" sy="102000" algn="ctr" rotWithShape="0">
                <a:prstClr val="black">
                  <a:alpha val="40000"/>
                </a:prstClr>
              </a:outerShdw>
            </a:effectLst>
          </p:spPr>
        </p:pic>
        <p:pic>
          <p:nvPicPr>
            <p:cNvPr id="19" name="Picture 2" descr="《中华肿瘤》杂志订阅|2022年期刊杂志|欢迎订阅杂志">
              <a:extLst/>
            </p:cNvPr>
            <p:cNvPicPr>
              <a:picLocks noChangeAspect="1" noChangeArrowheads="1"/>
            </p:cNvPicPr>
            <p:nvPr/>
          </p:nvPicPr>
          <p:blipFill rotWithShape="1">
            <a:blip r:embed="rId5"/>
            <a:srcRect l="18399" t="1450" r="2543" b="73800"/>
            <a:stretch/>
          </p:blipFill>
          <p:spPr bwMode="auto">
            <a:xfrm>
              <a:off x="4779586" y="1751389"/>
              <a:ext cx="3678060" cy="908267"/>
            </a:xfrm>
            <a:prstGeom prst="rect">
              <a:avLst/>
            </a:prstGeom>
            <a:noFill/>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sp>
        <p:nvSpPr>
          <p:cNvPr id="2" name="矩形 1"/>
          <p:cNvSpPr/>
          <p:nvPr/>
        </p:nvSpPr>
        <p:spPr>
          <a:xfrm>
            <a:off x="6378285" y="1600710"/>
            <a:ext cx="4726490" cy="1323439"/>
          </a:xfrm>
          <a:prstGeom prst="rect">
            <a:avLst/>
          </a:prstGeom>
        </p:spPr>
        <p:txBody>
          <a:bodyPr wrap="square">
            <a:spAutoFit/>
          </a:bodyPr>
          <a:lstStyle/>
          <a:p>
            <a:pPr marL="342900" indent="-342900" fontAlgn="base">
              <a:lnSpc>
                <a:spcPts val="3200"/>
              </a:lnSpc>
              <a:spcBef>
                <a:spcPct val="0"/>
              </a:spcBef>
              <a:spcAft>
                <a:spcPct val="0"/>
              </a:spcAft>
              <a:buFont typeface="+mj-lt"/>
              <a:buAutoNum type="arabicPeriod"/>
            </a:pPr>
            <a:r>
              <a:rPr lang="en-US" altLang="zh-CN"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ORR</a:t>
            </a:r>
            <a:r>
              <a:rPr lang="zh-CN" altLang="en-US" dirty="0">
                <a:latin typeface="微软雅黑" panose="020B0503020204020204" pitchFamily="34" charset="-122"/>
                <a:ea typeface="微软雅黑" panose="020B0503020204020204" pitchFamily="34" charset="-122"/>
                <a:cs typeface="Calibri" panose="020F0502020204030204" pitchFamily="34" charset="0"/>
              </a:rPr>
              <a:t>达到</a:t>
            </a:r>
            <a:r>
              <a:rPr lang="en-US" altLang="zh-CN" dirty="0">
                <a:solidFill>
                  <a:srgbClr val="FF0000"/>
                </a:solidFill>
                <a:latin typeface="微软雅黑" panose="020B0503020204020204" pitchFamily="34" charset="-122"/>
                <a:ea typeface="微软雅黑" panose="020B0503020204020204" pitchFamily="34" charset="-122"/>
                <a:cs typeface="Calibri" panose="020F0502020204030204" pitchFamily="34" charset="0"/>
              </a:rPr>
              <a:t>69.9%</a:t>
            </a:r>
            <a:r>
              <a:rPr lang="zh-CN" altLang="en-US" dirty="0">
                <a:latin typeface="微软雅黑" panose="020B0503020204020204" pitchFamily="34" charset="-122"/>
                <a:ea typeface="微软雅黑" panose="020B0503020204020204" pitchFamily="34" charset="-122"/>
                <a:cs typeface="Calibri" panose="020F0502020204030204" pitchFamily="34" charset="0"/>
              </a:rPr>
              <a:t>，</a:t>
            </a:r>
            <a:r>
              <a:rPr lang="en-US" altLang="zh-CN" dirty="0">
                <a:latin typeface="微软雅黑" panose="020B0503020204020204" pitchFamily="34" charset="-122"/>
                <a:ea typeface="微软雅黑" panose="020B0503020204020204" pitchFamily="34" charset="-122"/>
                <a:cs typeface="Calibri" panose="020F0502020204030204" pitchFamily="34" charset="0"/>
              </a:rPr>
              <a:t>DCR</a:t>
            </a:r>
            <a:r>
              <a:rPr lang="zh-CN" altLang="en-US" dirty="0">
                <a:latin typeface="微软雅黑" panose="020B0503020204020204" pitchFamily="34" charset="-122"/>
                <a:ea typeface="微软雅黑" panose="020B0503020204020204" pitchFamily="34" charset="-122"/>
                <a:cs typeface="Calibri" panose="020F0502020204030204" pitchFamily="34" charset="0"/>
              </a:rPr>
              <a:t>为</a:t>
            </a:r>
            <a:r>
              <a:rPr lang="en-US" altLang="zh-CN" dirty="0">
                <a:solidFill>
                  <a:srgbClr val="FF0000"/>
                </a:solidFill>
                <a:latin typeface="微软雅黑" panose="020B0503020204020204" pitchFamily="34" charset="-122"/>
                <a:ea typeface="微软雅黑" panose="020B0503020204020204" pitchFamily="34" charset="-122"/>
                <a:cs typeface="Calibri" panose="020F0502020204030204" pitchFamily="34" charset="0"/>
              </a:rPr>
              <a:t>96.6</a:t>
            </a:r>
            <a:r>
              <a:rPr lang="en-US" altLang="zh-CN"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a:t>
            </a:r>
            <a:endParaRPr lang="zh-CN" altLang="en-US" dirty="0">
              <a:solidFill>
                <a:srgbClr val="FF0000"/>
              </a:solidFill>
            </a:endParaRPr>
          </a:p>
          <a:p>
            <a:pPr marL="342900" indent="-342900" fontAlgn="base">
              <a:lnSpc>
                <a:spcPts val="3200"/>
              </a:lnSpc>
              <a:spcBef>
                <a:spcPct val="0"/>
              </a:spcBef>
              <a:spcAft>
                <a:spcPct val="0"/>
              </a:spcAft>
              <a:buFont typeface="+mj-lt"/>
              <a:buAutoNum type="arabicPeriod"/>
            </a:pPr>
            <a:r>
              <a:rPr lang="zh-CN" altLang="en-US"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中位</a:t>
            </a:r>
            <a:r>
              <a:rPr lang="en-US" altLang="zh-CN"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OS</a:t>
            </a:r>
            <a:r>
              <a:rPr lang="zh-CN" altLang="en-US" dirty="0" smtClean="0">
                <a:solidFill>
                  <a:srgbClr val="FF0000"/>
                </a:solidFill>
                <a:latin typeface="微软雅黑" panose="020B0503020204020204" pitchFamily="34" charset="-122"/>
                <a:ea typeface="微软雅黑" panose="020B0503020204020204" pitchFamily="34" charset="-122"/>
                <a:cs typeface="Calibri" panose="020F0502020204030204" pitchFamily="34" charset="0"/>
              </a:rPr>
              <a:t>尚未达到</a:t>
            </a:r>
            <a:r>
              <a:rPr lang="zh-CN" altLang="en-US" dirty="0" smtClean="0">
                <a:latin typeface="微软雅黑" panose="020B0503020204020204" pitchFamily="34" charset="-122"/>
                <a:ea typeface="微软雅黑" panose="020B0503020204020204" pitchFamily="34" charset="-122"/>
                <a:cs typeface="Calibri" panose="020F0502020204030204" pitchFamily="34" charset="0"/>
              </a:rPr>
              <a:t>，一年</a:t>
            </a:r>
            <a:r>
              <a:rPr lang="en-US" altLang="zh-CN" dirty="0">
                <a:latin typeface="微软雅黑" panose="020B0503020204020204" pitchFamily="34" charset="-122"/>
                <a:ea typeface="微软雅黑" panose="020B0503020204020204" pitchFamily="34" charset="-122"/>
                <a:cs typeface="Calibri" panose="020F0502020204030204" pitchFamily="34" charset="0"/>
              </a:rPr>
              <a:t>OS</a:t>
            </a:r>
            <a:r>
              <a:rPr lang="zh-CN" altLang="en-US" dirty="0">
                <a:latin typeface="微软雅黑" panose="020B0503020204020204" pitchFamily="34" charset="-122"/>
                <a:ea typeface="微软雅黑" panose="020B0503020204020204" pitchFamily="34" charset="-122"/>
                <a:cs typeface="Calibri" panose="020F0502020204030204" pitchFamily="34" charset="0"/>
              </a:rPr>
              <a:t>率为</a:t>
            </a:r>
            <a:r>
              <a:rPr lang="en-US" altLang="zh-CN" dirty="0">
                <a:latin typeface="微软雅黑" panose="020B0503020204020204" pitchFamily="34" charset="-122"/>
                <a:ea typeface="微软雅黑" panose="020B0503020204020204" pitchFamily="34" charset="-122"/>
                <a:cs typeface="Calibri" panose="020F0502020204030204" pitchFamily="34" charset="0"/>
              </a:rPr>
              <a:t>85.2</a:t>
            </a:r>
            <a:r>
              <a:rPr lang="en-US" altLang="zh-CN" dirty="0" smtClean="0">
                <a:latin typeface="微软雅黑" panose="020B0503020204020204" pitchFamily="34" charset="-122"/>
                <a:ea typeface="微软雅黑" panose="020B0503020204020204" pitchFamily="34" charset="-122"/>
                <a:cs typeface="Calibri" panose="020F0502020204030204" pitchFamily="34" charset="0"/>
              </a:rPr>
              <a:t>%</a:t>
            </a:r>
          </a:p>
          <a:p>
            <a:pPr marL="342900" indent="-342900" fontAlgn="base">
              <a:lnSpc>
                <a:spcPts val="3200"/>
              </a:lnSpc>
              <a:spcBef>
                <a:spcPct val="0"/>
              </a:spcBef>
              <a:spcAft>
                <a:spcPct val="0"/>
              </a:spcAft>
              <a:buFont typeface="+mj-lt"/>
              <a:buAutoNum type="arabicPeriod"/>
            </a:pPr>
            <a:r>
              <a:rPr lang="zh-CN" altLang="en-US" dirty="0" smtClean="0">
                <a:latin typeface="微软雅黑" panose="020B0503020204020204" pitchFamily="34" charset="-122"/>
                <a:ea typeface="微软雅黑" panose="020B0503020204020204" pitchFamily="34" charset="-122"/>
                <a:cs typeface="Calibri" panose="020F0502020204030204" pitchFamily="34" charset="0"/>
              </a:rPr>
              <a:t>基线</a:t>
            </a:r>
            <a:r>
              <a:rPr lang="zh-CN" altLang="en-US" dirty="0">
                <a:latin typeface="微软雅黑" panose="020B0503020204020204" pitchFamily="34" charset="-122"/>
                <a:ea typeface="微软雅黑" panose="020B0503020204020204" pitchFamily="34" charset="-122"/>
                <a:cs typeface="Calibri" panose="020F0502020204030204" pitchFamily="34" charset="0"/>
              </a:rPr>
              <a:t>脑转移患者，</a:t>
            </a:r>
            <a:r>
              <a:rPr lang="zh-CN" altLang="en-US" dirty="0">
                <a:solidFill>
                  <a:srgbClr val="FF0000"/>
                </a:solidFill>
                <a:latin typeface="微软雅黑" panose="020B0503020204020204" pitchFamily="34" charset="-122"/>
                <a:ea typeface="微软雅黑" panose="020B0503020204020204" pitchFamily="34" charset="-122"/>
                <a:cs typeface="Calibri" panose="020F0502020204030204" pitchFamily="34" charset="0"/>
              </a:rPr>
              <a:t>颅内</a:t>
            </a:r>
            <a:r>
              <a:rPr lang="en-US" altLang="zh-CN" dirty="0">
                <a:solidFill>
                  <a:srgbClr val="FF0000"/>
                </a:solidFill>
                <a:latin typeface="微软雅黑" panose="020B0503020204020204" pitchFamily="34" charset="-122"/>
                <a:ea typeface="微软雅黑" panose="020B0503020204020204" pitchFamily="34" charset="-122"/>
                <a:cs typeface="Calibri" panose="020F0502020204030204" pitchFamily="34" charset="0"/>
              </a:rPr>
              <a:t>ORR</a:t>
            </a:r>
            <a:r>
              <a:rPr lang="zh-CN" altLang="en-US" dirty="0">
                <a:solidFill>
                  <a:srgbClr val="FF0000"/>
                </a:solidFill>
                <a:latin typeface="微软雅黑" panose="020B0503020204020204" pitchFamily="34" charset="-122"/>
                <a:ea typeface="微软雅黑" panose="020B0503020204020204" pitchFamily="34" charset="-122"/>
                <a:cs typeface="Calibri" panose="020F0502020204030204" pitchFamily="34" charset="0"/>
              </a:rPr>
              <a:t>为</a:t>
            </a:r>
            <a:r>
              <a:rPr lang="en-US" altLang="zh-CN" dirty="0">
                <a:solidFill>
                  <a:srgbClr val="FF0000"/>
                </a:solidFill>
                <a:latin typeface="微软雅黑" panose="020B0503020204020204" pitchFamily="34" charset="-122"/>
                <a:ea typeface="微软雅黑" panose="020B0503020204020204" pitchFamily="34" charset="-122"/>
                <a:cs typeface="Calibri" panose="020F0502020204030204" pitchFamily="34" charset="0"/>
              </a:rPr>
              <a:t>64%</a:t>
            </a:r>
          </a:p>
        </p:txBody>
      </p:sp>
      <p:sp>
        <p:nvSpPr>
          <p:cNvPr id="5" name="矩形 4"/>
          <p:cNvSpPr/>
          <p:nvPr/>
        </p:nvSpPr>
        <p:spPr>
          <a:xfrm>
            <a:off x="6378285" y="1073657"/>
            <a:ext cx="4839611" cy="455061"/>
          </a:xfrm>
          <a:prstGeom prst="rect">
            <a:avLst/>
          </a:prstGeom>
          <a:solidFill>
            <a:schemeClr val="accent1"/>
          </a:solidFill>
        </p:spPr>
        <p:txBody>
          <a:bodyPr wrap="square">
            <a:spAutoFit/>
          </a:bodyPr>
          <a:lstStyle/>
          <a:p>
            <a:pPr fontAlgn="base">
              <a:lnSpc>
                <a:spcPts val="3200"/>
              </a:lnSpc>
              <a:spcBef>
                <a:spcPct val="0"/>
              </a:spcBef>
              <a:spcAft>
                <a:spcPct val="0"/>
              </a:spcAft>
            </a:pPr>
            <a:r>
              <a:rPr lang="en-US" altLang="zh-CN"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2.</a:t>
            </a:r>
            <a:r>
              <a:rPr lang="zh-CN" altLang="en-US" b="1" dirty="0" smtClean="0">
                <a:solidFill>
                  <a:schemeClr val="bg1"/>
                </a:solidFill>
                <a:latin typeface="微软雅黑" panose="020B0503020204020204" pitchFamily="34" charset="-122"/>
                <a:ea typeface="微软雅黑" panose="020B0503020204020204" pitchFamily="34" charset="-122"/>
                <a:cs typeface="Calibri" panose="020F0502020204030204" pitchFamily="34" charset="0"/>
              </a:rPr>
              <a:t>有效性指标</a:t>
            </a:r>
            <a:r>
              <a:rPr lang="zh-CN" altLang="en-US" b="1"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均优</a:t>
            </a:r>
            <a:endParaRPr lang="en-US" altLang="zh-CN" b="1"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594359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467" y="0"/>
            <a:ext cx="5122333"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3</a:t>
            </a:r>
            <a:r>
              <a:rPr lang="zh-CN" altLang="en-US" sz="3200" b="1" dirty="0">
                <a:solidFill>
                  <a:srgbClr val="4F81BD"/>
                </a:solidFill>
                <a:latin typeface="微软雅黑" panose="020B0503020204020204" pitchFamily="34" charset="-122"/>
                <a:ea typeface="微软雅黑" panose="020B0503020204020204" pitchFamily="34" charset="-122"/>
              </a:rPr>
              <a:t>、有效性   </a:t>
            </a:r>
            <a:r>
              <a:rPr lang="en-US" altLang="zh-CN" sz="2667" spc="133" dirty="0">
                <a:solidFill>
                  <a:srgbClr val="B8B8B8"/>
                </a:solidFill>
                <a:latin typeface="微软雅黑" panose="020B0503020204020204" pitchFamily="34" charset="-122"/>
                <a:ea typeface="微软雅黑" panose="020B0503020204020204" pitchFamily="34" charset="-122"/>
              </a:rPr>
              <a:t>Efficiency  </a:t>
            </a:r>
            <a:endParaRPr lang="zh-CN" altLang="en-US" sz="2667" spc="133" dirty="0">
              <a:solidFill>
                <a:srgbClr val="B8B8B8"/>
              </a:solidFill>
              <a:latin typeface="微软雅黑" panose="020B0503020204020204" pitchFamily="34" charset="-122"/>
              <a:ea typeface="微软雅黑" panose="020B0503020204020204" pitchFamily="34" charset="-122"/>
            </a:endParaRPr>
          </a:p>
        </p:txBody>
      </p:sp>
      <p:sp>
        <p:nvSpPr>
          <p:cNvPr id="12291" name="矩形 10"/>
          <p:cNvSpPr>
            <a:spLocks noChangeArrowheads="1"/>
          </p:cNvSpPr>
          <p:nvPr/>
        </p:nvSpPr>
        <p:spPr bwMode="auto">
          <a:xfrm>
            <a:off x="254148" y="1092997"/>
            <a:ext cx="11498580" cy="400879"/>
          </a:xfrm>
          <a:prstGeom prst="rect">
            <a:avLst/>
          </a:prstGeom>
          <a:solidFill>
            <a:schemeClr val="accent1"/>
          </a:solidFill>
          <a:ln>
            <a:noFill/>
          </a:ln>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ts val="2667"/>
              </a:lnSpc>
              <a:spcBef>
                <a:spcPct val="0"/>
              </a:spcBef>
              <a:spcAft>
                <a:spcPct val="0"/>
              </a:spcAft>
              <a:buNone/>
            </a:pPr>
            <a:r>
              <a:rPr lang="zh-CN" altLang="en-US" sz="1600" b="1" dirty="0" smtClean="0">
                <a:solidFill>
                  <a:schemeClr val="bg1"/>
                </a:solidFill>
                <a:latin typeface="微软雅黑" panose="020B0503020204020204" pitchFamily="34" charset="-122"/>
                <a:ea typeface="微软雅黑" panose="020B0503020204020204" pitchFamily="34" charset="-122"/>
              </a:rPr>
              <a:t>伊鲁阿克在抑制</a:t>
            </a:r>
            <a:r>
              <a:rPr lang="zh-CN" altLang="en-US" sz="1600" b="1" dirty="0">
                <a:solidFill>
                  <a:schemeClr val="bg1"/>
                </a:solidFill>
                <a:latin typeface="微软雅黑" panose="020B0503020204020204" pitchFamily="34" charset="-122"/>
                <a:ea typeface="微软雅黑" panose="020B0503020204020204" pitchFamily="34" charset="-122"/>
              </a:rPr>
              <a:t>对</a:t>
            </a:r>
            <a:r>
              <a:rPr lang="en-US" altLang="zh-CN" sz="1600" b="1" dirty="0" smtClean="0">
                <a:solidFill>
                  <a:schemeClr val="bg1"/>
                </a:solidFill>
                <a:latin typeface="微软雅黑" panose="020B0503020204020204" pitchFamily="34" charset="-122"/>
                <a:ea typeface="微软雅黑" panose="020B0503020204020204" pitchFamily="34" charset="-122"/>
              </a:rPr>
              <a:t>ALK </a:t>
            </a:r>
            <a:r>
              <a:rPr lang="en-US" altLang="zh-CN" sz="1600" b="1" dirty="0">
                <a:solidFill>
                  <a:schemeClr val="bg1"/>
                </a:solidFill>
                <a:latin typeface="微软雅黑" panose="020B0503020204020204" pitchFamily="34" charset="-122"/>
                <a:ea typeface="微软雅黑" panose="020B0503020204020204" pitchFamily="34" charset="-122"/>
              </a:rPr>
              <a:t>TKI</a:t>
            </a:r>
            <a:r>
              <a:rPr lang="zh-CN" altLang="en-US" sz="1600" b="1" dirty="0">
                <a:solidFill>
                  <a:schemeClr val="bg1"/>
                </a:solidFill>
                <a:latin typeface="微软雅黑" panose="020B0503020204020204" pitchFamily="34" charset="-122"/>
                <a:ea typeface="微软雅黑" panose="020B0503020204020204" pitchFamily="34" charset="-122"/>
              </a:rPr>
              <a:t>耐药</a:t>
            </a:r>
            <a:r>
              <a:rPr lang="zh-CN" altLang="en-US" sz="1600" b="1" dirty="0" smtClean="0">
                <a:solidFill>
                  <a:schemeClr val="bg1"/>
                </a:solidFill>
                <a:latin typeface="微软雅黑" panose="020B0503020204020204" pitchFamily="34" charset="-122"/>
                <a:ea typeface="微软雅黑" panose="020B0503020204020204" pitchFamily="34" charset="-122"/>
              </a:rPr>
              <a:t>突变活性中</a:t>
            </a:r>
            <a:r>
              <a:rPr lang="zh-CN" altLang="en-US" sz="1600" b="1" dirty="0" smtClean="0">
                <a:solidFill>
                  <a:srgbClr val="FFFF00"/>
                </a:solidFill>
                <a:latin typeface="微软雅黑" panose="020B0503020204020204" pitchFamily="34" charset="-122"/>
                <a:ea typeface="微软雅黑" panose="020B0503020204020204" pitchFamily="34" charset="-122"/>
              </a:rPr>
              <a:t>表现最优，</a:t>
            </a:r>
            <a:r>
              <a:rPr lang="zh-CN" altLang="en-US" sz="1600" b="1" dirty="0" smtClean="0">
                <a:solidFill>
                  <a:schemeClr val="bg1"/>
                </a:solidFill>
                <a:latin typeface="微软雅黑" panose="020B0503020204020204" pitchFamily="34" charset="-122"/>
                <a:ea typeface="微软雅黑" panose="020B0503020204020204" pitchFamily="34" charset="-122"/>
              </a:rPr>
              <a:t>优于</a:t>
            </a:r>
            <a:r>
              <a:rPr lang="zh-CN" altLang="en-US" sz="1600" b="1" dirty="0">
                <a:solidFill>
                  <a:schemeClr val="bg1"/>
                </a:solidFill>
                <a:latin typeface="微软雅黑" panose="020B0503020204020204" pitchFamily="34" charset="-122"/>
                <a:ea typeface="微软雅黑" panose="020B0503020204020204" pitchFamily="34" charset="-122"/>
              </a:rPr>
              <a:t>所有的二代</a:t>
            </a:r>
            <a:r>
              <a:rPr lang="en-US" altLang="zh-CN" sz="1600" b="1" dirty="0">
                <a:solidFill>
                  <a:schemeClr val="bg1"/>
                </a:solidFill>
                <a:latin typeface="微软雅黑" panose="020B0503020204020204" pitchFamily="34" charset="-122"/>
                <a:ea typeface="微软雅黑" panose="020B0503020204020204" pitchFamily="34" charset="-122"/>
              </a:rPr>
              <a:t>ALK TKI</a:t>
            </a:r>
            <a:r>
              <a:rPr lang="zh-CN" altLang="en-US" sz="1600" b="1" dirty="0">
                <a:solidFill>
                  <a:schemeClr val="bg1"/>
                </a:solidFill>
                <a:latin typeface="微软雅黑" panose="020B0503020204020204" pitchFamily="34" charset="-122"/>
                <a:ea typeface="微软雅黑" panose="020B0503020204020204" pitchFamily="34" charset="-122"/>
              </a:rPr>
              <a:t>，甚至超过三代洛拉替</a:t>
            </a:r>
            <a:r>
              <a:rPr lang="zh-CN" altLang="en-US" sz="1600" b="1" dirty="0" smtClean="0">
                <a:solidFill>
                  <a:schemeClr val="bg1"/>
                </a:solidFill>
                <a:latin typeface="微软雅黑" panose="020B0503020204020204" pitchFamily="34" charset="-122"/>
                <a:ea typeface="微软雅黑" panose="020B0503020204020204" pitchFamily="34" charset="-122"/>
              </a:rPr>
              <a:t>尼</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graphicFrame>
        <p:nvGraphicFramePr>
          <p:cNvPr id="22" name="表格 4"/>
          <p:cNvGraphicFramePr>
            <a:graphicFrameLocks/>
          </p:cNvGraphicFramePr>
          <p:nvPr>
            <p:extLst>
              <p:ext uri="{D42A27DB-BD31-4B8C-83A1-F6EECF244321}">
                <p14:modId xmlns:p14="http://schemas.microsoft.com/office/powerpoint/2010/main" val="1856122624"/>
              </p:ext>
            </p:extLst>
          </p:nvPr>
        </p:nvGraphicFramePr>
        <p:xfrm>
          <a:off x="417406" y="1685416"/>
          <a:ext cx="6481234" cy="4912867"/>
        </p:xfrm>
        <a:graphic>
          <a:graphicData uri="http://schemas.openxmlformats.org/drawingml/2006/table">
            <a:tbl>
              <a:tblPr firstRow="1" bandRow="1"/>
              <a:tblGrid>
                <a:gridCol w="900475">
                  <a:extLst>
                    <a:ext uri="{9D8B030D-6E8A-4147-A177-3AD203B41FA5}">
                      <a16:colId xmlns:a16="http://schemas.microsoft.com/office/drawing/2014/main" val="20000"/>
                    </a:ext>
                  </a:extLst>
                </a:gridCol>
                <a:gridCol w="796462">
                  <a:extLst>
                    <a:ext uri="{9D8B030D-6E8A-4147-A177-3AD203B41FA5}">
                      <a16:colId xmlns:a16="http://schemas.microsoft.com/office/drawing/2014/main" val="20002"/>
                    </a:ext>
                  </a:extLst>
                </a:gridCol>
                <a:gridCol w="776498">
                  <a:extLst>
                    <a:ext uri="{9D8B030D-6E8A-4147-A177-3AD203B41FA5}">
                      <a16:colId xmlns:a16="http://schemas.microsoft.com/office/drawing/2014/main" val="20003"/>
                    </a:ext>
                  </a:extLst>
                </a:gridCol>
                <a:gridCol w="776498">
                  <a:extLst>
                    <a:ext uri="{9D8B030D-6E8A-4147-A177-3AD203B41FA5}">
                      <a16:colId xmlns:a16="http://schemas.microsoft.com/office/drawing/2014/main" val="20004"/>
                    </a:ext>
                  </a:extLst>
                </a:gridCol>
                <a:gridCol w="905082">
                  <a:extLst>
                    <a:ext uri="{9D8B030D-6E8A-4147-A177-3AD203B41FA5}">
                      <a16:colId xmlns:a16="http://schemas.microsoft.com/office/drawing/2014/main" val="20005"/>
                    </a:ext>
                  </a:extLst>
                </a:gridCol>
                <a:gridCol w="749300">
                  <a:extLst>
                    <a:ext uri="{9D8B030D-6E8A-4147-A177-3AD203B41FA5}">
                      <a16:colId xmlns:a16="http://schemas.microsoft.com/office/drawing/2014/main" val="20006"/>
                    </a:ext>
                  </a:extLst>
                </a:gridCol>
                <a:gridCol w="774700">
                  <a:extLst>
                    <a:ext uri="{9D8B030D-6E8A-4147-A177-3AD203B41FA5}">
                      <a16:colId xmlns:a16="http://schemas.microsoft.com/office/drawing/2014/main" val="20007"/>
                    </a:ext>
                  </a:extLst>
                </a:gridCol>
                <a:gridCol w="802219">
                  <a:extLst>
                    <a:ext uri="{9D8B030D-6E8A-4147-A177-3AD203B41FA5}">
                      <a16:colId xmlns:a16="http://schemas.microsoft.com/office/drawing/2014/main" val="1352671235"/>
                    </a:ext>
                  </a:extLst>
                </a:gridCol>
              </a:tblGrid>
              <a:tr h="259109">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l" fontAlgn="b"/>
                      <a:r>
                        <a:rPr lang="en-US" altLang="zh-CN"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Ba/F3</a:t>
                      </a:r>
                      <a:r>
                        <a:rPr lang="zh-CN" altLang="en-US"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细胞系</a:t>
                      </a:r>
                      <a:r>
                        <a:rPr lang="en-US" altLang="zh-CN"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EML4-ALK</a:t>
                      </a:r>
                    </a:p>
                    <a:p>
                      <a:pPr algn="l" fontAlgn="b"/>
                      <a:r>
                        <a:rPr lang="zh-CN" altLang="en-US"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变异类型</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gridSpan="7">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fontAlgn="b"/>
                      <a:r>
                        <a:rPr lang="en-US" altLang="zh-CN"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IC 50 (</a:t>
                      </a:r>
                      <a:r>
                        <a:rPr lang="en-US" altLang="zh-CN" sz="1100" b="1" i="0" u="none" strike="noStrike" dirty="0" err="1">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nM</a:t>
                      </a:r>
                      <a:r>
                        <a:rPr lang="en-US" altLang="zh-CN"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a:t>
                      </a:r>
                      <a:endParaRPr lang="zh-CN" altLang="en-US"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endParaRP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hMerge="1">
                  <a:txBody>
                    <a:bodyPr/>
                    <a:lstStyle/>
                    <a:p>
                      <a:endParaRPr lang="zh-CN"/>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zh-CN"/>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zh-CN"/>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zh-CN"/>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zh-CN"/>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fontAlgn="b"/>
                      <a:endParaRPr lang="zh-CN" altLang="en-US"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endParaRP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0"/>
                  </a:ext>
                </a:extLst>
              </a:tr>
              <a:tr h="335319">
                <a:tc vMerge="1">
                  <a:txBody>
                    <a:bodyPr/>
                    <a:lstStyle/>
                    <a:p>
                      <a:endParaRPr lang="zh-CN"/>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zh-CN" altLang="en-US"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克唑替尼</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zh-CN" altLang="en-US"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恩沙替尼</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zh-CN" altLang="en-US"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塞瑞替尼</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zh-CN" altLang="en-US"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阿来替尼</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zh-CN" altLang="en-US"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布格替尼</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zh-CN" altLang="en-US" sz="1100" b="1"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洛拉替尼</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zh-CN" altLang="en-US" sz="1200" b="1" i="0" u="none" strike="noStrike" dirty="0">
                          <a:solidFill>
                            <a:srgbClr val="FF0000"/>
                          </a:solidFill>
                          <a:effectLst/>
                          <a:latin typeface="Arial" pitchFamily="34" charset="0"/>
                          <a:ea typeface="微软雅黑" panose="020B0503020204020204" pitchFamily="34" charset="-122"/>
                          <a:cs typeface="Arial" pitchFamily="34" charset="0"/>
                          <a:sym typeface="Arial" panose="020B0604020202020204" pitchFamily="34" charset="0"/>
                        </a:rPr>
                        <a:t>伊鲁阿克</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25402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WT</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ap="flat" cmpd="sng" algn="ctr">
                      <a:solidFill>
                        <a:sysClr val="window" lastClr="FFFFFF">
                          <a:lumMod val="75000"/>
                        </a:sysClr>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64 </a:t>
                      </a:r>
                    </a:p>
                  </a:txBody>
                  <a:tcPr marL="91445" marR="91445" marT="45725" marB="4572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14 </a:t>
                      </a:r>
                    </a:p>
                  </a:txBody>
                  <a:tcPr marL="91445" marR="91445" marT="45725" marB="45725" anchor="ctr">
                    <a:lnL w="12700" cmpd="sng">
                      <a:solidFill>
                        <a:sysClr val="window" lastClr="FFFFFF"/>
                      </a:solidFill>
                    </a:lnL>
                    <a:lnR w="12700" cmpd="sng">
                      <a:solidFill>
                        <a:sysClr val="window" lastClr="FFFFFF"/>
                      </a:solidFill>
                    </a:lnR>
                    <a:lnT w="12700" cap="flat" cmpd="sng" algn="ctr">
                      <a:solidFill>
                        <a:sysClr val="window" lastClr="FFFFFF">
                          <a:lumMod val="75000"/>
                        </a:sysClr>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13 </a:t>
                      </a:r>
                    </a:p>
                  </a:txBody>
                  <a:tcPr marL="91445" marR="91445" marT="45725" marB="45725" anchor="ctr">
                    <a:lnL w="12700" cmpd="sng">
                      <a:solidFill>
                        <a:sysClr val="window" lastClr="FFFFFF"/>
                      </a:solidFill>
                    </a:lnL>
                    <a:lnR w="12700" cmpd="sng">
                      <a:solidFill>
                        <a:sysClr val="window" lastClr="FFFFFF"/>
                      </a:solidFill>
                    </a:lnR>
                    <a:lnT w="12700" cap="flat" cmpd="sng" algn="ctr">
                      <a:solidFill>
                        <a:sysClr val="window" lastClr="FFFFFF">
                          <a:lumMod val="75000"/>
                        </a:sysClr>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43 </a:t>
                      </a:r>
                    </a:p>
                  </a:txBody>
                  <a:tcPr marL="91445" marR="91445" marT="45725" marB="45725" anchor="ctr">
                    <a:lnL w="12700" cmpd="sng">
                      <a:solidFill>
                        <a:sysClr val="window" lastClr="FFFFFF"/>
                      </a:solidFill>
                    </a:lnL>
                    <a:lnR w="12700" cmpd="sng">
                      <a:solidFill>
                        <a:sysClr val="window" lastClr="FFFFFF"/>
                      </a:solidFill>
                    </a:lnR>
                    <a:lnT w="12700" cap="flat" cmpd="sng" algn="ctr">
                      <a:solidFill>
                        <a:sysClr val="window" lastClr="FFFFFF">
                          <a:lumMod val="75000"/>
                        </a:sysClr>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25 </a:t>
                      </a:r>
                    </a:p>
                  </a:txBody>
                  <a:tcPr marL="91445" marR="91445" marT="45725" marB="45725" anchor="ctr">
                    <a:lnL w="12700" cmpd="sng">
                      <a:solidFill>
                        <a:sysClr val="window" lastClr="FFFFFF"/>
                      </a:solidFill>
                    </a:lnL>
                    <a:lnR w="12700" cmpd="sng">
                      <a:solidFill>
                        <a:sysClr val="window" lastClr="FFFFFF"/>
                      </a:solidFill>
                    </a:lnR>
                    <a:lnT w="12700" cap="flat" cmpd="sng" algn="ctr">
                      <a:solidFill>
                        <a:sysClr val="window" lastClr="FFFFFF">
                          <a:lumMod val="75000"/>
                        </a:sysClr>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 </a:t>
                      </a:r>
                    </a:p>
                  </a:txBody>
                  <a:tcPr marL="91445" marR="91445" marT="45725" marB="4572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21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02"/>
                  </a:ext>
                </a:extLst>
              </a:tr>
              <a:tr h="26450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T1151Tins</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473 </a:t>
                      </a:r>
                    </a:p>
                  </a:txBody>
                  <a:tcPr marL="91445" marR="91445" marT="45725" marB="4572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7 </a:t>
                      </a:r>
                    </a:p>
                  </a:txBody>
                  <a:tcPr marL="91445" marR="91445" marT="45725" marB="4572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12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03"/>
                  </a:ext>
                </a:extLst>
              </a:tr>
              <a:tr h="25402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L1152P</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228 </a:t>
                      </a:r>
                    </a:p>
                  </a:txBody>
                  <a:tcPr marL="91445" marR="91445" marT="45725" marB="4572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72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 </a:t>
                      </a:r>
                    </a:p>
                  </a:txBody>
                  <a:tcPr marL="91445" marR="91445" marT="45725" marB="4572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04"/>
                  </a:ext>
                </a:extLst>
              </a:tr>
              <a:tr h="25402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L1152R</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449 </a:t>
                      </a:r>
                    </a:p>
                  </a:txBody>
                  <a:tcPr marL="91445" marR="91445" marT="45725" marB="4572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71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116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13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17 </a:t>
                      </a:r>
                    </a:p>
                  </a:txBody>
                  <a:tcPr marL="91445" marR="91445" marT="45725" marB="4572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05"/>
                  </a:ext>
                </a:extLst>
              </a:tr>
              <a:tr h="25402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C1156Y</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353 </a:t>
                      </a:r>
                    </a:p>
                  </a:txBody>
                  <a:tcPr marL="91445" marR="91445" marT="45725" marB="4572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17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87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39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 </a:t>
                      </a:r>
                    </a:p>
                  </a:txBody>
                  <a:tcPr marL="91445" marR="91445" marT="45725" marB="4572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06"/>
                  </a:ext>
                </a:extLst>
              </a:tr>
              <a:tr h="25402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I1171N</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205 </a:t>
                      </a:r>
                    </a:p>
                  </a:txBody>
                  <a:tcPr marL="91445" marR="91445" marT="45725" marB="4572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18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41 </a:t>
                      </a:r>
                    </a:p>
                  </a:txBody>
                  <a:tcPr marL="91445" marR="91445" marT="45725" marB="4572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18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07"/>
                  </a:ext>
                </a:extLst>
              </a:tr>
              <a:tr h="25402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I1171S</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327 </a:t>
                      </a:r>
                    </a:p>
                  </a:txBody>
                  <a:tcPr marL="91445" marR="91445" marT="45725" marB="4572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151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53 </a:t>
                      </a:r>
                    </a:p>
                  </a:txBody>
                  <a:tcPr marL="91445" marR="91445" marT="45725" marB="4572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21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08"/>
                  </a:ext>
                </a:extLst>
              </a:tr>
              <a:tr h="25402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I1171T</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213 </a:t>
                      </a:r>
                    </a:p>
                  </a:txBody>
                  <a:tcPr marL="91445" marR="91445" marT="45725" marB="4572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28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28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19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19 </a:t>
                      </a:r>
                    </a:p>
                  </a:txBody>
                  <a:tcPr marL="91445" marR="91445" marT="45725" marB="4572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11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09"/>
                  </a:ext>
                </a:extLst>
              </a:tr>
              <a:tr h="25402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F1174C</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303 </a:t>
                      </a:r>
                    </a:p>
                  </a:txBody>
                  <a:tcPr marL="91445" marR="91445" marT="45725" marB="4572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62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97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11 </a:t>
                      </a:r>
                    </a:p>
                  </a:txBody>
                  <a:tcPr marL="91445" marR="91445" marT="45725" marB="4572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36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10"/>
                  </a:ext>
                </a:extLst>
              </a:tr>
              <a:tr h="25402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F1174L</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82 </a:t>
                      </a:r>
                    </a:p>
                  </a:txBody>
                  <a:tcPr marL="91445" marR="91445" marT="45725" marB="4572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29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 </a:t>
                      </a:r>
                    </a:p>
                  </a:txBody>
                  <a:tcPr marL="91445" marR="91445" marT="45725" marB="4572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36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11"/>
                  </a:ext>
                </a:extLst>
              </a:tr>
              <a:tr h="25402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F1174V</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195 </a:t>
                      </a:r>
                    </a:p>
                  </a:txBody>
                  <a:tcPr marL="91445" marR="91445" marT="45725" marB="4572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54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29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48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16 </a:t>
                      </a:r>
                    </a:p>
                  </a:txBody>
                  <a:tcPr marL="91445" marR="91445" marT="45725" marB="4572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22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12"/>
                  </a:ext>
                </a:extLst>
              </a:tr>
              <a:tr h="25402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V1180L</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128 </a:t>
                      </a:r>
                    </a:p>
                  </a:txBody>
                  <a:tcPr marL="91445" marR="91445" marT="45725" marB="4572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17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469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 </a:t>
                      </a:r>
                    </a:p>
                  </a:txBody>
                  <a:tcPr marL="91445" marR="91445" marT="45725" marB="4572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8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13"/>
                  </a:ext>
                </a:extLst>
              </a:tr>
              <a:tr h="25402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chemeClr val="tx1"/>
                          </a:solidFill>
                          <a:effectLst/>
                          <a:latin typeface="Arial" pitchFamily="34" charset="0"/>
                          <a:ea typeface="微软雅黑" panose="020B0503020204020204" pitchFamily="34" charset="-122"/>
                          <a:cs typeface="Arial" pitchFamily="34" charset="0"/>
                          <a:sym typeface="Arial" panose="020B0604020202020204" pitchFamily="34" charset="0"/>
                        </a:rPr>
                        <a:t>L1196M</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478 </a:t>
                      </a:r>
                    </a:p>
                  </a:txBody>
                  <a:tcPr marL="91445" marR="91445" marT="45725" marB="4572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98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33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205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54 </a:t>
                      </a:r>
                    </a:p>
                  </a:txBody>
                  <a:tcPr marL="91445" marR="91445" marT="45725" marB="4572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36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14"/>
                  </a:ext>
                </a:extLst>
              </a:tr>
              <a:tr h="25402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chemeClr val="tx1"/>
                          </a:solidFill>
                          <a:effectLst/>
                          <a:latin typeface="Arial" pitchFamily="34" charset="0"/>
                          <a:ea typeface="微软雅黑" panose="020B0503020204020204" pitchFamily="34" charset="-122"/>
                          <a:cs typeface="Arial" pitchFamily="34" charset="0"/>
                          <a:sym typeface="Arial" panose="020B0604020202020204" pitchFamily="34" charset="0"/>
                        </a:rPr>
                        <a:t>G1202del</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573 </a:t>
                      </a:r>
                    </a:p>
                  </a:txBody>
                  <a:tcPr marL="91445" marR="91445" marT="45725" marB="4572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932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925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1000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1000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215 </a:t>
                      </a:r>
                    </a:p>
                  </a:txBody>
                  <a:tcPr marL="91445" marR="91445" marT="45725" marB="4572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930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10015"/>
                  </a:ext>
                </a:extLst>
              </a:tr>
              <a:tr h="25402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chemeClr val="tx1"/>
                          </a:solidFill>
                          <a:effectLst/>
                          <a:latin typeface="Arial" pitchFamily="34" charset="0"/>
                          <a:ea typeface="微软雅黑" panose="020B0503020204020204" pitchFamily="34" charset="-122"/>
                          <a:cs typeface="Arial" pitchFamily="34" charset="0"/>
                          <a:sym typeface="Arial" panose="020B0604020202020204" pitchFamily="34" charset="0"/>
                        </a:rPr>
                        <a:t>G1202R</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1241 </a:t>
                      </a:r>
                    </a:p>
                  </a:txBody>
                  <a:tcPr marL="91445" marR="91445" marT="45725" marB="4572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409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502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1000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340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26 </a:t>
                      </a:r>
                    </a:p>
                  </a:txBody>
                  <a:tcPr marL="91445" marR="91445" marT="45725" marB="4572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96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0016"/>
                  </a:ext>
                </a:extLst>
              </a:tr>
              <a:tr h="25402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G1269A</a:t>
                      </a:r>
                    </a:p>
                  </a:txBody>
                  <a:tcPr marL="91445" marR="91445" marT="45725" marB="45725" anchor="ctr">
                    <a:lnL w="12700" cap="flat" cmpd="sng" algn="ctr">
                      <a:solidFill>
                        <a:sysClr val="window" lastClr="FFFFFF">
                          <a:lumMod val="75000"/>
                        </a:sysClr>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553 </a:t>
                      </a:r>
                    </a:p>
                  </a:txBody>
                  <a:tcPr marL="91445" marR="91445" marT="45725" marB="4572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212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16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95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31 </a:t>
                      </a:r>
                    </a:p>
                  </a:txBody>
                  <a:tcPr marL="91445" marR="91445" marT="45725" marB="45725"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35 </a:t>
                      </a:r>
                    </a:p>
                  </a:txBody>
                  <a:tcPr marL="91445" marR="91445" marT="45725" marB="45725"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358D36"/>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n-US" altLang="zh-CN" sz="1100" b="0" i="0" u="none" strike="noStrike" dirty="0">
                          <a:solidFill>
                            <a:srgbClr val="000000"/>
                          </a:solidFill>
                          <a:effectLst/>
                          <a:latin typeface="Arial" pitchFamily="34" charset="0"/>
                          <a:ea typeface="微软雅黑" panose="020B0503020204020204" pitchFamily="34" charset="-122"/>
                          <a:cs typeface="Arial" pitchFamily="34" charset="0"/>
                          <a:sym typeface="Arial" panose="020B0604020202020204" pitchFamily="34" charset="0"/>
                        </a:rPr>
                        <a:t>36 </a:t>
                      </a:r>
                    </a:p>
                  </a:txBody>
                  <a:tcPr marL="91445" marR="91445" marT="45725" marB="45725" anchor="ctr">
                    <a:lnL w="12700" cmpd="sng">
                      <a:solidFill>
                        <a:sysClr val="window" lastClr="FFFFFF"/>
                      </a:solidFill>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358D36"/>
                    </a:solidFill>
                  </a:tcPr>
                </a:tc>
                <a:extLst>
                  <a:ext uri="{0D108BD9-81ED-4DB2-BD59-A6C34878D82A}">
                    <a16:rowId xmlns:a16="http://schemas.microsoft.com/office/drawing/2014/main" val="10017"/>
                  </a:ext>
                </a:extLst>
              </a:tr>
            </a:tbl>
          </a:graphicData>
        </a:graphic>
      </p:graphicFrame>
      <p:grpSp>
        <p:nvGrpSpPr>
          <p:cNvPr id="12469" name="组合 22"/>
          <p:cNvGrpSpPr>
            <a:grpSpLocks/>
          </p:cNvGrpSpPr>
          <p:nvPr/>
        </p:nvGrpSpPr>
        <p:grpSpPr bwMode="auto">
          <a:xfrm>
            <a:off x="7035431" y="2296502"/>
            <a:ext cx="700617" cy="1349404"/>
            <a:chOff x="5595577" y="5109585"/>
            <a:chExt cx="1353864" cy="1207755"/>
          </a:xfrm>
        </p:grpSpPr>
        <p:sp>
          <p:nvSpPr>
            <p:cNvPr id="12470" name="文本框 23"/>
            <p:cNvSpPr txBox="1">
              <a:spLocks noChangeArrowheads="1"/>
            </p:cNvSpPr>
            <p:nvPr/>
          </p:nvSpPr>
          <p:spPr bwMode="auto">
            <a:xfrm>
              <a:off x="5595577" y="5109585"/>
              <a:ext cx="1353864" cy="339630"/>
            </a:xfrm>
            <a:prstGeom prst="rect">
              <a:avLst/>
            </a:prstGeom>
            <a:solidFill>
              <a:srgbClr val="358D36"/>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fontAlgn="base">
                <a:spcBef>
                  <a:spcPct val="0"/>
                </a:spcBef>
                <a:spcAft>
                  <a:spcPct val="0"/>
                </a:spcAft>
                <a:buFontTx/>
                <a:buNone/>
              </a:pPr>
              <a:r>
                <a:rPr lang="en-US" altLang="zh-CN" sz="933" b="1"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IC50</a:t>
              </a:r>
              <a:r>
                <a:rPr lang="zh-CN" altLang="en-US" sz="933" b="1"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933" b="1"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50nM</a:t>
              </a:r>
              <a:endParaRPr lang="zh-CN" altLang="en-US" sz="933" b="1" dirty="0">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471" name="文本框 24"/>
            <p:cNvSpPr txBox="1">
              <a:spLocks noChangeArrowheads="1"/>
            </p:cNvSpPr>
            <p:nvPr/>
          </p:nvSpPr>
          <p:spPr bwMode="auto">
            <a:xfrm>
              <a:off x="5595577" y="5537882"/>
              <a:ext cx="1353864" cy="33963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fontAlgn="base">
                <a:spcBef>
                  <a:spcPct val="0"/>
                </a:spcBef>
                <a:spcAft>
                  <a:spcPct val="0"/>
                </a:spcAft>
                <a:buFontTx/>
                <a:buNone/>
              </a:pPr>
              <a:r>
                <a:rPr lang="en-US" altLang="zh-CN" sz="933" b="1">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IC50&gt;50 &lt;</a:t>
              </a:r>
              <a:r>
                <a:rPr lang="zh-CN" altLang="en-US" sz="933" b="1">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933" b="1">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200nM</a:t>
              </a:r>
              <a:endParaRPr lang="zh-CN" altLang="en-US" sz="933" b="1">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2472" name="文本框 25"/>
            <p:cNvSpPr txBox="1">
              <a:spLocks noChangeArrowheads="1"/>
            </p:cNvSpPr>
            <p:nvPr/>
          </p:nvSpPr>
          <p:spPr bwMode="auto">
            <a:xfrm>
              <a:off x="5595577" y="5977710"/>
              <a:ext cx="1353864" cy="339630"/>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fontAlgn="base">
                <a:spcBef>
                  <a:spcPct val="0"/>
                </a:spcBef>
                <a:spcAft>
                  <a:spcPct val="0"/>
                </a:spcAft>
                <a:buFontTx/>
                <a:buNone/>
              </a:pPr>
              <a:r>
                <a:rPr lang="en-US" altLang="zh-CN" sz="933" b="1">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IC50</a:t>
              </a:r>
              <a:r>
                <a:rPr lang="zh-CN" altLang="en-US" sz="933" b="1">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933" b="1">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200nM</a:t>
              </a:r>
              <a:endParaRPr lang="zh-CN" altLang="en-US" sz="933" b="1">
                <a:solidFill>
                  <a:srgbClr val="FFFFFF"/>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sp>
        <p:nvSpPr>
          <p:cNvPr id="6" name="矩形 5"/>
          <p:cNvSpPr/>
          <p:nvPr/>
        </p:nvSpPr>
        <p:spPr>
          <a:xfrm>
            <a:off x="8052133" y="2052974"/>
            <a:ext cx="3619913" cy="1823576"/>
          </a:xfrm>
          <a:prstGeom prst="rect">
            <a:avLst/>
          </a:prstGeom>
          <a:solidFill>
            <a:schemeClr val="bg1">
              <a:lumMod val="95000"/>
            </a:schemeClr>
          </a:solidFill>
        </p:spPr>
        <p:txBody>
          <a:bodyPr wrap="square">
            <a:spAutoFit/>
          </a:bodyPr>
          <a:lstStyle/>
          <a:p>
            <a:pPr marL="285750" indent="-285750" eaLnBrk="0" fontAlgn="base" hangingPunct="0">
              <a:lnSpc>
                <a:spcPts val="2667"/>
              </a:lnSpc>
              <a:spcBef>
                <a:spcPct val="0"/>
              </a:spcBef>
              <a:spcAft>
                <a:spcPct val="0"/>
              </a:spcAft>
              <a:buFont typeface="Arial" panose="020B0604020202020204" pitchFamily="34" charset="0"/>
              <a:buChar char="•"/>
            </a:pPr>
            <a:r>
              <a:rPr lang="zh-CN" altLang="en-US" sz="1600" b="1" dirty="0">
                <a:solidFill>
                  <a:srgbClr val="358D36"/>
                </a:solidFill>
                <a:latin typeface="微软雅黑" panose="020B0503020204020204" pitchFamily="34" charset="-122"/>
                <a:ea typeface="微软雅黑" panose="020B0503020204020204" pitchFamily="34" charset="-122"/>
              </a:rPr>
              <a:t>绿色</a:t>
            </a:r>
            <a:r>
              <a:rPr lang="zh-CN" altLang="en-US" sz="1600" dirty="0">
                <a:latin typeface="微软雅黑" panose="020B0503020204020204" pitchFamily="34" charset="-122"/>
                <a:ea typeface="微软雅黑" panose="020B0503020204020204" pitchFamily="34" charset="-122"/>
              </a:rPr>
              <a:t>表示在低剂量的时候，即可</a:t>
            </a:r>
            <a:r>
              <a:rPr lang="zh-CN" altLang="en-US" sz="1600" dirty="0" smtClean="0">
                <a:latin typeface="微软雅黑" panose="020B0503020204020204" pitchFamily="34" charset="-122"/>
                <a:ea typeface="微软雅黑" panose="020B0503020204020204" pitchFamily="34" charset="-122"/>
              </a:rPr>
              <a:t>对耐</a:t>
            </a:r>
            <a:r>
              <a:rPr lang="zh-CN" altLang="en-US" sz="1600" dirty="0">
                <a:latin typeface="微软雅黑" panose="020B0503020204020204" pitchFamily="34" charset="-122"/>
                <a:ea typeface="微软雅黑" panose="020B0503020204020204" pitchFamily="34" charset="-122"/>
              </a:rPr>
              <a:t>药突变有抑制</a:t>
            </a:r>
            <a:r>
              <a:rPr lang="zh-CN" altLang="en-US" sz="1600" dirty="0" smtClean="0">
                <a:latin typeface="微软雅黑" panose="020B0503020204020204" pitchFamily="34" charset="-122"/>
                <a:ea typeface="微软雅黑" panose="020B0503020204020204" pitchFamily="34" charset="-122"/>
              </a:rPr>
              <a:t>活性</a:t>
            </a:r>
            <a:endParaRPr lang="en-US" altLang="zh-CN" sz="1600" dirty="0">
              <a:latin typeface="微软雅黑" panose="020B0503020204020204" pitchFamily="34" charset="-122"/>
              <a:ea typeface="微软雅黑" panose="020B0503020204020204" pitchFamily="34" charset="-122"/>
            </a:endParaRPr>
          </a:p>
          <a:p>
            <a:pPr marL="285750" indent="-285750" eaLnBrk="0" fontAlgn="base" hangingPunct="0">
              <a:lnSpc>
                <a:spcPts val="2667"/>
              </a:lnSpc>
              <a:spcBef>
                <a:spcPct val="0"/>
              </a:spcBef>
              <a:spcAft>
                <a:spcPct val="0"/>
              </a:spcAft>
              <a:buFont typeface="Arial" panose="020B0604020202020204" pitchFamily="34" charset="0"/>
              <a:buChar char="•"/>
            </a:pPr>
            <a:endParaRPr lang="en-US" altLang="zh-CN" sz="1600" dirty="0">
              <a:solidFill>
                <a:srgbClr val="FF0000"/>
              </a:solidFill>
              <a:latin typeface="微软雅黑" panose="020B0503020204020204" pitchFamily="34" charset="-122"/>
              <a:ea typeface="微软雅黑" panose="020B0503020204020204" pitchFamily="34" charset="-122"/>
            </a:endParaRPr>
          </a:p>
          <a:p>
            <a:pPr marL="285750" indent="-285750" eaLnBrk="0" fontAlgn="base" hangingPunct="0">
              <a:lnSpc>
                <a:spcPts val="2667"/>
              </a:lnSpc>
              <a:spcBef>
                <a:spcPct val="0"/>
              </a:spcBef>
              <a:spcAft>
                <a:spcPct val="0"/>
              </a:spcAft>
              <a:buFont typeface="Arial" panose="020B0604020202020204" pitchFamily="34" charset="0"/>
              <a:buChar char="•"/>
            </a:pPr>
            <a:r>
              <a:rPr lang="zh-CN" altLang="en-US" sz="1600" dirty="0" smtClean="0">
                <a:latin typeface="微软雅黑" panose="020B0503020204020204" pitchFamily="34" charset="-122"/>
                <a:ea typeface="微软雅黑" panose="020B0503020204020204" pitchFamily="34" charset="-122"/>
              </a:rPr>
              <a:t>由此可见，伊鲁阿克在低剂量时，即</a:t>
            </a:r>
            <a:r>
              <a:rPr lang="zh-CN" altLang="en-US" sz="1600" dirty="0" smtClean="0">
                <a:solidFill>
                  <a:srgbClr val="FF0000"/>
                </a:solidFill>
                <a:latin typeface="微软雅黑" panose="020B0503020204020204" pitchFamily="34" charset="-122"/>
                <a:ea typeface="微软雅黑" panose="020B0503020204020204" pitchFamily="34" charset="-122"/>
              </a:rPr>
              <a:t>可抑制最多的耐药突变</a:t>
            </a:r>
            <a:endParaRPr lang="en-US" altLang="zh-CN" sz="1600" dirty="0" smtClean="0">
              <a:solidFill>
                <a:srgbClr val="FF0000"/>
              </a:solidFill>
              <a:latin typeface="微软雅黑" panose="020B0503020204020204" pitchFamily="34" charset="-122"/>
              <a:ea typeface="微软雅黑" panose="020B0503020204020204" pitchFamily="34" charset="-122"/>
            </a:endParaRPr>
          </a:p>
        </p:txBody>
      </p:sp>
      <p:sp>
        <p:nvSpPr>
          <p:cNvPr id="2" name="矩形 1"/>
          <p:cNvSpPr/>
          <p:nvPr/>
        </p:nvSpPr>
        <p:spPr bwMode="auto">
          <a:xfrm>
            <a:off x="6069106" y="1963271"/>
            <a:ext cx="829534" cy="439270"/>
          </a:xfrm>
          <a:prstGeom prst="rect">
            <a:avLst/>
          </a:prstGeom>
          <a:no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2696713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467" y="0"/>
            <a:ext cx="5494867"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4</a:t>
            </a:r>
            <a:r>
              <a:rPr lang="zh-CN" altLang="en-US" sz="3200" b="1" dirty="0">
                <a:solidFill>
                  <a:srgbClr val="4F81BD"/>
                </a:solidFill>
                <a:latin typeface="微软雅黑" panose="020B0503020204020204" pitchFamily="34" charset="-122"/>
                <a:ea typeface="微软雅黑" panose="020B0503020204020204" pitchFamily="34" charset="-122"/>
              </a:rPr>
              <a:t>、创新性</a:t>
            </a:r>
            <a:r>
              <a:rPr lang="en-US" altLang="zh-CN" sz="3200" b="1" dirty="0">
                <a:solidFill>
                  <a:srgbClr val="4F81BD"/>
                </a:solidFill>
                <a:latin typeface="微软雅黑" panose="020B0503020204020204" pitchFamily="34" charset="-122"/>
                <a:ea typeface="微软雅黑" panose="020B0503020204020204" pitchFamily="34" charset="-122"/>
              </a:rPr>
              <a:t>   </a:t>
            </a:r>
            <a:r>
              <a:rPr lang="en-US" altLang="zh-CN" sz="2667" spc="133" dirty="0">
                <a:solidFill>
                  <a:srgbClr val="B8B8B8"/>
                </a:solidFill>
                <a:latin typeface="微软雅黑" panose="020B0503020204020204" pitchFamily="34" charset="-122"/>
                <a:ea typeface="微软雅黑" panose="020B0503020204020204" pitchFamily="34" charset="-122"/>
              </a:rPr>
              <a:t>Innovativeness</a:t>
            </a:r>
            <a:r>
              <a:rPr lang="zh-CN" altLang="en-US" sz="2667" spc="133" dirty="0">
                <a:solidFill>
                  <a:srgbClr val="B8B8B8"/>
                </a:solidFill>
                <a:latin typeface="微软雅黑" panose="020B0503020204020204" pitchFamily="34" charset="-122"/>
                <a:ea typeface="微软雅黑" panose="020B0503020204020204" pitchFamily="34" charset="-122"/>
              </a:rPr>
              <a:t> </a:t>
            </a:r>
            <a:endParaRPr lang="en-US" altLang="zh-CN" sz="2667" spc="133" dirty="0">
              <a:solidFill>
                <a:srgbClr val="B8B8B8"/>
              </a:solidFill>
              <a:latin typeface="微软雅黑" panose="020B0503020204020204" pitchFamily="34" charset="-122"/>
              <a:ea typeface="微软雅黑" panose="020B0503020204020204" pitchFamily="34" charset="-122"/>
            </a:endParaRPr>
          </a:p>
        </p:txBody>
      </p:sp>
      <p:sp>
        <p:nvSpPr>
          <p:cNvPr id="13315" name="矩形 3"/>
          <p:cNvSpPr>
            <a:spLocks noChangeArrowheads="1"/>
          </p:cNvSpPr>
          <p:nvPr/>
        </p:nvSpPr>
        <p:spPr bwMode="auto">
          <a:xfrm>
            <a:off x="135467" y="1656212"/>
            <a:ext cx="5829300" cy="4173586"/>
          </a:xfrm>
          <a:prstGeom prst="rect">
            <a:avLst/>
          </a:prstGeom>
          <a:solidFill>
            <a:schemeClr val="bg1"/>
          </a:solidFill>
          <a:ln w="12700" algn="ctr">
            <a:solidFill>
              <a:schemeClr val="accent1"/>
            </a:solidFill>
            <a:prstDash val="dash"/>
            <a:round/>
            <a:headEnd/>
            <a:tailEnd/>
          </a:ln>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endParaRPr lang="zh-CN" altLang="en-US" sz="1600">
              <a:solidFill>
                <a:srgbClr val="000000"/>
              </a:solidFill>
              <a:latin typeface="Arial" panose="020B0604020202020204" pitchFamily="34" charset="0"/>
            </a:endParaRPr>
          </a:p>
        </p:txBody>
      </p:sp>
      <p:sp>
        <p:nvSpPr>
          <p:cNvPr id="13316" name="矩形 5"/>
          <p:cNvSpPr>
            <a:spLocks noChangeArrowheads="1"/>
          </p:cNvSpPr>
          <p:nvPr/>
        </p:nvSpPr>
        <p:spPr bwMode="auto">
          <a:xfrm>
            <a:off x="580215" y="1149527"/>
            <a:ext cx="4677585" cy="797038"/>
          </a:xfrm>
          <a:prstGeom prst="rect">
            <a:avLst/>
          </a:prstGeom>
          <a:solidFill>
            <a:schemeClr val="bg1"/>
          </a:solidFill>
          <a:ln>
            <a:noFill/>
          </a:ln>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spcBef>
                <a:spcPct val="0"/>
              </a:spcBef>
              <a:spcAft>
                <a:spcPct val="0"/>
              </a:spcAft>
              <a:buFontTx/>
              <a:buNone/>
            </a:pPr>
            <a:r>
              <a:rPr lang="en-US" altLang="zh-CN" sz="1600" b="1" dirty="0" smtClean="0">
                <a:solidFill>
                  <a:srgbClr val="FF0000"/>
                </a:solidFill>
                <a:latin typeface="微软雅黑" panose="020B0503020204020204" pitchFamily="34" charset="-122"/>
                <a:ea typeface="微软雅黑" panose="020B0503020204020204" pitchFamily="34" charset="-122"/>
              </a:rPr>
              <a:t>1.</a:t>
            </a:r>
            <a:r>
              <a:rPr lang="zh-CN" altLang="en-US" sz="1600" b="1" dirty="0" smtClean="0">
                <a:solidFill>
                  <a:srgbClr val="FF0000"/>
                </a:solidFill>
                <a:latin typeface="微软雅黑" panose="020B0503020204020204" pitchFamily="34" charset="-122"/>
                <a:ea typeface="微软雅黑" panose="020B0503020204020204" pitchFamily="34" charset="-122"/>
              </a:rPr>
              <a:t>创新</a:t>
            </a:r>
            <a:r>
              <a:rPr lang="zh-CN" altLang="en-US" sz="1600" b="1" dirty="0">
                <a:solidFill>
                  <a:srgbClr val="FF0000"/>
                </a:solidFill>
                <a:latin typeface="微软雅黑" panose="020B0503020204020204" pitchFamily="34" charset="-122"/>
                <a:ea typeface="微软雅黑" panose="020B0503020204020204" pitchFamily="34" charset="-122"/>
              </a:rPr>
              <a:t>结构</a:t>
            </a:r>
            <a:r>
              <a:rPr lang="zh-CN" altLang="en-US" sz="1600" b="1" dirty="0">
                <a:solidFill>
                  <a:srgbClr val="000000"/>
                </a:solidFill>
                <a:latin typeface="微软雅黑" panose="020B0503020204020204" pitchFamily="34" charset="-122"/>
                <a:ea typeface="微软雅黑" panose="020B0503020204020204" pitchFamily="34" charset="-122"/>
              </a:rPr>
              <a:t>，提高了对</a:t>
            </a:r>
            <a:r>
              <a:rPr lang="en-US" altLang="zh-CN" sz="1600" b="1" dirty="0">
                <a:solidFill>
                  <a:srgbClr val="000000"/>
                </a:solidFill>
                <a:latin typeface="微软雅黑" panose="020B0503020204020204" pitchFamily="34" charset="-122"/>
                <a:ea typeface="微软雅黑" panose="020B0503020204020204" pitchFamily="34" charset="-122"/>
              </a:rPr>
              <a:t>ALK</a:t>
            </a:r>
            <a:r>
              <a:rPr lang="zh-CN" altLang="en-US" sz="1600" b="1" dirty="0">
                <a:solidFill>
                  <a:srgbClr val="000000"/>
                </a:solidFill>
                <a:latin typeface="微软雅黑" panose="020B0503020204020204" pitchFamily="34" charset="-122"/>
                <a:ea typeface="微软雅黑" panose="020B0503020204020204" pitchFamily="34" charset="-122"/>
              </a:rPr>
              <a:t>的抑制能力</a:t>
            </a:r>
            <a:r>
              <a:rPr lang="zh-CN" altLang="en-US" sz="1600" b="1" dirty="0" smtClean="0">
                <a:solidFill>
                  <a:srgbClr val="000000"/>
                </a:solidFill>
                <a:latin typeface="微软雅黑" panose="020B0503020204020204" pitchFamily="34" charset="-122"/>
                <a:ea typeface="微软雅黑" panose="020B0503020204020204" pitchFamily="34" charset="-122"/>
              </a:rPr>
              <a:t>和选择性</a:t>
            </a:r>
            <a:endParaRPr lang="en-US" altLang="zh-CN" sz="1600" b="1" dirty="0" smtClean="0">
              <a:solidFill>
                <a:srgbClr val="000000"/>
              </a:solidFill>
              <a:latin typeface="微软雅黑" panose="020B0503020204020204" pitchFamily="34" charset="-122"/>
              <a:ea typeface="微软雅黑" panose="020B0503020204020204" pitchFamily="34" charset="-122"/>
            </a:endParaRPr>
          </a:p>
          <a:p>
            <a:pPr fontAlgn="base">
              <a:lnSpc>
                <a:spcPct val="120000"/>
              </a:lnSpc>
              <a:spcBef>
                <a:spcPct val="0"/>
              </a:spcBef>
              <a:spcAft>
                <a:spcPct val="0"/>
              </a:spcAft>
              <a:buFontTx/>
              <a:buNone/>
            </a:pPr>
            <a:r>
              <a:rPr lang="zh-CN" altLang="en-US" sz="1400" kern="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对绝大多数</a:t>
            </a:r>
            <a:r>
              <a:rPr lang="en-US" altLang="zh-CN" sz="1400" kern="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ALK TKI</a:t>
            </a:r>
            <a:r>
              <a:rPr lang="zh-CN" altLang="en-US" sz="1400" kern="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耐药突变都有优异的抑制活性</a:t>
            </a:r>
            <a:r>
              <a:rPr lang="zh-CN" altLang="en-US" sz="1400" kern="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，特别是发生率较高的</a:t>
            </a:r>
            <a:r>
              <a:rPr lang="en-US" altLang="zh-CN" sz="1400" kern="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L1196M</a:t>
            </a:r>
            <a:r>
              <a:rPr lang="zh-CN" altLang="en-US" sz="1400" kern="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和</a:t>
            </a:r>
            <a:r>
              <a:rPr lang="en-US" altLang="zh-CN" sz="1400" kern="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G1202R</a:t>
            </a:r>
            <a:r>
              <a:rPr lang="zh-CN" altLang="en-US" sz="1400" kern="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等突变</a:t>
            </a:r>
            <a:endParaRPr lang="en-US" altLang="zh-CN" sz="1400" b="1" dirty="0">
              <a:solidFill>
                <a:srgbClr val="000000"/>
              </a:solidFill>
              <a:latin typeface="微软雅黑" panose="020B0503020204020204" pitchFamily="34" charset="-122"/>
              <a:ea typeface="微软雅黑" panose="020B0503020204020204" pitchFamily="34" charset="-122"/>
            </a:endParaRPr>
          </a:p>
          <a:p>
            <a:pPr fontAlgn="base">
              <a:spcBef>
                <a:spcPct val="0"/>
              </a:spcBef>
              <a:spcAft>
                <a:spcPct val="0"/>
              </a:spcAft>
              <a:buFontTx/>
              <a:buNone/>
            </a:pPr>
            <a:endParaRPr lang="en-US" altLang="zh-CN" sz="1600" dirty="0" smtClean="0">
              <a:solidFill>
                <a:srgbClr val="000000"/>
              </a:solidFill>
              <a:latin typeface="微软雅黑" panose="020B0503020204020204" pitchFamily="34" charset="-122"/>
              <a:ea typeface="微软雅黑" panose="020B0503020204020204" pitchFamily="34" charset="-122"/>
            </a:endParaRPr>
          </a:p>
          <a:p>
            <a:pPr fontAlgn="base">
              <a:spcBef>
                <a:spcPct val="0"/>
              </a:spcBef>
              <a:spcAft>
                <a:spcPct val="0"/>
              </a:spcAft>
              <a:buFontTx/>
              <a:buNone/>
            </a:pPr>
            <a:endParaRPr lang="en-US" altLang="zh-CN" sz="1600" b="1" dirty="0" smtClean="0">
              <a:solidFill>
                <a:srgbClr val="000000"/>
              </a:solidFill>
              <a:latin typeface="微软雅黑" panose="020B0503020204020204" pitchFamily="34" charset="-122"/>
              <a:ea typeface="微软雅黑" panose="020B0503020204020204" pitchFamily="34" charset="-122"/>
            </a:endParaRPr>
          </a:p>
        </p:txBody>
      </p:sp>
      <p:pic>
        <p:nvPicPr>
          <p:cNvPr id="13317" name="图片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65817" y="2494412"/>
            <a:ext cx="2309283" cy="2865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椭圆 7"/>
          <p:cNvSpPr/>
          <p:nvPr/>
        </p:nvSpPr>
        <p:spPr>
          <a:xfrm>
            <a:off x="3384550" y="3004530"/>
            <a:ext cx="635000" cy="62018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eaLnBrk="0" fontAlgn="base" hangingPunct="0">
              <a:spcBef>
                <a:spcPct val="0"/>
              </a:spcBef>
              <a:spcAft>
                <a:spcPct val="0"/>
              </a:spcAft>
              <a:defRPr/>
            </a:pPr>
            <a:endParaRPr lang="zh-CN" altLang="en-US" sz="16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3319" name="文本框 4"/>
          <p:cNvSpPr txBox="1">
            <a:spLocks noChangeArrowheads="1"/>
          </p:cNvSpPr>
          <p:nvPr/>
        </p:nvSpPr>
        <p:spPr bwMode="auto">
          <a:xfrm>
            <a:off x="3970867" y="3021463"/>
            <a:ext cx="107103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en-US" altLang="zh-CN"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C4</a:t>
            </a:r>
            <a:r>
              <a:rPr lang="zh-CN" altLang="en-US"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位苯胺基</a:t>
            </a:r>
            <a:r>
              <a:rPr lang="en-US" altLang="zh-CN"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C2’</a:t>
            </a:r>
            <a:r>
              <a:rPr lang="zh-CN" altLang="en-US"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中引入</a:t>
            </a:r>
            <a:r>
              <a:rPr lang="zh-CN" altLang="en-US" sz="800" b="1" u="sng">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二甲基氧化磷（</a:t>
            </a:r>
            <a:r>
              <a:rPr lang="en-US" altLang="zh-CN" sz="800" b="1" u="sng">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DMPO</a:t>
            </a:r>
            <a:r>
              <a:rPr lang="zh-CN" altLang="en-US" sz="800" b="1" u="sng">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en-US"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作为氢键受体</a:t>
            </a:r>
          </a:p>
        </p:txBody>
      </p:sp>
      <p:sp>
        <p:nvSpPr>
          <p:cNvPr id="10" name="椭圆 9"/>
          <p:cNvSpPr/>
          <p:nvPr/>
        </p:nvSpPr>
        <p:spPr>
          <a:xfrm>
            <a:off x="3018367" y="2494412"/>
            <a:ext cx="421217" cy="412751"/>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eaLnBrk="0" fontAlgn="base" hangingPunct="0">
              <a:spcBef>
                <a:spcPct val="0"/>
              </a:spcBef>
              <a:spcAft>
                <a:spcPct val="0"/>
              </a:spcAft>
              <a:defRPr/>
            </a:pPr>
            <a:endParaRPr lang="zh-CN" altLang="en-US" sz="16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3321" name="文本框 12"/>
          <p:cNvSpPr txBox="1">
            <a:spLocks noChangeArrowheads="1"/>
          </p:cNvSpPr>
          <p:nvPr/>
        </p:nvSpPr>
        <p:spPr bwMode="auto">
          <a:xfrm>
            <a:off x="899584" y="3209846"/>
            <a:ext cx="96943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en-US" altLang="zh-CN"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C2</a:t>
            </a:r>
            <a:r>
              <a:rPr lang="zh-CN" altLang="en-US"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苯胺基</a:t>
            </a:r>
            <a:r>
              <a:rPr lang="en-US" altLang="zh-CN"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C2’</a:t>
            </a:r>
            <a:r>
              <a:rPr lang="zh-CN" altLang="en-US"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引入</a:t>
            </a:r>
            <a:r>
              <a:rPr lang="zh-CN" altLang="en-US" sz="800" b="1" u="sng">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甲氧基</a:t>
            </a:r>
          </a:p>
        </p:txBody>
      </p:sp>
      <p:sp>
        <p:nvSpPr>
          <p:cNvPr id="12" name="椭圆 11"/>
          <p:cNvSpPr/>
          <p:nvPr/>
        </p:nvSpPr>
        <p:spPr>
          <a:xfrm>
            <a:off x="1716617" y="3231013"/>
            <a:ext cx="421216" cy="41063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eaLnBrk="0" fontAlgn="base" hangingPunct="0">
              <a:spcBef>
                <a:spcPct val="0"/>
              </a:spcBef>
              <a:spcAft>
                <a:spcPct val="0"/>
              </a:spcAft>
              <a:defRPr/>
            </a:pPr>
            <a:endParaRPr lang="zh-CN" altLang="en-US" sz="16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3323" name="文本框 16"/>
          <p:cNvSpPr txBox="1">
            <a:spLocks noChangeArrowheads="1"/>
          </p:cNvSpPr>
          <p:nvPr/>
        </p:nvSpPr>
        <p:spPr bwMode="auto">
          <a:xfrm>
            <a:off x="3409950" y="2405512"/>
            <a:ext cx="11916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en-US" altLang="zh-CN"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C5</a:t>
            </a:r>
            <a:r>
              <a:rPr lang="zh-CN" altLang="en-US"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位引入</a:t>
            </a:r>
            <a:r>
              <a:rPr lang="zh-CN" altLang="en-US" sz="800" b="1" u="sng">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氯原子</a:t>
            </a:r>
          </a:p>
        </p:txBody>
      </p:sp>
      <p:sp>
        <p:nvSpPr>
          <p:cNvPr id="14" name="椭圆 13"/>
          <p:cNvSpPr/>
          <p:nvPr/>
        </p:nvSpPr>
        <p:spPr>
          <a:xfrm>
            <a:off x="2074333" y="4003596"/>
            <a:ext cx="635000" cy="114088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eaLnBrk="0" fontAlgn="base" hangingPunct="0">
              <a:spcBef>
                <a:spcPct val="0"/>
              </a:spcBef>
              <a:spcAft>
                <a:spcPct val="0"/>
              </a:spcAft>
              <a:defRPr/>
            </a:pPr>
            <a:endParaRPr lang="zh-CN" altLang="en-US" sz="16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3325" name="文本框 20"/>
          <p:cNvSpPr txBox="1">
            <a:spLocks noChangeArrowheads="1"/>
          </p:cNvSpPr>
          <p:nvPr/>
        </p:nvSpPr>
        <p:spPr bwMode="auto">
          <a:xfrm>
            <a:off x="2673350" y="4206796"/>
            <a:ext cx="1219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en-US" altLang="zh-CN" sz="800" b="1">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C2</a:t>
            </a:r>
            <a:r>
              <a:rPr lang="zh-CN" altLang="en-US" sz="800" b="1">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苯胺基</a:t>
            </a:r>
            <a:r>
              <a:rPr lang="en-US" altLang="zh-CN" sz="800" b="1">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C4’</a:t>
            </a:r>
            <a:r>
              <a:rPr lang="zh-CN" altLang="en-US" sz="800" b="1">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引入</a:t>
            </a:r>
            <a:r>
              <a:rPr lang="zh-CN" altLang="en-US" sz="800" b="1" u="sng">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甲基螺环二胺</a:t>
            </a:r>
            <a:r>
              <a:rPr lang="zh-CN" altLang="en-US" sz="800">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基团</a:t>
            </a:r>
            <a:endParaRPr lang="zh-CN" altLang="en-US" sz="800" b="1" u="sng">
              <a:solidFill>
                <a:srgbClr val="FF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6" name="矩形: 圆角 21"/>
          <p:cNvSpPr/>
          <p:nvPr/>
        </p:nvSpPr>
        <p:spPr>
          <a:xfrm>
            <a:off x="1534584" y="2574846"/>
            <a:ext cx="2343149" cy="1325033"/>
          </a:xfrm>
          <a:prstGeom prst="roundRect">
            <a:avLst/>
          </a:prstGeom>
          <a:solidFill>
            <a:srgbClr val="F2F2F2">
              <a:alpha val="2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eaLnBrk="0" fontAlgn="base" hangingPunct="0">
              <a:spcBef>
                <a:spcPct val="0"/>
              </a:spcBef>
              <a:spcAft>
                <a:spcPct val="0"/>
              </a:spcAft>
              <a:defRPr/>
            </a:pPr>
            <a:endParaRPr lang="zh-CN" altLang="en-US" sz="1600">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3327" name="文本框 16"/>
          <p:cNvSpPr txBox="1">
            <a:spLocks noChangeArrowheads="1"/>
          </p:cNvSpPr>
          <p:nvPr/>
        </p:nvSpPr>
        <p:spPr bwMode="auto">
          <a:xfrm>
            <a:off x="4146550" y="2011812"/>
            <a:ext cx="12170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200" dirty="0">
                <a:solidFill>
                  <a:srgbClr val="000000"/>
                </a:solidFill>
                <a:latin typeface="微软雅黑" panose="020B0503020204020204" pitchFamily="34" charset="-122"/>
                <a:ea typeface="微软雅黑" panose="020B0503020204020204" pitchFamily="34" charset="-122"/>
              </a:rPr>
              <a:t>进一步</a:t>
            </a:r>
            <a:r>
              <a:rPr lang="zh-CN" altLang="en-US" sz="1200" b="1" dirty="0">
                <a:solidFill>
                  <a:srgbClr val="000000"/>
                </a:solidFill>
                <a:latin typeface="微软雅黑" panose="020B0503020204020204" pitchFamily="34" charset="-122"/>
                <a:ea typeface="微软雅黑" panose="020B0503020204020204" pitchFamily="34" charset="-122"/>
              </a:rPr>
              <a:t>提高了对</a:t>
            </a:r>
            <a:r>
              <a:rPr lang="en-US" altLang="zh-CN" sz="1200" b="1" dirty="0">
                <a:solidFill>
                  <a:srgbClr val="000000"/>
                </a:solidFill>
                <a:latin typeface="微软雅黑" panose="020B0503020204020204" pitchFamily="34" charset="-122"/>
                <a:ea typeface="微软雅黑" panose="020B0503020204020204" pitchFamily="34" charset="-122"/>
              </a:rPr>
              <a:t>ALK</a:t>
            </a:r>
            <a:r>
              <a:rPr lang="zh-CN" altLang="en-US" sz="1200" b="1" dirty="0">
                <a:solidFill>
                  <a:srgbClr val="000000"/>
                </a:solidFill>
                <a:latin typeface="微软雅黑" panose="020B0503020204020204" pitchFamily="34" charset="-122"/>
                <a:ea typeface="微软雅黑" panose="020B0503020204020204" pitchFamily="34" charset="-122"/>
              </a:rPr>
              <a:t>的抑制能力</a:t>
            </a:r>
          </a:p>
        </p:txBody>
      </p:sp>
      <p:sp>
        <p:nvSpPr>
          <p:cNvPr id="13328" name="文本框 17"/>
          <p:cNvSpPr txBox="1">
            <a:spLocks noChangeArrowheads="1"/>
          </p:cNvSpPr>
          <p:nvPr/>
        </p:nvSpPr>
        <p:spPr bwMode="auto">
          <a:xfrm>
            <a:off x="281517" y="3493478"/>
            <a:ext cx="10477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200" b="1" dirty="0" smtClean="0">
                <a:solidFill>
                  <a:srgbClr val="000000"/>
                </a:solidFill>
                <a:latin typeface="微软雅黑" panose="020B0503020204020204" pitchFamily="34" charset="-122"/>
                <a:ea typeface="微软雅黑" panose="020B0503020204020204" pitchFamily="34" charset="-122"/>
              </a:rPr>
              <a:t>提高</a:t>
            </a:r>
            <a:r>
              <a:rPr lang="zh-CN" altLang="en-US" sz="1200" b="1" dirty="0">
                <a:solidFill>
                  <a:srgbClr val="000000"/>
                </a:solidFill>
                <a:latin typeface="微软雅黑" panose="020B0503020204020204" pitchFamily="34" charset="-122"/>
                <a:ea typeface="微软雅黑" panose="020B0503020204020204" pitchFamily="34" charset="-122"/>
              </a:rPr>
              <a:t>对</a:t>
            </a:r>
            <a:r>
              <a:rPr lang="en-US" altLang="zh-CN" sz="1200" b="1" dirty="0">
                <a:solidFill>
                  <a:srgbClr val="000000"/>
                </a:solidFill>
                <a:latin typeface="微软雅黑" panose="020B0503020204020204" pitchFamily="34" charset="-122"/>
                <a:ea typeface="微软雅黑" panose="020B0503020204020204" pitchFamily="34" charset="-122"/>
              </a:rPr>
              <a:t>ALK</a:t>
            </a:r>
            <a:r>
              <a:rPr lang="zh-CN" altLang="en-US" sz="1200" b="1" dirty="0">
                <a:solidFill>
                  <a:srgbClr val="000000"/>
                </a:solidFill>
                <a:latin typeface="微软雅黑" panose="020B0503020204020204" pitchFamily="34" charset="-122"/>
                <a:ea typeface="微软雅黑" panose="020B0503020204020204" pitchFamily="34" charset="-122"/>
              </a:rPr>
              <a:t>的抑制能力</a:t>
            </a:r>
          </a:p>
        </p:txBody>
      </p:sp>
      <p:sp>
        <p:nvSpPr>
          <p:cNvPr id="13329" name="文本框 18"/>
          <p:cNvSpPr txBox="1">
            <a:spLocks noChangeArrowheads="1"/>
          </p:cNvSpPr>
          <p:nvPr/>
        </p:nvSpPr>
        <p:spPr bwMode="auto">
          <a:xfrm>
            <a:off x="2673350" y="4702096"/>
            <a:ext cx="1769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200" b="1" dirty="0" smtClean="0">
                <a:solidFill>
                  <a:srgbClr val="000000"/>
                </a:solidFill>
                <a:latin typeface="微软雅黑" panose="020B0503020204020204" pitchFamily="34" charset="-122"/>
                <a:ea typeface="微软雅黑" panose="020B0503020204020204" pitchFamily="34" charset="-122"/>
              </a:rPr>
              <a:t>提高</a:t>
            </a:r>
            <a:r>
              <a:rPr lang="zh-CN" altLang="en-US" sz="1200" b="1" dirty="0">
                <a:solidFill>
                  <a:srgbClr val="000000"/>
                </a:solidFill>
                <a:latin typeface="微软雅黑" panose="020B0503020204020204" pitchFamily="34" charset="-122"/>
                <a:ea typeface="微软雅黑" panose="020B0503020204020204" pitchFamily="34" charset="-122"/>
              </a:rPr>
              <a:t>对</a:t>
            </a:r>
            <a:r>
              <a:rPr lang="en-US" altLang="zh-CN" sz="1200" b="1" dirty="0">
                <a:solidFill>
                  <a:srgbClr val="000000"/>
                </a:solidFill>
                <a:latin typeface="微软雅黑" panose="020B0503020204020204" pitchFamily="34" charset="-122"/>
                <a:ea typeface="微软雅黑" panose="020B0503020204020204" pitchFamily="34" charset="-122"/>
              </a:rPr>
              <a:t>ALK </a:t>
            </a:r>
            <a:r>
              <a:rPr lang="zh-CN" altLang="en-US" sz="1200" b="1" dirty="0">
                <a:solidFill>
                  <a:srgbClr val="000000"/>
                </a:solidFill>
                <a:latin typeface="微软雅黑" panose="020B0503020204020204" pitchFamily="34" charset="-122"/>
                <a:ea typeface="微软雅黑" panose="020B0503020204020204" pitchFamily="34" charset="-122"/>
              </a:rPr>
              <a:t>耐药突变株的抑制活性</a:t>
            </a:r>
          </a:p>
        </p:txBody>
      </p:sp>
      <p:sp>
        <p:nvSpPr>
          <p:cNvPr id="13330" name="文本框 19"/>
          <p:cNvSpPr txBox="1">
            <a:spLocks noChangeArrowheads="1"/>
          </p:cNvSpPr>
          <p:nvPr/>
        </p:nvSpPr>
        <p:spPr bwMode="auto">
          <a:xfrm>
            <a:off x="4406899" y="3624712"/>
            <a:ext cx="155786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200" dirty="0">
                <a:solidFill>
                  <a:srgbClr val="000000"/>
                </a:solidFill>
                <a:latin typeface="微软雅黑" panose="020B0503020204020204" pitchFamily="34" charset="-122"/>
                <a:ea typeface="微软雅黑" panose="020B0503020204020204" pitchFamily="34" charset="-122"/>
              </a:rPr>
              <a:t>极大提高对</a:t>
            </a:r>
            <a:r>
              <a:rPr lang="en-US" altLang="zh-CN" sz="1200" dirty="0">
                <a:solidFill>
                  <a:srgbClr val="000000"/>
                </a:solidFill>
                <a:latin typeface="微软雅黑" panose="020B0503020204020204" pitchFamily="34" charset="-122"/>
                <a:ea typeface="微软雅黑" panose="020B0503020204020204" pitchFamily="34" charset="-122"/>
              </a:rPr>
              <a:t>IGF1R</a:t>
            </a:r>
            <a:r>
              <a:rPr lang="zh-CN" altLang="en-US" sz="1200" dirty="0">
                <a:solidFill>
                  <a:srgbClr val="000000"/>
                </a:solidFill>
                <a:latin typeface="微软雅黑" panose="020B0503020204020204" pitchFamily="34" charset="-122"/>
                <a:ea typeface="微软雅黑" panose="020B0503020204020204" pitchFamily="34" charset="-122"/>
              </a:rPr>
              <a:t>和</a:t>
            </a:r>
            <a:r>
              <a:rPr lang="en-US" altLang="zh-CN" sz="1200" dirty="0" err="1">
                <a:solidFill>
                  <a:srgbClr val="000000"/>
                </a:solidFill>
                <a:latin typeface="微软雅黑" panose="020B0503020204020204" pitchFamily="34" charset="-122"/>
                <a:ea typeface="微软雅黑" panose="020B0503020204020204" pitchFamily="34" charset="-122"/>
              </a:rPr>
              <a:t>InsR</a:t>
            </a:r>
            <a:r>
              <a:rPr lang="zh-CN" altLang="en-US" sz="1200" dirty="0">
                <a:solidFill>
                  <a:srgbClr val="000000"/>
                </a:solidFill>
                <a:latin typeface="微软雅黑" panose="020B0503020204020204" pitchFamily="34" charset="-122"/>
                <a:ea typeface="微软雅黑" panose="020B0503020204020204" pitchFamily="34" charset="-122"/>
              </a:rPr>
              <a:t>的选择性，</a:t>
            </a:r>
            <a:r>
              <a:rPr lang="zh-CN" altLang="en-US" sz="1200" b="1" dirty="0">
                <a:solidFill>
                  <a:srgbClr val="000000"/>
                </a:solidFill>
                <a:latin typeface="微软雅黑" panose="020B0503020204020204" pitchFamily="34" charset="-122"/>
                <a:ea typeface="微软雅黑" panose="020B0503020204020204" pitchFamily="34" charset="-122"/>
              </a:rPr>
              <a:t>降低血糖相关毒性，维持血糖稳态</a:t>
            </a:r>
          </a:p>
        </p:txBody>
      </p:sp>
      <p:sp>
        <p:nvSpPr>
          <p:cNvPr id="21" name="矩形标注 20"/>
          <p:cNvSpPr/>
          <p:nvPr/>
        </p:nvSpPr>
        <p:spPr bwMode="auto">
          <a:xfrm>
            <a:off x="4171951" y="1967361"/>
            <a:ext cx="1085849" cy="690781"/>
          </a:xfrm>
          <a:prstGeom prst="wedgeRectCallout">
            <a:avLst>
              <a:gd name="adj1" fmla="val -62473"/>
              <a:gd name="adj2" fmla="val 51537"/>
            </a:avLst>
          </a:prstGeom>
          <a:noFill/>
          <a:ln w="9525" cap="flat" cmpd="sng" algn="ctr">
            <a:solidFill>
              <a:schemeClr val="tx2">
                <a:lumMod val="60000"/>
                <a:lumOff val="40000"/>
              </a:schemeClr>
            </a:solidFill>
            <a:prstDash val="solid"/>
            <a:round/>
            <a:headEnd type="none" w="med" len="med"/>
            <a:tailEnd type="none" w="med" len="med"/>
          </a:ln>
          <a:effectLst/>
          <a:extLst/>
        </p:spPr>
        <p:txBody>
          <a:bodyPr/>
          <a:lstStyle/>
          <a:p>
            <a:pPr fontAlgn="base">
              <a:spcBef>
                <a:spcPct val="0"/>
              </a:spcBef>
              <a:spcAft>
                <a:spcPct val="0"/>
              </a:spcAft>
              <a:buFont typeface="Arial" panose="020B0604020202020204" pitchFamily="34" charset="0"/>
              <a:buNone/>
              <a:defRPr/>
            </a:pPr>
            <a:endParaRPr lang="zh-CN" altLang="en-US" sz="1600">
              <a:solidFill>
                <a:srgbClr val="000000"/>
              </a:solidFill>
              <a:latin typeface="Arial" panose="020B0604020202020204" pitchFamily="34" charset="0"/>
            </a:endParaRPr>
          </a:p>
        </p:txBody>
      </p:sp>
      <p:sp>
        <p:nvSpPr>
          <p:cNvPr id="22" name="矩形标注 21"/>
          <p:cNvSpPr/>
          <p:nvPr/>
        </p:nvSpPr>
        <p:spPr bwMode="auto">
          <a:xfrm>
            <a:off x="334433" y="3501946"/>
            <a:ext cx="876300" cy="595523"/>
          </a:xfrm>
          <a:prstGeom prst="wedgeRectCallout">
            <a:avLst>
              <a:gd name="adj1" fmla="val 83085"/>
              <a:gd name="adj2" fmla="val -39244"/>
            </a:avLst>
          </a:prstGeom>
          <a:noFill/>
          <a:ln w="9525" cap="flat" cmpd="sng" algn="ctr">
            <a:solidFill>
              <a:schemeClr val="tx2">
                <a:lumMod val="60000"/>
                <a:lumOff val="40000"/>
              </a:schemeClr>
            </a:solidFill>
            <a:prstDash val="solid"/>
            <a:round/>
            <a:headEnd type="none" w="med" len="med"/>
            <a:tailEnd type="none" w="med" len="med"/>
          </a:ln>
          <a:effectLst/>
          <a:extLst/>
        </p:spPr>
        <p:txBody>
          <a:bodyPr/>
          <a:lstStyle/>
          <a:p>
            <a:pPr fontAlgn="base">
              <a:spcBef>
                <a:spcPct val="0"/>
              </a:spcBef>
              <a:spcAft>
                <a:spcPct val="0"/>
              </a:spcAft>
              <a:buFont typeface="Arial" panose="020B0604020202020204" pitchFamily="34" charset="0"/>
              <a:buNone/>
              <a:defRPr/>
            </a:pPr>
            <a:endParaRPr lang="zh-CN" altLang="en-US" sz="1600">
              <a:solidFill>
                <a:srgbClr val="000000"/>
              </a:solidFill>
              <a:latin typeface="Arial" panose="020B0604020202020204" pitchFamily="34" charset="0"/>
            </a:endParaRPr>
          </a:p>
        </p:txBody>
      </p:sp>
      <p:sp>
        <p:nvSpPr>
          <p:cNvPr id="23" name="矩形标注 22"/>
          <p:cNvSpPr/>
          <p:nvPr/>
        </p:nvSpPr>
        <p:spPr bwMode="auto">
          <a:xfrm>
            <a:off x="2713566" y="4672461"/>
            <a:ext cx="1670051" cy="472017"/>
          </a:xfrm>
          <a:prstGeom prst="wedgeRectCallout">
            <a:avLst>
              <a:gd name="adj1" fmla="val -31352"/>
              <a:gd name="adj2" fmla="val -84681"/>
            </a:avLst>
          </a:prstGeom>
          <a:noFill/>
          <a:ln w="9525" cap="flat" cmpd="sng" algn="ctr">
            <a:solidFill>
              <a:schemeClr val="tx2">
                <a:lumMod val="60000"/>
                <a:lumOff val="40000"/>
              </a:schemeClr>
            </a:solidFill>
            <a:prstDash val="solid"/>
            <a:round/>
            <a:headEnd type="none" w="med" len="med"/>
            <a:tailEnd type="none" w="med" len="med"/>
          </a:ln>
          <a:effectLst/>
          <a:extLst/>
        </p:spPr>
        <p:txBody>
          <a:bodyPr/>
          <a:lstStyle/>
          <a:p>
            <a:pPr fontAlgn="base">
              <a:spcBef>
                <a:spcPct val="0"/>
              </a:spcBef>
              <a:spcAft>
                <a:spcPct val="0"/>
              </a:spcAft>
              <a:buFont typeface="Arial" panose="020B0604020202020204" pitchFamily="34" charset="0"/>
              <a:buNone/>
              <a:defRPr/>
            </a:pPr>
            <a:endParaRPr lang="zh-CN" altLang="en-US" sz="1600">
              <a:solidFill>
                <a:srgbClr val="000000"/>
              </a:solidFill>
              <a:latin typeface="Arial" panose="020B0604020202020204" pitchFamily="34" charset="0"/>
            </a:endParaRPr>
          </a:p>
        </p:txBody>
      </p:sp>
      <p:sp>
        <p:nvSpPr>
          <p:cNvPr id="24" name="矩形标注 23"/>
          <p:cNvSpPr/>
          <p:nvPr/>
        </p:nvSpPr>
        <p:spPr bwMode="auto">
          <a:xfrm>
            <a:off x="4425950" y="3573912"/>
            <a:ext cx="1405467" cy="971438"/>
          </a:xfrm>
          <a:prstGeom prst="wedgeRectCallout">
            <a:avLst>
              <a:gd name="adj1" fmla="val -58570"/>
              <a:gd name="adj2" fmla="val -65286"/>
            </a:avLst>
          </a:prstGeom>
          <a:noFill/>
          <a:ln w="9525" cap="flat" cmpd="sng" algn="ctr">
            <a:solidFill>
              <a:schemeClr val="tx2">
                <a:lumMod val="60000"/>
                <a:lumOff val="40000"/>
              </a:schemeClr>
            </a:solidFill>
            <a:prstDash val="solid"/>
            <a:round/>
            <a:headEnd type="none" w="med" len="med"/>
            <a:tailEnd type="none" w="med" len="med"/>
          </a:ln>
          <a:effectLst/>
          <a:extLst/>
        </p:spPr>
        <p:txBody>
          <a:bodyPr/>
          <a:lstStyle/>
          <a:p>
            <a:pPr fontAlgn="base">
              <a:spcBef>
                <a:spcPct val="0"/>
              </a:spcBef>
              <a:spcAft>
                <a:spcPct val="0"/>
              </a:spcAft>
              <a:buFont typeface="Arial" panose="020B0604020202020204" pitchFamily="34" charset="0"/>
              <a:buNone/>
              <a:defRPr/>
            </a:pPr>
            <a:endParaRPr lang="zh-CN" altLang="en-US" sz="1600">
              <a:solidFill>
                <a:srgbClr val="000000"/>
              </a:solidFill>
              <a:latin typeface="Arial" panose="020B0604020202020204" pitchFamily="34" charset="0"/>
            </a:endParaRPr>
          </a:p>
        </p:txBody>
      </p:sp>
      <p:grpSp>
        <p:nvGrpSpPr>
          <p:cNvPr id="5" name="组合 4"/>
          <p:cNvGrpSpPr/>
          <p:nvPr/>
        </p:nvGrpSpPr>
        <p:grpSpPr>
          <a:xfrm>
            <a:off x="6096000" y="1416424"/>
            <a:ext cx="5531223" cy="4544200"/>
            <a:chOff x="6195109" y="1967128"/>
            <a:chExt cx="5531223" cy="4371132"/>
          </a:xfrm>
        </p:grpSpPr>
        <p:sp>
          <p:nvSpPr>
            <p:cNvPr id="2" name="矩形 1"/>
            <p:cNvSpPr/>
            <p:nvPr/>
          </p:nvSpPr>
          <p:spPr>
            <a:xfrm>
              <a:off x="6364442" y="2084788"/>
              <a:ext cx="5257177" cy="4253472"/>
            </a:xfrm>
            <a:prstGeom prst="rect">
              <a:avLst/>
            </a:prstGeom>
          </p:spPr>
          <p:txBody>
            <a:bodyPr wrap="square">
              <a:spAutoFit/>
            </a:bodyPr>
            <a:lstStyle/>
            <a:p>
              <a:pPr fontAlgn="base">
                <a:lnSpc>
                  <a:spcPct val="130000"/>
                </a:lnSpc>
                <a:spcBef>
                  <a:spcPct val="0"/>
                </a:spcBef>
                <a:spcAft>
                  <a:spcPct val="0"/>
                </a:spcAft>
              </a:pPr>
              <a:r>
                <a:rPr lang="en-US" altLang="zh-CN" sz="1600" b="1"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2.</a:t>
              </a:r>
              <a:r>
                <a:rPr lang="zh-CN" altLang="en-US" sz="1600" b="1"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伊鲁阿克对</a:t>
              </a:r>
              <a:r>
                <a:rPr lang="en-US" altLang="zh-CN" sz="1600" b="1" dirty="0" smtClean="0">
                  <a:solidFill>
                    <a:srgbClr val="FF0000"/>
                  </a:solidFill>
                  <a:latin typeface="微软雅黑" panose="020B0503020204020204" pitchFamily="34" charset="-122"/>
                  <a:ea typeface="微软雅黑" panose="020B0503020204020204" pitchFamily="34" charset="-122"/>
                  <a:sym typeface="Calibri" panose="020F0502020204030204" pitchFamily="34" charset="0"/>
                </a:rPr>
                <a:t>ROSE1</a:t>
              </a:r>
              <a:r>
                <a:rPr lang="zh-CN" altLang="en-US" sz="1600" b="1" dirty="0" smtClean="0">
                  <a:solidFill>
                    <a:srgbClr val="FF0000"/>
                  </a:solidFill>
                  <a:latin typeface="微软雅黑" panose="020B0503020204020204" pitchFamily="34" charset="-122"/>
                  <a:ea typeface="微软雅黑" panose="020B0503020204020204" pitchFamily="34" charset="-122"/>
                  <a:sym typeface="Calibri" panose="020F0502020204030204" pitchFamily="34" charset="0"/>
                </a:rPr>
                <a:t>靶点</a:t>
              </a:r>
              <a:r>
                <a:rPr lang="zh-CN" altLang="en-US" sz="1600" b="1"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也有抑制作用</a:t>
              </a:r>
              <a:endParaRPr lang="en-US" altLang="zh-CN" sz="1600" b="1"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endParaRPr>
            </a:p>
            <a:p>
              <a:pPr marL="285750" indent="-285750" fontAlgn="base">
                <a:lnSpc>
                  <a:spcPct val="130000"/>
                </a:lnSpc>
                <a:spcBef>
                  <a:spcPct val="0"/>
                </a:spcBef>
                <a:spcAft>
                  <a:spcPct val="0"/>
                </a:spcAft>
                <a:buFont typeface="Arial" panose="020B0604020202020204" pitchFamily="34" charset="0"/>
                <a:buChar char="•"/>
              </a:pPr>
              <a:r>
                <a:rPr lang="zh-CN" altLang="en-US" sz="1600"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试验数据</a:t>
              </a:r>
              <a:r>
                <a:rPr lang="zh-CN" altLang="en-US" sz="1600"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显示，伊鲁阿克在既往未使用过克唑替尼的</a:t>
              </a:r>
              <a:r>
                <a:rPr lang="en-US" altLang="zh-CN" sz="1600"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ROS1</a:t>
              </a:r>
              <a:r>
                <a:rPr lang="zh-CN" altLang="en-US" sz="1600"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阳性</a:t>
              </a:r>
              <a:r>
                <a:rPr lang="en-US" altLang="zh-CN" sz="1600"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NSCLC</a:t>
              </a:r>
              <a:r>
                <a:rPr lang="zh-CN" altLang="en-US" sz="1600"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患者中</a:t>
              </a:r>
              <a:r>
                <a:rPr lang="zh-CN" altLang="en-US" sz="1600"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en-US" altLang="zh-CN" sz="1600" dirty="0" smtClean="0">
                  <a:solidFill>
                    <a:srgbClr val="FF0000"/>
                  </a:solidFill>
                  <a:latin typeface="微软雅黑" panose="020B0503020204020204" pitchFamily="34" charset="-122"/>
                  <a:ea typeface="微软雅黑" panose="020B0503020204020204" pitchFamily="34" charset="-122"/>
                  <a:sym typeface="Calibri" panose="020F0502020204030204" pitchFamily="34" charset="0"/>
                </a:rPr>
                <a:t>ORR</a:t>
              </a:r>
              <a:r>
                <a:rPr lang="zh-CN" altLang="en-US" sz="1600" dirty="0">
                  <a:solidFill>
                    <a:srgbClr val="FF0000"/>
                  </a:solidFill>
                  <a:latin typeface="微软雅黑" panose="020B0503020204020204" pitchFamily="34" charset="-122"/>
                  <a:ea typeface="微软雅黑" panose="020B0503020204020204" pitchFamily="34" charset="-122"/>
                  <a:sym typeface="Calibri" panose="020F0502020204030204" pitchFamily="34" charset="0"/>
                </a:rPr>
                <a:t>为</a:t>
              </a:r>
              <a:r>
                <a:rPr lang="en-US" altLang="zh-CN" sz="1600" dirty="0">
                  <a:solidFill>
                    <a:srgbClr val="FF0000"/>
                  </a:solidFill>
                  <a:latin typeface="微软雅黑" panose="020B0503020204020204" pitchFamily="34" charset="-122"/>
                  <a:ea typeface="微软雅黑" panose="020B0503020204020204" pitchFamily="34" charset="-122"/>
                  <a:sym typeface="Calibri" panose="020F0502020204030204" pitchFamily="34" charset="0"/>
                </a:rPr>
                <a:t>74%</a:t>
              </a:r>
              <a:r>
                <a:rPr lang="zh-CN" altLang="en-US" sz="1600"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en-US" altLang="zh-CN" sz="1600"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DCR</a:t>
              </a:r>
              <a:r>
                <a:rPr lang="zh-CN" altLang="en-US" sz="1600"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为</a:t>
              </a:r>
              <a:r>
                <a:rPr lang="en-US" altLang="zh-CN" sz="1600"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96%</a:t>
              </a:r>
              <a:r>
                <a:rPr lang="zh-CN" altLang="en-US" sz="1600"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r>
                <a:rPr lang="zh-CN" altLang="en-US" sz="1600" dirty="0" smtClean="0">
                  <a:solidFill>
                    <a:srgbClr val="FF0000"/>
                  </a:solidFill>
                  <a:latin typeface="微软雅黑" panose="020B0503020204020204" pitchFamily="34" charset="-122"/>
                  <a:ea typeface="微软雅黑" panose="020B0503020204020204" pitchFamily="34" charset="-122"/>
                  <a:sym typeface="Calibri" panose="020F0502020204030204" pitchFamily="34" charset="0"/>
                </a:rPr>
                <a:t>优于现有</a:t>
              </a:r>
              <a:r>
                <a:rPr lang="zh-CN" altLang="en-US" sz="1600" dirty="0">
                  <a:solidFill>
                    <a:srgbClr val="FF0000"/>
                  </a:solidFill>
                  <a:latin typeface="微软雅黑" panose="020B0503020204020204" pitchFamily="34" charset="-122"/>
                  <a:ea typeface="微软雅黑" panose="020B0503020204020204" pitchFamily="34" charset="-122"/>
                  <a:sym typeface="Calibri" panose="020F0502020204030204" pitchFamily="34" charset="0"/>
                </a:rPr>
                <a:t>的</a:t>
              </a:r>
              <a:r>
                <a:rPr lang="en-US" altLang="zh-CN" sz="1600" dirty="0">
                  <a:solidFill>
                    <a:srgbClr val="FF0000"/>
                  </a:solidFill>
                  <a:latin typeface="微软雅黑" panose="020B0503020204020204" pitchFamily="34" charset="-122"/>
                  <a:ea typeface="微软雅黑" panose="020B0503020204020204" pitchFamily="34" charset="-122"/>
                  <a:sym typeface="Calibri" panose="020F0502020204030204" pitchFamily="34" charset="0"/>
                </a:rPr>
                <a:t>ROS1</a:t>
              </a:r>
              <a:r>
                <a:rPr lang="zh-CN" altLang="en-US" sz="1600" dirty="0">
                  <a:solidFill>
                    <a:srgbClr val="FF0000"/>
                  </a:solidFill>
                  <a:latin typeface="微软雅黑" panose="020B0503020204020204" pitchFamily="34" charset="-122"/>
                  <a:ea typeface="微软雅黑" panose="020B0503020204020204" pitchFamily="34" charset="-122"/>
                  <a:sym typeface="Calibri" panose="020F0502020204030204" pitchFamily="34" charset="0"/>
                </a:rPr>
                <a:t>标准治疗药物克唑</a:t>
              </a:r>
              <a:r>
                <a:rPr lang="zh-CN" altLang="en-US" sz="1600" dirty="0" smtClean="0">
                  <a:solidFill>
                    <a:srgbClr val="FF0000"/>
                  </a:solidFill>
                  <a:latin typeface="微软雅黑" panose="020B0503020204020204" pitchFamily="34" charset="-122"/>
                  <a:ea typeface="微软雅黑" panose="020B0503020204020204" pitchFamily="34" charset="-122"/>
                  <a:sym typeface="Calibri" panose="020F0502020204030204" pitchFamily="34" charset="0"/>
                </a:rPr>
                <a:t>替尼，</a:t>
              </a:r>
              <a:r>
                <a:rPr lang="en-US" altLang="zh-CN" sz="1600"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ORR</a:t>
              </a:r>
              <a:r>
                <a:rPr lang="zh-CN" altLang="en-US" sz="1600"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为</a:t>
              </a:r>
              <a:r>
                <a:rPr lang="en-US" altLang="zh-CN" sz="1600" dirty="0" smtClean="0">
                  <a:solidFill>
                    <a:srgbClr val="FF0000"/>
                  </a:solidFill>
                  <a:latin typeface="微软雅黑" panose="020B0503020204020204" pitchFamily="34" charset="-122"/>
                  <a:ea typeface="微软雅黑" panose="020B0503020204020204" pitchFamily="34" charset="-122"/>
                  <a:sym typeface="Calibri" panose="020F0502020204030204" pitchFamily="34" charset="0"/>
                </a:rPr>
                <a:t>72%</a:t>
              </a:r>
              <a:r>
                <a:rPr lang="zh-CN" altLang="en-US" sz="1600"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，其他二代</a:t>
              </a:r>
              <a:r>
                <a:rPr lang="en-US" altLang="zh-CN" sz="1600"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ALK TKI</a:t>
              </a:r>
              <a:r>
                <a:rPr lang="zh-CN" altLang="en-US" sz="1600"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均无此作用 </a:t>
              </a:r>
              <a:r>
                <a:rPr lang="zh-CN" altLang="en-US" sz="1600"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a:t>
              </a:r>
              <a:endParaRPr lang="en-US" altLang="zh-CN" sz="1600"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endParaRPr>
            </a:p>
            <a:p>
              <a:pPr marL="285750" indent="-285750" fontAlgn="base">
                <a:lnSpc>
                  <a:spcPct val="130000"/>
                </a:lnSpc>
                <a:spcBef>
                  <a:spcPct val="0"/>
                </a:spcBef>
                <a:spcAft>
                  <a:spcPct val="0"/>
                </a:spcAft>
                <a:buFont typeface="Arial" panose="020B0604020202020204" pitchFamily="34" charset="0"/>
                <a:buChar char="•"/>
              </a:pPr>
              <a:endParaRPr lang="en-US" altLang="zh-CN" sz="1600" b="1"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endParaRPr>
            </a:p>
            <a:p>
              <a:pPr fontAlgn="base">
                <a:lnSpc>
                  <a:spcPct val="130000"/>
                </a:lnSpc>
                <a:spcBef>
                  <a:spcPct val="0"/>
                </a:spcBef>
                <a:spcAft>
                  <a:spcPct val="0"/>
                </a:spcAft>
              </a:pPr>
              <a:r>
                <a:rPr lang="en-US" altLang="zh-CN" sz="1600" b="1"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3.</a:t>
              </a:r>
              <a:r>
                <a:rPr lang="zh-CN" altLang="en-US" sz="1600" b="1"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属于</a:t>
              </a:r>
              <a:r>
                <a:rPr lang="zh-CN" altLang="en-US" sz="1600" b="1" dirty="0" smtClean="0">
                  <a:solidFill>
                    <a:srgbClr val="FF0000"/>
                  </a:solidFill>
                  <a:latin typeface="微软雅黑" panose="020B0503020204020204" pitchFamily="34" charset="-122"/>
                  <a:ea typeface="微软雅黑" panose="020B0503020204020204" pitchFamily="34" charset="-122"/>
                  <a:sym typeface="Calibri" panose="020F0502020204030204" pitchFamily="34" charset="0"/>
                </a:rPr>
                <a:t>国家重大新药创制</a:t>
              </a:r>
              <a:r>
                <a:rPr lang="zh-CN" altLang="en-US" sz="1600" b="1"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药品，有化合物专利</a:t>
              </a:r>
              <a:endParaRPr lang="en-US" altLang="zh-CN" sz="1600" b="1"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endParaRPr>
            </a:p>
            <a:p>
              <a:pPr marL="285750" indent="-285750" fontAlgn="base">
                <a:lnSpc>
                  <a:spcPct val="130000"/>
                </a:lnSpc>
                <a:spcBef>
                  <a:spcPct val="0"/>
                </a:spcBef>
                <a:spcAft>
                  <a:spcPct val="0"/>
                </a:spcAft>
                <a:buFont typeface="Arial" panose="020B0604020202020204" pitchFamily="34" charset="0"/>
                <a:buChar char="•"/>
              </a:pPr>
              <a:endParaRPr lang="en-US" altLang="zh-CN" sz="1600" b="1"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endParaRPr>
            </a:p>
            <a:p>
              <a:pPr fontAlgn="base">
                <a:lnSpc>
                  <a:spcPct val="130000"/>
                </a:lnSpc>
                <a:spcBef>
                  <a:spcPct val="0"/>
                </a:spcBef>
                <a:spcAft>
                  <a:spcPct val="0"/>
                </a:spcAft>
              </a:pPr>
              <a:r>
                <a:rPr lang="en-US" altLang="zh-CN" sz="1600" b="1"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4.</a:t>
              </a:r>
              <a:r>
                <a:rPr lang="zh-CN" altLang="en-US" sz="1600" b="1" dirty="0" smtClean="0">
                  <a:solidFill>
                    <a:srgbClr val="FF0000"/>
                  </a:solidFill>
                  <a:latin typeface="微软雅黑" panose="020B0503020204020204" pitchFamily="34" charset="-122"/>
                  <a:ea typeface="微软雅黑" panose="020B0503020204020204" pitchFamily="34" charset="-122"/>
                  <a:sym typeface="Calibri" panose="020F0502020204030204" pitchFamily="34" charset="0"/>
                </a:rPr>
                <a:t>唯一</a:t>
              </a:r>
              <a:r>
                <a:rPr lang="zh-CN" altLang="en-US" sz="1600" b="1" dirty="0">
                  <a:solidFill>
                    <a:srgbClr val="FF0000"/>
                  </a:solidFill>
                  <a:latin typeface="微软雅黑" panose="020B0503020204020204" pitchFamily="34" charset="-122"/>
                  <a:ea typeface="微软雅黑" panose="020B0503020204020204" pitchFamily="34" charset="-122"/>
                  <a:sym typeface="Calibri" panose="020F0502020204030204" pitchFamily="34" charset="0"/>
                </a:rPr>
                <a:t>一个临床研究数据全部来自中国患者</a:t>
              </a:r>
              <a:r>
                <a:rPr lang="zh-CN" altLang="en-US" sz="1600" b="1"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的</a:t>
              </a:r>
              <a:r>
                <a:rPr lang="en-US" altLang="zh-CN" sz="1600" b="1"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ALK-TKI</a:t>
              </a:r>
              <a:r>
                <a:rPr lang="zh-CN" altLang="en-US" sz="1600" b="1"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，样本量大，</a:t>
              </a:r>
              <a:r>
                <a:rPr lang="zh-CN" altLang="en-US" sz="1600"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对中国患者的治疗具有更直接的指导</a:t>
              </a:r>
              <a:r>
                <a:rPr lang="zh-CN" altLang="en-US" sz="1600"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意义</a:t>
              </a:r>
              <a:endParaRPr lang="en-US" altLang="zh-CN" sz="1600"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endParaRPr>
            </a:p>
            <a:p>
              <a:pPr marL="285750" indent="-285750" fontAlgn="base">
                <a:lnSpc>
                  <a:spcPct val="130000"/>
                </a:lnSpc>
                <a:spcBef>
                  <a:spcPct val="0"/>
                </a:spcBef>
                <a:spcAft>
                  <a:spcPct val="0"/>
                </a:spcAft>
                <a:buFont typeface="Arial" panose="020B0604020202020204" pitchFamily="34" charset="0"/>
                <a:buChar char="•"/>
              </a:pPr>
              <a:endParaRPr lang="en-US" altLang="zh-CN" sz="1600" b="1" dirty="0">
                <a:solidFill>
                  <a:srgbClr val="000000"/>
                </a:solidFill>
                <a:latin typeface="微软雅黑" panose="020B0503020204020204" pitchFamily="34" charset="-122"/>
                <a:ea typeface="微软雅黑" panose="020B0503020204020204" pitchFamily="34" charset="-122"/>
                <a:sym typeface="Calibri" panose="020F0502020204030204" pitchFamily="34" charset="0"/>
              </a:endParaRPr>
            </a:p>
            <a:p>
              <a:pPr fontAlgn="base">
                <a:lnSpc>
                  <a:spcPct val="130000"/>
                </a:lnSpc>
                <a:spcBef>
                  <a:spcPct val="0"/>
                </a:spcBef>
                <a:spcAft>
                  <a:spcPct val="0"/>
                </a:spcAft>
              </a:pPr>
              <a:r>
                <a:rPr lang="en-US" altLang="zh-CN" sz="1600" b="1"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5.</a:t>
              </a:r>
              <a:r>
                <a:rPr lang="zh-CN" altLang="en-US" sz="1600" b="1"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口服</a:t>
              </a:r>
              <a:r>
                <a:rPr lang="zh-CN" altLang="en-US" sz="1600" b="1" dirty="0">
                  <a:solidFill>
                    <a:srgbClr val="000000"/>
                  </a:solidFill>
                  <a:latin typeface="微软雅黑" panose="020B0503020204020204" pitchFamily="34" charset="-122"/>
                  <a:ea typeface="微软雅黑" panose="020B0503020204020204" pitchFamily="34" charset="-122"/>
                  <a:sym typeface="Calibri" panose="020F0502020204030204" pitchFamily="34" charset="0"/>
                </a:rPr>
                <a:t>，一天一次，空腹或与食物同服均可。不易漏服，患者依从性</a:t>
              </a:r>
              <a:r>
                <a:rPr lang="zh-CN" altLang="en-US" sz="1600" b="1" dirty="0" smtClean="0">
                  <a:solidFill>
                    <a:srgbClr val="000000"/>
                  </a:solidFill>
                  <a:latin typeface="微软雅黑" panose="020B0503020204020204" pitchFamily="34" charset="-122"/>
                  <a:ea typeface="微软雅黑" panose="020B0503020204020204" pitchFamily="34" charset="-122"/>
                  <a:sym typeface="Calibri" panose="020F0502020204030204" pitchFamily="34" charset="0"/>
                </a:rPr>
                <a:t>高</a:t>
              </a:r>
              <a:endParaRPr lang="zh-CN" altLang="en-US" sz="1600" b="1" dirty="0">
                <a:solidFill>
                  <a:srgbClr val="000000"/>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4" name="矩形 3"/>
            <p:cNvSpPr/>
            <p:nvPr/>
          </p:nvSpPr>
          <p:spPr bwMode="auto">
            <a:xfrm>
              <a:off x="6195109" y="1967128"/>
              <a:ext cx="5531223" cy="4245289"/>
            </a:xfrm>
            <a:prstGeom prst="rect">
              <a:avLst/>
            </a:prstGeom>
            <a:noFill/>
            <a:ln w="9525" cap="flat" cmpd="sng" algn="ctr">
              <a:solidFill>
                <a:srgbClr val="FFC000"/>
              </a:solidFill>
              <a:prstDash val="dash"/>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grpSp>
    </p:spTree>
    <p:extLst>
      <p:ext uri="{BB962C8B-B14F-4D97-AF65-F5344CB8AC3E}">
        <p14:creationId xmlns:p14="http://schemas.microsoft.com/office/powerpoint/2010/main" val="3531799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35467" y="2117"/>
            <a:ext cx="4991100" cy="830997"/>
          </a:xfrm>
          <a:prstGeom prst="rect">
            <a:avLst/>
          </a:prstGeom>
          <a:noFill/>
        </p:spPr>
        <p:txBody>
          <a:bodyPr>
            <a:spAutoFit/>
          </a:bodyPr>
          <a:lstStyle/>
          <a:p>
            <a:pPr eaLnBrk="0" fontAlgn="base" hangingPunct="0">
              <a:lnSpc>
                <a:spcPct val="150000"/>
              </a:lnSpc>
              <a:spcBef>
                <a:spcPct val="0"/>
              </a:spcBef>
              <a:spcAft>
                <a:spcPct val="0"/>
              </a:spcAft>
              <a:defRPr/>
            </a:pPr>
            <a:r>
              <a:rPr lang="en-US" altLang="zh-CN" sz="3200" b="1" dirty="0">
                <a:solidFill>
                  <a:srgbClr val="4F81BD"/>
                </a:solidFill>
                <a:latin typeface="微软雅黑" panose="020B0503020204020204" pitchFamily="34" charset="-122"/>
                <a:ea typeface="微软雅黑" panose="020B0503020204020204" pitchFamily="34" charset="-122"/>
              </a:rPr>
              <a:t>5</a:t>
            </a:r>
            <a:r>
              <a:rPr lang="zh-CN" altLang="en-US" sz="3200" b="1" dirty="0">
                <a:solidFill>
                  <a:srgbClr val="4F81BD"/>
                </a:solidFill>
                <a:latin typeface="微软雅黑" panose="020B0503020204020204" pitchFamily="34" charset="-122"/>
                <a:ea typeface="微软雅黑" panose="020B0503020204020204" pitchFamily="34" charset="-122"/>
              </a:rPr>
              <a:t>、公平性</a:t>
            </a:r>
            <a:r>
              <a:rPr lang="en-US" altLang="zh-CN" sz="3200" b="1" dirty="0">
                <a:solidFill>
                  <a:srgbClr val="4F81BD"/>
                </a:solidFill>
                <a:latin typeface="微软雅黑" panose="020B0503020204020204" pitchFamily="34" charset="-122"/>
                <a:ea typeface="微软雅黑" panose="020B0503020204020204" pitchFamily="34" charset="-122"/>
              </a:rPr>
              <a:t>   </a:t>
            </a:r>
            <a:r>
              <a:rPr lang="en-US" altLang="zh-CN" sz="2667" spc="133" dirty="0">
                <a:solidFill>
                  <a:srgbClr val="B8B8B8"/>
                </a:solidFill>
                <a:latin typeface="微软雅黑" panose="020B0503020204020204" pitchFamily="34" charset="-122"/>
                <a:ea typeface="微软雅黑" panose="020B0503020204020204" pitchFamily="34" charset="-122"/>
              </a:rPr>
              <a:t>Fairness </a:t>
            </a:r>
          </a:p>
        </p:txBody>
      </p:sp>
      <p:grpSp>
        <p:nvGrpSpPr>
          <p:cNvPr id="14339" name="组合 66"/>
          <p:cNvGrpSpPr>
            <a:grpSpLocks/>
          </p:cNvGrpSpPr>
          <p:nvPr/>
        </p:nvGrpSpPr>
        <p:grpSpPr bwMode="auto">
          <a:xfrm>
            <a:off x="609601" y="3522134"/>
            <a:ext cx="5255684" cy="1826684"/>
            <a:chOff x="640801" y="1058363"/>
            <a:chExt cx="3942297" cy="1370789"/>
          </a:xfrm>
        </p:grpSpPr>
        <p:sp>
          <p:nvSpPr>
            <p:cNvPr id="35" name="矩形 34">
              <a:extLst/>
            </p:cNvPr>
            <p:cNvSpPr/>
            <p:nvPr/>
          </p:nvSpPr>
          <p:spPr bwMode="gray">
            <a:xfrm>
              <a:off x="640801" y="1066305"/>
              <a:ext cx="3942297" cy="1362847"/>
            </a:xfrm>
            <a:prstGeom prst="rect">
              <a:avLst/>
            </a:prstGeom>
            <a:solidFill>
              <a:schemeClr val="accent2">
                <a:lumMod val="20000"/>
                <a:lumOff val="80000"/>
              </a:schemeClr>
            </a:solidFill>
            <a:ln w="15875" cap="flat" cmpd="sng" algn="ctr">
              <a:solidFill>
                <a:schemeClr val="bg1"/>
              </a:solidFill>
              <a:prstDash val="solid"/>
              <a:miter lim="800000"/>
              <a:headEnd type="none" w="med" len="med"/>
              <a:tailEnd type="none" w="med" len="med"/>
            </a:ln>
            <a:effectLst/>
          </p:spPr>
          <p:txBody>
            <a:bodyPr lIns="121905" tIns="60953" rIns="121905" bIns="60953" anchor="ctr"/>
            <a:lstStyle/>
            <a:p>
              <a:pPr algn="ctr">
                <a:lnSpc>
                  <a:spcPct val="120000"/>
                </a:lnSpc>
                <a:spcBef>
                  <a:spcPts val="800"/>
                </a:spcBef>
                <a:defRPr/>
              </a:pPr>
              <a:endParaRPr lang="en-US" altLang="zh-CN" sz="1467" b="1" dirty="0">
                <a:solidFill>
                  <a:srgbClr val="0047BB"/>
                </a:solidFill>
                <a:latin typeface="微软雅黑" panose="020B0503020204020204" pitchFamily="34" charset="-122"/>
                <a:ea typeface="微软雅黑" panose="020B0503020204020204" pitchFamily="34" charset="-122"/>
              </a:endParaRPr>
            </a:p>
          </p:txBody>
        </p:sp>
        <p:sp>
          <p:nvSpPr>
            <p:cNvPr id="14356" name="文本框 48"/>
            <p:cNvSpPr txBox="1">
              <a:spLocks noChangeArrowheads="1"/>
            </p:cNvSpPr>
            <p:nvPr/>
          </p:nvSpPr>
          <p:spPr bwMode="gray">
            <a:xfrm>
              <a:off x="662630" y="1336008"/>
              <a:ext cx="3859681" cy="1069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ct val="120000"/>
                </a:lnSpc>
                <a:spcBef>
                  <a:spcPts val="800"/>
                </a:spcBef>
                <a:spcAft>
                  <a:spcPct val="0"/>
                </a:spcAft>
              </a:pPr>
              <a:r>
                <a:rPr lang="zh-CN" altLang="en-US" sz="1333">
                  <a:solidFill>
                    <a:srgbClr val="000000"/>
                  </a:solidFill>
                  <a:latin typeface="微软雅黑" panose="020B0503020204020204" pitchFamily="34" charset="-122"/>
                  <a:ea typeface="微软雅黑" panose="020B0503020204020204" pitchFamily="34" charset="-122"/>
                </a:rPr>
                <a:t>肺癌死亡率居肿瘤之首。</a:t>
              </a:r>
              <a:r>
                <a:rPr lang="en-US" altLang="zh-CN" sz="1333">
                  <a:solidFill>
                    <a:srgbClr val="000000"/>
                  </a:solidFill>
                  <a:latin typeface="微软雅黑" panose="020B0503020204020204" pitchFamily="34" charset="-122"/>
                  <a:ea typeface="微软雅黑" panose="020B0503020204020204" pitchFamily="34" charset="-122"/>
                </a:rPr>
                <a:t>ALK</a:t>
              </a:r>
              <a:r>
                <a:rPr lang="zh-CN" altLang="en-US" sz="1333">
                  <a:solidFill>
                    <a:srgbClr val="000000"/>
                  </a:solidFill>
                  <a:latin typeface="微软雅黑" panose="020B0503020204020204" pitchFamily="34" charset="-122"/>
                  <a:ea typeface="微软雅黑" panose="020B0503020204020204" pitchFamily="34" charset="-122"/>
                </a:rPr>
                <a:t>阳性晚期</a:t>
              </a:r>
              <a:r>
                <a:rPr lang="en-US" altLang="zh-CN" sz="1333">
                  <a:solidFill>
                    <a:srgbClr val="000000"/>
                  </a:solidFill>
                  <a:latin typeface="微软雅黑" panose="020B0503020204020204" pitchFamily="34" charset="-122"/>
                  <a:ea typeface="微软雅黑" panose="020B0503020204020204" pitchFamily="34" charset="-122"/>
                </a:rPr>
                <a:t>NSCLC</a:t>
              </a:r>
              <a:r>
                <a:rPr lang="zh-CN" altLang="en-US" sz="1333">
                  <a:solidFill>
                    <a:srgbClr val="000000"/>
                  </a:solidFill>
                  <a:latin typeface="微软雅黑" panose="020B0503020204020204" pitchFamily="34" charset="-122"/>
                  <a:ea typeface="微软雅黑" panose="020B0503020204020204" pitchFamily="34" charset="-122"/>
                </a:rPr>
                <a:t>易发生耐药及脑转移，患者生存预期差。</a:t>
              </a:r>
              <a:endParaRPr lang="en-US" altLang="zh-CN" sz="1333">
                <a:solidFill>
                  <a:srgbClr val="000000"/>
                </a:solidFill>
                <a:latin typeface="微软雅黑" panose="020B0503020204020204" pitchFamily="34" charset="-122"/>
                <a:ea typeface="微软雅黑" panose="020B0503020204020204" pitchFamily="34" charset="-122"/>
              </a:endParaRPr>
            </a:p>
            <a:p>
              <a:pPr eaLnBrk="0" fontAlgn="base" hangingPunct="0">
                <a:lnSpc>
                  <a:spcPct val="120000"/>
                </a:lnSpc>
                <a:spcBef>
                  <a:spcPts val="800"/>
                </a:spcBef>
                <a:spcAft>
                  <a:spcPct val="0"/>
                </a:spcAft>
              </a:pPr>
              <a:r>
                <a:rPr lang="zh-CN" altLang="en-US" sz="1333">
                  <a:solidFill>
                    <a:srgbClr val="000000"/>
                  </a:solidFill>
                  <a:latin typeface="微软雅黑" panose="020B0503020204020204" pitchFamily="34" charset="-122"/>
                  <a:ea typeface="微软雅黑" panose="020B0503020204020204" pitchFamily="34" charset="-122"/>
                </a:rPr>
                <a:t>伊鲁阿克与同类</a:t>
              </a:r>
              <a:r>
                <a:rPr lang="en-US" altLang="zh-CN" sz="1333">
                  <a:solidFill>
                    <a:srgbClr val="000000"/>
                  </a:solidFill>
                  <a:latin typeface="微软雅黑" panose="020B0503020204020204" pitchFamily="34" charset="-122"/>
                  <a:ea typeface="微软雅黑" panose="020B0503020204020204" pitchFamily="34" charset="-122"/>
                </a:rPr>
                <a:t>TKI</a:t>
              </a:r>
              <a:r>
                <a:rPr lang="zh-CN" altLang="en-US" sz="1333">
                  <a:solidFill>
                    <a:srgbClr val="000000"/>
                  </a:solidFill>
                  <a:latin typeface="微软雅黑" panose="020B0503020204020204" pitchFamily="34" charset="-122"/>
                  <a:ea typeface="微软雅黑" panose="020B0503020204020204" pitchFamily="34" charset="-122"/>
                </a:rPr>
                <a:t>药物相比，二线治疗克唑替尼耐药的</a:t>
              </a:r>
              <a:r>
                <a:rPr lang="zh-CN" altLang="en-US" sz="1333" b="1">
                  <a:solidFill>
                    <a:srgbClr val="000000"/>
                  </a:solidFill>
                  <a:latin typeface="微软雅黑" panose="020B0503020204020204" pitchFamily="34" charset="-122"/>
                  <a:ea typeface="微软雅黑" panose="020B0503020204020204" pitchFamily="34" charset="-122"/>
                </a:rPr>
                <a:t>中位无进展生存期长</a:t>
              </a:r>
              <a:r>
                <a:rPr lang="zh-CN" altLang="en-US" sz="1333">
                  <a:solidFill>
                    <a:srgbClr val="000000"/>
                  </a:solidFill>
                  <a:latin typeface="微软雅黑" panose="020B0503020204020204" pitchFamily="34" charset="-122"/>
                  <a:ea typeface="微软雅黑" panose="020B0503020204020204" pitchFamily="34" charset="-122"/>
                </a:rPr>
                <a:t>，</a:t>
              </a:r>
              <a:r>
                <a:rPr lang="zh-CN" altLang="en-US" sz="1333" b="1">
                  <a:solidFill>
                    <a:srgbClr val="000000"/>
                  </a:solidFill>
                  <a:latin typeface="微软雅黑" panose="020B0503020204020204" pitchFamily="34" charset="-122"/>
                  <a:ea typeface="微软雅黑" panose="020B0503020204020204" pitchFamily="34" charset="-122"/>
                </a:rPr>
                <a:t>客观缓解率高，安全性好</a:t>
              </a:r>
              <a:r>
                <a:rPr lang="zh-CN" altLang="en-US" sz="1333">
                  <a:solidFill>
                    <a:srgbClr val="000000"/>
                  </a:solidFill>
                  <a:latin typeface="微软雅黑" panose="020B0503020204020204" pitchFamily="34" charset="-122"/>
                  <a:ea typeface="微软雅黑" panose="020B0503020204020204" pitchFamily="34" charset="-122"/>
                </a:rPr>
                <a:t>，</a:t>
              </a:r>
              <a:r>
                <a:rPr lang="zh-CN" altLang="en-US" sz="1333" b="1">
                  <a:solidFill>
                    <a:srgbClr val="000000"/>
                  </a:solidFill>
                  <a:latin typeface="微软雅黑" panose="020B0503020204020204" pitchFamily="34" charset="-122"/>
                  <a:ea typeface="微软雅黑" panose="020B0503020204020204" pitchFamily="34" charset="-122"/>
                </a:rPr>
                <a:t>颅内缓解率好，</a:t>
              </a:r>
              <a:r>
                <a:rPr lang="zh-CN" altLang="en-US" sz="1333">
                  <a:solidFill>
                    <a:srgbClr val="000000"/>
                  </a:solidFill>
                  <a:latin typeface="微软雅黑" panose="020B0503020204020204" pitchFamily="34" charset="-122"/>
                  <a:ea typeface="微软雅黑" panose="020B0503020204020204" pitchFamily="34" charset="-122"/>
                </a:rPr>
                <a:t>提高患者生存质量，延长患者生命</a:t>
              </a:r>
            </a:p>
          </p:txBody>
        </p:sp>
        <p:pic>
          <p:nvPicPr>
            <p:cNvPr id="14357" name="图形 36" descr="医学 纯色填充"/>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9892" y="1058363"/>
              <a:ext cx="356527" cy="356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58" name="文本框 60"/>
            <p:cNvSpPr txBox="1">
              <a:spLocks noChangeArrowheads="1"/>
            </p:cNvSpPr>
            <p:nvPr/>
          </p:nvSpPr>
          <p:spPr bwMode="gray">
            <a:xfrm>
              <a:off x="2176379" y="1090810"/>
              <a:ext cx="2019317" cy="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ct val="120000"/>
                </a:lnSpc>
                <a:spcBef>
                  <a:spcPts val="800"/>
                </a:spcBef>
                <a:spcAft>
                  <a:spcPct val="0"/>
                </a:spcAft>
                <a:buNone/>
              </a:pPr>
              <a:r>
                <a:rPr lang="zh-CN" altLang="en-US" sz="1600" b="1">
                  <a:solidFill>
                    <a:srgbClr val="0047BB"/>
                  </a:solidFill>
                  <a:latin typeface="微软雅黑" panose="020B0503020204020204" pitchFamily="34" charset="-122"/>
                  <a:ea typeface="微软雅黑" panose="020B0503020204020204" pitchFamily="34" charset="-122"/>
                </a:rPr>
                <a:t>对公共健康的影响</a:t>
              </a:r>
              <a:endParaRPr lang="en-US" altLang="zh-CN" sz="1600" b="1">
                <a:solidFill>
                  <a:srgbClr val="0047BB"/>
                </a:solidFill>
                <a:latin typeface="微软雅黑" panose="020B0503020204020204" pitchFamily="34" charset="-122"/>
                <a:ea typeface="微软雅黑" panose="020B0503020204020204" pitchFamily="34" charset="-122"/>
              </a:endParaRPr>
            </a:p>
          </p:txBody>
        </p:sp>
      </p:grpSp>
      <p:grpSp>
        <p:nvGrpSpPr>
          <p:cNvPr id="14340" name="组合 68"/>
          <p:cNvGrpSpPr>
            <a:grpSpLocks/>
          </p:cNvGrpSpPr>
          <p:nvPr/>
        </p:nvGrpSpPr>
        <p:grpSpPr bwMode="auto">
          <a:xfrm>
            <a:off x="6388100" y="3494617"/>
            <a:ext cx="5090584" cy="1854200"/>
            <a:chOff x="5034962" y="1052109"/>
            <a:chExt cx="3818712" cy="1389468"/>
          </a:xfrm>
        </p:grpSpPr>
        <p:sp>
          <p:nvSpPr>
            <p:cNvPr id="36" name="矩形 35">
              <a:extLst/>
            </p:cNvPr>
            <p:cNvSpPr/>
            <p:nvPr/>
          </p:nvSpPr>
          <p:spPr bwMode="gray">
            <a:xfrm>
              <a:off x="5034962" y="1066384"/>
              <a:ext cx="3818712" cy="1375193"/>
            </a:xfrm>
            <a:prstGeom prst="rect">
              <a:avLst/>
            </a:prstGeom>
            <a:solidFill>
              <a:schemeClr val="accent2">
                <a:lumMod val="20000"/>
                <a:lumOff val="80000"/>
              </a:schemeClr>
            </a:solidFill>
            <a:ln w="15875" cap="flat" cmpd="sng" algn="ctr">
              <a:solidFill>
                <a:schemeClr val="bg1"/>
              </a:solidFill>
              <a:prstDash val="solid"/>
              <a:miter lim="800000"/>
              <a:headEnd type="none" w="med" len="med"/>
              <a:tailEnd type="none" w="med" len="med"/>
            </a:ln>
            <a:effectLst/>
          </p:spPr>
          <p:txBody>
            <a:bodyPr lIns="121905" tIns="60953" rIns="121905" bIns="60953" anchor="ctr"/>
            <a:lstStyle/>
            <a:p>
              <a:pPr algn="ctr">
                <a:lnSpc>
                  <a:spcPct val="120000"/>
                </a:lnSpc>
                <a:spcBef>
                  <a:spcPts val="800"/>
                </a:spcBef>
                <a:defRPr/>
              </a:pPr>
              <a:endParaRPr lang="en-US" altLang="zh-CN" sz="1467" b="1" dirty="0">
                <a:solidFill>
                  <a:srgbClr val="0047BB"/>
                </a:solidFill>
                <a:latin typeface="微软雅黑" panose="020B0503020204020204" pitchFamily="34" charset="-122"/>
                <a:ea typeface="微软雅黑" panose="020B0503020204020204" pitchFamily="34" charset="-122"/>
              </a:endParaRPr>
            </a:p>
          </p:txBody>
        </p:sp>
        <p:sp>
          <p:nvSpPr>
            <p:cNvPr id="14352" name="文本框 51"/>
            <p:cNvSpPr txBox="1">
              <a:spLocks noChangeArrowheads="1"/>
            </p:cNvSpPr>
            <p:nvPr/>
          </p:nvSpPr>
          <p:spPr bwMode="gray">
            <a:xfrm>
              <a:off x="5117523" y="1413749"/>
              <a:ext cx="3595602" cy="4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ct val="120000"/>
                </a:lnSpc>
                <a:spcBef>
                  <a:spcPts val="800"/>
                </a:spcBef>
                <a:spcAft>
                  <a:spcPct val="0"/>
                </a:spcAft>
              </a:pPr>
              <a:r>
                <a:rPr lang="en-US" altLang="zh-CN" sz="1333" dirty="0">
                  <a:solidFill>
                    <a:srgbClr val="000000"/>
                  </a:solidFill>
                  <a:latin typeface="微软雅黑" panose="020B0503020204020204" pitchFamily="34" charset="-122"/>
                  <a:ea typeface="微软雅黑" panose="020B0503020204020204" pitchFamily="34" charset="-122"/>
                </a:rPr>
                <a:t>ALK</a:t>
              </a:r>
              <a:r>
                <a:rPr lang="zh-CN" altLang="en-US" sz="1333" dirty="0" smtClean="0">
                  <a:solidFill>
                    <a:srgbClr val="000000"/>
                  </a:solidFill>
                  <a:latin typeface="微软雅黑" panose="020B0503020204020204" pitchFamily="34" charset="-122"/>
                  <a:ea typeface="微软雅黑" panose="020B0503020204020204" pitchFamily="34" charset="-122"/>
                </a:rPr>
                <a:t>阳性占肺癌</a:t>
              </a:r>
              <a:r>
                <a:rPr lang="zh-CN" altLang="en-US" sz="1333" dirty="0">
                  <a:solidFill>
                    <a:srgbClr val="000000"/>
                  </a:solidFill>
                  <a:latin typeface="微软雅黑" panose="020B0503020204020204" pitchFamily="34" charset="-122"/>
                  <a:ea typeface="微软雅黑" panose="020B0503020204020204" pitchFamily="34" charset="-122"/>
                </a:rPr>
                <a:t>患者的</a:t>
              </a:r>
              <a:r>
                <a:rPr lang="en-US" altLang="zh-CN" sz="1333" dirty="0">
                  <a:solidFill>
                    <a:srgbClr val="000000"/>
                  </a:solidFill>
                  <a:latin typeface="微软雅黑" panose="020B0503020204020204" pitchFamily="34" charset="-122"/>
                  <a:ea typeface="微软雅黑" panose="020B0503020204020204" pitchFamily="34" charset="-122"/>
                </a:rPr>
                <a:t>5.1%</a:t>
              </a:r>
              <a:r>
                <a:rPr lang="zh-CN" altLang="en-US" sz="1333" dirty="0">
                  <a:solidFill>
                    <a:srgbClr val="000000"/>
                  </a:solidFill>
                  <a:latin typeface="微软雅黑" panose="020B0503020204020204" pitchFamily="34" charset="-122"/>
                  <a:ea typeface="微软雅黑" panose="020B0503020204020204" pitchFamily="34" charset="-122"/>
                </a:rPr>
                <a:t>，伊鲁阿克可替代目录内药品，</a:t>
              </a:r>
              <a:r>
                <a:rPr lang="zh-CN" altLang="en-US" sz="1333" b="1" dirty="0">
                  <a:solidFill>
                    <a:srgbClr val="000000"/>
                  </a:solidFill>
                  <a:latin typeface="微软雅黑" panose="020B0503020204020204" pitchFamily="34" charset="-122"/>
                  <a:ea typeface="微软雅黑" panose="020B0503020204020204" pitchFamily="34" charset="-122"/>
                </a:rPr>
                <a:t>疗效佳，医保基金影响小</a:t>
              </a:r>
              <a:endParaRPr lang="en-US" altLang="zh-CN" sz="1333" b="1" dirty="0">
                <a:solidFill>
                  <a:srgbClr val="000000"/>
                </a:solidFill>
                <a:latin typeface="微软雅黑" panose="020B0503020204020204" pitchFamily="34" charset="-122"/>
                <a:ea typeface="微软雅黑" panose="020B0503020204020204" pitchFamily="34" charset="-122"/>
              </a:endParaRPr>
            </a:p>
          </p:txBody>
        </p:sp>
        <p:grpSp>
          <p:nvGrpSpPr>
            <p:cNvPr id="37" name="Group 654">
              <a:extLst/>
            </p:cNvPr>
            <p:cNvGrpSpPr/>
            <p:nvPr/>
          </p:nvGrpSpPr>
          <p:grpSpPr>
            <a:xfrm>
              <a:off x="5947635" y="1082059"/>
              <a:ext cx="300718" cy="234491"/>
              <a:chOff x="5083176" y="1931988"/>
              <a:chExt cx="382588" cy="304801"/>
            </a:xfrm>
            <a:solidFill>
              <a:srgbClr val="0047BB"/>
            </a:solidFill>
          </p:grpSpPr>
          <p:sp>
            <p:nvSpPr>
              <p:cNvPr id="38" name="Freeform 478">
                <a:extLst/>
              </p:cNvPr>
              <p:cNvSpPr>
                <a:spLocks/>
              </p:cNvSpPr>
              <p:nvPr/>
            </p:nvSpPr>
            <p:spPr bwMode="auto">
              <a:xfrm>
                <a:off x="5083176" y="2082801"/>
                <a:ext cx="382588" cy="153988"/>
              </a:xfrm>
              <a:custGeom>
                <a:avLst/>
                <a:gdLst>
                  <a:gd name="T0" fmla="*/ 0 w 246"/>
                  <a:gd name="T1" fmla="*/ 69 h 99"/>
                  <a:gd name="T2" fmla="*/ 21 w 246"/>
                  <a:gd name="T3" fmla="*/ 63 h 99"/>
                  <a:gd name="T4" fmla="*/ 122 w 246"/>
                  <a:gd name="T5" fmla="*/ 99 h 99"/>
                  <a:gd name="T6" fmla="*/ 230 w 246"/>
                  <a:gd name="T7" fmla="*/ 57 h 99"/>
                  <a:gd name="T8" fmla="*/ 219 w 246"/>
                  <a:gd name="T9" fmla="*/ 31 h 99"/>
                  <a:gd name="T10" fmla="*/ 148 w 246"/>
                  <a:gd name="T11" fmla="*/ 54 h 99"/>
                  <a:gd name="T12" fmla="*/ 123 w 246"/>
                  <a:gd name="T13" fmla="*/ 75 h 99"/>
                  <a:gd name="T14" fmla="*/ 67 w 246"/>
                  <a:gd name="T15" fmla="*/ 54 h 99"/>
                  <a:gd name="T16" fmla="*/ 70 w 246"/>
                  <a:gd name="T17" fmla="*/ 47 h 99"/>
                  <a:gd name="T18" fmla="*/ 123 w 246"/>
                  <a:gd name="T19" fmla="*/ 68 h 99"/>
                  <a:gd name="T20" fmla="*/ 133 w 246"/>
                  <a:gd name="T21" fmla="*/ 42 h 99"/>
                  <a:gd name="T22" fmla="*/ 0 w 246"/>
                  <a:gd name="T23" fmla="*/ 9 h 99"/>
                  <a:gd name="T24" fmla="*/ 0 w 246"/>
                  <a:gd name="T25" fmla="*/ 6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6" h="99">
                    <a:moveTo>
                      <a:pt x="0" y="69"/>
                    </a:moveTo>
                    <a:cubicBezTo>
                      <a:pt x="10" y="65"/>
                      <a:pt x="18" y="63"/>
                      <a:pt x="21" y="63"/>
                    </a:cubicBezTo>
                    <a:cubicBezTo>
                      <a:pt x="31" y="63"/>
                      <a:pt x="100" y="99"/>
                      <a:pt x="122" y="99"/>
                    </a:cubicBezTo>
                    <a:cubicBezTo>
                      <a:pt x="141" y="99"/>
                      <a:pt x="230" y="57"/>
                      <a:pt x="230" y="57"/>
                    </a:cubicBezTo>
                    <a:cubicBezTo>
                      <a:pt x="246" y="51"/>
                      <a:pt x="235" y="25"/>
                      <a:pt x="219" y="31"/>
                    </a:cubicBezTo>
                    <a:cubicBezTo>
                      <a:pt x="148" y="54"/>
                      <a:pt x="148" y="54"/>
                      <a:pt x="148" y="54"/>
                    </a:cubicBezTo>
                    <a:cubicBezTo>
                      <a:pt x="146" y="70"/>
                      <a:pt x="133" y="77"/>
                      <a:pt x="123" y="75"/>
                    </a:cubicBezTo>
                    <a:cubicBezTo>
                      <a:pt x="115" y="73"/>
                      <a:pt x="67" y="54"/>
                      <a:pt x="67" y="54"/>
                    </a:cubicBezTo>
                    <a:cubicBezTo>
                      <a:pt x="70" y="47"/>
                      <a:pt x="70" y="47"/>
                      <a:pt x="70" y="47"/>
                    </a:cubicBezTo>
                    <a:cubicBezTo>
                      <a:pt x="123" y="68"/>
                      <a:pt x="123" y="68"/>
                      <a:pt x="123" y="68"/>
                    </a:cubicBezTo>
                    <a:cubicBezTo>
                      <a:pt x="137" y="71"/>
                      <a:pt x="149" y="50"/>
                      <a:pt x="133" y="42"/>
                    </a:cubicBezTo>
                    <a:cubicBezTo>
                      <a:pt x="67" y="11"/>
                      <a:pt x="43" y="0"/>
                      <a:pt x="0" y="9"/>
                    </a:cubicBezTo>
                    <a:cubicBezTo>
                      <a:pt x="0" y="21"/>
                      <a:pt x="0" y="64"/>
                      <a:pt x="0" y="6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39" name="Freeform 479">
                <a:extLst/>
              </p:cNvPr>
              <p:cNvSpPr>
                <a:spLocks/>
              </p:cNvSpPr>
              <p:nvPr/>
            </p:nvSpPr>
            <p:spPr bwMode="auto">
              <a:xfrm>
                <a:off x="5256213" y="2106614"/>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1"/>
                      <a:pt x="47" y="0"/>
                      <a:pt x="45" y="0"/>
                    </a:cubicBezTo>
                    <a:cubicBezTo>
                      <a:pt x="4" y="0"/>
                      <a:pt x="4" y="0"/>
                      <a:pt x="4" y="0"/>
                    </a:cubicBezTo>
                    <a:cubicBezTo>
                      <a:pt x="2" y="0"/>
                      <a:pt x="0" y="1"/>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0" name="Freeform 480">
                <a:extLst/>
              </p:cNvPr>
              <p:cNvSpPr>
                <a:spLocks/>
              </p:cNvSpPr>
              <p:nvPr/>
            </p:nvSpPr>
            <p:spPr bwMode="auto">
              <a:xfrm>
                <a:off x="5256213" y="2063751"/>
                <a:ext cx="76200" cy="11113"/>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1" name="Freeform 481">
                <a:extLst/>
              </p:cNvPr>
              <p:cNvSpPr>
                <a:spLocks/>
              </p:cNvSpPr>
              <p:nvPr/>
            </p:nvSpPr>
            <p:spPr bwMode="auto">
              <a:xfrm>
                <a:off x="5256213" y="2041526"/>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2" name="Freeform 482">
                <a:extLst/>
              </p:cNvPr>
              <p:cNvSpPr>
                <a:spLocks/>
              </p:cNvSpPr>
              <p:nvPr/>
            </p:nvSpPr>
            <p:spPr bwMode="auto">
              <a:xfrm>
                <a:off x="5256213" y="2084389"/>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3" name="Freeform 483">
                <a:extLst/>
              </p:cNvPr>
              <p:cNvSpPr>
                <a:spLocks/>
              </p:cNvSpPr>
              <p:nvPr/>
            </p:nvSpPr>
            <p:spPr bwMode="auto">
              <a:xfrm>
                <a:off x="5343526" y="2063751"/>
                <a:ext cx="76200" cy="11113"/>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4" name="Freeform 484">
                <a:extLst/>
              </p:cNvPr>
              <p:cNvSpPr>
                <a:spLocks/>
              </p:cNvSpPr>
              <p:nvPr/>
            </p:nvSpPr>
            <p:spPr bwMode="auto">
              <a:xfrm>
                <a:off x="5343526" y="2084389"/>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5" name="Freeform 485">
                <a:extLst/>
              </p:cNvPr>
              <p:cNvSpPr>
                <a:spLocks/>
              </p:cNvSpPr>
              <p:nvPr/>
            </p:nvSpPr>
            <p:spPr bwMode="auto">
              <a:xfrm>
                <a:off x="5343526" y="2106614"/>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1"/>
                      <a:pt x="47" y="0"/>
                      <a:pt x="45" y="0"/>
                    </a:cubicBezTo>
                    <a:cubicBezTo>
                      <a:pt x="4" y="0"/>
                      <a:pt x="4" y="0"/>
                      <a:pt x="4" y="0"/>
                    </a:cubicBezTo>
                    <a:cubicBezTo>
                      <a:pt x="2" y="0"/>
                      <a:pt x="0" y="1"/>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6" name="Freeform 487">
                <a:extLst/>
              </p:cNvPr>
              <p:cNvSpPr>
                <a:spLocks/>
              </p:cNvSpPr>
              <p:nvPr/>
            </p:nvSpPr>
            <p:spPr bwMode="auto">
              <a:xfrm>
                <a:off x="5343525" y="2019301"/>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7" name="Freeform 488">
                <a:extLst/>
              </p:cNvPr>
              <p:cNvSpPr>
                <a:spLocks/>
              </p:cNvSpPr>
              <p:nvPr/>
            </p:nvSpPr>
            <p:spPr bwMode="auto">
              <a:xfrm>
                <a:off x="5343525" y="2041526"/>
                <a:ext cx="76200" cy="12700"/>
              </a:xfrm>
              <a:custGeom>
                <a:avLst/>
                <a:gdLst>
                  <a:gd name="T0" fmla="*/ 45 w 49"/>
                  <a:gd name="T1" fmla="*/ 8 h 8"/>
                  <a:gd name="T2" fmla="*/ 49 w 49"/>
                  <a:gd name="T3" fmla="*/ 4 h 8"/>
                  <a:gd name="T4" fmla="*/ 45 w 49"/>
                  <a:gd name="T5" fmla="*/ 0 h 8"/>
                  <a:gd name="T6" fmla="*/ 4 w 49"/>
                  <a:gd name="T7" fmla="*/ 0 h 8"/>
                  <a:gd name="T8" fmla="*/ 0 w 49"/>
                  <a:gd name="T9" fmla="*/ 4 h 8"/>
                  <a:gd name="T10" fmla="*/ 4 w 49"/>
                  <a:gd name="T11" fmla="*/ 8 h 8"/>
                  <a:gd name="T12" fmla="*/ 45 w 49"/>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9" h="8">
                    <a:moveTo>
                      <a:pt x="45" y="8"/>
                    </a:moveTo>
                    <a:cubicBezTo>
                      <a:pt x="47" y="8"/>
                      <a:pt x="49" y="6"/>
                      <a:pt x="49" y="4"/>
                    </a:cubicBezTo>
                    <a:cubicBezTo>
                      <a:pt x="49" y="2"/>
                      <a:pt x="47" y="0"/>
                      <a:pt x="45" y="0"/>
                    </a:cubicBezTo>
                    <a:cubicBezTo>
                      <a:pt x="4" y="0"/>
                      <a:pt x="4" y="0"/>
                      <a:pt x="4" y="0"/>
                    </a:cubicBezTo>
                    <a:cubicBezTo>
                      <a:pt x="2" y="0"/>
                      <a:pt x="0" y="2"/>
                      <a:pt x="0" y="4"/>
                    </a:cubicBezTo>
                    <a:cubicBezTo>
                      <a:pt x="0" y="6"/>
                      <a:pt x="2" y="8"/>
                      <a:pt x="4" y="8"/>
                    </a:cubicBezTo>
                    <a:lnTo>
                      <a:pt x="45"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sp>
            <p:nvSpPr>
              <p:cNvPr id="48" name="Oval 489">
                <a:extLst/>
              </p:cNvPr>
              <p:cNvSpPr>
                <a:spLocks noChangeArrowheads="1"/>
              </p:cNvSpPr>
              <p:nvPr/>
            </p:nvSpPr>
            <p:spPr bwMode="auto">
              <a:xfrm>
                <a:off x="5345113" y="1931988"/>
                <a:ext cx="74613" cy="746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sz="1400">
                  <a:solidFill>
                    <a:srgbClr val="0047BB"/>
                  </a:solidFill>
                  <a:latin typeface="微软雅黑" panose="020B0503020204020204" pitchFamily="34" charset="-122"/>
                  <a:ea typeface="微软雅黑" panose="020B0503020204020204" pitchFamily="34" charset="-122"/>
                </a:endParaRPr>
              </a:p>
            </p:txBody>
          </p:sp>
        </p:grpSp>
        <p:sp>
          <p:nvSpPr>
            <p:cNvPr id="14354" name="文本框 61"/>
            <p:cNvSpPr txBox="1">
              <a:spLocks noChangeArrowheads="1"/>
            </p:cNvSpPr>
            <p:nvPr/>
          </p:nvSpPr>
          <p:spPr bwMode="gray">
            <a:xfrm>
              <a:off x="5830360" y="1052109"/>
              <a:ext cx="2380116" cy="29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0" fontAlgn="base" hangingPunct="0">
                <a:lnSpc>
                  <a:spcPct val="120000"/>
                </a:lnSpc>
                <a:spcBef>
                  <a:spcPts val="800"/>
                </a:spcBef>
                <a:spcAft>
                  <a:spcPct val="0"/>
                </a:spcAft>
                <a:buNone/>
              </a:pPr>
              <a:r>
                <a:rPr lang="zh-CN" altLang="en-US" sz="1600" b="1">
                  <a:solidFill>
                    <a:srgbClr val="0047BB"/>
                  </a:solidFill>
                  <a:latin typeface="微软雅黑" panose="020B0503020204020204" pitchFamily="34" charset="-122"/>
                  <a:ea typeface="微软雅黑" panose="020B0503020204020204" pitchFamily="34" charset="-122"/>
                </a:rPr>
                <a:t>符合“保基本”原则</a:t>
              </a:r>
              <a:endParaRPr lang="en-US" altLang="zh-CN" sz="1600" b="1">
                <a:solidFill>
                  <a:srgbClr val="0047BB"/>
                </a:solidFill>
                <a:latin typeface="微软雅黑" panose="020B0503020204020204" pitchFamily="34" charset="-122"/>
                <a:ea typeface="微软雅黑" panose="020B0503020204020204" pitchFamily="34" charset="-122"/>
              </a:endParaRPr>
            </a:p>
          </p:txBody>
        </p:sp>
      </p:grpSp>
      <p:grpSp>
        <p:nvGrpSpPr>
          <p:cNvPr id="14341" name="组合 67"/>
          <p:cNvGrpSpPr>
            <a:grpSpLocks/>
          </p:cNvGrpSpPr>
          <p:nvPr/>
        </p:nvGrpSpPr>
        <p:grpSpPr bwMode="auto">
          <a:xfrm>
            <a:off x="624418" y="1490132"/>
            <a:ext cx="5228167" cy="1764195"/>
            <a:chOff x="640801" y="2555008"/>
            <a:chExt cx="3920852" cy="1323680"/>
          </a:xfrm>
        </p:grpSpPr>
        <p:sp>
          <p:nvSpPr>
            <p:cNvPr id="50" name="矩形 49">
              <a:extLst/>
            </p:cNvPr>
            <p:cNvSpPr/>
            <p:nvPr/>
          </p:nvSpPr>
          <p:spPr bwMode="gray">
            <a:xfrm>
              <a:off x="640801" y="2555008"/>
              <a:ext cx="3920852" cy="1314980"/>
            </a:xfrm>
            <a:prstGeom prst="rect">
              <a:avLst/>
            </a:prstGeom>
            <a:solidFill>
              <a:schemeClr val="accent2">
                <a:lumMod val="20000"/>
                <a:lumOff val="80000"/>
              </a:schemeClr>
            </a:solidFill>
            <a:ln w="15875" cap="flat" cmpd="sng" algn="ctr">
              <a:solidFill>
                <a:schemeClr val="bg1"/>
              </a:solidFill>
              <a:prstDash val="solid"/>
              <a:miter lim="800000"/>
              <a:headEnd type="none" w="med" len="med"/>
              <a:tailEnd type="none" w="med" len="med"/>
            </a:ln>
            <a:effectLst/>
          </p:spPr>
          <p:txBody>
            <a:bodyPr lIns="121905" tIns="60953" rIns="121905" bIns="60953" anchor="ctr"/>
            <a:lstStyle/>
            <a:p>
              <a:pPr algn="ctr">
                <a:lnSpc>
                  <a:spcPct val="120000"/>
                </a:lnSpc>
                <a:spcBef>
                  <a:spcPts val="800"/>
                </a:spcBef>
                <a:defRPr/>
              </a:pPr>
              <a:endParaRPr lang="en-US" altLang="zh-CN" sz="1467" b="1" dirty="0">
                <a:solidFill>
                  <a:srgbClr val="0047BB"/>
                </a:solidFill>
                <a:latin typeface="微软雅黑" panose="020B0503020204020204" pitchFamily="34" charset="-122"/>
                <a:ea typeface="微软雅黑" panose="020B0503020204020204" pitchFamily="34" charset="-122"/>
              </a:endParaRPr>
            </a:p>
          </p:txBody>
        </p:sp>
        <p:sp>
          <p:nvSpPr>
            <p:cNvPr id="14348" name="文本框 50"/>
            <p:cNvSpPr txBox="1">
              <a:spLocks noChangeArrowheads="1"/>
            </p:cNvSpPr>
            <p:nvPr/>
          </p:nvSpPr>
          <p:spPr bwMode="gray">
            <a:xfrm>
              <a:off x="741914" y="2864834"/>
              <a:ext cx="3717037" cy="1013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960" rIns="60960" anchor="ct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ct val="120000"/>
                </a:lnSpc>
                <a:spcBef>
                  <a:spcPts val="800"/>
                </a:spcBef>
                <a:spcAft>
                  <a:spcPct val="0"/>
                </a:spcAft>
              </a:pPr>
              <a:r>
                <a:rPr lang="zh-CN" altLang="en-US" sz="1333" dirty="0" smtClean="0">
                  <a:solidFill>
                    <a:srgbClr val="000000"/>
                  </a:solidFill>
                  <a:latin typeface="微软雅黑" panose="020B0503020204020204" pitchFamily="34" charset="-122"/>
                  <a:ea typeface="微软雅黑" panose="020B0503020204020204" pitchFamily="34" charset="-122"/>
                </a:rPr>
                <a:t>为</a:t>
              </a:r>
              <a:r>
                <a:rPr lang="en-US" altLang="zh-CN" sz="1333" dirty="0" smtClean="0">
                  <a:solidFill>
                    <a:srgbClr val="000000"/>
                  </a:solidFill>
                  <a:latin typeface="微软雅黑" panose="020B0503020204020204" pitchFamily="34" charset="-122"/>
                  <a:ea typeface="微软雅黑" panose="020B0503020204020204" pitchFamily="34" charset="-122"/>
                </a:rPr>
                <a:t>ALK</a:t>
              </a:r>
              <a:r>
                <a:rPr lang="zh-CN" altLang="en-US" sz="1333" dirty="0" smtClean="0">
                  <a:solidFill>
                    <a:srgbClr val="000000"/>
                  </a:solidFill>
                  <a:latin typeface="微软雅黑" panose="020B0503020204020204" pitchFamily="34" charset="-122"/>
                  <a:ea typeface="微软雅黑" panose="020B0503020204020204" pitchFamily="34" charset="-122"/>
                </a:rPr>
                <a:t>阳性非小细胞患者</a:t>
              </a:r>
              <a:r>
                <a:rPr lang="zh-CN" altLang="en-US" sz="1333" b="1" dirty="0">
                  <a:solidFill>
                    <a:srgbClr val="000000"/>
                  </a:solidFill>
                  <a:latin typeface="微软雅黑" panose="020B0503020204020204" pitchFamily="34" charset="-122"/>
                  <a:ea typeface="微软雅黑" panose="020B0503020204020204" pitchFamily="34" charset="-122"/>
                </a:rPr>
                <a:t>提供新的治疗选择</a:t>
              </a:r>
              <a:endParaRPr lang="en-US" altLang="zh-CN" sz="1333" b="1" dirty="0">
                <a:solidFill>
                  <a:srgbClr val="000000"/>
                </a:solidFill>
                <a:latin typeface="微软雅黑" panose="020B0503020204020204" pitchFamily="34" charset="-122"/>
                <a:ea typeface="微软雅黑" panose="020B0503020204020204" pitchFamily="34" charset="-122"/>
              </a:endParaRPr>
            </a:p>
            <a:p>
              <a:pPr eaLnBrk="0" fontAlgn="base" hangingPunct="0">
                <a:lnSpc>
                  <a:spcPct val="120000"/>
                </a:lnSpc>
                <a:spcBef>
                  <a:spcPts val="800"/>
                </a:spcBef>
                <a:spcAft>
                  <a:spcPct val="0"/>
                </a:spcAft>
              </a:pPr>
              <a:r>
                <a:rPr lang="zh-CN" altLang="en-US" sz="1333" dirty="0">
                  <a:solidFill>
                    <a:srgbClr val="000000"/>
                  </a:solidFill>
                  <a:latin typeface="微软雅黑" panose="020B0503020204020204" pitchFamily="34" charset="-122"/>
                  <a:ea typeface="微软雅黑" panose="020B0503020204020204" pitchFamily="34" charset="-122"/>
                </a:rPr>
                <a:t>伊鲁阿克二线治疗</a:t>
              </a:r>
              <a:r>
                <a:rPr lang="en-US" altLang="zh-CN" sz="1333" dirty="0">
                  <a:solidFill>
                    <a:srgbClr val="000000"/>
                  </a:solidFill>
                  <a:latin typeface="微软雅黑" panose="020B0503020204020204" pitchFamily="34" charset="-122"/>
                  <a:ea typeface="微软雅黑" panose="020B0503020204020204" pitchFamily="34" charset="-122"/>
                </a:rPr>
                <a:t>IRC</a:t>
              </a:r>
              <a:r>
                <a:rPr lang="zh-CN" altLang="en-US" sz="1333" dirty="0">
                  <a:solidFill>
                    <a:srgbClr val="000000"/>
                  </a:solidFill>
                  <a:latin typeface="微软雅黑" panose="020B0503020204020204" pitchFamily="34" charset="-122"/>
                  <a:ea typeface="微软雅黑" panose="020B0503020204020204" pitchFamily="34" charset="-122"/>
                </a:rPr>
                <a:t>评估</a:t>
              </a:r>
              <a:r>
                <a:rPr lang="en-US" altLang="zh-CN" sz="1333" dirty="0" err="1">
                  <a:solidFill>
                    <a:srgbClr val="000000"/>
                  </a:solidFill>
                  <a:latin typeface="微软雅黑" panose="020B0503020204020204" pitchFamily="34" charset="-122"/>
                  <a:ea typeface="微软雅黑" panose="020B0503020204020204" pitchFamily="34" charset="-122"/>
                </a:rPr>
                <a:t>mPFS</a:t>
              </a:r>
              <a:r>
                <a:rPr lang="zh-CN" altLang="en-US" sz="1333" dirty="0">
                  <a:solidFill>
                    <a:srgbClr val="000000"/>
                  </a:solidFill>
                  <a:latin typeface="微软雅黑" panose="020B0503020204020204" pitchFamily="34" charset="-122"/>
                  <a:ea typeface="微软雅黑" panose="020B0503020204020204" pitchFamily="34" charset="-122"/>
                </a:rPr>
                <a:t>达到</a:t>
              </a:r>
              <a:r>
                <a:rPr lang="en-US" altLang="zh-CN" sz="1333" dirty="0">
                  <a:solidFill>
                    <a:srgbClr val="000000"/>
                  </a:solidFill>
                  <a:latin typeface="微软雅黑" panose="020B0503020204020204" pitchFamily="34" charset="-122"/>
                  <a:ea typeface="微软雅黑" panose="020B0503020204020204" pitchFamily="34" charset="-122"/>
                </a:rPr>
                <a:t>19.8</a:t>
              </a:r>
              <a:r>
                <a:rPr lang="zh-CN" altLang="en-US" sz="1333" dirty="0">
                  <a:solidFill>
                    <a:srgbClr val="000000"/>
                  </a:solidFill>
                  <a:latin typeface="微软雅黑" panose="020B0503020204020204" pitchFamily="34" charset="-122"/>
                  <a:ea typeface="微软雅黑" panose="020B0503020204020204" pitchFamily="34" charset="-122"/>
                </a:rPr>
                <a:t>个月</a:t>
              </a:r>
              <a:endParaRPr lang="en-US" altLang="zh-CN" sz="1333" dirty="0">
                <a:solidFill>
                  <a:srgbClr val="000000"/>
                </a:solidFill>
                <a:latin typeface="微软雅黑" panose="020B0503020204020204" pitchFamily="34" charset="-122"/>
                <a:ea typeface="微软雅黑" panose="020B0503020204020204" pitchFamily="34" charset="-122"/>
              </a:endParaRPr>
            </a:p>
            <a:p>
              <a:pPr eaLnBrk="0" fontAlgn="base" hangingPunct="0">
                <a:lnSpc>
                  <a:spcPct val="120000"/>
                </a:lnSpc>
                <a:spcBef>
                  <a:spcPts val="800"/>
                </a:spcBef>
                <a:spcAft>
                  <a:spcPct val="0"/>
                </a:spcAft>
              </a:pPr>
              <a:r>
                <a:rPr lang="zh-CN" altLang="en-US" sz="1333" dirty="0">
                  <a:solidFill>
                    <a:srgbClr val="000000"/>
                  </a:solidFill>
                  <a:latin typeface="微软雅黑" panose="020B0503020204020204" pitchFamily="34" charset="-122"/>
                  <a:ea typeface="微软雅黑" panose="020B0503020204020204" pitchFamily="34" charset="-122"/>
                </a:rPr>
                <a:t>中国</a:t>
              </a:r>
              <a:r>
                <a:rPr lang="zh-CN" altLang="en-US" sz="1333" b="1" dirty="0">
                  <a:solidFill>
                    <a:srgbClr val="000000"/>
                  </a:solidFill>
                  <a:latin typeface="微软雅黑" panose="020B0503020204020204" pitchFamily="34" charset="-122"/>
                  <a:ea typeface="微软雅黑" panose="020B0503020204020204" pitchFamily="34" charset="-122"/>
                </a:rPr>
                <a:t>自主研发</a:t>
              </a:r>
              <a:r>
                <a:rPr lang="zh-CN" altLang="en-US" sz="1333" dirty="0">
                  <a:solidFill>
                    <a:srgbClr val="000000"/>
                  </a:solidFill>
                  <a:latin typeface="微软雅黑" panose="020B0503020204020204" pitchFamily="34" charset="-122"/>
                  <a:ea typeface="微软雅黑" panose="020B0503020204020204" pitchFamily="34" charset="-122"/>
                </a:rPr>
                <a:t>的新一代</a:t>
              </a:r>
              <a:r>
                <a:rPr lang="en-US" altLang="zh-CN" sz="1333" dirty="0">
                  <a:solidFill>
                    <a:srgbClr val="000000"/>
                  </a:solidFill>
                  <a:latin typeface="微软雅黑" panose="020B0503020204020204" pitchFamily="34" charset="-122"/>
                  <a:ea typeface="微软雅黑" panose="020B0503020204020204" pitchFamily="34" charset="-122"/>
                </a:rPr>
                <a:t>ALK</a:t>
              </a:r>
              <a:r>
                <a:rPr lang="zh-CN" altLang="en-US" sz="1333" dirty="0">
                  <a:solidFill>
                    <a:srgbClr val="000000"/>
                  </a:solidFill>
                  <a:latin typeface="微软雅黑" panose="020B0503020204020204" pitchFamily="34" charset="-122"/>
                  <a:ea typeface="微软雅黑" panose="020B0503020204020204" pitchFamily="34" charset="-122"/>
                </a:rPr>
                <a:t>抑制剂</a:t>
              </a:r>
              <a:r>
                <a:rPr lang="zh-CN" altLang="en-US" sz="1333" dirty="0" smtClean="0">
                  <a:solidFill>
                    <a:srgbClr val="000000"/>
                  </a:solidFill>
                  <a:latin typeface="微软雅黑" panose="020B0503020204020204" pitchFamily="34" charset="-122"/>
                  <a:ea typeface="微软雅黑" panose="020B0503020204020204" pitchFamily="34" charset="-122"/>
                </a:rPr>
                <a:t>，</a:t>
              </a:r>
              <a:r>
                <a:rPr lang="zh-CN" altLang="en-US" sz="1333" b="1" dirty="0" smtClean="0">
                  <a:solidFill>
                    <a:srgbClr val="000000"/>
                  </a:solidFill>
                  <a:latin typeface="微软雅黑" panose="020B0503020204020204" pitchFamily="34" charset="-122"/>
                  <a:ea typeface="微软雅黑" panose="020B0503020204020204" pitchFamily="34" charset="-122"/>
                </a:rPr>
                <a:t>唯一一个临床</a:t>
              </a:r>
              <a:r>
                <a:rPr lang="zh-CN" altLang="en-US" sz="1333" b="1" dirty="0">
                  <a:solidFill>
                    <a:srgbClr val="000000"/>
                  </a:solidFill>
                  <a:latin typeface="微软雅黑" panose="020B0503020204020204" pitchFamily="34" charset="-122"/>
                  <a:ea typeface="微软雅黑" panose="020B0503020204020204" pitchFamily="34" charset="-122"/>
                </a:rPr>
                <a:t>研究数据全部来自中国患</a:t>
              </a:r>
              <a:r>
                <a:rPr lang="zh-CN" altLang="en-US" sz="1333" dirty="0">
                  <a:solidFill>
                    <a:srgbClr val="000000"/>
                  </a:solidFill>
                  <a:latin typeface="微软雅黑" panose="020B0503020204020204" pitchFamily="34" charset="-122"/>
                  <a:ea typeface="微软雅黑" panose="020B0503020204020204" pitchFamily="34" charset="-122"/>
                </a:rPr>
                <a:t>者，对中国患者临床诊疗更具参考意义</a:t>
              </a:r>
            </a:p>
          </p:txBody>
        </p:sp>
        <p:pic>
          <p:nvPicPr>
            <p:cNvPr id="14349" name="图形 25" descr="文档 纯色填充"/>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40788" y="2555031"/>
              <a:ext cx="303586" cy="303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50" name="文本框 62"/>
            <p:cNvSpPr txBox="1">
              <a:spLocks noChangeArrowheads="1"/>
            </p:cNvSpPr>
            <p:nvPr/>
          </p:nvSpPr>
          <p:spPr bwMode="gray">
            <a:xfrm>
              <a:off x="2176379" y="2565927"/>
              <a:ext cx="1146215" cy="290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lnSpc>
                  <a:spcPct val="120000"/>
                </a:lnSpc>
                <a:spcBef>
                  <a:spcPts val="800"/>
                </a:spcBef>
                <a:spcAft>
                  <a:spcPct val="0"/>
                </a:spcAft>
                <a:buNone/>
              </a:pPr>
              <a:r>
                <a:rPr lang="zh-CN" altLang="en-US" sz="1600" b="1">
                  <a:solidFill>
                    <a:srgbClr val="0047BB"/>
                  </a:solidFill>
                  <a:latin typeface="微软雅黑" panose="020B0503020204020204" pitchFamily="34" charset="-122"/>
                  <a:ea typeface="微软雅黑" panose="020B0503020204020204" pitchFamily="34" charset="-122"/>
                </a:rPr>
                <a:t>弥补目录短板</a:t>
              </a:r>
              <a:endParaRPr lang="en-US" altLang="zh-CN" sz="1600" b="1">
                <a:solidFill>
                  <a:srgbClr val="0047BB"/>
                </a:solidFill>
                <a:latin typeface="微软雅黑" panose="020B0503020204020204" pitchFamily="34" charset="-122"/>
                <a:ea typeface="微软雅黑" panose="020B0503020204020204" pitchFamily="34" charset="-122"/>
              </a:endParaRPr>
            </a:p>
          </p:txBody>
        </p:sp>
      </p:grpSp>
      <p:grpSp>
        <p:nvGrpSpPr>
          <p:cNvPr id="14342" name="组合 70"/>
          <p:cNvGrpSpPr>
            <a:grpSpLocks/>
          </p:cNvGrpSpPr>
          <p:nvPr/>
        </p:nvGrpSpPr>
        <p:grpSpPr bwMode="auto">
          <a:xfrm>
            <a:off x="6388100" y="1490133"/>
            <a:ext cx="5090584" cy="1744134"/>
            <a:chOff x="4790948" y="1117834"/>
            <a:chExt cx="3818711" cy="1308618"/>
          </a:xfrm>
        </p:grpSpPr>
        <p:sp>
          <p:nvSpPr>
            <p:cNvPr id="54" name="矩形 53">
              <a:extLst/>
            </p:cNvPr>
            <p:cNvSpPr/>
            <p:nvPr/>
          </p:nvSpPr>
          <p:spPr bwMode="gray">
            <a:xfrm>
              <a:off x="4790948" y="1117834"/>
              <a:ext cx="3818711" cy="1308618"/>
            </a:xfrm>
            <a:prstGeom prst="rect">
              <a:avLst/>
            </a:prstGeom>
            <a:solidFill>
              <a:schemeClr val="accent2">
                <a:lumMod val="20000"/>
                <a:lumOff val="80000"/>
              </a:schemeClr>
            </a:solidFill>
            <a:ln w="15875" cap="flat" cmpd="sng" algn="ctr">
              <a:solidFill>
                <a:schemeClr val="bg1"/>
              </a:solidFill>
              <a:prstDash val="solid"/>
              <a:miter lim="800000"/>
              <a:headEnd type="none" w="med" len="med"/>
              <a:tailEnd type="none" w="med" len="med"/>
            </a:ln>
            <a:effectLst/>
          </p:spPr>
          <p:txBody>
            <a:bodyPr lIns="121905" tIns="60953" rIns="121905" bIns="60953" anchor="ctr"/>
            <a:lstStyle/>
            <a:p>
              <a:pPr algn="ctr">
                <a:lnSpc>
                  <a:spcPct val="120000"/>
                </a:lnSpc>
                <a:spcBef>
                  <a:spcPts val="800"/>
                </a:spcBef>
                <a:defRPr/>
              </a:pPr>
              <a:endParaRPr lang="en-US" altLang="zh-CN" sz="1467" b="1" dirty="0">
                <a:solidFill>
                  <a:srgbClr val="0047BB"/>
                </a:solidFill>
                <a:latin typeface="微软雅黑" panose="020B0503020204020204" pitchFamily="34" charset="-122"/>
                <a:ea typeface="微软雅黑" panose="020B0503020204020204" pitchFamily="34" charset="-122"/>
              </a:endParaRPr>
            </a:p>
          </p:txBody>
        </p:sp>
        <p:sp>
          <p:nvSpPr>
            <p:cNvPr id="14344" name="文本框 55"/>
            <p:cNvSpPr txBox="1">
              <a:spLocks noChangeArrowheads="1"/>
            </p:cNvSpPr>
            <p:nvPr/>
          </p:nvSpPr>
          <p:spPr bwMode="gray">
            <a:xfrm>
              <a:off x="4935156" y="1516584"/>
              <a:ext cx="3530294" cy="7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fontAlgn="base">
                <a:lnSpc>
                  <a:spcPct val="120000"/>
                </a:lnSpc>
                <a:spcBef>
                  <a:spcPts val="400"/>
                </a:spcBef>
                <a:spcAft>
                  <a:spcPct val="0"/>
                </a:spcAft>
              </a:pPr>
              <a:r>
                <a:rPr lang="zh-CN" altLang="en-US" sz="1333" dirty="0">
                  <a:solidFill>
                    <a:srgbClr val="000000"/>
                  </a:solidFill>
                  <a:latin typeface="微软雅黑" panose="020B0503020204020204" pitchFamily="34" charset="-122"/>
                  <a:ea typeface="微软雅黑" panose="020B0503020204020204" pitchFamily="34" charset="-122"/>
                </a:rPr>
                <a:t>口服药品，</a:t>
              </a:r>
              <a:r>
                <a:rPr lang="zh-CN" altLang="en-US" sz="1333" b="1" dirty="0">
                  <a:solidFill>
                    <a:srgbClr val="000000"/>
                  </a:solidFill>
                  <a:latin typeface="微软雅黑" panose="020B0503020204020204" pitchFamily="34" charset="-122"/>
                  <a:ea typeface="微软雅黑" panose="020B0503020204020204" pitchFamily="34" charset="-122"/>
                </a:rPr>
                <a:t>每日一次，不受餐食限制</a:t>
              </a:r>
              <a:r>
                <a:rPr lang="zh-CN" altLang="en-US" sz="1333" dirty="0">
                  <a:solidFill>
                    <a:srgbClr val="000000"/>
                  </a:solidFill>
                  <a:latin typeface="微软雅黑" panose="020B0503020204020204" pitchFamily="34" charset="-122"/>
                  <a:ea typeface="微软雅黑" panose="020B0503020204020204" pitchFamily="34" charset="-122"/>
                </a:rPr>
                <a:t>，服用方便，</a:t>
              </a:r>
              <a:r>
                <a:rPr lang="zh-CN" altLang="en-US" sz="1333" b="1" dirty="0">
                  <a:solidFill>
                    <a:srgbClr val="000000"/>
                  </a:solidFill>
                  <a:latin typeface="微软雅黑" panose="020B0503020204020204" pitchFamily="34" charset="-122"/>
                  <a:ea typeface="微软雅黑" panose="020B0503020204020204" pitchFamily="34" charset="-122"/>
                </a:rPr>
                <a:t>改善</a:t>
              </a:r>
              <a:r>
                <a:rPr lang="zh-CN" altLang="en-US" sz="1333" dirty="0">
                  <a:solidFill>
                    <a:srgbClr val="000000"/>
                  </a:solidFill>
                  <a:latin typeface="微软雅黑" panose="020B0503020204020204" pitchFamily="34" charset="-122"/>
                  <a:ea typeface="微软雅黑" panose="020B0503020204020204" pitchFamily="34" charset="-122"/>
                </a:rPr>
                <a:t>患者治疗</a:t>
              </a:r>
              <a:r>
                <a:rPr lang="zh-CN" altLang="en-US" sz="1333" b="1" dirty="0">
                  <a:solidFill>
                    <a:srgbClr val="000000"/>
                  </a:solidFill>
                  <a:latin typeface="微软雅黑" panose="020B0503020204020204" pitchFamily="34" charset="-122"/>
                  <a:ea typeface="微软雅黑" panose="020B0503020204020204" pitchFamily="34" charset="-122"/>
                </a:rPr>
                <a:t>依从性</a:t>
              </a:r>
              <a:endParaRPr lang="en-US" altLang="zh-CN" sz="1333" b="1" dirty="0">
                <a:solidFill>
                  <a:srgbClr val="000000"/>
                </a:solidFill>
                <a:latin typeface="微软雅黑" panose="020B0503020204020204" pitchFamily="34" charset="-122"/>
                <a:ea typeface="微软雅黑" panose="020B0503020204020204" pitchFamily="34" charset="-122"/>
              </a:endParaRPr>
            </a:p>
            <a:p>
              <a:pPr fontAlgn="base">
                <a:lnSpc>
                  <a:spcPct val="120000"/>
                </a:lnSpc>
                <a:spcBef>
                  <a:spcPts val="800"/>
                </a:spcBef>
                <a:spcAft>
                  <a:spcPct val="0"/>
                </a:spcAft>
              </a:pPr>
              <a:r>
                <a:rPr lang="zh-CN" altLang="en-US" sz="1333" dirty="0">
                  <a:solidFill>
                    <a:srgbClr val="000000"/>
                  </a:solidFill>
                  <a:latin typeface="微软雅黑" panose="020B0503020204020204" pitchFamily="34" charset="-122"/>
                  <a:ea typeface="微软雅黑" panose="020B0503020204020204" pitchFamily="34" charset="-122"/>
                </a:rPr>
                <a:t>常温贮藏，靶向药，不易被滥用，</a:t>
              </a:r>
              <a:r>
                <a:rPr lang="zh-CN" altLang="en-US" sz="1333" b="1" dirty="0">
                  <a:solidFill>
                    <a:srgbClr val="000000"/>
                  </a:solidFill>
                  <a:latin typeface="微软雅黑" panose="020B0503020204020204" pitchFamily="34" charset="-122"/>
                  <a:ea typeface="微软雅黑" panose="020B0503020204020204" pitchFamily="34" charset="-122"/>
                </a:rPr>
                <a:t>便于临床管理</a:t>
              </a:r>
            </a:p>
          </p:txBody>
        </p:sp>
        <p:pic>
          <p:nvPicPr>
            <p:cNvPr id="14345" name="图形 40" descr="药品 纯色填充"/>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806082" y="1144818"/>
              <a:ext cx="313932" cy="323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6" name="文本框 64"/>
            <p:cNvSpPr txBox="1">
              <a:spLocks noChangeArrowheads="1"/>
            </p:cNvSpPr>
            <p:nvPr/>
          </p:nvSpPr>
          <p:spPr bwMode="gray">
            <a:xfrm>
              <a:off x="6074185" y="1133561"/>
              <a:ext cx="1663563" cy="254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0" fontAlgn="base" hangingPunct="0">
                <a:spcBef>
                  <a:spcPct val="0"/>
                </a:spcBef>
                <a:spcAft>
                  <a:spcPct val="0"/>
                </a:spcAft>
                <a:buFontTx/>
                <a:buNone/>
              </a:pPr>
              <a:r>
                <a:rPr lang="zh-CN" altLang="en-US" sz="1600" b="1">
                  <a:solidFill>
                    <a:srgbClr val="0047BB"/>
                  </a:solidFill>
                  <a:latin typeface="微软雅黑" panose="020B0503020204020204" pitchFamily="34" charset="-122"/>
                  <a:ea typeface="微软雅黑" panose="020B0503020204020204" pitchFamily="34" charset="-122"/>
                </a:rPr>
                <a:t>便于临床管理</a:t>
              </a:r>
              <a:endParaRPr lang="zh-CN" altLang="en-US" sz="1600">
                <a:solidFill>
                  <a:srgbClr val="0047BB"/>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344518917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OTHERS"/>
  <p:tag name="ID" val="626776"/>
</p:tagLst>
</file>

<file path=ppt/tags/tag2.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OTHERS"/>
  <p:tag name="ID" val="626776"/>
</p:tagLst>
</file>

<file path=ppt/tags/tag3.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4.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5.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6.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2"/>
</p:tagLst>
</file>

<file path=ppt/tags/tag7.xml><?xml version="1.0" encoding="utf-8"?>
<p:tagLst xmlns:a="http://schemas.openxmlformats.org/drawingml/2006/main" xmlns:r="http://schemas.openxmlformats.org/officeDocument/2006/relationships" xmlns:p="http://schemas.openxmlformats.org/presentationml/2006/main">
  <p:tag name="MH" val="20211024181145"/>
  <p:tag name="MH_LIBRARY" val="CONTENTS"/>
  <p:tag name="MH_TYPE" val="ENTRY"/>
  <p:tag name="ID" val="626776"/>
  <p:tag name="MH_ORDER"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1668</Words>
  <Application>Microsoft Office PowerPoint</Application>
  <PresentationFormat>宽屏</PresentationFormat>
  <Paragraphs>276</Paragraphs>
  <Slides>10</Slides>
  <Notes>2</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10</vt:i4>
      </vt:variant>
    </vt:vector>
  </HeadingPairs>
  <TitlesOfParts>
    <vt:vector size="19" baseType="lpstr">
      <vt:lpstr>宋体</vt:lpstr>
      <vt:lpstr>微软雅黑</vt:lpstr>
      <vt:lpstr>Arial</vt:lpstr>
      <vt:lpstr>Calibri</vt:lpstr>
      <vt:lpstr>Calibri Light</vt:lpstr>
      <vt:lpstr>Times New Roman</vt:lpstr>
      <vt:lpstr>Wingdings</vt:lpstr>
      <vt:lpstr>Office 主题</vt:lpstr>
      <vt:lpstr>3_Office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启欣可®（伊鲁阿克）-医保准入策略</dc:title>
  <dc:creator>王亚楠</dc:creator>
  <cp:lastModifiedBy>赵翔</cp:lastModifiedBy>
  <cp:revision>180</cp:revision>
  <dcterms:created xsi:type="dcterms:W3CDTF">2023-07-12T11:35:45Z</dcterms:created>
  <dcterms:modified xsi:type="dcterms:W3CDTF">2023-07-14T06:07:31Z</dcterms:modified>
</cp:coreProperties>
</file>