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66" r:id="rId3"/>
    <p:sldId id="256" r:id="rId4"/>
    <p:sldId id="267" r:id="rId5"/>
    <p:sldId id="268" r:id="rId6"/>
    <p:sldId id="269" r:id="rId7"/>
    <p:sldId id="270" r:id="rId8"/>
    <p:sldId id="273" r:id="rId9"/>
    <p:sldId id="276" r:id="rId10"/>
  </p:sldIdLst>
  <p:sldSz cx="12192000" cy="6858000"/>
  <p:notesSz cx="6858000" cy="9144000"/>
  <p:custDataLst>
    <p:tags r:id="rId15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  <a:srgbClr val="CEE5F6"/>
    <a:srgbClr val="DBECF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5319"/>
  </p:normalViewPr>
  <p:slideViewPr>
    <p:cSldViewPr showGuides="1">
      <p:cViewPr varScale="1">
        <p:scale>
          <a:sx n="78" d="100"/>
          <a:sy n="78" d="100"/>
        </p:scale>
        <p:origin x="1026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10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926A0F2-B6D3-488F-9D8E-39C153FC281E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EBAC6E0-53A7-42A0-9831-D7FDE764F84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2290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2291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 anchorCtr="0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4A2B8D3-B42E-4965-8353-9893C5163CAC}" type="slidenum"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4A2B8D3-B42E-4965-8353-9893C5163CAC}" type="slidenum"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4A2B8D3-B42E-4965-8353-9893C5163CAC}" type="slidenum"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4A2B8D3-B42E-4965-8353-9893C5163CAC}" type="slidenum"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4A2B8D3-B42E-4965-8353-9893C5163CAC}" type="slidenum"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4A2B8D3-B42E-4965-8353-9893C5163CAC}" type="slidenum"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4A2B8D3-B42E-4965-8353-9893C5163CAC}" type="slidenum"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4A2B8D3-B42E-4965-8353-9893C5163CAC}" type="slidenum"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4A2B8D3-B42E-4965-8353-9893C5163CAC}" type="slidenum"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4A2B8D3-B42E-4965-8353-9893C5163CAC}" type="slidenum"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4A2B8D3-B42E-4965-8353-9893C5163CAC}" type="slidenum"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E5F6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en-US" altLang="zh-CN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2860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en-US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4A2B8D3-B42E-4965-8353-9893C5163CAC}" type="slidenum"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4" name="图片 5"/>
          <p:cNvPicPr>
            <a:picLocks noChangeAspect="1"/>
          </p:cNvPicPr>
          <p:nvPr/>
        </p:nvPicPr>
        <p:blipFill>
          <a:blip r:embed="rId1"/>
          <a:srcRect l="28699" t="18500" r="17403" b="10101"/>
          <a:stretch>
            <a:fillRect/>
          </a:stretch>
        </p:blipFill>
        <p:spPr>
          <a:xfrm>
            <a:off x="695325" y="2062163"/>
            <a:ext cx="2879725" cy="2543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5" name="文本框 6"/>
          <p:cNvSpPr txBox="1"/>
          <p:nvPr>
            <p:custDataLst>
              <p:tags r:id="rId2"/>
            </p:custDataLst>
          </p:nvPr>
        </p:nvSpPr>
        <p:spPr>
          <a:xfrm>
            <a:off x="4008438" y="2062163"/>
            <a:ext cx="7498080" cy="230695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lnSpc>
                <a:spcPct val="150000"/>
              </a:lnSpc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通用名：</a:t>
            </a:r>
            <a:r>
              <a:rPr 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头孢地尼颗粒</a:t>
            </a:r>
            <a:endParaRPr 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商标名：</a:t>
            </a:r>
            <a:r>
              <a:rPr 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苏泽复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生产企业：苏州第三制药厂有限责任公司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矩形 9"/>
          <p:cNvSpPr/>
          <p:nvPr/>
        </p:nvSpPr>
        <p:spPr>
          <a:xfrm>
            <a:off x="4367213" y="1557338"/>
            <a:ext cx="2952750" cy="1079500"/>
          </a:xfrm>
          <a:prstGeom prst="rect">
            <a:avLst/>
          </a:prstGeom>
          <a:solidFill>
            <a:srgbClr val="DBEC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440238" y="1628775"/>
            <a:ext cx="2782888" cy="93662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01 </a:t>
            </a:r>
            <a:r>
              <a:rPr kumimoji="0" lang="zh-CN" alt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药品基本信息</a:t>
            </a:r>
            <a:endParaRPr kumimoji="0" lang="zh-CN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pic>
        <p:nvPicPr>
          <p:cNvPr id="4099" name="图片 7"/>
          <p:cNvPicPr>
            <a:picLocks noChangeAspect="1"/>
          </p:cNvPicPr>
          <p:nvPr/>
        </p:nvPicPr>
        <p:blipFill>
          <a:blip r:embed="rId1"/>
          <a:srcRect l="28699" t="18500" r="17403" b="10101"/>
          <a:stretch>
            <a:fillRect/>
          </a:stretch>
        </p:blipFill>
        <p:spPr>
          <a:xfrm>
            <a:off x="623888" y="3689350"/>
            <a:ext cx="2879725" cy="25447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" name="矩形 17"/>
          <p:cNvSpPr/>
          <p:nvPr/>
        </p:nvSpPr>
        <p:spPr>
          <a:xfrm>
            <a:off x="8543925" y="1557338"/>
            <a:ext cx="2952750" cy="1079500"/>
          </a:xfrm>
          <a:prstGeom prst="rect">
            <a:avLst/>
          </a:prstGeom>
          <a:solidFill>
            <a:srgbClr val="DBEC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616950" y="1628775"/>
            <a:ext cx="2782888" cy="93662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02  </a:t>
            </a:r>
            <a:r>
              <a:rPr kumimoji="0" lang="zh-CN" alt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安全性</a:t>
            </a:r>
            <a:endParaRPr kumimoji="0" lang="zh-CN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381500" y="3176588"/>
            <a:ext cx="2951163" cy="1081088"/>
          </a:xfrm>
          <a:prstGeom prst="rect">
            <a:avLst/>
          </a:prstGeom>
          <a:solidFill>
            <a:srgbClr val="DBEC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452938" y="3249613"/>
            <a:ext cx="2782888" cy="93503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03   </a:t>
            </a:r>
            <a:r>
              <a:rPr kumimoji="0" lang="zh-CN" alt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有效性</a:t>
            </a:r>
            <a:endParaRPr kumimoji="0" lang="zh-CN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8540750" y="3176588"/>
            <a:ext cx="2952750" cy="1081088"/>
          </a:xfrm>
          <a:prstGeom prst="rect">
            <a:avLst/>
          </a:prstGeom>
          <a:solidFill>
            <a:srgbClr val="DBEC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8613775" y="3249613"/>
            <a:ext cx="2782888" cy="93503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</a:t>
            </a: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04  </a:t>
            </a:r>
            <a:r>
              <a:rPr kumimoji="0" lang="zh-CN" alt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创新性</a:t>
            </a:r>
            <a:endParaRPr kumimoji="0" lang="zh-CN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354513" y="4797425"/>
            <a:ext cx="2951163" cy="1079500"/>
          </a:xfrm>
          <a:prstGeom prst="rect">
            <a:avLst/>
          </a:prstGeom>
          <a:solidFill>
            <a:srgbClr val="DBEC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4425950" y="4868863"/>
            <a:ext cx="2782888" cy="93662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05   </a:t>
            </a:r>
            <a:r>
              <a:rPr kumimoji="0" lang="zh-CN" alt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公平性</a:t>
            </a:r>
            <a:endParaRPr kumimoji="0" lang="zh-CN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6" name="圆角矩形 25"/>
          <p:cNvSpPr/>
          <p:nvPr/>
        </p:nvSpPr>
        <p:spPr>
          <a:xfrm>
            <a:off x="-595312" y="260350"/>
            <a:ext cx="3522663" cy="107315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目录</a:t>
            </a:r>
            <a:endParaRPr kumimoji="0" lang="en-US" altLang="zh-CN" sz="2800" b="1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CONTENTS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228705" y="4419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圆角矩形 4"/>
          <p:cNvSpPr/>
          <p:nvPr/>
        </p:nvSpPr>
        <p:spPr>
          <a:xfrm rot="5400000">
            <a:off x="86519" y="148431"/>
            <a:ext cx="3240088" cy="144780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5122" name="文本框 5"/>
          <p:cNvSpPr txBox="1"/>
          <p:nvPr/>
        </p:nvSpPr>
        <p:spPr>
          <a:xfrm>
            <a:off x="1330325" y="1557338"/>
            <a:ext cx="752475" cy="7683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US" altLang="zh-CN" sz="4400" b="1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01</a:t>
            </a:r>
            <a:endParaRPr lang="zh-CN" altLang="en-US" sz="4400" b="1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23" name="文本框 6"/>
          <p:cNvSpPr txBox="1"/>
          <p:nvPr/>
        </p:nvSpPr>
        <p:spPr>
          <a:xfrm>
            <a:off x="839788" y="2795588"/>
            <a:ext cx="3579812" cy="10779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buSzTx/>
            </a:pPr>
            <a:r>
              <a:rPr lang="zh-CN" altLang="en-US" sz="4400" b="1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药品基本信息</a:t>
            </a:r>
            <a:endParaRPr lang="en-US" altLang="zh-CN" sz="44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buSzTx/>
            </a:pPr>
            <a:r>
              <a:rPr lang="en-US" altLang="zh-CN" b="1" dirty="0">
                <a:solidFill>
                  <a:srgbClr val="7F7F7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Basic information</a:t>
            </a:r>
            <a:endParaRPr lang="zh-CN" altLang="en-US" b="1" dirty="0">
              <a:solidFill>
                <a:srgbClr val="7F7F7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24" name="文本框 7"/>
          <p:cNvSpPr txBox="1"/>
          <p:nvPr/>
        </p:nvSpPr>
        <p:spPr>
          <a:xfrm>
            <a:off x="839788" y="4030663"/>
            <a:ext cx="5032375" cy="17557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包括但不限于：药品通用名称；注册规格；说明书适应症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/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功能主治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概述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；用法用量；中国大陆首次上市时间；目前大陆地区同通用名药品的上市情况；全球首个上市国家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/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地区及上市情况；为满足的治疗需求；大陆地区发病率；年发病患者总数等。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5125" name="组合 13"/>
          <p:cNvGrpSpPr/>
          <p:nvPr/>
        </p:nvGrpSpPr>
        <p:grpSpPr>
          <a:xfrm>
            <a:off x="4748213" y="963613"/>
            <a:ext cx="1176337" cy="1331912"/>
            <a:chOff x="6096000" y="994085"/>
            <a:chExt cx="1177113" cy="1332148"/>
          </a:xfrm>
        </p:grpSpPr>
        <p:pic>
          <p:nvPicPr>
            <p:cNvPr id="5126" name="图片 12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10800000">
              <a:off x="6096000" y="994085"/>
              <a:ext cx="1177113" cy="133214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9" name="capsule-black-and-white-variant_31602"/>
            <p:cNvSpPr/>
            <p:nvPr/>
          </p:nvSpPr>
          <p:spPr>
            <a:xfrm rot="1200000">
              <a:off x="6561444" y="1270359"/>
              <a:ext cx="246225" cy="609708"/>
            </a:xfrm>
            <a:custGeom>
              <a:avLst/>
              <a:gdLst>
                <a:gd name="T0" fmla="*/ 374 w 747"/>
                <a:gd name="T1" fmla="*/ 0 h 1849"/>
                <a:gd name="T2" fmla="*/ 0 w 747"/>
                <a:gd name="T3" fmla="*/ 374 h 1849"/>
                <a:gd name="T4" fmla="*/ 0 w 747"/>
                <a:gd name="T5" fmla="*/ 1476 h 1849"/>
                <a:gd name="T6" fmla="*/ 374 w 747"/>
                <a:gd name="T7" fmla="*/ 1849 h 1849"/>
                <a:gd name="T8" fmla="*/ 747 w 747"/>
                <a:gd name="T9" fmla="*/ 1476 h 1849"/>
                <a:gd name="T10" fmla="*/ 747 w 747"/>
                <a:gd name="T11" fmla="*/ 374 h 1849"/>
                <a:gd name="T12" fmla="*/ 374 w 747"/>
                <a:gd name="T13" fmla="*/ 0 h 1849"/>
                <a:gd name="T14" fmla="*/ 374 w 747"/>
                <a:gd name="T15" fmla="*/ 1774 h 1849"/>
                <a:gd name="T16" fmla="*/ 75 w 747"/>
                <a:gd name="T17" fmla="*/ 1476 h 1849"/>
                <a:gd name="T18" fmla="*/ 75 w 747"/>
                <a:gd name="T19" fmla="*/ 962 h 1849"/>
                <a:gd name="T20" fmla="*/ 672 w 747"/>
                <a:gd name="T21" fmla="*/ 962 h 1849"/>
                <a:gd name="T22" fmla="*/ 672 w 747"/>
                <a:gd name="T23" fmla="*/ 1476 h 1849"/>
                <a:gd name="T24" fmla="*/ 374 w 747"/>
                <a:gd name="T25" fmla="*/ 1774 h 1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47" h="1849">
                  <a:moveTo>
                    <a:pt x="374" y="0"/>
                  </a:moveTo>
                  <a:cubicBezTo>
                    <a:pt x="168" y="0"/>
                    <a:pt x="0" y="168"/>
                    <a:pt x="0" y="374"/>
                  </a:cubicBezTo>
                  <a:lnTo>
                    <a:pt x="0" y="1476"/>
                  </a:lnTo>
                  <a:cubicBezTo>
                    <a:pt x="0" y="1681"/>
                    <a:pt x="168" y="1849"/>
                    <a:pt x="374" y="1849"/>
                  </a:cubicBezTo>
                  <a:cubicBezTo>
                    <a:pt x="580" y="1849"/>
                    <a:pt x="747" y="1682"/>
                    <a:pt x="747" y="1476"/>
                  </a:cubicBezTo>
                  <a:lnTo>
                    <a:pt x="747" y="374"/>
                  </a:lnTo>
                  <a:cubicBezTo>
                    <a:pt x="747" y="168"/>
                    <a:pt x="580" y="0"/>
                    <a:pt x="374" y="0"/>
                  </a:cubicBezTo>
                  <a:close/>
                  <a:moveTo>
                    <a:pt x="374" y="1774"/>
                  </a:moveTo>
                  <a:cubicBezTo>
                    <a:pt x="209" y="1774"/>
                    <a:pt x="75" y="1640"/>
                    <a:pt x="75" y="1476"/>
                  </a:cubicBezTo>
                  <a:lnTo>
                    <a:pt x="75" y="962"/>
                  </a:lnTo>
                  <a:lnTo>
                    <a:pt x="672" y="962"/>
                  </a:lnTo>
                  <a:lnTo>
                    <a:pt x="672" y="1476"/>
                  </a:lnTo>
                  <a:cubicBezTo>
                    <a:pt x="672" y="1640"/>
                    <a:pt x="538" y="1774"/>
                    <a:pt x="374" y="1774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5128" name="文本框 14"/>
          <p:cNvSpPr txBox="1"/>
          <p:nvPr/>
        </p:nvSpPr>
        <p:spPr>
          <a:xfrm>
            <a:off x="6037263" y="1493838"/>
            <a:ext cx="5946775" cy="452310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200000"/>
              </a:lnSpc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通用名：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头孢地尼颗粒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注册规格：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50mg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中国大陆首次上市时间：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2021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目前大陆地区同通用名药品的上市情况：</a:t>
            </a:r>
            <a:r>
              <a:rPr lang="en-US" altLang="zh-CN" sz="1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共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有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6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家获批上市</a:t>
            </a:r>
            <a:endParaRPr lang="zh-CN" altLang="zh-CN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全球首个上市国家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/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地区及上市时间：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日本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/1991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是否为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OTC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药品：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否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参照药品建议：</a:t>
            </a:r>
            <a:r>
              <a:rPr lang="zh-CN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头孢地尼胶囊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圆角矩形 4"/>
          <p:cNvSpPr/>
          <p:nvPr/>
        </p:nvSpPr>
        <p:spPr>
          <a:xfrm>
            <a:off x="-595312" y="260350"/>
            <a:ext cx="2227263" cy="865188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01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6146" name="文本框 5"/>
          <p:cNvSpPr txBox="1"/>
          <p:nvPr/>
        </p:nvSpPr>
        <p:spPr>
          <a:xfrm>
            <a:off x="1631950" y="369888"/>
            <a:ext cx="2963863" cy="6461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3600" b="1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药品基本信息</a:t>
            </a:r>
            <a:endParaRPr lang="en-US" altLang="zh-CN" sz="36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iconfont-10187-1761500"/>
          <p:cNvSpPr/>
          <p:nvPr/>
        </p:nvSpPr>
        <p:spPr>
          <a:xfrm>
            <a:off x="551180" y="2565083"/>
            <a:ext cx="504825" cy="503238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606297" h="604393">
                <a:moveTo>
                  <a:pt x="322090" y="275221"/>
                </a:moveTo>
                <a:lnTo>
                  <a:pt x="336203" y="349751"/>
                </a:lnTo>
                <a:lnTo>
                  <a:pt x="489403" y="502796"/>
                </a:lnTo>
                <a:cubicBezTo>
                  <a:pt x="507601" y="515681"/>
                  <a:pt x="529327" y="501591"/>
                  <a:pt x="539634" y="492506"/>
                </a:cubicBezTo>
                <a:cubicBezTo>
                  <a:pt x="557739" y="474523"/>
                  <a:pt x="558946" y="452646"/>
                  <a:pt x="550033" y="443561"/>
                </a:cubicBezTo>
                <a:lnTo>
                  <a:pt x="395533" y="289311"/>
                </a:lnTo>
                <a:close/>
                <a:moveTo>
                  <a:pt x="149370" y="175002"/>
                </a:moveTo>
                <a:cubicBezTo>
                  <a:pt x="163485" y="175002"/>
                  <a:pt x="175185" y="186588"/>
                  <a:pt x="175185" y="200677"/>
                </a:cubicBezTo>
                <a:lnTo>
                  <a:pt x="175185" y="214765"/>
                </a:lnTo>
                <a:lnTo>
                  <a:pt x="187999" y="214765"/>
                </a:lnTo>
                <a:cubicBezTo>
                  <a:pt x="202299" y="214765"/>
                  <a:pt x="213813" y="226259"/>
                  <a:pt x="213813" y="240533"/>
                </a:cubicBezTo>
                <a:cubicBezTo>
                  <a:pt x="213813" y="254622"/>
                  <a:pt x="203413" y="266208"/>
                  <a:pt x="189299" y="266208"/>
                </a:cubicBezTo>
                <a:lnTo>
                  <a:pt x="175185" y="266208"/>
                </a:lnTo>
                <a:lnTo>
                  <a:pt x="175185" y="280296"/>
                </a:lnTo>
                <a:cubicBezTo>
                  <a:pt x="173885" y="295775"/>
                  <a:pt x="162277" y="305971"/>
                  <a:pt x="149370" y="305971"/>
                </a:cubicBezTo>
                <a:cubicBezTo>
                  <a:pt x="135256" y="305971"/>
                  <a:pt x="123649" y="294385"/>
                  <a:pt x="123649" y="280296"/>
                </a:cubicBezTo>
                <a:lnTo>
                  <a:pt x="123649" y="266208"/>
                </a:lnTo>
                <a:lnTo>
                  <a:pt x="108142" y="266208"/>
                </a:lnTo>
                <a:cubicBezTo>
                  <a:pt x="94027" y="266208"/>
                  <a:pt x="82420" y="254622"/>
                  <a:pt x="82420" y="240533"/>
                </a:cubicBezTo>
                <a:cubicBezTo>
                  <a:pt x="82420" y="226444"/>
                  <a:pt x="94027" y="214765"/>
                  <a:pt x="108142" y="214765"/>
                </a:cubicBezTo>
                <a:lnTo>
                  <a:pt x="123649" y="214765"/>
                </a:lnTo>
                <a:lnTo>
                  <a:pt x="123649" y="200677"/>
                </a:lnTo>
                <a:cubicBezTo>
                  <a:pt x="123649" y="186588"/>
                  <a:pt x="135256" y="175002"/>
                  <a:pt x="149370" y="175002"/>
                </a:cubicBezTo>
                <a:close/>
                <a:moveTo>
                  <a:pt x="50231" y="97797"/>
                </a:moveTo>
                <a:lnTo>
                  <a:pt x="50231" y="554243"/>
                </a:lnTo>
                <a:lnTo>
                  <a:pt x="50231" y="554336"/>
                </a:lnTo>
                <a:lnTo>
                  <a:pt x="405654" y="554336"/>
                </a:lnTo>
                <a:lnTo>
                  <a:pt x="405654" y="490096"/>
                </a:lnTo>
                <a:lnTo>
                  <a:pt x="294886" y="379414"/>
                </a:lnTo>
                <a:cubicBezTo>
                  <a:pt x="291079" y="375614"/>
                  <a:pt x="288479" y="371813"/>
                  <a:pt x="288479" y="366622"/>
                </a:cubicBezTo>
                <a:lnTo>
                  <a:pt x="266567" y="248339"/>
                </a:lnTo>
                <a:cubicBezTo>
                  <a:pt x="264060" y="222198"/>
                  <a:pt x="286808" y="216636"/>
                  <a:pt x="294886" y="219973"/>
                </a:cubicBezTo>
                <a:lnTo>
                  <a:pt x="405654" y="240367"/>
                </a:lnTo>
                <a:lnTo>
                  <a:pt x="405654" y="97797"/>
                </a:lnTo>
                <a:lnTo>
                  <a:pt x="341310" y="97797"/>
                </a:lnTo>
                <a:lnTo>
                  <a:pt x="341310" y="119488"/>
                </a:lnTo>
                <a:cubicBezTo>
                  <a:pt x="340103" y="132373"/>
                  <a:pt x="328404" y="143960"/>
                  <a:pt x="315591" y="143960"/>
                </a:cubicBezTo>
                <a:lnTo>
                  <a:pt x="141779" y="143960"/>
                </a:lnTo>
                <a:cubicBezTo>
                  <a:pt x="127666" y="143960"/>
                  <a:pt x="115968" y="132373"/>
                  <a:pt x="115968" y="118283"/>
                </a:cubicBezTo>
                <a:lnTo>
                  <a:pt x="115968" y="97797"/>
                </a:lnTo>
                <a:close/>
                <a:moveTo>
                  <a:pt x="167498" y="50150"/>
                </a:moveTo>
                <a:lnTo>
                  <a:pt x="167498" y="93903"/>
                </a:lnTo>
                <a:lnTo>
                  <a:pt x="289779" y="93903"/>
                </a:lnTo>
                <a:lnTo>
                  <a:pt x="289779" y="50150"/>
                </a:lnTo>
                <a:close/>
                <a:moveTo>
                  <a:pt x="141779" y="0"/>
                </a:moveTo>
                <a:lnTo>
                  <a:pt x="315684" y="0"/>
                </a:lnTo>
                <a:cubicBezTo>
                  <a:pt x="329797" y="0"/>
                  <a:pt x="341403" y="11587"/>
                  <a:pt x="341403" y="25677"/>
                </a:cubicBezTo>
                <a:lnTo>
                  <a:pt x="341403" y="46349"/>
                </a:lnTo>
                <a:lnTo>
                  <a:pt x="431558" y="46349"/>
                </a:lnTo>
                <a:cubicBezTo>
                  <a:pt x="445671" y="46349"/>
                  <a:pt x="457277" y="57936"/>
                  <a:pt x="457277" y="72027"/>
                </a:cubicBezTo>
                <a:lnTo>
                  <a:pt x="457277" y="279115"/>
                </a:lnTo>
                <a:lnTo>
                  <a:pt x="586058" y="407594"/>
                </a:lnTo>
                <a:cubicBezTo>
                  <a:pt x="616883" y="438556"/>
                  <a:pt x="611777" y="492506"/>
                  <a:pt x="575659" y="528473"/>
                </a:cubicBezTo>
                <a:cubicBezTo>
                  <a:pt x="555139" y="547754"/>
                  <a:pt x="503144" y="579550"/>
                  <a:pt x="457184" y="541265"/>
                </a:cubicBezTo>
                <a:lnTo>
                  <a:pt x="457184" y="578716"/>
                </a:lnTo>
                <a:cubicBezTo>
                  <a:pt x="457184" y="592806"/>
                  <a:pt x="445578" y="604393"/>
                  <a:pt x="431466" y="604393"/>
                </a:cubicBezTo>
                <a:lnTo>
                  <a:pt x="25719" y="604393"/>
                </a:lnTo>
                <a:cubicBezTo>
                  <a:pt x="11606" y="604393"/>
                  <a:pt x="0" y="592806"/>
                  <a:pt x="0" y="578716"/>
                </a:cubicBezTo>
                <a:lnTo>
                  <a:pt x="0" y="72027"/>
                </a:lnTo>
                <a:cubicBezTo>
                  <a:pt x="0" y="57936"/>
                  <a:pt x="11606" y="46349"/>
                  <a:pt x="25719" y="46349"/>
                </a:cubicBezTo>
                <a:lnTo>
                  <a:pt x="115968" y="46349"/>
                </a:lnTo>
                <a:lnTo>
                  <a:pt x="115968" y="25677"/>
                </a:lnTo>
                <a:cubicBezTo>
                  <a:pt x="115968" y="11587"/>
                  <a:pt x="127666" y="0"/>
                  <a:pt x="141779" y="0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iconfont-10187-1761500"/>
          <p:cNvSpPr/>
          <p:nvPr/>
        </p:nvSpPr>
        <p:spPr>
          <a:xfrm>
            <a:off x="623888" y="1482725"/>
            <a:ext cx="504825" cy="503238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606297" h="604393">
                <a:moveTo>
                  <a:pt x="322090" y="275221"/>
                </a:moveTo>
                <a:lnTo>
                  <a:pt x="336203" y="349751"/>
                </a:lnTo>
                <a:lnTo>
                  <a:pt x="489403" y="502796"/>
                </a:lnTo>
                <a:cubicBezTo>
                  <a:pt x="507601" y="515681"/>
                  <a:pt x="529327" y="501591"/>
                  <a:pt x="539634" y="492506"/>
                </a:cubicBezTo>
                <a:cubicBezTo>
                  <a:pt x="557739" y="474523"/>
                  <a:pt x="558946" y="452646"/>
                  <a:pt x="550033" y="443561"/>
                </a:cubicBezTo>
                <a:lnTo>
                  <a:pt x="395533" y="289311"/>
                </a:lnTo>
                <a:close/>
                <a:moveTo>
                  <a:pt x="149370" y="175002"/>
                </a:moveTo>
                <a:cubicBezTo>
                  <a:pt x="163485" y="175002"/>
                  <a:pt x="175185" y="186588"/>
                  <a:pt x="175185" y="200677"/>
                </a:cubicBezTo>
                <a:lnTo>
                  <a:pt x="175185" y="214765"/>
                </a:lnTo>
                <a:lnTo>
                  <a:pt x="187999" y="214765"/>
                </a:lnTo>
                <a:cubicBezTo>
                  <a:pt x="202299" y="214765"/>
                  <a:pt x="213813" y="226259"/>
                  <a:pt x="213813" y="240533"/>
                </a:cubicBezTo>
                <a:cubicBezTo>
                  <a:pt x="213813" y="254622"/>
                  <a:pt x="203413" y="266208"/>
                  <a:pt x="189299" y="266208"/>
                </a:cubicBezTo>
                <a:lnTo>
                  <a:pt x="175185" y="266208"/>
                </a:lnTo>
                <a:lnTo>
                  <a:pt x="175185" y="280296"/>
                </a:lnTo>
                <a:cubicBezTo>
                  <a:pt x="173885" y="295775"/>
                  <a:pt x="162277" y="305971"/>
                  <a:pt x="149370" y="305971"/>
                </a:cubicBezTo>
                <a:cubicBezTo>
                  <a:pt x="135256" y="305971"/>
                  <a:pt x="123649" y="294385"/>
                  <a:pt x="123649" y="280296"/>
                </a:cubicBezTo>
                <a:lnTo>
                  <a:pt x="123649" y="266208"/>
                </a:lnTo>
                <a:lnTo>
                  <a:pt x="108142" y="266208"/>
                </a:lnTo>
                <a:cubicBezTo>
                  <a:pt x="94027" y="266208"/>
                  <a:pt x="82420" y="254622"/>
                  <a:pt x="82420" y="240533"/>
                </a:cubicBezTo>
                <a:cubicBezTo>
                  <a:pt x="82420" y="226444"/>
                  <a:pt x="94027" y="214765"/>
                  <a:pt x="108142" y="214765"/>
                </a:cubicBezTo>
                <a:lnTo>
                  <a:pt x="123649" y="214765"/>
                </a:lnTo>
                <a:lnTo>
                  <a:pt x="123649" y="200677"/>
                </a:lnTo>
                <a:cubicBezTo>
                  <a:pt x="123649" y="186588"/>
                  <a:pt x="135256" y="175002"/>
                  <a:pt x="149370" y="175002"/>
                </a:cubicBezTo>
                <a:close/>
                <a:moveTo>
                  <a:pt x="50231" y="97797"/>
                </a:moveTo>
                <a:lnTo>
                  <a:pt x="50231" y="554243"/>
                </a:lnTo>
                <a:lnTo>
                  <a:pt x="50231" y="554336"/>
                </a:lnTo>
                <a:lnTo>
                  <a:pt x="405654" y="554336"/>
                </a:lnTo>
                <a:lnTo>
                  <a:pt x="405654" y="490096"/>
                </a:lnTo>
                <a:lnTo>
                  <a:pt x="294886" y="379414"/>
                </a:lnTo>
                <a:cubicBezTo>
                  <a:pt x="291079" y="375614"/>
                  <a:pt x="288479" y="371813"/>
                  <a:pt x="288479" y="366622"/>
                </a:cubicBezTo>
                <a:lnTo>
                  <a:pt x="266567" y="248339"/>
                </a:lnTo>
                <a:cubicBezTo>
                  <a:pt x="264060" y="222198"/>
                  <a:pt x="286808" y="216636"/>
                  <a:pt x="294886" y="219973"/>
                </a:cubicBezTo>
                <a:lnTo>
                  <a:pt x="405654" y="240367"/>
                </a:lnTo>
                <a:lnTo>
                  <a:pt x="405654" y="97797"/>
                </a:lnTo>
                <a:lnTo>
                  <a:pt x="341310" y="97797"/>
                </a:lnTo>
                <a:lnTo>
                  <a:pt x="341310" y="119488"/>
                </a:lnTo>
                <a:cubicBezTo>
                  <a:pt x="340103" y="132373"/>
                  <a:pt x="328404" y="143960"/>
                  <a:pt x="315591" y="143960"/>
                </a:cubicBezTo>
                <a:lnTo>
                  <a:pt x="141779" y="143960"/>
                </a:lnTo>
                <a:cubicBezTo>
                  <a:pt x="127666" y="143960"/>
                  <a:pt x="115968" y="132373"/>
                  <a:pt x="115968" y="118283"/>
                </a:cubicBezTo>
                <a:lnTo>
                  <a:pt x="115968" y="97797"/>
                </a:lnTo>
                <a:close/>
                <a:moveTo>
                  <a:pt x="167498" y="50150"/>
                </a:moveTo>
                <a:lnTo>
                  <a:pt x="167498" y="93903"/>
                </a:lnTo>
                <a:lnTo>
                  <a:pt x="289779" y="93903"/>
                </a:lnTo>
                <a:lnTo>
                  <a:pt x="289779" y="50150"/>
                </a:lnTo>
                <a:close/>
                <a:moveTo>
                  <a:pt x="141779" y="0"/>
                </a:moveTo>
                <a:lnTo>
                  <a:pt x="315684" y="0"/>
                </a:lnTo>
                <a:cubicBezTo>
                  <a:pt x="329797" y="0"/>
                  <a:pt x="341403" y="11587"/>
                  <a:pt x="341403" y="25677"/>
                </a:cubicBezTo>
                <a:lnTo>
                  <a:pt x="341403" y="46349"/>
                </a:lnTo>
                <a:lnTo>
                  <a:pt x="431558" y="46349"/>
                </a:lnTo>
                <a:cubicBezTo>
                  <a:pt x="445671" y="46349"/>
                  <a:pt x="457277" y="57936"/>
                  <a:pt x="457277" y="72027"/>
                </a:cubicBezTo>
                <a:lnTo>
                  <a:pt x="457277" y="279115"/>
                </a:lnTo>
                <a:lnTo>
                  <a:pt x="586058" y="407594"/>
                </a:lnTo>
                <a:cubicBezTo>
                  <a:pt x="616883" y="438556"/>
                  <a:pt x="611777" y="492506"/>
                  <a:pt x="575659" y="528473"/>
                </a:cubicBezTo>
                <a:cubicBezTo>
                  <a:pt x="555139" y="547754"/>
                  <a:pt x="503144" y="579550"/>
                  <a:pt x="457184" y="541265"/>
                </a:cubicBezTo>
                <a:lnTo>
                  <a:pt x="457184" y="578716"/>
                </a:lnTo>
                <a:cubicBezTo>
                  <a:pt x="457184" y="592806"/>
                  <a:pt x="445578" y="604393"/>
                  <a:pt x="431466" y="604393"/>
                </a:cubicBezTo>
                <a:lnTo>
                  <a:pt x="25719" y="604393"/>
                </a:lnTo>
                <a:cubicBezTo>
                  <a:pt x="11606" y="604393"/>
                  <a:pt x="0" y="592806"/>
                  <a:pt x="0" y="578716"/>
                </a:cubicBezTo>
                <a:lnTo>
                  <a:pt x="0" y="72027"/>
                </a:lnTo>
                <a:cubicBezTo>
                  <a:pt x="0" y="57936"/>
                  <a:pt x="11606" y="46349"/>
                  <a:pt x="25719" y="46349"/>
                </a:cubicBezTo>
                <a:lnTo>
                  <a:pt x="115968" y="46349"/>
                </a:lnTo>
                <a:lnTo>
                  <a:pt x="115968" y="25677"/>
                </a:lnTo>
                <a:cubicBezTo>
                  <a:pt x="115968" y="11587"/>
                  <a:pt x="127666" y="0"/>
                  <a:pt x="141779" y="0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iconfont-10187-1761500"/>
          <p:cNvSpPr/>
          <p:nvPr/>
        </p:nvSpPr>
        <p:spPr>
          <a:xfrm>
            <a:off x="622300" y="4733925"/>
            <a:ext cx="506413" cy="503238"/>
          </a:xfrm>
          <a:custGeom>
            <a:avLst/>
            <a:gdLst>
              <a:gd name="connsiteX0" fmla="*/ 373273 h 605239"/>
              <a:gd name="connsiteY0" fmla="*/ 373273 h 605239"/>
              <a:gd name="connsiteX1" fmla="*/ 373273 h 605239"/>
              <a:gd name="connsiteY1" fmla="*/ 373273 h 605239"/>
              <a:gd name="connsiteX2" fmla="*/ 373273 h 605239"/>
              <a:gd name="connsiteY2" fmla="*/ 373273 h 605239"/>
              <a:gd name="connsiteX3" fmla="*/ 373273 h 605239"/>
              <a:gd name="connsiteY3" fmla="*/ 373273 h 605239"/>
              <a:gd name="connsiteX4" fmla="*/ 373273 h 605239"/>
              <a:gd name="connsiteY4" fmla="*/ 373273 h 605239"/>
              <a:gd name="connsiteX5" fmla="*/ 373273 h 605239"/>
              <a:gd name="connsiteY5" fmla="*/ 373273 h 605239"/>
              <a:gd name="connsiteX6" fmla="*/ 373273 h 605239"/>
              <a:gd name="connsiteY6" fmla="*/ 373273 h 605239"/>
              <a:gd name="connsiteX7" fmla="*/ 373273 h 605239"/>
              <a:gd name="connsiteY7" fmla="*/ 373273 h 605239"/>
              <a:gd name="connsiteX8" fmla="*/ 373273 h 605239"/>
              <a:gd name="connsiteY8" fmla="*/ 373273 h 605239"/>
              <a:gd name="connsiteX9" fmla="*/ 373273 h 605239"/>
              <a:gd name="connsiteY9" fmla="*/ 373273 h 605239"/>
              <a:gd name="connsiteX10" fmla="*/ 373273 h 605239"/>
              <a:gd name="connsiteY10" fmla="*/ 373273 h 605239"/>
              <a:gd name="connsiteX11" fmla="*/ 373273 h 605239"/>
              <a:gd name="connsiteY11" fmla="*/ 373273 h 605239"/>
              <a:gd name="connsiteX12" fmla="*/ 373273 h 605239"/>
              <a:gd name="connsiteY12" fmla="*/ 373273 h 605239"/>
              <a:gd name="connsiteX13" fmla="*/ 373273 h 605239"/>
              <a:gd name="connsiteY13" fmla="*/ 373273 h 605239"/>
              <a:gd name="connsiteX14" fmla="*/ 373273 h 605239"/>
              <a:gd name="connsiteY14" fmla="*/ 373273 h 605239"/>
              <a:gd name="connsiteX15" fmla="*/ 373273 h 605239"/>
              <a:gd name="connsiteY15" fmla="*/ 373273 h 605239"/>
              <a:gd name="connsiteX16" fmla="*/ 373273 h 605239"/>
              <a:gd name="connsiteY16" fmla="*/ 373273 h 605239"/>
              <a:gd name="connsiteX17" fmla="*/ 373273 h 605239"/>
              <a:gd name="connsiteY17" fmla="*/ 373273 h 605239"/>
              <a:gd name="connsiteX18" fmla="*/ 373273 h 605239"/>
              <a:gd name="connsiteY18" fmla="*/ 373273 h 605239"/>
              <a:gd name="connsiteX19" fmla="*/ 373273 h 605239"/>
              <a:gd name="connsiteY19" fmla="*/ 373273 h 605239"/>
              <a:gd name="connsiteX20" fmla="*/ 373273 h 605239"/>
              <a:gd name="connsiteY20" fmla="*/ 373273 h 605239"/>
              <a:gd name="connsiteX21" fmla="*/ 373273 h 605239"/>
              <a:gd name="connsiteY21" fmla="*/ 373273 h 605239"/>
              <a:gd name="connsiteX22" fmla="*/ 373273 h 605239"/>
              <a:gd name="connsiteY22" fmla="*/ 373273 h 605239"/>
              <a:gd name="connsiteX23" fmla="*/ 373273 h 605239"/>
              <a:gd name="connsiteY23" fmla="*/ 373273 h 605239"/>
              <a:gd name="connsiteX24" fmla="*/ 373273 h 605239"/>
              <a:gd name="connsiteY24" fmla="*/ 373273 h 605239"/>
              <a:gd name="connsiteX25" fmla="*/ 373273 h 605239"/>
              <a:gd name="connsiteY25" fmla="*/ 373273 h 605239"/>
              <a:gd name="connsiteX26" fmla="*/ 373273 h 605239"/>
              <a:gd name="connsiteY26" fmla="*/ 373273 h 605239"/>
              <a:gd name="connsiteX27" fmla="*/ 373273 h 605239"/>
              <a:gd name="connsiteY27" fmla="*/ 373273 h 605239"/>
              <a:gd name="connsiteX28" fmla="*/ 373273 h 605239"/>
              <a:gd name="connsiteY28" fmla="*/ 373273 h 605239"/>
              <a:gd name="connsiteX29" fmla="*/ 373273 h 605239"/>
              <a:gd name="connsiteY29" fmla="*/ 373273 h 605239"/>
              <a:gd name="connsiteX30" fmla="*/ 373273 h 605239"/>
              <a:gd name="connsiteY30" fmla="*/ 373273 h 605239"/>
              <a:gd name="connsiteX31" fmla="*/ 373273 h 605239"/>
              <a:gd name="connsiteY31" fmla="*/ 373273 h 605239"/>
              <a:gd name="connsiteX32" fmla="*/ 373273 h 605239"/>
              <a:gd name="connsiteY32" fmla="*/ 373273 h 605239"/>
              <a:gd name="connsiteX33" fmla="*/ 373273 h 605239"/>
              <a:gd name="connsiteY33" fmla="*/ 373273 h 605239"/>
              <a:gd name="connsiteX34" fmla="*/ 373273 h 605239"/>
              <a:gd name="connsiteY34" fmla="*/ 373273 h 605239"/>
              <a:gd name="connsiteX35" fmla="*/ 373273 h 605239"/>
              <a:gd name="connsiteY35" fmla="*/ 373273 h 605239"/>
              <a:gd name="connsiteX36" fmla="*/ 373273 h 605239"/>
              <a:gd name="connsiteY36" fmla="*/ 373273 h 605239"/>
              <a:gd name="connsiteX37" fmla="*/ 373273 h 605239"/>
              <a:gd name="connsiteY37" fmla="*/ 373273 h 605239"/>
              <a:gd name="connsiteX38" fmla="*/ 373273 h 605239"/>
              <a:gd name="connsiteY38" fmla="*/ 373273 h 605239"/>
              <a:gd name="connsiteX39" fmla="*/ 373273 h 605239"/>
              <a:gd name="connsiteY39" fmla="*/ 373273 h 605239"/>
              <a:gd name="connsiteX40" fmla="*/ 373273 h 605239"/>
              <a:gd name="connsiteY40" fmla="*/ 373273 h 605239"/>
              <a:gd name="connsiteX41" fmla="*/ 373273 h 605239"/>
              <a:gd name="connsiteY41" fmla="*/ 373273 h 605239"/>
              <a:gd name="connsiteX42" fmla="*/ 373273 h 605239"/>
              <a:gd name="connsiteY42" fmla="*/ 373273 h 605239"/>
              <a:gd name="connsiteX43" fmla="*/ 373273 h 605239"/>
              <a:gd name="connsiteY43" fmla="*/ 373273 h 605239"/>
              <a:gd name="connsiteX44" fmla="*/ 373273 h 605239"/>
              <a:gd name="connsiteY44" fmla="*/ 373273 h 605239"/>
              <a:gd name="connsiteX45" fmla="*/ 373273 h 605239"/>
              <a:gd name="connsiteY45" fmla="*/ 373273 h 605239"/>
              <a:gd name="connsiteX46" fmla="*/ 373273 h 605239"/>
              <a:gd name="connsiteY46" fmla="*/ 373273 h 605239"/>
              <a:gd name="connsiteX47" fmla="*/ 373273 h 605239"/>
              <a:gd name="connsiteY47" fmla="*/ 373273 h 605239"/>
              <a:gd name="connsiteX48" fmla="*/ 373273 h 605239"/>
              <a:gd name="connsiteY48" fmla="*/ 373273 h 605239"/>
              <a:gd name="connsiteX49" fmla="*/ 373273 h 605239"/>
              <a:gd name="connsiteY49" fmla="*/ 373273 h 605239"/>
              <a:gd name="connsiteX50" fmla="*/ 373273 h 605239"/>
              <a:gd name="connsiteY50" fmla="*/ 373273 h 605239"/>
              <a:gd name="connsiteX51" fmla="*/ 373273 h 605239"/>
              <a:gd name="connsiteY51" fmla="*/ 373273 h 605239"/>
              <a:gd name="connsiteX52" fmla="*/ 373273 h 605239"/>
              <a:gd name="connsiteY52" fmla="*/ 373273 h 605239"/>
              <a:gd name="connsiteX53" fmla="*/ 373273 h 605239"/>
              <a:gd name="connsiteY53" fmla="*/ 373273 h 605239"/>
              <a:gd name="connsiteX54" fmla="*/ 373273 h 605239"/>
              <a:gd name="connsiteY54" fmla="*/ 373273 h 605239"/>
              <a:gd name="connsiteX55" fmla="*/ 373273 h 605239"/>
              <a:gd name="connsiteY55" fmla="*/ 373273 h 605239"/>
              <a:gd name="connsiteX56" fmla="*/ 373273 h 605239"/>
              <a:gd name="connsiteY56" fmla="*/ 373273 h 605239"/>
              <a:gd name="connsiteX57" fmla="*/ 373273 h 605239"/>
              <a:gd name="connsiteY57" fmla="*/ 373273 h 605239"/>
              <a:gd name="connsiteX58" fmla="*/ 373273 h 605239"/>
              <a:gd name="connsiteY58" fmla="*/ 373273 h 605239"/>
              <a:gd name="connsiteX59" fmla="*/ 373273 h 605239"/>
              <a:gd name="connsiteY59" fmla="*/ 373273 h 605239"/>
              <a:gd name="connsiteX60" fmla="*/ 373273 h 605239"/>
              <a:gd name="connsiteY60" fmla="*/ 373273 h 605239"/>
              <a:gd name="connsiteX61" fmla="*/ 373273 h 605239"/>
              <a:gd name="connsiteY61" fmla="*/ 373273 h 605239"/>
              <a:gd name="connsiteX62" fmla="*/ 373273 h 605239"/>
              <a:gd name="connsiteY62" fmla="*/ 373273 h 605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606297" h="604393">
                <a:moveTo>
                  <a:pt x="322090" y="275221"/>
                </a:moveTo>
                <a:lnTo>
                  <a:pt x="336203" y="349751"/>
                </a:lnTo>
                <a:lnTo>
                  <a:pt x="489403" y="502796"/>
                </a:lnTo>
                <a:cubicBezTo>
                  <a:pt x="507601" y="515681"/>
                  <a:pt x="529327" y="501591"/>
                  <a:pt x="539634" y="492506"/>
                </a:cubicBezTo>
                <a:cubicBezTo>
                  <a:pt x="557739" y="474523"/>
                  <a:pt x="558946" y="452646"/>
                  <a:pt x="550033" y="443561"/>
                </a:cubicBezTo>
                <a:lnTo>
                  <a:pt x="395533" y="289311"/>
                </a:lnTo>
                <a:close/>
                <a:moveTo>
                  <a:pt x="149370" y="175002"/>
                </a:moveTo>
                <a:cubicBezTo>
                  <a:pt x="163485" y="175002"/>
                  <a:pt x="175185" y="186588"/>
                  <a:pt x="175185" y="200677"/>
                </a:cubicBezTo>
                <a:lnTo>
                  <a:pt x="175185" y="214765"/>
                </a:lnTo>
                <a:lnTo>
                  <a:pt x="187999" y="214765"/>
                </a:lnTo>
                <a:cubicBezTo>
                  <a:pt x="202299" y="214765"/>
                  <a:pt x="213813" y="226259"/>
                  <a:pt x="213813" y="240533"/>
                </a:cubicBezTo>
                <a:cubicBezTo>
                  <a:pt x="213813" y="254622"/>
                  <a:pt x="203413" y="266208"/>
                  <a:pt x="189299" y="266208"/>
                </a:cubicBezTo>
                <a:lnTo>
                  <a:pt x="175185" y="266208"/>
                </a:lnTo>
                <a:lnTo>
                  <a:pt x="175185" y="280296"/>
                </a:lnTo>
                <a:cubicBezTo>
                  <a:pt x="173885" y="295775"/>
                  <a:pt x="162277" y="305971"/>
                  <a:pt x="149370" y="305971"/>
                </a:cubicBezTo>
                <a:cubicBezTo>
                  <a:pt x="135256" y="305971"/>
                  <a:pt x="123649" y="294385"/>
                  <a:pt x="123649" y="280296"/>
                </a:cubicBezTo>
                <a:lnTo>
                  <a:pt x="123649" y="266208"/>
                </a:lnTo>
                <a:lnTo>
                  <a:pt x="108142" y="266208"/>
                </a:lnTo>
                <a:cubicBezTo>
                  <a:pt x="94027" y="266208"/>
                  <a:pt x="82420" y="254622"/>
                  <a:pt x="82420" y="240533"/>
                </a:cubicBezTo>
                <a:cubicBezTo>
                  <a:pt x="82420" y="226444"/>
                  <a:pt x="94027" y="214765"/>
                  <a:pt x="108142" y="214765"/>
                </a:cubicBezTo>
                <a:lnTo>
                  <a:pt x="123649" y="214765"/>
                </a:lnTo>
                <a:lnTo>
                  <a:pt x="123649" y="200677"/>
                </a:lnTo>
                <a:cubicBezTo>
                  <a:pt x="123649" y="186588"/>
                  <a:pt x="135256" y="175002"/>
                  <a:pt x="149370" y="175002"/>
                </a:cubicBezTo>
                <a:close/>
                <a:moveTo>
                  <a:pt x="50231" y="97797"/>
                </a:moveTo>
                <a:lnTo>
                  <a:pt x="50231" y="554243"/>
                </a:lnTo>
                <a:lnTo>
                  <a:pt x="50231" y="554336"/>
                </a:lnTo>
                <a:lnTo>
                  <a:pt x="405654" y="554336"/>
                </a:lnTo>
                <a:lnTo>
                  <a:pt x="405654" y="490096"/>
                </a:lnTo>
                <a:lnTo>
                  <a:pt x="294886" y="379414"/>
                </a:lnTo>
                <a:cubicBezTo>
                  <a:pt x="291079" y="375614"/>
                  <a:pt x="288479" y="371813"/>
                  <a:pt x="288479" y="366622"/>
                </a:cubicBezTo>
                <a:lnTo>
                  <a:pt x="266567" y="248339"/>
                </a:lnTo>
                <a:cubicBezTo>
                  <a:pt x="264060" y="222198"/>
                  <a:pt x="286808" y="216636"/>
                  <a:pt x="294886" y="219973"/>
                </a:cubicBezTo>
                <a:lnTo>
                  <a:pt x="405654" y="240367"/>
                </a:lnTo>
                <a:lnTo>
                  <a:pt x="405654" y="97797"/>
                </a:lnTo>
                <a:lnTo>
                  <a:pt x="341310" y="97797"/>
                </a:lnTo>
                <a:lnTo>
                  <a:pt x="341310" y="119488"/>
                </a:lnTo>
                <a:cubicBezTo>
                  <a:pt x="340103" y="132373"/>
                  <a:pt x="328404" y="143960"/>
                  <a:pt x="315591" y="143960"/>
                </a:cubicBezTo>
                <a:lnTo>
                  <a:pt x="141779" y="143960"/>
                </a:lnTo>
                <a:cubicBezTo>
                  <a:pt x="127666" y="143960"/>
                  <a:pt x="115968" y="132373"/>
                  <a:pt x="115968" y="118283"/>
                </a:cubicBezTo>
                <a:lnTo>
                  <a:pt x="115968" y="97797"/>
                </a:lnTo>
                <a:close/>
                <a:moveTo>
                  <a:pt x="167498" y="50150"/>
                </a:moveTo>
                <a:lnTo>
                  <a:pt x="167498" y="93903"/>
                </a:lnTo>
                <a:lnTo>
                  <a:pt x="289779" y="93903"/>
                </a:lnTo>
                <a:lnTo>
                  <a:pt x="289779" y="50150"/>
                </a:lnTo>
                <a:close/>
                <a:moveTo>
                  <a:pt x="141779" y="0"/>
                </a:moveTo>
                <a:lnTo>
                  <a:pt x="315684" y="0"/>
                </a:lnTo>
                <a:cubicBezTo>
                  <a:pt x="329797" y="0"/>
                  <a:pt x="341403" y="11587"/>
                  <a:pt x="341403" y="25677"/>
                </a:cubicBezTo>
                <a:lnTo>
                  <a:pt x="341403" y="46349"/>
                </a:lnTo>
                <a:lnTo>
                  <a:pt x="431558" y="46349"/>
                </a:lnTo>
                <a:cubicBezTo>
                  <a:pt x="445671" y="46349"/>
                  <a:pt x="457277" y="57936"/>
                  <a:pt x="457277" y="72027"/>
                </a:cubicBezTo>
                <a:lnTo>
                  <a:pt x="457277" y="279115"/>
                </a:lnTo>
                <a:lnTo>
                  <a:pt x="586058" y="407594"/>
                </a:lnTo>
                <a:cubicBezTo>
                  <a:pt x="616883" y="438556"/>
                  <a:pt x="611777" y="492506"/>
                  <a:pt x="575659" y="528473"/>
                </a:cubicBezTo>
                <a:cubicBezTo>
                  <a:pt x="555139" y="547754"/>
                  <a:pt x="503144" y="579550"/>
                  <a:pt x="457184" y="541265"/>
                </a:cubicBezTo>
                <a:lnTo>
                  <a:pt x="457184" y="578716"/>
                </a:lnTo>
                <a:cubicBezTo>
                  <a:pt x="457184" y="592806"/>
                  <a:pt x="445578" y="604393"/>
                  <a:pt x="431466" y="604393"/>
                </a:cubicBezTo>
                <a:lnTo>
                  <a:pt x="25719" y="604393"/>
                </a:lnTo>
                <a:cubicBezTo>
                  <a:pt x="11606" y="604393"/>
                  <a:pt x="0" y="592806"/>
                  <a:pt x="0" y="578716"/>
                </a:cubicBezTo>
                <a:lnTo>
                  <a:pt x="0" y="72027"/>
                </a:lnTo>
                <a:cubicBezTo>
                  <a:pt x="0" y="57936"/>
                  <a:pt x="11606" y="46349"/>
                  <a:pt x="25719" y="46349"/>
                </a:cubicBezTo>
                <a:lnTo>
                  <a:pt x="115968" y="46349"/>
                </a:lnTo>
                <a:lnTo>
                  <a:pt x="115968" y="25677"/>
                </a:lnTo>
                <a:cubicBezTo>
                  <a:pt x="115968" y="11587"/>
                  <a:pt x="127666" y="0"/>
                  <a:pt x="141779" y="0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文本框 10"/>
          <p:cNvSpPr txBox="1"/>
          <p:nvPr/>
        </p:nvSpPr>
        <p:spPr>
          <a:xfrm>
            <a:off x="1200150" y="1196975"/>
            <a:ext cx="1035050" cy="4302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2200" b="1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适应症</a:t>
            </a:r>
            <a:endParaRPr lang="en-US" altLang="zh-CN" sz="22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51" name="文本框 11"/>
          <p:cNvSpPr txBox="1"/>
          <p:nvPr/>
        </p:nvSpPr>
        <p:spPr>
          <a:xfrm>
            <a:off x="1199833" y="2573338"/>
            <a:ext cx="1887537" cy="4318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2200" b="1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疾病基本情况</a:t>
            </a:r>
            <a:endParaRPr lang="en-US" altLang="zh-CN" sz="22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1292225" y="1689100"/>
            <a:ext cx="8636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1271270" y="3217545"/>
            <a:ext cx="8636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4" name="文本框 19"/>
          <p:cNvSpPr txBox="1"/>
          <p:nvPr/>
        </p:nvSpPr>
        <p:spPr>
          <a:xfrm>
            <a:off x="1128713" y="4452938"/>
            <a:ext cx="1320800" cy="4318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2200" b="1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用法用量</a:t>
            </a:r>
            <a:endParaRPr lang="en-US" altLang="zh-CN" sz="22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cxnSp>
        <p:nvCxnSpPr>
          <p:cNvPr id="21" name="直接连接符 20"/>
          <p:cNvCxnSpPr/>
          <p:nvPr/>
        </p:nvCxnSpPr>
        <p:spPr>
          <a:xfrm>
            <a:off x="1200150" y="4986338"/>
            <a:ext cx="86518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6" name="文本框 21"/>
          <p:cNvSpPr txBox="1"/>
          <p:nvPr/>
        </p:nvSpPr>
        <p:spPr>
          <a:xfrm>
            <a:off x="1150938" y="1692275"/>
            <a:ext cx="10479087" cy="73723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sz="1400" dirty="0">
                <a:latin typeface="黑体" panose="02010609060101010101" pitchFamily="49" charset="-122"/>
                <a:ea typeface="黑体" panose="02010609060101010101" pitchFamily="49" charset="-122"/>
              </a:rPr>
              <a:t>对头孢地尼敏感的葡萄球菌属、链球菌属、肺炎球菌、大肠杆菌、克雷白氏菌、奇异变形杆菌、流感嗜血杆菌等菌株所引起的下列感染：毛囊炎、疖、疖肿、痈、传染性脓痂疹、丹毒、蜂窝组织炎、淋巴管炎、炭疽、化脓性甲沟炎、皮下脓肿、汗腺炎、粉瘤感染、慢性脓皮症。咽喉炎、急性支气管炎、扁桃腺炎症、肺炎。肾盂肾炎、膀胱炎。猩红热。中耳炎、副鼻窦炎。</a:t>
            </a:r>
            <a:endParaRPr lang="zh-CN" altLang="en-US" sz="1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57" name="文本框 22"/>
          <p:cNvSpPr txBox="1"/>
          <p:nvPr/>
        </p:nvSpPr>
        <p:spPr>
          <a:xfrm>
            <a:off x="1128713" y="3613150"/>
            <a:ext cx="10479087" cy="369888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58" name="文本框 21"/>
          <p:cNvSpPr txBox="1"/>
          <p:nvPr/>
        </p:nvSpPr>
        <p:spPr>
          <a:xfrm>
            <a:off x="1151255" y="3357245"/>
            <a:ext cx="10479088" cy="95313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sz="1400" dirty="0">
                <a:latin typeface="黑体" panose="02010609060101010101" pitchFamily="49" charset="-122"/>
                <a:ea typeface="黑体" panose="02010609060101010101" pitchFamily="49" charset="-122"/>
              </a:rPr>
              <a:t>儿童急性中耳炎是指细菌和（或）病毒等病原体经咽鼓管直接进入鼓室引起中耳腔黏膜感染，通常继发于普通感冒，在48h内发病，病程不超过12周</a:t>
            </a:r>
            <a:endParaRPr lang="zh-CN" altLang="en-US" sz="1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1400" dirty="0">
                <a:latin typeface="黑体" panose="02010609060101010101" pitchFamily="49" charset="-122"/>
                <a:ea typeface="黑体" panose="02010609060101010101" pitchFamily="49" charset="-122"/>
              </a:rPr>
              <a:t>急性中耳炎是儿童的常见病和多发病，其发病率在儿童中为4%左右，该病发生的高峰期年龄段为1～2岁，冬春季节是发病的高发期，而且与上呼吸道感染有着密切关系，据统计在上呼吸道感染患儿中急性中耳炎的发生率为10%左右</a:t>
            </a:r>
            <a:endParaRPr lang="zh-CN" altLang="en-US" sz="1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59" name="文本框 1"/>
          <p:cNvSpPr txBox="1"/>
          <p:nvPr/>
        </p:nvSpPr>
        <p:spPr>
          <a:xfrm>
            <a:off x="1200150" y="5149850"/>
            <a:ext cx="104076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l">
              <a:buClrTx/>
              <a:buSzTx/>
              <a:buFontTx/>
            </a:pPr>
            <a:r>
              <a:rPr lang="zh-CN" altLang="en-US" sz="1400" dirty="0">
                <a:latin typeface="黑体" panose="02010609060101010101" pitchFamily="49" charset="-122"/>
                <a:ea typeface="黑体" panose="02010609060101010101" pitchFamily="49" charset="-122"/>
              </a:rPr>
              <a:t>成人服用的常规剂量为一次2袋（100mg效价），一日3次。儿童服用的常规剂量为每日9~18mg（效价）/kg，分3次口服。可依年龄、症状进行适量增减。</a:t>
            </a:r>
            <a:endParaRPr lang="zh-CN" altLang="en-US" sz="1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圆角矩形 4"/>
          <p:cNvSpPr/>
          <p:nvPr/>
        </p:nvSpPr>
        <p:spPr>
          <a:xfrm rot="5400000">
            <a:off x="86519" y="148431"/>
            <a:ext cx="3240088" cy="144780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7170" name="文本框 5"/>
          <p:cNvSpPr txBox="1"/>
          <p:nvPr/>
        </p:nvSpPr>
        <p:spPr>
          <a:xfrm>
            <a:off x="1330325" y="1557338"/>
            <a:ext cx="752475" cy="7683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US" altLang="zh-CN" sz="4400" b="1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02</a:t>
            </a:r>
            <a:endParaRPr lang="zh-CN" altLang="en-US" sz="4400" b="1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1" name="文本框 6"/>
          <p:cNvSpPr txBox="1"/>
          <p:nvPr/>
        </p:nvSpPr>
        <p:spPr>
          <a:xfrm>
            <a:off x="839788" y="2795588"/>
            <a:ext cx="1881187" cy="104616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buSzTx/>
            </a:pPr>
            <a:r>
              <a:rPr lang="zh-CN" altLang="en-US" sz="4400" b="1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安全性</a:t>
            </a:r>
            <a:endParaRPr lang="en-US" altLang="zh-CN" sz="44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buSzTx/>
            </a:pPr>
            <a:r>
              <a:rPr lang="en-US" altLang="zh-CN" b="1" dirty="0">
                <a:solidFill>
                  <a:srgbClr val="7F7F7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Security</a:t>
            </a:r>
            <a:endParaRPr lang="zh-CN" altLang="en-US" b="1" dirty="0">
              <a:solidFill>
                <a:srgbClr val="7F7F7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2" name="文本框 7"/>
          <p:cNvSpPr txBox="1"/>
          <p:nvPr/>
        </p:nvSpPr>
        <p:spPr>
          <a:xfrm>
            <a:off x="839788" y="4030663"/>
            <a:ext cx="5032375" cy="9239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包括但不限于：该药品在国内外不良反应发生情况；药品说明书收载的安全性信息；与目录内同类药品安全性方面的主要优势和不足。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3" name="文本框 14"/>
          <p:cNvSpPr txBox="1"/>
          <p:nvPr/>
        </p:nvSpPr>
        <p:spPr>
          <a:xfrm>
            <a:off x="6085205" y="476568"/>
            <a:ext cx="5637213" cy="29845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lnSpc>
                <a:spcPct val="200000"/>
              </a:lnSpc>
            </a:pPr>
            <a:r>
              <a:rPr lang="zh-CN" altLang="en-US" sz="2400" b="1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不良反应情况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en-US" altLang="zh-CN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1、主要不良反应为腹泻或腹痛、皮疹或瘙痒。主要的实验室数据异常包括谷丙转氨酶（126例，0.92%）和谷草转氨酶（89例，0.65%）升高；嗜酸性粒细胞增多（41例，0.30%）</a:t>
            </a:r>
            <a:endParaRPr lang="zh-CN" altLang="zh-CN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2、少量严重的不良反应为休克：偶有休克发生，过敏反应呼吸困难、红斑、血管性水肿、荨麻疹等</a:t>
            </a:r>
            <a:endParaRPr lang="zh-CN" altLang="zh-CN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4" name="文本框 9"/>
          <p:cNvSpPr txBox="1"/>
          <p:nvPr/>
        </p:nvSpPr>
        <p:spPr>
          <a:xfrm>
            <a:off x="6085205" y="3284855"/>
            <a:ext cx="5637213" cy="175323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lnSpc>
                <a:spcPct val="200000"/>
              </a:lnSpc>
            </a:pPr>
            <a:r>
              <a:rPr lang="zh-CN" altLang="en-US" sz="2400" b="1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安全性方面优势和不足：</a:t>
            </a:r>
            <a:endParaRPr lang="en-US" altLang="zh-CN" sz="24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头孢地尼颗粒剂解决了儿童患者分剂量不准确的问题</a:t>
            </a:r>
            <a:endParaRPr lang="zh-CN" altLang="zh-CN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圆角矩形 4"/>
          <p:cNvSpPr/>
          <p:nvPr/>
        </p:nvSpPr>
        <p:spPr>
          <a:xfrm rot="5400000">
            <a:off x="86519" y="148431"/>
            <a:ext cx="3240088" cy="144780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8194" name="文本框 5"/>
          <p:cNvSpPr txBox="1"/>
          <p:nvPr/>
        </p:nvSpPr>
        <p:spPr>
          <a:xfrm>
            <a:off x="1330325" y="1557338"/>
            <a:ext cx="752475" cy="7683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US" altLang="zh-CN" sz="4400" b="1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03</a:t>
            </a:r>
            <a:endParaRPr lang="zh-CN" altLang="en-US" sz="4400" b="1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195" name="文本框 6"/>
          <p:cNvSpPr txBox="1"/>
          <p:nvPr/>
        </p:nvSpPr>
        <p:spPr>
          <a:xfrm>
            <a:off x="839788" y="2795588"/>
            <a:ext cx="1881187" cy="104616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buSzTx/>
            </a:pPr>
            <a:r>
              <a:rPr lang="zh-CN" altLang="en-US" sz="4400" b="1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有效性</a:t>
            </a:r>
            <a:endParaRPr lang="en-US" altLang="zh-CN" sz="44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buSzTx/>
            </a:pPr>
            <a:r>
              <a:rPr lang="en-US" altLang="zh-CN" b="1" dirty="0">
                <a:solidFill>
                  <a:srgbClr val="7F7F7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Validity</a:t>
            </a:r>
            <a:endParaRPr lang="zh-CN" altLang="en-US" b="1" dirty="0">
              <a:solidFill>
                <a:srgbClr val="7F7F7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196" name="文本框 7"/>
          <p:cNvSpPr txBox="1"/>
          <p:nvPr/>
        </p:nvSpPr>
        <p:spPr>
          <a:xfrm>
            <a:off x="839788" y="4030663"/>
            <a:ext cx="5032375" cy="1201737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包括但不限于：临床实验或（和）真实世界中与对照药品疗效方面的主要优势和不足；临床指南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/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诊疗规范推荐情况；国家药品审评中心出具的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技术评审报告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中关于本药品有效性的描述。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197" name="文本框 14"/>
          <p:cNvSpPr txBox="1"/>
          <p:nvPr/>
        </p:nvSpPr>
        <p:spPr>
          <a:xfrm>
            <a:off x="6096000" y="284163"/>
            <a:ext cx="5637213" cy="175323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200000"/>
              </a:lnSpc>
              <a:buSzTx/>
            </a:pPr>
            <a:r>
              <a:rPr lang="zh-CN" altLang="en-US" sz="2400" b="1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与对照药品疗效方面优势和不足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en-US" altLang="zh-CN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头孢地尼颗粒剂解决对儿童以及吞咽困难的患者用药的问题，提高治疗的有效性</a:t>
            </a:r>
            <a:endParaRPr lang="zh-CN" altLang="zh-CN" sz="20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endParaRPr lang="zh-CN" altLang="en-US" sz="2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096000" y="2416175"/>
            <a:ext cx="5637213" cy="161480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临床指南</a:t>
            </a:r>
            <a:r>
              <a:rPr kumimoji="0" lang="en-US" altLang="zh-CN" sz="2400" b="1" kern="1200" cap="none" spc="0" normalizeH="0" baseline="0" noProof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/</a:t>
            </a:r>
            <a:r>
              <a:rPr kumimoji="0" lang="zh-CN" altLang="en-US" sz="2400" b="1" kern="1200" cap="none" spc="0" normalizeH="0" baseline="0" noProof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诊疗规范推荐：</a:t>
            </a:r>
            <a:endParaRPr kumimoji="0" lang="en-US" altLang="zh-CN" sz="2400" b="1" kern="1200" cap="none" spc="0" normalizeH="0" baseline="0" noProof="0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342900" marR="0" indent="-342900" defTabSz="914400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zh-CN" sz="2000" kern="1200" cap="none" spc="0" normalizeH="0" baseline="0" noProof="0" dirty="0"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儿童社区获得性肺炎管理指南</a:t>
            </a:r>
            <a:endParaRPr kumimoji="0" lang="zh-CN" altLang="zh-CN" sz="2000" kern="1200" cap="none" spc="0" normalizeH="0" baseline="0" noProof="0" dirty="0"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342900" marR="0" indent="-342900" defTabSz="914400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2000" kern="1200" cap="none" spc="0" normalizeH="0" baseline="0" noProof="0" dirty="0"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儿童流感嗜血杆菌感染诊断及治疗专家建议</a:t>
            </a:r>
            <a:endParaRPr kumimoji="0" lang="en-US" altLang="zh-CN" sz="2000" kern="1200" cap="none" spc="0" normalizeH="0" baseline="0" noProof="0" dirty="0"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342900" marR="0" indent="-342900" defTabSz="914400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2000" kern="1200" cap="none" spc="0" normalizeH="0" baseline="0" noProof="0" dirty="0"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儿童社区获得性肺炎管理指南(2013修订)(上)</a:t>
            </a:r>
            <a:endParaRPr kumimoji="0" lang="en-US" altLang="zh-CN" sz="2000" kern="1200" cap="none" spc="0" normalizeH="0" baseline="0" noProof="0" dirty="0"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5" name="文本框 14"/>
          <p:cNvSpPr txBox="1"/>
          <p:nvPr>
            <p:custDataLst>
              <p:tags r:id="rId1"/>
            </p:custDataLst>
          </p:nvPr>
        </p:nvSpPr>
        <p:spPr>
          <a:xfrm>
            <a:off x="6095683" y="4508818"/>
            <a:ext cx="6005513" cy="121475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R="0" defTabSz="914400"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国家药品审评中心出具的</a:t>
            </a:r>
            <a:r>
              <a:rPr kumimoji="0" lang="en-US" altLang="zh-CN" sz="2400" b="1" kern="1200" cap="none" spc="0" normalizeH="0" baseline="0" noProof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《</a:t>
            </a:r>
            <a:r>
              <a:rPr kumimoji="0" lang="zh-CN" altLang="en-US" sz="2400" b="1" kern="1200" cap="none" spc="0" normalizeH="0" baseline="0" noProof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技术评审报告</a:t>
            </a:r>
            <a:r>
              <a:rPr kumimoji="0" lang="en-US" altLang="zh-CN" sz="2400" b="1" kern="1200" cap="none" spc="0" normalizeH="0" baseline="0" noProof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》</a:t>
            </a:r>
            <a:r>
              <a:rPr kumimoji="0" lang="zh-CN" altLang="en-US" sz="2400" b="1" kern="1200" cap="none" spc="0" normalizeH="0" baseline="0" noProof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中关于本药品有效性的描述：</a:t>
            </a:r>
            <a:endParaRPr kumimoji="0" lang="en-US" altLang="zh-CN" sz="2400" b="1" kern="1200" cap="none" spc="0" normalizeH="0" baseline="0" noProof="0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342900" marR="0" indent="-342900" defTabSz="914400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000" kern="1200" cap="none" spc="0" normalizeH="0" baseline="0" noProof="0" dirty="0"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无</a:t>
            </a:r>
            <a:endParaRPr kumimoji="0" lang="zh-CN" altLang="en-US" sz="2000" kern="1200" cap="none" spc="0" normalizeH="0" baseline="0" noProof="0" dirty="0"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圆角矩形 4"/>
          <p:cNvSpPr/>
          <p:nvPr/>
        </p:nvSpPr>
        <p:spPr>
          <a:xfrm rot="5400000">
            <a:off x="86519" y="148431"/>
            <a:ext cx="3240088" cy="144780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10242" name="文本框 5"/>
          <p:cNvSpPr txBox="1"/>
          <p:nvPr/>
        </p:nvSpPr>
        <p:spPr>
          <a:xfrm>
            <a:off x="1330325" y="1557338"/>
            <a:ext cx="752475" cy="769937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US" altLang="zh-CN" sz="4400" b="1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04</a:t>
            </a:r>
            <a:endParaRPr lang="zh-CN" altLang="en-US" sz="4400" b="1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243" name="文本框 6"/>
          <p:cNvSpPr txBox="1"/>
          <p:nvPr/>
        </p:nvSpPr>
        <p:spPr>
          <a:xfrm>
            <a:off x="839788" y="2795588"/>
            <a:ext cx="1881187" cy="104616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buSzTx/>
            </a:pPr>
            <a:r>
              <a:rPr lang="zh-CN" altLang="en-US" sz="4400" b="1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创新性</a:t>
            </a:r>
            <a:endParaRPr lang="en-US" altLang="zh-CN" sz="44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buSzTx/>
            </a:pPr>
            <a:r>
              <a:rPr lang="en-US" altLang="zh-CN" b="1" dirty="0" err="1">
                <a:solidFill>
                  <a:srgbClr val="7F7F7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Innocativeness</a:t>
            </a:r>
            <a:endParaRPr lang="zh-CN" altLang="en-US" b="1" dirty="0">
              <a:solidFill>
                <a:srgbClr val="7F7F7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244" name="文本框 7"/>
          <p:cNvSpPr txBox="1"/>
          <p:nvPr/>
        </p:nvSpPr>
        <p:spPr>
          <a:xfrm>
            <a:off x="839788" y="4030663"/>
            <a:ext cx="5032375" cy="1201737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包括但不限于：主要创新点；该创新带来的疗效或安全性方案的优势；是否为国家“重大新药创制”科技重大专项支持上市药品；是否为自主知识产权的创新药；传承性（仅限中成药）情况。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246" name="文本框 14"/>
          <p:cNvSpPr txBox="1">
            <a:spLocks noChangeArrowheads="1"/>
          </p:cNvSpPr>
          <p:nvPr/>
        </p:nvSpPr>
        <p:spPr bwMode="auto">
          <a:xfrm>
            <a:off x="6168390" y="515620"/>
            <a:ext cx="5637213" cy="236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创新点：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头孢地尼颗粒是可溶性颗粒，橙子口味口感好，考虑儿童的服药路径的特殊性，将剂型改为更合适于儿童的颗粒剂型，在方便服用的同时还可以解决口感的问题，从而有效达到临床治疗预期</a:t>
            </a:r>
            <a:endParaRPr kumimoji="0" lang="zh-CN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239828" y="2924810"/>
            <a:ext cx="5637213" cy="19380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>
              <a:lnSpc>
                <a:spcPct val="200000"/>
              </a:lnSpc>
              <a:buClrTx/>
              <a:buSzTx/>
              <a:buFontTx/>
              <a:defRPr/>
            </a:pPr>
            <a:r>
              <a:rPr kumimoji="0" lang="zh-CN" altLang="en-US" sz="2400" b="1" kern="1200" cap="none" spc="0" normalizeH="0" baseline="0" noProof="0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优势：</a:t>
            </a:r>
            <a:endParaRPr kumimoji="0" lang="en-US" altLang="zh-CN" sz="2400" b="1" kern="1200" cap="none" spc="0" normalizeH="0" baseline="0" noProof="0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285750" marR="0" indent="-285750" defTabSz="914400"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zh-CN" kern="1200" cap="none" spc="0" normalizeH="0" baseline="0" noProof="0" dirty="0"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安全性高、副作用小</a:t>
            </a:r>
            <a:endParaRPr kumimoji="0" lang="zh-CN" altLang="zh-CN" kern="1200" cap="none" spc="0" normalizeH="0" baseline="0" noProof="0" dirty="0"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285750" marR="0" indent="-285750" defTabSz="914400"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zh-CN" kern="1200" cap="none" spc="0" normalizeH="0" baseline="0" noProof="0" dirty="0"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橙子口味、宝宝喜爱</a:t>
            </a:r>
            <a:endParaRPr kumimoji="0" lang="zh-CN" altLang="zh-CN" kern="1200" cap="none" spc="0" normalizeH="0" baseline="0" noProof="0" dirty="0"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285750" marR="0" indent="-285750" defTabSz="914400"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zh-CN" kern="1200" cap="none" spc="0" normalizeH="0" baseline="0" noProof="0" dirty="0"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快速溶解、快速起效</a:t>
            </a:r>
            <a:endParaRPr kumimoji="0" lang="zh-CN" altLang="zh-CN" kern="1200" cap="none" spc="0" normalizeH="0" baseline="0" noProof="0" dirty="0"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285750" marR="0" indent="-285750" defTabSz="914400"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zh-CN" kern="1200" cap="none" spc="0" normalizeH="0" baseline="0" noProof="0" dirty="0"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抗菌广谱、作用广泛</a:t>
            </a:r>
            <a:endParaRPr kumimoji="0" lang="zh-CN" altLang="zh-CN" kern="1200" cap="none" spc="0" normalizeH="0" baseline="0" noProof="0" dirty="0"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圆角矩形 4"/>
          <p:cNvSpPr/>
          <p:nvPr/>
        </p:nvSpPr>
        <p:spPr>
          <a:xfrm rot="5400000">
            <a:off x="86519" y="148431"/>
            <a:ext cx="3240088" cy="1447800"/>
          </a:xfrm>
          <a:prstGeom prst="roundRect">
            <a:avLst>
              <a:gd name="adj" fmla="val 5000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  <p:sp>
        <p:nvSpPr>
          <p:cNvPr id="11266" name="文本框 5"/>
          <p:cNvSpPr txBox="1"/>
          <p:nvPr/>
        </p:nvSpPr>
        <p:spPr>
          <a:xfrm>
            <a:off x="1330325" y="1557338"/>
            <a:ext cx="752475" cy="769937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US" altLang="zh-CN" sz="4400" b="1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05</a:t>
            </a:r>
            <a:endParaRPr lang="zh-CN" altLang="en-US" sz="4400" b="1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267" name="文本框 6"/>
          <p:cNvSpPr txBox="1"/>
          <p:nvPr/>
        </p:nvSpPr>
        <p:spPr>
          <a:xfrm>
            <a:off x="839788" y="2795588"/>
            <a:ext cx="1881187" cy="104616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buSzTx/>
            </a:pPr>
            <a:r>
              <a:rPr lang="zh-CN" altLang="en-US" sz="4400" b="1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公平性</a:t>
            </a:r>
            <a:endParaRPr lang="en-US" altLang="zh-CN" sz="44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buSzTx/>
            </a:pPr>
            <a:r>
              <a:rPr lang="en-US" altLang="zh-CN" b="1" dirty="0">
                <a:solidFill>
                  <a:srgbClr val="7F7F7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Fairness</a:t>
            </a:r>
            <a:endParaRPr lang="zh-CN" altLang="en-US" b="1" dirty="0">
              <a:solidFill>
                <a:srgbClr val="7F7F7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268" name="文本框 7"/>
          <p:cNvSpPr txBox="1"/>
          <p:nvPr/>
        </p:nvSpPr>
        <p:spPr>
          <a:xfrm>
            <a:off x="839788" y="4030663"/>
            <a:ext cx="5032375" cy="9239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包括但不限于：所治疗疾病大陆地区年发病患者总数；是否能弥补药品目录保障短板；临床管理难度及其他相关情况。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269" name="文本框 14"/>
          <p:cNvSpPr txBox="1"/>
          <p:nvPr/>
        </p:nvSpPr>
        <p:spPr>
          <a:xfrm>
            <a:off x="5951538" y="390525"/>
            <a:ext cx="6119812" cy="29330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sz="2400" b="1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发病率情况：</a:t>
            </a:r>
            <a:endParaRPr lang="en-US" altLang="zh-CN" sz="24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儿童急性中耳炎是指细菌和（或）病毒等病原体经咽鼓管直接进入鼓室引起中耳腔黏膜感染，通常继发于普通感冒，在48h内发病，病程不超过12周。</a:t>
            </a:r>
            <a:endParaRPr lang="zh-CN" altLang="en-US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急性中耳炎是儿童的常见病和多发病，其发病率在儿童中为4%左右，该病发生的高峰期年龄段为1～2岁，冬春季节是发病的高发期，而且与上呼吸道感染有着密切关系，据统计在上呼吸道感染患儿中急性中耳炎的发生率为10%左右</a:t>
            </a:r>
            <a:endParaRPr lang="zh-CN" altLang="en-US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270" name="文本框 9"/>
          <p:cNvSpPr txBox="1"/>
          <p:nvPr/>
        </p:nvSpPr>
        <p:spPr>
          <a:xfrm>
            <a:off x="5951538" y="3258185"/>
            <a:ext cx="6119812" cy="169672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sz="2400" b="1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弥补药品目录短板：</a:t>
            </a:r>
            <a:endParaRPr lang="en-US" altLang="zh-CN" sz="24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lnSpc>
                <a:spcPct val="90000"/>
              </a:lnSpc>
              <a:spcBef>
                <a:spcPts val="1000"/>
              </a:spcBef>
            </a:pPr>
            <a:r>
              <a:rPr lang="zh-CN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现有目录中有头孢地尼、㬵囊剂、分散片剂型，均不适用于儿童。头孢地尼颗粒剂弥补了儿童患者分剂量不准确的问题，并且解决对儿童以及吞咽困难的患者用药的问题，提高治疗的有效性</a:t>
            </a:r>
            <a:endParaRPr lang="zh-CN" altLang="zh-CN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8"/>
          <p:cNvSpPr txBox="1"/>
          <p:nvPr>
            <p:custDataLst>
              <p:tags r:id="rId1"/>
            </p:custDataLst>
          </p:nvPr>
        </p:nvSpPr>
        <p:spPr>
          <a:xfrm>
            <a:off x="6024245" y="4940935"/>
            <a:ext cx="6064250" cy="86550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sz="2400" b="1" dirty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临床管理难度：</a:t>
            </a:r>
            <a:endParaRPr lang="en-US" altLang="zh-CN" sz="2400" b="1" dirty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>
              <a:lnSpc>
                <a:spcPct val="90000"/>
              </a:lnSpc>
              <a:spcBef>
                <a:spcPts val="1000"/>
              </a:spcBef>
            </a:pPr>
            <a:r>
              <a:rPr lang="zh-CN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属于国采第八批采购药品，患者依从性高，便于管理</a:t>
            </a:r>
            <a:endParaRPr lang="zh-CN" altLang="zh-CN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3452.499212598425,&quot;width&quot;:11922.499212598424}"/>
</p:tagLst>
</file>

<file path=ppt/tags/tag10.xml><?xml version="1.0" encoding="utf-8"?>
<p:tagLst xmlns:p="http://schemas.openxmlformats.org/presentationml/2006/main">
  <p:tag name="KSO_WPP_MARK_KEY" val="89347177-0619-4da8-a200-37d7735ad37a"/>
  <p:tag name="COMMONDATA" val="eyJoZGlkIjoiNzlkM2ViNzNlNjJiM2FmN2NiYTQyZjgzMTQ3MjNmMmEifQ=="/>
</p:tagLst>
</file>

<file path=ppt/tags/tag2.xml><?xml version="1.0" encoding="utf-8"?>
<p:tagLst xmlns:p="http://schemas.openxmlformats.org/presentationml/2006/main">
  <p:tag name="ISLIDE.ICON" val="#85803;#41055;#89970;"/>
</p:tagLst>
</file>

<file path=ppt/tags/tag3.xml><?xml version="1.0" encoding="utf-8"?>
<p:tagLst xmlns:p="http://schemas.openxmlformats.org/presentationml/2006/main">
  <p:tag name="ISLIDE.ICON" val="#172110;#369632;#56336;"/>
</p:tagLst>
</file>

<file path=ppt/tags/tag4.xml><?xml version="1.0" encoding="utf-8"?>
<p:tagLst xmlns:p="http://schemas.openxmlformats.org/presentationml/2006/main">
  <p:tag name="ISLIDE.ICON" val="#85803;#41055;#89970;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ISLIDE.ICON" val="#85803;#41055;#89970;"/>
</p:tagLst>
</file>

<file path=ppt/tags/tag7.xml><?xml version="1.0" encoding="utf-8"?>
<p:tagLst xmlns:p="http://schemas.openxmlformats.org/presentationml/2006/main">
  <p:tag name="ISLIDE.ICON" val="#85803;#41055;#89970;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ISLIDE.ICON" val="#85803;#41055;#89970;"/>
</p:tagLst>
</file>

<file path=ppt/theme/theme1.xml><?xml version="1.0" encoding="utf-8"?>
<a:theme xmlns:a="http://schemas.openxmlformats.org/drawingml/2006/main" name="默认设计模板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1857</Words>
  <Application>WPS 演示</Application>
  <PresentationFormat>宽屏</PresentationFormat>
  <Paragraphs>118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Arial</vt:lpstr>
      <vt:lpstr>宋体</vt:lpstr>
      <vt:lpstr>Wingdings</vt:lpstr>
      <vt:lpstr>Calibri Light</vt:lpstr>
      <vt:lpstr>Calibri</vt:lpstr>
      <vt:lpstr>黑体</vt:lpstr>
      <vt:lpstr>楷体</vt:lpstr>
      <vt:lpstr>微软雅黑</vt:lpstr>
      <vt:lpstr>Arial Unicode MS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叫我小张就行</cp:lastModifiedBy>
  <cp:revision>41</cp:revision>
  <dcterms:created xsi:type="dcterms:W3CDTF">2016-12-02T08:56:00Z</dcterms:created>
  <dcterms:modified xsi:type="dcterms:W3CDTF">2023-07-14T06:12:17Z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ICV">
    <vt:lpwstr>34A9DCDBC7A14D01893A370EEBF91FE1_13</vt:lpwstr>
  </property>
</Properties>
</file>