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8" r:id="rId2"/>
  </p:sldMasterIdLst>
  <p:notesMasterIdLst>
    <p:notesMasterId r:id="rId13"/>
  </p:notesMasterIdLst>
  <p:sldIdLst>
    <p:sldId id="281" r:id="rId3"/>
    <p:sldId id="271" r:id="rId4"/>
    <p:sldId id="280" r:id="rId5"/>
    <p:sldId id="273" r:id="rId6"/>
    <p:sldId id="286" r:id="rId7"/>
    <p:sldId id="288" r:id="rId8"/>
    <p:sldId id="290" r:id="rId9"/>
    <p:sldId id="277" r:id="rId10"/>
    <p:sldId id="278" r:id="rId11"/>
    <p:sldId id="289"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09" autoAdjust="0"/>
  </p:normalViewPr>
  <p:slideViewPr>
    <p:cSldViewPr snapToGrid="0">
      <p:cViewPr varScale="1">
        <p:scale>
          <a:sx n="64" d="100"/>
          <a:sy n="64" d="100"/>
        </p:scale>
        <p:origin x="5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26B6D8-1C53-4A2A-B9F6-A0268AA090B4}" type="datetimeFigureOut">
              <a:rPr lang="zh-CN" altLang="en-US" smtClean="0"/>
              <a:t>2023/7/14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6083A-BBE9-474C-80EC-DA78263AE711}" type="slidenum">
              <a:rPr lang="zh-CN" altLang="en-US" smtClean="0"/>
              <a:t>‹#›</a:t>
            </a:fld>
            <a:endParaRPr lang="zh-CN" altLang="en-US"/>
          </a:p>
        </p:txBody>
      </p:sp>
    </p:spTree>
    <p:extLst>
      <p:ext uri="{BB962C8B-B14F-4D97-AF65-F5344CB8AC3E}">
        <p14:creationId xmlns:p14="http://schemas.microsoft.com/office/powerpoint/2010/main" val="2419102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p:sp>
      <p:sp>
        <p:nvSpPr>
          <p:cNvPr id="614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a:t>
            </a:r>
            <a:r>
              <a:rPr lang="zh-CN" altLang="zh-CN" smtClean="0"/>
              <a:t>幻灯片内容必须遵守中华人民共和国相关法律法规， 申报企业对相关内容的合法性、合规性负责。</a:t>
            </a:r>
          </a:p>
          <a:p>
            <a:r>
              <a:rPr lang="en-US" altLang="zh-CN" smtClean="0"/>
              <a:t>2.</a:t>
            </a:r>
            <a:r>
              <a:rPr lang="zh-CN" altLang="zh-CN" smtClean="0"/>
              <a:t>申报企业对幻灯片内容的全面、准确、完整负责，与 提交的其他申报资料一致</a:t>
            </a:r>
            <a:r>
              <a:rPr lang="zh-CN" altLang="en-US" smtClean="0"/>
              <a:t>。</a:t>
            </a:r>
            <a:endParaRPr lang="en-US" altLang="zh-CN" smtClean="0"/>
          </a:p>
          <a:p>
            <a:r>
              <a:rPr lang="en-US" altLang="zh-CN" smtClean="0"/>
              <a:t>3.</a:t>
            </a:r>
            <a:r>
              <a:rPr lang="zh-CN" altLang="zh-CN" smtClean="0"/>
              <a:t>片子总数控制在 </a:t>
            </a:r>
            <a:r>
              <a:rPr lang="en-US" altLang="zh-CN" smtClean="0"/>
              <a:t>10 </a:t>
            </a:r>
            <a:r>
              <a:rPr lang="zh-CN" altLang="zh-CN" smtClean="0"/>
              <a:t>张</a:t>
            </a:r>
            <a:r>
              <a:rPr lang="en-US" altLang="zh-CN" smtClean="0"/>
              <a:t>(</a:t>
            </a:r>
            <a:r>
              <a:rPr lang="zh-CN" altLang="zh-CN" smtClean="0"/>
              <a:t>不含首页、目录页</a:t>
            </a:r>
            <a:r>
              <a:rPr lang="en-US" altLang="zh-CN" smtClean="0"/>
              <a:t>)</a:t>
            </a:r>
            <a:r>
              <a:rPr lang="zh-CN" altLang="zh-CN" smtClean="0"/>
              <a:t>。</a:t>
            </a:r>
          </a:p>
          <a:p>
            <a:r>
              <a:rPr lang="en-US" altLang="zh-CN" smtClean="0"/>
              <a:t>4.</a:t>
            </a:r>
            <a:r>
              <a:rPr lang="zh-CN" altLang="zh-CN" smtClean="0"/>
              <a:t>容量 文件总容量不超过</a:t>
            </a:r>
            <a:r>
              <a:rPr lang="en-US" altLang="zh-CN" smtClean="0"/>
              <a:t>50M</a:t>
            </a:r>
            <a:r>
              <a:rPr lang="zh-CN" altLang="zh-CN" smtClean="0"/>
              <a:t>。</a:t>
            </a:r>
          </a:p>
          <a:p>
            <a:endParaRPr lang="zh-CN" altLang="zh-CN" smtClean="0"/>
          </a:p>
        </p:txBody>
      </p:sp>
      <p:sp>
        <p:nvSpPr>
          <p:cNvPr id="614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F75EEAF-A817-4D1E-8C77-4C8FA242B28C}" type="datetime1">
              <a:rPr lang="zh-CN" altLang="en-US" smtClean="0"/>
              <a:pPr/>
              <a:t>2023/7/14</a:t>
            </a:fld>
            <a:endParaRPr lang="zh-CN" altLang="en-US" sz="1200" smtClean="0"/>
          </a:p>
        </p:txBody>
      </p:sp>
      <p:sp>
        <p:nvSpPr>
          <p:cNvPr id="614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7EA716F-FFF5-4F38-9725-0A70681BBF32}" type="slidenum">
              <a:rPr lang="zh-CN" altLang="en-US" smtClean="0"/>
              <a:pPr/>
              <a:t>1</a:t>
            </a:fld>
            <a:endParaRPr lang="zh-CN" altLang="en-US" sz="1200" smtClean="0"/>
          </a:p>
        </p:txBody>
      </p:sp>
    </p:spTree>
    <p:extLst>
      <p:ext uri="{BB962C8B-B14F-4D97-AF65-F5344CB8AC3E}">
        <p14:creationId xmlns:p14="http://schemas.microsoft.com/office/powerpoint/2010/main" val="82676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3</a:t>
            </a:fld>
            <a:endParaRPr lang="zh-CN" altLang="en-US"/>
          </a:p>
        </p:txBody>
      </p:sp>
    </p:spTree>
    <p:extLst>
      <p:ext uri="{BB962C8B-B14F-4D97-AF65-F5344CB8AC3E}">
        <p14:creationId xmlns:p14="http://schemas.microsoft.com/office/powerpoint/2010/main" val="3022764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356154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980810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124886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1833"/>
            <a:ext cx="9144000" cy="2387600"/>
          </a:xfrm>
        </p:spPr>
        <p:txBody>
          <a:bodyPr anchor="b"/>
          <a:lstStyle>
            <a:lvl1pPr algn="ctr">
              <a:defRPr sz="8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568"/>
            <a:ext cx="9144000" cy="165523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zh-CN" altLang="en-US" smtClean="0"/>
              <a:t>单击以编辑母版副标题样式</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63369A78-33C2-4534-A19A-4E058431FE66}"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435F1079-948C-4C2F-B212-BE72871EE0D5}"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822721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B5B1C558-EB70-4F18-A326-8FA1652AAA5E}"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8F8B2052-DF1B-4340-ACBB-1C73C2C4BBE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930983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10267"/>
            <a:ext cx="10515600" cy="2853267"/>
          </a:xfrm>
        </p:spPr>
        <p:txBody>
          <a:bodyPr anchor="b"/>
          <a:lstStyle>
            <a:lvl1pPr>
              <a:defRPr sz="8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8934"/>
            <a:ext cx="10515600" cy="1500717"/>
          </a:xfrm>
        </p:spPr>
        <p:txBody>
          <a:bodyPr/>
          <a:lstStyle>
            <a:lvl1pPr marL="0" indent="0">
              <a:buNone/>
              <a:defRPr sz="3200"/>
            </a:lvl1pPr>
            <a:lvl2pPr marL="609585" indent="0">
              <a:buNone/>
              <a:defRPr sz="2667"/>
            </a:lvl2pPr>
            <a:lvl3pPr marL="1219170" indent="0">
              <a:buNone/>
              <a:defRPr sz="2400"/>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pPr lvl="0"/>
            <a:r>
              <a:rPr lang="zh-CN" altLang="en-US" smtClean="0"/>
              <a:t>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CBD29D88-43A9-4B6E-BCF6-3D04717C544B}"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329D4CC6-807D-4D13-BC80-81BE001DDA72}"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36667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43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43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fld id="{69F6ECEC-177F-4875-929D-635DC977D847}"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59EFABBA-E0D2-4768-AA1D-46194956D98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3559458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6185"/>
            <a:ext cx="10515600" cy="132503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0318" y="1680634"/>
            <a:ext cx="5158316" cy="82550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编辑母版文本样式</a:t>
            </a:r>
          </a:p>
        </p:txBody>
      </p:sp>
      <p:sp>
        <p:nvSpPr>
          <p:cNvPr id="4" name="内容占位符 3"/>
          <p:cNvSpPr>
            <a:spLocks noGrp="1"/>
          </p:cNvSpPr>
          <p:nvPr>
            <p:ph sz="half" idx="2"/>
          </p:nvPr>
        </p:nvSpPr>
        <p:spPr>
          <a:xfrm>
            <a:off x="840318" y="2506133"/>
            <a:ext cx="5158316" cy="36830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0634"/>
            <a:ext cx="5183717" cy="82550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编辑母版文本样式</a:t>
            </a:r>
          </a:p>
        </p:txBody>
      </p:sp>
      <p:sp>
        <p:nvSpPr>
          <p:cNvPr id="6" name="内容占位符 5"/>
          <p:cNvSpPr>
            <a:spLocks noGrp="1"/>
          </p:cNvSpPr>
          <p:nvPr>
            <p:ph sz="quarter" idx="4"/>
          </p:nvPr>
        </p:nvSpPr>
        <p:spPr>
          <a:xfrm>
            <a:off x="6172200" y="2506133"/>
            <a:ext cx="5183717" cy="36830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pPr>
              <a:defRPr/>
            </a:pPr>
            <a:fld id="{5132D3BC-FF2C-4080-9688-A827CA790E47}" type="datetime1">
              <a:rPr lang="zh-CN" altLang="en-US"/>
              <a:pPr>
                <a:defRPr/>
              </a:pPr>
              <a:t>2023/7/14</a:t>
            </a:fld>
            <a:endParaRPr lang="zh-CN" altLang="en-US" sz="2400">
              <a:solidFill>
                <a:srgbClr val="000000"/>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p:cNvSpPr>
            <a:spLocks noGrp="1" noChangeArrowheads="1"/>
          </p:cNvSpPr>
          <p:nvPr>
            <p:ph type="sldNum" sz="quarter" idx="12"/>
          </p:nvPr>
        </p:nvSpPr>
        <p:spPr>
          <a:ln/>
        </p:spPr>
        <p:txBody>
          <a:bodyPr/>
          <a:lstStyle>
            <a:lvl1pPr>
              <a:defRPr/>
            </a:lvl1pPr>
          </a:lstStyle>
          <a:p>
            <a:pPr>
              <a:defRPr/>
            </a:pPr>
            <a:fld id="{BCDF6010-7916-4FE3-9D58-545FE81CE6F7}"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411677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DCD4FEE4-584D-4C4B-8E4C-86710B00552C}" type="datetime1">
              <a:rPr lang="zh-CN" altLang="en-US"/>
              <a:pPr>
                <a:defRPr/>
              </a:pPr>
              <a:t>2023/7/14</a:t>
            </a:fld>
            <a:endParaRPr lang="zh-CN" altLang="en-US" sz="2400">
              <a:solidFill>
                <a:srgbClr val="000000"/>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1AFFFEAB-CF88-42C3-A67E-4FE9E614E20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091514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4C338CB2-AF79-4CB6-812B-97C8B282366B}" type="datetime1">
              <a:rPr lang="zh-CN" altLang="en-US"/>
              <a:pPr>
                <a:defRPr/>
              </a:pPr>
              <a:t>2023/7/14</a:t>
            </a:fld>
            <a:endParaRPr lang="zh-CN" altLang="en-US" sz="2400">
              <a:solidFill>
                <a:srgbClr val="000000"/>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p:cNvSpPr>
            <a:spLocks noGrp="1" noChangeArrowheads="1"/>
          </p:cNvSpPr>
          <p:nvPr>
            <p:ph type="sldNum" sz="quarter" idx="12"/>
          </p:nvPr>
        </p:nvSpPr>
        <p:spPr>
          <a:ln/>
        </p:spPr>
        <p:txBody>
          <a:bodyPr/>
          <a:lstStyle>
            <a:lvl1pPr>
              <a:defRPr/>
            </a:lvl1pPr>
          </a:lstStyle>
          <a:p>
            <a:pPr>
              <a:defRPr/>
            </a:pPr>
            <a:fld id="{6C0E7A46-963F-4E44-85D8-5C3BF758430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041415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grpSp>
        <p:nvGrpSpPr>
          <p:cNvPr id="2" name="组合 6"/>
          <p:cNvGrpSpPr>
            <a:grpSpLocks/>
          </p:cNvGrpSpPr>
          <p:nvPr userDrawn="1"/>
        </p:nvGrpSpPr>
        <p:grpSpPr bwMode="auto">
          <a:xfrm>
            <a:off x="1439333" y="0"/>
            <a:ext cx="1126067" cy="2235200"/>
            <a:chOff x="1009752" y="242793"/>
            <a:chExt cx="768328" cy="1525705"/>
          </a:xfrm>
        </p:grpSpPr>
        <p:sp>
          <p:nvSpPr>
            <p:cNvPr id="3" name="矩形 2"/>
            <p:cNvSpPr>
              <a:spLocks noChangeArrowheads="1"/>
            </p:cNvSpPr>
            <p:nvPr userDrawn="1"/>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sp>
          <p:nvSpPr>
            <p:cNvPr id="4" name="饼形 3"/>
            <p:cNvSpPr/>
            <p:nvPr userDrawn="1"/>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defRPr/>
              </a:pPr>
              <a:endParaRPr lang="zh-CN" altLang="en-US" sz="2400">
                <a:solidFill>
                  <a:srgbClr val="000000"/>
                </a:solidFill>
                <a:latin typeface="Arial" panose="020B0604020202020204" pitchFamily="34" charset="0"/>
              </a:endParaRPr>
            </a:p>
          </p:txBody>
        </p:sp>
      </p:grpSp>
      <p:sp>
        <p:nvSpPr>
          <p:cNvPr id="5" name="日期占位符 3"/>
          <p:cNvSpPr>
            <a:spLocks noGrp="1" noChangeArrowheads="1"/>
          </p:cNvSpPr>
          <p:nvPr>
            <p:ph type="dt" sz="half" idx="10"/>
          </p:nvPr>
        </p:nvSpPr>
        <p:spPr/>
        <p:txBody>
          <a:bodyPr/>
          <a:lstStyle>
            <a:lvl1pPr>
              <a:defRPr/>
            </a:lvl1pPr>
          </a:lstStyle>
          <a:p>
            <a:pPr>
              <a:defRPr/>
            </a:pPr>
            <a:fld id="{1E537928-93C8-407E-BE2D-C7DC4E022116}"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989C05F8-8AC4-44AC-9913-9D2F4C5E8051}"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3611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26982998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矩形 1"/>
          <p:cNvSpPr>
            <a:spLocks noChangeArrowheads="1"/>
          </p:cNvSpPr>
          <p:nvPr userDrawn="1"/>
        </p:nvSpPr>
        <p:spPr bwMode="auto">
          <a:xfrm>
            <a:off x="0" y="821267"/>
            <a:ext cx="12192000" cy="18626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grpSp>
        <p:nvGrpSpPr>
          <p:cNvPr id="3" name="组合 7"/>
          <p:cNvGrpSpPr>
            <a:grpSpLocks/>
          </p:cNvGrpSpPr>
          <p:nvPr userDrawn="1"/>
        </p:nvGrpSpPr>
        <p:grpSpPr bwMode="auto">
          <a:xfrm rot="-5400000">
            <a:off x="448733" y="101600"/>
            <a:ext cx="914400" cy="1811867"/>
            <a:chOff x="1009752" y="242793"/>
            <a:chExt cx="768328" cy="1525705"/>
          </a:xfrm>
        </p:grpSpPr>
        <p:sp>
          <p:nvSpPr>
            <p:cNvPr id="4" name="矩形 3"/>
            <p:cNvSpPr>
              <a:spLocks noChangeArrowheads="1"/>
            </p:cNvSpPr>
            <p:nvPr userDrawn="1"/>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sp>
          <p:nvSpPr>
            <p:cNvPr id="5" name="饼形 4"/>
            <p:cNvSpPr/>
            <p:nvPr userDrawn="1"/>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defRPr/>
              </a:pPr>
              <a:endParaRPr lang="zh-CN" altLang="en-US" sz="2400">
                <a:solidFill>
                  <a:srgbClr val="000000"/>
                </a:solidFill>
                <a:latin typeface="Arial" panose="020B0604020202020204" pitchFamily="34" charset="0"/>
              </a:endParaRPr>
            </a:p>
          </p:txBody>
        </p:sp>
      </p:grpSp>
      <p:sp>
        <p:nvSpPr>
          <p:cNvPr id="6" name="日期占位符 3"/>
          <p:cNvSpPr>
            <a:spLocks noGrp="1" noChangeArrowheads="1"/>
          </p:cNvSpPr>
          <p:nvPr>
            <p:ph type="dt" sz="half" idx="10"/>
          </p:nvPr>
        </p:nvSpPr>
        <p:spPr/>
        <p:txBody>
          <a:bodyPr/>
          <a:lstStyle>
            <a:lvl1pPr>
              <a:defRPr/>
            </a:lvl1pPr>
          </a:lstStyle>
          <a:p>
            <a:pPr>
              <a:defRPr/>
            </a:pPr>
            <a:fld id="{C71100E5-C09F-415D-A835-71735C1CBF25}" type="datetime1">
              <a:rPr lang="zh-CN" altLang="en-US"/>
              <a:pPr>
                <a:defRPr/>
              </a:pPr>
              <a:t>2023/7/14</a:t>
            </a:fld>
            <a:endParaRPr lang="zh-CN" altLang="en-US" sz="2400">
              <a:solidFill>
                <a:srgbClr val="000000"/>
              </a:solidFill>
            </a:endParaRPr>
          </a:p>
        </p:txBody>
      </p:sp>
      <p:sp>
        <p:nvSpPr>
          <p:cNvPr id="7"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8" name="灯片编号占位符 5"/>
          <p:cNvSpPr>
            <a:spLocks noGrp="1" noChangeArrowheads="1"/>
          </p:cNvSpPr>
          <p:nvPr>
            <p:ph type="sldNum" sz="quarter" idx="12"/>
          </p:nvPr>
        </p:nvSpPr>
        <p:spPr/>
        <p:txBody>
          <a:bodyPr/>
          <a:lstStyle>
            <a:lvl1pPr>
              <a:defRPr/>
            </a:lvl1pPr>
          </a:lstStyle>
          <a:p>
            <a:pPr>
              <a:defRPr/>
            </a:pPr>
            <a:fld id="{56B04EDB-0B85-4A40-86A3-C802934AE71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485229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4267"/>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717" y="988485"/>
            <a:ext cx="6172200" cy="48725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40318" y="2057400"/>
            <a:ext cx="3932767"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zh-CN" altLang="en-US" smtClean="0"/>
              <a:t>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61647204-5EA4-4937-9D87-346EBA3430B3}"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F9A9FFCD-2835-44AA-962A-5779B70255B1}"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5051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4267"/>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717" y="988485"/>
            <a:ext cx="6172200"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840318" y="2057400"/>
            <a:ext cx="3932767"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zh-CN" altLang="en-US" smtClean="0"/>
              <a:t>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16FF3844-86ED-44D7-A762-7D29312FE952}"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B3C15010-49AB-4698-8DC0-DEFEE7330D09}"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5189905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B80A4AF6-0317-42F1-9680-DF558343E62B}"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DE3FFF4D-ECF1-4DC6-9EA5-D1E5F488D38C}"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835071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5167"/>
            <a:ext cx="2743200" cy="585046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5167"/>
            <a:ext cx="8026400" cy="5850467"/>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9D5560F3-A3EA-479E-9FAD-BD1DD76F3FBB}"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4AB25273-B373-408B-9821-5A6C2487800D}"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125878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5167"/>
            <a:ext cx="10972800" cy="1143000"/>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D1F65F4B-F759-493C-8FD7-A1149233016B}" type="datetime1">
              <a:rPr lang="zh-CN" altLang="en-US"/>
              <a:pPr>
                <a:defRPr/>
              </a:pPr>
              <a:t>2023/7/14</a:t>
            </a:fld>
            <a:endParaRPr lang="zh-CN" altLang="en-US" sz="2400">
              <a:solidFill>
                <a:srgbClr val="000000"/>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A21C20E8-21D4-4238-B836-7202EDDF7A3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2171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288741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05806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406377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314480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13500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418796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375007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2493664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panose="020F0502020204030204" pitchFamily="34" charset="0"/>
              </a:rPr>
              <a:t>单击此处编辑母版标题样式</a:t>
            </a:r>
          </a:p>
        </p:txBody>
      </p:sp>
      <p:sp>
        <p:nvSpPr>
          <p:cNvPr id="1027" name="文本占位符 2"/>
          <p:cNvSpPr>
            <a:spLocks noGrp="1" noChangeArrowheads="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anose="020F0502020204030204" pitchFamily="34" charset="0"/>
              </a:rPr>
              <a:t>单击此处编辑母版文本样式</a:t>
            </a:r>
          </a:p>
          <a:p>
            <a:pPr lvl="1"/>
            <a:r>
              <a:rPr lang="zh-CN" altLang="zh-CN" smtClean="0">
                <a:sym typeface="Calibri" panose="020F0502020204030204" pitchFamily="34" charset="0"/>
              </a:rPr>
              <a:t>第二级</a:t>
            </a:r>
          </a:p>
          <a:p>
            <a:pPr lvl="2"/>
            <a:r>
              <a:rPr lang="zh-CN" altLang="zh-CN" smtClean="0">
                <a:sym typeface="Calibri" panose="020F0502020204030204" pitchFamily="34" charset="0"/>
              </a:rPr>
              <a:t>第三级</a:t>
            </a:r>
          </a:p>
          <a:p>
            <a:pPr lvl="3"/>
            <a:r>
              <a:rPr lang="zh-CN" altLang="zh-CN" smtClean="0">
                <a:sym typeface="Calibri" panose="020F0502020204030204" pitchFamily="34" charset="0"/>
              </a:rPr>
              <a:t>第四级</a:t>
            </a:r>
          </a:p>
          <a:p>
            <a:pPr lvl="4"/>
            <a:r>
              <a:rPr lang="zh-CN" altLang="zh-CN"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609600" y="6356351"/>
            <a:ext cx="2844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fld id="{B852DEB3-ECAC-42F4-9304-42417A9A4C64}" type="datetime1">
              <a:rPr lang="zh-CN" altLang="en-US">
                <a:latin typeface="Arial" panose="020B0604020202020204" pitchFamily="34" charset="0"/>
              </a:rPr>
              <a:pPr fontAlgn="base">
                <a:spcBef>
                  <a:spcPct val="0"/>
                </a:spcBef>
                <a:spcAft>
                  <a:spcPct val="0"/>
                </a:spcAft>
                <a:defRPr/>
              </a:pPr>
              <a:t>2023/7/14</a:t>
            </a:fld>
            <a:endParaRPr lang="zh-CN" altLang="en-US" sz="2400">
              <a:solidFill>
                <a:srgbClr val="000000"/>
              </a:solidFill>
              <a:latin typeface="Arial" panose="020B0604020202020204" pitchFamily="34" charset="0"/>
            </a:endParaRPr>
          </a:p>
        </p:txBody>
      </p:sp>
      <p:sp>
        <p:nvSpPr>
          <p:cNvPr id="1029" name="页脚占位符 4"/>
          <p:cNvSpPr>
            <a:spLocks noGrp="1" noChangeArrowheads="1"/>
          </p:cNvSpPr>
          <p:nvPr>
            <p:ph type="ftr" sz="quarter" idx="3"/>
          </p:nvPr>
        </p:nvSpPr>
        <p:spPr bwMode="auto">
          <a:xfrm>
            <a:off x="4165600" y="6356351"/>
            <a:ext cx="3860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endParaRPr lang="zh-CN" altLang="zh-CN">
              <a:latin typeface="Arial" panose="020B0604020202020204" pitchFamily="34" charset="0"/>
            </a:endParaRPr>
          </a:p>
        </p:txBody>
      </p:sp>
      <p:sp>
        <p:nvSpPr>
          <p:cNvPr id="1030" name="灯片编号占位符 5"/>
          <p:cNvSpPr>
            <a:spLocks noGrp="1" noChangeArrowheads="1"/>
          </p:cNvSpPr>
          <p:nvPr>
            <p:ph type="sldNum" sz="quarter" idx="4"/>
          </p:nvPr>
        </p:nvSpPr>
        <p:spPr bwMode="auto">
          <a:xfrm>
            <a:off x="8737600" y="6356351"/>
            <a:ext cx="2844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fld id="{0EBC35C5-EAFA-482D-BA6B-3243C4E73083}" type="slidenum">
              <a:rPr lang="zh-CN" altLang="en-US">
                <a:latin typeface="Arial" panose="020B0604020202020204" pitchFamily="34" charset="0"/>
              </a:rPr>
              <a:pPr fontAlgn="base">
                <a:spcBef>
                  <a:spcPct val="0"/>
                </a:spcBef>
                <a:spcAft>
                  <a:spcPct val="0"/>
                </a:spcAft>
                <a:defRPr/>
              </a:pPr>
              <a:t>‹#›</a:t>
            </a:fld>
            <a:endParaRPr lang="zh-CN" altLang="en-US" sz="2400">
              <a:solidFill>
                <a:srgbClr val="000000"/>
              </a:solidFill>
              <a:latin typeface="Arial" panose="020B0604020202020204" pitchFamily="34" charset="0"/>
            </a:endParaRPr>
          </a:p>
        </p:txBody>
      </p:sp>
    </p:spTree>
    <p:extLst>
      <p:ext uri="{BB962C8B-B14F-4D97-AF65-F5344CB8AC3E}">
        <p14:creationId xmlns:p14="http://schemas.microsoft.com/office/powerpoint/2010/main" val="2181638298"/>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Lst>
  <p:hf sldNum="0" hdr="0" ftr="0"/>
  <p:txStyles>
    <p:titleStyle>
      <a:lvl1pPr marL="1219170" indent="-1219170" algn="ctr" rtl="0" eaLnBrk="0" fontAlgn="base" hangingPunct="0">
        <a:spcBef>
          <a:spcPct val="0"/>
        </a:spcBef>
        <a:spcAft>
          <a:spcPct val="0"/>
        </a:spcAft>
        <a:defRPr sz="5867" kern="1200">
          <a:solidFill>
            <a:schemeClr val="tx1"/>
          </a:solidFill>
          <a:latin typeface="+mj-lt"/>
          <a:ea typeface="+mj-ea"/>
          <a:cs typeface="+mj-cs"/>
          <a:sym typeface="Calibri" panose="020F0502020204030204" pitchFamily="34" charset="0"/>
        </a:defRPr>
      </a:lvl1pPr>
      <a:lvl2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828754"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438339"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047924"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657509"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sym typeface="Calibri" panose="020F0502020204030204" pitchFamily="34" charset="0"/>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sym typeface="Calibri" panose="020F0502020204030204" pitchFamily="34" charset="0"/>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sym typeface="Calibri" panose="020F0502020204030204" pitchFamily="34" charset="0"/>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sym typeface="Calibri" panose="020F0502020204030204" pitchFamily="34" charset="0"/>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8.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34" y="0"/>
            <a:ext cx="1218776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bwMode="auto">
          <a:xfrm>
            <a:off x="1754718" y="1193800"/>
            <a:ext cx="8682567" cy="3445933"/>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buFont typeface="Arial" panose="020B0604020202020204" pitchFamily="34" charset="0"/>
              <a:buNone/>
              <a:defRPr/>
            </a:pPr>
            <a:r>
              <a:rPr lang="zh-CN" altLang="en-US" sz="3200" b="1" dirty="0">
                <a:solidFill>
                  <a:schemeClr val="accent1"/>
                </a:solidFill>
                <a:latin typeface="微软雅黑" panose="020B0503020204020204" pitchFamily="34" charset="-122"/>
                <a:ea typeface="微软雅黑" panose="020B0503020204020204" pitchFamily="34" charset="-122"/>
              </a:rPr>
              <a:t>阿立哌唑口溶膜</a:t>
            </a:r>
            <a:endParaRPr lang="en-US" altLang="zh-CN" sz="3200" b="1" dirty="0">
              <a:solidFill>
                <a:schemeClr val="accent1"/>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b="1" dirty="0">
                <a:solidFill>
                  <a:schemeClr val="accent1"/>
                </a:solidFill>
                <a:latin typeface="微软雅黑" panose="020B0503020204020204" pitchFamily="34" charset="-122"/>
                <a:ea typeface="微软雅黑" panose="020B0503020204020204" pitchFamily="34" charset="-122"/>
              </a:rPr>
              <a:t>（醒</a:t>
            </a:r>
            <a:r>
              <a:rPr lang="zh-CN" altLang="en-US" sz="3200" b="1" dirty="0" smtClean="0">
                <a:solidFill>
                  <a:schemeClr val="accent1"/>
                </a:solidFill>
                <a:latin typeface="微软雅黑" panose="020B0503020204020204" pitchFamily="34" charset="-122"/>
                <a:ea typeface="微软雅黑" panose="020B0503020204020204" pitchFamily="34" charset="-122"/>
              </a:rPr>
              <a:t>平口</a:t>
            </a:r>
            <a:r>
              <a:rPr lang="zh-CN" altLang="en-US" sz="3200" b="1" dirty="0">
                <a:solidFill>
                  <a:schemeClr val="accent1"/>
                </a:solidFill>
                <a:latin typeface="微软雅黑" panose="020B0503020204020204" pitchFamily="34" charset="-122"/>
                <a:ea typeface="微软雅黑" panose="020B0503020204020204" pitchFamily="34" charset="-122"/>
              </a:rPr>
              <a:t>溶膜）</a:t>
            </a:r>
            <a:endParaRPr lang="en-US" altLang="zh-CN" sz="3200" b="1" dirty="0">
              <a:solidFill>
                <a:schemeClr val="accent1"/>
              </a:solidFill>
              <a:latin typeface="微软雅黑" panose="020B0503020204020204" pitchFamily="34" charset="-122"/>
              <a:ea typeface="微软雅黑" panose="020B0503020204020204" pitchFamily="34" charset="-122"/>
            </a:endParaRPr>
          </a:p>
          <a:p>
            <a:pPr algn="ctr" eaLnBrk="1" hangingPunct="1">
              <a:lnSpc>
                <a:spcPct val="150000"/>
              </a:lnSpc>
              <a:buFont typeface="Arial" panose="020B0604020202020204" pitchFamily="34" charset="0"/>
              <a:buNone/>
              <a:defRPr/>
            </a:pPr>
            <a:endParaRPr lang="en-US" altLang="zh-CN" sz="3200" b="1" dirty="0">
              <a:solidFill>
                <a:schemeClr val="accent1"/>
              </a:solidFill>
              <a:latin typeface="微软雅黑" panose="020B0503020204020204" pitchFamily="34" charset="-122"/>
              <a:ea typeface="微软雅黑" panose="020B0503020204020204" pitchFamily="34" charset="-122"/>
            </a:endParaRPr>
          </a:p>
        </p:txBody>
      </p:sp>
      <p:sp>
        <p:nvSpPr>
          <p:cNvPr id="5124" name="圆角矩形 4"/>
          <p:cNvSpPr>
            <a:spLocks noChangeArrowheads="1"/>
          </p:cNvSpPr>
          <p:nvPr/>
        </p:nvSpPr>
        <p:spPr bwMode="auto">
          <a:xfrm>
            <a:off x="4512734" y="3801534"/>
            <a:ext cx="3166533" cy="651933"/>
          </a:xfrm>
          <a:prstGeom prst="roundRect">
            <a:avLst>
              <a:gd name="adj" fmla="val 38352"/>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buFont typeface="Arial" panose="020B0604020202020204" pitchFamily="34" charset="0"/>
              <a:buNone/>
            </a:pPr>
            <a:r>
              <a:rPr lang="zh-CN" altLang="en-US" sz="2400" b="1">
                <a:solidFill>
                  <a:schemeClr val="bg1"/>
                </a:solidFill>
                <a:latin typeface="微软雅黑" panose="020B0503020204020204" pitchFamily="34" charset="-122"/>
                <a:ea typeface="微软雅黑" panose="020B0503020204020204" pitchFamily="34" charset="-122"/>
              </a:rPr>
              <a:t>齐鲁制药有限公司</a:t>
            </a:r>
          </a:p>
        </p:txBody>
      </p:sp>
    </p:spTree>
    <p:extLst>
      <p:ext uri="{BB962C8B-B14F-4D97-AF65-F5344CB8AC3E}">
        <p14:creationId xmlns:p14="http://schemas.microsoft.com/office/powerpoint/2010/main" val="1672054282"/>
      </p:ext>
    </p:extLst>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4C338CB2-AF79-4CB6-812B-97C8B282366B}" type="datetime1">
              <a:rPr lang="zh-CN" altLang="en-US" smtClean="0">
                <a:ea typeface="微软雅黑" panose="020B0503020204020204" pitchFamily="34" charset="-122"/>
              </a:rPr>
              <a:pPr>
                <a:defRPr/>
              </a:pPr>
              <a:t>2023/7/14</a:t>
            </a:fld>
            <a:endParaRPr lang="zh-CN" altLang="en-US" sz="2400">
              <a:solidFill>
                <a:srgbClr val="000000"/>
              </a:solidFill>
              <a:ea typeface="微软雅黑" panose="020B0503020204020204" pitchFamily="34" charset="-122"/>
            </a:endParaRPr>
          </a:p>
        </p:txBody>
      </p:sp>
      <p:sp>
        <p:nvSpPr>
          <p:cNvPr id="3" name="矩形 2"/>
          <p:cNvSpPr/>
          <p:nvPr/>
        </p:nvSpPr>
        <p:spPr>
          <a:xfrm>
            <a:off x="1600938" y="1648068"/>
            <a:ext cx="9345227" cy="2575770"/>
          </a:xfrm>
          <a:prstGeom prst="rect">
            <a:avLst/>
          </a:prstGeom>
        </p:spPr>
        <p:txBody>
          <a:bodyPr wrap="square">
            <a:spAutoFit/>
          </a:bodyPr>
          <a:lstStyle/>
          <a:p>
            <a:pPr>
              <a:spcBef>
                <a:spcPct val="0"/>
              </a:spcBef>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1</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APA</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指南：美国精神病学协会</a:t>
            </a:r>
          </a:p>
          <a:p>
            <a:pPr>
              <a:spcBef>
                <a:spcPct val="0"/>
              </a:spcBef>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2</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NICC</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指南：英国国家卫生与临床技术优化研究所</a:t>
            </a:r>
          </a:p>
          <a:p>
            <a:pPr>
              <a:spcBef>
                <a:spcPct val="0"/>
              </a:spcBef>
              <a:buFontTx/>
              <a:buNone/>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3</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中国精神分裂症防治指南</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》2015</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年</a:t>
            </a:r>
            <a:endPar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a:spcBef>
                <a:spcPct val="0"/>
              </a:spcBef>
              <a:buFontTx/>
              <a:buNone/>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4</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、孙丽丽、周沫   北京大学第六医院 </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中国药房</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 ［</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J</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 反复住院精神分裂症患者的用药依从性分析   </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2007</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年 第</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18</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卷第</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8</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期</a:t>
            </a:r>
            <a:endPar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a:spcBef>
                <a:spcPct val="0"/>
              </a:spcBef>
              <a:buFontTx/>
              <a:buNone/>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5</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、司晓菲、姜典卓  国家药品监督管理局 </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临床药物治疗杂志</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J</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］精神障碍类治疗药物口腔膜剂药学研究探究</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2023</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年</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5</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月    第</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21</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卷 第</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5</a:t>
            </a:r>
            <a:r>
              <a:rPr lang="zh-CN" altLang="en-US"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期</a:t>
            </a:r>
            <a:endPar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a:spcBef>
                <a:spcPct val="0"/>
              </a:spcBef>
              <a:buFontTx/>
              <a:buNone/>
            </a:pPr>
            <a:r>
              <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6</a:t>
            </a:r>
            <a:r>
              <a:rPr lang="zh-CN" altLang="en-US"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67" dirty="0" err="1"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Stahl,s</a:t>
            </a:r>
            <a:r>
              <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 Essential Psychopharmacology Neuroscientific Basis and Practical Applications  </a:t>
            </a:r>
          </a:p>
          <a:p>
            <a:pPr>
              <a:spcBef>
                <a:spcPct val="0"/>
              </a:spcBef>
              <a:buFontTx/>
              <a:buNone/>
            </a:pPr>
            <a:r>
              <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7</a:t>
            </a:r>
            <a:r>
              <a:rPr lang="zh-CN" altLang="en-US"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、国家食品药品监督管理局发布的</a:t>
            </a:r>
            <a:r>
              <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00" dirty="0" smtClean="0">
                <a:ea typeface="微软雅黑" panose="020B0503020204020204" pitchFamily="34" charset="-122"/>
              </a:rPr>
              <a:t>关于</a:t>
            </a:r>
            <a:r>
              <a:rPr lang="zh-CN" altLang="en-US" sz="1400" dirty="0">
                <a:ea typeface="微软雅黑" panose="020B0503020204020204" pitchFamily="34" charset="-122"/>
              </a:rPr>
              <a:t>发布化学药品注册分类改革工作方案的</a:t>
            </a:r>
            <a:r>
              <a:rPr lang="zh-CN" altLang="en-US" sz="1400" dirty="0" smtClean="0">
                <a:ea typeface="微软雅黑" panose="020B0503020204020204" pitchFamily="34" charset="-122"/>
              </a:rPr>
              <a:t>公告</a:t>
            </a:r>
            <a:r>
              <a:rPr lang="en-US" altLang="zh-CN" sz="1400" dirty="0" smtClean="0">
                <a:ea typeface="微软雅黑" panose="020B0503020204020204" pitchFamily="34" charset="-122"/>
              </a:rPr>
              <a:t>》</a:t>
            </a:r>
          </a:p>
          <a:p>
            <a:pPr>
              <a:spcBef>
                <a:spcPct val="0"/>
              </a:spcBef>
              <a:buFontTx/>
              <a:buNone/>
            </a:pPr>
            <a:r>
              <a:rPr lang="en-US" altLang="zh-CN" sz="14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8</a:t>
            </a:r>
            <a:r>
              <a:rPr lang="zh-CN" altLang="en-US" sz="14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4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“十四五”国家医药工业发展规划</a:t>
            </a:r>
            <a:r>
              <a:rPr lang="en-US" altLang="zh-CN" sz="14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endPar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a:spcBef>
                <a:spcPct val="0"/>
              </a:spcBef>
              <a:buFontTx/>
              <a:buNone/>
            </a:pPr>
            <a:endPar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 name="文本框 3"/>
          <p:cNvSpPr txBox="1"/>
          <p:nvPr/>
        </p:nvSpPr>
        <p:spPr>
          <a:xfrm>
            <a:off x="932156" y="133164"/>
            <a:ext cx="2343705" cy="584775"/>
          </a:xfrm>
          <a:prstGeom prst="rect">
            <a:avLst/>
          </a:prstGeom>
          <a:noFill/>
        </p:spPr>
        <p:txBody>
          <a:bodyPr wrap="square" rtlCol="0">
            <a:spAutoFit/>
          </a:bodyPr>
          <a:lstStyle/>
          <a:p>
            <a:r>
              <a:rPr lang="zh-CN" altLang="en-US" sz="3200" b="1" dirty="0" smtClean="0">
                <a:solidFill>
                  <a:srgbClr val="4F81BD"/>
                </a:solidFill>
                <a:latin typeface="微软雅黑" panose="020B0503020204020204" pitchFamily="34" charset="-122"/>
                <a:ea typeface="微软雅黑" panose="020B0503020204020204" pitchFamily="34" charset="-122"/>
              </a:rPr>
              <a:t>指南文献</a:t>
            </a:r>
            <a:endParaRPr lang="zh-CN" altLang="en-US" sz="3200" b="1" dirty="0">
              <a:solidFill>
                <a:srgbClr val="4F81BD"/>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56899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圆角矩形 20"/>
          <p:cNvSpPr>
            <a:spLocks noChangeArrowheads="1"/>
          </p:cNvSpPr>
          <p:nvPr/>
        </p:nvSpPr>
        <p:spPr bwMode="auto">
          <a:xfrm>
            <a:off x="4514851" y="4353985"/>
            <a:ext cx="2235200" cy="594783"/>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7171" name="圆角矩形 22"/>
          <p:cNvSpPr>
            <a:spLocks noChangeArrowheads="1"/>
          </p:cNvSpPr>
          <p:nvPr/>
        </p:nvSpPr>
        <p:spPr bwMode="auto">
          <a:xfrm>
            <a:off x="4512733" y="3272367"/>
            <a:ext cx="2235200" cy="594784"/>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7172" name="圆角矩形 24"/>
          <p:cNvSpPr>
            <a:spLocks noChangeArrowheads="1"/>
          </p:cNvSpPr>
          <p:nvPr/>
        </p:nvSpPr>
        <p:spPr bwMode="auto">
          <a:xfrm>
            <a:off x="8701617" y="3272367"/>
            <a:ext cx="2235200" cy="594784"/>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7173" name="圆角矩形 23"/>
          <p:cNvSpPr>
            <a:spLocks noChangeArrowheads="1"/>
          </p:cNvSpPr>
          <p:nvPr/>
        </p:nvSpPr>
        <p:spPr bwMode="auto">
          <a:xfrm>
            <a:off x="8701617" y="2201333"/>
            <a:ext cx="2235200" cy="594784"/>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15" name="MH_Others_1"/>
          <p:cNvSpPr/>
          <p:nvPr>
            <p:custDataLst>
              <p:tags r:id="rId1"/>
            </p:custDataLst>
          </p:nvPr>
        </p:nvSpPr>
        <p:spPr>
          <a:xfrm>
            <a:off x="1329267" y="1940984"/>
            <a:ext cx="1087967" cy="3367616"/>
          </a:xfrm>
          <a:prstGeom prst="rect">
            <a:avLst/>
          </a:prstGeom>
          <a:solidFill>
            <a:srgbClr val="2683C6"/>
          </a:solidFill>
          <a:ln w="25400" cap="flat" cmpd="sng" algn="ctr">
            <a:noFill/>
            <a:prstDash val="solid"/>
          </a:ln>
          <a:effectLst/>
        </p:spPr>
        <p:txBody>
          <a:bodyPr lIns="0" tIns="0" rIns="0" bIns="0" anchor="ctr">
            <a:normAutofit/>
          </a:bodyPr>
          <a:lstStyle/>
          <a:p>
            <a:pPr algn="ctr">
              <a:defRPr/>
            </a:pPr>
            <a:r>
              <a:rPr lang="zh-CN" altLang="en-US" sz="5333" kern="0">
                <a:solidFill>
                  <a:srgbClr val="FFFFFF"/>
                </a:solidFill>
                <a:latin typeface="微软雅黑" panose="020B0503020204020204" pitchFamily="34" charset="-122"/>
                <a:ea typeface="微软雅黑" panose="020B0503020204020204" pitchFamily="34" charset="-122"/>
              </a:rPr>
              <a:t>目录</a:t>
            </a:r>
            <a:endParaRPr lang="zh-CN" altLang="en-US" sz="5333" kern="0" dirty="0">
              <a:solidFill>
                <a:srgbClr val="FFFFFF"/>
              </a:solidFill>
              <a:latin typeface="微软雅黑" panose="020B0503020204020204" pitchFamily="34" charset="-122"/>
              <a:ea typeface="微软雅黑" panose="020B0503020204020204" pitchFamily="34" charset="-122"/>
            </a:endParaRPr>
          </a:p>
        </p:txBody>
      </p:sp>
      <p:sp>
        <p:nvSpPr>
          <p:cNvPr id="16" name="MH_Others_2"/>
          <p:cNvSpPr txBox="1"/>
          <p:nvPr>
            <p:custDataLst>
              <p:tags r:id="rId2"/>
            </p:custDataLst>
          </p:nvPr>
        </p:nvSpPr>
        <p:spPr>
          <a:xfrm>
            <a:off x="3208867" y="1286933"/>
            <a:ext cx="2448984" cy="654051"/>
          </a:xfrm>
          <a:prstGeom prst="rect">
            <a:avLst/>
          </a:prstGeom>
          <a:noFill/>
        </p:spPr>
        <p:txBody>
          <a:bodyPr lIns="0" tIns="0" rIns="0" bIns="0">
            <a:normAutofit/>
          </a:bodyPr>
          <a:lstStyle/>
          <a:p>
            <a:pPr algn="ctr">
              <a:defRPr/>
            </a:pPr>
            <a:r>
              <a:rPr lang="en-US" altLang="zh-CN" sz="3200" spc="133" dirty="0">
                <a:solidFill>
                  <a:srgbClr val="B8B8B8"/>
                </a:solidFill>
                <a:latin typeface="微软雅黑" panose="020B0503020204020204" pitchFamily="34" charset="-122"/>
                <a:ea typeface="微软雅黑" panose="020B0503020204020204" pitchFamily="34" charset="-122"/>
              </a:rPr>
              <a:t>CONTENTS</a:t>
            </a:r>
            <a:endParaRPr lang="zh-CN" altLang="en-US" sz="3200" spc="133" dirty="0">
              <a:solidFill>
                <a:srgbClr val="B8B8B8"/>
              </a:solidFill>
              <a:latin typeface="微软雅黑" panose="020B0503020204020204" pitchFamily="34" charset="-122"/>
              <a:ea typeface="微软雅黑" panose="020B0503020204020204" pitchFamily="34" charset="-122"/>
            </a:endParaRPr>
          </a:p>
        </p:txBody>
      </p:sp>
      <p:sp>
        <p:nvSpPr>
          <p:cNvPr id="7176" name="MH_Entry_2"/>
          <p:cNvSpPr txBox="1">
            <a:spLocks noChangeArrowheads="1"/>
          </p:cNvSpPr>
          <p:nvPr>
            <p:custDataLst>
              <p:tags r:id="rId3"/>
            </p:custDataLst>
          </p:nvPr>
        </p:nvSpPr>
        <p:spPr bwMode="auto">
          <a:xfrm>
            <a:off x="4690533" y="3285067"/>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安全性</a:t>
            </a:r>
          </a:p>
        </p:txBody>
      </p:sp>
      <p:sp>
        <p:nvSpPr>
          <p:cNvPr id="19" name="矩形 18"/>
          <p:cNvSpPr/>
          <p:nvPr/>
        </p:nvSpPr>
        <p:spPr>
          <a:xfrm>
            <a:off x="3613151" y="2180167"/>
            <a:ext cx="605367" cy="594784"/>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1</a:t>
            </a:r>
            <a:endParaRPr lang="zh-CN" altLang="en-US" sz="2400" kern="0" dirty="0">
              <a:solidFill>
                <a:prstClr val="white"/>
              </a:solidFill>
              <a:ea typeface="微软雅黑" panose="020B0503020204020204" pitchFamily="34" charset="-122"/>
            </a:endParaRPr>
          </a:p>
        </p:txBody>
      </p:sp>
      <p:sp>
        <p:nvSpPr>
          <p:cNvPr id="20" name="矩形 19"/>
          <p:cNvSpPr/>
          <p:nvPr/>
        </p:nvSpPr>
        <p:spPr>
          <a:xfrm>
            <a:off x="3613151" y="3278718"/>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2</a:t>
            </a:r>
            <a:endParaRPr lang="zh-CN" altLang="en-US" sz="2400" kern="0" dirty="0">
              <a:solidFill>
                <a:prstClr val="white"/>
              </a:solidFill>
              <a:ea typeface="微软雅黑" panose="020B0503020204020204" pitchFamily="34" charset="-122"/>
            </a:endParaRPr>
          </a:p>
        </p:txBody>
      </p:sp>
      <p:sp>
        <p:nvSpPr>
          <p:cNvPr id="7179" name="MH_Entry_2"/>
          <p:cNvSpPr txBox="1">
            <a:spLocks noChangeArrowheads="1"/>
          </p:cNvSpPr>
          <p:nvPr>
            <p:custDataLst>
              <p:tags r:id="rId4"/>
            </p:custDataLst>
          </p:nvPr>
        </p:nvSpPr>
        <p:spPr bwMode="auto">
          <a:xfrm>
            <a:off x="4690533" y="4339167"/>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有效性</a:t>
            </a:r>
          </a:p>
        </p:txBody>
      </p:sp>
      <p:sp>
        <p:nvSpPr>
          <p:cNvPr id="22" name="矩形 21"/>
          <p:cNvSpPr/>
          <p:nvPr/>
        </p:nvSpPr>
        <p:spPr>
          <a:xfrm>
            <a:off x="3613151" y="4379385"/>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3</a:t>
            </a:r>
            <a:endParaRPr lang="zh-CN" altLang="en-US" sz="2400" kern="0" dirty="0">
              <a:solidFill>
                <a:prstClr val="white"/>
              </a:solidFill>
              <a:ea typeface="微软雅黑" panose="020B0503020204020204" pitchFamily="34" charset="-122"/>
            </a:endParaRPr>
          </a:p>
        </p:txBody>
      </p:sp>
      <p:sp>
        <p:nvSpPr>
          <p:cNvPr id="7181" name="MH_Entry_2"/>
          <p:cNvSpPr txBox="1">
            <a:spLocks noChangeArrowheads="1"/>
          </p:cNvSpPr>
          <p:nvPr>
            <p:custDataLst>
              <p:tags r:id="rId5"/>
            </p:custDataLst>
          </p:nvPr>
        </p:nvSpPr>
        <p:spPr bwMode="auto">
          <a:xfrm>
            <a:off x="9076267" y="2180167"/>
            <a:ext cx="2463800" cy="594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创新性</a:t>
            </a:r>
          </a:p>
        </p:txBody>
      </p:sp>
      <p:sp>
        <p:nvSpPr>
          <p:cNvPr id="31" name="矩形 30"/>
          <p:cNvSpPr/>
          <p:nvPr/>
        </p:nvSpPr>
        <p:spPr>
          <a:xfrm>
            <a:off x="7723718" y="2180167"/>
            <a:ext cx="605367" cy="594784"/>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4</a:t>
            </a:r>
            <a:endParaRPr lang="zh-CN" altLang="en-US" sz="2400" kern="0" dirty="0">
              <a:solidFill>
                <a:prstClr val="white"/>
              </a:solidFill>
              <a:ea typeface="微软雅黑" panose="020B0503020204020204" pitchFamily="34" charset="-122"/>
            </a:endParaRPr>
          </a:p>
        </p:txBody>
      </p:sp>
      <p:sp>
        <p:nvSpPr>
          <p:cNvPr id="7183" name="MH_Entry_2"/>
          <p:cNvSpPr txBox="1">
            <a:spLocks noChangeArrowheads="1"/>
          </p:cNvSpPr>
          <p:nvPr>
            <p:custDataLst>
              <p:tags r:id="rId6"/>
            </p:custDataLst>
          </p:nvPr>
        </p:nvSpPr>
        <p:spPr bwMode="auto">
          <a:xfrm>
            <a:off x="9076267" y="3278718"/>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公平性</a:t>
            </a:r>
          </a:p>
        </p:txBody>
      </p:sp>
      <p:sp>
        <p:nvSpPr>
          <p:cNvPr id="33" name="矩形 32"/>
          <p:cNvSpPr/>
          <p:nvPr/>
        </p:nvSpPr>
        <p:spPr>
          <a:xfrm>
            <a:off x="7723718" y="3278718"/>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5</a:t>
            </a:r>
            <a:endParaRPr lang="zh-CN" altLang="en-US" sz="2400" kern="0" dirty="0">
              <a:solidFill>
                <a:prstClr val="white"/>
              </a:solidFill>
              <a:ea typeface="微软雅黑" panose="020B0503020204020204" pitchFamily="34" charset="-122"/>
            </a:endParaRPr>
          </a:p>
        </p:txBody>
      </p:sp>
      <p:sp>
        <p:nvSpPr>
          <p:cNvPr id="7185" name="圆角矩形 1"/>
          <p:cNvSpPr>
            <a:spLocks noChangeArrowheads="1"/>
          </p:cNvSpPr>
          <p:nvPr/>
        </p:nvSpPr>
        <p:spPr bwMode="auto">
          <a:xfrm>
            <a:off x="4512733" y="2216151"/>
            <a:ext cx="2235200" cy="594783"/>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7186" name="MH_Entry_1"/>
          <p:cNvSpPr txBox="1">
            <a:spLocks noChangeArrowheads="1"/>
          </p:cNvSpPr>
          <p:nvPr>
            <p:custDataLst>
              <p:tags r:id="rId7"/>
            </p:custDataLst>
          </p:nvPr>
        </p:nvSpPr>
        <p:spPr bwMode="auto">
          <a:xfrm>
            <a:off x="4690534" y="2199218"/>
            <a:ext cx="2465917" cy="594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药品基本信息</a:t>
            </a:r>
          </a:p>
        </p:txBody>
      </p:sp>
    </p:spTree>
    <p:extLst>
      <p:ext uri="{BB962C8B-B14F-4D97-AF65-F5344CB8AC3E}">
        <p14:creationId xmlns:p14="http://schemas.microsoft.com/office/powerpoint/2010/main" val="2661882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35984"/>
            <a:ext cx="72644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1</a:t>
            </a:r>
            <a:r>
              <a:rPr lang="zh-CN" altLang="en-US" sz="3200" b="1" dirty="0">
                <a:solidFill>
                  <a:srgbClr val="4F81BD"/>
                </a:solidFill>
                <a:latin typeface="微软雅黑" panose="020B0503020204020204" pitchFamily="34" charset="-122"/>
                <a:ea typeface="微软雅黑" panose="020B0503020204020204" pitchFamily="34" charset="-122"/>
              </a:rPr>
              <a:t>、药品基本信息   </a:t>
            </a:r>
            <a:r>
              <a:rPr lang="en-US" altLang="zh-CN" sz="2667" spc="133" dirty="0">
                <a:solidFill>
                  <a:srgbClr val="B8B8B8"/>
                </a:solidFill>
                <a:latin typeface="微软雅黑" panose="020B0503020204020204" pitchFamily="34" charset="-122"/>
                <a:ea typeface="微软雅黑" panose="020B0503020204020204" pitchFamily="34" charset="-122"/>
              </a:rPr>
              <a:t>Basic information</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3648204426"/>
              </p:ext>
            </p:extLst>
          </p:nvPr>
        </p:nvGraphicFramePr>
        <p:xfrm>
          <a:off x="326090" y="937961"/>
          <a:ext cx="6030322" cy="5386050"/>
        </p:xfrm>
        <a:graphic>
          <a:graphicData uri="http://schemas.openxmlformats.org/drawingml/2006/table">
            <a:tbl>
              <a:tblPr firstCol="1" bandRow="1">
                <a:tableStyleId>{5C22544A-7EE6-4342-B048-85BDC9FD1C3A}</a:tableStyleId>
              </a:tblPr>
              <a:tblGrid>
                <a:gridCol w="1229681">
                  <a:extLst>
                    <a:ext uri="{9D8B030D-6E8A-4147-A177-3AD203B41FA5}">
                      <a16:colId xmlns:a16="http://schemas.microsoft.com/office/drawing/2014/main" val="20000"/>
                    </a:ext>
                  </a:extLst>
                </a:gridCol>
                <a:gridCol w="1334913">
                  <a:extLst>
                    <a:ext uri="{9D8B030D-6E8A-4147-A177-3AD203B41FA5}">
                      <a16:colId xmlns:a16="http://schemas.microsoft.com/office/drawing/2014/main" val="20001"/>
                    </a:ext>
                  </a:extLst>
                </a:gridCol>
                <a:gridCol w="1179871">
                  <a:extLst>
                    <a:ext uri="{9D8B030D-6E8A-4147-A177-3AD203B41FA5}">
                      <a16:colId xmlns:a16="http://schemas.microsoft.com/office/drawing/2014/main" val="20002"/>
                    </a:ext>
                  </a:extLst>
                </a:gridCol>
                <a:gridCol w="2285857">
                  <a:extLst>
                    <a:ext uri="{9D8B030D-6E8A-4147-A177-3AD203B41FA5}">
                      <a16:colId xmlns:a16="http://schemas.microsoft.com/office/drawing/2014/main" val="20003"/>
                    </a:ext>
                  </a:extLst>
                </a:gridCol>
              </a:tblGrid>
              <a:tr h="500222">
                <a:tc>
                  <a:txBody>
                    <a:bodyPr/>
                    <a:lstStyle/>
                    <a:p>
                      <a:r>
                        <a:rPr lang="zh-CN" altLang="en-US" sz="1500" dirty="0" smtClean="0">
                          <a:ea typeface="微软雅黑" panose="020B0503020204020204" pitchFamily="34" charset="-122"/>
                        </a:rPr>
                        <a:t>通用名</a:t>
                      </a:r>
                      <a:endParaRPr lang="zh-CN" altLang="en-US" sz="1500" dirty="0">
                        <a:ea typeface="微软雅黑" panose="020B0503020204020204" pitchFamily="34" charset="-122"/>
                      </a:endParaRPr>
                    </a:p>
                  </a:txBody>
                  <a:tcPr marL="121928" marR="121928" marT="60957" marB="60957" anchor="ctr"/>
                </a:tc>
                <a:tc gridSpan="3">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CN" altLang="en-US" sz="1500" b="0" kern="1200" dirty="0" smtClean="0">
                          <a:solidFill>
                            <a:schemeClr val="tx1"/>
                          </a:solidFill>
                          <a:latin typeface="微软雅黑" panose="020B0503020204020204" pitchFamily="34" charset="-122"/>
                          <a:ea typeface="微软雅黑" panose="020B0503020204020204" pitchFamily="34" charset="-122"/>
                          <a:cs typeface="+mn-cs"/>
                        </a:rPr>
                        <a:t>阿立哌唑口溶膜</a:t>
                      </a:r>
                    </a:p>
                  </a:txBody>
                  <a:tcPr marL="121928" marR="121928" marT="60957" marB="60957" anchor="ct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0"/>
                  </a:ext>
                </a:extLst>
              </a:tr>
              <a:tr h="355106">
                <a:tc>
                  <a:txBody>
                    <a:bodyPr/>
                    <a:lstStyle/>
                    <a:p>
                      <a:r>
                        <a:rPr lang="zh-CN" altLang="en-US" sz="1500" dirty="0" smtClean="0">
                          <a:ea typeface="微软雅黑" panose="020B0503020204020204" pitchFamily="34" charset="-122"/>
                        </a:rPr>
                        <a:t>注册规格</a:t>
                      </a:r>
                      <a:endParaRPr lang="zh-CN" altLang="en-US" sz="1500" dirty="0">
                        <a:ea typeface="微软雅黑" panose="020B0503020204020204" pitchFamily="34" charset="-122"/>
                      </a:endParaRPr>
                    </a:p>
                  </a:txBody>
                  <a:tcPr marL="121928" marR="121928" marT="60957" marB="60957" anchor="ctr"/>
                </a:tc>
                <a:tc gridSpan="3">
                  <a:txBody>
                    <a:bodyPr/>
                    <a:lstStyle/>
                    <a:p>
                      <a:pPr marL="0" marR="0" lvl="0" indent="0" algn="l" defTabSz="914400" rtl="0" eaLnBrk="0" fontAlgn="base" latinLnBrk="0" hangingPunct="0">
                        <a:lnSpc>
                          <a:spcPts val="2667"/>
                        </a:lnSpc>
                        <a:spcBef>
                          <a:spcPct val="0"/>
                        </a:spcBef>
                        <a:spcAft>
                          <a:spcPct val="0"/>
                        </a:spcAft>
                        <a:buClrTx/>
                        <a:buSzTx/>
                        <a:buFont typeface="Wingdings" panose="05000000000000000000" pitchFamily="2" charset="2"/>
                        <a:buNone/>
                        <a:tabLst/>
                        <a:defRPr/>
                      </a:pP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10mg</a:t>
                      </a:r>
                      <a:r>
                        <a:rPr lang="en-US" altLang="zh-CN" sz="1467" kern="1200" baseline="0" dirty="0" smtClean="0">
                          <a:solidFill>
                            <a:schemeClr val="tx1"/>
                          </a:solidFill>
                          <a:latin typeface="微软雅黑" panose="020B0503020204020204" pitchFamily="34" charset="-122"/>
                          <a:ea typeface="微软雅黑" panose="020B0503020204020204" pitchFamily="34" charset="-122"/>
                          <a:cs typeface="+mn-cs"/>
                        </a:rPr>
                        <a:t>  </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15mg</a:t>
                      </a:r>
                    </a:p>
                  </a:txBody>
                  <a:tcPr marL="121928" marR="121928" marT="60957" marB="60957" anchor="ct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1"/>
                  </a:ext>
                </a:extLst>
              </a:tr>
              <a:tr h="738228">
                <a:tc>
                  <a:txBody>
                    <a:bodyPr/>
                    <a:lstStyle/>
                    <a:p>
                      <a:r>
                        <a:rPr lang="zh-CN" altLang="en-US" sz="1500" b="1" kern="1200" dirty="0" smtClean="0">
                          <a:solidFill>
                            <a:schemeClr val="lt1"/>
                          </a:solidFill>
                          <a:latin typeface="+mn-lt"/>
                          <a:ea typeface="微软雅黑" panose="020B0503020204020204" pitchFamily="34" charset="-122"/>
                          <a:cs typeface="+mn-cs"/>
                        </a:rPr>
                        <a:t>适应症</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zh-CN" altLang="zh-CN" sz="1467" kern="1200" dirty="0" smtClean="0">
                          <a:solidFill>
                            <a:schemeClr val="tx1"/>
                          </a:solidFill>
                          <a:latin typeface="微软雅黑" panose="020B0503020204020204" pitchFamily="34" charset="-122"/>
                          <a:ea typeface="微软雅黑" panose="020B0503020204020204" pitchFamily="34" charset="-122"/>
                          <a:cs typeface="+mn-cs"/>
                        </a:rPr>
                        <a:t>用于治疗精神分裂症。</a:t>
                      </a:r>
                    </a:p>
                    <a:p>
                      <a:pPr marL="0" marR="0" lvl="0" indent="0" algn="l" defTabSz="914400" rtl="0" eaLnBrk="1" fontAlgn="base" latinLnBrk="0" hangingPunct="1">
                        <a:lnSpc>
                          <a:spcPct val="100000"/>
                        </a:lnSpc>
                        <a:spcBef>
                          <a:spcPct val="0"/>
                        </a:spcBef>
                        <a:spcAft>
                          <a:spcPct val="0"/>
                        </a:spcAft>
                        <a:buClrTx/>
                        <a:buSzTx/>
                        <a:buFontTx/>
                        <a:buNone/>
                        <a:tabLst/>
                      </a:pPr>
                      <a:r>
                        <a:rPr lang="zh-CN" altLang="zh-CN" sz="1467" kern="1200" dirty="0" smtClean="0">
                          <a:solidFill>
                            <a:schemeClr val="tx1"/>
                          </a:solidFill>
                          <a:latin typeface="微软雅黑" panose="020B0503020204020204" pitchFamily="34" charset="-122"/>
                          <a:ea typeface="微软雅黑" panose="020B0503020204020204" pitchFamily="34" charset="-122"/>
                          <a:cs typeface="+mn-cs"/>
                        </a:rPr>
                        <a:t>选择阿立哌唑用于长期治疗的医生应定期重新评估该药对个别患者的长期疗效。</a:t>
                      </a:r>
                      <a:endParaRPr lang="zh-CN" altLang="en-US" sz="1467" kern="1200" dirty="0" smtClean="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solidFill>
                      <a:schemeClr val="accent5">
                        <a:lumMod val="60000"/>
                        <a:lumOff val="40000"/>
                      </a:schemeClr>
                    </a:solidFill>
                  </a:tcP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2"/>
                  </a:ext>
                </a:extLst>
              </a:tr>
              <a:tr h="1151545">
                <a:tc>
                  <a:txBody>
                    <a:bodyPr/>
                    <a:lstStyle/>
                    <a:p>
                      <a:r>
                        <a:rPr lang="zh-CN" altLang="en-US" sz="1500" dirty="0" smtClean="0">
                          <a:ea typeface="微软雅黑" panose="020B0503020204020204" pitchFamily="34" charset="-122"/>
                        </a:rPr>
                        <a:t>用法用量</a:t>
                      </a:r>
                      <a:endParaRPr lang="zh-CN" altLang="en-US" sz="1500" dirty="0">
                        <a:ea typeface="微软雅黑" panose="020B0503020204020204" pitchFamily="34" charset="-122"/>
                      </a:endParaRPr>
                    </a:p>
                  </a:txBody>
                  <a:tcPr marL="121928" marR="121928" marT="60957" marB="60957" anchor="ctr"/>
                </a:tc>
                <a:tc gridSpan="3">
                  <a:txBody>
                    <a:bodyPr/>
                    <a:lstStyle/>
                    <a:p>
                      <a:pPr marL="0" marR="0" lvl="0" indent="0" algn="l" defTabSz="1219170" rtl="0" eaLnBrk="1" fontAlgn="auto" latinLnBrk="0" hangingPunct="1">
                        <a:lnSpc>
                          <a:spcPts val="1400"/>
                        </a:lnSpc>
                        <a:spcBef>
                          <a:spcPts val="0"/>
                        </a:spcBef>
                        <a:spcAft>
                          <a:spcPts val="0"/>
                        </a:spcAft>
                        <a:buClrTx/>
                        <a:buSzTx/>
                        <a:buFontTx/>
                        <a:buNone/>
                        <a:tabLst/>
                        <a:defRPr/>
                      </a:pPr>
                      <a:r>
                        <a:rPr lang="zh-CN" altLang="zh-CN" sz="1467" kern="1200" dirty="0" smtClean="0">
                          <a:solidFill>
                            <a:schemeClr val="tx1"/>
                          </a:solidFill>
                          <a:latin typeface="微软雅黑" panose="020B0503020204020204" pitchFamily="34" charset="-122"/>
                          <a:ea typeface="微软雅黑" panose="020B0503020204020204" pitchFamily="34" charset="-122"/>
                          <a:cs typeface="+mn-cs"/>
                        </a:rPr>
                        <a:t>成人：口服，每日一次。</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阿立哌唑的推荐起始剂量和治疗剂量是</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10</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或</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15mg/</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天，临床有效剂量范围为</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10</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30mg/</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天。用药</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2</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周后，可根据个体的疗效和耐受性情况逐渐增加剂量，最大可增至</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30mg</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。此后，可维持此剂量不变。详见说明书。</a:t>
                      </a:r>
                    </a:p>
                  </a:txBody>
                  <a:tcPr marL="121928" marR="121928" marT="60957" marB="60957" anchor="ctr">
                    <a:solidFill>
                      <a:schemeClr val="accent5">
                        <a:lumMod val="20000"/>
                        <a:lumOff val="80000"/>
                      </a:schemeClr>
                    </a:solidFill>
                  </a:tcPr>
                </a:tc>
                <a:tc hMerge="1">
                  <a:txBody>
                    <a:bodyPr/>
                    <a:lstStyle/>
                    <a:p>
                      <a:endParaRPr lang="zh-CN" altLang="en-US" sz="1100" dirty="0">
                        <a:ea typeface="微软雅黑" panose="020B0503020204020204" pitchFamily="34" charset="-122"/>
                      </a:endParaRPr>
                    </a:p>
                  </a:txBody>
                  <a:tcPr marL="91443" marR="91443" marT="45721" marB="45721" anchor="ctr">
                    <a:solidFill>
                      <a:schemeClr val="accent5">
                        <a:lumMod val="20000"/>
                        <a:lumOff val="80000"/>
                      </a:schemeClr>
                    </a:solidFill>
                  </a:tcPr>
                </a:tc>
                <a:tc hMerge="1">
                  <a:txBody>
                    <a:bodyPr/>
                    <a:lstStyle/>
                    <a:p>
                      <a:endParaRPr lang="zh-CN" altLang="en-US"/>
                    </a:p>
                  </a:txBody>
                  <a:tcPr/>
                </a:tc>
                <a:extLst>
                  <a:ext uri="{0D108BD9-81ED-4DB2-BD59-A6C34878D82A}">
                    <a16:rowId xmlns:a16="http://schemas.microsoft.com/office/drawing/2014/main" val="10003"/>
                  </a:ext>
                </a:extLst>
              </a:tr>
              <a:tr h="1440405">
                <a:tc>
                  <a:txBody>
                    <a:bodyPr/>
                    <a:lstStyle/>
                    <a:p>
                      <a:r>
                        <a:rPr lang="zh-CN" altLang="en-US" sz="1500" dirty="0" smtClean="0">
                          <a:ea typeface="微软雅黑" panose="020B0503020204020204" pitchFamily="34" charset="-122"/>
                        </a:rPr>
                        <a:t>中国首次上市时间</a:t>
                      </a:r>
                      <a:endParaRPr lang="zh-CN" altLang="en-US" sz="1500" dirty="0">
                        <a:ea typeface="微软雅黑" panose="020B0503020204020204" pitchFamily="34" charset="-122"/>
                      </a:endParaRPr>
                    </a:p>
                  </a:txBody>
                  <a:tcPr marL="121928" marR="121928" marT="60957" marB="60957"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2022</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年</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6</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月</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23</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日</a:t>
                      </a:r>
                      <a:endParaRPr lang="en-US" altLang="zh-CN" sz="1467" kern="1200" dirty="0" smtClean="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tc>
                <a:tc>
                  <a:txBody>
                    <a:bodyPr/>
                    <a:lstStyle/>
                    <a:p>
                      <a:pPr marL="0" algn="l" defTabSz="914400" rtl="0" eaLnBrk="1" latinLnBrk="0" hangingPunct="1"/>
                      <a:r>
                        <a:rPr lang="zh-CN" altLang="en-US" sz="1500" b="1" kern="1200" dirty="0" smtClean="0">
                          <a:solidFill>
                            <a:schemeClr val="lt1"/>
                          </a:solidFill>
                          <a:latin typeface="+mn-lt"/>
                          <a:ea typeface="微软雅黑" panose="020B0503020204020204" pitchFamily="34" charset="-122"/>
                          <a:cs typeface="+mn-cs"/>
                        </a:rPr>
                        <a:t>目前大陆地区同通用名药品的上市情况</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zh-CN" altLang="en-US" sz="1467" kern="1200" smtClean="0">
                          <a:solidFill>
                            <a:schemeClr val="tx1"/>
                          </a:solidFill>
                          <a:latin typeface="微软雅黑" panose="020B0503020204020204" pitchFamily="34" charset="-122"/>
                          <a:ea typeface="微软雅黑" panose="020B0503020204020204" pitchFamily="34" charset="-122"/>
                          <a:cs typeface="+mn-cs"/>
                        </a:rPr>
                        <a:t>阿</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立哌唑口溶膜：独家</a:t>
                      </a:r>
                      <a:endParaRPr lang="zh-CN" altLang="zh-CN" sz="1467" kern="1200" dirty="0" smtClean="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tc>
                <a:extLst>
                  <a:ext uri="{0D108BD9-81ED-4DB2-BD59-A6C34878D82A}">
                    <a16:rowId xmlns:a16="http://schemas.microsoft.com/office/drawing/2014/main" val="10004"/>
                  </a:ext>
                </a:extLst>
              </a:tr>
              <a:tr h="1036399">
                <a:tc>
                  <a:txBody>
                    <a:bodyPr/>
                    <a:lstStyle/>
                    <a:p>
                      <a:r>
                        <a:rPr lang="zh-CN" altLang="en-US" sz="1500" dirty="0" smtClean="0">
                          <a:ea typeface="微软雅黑" panose="020B0503020204020204" pitchFamily="34" charset="-122"/>
                        </a:rPr>
                        <a:t>全球首次上市时间及国家</a:t>
                      </a:r>
                      <a:r>
                        <a:rPr lang="en-US" altLang="zh-CN" sz="1500" dirty="0" smtClean="0">
                          <a:ea typeface="微软雅黑" panose="020B0503020204020204" pitchFamily="34" charset="-122"/>
                        </a:rPr>
                        <a:t>/</a:t>
                      </a:r>
                      <a:r>
                        <a:rPr lang="zh-CN" altLang="en-US" sz="1500" dirty="0" smtClean="0">
                          <a:ea typeface="微软雅黑" panose="020B0503020204020204" pitchFamily="34" charset="-122"/>
                        </a:rPr>
                        <a:t>地区</a:t>
                      </a:r>
                      <a:endParaRPr lang="zh-CN" altLang="en-US" sz="1500" dirty="0">
                        <a:ea typeface="微软雅黑" panose="020B0503020204020204" pitchFamily="34" charset="-122"/>
                      </a:endParaRPr>
                    </a:p>
                  </a:txBody>
                  <a:tcPr marL="121928" marR="121928" marT="60957" marB="60957" anchor="ct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2002</a:t>
                      </a:r>
                      <a:r>
                        <a:rPr lang="zh-CN" altLang="zh-CN" sz="1467" kern="1200" dirty="0" smtClean="0">
                          <a:solidFill>
                            <a:schemeClr val="tx1"/>
                          </a:solidFill>
                          <a:latin typeface="微软雅黑" panose="020B0503020204020204" pitchFamily="34" charset="-122"/>
                          <a:ea typeface="微软雅黑" panose="020B0503020204020204" pitchFamily="34" charset="-122"/>
                          <a:cs typeface="+mn-cs"/>
                        </a:rPr>
                        <a:t>年</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11</a:t>
                      </a:r>
                      <a:r>
                        <a:rPr lang="zh-CN" altLang="zh-CN" sz="1467" kern="1200" dirty="0" smtClean="0">
                          <a:solidFill>
                            <a:schemeClr val="tx1"/>
                          </a:solidFill>
                          <a:latin typeface="微软雅黑" panose="020B0503020204020204" pitchFamily="34" charset="-122"/>
                          <a:ea typeface="微软雅黑" panose="020B0503020204020204" pitchFamily="34" charset="-122"/>
                          <a:cs typeface="+mn-cs"/>
                        </a:rPr>
                        <a:t>月</a:t>
                      </a:r>
                      <a:r>
                        <a:rPr lang="en-US" altLang="zh-CN" sz="1467" kern="1200" dirty="0" smtClean="0">
                          <a:solidFill>
                            <a:schemeClr val="tx1"/>
                          </a:solidFill>
                          <a:latin typeface="微软雅黑" panose="020B0503020204020204" pitchFamily="34" charset="-122"/>
                          <a:ea typeface="微软雅黑" panose="020B0503020204020204" pitchFamily="34" charset="-122"/>
                          <a:cs typeface="+mn-cs"/>
                        </a:rPr>
                        <a:t>/</a:t>
                      </a:r>
                      <a:r>
                        <a:rPr lang="zh-CN" altLang="en-US" sz="1467" kern="1200" dirty="0" smtClean="0">
                          <a:solidFill>
                            <a:schemeClr val="tx1"/>
                          </a:solidFill>
                          <a:latin typeface="微软雅黑" panose="020B0503020204020204" pitchFamily="34" charset="-122"/>
                          <a:ea typeface="微软雅黑" panose="020B0503020204020204" pitchFamily="34" charset="-122"/>
                          <a:cs typeface="+mn-cs"/>
                        </a:rPr>
                        <a:t>美国</a:t>
                      </a:r>
                      <a:endParaRPr lang="zh-CN" altLang="zh-CN" sz="1467" kern="1200" dirty="0" smtClean="0">
                        <a:solidFill>
                          <a:schemeClr val="tx1"/>
                        </a:solidFill>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500" dirty="0" smtClean="0">
                        <a:solidFill>
                          <a:schemeClr val="tx1"/>
                        </a:solidFill>
                        <a:latin typeface="微软雅黑" panose="020B0503020204020204" pitchFamily="34" charset="-122"/>
                        <a:ea typeface="微软雅黑" panose="020B0503020204020204" pitchFamily="34" charset="-122"/>
                      </a:endParaRPr>
                    </a:p>
                  </a:txBody>
                  <a:tcPr marL="121928" marR="121928" marT="60957" marB="60957" anchor="ctr"/>
                </a:tc>
                <a:tc>
                  <a:txBody>
                    <a:bodyPr/>
                    <a:lstStyle/>
                    <a:p>
                      <a:pPr marL="0" algn="l" defTabSz="914400" rtl="0" eaLnBrk="1" latinLnBrk="0" hangingPunct="1"/>
                      <a:r>
                        <a:rPr lang="zh-CN" altLang="en-US" sz="1500" b="1" kern="1200" dirty="0" smtClean="0">
                          <a:solidFill>
                            <a:schemeClr val="lt1"/>
                          </a:solidFill>
                          <a:latin typeface="+mn-lt"/>
                          <a:ea typeface="微软雅黑" panose="020B0503020204020204" pitchFamily="34" charset="-122"/>
                          <a:cs typeface="+mn-cs"/>
                        </a:rPr>
                        <a:t>是否为</a:t>
                      </a:r>
                      <a:r>
                        <a:rPr lang="en-US" altLang="zh-CN" sz="1500" b="1" kern="1200" dirty="0" smtClean="0">
                          <a:solidFill>
                            <a:schemeClr val="lt1"/>
                          </a:solidFill>
                          <a:latin typeface="+mn-lt"/>
                          <a:ea typeface="微软雅黑" panose="020B0503020204020204" pitchFamily="34" charset="-122"/>
                          <a:cs typeface="+mn-cs"/>
                        </a:rPr>
                        <a:t>OTC</a:t>
                      </a:r>
                      <a:r>
                        <a:rPr lang="zh-CN" altLang="en-US" sz="1500" b="1" kern="1200" dirty="0" smtClean="0">
                          <a:solidFill>
                            <a:schemeClr val="lt1"/>
                          </a:solidFill>
                          <a:latin typeface="+mn-lt"/>
                          <a:ea typeface="微软雅黑" panose="020B0503020204020204" pitchFamily="34" charset="-122"/>
                          <a:cs typeface="+mn-cs"/>
                        </a:rPr>
                        <a:t>药品</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rgbClr val="4F81BD"/>
                    </a:solidFill>
                  </a:tcPr>
                </a:tc>
                <a:tc>
                  <a:txBody>
                    <a:bodyPr/>
                    <a:lstStyle/>
                    <a:p>
                      <a:r>
                        <a:rPr lang="zh-CN" altLang="en-US" sz="1500" b="0" dirty="0" smtClean="0">
                          <a:solidFill>
                            <a:schemeClr val="tx1"/>
                          </a:solidFill>
                          <a:ea typeface="微软雅黑" panose="020B0503020204020204" pitchFamily="34" charset="-122"/>
                        </a:rPr>
                        <a:t>否</a:t>
                      </a:r>
                      <a:endParaRPr lang="zh-CN" altLang="en-US" sz="1500" b="0" dirty="0">
                        <a:solidFill>
                          <a:schemeClr val="tx1"/>
                        </a:solidFill>
                        <a:ea typeface="微软雅黑" panose="020B0503020204020204" pitchFamily="34" charset="-122"/>
                      </a:endParaRPr>
                    </a:p>
                  </a:txBody>
                  <a:tcPr marL="121928" marR="121928" marT="60957" marB="60957" anchor="ctr"/>
                </a:tc>
                <a:extLst>
                  <a:ext uri="{0D108BD9-81ED-4DB2-BD59-A6C34878D82A}">
                    <a16:rowId xmlns:a16="http://schemas.microsoft.com/office/drawing/2014/main" val="10005"/>
                  </a:ext>
                </a:extLst>
              </a:tr>
            </a:tbl>
          </a:graphicData>
        </a:graphic>
      </p:graphicFrame>
      <p:sp>
        <p:nvSpPr>
          <p:cNvPr id="2" name="文本框 1"/>
          <p:cNvSpPr txBox="1"/>
          <p:nvPr/>
        </p:nvSpPr>
        <p:spPr>
          <a:xfrm>
            <a:off x="6464012" y="937961"/>
            <a:ext cx="5621455" cy="4901342"/>
          </a:xfrm>
          <a:prstGeom prst="rect">
            <a:avLst/>
          </a:prstGeom>
          <a:solidFill>
            <a:schemeClr val="bg1"/>
          </a:solidFill>
          <a:ln w="19050">
            <a:solidFill>
              <a:schemeClr val="accent1"/>
            </a:solidFill>
            <a:prstDash val="dash"/>
          </a:ln>
        </p:spPr>
        <p:txBody>
          <a:bodyPr wrap="square">
            <a:spAutoFit/>
          </a:bodyPr>
          <a:lstStyle/>
          <a:p>
            <a:pPr eaLnBrk="0" fontAlgn="base" hangingPunct="0">
              <a:lnSpc>
                <a:spcPts val="2667"/>
              </a:lnSpc>
              <a:spcBef>
                <a:spcPct val="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建议参照药品</a:t>
            </a:r>
            <a:r>
              <a:rPr lang="zh-CN" altLang="en-US" sz="1600" dirty="0" smtClean="0">
                <a:solidFill>
                  <a:srgbClr val="000000"/>
                </a:solidFill>
                <a:latin typeface="微软雅黑" panose="020B0503020204020204" pitchFamily="34" charset="-122"/>
                <a:ea typeface="微软雅黑" panose="020B0503020204020204" pitchFamily="34" charset="-122"/>
              </a:rPr>
              <a:t>：</a:t>
            </a:r>
            <a:r>
              <a:rPr lang="zh-CN" altLang="en-US" sz="1600" b="1" dirty="0">
                <a:solidFill>
                  <a:srgbClr val="FF0000"/>
                </a:solidFill>
                <a:latin typeface="微软雅黑" panose="020B0503020204020204" pitchFamily="34" charset="-122"/>
                <a:ea typeface="微软雅黑" panose="020B0503020204020204" pitchFamily="34" charset="-122"/>
              </a:rPr>
              <a:t>奥氮平口溶</a:t>
            </a:r>
            <a:r>
              <a:rPr lang="zh-CN" altLang="en-US" sz="1600" b="1" dirty="0" smtClean="0">
                <a:solidFill>
                  <a:srgbClr val="FF0000"/>
                </a:solidFill>
                <a:latin typeface="微软雅黑" panose="020B0503020204020204" pitchFamily="34" charset="-122"/>
                <a:ea typeface="微软雅黑" panose="020B0503020204020204" pitchFamily="34" charset="-122"/>
              </a:rPr>
              <a:t>膜</a:t>
            </a:r>
            <a:endParaRPr lang="en-US" altLang="zh-CN" sz="1600" dirty="0" smtClean="0">
              <a:solidFill>
                <a:srgbClr val="FF0000"/>
              </a:solidFill>
              <a:latin typeface="微软雅黑" panose="020B0503020204020204" pitchFamily="34" charset="-122"/>
              <a:ea typeface="微软雅黑" panose="020B0503020204020204" pitchFamily="34" charset="-122"/>
            </a:endParaRPr>
          </a:p>
          <a:p>
            <a:pPr eaLnBrk="0" fontAlgn="base" hangingPunct="0">
              <a:lnSpc>
                <a:spcPts val="2667"/>
              </a:lnSpc>
              <a:spcBef>
                <a:spcPct val="0"/>
              </a:spcBef>
              <a:spcAft>
                <a:spcPct val="0"/>
              </a:spcAft>
              <a:defRPr/>
            </a:pPr>
            <a:r>
              <a:rPr lang="zh-CN" altLang="en-US" sz="1600" b="1" dirty="0" smtClean="0">
                <a:solidFill>
                  <a:srgbClr val="000000"/>
                </a:solidFill>
                <a:latin typeface="微软雅黑" panose="020B0503020204020204" pitchFamily="34" charset="-122"/>
                <a:ea typeface="微软雅黑" panose="020B0503020204020204" pitchFamily="34" charset="-122"/>
              </a:rPr>
              <a:t>参照</a:t>
            </a:r>
            <a:r>
              <a:rPr lang="zh-CN" altLang="en-US" sz="1600" b="1" dirty="0">
                <a:solidFill>
                  <a:srgbClr val="000000"/>
                </a:solidFill>
                <a:latin typeface="微软雅黑" panose="020B0503020204020204" pitchFamily="34" charset="-122"/>
                <a:ea typeface="微软雅黑" panose="020B0503020204020204" pitchFamily="34" charset="-122"/>
              </a:rPr>
              <a:t>品选择理由</a:t>
            </a:r>
            <a:r>
              <a:rPr lang="zh-CN" altLang="en-US" sz="1600" dirty="0">
                <a:solidFill>
                  <a:srgbClr val="000000"/>
                </a:solidFill>
                <a:latin typeface="微软雅黑" panose="020B0503020204020204" pitchFamily="34" charset="-122"/>
                <a:ea typeface="微软雅黑" panose="020B0503020204020204" pitchFamily="34" charset="-122"/>
              </a:rPr>
              <a:t>：依据</a:t>
            </a:r>
            <a:r>
              <a:rPr lang="en-US" altLang="zh-CN" sz="1600" dirty="0">
                <a:solidFill>
                  <a:srgbClr val="000000"/>
                </a:solidFill>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中国药物经济学评价指南</a:t>
            </a:r>
            <a:r>
              <a:rPr lang="en-US" altLang="zh-CN" sz="1600" dirty="0">
                <a:solidFill>
                  <a:srgbClr val="000000"/>
                </a:solidFill>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smtClean="0">
                <a:solidFill>
                  <a:srgbClr val="FF0000"/>
                </a:solidFill>
                <a:latin typeface="微软雅黑" panose="020B0503020204020204" pitchFamily="34" charset="-122"/>
                <a:ea typeface="微软雅黑" panose="020B0503020204020204" pitchFamily="34" charset="-122"/>
              </a:rPr>
              <a:t>适应症</a:t>
            </a:r>
            <a:r>
              <a:rPr lang="zh-CN" altLang="en-US" sz="1467" dirty="0">
                <a:solidFill>
                  <a:srgbClr val="FF0000"/>
                </a:solidFill>
                <a:latin typeface="微软雅黑" panose="020B0503020204020204" pitchFamily="34" charset="-122"/>
                <a:ea typeface="微软雅黑" panose="020B0503020204020204" pitchFamily="34" charset="-122"/>
              </a:rPr>
              <a:t>基本一致</a:t>
            </a:r>
            <a:r>
              <a:rPr lang="zh-CN" altLang="en-US" sz="1467" dirty="0">
                <a:latin typeface="微软雅黑" panose="020B0503020204020204" pitchFamily="34" charset="-122"/>
                <a:ea typeface="微软雅黑" panose="020B0503020204020204" pitchFamily="34" charset="-122"/>
              </a:rPr>
              <a:t>，均用于治疗精神分裂症</a:t>
            </a:r>
            <a:endParaRPr lang="en-US" altLang="zh-CN" sz="1467" dirty="0">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FF0000"/>
                </a:solidFill>
                <a:latin typeface="微软雅黑" panose="020B0503020204020204" pitchFamily="34" charset="-122"/>
                <a:ea typeface="微软雅黑" panose="020B0503020204020204" pitchFamily="34" charset="-122"/>
              </a:rPr>
              <a:t>剂型一致</a:t>
            </a:r>
            <a:r>
              <a:rPr lang="zh-CN" altLang="en-US" sz="1467" dirty="0">
                <a:latin typeface="微软雅黑" panose="020B0503020204020204" pitchFamily="34" charset="-122"/>
                <a:ea typeface="微软雅黑" panose="020B0503020204020204" pitchFamily="34" charset="-122"/>
              </a:rPr>
              <a:t>，均属于</a:t>
            </a:r>
            <a:r>
              <a:rPr lang="en-US" altLang="zh-CN" sz="1467" dirty="0">
                <a:latin typeface="微软雅黑" panose="020B0503020204020204" pitchFamily="34" charset="-122"/>
                <a:ea typeface="微软雅黑" panose="020B0503020204020204" pitchFamily="34" charset="-122"/>
              </a:rPr>
              <a:t>2.2</a:t>
            </a:r>
            <a:r>
              <a:rPr lang="zh-CN" altLang="en-US" sz="1467" dirty="0">
                <a:latin typeface="微软雅黑" panose="020B0503020204020204" pitchFamily="34" charset="-122"/>
                <a:ea typeface="微软雅黑" panose="020B0503020204020204" pitchFamily="34" charset="-122"/>
              </a:rPr>
              <a:t>类改良型新剂型</a:t>
            </a:r>
            <a:endParaRPr lang="en-US" altLang="zh-CN" sz="1467" dirty="0">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FF0000"/>
                </a:solidFill>
                <a:latin typeface="微软雅黑" panose="020B0503020204020204" pitchFamily="34" charset="-122"/>
                <a:ea typeface="微软雅黑" panose="020B0503020204020204" pitchFamily="34" charset="-122"/>
              </a:rPr>
              <a:t>患者群一致</a:t>
            </a:r>
            <a:r>
              <a:rPr lang="zh-CN" altLang="en-US" sz="1467" dirty="0">
                <a:latin typeface="微软雅黑" panose="020B0503020204020204" pitchFamily="34" charset="-122"/>
                <a:ea typeface="微软雅黑" panose="020B0503020204020204" pitchFamily="34" charset="-122"/>
              </a:rPr>
              <a:t>，解决吞咽障碍及藏、吐药的精神分裂患者用药需求</a:t>
            </a:r>
            <a:endParaRPr lang="en-US" altLang="zh-CN" sz="1467" dirty="0">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latin typeface="微软雅黑" panose="020B0503020204020204" pitchFamily="34" charset="-122"/>
                <a:ea typeface="微软雅黑" panose="020B0503020204020204" pitchFamily="34" charset="-122"/>
              </a:rPr>
              <a:t>奥氮平口溶膜为</a:t>
            </a:r>
            <a:r>
              <a:rPr lang="zh-CN" altLang="en-US" sz="1467" dirty="0">
                <a:solidFill>
                  <a:srgbClr val="FF0000"/>
                </a:solidFill>
                <a:latin typeface="微软雅黑" panose="020B0503020204020204" pitchFamily="34" charset="-122"/>
                <a:ea typeface="微软雅黑" panose="020B0503020204020204" pitchFamily="34" charset="-122"/>
              </a:rPr>
              <a:t>医保目录内产品</a:t>
            </a:r>
            <a:r>
              <a:rPr lang="zh-CN" altLang="en-US" sz="1467" dirty="0">
                <a:latin typeface="微软雅黑" panose="020B0503020204020204" pitchFamily="34" charset="-122"/>
                <a:ea typeface="微软雅黑" panose="020B0503020204020204" pitchFamily="34" charset="-122"/>
              </a:rPr>
              <a:t>，临床接受度</a:t>
            </a:r>
            <a:r>
              <a:rPr lang="zh-CN" altLang="en-US" sz="1467" dirty="0" smtClean="0">
                <a:latin typeface="微软雅黑" panose="020B0503020204020204" pitchFamily="34" charset="-122"/>
                <a:ea typeface="微软雅黑" panose="020B0503020204020204" pitchFamily="34" charset="-122"/>
              </a:rPr>
              <a:t>高</a:t>
            </a:r>
            <a:endParaRPr lang="en-US" altLang="zh-CN" sz="1467" dirty="0" smtClean="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endParaRPr lang="en-US" altLang="zh-CN" sz="1600" b="1" dirty="0" smtClean="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smtClean="0">
                <a:solidFill>
                  <a:srgbClr val="000000"/>
                </a:solidFill>
                <a:latin typeface="微软雅黑" panose="020B0503020204020204" pitchFamily="34" charset="-122"/>
                <a:ea typeface="微软雅黑" panose="020B0503020204020204" pitchFamily="34" charset="-122"/>
              </a:rPr>
              <a:t>对比</a:t>
            </a:r>
            <a:r>
              <a:rPr lang="zh-CN" altLang="en-US" sz="1600" b="1" dirty="0">
                <a:solidFill>
                  <a:srgbClr val="000000"/>
                </a:solidFill>
                <a:latin typeface="微软雅黑" panose="020B0503020204020204" pitchFamily="34" charset="-122"/>
                <a:ea typeface="微软雅黑" panose="020B0503020204020204" pitchFamily="34" charset="-122"/>
              </a:rPr>
              <a:t>参照品的优势</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FF0000"/>
                </a:solidFill>
                <a:latin typeface="微软雅黑" panose="020B0503020204020204" pitchFamily="34" charset="-122"/>
                <a:ea typeface="微软雅黑" panose="020B0503020204020204" pitchFamily="34" charset="-122"/>
              </a:rPr>
              <a:t>相比奥氮平，阿立哌唑代谢综合征（体重增加、</a:t>
            </a:r>
            <a:r>
              <a:rPr lang="zh-CN" altLang="en-US" sz="1467" dirty="0" smtClean="0">
                <a:solidFill>
                  <a:srgbClr val="FF0000"/>
                </a:solidFill>
                <a:latin typeface="微软雅黑" panose="020B0503020204020204" pitchFamily="34" charset="-122"/>
                <a:ea typeface="微软雅黑" panose="020B0503020204020204" pitchFamily="34" charset="-122"/>
              </a:rPr>
              <a:t>血糖血脂</a:t>
            </a:r>
            <a:r>
              <a:rPr lang="zh-CN" altLang="en-US" sz="1467" dirty="0">
                <a:solidFill>
                  <a:srgbClr val="FF0000"/>
                </a:solidFill>
                <a:latin typeface="微软雅黑" panose="020B0503020204020204" pitchFamily="34" charset="-122"/>
                <a:ea typeface="微软雅黑" panose="020B0503020204020204" pitchFamily="34" charset="-122"/>
              </a:rPr>
              <a:t>升高）发生风险低、安全性更好。</a:t>
            </a:r>
            <a:endParaRPr lang="en-US" altLang="zh-CN" sz="1467" dirty="0">
              <a:solidFill>
                <a:srgbClr val="FF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smtClean="0">
                <a:latin typeface="微软雅黑" panose="020B0503020204020204" pitchFamily="34" charset="-122"/>
                <a:ea typeface="微软雅黑" panose="020B0503020204020204" pitchFamily="34" charset="-122"/>
              </a:rPr>
              <a:t>对比</a:t>
            </a:r>
            <a:r>
              <a:rPr lang="zh-CN" altLang="en-US" sz="1600" b="1" dirty="0">
                <a:latin typeface="微软雅黑" panose="020B0503020204020204" pitchFamily="34" charset="-122"/>
                <a:ea typeface="微软雅黑" panose="020B0503020204020204" pitchFamily="34" charset="-122"/>
              </a:rPr>
              <a:t>参照品的不足</a:t>
            </a:r>
            <a:r>
              <a:rPr lang="zh-CN" altLang="en-US" sz="1600" dirty="0">
                <a:latin typeface="微软雅黑" panose="020B0503020204020204" pitchFamily="34" charset="-122"/>
                <a:ea typeface="微软雅黑" panose="020B0503020204020204" pitchFamily="34" charset="-122"/>
              </a:rPr>
              <a:t>：</a:t>
            </a:r>
          </a:p>
          <a:p>
            <a:pPr marL="285750" indent="-285750"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000000"/>
                </a:solidFill>
                <a:latin typeface="微软雅黑" panose="020B0503020204020204" pitchFamily="34" charset="-122"/>
                <a:ea typeface="微软雅黑" panose="020B0503020204020204" pitchFamily="34" charset="-122"/>
              </a:rPr>
              <a:t>上市晚，市场覆盖率低，未普及众多精神分裂症</a:t>
            </a:r>
            <a:r>
              <a:rPr lang="zh-CN" altLang="en-US" sz="1467" dirty="0" smtClean="0">
                <a:solidFill>
                  <a:srgbClr val="000000"/>
                </a:solidFill>
                <a:latin typeface="微软雅黑" panose="020B0503020204020204" pitchFamily="34" charset="-122"/>
                <a:ea typeface="微软雅黑" panose="020B0503020204020204" pitchFamily="34" charset="-122"/>
              </a:rPr>
              <a:t>患者</a:t>
            </a:r>
            <a:endParaRPr lang="en-US" altLang="zh-CN" sz="1467" dirty="0" smtClean="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ct val="0"/>
              </a:spcBef>
              <a:spcAft>
                <a:spcPct val="0"/>
              </a:spcAft>
              <a:defRPr/>
            </a:pPr>
            <a:endParaRPr lang="en-US" altLang="zh-CN" sz="1467"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7632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0"/>
          <p:cNvSpPr txBox="1">
            <a:spLocks noChangeArrowheads="1"/>
          </p:cNvSpPr>
          <p:nvPr/>
        </p:nvSpPr>
        <p:spPr bwMode="auto">
          <a:xfrm>
            <a:off x="6747932" y="1628925"/>
            <a:ext cx="4987327" cy="4657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依从</a:t>
            </a:r>
            <a:r>
              <a:rPr lang="zh-CN" altLang="en-US" sz="1600" b="1" dirty="0" smtClean="0">
                <a:solidFill>
                  <a:srgbClr val="000000"/>
                </a:solidFill>
                <a:latin typeface="微软雅黑" panose="020B0503020204020204" pitchFamily="34" charset="-122"/>
                <a:ea typeface="微软雅黑" panose="020B0503020204020204" pitchFamily="34" charset="-122"/>
              </a:rPr>
              <a:t>性差：</a:t>
            </a:r>
            <a:r>
              <a:rPr lang="zh-CN" altLang="en-US" sz="1467" dirty="0">
                <a:solidFill>
                  <a:srgbClr val="000000"/>
                </a:solidFill>
                <a:latin typeface="微软雅黑" panose="020B0503020204020204" pitchFamily="34" charset="-122"/>
                <a:ea typeface="微软雅黑" panose="020B0503020204020204" pitchFamily="34" charset="-122"/>
              </a:rPr>
              <a:t>患者服药依从性差，第一次发作患者有</a:t>
            </a:r>
            <a:r>
              <a:rPr lang="en-US" altLang="zh-CN" sz="1467" dirty="0">
                <a:solidFill>
                  <a:srgbClr val="000000"/>
                </a:solidFill>
                <a:latin typeface="微软雅黑" panose="020B0503020204020204" pitchFamily="34" charset="-122"/>
                <a:ea typeface="微软雅黑" panose="020B0503020204020204" pitchFamily="34" charset="-122"/>
              </a:rPr>
              <a:t>60%</a:t>
            </a:r>
            <a:r>
              <a:rPr lang="zh-CN" altLang="en-US" sz="1467" dirty="0" smtClean="0">
                <a:solidFill>
                  <a:srgbClr val="000000"/>
                </a:solidFill>
                <a:latin typeface="微软雅黑" panose="020B0503020204020204" pitchFamily="34" charset="-122"/>
                <a:ea typeface="微软雅黑" panose="020B0503020204020204" pitchFamily="34" charset="-122"/>
              </a:rPr>
              <a:t>服药依从性差，</a:t>
            </a:r>
            <a:r>
              <a:rPr lang="en-US" altLang="zh-CN" sz="1467" dirty="0" smtClean="0">
                <a:solidFill>
                  <a:srgbClr val="000000"/>
                </a:solidFill>
                <a:latin typeface="微软雅黑" panose="020B0503020204020204" pitchFamily="34" charset="-122"/>
                <a:ea typeface="微软雅黑" panose="020B0503020204020204" pitchFamily="34" charset="-122"/>
              </a:rPr>
              <a:t>74%</a:t>
            </a:r>
            <a:r>
              <a:rPr lang="zh-CN" altLang="en-US" sz="1467" dirty="0" smtClean="0">
                <a:solidFill>
                  <a:srgbClr val="000000"/>
                </a:solidFill>
                <a:latin typeface="微软雅黑" panose="020B0503020204020204" pitchFamily="34" charset="-122"/>
                <a:ea typeface="微软雅黑" panose="020B0503020204020204" pitchFamily="34" charset="-122"/>
              </a:rPr>
              <a:t>的精神分裂症患者在用药的一年半内中断药物治疗，会</a:t>
            </a:r>
            <a:r>
              <a:rPr lang="zh-CN" altLang="en-US" sz="1467" dirty="0">
                <a:solidFill>
                  <a:srgbClr val="000000"/>
                </a:solidFill>
                <a:latin typeface="微软雅黑" panose="020B0503020204020204" pitchFamily="34" charset="-122"/>
                <a:ea typeface="微软雅黑" panose="020B0503020204020204" pitchFamily="34" charset="-122"/>
              </a:rPr>
              <a:t>影响预后和功能</a:t>
            </a:r>
            <a:r>
              <a:rPr lang="zh-CN" altLang="en-US" sz="1467" dirty="0" smtClean="0">
                <a:solidFill>
                  <a:srgbClr val="000000"/>
                </a:solidFill>
                <a:latin typeface="微软雅黑" panose="020B0503020204020204" pitchFamily="34" charset="-122"/>
                <a:ea typeface="微软雅黑" panose="020B0503020204020204" pitchFamily="34" charset="-122"/>
              </a:rPr>
              <a:t>恢复。</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不良反应多</a:t>
            </a:r>
            <a:r>
              <a:rPr lang="zh-CN" altLang="en-US" sz="1600" b="1" dirty="0" smtClean="0">
                <a:solidFill>
                  <a:srgbClr val="000000"/>
                </a:solidFill>
                <a:latin typeface="微软雅黑" panose="020B0503020204020204" pitchFamily="34" charset="-122"/>
                <a:ea typeface="微软雅黑" panose="020B0503020204020204" pitchFamily="34" charset="-122"/>
              </a:rPr>
              <a:t>：</a:t>
            </a:r>
            <a:r>
              <a:rPr lang="zh-CN" altLang="en-US" sz="1467" dirty="0">
                <a:solidFill>
                  <a:srgbClr val="000000"/>
                </a:solidFill>
                <a:latin typeface="微软雅黑" panose="020B0503020204020204" pitchFamily="34" charset="-122"/>
                <a:ea typeface="微软雅黑" panose="020B0503020204020204" pitchFamily="34" charset="-122"/>
              </a:rPr>
              <a:t>患者服药后产生不良反应，会出现肌肉不灵活，体重增加、血糖、血脂均升高的</a:t>
            </a:r>
            <a:r>
              <a:rPr lang="zh-CN" altLang="en-US" sz="1467" dirty="0" smtClean="0">
                <a:solidFill>
                  <a:srgbClr val="000000"/>
                </a:solidFill>
                <a:latin typeface="微软雅黑" panose="020B0503020204020204" pitchFamily="34" charset="-122"/>
                <a:ea typeface="微软雅黑" panose="020B0503020204020204" pitchFamily="34" charset="-122"/>
              </a:rPr>
              <a:t>不良反应。</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“病耻感” </a:t>
            </a:r>
            <a:r>
              <a:rPr lang="zh-CN" altLang="en-US" sz="1600" b="1" dirty="0" smtClean="0">
                <a:solidFill>
                  <a:srgbClr val="000000"/>
                </a:solidFill>
                <a:latin typeface="微软雅黑" panose="020B0503020204020204" pitchFamily="34" charset="-122"/>
                <a:ea typeface="微软雅黑" panose="020B0503020204020204" pitchFamily="34" charset="-122"/>
              </a:rPr>
              <a:t>：</a:t>
            </a:r>
            <a:r>
              <a:rPr lang="zh-CN" altLang="en-US" sz="1467" dirty="0">
                <a:solidFill>
                  <a:srgbClr val="000000"/>
                </a:solidFill>
                <a:latin typeface="微软雅黑" panose="020B0503020204020204" pitchFamily="34" charset="-122"/>
                <a:ea typeface="微软雅黑" panose="020B0503020204020204" pitchFamily="34" charset="-122"/>
              </a:rPr>
              <a:t>患精神分裂症后因“病耻感”出现新的问题，如抑郁、焦虑不安、</a:t>
            </a:r>
            <a:r>
              <a:rPr lang="zh-CN" altLang="en-US" sz="1467" dirty="0" smtClean="0">
                <a:solidFill>
                  <a:srgbClr val="000000"/>
                </a:solidFill>
                <a:latin typeface="微软雅黑" panose="020B0503020204020204" pitchFamily="34" charset="-122"/>
                <a:ea typeface="微软雅黑" panose="020B0503020204020204" pitchFamily="34" charset="-122"/>
              </a:rPr>
              <a:t>烦躁、害怕遭受周围人的歧视等。</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药物对认知损害的疗效不理想，影响社会功能恢复，</a:t>
            </a:r>
            <a:r>
              <a:rPr lang="en-US" altLang="zh-CN" sz="1600" dirty="0">
                <a:solidFill>
                  <a:srgbClr val="000000"/>
                </a:solidFill>
                <a:ea typeface="微软雅黑" panose="020B0503020204020204" pitchFamily="34" charset="-122"/>
              </a:rPr>
              <a:t>80%</a:t>
            </a:r>
            <a:r>
              <a:rPr lang="zh-CN" altLang="en-US" sz="1600" dirty="0">
                <a:solidFill>
                  <a:srgbClr val="000000"/>
                </a:solidFill>
                <a:ea typeface="微软雅黑" panose="020B0503020204020204" pitchFamily="34" charset="-122"/>
              </a:rPr>
              <a:t>的患者精神症状虽然缓解，但生活质量不高，无法良好的回归</a:t>
            </a:r>
            <a:r>
              <a:rPr lang="zh-CN" altLang="en-US" sz="1600" dirty="0" smtClean="0">
                <a:solidFill>
                  <a:srgbClr val="000000"/>
                </a:solidFill>
                <a:ea typeface="微软雅黑" panose="020B0503020204020204" pitchFamily="34" charset="-122"/>
              </a:rPr>
              <a:t>社会。</a:t>
            </a:r>
            <a:endParaRPr lang="en-US" altLang="zh-CN" sz="1600" dirty="0">
              <a:solidFill>
                <a:srgbClr val="000000"/>
              </a:solidFill>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endParaRPr lang="zh-CN" altLang="en-US" sz="1600" baseline="30000" dirty="0">
              <a:solidFill>
                <a:srgbClr val="000000"/>
              </a:solidFill>
              <a:latin typeface="微软雅黑" panose="020B0503020204020204" pitchFamily="34" charset="-122"/>
              <a:ea typeface="微软雅黑" panose="020B0503020204020204" pitchFamily="34" charset="-122"/>
            </a:endParaRPr>
          </a:p>
        </p:txBody>
      </p:sp>
      <p:sp>
        <p:nvSpPr>
          <p:cNvPr id="9219" name="矩形 11"/>
          <p:cNvSpPr>
            <a:spLocks noChangeArrowheads="1"/>
          </p:cNvSpPr>
          <p:nvPr/>
        </p:nvSpPr>
        <p:spPr bwMode="auto">
          <a:xfrm>
            <a:off x="6678084" y="1533950"/>
            <a:ext cx="5057176" cy="4284133"/>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4" name="文本框 3"/>
          <p:cNvSpPr txBox="1"/>
          <p:nvPr/>
        </p:nvSpPr>
        <p:spPr>
          <a:xfrm>
            <a:off x="135467" y="35984"/>
            <a:ext cx="72644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1</a:t>
            </a:r>
            <a:r>
              <a:rPr lang="zh-CN" altLang="en-US" sz="3200" b="1" dirty="0">
                <a:solidFill>
                  <a:srgbClr val="4F81BD"/>
                </a:solidFill>
                <a:latin typeface="微软雅黑" panose="020B0503020204020204" pitchFamily="34" charset="-122"/>
                <a:ea typeface="微软雅黑" panose="020B0503020204020204" pitchFamily="34" charset="-122"/>
              </a:rPr>
              <a:t>、药品基本信息   </a:t>
            </a:r>
            <a:r>
              <a:rPr lang="en-US" altLang="zh-CN" sz="2667" spc="133" dirty="0">
                <a:solidFill>
                  <a:srgbClr val="B8B8B8"/>
                </a:solidFill>
                <a:latin typeface="微软雅黑" panose="020B0503020204020204" pitchFamily="34" charset="-122"/>
                <a:ea typeface="微软雅黑" panose="020B0503020204020204" pitchFamily="34" charset="-122"/>
              </a:rPr>
              <a:t>Basic information</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020232" y="1659468"/>
            <a:ext cx="4377267" cy="2721258"/>
          </a:xfrm>
          <a:prstGeom prst="rect">
            <a:avLst/>
          </a:prstGeom>
          <a:noFill/>
        </p:spPr>
        <p:txBody>
          <a:bodyPr wrap="square">
            <a:spAutoFit/>
          </a:bodyPr>
          <a:lstStyle/>
          <a:p>
            <a:pPr marL="228594" indent="-228594" eaLnBrk="0" fontAlgn="base" hangingPunct="0">
              <a:lnSpc>
                <a:spcPts val="2667"/>
              </a:lnSpc>
              <a:spcBef>
                <a:spcPts val="800"/>
              </a:spcBef>
              <a:spcAft>
                <a:spcPct val="0"/>
              </a:spcAft>
              <a:buFont typeface="Wingdings" panose="05000000000000000000" pitchFamily="2" charset="2"/>
              <a:buChar char="Ø"/>
              <a:defRPr/>
            </a:pPr>
            <a:r>
              <a:rPr lang="zh-CN" altLang="en-US" sz="1600" b="1" dirty="0" smtClean="0">
                <a:solidFill>
                  <a:srgbClr val="000000"/>
                </a:solidFill>
                <a:latin typeface="微软雅黑" panose="020B0503020204020204" pitchFamily="34" charset="-122"/>
                <a:ea typeface="微软雅黑" panose="020B0503020204020204" pitchFamily="34" charset="-122"/>
              </a:rPr>
              <a:t>精神分裂症患者给社会带来严重负担</a:t>
            </a:r>
            <a:r>
              <a:rPr lang="zh-CN" altLang="en-US" sz="1600" dirty="0" smtClean="0">
                <a:solidFill>
                  <a:srgbClr val="000000"/>
                </a:solidFill>
                <a:latin typeface="微软雅黑" panose="020B0503020204020204" pitchFamily="34" charset="-122"/>
                <a:ea typeface="微软雅黑" panose="020B0503020204020204" pitchFamily="34" charset="-122"/>
              </a:rPr>
              <a:t>： </a:t>
            </a:r>
            <a:endParaRPr lang="zh-CN" altLang="en-US" sz="1600"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467" dirty="0">
                <a:solidFill>
                  <a:srgbClr val="000000"/>
                </a:solidFill>
                <a:latin typeface="微软雅黑" panose="020B0503020204020204" pitchFamily="34" charset="-122"/>
                <a:ea typeface="微软雅黑" panose="020B0503020204020204" pitchFamily="34" charset="-122"/>
              </a:rPr>
              <a:t>精神分裂症是一组常见的病因为明的严重精神疾病。病程迁延，约占精神科住院患者的一半以上，约一半的患者最终结局为精神残疾，给社会以及患者和家属带来严重的负担 </a:t>
            </a:r>
            <a:r>
              <a:rPr lang="zh-CN" altLang="en-US" sz="1467" dirty="0" smtClean="0">
                <a:solidFill>
                  <a:srgbClr val="000000"/>
                </a:solidFill>
                <a:latin typeface="微软雅黑" panose="020B0503020204020204" pitchFamily="34" charset="-122"/>
                <a:ea typeface="微软雅黑" panose="020B0503020204020204" pitchFamily="34" charset="-122"/>
              </a:rPr>
              <a:t>。</a:t>
            </a:r>
            <a:endParaRPr lang="en-US" altLang="zh-CN" sz="1600" baseline="30000" dirty="0" smtClean="0">
              <a:solidFill>
                <a:srgbClr val="FF0000"/>
              </a:solidFill>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ts val="800"/>
              </a:spcBef>
              <a:spcAft>
                <a:spcPct val="0"/>
              </a:spcAft>
              <a:buFont typeface="Wingdings" panose="05000000000000000000" pitchFamily="2" charset="2"/>
              <a:buChar char="Ø"/>
              <a:defRPr/>
            </a:pPr>
            <a:r>
              <a:rPr lang="zh-CN" altLang="en-US" sz="1467" b="1" dirty="0">
                <a:solidFill>
                  <a:srgbClr val="000000"/>
                </a:solidFill>
                <a:latin typeface="微软雅黑" panose="020B0503020204020204" pitchFamily="34" charset="-122"/>
                <a:ea typeface="微软雅黑" panose="020B0503020204020204" pitchFamily="34" charset="-122"/>
              </a:rPr>
              <a:t>精神分裂症</a:t>
            </a:r>
            <a:r>
              <a:rPr lang="zh-CN" altLang="zh-CN" sz="1467" b="1" dirty="0">
                <a:solidFill>
                  <a:srgbClr val="000000"/>
                </a:solidFill>
                <a:latin typeface="微软雅黑" panose="020B0503020204020204" pitchFamily="34" charset="-122"/>
                <a:ea typeface="微软雅黑" panose="020B0503020204020204" pitchFamily="34" charset="-122"/>
              </a:rPr>
              <a:t>发病率为</a:t>
            </a:r>
            <a:r>
              <a:rPr lang="en-US" altLang="zh-CN" sz="1467" b="1" dirty="0">
                <a:solidFill>
                  <a:srgbClr val="000000"/>
                </a:solidFill>
                <a:latin typeface="微软雅黑" panose="020B0503020204020204" pitchFamily="34" charset="-122"/>
                <a:ea typeface="微软雅黑" panose="020B0503020204020204" pitchFamily="34" charset="-122"/>
              </a:rPr>
              <a:t>6.55</a:t>
            </a:r>
            <a:r>
              <a:rPr lang="zh-CN" altLang="zh-CN" sz="1467" b="1" dirty="0">
                <a:solidFill>
                  <a:srgbClr val="000000"/>
                </a:solidFill>
                <a:latin typeface="微软雅黑" panose="020B0503020204020204" pitchFamily="34" charset="-122"/>
                <a:ea typeface="微软雅黑" panose="020B0503020204020204" pitchFamily="34" charset="-122"/>
              </a:rPr>
              <a:t>‰</a:t>
            </a:r>
            <a:r>
              <a:rPr lang="zh-CN" altLang="en-US" sz="1467" dirty="0">
                <a:solidFill>
                  <a:srgbClr val="000000"/>
                </a:solidFill>
                <a:latin typeface="微软雅黑" panose="020B0503020204020204" pitchFamily="34" charset="-122"/>
                <a:ea typeface="微软雅黑" panose="020B0503020204020204" pitchFamily="34" charset="-122"/>
              </a:rPr>
              <a:t>（</a:t>
            </a:r>
            <a:r>
              <a:rPr lang="en-US" altLang="zh-CN" sz="1467" dirty="0">
                <a:solidFill>
                  <a:srgbClr val="000000"/>
                </a:solidFill>
                <a:latin typeface="微软雅黑" panose="020B0503020204020204" pitchFamily="34" charset="-122"/>
                <a:ea typeface="微软雅黑" panose="020B0503020204020204" pitchFamily="34" charset="-122"/>
              </a:rPr>
              <a:t>1998</a:t>
            </a:r>
            <a:r>
              <a:rPr lang="zh-CN" altLang="en-US" sz="1467" dirty="0">
                <a:solidFill>
                  <a:srgbClr val="000000"/>
                </a:solidFill>
                <a:latin typeface="微软雅黑" panose="020B0503020204020204" pitchFamily="34" charset="-122"/>
                <a:ea typeface="微软雅黑" panose="020B0503020204020204" pitchFamily="34" charset="-122"/>
              </a:rPr>
              <a:t>年发表），目前我国约有</a:t>
            </a:r>
            <a:r>
              <a:rPr lang="en-US" altLang="zh-CN" sz="1467" dirty="0">
                <a:solidFill>
                  <a:srgbClr val="000000"/>
                </a:solidFill>
                <a:latin typeface="微软雅黑" panose="020B0503020204020204" pitchFamily="34" charset="-122"/>
                <a:ea typeface="微软雅黑" panose="020B0503020204020204" pitchFamily="34" charset="-122"/>
              </a:rPr>
              <a:t>850</a:t>
            </a:r>
            <a:r>
              <a:rPr lang="zh-CN" altLang="en-US" sz="1467" dirty="0">
                <a:solidFill>
                  <a:srgbClr val="000000"/>
                </a:solidFill>
                <a:latin typeface="微软雅黑" panose="020B0503020204020204" pitchFamily="34" charset="-122"/>
                <a:ea typeface="微软雅黑" panose="020B0503020204020204" pitchFamily="34" charset="-122"/>
              </a:rPr>
              <a:t>万精神分裂症患者</a:t>
            </a:r>
            <a:r>
              <a:rPr lang="zh-CN" altLang="en-US" sz="1467" dirty="0" smtClean="0">
                <a:solidFill>
                  <a:srgbClr val="000000"/>
                </a:solidFill>
                <a:latin typeface="微软雅黑" panose="020B0503020204020204" pitchFamily="34" charset="-122"/>
                <a:ea typeface="微软雅黑" panose="020B0503020204020204" pitchFamily="34" charset="-122"/>
              </a:rPr>
              <a:t>。</a:t>
            </a:r>
            <a:endParaRPr lang="en-US" altLang="zh-CN" sz="1467" dirty="0" smtClean="0">
              <a:solidFill>
                <a:srgbClr val="000000"/>
              </a:solidFill>
              <a:latin typeface="微软雅黑" panose="020B0503020204020204" pitchFamily="34" charset="-122"/>
              <a:ea typeface="微软雅黑" panose="020B0503020204020204" pitchFamily="34" charset="-122"/>
            </a:endParaRPr>
          </a:p>
        </p:txBody>
      </p:sp>
      <p:sp>
        <p:nvSpPr>
          <p:cNvPr id="9222" name="矩形 6"/>
          <p:cNvSpPr>
            <a:spLocks noChangeArrowheads="1"/>
          </p:cNvSpPr>
          <p:nvPr/>
        </p:nvSpPr>
        <p:spPr bwMode="auto">
          <a:xfrm>
            <a:off x="880533" y="1473200"/>
            <a:ext cx="4656667" cy="4284133"/>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grpSp>
        <p:nvGrpSpPr>
          <p:cNvPr id="9223" name="组合 10"/>
          <p:cNvGrpSpPr>
            <a:grpSpLocks/>
          </p:cNvGrpSpPr>
          <p:nvPr/>
        </p:nvGrpSpPr>
        <p:grpSpPr bwMode="auto">
          <a:xfrm>
            <a:off x="880533" y="1100668"/>
            <a:ext cx="1862667" cy="558800"/>
            <a:chOff x="5130784" y="2292358"/>
            <a:chExt cx="1396960" cy="419088"/>
          </a:xfrm>
        </p:grpSpPr>
        <p:sp>
          <p:nvSpPr>
            <p:cNvPr id="9227"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9228" name="文本框 7"/>
            <p:cNvSpPr txBox="1">
              <a:spLocks noChangeArrowheads="1"/>
            </p:cNvSpPr>
            <p:nvPr/>
          </p:nvSpPr>
          <p:spPr bwMode="auto">
            <a:xfrm>
              <a:off x="5200632" y="2363402"/>
              <a:ext cx="1327112" cy="25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dirty="0">
                  <a:solidFill>
                    <a:srgbClr val="FFFFFF"/>
                  </a:solidFill>
                  <a:latin typeface="微软雅黑" panose="020B0503020204020204" pitchFamily="34" charset="-122"/>
                  <a:ea typeface="微软雅黑" panose="020B0503020204020204" pitchFamily="34" charset="-122"/>
                </a:rPr>
                <a:t>疾病的基本情况</a:t>
              </a:r>
            </a:p>
          </p:txBody>
        </p:sp>
      </p:grpSp>
      <p:grpSp>
        <p:nvGrpSpPr>
          <p:cNvPr id="9224" name="组合 10"/>
          <p:cNvGrpSpPr>
            <a:grpSpLocks/>
          </p:cNvGrpSpPr>
          <p:nvPr/>
        </p:nvGrpSpPr>
        <p:grpSpPr bwMode="auto">
          <a:xfrm>
            <a:off x="6561667" y="1100669"/>
            <a:ext cx="2328333" cy="559523"/>
            <a:chOff x="5130784" y="2292358"/>
            <a:chExt cx="1396960" cy="419088"/>
          </a:xfrm>
        </p:grpSpPr>
        <p:sp>
          <p:nvSpPr>
            <p:cNvPr id="9225"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9226" name="文本框 7"/>
            <p:cNvSpPr txBox="1">
              <a:spLocks noChangeArrowheads="1"/>
            </p:cNvSpPr>
            <p:nvPr/>
          </p:nvSpPr>
          <p:spPr bwMode="auto">
            <a:xfrm>
              <a:off x="5200632" y="2363402"/>
              <a:ext cx="1327112" cy="2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FFFFFF"/>
                  </a:solidFill>
                  <a:latin typeface="微软雅黑" panose="020B0503020204020204" pitchFamily="34" charset="-122"/>
                  <a:ea typeface="微软雅黑" panose="020B0503020204020204" pitchFamily="34" charset="-122"/>
                </a:rPr>
                <a:t>临床未被满足的需求</a:t>
              </a:r>
            </a:p>
          </p:txBody>
        </p:sp>
      </p:grpSp>
    </p:spTree>
    <p:extLst>
      <p:ext uri="{BB962C8B-B14F-4D97-AF65-F5344CB8AC3E}">
        <p14:creationId xmlns:p14="http://schemas.microsoft.com/office/powerpoint/2010/main" val="371388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1"/>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2</a:t>
            </a:r>
            <a:r>
              <a:rPr lang="zh-CN" altLang="en-US" sz="3200" b="1" dirty="0">
                <a:solidFill>
                  <a:srgbClr val="4F81BD"/>
                </a:solidFill>
                <a:latin typeface="微软雅黑" panose="020B0503020204020204" pitchFamily="34" charset="-122"/>
                <a:ea typeface="微软雅黑" panose="020B0503020204020204" pitchFamily="34" charset="-122"/>
              </a:rPr>
              <a:t>、安全性   </a:t>
            </a:r>
            <a:r>
              <a:rPr lang="en-US" altLang="zh-CN" sz="2667" spc="133" dirty="0">
                <a:solidFill>
                  <a:srgbClr val="B8B8B8"/>
                </a:solidFill>
                <a:latin typeface="微软雅黑" panose="020B0503020204020204" pitchFamily="34" charset="-122"/>
                <a:ea typeface="微软雅黑" panose="020B0503020204020204" pitchFamily="34" charset="-122"/>
              </a:rPr>
              <a:t>Safety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0244" name="矩形 5"/>
          <p:cNvSpPr>
            <a:spLocks noChangeArrowheads="1"/>
          </p:cNvSpPr>
          <p:nvPr/>
        </p:nvSpPr>
        <p:spPr bwMode="auto">
          <a:xfrm>
            <a:off x="974954" y="1322827"/>
            <a:ext cx="10981267" cy="157992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933"/>
              </a:lnSpc>
              <a:spcBef>
                <a:spcPts val="1600"/>
              </a:spcBef>
              <a:spcAft>
                <a:spcPct val="0"/>
              </a:spcAft>
              <a:buFont typeface="Wingdings" panose="05000000000000000000" pitchFamily="2" charset="2"/>
              <a:buChar char="Ø"/>
            </a:pPr>
            <a:r>
              <a:rPr lang="zh-CN" altLang="en-US" sz="1600" dirty="0">
                <a:solidFill>
                  <a:srgbClr val="000000"/>
                </a:solidFill>
                <a:latin typeface="微软雅黑" panose="020B0503020204020204" pitchFamily="34" charset="-122"/>
                <a:ea typeface="微软雅黑" panose="020B0503020204020204" pitchFamily="34" charset="-122"/>
              </a:rPr>
              <a:t>阿立哌唑安全性较高，</a:t>
            </a:r>
            <a:r>
              <a:rPr lang="en-US" altLang="zh-CN" sz="1600" dirty="0">
                <a:solidFill>
                  <a:srgbClr val="000000"/>
                </a:solidFill>
                <a:latin typeface="微软雅黑" panose="020B0503020204020204" pitchFamily="34" charset="-122"/>
                <a:ea typeface="微软雅黑" panose="020B0503020204020204" pitchFamily="34" charset="-122"/>
              </a:rPr>
              <a:t> </a:t>
            </a:r>
            <a:r>
              <a:rPr lang="zh-CN" altLang="en-US" sz="1600" dirty="0">
                <a:solidFill>
                  <a:srgbClr val="000000"/>
                </a:solidFill>
                <a:latin typeface="微软雅黑" panose="020B0503020204020204" pitchFamily="34" charset="-122"/>
                <a:ea typeface="微软雅黑" panose="020B0503020204020204" pitchFamily="34" charset="-122"/>
              </a:rPr>
              <a:t>常见的不良反应为</a:t>
            </a:r>
            <a:r>
              <a:rPr lang="zh-CN" altLang="zh-CN" sz="1600" dirty="0">
                <a:solidFill>
                  <a:srgbClr val="000000"/>
                </a:solidFill>
                <a:latin typeface="微软雅黑" panose="020B0503020204020204" pitchFamily="34" charset="-122"/>
                <a:ea typeface="微软雅黑" panose="020B0503020204020204" pitchFamily="34" charset="-122"/>
              </a:rPr>
              <a:t>静坐不能和恶心</a:t>
            </a:r>
            <a:r>
              <a:rPr lang="zh-CN" altLang="en-US" sz="1600" dirty="0">
                <a:solidFill>
                  <a:srgbClr val="000000"/>
                </a:solidFill>
                <a:latin typeface="微软雅黑" panose="020B0503020204020204" pitchFamily="34" charset="-122"/>
                <a:ea typeface="微软雅黑" panose="020B0503020204020204" pitchFamily="34" charset="-122"/>
              </a:rPr>
              <a:t>（</a:t>
            </a:r>
            <a:r>
              <a:rPr lang="en-US" altLang="zh-CN" sz="1600" dirty="0">
                <a:solidFill>
                  <a:srgbClr val="000000"/>
                </a:solidFill>
                <a:latin typeface="微软雅黑" panose="020B0503020204020204" pitchFamily="34" charset="-122"/>
                <a:ea typeface="微软雅黑" panose="020B0503020204020204" pitchFamily="34" charset="-122"/>
              </a:rPr>
              <a:t>3%</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933"/>
              </a:lnSpc>
              <a:spcBef>
                <a:spcPct val="0"/>
              </a:spcBef>
              <a:spcAft>
                <a:spcPct val="0"/>
              </a:spcAft>
              <a:buFont typeface="Wingdings" panose="05000000000000000000" pitchFamily="2" charset="2"/>
              <a:buChar char="Ø"/>
            </a:pPr>
            <a:r>
              <a:rPr lang="zh-CN" altLang="en-US" sz="1600" dirty="0">
                <a:solidFill>
                  <a:srgbClr val="000000"/>
                </a:solidFill>
                <a:latin typeface="微软雅黑" panose="020B0503020204020204" pitchFamily="34" charset="-122"/>
                <a:ea typeface="微软雅黑" panose="020B0503020204020204" pitchFamily="34" charset="-122"/>
              </a:rPr>
              <a:t>与其他同类药品比，无新增特异性不良反应，无安全性警告、无黑框警告、无撤市信息</a:t>
            </a:r>
            <a:endParaRPr lang="en-US" altLang="zh-CN" sz="1600"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933"/>
              </a:lnSpc>
              <a:spcBef>
                <a:spcPct val="0"/>
              </a:spcBef>
              <a:spcAft>
                <a:spcPct val="0"/>
              </a:spcAft>
              <a:buFont typeface="Wingdings" panose="05000000000000000000" pitchFamily="2" charset="2"/>
              <a:buChar char="Ø"/>
            </a:pPr>
            <a:r>
              <a:rPr lang="zh-CN" altLang="en-US" sz="1600" dirty="0">
                <a:solidFill>
                  <a:srgbClr val="000000"/>
                </a:solidFill>
                <a:latin typeface="微软雅黑" panose="020B0503020204020204" pitchFamily="34" charset="-122"/>
                <a:ea typeface="微软雅黑" panose="020B0503020204020204" pitchFamily="34" charset="-122"/>
              </a:rPr>
              <a:t>在</a:t>
            </a:r>
            <a:r>
              <a:rPr lang="en-US" altLang="zh-CN"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精神分裂症患者代谢综合征管理的中国专家共识</a:t>
            </a:r>
            <a:r>
              <a:rPr lang="en-US" altLang="zh-CN"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rPr>
              <a:t>中明确指出，抗精神病药的代谢风险分级，奥氮平是代谢高风险，</a:t>
            </a:r>
            <a:r>
              <a:rPr lang="zh-CN" altLang="en-US" sz="1600" dirty="0">
                <a:solidFill>
                  <a:srgbClr val="FF0000"/>
                </a:solidFill>
                <a:latin typeface="微软雅黑" panose="020B0503020204020204" pitchFamily="34" charset="-122"/>
                <a:ea typeface="微软雅黑" panose="020B0503020204020204" pitchFamily="34" charset="-122"/>
              </a:rPr>
              <a:t>阿立哌唑是代谢低</a:t>
            </a:r>
            <a:r>
              <a:rPr lang="zh-CN" altLang="en-US" sz="1600" dirty="0" smtClean="0">
                <a:solidFill>
                  <a:srgbClr val="FF0000"/>
                </a:solidFill>
                <a:latin typeface="微软雅黑" panose="020B0503020204020204" pitchFamily="34" charset="-122"/>
                <a:ea typeface="微软雅黑" panose="020B0503020204020204" pitchFamily="34" charset="-122"/>
              </a:rPr>
              <a:t>风险药物，</a:t>
            </a:r>
            <a:r>
              <a:rPr lang="zh-CN" altLang="en-US" sz="1600" dirty="0">
                <a:solidFill>
                  <a:srgbClr val="FF0000"/>
                </a:solidFill>
                <a:latin typeface="微软雅黑" panose="020B0503020204020204" pitchFamily="34" charset="-122"/>
                <a:ea typeface="微软雅黑" panose="020B0503020204020204" pitchFamily="34" charset="-122"/>
              </a:rPr>
              <a:t>代谢综合征（体重增加、血糖血脂升高）发生率低</a:t>
            </a:r>
            <a:endParaRPr lang="en-US" altLang="zh-CN" sz="1600" dirty="0">
              <a:solidFill>
                <a:srgbClr val="FF0000"/>
              </a:solidFill>
              <a:latin typeface="微软雅黑" panose="020B0503020204020204" pitchFamily="34" charset="-122"/>
              <a:ea typeface="微软雅黑" panose="020B0503020204020204" pitchFamily="34" charset="-122"/>
            </a:endParaRPr>
          </a:p>
        </p:txBody>
      </p:sp>
      <p:sp>
        <p:nvSpPr>
          <p:cNvPr id="10245" name="文本框 6"/>
          <p:cNvSpPr txBox="1">
            <a:spLocks noChangeArrowheads="1"/>
          </p:cNvSpPr>
          <p:nvPr/>
        </p:nvSpPr>
        <p:spPr bwMode="auto">
          <a:xfrm>
            <a:off x="3767667" y="952501"/>
            <a:ext cx="4842933" cy="420564"/>
          </a:xfrm>
          <a:prstGeom prst="rect">
            <a:avLst/>
          </a:prstGeom>
          <a:solidFill>
            <a:schemeClr val="bg1"/>
          </a:solidFill>
          <a:ln w="9525">
            <a:solidFill>
              <a:schemeClr val="bg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spcBef>
                <a:spcPct val="0"/>
              </a:spcBef>
              <a:spcAft>
                <a:spcPct val="0"/>
              </a:spcAft>
              <a:buFontTx/>
              <a:buNone/>
            </a:pPr>
            <a:r>
              <a:rPr lang="zh-CN" altLang="en-US" sz="2133" b="1">
                <a:solidFill>
                  <a:srgbClr val="000000"/>
                </a:solidFill>
                <a:latin typeface="微软雅黑" panose="020B0503020204020204" pitchFamily="34" charset="-122"/>
                <a:ea typeface="微软雅黑" panose="020B0503020204020204" pitchFamily="34" charset="-122"/>
              </a:rPr>
              <a:t>整体安全性好，不良反应安全可控</a:t>
            </a:r>
          </a:p>
        </p:txBody>
      </p:sp>
      <p:pic>
        <p:nvPicPr>
          <p:cNvPr id="4" name="图片 3"/>
          <p:cNvPicPr>
            <a:picLocks noChangeAspect="1"/>
          </p:cNvPicPr>
          <p:nvPr/>
        </p:nvPicPr>
        <p:blipFill>
          <a:blip r:embed="rId2"/>
          <a:stretch>
            <a:fillRect/>
          </a:stretch>
        </p:blipFill>
        <p:spPr>
          <a:xfrm>
            <a:off x="758713" y="3755007"/>
            <a:ext cx="5273497" cy="2166399"/>
          </a:xfrm>
          <a:prstGeom prst="rect">
            <a:avLst/>
          </a:prstGeom>
        </p:spPr>
      </p:pic>
      <p:pic>
        <p:nvPicPr>
          <p:cNvPr id="19" name="图片 18"/>
          <p:cNvPicPr>
            <a:picLocks noChangeAspect="1"/>
          </p:cNvPicPr>
          <p:nvPr/>
        </p:nvPicPr>
        <p:blipFill>
          <a:blip r:embed="rId3"/>
          <a:stretch>
            <a:fillRect/>
          </a:stretch>
        </p:blipFill>
        <p:spPr>
          <a:xfrm>
            <a:off x="6325859" y="3713693"/>
            <a:ext cx="5275256" cy="2207713"/>
          </a:xfrm>
          <a:prstGeom prst="rect">
            <a:avLst/>
          </a:prstGeom>
        </p:spPr>
      </p:pic>
      <p:sp>
        <p:nvSpPr>
          <p:cNvPr id="20" name="矩形 19"/>
          <p:cNvSpPr/>
          <p:nvPr/>
        </p:nvSpPr>
        <p:spPr>
          <a:xfrm>
            <a:off x="719667" y="2944060"/>
            <a:ext cx="6096000" cy="769634"/>
          </a:xfrm>
          <a:prstGeom prst="rect">
            <a:avLst/>
          </a:prstGeom>
        </p:spPr>
        <p:txBody>
          <a:bodyPr>
            <a:spAutoFit/>
          </a:bodyPr>
          <a:lstStyle/>
          <a:p>
            <a:pPr lvl="0" fontAlgn="base">
              <a:spcBef>
                <a:spcPct val="0"/>
              </a:spcBef>
              <a:spcAft>
                <a:spcPct val="0"/>
              </a:spcAft>
              <a:defRPr/>
            </a:pPr>
            <a:r>
              <a:rPr lang="zh-CN" altLang="en-US" sz="1467" b="1" dirty="0">
                <a:solidFill>
                  <a:srgbClr val="000000"/>
                </a:solidFill>
                <a:latin typeface="微软雅黑" panose="020B0503020204020204" pitchFamily="34" charset="-122"/>
                <a:ea typeface="微软雅黑" panose="020B0503020204020204" pitchFamily="34" charset="-122"/>
              </a:rPr>
              <a:t>阿立哌</a:t>
            </a:r>
            <a:r>
              <a:rPr lang="zh-CN" altLang="en-US" sz="1467" b="1" dirty="0" smtClean="0">
                <a:solidFill>
                  <a:srgbClr val="000000"/>
                </a:solidFill>
                <a:latin typeface="微软雅黑" panose="020B0503020204020204" pitchFamily="34" charset="-122"/>
                <a:ea typeface="微软雅黑" panose="020B0503020204020204" pitchFamily="34" charset="-122"/>
              </a:rPr>
              <a:t>唑不影响血脂</a:t>
            </a:r>
            <a:endParaRPr lang="en-US" altLang="zh-CN" sz="1467" b="1" dirty="0" smtClean="0">
              <a:solidFill>
                <a:srgbClr val="000000"/>
              </a:solidFill>
              <a:latin typeface="微软雅黑" panose="020B0503020204020204" pitchFamily="34" charset="-122"/>
              <a:ea typeface="微软雅黑" panose="020B0503020204020204" pitchFamily="34" charset="-122"/>
            </a:endParaRPr>
          </a:p>
          <a:p>
            <a:pPr lvl="0" fontAlgn="base">
              <a:spcBef>
                <a:spcPct val="0"/>
              </a:spcBef>
              <a:spcAft>
                <a:spcPct val="0"/>
              </a:spcAft>
              <a:defRPr/>
            </a:pPr>
            <a:r>
              <a:rPr lang="en-US" altLang="zh-CN" sz="1467" dirty="0" smtClean="0">
                <a:solidFill>
                  <a:srgbClr val="000000"/>
                </a:solidFill>
                <a:latin typeface="微软雅黑" panose="020B0503020204020204" pitchFamily="34" charset="-122"/>
                <a:ea typeface="微软雅黑" panose="020B0503020204020204" pitchFamily="34" charset="-122"/>
              </a:rPr>
              <a:t>HDL-C</a:t>
            </a:r>
            <a:r>
              <a:rPr lang="zh-CN" altLang="en-US" sz="1467" dirty="0" smtClean="0">
                <a:solidFill>
                  <a:srgbClr val="000000"/>
                </a:solidFill>
                <a:latin typeface="微软雅黑" panose="020B0503020204020204" pitchFamily="34" charset="-122"/>
                <a:ea typeface="微软雅黑" panose="020B0503020204020204" pitchFamily="34" charset="-122"/>
              </a:rPr>
              <a:t>：奥氮平组更差，阿立哌唑组较低改善（</a:t>
            </a:r>
            <a:r>
              <a:rPr lang="en-US" altLang="zh-CN" sz="1467" dirty="0" smtClean="0">
                <a:solidFill>
                  <a:srgbClr val="000000"/>
                </a:solidFill>
                <a:latin typeface="微软雅黑" panose="020B0503020204020204" pitchFamily="34" charset="-122"/>
                <a:ea typeface="微软雅黑" panose="020B0503020204020204" pitchFamily="34" charset="-122"/>
              </a:rPr>
              <a:t>P&lt;0.05)</a:t>
            </a:r>
          </a:p>
          <a:p>
            <a:pPr lvl="0" fontAlgn="base">
              <a:spcBef>
                <a:spcPct val="0"/>
              </a:spcBef>
              <a:spcAft>
                <a:spcPct val="0"/>
              </a:spcAft>
              <a:defRPr/>
            </a:pPr>
            <a:r>
              <a:rPr lang="en-US" altLang="zh-CN" sz="1467" dirty="0" smtClean="0">
                <a:solidFill>
                  <a:srgbClr val="000000"/>
                </a:solidFill>
                <a:latin typeface="微软雅黑" panose="020B0503020204020204" pitchFamily="34" charset="-122"/>
                <a:ea typeface="微软雅黑" panose="020B0503020204020204" pitchFamily="34" charset="-122"/>
              </a:rPr>
              <a:t>TC</a:t>
            </a:r>
            <a:r>
              <a:rPr lang="zh-CN" altLang="en-US" sz="1467" dirty="0" smtClean="0">
                <a:solidFill>
                  <a:srgbClr val="000000"/>
                </a:solidFill>
                <a:latin typeface="微软雅黑" panose="020B0503020204020204" pitchFamily="34" charset="-122"/>
                <a:ea typeface="微软雅黑" panose="020B0503020204020204" pitchFamily="34" charset="-122"/>
              </a:rPr>
              <a:t>：奥氮平组较阿立哌唑组显著增加</a:t>
            </a:r>
            <a:r>
              <a:rPr lang="en-US" altLang="zh-CN" sz="1467" dirty="0" smtClean="0">
                <a:solidFill>
                  <a:srgbClr val="000000"/>
                </a:solidFill>
                <a:latin typeface="微软雅黑" panose="020B0503020204020204" pitchFamily="34" charset="-122"/>
                <a:ea typeface="微软雅黑" panose="020B0503020204020204" pitchFamily="34" charset="-122"/>
              </a:rPr>
              <a:t>(P&lt;0.001)</a:t>
            </a:r>
            <a:endParaRPr lang="zh-CN" altLang="en-US" sz="1467" dirty="0">
              <a:solidFill>
                <a:srgbClr val="000000"/>
              </a:solidFill>
              <a:latin typeface="微软雅黑" panose="020B0503020204020204" pitchFamily="34" charset="-122"/>
              <a:ea typeface="微软雅黑" panose="020B0503020204020204" pitchFamily="34" charset="-122"/>
            </a:endParaRPr>
          </a:p>
        </p:txBody>
      </p:sp>
      <p:sp>
        <p:nvSpPr>
          <p:cNvPr id="21" name="矩形 20"/>
          <p:cNvSpPr/>
          <p:nvPr/>
        </p:nvSpPr>
        <p:spPr>
          <a:xfrm>
            <a:off x="6336107" y="3098324"/>
            <a:ext cx="5265008" cy="543867"/>
          </a:xfrm>
          <a:prstGeom prst="rect">
            <a:avLst/>
          </a:prstGeom>
        </p:spPr>
        <p:txBody>
          <a:bodyPr wrap="square">
            <a:spAutoFit/>
          </a:bodyPr>
          <a:lstStyle/>
          <a:p>
            <a:pPr fontAlgn="base">
              <a:spcBef>
                <a:spcPct val="0"/>
              </a:spcBef>
              <a:spcAft>
                <a:spcPct val="0"/>
              </a:spcAft>
              <a:defRPr/>
            </a:pPr>
            <a:r>
              <a:rPr lang="zh-CN" altLang="en-US" sz="1467" b="1" dirty="0">
                <a:solidFill>
                  <a:srgbClr val="000000"/>
                </a:solidFill>
                <a:latin typeface="微软雅黑" panose="020B0503020204020204" pitchFamily="34" charset="-122"/>
                <a:ea typeface="微软雅黑" panose="020B0503020204020204" pitchFamily="34" charset="-122"/>
              </a:rPr>
              <a:t>阿立哌</a:t>
            </a:r>
            <a:r>
              <a:rPr lang="zh-CN" altLang="en-US" sz="1467" b="1" dirty="0" smtClean="0">
                <a:solidFill>
                  <a:srgbClr val="000000"/>
                </a:solidFill>
                <a:latin typeface="微软雅黑" panose="020B0503020204020204" pitchFamily="34" charset="-122"/>
                <a:ea typeface="微软雅黑" panose="020B0503020204020204" pitchFamily="34" charset="-122"/>
              </a:rPr>
              <a:t>唑不增加体重</a:t>
            </a:r>
            <a:endParaRPr lang="en-US" altLang="zh-CN" sz="1467" b="1" dirty="0" smtClean="0">
              <a:solidFill>
                <a:srgbClr val="000000"/>
              </a:solidFill>
              <a:latin typeface="微软雅黑" panose="020B0503020204020204" pitchFamily="34" charset="-122"/>
              <a:ea typeface="微软雅黑" panose="020B0503020204020204" pitchFamily="34" charset="-122"/>
            </a:endParaRPr>
          </a:p>
          <a:p>
            <a:pPr fontAlgn="base">
              <a:spcBef>
                <a:spcPct val="0"/>
              </a:spcBef>
              <a:spcAft>
                <a:spcPct val="0"/>
              </a:spcAft>
              <a:defRPr/>
            </a:pPr>
            <a:r>
              <a:rPr lang="zh-CN" altLang="zh-CN" sz="1467" dirty="0" smtClean="0">
                <a:solidFill>
                  <a:srgbClr val="000000"/>
                </a:solidFill>
                <a:latin typeface="微软雅黑" panose="020B0503020204020204" pitchFamily="34" charset="-122"/>
                <a:ea typeface="微软雅黑" panose="020B0503020204020204" pitchFamily="34" charset="-122"/>
              </a:rPr>
              <a:t>体重</a:t>
            </a:r>
            <a:r>
              <a:rPr lang="zh-CN" altLang="zh-CN" sz="1467" dirty="0">
                <a:solidFill>
                  <a:srgbClr val="000000"/>
                </a:solidFill>
                <a:latin typeface="微软雅黑" panose="020B0503020204020204" pitchFamily="34" charset="-122"/>
                <a:ea typeface="微软雅黑" panose="020B0503020204020204" pitchFamily="34" charset="-122"/>
              </a:rPr>
              <a:t>变化：阿立哌唑组</a:t>
            </a:r>
            <a:r>
              <a:rPr lang="en-US" altLang="zh-CN" sz="1467" dirty="0">
                <a:solidFill>
                  <a:srgbClr val="000000"/>
                </a:solidFill>
                <a:latin typeface="微软雅黑" panose="020B0503020204020204" pitchFamily="34" charset="-122"/>
                <a:ea typeface="微软雅黑" panose="020B0503020204020204" pitchFamily="34" charset="-122"/>
              </a:rPr>
              <a:t>-1.37</a:t>
            </a:r>
            <a:r>
              <a:rPr lang="zh-CN" altLang="zh-CN" sz="1467" dirty="0">
                <a:solidFill>
                  <a:srgbClr val="000000"/>
                </a:solidFill>
                <a:latin typeface="微软雅黑" panose="020B0503020204020204" pitchFamily="34" charset="-122"/>
                <a:ea typeface="微软雅黑" panose="020B0503020204020204" pitchFamily="34" charset="-122"/>
              </a:rPr>
              <a:t>，奥氮平组</a:t>
            </a:r>
            <a:r>
              <a:rPr lang="en-US" altLang="zh-CN" sz="1467" dirty="0">
                <a:solidFill>
                  <a:srgbClr val="000000"/>
                </a:solidFill>
                <a:latin typeface="微软雅黑" panose="020B0503020204020204" pitchFamily="34" charset="-122"/>
                <a:ea typeface="微软雅黑" panose="020B0503020204020204" pitchFamily="34" charset="-122"/>
              </a:rPr>
              <a:t>+4.23</a:t>
            </a:r>
            <a:r>
              <a:rPr lang="zh-CN" altLang="zh-CN" sz="1467" dirty="0">
                <a:solidFill>
                  <a:srgbClr val="000000"/>
                </a:solidFill>
                <a:latin typeface="微软雅黑" panose="020B0503020204020204" pitchFamily="34" charset="-122"/>
                <a:ea typeface="微软雅黑" panose="020B0503020204020204" pitchFamily="34" charset="-122"/>
              </a:rPr>
              <a:t>（</a:t>
            </a:r>
            <a:r>
              <a:rPr lang="en-US" altLang="zh-CN" sz="1467" dirty="0">
                <a:solidFill>
                  <a:srgbClr val="000000"/>
                </a:solidFill>
                <a:latin typeface="微软雅黑" panose="020B0503020204020204" pitchFamily="34" charset="-122"/>
                <a:ea typeface="微软雅黑" panose="020B0503020204020204" pitchFamily="34" charset="-122"/>
              </a:rPr>
              <a:t>P&lt;0.001</a:t>
            </a:r>
            <a:r>
              <a:rPr lang="zh-CN" altLang="zh-CN" sz="1467" dirty="0" smtClean="0">
                <a:solidFill>
                  <a:srgbClr val="000000"/>
                </a:solidFill>
                <a:latin typeface="微软雅黑" panose="020B0503020204020204" pitchFamily="34" charset="-122"/>
                <a:ea typeface="微软雅黑" panose="020B0503020204020204" pitchFamily="34" charset="-122"/>
              </a:rPr>
              <a:t>）</a:t>
            </a:r>
            <a:endParaRPr lang="zh-CN" altLang="zh-CN" sz="1467" dirty="0">
              <a:solidFill>
                <a:srgbClr val="00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974954" y="5814874"/>
            <a:ext cx="9456308" cy="307777"/>
          </a:xfrm>
          <a:prstGeom prst="rect">
            <a:avLst/>
          </a:prstGeom>
          <a:noFill/>
        </p:spPr>
        <p:txBody>
          <a:bodyPr wrap="square" rtlCol="0">
            <a:spAutoFit/>
          </a:bodyPr>
          <a:lstStyle/>
          <a:p>
            <a:r>
              <a:rPr lang="en-US" altLang="zh-CN" sz="1400" dirty="0" smtClean="0">
                <a:ea typeface="微软雅黑" panose="020B0503020204020204" pitchFamily="34" charset="-122"/>
              </a:rPr>
              <a:t>TG:</a:t>
            </a:r>
            <a:r>
              <a:rPr lang="zh-CN" altLang="en-US" sz="1400" dirty="0" smtClean="0">
                <a:ea typeface="微软雅黑" panose="020B0503020204020204" pitchFamily="34" charset="-122"/>
              </a:rPr>
              <a:t>甘油三酯    </a:t>
            </a:r>
            <a:r>
              <a:rPr lang="en-US" altLang="zh-CN" sz="1400" dirty="0" smtClean="0">
                <a:ea typeface="微软雅黑" panose="020B0503020204020204" pitchFamily="34" charset="-122"/>
              </a:rPr>
              <a:t>HDL-C:</a:t>
            </a:r>
            <a:r>
              <a:rPr lang="zh-CN" altLang="en-US" sz="1400" dirty="0" smtClean="0">
                <a:ea typeface="微软雅黑" panose="020B0503020204020204" pitchFamily="34" charset="-122"/>
              </a:rPr>
              <a:t>高密度脂蛋白胆固醇    </a:t>
            </a:r>
            <a:r>
              <a:rPr lang="en-US" altLang="zh-CN" sz="1400" dirty="0" smtClean="0">
                <a:ea typeface="微软雅黑" panose="020B0503020204020204" pitchFamily="34" charset="-122"/>
              </a:rPr>
              <a:t>TC:</a:t>
            </a:r>
            <a:r>
              <a:rPr lang="zh-CN" altLang="en-US" sz="1400" dirty="0" smtClean="0">
                <a:ea typeface="微软雅黑" panose="020B0503020204020204" pitchFamily="34" charset="-122"/>
              </a:rPr>
              <a:t>胆固醇 </a:t>
            </a:r>
            <a:endParaRPr lang="zh-CN" altLang="en-US" sz="1400" dirty="0">
              <a:ea typeface="微软雅黑" panose="020B0503020204020204" pitchFamily="34" charset="-122"/>
            </a:endParaRPr>
          </a:p>
        </p:txBody>
      </p:sp>
    </p:spTree>
    <p:extLst>
      <p:ext uri="{BB962C8B-B14F-4D97-AF65-F5344CB8AC3E}">
        <p14:creationId xmlns:p14="http://schemas.microsoft.com/office/powerpoint/2010/main" val="4174720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smtClean="0">
                <a:solidFill>
                  <a:srgbClr val="4F81BD"/>
                </a:solidFill>
                <a:latin typeface="微软雅黑" panose="020B0503020204020204" pitchFamily="34" charset="-122"/>
                <a:ea typeface="微软雅黑" panose="020B0503020204020204" pitchFamily="34" charset="-122"/>
              </a:rPr>
              <a:t>3</a:t>
            </a:r>
            <a:r>
              <a:rPr lang="zh-CN" altLang="en-US" sz="3200" b="1" smtClean="0">
                <a:solidFill>
                  <a:srgbClr val="4F81BD"/>
                </a:solidFill>
                <a:latin typeface="微软雅黑" panose="020B0503020204020204" pitchFamily="34" charset="-122"/>
                <a:ea typeface="微软雅黑" panose="020B0503020204020204" pitchFamily="34" charset="-122"/>
              </a:rPr>
              <a:t>、有效性   </a:t>
            </a:r>
            <a:r>
              <a:rPr lang="en-US" altLang="zh-CN" sz="2667" spc="133" smtClean="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4" name="矩形 3"/>
          <p:cNvSpPr/>
          <p:nvPr/>
        </p:nvSpPr>
        <p:spPr>
          <a:xfrm>
            <a:off x="7465000" y="1777014"/>
            <a:ext cx="4551285" cy="1477328"/>
          </a:xfrm>
          <a:prstGeom prst="rect">
            <a:avLst/>
          </a:prstGeom>
        </p:spPr>
        <p:txBody>
          <a:bodyPr wrap="square">
            <a:spAutoFit/>
          </a:bodyPr>
          <a:lstStyle/>
          <a:p>
            <a:pPr marL="228594" lvl="0" indent="-228594" eaLnBrk="0" fontAlgn="base" hangingPunct="0">
              <a:lnSpc>
                <a:spcPts val="2667"/>
              </a:lnSpc>
              <a:spcBef>
                <a:spcPct val="0"/>
              </a:spcBef>
              <a:spcAft>
                <a:spcPct val="0"/>
              </a:spcAft>
              <a:buFont typeface="Wingdings" panose="05000000000000000000" pitchFamily="2" charset="2"/>
              <a:buChar char="Ø"/>
              <a:defRPr/>
            </a:pP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中国精神分裂症防治指南（第二版）</a:t>
            </a:r>
          </a:p>
          <a:p>
            <a:pPr marL="228594" lvl="0" indent="-228594" eaLnBrk="0" fontAlgn="base" hangingPunct="0">
              <a:lnSpc>
                <a:spcPts val="2667"/>
              </a:lnSpc>
              <a:spcBef>
                <a:spcPct val="0"/>
              </a:spcBef>
              <a:spcAft>
                <a:spcPct val="0"/>
              </a:spcAft>
              <a:buFont typeface="Wingdings" panose="05000000000000000000" pitchFamily="2" charset="2"/>
              <a:buChar char="Ø"/>
              <a:defRPr/>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APA</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指南：美国精神病学协会</a:t>
            </a:r>
          </a:p>
          <a:p>
            <a:pPr marL="228594" lvl="0" indent="-228594" eaLnBrk="0" fontAlgn="base" hangingPunct="0">
              <a:lnSpc>
                <a:spcPts val="2667"/>
              </a:lnSpc>
              <a:spcBef>
                <a:spcPct val="0"/>
              </a:spcBef>
              <a:spcAft>
                <a:spcPct val="0"/>
              </a:spcAft>
              <a:buFont typeface="Wingdings" panose="05000000000000000000" pitchFamily="2" charset="2"/>
              <a:buChar char="Ø"/>
              <a:defRPr/>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NICC</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指南：英国国家卫生与临床技术优化研究所</a:t>
            </a:r>
          </a:p>
          <a:p>
            <a:pPr lvl="0" eaLnBrk="0" fontAlgn="base" hangingPunct="0">
              <a:lnSpc>
                <a:spcPts val="2667"/>
              </a:lnSpc>
              <a:spcBef>
                <a:spcPct val="0"/>
              </a:spcBef>
              <a:spcAft>
                <a:spcPct val="0"/>
              </a:spcAft>
              <a:defRPr/>
            </a:pPr>
            <a:r>
              <a:rPr lang="zh-CN" altLang="en-US"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     </a:t>
            </a:r>
            <a:r>
              <a:rPr lang="zh-CN" altLang="en-US" sz="1467"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均</a:t>
            </a:r>
            <a:r>
              <a:rPr lang="zh-CN" altLang="en-US" sz="1467"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推荐阿立哌唑为一线治疗药物</a:t>
            </a:r>
          </a:p>
        </p:txBody>
      </p:sp>
      <p:sp>
        <p:nvSpPr>
          <p:cNvPr id="22" name="矩形 11"/>
          <p:cNvSpPr>
            <a:spLocks noChangeArrowheads="1"/>
          </p:cNvSpPr>
          <p:nvPr/>
        </p:nvSpPr>
        <p:spPr bwMode="auto">
          <a:xfrm>
            <a:off x="7456123" y="1615228"/>
            <a:ext cx="4332303" cy="1743227"/>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25" name="矩形 11"/>
          <p:cNvSpPr>
            <a:spLocks noChangeArrowheads="1"/>
          </p:cNvSpPr>
          <p:nvPr/>
        </p:nvSpPr>
        <p:spPr bwMode="auto">
          <a:xfrm>
            <a:off x="7391875" y="3980741"/>
            <a:ext cx="4332303" cy="1627779"/>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26" name="矩形 25"/>
          <p:cNvSpPr/>
          <p:nvPr/>
        </p:nvSpPr>
        <p:spPr>
          <a:xfrm>
            <a:off x="7520369" y="4070803"/>
            <a:ext cx="4203809" cy="1477328"/>
          </a:xfrm>
          <a:prstGeom prst="rect">
            <a:avLst/>
          </a:prstGeom>
        </p:spPr>
        <p:txBody>
          <a:bodyPr wrap="square">
            <a:spAutoFit/>
          </a:bodyPr>
          <a:lstStyle/>
          <a:p>
            <a:pPr marL="228594" lvl="0"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smtClean="0">
                <a:solidFill>
                  <a:srgbClr val="000000"/>
                </a:solidFill>
                <a:latin typeface="微软雅黑" panose="020B0503020204020204" pitchFamily="34" charset="-122"/>
                <a:ea typeface="微软雅黑" panose="020B0503020204020204" pitchFamily="34" charset="-122"/>
              </a:rPr>
              <a:t>阿立</a:t>
            </a:r>
            <a:r>
              <a:rPr lang="zh-CN" altLang="en-US" sz="1467" dirty="0">
                <a:solidFill>
                  <a:srgbClr val="000000"/>
                </a:solidFill>
                <a:latin typeface="微软雅黑" panose="020B0503020204020204" pitchFamily="34" charset="-122"/>
                <a:ea typeface="微软雅黑" panose="020B0503020204020204" pitchFamily="34" charset="-122"/>
              </a:rPr>
              <a:t>哌唑相对于奥氮</a:t>
            </a:r>
            <a:r>
              <a:rPr lang="zh-CN" altLang="en-US" sz="1467" dirty="0" smtClean="0">
                <a:solidFill>
                  <a:srgbClr val="000000"/>
                </a:solidFill>
                <a:latin typeface="微软雅黑" panose="020B0503020204020204" pitchFamily="34" charset="-122"/>
                <a:ea typeface="微软雅黑" panose="020B0503020204020204" pitchFamily="34" charset="-122"/>
              </a:rPr>
              <a:t>平</a:t>
            </a:r>
            <a:r>
              <a:rPr lang="en-US" altLang="zh-CN" sz="1467" dirty="0" smtClean="0">
                <a:solidFill>
                  <a:srgbClr val="000000"/>
                </a:solidFill>
                <a:latin typeface="微软雅黑" panose="020B0503020204020204" pitchFamily="34" charset="-122"/>
                <a:ea typeface="微软雅黑" panose="020B0503020204020204" pitchFamily="34" charset="-122"/>
              </a:rPr>
              <a:t>PANSS</a:t>
            </a:r>
            <a:r>
              <a:rPr lang="zh-CN" altLang="en-US" sz="1467" dirty="0">
                <a:solidFill>
                  <a:srgbClr val="000000"/>
                </a:solidFill>
                <a:latin typeface="微软雅黑" panose="020B0503020204020204" pitchFamily="34" charset="-122"/>
                <a:ea typeface="微软雅黑" panose="020B0503020204020204" pitchFamily="34" charset="-122"/>
              </a:rPr>
              <a:t>总分平均下降：两组</a:t>
            </a:r>
            <a:r>
              <a:rPr lang="zh-CN" altLang="en-US" sz="1467" dirty="0" smtClean="0">
                <a:solidFill>
                  <a:srgbClr val="000000"/>
                </a:solidFill>
                <a:latin typeface="微软雅黑" panose="020B0503020204020204" pitchFamily="34" charset="-122"/>
                <a:ea typeface="微软雅黑" panose="020B0503020204020204" pitchFamily="34" charset="-122"/>
              </a:rPr>
              <a:t>相似</a:t>
            </a:r>
          </a:p>
          <a:p>
            <a:pPr marL="228594" lvl="0"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阿立哌</a:t>
            </a:r>
            <a:r>
              <a:rPr lang="zh-CN" altLang="en-US"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唑与其他非典型抗精神病药物（奥氮平、喹硫平、利培酮）相比，</a:t>
            </a:r>
            <a:r>
              <a:rPr lang="en-US" altLang="zh-CN"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ITAQ</a:t>
            </a:r>
            <a:r>
              <a:rPr lang="zh-CN" altLang="en-US" sz="1467"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总分更高</a:t>
            </a:r>
            <a:endPar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2254" y="1448747"/>
            <a:ext cx="2708757" cy="2397665"/>
          </a:xfrm>
          <a:prstGeom prst="rect">
            <a:avLst/>
          </a:prstGeom>
        </p:spPr>
      </p:pic>
      <p:sp>
        <p:nvSpPr>
          <p:cNvPr id="2" name="矩形 1"/>
          <p:cNvSpPr/>
          <p:nvPr/>
        </p:nvSpPr>
        <p:spPr>
          <a:xfrm>
            <a:off x="375821" y="3990475"/>
            <a:ext cx="6096000" cy="318100"/>
          </a:xfrm>
          <a:prstGeom prst="rect">
            <a:avLst/>
          </a:prstGeom>
        </p:spPr>
        <p:txBody>
          <a:bodyPr>
            <a:spAutoFit/>
          </a:bodyPr>
          <a:lstStyle/>
          <a:p>
            <a:pPr algn="just">
              <a:spcAft>
                <a:spcPts val="0"/>
              </a:spcAft>
            </a:pPr>
            <a:r>
              <a:rPr lang="zh-CN" altLang="zh-CN" sz="1467" b="1" dirty="0">
                <a:solidFill>
                  <a:srgbClr val="FF0000"/>
                </a:solidFill>
                <a:latin typeface="微软雅黑" panose="020B0503020204020204" pitchFamily="34" charset="-122"/>
                <a:ea typeface="微软雅黑" panose="020B0503020204020204" pitchFamily="34" charset="-122"/>
              </a:rPr>
              <a:t>第一种</a:t>
            </a:r>
            <a:r>
              <a:rPr lang="en-US" altLang="zh-CN" sz="1467" b="1" dirty="0">
                <a:solidFill>
                  <a:srgbClr val="FF0000"/>
                </a:solidFill>
                <a:latin typeface="微软雅黑" panose="020B0503020204020204" pitchFamily="34" charset="-122"/>
                <a:ea typeface="微软雅黑" panose="020B0503020204020204" pitchFamily="34" charset="-122"/>
              </a:rPr>
              <a:t>D2</a:t>
            </a:r>
            <a:r>
              <a:rPr lang="zh-CN" altLang="zh-CN" sz="1467" b="1" dirty="0">
                <a:solidFill>
                  <a:srgbClr val="FF0000"/>
                </a:solidFill>
                <a:latin typeface="微软雅黑" panose="020B0503020204020204" pitchFamily="34" charset="-122"/>
                <a:ea typeface="微软雅黑" panose="020B0503020204020204" pitchFamily="34" charset="-122"/>
              </a:rPr>
              <a:t>，</a:t>
            </a:r>
            <a:r>
              <a:rPr lang="en-US" altLang="zh-CN" sz="1467" b="1" dirty="0">
                <a:solidFill>
                  <a:srgbClr val="FF0000"/>
                </a:solidFill>
                <a:latin typeface="微软雅黑" panose="020B0503020204020204" pitchFamily="34" charset="-122"/>
                <a:ea typeface="微软雅黑" panose="020B0503020204020204" pitchFamily="34" charset="-122"/>
              </a:rPr>
              <a:t>5-HT1A</a:t>
            </a:r>
            <a:r>
              <a:rPr lang="zh-CN" altLang="zh-CN" sz="1467" b="1" dirty="0">
                <a:solidFill>
                  <a:srgbClr val="FF0000"/>
                </a:solidFill>
                <a:latin typeface="微软雅黑" panose="020B0503020204020204" pitchFamily="34" charset="-122"/>
                <a:ea typeface="微软雅黑" panose="020B0503020204020204" pitchFamily="34" charset="-122"/>
              </a:rPr>
              <a:t>受体的部分激动</a:t>
            </a:r>
            <a:r>
              <a:rPr lang="zh-CN" altLang="zh-CN" sz="1467" b="1" dirty="0" smtClean="0">
                <a:solidFill>
                  <a:srgbClr val="FF0000"/>
                </a:solidFill>
                <a:latin typeface="微软雅黑" panose="020B0503020204020204" pitchFamily="34" charset="-122"/>
                <a:ea typeface="微软雅黑" panose="020B0503020204020204" pitchFamily="34" charset="-122"/>
              </a:rPr>
              <a:t>剂</a:t>
            </a:r>
            <a:endParaRPr lang="zh-CN" altLang="zh-CN" sz="1467" b="1" dirty="0">
              <a:solidFill>
                <a:srgbClr val="FF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633223" y="994558"/>
            <a:ext cx="2441359" cy="369332"/>
          </a:xfrm>
          <a:prstGeom prst="rect">
            <a:avLst/>
          </a:prstGeom>
          <a:noFill/>
        </p:spPr>
        <p:txBody>
          <a:bodyPr wrap="square" rtlCol="0">
            <a:spAutoFit/>
          </a:bodyPr>
          <a:lstStyle/>
          <a:p>
            <a:r>
              <a:rPr lang="zh-CN" altLang="en-US" b="1" dirty="0">
                <a:ea typeface="微软雅黑" panose="020B0503020204020204" pitchFamily="34" charset="-122"/>
              </a:rPr>
              <a:t>独特</a:t>
            </a:r>
            <a:r>
              <a:rPr lang="zh-CN" altLang="en-US" b="1" dirty="0" smtClean="0">
                <a:ea typeface="微软雅黑" panose="020B0503020204020204" pitchFamily="34" charset="-122"/>
              </a:rPr>
              <a:t>的药理作用</a:t>
            </a:r>
            <a:endParaRPr lang="zh-CN" altLang="en-US" b="1" dirty="0">
              <a:ea typeface="微软雅黑" panose="020B0503020204020204" pitchFamily="34" charset="-122"/>
            </a:endParaRPr>
          </a:p>
        </p:txBody>
      </p:sp>
      <p:sp>
        <p:nvSpPr>
          <p:cNvPr id="12" name="矩形 11"/>
          <p:cNvSpPr/>
          <p:nvPr/>
        </p:nvSpPr>
        <p:spPr>
          <a:xfrm>
            <a:off x="247327" y="4384016"/>
            <a:ext cx="6096000" cy="2169825"/>
          </a:xfrm>
          <a:prstGeom prst="rect">
            <a:avLst/>
          </a:prstGeom>
        </p:spPr>
        <p:txBody>
          <a:bodyPr>
            <a:spAutoFit/>
          </a:bodyPr>
          <a:lstStyle/>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zh-CN" sz="1467" dirty="0" smtClean="0">
                <a:solidFill>
                  <a:srgbClr val="000000"/>
                </a:solidFill>
                <a:latin typeface="微软雅黑" panose="020B0503020204020204" pitchFamily="34" charset="-122"/>
                <a:ea typeface="微软雅黑" panose="020B0503020204020204" pitchFamily="34" charset="-122"/>
              </a:rPr>
              <a:t>减少</a:t>
            </a:r>
            <a:r>
              <a:rPr lang="zh-CN" altLang="zh-CN" sz="1467" dirty="0">
                <a:solidFill>
                  <a:srgbClr val="000000"/>
                </a:solidFill>
                <a:latin typeface="微软雅黑" panose="020B0503020204020204" pitchFamily="34" charset="-122"/>
                <a:ea typeface="微软雅黑" panose="020B0503020204020204" pitchFamily="34" charset="-122"/>
              </a:rPr>
              <a:t>中脑边缘多巴胺的信号传导，改善阳性症状，这种减少不足以影响对愉快和奖赏的感受，并且可以增加中脑皮质多巴胺的输出，从而改善认知、阴性、情感症状；</a:t>
            </a: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zh-CN" sz="1467" dirty="0">
                <a:solidFill>
                  <a:srgbClr val="000000"/>
                </a:solidFill>
                <a:latin typeface="微软雅黑" panose="020B0503020204020204" pitchFamily="34" charset="-122"/>
                <a:ea typeface="微软雅黑" panose="020B0503020204020204" pitchFamily="34" charset="-122"/>
              </a:rPr>
              <a:t>在黑质纹状体和结节漏斗通路，引起的多巴胺信号传导减少不足以引起锥体外系不良反应和催乳素上升</a:t>
            </a:r>
          </a:p>
          <a:p>
            <a:pPr marL="228594" lvl="0" indent="-228594" eaLnBrk="0" fontAlgn="base" hangingPunct="0">
              <a:lnSpc>
                <a:spcPts val="2667"/>
              </a:lnSpc>
              <a:spcBef>
                <a:spcPct val="0"/>
              </a:spcBef>
              <a:spcAft>
                <a:spcPct val="0"/>
              </a:spcAft>
              <a:buFont typeface="Wingdings" panose="05000000000000000000" pitchFamily="2" charset="2"/>
              <a:buChar char="Ø"/>
              <a:defRPr/>
            </a:pPr>
            <a:endPar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6" name="矩形 5"/>
          <p:cNvSpPr/>
          <p:nvPr/>
        </p:nvSpPr>
        <p:spPr>
          <a:xfrm>
            <a:off x="4001666" y="1115587"/>
            <a:ext cx="3153477" cy="1446935"/>
          </a:xfrm>
          <a:prstGeom prst="rect">
            <a:avLst/>
          </a:prstGeom>
        </p:spPr>
        <p:txBody>
          <a:bodyPr wrap="square">
            <a:spAutoFit/>
          </a:bodyPr>
          <a:lstStyle/>
          <a:p>
            <a:pPr algn="just"/>
            <a:r>
              <a:rPr lang="en-US" altLang="zh-CN" sz="1467" b="1" dirty="0">
                <a:solidFill>
                  <a:srgbClr val="000000"/>
                </a:solidFill>
                <a:latin typeface="微软雅黑" panose="020B0503020204020204" pitchFamily="34" charset="-122"/>
                <a:ea typeface="微软雅黑" panose="020B0503020204020204" pitchFamily="34" charset="-122"/>
              </a:rPr>
              <a:t>5-HT2A</a:t>
            </a:r>
            <a:r>
              <a:rPr lang="zh-CN" altLang="zh-CN" sz="1467" b="1" dirty="0">
                <a:solidFill>
                  <a:srgbClr val="000000"/>
                </a:solidFill>
                <a:latin typeface="微软雅黑" panose="020B0503020204020204" pitchFamily="34" charset="-122"/>
                <a:ea typeface="微软雅黑" panose="020B0503020204020204" pitchFamily="34" charset="-122"/>
              </a:rPr>
              <a:t>受体拮抗</a:t>
            </a:r>
            <a:r>
              <a:rPr lang="zh-CN" altLang="zh-CN" sz="1467" b="1" dirty="0" smtClean="0">
                <a:solidFill>
                  <a:srgbClr val="000000"/>
                </a:solidFill>
                <a:latin typeface="微软雅黑" panose="020B0503020204020204" pitchFamily="34" charset="-122"/>
                <a:ea typeface="微软雅黑" panose="020B0503020204020204" pitchFamily="34" charset="-122"/>
              </a:rPr>
              <a:t>剂</a:t>
            </a:r>
            <a:endParaRPr lang="en-US" altLang="zh-CN" sz="1467" b="1" dirty="0" smtClean="0">
              <a:solidFill>
                <a:srgbClr val="000000"/>
              </a:solidFill>
              <a:latin typeface="微软雅黑" panose="020B0503020204020204" pitchFamily="34" charset="-122"/>
              <a:ea typeface="微软雅黑" panose="020B0503020204020204" pitchFamily="34" charset="-122"/>
            </a:endParaRPr>
          </a:p>
          <a:p>
            <a:pPr algn="just"/>
            <a:endParaRPr lang="zh-CN" altLang="zh-CN" sz="1467" b="1" dirty="0">
              <a:solidFill>
                <a:srgbClr val="000000"/>
              </a:solidFill>
              <a:latin typeface="微软雅黑" panose="020B0503020204020204" pitchFamily="34" charset="-122"/>
              <a:ea typeface="微软雅黑" panose="020B0503020204020204" pitchFamily="34" charset="-122"/>
            </a:endParaRPr>
          </a:p>
          <a:p>
            <a:pPr algn="just">
              <a:spcAft>
                <a:spcPts val="0"/>
              </a:spcAft>
            </a:pPr>
            <a:r>
              <a:rPr lang="zh-CN" altLang="zh-CN" sz="1467" dirty="0">
                <a:solidFill>
                  <a:srgbClr val="000000"/>
                </a:solidFill>
                <a:latin typeface="微软雅黑" panose="020B0503020204020204" pitchFamily="34" charset="-122"/>
                <a:ea typeface="微软雅黑" panose="020B0503020204020204" pitchFamily="34" charset="-122"/>
              </a:rPr>
              <a:t>刺激多巴胺的释放，降低锥体外系不良反应，减轻阴性症状，改善阳性症状，降低高泌乳素血</a:t>
            </a:r>
            <a:r>
              <a:rPr lang="zh-CN" altLang="zh-CN" sz="1467" dirty="0" smtClean="0">
                <a:solidFill>
                  <a:srgbClr val="000000"/>
                </a:solidFill>
                <a:latin typeface="微软雅黑" panose="020B0503020204020204" pitchFamily="34" charset="-122"/>
                <a:ea typeface="微软雅黑" panose="020B0503020204020204" pitchFamily="34" charset="-122"/>
              </a:rPr>
              <a:t>症</a:t>
            </a:r>
            <a:endParaRPr lang="en-US" altLang="zh-CN" sz="1467" dirty="0" smtClean="0">
              <a:solidFill>
                <a:srgbClr val="000000"/>
              </a:solidFill>
              <a:latin typeface="微软雅黑" panose="020B0503020204020204" pitchFamily="34" charset="-122"/>
              <a:ea typeface="微软雅黑" panose="020B0503020204020204" pitchFamily="34" charset="-122"/>
            </a:endParaRPr>
          </a:p>
          <a:p>
            <a:pPr algn="just">
              <a:spcAft>
                <a:spcPts val="0"/>
              </a:spcAft>
            </a:pPr>
            <a:endParaRPr lang="zh-CN" altLang="zh-CN" sz="1467" dirty="0">
              <a:solidFill>
                <a:srgbClr val="000000"/>
              </a:solidFill>
              <a:latin typeface="微软雅黑" panose="020B0503020204020204" pitchFamily="34" charset="-122"/>
              <a:ea typeface="微软雅黑" panose="020B0503020204020204" pitchFamily="34" charset="-122"/>
            </a:endParaRPr>
          </a:p>
        </p:txBody>
      </p:sp>
      <p:sp>
        <p:nvSpPr>
          <p:cNvPr id="7" name="矩形标注 6"/>
          <p:cNvSpPr/>
          <p:nvPr/>
        </p:nvSpPr>
        <p:spPr bwMode="auto">
          <a:xfrm>
            <a:off x="247327" y="4006685"/>
            <a:ext cx="5975920" cy="2164097"/>
          </a:xfrm>
          <a:prstGeom prst="wedgeRectCallout">
            <a:avLst>
              <a:gd name="adj1" fmla="val -10056"/>
              <a:gd name="adj2" fmla="val -70739"/>
            </a:avLst>
          </a:prstGeom>
          <a:noFill/>
          <a:ln w="9525"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endParaRPr>
          </a:p>
        </p:txBody>
      </p:sp>
      <p:sp>
        <p:nvSpPr>
          <p:cNvPr id="8" name="矩形标注 7"/>
          <p:cNvSpPr/>
          <p:nvPr/>
        </p:nvSpPr>
        <p:spPr bwMode="auto">
          <a:xfrm>
            <a:off x="3951266" y="1080658"/>
            <a:ext cx="3352966" cy="1397007"/>
          </a:xfrm>
          <a:prstGeom prst="wedgeRectCallout">
            <a:avLst>
              <a:gd name="adj1" fmla="val -58426"/>
              <a:gd name="adj2" fmla="val 35142"/>
            </a:avLst>
          </a:prstGeom>
          <a:noFill/>
          <a:ln w="9525"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endParaRPr>
          </a:p>
        </p:txBody>
      </p:sp>
      <p:sp>
        <p:nvSpPr>
          <p:cNvPr id="10" name="文本框 9"/>
          <p:cNvSpPr txBox="1"/>
          <p:nvPr/>
        </p:nvSpPr>
        <p:spPr>
          <a:xfrm>
            <a:off x="8913180" y="1163835"/>
            <a:ext cx="2006353" cy="400110"/>
          </a:xfrm>
          <a:prstGeom prst="rect">
            <a:avLst/>
          </a:prstGeom>
          <a:noFill/>
        </p:spPr>
        <p:txBody>
          <a:bodyPr wrap="square" rtlCol="0">
            <a:spAutoFit/>
          </a:bodyPr>
          <a:lstStyle/>
          <a:p>
            <a:r>
              <a:rPr lang="zh-CN" altLang="en-US" sz="2000" b="1" dirty="0" smtClean="0">
                <a:ea typeface="微软雅黑" panose="020B0503020204020204" pitchFamily="34" charset="-122"/>
              </a:rPr>
              <a:t>国内外指南</a:t>
            </a:r>
            <a:endParaRPr lang="zh-CN" altLang="en-US" sz="2000" b="1" dirty="0">
              <a:ea typeface="微软雅黑" panose="020B0503020204020204" pitchFamily="34" charset="-122"/>
            </a:endParaRPr>
          </a:p>
        </p:txBody>
      </p:sp>
      <p:sp>
        <p:nvSpPr>
          <p:cNvPr id="17" name="文本框 16"/>
          <p:cNvSpPr txBox="1"/>
          <p:nvPr/>
        </p:nvSpPr>
        <p:spPr>
          <a:xfrm>
            <a:off x="8466104" y="3491405"/>
            <a:ext cx="2900503" cy="400110"/>
          </a:xfrm>
          <a:prstGeom prst="rect">
            <a:avLst/>
          </a:prstGeom>
          <a:noFill/>
        </p:spPr>
        <p:txBody>
          <a:bodyPr wrap="square" rtlCol="0">
            <a:spAutoFit/>
          </a:bodyPr>
          <a:lstStyle/>
          <a:p>
            <a:r>
              <a:rPr lang="zh-CN" altLang="en-US" sz="2000" b="1" dirty="0" smtClean="0">
                <a:ea typeface="微软雅黑" panose="020B0503020204020204" pitchFamily="34" charset="-122"/>
              </a:rPr>
              <a:t>临床有效性试验结论</a:t>
            </a:r>
            <a:endParaRPr lang="zh-CN" altLang="en-US" sz="2000" b="1" dirty="0">
              <a:ea typeface="微软雅黑" panose="020B0503020204020204" pitchFamily="34" charset="-122"/>
            </a:endParaRPr>
          </a:p>
        </p:txBody>
      </p:sp>
      <p:sp>
        <p:nvSpPr>
          <p:cNvPr id="16" name="文本框 15"/>
          <p:cNvSpPr txBox="1"/>
          <p:nvPr/>
        </p:nvSpPr>
        <p:spPr>
          <a:xfrm>
            <a:off x="7464999" y="5767659"/>
            <a:ext cx="4551285" cy="307777"/>
          </a:xfrm>
          <a:prstGeom prst="rect">
            <a:avLst/>
          </a:prstGeom>
          <a:noFill/>
        </p:spPr>
        <p:txBody>
          <a:bodyPr wrap="square" rtlCol="0">
            <a:spAutoFit/>
          </a:bodyPr>
          <a:lstStyle/>
          <a:p>
            <a:r>
              <a:rPr lang="en-US" altLang="zh-CN" sz="1400" dirty="0">
                <a:ea typeface="微软雅黑" panose="020B0503020204020204" pitchFamily="34" charset="-122"/>
              </a:rPr>
              <a:t>PANSS:</a:t>
            </a:r>
            <a:r>
              <a:rPr lang="zh-CN" altLang="en-US" sz="1400" dirty="0">
                <a:ea typeface="微软雅黑" panose="020B0503020204020204" pitchFamily="34" charset="-122"/>
              </a:rPr>
              <a:t>阳性和阴性症状量</a:t>
            </a:r>
            <a:r>
              <a:rPr lang="zh-CN" altLang="en-US" sz="1400" dirty="0" smtClean="0">
                <a:ea typeface="微软雅黑" panose="020B0503020204020204" pitchFamily="34" charset="-122"/>
              </a:rPr>
              <a:t>表    </a:t>
            </a:r>
            <a:r>
              <a:rPr lang="en-US" altLang="zh-CN" sz="1400" dirty="0" smtClean="0">
                <a:ea typeface="微软雅黑" panose="020B0503020204020204" pitchFamily="34" charset="-122"/>
              </a:rPr>
              <a:t>ITAQ:</a:t>
            </a:r>
            <a:r>
              <a:rPr lang="zh-CN" altLang="en-US" sz="1400" dirty="0" smtClean="0">
                <a:ea typeface="微软雅黑" panose="020B0503020204020204" pitchFamily="34" charset="-122"/>
              </a:rPr>
              <a:t>自知力与态度量表</a:t>
            </a:r>
            <a:endParaRPr lang="zh-CN" altLang="en-US" sz="1400" dirty="0">
              <a:ea typeface="微软雅黑" panose="020B0503020204020204" pitchFamily="34" charset="-122"/>
            </a:endParaRPr>
          </a:p>
        </p:txBody>
      </p:sp>
    </p:spTree>
    <p:extLst>
      <p:ext uri="{BB962C8B-B14F-4D97-AF65-F5344CB8AC3E}">
        <p14:creationId xmlns:p14="http://schemas.microsoft.com/office/powerpoint/2010/main" val="2583590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smtClean="0">
                <a:solidFill>
                  <a:srgbClr val="4F81BD"/>
                </a:solidFill>
                <a:latin typeface="微软雅黑" panose="020B0503020204020204" pitchFamily="34" charset="-122"/>
                <a:ea typeface="微软雅黑" panose="020B0503020204020204" pitchFamily="34" charset="-122"/>
              </a:rPr>
              <a:t>3</a:t>
            </a:r>
            <a:r>
              <a:rPr lang="zh-CN" altLang="en-US" sz="3200" b="1" smtClean="0">
                <a:solidFill>
                  <a:srgbClr val="4F81BD"/>
                </a:solidFill>
                <a:latin typeface="微软雅黑" panose="020B0503020204020204" pitchFamily="34" charset="-122"/>
                <a:ea typeface="微软雅黑" panose="020B0503020204020204" pitchFamily="34" charset="-122"/>
              </a:rPr>
              <a:t>、有效性   </a:t>
            </a:r>
            <a:r>
              <a:rPr lang="en-US" altLang="zh-CN" sz="2667" spc="133" smtClean="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6" name="矩形 11"/>
          <p:cNvSpPr>
            <a:spLocks noChangeArrowheads="1"/>
          </p:cNvSpPr>
          <p:nvPr/>
        </p:nvSpPr>
        <p:spPr bwMode="auto">
          <a:xfrm>
            <a:off x="6678084" y="1533951"/>
            <a:ext cx="5057176" cy="3837040"/>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19" name="矩形 6"/>
          <p:cNvSpPr>
            <a:spLocks noChangeArrowheads="1"/>
          </p:cNvSpPr>
          <p:nvPr/>
        </p:nvSpPr>
        <p:spPr bwMode="auto">
          <a:xfrm>
            <a:off x="880533" y="1473201"/>
            <a:ext cx="4656667" cy="3897790"/>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grpSp>
        <p:nvGrpSpPr>
          <p:cNvPr id="20" name="组合 10"/>
          <p:cNvGrpSpPr>
            <a:grpSpLocks/>
          </p:cNvGrpSpPr>
          <p:nvPr/>
        </p:nvGrpSpPr>
        <p:grpSpPr bwMode="auto">
          <a:xfrm>
            <a:off x="880533" y="1100667"/>
            <a:ext cx="4656667" cy="754765"/>
            <a:chOff x="5130784" y="2292358"/>
            <a:chExt cx="1396960" cy="419088"/>
          </a:xfrm>
        </p:grpSpPr>
        <p:sp>
          <p:nvSpPr>
            <p:cNvPr id="21"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23" name="文本框 7"/>
            <p:cNvSpPr txBox="1">
              <a:spLocks noChangeArrowheads="1"/>
            </p:cNvSpPr>
            <p:nvPr/>
          </p:nvSpPr>
          <p:spPr bwMode="auto">
            <a:xfrm>
              <a:off x="5200632" y="2363402"/>
              <a:ext cx="1327112" cy="187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dirty="0">
                  <a:solidFill>
                    <a:srgbClr val="FFFFFF"/>
                  </a:solidFill>
                  <a:latin typeface="微软雅黑" panose="020B0503020204020204" pitchFamily="34" charset="-122"/>
                  <a:ea typeface="微软雅黑" panose="020B0503020204020204" pitchFamily="34" charset="-122"/>
                </a:rPr>
                <a:t>阿立哌</a:t>
              </a:r>
              <a:r>
                <a:rPr lang="zh-CN" altLang="en-US" sz="1600" b="1" dirty="0" smtClean="0">
                  <a:solidFill>
                    <a:srgbClr val="FFFFFF"/>
                  </a:solidFill>
                  <a:latin typeface="微软雅黑" panose="020B0503020204020204" pitchFamily="34" charset="-122"/>
                  <a:ea typeface="微软雅黑" panose="020B0503020204020204" pitchFamily="34" charset="-122"/>
                </a:rPr>
                <a:t>唑治疗精神分裂症，疗效明确</a:t>
              </a:r>
              <a:endParaRPr lang="zh-CN" altLang="en-US" sz="1600" b="1" dirty="0">
                <a:solidFill>
                  <a:srgbClr val="FFFFFF"/>
                </a:solidFill>
                <a:latin typeface="微软雅黑" panose="020B0503020204020204" pitchFamily="34" charset="-122"/>
                <a:ea typeface="微软雅黑" panose="020B0503020204020204" pitchFamily="34" charset="-122"/>
              </a:endParaRPr>
            </a:p>
          </p:txBody>
        </p:sp>
      </p:grpSp>
      <p:grpSp>
        <p:nvGrpSpPr>
          <p:cNvPr id="24" name="组合 10"/>
          <p:cNvGrpSpPr>
            <a:grpSpLocks/>
          </p:cNvGrpSpPr>
          <p:nvPr/>
        </p:nvGrpSpPr>
        <p:grpSpPr bwMode="auto">
          <a:xfrm>
            <a:off x="6561664" y="1100669"/>
            <a:ext cx="6106758" cy="754763"/>
            <a:chOff x="5130784" y="2292358"/>
            <a:chExt cx="1648931" cy="419088"/>
          </a:xfrm>
        </p:grpSpPr>
        <p:sp>
          <p:nvSpPr>
            <p:cNvPr id="27"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a typeface="微软雅黑" panose="020B0503020204020204" pitchFamily="34" charset="-122"/>
              </a:endParaRPr>
            </a:p>
          </p:txBody>
        </p:sp>
        <p:sp>
          <p:nvSpPr>
            <p:cNvPr id="28" name="文本框 7"/>
            <p:cNvSpPr txBox="1">
              <a:spLocks noChangeArrowheads="1"/>
            </p:cNvSpPr>
            <p:nvPr/>
          </p:nvSpPr>
          <p:spPr bwMode="auto">
            <a:xfrm>
              <a:off x="5452603" y="2405216"/>
              <a:ext cx="1327112" cy="18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dirty="0" smtClean="0">
                  <a:solidFill>
                    <a:srgbClr val="FFFFFF"/>
                  </a:solidFill>
                  <a:latin typeface="微软雅黑" panose="020B0503020204020204" pitchFamily="34" charset="-122"/>
                  <a:ea typeface="微软雅黑" panose="020B0503020204020204" pitchFamily="34" charset="-122"/>
                </a:rPr>
                <a:t>生物等效，口溶膜起效更快</a:t>
              </a:r>
              <a:endParaRPr lang="zh-CN" altLang="en-US" sz="1600" b="1" dirty="0">
                <a:solidFill>
                  <a:srgbClr val="FFFFFF"/>
                </a:solidFill>
                <a:latin typeface="微软雅黑" panose="020B0503020204020204" pitchFamily="34" charset="-122"/>
                <a:ea typeface="微软雅黑" panose="020B0503020204020204" pitchFamily="34" charset="-122"/>
              </a:endParaRPr>
            </a:p>
          </p:txBody>
        </p:sp>
      </p:grpSp>
      <p:sp>
        <p:nvSpPr>
          <p:cNvPr id="30" name="文本框 29"/>
          <p:cNvSpPr txBox="1"/>
          <p:nvPr/>
        </p:nvSpPr>
        <p:spPr>
          <a:xfrm>
            <a:off x="1020232" y="1918396"/>
            <a:ext cx="4377268" cy="1348254"/>
          </a:xfrm>
          <a:prstGeom prst="rect">
            <a:avLst/>
          </a:prstGeom>
          <a:noFill/>
        </p:spPr>
        <p:txBody>
          <a:bodyPr wrap="square" rtlCol="0">
            <a:spAutoFit/>
          </a:bodyPr>
          <a:lstStyle/>
          <a:p>
            <a:pPr>
              <a:lnSpc>
                <a:spcPct val="120000"/>
              </a:lnSpc>
              <a:spcBef>
                <a:spcPts val="0"/>
              </a:spcBef>
              <a:spcAft>
                <a:spcPts val="0"/>
              </a:spcAft>
            </a:pPr>
            <a:r>
              <a:rPr lang="zh-CN" altLang="en-US" sz="1467" dirty="0" smtClean="0">
                <a:solidFill>
                  <a:srgbClr val="FF0000"/>
                </a:solidFill>
                <a:latin typeface="微软雅黑" panose="020B0503020204020204" pitchFamily="34" charset="-122"/>
                <a:ea typeface="微软雅黑" panose="020B0503020204020204" pitchFamily="34" charset="-122"/>
              </a:rPr>
              <a:t>阿立</a:t>
            </a:r>
            <a:r>
              <a:rPr lang="zh-CN" altLang="en-US" sz="1467" dirty="0">
                <a:solidFill>
                  <a:srgbClr val="FF0000"/>
                </a:solidFill>
                <a:latin typeface="微软雅黑" panose="020B0503020204020204" pitchFamily="34" charset="-122"/>
                <a:ea typeface="微软雅黑" panose="020B0503020204020204" pitchFamily="34" charset="-122"/>
              </a:rPr>
              <a:t>哌唑</a:t>
            </a:r>
            <a:r>
              <a:rPr lang="zh-CN" altLang="en-US" sz="1467" dirty="0" smtClean="0">
                <a:solidFill>
                  <a:srgbClr val="FF0000"/>
                </a:solidFill>
                <a:latin typeface="微软雅黑" panose="020B0503020204020204" pitchFamily="34" charset="-122"/>
                <a:ea typeface="微软雅黑" panose="020B0503020204020204" pitchFamily="34" charset="-122"/>
              </a:rPr>
              <a:t>对精神分裂症的疗效明确</a:t>
            </a:r>
            <a:endParaRPr lang="en-US" altLang="zh-CN" sz="1467" dirty="0" smtClean="0">
              <a:solidFill>
                <a:srgbClr val="FF0000"/>
              </a:solidFill>
              <a:latin typeface="微软雅黑" panose="020B0503020204020204" pitchFamily="34" charset="-122"/>
              <a:ea typeface="微软雅黑" panose="020B0503020204020204" pitchFamily="34" charset="-122"/>
            </a:endParaRPr>
          </a:p>
          <a:p>
            <a:pPr>
              <a:lnSpc>
                <a:spcPct val="120000"/>
              </a:lnSpc>
              <a:spcBef>
                <a:spcPts val="0"/>
              </a:spcBef>
              <a:spcAft>
                <a:spcPts val="0"/>
              </a:spcAft>
            </a:pPr>
            <a:r>
              <a:rPr lang="en-US" altLang="zh-CN" sz="1467" dirty="0">
                <a:solidFill>
                  <a:srgbClr val="000000"/>
                </a:solidFill>
                <a:latin typeface="微软雅黑" panose="020B0503020204020204" pitchFamily="34" charset="-122"/>
                <a:ea typeface="微软雅黑" panose="020B0503020204020204" pitchFamily="34" charset="-122"/>
              </a:rPr>
              <a:t>PANSS</a:t>
            </a:r>
            <a:r>
              <a:rPr lang="zh-CN" altLang="en-US" sz="1467" dirty="0">
                <a:solidFill>
                  <a:srgbClr val="000000"/>
                </a:solidFill>
                <a:latin typeface="微软雅黑" panose="020B0503020204020204" pitchFamily="34" charset="-122"/>
                <a:ea typeface="微软雅黑" panose="020B0503020204020204" pitchFamily="34" charset="-122"/>
              </a:rPr>
              <a:t>阳性分量表和</a:t>
            </a:r>
            <a:r>
              <a:rPr lang="en-US" altLang="zh-CN" sz="1467" dirty="0">
                <a:solidFill>
                  <a:srgbClr val="000000"/>
                </a:solidFill>
                <a:latin typeface="微软雅黑" panose="020B0503020204020204" pitchFamily="34" charset="-122"/>
                <a:ea typeface="微软雅黑" panose="020B0503020204020204" pitchFamily="34" charset="-122"/>
              </a:rPr>
              <a:t>CGI</a:t>
            </a:r>
            <a:r>
              <a:rPr lang="zh-CN" altLang="en-US" sz="1467" dirty="0">
                <a:solidFill>
                  <a:srgbClr val="000000"/>
                </a:solidFill>
                <a:latin typeface="微软雅黑" panose="020B0503020204020204" pitchFamily="34" charset="-122"/>
                <a:ea typeface="微软雅黑" panose="020B0503020204020204" pitchFamily="34" charset="-122"/>
              </a:rPr>
              <a:t>的病情严重程度评分均优于安慰剂</a:t>
            </a:r>
            <a:endParaRPr lang="en-US" altLang="zh-CN" sz="1467" dirty="0">
              <a:solidFill>
                <a:srgbClr val="000000"/>
              </a:solidFill>
              <a:latin typeface="微软雅黑" panose="020B0503020204020204" pitchFamily="34" charset="-122"/>
              <a:ea typeface="微软雅黑" panose="020B0503020204020204" pitchFamily="34" charset="-122"/>
            </a:endParaRPr>
          </a:p>
          <a:p>
            <a:pPr>
              <a:lnSpc>
                <a:spcPct val="120000"/>
              </a:lnSpc>
              <a:spcBef>
                <a:spcPts val="0"/>
              </a:spcBef>
              <a:spcAft>
                <a:spcPts val="0"/>
              </a:spcAft>
            </a:pPr>
            <a:endParaRPr lang="en-US" altLang="zh-CN" sz="1200" dirty="0">
              <a:solidFill>
                <a:srgbClr val="000000"/>
              </a:solidFill>
              <a:latin typeface="微软雅黑" panose="020B0503020204020204" pitchFamily="34" charset="-122"/>
              <a:ea typeface="微软雅黑" panose="020B0503020204020204" pitchFamily="34" charset="-122"/>
            </a:endParaRPr>
          </a:p>
          <a:p>
            <a:pPr>
              <a:lnSpc>
                <a:spcPct val="120000"/>
              </a:lnSpc>
              <a:spcBef>
                <a:spcPts val="0"/>
              </a:spcBef>
              <a:spcAft>
                <a:spcPts val="0"/>
              </a:spcAft>
            </a:pP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6703931" y="1925465"/>
            <a:ext cx="5031329" cy="2924198"/>
          </a:xfrm>
          <a:prstGeom prst="rect">
            <a:avLst/>
          </a:prstGeom>
          <a:noFill/>
        </p:spPr>
        <p:txBody>
          <a:bodyPr wrap="square" rtlCol="0">
            <a:spAutoFit/>
          </a:bodyPr>
          <a:lstStyle/>
          <a:p>
            <a:pPr>
              <a:lnSpc>
                <a:spcPct val="120000"/>
              </a:lnSpc>
              <a:defRPr/>
            </a:pPr>
            <a:r>
              <a:rPr lang="zh-CN" altLang="en-US" sz="1467" dirty="0">
                <a:solidFill>
                  <a:srgbClr val="FF0000"/>
                </a:solidFill>
                <a:latin typeface="微软雅黑" panose="020B0503020204020204" pitchFamily="34" charset="-122"/>
                <a:ea typeface="微软雅黑" panose="020B0503020204020204" pitchFamily="34" charset="-122"/>
              </a:rPr>
              <a:t>生物等效：</a:t>
            </a:r>
            <a:endParaRPr lang="en-US" altLang="zh-CN" sz="1467" dirty="0">
              <a:solidFill>
                <a:srgbClr val="FF0000"/>
              </a:solidFill>
              <a:latin typeface="微软雅黑" panose="020B0503020204020204" pitchFamily="34" charset="-122"/>
              <a:ea typeface="微软雅黑" panose="020B0503020204020204" pitchFamily="34" charset="-122"/>
            </a:endParaRPr>
          </a:p>
          <a:p>
            <a:pPr>
              <a:lnSpc>
                <a:spcPct val="120000"/>
              </a:lnSpc>
              <a:defRPr/>
            </a:pP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BE</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试验</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结果</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显示：</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空腹、餐后与</a:t>
            </a:r>
            <a:r>
              <a:rPr lang="zh-CN" altLang="en-US"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原研阿立哌唑口崩片</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的</a:t>
            </a:r>
            <a:r>
              <a:rPr lang="en-US" altLang="zh-CN" sz="1467" dirty="0" err="1">
                <a:solidFill>
                  <a:srgbClr val="000000"/>
                </a:solidFill>
                <a:latin typeface="微软雅黑" panose="020B0503020204020204" pitchFamily="34" charset="-122"/>
                <a:ea typeface="微软雅黑" panose="020B0503020204020204" pitchFamily="34" charset="-122"/>
                <a:sym typeface="Calibri" panose="020F0502020204030204" pitchFamily="34" charset="0"/>
              </a:rPr>
              <a:t>Cmax</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AUC0-t</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几何均值比和</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90%</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置信区间（</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90%CI</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）均在</a:t>
            </a:r>
            <a:r>
              <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80.00-125.00%</a:t>
            </a:r>
            <a:r>
              <a:rPr lang="zh-CN"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范围内，符合生物等效性标准。</a:t>
            </a:r>
            <a:endParaRPr lang="en-US" altLang="zh-CN" sz="1467"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a:lnSpc>
                <a:spcPct val="120000"/>
              </a:lnSpc>
              <a:defRPr/>
            </a:pPr>
            <a:endParaRPr lang="en-US" altLang="zh-CN" sz="1600" dirty="0" smtClean="0">
              <a:latin typeface="微软雅黑" panose="020B0503020204020204" pitchFamily="34" charset="-122"/>
              <a:ea typeface="微软雅黑" panose="020B0503020204020204" pitchFamily="34" charset="-122"/>
            </a:endParaRPr>
          </a:p>
          <a:p>
            <a:pPr>
              <a:lnSpc>
                <a:spcPct val="120000"/>
              </a:lnSpc>
              <a:defRPr/>
            </a:pPr>
            <a:r>
              <a:rPr lang="zh-CN" altLang="en-US" sz="1467" dirty="0">
                <a:solidFill>
                  <a:srgbClr val="FF0000"/>
                </a:solidFill>
                <a:latin typeface="微软雅黑" panose="020B0503020204020204" pitchFamily="34" charset="-122"/>
                <a:ea typeface="微软雅黑" panose="020B0503020204020204" pitchFamily="34" charset="-122"/>
              </a:rPr>
              <a:t>崩解速度更快：</a:t>
            </a:r>
            <a:endParaRPr lang="en-US" altLang="zh-CN" sz="1467" dirty="0">
              <a:solidFill>
                <a:srgbClr val="FF0000"/>
              </a:solidFill>
              <a:latin typeface="微软雅黑" panose="020B0503020204020204" pitchFamily="34" charset="-122"/>
              <a:ea typeface="微软雅黑" panose="020B0503020204020204" pitchFamily="34" charset="-122"/>
            </a:endParaRPr>
          </a:p>
          <a:p>
            <a:pPr>
              <a:lnSpc>
                <a:spcPct val="120000"/>
              </a:lnSpc>
              <a:defRPr/>
            </a:pPr>
            <a:r>
              <a:rPr lang="en-US" altLang="zh-CN" sz="1467" dirty="0">
                <a:solidFill>
                  <a:srgbClr val="000000"/>
                </a:solidFill>
                <a:latin typeface="微软雅黑" panose="020B0503020204020204" pitchFamily="34" charset="-122"/>
                <a:ea typeface="微软雅黑" panose="020B0503020204020204" pitchFamily="34" charset="-122"/>
              </a:rPr>
              <a:t>BE</a:t>
            </a:r>
            <a:r>
              <a:rPr lang="zh-CN" altLang="en-US" sz="1467" dirty="0">
                <a:solidFill>
                  <a:srgbClr val="000000"/>
                </a:solidFill>
                <a:latin typeface="微软雅黑" panose="020B0503020204020204" pitchFamily="34" charset="-122"/>
                <a:ea typeface="微软雅黑" panose="020B0503020204020204" pitchFamily="34" charset="-122"/>
              </a:rPr>
              <a:t>试验结果显示：在给水</a:t>
            </a:r>
            <a:r>
              <a:rPr lang="en-US" altLang="zh-CN" sz="1467" dirty="0">
                <a:solidFill>
                  <a:srgbClr val="000000"/>
                </a:solidFill>
                <a:latin typeface="微软雅黑" panose="020B0503020204020204" pitchFamily="34" charset="-122"/>
                <a:ea typeface="微软雅黑" panose="020B0503020204020204" pitchFamily="34" charset="-122"/>
              </a:rPr>
              <a:t>/</a:t>
            </a:r>
            <a:r>
              <a:rPr lang="zh-CN" altLang="en-US" sz="1467" dirty="0">
                <a:solidFill>
                  <a:srgbClr val="000000"/>
                </a:solidFill>
                <a:latin typeface="微软雅黑" panose="020B0503020204020204" pitchFamily="34" charset="-122"/>
                <a:ea typeface="微软雅黑" panose="020B0503020204020204" pitchFamily="34" charset="-122"/>
              </a:rPr>
              <a:t>不给水情况下，阿立哌唑口溶膜的</a:t>
            </a:r>
            <a:r>
              <a:rPr lang="en-US" altLang="zh-CN" sz="1467" dirty="0" err="1">
                <a:solidFill>
                  <a:srgbClr val="000000"/>
                </a:solidFill>
                <a:latin typeface="微软雅黑" panose="020B0503020204020204" pitchFamily="34" charset="-122"/>
                <a:ea typeface="微软雅黑" panose="020B0503020204020204" pitchFamily="34" charset="-122"/>
              </a:rPr>
              <a:t>Tmax</a:t>
            </a:r>
            <a:r>
              <a:rPr lang="zh-CN" altLang="en-US" sz="1467" dirty="0">
                <a:solidFill>
                  <a:srgbClr val="000000"/>
                </a:solidFill>
                <a:latin typeface="微软雅黑" panose="020B0503020204020204" pitchFamily="34" charset="-122"/>
                <a:ea typeface="微软雅黑" panose="020B0503020204020204" pitchFamily="34" charset="-122"/>
              </a:rPr>
              <a:t>（药物达峰时间）均要比原研阿立哌唑口崩片短，说明药物能更快的崩解吸收。</a:t>
            </a:r>
          </a:p>
          <a:p>
            <a:pPr>
              <a:lnSpc>
                <a:spcPct val="120000"/>
              </a:lnSpc>
              <a:defRPr/>
            </a:pPr>
            <a:endParaRPr lang="en-US" altLang="zh-CN" sz="1600" dirty="0">
              <a:solidFill>
                <a:srgbClr val="FF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6703931" y="5633417"/>
            <a:ext cx="5187518" cy="800219"/>
          </a:xfrm>
          <a:prstGeom prst="rect">
            <a:avLst/>
          </a:prstGeom>
          <a:noFill/>
        </p:spPr>
        <p:txBody>
          <a:bodyPr wrap="square" rtlCol="0">
            <a:spAutoFit/>
          </a:bodyPr>
          <a:lstStyle/>
          <a:p>
            <a:r>
              <a:rPr lang="en-US" altLang="zh-CN" sz="1400" dirty="0" err="1">
                <a:ea typeface="微软雅黑" panose="020B0503020204020204" pitchFamily="34" charset="-122"/>
              </a:rPr>
              <a:t>Tmax</a:t>
            </a:r>
            <a:r>
              <a:rPr lang="zh-CN" altLang="en-US" sz="1400" dirty="0">
                <a:ea typeface="微软雅黑" panose="020B0503020204020204" pitchFamily="34" charset="-122"/>
              </a:rPr>
              <a:t>：药物达峰时间              </a:t>
            </a:r>
            <a:r>
              <a:rPr lang="en-US" altLang="zh-CN" sz="1400" dirty="0" err="1">
                <a:ea typeface="微软雅黑" panose="020B0503020204020204" pitchFamily="34" charset="-122"/>
              </a:rPr>
              <a:t>Cmax</a:t>
            </a:r>
            <a:r>
              <a:rPr lang="en-US" altLang="zh-CN" sz="1400" dirty="0">
                <a:ea typeface="微软雅黑" panose="020B0503020204020204" pitchFamily="34" charset="-122"/>
              </a:rPr>
              <a:t>:</a:t>
            </a:r>
            <a:r>
              <a:rPr lang="zh-CN" altLang="en-US" sz="1400" dirty="0">
                <a:ea typeface="微软雅黑" panose="020B0503020204020204" pitchFamily="34" charset="-122"/>
              </a:rPr>
              <a:t>最大血药浓度</a:t>
            </a:r>
            <a:endParaRPr lang="en-US" altLang="zh-CN" sz="1400" dirty="0">
              <a:ea typeface="微软雅黑" panose="020B0503020204020204" pitchFamily="34" charset="-122"/>
            </a:endParaRPr>
          </a:p>
          <a:p>
            <a:r>
              <a:rPr lang="en-US" altLang="zh-CN" sz="1400" dirty="0">
                <a:ea typeface="微软雅黑" panose="020B0503020204020204" pitchFamily="34" charset="-122"/>
              </a:rPr>
              <a:t>AUC0-t</a:t>
            </a:r>
            <a:r>
              <a:rPr lang="zh-CN" altLang="en-US" sz="1400" dirty="0">
                <a:ea typeface="微软雅黑" panose="020B0503020204020204" pitchFamily="34" charset="-122"/>
              </a:rPr>
              <a:t>：药学研究血药浓度在达到一定时间点的表示</a:t>
            </a:r>
            <a:endParaRPr lang="en-US" altLang="zh-CN" sz="1400" dirty="0">
              <a:ea typeface="微软雅黑" panose="020B0503020204020204" pitchFamily="34" charset="-122"/>
            </a:endParaRPr>
          </a:p>
          <a:p>
            <a:endParaRPr lang="zh-CN" altLang="en-US" dirty="0">
              <a:ea typeface="微软雅黑" panose="020B0503020204020204" pitchFamily="34" charset="-122"/>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2164465649"/>
              </p:ext>
            </p:extLst>
          </p:nvPr>
        </p:nvGraphicFramePr>
        <p:xfrm>
          <a:off x="871746" y="2946434"/>
          <a:ext cx="4656668" cy="2553986"/>
        </p:xfrm>
        <a:graphic>
          <a:graphicData uri="http://schemas.openxmlformats.org/presentationml/2006/ole">
            <mc:AlternateContent xmlns:mc="http://schemas.openxmlformats.org/markup-compatibility/2006">
              <mc:Choice xmlns:v="urn:schemas-microsoft-com:vml" Requires="v">
                <p:oleObj spid="_x0000_s1030" name="文档" r:id="rId3" imgW="5261479" imgH="2813221" progId="Word.Document.12">
                  <p:embed/>
                </p:oleObj>
              </mc:Choice>
              <mc:Fallback>
                <p:oleObj name="文档" r:id="rId3" imgW="5261479" imgH="2813221" progId="Word.Document.12">
                  <p:embed/>
                  <p:pic>
                    <p:nvPicPr>
                      <p:cNvPr id="0" name=""/>
                      <p:cNvPicPr/>
                      <p:nvPr/>
                    </p:nvPicPr>
                    <p:blipFill>
                      <a:blip r:embed="rId4"/>
                      <a:stretch>
                        <a:fillRect/>
                      </a:stretch>
                    </p:blipFill>
                    <p:spPr>
                      <a:xfrm>
                        <a:off x="871746" y="2946434"/>
                        <a:ext cx="4656668" cy="2553986"/>
                      </a:xfrm>
                      <a:prstGeom prst="rect">
                        <a:avLst/>
                      </a:prstGeom>
                    </p:spPr>
                  </p:pic>
                </p:oleObj>
              </mc:Fallback>
            </mc:AlternateContent>
          </a:graphicData>
        </a:graphic>
      </p:graphicFrame>
      <p:sp>
        <p:nvSpPr>
          <p:cNvPr id="33" name="文本框 32"/>
          <p:cNvSpPr txBox="1"/>
          <p:nvPr/>
        </p:nvSpPr>
        <p:spPr>
          <a:xfrm>
            <a:off x="880533" y="5725749"/>
            <a:ext cx="5228948" cy="307777"/>
          </a:xfrm>
          <a:prstGeom prst="rect">
            <a:avLst/>
          </a:prstGeom>
          <a:noFill/>
        </p:spPr>
        <p:txBody>
          <a:bodyPr wrap="square" rtlCol="0">
            <a:spAutoFit/>
          </a:bodyPr>
          <a:lstStyle/>
          <a:p>
            <a:r>
              <a:rPr lang="en-US" altLang="zh-CN" sz="1400" dirty="0">
                <a:ea typeface="微软雅黑" panose="020B0503020204020204" pitchFamily="34" charset="-122"/>
              </a:rPr>
              <a:t>PANSS:</a:t>
            </a:r>
            <a:r>
              <a:rPr lang="zh-CN" altLang="en-US" sz="1400" dirty="0">
                <a:ea typeface="微软雅黑" panose="020B0503020204020204" pitchFamily="34" charset="-122"/>
              </a:rPr>
              <a:t>阳性和阴性症状量</a:t>
            </a:r>
            <a:r>
              <a:rPr lang="zh-CN" altLang="en-US" sz="1400" dirty="0" smtClean="0">
                <a:ea typeface="微软雅黑" panose="020B0503020204020204" pitchFamily="34" charset="-122"/>
              </a:rPr>
              <a:t>表    </a:t>
            </a:r>
            <a:r>
              <a:rPr lang="en-US" altLang="zh-CN" sz="1400" dirty="0" smtClean="0">
                <a:ea typeface="微软雅黑" panose="020B0503020204020204" pitchFamily="34" charset="-122"/>
              </a:rPr>
              <a:t>CGI:</a:t>
            </a:r>
            <a:r>
              <a:rPr lang="zh-CN" altLang="en-US" sz="1400" dirty="0" smtClean="0">
                <a:ea typeface="微软雅黑" panose="020B0503020204020204" pitchFamily="34" charset="-122"/>
              </a:rPr>
              <a:t>临床疗效总评分表</a:t>
            </a:r>
            <a:endParaRPr lang="zh-CN" altLang="en-US" sz="1400" dirty="0">
              <a:ea typeface="微软雅黑" panose="020B0503020204020204" pitchFamily="34" charset="-122"/>
            </a:endParaRPr>
          </a:p>
        </p:txBody>
      </p:sp>
    </p:spTree>
    <p:extLst>
      <p:ext uri="{BB962C8B-B14F-4D97-AF65-F5344CB8AC3E}">
        <p14:creationId xmlns:p14="http://schemas.microsoft.com/office/powerpoint/2010/main" val="258375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494867"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4</a:t>
            </a:r>
            <a:r>
              <a:rPr lang="zh-CN" altLang="en-US" sz="3200" b="1" dirty="0">
                <a:solidFill>
                  <a:srgbClr val="4F81BD"/>
                </a:solidFill>
                <a:latin typeface="微软雅黑" panose="020B0503020204020204" pitchFamily="34" charset="-122"/>
                <a:ea typeface="微软雅黑" panose="020B0503020204020204" pitchFamily="34" charset="-122"/>
              </a:rPr>
              <a:t>、创新性</a:t>
            </a:r>
            <a:r>
              <a:rPr lang="en-US" altLang="zh-CN" sz="3200" b="1" dirty="0">
                <a:solidFill>
                  <a:srgbClr val="4F81BD"/>
                </a:solidFill>
                <a:latin typeface="微软雅黑" panose="020B0503020204020204" pitchFamily="34" charset="-122"/>
                <a:ea typeface="微软雅黑" panose="020B0503020204020204" pitchFamily="34" charset="-122"/>
              </a:rPr>
              <a:t>   </a:t>
            </a:r>
            <a:r>
              <a:rPr lang="en-US" altLang="zh-CN" sz="2667" spc="133" dirty="0">
                <a:solidFill>
                  <a:srgbClr val="B8B8B8"/>
                </a:solidFill>
                <a:latin typeface="微软雅黑" panose="020B0503020204020204" pitchFamily="34" charset="-122"/>
                <a:ea typeface="微软雅黑" panose="020B0503020204020204" pitchFamily="34" charset="-122"/>
              </a:rPr>
              <a:t>Innovativeness</a:t>
            </a:r>
            <a:r>
              <a:rPr lang="zh-CN" altLang="en-US" sz="2667" spc="133" dirty="0">
                <a:solidFill>
                  <a:srgbClr val="B8B8B8"/>
                </a:solidFill>
                <a:latin typeface="微软雅黑" panose="020B0503020204020204" pitchFamily="34" charset="-122"/>
                <a:ea typeface="微软雅黑" panose="020B0503020204020204" pitchFamily="34" charset="-122"/>
              </a:rPr>
              <a:t> </a:t>
            </a:r>
            <a:endParaRPr lang="en-US" altLang="zh-CN" sz="2667" spc="133" dirty="0">
              <a:solidFill>
                <a:srgbClr val="B8B8B8"/>
              </a:solidFill>
              <a:latin typeface="微软雅黑" panose="020B0503020204020204" pitchFamily="34" charset="-122"/>
              <a:ea typeface="微软雅黑" panose="020B0503020204020204" pitchFamily="34" charset="-122"/>
            </a:endParaRPr>
          </a:p>
        </p:txBody>
      </p:sp>
      <p:sp>
        <p:nvSpPr>
          <p:cNvPr id="25" name="矩形 266"/>
          <p:cNvSpPr>
            <a:spLocks noChangeArrowheads="1"/>
          </p:cNvSpPr>
          <p:nvPr/>
        </p:nvSpPr>
        <p:spPr bwMode="auto">
          <a:xfrm>
            <a:off x="5554163" y="1099708"/>
            <a:ext cx="6009217" cy="4946803"/>
          </a:xfrm>
          <a:prstGeom prst="rect">
            <a:avLst/>
          </a:prstGeom>
          <a:noFill/>
          <a:ln w="12700">
            <a:solidFill>
              <a:srgbClr val="FFC000"/>
            </a:solidFill>
            <a:prstDash val="dash"/>
            <a:miter lim="800000"/>
            <a:headEnd/>
            <a:tailEnd/>
          </a:ln>
        </p:spPr>
        <p:txBody>
          <a:bodyPr wrap="square">
            <a:spAutoFit/>
          </a:bodyPr>
          <a:lstStyle>
            <a:lvl1pPr>
              <a:spcBef>
                <a:spcPct val="15000"/>
              </a:spcBef>
              <a:buChar char="•"/>
              <a:defRPr sz="2400">
                <a:solidFill>
                  <a:schemeClr val="tx1"/>
                </a:solidFill>
                <a:latin typeface="微软雅黑" panose="020B0503020204020204" pitchFamily="34" charset="-122"/>
                <a:ea typeface="微软雅黑" panose="020B0503020204020204" pitchFamily="34" charset="-122"/>
              </a:defRPr>
            </a:lvl1pPr>
            <a:lvl2pPr marL="742950" indent="-285750">
              <a:spcBef>
                <a:spcPct val="15000"/>
              </a:spcBef>
              <a:buChar char="–"/>
              <a:defRPr sz="2100">
                <a:solidFill>
                  <a:schemeClr val="tx1"/>
                </a:solidFill>
                <a:latin typeface="微软雅黑" panose="020B0503020204020204" pitchFamily="34" charset="-122"/>
                <a:ea typeface="微软雅黑" panose="020B0503020204020204" pitchFamily="34" charset="-122"/>
              </a:defRPr>
            </a:lvl2pPr>
            <a:lvl3pPr marL="1143000" indent="-228600">
              <a:spcBef>
                <a:spcPct val="15000"/>
              </a:spcBef>
              <a:buChar char="•"/>
              <a:defRPr>
                <a:solidFill>
                  <a:schemeClr val="tx1"/>
                </a:solidFill>
                <a:latin typeface="微软雅黑" panose="020B0503020204020204" pitchFamily="34" charset="-122"/>
                <a:ea typeface="微软雅黑" panose="020B0503020204020204" pitchFamily="34" charset="-122"/>
              </a:defRPr>
            </a:lvl3pPr>
            <a:lvl4pPr marL="1600200" indent="-228600">
              <a:spcBef>
                <a:spcPct val="15000"/>
              </a:spcBef>
              <a:buChar char="–"/>
              <a:defRPr sz="1500">
                <a:solidFill>
                  <a:schemeClr val="tx1"/>
                </a:solidFill>
                <a:latin typeface="微软雅黑" panose="020B0503020204020204" pitchFamily="34" charset="-122"/>
                <a:ea typeface="微软雅黑" panose="020B0503020204020204" pitchFamily="34" charset="-122"/>
              </a:defRPr>
            </a:lvl4pPr>
            <a:lvl5pPr marL="2057400" indent="-228600">
              <a:spcBef>
                <a:spcPct val="15000"/>
              </a:spcBef>
              <a:buChar char="»"/>
              <a:defRPr sz="15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15000"/>
              </a:spcBef>
              <a:spcAft>
                <a:spcPct val="0"/>
              </a:spcAft>
              <a:buChar char="»"/>
              <a:defRPr sz="1500">
                <a:solidFill>
                  <a:schemeClr val="tx1"/>
                </a:solidFill>
                <a:latin typeface="微软雅黑" panose="020B0503020204020204" pitchFamily="34" charset="-122"/>
                <a:ea typeface="微软雅黑" panose="020B0503020204020204" pitchFamily="34" charset="-122"/>
              </a:defRPr>
            </a:lvl9pPr>
          </a:lstStyle>
          <a:p>
            <a:pPr>
              <a:lnSpc>
                <a:spcPct val="150000"/>
              </a:lnSpc>
              <a:spcBef>
                <a:spcPct val="0"/>
              </a:spcBef>
              <a:buFontTx/>
              <a:buNone/>
              <a:defRPr/>
            </a:pPr>
            <a:r>
              <a:rPr lang="zh-CN" altLang="en-US" sz="1467" b="1" kern="0" dirty="0">
                <a:solidFill>
                  <a:srgbClr val="4F81BD">
                    <a:lumMod val="75000"/>
                  </a:srgbClr>
                </a:solidFill>
                <a:cs typeface="Times New Roman" panose="02020603050405020304" pitchFamily="18" charset="0"/>
              </a:rPr>
              <a:t>剂型</a:t>
            </a:r>
            <a:r>
              <a:rPr lang="zh-CN" altLang="en-US" sz="1467" b="1" kern="0" dirty="0" smtClean="0">
                <a:solidFill>
                  <a:srgbClr val="4F81BD">
                    <a:lumMod val="75000"/>
                  </a:srgbClr>
                </a:solidFill>
                <a:cs typeface="Times New Roman" panose="02020603050405020304" pitchFamily="18" charset="0"/>
              </a:rPr>
              <a:t>创新</a:t>
            </a:r>
            <a:endParaRPr lang="en-US" altLang="zh-CN" sz="1467" b="1" kern="0" dirty="0">
              <a:solidFill>
                <a:srgbClr val="4F81BD">
                  <a:lumMod val="75000"/>
                </a:srgbClr>
              </a:solidFill>
              <a:cs typeface="Times New Roman" panose="02020603050405020304" pitchFamily="18" charset="0"/>
            </a:endParaRPr>
          </a:p>
          <a:p>
            <a:pPr marL="228594" indent="-228594">
              <a:lnSpc>
                <a:spcPct val="150000"/>
              </a:lnSpc>
              <a:spcBef>
                <a:spcPct val="0"/>
              </a:spcBef>
              <a:buFont typeface="Wingdings" panose="05000000000000000000" pitchFamily="2" charset="2"/>
              <a:buChar char="Ø"/>
              <a:defRPr/>
            </a:pPr>
            <a:r>
              <a:rPr lang="zh-CN" altLang="en-US" sz="1467" dirty="0">
                <a:solidFill>
                  <a:srgbClr val="000000"/>
                </a:solidFill>
              </a:rPr>
              <a:t>改良型剂型，</a:t>
            </a:r>
            <a:r>
              <a:rPr lang="en-US" altLang="zh-CN" sz="1467" dirty="0">
                <a:solidFill>
                  <a:srgbClr val="000000"/>
                </a:solidFill>
              </a:rPr>
              <a:t>2.2</a:t>
            </a:r>
            <a:r>
              <a:rPr lang="zh-CN" altLang="en-US" sz="1467" dirty="0">
                <a:solidFill>
                  <a:srgbClr val="000000"/>
                </a:solidFill>
              </a:rPr>
              <a:t>类新药</a:t>
            </a:r>
            <a:endParaRPr lang="en-US" altLang="zh-CN" sz="1467" dirty="0">
              <a:solidFill>
                <a:srgbClr val="000000"/>
              </a:solidFill>
            </a:endParaRPr>
          </a:p>
          <a:p>
            <a:pPr marL="228594" indent="-228594">
              <a:lnSpc>
                <a:spcPct val="150000"/>
              </a:lnSpc>
              <a:spcBef>
                <a:spcPct val="0"/>
              </a:spcBef>
              <a:buFont typeface="Wingdings" panose="05000000000000000000" pitchFamily="2" charset="2"/>
              <a:buChar char="Ø"/>
              <a:defRPr/>
            </a:pPr>
            <a:r>
              <a:rPr lang="zh-CN" altLang="en-US" sz="1467" dirty="0" smtClean="0">
                <a:solidFill>
                  <a:srgbClr val="000000"/>
                </a:solidFill>
              </a:rPr>
              <a:t>全球</a:t>
            </a:r>
            <a:r>
              <a:rPr lang="zh-CN" altLang="en-US" sz="1467" dirty="0">
                <a:solidFill>
                  <a:srgbClr val="000000"/>
                </a:solidFill>
              </a:rPr>
              <a:t>首个阿立哌唑口溶膜剂型</a:t>
            </a:r>
            <a:endParaRPr lang="en-US" altLang="zh-CN" sz="1467" dirty="0">
              <a:solidFill>
                <a:srgbClr val="000000"/>
              </a:solidFill>
            </a:endParaRPr>
          </a:p>
          <a:p>
            <a:pPr>
              <a:lnSpc>
                <a:spcPct val="150000"/>
              </a:lnSpc>
              <a:spcBef>
                <a:spcPct val="0"/>
              </a:spcBef>
              <a:buFontTx/>
              <a:buNone/>
              <a:defRPr/>
            </a:pPr>
            <a:r>
              <a:rPr lang="zh-CN" altLang="en-US" sz="1467" b="1" kern="0" dirty="0" smtClean="0">
                <a:solidFill>
                  <a:srgbClr val="4F81BD">
                    <a:lumMod val="75000"/>
                  </a:srgbClr>
                </a:solidFill>
                <a:cs typeface="Times New Roman" panose="02020603050405020304" pitchFamily="18" charset="0"/>
              </a:rPr>
              <a:t>患者</a:t>
            </a:r>
            <a:r>
              <a:rPr lang="zh-CN" altLang="en-US" sz="1467" b="1" kern="0" dirty="0">
                <a:solidFill>
                  <a:srgbClr val="4F81BD">
                    <a:lumMod val="75000"/>
                  </a:srgbClr>
                </a:solidFill>
                <a:cs typeface="Times New Roman" panose="02020603050405020304" pitchFamily="18" charset="0"/>
              </a:rPr>
              <a:t>获益</a:t>
            </a:r>
            <a:endParaRPr lang="en-US" altLang="zh-CN" sz="1333" kern="0" dirty="0">
              <a:solidFill>
                <a:srgbClr val="000000"/>
              </a:solidFill>
              <a:cs typeface="Times New Roman" panose="02020603050405020304" pitchFamily="18" charset="0"/>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b="1" dirty="0">
                <a:solidFill>
                  <a:srgbClr val="FF0000"/>
                </a:solidFill>
                <a:sym typeface="Calibri" panose="020F0502020204030204" pitchFamily="34" charset="0"/>
              </a:rPr>
              <a:t>患者依从</a:t>
            </a:r>
            <a:r>
              <a:rPr lang="zh-CN" altLang="en-US" sz="1467" b="1" dirty="0" smtClean="0">
                <a:solidFill>
                  <a:srgbClr val="FF0000"/>
                </a:solidFill>
                <a:sym typeface="Calibri" panose="020F0502020204030204" pitchFamily="34" charset="0"/>
              </a:rPr>
              <a:t>性高：</a:t>
            </a:r>
            <a:endParaRPr lang="en-US" altLang="zh-CN" sz="1467" b="1" dirty="0" smtClean="0">
              <a:solidFill>
                <a:srgbClr val="FF0000"/>
              </a:solidFill>
              <a:sym typeface="Calibri" panose="020F0502020204030204" pitchFamily="34" charset="0"/>
            </a:endParaRPr>
          </a:p>
          <a:p>
            <a:pPr>
              <a:lnSpc>
                <a:spcPct val="120000"/>
              </a:lnSpc>
              <a:defRPr/>
            </a:pPr>
            <a:r>
              <a:rPr lang="zh-CN" altLang="en-US" sz="1467" dirty="0">
                <a:solidFill>
                  <a:srgbClr val="000000"/>
                </a:solidFill>
              </a:rPr>
              <a:t>精神分裂症患者中吞咽障碍患者的比例为</a:t>
            </a:r>
            <a:r>
              <a:rPr lang="en-US" altLang="zh-CN" sz="1467" dirty="0">
                <a:solidFill>
                  <a:srgbClr val="000000"/>
                </a:solidFill>
              </a:rPr>
              <a:t>23%</a:t>
            </a:r>
            <a:r>
              <a:rPr lang="zh-CN" altLang="en-US" sz="1467" dirty="0">
                <a:solidFill>
                  <a:srgbClr val="000000"/>
                </a:solidFill>
              </a:rPr>
              <a:t>，口溶膜剂型入口即化，方便患者吞咽，提高</a:t>
            </a:r>
            <a:r>
              <a:rPr lang="zh-CN" altLang="en-US" sz="1467" dirty="0" smtClean="0">
                <a:solidFill>
                  <a:srgbClr val="000000"/>
                </a:solidFill>
              </a:rPr>
              <a:t>疗效。</a:t>
            </a:r>
            <a:endParaRPr lang="en-US" altLang="zh-CN" sz="1467" dirty="0">
              <a:solidFill>
                <a:srgbClr val="000000"/>
              </a:solidFill>
            </a:endParaRPr>
          </a:p>
          <a:p>
            <a:pPr>
              <a:lnSpc>
                <a:spcPct val="120000"/>
              </a:lnSpc>
              <a:defRPr/>
            </a:pPr>
            <a:r>
              <a:rPr lang="en-US" altLang="zh-CN" sz="1467" dirty="0">
                <a:solidFill>
                  <a:srgbClr val="000000"/>
                </a:solidFill>
              </a:rPr>
              <a:t>11.18%</a:t>
            </a:r>
            <a:r>
              <a:rPr lang="zh-CN" altLang="en-US" sz="1467" dirty="0">
                <a:solidFill>
                  <a:srgbClr val="000000"/>
                </a:solidFill>
              </a:rPr>
              <a:t>的精神分裂症患者在住院期间有藏、吐药行为，</a:t>
            </a:r>
            <a:r>
              <a:rPr lang="zh-CN" altLang="zh-CN" sz="1467" dirty="0">
                <a:solidFill>
                  <a:srgbClr val="000000"/>
                </a:solidFill>
              </a:rPr>
              <a:t>口溶膜可粘附于口腔粘膜，</a:t>
            </a:r>
            <a:r>
              <a:rPr lang="zh-CN" altLang="en-US" sz="1467" dirty="0">
                <a:solidFill>
                  <a:srgbClr val="000000"/>
                </a:solidFill>
              </a:rPr>
              <a:t>可一定层度上减少患者藏、吐药的行为，</a:t>
            </a:r>
            <a:r>
              <a:rPr lang="zh-CN" altLang="zh-CN" sz="1467" dirty="0">
                <a:solidFill>
                  <a:srgbClr val="000000"/>
                </a:solidFill>
              </a:rPr>
              <a:t>确保足够的用药剂量，提高患者服药依从</a:t>
            </a:r>
            <a:r>
              <a:rPr lang="zh-CN" altLang="zh-CN" sz="1467" dirty="0" smtClean="0">
                <a:solidFill>
                  <a:srgbClr val="000000"/>
                </a:solidFill>
              </a:rPr>
              <a:t>性</a:t>
            </a:r>
            <a:r>
              <a:rPr lang="zh-CN" altLang="en-US" sz="1467" dirty="0" smtClean="0">
                <a:solidFill>
                  <a:srgbClr val="000000"/>
                </a:solidFill>
              </a:rPr>
              <a:t>。</a:t>
            </a:r>
            <a:endParaRPr lang="en-US" altLang="zh-CN" sz="1467" dirty="0">
              <a:solidFill>
                <a:srgbClr val="000000"/>
              </a:solidFill>
              <a:sym typeface="Calibri" panose="020F0502020204030204" pitchFamily="34" charset="0"/>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b="1" dirty="0" smtClean="0">
                <a:solidFill>
                  <a:srgbClr val="000000"/>
                </a:solidFill>
                <a:sym typeface="Calibri" panose="020F0502020204030204" pitchFamily="34" charset="0"/>
              </a:rPr>
              <a:t>隐私性强：</a:t>
            </a:r>
            <a:r>
              <a:rPr lang="zh-CN" altLang="en-US" sz="1467" dirty="0" smtClean="0">
                <a:solidFill>
                  <a:srgbClr val="000000"/>
                </a:solidFill>
                <a:sym typeface="Calibri" panose="020F0502020204030204" pitchFamily="34" charset="0"/>
              </a:rPr>
              <a:t>单独</a:t>
            </a:r>
            <a:r>
              <a:rPr lang="zh-CN" altLang="en-US" sz="1467" dirty="0">
                <a:solidFill>
                  <a:srgbClr val="000000"/>
                </a:solidFill>
                <a:sym typeface="Calibri" panose="020F0502020204030204" pitchFamily="34" charset="0"/>
              </a:rPr>
              <a:t>包装设计</a:t>
            </a:r>
            <a:r>
              <a:rPr lang="zh-CN" altLang="en-US" sz="1467" dirty="0" smtClean="0">
                <a:solidFill>
                  <a:srgbClr val="000000"/>
                </a:solidFill>
                <a:sym typeface="Calibri" panose="020F0502020204030204" pitchFamily="34" charset="0"/>
              </a:rPr>
              <a:t>，便于携带，患者</a:t>
            </a:r>
            <a:r>
              <a:rPr lang="zh-CN" altLang="en-US" sz="1467" dirty="0">
                <a:solidFill>
                  <a:srgbClr val="000000"/>
                </a:solidFill>
                <a:sym typeface="Calibri" panose="020F0502020204030204" pitchFamily="34" charset="0"/>
              </a:rPr>
              <a:t>有更好的隐私性</a:t>
            </a:r>
            <a:r>
              <a:rPr lang="zh-CN" altLang="en-US" sz="1467" dirty="0" smtClean="0">
                <a:solidFill>
                  <a:srgbClr val="000000"/>
                </a:solidFill>
                <a:sym typeface="Calibri" panose="020F0502020204030204" pitchFamily="34" charset="0"/>
              </a:rPr>
              <a:t>获益</a:t>
            </a:r>
            <a:endParaRPr lang="en-US" altLang="zh-CN" sz="1467" dirty="0">
              <a:solidFill>
                <a:srgbClr val="000000"/>
              </a:solidFill>
              <a:sym typeface="Calibri" panose="020F0502020204030204" pitchFamily="34" charset="0"/>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b="1" dirty="0" smtClean="0">
                <a:solidFill>
                  <a:srgbClr val="000000"/>
                </a:solidFill>
                <a:sym typeface="Calibri" panose="020F0502020204030204" pitchFamily="34" charset="0"/>
              </a:rPr>
              <a:t>护理费用降低：</a:t>
            </a:r>
            <a:r>
              <a:rPr lang="zh-CN" altLang="en-US" sz="1467" dirty="0" smtClean="0">
                <a:solidFill>
                  <a:srgbClr val="000000"/>
                </a:solidFill>
                <a:sym typeface="Calibri" panose="020F0502020204030204" pitchFamily="34" charset="0"/>
              </a:rPr>
              <a:t>口</a:t>
            </a:r>
            <a:r>
              <a:rPr lang="zh-CN" altLang="en-US" sz="1467" dirty="0">
                <a:solidFill>
                  <a:srgbClr val="000000"/>
                </a:solidFill>
                <a:sym typeface="Calibri" panose="020F0502020204030204" pitchFamily="34" charset="0"/>
              </a:rPr>
              <a:t>溶膜可黏附于口腔粘膜，避免</a:t>
            </a:r>
            <a:r>
              <a:rPr lang="zh-CN" altLang="en-US" sz="1467" dirty="0" smtClean="0">
                <a:solidFill>
                  <a:srgbClr val="000000"/>
                </a:solidFill>
                <a:sym typeface="Calibri" panose="020F0502020204030204" pitchFamily="34" charset="0"/>
              </a:rPr>
              <a:t>患者藏、吐药，降低</a:t>
            </a:r>
            <a:r>
              <a:rPr lang="zh-CN" altLang="en-US" sz="1467" dirty="0">
                <a:solidFill>
                  <a:srgbClr val="000000"/>
                </a:solidFill>
                <a:sym typeface="Calibri" panose="020F0502020204030204" pitchFamily="34" charset="0"/>
              </a:rPr>
              <a:t>陪护成本</a:t>
            </a:r>
            <a:endParaRPr lang="en-US" altLang="zh-CN" sz="1467" dirty="0">
              <a:solidFill>
                <a:srgbClr val="000000"/>
              </a:solidFill>
              <a:sym typeface="Calibri" panose="020F0502020204030204" pitchFamily="34" charset="0"/>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b="1" dirty="0">
                <a:solidFill>
                  <a:srgbClr val="000000"/>
                </a:solidFill>
                <a:sym typeface="Calibri" panose="020F0502020204030204" pitchFamily="34" charset="0"/>
              </a:rPr>
              <a:t>提高疗效</a:t>
            </a:r>
            <a:r>
              <a:rPr lang="zh-CN" altLang="en-US" sz="1600" dirty="0" smtClean="0">
                <a:latin typeface="Calibri" panose="020F0502020204030204" pitchFamily="34" charset="0"/>
                <a:sym typeface="Calibri" panose="020F0502020204030204" pitchFamily="34" charset="0"/>
              </a:rPr>
              <a:t>：</a:t>
            </a:r>
            <a:r>
              <a:rPr lang="zh-CN" altLang="en-US" sz="1467" dirty="0" smtClean="0">
                <a:solidFill>
                  <a:srgbClr val="000000"/>
                </a:solidFill>
                <a:sym typeface="Calibri" panose="020F0502020204030204" pitchFamily="34" charset="0"/>
              </a:rPr>
              <a:t>物理性良好，有效解决片剂易碎的现象，</a:t>
            </a:r>
            <a:r>
              <a:rPr lang="zh-CN" altLang="zh-CN" sz="1467" dirty="0" smtClean="0">
                <a:solidFill>
                  <a:srgbClr val="000000"/>
                </a:solidFill>
                <a:sym typeface="Calibri" panose="020F0502020204030204" pitchFamily="34" charset="0"/>
              </a:rPr>
              <a:t>可保证用药的剂量准确性，提高疗效</a:t>
            </a:r>
            <a:endParaRPr lang="en-US" altLang="zh-CN" sz="1467" dirty="0">
              <a:solidFill>
                <a:srgbClr val="000000"/>
              </a:solidFill>
              <a:sym typeface="Calibri" panose="020F0502020204030204" pitchFamily="34" charset="0"/>
            </a:endParaRPr>
          </a:p>
        </p:txBody>
      </p:sp>
      <p:sp>
        <p:nvSpPr>
          <p:cNvPr id="13336" name="文本框 25"/>
          <p:cNvSpPr txBox="1">
            <a:spLocks noChangeArrowheads="1"/>
          </p:cNvSpPr>
          <p:nvPr/>
        </p:nvSpPr>
        <p:spPr bwMode="auto">
          <a:xfrm>
            <a:off x="7893050" y="930431"/>
            <a:ext cx="1483784" cy="338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spcBef>
                <a:spcPct val="0"/>
              </a:spcBef>
              <a:spcAft>
                <a:spcPct val="0"/>
              </a:spcAft>
              <a:buFontTx/>
              <a:buNone/>
            </a:pPr>
            <a:r>
              <a:rPr lang="zh-CN" altLang="en-US" sz="1600" b="1" dirty="0">
                <a:solidFill>
                  <a:srgbClr val="000000"/>
                </a:solidFill>
                <a:latin typeface="微软雅黑" panose="020B0503020204020204" pitchFamily="34" charset="-122"/>
                <a:ea typeface="微软雅黑" panose="020B0503020204020204" pitchFamily="34" charset="-122"/>
              </a:rPr>
              <a:t>创新</a:t>
            </a:r>
            <a:r>
              <a:rPr lang="en-US" altLang="zh-CN" sz="1600" b="1" dirty="0">
                <a:solidFill>
                  <a:srgbClr val="000000"/>
                </a:solidFill>
                <a:latin typeface="微软雅黑" panose="020B0503020204020204" pitchFamily="34" charset="-122"/>
                <a:ea typeface="微软雅黑" panose="020B0503020204020204" pitchFamily="34" charset="-122"/>
              </a:rPr>
              <a:t>VS</a:t>
            </a:r>
            <a:r>
              <a:rPr lang="zh-CN" altLang="en-US" sz="1600" b="1" dirty="0">
                <a:solidFill>
                  <a:srgbClr val="000000"/>
                </a:solidFill>
                <a:latin typeface="微软雅黑" panose="020B0503020204020204" pitchFamily="34" charset="-122"/>
                <a:ea typeface="微软雅黑" panose="020B0503020204020204" pitchFamily="34" charset="-122"/>
              </a:rPr>
              <a:t>获益</a:t>
            </a:r>
          </a:p>
        </p:txBody>
      </p:sp>
      <p:sp>
        <p:nvSpPr>
          <p:cNvPr id="27" name="矩形 5"/>
          <p:cNvSpPr>
            <a:spLocks noChangeArrowheads="1"/>
          </p:cNvSpPr>
          <p:nvPr/>
        </p:nvSpPr>
        <p:spPr bwMode="auto">
          <a:xfrm>
            <a:off x="235407" y="2160638"/>
            <a:ext cx="5095546" cy="1208023"/>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933"/>
              </a:lnSpc>
              <a:spcBef>
                <a:spcPts val="1600"/>
              </a:spcBef>
              <a:spcAft>
                <a:spcPct val="0"/>
              </a:spcAft>
              <a:buFont typeface="Wingdings" panose="05000000000000000000" pitchFamily="2" charset="2"/>
              <a:buChar char="Ø"/>
            </a:pPr>
            <a:r>
              <a:rPr lang="en-US" altLang="zh-CN" sz="1600" dirty="0" smtClean="0">
                <a:ea typeface="微软雅黑" panose="020B0503020204020204" pitchFamily="34" charset="-122"/>
              </a:rPr>
              <a:t>2016</a:t>
            </a:r>
            <a:r>
              <a:rPr lang="zh-CN" altLang="en-US" sz="1600" dirty="0">
                <a:ea typeface="微软雅黑" panose="020B0503020204020204" pitchFamily="34" charset="-122"/>
              </a:rPr>
              <a:t>年国家食品药品监督管理总局发布了</a:t>
            </a:r>
            <a:r>
              <a:rPr lang="en-US" altLang="zh-CN" sz="1600" dirty="0">
                <a:ea typeface="微软雅黑" panose="020B0503020204020204" pitchFamily="34" charset="-122"/>
              </a:rPr>
              <a:t>《</a:t>
            </a:r>
            <a:r>
              <a:rPr lang="zh-CN" altLang="en-US" sz="1600" dirty="0">
                <a:ea typeface="微软雅黑" panose="020B0503020204020204" pitchFamily="34" charset="-122"/>
              </a:rPr>
              <a:t>关于发布化学药品注册分类改革工作方案的公告</a:t>
            </a:r>
            <a:r>
              <a:rPr lang="en-US" altLang="zh-CN" sz="1600" dirty="0">
                <a:ea typeface="微软雅黑" panose="020B0503020204020204" pitchFamily="34" charset="-122"/>
              </a:rPr>
              <a:t>》</a:t>
            </a:r>
            <a:r>
              <a:rPr lang="zh-CN" altLang="en-US" sz="1600" dirty="0">
                <a:ea typeface="微软雅黑" panose="020B0503020204020204" pitchFamily="34" charset="-122"/>
              </a:rPr>
              <a:t>（</a:t>
            </a:r>
            <a:r>
              <a:rPr lang="en-US" altLang="zh-CN" sz="1600" dirty="0">
                <a:ea typeface="微软雅黑" panose="020B0503020204020204" pitchFamily="34" charset="-122"/>
              </a:rPr>
              <a:t>2016</a:t>
            </a:r>
            <a:r>
              <a:rPr lang="zh-CN" altLang="en-US" sz="1600" dirty="0">
                <a:ea typeface="微软雅黑" panose="020B0503020204020204" pitchFamily="34" charset="-122"/>
              </a:rPr>
              <a:t>年第</a:t>
            </a:r>
            <a:r>
              <a:rPr lang="en-US" altLang="zh-CN" sz="1600" dirty="0">
                <a:ea typeface="微软雅黑" panose="020B0503020204020204" pitchFamily="34" charset="-122"/>
              </a:rPr>
              <a:t>51</a:t>
            </a:r>
            <a:r>
              <a:rPr lang="zh-CN" altLang="en-US" sz="1600" dirty="0">
                <a:ea typeface="微软雅黑" panose="020B0503020204020204" pitchFamily="34" charset="-122"/>
              </a:rPr>
              <a:t>号），提出改良型新药</a:t>
            </a:r>
            <a:r>
              <a:rPr lang="zh-CN" altLang="en-US" sz="1600" dirty="0" smtClean="0">
                <a:ea typeface="微软雅黑" panose="020B0503020204020204" pitchFamily="34" charset="-122"/>
              </a:rPr>
              <a:t>概念。</a:t>
            </a:r>
            <a:endParaRPr lang="zh-CN" altLang="en-US" sz="1600" dirty="0">
              <a:ea typeface="微软雅黑" panose="020B0503020204020204" pitchFamily="34" charset="-122"/>
            </a:endParaRPr>
          </a:p>
        </p:txBody>
      </p:sp>
      <p:sp>
        <p:nvSpPr>
          <p:cNvPr id="31" name="矩形 5"/>
          <p:cNvSpPr>
            <a:spLocks noChangeArrowheads="1"/>
          </p:cNvSpPr>
          <p:nvPr/>
        </p:nvSpPr>
        <p:spPr bwMode="auto">
          <a:xfrm>
            <a:off x="235407" y="3830631"/>
            <a:ext cx="5095546" cy="1208023"/>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933"/>
              </a:lnSpc>
              <a:spcBef>
                <a:spcPts val="1600"/>
              </a:spcBef>
              <a:spcAft>
                <a:spcPct val="0"/>
              </a:spcAft>
              <a:buFont typeface="Wingdings" panose="05000000000000000000" pitchFamily="2" charset="2"/>
              <a:buChar char="Ø"/>
            </a:pPr>
            <a:r>
              <a:rPr lang="en-US" altLang="zh-CN" sz="1600" dirty="0" smtClean="0">
                <a:ea typeface="微软雅黑" panose="020B0503020204020204" pitchFamily="34" charset="-122"/>
              </a:rPr>
              <a:t>2021</a:t>
            </a:r>
            <a:r>
              <a:rPr lang="zh-CN" altLang="en-US" sz="1600" dirty="0" smtClean="0">
                <a:ea typeface="微软雅黑" panose="020B0503020204020204" pitchFamily="34" charset="-122"/>
              </a:rPr>
              <a:t>年改良型新药的发展已列入国家的战略规划中，</a:t>
            </a:r>
            <a:r>
              <a:rPr lang="en-US" altLang="zh-CN" sz="1600" dirty="0" smtClean="0">
                <a:ea typeface="微软雅黑" panose="020B0503020204020204" pitchFamily="34" charset="-122"/>
              </a:rPr>
              <a:t>《</a:t>
            </a:r>
            <a:r>
              <a:rPr lang="zh-CN" altLang="en-US" sz="1600" dirty="0" smtClean="0">
                <a:ea typeface="微软雅黑" panose="020B0503020204020204" pitchFamily="34" charset="-122"/>
              </a:rPr>
              <a:t>“十四五”国家医院工业发展规划</a:t>
            </a:r>
            <a:r>
              <a:rPr lang="en-US" altLang="zh-CN" sz="1600" dirty="0" smtClean="0">
                <a:ea typeface="微软雅黑" panose="020B0503020204020204" pitchFamily="34" charset="-122"/>
              </a:rPr>
              <a:t>》</a:t>
            </a:r>
            <a:r>
              <a:rPr lang="zh-CN" altLang="en-US" sz="1600" dirty="0" smtClean="0">
                <a:ea typeface="微软雅黑" panose="020B0503020204020204" pitchFamily="34" charset="-122"/>
              </a:rPr>
              <a:t>中明确化学药要发展有明确临床价值的改良型新药。</a:t>
            </a:r>
            <a:endParaRPr lang="en-US" altLang="zh-CN" sz="1600" dirty="0">
              <a:ea typeface="微软雅黑" panose="020B0503020204020204" pitchFamily="34" charset="-122"/>
            </a:endParaRPr>
          </a:p>
        </p:txBody>
      </p:sp>
      <p:sp>
        <p:nvSpPr>
          <p:cNvPr id="6" name="文本框 5"/>
          <p:cNvSpPr txBox="1"/>
          <p:nvPr/>
        </p:nvSpPr>
        <p:spPr>
          <a:xfrm>
            <a:off x="932688" y="1268985"/>
            <a:ext cx="4160520" cy="707886"/>
          </a:xfrm>
          <a:prstGeom prst="rect">
            <a:avLst/>
          </a:prstGeom>
          <a:noFill/>
        </p:spPr>
        <p:txBody>
          <a:bodyPr wrap="square" rtlCol="0">
            <a:spAutoFit/>
          </a:bodyPr>
          <a:lstStyle/>
          <a:p>
            <a:r>
              <a:rPr lang="zh-CN" altLang="en-US" sz="2000" b="1" dirty="0" smtClean="0">
                <a:ea typeface="微软雅黑" panose="020B0503020204020204" pitchFamily="34" charset="-122"/>
              </a:rPr>
              <a:t>国家大力发展</a:t>
            </a:r>
            <a:r>
              <a:rPr lang="zh-CN" altLang="en-US" sz="2000" b="1" dirty="0" smtClean="0">
                <a:solidFill>
                  <a:srgbClr val="FF0000"/>
                </a:solidFill>
                <a:ea typeface="微软雅黑" panose="020B0503020204020204" pitchFamily="34" charset="-122"/>
              </a:rPr>
              <a:t>改良型新药</a:t>
            </a:r>
            <a:endParaRPr lang="en-US" altLang="zh-CN" sz="2000" b="1" dirty="0" smtClean="0">
              <a:solidFill>
                <a:srgbClr val="FF0000"/>
              </a:solidFill>
              <a:ea typeface="微软雅黑" panose="020B0503020204020204" pitchFamily="34" charset="-122"/>
            </a:endParaRPr>
          </a:p>
          <a:p>
            <a:r>
              <a:rPr lang="en-US" altLang="zh-CN" sz="2000" b="1" dirty="0" smtClean="0">
                <a:ea typeface="微软雅黑" panose="020B0503020204020204" pitchFamily="34" charset="-122"/>
              </a:rPr>
              <a:t>---</a:t>
            </a:r>
            <a:r>
              <a:rPr lang="zh-CN" altLang="en-US" sz="2000" b="1" dirty="0" smtClean="0">
                <a:solidFill>
                  <a:srgbClr val="FF0000"/>
                </a:solidFill>
                <a:ea typeface="微软雅黑" panose="020B0503020204020204" pitchFamily="34" charset="-122"/>
              </a:rPr>
              <a:t>口溶膜的研究开发</a:t>
            </a:r>
            <a:endParaRPr lang="zh-CN" altLang="en-US" sz="2000" b="1" dirty="0">
              <a:solidFill>
                <a:srgbClr val="FF0000"/>
              </a:solidFill>
              <a:ea typeface="微软雅黑" panose="020B0503020204020204" pitchFamily="34" charset="-122"/>
            </a:endParaRPr>
          </a:p>
        </p:txBody>
      </p:sp>
    </p:spTree>
    <p:extLst>
      <p:ext uri="{BB962C8B-B14F-4D97-AF65-F5344CB8AC3E}">
        <p14:creationId xmlns:p14="http://schemas.microsoft.com/office/powerpoint/2010/main" val="3531799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2117"/>
            <a:ext cx="49911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5</a:t>
            </a:r>
            <a:r>
              <a:rPr lang="zh-CN" altLang="en-US" sz="3200" b="1" dirty="0">
                <a:solidFill>
                  <a:srgbClr val="4F81BD"/>
                </a:solidFill>
                <a:latin typeface="微软雅黑" panose="020B0503020204020204" pitchFamily="34" charset="-122"/>
                <a:ea typeface="微软雅黑" panose="020B0503020204020204" pitchFamily="34" charset="-122"/>
              </a:rPr>
              <a:t>、公平性</a:t>
            </a:r>
            <a:r>
              <a:rPr lang="en-US" altLang="zh-CN" sz="3200" b="1" dirty="0">
                <a:solidFill>
                  <a:srgbClr val="4F81BD"/>
                </a:solidFill>
                <a:latin typeface="微软雅黑" panose="020B0503020204020204" pitchFamily="34" charset="-122"/>
                <a:ea typeface="微软雅黑" panose="020B0503020204020204" pitchFamily="34" charset="-122"/>
              </a:rPr>
              <a:t>   </a:t>
            </a:r>
            <a:r>
              <a:rPr lang="en-US" altLang="zh-CN" sz="2667" spc="133" dirty="0">
                <a:solidFill>
                  <a:srgbClr val="B8B8B8"/>
                </a:solidFill>
                <a:latin typeface="微软雅黑" panose="020B0503020204020204" pitchFamily="34" charset="-122"/>
                <a:ea typeface="微软雅黑" panose="020B0503020204020204" pitchFamily="34" charset="-122"/>
              </a:rPr>
              <a:t>Fairness </a:t>
            </a:r>
          </a:p>
        </p:txBody>
      </p:sp>
      <p:grpSp>
        <p:nvGrpSpPr>
          <p:cNvPr id="14339" name="组合 66"/>
          <p:cNvGrpSpPr>
            <a:grpSpLocks/>
          </p:cNvGrpSpPr>
          <p:nvPr/>
        </p:nvGrpSpPr>
        <p:grpSpPr bwMode="auto">
          <a:xfrm>
            <a:off x="609601" y="3522134"/>
            <a:ext cx="5365742" cy="2045259"/>
            <a:chOff x="640801" y="1058363"/>
            <a:chExt cx="4024852" cy="1534813"/>
          </a:xfrm>
        </p:grpSpPr>
        <p:sp>
          <p:nvSpPr>
            <p:cNvPr id="35" name="矩形 34">
              <a:extLst/>
            </p:cNvPr>
            <p:cNvSpPr/>
            <p:nvPr/>
          </p:nvSpPr>
          <p:spPr bwMode="gray">
            <a:xfrm>
              <a:off x="640801" y="1066305"/>
              <a:ext cx="3942297" cy="1362847"/>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56" name="文本框 48"/>
            <p:cNvSpPr txBox="1">
              <a:spLocks noChangeArrowheads="1"/>
            </p:cNvSpPr>
            <p:nvPr/>
          </p:nvSpPr>
          <p:spPr bwMode="gray">
            <a:xfrm>
              <a:off x="682108" y="1399866"/>
              <a:ext cx="3983545" cy="119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400" dirty="0" smtClean="0">
                  <a:latin typeface="微软雅黑" panose="020B0503020204020204" pitchFamily="34" charset="-122"/>
                  <a:ea typeface="微软雅黑" panose="020B0503020204020204" pitchFamily="34" charset="-122"/>
                </a:rPr>
                <a:t>阿</a:t>
              </a:r>
              <a:r>
                <a:rPr lang="zh-CN" altLang="en-US" sz="1400" dirty="0">
                  <a:latin typeface="微软雅黑" panose="020B0503020204020204" pitchFamily="34" charset="-122"/>
                  <a:ea typeface="微软雅黑" panose="020B0503020204020204" pitchFamily="34" charset="-122"/>
                </a:rPr>
                <a:t>立哌</a:t>
              </a:r>
              <a:r>
                <a:rPr lang="zh-CN" altLang="en-US" sz="1400" dirty="0" smtClean="0">
                  <a:latin typeface="微软雅黑" panose="020B0503020204020204" pitchFamily="34" charset="-122"/>
                  <a:ea typeface="微软雅黑" panose="020B0503020204020204" pitchFamily="34" charset="-122"/>
                </a:rPr>
                <a:t>唑口溶膜与</a:t>
              </a:r>
              <a:r>
                <a:rPr lang="zh-CN" altLang="en-US" sz="1400" dirty="0">
                  <a:latin typeface="微软雅黑" panose="020B0503020204020204" pitchFamily="34" charset="-122"/>
                  <a:ea typeface="微软雅黑" panose="020B0503020204020204" pitchFamily="34" charset="-122"/>
                </a:rPr>
                <a:t>同类抗精神分裂症的药物相比，疗效肯定，不易复发，副作用</a:t>
              </a:r>
              <a:r>
                <a:rPr lang="zh-CN" altLang="en-US" sz="1400" dirty="0" smtClean="0">
                  <a:latin typeface="微软雅黑" panose="020B0503020204020204" pitchFamily="34" charset="-122"/>
                  <a:ea typeface="微软雅黑" panose="020B0503020204020204" pitchFamily="34" charset="-122"/>
                </a:rPr>
                <a:t>小，服药依从性高</a:t>
              </a:r>
              <a:endParaRPr lang="en-US" altLang="zh-CN" sz="1400" dirty="0" smtClean="0">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400" dirty="0">
                  <a:latin typeface="微软雅黑" panose="020B0503020204020204" pitchFamily="34" charset="-122"/>
                  <a:ea typeface="微软雅黑" panose="020B0503020204020204" pitchFamily="34" charset="-122"/>
                </a:rPr>
                <a:t>为社会中更需要帮助的弱势群体提供药品的可及性，同时解决精神科医护人员及家属的护理负担，体现社会主义的优越性。</a:t>
              </a:r>
              <a:endParaRPr lang="en-US" altLang="zh-CN" sz="1400" dirty="0">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endParaRPr lang="en-US" altLang="zh-CN" sz="1400" dirty="0">
                <a:latin typeface="微软雅黑" panose="020B0503020204020204" pitchFamily="34" charset="-122"/>
                <a:ea typeface="微软雅黑" panose="020B0503020204020204" pitchFamily="34" charset="-122"/>
              </a:endParaRPr>
            </a:p>
          </p:txBody>
        </p:sp>
        <p:pic>
          <p:nvPicPr>
            <p:cNvPr id="14357" name="图形 36" descr="医学 纯色填充"/>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9892" y="1058363"/>
              <a:ext cx="356527" cy="356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8" name="文本框 60"/>
            <p:cNvSpPr txBox="1">
              <a:spLocks noChangeArrowheads="1"/>
            </p:cNvSpPr>
            <p:nvPr/>
          </p:nvSpPr>
          <p:spPr bwMode="gray">
            <a:xfrm>
              <a:off x="2176379" y="1090810"/>
              <a:ext cx="2019317" cy="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对公共健康的影响</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0" name="组合 68"/>
          <p:cNvGrpSpPr>
            <a:grpSpLocks/>
          </p:cNvGrpSpPr>
          <p:nvPr/>
        </p:nvGrpSpPr>
        <p:grpSpPr bwMode="auto">
          <a:xfrm>
            <a:off x="6388100" y="3494617"/>
            <a:ext cx="5090584" cy="1854200"/>
            <a:chOff x="5034962" y="1052109"/>
            <a:chExt cx="3818712" cy="1389468"/>
          </a:xfrm>
        </p:grpSpPr>
        <p:sp>
          <p:nvSpPr>
            <p:cNvPr id="36" name="矩形 35">
              <a:extLst/>
            </p:cNvPr>
            <p:cNvSpPr/>
            <p:nvPr/>
          </p:nvSpPr>
          <p:spPr bwMode="gray">
            <a:xfrm>
              <a:off x="5034962" y="1066384"/>
              <a:ext cx="3818712" cy="1375193"/>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52" name="文本框 51"/>
            <p:cNvSpPr txBox="1">
              <a:spLocks noChangeArrowheads="1"/>
            </p:cNvSpPr>
            <p:nvPr/>
          </p:nvSpPr>
          <p:spPr bwMode="gray">
            <a:xfrm>
              <a:off x="5117523" y="1413749"/>
              <a:ext cx="3595602" cy="253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endParaRPr lang="en-US" altLang="zh-CN" sz="1333" b="1" dirty="0">
                <a:solidFill>
                  <a:srgbClr val="000000"/>
                </a:solidFill>
                <a:latin typeface="微软雅黑" panose="020B0503020204020204" pitchFamily="34" charset="-122"/>
                <a:ea typeface="微软雅黑" panose="020B0503020204020204" pitchFamily="34" charset="-122"/>
              </a:endParaRPr>
            </a:p>
          </p:txBody>
        </p:sp>
        <p:grpSp>
          <p:nvGrpSpPr>
            <p:cNvPr id="37" name="Group 654">
              <a:extLst/>
            </p:cNvPr>
            <p:cNvGrpSpPr/>
            <p:nvPr/>
          </p:nvGrpSpPr>
          <p:grpSpPr>
            <a:xfrm>
              <a:off x="5947635" y="1082059"/>
              <a:ext cx="300718" cy="234491"/>
              <a:chOff x="5083176" y="1931988"/>
              <a:chExt cx="382588" cy="304801"/>
            </a:xfrm>
            <a:solidFill>
              <a:srgbClr val="0047BB"/>
            </a:solidFill>
          </p:grpSpPr>
          <p:sp>
            <p:nvSpPr>
              <p:cNvPr id="38" name="Freeform 478">
                <a:extLst/>
              </p:cNvPr>
              <p:cNvSpPr>
                <a:spLocks/>
              </p:cNvSpPr>
              <p:nvPr/>
            </p:nvSpPr>
            <p:spPr bwMode="auto">
              <a:xfrm>
                <a:off x="5083176" y="2082801"/>
                <a:ext cx="382588" cy="153988"/>
              </a:xfrm>
              <a:custGeom>
                <a:avLst/>
                <a:gdLst>
                  <a:gd name="T0" fmla="*/ 0 w 246"/>
                  <a:gd name="T1" fmla="*/ 69 h 99"/>
                  <a:gd name="T2" fmla="*/ 21 w 246"/>
                  <a:gd name="T3" fmla="*/ 63 h 99"/>
                  <a:gd name="T4" fmla="*/ 122 w 246"/>
                  <a:gd name="T5" fmla="*/ 99 h 99"/>
                  <a:gd name="T6" fmla="*/ 230 w 246"/>
                  <a:gd name="T7" fmla="*/ 57 h 99"/>
                  <a:gd name="T8" fmla="*/ 219 w 246"/>
                  <a:gd name="T9" fmla="*/ 31 h 99"/>
                  <a:gd name="T10" fmla="*/ 148 w 246"/>
                  <a:gd name="T11" fmla="*/ 54 h 99"/>
                  <a:gd name="T12" fmla="*/ 123 w 246"/>
                  <a:gd name="T13" fmla="*/ 75 h 99"/>
                  <a:gd name="T14" fmla="*/ 67 w 246"/>
                  <a:gd name="T15" fmla="*/ 54 h 99"/>
                  <a:gd name="T16" fmla="*/ 70 w 246"/>
                  <a:gd name="T17" fmla="*/ 47 h 99"/>
                  <a:gd name="T18" fmla="*/ 123 w 246"/>
                  <a:gd name="T19" fmla="*/ 68 h 99"/>
                  <a:gd name="T20" fmla="*/ 133 w 246"/>
                  <a:gd name="T21" fmla="*/ 42 h 99"/>
                  <a:gd name="T22" fmla="*/ 0 w 246"/>
                  <a:gd name="T23" fmla="*/ 9 h 99"/>
                  <a:gd name="T24" fmla="*/ 0 w 246"/>
                  <a:gd name="T25" fmla="*/ 6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99">
                    <a:moveTo>
                      <a:pt x="0" y="69"/>
                    </a:moveTo>
                    <a:cubicBezTo>
                      <a:pt x="10" y="65"/>
                      <a:pt x="18" y="63"/>
                      <a:pt x="21" y="63"/>
                    </a:cubicBezTo>
                    <a:cubicBezTo>
                      <a:pt x="31" y="63"/>
                      <a:pt x="100" y="99"/>
                      <a:pt x="122" y="99"/>
                    </a:cubicBezTo>
                    <a:cubicBezTo>
                      <a:pt x="141" y="99"/>
                      <a:pt x="230" y="57"/>
                      <a:pt x="230" y="57"/>
                    </a:cubicBezTo>
                    <a:cubicBezTo>
                      <a:pt x="246" y="51"/>
                      <a:pt x="235" y="25"/>
                      <a:pt x="219" y="31"/>
                    </a:cubicBezTo>
                    <a:cubicBezTo>
                      <a:pt x="148" y="54"/>
                      <a:pt x="148" y="54"/>
                      <a:pt x="148" y="54"/>
                    </a:cubicBezTo>
                    <a:cubicBezTo>
                      <a:pt x="146" y="70"/>
                      <a:pt x="133" y="77"/>
                      <a:pt x="123" y="75"/>
                    </a:cubicBezTo>
                    <a:cubicBezTo>
                      <a:pt x="115" y="73"/>
                      <a:pt x="67" y="54"/>
                      <a:pt x="67" y="54"/>
                    </a:cubicBezTo>
                    <a:cubicBezTo>
                      <a:pt x="70" y="47"/>
                      <a:pt x="70" y="47"/>
                      <a:pt x="70" y="47"/>
                    </a:cubicBezTo>
                    <a:cubicBezTo>
                      <a:pt x="123" y="68"/>
                      <a:pt x="123" y="68"/>
                      <a:pt x="123" y="68"/>
                    </a:cubicBezTo>
                    <a:cubicBezTo>
                      <a:pt x="137" y="71"/>
                      <a:pt x="149" y="50"/>
                      <a:pt x="133" y="42"/>
                    </a:cubicBezTo>
                    <a:cubicBezTo>
                      <a:pt x="67" y="11"/>
                      <a:pt x="43" y="0"/>
                      <a:pt x="0" y="9"/>
                    </a:cubicBezTo>
                    <a:cubicBezTo>
                      <a:pt x="0" y="21"/>
                      <a:pt x="0" y="64"/>
                      <a:pt x="0" y="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39" name="Freeform 479">
                <a:extLst/>
              </p:cNvPr>
              <p:cNvSpPr>
                <a:spLocks/>
              </p:cNvSpPr>
              <p:nvPr/>
            </p:nvSpPr>
            <p:spPr bwMode="auto">
              <a:xfrm>
                <a:off x="5256213" y="2106614"/>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1"/>
                      <a:pt x="47" y="0"/>
                      <a:pt x="45" y="0"/>
                    </a:cubicBezTo>
                    <a:cubicBezTo>
                      <a:pt x="4" y="0"/>
                      <a:pt x="4" y="0"/>
                      <a:pt x="4" y="0"/>
                    </a:cubicBezTo>
                    <a:cubicBezTo>
                      <a:pt x="2" y="0"/>
                      <a:pt x="0" y="1"/>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0" name="Freeform 480">
                <a:extLst/>
              </p:cNvPr>
              <p:cNvSpPr>
                <a:spLocks/>
              </p:cNvSpPr>
              <p:nvPr/>
            </p:nvSpPr>
            <p:spPr bwMode="auto">
              <a:xfrm>
                <a:off x="5256213" y="2063751"/>
                <a:ext cx="76200" cy="11113"/>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1" name="Freeform 481">
                <a:extLst/>
              </p:cNvPr>
              <p:cNvSpPr>
                <a:spLocks/>
              </p:cNvSpPr>
              <p:nvPr/>
            </p:nvSpPr>
            <p:spPr bwMode="auto">
              <a:xfrm>
                <a:off x="5256213" y="2041526"/>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2" name="Freeform 482">
                <a:extLst/>
              </p:cNvPr>
              <p:cNvSpPr>
                <a:spLocks/>
              </p:cNvSpPr>
              <p:nvPr/>
            </p:nvSpPr>
            <p:spPr bwMode="auto">
              <a:xfrm>
                <a:off x="5256213" y="2084389"/>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3" name="Freeform 483">
                <a:extLst/>
              </p:cNvPr>
              <p:cNvSpPr>
                <a:spLocks/>
              </p:cNvSpPr>
              <p:nvPr/>
            </p:nvSpPr>
            <p:spPr bwMode="auto">
              <a:xfrm>
                <a:off x="5343526" y="2063751"/>
                <a:ext cx="76200" cy="11113"/>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4" name="Freeform 484">
                <a:extLst/>
              </p:cNvPr>
              <p:cNvSpPr>
                <a:spLocks/>
              </p:cNvSpPr>
              <p:nvPr/>
            </p:nvSpPr>
            <p:spPr bwMode="auto">
              <a:xfrm>
                <a:off x="5343526" y="2084389"/>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5" name="Freeform 485">
                <a:extLst/>
              </p:cNvPr>
              <p:cNvSpPr>
                <a:spLocks/>
              </p:cNvSpPr>
              <p:nvPr/>
            </p:nvSpPr>
            <p:spPr bwMode="auto">
              <a:xfrm>
                <a:off x="5343526" y="2106614"/>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1"/>
                      <a:pt x="47" y="0"/>
                      <a:pt x="45" y="0"/>
                    </a:cubicBezTo>
                    <a:cubicBezTo>
                      <a:pt x="4" y="0"/>
                      <a:pt x="4" y="0"/>
                      <a:pt x="4" y="0"/>
                    </a:cubicBezTo>
                    <a:cubicBezTo>
                      <a:pt x="2" y="0"/>
                      <a:pt x="0" y="1"/>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6" name="Freeform 487">
                <a:extLst/>
              </p:cNvPr>
              <p:cNvSpPr>
                <a:spLocks/>
              </p:cNvSpPr>
              <p:nvPr/>
            </p:nvSpPr>
            <p:spPr bwMode="auto">
              <a:xfrm>
                <a:off x="5343525" y="2019301"/>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7" name="Freeform 488">
                <a:extLst/>
              </p:cNvPr>
              <p:cNvSpPr>
                <a:spLocks/>
              </p:cNvSpPr>
              <p:nvPr/>
            </p:nvSpPr>
            <p:spPr bwMode="auto">
              <a:xfrm>
                <a:off x="5343525" y="2041526"/>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8" name="Oval 489">
                <a:extLst/>
              </p:cNvPr>
              <p:cNvSpPr>
                <a:spLocks noChangeArrowheads="1"/>
              </p:cNvSpPr>
              <p:nvPr/>
            </p:nvSpPr>
            <p:spPr bwMode="auto">
              <a:xfrm>
                <a:off x="5345113" y="1931988"/>
                <a:ext cx="74613" cy="746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grpSp>
        <p:sp>
          <p:nvSpPr>
            <p:cNvPr id="14354" name="文本框 61"/>
            <p:cNvSpPr txBox="1">
              <a:spLocks noChangeArrowheads="1"/>
            </p:cNvSpPr>
            <p:nvPr/>
          </p:nvSpPr>
          <p:spPr bwMode="gray">
            <a:xfrm>
              <a:off x="5830360" y="1052109"/>
              <a:ext cx="2380116" cy="29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符合“保基本”原则</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1" name="组合 67"/>
          <p:cNvGrpSpPr>
            <a:grpSpLocks/>
          </p:cNvGrpSpPr>
          <p:nvPr/>
        </p:nvGrpSpPr>
        <p:grpSpPr bwMode="auto">
          <a:xfrm>
            <a:off x="624418" y="1490132"/>
            <a:ext cx="5228167" cy="1822910"/>
            <a:chOff x="640801" y="2555008"/>
            <a:chExt cx="3920852" cy="1367734"/>
          </a:xfrm>
        </p:grpSpPr>
        <p:sp>
          <p:nvSpPr>
            <p:cNvPr id="50" name="矩形 49">
              <a:extLst/>
            </p:cNvPr>
            <p:cNvSpPr/>
            <p:nvPr/>
          </p:nvSpPr>
          <p:spPr bwMode="gray">
            <a:xfrm>
              <a:off x="640801" y="2555008"/>
              <a:ext cx="3920852" cy="1314980"/>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48" name="文本框 50"/>
            <p:cNvSpPr txBox="1">
              <a:spLocks noChangeArrowheads="1"/>
            </p:cNvSpPr>
            <p:nvPr/>
          </p:nvSpPr>
          <p:spPr bwMode="gray">
            <a:xfrm>
              <a:off x="741914" y="2864834"/>
              <a:ext cx="3717037" cy="1057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960" rIns="60960" anchor="ct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400" dirty="0">
                  <a:latin typeface="微软雅黑" panose="020B0503020204020204" pitchFamily="34" charset="-122"/>
                  <a:ea typeface="微软雅黑" panose="020B0503020204020204" pitchFamily="34" charset="-122"/>
                </a:rPr>
                <a:t>为吞咽障碍患者提供新</a:t>
              </a:r>
              <a:r>
                <a:rPr lang="zh-CN" altLang="en-US" sz="1400" dirty="0" smtClean="0">
                  <a:latin typeface="微软雅黑" panose="020B0503020204020204" pitchFamily="34" charset="-122"/>
                  <a:ea typeface="微软雅黑" panose="020B0503020204020204" pitchFamily="34" charset="-122"/>
                </a:rPr>
                <a:t>的剂型</a:t>
              </a:r>
              <a:r>
                <a:rPr lang="zh-CN" altLang="en-US" sz="1400" dirty="0">
                  <a:latin typeface="微软雅黑" panose="020B0503020204020204" pitchFamily="34" charset="-122"/>
                  <a:ea typeface="微软雅黑" panose="020B0503020204020204" pitchFamily="34" charset="-122"/>
                </a:rPr>
                <a:t>选择</a:t>
              </a:r>
              <a:endParaRPr lang="en-US" altLang="zh-CN" sz="1400" dirty="0">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400" dirty="0" smtClean="0">
                  <a:latin typeface="微软雅黑" panose="020B0503020204020204" pitchFamily="34" charset="-122"/>
                  <a:ea typeface="微软雅黑" panose="020B0503020204020204" pitchFamily="34" charset="-122"/>
                </a:rPr>
                <a:t>确保藏</a:t>
              </a:r>
              <a:r>
                <a:rPr lang="zh-CN" altLang="en-US" sz="1400" dirty="0">
                  <a:latin typeface="微软雅黑" panose="020B0503020204020204" pitchFamily="34" charset="-122"/>
                  <a:ea typeface="微软雅黑" panose="020B0503020204020204" pitchFamily="34" charset="-122"/>
                </a:rPr>
                <a:t>、吐药患者</a:t>
              </a:r>
              <a:r>
                <a:rPr lang="zh-CN" altLang="en-US" sz="1400" dirty="0" smtClean="0">
                  <a:latin typeface="微软雅黑" panose="020B0503020204020204" pitchFamily="34" charset="-122"/>
                  <a:ea typeface="微软雅黑" panose="020B0503020204020204" pitchFamily="34" charset="-122"/>
                </a:rPr>
                <a:t>的用药剂量并减少护理负担</a:t>
              </a:r>
              <a:endParaRPr lang="en-US" altLang="zh-CN" sz="1400" dirty="0">
                <a:latin typeface="微软雅黑" panose="020B0503020204020204" pitchFamily="34" charset="-122"/>
                <a:ea typeface="微软雅黑" panose="020B0503020204020204" pitchFamily="34" charset="-122"/>
              </a:endParaRPr>
            </a:p>
          </p:txBody>
        </p:sp>
        <p:pic>
          <p:nvPicPr>
            <p:cNvPr id="14349" name="图形 25" descr="文档 纯色填充"/>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40788" y="2555031"/>
              <a:ext cx="303586" cy="303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0" name="文本框 62"/>
            <p:cNvSpPr txBox="1">
              <a:spLocks noChangeArrowheads="1"/>
            </p:cNvSpPr>
            <p:nvPr/>
          </p:nvSpPr>
          <p:spPr bwMode="gray">
            <a:xfrm>
              <a:off x="2176379" y="2565927"/>
              <a:ext cx="1146215" cy="290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弥补目录短板</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2" name="组合 70"/>
          <p:cNvGrpSpPr>
            <a:grpSpLocks/>
          </p:cNvGrpSpPr>
          <p:nvPr/>
        </p:nvGrpSpPr>
        <p:grpSpPr bwMode="auto">
          <a:xfrm>
            <a:off x="6388100" y="1490133"/>
            <a:ext cx="5090584" cy="1757283"/>
            <a:chOff x="4790948" y="1117834"/>
            <a:chExt cx="3818711" cy="1318484"/>
          </a:xfrm>
        </p:grpSpPr>
        <p:sp>
          <p:nvSpPr>
            <p:cNvPr id="54" name="矩形 53">
              <a:extLst/>
            </p:cNvPr>
            <p:cNvSpPr/>
            <p:nvPr/>
          </p:nvSpPr>
          <p:spPr bwMode="gray">
            <a:xfrm>
              <a:off x="4790948" y="1117834"/>
              <a:ext cx="3818711" cy="1308618"/>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44" name="文本框 55"/>
            <p:cNvSpPr txBox="1">
              <a:spLocks noChangeArrowheads="1"/>
            </p:cNvSpPr>
            <p:nvPr/>
          </p:nvSpPr>
          <p:spPr bwMode="gray">
            <a:xfrm>
              <a:off x="4935156" y="1437188"/>
              <a:ext cx="3530294" cy="999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400" dirty="0">
                  <a:latin typeface="微软雅黑" panose="020B0503020204020204" pitchFamily="34" charset="-122"/>
                  <a:ea typeface="微软雅黑" panose="020B0503020204020204" pitchFamily="34" charset="-122"/>
                </a:rPr>
                <a:t>口服药品，每日一次，不受餐食限制，服用方便，改善患者治疗依从性</a:t>
              </a:r>
              <a:endParaRPr lang="en-US" altLang="zh-CN" sz="1400" dirty="0">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400" dirty="0">
                  <a:latin typeface="微软雅黑" panose="020B0503020204020204" pitchFamily="34" charset="-122"/>
                  <a:ea typeface="微软雅黑" panose="020B0503020204020204" pitchFamily="34" charset="-122"/>
                </a:rPr>
                <a:t>常温贮藏，</a:t>
              </a:r>
              <a:r>
                <a:rPr lang="zh-CN" altLang="en-US" sz="1400" dirty="0" smtClean="0">
                  <a:latin typeface="微软雅黑" panose="020B0503020204020204" pitchFamily="34" charset="-122"/>
                  <a:ea typeface="微软雅黑" panose="020B0503020204020204" pitchFamily="34" charset="-122"/>
                </a:rPr>
                <a:t>单片包装，便于携带</a:t>
              </a:r>
              <a:endParaRPr lang="en-US" altLang="zh-CN" sz="1400" dirty="0">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400" dirty="0">
                  <a:latin typeface="微软雅黑" panose="020B0503020204020204" pitchFamily="34" charset="-122"/>
                  <a:ea typeface="微软雅黑" panose="020B0503020204020204" pitchFamily="34" charset="-122"/>
                </a:rPr>
                <a:t>适应症范围明确，</a:t>
              </a:r>
              <a:r>
                <a:rPr lang="zh-CN" altLang="zh-CN" sz="1400" dirty="0">
                  <a:latin typeface="微软雅黑" panose="020B0503020204020204" pitchFamily="34" charset="-122"/>
                  <a:ea typeface="微软雅黑" panose="020B0503020204020204" pitchFamily="34" charset="-122"/>
                </a:rPr>
                <a:t>不存在超说明书使用和临床滥用风险</a:t>
              </a:r>
              <a:endParaRPr lang="en-US" altLang="zh-CN" sz="1400" dirty="0">
                <a:latin typeface="微软雅黑" panose="020B0503020204020204" pitchFamily="34" charset="-122"/>
                <a:ea typeface="微软雅黑" panose="020B0503020204020204" pitchFamily="34" charset="-122"/>
              </a:endParaRPr>
            </a:p>
          </p:txBody>
        </p:sp>
        <p:pic>
          <p:nvPicPr>
            <p:cNvPr id="14345" name="图形 40" descr="药品 纯色填充"/>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06082" y="1144818"/>
              <a:ext cx="313932" cy="323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文本框 64"/>
            <p:cNvSpPr txBox="1">
              <a:spLocks noChangeArrowheads="1"/>
            </p:cNvSpPr>
            <p:nvPr/>
          </p:nvSpPr>
          <p:spPr bwMode="gray">
            <a:xfrm>
              <a:off x="6074185" y="1133561"/>
              <a:ext cx="1663563" cy="254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0047BB"/>
                  </a:solidFill>
                  <a:latin typeface="微软雅黑" panose="020B0503020204020204" pitchFamily="34" charset="-122"/>
                  <a:ea typeface="微软雅黑" panose="020B0503020204020204" pitchFamily="34" charset="-122"/>
                </a:rPr>
                <a:t>便于临床管理</a:t>
              </a:r>
              <a:endParaRPr lang="zh-CN" altLang="en-US" sz="1600">
                <a:solidFill>
                  <a:srgbClr val="0047BB"/>
                </a:solidFill>
                <a:latin typeface="微软雅黑" panose="020B0503020204020204" pitchFamily="34" charset="-122"/>
                <a:ea typeface="微软雅黑" panose="020B0503020204020204" pitchFamily="34" charset="-122"/>
              </a:endParaRPr>
            </a:p>
          </p:txBody>
        </p:sp>
      </p:grpSp>
      <p:sp>
        <p:nvSpPr>
          <p:cNvPr id="6" name="矩形 5"/>
          <p:cNvSpPr/>
          <p:nvPr/>
        </p:nvSpPr>
        <p:spPr>
          <a:xfrm>
            <a:off x="6498158" y="4006300"/>
            <a:ext cx="4788286" cy="970522"/>
          </a:xfrm>
          <a:prstGeom prst="rect">
            <a:avLst/>
          </a:prstGeom>
        </p:spPr>
        <p:txBody>
          <a:bodyPr wrap="square">
            <a:spAutoFit/>
          </a:bodyPr>
          <a:lstStyle/>
          <a:p>
            <a:pPr marL="285750" indent="-285750">
              <a:lnSpc>
                <a:spcPct val="120000"/>
              </a:lnSpc>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精神分裂症患者中</a:t>
            </a:r>
            <a:r>
              <a:rPr lang="en-US" altLang="zh-CN" sz="1400" dirty="0">
                <a:latin typeface="微软雅黑" panose="020B0503020204020204" pitchFamily="34" charset="-122"/>
                <a:ea typeface="微软雅黑" panose="020B0503020204020204" pitchFamily="34" charset="-122"/>
              </a:rPr>
              <a:t>23%</a:t>
            </a:r>
            <a:r>
              <a:rPr lang="zh-CN" altLang="en-US" sz="1400" dirty="0">
                <a:latin typeface="微软雅黑" panose="020B0503020204020204" pitchFamily="34" charset="-122"/>
                <a:ea typeface="微软雅黑" panose="020B0503020204020204" pitchFamily="34" charset="-122"/>
              </a:rPr>
              <a:t>的吞咽</a:t>
            </a:r>
            <a:r>
              <a:rPr lang="zh-CN" altLang="en-US" sz="1400" dirty="0" smtClean="0">
                <a:latin typeface="微软雅黑" panose="020B0503020204020204" pitchFamily="34" charset="-122"/>
                <a:ea typeface="微软雅黑" panose="020B0503020204020204" pitchFamily="34" charset="-122"/>
              </a:rPr>
              <a:t>障碍的患者</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11.18%</a:t>
            </a:r>
            <a:r>
              <a:rPr lang="zh-CN" altLang="en-US" sz="1400" dirty="0">
                <a:latin typeface="微软雅黑" panose="020B0503020204020204" pitchFamily="34" charset="-122"/>
                <a:ea typeface="微软雅黑" panose="020B0503020204020204" pitchFamily="34" charset="-122"/>
              </a:rPr>
              <a:t>的有藏、吐药行为的患者</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a:p>
            <a:pPr marL="285750" indent="-285750" eaLnBrk="0" fontAlgn="base" hangingPunct="0">
              <a:lnSpc>
                <a:spcPct val="120000"/>
              </a:lnSpc>
              <a:spcBef>
                <a:spcPts val="800"/>
              </a:spcBef>
              <a:spcAft>
                <a:spcPct val="0"/>
              </a:spcAft>
              <a:buFont typeface="Arial" panose="020B0604020202020204" pitchFamily="34" charset="0"/>
              <a:buChar char="•"/>
            </a:pPr>
            <a:r>
              <a:rPr lang="zh-CN" altLang="en-US" sz="1400" dirty="0" smtClean="0">
                <a:latin typeface="微软雅黑" panose="020B0503020204020204" pitchFamily="34" charset="-122"/>
                <a:ea typeface="微软雅黑" panose="020B0503020204020204" pitchFamily="34" charset="-122"/>
                <a:sym typeface="Calibri" panose="020F0502020204030204" pitchFamily="34" charset="0"/>
              </a:rPr>
              <a:t>疗效</a:t>
            </a:r>
            <a:r>
              <a:rPr lang="zh-CN" altLang="en-US" sz="1400" dirty="0">
                <a:latin typeface="微软雅黑" panose="020B0503020204020204" pitchFamily="34" charset="-122"/>
                <a:ea typeface="微软雅黑" panose="020B0503020204020204" pitchFamily="34" charset="-122"/>
                <a:sym typeface="Calibri" panose="020F0502020204030204" pitchFamily="34" charset="0"/>
              </a:rPr>
              <a:t>佳，医保基金影响小</a:t>
            </a:r>
            <a:endParaRPr lang="en-US" altLang="zh-CN" sz="1400" dirty="0">
              <a:latin typeface="微软雅黑" panose="020B0503020204020204" pitchFamily="34" charset="-122"/>
              <a:ea typeface="微软雅黑" panose="020B0503020204020204" pitchFamily="34" charset="-122"/>
              <a:sym typeface="Calibri" panose="020F0502020204030204" pitchFamily="34" charset="0"/>
            </a:endParaRPr>
          </a:p>
        </p:txBody>
      </p:sp>
    </p:spTree>
    <p:extLst>
      <p:ext uri="{BB962C8B-B14F-4D97-AF65-F5344CB8AC3E}">
        <p14:creationId xmlns:p14="http://schemas.microsoft.com/office/powerpoint/2010/main" val="34451891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2.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3.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900</TotalTime>
  <Words>1769</Words>
  <Application>Microsoft Office PowerPoint</Application>
  <PresentationFormat>宽屏</PresentationFormat>
  <Paragraphs>142</Paragraphs>
  <Slides>10</Slides>
  <Notes>2</Notes>
  <HiddenSlides>0</HiddenSlides>
  <MMClips>0</MMClips>
  <ScaleCrop>false</ScaleCrop>
  <HeadingPairs>
    <vt:vector size="8" baseType="variant">
      <vt:variant>
        <vt:lpstr>已用的字体</vt:lpstr>
      </vt:variant>
      <vt:variant>
        <vt:i4>7</vt:i4>
      </vt:variant>
      <vt:variant>
        <vt:lpstr>主题</vt:lpstr>
      </vt:variant>
      <vt:variant>
        <vt:i4>2</vt:i4>
      </vt:variant>
      <vt:variant>
        <vt:lpstr>嵌入 OLE 服务器</vt:lpstr>
      </vt:variant>
      <vt:variant>
        <vt:i4>1</vt:i4>
      </vt:variant>
      <vt:variant>
        <vt:lpstr>幻灯片标题</vt:lpstr>
      </vt:variant>
      <vt:variant>
        <vt:i4>10</vt:i4>
      </vt:variant>
    </vt:vector>
  </HeadingPairs>
  <TitlesOfParts>
    <vt:vector size="20" baseType="lpstr">
      <vt:lpstr>宋体</vt:lpstr>
      <vt:lpstr>微软雅黑</vt:lpstr>
      <vt:lpstr>Arial</vt:lpstr>
      <vt:lpstr>Calibri</vt:lpstr>
      <vt:lpstr>Calibri Light</vt:lpstr>
      <vt:lpstr>Times New Roman</vt:lpstr>
      <vt:lpstr>Wingdings</vt:lpstr>
      <vt:lpstr>Office 主题</vt:lpstr>
      <vt:lpstr>3_Office 主题</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启欣可®（伊鲁阿克）-医保准入策略</dc:title>
  <dc:creator>王亚楠</dc:creator>
  <cp:lastModifiedBy>赵翔</cp:lastModifiedBy>
  <cp:revision>95</cp:revision>
  <dcterms:created xsi:type="dcterms:W3CDTF">2023-07-12T11:35:45Z</dcterms:created>
  <dcterms:modified xsi:type="dcterms:W3CDTF">2023-07-14T05:10:53Z</dcterms:modified>
</cp:coreProperties>
</file>