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9" r:id="rId2"/>
    <p:sldMasterId id="2147483690" r:id="rId3"/>
  </p:sldMasterIdLst>
  <p:notesMasterIdLst>
    <p:notesMasterId r:id="rId15"/>
  </p:notesMasterIdLst>
  <p:handoutMasterIdLst>
    <p:handoutMasterId r:id="rId16"/>
  </p:handoutMasterIdLst>
  <p:sldIdLst>
    <p:sldId id="11090438" r:id="rId4"/>
    <p:sldId id="11090401" r:id="rId5"/>
    <p:sldId id="11090403" r:id="rId6"/>
    <p:sldId id="11090498" r:id="rId7"/>
    <p:sldId id="11090496" r:id="rId8"/>
    <p:sldId id="11090457" r:id="rId9"/>
    <p:sldId id="11090473" r:id="rId10"/>
    <p:sldId id="11090425" r:id="rId11"/>
    <p:sldId id="11090433" r:id="rId12"/>
    <p:sldId id="11090436" r:id="rId13"/>
    <p:sldId id="11090453" r:id="rId14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istrator" initials="A" lastIdx="2" clrIdx="0"/>
  <p:cmAuthor id="1" name="zhaoting" initials="z" lastIdx="3" clrIdx="0"/>
  <p:cmAuthor id="2" name="Sky123.Org" initials="S" lastIdx="1" clrIdx="2"/>
  <p:cmAuthor id="3" name="Meng XiangWen" initials="MX" lastIdx="2" clrIdx="3"/>
  <p:cmAuthor id="4" name="ZCH" initials="Z" lastIdx="9" clrIdx="4"/>
  <p:cmAuthor id="5" name="CVB" initials="C" lastIdx="13" clrIdx="5"/>
  <p:cmAuthor id="6" name="admin" initials="a" lastIdx="1" clrIdx="6"/>
  <p:cmAuthor id="7" name="微软用户" initials="微软用户" lastIdx="1" clrIdx="7"/>
  <p:cmAuthor id="8" name="crystal_fan1126@126.com" initials="c" lastIdx="11" clrIdx="8"/>
  <p:cmAuthor id="9" name="ey857194" initials="e" lastIdx="11" clrIdx="11"/>
  <p:cmAuthor id="10" name="George Pickering" initials="G" lastIdx="6" clrIdx="2"/>
  <p:cmAuthor id="11" name="Reviewer" initials="R" lastIdx="9" clrIdx="5"/>
  <p:cmAuthor id="12" name="sz564411" initials="s" lastIdx="1" clrIdx="0"/>
  <p:cmAuthor id="13" name="ktmt967" initials="k" lastIdx="1" clrIdx="2"/>
  <p:cmAuthor id="14" name="Dell" initials="D" lastIdx="21" clrIdx="0"/>
  <p:cmAuthor id="15" name="作者" initials="A" lastIdx="0" clrIdx="12"/>
  <p:cmAuthor id="18" name="Liu ying" initials="LY" lastIdx="1" clrIdx="17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5965"/>
    <a:srgbClr val="000000"/>
    <a:srgbClr val="25919E"/>
    <a:srgbClr val="1687A5"/>
    <a:srgbClr val="1F74AD"/>
    <a:srgbClr val="3498DB"/>
    <a:srgbClr val="69A35B"/>
    <a:srgbClr val="1AA3AA"/>
    <a:srgbClr val="37BECC"/>
    <a:srgbClr val="349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97" autoAdjust="0"/>
    <p:restoredTop sz="93898" autoAdjust="0"/>
  </p:normalViewPr>
  <p:slideViewPr>
    <p:cSldViewPr snapToGrid="0">
      <p:cViewPr varScale="1">
        <p:scale>
          <a:sx n="80" d="100"/>
          <a:sy n="80" d="100"/>
        </p:scale>
        <p:origin x="87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A86038-8B0C-49F9-9B47-F0C98C31762F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9594D-33D7-4D86-9EB8-32370CC1C1C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10" name="直接连接符 9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682387"/>
            <a:ext cx="12192000" cy="54864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0"/>
          </p:nvPr>
        </p:nvSpPr>
        <p:spPr>
          <a:xfrm>
            <a:off x="856342" y="1428591"/>
            <a:ext cx="1895960" cy="1895959"/>
          </a:xfrm>
          <a:custGeom>
            <a:avLst/>
            <a:gdLst>
              <a:gd name="connsiteX0" fmla="*/ 0 w 1895960"/>
              <a:gd name="connsiteY0" fmla="*/ 0 h 1895959"/>
              <a:gd name="connsiteX1" fmla="*/ 1895960 w 1895960"/>
              <a:gd name="connsiteY1" fmla="*/ 0 h 1895959"/>
              <a:gd name="connsiteX2" fmla="*/ 1895960 w 1895960"/>
              <a:gd name="connsiteY2" fmla="*/ 1895959 h 1895959"/>
              <a:gd name="connsiteX3" fmla="*/ 0 w 1895960"/>
              <a:gd name="connsiteY3" fmla="*/ 1895959 h 1895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5960" h="1895959">
                <a:moveTo>
                  <a:pt x="0" y="0"/>
                </a:moveTo>
                <a:lnTo>
                  <a:pt x="1895960" y="0"/>
                </a:lnTo>
                <a:lnTo>
                  <a:pt x="1895960" y="1895959"/>
                </a:lnTo>
                <a:lnTo>
                  <a:pt x="0" y="1895959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1"/>
          </p:nvPr>
        </p:nvSpPr>
        <p:spPr>
          <a:xfrm>
            <a:off x="2955440" y="1428591"/>
            <a:ext cx="1895960" cy="1895959"/>
          </a:xfrm>
          <a:custGeom>
            <a:avLst/>
            <a:gdLst>
              <a:gd name="connsiteX0" fmla="*/ 0 w 1895960"/>
              <a:gd name="connsiteY0" fmla="*/ 0 h 1895959"/>
              <a:gd name="connsiteX1" fmla="*/ 1895960 w 1895960"/>
              <a:gd name="connsiteY1" fmla="*/ 0 h 1895959"/>
              <a:gd name="connsiteX2" fmla="*/ 1895960 w 1895960"/>
              <a:gd name="connsiteY2" fmla="*/ 1895959 h 1895959"/>
              <a:gd name="connsiteX3" fmla="*/ 0 w 1895960"/>
              <a:gd name="connsiteY3" fmla="*/ 1895959 h 1895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5960" h="1895959">
                <a:moveTo>
                  <a:pt x="0" y="0"/>
                </a:moveTo>
                <a:lnTo>
                  <a:pt x="1895960" y="0"/>
                </a:lnTo>
                <a:lnTo>
                  <a:pt x="1895960" y="1895959"/>
                </a:lnTo>
                <a:lnTo>
                  <a:pt x="0" y="1895959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2"/>
          </p:nvPr>
        </p:nvSpPr>
        <p:spPr>
          <a:xfrm>
            <a:off x="2955440" y="3526624"/>
            <a:ext cx="1895960" cy="1895959"/>
          </a:xfrm>
          <a:custGeom>
            <a:avLst/>
            <a:gdLst>
              <a:gd name="connsiteX0" fmla="*/ 0 w 1895960"/>
              <a:gd name="connsiteY0" fmla="*/ 0 h 1895959"/>
              <a:gd name="connsiteX1" fmla="*/ 1895960 w 1895960"/>
              <a:gd name="connsiteY1" fmla="*/ 0 h 1895959"/>
              <a:gd name="connsiteX2" fmla="*/ 1895960 w 1895960"/>
              <a:gd name="connsiteY2" fmla="*/ 1895959 h 1895959"/>
              <a:gd name="connsiteX3" fmla="*/ 0 w 1895960"/>
              <a:gd name="connsiteY3" fmla="*/ 1895959 h 1895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5960" h="1895959">
                <a:moveTo>
                  <a:pt x="0" y="0"/>
                </a:moveTo>
                <a:lnTo>
                  <a:pt x="1895960" y="0"/>
                </a:lnTo>
                <a:lnTo>
                  <a:pt x="1895960" y="1895959"/>
                </a:lnTo>
                <a:lnTo>
                  <a:pt x="0" y="1895959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856342" y="3526624"/>
            <a:ext cx="1895960" cy="1895959"/>
          </a:xfrm>
          <a:custGeom>
            <a:avLst/>
            <a:gdLst>
              <a:gd name="connsiteX0" fmla="*/ 0 w 1895960"/>
              <a:gd name="connsiteY0" fmla="*/ 0 h 1895959"/>
              <a:gd name="connsiteX1" fmla="*/ 1895960 w 1895960"/>
              <a:gd name="connsiteY1" fmla="*/ 0 h 1895959"/>
              <a:gd name="connsiteX2" fmla="*/ 1895960 w 1895960"/>
              <a:gd name="connsiteY2" fmla="*/ 1895959 h 1895959"/>
              <a:gd name="connsiteX3" fmla="*/ 0 w 1895960"/>
              <a:gd name="connsiteY3" fmla="*/ 1895959 h 1895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5960" h="1895959">
                <a:moveTo>
                  <a:pt x="0" y="0"/>
                </a:moveTo>
                <a:lnTo>
                  <a:pt x="1895960" y="0"/>
                </a:lnTo>
                <a:lnTo>
                  <a:pt x="1895960" y="1895959"/>
                </a:lnTo>
                <a:lnTo>
                  <a:pt x="0" y="1895959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grpSp>
        <p:nvGrpSpPr>
          <p:cNvPr id="8" name="组合 7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10" name="直接连接符 9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85800"/>
            <a:ext cx="6348045" cy="54864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4466493" y="1438275"/>
            <a:ext cx="3794668" cy="3981450"/>
          </a:xfrm>
          <a:custGeom>
            <a:avLst/>
            <a:gdLst>
              <a:gd name="connsiteX0" fmla="*/ 0 w 3794668"/>
              <a:gd name="connsiteY0" fmla="*/ 0 h 3981450"/>
              <a:gd name="connsiteX1" fmla="*/ 3794668 w 3794668"/>
              <a:gd name="connsiteY1" fmla="*/ 0 h 3981450"/>
              <a:gd name="connsiteX2" fmla="*/ 3794668 w 3794668"/>
              <a:gd name="connsiteY2" fmla="*/ 3981450 h 3981450"/>
              <a:gd name="connsiteX3" fmla="*/ 0 w 3794668"/>
              <a:gd name="connsiteY3" fmla="*/ 3981450 h 398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94668" h="3981450">
                <a:moveTo>
                  <a:pt x="0" y="0"/>
                </a:moveTo>
                <a:lnTo>
                  <a:pt x="3794668" y="0"/>
                </a:lnTo>
                <a:lnTo>
                  <a:pt x="3794668" y="3981450"/>
                </a:lnTo>
                <a:lnTo>
                  <a:pt x="0" y="3981450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8397333" y="1438275"/>
            <a:ext cx="3794668" cy="3981450"/>
          </a:xfrm>
          <a:custGeom>
            <a:avLst/>
            <a:gdLst>
              <a:gd name="connsiteX0" fmla="*/ 0 w 3794668"/>
              <a:gd name="connsiteY0" fmla="*/ 0 h 3981450"/>
              <a:gd name="connsiteX1" fmla="*/ 3794668 w 3794668"/>
              <a:gd name="connsiteY1" fmla="*/ 0 h 3981450"/>
              <a:gd name="connsiteX2" fmla="*/ 3794668 w 3794668"/>
              <a:gd name="connsiteY2" fmla="*/ 3981450 h 3981450"/>
              <a:gd name="connsiteX3" fmla="*/ 0 w 3794668"/>
              <a:gd name="connsiteY3" fmla="*/ 3981450 h 398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94668" h="3981450">
                <a:moveTo>
                  <a:pt x="0" y="0"/>
                </a:moveTo>
                <a:lnTo>
                  <a:pt x="3794668" y="0"/>
                </a:lnTo>
                <a:lnTo>
                  <a:pt x="3794668" y="3981450"/>
                </a:lnTo>
                <a:lnTo>
                  <a:pt x="0" y="3981450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grpSp>
        <p:nvGrpSpPr>
          <p:cNvPr id="2" name="组合 1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10" name="直接连接符 9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85800"/>
            <a:ext cx="12192000" cy="54864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805218" y="1404786"/>
            <a:ext cx="2114550" cy="4130776"/>
          </a:xfrm>
          <a:custGeom>
            <a:avLst/>
            <a:gdLst>
              <a:gd name="connsiteX0" fmla="*/ 0 w 2114550"/>
              <a:gd name="connsiteY0" fmla="*/ 0 h 4130776"/>
              <a:gd name="connsiteX1" fmla="*/ 2114550 w 2114550"/>
              <a:gd name="connsiteY1" fmla="*/ 0 h 4130776"/>
              <a:gd name="connsiteX2" fmla="*/ 2114550 w 2114550"/>
              <a:gd name="connsiteY2" fmla="*/ 4130776 h 4130776"/>
              <a:gd name="connsiteX3" fmla="*/ 0 w 2114550"/>
              <a:gd name="connsiteY3" fmla="*/ 4130776 h 4130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4550" h="4130776">
                <a:moveTo>
                  <a:pt x="0" y="0"/>
                </a:moveTo>
                <a:lnTo>
                  <a:pt x="2114550" y="0"/>
                </a:lnTo>
                <a:lnTo>
                  <a:pt x="2114550" y="4130776"/>
                </a:lnTo>
                <a:lnTo>
                  <a:pt x="0" y="4130776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3088659" y="1404786"/>
            <a:ext cx="2114550" cy="4130776"/>
          </a:xfrm>
          <a:custGeom>
            <a:avLst/>
            <a:gdLst>
              <a:gd name="connsiteX0" fmla="*/ 0 w 2114550"/>
              <a:gd name="connsiteY0" fmla="*/ 0 h 4130776"/>
              <a:gd name="connsiteX1" fmla="*/ 2114550 w 2114550"/>
              <a:gd name="connsiteY1" fmla="*/ 0 h 4130776"/>
              <a:gd name="connsiteX2" fmla="*/ 2114550 w 2114550"/>
              <a:gd name="connsiteY2" fmla="*/ 4130776 h 4130776"/>
              <a:gd name="connsiteX3" fmla="*/ 0 w 2114550"/>
              <a:gd name="connsiteY3" fmla="*/ 4130776 h 4130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4550" h="4130776">
                <a:moveTo>
                  <a:pt x="0" y="0"/>
                </a:moveTo>
                <a:lnTo>
                  <a:pt x="2114550" y="0"/>
                </a:lnTo>
                <a:lnTo>
                  <a:pt x="2114550" y="4130776"/>
                </a:lnTo>
                <a:lnTo>
                  <a:pt x="0" y="4130776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5377217" y="1404786"/>
            <a:ext cx="2114550" cy="4130776"/>
          </a:xfrm>
          <a:custGeom>
            <a:avLst/>
            <a:gdLst>
              <a:gd name="connsiteX0" fmla="*/ 0 w 2114550"/>
              <a:gd name="connsiteY0" fmla="*/ 0 h 4130776"/>
              <a:gd name="connsiteX1" fmla="*/ 2114550 w 2114550"/>
              <a:gd name="connsiteY1" fmla="*/ 0 h 4130776"/>
              <a:gd name="connsiteX2" fmla="*/ 2114550 w 2114550"/>
              <a:gd name="connsiteY2" fmla="*/ 4130776 h 4130776"/>
              <a:gd name="connsiteX3" fmla="*/ 0 w 2114550"/>
              <a:gd name="connsiteY3" fmla="*/ 4130776 h 4130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4550" h="4130776">
                <a:moveTo>
                  <a:pt x="0" y="0"/>
                </a:moveTo>
                <a:lnTo>
                  <a:pt x="2114550" y="0"/>
                </a:lnTo>
                <a:lnTo>
                  <a:pt x="2114550" y="4130776"/>
                </a:lnTo>
                <a:lnTo>
                  <a:pt x="0" y="4130776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grpSp>
        <p:nvGrpSpPr>
          <p:cNvPr id="8" name="组合 7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2" name="直接连接符 1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683135" y="685800"/>
            <a:ext cx="4762500" cy="2621280"/>
          </a:xfrm>
          <a:custGeom>
            <a:avLst/>
            <a:gdLst>
              <a:gd name="connsiteX0" fmla="*/ 0 w 4762500"/>
              <a:gd name="connsiteY0" fmla="*/ 0 h 2621280"/>
              <a:gd name="connsiteX1" fmla="*/ 4762500 w 4762500"/>
              <a:gd name="connsiteY1" fmla="*/ 0 h 2621280"/>
              <a:gd name="connsiteX2" fmla="*/ 4762500 w 4762500"/>
              <a:gd name="connsiteY2" fmla="*/ 2621280 h 2621280"/>
              <a:gd name="connsiteX3" fmla="*/ 0 w 4762500"/>
              <a:gd name="connsiteY3" fmla="*/ 2621280 h 2621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62500" h="2621280">
                <a:moveTo>
                  <a:pt x="0" y="0"/>
                </a:moveTo>
                <a:lnTo>
                  <a:pt x="4762500" y="0"/>
                </a:lnTo>
                <a:lnTo>
                  <a:pt x="4762500" y="2621280"/>
                </a:lnTo>
                <a:lnTo>
                  <a:pt x="0" y="2621280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6683135" y="3550921"/>
            <a:ext cx="4762500" cy="2621280"/>
          </a:xfrm>
          <a:custGeom>
            <a:avLst/>
            <a:gdLst>
              <a:gd name="connsiteX0" fmla="*/ 0 w 4762500"/>
              <a:gd name="connsiteY0" fmla="*/ 0 h 2621280"/>
              <a:gd name="connsiteX1" fmla="*/ 4762500 w 4762500"/>
              <a:gd name="connsiteY1" fmla="*/ 0 h 2621280"/>
              <a:gd name="connsiteX2" fmla="*/ 4762500 w 4762500"/>
              <a:gd name="connsiteY2" fmla="*/ 2621280 h 2621280"/>
              <a:gd name="connsiteX3" fmla="*/ 0 w 4762500"/>
              <a:gd name="connsiteY3" fmla="*/ 2621280 h 2621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62500" h="2621280">
                <a:moveTo>
                  <a:pt x="0" y="0"/>
                </a:moveTo>
                <a:lnTo>
                  <a:pt x="4762500" y="0"/>
                </a:lnTo>
                <a:lnTo>
                  <a:pt x="4762500" y="2621280"/>
                </a:lnTo>
                <a:lnTo>
                  <a:pt x="0" y="2621280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grpSp>
        <p:nvGrpSpPr>
          <p:cNvPr id="2" name="组合 1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3" name="图片 2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10" name="直接连接符 9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685800"/>
            <a:ext cx="3338286" cy="5486400"/>
          </a:xfrm>
          <a:custGeom>
            <a:avLst/>
            <a:gdLst>
              <a:gd name="connsiteX0" fmla="*/ 0 w 3338286"/>
              <a:gd name="connsiteY0" fmla="*/ 0 h 5486401"/>
              <a:gd name="connsiteX1" fmla="*/ 3338286 w 3338286"/>
              <a:gd name="connsiteY1" fmla="*/ 0 h 5486401"/>
              <a:gd name="connsiteX2" fmla="*/ 3338286 w 3338286"/>
              <a:gd name="connsiteY2" fmla="*/ 5486401 h 5486401"/>
              <a:gd name="connsiteX3" fmla="*/ 0 w 3338286"/>
              <a:gd name="connsiteY3" fmla="*/ 5486401 h 5486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38286" h="5486401">
                <a:moveTo>
                  <a:pt x="0" y="0"/>
                </a:moveTo>
                <a:lnTo>
                  <a:pt x="3338286" y="0"/>
                </a:lnTo>
                <a:lnTo>
                  <a:pt x="3338286" y="5486401"/>
                </a:lnTo>
                <a:lnTo>
                  <a:pt x="0" y="5486401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8853714" y="685801"/>
            <a:ext cx="3338286" cy="5486400"/>
          </a:xfrm>
          <a:custGeom>
            <a:avLst/>
            <a:gdLst>
              <a:gd name="connsiteX0" fmla="*/ 0 w 3338286"/>
              <a:gd name="connsiteY0" fmla="*/ 0 h 5486401"/>
              <a:gd name="connsiteX1" fmla="*/ 3338286 w 3338286"/>
              <a:gd name="connsiteY1" fmla="*/ 0 h 5486401"/>
              <a:gd name="connsiteX2" fmla="*/ 3338286 w 3338286"/>
              <a:gd name="connsiteY2" fmla="*/ 5486401 h 5486401"/>
              <a:gd name="connsiteX3" fmla="*/ 0 w 3338286"/>
              <a:gd name="connsiteY3" fmla="*/ 5486401 h 5486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38286" h="5486401">
                <a:moveTo>
                  <a:pt x="0" y="0"/>
                </a:moveTo>
                <a:lnTo>
                  <a:pt x="3338286" y="0"/>
                </a:lnTo>
                <a:lnTo>
                  <a:pt x="3338286" y="5486401"/>
                </a:lnTo>
                <a:lnTo>
                  <a:pt x="0" y="5486401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grpSp>
        <p:nvGrpSpPr>
          <p:cNvPr id="2" name="组合 1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10" name="直接连接符 9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10" name="直接连接符 9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6042544" y="1105470"/>
            <a:ext cx="2323534" cy="2323531"/>
          </a:xfrm>
          <a:custGeom>
            <a:avLst/>
            <a:gdLst>
              <a:gd name="connsiteX0" fmla="*/ 0 w 2323534"/>
              <a:gd name="connsiteY0" fmla="*/ 0 h 2323531"/>
              <a:gd name="connsiteX1" fmla="*/ 2323534 w 2323534"/>
              <a:gd name="connsiteY1" fmla="*/ 0 h 2323531"/>
              <a:gd name="connsiteX2" fmla="*/ 2323534 w 2323534"/>
              <a:gd name="connsiteY2" fmla="*/ 2323531 h 2323531"/>
              <a:gd name="connsiteX3" fmla="*/ 0 w 2323534"/>
              <a:gd name="connsiteY3" fmla="*/ 2323531 h 2323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23534" h="2323531">
                <a:moveTo>
                  <a:pt x="0" y="0"/>
                </a:moveTo>
                <a:lnTo>
                  <a:pt x="2323534" y="0"/>
                </a:lnTo>
                <a:lnTo>
                  <a:pt x="2323534" y="2323531"/>
                </a:lnTo>
                <a:lnTo>
                  <a:pt x="0" y="2323531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6042544" y="3429001"/>
            <a:ext cx="2323534" cy="2323531"/>
          </a:xfrm>
          <a:custGeom>
            <a:avLst/>
            <a:gdLst>
              <a:gd name="connsiteX0" fmla="*/ 0 w 2323534"/>
              <a:gd name="connsiteY0" fmla="*/ 0 h 2323531"/>
              <a:gd name="connsiteX1" fmla="*/ 2323534 w 2323534"/>
              <a:gd name="connsiteY1" fmla="*/ 0 h 2323531"/>
              <a:gd name="connsiteX2" fmla="*/ 2323534 w 2323534"/>
              <a:gd name="connsiteY2" fmla="*/ 2323531 h 2323531"/>
              <a:gd name="connsiteX3" fmla="*/ 0 w 2323534"/>
              <a:gd name="connsiteY3" fmla="*/ 2323531 h 2323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23534" h="2323531">
                <a:moveTo>
                  <a:pt x="0" y="0"/>
                </a:moveTo>
                <a:lnTo>
                  <a:pt x="2323534" y="0"/>
                </a:lnTo>
                <a:lnTo>
                  <a:pt x="2323534" y="2323531"/>
                </a:lnTo>
                <a:lnTo>
                  <a:pt x="0" y="2323531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grpSp>
        <p:nvGrpSpPr>
          <p:cNvPr id="2" name="组合 1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10" name="直接连接符 9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826826" y="3098042"/>
            <a:ext cx="2538484" cy="2538484"/>
          </a:xfrm>
          <a:custGeom>
            <a:avLst/>
            <a:gdLst>
              <a:gd name="connsiteX0" fmla="*/ 0 w 2538484"/>
              <a:gd name="connsiteY0" fmla="*/ 0 h 2538484"/>
              <a:gd name="connsiteX1" fmla="*/ 2538484 w 2538484"/>
              <a:gd name="connsiteY1" fmla="*/ 0 h 2538484"/>
              <a:gd name="connsiteX2" fmla="*/ 2538484 w 2538484"/>
              <a:gd name="connsiteY2" fmla="*/ 2538484 h 2538484"/>
              <a:gd name="connsiteX3" fmla="*/ 0 w 2538484"/>
              <a:gd name="connsiteY3" fmla="*/ 2538484 h 2538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38484" h="2538484">
                <a:moveTo>
                  <a:pt x="0" y="0"/>
                </a:moveTo>
                <a:lnTo>
                  <a:pt x="2538484" y="0"/>
                </a:lnTo>
                <a:lnTo>
                  <a:pt x="2538484" y="2538484"/>
                </a:lnTo>
                <a:lnTo>
                  <a:pt x="0" y="2538484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6411038" y="3098042"/>
            <a:ext cx="2538484" cy="2538484"/>
          </a:xfrm>
          <a:custGeom>
            <a:avLst/>
            <a:gdLst>
              <a:gd name="connsiteX0" fmla="*/ 0 w 2538484"/>
              <a:gd name="connsiteY0" fmla="*/ 0 h 2538484"/>
              <a:gd name="connsiteX1" fmla="*/ 2538484 w 2538484"/>
              <a:gd name="connsiteY1" fmla="*/ 0 h 2538484"/>
              <a:gd name="connsiteX2" fmla="*/ 2538484 w 2538484"/>
              <a:gd name="connsiteY2" fmla="*/ 2538484 h 2538484"/>
              <a:gd name="connsiteX3" fmla="*/ 0 w 2538484"/>
              <a:gd name="connsiteY3" fmla="*/ 2538484 h 2538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38484" h="2538484">
                <a:moveTo>
                  <a:pt x="0" y="0"/>
                </a:moveTo>
                <a:lnTo>
                  <a:pt x="2538484" y="0"/>
                </a:lnTo>
                <a:lnTo>
                  <a:pt x="2538484" y="2538484"/>
                </a:lnTo>
                <a:lnTo>
                  <a:pt x="0" y="2538484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grpSp>
        <p:nvGrpSpPr>
          <p:cNvPr id="2" name="组合 1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10" name="直接连接符 9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4698082" y="682387"/>
            <a:ext cx="2497973" cy="5486401"/>
          </a:xfrm>
          <a:custGeom>
            <a:avLst/>
            <a:gdLst>
              <a:gd name="connsiteX0" fmla="*/ 0 w 2497973"/>
              <a:gd name="connsiteY0" fmla="*/ 0 h 5486401"/>
              <a:gd name="connsiteX1" fmla="*/ 2497973 w 2497973"/>
              <a:gd name="connsiteY1" fmla="*/ 0 h 5486401"/>
              <a:gd name="connsiteX2" fmla="*/ 2497973 w 2497973"/>
              <a:gd name="connsiteY2" fmla="*/ 5486401 h 5486401"/>
              <a:gd name="connsiteX3" fmla="*/ 0 w 2497973"/>
              <a:gd name="connsiteY3" fmla="*/ 5486401 h 5486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97973" h="5486401">
                <a:moveTo>
                  <a:pt x="0" y="0"/>
                </a:moveTo>
                <a:lnTo>
                  <a:pt x="2497973" y="0"/>
                </a:lnTo>
                <a:lnTo>
                  <a:pt x="2497973" y="5486401"/>
                </a:lnTo>
                <a:lnTo>
                  <a:pt x="0" y="5486401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7196055" y="682387"/>
            <a:ext cx="2497973" cy="5486401"/>
          </a:xfrm>
          <a:custGeom>
            <a:avLst/>
            <a:gdLst>
              <a:gd name="connsiteX0" fmla="*/ 0 w 2497973"/>
              <a:gd name="connsiteY0" fmla="*/ 0 h 5486401"/>
              <a:gd name="connsiteX1" fmla="*/ 2497973 w 2497973"/>
              <a:gd name="connsiteY1" fmla="*/ 0 h 5486401"/>
              <a:gd name="connsiteX2" fmla="*/ 2497973 w 2497973"/>
              <a:gd name="connsiteY2" fmla="*/ 5486401 h 5486401"/>
              <a:gd name="connsiteX3" fmla="*/ 0 w 2497973"/>
              <a:gd name="connsiteY3" fmla="*/ 5486401 h 5486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97973" h="5486401">
                <a:moveTo>
                  <a:pt x="0" y="0"/>
                </a:moveTo>
                <a:lnTo>
                  <a:pt x="2497973" y="0"/>
                </a:lnTo>
                <a:lnTo>
                  <a:pt x="2497973" y="5486401"/>
                </a:lnTo>
                <a:lnTo>
                  <a:pt x="0" y="5486401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9694028" y="682388"/>
            <a:ext cx="2497973" cy="5486401"/>
          </a:xfrm>
          <a:custGeom>
            <a:avLst/>
            <a:gdLst>
              <a:gd name="connsiteX0" fmla="*/ 0 w 2497973"/>
              <a:gd name="connsiteY0" fmla="*/ 0 h 5486401"/>
              <a:gd name="connsiteX1" fmla="*/ 2497973 w 2497973"/>
              <a:gd name="connsiteY1" fmla="*/ 0 h 5486401"/>
              <a:gd name="connsiteX2" fmla="*/ 2497973 w 2497973"/>
              <a:gd name="connsiteY2" fmla="*/ 5486401 h 5486401"/>
              <a:gd name="connsiteX3" fmla="*/ 0 w 2497973"/>
              <a:gd name="connsiteY3" fmla="*/ 5486401 h 5486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97973" h="5486401">
                <a:moveTo>
                  <a:pt x="0" y="0"/>
                </a:moveTo>
                <a:lnTo>
                  <a:pt x="2497973" y="0"/>
                </a:lnTo>
                <a:lnTo>
                  <a:pt x="2497973" y="5486401"/>
                </a:lnTo>
                <a:lnTo>
                  <a:pt x="0" y="5486401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grpSp>
        <p:nvGrpSpPr>
          <p:cNvPr id="8" name="组合 7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2" name="直接连接符 1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098471" y="1686005"/>
            <a:ext cx="1895960" cy="1895959"/>
          </a:xfrm>
          <a:custGeom>
            <a:avLst/>
            <a:gdLst>
              <a:gd name="connsiteX0" fmla="*/ 0 w 1895960"/>
              <a:gd name="connsiteY0" fmla="*/ 0 h 1895959"/>
              <a:gd name="connsiteX1" fmla="*/ 1895960 w 1895960"/>
              <a:gd name="connsiteY1" fmla="*/ 0 h 1895959"/>
              <a:gd name="connsiteX2" fmla="*/ 1895960 w 1895960"/>
              <a:gd name="connsiteY2" fmla="*/ 1895959 h 1895959"/>
              <a:gd name="connsiteX3" fmla="*/ 0 w 1895960"/>
              <a:gd name="connsiteY3" fmla="*/ 1895959 h 1895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5960" h="1895959">
                <a:moveTo>
                  <a:pt x="0" y="0"/>
                </a:moveTo>
                <a:lnTo>
                  <a:pt x="1895960" y="0"/>
                </a:lnTo>
                <a:lnTo>
                  <a:pt x="1895960" y="1895959"/>
                </a:lnTo>
                <a:lnTo>
                  <a:pt x="0" y="1895959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197569" y="1686005"/>
            <a:ext cx="1895960" cy="1895959"/>
          </a:xfrm>
          <a:custGeom>
            <a:avLst/>
            <a:gdLst>
              <a:gd name="connsiteX0" fmla="*/ 0 w 1895960"/>
              <a:gd name="connsiteY0" fmla="*/ 0 h 1895959"/>
              <a:gd name="connsiteX1" fmla="*/ 1895960 w 1895960"/>
              <a:gd name="connsiteY1" fmla="*/ 0 h 1895959"/>
              <a:gd name="connsiteX2" fmla="*/ 1895960 w 1895960"/>
              <a:gd name="connsiteY2" fmla="*/ 1895959 h 1895959"/>
              <a:gd name="connsiteX3" fmla="*/ 0 w 1895960"/>
              <a:gd name="connsiteY3" fmla="*/ 1895959 h 1895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5960" h="1895959">
                <a:moveTo>
                  <a:pt x="0" y="0"/>
                </a:moveTo>
                <a:lnTo>
                  <a:pt x="1895960" y="0"/>
                </a:lnTo>
                <a:lnTo>
                  <a:pt x="1895960" y="1895959"/>
                </a:lnTo>
                <a:lnTo>
                  <a:pt x="0" y="1895959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6197569" y="3784038"/>
            <a:ext cx="1895960" cy="1895959"/>
          </a:xfrm>
          <a:custGeom>
            <a:avLst/>
            <a:gdLst>
              <a:gd name="connsiteX0" fmla="*/ 0 w 1895960"/>
              <a:gd name="connsiteY0" fmla="*/ 0 h 1895959"/>
              <a:gd name="connsiteX1" fmla="*/ 1895960 w 1895960"/>
              <a:gd name="connsiteY1" fmla="*/ 0 h 1895959"/>
              <a:gd name="connsiteX2" fmla="*/ 1895960 w 1895960"/>
              <a:gd name="connsiteY2" fmla="*/ 1895959 h 1895959"/>
              <a:gd name="connsiteX3" fmla="*/ 0 w 1895960"/>
              <a:gd name="connsiteY3" fmla="*/ 1895959 h 1895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5960" h="1895959">
                <a:moveTo>
                  <a:pt x="0" y="0"/>
                </a:moveTo>
                <a:lnTo>
                  <a:pt x="1895960" y="0"/>
                </a:lnTo>
                <a:lnTo>
                  <a:pt x="1895960" y="1895959"/>
                </a:lnTo>
                <a:lnTo>
                  <a:pt x="0" y="1895959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4098471" y="3784038"/>
            <a:ext cx="1895960" cy="1895959"/>
          </a:xfrm>
          <a:custGeom>
            <a:avLst/>
            <a:gdLst>
              <a:gd name="connsiteX0" fmla="*/ 0 w 1895960"/>
              <a:gd name="connsiteY0" fmla="*/ 0 h 1895959"/>
              <a:gd name="connsiteX1" fmla="*/ 1895960 w 1895960"/>
              <a:gd name="connsiteY1" fmla="*/ 0 h 1895959"/>
              <a:gd name="connsiteX2" fmla="*/ 1895960 w 1895960"/>
              <a:gd name="connsiteY2" fmla="*/ 1895959 h 1895959"/>
              <a:gd name="connsiteX3" fmla="*/ 0 w 1895960"/>
              <a:gd name="connsiteY3" fmla="*/ 1895959 h 1895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5960" h="1895959">
                <a:moveTo>
                  <a:pt x="0" y="0"/>
                </a:moveTo>
                <a:lnTo>
                  <a:pt x="1895960" y="0"/>
                </a:lnTo>
                <a:lnTo>
                  <a:pt x="1895960" y="1895959"/>
                </a:lnTo>
                <a:lnTo>
                  <a:pt x="0" y="1895959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grpSp>
        <p:nvGrpSpPr>
          <p:cNvPr id="8" name="组合 7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10" name="直接连接符 9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682387"/>
            <a:ext cx="12192000" cy="54864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1378858" y="1205552"/>
            <a:ext cx="3309257" cy="4441371"/>
          </a:xfrm>
          <a:custGeom>
            <a:avLst/>
            <a:gdLst>
              <a:gd name="connsiteX0" fmla="*/ 0 w 3309257"/>
              <a:gd name="connsiteY0" fmla="*/ 0 h 4441371"/>
              <a:gd name="connsiteX1" fmla="*/ 3309257 w 3309257"/>
              <a:gd name="connsiteY1" fmla="*/ 0 h 4441371"/>
              <a:gd name="connsiteX2" fmla="*/ 3309257 w 3309257"/>
              <a:gd name="connsiteY2" fmla="*/ 4441371 h 4441371"/>
              <a:gd name="connsiteX3" fmla="*/ 0 w 3309257"/>
              <a:gd name="connsiteY3" fmla="*/ 4441371 h 4441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09257" h="4441371">
                <a:moveTo>
                  <a:pt x="0" y="0"/>
                </a:moveTo>
                <a:lnTo>
                  <a:pt x="3309257" y="0"/>
                </a:lnTo>
                <a:lnTo>
                  <a:pt x="3309257" y="4441371"/>
                </a:lnTo>
                <a:lnTo>
                  <a:pt x="0" y="4441371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grpSp>
        <p:nvGrpSpPr>
          <p:cNvPr id="8" name="组合 7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10" name="直接连接符 9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7612380" y="1584960"/>
            <a:ext cx="2773680" cy="3665220"/>
          </a:xfrm>
          <a:custGeom>
            <a:avLst/>
            <a:gdLst>
              <a:gd name="connsiteX0" fmla="*/ 0 w 2773680"/>
              <a:gd name="connsiteY0" fmla="*/ 0 h 3665220"/>
              <a:gd name="connsiteX1" fmla="*/ 2773680 w 2773680"/>
              <a:gd name="connsiteY1" fmla="*/ 0 h 3665220"/>
              <a:gd name="connsiteX2" fmla="*/ 2773680 w 2773680"/>
              <a:gd name="connsiteY2" fmla="*/ 3665220 h 3665220"/>
              <a:gd name="connsiteX3" fmla="*/ 0 w 2773680"/>
              <a:gd name="connsiteY3" fmla="*/ 3665220 h 3665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680" h="3665220">
                <a:moveTo>
                  <a:pt x="0" y="0"/>
                </a:moveTo>
                <a:lnTo>
                  <a:pt x="2773680" y="0"/>
                </a:lnTo>
                <a:lnTo>
                  <a:pt x="2773680" y="3665220"/>
                </a:lnTo>
                <a:lnTo>
                  <a:pt x="0" y="3665220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grpSp>
        <p:nvGrpSpPr>
          <p:cNvPr id="8" name="组合 7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10" name="直接连接符 9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am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367481" y="2533480"/>
            <a:ext cx="1467994" cy="1467577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50">
                <a:latin typeface="字魂59号-创粗黑" panose="00000500000000000000" pitchFamily="2" charset="-122"/>
                <a:ea typeface="字魂59号-创粗黑" panose="00000500000000000000" pitchFamily="2" charset="-122"/>
                <a:cs typeface="字魂59号-创粗黑" panose="00000500000000000000" pitchFamily="2" charset="-122"/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703597" y="2533480"/>
            <a:ext cx="1467994" cy="1467577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50">
                <a:latin typeface="字魂59号-创粗黑" panose="00000500000000000000" pitchFamily="2" charset="-122"/>
                <a:ea typeface="字魂59号-创粗黑" panose="00000500000000000000" pitchFamily="2" charset="-122"/>
                <a:cs typeface="字魂59号-创粗黑" panose="00000500000000000000" pitchFamily="2" charset="-122"/>
              </a:defRPr>
            </a:lvl1pPr>
          </a:lstStyle>
          <a:p>
            <a:endParaRPr lang="en-US" dirty="0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005414" y="2533480"/>
            <a:ext cx="1467994" cy="1467577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50">
                <a:latin typeface="字魂59号-创粗黑" panose="00000500000000000000" pitchFamily="2" charset="-122"/>
                <a:ea typeface="字魂59号-创粗黑" panose="00000500000000000000" pitchFamily="2" charset="-122"/>
                <a:cs typeface="字魂59号-创粗黑" panose="00000500000000000000" pitchFamily="2" charset="-122"/>
              </a:defRPr>
            </a:lvl1pPr>
          </a:lstStyle>
          <a:p>
            <a:endParaRPr lang="en-US" dirty="0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341531" y="2533480"/>
            <a:ext cx="1467994" cy="1467577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50">
                <a:latin typeface="字魂59号-创粗黑" panose="00000500000000000000" pitchFamily="2" charset="-122"/>
                <a:ea typeface="字魂59号-创粗黑" panose="00000500000000000000" pitchFamily="2" charset="-122"/>
                <a:cs typeface="字魂59号-创粗黑" panose="00000500000000000000" pitchFamily="2" charset="-122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 userDrawn="1"/>
        </p:nvPicPr>
        <p:blipFill rotWithShape="1">
          <a:blip/>
          <a:srcRect/>
          <a:stretch>
            <a:fillRect/>
          </a:stretch>
        </p:blipFill>
        <p:spPr>
          <a:xfrm flipH="1">
            <a:off x="0" y="9"/>
            <a:ext cx="9204441" cy="6857991"/>
          </a:xfrm>
          <a:custGeom>
            <a:avLst/>
            <a:gdLst>
              <a:gd name="connsiteX0" fmla="*/ 6903331 w 6903331"/>
              <a:gd name="connsiteY0" fmla="*/ 0 h 5143493"/>
              <a:gd name="connsiteX1" fmla="*/ 3557394 w 6903331"/>
              <a:gd name="connsiteY1" fmla="*/ 0 h 5143493"/>
              <a:gd name="connsiteX2" fmla="*/ 0 w 6903331"/>
              <a:gd name="connsiteY2" fmla="*/ 5143493 h 5143493"/>
              <a:gd name="connsiteX3" fmla="*/ 6596783 w 6903331"/>
              <a:gd name="connsiteY3" fmla="*/ 5143493 h 5143493"/>
              <a:gd name="connsiteX4" fmla="*/ 6903331 w 6903331"/>
              <a:gd name="connsiteY4" fmla="*/ 4700268 h 5143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3331" h="5143493">
                <a:moveTo>
                  <a:pt x="6903331" y="0"/>
                </a:moveTo>
                <a:lnTo>
                  <a:pt x="3557394" y="0"/>
                </a:lnTo>
                <a:lnTo>
                  <a:pt x="0" y="5143493"/>
                </a:lnTo>
                <a:lnTo>
                  <a:pt x="6596783" y="5143493"/>
                </a:lnTo>
                <a:lnTo>
                  <a:pt x="6903331" y="4700268"/>
                </a:lnTo>
                <a:close/>
              </a:path>
            </a:pathLst>
          </a:custGeom>
        </p:spPr>
      </p:pic>
      <p:sp>
        <p:nvSpPr>
          <p:cNvPr id="8" name="平行四边形 7"/>
          <p:cNvSpPr/>
          <p:nvPr userDrawn="1"/>
        </p:nvSpPr>
        <p:spPr>
          <a:xfrm flipH="1">
            <a:off x="2838772" y="9"/>
            <a:ext cx="6872787" cy="6857991"/>
          </a:xfrm>
          <a:prstGeom prst="parallelogram">
            <a:avLst>
              <a:gd name="adj" fmla="val 7205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pic>
        <p:nvPicPr>
          <p:cNvPr id="2" name="图片 1" descr="集团LOGO"/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8152130" y="6168390"/>
            <a:ext cx="3829050" cy="592455"/>
          </a:xfrm>
          <a:prstGeom prst="rect">
            <a:avLst/>
          </a:prstGeom>
        </p:spPr>
      </p:pic>
    </p:spTree>
  </p:cSld>
  <p:clrMapOvr>
    <a:masterClrMapping/>
  </p:clrMapOvr>
  <p:transition advClick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6715760"/>
            <a:ext cx="12192000" cy="1422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</p:spTree>
  </p:cSld>
  <p:clrMapOvr>
    <a:masterClrMapping/>
  </p:clrMapOvr>
  <p:transition advClick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6715760"/>
            <a:ext cx="12192000" cy="1422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Picture Placeholder 7"/>
          <p:cNvSpPr>
            <a:spLocks noGrp="1"/>
          </p:cNvSpPr>
          <p:nvPr>
            <p:ph type="pic" sz="quarter" idx="17"/>
          </p:nvPr>
        </p:nvSpPr>
        <p:spPr>
          <a:xfrm>
            <a:off x="8613877" y="1141047"/>
            <a:ext cx="3249876" cy="2519903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marL="0" lvl="0" algn="ctr"/>
            <a:endParaRPr lang="en-US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8"/>
          </p:nvPr>
        </p:nvSpPr>
        <p:spPr>
          <a:xfrm>
            <a:off x="5178320" y="1141047"/>
            <a:ext cx="3249876" cy="2519903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marL="0" lvl="0" algn="ctr"/>
            <a:endParaRPr lang="en-US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9"/>
          </p:nvPr>
        </p:nvSpPr>
        <p:spPr>
          <a:xfrm>
            <a:off x="8613877" y="3866244"/>
            <a:ext cx="3249876" cy="2519903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marL="0" lvl="0" algn="ctr"/>
            <a:endParaRPr lang="en-US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5178320" y="3866244"/>
            <a:ext cx="3249876" cy="2519903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marL="0" lvl="0" algn="ctr"/>
            <a:endParaRPr lang="en-US"/>
          </a:p>
        </p:txBody>
      </p:sp>
      <p:grpSp>
        <p:nvGrpSpPr>
          <p:cNvPr id="8" name="组合 7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10" name="直接连接符 9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6715760"/>
            <a:ext cx="12192000" cy="1422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Picture Placeholder 7"/>
          <p:cNvSpPr>
            <a:spLocks noGrp="1"/>
          </p:cNvSpPr>
          <p:nvPr>
            <p:ph type="pic" sz="quarter" idx="17"/>
          </p:nvPr>
        </p:nvSpPr>
        <p:spPr>
          <a:xfrm>
            <a:off x="3153845" y="1809943"/>
            <a:ext cx="2834053" cy="219748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marL="0" lvl="0" algn="ctr"/>
            <a:endParaRPr lang="en-US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8"/>
          </p:nvPr>
        </p:nvSpPr>
        <p:spPr>
          <a:xfrm>
            <a:off x="163147" y="1809947"/>
            <a:ext cx="2834053" cy="219748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marL="0" lvl="0" algn="ctr"/>
            <a:endParaRPr lang="en-US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6144544" y="1809944"/>
            <a:ext cx="2834053" cy="219748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marL="0" lvl="0" algn="ctr"/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1"/>
          </p:nvPr>
        </p:nvSpPr>
        <p:spPr>
          <a:xfrm>
            <a:off x="9135243" y="1809941"/>
            <a:ext cx="2834053" cy="219748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marL="0" lvl="0" algn="ctr"/>
            <a:endParaRPr lang="en-US"/>
          </a:p>
        </p:txBody>
      </p:sp>
      <p:grpSp>
        <p:nvGrpSpPr>
          <p:cNvPr id="6" name="组合 5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10" name="直接连接符 9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平行四边形 7"/>
          <p:cNvSpPr/>
          <p:nvPr userDrawn="1"/>
        </p:nvSpPr>
        <p:spPr>
          <a:xfrm>
            <a:off x="2659607" y="-1"/>
            <a:ext cx="6872787" cy="6857991"/>
          </a:xfrm>
          <a:prstGeom prst="parallelogram">
            <a:avLst>
              <a:gd name="adj" fmla="val 7205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grpSp>
        <p:nvGrpSpPr>
          <p:cNvPr id="6" name="组合 5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4" name="直接连接符 3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</p:spPr>
        <p:txBody>
          <a:bodyPr/>
          <a:lstStyle/>
          <a:p>
            <a:fld id="{1A2542D6-DF36-4FFF-9449-A8CBB500CC37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</p:spPr>
        <p:txBody>
          <a:bodyPr/>
          <a:lstStyle/>
          <a:p>
            <a:fld id="{EF57DBD1-4D0D-4464-B15A-849967CA57E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advClick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C5A3C17-85CA-4253-A2F8-11012FBCDF33}" type="slidenum"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 panose="020B05030201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en-US" altLang="zh-CN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 panose="020B05030201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advClick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5401732" y="6240463"/>
            <a:ext cx="1388536" cy="206381"/>
          </a:xfrm>
          <a:prstGeom prst="rect">
            <a:avLst/>
          </a:prstGeom>
        </p:spPr>
        <p:txBody>
          <a:bodyPr/>
          <a:lstStyle/>
          <a:p>
            <a:fld id="{6489D9C7-5DC6-4263-87FF-7C99F6FB63C3}" type="datetime1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599" y="6240463"/>
            <a:ext cx="2909888" cy="206381"/>
          </a:xfrm>
          <a:prstGeom prst="rect">
            <a:avLst/>
          </a:prstGeom>
        </p:spPr>
        <p:txBody>
          <a:bodyPr/>
          <a:lstStyle/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69924" y="1"/>
            <a:ext cx="10850563" cy="10286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8" name="内容占位符 7"/>
          <p:cNvSpPr>
            <a:spLocks noGrp="1"/>
          </p:cNvSpPr>
          <p:nvPr>
            <p:ph sz="quarter" idx="13"/>
          </p:nvPr>
        </p:nvSpPr>
        <p:spPr>
          <a:xfrm>
            <a:off x="669925" y="1130299"/>
            <a:ext cx="10850563" cy="5006975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943725" y="682387"/>
            <a:ext cx="4400550" cy="5486401"/>
          </a:xfrm>
          <a:custGeom>
            <a:avLst/>
            <a:gdLst>
              <a:gd name="connsiteX0" fmla="*/ 0 w 4400550"/>
              <a:gd name="connsiteY0" fmla="*/ 0 h 5486401"/>
              <a:gd name="connsiteX1" fmla="*/ 4400550 w 4400550"/>
              <a:gd name="connsiteY1" fmla="*/ 0 h 5486401"/>
              <a:gd name="connsiteX2" fmla="*/ 4400550 w 4400550"/>
              <a:gd name="connsiteY2" fmla="*/ 5486401 h 5486401"/>
              <a:gd name="connsiteX3" fmla="*/ 0 w 4400550"/>
              <a:gd name="connsiteY3" fmla="*/ 5486401 h 5486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0550" h="5486401">
                <a:moveTo>
                  <a:pt x="0" y="0"/>
                </a:moveTo>
                <a:lnTo>
                  <a:pt x="4400550" y="0"/>
                </a:lnTo>
                <a:lnTo>
                  <a:pt x="4400550" y="5486401"/>
                </a:lnTo>
                <a:lnTo>
                  <a:pt x="0" y="5486401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grpSp>
        <p:nvGrpSpPr>
          <p:cNvPr id="8" name="组合 7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10" name="直接连接符 9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04000" y="258875"/>
            <a:ext cx="10478400" cy="94636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600" y="6356352"/>
            <a:ext cx="2844800" cy="365125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165600" y="6356352"/>
            <a:ext cx="3860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737600" y="6356352"/>
            <a:ext cx="28448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advClick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682387"/>
            <a:ext cx="12192000" cy="54864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854455" y="1181100"/>
            <a:ext cx="3200400" cy="4488974"/>
          </a:xfrm>
          <a:custGeom>
            <a:avLst/>
            <a:gdLst>
              <a:gd name="connsiteX0" fmla="*/ 0 w 3200400"/>
              <a:gd name="connsiteY0" fmla="*/ 0 h 4488974"/>
              <a:gd name="connsiteX1" fmla="*/ 3200400 w 3200400"/>
              <a:gd name="connsiteY1" fmla="*/ 0 h 4488974"/>
              <a:gd name="connsiteX2" fmla="*/ 3200400 w 3200400"/>
              <a:gd name="connsiteY2" fmla="*/ 4488974 h 4488974"/>
              <a:gd name="connsiteX3" fmla="*/ 0 w 3200400"/>
              <a:gd name="connsiteY3" fmla="*/ 4488974 h 4488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0400" h="4488974">
                <a:moveTo>
                  <a:pt x="0" y="0"/>
                </a:moveTo>
                <a:lnTo>
                  <a:pt x="3200400" y="0"/>
                </a:lnTo>
                <a:lnTo>
                  <a:pt x="3200400" y="4488974"/>
                </a:lnTo>
                <a:lnTo>
                  <a:pt x="0" y="4488974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grpSp>
        <p:nvGrpSpPr>
          <p:cNvPr id="8" name="组合 7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10" name="直接连接符 9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advClick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advClick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advClick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advClick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advClick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advClick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advClick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advClick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915150" y="682386"/>
            <a:ext cx="5276850" cy="5486401"/>
          </a:xfrm>
          <a:custGeom>
            <a:avLst/>
            <a:gdLst>
              <a:gd name="connsiteX0" fmla="*/ 0 w 5276850"/>
              <a:gd name="connsiteY0" fmla="*/ 0 h 5486401"/>
              <a:gd name="connsiteX1" fmla="*/ 5276850 w 5276850"/>
              <a:gd name="connsiteY1" fmla="*/ 0 h 5486401"/>
              <a:gd name="connsiteX2" fmla="*/ 5276850 w 5276850"/>
              <a:gd name="connsiteY2" fmla="*/ 5486401 h 5486401"/>
              <a:gd name="connsiteX3" fmla="*/ 0 w 5276850"/>
              <a:gd name="connsiteY3" fmla="*/ 5486401 h 5486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76850" h="5486401">
                <a:moveTo>
                  <a:pt x="0" y="0"/>
                </a:moveTo>
                <a:lnTo>
                  <a:pt x="5276850" y="0"/>
                </a:lnTo>
                <a:lnTo>
                  <a:pt x="5276850" y="5486401"/>
                </a:lnTo>
                <a:lnTo>
                  <a:pt x="0" y="5486401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grpSp>
        <p:nvGrpSpPr>
          <p:cNvPr id="8" name="组合 7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10" name="直接连接符 9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682387"/>
            <a:ext cx="12192000" cy="54864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933451" y="682387"/>
            <a:ext cx="6890661" cy="4121842"/>
          </a:xfrm>
          <a:custGeom>
            <a:avLst/>
            <a:gdLst>
              <a:gd name="connsiteX0" fmla="*/ 0 w 6890661"/>
              <a:gd name="connsiteY0" fmla="*/ 0 h 4121842"/>
              <a:gd name="connsiteX1" fmla="*/ 6890661 w 6890661"/>
              <a:gd name="connsiteY1" fmla="*/ 0 h 4121842"/>
              <a:gd name="connsiteX2" fmla="*/ 6890661 w 6890661"/>
              <a:gd name="connsiteY2" fmla="*/ 4121842 h 4121842"/>
              <a:gd name="connsiteX3" fmla="*/ 0 w 6890661"/>
              <a:gd name="connsiteY3" fmla="*/ 4121842 h 4121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90661" h="4121842">
                <a:moveTo>
                  <a:pt x="0" y="0"/>
                </a:moveTo>
                <a:lnTo>
                  <a:pt x="6890661" y="0"/>
                </a:lnTo>
                <a:lnTo>
                  <a:pt x="6890661" y="4121842"/>
                </a:lnTo>
                <a:lnTo>
                  <a:pt x="0" y="4121842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grpSp>
        <p:nvGrpSpPr>
          <p:cNvPr id="8" name="组合 7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10" name="直接连接符 9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410501" y="682387"/>
            <a:ext cx="3370997" cy="5486401"/>
          </a:xfrm>
          <a:custGeom>
            <a:avLst/>
            <a:gdLst>
              <a:gd name="connsiteX0" fmla="*/ 0 w 3370997"/>
              <a:gd name="connsiteY0" fmla="*/ 0 h 5486401"/>
              <a:gd name="connsiteX1" fmla="*/ 3370997 w 3370997"/>
              <a:gd name="connsiteY1" fmla="*/ 0 h 5486401"/>
              <a:gd name="connsiteX2" fmla="*/ 3370997 w 3370997"/>
              <a:gd name="connsiteY2" fmla="*/ 5486401 h 5486401"/>
              <a:gd name="connsiteX3" fmla="*/ 0 w 3370997"/>
              <a:gd name="connsiteY3" fmla="*/ 5486401 h 5486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0997" h="5486401">
                <a:moveTo>
                  <a:pt x="0" y="0"/>
                </a:moveTo>
                <a:lnTo>
                  <a:pt x="3370997" y="0"/>
                </a:lnTo>
                <a:lnTo>
                  <a:pt x="3370997" y="5486401"/>
                </a:lnTo>
                <a:lnTo>
                  <a:pt x="0" y="5486401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grpSp>
        <p:nvGrpSpPr>
          <p:cNvPr id="8" name="组合 7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10" name="直接连接符 9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682387"/>
            <a:ext cx="12192000" cy="54864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85800" y="1239420"/>
            <a:ext cx="3448050" cy="4372334"/>
          </a:xfrm>
          <a:custGeom>
            <a:avLst/>
            <a:gdLst>
              <a:gd name="connsiteX0" fmla="*/ 0 w 3448050"/>
              <a:gd name="connsiteY0" fmla="*/ 0 h 4372334"/>
              <a:gd name="connsiteX1" fmla="*/ 3448050 w 3448050"/>
              <a:gd name="connsiteY1" fmla="*/ 0 h 4372334"/>
              <a:gd name="connsiteX2" fmla="*/ 3448050 w 3448050"/>
              <a:gd name="connsiteY2" fmla="*/ 4372334 h 4372334"/>
              <a:gd name="connsiteX3" fmla="*/ 0 w 3448050"/>
              <a:gd name="connsiteY3" fmla="*/ 4372334 h 43723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8050" h="4372334">
                <a:moveTo>
                  <a:pt x="0" y="0"/>
                </a:moveTo>
                <a:lnTo>
                  <a:pt x="3448050" y="0"/>
                </a:lnTo>
                <a:lnTo>
                  <a:pt x="3448050" y="4372334"/>
                </a:lnTo>
                <a:lnTo>
                  <a:pt x="0" y="4372334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grpSp>
        <p:nvGrpSpPr>
          <p:cNvPr id="8" name="组合 7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10" name="直接连接符 9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682387"/>
            <a:ext cx="12192000" cy="54864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18196" y="682388"/>
            <a:ext cx="10604770" cy="3059619"/>
          </a:xfrm>
          <a:custGeom>
            <a:avLst/>
            <a:gdLst>
              <a:gd name="connsiteX0" fmla="*/ 0 w 10604770"/>
              <a:gd name="connsiteY0" fmla="*/ 0 h 3059619"/>
              <a:gd name="connsiteX1" fmla="*/ 10604770 w 10604770"/>
              <a:gd name="connsiteY1" fmla="*/ 0 h 3059619"/>
              <a:gd name="connsiteX2" fmla="*/ 10604770 w 10604770"/>
              <a:gd name="connsiteY2" fmla="*/ 3059619 h 3059619"/>
              <a:gd name="connsiteX3" fmla="*/ 0 w 10604770"/>
              <a:gd name="connsiteY3" fmla="*/ 3059619 h 3059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04770" h="3059619">
                <a:moveTo>
                  <a:pt x="0" y="0"/>
                </a:moveTo>
                <a:lnTo>
                  <a:pt x="10604770" y="0"/>
                </a:lnTo>
                <a:lnTo>
                  <a:pt x="10604770" y="3059619"/>
                </a:lnTo>
                <a:lnTo>
                  <a:pt x="0" y="3059619"/>
                </a:lnTo>
                <a:close/>
              </a:path>
            </a:pathLst>
          </a:custGeom>
          <a:pattFill prst="divot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grpSp>
        <p:nvGrpSpPr>
          <p:cNvPr id="8" name="组合 7"/>
          <p:cNvGrpSpPr/>
          <p:nvPr userDrawn="1"/>
        </p:nvGrpSpPr>
        <p:grpSpPr>
          <a:xfrm>
            <a:off x="395605" y="347345"/>
            <a:ext cx="766445" cy="621665"/>
            <a:chOff x="623" y="547"/>
            <a:chExt cx="1183" cy="904"/>
          </a:xfrm>
        </p:grpSpPr>
        <p:pic>
          <p:nvPicPr>
            <p:cNvPr id="9" name="图片 8" descr="圆球qingfeng青峰医药"/>
            <p:cNvPicPr>
              <a:picLocks noChangeAspect="1"/>
            </p:cNvPicPr>
            <p:nvPr userDrawn="1"/>
          </p:nvPicPr>
          <p:blipFill>
            <a:blip/>
            <a:srcRect b="26295"/>
            <a:stretch>
              <a:fillRect/>
            </a:stretch>
          </p:blipFill>
          <p:spPr>
            <a:xfrm>
              <a:off x="623" y="547"/>
              <a:ext cx="1183" cy="904"/>
            </a:xfrm>
            <a:prstGeom prst="rect">
              <a:avLst/>
            </a:prstGeom>
          </p:spPr>
        </p:pic>
        <p:cxnSp>
          <p:nvCxnSpPr>
            <p:cNvPr id="10" name="直接连接符 9"/>
            <p:cNvCxnSpPr/>
            <p:nvPr/>
          </p:nvCxnSpPr>
          <p:spPr>
            <a:xfrm>
              <a:off x="1806" y="572"/>
              <a:ext cx="0" cy="8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</p:sldLayoutIdLst>
  <p:transition advClick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 descr="集团LOGO"/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200660" y="266700"/>
            <a:ext cx="3380740" cy="523240"/>
          </a:xfrm>
          <a:prstGeom prst="rect">
            <a:avLst/>
          </a:prstGeom>
        </p:spPr>
      </p:pic>
      <p:sp>
        <p:nvSpPr>
          <p:cNvPr id="8" name="矩形 7"/>
          <p:cNvSpPr/>
          <p:nvPr userDrawn="1"/>
        </p:nvSpPr>
        <p:spPr>
          <a:xfrm>
            <a:off x="0" y="6715760"/>
            <a:ext cx="12192000" cy="1422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2023/7/14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 descr="集团LOGO"/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200660" y="266700"/>
            <a:ext cx="3380740" cy="5232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</p:sldLayoutIdLst>
  <p:transition advClick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7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7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7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0" y="1603375"/>
            <a:ext cx="12192000" cy="2453005"/>
          </a:xfrm>
          <a:prstGeom prst="rect">
            <a:avLst/>
          </a:prstGeom>
          <a:solidFill>
            <a:srgbClr val="259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文本框 1"/>
          <p:cNvSpPr txBox="1"/>
          <p:nvPr/>
        </p:nvSpPr>
        <p:spPr>
          <a:xfrm>
            <a:off x="635" y="1830070"/>
            <a:ext cx="12191365" cy="1999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600"/>
              </a:spcBef>
              <a:spcAft>
                <a:spcPts val="600"/>
              </a:spcAft>
            </a:pPr>
            <a:r>
              <a:rPr lang="zh-CN" altLang="zh-CN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拉考沙胺</a:t>
            </a:r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口服溶液</a:t>
            </a:r>
            <a:endParaRPr lang="zh-CN" altLang="zh-CN" sz="4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fontAlgn="auto">
              <a:spcBef>
                <a:spcPts val="600"/>
              </a:spcBef>
              <a:spcAft>
                <a:spcPts val="600"/>
              </a:spcAft>
            </a:pPr>
            <a:r>
              <a:rPr lang="zh-CN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Lacosamide </a:t>
            </a:r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Oral Solution</a:t>
            </a:r>
            <a:endParaRPr lang="zh-CN" altLang="zh-CN" sz="4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fontAlgn="auto">
              <a:spcBef>
                <a:spcPts val="600"/>
              </a:spcBef>
              <a:spcAft>
                <a:spcPts val="600"/>
              </a:spcAft>
            </a:pPr>
            <a:r>
              <a:rPr lang="zh-CN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（欣抗</a:t>
            </a:r>
            <a:r>
              <a:rPr lang="zh-CN" altLang="zh-CN" sz="3600" b="1" baseline="30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®</a:t>
            </a:r>
            <a:r>
              <a:rPr lang="zh-CN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2750800" y="3624580"/>
            <a:ext cx="309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466F6E92-6118-D86B-37CA-23ECDCAD8757}"/>
              </a:ext>
            </a:extLst>
          </p:cNvPr>
          <p:cNvSpPr txBox="1"/>
          <p:nvPr/>
        </p:nvSpPr>
        <p:spPr>
          <a:xfrm>
            <a:off x="4750594" y="5388224"/>
            <a:ext cx="65293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93345" algn="l" fontAlgn="t" latinLnBrk="1">
              <a:spcAft>
                <a:spcPts val="600"/>
              </a:spcAft>
            </a:pPr>
            <a:r>
              <a:rPr lang="zh-CN" altLang="zh-CN" sz="1800" kern="10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江西科睿药业有限公司</a:t>
            </a:r>
            <a:endParaRPr lang="zh-CN" altLang="zh-CN" sz="18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2"/>
          <p:cNvSpPr/>
          <p:nvPr/>
        </p:nvSpPr>
        <p:spPr>
          <a:xfrm>
            <a:off x="0" y="307975"/>
            <a:ext cx="1426845" cy="716280"/>
          </a:xfrm>
          <a:prstGeom prst="rect">
            <a:avLst/>
          </a:prstGeom>
          <a:solidFill>
            <a:srgbClr val="259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文本框 10"/>
          <p:cNvSpPr txBox="1"/>
          <p:nvPr/>
        </p:nvSpPr>
        <p:spPr>
          <a:xfrm>
            <a:off x="499110" y="374650"/>
            <a:ext cx="699770" cy="583565"/>
          </a:xfrm>
          <a:prstGeom prst="rect">
            <a:avLst/>
          </a:prstGeom>
          <a:solidFill>
            <a:srgbClr val="25919E"/>
          </a:solidFill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05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3361055" y="1905"/>
            <a:ext cx="30988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sz="4000"/>
          </a:p>
        </p:txBody>
      </p:sp>
      <p:sp>
        <p:nvSpPr>
          <p:cNvPr id="22" name="文本框 21"/>
          <p:cNvSpPr txBox="1"/>
          <p:nvPr/>
        </p:nvSpPr>
        <p:spPr>
          <a:xfrm>
            <a:off x="1664335" y="375285"/>
            <a:ext cx="30067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公平性（一）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60755" y="3643670"/>
            <a:ext cx="10478770" cy="1346907"/>
          </a:xfrm>
          <a:prstGeom prst="rect">
            <a:avLst/>
          </a:prstGeom>
          <a:noFill/>
          <a:ln>
            <a:solidFill>
              <a:srgbClr val="0070C0"/>
            </a:solidFill>
            <a:prstDash val="lgDashDot"/>
          </a:ln>
        </p:spPr>
        <p:txBody>
          <a:bodyPr wrap="square" rtlCol="0" anchor="t">
            <a:spAutoFit/>
          </a:bodyPr>
          <a:lstStyle/>
          <a:p>
            <a:pPr marL="285750" indent="-285750" fontAlgn="auto">
              <a:lnSpc>
                <a:spcPct val="15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癫痫发病机制复杂，癫痫综合征多达几十种，超过30%患者在现有机制的药品治疗下无法控制发作，需要更多新机制的药物；</a:t>
            </a:r>
          </a:p>
          <a:p>
            <a:pPr marL="285750" indent="-285750" fontAlgn="auto">
              <a:lnSpc>
                <a:spcPct val="15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国内现有口服液剂型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抗癫痫发作药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仅丙戊酸，左乙拉西坦，奥卡西平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种，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拉考沙胺注射液是最新一代，唯一未纳入医保的药品；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285750" indent="-285750" fontAlgn="auto">
              <a:lnSpc>
                <a:spcPct val="15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既往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余年奥卡西平口服混悬液帮助了众多儿童癫痫患者。因其复杂的药物间相互作用，皮疹，低钠血症发生率高，加重肌阵挛，失神发作的风险高，在临床使用有一定的限制，临床亟需新机制及更安全的药品补充。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960755" y="1759922"/>
            <a:ext cx="10479405" cy="1346907"/>
          </a:xfrm>
          <a:prstGeom prst="rect">
            <a:avLst/>
          </a:prstGeom>
          <a:noFill/>
          <a:ln>
            <a:solidFill>
              <a:srgbClr val="0070C0"/>
            </a:solidFill>
            <a:prstDash val="lgDashDot"/>
          </a:ln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癫痫为儿童和青少年常见神经系统疾病之一，患病率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0.5%~1.0%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，约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3/4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的癫痫患者于儿童时期起病。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儿童患者（尤其低年龄和有认知功能损害的儿童患者）服用片剂、胶囊等固体药物存在困难；儿童身体各器官的生理功能未达到成人水平，需根据年龄、体重计算药物剂量，用量往往小于一片。掌握不好药物剂量，导致疗效欠佳或药物不良反应发生。</a:t>
            </a:r>
            <a:r>
              <a:rPr lang="zh-CN" altLang="en-US" sz="1400" dirty="0">
                <a:latin typeface="+mn-ea"/>
                <a:ea typeface="+mn-ea"/>
              </a:rPr>
              <a:t>口服液剂型更适合儿童使用。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958850" y="5549226"/>
            <a:ext cx="10480040" cy="1023742"/>
          </a:xfrm>
          <a:prstGeom prst="rect">
            <a:avLst/>
          </a:prstGeom>
          <a:noFill/>
          <a:ln>
            <a:solidFill>
              <a:srgbClr val="0070C0"/>
            </a:solidFill>
            <a:prstDash val="lgDashDot"/>
          </a:ln>
        </p:spPr>
        <p:txBody>
          <a:bodyPr wrap="square" rtlCol="0">
            <a:spAutoFit/>
          </a:bodyPr>
          <a:lstStyle/>
          <a:p>
            <a:pPr marL="342900" indent="-3429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拉考沙胺口服液不需要血药浓度和电解质监测，也无需基因检测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使用更加便捷；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 algn="l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而奥卡西平口服混悬液要求监测血药浓度，电解质，另外使用奥卡西平开始治疗前，应考虑对存在遗传风险家系的患者进行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HLA-B*1502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等位基因检查，增加了临床管理难度。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960754" y="1335350"/>
            <a:ext cx="9062019" cy="369332"/>
          </a:xfrm>
          <a:prstGeom prst="rect">
            <a:avLst/>
          </a:prstGeom>
          <a:solidFill>
            <a:srgbClr val="25919E"/>
          </a:solidFill>
        </p:spPr>
        <p:txBody>
          <a:bodyPr wrap="square" rtlCol="0">
            <a:spAutoFit/>
          </a:bodyPr>
          <a:lstStyle/>
          <a:p>
            <a:pPr algn="l"/>
            <a:r>
              <a:rPr lang="zh-CN" altLang="zh-CN" sz="1800" b="1" kern="100" dirty="0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约</a:t>
            </a:r>
            <a:r>
              <a:rPr lang="en-US" altLang="zh-CN" sz="1800" b="1" kern="100" dirty="0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3/4</a:t>
            </a:r>
            <a:r>
              <a:rPr lang="zh-CN" altLang="zh-CN" sz="1800" b="1" kern="100" dirty="0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的癫痫患者于儿童时期起病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，拉考沙胺口服液为儿童精准药物剂量提供保证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960755" y="3206889"/>
            <a:ext cx="10478770" cy="369332"/>
          </a:xfrm>
          <a:prstGeom prst="rect">
            <a:avLst/>
          </a:prstGeom>
          <a:solidFill>
            <a:srgbClr val="25919E"/>
          </a:solidFill>
        </p:spPr>
        <p:txBody>
          <a:bodyPr wrap="square" rtlCol="0">
            <a:spAutoFit/>
          </a:bodyPr>
          <a:lstStyle/>
          <a:p>
            <a:pPr algn="l">
              <a:buClrTx/>
              <a:buSzTx/>
              <a:buFontTx/>
            </a:pP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拉考沙胺独特慢钠作用机制，弥补药品目录空缺，奥卡西平</a:t>
            </a:r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存在一定临床局限性</a:t>
            </a:r>
            <a:endParaRPr lang="zh-CN" altLang="en-US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60120" y="5104269"/>
            <a:ext cx="10478770" cy="369332"/>
          </a:xfrm>
          <a:prstGeom prst="rect">
            <a:avLst/>
          </a:prstGeom>
          <a:solidFill>
            <a:srgbClr val="25919E"/>
          </a:solidFill>
        </p:spPr>
        <p:txBody>
          <a:bodyPr wrap="square" rtlCol="0">
            <a:spAutoFit/>
          </a:bodyPr>
          <a:lstStyle/>
          <a:p>
            <a:pPr algn="l">
              <a:buClrTx/>
              <a:buSzTx/>
              <a:buFontTx/>
            </a:pP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拉考沙胺无需血药浓度和电解质监测，无需基因检测，减少管理难度，提高患者依从性</a:t>
            </a:r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0" y="1603375"/>
            <a:ext cx="12192000" cy="2453005"/>
          </a:xfrm>
          <a:prstGeom prst="rect">
            <a:avLst/>
          </a:prstGeom>
          <a:solidFill>
            <a:srgbClr val="259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文本框 1"/>
          <p:cNvSpPr txBox="1"/>
          <p:nvPr/>
        </p:nvSpPr>
        <p:spPr>
          <a:xfrm>
            <a:off x="0" y="2106930"/>
            <a:ext cx="1219200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600"/>
              </a:spcBef>
              <a:spcAft>
                <a:spcPts val="600"/>
              </a:spcAft>
            </a:pPr>
            <a:r>
              <a:rPr lang="zh-CN" altLang="zh-CN" sz="80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感谢您的审阅</a:t>
            </a: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0"/>
          <p:cNvSpPr/>
          <p:nvPr/>
        </p:nvSpPr>
        <p:spPr>
          <a:xfrm>
            <a:off x="635" y="0"/>
            <a:ext cx="12191365" cy="6858000"/>
          </a:xfrm>
          <a:prstGeom prst="rect">
            <a:avLst/>
          </a:prstGeom>
          <a:solidFill>
            <a:srgbClr val="E0E3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530860"/>
            <a:ext cx="2588895" cy="1161415"/>
          </a:xfrm>
          <a:prstGeom prst="rect">
            <a:avLst/>
          </a:prstGeom>
          <a:solidFill>
            <a:srgbClr val="259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914775" y="1354455"/>
            <a:ext cx="2835275" cy="12071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050030" y="1520825"/>
            <a:ext cx="2538095" cy="89344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98475" y="697865"/>
            <a:ext cx="1146810" cy="6000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98475" y="1416685"/>
            <a:ext cx="982345" cy="15303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536815" y="1330325"/>
            <a:ext cx="2835275" cy="12071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672070" y="1489075"/>
            <a:ext cx="2538095" cy="89344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914775" y="2799715"/>
            <a:ext cx="2835275" cy="12071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062730" y="2922270"/>
            <a:ext cx="2538095" cy="89344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537450" y="2776855"/>
            <a:ext cx="2835275" cy="12071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672070" y="2925445"/>
            <a:ext cx="2538095" cy="89090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928110" y="4287520"/>
            <a:ext cx="2835275" cy="12071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045585" y="4419600"/>
            <a:ext cx="2538095" cy="89344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5" name="图片 44" descr="注射器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255" y="4263390"/>
            <a:ext cx="1813560" cy="228981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4062730" y="1744980"/>
            <a:ext cx="28206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01 </a:t>
            </a:r>
            <a:r>
              <a:rPr lang="zh-CN" altLang="zh-CN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药品基本信息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672070" y="1721485"/>
            <a:ext cx="28206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02  </a:t>
            </a:r>
            <a:r>
              <a:rPr lang="zh-CN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安全性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045585" y="3186430"/>
            <a:ext cx="28206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03  </a:t>
            </a:r>
            <a:r>
              <a:rPr lang="zh-CN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有效性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672070" y="3124200"/>
            <a:ext cx="28206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04  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创新</a:t>
            </a:r>
            <a:r>
              <a:rPr lang="zh-CN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性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023360" y="4627880"/>
            <a:ext cx="2820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05  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公平性（一）</a:t>
            </a:r>
            <a:endParaRPr lang="zh-CN" altLang="zh-CN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05175" y="1760855"/>
            <a:ext cx="771525" cy="6934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38860" y="3244215"/>
            <a:ext cx="1927225" cy="23050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38860" y="3055620"/>
            <a:ext cx="1744345" cy="76200"/>
          </a:xfrm>
          <a:prstGeom prst="rect">
            <a:avLst/>
          </a:prstGeom>
          <a:solidFill>
            <a:srgbClr val="A3D4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文本框 16"/>
          <p:cNvSpPr txBox="1"/>
          <p:nvPr/>
        </p:nvSpPr>
        <p:spPr>
          <a:xfrm>
            <a:off x="3582670" y="1379855"/>
            <a:ext cx="7823835" cy="4678204"/>
          </a:xfrm>
          <a:prstGeom prst="rect">
            <a:avLst/>
          </a:prstGeom>
          <a:solidFill>
            <a:srgbClr val="F5F7F9"/>
          </a:solidFill>
        </p:spPr>
        <p:txBody>
          <a:bodyPr wrap="square" rtlCol="0" anchor="t">
            <a:spAutoFit/>
          </a:bodyPr>
          <a:lstStyle/>
          <a:p>
            <a:pPr marL="285750" indent="-285750">
              <a:buFont typeface="Wingdings" panose="05000000000000000000" charset="0"/>
              <a:buChar char="u"/>
            </a:pP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药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品通用名称：</a:t>
            </a: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拉考沙胺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口服溶液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注册规格</a:t>
            </a:r>
            <a:r>
              <a:rPr lang="zh-CN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：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200ml</a:t>
            </a: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2g</a:t>
            </a:r>
            <a:endParaRPr lang="zh-CN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全球首个上市国家 </a:t>
            </a:r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地区及上市时间：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2008.8.29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首先在欧盟上市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目前大陆地区同通用名药品的上市情况：</a:t>
            </a: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中国大陆首次上市时间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为 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2020</a:t>
            </a: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年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7</a:t>
            </a: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月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21</a:t>
            </a: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日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，目前共有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5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家获批上市</a:t>
            </a:r>
            <a:endParaRPr lang="zh-CN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是否为 </a:t>
            </a:r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OTC 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药品：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否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参照药品建议：</a:t>
            </a:r>
            <a:r>
              <a:rPr lang="zh-CN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奥卡西平口服混悬液</a:t>
            </a:r>
            <a:endParaRPr lang="zh-CN" altLang="zh-CN" sz="20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285750" indent="-285750"/>
            <a:endParaRPr lang="zh-CN" altLang="zh-CN" sz="20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" name="object 12"/>
          <p:cNvSpPr/>
          <p:nvPr/>
        </p:nvSpPr>
        <p:spPr>
          <a:xfrm>
            <a:off x="-17780" y="308610"/>
            <a:ext cx="1426845" cy="716280"/>
          </a:xfrm>
          <a:prstGeom prst="rect">
            <a:avLst/>
          </a:prstGeom>
          <a:solidFill>
            <a:srgbClr val="259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文本框 7"/>
          <p:cNvSpPr txBox="1"/>
          <p:nvPr/>
        </p:nvSpPr>
        <p:spPr>
          <a:xfrm>
            <a:off x="499110" y="374650"/>
            <a:ext cx="6997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904240" y="2359660"/>
            <a:ext cx="3006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药品基本信息</a:t>
            </a:r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2"/>
          <p:cNvSpPr/>
          <p:nvPr/>
        </p:nvSpPr>
        <p:spPr>
          <a:xfrm>
            <a:off x="-17780" y="308610"/>
            <a:ext cx="1426845" cy="716280"/>
          </a:xfrm>
          <a:prstGeom prst="rect">
            <a:avLst/>
          </a:prstGeom>
          <a:solidFill>
            <a:srgbClr val="259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文本框 10"/>
          <p:cNvSpPr txBox="1"/>
          <p:nvPr/>
        </p:nvSpPr>
        <p:spPr>
          <a:xfrm>
            <a:off x="499110" y="374650"/>
            <a:ext cx="6997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385599" y="1214312"/>
            <a:ext cx="17259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charset="0"/>
              <a:buChar char="u"/>
            </a:pPr>
            <a:r>
              <a:rPr lang="zh-CN" altLang="zh-CN" sz="2000" b="1">
                <a:solidFill>
                  <a:srgbClr val="2A56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适应症</a:t>
            </a:r>
            <a:endParaRPr lang="zh-CN" altLang="zh-CN" sz="2000" b="1">
              <a:solidFill>
                <a:srgbClr val="25919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361055" y="1905"/>
            <a:ext cx="30988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sz="4000"/>
          </a:p>
        </p:txBody>
      </p:sp>
      <p:sp>
        <p:nvSpPr>
          <p:cNvPr id="19" name="文本框 18"/>
          <p:cNvSpPr txBox="1"/>
          <p:nvPr/>
        </p:nvSpPr>
        <p:spPr>
          <a:xfrm>
            <a:off x="385599" y="1907732"/>
            <a:ext cx="212915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ClrTx/>
              <a:buSzTx/>
              <a:buFont typeface="Wingdings" panose="05000000000000000000" charset="0"/>
              <a:buChar char="u"/>
            </a:pPr>
            <a:r>
              <a:rPr lang="zh-CN" altLang="zh-CN" sz="2000" b="1">
                <a:solidFill>
                  <a:srgbClr val="2A56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疾病基本情况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324639" y="4140392"/>
            <a:ext cx="1631950" cy="3987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342900" indent="-342900" algn="l">
              <a:buClrTx/>
              <a:buSzTx/>
              <a:buFont typeface="Wingdings" panose="05000000000000000000" charset="0"/>
              <a:buChar char="u"/>
            </a:pPr>
            <a:r>
              <a:rPr lang="zh-CN" altLang="zh-CN" sz="2000" b="1">
                <a:solidFill>
                  <a:srgbClr val="2A56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用法用量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111529" y="1199707"/>
            <a:ext cx="9378315" cy="39658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   </a:t>
            </a:r>
            <a:r>
              <a:rPr lang="zh-CN" altLang="zh-CN" b="1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本品适用于</a:t>
            </a:r>
            <a:r>
              <a:rPr lang="en-US" altLang="zh-CN" b="1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zh-CN" b="1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岁及以上癫痫患者部分性发作的联合治疗</a:t>
            </a:r>
            <a:r>
              <a:rPr lang="en-US" altLang="zh-CN" b="1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  </a:t>
            </a:r>
            <a:endParaRPr lang="zh-CN" altLang="zh-CN" b="1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13482" y="2329180"/>
            <a:ext cx="10354125" cy="1796774"/>
          </a:xfrm>
          <a:prstGeom prst="rect">
            <a:avLst/>
          </a:prstGeom>
          <a:noFill/>
          <a:ln w="9525">
            <a:solidFill>
              <a:srgbClr val="2A566E"/>
            </a:solidFill>
            <a:prstDash val="lgDashDot"/>
          </a:ln>
        </p:spPr>
        <p:txBody>
          <a:bodyPr wrap="square" rtlCol="0" anchor="t">
            <a:spAutoFit/>
          </a:bodyPr>
          <a:lstStyle/>
          <a:p>
            <a:pPr marL="285750" indent="-285750">
              <a:lnSpc>
                <a:spcPct val="13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癫痫为儿童和青少年常见神经系统疾病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：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我国癫痫的总体患病率为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7.0‰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，癫痫患者约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1000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万，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并且每年约有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40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万新发癫痫患者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是第二大神经系统疾病</a:t>
            </a:r>
            <a:r>
              <a:rPr lang="en-US" altLang="zh-CN" sz="1400" baseline="30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；儿童和青少年癫痫</a:t>
            </a:r>
            <a:r>
              <a:rPr lang="zh-CN" altLang="en-US" sz="1400" dirty="0"/>
              <a:t>患病率</a:t>
            </a:r>
            <a:r>
              <a:rPr lang="en-US" altLang="zh-CN" sz="1400" dirty="0"/>
              <a:t>0.5%~1.0%</a:t>
            </a:r>
            <a:r>
              <a:rPr lang="zh-CN" altLang="en-US" sz="1400" dirty="0"/>
              <a:t>，约有</a:t>
            </a:r>
            <a:r>
              <a:rPr lang="en-US" altLang="zh-CN" sz="1400" dirty="0"/>
              <a:t>3/4</a:t>
            </a:r>
            <a:r>
              <a:rPr lang="zh-CN" altLang="en-US" sz="1400" dirty="0"/>
              <a:t>的癫痫患者于儿童时期起病</a:t>
            </a:r>
            <a:r>
              <a:rPr lang="en-US" altLang="zh-CN" sz="1400" baseline="30000" dirty="0"/>
              <a:t>2</a:t>
            </a:r>
            <a:r>
              <a:rPr lang="zh-CN" altLang="en-US" sz="1400" baseline="30000" dirty="0"/>
              <a:t>，</a:t>
            </a:r>
            <a:r>
              <a:rPr lang="zh-CN" altLang="en-US" sz="1400" dirty="0"/>
              <a:t>约</a:t>
            </a:r>
            <a:r>
              <a:rPr lang="en-US" altLang="zh-CN" sz="1400" dirty="0"/>
              <a:t>30%</a:t>
            </a:r>
            <a:r>
              <a:rPr lang="zh-CN" altLang="en-US" sz="1400" dirty="0"/>
              <a:t>的患者发展为难治性癫痫</a:t>
            </a:r>
            <a:r>
              <a:rPr lang="en-US" altLang="zh-CN" sz="1400" baseline="30000" dirty="0"/>
              <a:t>3</a:t>
            </a:r>
            <a:r>
              <a:rPr lang="zh-CN" altLang="en-US" sz="1400" baseline="30000" dirty="0"/>
              <a:t>，</a:t>
            </a:r>
            <a:r>
              <a:rPr lang="zh-CN" altLang="zh-CN" sz="1400" dirty="0"/>
              <a:t>需要更多新药提高癫痫控制率</a:t>
            </a:r>
            <a:r>
              <a:rPr lang="zh-CN" altLang="en-US" sz="1400" dirty="0"/>
              <a:t>。</a:t>
            </a:r>
            <a:endParaRPr lang="en-US" altLang="zh-CN" sz="1400" dirty="0">
              <a:sym typeface="+mn-ea"/>
            </a:endParaRPr>
          </a:p>
          <a:p>
            <a:pPr marL="285750" indent="-285750">
              <a:lnSpc>
                <a:spcPct val="13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儿童患者使用片剂、胶囊存在困难，口服液剂型更适合儿童使用：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儿童患者（尤其低年龄和有认知功能损害的儿童患者）服用片剂、胶囊等固体药物存在困难；儿童身体各器官的生理功能未达到成人水平，需根据年龄、体重计算药物剂量，用量往往小于一片。掌握不好药物剂量，导致疗效欠佳或药物不良反应发生。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1664335" y="375285"/>
            <a:ext cx="9761855" cy="891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药品基本信息</a:t>
            </a:r>
            <a:endParaRPr lang="zh-CN" altLang="en-US" sz="3200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</a:t>
            </a:r>
            <a:endParaRPr lang="en-US" altLang="zh-CN" sz="3200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7" name="表格 4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94740099"/>
              </p:ext>
            </p:extLst>
          </p:nvPr>
        </p:nvGraphicFramePr>
        <p:xfrm>
          <a:off x="1067272" y="4509326"/>
          <a:ext cx="10300335" cy="1863726"/>
        </p:xfrm>
        <a:graphic>
          <a:graphicData uri="http://schemas.openxmlformats.org/drawingml/2006/table">
            <a:tbl>
              <a:tblPr/>
              <a:tblGrid>
                <a:gridCol w="177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6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50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1176">
                  <a:extLst>
                    <a:ext uri="{9D8B030D-6E8A-4147-A177-3AD203B41FA5}">
                      <a16:colId xmlns:a16="http://schemas.microsoft.com/office/drawing/2014/main" val="4250253652"/>
                    </a:ext>
                  </a:extLst>
                </a:gridCol>
                <a:gridCol w="32631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 spc="12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用药人群</a:t>
                      </a:r>
                    </a:p>
                  </a:txBody>
                  <a:tcPr marL="177800" marR="177800" marT="6350" marB="6350" anchor="ctr">
                    <a:lnL>
                      <a:noFill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95965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 spc="12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起始剂量</a:t>
                      </a:r>
                    </a:p>
                  </a:txBody>
                  <a:tcPr marL="177800" marR="177800" marT="6350" marB="635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919E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 spc="12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单次负荷剂量</a:t>
                      </a:r>
                    </a:p>
                  </a:txBody>
                  <a:tcPr marL="177800" marR="177800" marT="6350" marB="635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919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 kern="1200" spc="12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剂量调整</a:t>
                      </a:r>
                      <a:r>
                        <a:rPr lang="zh-CN" altLang="en-US" sz="1400" b="1" kern="1200" spc="12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（增量步骤）</a:t>
                      </a:r>
                      <a:endParaRPr lang="zh-CN" altLang="en-US" sz="1600" b="1" kern="1200" spc="120" dirty="0">
                        <a:solidFill>
                          <a:srgbClr val="FFFF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77800" marR="177800" marT="6350" marB="635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919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 kern="1200" spc="12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最大推荐剂量</a:t>
                      </a:r>
                    </a:p>
                  </a:txBody>
                  <a:tcPr marL="177800" marR="177800" marT="6350" marB="635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91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9463">
                <a:tc>
                  <a:txBody>
                    <a:bodyPr/>
                    <a:lstStyle/>
                    <a:p>
                      <a:pPr indent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1" spc="12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成人及体重≥50kg的青少年和儿童</a:t>
                      </a:r>
                    </a:p>
                  </a:txBody>
                  <a:tcPr marL="177800" marR="177800" marT="6350" marB="6350" anchor="ctr">
                    <a:lnL>
                      <a:noFill/>
                    </a:lnL>
                    <a:lnR w="6350">
                      <a:solidFill>
                        <a:srgbClr val="D9D9D9"/>
                      </a:solidFill>
                      <a:prstDash val="dash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200" dirty="0"/>
                        <a:t>100mg/</a:t>
                      </a:r>
                      <a:r>
                        <a:rPr lang="zh-CN" altLang="en-US" sz="1200" dirty="0"/>
                        <a:t>日</a:t>
                      </a:r>
                      <a:endParaRPr lang="zh-CN" altLang="en-US" sz="1200" spc="12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77800" marR="177800" marT="6350" marB="6350" anchor="ctr">
                    <a:lnL w="6350">
                      <a:solidFill>
                        <a:srgbClr val="D9D9D9"/>
                      </a:solidFill>
                      <a:prstDash val="dash"/>
                    </a:lnL>
                    <a:lnR w="6350">
                      <a:solidFill>
                        <a:srgbClr val="D9D9D9"/>
                      </a:solidFill>
                      <a:prstDash val="dash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/>
                        <a:t>200mg</a:t>
                      </a:r>
                      <a:endParaRPr lang="zh-CN" altLang="zh-CN" sz="1200" spc="12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77800" marR="177800" marT="6350" marB="6350" anchor="ctr">
                    <a:lnL w="6350">
                      <a:solidFill>
                        <a:srgbClr val="D9D9D9"/>
                      </a:solidFill>
                      <a:prstDash val="dash"/>
                    </a:lnL>
                    <a:lnR w="6350">
                      <a:solidFill>
                        <a:srgbClr val="D9D9D9"/>
                      </a:solidFill>
                      <a:prstDash val="dash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dirty="0"/>
                        <a:t>每周的调整幅度为</a:t>
                      </a:r>
                      <a:r>
                        <a:rPr lang="en-US" altLang="zh-CN" sz="1200" dirty="0"/>
                        <a:t>50mg</a:t>
                      </a:r>
                    </a:p>
                    <a:p>
                      <a:pPr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dirty="0"/>
                        <a:t>每日二次（</a:t>
                      </a:r>
                      <a:r>
                        <a:rPr lang="en-US" altLang="zh-CN" sz="1200" dirty="0"/>
                        <a:t>100mg/</a:t>
                      </a:r>
                      <a:r>
                        <a:rPr lang="zh-CN" altLang="en-US" sz="1200" dirty="0"/>
                        <a:t>日）</a:t>
                      </a:r>
                      <a:endParaRPr lang="zh-CN" altLang="zh-CN" sz="1200" spc="12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77800" marR="177800" marT="6350" marB="6350" anchor="ctr">
                    <a:lnL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D9D9D9"/>
                      </a:solidFill>
                      <a:prstDash val="dash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zh-CN" altLang="en-US" sz="1200" dirty="0"/>
                        <a:t>最高至</a:t>
                      </a:r>
                      <a:r>
                        <a:rPr lang="en-US" altLang="zh-CN" sz="1200" dirty="0"/>
                        <a:t>400mg/</a:t>
                      </a:r>
                      <a:r>
                        <a:rPr lang="zh-CN" altLang="en-US" sz="1200" dirty="0"/>
                        <a:t>日</a:t>
                      </a:r>
                      <a:endParaRPr lang="zh-CN" altLang="en-US" sz="1200" spc="12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77800" marR="177800" marT="6350" marB="6350" anchor="ctr">
                    <a:lnL w="6350">
                      <a:solidFill>
                        <a:srgbClr val="D9D9D9"/>
                      </a:solidFill>
                      <a:prstDash val="dash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946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CN" sz="1200" b="1" spc="12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&lt;50kg</a:t>
                      </a:r>
                      <a:r>
                        <a:rPr lang="zh-CN" altLang="en-US" sz="1200" b="1" spc="12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的</a:t>
                      </a:r>
                      <a:endParaRPr lang="en-US" altLang="zh-CN" sz="1200" b="1" spc="12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1200" b="1" spc="12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青少年和儿童</a:t>
                      </a:r>
                      <a:endParaRPr lang="zh-CN" altLang="en-US" dirty="0"/>
                    </a:p>
                  </a:txBody>
                  <a:tcPr marL="177800" marR="177800" marT="6350" marB="635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8F988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2mg/kg/</a:t>
                      </a:r>
                      <a:r>
                        <a:rPr lang="zh-CN" alt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marL="177800" marR="177800" marT="6350" marB="6350" anchor="ctr">
                    <a:lnL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8F988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 spc="12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不推荐</a:t>
                      </a:r>
                      <a:endParaRPr lang="zh-CN" altLang="en-US" dirty="0"/>
                    </a:p>
                  </a:txBody>
                  <a:tcPr marL="177800" marR="177800" marT="6350" marB="6350" anchor="ctr">
                    <a:lnL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8F988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每周</a:t>
                      </a: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2mg/kg/</a:t>
                      </a:r>
                      <a:r>
                        <a:rPr lang="zh-CN" alt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marL="177800" marR="177800" marT="6350" marB="6350" anchor="ctr">
                    <a:lnL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8F988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altLang="zh-CN" sz="1200" dirty="0"/>
                        <a:t>&lt; 30 kg</a:t>
                      </a:r>
                      <a:r>
                        <a:rPr lang="zh-CN" altLang="en-US" sz="1200" dirty="0"/>
                        <a:t>患者：最高至</a:t>
                      </a:r>
                      <a:r>
                        <a:rPr lang="en-US" altLang="zh-CN" sz="1200" dirty="0"/>
                        <a:t>12mg/kg/</a:t>
                      </a:r>
                      <a:r>
                        <a:rPr lang="zh-CN" altLang="en-US" sz="1200" dirty="0"/>
                        <a:t>日</a:t>
                      </a:r>
                      <a:endParaRPr lang="en-US" altLang="zh-CN" sz="1200" dirty="0"/>
                    </a:p>
                    <a:p>
                      <a:pPr indent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altLang="zh-CN" sz="1200" dirty="0"/>
                        <a:t>≥ 30 kg</a:t>
                      </a:r>
                      <a:r>
                        <a:rPr lang="zh-CN" altLang="en-US" sz="1200" dirty="0"/>
                        <a:t>且</a:t>
                      </a:r>
                      <a:r>
                        <a:rPr lang="en-US" altLang="zh-CN" sz="1200" dirty="0"/>
                        <a:t>&lt; 50 kg</a:t>
                      </a:r>
                      <a:r>
                        <a:rPr lang="zh-CN" altLang="en-US" sz="1200" dirty="0"/>
                        <a:t>患者：最高至</a:t>
                      </a:r>
                      <a:r>
                        <a:rPr lang="en-US" altLang="zh-CN" sz="1200" dirty="0"/>
                        <a:t>8mg/kg/</a:t>
                      </a:r>
                      <a:r>
                        <a:rPr lang="zh-CN" altLang="en-US" sz="1200" dirty="0"/>
                        <a:t>日</a:t>
                      </a:r>
                      <a:endParaRPr lang="zh-CN" altLang="en-US" sz="1200" spc="12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77800" marR="177800" marT="6350" marB="6350" anchor="ctr">
                    <a:lnL w="6350" cap="flat" cmpd="sng" algn="ctr">
                      <a:solidFill>
                        <a:srgbClr val="D9D9D9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8F9887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806645"/>
                  </a:ext>
                </a:extLst>
              </a:tr>
            </a:tbl>
          </a:graphicData>
        </a:graphic>
      </p:graphicFrame>
      <p:sp>
        <p:nvSpPr>
          <p:cNvPr id="23" name="文本框 22"/>
          <p:cNvSpPr txBox="1"/>
          <p:nvPr/>
        </p:nvSpPr>
        <p:spPr>
          <a:xfrm>
            <a:off x="324737" y="6473922"/>
            <a:ext cx="1188251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lvl="0" indent="-228600">
              <a:buAutoNum type="arabicPeriod"/>
            </a:pPr>
            <a:r>
              <a: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中国抗癫痫协会</a:t>
            </a:r>
            <a:r>
              <a:rPr lang="en-US" altLang="zh-CN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临床诊疗指南</a:t>
            </a:r>
            <a:r>
              <a:rPr lang="en-US" altLang="zh-CN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癫痫病分册</a:t>
            </a:r>
            <a:r>
              <a:rPr lang="en-US" altLang="zh-CN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(2015</a:t>
            </a:r>
            <a:r>
              <a: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修订版</a:t>
            </a:r>
            <a:r>
              <a:rPr lang="en-US" altLang="zh-CN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). </a:t>
            </a:r>
            <a:r>
              <a: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人民卫生出版社</a:t>
            </a:r>
            <a:r>
              <a:rPr lang="en-US" altLang="zh-CN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A48F1F5A-6DDA-EFD6-1092-F7A55C84C62F}"/>
              </a:ext>
            </a:extLst>
          </p:cNvPr>
          <p:cNvSpPr txBox="1"/>
          <p:nvPr/>
        </p:nvSpPr>
        <p:spPr>
          <a:xfrm>
            <a:off x="324639" y="6471430"/>
            <a:ext cx="118825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中国抗癫痫协会</a:t>
            </a:r>
            <a:r>
              <a:rPr lang="en-US" altLang="zh-CN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临床诊疗指南</a:t>
            </a:r>
            <a:r>
              <a:rPr lang="en-US" altLang="zh-CN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癫痫病分册</a:t>
            </a:r>
            <a:r>
              <a:rPr lang="en-US" altLang="zh-CN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(2015</a:t>
            </a:r>
            <a:r>
              <a: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修订版</a:t>
            </a:r>
            <a:r>
              <a:rPr lang="en-US" altLang="zh-CN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). </a:t>
            </a:r>
            <a:r>
              <a: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人民卫生出版社；</a:t>
            </a:r>
            <a:r>
              <a:rPr lang="en-US" altLang="zh-CN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 </a:t>
            </a:r>
            <a:r>
              <a:rPr lang="en-US" altLang="zh-CN" sz="10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Iapadre</a:t>
            </a:r>
            <a:r>
              <a:rPr lang="en-US" altLang="zh-CN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G et </a:t>
            </a:r>
            <a:r>
              <a:rPr lang="en-US" altLang="zh-CN" sz="10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al.Paediatr</a:t>
            </a:r>
            <a:r>
              <a:rPr lang="en-US" altLang="zh-CN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Drugs. 2018;20(5):429-453. </a:t>
            </a:r>
          </a:p>
          <a:p>
            <a:r>
              <a:rPr lang="en-US" altLang="zh-CN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r>
              <a:rPr lang="en-US" altLang="zh-CN" sz="10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Verrotti</a:t>
            </a:r>
            <a:r>
              <a:rPr lang="en-US" altLang="zh-CN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A et al. Expert </a:t>
            </a:r>
            <a:r>
              <a:rPr lang="en-US" altLang="zh-CN" sz="10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Opin</a:t>
            </a:r>
            <a:r>
              <a:rPr lang="en-US" altLang="zh-CN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0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Pharmacother</a:t>
            </a:r>
            <a:r>
              <a:rPr lang="en-US" altLang="zh-CN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 2011;12(2):175-194</a:t>
            </a:r>
            <a:r>
              <a: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2"/>
          <p:cNvSpPr/>
          <p:nvPr/>
        </p:nvSpPr>
        <p:spPr>
          <a:xfrm>
            <a:off x="-17780" y="308610"/>
            <a:ext cx="1426845" cy="716280"/>
          </a:xfrm>
          <a:prstGeom prst="rect">
            <a:avLst/>
          </a:prstGeom>
          <a:solidFill>
            <a:srgbClr val="259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文本框 10"/>
          <p:cNvSpPr txBox="1"/>
          <p:nvPr/>
        </p:nvSpPr>
        <p:spPr>
          <a:xfrm>
            <a:off x="499110" y="374650"/>
            <a:ext cx="6997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02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751205" y="1684780"/>
            <a:ext cx="10689590" cy="613694"/>
          </a:xfrm>
          <a:prstGeom prst="rect">
            <a:avLst/>
          </a:prstGeom>
          <a:noFill/>
          <a:ln>
            <a:solidFill>
              <a:srgbClr val="0070C0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</a:t>
            </a:r>
            <a:r>
              <a:rPr lang="zh-CN" altLang="en-US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拉考沙胺治疗总体安全耐受性好，最常报告的不良反应为头晕、头痛、恶心和复视。这些不良反应通常为轻至中度，调整剂量后可缓解，发生率和严重程度随时间延长而下降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。</a:t>
            </a:r>
            <a:r>
              <a:rPr lang="zh-CN" altLang="zh-CN" sz="1200" b="1" dirty="0">
                <a:solidFill>
                  <a:srgbClr val="231F2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用于</a:t>
            </a:r>
            <a:r>
              <a:rPr lang="en-US" altLang="zh-CN" sz="1200" b="1" dirty="0">
                <a:solidFill>
                  <a:srgbClr val="231F2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zh-CN" sz="1200" b="1" dirty="0">
                <a:solidFill>
                  <a:srgbClr val="231F2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岁及以上儿童时，其安全性特征与在成人中观察到的安全性特征一致。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3361055" y="1905"/>
            <a:ext cx="30988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sz="4000"/>
          </a:p>
        </p:txBody>
      </p:sp>
      <p:sp>
        <p:nvSpPr>
          <p:cNvPr id="19" name="文本框 18"/>
          <p:cNvSpPr txBox="1"/>
          <p:nvPr/>
        </p:nvSpPr>
        <p:spPr>
          <a:xfrm>
            <a:off x="422275" y="2438641"/>
            <a:ext cx="108381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charset="0"/>
              <a:buChar char="u"/>
            </a:pPr>
            <a:r>
              <a:rPr lang="zh-CN" altLang="zh-CN" sz="1600" b="1" dirty="0">
                <a:solidFill>
                  <a:srgbClr val="2A56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优势：</a:t>
            </a:r>
            <a:r>
              <a:rPr lang="zh-CN" altLang="en-US" sz="1600" b="1" dirty="0">
                <a:solidFill>
                  <a:srgbClr val="2A56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奥卡西平（</a:t>
            </a:r>
            <a:r>
              <a:rPr lang="zh-CN" altLang="en-US" sz="1600" b="1" dirty="0">
                <a:solidFill>
                  <a:srgbClr val="2A56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传统快失活钠离子通道阻滞剂）存在一定临床局限性</a:t>
            </a:r>
            <a:r>
              <a:rPr lang="zh-CN" altLang="zh-CN" sz="1600" b="1" dirty="0">
                <a:solidFill>
                  <a:srgbClr val="2A56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，拉考沙胺</a:t>
            </a:r>
            <a:r>
              <a:rPr lang="zh-CN" altLang="en-US" sz="1600" b="1" dirty="0">
                <a:solidFill>
                  <a:srgbClr val="2A56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独特慢钠机制，更强更安全</a:t>
            </a:r>
            <a:endParaRPr lang="zh-CN" altLang="zh-CN" sz="1600" b="1" dirty="0">
              <a:solidFill>
                <a:srgbClr val="2A566E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1664335" y="375285"/>
            <a:ext cx="300672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  <a:p>
            <a:r>
              <a:rPr lang="en-US" altLang="zh-CN" sz="3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endParaRPr lang="zh-CN" altLang="en-US" sz="3200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4490" y="1163445"/>
            <a:ext cx="4634602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 anchor="t">
            <a:spAutoFit/>
          </a:bodyPr>
          <a:lstStyle/>
          <a:p>
            <a:pPr marL="342900" indent="-342900">
              <a:buFont typeface="Wingdings" panose="05000000000000000000" charset="0"/>
              <a:buChar char="u"/>
            </a:pPr>
            <a:r>
              <a:rPr lang="zh-CN" altLang="zh-CN" sz="1600" b="1" dirty="0">
                <a:solidFill>
                  <a:srgbClr val="2A566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不良反应发生率低，儿童与成人的安全性一致</a:t>
            </a: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08153953"/>
              </p:ext>
            </p:extLst>
          </p:nvPr>
        </p:nvGraphicFramePr>
        <p:xfrm>
          <a:off x="762938" y="2917362"/>
          <a:ext cx="10604311" cy="3572655"/>
        </p:xfrm>
        <a:graphic>
          <a:graphicData uri="http://schemas.openxmlformats.org/drawingml/2006/table">
            <a:tbl>
              <a:tblPr firstRow="1" bandRow="1"/>
              <a:tblGrid>
                <a:gridCol w="16915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469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658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1" spc="12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安全性影响因素</a:t>
                      </a:r>
                    </a:p>
                  </a:txBody>
                  <a:tcPr marL="25400" marR="25400" marT="6350" marB="6350" anchor="ctr">
                    <a:lnL>
                      <a:noFill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95965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1" spc="12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奥卡西平的安全性特点</a:t>
                      </a:r>
                    </a:p>
                  </a:txBody>
                  <a:tcPr marL="25400" marR="25400" marT="6350" marB="635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7BECC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1" spc="12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拉考沙胺安全性优势</a:t>
                      </a:r>
                    </a:p>
                  </a:txBody>
                  <a:tcPr marL="25400" marR="25400" marT="6350" marB="635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91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9622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1" spc="6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皮疹</a:t>
                      </a:r>
                    </a:p>
                  </a:txBody>
                  <a:tcPr marL="25400" marR="25400" marT="6350" marB="6350" anchor="ctr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charset="0"/>
                        <a:buChar char="l"/>
                      </a:pPr>
                      <a:r>
                        <a:rPr lang="zh-CN" altLang="en-US" sz="1100" dirty="0"/>
                        <a:t>卡马西平和奥卡西平的交叉过敏反应率为</a:t>
                      </a:r>
                      <a:r>
                        <a:rPr lang="en-US" altLang="zh-CN" sz="1100" dirty="0"/>
                        <a:t>25-30%</a:t>
                      </a:r>
                      <a:r>
                        <a:rPr lang="zh-CN" altLang="en-US" sz="1100" dirty="0"/>
                        <a:t>，极个别案例中报道了与奥卡西平使用相关的严重皮肤反应，包括：</a:t>
                      </a:r>
                      <a:r>
                        <a:rPr lang="en-US" altLang="zh-CN" sz="1100" dirty="0"/>
                        <a:t>Stevens-Johnson</a:t>
                      </a:r>
                      <a:r>
                        <a:rPr lang="zh-CN" altLang="en-US" sz="1100" dirty="0"/>
                        <a:t>综合征、中毒性表皮坏死松解症和多形性红斑。</a:t>
                      </a:r>
                      <a:r>
                        <a:rPr lang="zh-CN" altLang="en-US" sz="1100" b="1" dirty="0"/>
                        <a:t>使用奥卡西平开始治疗前</a:t>
                      </a:r>
                      <a:r>
                        <a:rPr lang="zh-CN" altLang="en-US" sz="1100" dirty="0"/>
                        <a:t>，应考虑对存在遗传风险家系的患者</a:t>
                      </a:r>
                      <a:r>
                        <a:rPr lang="zh-CN" altLang="en-US" sz="1100" b="1" dirty="0"/>
                        <a:t>进行</a:t>
                      </a:r>
                      <a:r>
                        <a:rPr lang="en-US" altLang="zh-CN" sz="1100" b="1" dirty="0"/>
                        <a:t>HLA-B*1502</a:t>
                      </a:r>
                      <a:r>
                        <a:rPr lang="zh-CN" altLang="en-US" sz="1100" b="1" dirty="0"/>
                        <a:t>等位基因检查</a:t>
                      </a:r>
                      <a:endParaRPr lang="zh-CN" altLang="en-US" sz="1100" b="1" spc="6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25400" marR="25400" marT="6350" marB="635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charset="0"/>
                        <a:buChar char="p"/>
                        <a:tabLst/>
                        <a:defRPr/>
                      </a:pPr>
                      <a:r>
                        <a:rPr lang="zh-CN" altLang="en-US" sz="1200" b="1" kern="1200" spc="6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拉考沙胺皮疹发生率与安慰剂相似</a:t>
                      </a:r>
                      <a:r>
                        <a:rPr lang="en-US" altLang="zh-CN" sz="1200" b="1" kern="1200" spc="6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zh-CN" altLang="en-US" sz="12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中日注册研究中拉考沙胺皮疹发生率（</a:t>
                      </a:r>
                      <a:r>
                        <a:rPr lang="en-US" altLang="zh-CN" sz="12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r>
                        <a:rPr lang="en-US" altLang="zh-CN" sz="12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00mg/d</a:t>
                      </a:r>
                      <a:r>
                        <a:rPr lang="zh-CN" altLang="en-US" sz="12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组 </a:t>
                      </a:r>
                      <a:r>
                        <a:rPr lang="en-US" altLang="zh-CN" sz="12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0%</a:t>
                      </a:r>
                      <a:r>
                        <a:rPr lang="zh-CN" altLang="en-US" sz="12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，</a:t>
                      </a:r>
                      <a:r>
                        <a:rPr lang="en-US" altLang="zh-CN" sz="12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400mg/d</a:t>
                      </a:r>
                      <a:r>
                        <a:rPr lang="zh-CN" altLang="en-US" sz="12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组</a:t>
                      </a:r>
                      <a:r>
                        <a:rPr lang="en-US" altLang="zh-CN" sz="12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1.7%</a:t>
                      </a:r>
                      <a:r>
                        <a:rPr lang="zh-CN" altLang="en-US" sz="12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r>
                        <a:rPr lang="zh-CN" altLang="en-US" sz="12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与安慰剂相当（</a:t>
                      </a:r>
                      <a:r>
                        <a:rPr lang="en-US" altLang="zh-CN" sz="12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2.7%</a:t>
                      </a:r>
                      <a:r>
                        <a:rPr lang="zh-CN" altLang="en-US" sz="12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r>
                        <a:rPr lang="en-US" altLang="zh-CN" sz="1200" baseline="30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r>
                        <a:rPr lang="zh-CN" altLang="en-US" sz="12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，且不高于全球关键性试验数据</a:t>
                      </a:r>
                      <a:r>
                        <a:rPr lang="en-US" altLang="zh-CN" sz="1200" baseline="30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endParaRPr lang="zh-CN" altLang="en-US" sz="12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charset="0"/>
                        <a:buChar char="p"/>
                        <a:tabLst/>
                        <a:defRPr/>
                      </a:pPr>
                      <a:endParaRPr lang="en-US" altLang="zh-CN" sz="1200" baseline="30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25400" marR="25400" marT="6350" marB="635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0720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1" spc="6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低钠血症</a:t>
                      </a:r>
                    </a:p>
                  </a:txBody>
                  <a:tcPr marL="25400" marR="25400" marT="6350" marB="6350" anchor="ctr">
                    <a:lnL>
                      <a:noFill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charset="0"/>
                        <a:buChar char="l"/>
                      </a:pPr>
                      <a:r>
                        <a:rPr lang="zh-CN" altLang="en-US" sz="1100" dirty="0"/>
                        <a:t>高达</a:t>
                      </a:r>
                      <a:r>
                        <a:rPr lang="en-US" altLang="zh-CN" sz="1100" dirty="0"/>
                        <a:t>2.7</a:t>
                      </a:r>
                      <a:r>
                        <a:rPr lang="zh-CN" altLang="en-US" sz="1100" dirty="0"/>
                        <a:t>％的病人使用本品治疗时，血钠会下降到</a:t>
                      </a:r>
                      <a:r>
                        <a:rPr lang="en-US" altLang="zh-CN" sz="1100" dirty="0"/>
                        <a:t>125mmol/l</a:t>
                      </a:r>
                      <a:r>
                        <a:rPr lang="zh-CN" altLang="en-US" sz="1100" dirty="0"/>
                        <a:t>以下。在开始用本品前应该测定血钠水平，开始治疗后定期（</a:t>
                      </a:r>
                      <a:r>
                        <a:rPr lang="en-US" altLang="zh-CN" sz="1100" dirty="0"/>
                        <a:t>2</a:t>
                      </a:r>
                      <a:r>
                        <a:rPr lang="zh-CN" altLang="en-US" sz="1100" dirty="0"/>
                        <a:t>周</a:t>
                      </a:r>
                      <a:r>
                        <a:rPr lang="en-US" altLang="zh-CN" sz="1100" dirty="0"/>
                        <a:t>~1</a:t>
                      </a:r>
                      <a:r>
                        <a:rPr lang="zh-CN" altLang="en-US" sz="1100" dirty="0"/>
                        <a:t>个月）测定 血钠水平，尤其在有危险因素的老龄病人中应更加注意。</a:t>
                      </a:r>
                      <a:endParaRPr lang="zh-CN" altLang="en-US" sz="1100" b="1" spc="6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25400" marR="25400" marT="6350" marB="635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charset="0"/>
                        <a:buChar char="p"/>
                      </a:pPr>
                      <a:r>
                        <a:rPr lang="zh-CN" altLang="en-US" sz="1200" b="1" kern="1200" spc="6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少见低钠血症相关报道</a:t>
                      </a:r>
                      <a:r>
                        <a:rPr lang="en-US" altLang="zh-CN" sz="1200" b="1" kern="1200" spc="6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zh-CN" altLang="en-US" sz="12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中日注册研究中未见</a:t>
                      </a:r>
                      <a:r>
                        <a:rPr lang="zh-CN" altLang="en-US" sz="12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有临床意义的血液、化学指标变化的相关证据</a:t>
                      </a:r>
                      <a:r>
                        <a:rPr lang="en-US" altLang="zh-CN" sz="1200" baseline="30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r>
                        <a:rPr lang="zh-CN" altLang="en-US" sz="12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；全球关键性研究，拉考沙胺组</a:t>
                      </a:r>
                      <a:r>
                        <a:rPr lang="zh-CN" altLang="en-US" sz="12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低钠血症发生率为</a:t>
                      </a:r>
                      <a:r>
                        <a:rPr lang="en-US" altLang="zh-CN" sz="12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0.6%</a:t>
                      </a:r>
                      <a:r>
                        <a:rPr lang="zh-CN" altLang="en-US" sz="12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，安慰剂组</a:t>
                      </a:r>
                      <a:r>
                        <a:rPr lang="en-US" altLang="zh-CN" sz="12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0.3%</a:t>
                      </a:r>
                      <a:r>
                        <a:rPr lang="en-US" altLang="zh-CN" sz="1200" baseline="30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r>
                        <a:rPr lang="en-US" altLang="zh-CN" sz="12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endParaRPr lang="zh-CN" altLang="en-US" sz="1200" b="0" kern="1200" spc="6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25400" marR="25400" marT="6350" marB="635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285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1" spc="6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药物间相互作用</a:t>
                      </a:r>
                    </a:p>
                  </a:txBody>
                  <a:tcPr marL="25400" marR="25400" marT="6350" marB="6350" anchor="ctr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>
                      <a:noFill/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charset="0"/>
                        <a:buChar char="l"/>
                        <a:tabLst/>
                        <a:defRPr/>
                      </a:pPr>
                      <a:r>
                        <a:rPr lang="zh-CN" altLang="en-US" sz="1100" b="0" spc="6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为肝酶诱导剂，与其他抗癫痫药、抗生素、抗凝血药、抗肿瘤药等都有相互作用，影响药物浓度和疗效，</a:t>
                      </a:r>
                      <a:r>
                        <a:rPr lang="zh-CN" altLang="en-US" sz="1100" b="1" spc="6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故并发其他疾病时选药困难；</a:t>
                      </a:r>
                    </a:p>
                  </a:txBody>
                  <a:tcPr marL="25400" marR="25400" marT="6350" marB="635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>
                      <a:noFill/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charset="0"/>
                        <a:buChar char="p"/>
                        <a:tabLst/>
                        <a:defRPr/>
                      </a:pPr>
                      <a:r>
                        <a:rPr lang="zh-CN" altLang="en-US" sz="1200" b="1" spc="6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拉考沙胺无肝酶抑制和诱导作用，</a:t>
                      </a:r>
                      <a:r>
                        <a:rPr lang="zh-CN" altLang="en-US" sz="1200" b="0" spc="6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当癫痫并发其他疾病时，可以与抗生素、安定、抗凝药和抗肿瘤药等联合使用；</a:t>
                      </a:r>
                    </a:p>
                  </a:txBody>
                  <a:tcPr marL="25400" marR="25400" marT="6350" marB="635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>
                      <a:noFill/>
                      <a:prstDash val="soli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313839"/>
                  </a:ext>
                </a:extLst>
              </a:tr>
              <a:tr h="502285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1" spc="6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加重其他癫痫发作类型</a:t>
                      </a:r>
                    </a:p>
                  </a:txBody>
                  <a:tcPr marL="25400" marR="25400" marT="6350" marB="6350" anchor="ctr">
                    <a:lnL>
                      <a:noFill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19050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charset="0"/>
                        <a:buChar char="l"/>
                      </a:pPr>
                      <a:r>
                        <a:rPr lang="zh-CN" altLang="en-US" sz="1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ea"/>
                          <a:sym typeface="+mn-lt"/>
                        </a:rPr>
                        <a:t>促进或加重特发性全面性癫痫患者的全面性癫痫发作</a:t>
                      </a:r>
                      <a:r>
                        <a:rPr lang="en-US" altLang="zh-CN" sz="1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ea"/>
                          <a:sym typeface="+mn-lt"/>
                        </a:rPr>
                        <a:t>(</a:t>
                      </a:r>
                      <a:r>
                        <a:rPr lang="zh-CN" altLang="en-US" sz="1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ea"/>
                          <a:sym typeface="+mn-lt"/>
                        </a:rPr>
                        <a:t>失神、肌阵挛和失张力发作</a:t>
                      </a:r>
                      <a:r>
                        <a:rPr lang="en-US" altLang="zh-CN" sz="1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ea"/>
                          <a:sym typeface="+mn-lt"/>
                        </a:rPr>
                        <a:t>)</a:t>
                      </a:r>
                      <a:endParaRPr lang="zh-CN" altLang="en-US" sz="1100" b="0" spc="6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25400" marR="25400" marT="6350" marB="635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19050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p"/>
                      </a:pPr>
                      <a:r>
                        <a:rPr lang="zh-CN" altLang="en-US" sz="1200" b="1" kern="1200" spc="6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lt"/>
                        </a:rPr>
                        <a:t> 拉考沙胺加重失神发作和肌阵挛发作风险</a:t>
                      </a:r>
                      <a:r>
                        <a:rPr lang="zh-CN" altLang="en-US" sz="1200" kern="1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ea"/>
                          <a:sym typeface="+mn-lt"/>
                        </a:rPr>
                        <a:t>小</a:t>
                      </a:r>
                      <a:r>
                        <a:rPr lang="en-US" altLang="zh-CN" sz="1100" kern="1200" baseline="300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ea"/>
                          <a:sym typeface="+mn-lt"/>
                        </a:rPr>
                        <a:t>3</a:t>
                      </a:r>
                      <a:endParaRPr lang="zh-CN" altLang="en-US" sz="1100" kern="1200" baseline="300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ea"/>
                      </a:endParaRPr>
                    </a:p>
                  </a:txBody>
                  <a:tcPr marL="25400" marR="25400" marT="6350" marB="635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9050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285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200" b="1" spc="6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作用机制</a:t>
                      </a:r>
                    </a:p>
                  </a:txBody>
                  <a:tcPr marL="25400" marR="25400" marT="6350" marB="6350" anchor="ctr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>
                      <a:solidFill>
                        <a:srgbClr val="8F9887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charset="0"/>
                        <a:buChar char="l"/>
                      </a:pPr>
                      <a:r>
                        <a:rPr lang="zh-CN" altLang="en-US" sz="1100" b="0" kern="1200" spc="6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传统快失活钠离子通道阻滞剂</a:t>
                      </a:r>
                    </a:p>
                  </a:txBody>
                  <a:tcPr marL="25400" marR="25400" marT="6350" marB="635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>
                      <a:solidFill>
                        <a:srgbClr val="8F9887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charset="0"/>
                        <a:buChar char="p"/>
                        <a:tabLst/>
                        <a:defRPr/>
                      </a:pPr>
                      <a:r>
                        <a:rPr lang="zh-CN" alt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拉考沙胺对钠离子通道慢失活的选择性</a:t>
                      </a:r>
                      <a:r>
                        <a:rPr lang="zh-CN" alt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比卡马西平高</a:t>
                      </a:r>
                      <a:r>
                        <a:rPr lang="en-US" alt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40-50</a:t>
                      </a:r>
                      <a:r>
                        <a:rPr lang="zh-CN" alt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倍</a:t>
                      </a:r>
                      <a:r>
                        <a:rPr lang="zh-CN" alt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，终止癫痫放电</a:t>
                      </a:r>
                      <a:r>
                        <a:rPr lang="zh-CN" alt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的同时</a:t>
                      </a:r>
                      <a:r>
                        <a:rPr lang="zh-CN" alt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，</a:t>
                      </a:r>
                      <a:r>
                        <a:rPr lang="zh-CN" altLang="en-US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不</a:t>
                      </a:r>
                      <a:r>
                        <a:rPr lang="zh-CN" altLang="zh-CN" sz="1200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影响包括那些与正常大脑功能有关的放电，所以</a:t>
                      </a:r>
                      <a:r>
                        <a:rPr lang="zh-CN" altLang="zh-CN" sz="1200" b="1" kern="1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对正常脑功能的影响更小</a:t>
                      </a:r>
                      <a:endParaRPr lang="zh-CN" altLang="en-US" sz="1200" b="1" spc="6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25400" marR="25400" marT="6350" marB="635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>
                      <a:solidFill>
                        <a:srgbClr val="8F9887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02008"/>
                  </a:ext>
                </a:extLst>
              </a:tr>
            </a:tbl>
          </a:graphicData>
        </a:graphic>
      </p:graphicFrame>
      <p:sp>
        <p:nvSpPr>
          <p:cNvPr id="3" name="矩形 2">
            <a:extLst>
              <a:ext uri="{FF2B5EF4-FFF2-40B4-BE49-F238E27FC236}">
                <a16:creationId xmlns:a16="http://schemas.microsoft.com/office/drawing/2014/main" id="{C791EE21-3044-CC06-1D20-5A124F6DE0CB}"/>
              </a:ext>
            </a:extLst>
          </p:cNvPr>
          <p:cNvSpPr/>
          <p:nvPr/>
        </p:nvSpPr>
        <p:spPr>
          <a:xfrm>
            <a:off x="99060" y="6519446"/>
            <a:ext cx="4572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altLang="zh-CN" sz="800" dirty="0"/>
              <a:t>Hong Z, et al. Epilepsy Res. 2016; 127 267-275.</a:t>
            </a:r>
          </a:p>
          <a:p>
            <a:pPr marL="228600" indent="-228600">
              <a:buFont typeface="+mj-lt"/>
              <a:buAutoNum type="arabicPeriod"/>
            </a:pPr>
            <a:r>
              <a:rPr lang="en-US" altLang="zh-CN" sz="800" dirty="0" err="1"/>
              <a:t>Biton</a:t>
            </a:r>
            <a:r>
              <a:rPr lang="en-US" altLang="zh-CN" sz="800" dirty="0"/>
              <a:t> V et al. CNS Epilepsy &amp; Behavior 2015; 52_119-127.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0989F63F-A495-7BE2-7124-6495A0E04C2A}"/>
              </a:ext>
            </a:extLst>
          </p:cNvPr>
          <p:cNvSpPr txBox="1"/>
          <p:nvPr/>
        </p:nvSpPr>
        <p:spPr>
          <a:xfrm>
            <a:off x="3871355" y="6498500"/>
            <a:ext cx="610391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zh-CN" sz="800" dirty="0">
                <a:sym typeface="+mn-lt"/>
              </a:rPr>
              <a:t>3. Wechsler RT, et al. Epilepsy Res. 2017; 130: 13-20 </a:t>
            </a:r>
            <a:endParaRPr lang="zh-CN" altLang="en-US" sz="800" dirty="0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2"/>
          <p:cNvSpPr/>
          <p:nvPr/>
        </p:nvSpPr>
        <p:spPr>
          <a:xfrm>
            <a:off x="-17780" y="308610"/>
            <a:ext cx="1426845" cy="716280"/>
          </a:xfrm>
          <a:prstGeom prst="rect">
            <a:avLst/>
          </a:prstGeom>
          <a:solidFill>
            <a:srgbClr val="259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文本框 10"/>
          <p:cNvSpPr txBox="1"/>
          <p:nvPr/>
        </p:nvSpPr>
        <p:spPr>
          <a:xfrm>
            <a:off x="499110" y="374650"/>
            <a:ext cx="6997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03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3361055" y="1905"/>
            <a:ext cx="30988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sz="4000"/>
          </a:p>
        </p:txBody>
      </p:sp>
      <p:sp>
        <p:nvSpPr>
          <p:cNvPr id="22" name="文本框 21"/>
          <p:cNvSpPr txBox="1"/>
          <p:nvPr/>
        </p:nvSpPr>
        <p:spPr>
          <a:xfrm>
            <a:off x="1664335" y="375285"/>
            <a:ext cx="30067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  <a:r>
              <a:rPr lang="en-US" altLang="zh-CN" sz="3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-1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4752340" y="2072634"/>
            <a:ext cx="6202045" cy="1954574"/>
          </a:xfrm>
          <a:prstGeom prst="rect">
            <a:avLst/>
          </a:prstGeom>
          <a:noFill/>
          <a:ln>
            <a:solidFill>
              <a:srgbClr val="0070C0"/>
            </a:solidFill>
            <a:prstDash val="lgDashDot"/>
          </a:ln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400"/>
              </a:spcBef>
              <a:buFont typeface="Arial" panose="020B0604020202020204" pitchFamily="34" charset="0"/>
            </a:pPr>
            <a:endParaRPr lang="en-US" altLang="zh-CN" sz="1200" dirty="0">
              <a:solidFill>
                <a:srgbClr val="231F2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  <a:spcBef>
                <a:spcPts val="400"/>
              </a:spcBef>
              <a:buFont typeface="Arial" panose="020B0604020202020204" pitchFamily="34" charset="0"/>
            </a:pPr>
            <a:r>
              <a:rPr lang="zh-CN" altLang="en-US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一项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在欧洲、北美、拉丁美洲和亚太地区的</a:t>
            </a: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114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个研究中心</a:t>
            </a:r>
            <a:r>
              <a:rPr lang="zh-CN" altLang="en-US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进行的随机对照研究，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入组</a:t>
            </a: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306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名儿童患者随机分为拉考沙胺组，安慰剂组</a:t>
            </a:r>
            <a:r>
              <a:rPr lang="zh-CN" altLang="en-US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，研究结果显示：</a:t>
            </a:r>
            <a:endParaRPr lang="zh-CN" altLang="zh-CN" sz="1200" dirty="0">
              <a:solidFill>
                <a:srgbClr val="231F2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lnSpc>
                <a:spcPct val="130000"/>
              </a:lnSpc>
              <a:spcBef>
                <a:spcPts val="400"/>
              </a:spcBef>
              <a:buFont typeface="+mj-lt"/>
              <a:buAutoNum type="arabicPeriod"/>
            </a:pP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发作频率降低的百分比：拉考沙胺组、安慰剂组分别为</a:t>
            </a: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51.7%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21.7%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。拉考沙胺组</a:t>
            </a: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vs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安慰剂组降低了</a:t>
            </a: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31.7%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p=0.0003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</a:p>
          <a:p>
            <a:pPr marL="228600" indent="-228600">
              <a:lnSpc>
                <a:spcPct val="130000"/>
              </a:lnSpc>
              <a:spcBef>
                <a:spcPts val="400"/>
              </a:spcBef>
              <a:buFont typeface="+mj-lt"/>
              <a:buAutoNum type="arabicPeriod"/>
            </a:pP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50%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应答率分别为</a:t>
            </a: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52.9%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33.3%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p= 0.0006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</a:p>
          <a:p>
            <a:pPr marL="228600" indent="-228600">
              <a:lnSpc>
                <a:spcPct val="130000"/>
              </a:lnSpc>
              <a:spcBef>
                <a:spcPts val="400"/>
              </a:spcBef>
              <a:buFont typeface="+mj-lt"/>
              <a:buAutoNum type="arabicPeriod"/>
            </a:pP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不良事件停药率：拉考沙胺</a:t>
            </a: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4.1%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；安慰剂</a:t>
            </a: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5.8%</a:t>
            </a:r>
            <a:r>
              <a:rPr lang="zh-CN" altLang="en-US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，数值上低于安慰剂组</a:t>
            </a:r>
            <a:endParaRPr lang="zh-CN" altLang="zh-CN" sz="1200" dirty="0">
              <a:solidFill>
                <a:srgbClr val="231F2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198880" y="2247265"/>
            <a:ext cx="3316605" cy="1329210"/>
          </a:xfrm>
          <a:prstGeom prst="rect">
            <a:avLst/>
          </a:prstGeom>
          <a:solidFill>
            <a:srgbClr val="25919E"/>
          </a:solidFill>
        </p:spPr>
        <p:txBody>
          <a:bodyPr wrap="square" rtlCol="0">
            <a:spAutoFit/>
          </a:bodyPr>
          <a:lstStyle/>
          <a:p>
            <a:pPr algn="l" fontAlgn="auto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zh-CN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sz="1600" b="1" kern="100" dirty="0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拉考沙胺</a:t>
            </a:r>
            <a:r>
              <a:rPr lang="zh-CN" altLang="en-US" sz="1600" b="1" kern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治疗有效控制儿童癫痫发作</a:t>
            </a:r>
            <a:endParaRPr lang="en-US" altLang="zh-CN" sz="1600" b="1" kern="1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  <a:sym typeface="+mn-ea"/>
            </a:endParaRPr>
          </a:p>
          <a:p>
            <a:pPr algn="l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sz="1600" b="1" kern="100" dirty="0"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752340" y="4208780"/>
            <a:ext cx="6202045" cy="1777538"/>
          </a:xfrm>
          <a:prstGeom prst="rect">
            <a:avLst/>
          </a:prstGeom>
          <a:noFill/>
          <a:ln>
            <a:solidFill>
              <a:srgbClr val="0070C0"/>
            </a:solidFill>
            <a:prstDash val="lgDashDot"/>
          </a:ln>
        </p:spPr>
        <p:txBody>
          <a:bodyPr wrap="square" rtlCol="0">
            <a:spAutoFit/>
          </a:bodyPr>
          <a:lstStyle/>
          <a:p>
            <a:pPr indent="0" fontAlgn="auto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</a:p>
          <a:p>
            <a:pPr indent="0" fontAlgn="auto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635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例患者随机分为拉考沙胺组和卡马西平组</a:t>
            </a:r>
            <a:r>
              <a:rPr lang="zh-CN" altLang="en-US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。研究结果显示：</a:t>
            </a:r>
          </a:p>
          <a:p>
            <a:pPr marL="171450" indent="-171450" fontAlgn="auto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1</a:t>
            </a:r>
            <a:r>
              <a:rPr lang="zh-CN" altLang="en-US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癫痫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无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发作率：两组</a:t>
            </a:r>
            <a:r>
              <a:rPr lang="zh-CN" altLang="en-US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分别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为</a:t>
            </a: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90%</a:t>
            </a:r>
            <a:r>
              <a:rPr lang="zh-CN" altLang="en-US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91%</a:t>
            </a:r>
            <a:r>
              <a:rPr lang="zh-CN" altLang="en-US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1200" dirty="0">
              <a:solidFill>
                <a:srgbClr val="231F2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 fontAlgn="auto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不良事件的停药率拉考沙胺为</a:t>
            </a: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11%</a:t>
            </a: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，卡马西平则为</a:t>
            </a:r>
            <a:r>
              <a:rPr lang="en-US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16%</a:t>
            </a:r>
            <a:r>
              <a:rPr lang="zh-CN" altLang="en-US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200" dirty="0">
              <a:solidFill>
                <a:srgbClr val="231F2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 fontAlgn="auto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zh-CN" sz="1200" dirty="0">
                <a:solidFill>
                  <a:srgbClr val="231F2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结论：疗效方面拉考沙胺不劣于卡马西平，安全性更好。</a:t>
            </a:r>
          </a:p>
          <a:p>
            <a:pPr indent="0" fontAlgn="auto">
              <a:lnSpc>
                <a:spcPct val="125000"/>
              </a:lnSpc>
              <a:buFont typeface="Arial" panose="020B0604020202020204" pitchFamily="34" charset="0"/>
              <a:buNone/>
            </a:pPr>
            <a:endParaRPr lang="zh-CN" altLang="zh-CN" sz="1600" dirty="0">
              <a:solidFill>
                <a:srgbClr val="231F2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198928" y="4218501"/>
            <a:ext cx="3303905" cy="1666875"/>
          </a:xfrm>
          <a:prstGeom prst="rect">
            <a:avLst/>
          </a:prstGeom>
          <a:solidFill>
            <a:srgbClr val="25919E"/>
          </a:solidFill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</a:pPr>
            <a:endParaRPr lang="en-US" altLang="zh-CN" sz="9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  <a:spcBef>
                <a:spcPts val="900"/>
              </a:spcBef>
              <a:spcAft>
                <a:spcPts val="0"/>
              </a:spcAft>
            </a:pPr>
            <a:r>
              <a:rPr lang="en-US" altLang="zh-CN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拉考沙胺与局灶性癫痫治疗金标准卡马西平疗效相当，安全性更好</a:t>
            </a:r>
          </a:p>
          <a:p>
            <a:pPr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</a:pPr>
            <a:endParaRPr lang="zh-CN" altLang="en-US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32476" y="6371847"/>
            <a:ext cx="10285730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en-US" altLang="zh-CN" sz="1200" dirty="0">
                <a:solidFill>
                  <a:prstClr val="black"/>
                </a:solidFill>
              </a:rPr>
              <a:t> </a:t>
            </a:r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Farkas V, et al. </a:t>
            </a:r>
            <a:r>
              <a:rPr lang="nb-NO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Neurology. 2019;93(12):e1212-e1226</a:t>
            </a:r>
            <a:endParaRPr lang="en-US" altLang="zh-CN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2.Michel </a:t>
            </a:r>
            <a:r>
              <a:rPr lang="en-US" altLang="zh-CN" sz="1200" dirty="0" err="1">
                <a:latin typeface="Arial" panose="020B0604020202020204" pitchFamily="34" charset="0"/>
                <a:cs typeface="Arial" panose="020B0604020202020204" pitchFamily="34" charset="0"/>
              </a:rPr>
              <a:t>Baulac</a:t>
            </a:r>
            <a:r>
              <a:rPr lang="zh-CN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et al, </a:t>
            </a:r>
            <a:r>
              <a:rPr lang="fr-FR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Lancet Neurol 2017; 16: 43–54</a:t>
            </a:r>
            <a:endParaRPr lang="zh-CN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98245" y="1344930"/>
            <a:ext cx="9674860" cy="400110"/>
          </a:xfrm>
          <a:prstGeom prst="rect">
            <a:avLst/>
          </a:prstGeom>
          <a:noFill/>
          <a:ln>
            <a:solidFill>
              <a:srgbClr val="25919E"/>
            </a:solidFill>
            <a:prstDash val="lgDashDot"/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拉考沙胺治疗有效控制儿童癫痫发作，与局灶性癫痫治疗金标准疗效相当，安全性好</a:t>
            </a:r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文本框 19"/>
          <p:cNvSpPr txBox="1"/>
          <p:nvPr/>
        </p:nvSpPr>
        <p:spPr>
          <a:xfrm>
            <a:off x="5035550" y="2150794"/>
            <a:ext cx="5920106" cy="1923604"/>
          </a:xfrm>
          <a:prstGeom prst="rect">
            <a:avLst/>
          </a:prstGeom>
          <a:noFill/>
          <a:ln>
            <a:solidFill>
              <a:srgbClr val="0070C0"/>
            </a:solidFill>
            <a:prstDash val="lgDashDot"/>
          </a:ln>
        </p:spPr>
        <p:txBody>
          <a:bodyPr wrap="square" rtlCol="0">
            <a:spAutoFit/>
          </a:bodyPr>
          <a:lstStyle/>
          <a:p>
            <a:pPr algn="l"/>
            <a:endParaRPr lang="en-US" altLang="zh-CN" sz="1200" kern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algn="l"/>
            <a:r>
              <a:rPr lang="zh-CN" altLang="zh-CN" sz="1200" kern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多中心、开放标签、固定剂量滴定Ⅱ期试验，探索拉考沙胺口服液添加治疗在儿童局灶性癫痫患者中安全性，其中入组</a:t>
            </a:r>
            <a:r>
              <a:rPr lang="en-US" altLang="zh-CN" sz="1200" kern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32</a:t>
            </a:r>
            <a:r>
              <a:rPr lang="zh-CN" altLang="zh-CN" sz="1200" kern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例</a:t>
            </a:r>
            <a:r>
              <a:rPr lang="en-US" altLang="zh-CN" sz="1200" kern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4-17</a:t>
            </a:r>
            <a:r>
              <a:rPr lang="zh-CN" altLang="zh-CN" sz="1200" kern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岁的局灶性患儿</a:t>
            </a:r>
            <a:r>
              <a:rPr lang="zh-CN" altLang="en-US" sz="1200" kern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，研究结果显示：</a:t>
            </a:r>
            <a:endParaRPr lang="zh-CN" altLang="zh-CN" sz="12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rabicPeriod"/>
            </a:pPr>
            <a:r>
              <a:rPr lang="en-US" altLang="zh-CN" sz="12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32</a:t>
            </a:r>
            <a:r>
              <a:rPr lang="zh-CN" altLang="zh-CN" sz="12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例患儿中，</a:t>
            </a:r>
            <a:r>
              <a:rPr lang="en-US" altLang="zh-CN" sz="12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12</a:t>
            </a:r>
            <a:r>
              <a:rPr lang="zh-CN" altLang="zh-CN" sz="12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例最大耐受剂量为</a:t>
            </a:r>
            <a:r>
              <a:rPr lang="en-US" altLang="zh-CN" sz="12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8mg/kg/d</a:t>
            </a:r>
            <a:r>
              <a:rPr lang="zh-CN" altLang="zh-CN" sz="12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en-US" altLang="zh-CN" sz="12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11</a:t>
            </a:r>
            <a:r>
              <a:rPr lang="zh-CN" altLang="zh-CN" sz="12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例最大耐受剂量为</a:t>
            </a:r>
            <a:r>
              <a:rPr lang="en-US" altLang="zh-CN" sz="12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12mg/kg/d</a:t>
            </a:r>
            <a:endParaRPr lang="zh-CN" altLang="zh-CN" sz="12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zh-CN" altLang="zh-CN" sz="12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所有年龄段患儿发作频率均有降低，</a:t>
            </a:r>
            <a:r>
              <a:rPr lang="en-US" altLang="zh-CN" sz="12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21.7%</a:t>
            </a:r>
            <a:r>
              <a:rPr lang="zh-CN" altLang="zh-CN" sz="12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的患儿发作频率降低≥</a:t>
            </a:r>
            <a:r>
              <a:rPr lang="en-US" altLang="zh-CN" sz="12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50%</a:t>
            </a:r>
            <a:r>
              <a:rPr lang="zh-CN" altLang="zh-CN" sz="12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en-US" altLang="zh-CN" sz="12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13.0%</a:t>
            </a:r>
            <a:r>
              <a:rPr lang="zh-CN" altLang="zh-CN" sz="12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发作频率降低≥</a:t>
            </a:r>
            <a:r>
              <a:rPr lang="en-US" altLang="zh-CN" sz="12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75%</a:t>
            </a:r>
          </a:p>
          <a:p>
            <a:pPr marL="228600" indent="-228600">
              <a:buFont typeface="+mj-lt"/>
              <a:buAutoNum type="arabicPeriod"/>
            </a:pPr>
            <a:r>
              <a:rPr lang="zh-CN" altLang="zh-CN" sz="1200" kern="10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拉考沙胺口服液添加治疗在儿童中的安全性良好，不良事件与成人研究中观察到的不良事件一致，未发现新的安全性问题</a:t>
            </a:r>
            <a:endParaRPr lang="en-US" altLang="zh-CN" sz="1200" kern="10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endParaRPr lang="zh-CN" altLang="en-US" sz="1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1327150" y="2402497"/>
            <a:ext cx="3340735" cy="1267655"/>
          </a:xfrm>
          <a:prstGeom prst="rect">
            <a:avLst/>
          </a:prstGeom>
          <a:solidFill>
            <a:srgbClr val="25919E"/>
          </a:solidFill>
        </p:spPr>
        <p:txBody>
          <a:bodyPr wrap="square" rtlCol="0">
            <a:spAutoFit/>
          </a:bodyPr>
          <a:lstStyle/>
          <a:p>
            <a:endParaRPr lang="en-US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auto">
              <a:lnSpc>
                <a:spcPct val="130000"/>
              </a:lnSpc>
            </a:pPr>
            <a:r>
              <a:rPr lang="en-US" altLang="zh-CN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拉考沙胺口服液治疗儿童癫痫疗效确切，安全耐受性好</a:t>
            </a:r>
            <a:endParaRPr lang="en-US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fontAlgn="auto">
              <a:lnSpc>
                <a:spcPct val="130000"/>
              </a:lnSpc>
            </a:pPr>
            <a:endParaRPr lang="zh-CN" altLang="en-US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object 12"/>
          <p:cNvSpPr/>
          <p:nvPr/>
        </p:nvSpPr>
        <p:spPr>
          <a:xfrm>
            <a:off x="-17780" y="308610"/>
            <a:ext cx="1426845" cy="716280"/>
          </a:xfrm>
          <a:prstGeom prst="rect">
            <a:avLst/>
          </a:prstGeom>
          <a:solidFill>
            <a:srgbClr val="259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文本框 10"/>
          <p:cNvSpPr txBox="1"/>
          <p:nvPr/>
        </p:nvSpPr>
        <p:spPr>
          <a:xfrm>
            <a:off x="499110" y="374650"/>
            <a:ext cx="6997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03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1664335" y="375285"/>
            <a:ext cx="30067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  <a:r>
              <a:rPr lang="en-US" altLang="zh-CN" sz="3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-2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947154" y="4264281"/>
            <a:ext cx="6008502" cy="1754326"/>
          </a:xfrm>
          <a:prstGeom prst="rect">
            <a:avLst/>
          </a:prstGeom>
          <a:noFill/>
          <a:ln>
            <a:solidFill>
              <a:srgbClr val="0070C0"/>
            </a:solidFill>
            <a:prstDash val="lgDashDot"/>
          </a:ln>
        </p:spPr>
        <p:txBody>
          <a:bodyPr wrap="square" rtlCol="0" anchor="t">
            <a:spAutoFit/>
          </a:bodyPr>
          <a:lstStyle/>
          <a:p>
            <a:endParaRPr lang="en-US" altLang="zh-CN" sz="1200" kern="0" dirty="0">
              <a:effectLst/>
              <a:latin typeface="Calibri" panose="020F0502020204030204" pitchFamily="34" charset="0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r>
              <a:rPr lang="zh-CN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在中国和日本进行的</a:t>
            </a:r>
            <a:r>
              <a:rPr lang="en-US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RCT</a:t>
            </a:r>
            <a:r>
              <a:rPr lang="zh-CN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研究，入组</a:t>
            </a:r>
            <a:r>
              <a:rPr lang="en-US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548</a:t>
            </a:r>
            <a:r>
              <a:rPr lang="zh-CN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例癫痫患者，随机分为安慰剂、拉考沙胺</a:t>
            </a:r>
            <a:r>
              <a:rPr lang="en-US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200mg/d</a:t>
            </a:r>
            <a:r>
              <a:rPr lang="zh-CN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低剂量、</a:t>
            </a:r>
            <a:r>
              <a:rPr lang="en-US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400mg/d</a:t>
            </a:r>
            <a:r>
              <a:rPr lang="zh-CN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高剂量组</a:t>
            </a:r>
            <a:r>
              <a:rPr lang="zh-CN" altLang="en-US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，研究结果显示：</a:t>
            </a:r>
            <a:endParaRPr lang="en-US" altLang="zh-CN" sz="1200" kern="0" dirty="0">
              <a:effectLst/>
              <a:latin typeface="Calibri" panose="020F0502020204030204" pitchFamily="34" charset="0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228600" indent="-228600" algn="l">
              <a:buFont typeface="+mj-lt"/>
              <a:buAutoNum type="arabicPeriod"/>
            </a:pPr>
            <a:r>
              <a:rPr lang="zh-CN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拉考沙胺低、高剂量组和安慰剂组中，基线到维持期每</a:t>
            </a:r>
            <a:r>
              <a:rPr lang="en-US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28</a:t>
            </a:r>
            <a:r>
              <a:rPr lang="zh-CN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天癫痫发作频率下降的中位数分别为</a:t>
            </a:r>
            <a:r>
              <a:rPr lang="en-US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3.33</a:t>
            </a:r>
            <a:r>
              <a:rPr lang="zh-CN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、</a:t>
            </a:r>
            <a:r>
              <a:rPr lang="en-US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4.50</a:t>
            </a:r>
            <a:r>
              <a:rPr lang="zh-CN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和</a:t>
            </a:r>
            <a:r>
              <a:rPr lang="en-US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1.22</a:t>
            </a:r>
            <a:endParaRPr lang="zh-CN" altLang="zh-CN" sz="12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228600" indent="-228600" algn="l">
              <a:buFont typeface="+mj-lt"/>
              <a:buAutoNum type="arabicPeriod"/>
            </a:pPr>
            <a:r>
              <a:rPr lang="zh-CN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相比安慰剂降低的</a:t>
            </a:r>
            <a:r>
              <a:rPr lang="en-US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%</a:t>
            </a:r>
            <a:r>
              <a:rPr lang="zh-CN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：低、高剂量组维持治疗期每</a:t>
            </a:r>
            <a:r>
              <a:rPr lang="en-US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28</a:t>
            </a:r>
            <a:r>
              <a:rPr lang="zh-CN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天癫痫发作频率相比安慰剂组显著下降</a:t>
            </a:r>
            <a:r>
              <a:rPr lang="en-US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29.4%</a:t>
            </a:r>
            <a:r>
              <a:rPr lang="zh-CN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（</a:t>
            </a:r>
            <a:r>
              <a:rPr lang="en-US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P&lt;0.001</a:t>
            </a:r>
            <a:r>
              <a:rPr lang="zh-CN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）和</a:t>
            </a:r>
            <a:r>
              <a:rPr lang="en-US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39.6%</a:t>
            </a:r>
            <a:r>
              <a:rPr lang="zh-CN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（</a:t>
            </a:r>
            <a:r>
              <a:rPr lang="en-US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P&lt;0.001</a:t>
            </a:r>
            <a:r>
              <a:rPr lang="zh-CN" altLang="zh-CN" sz="1200" kern="0" dirty="0"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宋体" panose="02010600030101010101" pitchFamily="2" charset="-122"/>
              </a:rPr>
              <a:t>）</a:t>
            </a:r>
            <a:endParaRPr lang="zh-CN" altLang="zh-CN" sz="12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zh-CN" sz="1200" dirty="0">
                <a:effectLst/>
                <a:ea typeface="微软雅黑" panose="020B0503020204020204" pitchFamily="34" charset="-122"/>
                <a:cs typeface="宋体" panose="02010600030101010101" pitchFamily="2" charset="-122"/>
              </a:rPr>
              <a:t>拉考沙胺治疗组中观察到更高的应答率和无发作率</a:t>
            </a:r>
            <a:endParaRPr lang="zh-CN" altLang="zh-CN" sz="12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l"/>
            <a:endParaRPr lang="en-US" altLang="zh-CN" sz="1200" kern="10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329098" y="4329277"/>
            <a:ext cx="3338787" cy="1267655"/>
          </a:xfrm>
          <a:prstGeom prst="rect">
            <a:avLst/>
          </a:prstGeom>
          <a:solidFill>
            <a:srgbClr val="25919E"/>
          </a:solidFill>
        </p:spPr>
        <p:txBody>
          <a:bodyPr wrap="square" rtlCol="0">
            <a:spAutoFit/>
          </a:bodyPr>
          <a:lstStyle/>
          <a:p>
            <a:pPr algn="l"/>
            <a:endParaRPr lang="en-US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 fontAlgn="auto">
              <a:lnSpc>
                <a:spcPct val="130000"/>
              </a:lnSpc>
            </a:pPr>
            <a:r>
              <a:rPr lang="en-US" altLang="zh-CN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拉考沙胺治疗中国局灶性癫痫患者疗效明确</a:t>
            </a:r>
            <a:endParaRPr lang="en-US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l" fontAlgn="auto">
              <a:lnSpc>
                <a:spcPct val="130000"/>
              </a:lnSpc>
            </a:pPr>
            <a:endParaRPr lang="zh-CN" altLang="en-US" sz="1600" b="1" kern="100" dirty="0"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42618" y="6428069"/>
            <a:ext cx="6105378" cy="429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zh-CN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肖英凤译，癫痫杂志 </a:t>
            </a:r>
            <a:r>
              <a:rPr lang="en-US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r>
              <a:rPr lang="zh-CN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年</a:t>
            </a:r>
            <a:r>
              <a:rPr lang="en-US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zh-CN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月第</a:t>
            </a:r>
            <a:r>
              <a:rPr lang="en-US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zh-CN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卷第</a:t>
            </a:r>
            <a:r>
              <a:rPr lang="en-US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zh-CN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期</a:t>
            </a:r>
            <a:endParaRPr lang="en-US" altLang="zh-CN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4. Z. </a:t>
            </a:r>
            <a:r>
              <a:rPr lang="en-US" altLang="zh-CN" sz="1100" dirty="0" err="1">
                <a:latin typeface="Arial" panose="020B0604020202020204" pitchFamily="34" charset="0"/>
                <a:cs typeface="Arial" panose="020B0604020202020204" pitchFamily="34" charset="0"/>
              </a:rPr>
              <a:t>Hong_Epilepsy</a:t>
            </a:r>
            <a:r>
              <a:rPr lang="en-US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 Research 127 (2016) 267–275</a:t>
            </a:r>
            <a:endParaRPr lang="zh-CN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409065" y="1195070"/>
            <a:ext cx="9547860" cy="525657"/>
          </a:xfrm>
          <a:prstGeom prst="rect">
            <a:avLst/>
          </a:prstGeom>
          <a:noFill/>
          <a:ln>
            <a:solidFill>
              <a:srgbClr val="25919E"/>
            </a:solidFill>
            <a:prstDash val="lgDashDot"/>
          </a:ln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拉考沙胺口服液治疗儿童癫痫疗效确切，安全耐受性好</a:t>
            </a: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2"/>
          <p:cNvSpPr/>
          <p:nvPr/>
        </p:nvSpPr>
        <p:spPr>
          <a:xfrm>
            <a:off x="-17780" y="308610"/>
            <a:ext cx="1426845" cy="716280"/>
          </a:xfrm>
          <a:prstGeom prst="rect">
            <a:avLst/>
          </a:prstGeom>
          <a:solidFill>
            <a:srgbClr val="259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文本框 10"/>
          <p:cNvSpPr txBox="1"/>
          <p:nvPr/>
        </p:nvSpPr>
        <p:spPr>
          <a:xfrm>
            <a:off x="499110" y="374650"/>
            <a:ext cx="6997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03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3361055" y="1905"/>
            <a:ext cx="30988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sz="4000"/>
          </a:p>
        </p:txBody>
      </p:sp>
      <p:sp>
        <p:nvSpPr>
          <p:cNvPr id="22" name="文本框 21"/>
          <p:cNvSpPr txBox="1"/>
          <p:nvPr/>
        </p:nvSpPr>
        <p:spPr>
          <a:xfrm>
            <a:off x="1664335" y="375285"/>
            <a:ext cx="30067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  <a:r>
              <a:rPr lang="en-US" altLang="zh-CN" sz="3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-3</a:t>
            </a:r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84034121"/>
              </p:ext>
            </p:extLst>
          </p:nvPr>
        </p:nvGraphicFramePr>
        <p:xfrm>
          <a:off x="327920" y="2036095"/>
          <a:ext cx="11559279" cy="4257132"/>
        </p:xfrm>
        <a:graphic>
          <a:graphicData uri="http://schemas.openxmlformats.org/drawingml/2006/table">
            <a:tbl>
              <a:tblPr firstRow="1" bandRow="1"/>
              <a:tblGrid>
                <a:gridCol w="41881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3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478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8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1800" b="1" kern="0" dirty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名称</a:t>
                      </a:r>
                      <a:endParaRPr lang="zh-CN" sz="1800" b="1" kern="0" dirty="0"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3947" marR="63947" marT="0" marB="0" anchor="ctr">
                    <a:lnL>
                      <a:noFill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9596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altLang="en-US" sz="1800" b="1" kern="0" dirty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年份</a:t>
                      </a:r>
                    </a:p>
                  </a:txBody>
                  <a:tcPr marL="63947" marR="63947" marT="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91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1800" b="1" kern="0" dirty="0"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推荐情况</a:t>
                      </a:r>
                      <a:endParaRPr lang="zh-CN" sz="1800" b="1" kern="0" dirty="0"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3947" marR="63947" marT="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591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989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buFont typeface="+mj-lt"/>
                        <a:buNone/>
                      </a:pPr>
                      <a:r>
                        <a:rPr lang="en-US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lang="zh-CN" altLang="en-US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，</a:t>
                      </a:r>
                      <a:r>
                        <a:rPr lang="zh-CN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中国抗癫痫协会（</a:t>
                      </a:r>
                      <a:r>
                        <a:rPr lang="en-US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CAAE</a:t>
                      </a:r>
                      <a:r>
                        <a:rPr lang="zh-CN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）临床诊疗指南癫痫病分册</a:t>
                      </a:r>
                      <a:endParaRPr lang="zh-CN" altLang="en-US" sz="1200" kern="0" dirty="0">
                        <a:solidFill>
                          <a:srgbClr val="40404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3947" marR="63947" marT="0" marB="0" anchor="ctr">
                    <a:lnL>
                      <a:noFill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2023</a:t>
                      </a:r>
                      <a:r>
                        <a:rPr lang="zh-CN" altLang="en-US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年</a:t>
                      </a:r>
                    </a:p>
                  </a:txBody>
                  <a:tcPr marL="63947" marR="63947" marT="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zh-CN" sz="1200" kern="120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拉考沙胺为局灶性发作一线首选药物和添加药物，全面性强直阵挛添加</a:t>
                      </a:r>
                      <a:endParaRPr lang="zh-CN" altLang="en-US" sz="1200" kern="1200" dirty="0">
                        <a:solidFill>
                          <a:srgbClr val="40404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3947" marR="63947" marT="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0499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buFont typeface="+mj-lt"/>
                        <a:buNone/>
                      </a:pPr>
                      <a:r>
                        <a:rPr lang="en-US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zh-CN" altLang="en-US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，</a:t>
                      </a:r>
                      <a:r>
                        <a:rPr lang="zh-CN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英国国家卫生与临床优化研究所（</a:t>
                      </a:r>
                      <a:r>
                        <a:rPr lang="en-US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NICE</a:t>
                      </a:r>
                      <a:r>
                        <a:rPr lang="zh-CN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）指南</a:t>
                      </a:r>
                      <a:endParaRPr lang="zh-CN" altLang="en-US" sz="1200" kern="0" dirty="0">
                        <a:solidFill>
                          <a:srgbClr val="40404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3947" marR="63947" marT="0" marB="0" anchor="ctr">
                    <a:lnL>
                      <a:noFill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2020</a:t>
                      </a:r>
                      <a:r>
                        <a:rPr lang="zh-CN" altLang="en-US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年</a:t>
                      </a:r>
                    </a:p>
                  </a:txBody>
                  <a:tcPr marL="63947" marR="63947" marT="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zh-CN" altLang="zh-CN" sz="1200" kern="120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儿童、青少年和成人新诊断局灶性癫痫的单药治疗</a:t>
                      </a:r>
                      <a:r>
                        <a:rPr lang="en-US" altLang="zh-CN" sz="1200" kern="120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zh-CN" altLang="zh-CN" sz="1200" kern="120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儿童、青少年和成人难治性局灶性癫痫的添加治疗；</a:t>
                      </a:r>
                      <a:endParaRPr lang="zh-CN" altLang="en-US" sz="1200" kern="1200" dirty="0">
                        <a:solidFill>
                          <a:srgbClr val="40404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3947" marR="63947" marT="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1121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buFont typeface="+mj-lt"/>
                        <a:buNone/>
                      </a:pPr>
                      <a:r>
                        <a:rPr lang="en-US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lang="zh-CN" altLang="en-US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，</a:t>
                      </a:r>
                      <a:r>
                        <a:rPr lang="zh-CN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美国神经学学会和美国癫痫学会（</a:t>
                      </a:r>
                      <a:r>
                        <a:rPr lang="en-US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AAN/AES</a:t>
                      </a:r>
                      <a:r>
                        <a:rPr lang="zh-CN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）实践指南</a:t>
                      </a:r>
                      <a:endParaRPr lang="zh-CN" altLang="en-US" sz="1200" kern="0" dirty="0">
                        <a:solidFill>
                          <a:srgbClr val="40404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3947" marR="63947" marT="0" marB="0" anchor="ctr">
                    <a:lnL>
                      <a:noFill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2018</a:t>
                      </a:r>
                      <a:r>
                        <a:rPr lang="zh-CN" altLang="en-US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年</a:t>
                      </a:r>
                      <a:endParaRPr lang="en-US" altLang="zh-CN" sz="1200" kern="0" dirty="0">
                        <a:solidFill>
                          <a:srgbClr val="40404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63947" marR="63947" marT="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zh-CN" altLang="zh-CN" sz="1200" kern="120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在成人耐药性局灶性癫痫治疗中，循证医学证据为</a:t>
                      </a:r>
                      <a:r>
                        <a:rPr lang="en-US" altLang="zh-CN" sz="1200" kern="120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</a:t>
                      </a:r>
                      <a:r>
                        <a:rPr lang="zh-CN" altLang="zh-CN" sz="1200" kern="120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级；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zh-CN" altLang="zh-CN" sz="1200" kern="120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在四岁以上儿童新诊断和耐药性局灶性癫痫治疗中，也具有明确疗效；</a:t>
                      </a:r>
                      <a:endParaRPr lang="zh-CN" altLang="en-US" sz="1200" kern="1200" dirty="0">
                        <a:solidFill>
                          <a:srgbClr val="40404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3947" marR="63947" marT="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7908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buFont typeface="+mj-lt"/>
                        <a:buNone/>
                      </a:pPr>
                      <a:r>
                        <a:rPr lang="en-US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</a:t>
                      </a:r>
                      <a:r>
                        <a:rPr lang="zh-CN" altLang="en-US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，</a:t>
                      </a:r>
                      <a:r>
                        <a:rPr lang="zh-CN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苏格兰校际指南网络</a:t>
                      </a:r>
                      <a:r>
                        <a:rPr lang="en-US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(SIGN)</a:t>
                      </a:r>
                      <a:r>
                        <a:rPr lang="zh-CN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指南</a:t>
                      </a:r>
                      <a:endParaRPr lang="zh-CN" altLang="en-US" sz="1200" kern="0" dirty="0">
                        <a:solidFill>
                          <a:srgbClr val="40404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3947" marR="63947" marT="0" marB="0" anchor="ctr">
                    <a:lnL>
                      <a:noFill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2015</a:t>
                      </a:r>
                      <a:r>
                        <a:rPr lang="zh-CN" altLang="en-US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年</a:t>
                      </a:r>
                    </a:p>
                  </a:txBody>
                  <a:tcPr marL="63947" marR="63947" marT="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zh-CN" sz="1200" kern="120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用于局灶性癫痫的添加治疗</a:t>
                      </a:r>
                      <a:endParaRPr lang="zh-CN" altLang="en-US" sz="1200" kern="1200" dirty="0">
                        <a:solidFill>
                          <a:srgbClr val="40404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3947" marR="63947" marT="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1967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buFont typeface="+mj-lt"/>
                        <a:buNone/>
                      </a:pPr>
                      <a:r>
                        <a:rPr lang="en-US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</a:t>
                      </a:r>
                      <a:r>
                        <a:rPr lang="zh-CN" altLang="en-US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，</a:t>
                      </a:r>
                      <a:r>
                        <a:rPr lang="zh-CN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香港癫痫指南</a:t>
                      </a:r>
                      <a:endParaRPr lang="zh-CN" altLang="en-US" sz="1200" kern="0" dirty="0">
                        <a:solidFill>
                          <a:srgbClr val="40404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3947" marR="63947" marT="0" marB="0" anchor="ctr">
                    <a:lnL>
                      <a:noFill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2017</a:t>
                      </a:r>
                      <a:r>
                        <a:rPr lang="zh-CN" altLang="en-US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年</a:t>
                      </a:r>
                    </a:p>
                  </a:txBody>
                  <a:tcPr marL="63947" marR="63947" marT="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zh-CN" altLang="zh-CN" sz="1200" kern="120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联合用药有效控制癫痫发作，循证医学证据达甲级水平；</a:t>
                      </a:r>
                      <a:endParaRPr lang="en-US" altLang="zh-CN" sz="1200" kern="1200" dirty="0">
                        <a:solidFill>
                          <a:srgbClr val="40404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zh-CN" altLang="zh-CN" sz="1200" kern="120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单药治疗疗效好，安全性高，循证医学证据达乙级水平</a:t>
                      </a:r>
                    </a:p>
                  </a:txBody>
                  <a:tcPr marL="63947" marR="63947" marT="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954">
                <a:tc>
                  <a:txBody>
                    <a:bodyPr/>
                    <a:lstStyle/>
                    <a:p>
                      <a:pPr marL="0" indent="0" algn="just">
                        <a:buFont typeface="+mj-lt"/>
                        <a:buNone/>
                      </a:pPr>
                      <a:r>
                        <a:rPr lang="en-US" alt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6</a:t>
                      </a:r>
                      <a:r>
                        <a:rPr lang="zh-CN" altLang="en-US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，</a:t>
                      </a:r>
                      <a:r>
                        <a:rPr lang="zh-CN" sz="1200" kern="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比利时成人和儿童癫痫治疗推荐</a:t>
                      </a:r>
                    </a:p>
                  </a:txBody>
                  <a:tcPr marL="63947" marR="63947" marT="0" marB="0" anchor="ctr">
                    <a:lnL>
                      <a:noFill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altLang="zh-CN" sz="1200" kern="10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2020</a:t>
                      </a:r>
                      <a:r>
                        <a:rPr lang="zh-CN" altLang="en-US" sz="1200" kern="10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年</a:t>
                      </a:r>
                    </a:p>
                  </a:txBody>
                  <a:tcPr marL="63947" marR="63947" marT="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4</a:t>
                      </a:r>
                      <a:r>
                        <a:rPr lang="zh-CN" sz="1200" dirty="0">
                          <a:solidFill>
                            <a:srgbClr val="40404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岁及以上癫痫患者局灶性发作的添加治疗；</a:t>
                      </a:r>
                    </a:p>
                  </a:txBody>
                  <a:tcPr marL="63947" marR="63947" marT="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文本框 9"/>
          <p:cNvSpPr txBox="1"/>
          <p:nvPr/>
        </p:nvSpPr>
        <p:spPr>
          <a:xfrm>
            <a:off x="1279525" y="1363424"/>
            <a:ext cx="9632315" cy="396583"/>
          </a:xfrm>
          <a:prstGeom prst="rect">
            <a:avLst/>
          </a:prstGeom>
          <a:solidFill>
            <a:srgbClr val="FFFFFF"/>
          </a:solidFill>
          <a:ln w="12700">
            <a:solidFill>
              <a:srgbClr val="25919E"/>
            </a:solidFill>
            <a:prstDash val="lgDashDot"/>
          </a:ln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拉考沙胺在国内外多个权威指南中均获得</a:t>
            </a:r>
            <a:r>
              <a:rPr 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高级别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推荐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2"/>
          <p:cNvSpPr/>
          <p:nvPr/>
        </p:nvSpPr>
        <p:spPr>
          <a:xfrm>
            <a:off x="0" y="307975"/>
            <a:ext cx="1426845" cy="716280"/>
          </a:xfrm>
          <a:prstGeom prst="rect">
            <a:avLst/>
          </a:prstGeom>
          <a:solidFill>
            <a:srgbClr val="259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文本框 10"/>
          <p:cNvSpPr txBox="1"/>
          <p:nvPr/>
        </p:nvSpPr>
        <p:spPr>
          <a:xfrm>
            <a:off x="499110" y="374650"/>
            <a:ext cx="6997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04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3361055" y="1905"/>
            <a:ext cx="30988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sz="4000"/>
          </a:p>
        </p:txBody>
      </p:sp>
      <p:sp>
        <p:nvSpPr>
          <p:cNvPr id="22" name="文本框 21"/>
          <p:cNvSpPr txBox="1"/>
          <p:nvPr/>
        </p:nvSpPr>
        <p:spPr>
          <a:xfrm>
            <a:off x="1664335" y="375285"/>
            <a:ext cx="30067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1127125" y="1880870"/>
            <a:ext cx="10283190" cy="2064796"/>
          </a:xfrm>
          <a:prstGeom prst="rect">
            <a:avLst/>
          </a:prstGeom>
          <a:noFill/>
          <a:ln>
            <a:solidFill>
              <a:srgbClr val="0070C0"/>
            </a:solidFill>
            <a:prstDash val="lgDashDot"/>
          </a:ln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2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作用机制：拉考沙胺是新一类功能性氨基酸，通过选择性促进电压门控钠通道缓慢失活，从而终止癫痫发作时的长时间、高频率放电。拉考沙胺对钠离子通道慢失活的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选择性比卡马西平高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40-50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倍，强效控制癫痫。</a:t>
            </a:r>
          </a:p>
          <a:p>
            <a:pPr marL="285750" indent="-285750" fontAlgn="auto">
              <a:lnSpc>
                <a:spcPct val="2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拉考沙胺终止的是癫痫发作期间的长时间高频放电，而对正常状态下脑部的短时间高频放电几乎没有影响，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对正常脑功能的影响小。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127125" y="4617134"/>
            <a:ext cx="10270490" cy="1572354"/>
          </a:xfrm>
          <a:prstGeom prst="rect">
            <a:avLst/>
          </a:prstGeom>
          <a:noFill/>
          <a:ln>
            <a:solidFill>
              <a:srgbClr val="0070C0"/>
            </a:solidFill>
            <a:prstDash val="lgDashDot"/>
          </a:ln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200000"/>
              </a:lnSpc>
              <a:spcBef>
                <a:spcPts val="6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2021年青峰药业《合成拉考沙胺的新方法》专利荣获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第二十二届中国专利优秀奖！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285750" indent="-285750" algn="l">
              <a:lnSpc>
                <a:spcPct val="200000"/>
              </a:lnSpc>
              <a:spcBef>
                <a:spcPts val="6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本发明技术具有提高产率、降低成本、节能减排、提高纯度质量、减少后处理过程、操作简单，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利于大规模工业化生产的优势。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139825" y="1512570"/>
            <a:ext cx="7515860" cy="398780"/>
          </a:xfrm>
          <a:prstGeom prst="rect">
            <a:avLst/>
          </a:prstGeom>
          <a:solidFill>
            <a:srgbClr val="25919E"/>
          </a:solidFill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拉考沙胺作为第三代抗癫痫药物，拥有唯一的钠离子慢失活机制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127125" y="4248785"/>
            <a:ext cx="7677785" cy="398780"/>
          </a:xfrm>
          <a:prstGeom prst="rect">
            <a:avLst/>
          </a:prstGeom>
          <a:solidFill>
            <a:srgbClr val="25919E"/>
          </a:solidFill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企业拥有自主产权的合成专利，为高质量的批量生产提供保证</a:t>
            </a:r>
          </a:p>
        </p:txBody>
      </p:sp>
    </p:spTree>
  </p:cSld>
  <p:clrMapOvr>
    <a:masterClrMapping/>
  </p:clrMapOvr>
  <p:transition advClick="0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ef7b0c2e-6545-4d3c-84d8-ce2b21899ed4"/>
  <p:tag name="COMMONDATA" val="eyJoZGlkIjoiZTA4NzIyN2MxYTlmMzQ1NGE2MjU5NWRkMjhlOGMxYTA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b46b02c3-9aac-405a-b162-bfa155190f31}"/>
  <p:tag name="TABLE_ENDDRAG_ORIGIN_RECT" val="822*137"/>
  <p:tag name="TABLE_ENDDRAG_RECT" val="77*389*822*137"/>
  <p:tag name="TABLE_SKINIDX" val="1"/>
  <p:tag name="TABLE_COLORIDX" val="6"/>
  <p:tag name="TABLE_COLOR_RGB" val="0x000000*0xFFFFFF*0x212121*0xFFFFFF*0x8F9887*0xB5BE87*0xB8BACF*0xB7C8D2*0xC3AFB0*0xEFB2C1"/>
  <p:tag name="TABLE_RECT" val="17*362.811*926*143.9"/>
  <p:tag name="TABLE_ONEKEY_SKIN_IDX" val="2"/>
  <p:tag name="TABLE_EMPHASIZE_COLOR" val="941069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0b1293bb-d5d3-47b7-80b8-95a277ef8414}"/>
  <p:tag name="TABLE_RECT" val="17*304.713*926*184.6"/>
  <p:tag name="TABLE_EMPHASIZE_COLOR" val="9410695"/>
  <p:tag name="TABLE_ONEKEY_SKIN_IDX" val="0"/>
  <p:tag name="TABLE_SKINIDX" val="1"/>
  <p:tag name="TABLE_COLORIDX" val="6"/>
  <p:tag name="TABLE_ENDDRAG_ORIGIN_RECT" val="893*208"/>
  <p:tag name="TABLE_ENDDRAG_RECT" val="28*257*893*208"/>
  <p:tag name="TABLE_COLOR_RGB" val="0x000000*0xFFFFFF*0x212121*0xFFFFFF*0x8F9887*0xB5BE87*0xB8BACF*0xB7C8D2*0xC3AFB0*0xEFB2C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70755684-348c-4253-8a8f-09f78c268fa6}"/>
  <p:tag name="TABLE_EMPHASIZE_COLOR" val="9410695"/>
  <p:tag name="TABLE_SKINIDX" val="1"/>
  <p:tag name="TABLE_COLORIDX" val="6"/>
  <p:tag name="TABLE_COLOR_RGB" val="0x000000*0xFFFFFF*0x212121*0xFFFFFF*0x8F9887*0xB5BE87*0xB8BACF*0xB7C8D2*0xC3AFB0*0xEFB2C1"/>
  <p:tag name="TABLE_ENDDRAG_ORIGIN_RECT" val="909*349"/>
  <p:tag name="TABLE_ENDDRAG_RECT" val="29*173*909*34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6">
      <a:majorFont>
        <a:latin typeface="Playfair Display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2442</Words>
  <Application>Microsoft Office PowerPoint</Application>
  <PresentationFormat>宽屏</PresentationFormat>
  <Paragraphs>166</Paragraphs>
  <Slides>11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11</vt:i4>
      </vt:variant>
    </vt:vector>
  </HeadingPairs>
  <TitlesOfParts>
    <vt:vector size="23" baseType="lpstr">
      <vt:lpstr>微软雅黑</vt:lpstr>
      <vt:lpstr>字魂59号-创粗黑</vt:lpstr>
      <vt:lpstr>Arial</vt:lpstr>
      <vt:lpstr>Calibri</vt:lpstr>
      <vt:lpstr>Calibri Light</vt:lpstr>
      <vt:lpstr>Franklin Gothic Book</vt:lpstr>
      <vt:lpstr>Open Sans</vt:lpstr>
      <vt:lpstr>Playfair Display</vt:lpstr>
      <vt:lpstr>Wingdings</vt:lpstr>
      <vt:lpstr>Office Theme</vt:lpstr>
      <vt:lpstr>1_自定义设计方案</vt:lpstr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</dc:creator>
  <cp:lastModifiedBy>suchunling</cp:lastModifiedBy>
  <cp:revision>1057</cp:revision>
  <dcterms:created xsi:type="dcterms:W3CDTF">2020-07-09T02:40:00Z</dcterms:created>
  <dcterms:modified xsi:type="dcterms:W3CDTF">2023-07-14T05:03:28Z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2052-11.1.0.11830</vt:lpwstr>
  </property>
  <property fmtid="{D5CDD505-2E9C-101B-9397-08002B2CF9AE}" pid="3" name="ICV">
    <vt:lpwstr>932E4397E5A74225BF0AA995B725878C</vt:lpwstr>
  </property>
</Properties>
</file>