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6.xml" ContentType="application/vnd.openxmlformats-officedocument.presentationml.notesSlide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2" r:id="rId2"/>
    <p:sldId id="261" r:id="rId3"/>
    <p:sldId id="263" r:id="rId4"/>
    <p:sldId id="264" r:id="rId5"/>
    <p:sldId id="265" r:id="rId6"/>
    <p:sldId id="266" r:id="rId7"/>
    <p:sldId id="270" r:id="rId8"/>
    <p:sldId id="268" r:id="rId9"/>
    <p:sldId id="274" r:id="rId10"/>
    <p:sldId id="273" r:id="rId11"/>
  </p:sldIdLst>
  <p:sldSz cx="9144000" cy="5143500" type="screen16x9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1" userDrawn="1">
          <p15:clr>
            <a:srgbClr val="A4A3A4"/>
          </p15:clr>
        </p15:guide>
        <p15:guide id="2" pos="29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i Mei" initials="RM" lastIdx="1" clrIdx="0"/>
  <p:cmAuthor id="1" name="胡 糊" initials="胡" lastIdx="2" clrIdx="0"/>
  <p:cmAuthor id="108" name="Unknown User1" initials="U" lastIdx="3" clrIdx="0"/>
  <p:cmAuthor id="2" name="Ashley" initials="XQ" lastIdx="19" clrIdx="1"/>
  <p:cmAuthor id="109" name="Unknown User3" initials="U" lastIdx="3" clrIdx="0"/>
  <p:cmAuthor id="3" name="Tian, Tina {MACE~Shanghai}" initials="T" lastIdx="5" clrIdx="1"/>
  <p:cmAuthor id="4" name="admin" initials="a" lastIdx="70" clrIdx="3"/>
  <p:cmAuthor id="111" name="Unknown User2" initials="U" lastIdx="16" clrIdx="6"/>
  <p:cmAuthor id="5" name="未知用户22" initials="未知用户22" lastIdx="1" clrIdx="1"/>
  <p:cmAuthor id="6" name="未知用户23" initials="未知用户23" lastIdx="1" clrIdx="0"/>
  <p:cmAuthor id="7" name="未知用户24" initials="未知用户24" lastIdx="9" clrIdx="0"/>
  <p:cmAuthor id="114" name="James Conard" initials="J" lastIdx="3" clrIdx="0"/>
  <p:cmAuthor id="8" name="未知用户25" initials="未知用户25" lastIdx="1" clrIdx="3"/>
  <p:cmAuthor id="115" name="MedSci" initials="M" lastIdx="1" clrIdx="2"/>
  <p:cmAuthor id="9" name="M225967" initials="M" lastIdx="4" clrIdx="4"/>
  <p:cmAuthor id="116" name="Stephanie Leitwein" initials="S" lastIdx="4" clrIdx="1"/>
  <p:cmAuthor id="10" name="M02775" initials="M" lastIdx="6" clrIdx="5"/>
  <p:cmAuthor id="117" name="微软用户" initials="微" lastIdx="0" clrIdx="0"/>
  <p:cmAuthor id="11" name="M218752" initials="M" lastIdx="23" clrIdx="6"/>
  <p:cmAuthor id="12" name="wufei" initials="w" lastIdx="3" clrIdx="0"/>
  <p:cmAuthor id="13" name="Microsoft Office 用户" initials="M" lastIdx="1" clrIdx="0"/>
  <p:cmAuthor id="14" name="pollian0" initials="p" lastIdx="7" clrIdx="4"/>
  <p:cmAuthor id="15" name="vroberts" initials="v" lastIdx="13" clrIdx="5"/>
  <p:cmAuthor id="16" name="未知用户8" initials="未" lastIdx="16" clrIdx="0"/>
  <p:cmAuthor id="17" name="未知用户9" initials="未" lastIdx="4" clrIdx="1"/>
  <p:cmAuthor id="124" name="Evawoo" initials="E" lastIdx="1" clrIdx="0"/>
  <p:cmAuthor id="18" name="未知用户10" initials="未" lastIdx="16" clrIdx="0"/>
  <p:cmAuthor id="19" name="未知用户11" initials="未" lastIdx="4" clrIdx="1"/>
  <p:cmAuthor id="20" name="未知用户17" initials="未" lastIdx="2" clrIdx="1"/>
  <p:cmAuthor id="21" name="未知用户15" initials="未" lastIdx="16" clrIdx="0"/>
  <p:cmAuthor id="22" name="未知用户18" initials="未" lastIdx="4" clrIdx="1"/>
  <p:cmAuthor id="129" name="刘泽暵" initials="刘" lastIdx="2" clrIdx="45"/>
  <p:cmAuthor id="23" name="未知用户16" initials="未" lastIdx="4" clrIdx="1"/>
  <p:cmAuthor id="24" name="未知用户12" initials="未" lastIdx="16" clrIdx="0"/>
  <p:cmAuthor id="131" name="Zhang Maggie" initials="Z" lastIdx="3" clrIdx="0"/>
  <p:cmAuthor id="25" name="未知用户13" initials="未" lastIdx="4" clrIdx="1"/>
  <p:cmAuthor id="133" name="幸全" initials="幸" lastIdx="1" clrIdx="0"/>
  <p:cmAuthor id="28" name="chunmiao.zhu" initials="c" lastIdx="6" clrIdx="32"/>
  <p:cmAuthor id="135" name="未知用户109" initials="未" lastIdx="1" clrIdx="0"/>
  <p:cmAuthor id="136" name="未知用户105" initials="未" lastIdx="3" clrIdx="0"/>
  <p:cmAuthor id="30" name="chongyang.ge" initials="c" lastIdx="5" clrIdx="2"/>
  <p:cmAuthor id="137" name="未知用户108" initials="未" lastIdx="16" clrIdx="0"/>
  <p:cmAuthor id="31" name="wang jessie" initials="w" lastIdx="3" clrIdx="0"/>
  <p:cmAuthor id="138" name="未知用户107" initials="未" lastIdx="4" clrIdx="1"/>
  <p:cmAuthor id="32" name="jessie wang" initials="j" lastIdx="1" clrIdx="0"/>
  <p:cmAuthor id="139" name="未知用户96" initials="未" lastIdx="1" clrIdx="2"/>
  <p:cmAuthor id="140" name="未知用户97" initials="未" lastIdx="16" clrIdx="0"/>
  <p:cmAuthor id="141" name="未知用户98" initials="未" lastIdx="4" clrIdx="1"/>
  <p:cmAuthor id="142" name="未知用户99" initials="未" lastIdx="0" clrIdx="0"/>
  <p:cmAuthor id="143" name="未知用户100" initials="未" lastIdx="2" clrIdx="1"/>
  <p:cmAuthor id="36" name="Lu, Lu" initials="L" lastIdx="3" clrIdx="0"/>
  <p:cmAuthor id="144" name="未知用户85" initials="未" lastIdx="4" clrIdx="1"/>
  <p:cmAuthor id="145" name="未知用户101" initials="未" lastIdx="16" clrIdx="0"/>
  <p:cmAuthor id="38" name="Eva Zhang" initials="E" lastIdx="1" clrIdx="0"/>
  <p:cmAuthor id="146" name="未知用户102" initials="未" lastIdx="4" clrIdx="1"/>
  <p:cmAuthor id="39" name="Unknown User11" initials="U" lastIdx="0" clrIdx="0"/>
  <p:cmAuthor id="147" name="未知用户103" initials="未" lastIdx="16" clrIdx="0"/>
  <p:cmAuthor id="40" name="Unknown User12" initials="U" lastIdx="2" clrIdx="1"/>
  <p:cmAuthor id="41" name="Young Yog" initials="Y" lastIdx="1" clrIdx="2"/>
  <p:cmAuthor id="42" name="黄雨薇" initials="黄" lastIdx="2" clrIdx="1"/>
  <p:cmAuthor id="43" name="Mishra, Alok [MEDAP]" initials="M" lastIdx="1" clrIdx="0"/>
  <p:cmAuthor id="44" name="杨坤" initials="杨" lastIdx="1" clrIdx="1"/>
  <p:cmAuthor id="45" name="邵蕙" initials="邵" lastIdx="1" clrIdx="0"/>
  <p:cmAuthor id="46" name="Author" initials="A" lastIdx="199" clrIdx="5"/>
  <p:cmAuthor id="47" name="Geng, Jieren [JANCNBJ]" initials="G" lastIdx="1" clrIdx="0"/>
  <p:cmAuthor id="155" name="胡奕" initials="胡" lastIdx="1" clrIdx="1"/>
  <p:cmAuthor id="48" name="office365" initials="o" lastIdx="2" clrIdx="0"/>
  <p:cmAuthor id="156" name="Chen Water" initials="C" lastIdx="50" clrIdx="0"/>
  <p:cmAuthor id="49" name="未知用户14" initials="未" lastIdx="2" clrIdx="1"/>
  <p:cmAuthor id="157" name="Looper Kwok" initials="L" lastIdx="14" clrIdx="0"/>
  <p:cmAuthor id="50" name="Yuhua He" initials="Y" lastIdx="1" clrIdx="0"/>
  <p:cmAuthor id="158" name="fan xingdong" initials="f" lastIdx="1" clrIdx="0"/>
  <p:cmAuthor id="159" name="Han, Xiaoyan {MACZ~Shanghai}" initials="H" lastIdx="12" clrIdx="0"/>
  <p:cmAuthor id="52" name="Myouyou" initials="M" lastIdx="2" clrIdx="2"/>
  <p:cmAuthor id="160" name="马 靖元" initials="马" lastIdx="1" clrIdx="1"/>
  <p:cmAuthor id="161" name="Wu, Yongchun {MACP~Shanghai}" initials="W" lastIdx="25" clrIdx="2"/>
  <p:cmAuthor id="54" name="Unknown User13" initials="U" lastIdx="2" clrIdx="4"/>
  <p:cmAuthor id="162" name="Eric" initials="E" lastIdx="1" clrIdx="2"/>
  <p:cmAuthor id="55" name="Unknown User14" initials="U" lastIdx="5" clrIdx="44"/>
  <p:cmAuthor id="163" name="Matt Gooding (MTM)" initials="M" lastIdx="2" clrIdx="1"/>
  <p:cmAuthor id="56" name="Unknown User29" initials="U" lastIdx="1" clrIdx="0"/>
  <p:cmAuthor id="164" name="Qiyu Shen" initials="Q" lastIdx="3" clrIdx="2"/>
  <p:cmAuthor id="57" name="Unknown User15" initials="U" lastIdx="0" clrIdx="0"/>
  <p:cmAuthor id="165" name="Cathy Yang" initials="C" lastIdx="41" clrIdx="3"/>
  <p:cmAuthor id="58" name="Unknown User4" initials="U" lastIdx="0" clrIdx="0"/>
  <p:cmAuthor id="166" name="USER" initials="U" lastIdx="20" clrIdx="4"/>
  <p:cmAuthor id="59" name="Unknown User16" initials="U" lastIdx="2" clrIdx="0"/>
  <p:cmAuthor id="167" name="未知用户28" initials="未知用户28" lastIdx="91" clrIdx="5"/>
  <p:cmAuthor id="60" name="Unknown User17" initials="U" lastIdx="0" clrIdx="0"/>
  <p:cmAuthor id="168" name="未知用户29" initials="未知用户29" lastIdx="4" clrIdx="6"/>
  <p:cmAuthor id="169" name="未知用户30" initials="未知用户30" lastIdx="0" clrIdx="0"/>
  <p:cmAuthor id="170" name="未知用户31" initials="未知用户31" lastIdx="1" clrIdx="2"/>
  <p:cmAuthor id="63" name="Unknown User20" initials="U" lastIdx="1" clrIdx="2"/>
  <p:cmAuthor id="171" name="Chai, Grace /CN" initials="C" lastIdx="2" clrIdx="3"/>
  <p:cmAuthor id="64" name="Unknown User21" initials="U" lastIdx="14" clrIdx="0"/>
  <p:cmAuthor id="68" name="未知用户20" initials="未知用户20" lastIdx="5" clrIdx="0"/>
  <p:cmAuthor id="69" name="Unknown User26" initials="U" lastIdx="7" clrIdx="1"/>
  <p:cmAuthor id="70" name="未知用户21" initials="未知用户21" lastIdx="1" clrIdx="0"/>
  <p:cmAuthor id="74" name="未知用户27" initials="未知用户27" lastIdx="1" clrIdx="46"/>
  <p:cmAuthor id="2000" name="王祉蘅_VnMn7ZrQ" initials="authorId_474830240" lastIdx="0" clrIdx="0"/>
  <p:cmAuthor id="75" name="作者" initials="A" lastIdx="0" clrIdx="24"/>
  <p:cmAuthor id="2001" name="庞 文杰" initials="庞" lastIdx="1" clrIdx="50"/>
  <p:cmAuthor id="76" name="Xu, Aili" initials="X" lastIdx="1" clrIdx="0"/>
  <p:cmAuthor id="77" name="未知用户84" initials="未" lastIdx="16" clrIdx="0"/>
  <p:cmAuthor id="78" name="李 双阳" initials="李" lastIdx="2" clrIdx="3"/>
  <p:cmAuthor id="79" name="未知用户33" initials="未" lastIdx="5" clrIdx="0"/>
  <p:cmAuthor id="80" name="未知用户34" initials="未" lastIdx="7" clrIdx="1"/>
  <p:cmAuthor id="81" name="未知用户35" initials="未" lastIdx="1" clrIdx="0"/>
  <p:cmAuthor id="82" name="未知用户36" initials="未" lastIdx="2" clrIdx="45"/>
  <p:cmAuthor id="83" name="未知用户104" initials="未" lastIdx="4" clrIdx="1"/>
  <p:cmAuthor id="84" name="未知用户90" initials="未" lastIdx="8" clrIdx="0"/>
  <p:cmAuthor id="85" name="未知用户91" initials="未" lastIdx="199" clrIdx="5"/>
  <p:cmAuthor id="87" name="马志刚" initials="马" lastIdx="3" clrIdx="0"/>
  <p:cmAuthor id="88" name="Samuel Zhou" initials="S" lastIdx="16" clrIdx="6"/>
  <p:cmAuthor id="90" name="jia.wen" initials="j" lastIdx="8" clrIdx="43"/>
  <p:cmAuthor id="91" name="顾毛毛" initials="顾" lastIdx="5" clrIdx="44"/>
  <p:cmAuthor id="95" name="Cindy Liu" initials="C" lastIdx="2" clrIdx="4"/>
  <p:cmAuthor id="96" name="DELL" initials="D" lastIdx="1" clrIdx="48"/>
  <p:cmAuthor id="97" name="殷雪琲" initials="殷" lastIdx="1" clrIdx="49"/>
  <p:cmAuthor id="102" name="Shao Hui" initials="S" lastIdx="1" clrIdx="0"/>
  <p:cmAuthor id="103" name="Chenxi Zhang" initials="C" lastIdx="4" clrIdx="0"/>
  <p:cmAuthor id="104" name="LAPTOP" initials="L" lastIdx="5" clrIdx="0"/>
  <p:cmAuthor id="105" name="Windows 用户" initials="W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7315"/>
    <a:srgbClr val="DCE6F2"/>
    <a:srgbClr val="EDCECB"/>
    <a:srgbClr val="DE923B"/>
    <a:srgbClr val="3A76B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798" autoAdjust="0"/>
  </p:normalViewPr>
  <p:slideViewPr>
    <p:cSldViewPr showGuides="1">
      <p:cViewPr varScale="1">
        <p:scale>
          <a:sx n="73" d="100"/>
          <a:sy n="73" d="100"/>
        </p:scale>
        <p:origin x="852" y="44"/>
      </p:cViewPr>
      <p:guideLst>
        <p:guide orient="horz" pos="1601"/>
        <p:guide pos="29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9848" cy="6984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000" b="1" i="0" u="none" strike="noStrike" kern="1200" spc="0" baseline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r>
              <a:rPr lang="zh-CN" altLang="en-US" sz="8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福沙匹坦对比阿瑞匹坦在预防</a:t>
            </a:r>
            <a:r>
              <a:rPr lang="en-US" altLang="zh-CN" sz="8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CINV</a:t>
            </a:r>
            <a:r>
              <a:rPr lang="zh-CN" altLang="en-US" sz="8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输注不良反应</a:t>
            </a:r>
            <a:r>
              <a:rPr lang="zh-CN" altLang="en-US" sz="8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发生率</a:t>
            </a:r>
            <a:r>
              <a:rPr lang="en-US" altLang="zh-CN" sz="800" b="1" baseline="300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8-10</a:t>
            </a:r>
            <a:endParaRPr lang="zh-CN" altLang="en-US" sz="800" b="1" baseline="300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13302650946887826"/>
          <c:y val="4.4938991985893469E-2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zh-CN" sz="1000" b="1" i="0" u="none" strike="noStrike" kern="1200" spc="0" baseline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[工作簿1]Sheet2!$A$2</c:f>
              <c:strCache>
                <c:ptCount val="1"/>
                <c:pt idx="0">
                  <c:v>阿瑞匹坦</c:v>
                </c:pt>
              </c:strCache>
            </c:strRef>
          </c:tx>
          <c:spPr>
            <a:solidFill>
              <a:srgbClr val="3A76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ysClr val="windowText" lastClr="000000">
                          <a:lumMod val="35000"/>
                          <a:lumOff val="6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[工作簿1]Sheet2!$B$1:$D$1</c:f>
              <c:strCache>
                <c:ptCount val="3"/>
                <c:pt idx="0">
                  <c:v>Tsuda</c:v>
                </c:pt>
                <c:pt idx="1">
                  <c:v>Leal</c:v>
                </c:pt>
                <c:pt idx="2">
                  <c:v>Fuji</c:v>
                </c:pt>
              </c:strCache>
            </c:strRef>
          </c:cat>
          <c:val>
            <c:numRef>
              <c:f>[工作簿1]Sheet2!$B$2:$D$2</c:f>
              <c:numCache>
                <c:formatCode>0%</c:formatCode>
                <c:ptCount val="3"/>
                <c:pt idx="0">
                  <c:v>0.42</c:v>
                </c:pt>
                <c:pt idx="1">
                  <c:v>0.02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76-4CFF-A548-EAADE4A605AA}"/>
            </c:ext>
          </c:extLst>
        </c:ser>
        <c:ser>
          <c:idx val="1"/>
          <c:order val="1"/>
          <c:tx>
            <c:strRef>
              <c:f>[工作簿1]Sheet2!$A$3</c:f>
              <c:strCache>
                <c:ptCount val="1"/>
                <c:pt idx="0">
                  <c:v>福沙匹坦</c:v>
                </c:pt>
              </c:strCache>
            </c:strRef>
          </c:tx>
          <c:spPr>
            <a:solidFill>
              <a:srgbClr val="DE923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ysClr val="windowText" lastClr="000000">
                          <a:lumMod val="35000"/>
                          <a:lumOff val="6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[工作簿1]Sheet2!$B$1:$D$1</c:f>
              <c:strCache>
                <c:ptCount val="3"/>
                <c:pt idx="0">
                  <c:v>Tsuda</c:v>
                </c:pt>
                <c:pt idx="1">
                  <c:v>Leal</c:v>
                </c:pt>
                <c:pt idx="2">
                  <c:v>Fuji</c:v>
                </c:pt>
              </c:strCache>
            </c:strRef>
          </c:cat>
          <c:val>
            <c:numRef>
              <c:f>[工作簿1]Sheet2!$B$3:$D$3</c:f>
              <c:numCache>
                <c:formatCode>0%</c:formatCode>
                <c:ptCount val="3"/>
                <c:pt idx="0">
                  <c:v>0.96</c:v>
                </c:pt>
                <c:pt idx="1">
                  <c:v>0.35</c:v>
                </c:pt>
                <c:pt idx="2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76-4CFF-A548-EAADE4A605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68417736"/>
        <c:axId val="468418912"/>
      </c:barChart>
      <c:catAx>
        <c:axId val="46841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468418912"/>
        <c:crosses val="autoZero"/>
        <c:auto val="1"/>
        <c:lblAlgn val="ctr"/>
        <c:lblOffset val="100"/>
        <c:noMultiLvlLbl val="0"/>
      </c:catAx>
      <c:valAx>
        <c:axId val="46841891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468417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7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7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7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12700" cap="flat" cmpd="sng" algn="ctr">
      <a:solidFill>
        <a:srgbClr val="3A76B4"/>
      </a:solidFill>
      <a:prstDash val="solid"/>
      <a:miter lim="800000"/>
    </a:ln>
    <a:effectLst/>
    <a:sp3d>
      <a:extrusionClr>
        <a:srgbClr val="FFFFFF"/>
      </a:extrusionClr>
      <a:contourClr>
        <a:srgbClr val="FFFFFF"/>
      </a:contourClr>
    </a:sp3d>
  </c:spPr>
  <c:txPr>
    <a:bodyPr/>
    <a:lstStyle/>
    <a:p>
      <a:pPr>
        <a:defRPr lang="zh-CN">
          <a:solidFill>
            <a:schemeClr val="dk1"/>
          </a:solidFill>
          <a:latin typeface="+mn-lt"/>
          <a:ea typeface="+mn-ea"/>
          <a:cs typeface="+mn-cs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000" b="1" i="0" u="none" strike="noStrike" kern="1200" spc="0" baseline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sz="1000" b="1" dirty="0">
                <a:solidFill>
                  <a:srgbClr val="000000"/>
                </a:solidFill>
              </a:rPr>
              <a:t>需解救治疗</a:t>
            </a:r>
            <a:r>
              <a:rPr lang="zh-CN" sz="1000" b="1" dirty="0" smtClean="0">
                <a:solidFill>
                  <a:srgbClr val="000000"/>
                </a:solidFill>
              </a:rPr>
              <a:t>比例</a:t>
            </a:r>
            <a:r>
              <a:rPr lang="en-US" altLang="zh-CN" sz="1000" b="1" baseline="30000" dirty="0" smtClean="0">
                <a:solidFill>
                  <a:srgbClr val="000000"/>
                </a:solidFill>
              </a:rPr>
              <a:t>6</a:t>
            </a:r>
            <a:endParaRPr lang="zh-CN" sz="1000" b="1" baseline="30000" dirty="0">
              <a:solidFill>
                <a:srgbClr val="000000"/>
              </a:solidFill>
            </a:endParaRPr>
          </a:p>
        </c:rich>
      </c:tx>
      <c:layout>
        <c:manualLayout>
          <c:xMode val="edge"/>
          <c:yMode val="edge"/>
          <c:x val="0.40921070150955902"/>
          <c:y val="8.1979048877124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116919072451499"/>
          <c:y val="0.15204822807288601"/>
          <c:w val="0.82812787576820601"/>
          <c:h val="0.66380817190510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阿瑞匹坦(n=495)</c:v>
                </c:pt>
              </c:strCache>
            </c:strRef>
          </c:tx>
          <c:spPr>
            <a:solidFill>
              <a:srgbClr val="3A76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1" i="0" u="none" strike="noStrike" kern="1200" baseline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挽救治疗的使用情况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14-4362-8957-EA30D1708C3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福沙匹坦(n=458)</c:v>
                </c:pt>
              </c:strCache>
            </c:strRef>
          </c:tx>
          <c:spPr>
            <a:solidFill>
              <a:srgbClr val="DE923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1" i="0" u="none" strike="noStrike" kern="1200" baseline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挽救治疗的使用情况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0.11799999999999999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14-4362-8957-EA30D1708C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7265512"/>
        <c:axId val="587263160"/>
      </c:barChart>
      <c:catAx>
        <c:axId val="587265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87263160"/>
        <c:crosses val="autoZero"/>
        <c:auto val="1"/>
        <c:lblAlgn val="ctr"/>
        <c:lblOffset val="100"/>
        <c:noMultiLvlLbl val="0"/>
      </c:catAx>
      <c:valAx>
        <c:axId val="587263160"/>
        <c:scaling>
          <c:orientation val="minMax"/>
          <c:max val="0.16"/>
        </c:scaling>
        <c:delete val="0"/>
        <c:axPos val="l"/>
        <c:numFmt formatCode="0.0%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87265512"/>
        <c:crosses val="autoZero"/>
        <c:crossBetween val="between"/>
        <c:majorUnit val="0.04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</c:legendEntry>
      <c:layout>
        <c:manualLayout>
          <c:xMode val="edge"/>
          <c:yMode val="edge"/>
          <c:x val="0.252845173325073"/>
          <c:y val="0.90711021815562598"/>
          <c:w val="0.58991050664739497"/>
          <c:h val="5.74721864334071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1" i="0" u="none" strike="noStrike" kern="1200" baseline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900">
          <a:solidFill>
            <a:srgbClr val="000000"/>
          </a:solidFill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阿瑞匹坦（n=495）</c:v>
                </c:pt>
              </c:strCache>
            </c:strRef>
          </c:tx>
          <c:spPr>
            <a:solidFill>
              <a:srgbClr val="3A76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急性CINV完全缓解率</c:v>
                </c:pt>
                <c:pt idx="1">
                  <c:v>延迟CINV完全缓解率</c:v>
                </c:pt>
                <c:pt idx="2">
                  <c:v>整体CINV完全缓解率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0.92100000000000004</c:v>
                </c:pt>
                <c:pt idx="1">
                  <c:v>0.90100000000000002</c:v>
                </c:pt>
                <c:pt idx="2">
                  <c:v>0.879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68-41E8-B705-0BE2DA05ED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福沙匹坦（n=458）</c:v>
                </c:pt>
              </c:strCache>
            </c:strRef>
          </c:tx>
          <c:spPr>
            <a:solidFill>
              <a:srgbClr val="DE923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急性CINV完全缓解率</c:v>
                </c:pt>
                <c:pt idx="1">
                  <c:v>延迟CINV完全缓解率</c:v>
                </c:pt>
                <c:pt idx="2">
                  <c:v>整体CINV完全缓解率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0.91</c:v>
                </c:pt>
                <c:pt idx="1">
                  <c:v>0.84099999999999997</c:v>
                </c:pt>
                <c:pt idx="2">
                  <c:v>0.82299999999999995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68-41E8-B705-0BE2DA05ED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92491320"/>
        <c:axId val="592493672"/>
      </c:barChart>
      <c:catAx>
        <c:axId val="592491320"/>
        <c:scaling>
          <c:orientation val="minMax"/>
        </c:scaling>
        <c:delete val="0"/>
        <c:axPos val="b"/>
        <c:numFmt formatCode="&quot;￥&quot;#,##0.00_);[Red]\(&quot;￥&quot;#,##0.00\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592493672"/>
        <c:crosses val="autoZero"/>
        <c:auto val="1"/>
        <c:lblAlgn val="ctr"/>
        <c:lblOffset val="100"/>
        <c:noMultiLvlLbl val="0"/>
      </c:catAx>
      <c:valAx>
        <c:axId val="592493672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 w="6350">
            <a:solidFill>
              <a:schemeClr val="tx1"/>
            </a:solidFill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9249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ysClr val="windowText" lastClr="000000">
        <a:lumMod val="65000"/>
        <a:lumOff val="35000"/>
      </a:sysClr>
    </cs:fontRef>
    <cs:defRPr sz="1000" kern="1200"/>
  </cs:axisTitle>
  <cs:categoryAxis>
    <cs:lnRef idx="0"/>
    <cs:fillRef idx="0"/>
    <cs:effectRef idx="0"/>
    <cs:fontRef idx="minor">
      <a:sysClr val="windowText" lastClr="000000">
        <a:lumMod val="65000"/>
        <a:lumOff val="35000"/>
      </a:sysClr>
    </cs:fontRef>
    <cs:spPr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ysClr val="windowText" lastClr="000000"/>
    </cs:fontRef>
    <cs:spPr>
      <a:solidFill>
        <a:sysClr val="window" lastClr="FFFFFF"/>
      </a:solidFill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  <cs:defRPr sz="1000" kern="1200"/>
  </cs:chartArea>
  <cs:dataLabel>
    <cs:lnRef idx="0"/>
    <cs:fillRef idx="0"/>
    <cs:effectRef idx="0"/>
    <cs:fontRef idx="minor">
      <a:sysClr val="windowText" lastClr="000000">
        <a:lumMod val="75000"/>
        <a:lumOff val="25000"/>
      </a:sysClr>
    </cs:fontRef>
    <cs:defRPr sz="900" kern="1200"/>
  </cs:dataLabel>
  <cs:dataLabelCallout>
    <cs:lnRef idx="0"/>
    <cs:fillRef idx="0"/>
    <cs:effectRef idx="0"/>
    <cs:fontRef idx="minor">
      <a:sysClr val="windowText" lastClr="000000">
        <a:lumMod val="65000"/>
        <a:lumOff val="35000"/>
      </a:sysClr>
    </cs:fontRef>
    <cs:spPr>
      <a:solidFill>
        <a:sysClr val="window" lastClr="FFFFFF"/>
      </a:solidFill>
      <a:ln>
        <a:solidFill>
          <a:sysClr val="windowText" lastClr="000000">
            <a:lumMod val="25000"/>
            <a:lumOff val="75000"/>
          </a:sys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ysClr val="windowText" lastClr="000000"/>
    </cs:fontRef>
  </cs:dataPoint>
  <cs:dataPoint3D>
    <cs:lnRef idx="0"/>
    <cs:fillRef idx="1">
      <cs:styleClr val="auto"/>
    </cs:fillRef>
    <cs:effectRef idx="0"/>
    <cs:fontRef idx="minor">
      <a:sysClr val="windowText" lastClr="000000"/>
    </cs:fontRef>
  </cs:dataPoint3D>
  <cs:dataPointLine>
    <cs:lnRef idx="0">
      <cs:styleClr val="auto"/>
    </cs:lnRef>
    <cs:fillRef idx="1"/>
    <cs:effectRef idx="0"/>
    <cs:fontRef idx="minor">
      <a:sysClr val="windowText" lastClr="000000"/>
    </cs:fontRef>
    <cs:spPr>
      <a:ln w="28575" cap="rnd">
        <a:solidFill>
          <a:srgbClr val="FFFFFF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ysClr val="windowText" lastClr="000000"/>
    </cs:fontRef>
    <cs:spPr>
      <a:ln w="9525">
        <a:solidFill>
          <a:srgbClr val="FFFFFF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ysClr val="windowText" lastClr="000000"/>
    </cs:fontRef>
    <cs:spPr>
      <a:ln w="9525" cap="rnd">
        <a:solidFill>
          <a:srgbClr val="FFFFFF"/>
        </a:solidFill>
        <a:round/>
      </a:ln>
    </cs:spPr>
  </cs:dataPointWireframe>
  <cs:dataTable>
    <cs:lnRef idx="0"/>
    <cs:fillRef idx="0"/>
    <cs:effectRef idx="0"/>
    <cs:fontRef idx="minor">
      <a:sysClr val="windowText" lastClr="000000">
        <a:lumMod val="65000"/>
        <a:lumOff val="35000"/>
      </a:sysClr>
    </cs:fontRef>
    <cs:spPr>
      <a:noFill/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  <cs:defRPr sz="900" kern="1200"/>
  </cs:dataTable>
  <cs:downBar>
    <cs:lnRef idx="0"/>
    <cs:fillRef idx="0"/>
    <cs:effectRef idx="0"/>
    <cs:fontRef idx="minor">
      <a:sysClr val="windowText" lastClr="000000"/>
    </cs:fontRef>
    <cs:spPr>
      <a:solidFill>
        <a:sysClr val="windowText" lastClr="000000">
          <a:lumMod val="65000"/>
          <a:lumOff val="35000"/>
        </a:sysClr>
      </a:solidFill>
      <a:ln w="9525">
        <a:solidFill>
          <a:sysClr val="windowText" lastClr="000000">
            <a:lumMod val="65000"/>
            <a:lumOff val="35000"/>
          </a:sysClr>
        </a:solidFill>
      </a:ln>
    </cs:spPr>
  </cs:downBar>
  <cs:drop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35000"/>
            <a:lumOff val="65000"/>
          </a:sysClr>
        </a:solidFill>
        <a:round/>
      </a:ln>
    </cs:spPr>
  </cs:dropLine>
  <cs:errorBar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65000"/>
            <a:lumOff val="35000"/>
          </a:sysClr>
        </a:solidFill>
        <a:round/>
      </a:ln>
    </cs:spPr>
  </cs:errorBar>
  <cs:floor>
    <cs:lnRef idx="0"/>
    <cs:fillRef idx="0"/>
    <cs:effectRef idx="0"/>
    <cs:fontRef idx="minor">
      <a:sysClr val="windowText" lastClr="000000"/>
    </cs:fontRef>
    <cs:spPr>
      <a:noFill/>
      <a:ln>
        <a:noFill/>
      </a:ln>
    </cs:spPr>
  </cs:floor>
  <cs:gridlineMajor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15000"/>
            <a:lumOff val="85000"/>
          </a:sysClr>
        </a:solidFill>
        <a:round/>
      </a:ln>
    </cs:spPr>
  </cs:gridlineMajor>
  <cs:gridlineMinor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5000"/>
            <a:lumOff val="95000"/>
          </a:sysClr>
        </a:solidFill>
        <a:round/>
      </a:ln>
    </cs:spPr>
  </cs:gridlineMinor>
  <cs:hiLo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75000"/>
            <a:lumOff val="25000"/>
          </a:sysClr>
        </a:solidFill>
        <a:round/>
      </a:ln>
    </cs:spPr>
  </cs:hiLoLine>
  <cs:leader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35000"/>
            <a:lumOff val="65000"/>
          </a:sysClr>
        </a:solidFill>
        <a:round/>
      </a:ln>
    </cs:spPr>
  </cs:leaderLine>
  <cs:legend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legend>
  <cs:plotArea mods="allowNoFillOverride allowNoLineOverride">
    <cs:lnRef idx="0"/>
    <cs:fillRef idx="0"/>
    <cs:effectRef idx="0"/>
    <cs:fontRef idx="minor">
      <a:sysClr val="windowText" lastClr="000000"/>
    </cs:fontRef>
  </cs:plotArea>
  <cs:plotArea3D mods="allowNoFillOverride allowNoLineOverride">
    <cs:lnRef idx="0"/>
    <cs:fillRef idx="0"/>
    <cs:effectRef idx="0"/>
    <cs:fontRef idx="minor">
      <a:sysClr val="windowText" lastClr="000000"/>
    </cs:fontRef>
  </cs:plotArea3D>
  <cs:seriesAxis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seriesAxis>
  <cs:seriesLine>
    <cs:lnRef idx="0"/>
    <cs:fillRef idx="0"/>
    <cs:effectRef idx="0"/>
    <cs:fontRef idx="minor">
      <a:sysClr val="windowText" lastClr="000000"/>
    </cs:fontRef>
    <cs:spPr>
      <a:ln w="9525" cap="flat" cmpd="sng" algn="ctr">
        <a:solidFill>
          <a:sysClr val="windowText" lastClr="000000">
            <a:lumMod val="35000"/>
            <a:lumOff val="65000"/>
          </a:sysClr>
        </a:solidFill>
        <a:round/>
      </a:ln>
    </cs:spPr>
  </cs:seriesLine>
  <cs:title>
    <cs:lnRef idx="0"/>
    <cs:fillRef idx="0"/>
    <cs:effectRef idx="0"/>
    <cs:fontRef idx="minor">
      <a:sysClr val="windowText" lastClr="000000">
        <a:lumMod val="65000"/>
        <a:lumOff val="35000"/>
      </a:sys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ysClr val="windowText" lastClr="000000"/>
    </cs:fontRef>
    <cs:spPr>
      <a:ln w="19050" cap="rnd">
        <a:solidFill>
          <a:srgbClr val="FFFFFF"/>
        </a:solidFill>
        <a:prstDash val="sysDot"/>
      </a:ln>
    </cs:spPr>
  </cs:trendline>
  <cs:trendlineLabel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trendlineLabel>
  <cs:upBar>
    <cs:lnRef idx="0"/>
    <cs:fillRef idx="0"/>
    <cs:effectRef idx="0"/>
    <cs:fontRef idx="minor">
      <a:sysClr val="windowText" lastClr="000000"/>
    </cs:fontRef>
    <cs:spPr>
      <a:solidFill>
        <a:sysClr val="window" lastClr="FFFFFF"/>
      </a:solidFill>
      <a:ln w="9525">
        <a:solidFill>
          <a:sysClr val="windowText" lastClr="000000">
            <a:lumMod val="15000"/>
            <a:lumOff val="85000"/>
          </a:sysClr>
        </a:solidFill>
      </a:ln>
    </cs:spPr>
  </cs:upBar>
  <cs:valueAxis>
    <cs:lnRef idx="0"/>
    <cs:fillRef idx="0"/>
    <cs:effectRef idx="0"/>
    <cs:fontRef idx="minor">
      <a:sysClr val="windowText" lastClr="000000">
        <a:lumMod val="65000"/>
        <a:lumOff val="35000"/>
      </a:sysClr>
    </cs:fontRef>
    <cs:defRPr sz="900" kern="1200"/>
  </cs:valueAxis>
  <cs:wall>
    <cs:lnRef idx="0"/>
    <cs:fillRef idx="0"/>
    <cs:effectRef idx="0"/>
    <cs:fontRef idx="minor">
      <a:sysClr val="windowText" lastClr="000000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EC639B2-E7EE-4403-B00C-D2B0AE28B26C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A3428B6-1182-4653-8F5A-9761C444C3C2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15116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1.</a:t>
            </a:r>
            <a:r>
              <a:rPr lang="zh-CN" altLang="zh-CN" dirty="0"/>
              <a:t>幻灯片内容必须遵守中华人民共和国相关法律法规， 申报企业对相关内容的合法性、合规性负责。</a:t>
            </a:r>
          </a:p>
          <a:p>
            <a:pPr lvl="0"/>
            <a:r>
              <a:rPr lang="en-US" altLang="zh-CN" dirty="0"/>
              <a:t>2.</a:t>
            </a:r>
            <a:r>
              <a:rPr lang="zh-CN" altLang="zh-CN" dirty="0"/>
              <a:t>申报企业对幻灯片内容的全面、准确、完整负责，与 提交的其他申报资料一致</a:t>
            </a:r>
            <a:r>
              <a:rPr lang="zh-CN" altLang="en-US" dirty="0"/>
              <a:t>。</a:t>
            </a:r>
            <a:endParaRPr lang="en-US" altLang="zh-CN" dirty="0"/>
          </a:p>
          <a:p>
            <a:pPr lvl="0"/>
            <a:r>
              <a:rPr lang="en-US" altLang="zh-CN" dirty="0"/>
              <a:t>3.</a:t>
            </a:r>
            <a:r>
              <a:rPr lang="zh-CN" altLang="zh-CN" dirty="0"/>
              <a:t>片子总数控制在 </a:t>
            </a:r>
            <a:r>
              <a:rPr lang="en-US" altLang="zh-CN" dirty="0"/>
              <a:t>10 </a:t>
            </a:r>
            <a:r>
              <a:rPr lang="zh-CN" altLang="zh-CN" dirty="0"/>
              <a:t>张</a:t>
            </a:r>
            <a:r>
              <a:rPr lang="en-US" altLang="zh-CN" dirty="0"/>
              <a:t>(</a:t>
            </a:r>
            <a:r>
              <a:rPr lang="zh-CN" altLang="zh-CN" dirty="0"/>
              <a:t>不含首页、目录页</a:t>
            </a:r>
            <a:r>
              <a:rPr lang="en-US" altLang="zh-CN" dirty="0"/>
              <a:t>)</a:t>
            </a:r>
            <a:r>
              <a:rPr lang="zh-CN" altLang="zh-CN" dirty="0"/>
              <a:t>。</a:t>
            </a:r>
          </a:p>
          <a:p>
            <a:pPr lvl="0"/>
            <a:r>
              <a:rPr lang="en-US" altLang="zh-CN" dirty="0"/>
              <a:t>4.</a:t>
            </a:r>
            <a:r>
              <a:rPr lang="zh-CN" altLang="zh-CN" dirty="0"/>
              <a:t>容量 文件总容量不超过</a:t>
            </a:r>
            <a:r>
              <a:rPr lang="en-US" altLang="zh-CN" dirty="0"/>
              <a:t>50M</a:t>
            </a:r>
            <a:r>
              <a:rPr lang="zh-CN" altLang="zh-CN" dirty="0"/>
              <a:t>。</a:t>
            </a:r>
          </a:p>
          <a:p>
            <a:pPr lvl="0"/>
            <a:endParaRPr lang="zh-CN" altLang="zh-CN" dirty="0"/>
          </a:p>
        </p:txBody>
      </p:sp>
      <p:sp>
        <p:nvSpPr>
          <p:cNvPr id="6148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hangingPunct="1"/>
            <a:fld id="{BB962C8B-B14F-4D97-AF65-F5344CB8AC3E}" type="datetime1">
              <a:rPr lang="zh-CN" altLang="en-US" dirty="0"/>
              <a:t>2023/7/14</a:t>
            </a:fld>
            <a:endParaRPr lang="zh-CN" altLang="en-US" sz="1200" dirty="0"/>
          </a:p>
        </p:txBody>
      </p:sp>
      <p:sp>
        <p:nvSpPr>
          <p:cNvPr id="6149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dirty="0"/>
              <a:t>1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3536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9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dirty="0"/>
          </a:p>
          <a:p>
            <a:pPr lvl="0"/>
            <a:r>
              <a:rPr lang="zh-CN" altLang="en-US" dirty="0"/>
              <a:t>包括但不限于：药品通用名称；注册规格；说明书适应症</a:t>
            </a:r>
            <a:r>
              <a:rPr lang="en-US" altLang="zh-CN" dirty="0"/>
              <a:t>/</a:t>
            </a:r>
            <a:r>
              <a:rPr lang="zh-CN" altLang="en-US" dirty="0"/>
              <a:t>功能主治（概述）；用法用量；中国大陆首次上市时间；目前大陆地区同通用名药品的上市情况；全球首个上市国家</a:t>
            </a:r>
            <a:r>
              <a:rPr lang="en-US" altLang="zh-CN" dirty="0"/>
              <a:t>/</a:t>
            </a:r>
            <a:r>
              <a:rPr lang="zh-CN" altLang="en-US" dirty="0"/>
              <a:t>地区及上市时间；是否为</a:t>
            </a:r>
            <a:r>
              <a:rPr lang="en-US" altLang="zh-CN" dirty="0"/>
              <a:t>OTC</a:t>
            </a:r>
            <a:r>
              <a:rPr lang="zh-CN" altLang="en-US" dirty="0"/>
              <a:t>药品；参照药品建议；所治疗疾病基本情况、弥补未满足的治疗需求情况、大陆地区发病率、年发病患者总数等。</a:t>
            </a:r>
          </a:p>
        </p:txBody>
      </p:sp>
      <p:sp>
        <p:nvSpPr>
          <p:cNvPr id="9220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hangingPunct="1"/>
            <a:fld id="{BB962C8B-B14F-4D97-AF65-F5344CB8AC3E}" type="datetime1">
              <a:rPr lang="zh-CN" altLang="en-US" dirty="0"/>
              <a:t>2023/7/14</a:t>
            </a:fld>
            <a:endParaRPr lang="zh-CN" altLang="en-US" sz="1200" dirty="0"/>
          </a:p>
        </p:txBody>
      </p:sp>
      <p:sp>
        <p:nvSpPr>
          <p:cNvPr id="9221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dirty="0"/>
              <a:t>3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69658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11268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hangingPunct="1"/>
            <a:fld id="{BB962C8B-B14F-4D97-AF65-F5344CB8AC3E}" type="datetime1">
              <a:rPr lang="zh-CN" altLang="en-US" dirty="0"/>
              <a:t>2023/7/14</a:t>
            </a:fld>
            <a:endParaRPr lang="zh-CN" altLang="en-US" sz="1200" dirty="0"/>
          </a:p>
        </p:txBody>
      </p:sp>
      <p:sp>
        <p:nvSpPr>
          <p:cNvPr id="11269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dirty="0"/>
              <a:t>4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54800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5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0"/>
              <a:t>包括但不限于：药品说明书收载的安全性信息；该药品 在国内外不良反应发生情况；与目录内同治疗领域药品安全 性方面的主要优势和不足。</a:t>
            </a:r>
          </a:p>
        </p:txBody>
      </p:sp>
      <p:sp>
        <p:nvSpPr>
          <p:cNvPr id="13316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hangingPunct="1"/>
            <a:fld id="{BB962C8B-B14F-4D97-AF65-F5344CB8AC3E}" type="datetime1">
              <a:rPr lang="zh-CN" altLang="en-US" dirty="0"/>
              <a:t>2023/7/14</a:t>
            </a:fld>
            <a:endParaRPr lang="zh-CN" altLang="en-US" sz="1200" dirty="0"/>
          </a:p>
        </p:txBody>
      </p:sp>
      <p:sp>
        <p:nvSpPr>
          <p:cNvPr id="13317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dirty="0"/>
              <a:t>5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89359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5363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0"/>
              <a:t>包括但不限于：临床试验和真实世界中，与对照药品疗 效相比较该药品的主要优势和不足；临床指南</a:t>
            </a:r>
            <a:r>
              <a:rPr lang="en-US" altLang="zh-CN" dirty="0"/>
              <a:t>/</a:t>
            </a:r>
            <a:r>
              <a:rPr lang="zh-CN" altLang="zh-CN" dirty="0"/>
              <a:t>诊疗规范推荐 情况；国家药监局药品审评中心出具的《技术评审报告》中关于本药品有效性的描述；与目录内同治疗领域药品相比，该药品有效性方面的优势和不足。</a:t>
            </a:r>
          </a:p>
        </p:txBody>
      </p:sp>
      <p:sp>
        <p:nvSpPr>
          <p:cNvPr id="15364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hangingPunct="1"/>
            <a:fld id="{BB962C8B-B14F-4D97-AF65-F5344CB8AC3E}" type="datetime1">
              <a:rPr lang="zh-CN" altLang="en-US" dirty="0"/>
              <a:t>2023/7/14</a:t>
            </a:fld>
            <a:endParaRPr lang="zh-CN" altLang="en-US" sz="1200" dirty="0"/>
          </a:p>
        </p:txBody>
      </p:sp>
      <p:sp>
        <p:nvSpPr>
          <p:cNvPr id="15365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dirty="0"/>
              <a:t>6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57200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0"/>
              <a:t>包括但不限于：主要创新点；该创新带来的疗效或安全 性方面的优势；是否为国家</a:t>
            </a:r>
            <a:r>
              <a:rPr lang="en-US" altLang="zh-CN" dirty="0"/>
              <a:t>“</a:t>
            </a:r>
            <a:r>
              <a:rPr lang="zh-CN" altLang="zh-CN" dirty="0"/>
              <a:t>重大新药创制</a:t>
            </a:r>
            <a:r>
              <a:rPr lang="en-US" altLang="zh-CN" dirty="0"/>
              <a:t>”</a:t>
            </a:r>
            <a:r>
              <a:rPr lang="zh-CN" altLang="zh-CN" dirty="0"/>
              <a:t>等科技重大专项 支持上市药品；是否为自主知识产权的创新药；药品注册分类。</a:t>
            </a:r>
          </a:p>
        </p:txBody>
      </p:sp>
      <p:sp>
        <p:nvSpPr>
          <p:cNvPr id="18436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hangingPunct="1"/>
            <a:fld id="{BB962C8B-B14F-4D97-AF65-F5344CB8AC3E}" type="datetime1">
              <a:rPr lang="zh-CN" altLang="en-US" dirty="0"/>
              <a:t>2023/7/14</a:t>
            </a:fld>
            <a:endParaRPr lang="zh-CN" altLang="en-US" sz="1200" dirty="0"/>
          </a:p>
        </p:txBody>
      </p:sp>
      <p:sp>
        <p:nvSpPr>
          <p:cNvPr id="18437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dirty="0"/>
              <a:t>8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033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A3A0ACA-7EFC-4D43-8E14-BCF6FAB60D6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83D3018-7548-4FA9-8756-EFABB1A792F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3FB9544-6FA3-446C-B42F-D56BA8D59A2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015A7E5-7D49-4A43-AFD2-8AD1AAEF54E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zh-CN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0"/>
              <a:t>单击此处编辑母版文本样式</a:t>
            </a:r>
          </a:p>
          <a:p>
            <a:pPr lvl="1"/>
            <a:r>
              <a:rPr lang="zh-CN" altLang="zh-CN" dirty="0"/>
              <a:t>第二级</a:t>
            </a:r>
          </a:p>
          <a:p>
            <a:pPr lvl="2"/>
            <a:r>
              <a:rPr lang="zh-CN" altLang="zh-CN" dirty="0"/>
              <a:t>第三级</a:t>
            </a:r>
          </a:p>
          <a:p>
            <a:pPr lvl="3"/>
            <a:r>
              <a:rPr lang="zh-CN" altLang="zh-CN" dirty="0"/>
              <a:t>第四级</a:t>
            </a:r>
          </a:p>
          <a:p>
            <a:pPr lvl="4"/>
            <a:r>
              <a:rPr lang="zh-CN" altLang="zh-CN" dirty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32F67E7-473B-46B1-ADC5-7C6EC4B3FB72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2023/7/14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106F700-CA5D-459E-B94E-C8FEAE5B6DA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slideLayout" Target="../slideLayouts/slideLayout1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chart" Target="../charts/chart1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tags" Target="../tags/tag14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8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9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image" Target="../media/image4.png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image" Target="../media/image3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2.png"/><Relationship Id="rId5" Type="http://schemas.openxmlformats.org/officeDocument/2006/relationships/tags" Target="../tags/tag21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9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image" Target="../media/image9.png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image" Target="../media/image8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image" Target="../media/image7.png"/><Relationship Id="rId5" Type="http://schemas.openxmlformats.org/officeDocument/2006/relationships/tags" Target="../tags/tag30.xml"/><Relationship Id="rId10" Type="http://schemas.openxmlformats.org/officeDocument/2006/relationships/notesSlide" Target="../notesSlides/notesSlide6.xml"/><Relationship Id="rId4" Type="http://schemas.openxmlformats.org/officeDocument/2006/relationships/tags" Target="../tags/tag29.xml"/><Relationship Id="rId9" Type="http://schemas.openxmlformats.org/officeDocument/2006/relationships/slideLayout" Target="../slideLayouts/slideLayout8.xml"/><Relationship Id="rId1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auto">
          <a:xfrm>
            <a:off x="1289368" y="1035050"/>
            <a:ext cx="6511925" cy="2584450"/>
          </a:xfrm>
          <a:prstGeom prst="rect">
            <a:avLst/>
          </a:prstGeom>
          <a:noFill/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阿瑞匹坦注射液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（欧瑞贝</a:t>
            </a:r>
            <a:r>
              <a:rPr kumimoji="0" lang="zh-CN" altLang="en-US" sz="4400" b="1" i="0" u="none" strike="noStrike" kern="1200" cap="none" spc="0" normalizeH="0" baseline="3000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微软雅黑" panose="020B0503020204020204" pitchFamily="34" charset="-122"/>
                <a:cs typeface="Arial" panose="020B0604020202020204" pitchFamily="34" charset="0"/>
              </a:rPr>
              <a:t>®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24" name="圆角矩形 4"/>
          <p:cNvSpPr/>
          <p:nvPr/>
        </p:nvSpPr>
        <p:spPr>
          <a:xfrm>
            <a:off x="3384550" y="2851150"/>
            <a:ext cx="2374900" cy="488950"/>
          </a:xfrm>
          <a:prstGeom prst="roundRect">
            <a:avLst>
              <a:gd name="adj" fmla="val 38352"/>
            </a:avLst>
          </a:prstGeom>
          <a:solidFill>
            <a:schemeClr val="accent1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齐鲁制药有限公司</a:t>
            </a:r>
          </a:p>
        </p:txBody>
      </p:sp>
    </p:spTree>
  </p:cSld>
  <p:clrMapOvr>
    <a:masterClrMapping/>
  </p:clrMapOvr>
  <p:transition advTm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81120" y="755702"/>
            <a:ext cx="4754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参考文献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81120" y="1244638"/>
            <a:ext cx="817221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https://gco.iarc.fr/today/online-analysis-pie.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Wilson BE, et al. Lancet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Oncol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2019 Jun;20(6):769-780.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da-DK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yanxia shi, et al. http://doi.org/10.21203/rs.3.rs-457938/v2.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Woopen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H, et al. Support Care Cancer. 2020;28(1):73‐78.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NCCN Clinical Practice Guidelines in Oncology: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Antiemesis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(2023.V2).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Dranitsaris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G, et al. Support Care Cancer. 2022 Aug;30(8):6649-6658.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Laird CM, et al. J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Oncol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Pharm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Pract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2020 Sep;26(6):1369-1373.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Tsuda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T, et al.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Clin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Oncol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2016;4(4):603–6.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Leal AD, et al. Support Care Cancer. 2014;22(5):1313–7.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Fujii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T, et al. Anticancer Res. 2015;35(1):379–83.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阿瑞匹坦注射液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亚微乳剂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说明书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da-DK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Ottoboni T,et al. Future Oncol. 2018 Nov;14(27):2849-2859.  </a:t>
            </a:r>
            <a:endParaRPr lang="da-DK" altLang="zh-CN" sz="1000" b="1" dirty="0" smtClean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中国肿瘤药物治疗相关恶心呕吐防治专家共识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(2022</a:t>
            </a: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年版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Hesketh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PJ, et al. J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Clin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Oncol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2020 Aug 20;38(24):2782-2797.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Schwartzberg LS, et al.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Adv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Ther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2018 Jun;35(6):754-767.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Colon-Gonzalez F, et al. Expert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Opin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 Drug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Metab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Toxicol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. 2010 Oct;6(10):1277-86.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Huskey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 S-EW et al. Drug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Metab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Dispos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. 2003;31:785–791.</a:t>
            </a: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 </a:t>
            </a:r>
            <a:endParaRPr lang="en-US" altLang="zh-CN" sz="1000" dirty="0" smtClean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Bergström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 M et al.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Biol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微软雅黑" panose="020B0503020204020204" pitchFamily="34" charset="-122"/>
              </a:rPr>
              <a:t> Psychiatry. 2004;55:1007–1012.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Ottoboni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T, et al. Future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Oncol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2019 Mar;15(8):865-874. </a:t>
            </a:r>
            <a:endParaRPr lang="en-US" altLang="zh-CN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Burns D, et al.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Adv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Ther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2020 Jul;37(7):3265-3277. 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阿瑞匹坦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乳剂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发明专利</a:t>
            </a:r>
            <a:r>
              <a:rPr lang="en-US" altLang="zh-CN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https://cprs.patentstar.com.cn/Search/Detail?ANE=7BEA9IED5EAA9BFG9BIB7GBA7GBA9IHG9FDE9DBB9IHHCIDA</a:t>
            </a: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en-US" altLang="zh-CN" sz="1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en-US" altLang="zh-CN" sz="1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endParaRPr lang="en-US" altLang="zh-CN" sz="1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996950" y="1314133"/>
            <a:ext cx="7658100" cy="2525713"/>
            <a:chOff x="1570" y="2293"/>
            <a:chExt cx="12060" cy="3978"/>
          </a:xfrm>
        </p:grpSpPr>
        <p:sp>
          <p:nvSpPr>
            <p:cNvPr id="7178" name="MH_Entry_2"/>
            <p:cNvSpPr txBox="1"/>
            <p:nvPr>
              <p:custDataLst>
                <p:tags r:id="rId1"/>
              </p:custDataLst>
            </p:nvPr>
          </p:nvSpPr>
          <p:spPr>
            <a:xfrm>
              <a:off x="10720" y="2575"/>
              <a:ext cx="2910" cy="70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 dirty="0">
                  <a:solidFill>
                    <a:srgbClr val="404040"/>
                  </a:solidFill>
                  <a:ea typeface="微软雅黑" panose="020B0503020204020204" pitchFamily="34" charset="-122"/>
                </a:rPr>
                <a:t>创新性</a:t>
              </a:r>
            </a:p>
          </p:txBody>
        </p:sp>
        <p:sp>
          <p:nvSpPr>
            <p:cNvPr id="7180" name="MH_Entry_2"/>
            <p:cNvSpPr txBox="1"/>
            <p:nvPr>
              <p:custDataLst>
                <p:tags r:id="rId2"/>
              </p:custDataLst>
            </p:nvPr>
          </p:nvSpPr>
          <p:spPr>
            <a:xfrm>
              <a:off x="10720" y="3873"/>
              <a:ext cx="2910" cy="70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800" dirty="0">
                  <a:solidFill>
                    <a:srgbClr val="404040"/>
                  </a:solidFill>
                  <a:ea typeface="微软雅黑" panose="020B0503020204020204" pitchFamily="34" charset="-122"/>
                </a:rPr>
                <a:t>公平性</a:t>
              </a: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570" y="2293"/>
              <a:ext cx="8268" cy="3978"/>
              <a:chOff x="1570" y="2293"/>
              <a:chExt cx="8268" cy="3978"/>
            </a:xfrm>
          </p:grpSpPr>
          <p:sp>
            <p:nvSpPr>
              <p:cNvPr id="15" name="MH_Others_1"/>
              <p:cNvSpPr/>
              <p:nvPr>
                <p:custDataLst>
                  <p:tags r:id="rId3"/>
                </p:custDataLst>
              </p:nvPr>
            </p:nvSpPr>
            <p:spPr>
              <a:xfrm>
                <a:off x="1570" y="2293"/>
                <a:ext cx="1285" cy="3978"/>
              </a:xfrm>
              <a:prstGeom prst="rect">
                <a:avLst/>
              </a:prstGeom>
              <a:solidFill>
                <a:srgbClr val="2683C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anchor="ctr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4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目录</a:t>
                </a:r>
                <a:endParaRPr kumimoji="0" lang="zh-CN" altLang="en-US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172" name="MH_Entry_1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5865" y="2575"/>
                <a:ext cx="2913" cy="70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1800" dirty="0">
                    <a:solidFill>
                      <a:srgbClr val="000000"/>
                    </a:solidFill>
                    <a:ea typeface="微软雅黑" panose="020B0503020204020204" pitchFamily="34" charset="-122"/>
                  </a:rPr>
                  <a:t>药品基本信息</a:t>
                </a:r>
              </a:p>
            </p:txBody>
          </p:sp>
          <p:sp>
            <p:nvSpPr>
              <p:cNvPr id="7173" name="MH_Entry_2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5865" y="3873"/>
                <a:ext cx="2910" cy="7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1800" dirty="0">
                    <a:solidFill>
                      <a:srgbClr val="404040"/>
                    </a:solidFill>
                    <a:ea typeface="微软雅黑" panose="020B0503020204020204" pitchFamily="34" charset="-122"/>
                  </a:rPr>
                  <a:t>安全性</a:t>
                </a: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4268" y="2575"/>
                <a:ext cx="715" cy="703"/>
              </a:xfrm>
              <a:prstGeom prst="rect">
                <a:avLst/>
              </a:prstGeom>
              <a:solidFill>
                <a:srgbClr val="2683C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微软雅黑" panose="020B0503020204020204" pitchFamily="34" charset="-122"/>
                    <a:cs typeface="+mn-cs"/>
                  </a:rPr>
                  <a:t>1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4268" y="3873"/>
                <a:ext cx="715" cy="705"/>
              </a:xfrm>
              <a:prstGeom prst="rect">
                <a:avLst/>
              </a:prstGeom>
              <a:solidFill>
                <a:srgbClr val="2683C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微软雅黑" panose="020B0503020204020204" pitchFamily="34" charset="-122"/>
                    <a:cs typeface="+mn-cs"/>
                  </a:rPr>
                  <a:t>2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176" name="MH_Entry_2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5865" y="5173"/>
                <a:ext cx="2910" cy="7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Calibri" panose="020F0502020204030204" pitchFamily="34" charset="0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1800" dirty="0">
                    <a:solidFill>
                      <a:srgbClr val="404040"/>
                    </a:solidFill>
                    <a:ea typeface="微软雅黑" panose="020B0503020204020204" pitchFamily="34" charset="-122"/>
                  </a:rPr>
                  <a:t>有效性</a:t>
                </a: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4268" y="5173"/>
                <a:ext cx="715" cy="705"/>
              </a:xfrm>
              <a:prstGeom prst="rect">
                <a:avLst/>
              </a:prstGeom>
              <a:solidFill>
                <a:srgbClr val="2683C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微软雅黑" panose="020B0503020204020204" pitchFamily="34" charset="-122"/>
                    <a:cs typeface="+mn-cs"/>
                  </a:rPr>
                  <a:t>3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9123" y="2575"/>
                <a:ext cx="715" cy="703"/>
              </a:xfrm>
              <a:prstGeom prst="rect">
                <a:avLst/>
              </a:prstGeom>
              <a:solidFill>
                <a:srgbClr val="2683C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微软雅黑" panose="020B0503020204020204" pitchFamily="34" charset="-122"/>
                    <a:cs typeface="+mn-cs"/>
                  </a:rPr>
                  <a:t>4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9123" y="3873"/>
                <a:ext cx="715" cy="705"/>
              </a:xfrm>
              <a:prstGeom prst="rect">
                <a:avLst/>
              </a:prstGeom>
              <a:solidFill>
                <a:srgbClr val="2683C6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微软雅黑" panose="020B0503020204020204" pitchFamily="34" charset="-122"/>
                    <a:cs typeface="+mn-cs"/>
                  </a:rPr>
                  <a:t>5</a:t>
                </a: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2"/>
          <p:cNvSpPr txBox="1"/>
          <p:nvPr/>
        </p:nvSpPr>
        <p:spPr>
          <a:xfrm>
            <a:off x="1219200" y="965200"/>
            <a:ext cx="5588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870" y="-12700"/>
            <a:ext cx="4819015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、药品基本信息</a:t>
            </a:r>
            <a:endParaRPr kumimoji="0" lang="zh-CN" altLang="en-US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71450" y="821055"/>
          <a:ext cx="3937635" cy="3731260"/>
        </p:xfrm>
        <a:graphic>
          <a:graphicData uri="http://schemas.openxmlformats.org/drawingml/2006/table">
            <a:tbl>
              <a:tblPr/>
              <a:tblGrid>
                <a:gridCol w="851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通用名</a:t>
                      </a:r>
                      <a:endParaRPr lang="en-US" alt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阿瑞匹坦注射液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  <a:endParaRPr lang="en-US" alt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18ml:130mg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14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</a:t>
                      </a:r>
                      <a:endParaRPr lang="en-US" alt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7315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本品与其它止吐药物联合给药，适用于成年患者预防：</a:t>
                      </a: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①高度致吐性抗肿瘤化疗（HEC）的初次和重复治疗过程中出现的急性和迟发性恶心和呕吐。</a:t>
                      </a: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②中度致吐性抗肿瘤化疗（MEC）的初次和重复治疗过程中出现的迟发性恶心和呕吐。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3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用法用量</a:t>
                      </a:r>
                      <a:endParaRPr 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给药方式：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分钟以上的静脉推注或30分钟以上的静脉输注，于第一天化疗开始前约30分钟完成静脉给药。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中国首次上市时间</a:t>
                      </a:r>
                      <a:endParaRPr lang="en-US" alt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2022年8月30日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目前大陆地区同通用名药品的上市情况</a:t>
                      </a:r>
                      <a:endParaRPr lang="en-US" alt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731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en-US" altLang="en-US" sz="10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96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全球首次上市时间及国家/地区</a:t>
                      </a:r>
                      <a:endParaRPr lang="en-US" alt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2018年01月03日，美国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是否为OTC药品</a:t>
                      </a:r>
                      <a:endParaRPr lang="en-US" altLang="en-US" sz="1000" b="1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否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236085" y="820420"/>
            <a:ext cx="4834890" cy="373189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pPr marR="0" defTabSz="914400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参照药品建议：</a:t>
            </a:r>
            <a:r>
              <a: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注射用福沙匹坦双葡甲胺</a:t>
            </a:r>
          </a:p>
          <a:p>
            <a:pPr marR="0" defTabSz="914400">
              <a:lnSpc>
                <a:spcPct val="120000"/>
              </a:lnSpc>
              <a:buClrTx/>
              <a:buSzTx/>
              <a:buFontTx/>
              <a:buNone/>
              <a:defRPr/>
            </a:pPr>
            <a:endParaRPr lang="zh-CN" altLang="en-US" sz="1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R="0" defTabSz="914400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lang="zh-CN" alt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参照品选择理由</a:t>
            </a:r>
            <a:r>
              <a:rPr lang="zh-CN" altLang="en-US"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endParaRPr lang="en-US" altLang="zh-CN" sz="1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1000" b="1" kern="1200" cap="none" spc="0" normalizeH="0" baseline="0" noProof="0" dirty="0">
                <a:solidFill>
                  <a:srgbClr val="DD7315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医保目录内唯一：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福沙匹坦为目录内唯一</a:t>
            </a:r>
            <a:r>
              <a:rPr kumimoji="0" lang="en-US" altLang="zh-CN" sz="1000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NK-1RA</a:t>
            </a:r>
            <a:r>
              <a:rPr kumimoji="0" lang="zh-CN" altLang="en-US" sz="1000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类止吐药</a:t>
            </a:r>
            <a:endParaRPr kumimoji="0" lang="en-US" altLang="zh-CN" sz="1000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1000" b="1" kern="1200" cap="none" spc="0" normalizeH="0" baseline="0" noProof="0" dirty="0">
                <a:solidFill>
                  <a:srgbClr val="DD7315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同药理作用，疗效可比：</a:t>
            </a:r>
            <a:r>
              <a:rPr kumimoji="0" lang="zh-CN" altLang="en-US" sz="1000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福沙匹坦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为阿瑞匹坦前体药，</a:t>
            </a:r>
            <a:r>
              <a:rPr kumimoji="0" lang="zh-CN" altLang="en-US" sz="1000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进入人体后代谢为阿瑞匹坦起效</a:t>
            </a:r>
            <a:r>
              <a:rPr kumimoji="0" lang="zh-CN" altLang="en-US" sz="1000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；成年人适应症一致。</a:t>
            </a: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Tx/>
              <a:buAutoNum type="arabicPeriod"/>
              <a:defRPr/>
            </a:pPr>
            <a:endParaRPr kumimoji="0" lang="en-US" altLang="zh-CN" sz="1000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R="0" defTabSz="914400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zh-CN" altLang="en-US" sz="1000" b="1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对比参照品的优势：</a:t>
            </a:r>
            <a:endParaRPr kumimoji="0" lang="en-US" altLang="zh-CN" sz="1000" b="1" kern="1200" cap="none" spc="0" normalizeH="0" baseline="0" noProof="0" dirty="0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sz="1000" b="1" noProof="0" dirty="0">
                <a:solidFill>
                  <a:srgbClr val="DD7315"/>
                </a:solidFill>
                <a:ea typeface="微软雅黑" panose="020B0503020204020204" pitchFamily="34" charset="-122"/>
                <a:sym typeface="+mn-ea"/>
              </a:rPr>
              <a:t>阿瑞匹坦分子量小可直接通过血脑屏障：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对于大脑NK-1受体占有率更高，福沙匹坦分子量大无法直接通过血脑屏障；</a:t>
            </a:r>
            <a:endParaRPr kumimoji="0" lang="zh-CN" altLang="en-US" sz="1000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+mn-ea"/>
            </a:endParaRP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sz="1000" b="1" noProof="0" dirty="0">
                <a:solidFill>
                  <a:srgbClr val="DD7315"/>
                </a:solidFill>
                <a:ea typeface="微软雅黑" panose="020B0503020204020204" pitchFamily="34" charset="-122"/>
                <a:sym typeface="+mn-ea"/>
              </a:rPr>
              <a:t>起效迅速、疗效更优：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可2分钟静推，</a:t>
            </a:r>
            <a:r>
              <a:rPr lang="en-US" altLang="zh-CN" sz="1000" noProof="0" dirty="0">
                <a:ea typeface="微软雅黑" panose="020B0503020204020204" pitchFamily="34" charset="-122"/>
                <a:sym typeface="+mn-ea"/>
              </a:rPr>
              <a:t>280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秒达峰，无需配液，快速起效；</a:t>
            </a:r>
            <a:r>
              <a:rPr lang="zh-CN" altLang="en-US" sz="1000" noProof="0" dirty="0">
                <a:solidFill>
                  <a:schemeClr val="tx1"/>
                </a:solidFill>
                <a:ea typeface="微软雅黑" panose="020B0503020204020204" pitchFamily="34" charset="-122"/>
                <a:sym typeface="+mn-ea"/>
              </a:rPr>
              <a:t>阿瑞匹坦注射液</a:t>
            </a:r>
            <a:r>
              <a:rPr 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CINV</a:t>
            </a:r>
            <a:r>
              <a: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完全缓解率更高</a:t>
            </a:r>
            <a:r>
              <a:rPr lang="zh-CN" altLang="en-US" sz="1000" b="1" noProof="0" dirty="0">
                <a:solidFill>
                  <a:srgbClr val="DD7315"/>
                </a:solidFill>
                <a:ea typeface="微软雅黑" panose="020B0503020204020204" pitchFamily="34" charset="-122"/>
                <a:sym typeface="+mn-ea"/>
              </a:rPr>
              <a:t>（87.9%vs82.3%),</a:t>
            </a:r>
            <a:r>
              <a:rPr lang="zh-CN" altLang="en-US" sz="1000" noProof="0" dirty="0">
                <a:solidFill>
                  <a:schemeClr val="tx1"/>
                </a:solidFill>
                <a:ea typeface="微软雅黑" panose="020B0503020204020204" pitchFamily="34" charset="-122"/>
                <a:sym typeface="+mn-ea"/>
              </a:rPr>
              <a:t>需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解救治疗患者比例更低</a:t>
            </a:r>
            <a:r>
              <a:rPr lang="zh-CN" altLang="en-US" sz="1000" noProof="0" dirty="0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（</a:t>
            </a:r>
            <a:r>
              <a:rPr lang="zh-CN" altLang="en-US" sz="1000" b="1" noProof="0" dirty="0">
                <a:solidFill>
                  <a:srgbClr val="DD7315"/>
                </a:solidFill>
                <a:ea typeface="微软雅黑" panose="020B0503020204020204" pitchFamily="34" charset="-122"/>
                <a:sym typeface="+mn-ea"/>
              </a:rPr>
              <a:t>4.2%vs11.8%）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；</a:t>
            </a: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sz="1000" b="1" noProof="0" dirty="0">
                <a:solidFill>
                  <a:srgbClr val="DD7315"/>
                </a:solidFill>
                <a:ea typeface="微软雅黑" panose="020B0503020204020204" pitchFamily="34" charset="-122"/>
                <a:sym typeface="+mn-ea"/>
              </a:rPr>
              <a:t>安全性更高：</a:t>
            </a:r>
            <a:r>
              <a:rPr lang="zh-CN" altLang="en-US" sz="1000" noProof="0" dirty="0">
                <a:solidFill>
                  <a:schemeClr val="tx1"/>
                </a:solidFill>
                <a:ea typeface="微软雅黑" panose="020B0503020204020204" pitchFamily="34" charset="-122"/>
                <a:sym typeface="+mn-ea"/>
              </a:rPr>
              <a:t>不含吐温</a:t>
            </a:r>
            <a:r>
              <a:rPr lang="en-US" altLang="zh-CN" sz="1000" noProof="0" dirty="0">
                <a:solidFill>
                  <a:schemeClr val="tx1"/>
                </a:solidFill>
                <a:ea typeface="微软雅黑" panose="020B0503020204020204" pitchFamily="34" charset="-122"/>
                <a:sym typeface="+mn-ea"/>
              </a:rPr>
              <a:t>-80</a:t>
            </a:r>
            <a:r>
              <a:rPr lang="zh-CN" altLang="en-US" sz="1000" noProof="0" dirty="0">
                <a:solidFill>
                  <a:schemeClr val="tx1"/>
                </a:solidFill>
                <a:ea typeface="微软雅黑" panose="020B0503020204020204" pitchFamily="34" charset="-122"/>
                <a:sym typeface="+mn-ea"/>
              </a:rPr>
              <a:t>，不良</a:t>
            </a: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反应更少</a:t>
            </a:r>
            <a:r>
              <a:rPr lang="zh-CN" altLang="en-US" sz="1000" b="1" noProof="0" dirty="0">
                <a:solidFill>
                  <a:srgbClr val="DD7315"/>
                </a:solidFill>
                <a:ea typeface="微软雅黑" panose="020B0503020204020204" pitchFamily="34" charset="-122"/>
                <a:sym typeface="+mn-ea"/>
              </a:rPr>
              <a:t>（3%vs15%），</a:t>
            </a:r>
            <a:r>
              <a:rPr lang="zh-CN" altLang="en-US" sz="1000" noProof="0" dirty="0">
                <a:solidFill>
                  <a:schemeClr val="tx1"/>
                </a:solidFill>
                <a:ea typeface="微软雅黑" panose="020B0503020204020204" pitchFamily="34" charset="-122"/>
                <a:sym typeface="+mn-ea"/>
              </a:rPr>
              <a:t>与蒽环类联用时优势更明显</a:t>
            </a:r>
            <a:r>
              <a:rPr lang="zh-CN" altLang="en-US" sz="1000" b="1" noProof="0" dirty="0">
                <a:solidFill>
                  <a:schemeClr val="tx1"/>
                </a:solidFill>
                <a:ea typeface="微软雅黑" panose="020B0503020204020204" pitchFamily="34" charset="-122"/>
                <a:sym typeface="+mn-ea"/>
              </a:rPr>
              <a:t>；</a:t>
            </a:r>
            <a:endParaRPr lang="zh-CN" altLang="en-US" sz="1000" b="1" noProof="0" dirty="0">
              <a:solidFill>
                <a:srgbClr val="DD7315"/>
              </a:solidFill>
              <a:ea typeface="微软雅黑" panose="020B0503020204020204" pitchFamily="34" charset="-122"/>
              <a:sym typeface="+mn-ea"/>
            </a:endParaRP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1000" b="1" kern="1200" cap="none" spc="0" normalizeH="0" baseline="0" noProof="0" dirty="0">
                <a:solidFill>
                  <a:srgbClr val="DD7315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药品稳定性更高：</a:t>
            </a:r>
            <a:r>
              <a:rPr kumimoji="0" lang="zh-CN" altLang="en-US" sz="1000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常温下亦可稳定60天，</a:t>
            </a:r>
            <a:r>
              <a:rPr kumimoji="0" lang="zh-CN" altLang="en-US" sz="1000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使用和运输、储存更方便。</a:t>
            </a:r>
          </a:p>
          <a:p>
            <a:pPr marL="228600" marR="0" indent="-228600" defTabSz="914400">
              <a:lnSpc>
                <a:spcPct val="120000"/>
              </a:lnSpc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1000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R="0" algn="l" defTabSz="914400">
              <a:lnSpc>
                <a:spcPct val="120000"/>
              </a:lnSpc>
              <a:buClrTx/>
              <a:buSzTx/>
              <a:buFontTx/>
              <a:defRPr/>
            </a:pPr>
            <a:r>
              <a:rPr lang="zh-CN" altLang="en-US" sz="1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对比参照品的不足：</a:t>
            </a:r>
            <a:endParaRPr lang="zh-CN" altLang="en-US" sz="1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R="0" algn="l" defTabSz="914400">
              <a:lnSpc>
                <a:spcPct val="120000"/>
              </a:lnSpc>
              <a:buClrTx/>
              <a:buSzTx/>
              <a:buFontTx/>
              <a:defRPr/>
            </a:pPr>
            <a:r>
              <a:rPr lang="zh-CN" altLang="en-US" sz="1000" noProof="0" dirty="0">
                <a:ea typeface="微软雅黑" panose="020B0503020204020204" pitchFamily="34" charset="-122"/>
                <a:sym typeface="+mn-ea"/>
              </a:rPr>
              <a:t>上市时间晚于福沙匹坦</a:t>
            </a:r>
            <a:r>
              <a:rPr lang="zh-CN" altLang="en-US" sz="1200" noProof="0" dirty="0">
                <a:ea typeface="微软雅黑" panose="020B0503020204020204" pitchFamily="34" charset="-122"/>
                <a:sym typeface="+mn-ea"/>
              </a:rPr>
              <a:t>。</a:t>
            </a:r>
            <a:endParaRPr kumimoji="0" lang="zh-CN" altLang="en-US" sz="1200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2"/>
          <p:cNvSpPr/>
          <p:nvPr/>
        </p:nvSpPr>
        <p:spPr>
          <a:xfrm>
            <a:off x="101600" y="-12700"/>
            <a:ext cx="250444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、药品基本信息</a:t>
            </a:r>
            <a:endParaRPr lang="en-US" altLang="zh-CN" sz="2400" b="1" dirty="0">
              <a:solidFill>
                <a:srgbClr val="4F81B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41300" y="792480"/>
            <a:ext cx="8418195" cy="3632835"/>
            <a:chOff x="2855" y="1960"/>
            <a:chExt cx="13257" cy="5721"/>
          </a:xfrm>
        </p:grpSpPr>
        <p:sp>
          <p:nvSpPr>
            <p:cNvPr id="10246" name="圆角矩形 13"/>
            <p:cNvSpPr/>
            <p:nvPr/>
          </p:nvSpPr>
          <p:spPr>
            <a:xfrm>
              <a:off x="2855" y="1960"/>
              <a:ext cx="3253" cy="77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5pPr>
            </a:lstStyle>
            <a:p>
              <a:pPr marL="0" lvl="0" indent="0" algn="ctr" eaLnBrk="1" hangingPunct="1">
                <a:lnSpc>
                  <a:spcPct val="110000"/>
                </a:lnSpc>
                <a:spcBef>
                  <a:spcPct val="0"/>
                </a:spcBef>
                <a:buNone/>
              </a:pPr>
              <a:r>
                <a:rPr lang="zh-CN" altLang="en-US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疾病基本情况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855" y="2838"/>
              <a:ext cx="6145" cy="4843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accent1">
                  <a:shade val="50000"/>
                </a:schemeClr>
              </a:solidFill>
              <a:prstDash val="dash"/>
            </a:ln>
          </p:spPr>
          <p:txBody>
            <a:bodyPr>
              <a:noAutofit/>
            </a:bodyPr>
            <a:lstStyle/>
            <a:p>
              <a:pPr marL="228600" marR="0" indent="-228600" defTabSz="914400">
                <a:lnSpc>
                  <a:spcPct val="230000"/>
                </a:lnSpc>
                <a:buClrTx/>
                <a:buSzTx/>
                <a:buFont typeface="Wingdings" panose="05000000000000000000" charset="0"/>
                <a:buChar char="Ø"/>
                <a:defRPr/>
              </a:pP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我国2020年癌症患病人数为929</a:t>
              </a:r>
              <a:r>
                <a:rPr lang="zh-CN" altLang="en-US" sz="1200" noProof="0" dirty="0" smtClean="0">
                  <a:ea typeface="微软雅黑" panose="020B0503020204020204" pitchFamily="34" charset="-122"/>
                  <a:sym typeface="+mn-ea"/>
                </a:rPr>
                <a:t>W</a:t>
              </a:r>
              <a:r>
                <a:rPr lang="en-US" altLang="zh-CN" sz="1200" baseline="30000" noProof="0" dirty="0" smtClean="0">
                  <a:ea typeface="微软雅黑" panose="020B0503020204020204" pitchFamily="34" charset="-122"/>
                  <a:sym typeface="+mn-ea"/>
                </a:rPr>
                <a:t>1</a:t>
              </a:r>
              <a:r>
                <a:rPr lang="zh-CN" altLang="en-US" sz="1200" noProof="0" dirty="0" smtClean="0">
                  <a:ea typeface="微软雅黑" panose="020B0503020204020204" pitchFamily="34" charset="-122"/>
                  <a:sym typeface="+mn-ea"/>
                </a:rPr>
                <a:t>，</a:t>
              </a: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年化疗所致恶心呕吐</a:t>
              </a:r>
              <a:r>
                <a:rPr lang="zh-CN" altLang="en-US" sz="1200" b="1" noProof="0" dirty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（CINV）患者总数约等于425</a:t>
              </a:r>
              <a:r>
                <a:rPr lang="zh-CN" altLang="en-US" sz="1200" b="1" noProof="0" dirty="0" smtClean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W</a:t>
              </a:r>
              <a:r>
                <a:rPr lang="en-US" altLang="zh-CN" sz="1200" b="1" baseline="30000" noProof="0" dirty="0" smtClean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2,3</a:t>
              </a:r>
              <a:r>
                <a:rPr lang="zh-CN" altLang="en-US" sz="1200" noProof="0" dirty="0" smtClean="0">
                  <a:ea typeface="微软雅黑" panose="020B0503020204020204" pitchFamily="34" charset="-122"/>
                  <a:sym typeface="+mn-ea"/>
                </a:rPr>
                <a:t>。</a:t>
              </a:r>
              <a:endParaRPr kumimoji="0" lang="zh-CN" altLang="en-US" sz="1200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  <a:p>
              <a:pPr marL="228600" marR="0" indent="-228600" defTabSz="914400">
                <a:lnSpc>
                  <a:spcPct val="230000"/>
                </a:lnSpc>
                <a:buClrTx/>
                <a:buSzTx/>
                <a:buFont typeface="Wingdings" panose="05000000000000000000" charset="0"/>
                <a:buChar char="Ø"/>
                <a:defRPr/>
              </a:pPr>
              <a:r>
                <a:rPr kumimoji="0" lang="zh-CN" altLang="en-US" sz="1200" kern="1200" cap="none" spc="0" normalizeH="0" baseline="0" noProof="0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严重的CINV可导致化疗延迟、减量、中断，甚至</a:t>
              </a:r>
              <a:r>
                <a:rPr kumimoji="0" lang="zh-CN" altLang="en-US" sz="1200" b="1" kern="1200" cap="none" spc="0" normalizeH="0" baseline="0" noProof="0" dirty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缩短患者的</a:t>
              </a:r>
              <a:r>
                <a:rPr kumimoji="0" lang="en-US" altLang="zh-CN" sz="1200" b="1" kern="1200" cap="none" spc="0" normalizeH="0" baseline="0" noProof="0" dirty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PFS</a:t>
              </a:r>
              <a:r>
                <a:rPr kumimoji="0" lang="zh-CN" altLang="en-US" sz="1200" b="1" kern="1200" cap="none" spc="0" normalizeH="0" baseline="0" noProof="0" dirty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和</a:t>
              </a:r>
              <a:r>
                <a:rPr kumimoji="0" lang="zh-CN" altLang="en-US" sz="1200" b="1" kern="1200" cap="none" spc="0" normalizeH="0" baseline="0" noProof="0" dirty="0" smtClean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OS</a:t>
              </a:r>
              <a:r>
                <a:rPr kumimoji="0" lang="en-US" altLang="zh-CN" sz="1200" b="1" kern="1200" cap="none" spc="0" normalizeH="0" baseline="30000" noProof="0" dirty="0" smtClean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4</a:t>
              </a:r>
              <a:r>
                <a:rPr kumimoji="0" lang="zh-CN" altLang="en-US" sz="1200" kern="1200" cap="none" spc="0" normalizeH="0" baseline="0" noProof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，</a:t>
              </a:r>
              <a:r>
                <a:rPr kumimoji="0" lang="zh-CN" altLang="en-US" sz="1200" kern="1200" cap="none" spc="0" normalizeH="0" baseline="0" noProof="0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增加患者CINV相关事件的医疗成本、药物成本和挽救性治疗成本；</a:t>
              </a:r>
            </a:p>
            <a:p>
              <a:pPr marL="228600" marR="0" indent="-228600" defTabSz="914400">
                <a:lnSpc>
                  <a:spcPct val="230000"/>
                </a:lnSpc>
                <a:buClrTx/>
                <a:buSzTx/>
                <a:buFont typeface="Wingdings" panose="05000000000000000000" charset="0"/>
                <a:buChar char="Ø"/>
                <a:defRPr/>
              </a:pPr>
              <a:r>
                <a:rPr kumimoji="0" lang="zh-CN" altLang="en-US" sz="1200" kern="1200" cap="none" spc="0" normalizeH="0" baseline="0" noProof="0" dirty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含NK</a:t>
              </a:r>
              <a:r>
                <a:rPr kumimoji="0" lang="en-US" altLang="zh-CN" sz="1200" kern="1200" cap="none" spc="0" normalizeH="0" baseline="0" noProof="0" dirty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-</a:t>
              </a:r>
              <a:r>
                <a:rPr kumimoji="0" lang="zh-CN" altLang="en-US" sz="1200" kern="1200" cap="none" spc="0" normalizeH="0" baseline="0" noProof="0" dirty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1RA的三联方案是HEC、MEC患者CINV预防的标准</a:t>
              </a:r>
              <a:r>
                <a:rPr kumimoji="0" lang="zh-CN" altLang="en-US" sz="1200" kern="1200" cap="none" spc="0" normalizeH="0" baseline="0" noProof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方案</a:t>
              </a:r>
              <a:r>
                <a:rPr kumimoji="0" lang="en-US" altLang="zh-CN" sz="1200" kern="1200" cap="none" spc="0" normalizeH="0" baseline="30000" noProof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5</a:t>
              </a:r>
              <a:r>
                <a:rPr kumimoji="0" lang="zh-CN" altLang="en-US" sz="1200" kern="1200" cap="none" spc="0" normalizeH="0" baseline="0" noProof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。</a:t>
              </a:r>
              <a:endParaRPr kumimoji="0" lang="zh-CN" altLang="en-US" sz="1200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248" name="圆角矩形 15"/>
            <p:cNvSpPr/>
            <p:nvPr/>
          </p:nvSpPr>
          <p:spPr>
            <a:xfrm>
              <a:off x="9620" y="1960"/>
              <a:ext cx="3221" cy="77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5pPr>
            </a:lstStyle>
            <a:p>
              <a:pPr marL="0" lvl="0" indent="0" algn="ctr" eaLnBrk="1" hangingPunct="1">
                <a:lnSpc>
                  <a:spcPct val="110000"/>
                </a:lnSpc>
                <a:spcBef>
                  <a:spcPct val="0"/>
                </a:spcBef>
                <a:buNone/>
              </a:pPr>
              <a:r>
                <a:rPr lang="zh-CN" altLang="en-US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未被满足的临床需求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9620" y="2838"/>
              <a:ext cx="6492" cy="4791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accent1">
                  <a:shade val="50000"/>
                </a:schemeClr>
              </a:solidFill>
              <a:prstDash val="dash"/>
            </a:ln>
          </p:spPr>
          <p:txBody>
            <a:bodyPr>
              <a:noAutofit/>
            </a:bodyPr>
            <a:lstStyle/>
            <a:p>
              <a:pPr marL="342900" marR="0" indent="-342900" defTabSz="914400">
                <a:lnSpc>
                  <a:spcPct val="180000"/>
                </a:lnSpc>
                <a:buClrTx/>
                <a:buSzTx/>
                <a:buFont typeface="Wingdings" panose="05000000000000000000" charset="0"/>
                <a:buChar char="Ø"/>
                <a:defRPr/>
              </a:pP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日间化疗、门诊化疗普及化，需要更加快速高效的</a:t>
              </a:r>
              <a:r>
                <a:rPr lang="en-US" altLang="zh-CN" sz="1200" noProof="0" dirty="0">
                  <a:ea typeface="微软雅黑" panose="020B0503020204020204" pitchFamily="34" charset="-122"/>
                  <a:sym typeface="+mn-ea"/>
                </a:rPr>
                <a:t>NK-1RA</a:t>
              </a: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类止吐药。福沙匹坦输注时间长，</a:t>
              </a:r>
              <a:r>
                <a:rPr lang="zh-CN" altLang="en-US" sz="1200" noProof="0" dirty="0" smtClean="0">
                  <a:ea typeface="微软雅黑" panose="020B0503020204020204" pitchFamily="34" charset="-122"/>
                  <a:sym typeface="+mn-ea"/>
                </a:rPr>
                <a:t>降低了床位的使用</a:t>
              </a: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效率。</a:t>
              </a:r>
            </a:p>
            <a:p>
              <a:pPr marL="342900" marR="0" indent="-342900" defTabSz="914400">
                <a:lnSpc>
                  <a:spcPct val="180000"/>
                </a:lnSpc>
                <a:buClrTx/>
                <a:buSzTx/>
                <a:buFont typeface="Wingdings" panose="05000000000000000000" charset="0"/>
                <a:buChar char="Ø"/>
                <a:defRPr/>
              </a:pP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医保目录内药品防治</a:t>
              </a:r>
              <a:r>
                <a:rPr lang="en-US" altLang="zh-CN" sz="1200" noProof="0" dirty="0">
                  <a:ea typeface="微软雅黑" panose="020B0503020204020204" pitchFamily="34" charset="-122"/>
                  <a:sym typeface="+mn-ea"/>
                </a:rPr>
                <a:t>CINV</a:t>
              </a: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效果有限：</a:t>
              </a:r>
              <a:r>
                <a:rPr lang="zh-CN" altLang="en-US" sz="1200" b="1" noProof="0" dirty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即使用福沙匹坦预防</a:t>
              </a:r>
              <a:r>
                <a:rPr lang="en-US" altLang="zh-CN" sz="1200" b="1" noProof="0" dirty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CINV</a:t>
              </a:r>
              <a:r>
                <a:rPr lang="zh-CN" altLang="en-US" sz="1200" b="1" noProof="0" dirty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，仍有</a:t>
              </a:r>
              <a:r>
                <a:rPr lang="en-US" altLang="zh-CN" sz="1200" b="1" noProof="0" dirty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11.8%</a:t>
              </a:r>
              <a:r>
                <a:rPr lang="zh-CN" altLang="en-US" sz="1200" b="1" noProof="0" dirty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患者需再次进行解救</a:t>
              </a:r>
              <a:r>
                <a:rPr lang="zh-CN" altLang="en-US" sz="1200" b="1" noProof="0" dirty="0" smtClean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治疗</a:t>
              </a:r>
              <a:r>
                <a:rPr lang="en-US" altLang="zh-CN" sz="1200" b="1" baseline="30000" noProof="0" dirty="0" smtClean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6</a:t>
              </a:r>
              <a:r>
                <a:rPr lang="zh-CN" altLang="en-US" sz="1200" b="1" noProof="0" dirty="0" smtClean="0">
                  <a:solidFill>
                    <a:srgbClr val="DD7315"/>
                  </a:solidFill>
                  <a:ea typeface="微软雅黑" panose="020B0503020204020204" pitchFamily="34" charset="-122"/>
                  <a:sym typeface="+mn-ea"/>
                </a:rPr>
                <a:t>，</a:t>
              </a:r>
              <a:r>
                <a:rPr lang="zh-CN" altLang="en-US" sz="1200" noProof="0" dirty="0">
                  <a:ea typeface="微软雅黑" panose="020B0503020204020204" pitchFamily="34" charset="-122"/>
                  <a:sym typeface="+mn-ea"/>
                </a:rPr>
                <a:t>延误病情，增加治疗成本。</a:t>
              </a:r>
            </a:p>
            <a:p>
              <a:pPr marL="342900" marR="0" indent="-342900" defTabSz="914400">
                <a:lnSpc>
                  <a:spcPct val="180000"/>
                </a:lnSpc>
                <a:buClrTx/>
                <a:buSzTx/>
                <a:buFont typeface="Wingdings" panose="05000000000000000000" charset="0"/>
                <a:buChar char="Ø"/>
                <a:defRPr/>
              </a:pPr>
              <a:r>
                <a:rPr kumimoji="0" lang="zh-CN" altLang="en-US" sz="1200" b="1" kern="1200" cap="none" spc="0" normalizeH="0" baseline="0" noProof="0" dirty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福沙匹坦含吐温</a:t>
              </a:r>
              <a:r>
                <a:rPr kumimoji="0" lang="en-US" altLang="zh-CN" sz="1200" b="1" kern="1200" cap="none" spc="0" normalizeH="0" baseline="0" noProof="0" dirty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-80</a:t>
              </a:r>
              <a:r>
                <a:rPr kumimoji="0" lang="zh-CN" altLang="en-US" sz="1200" b="1" kern="1200" cap="none" spc="0" normalizeH="0" baseline="0" noProof="0" dirty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，超敏反应发生率</a:t>
              </a:r>
              <a:r>
                <a:rPr lang="en-US" altLang="zh-CN" sz="1200" b="1" noProof="0" dirty="0" smtClean="0">
                  <a:ln>
                    <a:noFill/>
                  </a:ln>
                  <a:solidFill>
                    <a:srgbClr val="DD7315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0.461%</a:t>
              </a:r>
              <a:r>
                <a:rPr lang="en-US" altLang="zh-CN" sz="1200" b="1" baseline="30000" noProof="0" dirty="0" smtClean="0">
                  <a:ln>
                    <a:noFill/>
                  </a:ln>
                  <a:solidFill>
                    <a:srgbClr val="DD7315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7</a:t>
              </a:r>
              <a:r>
                <a:rPr kumimoji="0" lang="zh-CN" altLang="en-US" sz="1200" b="1" kern="1200" cap="none" spc="0" normalizeH="0" baseline="0" noProof="0" dirty="0" smtClean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，</a:t>
              </a:r>
              <a:r>
                <a:rPr kumimoji="0" lang="zh-CN" altLang="en-US" sz="1200" b="1" kern="1200" cap="none" spc="0" normalizeH="0" baseline="0" noProof="0" dirty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输注不良反应发生率</a:t>
              </a:r>
              <a:r>
                <a:rPr kumimoji="0" lang="en-US" altLang="zh-CN" sz="1200" b="1" kern="1200" cap="none" spc="0" normalizeH="0" baseline="0" noProof="0" dirty="0" smtClean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35-96%</a:t>
              </a:r>
              <a:r>
                <a:rPr kumimoji="0" lang="en-US" altLang="zh-CN" sz="1200" b="1" kern="1200" cap="none" spc="0" normalizeH="0" baseline="30000" noProof="0" dirty="0" smtClean="0">
                  <a:solidFill>
                    <a:srgbClr val="DD7315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8-10</a:t>
              </a:r>
              <a:r>
                <a:rPr kumimoji="0" lang="zh-CN" altLang="en-US" sz="1200" kern="1200" cap="none" spc="0" normalizeH="0" baseline="0" noProof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，</a:t>
              </a:r>
              <a:r>
                <a:rPr kumimoji="0" lang="zh-CN" altLang="en-US" sz="1200" kern="1200" cap="none" spc="0" normalizeH="0" baseline="0" noProof="0" dirty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亟需更安全的</a:t>
              </a:r>
              <a:r>
                <a:rPr kumimoji="0" lang="en-US" altLang="zh-CN" sz="1200" kern="1200" cap="none" spc="0" normalizeH="0" baseline="0" noProof="0" dirty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NK-1RA</a:t>
              </a:r>
              <a:r>
                <a:rPr kumimoji="0" lang="zh-CN" altLang="en-US" sz="1200" kern="1200" cap="none" spc="0" normalizeH="0" baseline="0" noProof="0" dirty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。</a:t>
              </a:r>
            </a:p>
            <a:p>
              <a:pPr marR="0" defTabSz="914400">
                <a:lnSpc>
                  <a:spcPct val="100000"/>
                </a:lnSpc>
                <a:buClrTx/>
                <a:buSzTx/>
                <a:buFontTx/>
                <a:defRPr/>
              </a:pPr>
              <a:endParaRPr kumimoji="0" lang="zh-CN" altLang="en-US" sz="1200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63735" y="1127668"/>
            <a:ext cx="5029182" cy="3469673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>
              <a:lnSpc>
                <a:spcPct val="150000"/>
              </a:lnSpc>
              <a:defRPr/>
            </a:pPr>
            <a:r>
              <a:rPr lang="zh-CN" altLang="en-US" sz="1200" b="1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说明书收载安全性信息</a:t>
            </a:r>
            <a:endParaRPr lang="en-US" altLang="zh-CN" sz="1200" b="1" dirty="0" smtClean="0">
              <a:solidFill>
                <a:srgbClr val="DD731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200" dirty="0" err="1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常见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不良反应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有：便秘、食欲减退、呃逆、ALT升高、消化不良、头痛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轻度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可控</a:t>
            </a:r>
            <a:r>
              <a:rPr lang="en-US" altLang="zh-CN" sz="1200" baseline="30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marR="0" indent="-171450" defTabSz="914400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120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肝</a:t>
            </a:r>
            <a:r>
              <a:rPr lang="zh-CN" altLang="en-US" sz="120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肾功能不全患者</a:t>
            </a:r>
            <a:r>
              <a:rPr lang="zh-CN" sz="120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</a:t>
            </a:r>
            <a:r>
              <a:rPr lang="zh-CN" alt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岁及以上患者</a:t>
            </a:r>
            <a:r>
              <a:rPr lang="zh-CN" altLang="en-US" sz="120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无需调整</a:t>
            </a:r>
            <a:r>
              <a:rPr lang="zh-CN" altLang="en-US" sz="120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剂量</a:t>
            </a:r>
            <a:r>
              <a:rPr lang="en-US" altLang="zh-CN" sz="1200" baseline="3000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11</a:t>
            </a:r>
            <a:r>
              <a:rPr lang="zh-CN" altLang="en-US" sz="120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；</a:t>
            </a:r>
            <a:endParaRPr lang="en-US" altLang="zh-CN" sz="1200" noProof="0" dirty="0" smtClean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R="0" defTabSz="914400">
              <a:lnSpc>
                <a:spcPct val="150000"/>
              </a:lnSpc>
              <a:buClrTx/>
              <a:buSzTx/>
              <a:defRPr/>
            </a:pPr>
            <a:r>
              <a:rPr lang="zh-CN" altLang="en-US" sz="1400" b="1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对比福沙匹坦双葡甲胺的安全性优势：</a:t>
            </a:r>
            <a:endParaRPr lang="zh-CN" altLang="en-US" sz="1400" b="1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28600" marR="0" indent="-228600" defTabSz="914400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总体</a:t>
            </a:r>
            <a:r>
              <a:rPr lang="zh-CN" altLang="en-US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不良反应</a:t>
            </a:r>
            <a:r>
              <a:rPr lang="zh-CN" altLang="en-US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更低：</a:t>
            </a:r>
            <a:r>
              <a:rPr lang="en-US" altLang="zh-CN" sz="120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与福沙匹坦相比，阿瑞匹坦总体相关不良反应更少</a:t>
            </a:r>
            <a:r>
              <a:rPr lang="en-US" altLang="zh-CN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3%vs15%</a:t>
            </a:r>
            <a:r>
              <a:rPr lang="zh-CN" altLang="en-US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r>
              <a:rPr lang="en-US" altLang="zh-CN" sz="1200" b="1" baseline="30000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12</a:t>
            </a:r>
            <a:r>
              <a:rPr lang="en-US" altLang="zh-CN" sz="120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；</a:t>
            </a:r>
            <a:endParaRPr lang="en-US" altLang="zh-CN" sz="120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28600" marR="0" indent="-228600" defTabSz="914400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lang="en-US" altLang="zh-CN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与蒽环类化疗药联用时，</a:t>
            </a:r>
            <a:r>
              <a:rPr lang="zh-CN" altLang="en-US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输注</a:t>
            </a:r>
            <a:r>
              <a:rPr lang="en-US" altLang="zh-CN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不良反应发生率</a:t>
            </a:r>
            <a:r>
              <a:rPr lang="zh-CN" altLang="en-US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更低：</a:t>
            </a:r>
            <a:r>
              <a:rPr lang="en-US" altLang="zh-CN" sz="120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多项回顾性研究均显示阿瑞匹坦注射液安全性更高：</a:t>
            </a:r>
            <a:r>
              <a:rPr lang="zh-CN" altLang="en-US" sz="120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阿瑞匹坦对比福沙匹坦输注</a:t>
            </a:r>
            <a:r>
              <a:rPr lang="en-US" altLang="zh-CN" sz="120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不良反应发生率分别为</a:t>
            </a:r>
            <a:r>
              <a:rPr lang="en-US" altLang="zh-CN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42%vs96%</a:t>
            </a:r>
            <a:r>
              <a:rPr lang="zh-CN" altLang="en-US" sz="12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2%vs35%</a:t>
            </a:r>
            <a:r>
              <a:rPr lang="zh-CN" altLang="en-US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和</a:t>
            </a:r>
            <a:r>
              <a:rPr lang="en-US" altLang="zh-CN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11%vs42%</a:t>
            </a:r>
            <a:r>
              <a:rPr lang="en-US" altLang="zh-CN" sz="1200" b="1" baseline="30000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8-10</a:t>
            </a:r>
            <a:r>
              <a:rPr lang="en-US" altLang="zh-CN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；</a:t>
            </a:r>
            <a:endParaRPr lang="en-US" altLang="zh-CN" sz="1200" b="1" noProof="0" dirty="0">
              <a:ln>
                <a:noFill/>
              </a:ln>
              <a:solidFill>
                <a:srgbClr val="DD731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28600" marR="0" indent="-228600" defTabSz="914400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  <a:defRPr/>
            </a:pPr>
            <a:r>
              <a:rPr lang="en-US" altLang="zh-CN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避免超敏反应发生：</a:t>
            </a:r>
            <a:r>
              <a:rPr lang="zh-CN" altLang="en-US" sz="12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福沙匹坦含吐温</a:t>
            </a:r>
            <a:r>
              <a:rPr lang="en-US" altLang="zh-CN" sz="12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-80</a:t>
            </a:r>
            <a:r>
              <a:rPr lang="zh-CN" altLang="en-US" sz="12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，会</a:t>
            </a:r>
            <a:r>
              <a:rPr lang="zh-CN" sz="12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导致</a:t>
            </a:r>
            <a:r>
              <a:rPr lang="zh-CN" altLang="en-US" sz="12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全身</a:t>
            </a:r>
            <a:r>
              <a:rPr lang="en-US" altLang="zh-CN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2-3</a:t>
            </a:r>
            <a:r>
              <a:rPr lang="zh-CN" altLang="en-US" sz="1200" b="1" noProof="0" dirty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级超敏反应发生率</a:t>
            </a:r>
            <a:r>
              <a:rPr lang="en-US" altLang="zh-CN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0.461%</a:t>
            </a:r>
            <a:r>
              <a:rPr lang="en-US" altLang="zh-CN" sz="1200" b="1" baseline="30000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7</a:t>
            </a:r>
            <a:r>
              <a:rPr lang="zh-CN" altLang="en-US" sz="1200" b="1" noProof="0" dirty="0" smtClean="0">
                <a:ln>
                  <a:noFill/>
                </a:ln>
                <a:solidFill>
                  <a:srgbClr val="DD731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；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rgbClr val="DD731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sp>
        <p:nvSpPr>
          <p:cNvPr id="12297" name="圆角矩形 6"/>
          <p:cNvSpPr/>
          <p:nvPr/>
        </p:nvSpPr>
        <p:spPr>
          <a:xfrm>
            <a:off x="2336800" y="685800"/>
            <a:ext cx="4566285" cy="366395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l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不良反应轻中度可控，安全性远优于福沙匹坦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42" name="矩形 2"/>
          <p:cNvSpPr/>
          <p:nvPr>
            <p:custDataLst>
              <p:tags r:id="rId1"/>
            </p:custDataLst>
          </p:nvPr>
        </p:nvSpPr>
        <p:spPr>
          <a:xfrm>
            <a:off x="171450" y="-12700"/>
            <a:ext cx="17379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、安全性</a:t>
            </a:r>
            <a:endParaRPr lang="en-US" altLang="zh-CN" sz="2400" b="1" dirty="0">
              <a:solidFill>
                <a:srgbClr val="4F81B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图表 3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67638328"/>
              </p:ext>
            </p:extLst>
          </p:nvPr>
        </p:nvGraphicFramePr>
        <p:xfrm>
          <a:off x="5428615" y="1163320"/>
          <a:ext cx="3539490" cy="3283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4711700" y="895350"/>
            <a:ext cx="4123055" cy="3593465"/>
            <a:chOff x="4230" y="1117"/>
            <a:chExt cx="6588" cy="5633"/>
          </a:xfrm>
        </p:grpSpPr>
        <p:grpSp>
          <p:nvGrpSpPr>
            <p:cNvPr id="8" name="组合 7"/>
            <p:cNvGrpSpPr/>
            <p:nvPr/>
          </p:nvGrpSpPr>
          <p:grpSpPr>
            <a:xfrm>
              <a:off x="4560" y="2200"/>
              <a:ext cx="5991" cy="4550"/>
              <a:chOff x="541" y="2191"/>
              <a:chExt cx="5827" cy="4490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541" y="2312"/>
                <a:ext cx="5827" cy="436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sng">
                <a:solidFill>
                  <a:schemeClr val="accent1">
                    <a:shade val="50000"/>
                  </a:schemeClr>
                </a:solidFill>
                <a:prstDash val="solid"/>
              </a:ln>
            </p:spPr>
            <p:txBody>
              <a:bodyPr>
                <a:noAutofit/>
              </a:bodyPr>
              <a:lstStyle/>
              <a:p>
                <a:pPr marR="0" defTabSz="914400">
                  <a:buClrTx/>
                  <a:buSzTx/>
                  <a:buFontTx/>
                  <a:buNone/>
                  <a:defRPr/>
                </a:pPr>
                <a:endParaRPr kumimoji="0" lang="zh-CN" altLang="en-US" kern="1200" cap="none" spc="0" normalizeH="0" baseline="0" noProof="0" dirty="0"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endParaRPr>
              </a:p>
            </p:txBody>
          </p:sp>
          <p:graphicFrame>
            <p:nvGraphicFramePr>
              <p:cNvPr id="22" name="图表 21"/>
              <p:cNvGraphicFramePr/>
              <p:nvPr>
                <p:custDataLst>
                  <p:tags r:id="rId5"/>
                </p:custDataLst>
                <p:extLst>
                  <p:ext uri="{D42A27DB-BD31-4B8C-83A1-F6EECF244321}">
                    <p14:modId xmlns:p14="http://schemas.microsoft.com/office/powerpoint/2010/main" val="3233166241"/>
                  </p:ext>
                </p:extLst>
              </p:nvPr>
            </p:nvGraphicFramePr>
            <p:xfrm>
              <a:off x="541" y="2191"/>
              <a:ext cx="5679" cy="447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  <p:sp>
          <p:nvSpPr>
            <p:cNvPr id="14341" name="圆角矩形 5"/>
            <p:cNvSpPr/>
            <p:nvPr/>
          </p:nvSpPr>
          <p:spPr>
            <a:xfrm>
              <a:off x="4230" y="1117"/>
              <a:ext cx="6588" cy="1171"/>
            </a:xfrm>
            <a:prstGeom prst="roundRect">
              <a:avLst>
                <a:gd name="adj" fmla="val 50000"/>
              </a:avLst>
            </a:prstGeom>
            <a:noFill/>
            <a:ln w="952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" panose="020F0502020204030204" pitchFamily="34" charset="0"/>
                </a:defRPr>
              </a:lvl5pPr>
            </a:lstStyle>
            <a:p>
              <a:pPr marL="0" lvl="0" indent="0" eaLnBrk="1" hangingPunct="1">
                <a:lnSpc>
                  <a:spcPct val="120000"/>
                </a:lnSpc>
                <a:spcBef>
                  <a:spcPct val="0"/>
                </a:spcBef>
                <a:buNone/>
              </a:pPr>
              <a:endParaRPr lang="zh-CN" altLang="en-US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243" name="文本框 3"/>
          <p:cNvSpPr txBox="1"/>
          <p:nvPr>
            <p:custDataLst>
              <p:tags r:id="rId1"/>
            </p:custDataLst>
          </p:nvPr>
        </p:nvSpPr>
        <p:spPr>
          <a:xfrm>
            <a:off x="590550" y="196850"/>
            <a:ext cx="558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171450" y="5080"/>
            <a:ext cx="1676400" cy="6451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、有效性</a:t>
            </a:r>
            <a:endParaRPr kumimoji="0" lang="zh-CN" altLang="en-US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520700" y="1664970"/>
            <a:ext cx="3912235" cy="2811145"/>
            <a:chOff x="601" y="2309"/>
            <a:chExt cx="5685" cy="4472"/>
          </a:xfrm>
        </p:grpSpPr>
        <p:sp>
          <p:nvSpPr>
            <p:cNvPr id="16" name="文本框 15"/>
            <p:cNvSpPr txBox="1"/>
            <p:nvPr>
              <p:custDataLst>
                <p:tags r:id="rId4"/>
              </p:custDataLst>
            </p:nvPr>
          </p:nvSpPr>
          <p:spPr>
            <a:xfrm>
              <a:off x="601" y="2309"/>
              <a:ext cx="5685" cy="44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>
              <a:noAutofit/>
            </a:bodyPr>
            <a:lstStyle/>
            <a:p>
              <a:pPr marR="0" defTabSz="914400">
                <a:buClrTx/>
                <a:buSzTx/>
                <a:buFontTx/>
                <a:buNone/>
                <a:defRPr/>
              </a:pPr>
              <a:endParaRPr kumimoji="0" lang="zh-CN" altLang="en-US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graphicFrame>
          <p:nvGraphicFramePr>
            <p:cNvPr id="15" name="图表 14"/>
            <p:cNvGraphicFramePr/>
            <p:nvPr/>
          </p:nvGraphicFramePr>
          <p:xfrm>
            <a:off x="671" y="2680"/>
            <a:ext cx="5615" cy="40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sp>
        <p:nvSpPr>
          <p:cNvPr id="18" name="圆角矩形 5"/>
          <p:cNvSpPr/>
          <p:nvPr>
            <p:custDataLst>
              <p:tags r:id="rId3"/>
            </p:custDataLst>
          </p:nvPr>
        </p:nvSpPr>
        <p:spPr>
          <a:xfrm>
            <a:off x="190500" y="755650"/>
            <a:ext cx="8953500" cy="690880"/>
          </a:xfrm>
          <a:prstGeom prst="roundRect">
            <a:avLst>
              <a:gd name="adj" fmla="val 50000"/>
            </a:avLst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lvl="0" algn="l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相较于福沙匹坦，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无论急性期还是延迟期，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阿瑞匹坦</a:t>
            </a:r>
            <a:r>
              <a:rPr 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CINV</a:t>
            </a:r>
            <a:r>
              <a:rPr lang="zh-CN" altLang="en-US" sz="14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完全缓解率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更高</a:t>
            </a:r>
            <a:r>
              <a:rPr lang="zh-CN" altLang="en-US" sz="14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，整体提高</a:t>
            </a:r>
            <a:r>
              <a:rPr lang="en-US" altLang="zh-CN" sz="1400" b="1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5.6%</a:t>
            </a:r>
            <a:r>
              <a:rPr lang="en-US" altLang="zh-CN" sz="1400" b="1" baseline="30000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相较于福沙匹坦，阿瑞匹坦用药组需</a:t>
            </a:r>
            <a:r>
              <a:rPr lang="zh-CN" altLang="en-US" sz="14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解救治疗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患者比例</a:t>
            </a:r>
            <a:r>
              <a:rPr lang="zh-CN" altLang="en-US" sz="14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降低</a:t>
            </a:r>
            <a:r>
              <a:rPr lang="en-US" altLang="zh-CN" sz="1400" b="1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7.6%</a:t>
            </a:r>
            <a:r>
              <a:rPr lang="en-US" altLang="zh-CN" sz="1400" b="1" baseline="30000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57400" y="1733550"/>
            <a:ext cx="1649095" cy="245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CINV</a:t>
            </a: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完全缓解率</a:t>
            </a:r>
            <a:r>
              <a:rPr lang="en-US" altLang="zh-CN" sz="1000" b="1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endParaRPr lang="zh-CN" altLang="en-US" sz="1000" b="1" baseline="30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文本框 2"/>
          <p:cNvSpPr txBox="1"/>
          <p:nvPr/>
        </p:nvSpPr>
        <p:spPr>
          <a:xfrm>
            <a:off x="31750" y="57150"/>
            <a:ext cx="1676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、有效性</a:t>
            </a:r>
            <a:endParaRPr lang="en-US" altLang="zh-CN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8" name="圆角矩形 3"/>
          <p:cNvSpPr/>
          <p:nvPr/>
        </p:nvSpPr>
        <p:spPr>
          <a:xfrm>
            <a:off x="101600" y="621030"/>
            <a:ext cx="8312040" cy="553720"/>
          </a:xfrm>
          <a:prstGeom prst="roundRect">
            <a:avLst>
              <a:gd name="adj" fmla="val 50000"/>
            </a:avLst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国内外指南均推荐阿瑞匹坦注射液用于高、</a:t>
            </a: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中风险CINV患者的</a:t>
            </a:r>
            <a:r>
              <a:rPr lang="zh-CN" altLang="en-US" sz="18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预防</a:t>
            </a:r>
            <a:r>
              <a:rPr lang="en-US" altLang="zh-CN" sz="1800" b="1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5,13-15</a:t>
            </a:r>
            <a:endParaRPr lang="zh-CN" altLang="en-US" sz="1800" b="1" baseline="30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/>
          <a:srcRect l="3901" t="20665" r="83810" b="8882"/>
          <a:stretch>
            <a:fillRect/>
          </a:stretch>
        </p:blipFill>
        <p:spPr>
          <a:xfrm>
            <a:off x="241300" y="1035050"/>
            <a:ext cx="279400" cy="36322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11150" y="1174790"/>
            <a:ext cx="95631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ea typeface="微软雅黑" panose="020B0503020204020204" pitchFamily="34" charset="-122"/>
              </a:rPr>
              <a:t>2023NCCN</a:t>
            </a:r>
            <a:r>
              <a:rPr lang="en-US" altLang="zh-CN" sz="1000" baseline="30000" dirty="0" smtClean="0">
                <a:ea typeface="微软雅黑" panose="020B0503020204020204" pitchFamily="34" charset="-122"/>
              </a:rPr>
              <a:t>5</a:t>
            </a: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311150" y="2102485"/>
            <a:ext cx="95631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ea typeface="微软雅黑" panose="020B0503020204020204" pitchFamily="34" charset="-122"/>
              </a:rPr>
              <a:t>2022CACA</a:t>
            </a:r>
            <a:r>
              <a:rPr lang="en-US" altLang="zh-CN" sz="1000" baseline="30000" dirty="0" smtClean="0">
                <a:ea typeface="微软雅黑" panose="020B0503020204020204" pitchFamily="34" charset="-122"/>
              </a:rPr>
              <a:t>13</a:t>
            </a: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311272" y="3130534"/>
            <a:ext cx="956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ea typeface="微软雅黑" panose="020B0503020204020204" pitchFamily="34" charset="-122"/>
              </a:rPr>
              <a:t>2020ASCO</a:t>
            </a:r>
            <a:r>
              <a:rPr lang="en-US" altLang="zh-CN" sz="1000" baseline="30000" dirty="0" smtClean="0">
                <a:ea typeface="微软雅黑" panose="020B0503020204020204" pitchFamily="34" charset="-122"/>
              </a:rPr>
              <a:t>14</a:t>
            </a:r>
          </a:p>
        </p:txBody>
      </p:sp>
      <p:graphicFrame>
        <p:nvGraphicFramePr>
          <p:cNvPr id="12" name="表格 11"/>
          <p:cNvGraphicFramePr/>
          <p:nvPr>
            <p:custDataLst>
              <p:tags r:id="rId4"/>
            </p:custDataLst>
          </p:nvPr>
        </p:nvGraphicFramePr>
        <p:xfrm>
          <a:off x="3201670" y="1129030"/>
          <a:ext cx="5365115" cy="24384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37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2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致吐风险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止吐方案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证据级别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高度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5HT3RA+</a:t>
                      </a:r>
                      <a:r>
                        <a:rPr lang="zh-CN" sz="1200" b="1">
                          <a:solidFill>
                            <a:srgbClr val="DD731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阿瑞匹坦注射液</a:t>
                      </a: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130mg IV+地塞米松+奥氮平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1类证据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5HT3RA+</a:t>
                      </a:r>
                      <a:r>
                        <a:rPr lang="zh-CN" sz="1200" b="1">
                          <a:solidFill>
                            <a:srgbClr val="DD731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阿瑞匹坦注射液</a:t>
                      </a: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130mg IV+地塞米松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中度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5HT3RA+</a:t>
                      </a:r>
                      <a:r>
                        <a:rPr lang="zh-CN" sz="1200" b="1">
                          <a:solidFill>
                            <a:srgbClr val="DD731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阿瑞匹坦注射液</a:t>
                      </a: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130mg IV+地塞米松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1类证据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5HT3RA+地塞米松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311272" y="3968710"/>
            <a:ext cx="109541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ea typeface="微软雅黑" panose="020B0503020204020204" pitchFamily="34" charset="-122"/>
              </a:rPr>
              <a:t>2015</a:t>
            </a:r>
            <a:r>
              <a:rPr lang="zh-CN" altLang="en-US" sz="1000" dirty="0" smtClean="0">
                <a:ea typeface="微软雅黑" panose="020B0503020204020204" pitchFamily="34" charset="-122"/>
              </a:rPr>
              <a:t>梅奥诊所指南</a:t>
            </a:r>
            <a:r>
              <a:rPr lang="en-US" altLang="zh-CN" sz="1000" baseline="30000" dirty="0" smtClean="0">
                <a:ea typeface="微软雅黑" panose="020B0503020204020204" pitchFamily="34" charset="-122"/>
              </a:rPr>
              <a:t>15</a:t>
            </a:r>
            <a:endParaRPr lang="zh-CN" altLang="en-US" sz="1000" baseline="30000" dirty="0" smtClean="0"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289144" y="1129030"/>
            <a:ext cx="1602740" cy="3536315"/>
            <a:chOff x="1700" y="1740"/>
            <a:chExt cx="2524" cy="5569"/>
          </a:xfrm>
        </p:grpSpPr>
        <p:pic>
          <p:nvPicPr>
            <p:cNvPr id="6" name="图片 5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1769" y="1740"/>
              <a:ext cx="2443" cy="1919"/>
            </a:xfrm>
            <a:prstGeom prst="rect">
              <a:avLst/>
            </a:prstGeom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</p:pic>
        <p:pic>
          <p:nvPicPr>
            <p:cNvPr id="8" name="图片 7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1746" y="2923"/>
              <a:ext cx="2479" cy="172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4" name="图片 3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4"/>
            <a:srcRect b="25028"/>
            <a:stretch>
              <a:fillRect/>
            </a:stretch>
          </p:blipFill>
          <p:spPr>
            <a:xfrm>
              <a:off x="1731" y="4160"/>
              <a:ext cx="2485" cy="1440"/>
            </a:xfrm>
            <a:prstGeom prst="rect">
              <a:avLst/>
            </a:prstGeom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</p:pic>
        <p:pic>
          <p:nvPicPr>
            <p:cNvPr id="5" name="内容占位符 3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1700" y="5527"/>
              <a:ext cx="2525" cy="1782"/>
            </a:xfrm>
            <a:prstGeom prst="rect">
              <a:avLst/>
            </a:prstGeom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</p:pic>
      </p:grpSp>
      <p:sp>
        <p:nvSpPr>
          <p:cNvPr id="13" name="文本框 12"/>
          <p:cNvSpPr txBox="1"/>
          <p:nvPr/>
        </p:nvSpPr>
        <p:spPr>
          <a:xfrm>
            <a:off x="3175000" y="3769360"/>
            <a:ext cx="5407660" cy="7378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由于福沙匹坦与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AC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化疗药物联用时会导致输注反应和超敏反应发生率急剧上升，梅奥诊所止吐指南在2015年被改变，</a:t>
            </a:r>
            <a:r>
              <a:rPr lang="zh-CN" altLang="en-US" sz="12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建议在接受</a:t>
            </a:r>
            <a:r>
              <a:rPr lang="en-US" altLang="zh-CN" sz="12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AC</a:t>
            </a:r>
            <a:r>
              <a:rPr lang="zh-CN" altLang="en-US" sz="1200" b="1" dirty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化疗的患者中使用阿瑞匹坦，而不是福沙匹</a:t>
            </a:r>
            <a:r>
              <a:rPr lang="zh-CN" altLang="en-US" sz="1200" b="1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坦</a:t>
            </a:r>
            <a:r>
              <a:rPr lang="en-US" altLang="zh-CN" sz="1200" b="1" baseline="30000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1200" b="1" dirty="0" smtClean="0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1600" y="57150"/>
            <a:ext cx="2305050" cy="5207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defTabSz="914400" fontAlgn="t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、创新性</a:t>
            </a:r>
            <a:endParaRPr kumimoji="0" lang="en-US" altLang="zh-CN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417" name="圆角矩形 8"/>
          <p:cNvSpPr/>
          <p:nvPr/>
        </p:nvSpPr>
        <p:spPr>
          <a:xfrm>
            <a:off x="5006340" y="1733550"/>
            <a:ext cx="2761615" cy="417195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26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95648" y="766424"/>
            <a:ext cx="6118523" cy="4138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dash"/>
            <a:miter lim="800000"/>
          </a:ln>
        </p:spPr>
        <p:txBody>
          <a:bodyPr>
            <a:noAutofit/>
          </a:bodyPr>
          <a:lstStyle>
            <a:lvl1pPr>
              <a:spcBef>
                <a:spcPct val="15000"/>
              </a:spcBef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spcBef>
                <a:spcPct val="15000"/>
              </a:spcBef>
              <a:buChar char="–"/>
              <a:defRPr sz="21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spcBef>
                <a:spcPct val="15000"/>
              </a:spcBef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spcBef>
                <a:spcPct val="15000"/>
              </a:spcBef>
              <a:buChar char="–"/>
              <a:defRPr sz="15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spcBef>
                <a:spcPct val="15000"/>
              </a:spcBef>
              <a:buChar char="»"/>
              <a:defRPr sz="15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marL="228600" indent="-2286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CN" altLang="en-US" sz="1200" b="1" kern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阿瑞匹</a:t>
            </a:r>
            <a:r>
              <a:rPr lang="zh-CN" altLang="en-US" sz="1200" b="1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坦注射液具有突破性的创新</a:t>
            </a:r>
            <a:r>
              <a:rPr lang="zh-CN" altLang="en-US" sz="1200" b="1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：</a:t>
            </a:r>
            <a:endParaRPr lang="en-US" altLang="zh-CN" sz="1200" b="1" kern="0" dirty="0" smtClean="0">
              <a:solidFill>
                <a:srgbClr val="000000"/>
              </a:solidFill>
              <a:cs typeface="Times New Roman" panose="02020603050405020304" pitchFamily="18" charset="0"/>
              <a:sym typeface="+mn-ea"/>
            </a:endParaRPr>
          </a:p>
          <a:p>
            <a:pPr marL="228600" indent="-2286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1.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通过乳化增溶技术，解决了阿瑞匹坦不溶于水，无法直接静脉给药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的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问题。</a:t>
            </a:r>
            <a:r>
              <a:rPr lang="zh-CN" altLang="en-US" sz="1200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此前，只能使用福</a:t>
            </a:r>
            <a:r>
              <a:rPr lang="zh-CN" altLang="en-US" sz="1200" kern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沙匹坦双葡甲胺</a:t>
            </a:r>
            <a:r>
              <a:rPr lang="zh-CN" altLang="en-US" sz="1200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注射液</a:t>
            </a:r>
            <a:r>
              <a:rPr lang="en-US" altLang="zh-CN" sz="1200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——</a:t>
            </a:r>
            <a:r>
              <a:rPr lang="zh-CN" altLang="en-US" sz="1200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通过</a:t>
            </a:r>
            <a:r>
              <a:rPr lang="zh-CN" altLang="en-US" sz="1200" kern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加入膦酸羟基和双葡甲胺，使其溶于水，制成阿瑞匹坦的前体</a:t>
            </a:r>
            <a:r>
              <a:rPr lang="zh-CN" altLang="en-US" sz="1200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药物。</a:t>
            </a:r>
            <a:r>
              <a:rPr lang="zh-CN" altLang="en-US" sz="1200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阿瑞匹坦注射液</a:t>
            </a:r>
            <a:r>
              <a:rPr lang="zh-CN" altLang="en-US" sz="1200" kern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采用乳化增溶技术，将阿瑞匹坦制成可溶于水的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亚微乳剂</a:t>
            </a:r>
            <a:r>
              <a:rPr lang="zh-CN" altLang="en-US" sz="1200" kern="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1200" kern="0" dirty="0" err="1">
                <a:cs typeface="Times New Roman" panose="02020603050405020304" pitchFamily="18" charset="0"/>
                <a:sym typeface="+mn-ea"/>
              </a:rPr>
              <a:t>纳米</a:t>
            </a:r>
            <a:r>
              <a:rPr lang="zh-CN" altLang="en-US" sz="1200" kern="0" dirty="0">
                <a:cs typeface="Times New Roman" panose="02020603050405020304" pitchFamily="18" charset="0"/>
                <a:sym typeface="+mn-ea"/>
              </a:rPr>
              <a:t>微粒</a:t>
            </a:r>
            <a:r>
              <a:rPr lang="en-US" altLang="zh-CN" sz="1200" kern="0" dirty="0">
                <a:cs typeface="Times New Roman" panose="02020603050405020304" pitchFamily="18" charset="0"/>
                <a:sym typeface="+mn-ea"/>
              </a:rPr>
              <a:t>（粒度约60-100nm</a:t>
            </a:r>
            <a:r>
              <a:rPr lang="en-US" altLang="zh-CN" sz="1200" kern="0" dirty="0" smtClean="0">
                <a:cs typeface="Times New Roman" panose="02020603050405020304" pitchFamily="18" charset="0"/>
                <a:sym typeface="+mn-ea"/>
              </a:rPr>
              <a:t>）</a:t>
            </a:r>
            <a:r>
              <a:rPr lang="zh-CN" altLang="en-US" sz="1200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，可直接静脉注射</a:t>
            </a:r>
            <a:r>
              <a:rPr lang="zh-CN" altLang="en-US" sz="1200" kern="0" dirty="0" smtClean="0">
                <a:cs typeface="Times New Roman" panose="02020603050405020304" pitchFamily="18" charset="0"/>
                <a:sym typeface="+mn-ea"/>
              </a:rPr>
              <a:t>。</a:t>
            </a:r>
            <a:endParaRPr lang="en-US" altLang="zh-CN" sz="1200" kern="0" dirty="0" smtClean="0">
              <a:cs typeface="Times New Roman" panose="02020603050405020304" pitchFamily="18" charset="0"/>
              <a:sym typeface="+mn-ea"/>
            </a:endParaRPr>
          </a:p>
          <a:p>
            <a:pPr marL="228600" indent="-2286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完全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避免</a:t>
            </a:r>
            <a:r>
              <a:rPr lang="zh-CN" altLang="en-US" sz="1200" kern="0" dirty="0" smtClean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了福沙匹坦双葡甲胺</a:t>
            </a:r>
            <a:r>
              <a:rPr lang="zh-CN" altLang="en-US" sz="1200" kern="0" dirty="0">
                <a:cs typeface="Times New Roman" panose="02020603050405020304" pitchFamily="18" charset="0"/>
                <a:sym typeface="+mn-ea"/>
              </a:rPr>
              <a:t>为了增加溶解度</a:t>
            </a:r>
            <a:r>
              <a:rPr lang="zh-CN" altLang="en-US" sz="1200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，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加入吐温</a:t>
            </a:r>
            <a:r>
              <a:rPr lang="en-US" altLang="zh-CN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-80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，所导致发生率较高较高静脉炎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和超敏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反应，</a:t>
            </a:r>
            <a:r>
              <a:rPr lang="zh-CN" altLang="en-US" sz="1200" kern="0" dirty="0" smtClean="0">
                <a:cs typeface="Times New Roman" panose="02020603050405020304" pitchFamily="18" charset="0"/>
                <a:sym typeface="+mn-ea"/>
              </a:rPr>
              <a:t>节省了医疗成本。</a:t>
            </a:r>
            <a:endParaRPr lang="en-US" altLang="zh-CN" sz="1200" kern="0" dirty="0" smtClean="0">
              <a:cs typeface="Times New Roman" panose="02020603050405020304" pitchFamily="18" charset="0"/>
              <a:sym typeface="+mn-ea"/>
            </a:endParaRPr>
          </a:p>
          <a:p>
            <a:pPr marL="228600" indent="-2286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3.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极大加快了起效速度。</a:t>
            </a:r>
            <a:r>
              <a:rPr lang="zh-CN" altLang="en-US" sz="1200" kern="0" dirty="0" smtClean="0">
                <a:cs typeface="Times New Roman" panose="02020603050405020304" pitchFamily="18" charset="0"/>
                <a:sym typeface="+mn-ea"/>
              </a:rPr>
              <a:t>福</a:t>
            </a:r>
            <a:r>
              <a:rPr lang="zh-CN" altLang="en-US" sz="1200" kern="0" dirty="0" smtClean="0">
                <a:cs typeface="Times New Roman" panose="02020603050405020304" pitchFamily="18" charset="0"/>
                <a:sym typeface="+mn-ea"/>
              </a:rPr>
              <a:t>沙匹坦双葡甲胺注射液，该药物进入人体后，</a:t>
            </a:r>
            <a:r>
              <a:rPr lang="en-US" altLang="zh-CN" sz="1200" kern="0" dirty="0" smtClean="0">
                <a:cs typeface="Times New Roman" panose="02020603050405020304" pitchFamily="18" charset="0"/>
                <a:sym typeface="+mn-ea"/>
              </a:rPr>
              <a:t>30</a:t>
            </a:r>
            <a:r>
              <a:rPr lang="zh-CN" altLang="en-US" sz="1200" kern="0" dirty="0" smtClean="0">
                <a:cs typeface="Times New Roman" panose="02020603050405020304" pitchFamily="18" charset="0"/>
                <a:sym typeface="+mn-ea"/>
              </a:rPr>
              <a:t>分钟才能去磷酸化，转化成阿瑞匹坦发生药效。 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阿瑞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匹坦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注射液可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直接穿透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血脑屏障</a:t>
            </a:r>
            <a:r>
              <a:rPr lang="en-US" altLang="zh-CN" sz="1200" b="1" kern="0" baseline="3000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17-18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280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秒达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峰</a:t>
            </a:r>
            <a:r>
              <a:rPr lang="en-US" altLang="zh-CN" sz="1200" b="1" kern="0" baseline="3000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19</a:t>
            </a:r>
            <a:r>
              <a:rPr lang="zh-CN" altLang="en-US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，</a:t>
            </a:r>
            <a:r>
              <a:rPr lang="zh-CN" altLang="en-US" sz="1200" kern="0" dirty="0" smtClean="0">
                <a:cs typeface="Times New Roman" panose="02020603050405020304" pitchFamily="18" charset="0"/>
                <a:sym typeface="+mn-ea"/>
              </a:rPr>
              <a:t>进入人体无需生物转化，直接发挥疗效；</a:t>
            </a:r>
            <a:endParaRPr lang="en-US" altLang="zh-CN" sz="1200" kern="0" dirty="0">
              <a:cs typeface="Times New Roman" panose="02020603050405020304" pitchFamily="18" charset="0"/>
              <a:sym typeface="+mn-ea"/>
            </a:endParaRPr>
          </a:p>
          <a:p>
            <a:pPr marL="228600" indent="-2286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zh-CN" altLang="en-US" sz="1200" b="1" kern="0" dirty="0" smtClean="0">
                <a:cs typeface="Times New Roman" panose="02020603050405020304" pitchFamily="18" charset="0"/>
              </a:rPr>
              <a:t>应用创新：</a:t>
            </a:r>
            <a:endParaRPr lang="en-US" altLang="zh-CN" sz="1200" b="1" kern="0" dirty="0" smtClean="0">
              <a:cs typeface="Times New Roman" panose="02020603050405020304" pitchFamily="18" charset="0"/>
            </a:endParaRPr>
          </a:p>
          <a:p>
            <a:pPr marL="228600" indent="-2286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CN" sz="1200" b="1" kern="0" dirty="0" smtClean="0">
                <a:solidFill>
                  <a:srgbClr val="DD7315"/>
                </a:solidFill>
                <a:cs typeface="Times New Roman" panose="02020603050405020304" pitchFamily="18" charset="0"/>
              </a:rPr>
              <a:t>2min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</a:rPr>
              <a:t>静推，</a:t>
            </a:r>
            <a:r>
              <a:rPr lang="zh-CN" altLang="en-US" sz="1200" b="1" noProof="0" dirty="0">
                <a:solidFill>
                  <a:srgbClr val="DD7315"/>
                </a:solidFill>
                <a:sym typeface="+mn-ea"/>
              </a:rPr>
              <a:t>无需配液，快速起效</a:t>
            </a:r>
            <a:r>
              <a:rPr lang="zh-CN" altLang="en-US" sz="1200" b="1" noProof="0" dirty="0" smtClean="0">
                <a:solidFill>
                  <a:srgbClr val="DD7315"/>
                </a:solidFill>
                <a:sym typeface="+mn-ea"/>
              </a:rPr>
              <a:t>；</a:t>
            </a:r>
            <a:r>
              <a:rPr lang="zh-CN" altLang="en-US" sz="1200" kern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减少</a:t>
            </a:r>
            <a:r>
              <a:rPr lang="zh-CN" altLang="en-US" sz="1200" kern="0" dirty="0">
                <a:solidFill>
                  <a:schemeClr val="tx1"/>
                </a:solidFill>
                <a:cs typeface="Times New Roman" panose="02020603050405020304" pitchFamily="18" charset="0"/>
              </a:rPr>
              <a:t>医用耗材</a:t>
            </a:r>
            <a:r>
              <a:rPr lang="zh-CN" altLang="en-US" sz="1200" kern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，减少输液量，节约护理</a:t>
            </a:r>
            <a:r>
              <a:rPr lang="zh-CN" altLang="en-US" sz="1200" kern="0" dirty="0">
                <a:cs typeface="Times New Roman" panose="02020603050405020304" pitchFamily="18" charset="0"/>
              </a:rPr>
              <a:t>费用，缩短患者就诊时间、提高床位周转</a:t>
            </a:r>
            <a:r>
              <a:rPr lang="en-US" altLang="zh-CN" sz="1200" kern="0" baseline="30000" dirty="0">
                <a:cs typeface="Times New Roman" panose="02020603050405020304" pitchFamily="18" charset="0"/>
              </a:rPr>
              <a:t>20 </a:t>
            </a:r>
            <a:r>
              <a:rPr lang="zh-CN" altLang="en-US" sz="1200" kern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；</a:t>
            </a:r>
            <a:endParaRPr lang="zh-CN" altLang="en-US" sz="1200" kern="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28600" indent="-2286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药物</a:t>
            </a:r>
            <a:r>
              <a:rPr lang="en-US" altLang="zh-CN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稳定性佳，配液稀释后可稳定72小时，常温条件下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可保存</a:t>
            </a:r>
            <a:r>
              <a:rPr lang="en-US" altLang="zh-CN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60天</a:t>
            </a:r>
            <a:r>
              <a:rPr lang="zh-CN" altLang="en-US" sz="1200" b="1" kern="0" dirty="0">
                <a:solidFill>
                  <a:srgbClr val="DD7315"/>
                </a:solidFill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1200" kern="0" dirty="0">
                <a:solidFill>
                  <a:schemeClr val="tx1"/>
                </a:solidFill>
                <a:cs typeface="Times New Roman" panose="02020603050405020304" pitchFamily="18" charset="0"/>
              </a:rPr>
              <a:t>储存、运输、配液更便捷，避免药物浪费。</a:t>
            </a:r>
            <a:r>
              <a:rPr lang="zh-CN" altLang="en-US" sz="1200" kern="0" dirty="0">
                <a:cs typeface="Times New Roman" panose="02020603050405020304" pitchFamily="18" charset="0"/>
                <a:sym typeface="+mn-ea"/>
              </a:rPr>
              <a:t>福沙匹坦需全程冷藏，药物管理难度</a:t>
            </a:r>
            <a:r>
              <a:rPr lang="zh-CN" altLang="en-US" sz="1200" kern="0" dirty="0" smtClean="0">
                <a:cs typeface="Times New Roman" panose="02020603050405020304" pitchFamily="18" charset="0"/>
                <a:sym typeface="+mn-ea"/>
              </a:rPr>
              <a:t>大</a:t>
            </a:r>
            <a:r>
              <a:rPr lang="en-US" altLang="zh-CN" sz="1200" kern="0" baseline="30000" dirty="0" smtClean="0">
                <a:cs typeface="Times New Roman" panose="02020603050405020304" pitchFamily="18" charset="0"/>
                <a:sym typeface="+mn-ea"/>
              </a:rPr>
              <a:t>21</a:t>
            </a:r>
            <a:r>
              <a:rPr lang="en-US" altLang="zh-CN" sz="1200" kern="0" dirty="0" smtClean="0">
                <a:cs typeface="Times New Roman" panose="02020603050405020304" pitchFamily="18" charset="0"/>
                <a:sym typeface="+mn-ea"/>
              </a:rPr>
              <a:t>。</a:t>
            </a:r>
            <a:endParaRPr lang="en-US" altLang="zh-CN" sz="1200" kern="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71576" y="766424"/>
            <a:ext cx="2487343" cy="1934251"/>
            <a:chOff x="193" y="1100"/>
            <a:chExt cx="4233" cy="3372"/>
          </a:xfrm>
        </p:grpSpPr>
        <p:grpSp>
          <p:nvGrpSpPr>
            <p:cNvPr id="23" name="组合 22"/>
            <p:cNvGrpSpPr/>
            <p:nvPr/>
          </p:nvGrpSpPr>
          <p:grpSpPr>
            <a:xfrm>
              <a:off x="236" y="1630"/>
              <a:ext cx="4190" cy="2842"/>
              <a:chOff x="1116" y="2655"/>
              <a:chExt cx="5873" cy="3237"/>
            </a:xfrm>
          </p:grpSpPr>
          <p:pic>
            <p:nvPicPr>
              <p:cNvPr id="24" name="图片 23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11"/>
              <a:stretch>
                <a:fillRect/>
              </a:stretch>
            </p:blipFill>
            <p:spPr>
              <a:xfrm>
                <a:off x="1116" y="2655"/>
                <a:ext cx="5813" cy="2460"/>
              </a:xfrm>
              <a:prstGeom prst="rect">
                <a:avLst/>
              </a:prstGeom>
              <a:ln w="25400">
                <a:solidFill>
                  <a:schemeClr val="bg1">
                    <a:lumMod val="85000"/>
                  </a:schemeClr>
                </a:solidFill>
              </a:ln>
              <a:effectLst/>
            </p:spPr>
          </p:pic>
          <p:pic>
            <p:nvPicPr>
              <p:cNvPr id="26" name="图片 25"/>
              <p:cNvPicPr>
                <a:picLocks noChangeAspect="1"/>
              </p:cNvPicPr>
              <p:nvPr>
                <p:custDataLst>
                  <p:tags r:id="rId8"/>
                </p:custDataLst>
              </p:nvPr>
            </p:nvPicPr>
            <p:blipFill>
              <a:blip r:embed="rId12"/>
              <a:stretch>
                <a:fillRect/>
              </a:stretch>
            </p:blipFill>
            <p:spPr>
              <a:xfrm>
                <a:off x="1116" y="5367"/>
                <a:ext cx="5873" cy="525"/>
              </a:xfrm>
              <a:prstGeom prst="rect">
                <a:avLst/>
              </a:prstGeom>
              <a:ln w="25400">
                <a:solidFill>
                  <a:schemeClr val="bg1">
                    <a:lumMod val="85000"/>
                  </a:schemeClr>
                </a:solidFill>
              </a:ln>
              <a:effectLst/>
            </p:spPr>
          </p:pic>
        </p:grpSp>
        <p:sp>
          <p:nvSpPr>
            <p:cNvPr id="35" name="文本框 34"/>
            <p:cNvSpPr txBox="1"/>
            <p:nvPr>
              <p:custDataLst>
                <p:tags r:id="rId6"/>
              </p:custDataLst>
            </p:nvPr>
          </p:nvSpPr>
          <p:spPr>
            <a:xfrm>
              <a:off x="193" y="1100"/>
              <a:ext cx="4123" cy="480"/>
            </a:xfrm>
            <a:prstGeom prst="rect">
              <a:avLst/>
            </a:prstGeom>
            <a:solidFill>
              <a:srgbClr val="000000">
                <a:alpha val="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200" b="1" dirty="0" smtClean="0">
                  <a:ea typeface="微软雅黑" panose="020B0503020204020204" pitchFamily="34" charset="-122"/>
                </a:rPr>
                <a:t>阿瑞匹坦注射液</a:t>
              </a:r>
              <a:r>
                <a:rPr lang="en-US" altLang="zh-CN" sz="1200" b="1" baseline="30000" dirty="0" smtClean="0">
                  <a:ea typeface="微软雅黑" panose="020B0503020204020204" pitchFamily="34" charset="-122"/>
                </a:rPr>
                <a:t>16</a:t>
              </a:r>
              <a:endParaRPr lang="zh-CN" altLang="en-US" sz="1200" b="1" baseline="30000" dirty="0" smtClean="0">
                <a:ea typeface="微软雅黑" panose="020B0503020204020204" pitchFamily="34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03" y="3326"/>
              <a:ext cx="1397" cy="489"/>
            </a:xfrm>
            <a:prstGeom prst="rect">
              <a:avLst/>
            </a:prstGeom>
            <a:noFill/>
            <a:ln w="22225">
              <a:solidFill>
                <a:srgbClr val="DD7315"/>
              </a:solidFill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64827" y="2913554"/>
            <a:ext cx="2494092" cy="1579745"/>
            <a:chOff x="9962" y="1190"/>
            <a:chExt cx="4207" cy="2931"/>
          </a:xfrm>
        </p:grpSpPr>
        <p:grpSp>
          <p:nvGrpSpPr>
            <p:cNvPr id="33" name="组合 32"/>
            <p:cNvGrpSpPr/>
            <p:nvPr/>
          </p:nvGrpSpPr>
          <p:grpSpPr>
            <a:xfrm>
              <a:off x="9962" y="1649"/>
              <a:ext cx="4207" cy="2472"/>
              <a:chOff x="7668" y="3073"/>
              <a:chExt cx="6456" cy="2891"/>
            </a:xfrm>
          </p:grpSpPr>
          <p:pic>
            <p:nvPicPr>
              <p:cNvPr id="30" name="图片 29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13"/>
              <a:stretch>
                <a:fillRect/>
              </a:stretch>
            </p:blipFill>
            <p:spPr>
              <a:xfrm>
                <a:off x="7716" y="3073"/>
                <a:ext cx="6408" cy="2282"/>
              </a:xfrm>
              <a:prstGeom prst="rect">
                <a:avLst/>
              </a:prstGeom>
              <a:ln w="25400">
                <a:solidFill>
                  <a:schemeClr val="bg1">
                    <a:lumMod val="85000"/>
                  </a:schemeClr>
                </a:solidFill>
              </a:ln>
              <a:effectLst/>
            </p:spPr>
          </p:pic>
          <p:pic>
            <p:nvPicPr>
              <p:cNvPr id="31" name="图片 30"/>
              <p:cNvPicPr>
                <a:picLocks noChangeAspect="1"/>
              </p:cNvPicPr>
              <p:nvPr>
                <p:custDataLst>
                  <p:tags r:id="rId5"/>
                </p:custDataLst>
              </p:nvPr>
            </p:nvPicPr>
            <p:blipFill>
              <a:blip r:embed="rId14"/>
              <a:stretch>
                <a:fillRect/>
              </a:stretch>
            </p:blipFill>
            <p:spPr>
              <a:xfrm>
                <a:off x="7668" y="5621"/>
                <a:ext cx="6450" cy="343"/>
              </a:xfrm>
              <a:prstGeom prst="rect">
                <a:avLst/>
              </a:prstGeom>
              <a:ln w="25400">
                <a:solidFill>
                  <a:schemeClr val="bg1">
                    <a:lumMod val="85000"/>
                  </a:schemeClr>
                </a:solidFill>
              </a:ln>
              <a:effectLst/>
            </p:spPr>
          </p:pic>
        </p:grpSp>
        <p:sp>
          <p:nvSpPr>
            <p:cNvPr id="34" name="文本框 33"/>
            <p:cNvSpPr txBox="1"/>
            <p:nvPr/>
          </p:nvSpPr>
          <p:spPr>
            <a:xfrm>
              <a:off x="9983" y="1190"/>
              <a:ext cx="4123" cy="511"/>
            </a:xfrm>
            <a:prstGeom prst="rect">
              <a:avLst/>
            </a:prstGeom>
            <a:solidFill>
              <a:srgbClr val="000000">
                <a:alpha val="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200" b="1" dirty="0" smtClean="0">
                  <a:ea typeface="微软雅黑" panose="020B0503020204020204" pitchFamily="34" charset="-122"/>
                </a:rPr>
                <a:t>注射用福沙匹坦双葡甲胺</a:t>
              </a:r>
              <a:r>
                <a:rPr lang="en-US" altLang="zh-CN" sz="1200" b="1" baseline="30000" dirty="0" smtClean="0">
                  <a:ea typeface="微软雅黑" panose="020B0503020204020204" pitchFamily="34" charset="-122"/>
                </a:rPr>
                <a:t>16</a:t>
              </a:r>
              <a:endParaRPr lang="zh-CN" altLang="en-US" sz="1200" b="1" baseline="30000" dirty="0" smtClean="0">
                <a:ea typeface="微软雅黑" panose="020B0503020204020204" pitchFamily="34" charset="-122"/>
              </a:endParaRPr>
            </a:p>
          </p:txBody>
        </p:sp>
        <p:sp>
          <p:nvSpPr>
            <p:cNvPr id="38" name="矩形 37"/>
            <p:cNvSpPr/>
            <p:nvPr>
              <p:custDataLst>
                <p:tags r:id="rId2"/>
              </p:custDataLst>
            </p:nvPr>
          </p:nvSpPr>
          <p:spPr>
            <a:xfrm>
              <a:off x="9972" y="3135"/>
              <a:ext cx="1868" cy="489"/>
            </a:xfrm>
            <a:prstGeom prst="rect">
              <a:avLst/>
            </a:prstGeom>
            <a:noFill/>
            <a:ln w="22225">
              <a:solidFill>
                <a:srgbClr val="DD7315"/>
              </a:solidFill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3"/>
              </p:custDataLst>
            </p:nvPr>
          </p:nvSpPr>
          <p:spPr>
            <a:xfrm>
              <a:off x="10621" y="3830"/>
              <a:ext cx="591" cy="290"/>
            </a:xfrm>
            <a:prstGeom prst="rect">
              <a:avLst/>
            </a:prstGeom>
            <a:noFill/>
            <a:ln w="22225">
              <a:solidFill>
                <a:srgbClr val="DD7315"/>
              </a:solidFill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</a:ex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1600" y="1588"/>
            <a:ext cx="3743325" cy="6451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、公平性</a:t>
            </a:r>
            <a:r>
              <a:rPr lang="en-US" altLang="zh-CN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en-US" altLang="zh-CN" sz="2000" spc="133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339" name="组合 66"/>
          <p:cNvGrpSpPr/>
          <p:nvPr/>
        </p:nvGrpSpPr>
        <p:grpSpPr bwMode="auto">
          <a:xfrm>
            <a:off x="346710" y="2896235"/>
            <a:ext cx="4098290" cy="1558290"/>
            <a:chOff x="484569" y="1052645"/>
            <a:chExt cx="4098846" cy="1475305"/>
          </a:xfrm>
        </p:grpSpPr>
        <p:sp>
          <p:nvSpPr>
            <p:cNvPr id="35" name="矩形 34"/>
            <p:cNvSpPr/>
            <p:nvPr/>
          </p:nvSpPr>
          <p:spPr bwMode="gray">
            <a:xfrm>
              <a:off x="518229" y="1052645"/>
              <a:ext cx="4065186" cy="147530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8" tIns="45714" rIns="91428" bIns="45714" anchor="ctr"/>
            <a:lstStyle/>
            <a:p>
              <a:pPr algn="ctr">
                <a:lnSpc>
                  <a:spcPct val="120000"/>
                </a:lnSpc>
                <a:spcBef>
                  <a:spcPts val="800"/>
                </a:spcBef>
                <a:defRPr/>
              </a:pPr>
              <a:endParaRPr lang="en-US" altLang="zh-CN" sz="1100" b="1" dirty="0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56" name="文本框 48"/>
            <p:cNvSpPr txBox="1">
              <a:spLocks noChangeArrowheads="1"/>
            </p:cNvSpPr>
            <p:nvPr/>
          </p:nvSpPr>
          <p:spPr bwMode="gray">
            <a:xfrm>
              <a:off x="484569" y="1406743"/>
              <a:ext cx="4037242" cy="1083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</a:pPr>
              <a:r>
                <a:rPr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我国2020年癌症患病人数为929W，61%肿瘤患者接受化疗，年CINV患者总数约等于425W</a:t>
              </a:r>
              <a:r>
                <a:rPr lang="zh-CN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；</a:t>
              </a:r>
              <a:endParaRPr sz="1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</a:pPr>
              <a:r>
                <a:rPr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CINV不仅造成代谢紊乱、营养失调，对患者的生理、心理产生较大负面影响，更重要的是导致抗肿瘤治疗中断甚至终止，影响患者生存，CINV的预防具有极大的临床需求。</a:t>
              </a:r>
            </a:p>
          </p:txBody>
        </p:sp>
        <p:pic>
          <p:nvPicPr>
            <p:cNvPr id="14357" name="图形 36" descr="医学 纯色填充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9892" y="1058363"/>
              <a:ext cx="356527" cy="356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8" name="文本框 60"/>
            <p:cNvSpPr txBox="1">
              <a:spLocks noChangeArrowheads="1"/>
            </p:cNvSpPr>
            <p:nvPr/>
          </p:nvSpPr>
          <p:spPr bwMode="gray">
            <a:xfrm>
              <a:off x="2176379" y="1090810"/>
              <a:ext cx="2019317" cy="295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  <a:buNone/>
              </a:pPr>
              <a:r>
                <a:rPr lang="zh-CN" altLang="en-US" sz="1200" b="1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对公共健康的影响</a:t>
              </a:r>
              <a:endParaRPr lang="en-US" altLang="zh-CN" sz="1200" b="1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340" name="组合 68"/>
          <p:cNvGrpSpPr/>
          <p:nvPr/>
        </p:nvGrpSpPr>
        <p:grpSpPr bwMode="auto">
          <a:xfrm>
            <a:off x="4781550" y="2886075"/>
            <a:ext cx="3982086" cy="1376363"/>
            <a:chOff x="5034962" y="1066384"/>
            <a:chExt cx="3982893" cy="1375193"/>
          </a:xfrm>
        </p:grpSpPr>
        <p:sp>
          <p:nvSpPr>
            <p:cNvPr id="36" name="矩形 35"/>
            <p:cNvSpPr/>
            <p:nvPr/>
          </p:nvSpPr>
          <p:spPr bwMode="gray">
            <a:xfrm>
              <a:off x="5034962" y="1066384"/>
              <a:ext cx="3818712" cy="1375193"/>
            </a:xfrm>
            <a:prstGeom prst="rect">
              <a:avLst/>
            </a:prstGeom>
            <a:noFill/>
            <a:ln w="1587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lIns="91428" tIns="45714" rIns="91428" bIns="45714" anchor="ctr"/>
            <a:lstStyle/>
            <a:p>
              <a:pPr algn="ctr">
                <a:lnSpc>
                  <a:spcPct val="120000"/>
                </a:lnSpc>
                <a:spcBef>
                  <a:spcPts val="800"/>
                </a:spcBef>
                <a:defRPr/>
              </a:pPr>
              <a:endParaRPr lang="en-US" altLang="zh-CN" sz="1100" b="1" dirty="0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52" name="文本框 51"/>
            <p:cNvSpPr txBox="1">
              <a:spLocks noChangeArrowheads="1"/>
            </p:cNvSpPr>
            <p:nvPr/>
          </p:nvSpPr>
          <p:spPr bwMode="gray">
            <a:xfrm>
              <a:off x="5117529" y="1413751"/>
              <a:ext cx="3900326" cy="992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30000"/>
                </a:lnSpc>
                <a:spcBef>
                  <a:spcPts val="800"/>
                </a:spcBef>
                <a:spcAft>
                  <a:spcPct val="0"/>
                </a:spcAft>
              </a:pPr>
              <a:r>
                <a:rPr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阿瑞匹坦</a:t>
              </a:r>
              <a:r>
                <a:rPr lang="zh-CN"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明确用于</a:t>
              </a:r>
              <a:r>
                <a:rPr sz="1000" b="1" dirty="0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高度、中度致吐化疗</a:t>
              </a:r>
              <a:r>
                <a:rPr lang="zh-CN" sz="1000" b="1" dirty="0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患者</a:t>
              </a:r>
              <a:r>
                <a:rPr lang="zh-CN"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，人群有限，</a:t>
              </a:r>
              <a:r>
                <a:rPr lang="zh-CN" sz="1000" b="1" dirty="0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不会增加医保资金负担</a:t>
              </a:r>
              <a:r>
                <a:rPr sz="1000" b="1" dirty="0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；</a:t>
              </a:r>
              <a:endParaRPr sz="1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fontAlgn="base" hangingPunct="0">
                <a:lnSpc>
                  <a:spcPct val="130000"/>
                </a:lnSpc>
                <a:spcBef>
                  <a:spcPts val="800"/>
                </a:spcBef>
                <a:spcAft>
                  <a:spcPct val="0"/>
                </a:spcAft>
              </a:pPr>
              <a:r>
                <a:rPr lang="zh-CN"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对于</a:t>
              </a:r>
              <a:r>
                <a:rPr lang="en-US" altLang="zh-CN"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AC</a:t>
              </a:r>
              <a:r>
                <a:rPr lang="zh-CN" altLang="en-US"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化疗患者，显著降低不良反应，</a:t>
              </a:r>
              <a:r>
                <a:rPr lang="zh-CN" sz="1000" b="1" dirty="0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节约</a:t>
              </a:r>
              <a:r>
                <a:rPr lang="zh-CN"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解救治疗及处理不良反应造成的</a:t>
              </a:r>
              <a:r>
                <a:rPr lang="zh-CN" sz="1000" b="1" dirty="0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医保支出</a:t>
              </a:r>
              <a:r>
                <a:rPr sz="1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</p:txBody>
        </p:sp>
        <p:grpSp>
          <p:nvGrpSpPr>
            <p:cNvPr id="37" name="Group 654"/>
            <p:cNvGrpSpPr/>
            <p:nvPr/>
          </p:nvGrpSpPr>
          <p:grpSpPr>
            <a:xfrm>
              <a:off x="5947635" y="1082059"/>
              <a:ext cx="300718" cy="234491"/>
              <a:chOff x="5083176" y="1931988"/>
              <a:chExt cx="382588" cy="304801"/>
            </a:xfrm>
            <a:solidFill>
              <a:srgbClr val="0047BB"/>
            </a:solidFill>
          </p:grpSpPr>
          <p:sp>
            <p:nvSpPr>
              <p:cNvPr id="38" name="Freeform 478"/>
              <p:cNvSpPr/>
              <p:nvPr/>
            </p:nvSpPr>
            <p:spPr bwMode="auto">
              <a:xfrm>
                <a:off x="5083176" y="2082801"/>
                <a:ext cx="382588" cy="153988"/>
              </a:xfrm>
              <a:custGeom>
                <a:avLst/>
                <a:gdLst>
                  <a:gd name="T0" fmla="*/ 0 w 246"/>
                  <a:gd name="T1" fmla="*/ 69 h 99"/>
                  <a:gd name="T2" fmla="*/ 21 w 246"/>
                  <a:gd name="T3" fmla="*/ 63 h 99"/>
                  <a:gd name="T4" fmla="*/ 122 w 246"/>
                  <a:gd name="T5" fmla="*/ 99 h 99"/>
                  <a:gd name="T6" fmla="*/ 230 w 246"/>
                  <a:gd name="T7" fmla="*/ 57 h 99"/>
                  <a:gd name="T8" fmla="*/ 219 w 246"/>
                  <a:gd name="T9" fmla="*/ 31 h 99"/>
                  <a:gd name="T10" fmla="*/ 148 w 246"/>
                  <a:gd name="T11" fmla="*/ 54 h 99"/>
                  <a:gd name="T12" fmla="*/ 123 w 246"/>
                  <a:gd name="T13" fmla="*/ 75 h 99"/>
                  <a:gd name="T14" fmla="*/ 67 w 246"/>
                  <a:gd name="T15" fmla="*/ 54 h 99"/>
                  <a:gd name="T16" fmla="*/ 70 w 246"/>
                  <a:gd name="T17" fmla="*/ 47 h 99"/>
                  <a:gd name="T18" fmla="*/ 123 w 246"/>
                  <a:gd name="T19" fmla="*/ 68 h 99"/>
                  <a:gd name="T20" fmla="*/ 133 w 246"/>
                  <a:gd name="T21" fmla="*/ 42 h 99"/>
                  <a:gd name="T22" fmla="*/ 0 w 246"/>
                  <a:gd name="T23" fmla="*/ 9 h 99"/>
                  <a:gd name="T24" fmla="*/ 0 w 246"/>
                  <a:gd name="T25" fmla="*/ 6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6" h="99">
                    <a:moveTo>
                      <a:pt x="0" y="69"/>
                    </a:moveTo>
                    <a:cubicBezTo>
                      <a:pt x="10" y="65"/>
                      <a:pt x="18" y="63"/>
                      <a:pt x="21" y="63"/>
                    </a:cubicBezTo>
                    <a:cubicBezTo>
                      <a:pt x="31" y="63"/>
                      <a:pt x="100" y="99"/>
                      <a:pt x="122" y="99"/>
                    </a:cubicBezTo>
                    <a:cubicBezTo>
                      <a:pt x="141" y="99"/>
                      <a:pt x="230" y="57"/>
                      <a:pt x="230" y="57"/>
                    </a:cubicBezTo>
                    <a:cubicBezTo>
                      <a:pt x="246" y="51"/>
                      <a:pt x="235" y="25"/>
                      <a:pt x="219" y="31"/>
                    </a:cubicBezTo>
                    <a:cubicBezTo>
                      <a:pt x="148" y="54"/>
                      <a:pt x="148" y="54"/>
                      <a:pt x="148" y="54"/>
                    </a:cubicBezTo>
                    <a:cubicBezTo>
                      <a:pt x="146" y="70"/>
                      <a:pt x="133" y="77"/>
                      <a:pt x="123" y="75"/>
                    </a:cubicBezTo>
                    <a:cubicBezTo>
                      <a:pt x="115" y="73"/>
                      <a:pt x="67" y="54"/>
                      <a:pt x="67" y="54"/>
                    </a:cubicBezTo>
                    <a:cubicBezTo>
                      <a:pt x="70" y="47"/>
                      <a:pt x="70" y="47"/>
                      <a:pt x="70" y="47"/>
                    </a:cubicBezTo>
                    <a:cubicBezTo>
                      <a:pt x="123" y="68"/>
                      <a:pt x="123" y="68"/>
                      <a:pt x="123" y="68"/>
                    </a:cubicBezTo>
                    <a:cubicBezTo>
                      <a:pt x="137" y="71"/>
                      <a:pt x="149" y="50"/>
                      <a:pt x="133" y="42"/>
                    </a:cubicBezTo>
                    <a:cubicBezTo>
                      <a:pt x="67" y="11"/>
                      <a:pt x="43" y="0"/>
                      <a:pt x="0" y="9"/>
                    </a:cubicBezTo>
                    <a:cubicBezTo>
                      <a:pt x="0" y="21"/>
                      <a:pt x="0" y="64"/>
                      <a:pt x="0" y="6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9" name="Freeform 479"/>
              <p:cNvSpPr/>
              <p:nvPr/>
            </p:nvSpPr>
            <p:spPr bwMode="auto">
              <a:xfrm>
                <a:off x="5256213" y="2106614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1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480"/>
              <p:cNvSpPr/>
              <p:nvPr/>
            </p:nvSpPr>
            <p:spPr bwMode="auto">
              <a:xfrm>
                <a:off x="5256213" y="2063751"/>
                <a:ext cx="76200" cy="11113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481"/>
              <p:cNvSpPr/>
              <p:nvPr/>
            </p:nvSpPr>
            <p:spPr bwMode="auto">
              <a:xfrm>
                <a:off x="5256213" y="2041526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482"/>
              <p:cNvSpPr/>
              <p:nvPr/>
            </p:nvSpPr>
            <p:spPr bwMode="auto">
              <a:xfrm>
                <a:off x="5256213" y="2084389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483"/>
              <p:cNvSpPr/>
              <p:nvPr/>
            </p:nvSpPr>
            <p:spPr bwMode="auto">
              <a:xfrm>
                <a:off x="5343526" y="2063751"/>
                <a:ext cx="76200" cy="11113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Freeform 484"/>
              <p:cNvSpPr/>
              <p:nvPr/>
            </p:nvSpPr>
            <p:spPr bwMode="auto">
              <a:xfrm>
                <a:off x="5343526" y="2084389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5" name="Freeform 485"/>
              <p:cNvSpPr/>
              <p:nvPr/>
            </p:nvSpPr>
            <p:spPr bwMode="auto">
              <a:xfrm>
                <a:off x="5343526" y="2106614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1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6" name="Freeform 487"/>
              <p:cNvSpPr/>
              <p:nvPr/>
            </p:nvSpPr>
            <p:spPr bwMode="auto">
              <a:xfrm>
                <a:off x="5343525" y="2019301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7" name="Freeform 488"/>
              <p:cNvSpPr/>
              <p:nvPr/>
            </p:nvSpPr>
            <p:spPr bwMode="auto">
              <a:xfrm>
                <a:off x="5343525" y="2041526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8" name="Oval 489"/>
              <p:cNvSpPr>
                <a:spLocks noChangeArrowheads="1"/>
              </p:cNvSpPr>
              <p:nvPr/>
            </p:nvSpPr>
            <p:spPr bwMode="auto">
              <a:xfrm>
                <a:off x="5345113" y="1931988"/>
                <a:ext cx="74613" cy="746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 sz="1050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4354" name="文本框 61"/>
            <p:cNvSpPr txBox="1">
              <a:spLocks noChangeArrowheads="1"/>
            </p:cNvSpPr>
            <p:nvPr/>
          </p:nvSpPr>
          <p:spPr bwMode="gray">
            <a:xfrm>
              <a:off x="5830360" y="1081929"/>
              <a:ext cx="2380116" cy="312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  <a:buNone/>
              </a:pPr>
              <a:r>
                <a:rPr lang="zh-CN" altLang="en-US" sz="1200" b="1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符合“保基本”原则</a:t>
              </a:r>
              <a:endParaRPr lang="en-US" altLang="zh-CN" sz="1200" b="1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341" name="组合 67"/>
          <p:cNvGrpSpPr/>
          <p:nvPr/>
        </p:nvGrpSpPr>
        <p:grpSpPr bwMode="auto">
          <a:xfrm>
            <a:off x="381000" y="915670"/>
            <a:ext cx="4100830" cy="1645920"/>
            <a:chOff x="640801" y="2555008"/>
            <a:chExt cx="3817983" cy="1556021"/>
          </a:xfrm>
        </p:grpSpPr>
        <p:sp>
          <p:nvSpPr>
            <p:cNvPr id="50" name="矩形 49"/>
            <p:cNvSpPr/>
            <p:nvPr/>
          </p:nvSpPr>
          <p:spPr bwMode="gray">
            <a:xfrm>
              <a:off x="640801" y="2555008"/>
              <a:ext cx="3783693" cy="1556021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>
                      <a:lumMod val="20000"/>
                      <a:lumOff val="80000"/>
                    </a:schemeClr>
                  </a:solidFill>
                </a14:hiddenFill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28" tIns="45714" rIns="91428" bIns="45714" anchor="ctr"/>
            <a:lstStyle/>
            <a:p>
              <a:pPr algn="ctr">
                <a:lnSpc>
                  <a:spcPct val="120000"/>
                </a:lnSpc>
                <a:spcBef>
                  <a:spcPts val="800"/>
                </a:spcBef>
                <a:defRPr/>
              </a:pPr>
              <a:endParaRPr lang="en-US" altLang="zh-CN" sz="1100" b="1" dirty="0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48" name="文本框 50"/>
            <p:cNvSpPr txBox="1">
              <a:spLocks noChangeArrowheads="1"/>
            </p:cNvSpPr>
            <p:nvPr/>
          </p:nvSpPr>
          <p:spPr bwMode="gray">
            <a:xfrm>
              <a:off x="640801" y="2920001"/>
              <a:ext cx="3817983" cy="1156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rIns="45720" anchor="ctr" anchorCtr="0"/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医保目录不含</a:t>
              </a:r>
              <a:r>
                <a:rPr lang="en-US" altLang="zh-CN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2min</a:t>
              </a: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静推</a:t>
              </a:r>
              <a:r>
                <a:rPr lang="en-US" altLang="zh-CN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NK-1RA</a:t>
              </a: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止吐药，</a:t>
              </a: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弥补日间、门诊、爆发性恶心呕吐患者快速止吐需求。</a:t>
              </a:r>
              <a:endParaRPr lang="zh-CN" altLang="en-US" sz="1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</a:pP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国内</a:t>
              </a:r>
              <a:r>
                <a:rPr lang="zh-CN" altLang="en-US" sz="1000" b="1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唯一上市的阿瑞匹坦注射液，不含吐温-80，填补目录空白</a:t>
              </a: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  <a:p>
              <a:pPr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</a:pP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解决了福沙匹坦解救治疗患者比例高的问题。</a:t>
              </a:r>
            </a:p>
          </p:txBody>
        </p:sp>
        <p:pic>
          <p:nvPicPr>
            <p:cNvPr id="14349" name="图形 25" descr="文档 纯色填充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0788" y="2555031"/>
              <a:ext cx="303586" cy="303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0" name="文本框 62"/>
            <p:cNvSpPr txBox="1">
              <a:spLocks noChangeArrowheads="1"/>
            </p:cNvSpPr>
            <p:nvPr/>
          </p:nvSpPr>
          <p:spPr bwMode="gray">
            <a:xfrm>
              <a:off x="2176379" y="2565927"/>
              <a:ext cx="1146215" cy="295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20000"/>
                </a:lnSpc>
                <a:spcBef>
                  <a:spcPts val="800"/>
                </a:spcBef>
                <a:spcAft>
                  <a:spcPct val="0"/>
                </a:spcAft>
                <a:buNone/>
              </a:pPr>
              <a:r>
                <a:rPr lang="zh-CN" altLang="en-US" sz="1200" b="1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弥补目录短板</a:t>
              </a:r>
              <a:endParaRPr lang="en-US" altLang="zh-CN" sz="1200" b="1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342" name="组合 70"/>
          <p:cNvGrpSpPr/>
          <p:nvPr/>
        </p:nvGrpSpPr>
        <p:grpSpPr bwMode="auto">
          <a:xfrm>
            <a:off x="4732655" y="899795"/>
            <a:ext cx="3956050" cy="1716405"/>
            <a:chOff x="4790948" y="1117834"/>
            <a:chExt cx="3956851" cy="1717084"/>
          </a:xfrm>
        </p:grpSpPr>
        <p:sp>
          <p:nvSpPr>
            <p:cNvPr id="54" name="矩形 53"/>
            <p:cNvSpPr/>
            <p:nvPr/>
          </p:nvSpPr>
          <p:spPr bwMode="gray">
            <a:xfrm>
              <a:off x="4790948" y="1117834"/>
              <a:ext cx="3818711" cy="1308618"/>
            </a:xfrm>
            <a:prstGeom prst="rect">
              <a:avLst/>
            </a:prstGeom>
            <a:noFill/>
            <a:ln w="1587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lIns="91428" tIns="45714" rIns="91428" bIns="45714" anchor="ctr"/>
            <a:lstStyle/>
            <a:p>
              <a:pPr algn="ctr">
                <a:lnSpc>
                  <a:spcPct val="120000"/>
                </a:lnSpc>
                <a:spcBef>
                  <a:spcPts val="800"/>
                </a:spcBef>
                <a:defRPr/>
              </a:pPr>
              <a:endParaRPr lang="en-US" altLang="zh-CN" sz="1100" b="1" dirty="0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44" name="文本框 55"/>
            <p:cNvSpPr txBox="1">
              <a:spLocks noChangeArrowheads="1"/>
            </p:cNvSpPr>
            <p:nvPr/>
          </p:nvSpPr>
          <p:spPr bwMode="gray">
            <a:xfrm>
              <a:off x="4935757" y="1532653"/>
              <a:ext cx="3812042" cy="1302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fontAlgn="base">
                <a:lnSpc>
                  <a:spcPct val="120000"/>
                </a:lnSpc>
                <a:spcBef>
                  <a:spcPts val="400"/>
                </a:spcBef>
                <a:spcAft>
                  <a:spcPct val="0"/>
                </a:spcAft>
              </a:pP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阿瑞匹坦注射液适应症、患者类型规定明确，CINV临床用药指征明确，不存在超说明书使用和临床滥用风险，医保审核清晰，不会增加管理难度。</a:t>
              </a:r>
            </a:p>
            <a:p>
              <a:pPr fontAlgn="base">
                <a:lnSpc>
                  <a:spcPct val="120000"/>
                </a:lnSpc>
                <a:spcBef>
                  <a:spcPts val="400"/>
                </a:spcBef>
                <a:spcAft>
                  <a:spcPct val="0"/>
                </a:spcAft>
              </a:pP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不良反应少且轻微，可控易管理。</a:t>
              </a:r>
            </a:p>
            <a:p>
              <a:pPr fontAlgn="base">
                <a:lnSpc>
                  <a:spcPct val="120000"/>
                </a:lnSpc>
                <a:spcBef>
                  <a:spcPts val="400"/>
                </a:spcBef>
                <a:spcAft>
                  <a:spcPct val="0"/>
                </a:spcAft>
              </a:pPr>
              <a:r>
                <a:rPr lang="zh-CN" altLang="en-US" sz="10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亚微乳剂的阿瑞匹坦注射液稳定性佳</a:t>
              </a:r>
              <a:r>
                <a:rPr lang="zh-CN" altLang="en-US" sz="1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000" b="1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常温条件下可保存60天</a:t>
              </a:r>
              <a:r>
                <a:rPr lang="zh-CN" altLang="en-US" sz="1000" b="1" kern="0" dirty="0">
                  <a:solidFill>
                    <a:srgbClr val="DD7315"/>
                  </a:solidFill>
                  <a:cs typeface="Times New Roman" panose="02020603050405020304" pitchFamily="18" charset="0"/>
                  <a:sym typeface="+mn-ea"/>
                </a:rPr>
                <a:t>，</a:t>
              </a:r>
              <a:r>
                <a:rPr lang="zh-CN" altLang="en-US" sz="1000" b="1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降低临床管理</a:t>
              </a:r>
              <a:r>
                <a:rPr lang="zh-CN" altLang="en-US" sz="1000" b="1" smtClean="0">
                  <a:solidFill>
                    <a:srgbClr val="DD731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难度。福沙匹坦只能冷链运输和存放。</a:t>
              </a:r>
              <a:endParaRPr lang="zh-CN" altLang="en-US" sz="1000" b="1">
                <a:solidFill>
                  <a:srgbClr val="DD731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4345" name="图形 40" descr="药品 纯色填充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6082" y="1144818"/>
              <a:ext cx="313932" cy="323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文本框 64"/>
            <p:cNvSpPr txBox="1">
              <a:spLocks noChangeArrowheads="1"/>
            </p:cNvSpPr>
            <p:nvPr/>
          </p:nvSpPr>
          <p:spPr bwMode="gray">
            <a:xfrm>
              <a:off x="6074185" y="1133561"/>
              <a:ext cx="1663563" cy="275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1200" b="1">
                  <a:solidFill>
                    <a:srgbClr val="0047B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降低临床管理难度</a:t>
              </a:r>
              <a:endParaRPr lang="zh-CN" altLang="en-US" sz="1200">
                <a:solidFill>
                  <a:srgbClr val="0047B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4881245" y="917575"/>
            <a:ext cx="3811905" cy="164465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4877435" y="2865120"/>
            <a:ext cx="3811905" cy="1595755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ZlMWQwNDRkODA2MjY1ZGYyNjI1MzVhNmIzMGE1N2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25ca847-70b3-4a2e-8452-0470d2768510}"/>
  <p:tag name="TABLE_ENDDRAG_ORIGIN_RECT" val="422*191"/>
  <p:tag name="TABLE_ENDDRAG_RECT" val="252*95*422*19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4181145"/>
  <p:tag name="MH_LIBRARY" val="CONTENTS"/>
  <p:tag name="MH_TYPE" val="OTHERS"/>
  <p:tag name="ID" val="62677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4181145"/>
  <p:tag name="MH_LIBRARY" val="CONTENTS"/>
  <p:tag name="MH_TYPE" val="ENTRY"/>
  <p:tag name="ID" val="626776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6ac0a2c-0331-4b5d-ad05-db28cb691054}"/>
  <p:tag name="TABLE_ENDDRAG_ORIGIN_RECT" val="310*293"/>
  <p:tag name="TABLE_ENDDRAG_RECT" val="13*64*310*29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  <a:txDef>
      <a:spPr>
        <a:solidFill>
          <a:schemeClr val="bg1">
            <a:lumMod val="95000"/>
          </a:schemeClr>
        </a:solidFill>
      </a:spPr>
      <a:bodyPr wrap="square" rtlCol="0">
        <a:spAutoFit/>
      </a:bodyPr>
      <a:lstStyle>
        <a:defPPr>
          <a:defRPr dirty="0" smtClean="0"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2121</Words>
  <Application>Microsoft Office PowerPoint</Application>
  <PresentationFormat>全屏显示(16:9)</PresentationFormat>
  <Paragraphs>160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宋体</vt:lpstr>
      <vt:lpstr>微软雅黑</vt:lpstr>
      <vt:lpstr>Arial</vt:lpstr>
      <vt:lpstr>Calibri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Tclsevers</dc:creator>
  <cp:lastModifiedBy>赵翔</cp:lastModifiedBy>
  <cp:revision>164</cp:revision>
  <dcterms:created xsi:type="dcterms:W3CDTF">2016-01-10T22:50:00Z</dcterms:created>
  <dcterms:modified xsi:type="dcterms:W3CDTF">2023-07-14T06:01:21Z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A56842E897F44C83AE6703AF45FEDFB2_13</vt:lpwstr>
  </property>
</Properties>
</file>