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71" r:id="rId3"/>
    <p:sldId id="261" r:id="rId5"/>
    <p:sldId id="263" r:id="rId6"/>
    <p:sldId id="264" r:id="rId7"/>
    <p:sldId id="265" r:id="rId8"/>
    <p:sldId id="273" r:id="rId9"/>
    <p:sldId id="281" r:id="rId10"/>
    <p:sldId id="274" r:id="rId11"/>
    <p:sldId id="268" r:id="rId12"/>
    <p:sldId id="269" r:id="rId13"/>
  </p:sldIdLst>
  <p:sldSz cx="9144000" cy="5143500"/>
  <p:notesSz cx="6858000" cy="9144000"/>
  <p:custDataLst>
    <p:tags r:id="rId17"/>
  </p:custDataLst>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697" userDrawn="1">
          <p15:clr>
            <a:srgbClr val="A4A3A4"/>
          </p15:clr>
        </p15:guide>
        <p15:guide id="2" pos="16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4F81BD"/>
    <a:srgbClr val="F0F3F8"/>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3670"/>
  </p:normalViewPr>
  <p:slideViewPr>
    <p:cSldViewPr showGuides="1">
      <p:cViewPr varScale="1">
        <p:scale>
          <a:sx n="93" d="100"/>
          <a:sy n="93" d="100"/>
        </p:scale>
        <p:origin x="520" y="52"/>
      </p:cViewPr>
      <p:guideLst>
        <p:guide orient="horz" pos="1697"/>
        <p:guide pos="1648"/>
      </p:guideLst>
    </p:cSldViewPr>
  </p:slideViewPr>
  <p:notesTextViewPr>
    <p:cViewPr>
      <p:scale>
        <a:sx n="1" d="1"/>
        <a:sy n="1" d="1"/>
      </p:scale>
      <p:origin x="0" y="0"/>
    </p:cViewPr>
  </p:notesTextViewPr>
  <p:gridSpacing cx="69849" cy="6984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13.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eaLnBrk="1" hangingPunct="1">
              <a:buFont typeface="Arial" panose="020B0604020202020204" pitchFamily="34" charset="0"/>
              <a:buNone/>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E31331F9-0E4B-413B-A355-988646C24E7C}"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100" name="幻灯片图像占位符 3"/>
          <p:cNvSpPr>
            <a:spLocks noGrp="1" noRot="1" noChangeAspect="1"/>
          </p:cNvSpPr>
          <p:nvPr>
            <p:ph type="sldImg"/>
          </p:nvPr>
        </p:nvSpPr>
        <p:spPr>
          <a:xfrm>
            <a:off x="685800" y="1143000"/>
            <a:ext cx="5486400" cy="3086100"/>
          </a:xfrm>
          <a:prstGeom prst="rect">
            <a:avLst/>
          </a:prstGeom>
          <a:noFill/>
          <a:ln w="12700">
            <a:noFill/>
          </a:ln>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4" name="页脚占位符 5"/>
          <p:cNvSpPr>
            <a:spLocks noGrp="1" noChangeArrowheads="1"/>
          </p:cNvSpPr>
          <p:nvPr>
            <p:ph type="ftr" sz="quarter" idx="4"/>
          </p:nvPr>
        </p:nvSpPr>
        <p:spPr bwMode="auto">
          <a:xfrm>
            <a:off x="0" y="8685213"/>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algn="r" eaLnBrk="1" hangingPunct="1">
              <a:buFont typeface="Arial" panose="020B0604020202020204" pitchFamily="34" charset="0"/>
              <a:buNone/>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E60C9BF-1CE9-49B3-B51C-3D284C09FB2D}" type="slidenum">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幻灯片图像占位符 1"/>
          <p:cNvSpPr>
            <a:spLocks noGrp="1" noRot="1" noChangeAspect="1" noTextEdit="1"/>
          </p:cNvSpPr>
          <p:nvPr>
            <p:ph type="sldImg"/>
          </p:nvPr>
        </p:nvSpPr>
        <p:spPr>
          <a:ln/>
        </p:spPr>
      </p:sp>
      <p:sp>
        <p:nvSpPr>
          <p:cNvPr id="6147" name="备注占位符 2"/>
          <p:cNvSpPr>
            <a:spLocks noGrp="1"/>
          </p:cNvSpPr>
          <p:nvPr>
            <p:ph type="body"/>
          </p:nvPr>
        </p:nvSpPr>
        <p:spPr>
          <a:xfrm>
            <a:off x="685800" y="4400550"/>
            <a:ext cx="5486400" cy="3600450"/>
          </a:xfrm>
          <a:prstGeom prst="rect">
            <a:avLst/>
          </a:prstGeom>
          <a:noFill/>
          <a:ln w="9525">
            <a:noFill/>
          </a:ln>
        </p:spPr>
        <p:txBody>
          <a:bodyPr/>
          <a:p>
            <a:pPr lvl="0"/>
            <a:r>
              <a:rPr lang="en-US" altLang="zh-CN" dirty="0"/>
              <a:t>1.</a:t>
            </a:r>
            <a:r>
              <a:rPr lang="zh-CN" altLang="zh-CN" dirty="0"/>
              <a:t>幻灯片内容必须遵守中华人民共和国相关法律法规， 申报企业对相关内容的合法性、合规性负责。</a:t>
            </a:r>
            <a:endParaRPr lang="zh-CN" altLang="zh-CN" dirty="0"/>
          </a:p>
          <a:p>
            <a:pPr lvl="0"/>
            <a:r>
              <a:rPr lang="en-US" altLang="zh-CN" dirty="0"/>
              <a:t>2.</a:t>
            </a:r>
            <a:r>
              <a:rPr lang="zh-CN" altLang="zh-CN" dirty="0"/>
              <a:t>申报企业对幻灯片内容的全面、准确、完整负责，与 提交的其他申报资料一致</a:t>
            </a:r>
            <a:r>
              <a:rPr lang="zh-CN" altLang="en-US" dirty="0"/>
              <a:t>。</a:t>
            </a:r>
            <a:endParaRPr lang="en-US" altLang="zh-CN" dirty="0"/>
          </a:p>
          <a:p>
            <a:pPr lvl="0"/>
            <a:r>
              <a:rPr lang="en-US" altLang="zh-CN" dirty="0"/>
              <a:t>3.</a:t>
            </a:r>
            <a:r>
              <a:rPr lang="zh-CN" altLang="zh-CN" dirty="0"/>
              <a:t>片子总数控制在 </a:t>
            </a:r>
            <a:r>
              <a:rPr lang="en-US" altLang="zh-CN" dirty="0"/>
              <a:t>10 </a:t>
            </a:r>
            <a:r>
              <a:rPr lang="zh-CN" altLang="zh-CN" dirty="0"/>
              <a:t>张</a:t>
            </a:r>
            <a:r>
              <a:rPr lang="en-US" altLang="zh-CN" dirty="0"/>
              <a:t>(</a:t>
            </a:r>
            <a:r>
              <a:rPr lang="zh-CN" altLang="zh-CN" dirty="0"/>
              <a:t>不含首页、目录页</a:t>
            </a:r>
            <a:r>
              <a:rPr lang="en-US" altLang="zh-CN" dirty="0"/>
              <a:t>)</a:t>
            </a:r>
            <a:r>
              <a:rPr lang="zh-CN" altLang="zh-CN" dirty="0"/>
              <a:t>。</a:t>
            </a:r>
            <a:endParaRPr lang="zh-CN" altLang="zh-CN" dirty="0"/>
          </a:p>
          <a:p>
            <a:pPr lvl="0"/>
            <a:r>
              <a:rPr lang="en-US" altLang="zh-CN" dirty="0"/>
              <a:t>4.</a:t>
            </a:r>
            <a:r>
              <a:rPr lang="zh-CN" altLang="zh-CN" dirty="0"/>
              <a:t>容量 文件总容量不超过</a:t>
            </a:r>
            <a:r>
              <a:rPr lang="en-US" altLang="zh-CN" dirty="0"/>
              <a:t>50M</a:t>
            </a:r>
            <a:r>
              <a:rPr lang="zh-CN" altLang="zh-CN" dirty="0"/>
              <a:t>。</a:t>
            </a:r>
            <a:endParaRPr lang="zh-CN" altLang="zh-CN" dirty="0"/>
          </a:p>
          <a:p>
            <a:pPr lvl="0"/>
            <a:endParaRPr lang="zh-CN" altLang="zh-CN" dirty="0"/>
          </a:p>
        </p:txBody>
      </p:sp>
      <p:sp>
        <p:nvSpPr>
          <p:cNvPr id="6148"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6149"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幻灯片图像占位符 1"/>
          <p:cNvSpPr>
            <a:spLocks noGrp="1" noRot="1" noChangeAspect="1" noTextEdit="1"/>
          </p:cNvSpPr>
          <p:nvPr>
            <p:ph type="sldImg"/>
          </p:nvPr>
        </p:nvSpPr>
        <p:spPr>
          <a:ln/>
        </p:spPr>
      </p:sp>
      <p:sp>
        <p:nvSpPr>
          <p:cNvPr id="9219" name="备注占位符 2"/>
          <p:cNvSpPr>
            <a:spLocks noGrp="1"/>
          </p:cNvSpPr>
          <p:nvPr>
            <p:ph type="body"/>
          </p:nvPr>
        </p:nvSpPr>
        <p:spPr>
          <a:xfrm>
            <a:off x="685800" y="4400550"/>
            <a:ext cx="5486400" cy="3600450"/>
          </a:xfrm>
          <a:prstGeom prst="rect">
            <a:avLst/>
          </a:prstGeom>
          <a:noFill/>
          <a:ln w="9525">
            <a:noFill/>
          </a:ln>
        </p:spPr>
        <p:txBody>
          <a:bodyPr/>
          <a:p>
            <a:pPr lvl="0"/>
            <a:endParaRPr lang="zh-CN" altLang="en-US" dirty="0"/>
          </a:p>
          <a:p>
            <a:pPr lvl="0"/>
            <a:r>
              <a:rPr lang="zh-CN" altLang="en-US" dirty="0"/>
              <a:t>包括但不限于：药品通用名称；注册规格；说明书适应症</a:t>
            </a:r>
            <a:r>
              <a:rPr lang="en-US" altLang="zh-CN" dirty="0"/>
              <a:t>/</a:t>
            </a:r>
            <a:r>
              <a:rPr lang="zh-CN" altLang="en-US" dirty="0"/>
              <a:t>功能主治（概述）；用法用量；中国大陆首次上市时间；目前大陆地区同通用名药品的上市情况；全球首个上市国家</a:t>
            </a:r>
            <a:r>
              <a:rPr lang="en-US" altLang="zh-CN" dirty="0"/>
              <a:t>/</a:t>
            </a:r>
            <a:r>
              <a:rPr lang="zh-CN" altLang="en-US" dirty="0"/>
              <a:t>地区及上市时间；是否为</a:t>
            </a:r>
            <a:r>
              <a:rPr lang="en-US" altLang="zh-CN" dirty="0"/>
              <a:t>OTC</a:t>
            </a:r>
            <a:r>
              <a:rPr lang="zh-CN" altLang="en-US" dirty="0"/>
              <a:t>药品；参照药品建议；所治疗疾病基本情况、弥补未满足的治疗需求情况、大陆地区发病率、年发病患者总数等。</a:t>
            </a:r>
            <a:endParaRPr lang="zh-CN" altLang="en-US" dirty="0"/>
          </a:p>
        </p:txBody>
      </p:sp>
      <p:sp>
        <p:nvSpPr>
          <p:cNvPr id="9220"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9221"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幻灯片图像占位符 1"/>
          <p:cNvSpPr>
            <a:spLocks noGrp="1" noRot="1" noChangeAspect="1" noTextEdit="1"/>
          </p:cNvSpPr>
          <p:nvPr>
            <p:ph type="sldImg"/>
          </p:nvPr>
        </p:nvSpPr>
        <p:spPr>
          <a:ln/>
        </p:spPr>
      </p:sp>
      <p:sp>
        <p:nvSpPr>
          <p:cNvPr id="11267" name="备注占位符 2"/>
          <p:cNvSpPr>
            <a:spLocks noGrp="1"/>
          </p:cNvSpPr>
          <p:nvPr>
            <p:ph type="body"/>
          </p:nvPr>
        </p:nvSpPr>
        <p:spPr>
          <a:xfrm>
            <a:off x="685800" y="4400550"/>
            <a:ext cx="5486400" cy="3600450"/>
          </a:xfrm>
          <a:prstGeom prst="rect">
            <a:avLst/>
          </a:prstGeom>
          <a:noFill/>
          <a:ln w="9525">
            <a:noFill/>
          </a:ln>
        </p:spPr>
        <p:txBody>
          <a:bodyPr/>
          <a:p>
            <a:pPr lvl="0"/>
            <a:endParaRPr lang="zh-CN" altLang="en-US" dirty="0"/>
          </a:p>
        </p:txBody>
      </p:sp>
      <p:sp>
        <p:nvSpPr>
          <p:cNvPr id="11268"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11269"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幻灯片图像占位符 1"/>
          <p:cNvSpPr>
            <a:spLocks noGrp="1" noRot="1" noChangeAspect="1" noTextEdit="1"/>
          </p:cNvSpPr>
          <p:nvPr>
            <p:ph type="sldImg"/>
          </p:nvPr>
        </p:nvSpPr>
        <p:spPr>
          <a:ln/>
        </p:spPr>
      </p:sp>
      <p:sp>
        <p:nvSpPr>
          <p:cNvPr id="13315" name="备注占位符 2"/>
          <p:cNvSpPr>
            <a:spLocks noGrp="1"/>
          </p:cNvSpPr>
          <p:nvPr>
            <p:ph type="body"/>
          </p:nvPr>
        </p:nvSpPr>
        <p:spPr>
          <a:xfrm>
            <a:off x="685800" y="4400550"/>
            <a:ext cx="5486400" cy="3600450"/>
          </a:xfrm>
          <a:prstGeom prst="rect">
            <a:avLst/>
          </a:prstGeom>
          <a:noFill/>
          <a:ln w="9525">
            <a:noFill/>
          </a:ln>
        </p:spPr>
        <p:txBody>
          <a:bodyPr/>
          <a:p>
            <a:pPr lvl="0"/>
            <a:r>
              <a:rPr lang="zh-CN" altLang="zh-CN" dirty="0"/>
              <a:t>包括但不限于：药品说明书收载的安全性信息；该药品 在国内外不良反应发生情况；与目录内同治疗领域药品安全 性方面的主要优势和不足。</a:t>
            </a:r>
            <a:endParaRPr lang="zh-CN" altLang="zh-CN" dirty="0"/>
          </a:p>
        </p:txBody>
      </p:sp>
      <p:sp>
        <p:nvSpPr>
          <p:cNvPr id="13316"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13317"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幻灯片图像占位符 1"/>
          <p:cNvSpPr>
            <a:spLocks noGrp="1" noRot="1" noChangeAspect="1" noTextEdit="1"/>
          </p:cNvSpPr>
          <p:nvPr>
            <p:ph type="sldImg"/>
          </p:nvPr>
        </p:nvSpPr>
        <p:spPr>
          <a:ln/>
        </p:spPr>
      </p:sp>
      <p:sp>
        <p:nvSpPr>
          <p:cNvPr id="15363" name="备注占位符 2"/>
          <p:cNvSpPr>
            <a:spLocks noGrp="1"/>
          </p:cNvSpPr>
          <p:nvPr>
            <p:ph type="body"/>
          </p:nvPr>
        </p:nvSpPr>
        <p:spPr>
          <a:xfrm>
            <a:off x="685800" y="4400550"/>
            <a:ext cx="5486400" cy="3600450"/>
          </a:xfrm>
          <a:prstGeom prst="rect">
            <a:avLst/>
          </a:prstGeom>
          <a:noFill/>
          <a:ln w="9525">
            <a:noFill/>
          </a:ln>
        </p:spPr>
        <p:txBody>
          <a:bodyPr/>
          <a:p>
            <a:pPr lvl="0"/>
            <a:r>
              <a:rPr lang="zh-CN" altLang="zh-CN" dirty="0"/>
              <a:t>包括但不限于：临床试验和真实世界中，与对照药品疗 效相比较该药品的主要优势和不足；临床指南</a:t>
            </a:r>
            <a:r>
              <a:rPr lang="en-US" altLang="zh-CN" dirty="0"/>
              <a:t>/</a:t>
            </a:r>
            <a:r>
              <a:rPr lang="zh-CN" altLang="zh-CN" dirty="0"/>
              <a:t>诊疗规范推荐 情况；国家药监局药品审评中心出具的《技术评审报告》中关于本药品有效性的描述；与目录内同治疗领域药品相比，该药品有效性方面的优势和不足。</a:t>
            </a:r>
            <a:endParaRPr lang="zh-CN" altLang="zh-CN" dirty="0"/>
          </a:p>
        </p:txBody>
      </p:sp>
      <p:sp>
        <p:nvSpPr>
          <p:cNvPr id="15364"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15365"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幻灯片图像占位符 1"/>
          <p:cNvSpPr>
            <a:spLocks noGrp="1" noRot="1" noChangeAspect="1" noTextEdit="1"/>
          </p:cNvSpPr>
          <p:nvPr>
            <p:ph type="sldImg"/>
          </p:nvPr>
        </p:nvSpPr>
        <p:spPr>
          <a:ln/>
        </p:spPr>
      </p:sp>
      <p:sp>
        <p:nvSpPr>
          <p:cNvPr id="17411" name="备注占位符 2"/>
          <p:cNvSpPr>
            <a:spLocks noGrp="1"/>
          </p:cNvSpPr>
          <p:nvPr>
            <p:ph type="body"/>
          </p:nvPr>
        </p:nvSpPr>
        <p:spPr>
          <a:xfrm>
            <a:off x="685800" y="4400550"/>
            <a:ext cx="5486400" cy="3600450"/>
          </a:xfrm>
          <a:prstGeom prst="rect">
            <a:avLst/>
          </a:prstGeom>
          <a:noFill/>
          <a:ln w="9525">
            <a:noFill/>
          </a:ln>
        </p:spPr>
        <p:txBody>
          <a:bodyPr/>
          <a:p>
            <a:pPr lvl="0"/>
            <a:r>
              <a:rPr lang="zh-CN" altLang="zh-CN" dirty="0"/>
              <a:t>包括但不限于：临床试验和真实世界中，与对照药品疗 效相比较该药品的主要优势和不足；临床指南</a:t>
            </a:r>
            <a:r>
              <a:rPr lang="en-US" altLang="zh-CN" dirty="0"/>
              <a:t>/</a:t>
            </a:r>
            <a:r>
              <a:rPr lang="zh-CN" altLang="zh-CN" dirty="0"/>
              <a:t>诊疗规范推荐 情况；国家药监局药品审评中心出具的《技术评审报告》中关于本药品有效性的描述；与目录内同治疗领域药品相比，该药品有效性方面的优势和不足。</a:t>
            </a:r>
            <a:endParaRPr lang="zh-CN" altLang="zh-CN" dirty="0"/>
          </a:p>
        </p:txBody>
      </p:sp>
      <p:sp>
        <p:nvSpPr>
          <p:cNvPr id="17412"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17413"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幻灯片图像占位符 1"/>
          <p:cNvSpPr>
            <a:spLocks noGrp="1" noRot="1" noChangeAspect="1" noTextEdit="1"/>
          </p:cNvSpPr>
          <p:nvPr>
            <p:ph type="sldImg"/>
          </p:nvPr>
        </p:nvSpPr>
        <p:spPr>
          <a:ln/>
        </p:spPr>
      </p:sp>
      <p:sp>
        <p:nvSpPr>
          <p:cNvPr id="20483" name="备注占位符 2"/>
          <p:cNvSpPr>
            <a:spLocks noGrp="1"/>
          </p:cNvSpPr>
          <p:nvPr>
            <p:ph type="body"/>
          </p:nvPr>
        </p:nvSpPr>
        <p:spPr>
          <a:xfrm>
            <a:off x="685800" y="4400550"/>
            <a:ext cx="5486400" cy="3600450"/>
          </a:xfrm>
          <a:prstGeom prst="rect">
            <a:avLst/>
          </a:prstGeom>
          <a:noFill/>
          <a:ln w="9525">
            <a:noFill/>
          </a:ln>
        </p:spPr>
        <p:txBody>
          <a:bodyPr/>
          <a:p>
            <a:pPr lvl="0"/>
            <a:r>
              <a:rPr lang="zh-CN" altLang="zh-CN" dirty="0"/>
              <a:t>包括但不限于：主要创新点；该创新带来的疗效或安全 性方面的优势；是否为国家</a:t>
            </a:r>
            <a:r>
              <a:rPr lang="en-US" altLang="zh-CN" dirty="0"/>
              <a:t>“</a:t>
            </a:r>
            <a:r>
              <a:rPr lang="zh-CN" altLang="zh-CN" dirty="0"/>
              <a:t>重大新药创制</a:t>
            </a:r>
            <a:r>
              <a:rPr lang="en-US" altLang="zh-CN" dirty="0"/>
              <a:t>”</a:t>
            </a:r>
            <a:r>
              <a:rPr lang="zh-CN" altLang="zh-CN" dirty="0"/>
              <a:t>等科技重大专项 支持上市药品；是否为自主知识产权的创新药；药品注册分类。</a:t>
            </a:r>
            <a:endParaRPr lang="zh-CN" altLang="zh-CN" dirty="0"/>
          </a:p>
        </p:txBody>
      </p:sp>
      <p:sp>
        <p:nvSpPr>
          <p:cNvPr id="20484"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20485"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幻灯片图像占位符 1"/>
          <p:cNvSpPr>
            <a:spLocks noGrp="1" noRot="1" noChangeAspect="1" noTextEdit="1"/>
          </p:cNvSpPr>
          <p:nvPr>
            <p:ph type="sldImg"/>
          </p:nvPr>
        </p:nvSpPr>
        <p:spPr>
          <a:ln/>
        </p:spPr>
      </p:sp>
      <p:sp>
        <p:nvSpPr>
          <p:cNvPr id="22531" name="备注占位符 2"/>
          <p:cNvSpPr>
            <a:spLocks noGrp="1"/>
          </p:cNvSpPr>
          <p:nvPr>
            <p:ph type="body"/>
          </p:nvPr>
        </p:nvSpPr>
        <p:spPr>
          <a:xfrm>
            <a:off x="685800" y="4400550"/>
            <a:ext cx="5486400" cy="3600450"/>
          </a:xfrm>
          <a:prstGeom prst="rect">
            <a:avLst/>
          </a:prstGeom>
          <a:noFill/>
          <a:ln w="9525">
            <a:noFill/>
          </a:ln>
        </p:spPr>
        <p:txBody>
          <a:bodyPr/>
          <a:p>
            <a:pPr lvl="0"/>
            <a:r>
              <a:rPr lang="zh-CN" altLang="zh-CN" dirty="0"/>
              <a:t>包括但不限于：是否能够弥补药品目录短板；临床管理 难度及其他相关情况。</a:t>
            </a:r>
            <a:endParaRPr lang="en-US" altLang="zh-CN" dirty="0"/>
          </a:p>
          <a:p>
            <a:pPr lvl="0"/>
            <a:r>
              <a:rPr lang="zh-CN" altLang="zh-CN" dirty="0"/>
              <a:t>价格费用等信 息。</a:t>
            </a:r>
            <a:endParaRPr lang="zh-CN" altLang="zh-CN" dirty="0"/>
          </a:p>
        </p:txBody>
      </p:sp>
      <p:sp>
        <p:nvSpPr>
          <p:cNvPr id="22532" name="日期占位符 3"/>
          <p:cNvSpPr txBox="1">
            <a:spLocks noGrp="1"/>
          </p:cNvSpPr>
          <p:nvPr>
            <p:ph type="dt" sz="half"/>
          </p:nvPr>
        </p:nvSpPr>
        <p:spPr>
          <a:xfrm>
            <a:off x="3884613" y="0"/>
            <a:ext cx="2971800" cy="458788"/>
          </a:xfrm>
          <a:prstGeom prst="rect">
            <a:avLst/>
          </a:prstGeom>
          <a:noFill/>
          <a:ln w="9525">
            <a:noFill/>
          </a:ln>
        </p:spPr>
        <p:txBody>
          <a:bodyPr/>
          <a:p>
            <a:pPr lvl="0" algn="r" eaLnBrk="1" hangingPunct="1"/>
            <a:fld id="{BB962C8B-B14F-4D97-AF65-F5344CB8AC3E}" type="datetime1">
              <a:rPr lang="zh-CN" altLang="en-US" dirty="0"/>
            </a:fld>
            <a:endParaRPr lang="zh-CN" altLang="en-US" sz="1200" dirty="0"/>
          </a:p>
        </p:txBody>
      </p:sp>
      <p:sp>
        <p:nvSpPr>
          <p:cNvPr id="22533"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375"/>
            <a:ext cx="6858000" cy="1790700"/>
          </a:xfrm>
        </p:spPr>
        <p:txBody>
          <a:bodyPr anchor="b"/>
          <a:lstStyle>
            <a:lvl1pPr algn="ctr">
              <a:defRPr sz="6000"/>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45D3F55-62BF-47BC-BC23-ACFB32BC01C5}"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70BE178-F286-42BB-BAC0-7BD6D21BE1D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45D3F55-62BF-47BC-BC23-ACFB32BC01C5}"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70BE178-F286-42BB-BAC0-7BD6D21BE1D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887788" y="741363"/>
            <a:ext cx="4629150" cy="36544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45D3F55-62BF-47BC-BC23-ACFB32BC01C5}"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70BE178-F286-42BB-BAC0-7BD6D21BE1D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45D3F55-62BF-47BC-BC23-ACFB32BC01C5}"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70BE178-F286-42BB-BAC0-7BD6D21BE1D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206375"/>
            <a:ext cx="6019800" cy="4387850"/>
          </a:xfr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45D3F55-62BF-47BC-BC23-ACFB32BC01C5}"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70BE178-F286-42BB-BAC0-7BD6D21BE1D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45D3F55-62BF-47BC-BC23-ACFB32BC01C5}"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70BE178-F286-42BB-BAC0-7BD6D21BE1D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45D3F55-62BF-47BC-BC23-ACFB32BC01C5}"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70BE178-F286-42BB-BAC0-7BD6D21BE1D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700"/>
            <a:ext cx="7886700" cy="2139950"/>
          </a:xfrm>
        </p:spPr>
        <p:txBody>
          <a:bodyPr anchor="b"/>
          <a:lstStyle>
            <a:lvl1pPr>
              <a:defRPr sz="6000"/>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23888" y="3441700"/>
            <a:ext cx="7886700" cy="11255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noProof="1" smtClean="0"/>
              <a:t>单击此处编辑母版文本样式</a:t>
            </a:r>
            <a:endParaRPr lang="zh-CN" altLang="en-US"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45D3F55-62BF-47BC-BC23-ACFB32BC01C5}"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70BE178-F286-42BB-BAC0-7BD6D21BE1D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57200" y="1200150"/>
            <a:ext cx="4038600" cy="3394075"/>
          </a:xfr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200150"/>
            <a:ext cx="4038600" cy="3394075"/>
          </a:xfr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45D3F55-62BF-47BC-BC23-ACFB32BC01C5}"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70BE178-F286-42BB-BAC0-7BD6D21BE1D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274638"/>
            <a:ext cx="7886700" cy="993775"/>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630238" y="1879600"/>
            <a:ext cx="3868737" cy="2762250"/>
          </a:xfr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4629150" y="1879600"/>
            <a:ext cx="3887788" cy="2762250"/>
          </a:xfr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45D3F55-62BF-47BC-BC23-ACFB32BC01C5}"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70BE178-F286-42BB-BAC0-7BD6D21BE1D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45D3F55-62BF-47BC-BC23-ACFB32BC01C5}"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70BE178-F286-42BB-BAC0-7BD6D21BE1D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45D3F55-62BF-47BC-BC23-ACFB32BC01C5}"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70BE178-F286-42BB-BAC0-7BD6D21BE1D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空白">
    <p:bg>
      <p:bgPr>
        <a:blipFill rotWithShape="0">
          <a:blip r:embed="rId2"/>
          <a:stretch>
            <a:fillRect/>
          </a:stretch>
        </a:blipFill>
        <a:effectLst/>
      </p:bgPr>
    </p:bg>
    <p:spTree>
      <p:nvGrpSpPr>
        <p:cNvPr id="1" name=""/>
        <p:cNvGrpSpPr/>
        <p:nvPr/>
      </p:nvGrpSpPr>
      <p:grpSpPr>
        <a:xfrm>
          <a:off x="0" y="0"/>
          <a:ext cx="0" cy="0"/>
          <a:chOff x="0" y="0"/>
          <a:chExt cx="0" cy="0"/>
        </a:xfrm>
      </p:grpSpPr>
      <p:grpSp>
        <p:nvGrpSpPr>
          <p:cNvPr id="2050" name="组合 6"/>
          <p:cNvGrpSpPr/>
          <p:nvPr userDrawn="1"/>
        </p:nvGrpSpPr>
        <p:grpSpPr>
          <a:xfrm>
            <a:off x="1079500" y="0"/>
            <a:ext cx="844550" cy="1676400"/>
            <a:chOff x="1009752" y="242793"/>
            <a:chExt cx="768328" cy="1525705"/>
          </a:xfrm>
        </p:grpSpPr>
        <p:sp>
          <p:nvSpPr>
            <p:cNvPr id="8" name="矩形 7"/>
            <p:cNvSpPr>
              <a:spLocks noChangeArrowheads="1"/>
            </p:cNvSpPr>
            <p:nvPr/>
          </p:nvSpPr>
          <p:spPr bwMode="auto">
            <a:xfrm>
              <a:off x="1009752" y="242793"/>
              <a:ext cx="768328" cy="1141389"/>
            </a:xfrm>
            <a:prstGeom prst="rect">
              <a:avLst/>
            </a:prstGeom>
            <a:solidFill>
              <a:schemeClr val="accent1"/>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饼形 8"/>
            <p:cNvSpPr/>
            <p:nvPr/>
          </p:nvSpPr>
          <p:spPr bwMode="auto">
            <a:xfrm>
              <a:off x="1009752" y="999866"/>
              <a:ext cx="768328" cy="768632"/>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0" name="日期占位符 3"/>
          <p:cNvSpPr>
            <a:spLocks noGrp="1" noChangeArrowheads="1"/>
          </p:cNvSpPr>
          <p:nvPr>
            <p:ph type="dt" sz="half" idx="2"/>
          </p:nvPr>
        </p:nvSpPr>
        <p:spPr bwMode="auto">
          <a:xfrm>
            <a:off x="457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02177ADE-3E4F-4706-BCA7-228DC700BA7D}"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 name="页脚占位符 4"/>
          <p:cNvSpPr>
            <a:spLocks noGrp="1" noChangeArrowheads="1"/>
          </p:cNvSpPr>
          <p:nvPr>
            <p:ph type="ftr" sz="quarter" idx="3"/>
          </p:nvPr>
        </p:nvSpPr>
        <p:spPr bwMode="auto">
          <a:xfrm>
            <a:off x="3124200" y="4767263"/>
            <a:ext cx="2895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2" name="灯片编号占位符 5"/>
          <p:cNvSpPr>
            <a:spLocks noGrp="1" noChangeArrowheads="1"/>
          </p:cNvSpPr>
          <p:nvPr>
            <p:ph type="sldNum" sz="quarter" idx="4"/>
          </p:nvPr>
        </p:nvSpPr>
        <p:spPr bwMode="auto">
          <a:xfrm>
            <a:off x="6553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4D3C3289-EA1C-4696-8291-10A5F6294521}"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空白">
    <p:bg>
      <p:bgPr>
        <a:blipFill rotWithShape="0">
          <a:blip r:embed="rId2"/>
          <a:stretch>
            <a:fillRect/>
          </a:stretch>
        </a:blipFill>
        <a:effectLst/>
      </p:bgPr>
    </p:bg>
    <p:spTree>
      <p:nvGrpSpPr>
        <p:cNvPr id="1" name=""/>
        <p:cNvGrpSpPr/>
        <p:nvPr/>
      </p:nvGrpSpPr>
      <p:grpSpPr>
        <a:xfrm>
          <a:off x="0" y="0"/>
          <a:ext cx="0" cy="0"/>
          <a:chOff x="0" y="0"/>
          <a:chExt cx="0" cy="0"/>
        </a:xfrm>
      </p:grpSpPr>
      <p:sp>
        <p:nvSpPr>
          <p:cNvPr id="7" name="矩形 6"/>
          <p:cNvSpPr>
            <a:spLocks noChangeArrowheads="1"/>
          </p:cNvSpPr>
          <p:nvPr/>
        </p:nvSpPr>
        <p:spPr bwMode="auto">
          <a:xfrm>
            <a:off x="0" y="615950"/>
            <a:ext cx="9144000" cy="139700"/>
          </a:xfrm>
          <a:prstGeom prst="rect">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3075" name="组合 7"/>
          <p:cNvGrpSpPr/>
          <p:nvPr userDrawn="1"/>
        </p:nvGrpSpPr>
        <p:grpSpPr>
          <a:xfrm rot="-5400000">
            <a:off x="336550" y="76200"/>
            <a:ext cx="685800" cy="1358900"/>
            <a:chOff x="1009752" y="242793"/>
            <a:chExt cx="768328" cy="1525705"/>
          </a:xfrm>
        </p:grpSpPr>
        <p:sp>
          <p:nvSpPr>
            <p:cNvPr id="9" name="矩形 8"/>
            <p:cNvSpPr>
              <a:spLocks noChangeArrowheads="1"/>
            </p:cNvSpPr>
            <p:nvPr/>
          </p:nvSpPr>
          <p:spPr bwMode="auto">
            <a:xfrm>
              <a:off x="1009752" y="242793"/>
              <a:ext cx="768328" cy="1140714"/>
            </a:xfrm>
            <a:prstGeom prst="rect">
              <a:avLst/>
            </a:prstGeom>
            <a:solidFill>
              <a:schemeClr val="accent1"/>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饼形 9"/>
            <p:cNvSpPr/>
            <p:nvPr/>
          </p:nvSpPr>
          <p:spPr bwMode="auto">
            <a:xfrm>
              <a:off x="1009752" y="1000299"/>
              <a:ext cx="768328" cy="768199"/>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1" name="日期占位符 3"/>
          <p:cNvSpPr>
            <a:spLocks noGrp="1" noChangeArrowheads="1"/>
          </p:cNvSpPr>
          <p:nvPr>
            <p:ph type="dt" sz="half" idx="2"/>
          </p:nvPr>
        </p:nvSpPr>
        <p:spPr bwMode="auto">
          <a:xfrm>
            <a:off x="457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41B1E733-8ECB-40CB-9F1D-6D81D5ED9FE4}"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 name="页脚占位符 4"/>
          <p:cNvSpPr>
            <a:spLocks noGrp="1" noChangeArrowheads="1"/>
          </p:cNvSpPr>
          <p:nvPr>
            <p:ph type="ftr" sz="quarter" idx="3"/>
          </p:nvPr>
        </p:nvSpPr>
        <p:spPr bwMode="auto">
          <a:xfrm>
            <a:off x="3124200" y="4767263"/>
            <a:ext cx="2895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3" name="灯片编号占位符 5"/>
          <p:cNvSpPr>
            <a:spLocks noGrp="1" noChangeArrowheads="1"/>
          </p:cNvSpPr>
          <p:nvPr>
            <p:ph type="sldNum" sz="quarter" idx="4"/>
          </p:nvPr>
        </p:nvSpPr>
        <p:spPr bwMode="auto">
          <a:xfrm>
            <a:off x="6553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1A6AD3C0-C523-4821-86C3-571351CA9671}"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1.jpeg"/><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5"/>
          <a:stretch>
            <a:fillRect/>
          </a:stretch>
        </a:blipFill>
        <a:effectLst/>
      </p:bgPr>
    </p:bg>
    <p:spTree>
      <p:nvGrpSpPr>
        <p:cNvPr id="1" name=""/>
        <p:cNvGrpSpPr/>
        <p:nvPr/>
      </p:nvGrpSpPr>
      <p:grpSpPr/>
      <p:sp>
        <p:nvSpPr>
          <p:cNvPr id="1026" name="标题占位符 1"/>
          <p:cNvSpPr>
            <a:spLocks noGrp="1"/>
          </p:cNvSpPr>
          <p:nvPr>
            <p:ph type="title"/>
          </p:nvPr>
        </p:nvSpPr>
        <p:spPr>
          <a:xfrm>
            <a:off x="457200" y="206375"/>
            <a:ext cx="8229600" cy="857250"/>
          </a:xfrm>
          <a:prstGeom prst="rect">
            <a:avLst/>
          </a:prstGeom>
          <a:noFill/>
          <a:ln w="9525">
            <a:noFill/>
          </a:ln>
        </p:spPr>
        <p:txBody>
          <a:bodyPr anchor="ctr" anchorCtr="0"/>
          <a:p>
            <a:pPr lvl="0"/>
            <a:r>
              <a:rPr lang="zh-CN" altLang="zh-CN" dirty="0"/>
              <a:t>单击此处编辑母版标题样式</a:t>
            </a:r>
            <a:endParaRPr lang="zh-CN" altLang="zh-CN" dirty="0"/>
          </a:p>
        </p:txBody>
      </p:sp>
      <p:sp>
        <p:nvSpPr>
          <p:cNvPr id="1027" name="文本占位符 2"/>
          <p:cNvSpPr>
            <a:spLocks noGrp="1"/>
          </p:cNvSpPr>
          <p:nvPr>
            <p:ph type="body"/>
          </p:nvPr>
        </p:nvSpPr>
        <p:spPr>
          <a:xfrm>
            <a:off x="457200" y="1200150"/>
            <a:ext cx="8229600" cy="3394075"/>
          </a:xfrm>
          <a:prstGeom prst="rect">
            <a:avLst/>
          </a:prstGeom>
          <a:noFill/>
          <a:ln w="9525">
            <a:noFill/>
          </a:ln>
        </p:spPr>
        <p:txBody>
          <a:bodyPr/>
          <a:p>
            <a:pPr lvl="0"/>
            <a:r>
              <a:rPr lang="zh-CN" altLang="zh-CN" dirty="0"/>
              <a:t>单击此处编辑母版文本样式</a:t>
            </a:r>
            <a:endParaRPr lang="zh-CN" altLang="zh-CN" dirty="0"/>
          </a:p>
          <a:p>
            <a:pPr lvl="1"/>
            <a:r>
              <a:rPr lang="zh-CN" altLang="zh-CN" dirty="0"/>
              <a:t>第二级</a:t>
            </a:r>
            <a:endParaRPr lang="zh-CN" altLang="zh-CN" dirty="0"/>
          </a:p>
          <a:p>
            <a:pPr lvl="2"/>
            <a:r>
              <a:rPr lang="zh-CN" altLang="zh-CN" dirty="0"/>
              <a:t>第三级</a:t>
            </a:r>
            <a:endParaRPr lang="zh-CN" altLang="zh-CN" dirty="0"/>
          </a:p>
          <a:p>
            <a:pPr lvl="3"/>
            <a:r>
              <a:rPr lang="zh-CN" altLang="zh-CN" dirty="0"/>
              <a:t>第四级</a:t>
            </a:r>
            <a:endParaRPr lang="zh-CN" altLang="zh-CN" dirty="0"/>
          </a:p>
          <a:p>
            <a:pPr lvl="4"/>
            <a:r>
              <a:rPr lang="zh-CN" altLang="zh-CN" dirty="0"/>
              <a:t>第五级</a:t>
            </a:r>
            <a:endParaRPr lang="zh-CN" altLang="zh-CN" dirty="0"/>
          </a:p>
        </p:txBody>
      </p:sp>
      <p:sp>
        <p:nvSpPr>
          <p:cNvPr id="1028" name="日期占位符 3"/>
          <p:cNvSpPr>
            <a:spLocks noGrp="1" noChangeArrowheads="1"/>
          </p:cNvSpPr>
          <p:nvPr>
            <p:ph type="dt" sz="half" idx="2"/>
          </p:nvPr>
        </p:nvSpPr>
        <p:spPr bwMode="auto">
          <a:xfrm>
            <a:off x="457200" y="4767263"/>
            <a:ext cx="213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eaLnBrk="1" hangingPunct="1">
              <a:buFont typeface="Arial" panose="020B0604020202020204" pitchFamily="34" charset="0"/>
              <a:buNone/>
              <a:defRPr sz="1200">
                <a:solidFill>
                  <a:srgbClr val="898989"/>
                </a:solidFill>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745D3F55-62BF-47BC-BC23-ACFB32BC01C5}"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页脚占位符 4"/>
          <p:cNvSpPr>
            <a:spLocks noGrp="1" noChangeArrowheads="1"/>
          </p:cNvSpPr>
          <p:nvPr>
            <p:ph type="ftr" sz="quarter" idx="3"/>
          </p:nvPr>
        </p:nvSpPr>
        <p:spPr bwMode="auto">
          <a:xfrm>
            <a:off x="3124200" y="4767263"/>
            <a:ext cx="2895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ctr" eaLnBrk="1" hangingPunct="1">
              <a:buFont typeface="Arial" panose="020B0604020202020204" pitchFamily="34" charset="0"/>
              <a:buNone/>
              <a:defRPr sz="1200">
                <a:solidFill>
                  <a:srgbClr val="898989"/>
                </a:solidFill>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30" name="灯片编号占位符 5"/>
          <p:cNvSpPr>
            <a:spLocks noGrp="1" noChangeArrowheads="1"/>
          </p:cNvSpPr>
          <p:nvPr>
            <p:ph type="sldNum" sz="quarter" idx="4"/>
          </p:nvPr>
        </p:nvSpPr>
        <p:spPr bwMode="auto">
          <a:xfrm>
            <a:off x="6553200" y="4767263"/>
            <a:ext cx="213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r" eaLnBrk="1" hangingPunct="1">
              <a:buFont typeface="Arial" panose="020B0604020202020204" pitchFamily="34" charset="0"/>
              <a:buNone/>
              <a:defRPr sz="1200">
                <a:solidFill>
                  <a:srgbClr val="898989"/>
                </a:solidFill>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970BE178-F286-42BB-BAC0-7BD6D21BE1D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13716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18288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22860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27432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14.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8" Type="http://schemas.openxmlformats.org/officeDocument/2006/relationships/notesSlide" Target="../notesSlides/notesSlide5.xml"/><Relationship Id="rId7" Type="http://schemas.openxmlformats.org/officeDocument/2006/relationships/slideLayout" Target="../slideLayouts/slideLayout8.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vmlDrawing" Target="../drawings/vmlDrawing1.vml"/><Relationship Id="rId3" Type="http://schemas.openxmlformats.org/officeDocument/2006/relationships/slideLayout" Target="../slideLayouts/slideLayout8.xml"/><Relationship Id="rId2" Type="http://schemas.openxmlformats.org/officeDocument/2006/relationships/image" Target="../media/image4.png"/><Relationship Id="rId1"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9.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122" name="图片 2"/>
          <p:cNvPicPr>
            <a:picLocks noChangeAspect="1"/>
          </p:cNvPicPr>
          <p:nvPr/>
        </p:nvPicPr>
        <p:blipFill>
          <a:blip r:embed="rId1"/>
          <a:stretch>
            <a:fillRect/>
          </a:stretch>
        </p:blipFill>
        <p:spPr>
          <a:xfrm>
            <a:off x="1588" y="0"/>
            <a:ext cx="9140825" cy="5143500"/>
          </a:xfrm>
          <a:prstGeom prst="rect">
            <a:avLst/>
          </a:prstGeom>
          <a:noFill/>
          <a:ln w="9525">
            <a:noFill/>
          </a:ln>
        </p:spPr>
      </p:pic>
      <p:sp>
        <p:nvSpPr>
          <p:cNvPr id="3" name="矩形 2"/>
          <p:cNvSpPr/>
          <p:nvPr/>
        </p:nvSpPr>
        <p:spPr bwMode="auto">
          <a:xfrm>
            <a:off x="1316038" y="895350"/>
            <a:ext cx="6511925" cy="2584450"/>
          </a:xfrm>
          <a:prstGeom prst="rect">
            <a:avLst/>
          </a:prstGeom>
          <a:solidFill>
            <a:schemeClr val="bg1"/>
          </a:solidFill>
          <a:ln w="76200" cap="flat" cmpd="sng" algn="ctr">
            <a:solidFill>
              <a:schemeClr val="bg1">
                <a:lumMod val="85000"/>
              </a:schemeClr>
            </a:solidFill>
            <a:prstDash val="solid"/>
            <a:round/>
            <a:headEnd type="none" w="med" len="med"/>
            <a:tailEnd type="none" w="med" len="med"/>
          </a:ln>
          <a:effectLst/>
        </p:spPr>
        <p:txBody>
          <a:bodyPr anchor="ctr"/>
          <a:lstStyle/>
          <a:p>
            <a:pPr marL="0" marR="0" lvl="0" indent="0" algn="ctr" defTabSz="914400" rtl="0" eaLnBrk="0" fontAlgn="base" latinLnBrk="0" hangingPunct="0">
              <a:lnSpc>
                <a:spcPct val="15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dirty="0">
                <a:ln>
                  <a:noFill/>
                </a:ln>
                <a:solidFill>
                  <a:schemeClr val="accent1">
                    <a:lumMod val="50000"/>
                  </a:schemeClr>
                </a:solidFill>
                <a:effectLst/>
                <a:uLnTx/>
                <a:uFillTx/>
                <a:latin typeface="微软雅黑" panose="020B0503020204020204" pitchFamily="34" charset="-122"/>
                <a:ea typeface="微软雅黑" panose="020B0503020204020204" pitchFamily="34" charset="-122"/>
                <a:cs typeface="+mn-cs"/>
              </a:rPr>
              <a:t>注射用头孢他啶阿维巴坦钠</a:t>
            </a:r>
            <a:endParaRPr kumimoji="0" lang="en-US" altLang="zh-CN" sz="2400" b="1" i="0" u="none" strike="noStrike" kern="1200" cap="none" spc="0" normalizeH="0" baseline="0" noProof="0" dirty="0">
              <a:ln>
                <a:noFill/>
              </a:ln>
              <a:solidFill>
                <a:schemeClr val="accent1">
                  <a:lumMod val="50000"/>
                </a:schemeClr>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0" fontAlgn="base" latinLnBrk="0" hangingPunct="0">
              <a:lnSpc>
                <a:spcPct val="15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dirty="0">
                <a:ln>
                  <a:noFill/>
                </a:ln>
                <a:solidFill>
                  <a:schemeClr val="accent1">
                    <a:lumMod val="50000"/>
                  </a:schemeClr>
                </a:solidFill>
                <a:effectLst/>
                <a:uLnTx/>
                <a:uFillTx/>
                <a:latin typeface="微软雅黑" panose="020B0503020204020204" pitchFamily="34" charset="-122"/>
                <a:ea typeface="微软雅黑" panose="020B0503020204020204" pitchFamily="34" charset="-122"/>
                <a:cs typeface="+mn-cs"/>
              </a:rPr>
              <a:t>（泰定平</a:t>
            </a:r>
            <a:r>
              <a:rPr kumimoji="0" lang="zh-CN" altLang="en-US" sz="2400" b="1" i="0" u="none" strike="noStrike" kern="1200" cap="none" spc="0" normalizeH="0" baseline="30000" noProof="0" dirty="0">
                <a:ln>
                  <a:noFill/>
                </a:ln>
                <a:solidFill>
                  <a:schemeClr val="accent1">
                    <a:lumMod val="50000"/>
                  </a:schemeClr>
                </a:solidFill>
                <a:effectLst/>
                <a:uLnTx/>
                <a:uFillTx/>
                <a:latin typeface="微软雅黑" panose="020B0503020204020204" pitchFamily="34" charset="-122"/>
                <a:ea typeface="微软雅黑" panose="020B0503020204020204" pitchFamily="34" charset="-122"/>
                <a:cs typeface="+mn-cs"/>
              </a:rPr>
              <a:t>®</a:t>
            </a:r>
            <a:r>
              <a:rPr kumimoji="0" lang="zh-CN" altLang="en-US" sz="2400" b="1" i="0" u="none" strike="noStrike" kern="1200" cap="none" spc="0" normalizeH="0" baseline="0" noProof="0" dirty="0">
                <a:ln>
                  <a:noFill/>
                </a:ln>
                <a:solidFill>
                  <a:schemeClr val="accent1">
                    <a:lumMod val="50000"/>
                  </a:schemeClr>
                </a:solidFill>
                <a:effectLst/>
                <a:uLnTx/>
                <a:uFillTx/>
                <a:latin typeface="微软雅黑" panose="020B0503020204020204" pitchFamily="34" charset="-122"/>
                <a:ea typeface="微软雅黑" panose="020B0503020204020204" pitchFamily="34" charset="-122"/>
                <a:cs typeface="+mn-cs"/>
              </a:rPr>
              <a:t>）</a:t>
            </a:r>
            <a:endParaRPr kumimoji="0" lang="en-US" altLang="zh-CN" sz="2400" b="1" i="0" u="none" strike="noStrike" kern="1200" cap="none" spc="0" normalizeH="0" baseline="0" noProof="0" dirty="0">
              <a:ln>
                <a:noFill/>
              </a:ln>
              <a:solidFill>
                <a:schemeClr val="accent1">
                  <a:lumMod val="50000"/>
                </a:schemeClr>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0" fontAlgn="base" latinLnBrk="0" hangingPunct="0">
              <a:lnSpc>
                <a:spcPct val="150000"/>
              </a:lnSpc>
              <a:spcBef>
                <a:spcPct val="0"/>
              </a:spcBef>
              <a:spcAft>
                <a:spcPct val="0"/>
              </a:spcAft>
              <a:buClrTx/>
              <a:buSzTx/>
              <a:buFont typeface="Arial" panose="020B0604020202020204" pitchFamily="34" charset="0"/>
              <a:buNone/>
              <a:defRPr/>
            </a:pPr>
            <a:endParaRPr kumimoji="0" lang="en-US" altLang="zh-CN" sz="2400" b="1" i="0" u="none" strike="noStrike" kern="1200" cap="none" spc="0" normalizeH="0" baseline="0" noProof="0" dirty="0">
              <a:ln>
                <a:noFill/>
              </a:ln>
              <a:solidFill>
                <a:schemeClr val="accent1"/>
              </a:solidFill>
              <a:effectLst/>
              <a:uLnTx/>
              <a:uFillTx/>
              <a:latin typeface="微软雅黑" panose="020B0503020204020204" pitchFamily="34" charset="-122"/>
              <a:ea typeface="微软雅黑" panose="020B0503020204020204" pitchFamily="34" charset="-122"/>
              <a:cs typeface="+mn-cs"/>
            </a:endParaRPr>
          </a:p>
        </p:txBody>
      </p:sp>
      <p:sp>
        <p:nvSpPr>
          <p:cNvPr id="5124" name="圆角矩形 4"/>
          <p:cNvSpPr/>
          <p:nvPr/>
        </p:nvSpPr>
        <p:spPr>
          <a:xfrm>
            <a:off x="3384550" y="2851150"/>
            <a:ext cx="2374900" cy="488950"/>
          </a:xfrm>
          <a:prstGeom prst="roundRect">
            <a:avLst>
              <a:gd name="adj" fmla="val 38352"/>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a:spcBef>
                <a:spcPct val="0"/>
              </a:spcBef>
              <a:buNone/>
            </a:pPr>
            <a:r>
              <a:rPr lang="zh-CN" altLang="en-US" sz="1800" b="1" dirty="0">
                <a:solidFill>
                  <a:schemeClr val="bg1"/>
                </a:solidFill>
                <a:latin typeface="微软雅黑" panose="020B0503020204020204" pitchFamily="34" charset="-122"/>
                <a:ea typeface="微软雅黑" panose="020B0503020204020204" pitchFamily="34" charset="-122"/>
              </a:rPr>
              <a:t>齐鲁制药有限公司</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05</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346075" y="1963738"/>
            <a:ext cx="2305050" cy="1052513"/>
          </a:xfrm>
          <a:prstGeom prst="rect">
            <a:avLst/>
          </a:prstGeom>
          <a:noFill/>
        </p:spPr>
        <p:txBody>
          <a:bodyPr>
            <a:spAutoFit/>
          </a:bodyPr>
          <a:lstStyle/>
          <a:p>
            <a:pPr marR="0" algn="ctr"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公平性</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algn="ctr"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Fairness </a:t>
            </a:r>
            <a:endPar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5" name="圆角矩形 4"/>
          <p:cNvSpPr/>
          <p:nvPr/>
        </p:nvSpPr>
        <p:spPr bwMode="auto">
          <a:xfrm>
            <a:off x="3034665" y="2778760"/>
            <a:ext cx="5657850" cy="1422400"/>
          </a:xfrm>
          <a:prstGeom prst="roundRect">
            <a:avLst>
              <a:gd name="adj" fmla="val 0"/>
            </a:avLst>
          </a:prstGeom>
          <a:solidFill>
            <a:schemeClr val="accent3">
              <a:lumMod val="95000"/>
            </a:schemeClr>
          </a:solidFill>
          <a:ln w="9525" cap="flat" cmpd="sng" algn="ctr">
            <a:noFill/>
            <a:prstDash val="solid"/>
            <a:round/>
            <a:headEnd type="none" w="med" len="med"/>
            <a:tailEnd type="none" w="med" len="med"/>
          </a:ln>
          <a:effectLst/>
        </p:spPr>
        <p:txBody>
          <a:bodyPr/>
          <a:lstStyle/>
          <a:p>
            <a:pPr marL="612140" marR="0" lvl="0" indent="-284480" algn="l" defTabSz="914400" rtl="0" eaLnBrk="0" fontAlgn="base" latinLnBrk="0" hangingPunct="0">
              <a:lnSpc>
                <a:spcPct val="200000"/>
              </a:lnSpc>
              <a:spcBef>
                <a:spcPts val="0"/>
              </a:spcBef>
              <a:spcAft>
                <a:spcPct val="0"/>
              </a:spcAft>
              <a:buClrTx/>
              <a:buSzTx/>
              <a:buFont typeface="Arial" panose="020B0604020202020204" pitchFamily="34" charset="0"/>
              <a:buChar char="•"/>
              <a:defRPr/>
            </a:pPr>
            <a:r>
              <a:rPr kumimoji="0" lang="zh-CN" altLang="en-US" sz="11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用药精准：</a:t>
            </a:r>
            <a:r>
              <a:rPr kumimoji="0" lang="zh-CN" altLang="en-US" sz="1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为了减少耐药细菌的出现并维持本品及其他抗菌药物的有效性，本品仅适用于治疗确诊或高度怀疑由敏感细菌所致的感染，具有丰富治疗感染性疾病经验的医生方可用于适应症的治疗。</a:t>
            </a:r>
            <a:endParaRPr kumimoji="0" lang="en-US" altLang="zh-CN" sz="1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endParaRPr>
          </a:p>
          <a:p>
            <a:pPr marL="612140" marR="0" lvl="0" indent="-284480" algn="l" defTabSz="914400" rtl="0" eaLnBrk="0" fontAlgn="base" latinLnBrk="0" hangingPunct="0">
              <a:lnSpc>
                <a:spcPct val="200000"/>
              </a:lnSpc>
              <a:spcBef>
                <a:spcPts val="0"/>
              </a:spcBef>
              <a:spcAft>
                <a:spcPct val="0"/>
              </a:spcAft>
              <a:buClrTx/>
              <a:buSzTx/>
              <a:buFont typeface="Arial" panose="020B0604020202020204" pitchFamily="34" charset="0"/>
              <a:buChar char="•"/>
              <a:defRPr/>
            </a:pPr>
            <a:r>
              <a:rPr kumimoji="0" lang="zh-CN" altLang="en-US" sz="11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特殊使用级管理：</a:t>
            </a:r>
            <a:r>
              <a:rPr kumimoji="0" lang="zh-CN" altLang="en-US" sz="1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rPr>
              <a:t>处方审核严格，管理规范，临床滥用风险小。</a:t>
            </a:r>
            <a:endParaRPr kumimoji="0" lang="en-US" altLang="zh-CN" sz="1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sym typeface="Calibri" panose="020F0502020204030204" pitchFamily="34" charset="0"/>
            </a:endParaRPr>
          </a:p>
        </p:txBody>
      </p:sp>
      <p:sp>
        <p:nvSpPr>
          <p:cNvPr id="6" name="圆角矩形 5"/>
          <p:cNvSpPr/>
          <p:nvPr/>
        </p:nvSpPr>
        <p:spPr bwMode="auto">
          <a:xfrm>
            <a:off x="2825115" y="1103630"/>
            <a:ext cx="5867400" cy="1419225"/>
          </a:xfrm>
          <a:prstGeom prst="roundRect">
            <a:avLst>
              <a:gd name="adj" fmla="val 0"/>
            </a:avLst>
          </a:prstGeom>
          <a:solidFill>
            <a:schemeClr val="accent3">
              <a:lumMod val="95000"/>
            </a:schemeClr>
          </a:solidFill>
          <a:ln w="9525" cap="flat" cmpd="sng" algn="ctr">
            <a:noFill/>
            <a:prstDash val="solid"/>
            <a:round/>
            <a:headEnd type="none" w="med" len="med"/>
            <a:tailEnd type="none" w="med" len="med"/>
          </a:ln>
          <a:effectLst/>
        </p:spPr>
        <p:txBody>
          <a:bodyPr/>
          <a:lstStyle/>
          <a:p>
            <a:pPr marL="624205" marR="0" lvl="0" indent="-285750" algn="l" defTabSz="914400" rtl="0" eaLnBrk="1" fontAlgn="base" latinLnBrk="0" hangingPunct="1">
              <a:lnSpc>
                <a:spcPct val="200000"/>
              </a:lnSpc>
              <a:spcBef>
                <a:spcPct val="0"/>
              </a:spcBef>
              <a:spcAft>
                <a:spcPct val="0"/>
              </a:spcAft>
              <a:buClrTx/>
              <a:buSzTx/>
              <a:buFont typeface="Arial" panose="020B0604020202020204" pitchFamily="34" charset="0"/>
              <a:buChar char="•"/>
              <a:defRPr/>
            </a:pPr>
            <a:r>
              <a:rPr kumimoji="0" lang="zh-CN" altLang="en-US" sz="1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目前</a:t>
            </a:r>
            <a:r>
              <a:rPr kumimoji="0" lang="en-US" altLang="zh-CN" sz="1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CRE</a:t>
            </a:r>
            <a:r>
              <a:rPr kumimoji="0" lang="zh-CN" altLang="en-US" sz="1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感染治疗药物有限，治疗方案仍存在问题，如</a:t>
            </a:r>
            <a:r>
              <a:rPr kumimoji="0" lang="zh-CN" altLang="en-US" sz="11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Calibri" panose="020F0502020204030204" pitchFamily="34" charset="0"/>
              </a:rPr>
              <a:t>不良反应发生率高、组织分布欠佳</a:t>
            </a:r>
            <a:r>
              <a:rPr kumimoji="0" lang="zh-CN" altLang="en-US" sz="1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等，</a:t>
            </a:r>
            <a:r>
              <a:rPr kumimoji="0" lang="en-US" altLang="zh-CN" sz="11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Calibri" panose="020F0502020204030204" pitchFamily="34" charset="0"/>
              </a:rPr>
              <a:t>WHO</a:t>
            </a:r>
            <a:r>
              <a:rPr kumimoji="0" lang="zh-CN" altLang="en-US" sz="11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Calibri" panose="020F0502020204030204" pitchFamily="34" charset="0"/>
              </a:rPr>
              <a:t>已将</a:t>
            </a:r>
            <a:r>
              <a:rPr kumimoji="0" lang="en-US" altLang="zh-CN" sz="11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Calibri" panose="020F0502020204030204" pitchFamily="34" charset="0"/>
              </a:rPr>
              <a:t>CRE</a:t>
            </a:r>
            <a:r>
              <a:rPr kumimoji="0" lang="zh-CN" altLang="en-US" sz="11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Calibri" panose="020F0502020204030204" pitchFamily="34" charset="0"/>
              </a:rPr>
              <a:t>列入新抗生素研究开发优先解决的危急名单</a:t>
            </a:r>
            <a:r>
              <a:rPr kumimoji="0" lang="en-US" altLang="zh-CN" sz="1100" b="0" i="0" u="none" strike="noStrike" kern="1200" cap="none" spc="0" normalizeH="0" baseline="3000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1</a:t>
            </a:r>
            <a:endParaRPr kumimoji="0" lang="en-US" altLang="zh-CN" sz="1100" b="0" i="0" u="none" strike="noStrike" kern="1200" cap="none" spc="0" normalizeH="0" baseline="3000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endParaRPr>
          </a:p>
          <a:p>
            <a:pPr marL="624205" marR="0" lvl="0" indent="-285750" algn="l" defTabSz="914400" rtl="0" eaLnBrk="1" fontAlgn="base" latinLnBrk="0" hangingPunct="1">
              <a:lnSpc>
                <a:spcPct val="200000"/>
              </a:lnSpc>
              <a:spcBef>
                <a:spcPct val="0"/>
              </a:spcBef>
              <a:spcAft>
                <a:spcPct val="0"/>
              </a:spcAft>
              <a:buClrTx/>
              <a:buSzTx/>
              <a:buFont typeface="Arial" panose="020B0604020202020204" pitchFamily="34" charset="0"/>
              <a:buChar char="•"/>
              <a:defRPr/>
            </a:pPr>
            <a:r>
              <a:rPr kumimoji="0" lang="zh-CN" altLang="en-US" sz="1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头孢他啶阿维巴坦以</a:t>
            </a:r>
            <a:r>
              <a:rPr kumimoji="0" lang="zh-CN" altLang="en-US" sz="11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Calibri" panose="020F0502020204030204" pitchFamily="34" charset="0"/>
              </a:rPr>
              <a:t>抗菌谱广、抗菌活性强、治疗范围广、不良反应发生率低</a:t>
            </a:r>
            <a:r>
              <a:rPr kumimoji="0" lang="zh-CN" altLang="en-US" sz="1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等优势，弥补了此类不足。</a:t>
            </a:r>
            <a:endParaRPr kumimoji="0" lang="en-US" altLang="zh-CN" sz="1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endParaRPr>
          </a:p>
        </p:txBody>
      </p:sp>
      <p:sp>
        <p:nvSpPr>
          <p:cNvPr id="21510" name="圆角矩形 6"/>
          <p:cNvSpPr/>
          <p:nvPr/>
        </p:nvSpPr>
        <p:spPr>
          <a:xfrm>
            <a:off x="2685415" y="1103630"/>
            <a:ext cx="349250" cy="1419225"/>
          </a:xfrm>
          <a:prstGeom prst="roundRect">
            <a:avLst>
              <a:gd name="adj" fmla="val 0"/>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200" b="1" dirty="0">
                <a:solidFill>
                  <a:schemeClr val="bg1"/>
                </a:solidFill>
                <a:latin typeface="微软雅黑" panose="020B0503020204020204" pitchFamily="34" charset="-122"/>
                <a:ea typeface="微软雅黑" panose="020B0503020204020204" pitchFamily="34" charset="-122"/>
              </a:rPr>
              <a:t>弥补目录短板</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sp>
        <p:nvSpPr>
          <p:cNvPr id="21511" name="圆角矩形 7"/>
          <p:cNvSpPr/>
          <p:nvPr/>
        </p:nvSpPr>
        <p:spPr>
          <a:xfrm>
            <a:off x="2685415" y="2778760"/>
            <a:ext cx="349250" cy="1422400"/>
          </a:xfrm>
          <a:prstGeom prst="roundRect">
            <a:avLst>
              <a:gd name="adj" fmla="val 0"/>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200" b="1" dirty="0">
                <a:solidFill>
                  <a:schemeClr val="bg1"/>
                </a:solidFill>
                <a:latin typeface="微软雅黑" panose="020B0503020204020204" pitchFamily="34" charset="-122"/>
                <a:ea typeface="微软雅黑" panose="020B0503020204020204" pitchFamily="34" charset="-122"/>
              </a:rPr>
              <a:t>临床管理难度</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sp>
        <p:nvSpPr>
          <p:cNvPr id="21512" name="矩形 1"/>
          <p:cNvSpPr/>
          <p:nvPr/>
        </p:nvSpPr>
        <p:spPr>
          <a:xfrm>
            <a:off x="0" y="4924425"/>
            <a:ext cx="8102600" cy="20002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en-US" sz="700" dirty="0">
                <a:latin typeface="微软雅黑" panose="020B0503020204020204" pitchFamily="34" charset="-122"/>
                <a:ea typeface="微软雅黑" panose="020B0503020204020204" pitchFamily="34" charset="-122"/>
              </a:rPr>
              <a:t>1</a:t>
            </a:r>
            <a:r>
              <a:rPr lang="zh-CN" altLang="en-US" sz="700" dirty="0">
                <a:latin typeface="微软雅黑" panose="020B0503020204020204" pitchFamily="34" charset="-122"/>
                <a:ea typeface="微软雅黑" panose="020B0503020204020204" pitchFamily="34" charset="-122"/>
              </a:rPr>
              <a:t>、</a:t>
            </a:r>
            <a:r>
              <a:rPr lang="en-US" altLang="en-US" sz="700" dirty="0">
                <a:latin typeface="微软雅黑" panose="020B0503020204020204" pitchFamily="34" charset="-122"/>
                <a:ea typeface="微软雅黑" panose="020B0503020204020204" pitchFamily="34" charset="-122"/>
              </a:rPr>
              <a:t>WHO. Prioritization of pathogens to guide discovery, research and development of new antibiotics for drug resistant bacterial infections, including tuberculosis. 2017. </a:t>
            </a:r>
            <a:endParaRPr lang="zh-CN" altLang="en-US" sz="1600" dirty="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 name="MH_Others_1"/>
          <p:cNvSpPr/>
          <p:nvPr>
            <p:custDataLst>
              <p:tags r:id="rId1"/>
            </p:custDataLst>
          </p:nvPr>
        </p:nvSpPr>
        <p:spPr>
          <a:xfrm>
            <a:off x="996950" y="1455738"/>
            <a:ext cx="815975" cy="2525713"/>
          </a:xfrm>
          <a:prstGeom prst="rect">
            <a:avLst/>
          </a:prstGeom>
          <a:solidFill>
            <a:srgbClr val="2683C6"/>
          </a:solidFill>
          <a:ln w="25400" cap="flat" cmpd="sng" algn="ctr">
            <a:noFill/>
            <a:prstDash val="solid"/>
          </a:ln>
          <a:effectLst/>
        </p:spPr>
        <p:txBody>
          <a:bodyPr lIns="0" tIns="0" rIns="0" bIns="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0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rPr>
              <a:t>目录</a:t>
            </a:r>
            <a:endParaRPr kumimoji="0" lang="zh-CN" altLang="en-US" sz="40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6" name="MH_Others_2"/>
          <p:cNvSpPr txBox="1"/>
          <p:nvPr>
            <p:custDataLst>
              <p:tags r:id="rId2"/>
            </p:custDataLst>
          </p:nvPr>
        </p:nvSpPr>
        <p:spPr>
          <a:xfrm>
            <a:off x="2406650" y="965200"/>
            <a:ext cx="1836738" cy="490538"/>
          </a:xfrm>
          <a:prstGeom prst="rect">
            <a:avLst/>
          </a:prstGeom>
          <a:noFill/>
        </p:spPr>
        <p:txBody>
          <a:bodyPr lIns="0" tIns="0" rIns="0" bIns="0">
            <a:normAutofit/>
          </a:bodyPr>
          <a:lstStyle/>
          <a:p>
            <a:pPr marR="0" algn="ctr" defTabSz="914400" eaLnBrk="1" fontAlgn="auto" hangingPunct="1">
              <a:spcBef>
                <a:spcPts val="0"/>
              </a:spcBef>
              <a:spcAft>
                <a:spcPts val="0"/>
              </a:spcAft>
              <a:buClrTx/>
              <a:buSzTx/>
              <a:buFontTx/>
              <a:buNone/>
              <a:defRPr/>
            </a:pPr>
            <a:r>
              <a:rPr kumimoji="0" lang="en-US" altLang="zh-CN" sz="24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CONTENTS</a:t>
            </a:r>
            <a:endParaRPr kumimoji="0" lang="zh-CN" altLang="en-US" sz="24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7172" name="MH_Entry_1"/>
          <p:cNvSpPr txBox="1"/>
          <p:nvPr>
            <p:custDataLst>
              <p:tags r:id="rId3"/>
            </p:custDataLst>
          </p:nvPr>
        </p:nvSpPr>
        <p:spPr>
          <a:xfrm>
            <a:off x="3756025" y="1635125"/>
            <a:ext cx="1849438" cy="446088"/>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000000"/>
                </a:solidFill>
                <a:ea typeface="微软雅黑" panose="020B0503020204020204" pitchFamily="34" charset="-122"/>
              </a:rPr>
              <a:t>药品基本信息</a:t>
            </a:r>
            <a:endParaRPr lang="zh-CN" altLang="en-US" sz="1800" dirty="0">
              <a:solidFill>
                <a:srgbClr val="000000"/>
              </a:solidFill>
              <a:ea typeface="微软雅黑" panose="020B0503020204020204" pitchFamily="34" charset="-122"/>
            </a:endParaRPr>
          </a:p>
        </p:txBody>
      </p:sp>
      <p:sp>
        <p:nvSpPr>
          <p:cNvPr id="7173" name="MH_Entry_2"/>
          <p:cNvSpPr txBox="1"/>
          <p:nvPr>
            <p:custDataLst>
              <p:tags r:id="rId4"/>
            </p:custDataLst>
          </p:nvPr>
        </p:nvSpPr>
        <p:spPr>
          <a:xfrm>
            <a:off x="3724275" y="2459038"/>
            <a:ext cx="1847850" cy="447675"/>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404040"/>
                </a:solidFill>
                <a:ea typeface="微软雅黑" panose="020B0503020204020204" pitchFamily="34" charset="-122"/>
              </a:rPr>
              <a:t>安全性</a:t>
            </a:r>
            <a:endParaRPr lang="zh-CN" altLang="en-US" sz="1800" dirty="0">
              <a:solidFill>
                <a:srgbClr val="404040"/>
              </a:solidFill>
              <a:ea typeface="微软雅黑" panose="020B0503020204020204" pitchFamily="34" charset="-122"/>
            </a:endParaRPr>
          </a:p>
        </p:txBody>
      </p:sp>
      <p:sp>
        <p:nvSpPr>
          <p:cNvPr id="19" name="矩形 18"/>
          <p:cNvSpPr/>
          <p:nvPr/>
        </p:nvSpPr>
        <p:spPr>
          <a:xfrm>
            <a:off x="2709863" y="1635125"/>
            <a:ext cx="454025" cy="446088"/>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rPr>
              <a:t>1</a:t>
            </a: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endParaRPr>
          </a:p>
        </p:txBody>
      </p:sp>
      <p:sp>
        <p:nvSpPr>
          <p:cNvPr id="20" name="矩形 19"/>
          <p:cNvSpPr/>
          <p:nvPr/>
        </p:nvSpPr>
        <p:spPr>
          <a:xfrm>
            <a:off x="2709863" y="2459038"/>
            <a:ext cx="454025" cy="447675"/>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rPr>
              <a:t>2</a:t>
            </a: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endParaRPr>
          </a:p>
        </p:txBody>
      </p:sp>
      <p:sp>
        <p:nvSpPr>
          <p:cNvPr id="7176" name="MH_Entry_2"/>
          <p:cNvSpPr txBox="1"/>
          <p:nvPr>
            <p:custDataLst>
              <p:tags r:id="rId5"/>
            </p:custDataLst>
          </p:nvPr>
        </p:nvSpPr>
        <p:spPr>
          <a:xfrm>
            <a:off x="3724275" y="3284538"/>
            <a:ext cx="1847850" cy="447675"/>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404040"/>
                </a:solidFill>
                <a:ea typeface="微软雅黑" panose="020B0503020204020204" pitchFamily="34" charset="-122"/>
              </a:rPr>
              <a:t>有效性</a:t>
            </a:r>
            <a:endParaRPr lang="zh-CN" altLang="en-US" sz="1800" dirty="0">
              <a:solidFill>
                <a:srgbClr val="404040"/>
              </a:solidFill>
              <a:ea typeface="微软雅黑" panose="020B0503020204020204" pitchFamily="34" charset="-122"/>
            </a:endParaRPr>
          </a:p>
        </p:txBody>
      </p:sp>
      <p:sp>
        <p:nvSpPr>
          <p:cNvPr id="22" name="矩形 21"/>
          <p:cNvSpPr/>
          <p:nvPr/>
        </p:nvSpPr>
        <p:spPr>
          <a:xfrm>
            <a:off x="2709863" y="3284538"/>
            <a:ext cx="454025" cy="447675"/>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rPr>
              <a:t>3</a:t>
            </a: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endParaRPr>
          </a:p>
        </p:txBody>
      </p:sp>
      <p:sp>
        <p:nvSpPr>
          <p:cNvPr id="7178" name="MH_Entry_2"/>
          <p:cNvSpPr txBox="1"/>
          <p:nvPr>
            <p:custDataLst>
              <p:tags r:id="rId6"/>
            </p:custDataLst>
          </p:nvPr>
        </p:nvSpPr>
        <p:spPr>
          <a:xfrm>
            <a:off x="6807200" y="1635125"/>
            <a:ext cx="1847850" cy="446088"/>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404040"/>
                </a:solidFill>
                <a:ea typeface="微软雅黑" panose="020B0503020204020204" pitchFamily="34" charset="-122"/>
              </a:rPr>
              <a:t>创新性</a:t>
            </a:r>
            <a:endParaRPr lang="zh-CN" altLang="en-US" sz="1800" dirty="0">
              <a:solidFill>
                <a:srgbClr val="404040"/>
              </a:solidFill>
              <a:ea typeface="微软雅黑" panose="020B0503020204020204" pitchFamily="34" charset="-122"/>
            </a:endParaRPr>
          </a:p>
        </p:txBody>
      </p:sp>
      <p:sp>
        <p:nvSpPr>
          <p:cNvPr id="31" name="矩形 30"/>
          <p:cNvSpPr/>
          <p:nvPr/>
        </p:nvSpPr>
        <p:spPr>
          <a:xfrm>
            <a:off x="5792788" y="1635125"/>
            <a:ext cx="454025" cy="446088"/>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rPr>
              <a:t>4</a:t>
            </a: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endParaRPr>
          </a:p>
        </p:txBody>
      </p:sp>
      <p:sp>
        <p:nvSpPr>
          <p:cNvPr id="7180" name="MH_Entry_2"/>
          <p:cNvSpPr txBox="1"/>
          <p:nvPr>
            <p:custDataLst>
              <p:tags r:id="rId7"/>
            </p:custDataLst>
          </p:nvPr>
        </p:nvSpPr>
        <p:spPr>
          <a:xfrm>
            <a:off x="6807200" y="2459038"/>
            <a:ext cx="1847850" cy="447675"/>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404040"/>
                </a:solidFill>
                <a:ea typeface="微软雅黑" panose="020B0503020204020204" pitchFamily="34" charset="-122"/>
              </a:rPr>
              <a:t>公平性</a:t>
            </a:r>
            <a:endParaRPr lang="zh-CN" altLang="en-US" sz="1800" dirty="0">
              <a:solidFill>
                <a:srgbClr val="404040"/>
              </a:solidFill>
              <a:ea typeface="微软雅黑" panose="020B0503020204020204" pitchFamily="34" charset="-122"/>
            </a:endParaRPr>
          </a:p>
        </p:txBody>
      </p:sp>
      <p:sp>
        <p:nvSpPr>
          <p:cNvPr id="33" name="矩形 32"/>
          <p:cNvSpPr/>
          <p:nvPr/>
        </p:nvSpPr>
        <p:spPr>
          <a:xfrm>
            <a:off x="5792788" y="2459038"/>
            <a:ext cx="454025" cy="447675"/>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rPr>
              <a:t>5</a:t>
            </a: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520700" y="1943100"/>
            <a:ext cx="2724150" cy="1135063"/>
          </a:xfrm>
          <a:prstGeom prst="rect">
            <a:avLst/>
          </a:prstGeom>
          <a:noFill/>
        </p:spPr>
        <p:txBody>
          <a:bodyPr>
            <a:spAutoFit/>
          </a:bodyPr>
          <a:lstStyle/>
          <a:p>
            <a:pPr marR="0"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药品基本信息</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Basic information</a:t>
            </a:r>
            <a:endParaRPr kumimoji="0" lang="zh-CN" altLang="en-US"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graphicFrame>
        <p:nvGraphicFramePr>
          <p:cNvPr id="5" name="表格 4"/>
          <p:cNvGraphicFramePr>
            <a:graphicFrameLocks noGrp="1"/>
          </p:cNvGraphicFramePr>
          <p:nvPr/>
        </p:nvGraphicFramePr>
        <p:xfrm>
          <a:off x="3244850" y="746125"/>
          <a:ext cx="5662613" cy="3781425"/>
        </p:xfrm>
        <a:graphic>
          <a:graphicData uri="http://schemas.openxmlformats.org/drawingml/2006/table">
            <a:tbl>
              <a:tblPr firstCol="1" bandRow="1">
                <a:tableStyleId>{5C22544A-7EE6-4342-B048-85BDC9FD1C3A}</a:tableStyleId>
              </a:tblPr>
              <a:tblGrid>
                <a:gridCol w="1379437"/>
                <a:gridCol w="1419536"/>
                <a:gridCol w="1466743"/>
                <a:gridCol w="1396898"/>
              </a:tblGrid>
              <a:tr h="406028">
                <a:tc>
                  <a:txBody>
                    <a:bodyPr/>
                    <a:lstStyle/>
                    <a:p>
                      <a:pPr algn="ctr"/>
                      <a:r>
                        <a:rPr lang="zh-CN" altLang="en-US" sz="1100" dirty="0" smtClean="0">
                          <a:latin typeface="微软雅黑" panose="020B0503020204020204" pitchFamily="34" charset="-122"/>
                          <a:ea typeface="微软雅黑" panose="020B0503020204020204" pitchFamily="34" charset="-122"/>
                        </a:rPr>
                        <a:t>通用名</a:t>
                      </a:r>
                      <a:endParaRPr lang="zh-CN" altLang="en-US" sz="1100" dirty="0">
                        <a:latin typeface="微软雅黑" panose="020B0503020204020204" pitchFamily="34" charset="-122"/>
                        <a:ea typeface="微软雅黑" panose="020B0503020204020204" pitchFamily="34" charset="-122"/>
                      </a:endParaRPr>
                    </a:p>
                  </a:txBody>
                  <a:tcPr marL="91439" marR="91439" marT="45727" marB="45727" anchor="ctr">
                    <a:lnL w="12700" cmpd="sng">
                      <a:noFill/>
                    </a:lnL>
                    <a:lnR w="12700" cap="flat" cmpd="sng" algn="ctr">
                      <a:noFill/>
                      <a:prstDash val="solid"/>
                      <a:round/>
                      <a:headEnd type="none" w="med" len="med"/>
                      <a:tailEnd type="none" w="med" len="med"/>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100" dirty="0" smtClean="0">
                          <a:latin typeface="微软雅黑" panose="020B0503020204020204" pitchFamily="34" charset="-122"/>
                          <a:ea typeface="微软雅黑" panose="020B0503020204020204" pitchFamily="34" charset="-122"/>
                          <a:sym typeface="Calibri" panose="020F0502020204030204" pitchFamily="34" charset="0"/>
                        </a:rPr>
                        <a:t>注射用头孢他啶阿维巴坦钠</a:t>
                      </a:r>
                      <a:endParaRPr lang="en-US" altLang="zh-CN" sz="1100" dirty="0" smtClean="0">
                        <a:latin typeface="微软雅黑" panose="020B0503020204020204" pitchFamily="34" charset="-122"/>
                        <a:ea typeface="微软雅黑" panose="020B0503020204020204" pitchFamily="34" charset="-122"/>
                        <a:sym typeface="Calibri" panose="020F0502020204030204" pitchFamily="34" charset="0"/>
                      </a:endParaRPr>
                    </a:p>
                  </a:txBody>
                  <a:tcPr marL="91439" marR="91439" marT="45727" marB="45727" anchor="ctr">
                    <a:lnL w="12700" cap="flat" cmpd="sng" algn="ctr">
                      <a:noFill/>
                      <a:prstDash val="solid"/>
                      <a:round/>
                      <a:headEnd type="none" w="med" len="med"/>
                      <a:tailEnd type="none" w="med" len="med"/>
                    </a:lnL>
                    <a:lnR w="12700" cmpd="sng">
                      <a:noFill/>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cPr marL="91443" marR="91443" marT="45721" marB="45721" anchor="ctr">
                    <a:lnL w="12700" cap="flat" cmpd="sng" algn="ctr">
                      <a:solidFill>
                        <a:schemeClr val="tx1"/>
                      </a:solidFill>
                      <a:prstDash val="solid"/>
                      <a:round/>
                      <a:headEnd type="none" w="med" len="med"/>
                      <a:tailEnd type="none" w="med" len="med"/>
                    </a:lnL>
                  </a:tcPr>
                </a:tc>
                <a:tc hMerge="1">
                  <a:tcPr/>
                </a:tc>
              </a:tr>
              <a:tr h="406028">
                <a:tc>
                  <a:txBody>
                    <a:bodyPr/>
                    <a:lstStyle/>
                    <a:p>
                      <a:pPr algn="ctr"/>
                      <a:r>
                        <a:rPr lang="zh-CN" altLang="en-US" sz="1100" dirty="0" smtClean="0">
                          <a:latin typeface="微软雅黑" panose="020B0503020204020204" pitchFamily="34" charset="-122"/>
                          <a:ea typeface="微软雅黑" panose="020B0503020204020204" pitchFamily="34" charset="-122"/>
                        </a:rPr>
                        <a:t>注册规格</a:t>
                      </a:r>
                      <a:endParaRPr lang="zh-CN" altLang="en-US" sz="1100" dirty="0">
                        <a:latin typeface="微软雅黑" panose="020B0503020204020204" pitchFamily="34" charset="-122"/>
                        <a:ea typeface="微软雅黑" panose="020B0503020204020204" pitchFamily="34" charset="-122"/>
                      </a:endParaRPr>
                    </a:p>
                  </a:txBody>
                  <a:tcPr marL="91439" marR="91439" marT="45727" marB="45727" anchor="ctr">
                    <a:lnL w="12700" cmpd="sng">
                      <a:noFill/>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r>
                        <a:rPr lang="en-US" altLang="zh-CN" sz="1100" dirty="0" smtClean="0">
                          <a:latin typeface="微软雅黑" panose="020B0503020204020204" pitchFamily="34" charset="-122"/>
                          <a:ea typeface="微软雅黑" panose="020B0503020204020204" pitchFamily="34" charset="-122"/>
                        </a:rPr>
                        <a:t>2.5g</a:t>
                      </a:r>
                      <a:endParaRPr lang="zh-CN" altLang="en-US" sz="1100" dirty="0">
                        <a:latin typeface="微软雅黑" panose="020B0503020204020204" pitchFamily="34" charset="-122"/>
                        <a:ea typeface="微软雅黑" panose="020B0503020204020204" pitchFamily="34" charset="-122"/>
                      </a:endParaRPr>
                    </a:p>
                  </a:txBody>
                  <a:tcPr marL="91439" marR="91439" marT="45727" marB="45727" anchor="ctr">
                    <a:lnL w="12700" cap="flat" cmpd="sng" algn="ctr">
                      <a:noFill/>
                      <a:prstDash val="solid"/>
                      <a:round/>
                      <a:headEnd type="none" w="med" len="med"/>
                      <a:tailEnd type="none" w="med" len="med"/>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cPr marL="91443" marR="91443" marT="45721" marB="45721" anchor="ctr">
                    <a:lnL w="12700" cap="flat" cmpd="sng" algn="ctr">
                      <a:solidFill>
                        <a:schemeClr val="tx1"/>
                      </a:solidFill>
                      <a:prstDash val="solid"/>
                      <a:round/>
                      <a:headEnd type="none" w="med" len="med"/>
                      <a:tailEnd type="none" w="med" len="med"/>
                    </a:lnL>
                  </a:tcPr>
                </a:tc>
                <a:tc hMerge="1">
                  <a:tcPr/>
                </a:tc>
              </a:tr>
              <a:tr h="1181998">
                <a:tc>
                  <a:txBody>
                    <a:bodyPr/>
                    <a:lstStyle/>
                    <a:p>
                      <a:pPr algn="ctr"/>
                      <a:r>
                        <a:rPr lang="zh-CN" altLang="en-US" sz="1100" dirty="0" smtClean="0">
                          <a:latin typeface="微软雅黑" panose="020B0503020204020204" pitchFamily="34" charset="-122"/>
                          <a:ea typeface="微软雅黑" panose="020B0503020204020204" pitchFamily="34" charset="-122"/>
                        </a:rPr>
                        <a:t>适应症</a:t>
                      </a:r>
                      <a:endParaRPr lang="zh-CN" altLang="en-US" sz="1100" dirty="0">
                        <a:latin typeface="微软雅黑" panose="020B0503020204020204" pitchFamily="34" charset="-122"/>
                        <a:ea typeface="微软雅黑" panose="020B0503020204020204" pitchFamily="34" charset="-122"/>
                      </a:endParaRPr>
                    </a:p>
                  </a:txBody>
                  <a:tcPr marL="91439" marR="91439" marT="45727" marB="45727" anchor="ctr">
                    <a:lnL w="12700" cmpd="sng">
                      <a:noFill/>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gridSpan="3">
                  <a:txBody>
                    <a:bodyPr/>
                    <a:lstStyle/>
                    <a:p>
                      <a:pPr marL="285750" indent="-285750">
                        <a:lnSpc>
                          <a:spcPct val="150000"/>
                        </a:lnSpc>
                        <a:buFont typeface="Arial" panose="020B0604020202020204" pitchFamily="34" charset="0"/>
                        <a:buChar char="•"/>
                      </a:pPr>
                      <a:r>
                        <a:rPr lang="zh-CN" altLang="en-US" sz="1100" dirty="0" smtClean="0">
                          <a:latin typeface="微软雅黑" panose="020B0503020204020204" pitchFamily="34" charset="-122"/>
                          <a:ea typeface="微软雅黑" panose="020B0503020204020204" pitchFamily="34" charset="-122"/>
                        </a:rPr>
                        <a:t>复杂性腹腔内感染（</a:t>
                      </a:r>
                      <a:r>
                        <a:rPr lang="en-US" altLang="zh-CN" sz="1100" dirty="0" err="1" smtClean="0">
                          <a:latin typeface="微软雅黑" panose="020B0503020204020204" pitchFamily="34" charset="-122"/>
                          <a:ea typeface="微软雅黑" panose="020B0503020204020204" pitchFamily="34" charset="-122"/>
                        </a:rPr>
                        <a:t>cIAI</a:t>
                      </a:r>
                      <a:r>
                        <a:rPr lang="zh-CN" altLang="en-US" sz="1100" dirty="0" smtClean="0">
                          <a:latin typeface="微软雅黑" panose="020B0503020204020204" pitchFamily="34" charset="-122"/>
                          <a:ea typeface="微软雅黑" panose="020B0503020204020204" pitchFamily="34" charset="-122"/>
                        </a:rPr>
                        <a:t>）</a:t>
                      </a:r>
                      <a:endParaRPr lang="en-US" altLang="zh-CN" sz="1100" dirty="0" smtClean="0">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sz="1100" dirty="0" smtClean="0">
                          <a:latin typeface="微软雅黑" panose="020B0503020204020204" pitchFamily="34" charset="-122"/>
                          <a:ea typeface="微软雅黑" panose="020B0503020204020204" pitchFamily="34" charset="-122"/>
                        </a:rPr>
                        <a:t>医院获得性肺炎和呼吸机相关性肺炎（</a:t>
                      </a:r>
                      <a:r>
                        <a:rPr lang="en-US" altLang="zh-CN" sz="1100" dirty="0" smtClean="0">
                          <a:latin typeface="微软雅黑" panose="020B0503020204020204" pitchFamily="34" charset="-122"/>
                          <a:ea typeface="微软雅黑" panose="020B0503020204020204" pitchFamily="34" charset="-122"/>
                        </a:rPr>
                        <a:t>HAP/VAP</a:t>
                      </a:r>
                      <a:r>
                        <a:rPr lang="zh-CN" altLang="en-US" sz="1100" dirty="0" smtClean="0">
                          <a:latin typeface="微软雅黑" panose="020B0503020204020204" pitchFamily="34" charset="-122"/>
                          <a:ea typeface="微软雅黑" panose="020B0503020204020204" pitchFamily="34" charset="-122"/>
                        </a:rPr>
                        <a:t>）</a:t>
                      </a:r>
                      <a:endParaRPr lang="en-US" altLang="zh-CN" sz="1100" dirty="0" smtClean="0">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sz="1100" dirty="0" smtClean="0">
                          <a:latin typeface="微软雅黑" panose="020B0503020204020204" pitchFamily="34" charset="-122"/>
                          <a:ea typeface="微软雅黑" panose="020B0503020204020204" pitchFamily="34" charset="-122"/>
                        </a:rPr>
                        <a:t>在治疗方案选择有限的成人患者中治疗对本品敏感的革兰阴性菌引起的感染</a:t>
                      </a:r>
                      <a:endParaRPr lang="zh-CN" altLang="en-US" sz="1100" dirty="0" smtClean="0">
                        <a:latin typeface="微软雅黑" panose="020B0503020204020204" pitchFamily="34" charset="-122"/>
                        <a:ea typeface="微软雅黑" panose="020B0503020204020204" pitchFamily="34" charset="-122"/>
                      </a:endParaRPr>
                    </a:p>
                  </a:txBody>
                  <a:tcPr marL="91439" marR="91439" marT="45727" marB="45727" anchor="ctr">
                    <a:lnL w="12700" cap="flat" cmpd="sng" algn="ctr">
                      <a:noFill/>
                      <a:prstDash val="solid"/>
                      <a:round/>
                      <a:headEnd type="none" w="med" len="med"/>
                      <a:tailEnd type="none" w="med" len="med"/>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hMerge="1">
                  <a:tcPr marL="91443" marR="91443" marT="45721" marB="45721" anchor="ctr">
                    <a:lnL w="12700" cap="flat" cmpd="sng" algn="ctr">
                      <a:solidFill>
                        <a:schemeClr val="tx1"/>
                      </a:solidFill>
                      <a:prstDash val="solid"/>
                      <a:round/>
                      <a:headEnd type="none" w="med" len="med"/>
                      <a:tailEnd type="none" w="med" len="med"/>
                    </a:lnL>
                  </a:tcPr>
                </a:tc>
                <a:tc hMerge="1">
                  <a:tcPr/>
                </a:tc>
              </a:tr>
              <a:tr h="406028">
                <a:tc>
                  <a:txBody>
                    <a:bodyPr/>
                    <a:lstStyle/>
                    <a:p>
                      <a:pPr algn="ctr">
                        <a:lnSpc>
                          <a:spcPct val="150000"/>
                        </a:lnSpc>
                      </a:pPr>
                      <a:r>
                        <a:rPr lang="zh-CN" altLang="en-US" sz="1100" dirty="0" smtClean="0">
                          <a:latin typeface="微软雅黑" panose="020B0503020204020204" pitchFamily="34" charset="-122"/>
                          <a:ea typeface="微软雅黑" panose="020B0503020204020204" pitchFamily="34" charset="-122"/>
                        </a:rPr>
                        <a:t>用法用量</a:t>
                      </a:r>
                      <a:endParaRPr lang="zh-CN" altLang="en-US" sz="1100" dirty="0">
                        <a:latin typeface="微软雅黑" panose="020B0503020204020204" pitchFamily="34" charset="-122"/>
                        <a:ea typeface="微软雅黑" panose="020B0503020204020204" pitchFamily="34" charset="-122"/>
                      </a:endParaRPr>
                    </a:p>
                  </a:txBody>
                  <a:tcPr marL="91439" marR="91439" marT="45727" marB="45727" anchor="ctr">
                    <a:lnL w="12700" cmpd="sng">
                      <a:noFill/>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nSpc>
                          <a:spcPct val="150000"/>
                        </a:lnSpc>
                      </a:pPr>
                      <a:r>
                        <a:rPr lang="en-US" altLang="zh-CN" sz="1100" dirty="0" smtClean="0">
                          <a:latin typeface="微软雅黑" panose="020B0503020204020204" pitchFamily="34" charset="-122"/>
                          <a:ea typeface="微软雅黑" panose="020B0503020204020204" pitchFamily="34" charset="-122"/>
                        </a:rPr>
                        <a:t>2.5g</a:t>
                      </a:r>
                      <a:r>
                        <a:rPr lang="zh-CN" altLang="en-US" sz="1100" dirty="0" smtClean="0">
                          <a:latin typeface="微软雅黑" panose="020B0503020204020204" pitchFamily="34" charset="-122"/>
                          <a:ea typeface="微软雅黑" panose="020B0503020204020204" pitchFamily="34" charset="-122"/>
                        </a:rPr>
                        <a:t>，</a:t>
                      </a:r>
                      <a:r>
                        <a:rPr lang="en-US" altLang="zh-CN" sz="1100" dirty="0" smtClean="0">
                          <a:latin typeface="微软雅黑" panose="020B0503020204020204" pitchFamily="34" charset="-122"/>
                          <a:ea typeface="微软雅黑" panose="020B0503020204020204" pitchFamily="34" charset="-122"/>
                        </a:rPr>
                        <a:t>Q8h</a:t>
                      </a:r>
                      <a:r>
                        <a:rPr lang="zh-CN" altLang="en-US" sz="1100" dirty="0" smtClean="0">
                          <a:latin typeface="微软雅黑" panose="020B0503020204020204" pitchFamily="34" charset="-122"/>
                          <a:ea typeface="微软雅黑" panose="020B0503020204020204" pitchFamily="34" charset="-122"/>
                        </a:rPr>
                        <a:t>，输注时间</a:t>
                      </a:r>
                      <a:r>
                        <a:rPr lang="en-US" altLang="zh-CN" sz="1100" dirty="0" smtClean="0">
                          <a:latin typeface="微软雅黑" panose="020B0503020204020204" pitchFamily="34" charset="-122"/>
                          <a:ea typeface="微软雅黑" panose="020B0503020204020204" pitchFamily="34" charset="-122"/>
                        </a:rPr>
                        <a:t>2h</a:t>
                      </a:r>
                      <a:endParaRPr lang="zh-CN" altLang="en-US" sz="1100" dirty="0">
                        <a:latin typeface="微软雅黑" panose="020B0503020204020204" pitchFamily="34" charset="-122"/>
                        <a:ea typeface="微软雅黑" panose="020B0503020204020204" pitchFamily="34" charset="-122"/>
                      </a:endParaRPr>
                    </a:p>
                  </a:txBody>
                  <a:tcPr marL="91439" marR="91439" marT="45727" marB="45727" anchor="ctr">
                    <a:lnL w="12700" cap="flat" cmpd="sng" algn="ctr">
                      <a:noFill/>
                      <a:prstDash val="solid"/>
                      <a:round/>
                      <a:headEnd type="none" w="med" len="med"/>
                      <a:tailEnd type="none" w="med" len="med"/>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cPr marL="91443" marR="91443" marT="45721" marB="45721" anchor="ctr">
                    <a:lnL w="12700" cap="flat" cmpd="sng" algn="ctr">
                      <a:solidFill>
                        <a:schemeClr val="tx1"/>
                      </a:solidFill>
                      <a:prstDash val="solid"/>
                      <a:round/>
                      <a:headEnd type="none" w="med" len="med"/>
                      <a:tailEnd type="none" w="med" len="med"/>
                    </a:lnL>
                  </a:tcPr>
                </a:tc>
                <a:tc hMerge="1">
                  <a:tcPr/>
                </a:tc>
              </a:tr>
              <a:tr h="776019">
                <a:tc>
                  <a:txBody>
                    <a:bodyPr/>
                    <a:lstStyle/>
                    <a:p>
                      <a:pPr algn="ctr">
                        <a:lnSpc>
                          <a:spcPct val="150000"/>
                        </a:lnSpc>
                      </a:pPr>
                      <a:r>
                        <a:rPr lang="zh-CN" altLang="en-US" sz="1100" dirty="0" smtClean="0">
                          <a:latin typeface="微软雅黑" panose="020B0503020204020204" pitchFamily="34" charset="-122"/>
                          <a:ea typeface="微软雅黑" panose="020B0503020204020204" pitchFamily="34" charset="-122"/>
                        </a:rPr>
                        <a:t>中国首次上市时间</a:t>
                      </a:r>
                      <a:endParaRPr lang="zh-CN" altLang="en-US" sz="1100" dirty="0">
                        <a:latin typeface="微软雅黑" panose="020B0503020204020204" pitchFamily="34" charset="-122"/>
                        <a:ea typeface="微软雅黑" panose="020B0503020204020204" pitchFamily="34" charset="-122"/>
                      </a:endParaRPr>
                    </a:p>
                  </a:txBody>
                  <a:tcPr marL="91439" marR="91439" marT="45727" marB="45727" anchor="ctr">
                    <a:lnL w="12700" cmpd="sng">
                      <a:noFill/>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100" dirty="0" smtClean="0">
                          <a:latin typeface="微软雅黑" panose="020B0503020204020204" pitchFamily="34" charset="-122"/>
                          <a:ea typeface="微软雅黑" panose="020B0503020204020204" pitchFamily="34" charset="-122"/>
                          <a:sym typeface="Calibri" panose="020F0502020204030204" pitchFamily="34" charset="0"/>
                        </a:rPr>
                        <a:t>2019.05.21</a:t>
                      </a:r>
                      <a:endParaRPr lang="en-US" altLang="zh-CN" sz="1100" dirty="0" smtClean="0">
                        <a:latin typeface="微软雅黑" panose="020B0503020204020204" pitchFamily="34" charset="-122"/>
                        <a:ea typeface="微软雅黑" panose="020B0503020204020204" pitchFamily="34" charset="-122"/>
                        <a:sym typeface="Calibri" panose="020F0502020204030204" pitchFamily="34" charset="0"/>
                      </a:endParaRPr>
                    </a:p>
                    <a:p>
                      <a:pPr algn="ctr">
                        <a:lnSpc>
                          <a:spcPct val="150000"/>
                        </a:lnSpc>
                      </a:pPr>
                      <a:r>
                        <a:rPr lang="zh-CN" altLang="en-US" sz="1100" dirty="0" smtClean="0">
                          <a:latin typeface="微软雅黑" panose="020B0503020204020204" pitchFamily="34" charset="-122"/>
                          <a:ea typeface="微软雅黑" panose="020B0503020204020204" pitchFamily="34" charset="-122"/>
                          <a:sym typeface="Calibri" panose="020F0502020204030204" pitchFamily="34" charset="0"/>
                        </a:rPr>
                        <a:t>（辉瑞</a:t>
                      </a:r>
                      <a:r>
                        <a:rPr lang="en-US" altLang="zh-CN" sz="1100" dirty="0" smtClean="0">
                          <a:latin typeface="微软雅黑" panose="020B0503020204020204" pitchFamily="34" charset="-122"/>
                          <a:ea typeface="微软雅黑" panose="020B0503020204020204" pitchFamily="34" charset="-122"/>
                          <a:sym typeface="Calibri" panose="020F0502020204030204" pitchFamily="34" charset="0"/>
                        </a:rPr>
                        <a:t>-</a:t>
                      </a:r>
                      <a:r>
                        <a:rPr lang="zh-CN" altLang="en-US" sz="1100" dirty="0" smtClean="0">
                          <a:latin typeface="微软雅黑" panose="020B0503020204020204" pitchFamily="34" charset="-122"/>
                          <a:ea typeface="微软雅黑" panose="020B0503020204020204" pitchFamily="34" charset="-122"/>
                        </a:rPr>
                        <a:t>思福妥</a:t>
                      </a:r>
                      <a:r>
                        <a:rPr lang="zh-CN" altLang="en-US" sz="1100" baseline="30000" dirty="0" smtClean="0">
                          <a:latin typeface="微软雅黑" panose="020B0503020204020204" pitchFamily="34" charset="-122"/>
                          <a:ea typeface="微软雅黑" panose="020B0503020204020204" pitchFamily="34" charset="-122"/>
                        </a:rPr>
                        <a:t>®</a:t>
                      </a:r>
                      <a:r>
                        <a:rPr lang="zh-CN" altLang="en-US" sz="1100" dirty="0" smtClean="0">
                          <a:latin typeface="微软雅黑" panose="020B0503020204020204" pitchFamily="34" charset="-122"/>
                          <a:ea typeface="微软雅黑" panose="020B0503020204020204" pitchFamily="34" charset="-122"/>
                          <a:sym typeface="Calibri" panose="020F0502020204030204" pitchFamily="34" charset="0"/>
                        </a:rPr>
                        <a:t>）</a:t>
                      </a:r>
                      <a:endParaRPr lang="zh-CN" altLang="en-US" sz="1100" dirty="0">
                        <a:latin typeface="微软雅黑" panose="020B0503020204020204" pitchFamily="34" charset="-122"/>
                        <a:ea typeface="微软雅黑" panose="020B0503020204020204" pitchFamily="34" charset="-122"/>
                      </a:endParaRPr>
                    </a:p>
                  </a:txBody>
                  <a:tcPr marL="91439" marR="91439" marT="45727" marB="4572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50000"/>
                        </a:lnSpc>
                      </a:pPr>
                      <a:r>
                        <a:rPr lang="zh-CN" altLang="en-US" sz="1100" b="1" kern="1200" dirty="0" smtClean="0">
                          <a:solidFill>
                            <a:schemeClr val="lt1"/>
                          </a:solidFill>
                          <a:latin typeface="微软雅黑" panose="020B0503020204020204" pitchFamily="34" charset="-122"/>
                          <a:ea typeface="微软雅黑" panose="020B0503020204020204" pitchFamily="34" charset="-122"/>
                          <a:cs typeface="+mn-cs"/>
                        </a:rPr>
                        <a:t>目前大陆地区同通用名药品的上市情况</a:t>
                      </a:r>
                      <a:endParaRPr lang="zh-CN" altLang="en-US" sz="1100" b="1" kern="1200" dirty="0">
                        <a:solidFill>
                          <a:schemeClr val="lt1"/>
                        </a:solidFill>
                        <a:latin typeface="微软雅黑" panose="020B0503020204020204" pitchFamily="34" charset="-122"/>
                        <a:ea typeface="微软雅黑" panose="020B0503020204020204" pitchFamily="34" charset="-122"/>
                        <a:cs typeface="+mn-cs"/>
                      </a:endParaRPr>
                    </a:p>
                  </a:txBody>
                  <a:tcPr marL="91439" marR="91439" marT="45727" marB="45727" anchor="ctr">
                    <a:lnL w="12700" cap="flat" cmpd="sng" algn="ctr">
                      <a:noFill/>
                      <a:prstDash val="solid"/>
                      <a:round/>
                      <a:headEnd type="none" w="med" len="med"/>
                      <a:tailEnd type="none" w="med" len="med"/>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lnSpc>
                          <a:spcPct val="130000"/>
                        </a:lnSpc>
                      </a:pPr>
                      <a:r>
                        <a:rPr lang="zh-CN" altLang="en-US" sz="1100" b="0" dirty="0" smtClean="0">
                          <a:solidFill>
                            <a:schemeClr val="tx1"/>
                          </a:solidFill>
                          <a:latin typeface="微软雅黑" panose="020B0503020204020204" pitchFamily="34" charset="-122"/>
                          <a:ea typeface="微软雅黑" panose="020B0503020204020204" pitchFamily="34" charset="-122"/>
                          <a:sym typeface="Calibri" panose="020F0502020204030204" pitchFamily="34" charset="0"/>
                        </a:rPr>
                        <a:t>共</a:t>
                      </a:r>
                      <a:r>
                        <a:rPr lang="en-US" altLang="zh-CN" sz="1100" b="0" dirty="0" smtClean="0">
                          <a:solidFill>
                            <a:schemeClr val="tx1"/>
                          </a:solidFill>
                          <a:latin typeface="微软雅黑" panose="020B0503020204020204" pitchFamily="34" charset="-122"/>
                          <a:ea typeface="微软雅黑" panose="020B0503020204020204" pitchFamily="34" charset="-122"/>
                          <a:sym typeface="Calibri" panose="020F0502020204030204" pitchFamily="34" charset="0"/>
                        </a:rPr>
                        <a:t>2</a:t>
                      </a:r>
                      <a:r>
                        <a:rPr lang="zh-CN" altLang="en-US" sz="1100" b="0" dirty="0" smtClean="0">
                          <a:solidFill>
                            <a:schemeClr val="tx1"/>
                          </a:solidFill>
                          <a:latin typeface="微软雅黑" panose="020B0503020204020204" pitchFamily="34" charset="-122"/>
                          <a:ea typeface="微软雅黑" panose="020B0503020204020204" pitchFamily="34" charset="-122"/>
                          <a:sym typeface="Calibri" panose="020F0502020204030204" pitchFamily="34" charset="0"/>
                        </a:rPr>
                        <a:t>家</a:t>
                      </a:r>
                      <a:endParaRPr lang="en-US" altLang="zh-CN" sz="1100" b="0" dirty="0" smtClean="0">
                        <a:solidFill>
                          <a:schemeClr val="tx1"/>
                        </a:solidFill>
                        <a:latin typeface="微软雅黑" panose="020B0503020204020204" pitchFamily="34" charset="-122"/>
                        <a:ea typeface="微软雅黑" panose="020B0503020204020204" pitchFamily="34" charset="-122"/>
                        <a:sym typeface="Calibri" panose="020F0502020204030204" pitchFamily="34" charset="0"/>
                      </a:endParaRPr>
                    </a:p>
                    <a:p>
                      <a:pPr algn="ctr">
                        <a:lnSpc>
                          <a:spcPct val="130000"/>
                        </a:lnSpc>
                      </a:pPr>
                      <a:r>
                        <a:rPr lang="zh-CN" altLang="en-US" sz="1100" b="0" dirty="0" smtClean="0">
                          <a:latin typeface="微软雅黑" panose="020B0503020204020204" pitchFamily="34" charset="-122"/>
                          <a:ea typeface="微软雅黑" panose="020B0503020204020204" pitchFamily="34" charset="-122"/>
                          <a:sym typeface="Calibri" panose="020F0502020204030204" pitchFamily="34" charset="0"/>
                        </a:rPr>
                        <a:t>齐鲁</a:t>
                      </a:r>
                      <a:r>
                        <a:rPr lang="en-US" altLang="zh-CN" sz="1100" b="0" dirty="0" smtClean="0">
                          <a:latin typeface="微软雅黑" panose="020B0503020204020204" pitchFamily="34" charset="-122"/>
                          <a:ea typeface="微软雅黑" panose="020B0503020204020204" pitchFamily="34" charset="-122"/>
                          <a:sym typeface="Calibri" panose="020F0502020204030204" pitchFamily="34" charset="0"/>
                        </a:rPr>
                        <a:t>-</a:t>
                      </a:r>
                      <a:r>
                        <a:rPr lang="zh-CN" altLang="en-US" sz="1100" b="0" dirty="0" smtClean="0">
                          <a:latin typeface="微软雅黑" panose="020B0503020204020204" pitchFamily="34" charset="-122"/>
                          <a:ea typeface="微软雅黑" panose="020B0503020204020204" pitchFamily="34" charset="-122"/>
                          <a:sym typeface="Calibri" panose="020F0502020204030204" pitchFamily="34" charset="0"/>
                        </a:rPr>
                        <a:t>泰定平</a:t>
                      </a:r>
                      <a:r>
                        <a:rPr lang="zh-CN" altLang="en-US" sz="1100" b="0" baseline="30000" dirty="0" smtClean="0">
                          <a:latin typeface="微软雅黑" panose="020B0503020204020204" pitchFamily="34" charset="-122"/>
                          <a:ea typeface="微软雅黑" panose="020B0503020204020204" pitchFamily="34" charset="-122"/>
                          <a:sym typeface="Calibri" panose="020F0502020204030204" pitchFamily="34" charset="0"/>
                        </a:rPr>
                        <a:t>®</a:t>
                      </a:r>
                      <a:endParaRPr lang="en-US" altLang="zh-CN" sz="1100" b="0" dirty="0" smtClean="0">
                        <a:latin typeface="微软雅黑" panose="020B0503020204020204" pitchFamily="34" charset="-122"/>
                        <a:ea typeface="微软雅黑" panose="020B0503020204020204" pitchFamily="34" charset="-122"/>
                        <a:sym typeface="Calibri" panose="020F0502020204030204" pitchFamily="34" charset="0"/>
                      </a:endParaRPr>
                    </a:p>
                    <a:p>
                      <a:pPr algn="ctr">
                        <a:lnSpc>
                          <a:spcPct val="130000"/>
                        </a:lnSpc>
                      </a:pPr>
                      <a:r>
                        <a:rPr lang="zh-CN" altLang="en-US" sz="1100" b="0" dirty="0" smtClean="0">
                          <a:latin typeface="微软雅黑" panose="020B0503020204020204" pitchFamily="34" charset="-122"/>
                          <a:ea typeface="微软雅黑" panose="020B0503020204020204" pitchFamily="34" charset="-122"/>
                          <a:sym typeface="Calibri" panose="020F0502020204030204" pitchFamily="34" charset="0"/>
                        </a:rPr>
                        <a:t>辉瑞</a:t>
                      </a:r>
                      <a:r>
                        <a:rPr lang="en-US" altLang="zh-CN" sz="1100" b="0" dirty="0" smtClean="0">
                          <a:latin typeface="微软雅黑" panose="020B0503020204020204" pitchFamily="34" charset="-122"/>
                          <a:ea typeface="微软雅黑" panose="020B0503020204020204" pitchFamily="34" charset="-122"/>
                          <a:sym typeface="Calibri" panose="020F0502020204030204" pitchFamily="34" charset="0"/>
                        </a:rPr>
                        <a:t>-</a:t>
                      </a:r>
                      <a:r>
                        <a:rPr lang="zh-CN" altLang="en-US" sz="1100" b="0" dirty="0" smtClean="0">
                          <a:latin typeface="微软雅黑" panose="020B0503020204020204" pitchFamily="34" charset="-122"/>
                          <a:ea typeface="微软雅黑" panose="020B0503020204020204" pitchFamily="34" charset="-122"/>
                          <a:sym typeface="Calibri" panose="020F0502020204030204" pitchFamily="34" charset="0"/>
                        </a:rPr>
                        <a:t>思福妥</a:t>
                      </a:r>
                      <a:r>
                        <a:rPr lang="zh-CN" altLang="en-US" sz="1100" b="0" baseline="30000" dirty="0" smtClean="0">
                          <a:latin typeface="微软雅黑" panose="020B0503020204020204" pitchFamily="34" charset="-122"/>
                          <a:ea typeface="微软雅黑" panose="020B0503020204020204" pitchFamily="34" charset="-122"/>
                          <a:sym typeface="Calibri" panose="020F0502020204030204" pitchFamily="34" charset="0"/>
                        </a:rPr>
                        <a:t>®</a:t>
                      </a:r>
                      <a:endParaRPr lang="zh-CN" altLang="en-US" sz="1100" b="0" dirty="0">
                        <a:latin typeface="微软雅黑" panose="020B0503020204020204" pitchFamily="34" charset="-122"/>
                        <a:ea typeface="微软雅黑" panose="020B0503020204020204" pitchFamily="34" charset="-122"/>
                      </a:endParaRPr>
                    </a:p>
                  </a:txBody>
                  <a:tcPr marL="91439" marR="91439" marT="45727" marB="45727" anchor="ctr">
                    <a:lnL w="12700" cmpd="sng">
                      <a:noFill/>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05325">
                <a:tc>
                  <a:txBody>
                    <a:bodyPr/>
                    <a:lstStyle/>
                    <a:p>
                      <a:pPr algn="ctr">
                        <a:lnSpc>
                          <a:spcPct val="150000"/>
                        </a:lnSpc>
                      </a:pPr>
                      <a:r>
                        <a:rPr lang="zh-CN" altLang="en-US" sz="1100" dirty="0" smtClean="0">
                          <a:latin typeface="微软雅黑" panose="020B0503020204020204" pitchFamily="34" charset="-122"/>
                          <a:ea typeface="微软雅黑" panose="020B0503020204020204" pitchFamily="34" charset="-122"/>
                        </a:rPr>
                        <a:t>全球首次上市时间及国家</a:t>
                      </a:r>
                      <a:r>
                        <a:rPr lang="en-US" altLang="zh-CN" sz="1100" dirty="0" smtClean="0">
                          <a:latin typeface="微软雅黑" panose="020B0503020204020204" pitchFamily="34" charset="-122"/>
                          <a:ea typeface="微软雅黑" panose="020B0503020204020204" pitchFamily="34" charset="-122"/>
                        </a:rPr>
                        <a:t>/</a:t>
                      </a:r>
                      <a:r>
                        <a:rPr lang="zh-CN" altLang="en-US" sz="1100" dirty="0" smtClean="0">
                          <a:latin typeface="微软雅黑" panose="020B0503020204020204" pitchFamily="34" charset="-122"/>
                          <a:ea typeface="微软雅黑" panose="020B0503020204020204" pitchFamily="34" charset="-122"/>
                        </a:rPr>
                        <a:t>地区</a:t>
                      </a:r>
                      <a:endParaRPr lang="zh-CN" altLang="en-US" sz="1100" dirty="0">
                        <a:latin typeface="微软雅黑" panose="020B0503020204020204" pitchFamily="34" charset="-122"/>
                        <a:ea typeface="微软雅黑" panose="020B0503020204020204" pitchFamily="34" charset="-122"/>
                      </a:endParaRPr>
                    </a:p>
                  </a:txBody>
                  <a:tcPr marL="91439" marR="91439" marT="45727" marB="45727" anchor="ctr">
                    <a:lnL w="12700" cmpd="sng">
                      <a:noFill/>
                    </a:lnL>
                    <a:lnR w="12700" cmpd="sng">
                      <a:noFill/>
                    </a:lnR>
                    <a:lnT w="952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en-US" altLang="zh-CN" sz="1100" dirty="0" smtClean="0">
                          <a:latin typeface="微软雅黑" panose="020B0503020204020204" pitchFamily="34" charset="-122"/>
                          <a:ea typeface="微软雅黑" panose="020B0503020204020204" pitchFamily="34" charset="-122"/>
                          <a:sym typeface="Calibri" panose="020F0502020204030204" pitchFamily="34" charset="0"/>
                        </a:rPr>
                        <a:t>2015</a:t>
                      </a:r>
                      <a:r>
                        <a:rPr lang="zh-CN" altLang="en-US" sz="1100" dirty="0" smtClean="0">
                          <a:latin typeface="微软雅黑" panose="020B0503020204020204" pitchFamily="34" charset="-122"/>
                          <a:ea typeface="微软雅黑" panose="020B0503020204020204" pitchFamily="34" charset="-122"/>
                          <a:sym typeface="Calibri" panose="020F0502020204030204" pitchFamily="34" charset="0"/>
                        </a:rPr>
                        <a:t>年，美国</a:t>
                      </a:r>
                      <a:endParaRPr lang="en-US" altLang="zh-CN" sz="1100" dirty="0" smtClean="0">
                        <a:latin typeface="微软雅黑" panose="020B0503020204020204" pitchFamily="34" charset="-122"/>
                        <a:ea typeface="微软雅黑" panose="020B0503020204020204" pitchFamily="34" charset="-122"/>
                        <a:sym typeface="Calibri" panose="020F0502020204030204" pitchFamily="34" charset="0"/>
                      </a:endParaRPr>
                    </a:p>
                  </a:txBody>
                  <a:tcPr marL="91439" marR="91439" marT="45727" marB="45727" anchor="ctr">
                    <a:lnL w="12700" cmpd="sng">
                      <a:noFill/>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lnSpc>
                          <a:spcPct val="150000"/>
                        </a:lnSpc>
                      </a:pPr>
                      <a:r>
                        <a:rPr lang="zh-CN" altLang="en-US" sz="1100" b="1" kern="1200" dirty="0" smtClean="0">
                          <a:solidFill>
                            <a:schemeClr val="lt1"/>
                          </a:solidFill>
                          <a:latin typeface="微软雅黑" panose="020B0503020204020204" pitchFamily="34" charset="-122"/>
                          <a:ea typeface="微软雅黑" panose="020B0503020204020204" pitchFamily="34" charset="-122"/>
                          <a:cs typeface="+mn-cs"/>
                        </a:rPr>
                        <a:t>是否为</a:t>
                      </a:r>
                      <a:r>
                        <a:rPr lang="en-US" altLang="zh-CN" sz="1100" b="1" kern="1200" dirty="0" smtClean="0">
                          <a:solidFill>
                            <a:schemeClr val="lt1"/>
                          </a:solidFill>
                          <a:latin typeface="微软雅黑" panose="020B0503020204020204" pitchFamily="34" charset="-122"/>
                          <a:ea typeface="微软雅黑" panose="020B0503020204020204" pitchFamily="34" charset="-122"/>
                          <a:cs typeface="+mn-cs"/>
                        </a:rPr>
                        <a:t>OTC</a:t>
                      </a:r>
                      <a:r>
                        <a:rPr lang="zh-CN" altLang="en-US" sz="1100" b="1" kern="1200" dirty="0" smtClean="0">
                          <a:solidFill>
                            <a:schemeClr val="lt1"/>
                          </a:solidFill>
                          <a:latin typeface="微软雅黑" panose="020B0503020204020204" pitchFamily="34" charset="-122"/>
                          <a:ea typeface="微软雅黑" panose="020B0503020204020204" pitchFamily="34" charset="-122"/>
                          <a:cs typeface="+mn-cs"/>
                        </a:rPr>
                        <a:t>药品</a:t>
                      </a:r>
                      <a:endParaRPr lang="zh-CN" altLang="en-US" sz="1100" b="1" kern="1200" dirty="0">
                        <a:solidFill>
                          <a:schemeClr val="lt1"/>
                        </a:solidFill>
                        <a:latin typeface="微软雅黑" panose="020B0503020204020204" pitchFamily="34" charset="-122"/>
                        <a:ea typeface="微软雅黑" panose="020B0503020204020204" pitchFamily="34" charset="-122"/>
                        <a:cs typeface="+mn-cs"/>
                      </a:endParaRPr>
                    </a:p>
                  </a:txBody>
                  <a:tcPr marL="91439" marR="91439" marT="45727" marB="45727" anchor="ctr">
                    <a:lnL w="12700" cap="flat" cmpd="sng" algn="ctr">
                      <a:noFill/>
                      <a:prstDash val="solid"/>
                      <a:round/>
                      <a:headEnd type="none" w="med" len="med"/>
                      <a:tailEnd type="none" w="med" len="med"/>
                    </a:lnL>
                    <a:lnR w="12700" cmpd="sng">
                      <a:noFill/>
                    </a:lnR>
                    <a:lnT w="952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4F81BD"/>
                    </a:solidFill>
                  </a:tcPr>
                </a:tc>
                <a:tc>
                  <a:txBody>
                    <a:bodyPr/>
                    <a:lstStyle/>
                    <a:p>
                      <a:pPr algn="ctr">
                        <a:lnSpc>
                          <a:spcPct val="150000"/>
                        </a:lnSpc>
                      </a:pPr>
                      <a:r>
                        <a:rPr lang="zh-CN" altLang="en-US" sz="1100" dirty="0" smtClean="0">
                          <a:latin typeface="微软雅黑" panose="020B0503020204020204" pitchFamily="34" charset="-122"/>
                          <a:ea typeface="微软雅黑" panose="020B0503020204020204" pitchFamily="34" charset="-122"/>
                        </a:rPr>
                        <a:t>否</a:t>
                      </a:r>
                      <a:endParaRPr lang="zh-CN" altLang="en-US" sz="1100" dirty="0">
                        <a:latin typeface="微软雅黑" panose="020B0503020204020204" pitchFamily="34" charset="-122"/>
                        <a:ea typeface="微软雅黑" panose="020B0503020204020204" pitchFamily="34" charset="-122"/>
                      </a:endParaRPr>
                    </a:p>
                  </a:txBody>
                  <a:tcPr marL="91439" marR="91439" marT="45727" marB="45727" anchor="ctr">
                    <a:lnL w="12700" cmpd="sng">
                      <a:noFill/>
                    </a:lnL>
                    <a:lnR w="12700" cmpd="sng">
                      <a:noFill/>
                    </a:lnR>
                    <a:lnT w="952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矩形 2"/>
          <p:cNvSpPr/>
          <p:nvPr/>
        </p:nvSpPr>
        <p:spPr>
          <a:xfrm>
            <a:off x="1504950" y="406400"/>
            <a:ext cx="2032000" cy="646113"/>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nSpc>
                <a:spcPct val="150000"/>
              </a:lnSpc>
              <a:spcBef>
                <a:spcPct val="0"/>
              </a:spcBef>
              <a:buFontTx/>
              <a:buNone/>
            </a:pPr>
            <a:r>
              <a:rPr lang="zh-CN" altLang="en-US" sz="2400" b="1" dirty="0">
                <a:solidFill>
                  <a:srgbClr val="4F81BD"/>
                </a:solidFill>
                <a:latin typeface="微软雅黑" panose="020B0503020204020204" pitchFamily="34" charset="-122"/>
                <a:ea typeface="微软雅黑" panose="020B0503020204020204" pitchFamily="34" charset="-122"/>
              </a:rPr>
              <a:t>药品基本信息</a:t>
            </a:r>
            <a:endParaRPr lang="en-US" altLang="zh-CN" sz="2400" b="1" dirty="0">
              <a:solidFill>
                <a:srgbClr val="4F81BD"/>
              </a:solidFill>
              <a:latin typeface="微软雅黑" panose="020B0503020204020204" pitchFamily="34" charset="-122"/>
              <a:ea typeface="微软雅黑" panose="020B0503020204020204" pitchFamily="34" charset="-122"/>
            </a:endParaRPr>
          </a:p>
        </p:txBody>
      </p:sp>
      <p:sp>
        <p:nvSpPr>
          <p:cNvPr id="10243" name="文本框 3"/>
          <p:cNvSpPr txBox="1"/>
          <p:nvPr/>
        </p:nvSpPr>
        <p:spPr>
          <a:xfrm>
            <a:off x="590550" y="498475"/>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10244" name="圆角矩形 2"/>
          <p:cNvSpPr/>
          <p:nvPr/>
        </p:nvSpPr>
        <p:spPr>
          <a:xfrm>
            <a:off x="450850" y="1244600"/>
            <a:ext cx="2584450" cy="488950"/>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参照药品建议</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0245" name="文本框 3"/>
          <p:cNvSpPr txBox="1"/>
          <p:nvPr/>
        </p:nvSpPr>
        <p:spPr>
          <a:xfrm>
            <a:off x="381000" y="1733550"/>
            <a:ext cx="2654300" cy="2500313"/>
          </a:xfrm>
          <a:prstGeom prst="rect">
            <a:avLst/>
          </a:prstGeom>
          <a:solidFill>
            <a:srgbClr val="F2F2F2"/>
          </a:solid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285750" lvl="0" indent="-285750">
              <a:lnSpc>
                <a:spcPct val="150000"/>
              </a:lnSpc>
              <a:spcBef>
                <a:spcPct val="0"/>
              </a:spcBef>
              <a:spcAft>
                <a:spcPts val="1200"/>
              </a:spcAft>
            </a:pPr>
            <a:r>
              <a:rPr lang="zh-CN" altLang="en-US" sz="1300" dirty="0">
                <a:solidFill>
                  <a:srgbClr val="FF0000"/>
                </a:solidFill>
                <a:latin typeface="微软雅黑" panose="020B0503020204020204" pitchFamily="34" charset="-122"/>
                <a:ea typeface="微软雅黑" panose="020B0503020204020204" pitchFamily="34" charset="-122"/>
              </a:rPr>
              <a:t>注射用多黏菌素</a:t>
            </a:r>
            <a:r>
              <a:rPr lang="en-US" altLang="zh-CN" sz="1300" dirty="0">
                <a:solidFill>
                  <a:srgbClr val="FF0000"/>
                </a:solidFill>
                <a:latin typeface="微软雅黑" panose="020B0503020204020204" pitchFamily="34" charset="-122"/>
                <a:ea typeface="微软雅黑" panose="020B0503020204020204" pitchFamily="34" charset="-122"/>
              </a:rPr>
              <a:t>E</a:t>
            </a:r>
            <a:r>
              <a:rPr lang="zh-CN" altLang="en-US" sz="1300" dirty="0">
                <a:solidFill>
                  <a:srgbClr val="FF0000"/>
                </a:solidFill>
                <a:latin typeface="微软雅黑" panose="020B0503020204020204" pitchFamily="34" charset="-122"/>
                <a:ea typeface="微软雅黑" panose="020B0503020204020204" pitchFamily="34" charset="-122"/>
              </a:rPr>
              <a:t>甲磺酸钠</a:t>
            </a:r>
            <a:endParaRPr lang="en-US" altLang="zh-CN" sz="1300" dirty="0">
              <a:solidFill>
                <a:srgbClr val="FF0000"/>
              </a:solidFill>
              <a:latin typeface="微软雅黑" panose="020B0503020204020204" pitchFamily="34" charset="-122"/>
              <a:ea typeface="微软雅黑" panose="020B0503020204020204" pitchFamily="34" charset="-122"/>
            </a:endParaRPr>
          </a:p>
          <a:p>
            <a:pPr marL="285750" lvl="0" indent="-285750">
              <a:lnSpc>
                <a:spcPct val="150000"/>
              </a:lnSpc>
              <a:spcBef>
                <a:spcPct val="0"/>
              </a:spcBef>
              <a:spcAft>
                <a:spcPts val="1200"/>
              </a:spcAft>
            </a:pPr>
            <a:r>
              <a:rPr lang="zh-CN" altLang="en-US" sz="1300" dirty="0">
                <a:latin typeface="微软雅黑" panose="020B0503020204020204" pitchFamily="34" charset="-122"/>
                <a:ea typeface="微软雅黑" panose="020B0503020204020204" pitchFamily="34" charset="-122"/>
              </a:rPr>
              <a:t>原因：两者均为治疗</a:t>
            </a:r>
            <a:r>
              <a:rPr lang="en-US" altLang="zh-CN" sz="1300" dirty="0">
                <a:latin typeface="微软雅黑" panose="020B0503020204020204" pitchFamily="34" charset="-122"/>
                <a:ea typeface="微软雅黑" panose="020B0503020204020204" pitchFamily="34" charset="-122"/>
              </a:rPr>
              <a:t>CRE</a:t>
            </a:r>
            <a:r>
              <a:rPr lang="zh-CN" altLang="en-US" sz="1300" dirty="0">
                <a:latin typeface="微软雅黑" panose="020B0503020204020204" pitchFamily="34" charset="-122"/>
                <a:ea typeface="微软雅黑" panose="020B0503020204020204" pitchFamily="34" charset="-122"/>
              </a:rPr>
              <a:t>感染的一线选择药物，且临床应用较广。</a:t>
            </a:r>
            <a:endParaRPr lang="en-US" altLang="zh-CN" sz="1300" dirty="0">
              <a:latin typeface="微软雅黑" panose="020B0503020204020204" pitchFamily="34" charset="-122"/>
              <a:ea typeface="微软雅黑" panose="020B0503020204020204" pitchFamily="34" charset="-122"/>
            </a:endParaRPr>
          </a:p>
          <a:p>
            <a:pPr marL="285750" lvl="0" indent="-285750">
              <a:lnSpc>
                <a:spcPct val="150000"/>
              </a:lnSpc>
              <a:spcBef>
                <a:spcPct val="0"/>
              </a:spcBef>
              <a:spcAft>
                <a:spcPts val="1200"/>
              </a:spcAft>
            </a:pPr>
            <a:r>
              <a:rPr lang="zh-CN" altLang="en-US" sz="1300" dirty="0">
                <a:latin typeface="微软雅黑" panose="020B0503020204020204" pitchFamily="34" charset="-122"/>
                <a:ea typeface="微软雅黑" panose="020B0503020204020204" pitchFamily="34" charset="-122"/>
              </a:rPr>
              <a:t>优势：相对于多黏菌素，头孢他啶阿维巴坦安全更佳、敏感性更高、治疗范围更广</a:t>
            </a:r>
            <a:r>
              <a:rPr lang="zh-CN" altLang="en-US" sz="1300" dirty="0">
                <a:latin typeface="微软雅黑" panose="020B0503020204020204" pitchFamily="34" charset="-122"/>
                <a:ea typeface="微软雅黑" panose="020B0503020204020204" pitchFamily="34" charset="-122"/>
                <a:sym typeface="思源黑体 CN Regular"/>
              </a:rPr>
              <a:t>。</a:t>
            </a:r>
            <a:endParaRPr lang="en-US" altLang="zh-CN" sz="1300" dirty="0">
              <a:latin typeface="微软雅黑" panose="020B0503020204020204" pitchFamily="34" charset="-122"/>
              <a:ea typeface="微软雅黑" panose="020B0503020204020204" pitchFamily="34" charset="-122"/>
              <a:sym typeface="思源黑体 CN Regular"/>
            </a:endParaRPr>
          </a:p>
        </p:txBody>
      </p:sp>
      <p:sp>
        <p:nvSpPr>
          <p:cNvPr id="10246" name="圆角矩形 13"/>
          <p:cNvSpPr/>
          <p:nvPr/>
        </p:nvSpPr>
        <p:spPr>
          <a:xfrm>
            <a:off x="3349625" y="1244600"/>
            <a:ext cx="2584450" cy="488950"/>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疾病基本情况</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0247" name="文本框 14"/>
          <p:cNvSpPr txBox="1"/>
          <p:nvPr/>
        </p:nvSpPr>
        <p:spPr>
          <a:xfrm>
            <a:off x="3384550" y="1733550"/>
            <a:ext cx="2514600" cy="2535238"/>
          </a:xfrm>
          <a:prstGeom prst="rect">
            <a:avLst/>
          </a:prstGeom>
          <a:solidFill>
            <a:srgbClr val="F2F2F2"/>
          </a:solid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171450" lvl="0" indent="-171450">
              <a:lnSpc>
                <a:spcPct val="150000"/>
              </a:lnSpc>
              <a:spcBef>
                <a:spcPct val="0"/>
              </a:spcBef>
              <a:spcAft>
                <a:spcPts val="600"/>
              </a:spcAft>
            </a:pPr>
            <a:r>
              <a:rPr lang="zh-CN" altLang="en-US" sz="1300" dirty="0">
                <a:latin typeface="微软雅黑" panose="020B0503020204020204" pitchFamily="34" charset="-122"/>
                <a:ea typeface="微软雅黑" panose="020B0503020204020204" pitchFamily="34" charset="-122"/>
              </a:rPr>
              <a:t>全球耐碳青霉烯肠杆菌科细菌（</a:t>
            </a:r>
            <a:r>
              <a:rPr lang="en-US" altLang="zh-CN" sz="1300" dirty="0">
                <a:latin typeface="微软雅黑" panose="020B0503020204020204" pitchFamily="34" charset="-122"/>
                <a:ea typeface="微软雅黑" panose="020B0503020204020204" pitchFamily="34" charset="-122"/>
              </a:rPr>
              <a:t>CRE</a:t>
            </a:r>
            <a:r>
              <a:rPr lang="zh-CN" altLang="en-US" sz="1300" dirty="0">
                <a:latin typeface="微软雅黑" panose="020B0503020204020204" pitchFamily="34" charset="-122"/>
                <a:ea typeface="微软雅黑" panose="020B0503020204020204" pitchFamily="34" charset="-122"/>
              </a:rPr>
              <a:t>）广泛存在，</a:t>
            </a:r>
            <a:r>
              <a:rPr lang="zh-CN" altLang="en-US" sz="1300" dirty="0">
                <a:solidFill>
                  <a:srgbClr val="FF0000"/>
                </a:solidFill>
                <a:latin typeface="微软雅黑" panose="020B0503020204020204" pitchFamily="34" charset="-122"/>
                <a:ea typeface="微软雅黑" panose="020B0503020204020204" pitchFamily="34" charset="-122"/>
              </a:rPr>
              <a:t>粗死亡率达</a:t>
            </a:r>
            <a:r>
              <a:rPr lang="en-US" altLang="zh-CN" sz="1300" dirty="0">
                <a:solidFill>
                  <a:srgbClr val="FF0000"/>
                </a:solidFill>
                <a:latin typeface="微软雅黑" panose="020B0503020204020204" pitchFamily="34" charset="-122"/>
                <a:ea typeface="微软雅黑" panose="020B0503020204020204" pitchFamily="34" charset="-122"/>
              </a:rPr>
              <a:t>30%-44%</a:t>
            </a:r>
            <a:r>
              <a:rPr lang="zh-CN" altLang="en-US" sz="1300" dirty="0">
                <a:latin typeface="微软雅黑" panose="020B0503020204020204" pitchFamily="34" charset="-122"/>
                <a:ea typeface="微软雅黑" panose="020B0503020204020204" pitchFamily="34" charset="-122"/>
              </a:rPr>
              <a:t>，已被列入</a:t>
            </a:r>
            <a:r>
              <a:rPr lang="en-US" altLang="zh-CN" sz="1300" dirty="0">
                <a:latin typeface="微软雅黑" panose="020B0503020204020204" pitchFamily="34" charset="-122"/>
                <a:ea typeface="微软雅黑" panose="020B0503020204020204" pitchFamily="34" charset="-122"/>
              </a:rPr>
              <a:t>CDC</a:t>
            </a:r>
            <a:r>
              <a:rPr lang="zh-CN" altLang="en-US" sz="1300" dirty="0">
                <a:latin typeface="微软雅黑" panose="020B0503020204020204" pitchFamily="34" charset="-122"/>
                <a:ea typeface="微软雅黑" panose="020B0503020204020204" pitchFamily="34" charset="-122"/>
              </a:rPr>
              <a:t>紧急威胁</a:t>
            </a:r>
            <a:r>
              <a:rPr lang="en-US" altLang="zh-CN" sz="1300" baseline="30000" dirty="0">
                <a:latin typeface="微软雅黑" panose="020B0503020204020204" pitchFamily="34" charset="-122"/>
                <a:ea typeface="微软雅黑" panose="020B0503020204020204" pitchFamily="34" charset="-122"/>
              </a:rPr>
              <a:t>1</a:t>
            </a:r>
            <a:r>
              <a:rPr lang="zh-CN" altLang="en-US" sz="1300" dirty="0">
                <a:latin typeface="微软雅黑" panose="020B0503020204020204" pitchFamily="34" charset="-122"/>
                <a:ea typeface="微软雅黑" panose="020B0503020204020204" pitchFamily="34" charset="-122"/>
              </a:rPr>
              <a:t>。</a:t>
            </a:r>
            <a:endParaRPr lang="en-US" altLang="zh-CN" sz="1300" dirty="0">
              <a:latin typeface="微软雅黑" panose="020B0503020204020204" pitchFamily="34" charset="-122"/>
              <a:ea typeface="微软雅黑" panose="020B0503020204020204" pitchFamily="34" charset="-122"/>
            </a:endParaRPr>
          </a:p>
          <a:p>
            <a:pPr marL="171450" lvl="0" indent="-171450">
              <a:lnSpc>
                <a:spcPct val="150000"/>
              </a:lnSpc>
              <a:spcBef>
                <a:spcPct val="0"/>
              </a:spcBef>
              <a:spcAft>
                <a:spcPts val="600"/>
              </a:spcAft>
            </a:pPr>
            <a:r>
              <a:rPr lang="zh-CN" altLang="en-US" sz="1300" dirty="0">
                <a:latin typeface="微软雅黑" panose="020B0503020204020204" pitchFamily="34" charset="-122"/>
                <a:ea typeface="微软雅黑" panose="020B0503020204020204" pitchFamily="34" charset="-122"/>
              </a:rPr>
              <a:t>据</a:t>
            </a:r>
            <a:r>
              <a:rPr lang="en-US" altLang="zh-CN" sz="1300" dirty="0">
                <a:latin typeface="微软雅黑" panose="020B0503020204020204" pitchFamily="34" charset="-122"/>
                <a:ea typeface="微软雅黑" panose="020B0503020204020204" pitchFamily="34" charset="-122"/>
              </a:rPr>
              <a:t>CHINET</a:t>
            </a:r>
            <a:r>
              <a:rPr lang="zh-CN" altLang="en-US" sz="1300" dirty="0">
                <a:latin typeface="微软雅黑" panose="020B0503020204020204" pitchFamily="34" charset="-122"/>
                <a:ea typeface="微软雅黑" panose="020B0503020204020204" pitchFamily="34" charset="-122"/>
              </a:rPr>
              <a:t>数据显示，我国</a:t>
            </a:r>
            <a:r>
              <a:rPr lang="en-US" altLang="zh-CN" sz="1300" dirty="0">
                <a:solidFill>
                  <a:srgbClr val="FF0000"/>
                </a:solidFill>
                <a:latin typeface="微软雅黑" panose="020B0503020204020204" pitchFamily="34" charset="-122"/>
                <a:ea typeface="微软雅黑" panose="020B0503020204020204" pitchFamily="34" charset="-122"/>
              </a:rPr>
              <a:t>CRE</a:t>
            </a:r>
            <a:r>
              <a:rPr lang="zh-CN" altLang="en-US" sz="1300" dirty="0">
                <a:solidFill>
                  <a:srgbClr val="FF0000"/>
                </a:solidFill>
                <a:latin typeface="微软雅黑" panose="020B0503020204020204" pitchFamily="34" charset="-122"/>
                <a:ea typeface="微软雅黑" panose="020B0503020204020204" pitchFamily="34" charset="-122"/>
              </a:rPr>
              <a:t>分离率逐年上升</a:t>
            </a:r>
            <a:r>
              <a:rPr lang="en-US" altLang="zh-CN" sz="1300" baseline="30000" dirty="0">
                <a:solidFill>
                  <a:srgbClr val="FF0000"/>
                </a:solidFill>
                <a:latin typeface="微软雅黑" panose="020B0503020204020204" pitchFamily="34" charset="-122"/>
                <a:ea typeface="微软雅黑" panose="020B0503020204020204" pitchFamily="34" charset="-122"/>
              </a:rPr>
              <a:t>2</a:t>
            </a:r>
            <a:r>
              <a:rPr lang="zh-CN" altLang="en-US" sz="1300" dirty="0">
                <a:latin typeface="微软雅黑" panose="020B0503020204020204" pitchFamily="34" charset="-122"/>
                <a:ea typeface="微软雅黑" panose="020B0503020204020204" pitchFamily="34" charset="-122"/>
              </a:rPr>
              <a:t>，细菌耐药已成为</a:t>
            </a:r>
            <a:r>
              <a:rPr lang="en-US" altLang="zh-CN" sz="1300" dirty="0">
                <a:latin typeface="微软雅黑" panose="020B0503020204020204" pitchFamily="34" charset="-122"/>
                <a:ea typeface="微软雅黑" panose="020B0503020204020204" pitchFamily="34" charset="-122"/>
              </a:rPr>
              <a:t>21</a:t>
            </a:r>
            <a:r>
              <a:rPr lang="zh-CN" altLang="en-US" sz="1300" dirty="0">
                <a:latin typeface="微软雅黑" panose="020B0503020204020204" pitchFamily="34" charset="-122"/>
                <a:ea typeface="微软雅黑" panose="020B0503020204020204" pitchFamily="34" charset="-122"/>
              </a:rPr>
              <a:t>世纪公共卫生的严峻威胁。</a:t>
            </a:r>
            <a:endParaRPr lang="en-US" altLang="zh-CN" sz="1300" dirty="0">
              <a:latin typeface="微软雅黑" panose="020B0503020204020204" pitchFamily="34" charset="-122"/>
              <a:ea typeface="微软雅黑" panose="020B0503020204020204" pitchFamily="34" charset="-122"/>
            </a:endParaRPr>
          </a:p>
        </p:txBody>
      </p:sp>
      <p:sp>
        <p:nvSpPr>
          <p:cNvPr id="10248" name="文本框 16"/>
          <p:cNvSpPr txBox="1"/>
          <p:nvPr/>
        </p:nvSpPr>
        <p:spPr>
          <a:xfrm>
            <a:off x="6248400" y="1681163"/>
            <a:ext cx="2486025" cy="2587625"/>
          </a:xfrm>
          <a:prstGeom prst="rect">
            <a:avLst/>
          </a:prstGeom>
          <a:solidFill>
            <a:srgbClr val="F2F2F2"/>
          </a:solid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171450" lvl="0" indent="-171450">
              <a:lnSpc>
                <a:spcPct val="130000"/>
              </a:lnSpc>
              <a:spcBef>
                <a:spcPct val="0"/>
              </a:spcBef>
              <a:spcAft>
                <a:spcPts val="1200"/>
              </a:spcAft>
            </a:pPr>
            <a:r>
              <a:rPr lang="zh-CN" altLang="en-US" sz="1300" dirty="0">
                <a:latin typeface="微软雅黑" panose="020B0503020204020204" pitchFamily="34" charset="-122"/>
                <a:ea typeface="微软雅黑" panose="020B0503020204020204" pitchFamily="34" charset="-122"/>
              </a:rPr>
              <a:t>目前临床可选择的</a:t>
            </a:r>
            <a:r>
              <a:rPr lang="en-US" altLang="zh-CN" sz="1300" dirty="0">
                <a:latin typeface="微软雅黑" panose="020B0503020204020204" pitchFamily="34" charset="-122"/>
                <a:ea typeface="微软雅黑" panose="020B0503020204020204" pitchFamily="34" charset="-122"/>
              </a:rPr>
              <a:t>CRE</a:t>
            </a:r>
            <a:r>
              <a:rPr lang="zh-CN" altLang="en-US" sz="1300" dirty="0">
                <a:latin typeface="微软雅黑" panose="020B0503020204020204" pitchFamily="34" charset="-122"/>
                <a:ea typeface="微软雅黑" panose="020B0503020204020204" pitchFamily="34" charset="-122"/>
              </a:rPr>
              <a:t>治疗药物有限，体外敏感率较高的药物仅有多黏菌素、替加环素等。</a:t>
            </a:r>
            <a:endParaRPr lang="en-US" altLang="zh-CN" sz="1300" dirty="0">
              <a:latin typeface="微软雅黑" panose="020B0503020204020204" pitchFamily="34" charset="-122"/>
              <a:ea typeface="微软雅黑" panose="020B0503020204020204" pitchFamily="34" charset="-122"/>
            </a:endParaRPr>
          </a:p>
          <a:p>
            <a:pPr marL="171450" lvl="0" indent="-171450">
              <a:lnSpc>
                <a:spcPct val="130000"/>
              </a:lnSpc>
              <a:spcBef>
                <a:spcPct val="0"/>
              </a:spcBef>
              <a:spcAft>
                <a:spcPts val="1200"/>
              </a:spcAft>
            </a:pPr>
            <a:r>
              <a:rPr lang="zh-CN" altLang="en-US" sz="1300" dirty="0">
                <a:latin typeface="微软雅黑" panose="020B0503020204020204" pitchFamily="34" charset="-122"/>
                <a:ea typeface="微软雅黑" panose="020B0503020204020204" pitchFamily="34" charset="-122"/>
              </a:rPr>
              <a:t>临床方案仍存在</a:t>
            </a:r>
            <a:r>
              <a:rPr lang="zh-CN" altLang="en-US" sz="1300" dirty="0">
                <a:solidFill>
                  <a:srgbClr val="FF0000"/>
                </a:solidFill>
                <a:latin typeface="微软雅黑" panose="020B0503020204020204" pitchFamily="34" charset="-122"/>
                <a:ea typeface="微软雅黑" panose="020B0503020204020204" pitchFamily="34" charset="-122"/>
              </a:rPr>
              <a:t>不良反应发生率高、组织分布欠佳</a:t>
            </a:r>
            <a:r>
              <a:rPr lang="zh-CN" altLang="en-US" sz="1300" dirty="0">
                <a:latin typeface="微软雅黑" panose="020B0503020204020204" pitchFamily="34" charset="-122"/>
                <a:ea typeface="微软雅黑" panose="020B0503020204020204" pitchFamily="34" charset="-122"/>
              </a:rPr>
              <a:t>等问题，</a:t>
            </a:r>
            <a:r>
              <a:rPr lang="en-US" altLang="zh-CN" sz="1300" dirty="0">
                <a:latin typeface="微软雅黑" panose="020B0503020204020204" pitchFamily="34" charset="-122"/>
                <a:ea typeface="微软雅黑" panose="020B0503020204020204" pitchFamily="34" charset="-122"/>
              </a:rPr>
              <a:t>WHO</a:t>
            </a:r>
            <a:r>
              <a:rPr lang="zh-CN" altLang="en-US" sz="1300" dirty="0">
                <a:latin typeface="微软雅黑" panose="020B0503020204020204" pitchFamily="34" charset="-122"/>
                <a:ea typeface="微软雅黑" panose="020B0503020204020204" pitchFamily="34" charset="-122"/>
              </a:rPr>
              <a:t>已将</a:t>
            </a:r>
            <a:r>
              <a:rPr lang="en-US" altLang="zh-CN" sz="1300" dirty="0">
                <a:latin typeface="微软雅黑" panose="020B0503020204020204" pitchFamily="34" charset="-122"/>
                <a:ea typeface="微软雅黑" panose="020B0503020204020204" pitchFamily="34" charset="-122"/>
              </a:rPr>
              <a:t>CRE</a:t>
            </a:r>
            <a:r>
              <a:rPr lang="zh-CN" altLang="en-US" sz="1300" dirty="0">
                <a:latin typeface="微软雅黑" panose="020B0503020204020204" pitchFamily="34" charset="-122"/>
                <a:ea typeface="微软雅黑" panose="020B0503020204020204" pitchFamily="34" charset="-122"/>
              </a:rPr>
              <a:t>列入新抗生素研究开发优先解决的危急名单</a:t>
            </a:r>
            <a:r>
              <a:rPr lang="en-US" altLang="zh-CN" sz="1300" baseline="30000" dirty="0">
                <a:latin typeface="微软雅黑" panose="020B0503020204020204" pitchFamily="34" charset="-122"/>
                <a:ea typeface="微软雅黑" panose="020B0503020204020204" pitchFamily="34" charset="-122"/>
              </a:rPr>
              <a:t>3</a:t>
            </a:r>
            <a:r>
              <a:rPr lang="zh-CN" altLang="en-US" sz="1300" dirty="0">
                <a:latin typeface="微软雅黑" panose="020B0503020204020204" pitchFamily="34" charset="-122"/>
                <a:ea typeface="微软雅黑" panose="020B0503020204020204" pitchFamily="34" charset="-122"/>
              </a:rPr>
              <a:t>。</a:t>
            </a:r>
            <a:endParaRPr lang="zh-CN" altLang="en-US" sz="1300" dirty="0">
              <a:latin typeface="微软雅黑" panose="020B0503020204020204" pitchFamily="34" charset="-122"/>
              <a:ea typeface="微软雅黑" panose="020B0503020204020204" pitchFamily="34" charset="-122"/>
            </a:endParaRPr>
          </a:p>
        </p:txBody>
      </p:sp>
      <p:sp>
        <p:nvSpPr>
          <p:cNvPr id="10249" name="矩形 1"/>
          <p:cNvSpPr/>
          <p:nvPr/>
        </p:nvSpPr>
        <p:spPr>
          <a:xfrm>
            <a:off x="17463" y="4879975"/>
            <a:ext cx="7823200" cy="3079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en-US" altLang="zh-CN" sz="700" dirty="0">
                <a:latin typeface="微软雅黑" panose="020B0503020204020204" pitchFamily="34" charset="-122"/>
                <a:ea typeface="微软雅黑" panose="020B0503020204020204" pitchFamily="34" charset="-122"/>
              </a:rPr>
              <a:t>1</a:t>
            </a:r>
            <a:r>
              <a:rPr lang="zh-CN" altLang="en-US" sz="700" dirty="0">
                <a:latin typeface="微软雅黑" panose="020B0503020204020204" pitchFamily="34" charset="-122"/>
                <a:ea typeface="微软雅黑" panose="020B0503020204020204" pitchFamily="34" charset="-122"/>
              </a:rPr>
              <a:t>、胡付品</a:t>
            </a:r>
            <a:r>
              <a:rPr lang="en-US" altLang="zh-CN" sz="700" dirty="0">
                <a:latin typeface="微软雅黑" panose="020B0503020204020204" pitchFamily="34" charset="-122"/>
                <a:ea typeface="微软雅黑" panose="020B0503020204020204" pitchFamily="34" charset="-122"/>
              </a:rPr>
              <a:t>.</a:t>
            </a:r>
            <a:r>
              <a:rPr lang="zh-CN" altLang="en-US" sz="700" dirty="0">
                <a:latin typeface="微软雅黑" panose="020B0503020204020204" pitchFamily="34" charset="-122"/>
                <a:ea typeface="微软雅黑" panose="020B0503020204020204" pitchFamily="34" charset="-122"/>
              </a:rPr>
              <a:t>中国感染与化疗杂志</a:t>
            </a:r>
            <a:r>
              <a:rPr lang="en-US" altLang="zh-CN" sz="700" dirty="0">
                <a:latin typeface="微软雅黑" panose="020B0503020204020204" pitchFamily="34" charset="-122"/>
                <a:ea typeface="微软雅黑" panose="020B0503020204020204" pitchFamily="34" charset="-122"/>
              </a:rPr>
              <a:t>.2017;17(1) 93-99.              2</a:t>
            </a:r>
            <a:r>
              <a:rPr lang="zh-CN" altLang="en-US" sz="700" dirty="0">
                <a:latin typeface="微软雅黑" panose="020B0503020204020204" pitchFamily="34" charset="-122"/>
                <a:ea typeface="微软雅黑" panose="020B0503020204020204" pitchFamily="34" charset="-122"/>
              </a:rPr>
              <a:t>、</a:t>
            </a:r>
            <a:r>
              <a:rPr lang="en-US" altLang="zh-CN" sz="700" dirty="0">
                <a:latin typeface="微软雅黑" panose="020B0503020204020204" pitchFamily="34" charset="-122"/>
                <a:ea typeface="微软雅黑" panose="020B0503020204020204" pitchFamily="34" charset="-122"/>
              </a:rPr>
              <a:t>2022 CHINET</a:t>
            </a:r>
            <a:endParaRPr lang="en-US" altLang="zh-CN" sz="700" dirty="0">
              <a:latin typeface="微软雅黑" panose="020B0503020204020204" pitchFamily="34" charset="-122"/>
              <a:ea typeface="微软雅黑" panose="020B0503020204020204" pitchFamily="34" charset="-122"/>
            </a:endParaRPr>
          </a:p>
          <a:p>
            <a:pPr marL="0" lvl="0" indent="0" eaLnBrk="1" hangingPunct="1">
              <a:spcBef>
                <a:spcPct val="0"/>
              </a:spcBef>
              <a:buFontTx/>
              <a:buNone/>
            </a:pPr>
            <a:r>
              <a:rPr lang="en-US" altLang="zh-CN" sz="700" dirty="0">
                <a:latin typeface="微软雅黑" panose="020B0503020204020204" pitchFamily="34" charset="-122"/>
                <a:ea typeface="微软雅黑" panose="020B0503020204020204" pitchFamily="34" charset="-122"/>
              </a:rPr>
              <a:t>3</a:t>
            </a:r>
            <a:r>
              <a:rPr lang="zh-CN" altLang="en-US" sz="700" dirty="0">
                <a:latin typeface="微软雅黑" panose="020B0503020204020204" pitchFamily="34" charset="-122"/>
                <a:ea typeface="微软雅黑" panose="020B0503020204020204" pitchFamily="34" charset="-122"/>
              </a:rPr>
              <a:t>、</a:t>
            </a:r>
            <a:r>
              <a:rPr lang="en-US" altLang="en-US" sz="700" dirty="0">
                <a:latin typeface="微软雅黑" panose="020B0503020204020204" pitchFamily="34" charset="-122"/>
                <a:ea typeface="微软雅黑" panose="020B0503020204020204" pitchFamily="34" charset="-122"/>
              </a:rPr>
              <a:t>WHO. Prioritization of pathogens to guide discovery, research and development of new antibiotics for drug resistant bacterial infections, including tuberculosis. 2017.  </a:t>
            </a:r>
            <a:endParaRPr lang="en-US" altLang="en-US" sz="700" dirty="0">
              <a:latin typeface="微软雅黑" panose="020B0503020204020204" pitchFamily="34" charset="-122"/>
              <a:ea typeface="微软雅黑" panose="020B0503020204020204" pitchFamily="34" charset="-122"/>
            </a:endParaRPr>
          </a:p>
        </p:txBody>
      </p:sp>
      <p:sp>
        <p:nvSpPr>
          <p:cNvPr id="10250" name="圆角矩形 15"/>
          <p:cNvSpPr/>
          <p:nvPr/>
        </p:nvSpPr>
        <p:spPr>
          <a:xfrm>
            <a:off x="6165850" y="1244600"/>
            <a:ext cx="2584450" cy="488950"/>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未满足治疗需求情况</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圆角矩形 8"/>
          <p:cNvSpPr/>
          <p:nvPr/>
        </p:nvSpPr>
        <p:spPr bwMode="auto">
          <a:xfrm>
            <a:off x="4397375" y="2176463"/>
            <a:ext cx="4365625" cy="930275"/>
          </a:xfrm>
          <a:prstGeom prst="roundRect">
            <a:avLst/>
          </a:prstGeom>
          <a:solidFill>
            <a:schemeClr val="accent3">
              <a:lumMod val="95000"/>
            </a:schemeClr>
          </a:solidFill>
          <a:ln w="9525" cap="flat" cmpd="sng" algn="ctr">
            <a:noFill/>
            <a:prstDash val="solid"/>
            <a:round/>
            <a:headEnd type="none" w="med" len="med"/>
            <a:tailEnd type="none" w="med" len="med"/>
          </a:ln>
          <a:effectLst/>
        </p:spPr>
        <p:txBody>
          <a:bodyPr/>
          <a:lstStyle/>
          <a:p>
            <a:pPr marL="624205" marR="0" lvl="0" indent="-285750" algn="l" defTabSz="914400" rtl="0" eaLnBrk="1" fontAlgn="base" latinLnBrk="0" hangingPunct="1">
              <a:lnSpc>
                <a:spcPct val="120000"/>
              </a:lnSpc>
              <a:spcBef>
                <a:spcPct val="0"/>
              </a:spcBef>
              <a:spcAft>
                <a:spcPct val="0"/>
              </a:spcAft>
              <a:buClrTx/>
              <a:buSzTx/>
              <a:buFont typeface="Arial" panose="020B0604020202020204" pitchFamily="34" charset="0"/>
              <a:buChar char="•"/>
              <a:defRPr/>
            </a:pPr>
            <a:r>
              <a:rPr kumimoji="0" lang="zh-CN" altLang="en-US" sz="11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常见不良反应均为轻中度：</a:t>
            </a: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在</a:t>
            </a:r>
            <a:r>
              <a:rPr kumimoji="0" lang="en-US" altLang="zh-CN"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7</a:t>
            </a: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项</a:t>
            </a:r>
            <a:r>
              <a:rPr kumimoji="0" lang="en-US" altLang="zh-CN"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II</a:t>
            </a: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期和</a:t>
            </a:r>
            <a:r>
              <a:rPr kumimoji="0" lang="en-US" altLang="zh-CN"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III</a:t>
            </a: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期临床试验中，</a:t>
            </a:r>
            <a:r>
              <a:rPr kumimoji="0" lang="en-US" altLang="zh-CN"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2024</a:t>
            </a: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例成人接受注射用头孢他啶阿维巴坦钠治疗，发生率≥</a:t>
            </a:r>
            <a:r>
              <a:rPr kumimoji="0" lang="en-US" altLang="zh-CN"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5%</a:t>
            </a: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最常见不良反应为直接库姆斯（</a:t>
            </a:r>
            <a:r>
              <a:rPr kumimoji="0" lang="en-US" altLang="zh-CN"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Coombs</a:t>
            </a: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）试验阳性、恶心和腹泻</a:t>
            </a:r>
            <a:r>
              <a:rPr kumimoji="0" lang="en-US" altLang="zh-CN" sz="1100" b="0" i="0" u="none" strike="noStrike" kern="1200" cap="none" spc="0" normalizeH="0" baseline="3000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1 </a:t>
            </a: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endPar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10" name="圆角矩形 9"/>
          <p:cNvSpPr/>
          <p:nvPr/>
        </p:nvSpPr>
        <p:spPr bwMode="auto">
          <a:xfrm>
            <a:off x="4422775" y="3248025"/>
            <a:ext cx="4365625" cy="930275"/>
          </a:xfrm>
          <a:prstGeom prst="roundRect">
            <a:avLst/>
          </a:prstGeom>
          <a:solidFill>
            <a:schemeClr val="accent3">
              <a:lumMod val="95000"/>
            </a:schemeClr>
          </a:solidFill>
          <a:ln w="9525" cap="flat" cmpd="sng" algn="ctr">
            <a:noFill/>
            <a:prstDash val="solid"/>
            <a:round/>
            <a:headEnd type="none" w="med" len="med"/>
            <a:tailEnd type="none" w="med" len="med"/>
          </a:ln>
          <a:effectLst/>
        </p:spPr>
        <p:txBody>
          <a:bodyPr/>
          <a:lstStyle/>
          <a:p>
            <a:pPr marL="624205" marR="0" lvl="0" indent="-285750" algn="l" defTabSz="914400" rtl="0" eaLnBrk="1" fontAlgn="base" latinLnBrk="0" hangingPunct="1">
              <a:lnSpc>
                <a:spcPct val="150000"/>
              </a:lnSpc>
              <a:spcBef>
                <a:spcPct val="0"/>
              </a:spcBef>
              <a:spcAft>
                <a:spcPct val="0"/>
              </a:spcAft>
              <a:buClrTx/>
              <a:buSzTx/>
              <a:buFont typeface="Arial" panose="020B0604020202020204" pitchFamily="34" charset="0"/>
              <a:buChar char="•"/>
              <a:defRPr/>
            </a:pP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头孢他啶阿维巴坦常见不良反应较少，且经临床研究证实，头孢他啶阿维巴坦治疗患者中</a:t>
            </a:r>
            <a:r>
              <a:rPr kumimoji="0" lang="zh-CN" altLang="en-US" sz="11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肾功能衰竭的发生率显著低于</a:t>
            </a: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黏菌素治疗患者</a:t>
            </a:r>
            <a:r>
              <a:rPr kumimoji="0" lang="zh-CN" altLang="en-US" sz="11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a:t>
            </a:r>
            <a:r>
              <a:rPr kumimoji="0" lang="en-US" altLang="zh-CN" sz="11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5% vs. 13%</a:t>
            </a:r>
            <a:r>
              <a:rPr kumimoji="0" lang="zh-CN" altLang="en-US" sz="11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a:t>
            </a:r>
            <a:r>
              <a:rPr kumimoji="0" lang="en-US" altLang="zh-CN" sz="1100" b="0" i="0" u="none" strike="noStrike" kern="1200" cap="none" spc="0" normalizeH="0" baseline="3000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2</a:t>
            </a: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a:t>
            </a:r>
            <a:endParaRPr kumimoji="0" lang="en-US" altLang="zh-CN"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endParaRPr>
          </a:p>
        </p:txBody>
      </p:sp>
      <p:sp>
        <p:nvSpPr>
          <p:cNvPr id="3" name="圆角矩形 2"/>
          <p:cNvSpPr/>
          <p:nvPr/>
        </p:nvSpPr>
        <p:spPr bwMode="auto">
          <a:xfrm>
            <a:off x="4397375" y="1104900"/>
            <a:ext cx="4365625" cy="930275"/>
          </a:xfrm>
          <a:prstGeom prst="roundRect">
            <a:avLst/>
          </a:prstGeom>
          <a:solidFill>
            <a:schemeClr val="accent3">
              <a:lumMod val="95000"/>
            </a:schemeClr>
          </a:solidFill>
          <a:ln w="9525" cap="flat" cmpd="sng" algn="ctr">
            <a:noFill/>
            <a:prstDash val="solid"/>
            <a:round/>
            <a:headEnd type="none" w="med" len="med"/>
            <a:tailEnd type="none" w="med" len="med"/>
          </a:ln>
          <a:effectLst/>
        </p:spPr>
        <p:txBody>
          <a:bodyPr/>
          <a:lstStyle/>
          <a:p>
            <a:pPr marL="622935" marR="0" lvl="0" indent="-284480" algn="l" defTabSz="914400" rtl="0" eaLnBrk="0" fontAlgn="base" latinLnBrk="0" hangingPunct="0">
              <a:lnSpc>
                <a:spcPct val="150000"/>
              </a:lnSpc>
              <a:spcBef>
                <a:spcPct val="0"/>
              </a:spcBef>
              <a:spcAft>
                <a:spcPct val="0"/>
              </a:spcAft>
              <a:buClrTx/>
              <a:buSzTx/>
              <a:buFont typeface="Arial" panose="020B0604020202020204" pitchFamily="34" charset="0"/>
              <a:buChar char="•"/>
              <a:defRPr/>
            </a:pP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直接库姆斯（</a:t>
            </a:r>
            <a:r>
              <a:rPr kumimoji="0" lang="en-US" altLang="zh-CN"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Coombs</a:t>
            </a: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）试验阳性、恶心和腹泻、嗜酸粒细胞增多症、血小板增多症、头晕头痛、</a:t>
            </a:r>
            <a:r>
              <a:rPr kumimoji="0" lang="en-US" altLang="zh-CN"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AST/ALT</a:t>
            </a: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升高、荨麻疹等</a:t>
            </a:r>
            <a:r>
              <a:rPr kumimoji="0" lang="en-US" altLang="zh-CN" sz="1100" b="0" i="0" u="none" strike="noStrike" kern="1200" cap="none" spc="0" normalizeH="0" baseline="3000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1</a:t>
            </a:r>
            <a:r>
              <a:rPr kumimoji="0" lang="zh-CN" altLang="en-US"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endParaRPr kumimoji="0" lang="en-US" altLang="zh-CN"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endParaRPr>
          </a:p>
        </p:txBody>
      </p:sp>
      <p:sp>
        <p:nvSpPr>
          <p:cNvPr id="12293"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02</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939800" y="1943100"/>
            <a:ext cx="1676400" cy="1108075"/>
          </a:xfrm>
          <a:prstGeom prst="rect">
            <a:avLst/>
          </a:prstGeom>
          <a:noFill/>
        </p:spPr>
        <p:txBody>
          <a:bodyPr>
            <a:spAutoFit/>
          </a:bodyPr>
          <a:lstStyle/>
          <a:p>
            <a:pPr marR="0"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安全性</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Safety </a:t>
            </a:r>
            <a:endParaRPr kumimoji="0" lang="zh-CN" altLang="en-US"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12295" name="圆角矩形 1"/>
          <p:cNvSpPr/>
          <p:nvPr/>
        </p:nvSpPr>
        <p:spPr>
          <a:xfrm>
            <a:off x="2616200" y="1104900"/>
            <a:ext cx="2095500" cy="930275"/>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lnSpc>
                <a:spcPct val="150000"/>
              </a:lnSpc>
              <a:spcBef>
                <a:spcPct val="0"/>
              </a:spcBef>
              <a:buNone/>
            </a:pPr>
            <a:r>
              <a:rPr lang="zh-CN" altLang="en-US" sz="1400" b="1" dirty="0">
                <a:solidFill>
                  <a:schemeClr val="bg1"/>
                </a:solidFill>
                <a:latin typeface="微软雅黑" panose="020B0503020204020204" pitchFamily="34" charset="-122"/>
                <a:ea typeface="微软雅黑" panose="020B0503020204020204" pitchFamily="34" charset="-122"/>
              </a:rPr>
              <a:t>说明书收载的</a:t>
            </a:r>
            <a:endParaRPr lang="en-US" altLang="zh-CN" sz="1400" b="1" dirty="0">
              <a:solidFill>
                <a:schemeClr val="bg1"/>
              </a:solidFill>
              <a:latin typeface="微软雅黑" panose="020B0503020204020204" pitchFamily="34" charset="-122"/>
              <a:ea typeface="微软雅黑" panose="020B0503020204020204" pitchFamily="34" charset="-122"/>
            </a:endParaRPr>
          </a:p>
          <a:p>
            <a:pPr marL="0" lvl="0" indent="0" algn="ctr" eaLnBrk="1" hangingPunct="1">
              <a:lnSpc>
                <a:spcPct val="150000"/>
              </a:lnSpc>
              <a:spcBef>
                <a:spcPct val="0"/>
              </a:spcBef>
              <a:buNone/>
            </a:pPr>
            <a:r>
              <a:rPr lang="zh-CN" altLang="en-US" sz="1400" b="1" dirty="0">
                <a:solidFill>
                  <a:schemeClr val="bg1"/>
                </a:solidFill>
                <a:latin typeface="微软雅黑" panose="020B0503020204020204" pitchFamily="34" charset="-122"/>
                <a:ea typeface="微软雅黑" panose="020B0503020204020204" pitchFamily="34" charset="-122"/>
              </a:rPr>
              <a:t>安全性信息</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12296" name="圆角矩形 5"/>
          <p:cNvSpPr/>
          <p:nvPr/>
        </p:nvSpPr>
        <p:spPr>
          <a:xfrm>
            <a:off x="2616200" y="2176463"/>
            <a:ext cx="2095500" cy="930275"/>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lnSpc>
                <a:spcPct val="150000"/>
              </a:lnSpc>
              <a:spcBef>
                <a:spcPct val="0"/>
              </a:spcBef>
              <a:buNone/>
            </a:pPr>
            <a:r>
              <a:rPr lang="zh-CN" altLang="en-US" sz="1400" b="1" dirty="0">
                <a:solidFill>
                  <a:schemeClr val="bg1"/>
                </a:solidFill>
                <a:latin typeface="微软雅黑" panose="020B0503020204020204" pitchFamily="34" charset="-122"/>
                <a:ea typeface="微软雅黑" panose="020B0503020204020204" pitchFamily="34" charset="-122"/>
              </a:rPr>
              <a:t>国内外不良反应</a:t>
            </a:r>
            <a:endParaRPr lang="en-US" altLang="zh-CN" sz="1400" b="1" dirty="0">
              <a:solidFill>
                <a:schemeClr val="bg1"/>
              </a:solidFill>
              <a:latin typeface="微软雅黑" panose="020B0503020204020204" pitchFamily="34" charset="-122"/>
              <a:ea typeface="微软雅黑" panose="020B0503020204020204" pitchFamily="34" charset="-122"/>
            </a:endParaRPr>
          </a:p>
          <a:p>
            <a:pPr marL="0" lvl="0" indent="0" algn="ctr" eaLnBrk="1" hangingPunct="1">
              <a:lnSpc>
                <a:spcPct val="150000"/>
              </a:lnSpc>
              <a:spcBef>
                <a:spcPct val="0"/>
              </a:spcBef>
              <a:buNone/>
            </a:pPr>
            <a:r>
              <a:rPr lang="zh-CN" altLang="en-US" sz="1400" b="1" dirty="0">
                <a:solidFill>
                  <a:schemeClr val="bg1"/>
                </a:solidFill>
                <a:latin typeface="微软雅黑" panose="020B0503020204020204" pitchFamily="34" charset="-122"/>
                <a:ea typeface="微软雅黑" panose="020B0503020204020204" pitchFamily="34" charset="-122"/>
              </a:rPr>
              <a:t>发生情况</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12297" name="圆角矩形 6"/>
          <p:cNvSpPr/>
          <p:nvPr/>
        </p:nvSpPr>
        <p:spPr>
          <a:xfrm>
            <a:off x="2616200" y="3248025"/>
            <a:ext cx="2095500" cy="930275"/>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lnSpc>
                <a:spcPct val="150000"/>
              </a:lnSpc>
              <a:spcBef>
                <a:spcPct val="0"/>
              </a:spcBef>
              <a:buNone/>
            </a:pPr>
            <a:r>
              <a:rPr lang="zh-CN" altLang="en-US" sz="1400" b="1" dirty="0">
                <a:solidFill>
                  <a:schemeClr val="bg1"/>
                </a:solidFill>
                <a:latin typeface="微软雅黑" panose="020B0503020204020204" pitchFamily="34" charset="-122"/>
                <a:ea typeface="微软雅黑" panose="020B0503020204020204" pitchFamily="34" charset="-122"/>
              </a:rPr>
              <a:t>与目录内药品比较安全性优势与不足</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12298" name="矩形 10"/>
          <p:cNvSpPr/>
          <p:nvPr/>
        </p:nvSpPr>
        <p:spPr>
          <a:xfrm>
            <a:off x="9525" y="4941888"/>
            <a:ext cx="6985000" cy="20002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en-US" altLang="zh-CN" sz="700" dirty="0">
                <a:latin typeface="微软雅黑" panose="020B0503020204020204" pitchFamily="34" charset="-122"/>
                <a:ea typeface="微软雅黑" panose="020B0503020204020204" pitchFamily="34" charset="-122"/>
              </a:rPr>
              <a:t>1</a:t>
            </a:r>
            <a:r>
              <a:rPr lang="zh-CN" altLang="en-US" sz="700" dirty="0">
                <a:latin typeface="微软雅黑" panose="020B0503020204020204" pitchFamily="34" charset="-122"/>
                <a:ea typeface="微软雅黑" panose="020B0503020204020204" pitchFamily="34" charset="-122"/>
              </a:rPr>
              <a:t>、注射用头孢他啶阿维巴坦钠产品说明书        </a:t>
            </a:r>
            <a:r>
              <a:rPr lang="en-US" altLang="zh-CN" sz="700" dirty="0">
                <a:latin typeface="微软雅黑" panose="020B0503020204020204" pitchFamily="34" charset="-122"/>
                <a:ea typeface="微软雅黑" panose="020B0503020204020204" pitchFamily="34" charset="-122"/>
              </a:rPr>
              <a:t>2</a:t>
            </a:r>
            <a:r>
              <a:rPr lang="zh-CN" altLang="en-US" sz="700" dirty="0">
                <a:latin typeface="微软雅黑" panose="020B0503020204020204" pitchFamily="34" charset="-122"/>
                <a:ea typeface="微软雅黑" panose="020B0503020204020204" pitchFamily="34" charset="-122"/>
              </a:rPr>
              <a:t>、</a:t>
            </a:r>
            <a:r>
              <a:rPr lang="en-US" altLang="zh-CN" sz="700" dirty="0">
                <a:latin typeface="微软雅黑" panose="020B0503020204020204" pitchFamily="34" charset="-122"/>
                <a:ea typeface="微软雅黑" panose="020B0503020204020204" pitchFamily="34" charset="-122"/>
              </a:rPr>
              <a:t>V</a:t>
            </a:r>
            <a:r>
              <a:rPr lang="nl-NL" altLang="zh-CN" sz="700" dirty="0">
                <a:latin typeface="微软雅黑" panose="020B0503020204020204" pitchFamily="34" charset="-122"/>
                <a:ea typeface="微软雅黑" panose="020B0503020204020204" pitchFamily="34" charset="-122"/>
              </a:rPr>
              <a:t>an Duin D, Lok JJ, Earley M, et al. </a:t>
            </a:r>
            <a:r>
              <a:rPr lang="en-US" altLang="zh-CN" sz="700" dirty="0">
                <a:latin typeface="微软雅黑" panose="020B0503020204020204" pitchFamily="34" charset="-122"/>
                <a:ea typeface="微软雅黑" panose="020B0503020204020204" pitchFamily="34" charset="-122"/>
              </a:rPr>
              <a:t>Clin Infect Dis. 2018 Jan 6;66(2):163-171.</a:t>
            </a:r>
            <a:endParaRPr lang="en-US" altLang="zh-CN" sz="7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03</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660400" y="1924050"/>
            <a:ext cx="1676400" cy="1054100"/>
          </a:xfrm>
          <a:prstGeom prst="rect">
            <a:avLst/>
          </a:prstGeom>
          <a:noFill/>
        </p:spPr>
        <p:txBody>
          <a:bodyPr>
            <a:spAutoFit/>
          </a:bodyPr>
          <a:lstStyle/>
          <a:p>
            <a:pPr marR="0" algn="ctr"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有效性</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algn="ctr"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Efficiency </a:t>
            </a:r>
            <a:endParaRPr kumimoji="0" lang="zh-CN" altLang="en-US"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13" name="Rectangle 7"/>
          <p:cNvSpPr>
            <a:spLocks noChangeArrowheads="1"/>
          </p:cNvSpPr>
          <p:nvPr/>
        </p:nvSpPr>
        <p:spPr bwMode="auto">
          <a:xfrm>
            <a:off x="4006850" y="1460500"/>
            <a:ext cx="4835525" cy="166688"/>
          </a:xfrm>
          <a:prstGeom prst="rect">
            <a:avLst/>
          </a:prstGeom>
          <a:solidFill>
            <a:schemeClr val="accent5">
              <a:lumMod val="20000"/>
              <a:lumOff val="80000"/>
            </a:schemeClr>
          </a:solidFill>
          <a:ln>
            <a:noFill/>
          </a:ln>
          <a:effectLst>
            <a:outerShdw dist="17961" dir="2700000" algn="ctr" rotWithShape="0">
              <a:schemeClr val="bg2">
                <a:alpha val="50000"/>
              </a:schemeClr>
            </a:outerShdw>
          </a:effectLst>
        </p:spPr>
        <p:txBody>
          <a:bodyPr lIns="0" tIns="0" rIns="0" bIns="0" anchor="ctr">
            <a:spAutoFit/>
          </a:bodyPr>
          <a:lstStyle>
            <a:lvl1pPr algn="l">
              <a:defRPr>
                <a:solidFill>
                  <a:schemeClr val="tx1"/>
                </a:solidFill>
                <a:latin typeface="Tahoma" panose="020B0604030504040204" pitchFamily="34" charset="0"/>
                <a:ea typeface="宋体" panose="02010600030101010101" pitchFamily="2" charset="-122"/>
              </a:defRPr>
            </a:lvl1pPr>
            <a:lvl2pPr marL="742950" indent="-285750" algn="l">
              <a:defRPr>
                <a:solidFill>
                  <a:schemeClr val="tx1"/>
                </a:solidFill>
                <a:latin typeface="Tahoma" panose="020B0604030504040204" pitchFamily="34" charset="0"/>
                <a:ea typeface="宋体" panose="02010600030101010101" pitchFamily="2" charset="-122"/>
              </a:defRPr>
            </a:lvl2pPr>
            <a:lvl3pPr marL="1143000" indent="-228600" algn="l">
              <a:defRPr>
                <a:solidFill>
                  <a:schemeClr val="tx1"/>
                </a:solidFill>
                <a:latin typeface="Tahoma" panose="020B0604030504040204" pitchFamily="34" charset="0"/>
                <a:ea typeface="宋体" panose="02010600030101010101" pitchFamily="2" charset="-122"/>
              </a:defRPr>
            </a:lvl3pPr>
            <a:lvl4pPr marL="1600200" indent="-228600" algn="l">
              <a:defRPr>
                <a:solidFill>
                  <a:schemeClr val="tx1"/>
                </a:solidFill>
                <a:latin typeface="Tahoma" panose="020B0604030504040204" pitchFamily="34" charset="0"/>
                <a:ea typeface="宋体" panose="02010600030101010101" pitchFamily="2" charset="-122"/>
              </a:defRPr>
            </a:lvl4pPr>
            <a:lvl5pPr marL="2057400" indent="-228600" algn="l">
              <a:defRPr>
                <a:solidFill>
                  <a:schemeClr val="tx1"/>
                </a:solidFill>
                <a:latin typeface="Tahoma" panose="020B060403050404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Tahoma" panose="020B060403050404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Tahoma" panose="020B060403050404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Tahoma" panose="020B060403050404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Tahoma" panose="020B0604030504040204" pitchFamily="34" charset="0"/>
                <a:ea typeface="宋体" panose="02010600030101010101" pitchFamily="2" charset="-122"/>
              </a:defRPr>
            </a:lvl9pPr>
          </a:lstStyle>
          <a:p>
            <a:pPr marL="176530" marR="0" lvl="0" indent="0" algn="ctr" defTabSz="914400" rtl="0" eaLnBrk="1" fontAlgn="base" latinLnBrk="0" hangingPunct="1">
              <a:lnSpc>
                <a:spcPct val="120000"/>
              </a:lnSpc>
              <a:spcBef>
                <a:spcPts val="0"/>
              </a:spcBef>
              <a:spcAft>
                <a:spcPts val="300"/>
              </a:spcAft>
              <a:buClrTx/>
              <a:buSzTx/>
              <a:buFontTx/>
              <a:buNone/>
              <a:defRPr/>
            </a:pPr>
            <a:r>
              <a:rPr kumimoji="0" lang="zh-CN" altLang="en-US" sz="9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治疗产 </a:t>
            </a:r>
            <a:r>
              <a:rPr kumimoji="0" lang="en-US" altLang="zh-CN" sz="9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KPC </a:t>
            </a:r>
            <a:r>
              <a:rPr kumimoji="0" lang="zh-CN" altLang="en-US" sz="9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肺炎克雷伯菌的脑膜炎患者，在静脉输注后的前 </a:t>
            </a:r>
            <a:r>
              <a:rPr kumimoji="0" lang="en-US" altLang="zh-CN" sz="9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60 min</a:t>
            </a:r>
            <a:r>
              <a:rPr kumimoji="0" lang="zh-CN" altLang="en-US" sz="9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脑脊液浓度≥</a:t>
            </a:r>
            <a:r>
              <a:rPr kumimoji="0" lang="en-US" altLang="zh-CN" sz="9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20</a:t>
            </a:r>
            <a:r>
              <a:rPr kumimoji="0" lang="zh-CN" altLang="en-US" sz="9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倍</a:t>
            </a:r>
            <a:r>
              <a:rPr kumimoji="0" lang="en-US" altLang="zh-CN" sz="9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MIC</a:t>
            </a:r>
            <a:endParaRPr kumimoji="0" lang="en-US" altLang="zh-CN" sz="9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14341" name="Rectangle 7"/>
          <p:cNvSpPr/>
          <p:nvPr/>
        </p:nvSpPr>
        <p:spPr>
          <a:xfrm>
            <a:off x="4043363" y="1935163"/>
            <a:ext cx="4868862" cy="496887"/>
          </a:xfrm>
          <a:prstGeom prst="rect">
            <a:avLst/>
          </a:prstGeom>
          <a:solidFill>
            <a:srgbClr val="F0F3F8"/>
          </a:solidFill>
          <a:ln w="9525">
            <a:noFill/>
          </a:ln>
          <a:effectLst>
            <a:outerShdw dist="17961" dir="2699999" algn="ctr" rotWithShape="0">
              <a:schemeClr val="bg2">
                <a:alpha val="50000"/>
              </a:schemeClr>
            </a:outerShdw>
          </a:effectLst>
        </p:spPr>
        <p:txBody>
          <a:bodyPr lIns="0" tIns="0" rIns="0" bIns="0" anchor="ctr" anchorCtr="0">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176530" lvl="0" indent="-171450">
              <a:lnSpc>
                <a:spcPct val="120000"/>
              </a:lnSpc>
              <a:spcBef>
                <a:spcPct val="0"/>
              </a:spcBef>
            </a:pPr>
            <a:r>
              <a:rPr lang="zh-CN" altLang="en-US" sz="900" dirty="0">
                <a:latin typeface="微软雅黑" panose="020B0503020204020204" pitchFamily="34" charset="-122"/>
                <a:ea typeface="微软雅黑" panose="020B0503020204020204" pitchFamily="34" charset="-122"/>
              </a:rPr>
              <a:t>治疗</a:t>
            </a:r>
            <a:r>
              <a:rPr lang="en-US" altLang="zh-CN" sz="900" dirty="0">
                <a:latin typeface="微软雅黑" panose="020B0503020204020204" pitchFamily="34" charset="-122"/>
                <a:ea typeface="微软雅黑" panose="020B0503020204020204" pitchFamily="34" charset="-122"/>
              </a:rPr>
              <a:t>HAP</a:t>
            </a:r>
            <a:r>
              <a:rPr lang="zh-CN" altLang="en-US" sz="900" dirty="0">
                <a:latin typeface="微软雅黑" panose="020B0503020204020204" pitchFamily="34" charset="-122"/>
                <a:ea typeface="微软雅黑" panose="020B0503020204020204" pitchFamily="34" charset="-122"/>
              </a:rPr>
              <a:t>、</a:t>
            </a:r>
            <a:r>
              <a:rPr lang="en-US" altLang="zh-CN" sz="900" dirty="0">
                <a:latin typeface="微软雅黑" panose="020B0503020204020204" pitchFamily="34" charset="-122"/>
                <a:ea typeface="微软雅黑" panose="020B0503020204020204" pitchFamily="34" charset="-122"/>
              </a:rPr>
              <a:t>VAP </a:t>
            </a:r>
            <a:r>
              <a:rPr lang="zh-CN" altLang="en-US" sz="900" dirty="0">
                <a:latin typeface="微软雅黑" panose="020B0503020204020204" pitchFamily="34" charset="-122"/>
                <a:ea typeface="微软雅黑" panose="020B0503020204020204" pitchFamily="34" charset="-122"/>
              </a:rPr>
              <a:t>的 </a:t>
            </a:r>
            <a:r>
              <a:rPr lang="en-US" altLang="zh-CN" sz="900" dirty="0">
                <a:latin typeface="微软雅黑" panose="020B0503020204020204" pitchFamily="34" charset="-122"/>
                <a:ea typeface="微软雅黑" panose="020B0503020204020204" pitchFamily="34" charset="-122"/>
              </a:rPr>
              <a:t>PK/PD </a:t>
            </a:r>
            <a:r>
              <a:rPr lang="zh-CN" altLang="en-US" sz="900" dirty="0">
                <a:latin typeface="微软雅黑" panose="020B0503020204020204" pitchFamily="34" charset="-122"/>
                <a:ea typeface="微软雅黑" panose="020B0503020204020204" pitchFamily="34" charset="-122"/>
              </a:rPr>
              <a:t>目标达成率分别为</a:t>
            </a:r>
            <a:r>
              <a:rPr lang="en-US" altLang="zh-CN" sz="900" dirty="0">
                <a:latin typeface="微软雅黑" panose="020B0503020204020204" pitchFamily="34" charset="-122"/>
                <a:ea typeface="微软雅黑" panose="020B0503020204020204" pitchFamily="34" charset="-122"/>
              </a:rPr>
              <a:t>99%</a:t>
            </a:r>
            <a:r>
              <a:rPr lang="zh-CN" altLang="en-US" sz="900" dirty="0">
                <a:latin typeface="微软雅黑" panose="020B0503020204020204" pitchFamily="34" charset="-122"/>
                <a:ea typeface="微软雅黑" panose="020B0503020204020204" pitchFamily="34" charset="-122"/>
              </a:rPr>
              <a:t>、</a:t>
            </a:r>
            <a:r>
              <a:rPr lang="en-US" altLang="zh-CN" sz="900" dirty="0">
                <a:latin typeface="微软雅黑" panose="020B0503020204020204" pitchFamily="34" charset="-122"/>
                <a:ea typeface="微软雅黑" panose="020B0503020204020204" pitchFamily="34" charset="-122"/>
              </a:rPr>
              <a:t>97.8%</a:t>
            </a:r>
            <a:endParaRPr lang="en-US" altLang="zh-CN" sz="900" dirty="0">
              <a:latin typeface="微软雅黑" panose="020B0503020204020204" pitchFamily="34" charset="-122"/>
              <a:ea typeface="微软雅黑" panose="020B0503020204020204" pitchFamily="34" charset="-122"/>
            </a:endParaRPr>
          </a:p>
          <a:p>
            <a:pPr marL="176530" lvl="0" indent="-171450">
              <a:lnSpc>
                <a:spcPct val="120000"/>
              </a:lnSpc>
              <a:spcBef>
                <a:spcPct val="0"/>
              </a:spcBef>
            </a:pPr>
            <a:r>
              <a:rPr lang="zh-CN" altLang="en-US" sz="900" dirty="0">
                <a:latin typeface="微软雅黑" panose="020B0503020204020204" pitchFamily="34" charset="-122"/>
                <a:ea typeface="微软雅黑" panose="020B0503020204020204" pitchFamily="34" charset="-122"/>
              </a:rPr>
              <a:t>治疗</a:t>
            </a:r>
            <a:r>
              <a:rPr lang="en-US" altLang="zh-CN" sz="900" dirty="0">
                <a:latin typeface="微软雅黑" panose="020B0503020204020204" pitchFamily="34" charset="-122"/>
                <a:ea typeface="微软雅黑" panose="020B0503020204020204" pitchFamily="34" charset="-122"/>
              </a:rPr>
              <a:t>CRKP</a:t>
            </a:r>
            <a:r>
              <a:rPr lang="zh-CN" altLang="en-US" sz="900" dirty="0">
                <a:latin typeface="微软雅黑" panose="020B0503020204020204" pitchFamily="34" charset="-122"/>
                <a:ea typeface="微软雅黑" panose="020B0503020204020204" pitchFamily="34" charset="-122"/>
              </a:rPr>
              <a:t>感染危重肺炎患者，微生物学治愈率优于以替加环素为基础的治疗方案（</a:t>
            </a:r>
            <a:r>
              <a:rPr lang="en-US" altLang="zh-CN" sz="900" dirty="0">
                <a:latin typeface="微软雅黑" panose="020B0503020204020204" pitchFamily="34" charset="-122"/>
                <a:ea typeface="微软雅黑" panose="020B0503020204020204" pitchFamily="34" charset="-122"/>
              </a:rPr>
              <a:t>74.4% vs 33.9%</a:t>
            </a:r>
            <a:r>
              <a:rPr lang="zh-CN" altLang="en-US" sz="900" dirty="0">
                <a:latin typeface="微软雅黑" panose="020B0503020204020204" pitchFamily="34" charset="-122"/>
                <a:ea typeface="微软雅黑" panose="020B0503020204020204" pitchFamily="34" charset="-122"/>
              </a:rPr>
              <a:t>）</a:t>
            </a:r>
            <a:endParaRPr lang="zh-CN" altLang="en-US" sz="900" dirty="0">
              <a:latin typeface="微软雅黑" panose="020B0503020204020204" pitchFamily="34" charset="-122"/>
              <a:ea typeface="微软雅黑" panose="020B0503020204020204" pitchFamily="34" charset="-122"/>
            </a:endParaRPr>
          </a:p>
        </p:txBody>
      </p:sp>
      <p:sp>
        <p:nvSpPr>
          <p:cNvPr id="14342" name="Rectangle 7"/>
          <p:cNvSpPr/>
          <p:nvPr/>
        </p:nvSpPr>
        <p:spPr>
          <a:xfrm>
            <a:off x="4043363" y="3224213"/>
            <a:ext cx="4789487" cy="371475"/>
          </a:xfrm>
          <a:prstGeom prst="rect">
            <a:avLst/>
          </a:prstGeom>
          <a:solidFill>
            <a:srgbClr val="F0F3F8"/>
          </a:solidFill>
          <a:ln w="9525">
            <a:noFill/>
          </a:ln>
          <a:effectLst>
            <a:outerShdw dist="17961" dir="2699999" algn="ctr" rotWithShape="0">
              <a:schemeClr val="bg2">
                <a:alpha val="50000"/>
              </a:schemeClr>
            </a:outerShdw>
          </a:effectLst>
        </p:spPr>
        <p:txBody>
          <a:bodyPr lIns="0" tIns="0" rIns="0" bIns="0" anchor="ctr" anchorCtr="0">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176530" lvl="0" indent="-171450">
              <a:lnSpc>
                <a:spcPct val="120000"/>
              </a:lnSpc>
              <a:spcBef>
                <a:spcPts val="300"/>
              </a:spcBef>
            </a:pPr>
            <a:r>
              <a:rPr lang="zh-CN" altLang="en-US" sz="900" dirty="0">
                <a:latin typeface="微软雅黑" panose="020B0503020204020204" pitchFamily="34" charset="-122"/>
                <a:ea typeface="微软雅黑" panose="020B0503020204020204" pitchFamily="34" charset="-122"/>
              </a:rPr>
              <a:t>治疗 </a:t>
            </a:r>
            <a:r>
              <a:rPr lang="en-US" altLang="zh-CN" sz="900" dirty="0">
                <a:latin typeface="微软雅黑" panose="020B0503020204020204" pitchFamily="34" charset="-122"/>
                <a:ea typeface="微软雅黑" panose="020B0503020204020204" pitchFamily="34" charset="-122"/>
              </a:rPr>
              <a:t>CRKP </a:t>
            </a:r>
            <a:r>
              <a:rPr lang="zh-CN" altLang="en-US" sz="900" dirty="0">
                <a:latin typeface="微软雅黑" panose="020B0503020204020204" pitchFamily="34" charset="-122"/>
                <a:ea typeface="微软雅黑" panose="020B0503020204020204" pitchFamily="34" charset="-122"/>
              </a:rPr>
              <a:t>菌血症的临床成功率为</a:t>
            </a:r>
            <a:r>
              <a:rPr lang="en-US" altLang="zh-CN" sz="900" dirty="0">
                <a:latin typeface="微软雅黑" panose="020B0503020204020204" pitchFamily="34" charset="-122"/>
                <a:ea typeface="微软雅黑" panose="020B0503020204020204" pitchFamily="34" charset="-122"/>
              </a:rPr>
              <a:t>85%</a:t>
            </a:r>
            <a:endParaRPr lang="en-US" altLang="zh-CN" sz="900" dirty="0">
              <a:latin typeface="微软雅黑" panose="020B0503020204020204" pitchFamily="34" charset="-122"/>
              <a:ea typeface="微软雅黑" panose="020B0503020204020204" pitchFamily="34" charset="-122"/>
            </a:endParaRPr>
          </a:p>
          <a:p>
            <a:pPr marL="176530" lvl="0" indent="-171450">
              <a:lnSpc>
                <a:spcPct val="120000"/>
              </a:lnSpc>
              <a:spcBef>
                <a:spcPts val="300"/>
              </a:spcBef>
            </a:pPr>
            <a:r>
              <a:rPr lang="zh-CN" altLang="en-US" sz="900" dirty="0">
                <a:latin typeface="微软雅黑" panose="020B0503020204020204" pitchFamily="34" charset="-122"/>
                <a:ea typeface="微软雅黑" panose="020B0503020204020204" pitchFamily="34" charset="-122"/>
              </a:rPr>
              <a:t>对碳青霉烯和多黏菌素均耐药肠杆菌科细菌挽救治疗，血流感染治疗成功率达 </a:t>
            </a:r>
            <a:r>
              <a:rPr lang="en-US" altLang="zh-CN" sz="900" dirty="0">
                <a:latin typeface="微软雅黑" panose="020B0503020204020204" pitchFamily="34" charset="-122"/>
                <a:ea typeface="微软雅黑" panose="020B0503020204020204" pitchFamily="34" charset="-122"/>
              </a:rPr>
              <a:t>75%</a:t>
            </a:r>
            <a:endParaRPr lang="en-US" altLang="zh-CN" sz="900" dirty="0">
              <a:latin typeface="微软雅黑" panose="020B0503020204020204" pitchFamily="34" charset="-122"/>
              <a:ea typeface="微软雅黑" panose="020B0503020204020204" pitchFamily="34" charset="-122"/>
            </a:endParaRPr>
          </a:p>
        </p:txBody>
      </p:sp>
      <p:sp>
        <p:nvSpPr>
          <p:cNvPr id="14343" name="Rectangle 7"/>
          <p:cNvSpPr/>
          <p:nvPr/>
        </p:nvSpPr>
        <p:spPr>
          <a:xfrm>
            <a:off x="4049713" y="2747963"/>
            <a:ext cx="4783137" cy="152400"/>
          </a:xfrm>
          <a:prstGeom prst="rect">
            <a:avLst/>
          </a:prstGeom>
          <a:solidFill>
            <a:srgbClr val="F0F3F8"/>
          </a:solidFill>
          <a:ln w="9525">
            <a:noFill/>
          </a:ln>
          <a:effectLst>
            <a:outerShdw dist="17961" dir="2699999" algn="ctr" rotWithShape="0">
              <a:schemeClr val="bg2">
                <a:alpha val="50000"/>
              </a:schemeClr>
            </a:outerShdw>
          </a:effectLst>
        </p:spPr>
        <p:txBody>
          <a:bodyPr lIns="0" tIns="0" rIns="0" bIns="0" anchor="ctr" anchorCtr="0">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176530" lvl="0" indent="-171450" eaLnBrk="1" hangingPunct="1">
              <a:lnSpc>
                <a:spcPct val="120000"/>
              </a:lnSpc>
              <a:spcBef>
                <a:spcPts val="300"/>
              </a:spcBef>
            </a:pPr>
            <a:r>
              <a:rPr lang="zh-CN" altLang="en-US" sz="900" dirty="0">
                <a:latin typeface="微软雅黑" panose="020B0503020204020204" pitchFamily="34" charset="-122"/>
                <a:ea typeface="微软雅黑" panose="020B0503020204020204" pitchFamily="34" charset="-122"/>
              </a:rPr>
              <a:t>治疗复杂性腹腔感染 </a:t>
            </a:r>
            <a:r>
              <a:rPr lang="en-US" altLang="zh-CN" sz="900" dirty="0">
                <a:latin typeface="微软雅黑" panose="020B0503020204020204" pitchFamily="34" charset="-122"/>
                <a:ea typeface="微软雅黑" panose="020B0503020204020204" pitchFamily="34" charset="-122"/>
              </a:rPr>
              <a:t>(cIAI) </a:t>
            </a:r>
            <a:r>
              <a:rPr lang="zh-CN" altLang="en-US" sz="900" dirty="0">
                <a:latin typeface="微软雅黑" panose="020B0503020204020204" pitchFamily="34" charset="-122"/>
                <a:ea typeface="微软雅黑" panose="020B0503020204020204" pitchFamily="34" charset="-122"/>
              </a:rPr>
              <a:t>的 </a:t>
            </a:r>
            <a:r>
              <a:rPr lang="en-US" altLang="zh-CN" sz="900" dirty="0">
                <a:latin typeface="微软雅黑" panose="020B0503020204020204" pitchFamily="34" charset="-122"/>
                <a:ea typeface="微软雅黑" panose="020B0503020204020204" pitchFamily="34" charset="-122"/>
              </a:rPr>
              <a:t>PK/PD </a:t>
            </a:r>
            <a:r>
              <a:rPr lang="zh-CN" altLang="en-US" sz="900" dirty="0">
                <a:latin typeface="微软雅黑" panose="020B0503020204020204" pitchFamily="34" charset="-122"/>
                <a:ea typeface="微软雅黑" panose="020B0503020204020204" pitchFamily="34" charset="-122"/>
              </a:rPr>
              <a:t>目标达成率高达 </a:t>
            </a:r>
            <a:r>
              <a:rPr lang="en-US" altLang="zh-CN" sz="900" dirty="0">
                <a:latin typeface="微软雅黑" panose="020B0503020204020204" pitchFamily="34" charset="-122"/>
                <a:ea typeface="微软雅黑" panose="020B0503020204020204" pitchFamily="34" charset="-122"/>
              </a:rPr>
              <a:t>98.6%</a:t>
            </a:r>
            <a:r>
              <a:rPr lang="zh-CN" altLang="en-US" sz="900" dirty="0">
                <a:latin typeface="微软雅黑" panose="020B0503020204020204" pitchFamily="34" charset="-122"/>
                <a:ea typeface="微软雅黑" panose="020B0503020204020204" pitchFamily="34" charset="-122"/>
              </a:rPr>
              <a:t>，</a:t>
            </a:r>
            <a:r>
              <a:rPr lang="zh-CN" altLang="en-US" sz="900" dirty="0">
                <a:solidFill>
                  <a:srgbClr val="000000"/>
                </a:solidFill>
                <a:latin typeface="微软雅黑" panose="020B0503020204020204" pitchFamily="34" charset="-122"/>
                <a:ea typeface="微软雅黑" panose="020B0503020204020204" pitchFamily="34" charset="-122"/>
              </a:rPr>
              <a:t>临床治愈率高达 </a:t>
            </a:r>
            <a:r>
              <a:rPr lang="en-US" altLang="zh-CN" sz="900" dirty="0">
                <a:solidFill>
                  <a:srgbClr val="000000"/>
                </a:solidFill>
                <a:latin typeface="微软雅黑" panose="020B0503020204020204" pitchFamily="34" charset="-122"/>
                <a:ea typeface="微软雅黑" panose="020B0503020204020204" pitchFamily="34" charset="-122"/>
              </a:rPr>
              <a:t>90.5%</a:t>
            </a:r>
            <a:endParaRPr lang="en-US" altLang="zh-CN" sz="900" dirty="0">
              <a:solidFill>
                <a:srgbClr val="000000"/>
              </a:solidFill>
              <a:latin typeface="微软雅黑" panose="020B0503020204020204" pitchFamily="34" charset="-122"/>
              <a:ea typeface="微软雅黑" panose="020B0503020204020204" pitchFamily="34" charset="-122"/>
            </a:endParaRPr>
          </a:p>
        </p:txBody>
      </p:sp>
      <p:sp>
        <p:nvSpPr>
          <p:cNvPr id="14344" name="Rectangle 7"/>
          <p:cNvSpPr/>
          <p:nvPr/>
        </p:nvSpPr>
        <p:spPr>
          <a:xfrm>
            <a:off x="4056063" y="3917950"/>
            <a:ext cx="4770437" cy="371475"/>
          </a:xfrm>
          <a:prstGeom prst="rect">
            <a:avLst/>
          </a:prstGeom>
          <a:solidFill>
            <a:srgbClr val="F0F3F8"/>
          </a:solidFill>
          <a:ln w="9525">
            <a:noFill/>
          </a:ln>
          <a:effectLst>
            <a:outerShdw dist="17961" dir="2699999" algn="ctr" rotWithShape="0">
              <a:schemeClr val="bg2">
                <a:alpha val="50000"/>
              </a:schemeClr>
            </a:outerShdw>
          </a:effectLst>
        </p:spPr>
        <p:txBody>
          <a:bodyPr lIns="0" tIns="0" rIns="0" bIns="0" anchor="ctr" anchorCtr="0">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176530" lvl="0" indent="-171450">
              <a:lnSpc>
                <a:spcPct val="120000"/>
              </a:lnSpc>
              <a:spcBef>
                <a:spcPts val="300"/>
              </a:spcBef>
            </a:pPr>
            <a:r>
              <a:rPr lang="zh-CN" altLang="en-US" sz="900" dirty="0">
                <a:solidFill>
                  <a:srgbClr val="231F20"/>
                </a:solidFill>
                <a:latin typeface="微软雅黑" panose="020B0503020204020204" pitchFamily="34" charset="-122"/>
                <a:ea typeface="微软雅黑" panose="020B0503020204020204" pitchFamily="34" charset="-122"/>
              </a:rPr>
              <a:t>治疗复杂性尿路感染</a:t>
            </a:r>
            <a:r>
              <a:rPr lang="en-US" altLang="zh-CN" sz="900" dirty="0">
                <a:solidFill>
                  <a:srgbClr val="231F20"/>
                </a:solidFill>
                <a:latin typeface="微软雅黑" panose="020B0503020204020204" pitchFamily="34" charset="-122"/>
                <a:ea typeface="微软雅黑" panose="020B0503020204020204" pitchFamily="34" charset="-122"/>
              </a:rPr>
              <a:t>(cUTI) </a:t>
            </a:r>
            <a:r>
              <a:rPr lang="zh-CN" altLang="en-US" sz="900" dirty="0">
                <a:solidFill>
                  <a:srgbClr val="231F20"/>
                </a:solidFill>
                <a:latin typeface="微软雅黑" panose="020B0503020204020204" pitchFamily="34" charset="-122"/>
                <a:ea typeface="微软雅黑" panose="020B0503020204020204" pitchFamily="34" charset="-122"/>
              </a:rPr>
              <a:t>的 </a:t>
            </a:r>
            <a:r>
              <a:rPr lang="en-US" altLang="zh-CN" sz="900" dirty="0">
                <a:solidFill>
                  <a:srgbClr val="231F20"/>
                </a:solidFill>
                <a:latin typeface="微软雅黑" panose="020B0503020204020204" pitchFamily="34" charset="-122"/>
                <a:ea typeface="微软雅黑" panose="020B0503020204020204" pitchFamily="34" charset="-122"/>
              </a:rPr>
              <a:t>PK/PD</a:t>
            </a:r>
            <a:r>
              <a:rPr lang="zh-CN" altLang="en-US" sz="900" dirty="0">
                <a:solidFill>
                  <a:srgbClr val="231F20"/>
                </a:solidFill>
                <a:latin typeface="微软雅黑" panose="020B0503020204020204" pitchFamily="34" charset="-122"/>
                <a:ea typeface="微软雅黑" panose="020B0503020204020204" pitchFamily="34" charset="-122"/>
              </a:rPr>
              <a:t>目标达成率为 </a:t>
            </a:r>
            <a:r>
              <a:rPr lang="en-US" altLang="zh-CN" sz="900" dirty="0">
                <a:solidFill>
                  <a:srgbClr val="231F20"/>
                </a:solidFill>
                <a:latin typeface="微软雅黑" panose="020B0503020204020204" pitchFamily="34" charset="-122"/>
                <a:ea typeface="微软雅黑" panose="020B0503020204020204" pitchFamily="34" charset="-122"/>
              </a:rPr>
              <a:t>98.5%</a:t>
            </a:r>
            <a:endParaRPr lang="en-US" altLang="zh-CN" sz="900" dirty="0">
              <a:solidFill>
                <a:srgbClr val="231F20"/>
              </a:solidFill>
              <a:latin typeface="微软雅黑" panose="020B0503020204020204" pitchFamily="34" charset="-122"/>
              <a:ea typeface="微软雅黑" panose="020B0503020204020204" pitchFamily="34" charset="-122"/>
            </a:endParaRPr>
          </a:p>
          <a:p>
            <a:pPr marL="176530" lvl="0" indent="-171450">
              <a:lnSpc>
                <a:spcPct val="120000"/>
              </a:lnSpc>
              <a:spcBef>
                <a:spcPts val="300"/>
              </a:spcBef>
            </a:pPr>
            <a:r>
              <a:rPr lang="zh-CN" altLang="en-US" sz="900" dirty="0">
                <a:solidFill>
                  <a:srgbClr val="231F20"/>
                </a:solidFill>
                <a:latin typeface="微软雅黑" panose="020B0503020204020204" pitchFamily="34" charset="-122"/>
                <a:ea typeface="微软雅黑" panose="020B0503020204020204" pitchFamily="34" charset="-122"/>
              </a:rPr>
              <a:t>经验性治疗 </a:t>
            </a:r>
            <a:r>
              <a:rPr lang="en-US" altLang="zh-CN" sz="900" dirty="0">
                <a:solidFill>
                  <a:srgbClr val="231F20"/>
                </a:solidFill>
                <a:latin typeface="微软雅黑" panose="020B0503020204020204" pitchFamily="34" charset="-122"/>
                <a:ea typeface="微软雅黑" panose="020B0503020204020204" pitchFamily="34" charset="-122"/>
              </a:rPr>
              <a:t>cUTI </a:t>
            </a:r>
            <a:r>
              <a:rPr lang="zh-CN" altLang="en-US" sz="900" dirty="0">
                <a:solidFill>
                  <a:srgbClr val="231F20"/>
                </a:solidFill>
                <a:latin typeface="微软雅黑" panose="020B0503020204020204" pitchFamily="34" charset="-122"/>
                <a:ea typeface="微软雅黑" panose="020B0503020204020204" pitchFamily="34" charset="-122"/>
              </a:rPr>
              <a:t>临床治愈率高达</a:t>
            </a:r>
            <a:r>
              <a:rPr lang="en-US" altLang="zh-CN" sz="900" dirty="0">
                <a:solidFill>
                  <a:srgbClr val="231F20"/>
                </a:solidFill>
                <a:latin typeface="微软雅黑" panose="020B0503020204020204" pitchFamily="34" charset="-122"/>
                <a:ea typeface="微软雅黑" panose="020B0503020204020204" pitchFamily="34" charset="-122"/>
              </a:rPr>
              <a:t>97.65%</a:t>
            </a:r>
            <a:endParaRPr lang="en-US" altLang="zh-CN" sz="900" dirty="0">
              <a:solidFill>
                <a:srgbClr val="231F20"/>
              </a:solidFill>
              <a:latin typeface="微软雅黑" panose="020B0503020204020204" pitchFamily="34" charset="-122"/>
              <a:ea typeface="微软雅黑" panose="020B0503020204020204" pitchFamily="34" charset="-122"/>
            </a:endParaRPr>
          </a:p>
        </p:txBody>
      </p:sp>
      <p:sp>
        <p:nvSpPr>
          <p:cNvPr id="14345" name="圆角矩形 5"/>
          <p:cNvSpPr/>
          <p:nvPr/>
        </p:nvSpPr>
        <p:spPr>
          <a:xfrm>
            <a:off x="2860675" y="755650"/>
            <a:ext cx="2795588" cy="384175"/>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400" b="1" dirty="0">
                <a:solidFill>
                  <a:schemeClr val="bg1"/>
                </a:solidFill>
                <a:latin typeface="微软雅黑" panose="020B0503020204020204" pitchFamily="34" charset="-122"/>
                <a:ea typeface="微软雅黑" panose="020B0503020204020204" pitchFamily="34" charset="-122"/>
              </a:rPr>
              <a:t>分布广，高效对抗多系统感染</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pic>
        <p:nvPicPr>
          <p:cNvPr id="19" name="图片 18"/>
          <p:cNvPicPr>
            <a:picLocks noChangeAspect="1"/>
          </p:cNvPicPr>
          <p:nvPr/>
        </p:nvPicPr>
        <p:blipFill>
          <a:blip r:embed="rId1"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476560" y="1364656"/>
            <a:ext cx="1303388" cy="2813598"/>
          </a:xfrm>
          <a:prstGeom prst="rect">
            <a:avLst/>
          </a:prstGeom>
        </p:spPr>
      </p:pic>
      <p:sp>
        <p:nvSpPr>
          <p:cNvPr id="2" name="同侧圆角矩形 1"/>
          <p:cNvSpPr/>
          <p:nvPr>
            <p:custDataLst>
              <p:tags r:id="rId2"/>
            </p:custDataLst>
          </p:nvPr>
        </p:nvSpPr>
        <p:spPr bwMode="auto">
          <a:xfrm>
            <a:off x="4006850" y="1266825"/>
            <a:ext cx="1074738" cy="193675"/>
          </a:xfrm>
          <a:prstGeom prst="round2Same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sz="9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rPr>
              <a:t>颅内感染</a:t>
            </a:r>
            <a:endParaRPr kumimoji="0" lang="zh-CN" sz="9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endParaRPr>
          </a:p>
        </p:txBody>
      </p:sp>
      <p:sp>
        <p:nvSpPr>
          <p:cNvPr id="3" name="同侧圆角矩形 2"/>
          <p:cNvSpPr/>
          <p:nvPr>
            <p:custDataLst>
              <p:tags r:id="rId3"/>
            </p:custDataLst>
          </p:nvPr>
        </p:nvSpPr>
        <p:spPr bwMode="auto">
          <a:xfrm>
            <a:off x="4043363" y="1757363"/>
            <a:ext cx="1038225" cy="198438"/>
          </a:xfrm>
          <a:prstGeom prst="round2Same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9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rPr>
              <a:t>呼吸系统感染</a:t>
            </a:r>
            <a:endParaRPr kumimoji="0" lang="zh-CN" altLang="en-US" sz="9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endParaRPr>
          </a:p>
        </p:txBody>
      </p:sp>
      <p:sp>
        <p:nvSpPr>
          <p:cNvPr id="18" name="同侧圆角矩形 17"/>
          <p:cNvSpPr/>
          <p:nvPr>
            <p:custDataLst>
              <p:tags r:id="rId4"/>
            </p:custDataLst>
          </p:nvPr>
        </p:nvSpPr>
        <p:spPr bwMode="auto">
          <a:xfrm>
            <a:off x="4056063" y="2549525"/>
            <a:ext cx="1038225" cy="198438"/>
          </a:xfrm>
          <a:prstGeom prst="round2Same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9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rPr>
              <a:t>腹腔感染</a:t>
            </a:r>
            <a:endParaRPr kumimoji="0" lang="zh-CN" altLang="en-US" sz="9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endParaRPr>
          </a:p>
        </p:txBody>
      </p:sp>
      <p:sp>
        <p:nvSpPr>
          <p:cNvPr id="20" name="同侧圆角矩形 19"/>
          <p:cNvSpPr/>
          <p:nvPr>
            <p:custDataLst>
              <p:tags r:id="rId5"/>
            </p:custDataLst>
          </p:nvPr>
        </p:nvSpPr>
        <p:spPr bwMode="auto">
          <a:xfrm>
            <a:off x="4056063" y="3019425"/>
            <a:ext cx="1038225" cy="198438"/>
          </a:xfrm>
          <a:prstGeom prst="round2Same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9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rPr>
              <a:t>血流</a:t>
            </a:r>
            <a:r>
              <a:rPr kumimoji="0" lang="zh-CN" altLang="en-US" sz="900" b="1" i="0" u="none" strike="noStrike" kern="1200" cap="none" spc="0" normalizeH="0" baseline="0" noProof="0" dirty="0" smtClean="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rPr>
              <a:t>感染</a:t>
            </a:r>
            <a:endParaRPr kumimoji="0" lang="zh-CN" altLang="en-US" sz="9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endParaRPr>
          </a:p>
        </p:txBody>
      </p:sp>
      <p:sp>
        <p:nvSpPr>
          <p:cNvPr id="21" name="同侧圆角矩形 20"/>
          <p:cNvSpPr/>
          <p:nvPr>
            <p:custDataLst>
              <p:tags r:id="rId6"/>
            </p:custDataLst>
          </p:nvPr>
        </p:nvSpPr>
        <p:spPr bwMode="auto">
          <a:xfrm>
            <a:off x="4051300" y="3714750"/>
            <a:ext cx="1038225" cy="198438"/>
          </a:xfrm>
          <a:prstGeom prst="round2SameRect">
            <a:avLst/>
          </a:prstGeom>
          <a:solidFill>
            <a:srgbClr val="4F81BD"/>
          </a:solidFill>
          <a:ln w="9525" cap="flat" cmpd="sng" algn="ctr">
            <a:noFill/>
            <a:prstDash val="solid"/>
            <a:round/>
            <a:headEnd type="none" w="med" len="med"/>
            <a:tailEnd type="none" w="med" len="med"/>
          </a:ln>
          <a:effectLst/>
        </p:spPr>
        <p:txBody>
          <a:bodyPr anchor="ctr"/>
          <a:ls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9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rPr>
              <a:t>泌尿系统感染</a:t>
            </a:r>
            <a:endParaRPr kumimoji="0" lang="zh-CN" altLang="en-US" sz="9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03</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660400" y="1943100"/>
            <a:ext cx="1676400" cy="1108075"/>
          </a:xfrm>
          <a:prstGeom prst="rect">
            <a:avLst/>
          </a:prstGeom>
          <a:noFill/>
        </p:spPr>
        <p:txBody>
          <a:bodyPr>
            <a:spAutoFit/>
          </a:bodyPr>
          <a:lstStyle/>
          <a:p>
            <a:pPr marR="0" algn="ctr"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有效性</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algn="ctr"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Efficiency </a:t>
            </a:r>
            <a:endParaRPr kumimoji="0" lang="zh-CN" altLang="en-US"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14340" name="圆角矩形 5"/>
          <p:cNvSpPr>
            <a:spLocks noChangeArrowheads="1"/>
          </p:cNvSpPr>
          <p:nvPr/>
        </p:nvSpPr>
        <p:spPr bwMode="auto">
          <a:xfrm>
            <a:off x="2884488" y="993775"/>
            <a:ext cx="3281363" cy="384175"/>
          </a:xfrm>
          <a:prstGeom prst="roundRect">
            <a:avLst>
              <a:gd name="adj" fmla="val 50000"/>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0"/>
              </a:spcBef>
              <a:spcAft>
                <a:spcPct val="0"/>
              </a:spcAft>
              <a:buClrTx/>
              <a:buSzTx/>
              <a:buFont typeface="Arial" panose="020B0604020202020204" pitchFamily="34" charset="0"/>
              <a:buNone/>
              <a:defRPr/>
            </a:pPr>
            <a:r>
              <a:rPr kumimoji="0" lang="zh-CN" altLang="en-US" sz="1050" b="1" i="0" u="none" strike="noStrike" kern="1200" cap="none" spc="0" normalizeH="0" baseline="0" noProof="0" dirty="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头孢他啶阿维巴坦相较黏菌素显著降低死亡率（</a:t>
            </a:r>
            <a:r>
              <a:rPr kumimoji="0" lang="en-US" altLang="zh-CN" sz="1050" b="1" i="0" u="none" strike="noStrike" kern="1200" cap="none" spc="0" normalizeH="0" baseline="0" noProof="0" dirty="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9% vs. 32%</a:t>
            </a:r>
            <a:r>
              <a:rPr kumimoji="0" lang="zh-CN" altLang="en-US" sz="1050" b="1" i="0" u="none" strike="noStrike" kern="1200" cap="none" spc="0" normalizeH="0" baseline="0" noProof="0" dirty="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a:t>
            </a:r>
            <a:endParaRPr kumimoji="0" lang="zh-CN" altLang="en-US" sz="1050" b="1" i="0" u="none" strike="noStrike" kern="1200" cap="none" spc="0" normalizeH="0" baseline="0" noProof="0" dirty="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endParaRPr>
          </a:p>
        </p:txBody>
      </p:sp>
      <p:sp>
        <p:nvSpPr>
          <p:cNvPr id="16389" name="文本框 9"/>
          <p:cNvSpPr txBox="1"/>
          <p:nvPr/>
        </p:nvSpPr>
        <p:spPr>
          <a:xfrm>
            <a:off x="2895600" y="1377950"/>
            <a:ext cx="3282950" cy="2800350"/>
          </a:xfrm>
          <a:prstGeom prst="rect">
            <a:avLst/>
          </a:prstGeom>
          <a:solidFill>
            <a:srgbClr val="F2F2F2"/>
          </a:solid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284480" lvl="0" indent="-284480">
              <a:lnSpc>
                <a:spcPct val="200000"/>
              </a:lnSpc>
              <a:spcBef>
                <a:spcPct val="0"/>
              </a:spcBef>
            </a:pPr>
            <a:r>
              <a:rPr lang="zh-CN" altLang="en-US" sz="1100" dirty="0">
                <a:latin typeface="微软雅黑" panose="020B0503020204020204" pitchFamily="34" charset="-122"/>
                <a:ea typeface="微软雅黑" panose="020B0503020204020204" pitchFamily="34" charset="-122"/>
              </a:rPr>
              <a:t>头孢他啶阿维巴坦与黏菌素的前瞻性、多中心、观察性研究</a:t>
            </a:r>
            <a:r>
              <a:rPr lang="en-US" altLang="zh-CN" sz="1100" baseline="30000" dirty="0">
                <a:latin typeface="微软雅黑" panose="020B0503020204020204" pitchFamily="34" charset="-122"/>
                <a:ea typeface="微软雅黑" panose="020B0503020204020204" pitchFamily="34" charset="-122"/>
              </a:rPr>
              <a:t>1</a:t>
            </a:r>
            <a:r>
              <a:rPr lang="zh-CN" altLang="en-US" sz="1100" dirty="0">
                <a:latin typeface="微软雅黑" panose="020B0503020204020204" pitchFamily="34" charset="-122"/>
                <a:ea typeface="微软雅黑" panose="020B0503020204020204" pitchFamily="34" charset="-122"/>
              </a:rPr>
              <a:t>：研究纳入</a:t>
            </a:r>
            <a:r>
              <a:rPr lang="en-US" altLang="zh-CN" sz="1100" dirty="0">
                <a:solidFill>
                  <a:srgbClr val="000000"/>
                </a:solidFill>
                <a:latin typeface="微软雅黑" panose="020B0503020204020204" pitchFamily="34" charset="-122"/>
                <a:ea typeface="微软雅黑" panose="020B0503020204020204" pitchFamily="34" charset="-122"/>
              </a:rPr>
              <a:t>2011</a:t>
            </a:r>
            <a:r>
              <a:rPr lang="zh-CN" altLang="en-US" sz="1100" dirty="0">
                <a:solidFill>
                  <a:srgbClr val="000000"/>
                </a:solidFill>
                <a:latin typeface="微软雅黑" panose="020B0503020204020204" pitchFamily="34" charset="-122"/>
                <a:ea typeface="微软雅黑" panose="020B0503020204020204" pitchFamily="34" charset="-122"/>
              </a:rPr>
              <a:t>年</a:t>
            </a:r>
            <a:r>
              <a:rPr lang="en-US" altLang="zh-CN" sz="1100" dirty="0">
                <a:solidFill>
                  <a:srgbClr val="000000"/>
                </a:solidFill>
                <a:latin typeface="微软雅黑" panose="020B0503020204020204" pitchFamily="34" charset="-122"/>
                <a:ea typeface="微软雅黑" panose="020B0503020204020204" pitchFamily="34" charset="-122"/>
              </a:rPr>
              <a:t>-2016</a:t>
            </a:r>
            <a:r>
              <a:rPr lang="zh-CN" altLang="en-US" sz="1100" dirty="0">
                <a:solidFill>
                  <a:srgbClr val="000000"/>
                </a:solidFill>
                <a:latin typeface="微软雅黑" panose="020B0503020204020204" pitchFamily="34" charset="-122"/>
                <a:ea typeface="微软雅黑" panose="020B0503020204020204" pitchFamily="34" charset="-122"/>
              </a:rPr>
              <a:t>年</a:t>
            </a:r>
            <a:r>
              <a:rPr lang="en-US" altLang="zh-CN" sz="1100" dirty="0">
                <a:solidFill>
                  <a:srgbClr val="000000"/>
                </a:solidFill>
                <a:latin typeface="微软雅黑" panose="020B0503020204020204" pitchFamily="34" charset="-122"/>
                <a:ea typeface="微软雅黑" panose="020B0503020204020204" pitchFamily="34" charset="-122"/>
              </a:rPr>
              <a:t>CRE</a:t>
            </a:r>
            <a:r>
              <a:rPr lang="zh-CN" altLang="en-US" sz="1100" dirty="0">
                <a:solidFill>
                  <a:srgbClr val="000000"/>
                </a:solidFill>
                <a:latin typeface="微软雅黑" panose="020B0503020204020204" pitchFamily="34" charset="-122"/>
                <a:ea typeface="微软雅黑" panose="020B0503020204020204" pitchFamily="34" charset="-122"/>
              </a:rPr>
              <a:t>感染患者</a:t>
            </a:r>
            <a:r>
              <a:rPr lang="en-US" altLang="zh-CN" sz="1100" dirty="0">
                <a:solidFill>
                  <a:srgbClr val="000000"/>
                </a:solidFill>
                <a:latin typeface="微软雅黑" panose="020B0503020204020204" pitchFamily="34" charset="-122"/>
                <a:ea typeface="微软雅黑" panose="020B0503020204020204" pitchFamily="34" charset="-122"/>
              </a:rPr>
              <a:t>137</a:t>
            </a:r>
            <a:r>
              <a:rPr lang="zh-CN" altLang="en-US" sz="1100" dirty="0">
                <a:solidFill>
                  <a:srgbClr val="000000"/>
                </a:solidFill>
                <a:latin typeface="微软雅黑" panose="020B0503020204020204" pitchFamily="34" charset="-122"/>
                <a:ea typeface="微软雅黑" panose="020B0503020204020204" pitchFamily="34" charset="-122"/>
              </a:rPr>
              <a:t>例，分别接受含头孢他啶阿维巴坦（</a:t>
            </a:r>
            <a:r>
              <a:rPr lang="en-US" altLang="zh-CN" sz="1100" dirty="0">
                <a:solidFill>
                  <a:srgbClr val="000000"/>
                </a:solidFill>
                <a:latin typeface="微软雅黑" panose="020B0503020204020204" pitchFamily="34" charset="-122"/>
                <a:ea typeface="微软雅黑" panose="020B0503020204020204" pitchFamily="34" charset="-122"/>
              </a:rPr>
              <a:t>n=38</a:t>
            </a:r>
            <a:r>
              <a:rPr lang="zh-CN" altLang="en-US" sz="1100" dirty="0">
                <a:solidFill>
                  <a:srgbClr val="000000"/>
                </a:solidFill>
                <a:latin typeface="微软雅黑" panose="020B0503020204020204" pitchFamily="34" charset="-122"/>
                <a:ea typeface="微软雅黑" panose="020B0503020204020204" pitchFamily="34" charset="-122"/>
              </a:rPr>
              <a:t>）或黏菌素（</a:t>
            </a:r>
            <a:r>
              <a:rPr lang="en-US" altLang="zh-CN" sz="1100" dirty="0">
                <a:solidFill>
                  <a:srgbClr val="000000"/>
                </a:solidFill>
                <a:latin typeface="微软雅黑" panose="020B0503020204020204" pitchFamily="34" charset="-122"/>
                <a:ea typeface="微软雅黑" panose="020B0503020204020204" pitchFamily="34" charset="-122"/>
              </a:rPr>
              <a:t>n=99</a:t>
            </a:r>
            <a:r>
              <a:rPr lang="zh-CN" altLang="en-US" sz="1100" dirty="0">
                <a:solidFill>
                  <a:srgbClr val="000000"/>
                </a:solidFill>
                <a:latin typeface="微软雅黑" panose="020B0503020204020204" pitchFamily="34" charset="-122"/>
                <a:ea typeface="微软雅黑" panose="020B0503020204020204" pitchFamily="34" charset="-122"/>
              </a:rPr>
              <a:t>）的初始治疗方案。开始治疗后的第</a:t>
            </a:r>
            <a:r>
              <a:rPr lang="en-US" altLang="zh-CN" sz="1100" dirty="0">
                <a:solidFill>
                  <a:srgbClr val="000000"/>
                </a:solidFill>
                <a:latin typeface="微软雅黑" panose="020B0503020204020204" pitchFamily="34" charset="-122"/>
                <a:ea typeface="微软雅黑" panose="020B0503020204020204" pitchFamily="34" charset="-122"/>
              </a:rPr>
              <a:t>30</a:t>
            </a:r>
            <a:r>
              <a:rPr lang="zh-CN" altLang="en-US" sz="1100" dirty="0">
                <a:solidFill>
                  <a:srgbClr val="000000"/>
                </a:solidFill>
                <a:latin typeface="微软雅黑" panose="020B0503020204020204" pitchFamily="34" charset="-122"/>
                <a:ea typeface="微软雅黑" panose="020B0503020204020204" pitchFamily="34" charset="-122"/>
              </a:rPr>
              <a:t>天，头孢他啶阿维巴坦组的患者</a:t>
            </a:r>
            <a:r>
              <a:rPr lang="zh-CN" altLang="en-US" sz="1100" dirty="0">
                <a:solidFill>
                  <a:srgbClr val="FF0000"/>
                </a:solidFill>
                <a:latin typeface="微软雅黑" panose="020B0503020204020204" pitchFamily="34" charset="-122"/>
                <a:ea typeface="微软雅黑" panose="020B0503020204020204" pitchFamily="34" charset="-122"/>
              </a:rPr>
              <a:t>死亡率显著低于黏菌素组</a:t>
            </a:r>
            <a:r>
              <a:rPr lang="zh-CN" altLang="en-US" sz="1100" dirty="0">
                <a:solidFill>
                  <a:srgbClr val="000000"/>
                </a:solidFill>
                <a:latin typeface="微软雅黑" panose="020B0503020204020204" pitchFamily="34" charset="-122"/>
                <a:ea typeface="微软雅黑" panose="020B0503020204020204" pitchFamily="34" charset="-122"/>
              </a:rPr>
              <a:t>：调整后的全因住院死亡率分别为 </a:t>
            </a:r>
            <a:r>
              <a:rPr lang="en-US" altLang="zh-CN" sz="1100" dirty="0">
                <a:solidFill>
                  <a:srgbClr val="FF0000"/>
                </a:solidFill>
                <a:latin typeface="微软雅黑" panose="020B0503020204020204" pitchFamily="34" charset="-122"/>
                <a:ea typeface="微软雅黑" panose="020B0503020204020204" pitchFamily="34" charset="-122"/>
              </a:rPr>
              <a:t>9% vs. 32% </a:t>
            </a:r>
            <a:r>
              <a:rPr lang="en-US" altLang="zh-CN" sz="1100" dirty="0">
                <a:solidFill>
                  <a:srgbClr val="000000"/>
                </a:solidFill>
                <a:latin typeface="微软雅黑" panose="020B0503020204020204" pitchFamily="34" charset="-122"/>
                <a:ea typeface="微软雅黑" panose="020B0503020204020204" pitchFamily="34" charset="-122"/>
              </a:rPr>
              <a:t>(P =0.001)</a:t>
            </a:r>
            <a:r>
              <a:rPr lang="zh-CN" altLang="en-US" sz="1100" dirty="0">
                <a:solidFill>
                  <a:srgbClr val="000000"/>
                </a:solidFill>
                <a:latin typeface="微软雅黑" panose="020B0503020204020204" pitchFamily="34" charset="-122"/>
                <a:ea typeface="微软雅黑" panose="020B0503020204020204" pitchFamily="34" charset="-122"/>
              </a:rPr>
              <a:t>。</a:t>
            </a:r>
            <a:endParaRPr lang="en-US" altLang="zh-CN" sz="1100" dirty="0">
              <a:solidFill>
                <a:srgbClr val="000000"/>
              </a:solidFill>
              <a:latin typeface="微软雅黑" panose="020B0503020204020204" pitchFamily="34" charset="-122"/>
              <a:ea typeface="微软雅黑" panose="020B0503020204020204" pitchFamily="34" charset="-122"/>
            </a:endParaRPr>
          </a:p>
        </p:txBody>
      </p:sp>
      <p:sp>
        <p:nvSpPr>
          <p:cNvPr id="16390" name="矩形 2"/>
          <p:cNvSpPr/>
          <p:nvPr/>
        </p:nvSpPr>
        <p:spPr>
          <a:xfrm>
            <a:off x="0" y="4940300"/>
            <a:ext cx="8910638" cy="215900"/>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GB" altLang="zh-CN" sz="800" dirty="0">
                <a:latin typeface="微软雅黑" panose="020B0503020204020204" pitchFamily="34" charset="-122"/>
                <a:ea typeface="微软雅黑" panose="020B0503020204020204" pitchFamily="34" charset="-122"/>
              </a:rPr>
              <a:t>1</a:t>
            </a:r>
            <a:r>
              <a:rPr lang="zh-CN" altLang="en-US" sz="800" dirty="0">
                <a:latin typeface="微软雅黑" panose="020B0503020204020204" pitchFamily="34" charset="-122"/>
                <a:ea typeface="微软雅黑" panose="020B0503020204020204" pitchFamily="34" charset="-122"/>
              </a:rPr>
              <a:t>、</a:t>
            </a:r>
            <a:r>
              <a:rPr lang="en-US" altLang="zh-CN" sz="800" dirty="0">
                <a:latin typeface="微软雅黑" panose="020B0503020204020204" pitchFamily="34" charset="-122"/>
                <a:ea typeface="微软雅黑" panose="020B0503020204020204" pitchFamily="34" charset="-122"/>
              </a:rPr>
              <a:t> V</a:t>
            </a:r>
            <a:r>
              <a:rPr lang="nl-NL" altLang="zh-CN" sz="800" dirty="0">
                <a:latin typeface="微软雅黑" panose="020B0503020204020204" pitchFamily="34" charset="-122"/>
                <a:ea typeface="微软雅黑" panose="020B0503020204020204" pitchFamily="34" charset="-122"/>
              </a:rPr>
              <a:t>an Duin D, Lok JJ, Earley M, et al. </a:t>
            </a:r>
            <a:r>
              <a:rPr lang="en-US" altLang="zh-CN" sz="800" dirty="0">
                <a:latin typeface="微软雅黑" panose="020B0503020204020204" pitchFamily="34" charset="-122"/>
                <a:ea typeface="微软雅黑" panose="020B0503020204020204" pitchFamily="34" charset="-122"/>
              </a:rPr>
              <a:t>Clin Infect Dis. 2018 Jan 6;66(2):163-171.                2</a:t>
            </a:r>
            <a:r>
              <a:rPr lang="zh-CN" altLang="en-US" sz="800" dirty="0">
                <a:latin typeface="微软雅黑" panose="020B0503020204020204" pitchFamily="34" charset="-122"/>
                <a:ea typeface="微软雅黑" panose="020B0503020204020204" pitchFamily="34" charset="-122"/>
              </a:rPr>
              <a:t>、</a:t>
            </a:r>
            <a:r>
              <a:rPr lang="zh-CN" altLang="en-US" sz="800" dirty="0">
                <a:ea typeface="微软雅黑" panose="020B0503020204020204" pitchFamily="34" charset="-122"/>
              </a:rPr>
              <a:t>中国多黏菌素类抗菌药物临床合理应用多学科专家共识</a:t>
            </a:r>
            <a:r>
              <a:rPr lang="en-US" altLang="zh-CN" sz="800" dirty="0">
                <a:ea typeface="微软雅黑" panose="020B0503020204020204" pitchFamily="34" charset="-122"/>
              </a:rPr>
              <a:t>[J]. </a:t>
            </a:r>
            <a:r>
              <a:rPr lang="zh-CN" altLang="en-US" sz="800" dirty="0">
                <a:ea typeface="微软雅黑" panose="020B0503020204020204" pitchFamily="34" charset="-122"/>
              </a:rPr>
              <a:t>中华结核和呼吸杂志</a:t>
            </a:r>
            <a:r>
              <a:rPr lang="en-US" altLang="zh-CN" sz="800" dirty="0">
                <a:ea typeface="微软雅黑" panose="020B0503020204020204" pitchFamily="34" charset="-122"/>
              </a:rPr>
              <a:t>, 2021, 44(4):19.</a:t>
            </a:r>
            <a:endParaRPr lang="en-US" altLang="zh-CN" sz="800" dirty="0">
              <a:ea typeface="微软雅黑" panose="020B0503020204020204" pitchFamily="34" charset="-122"/>
            </a:endParaRPr>
          </a:p>
        </p:txBody>
      </p:sp>
      <p:graphicFrame>
        <p:nvGraphicFramePr>
          <p:cNvPr id="16391" name="图表 8"/>
          <p:cNvGraphicFramePr/>
          <p:nvPr/>
        </p:nvGraphicFramePr>
        <p:xfrm>
          <a:off x="6457950" y="1638300"/>
          <a:ext cx="2425700" cy="2112963"/>
        </p:xfrm>
        <a:graphic>
          <a:graphicData uri="http://schemas.openxmlformats.org/presentationml/2006/ole">
            <mc:AlternateContent xmlns:mc="http://schemas.openxmlformats.org/markup-compatibility/2006">
              <mc:Choice xmlns:v="urn:schemas-microsoft-com:vml" Requires="v">
                <p:oleObj spid="_x0000_s3076" name="" r:id="rId1" imgW="2432050" imgH="2115185" progId="Excel.Chart.8">
                  <p:embed/>
                </p:oleObj>
              </mc:Choice>
              <mc:Fallback>
                <p:oleObj name="" r:id="rId1" imgW="2432050" imgH="2115185" progId="Excel.Chart.8">
                  <p:embed/>
                  <p:pic>
                    <p:nvPicPr>
                      <p:cNvPr id="0" name="图片 3075"/>
                      <p:cNvPicPr/>
                      <p:nvPr/>
                    </p:nvPicPr>
                    <p:blipFill>
                      <a:blip r:embed="rId2"/>
                      <a:stretch>
                        <a:fillRect/>
                      </a:stretch>
                    </p:blipFill>
                    <p:spPr>
                      <a:xfrm>
                        <a:off x="6457950" y="1638300"/>
                        <a:ext cx="2425700" cy="2112963"/>
                      </a:xfrm>
                      <a:prstGeom prst="rect">
                        <a:avLst/>
                      </a:prstGeom>
                      <a:noFill/>
                      <a:ln w="38100">
                        <a:noFill/>
                        <a:miter/>
                      </a:ln>
                    </p:spPr>
                  </p:pic>
                </p:oleObj>
              </mc:Fallback>
            </mc:AlternateContent>
          </a:graphicData>
        </a:graphic>
      </p:graphicFrame>
      <p:sp>
        <p:nvSpPr>
          <p:cNvPr id="16392" name="矩形 9"/>
          <p:cNvSpPr/>
          <p:nvPr/>
        </p:nvSpPr>
        <p:spPr>
          <a:xfrm>
            <a:off x="6597650" y="2381250"/>
            <a:ext cx="698500" cy="230188"/>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en-US" altLang="zh-CN" sz="900" b="1" i="1" dirty="0">
                <a:solidFill>
                  <a:srgbClr val="FF0000"/>
                </a:solidFill>
                <a:latin typeface="微软雅黑" panose="020B0503020204020204" pitchFamily="34" charset="-122"/>
                <a:ea typeface="微软雅黑" panose="020B0503020204020204" pitchFamily="34" charset="-122"/>
              </a:rPr>
              <a:t>P =</a:t>
            </a:r>
            <a:r>
              <a:rPr lang="en-US" altLang="zh-CN" sz="900" b="1" dirty="0">
                <a:solidFill>
                  <a:srgbClr val="FF0000"/>
                </a:solidFill>
                <a:latin typeface="微软雅黑" panose="020B0503020204020204" pitchFamily="34" charset="-122"/>
                <a:ea typeface="微软雅黑" panose="020B0503020204020204" pitchFamily="34" charset="-122"/>
              </a:rPr>
              <a:t>0.001</a:t>
            </a:r>
            <a:endParaRPr lang="zh-CN" altLang="en-US" sz="900" b="1" dirty="0">
              <a:solidFill>
                <a:srgbClr val="FF0000"/>
              </a:solidFill>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日期占位符 1"/>
          <p:cNvSpPr txBox="1">
            <a:spLocks noGrp="1"/>
          </p:cNvSpPr>
          <p:nvPr>
            <p:ph type="dt" sz="half" idx="2"/>
          </p:nvPr>
        </p:nvSpPr>
        <p:spPr>
          <a:xfrm>
            <a:off x="457200" y="4767263"/>
            <a:ext cx="2133600" cy="274637"/>
          </a:xfrm>
          <a:ln/>
        </p:spPr>
        <p:txBody>
          <a:bodyPr anchor="ctr" anchorCtr="0"/>
          <a:p>
            <a:pPr marL="0" indent="0" eaLnBrk="1" hangingPunct="1">
              <a:spcBef>
                <a:spcPct val="0"/>
              </a:spcBef>
              <a:buFontTx/>
              <a:buNone/>
            </a:pPr>
            <a:fld id="{BB962C8B-B14F-4D97-AF65-F5344CB8AC3E}" type="datetime1">
              <a:rPr lang="zh-CN" altLang="en-US" sz="1200" kern="1200" dirty="0">
                <a:solidFill>
                  <a:srgbClr val="898989"/>
                </a:solidFill>
                <a:latin typeface="Arial" panose="020B0604020202020204" pitchFamily="34" charset="0"/>
                <a:ea typeface="+mn-ea"/>
                <a:cs typeface="+mn-cs"/>
                <a:sym typeface="Calibri" panose="020F0502020204030204" pitchFamily="34" charset="0"/>
              </a:rPr>
            </a:fld>
            <a:endParaRPr lang="zh-CN" altLang="en-US" sz="1200" kern="1200" dirty="0">
              <a:solidFill>
                <a:srgbClr val="898989"/>
              </a:solidFill>
              <a:latin typeface="Arial" panose="020B0604020202020204" pitchFamily="34" charset="0"/>
              <a:ea typeface="+mn-ea"/>
              <a:cs typeface="+mn-cs"/>
              <a:sym typeface="Calibri" panose="020F0502020204030204" pitchFamily="34" charset="0"/>
            </a:endParaRPr>
          </a:p>
        </p:txBody>
      </p:sp>
      <p:sp>
        <p:nvSpPr>
          <p:cNvPr id="18435" name="圆角矩形 2"/>
          <p:cNvSpPr/>
          <p:nvPr/>
        </p:nvSpPr>
        <p:spPr>
          <a:xfrm>
            <a:off x="3592513" y="673100"/>
            <a:ext cx="3486150" cy="354013"/>
          </a:xfrm>
          <a:prstGeom prst="roundRect">
            <a:avLst>
              <a:gd name="adj" fmla="val 50000"/>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400" b="1" dirty="0">
                <a:solidFill>
                  <a:schemeClr val="bg1"/>
                </a:solidFill>
                <a:latin typeface="微软雅黑" panose="020B0503020204020204" pitchFamily="34" charset="-122"/>
                <a:ea typeface="微软雅黑" panose="020B0503020204020204" pitchFamily="34" charset="-122"/>
              </a:rPr>
              <a:t>国内外权威指南一线推荐</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sp>
        <p:nvSpPr>
          <p:cNvPr id="4" name="同侧圆角矩形 3"/>
          <p:cNvSpPr/>
          <p:nvPr/>
        </p:nvSpPr>
        <p:spPr bwMode="auto">
          <a:xfrm>
            <a:off x="2265363" y="1244600"/>
            <a:ext cx="4052888" cy="279400"/>
          </a:xfrm>
          <a:prstGeom prst="round2Same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11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rPr>
              <a:t>2022 IDSA</a:t>
            </a:r>
            <a:r>
              <a:rPr kumimoji="0" lang="zh-CN" altLang="en-US" sz="11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rPr>
              <a:t> 抗菌药物耐药性革兰氏阴性菌感染治疗（</a:t>
            </a:r>
            <a:r>
              <a:rPr kumimoji="0" lang="en-US" altLang="zh-CN" sz="11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rPr>
              <a:t>V2.0</a:t>
            </a:r>
            <a:r>
              <a:rPr kumimoji="0" lang="zh-CN" altLang="en-US" sz="11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rPr>
              <a:t>）</a:t>
            </a:r>
            <a:r>
              <a:rPr kumimoji="0" lang="en-US" altLang="zh-CN" sz="1100" b="1" i="0" u="none" strike="noStrike" kern="1200" cap="none" spc="0" normalizeH="0" baseline="3000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rPr>
              <a:t>1</a:t>
            </a:r>
            <a:endParaRPr kumimoji="0" lang="en-US" altLang="zh-CN" sz="1100" b="1" i="0" u="none" strike="noStrike" kern="1200" cap="none" spc="0" normalizeH="0" baseline="30000" noProof="0" dirty="0">
              <a:ln>
                <a:noFill/>
              </a:ln>
              <a:solidFill>
                <a:schemeClr val="bg1"/>
              </a:solidFill>
              <a:effectLst/>
              <a:uLnTx/>
              <a:uFillTx/>
              <a:latin typeface="微软雅黑" panose="020B0503020204020204" pitchFamily="34" charset="-122"/>
              <a:ea typeface="微软雅黑" panose="020B0503020204020204" pitchFamily="34" charset="-122"/>
              <a:cs typeface="Calibri" panose="020F0502020204030204" pitchFamily="34" charset="0"/>
            </a:endParaRPr>
          </a:p>
        </p:txBody>
      </p:sp>
      <p:sp>
        <p:nvSpPr>
          <p:cNvPr id="5" name="文本框 9"/>
          <p:cNvSpPr txBox="1"/>
          <p:nvPr/>
        </p:nvSpPr>
        <p:spPr>
          <a:xfrm>
            <a:off x="2265363" y="1524000"/>
            <a:ext cx="6426200" cy="708025"/>
          </a:xfrm>
          <a:prstGeom prst="rect">
            <a:avLst/>
          </a:prstGeom>
          <a:solidFill>
            <a:schemeClr val="bg1">
              <a:lumMod val="95000"/>
            </a:schemeClr>
          </a:solidFill>
        </p:spPr>
        <p:txBody>
          <a:bodyPr>
            <a:spAutoFit/>
          </a:bodyPr>
          <a:ls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marL="360045" marR="0" lvl="0" indent="-171450" algn="l" defTabSz="914400" rtl="0" eaLnBrk="0" fontAlgn="base" latinLnBrk="0" hangingPunct="0">
              <a:lnSpc>
                <a:spcPct val="200000"/>
              </a:lnSpc>
              <a:spcBef>
                <a:spcPct val="0"/>
              </a:spcBef>
              <a:spcAft>
                <a:spcPct val="0"/>
              </a:spcAft>
              <a:buClrTx/>
              <a:buSzTx/>
              <a:buFont typeface="Arial" panose="020B0604020202020204" pitchFamily="34" charset="0"/>
              <a:buChar char="•"/>
              <a:defRPr/>
            </a:pPr>
            <a:r>
              <a:rPr kumimoji="0" lang="zh-CN" altLang="en-US" sz="10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Calibri" panose="020F0502020204030204" pitchFamily="34" charset="0"/>
              </a:rPr>
              <a:t>病原菌治疗推荐</a:t>
            </a:r>
            <a:r>
              <a:rPr kumimoji="0" lang="zh-CN" altLang="en-US"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：碳</a:t>
            </a:r>
            <a:r>
              <a:rPr kumimoji="0" lang="zh-CN" altLang="en-US"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青霉烯耐药肠</a:t>
            </a:r>
            <a:r>
              <a:rPr kumimoji="0" lang="zh-CN" altLang="en-US"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杆菌目细菌（</a:t>
            </a:r>
            <a:r>
              <a:rPr kumimoji="0" lang="en-US" altLang="zh-CN"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CRE</a:t>
            </a:r>
            <a:r>
              <a:rPr kumimoji="0" lang="zh-CN" altLang="en-US"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）、多重耐药铜绿</a:t>
            </a:r>
            <a:r>
              <a:rPr kumimoji="0" lang="zh-CN" altLang="en-US"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假单胞</a:t>
            </a:r>
            <a:r>
              <a:rPr kumimoji="0" lang="zh-CN" altLang="en-US"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菌等病原菌</a:t>
            </a:r>
            <a:r>
              <a:rPr kumimoji="0" lang="zh-CN" altLang="en-US" sz="10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Calibri" panose="020F0502020204030204" pitchFamily="34" charset="0"/>
              </a:rPr>
              <a:t>首选头孢他啶阿维巴坦；</a:t>
            </a:r>
            <a:r>
              <a:rPr kumimoji="0" lang="zh-CN" altLang="en-US" sz="10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Calibri" panose="020F0502020204030204" pitchFamily="34" charset="0"/>
              </a:rPr>
              <a:t>产</a:t>
            </a:r>
            <a:r>
              <a:rPr kumimoji="0" lang="en-US" altLang="zh-CN" sz="10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Calibri" panose="020F0502020204030204" pitchFamily="34" charset="0"/>
              </a:rPr>
              <a:t>β-</a:t>
            </a:r>
            <a:r>
              <a:rPr kumimoji="0" lang="zh-CN" altLang="en-US" sz="10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Calibri" panose="020F0502020204030204" pitchFamily="34" charset="0"/>
              </a:rPr>
              <a:t>内酰胺酶金属酶</a:t>
            </a:r>
            <a:r>
              <a:rPr kumimoji="0" lang="en-US" altLang="zh-CN" sz="10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Calibri" panose="020F0502020204030204" pitchFamily="34" charset="0"/>
              </a:rPr>
              <a:t>CRE</a:t>
            </a:r>
            <a:r>
              <a:rPr kumimoji="0" lang="zh-CN" altLang="en-US" sz="10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Calibri" panose="020F0502020204030204" pitchFamily="34" charset="0"/>
              </a:rPr>
              <a:t>菌属、嗜麦芽菌所致感染首选</a:t>
            </a:r>
            <a:r>
              <a:rPr kumimoji="0" lang="zh-CN" altLang="en-US" sz="10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Calibri" panose="020F0502020204030204" pitchFamily="34" charset="0"/>
              </a:rPr>
              <a:t>头孢他啶阿维巴坦联合氨曲南治疗。</a:t>
            </a:r>
            <a:endParaRPr kumimoji="0" lang="en-US" altLang="zh-CN" sz="10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Calibri" panose="020F0502020204030204" pitchFamily="34" charset="0"/>
            </a:endParaRPr>
          </a:p>
        </p:txBody>
      </p:sp>
      <p:sp>
        <p:nvSpPr>
          <p:cNvPr id="6" name="同侧圆角矩形 5"/>
          <p:cNvSpPr/>
          <p:nvPr/>
        </p:nvSpPr>
        <p:spPr bwMode="auto">
          <a:xfrm>
            <a:off x="2281238" y="2333625"/>
            <a:ext cx="2655888" cy="279400"/>
          </a:xfrm>
          <a:prstGeom prst="round2Same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1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cs"/>
              </a:rPr>
              <a:t>2021 </a:t>
            </a:r>
            <a:r>
              <a:rPr kumimoji="0" lang="zh-CN" altLang="en-US" sz="11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cs"/>
              </a:rPr>
              <a:t>热病：桑福德抗微生物治疗指南</a:t>
            </a:r>
            <a:r>
              <a:rPr kumimoji="0" lang="en-US" altLang="zh-CN" sz="1100" b="1" i="0" u="none" strike="noStrike" kern="1200" cap="none" spc="0" normalizeH="0" baseline="30000" noProof="0" dirty="0">
                <a:ln>
                  <a:noFill/>
                </a:ln>
                <a:solidFill>
                  <a:schemeClr val="bg1"/>
                </a:solidFill>
                <a:effectLst/>
                <a:uLnTx/>
                <a:uFillTx/>
                <a:latin typeface="微软雅黑" panose="020B0503020204020204" pitchFamily="34" charset="-122"/>
                <a:ea typeface="微软雅黑" panose="020B0503020204020204" pitchFamily="34" charset="-122"/>
                <a:cs typeface="+mn-cs"/>
              </a:rPr>
              <a:t>2</a:t>
            </a:r>
            <a:endParaRPr kumimoji="0" lang="en-US" altLang="zh-CN" sz="1100" b="1" i="0" u="none" strike="noStrike" kern="1200" cap="none" spc="0" normalizeH="0" baseline="30000" noProof="0" dirty="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
        <p:nvSpPr>
          <p:cNvPr id="7" name="文本框 11"/>
          <p:cNvSpPr txBox="1"/>
          <p:nvPr/>
        </p:nvSpPr>
        <p:spPr>
          <a:xfrm>
            <a:off x="2265363" y="2619375"/>
            <a:ext cx="6426200" cy="1016000"/>
          </a:xfrm>
          <a:prstGeom prst="rect">
            <a:avLst/>
          </a:prstGeom>
          <a:solidFill>
            <a:schemeClr val="bg1">
              <a:lumMod val="95000"/>
            </a:schemeClr>
          </a:solidFill>
        </p:spPr>
        <p:txBody>
          <a:bodyPr>
            <a:spAutoFit/>
          </a:bodyPr>
          <a:ls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marL="360045" marR="0" lvl="0" indent="-171450" algn="l" defTabSz="914400" rtl="0" eaLnBrk="1" fontAlgn="ctr" latinLnBrk="0" hangingPunct="1">
              <a:lnSpc>
                <a:spcPct val="200000"/>
              </a:lnSpc>
              <a:spcBef>
                <a:spcPct val="0"/>
              </a:spcBef>
              <a:spcAft>
                <a:spcPct val="0"/>
              </a:spcAft>
              <a:buClrTx/>
              <a:buSzTx/>
              <a:buFont typeface="Arial" panose="020B0604020202020204" pitchFamily="34" charset="0"/>
              <a:buChar char="•"/>
              <a:defRPr/>
            </a:pPr>
            <a:r>
              <a:rPr kumimoji="0" lang="zh-CN"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产 </a:t>
            </a:r>
            <a:r>
              <a:rPr kumimoji="0" lang="en-US"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ESBL</a:t>
            </a:r>
            <a:r>
              <a:rPr kumimoji="0" lang="zh-CN"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 肠杆菌引起的肺</a:t>
            </a:r>
            <a:r>
              <a:rPr kumimoji="0" lang="en-US"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a:t>
            </a:r>
            <a:r>
              <a:rPr kumimoji="0" lang="zh-CN"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支气管</a:t>
            </a:r>
            <a:r>
              <a:rPr kumimoji="0" lang="en-US"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a:t>
            </a:r>
            <a:r>
              <a:rPr kumimoji="0" lang="zh-CN"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肺炎，且碳青霉烯类耐药患者</a:t>
            </a:r>
            <a:r>
              <a:rPr kumimoji="0" lang="zh-CN" altLang="en-US"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a:t>
            </a:r>
            <a:r>
              <a:rPr kumimoji="0" lang="zh-CN" altLang="zh-CN"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复杂性</a:t>
            </a:r>
            <a:r>
              <a:rPr kumimoji="0" lang="zh-CN"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尿路感染患者（</a:t>
            </a:r>
            <a:r>
              <a:rPr kumimoji="0" lang="en-US"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MDR</a:t>
            </a:r>
            <a:r>
              <a:rPr kumimoji="0" lang="zh-CN"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革兰阳性菌风险 ≥</a:t>
            </a:r>
            <a:r>
              <a:rPr kumimoji="0" lang="en-US"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20%</a:t>
            </a:r>
            <a:r>
              <a:rPr kumimoji="0" lang="zh-CN"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a:t>
            </a:r>
            <a:r>
              <a:rPr kumimoji="0" lang="zh-CN" altLang="en-US"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a:t>
            </a:r>
            <a:r>
              <a:rPr kumimoji="0" lang="zh-CN" altLang="zh-CN"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严重</a:t>
            </a:r>
            <a:r>
              <a:rPr kumimoji="0" lang="zh-CN"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危及生命的继发性腹膜炎、直肠周围脓肿的 </a:t>
            </a:r>
            <a:r>
              <a:rPr kumimoji="0" lang="en-US"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ICU</a:t>
            </a:r>
            <a:r>
              <a:rPr kumimoji="0" lang="zh-CN"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 患者</a:t>
            </a:r>
            <a:r>
              <a:rPr kumimoji="0" lang="zh-CN" altLang="en-US"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a:t>
            </a:r>
            <a:r>
              <a:rPr kumimoji="0" lang="zh-CN" altLang="zh-CN"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产</a:t>
            </a:r>
            <a:r>
              <a:rPr kumimoji="0" lang="zh-CN"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碳青霉烯酶的克雷伯菌所致菌血症</a:t>
            </a:r>
            <a:r>
              <a:rPr kumimoji="0" lang="zh-CN" altLang="zh-CN"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患者</a:t>
            </a:r>
            <a:r>
              <a:rPr kumimoji="0" lang="zh-CN" altLang="en-US"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，推荐</a:t>
            </a:r>
            <a:r>
              <a:rPr kumimoji="0" lang="zh-CN" altLang="en-US" sz="10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Calibri" panose="020F0502020204030204" pitchFamily="34" charset="0"/>
              </a:rPr>
              <a:t>头孢他啶阿维巴坦</a:t>
            </a:r>
            <a:r>
              <a:rPr kumimoji="0" lang="zh-CN" altLang="en-US" sz="10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rPr>
              <a:t>治疗。</a:t>
            </a:r>
            <a:endParaRPr kumimoji="0" lang="zh-CN" altLang="zh-CN"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Calibri" panose="020F0502020204030204" pitchFamily="34" charset="0"/>
            </a:endParaRPr>
          </a:p>
        </p:txBody>
      </p:sp>
      <p:sp>
        <p:nvSpPr>
          <p:cNvPr id="8" name="同侧圆角矩形 7"/>
          <p:cNvSpPr/>
          <p:nvPr/>
        </p:nvSpPr>
        <p:spPr bwMode="auto">
          <a:xfrm>
            <a:off x="2268538" y="3756025"/>
            <a:ext cx="4468813" cy="279400"/>
          </a:xfrm>
          <a:prstGeom prst="round2Same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11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cs"/>
              </a:rPr>
              <a:t>2018 </a:t>
            </a:r>
            <a:r>
              <a:rPr kumimoji="0" lang="zh-CN" altLang="en-US" sz="11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cs"/>
              </a:rPr>
              <a:t>中国成人医院获得性肺炎与呼吸机相关性肺炎诊断和治疗指南</a:t>
            </a:r>
            <a:r>
              <a:rPr kumimoji="0" lang="en-US" altLang="zh-CN" sz="1100" b="1" i="0" u="none" strike="noStrike" kern="1200" cap="none" spc="0" normalizeH="0" baseline="30000" noProof="0" dirty="0">
                <a:ln>
                  <a:noFill/>
                </a:ln>
                <a:solidFill>
                  <a:schemeClr val="bg1"/>
                </a:solidFill>
                <a:effectLst/>
                <a:uLnTx/>
                <a:uFillTx/>
                <a:latin typeface="微软雅黑" panose="020B0503020204020204" pitchFamily="34" charset="-122"/>
                <a:ea typeface="微软雅黑" panose="020B0503020204020204" pitchFamily="34" charset="-122"/>
                <a:cs typeface="+mn-cs"/>
              </a:rPr>
              <a:t>3</a:t>
            </a:r>
            <a:endParaRPr kumimoji="0" lang="en-US" altLang="zh-CN" sz="1100" b="1" i="0" u="none" strike="noStrike" kern="1200" cap="none" spc="0" normalizeH="0" baseline="30000" noProof="0" dirty="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
        <p:nvSpPr>
          <p:cNvPr id="9" name="文本框 13"/>
          <p:cNvSpPr txBox="1"/>
          <p:nvPr/>
        </p:nvSpPr>
        <p:spPr>
          <a:xfrm>
            <a:off x="2268538" y="4035425"/>
            <a:ext cx="6426200" cy="400050"/>
          </a:xfrm>
          <a:prstGeom prst="rect">
            <a:avLst/>
          </a:prstGeom>
          <a:solidFill>
            <a:schemeClr val="bg1">
              <a:lumMod val="95000"/>
            </a:schemeClr>
          </a:solidFill>
        </p:spPr>
        <p:txBody>
          <a:bodyPr>
            <a:spAutoFit/>
          </a:bodyPr>
          <a:ls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marL="171450" marR="0" lvl="0" indent="-171450" algn="l" defTabSz="914400" rtl="0" eaLnBrk="0" fontAlgn="base" latinLnBrk="0" hangingPunct="0">
              <a:lnSpc>
                <a:spcPct val="200000"/>
              </a:lnSpc>
              <a:spcBef>
                <a:spcPct val="0"/>
              </a:spcBef>
              <a:spcAft>
                <a:spcPct val="0"/>
              </a:spcAft>
              <a:buClrTx/>
              <a:buSzTx/>
              <a:buFont typeface="Arial" panose="020B0604020202020204" pitchFamily="34" charset="0"/>
              <a:buChar char="•"/>
              <a:defRPr/>
            </a:pPr>
            <a:r>
              <a:rPr kumimoji="0" lang="zh-CN" altLang="en-US" sz="10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针对我国流行的碳青霉烯酶 </a:t>
            </a:r>
            <a:r>
              <a:rPr kumimoji="0" lang="en-US" altLang="zh-CN" sz="10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r>
              <a:rPr kumimoji="0" lang="zh-CN" altLang="en-US" sz="10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主要是</a:t>
            </a:r>
            <a:r>
              <a:rPr kumimoji="0" lang="en-US" altLang="zh-CN" sz="10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KPC</a:t>
            </a:r>
            <a:r>
              <a:rPr kumimoji="0" lang="zh-CN" altLang="en-US" sz="10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酶</a:t>
            </a:r>
            <a:r>
              <a:rPr kumimoji="0" lang="en-US" altLang="zh-CN" sz="10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r>
              <a:rPr kumimoji="0" lang="zh-CN" altLang="en-US" sz="10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r>
              <a:rPr kumimoji="0" lang="zh-CN" altLang="en-US" sz="10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推荐</a:t>
            </a:r>
            <a:r>
              <a:rPr kumimoji="0" lang="zh-CN" altLang="en-US" sz="10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头孢他啶</a:t>
            </a:r>
            <a:r>
              <a:rPr kumimoji="0" lang="zh-CN" altLang="en-US" sz="10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rPr>
              <a:t>阿维巴坦</a:t>
            </a:r>
            <a:r>
              <a:rPr kumimoji="0" lang="zh-CN" altLang="en-US" sz="10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用于</a:t>
            </a:r>
            <a:r>
              <a:rPr kumimoji="0" lang="zh-CN" altLang="en-US" sz="10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治疗</a:t>
            </a:r>
            <a:r>
              <a:rPr kumimoji="0" lang="en-US" altLang="zh-CN" sz="10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CRE</a:t>
            </a:r>
            <a:r>
              <a:rPr kumimoji="0" lang="zh-CN" altLang="en-US" sz="10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所致的</a:t>
            </a:r>
            <a:r>
              <a:rPr kumimoji="0" lang="en-US" altLang="zh-CN" sz="10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HAP/VAP</a:t>
            </a:r>
            <a:r>
              <a:rPr kumimoji="0" lang="zh-CN" altLang="en-US" sz="10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的治疗。</a:t>
            </a:r>
            <a:endParaRPr kumimoji="0" lang="en-US" altLang="zh-CN" sz="10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endParaRPr>
          </a:p>
        </p:txBody>
      </p:sp>
      <p:sp>
        <p:nvSpPr>
          <p:cNvPr id="18442" name="文本框 2"/>
          <p:cNvSpPr txBox="1"/>
          <p:nvPr/>
        </p:nvSpPr>
        <p:spPr>
          <a:xfrm>
            <a:off x="1508125" y="406400"/>
            <a:ext cx="1676400" cy="58102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nSpc>
                <a:spcPct val="150000"/>
              </a:lnSpc>
              <a:spcBef>
                <a:spcPct val="0"/>
              </a:spcBef>
              <a:buFontTx/>
              <a:buNone/>
            </a:pPr>
            <a:r>
              <a:rPr lang="zh-CN" altLang="en-US" sz="2400" b="1" dirty="0">
                <a:solidFill>
                  <a:schemeClr val="accent1"/>
                </a:solidFill>
                <a:latin typeface="微软雅黑" panose="020B0503020204020204" pitchFamily="34" charset="-122"/>
                <a:ea typeface="微软雅黑" panose="020B0503020204020204" pitchFamily="34" charset="-122"/>
              </a:rPr>
              <a:t>有效性</a:t>
            </a:r>
            <a:endParaRPr lang="en-US" altLang="zh-CN" sz="2400" b="1" dirty="0">
              <a:solidFill>
                <a:schemeClr val="accent1"/>
              </a:solidFill>
              <a:latin typeface="微软雅黑" panose="020B0503020204020204" pitchFamily="34" charset="-122"/>
              <a:ea typeface="微软雅黑" panose="020B0503020204020204" pitchFamily="34" charset="-122"/>
            </a:endParaRPr>
          </a:p>
        </p:txBody>
      </p:sp>
      <p:pic>
        <p:nvPicPr>
          <p:cNvPr id="18443" name="图片 13"/>
          <p:cNvPicPr>
            <a:picLocks noChangeAspect="1"/>
          </p:cNvPicPr>
          <p:nvPr/>
        </p:nvPicPr>
        <p:blipFill>
          <a:blip r:embed="rId1"/>
          <a:srcRect l="5350" t="28526" r="4004" b="29613"/>
          <a:stretch>
            <a:fillRect/>
          </a:stretch>
        </p:blipFill>
        <p:spPr>
          <a:xfrm>
            <a:off x="788988" y="1503363"/>
            <a:ext cx="1058862" cy="488950"/>
          </a:xfrm>
          <a:prstGeom prst="rect">
            <a:avLst/>
          </a:prstGeom>
          <a:noFill/>
          <a:ln w="9525">
            <a:noFill/>
          </a:ln>
        </p:spPr>
      </p:pic>
      <p:pic>
        <p:nvPicPr>
          <p:cNvPr id="18444" name="Picture 2" descr="查看源图像"/>
          <p:cNvPicPr>
            <a:picLocks noChangeAspect="1"/>
          </p:cNvPicPr>
          <p:nvPr/>
        </p:nvPicPr>
        <p:blipFill>
          <a:blip r:embed="rId2"/>
          <a:srcRect l="20828" t="13019" r="21124" b="13084"/>
          <a:stretch>
            <a:fillRect/>
          </a:stretch>
        </p:blipFill>
        <p:spPr>
          <a:xfrm>
            <a:off x="942975" y="3632200"/>
            <a:ext cx="750888" cy="727075"/>
          </a:xfrm>
          <a:prstGeom prst="rect">
            <a:avLst/>
          </a:prstGeom>
          <a:noFill/>
          <a:ln w="9525">
            <a:noFill/>
          </a:ln>
        </p:spPr>
      </p:pic>
      <p:pic>
        <p:nvPicPr>
          <p:cNvPr id="18445" name="图片 15"/>
          <p:cNvPicPr>
            <a:picLocks noChangeAspect="1"/>
          </p:cNvPicPr>
          <p:nvPr/>
        </p:nvPicPr>
        <p:blipFill>
          <a:blip r:embed="rId3"/>
          <a:srcRect b="72855"/>
          <a:stretch>
            <a:fillRect/>
          </a:stretch>
        </p:blipFill>
        <p:spPr>
          <a:xfrm>
            <a:off x="590550" y="2487613"/>
            <a:ext cx="1455738" cy="649287"/>
          </a:xfrm>
          <a:prstGeom prst="rect">
            <a:avLst/>
          </a:prstGeom>
          <a:noFill/>
          <a:ln w="9525">
            <a:noFill/>
          </a:ln>
          <a:effectLst>
            <a:outerShdw algn="tl" rotWithShape="0">
              <a:srgbClr val="000000">
                <a:alpha val="70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圆角矩形 6"/>
          <p:cNvSpPr/>
          <p:nvPr/>
        </p:nvSpPr>
        <p:spPr bwMode="auto">
          <a:xfrm>
            <a:off x="3384550" y="1035050"/>
            <a:ext cx="5238750" cy="1093788"/>
          </a:xfrm>
          <a:prstGeom prst="roundRect">
            <a:avLst>
              <a:gd name="adj" fmla="val 0"/>
            </a:avLst>
          </a:prstGeom>
          <a:solidFill>
            <a:schemeClr val="accent3">
              <a:lumMod val="95000"/>
            </a:schemeClr>
          </a:solidFill>
          <a:ln w="9525" cap="flat" cmpd="sng" algn="ctr">
            <a:noFill/>
            <a:prstDash val="solid"/>
            <a:round/>
            <a:headEnd type="none" w="med" len="med"/>
            <a:tailEnd type="none" w="med" len="med"/>
          </a:ln>
          <a:effectLst/>
        </p:spPr>
        <p:txBody>
          <a:bodyPr/>
          <a:lstStyle/>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endPar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19459"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04</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346075" y="1912938"/>
            <a:ext cx="2305050" cy="1054100"/>
          </a:xfrm>
          <a:prstGeom prst="rect">
            <a:avLst/>
          </a:prstGeom>
          <a:noFill/>
        </p:spPr>
        <p:txBody>
          <a:bodyPr>
            <a:spAutoFit/>
          </a:bodyPr>
          <a:lstStyle/>
          <a:p>
            <a:pPr marR="0" algn="ctr"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创新性</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algn="ctr"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Innovativeness</a:t>
            </a:r>
            <a:r>
              <a:rPr kumimoji="0" lang="zh-CN" altLang="en-US"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 </a:t>
            </a:r>
            <a:endPar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5" name="圆角矩形 4"/>
          <p:cNvSpPr/>
          <p:nvPr/>
        </p:nvSpPr>
        <p:spPr bwMode="auto">
          <a:xfrm>
            <a:off x="3384550" y="2308225"/>
            <a:ext cx="5238750" cy="1590675"/>
          </a:xfrm>
          <a:prstGeom prst="roundRect">
            <a:avLst>
              <a:gd name="adj" fmla="val 0"/>
            </a:avLst>
          </a:prstGeom>
          <a:solidFill>
            <a:schemeClr val="accent3">
              <a:lumMod val="95000"/>
            </a:schemeClr>
          </a:solidFill>
          <a:ln w="9525" cap="flat" cmpd="sng" algn="ctr">
            <a:noFill/>
            <a:prstDash val="solid"/>
            <a:round/>
            <a:headEnd type="none" w="med" len="med"/>
            <a:tailEnd type="none" w="med" len="med"/>
          </a:ln>
          <a:effectLst/>
        </p:spPr>
        <p:txBody>
          <a:bodyPr/>
          <a:lstStyle/>
          <a:p>
            <a:pPr marL="338455" marR="0" lvl="0" indent="0" algn="l" defTabSz="914400" rtl="0" eaLnBrk="1" fontAlgn="base" latinLnBrk="0" hangingPunct="1">
              <a:lnSpc>
                <a:spcPct val="120000"/>
              </a:lnSpc>
              <a:spcBef>
                <a:spcPct val="0"/>
              </a:spcBef>
              <a:spcAft>
                <a:spcPct val="0"/>
              </a:spcAft>
              <a:buClrTx/>
              <a:buSzTx/>
              <a:buFontTx/>
              <a:buNone/>
              <a:defRPr/>
            </a:pPr>
            <a:endParaRPr kumimoji="0" lang="en-US" altLang="zh-CN" sz="11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5"/>
          <p:cNvSpPr/>
          <p:nvPr/>
        </p:nvSpPr>
        <p:spPr bwMode="auto">
          <a:xfrm>
            <a:off x="3035300" y="4005263"/>
            <a:ext cx="5588000" cy="369888"/>
          </a:xfrm>
          <a:prstGeom prst="roundRect">
            <a:avLst>
              <a:gd name="adj" fmla="val 25104"/>
            </a:avLst>
          </a:prstGeom>
          <a:solidFill>
            <a:schemeClr val="accent3">
              <a:lumMod val="95000"/>
            </a:schemeClr>
          </a:solidFill>
          <a:ln w="9525" cap="flat" cmpd="sng" algn="ctr">
            <a:noFill/>
            <a:prstDash val="solid"/>
            <a:round/>
            <a:headEnd type="none" w="med" len="med"/>
            <a:tailEnd type="none" w="med" len="med"/>
          </a:ln>
          <a:effec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14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药品注册分类：化药</a:t>
            </a:r>
            <a:r>
              <a:rPr kumimoji="0" lang="en-US" altLang="zh-CN" sz="14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4</a:t>
            </a:r>
            <a:r>
              <a:rPr kumimoji="0" lang="zh-CN" altLang="en-US" sz="14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类</a:t>
            </a:r>
            <a:endPar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19463" name="圆角矩形 7"/>
          <p:cNvSpPr/>
          <p:nvPr/>
        </p:nvSpPr>
        <p:spPr>
          <a:xfrm>
            <a:off x="3024188" y="1035050"/>
            <a:ext cx="360362" cy="1093788"/>
          </a:xfrm>
          <a:prstGeom prst="roundRect">
            <a:avLst>
              <a:gd name="adj" fmla="val 0"/>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200" b="1" dirty="0">
                <a:solidFill>
                  <a:schemeClr val="bg1"/>
                </a:solidFill>
                <a:latin typeface="微软雅黑" panose="020B0503020204020204" pitchFamily="34" charset="-122"/>
                <a:ea typeface="微软雅黑" panose="020B0503020204020204" pitchFamily="34" charset="-122"/>
              </a:rPr>
              <a:t>主要</a:t>
            </a:r>
            <a:endParaRPr lang="en-US" altLang="zh-CN" sz="1200" b="1" dirty="0">
              <a:solidFill>
                <a:schemeClr val="bg1"/>
              </a:solidFill>
              <a:latin typeface="微软雅黑" panose="020B0503020204020204" pitchFamily="34" charset="-122"/>
              <a:ea typeface="微软雅黑" panose="020B0503020204020204" pitchFamily="34" charset="-122"/>
            </a:endParaRPr>
          </a:p>
          <a:p>
            <a:pPr marL="0" lvl="0" indent="0" algn="ctr" eaLnBrk="1" hangingPunct="1">
              <a:spcBef>
                <a:spcPct val="0"/>
              </a:spcBef>
              <a:buNone/>
            </a:pPr>
            <a:r>
              <a:rPr lang="zh-CN" altLang="en-US" sz="1200" b="1" dirty="0">
                <a:solidFill>
                  <a:schemeClr val="bg1"/>
                </a:solidFill>
                <a:latin typeface="微软雅黑" panose="020B0503020204020204" pitchFamily="34" charset="-122"/>
                <a:ea typeface="微软雅黑" panose="020B0503020204020204" pitchFamily="34" charset="-122"/>
              </a:rPr>
              <a:t>创新点</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sp>
        <p:nvSpPr>
          <p:cNvPr id="19464" name="圆角矩形 8"/>
          <p:cNvSpPr/>
          <p:nvPr/>
        </p:nvSpPr>
        <p:spPr>
          <a:xfrm>
            <a:off x="3035300" y="2308225"/>
            <a:ext cx="349250" cy="1590675"/>
          </a:xfrm>
          <a:prstGeom prst="roundRect">
            <a:avLst>
              <a:gd name="adj" fmla="val 0"/>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100" b="1" dirty="0">
                <a:solidFill>
                  <a:schemeClr val="bg1"/>
                </a:solidFill>
                <a:latin typeface="微软雅黑" panose="020B0503020204020204" pitchFamily="34" charset="-122"/>
                <a:ea typeface="微软雅黑" panose="020B0503020204020204" pitchFamily="34" charset="-122"/>
              </a:rPr>
              <a:t>创新带来的获益</a:t>
            </a:r>
            <a:endParaRPr lang="zh-CN" altLang="en-US" sz="1100" b="1" dirty="0">
              <a:solidFill>
                <a:schemeClr val="bg1"/>
              </a:solidFill>
              <a:latin typeface="微软雅黑" panose="020B0503020204020204" pitchFamily="34" charset="-122"/>
              <a:ea typeface="微软雅黑" panose="020B0503020204020204" pitchFamily="34" charset="-122"/>
            </a:endParaRPr>
          </a:p>
        </p:txBody>
      </p:sp>
      <p:sp>
        <p:nvSpPr>
          <p:cNvPr id="19465" name="文本框 4"/>
          <p:cNvSpPr txBox="1"/>
          <p:nvPr/>
        </p:nvSpPr>
        <p:spPr>
          <a:xfrm>
            <a:off x="3524250" y="1128713"/>
            <a:ext cx="5029200" cy="9810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285750" lvl="0" indent="-285750">
              <a:lnSpc>
                <a:spcPct val="120000"/>
              </a:lnSpc>
              <a:spcBef>
                <a:spcPts val="600"/>
              </a:spcBef>
            </a:pPr>
            <a:r>
              <a:rPr lang="zh-CN" altLang="en-US" sz="1100" dirty="0">
                <a:solidFill>
                  <a:srgbClr val="FF0000"/>
                </a:solidFill>
                <a:latin typeface="微软雅黑" panose="020B0503020204020204" pitchFamily="34" charset="-122"/>
                <a:ea typeface="微软雅黑" panose="020B0503020204020204" pitchFamily="34" charset="-122"/>
              </a:rPr>
              <a:t>是首个治疗产</a:t>
            </a:r>
            <a:r>
              <a:rPr lang="en-US" altLang="zh-CN" sz="1100" dirty="0">
                <a:solidFill>
                  <a:srgbClr val="FF0000"/>
                </a:solidFill>
                <a:latin typeface="微软雅黑" panose="020B0503020204020204" pitchFamily="34" charset="-122"/>
                <a:ea typeface="微软雅黑" panose="020B0503020204020204" pitchFamily="34" charset="-122"/>
              </a:rPr>
              <a:t>KPC</a:t>
            </a:r>
            <a:r>
              <a:rPr lang="zh-CN" altLang="en-US" sz="1100" dirty="0">
                <a:solidFill>
                  <a:srgbClr val="FF0000"/>
                </a:solidFill>
                <a:latin typeface="微软雅黑" panose="020B0503020204020204" pitchFamily="34" charset="-122"/>
                <a:ea typeface="微软雅黑" panose="020B0503020204020204" pitchFamily="34" charset="-122"/>
              </a:rPr>
              <a:t>酶细菌感染的酶抑制剂复方制剂：</a:t>
            </a:r>
            <a:r>
              <a:rPr lang="zh-CN" altLang="en-US" sz="1100" dirty="0">
                <a:latin typeface="微软雅黑" panose="020B0503020204020204" pitchFamily="34" charset="-122"/>
                <a:ea typeface="微软雅黑" panose="020B0503020204020204" pitchFamily="34" charset="-122"/>
              </a:rPr>
              <a:t>酶抑制剂阿维巴坦抑酶谱广，作用机制独特，共价结合、</a:t>
            </a:r>
            <a:r>
              <a:rPr lang="zh-CN" altLang="en-US" sz="1100" dirty="0">
                <a:latin typeface="微软雅黑" panose="020B0503020204020204" pitchFamily="34" charset="-122"/>
                <a:ea typeface="微软雅黑" panose="020B0503020204020204" pitchFamily="34" charset="-122"/>
                <a:sym typeface="微软雅黑" panose="020B0503020204020204" pitchFamily="34" charset="-122"/>
              </a:rPr>
              <a:t>可逆性抑酶</a:t>
            </a:r>
            <a:r>
              <a:rPr lang="en-US" altLang="zh-CN" sz="1100" baseline="30000"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100" dirty="0">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100" dirty="0">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a:lnSpc>
                <a:spcPct val="120000"/>
              </a:lnSpc>
              <a:spcBef>
                <a:spcPts val="600"/>
              </a:spcBef>
            </a:pPr>
            <a:r>
              <a:rPr lang="en-US" altLang="zh-CN" sz="1100" dirty="0">
                <a:solidFill>
                  <a:srgbClr val="FF0000"/>
                </a:solidFill>
                <a:latin typeface="微软雅黑" panose="020B0503020204020204" pitchFamily="34" charset="-122"/>
                <a:ea typeface="微软雅黑" panose="020B0503020204020204" pitchFamily="34" charset="-122"/>
              </a:rPr>
              <a:t>4:1</a:t>
            </a:r>
            <a:r>
              <a:rPr lang="zh-CN" altLang="en-US" sz="1100" dirty="0">
                <a:solidFill>
                  <a:srgbClr val="FF0000"/>
                </a:solidFill>
                <a:latin typeface="微软雅黑" panose="020B0503020204020204" pitchFamily="34" charset="-122"/>
                <a:ea typeface="微软雅黑" panose="020B0503020204020204" pitchFamily="34" charset="-122"/>
              </a:rPr>
              <a:t>最优配比：</a:t>
            </a:r>
            <a:r>
              <a:rPr lang="zh-CN" altLang="en-US" sz="1100" dirty="0">
                <a:latin typeface="微软雅黑" panose="020B0503020204020204" pitchFamily="34" charset="-122"/>
                <a:ea typeface="微软雅黑" panose="020B0503020204020204" pitchFamily="34" charset="-122"/>
              </a:rPr>
              <a:t>头孢他啶阿维巴坦（</a:t>
            </a:r>
            <a:r>
              <a:rPr lang="en-US" altLang="zh-CN" sz="1100" dirty="0">
                <a:latin typeface="微软雅黑" panose="020B0503020204020204" pitchFamily="34" charset="-122"/>
                <a:ea typeface="微软雅黑" panose="020B0503020204020204" pitchFamily="34" charset="-122"/>
              </a:rPr>
              <a:t>4:1</a:t>
            </a:r>
            <a:r>
              <a:rPr lang="zh-CN" altLang="en-US" sz="1100" dirty="0">
                <a:latin typeface="微软雅黑" panose="020B0503020204020204" pitchFamily="34" charset="-122"/>
                <a:ea typeface="微软雅黑" panose="020B0503020204020204" pitchFamily="34" charset="-122"/>
              </a:rPr>
              <a:t>）是国内外共识认可的</a:t>
            </a:r>
            <a:r>
              <a:rPr lang="en-US" altLang="zh-CN" sz="1100" dirty="0">
                <a:latin typeface="微软雅黑" panose="020B0503020204020204" pitchFamily="34" charset="-122"/>
                <a:ea typeface="微软雅黑" panose="020B0503020204020204" pitchFamily="34" charset="-122"/>
              </a:rPr>
              <a:t>β-</a:t>
            </a:r>
            <a:r>
              <a:rPr lang="zh-CN" altLang="en-US" sz="1100" dirty="0">
                <a:latin typeface="微软雅黑" panose="020B0503020204020204" pitchFamily="34" charset="-122"/>
                <a:ea typeface="微软雅黑" panose="020B0503020204020204" pitchFamily="34" charset="-122"/>
              </a:rPr>
              <a:t>内酰胺酶合剂及配比</a:t>
            </a:r>
            <a:r>
              <a:rPr lang="en-US" altLang="zh-CN" sz="1100" baseline="30000" dirty="0">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1100" dirty="0">
                <a:latin typeface="微软雅黑" panose="020B0503020204020204" pitchFamily="34" charset="-122"/>
                <a:ea typeface="微软雅黑" panose="020B0503020204020204" pitchFamily="34" charset="-122"/>
              </a:rPr>
              <a:t>，</a:t>
            </a:r>
            <a:r>
              <a:rPr lang="en-US" altLang="zh-CN" sz="1100" dirty="0">
                <a:latin typeface="微软雅黑" panose="020B0503020204020204" pitchFamily="34" charset="-122"/>
                <a:ea typeface="微软雅黑" panose="020B0503020204020204" pitchFamily="34" charset="-122"/>
              </a:rPr>
              <a:t>PK/PD</a:t>
            </a:r>
            <a:r>
              <a:rPr lang="zh-CN" altLang="en-US" sz="1100" dirty="0">
                <a:latin typeface="微软雅黑" panose="020B0503020204020204" pitchFamily="34" charset="-122"/>
                <a:ea typeface="微软雅黑" panose="020B0503020204020204" pitchFamily="34" charset="-122"/>
              </a:rPr>
              <a:t>更契合。</a:t>
            </a:r>
            <a:endParaRPr lang="en-US" altLang="zh-CN" sz="1100" dirty="0">
              <a:latin typeface="微软雅黑" panose="020B0503020204020204" pitchFamily="34" charset="-122"/>
              <a:ea typeface="微软雅黑" panose="020B0503020204020204" pitchFamily="34" charset="-122"/>
            </a:endParaRPr>
          </a:p>
        </p:txBody>
      </p:sp>
      <p:sp>
        <p:nvSpPr>
          <p:cNvPr id="19466" name="矩形 1"/>
          <p:cNvSpPr/>
          <p:nvPr/>
        </p:nvSpPr>
        <p:spPr>
          <a:xfrm>
            <a:off x="0" y="4857750"/>
            <a:ext cx="9144000" cy="338138"/>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800" dirty="0">
                <a:latin typeface="微软雅黑" panose="020B0503020204020204" pitchFamily="34" charset="-122"/>
                <a:ea typeface="微软雅黑" panose="020B0503020204020204" pitchFamily="34" charset="-122"/>
              </a:rPr>
              <a:t>1</a:t>
            </a:r>
            <a:r>
              <a:rPr lang="zh-CN" altLang="en-US" sz="800" dirty="0">
                <a:latin typeface="微软雅黑" panose="020B0503020204020204" pitchFamily="34" charset="-122"/>
                <a:ea typeface="微软雅黑" panose="020B0503020204020204" pitchFamily="34" charset="-122"/>
              </a:rPr>
              <a:t>、郁群</a:t>
            </a:r>
            <a:r>
              <a:rPr lang="en-US" altLang="zh-CN" sz="800" dirty="0">
                <a:latin typeface="微软雅黑" panose="020B0503020204020204" pitchFamily="34" charset="-122"/>
                <a:ea typeface="微软雅黑" panose="020B0503020204020204" pitchFamily="34" charset="-122"/>
              </a:rPr>
              <a:t>. </a:t>
            </a:r>
            <a:r>
              <a:rPr lang="zh-CN" altLang="en-US" sz="800" dirty="0">
                <a:latin typeface="微软雅黑" panose="020B0503020204020204" pitchFamily="34" charset="-122"/>
                <a:ea typeface="微软雅黑" panose="020B0503020204020204" pitchFamily="34" charset="-122"/>
              </a:rPr>
              <a:t>中国药物化学杂志</a:t>
            </a:r>
            <a:r>
              <a:rPr lang="en-US" altLang="zh-CN" sz="800" dirty="0">
                <a:latin typeface="微软雅黑" panose="020B0503020204020204" pitchFamily="34" charset="-122"/>
                <a:ea typeface="微软雅黑" panose="020B0503020204020204" pitchFamily="34" charset="-122"/>
              </a:rPr>
              <a:t>, 2015, 25(5)</a:t>
            </a:r>
            <a:r>
              <a:rPr lang="zh-CN" altLang="en-US" sz="800" dirty="0">
                <a:latin typeface="微软雅黑" panose="020B0503020204020204" pitchFamily="34" charset="-122"/>
                <a:ea typeface="微软雅黑" panose="020B0503020204020204" pitchFamily="34" charset="-122"/>
              </a:rPr>
              <a:t>：</a:t>
            </a:r>
            <a:r>
              <a:rPr lang="en-US" altLang="zh-CN" sz="800" dirty="0">
                <a:latin typeface="微软雅黑" panose="020B0503020204020204" pitchFamily="34" charset="-122"/>
                <a:ea typeface="微软雅黑" panose="020B0503020204020204" pitchFamily="34" charset="-122"/>
              </a:rPr>
              <a:t>413.        2</a:t>
            </a:r>
            <a:r>
              <a:rPr lang="zh-CN" altLang="en-US" sz="800" dirty="0">
                <a:latin typeface="微软雅黑" panose="020B0503020204020204" pitchFamily="34" charset="-122"/>
                <a:ea typeface="微软雅黑" panose="020B0503020204020204" pitchFamily="34" charset="-122"/>
              </a:rPr>
              <a:t>、中华医学杂志</a:t>
            </a:r>
            <a:r>
              <a:rPr lang="en-US" altLang="zh-CN" sz="800" dirty="0">
                <a:latin typeface="微软雅黑" panose="020B0503020204020204" pitchFamily="34" charset="-122"/>
                <a:ea typeface="微软雅黑" panose="020B0503020204020204" pitchFamily="34" charset="-122"/>
              </a:rPr>
              <a:t>,2020,100(10):738-747.         3</a:t>
            </a:r>
            <a:r>
              <a:rPr lang="zh-CN" altLang="en-US" sz="800" dirty="0">
                <a:latin typeface="微软雅黑" panose="020B0503020204020204" pitchFamily="34" charset="-122"/>
                <a:ea typeface="微软雅黑" panose="020B0503020204020204" pitchFamily="34" charset="-122"/>
              </a:rPr>
              <a:t>、</a:t>
            </a:r>
            <a:r>
              <a:rPr lang="da-DK" altLang="zh-CN" sz="800" dirty="0">
                <a:latin typeface="微软雅黑" panose="020B0503020204020204" pitchFamily="34" charset="-122"/>
                <a:ea typeface="微软雅黑" panose="020B0503020204020204" pitchFamily="34" charset="-122"/>
              </a:rPr>
              <a:t>Lahiri SD et al. Antimicrob Agents Chemother. 2013;57:2496–2505.          </a:t>
            </a:r>
            <a:endParaRPr lang="da-DK" altLang="zh-CN" sz="800" dirty="0">
              <a:latin typeface="微软雅黑" panose="020B0503020204020204" pitchFamily="34" charset="-122"/>
              <a:ea typeface="微软雅黑" panose="020B0503020204020204" pitchFamily="34" charset="-122"/>
            </a:endParaRPr>
          </a:p>
          <a:p>
            <a:pPr marL="0" lvl="0" indent="0">
              <a:spcBef>
                <a:spcPct val="0"/>
              </a:spcBef>
              <a:buFontTx/>
              <a:buNone/>
            </a:pPr>
            <a:r>
              <a:rPr lang="en-US" altLang="zh-CN" sz="800" dirty="0">
                <a:latin typeface="微软雅黑" panose="020B0503020204020204" pitchFamily="34" charset="-122"/>
                <a:ea typeface="微软雅黑" panose="020B0503020204020204" pitchFamily="34" charset="-122"/>
              </a:rPr>
              <a:t>4</a:t>
            </a:r>
            <a:r>
              <a:rPr lang="zh-CN" altLang="en-US" sz="800" dirty="0">
                <a:latin typeface="微软雅黑" panose="020B0503020204020204" pitchFamily="34" charset="-122"/>
                <a:ea typeface="微软雅黑" panose="020B0503020204020204" pitchFamily="34" charset="-122"/>
              </a:rPr>
              <a:t>、杨帆</a:t>
            </a:r>
            <a:r>
              <a:rPr lang="en-US" altLang="zh-CN" sz="800" dirty="0">
                <a:latin typeface="微软雅黑" panose="020B0503020204020204" pitchFamily="34" charset="-122"/>
                <a:ea typeface="微软雅黑" panose="020B0503020204020204" pitchFamily="34" charset="-122"/>
              </a:rPr>
              <a:t>, </a:t>
            </a:r>
            <a:r>
              <a:rPr lang="zh-CN" altLang="en-US" sz="800" dirty="0">
                <a:latin typeface="微软雅黑" panose="020B0503020204020204" pitchFamily="34" charset="-122"/>
                <a:ea typeface="微软雅黑" panose="020B0503020204020204" pitchFamily="34" charset="-122"/>
              </a:rPr>
              <a:t>王明华</a:t>
            </a:r>
            <a:r>
              <a:rPr lang="en-US" altLang="zh-CN" sz="800" dirty="0">
                <a:latin typeface="微软雅黑" panose="020B0503020204020204" pitchFamily="34" charset="-122"/>
                <a:ea typeface="微软雅黑" panose="020B0503020204020204" pitchFamily="34" charset="-122"/>
              </a:rPr>
              <a:t>. </a:t>
            </a:r>
            <a:r>
              <a:rPr lang="zh-CN" altLang="en-US" sz="800" dirty="0">
                <a:latin typeface="微软雅黑" panose="020B0503020204020204" pitchFamily="34" charset="-122"/>
                <a:ea typeface="微软雅黑" panose="020B0503020204020204" pitchFamily="34" charset="-122"/>
              </a:rPr>
              <a:t>第三军医大学学报</a:t>
            </a:r>
            <a:r>
              <a:rPr lang="en-US" altLang="zh-CN" sz="800" dirty="0">
                <a:latin typeface="微软雅黑" panose="020B0503020204020204" pitchFamily="34" charset="-122"/>
                <a:ea typeface="微软雅黑" panose="020B0503020204020204" pitchFamily="34" charset="-122"/>
              </a:rPr>
              <a:t>, 2013, 35(23):2498-2501          5</a:t>
            </a:r>
            <a:r>
              <a:rPr lang="zh-CN" altLang="en-US" sz="800" dirty="0">
                <a:latin typeface="微软雅黑" panose="020B0503020204020204" pitchFamily="34" charset="-122"/>
                <a:ea typeface="微软雅黑" panose="020B0503020204020204" pitchFamily="34" charset="-122"/>
              </a:rPr>
              <a:t>、注射用头孢他啶阿维巴坦钠产品说明书</a:t>
            </a:r>
            <a:r>
              <a:rPr lang="en-US" altLang="zh-CN" sz="800" dirty="0">
                <a:latin typeface="微软雅黑" panose="020B0503020204020204" pitchFamily="34" charset="-122"/>
                <a:ea typeface="微软雅黑" panose="020B0503020204020204" pitchFamily="34" charset="-122"/>
              </a:rPr>
              <a:t>  </a:t>
            </a:r>
            <a:endParaRPr lang="fr-FR" altLang="zh-CN" sz="800" dirty="0">
              <a:latin typeface="微软雅黑" panose="020B0503020204020204" pitchFamily="34" charset="-122"/>
              <a:ea typeface="微软雅黑" panose="020B0503020204020204" pitchFamily="34" charset="-122"/>
            </a:endParaRPr>
          </a:p>
        </p:txBody>
      </p:sp>
      <p:sp>
        <p:nvSpPr>
          <p:cNvPr id="2" name="文本框 4"/>
          <p:cNvSpPr txBox="1">
            <a:spLocks noChangeArrowheads="1"/>
          </p:cNvSpPr>
          <p:nvPr/>
        </p:nvSpPr>
        <p:spPr bwMode="auto">
          <a:xfrm>
            <a:off x="3524250" y="2308225"/>
            <a:ext cx="5029200"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285750" marR="0" lvl="0" indent="-285750" algn="l" defTabSz="914400" rtl="0" eaLnBrk="0" fontAlgn="base" latinLnBrk="0" hangingPunct="0">
              <a:lnSpc>
                <a:spcPct val="120000"/>
              </a:lnSpc>
              <a:spcBef>
                <a:spcPts val="600"/>
              </a:spcBef>
              <a:spcAft>
                <a:spcPts val="0"/>
              </a:spcAft>
              <a:buClrTx/>
              <a:buSzTx/>
              <a:buFont typeface="Arial" panose="020B0604020202020204" pitchFamily="34" charset="0"/>
              <a:buChar char="•"/>
              <a:defRPr/>
            </a:pPr>
            <a:r>
              <a:rPr kumimoji="0" lang="zh-CN" altLang="en-US" sz="11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提升患者生存率：</a:t>
            </a:r>
            <a:r>
              <a:rPr kumimoji="0" lang="zh-CN" altLang="en-US" sz="1100" b="0" i="0" u="none" strike="noStrike" kern="1200" cap="none" spc="0" normalizeH="0" baseline="0" noProof="0" dirty="0" smtClean="0">
                <a:ln>
                  <a:noFill/>
                </a:ln>
                <a:solidFill>
                  <a:schemeClr val="accent4"/>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头孢他啶阿维巴坦</a:t>
            </a:r>
            <a:r>
              <a:rPr kumimoji="0" lang="zh-CN" altLang="en-US" sz="11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抑酶谱更广，</a:t>
            </a:r>
            <a:r>
              <a:rPr kumimoji="0" lang="zh-CN" altLang="en-US"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有效覆盖</a:t>
            </a:r>
            <a:r>
              <a:rPr kumimoji="0" lang="en-US" altLang="zh-CN"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A</a:t>
            </a:r>
            <a:r>
              <a:rPr kumimoji="0" lang="zh-CN" altLang="en-US"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类酶、</a:t>
            </a:r>
            <a:r>
              <a:rPr kumimoji="0" lang="en-US" altLang="zh-CN"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C</a:t>
            </a:r>
            <a:r>
              <a:rPr kumimoji="0" lang="zh-CN" altLang="en-US"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类酶、部分</a:t>
            </a:r>
            <a:r>
              <a:rPr kumimoji="0" lang="en-US" altLang="zh-CN"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D</a:t>
            </a:r>
            <a:r>
              <a:rPr kumimoji="0" lang="zh-CN" altLang="en-US"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类酶等多种碳青霉烯酶</a:t>
            </a:r>
            <a:r>
              <a:rPr kumimoji="0" lang="en-US" altLang="zh-CN" sz="1100" b="0" i="0" u="none" strike="noStrike" kern="1200" cap="none" spc="0" normalizeH="0" baseline="3000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3</a:t>
            </a:r>
            <a:r>
              <a:rPr kumimoji="0" lang="zh-CN" altLang="en-US"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；且</a:t>
            </a:r>
            <a:r>
              <a:rPr kumimoji="0" lang="zh-CN" altLang="en-US" sz="11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抑酶强度优于前</a:t>
            </a:r>
            <a:r>
              <a:rPr kumimoji="0" lang="en-US" altLang="zh-CN" sz="11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3</a:t>
            </a:r>
            <a:r>
              <a:rPr kumimoji="0" lang="zh-CN" altLang="en-US" sz="11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代</a:t>
            </a:r>
            <a:r>
              <a:rPr kumimoji="0" lang="zh-CN" altLang="en-US"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（阿维巴坦抑制</a:t>
            </a:r>
            <a:r>
              <a:rPr kumimoji="0" lang="en-US" altLang="zh-CN"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1</a:t>
            </a:r>
            <a:r>
              <a:rPr kumimoji="0" lang="zh-CN" altLang="en-US"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个</a:t>
            </a:r>
            <a:r>
              <a:rPr kumimoji="0" lang="en-US" altLang="zh-CN"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β</a:t>
            </a:r>
            <a:r>
              <a:rPr kumimoji="0" lang="zh-CN" altLang="en-US"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内酰胺酶分子仅需</a:t>
            </a:r>
            <a:r>
              <a:rPr kumimoji="0" lang="en-US" altLang="zh-CN"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1~5</a:t>
            </a:r>
            <a:r>
              <a:rPr kumimoji="0" lang="zh-CN" altLang="en-US"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个阿维巴坦分子，他唑巴坦和克拉维酸则需要</a:t>
            </a:r>
            <a:r>
              <a:rPr kumimoji="0" lang="en-US" altLang="zh-CN"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55~214</a:t>
            </a:r>
            <a:r>
              <a:rPr kumimoji="0" lang="zh-CN" altLang="en-US"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个分子）</a:t>
            </a:r>
            <a:r>
              <a:rPr kumimoji="0" lang="en-US" altLang="zh-CN" sz="1100" b="0" i="0" u="none" strike="noStrike" kern="1200" cap="none" spc="0" normalizeH="0" baseline="3000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4</a:t>
            </a:r>
            <a:r>
              <a:rPr kumimoji="0" lang="zh-CN" altLang="en-US"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，显著降低患者死亡率，提高患者生存获益。</a:t>
            </a:r>
            <a:endParaRPr kumimoji="0" lang="en-US" altLang="zh-CN"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endParaRPr>
          </a:p>
          <a:p>
            <a:pPr marL="285750" marR="0" lvl="0" indent="-285750" algn="l" defTabSz="914400" rtl="0" eaLnBrk="0" fontAlgn="base" latinLnBrk="0" hangingPunct="0">
              <a:lnSpc>
                <a:spcPct val="120000"/>
              </a:lnSpc>
              <a:spcBef>
                <a:spcPts val="600"/>
              </a:spcBef>
              <a:spcAft>
                <a:spcPts val="0"/>
              </a:spcAft>
              <a:buClrTx/>
              <a:buSzTx/>
              <a:buFont typeface="Arial" panose="020B0604020202020204" pitchFamily="34" charset="0"/>
              <a:buChar char="•"/>
              <a:defRPr/>
            </a:pPr>
            <a:r>
              <a:rPr kumimoji="0" lang="zh-CN" altLang="en-US" sz="11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治疗范围更广：</a:t>
            </a:r>
            <a:r>
              <a:rPr kumimoji="0" lang="zh-CN" altLang="en-US" sz="1100" b="0" i="0" u="none" strike="noStrike" kern="1200" cap="none" spc="0" normalizeH="0" baseline="0" noProof="0" dirty="0" smtClean="0">
                <a:ln>
                  <a:noFill/>
                </a:ln>
                <a:solidFill>
                  <a:schemeClr val="accent4"/>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头孢他啶阿维巴坦</a:t>
            </a:r>
            <a:r>
              <a:rPr kumimoji="0" lang="zh-CN" altLang="en-US" sz="11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穿透力更强，组织分布广泛，</a:t>
            </a:r>
            <a:r>
              <a:rPr kumimoji="0" lang="zh-CN" altLang="en-US"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在血浆、支气管上皮内衬液、脑脊液等组织中血药浓度均理想</a:t>
            </a:r>
            <a:r>
              <a:rPr kumimoji="0" lang="en-US" altLang="zh-CN" sz="1100" b="0" i="0" u="none" strike="noStrike" kern="1200" cap="none" spc="0" normalizeH="0" baseline="3000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5</a:t>
            </a:r>
            <a:r>
              <a:rPr kumimoji="0" lang="zh-CN" altLang="en-US"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，能有效对抗全身多系统感染</a:t>
            </a:r>
            <a:endParaRPr kumimoji="0" lang="en-US" altLang="zh-CN" sz="11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endParaRPr>
          </a:p>
        </p:txBody>
      </p:sp>
    </p:spTree>
  </p:cSld>
  <p:clrMapOvr>
    <a:masterClrMapping/>
  </p:clrMapOvr>
</p:sld>
</file>

<file path=ppt/tags/tag1.xml><?xml version="1.0" encoding="utf-8"?>
<p:tagLst xmlns:p="http://schemas.openxmlformats.org/presentationml/2006/main">
  <p:tag name="MH" val="20211024181145"/>
  <p:tag name="MH_LIBRARY" val="CONTENTS"/>
  <p:tag name="MH_TYPE" val="OTHERS"/>
  <p:tag name="ID" val="626776"/>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COMMONDATA" val="eyJoZGlkIjoiZGQwMTc3MTIxNDIyZTNjNzFmYjEzMTMwOWEzNzdkMjcifQ=="/>
</p:tagLst>
</file>

<file path=ppt/tags/tag2.xml><?xml version="1.0" encoding="utf-8"?>
<p:tagLst xmlns:p="http://schemas.openxmlformats.org/presentationml/2006/main">
  <p:tag name="MH" val="20211024181145"/>
  <p:tag name="MH_LIBRARY" val="CONTENTS"/>
  <p:tag name="MH_TYPE" val="OTHERS"/>
  <p:tag name="ID" val="626776"/>
</p:tagLst>
</file>

<file path=ppt/tags/tag3.xml><?xml version="1.0" encoding="utf-8"?>
<p:tagLst xmlns:p="http://schemas.openxmlformats.org/presentationml/2006/main">
  <p:tag name="MH" val="20211024181145"/>
  <p:tag name="MH_LIBRARY" val="CONTENTS"/>
  <p:tag name="MH_TYPE" val="ENTRY"/>
  <p:tag name="ID" val="626776"/>
  <p:tag name="MH_ORDER" val="1"/>
</p:tagLst>
</file>

<file path=ppt/tags/tag4.xml><?xml version="1.0" encoding="utf-8"?>
<p:tagLst xmlns:p="http://schemas.openxmlformats.org/presentationml/2006/main">
  <p:tag name="MH" val="20211024181145"/>
  <p:tag name="MH_LIBRARY" val="CONTENTS"/>
  <p:tag name="MH_TYPE" val="ENTRY"/>
  <p:tag name="ID" val="626776"/>
  <p:tag name="MH_ORDER" val="2"/>
</p:tagLst>
</file>

<file path=ppt/tags/tag5.xml><?xml version="1.0" encoding="utf-8"?>
<p:tagLst xmlns:p="http://schemas.openxmlformats.org/presentationml/2006/main">
  <p:tag name="MH" val="20211024181145"/>
  <p:tag name="MH_LIBRARY" val="CONTENTS"/>
  <p:tag name="MH_TYPE" val="ENTRY"/>
  <p:tag name="ID" val="626776"/>
  <p:tag name="MH_ORDER" val="2"/>
</p:tagLst>
</file>

<file path=ppt/tags/tag6.xml><?xml version="1.0" encoding="utf-8"?>
<p:tagLst xmlns:p="http://schemas.openxmlformats.org/presentationml/2006/main">
  <p:tag name="MH" val="20211024181145"/>
  <p:tag name="MH_LIBRARY" val="CONTENTS"/>
  <p:tag name="MH_TYPE" val="ENTRY"/>
  <p:tag name="ID" val="626776"/>
  <p:tag name="MH_ORDER" val="2"/>
</p:tagLst>
</file>

<file path=ppt/tags/tag7.xml><?xml version="1.0" encoding="utf-8"?>
<p:tagLst xmlns:p="http://schemas.openxmlformats.org/presentationml/2006/main">
  <p:tag name="MH" val="20211024181145"/>
  <p:tag name="MH_LIBRARY" val="CONTENTS"/>
  <p:tag name="MH_TYPE" val="ENTRY"/>
  <p:tag name="ID" val="626776"/>
  <p:tag name="MH_ORDER" val="2"/>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txDef>
      <a:spPr>
        <a:solidFill>
          <a:schemeClr val="bg1">
            <a:lumMod val="95000"/>
          </a:schemeClr>
        </a:solidFill>
      </a:spPr>
      <a:bodyPr wrap="square" rtlCol="0">
        <a:spAutoFit/>
      </a:bodyPr>
      <a:lstStyle>
        <a:defPPr>
          <a:defRPr dirty="0" smtClean="0">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3525</Words>
  <Application>WPS 演示</Application>
  <PresentationFormat>全屏显示(16:9)</PresentationFormat>
  <Paragraphs>235</Paragraphs>
  <Slides>10</Slides>
  <Notes>8</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23" baseType="lpstr">
      <vt:lpstr>Arial</vt:lpstr>
      <vt:lpstr>宋体</vt:lpstr>
      <vt:lpstr>Wingdings</vt:lpstr>
      <vt:lpstr>Calibri</vt:lpstr>
      <vt:lpstr>等线</vt:lpstr>
      <vt:lpstr>微软雅黑</vt:lpstr>
      <vt:lpstr>思源黑体 CN Regular</vt:lpstr>
      <vt:lpstr>黑体</vt:lpstr>
      <vt:lpstr>Calibri</vt:lpstr>
      <vt:lpstr>Tahoma</vt:lpstr>
      <vt:lpstr>Arial Unicode MS</vt:lpstr>
      <vt:lpstr>Office 主题</vt:lpstr>
      <vt:lpstr>Excel.Chart.8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Tclsevers</dc:creator>
  <cp:lastModifiedBy>yukun1.li</cp:lastModifiedBy>
  <cp:revision>187</cp:revision>
  <dcterms:created xsi:type="dcterms:W3CDTF">2016-01-10T22:50:00Z</dcterms:created>
  <dcterms:modified xsi:type="dcterms:W3CDTF">2023-07-13T05:34:37Z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87656DB80A724C5CA7682026EA19AEDA_13</vt:lpwstr>
  </property>
</Properties>
</file>