
<file path=[Content_Types].xml><?xml version="1.0" encoding="utf-8"?>
<Types xmlns="http://schemas.openxmlformats.org/package/2006/content-types">
  <Default Extension="jpeg" ContentType="image/jpeg"/>
  <Default Extension="JPG" ContentType="image/.jp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xml" ContentType="application/vnd.openxmlformats-officedocument.presentationml.tags+xml"/>
  <Override PartName="/ppt/tags/tag20.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p:sldMasterIdLst>
    <p:sldMasterId id="2147483648" r:id="rId1"/>
  </p:sldMasterIdLst>
  <p:notesMasterIdLst>
    <p:notesMasterId r:id="rId4"/>
  </p:notesMasterIdLst>
  <p:sldIdLst>
    <p:sldId id="256" r:id="rId3"/>
    <p:sldId id="275" r:id="rId5"/>
    <p:sldId id="293" r:id="rId6"/>
    <p:sldId id="283" r:id="rId7"/>
    <p:sldId id="282" r:id="rId8"/>
    <p:sldId id="294" r:id="rId9"/>
    <p:sldId id="259" r:id="rId10"/>
    <p:sldId id="260" r:id="rId11"/>
    <p:sldId id="262" r:id="rId12"/>
    <p:sldId id="261" r:id="rId13"/>
    <p:sldId id="280" r:id="rId14"/>
  </p:sldIdLst>
  <p:sldSz cx="12192000" cy="6858000"/>
  <p:notesSz cx="6858000" cy="9144000"/>
  <p:custDataLst>
    <p:tags r:id="rId18"/>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022" userDrawn="1">
          <p15:clr>
            <a:srgbClr val="A4A3A4"/>
          </p15:clr>
        </p15:guide>
        <p15:guide id="2" pos="3776"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A1F9B4"/>
    <a:srgbClr val="3C868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A554F2FC-47F3-4EAF-B5D7-61143E9EB01A}" styleName="{385b2ea8-0d66-414d-9127-dde3b277f022}">
    <a:wholeTbl>
      <a:tcTxStyle>
        <a:fontRef idx="none">
          <a:prstClr val="black"/>
        </a:fontRef>
      </a:tcTxStyle>
      <a:tcStyle>
        <a:tcBdr>
          <a:top>
            <a:ln w="76200" cmpd="sng">
              <a:solidFill>
                <a:srgbClr val="339669"/>
              </a:solidFill>
            </a:ln>
          </a:top>
          <a:bottom>
            <a:ln w="76200" cmpd="sng">
              <a:solidFill>
                <a:srgbClr val="339669"/>
              </a:solidFill>
            </a:ln>
          </a:bottom>
        </a:tcBdr>
        <a:fill>
          <a:solidFill>
            <a:srgbClr val="FFFFFF"/>
          </a:solidFill>
        </a:fill>
      </a:tcStyle>
    </a:wholeTbl>
    <a:band1H>
      <a:tcTxStyle>
        <a:fontRef idx="none">
          <a:prstClr val="black"/>
        </a:fontRef>
      </a:tcTxStyle>
      <a:tcStyle>
        <a:tcBdr/>
        <a:fill>
          <a:solidFill>
            <a:srgbClr val="E0F7EF"/>
          </a:solidFill>
        </a:fill>
      </a:tcStyle>
    </a:band1H>
    <a:firstRow>
      <a:tcTxStyle>
        <a:fontRef idx="none">
          <a:prstClr val="black"/>
        </a:fontRef>
      </a:tcTxStyle>
      <a:tcStyle>
        <a:tcBdr/>
        <a:fill>
          <a:solidFill>
            <a:srgbClr val="339669"/>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1860" autoAdjust="0"/>
    <p:restoredTop sz="94660"/>
  </p:normalViewPr>
  <p:slideViewPr>
    <p:cSldViewPr snapToGrid="0" showGuides="1">
      <p:cViewPr varScale="1">
        <p:scale>
          <a:sx n="110" d="100"/>
          <a:sy n="110" d="100"/>
        </p:scale>
        <p:origin x="810" y="108"/>
      </p:cViewPr>
      <p:guideLst>
        <p:guide orient="horz" pos="2022"/>
        <p:guide pos="3776"/>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6.xml"/><Relationship Id="rId8" Type="http://schemas.openxmlformats.org/officeDocument/2006/relationships/slide" Target="slides/slide5.xml"/><Relationship Id="rId7" Type="http://schemas.openxmlformats.org/officeDocument/2006/relationships/slide" Target="slides/slide4.xml"/><Relationship Id="rId6" Type="http://schemas.openxmlformats.org/officeDocument/2006/relationships/slide" Target="slides/slide3.xml"/><Relationship Id="rId5" Type="http://schemas.openxmlformats.org/officeDocument/2006/relationships/slide" Target="slides/slide2.xml"/><Relationship Id="rId4" Type="http://schemas.openxmlformats.org/officeDocument/2006/relationships/notesMaster" Target="notesMasters/notesMaster1.xml"/><Relationship Id="rId3" Type="http://schemas.openxmlformats.org/officeDocument/2006/relationships/slide" Target="slides/slide1.xml"/><Relationship Id="rId2" Type="http://schemas.openxmlformats.org/officeDocument/2006/relationships/theme" Target="theme/theme1.xml"/><Relationship Id="rId18" Type="http://schemas.openxmlformats.org/officeDocument/2006/relationships/tags" Target="tags/tag20.xml"/><Relationship Id="rId17" Type="http://schemas.openxmlformats.org/officeDocument/2006/relationships/tableStyles" Target="tableStyles.xml"/><Relationship Id="rId16" Type="http://schemas.openxmlformats.org/officeDocument/2006/relationships/viewProps" Target="viewProps.xml"/><Relationship Id="rId15" Type="http://schemas.openxmlformats.org/officeDocument/2006/relationships/presProps" Target="presProps.xml"/><Relationship Id="rId14" Type="http://schemas.openxmlformats.org/officeDocument/2006/relationships/slide" Target="slides/slide11.xml"/><Relationship Id="rId13" Type="http://schemas.openxmlformats.org/officeDocument/2006/relationships/slide" Target="slides/slide10.xml"/><Relationship Id="rId12" Type="http://schemas.openxmlformats.org/officeDocument/2006/relationships/slide" Target="slides/slide9.xml"/><Relationship Id="rId11" Type="http://schemas.openxmlformats.org/officeDocument/2006/relationships/slide" Target="slides/slide8.xml"/><Relationship Id="rId10" Type="http://schemas.openxmlformats.org/officeDocument/2006/relationships/slide" Target="slides/slide7.xml"/><Relationship Id="rId1" Type="http://schemas.openxmlformats.org/officeDocument/2006/relationships/slideMaster" Target="slideMasters/slide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F25A8C7-CC1A-4A08-9B4B-31F43B054C7F}" type="datetimeFigureOut">
              <a:rPr lang="zh-CN" altLang="en-US" smtClean="0"/>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9E1B693-632D-4080-9CF6-EA28B66DC801}" type="slidenum">
              <a:rPr lang="zh-CN" altLang="en-US" smtClean="0"/>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1.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xml"/></Relationships>
</file>

<file path=ppt/notesSlides/_rels/notesSlide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eaLnBrk="0" fontAlgn="base" latinLnBrk="0" hangingPunct="0">
              <a:lnSpc>
                <a:spcPct val="100000"/>
              </a:lnSpc>
              <a:spcBef>
                <a:spcPct val="0"/>
              </a:spcBef>
              <a:spcAft>
                <a:spcPct val="0"/>
              </a:spcAft>
              <a:buClrTx/>
              <a:buSzTx/>
              <a:buFontTx/>
              <a:buNone/>
              <a:defRPr/>
            </a:pPr>
            <a:fld id="{39AD698A-D66C-4FA1-BBD8-F72AE9E6E751}"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pitchFamily="34" charset="0"/>
                <a:ea typeface="微软雅黑" panose="020B0503020204020204" pitchFamily="34" charset="-122"/>
              </a:rPr>
            </a:fld>
            <a:endParaRPr kumimoji="0" lang="zh-CN" altLang="en-US" sz="1200" b="0" i="0" u="none" strike="noStrike" kern="1200" cap="none" spc="0" normalizeH="0" baseline="0" noProof="0">
              <a:ln>
                <a:noFill/>
              </a:ln>
              <a:solidFill>
                <a:prstClr val="black"/>
              </a:solidFill>
              <a:effectLst/>
              <a:uLnTx/>
              <a:uFillTx/>
              <a:latin typeface="Calibri" panose="020F0502020204030204" pitchFamily="34" charset="0"/>
              <a:ea typeface="微软雅黑" panose="020B0503020204020204" pitchFamily="34" charset="-122"/>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9E1B693-632D-4080-9CF6-EA28B66DC801}" type="slidenum">
              <a:rPr lang="zh-CN" altLang="en-US" smtClean="0"/>
            </a:fld>
            <a:endParaRPr lang="zh-CN"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eaLnBrk="0" fontAlgn="base" latinLnBrk="0" hangingPunct="0">
              <a:lnSpc>
                <a:spcPct val="100000"/>
              </a:lnSpc>
              <a:spcBef>
                <a:spcPct val="0"/>
              </a:spcBef>
              <a:spcAft>
                <a:spcPct val="0"/>
              </a:spcAft>
              <a:buClrTx/>
              <a:buSzTx/>
              <a:buFontTx/>
              <a:buNone/>
              <a:defRPr/>
            </a:pPr>
            <a:fld id="{39AD698A-D66C-4FA1-BBD8-F72AE9E6E751}"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pitchFamily="34" charset="0"/>
                <a:ea typeface="微软雅黑" panose="020B0503020204020204" pitchFamily="34" charset="-122"/>
              </a:rPr>
            </a:fld>
            <a:endParaRPr kumimoji="0" lang="zh-CN" altLang="en-US" sz="1200" b="0" i="0" u="none" strike="noStrike" kern="1200" cap="none" spc="0" normalizeH="0" baseline="0" noProof="0">
              <a:ln>
                <a:noFill/>
              </a:ln>
              <a:solidFill>
                <a:prstClr val="black"/>
              </a:solidFill>
              <a:effectLst/>
              <a:uLnTx/>
              <a:uFillTx/>
              <a:latin typeface="Calibri" panose="020F0502020204030204" pitchFamily="34" charset="0"/>
              <a:ea typeface="微软雅黑" panose="020B0503020204020204" pitchFamily="34" charset="-122"/>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eaLnBrk="0" fontAlgn="base" latinLnBrk="0" hangingPunct="0">
              <a:lnSpc>
                <a:spcPct val="100000"/>
              </a:lnSpc>
              <a:spcBef>
                <a:spcPct val="0"/>
              </a:spcBef>
              <a:spcAft>
                <a:spcPct val="0"/>
              </a:spcAft>
              <a:buClrTx/>
              <a:buSzTx/>
              <a:buFontTx/>
              <a:buNone/>
              <a:defRPr/>
            </a:pPr>
            <a:fld id="{39AD698A-D66C-4FA1-BBD8-F72AE9E6E751}"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pitchFamily="34" charset="0"/>
                <a:ea typeface="微软雅黑" panose="020B0503020204020204" pitchFamily="34" charset="-122"/>
              </a:rPr>
            </a:fld>
            <a:endParaRPr kumimoji="0" lang="zh-CN" altLang="en-US" sz="1200" b="0" i="0" u="none" strike="noStrike" kern="1200" cap="none" spc="0" normalizeH="0" baseline="0" noProof="0">
              <a:ln>
                <a:noFill/>
              </a:ln>
              <a:solidFill>
                <a:prstClr val="black"/>
              </a:solidFill>
              <a:effectLst/>
              <a:uLnTx/>
              <a:uFillTx/>
              <a:latin typeface="Calibri" panose="020F0502020204030204" pitchFamily="34" charset="0"/>
              <a:ea typeface="微软雅黑" panose="020B0503020204020204" pitchFamily="34" charset="-122"/>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A0EBE2DA-82F9-4DCA-93E6-80320E29D78E}" type="slidenum">
              <a:rPr lang="zh-CN" altLang="en-US" smtClean="0"/>
            </a:fld>
            <a:endParaRPr lang="zh-CN"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9E1B693-632D-4080-9CF6-EA28B66DC801}" type="slidenum">
              <a:rPr lang="zh-CN" altLang="en-US" smtClean="0"/>
            </a:fld>
            <a:endParaRPr lang="zh-CN"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9E1B693-632D-4080-9CF6-EA28B66DC801}" type="slidenum">
              <a:rPr lang="zh-CN" altLang="en-US" smtClean="0"/>
            </a:fld>
            <a:endParaRPr lang="zh-CN"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9E1B693-632D-4080-9CF6-EA28B66DC801}" type="slidenum">
              <a:rPr lang="zh-CN" altLang="en-US" smtClean="0"/>
            </a:fld>
            <a:endParaRPr lang="zh-CN"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9E1B693-632D-4080-9CF6-EA28B66DC801}" type="slidenum">
              <a:rPr lang="zh-CN" altLang="en-US" smtClean="0"/>
            </a:fld>
            <a:endParaRPr lang="zh-CN"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9E1B693-632D-4080-9CF6-EA28B66DC801}" type="slidenum">
              <a:rPr lang="zh-CN" altLang="en-US" smtClean="0"/>
            </a:fld>
            <a:endParaRPr lang="zh-CN"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9E1B693-632D-4080-9CF6-EA28B66DC801}" type="slidenum">
              <a:rPr lang="zh-CN" altLang="en-US" smtClean="0"/>
            </a:fld>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hasCustomPrompt="1"/>
          </p:nvPr>
        </p:nvSpPr>
        <p:spPr>
          <a:xfrm>
            <a:off x="1524000" y="1122363"/>
            <a:ext cx="9144000" cy="2387600"/>
          </a:xfrm>
        </p:spPr>
        <p:txBody>
          <a:bodyPr anchor="b">
            <a:normAutofit/>
          </a:bodyPr>
          <a:lstStyle>
            <a:lvl1pPr algn="ctr">
              <a:defRPr sz="7200" b="0"/>
            </a:lvl1pPr>
          </a:lstStyle>
          <a:p>
            <a:r>
              <a:rPr lang="zh-CN" altLang="en-US" dirty="0"/>
              <a:t>单击此处编辑标题</a:t>
            </a:r>
            <a:endParaRPr lang="zh-CN" altLang="en-US" dirty="0"/>
          </a:p>
        </p:txBody>
      </p:sp>
      <p:sp>
        <p:nvSpPr>
          <p:cNvPr id="3" name="副标题 2"/>
          <p:cNvSpPr>
            <a:spLocks noGrp="1"/>
          </p:cNvSpPr>
          <p:nvPr>
            <p:ph type="subTitle" idx="1"/>
          </p:nvPr>
        </p:nvSpPr>
        <p:spPr>
          <a:xfrm>
            <a:off x="1524000" y="3602038"/>
            <a:ext cx="9144000" cy="1655762"/>
          </a:xfrm>
        </p:spPr>
        <p:txBody>
          <a:bodyPr>
            <a:normAutofit/>
          </a:bodyPr>
          <a:lstStyle>
            <a:lvl1pPr marL="0" indent="0" algn="ctr">
              <a:buNone/>
              <a:defRPr sz="18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dirty="0"/>
              <a:t>单击此处编辑母版副标题样式</a:t>
            </a:r>
            <a:endParaRPr lang="zh-CN" altLang="en-US" dirty="0"/>
          </a:p>
        </p:txBody>
      </p:sp>
      <p:sp>
        <p:nvSpPr>
          <p:cNvPr id="4" name="日期占位符 3"/>
          <p:cNvSpPr>
            <a:spLocks noGrp="1"/>
          </p:cNvSpPr>
          <p:nvPr>
            <p:ph type="dt" sz="half" idx="10"/>
          </p:nvPr>
        </p:nvSpPr>
        <p:spPr/>
        <p:txBody>
          <a:bodyPr/>
          <a:lstStyle/>
          <a:p>
            <a:fld id="{D997B5FA-0921-464F-AAE1-844C04324D75}" type="datetimeFigureOut">
              <a:rPr lang="zh-CN" altLang="en-US" smtClean="0"/>
            </a:fld>
            <a:endParaRPr lang="zh-CN" altLang="en-US" dirty="0"/>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内容">
    <p:spTree>
      <p:nvGrpSpPr>
        <p:cNvPr id="1" name=""/>
        <p:cNvGrpSpPr/>
        <p:nvPr/>
      </p:nvGrpSpPr>
      <p:grpSpPr>
        <a:xfrm>
          <a:off x="0" y="0"/>
          <a:ext cx="0" cy="0"/>
          <a:chOff x="0" y="0"/>
          <a:chExt cx="0" cy="0"/>
        </a:xfrm>
      </p:grpSpPr>
      <p:sp>
        <p:nvSpPr>
          <p:cNvPr id="3" name="日期占位符 2"/>
          <p:cNvSpPr>
            <a:spLocks noGrp="1"/>
          </p:cNvSpPr>
          <p:nvPr>
            <p:ph type="dt" sz="half" idx="10"/>
          </p:nvPr>
        </p:nvSpPr>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49AE70B2-8BF9-45C0-BB95-33D1B9D3A854}" type="slidenum">
              <a:rPr lang="zh-CN" altLang="en-US" smtClean="0"/>
            </a:fld>
            <a:endParaRPr lang="zh-CN" altLang="en-US"/>
          </a:p>
        </p:txBody>
      </p:sp>
      <p:sp>
        <p:nvSpPr>
          <p:cNvPr id="7" name="内容占位符 6"/>
          <p:cNvSpPr>
            <a:spLocks noGrp="1"/>
          </p:cNvSpPr>
          <p:nvPr>
            <p:ph sz="quarter" idx="13"/>
          </p:nvPr>
        </p:nvSpPr>
        <p:spPr>
          <a:xfrm>
            <a:off x="838200" y="551543"/>
            <a:ext cx="10515600" cy="5558971"/>
          </a:xfrm>
        </p:spPr>
        <p:txBody>
          <a:body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nchor="ctr" anchorCtr="0"/>
          <a:lstStyle/>
          <a:p>
            <a:r>
              <a:rPr lang="zh-CN" altLang="en-US" dirty="0"/>
              <a:t>单击此处编辑母版标题样式</a:t>
            </a:r>
            <a:endParaRPr lang="zh-CN" altLang="en-US" dirty="0"/>
          </a:p>
        </p:txBody>
      </p:sp>
      <p:sp>
        <p:nvSpPr>
          <p:cNvPr id="3" name="内容占位符 2"/>
          <p:cNvSpPr>
            <a:spLocks noGrp="1"/>
          </p:cNvSpPr>
          <p:nvPr>
            <p:ph idx="1"/>
          </p:nvPr>
        </p:nvSpPr>
        <p:spPr/>
        <p:txBody>
          <a:bodyPr/>
          <a:lstStyle>
            <a:lvl1pPr>
              <a:defRPr sz="2400"/>
            </a:lvl1pPr>
            <a:lvl2pPr>
              <a:defRPr sz="2000"/>
            </a:lvl2pPr>
            <a:lvl3pPr>
              <a:defRPr sz="1800"/>
            </a:lvl3pPr>
            <a:lvl4pPr>
              <a:defRPr sz="1800"/>
            </a:lvl4pPr>
            <a:lvl5pPr>
              <a:defRPr sz="1800"/>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4" name="日期占位符 3"/>
          <p:cNvSpPr>
            <a:spLocks noGrp="1"/>
          </p:cNvSpPr>
          <p:nvPr>
            <p:ph type="dt" sz="half" idx="10"/>
          </p:nvPr>
        </p:nvSpPr>
        <p:spPr/>
        <p:txBody>
          <a:bodyPr/>
          <a:lstStyle/>
          <a:p>
            <a:fld id="{760FBDFE-C587-4B4C-A407-44438C67B59E}" type="datetimeFigureOut">
              <a:rPr lang="zh-CN" altLang="en-US" smtClean="0"/>
            </a:fld>
            <a:endParaRPr lang="zh-CN" altLang="en-US" dirty="0"/>
          </a:p>
        </p:txBody>
      </p:sp>
      <p:sp>
        <p:nvSpPr>
          <p:cNvPr id="5" name="页脚占位符 4"/>
          <p:cNvSpPr>
            <a:spLocks noGrp="1"/>
          </p:cNvSpPr>
          <p:nvPr>
            <p:ph type="ftr" sz="quarter" idx="11"/>
          </p:nvPr>
        </p:nvSpPr>
        <p:spPr/>
        <p:txBody>
          <a:bodyPr/>
          <a:lstStyle/>
          <a:p>
            <a:endParaRPr lang="zh-CN" altLang="en-US" dirty="0"/>
          </a:p>
        </p:txBody>
      </p:sp>
      <p:sp>
        <p:nvSpPr>
          <p:cNvPr id="6" name="灯片编号占位符 5"/>
          <p:cNvSpPr>
            <a:spLocks noGrp="1"/>
          </p:cNvSpPr>
          <p:nvPr>
            <p:ph type="sldNum" sz="quarter" idx="12"/>
          </p:nvPr>
        </p:nvSpPr>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endParaRPr lang="zh-CN" altLang="en-US"/>
          </a:p>
        </p:txBody>
      </p:sp>
      <p:sp>
        <p:nvSpPr>
          <p:cNvPr id="3" name="文本占位符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单击此处编辑母版文本样式</a:t>
            </a:r>
            <a:endParaRPr lang="zh-CN" altLang="en-US"/>
          </a:p>
        </p:txBody>
      </p:sp>
      <p:sp>
        <p:nvSpPr>
          <p:cNvPr id="4" name="日期占位符 3"/>
          <p:cNvSpPr>
            <a:spLocks noGrp="1"/>
          </p:cNvSpPr>
          <p:nvPr>
            <p:ph type="dt" sz="half" idx="10"/>
          </p:nvPr>
        </p:nvSpPr>
        <p:spPr/>
        <p:txBody>
          <a:bodyPr/>
          <a:lstStyle/>
          <a:p>
            <a:fld id="{5CAADBD5-FF6F-4F1F-AF78-B518D2CD176F}"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E21C2A10-E97F-46DF-9873-696D05EB38D6}" type="slidenum">
              <a:rPr lang="zh-CN" altLang="en-US" smtClean="0"/>
            </a:fld>
            <a:endParaRPr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nchor="ctr" anchorCtr="0"/>
          <a:lstStyle/>
          <a:p>
            <a:r>
              <a:rPr lang="zh-CN" altLang="en-US"/>
              <a:t>单击此处编辑母版标题样式</a:t>
            </a:r>
            <a:endParaRPr lang="zh-CN" altLang="en-US"/>
          </a:p>
        </p:txBody>
      </p:sp>
      <p:sp>
        <p:nvSpPr>
          <p:cNvPr id="3" name="内容占位符 2"/>
          <p:cNvSpPr>
            <a:spLocks noGrp="1"/>
          </p:cNvSpPr>
          <p:nvPr>
            <p:ph sz="half" idx="1"/>
          </p:nvPr>
        </p:nvSpPr>
        <p:spPr>
          <a:xfrm>
            <a:off x="838200" y="1825625"/>
            <a:ext cx="5181600" cy="4351338"/>
          </a:xfrm>
        </p:spPr>
        <p:txBody>
          <a:body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4" name="内容占位符 3"/>
          <p:cNvSpPr>
            <a:spLocks noGrp="1"/>
          </p:cNvSpPr>
          <p:nvPr>
            <p:ph sz="half" idx="2"/>
          </p:nvPr>
        </p:nvSpPr>
        <p:spPr>
          <a:xfrm>
            <a:off x="6172200" y="1825625"/>
            <a:ext cx="5181600" cy="4351338"/>
          </a:xfrm>
        </p:spPr>
        <p:txBody>
          <a:body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5" name="日期占位符 4"/>
          <p:cNvSpPr>
            <a:spLocks noGrp="1"/>
          </p:cNvSpPr>
          <p:nvPr>
            <p:ph type="dt" sz="half" idx="10"/>
          </p:nvPr>
        </p:nvSpPr>
        <p:spPr/>
        <p:txBody>
          <a:bodyPr/>
          <a:lstStyle/>
          <a:p>
            <a:fld id="{760FBDFE-C587-4B4C-A407-44438C67B59E}"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nchor="ctr" anchorCtr="0"/>
          <a:lstStyle/>
          <a:p>
            <a:r>
              <a:rPr lang="zh-CN" altLang="en-US"/>
              <a:t>单击此处编辑母版标题样式</a:t>
            </a:r>
            <a:endParaRPr lang="zh-CN" altLang="en-US"/>
          </a:p>
        </p:txBody>
      </p:sp>
      <p:sp>
        <p:nvSpPr>
          <p:cNvPr id="3" name="文本占位符 2"/>
          <p:cNvSpPr>
            <a:spLocks noGrp="1"/>
          </p:cNvSpPr>
          <p:nvPr>
            <p:ph type="body" idx="1"/>
          </p:nvPr>
        </p:nvSpPr>
        <p:spPr>
          <a:xfrm>
            <a:off x="839788" y="1744961"/>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dirty="0"/>
              <a:t>单击此处编辑母版文本样式</a:t>
            </a:r>
            <a:endParaRPr lang="zh-CN" altLang="en-US" dirty="0"/>
          </a:p>
        </p:txBody>
      </p:sp>
      <p:sp>
        <p:nvSpPr>
          <p:cNvPr id="4" name="内容占位符 3"/>
          <p:cNvSpPr>
            <a:spLocks noGrp="1"/>
          </p:cNvSpPr>
          <p:nvPr>
            <p:ph sz="half" idx="2"/>
          </p:nvPr>
        </p:nvSpPr>
        <p:spPr>
          <a:xfrm>
            <a:off x="839788" y="2615609"/>
            <a:ext cx="5157787" cy="3574054"/>
          </a:xfrm>
        </p:spPr>
        <p:txBody>
          <a:body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5" name="文本占位符 4"/>
          <p:cNvSpPr>
            <a:spLocks noGrp="1"/>
          </p:cNvSpPr>
          <p:nvPr>
            <p:ph type="body" sz="quarter" idx="3"/>
          </p:nvPr>
        </p:nvSpPr>
        <p:spPr>
          <a:xfrm>
            <a:off x="6172200" y="1744961"/>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dirty="0"/>
              <a:t>单击此处编辑母版文本样式</a:t>
            </a:r>
            <a:endParaRPr lang="zh-CN" altLang="en-US" dirty="0"/>
          </a:p>
        </p:txBody>
      </p:sp>
      <p:sp>
        <p:nvSpPr>
          <p:cNvPr id="6" name="内容占位符 5"/>
          <p:cNvSpPr>
            <a:spLocks noGrp="1"/>
          </p:cNvSpPr>
          <p:nvPr>
            <p:ph sz="quarter" idx="4"/>
          </p:nvPr>
        </p:nvSpPr>
        <p:spPr>
          <a:xfrm>
            <a:off x="6172200" y="2615609"/>
            <a:ext cx="5183188" cy="3574054"/>
          </a:xfrm>
        </p:spPr>
        <p:txBody>
          <a:body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7" name="日期占位符 6"/>
          <p:cNvSpPr>
            <a:spLocks noGrp="1"/>
          </p:cNvSpPr>
          <p:nvPr>
            <p:ph type="dt" sz="half" idx="10"/>
          </p:nvPr>
        </p:nvSpPr>
        <p:spPr/>
        <p:txBody>
          <a:bodyPr/>
          <a:lstStyle/>
          <a:p>
            <a:fld id="{760FBDFE-C587-4B4C-A407-44438C67B59E}" type="datetimeFigureOut">
              <a:rPr lang="zh-CN" altLang="en-US" smtClean="0"/>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日期占位符 2"/>
          <p:cNvSpPr>
            <a:spLocks noGrp="1"/>
          </p:cNvSpPr>
          <p:nvPr>
            <p:ph type="dt" sz="half" idx="10"/>
          </p:nvPr>
        </p:nvSpPr>
        <p:spPr/>
        <p:txBody>
          <a:bodyPr/>
          <a:lstStyle/>
          <a:p>
            <a:fld id="{5CAADBD5-FF6F-4F1F-AF78-B518D2CD176F}" type="datetimeFigureOut">
              <a:rPr lang="zh-CN" altLang="en-US" smtClean="0"/>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E21C2A10-E97F-46DF-9873-696D05EB38D6}" type="slidenum">
              <a:rPr lang="zh-CN" altLang="en-US" smtClean="0"/>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760FBDFE-C587-4B4C-A407-44438C67B59E}" type="datetimeFigureOut">
              <a:rPr lang="zh-CN" altLang="en-US" smtClean="0"/>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hasCustomPrompt="1"/>
          </p:nvPr>
        </p:nvSpPr>
        <p:spPr>
          <a:xfrm>
            <a:off x="838200" y="713673"/>
            <a:ext cx="4681654" cy="1428161"/>
          </a:xfrm>
        </p:spPr>
        <p:txBody>
          <a:bodyPr anchor="t" anchorCtr="0">
            <a:normAutofit/>
          </a:bodyPr>
          <a:lstStyle>
            <a:lvl1pPr>
              <a:defRPr sz="3600"/>
            </a:lvl1pPr>
          </a:lstStyle>
          <a:p>
            <a:r>
              <a:rPr lang="zh-CN" altLang="en-US" dirty="0"/>
              <a:t>单击此处编辑标题</a:t>
            </a:r>
            <a:endParaRPr lang="zh-CN" altLang="en-US" dirty="0"/>
          </a:p>
        </p:txBody>
      </p:sp>
      <p:sp>
        <p:nvSpPr>
          <p:cNvPr id="3" name="图片占位符 2"/>
          <p:cNvSpPr>
            <a:spLocks noGrp="1" noChangeAspect="1"/>
          </p:cNvSpPr>
          <p:nvPr>
            <p:ph type="pic" idx="1"/>
          </p:nvPr>
        </p:nvSpPr>
        <p:spPr>
          <a:xfrm>
            <a:off x="5642517" y="713673"/>
            <a:ext cx="5711882" cy="54036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dirty="0"/>
          </a:p>
        </p:txBody>
      </p:sp>
      <p:sp>
        <p:nvSpPr>
          <p:cNvPr id="4" name="文本占位符 3"/>
          <p:cNvSpPr>
            <a:spLocks noGrp="1"/>
          </p:cNvSpPr>
          <p:nvPr>
            <p:ph type="body" sz="half" idx="2"/>
          </p:nvPr>
        </p:nvSpPr>
        <p:spPr>
          <a:xfrm>
            <a:off x="838200" y="2313873"/>
            <a:ext cx="4681654" cy="3811588"/>
          </a:xfrm>
        </p:spPr>
        <p:txBody>
          <a:bodyPr>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dirty="0"/>
              <a:t>单击此处编辑母版文本样式</a:t>
            </a:r>
            <a:endParaRPr lang="zh-CN" altLang="en-US" dirty="0"/>
          </a:p>
        </p:txBody>
      </p:sp>
      <p:sp>
        <p:nvSpPr>
          <p:cNvPr id="5" name="日期占位符 4"/>
          <p:cNvSpPr>
            <a:spLocks noGrp="1"/>
          </p:cNvSpPr>
          <p:nvPr>
            <p:ph type="dt" sz="half" idx="10"/>
          </p:nvPr>
        </p:nvSpPr>
        <p:spPr/>
        <p:txBody>
          <a:bodyPr/>
          <a:lstStyle/>
          <a:p>
            <a:fld id="{9EFD9D74-47D9-4702-A33C-335B63B48DBF}" type="datetimeFigureOut">
              <a:rPr lang="zh-CN" altLang="en-US" smtClean="0"/>
            </a:fld>
            <a:endParaRPr lang="zh-CN" altLang="en-US" dirty="0"/>
          </a:p>
        </p:txBody>
      </p:sp>
      <p:sp>
        <p:nvSpPr>
          <p:cNvPr id="6" name="页脚占位符 5"/>
          <p:cNvSpPr>
            <a:spLocks noGrp="1"/>
          </p:cNvSpPr>
          <p:nvPr>
            <p:ph type="ftr" sz="quarter" idx="11"/>
          </p:nvPr>
        </p:nvSpPr>
        <p:spPr/>
        <p:txBody>
          <a:bodyPr/>
          <a:lstStyle/>
          <a:p>
            <a:endParaRPr lang="zh-CN" altLang="en-US" dirty="0"/>
          </a:p>
        </p:txBody>
      </p:sp>
      <p:sp>
        <p:nvSpPr>
          <p:cNvPr id="7" name="灯片编号占位符 6"/>
          <p:cNvSpPr>
            <a:spLocks noGrp="1"/>
          </p:cNvSpPr>
          <p:nvPr>
            <p:ph type="sldNum" sz="quarter" idx="12"/>
          </p:nvPr>
        </p:nvSpPr>
        <p:spPr/>
        <p:txBody>
          <a:bodyPr/>
          <a:lstStyle/>
          <a:p>
            <a:fld id="{FABC47A4-756D-490B-A52F-7D9E2C9FC05F}" type="slidenum">
              <a:rPr lang="zh-CN" altLang="en-US" smtClean="0"/>
            </a:fld>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hasCustomPrompt="1"/>
          </p:nvPr>
        </p:nvSpPr>
        <p:spPr>
          <a:xfrm>
            <a:off x="10444898" y="365125"/>
            <a:ext cx="908901" cy="5811838"/>
          </a:xfrm>
        </p:spPr>
        <p:txBody>
          <a:bodyPr vert="eaVert">
            <a:normAutofit/>
          </a:bodyPr>
          <a:lstStyle>
            <a:lvl1pPr>
              <a:defRPr sz="4400"/>
            </a:lvl1pPr>
          </a:lstStyle>
          <a:p>
            <a:r>
              <a:rPr lang="zh-CN" altLang="en-US" dirty="0"/>
              <a:t>单击此处编辑标题</a:t>
            </a:r>
            <a:endParaRPr lang="zh-CN" altLang="en-US" dirty="0"/>
          </a:p>
        </p:txBody>
      </p:sp>
      <p:sp>
        <p:nvSpPr>
          <p:cNvPr id="3" name="竖排文字占位符 2"/>
          <p:cNvSpPr>
            <a:spLocks noGrp="1"/>
          </p:cNvSpPr>
          <p:nvPr>
            <p:ph type="body" orient="vert" idx="1"/>
          </p:nvPr>
        </p:nvSpPr>
        <p:spPr>
          <a:xfrm>
            <a:off x="838199" y="365125"/>
            <a:ext cx="9446443" cy="5811838"/>
          </a:xfrm>
        </p:spPr>
        <p:txBody>
          <a:bodyPr vert="eaVert"/>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4" name="日期占位符 3"/>
          <p:cNvSpPr>
            <a:spLocks noGrp="1"/>
          </p:cNvSpPr>
          <p:nvPr>
            <p:ph type="dt" sz="half" idx="10"/>
          </p:nvPr>
        </p:nvSpPr>
        <p:spPr/>
        <p:txBody>
          <a:bodyPr/>
          <a:lstStyle/>
          <a:p>
            <a:fld id="{760FBDFE-C587-4B4C-A407-44438C67B59E}"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49AE70B2-8BF9-45C0-BB95-33D1B9D3A854}" type="slidenum">
              <a:rPr lang="zh-CN" altLang="en-US" smtClean="0"/>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4" Type="http://schemas.openxmlformats.org/officeDocument/2006/relationships/theme" Target="../theme/theme1.xml"/><Relationship Id="rId13" Type="http://schemas.openxmlformats.org/officeDocument/2006/relationships/tags" Target="../tags/tag3.xml"/><Relationship Id="rId12" Type="http://schemas.openxmlformats.org/officeDocument/2006/relationships/tags" Target="../tags/tag2.xml"/><Relationship Id="rId11" Type="http://schemas.openxmlformats.org/officeDocument/2006/relationships/tags" Target="../tags/tag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标题占位符 1"/>
          <p:cNvSpPr>
            <a:spLocks noGrp="1"/>
          </p:cNvSpPr>
          <p:nvPr>
            <p:ph type="title"/>
            <p:custDataLst>
              <p:tags r:id="rId11"/>
            </p:custDataLst>
          </p:nvPr>
        </p:nvSpPr>
        <p:spPr>
          <a:xfrm>
            <a:off x="838200" y="365125"/>
            <a:ext cx="10515600" cy="1325563"/>
          </a:xfrm>
          <a:prstGeom prst="rect">
            <a:avLst/>
          </a:prstGeom>
        </p:spPr>
        <p:txBody>
          <a:bodyPr vert="horz" lIns="91440" tIns="45720" rIns="91440" bIns="45720" rtlCol="0" anchor="ctr">
            <a:normAutofit/>
          </a:bodyPr>
          <a:lstStyle/>
          <a:p>
            <a:r>
              <a:rPr lang="zh-CN" altLang="en-US" dirty="0"/>
              <a:t>单击此处编辑母版标题样式</a:t>
            </a:r>
            <a:endParaRPr lang="zh-CN" altLang="en-US" dirty="0"/>
          </a:p>
        </p:txBody>
      </p:sp>
      <p:sp>
        <p:nvSpPr>
          <p:cNvPr id="8" name="文本占位符 2"/>
          <p:cNvSpPr>
            <a:spLocks noGrp="1"/>
          </p:cNvSpPr>
          <p:nvPr>
            <p:ph type="body" idx="1"/>
            <p:custDataLst>
              <p:tags r:id="rId12"/>
            </p:custDataLst>
          </p:nvPr>
        </p:nvSpPr>
        <p:spPr>
          <a:xfrm>
            <a:off x="838200" y="1825625"/>
            <a:ext cx="10515600" cy="4351338"/>
          </a:xfrm>
          <a:prstGeom prst="rect">
            <a:avLst/>
          </a:prstGeom>
        </p:spPr>
        <p:txBody>
          <a:bodyPr vert="horz" lIns="91440" tIns="45720" rIns="91440" bIns="45720" rtlCol="0">
            <a:normAutofit/>
          </a:body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9"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normAutofit/>
          </a:bodyPr>
          <a:lstStyle>
            <a:lvl1pPr algn="ctr">
              <a:defRPr sz="1200">
                <a:solidFill>
                  <a:schemeClr val="bg1">
                    <a:lumMod val="50000"/>
                  </a:schemeClr>
                </a:solidFill>
                <a:latin typeface="黑体" panose="02010609060101010101" pitchFamily="49" charset="-122"/>
                <a:ea typeface="黑体" panose="02010609060101010101" pitchFamily="49" charset="-122"/>
              </a:defRPr>
            </a:lvl1pPr>
          </a:lstStyle>
          <a:p>
            <a:fld id="{D997B5FA-0921-464F-AAE1-844C04324D75}" type="datetimeFigureOut">
              <a:rPr lang="zh-CN" altLang="en-US" smtClean="0"/>
            </a:fld>
            <a:endParaRPr lang="zh-CN" altLang="en-US" dirty="0"/>
          </a:p>
        </p:txBody>
      </p:sp>
      <p:sp>
        <p:nvSpPr>
          <p:cNvPr id="10"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normAutofit/>
          </a:bodyPr>
          <a:lstStyle>
            <a:lvl1pPr algn="ctr">
              <a:defRPr sz="1200">
                <a:solidFill>
                  <a:schemeClr val="bg1">
                    <a:lumMod val="50000"/>
                  </a:schemeClr>
                </a:solidFill>
                <a:latin typeface="黑体" panose="02010609060101010101" pitchFamily="49" charset="-122"/>
                <a:ea typeface="黑体" panose="02010609060101010101" pitchFamily="49" charset="-122"/>
              </a:defRPr>
            </a:lvl1pPr>
          </a:lstStyle>
          <a:p>
            <a:endParaRPr lang="zh-CN" altLang="en-US"/>
          </a:p>
        </p:txBody>
      </p:sp>
      <p:sp>
        <p:nvSpPr>
          <p:cNvPr id="11"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normAutofit/>
          </a:bodyPr>
          <a:lstStyle>
            <a:lvl1pPr algn="ctr">
              <a:defRPr sz="1200">
                <a:solidFill>
                  <a:schemeClr val="bg1">
                    <a:lumMod val="50000"/>
                  </a:schemeClr>
                </a:solidFill>
                <a:latin typeface="黑体" panose="02010609060101010101" pitchFamily="49" charset="-122"/>
                <a:ea typeface="黑体" panose="02010609060101010101" pitchFamily="49" charset="-122"/>
              </a:defRPr>
            </a:lvl1pPr>
          </a:lstStyle>
          <a:p>
            <a:fld id="{565CE74E-AB26-4998-AD42-012C4C1AD076}" type="slidenum">
              <a:rPr lang="zh-CN" altLang="en-US" smtClean="0"/>
            </a:fld>
            <a:endParaRPr lang="zh-CN" altLang="en-US"/>
          </a:p>
        </p:txBody>
      </p:sp>
      <p:sp>
        <p:nvSpPr>
          <p:cNvPr id="2" name="KSO_TEMPLATE" hidden="1"/>
          <p:cNvSpPr/>
          <p:nvPr userDrawn="1">
            <p:custDataLst>
              <p:tags r:id="rId13"/>
            </p:custDataLst>
          </p:nvPr>
        </p:nvSpPr>
        <p:spPr>
          <a:xfrm>
            <a:off x="0" y="0"/>
            <a:ext cx="0" cy="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4" Type="http://schemas.openxmlformats.org/officeDocument/2006/relationships/notesSlide" Target="../notesSlides/notesSlide1.xml"/><Relationship Id="rId3" Type="http://schemas.openxmlformats.org/officeDocument/2006/relationships/slideLayout" Target="../slideLayouts/slideLayout1.xml"/><Relationship Id="rId2" Type="http://schemas.openxmlformats.org/officeDocument/2006/relationships/tags" Target="../tags/tag4.xml"/><Relationship Id="rId1" Type="http://schemas.openxmlformats.org/officeDocument/2006/relationships/image" Target="../media/image1.jpeg"/></Relationships>
</file>

<file path=ppt/slides/_rels/slide10.xml.rels><?xml version="1.0" encoding="UTF-8" standalone="yes"?>
<Relationships xmlns="http://schemas.openxmlformats.org/package/2006/relationships"><Relationship Id="rId4" Type="http://schemas.openxmlformats.org/officeDocument/2006/relationships/notesSlide" Target="../notesSlides/notesSlide10.xml"/><Relationship Id="rId3" Type="http://schemas.openxmlformats.org/officeDocument/2006/relationships/slideLayout" Target="../slideLayouts/slideLayout2.xml"/><Relationship Id="rId2" Type="http://schemas.openxmlformats.org/officeDocument/2006/relationships/tags" Target="../tags/tag18.xml"/><Relationship Id="rId1" Type="http://schemas.openxmlformats.org/officeDocument/2006/relationships/tags" Target="../tags/tag17.xml"/></Relationships>
</file>

<file path=ppt/slides/_rels/slide11.xml.rels><?xml version="1.0" encoding="UTF-8" standalone="yes"?>
<Relationships xmlns="http://schemas.openxmlformats.org/package/2006/relationships"><Relationship Id="rId4" Type="http://schemas.openxmlformats.org/officeDocument/2006/relationships/notesSlide" Target="../notesSlides/notesSlide11.xml"/><Relationship Id="rId3" Type="http://schemas.openxmlformats.org/officeDocument/2006/relationships/slideLayout" Target="../slideLayouts/slideLayout1.xml"/><Relationship Id="rId2" Type="http://schemas.openxmlformats.org/officeDocument/2006/relationships/tags" Target="../tags/tag19.xml"/><Relationship Id="rId1" Type="http://schemas.openxmlformats.org/officeDocument/2006/relationships/image" Target="../media/image1.jpeg"/></Relationships>
</file>

<file path=ppt/slides/_rels/slide2.xml.rels><?xml version="1.0" encoding="UTF-8" standalone="yes"?>
<Relationships xmlns="http://schemas.openxmlformats.org/package/2006/relationships"><Relationship Id="rId5" Type="http://schemas.openxmlformats.org/officeDocument/2006/relationships/notesSlide" Target="../notesSlides/notesSlide2.xml"/><Relationship Id="rId4" Type="http://schemas.openxmlformats.org/officeDocument/2006/relationships/slideLayout" Target="../slideLayouts/slideLayout1.xml"/><Relationship Id="rId3" Type="http://schemas.openxmlformats.org/officeDocument/2006/relationships/tags" Target="../tags/tag6.xml"/><Relationship Id="rId2" Type="http://schemas.openxmlformats.org/officeDocument/2006/relationships/tags" Target="../tags/tag5.xml"/><Relationship Id="rId1" Type="http://schemas.openxmlformats.org/officeDocument/2006/relationships/image" Target="../media/image1.jpeg"/></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7.xml"/><Relationship Id="rId1" Type="http://schemas.openxmlformats.org/officeDocument/2006/relationships/image" Target="../media/image2.png"/></Relationships>
</file>

<file path=ppt/slides/_rels/slide4.xml.rels><?xml version="1.0" encoding="UTF-8" standalone="yes"?>
<Relationships xmlns="http://schemas.openxmlformats.org/package/2006/relationships"><Relationship Id="rId4" Type="http://schemas.openxmlformats.org/officeDocument/2006/relationships/notesSlide" Target="../notesSlides/notesSlide4.xml"/><Relationship Id="rId3" Type="http://schemas.openxmlformats.org/officeDocument/2006/relationships/slideLayout" Target="../slideLayouts/slideLayout2.xml"/><Relationship Id="rId2" Type="http://schemas.openxmlformats.org/officeDocument/2006/relationships/tags" Target="../tags/tag8.xml"/><Relationship Id="rId1" Type="http://schemas.openxmlformats.org/officeDocument/2006/relationships/tags" Target="../tags/tag7.xml"/></Relationships>
</file>

<file path=ppt/slides/_rels/slide5.xml.rels><?xml version="1.0" encoding="UTF-8" standalone="yes"?>
<Relationships xmlns="http://schemas.openxmlformats.org/package/2006/relationships"><Relationship Id="rId4" Type="http://schemas.openxmlformats.org/officeDocument/2006/relationships/notesSlide" Target="../notesSlides/notesSlide5.xml"/><Relationship Id="rId3" Type="http://schemas.openxmlformats.org/officeDocument/2006/relationships/slideLayout" Target="../slideLayouts/slideLayout2.xml"/><Relationship Id="rId2" Type="http://schemas.openxmlformats.org/officeDocument/2006/relationships/tags" Target="../tags/tag10.xml"/><Relationship Id="rId1" Type="http://schemas.openxmlformats.org/officeDocument/2006/relationships/tags" Target="../tags/tag9.xml"/></Relationships>
</file>

<file path=ppt/slides/_rels/slide6.xml.rels><?xml version="1.0" encoding="UTF-8" standalone="yes"?>
<Relationships xmlns="http://schemas.openxmlformats.org/package/2006/relationships"><Relationship Id="rId9" Type="http://schemas.openxmlformats.org/officeDocument/2006/relationships/hyperlink" Target="https://baike.baidu.com/item/%E7%97%85%E6%AD%BB%E7%8E%87/6454658?fromModule=lemma_inlink" TargetMode="External"/><Relationship Id="rId8" Type="http://schemas.openxmlformats.org/officeDocument/2006/relationships/hyperlink" Target="https://baike.baidu.com/item/%E8%82%BA%E5%8A%A8%E8%84%89%E5%B9%B3%E5%9D%87%E5%8E%8B/54786388?fromModule=lemma_inlink" TargetMode="External"/><Relationship Id="rId7" Type="http://schemas.openxmlformats.org/officeDocument/2006/relationships/hyperlink" Target="https://baike.baidu.com/item/%E9%9D%99%E6%81%AF%E7%8A%B6%E6%80%81/10842384?fromModule=lemma_inlink" TargetMode="External"/><Relationship Id="rId6" Type="http://schemas.openxmlformats.org/officeDocument/2006/relationships/hyperlink" Target="https://baike.baidu.com/item/%E6%B5%B7%E5%B9%B3%E9%9D%A2/3671212?fromModule=lemma_inlink" TargetMode="External"/><Relationship Id="rId5" Type="http://schemas.openxmlformats.org/officeDocument/2006/relationships/hyperlink" Target="https://baike.baidu.com/item/%E8%AF%8A%E6%96%AD%E6%A0%87%E5%87%86/56525494?fromModule=lemma_inlink" TargetMode="External"/><Relationship Id="rId4" Type="http://schemas.openxmlformats.org/officeDocument/2006/relationships/hyperlink" Target="https://baike.baidu.com/item/%E5%8F%B3%E5%BF%83%E8%A1%B0%E7%AB%AD/18792173?fromModule=lemma_inlink" TargetMode="External"/><Relationship Id="rId3" Type="http://schemas.openxmlformats.org/officeDocument/2006/relationships/hyperlink" Target="https://baike.baidu.com/item/%E8%A1%80%E6%B5%81%E5%8A%A8%E5%8A%9B%E5%AD%A6/7111614?fromModule=lemma_inlink" TargetMode="External"/><Relationship Id="rId2" Type="http://schemas.openxmlformats.org/officeDocument/2006/relationships/hyperlink" Target="https://baike.baidu.com/item/%E8%82%BA%E5%8A%A8%E8%84%89/1967213?fromModule=lemma_inlink" TargetMode="External"/><Relationship Id="rId12" Type="http://schemas.openxmlformats.org/officeDocument/2006/relationships/notesSlide" Target="../notesSlides/notesSlide6.xml"/><Relationship Id="rId11" Type="http://schemas.openxmlformats.org/officeDocument/2006/relationships/slideLayout" Target="../slideLayouts/slideLayout2.xml"/><Relationship Id="rId10" Type="http://schemas.openxmlformats.org/officeDocument/2006/relationships/tags" Target="../tags/tag12.xml"/><Relationship Id="rId1" Type="http://schemas.openxmlformats.org/officeDocument/2006/relationships/tags" Target="../tags/tag11.xml"/></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2.xml"/><Relationship Id="rId1" Type="http://schemas.openxmlformats.org/officeDocument/2006/relationships/tags" Target="../tags/tag13.xml"/></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2.xml"/><Relationship Id="rId1" Type="http://schemas.openxmlformats.org/officeDocument/2006/relationships/tags" Target="../tags/tag14.xml"/></Relationships>
</file>

<file path=ppt/slides/_rels/slide9.xml.rels><?xml version="1.0" encoding="UTF-8" standalone="yes"?>
<Relationships xmlns="http://schemas.openxmlformats.org/package/2006/relationships"><Relationship Id="rId4" Type="http://schemas.openxmlformats.org/officeDocument/2006/relationships/notesSlide" Target="../notesSlides/notesSlide9.xml"/><Relationship Id="rId3" Type="http://schemas.openxmlformats.org/officeDocument/2006/relationships/slideLayout" Target="../slideLayouts/slideLayout2.xml"/><Relationship Id="rId2" Type="http://schemas.openxmlformats.org/officeDocument/2006/relationships/tags" Target="../tags/tag16.xml"/><Relationship Id="rId1" Type="http://schemas.openxmlformats.org/officeDocument/2006/relationships/tags" Target="../tags/tag15.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rotWithShape="1">
          <a:blip r:embed="rId1" cstate="print"/>
          <a:stretch>
            <a:fillRect/>
          </a:stretch>
        </a:blipFill>
        <a:effectLst/>
      </p:bgPr>
    </p:bg>
    <p:spTree>
      <p:nvGrpSpPr>
        <p:cNvPr id="1" name=""/>
        <p:cNvGrpSpPr/>
        <p:nvPr/>
      </p:nvGrpSpPr>
      <p:grpSpPr>
        <a:xfrm>
          <a:off x="0" y="0"/>
          <a:ext cx="0" cy="0"/>
          <a:chOff x="0" y="0"/>
          <a:chExt cx="0" cy="0"/>
        </a:xfrm>
      </p:grpSpPr>
      <p:sp>
        <p:nvSpPr>
          <p:cNvPr id="6" name="矩形 5"/>
          <p:cNvSpPr/>
          <p:nvPr/>
        </p:nvSpPr>
        <p:spPr>
          <a:xfrm>
            <a:off x="635" y="1926590"/>
            <a:ext cx="12191365" cy="327279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宋体" panose="02010600030101010101" pitchFamily="2" charset="-122"/>
              <a:ea typeface="宋体" panose="02010600030101010101" pitchFamily="2" charset="-122"/>
            </a:endParaRPr>
          </a:p>
        </p:txBody>
      </p:sp>
      <p:sp>
        <p:nvSpPr>
          <p:cNvPr id="7" name="文本框 6"/>
          <p:cNvSpPr txBox="1"/>
          <p:nvPr/>
        </p:nvSpPr>
        <p:spPr>
          <a:xfrm>
            <a:off x="2943543" y="2894965"/>
            <a:ext cx="6511925" cy="922020"/>
          </a:xfrm>
          <a:prstGeom prst="rect">
            <a:avLst/>
          </a:prstGeom>
          <a:noFill/>
          <a:extLst>
            <a:ext uri="{909E8E84-426E-40DD-AFC4-6F175D3DCCD1}">
              <a14:hiddenFill xmlns:a14="http://schemas.microsoft.com/office/drawing/2010/main">
                <a:solidFill>
                  <a:schemeClr val="tx1">
                    <a:lumMod val="85000"/>
                    <a:lumOff val="15000"/>
                  </a:schemeClr>
                </a:solidFill>
              </a14:hiddenFill>
            </a:ext>
          </a:extLst>
        </p:spPr>
        <p:txBody>
          <a:bodyPr wrap="square" rtlCol="0">
            <a:spAutoFit/>
          </a:bodyPr>
          <a:lstStyle/>
          <a:p>
            <a:pPr algn="ctr"/>
            <a:r>
              <a:rPr lang="zh-CN" altLang="en-US" sz="5400" b="1" dirty="0">
                <a:solidFill>
                  <a:srgbClr val="3C8689"/>
                </a:solidFill>
                <a:latin typeface="宋体" panose="02010600030101010101" pitchFamily="2" charset="-122"/>
                <a:ea typeface="宋体" panose="02010600030101010101" pitchFamily="2" charset="-122"/>
                <a:sym typeface="+mn-ea"/>
              </a:rPr>
              <a:t>枸橼酸西地那非片</a:t>
            </a:r>
            <a:endParaRPr lang="zh-CN" altLang="en-US" sz="5400" b="1" dirty="0">
              <a:solidFill>
                <a:srgbClr val="3C8689"/>
              </a:solidFill>
              <a:latin typeface="宋体" panose="02010600030101010101" pitchFamily="2" charset="-122"/>
              <a:ea typeface="宋体" panose="02010600030101010101" pitchFamily="2" charset="-122"/>
              <a:sym typeface="+mn-ea"/>
            </a:endParaRPr>
          </a:p>
        </p:txBody>
      </p:sp>
      <p:sp>
        <p:nvSpPr>
          <p:cNvPr id="33" name="文本框 32"/>
          <p:cNvSpPr txBox="1"/>
          <p:nvPr/>
        </p:nvSpPr>
        <p:spPr>
          <a:xfrm>
            <a:off x="480" y="2023229"/>
            <a:ext cx="6611620" cy="306705"/>
          </a:xfrm>
          <a:prstGeom prst="rect">
            <a:avLst/>
          </a:prstGeom>
          <a:noFill/>
          <a:extLst>
            <a:ext uri="{909E8E84-426E-40DD-AFC4-6F175D3DCCD1}">
              <a14:hiddenFill xmlns:a14="http://schemas.microsoft.com/office/drawing/2010/main">
                <a:solidFill>
                  <a:schemeClr val="tx1">
                    <a:lumMod val="85000"/>
                    <a:lumOff val="15000"/>
                  </a:schemeClr>
                </a:solidFill>
              </a14:hiddenFill>
            </a:ext>
          </a:extLst>
        </p:spPr>
        <p:txBody>
          <a:bodyPr wrap="square" rtlCol="0" anchor="t">
            <a:spAutoFit/>
          </a:bodyPr>
          <a:lstStyle/>
          <a:p>
            <a:pPr algn="l"/>
            <a:r>
              <a:rPr lang="en-US" altLang="zh-CN" sz="1400" dirty="0">
                <a:solidFill>
                  <a:srgbClr val="3C8689"/>
                </a:solidFill>
                <a:latin typeface="宋体" panose="02010600030101010101" pitchFamily="2" charset="-122"/>
                <a:ea typeface="宋体" panose="02010600030101010101" pitchFamily="2" charset="-122"/>
                <a:cs typeface="宋体" panose="02010600030101010101" pitchFamily="2" charset="-122"/>
                <a:sym typeface="+mn-ea"/>
              </a:rPr>
              <a:t>2023年国家基本医疗保险、工伤保险和生育保险药品目录调整-</a:t>
            </a:r>
            <a:r>
              <a:rPr lang="zh-CN" altLang="en-US" sz="1400" dirty="0">
                <a:solidFill>
                  <a:srgbClr val="3C8689"/>
                </a:solidFill>
                <a:latin typeface="宋体" panose="02010600030101010101" pitchFamily="2" charset="-122"/>
                <a:ea typeface="宋体" panose="02010600030101010101" pitchFamily="2" charset="-122"/>
                <a:cs typeface="宋体" panose="02010600030101010101" pitchFamily="2" charset="-122"/>
                <a:sym typeface="+mn-ea"/>
              </a:rPr>
              <a:t>产品介绍</a:t>
            </a:r>
            <a:r>
              <a:rPr lang="en-US" altLang="zh-CN" sz="1400" dirty="0">
                <a:solidFill>
                  <a:srgbClr val="3C8689"/>
                </a:solidFill>
                <a:latin typeface="宋体" panose="02010600030101010101" pitchFamily="2" charset="-122"/>
                <a:ea typeface="宋体" panose="02010600030101010101" pitchFamily="2" charset="-122"/>
                <a:cs typeface="宋体" panose="02010600030101010101" pitchFamily="2" charset="-122"/>
                <a:sym typeface="+mn-ea"/>
              </a:rPr>
              <a:t>PPT</a:t>
            </a:r>
            <a:endParaRPr lang="en-US" altLang="zh-CN" sz="1400" dirty="0">
              <a:solidFill>
                <a:srgbClr val="3C8689"/>
              </a:solidFill>
              <a:latin typeface="宋体" panose="02010600030101010101" pitchFamily="2" charset="-122"/>
              <a:ea typeface="宋体" panose="02010600030101010101" pitchFamily="2" charset="-122"/>
              <a:cs typeface="宋体" panose="02010600030101010101" pitchFamily="2" charset="-122"/>
              <a:sym typeface="+mn-ea"/>
            </a:endParaRPr>
          </a:p>
        </p:txBody>
      </p:sp>
      <p:sp>
        <p:nvSpPr>
          <p:cNvPr id="9" name="文本框 8"/>
          <p:cNvSpPr txBox="1"/>
          <p:nvPr/>
        </p:nvSpPr>
        <p:spPr>
          <a:xfrm>
            <a:off x="3896995" y="3999230"/>
            <a:ext cx="4294505" cy="436880"/>
          </a:xfrm>
          <a:prstGeom prst="rect">
            <a:avLst/>
          </a:prstGeom>
          <a:noFill/>
          <a:extLst>
            <a:ext uri="{909E8E84-426E-40DD-AFC4-6F175D3DCCD1}">
              <a14:hiddenFill xmlns:a14="http://schemas.microsoft.com/office/drawing/2010/main">
                <a:solidFill>
                  <a:schemeClr val="tx1">
                    <a:lumMod val="85000"/>
                    <a:lumOff val="15000"/>
                  </a:schemeClr>
                </a:solidFill>
              </a14:hiddenFill>
            </a:ext>
          </a:extLst>
        </p:spPr>
        <p:txBody>
          <a:bodyPr wrap="none" rtlCol="0">
            <a:noAutofit/>
          </a:bodyPr>
          <a:lstStyle/>
          <a:p>
            <a:pPr algn="ctr"/>
            <a:r>
              <a:rPr lang="zh-CN" altLang="en-US" sz="2800" b="1" dirty="0">
                <a:solidFill>
                  <a:srgbClr val="3C8689"/>
                </a:solidFill>
                <a:latin typeface="宋体" panose="02010600030101010101" pitchFamily="2" charset="-122"/>
                <a:ea typeface="宋体" panose="02010600030101010101" pitchFamily="2" charset="-122"/>
              </a:rPr>
              <a:t>申报公司：广州朗圣药业有限公司</a:t>
            </a:r>
            <a:endParaRPr lang="zh-CN" altLang="en-US" sz="2800" b="1" dirty="0">
              <a:solidFill>
                <a:srgbClr val="3C8689"/>
              </a:solidFill>
              <a:latin typeface="宋体" panose="02010600030101010101" pitchFamily="2" charset="-122"/>
              <a:ea typeface="宋体" panose="02010600030101010101" pitchFamily="2" charset="-122"/>
              <a:sym typeface="+mn-ea"/>
            </a:endParaRPr>
          </a:p>
        </p:txBody>
      </p:sp>
    </p:spTree>
    <p:custDataLst>
      <p:tags r:id="rId2"/>
    </p:custDataLst>
  </p:cSld>
  <p:clrMapOvr>
    <a:masterClrMapping/>
  </p:clrMapOvr>
  <mc:AlternateContent xmlns:mc="http://schemas.openxmlformats.org/markup-compatibility/2006">
    <mc:Choice xmlns:p14="http://schemas.microsoft.com/office/powerpoint/2010/main" Requires="p14">
      <p:transition spd="slow" p14:dur="4000" advTm="0">
        <p14:vortex dir="r"/>
      </p:transition>
    </mc:Choice>
    <mc:Fallback>
      <p:transition spd="slow" advTm="0">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框 3"/>
          <p:cNvSpPr txBox="1"/>
          <p:nvPr/>
        </p:nvSpPr>
        <p:spPr>
          <a:xfrm>
            <a:off x="1295876" y="258561"/>
            <a:ext cx="1877437" cy="769441"/>
          </a:xfrm>
          <a:prstGeom prst="rect">
            <a:avLst/>
          </a:prstGeom>
          <a:noFill/>
        </p:spPr>
        <p:txBody>
          <a:bodyPr wrap="none" rtlCol="0" anchor="t">
            <a:spAutoFit/>
          </a:bodyPr>
          <a:lstStyle/>
          <a:p>
            <a:pPr indent="0" algn="l">
              <a:buNone/>
            </a:pPr>
            <a:r>
              <a:rPr lang="zh-CN" altLang="en-US" sz="4400" b="1" dirty="0">
                <a:solidFill>
                  <a:srgbClr val="3C8689"/>
                </a:solidFill>
                <a:latin typeface="宋体" panose="02010600030101010101" pitchFamily="2" charset="-122"/>
                <a:ea typeface="宋体" panose="02010600030101010101" pitchFamily="2" charset="-122"/>
                <a:sym typeface="+mn-ea"/>
              </a:rPr>
              <a:t>创新性</a:t>
            </a:r>
            <a:endParaRPr lang="zh-CN" altLang="en-US" sz="4400" b="1" dirty="0">
              <a:solidFill>
                <a:srgbClr val="3C8689"/>
              </a:solidFill>
              <a:latin typeface="宋体" panose="02010600030101010101" pitchFamily="2" charset="-122"/>
              <a:ea typeface="宋体" panose="02010600030101010101" pitchFamily="2" charset="-122"/>
              <a:sym typeface="+mn-ea"/>
            </a:endParaRPr>
          </a:p>
        </p:txBody>
      </p:sp>
      <p:graphicFrame>
        <p:nvGraphicFramePr>
          <p:cNvPr id="6" name="表格 5"/>
          <p:cNvGraphicFramePr/>
          <p:nvPr>
            <p:custDataLst>
              <p:tags r:id="rId1"/>
            </p:custDataLst>
          </p:nvPr>
        </p:nvGraphicFramePr>
        <p:xfrm>
          <a:off x="539884" y="1320818"/>
          <a:ext cx="10925175" cy="4596765"/>
        </p:xfrm>
        <a:graphic>
          <a:graphicData uri="http://schemas.openxmlformats.org/drawingml/2006/table">
            <a:tbl>
              <a:tblPr firstRow="1" bandRow="1">
                <a:tableStyleId>{A554F2FC-47F3-4EAF-B5D7-61143E9EB01A}</a:tableStyleId>
              </a:tblPr>
              <a:tblGrid>
                <a:gridCol w="903605"/>
                <a:gridCol w="4006850"/>
                <a:gridCol w="6014720"/>
              </a:tblGrid>
              <a:tr h="705485">
                <a:tc>
                  <a:txBody>
                    <a:bodyPr/>
                    <a:lstStyle/>
                    <a:p>
                      <a:pPr>
                        <a:buNone/>
                      </a:pPr>
                      <a:r>
                        <a:rPr lang="zh-CN" altLang="en-US" sz="1400" b="1" dirty="0">
                          <a:latin typeface="宋体" panose="02010600030101010101" pitchFamily="2" charset="-122"/>
                          <a:ea typeface="宋体" panose="02010600030101010101" pitchFamily="2" charset="-122"/>
                        </a:rPr>
                        <a:t>序号</a:t>
                      </a:r>
                      <a:endParaRPr lang="zh-CN" altLang="en-US" sz="1400" b="1" dirty="0">
                        <a:latin typeface="宋体" panose="02010600030101010101" pitchFamily="2" charset="-122"/>
                        <a:ea typeface="宋体" panose="02010600030101010101" pitchFamily="2" charset="-122"/>
                      </a:endParaRPr>
                    </a:p>
                  </a:txBody>
                  <a:tcPr anchor="ctr">
                    <a:lnL w="12700">
                      <a:solidFill>
                        <a:schemeClr val="tx1"/>
                      </a:solidFill>
                      <a:prstDash val="solid"/>
                    </a:lnL>
                    <a:lnR w="12700">
                      <a:solidFill>
                        <a:schemeClr val="tx1"/>
                      </a:solidFill>
                      <a:prstDash val="solid"/>
                    </a:lnR>
                    <a:lnT w="12700">
                      <a:solidFill>
                        <a:schemeClr val="tx1"/>
                      </a:solidFill>
                      <a:prstDash val="solid"/>
                    </a:lnT>
                    <a:lnB w="12700">
                      <a:solidFill>
                        <a:schemeClr val="tx1"/>
                      </a:solidFill>
                      <a:prstDash val="solid"/>
                    </a:lnB>
                    <a:lnTlToBr>
                      <a:noFill/>
                    </a:lnTlToBr>
                    <a:lnBlToTr>
                      <a:noFill/>
                    </a:lnBlToTr>
                  </a:tcPr>
                </a:tc>
                <a:tc>
                  <a:txBody>
                    <a:bodyPr/>
                    <a:lstStyle/>
                    <a:p>
                      <a:pPr>
                        <a:buNone/>
                      </a:pPr>
                      <a:r>
                        <a:rPr lang="zh-CN" altLang="en-US" sz="1400" b="1">
                          <a:latin typeface="宋体" panose="02010600030101010101" pitchFamily="2" charset="-122"/>
                          <a:ea typeface="宋体" panose="02010600030101010101" pitchFamily="2" charset="-122"/>
                        </a:rPr>
                        <a:t>信息标题</a:t>
                      </a:r>
                      <a:endParaRPr lang="zh-CN" altLang="en-US" sz="1400" b="1">
                        <a:latin typeface="宋体" panose="02010600030101010101" pitchFamily="2" charset="-122"/>
                        <a:ea typeface="宋体" panose="02010600030101010101" pitchFamily="2" charset="-122"/>
                      </a:endParaRPr>
                    </a:p>
                  </a:txBody>
                  <a:tcPr anchor="ctr">
                    <a:lnL w="12700">
                      <a:solidFill>
                        <a:schemeClr val="tx1"/>
                      </a:solidFill>
                      <a:prstDash val="solid"/>
                    </a:lnL>
                    <a:lnR w="12700">
                      <a:solidFill>
                        <a:schemeClr val="tx1"/>
                      </a:solidFill>
                      <a:prstDash val="solid"/>
                    </a:lnR>
                    <a:lnT w="12700">
                      <a:solidFill>
                        <a:schemeClr val="tx1"/>
                      </a:solidFill>
                      <a:prstDash val="solid"/>
                    </a:lnT>
                    <a:lnB w="12700">
                      <a:solidFill>
                        <a:schemeClr val="tx1"/>
                      </a:solidFill>
                      <a:prstDash val="solid"/>
                    </a:lnB>
                    <a:lnTlToBr>
                      <a:noFill/>
                    </a:lnTlToBr>
                    <a:lnBlToTr>
                      <a:noFill/>
                    </a:lnBlToTr>
                  </a:tcPr>
                </a:tc>
                <a:tc>
                  <a:txBody>
                    <a:bodyPr/>
                    <a:lstStyle/>
                    <a:p>
                      <a:pPr>
                        <a:buNone/>
                      </a:pPr>
                      <a:r>
                        <a:rPr lang="zh-CN" altLang="en-US" sz="1400" b="1" dirty="0">
                          <a:latin typeface="宋体" panose="02010600030101010101" pitchFamily="2" charset="-122"/>
                          <a:ea typeface="宋体" panose="02010600030101010101" pitchFamily="2" charset="-122"/>
                        </a:rPr>
                        <a:t>产品信息</a:t>
                      </a:r>
                      <a:endParaRPr lang="zh-CN" altLang="en-US" sz="1400" b="1" dirty="0">
                        <a:latin typeface="宋体" panose="02010600030101010101" pitchFamily="2" charset="-122"/>
                        <a:ea typeface="宋体" panose="02010600030101010101" pitchFamily="2" charset="-122"/>
                      </a:endParaRPr>
                    </a:p>
                  </a:txBody>
                  <a:tcPr anchor="ctr">
                    <a:lnL w="12700">
                      <a:solidFill>
                        <a:schemeClr val="tx1"/>
                      </a:solidFill>
                      <a:prstDash val="solid"/>
                    </a:lnL>
                    <a:lnR w="12700">
                      <a:solidFill>
                        <a:schemeClr val="tx1"/>
                      </a:solidFill>
                      <a:prstDash val="solid"/>
                    </a:lnR>
                    <a:lnT w="12700">
                      <a:solidFill>
                        <a:schemeClr val="tx1"/>
                      </a:solidFill>
                      <a:prstDash val="solid"/>
                    </a:lnT>
                    <a:lnB w="12700">
                      <a:solidFill>
                        <a:schemeClr val="tx1"/>
                      </a:solidFill>
                      <a:prstDash val="solid"/>
                    </a:lnB>
                    <a:lnTlToBr>
                      <a:noFill/>
                    </a:lnTlToBr>
                    <a:lnBlToTr>
                      <a:noFill/>
                    </a:lnBlToTr>
                  </a:tcPr>
                </a:tc>
              </a:tr>
              <a:tr h="704215">
                <a:tc>
                  <a:txBody>
                    <a:bodyPr/>
                    <a:lstStyle/>
                    <a:p>
                      <a:pPr>
                        <a:buNone/>
                      </a:pPr>
                      <a:r>
                        <a:rPr lang="en-US" altLang="zh-CN" sz="1400">
                          <a:latin typeface="宋体" panose="02010600030101010101" pitchFamily="2" charset="-122"/>
                          <a:ea typeface="宋体" panose="02010600030101010101" pitchFamily="2" charset="-122"/>
                        </a:rPr>
                        <a:t>4.1</a:t>
                      </a:r>
                      <a:endParaRPr lang="en-US" altLang="zh-CN" sz="1400">
                        <a:latin typeface="宋体" panose="02010600030101010101" pitchFamily="2" charset="-122"/>
                        <a:ea typeface="宋体" panose="02010600030101010101" pitchFamily="2" charset="-122"/>
                      </a:endParaRPr>
                    </a:p>
                  </a:txBody>
                  <a:tcPr anchor="ctr">
                    <a:lnL w="12700">
                      <a:solidFill>
                        <a:schemeClr val="tx1"/>
                      </a:solidFill>
                      <a:prstDash val="solid"/>
                    </a:lnL>
                    <a:lnR w="12700">
                      <a:solidFill>
                        <a:schemeClr val="tx1"/>
                      </a:solidFill>
                      <a:prstDash val="solid"/>
                    </a:lnR>
                    <a:lnT w="12700">
                      <a:solidFill>
                        <a:schemeClr val="tx1"/>
                      </a:solidFill>
                      <a:prstDash val="solid"/>
                    </a:lnT>
                    <a:lnB w="12700">
                      <a:solidFill>
                        <a:schemeClr val="tx1"/>
                      </a:solidFill>
                      <a:prstDash val="solid"/>
                    </a:lnB>
                    <a:lnTlToBr>
                      <a:noFill/>
                    </a:lnTlToBr>
                    <a:lnBlToTr>
                      <a:noFill/>
                    </a:lnBlToTr>
                  </a:tcPr>
                </a:tc>
                <a:tc>
                  <a:txBody>
                    <a:bodyPr/>
                    <a:lstStyle/>
                    <a:p>
                      <a:pPr>
                        <a:buNone/>
                      </a:pPr>
                      <a:r>
                        <a:rPr lang="zh-CN" altLang="en-US" sz="1400">
                          <a:latin typeface="宋体" panose="02010600030101010101" pitchFamily="2" charset="-122"/>
                          <a:ea typeface="宋体" panose="02010600030101010101" pitchFamily="2" charset="-122"/>
                        </a:rPr>
                        <a:t>主要创新点</a:t>
                      </a:r>
                      <a:endParaRPr lang="zh-CN" altLang="en-US" sz="1400">
                        <a:latin typeface="宋体" panose="02010600030101010101" pitchFamily="2" charset="-122"/>
                        <a:ea typeface="宋体" panose="02010600030101010101" pitchFamily="2" charset="-122"/>
                      </a:endParaRPr>
                    </a:p>
                  </a:txBody>
                  <a:tcPr anchor="ctr">
                    <a:lnL w="12700">
                      <a:solidFill>
                        <a:schemeClr val="tx1"/>
                      </a:solidFill>
                      <a:prstDash val="solid"/>
                    </a:lnL>
                    <a:lnR w="12700">
                      <a:solidFill>
                        <a:schemeClr val="tx1"/>
                      </a:solidFill>
                      <a:prstDash val="solid"/>
                    </a:lnR>
                    <a:lnT w="12700">
                      <a:solidFill>
                        <a:schemeClr val="tx1"/>
                      </a:solidFill>
                      <a:prstDash val="solid"/>
                    </a:lnT>
                    <a:lnB w="12700">
                      <a:solidFill>
                        <a:schemeClr val="tx1"/>
                      </a:solidFill>
                      <a:prstDash val="solid"/>
                    </a:lnB>
                    <a:lnTlToBr>
                      <a:noFill/>
                    </a:lnTlToBr>
                    <a:lnBlToTr>
                      <a:noFill/>
                    </a:lnBlToTr>
                  </a:tcPr>
                </a:tc>
                <a:tc>
                  <a:txBody>
                    <a:bodyPr/>
                    <a:lstStyle/>
                    <a:p>
                      <a:pPr>
                        <a:buNone/>
                      </a:pPr>
                      <a:r>
                        <a:rPr lang="zh-CN" altLang="en-US" sz="1400" dirty="0">
                          <a:latin typeface="宋体" panose="02010600030101010101" pitchFamily="2" charset="-122"/>
                          <a:ea typeface="宋体" panose="02010600030101010101" pitchFamily="2" charset="-122"/>
                        </a:rPr>
                        <a:t>无</a:t>
                      </a:r>
                      <a:endParaRPr lang="zh-CN" altLang="en-US" sz="1400" dirty="0">
                        <a:latin typeface="宋体" panose="02010600030101010101" pitchFamily="2" charset="-122"/>
                        <a:ea typeface="宋体" panose="02010600030101010101" pitchFamily="2" charset="-122"/>
                      </a:endParaRPr>
                    </a:p>
                  </a:txBody>
                  <a:tcPr anchor="ctr">
                    <a:lnL w="12700">
                      <a:solidFill>
                        <a:schemeClr val="tx1"/>
                      </a:solidFill>
                      <a:prstDash val="solid"/>
                    </a:lnL>
                    <a:lnR w="12700">
                      <a:solidFill>
                        <a:schemeClr val="tx1"/>
                      </a:solidFill>
                      <a:prstDash val="solid"/>
                    </a:lnR>
                    <a:lnT w="12700">
                      <a:solidFill>
                        <a:schemeClr val="tx1"/>
                      </a:solidFill>
                      <a:prstDash val="solid"/>
                    </a:lnT>
                    <a:lnB w="12700">
                      <a:solidFill>
                        <a:schemeClr val="tx1"/>
                      </a:solidFill>
                      <a:prstDash val="solid"/>
                    </a:lnB>
                    <a:lnTlToBr>
                      <a:noFill/>
                    </a:lnTlToBr>
                    <a:lnBlToTr>
                      <a:noFill/>
                    </a:lnBlToTr>
                  </a:tcPr>
                </a:tc>
              </a:tr>
              <a:tr h="705485">
                <a:tc>
                  <a:txBody>
                    <a:bodyPr/>
                    <a:lstStyle/>
                    <a:p>
                      <a:pPr>
                        <a:buNone/>
                      </a:pPr>
                      <a:r>
                        <a:rPr lang="en-US" altLang="zh-CN" sz="1400">
                          <a:latin typeface="宋体" panose="02010600030101010101" pitchFamily="2" charset="-122"/>
                          <a:ea typeface="宋体" panose="02010600030101010101" pitchFamily="2" charset="-122"/>
                        </a:rPr>
                        <a:t>4.2</a:t>
                      </a:r>
                      <a:endParaRPr lang="en-US" altLang="zh-CN" sz="1400">
                        <a:latin typeface="宋体" panose="02010600030101010101" pitchFamily="2" charset="-122"/>
                        <a:ea typeface="宋体" panose="02010600030101010101" pitchFamily="2" charset="-122"/>
                      </a:endParaRPr>
                    </a:p>
                  </a:txBody>
                  <a:tcPr anchor="ctr">
                    <a:lnL w="12700">
                      <a:solidFill>
                        <a:schemeClr val="tx1"/>
                      </a:solidFill>
                      <a:prstDash val="solid"/>
                    </a:lnL>
                    <a:lnR w="12700">
                      <a:solidFill>
                        <a:schemeClr val="tx1"/>
                      </a:solidFill>
                      <a:prstDash val="solid"/>
                    </a:lnR>
                    <a:lnT w="12700">
                      <a:solidFill>
                        <a:schemeClr val="tx1"/>
                      </a:solidFill>
                      <a:prstDash val="solid"/>
                    </a:lnT>
                    <a:lnB w="12700">
                      <a:solidFill>
                        <a:schemeClr val="tx1"/>
                      </a:solidFill>
                      <a:prstDash val="solid"/>
                    </a:lnB>
                    <a:lnTlToBr>
                      <a:noFill/>
                    </a:lnTlToBr>
                    <a:lnBlToTr>
                      <a:noFill/>
                    </a:lnBlToTr>
                  </a:tcPr>
                </a:tc>
                <a:tc>
                  <a:txBody>
                    <a:bodyPr/>
                    <a:lstStyle/>
                    <a:p>
                      <a:pPr>
                        <a:buNone/>
                      </a:pPr>
                      <a:r>
                        <a:rPr lang="zh-CN" altLang="en-US" sz="1400" dirty="0">
                          <a:latin typeface="宋体" panose="02010600030101010101" pitchFamily="2" charset="-122"/>
                          <a:ea typeface="宋体" panose="02010600030101010101" pitchFamily="2" charset="-122"/>
                        </a:rPr>
                        <a:t>该创新带来的疗效或安全性方面的优势</a:t>
                      </a:r>
                      <a:endParaRPr lang="zh-CN" altLang="en-US" sz="1400" dirty="0">
                        <a:latin typeface="宋体" panose="02010600030101010101" pitchFamily="2" charset="-122"/>
                        <a:ea typeface="宋体" panose="02010600030101010101" pitchFamily="2" charset="-122"/>
                      </a:endParaRPr>
                    </a:p>
                  </a:txBody>
                  <a:tcPr anchor="ctr">
                    <a:lnL w="12700">
                      <a:solidFill>
                        <a:schemeClr val="tx1"/>
                      </a:solidFill>
                      <a:prstDash val="solid"/>
                    </a:lnL>
                    <a:lnR w="12700">
                      <a:solidFill>
                        <a:schemeClr val="tx1"/>
                      </a:solidFill>
                      <a:prstDash val="solid"/>
                    </a:lnR>
                    <a:lnT w="12700">
                      <a:solidFill>
                        <a:schemeClr val="tx1"/>
                      </a:solidFill>
                      <a:prstDash val="solid"/>
                    </a:lnT>
                    <a:lnB w="12700">
                      <a:solidFill>
                        <a:schemeClr val="tx1"/>
                      </a:solidFill>
                      <a:prstDash val="solid"/>
                    </a:lnB>
                    <a:lnTlToBr>
                      <a:noFill/>
                    </a:lnTlToBr>
                    <a:lnBlToTr>
                      <a:noFill/>
                    </a:lnBlToTr>
                  </a:tcPr>
                </a:tc>
                <a:tc>
                  <a:txBody>
                    <a:bodyPr/>
                    <a:lstStyle/>
                    <a:p>
                      <a:pPr marL="0" marR="0" indent="0" algn="l" defTabSz="914400" rtl="0" eaLnBrk="1" fontAlgn="auto" latinLnBrk="0" hangingPunct="1">
                        <a:lnSpc>
                          <a:spcPct val="100000"/>
                        </a:lnSpc>
                        <a:spcBef>
                          <a:spcPts val="0"/>
                        </a:spcBef>
                        <a:spcAft>
                          <a:spcPts val="0"/>
                        </a:spcAft>
                        <a:buClrTx/>
                        <a:buSzTx/>
                        <a:buFontTx/>
                        <a:buNone/>
                        <a:defRPr/>
                      </a:pPr>
                      <a:r>
                        <a:rPr lang="zh-CN" altLang="en-US" sz="1400" dirty="0">
                          <a:latin typeface="宋体" panose="02010600030101010101" pitchFamily="2" charset="-122"/>
                          <a:ea typeface="宋体" panose="02010600030101010101" pitchFamily="2" charset="-122"/>
                        </a:rPr>
                        <a:t>无</a:t>
                      </a:r>
                      <a:endParaRPr lang="zh-CN" altLang="en-US" sz="1400" dirty="0">
                        <a:latin typeface="宋体" panose="02010600030101010101" pitchFamily="2" charset="-122"/>
                        <a:ea typeface="宋体" panose="02010600030101010101" pitchFamily="2" charset="-122"/>
                      </a:endParaRPr>
                    </a:p>
                    <a:p>
                      <a:pPr>
                        <a:buNone/>
                      </a:pPr>
                      <a:endParaRPr lang="zh-CN" altLang="en-US" sz="1400" dirty="0">
                        <a:latin typeface="宋体" panose="02010600030101010101" pitchFamily="2" charset="-122"/>
                        <a:ea typeface="宋体" panose="02010600030101010101" pitchFamily="2" charset="-122"/>
                        <a:cs typeface="宋体" panose="02010600030101010101" pitchFamily="2" charset="-122"/>
                      </a:endParaRPr>
                    </a:p>
                  </a:txBody>
                  <a:tcPr anchor="ctr">
                    <a:lnL w="12700">
                      <a:solidFill>
                        <a:schemeClr val="tx1"/>
                      </a:solidFill>
                      <a:prstDash val="solid"/>
                    </a:lnL>
                    <a:lnR w="12700">
                      <a:solidFill>
                        <a:schemeClr val="tx1"/>
                      </a:solidFill>
                      <a:prstDash val="solid"/>
                    </a:lnR>
                    <a:lnT w="12700">
                      <a:solidFill>
                        <a:schemeClr val="tx1"/>
                      </a:solidFill>
                      <a:prstDash val="solid"/>
                    </a:lnT>
                    <a:lnB w="12700">
                      <a:solidFill>
                        <a:schemeClr val="tx1"/>
                      </a:solidFill>
                      <a:prstDash val="solid"/>
                    </a:lnB>
                    <a:lnTlToBr>
                      <a:noFill/>
                    </a:lnTlToBr>
                    <a:lnBlToTr>
                      <a:noFill/>
                    </a:lnBlToTr>
                  </a:tcPr>
                </a:tc>
              </a:tr>
              <a:tr h="1071880">
                <a:tc>
                  <a:txBody>
                    <a:bodyPr/>
                    <a:lstStyle/>
                    <a:p>
                      <a:pPr>
                        <a:buNone/>
                      </a:pPr>
                      <a:r>
                        <a:rPr lang="en-US" altLang="zh-CN" sz="1400">
                          <a:latin typeface="宋体" panose="02010600030101010101" pitchFamily="2" charset="-122"/>
                          <a:ea typeface="宋体" panose="02010600030101010101" pitchFamily="2" charset="-122"/>
                        </a:rPr>
                        <a:t>4.3</a:t>
                      </a:r>
                      <a:endParaRPr lang="en-US" altLang="zh-CN" sz="1400">
                        <a:latin typeface="宋体" panose="02010600030101010101" pitchFamily="2" charset="-122"/>
                        <a:ea typeface="宋体" panose="02010600030101010101" pitchFamily="2" charset="-122"/>
                      </a:endParaRPr>
                    </a:p>
                  </a:txBody>
                  <a:tcPr anchor="ctr">
                    <a:lnL w="12700">
                      <a:solidFill>
                        <a:schemeClr val="tx1"/>
                      </a:solidFill>
                      <a:prstDash val="solid"/>
                    </a:lnL>
                    <a:lnR w="12700">
                      <a:solidFill>
                        <a:schemeClr val="tx1"/>
                      </a:solidFill>
                      <a:prstDash val="solid"/>
                    </a:lnR>
                    <a:lnT w="12700">
                      <a:solidFill>
                        <a:schemeClr val="tx1"/>
                      </a:solidFill>
                      <a:prstDash val="solid"/>
                    </a:lnT>
                    <a:lnB w="12700">
                      <a:solidFill>
                        <a:schemeClr val="tx1"/>
                      </a:solidFill>
                      <a:prstDash val="solid"/>
                    </a:lnB>
                    <a:lnTlToBr>
                      <a:noFill/>
                    </a:lnTlToBr>
                    <a:lnBlToTr>
                      <a:noFill/>
                    </a:lnBlToTr>
                  </a:tcPr>
                </a:tc>
                <a:tc>
                  <a:txBody>
                    <a:bodyPr/>
                    <a:lstStyle/>
                    <a:p>
                      <a:pPr>
                        <a:buNone/>
                      </a:pPr>
                      <a:r>
                        <a:rPr lang="zh-CN" altLang="en-US" sz="1400">
                          <a:latin typeface="宋体" panose="02010600030101010101" pitchFamily="2" charset="-122"/>
                          <a:ea typeface="宋体" panose="02010600030101010101" pitchFamily="2" charset="-122"/>
                          <a:cs typeface="宋体" panose="02010600030101010101" pitchFamily="2" charset="-122"/>
                        </a:rPr>
                        <a:t>是否为国家“重大新药创制”等科技重大专项支持上市药品</a:t>
                      </a:r>
                      <a:endParaRPr lang="zh-CN" altLang="en-US" sz="1400">
                        <a:latin typeface="宋体" panose="02010600030101010101" pitchFamily="2" charset="-122"/>
                        <a:ea typeface="宋体" panose="02010600030101010101" pitchFamily="2" charset="-122"/>
                        <a:cs typeface="宋体" panose="02010600030101010101" pitchFamily="2" charset="-122"/>
                      </a:endParaRPr>
                    </a:p>
                  </a:txBody>
                  <a:tcPr anchor="ctr">
                    <a:lnL w="12700">
                      <a:solidFill>
                        <a:schemeClr val="tx1"/>
                      </a:solidFill>
                      <a:prstDash val="solid"/>
                    </a:lnL>
                    <a:lnR w="12700">
                      <a:solidFill>
                        <a:schemeClr val="tx1"/>
                      </a:solidFill>
                      <a:prstDash val="solid"/>
                    </a:lnR>
                    <a:lnT w="12700">
                      <a:solidFill>
                        <a:schemeClr val="tx1"/>
                      </a:solidFill>
                      <a:prstDash val="solid"/>
                    </a:lnT>
                    <a:lnB w="12700">
                      <a:solidFill>
                        <a:schemeClr val="tx1"/>
                      </a:solidFill>
                      <a:prstDash val="solid"/>
                    </a:lnB>
                    <a:lnTlToBr>
                      <a:noFill/>
                    </a:lnTlToBr>
                    <a:lnBlToTr>
                      <a:noFill/>
                    </a:lnBlToTr>
                  </a:tcPr>
                </a:tc>
                <a:tc>
                  <a:txBody>
                    <a:bodyPr/>
                    <a:lstStyle/>
                    <a:p>
                      <a:pPr>
                        <a:buNone/>
                      </a:pPr>
                      <a:r>
                        <a:rPr lang="zh-CN" altLang="en-US" sz="1400" dirty="0">
                          <a:latin typeface="宋体" panose="02010600030101010101" pitchFamily="2" charset="-122"/>
                          <a:ea typeface="宋体" panose="02010600030101010101" pitchFamily="2" charset="-122"/>
                          <a:cs typeface="宋体" panose="02010600030101010101" pitchFamily="2" charset="-122"/>
                        </a:rPr>
                        <a:t>否</a:t>
                      </a:r>
                      <a:endParaRPr lang="zh-CN" altLang="en-US" sz="1400" dirty="0">
                        <a:latin typeface="宋体" panose="02010600030101010101" pitchFamily="2" charset="-122"/>
                        <a:ea typeface="宋体" panose="02010600030101010101" pitchFamily="2" charset="-122"/>
                        <a:cs typeface="宋体" panose="02010600030101010101" pitchFamily="2" charset="-122"/>
                      </a:endParaRPr>
                    </a:p>
                  </a:txBody>
                  <a:tcPr anchor="ctr">
                    <a:lnL w="12700">
                      <a:solidFill>
                        <a:schemeClr val="tx1"/>
                      </a:solidFill>
                      <a:prstDash val="solid"/>
                    </a:lnL>
                    <a:lnR w="12700">
                      <a:solidFill>
                        <a:schemeClr val="tx1"/>
                      </a:solidFill>
                      <a:prstDash val="solid"/>
                    </a:lnR>
                    <a:lnT w="12700">
                      <a:solidFill>
                        <a:schemeClr val="tx1"/>
                      </a:solidFill>
                      <a:prstDash val="solid"/>
                    </a:lnT>
                    <a:lnB w="12700">
                      <a:solidFill>
                        <a:schemeClr val="tx1"/>
                      </a:solidFill>
                      <a:prstDash val="solid"/>
                    </a:lnB>
                    <a:lnTlToBr>
                      <a:noFill/>
                    </a:lnTlToBr>
                    <a:lnBlToTr>
                      <a:noFill/>
                    </a:lnBlToTr>
                  </a:tcPr>
                </a:tc>
              </a:tr>
              <a:tr h="704215">
                <a:tc>
                  <a:txBody>
                    <a:bodyPr/>
                    <a:lstStyle/>
                    <a:p>
                      <a:pPr>
                        <a:buNone/>
                      </a:pPr>
                      <a:r>
                        <a:rPr lang="en-US" altLang="zh-CN" sz="1400">
                          <a:latin typeface="宋体" panose="02010600030101010101" pitchFamily="2" charset="-122"/>
                          <a:ea typeface="宋体" panose="02010600030101010101" pitchFamily="2" charset="-122"/>
                        </a:rPr>
                        <a:t>4.4</a:t>
                      </a:r>
                      <a:endParaRPr lang="en-US" altLang="zh-CN" sz="1400">
                        <a:latin typeface="宋体" panose="02010600030101010101" pitchFamily="2" charset="-122"/>
                        <a:ea typeface="宋体" panose="02010600030101010101" pitchFamily="2" charset="-122"/>
                      </a:endParaRPr>
                    </a:p>
                  </a:txBody>
                  <a:tcPr anchor="ctr">
                    <a:lnL w="12700">
                      <a:solidFill>
                        <a:schemeClr val="tx1"/>
                      </a:solidFill>
                      <a:prstDash val="solid"/>
                    </a:lnL>
                    <a:lnR w="12700">
                      <a:solidFill>
                        <a:schemeClr val="tx1"/>
                      </a:solidFill>
                      <a:prstDash val="solid"/>
                    </a:lnR>
                    <a:lnT w="12700">
                      <a:solidFill>
                        <a:schemeClr val="tx1"/>
                      </a:solidFill>
                      <a:prstDash val="solid"/>
                    </a:lnT>
                    <a:lnB w="12700">
                      <a:solidFill>
                        <a:schemeClr val="tx1"/>
                      </a:solidFill>
                      <a:prstDash val="solid"/>
                    </a:lnB>
                    <a:lnTlToBr>
                      <a:noFill/>
                    </a:lnTlToBr>
                    <a:lnBlToTr>
                      <a:noFill/>
                    </a:lnBlToTr>
                  </a:tcPr>
                </a:tc>
                <a:tc>
                  <a:txBody>
                    <a:bodyPr/>
                    <a:lstStyle/>
                    <a:p>
                      <a:pPr>
                        <a:buNone/>
                      </a:pPr>
                      <a:r>
                        <a:rPr lang="zh-CN" altLang="en-US" sz="1400">
                          <a:latin typeface="宋体" panose="02010600030101010101" pitchFamily="2" charset="-122"/>
                          <a:ea typeface="宋体" panose="02010600030101010101" pitchFamily="2" charset="-122"/>
                        </a:rPr>
                        <a:t>是否为自主知识产权的创新药</a:t>
                      </a:r>
                      <a:endParaRPr lang="zh-CN" altLang="en-US" sz="1400">
                        <a:latin typeface="宋体" panose="02010600030101010101" pitchFamily="2" charset="-122"/>
                        <a:ea typeface="宋体" panose="02010600030101010101" pitchFamily="2" charset="-122"/>
                      </a:endParaRPr>
                    </a:p>
                  </a:txBody>
                  <a:tcPr anchor="ctr">
                    <a:lnL w="12700">
                      <a:solidFill>
                        <a:schemeClr val="tx1"/>
                      </a:solidFill>
                      <a:prstDash val="solid"/>
                    </a:lnL>
                    <a:lnR w="12700">
                      <a:solidFill>
                        <a:schemeClr val="tx1"/>
                      </a:solidFill>
                      <a:prstDash val="solid"/>
                    </a:lnR>
                    <a:lnT w="12700">
                      <a:solidFill>
                        <a:schemeClr val="tx1"/>
                      </a:solidFill>
                      <a:prstDash val="solid"/>
                    </a:lnT>
                    <a:lnB w="12700">
                      <a:solidFill>
                        <a:schemeClr val="tx1"/>
                      </a:solidFill>
                      <a:prstDash val="solid"/>
                    </a:lnB>
                    <a:lnTlToBr>
                      <a:noFill/>
                    </a:lnTlToBr>
                    <a:lnBlToTr>
                      <a:noFill/>
                    </a:lnBlToTr>
                  </a:tcPr>
                </a:tc>
                <a:tc>
                  <a:txBody>
                    <a:bodyPr/>
                    <a:lstStyle/>
                    <a:p>
                      <a:pPr>
                        <a:buNone/>
                      </a:pPr>
                      <a:r>
                        <a:rPr lang="zh-CN" altLang="en-US" sz="1400" dirty="0">
                          <a:latin typeface="宋体" panose="02010600030101010101" pitchFamily="2" charset="-122"/>
                          <a:ea typeface="宋体" panose="02010600030101010101" pitchFamily="2" charset="-122"/>
                        </a:rPr>
                        <a:t>否</a:t>
                      </a:r>
                      <a:endParaRPr lang="zh-CN" altLang="en-US" sz="1400" dirty="0">
                        <a:latin typeface="宋体" panose="02010600030101010101" pitchFamily="2" charset="-122"/>
                        <a:ea typeface="宋体" panose="02010600030101010101" pitchFamily="2" charset="-122"/>
                      </a:endParaRPr>
                    </a:p>
                  </a:txBody>
                  <a:tcPr anchor="ctr">
                    <a:lnL w="12700">
                      <a:solidFill>
                        <a:schemeClr val="tx1"/>
                      </a:solidFill>
                      <a:prstDash val="solid"/>
                    </a:lnL>
                    <a:lnR w="12700">
                      <a:solidFill>
                        <a:schemeClr val="tx1"/>
                      </a:solidFill>
                      <a:prstDash val="solid"/>
                    </a:lnR>
                    <a:lnT w="12700">
                      <a:solidFill>
                        <a:schemeClr val="tx1"/>
                      </a:solidFill>
                      <a:prstDash val="solid"/>
                    </a:lnT>
                    <a:lnB w="12700">
                      <a:solidFill>
                        <a:schemeClr val="tx1"/>
                      </a:solidFill>
                      <a:prstDash val="solid"/>
                    </a:lnB>
                    <a:lnTlToBr>
                      <a:noFill/>
                    </a:lnTlToBr>
                    <a:lnBlToTr>
                      <a:noFill/>
                    </a:lnBlToTr>
                  </a:tcPr>
                </a:tc>
              </a:tr>
              <a:tr h="705485">
                <a:tc>
                  <a:txBody>
                    <a:bodyPr/>
                    <a:lstStyle/>
                    <a:p>
                      <a:pPr>
                        <a:buNone/>
                      </a:pPr>
                      <a:r>
                        <a:rPr lang="en-US" altLang="zh-CN" sz="1400">
                          <a:latin typeface="宋体" panose="02010600030101010101" pitchFamily="2" charset="-122"/>
                          <a:ea typeface="宋体" panose="02010600030101010101" pitchFamily="2" charset="-122"/>
                        </a:rPr>
                        <a:t>4.5</a:t>
                      </a:r>
                      <a:endParaRPr lang="en-US" altLang="zh-CN" sz="1400">
                        <a:latin typeface="宋体" panose="02010600030101010101" pitchFamily="2" charset="-122"/>
                        <a:ea typeface="宋体" panose="02010600030101010101" pitchFamily="2" charset="-122"/>
                      </a:endParaRPr>
                    </a:p>
                  </a:txBody>
                  <a:tcPr anchor="ctr">
                    <a:lnL w="12700">
                      <a:solidFill>
                        <a:schemeClr val="tx1"/>
                      </a:solidFill>
                      <a:prstDash val="solid"/>
                    </a:lnL>
                    <a:lnR w="12700">
                      <a:solidFill>
                        <a:schemeClr val="tx1"/>
                      </a:solidFill>
                      <a:prstDash val="solid"/>
                    </a:lnR>
                    <a:lnT w="12700">
                      <a:solidFill>
                        <a:schemeClr val="tx1"/>
                      </a:solidFill>
                      <a:prstDash val="solid"/>
                    </a:lnT>
                    <a:lnB w="12700">
                      <a:solidFill>
                        <a:schemeClr val="tx1"/>
                      </a:solidFill>
                      <a:prstDash val="solid"/>
                    </a:lnB>
                    <a:lnTlToBr>
                      <a:noFill/>
                    </a:lnTlToBr>
                    <a:lnBlToTr>
                      <a:noFill/>
                    </a:lnBlToTr>
                  </a:tcPr>
                </a:tc>
                <a:tc>
                  <a:txBody>
                    <a:bodyPr/>
                    <a:lstStyle/>
                    <a:p>
                      <a:pPr>
                        <a:buNone/>
                      </a:pPr>
                      <a:r>
                        <a:rPr lang="zh-CN" altLang="en-US" sz="1400" dirty="0">
                          <a:solidFill>
                            <a:schemeClr val="tx1"/>
                          </a:solidFill>
                          <a:latin typeface="宋体" panose="02010600030101010101" pitchFamily="2" charset="-122"/>
                          <a:ea typeface="宋体" panose="02010600030101010101" pitchFamily="2" charset="-122"/>
                        </a:rPr>
                        <a:t>药品注册分类</a:t>
                      </a:r>
                      <a:endParaRPr lang="zh-CN" altLang="en-US" sz="1400" dirty="0">
                        <a:solidFill>
                          <a:schemeClr val="tx1"/>
                        </a:solidFill>
                        <a:latin typeface="宋体" panose="02010600030101010101" pitchFamily="2" charset="-122"/>
                        <a:ea typeface="宋体" panose="02010600030101010101" pitchFamily="2" charset="-122"/>
                      </a:endParaRPr>
                    </a:p>
                  </a:txBody>
                  <a:tcPr anchor="ctr">
                    <a:lnL w="12700">
                      <a:solidFill>
                        <a:schemeClr val="tx1"/>
                      </a:solidFill>
                      <a:prstDash val="solid"/>
                    </a:lnL>
                    <a:lnR w="12700">
                      <a:solidFill>
                        <a:schemeClr val="tx1"/>
                      </a:solidFill>
                      <a:prstDash val="solid"/>
                    </a:lnR>
                    <a:lnT w="12700">
                      <a:solidFill>
                        <a:schemeClr val="tx1"/>
                      </a:solidFill>
                      <a:prstDash val="solid"/>
                    </a:lnT>
                    <a:lnB w="12700">
                      <a:solidFill>
                        <a:schemeClr val="tx1"/>
                      </a:solidFill>
                      <a:prstDash val="solid"/>
                    </a:lnB>
                    <a:lnTlToBr>
                      <a:noFill/>
                    </a:lnTlToBr>
                    <a:lnBlToTr>
                      <a:noFill/>
                    </a:lnBlToTr>
                  </a:tcPr>
                </a:tc>
                <a:tc>
                  <a:txBody>
                    <a:bodyPr/>
                    <a:lstStyle/>
                    <a:p>
                      <a:pPr>
                        <a:buNone/>
                      </a:pPr>
                      <a:r>
                        <a:rPr lang="zh-CN" altLang="en-US" sz="1400" dirty="0">
                          <a:latin typeface="宋体" panose="02010600030101010101" pitchFamily="2" charset="-122"/>
                          <a:ea typeface="宋体" panose="02010600030101010101" pitchFamily="2" charset="-122"/>
                        </a:rPr>
                        <a:t>化药</a:t>
                      </a:r>
                      <a:r>
                        <a:rPr lang="en-US" altLang="zh-CN" sz="1400" dirty="0">
                          <a:latin typeface="宋体" panose="02010600030101010101" pitchFamily="2" charset="-122"/>
                          <a:ea typeface="宋体" panose="02010600030101010101" pitchFamily="2" charset="-122"/>
                        </a:rPr>
                        <a:t>4</a:t>
                      </a:r>
                      <a:r>
                        <a:rPr lang="zh-CN" altLang="en-US" sz="1400" dirty="0">
                          <a:latin typeface="宋体" panose="02010600030101010101" pitchFamily="2" charset="-122"/>
                          <a:ea typeface="宋体" panose="02010600030101010101" pitchFamily="2" charset="-122"/>
                        </a:rPr>
                        <a:t>类</a:t>
                      </a:r>
                      <a:endParaRPr lang="zh-CN" altLang="en-US" sz="1400" dirty="0">
                        <a:latin typeface="宋体" panose="02010600030101010101" pitchFamily="2" charset="-122"/>
                        <a:ea typeface="宋体" panose="02010600030101010101" pitchFamily="2" charset="-122"/>
                      </a:endParaRPr>
                    </a:p>
                  </a:txBody>
                  <a:tcPr anchor="ctr">
                    <a:lnL w="12700">
                      <a:solidFill>
                        <a:schemeClr val="tx1"/>
                      </a:solidFill>
                      <a:prstDash val="solid"/>
                    </a:lnL>
                    <a:lnR w="12700">
                      <a:solidFill>
                        <a:schemeClr val="tx1"/>
                      </a:solidFill>
                      <a:prstDash val="solid"/>
                    </a:lnR>
                    <a:lnT w="12700">
                      <a:solidFill>
                        <a:schemeClr val="tx1"/>
                      </a:solidFill>
                      <a:prstDash val="solid"/>
                    </a:lnT>
                    <a:lnB w="12700">
                      <a:solidFill>
                        <a:schemeClr val="tx1"/>
                      </a:solidFill>
                      <a:prstDash val="solid"/>
                    </a:lnB>
                    <a:lnTlToBr>
                      <a:noFill/>
                    </a:lnTlToBr>
                    <a:lnBlToTr>
                      <a:noFill/>
                    </a:lnBlToTr>
                  </a:tcPr>
                </a:tc>
              </a:tr>
            </a:tbl>
          </a:graphicData>
        </a:graphic>
      </p:graphicFrame>
      <p:sp>
        <p:nvSpPr>
          <p:cNvPr id="2" name="椭圆 1"/>
          <p:cNvSpPr/>
          <p:nvPr/>
        </p:nvSpPr>
        <p:spPr>
          <a:xfrm>
            <a:off x="294471" y="181617"/>
            <a:ext cx="1001405" cy="923330"/>
          </a:xfrm>
          <a:prstGeom prst="ellipse">
            <a:avLst/>
          </a:prstGeom>
          <a:noFill/>
          <a:ln w="57150">
            <a:solidFill>
              <a:srgbClr val="3C8689"/>
            </a:solidFill>
          </a:ln>
          <a:extLst>
            <a:ext uri="{909E8E84-426E-40DD-AFC4-6F175D3DCCD1}">
              <a14:hiddenFill xmlns:a14="http://schemas.microsoft.com/office/drawing/2010/main">
                <a:solidFill>
                  <a:schemeClr val="bg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p>
        </p:txBody>
      </p:sp>
      <p:sp>
        <p:nvSpPr>
          <p:cNvPr id="3" name="文本框 13"/>
          <p:cNvSpPr txBox="1"/>
          <p:nvPr/>
        </p:nvSpPr>
        <p:spPr>
          <a:xfrm>
            <a:off x="355241" y="258560"/>
            <a:ext cx="999358" cy="769441"/>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ltLang="zh-CN" sz="4400" b="1" dirty="0">
                <a:solidFill>
                  <a:srgbClr val="3C8689"/>
                </a:solidFill>
                <a:latin typeface="微软雅黑" panose="020B0503020204020204" pitchFamily="34" charset="-122"/>
                <a:ea typeface="微软雅黑" panose="020B0503020204020204" pitchFamily="34" charset="-122"/>
              </a:rPr>
              <a:t>04</a:t>
            </a:r>
            <a:endParaRPr lang="en-US" altLang="zh-CN" sz="4400" b="1" dirty="0">
              <a:solidFill>
                <a:srgbClr val="3C8689"/>
              </a:solidFill>
              <a:latin typeface="微软雅黑" panose="020B0503020204020204" pitchFamily="34" charset="-122"/>
              <a:ea typeface="微软雅黑" panose="020B0503020204020204" pitchFamily="34" charset="-122"/>
            </a:endParaRPr>
          </a:p>
        </p:txBody>
      </p:sp>
    </p:spTree>
    <p:custDataLst>
      <p:tags r:id="rId2"/>
    </p:custDataLst>
  </p:cSld>
  <p:clrMapOvr>
    <a:masterClrMapping/>
  </p:clrMapOvr>
  <mc:AlternateContent xmlns:mc="http://schemas.openxmlformats.org/markup-compatibility/2006">
    <mc:Choice xmlns:p14="http://schemas.microsoft.com/office/powerpoint/2010/main" Requires="p14">
      <p:transition spd="slow" p14:dur="1300" advTm="0">
        <p14:pan dir="u"/>
      </p:transition>
    </mc:Choice>
    <mc:Fallback>
      <p:transition spd="slow" advTm="0">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bg>
      <p:bgPr>
        <a:blipFill rotWithShape="1">
          <a:blip r:embed="rId1" cstate="print"/>
          <a:stretch>
            <a:fillRect/>
          </a:stretch>
        </a:blipFill>
        <a:effectLst/>
      </p:bgPr>
    </p:bg>
    <p:spTree>
      <p:nvGrpSpPr>
        <p:cNvPr id="1" name=""/>
        <p:cNvGrpSpPr/>
        <p:nvPr/>
      </p:nvGrpSpPr>
      <p:grpSpPr>
        <a:xfrm>
          <a:off x="0" y="0"/>
          <a:ext cx="0" cy="0"/>
          <a:chOff x="0" y="0"/>
          <a:chExt cx="0" cy="0"/>
        </a:xfrm>
      </p:grpSpPr>
      <p:sp>
        <p:nvSpPr>
          <p:cNvPr id="6" name="矩形 5"/>
          <p:cNvSpPr/>
          <p:nvPr/>
        </p:nvSpPr>
        <p:spPr>
          <a:xfrm>
            <a:off x="635" y="1926590"/>
            <a:ext cx="12191365" cy="327279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文本框 6"/>
          <p:cNvSpPr txBox="1"/>
          <p:nvPr/>
        </p:nvSpPr>
        <p:spPr>
          <a:xfrm>
            <a:off x="3649362" y="2708275"/>
            <a:ext cx="4390768" cy="922020"/>
          </a:xfrm>
          <a:prstGeom prst="rect">
            <a:avLst/>
          </a:prstGeom>
          <a:noFill/>
          <a:extLst>
            <a:ext uri="{909E8E84-426E-40DD-AFC4-6F175D3DCCD1}">
              <a14:hiddenFill xmlns:a14="http://schemas.microsoft.com/office/drawing/2010/main">
                <a:solidFill>
                  <a:schemeClr val="tx1">
                    <a:lumMod val="85000"/>
                    <a:lumOff val="15000"/>
                  </a:schemeClr>
                </a:solidFill>
              </a14:hiddenFill>
            </a:ext>
          </a:extLst>
        </p:spPr>
        <p:txBody>
          <a:bodyPr wrap="square" rtlCol="0">
            <a:spAutoFit/>
          </a:bodyPr>
          <a:lstStyle/>
          <a:p>
            <a:pPr algn="r"/>
            <a:r>
              <a:rPr lang="zh-CN" altLang="en-US" sz="5400" b="1" dirty="0">
                <a:solidFill>
                  <a:srgbClr val="3C8689"/>
                </a:solidFill>
                <a:latin typeface="宋体" panose="02010600030101010101" pitchFamily="2" charset="-122"/>
                <a:ea typeface="宋体" panose="02010600030101010101" pitchFamily="2" charset="-122"/>
              </a:rPr>
              <a:t>感谢您的观看</a:t>
            </a:r>
            <a:endParaRPr lang="zh-CN" altLang="en-US" sz="5400" b="1" dirty="0">
              <a:solidFill>
                <a:srgbClr val="3C8689"/>
              </a:solidFill>
              <a:latin typeface="宋体" panose="02010600030101010101" pitchFamily="2" charset="-122"/>
              <a:ea typeface="宋体" panose="02010600030101010101" pitchFamily="2" charset="-122"/>
            </a:endParaRPr>
          </a:p>
        </p:txBody>
      </p:sp>
      <p:sp>
        <p:nvSpPr>
          <p:cNvPr id="33" name="文本框 32"/>
          <p:cNvSpPr txBox="1"/>
          <p:nvPr/>
        </p:nvSpPr>
        <p:spPr>
          <a:xfrm>
            <a:off x="2387600" y="3630295"/>
            <a:ext cx="7418070" cy="796290"/>
          </a:xfrm>
          <a:prstGeom prst="rect">
            <a:avLst/>
          </a:prstGeom>
          <a:noFill/>
          <a:extLst>
            <a:ext uri="{909E8E84-426E-40DD-AFC4-6F175D3DCCD1}">
              <a14:hiddenFill xmlns:a14="http://schemas.microsoft.com/office/drawing/2010/main">
                <a:solidFill>
                  <a:schemeClr val="tx1">
                    <a:lumMod val="85000"/>
                    <a:lumOff val="15000"/>
                  </a:schemeClr>
                </a:solidFill>
              </a14:hiddenFill>
            </a:ext>
          </a:extLst>
        </p:spPr>
        <p:txBody>
          <a:bodyPr wrap="square" rtlCol="0" anchor="t">
            <a:noAutofit/>
          </a:bodyPr>
          <a:lstStyle/>
          <a:p>
            <a:pPr algn="ctr"/>
            <a:r>
              <a:rPr lang="zh-CN" altLang="en-US" sz="3200" dirty="0">
                <a:solidFill>
                  <a:srgbClr val="3C8689"/>
                </a:solidFill>
                <a:latin typeface="宋体" panose="02010600030101010101" pitchFamily="2" charset="-122"/>
                <a:ea typeface="宋体" panose="02010600030101010101" pitchFamily="2" charset="-122"/>
                <a:sym typeface="+mn-ea"/>
              </a:rPr>
              <a:t>申报公司：广州朗圣药业有限公司</a:t>
            </a:r>
            <a:endParaRPr lang="zh-CN" altLang="en-US" sz="3200" dirty="0">
              <a:solidFill>
                <a:srgbClr val="3C8689"/>
              </a:solidFill>
              <a:latin typeface="宋体" panose="02010600030101010101" pitchFamily="2" charset="-122"/>
              <a:ea typeface="宋体" panose="02010600030101010101" pitchFamily="2" charset="-122"/>
              <a:sym typeface="+mn-ea"/>
            </a:endParaRPr>
          </a:p>
        </p:txBody>
      </p:sp>
    </p:spTree>
    <p:custDataLst>
      <p:tags r:id="rId2"/>
    </p:custData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6000" advTm="0">
        <p15:prstTrans prst="curtains"/>
      </p:transition>
    </mc:Choice>
    <mc:Fallback>
      <p:transition spd="slow" advTm="0">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bg>
      <p:bgPr>
        <a:blipFill rotWithShape="1">
          <a:blip r:embed="rId1" cstate="print"/>
          <a:stretch>
            <a:fillRect/>
          </a:stretch>
        </a:blipFill>
        <a:effectLst/>
      </p:bgPr>
    </p:bg>
    <p:spTree>
      <p:nvGrpSpPr>
        <p:cNvPr id="1" name=""/>
        <p:cNvGrpSpPr/>
        <p:nvPr/>
      </p:nvGrpSpPr>
      <p:grpSpPr>
        <a:xfrm>
          <a:off x="0" y="0"/>
          <a:ext cx="0" cy="0"/>
          <a:chOff x="0" y="0"/>
          <a:chExt cx="0" cy="0"/>
        </a:xfrm>
      </p:grpSpPr>
      <p:sp>
        <p:nvSpPr>
          <p:cNvPr id="6" name="矩形 5"/>
          <p:cNvSpPr/>
          <p:nvPr/>
        </p:nvSpPr>
        <p:spPr>
          <a:xfrm>
            <a:off x="635" y="497205"/>
            <a:ext cx="12191365" cy="586295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宋体" panose="02010600030101010101" pitchFamily="2" charset="-122"/>
              <a:ea typeface="宋体" panose="02010600030101010101" pitchFamily="2" charset="-122"/>
            </a:endParaRPr>
          </a:p>
        </p:txBody>
      </p:sp>
      <p:sp>
        <p:nvSpPr>
          <p:cNvPr id="17" name="文本框 16"/>
          <p:cNvSpPr txBox="1"/>
          <p:nvPr/>
        </p:nvSpPr>
        <p:spPr>
          <a:xfrm>
            <a:off x="1874520" y="2500630"/>
            <a:ext cx="3303905" cy="645160"/>
          </a:xfrm>
          <a:prstGeom prst="rect">
            <a:avLst/>
          </a:prstGeom>
          <a:noFill/>
        </p:spPr>
        <p:txBody>
          <a:bodyPr wrap="none" rtlCol="0" anchor="t">
            <a:spAutoFit/>
          </a:bodyPr>
          <a:lstStyle/>
          <a:p>
            <a:pPr indent="0" algn="l">
              <a:buNone/>
            </a:pPr>
            <a:r>
              <a:rPr lang="en-US" altLang="zh-CN" sz="3600" dirty="0">
                <a:solidFill>
                  <a:srgbClr val="3C8689"/>
                </a:solidFill>
                <a:latin typeface="宋体" panose="02010600030101010101" pitchFamily="2" charset="-122"/>
                <a:ea typeface="宋体" panose="02010600030101010101" pitchFamily="2" charset="-122"/>
                <a:cs typeface="宋体" panose="02010600030101010101" pitchFamily="2" charset="-122"/>
                <a:sym typeface="+mn-ea"/>
              </a:rPr>
              <a:t>1.</a:t>
            </a:r>
            <a:r>
              <a:rPr lang="zh-CN" altLang="en-US" sz="3600" dirty="0">
                <a:solidFill>
                  <a:srgbClr val="3C8689"/>
                </a:solidFill>
                <a:latin typeface="宋体" panose="02010600030101010101" pitchFamily="2" charset="-122"/>
                <a:ea typeface="宋体" panose="02010600030101010101" pitchFamily="2" charset="-122"/>
                <a:cs typeface="宋体" panose="02010600030101010101" pitchFamily="2" charset="-122"/>
                <a:sym typeface="+mn-ea"/>
              </a:rPr>
              <a:t>产品基本信息</a:t>
            </a:r>
            <a:endParaRPr lang="zh-CN" altLang="en-US" sz="3600" dirty="0">
              <a:solidFill>
                <a:srgbClr val="3C8689"/>
              </a:solidFill>
              <a:latin typeface="宋体" panose="02010600030101010101" pitchFamily="2" charset="-122"/>
              <a:ea typeface="宋体" panose="02010600030101010101" pitchFamily="2" charset="-122"/>
              <a:cs typeface="宋体" panose="02010600030101010101" pitchFamily="2" charset="-122"/>
              <a:sym typeface="+mn-ea"/>
            </a:endParaRPr>
          </a:p>
        </p:txBody>
      </p:sp>
      <p:sp>
        <p:nvSpPr>
          <p:cNvPr id="18" name="文本框 17"/>
          <p:cNvSpPr txBox="1"/>
          <p:nvPr/>
        </p:nvSpPr>
        <p:spPr>
          <a:xfrm>
            <a:off x="6284595" y="2500630"/>
            <a:ext cx="5132705" cy="645160"/>
          </a:xfrm>
          <a:prstGeom prst="rect">
            <a:avLst/>
          </a:prstGeom>
          <a:noFill/>
        </p:spPr>
        <p:txBody>
          <a:bodyPr wrap="none" rtlCol="0" anchor="t">
            <a:spAutoFit/>
          </a:bodyPr>
          <a:lstStyle/>
          <a:p>
            <a:pPr indent="0" algn="l">
              <a:buNone/>
            </a:pPr>
            <a:r>
              <a:rPr lang="en-US" altLang="zh-CN" sz="3600">
                <a:solidFill>
                  <a:srgbClr val="3C8689"/>
                </a:solidFill>
                <a:latin typeface="宋体" panose="02010600030101010101" pitchFamily="2" charset="-122"/>
                <a:ea typeface="宋体" panose="02010600030101010101" pitchFamily="2" charset="-122"/>
                <a:cs typeface="宋体" panose="02010600030101010101" pitchFamily="2" charset="-122"/>
                <a:sym typeface="+mn-ea"/>
              </a:rPr>
              <a:t>2.</a:t>
            </a:r>
            <a:r>
              <a:rPr lang="zh-CN" altLang="en-US" sz="3600">
                <a:solidFill>
                  <a:srgbClr val="3C8689"/>
                </a:solidFill>
                <a:latin typeface="宋体" panose="02010600030101010101" pitchFamily="2" charset="-122"/>
                <a:ea typeface="宋体" panose="02010600030101010101" pitchFamily="2" charset="-122"/>
                <a:cs typeface="宋体" panose="02010600030101010101" pitchFamily="2" charset="-122"/>
                <a:sym typeface="+mn-ea"/>
              </a:rPr>
              <a:t>产品安全性及不良反应</a:t>
            </a:r>
            <a:endParaRPr lang="zh-CN" altLang="en-US" sz="3600">
              <a:solidFill>
                <a:srgbClr val="3C8689"/>
              </a:solidFill>
              <a:latin typeface="宋体" panose="02010600030101010101" pitchFamily="2" charset="-122"/>
              <a:ea typeface="宋体" panose="02010600030101010101" pitchFamily="2" charset="-122"/>
              <a:cs typeface="宋体" panose="02010600030101010101" pitchFamily="2" charset="-122"/>
              <a:sym typeface="+mn-ea"/>
            </a:endParaRPr>
          </a:p>
        </p:txBody>
      </p:sp>
      <p:sp>
        <p:nvSpPr>
          <p:cNvPr id="19" name="文本框 18"/>
          <p:cNvSpPr txBox="1"/>
          <p:nvPr/>
        </p:nvSpPr>
        <p:spPr>
          <a:xfrm>
            <a:off x="1941830" y="3429000"/>
            <a:ext cx="2846705" cy="645160"/>
          </a:xfrm>
          <a:prstGeom prst="rect">
            <a:avLst/>
          </a:prstGeom>
          <a:noFill/>
        </p:spPr>
        <p:txBody>
          <a:bodyPr wrap="none" rtlCol="0" anchor="t">
            <a:spAutoFit/>
          </a:bodyPr>
          <a:lstStyle/>
          <a:p>
            <a:pPr indent="0" algn="l">
              <a:buNone/>
            </a:pPr>
            <a:r>
              <a:rPr lang="en-US" altLang="zh-CN" sz="3600">
                <a:solidFill>
                  <a:srgbClr val="3C8689"/>
                </a:solidFill>
                <a:latin typeface="宋体" panose="02010600030101010101" pitchFamily="2" charset="-122"/>
                <a:ea typeface="宋体" panose="02010600030101010101" pitchFamily="2" charset="-122"/>
                <a:cs typeface="宋体" panose="02010600030101010101" pitchFamily="2" charset="-122"/>
                <a:sym typeface="+mn-ea"/>
              </a:rPr>
              <a:t>3.</a:t>
            </a:r>
            <a:r>
              <a:rPr lang="zh-CN" altLang="en-US" sz="3600">
                <a:solidFill>
                  <a:srgbClr val="3C8689"/>
                </a:solidFill>
                <a:latin typeface="宋体" panose="02010600030101010101" pitchFamily="2" charset="-122"/>
                <a:ea typeface="宋体" panose="02010600030101010101" pitchFamily="2" charset="-122"/>
                <a:cs typeface="宋体" panose="02010600030101010101" pitchFamily="2" charset="-122"/>
                <a:sym typeface="+mn-ea"/>
              </a:rPr>
              <a:t>产品有效性</a:t>
            </a:r>
            <a:endParaRPr lang="zh-CN" altLang="en-US" sz="3600">
              <a:solidFill>
                <a:srgbClr val="3C8689"/>
              </a:solidFill>
              <a:latin typeface="宋体" panose="02010600030101010101" pitchFamily="2" charset="-122"/>
              <a:ea typeface="宋体" panose="02010600030101010101" pitchFamily="2" charset="-122"/>
              <a:cs typeface="宋体" panose="02010600030101010101" pitchFamily="2" charset="-122"/>
              <a:sym typeface="+mn-ea"/>
            </a:endParaRPr>
          </a:p>
        </p:txBody>
      </p:sp>
      <p:sp>
        <p:nvSpPr>
          <p:cNvPr id="20" name="文本框 19"/>
          <p:cNvSpPr txBox="1"/>
          <p:nvPr/>
        </p:nvSpPr>
        <p:spPr>
          <a:xfrm>
            <a:off x="6342380" y="3429000"/>
            <a:ext cx="1932305" cy="645160"/>
          </a:xfrm>
          <a:prstGeom prst="rect">
            <a:avLst/>
          </a:prstGeom>
          <a:noFill/>
        </p:spPr>
        <p:txBody>
          <a:bodyPr wrap="none" rtlCol="0" anchor="t">
            <a:spAutoFit/>
          </a:bodyPr>
          <a:lstStyle/>
          <a:p>
            <a:pPr indent="0" algn="l">
              <a:buNone/>
            </a:pPr>
            <a:r>
              <a:rPr lang="en-US" altLang="zh-CN" sz="3600">
                <a:solidFill>
                  <a:srgbClr val="3C8689"/>
                </a:solidFill>
                <a:latin typeface="宋体" panose="02010600030101010101" pitchFamily="2" charset="-122"/>
                <a:ea typeface="宋体" panose="02010600030101010101" pitchFamily="2" charset="-122"/>
                <a:cs typeface="宋体" panose="02010600030101010101" pitchFamily="2" charset="-122"/>
                <a:sym typeface="+mn-ea"/>
              </a:rPr>
              <a:t>4.</a:t>
            </a:r>
            <a:r>
              <a:rPr lang="zh-CN" altLang="en-US" sz="3600">
                <a:solidFill>
                  <a:srgbClr val="3C8689"/>
                </a:solidFill>
                <a:latin typeface="宋体" panose="02010600030101010101" pitchFamily="2" charset="-122"/>
                <a:ea typeface="宋体" panose="02010600030101010101" pitchFamily="2" charset="-122"/>
                <a:cs typeface="宋体" panose="02010600030101010101" pitchFamily="2" charset="-122"/>
                <a:sym typeface="+mn-ea"/>
              </a:rPr>
              <a:t>创新性</a:t>
            </a:r>
            <a:endParaRPr lang="zh-CN" altLang="en-US" sz="3600">
              <a:solidFill>
                <a:srgbClr val="3C8689"/>
              </a:solidFill>
              <a:latin typeface="宋体" panose="02010600030101010101" pitchFamily="2" charset="-122"/>
              <a:ea typeface="宋体" panose="02010600030101010101" pitchFamily="2" charset="-122"/>
              <a:cs typeface="宋体" panose="02010600030101010101" pitchFamily="2" charset="-122"/>
              <a:sym typeface="+mn-ea"/>
            </a:endParaRPr>
          </a:p>
        </p:txBody>
      </p:sp>
      <p:sp>
        <p:nvSpPr>
          <p:cNvPr id="21" name="文本框 20"/>
          <p:cNvSpPr txBox="1"/>
          <p:nvPr/>
        </p:nvSpPr>
        <p:spPr>
          <a:xfrm>
            <a:off x="5290820" y="660400"/>
            <a:ext cx="1610360" cy="768350"/>
          </a:xfrm>
          <a:prstGeom prst="rect">
            <a:avLst/>
          </a:prstGeom>
          <a:noFill/>
        </p:spPr>
        <p:txBody>
          <a:bodyPr wrap="none" rtlCol="0">
            <a:spAutoFit/>
          </a:bodyPr>
          <a:lstStyle/>
          <a:p>
            <a:r>
              <a:rPr lang="zh-CN" altLang="en-US" sz="4400" b="1">
                <a:solidFill>
                  <a:srgbClr val="3C8689"/>
                </a:solidFill>
                <a:latin typeface="宋体" panose="02010600030101010101" pitchFamily="2" charset="-122"/>
                <a:ea typeface="宋体" panose="02010600030101010101" pitchFamily="2" charset="-122"/>
                <a:cs typeface="宋体" panose="02010600030101010101" pitchFamily="2" charset="-122"/>
              </a:rPr>
              <a:t>目  录</a:t>
            </a:r>
            <a:endParaRPr lang="zh-CN" altLang="en-US" sz="4400" b="1">
              <a:solidFill>
                <a:srgbClr val="3C8689"/>
              </a:solidFill>
              <a:latin typeface="宋体" panose="02010600030101010101" pitchFamily="2" charset="-122"/>
              <a:ea typeface="宋体" panose="02010600030101010101" pitchFamily="2" charset="-122"/>
              <a:cs typeface="宋体" panose="02010600030101010101" pitchFamily="2" charset="-122"/>
            </a:endParaRPr>
          </a:p>
        </p:txBody>
      </p:sp>
      <p:sp>
        <p:nvSpPr>
          <p:cNvPr id="3" name="文本框 2"/>
          <p:cNvSpPr txBox="1"/>
          <p:nvPr>
            <p:custDataLst>
              <p:tags r:id="rId2"/>
            </p:custDataLst>
          </p:nvPr>
        </p:nvSpPr>
        <p:spPr>
          <a:xfrm>
            <a:off x="4567555" y="1478280"/>
            <a:ext cx="3168015" cy="645160"/>
          </a:xfrm>
          <a:prstGeom prst="rect">
            <a:avLst/>
          </a:prstGeom>
          <a:noFill/>
        </p:spPr>
        <p:txBody>
          <a:bodyPr wrap="none" rtlCol="0" anchor="t">
            <a:spAutoFit/>
          </a:bodyPr>
          <a:lstStyle/>
          <a:p>
            <a:pPr indent="0" algn="l">
              <a:buNone/>
            </a:pPr>
            <a:r>
              <a:rPr lang="zh-CN" sz="3600" b="1" dirty="0">
                <a:solidFill>
                  <a:srgbClr val="3C8689"/>
                </a:solidFill>
                <a:latin typeface="宋体" panose="02010600030101010101" pitchFamily="2" charset="-122"/>
                <a:ea typeface="宋体" panose="02010600030101010101" pitchFamily="2" charset="-122"/>
                <a:cs typeface="宋体" panose="02010600030101010101" pitchFamily="2" charset="-122"/>
                <a:sym typeface="+mn-ea"/>
              </a:rPr>
              <a:t>前言</a:t>
            </a:r>
            <a:r>
              <a:rPr lang="en-US" altLang="zh-CN" sz="3600" b="1" dirty="0">
                <a:solidFill>
                  <a:srgbClr val="3C8689"/>
                </a:solidFill>
                <a:latin typeface="宋体" panose="02010600030101010101" pitchFamily="2" charset="-122"/>
                <a:ea typeface="宋体" panose="02010600030101010101" pitchFamily="2" charset="-122"/>
                <a:cs typeface="宋体" panose="02010600030101010101" pitchFamily="2" charset="-122"/>
                <a:sym typeface="+mn-ea"/>
              </a:rPr>
              <a:t>-</a:t>
            </a:r>
            <a:r>
              <a:rPr lang="zh-CN" altLang="en-US" sz="3600" b="1" dirty="0">
                <a:solidFill>
                  <a:srgbClr val="3C8689"/>
                </a:solidFill>
                <a:latin typeface="宋体" panose="02010600030101010101" pitchFamily="2" charset="-122"/>
                <a:ea typeface="宋体" panose="02010600030101010101" pitchFamily="2" charset="-122"/>
                <a:cs typeface="宋体" panose="02010600030101010101" pitchFamily="2" charset="-122"/>
                <a:sym typeface="+mn-ea"/>
              </a:rPr>
              <a:t>企业背景</a:t>
            </a:r>
            <a:endParaRPr lang="zh-CN" altLang="en-US" sz="3600" b="1" dirty="0">
              <a:solidFill>
                <a:srgbClr val="3C8689"/>
              </a:solidFill>
              <a:latin typeface="宋体" panose="02010600030101010101" pitchFamily="2" charset="-122"/>
              <a:ea typeface="宋体" panose="02010600030101010101" pitchFamily="2" charset="-122"/>
              <a:cs typeface="宋体" panose="02010600030101010101" pitchFamily="2" charset="-122"/>
              <a:sym typeface="+mn-ea"/>
            </a:endParaRPr>
          </a:p>
        </p:txBody>
      </p:sp>
    </p:spTree>
    <p:custDataLst>
      <p:tags r:id="rId3"/>
    </p:custData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advTm="0">
        <p159:morph option="byObject"/>
      </p:transition>
    </mc:Choice>
    <mc:Fallback>
      <p:transition spd="slow" advTm="0">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组合 6"/>
          <p:cNvGrpSpPr/>
          <p:nvPr/>
        </p:nvGrpSpPr>
        <p:grpSpPr>
          <a:xfrm>
            <a:off x="0" y="441326"/>
            <a:ext cx="7315200" cy="699770"/>
            <a:chOff x="0" y="441326"/>
            <a:chExt cx="7315200" cy="699770"/>
          </a:xfrm>
          <a:solidFill>
            <a:srgbClr val="3C8689"/>
          </a:solidFill>
        </p:grpSpPr>
        <p:sp>
          <p:nvSpPr>
            <p:cNvPr id="4" name="矩形 3"/>
            <p:cNvSpPr/>
            <p:nvPr/>
          </p:nvSpPr>
          <p:spPr>
            <a:xfrm>
              <a:off x="0" y="441326"/>
              <a:ext cx="7315200" cy="69024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002060"/>
                </a:solidFill>
                <a:latin typeface="微软雅黑" panose="020B0503020204020204" pitchFamily="34" charset="-122"/>
                <a:ea typeface="微软雅黑" panose="020B0503020204020204" pitchFamily="34" charset="-122"/>
                <a:cs typeface="+mn-ea"/>
                <a:sym typeface="+mn-lt"/>
              </a:endParaRPr>
            </a:p>
          </p:txBody>
        </p:sp>
        <p:sp>
          <p:nvSpPr>
            <p:cNvPr id="6" name="文本框 5"/>
            <p:cNvSpPr txBox="1"/>
            <p:nvPr/>
          </p:nvSpPr>
          <p:spPr>
            <a:xfrm>
              <a:off x="371475" y="441326"/>
              <a:ext cx="5858510" cy="699770"/>
            </a:xfrm>
            <a:prstGeom prst="rect">
              <a:avLst/>
            </a:prstGeom>
            <a:grpFill/>
          </p:spPr>
          <p:txBody>
            <a:bodyPr wrap="square" rtlCol="0">
              <a:noAutofit/>
            </a:bodyPr>
            <a:lstStyle/>
            <a:p>
              <a:r>
                <a:rPr lang="zh-CN" altLang="en-US" sz="4400" b="1" dirty="0">
                  <a:solidFill>
                    <a:srgbClr val="002060"/>
                  </a:solidFill>
                  <a:latin typeface="宋体" panose="02010600030101010101" pitchFamily="2" charset="-122"/>
                  <a:ea typeface="宋体" panose="02010600030101010101" pitchFamily="2" charset="-122"/>
                </a:rPr>
                <a:t>前言</a:t>
              </a:r>
              <a:r>
                <a:rPr lang="en-US" altLang="zh-CN" sz="4400" b="1" dirty="0">
                  <a:solidFill>
                    <a:srgbClr val="002060"/>
                  </a:solidFill>
                  <a:latin typeface="宋体" panose="02010600030101010101" pitchFamily="2" charset="-122"/>
                  <a:ea typeface="宋体" panose="02010600030101010101" pitchFamily="2" charset="-122"/>
                </a:rPr>
                <a:t>-</a:t>
              </a:r>
              <a:r>
                <a:rPr lang="zh-CN" altLang="en-US" sz="4400" b="1" dirty="0">
                  <a:solidFill>
                    <a:srgbClr val="002060"/>
                  </a:solidFill>
                  <a:latin typeface="宋体" panose="02010600030101010101" pitchFamily="2" charset="-122"/>
                  <a:ea typeface="宋体" panose="02010600030101010101" pitchFamily="2" charset="-122"/>
                </a:rPr>
                <a:t>企业背景</a:t>
              </a:r>
              <a:endParaRPr lang="zh-CN" altLang="en-US" sz="4400" b="1" dirty="0">
                <a:solidFill>
                  <a:srgbClr val="002060"/>
                </a:solidFill>
                <a:latin typeface="宋体" panose="02010600030101010101" pitchFamily="2" charset="-122"/>
                <a:ea typeface="宋体" panose="02010600030101010101" pitchFamily="2" charset="-122"/>
              </a:endParaRPr>
            </a:p>
          </p:txBody>
        </p:sp>
      </p:grpSp>
      <p:sp>
        <p:nvSpPr>
          <p:cNvPr id="8" name="iṣḷîḑê"/>
          <p:cNvSpPr/>
          <p:nvPr/>
        </p:nvSpPr>
        <p:spPr>
          <a:xfrm>
            <a:off x="2716211" y="2806699"/>
            <a:ext cx="9475789" cy="4051301"/>
          </a:xfrm>
          <a:prstGeom prst="rect">
            <a:avLst/>
          </a:prstGeom>
          <a:solidFill>
            <a:schemeClr val="bg1"/>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lIns="91440" tIns="45720" rIns="91440" bIns="45720" anchor="ctr">
            <a:normAutofit/>
          </a:bodyPr>
          <a:lstStyle/>
          <a:p>
            <a:pPr algn="ctr"/>
            <a:endParaRPr lang="zh-CN" altLang="en-US" dirty="0">
              <a:solidFill>
                <a:srgbClr val="002060"/>
              </a:solidFill>
              <a:latin typeface="微软雅黑" panose="020B0503020204020204" pitchFamily="34" charset="-122"/>
              <a:ea typeface="微软雅黑" panose="020B0503020204020204" pitchFamily="34" charset="-122"/>
            </a:endParaRPr>
          </a:p>
        </p:txBody>
      </p:sp>
      <p:grpSp>
        <p:nvGrpSpPr>
          <p:cNvPr id="17" name="组合 16"/>
          <p:cNvGrpSpPr/>
          <p:nvPr/>
        </p:nvGrpSpPr>
        <p:grpSpPr>
          <a:xfrm>
            <a:off x="4991100" y="1322705"/>
            <a:ext cx="257810" cy="4075430"/>
            <a:chOff x="7210425" y="1457034"/>
            <a:chExt cx="257897" cy="4048996"/>
          </a:xfrm>
          <a:solidFill>
            <a:srgbClr val="3C8689"/>
          </a:solidFill>
        </p:grpSpPr>
        <p:sp>
          <p:nvSpPr>
            <p:cNvPr id="18" name="矩形 17"/>
            <p:cNvSpPr/>
            <p:nvPr/>
          </p:nvSpPr>
          <p:spPr>
            <a:xfrm>
              <a:off x="7210425" y="1457034"/>
              <a:ext cx="257897" cy="134966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002060"/>
                </a:solidFill>
                <a:latin typeface="微软雅黑" panose="020B0503020204020204" pitchFamily="34" charset="-122"/>
                <a:ea typeface="微软雅黑" panose="020B0503020204020204" pitchFamily="34" charset="-122"/>
              </a:endParaRPr>
            </a:p>
          </p:txBody>
        </p:sp>
        <p:sp>
          <p:nvSpPr>
            <p:cNvPr id="19" name="矩形 18"/>
            <p:cNvSpPr/>
            <p:nvPr/>
          </p:nvSpPr>
          <p:spPr>
            <a:xfrm>
              <a:off x="7210425" y="2806699"/>
              <a:ext cx="257897" cy="2699331"/>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002060"/>
                </a:solidFill>
                <a:latin typeface="微软雅黑" panose="020B0503020204020204" pitchFamily="34" charset="-122"/>
                <a:ea typeface="微软雅黑" panose="020B0503020204020204" pitchFamily="34" charset="-122"/>
              </a:endParaRPr>
            </a:p>
          </p:txBody>
        </p:sp>
      </p:grpSp>
      <p:sp>
        <p:nvSpPr>
          <p:cNvPr id="20" name="í$ḷiḋê"/>
          <p:cNvSpPr txBox="1"/>
          <p:nvPr/>
        </p:nvSpPr>
        <p:spPr>
          <a:xfrm>
            <a:off x="371475" y="1426845"/>
            <a:ext cx="4349750" cy="551180"/>
          </a:xfrm>
          <a:prstGeom prst="rect">
            <a:avLst/>
          </a:prstGeom>
          <a:noFill/>
          <a:ln>
            <a:noFill/>
          </a:ln>
        </p:spPr>
        <p:txBody>
          <a:bodyPr wrap="square" lIns="91440" tIns="45720" rIns="91440" bIns="45720" anchor="ctr" anchorCtr="0">
            <a:noAutofit/>
          </a:bodyPr>
          <a:lstStyle/>
          <a:p>
            <a:pPr>
              <a:buSzPct val="25000"/>
            </a:pPr>
            <a:r>
              <a:rPr lang="zh-CN" altLang="en-US" sz="3200" b="1" dirty="0">
                <a:solidFill>
                  <a:srgbClr val="002060"/>
                </a:solidFill>
                <a:latin typeface="宋体" panose="02010600030101010101" pitchFamily="2" charset="-122"/>
                <a:ea typeface="宋体" panose="02010600030101010101" pitchFamily="2" charset="-122"/>
              </a:rPr>
              <a:t>广州朗圣药业有限公司</a:t>
            </a:r>
            <a:endParaRPr lang="zh-CN" altLang="en-US" sz="3200" b="1" dirty="0">
              <a:solidFill>
                <a:srgbClr val="002060"/>
              </a:solidFill>
              <a:latin typeface="宋体" panose="02010600030101010101" pitchFamily="2" charset="-122"/>
              <a:ea typeface="宋体" panose="02010600030101010101" pitchFamily="2" charset="-122"/>
            </a:endParaRPr>
          </a:p>
        </p:txBody>
      </p:sp>
      <p:sp>
        <p:nvSpPr>
          <p:cNvPr id="5" name="îslíḑê"/>
          <p:cNvSpPr/>
          <p:nvPr/>
        </p:nvSpPr>
        <p:spPr bwMode="auto">
          <a:xfrm>
            <a:off x="273050" y="1978025"/>
            <a:ext cx="4547235" cy="34220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anchor="t" anchorCtr="0">
            <a:noAutofit/>
          </a:bodyP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a:lnSpc>
                <a:spcPct val="150000"/>
              </a:lnSpc>
            </a:pPr>
            <a:r>
              <a:rPr lang="en-US" altLang="zh-CN" sz="1400" kern="0" noProof="0" dirty="0">
                <a:ln>
                  <a:noFill/>
                </a:ln>
                <a:solidFill>
                  <a:srgbClr val="002060"/>
                </a:solidFill>
                <a:effectLst/>
                <a:uLnTx/>
                <a:uFillTx/>
                <a:latin typeface="宋体" panose="02010600030101010101" pitchFamily="2" charset="-122"/>
                <a:ea typeface="宋体" panose="02010600030101010101" pitchFamily="2" charset="-122"/>
                <a:cs typeface="宋体" panose="02010600030101010101" pitchFamily="2" charset="-122"/>
                <a:sym typeface="Calibri" panose="020F0502020204030204"/>
              </a:rPr>
              <a:t>    </a:t>
            </a:r>
            <a:r>
              <a:rPr lang="zh-CN" altLang="en-US" sz="1400" kern="0" noProof="0" dirty="0">
                <a:ln>
                  <a:noFill/>
                </a:ln>
                <a:solidFill>
                  <a:srgbClr val="002060"/>
                </a:solidFill>
                <a:effectLst/>
                <a:uLnTx/>
                <a:uFillTx/>
                <a:latin typeface="宋体" panose="02010600030101010101" pitchFamily="2" charset="-122"/>
                <a:ea typeface="宋体" panose="02010600030101010101" pitchFamily="2" charset="-122"/>
                <a:cs typeface="宋体" panose="02010600030101010101" pitchFamily="2" charset="-122"/>
                <a:sym typeface="Calibri" panose="020F0502020204030204"/>
              </a:rPr>
              <a:t>广州朗圣药业有限公司是一家</a:t>
            </a:r>
            <a:r>
              <a:rPr lang="zh-CN" altLang="en-US" sz="1400" kern="0" noProof="0" dirty="0">
                <a:ln>
                  <a:noFill/>
                </a:ln>
                <a:solidFill>
                  <a:srgbClr val="FF0000"/>
                </a:solidFill>
                <a:effectLst/>
                <a:uLnTx/>
                <a:uFillTx/>
                <a:latin typeface="宋体" panose="02010600030101010101" pitchFamily="2" charset="-122"/>
                <a:ea typeface="宋体" panose="02010600030101010101" pitchFamily="2" charset="-122"/>
                <a:cs typeface="宋体" panose="02010600030101010101" pitchFamily="2" charset="-122"/>
                <a:sym typeface="Calibri" panose="020F0502020204030204"/>
              </a:rPr>
              <a:t>专注于生殖健康用药、慢性病用药、外用药领域的研发、生产、销售于一体的高科技制药企业</a:t>
            </a:r>
            <a:r>
              <a:rPr lang="zh-CN" altLang="en-US" sz="1400" kern="0" noProof="0" dirty="0">
                <a:ln>
                  <a:noFill/>
                </a:ln>
                <a:solidFill>
                  <a:srgbClr val="002060"/>
                </a:solidFill>
                <a:effectLst/>
                <a:uLnTx/>
                <a:uFillTx/>
                <a:latin typeface="宋体" panose="02010600030101010101" pitchFamily="2" charset="-122"/>
                <a:ea typeface="宋体" panose="02010600030101010101" pitchFamily="2" charset="-122"/>
                <a:cs typeface="宋体" panose="02010600030101010101" pitchFamily="2" charset="-122"/>
                <a:sym typeface="Calibri" panose="020F0502020204030204"/>
              </a:rPr>
              <a:t>。</a:t>
            </a:r>
            <a:endParaRPr lang="zh-CN" altLang="en-US" sz="1400" kern="0" noProof="0" dirty="0">
              <a:ln>
                <a:noFill/>
              </a:ln>
              <a:solidFill>
                <a:srgbClr val="002060"/>
              </a:solidFill>
              <a:effectLst/>
              <a:uLnTx/>
              <a:uFillTx/>
              <a:latin typeface="宋体" panose="02010600030101010101" pitchFamily="2" charset="-122"/>
              <a:ea typeface="宋体" panose="02010600030101010101" pitchFamily="2" charset="-122"/>
              <a:cs typeface="宋体" panose="02010600030101010101" pitchFamily="2" charset="-122"/>
              <a:sym typeface="Calibri" panose="020F0502020204030204"/>
            </a:endParaRPr>
          </a:p>
          <a:p>
            <a:pPr>
              <a:lnSpc>
                <a:spcPct val="150000"/>
              </a:lnSpc>
            </a:pPr>
            <a:r>
              <a:rPr lang="en-US" altLang="zh-CN" sz="1400" kern="0" noProof="0" dirty="0">
                <a:ln>
                  <a:noFill/>
                </a:ln>
                <a:solidFill>
                  <a:srgbClr val="002060"/>
                </a:solidFill>
                <a:effectLst/>
                <a:uLnTx/>
                <a:uFillTx/>
                <a:latin typeface="宋体" panose="02010600030101010101" pitchFamily="2" charset="-122"/>
                <a:ea typeface="宋体" panose="02010600030101010101" pitchFamily="2" charset="-122"/>
                <a:cs typeface="宋体" panose="02010600030101010101" pitchFamily="2" charset="-122"/>
                <a:sym typeface="Calibri" panose="020F0502020204030204"/>
              </a:rPr>
              <a:t>    </a:t>
            </a:r>
            <a:r>
              <a:rPr lang="zh-CN" altLang="en-US" sz="1400" kern="0" noProof="0" dirty="0">
                <a:ln>
                  <a:noFill/>
                </a:ln>
                <a:solidFill>
                  <a:srgbClr val="002060"/>
                </a:solidFill>
                <a:effectLst/>
                <a:uLnTx/>
                <a:uFillTx/>
                <a:latin typeface="宋体" panose="02010600030101010101" pitchFamily="2" charset="-122"/>
                <a:ea typeface="宋体" panose="02010600030101010101" pitchFamily="2" charset="-122"/>
                <a:cs typeface="宋体" panose="02010600030101010101" pitchFamily="2" charset="-122"/>
                <a:sym typeface="Calibri" panose="020F0502020204030204"/>
              </a:rPr>
              <a:t>朗圣药业成立于</a:t>
            </a:r>
            <a:r>
              <a:rPr lang="en-US" altLang="zh-CN" sz="1400" kern="0" noProof="0" dirty="0">
                <a:ln>
                  <a:noFill/>
                </a:ln>
                <a:solidFill>
                  <a:srgbClr val="002060"/>
                </a:solidFill>
                <a:effectLst/>
                <a:uLnTx/>
                <a:uFillTx/>
                <a:latin typeface="宋体" panose="02010600030101010101" pitchFamily="2" charset="-122"/>
                <a:ea typeface="宋体" panose="02010600030101010101" pitchFamily="2" charset="-122"/>
                <a:cs typeface="宋体" panose="02010600030101010101" pitchFamily="2" charset="-122"/>
                <a:sym typeface="Calibri" panose="020F0502020204030204"/>
              </a:rPr>
              <a:t>2003</a:t>
            </a:r>
            <a:r>
              <a:rPr lang="zh-CN" altLang="en-US" sz="1400" kern="0" noProof="0" dirty="0">
                <a:ln>
                  <a:noFill/>
                </a:ln>
                <a:solidFill>
                  <a:srgbClr val="002060"/>
                </a:solidFill>
                <a:effectLst/>
                <a:uLnTx/>
                <a:uFillTx/>
                <a:latin typeface="宋体" panose="02010600030101010101" pitchFamily="2" charset="-122"/>
                <a:ea typeface="宋体" panose="02010600030101010101" pitchFamily="2" charset="-122"/>
                <a:cs typeface="宋体" panose="02010600030101010101" pitchFamily="2" charset="-122"/>
                <a:sym typeface="Calibri" panose="020F0502020204030204"/>
              </a:rPr>
              <a:t>年，由留美海归人士卢智俊博士创办。</a:t>
            </a:r>
            <a:r>
              <a:rPr lang="zh-CN" altLang="en-US" sz="1400" kern="0" noProof="0" dirty="0">
                <a:ln>
                  <a:noFill/>
                </a:ln>
                <a:solidFill>
                  <a:srgbClr val="FF0000"/>
                </a:solidFill>
                <a:effectLst/>
                <a:uLnTx/>
                <a:uFillTx/>
                <a:latin typeface="宋体" panose="02010600030101010101" pitchFamily="2" charset="-122"/>
                <a:ea typeface="宋体" panose="02010600030101010101" pitchFamily="2" charset="-122"/>
                <a:cs typeface="宋体" panose="02010600030101010101" pitchFamily="2" charset="-122"/>
                <a:sym typeface="Calibri" panose="020F0502020204030204"/>
              </a:rPr>
              <a:t>厂区坐落于广州科学城，建筑面积</a:t>
            </a:r>
            <a:r>
              <a:rPr lang="en-US" altLang="zh-CN" sz="1400" kern="0" noProof="0" dirty="0">
                <a:ln>
                  <a:noFill/>
                </a:ln>
                <a:solidFill>
                  <a:srgbClr val="FF0000"/>
                </a:solidFill>
                <a:effectLst/>
                <a:uLnTx/>
                <a:uFillTx/>
                <a:latin typeface="宋体" panose="02010600030101010101" pitchFamily="2" charset="-122"/>
                <a:ea typeface="宋体" panose="02010600030101010101" pitchFamily="2" charset="-122"/>
                <a:cs typeface="宋体" panose="02010600030101010101" pitchFamily="2" charset="-122"/>
                <a:sym typeface="Calibri" panose="020F0502020204030204"/>
              </a:rPr>
              <a:t>26,362</a:t>
            </a:r>
            <a:r>
              <a:rPr lang="zh-CN" altLang="en-US" sz="1400" kern="0" noProof="0" dirty="0">
                <a:ln>
                  <a:noFill/>
                </a:ln>
                <a:solidFill>
                  <a:srgbClr val="FF0000"/>
                </a:solidFill>
                <a:effectLst/>
                <a:uLnTx/>
                <a:uFillTx/>
                <a:latin typeface="宋体" panose="02010600030101010101" pitchFamily="2" charset="-122"/>
                <a:ea typeface="宋体" panose="02010600030101010101" pitchFamily="2" charset="-122"/>
                <a:cs typeface="宋体" panose="02010600030101010101" pitchFamily="2" charset="-122"/>
                <a:sym typeface="Calibri" panose="020F0502020204030204"/>
              </a:rPr>
              <a:t>平方米，现有员工</a:t>
            </a:r>
            <a:r>
              <a:rPr lang="en-US" altLang="zh-CN" sz="1400" kern="0" noProof="0" dirty="0">
                <a:ln>
                  <a:noFill/>
                </a:ln>
                <a:solidFill>
                  <a:srgbClr val="FF0000"/>
                </a:solidFill>
                <a:effectLst/>
                <a:uLnTx/>
                <a:uFillTx/>
                <a:latin typeface="宋体" panose="02010600030101010101" pitchFamily="2" charset="-122"/>
                <a:ea typeface="宋体" panose="02010600030101010101" pitchFamily="2" charset="-122"/>
                <a:cs typeface="宋体" panose="02010600030101010101" pitchFamily="2" charset="-122"/>
                <a:sym typeface="Calibri" panose="020F0502020204030204"/>
              </a:rPr>
              <a:t>600</a:t>
            </a:r>
            <a:r>
              <a:rPr lang="zh-CN" altLang="en-US" sz="1400" kern="0" noProof="0" dirty="0">
                <a:ln>
                  <a:noFill/>
                </a:ln>
                <a:solidFill>
                  <a:srgbClr val="FF0000"/>
                </a:solidFill>
                <a:effectLst/>
                <a:uLnTx/>
                <a:uFillTx/>
                <a:latin typeface="宋体" panose="02010600030101010101" pitchFamily="2" charset="-122"/>
                <a:ea typeface="宋体" panose="02010600030101010101" pitchFamily="2" charset="-122"/>
                <a:cs typeface="宋体" panose="02010600030101010101" pitchFamily="2" charset="-122"/>
                <a:sym typeface="Calibri" panose="020F0502020204030204"/>
              </a:rPr>
              <a:t>余人，</a:t>
            </a:r>
            <a:r>
              <a:rPr lang="zh-CN" altLang="en-US" sz="1400" kern="0" noProof="0" dirty="0">
                <a:ln>
                  <a:noFill/>
                </a:ln>
                <a:solidFill>
                  <a:srgbClr val="002060"/>
                </a:solidFill>
                <a:effectLst/>
                <a:uLnTx/>
                <a:uFillTx/>
                <a:latin typeface="宋体" panose="02010600030101010101" pitchFamily="2" charset="-122"/>
                <a:ea typeface="宋体" panose="02010600030101010101" pitchFamily="2" charset="-122"/>
                <a:cs typeface="宋体" panose="02010600030101010101" pitchFamily="2" charset="-122"/>
                <a:sym typeface="Calibri" panose="020F0502020204030204"/>
              </a:rPr>
              <a:t>并已通过</a:t>
            </a:r>
            <a:r>
              <a:rPr lang="en-US" altLang="zh-CN" sz="1400" kern="0" noProof="0" dirty="0">
                <a:ln>
                  <a:noFill/>
                </a:ln>
                <a:solidFill>
                  <a:srgbClr val="002060"/>
                </a:solidFill>
                <a:effectLst/>
                <a:uLnTx/>
                <a:uFillTx/>
                <a:latin typeface="宋体" panose="02010600030101010101" pitchFamily="2" charset="-122"/>
                <a:ea typeface="宋体" panose="02010600030101010101" pitchFamily="2" charset="-122"/>
                <a:cs typeface="宋体" panose="02010600030101010101" pitchFamily="2" charset="-122"/>
                <a:sym typeface="Calibri" panose="020F0502020204030204"/>
              </a:rPr>
              <a:t>2010</a:t>
            </a:r>
            <a:r>
              <a:rPr lang="zh-CN" altLang="en-US" sz="1400" kern="0" noProof="0" dirty="0">
                <a:ln>
                  <a:noFill/>
                </a:ln>
                <a:solidFill>
                  <a:srgbClr val="002060"/>
                </a:solidFill>
                <a:effectLst/>
                <a:uLnTx/>
                <a:uFillTx/>
                <a:latin typeface="宋体" panose="02010600030101010101" pitchFamily="2" charset="-122"/>
                <a:ea typeface="宋体" panose="02010600030101010101" pitchFamily="2" charset="-122"/>
                <a:cs typeface="宋体" panose="02010600030101010101" pitchFamily="2" charset="-122"/>
                <a:sym typeface="Calibri" panose="020F0502020204030204"/>
              </a:rPr>
              <a:t>年新版</a:t>
            </a:r>
            <a:r>
              <a:rPr lang="en-US" altLang="zh-CN" sz="1400" kern="0" noProof="0" dirty="0">
                <a:ln>
                  <a:noFill/>
                </a:ln>
                <a:solidFill>
                  <a:srgbClr val="002060"/>
                </a:solidFill>
                <a:effectLst/>
                <a:uLnTx/>
                <a:uFillTx/>
                <a:latin typeface="宋体" panose="02010600030101010101" pitchFamily="2" charset="-122"/>
                <a:ea typeface="宋体" panose="02010600030101010101" pitchFamily="2" charset="-122"/>
                <a:cs typeface="宋体" panose="02010600030101010101" pitchFamily="2" charset="-122"/>
                <a:sym typeface="Calibri" panose="020F0502020204030204"/>
              </a:rPr>
              <a:t>GMP</a:t>
            </a:r>
            <a:r>
              <a:rPr lang="zh-CN" altLang="en-US" sz="1400" kern="0" noProof="0" dirty="0">
                <a:ln>
                  <a:noFill/>
                </a:ln>
                <a:solidFill>
                  <a:srgbClr val="002060"/>
                </a:solidFill>
                <a:effectLst/>
                <a:uLnTx/>
                <a:uFillTx/>
                <a:latin typeface="宋体" panose="02010600030101010101" pitchFamily="2" charset="-122"/>
                <a:ea typeface="宋体" panose="02010600030101010101" pitchFamily="2" charset="-122"/>
                <a:cs typeface="宋体" panose="02010600030101010101" pitchFamily="2" charset="-122"/>
                <a:sym typeface="Calibri" panose="020F0502020204030204"/>
              </a:rPr>
              <a:t>认证，专注生育控制、科技创新是企业的发展目标。</a:t>
            </a:r>
            <a:endParaRPr lang="zh-CN" altLang="en-US" sz="1400" kern="0" noProof="0" dirty="0">
              <a:ln>
                <a:noFill/>
              </a:ln>
              <a:solidFill>
                <a:srgbClr val="002060"/>
              </a:solidFill>
              <a:effectLst/>
              <a:uLnTx/>
              <a:uFillTx/>
              <a:latin typeface="宋体" panose="02010600030101010101" pitchFamily="2" charset="-122"/>
              <a:ea typeface="宋体" panose="02010600030101010101" pitchFamily="2" charset="-122"/>
              <a:cs typeface="宋体" panose="02010600030101010101" pitchFamily="2" charset="-122"/>
              <a:sym typeface="Calibri" panose="020F0502020204030204"/>
            </a:endParaRPr>
          </a:p>
        </p:txBody>
      </p:sp>
      <p:pic>
        <p:nvPicPr>
          <p:cNvPr id="9" name="图片 8"/>
          <p:cNvPicPr>
            <a:picLocks noChangeAspect="1"/>
          </p:cNvPicPr>
          <p:nvPr/>
        </p:nvPicPr>
        <p:blipFill>
          <a:blip r:embed="rId1" cstate="print"/>
          <a:stretch>
            <a:fillRect/>
          </a:stretch>
        </p:blipFill>
        <p:spPr>
          <a:xfrm>
            <a:off x="5653405" y="1391285"/>
            <a:ext cx="6538595" cy="4076065"/>
          </a:xfrm>
          <a:prstGeom prst="rect">
            <a:avLst/>
          </a:prstGeom>
        </p:spPr>
      </p:pic>
    </p:spTree>
  </p:cSld>
  <p:clrMapOvr>
    <a:masterClrMapping/>
  </p:clrMapOvr>
  <mc:AlternateContent xmlns:mc="http://schemas.openxmlformats.org/markup-compatibility/2006">
    <mc:Choice xmlns:p14="http://schemas.microsoft.com/office/powerpoint/2010/main" Requires="p14">
      <p:transition p14:dur="100" advTm="3000">
        <p:cut/>
      </p:transition>
    </mc:Choice>
    <mc:Fallback>
      <p:transition advTm="3000">
        <p:cut/>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KSO_Shape"/>
          <p:cNvSpPr/>
          <p:nvPr/>
        </p:nvSpPr>
        <p:spPr bwMode="auto">
          <a:xfrm>
            <a:off x="1087120" y="842645"/>
            <a:ext cx="746760" cy="854710"/>
          </a:xfrm>
          <a:custGeom>
            <a:avLst/>
            <a:gdLst>
              <a:gd name="T0" fmla="*/ 2809875 w 4627563"/>
              <a:gd name="T1" fmla="*/ 4811712 h 5299074"/>
              <a:gd name="T2" fmla="*/ 2745224 w 4627563"/>
              <a:gd name="T3" fmla="*/ 4870449 h 5299074"/>
              <a:gd name="T4" fmla="*/ 2693583 w 4627563"/>
              <a:gd name="T5" fmla="*/ 4799805 h 5299074"/>
              <a:gd name="T6" fmla="*/ 3054173 w 4627563"/>
              <a:gd name="T7" fmla="*/ 4245768 h 5299074"/>
              <a:gd name="T8" fmla="*/ 3143251 w 4627563"/>
              <a:gd name="T9" fmla="*/ 4339034 h 5299074"/>
              <a:gd name="T10" fmla="*/ 3063717 w 4627563"/>
              <a:gd name="T11" fmla="*/ 4441428 h 5299074"/>
              <a:gd name="T12" fmla="*/ 2956345 w 4627563"/>
              <a:gd name="T13" fmla="*/ 4391421 h 5299074"/>
              <a:gd name="T14" fmla="*/ 2973843 w 4627563"/>
              <a:gd name="T15" fmla="*/ 4273946 h 5299074"/>
              <a:gd name="T16" fmla="*/ 3313113 w 4627563"/>
              <a:gd name="T17" fmla="*/ 3781821 h 5299074"/>
              <a:gd name="T18" fmla="*/ 3390107 w 4627563"/>
              <a:gd name="T19" fmla="*/ 3842543 h 5299074"/>
              <a:gd name="T20" fmla="*/ 3397647 w 4627563"/>
              <a:gd name="T21" fmla="*/ 3943746 h 5299074"/>
              <a:gd name="T22" fmla="*/ 3329782 w 4627563"/>
              <a:gd name="T23" fmla="*/ 4014787 h 5299074"/>
              <a:gd name="T24" fmla="*/ 3228578 w 4627563"/>
              <a:gd name="T25" fmla="*/ 4012009 h 5299074"/>
              <a:gd name="T26" fmla="*/ 3164681 w 4627563"/>
              <a:gd name="T27" fmla="*/ 3937793 h 5299074"/>
              <a:gd name="T28" fmla="*/ 3176984 w 4627563"/>
              <a:gd name="T29" fmla="*/ 3837781 h 5299074"/>
              <a:gd name="T30" fmla="*/ 3257153 w 4627563"/>
              <a:gd name="T31" fmla="*/ 3780631 h 5299074"/>
              <a:gd name="T32" fmla="*/ 2749233 w 4627563"/>
              <a:gd name="T33" fmla="*/ 3662481 h 5299074"/>
              <a:gd name="T34" fmla="*/ 2837260 w 4627563"/>
              <a:gd name="T35" fmla="*/ 3818473 h 5299074"/>
              <a:gd name="T36" fmla="*/ 2780558 w 4627563"/>
              <a:gd name="T37" fmla="*/ 3991178 h 5299074"/>
              <a:gd name="T38" fmla="*/ 2616002 w 4627563"/>
              <a:gd name="T39" fmla="*/ 4064000 h 5299074"/>
              <a:gd name="T40" fmla="*/ 2451446 w 4627563"/>
              <a:gd name="T41" fmla="*/ 3991178 h 5299074"/>
              <a:gd name="T42" fmla="*/ 2395140 w 4627563"/>
              <a:gd name="T43" fmla="*/ 3818473 h 5299074"/>
              <a:gd name="T44" fmla="*/ 2483167 w 4627563"/>
              <a:gd name="T45" fmla="*/ 3662481 h 5299074"/>
              <a:gd name="T46" fmla="*/ 2204869 w 4627563"/>
              <a:gd name="T47" fmla="*/ 3415897 h 5299074"/>
              <a:gd name="T48" fmla="*/ 2282395 w 4627563"/>
              <a:gd name="T49" fmla="*/ 3464853 h 5299074"/>
              <a:gd name="T50" fmla="*/ 2298297 w 4627563"/>
              <a:gd name="T51" fmla="*/ 3556447 h 5299074"/>
              <a:gd name="T52" fmla="*/ 2241843 w 4627563"/>
              <a:gd name="T53" fmla="*/ 3627907 h 5299074"/>
              <a:gd name="T54" fmla="*/ 2148415 w 4627563"/>
              <a:gd name="T55" fmla="*/ 3634619 h 5299074"/>
              <a:gd name="T56" fmla="*/ 2082419 w 4627563"/>
              <a:gd name="T57" fmla="*/ 3572634 h 5299074"/>
              <a:gd name="T58" fmla="*/ 2084805 w 4627563"/>
              <a:gd name="T59" fmla="*/ 3479065 h 5299074"/>
              <a:gd name="T60" fmla="*/ 2153583 w 4627563"/>
              <a:gd name="T61" fmla="*/ 3419845 h 5299074"/>
              <a:gd name="T62" fmla="*/ 2956426 w 4627563"/>
              <a:gd name="T63" fmla="*/ 3238079 h 5299074"/>
              <a:gd name="T64" fmla="*/ 3038085 w 4627563"/>
              <a:gd name="T65" fmla="*/ 3342332 h 5299074"/>
              <a:gd name="T66" fmla="*/ 3015093 w 4627563"/>
              <a:gd name="T67" fmla="*/ 3476712 h 5299074"/>
              <a:gd name="T68" fmla="*/ 2902515 w 4627563"/>
              <a:gd name="T69" fmla="*/ 3548065 h 5299074"/>
              <a:gd name="T70" fmla="*/ 2771703 w 4627563"/>
              <a:gd name="T71" fmla="*/ 3511992 h 5299074"/>
              <a:gd name="T72" fmla="*/ 2711450 w 4627563"/>
              <a:gd name="T73" fmla="*/ 3392675 h 5299074"/>
              <a:gd name="T74" fmla="*/ 2760207 w 4627563"/>
              <a:gd name="T75" fmla="*/ 3266620 h 5299074"/>
              <a:gd name="T76" fmla="*/ 1341242 w 4627563"/>
              <a:gd name="T77" fmla="*/ 3000374 h 5299074"/>
              <a:gd name="T78" fmla="*/ 403620 w 4627563"/>
              <a:gd name="T79" fmla="*/ 4688870 h 5299074"/>
              <a:gd name="T80" fmla="*/ 498850 w 4627563"/>
              <a:gd name="T81" fmla="*/ 4903704 h 5299074"/>
              <a:gd name="T82" fmla="*/ 4005310 w 4627563"/>
              <a:gd name="T83" fmla="*/ 5016085 h 5299074"/>
              <a:gd name="T84" fmla="*/ 4184661 w 4627563"/>
              <a:gd name="T85" fmla="*/ 4815944 h 5299074"/>
              <a:gd name="T86" fmla="*/ 4235053 w 4627563"/>
              <a:gd name="T87" fmla="*/ 4552265 h 5299074"/>
              <a:gd name="T88" fmla="*/ 3271841 w 4627563"/>
              <a:gd name="T89" fmla="*/ 3015685 h 5299074"/>
              <a:gd name="T90" fmla="*/ 2892903 w 4627563"/>
              <a:gd name="T91" fmla="*/ 3076933 h 5299074"/>
              <a:gd name="T92" fmla="*/ 1694982 w 4627563"/>
              <a:gd name="T93" fmla="*/ 3074149 h 5299074"/>
              <a:gd name="T94" fmla="*/ 1349374 w 4627563"/>
              <a:gd name="T95" fmla="*/ 3013299 h 5299074"/>
              <a:gd name="T96" fmla="*/ 2995870 w 4627563"/>
              <a:gd name="T97" fmla="*/ 46427 h 5299074"/>
              <a:gd name="T98" fmla="*/ 3112958 w 4627563"/>
              <a:gd name="T99" fmla="*/ 207534 h 5299074"/>
              <a:gd name="T100" fmla="*/ 3105417 w 4627563"/>
              <a:gd name="T101" fmla="*/ 379356 h 5299074"/>
              <a:gd name="T102" fmla="*/ 4604543 w 4627563"/>
              <a:gd name="T103" fmla="*/ 4495920 h 5299074"/>
              <a:gd name="T104" fmla="*/ 4621213 w 4627563"/>
              <a:gd name="T105" fmla="*/ 4792341 h 5299074"/>
              <a:gd name="T106" fmla="*/ 4525161 w 4627563"/>
              <a:gd name="T107" fmla="*/ 5066144 h 5299074"/>
              <a:gd name="T108" fmla="*/ 4255659 w 4627563"/>
              <a:gd name="T109" fmla="*/ 5299074 h 5299074"/>
              <a:gd name="T110" fmla="*/ 113119 w 4627563"/>
              <a:gd name="T111" fmla="*/ 5082016 h 5299074"/>
              <a:gd name="T112" fmla="*/ 8335 w 4627563"/>
              <a:gd name="T113" fmla="*/ 4807817 h 5299074"/>
              <a:gd name="T114" fmla="*/ 20640 w 4627563"/>
              <a:gd name="T115" fmla="*/ 4504649 h 5299074"/>
              <a:gd name="T116" fmla="*/ 1525322 w 4627563"/>
              <a:gd name="T117" fmla="*/ 390466 h 5299074"/>
              <a:gd name="T118" fmla="*/ 1512224 w 4627563"/>
              <a:gd name="T119" fmla="*/ 217058 h 5299074"/>
              <a:gd name="T120" fmla="*/ 1623358 w 4627563"/>
              <a:gd name="T121" fmla="*/ 52776 h 52990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4627563" h="5299074">
                <a:moveTo>
                  <a:pt x="2751137" y="4752974"/>
                </a:moveTo>
                <a:lnTo>
                  <a:pt x="2757445" y="4753371"/>
                </a:lnTo>
                <a:lnTo>
                  <a:pt x="2762964" y="4754165"/>
                </a:lnTo>
                <a:lnTo>
                  <a:pt x="2768483" y="4755355"/>
                </a:lnTo>
                <a:lnTo>
                  <a:pt x="2774002" y="4757340"/>
                </a:lnTo>
                <a:lnTo>
                  <a:pt x="2779127" y="4760118"/>
                </a:lnTo>
                <a:lnTo>
                  <a:pt x="2783857" y="4762896"/>
                </a:lnTo>
                <a:lnTo>
                  <a:pt x="2788193" y="4766071"/>
                </a:lnTo>
                <a:lnTo>
                  <a:pt x="2792530" y="4770040"/>
                </a:lnTo>
                <a:lnTo>
                  <a:pt x="2796472" y="4774009"/>
                </a:lnTo>
                <a:lnTo>
                  <a:pt x="2800020" y="4778771"/>
                </a:lnTo>
                <a:lnTo>
                  <a:pt x="2802779" y="4783534"/>
                </a:lnTo>
                <a:lnTo>
                  <a:pt x="2805144" y="4788693"/>
                </a:lnTo>
                <a:lnTo>
                  <a:pt x="2807116" y="4793852"/>
                </a:lnTo>
                <a:lnTo>
                  <a:pt x="2808298" y="4799805"/>
                </a:lnTo>
                <a:lnTo>
                  <a:pt x="2809481" y="4805759"/>
                </a:lnTo>
                <a:lnTo>
                  <a:pt x="2809875" y="4811712"/>
                </a:lnTo>
                <a:lnTo>
                  <a:pt x="2809481" y="4817665"/>
                </a:lnTo>
                <a:lnTo>
                  <a:pt x="2808298" y="4823618"/>
                </a:lnTo>
                <a:lnTo>
                  <a:pt x="2807116" y="4829174"/>
                </a:lnTo>
                <a:lnTo>
                  <a:pt x="2805144" y="4834730"/>
                </a:lnTo>
                <a:lnTo>
                  <a:pt x="2802779" y="4839890"/>
                </a:lnTo>
                <a:lnTo>
                  <a:pt x="2800020" y="4844652"/>
                </a:lnTo>
                <a:lnTo>
                  <a:pt x="2796472" y="4849415"/>
                </a:lnTo>
                <a:lnTo>
                  <a:pt x="2792530" y="4853384"/>
                </a:lnTo>
                <a:lnTo>
                  <a:pt x="2788193" y="4857352"/>
                </a:lnTo>
                <a:lnTo>
                  <a:pt x="2783857" y="4860527"/>
                </a:lnTo>
                <a:lnTo>
                  <a:pt x="2779127" y="4863305"/>
                </a:lnTo>
                <a:lnTo>
                  <a:pt x="2774002" y="4866084"/>
                </a:lnTo>
                <a:lnTo>
                  <a:pt x="2768483" y="4868068"/>
                </a:lnTo>
                <a:lnTo>
                  <a:pt x="2762964" y="4869655"/>
                </a:lnTo>
                <a:lnTo>
                  <a:pt x="2757445" y="4870449"/>
                </a:lnTo>
                <a:lnTo>
                  <a:pt x="2751137" y="4870449"/>
                </a:lnTo>
                <a:lnTo>
                  <a:pt x="2745224" y="4870449"/>
                </a:lnTo>
                <a:lnTo>
                  <a:pt x="2739705" y="4869655"/>
                </a:lnTo>
                <a:lnTo>
                  <a:pt x="2733792" y="4868068"/>
                </a:lnTo>
                <a:lnTo>
                  <a:pt x="2728273" y="4866084"/>
                </a:lnTo>
                <a:lnTo>
                  <a:pt x="2723543" y="4863305"/>
                </a:lnTo>
                <a:lnTo>
                  <a:pt x="2718418" y="4860527"/>
                </a:lnTo>
                <a:lnTo>
                  <a:pt x="2714082" y="4857352"/>
                </a:lnTo>
                <a:lnTo>
                  <a:pt x="2709745" y="4853384"/>
                </a:lnTo>
                <a:lnTo>
                  <a:pt x="2706197" y="4849415"/>
                </a:lnTo>
                <a:lnTo>
                  <a:pt x="2702649" y="4844652"/>
                </a:lnTo>
                <a:lnTo>
                  <a:pt x="2699890" y="4839890"/>
                </a:lnTo>
                <a:lnTo>
                  <a:pt x="2697525" y="4834730"/>
                </a:lnTo>
                <a:lnTo>
                  <a:pt x="2695554" y="4829174"/>
                </a:lnTo>
                <a:lnTo>
                  <a:pt x="2693583" y="4823618"/>
                </a:lnTo>
                <a:lnTo>
                  <a:pt x="2692794" y="4817665"/>
                </a:lnTo>
                <a:lnTo>
                  <a:pt x="2692400" y="4811712"/>
                </a:lnTo>
                <a:lnTo>
                  <a:pt x="2692794" y="4805759"/>
                </a:lnTo>
                <a:lnTo>
                  <a:pt x="2693583" y="4799805"/>
                </a:lnTo>
                <a:lnTo>
                  <a:pt x="2695554" y="4793852"/>
                </a:lnTo>
                <a:lnTo>
                  <a:pt x="2697525" y="4788693"/>
                </a:lnTo>
                <a:lnTo>
                  <a:pt x="2699890" y="4783534"/>
                </a:lnTo>
                <a:lnTo>
                  <a:pt x="2702649" y="4778771"/>
                </a:lnTo>
                <a:lnTo>
                  <a:pt x="2706197" y="4774009"/>
                </a:lnTo>
                <a:lnTo>
                  <a:pt x="2709745" y="4770040"/>
                </a:lnTo>
                <a:lnTo>
                  <a:pt x="2714082" y="4766071"/>
                </a:lnTo>
                <a:lnTo>
                  <a:pt x="2718418" y="4762896"/>
                </a:lnTo>
                <a:lnTo>
                  <a:pt x="2723543" y="4760118"/>
                </a:lnTo>
                <a:lnTo>
                  <a:pt x="2728273" y="4757340"/>
                </a:lnTo>
                <a:lnTo>
                  <a:pt x="2733792" y="4755355"/>
                </a:lnTo>
                <a:lnTo>
                  <a:pt x="2739705" y="4754165"/>
                </a:lnTo>
                <a:lnTo>
                  <a:pt x="2745224" y="4753371"/>
                </a:lnTo>
                <a:lnTo>
                  <a:pt x="2751137" y="4752974"/>
                </a:lnTo>
                <a:close/>
                <a:moveTo>
                  <a:pt x="3043833" y="4244974"/>
                </a:moveTo>
                <a:lnTo>
                  <a:pt x="3049401" y="4245371"/>
                </a:lnTo>
                <a:lnTo>
                  <a:pt x="3054173" y="4245768"/>
                </a:lnTo>
                <a:lnTo>
                  <a:pt x="3059342" y="4246165"/>
                </a:lnTo>
                <a:lnTo>
                  <a:pt x="3063717" y="4246959"/>
                </a:lnTo>
                <a:lnTo>
                  <a:pt x="3073261" y="4249340"/>
                </a:lnTo>
                <a:lnTo>
                  <a:pt x="3082407" y="4252912"/>
                </a:lnTo>
                <a:lnTo>
                  <a:pt x="3091156" y="4256881"/>
                </a:lnTo>
                <a:lnTo>
                  <a:pt x="3099507" y="4262040"/>
                </a:lnTo>
                <a:lnTo>
                  <a:pt x="3107063" y="4267596"/>
                </a:lnTo>
                <a:lnTo>
                  <a:pt x="3114221" y="4273946"/>
                </a:lnTo>
                <a:lnTo>
                  <a:pt x="3120584" y="4281090"/>
                </a:lnTo>
                <a:lnTo>
                  <a:pt x="3126151" y="4289027"/>
                </a:lnTo>
                <a:lnTo>
                  <a:pt x="3131321" y="4296568"/>
                </a:lnTo>
                <a:lnTo>
                  <a:pt x="3135298" y="4305299"/>
                </a:lnTo>
                <a:lnTo>
                  <a:pt x="3138877" y="4314824"/>
                </a:lnTo>
                <a:lnTo>
                  <a:pt x="3141263" y="4324349"/>
                </a:lnTo>
                <a:lnTo>
                  <a:pt x="3142058" y="4329112"/>
                </a:lnTo>
                <a:lnTo>
                  <a:pt x="3142853" y="4334271"/>
                </a:lnTo>
                <a:lnTo>
                  <a:pt x="3143251" y="4339034"/>
                </a:lnTo>
                <a:lnTo>
                  <a:pt x="3143251" y="4344193"/>
                </a:lnTo>
                <a:lnTo>
                  <a:pt x="3143251" y="4348956"/>
                </a:lnTo>
                <a:lnTo>
                  <a:pt x="3142853" y="4354115"/>
                </a:lnTo>
                <a:lnTo>
                  <a:pt x="3142058" y="4359275"/>
                </a:lnTo>
                <a:lnTo>
                  <a:pt x="3141263" y="4364037"/>
                </a:lnTo>
                <a:lnTo>
                  <a:pt x="3138877" y="4373562"/>
                </a:lnTo>
                <a:lnTo>
                  <a:pt x="3135298" y="4382690"/>
                </a:lnTo>
                <a:lnTo>
                  <a:pt x="3131321" y="4391421"/>
                </a:lnTo>
                <a:lnTo>
                  <a:pt x="3126151" y="4399359"/>
                </a:lnTo>
                <a:lnTo>
                  <a:pt x="3120584" y="4407297"/>
                </a:lnTo>
                <a:lnTo>
                  <a:pt x="3114221" y="4414440"/>
                </a:lnTo>
                <a:lnTo>
                  <a:pt x="3107063" y="4420393"/>
                </a:lnTo>
                <a:lnTo>
                  <a:pt x="3099507" y="4426347"/>
                </a:lnTo>
                <a:lnTo>
                  <a:pt x="3091156" y="4431506"/>
                </a:lnTo>
                <a:lnTo>
                  <a:pt x="3082407" y="4435475"/>
                </a:lnTo>
                <a:lnTo>
                  <a:pt x="3073261" y="4438650"/>
                </a:lnTo>
                <a:lnTo>
                  <a:pt x="3063717" y="4441428"/>
                </a:lnTo>
                <a:lnTo>
                  <a:pt x="3059342" y="4442222"/>
                </a:lnTo>
                <a:lnTo>
                  <a:pt x="3054173" y="4442618"/>
                </a:lnTo>
                <a:lnTo>
                  <a:pt x="3049401" y="4443015"/>
                </a:lnTo>
                <a:lnTo>
                  <a:pt x="3043833" y="4443412"/>
                </a:lnTo>
                <a:lnTo>
                  <a:pt x="3038663" y="4443015"/>
                </a:lnTo>
                <a:lnTo>
                  <a:pt x="3033891" y="4442618"/>
                </a:lnTo>
                <a:lnTo>
                  <a:pt x="3028722" y="4442222"/>
                </a:lnTo>
                <a:lnTo>
                  <a:pt x="3023950" y="4441428"/>
                </a:lnTo>
                <a:lnTo>
                  <a:pt x="3014405" y="4438650"/>
                </a:lnTo>
                <a:lnTo>
                  <a:pt x="3005259" y="4435475"/>
                </a:lnTo>
                <a:lnTo>
                  <a:pt x="2996908" y="4431506"/>
                </a:lnTo>
                <a:lnTo>
                  <a:pt x="2988557" y="4426347"/>
                </a:lnTo>
                <a:lnTo>
                  <a:pt x="2981001" y="4420393"/>
                </a:lnTo>
                <a:lnTo>
                  <a:pt x="2973843" y="4414440"/>
                </a:lnTo>
                <a:lnTo>
                  <a:pt x="2967083" y="4407297"/>
                </a:lnTo>
                <a:lnTo>
                  <a:pt x="2961515" y="4399359"/>
                </a:lnTo>
                <a:lnTo>
                  <a:pt x="2956345" y="4391421"/>
                </a:lnTo>
                <a:lnTo>
                  <a:pt x="2952369" y="4382690"/>
                </a:lnTo>
                <a:lnTo>
                  <a:pt x="2948790" y="4373562"/>
                </a:lnTo>
                <a:lnTo>
                  <a:pt x="2946801" y="4364037"/>
                </a:lnTo>
                <a:lnTo>
                  <a:pt x="2945608" y="4359275"/>
                </a:lnTo>
                <a:lnTo>
                  <a:pt x="2945211" y="4354115"/>
                </a:lnTo>
                <a:lnTo>
                  <a:pt x="2944813" y="4348956"/>
                </a:lnTo>
                <a:lnTo>
                  <a:pt x="2944813" y="4344193"/>
                </a:lnTo>
                <a:lnTo>
                  <a:pt x="2944813" y="4339034"/>
                </a:lnTo>
                <a:lnTo>
                  <a:pt x="2945211" y="4334271"/>
                </a:lnTo>
                <a:lnTo>
                  <a:pt x="2945608" y="4329112"/>
                </a:lnTo>
                <a:lnTo>
                  <a:pt x="2946801" y="4324349"/>
                </a:lnTo>
                <a:lnTo>
                  <a:pt x="2948790" y="4314824"/>
                </a:lnTo>
                <a:lnTo>
                  <a:pt x="2952369" y="4305299"/>
                </a:lnTo>
                <a:lnTo>
                  <a:pt x="2956345" y="4296568"/>
                </a:lnTo>
                <a:lnTo>
                  <a:pt x="2961515" y="4289027"/>
                </a:lnTo>
                <a:lnTo>
                  <a:pt x="2967083" y="4281090"/>
                </a:lnTo>
                <a:lnTo>
                  <a:pt x="2973843" y="4273946"/>
                </a:lnTo>
                <a:lnTo>
                  <a:pt x="2981001" y="4267596"/>
                </a:lnTo>
                <a:lnTo>
                  <a:pt x="2988557" y="4262040"/>
                </a:lnTo>
                <a:lnTo>
                  <a:pt x="2996908" y="4256881"/>
                </a:lnTo>
                <a:lnTo>
                  <a:pt x="3005259" y="4252912"/>
                </a:lnTo>
                <a:lnTo>
                  <a:pt x="3014405" y="4249340"/>
                </a:lnTo>
                <a:lnTo>
                  <a:pt x="3023950" y="4246959"/>
                </a:lnTo>
                <a:lnTo>
                  <a:pt x="3028722" y="4246165"/>
                </a:lnTo>
                <a:lnTo>
                  <a:pt x="3033891" y="4245768"/>
                </a:lnTo>
                <a:lnTo>
                  <a:pt x="3038663" y="4245371"/>
                </a:lnTo>
                <a:lnTo>
                  <a:pt x="3043833" y="4244974"/>
                </a:lnTo>
                <a:close/>
                <a:moveTo>
                  <a:pt x="3275806" y="3778249"/>
                </a:moveTo>
                <a:lnTo>
                  <a:pt x="3282157" y="3778249"/>
                </a:lnTo>
                <a:lnTo>
                  <a:pt x="3288507" y="3778249"/>
                </a:lnTo>
                <a:lnTo>
                  <a:pt x="3294460" y="3779043"/>
                </a:lnTo>
                <a:lnTo>
                  <a:pt x="3300810" y="3779440"/>
                </a:lnTo>
                <a:lnTo>
                  <a:pt x="3306763" y="3780631"/>
                </a:lnTo>
                <a:lnTo>
                  <a:pt x="3313113" y="3781821"/>
                </a:lnTo>
                <a:lnTo>
                  <a:pt x="3318669" y="3783806"/>
                </a:lnTo>
                <a:lnTo>
                  <a:pt x="3324622" y="3785790"/>
                </a:lnTo>
                <a:lnTo>
                  <a:pt x="3329782" y="3787774"/>
                </a:lnTo>
                <a:lnTo>
                  <a:pt x="3335338" y="3790156"/>
                </a:lnTo>
                <a:lnTo>
                  <a:pt x="3340894" y="3793331"/>
                </a:lnTo>
                <a:lnTo>
                  <a:pt x="3345657" y="3796109"/>
                </a:lnTo>
                <a:lnTo>
                  <a:pt x="3350816" y="3799284"/>
                </a:lnTo>
                <a:lnTo>
                  <a:pt x="3355579" y="3802856"/>
                </a:lnTo>
                <a:lnTo>
                  <a:pt x="3360341" y="3806427"/>
                </a:lnTo>
                <a:lnTo>
                  <a:pt x="3364707" y="3810396"/>
                </a:lnTo>
                <a:lnTo>
                  <a:pt x="3369072" y="3814365"/>
                </a:lnTo>
                <a:lnTo>
                  <a:pt x="3373041" y="3818731"/>
                </a:lnTo>
                <a:lnTo>
                  <a:pt x="3377010" y="3823096"/>
                </a:lnTo>
                <a:lnTo>
                  <a:pt x="3380582" y="3827859"/>
                </a:lnTo>
                <a:lnTo>
                  <a:pt x="3384154" y="3832621"/>
                </a:lnTo>
                <a:lnTo>
                  <a:pt x="3387329" y="3837781"/>
                </a:lnTo>
                <a:lnTo>
                  <a:pt x="3390107" y="3842543"/>
                </a:lnTo>
                <a:lnTo>
                  <a:pt x="3393282" y="3848099"/>
                </a:lnTo>
                <a:lnTo>
                  <a:pt x="3395663" y="3853656"/>
                </a:lnTo>
                <a:lnTo>
                  <a:pt x="3397647" y="3858815"/>
                </a:lnTo>
                <a:lnTo>
                  <a:pt x="3399235" y="3864768"/>
                </a:lnTo>
                <a:lnTo>
                  <a:pt x="3401219" y="3870324"/>
                </a:lnTo>
                <a:lnTo>
                  <a:pt x="3402807" y="3876278"/>
                </a:lnTo>
                <a:lnTo>
                  <a:pt x="3403601" y="3882628"/>
                </a:lnTo>
                <a:lnTo>
                  <a:pt x="3404394" y="3888978"/>
                </a:lnTo>
                <a:lnTo>
                  <a:pt x="3404791" y="3894931"/>
                </a:lnTo>
                <a:lnTo>
                  <a:pt x="3405188" y="3901281"/>
                </a:lnTo>
                <a:lnTo>
                  <a:pt x="3404791" y="3907631"/>
                </a:lnTo>
                <a:lnTo>
                  <a:pt x="3404394" y="3913584"/>
                </a:lnTo>
                <a:lnTo>
                  <a:pt x="3403601" y="3919934"/>
                </a:lnTo>
                <a:lnTo>
                  <a:pt x="3402807" y="3926284"/>
                </a:lnTo>
                <a:lnTo>
                  <a:pt x="3401219" y="3931840"/>
                </a:lnTo>
                <a:lnTo>
                  <a:pt x="3399235" y="3937793"/>
                </a:lnTo>
                <a:lnTo>
                  <a:pt x="3397647" y="3943746"/>
                </a:lnTo>
                <a:lnTo>
                  <a:pt x="3395663" y="3948906"/>
                </a:lnTo>
                <a:lnTo>
                  <a:pt x="3393282" y="3954462"/>
                </a:lnTo>
                <a:lnTo>
                  <a:pt x="3390107" y="3960018"/>
                </a:lnTo>
                <a:lnTo>
                  <a:pt x="3387329" y="3964781"/>
                </a:lnTo>
                <a:lnTo>
                  <a:pt x="3384154" y="3969940"/>
                </a:lnTo>
                <a:lnTo>
                  <a:pt x="3380582" y="3974703"/>
                </a:lnTo>
                <a:lnTo>
                  <a:pt x="3377010" y="3979465"/>
                </a:lnTo>
                <a:lnTo>
                  <a:pt x="3373041" y="3983831"/>
                </a:lnTo>
                <a:lnTo>
                  <a:pt x="3369072" y="3988197"/>
                </a:lnTo>
                <a:lnTo>
                  <a:pt x="3364707" y="3992165"/>
                </a:lnTo>
                <a:lnTo>
                  <a:pt x="3360341" y="3996134"/>
                </a:lnTo>
                <a:lnTo>
                  <a:pt x="3355579" y="3999706"/>
                </a:lnTo>
                <a:lnTo>
                  <a:pt x="3350816" y="4002881"/>
                </a:lnTo>
                <a:lnTo>
                  <a:pt x="3345657" y="4006453"/>
                </a:lnTo>
                <a:lnTo>
                  <a:pt x="3340894" y="4009231"/>
                </a:lnTo>
                <a:lnTo>
                  <a:pt x="3335338" y="4012009"/>
                </a:lnTo>
                <a:lnTo>
                  <a:pt x="3329782" y="4014787"/>
                </a:lnTo>
                <a:lnTo>
                  <a:pt x="3324622" y="4016772"/>
                </a:lnTo>
                <a:lnTo>
                  <a:pt x="3318669" y="4018756"/>
                </a:lnTo>
                <a:lnTo>
                  <a:pt x="3313113" y="4020343"/>
                </a:lnTo>
                <a:lnTo>
                  <a:pt x="3306763" y="4021534"/>
                </a:lnTo>
                <a:lnTo>
                  <a:pt x="3300810" y="4023122"/>
                </a:lnTo>
                <a:lnTo>
                  <a:pt x="3294460" y="4023518"/>
                </a:lnTo>
                <a:lnTo>
                  <a:pt x="3288507" y="4024312"/>
                </a:lnTo>
                <a:lnTo>
                  <a:pt x="3282157" y="4024312"/>
                </a:lnTo>
                <a:lnTo>
                  <a:pt x="3275806" y="4024312"/>
                </a:lnTo>
                <a:lnTo>
                  <a:pt x="3269853" y="4023518"/>
                </a:lnTo>
                <a:lnTo>
                  <a:pt x="3263503" y="4023122"/>
                </a:lnTo>
                <a:lnTo>
                  <a:pt x="3257153" y="4021534"/>
                </a:lnTo>
                <a:lnTo>
                  <a:pt x="3251597" y="4020343"/>
                </a:lnTo>
                <a:lnTo>
                  <a:pt x="3245644" y="4018756"/>
                </a:lnTo>
                <a:lnTo>
                  <a:pt x="3239691" y="4016772"/>
                </a:lnTo>
                <a:lnTo>
                  <a:pt x="3234531" y="4014787"/>
                </a:lnTo>
                <a:lnTo>
                  <a:pt x="3228578" y="4012009"/>
                </a:lnTo>
                <a:lnTo>
                  <a:pt x="3223419" y="4009231"/>
                </a:lnTo>
                <a:lnTo>
                  <a:pt x="3218259" y="4006453"/>
                </a:lnTo>
                <a:lnTo>
                  <a:pt x="3213100" y="4002881"/>
                </a:lnTo>
                <a:lnTo>
                  <a:pt x="3208734" y="3999706"/>
                </a:lnTo>
                <a:lnTo>
                  <a:pt x="3203972" y="3996134"/>
                </a:lnTo>
                <a:lnTo>
                  <a:pt x="3199606" y="3992165"/>
                </a:lnTo>
                <a:lnTo>
                  <a:pt x="3195241" y="3988197"/>
                </a:lnTo>
                <a:lnTo>
                  <a:pt x="3191272" y="3983831"/>
                </a:lnTo>
                <a:lnTo>
                  <a:pt x="3186906" y="3979465"/>
                </a:lnTo>
                <a:lnTo>
                  <a:pt x="3183731" y="3974703"/>
                </a:lnTo>
                <a:lnTo>
                  <a:pt x="3180159" y="3969940"/>
                </a:lnTo>
                <a:lnTo>
                  <a:pt x="3176984" y="3964781"/>
                </a:lnTo>
                <a:lnTo>
                  <a:pt x="3174206" y="3960018"/>
                </a:lnTo>
                <a:lnTo>
                  <a:pt x="3171428" y="3954462"/>
                </a:lnTo>
                <a:lnTo>
                  <a:pt x="3168650" y="3948906"/>
                </a:lnTo>
                <a:lnTo>
                  <a:pt x="3166666" y="3943746"/>
                </a:lnTo>
                <a:lnTo>
                  <a:pt x="3164681" y="3937793"/>
                </a:lnTo>
                <a:lnTo>
                  <a:pt x="3163094" y="3931840"/>
                </a:lnTo>
                <a:lnTo>
                  <a:pt x="3161506" y="3926284"/>
                </a:lnTo>
                <a:lnTo>
                  <a:pt x="3160316" y="3919934"/>
                </a:lnTo>
                <a:lnTo>
                  <a:pt x="3159522" y="3913584"/>
                </a:lnTo>
                <a:lnTo>
                  <a:pt x="3159125" y="3907631"/>
                </a:lnTo>
                <a:lnTo>
                  <a:pt x="3159125" y="3901281"/>
                </a:lnTo>
                <a:lnTo>
                  <a:pt x="3159125" y="3894931"/>
                </a:lnTo>
                <a:lnTo>
                  <a:pt x="3159522" y="3888978"/>
                </a:lnTo>
                <a:lnTo>
                  <a:pt x="3160316" y="3882628"/>
                </a:lnTo>
                <a:lnTo>
                  <a:pt x="3161506" y="3876278"/>
                </a:lnTo>
                <a:lnTo>
                  <a:pt x="3163094" y="3870324"/>
                </a:lnTo>
                <a:lnTo>
                  <a:pt x="3164681" y="3864768"/>
                </a:lnTo>
                <a:lnTo>
                  <a:pt x="3166666" y="3858815"/>
                </a:lnTo>
                <a:lnTo>
                  <a:pt x="3168650" y="3853656"/>
                </a:lnTo>
                <a:lnTo>
                  <a:pt x="3171428" y="3848099"/>
                </a:lnTo>
                <a:lnTo>
                  <a:pt x="3174206" y="3842543"/>
                </a:lnTo>
                <a:lnTo>
                  <a:pt x="3176984" y="3837781"/>
                </a:lnTo>
                <a:lnTo>
                  <a:pt x="3180159" y="3832621"/>
                </a:lnTo>
                <a:lnTo>
                  <a:pt x="3183731" y="3827859"/>
                </a:lnTo>
                <a:lnTo>
                  <a:pt x="3186906" y="3823096"/>
                </a:lnTo>
                <a:lnTo>
                  <a:pt x="3191272" y="3818731"/>
                </a:lnTo>
                <a:lnTo>
                  <a:pt x="3195241" y="3814365"/>
                </a:lnTo>
                <a:lnTo>
                  <a:pt x="3199606" y="3810396"/>
                </a:lnTo>
                <a:lnTo>
                  <a:pt x="3203972" y="3806427"/>
                </a:lnTo>
                <a:lnTo>
                  <a:pt x="3208734" y="3802856"/>
                </a:lnTo>
                <a:lnTo>
                  <a:pt x="3213100" y="3799284"/>
                </a:lnTo>
                <a:lnTo>
                  <a:pt x="3218259" y="3796109"/>
                </a:lnTo>
                <a:lnTo>
                  <a:pt x="3223419" y="3793331"/>
                </a:lnTo>
                <a:lnTo>
                  <a:pt x="3228578" y="3790156"/>
                </a:lnTo>
                <a:lnTo>
                  <a:pt x="3234531" y="3787774"/>
                </a:lnTo>
                <a:lnTo>
                  <a:pt x="3239691" y="3785790"/>
                </a:lnTo>
                <a:lnTo>
                  <a:pt x="3245644" y="3783806"/>
                </a:lnTo>
                <a:lnTo>
                  <a:pt x="3251597" y="3781821"/>
                </a:lnTo>
                <a:lnTo>
                  <a:pt x="3257153" y="3780631"/>
                </a:lnTo>
                <a:lnTo>
                  <a:pt x="3263503" y="3779440"/>
                </a:lnTo>
                <a:lnTo>
                  <a:pt x="3269853" y="3779043"/>
                </a:lnTo>
                <a:lnTo>
                  <a:pt x="3275806" y="3778249"/>
                </a:lnTo>
                <a:close/>
                <a:moveTo>
                  <a:pt x="2616002" y="3617912"/>
                </a:moveTo>
                <a:lnTo>
                  <a:pt x="2627501" y="3618310"/>
                </a:lnTo>
                <a:lnTo>
                  <a:pt x="2638603" y="3619106"/>
                </a:lnTo>
                <a:lnTo>
                  <a:pt x="2650103" y="3620300"/>
                </a:lnTo>
                <a:lnTo>
                  <a:pt x="2660809" y="3622688"/>
                </a:lnTo>
                <a:lnTo>
                  <a:pt x="2671515" y="3625075"/>
                </a:lnTo>
                <a:lnTo>
                  <a:pt x="2682221" y="3627861"/>
                </a:lnTo>
                <a:lnTo>
                  <a:pt x="2692134" y="3631840"/>
                </a:lnTo>
                <a:lnTo>
                  <a:pt x="2702840" y="3635422"/>
                </a:lnTo>
                <a:lnTo>
                  <a:pt x="2712356" y="3640197"/>
                </a:lnTo>
                <a:lnTo>
                  <a:pt x="2722269" y="3644972"/>
                </a:lnTo>
                <a:lnTo>
                  <a:pt x="2731389" y="3650543"/>
                </a:lnTo>
                <a:lnTo>
                  <a:pt x="2740509" y="3656114"/>
                </a:lnTo>
                <a:lnTo>
                  <a:pt x="2749233" y="3662481"/>
                </a:lnTo>
                <a:lnTo>
                  <a:pt x="2757560" y="3669246"/>
                </a:lnTo>
                <a:lnTo>
                  <a:pt x="2765490" y="3676011"/>
                </a:lnTo>
                <a:lnTo>
                  <a:pt x="2773421" y="3683174"/>
                </a:lnTo>
                <a:lnTo>
                  <a:pt x="2780558" y="3691133"/>
                </a:lnTo>
                <a:lnTo>
                  <a:pt x="2787299" y="3699092"/>
                </a:lnTo>
                <a:lnTo>
                  <a:pt x="2794040" y="3707448"/>
                </a:lnTo>
                <a:lnTo>
                  <a:pt x="2800384" y="3716203"/>
                </a:lnTo>
                <a:lnTo>
                  <a:pt x="2805935" y="3725355"/>
                </a:lnTo>
                <a:lnTo>
                  <a:pt x="2811487" y="3734906"/>
                </a:lnTo>
                <a:lnTo>
                  <a:pt x="2816245" y="3744456"/>
                </a:lnTo>
                <a:lnTo>
                  <a:pt x="2821003" y="3754007"/>
                </a:lnTo>
                <a:lnTo>
                  <a:pt x="2824572" y="3764751"/>
                </a:lnTo>
                <a:lnTo>
                  <a:pt x="2828537" y="3775098"/>
                </a:lnTo>
                <a:lnTo>
                  <a:pt x="2831313" y="3785444"/>
                </a:lnTo>
                <a:lnTo>
                  <a:pt x="2833692" y="3796188"/>
                </a:lnTo>
                <a:lnTo>
                  <a:pt x="2835674" y="3806933"/>
                </a:lnTo>
                <a:lnTo>
                  <a:pt x="2837260" y="3818473"/>
                </a:lnTo>
                <a:lnTo>
                  <a:pt x="2838053" y="3829615"/>
                </a:lnTo>
                <a:lnTo>
                  <a:pt x="2838450" y="3841155"/>
                </a:lnTo>
                <a:lnTo>
                  <a:pt x="2838053" y="3852297"/>
                </a:lnTo>
                <a:lnTo>
                  <a:pt x="2837260" y="3864236"/>
                </a:lnTo>
                <a:lnTo>
                  <a:pt x="2835674" y="3874980"/>
                </a:lnTo>
                <a:lnTo>
                  <a:pt x="2833692" y="3886122"/>
                </a:lnTo>
                <a:lnTo>
                  <a:pt x="2831313" y="3896866"/>
                </a:lnTo>
                <a:lnTo>
                  <a:pt x="2828537" y="3907611"/>
                </a:lnTo>
                <a:lnTo>
                  <a:pt x="2824572" y="3917957"/>
                </a:lnTo>
                <a:lnTo>
                  <a:pt x="2821003" y="3927906"/>
                </a:lnTo>
                <a:lnTo>
                  <a:pt x="2816245" y="3937854"/>
                </a:lnTo>
                <a:lnTo>
                  <a:pt x="2811487" y="3947405"/>
                </a:lnTo>
                <a:lnTo>
                  <a:pt x="2805935" y="3956557"/>
                </a:lnTo>
                <a:lnTo>
                  <a:pt x="2800384" y="3965710"/>
                </a:lnTo>
                <a:lnTo>
                  <a:pt x="2794040" y="3974464"/>
                </a:lnTo>
                <a:lnTo>
                  <a:pt x="2787299" y="3982821"/>
                </a:lnTo>
                <a:lnTo>
                  <a:pt x="2780558" y="3991178"/>
                </a:lnTo>
                <a:lnTo>
                  <a:pt x="2773421" y="3998738"/>
                </a:lnTo>
                <a:lnTo>
                  <a:pt x="2765490" y="4006299"/>
                </a:lnTo>
                <a:lnTo>
                  <a:pt x="2757560" y="4013064"/>
                </a:lnTo>
                <a:lnTo>
                  <a:pt x="2749233" y="4019829"/>
                </a:lnTo>
                <a:lnTo>
                  <a:pt x="2740509" y="4026196"/>
                </a:lnTo>
                <a:lnTo>
                  <a:pt x="2731389" y="4032165"/>
                </a:lnTo>
                <a:lnTo>
                  <a:pt x="2722269" y="4037338"/>
                </a:lnTo>
                <a:lnTo>
                  <a:pt x="2712356" y="4042114"/>
                </a:lnTo>
                <a:lnTo>
                  <a:pt x="2702840" y="4046491"/>
                </a:lnTo>
                <a:lnTo>
                  <a:pt x="2692134" y="4050868"/>
                </a:lnTo>
                <a:lnTo>
                  <a:pt x="2682221" y="4054052"/>
                </a:lnTo>
                <a:lnTo>
                  <a:pt x="2671515" y="4056837"/>
                </a:lnTo>
                <a:lnTo>
                  <a:pt x="2660809" y="4059623"/>
                </a:lnTo>
                <a:lnTo>
                  <a:pt x="2650103" y="4061613"/>
                </a:lnTo>
                <a:lnTo>
                  <a:pt x="2638603" y="4062806"/>
                </a:lnTo>
                <a:lnTo>
                  <a:pt x="2627501" y="4063602"/>
                </a:lnTo>
                <a:lnTo>
                  <a:pt x="2616002" y="4064000"/>
                </a:lnTo>
                <a:lnTo>
                  <a:pt x="2604503" y="4063602"/>
                </a:lnTo>
                <a:lnTo>
                  <a:pt x="2593400" y="4062806"/>
                </a:lnTo>
                <a:lnTo>
                  <a:pt x="2582297" y="4061613"/>
                </a:lnTo>
                <a:lnTo>
                  <a:pt x="2571195" y="4059623"/>
                </a:lnTo>
                <a:lnTo>
                  <a:pt x="2560489" y="4056837"/>
                </a:lnTo>
                <a:lnTo>
                  <a:pt x="2549783" y="4054052"/>
                </a:lnTo>
                <a:lnTo>
                  <a:pt x="2539473" y="4050868"/>
                </a:lnTo>
                <a:lnTo>
                  <a:pt x="2529560" y="4046491"/>
                </a:lnTo>
                <a:lnTo>
                  <a:pt x="2519647" y="4042114"/>
                </a:lnTo>
                <a:lnTo>
                  <a:pt x="2510131" y="4037338"/>
                </a:lnTo>
                <a:lnTo>
                  <a:pt x="2501011" y="4032165"/>
                </a:lnTo>
                <a:lnTo>
                  <a:pt x="2491891" y="4026196"/>
                </a:lnTo>
                <a:lnTo>
                  <a:pt x="2483167" y="4019829"/>
                </a:lnTo>
                <a:lnTo>
                  <a:pt x="2474841" y="4013064"/>
                </a:lnTo>
                <a:lnTo>
                  <a:pt x="2466514" y="4006299"/>
                </a:lnTo>
                <a:lnTo>
                  <a:pt x="2458980" y="3998738"/>
                </a:lnTo>
                <a:lnTo>
                  <a:pt x="2451446" y="3991178"/>
                </a:lnTo>
                <a:lnTo>
                  <a:pt x="2444308" y="3982821"/>
                </a:lnTo>
                <a:lnTo>
                  <a:pt x="2437964" y="3974464"/>
                </a:lnTo>
                <a:lnTo>
                  <a:pt x="2431620" y="3965710"/>
                </a:lnTo>
                <a:lnTo>
                  <a:pt x="2425672" y="3956557"/>
                </a:lnTo>
                <a:lnTo>
                  <a:pt x="2420914" y="3947405"/>
                </a:lnTo>
                <a:lnTo>
                  <a:pt x="2415759" y="3937854"/>
                </a:lnTo>
                <a:lnTo>
                  <a:pt x="2411397" y="3927906"/>
                </a:lnTo>
                <a:lnTo>
                  <a:pt x="2407035" y="3917957"/>
                </a:lnTo>
                <a:lnTo>
                  <a:pt x="2403863" y="3907611"/>
                </a:lnTo>
                <a:lnTo>
                  <a:pt x="2400691" y="3896866"/>
                </a:lnTo>
                <a:lnTo>
                  <a:pt x="2398312" y="3886122"/>
                </a:lnTo>
                <a:lnTo>
                  <a:pt x="2396329" y="3874980"/>
                </a:lnTo>
                <a:lnTo>
                  <a:pt x="2395140" y="3864236"/>
                </a:lnTo>
                <a:lnTo>
                  <a:pt x="2394347" y="3852297"/>
                </a:lnTo>
                <a:lnTo>
                  <a:pt x="2393950" y="3841155"/>
                </a:lnTo>
                <a:lnTo>
                  <a:pt x="2394347" y="3829615"/>
                </a:lnTo>
                <a:lnTo>
                  <a:pt x="2395140" y="3818473"/>
                </a:lnTo>
                <a:lnTo>
                  <a:pt x="2396329" y="3806933"/>
                </a:lnTo>
                <a:lnTo>
                  <a:pt x="2398312" y="3796188"/>
                </a:lnTo>
                <a:lnTo>
                  <a:pt x="2400691" y="3785444"/>
                </a:lnTo>
                <a:lnTo>
                  <a:pt x="2403863" y="3775098"/>
                </a:lnTo>
                <a:lnTo>
                  <a:pt x="2407035" y="3764751"/>
                </a:lnTo>
                <a:lnTo>
                  <a:pt x="2411397" y="3754007"/>
                </a:lnTo>
                <a:lnTo>
                  <a:pt x="2415759" y="3744456"/>
                </a:lnTo>
                <a:lnTo>
                  <a:pt x="2420914" y="3734906"/>
                </a:lnTo>
                <a:lnTo>
                  <a:pt x="2425672" y="3725355"/>
                </a:lnTo>
                <a:lnTo>
                  <a:pt x="2431620" y="3716203"/>
                </a:lnTo>
                <a:lnTo>
                  <a:pt x="2437964" y="3707448"/>
                </a:lnTo>
                <a:lnTo>
                  <a:pt x="2444308" y="3699092"/>
                </a:lnTo>
                <a:lnTo>
                  <a:pt x="2451446" y="3691133"/>
                </a:lnTo>
                <a:lnTo>
                  <a:pt x="2458980" y="3683174"/>
                </a:lnTo>
                <a:lnTo>
                  <a:pt x="2466514" y="3676011"/>
                </a:lnTo>
                <a:lnTo>
                  <a:pt x="2474841" y="3669246"/>
                </a:lnTo>
                <a:lnTo>
                  <a:pt x="2483167" y="3662481"/>
                </a:lnTo>
                <a:lnTo>
                  <a:pt x="2491891" y="3656114"/>
                </a:lnTo>
                <a:lnTo>
                  <a:pt x="2501011" y="3650543"/>
                </a:lnTo>
                <a:lnTo>
                  <a:pt x="2510131" y="3644972"/>
                </a:lnTo>
                <a:lnTo>
                  <a:pt x="2519647" y="3640197"/>
                </a:lnTo>
                <a:lnTo>
                  <a:pt x="2529560" y="3635422"/>
                </a:lnTo>
                <a:lnTo>
                  <a:pt x="2539473" y="3631840"/>
                </a:lnTo>
                <a:lnTo>
                  <a:pt x="2549783" y="3627861"/>
                </a:lnTo>
                <a:lnTo>
                  <a:pt x="2560489" y="3625075"/>
                </a:lnTo>
                <a:lnTo>
                  <a:pt x="2571195" y="3622688"/>
                </a:lnTo>
                <a:lnTo>
                  <a:pt x="2582297" y="3620300"/>
                </a:lnTo>
                <a:lnTo>
                  <a:pt x="2593400" y="3619106"/>
                </a:lnTo>
                <a:lnTo>
                  <a:pt x="2604503" y="3618310"/>
                </a:lnTo>
                <a:lnTo>
                  <a:pt x="2616002" y="3617912"/>
                </a:lnTo>
                <a:close/>
                <a:moveTo>
                  <a:pt x="2187774" y="3414712"/>
                </a:moveTo>
                <a:lnTo>
                  <a:pt x="2193738" y="3415107"/>
                </a:lnTo>
                <a:lnTo>
                  <a:pt x="2199303" y="3415502"/>
                </a:lnTo>
                <a:lnTo>
                  <a:pt x="2204869" y="3415897"/>
                </a:lnTo>
                <a:lnTo>
                  <a:pt x="2210833" y="3417081"/>
                </a:lnTo>
                <a:lnTo>
                  <a:pt x="2216001" y="3418265"/>
                </a:lnTo>
                <a:lnTo>
                  <a:pt x="2221567" y="3419845"/>
                </a:lnTo>
                <a:lnTo>
                  <a:pt x="2227133" y="3421819"/>
                </a:lnTo>
                <a:lnTo>
                  <a:pt x="2231904" y="3423793"/>
                </a:lnTo>
                <a:lnTo>
                  <a:pt x="2237470" y="3425767"/>
                </a:lnTo>
                <a:lnTo>
                  <a:pt x="2241843" y="3428530"/>
                </a:lnTo>
                <a:lnTo>
                  <a:pt x="2247011" y="3431294"/>
                </a:lnTo>
                <a:lnTo>
                  <a:pt x="2251384" y="3434058"/>
                </a:lnTo>
                <a:lnTo>
                  <a:pt x="2256155" y="3437611"/>
                </a:lnTo>
                <a:lnTo>
                  <a:pt x="2260131" y="3440769"/>
                </a:lnTo>
                <a:lnTo>
                  <a:pt x="2264504" y="3443928"/>
                </a:lnTo>
                <a:lnTo>
                  <a:pt x="2268480" y="3448271"/>
                </a:lnTo>
                <a:lnTo>
                  <a:pt x="2272455" y="3451824"/>
                </a:lnTo>
                <a:lnTo>
                  <a:pt x="2275636" y="3456167"/>
                </a:lnTo>
                <a:lnTo>
                  <a:pt x="2278816" y="3460115"/>
                </a:lnTo>
                <a:lnTo>
                  <a:pt x="2282395" y="3464853"/>
                </a:lnTo>
                <a:lnTo>
                  <a:pt x="2285178" y="3469195"/>
                </a:lnTo>
                <a:lnTo>
                  <a:pt x="2288358" y="3474328"/>
                </a:lnTo>
                <a:lnTo>
                  <a:pt x="2290743" y="3479065"/>
                </a:lnTo>
                <a:lnTo>
                  <a:pt x="2292731" y="3484198"/>
                </a:lnTo>
                <a:lnTo>
                  <a:pt x="2294719" y="3488936"/>
                </a:lnTo>
                <a:lnTo>
                  <a:pt x="2296707" y="3494463"/>
                </a:lnTo>
                <a:lnTo>
                  <a:pt x="2298297" y="3499990"/>
                </a:lnTo>
                <a:lnTo>
                  <a:pt x="2299490" y="3505123"/>
                </a:lnTo>
                <a:lnTo>
                  <a:pt x="2300683" y="3511045"/>
                </a:lnTo>
                <a:lnTo>
                  <a:pt x="2301478" y="3516967"/>
                </a:lnTo>
                <a:lnTo>
                  <a:pt x="2301875" y="3522494"/>
                </a:lnTo>
                <a:lnTo>
                  <a:pt x="2301875" y="3528416"/>
                </a:lnTo>
                <a:lnTo>
                  <a:pt x="2301875" y="3534338"/>
                </a:lnTo>
                <a:lnTo>
                  <a:pt x="2301478" y="3539866"/>
                </a:lnTo>
                <a:lnTo>
                  <a:pt x="2300683" y="3545393"/>
                </a:lnTo>
                <a:lnTo>
                  <a:pt x="2299490" y="3550920"/>
                </a:lnTo>
                <a:lnTo>
                  <a:pt x="2298297" y="3556447"/>
                </a:lnTo>
                <a:lnTo>
                  <a:pt x="2296707" y="3561975"/>
                </a:lnTo>
                <a:lnTo>
                  <a:pt x="2294719" y="3567107"/>
                </a:lnTo>
                <a:lnTo>
                  <a:pt x="2292731" y="3572634"/>
                </a:lnTo>
                <a:lnTo>
                  <a:pt x="2290743" y="3577372"/>
                </a:lnTo>
                <a:lnTo>
                  <a:pt x="2288358" y="3582504"/>
                </a:lnTo>
                <a:lnTo>
                  <a:pt x="2285178" y="3587242"/>
                </a:lnTo>
                <a:lnTo>
                  <a:pt x="2282395" y="3591585"/>
                </a:lnTo>
                <a:lnTo>
                  <a:pt x="2278816" y="3596323"/>
                </a:lnTo>
                <a:lnTo>
                  <a:pt x="2275636" y="3600271"/>
                </a:lnTo>
                <a:lnTo>
                  <a:pt x="2272455" y="3604614"/>
                </a:lnTo>
                <a:lnTo>
                  <a:pt x="2268480" y="3608562"/>
                </a:lnTo>
                <a:lnTo>
                  <a:pt x="2264504" y="3612115"/>
                </a:lnTo>
                <a:lnTo>
                  <a:pt x="2260131" y="3615668"/>
                </a:lnTo>
                <a:lnTo>
                  <a:pt x="2256155" y="3619221"/>
                </a:lnTo>
                <a:lnTo>
                  <a:pt x="2251384" y="3622380"/>
                </a:lnTo>
                <a:lnTo>
                  <a:pt x="2247011" y="3625143"/>
                </a:lnTo>
                <a:lnTo>
                  <a:pt x="2241843" y="3627907"/>
                </a:lnTo>
                <a:lnTo>
                  <a:pt x="2237470" y="3630276"/>
                </a:lnTo>
                <a:lnTo>
                  <a:pt x="2231904" y="3633040"/>
                </a:lnTo>
                <a:lnTo>
                  <a:pt x="2227133" y="3634619"/>
                </a:lnTo>
                <a:lnTo>
                  <a:pt x="2221567" y="3636593"/>
                </a:lnTo>
                <a:lnTo>
                  <a:pt x="2216001" y="3637777"/>
                </a:lnTo>
                <a:lnTo>
                  <a:pt x="2210833" y="3639751"/>
                </a:lnTo>
                <a:lnTo>
                  <a:pt x="2204869" y="3640541"/>
                </a:lnTo>
                <a:lnTo>
                  <a:pt x="2199303" y="3641330"/>
                </a:lnTo>
                <a:lnTo>
                  <a:pt x="2193738" y="3641725"/>
                </a:lnTo>
                <a:lnTo>
                  <a:pt x="2187774" y="3641725"/>
                </a:lnTo>
                <a:lnTo>
                  <a:pt x="2181413" y="3641725"/>
                </a:lnTo>
                <a:lnTo>
                  <a:pt x="2175847" y="3641330"/>
                </a:lnTo>
                <a:lnTo>
                  <a:pt x="2170281" y="3640541"/>
                </a:lnTo>
                <a:lnTo>
                  <a:pt x="2164715" y="3639751"/>
                </a:lnTo>
                <a:lnTo>
                  <a:pt x="2159149" y="3637777"/>
                </a:lnTo>
                <a:lnTo>
                  <a:pt x="2153583" y="3636593"/>
                </a:lnTo>
                <a:lnTo>
                  <a:pt x="2148415" y="3634619"/>
                </a:lnTo>
                <a:lnTo>
                  <a:pt x="2143247" y="3633040"/>
                </a:lnTo>
                <a:lnTo>
                  <a:pt x="2138476" y="3630276"/>
                </a:lnTo>
                <a:lnTo>
                  <a:pt x="2133308" y="3627907"/>
                </a:lnTo>
                <a:lnTo>
                  <a:pt x="2128139" y="3625143"/>
                </a:lnTo>
                <a:lnTo>
                  <a:pt x="2123766" y="3622380"/>
                </a:lnTo>
                <a:lnTo>
                  <a:pt x="2118995" y="3619221"/>
                </a:lnTo>
                <a:lnTo>
                  <a:pt x="2115020" y="3615668"/>
                </a:lnTo>
                <a:lnTo>
                  <a:pt x="2110646" y="3612115"/>
                </a:lnTo>
                <a:lnTo>
                  <a:pt x="2106671" y="3608562"/>
                </a:lnTo>
                <a:lnTo>
                  <a:pt x="2103093" y="3604614"/>
                </a:lnTo>
                <a:lnTo>
                  <a:pt x="2099515" y="3600271"/>
                </a:lnTo>
                <a:lnTo>
                  <a:pt x="2096334" y="3596323"/>
                </a:lnTo>
                <a:lnTo>
                  <a:pt x="2092756" y="3591585"/>
                </a:lnTo>
                <a:lnTo>
                  <a:pt x="2089973" y="3587242"/>
                </a:lnTo>
                <a:lnTo>
                  <a:pt x="2087190" y="3582504"/>
                </a:lnTo>
                <a:lnTo>
                  <a:pt x="2084805" y="3577372"/>
                </a:lnTo>
                <a:lnTo>
                  <a:pt x="2082419" y="3572634"/>
                </a:lnTo>
                <a:lnTo>
                  <a:pt x="2080431" y="3567107"/>
                </a:lnTo>
                <a:lnTo>
                  <a:pt x="2078444" y="3561975"/>
                </a:lnTo>
                <a:lnTo>
                  <a:pt x="2077251" y="3556447"/>
                </a:lnTo>
                <a:lnTo>
                  <a:pt x="2076058" y="3550920"/>
                </a:lnTo>
                <a:lnTo>
                  <a:pt x="2074468" y="3545393"/>
                </a:lnTo>
                <a:lnTo>
                  <a:pt x="2073673" y="3539866"/>
                </a:lnTo>
                <a:lnTo>
                  <a:pt x="2073275" y="3534338"/>
                </a:lnTo>
                <a:lnTo>
                  <a:pt x="2073275" y="3528416"/>
                </a:lnTo>
                <a:lnTo>
                  <a:pt x="2073275" y="3522494"/>
                </a:lnTo>
                <a:lnTo>
                  <a:pt x="2073673" y="3516967"/>
                </a:lnTo>
                <a:lnTo>
                  <a:pt x="2074468" y="3511045"/>
                </a:lnTo>
                <a:lnTo>
                  <a:pt x="2076058" y="3505123"/>
                </a:lnTo>
                <a:lnTo>
                  <a:pt x="2077251" y="3499990"/>
                </a:lnTo>
                <a:lnTo>
                  <a:pt x="2078444" y="3494463"/>
                </a:lnTo>
                <a:lnTo>
                  <a:pt x="2080431" y="3488936"/>
                </a:lnTo>
                <a:lnTo>
                  <a:pt x="2082419" y="3484198"/>
                </a:lnTo>
                <a:lnTo>
                  <a:pt x="2084805" y="3479065"/>
                </a:lnTo>
                <a:lnTo>
                  <a:pt x="2087190" y="3474328"/>
                </a:lnTo>
                <a:lnTo>
                  <a:pt x="2089973" y="3469195"/>
                </a:lnTo>
                <a:lnTo>
                  <a:pt x="2092756" y="3464853"/>
                </a:lnTo>
                <a:lnTo>
                  <a:pt x="2096334" y="3460115"/>
                </a:lnTo>
                <a:lnTo>
                  <a:pt x="2099515" y="3456167"/>
                </a:lnTo>
                <a:lnTo>
                  <a:pt x="2103093" y="3451824"/>
                </a:lnTo>
                <a:lnTo>
                  <a:pt x="2106671" y="3448271"/>
                </a:lnTo>
                <a:lnTo>
                  <a:pt x="2110646" y="3443928"/>
                </a:lnTo>
                <a:lnTo>
                  <a:pt x="2115020" y="3440769"/>
                </a:lnTo>
                <a:lnTo>
                  <a:pt x="2118995" y="3437611"/>
                </a:lnTo>
                <a:lnTo>
                  <a:pt x="2123766" y="3434058"/>
                </a:lnTo>
                <a:lnTo>
                  <a:pt x="2128139" y="3431294"/>
                </a:lnTo>
                <a:lnTo>
                  <a:pt x="2133308" y="3428530"/>
                </a:lnTo>
                <a:lnTo>
                  <a:pt x="2138476" y="3425767"/>
                </a:lnTo>
                <a:lnTo>
                  <a:pt x="2143247" y="3423793"/>
                </a:lnTo>
                <a:lnTo>
                  <a:pt x="2148415" y="3421819"/>
                </a:lnTo>
                <a:lnTo>
                  <a:pt x="2153583" y="3419845"/>
                </a:lnTo>
                <a:lnTo>
                  <a:pt x="2159149" y="3418265"/>
                </a:lnTo>
                <a:lnTo>
                  <a:pt x="2164715" y="3417081"/>
                </a:lnTo>
                <a:lnTo>
                  <a:pt x="2170281" y="3415897"/>
                </a:lnTo>
                <a:lnTo>
                  <a:pt x="2175847" y="3415502"/>
                </a:lnTo>
                <a:lnTo>
                  <a:pt x="2181413" y="3415107"/>
                </a:lnTo>
                <a:lnTo>
                  <a:pt x="2187774" y="3414712"/>
                </a:lnTo>
                <a:close/>
                <a:moveTo>
                  <a:pt x="2877146" y="3217862"/>
                </a:moveTo>
                <a:lnTo>
                  <a:pt x="2885867" y="3218259"/>
                </a:lnTo>
                <a:lnTo>
                  <a:pt x="2894191" y="3219051"/>
                </a:lnTo>
                <a:lnTo>
                  <a:pt x="2902515" y="3219844"/>
                </a:lnTo>
                <a:lnTo>
                  <a:pt x="2910840" y="3221430"/>
                </a:lnTo>
                <a:lnTo>
                  <a:pt x="2918768" y="3223412"/>
                </a:lnTo>
                <a:lnTo>
                  <a:pt x="2926696" y="3225394"/>
                </a:lnTo>
                <a:lnTo>
                  <a:pt x="2934624" y="3228169"/>
                </a:lnTo>
                <a:lnTo>
                  <a:pt x="2942156" y="3230943"/>
                </a:lnTo>
                <a:lnTo>
                  <a:pt x="2949291" y="3234511"/>
                </a:lnTo>
                <a:lnTo>
                  <a:pt x="2956426" y="3238079"/>
                </a:lnTo>
                <a:lnTo>
                  <a:pt x="2963561" y="3242043"/>
                </a:lnTo>
                <a:lnTo>
                  <a:pt x="2970300" y="3246403"/>
                </a:lnTo>
                <a:lnTo>
                  <a:pt x="2976643" y="3251160"/>
                </a:lnTo>
                <a:lnTo>
                  <a:pt x="2982985" y="3255917"/>
                </a:lnTo>
                <a:lnTo>
                  <a:pt x="2988931" y="3261070"/>
                </a:lnTo>
                <a:lnTo>
                  <a:pt x="2994481" y="3266620"/>
                </a:lnTo>
                <a:lnTo>
                  <a:pt x="3000030" y="3272169"/>
                </a:lnTo>
                <a:lnTo>
                  <a:pt x="3005580" y="3278512"/>
                </a:lnTo>
                <a:lnTo>
                  <a:pt x="3010337" y="3284458"/>
                </a:lnTo>
                <a:lnTo>
                  <a:pt x="3015093" y="3291196"/>
                </a:lnTo>
                <a:lnTo>
                  <a:pt x="3019057" y="3297935"/>
                </a:lnTo>
                <a:lnTo>
                  <a:pt x="3023418" y="3305070"/>
                </a:lnTo>
                <a:lnTo>
                  <a:pt x="3026986" y="3312206"/>
                </a:lnTo>
                <a:lnTo>
                  <a:pt x="3030553" y="3319341"/>
                </a:lnTo>
                <a:lnTo>
                  <a:pt x="3033328" y="3326873"/>
                </a:lnTo>
                <a:lnTo>
                  <a:pt x="3035706" y="3334404"/>
                </a:lnTo>
                <a:lnTo>
                  <a:pt x="3038085" y="3342332"/>
                </a:lnTo>
                <a:lnTo>
                  <a:pt x="3040067" y="3350657"/>
                </a:lnTo>
                <a:lnTo>
                  <a:pt x="3041652" y="3358585"/>
                </a:lnTo>
                <a:lnTo>
                  <a:pt x="3042445" y="3366909"/>
                </a:lnTo>
                <a:lnTo>
                  <a:pt x="3043238" y="3375630"/>
                </a:lnTo>
                <a:lnTo>
                  <a:pt x="3043238" y="3383954"/>
                </a:lnTo>
                <a:lnTo>
                  <a:pt x="3043238" y="3392675"/>
                </a:lnTo>
                <a:lnTo>
                  <a:pt x="3042445" y="3401000"/>
                </a:lnTo>
                <a:lnTo>
                  <a:pt x="3041652" y="3408928"/>
                </a:lnTo>
                <a:lnTo>
                  <a:pt x="3040067" y="3417252"/>
                </a:lnTo>
                <a:lnTo>
                  <a:pt x="3038085" y="3425180"/>
                </a:lnTo>
                <a:lnTo>
                  <a:pt x="3035706" y="3433108"/>
                </a:lnTo>
                <a:lnTo>
                  <a:pt x="3033328" y="3441036"/>
                </a:lnTo>
                <a:lnTo>
                  <a:pt x="3030553" y="3448568"/>
                </a:lnTo>
                <a:lnTo>
                  <a:pt x="3026986" y="3456100"/>
                </a:lnTo>
                <a:lnTo>
                  <a:pt x="3023418" y="3463235"/>
                </a:lnTo>
                <a:lnTo>
                  <a:pt x="3019057" y="3469974"/>
                </a:lnTo>
                <a:lnTo>
                  <a:pt x="3015093" y="3476712"/>
                </a:lnTo>
                <a:lnTo>
                  <a:pt x="3010337" y="3483451"/>
                </a:lnTo>
                <a:lnTo>
                  <a:pt x="3005580" y="3489794"/>
                </a:lnTo>
                <a:lnTo>
                  <a:pt x="3000030" y="3495343"/>
                </a:lnTo>
                <a:lnTo>
                  <a:pt x="2994481" y="3501289"/>
                </a:lnTo>
                <a:lnTo>
                  <a:pt x="2988931" y="3506442"/>
                </a:lnTo>
                <a:lnTo>
                  <a:pt x="2982985" y="3511992"/>
                </a:lnTo>
                <a:lnTo>
                  <a:pt x="2976643" y="3517145"/>
                </a:lnTo>
                <a:lnTo>
                  <a:pt x="2970300" y="3521506"/>
                </a:lnTo>
                <a:lnTo>
                  <a:pt x="2963561" y="3525866"/>
                </a:lnTo>
                <a:lnTo>
                  <a:pt x="2956426" y="3529830"/>
                </a:lnTo>
                <a:lnTo>
                  <a:pt x="2949291" y="3533794"/>
                </a:lnTo>
                <a:lnTo>
                  <a:pt x="2942156" y="3536965"/>
                </a:lnTo>
                <a:lnTo>
                  <a:pt x="2934624" y="3539740"/>
                </a:lnTo>
                <a:lnTo>
                  <a:pt x="2926696" y="3542515"/>
                </a:lnTo>
                <a:lnTo>
                  <a:pt x="2918768" y="3544893"/>
                </a:lnTo>
                <a:lnTo>
                  <a:pt x="2910840" y="3546479"/>
                </a:lnTo>
                <a:lnTo>
                  <a:pt x="2902515" y="3548065"/>
                </a:lnTo>
                <a:lnTo>
                  <a:pt x="2894191" y="3548857"/>
                </a:lnTo>
                <a:lnTo>
                  <a:pt x="2885867" y="3549650"/>
                </a:lnTo>
                <a:lnTo>
                  <a:pt x="2877146" y="3549650"/>
                </a:lnTo>
                <a:lnTo>
                  <a:pt x="2868821" y="3549650"/>
                </a:lnTo>
                <a:lnTo>
                  <a:pt x="2860101" y="3548857"/>
                </a:lnTo>
                <a:lnTo>
                  <a:pt x="2851776" y="3548065"/>
                </a:lnTo>
                <a:lnTo>
                  <a:pt x="2843848" y="3546479"/>
                </a:lnTo>
                <a:lnTo>
                  <a:pt x="2835524" y="3544893"/>
                </a:lnTo>
                <a:lnTo>
                  <a:pt x="2827992" y="3542515"/>
                </a:lnTo>
                <a:lnTo>
                  <a:pt x="2820460" y="3539740"/>
                </a:lnTo>
                <a:lnTo>
                  <a:pt x="2812929" y="3536965"/>
                </a:lnTo>
                <a:lnTo>
                  <a:pt x="2805397" y="3533794"/>
                </a:lnTo>
                <a:lnTo>
                  <a:pt x="2798262" y="3529830"/>
                </a:lnTo>
                <a:lnTo>
                  <a:pt x="2791127" y="3525866"/>
                </a:lnTo>
                <a:lnTo>
                  <a:pt x="2784784" y="3521506"/>
                </a:lnTo>
                <a:lnTo>
                  <a:pt x="2778045" y="3517145"/>
                </a:lnTo>
                <a:lnTo>
                  <a:pt x="2771703" y="3511992"/>
                </a:lnTo>
                <a:lnTo>
                  <a:pt x="2766153" y="3506442"/>
                </a:lnTo>
                <a:lnTo>
                  <a:pt x="2760207" y="3501289"/>
                </a:lnTo>
                <a:lnTo>
                  <a:pt x="2754261" y="3495343"/>
                </a:lnTo>
                <a:lnTo>
                  <a:pt x="2749505" y="3489794"/>
                </a:lnTo>
                <a:lnTo>
                  <a:pt x="2744351" y="3483451"/>
                </a:lnTo>
                <a:lnTo>
                  <a:pt x="2739991" y="3476712"/>
                </a:lnTo>
                <a:lnTo>
                  <a:pt x="2735234" y="3469974"/>
                </a:lnTo>
                <a:lnTo>
                  <a:pt x="2731666" y="3463235"/>
                </a:lnTo>
                <a:lnTo>
                  <a:pt x="2727702" y="3456100"/>
                </a:lnTo>
                <a:lnTo>
                  <a:pt x="2724531" y="3448568"/>
                </a:lnTo>
                <a:lnTo>
                  <a:pt x="2721756" y="3441036"/>
                </a:lnTo>
                <a:lnTo>
                  <a:pt x="2718982" y="3433108"/>
                </a:lnTo>
                <a:lnTo>
                  <a:pt x="2716603" y="3425180"/>
                </a:lnTo>
                <a:lnTo>
                  <a:pt x="2715018" y="3417252"/>
                </a:lnTo>
                <a:lnTo>
                  <a:pt x="2713432" y="3408928"/>
                </a:lnTo>
                <a:lnTo>
                  <a:pt x="2712639" y="3401000"/>
                </a:lnTo>
                <a:lnTo>
                  <a:pt x="2711450" y="3392675"/>
                </a:lnTo>
                <a:lnTo>
                  <a:pt x="2711450" y="3383954"/>
                </a:lnTo>
                <a:lnTo>
                  <a:pt x="2711450" y="3375630"/>
                </a:lnTo>
                <a:lnTo>
                  <a:pt x="2712639" y="3366909"/>
                </a:lnTo>
                <a:lnTo>
                  <a:pt x="2713432" y="3358585"/>
                </a:lnTo>
                <a:lnTo>
                  <a:pt x="2715018" y="3350657"/>
                </a:lnTo>
                <a:lnTo>
                  <a:pt x="2716603" y="3342332"/>
                </a:lnTo>
                <a:lnTo>
                  <a:pt x="2718982" y="3334404"/>
                </a:lnTo>
                <a:lnTo>
                  <a:pt x="2721756" y="3326873"/>
                </a:lnTo>
                <a:lnTo>
                  <a:pt x="2724531" y="3319341"/>
                </a:lnTo>
                <a:lnTo>
                  <a:pt x="2727702" y="3312206"/>
                </a:lnTo>
                <a:lnTo>
                  <a:pt x="2731666" y="3305070"/>
                </a:lnTo>
                <a:lnTo>
                  <a:pt x="2735234" y="3297935"/>
                </a:lnTo>
                <a:lnTo>
                  <a:pt x="2739991" y="3291196"/>
                </a:lnTo>
                <a:lnTo>
                  <a:pt x="2744351" y="3284458"/>
                </a:lnTo>
                <a:lnTo>
                  <a:pt x="2749505" y="3278512"/>
                </a:lnTo>
                <a:lnTo>
                  <a:pt x="2754261" y="3272169"/>
                </a:lnTo>
                <a:lnTo>
                  <a:pt x="2760207" y="3266620"/>
                </a:lnTo>
                <a:lnTo>
                  <a:pt x="2766153" y="3261070"/>
                </a:lnTo>
                <a:lnTo>
                  <a:pt x="2771703" y="3255917"/>
                </a:lnTo>
                <a:lnTo>
                  <a:pt x="2778045" y="3251160"/>
                </a:lnTo>
                <a:lnTo>
                  <a:pt x="2784784" y="3246403"/>
                </a:lnTo>
                <a:lnTo>
                  <a:pt x="2791127" y="3242043"/>
                </a:lnTo>
                <a:lnTo>
                  <a:pt x="2798262" y="3238079"/>
                </a:lnTo>
                <a:lnTo>
                  <a:pt x="2805397" y="3234511"/>
                </a:lnTo>
                <a:lnTo>
                  <a:pt x="2812929" y="3230943"/>
                </a:lnTo>
                <a:lnTo>
                  <a:pt x="2820460" y="3228169"/>
                </a:lnTo>
                <a:lnTo>
                  <a:pt x="2827992" y="3225394"/>
                </a:lnTo>
                <a:lnTo>
                  <a:pt x="2835524" y="3223412"/>
                </a:lnTo>
                <a:lnTo>
                  <a:pt x="2843848" y="3221430"/>
                </a:lnTo>
                <a:lnTo>
                  <a:pt x="2851776" y="3219844"/>
                </a:lnTo>
                <a:lnTo>
                  <a:pt x="2860101" y="3219051"/>
                </a:lnTo>
                <a:lnTo>
                  <a:pt x="2868821" y="3218259"/>
                </a:lnTo>
                <a:lnTo>
                  <a:pt x="2877146" y="3217862"/>
                </a:lnTo>
                <a:close/>
                <a:moveTo>
                  <a:pt x="1341242" y="3000374"/>
                </a:moveTo>
                <a:lnTo>
                  <a:pt x="410762" y="4429560"/>
                </a:lnTo>
                <a:lnTo>
                  <a:pt x="409572" y="4434325"/>
                </a:lnTo>
                <a:lnTo>
                  <a:pt x="406794" y="4447826"/>
                </a:lnTo>
                <a:lnTo>
                  <a:pt x="404414" y="4458151"/>
                </a:lnTo>
                <a:lnTo>
                  <a:pt x="402430" y="4469667"/>
                </a:lnTo>
                <a:lnTo>
                  <a:pt x="400446" y="4483169"/>
                </a:lnTo>
                <a:lnTo>
                  <a:pt x="398859" y="4498259"/>
                </a:lnTo>
                <a:lnTo>
                  <a:pt x="396875" y="4514937"/>
                </a:lnTo>
                <a:lnTo>
                  <a:pt x="395287" y="4533204"/>
                </a:lnTo>
                <a:lnTo>
                  <a:pt x="394097" y="4552265"/>
                </a:lnTo>
                <a:lnTo>
                  <a:pt x="393700" y="4572915"/>
                </a:lnTo>
                <a:lnTo>
                  <a:pt x="394097" y="4594359"/>
                </a:lnTo>
                <a:lnTo>
                  <a:pt x="394891" y="4616597"/>
                </a:lnTo>
                <a:lnTo>
                  <a:pt x="397271" y="4640026"/>
                </a:lnTo>
                <a:lnTo>
                  <a:pt x="400049" y="4664249"/>
                </a:lnTo>
                <a:lnTo>
                  <a:pt x="401636" y="4676162"/>
                </a:lnTo>
                <a:lnTo>
                  <a:pt x="403620" y="4688870"/>
                </a:lnTo>
                <a:lnTo>
                  <a:pt x="406398" y="4701180"/>
                </a:lnTo>
                <a:lnTo>
                  <a:pt x="409175" y="4713490"/>
                </a:lnTo>
                <a:lnTo>
                  <a:pt x="412350" y="4726198"/>
                </a:lnTo>
                <a:lnTo>
                  <a:pt x="415921" y="4738905"/>
                </a:lnTo>
                <a:lnTo>
                  <a:pt x="419492" y="4752010"/>
                </a:lnTo>
                <a:lnTo>
                  <a:pt x="423857" y="4764320"/>
                </a:lnTo>
                <a:lnTo>
                  <a:pt x="428221" y="4777425"/>
                </a:lnTo>
                <a:lnTo>
                  <a:pt x="433380" y="4790132"/>
                </a:lnTo>
                <a:lnTo>
                  <a:pt x="438538" y="4802839"/>
                </a:lnTo>
                <a:lnTo>
                  <a:pt x="444887" y="4815944"/>
                </a:lnTo>
                <a:lnTo>
                  <a:pt x="451235" y="4828254"/>
                </a:lnTo>
                <a:lnTo>
                  <a:pt x="457584" y="4841359"/>
                </a:lnTo>
                <a:lnTo>
                  <a:pt x="464726" y="4853669"/>
                </a:lnTo>
                <a:lnTo>
                  <a:pt x="472662" y="4866773"/>
                </a:lnTo>
                <a:lnTo>
                  <a:pt x="480995" y="4879084"/>
                </a:lnTo>
                <a:lnTo>
                  <a:pt x="489724" y="4891394"/>
                </a:lnTo>
                <a:lnTo>
                  <a:pt x="498850" y="4903704"/>
                </a:lnTo>
                <a:lnTo>
                  <a:pt x="508770" y="4915618"/>
                </a:lnTo>
                <a:lnTo>
                  <a:pt x="519087" y="4927531"/>
                </a:lnTo>
                <a:lnTo>
                  <a:pt x="530197" y="4939444"/>
                </a:lnTo>
                <a:lnTo>
                  <a:pt x="541704" y="4950960"/>
                </a:lnTo>
                <a:lnTo>
                  <a:pt x="553608" y="4962476"/>
                </a:lnTo>
                <a:lnTo>
                  <a:pt x="566702" y="4973992"/>
                </a:lnTo>
                <a:lnTo>
                  <a:pt x="579796" y="4984714"/>
                </a:lnTo>
                <a:lnTo>
                  <a:pt x="594081" y="4995436"/>
                </a:lnTo>
                <a:lnTo>
                  <a:pt x="609159" y="5005761"/>
                </a:lnTo>
                <a:lnTo>
                  <a:pt x="624237" y="5016085"/>
                </a:lnTo>
                <a:lnTo>
                  <a:pt x="640109" y="5026410"/>
                </a:lnTo>
                <a:lnTo>
                  <a:pt x="657171" y="5035941"/>
                </a:lnTo>
                <a:lnTo>
                  <a:pt x="674630" y="5045074"/>
                </a:lnTo>
                <a:lnTo>
                  <a:pt x="3954917" y="5045074"/>
                </a:lnTo>
                <a:lnTo>
                  <a:pt x="3972376" y="5035941"/>
                </a:lnTo>
                <a:lnTo>
                  <a:pt x="3989041" y="5026410"/>
                </a:lnTo>
                <a:lnTo>
                  <a:pt x="4005310" y="5016085"/>
                </a:lnTo>
                <a:lnTo>
                  <a:pt x="4020785" y="5005761"/>
                </a:lnTo>
                <a:lnTo>
                  <a:pt x="4035069" y="4995436"/>
                </a:lnTo>
                <a:lnTo>
                  <a:pt x="4049354" y="4984714"/>
                </a:lnTo>
                <a:lnTo>
                  <a:pt x="4062448" y="4973992"/>
                </a:lnTo>
                <a:lnTo>
                  <a:pt x="4075543" y="4962476"/>
                </a:lnTo>
                <a:lnTo>
                  <a:pt x="4087446" y="4950960"/>
                </a:lnTo>
                <a:lnTo>
                  <a:pt x="4098953" y="4939444"/>
                </a:lnTo>
                <a:lnTo>
                  <a:pt x="4110063" y="4927531"/>
                </a:lnTo>
                <a:lnTo>
                  <a:pt x="4120777" y="4915618"/>
                </a:lnTo>
                <a:lnTo>
                  <a:pt x="4130300" y="4903704"/>
                </a:lnTo>
                <a:lnTo>
                  <a:pt x="4139823" y="4891394"/>
                </a:lnTo>
                <a:lnTo>
                  <a:pt x="4148552" y="4879084"/>
                </a:lnTo>
                <a:lnTo>
                  <a:pt x="4156488" y="4866773"/>
                </a:lnTo>
                <a:lnTo>
                  <a:pt x="4164424" y="4853669"/>
                </a:lnTo>
                <a:lnTo>
                  <a:pt x="4171566" y="4841359"/>
                </a:lnTo>
                <a:lnTo>
                  <a:pt x="4178312" y="4828254"/>
                </a:lnTo>
                <a:lnTo>
                  <a:pt x="4184661" y="4815944"/>
                </a:lnTo>
                <a:lnTo>
                  <a:pt x="4190613" y="4802839"/>
                </a:lnTo>
                <a:lnTo>
                  <a:pt x="4195771" y="4790132"/>
                </a:lnTo>
                <a:lnTo>
                  <a:pt x="4200929" y="4777425"/>
                </a:lnTo>
                <a:lnTo>
                  <a:pt x="4205294" y="4764320"/>
                </a:lnTo>
                <a:lnTo>
                  <a:pt x="4209659" y="4752010"/>
                </a:lnTo>
                <a:lnTo>
                  <a:pt x="4213627" y="4738905"/>
                </a:lnTo>
                <a:lnTo>
                  <a:pt x="4217197" y="4726198"/>
                </a:lnTo>
                <a:lnTo>
                  <a:pt x="4219975" y="4713490"/>
                </a:lnTo>
                <a:lnTo>
                  <a:pt x="4222753" y="4701180"/>
                </a:lnTo>
                <a:lnTo>
                  <a:pt x="4225530" y="4688870"/>
                </a:lnTo>
                <a:lnTo>
                  <a:pt x="4227514" y="4676162"/>
                </a:lnTo>
                <a:lnTo>
                  <a:pt x="4229498" y="4664249"/>
                </a:lnTo>
                <a:lnTo>
                  <a:pt x="4232673" y="4640026"/>
                </a:lnTo>
                <a:lnTo>
                  <a:pt x="4234259" y="4616597"/>
                </a:lnTo>
                <a:lnTo>
                  <a:pt x="4235450" y="4594359"/>
                </a:lnTo>
                <a:lnTo>
                  <a:pt x="4235450" y="4572915"/>
                </a:lnTo>
                <a:lnTo>
                  <a:pt x="4235053" y="4552265"/>
                </a:lnTo>
                <a:lnTo>
                  <a:pt x="4234259" y="4533204"/>
                </a:lnTo>
                <a:lnTo>
                  <a:pt x="4232673" y="4514937"/>
                </a:lnTo>
                <a:lnTo>
                  <a:pt x="4230689" y="4498259"/>
                </a:lnTo>
                <a:lnTo>
                  <a:pt x="4228705" y="4483169"/>
                </a:lnTo>
                <a:lnTo>
                  <a:pt x="4226721" y="4469667"/>
                </a:lnTo>
                <a:lnTo>
                  <a:pt x="4224737" y="4458151"/>
                </a:lnTo>
                <a:lnTo>
                  <a:pt x="4222356" y="4447826"/>
                </a:lnTo>
                <a:lnTo>
                  <a:pt x="4219578" y="4434325"/>
                </a:lnTo>
                <a:lnTo>
                  <a:pt x="4218388" y="4429560"/>
                </a:lnTo>
                <a:lnTo>
                  <a:pt x="3282826" y="3000490"/>
                </a:lnTo>
                <a:lnTo>
                  <a:pt x="3282951" y="3001367"/>
                </a:lnTo>
                <a:lnTo>
                  <a:pt x="3282554" y="3003754"/>
                </a:lnTo>
                <a:lnTo>
                  <a:pt x="3281761" y="3006140"/>
                </a:lnTo>
                <a:lnTo>
                  <a:pt x="3280173" y="3008526"/>
                </a:lnTo>
                <a:lnTo>
                  <a:pt x="3278189" y="3010913"/>
                </a:lnTo>
                <a:lnTo>
                  <a:pt x="3275015" y="3013299"/>
                </a:lnTo>
                <a:lnTo>
                  <a:pt x="3271841" y="3015685"/>
                </a:lnTo>
                <a:lnTo>
                  <a:pt x="3267476" y="3017674"/>
                </a:lnTo>
                <a:lnTo>
                  <a:pt x="3263111" y="3020458"/>
                </a:lnTo>
                <a:lnTo>
                  <a:pt x="3252398" y="3024832"/>
                </a:lnTo>
                <a:lnTo>
                  <a:pt x="3239304" y="3029605"/>
                </a:lnTo>
                <a:lnTo>
                  <a:pt x="3223829" y="3033582"/>
                </a:lnTo>
                <a:lnTo>
                  <a:pt x="3206370" y="3037957"/>
                </a:lnTo>
                <a:lnTo>
                  <a:pt x="3186927" y="3041934"/>
                </a:lnTo>
                <a:lnTo>
                  <a:pt x="3165897" y="3046309"/>
                </a:lnTo>
                <a:lnTo>
                  <a:pt x="3142486" y="3050286"/>
                </a:lnTo>
                <a:lnTo>
                  <a:pt x="3117091" y="3054263"/>
                </a:lnTo>
                <a:lnTo>
                  <a:pt x="3090109" y="3057843"/>
                </a:lnTo>
                <a:lnTo>
                  <a:pt x="3061143" y="3061024"/>
                </a:lnTo>
                <a:lnTo>
                  <a:pt x="3030987" y="3065001"/>
                </a:lnTo>
                <a:lnTo>
                  <a:pt x="2998847" y="3068183"/>
                </a:lnTo>
                <a:lnTo>
                  <a:pt x="2964722" y="3070967"/>
                </a:lnTo>
                <a:lnTo>
                  <a:pt x="2929804" y="3074149"/>
                </a:lnTo>
                <a:lnTo>
                  <a:pt x="2892903" y="3076933"/>
                </a:lnTo>
                <a:lnTo>
                  <a:pt x="2855207" y="3079319"/>
                </a:lnTo>
                <a:lnTo>
                  <a:pt x="2815528" y="3082103"/>
                </a:lnTo>
                <a:lnTo>
                  <a:pt x="2775055" y="3084489"/>
                </a:lnTo>
                <a:lnTo>
                  <a:pt x="2690141" y="3088069"/>
                </a:lnTo>
                <a:lnTo>
                  <a:pt x="2600862" y="3091648"/>
                </a:lnTo>
                <a:lnTo>
                  <a:pt x="2507615" y="3093637"/>
                </a:lnTo>
                <a:lnTo>
                  <a:pt x="2411195" y="3095227"/>
                </a:lnTo>
                <a:lnTo>
                  <a:pt x="2312393" y="3095625"/>
                </a:lnTo>
                <a:lnTo>
                  <a:pt x="2213195" y="3095227"/>
                </a:lnTo>
                <a:lnTo>
                  <a:pt x="2116774" y="3093637"/>
                </a:lnTo>
                <a:lnTo>
                  <a:pt x="2023924" y="3091648"/>
                </a:lnTo>
                <a:lnTo>
                  <a:pt x="1934645" y="3088069"/>
                </a:lnTo>
                <a:lnTo>
                  <a:pt x="1849731" y="3084489"/>
                </a:lnTo>
                <a:lnTo>
                  <a:pt x="1808862" y="3082103"/>
                </a:lnTo>
                <a:lnTo>
                  <a:pt x="1769579" y="3079319"/>
                </a:lnTo>
                <a:lnTo>
                  <a:pt x="1731884" y="3076933"/>
                </a:lnTo>
                <a:lnTo>
                  <a:pt x="1694982" y="3074149"/>
                </a:lnTo>
                <a:lnTo>
                  <a:pt x="1659667" y="3070967"/>
                </a:lnTo>
                <a:lnTo>
                  <a:pt x="1626336" y="3068183"/>
                </a:lnTo>
                <a:lnTo>
                  <a:pt x="1593799" y="3065001"/>
                </a:lnTo>
                <a:lnTo>
                  <a:pt x="1563643" y="3061024"/>
                </a:lnTo>
                <a:lnTo>
                  <a:pt x="1534677" y="3057843"/>
                </a:lnTo>
                <a:lnTo>
                  <a:pt x="1507298" y="3054263"/>
                </a:lnTo>
                <a:lnTo>
                  <a:pt x="1482300" y="3050286"/>
                </a:lnTo>
                <a:lnTo>
                  <a:pt x="1458889" y="3046309"/>
                </a:lnTo>
                <a:lnTo>
                  <a:pt x="1437462" y="3041934"/>
                </a:lnTo>
                <a:lnTo>
                  <a:pt x="1418019" y="3037957"/>
                </a:lnTo>
                <a:lnTo>
                  <a:pt x="1400561" y="3033582"/>
                </a:lnTo>
                <a:lnTo>
                  <a:pt x="1385086" y="3029605"/>
                </a:lnTo>
                <a:lnTo>
                  <a:pt x="1372388" y="3024832"/>
                </a:lnTo>
                <a:lnTo>
                  <a:pt x="1361675" y="3020458"/>
                </a:lnTo>
                <a:lnTo>
                  <a:pt x="1356913" y="3017674"/>
                </a:lnTo>
                <a:lnTo>
                  <a:pt x="1352945" y="3015685"/>
                </a:lnTo>
                <a:lnTo>
                  <a:pt x="1349374" y="3013299"/>
                </a:lnTo>
                <a:lnTo>
                  <a:pt x="1346597" y="3010913"/>
                </a:lnTo>
                <a:lnTo>
                  <a:pt x="1344613" y="3008526"/>
                </a:lnTo>
                <a:lnTo>
                  <a:pt x="1343025" y="3006140"/>
                </a:lnTo>
                <a:lnTo>
                  <a:pt x="1341835" y="3003754"/>
                </a:lnTo>
                <a:lnTo>
                  <a:pt x="1341438" y="3001367"/>
                </a:lnTo>
                <a:lnTo>
                  <a:pt x="1341580" y="3000374"/>
                </a:lnTo>
                <a:lnTo>
                  <a:pt x="1341242" y="3000374"/>
                </a:lnTo>
                <a:close/>
                <a:moveTo>
                  <a:pt x="1717823" y="0"/>
                </a:moveTo>
                <a:lnTo>
                  <a:pt x="2909343" y="0"/>
                </a:lnTo>
                <a:lnTo>
                  <a:pt x="2919266" y="3571"/>
                </a:lnTo>
                <a:lnTo>
                  <a:pt x="2927601" y="6745"/>
                </a:lnTo>
                <a:lnTo>
                  <a:pt x="2935937" y="11110"/>
                </a:lnTo>
                <a:lnTo>
                  <a:pt x="2946653" y="15872"/>
                </a:lnTo>
                <a:lnTo>
                  <a:pt x="2959354" y="22618"/>
                </a:lnTo>
                <a:lnTo>
                  <a:pt x="2972849" y="30951"/>
                </a:lnTo>
                <a:lnTo>
                  <a:pt x="2987931" y="40871"/>
                </a:lnTo>
                <a:lnTo>
                  <a:pt x="2995870" y="46427"/>
                </a:lnTo>
                <a:lnTo>
                  <a:pt x="3003808" y="52776"/>
                </a:lnTo>
                <a:lnTo>
                  <a:pt x="3011349" y="58728"/>
                </a:lnTo>
                <a:lnTo>
                  <a:pt x="3019684" y="65474"/>
                </a:lnTo>
                <a:lnTo>
                  <a:pt x="3027623" y="72616"/>
                </a:lnTo>
                <a:lnTo>
                  <a:pt x="3035957" y="80553"/>
                </a:lnTo>
                <a:lnTo>
                  <a:pt x="3043896" y="88489"/>
                </a:lnTo>
                <a:lnTo>
                  <a:pt x="3051834" y="97219"/>
                </a:lnTo>
                <a:lnTo>
                  <a:pt x="3059375" y="105949"/>
                </a:lnTo>
                <a:lnTo>
                  <a:pt x="3066917" y="115472"/>
                </a:lnTo>
                <a:lnTo>
                  <a:pt x="3074458" y="125393"/>
                </a:lnTo>
                <a:lnTo>
                  <a:pt x="3080808" y="135313"/>
                </a:lnTo>
                <a:lnTo>
                  <a:pt x="3087556" y="146027"/>
                </a:lnTo>
                <a:lnTo>
                  <a:pt x="3093509" y="157536"/>
                </a:lnTo>
                <a:lnTo>
                  <a:pt x="3099066" y="169439"/>
                </a:lnTo>
                <a:lnTo>
                  <a:pt x="3104226" y="181344"/>
                </a:lnTo>
                <a:lnTo>
                  <a:pt x="3108592" y="194439"/>
                </a:lnTo>
                <a:lnTo>
                  <a:pt x="3112958" y="207534"/>
                </a:lnTo>
                <a:lnTo>
                  <a:pt x="3115339" y="217058"/>
                </a:lnTo>
                <a:lnTo>
                  <a:pt x="3117324" y="226581"/>
                </a:lnTo>
                <a:lnTo>
                  <a:pt x="3119309" y="236502"/>
                </a:lnTo>
                <a:lnTo>
                  <a:pt x="3120499" y="246025"/>
                </a:lnTo>
                <a:lnTo>
                  <a:pt x="3121690" y="256342"/>
                </a:lnTo>
                <a:lnTo>
                  <a:pt x="3122087" y="266263"/>
                </a:lnTo>
                <a:lnTo>
                  <a:pt x="3122484" y="276184"/>
                </a:lnTo>
                <a:lnTo>
                  <a:pt x="3122484" y="286103"/>
                </a:lnTo>
                <a:lnTo>
                  <a:pt x="3121690" y="296024"/>
                </a:lnTo>
                <a:lnTo>
                  <a:pt x="3121293" y="306341"/>
                </a:lnTo>
                <a:lnTo>
                  <a:pt x="3120102" y="316659"/>
                </a:lnTo>
                <a:lnTo>
                  <a:pt x="3118515" y="326976"/>
                </a:lnTo>
                <a:lnTo>
                  <a:pt x="3116530" y="337690"/>
                </a:lnTo>
                <a:lnTo>
                  <a:pt x="3114149" y="348007"/>
                </a:lnTo>
                <a:lnTo>
                  <a:pt x="3111767" y="358325"/>
                </a:lnTo>
                <a:lnTo>
                  <a:pt x="3108592" y="369039"/>
                </a:lnTo>
                <a:lnTo>
                  <a:pt x="3105417" y="379356"/>
                </a:lnTo>
                <a:lnTo>
                  <a:pt x="3101845" y="390466"/>
                </a:lnTo>
                <a:lnTo>
                  <a:pt x="3097479" y="401180"/>
                </a:lnTo>
                <a:lnTo>
                  <a:pt x="3093509" y="411894"/>
                </a:lnTo>
                <a:lnTo>
                  <a:pt x="3088747" y="422609"/>
                </a:lnTo>
                <a:lnTo>
                  <a:pt x="3083587" y="434116"/>
                </a:lnTo>
                <a:lnTo>
                  <a:pt x="3078030" y="444830"/>
                </a:lnTo>
                <a:lnTo>
                  <a:pt x="3072076" y="455940"/>
                </a:lnTo>
                <a:lnTo>
                  <a:pt x="3066123" y="466655"/>
                </a:lnTo>
                <a:lnTo>
                  <a:pt x="3059772" y="477766"/>
                </a:lnTo>
                <a:lnTo>
                  <a:pt x="3052628" y="489274"/>
                </a:lnTo>
                <a:lnTo>
                  <a:pt x="3045483" y="500781"/>
                </a:lnTo>
                <a:lnTo>
                  <a:pt x="3037942" y="511891"/>
                </a:lnTo>
                <a:lnTo>
                  <a:pt x="3030401" y="523400"/>
                </a:lnTo>
                <a:lnTo>
                  <a:pt x="3022066" y="534908"/>
                </a:lnTo>
                <a:lnTo>
                  <a:pt x="3013334" y="546415"/>
                </a:lnTo>
                <a:lnTo>
                  <a:pt x="3013334" y="2104709"/>
                </a:lnTo>
                <a:lnTo>
                  <a:pt x="4604543" y="4495920"/>
                </a:lnTo>
                <a:lnTo>
                  <a:pt x="4606527" y="4504649"/>
                </a:lnTo>
                <a:lnTo>
                  <a:pt x="4608511" y="4511792"/>
                </a:lnTo>
                <a:lnTo>
                  <a:pt x="4612481" y="4530046"/>
                </a:lnTo>
                <a:lnTo>
                  <a:pt x="4614862" y="4542744"/>
                </a:lnTo>
                <a:lnTo>
                  <a:pt x="4617243" y="4558220"/>
                </a:lnTo>
                <a:lnTo>
                  <a:pt x="4619625" y="4575679"/>
                </a:lnTo>
                <a:lnTo>
                  <a:pt x="4622403" y="4595123"/>
                </a:lnTo>
                <a:lnTo>
                  <a:pt x="4624387" y="4616948"/>
                </a:lnTo>
                <a:lnTo>
                  <a:pt x="4625975" y="4639964"/>
                </a:lnTo>
                <a:lnTo>
                  <a:pt x="4627166" y="4664963"/>
                </a:lnTo>
                <a:lnTo>
                  <a:pt x="4627563" y="4691153"/>
                </a:lnTo>
                <a:lnTo>
                  <a:pt x="4627166" y="4718533"/>
                </a:lnTo>
                <a:lnTo>
                  <a:pt x="4626373" y="4733215"/>
                </a:lnTo>
                <a:lnTo>
                  <a:pt x="4625579" y="4747501"/>
                </a:lnTo>
                <a:lnTo>
                  <a:pt x="4624387" y="4762183"/>
                </a:lnTo>
                <a:lnTo>
                  <a:pt x="4623197" y="4777262"/>
                </a:lnTo>
                <a:lnTo>
                  <a:pt x="4621213" y="4792341"/>
                </a:lnTo>
                <a:lnTo>
                  <a:pt x="4618831" y="4807817"/>
                </a:lnTo>
                <a:lnTo>
                  <a:pt x="4616449" y="4823689"/>
                </a:lnTo>
                <a:lnTo>
                  <a:pt x="4614068" y="4839562"/>
                </a:lnTo>
                <a:lnTo>
                  <a:pt x="4610496" y="4855038"/>
                </a:lnTo>
                <a:lnTo>
                  <a:pt x="4606923" y="4870910"/>
                </a:lnTo>
                <a:lnTo>
                  <a:pt x="4602557" y="4887180"/>
                </a:lnTo>
                <a:lnTo>
                  <a:pt x="4598191" y="4903449"/>
                </a:lnTo>
                <a:lnTo>
                  <a:pt x="4593032" y="4919719"/>
                </a:lnTo>
                <a:lnTo>
                  <a:pt x="4587872" y="4935988"/>
                </a:lnTo>
                <a:lnTo>
                  <a:pt x="4581919" y="4952257"/>
                </a:lnTo>
                <a:lnTo>
                  <a:pt x="4575171" y="4968527"/>
                </a:lnTo>
                <a:lnTo>
                  <a:pt x="4568821" y="4985193"/>
                </a:lnTo>
                <a:lnTo>
                  <a:pt x="4560883" y="5001463"/>
                </a:lnTo>
                <a:lnTo>
                  <a:pt x="4552944" y="5017732"/>
                </a:lnTo>
                <a:lnTo>
                  <a:pt x="4544212" y="5033605"/>
                </a:lnTo>
                <a:lnTo>
                  <a:pt x="4535083" y="5049874"/>
                </a:lnTo>
                <a:lnTo>
                  <a:pt x="4525161" y="5066144"/>
                </a:lnTo>
                <a:lnTo>
                  <a:pt x="4514047" y="5082016"/>
                </a:lnTo>
                <a:lnTo>
                  <a:pt x="4503331" y="5097889"/>
                </a:lnTo>
                <a:lnTo>
                  <a:pt x="4491423" y="5112968"/>
                </a:lnTo>
                <a:lnTo>
                  <a:pt x="4478722" y="5128444"/>
                </a:lnTo>
                <a:lnTo>
                  <a:pt x="4465624" y="5143919"/>
                </a:lnTo>
                <a:lnTo>
                  <a:pt x="4451335" y="5158998"/>
                </a:lnTo>
                <a:lnTo>
                  <a:pt x="4437047" y="5173681"/>
                </a:lnTo>
                <a:lnTo>
                  <a:pt x="4421171" y="5188363"/>
                </a:lnTo>
                <a:lnTo>
                  <a:pt x="4404897" y="5202251"/>
                </a:lnTo>
                <a:lnTo>
                  <a:pt x="4387830" y="5216537"/>
                </a:lnTo>
                <a:lnTo>
                  <a:pt x="4369969" y="5230028"/>
                </a:lnTo>
                <a:lnTo>
                  <a:pt x="4351315" y="5243520"/>
                </a:lnTo>
                <a:lnTo>
                  <a:pt x="4331865" y="5256615"/>
                </a:lnTo>
                <a:lnTo>
                  <a:pt x="4311227" y="5268916"/>
                </a:lnTo>
                <a:lnTo>
                  <a:pt x="4290191" y="5281218"/>
                </a:lnTo>
                <a:lnTo>
                  <a:pt x="4267963" y="5293122"/>
                </a:lnTo>
                <a:lnTo>
                  <a:pt x="4255659" y="5299074"/>
                </a:lnTo>
                <a:lnTo>
                  <a:pt x="371507" y="5299074"/>
                </a:lnTo>
                <a:lnTo>
                  <a:pt x="359600" y="5293122"/>
                </a:lnTo>
                <a:lnTo>
                  <a:pt x="337373" y="5281218"/>
                </a:lnTo>
                <a:lnTo>
                  <a:pt x="315940" y="5268916"/>
                </a:lnTo>
                <a:lnTo>
                  <a:pt x="295301" y="5256615"/>
                </a:lnTo>
                <a:lnTo>
                  <a:pt x="275852" y="5243520"/>
                </a:lnTo>
                <a:lnTo>
                  <a:pt x="257197" y="5230028"/>
                </a:lnTo>
                <a:lnTo>
                  <a:pt x="239336" y="5216537"/>
                </a:lnTo>
                <a:lnTo>
                  <a:pt x="222269" y="5202251"/>
                </a:lnTo>
                <a:lnTo>
                  <a:pt x="205996" y="5188363"/>
                </a:lnTo>
                <a:lnTo>
                  <a:pt x="190517" y="5173681"/>
                </a:lnTo>
                <a:lnTo>
                  <a:pt x="175831" y="5158998"/>
                </a:lnTo>
                <a:lnTo>
                  <a:pt x="161939" y="5143919"/>
                </a:lnTo>
                <a:lnTo>
                  <a:pt x="148841" y="5128444"/>
                </a:lnTo>
                <a:lnTo>
                  <a:pt x="135743" y="5112968"/>
                </a:lnTo>
                <a:lnTo>
                  <a:pt x="124233" y="5097889"/>
                </a:lnTo>
                <a:lnTo>
                  <a:pt x="113119" y="5082016"/>
                </a:lnTo>
                <a:lnTo>
                  <a:pt x="102403" y="5066144"/>
                </a:lnTo>
                <a:lnTo>
                  <a:pt x="92480" y="5049874"/>
                </a:lnTo>
                <a:lnTo>
                  <a:pt x="82954" y="5033605"/>
                </a:lnTo>
                <a:lnTo>
                  <a:pt x="74222" y="5017732"/>
                </a:lnTo>
                <a:lnTo>
                  <a:pt x="66284" y="5001463"/>
                </a:lnTo>
                <a:lnTo>
                  <a:pt x="59140" y="4985193"/>
                </a:lnTo>
                <a:lnTo>
                  <a:pt x="51995" y="4968527"/>
                </a:lnTo>
                <a:lnTo>
                  <a:pt x="45248" y="4952257"/>
                </a:lnTo>
                <a:lnTo>
                  <a:pt x="39294" y="4935988"/>
                </a:lnTo>
                <a:lnTo>
                  <a:pt x="34134" y="4919719"/>
                </a:lnTo>
                <a:lnTo>
                  <a:pt x="28975" y="4903449"/>
                </a:lnTo>
                <a:lnTo>
                  <a:pt x="24609" y="4887180"/>
                </a:lnTo>
                <a:lnTo>
                  <a:pt x="20243" y="4870910"/>
                </a:lnTo>
                <a:lnTo>
                  <a:pt x="17067" y="4855038"/>
                </a:lnTo>
                <a:lnTo>
                  <a:pt x="13495" y="4839562"/>
                </a:lnTo>
                <a:lnTo>
                  <a:pt x="10717" y="4823689"/>
                </a:lnTo>
                <a:lnTo>
                  <a:pt x="8335" y="4807817"/>
                </a:lnTo>
                <a:lnTo>
                  <a:pt x="6351" y="4792341"/>
                </a:lnTo>
                <a:lnTo>
                  <a:pt x="4366" y="4777262"/>
                </a:lnTo>
                <a:lnTo>
                  <a:pt x="2779" y="4762183"/>
                </a:lnTo>
                <a:lnTo>
                  <a:pt x="1588" y="4747501"/>
                </a:lnTo>
                <a:lnTo>
                  <a:pt x="794" y="4733215"/>
                </a:lnTo>
                <a:lnTo>
                  <a:pt x="397" y="4718533"/>
                </a:lnTo>
                <a:lnTo>
                  <a:pt x="0" y="4691153"/>
                </a:lnTo>
                <a:lnTo>
                  <a:pt x="397" y="4664963"/>
                </a:lnTo>
                <a:lnTo>
                  <a:pt x="1191" y="4639964"/>
                </a:lnTo>
                <a:lnTo>
                  <a:pt x="2779" y="4616948"/>
                </a:lnTo>
                <a:lnTo>
                  <a:pt x="4763" y="4595123"/>
                </a:lnTo>
                <a:lnTo>
                  <a:pt x="7542" y="4575679"/>
                </a:lnTo>
                <a:lnTo>
                  <a:pt x="9923" y="4558220"/>
                </a:lnTo>
                <a:lnTo>
                  <a:pt x="12304" y="4542744"/>
                </a:lnTo>
                <a:lnTo>
                  <a:pt x="15083" y="4530046"/>
                </a:lnTo>
                <a:lnTo>
                  <a:pt x="19052" y="4511792"/>
                </a:lnTo>
                <a:lnTo>
                  <a:pt x="20640" y="4504649"/>
                </a:lnTo>
                <a:lnTo>
                  <a:pt x="23418" y="4495920"/>
                </a:lnTo>
                <a:lnTo>
                  <a:pt x="1614229" y="2104709"/>
                </a:lnTo>
                <a:lnTo>
                  <a:pt x="1614229" y="546415"/>
                </a:lnTo>
                <a:lnTo>
                  <a:pt x="1605497" y="534908"/>
                </a:lnTo>
                <a:lnTo>
                  <a:pt x="1597559" y="523400"/>
                </a:lnTo>
                <a:lnTo>
                  <a:pt x="1589621" y="511891"/>
                </a:lnTo>
                <a:lnTo>
                  <a:pt x="1582080" y="500781"/>
                </a:lnTo>
                <a:lnTo>
                  <a:pt x="1574539" y="489274"/>
                </a:lnTo>
                <a:lnTo>
                  <a:pt x="1567791" y="477766"/>
                </a:lnTo>
                <a:lnTo>
                  <a:pt x="1561044" y="466655"/>
                </a:lnTo>
                <a:lnTo>
                  <a:pt x="1555090" y="455940"/>
                </a:lnTo>
                <a:lnTo>
                  <a:pt x="1549136" y="444830"/>
                </a:lnTo>
                <a:lnTo>
                  <a:pt x="1543580" y="434116"/>
                </a:lnTo>
                <a:lnTo>
                  <a:pt x="1538817" y="422609"/>
                </a:lnTo>
                <a:lnTo>
                  <a:pt x="1534054" y="411894"/>
                </a:lnTo>
                <a:lnTo>
                  <a:pt x="1529688" y="401180"/>
                </a:lnTo>
                <a:lnTo>
                  <a:pt x="1525322" y="390466"/>
                </a:lnTo>
                <a:lnTo>
                  <a:pt x="1522147" y="379356"/>
                </a:lnTo>
                <a:lnTo>
                  <a:pt x="1518971" y="369039"/>
                </a:lnTo>
                <a:lnTo>
                  <a:pt x="1515796" y="358325"/>
                </a:lnTo>
                <a:lnTo>
                  <a:pt x="1513018" y="348007"/>
                </a:lnTo>
                <a:lnTo>
                  <a:pt x="1511033" y="337690"/>
                </a:lnTo>
                <a:lnTo>
                  <a:pt x="1509049" y="326976"/>
                </a:lnTo>
                <a:lnTo>
                  <a:pt x="1507461" y="316659"/>
                </a:lnTo>
                <a:lnTo>
                  <a:pt x="1506270" y="306341"/>
                </a:lnTo>
                <a:lnTo>
                  <a:pt x="1505476" y="296024"/>
                </a:lnTo>
                <a:lnTo>
                  <a:pt x="1505079" y="286103"/>
                </a:lnTo>
                <a:lnTo>
                  <a:pt x="1505079" y="276184"/>
                </a:lnTo>
                <a:lnTo>
                  <a:pt x="1505079" y="266263"/>
                </a:lnTo>
                <a:lnTo>
                  <a:pt x="1505873" y="256342"/>
                </a:lnTo>
                <a:lnTo>
                  <a:pt x="1506667" y="246025"/>
                </a:lnTo>
                <a:lnTo>
                  <a:pt x="1508255" y="236502"/>
                </a:lnTo>
                <a:lnTo>
                  <a:pt x="1510239" y="226581"/>
                </a:lnTo>
                <a:lnTo>
                  <a:pt x="1512224" y="217058"/>
                </a:lnTo>
                <a:lnTo>
                  <a:pt x="1514208" y="207534"/>
                </a:lnTo>
                <a:lnTo>
                  <a:pt x="1518574" y="194439"/>
                </a:lnTo>
                <a:lnTo>
                  <a:pt x="1522940" y="181344"/>
                </a:lnTo>
                <a:lnTo>
                  <a:pt x="1528497" y="169439"/>
                </a:lnTo>
                <a:lnTo>
                  <a:pt x="1533657" y="157536"/>
                </a:lnTo>
                <a:lnTo>
                  <a:pt x="1540007" y="146027"/>
                </a:lnTo>
                <a:lnTo>
                  <a:pt x="1546358" y="135313"/>
                </a:lnTo>
                <a:lnTo>
                  <a:pt x="1553502" y="125393"/>
                </a:lnTo>
                <a:lnTo>
                  <a:pt x="1560250" y="115472"/>
                </a:lnTo>
                <a:lnTo>
                  <a:pt x="1567791" y="105949"/>
                </a:lnTo>
                <a:lnTo>
                  <a:pt x="1575729" y="97219"/>
                </a:lnTo>
                <a:lnTo>
                  <a:pt x="1583271" y="88489"/>
                </a:lnTo>
                <a:lnTo>
                  <a:pt x="1591606" y="80553"/>
                </a:lnTo>
                <a:lnTo>
                  <a:pt x="1599544" y="72616"/>
                </a:lnTo>
                <a:lnTo>
                  <a:pt x="1607879" y="65474"/>
                </a:lnTo>
                <a:lnTo>
                  <a:pt x="1615817" y="58728"/>
                </a:lnTo>
                <a:lnTo>
                  <a:pt x="1623358" y="52776"/>
                </a:lnTo>
                <a:lnTo>
                  <a:pt x="1631693" y="46427"/>
                </a:lnTo>
                <a:lnTo>
                  <a:pt x="1639235" y="40871"/>
                </a:lnTo>
                <a:lnTo>
                  <a:pt x="1654317" y="30951"/>
                </a:lnTo>
                <a:lnTo>
                  <a:pt x="1668606" y="22618"/>
                </a:lnTo>
                <a:lnTo>
                  <a:pt x="1680910" y="15872"/>
                </a:lnTo>
                <a:lnTo>
                  <a:pt x="1691230" y="11110"/>
                </a:lnTo>
                <a:lnTo>
                  <a:pt x="1699565" y="6745"/>
                </a:lnTo>
                <a:lnTo>
                  <a:pt x="1708297" y="3571"/>
                </a:lnTo>
                <a:lnTo>
                  <a:pt x="1717823" y="0"/>
                </a:lnTo>
                <a:close/>
              </a:path>
            </a:pathLst>
          </a:custGeom>
          <a:solidFill>
            <a:schemeClr val="bg1"/>
          </a:solidFill>
          <a:ln>
            <a:noFill/>
          </a:ln>
        </p:spPr>
        <p:txBody>
          <a:bodyPr anchor="ctr">
            <a:scene3d>
              <a:camera prst="orthographicFront"/>
              <a:lightRig rig="threePt" dir="t"/>
            </a:scene3d>
            <a:sp3d contourW="12700">
              <a:contourClr>
                <a:srgbClr val="FFFFFF"/>
              </a:contourClr>
            </a:sp3d>
          </a:bodyPr>
          <a:lstStyle/>
          <a:p>
            <a:pPr algn="ctr">
              <a:defRPr/>
            </a:pPr>
            <a:endParaRPr lang="zh-CN" altLang="en-US">
              <a:solidFill>
                <a:srgbClr val="FFFFFF"/>
              </a:solidFill>
            </a:endParaRPr>
          </a:p>
        </p:txBody>
      </p:sp>
      <p:graphicFrame>
        <p:nvGraphicFramePr>
          <p:cNvPr id="3" name="表格 2"/>
          <p:cNvGraphicFramePr/>
          <p:nvPr>
            <p:custDataLst>
              <p:tags r:id="rId1"/>
            </p:custDataLst>
          </p:nvPr>
        </p:nvGraphicFramePr>
        <p:xfrm>
          <a:off x="556662" y="1188108"/>
          <a:ext cx="10925175" cy="5257800"/>
        </p:xfrm>
        <a:graphic>
          <a:graphicData uri="http://schemas.openxmlformats.org/drawingml/2006/table">
            <a:tbl>
              <a:tblPr firstRow="1" bandRow="1">
                <a:tableStyleId>{A554F2FC-47F3-4EAF-B5D7-61143E9EB01A}</a:tableStyleId>
              </a:tblPr>
              <a:tblGrid>
                <a:gridCol w="765810"/>
                <a:gridCol w="2563495"/>
                <a:gridCol w="7595870"/>
              </a:tblGrid>
              <a:tr h="381000">
                <a:tc>
                  <a:txBody>
                    <a:bodyPr/>
                    <a:lstStyle/>
                    <a:p>
                      <a:pPr>
                        <a:buNone/>
                      </a:pPr>
                      <a:r>
                        <a:rPr lang="zh-CN" altLang="en-US" sz="1400" b="1" dirty="0">
                          <a:latin typeface="宋体" panose="02010600030101010101" pitchFamily="2" charset="-122"/>
                          <a:ea typeface="宋体" panose="02010600030101010101" pitchFamily="2" charset="-122"/>
                        </a:rPr>
                        <a:t>序号</a:t>
                      </a:r>
                      <a:endParaRPr lang="zh-CN" altLang="en-US" sz="1400" b="1" dirty="0">
                        <a:latin typeface="宋体" panose="02010600030101010101" pitchFamily="2" charset="-122"/>
                        <a:ea typeface="宋体" panose="02010600030101010101" pitchFamily="2" charset="-122"/>
                      </a:endParaRPr>
                    </a:p>
                  </a:txBody>
                  <a:tcPr anchor="ctr">
                    <a:lnL w="12700">
                      <a:solidFill>
                        <a:schemeClr val="tx1"/>
                      </a:solidFill>
                      <a:prstDash val="solid"/>
                    </a:lnL>
                    <a:lnR w="12700">
                      <a:solidFill>
                        <a:schemeClr val="tx1"/>
                      </a:solidFill>
                      <a:prstDash val="solid"/>
                    </a:lnR>
                    <a:lnT w="12700">
                      <a:solidFill>
                        <a:schemeClr val="tx1"/>
                      </a:solidFill>
                      <a:prstDash val="solid"/>
                    </a:lnT>
                    <a:lnB w="12700">
                      <a:solidFill>
                        <a:schemeClr val="tx1"/>
                      </a:solidFill>
                      <a:prstDash val="solid"/>
                    </a:lnB>
                    <a:lnTlToBr>
                      <a:noFill/>
                    </a:lnTlToBr>
                    <a:lnBlToTr>
                      <a:noFill/>
                    </a:lnBlToTr>
                  </a:tcPr>
                </a:tc>
                <a:tc>
                  <a:txBody>
                    <a:bodyPr/>
                    <a:lstStyle/>
                    <a:p>
                      <a:pPr>
                        <a:buNone/>
                      </a:pPr>
                      <a:r>
                        <a:rPr lang="zh-CN" altLang="en-US" sz="1400" b="1">
                          <a:latin typeface="宋体" panose="02010600030101010101" pitchFamily="2" charset="-122"/>
                          <a:ea typeface="宋体" panose="02010600030101010101" pitchFamily="2" charset="-122"/>
                        </a:rPr>
                        <a:t>基本信息标题</a:t>
                      </a:r>
                      <a:endParaRPr lang="zh-CN" altLang="en-US" sz="1400" b="1">
                        <a:latin typeface="宋体" panose="02010600030101010101" pitchFamily="2" charset="-122"/>
                        <a:ea typeface="宋体" panose="02010600030101010101" pitchFamily="2" charset="-122"/>
                      </a:endParaRPr>
                    </a:p>
                  </a:txBody>
                  <a:tcPr anchor="ctr">
                    <a:lnL w="12700">
                      <a:solidFill>
                        <a:schemeClr val="tx1"/>
                      </a:solidFill>
                      <a:prstDash val="solid"/>
                    </a:lnL>
                    <a:lnR w="12700">
                      <a:solidFill>
                        <a:schemeClr val="tx1"/>
                      </a:solidFill>
                      <a:prstDash val="solid"/>
                    </a:lnR>
                    <a:lnT w="12700">
                      <a:solidFill>
                        <a:schemeClr val="tx1"/>
                      </a:solidFill>
                      <a:prstDash val="solid"/>
                    </a:lnT>
                    <a:lnB w="12700">
                      <a:solidFill>
                        <a:schemeClr val="tx1"/>
                      </a:solidFill>
                      <a:prstDash val="solid"/>
                    </a:lnB>
                    <a:lnTlToBr>
                      <a:noFill/>
                    </a:lnTlToBr>
                    <a:lnBlToTr>
                      <a:noFill/>
                    </a:lnBlToTr>
                  </a:tcPr>
                </a:tc>
                <a:tc>
                  <a:txBody>
                    <a:bodyPr/>
                    <a:lstStyle/>
                    <a:p>
                      <a:pPr>
                        <a:buNone/>
                      </a:pPr>
                      <a:r>
                        <a:rPr lang="zh-CN" altLang="en-US" sz="1400" b="1" dirty="0">
                          <a:latin typeface="宋体" panose="02010600030101010101" pitchFamily="2" charset="-122"/>
                          <a:ea typeface="宋体" panose="02010600030101010101" pitchFamily="2" charset="-122"/>
                        </a:rPr>
                        <a:t>产品信息</a:t>
                      </a:r>
                      <a:endParaRPr lang="zh-CN" altLang="en-US" sz="1400" b="1" dirty="0">
                        <a:latin typeface="宋体" panose="02010600030101010101" pitchFamily="2" charset="-122"/>
                        <a:ea typeface="宋体" panose="02010600030101010101" pitchFamily="2" charset="-122"/>
                      </a:endParaRPr>
                    </a:p>
                  </a:txBody>
                  <a:tcPr anchor="ctr">
                    <a:lnL w="12700">
                      <a:solidFill>
                        <a:schemeClr val="tx1"/>
                      </a:solidFill>
                      <a:prstDash val="solid"/>
                    </a:lnL>
                    <a:lnR w="12700">
                      <a:solidFill>
                        <a:schemeClr val="tx1"/>
                      </a:solidFill>
                      <a:prstDash val="solid"/>
                    </a:lnR>
                    <a:lnT w="12700">
                      <a:solidFill>
                        <a:schemeClr val="tx1"/>
                      </a:solidFill>
                      <a:prstDash val="solid"/>
                    </a:lnT>
                    <a:lnB w="12700">
                      <a:solidFill>
                        <a:schemeClr val="tx1"/>
                      </a:solidFill>
                      <a:prstDash val="solid"/>
                    </a:lnB>
                    <a:lnTlToBr>
                      <a:noFill/>
                    </a:lnTlToBr>
                    <a:lnBlToTr>
                      <a:noFill/>
                    </a:lnBlToTr>
                  </a:tcPr>
                </a:tc>
              </a:tr>
              <a:tr h="381000">
                <a:tc>
                  <a:txBody>
                    <a:bodyPr/>
                    <a:lstStyle/>
                    <a:p>
                      <a:pPr>
                        <a:buNone/>
                      </a:pPr>
                      <a:r>
                        <a:rPr lang="en-US" altLang="zh-CN" sz="1400">
                          <a:latin typeface="宋体" panose="02010600030101010101" pitchFamily="2" charset="-122"/>
                          <a:ea typeface="宋体" panose="02010600030101010101" pitchFamily="2" charset="-122"/>
                        </a:rPr>
                        <a:t>1.1</a:t>
                      </a:r>
                      <a:endParaRPr lang="en-US" altLang="zh-CN" sz="1400">
                        <a:latin typeface="宋体" panose="02010600030101010101" pitchFamily="2" charset="-122"/>
                        <a:ea typeface="宋体" panose="02010600030101010101" pitchFamily="2" charset="-122"/>
                      </a:endParaRPr>
                    </a:p>
                  </a:txBody>
                  <a:tcPr anchor="ctr">
                    <a:lnL w="12700">
                      <a:solidFill>
                        <a:schemeClr val="tx1"/>
                      </a:solidFill>
                      <a:prstDash val="solid"/>
                    </a:lnL>
                    <a:lnR w="12700">
                      <a:solidFill>
                        <a:schemeClr val="tx1"/>
                      </a:solidFill>
                      <a:prstDash val="solid"/>
                    </a:lnR>
                    <a:lnT w="12700">
                      <a:solidFill>
                        <a:schemeClr val="tx1"/>
                      </a:solidFill>
                      <a:prstDash val="solid"/>
                    </a:lnT>
                    <a:lnB w="12700">
                      <a:solidFill>
                        <a:schemeClr val="tx1"/>
                      </a:solidFill>
                      <a:prstDash val="solid"/>
                    </a:lnB>
                    <a:lnTlToBr>
                      <a:noFill/>
                    </a:lnTlToBr>
                    <a:lnBlToTr>
                      <a:noFill/>
                    </a:lnBlToTr>
                  </a:tcPr>
                </a:tc>
                <a:tc>
                  <a:txBody>
                    <a:bodyPr/>
                    <a:lstStyle/>
                    <a:p>
                      <a:pPr>
                        <a:buNone/>
                      </a:pPr>
                      <a:r>
                        <a:rPr lang="zh-CN" altLang="en-US" sz="1400">
                          <a:latin typeface="宋体" panose="02010600030101010101" pitchFamily="2" charset="-122"/>
                          <a:ea typeface="宋体" panose="02010600030101010101" pitchFamily="2" charset="-122"/>
                        </a:rPr>
                        <a:t>药品通用名称</a:t>
                      </a:r>
                      <a:endParaRPr lang="zh-CN" altLang="en-US" sz="1400">
                        <a:latin typeface="宋体" panose="02010600030101010101" pitchFamily="2" charset="-122"/>
                        <a:ea typeface="宋体" panose="02010600030101010101" pitchFamily="2" charset="-122"/>
                      </a:endParaRPr>
                    </a:p>
                  </a:txBody>
                  <a:tcPr anchor="ctr">
                    <a:lnL w="12700">
                      <a:solidFill>
                        <a:schemeClr val="tx1"/>
                      </a:solidFill>
                      <a:prstDash val="solid"/>
                    </a:lnL>
                    <a:lnR w="12700">
                      <a:solidFill>
                        <a:schemeClr val="tx1"/>
                      </a:solidFill>
                      <a:prstDash val="solid"/>
                    </a:lnR>
                    <a:lnT w="12700">
                      <a:solidFill>
                        <a:schemeClr val="tx1"/>
                      </a:solidFill>
                      <a:prstDash val="solid"/>
                    </a:lnT>
                    <a:lnB w="12700">
                      <a:solidFill>
                        <a:schemeClr val="tx1"/>
                      </a:solidFill>
                      <a:prstDash val="solid"/>
                    </a:lnB>
                    <a:lnTlToBr>
                      <a:noFill/>
                    </a:lnTlToBr>
                    <a:lnBlToTr>
                      <a:noFill/>
                    </a:lnBlToTr>
                  </a:tcPr>
                </a:tc>
                <a:tc>
                  <a:txBody>
                    <a:bodyPr/>
                    <a:lstStyle/>
                    <a:p>
                      <a:pPr>
                        <a:buNone/>
                      </a:pPr>
                      <a:r>
                        <a:rPr lang="zh-CN" altLang="en-US" sz="1400">
                          <a:latin typeface="宋体" panose="02010600030101010101" pitchFamily="2" charset="-122"/>
                          <a:ea typeface="宋体" panose="02010600030101010101" pitchFamily="2" charset="-122"/>
                        </a:rPr>
                        <a:t>枸橼酸西地那非片</a:t>
                      </a:r>
                      <a:endParaRPr lang="zh-CN" altLang="en-US" sz="1400">
                        <a:latin typeface="宋体" panose="02010600030101010101" pitchFamily="2" charset="-122"/>
                        <a:ea typeface="宋体" panose="02010600030101010101" pitchFamily="2" charset="-122"/>
                      </a:endParaRPr>
                    </a:p>
                  </a:txBody>
                  <a:tcPr anchor="ctr">
                    <a:lnL w="12700">
                      <a:solidFill>
                        <a:schemeClr val="tx1"/>
                      </a:solidFill>
                      <a:prstDash val="solid"/>
                    </a:lnL>
                    <a:lnR w="12700">
                      <a:solidFill>
                        <a:schemeClr val="tx1"/>
                      </a:solidFill>
                      <a:prstDash val="solid"/>
                    </a:lnR>
                    <a:lnT w="12700">
                      <a:solidFill>
                        <a:schemeClr val="tx1"/>
                      </a:solidFill>
                      <a:prstDash val="solid"/>
                    </a:lnT>
                    <a:lnB w="12700">
                      <a:solidFill>
                        <a:schemeClr val="tx1"/>
                      </a:solidFill>
                      <a:prstDash val="solid"/>
                    </a:lnB>
                    <a:lnTlToBr>
                      <a:noFill/>
                    </a:lnTlToBr>
                    <a:lnBlToTr>
                      <a:noFill/>
                    </a:lnBlToTr>
                  </a:tcPr>
                </a:tc>
              </a:tr>
              <a:tr h="381000">
                <a:tc>
                  <a:txBody>
                    <a:bodyPr/>
                    <a:lstStyle/>
                    <a:p>
                      <a:pPr>
                        <a:buNone/>
                      </a:pPr>
                      <a:r>
                        <a:rPr lang="en-US" altLang="zh-CN" sz="1400">
                          <a:latin typeface="宋体" panose="02010600030101010101" pitchFamily="2" charset="-122"/>
                          <a:ea typeface="宋体" panose="02010600030101010101" pitchFamily="2" charset="-122"/>
                        </a:rPr>
                        <a:t>1.2</a:t>
                      </a:r>
                      <a:endParaRPr lang="en-US" altLang="zh-CN" sz="1400">
                        <a:latin typeface="宋体" panose="02010600030101010101" pitchFamily="2" charset="-122"/>
                        <a:ea typeface="宋体" panose="02010600030101010101" pitchFamily="2" charset="-122"/>
                      </a:endParaRPr>
                    </a:p>
                  </a:txBody>
                  <a:tcPr anchor="ctr">
                    <a:lnL w="12700">
                      <a:solidFill>
                        <a:schemeClr val="tx1"/>
                      </a:solidFill>
                      <a:prstDash val="solid"/>
                    </a:lnL>
                    <a:lnR w="12700">
                      <a:solidFill>
                        <a:schemeClr val="tx1"/>
                      </a:solidFill>
                      <a:prstDash val="solid"/>
                    </a:lnR>
                    <a:lnT w="12700">
                      <a:solidFill>
                        <a:schemeClr val="tx1"/>
                      </a:solidFill>
                      <a:prstDash val="solid"/>
                    </a:lnT>
                    <a:lnB w="12700">
                      <a:solidFill>
                        <a:schemeClr val="tx1"/>
                      </a:solidFill>
                      <a:prstDash val="solid"/>
                    </a:lnB>
                    <a:lnTlToBr>
                      <a:noFill/>
                    </a:lnTlToBr>
                    <a:lnBlToTr>
                      <a:noFill/>
                    </a:lnBlToTr>
                  </a:tcPr>
                </a:tc>
                <a:tc>
                  <a:txBody>
                    <a:bodyPr/>
                    <a:lstStyle/>
                    <a:p>
                      <a:pPr>
                        <a:buNone/>
                      </a:pPr>
                      <a:r>
                        <a:rPr lang="zh-CN" altLang="en-US" sz="1400">
                          <a:latin typeface="宋体" panose="02010600030101010101" pitchFamily="2" charset="-122"/>
                          <a:ea typeface="宋体" panose="02010600030101010101" pitchFamily="2" charset="-122"/>
                        </a:rPr>
                        <a:t>注册规格</a:t>
                      </a:r>
                      <a:endParaRPr lang="zh-CN" altLang="en-US" sz="1400">
                        <a:latin typeface="宋体" panose="02010600030101010101" pitchFamily="2" charset="-122"/>
                        <a:ea typeface="宋体" panose="02010600030101010101" pitchFamily="2" charset="-122"/>
                      </a:endParaRPr>
                    </a:p>
                  </a:txBody>
                  <a:tcPr anchor="ctr">
                    <a:lnL w="12700">
                      <a:solidFill>
                        <a:schemeClr val="tx1"/>
                      </a:solidFill>
                      <a:prstDash val="solid"/>
                    </a:lnL>
                    <a:lnR w="12700">
                      <a:solidFill>
                        <a:schemeClr val="tx1"/>
                      </a:solidFill>
                      <a:prstDash val="solid"/>
                    </a:lnR>
                    <a:lnT w="12700">
                      <a:solidFill>
                        <a:schemeClr val="tx1"/>
                      </a:solidFill>
                      <a:prstDash val="solid"/>
                    </a:lnT>
                    <a:lnB w="12700">
                      <a:solidFill>
                        <a:schemeClr val="tx1"/>
                      </a:solidFill>
                      <a:prstDash val="solid"/>
                    </a:lnB>
                    <a:lnTlToBr>
                      <a:noFill/>
                    </a:lnTlToBr>
                    <a:lnBlToTr>
                      <a:noFill/>
                    </a:lnBlToTr>
                  </a:tcPr>
                </a:tc>
                <a:tc>
                  <a:txBody>
                    <a:bodyPr/>
                    <a:lstStyle/>
                    <a:p>
                      <a:pPr>
                        <a:buNone/>
                      </a:pPr>
                      <a:r>
                        <a:rPr sz="1400" dirty="0">
                          <a:latin typeface="宋体" panose="02010600030101010101" pitchFamily="2" charset="-122"/>
                          <a:ea typeface="宋体" panose="02010600030101010101" pitchFamily="2" charset="-122"/>
                          <a:cs typeface="宋体" panose="02010600030101010101" pitchFamily="2" charset="-122"/>
                        </a:rPr>
                        <a:t>20mg（以C22H30N6O4S计）</a:t>
                      </a:r>
                      <a:endParaRPr sz="1400" dirty="0">
                        <a:latin typeface="宋体" panose="02010600030101010101" pitchFamily="2" charset="-122"/>
                        <a:ea typeface="宋体" panose="02010600030101010101" pitchFamily="2" charset="-122"/>
                        <a:cs typeface="宋体" panose="02010600030101010101" pitchFamily="2" charset="-122"/>
                      </a:endParaRPr>
                    </a:p>
                  </a:txBody>
                  <a:tcPr anchor="ctr">
                    <a:lnL w="12700">
                      <a:solidFill>
                        <a:schemeClr val="tx1"/>
                      </a:solidFill>
                      <a:prstDash val="solid"/>
                    </a:lnL>
                    <a:lnR w="12700">
                      <a:solidFill>
                        <a:schemeClr val="tx1"/>
                      </a:solidFill>
                      <a:prstDash val="solid"/>
                    </a:lnR>
                    <a:lnT w="12700">
                      <a:solidFill>
                        <a:schemeClr val="tx1"/>
                      </a:solidFill>
                      <a:prstDash val="solid"/>
                    </a:lnT>
                    <a:lnB w="12700">
                      <a:solidFill>
                        <a:schemeClr val="tx1"/>
                      </a:solidFill>
                      <a:prstDash val="solid"/>
                    </a:lnB>
                    <a:lnTlToBr>
                      <a:noFill/>
                    </a:lnTlToBr>
                    <a:lnBlToTr>
                      <a:noFill/>
                    </a:lnBlToTr>
                  </a:tcPr>
                </a:tc>
              </a:tr>
              <a:tr h="381000">
                <a:tc>
                  <a:txBody>
                    <a:bodyPr/>
                    <a:lstStyle/>
                    <a:p>
                      <a:pPr>
                        <a:buNone/>
                      </a:pPr>
                      <a:r>
                        <a:rPr lang="en-US" altLang="zh-CN" sz="1400">
                          <a:latin typeface="宋体" panose="02010600030101010101" pitchFamily="2" charset="-122"/>
                          <a:ea typeface="宋体" panose="02010600030101010101" pitchFamily="2" charset="-122"/>
                        </a:rPr>
                        <a:t>1.3</a:t>
                      </a:r>
                      <a:endParaRPr lang="en-US" altLang="zh-CN" sz="1400">
                        <a:latin typeface="宋体" panose="02010600030101010101" pitchFamily="2" charset="-122"/>
                        <a:ea typeface="宋体" panose="02010600030101010101" pitchFamily="2" charset="-122"/>
                      </a:endParaRPr>
                    </a:p>
                  </a:txBody>
                  <a:tcPr anchor="ctr">
                    <a:lnL w="12700">
                      <a:solidFill>
                        <a:schemeClr val="tx1"/>
                      </a:solidFill>
                      <a:prstDash val="solid"/>
                    </a:lnL>
                    <a:lnR w="12700">
                      <a:solidFill>
                        <a:schemeClr val="tx1"/>
                      </a:solidFill>
                      <a:prstDash val="solid"/>
                    </a:lnR>
                    <a:lnT w="12700">
                      <a:solidFill>
                        <a:schemeClr val="tx1"/>
                      </a:solidFill>
                      <a:prstDash val="solid"/>
                    </a:lnT>
                    <a:lnB w="12700">
                      <a:solidFill>
                        <a:schemeClr val="tx1"/>
                      </a:solidFill>
                      <a:prstDash val="solid"/>
                    </a:lnB>
                    <a:lnTlToBr>
                      <a:noFill/>
                    </a:lnTlToBr>
                    <a:lnBlToTr>
                      <a:noFill/>
                    </a:lnBlToTr>
                  </a:tcPr>
                </a:tc>
                <a:tc>
                  <a:txBody>
                    <a:bodyPr/>
                    <a:lstStyle/>
                    <a:p>
                      <a:pPr>
                        <a:buNone/>
                      </a:pPr>
                      <a:r>
                        <a:rPr lang="zh-CN" altLang="en-US" sz="1400" dirty="0">
                          <a:latin typeface="宋体" panose="02010600030101010101" pitchFamily="2" charset="-122"/>
                          <a:ea typeface="宋体" panose="02010600030101010101" pitchFamily="2" charset="-122"/>
                          <a:cs typeface="宋体" panose="02010600030101010101" pitchFamily="2" charset="-122"/>
                        </a:rPr>
                        <a:t>适应症</a:t>
                      </a:r>
                      <a:endParaRPr lang="zh-CN" altLang="en-US" sz="1400" dirty="0">
                        <a:latin typeface="宋体" panose="02010600030101010101" pitchFamily="2" charset="-122"/>
                        <a:ea typeface="宋体" panose="02010600030101010101" pitchFamily="2" charset="-122"/>
                        <a:cs typeface="宋体" panose="02010600030101010101" pitchFamily="2" charset="-122"/>
                      </a:endParaRPr>
                    </a:p>
                  </a:txBody>
                  <a:tcPr anchor="ctr">
                    <a:lnL w="12700">
                      <a:solidFill>
                        <a:schemeClr val="tx1"/>
                      </a:solidFill>
                      <a:prstDash val="solid"/>
                    </a:lnL>
                    <a:lnR w="12700">
                      <a:solidFill>
                        <a:schemeClr val="tx1"/>
                      </a:solidFill>
                      <a:prstDash val="solid"/>
                    </a:lnR>
                    <a:lnT w="12700">
                      <a:solidFill>
                        <a:schemeClr val="tx1"/>
                      </a:solidFill>
                      <a:prstDash val="solid"/>
                    </a:lnT>
                    <a:lnB w="12700">
                      <a:solidFill>
                        <a:schemeClr val="tx1"/>
                      </a:solidFill>
                      <a:prstDash val="solid"/>
                    </a:lnB>
                    <a:lnTlToBr>
                      <a:noFill/>
                    </a:lnTlToBr>
                    <a:lnBlToTr>
                      <a:noFill/>
                    </a:lnBlToTr>
                  </a:tcPr>
                </a:tc>
                <a:tc>
                  <a:txBody>
                    <a:bodyPr/>
                    <a:lstStyle/>
                    <a:p>
                      <a:pPr>
                        <a:buNone/>
                      </a:pPr>
                      <a:r>
                        <a:rPr lang="zh-CN" altLang="en-US" sz="1400" dirty="0">
                          <a:latin typeface="宋体" panose="02010600030101010101" pitchFamily="2" charset="-122"/>
                          <a:ea typeface="宋体" panose="02010600030101010101" pitchFamily="2" charset="-122"/>
                          <a:cs typeface="宋体" panose="02010600030101010101" pitchFamily="2" charset="-122"/>
                        </a:rPr>
                        <a:t>本品适用于治疗成人肺动脉高压（PAH，WHO第1组），以改善运动能力和延缓临床恶化。已在依前列醇治疗基础上加用本品的临床研究中证明了临床恶化的延缓效应。</a:t>
                      </a:r>
                      <a:endParaRPr lang="zh-CN" altLang="en-US" sz="1400" dirty="0">
                        <a:latin typeface="宋体" panose="02010600030101010101" pitchFamily="2" charset="-122"/>
                        <a:ea typeface="宋体" panose="02010600030101010101" pitchFamily="2" charset="-122"/>
                        <a:cs typeface="宋体" panose="02010600030101010101" pitchFamily="2" charset="-122"/>
                      </a:endParaRPr>
                    </a:p>
                    <a:p>
                      <a:pPr>
                        <a:buNone/>
                      </a:pPr>
                      <a:r>
                        <a:rPr lang="zh-CN" altLang="en-US" sz="1400" dirty="0">
                          <a:latin typeface="宋体" panose="02010600030101010101" pitchFamily="2" charset="-122"/>
                          <a:ea typeface="宋体" panose="02010600030101010101" pitchFamily="2" charset="-122"/>
                          <a:cs typeface="宋体" panose="02010600030101010101" pitchFamily="2" charset="-122"/>
                        </a:rPr>
                        <a:t>证明有效性的研究主要纳入的患者为WHO功能分级II-III级的特发性PAH (71%)、与结缔组织病相关的PAH (25%)。</a:t>
                      </a:r>
                      <a:endParaRPr lang="zh-CN" altLang="en-US" sz="1400" dirty="0">
                        <a:latin typeface="宋体" panose="02010600030101010101" pitchFamily="2" charset="-122"/>
                        <a:ea typeface="宋体" panose="02010600030101010101" pitchFamily="2" charset="-122"/>
                        <a:cs typeface="宋体" panose="02010600030101010101" pitchFamily="2" charset="-122"/>
                      </a:endParaRPr>
                    </a:p>
                  </a:txBody>
                  <a:tcPr anchor="ctr">
                    <a:lnL w="12700">
                      <a:solidFill>
                        <a:schemeClr val="tx1"/>
                      </a:solidFill>
                      <a:prstDash val="solid"/>
                    </a:lnL>
                    <a:lnR w="12700">
                      <a:solidFill>
                        <a:schemeClr val="tx1"/>
                      </a:solidFill>
                      <a:prstDash val="solid"/>
                    </a:lnR>
                    <a:lnT w="12700">
                      <a:solidFill>
                        <a:schemeClr val="tx1"/>
                      </a:solidFill>
                      <a:prstDash val="solid"/>
                    </a:lnT>
                    <a:lnB w="12700">
                      <a:solidFill>
                        <a:schemeClr val="tx1"/>
                      </a:solidFill>
                      <a:prstDash val="solid"/>
                    </a:lnB>
                    <a:lnTlToBr>
                      <a:noFill/>
                    </a:lnTlToBr>
                    <a:lnBlToTr>
                      <a:noFill/>
                    </a:lnBlToTr>
                  </a:tcPr>
                </a:tc>
              </a:tr>
              <a:tr h="381000">
                <a:tc>
                  <a:txBody>
                    <a:bodyPr/>
                    <a:lstStyle/>
                    <a:p>
                      <a:pPr>
                        <a:buNone/>
                      </a:pPr>
                      <a:r>
                        <a:rPr lang="en-US" altLang="zh-CN" sz="1400">
                          <a:latin typeface="宋体" panose="02010600030101010101" pitchFamily="2" charset="-122"/>
                          <a:ea typeface="宋体" panose="02010600030101010101" pitchFamily="2" charset="-122"/>
                        </a:rPr>
                        <a:t>1.4</a:t>
                      </a:r>
                      <a:endParaRPr lang="en-US" altLang="zh-CN" sz="1400">
                        <a:latin typeface="宋体" panose="02010600030101010101" pitchFamily="2" charset="-122"/>
                        <a:ea typeface="宋体" panose="02010600030101010101" pitchFamily="2" charset="-122"/>
                      </a:endParaRPr>
                    </a:p>
                  </a:txBody>
                  <a:tcPr anchor="ctr">
                    <a:lnL w="12700">
                      <a:solidFill>
                        <a:schemeClr val="tx1"/>
                      </a:solidFill>
                      <a:prstDash val="solid"/>
                    </a:lnL>
                    <a:lnR w="12700">
                      <a:solidFill>
                        <a:schemeClr val="tx1"/>
                      </a:solidFill>
                      <a:prstDash val="solid"/>
                    </a:lnR>
                    <a:lnT w="12700">
                      <a:solidFill>
                        <a:schemeClr val="tx1"/>
                      </a:solidFill>
                      <a:prstDash val="solid"/>
                    </a:lnT>
                    <a:lnB w="12700">
                      <a:solidFill>
                        <a:schemeClr val="tx1"/>
                      </a:solidFill>
                      <a:prstDash val="solid"/>
                    </a:lnB>
                    <a:lnTlToBr>
                      <a:noFill/>
                    </a:lnTlToBr>
                    <a:lnBlToTr>
                      <a:noFill/>
                    </a:lnBlToTr>
                  </a:tcPr>
                </a:tc>
                <a:tc>
                  <a:txBody>
                    <a:bodyPr/>
                    <a:lstStyle/>
                    <a:p>
                      <a:pPr>
                        <a:buNone/>
                      </a:pPr>
                      <a:r>
                        <a:rPr lang="zh-CN" altLang="en-US" sz="1400" dirty="0">
                          <a:latin typeface="宋体" panose="02010600030101010101" pitchFamily="2" charset="-122"/>
                          <a:ea typeface="宋体" panose="02010600030101010101" pitchFamily="2" charset="-122"/>
                        </a:rPr>
                        <a:t>中国大陆首次上市时间</a:t>
                      </a:r>
                      <a:endParaRPr lang="zh-CN" altLang="en-US" sz="1400" dirty="0">
                        <a:latin typeface="宋体" panose="02010600030101010101" pitchFamily="2" charset="-122"/>
                        <a:ea typeface="宋体" panose="02010600030101010101" pitchFamily="2" charset="-122"/>
                      </a:endParaRPr>
                    </a:p>
                  </a:txBody>
                  <a:tcPr anchor="ctr">
                    <a:lnL w="12700">
                      <a:solidFill>
                        <a:schemeClr val="tx1"/>
                      </a:solidFill>
                      <a:prstDash val="solid"/>
                    </a:lnL>
                    <a:lnR w="12700">
                      <a:solidFill>
                        <a:schemeClr val="tx1"/>
                      </a:solidFill>
                      <a:prstDash val="solid"/>
                    </a:lnR>
                    <a:lnT w="12700">
                      <a:solidFill>
                        <a:schemeClr val="tx1"/>
                      </a:solidFill>
                      <a:prstDash val="solid"/>
                    </a:lnT>
                    <a:lnB w="12700">
                      <a:solidFill>
                        <a:schemeClr val="tx1"/>
                      </a:solidFill>
                      <a:prstDash val="solid"/>
                    </a:lnB>
                    <a:lnTlToBr>
                      <a:noFill/>
                    </a:lnTlToBr>
                    <a:lnBlToTr>
                      <a:noFill/>
                    </a:lnBlToTr>
                  </a:tcPr>
                </a:tc>
                <a:tc>
                  <a:txBody>
                    <a:bodyPr/>
                    <a:lstStyle/>
                    <a:p>
                      <a:pPr>
                        <a:buNone/>
                      </a:pPr>
                      <a:r>
                        <a:rPr lang="zh-CN" altLang="en-US" sz="1400" dirty="0">
                          <a:latin typeface="宋体" panose="02010600030101010101" pitchFamily="2" charset="-122"/>
                          <a:ea typeface="宋体" panose="02010600030101010101" pitchFamily="2" charset="-122"/>
                        </a:rPr>
                        <a:t>200</a:t>
                      </a:r>
                      <a:r>
                        <a:rPr lang="en-US" altLang="zh-CN" sz="1400" dirty="0">
                          <a:latin typeface="宋体" panose="02010600030101010101" pitchFamily="2" charset="-122"/>
                          <a:ea typeface="宋体" panose="02010600030101010101" pitchFamily="2" charset="-122"/>
                        </a:rPr>
                        <a:t>2</a:t>
                      </a:r>
                      <a:r>
                        <a:rPr lang="zh-CN" altLang="en-US" sz="1400" dirty="0">
                          <a:latin typeface="宋体" panose="02010600030101010101" pitchFamily="2" charset="-122"/>
                          <a:ea typeface="宋体" panose="02010600030101010101" pitchFamily="2" charset="-122"/>
                        </a:rPr>
                        <a:t>年</a:t>
                      </a:r>
                      <a:r>
                        <a:rPr lang="en-US" altLang="zh-CN" sz="1400" dirty="0">
                          <a:latin typeface="宋体" panose="02010600030101010101" pitchFamily="2" charset="-122"/>
                          <a:ea typeface="宋体" panose="02010600030101010101" pitchFamily="2" charset="-122"/>
                        </a:rPr>
                        <a:t>9</a:t>
                      </a:r>
                      <a:r>
                        <a:rPr lang="zh-CN" altLang="en-US" sz="1400" dirty="0">
                          <a:latin typeface="宋体" panose="02010600030101010101" pitchFamily="2" charset="-122"/>
                          <a:ea typeface="宋体" panose="02010600030101010101" pitchFamily="2" charset="-122"/>
                        </a:rPr>
                        <a:t>月（</a:t>
                      </a:r>
                      <a:r>
                        <a:rPr lang="en-US" sz="1400" dirty="0">
                          <a:latin typeface="宋体" panose="02010600030101010101" pitchFamily="2" charset="-122"/>
                          <a:ea typeface="宋体" panose="02010600030101010101" pitchFamily="2" charset="-122"/>
                          <a:cs typeface="宋体" panose="02010600030101010101" pitchFamily="2" charset="-122"/>
                        </a:rPr>
                        <a:t>25mg</a:t>
                      </a:r>
                      <a:r>
                        <a:rPr lang="zh-CN" altLang="en-US" sz="1400" dirty="0">
                          <a:latin typeface="宋体" panose="02010600030101010101" pitchFamily="2" charset="-122"/>
                          <a:ea typeface="宋体" panose="02010600030101010101" pitchFamily="2" charset="-122"/>
                          <a:cs typeface="宋体" panose="02010600030101010101" pitchFamily="2" charset="-122"/>
                        </a:rPr>
                        <a:t>、</a:t>
                      </a:r>
                      <a:r>
                        <a:rPr lang="en-US" sz="1400" dirty="0">
                          <a:latin typeface="宋体" panose="02010600030101010101" pitchFamily="2" charset="-122"/>
                          <a:ea typeface="宋体" panose="02010600030101010101" pitchFamily="2" charset="-122"/>
                          <a:cs typeface="宋体" panose="02010600030101010101" pitchFamily="2" charset="-122"/>
                        </a:rPr>
                        <a:t>50mg</a:t>
                      </a:r>
                      <a:r>
                        <a:rPr lang="zh-CN" altLang="en-US" sz="1400" dirty="0">
                          <a:latin typeface="宋体" panose="02010600030101010101" pitchFamily="2" charset="-122"/>
                          <a:ea typeface="宋体" panose="02010600030101010101" pitchFamily="2" charset="-122"/>
                          <a:cs typeface="宋体" panose="02010600030101010101" pitchFamily="2" charset="-122"/>
                        </a:rPr>
                        <a:t>、</a:t>
                      </a:r>
                      <a:r>
                        <a:rPr lang="en-US" sz="1400" dirty="0">
                          <a:latin typeface="宋体" panose="02010600030101010101" pitchFamily="2" charset="-122"/>
                          <a:ea typeface="宋体" panose="02010600030101010101" pitchFamily="2" charset="-122"/>
                          <a:cs typeface="宋体" panose="02010600030101010101" pitchFamily="2" charset="-122"/>
                        </a:rPr>
                        <a:t>100mg</a:t>
                      </a:r>
                      <a:r>
                        <a:rPr lang="zh-CN" altLang="en-US" sz="1400" dirty="0">
                          <a:latin typeface="宋体" panose="02010600030101010101" pitchFamily="2" charset="-122"/>
                          <a:ea typeface="宋体" panose="02010600030101010101" pitchFamily="2" charset="-122"/>
                          <a:cs typeface="宋体" panose="02010600030101010101" pitchFamily="2" charset="-122"/>
                        </a:rPr>
                        <a:t>，治疗</a:t>
                      </a:r>
                      <a:r>
                        <a:rPr lang="en-US" altLang="zh-CN" sz="1400" dirty="0">
                          <a:latin typeface="宋体" panose="02010600030101010101" pitchFamily="2" charset="-122"/>
                          <a:ea typeface="宋体" panose="02010600030101010101" pitchFamily="2" charset="-122"/>
                          <a:cs typeface="宋体" panose="02010600030101010101" pitchFamily="2" charset="-122"/>
                        </a:rPr>
                        <a:t>ED</a:t>
                      </a:r>
                      <a:r>
                        <a:rPr lang="zh-CN" altLang="en-US" sz="1400" dirty="0">
                          <a:latin typeface="宋体" panose="02010600030101010101" pitchFamily="2" charset="-122"/>
                          <a:ea typeface="宋体" panose="02010600030101010101" pitchFamily="2" charset="-122"/>
                        </a:rPr>
                        <a:t>）；20</a:t>
                      </a:r>
                      <a:r>
                        <a:rPr lang="en-US" altLang="zh-CN" sz="1400" dirty="0">
                          <a:latin typeface="宋体" panose="02010600030101010101" pitchFamily="2" charset="-122"/>
                          <a:ea typeface="宋体" panose="02010600030101010101" pitchFamily="2" charset="-122"/>
                        </a:rPr>
                        <a:t>20</a:t>
                      </a:r>
                      <a:r>
                        <a:rPr lang="zh-CN" altLang="en-US" sz="1400" dirty="0">
                          <a:latin typeface="宋体" panose="02010600030101010101" pitchFamily="2" charset="-122"/>
                          <a:ea typeface="宋体" panose="02010600030101010101" pitchFamily="2" charset="-122"/>
                        </a:rPr>
                        <a:t>年</a:t>
                      </a:r>
                      <a:r>
                        <a:rPr lang="en-US" altLang="zh-CN" sz="1400" dirty="0">
                          <a:latin typeface="宋体" panose="02010600030101010101" pitchFamily="2" charset="-122"/>
                          <a:ea typeface="宋体" panose="02010600030101010101" pitchFamily="2" charset="-122"/>
                        </a:rPr>
                        <a:t>2</a:t>
                      </a:r>
                      <a:r>
                        <a:rPr lang="zh-CN" altLang="en-US" sz="1400" dirty="0">
                          <a:latin typeface="宋体" panose="02010600030101010101" pitchFamily="2" charset="-122"/>
                          <a:ea typeface="宋体" panose="02010600030101010101" pitchFamily="2" charset="-122"/>
                        </a:rPr>
                        <a:t>月（</a:t>
                      </a:r>
                      <a:r>
                        <a:rPr lang="en-US" sz="1400" dirty="0">
                          <a:latin typeface="宋体" panose="02010600030101010101" pitchFamily="2" charset="-122"/>
                          <a:ea typeface="宋体" panose="02010600030101010101" pitchFamily="2" charset="-122"/>
                          <a:cs typeface="宋体" panose="02010600030101010101" pitchFamily="2" charset="-122"/>
                        </a:rPr>
                        <a:t>20mg</a:t>
                      </a:r>
                      <a:r>
                        <a:rPr lang="zh-CN" altLang="en-US" sz="1400" dirty="0">
                          <a:latin typeface="宋体" panose="02010600030101010101" pitchFamily="2" charset="-122"/>
                          <a:ea typeface="宋体" panose="02010600030101010101" pitchFamily="2" charset="-122"/>
                          <a:cs typeface="宋体" panose="02010600030101010101" pitchFamily="2" charset="-122"/>
                        </a:rPr>
                        <a:t>，治疗PAH</a:t>
                      </a:r>
                      <a:r>
                        <a:rPr lang="zh-CN" altLang="en-US" sz="1400" dirty="0">
                          <a:latin typeface="宋体" panose="02010600030101010101" pitchFamily="2" charset="-122"/>
                          <a:ea typeface="宋体" panose="02010600030101010101" pitchFamily="2" charset="-122"/>
                        </a:rPr>
                        <a:t>）</a:t>
                      </a:r>
                      <a:endParaRPr lang="zh-CN" altLang="en-US" sz="1400" dirty="0">
                        <a:latin typeface="宋体" panose="02010600030101010101" pitchFamily="2" charset="-122"/>
                        <a:ea typeface="宋体" panose="02010600030101010101" pitchFamily="2" charset="-122"/>
                      </a:endParaRPr>
                    </a:p>
                  </a:txBody>
                  <a:tcPr anchor="ctr">
                    <a:lnL w="12700">
                      <a:solidFill>
                        <a:schemeClr val="tx1"/>
                      </a:solidFill>
                      <a:prstDash val="solid"/>
                    </a:lnL>
                    <a:lnR w="12700">
                      <a:solidFill>
                        <a:schemeClr val="tx1"/>
                      </a:solidFill>
                      <a:prstDash val="solid"/>
                    </a:lnR>
                    <a:lnT w="12700">
                      <a:solidFill>
                        <a:schemeClr val="tx1"/>
                      </a:solidFill>
                      <a:prstDash val="solid"/>
                    </a:lnT>
                    <a:lnB w="12700">
                      <a:solidFill>
                        <a:schemeClr val="tx1"/>
                      </a:solidFill>
                      <a:prstDash val="solid"/>
                    </a:lnB>
                    <a:lnTlToBr>
                      <a:noFill/>
                    </a:lnTlToBr>
                    <a:lnBlToTr>
                      <a:noFill/>
                    </a:lnBlToTr>
                  </a:tcPr>
                </a:tc>
              </a:tr>
              <a:tr h="381000">
                <a:tc>
                  <a:txBody>
                    <a:bodyPr/>
                    <a:lstStyle/>
                    <a:p>
                      <a:pPr>
                        <a:buNone/>
                      </a:pPr>
                      <a:r>
                        <a:rPr lang="en-US" altLang="zh-CN" sz="1400" dirty="0">
                          <a:latin typeface="宋体" panose="02010600030101010101" pitchFamily="2" charset="-122"/>
                          <a:ea typeface="宋体" panose="02010600030101010101" pitchFamily="2" charset="-122"/>
                        </a:rPr>
                        <a:t>1.5</a:t>
                      </a:r>
                      <a:endParaRPr lang="en-US" altLang="zh-CN" sz="1400" dirty="0">
                        <a:latin typeface="宋体" panose="02010600030101010101" pitchFamily="2" charset="-122"/>
                        <a:ea typeface="宋体" panose="02010600030101010101" pitchFamily="2" charset="-122"/>
                      </a:endParaRPr>
                    </a:p>
                  </a:txBody>
                  <a:tcPr anchor="ctr">
                    <a:lnL w="12700">
                      <a:solidFill>
                        <a:schemeClr val="tx1"/>
                      </a:solidFill>
                      <a:prstDash val="solid"/>
                    </a:lnL>
                    <a:lnR w="12700">
                      <a:solidFill>
                        <a:schemeClr val="tx1"/>
                      </a:solidFill>
                      <a:prstDash val="solid"/>
                    </a:lnR>
                    <a:lnT w="12700">
                      <a:solidFill>
                        <a:schemeClr val="tx1"/>
                      </a:solidFill>
                      <a:prstDash val="solid"/>
                    </a:lnT>
                    <a:lnB w="12700">
                      <a:solidFill>
                        <a:schemeClr val="tx1"/>
                      </a:solidFill>
                      <a:prstDash val="solid"/>
                    </a:lnB>
                    <a:lnTlToBr>
                      <a:noFill/>
                    </a:lnTlToBr>
                    <a:lnBlToTr>
                      <a:noFill/>
                    </a:lnBlToTr>
                  </a:tcPr>
                </a:tc>
                <a:tc>
                  <a:txBody>
                    <a:bodyPr/>
                    <a:lstStyle/>
                    <a:p>
                      <a:pPr>
                        <a:buNone/>
                      </a:pPr>
                      <a:r>
                        <a:rPr lang="zh-CN" altLang="en-US" sz="1400" dirty="0">
                          <a:solidFill>
                            <a:schemeClr val="tx1"/>
                          </a:solidFill>
                          <a:latin typeface="宋体" panose="02010600030101010101" pitchFamily="2" charset="-122"/>
                          <a:ea typeface="宋体" panose="02010600030101010101" pitchFamily="2" charset="-122"/>
                        </a:rPr>
                        <a:t>目前大陆地区同通用名药品的上市情况</a:t>
                      </a:r>
                      <a:endParaRPr lang="zh-CN" altLang="en-US" sz="1400" dirty="0">
                        <a:solidFill>
                          <a:schemeClr val="tx1"/>
                        </a:solidFill>
                        <a:latin typeface="宋体" panose="02010600030101010101" pitchFamily="2" charset="-122"/>
                        <a:ea typeface="宋体" panose="02010600030101010101" pitchFamily="2" charset="-122"/>
                      </a:endParaRPr>
                    </a:p>
                  </a:txBody>
                  <a:tcPr anchor="ctr">
                    <a:lnL w="12700">
                      <a:solidFill>
                        <a:schemeClr val="tx1"/>
                      </a:solidFill>
                      <a:prstDash val="solid"/>
                    </a:lnL>
                    <a:lnR w="12700">
                      <a:solidFill>
                        <a:schemeClr val="tx1"/>
                      </a:solidFill>
                      <a:prstDash val="solid"/>
                    </a:lnR>
                    <a:lnT w="12700">
                      <a:solidFill>
                        <a:schemeClr val="tx1"/>
                      </a:solidFill>
                      <a:prstDash val="solid"/>
                    </a:lnT>
                    <a:lnB w="12700">
                      <a:solidFill>
                        <a:schemeClr val="tx1"/>
                      </a:solidFill>
                      <a:prstDash val="solid"/>
                    </a:lnB>
                    <a:lnTlToBr>
                      <a:noFill/>
                    </a:lnTlToBr>
                    <a:lnBlToTr>
                      <a:noFill/>
                    </a:lnBlToTr>
                  </a:tcPr>
                </a:tc>
                <a:tc>
                  <a:txBody>
                    <a:bodyPr/>
                    <a:lstStyle/>
                    <a:p>
                      <a:pPr>
                        <a:buNone/>
                      </a:pPr>
                      <a:r>
                        <a:rPr lang="zh-CN" altLang="en-US" sz="1400" dirty="0">
                          <a:latin typeface="宋体" panose="02010600030101010101" pitchFamily="2" charset="-122"/>
                          <a:ea typeface="宋体" panose="02010600030101010101" pitchFamily="2" charset="-122"/>
                        </a:rPr>
                        <a:t>国产+进口药品共</a:t>
                      </a:r>
                      <a:r>
                        <a:rPr lang="en-US" altLang="zh-CN" sz="1400" dirty="0">
                          <a:latin typeface="宋体" panose="02010600030101010101" pitchFamily="2" charset="-122"/>
                          <a:ea typeface="宋体" panose="02010600030101010101" pitchFamily="2" charset="-122"/>
                        </a:rPr>
                        <a:t>20</a:t>
                      </a:r>
                      <a:r>
                        <a:rPr lang="zh-CN" altLang="en-US" sz="1400" dirty="0">
                          <a:latin typeface="宋体" panose="02010600030101010101" pitchFamily="2" charset="-122"/>
                          <a:ea typeface="宋体" panose="02010600030101010101" pitchFamily="2" charset="-122"/>
                        </a:rPr>
                        <a:t>个药品上市持有人</a:t>
                      </a:r>
                      <a:r>
                        <a:rPr lang="en-US" altLang="zh-CN" sz="1400" dirty="0">
                          <a:latin typeface="宋体" panose="02010600030101010101" pitchFamily="2" charset="-122"/>
                          <a:ea typeface="宋体" panose="02010600030101010101" pitchFamily="2" charset="-122"/>
                        </a:rPr>
                        <a:t>37</a:t>
                      </a:r>
                      <a:r>
                        <a:rPr lang="zh-CN" altLang="en-US" sz="1400" dirty="0">
                          <a:latin typeface="宋体" panose="02010600030101010101" pitchFamily="2" charset="-122"/>
                          <a:ea typeface="宋体" panose="02010600030101010101" pitchFamily="2" charset="-122"/>
                        </a:rPr>
                        <a:t>个批文。</a:t>
                      </a:r>
                      <a:endParaRPr lang="zh-CN" altLang="en-US" sz="1400" dirty="0">
                        <a:latin typeface="宋体" panose="02010600030101010101" pitchFamily="2" charset="-122"/>
                        <a:ea typeface="宋体" panose="02010600030101010101" pitchFamily="2" charset="-122"/>
                      </a:endParaRPr>
                    </a:p>
                    <a:p>
                      <a:pPr>
                        <a:buNone/>
                      </a:pPr>
                      <a:r>
                        <a:rPr lang="zh-CN" altLang="en-US" sz="1400" dirty="0">
                          <a:latin typeface="宋体" panose="02010600030101010101" pitchFamily="2" charset="-122"/>
                          <a:ea typeface="宋体" panose="02010600030101010101" pitchFamily="2" charset="-122"/>
                        </a:rPr>
                        <a:t>原研药：</a:t>
                      </a:r>
                      <a:r>
                        <a:rPr lang="en-US" altLang="zh-CN" sz="1400" dirty="0">
                          <a:latin typeface="宋体" panose="02010600030101010101" pitchFamily="2" charset="-122"/>
                          <a:ea typeface="宋体" panose="02010600030101010101" pitchFamily="2" charset="-122"/>
                        </a:rPr>
                        <a:t>4</a:t>
                      </a:r>
                      <a:r>
                        <a:rPr lang="zh-CN" altLang="en-US" sz="1400" dirty="0">
                          <a:latin typeface="宋体" panose="02010600030101010101" pitchFamily="2" charset="-122"/>
                          <a:ea typeface="宋体" panose="02010600030101010101" pitchFamily="2" charset="-122"/>
                        </a:rPr>
                        <a:t>个批文</a:t>
                      </a:r>
                      <a:endParaRPr lang="zh-CN" altLang="en-US" sz="1400" dirty="0">
                        <a:latin typeface="宋体" panose="02010600030101010101" pitchFamily="2" charset="-122"/>
                        <a:ea typeface="宋体" panose="02010600030101010101" pitchFamily="2" charset="-122"/>
                      </a:endParaRPr>
                    </a:p>
                    <a:p>
                      <a:pPr>
                        <a:buNone/>
                      </a:pPr>
                      <a:r>
                        <a:rPr lang="zh-CN" altLang="en-US" sz="1400" dirty="0">
                          <a:latin typeface="宋体" panose="02010600030101010101" pitchFamily="2" charset="-122"/>
                          <a:ea typeface="宋体" panose="02010600030101010101" pitchFamily="2" charset="-122"/>
                        </a:rPr>
                        <a:t>仿制药：3</a:t>
                      </a:r>
                      <a:r>
                        <a:rPr lang="en-US" altLang="zh-CN" sz="1400" dirty="0">
                          <a:latin typeface="宋体" panose="02010600030101010101" pitchFamily="2" charset="-122"/>
                          <a:ea typeface="宋体" panose="02010600030101010101" pitchFamily="2" charset="-122"/>
                        </a:rPr>
                        <a:t>3</a:t>
                      </a:r>
                      <a:r>
                        <a:rPr lang="zh-CN" altLang="en-US" sz="1400" dirty="0">
                          <a:latin typeface="宋体" panose="02010600030101010101" pitchFamily="2" charset="-122"/>
                          <a:ea typeface="宋体" panose="02010600030101010101" pitchFamily="2" charset="-122"/>
                        </a:rPr>
                        <a:t>个批文</a:t>
                      </a:r>
                      <a:endParaRPr lang="en-US" altLang="zh-CN" sz="1400" dirty="0">
                        <a:latin typeface="宋体" panose="02010600030101010101" pitchFamily="2" charset="-122"/>
                        <a:ea typeface="宋体" panose="02010600030101010101" pitchFamily="2" charset="-122"/>
                      </a:endParaRPr>
                    </a:p>
                    <a:p>
                      <a:pPr>
                        <a:buNone/>
                      </a:pPr>
                      <a:r>
                        <a:rPr lang="zh-CN" altLang="en-US" sz="1400" dirty="0">
                          <a:solidFill>
                            <a:srgbClr val="FF0000"/>
                          </a:solidFill>
                          <a:latin typeface="宋体" panose="02010600030101010101" pitchFamily="2" charset="-122"/>
                          <a:ea typeface="宋体" panose="02010600030101010101" pitchFamily="2" charset="-122"/>
                        </a:rPr>
                        <a:t>其中注册规格同为</a:t>
                      </a:r>
                      <a:r>
                        <a:rPr lang="en-US" altLang="zh-CN" sz="1400" dirty="0">
                          <a:solidFill>
                            <a:srgbClr val="FF0000"/>
                          </a:solidFill>
                          <a:latin typeface="宋体" panose="02010600030101010101" pitchFamily="2" charset="-122"/>
                          <a:ea typeface="宋体" panose="02010600030101010101" pitchFamily="2" charset="-122"/>
                        </a:rPr>
                        <a:t>20mg</a:t>
                      </a:r>
                      <a:r>
                        <a:rPr lang="zh-CN" altLang="en-US" sz="1400" dirty="0">
                          <a:solidFill>
                            <a:srgbClr val="FF0000"/>
                          </a:solidFill>
                          <a:latin typeface="宋体" panose="02010600030101010101" pitchFamily="2" charset="-122"/>
                          <a:ea typeface="宋体" panose="02010600030101010101" pitchFamily="2" charset="-122"/>
                        </a:rPr>
                        <a:t>、获批适应症同为成人</a:t>
                      </a:r>
                      <a:r>
                        <a:rPr lang="en-US" altLang="zh-CN" sz="1400" dirty="0">
                          <a:solidFill>
                            <a:srgbClr val="FF0000"/>
                          </a:solidFill>
                          <a:latin typeface="宋体" panose="02010600030101010101" pitchFamily="2" charset="-122"/>
                          <a:ea typeface="宋体" panose="02010600030101010101" pitchFamily="2" charset="-122"/>
                        </a:rPr>
                        <a:t>PAH</a:t>
                      </a:r>
                      <a:r>
                        <a:rPr lang="zh-CN" altLang="en-US" sz="1400" dirty="0">
                          <a:solidFill>
                            <a:srgbClr val="FF0000"/>
                          </a:solidFill>
                          <a:latin typeface="宋体" panose="02010600030101010101" pitchFamily="2" charset="-122"/>
                          <a:ea typeface="宋体" panose="02010600030101010101" pitchFamily="2" charset="-122"/>
                        </a:rPr>
                        <a:t>的批文数量：原研药</a:t>
                      </a:r>
                      <a:r>
                        <a:rPr lang="en-US" altLang="zh-CN" sz="1400" dirty="0">
                          <a:solidFill>
                            <a:srgbClr val="FF0000"/>
                          </a:solidFill>
                          <a:latin typeface="宋体" panose="02010600030101010101" pitchFamily="2" charset="-122"/>
                          <a:ea typeface="宋体" panose="02010600030101010101" pitchFamily="2" charset="-122"/>
                        </a:rPr>
                        <a:t>1</a:t>
                      </a:r>
                      <a:r>
                        <a:rPr lang="zh-CN" altLang="en-US" sz="1400" dirty="0">
                          <a:solidFill>
                            <a:srgbClr val="FF0000"/>
                          </a:solidFill>
                          <a:latin typeface="宋体" panose="02010600030101010101" pitchFamily="2" charset="-122"/>
                          <a:ea typeface="宋体" panose="02010600030101010101" pitchFamily="2" charset="-122"/>
                        </a:rPr>
                        <a:t>个（Upjohn EESV）、仿制药</a:t>
                      </a:r>
                      <a:r>
                        <a:rPr lang="en-US" altLang="zh-CN" sz="1400" dirty="0">
                          <a:solidFill>
                            <a:srgbClr val="FF0000"/>
                          </a:solidFill>
                          <a:latin typeface="宋体" panose="02010600030101010101" pitchFamily="2" charset="-122"/>
                          <a:ea typeface="宋体" panose="02010600030101010101" pitchFamily="2" charset="-122"/>
                        </a:rPr>
                        <a:t>3</a:t>
                      </a:r>
                      <a:r>
                        <a:rPr lang="zh-CN" altLang="en-US" sz="1400" dirty="0">
                          <a:solidFill>
                            <a:srgbClr val="FF0000"/>
                          </a:solidFill>
                          <a:latin typeface="宋体" panose="02010600030101010101" pitchFamily="2" charset="-122"/>
                          <a:ea typeface="宋体" panose="02010600030101010101" pitchFamily="2" charset="-122"/>
                        </a:rPr>
                        <a:t>个（亚邦、朗圣、齐鲁）</a:t>
                      </a:r>
                      <a:endParaRPr lang="zh-CN" altLang="en-US" sz="1400" dirty="0">
                        <a:solidFill>
                          <a:srgbClr val="FF0000"/>
                        </a:solidFill>
                        <a:latin typeface="宋体" panose="02010600030101010101" pitchFamily="2" charset="-122"/>
                        <a:ea typeface="宋体" panose="02010600030101010101" pitchFamily="2" charset="-122"/>
                      </a:endParaRPr>
                    </a:p>
                  </a:txBody>
                  <a:tcPr anchor="ctr">
                    <a:lnL w="12700">
                      <a:solidFill>
                        <a:schemeClr val="tx1"/>
                      </a:solidFill>
                      <a:prstDash val="solid"/>
                    </a:lnL>
                    <a:lnR w="12700">
                      <a:solidFill>
                        <a:schemeClr val="tx1"/>
                      </a:solidFill>
                      <a:prstDash val="solid"/>
                    </a:lnR>
                    <a:lnT w="12700">
                      <a:solidFill>
                        <a:schemeClr val="tx1"/>
                      </a:solidFill>
                      <a:prstDash val="solid"/>
                    </a:lnT>
                    <a:lnB w="12700">
                      <a:solidFill>
                        <a:schemeClr val="tx1"/>
                      </a:solidFill>
                      <a:prstDash val="solid"/>
                    </a:lnB>
                    <a:lnTlToBr>
                      <a:noFill/>
                    </a:lnTlToBr>
                    <a:lnBlToTr>
                      <a:noFill/>
                    </a:lnBlToTr>
                  </a:tcPr>
                </a:tc>
              </a:tr>
              <a:tr h="381000">
                <a:tc>
                  <a:txBody>
                    <a:bodyPr/>
                    <a:lstStyle/>
                    <a:p>
                      <a:pPr>
                        <a:buNone/>
                      </a:pPr>
                      <a:r>
                        <a:rPr lang="en-US" altLang="zh-CN" sz="1400" dirty="0">
                          <a:latin typeface="宋体" panose="02010600030101010101" pitchFamily="2" charset="-122"/>
                          <a:ea typeface="宋体" panose="02010600030101010101" pitchFamily="2" charset="-122"/>
                        </a:rPr>
                        <a:t>1.6</a:t>
                      </a:r>
                      <a:endParaRPr lang="zh-CN" altLang="en-US" sz="1400" dirty="0">
                        <a:latin typeface="宋体" panose="02010600030101010101" pitchFamily="2" charset="-122"/>
                        <a:ea typeface="宋体" panose="02010600030101010101" pitchFamily="2" charset="-122"/>
                      </a:endParaRPr>
                    </a:p>
                  </a:txBody>
                  <a:tcPr anchor="ctr">
                    <a:lnL w="12700">
                      <a:solidFill>
                        <a:schemeClr val="tx1"/>
                      </a:solidFill>
                      <a:prstDash val="solid"/>
                    </a:lnL>
                    <a:lnR w="12700">
                      <a:solidFill>
                        <a:schemeClr val="tx1"/>
                      </a:solidFill>
                      <a:prstDash val="solid"/>
                    </a:lnR>
                    <a:lnT w="12700">
                      <a:solidFill>
                        <a:schemeClr val="tx1"/>
                      </a:solidFill>
                      <a:prstDash val="solid"/>
                    </a:lnT>
                    <a:lnB w="12700">
                      <a:solidFill>
                        <a:schemeClr val="tx1"/>
                      </a:solidFill>
                      <a:prstDash val="solid"/>
                    </a:lnB>
                    <a:lnTlToBr>
                      <a:noFill/>
                    </a:lnTlToBr>
                    <a:lnBlToTr>
                      <a:noFill/>
                    </a:lnBlToTr>
                  </a:tcPr>
                </a:tc>
                <a:tc>
                  <a:txBody>
                    <a:bodyPr/>
                    <a:lstStyle/>
                    <a:p>
                      <a:pPr>
                        <a:buNone/>
                      </a:pPr>
                      <a:r>
                        <a:rPr lang="zh-CN" altLang="en-US" sz="1400" dirty="0">
                          <a:latin typeface="宋体" panose="02010600030101010101" pitchFamily="2" charset="-122"/>
                          <a:ea typeface="宋体" panose="02010600030101010101" pitchFamily="2" charset="-122"/>
                          <a:cs typeface="宋体" panose="02010600030101010101" pitchFamily="2" charset="-122"/>
                        </a:rPr>
                        <a:t>全球首个上市国家/地区及上市时间</a:t>
                      </a:r>
                      <a:endParaRPr lang="zh-CN" altLang="en-US" sz="1400" dirty="0">
                        <a:latin typeface="宋体" panose="02010600030101010101" pitchFamily="2" charset="-122"/>
                        <a:ea typeface="宋体" panose="02010600030101010101" pitchFamily="2" charset="-122"/>
                        <a:cs typeface="宋体" panose="02010600030101010101" pitchFamily="2" charset="-122"/>
                      </a:endParaRPr>
                    </a:p>
                  </a:txBody>
                  <a:tcPr anchor="ctr">
                    <a:lnL w="12700">
                      <a:solidFill>
                        <a:schemeClr val="tx1"/>
                      </a:solidFill>
                      <a:prstDash val="solid"/>
                    </a:lnL>
                    <a:lnR w="12700">
                      <a:solidFill>
                        <a:schemeClr val="tx1"/>
                      </a:solidFill>
                      <a:prstDash val="solid"/>
                    </a:lnR>
                    <a:lnT w="12700">
                      <a:solidFill>
                        <a:schemeClr val="tx1"/>
                      </a:solidFill>
                      <a:prstDash val="solid"/>
                    </a:lnT>
                    <a:lnB w="12700">
                      <a:solidFill>
                        <a:schemeClr val="tx1"/>
                      </a:solidFill>
                      <a:prstDash val="solid"/>
                    </a:lnB>
                    <a:lnTlToBr>
                      <a:noFill/>
                    </a:lnTlToBr>
                    <a:lnBlToTr>
                      <a:noFill/>
                    </a:lnBlToTr>
                  </a:tcPr>
                </a:tc>
                <a:tc>
                  <a:txBody>
                    <a:bodyPr/>
                    <a:lstStyle/>
                    <a:p>
                      <a:pPr marL="0" marR="0" indent="0" algn="l" defTabSz="914400" rtl="0" eaLnBrk="1" fontAlgn="auto" latinLnBrk="0" hangingPunct="1">
                        <a:lnSpc>
                          <a:spcPct val="100000"/>
                        </a:lnSpc>
                        <a:spcBef>
                          <a:spcPts val="0"/>
                        </a:spcBef>
                        <a:spcAft>
                          <a:spcPts val="0"/>
                        </a:spcAft>
                        <a:buClrTx/>
                        <a:buSzTx/>
                        <a:buFontTx/>
                        <a:buNone/>
                        <a:defRPr/>
                      </a:pPr>
                      <a:r>
                        <a:rPr lang="zh-CN" altLang="en-US" sz="1400" dirty="0">
                          <a:latin typeface="宋体" panose="02010600030101010101" pitchFamily="2" charset="-122"/>
                          <a:ea typeface="宋体" panose="02010600030101010101" pitchFamily="2" charset="-122"/>
                          <a:sym typeface="+mn-ea"/>
                        </a:rPr>
                        <a:t>美国</a:t>
                      </a:r>
                      <a:r>
                        <a:rPr lang="en-US" altLang="zh-CN" sz="1400" dirty="0">
                          <a:latin typeface="宋体" panose="02010600030101010101" pitchFamily="2" charset="-122"/>
                          <a:ea typeface="宋体" panose="02010600030101010101" pitchFamily="2" charset="-122"/>
                          <a:sym typeface="+mn-ea"/>
                        </a:rPr>
                        <a:t>/</a:t>
                      </a:r>
                      <a:r>
                        <a:rPr lang="zh-CN" altLang="en-US" sz="1400" dirty="0">
                          <a:latin typeface="宋体" panose="02010600030101010101" pitchFamily="2" charset="-122"/>
                          <a:ea typeface="宋体" panose="02010600030101010101" pitchFamily="2" charset="-122"/>
                        </a:rPr>
                        <a:t>1998年3月（</a:t>
                      </a:r>
                      <a:r>
                        <a:rPr lang="en-US" sz="1400" dirty="0">
                          <a:latin typeface="宋体" panose="02010600030101010101" pitchFamily="2" charset="-122"/>
                          <a:ea typeface="宋体" panose="02010600030101010101" pitchFamily="2" charset="-122"/>
                          <a:cs typeface="宋体" panose="02010600030101010101" pitchFamily="2" charset="-122"/>
                        </a:rPr>
                        <a:t>25mg</a:t>
                      </a:r>
                      <a:r>
                        <a:rPr lang="zh-CN" altLang="en-US" sz="1400" dirty="0">
                          <a:latin typeface="宋体" panose="02010600030101010101" pitchFamily="2" charset="-122"/>
                          <a:ea typeface="宋体" panose="02010600030101010101" pitchFamily="2" charset="-122"/>
                          <a:cs typeface="宋体" panose="02010600030101010101" pitchFamily="2" charset="-122"/>
                        </a:rPr>
                        <a:t>、</a:t>
                      </a:r>
                      <a:r>
                        <a:rPr lang="en-US" sz="1400" dirty="0">
                          <a:latin typeface="宋体" panose="02010600030101010101" pitchFamily="2" charset="-122"/>
                          <a:ea typeface="宋体" panose="02010600030101010101" pitchFamily="2" charset="-122"/>
                          <a:cs typeface="宋体" panose="02010600030101010101" pitchFamily="2" charset="-122"/>
                        </a:rPr>
                        <a:t>50mg</a:t>
                      </a:r>
                      <a:r>
                        <a:rPr lang="zh-CN" altLang="en-US" sz="1400" dirty="0">
                          <a:latin typeface="宋体" panose="02010600030101010101" pitchFamily="2" charset="-122"/>
                          <a:ea typeface="宋体" panose="02010600030101010101" pitchFamily="2" charset="-122"/>
                          <a:cs typeface="宋体" panose="02010600030101010101" pitchFamily="2" charset="-122"/>
                        </a:rPr>
                        <a:t>、</a:t>
                      </a:r>
                      <a:r>
                        <a:rPr lang="en-US" sz="1400" dirty="0">
                          <a:latin typeface="宋体" panose="02010600030101010101" pitchFamily="2" charset="-122"/>
                          <a:ea typeface="宋体" panose="02010600030101010101" pitchFamily="2" charset="-122"/>
                          <a:cs typeface="宋体" panose="02010600030101010101" pitchFamily="2" charset="-122"/>
                        </a:rPr>
                        <a:t>100mg</a:t>
                      </a:r>
                      <a:r>
                        <a:rPr lang="zh-CN" altLang="en-US" sz="1400" dirty="0">
                          <a:latin typeface="宋体" panose="02010600030101010101" pitchFamily="2" charset="-122"/>
                          <a:ea typeface="宋体" panose="02010600030101010101" pitchFamily="2" charset="-122"/>
                          <a:cs typeface="宋体" panose="02010600030101010101" pitchFamily="2" charset="-122"/>
                        </a:rPr>
                        <a:t>，治疗</a:t>
                      </a:r>
                      <a:r>
                        <a:rPr lang="en-US" altLang="zh-CN" sz="1400" dirty="0">
                          <a:latin typeface="宋体" panose="02010600030101010101" pitchFamily="2" charset="-122"/>
                          <a:ea typeface="宋体" panose="02010600030101010101" pitchFamily="2" charset="-122"/>
                          <a:cs typeface="宋体" panose="02010600030101010101" pitchFamily="2" charset="-122"/>
                        </a:rPr>
                        <a:t>ED</a:t>
                      </a:r>
                      <a:r>
                        <a:rPr lang="zh-CN" altLang="en-US" sz="1400" dirty="0">
                          <a:latin typeface="宋体" panose="02010600030101010101" pitchFamily="2" charset="-122"/>
                          <a:ea typeface="宋体" panose="02010600030101010101" pitchFamily="2" charset="-122"/>
                        </a:rPr>
                        <a:t>）；</a:t>
                      </a:r>
                      <a:r>
                        <a:rPr lang="zh-CN" altLang="en-US" sz="1400" dirty="0">
                          <a:latin typeface="宋体" panose="02010600030101010101" pitchFamily="2" charset="-122"/>
                          <a:ea typeface="宋体" panose="02010600030101010101" pitchFamily="2" charset="-122"/>
                          <a:sym typeface="+mn-ea"/>
                        </a:rPr>
                        <a:t>美国</a:t>
                      </a:r>
                      <a:r>
                        <a:rPr lang="en-US" altLang="zh-CN" sz="1400" dirty="0">
                          <a:latin typeface="宋体" panose="02010600030101010101" pitchFamily="2" charset="-122"/>
                          <a:ea typeface="宋体" panose="02010600030101010101" pitchFamily="2" charset="-122"/>
                          <a:sym typeface="+mn-ea"/>
                        </a:rPr>
                        <a:t>/</a:t>
                      </a:r>
                      <a:r>
                        <a:rPr lang="en-US" altLang="zh-CN" sz="1400" dirty="0">
                          <a:latin typeface="宋体" panose="02010600030101010101" pitchFamily="2" charset="-122"/>
                          <a:ea typeface="宋体" panose="02010600030101010101" pitchFamily="2" charset="-122"/>
                        </a:rPr>
                        <a:t>2005</a:t>
                      </a:r>
                      <a:r>
                        <a:rPr lang="zh-CN" altLang="en-US" sz="1400" dirty="0">
                          <a:latin typeface="宋体" panose="02010600030101010101" pitchFamily="2" charset="-122"/>
                          <a:ea typeface="宋体" panose="02010600030101010101" pitchFamily="2" charset="-122"/>
                        </a:rPr>
                        <a:t>年3月（</a:t>
                      </a:r>
                      <a:r>
                        <a:rPr lang="en-US" sz="1400" dirty="0">
                          <a:latin typeface="宋体" panose="02010600030101010101" pitchFamily="2" charset="-122"/>
                          <a:ea typeface="宋体" panose="02010600030101010101" pitchFamily="2" charset="-122"/>
                          <a:cs typeface="宋体" panose="02010600030101010101" pitchFamily="2" charset="-122"/>
                        </a:rPr>
                        <a:t>20mg</a:t>
                      </a:r>
                      <a:r>
                        <a:rPr lang="zh-CN" altLang="en-US" sz="1400" dirty="0">
                          <a:latin typeface="宋体" panose="02010600030101010101" pitchFamily="2" charset="-122"/>
                          <a:ea typeface="宋体" panose="02010600030101010101" pitchFamily="2" charset="-122"/>
                          <a:cs typeface="宋体" panose="02010600030101010101" pitchFamily="2" charset="-122"/>
                        </a:rPr>
                        <a:t>，治疗PAH</a:t>
                      </a:r>
                      <a:r>
                        <a:rPr lang="zh-CN" altLang="en-US" sz="1400" dirty="0">
                          <a:latin typeface="宋体" panose="02010600030101010101" pitchFamily="2" charset="-122"/>
                          <a:ea typeface="宋体" panose="02010600030101010101" pitchFamily="2" charset="-122"/>
                        </a:rPr>
                        <a:t>）；</a:t>
                      </a:r>
                      <a:endParaRPr lang="zh-CN" altLang="en-US" sz="1400" dirty="0">
                        <a:latin typeface="宋体" panose="02010600030101010101" pitchFamily="2" charset="-122"/>
                        <a:ea typeface="宋体" panose="02010600030101010101" pitchFamily="2" charset="-122"/>
                      </a:endParaRPr>
                    </a:p>
                  </a:txBody>
                  <a:tcPr anchor="ctr">
                    <a:lnL w="12700">
                      <a:solidFill>
                        <a:schemeClr val="tx1"/>
                      </a:solidFill>
                      <a:prstDash val="solid"/>
                    </a:lnL>
                    <a:lnR w="12700">
                      <a:solidFill>
                        <a:schemeClr val="tx1"/>
                      </a:solidFill>
                      <a:prstDash val="solid"/>
                    </a:lnR>
                    <a:lnT w="12700">
                      <a:solidFill>
                        <a:schemeClr val="tx1"/>
                      </a:solidFill>
                      <a:prstDash val="solid"/>
                    </a:lnT>
                    <a:lnB w="12700">
                      <a:solidFill>
                        <a:schemeClr val="tx1"/>
                      </a:solidFill>
                      <a:prstDash val="solid"/>
                    </a:lnB>
                    <a:lnTlToBr>
                      <a:noFill/>
                    </a:lnTlToBr>
                    <a:lnBlToTr>
                      <a:noFill/>
                    </a:lnBlToTr>
                  </a:tcPr>
                </a:tc>
              </a:tr>
              <a:tr h="381000">
                <a:tc>
                  <a:txBody>
                    <a:bodyPr/>
                    <a:lstStyle/>
                    <a:p>
                      <a:pPr>
                        <a:buNone/>
                      </a:pPr>
                      <a:r>
                        <a:rPr lang="en-US" altLang="zh-CN" sz="1400" dirty="0">
                          <a:latin typeface="宋体" panose="02010600030101010101" pitchFamily="2" charset="-122"/>
                          <a:ea typeface="宋体" panose="02010600030101010101" pitchFamily="2" charset="-122"/>
                        </a:rPr>
                        <a:t>1.7</a:t>
                      </a:r>
                      <a:endParaRPr lang="zh-CN" altLang="en-US" sz="1400" dirty="0">
                        <a:latin typeface="宋体" panose="02010600030101010101" pitchFamily="2" charset="-122"/>
                        <a:ea typeface="宋体" panose="02010600030101010101" pitchFamily="2" charset="-122"/>
                      </a:endParaRPr>
                    </a:p>
                  </a:txBody>
                  <a:tcPr anchor="ctr">
                    <a:lnL w="12700">
                      <a:solidFill>
                        <a:schemeClr val="tx1"/>
                      </a:solidFill>
                      <a:prstDash val="solid"/>
                    </a:lnL>
                    <a:lnR w="12700">
                      <a:solidFill>
                        <a:schemeClr val="tx1"/>
                      </a:solidFill>
                      <a:prstDash val="solid"/>
                    </a:lnR>
                    <a:lnT w="12700">
                      <a:solidFill>
                        <a:schemeClr val="tx1"/>
                      </a:solidFill>
                      <a:prstDash val="solid"/>
                    </a:lnT>
                    <a:lnB w="12700">
                      <a:solidFill>
                        <a:schemeClr val="tx1"/>
                      </a:solidFill>
                      <a:prstDash val="solid"/>
                    </a:lnB>
                    <a:lnTlToBr>
                      <a:noFill/>
                    </a:lnTlToBr>
                    <a:lnBlToTr>
                      <a:noFill/>
                    </a:lnBlToTr>
                  </a:tcPr>
                </a:tc>
                <a:tc>
                  <a:txBody>
                    <a:bodyPr/>
                    <a:lstStyle/>
                    <a:p>
                      <a:pPr>
                        <a:buNone/>
                      </a:pPr>
                      <a:r>
                        <a:rPr lang="zh-CN" altLang="en-US" sz="1400">
                          <a:latin typeface="宋体" panose="02010600030101010101" pitchFamily="2" charset="-122"/>
                          <a:ea typeface="宋体" panose="02010600030101010101" pitchFamily="2" charset="-122"/>
                          <a:cs typeface="宋体" panose="02010600030101010101" pitchFamily="2" charset="-122"/>
                        </a:rPr>
                        <a:t>是否为 OTC 药品</a:t>
                      </a:r>
                      <a:endParaRPr lang="zh-CN" altLang="en-US" sz="1400">
                        <a:latin typeface="宋体" panose="02010600030101010101" pitchFamily="2" charset="-122"/>
                        <a:ea typeface="宋体" panose="02010600030101010101" pitchFamily="2" charset="-122"/>
                        <a:cs typeface="宋体" panose="02010600030101010101" pitchFamily="2" charset="-122"/>
                      </a:endParaRPr>
                    </a:p>
                  </a:txBody>
                  <a:tcPr anchor="ctr">
                    <a:lnL w="12700">
                      <a:solidFill>
                        <a:schemeClr val="tx1"/>
                      </a:solidFill>
                      <a:prstDash val="solid"/>
                    </a:lnL>
                    <a:lnR w="12700">
                      <a:solidFill>
                        <a:schemeClr val="tx1"/>
                      </a:solidFill>
                      <a:prstDash val="solid"/>
                    </a:lnR>
                    <a:lnT w="12700">
                      <a:solidFill>
                        <a:schemeClr val="tx1"/>
                      </a:solidFill>
                      <a:prstDash val="solid"/>
                    </a:lnT>
                    <a:lnB w="12700">
                      <a:solidFill>
                        <a:schemeClr val="tx1"/>
                      </a:solidFill>
                      <a:prstDash val="solid"/>
                    </a:lnB>
                    <a:lnTlToBr>
                      <a:noFill/>
                    </a:lnTlToBr>
                    <a:lnBlToTr>
                      <a:noFill/>
                    </a:lnBlToTr>
                  </a:tcPr>
                </a:tc>
                <a:tc>
                  <a:txBody>
                    <a:bodyPr/>
                    <a:lstStyle/>
                    <a:p>
                      <a:pPr>
                        <a:buNone/>
                      </a:pPr>
                      <a:r>
                        <a:rPr lang="zh-CN" altLang="en-US" sz="1400" dirty="0">
                          <a:latin typeface="宋体" panose="02010600030101010101" pitchFamily="2" charset="-122"/>
                          <a:ea typeface="宋体" panose="02010600030101010101" pitchFamily="2" charset="-122"/>
                        </a:rPr>
                        <a:t>否</a:t>
                      </a:r>
                      <a:endParaRPr lang="zh-CN" altLang="en-US" sz="1400" dirty="0">
                        <a:latin typeface="宋体" panose="02010600030101010101" pitchFamily="2" charset="-122"/>
                        <a:ea typeface="宋体" panose="02010600030101010101" pitchFamily="2" charset="-122"/>
                      </a:endParaRPr>
                    </a:p>
                  </a:txBody>
                  <a:tcPr anchor="ctr">
                    <a:lnL w="12700">
                      <a:solidFill>
                        <a:schemeClr val="tx1"/>
                      </a:solidFill>
                      <a:prstDash val="solid"/>
                    </a:lnL>
                    <a:lnR w="12700">
                      <a:solidFill>
                        <a:schemeClr val="tx1"/>
                      </a:solidFill>
                      <a:prstDash val="solid"/>
                    </a:lnR>
                    <a:lnT w="12700">
                      <a:solidFill>
                        <a:schemeClr val="tx1"/>
                      </a:solidFill>
                      <a:prstDash val="solid"/>
                    </a:lnT>
                    <a:lnB w="12700">
                      <a:solidFill>
                        <a:schemeClr val="tx1"/>
                      </a:solidFill>
                      <a:prstDash val="solid"/>
                    </a:lnB>
                    <a:lnTlToBr>
                      <a:noFill/>
                    </a:lnTlToBr>
                    <a:lnBlToTr>
                      <a:noFill/>
                    </a:lnBlToTr>
                  </a:tcPr>
                </a:tc>
              </a:tr>
              <a:tr h="381000">
                <a:tc>
                  <a:txBody>
                    <a:bodyPr/>
                    <a:lstStyle/>
                    <a:p>
                      <a:pPr>
                        <a:buNone/>
                      </a:pPr>
                      <a:r>
                        <a:rPr lang="en-US" altLang="zh-CN" sz="1400" dirty="0">
                          <a:latin typeface="宋体" panose="02010600030101010101" pitchFamily="2" charset="-122"/>
                          <a:ea typeface="宋体" panose="02010600030101010101" pitchFamily="2" charset="-122"/>
                        </a:rPr>
                        <a:t>1.8</a:t>
                      </a:r>
                      <a:endParaRPr lang="en-US" altLang="zh-CN" sz="1400" dirty="0">
                        <a:latin typeface="宋体" panose="02010600030101010101" pitchFamily="2" charset="-122"/>
                        <a:ea typeface="宋体" panose="02010600030101010101" pitchFamily="2" charset="-122"/>
                      </a:endParaRPr>
                    </a:p>
                  </a:txBody>
                  <a:tcPr anchor="ctr">
                    <a:lnL w="12700">
                      <a:solidFill>
                        <a:schemeClr val="tx1"/>
                      </a:solidFill>
                      <a:prstDash val="solid"/>
                    </a:lnL>
                    <a:lnR w="12700">
                      <a:solidFill>
                        <a:schemeClr val="tx1"/>
                      </a:solidFill>
                      <a:prstDash val="solid"/>
                    </a:lnR>
                    <a:lnT w="12700">
                      <a:solidFill>
                        <a:schemeClr val="tx1"/>
                      </a:solidFill>
                      <a:prstDash val="solid"/>
                    </a:lnT>
                    <a:lnB w="12700">
                      <a:solidFill>
                        <a:schemeClr val="tx1"/>
                      </a:solidFill>
                      <a:prstDash val="solid"/>
                    </a:lnB>
                    <a:lnTlToBr>
                      <a:noFill/>
                    </a:lnTlToBr>
                    <a:lnBlToTr>
                      <a:noFill/>
                    </a:lnBlToTr>
                  </a:tcPr>
                </a:tc>
                <a:tc>
                  <a:txBody>
                    <a:bodyPr/>
                    <a:lstStyle/>
                    <a:p>
                      <a:pPr>
                        <a:buNone/>
                      </a:pPr>
                      <a:r>
                        <a:rPr lang="zh-CN" altLang="en-US" sz="1400">
                          <a:latin typeface="宋体" panose="02010600030101010101" pitchFamily="2" charset="-122"/>
                          <a:ea typeface="宋体" panose="02010600030101010101" pitchFamily="2" charset="-122"/>
                          <a:cs typeface="宋体" panose="02010600030101010101" pitchFamily="2" charset="-122"/>
                        </a:rPr>
                        <a:t>弥补未满足的治疗需求</a:t>
                      </a:r>
                      <a:endParaRPr lang="zh-CN" altLang="en-US" sz="1400">
                        <a:latin typeface="宋体" panose="02010600030101010101" pitchFamily="2" charset="-122"/>
                        <a:ea typeface="宋体" panose="02010600030101010101" pitchFamily="2" charset="-122"/>
                        <a:cs typeface="宋体" panose="02010600030101010101" pitchFamily="2" charset="-122"/>
                      </a:endParaRPr>
                    </a:p>
                  </a:txBody>
                  <a:tcPr anchor="ctr">
                    <a:lnL w="12700">
                      <a:solidFill>
                        <a:schemeClr val="tx1"/>
                      </a:solidFill>
                      <a:prstDash val="solid"/>
                    </a:lnL>
                    <a:lnR w="12700">
                      <a:solidFill>
                        <a:schemeClr val="tx1"/>
                      </a:solidFill>
                      <a:prstDash val="solid"/>
                    </a:lnR>
                    <a:lnT w="12700">
                      <a:solidFill>
                        <a:schemeClr val="tx1"/>
                      </a:solidFill>
                      <a:prstDash val="solid"/>
                    </a:lnT>
                    <a:lnB w="12700">
                      <a:solidFill>
                        <a:schemeClr val="tx1"/>
                      </a:solidFill>
                      <a:prstDash val="solid"/>
                    </a:lnB>
                    <a:lnTlToBr>
                      <a:noFill/>
                    </a:lnTlToBr>
                    <a:lnBlToTr>
                      <a:noFill/>
                    </a:lnBlToTr>
                  </a:tcPr>
                </a:tc>
                <a:tc>
                  <a:txBody>
                    <a:bodyPr/>
                    <a:lstStyle/>
                    <a:p>
                      <a:pPr>
                        <a:buNone/>
                      </a:pPr>
                      <a:r>
                        <a:rPr lang="en-US" altLang="zh-CN" sz="1400" dirty="0">
                          <a:latin typeface="宋体" panose="02010600030101010101" pitchFamily="2" charset="-122"/>
                          <a:ea typeface="宋体" panose="02010600030101010101" pitchFamily="2" charset="-122"/>
                          <a:cs typeface="宋体" panose="02010600030101010101" pitchFamily="2" charset="-122"/>
                        </a:rPr>
                        <a:t>PAH</a:t>
                      </a:r>
                      <a:r>
                        <a:rPr lang="zh-CN" altLang="en-US" sz="1400" dirty="0">
                          <a:latin typeface="宋体" panose="02010600030101010101" pitchFamily="2" charset="-122"/>
                          <a:ea typeface="宋体" panose="02010600030101010101" pitchFamily="2" charset="-122"/>
                          <a:cs typeface="宋体" panose="02010600030101010101" pitchFamily="2" charset="-122"/>
                        </a:rPr>
                        <a:t>患者需长期服用</a:t>
                      </a:r>
                      <a:r>
                        <a:rPr lang="en-US" altLang="zh-CN" sz="1400" dirty="0">
                          <a:latin typeface="宋体" panose="02010600030101010101" pitchFamily="2" charset="-122"/>
                          <a:ea typeface="宋体" panose="02010600030101010101" pitchFamily="2" charset="-122"/>
                          <a:cs typeface="宋体" panose="02010600030101010101" pitchFamily="2" charset="-122"/>
                        </a:rPr>
                        <a:t>PDE5</a:t>
                      </a:r>
                      <a:r>
                        <a:rPr lang="zh-CN" altLang="en-US" sz="1400" dirty="0">
                          <a:latin typeface="宋体" panose="02010600030101010101" pitchFamily="2" charset="-122"/>
                          <a:ea typeface="宋体" panose="02010600030101010101" pitchFamily="2" charset="-122"/>
                          <a:cs typeface="宋体" panose="02010600030101010101" pitchFamily="2" charset="-122"/>
                        </a:rPr>
                        <a:t>抑制剂以改善运动耐量和血液动力学，延长生存周期。枸橼酸西地那非片</a:t>
                      </a:r>
                      <a:r>
                        <a:rPr lang="en-US" altLang="zh-CN" sz="1400" dirty="0">
                          <a:latin typeface="宋体" panose="02010600030101010101" pitchFamily="2" charset="-122"/>
                          <a:ea typeface="宋体" panose="02010600030101010101" pitchFamily="2" charset="-122"/>
                          <a:cs typeface="宋体" panose="02010600030101010101" pitchFamily="2" charset="-122"/>
                        </a:rPr>
                        <a:t>20mg</a:t>
                      </a:r>
                      <a:r>
                        <a:rPr lang="zh-CN" altLang="en-US" sz="1400" dirty="0">
                          <a:latin typeface="宋体" panose="02010600030101010101" pitchFamily="2" charset="-122"/>
                          <a:ea typeface="宋体" panose="02010600030101010101" pitchFamily="2" charset="-122"/>
                          <a:cs typeface="宋体" panose="02010600030101010101" pitchFamily="2" charset="-122"/>
                        </a:rPr>
                        <a:t>是唯一获批</a:t>
                      </a:r>
                      <a:r>
                        <a:rPr lang="en-US" altLang="zh-CN" sz="1400" dirty="0">
                          <a:latin typeface="宋体" panose="02010600030101010101" pitchFamily="2" charset="-122"/>
                          <a:ea typeface="宋体" panose="02010600030101010101" pitchFamily="2" charset="-122"/>
                          <a:cs typeface="宋体" panose="02010600030101010101" pitchFamily="2" charset="-122"/>
                        </a:rPr>
                        <a:t>PAH</a:t>
                      </a:r>
                      <a:r>
                        <a:rPr lang="zh-CN" altLang="en-US" sz="1400" dirty="0">
                          <a:latin typeface="宋体" panose="02010600030101010101" pitchFamily="2" charset="-122"/>
                          <a:ea typeface="宋体" panose="02010600030101010101" pitchFamily="2" charset="-122"/>
                          <a:cs typeface="宋体" panose="02010600030101010101" pitchFamily="2" charset="-122"/>
                        </a:rPr>
                        <a:t>适应症的</a:t>
                      </a:r>
                      <a:r>
                        <a:rPr lang="en-US" altLang="zh-CN" sz="1400" dirty="0">
                          <a:latin typeface="宋体" panose="02010600030101010101" pitchFamily="2" charset="-122"/>
                          <a:ea typeface="宋体" panose="02010600030101010101" pitchFamily="2" charset="-122"/>
                          <a:cs typeface="宋体" panose="02010600030101010101" pitchFamily="2" charset="-122"/>
                        </a:rPr>
                        <a:t>PDE5</a:t>
                      </a:r>
                      <a:r>
                        <a:rPr lang="zh-CN" altLang="en-US" sz="1400" dirty="0">
                          <a:latin typeface="宋体" panose="02010600030101010101" pitchFamily="2" charset="-122"/>
                          <a:ea typeface="宋体" panose="02010600030101010101" pitchFamily="2" charset="-122"/>
                          <a:cs typeface="宋体" panose="02010600030101010101" pitchFamily="2" charset="-122"/>
                        </a:rPr>
                        <a:t>抑制剂，价格相对较高，患者经济负担较重，影响患者的治疗依从性，从而导致疾病进展，缩短了生存周期。</a:t>
                      </a:r>
                      <a:endParaRPr lang="zh-CN" altLang="en-US" sz="1400" b="1" dirty="0">
                        <a:solidFill>
                          <a:srgbClr val="FF0000"/>
                        </a:solidFill>
                        <a:latin typeface="宋体" panose="02010600030101010101" pitchFamily="2" charset="-122"/>
                        <a:ea typeface="宋体" panose="02010600030101010101" pitchFamily="2" charset="-122"/>
                        <a:cs typeface="宋体" panose="02010600030101010101" pitchFamily="2" charset="-122"/>
                      </a:endParaRPr>
                    </a:p>
                  </a:txBody>
                  <a:tcPr anchor="ctr">
                    <a:lnL w="12700">
                      <a:solidFill>
                        <a:schemeClr val="tx1"/>
                      </a:solidFill>
                      <a:prstDash val="solid"/>
                    </a:lnL>
                    <a:lnR w="12700">
                      <a:solidFill>
                        <a:schemeClr val="tx1"/>
                      </a:solidFill>
                      <a:prstDash val="solid"/>
                    </a:lnR>
                    <a:lnT w="12700">
                      <a:solidFill>
                        <a:schemeClr val="tx1"/>
                      </a:solidFill>
                      <a:prstDash val="solid"/>
                    </a:lnT>
                    <a:lnB w="12700">
                      <a:solidFill>
                        <a:schemeClr val="tx1"/>
                      </a:solidFill>
                      <a:prstDash val="solid"/>
                    </a:lnB>
                    <a:lnTlToBr>
                      <a:noFill/>
                    </a:lnTlToBr>
                    <a:lnBlToTr>
                      <a:noFill/>
                    </a:lnBlToTr>
                  </a:tcPr>
                </a:tc>
              </a:tr>
            </a:tbl>
          </a:graphicData>
        </a:graphic>
      </p:graphicFrame>
      <p:sp>
        <p:nvSpPr>
          <p:cNvPr id="2" name="椭圆 1"/>
          <p:cNvSpPr/>
          <p:nvPr/>
        </p:nvSpPr>
        <p:spPr>
          <a:xfrm>
            <a:off x="247211" y="194310"/>
            <a:ext cx="1001405" cy="923330"/>
          </a:xfrm>
          <a:prstGeom prst="ellipse">
            <a:avLst/>
          </a:prstGeom>
          <a:noFill/>
          <a:ln w="57150">
            <a:solidFill>
              <a:srgbClr val="3C8689"/>
            </a:solidFill>
          </a:ln>
          <a:extLst>
            <a:ext uri="{909E8E84-426E-40DD-AFC4-6F175D3DCCD1}">
              <a14:hiddenFill xmlns:a14="http://schemas.microsoft.com/office/drawing/2010/main">
                <a:solidFill>
                  <a:schemeClr val="bg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p>
        </p:txBody>
      </p:sp>
      <p:sp>
        <p:nvSpPr>
          <p:cNvPr id="5" name="文本框 13"/>
          <p:cNvSpPr txBox="1"/>
          <p:nvPr/>
        </p:nvSpPr>
        <p:spPr>
          <a:xfrm>
            <a:off x="332733" y="271254"/>
            <a:ext cx="958644" cy="769441"/>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ltLang="zh-CN" sz="4400" b="1" dirty="0">
                <a:solidFill>
                  <a:srgbClr val="3C8689"/>
                </a:solidFill>
                <a:latin typeface="微软雅黑" panose="020B0503020204020204" pitchFamily="34" charset="-122"/>
                <a:ea typeface="微软雅黑" panose="020B0503020204020204" pitchFamily="34" charset="-122"/>
              </a:rPr>
              <a:t>01</a:t>
            </a:r>
            <a:endParaRPr lang="en-US" altLang="zh-CN" sz="4400" b="1" dirty="0">
              <a:solidFill>
                <a:srgbClr val="3C8689"/>
              </a:solidFill>
              <a:latin typeface="微软雅黑" panose="020B0503020204020204" pitchFamily="34" charset="-122"/>
              <a:ea typeface="微软雅黑" panose="020B0503020204020204" pitchFamily="34" charset="-122"/>
            </a:endParaRPr>
          </a:p>
        </p:txBody>
      </p:sp>
      <p:sp>
        <p:nvSpPr>
          <p:cNvPr id="6" name="文本框 2"/>
          <p:cNvSpPr txBox="1"/>
          <p:nvPr/>
        </p:nvSpPr>
        <p:spPr>
          <a:xfrm>
            <a:off x="1417739" y="271254"/>
            <a:ext cx="3570208" cy="769441"/>
          </a:xfrm>
          <a:prstGeom prst="rect">
            <a:avLst/>
          </a:prstGeom>
          <a:noFill/>
        </p:spPr>
        <p:txBody>
          <a:bodyPr wrap="none" rtlCol="0" anchor="t">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indent="0" algn="ctr">
              <a:buNone/>
            </a:pPr>
            <a:r>
              <a:rPr lang="zh-CN" altLang="en-US" sz="4400" b="1" dirty="0">
                <a:solidFill>
                  <a:srgbClr val="3C8689"/>
                </a:solidFill>
                <a:latin typeface="宋体" panose="02010600030101010101" pitchFamily="2" charset="-122"/>
                <a:ea typeface="宋体" panose="02010600030101010101" pitchFamily="2" charset="-122"/>
                <a:sym typeface="+mn-ea"/>
              </a:rPr>
              <a:t>产品基本信息</a:t>
            </a:r>
            <a:endParaRPr lang="zh-CN" altLang="en-US" sz="4400" b="1" dirty="0">
              <a:solidFill>
                <a:srgbClr val="3C8689"/>
              </a:solidFill>
              <a:latin typeface="宋体" panose="02010600030101010101" pitchFamily="2" charset="-122"/>
              <a:ea typeface="宋体" panose="02010600030101010101" pitchFamily="2" charset="-122"/>
              <a:sym typeface="+mn-ea"/>
            </a:endParaRPr>
          </a:p>
        </p:txBody>
      </p:sp>
    </p:spTree>
    <p:custDataLst>
      <p:tags r:id="rId2"/>
    </p:custDataLst>
  </p:cSld>
  <p:clrMapOvr>
    <a:masterClrMapping/>
  </p:clrMapOvr>
  <mc:AlternateContent xmlns:mc="http://schemas.openxmlformats.org/markup-compatibility/2006">
    <mc:Choice xmlns:p14="http://schemas.microsoft.com/office/powerpoint/2010/main" Requires="p14">
      <p:transition spd="slow" p14:dur="1300" advTm="0">
        <p14:pan dir="u"/>
      </p:transition>
    </mc:Choice>
    <mc:Fallback>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grpId="0" nodeType="with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circle(in)">
                                      <p:cBhvr>
                                        <p:cTn id="7" dur="20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bldLvl="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KSO_Shape"/>
          <p:cNvSpPr/>
          <p:nvPr/>
        </p:nvSpPr>
        <p:spPr bwMode="auto">
          <a:xfrm>
            <a:off x="1087120" y="842645"/>
            <a:ext cx="746760" cy="854710"/>
          </a:xfrm>
          <a:custGeom>
            <a:avLst/>
            <a:gdLst>
              <a:gd name="T0" fmla="*/ 2809875 w 4627563"/>
              <a:gd name="T1" fmla="*/ 4811712 h 5299074"/>
              <a:gd name="T2" fmla="*/ 2745224 w 4627563"/>
              <a:gd name="T3" fmla="*/ 4870449 h 5299074"/>
              <a:gd name="T4" fmla="*/ 2693583 w 4627563"/>
              <a:gd name="T5" fmla="*/ 4799805 h 5299074"/>
              <a:gd name="T6" fmla="*/ 3054173 w 4627563"/>
              <a:gd name="T7" fmla="*/ 4245768 h 5299074"/>
              <a:gd name="T8" fmla="*/ 3143251 w 4627563"/>
              <a:gd name="T9" fmla="*/ 4339034 h 5299074"/>
              <a:gd name="T10" fmla="*/ 3063717 w 4627563"/>
              <a:gd name="T11" fmla="*/ 4441428 h 5299074"/>
              <a:gd name="T12" fmla="*/ 2956345 w 4627563"/>
              <a:gd name="T13" fmla="*/ 4391421 h 5299074"/>
              <a:gd name="T14" fmla="*/ 2973843 w 4627563"/>
              <a:gd name="T15" fmla="*/ 4273946 h 5299074"/>
              <a:gd name="T16" fmla="*/ 3313113 w 4627563"/>
              <a:gd name="T17" fmla="*/ 3781821 h 5299074"/>
              <a:gd name="T18" fmla="*/ 3390107 w 4627563"/>
              <a:gd name="T19" fmla="*/ 3842543 h 5299074"/>
              <a:gd name="T20" fmla="*/ 3397647 w 4627563"/>
              <a:gd name="T21" fmla="*/ 3943746 h 5299074"/>
              <a:gd name="T22" fmla="*/ 3329782 w 4627563"/>
              <a:gd name="T23" fmla="*/ 4014787 h 5299074"/>
              <a:gd name="T24" fmla="*/ 3228578 w 4627563"/>
              <a:gd name="T25" fmla="*/ 4012009 h 5299074"/>
              <a:gd name="T26" fmla="*/ 3164681 w 4627563"/>
              <a:gd name="T27" fmla="*/ 3937793 h 5299074"/>
              <a:gd name="T28" fmla="*/ 3176984 w 4627563"/>
              <a:gd name="T29" fmla="*/ 3837781 h 5299074"/>
              <a:gd name="T30" fmla="*/ 3257153 w 4627563"/>
              <a:gd name="T31" fmla="*/ 3780631 h 5299074"/>
              <a:gd name="T32" fmla="*/ 2749233 w 4627563"/>
              <a:gd name="T33" fmla="*/ 3662481 h 5299074"/>
              <a:gd name="T34" fmla="*/ 2837260 w 4627563"/>
              <a:gd name="T35" fmla="*/ 3818473 h 5299074"/>
              <a:gd name="T36" fmla="*/ 2780558 w 4627563"/>
              <a:gd name="T37" fmla="*/ 3991178 h 5299074"/>
              <a:gd name="T38" fmla="*/ 2616002 w 4627563"/>
              <a:gd name="T39" fmla="*/ 4064000 h 5299074"/>
              <a:gd name="T40" fmla="*/ 2451446 w 4627563"/>
              <a:gd name="T41" fmla="*/ 3991178 h 5299074"/>
              <a:gd name="T42" fmla="*/ 2395140 w 4627563"/>
              <a:gd name="T43" fmla="*/ 3818473 h 5299074"/>
              <a:gd name="T44" fmla="*/ 2483167 w 4627563"/>
              <a:gd name="T45" fmla="*/ 3662481 h 5299074"/>
              <a:gd name="T46" fmla="*/ 2204869 w 4627563"/>
              <a:gd name="T47" fmla="*/ 3415897 h 5299074"/>
              <a:gd name="T48" fmla="*/ 2282395 w 4627563"/>
              <a:gd name="T49" fmla="*/ 3464853 h 5299074"/>
              <a:gd name="T50" fmla="*/ 2298297 w 4627563"/>
              <a:gd name="T51" fmla="*/ 3556447 h 5299074"/>
              <a:gd name="T52" fmla="*/ 2241843 w 4627563"/>
              <a:gd name="T53" fmla="*/ 3627907 h 5299074"/>
              <a:gd name="T54" fmla="*/ 2148415 w 4627563"/>
              <a:gd name="T55" fmla="*/ 3634619 h 5299074"/>
              <a:gd name="T56" fmla="*/ 2082419 w 4627563"/>
              <a:gd name="T57" fmla="*/ 3572634 h 5299074"/>
              <a:gd name="T58" fmla="*/ 2084805 w 4627563"/>
              <a:gd name="T59" fmla="*/ 3479065 h 5299074"/>
              <a:gd name="T60" fmla="*/ 2153583 w 4627563"/>
              <a:gd name="T61" fmla="*/ 3419845 h 5299074"/>
              <a:gd name="T62" fmla="*/ 2956426 w 4627563"/>
              <a:gd name="T63" fmla="*/ 3238079 h 5299074"/>
              <a:gd name="T64" fmla="*/ 3038085 w 4627563"/>
              <a:gd name="T65" fmla="*/ 3342332 h 5299074"/>
              <a:gd name="T66" fmla="*/ 3015093 w 4627563"/>
              <a:gd name="T67" fmla="*/ 3476712 h 5299074"/>
              <a:gd name="T68" fmla="*/ 2902515 w 4627563"/>
              <a:gd name="T69" fmla="*/ 3548065 h 5299074"/>
              <a:gd name="T70" fmla="*/ 2771703 w 4627563"/>
              <a:gd name="T71" fmla="*/ 3511992 h 5299074"/>
              <a:gd name="T72" fmla="*/ 2711450 w 4627563"/>
              <a:gd name="T73" fmla="*/ 3392675 h 5299074"/>
              <a:gd name="T74" fmla="*/ 2760207 w 4627563"/>
              <a:gd name="T75" fmla="*/ 3266620 h 5299074"/>
              <a:gd name="T76" fmla="*/ 1341242 w 4627563"/>
              <a:gd name="T77" fmla="*/ 3000374 h 5299074"/>
              <a:gd name="T78" fmla="*/ 403620 w 4627563"/>
              <a:gd name="T79" fmla="*/ 4688870 h 5299074"/>
              <a:gd name="T80" fmla="*/ 498850 w 4627563"/>
              <a:gd name="T81" fmla="*/ 4903704 h 5299074"/>
              <a:gd name="T82" fmla="*/ 4005310 w 4627563"/>
              <a:gd name="T83" fmla="*/ 5016085 h 5299074"/>
              <a:gd name="T84" fmla="*/ 4184661 w 4627563"/>
              <a:gd name="T85" fmla="*/ 4815944 h 5299074"/>
              <a:gd name="T86" fmla="*/ 4235053 w 4627563"/>
              <a:gd name="T87" fmla="*/ 4552265 h 5299074"/>
              <a:gd name="T88" fmla="*/ 3271841 w 4627563"/>
              <a:gd name="T89" fmla="*/ 3015685 h 5299074"/>
              <a:gd name="T90" fmla="*/ 2892903 w 4627563"/>
              <a:gd name="T91" fmla="*/ 3076933 h 5299074"/>
              <a:gd name="T92" fmla="*/ 1694982 w 4627563"/>
              <a:gd name="T93" fmla="*/ 3074149 h 5299074"/>
              <a:gd name="T94" fmla="*/ 1349374 w 4627563"/>
              <a:gd name="T95" fmla="*/ 3013299 h 5299074"/>
              <a:gd name="T96" fmla="*/ 2995870 w 4627563"/>
              <a:gd name="T97" fmla="*/ 46427 h 5299074"/>
              <a:gd name="T98" fmla="*/ 3112958 w 4627563"/>
              <a:gd name="T99" fmla="*/ 207534 h 5299074"/>
              <a:gd name="T100" fmla="*/ 3105417 w 4627563"/>
              <a:gd name="T101" fmla="*/ 379356 h 5299074"/>
              <a:gd name="T102" fmla="*/ 4604543 w 4627563"/>
              <a:gd name="T103" fmla="*/ 4495920 h 5299074"/>
              <a:gd name="T104" fmla="*/ 4621213 w 4627563"/>
              <a:gd name="T105" fmla="*/ 4792341 h 5299074"/>
              <a:gd name="T106" fmla="*/ 4525161 w 4627563"/>
              <a:gd name="T107" fmla="*/ 5066144 h 5299074"/>
              <a:gd name="T108" fmla="*/ 4255659 w 4627563"/>
              <a:gd name="T109" fmla="*/ 5299074 h 5299074"/>
              <a:gd name="T110" fmla="*/ 113119 w 4627563"/>
              <a:gd name="T111" fmla="*/ 5082016 h 5299074"/>
              <a:gd name="T112" fmla="*/ 8335 w 4627563"/>
              <a:gd name="T113" fmla="*/ 4807817 h 5299074"/>
              <a:gd name="T114" fmla="*/ 20640 w 4627563"/>
              <a:gd name="T115" fmla="*/ 4504649 h 5299074"/>
              <a:gd name="T116" fmla="*/ 1525322 w 4627563"/>
              <a:gd name="T117" fmla="*/ 390466 h 5299074"/>
              <a:gd name="T118" fmla="*/ 1512224 w 4627563"/>
              <a:gd name="T119" fmla="*/ 217058 h 5299074"/>
              <a:gd name="T120" fmla="*/ 1623358 w 4627563"/>
              <a:gd name="T121" fmla="*/ 52776 h 52990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4627563" h="5299074">
                <a:moveTo>
                  <a:pt x="2751137" y="4752974"/>
                </a:moveTo>
                <a:lnTo>
                  <a:pt x="2757445" y="4753371"/>
                </a:lnTo>
                <a:lnTo>
                  <a:pt x="2762964" y="4754165"/>
                </a:lnTo>
                <a:lnTo>
                  <a:pt x="2768483" y="4755355"/>
                </a:lnTo>
                <a:lnTo>
                  <a:pt x="2774002" y="4757340"/>
                </a:lnTo>
                <a:lnTo>
                  <a:pt x="2779127" y="4760118"/>
                </a:lnTo>
                <a:lnTo>
                  <a:pt x="2783857" y="4762896"/>
                </a:lnTo>
                <a:lnTo>
                  <a:pt x="2788193" y="4766071"/>
                </a:lnTo>
                <a:lnTo>
                  <a:pt x="2792530" y="4770040"/>
                </a:lnTo>
                <a:lnTo>
                  <a:pt x="2796472" y="4774009"/>
                </a:lnTo>
                <a:lnTo>
                  <a:pt x="2800020" y="4778771"/>
                </a:lnTo>
                <a:lnTo>
                  <a:pt x="2802779" y="4783534"/>
                </a:lnTo>
                <a:lnTo>
                  <a:pt x="2805144" y="4788693"/>
                </a:lnTo>
                <a:lnTo>
                  <a:pt x="2807116" y="4793852"/>
                </a:lnTo>
                <a:lnTo>
                  <a:pt x="2808298" y="4799805"/>
                </a:lnTo>
                <a:lnTo>
                  <a:pt x="2809481" y="4805759"/>
                </a:lnTo>
                <a:lnTo>
                  <a:pt x="2809875" y="4811712"/>
                </a:lnTo>
                <a:lnTo>
                  <a:pt x="2809481" y="4817665"/>
                </a:lnTo>
                <a:lnTo>
                  <a:pt x="2808298" y="4823618"/>
                </a:lnTo>
                <a:lnTo>
                  <a:pt x="2807116" y="4829174"/>
                </a:lnTo>
                <a:lnTo>
                  <a:pt x="2805144" y="4834730"/>
                </a:lnTo>
                <a:lnTo>
                  <a:pt x="2802779" y="4839890"/>
                </a:lnTo>
                <a:lnTo>
                  <a:pt x="2800020" y="4844652"/>
                </a:lnTo>
                <a:lnTo>
                  <a:pt x="2796472" y="4849415"/>
                </a:lnTo>
                <a:lnTo>
                  <a:pt x="2792530" y="4853384"/>
                </a:lnTo>
                <a:lnTo>
                  <a:pt x="2788193" y="4857352"/>
                </a:lnTo>
                <a:lnTo>
                  <a:pt x="2783857" y="4860527"/>
                </a:lnTo>
                <a:lnTo>
                  <a:pt x="2779127" y="4863305"/>
                </a:lnTo>
                <a:lnTo>
                  <a:pt x="2774002" y="4866084"/>
                </a:lnTo>
                <a:lnTo>
                  <a:pt x="2768483" y="4868068"/>
                </a:lnTo>
                <a:lnTo>
                  <a:pt x="2762964" y="4869655"/>
                </a:lnTo>
                <a:lnTo>
                  <a:pt x="2757445" y="4870449"/>
                </a:lnTo>
                <a:lnTo>
                  <a:pt x="2751137" y="4870449"/>
                </a:lnTo>
                <a:lnTo>
                  <a:pt x="2745224" y="4870449"/>
                </a:lnTo>
                <a:lnTo>
                  <a:pt x="2739705" y="4869655"/>
                </a:lnTo>
                <a:lnTo>
                  <a:pt x="2733792" y="4868068"/>
                </a:lnTo>
                <a:lnTo>
                  <a:pt x="2728273" y="4866084"/>
                </a:lnTo>
                <a:lnTo>
                  <a:pt x="2723543" y="4863305"/>
                </a:lnTo>
                <a:lnTo>
                  <a:pt x="2718418" y="4860527"/>
                </a:lnTo>
                <a:lnTo>
                  <a:pt x="2714082" y="4857352"/>
                </a:lnTo>
                <a:lnTo>
                  <a:pt x="2709745" y="4853384"/>
                </a:lnTo>
                <a:lnTo>
                  <a:pt x="2706197" y="4849415"/>
                </a:lnTo>
                <a:lnTo>
                  <a:pt x="2702649" y="4844652"/>
                </a:lnTo>
                <a:lnTo>
                  <a:pt x="2699890" y="4839890"/>
                </a:lnTo>
                <a:lnTo>
                  <a:pt x="2697525" y="4834730"/>
                </a:lnTo>
                <a:lnTo>
                  <a:pt x="2695554" y="4829174"/>
                </a:lnTo>
                <a:lnTo>
                  <a:pt x="2693583" y="4823618"/>
                </a:lnTo>
                <a:lnTo>
                  <a:pt x="2692794" y="4817665"/>
                </a:lnTo>
                <a:lnTo>
                  <a:pt x="2692400" y="4811712"/>
                </a:lnTo>
                <a:lnTo>
                  <a:pt x="2692794" y="4805759"/>
                </a:lnTo>
                <a:lnTo>
                  <a:pt x="2693583" y="4799805"/>
                </a:lnTo>
                <a:lnTo>
                  <a:pt x="2695554" y="4793852"/>
                </a:lnTo>
                <a:lnTo>
                  <a:pt x="2697525" y="4788693"/>
                </a:lnTo>
                <a:lnTo>
                  <a:pt x="2699890" y="4783534"/>
                </a:lnTo>
                <a:lnTo>
                  <a:pt x="2702649" y="4778771"/>
                </a:lnTo>
                <a:lnTo>
                  <a:pt x="2706197" y="4774009"/>
                </a:lnTo>
                <a:lnTo>
                  <a:pt x="2709745" y="4770040"/>
                </a:lnTo>
                <a:lnTo>
                  <a:pt x="2714082" y="4766071"/>
                </a:lnTo>
                <a:lnTo>
                  <a:pt x="2718418" y="4762896"/>
                </a:lnTo>
                <a:lnTo>
                  <a:pt x="2723543" y="4760118"/>
                </a:lnTo>
                <a:lnTo>
                  <a:pt x="2728273" y="4757340"/>
                </a:lnTo>
                <a:lnTo>
                  <a:pt x="2733792" y="4755355"/>
                </a:lnTo>
                <a:lnTo>
                  <a:pt x="2739705" y="4754165"/>
                </a:lnTo>
                <a:lnTo>
                  <a:pt x="2745224" y="4753371"/>
                </a:lnTo>
                <a:lnTo>
                  <a:pt x="2751137" y="4752974"/>
                </a:lnTo>
                <a:close/>
                <a:moveTo>
                  <a:pt x="3043833" y="4244974"/>
                </a:moveTo>
                <a:lnTo>
                  <a:pt x="3049401" y="4245371"/>
                </a:lnTo>
                <a:lnTo>
                  <a:pt x="3054173" y="4245768"/>
                </a:lnTo>
                <a:lnTo>
                  <a:pt x="3059342" y="4246165"/>
                </a:lnTo>
                <a:lnTo>
                  <a:pt x="3063717" y="4246959"/>
                </a:lnTo>
                <a:lnTo>
                  <a:pt x="3073261" y="4249340"/>
                </a:lnTo>
                <a:lnTo>
                  <a:pt x="3082407" y="4252912"/>
                </a:lnTo>
                <a:lnTo>
                  <a:pt x="3091156" y="4256881"/>
                </a:lnTo>
                <a:lnTo>
                  <a:pt x="3099507" y="4262040"/>
                </a:lnTo>
                <a:lnTo>
                  <a:pt x="3107063" y="4267596"/>
                </a:lnTo>
                <a:lnTo>
                  <a:pt x="3114221" y="4273946"/>
                </a:lnTo>
                <a:lnTo>
                  <a:pt x="3120584" y="4281090"/>
                </a:lnTo>
                <a:lnTo>
                  <a:pt x="3126151" y="4289027"/>
                </a:lnTo>
                <a:lnTo>
                  <a:pt x="3131321" y="4296568"/>
                </a:lnTo>
                <a:lnTo>
                  <a:pt x="3135298" y="4305299"/>
                </a:lnTo>
                <a:lnTo>
                  <a:pt x="3138877" y="4314824"/>
                </a:lnTo>
                <a:lnTo>
                  <a:pt x="3141263" y="4324349"/>
                </a:lnTo>
                <a:lnTo>
                  <a:pt x="3142058" y="4329112"/>
                </a:lnTo>
                <a:lnTo>
                  <a:pt x="3142853" y="4334271"/>
                </a:lnTo>
                <a:lnTo>
                  <a:pt x="3143251" y="4339034"/>
                </a:lnTo>
                <a:lnTo>
                  <a:pt x="3143251" y="4344193"/>
                </a:lnTo>
                <a:lnTo>
                  <a:pt x="3143251" y="4348956"/>
                </a:lnTo>
                <a:lnTo>
                  <a:pt x="3142853" y="4354115"/>
                </a:lnTo>
                <a:lnTo>
                  <a:pt x="3142058" y="4359275"/>
                </a:lnTo>
                <a:lnTo>
                  <a:pt x="3141263" y="4364037"/>
                </a:lnTo>
                <a:lnTo>
                  <a:pt x="3138877" y="4373562"/>
                </a:lnTo>
                <a:lnTo>
                  <a:pt x="3135298" y="4382690"/>
                </a:lnTo>
                <a:lnTo>
                  <a:pt x="3131321" y="4391421"/>
                </a:lnTo>
                <a:lnTo>
                  <a:pt x="3126151" y="4399359"/>
                </a:lnTo>
                <a:lnTo>
                  <a:pt x="3120584" y="4407297"/>
                </a:lnTo>
                <a:lnTo>
                  <a:pt x="3114221" y="4414440"/>
                </a:lnTo>
                <a:lnTo>
                  <a:pt x="3107063" y="4420393"/>
                </a:lnTo>
                <a:lnTo>
                  <a:pt x="3099507" y="4426347"/>
                </a:lnTo>
                <a:lnTo>
                  <a:pt x="3091156" y="4431506"/>
                </a:lnTo>
                <a:lnTo>
                  <a:pt x="3082407" y="4435475"/>
                </a:lnTo>
                <a:lnTo>
                  <a:pt x="3073261" y="4438650"/>
                </a:lnTo>
                <a:lnTo>
                  <a:pt x="3063717" y="4441428"/>
                </a:lnTo>
                <a:lnTo>
                  <a:pt x="3059342" y="4442222"/>
                </a:lnTo>
                <a:lnTo>
                  <a:pt x="3054173" y="4442618"/>
                </a:lnTo>
                <a:lnTo>
                  <a:pt x="3049401" y="4443015"/>
                </a:lnTo>
                <a:lnTo>
                  <a:pt x="3043833" y="4443412"/>
                </a:lnTo>
                <a:lnTo>
                  <a:pt x="3038663" y="4443015"/>
                </a:lnTo>
                <a:lnTo>
                  <a:pt x="3033891" y="4442618"/>
                </a:lnTo>
                <a:lnTo>
                  <a:pt x="3028722" y="4442222"/>
                </a:lnTo>
                <a:lnTo>
                  <a:pt x="3023950" y="4441428"/>
                </a:lnTo>
                <a:lnTo>
                  <a:pt x="3014405" y="4438650"/>
                </a:lnTo>
                <a:lnTo>
                  <a:pt x="3005259" y="4435475"/>
                </a:lnTo>
                <a:lnTo>
                  <a:pt x="2996908" y="4431506"/>
                </a:lnTo>
                <a:lnTo>
                  <a:pt x="2988557" y="4426347"/>
                </a:lnTo>
                <a:lnTo>
                  <a:pt x="2981001" y="4420393"/>
                </a:lnTo>
                <a:lnTo>
                  <a:pt x="2973843" y="4414440"/>
                </a:lnTo>
                <a:lnTo>
                  <a:pt x="2967083" y="4407297"/>
                </a:lnTo>
                <a:lnTo>
                  <a:pt x="2961515" y="4399359"/>
                </a:lnTo>
                <a:lnTo>
                  <a:pt x="2956345" y="4391421"/>
                </a:lnTo>
                <a:lnTo>
                  <a:pt x="2952369" y="4382690"/>
                </a:lnTo>
                <a:lnTo>
                  <a:pt x="2948790" y="4373562"/>
                </a:lnTo>
                <a:lnTo>
                  <a:pt x="2946801" y="4364037"/>
                </a:lnTo>
                <a:lnTo>
                  <a:pt x="2945608" y="4359275"/>
                </a:lnTo>
                <a:lnTo>
                  <a:pt x="2945211" y="4354115"/>
                </a:lnTo>
                <a:lnTo>
                  <a:pt x="2944813" y="4348956"/>
                </a:lnTo>
                <a:lnTo>
                  <a:pt x="2944813" y="4344193"/>
                </a:lnTo>
                <a:lnTo>
                  <a:pt x="2944813" y="4339034"/>
                </a:lnTo>
                <a:lnTo>
                  <a:pt x="2945211" y="4334271"/>
                </a:lnTo>
                <a:lnTo>
                  <a:pt x="2945608" y="4329112"/>
                </a:lnTo>
                <a:lnTo>
                  <a:pt x="2946801" y="4324349"/>
                </a:lnTo>
                <a:lnTo>
                  <a:pt x="2948790" y="4314824"/>
                </a:lnTo>
                <a:lnTo>
                  <a:pt x="2952369" y="4305299"/>
                </a:lnTo>
                <a:lnTo>
                  <a:pt x="2956345" y="4296568"/>
                </a:lnTo>
                <a:lnTo>
                  <a:pt x="2961515" y="4289027"/>
                </a:lnTo>
                <a:lnTo>
                  <a:pt x="2967083" y="4281090"/>
                </a:lnTo>
                <a:lnTo>
                  <a:pt x="2973843" y="4273946"/>
                </a:lnTo>
                <a:lnTo>
                  <a:pt x="2981001" y="4267596"/>
                </a:lnTo>
                <a:lnTo>
                  <a:pt x="2988557" y="4262040"/>
                </a:lnTo>
                <a:lnTo>
                  <a:pt x="2996908" y="4256881"/>
                </a:lnTo>
                <a:lnTo>
                  <a:pt x="3005259" y="4252912"/>
                </a:lnTo>
                <a:lnTo>
                  <a:pt x="3014405" y="4249340"/>
                </a:lnTo>
                <a:lnTo>
                  <a:pt x="3023950" y="4246959"/>
                </a:lnTo>
                <a:lnTo>
                  <a:pt x="3028722" y="4246165"/>
                </a:lnTo>
                <a:lnTo>
                  <a:pt x="3033891" y="4245768"/>
                </a:lnTo>
                <a:lnTo>
                  <a:pt x="3038663" y="4245371"/>
                </a:lnTo>
                <a:lnTo>
                  <a:pt x="3043833" y="4244974"/>
                </a:lnTo>
                <a:close/>
                <a:moveTo>
                  <a:pt x="3275806" y="3778249"/>
                </a:moveTo>
                <a:lnTo>
                  <a:pt x="3282157" y="3778249"/>
                </a:lnTo>
                <a:lnTo>
                  <a:pt x="3288507" y="3778249"/>
                </a:lnTo>
                <a:lnTo>
                  <a:pt x="3294460" y="3779043"/>
                </a:lnTo>
                <a:lnTo>
                  <a:pt x="3300810" y="3779440"/>
                </a:lnTo>
                <a:lnTo>
                  <a:pt x="3306763" y="3780631"/>
                </a:lnTo>
                <a:lnTo>
                  <a:pt x="3313113" y="3781821"/>
                </a:lnTo>
                <a:lnTo>
                  <a:pt x="3318669" y="3783806"/>
                </a:lnTo>
                <a:lnTo>
                  <a:pt x="3324622" y="3785790"/>
                </a:lnTo>
                <a:lnTo>
                  <a:pt x="3329782" y="3787774"/>
                </a:lnTo>
                <a:lnTo>
                  <a:pt x="3335338" y="3790156"/>
                </a:lnTo>
                <a:lnTo>
                  <a:pt x="3340894" y="3793331"/>
                </a:lnTo>
                <a:lnTo>
                  <a:pt x="3345657" y="3796109"/>
                </a:lnTo>
                <a:lnTo>
                  <a:pt x="3350816" y="3799284"/>
                </a:lnTo>
                <a:lnTo>
                  <a:pt x="3355579" y="3802856"/>
                </a:lnTo>
                <a:lnTo>
                  <a:pt x="3360341" y="3806427"/>
                </a:lnTo>
                <a:lnTo>
                  <a:pt x="3364707" y="3810396"/>
                </a:lnTo>
                <a:lnTo>
                  <a:pt x="3369072" y="3814365"/>
                </a:lnTo>
                <a:lnTo>
                  <a:pt x="3373041" y="3818731"/>
                </a:lnTo>
                <a:lnTo>
                  <a:pt x="3377010" y="3823096"/>
                </a:lnTo>
                <a:lnTo>
                  <a:pt x="3380582" y="3827859"/>
                </a:lnTo>
                <a:lnTo>
                  <a:pt x="3384154" y="3832621"/>
                </a:lnTo>
                <a:lnTo>
                  <a:pt x="3387329" y="3837781"/>
                </a:lnTo>
                <a:lnTo>
                  <a:pt x="3390107" y="3842543"/>
                </a:lnTo>
                <a:lnTo>
                  <a:pt x="3393282" y="3848099"/>
                </a:lnTo>
                <a:lnTo>
                  <a:pt x="3395663" y="3853656"/>
                </a:lnTo>
                <a:lnTo>
                  <a:pt x="3397647" y="3858815"/>
                </a:lnTo>
                <a:lnTo>
                  <a:pt x="3399235" y="3864768"/>
                </a:lnTo>
                <a:lnTo>
                  <a:pt x="3401219" y="3870324"/>
                </a:lnTo>
                <a:lnTo>
                  <a:pt x="3402807" y="3876278"/>
                </a:lnTo>
                <a:lnTo>
                  <a:pt x="3403601" y="3882628"/>
                </a:lnTo>
                <a:lnTo>
                  <a:pt x="3404394" y="3888978"/>
                </a:lnTo>
                <a:lnTo>
                  <a:pt x="3404791" y="3894931"/>
                </a:lnTo>
                <a:lnTo>
                  <a:pt x="3405188" y="3901281"/>
                </a:lnTo>
                <a:lnTo>
                  <a:pt x="3404791" y="3907631"/>
                </a:lnTo>
                <a:lnTo>
                  <a:pt x="3404394" y="3913584"/>
                </a:lnTo>
                <a:lnTo>
                  <a:pt x="3403601" y="3919934"/>
                </a:lnTo>
                <a:lnTo>
                  <a:pt x="3402807" y="3926284"/>
                </a:lnTo>
                <a:lnTo>
                  <a:pt x="3401219" y="3931840"/>
                </a:lnTo>
                <a:lnTo>
                  <a:pt x="3399235" y="3937793"/>
                </a:lnTo>
                <a:lnTo>
                  <a:pt x="3397647" y="3943746"/>
                </a:lnTo>
                <a:lnTo>
                  <a:pt x="3395663" y="3948906"/>
                </a:lnTo>
                <a:lnTo>
                  <a:pt x="3393282" y="3954462"/>
                </a:lnTo>
                <a:lnTo>
                  <a:pt x="3390107" y="3960018"/>
                </a:lnTo>
                <a:lnTo>
                  <a:pt x="3387329" y="3964781"/>
                </a:lnTo>
                <a:lnTo>
                  <a:pt x="3384154" y="3969940"/>
                </a:lnTo>
                <a:lnTo>
                  <a:pt x="3380582" y="3974703"/>
                </a:lnTo>
                <a:lnTo>
                  <a:pt x="3377010" y="3979465"/>
                </a:lnTo>
                <a:lnTo>
                  <a:pt x="3373041" y="3983831"/>
                </a:lnTo>
                <a:lnTo>
                  <a:pt x="3369072" y="3988197"/>
                </a:lnTo>
                <a:lnTo>
                  <a:pt x="3364707" y="3992165"/>
                </a:lnTo>
                <a:lnTo>
                  <a:pt x="3360341" y="3996134"/>
                </a:lnTo>
                <a:lnTo>
                  <a:pt x="3355579" y="3999706"/>
                </a:lnTo>
                <a:lnTo>
                  <a:pt x="3350816" y="4002881"/>
                </a:lnTo>
                <a:lnTo>
                  <a:pt x="3345657" y="4006453"/>
                </a:lnTo>
                <a:lnTo>
                  <a:pt x="3340894" y="4009231"/>
                </a:lnTo>
                <a:lnTo>
                  <a:pt x="3335338" y="4012009"/>
                </a:lnTo>
                <a:lnTo>
                  <a:pt x="3329782" y="4014787"/>
                </a:lnTo>
                <a:lnTo>
                  <a:pt x="3324622" y="4016772"/>
                </a:lnTo>
                <a:lnTo>
                  <a:pt x="3318669" y="4018756"/>
                </a:lnTo>
                <a:lnTo>
                  <a:pt x="3313113" y="4020343"/>
                </a:lnTo>
                <a:lnTo>
                  <a:pt x="3306763" y="4021534"/>
                </a:lnTo>
                <a:lnTo>
                  <a:pt x="3300810" y="4023122"/>
                </a:lnTo>
                <a:lnTo>
                  <a:pt x="3294460" y="4023518"/>
                </a:lnTo>
                <a:lnTo>
                  <a:pt x="3288507" y="4024312"/>
                </a:lnTo>
                <a:lnTo>
                  <a:pt x="3282157" y="4024312"/>
                </a:lnTo>
                <a:lnTo>
                  <a:pt x="3275806" y="4024312"/>
                </a:lnTo>
                <a:lnTo>
                  <a:pt x="3269853" y="4023518"/>
                </a:lnTo>
                <a:lnTo>
                  <a:pt x="3263503" y="4023122"/>
                </a:lnTo>
                <a:lnTo>
                  <a:pt x="3257153" y="4021534"/>
                </a:lnTo>
                <a:lnTo>
                  <a:pt x="3251597" y="4020343"/>
                </a:lnTo>
                <a:lnTo>
                  <a:pt x="3245644" y="4018756"/>
                </a:lnTo>
                <a:lnTo>
                  <a:pt x="3239691" y="4016772"/>
                </a:lnTo>
                <a:lnTo>
                  <a:pt x="3234531" y="4014787"/>
                </a:lnTo>
                <a:lnTo>
                  <a:pt x="3228578" y="4012009"/>
                </a:lnTo>
                <a:lnTo>
                  <a:pt x="3223419" y="4009231"/>
                </a:lnTo>
                <a:lnTo>
                  <a:pt x="3218259" y="4006453"/>
                </a:lnTo>
                <a:lnTo>
                  <a:pt x="3213100" y="4002881"/>
                </a:lnTo>
                <a:lnTo>
                  <a:pt x="3208734" y="3999706"/>
                </a:lnTo>
                <a:lnTo>
                  <a:pt x="3203972" y="3996134"/>
                </a:lnTo>
                <a:lnTo>
                  <a:pt x="3199606" y="3992165"/>
                </a:lnTo>
                <a:lnTo>
                  <a:pt x="3195241" y="3988197"/>
                </a:lnTo>
                <a:lnTo>
                  <a:pt x="3191272" y="3983831"/>
                </a:lnTo>
                <a:lnTo>
                  <a:pt x="3186906" y="3979465"/>
                </a:lnTo>
                <a:lnTo>
                  <a:pt x="3183731" y="3974703"/>
                </a:lnTo>
                <a:lnTo>
                  <a:pt x="3180159" y="3969940"/>
                </a:lnTo>
                <a:lnTo>
                  <a:pt x="3176984" y="3964781"/>
                </a:lnTo>
                <a:lnTo>
                  <a:pt x="3174206" y="3960018"/>
                </a:lnTo>
                <a:lnTo>
                  <a:pt x="3171428" y="3954462"/>
                </a:lnTo>
                <a:lnTo>
                  <a:pt x="3168650" y="3948906"/>
                </a:lnTo>
                <a:lnTo>
                  <a:pt x="3166666" y="3943746"/>
                </a:lnTo>
                <a:lnTo>
                  <a:pt x="3164681" y="3937793"/>
                </a:lnTo>
                <a:lnTo>
                  <a:pt x="3163094" y="3931840"/>
                </a:lnTo>
                <a:lnTo>
                  <a:pt x="3161506" y="3926284"/>
                </a:lnTo>
                <a:lnTo>
                  <a:pt x="3160316" y="3919934"/>
                </a:lnTo>
                <a:lnTo>
                  <a:pt x="3159522" y="3913584"/>
                </a:lnTo>
                <a:lnTo>
                  <a:pt x="3159125" y="3907631"/>
                </a:lnTo>
                <a:lnTo>
                  <a:pt x="3159125" y="3901281"/>
                </a:lnTo>
                <a:lnTo>
                  <a:pt x="3159125" y="3894931"/>
                </a:lnTo>
                <a:lnTo>
                  <a:pt x="3159522" y="3888978"/>
                </a:lnTo>
                <a:lnTo>
                  <a:pt x="3160316" y="3882628"/>
                </a:lnTo>
                <a:lnTo>
                  <a:pt x="3161506" y="3876278"/>
                </a:lnTo>
                <a:lnTo>
                  <a:pt x="3163094" y="3870324"/>
                </a:lnTo>
                <a:lnTo>
                  <a:pt x="3164681" y="3864768"/>
                </a:lnTo>
                <a:lnTo>
                  <a:pt x="3166666" y="3858815"/>
                </a:lnTo>
                <a:lnTo>
                  <a:pt x="3168650" y="3853656"/>
                </a:lnTo>
                <a:lnTo>
                  <a:pt x="3171428" y="3848099"/>
                </a:lnTo>
                <a:lnTo>
                  <a:pt x="3174206" y="3842543"/>
                </a:lnTo>
                <a:lnTo>
                  <a:pt x="3176984" y="3837781"/>
                </a:lnTo>
                <a:lnTo>
                  <a:pt x="3180159" y="3832621"/>
                </a:lnTo>
                <a:lnTo>
                  <a:pt x="3183731" y="3827859"/>
                </a:lnTo>
                <a:lnTo>
                  <a:pt x="3186906" y="3823096"/>
                </a:lnTo>
                <a:lnTo>
                  <a:pt x="3191272" y="3818731"/>
                </a:lnTo>
                <a:lnTo>
                  <a:pt x="3195241" y="3814365"/>
                </a:lnTo>
                <a:lnTo>
                  <a:pt x="3199606" y="3810396"/>
                </a:lnTo>
                <a:lnTo>
                  <a:pt x="3203972" y="3806427"/>
                </a:lnTo>
                <a:lnTo>
                  <a:pt x="3208734" y="3802856"/>
                </a:lnTo>
                <a:lnTo>
                  <a:pt x="3213100" y="3799284"/>
                </a:lnTo>
                <a:lnTo>
                  <a:pt x="3218259" y="3796109"/>
                </a:lnTo>
                <a:lnTo>
                  <a:pt x="3223419" y="3793331"/>
                </a:lnTo>
                <a:lnTo>
                  <a:pt x="3228578" y="3790156"/>
                </a:lnTo>
                <a:lnTo>
                  <a:pt x="3234531" y="3787774"/>
                </a:lnTo>
                <a:lnTo>
                  <a:pt x="3239691" y="3785790"/>
                </a:lnTo>
                <a:lnTo>
                  <a:pt x="3245644" y="3783806"/>
                </a:lnTo>
                <a:lnTo>
                  <a:pt x="3251597" y="3781821"/>
                </a:lnTo>
                <a:lnTo>
                  <a:pt x="3257153" y="3780631"/>
                </a:lnTo>
                <a:lnTo>
                  <a:pt x="3263503" y="3779440"/>
                </a:lnTo>
                <a:lnTo>
                  <a:pt x="3269853" y="3779043"/>
                </a:lnTo>
                <a:lnTo>
                  <a:pt x="3275806" y="3778249"/>
                </a:lnTo>
                <a:close/>
                <a:moveTo>
                  <a:pt x="2616002" y="3617912"/>
                </a:moveTo>
                <a:lnTo>
                  <a:pt x="2627501" y="3618310"/>
                </a:lnTo>
                <a:lnTo>
                  <a:pt x="2638603" y="3619106"/>
                </a:lnTo>
                <a:lnTo>
                  <a:pt x="2650103" y="3620300"/>
                </a:lnTo>
                <a:lnTo>
                  <a:pt x="2660809" y="3622688"/>
                </a:lnTo>
                <a:lnTo>
                  <a:pt x="2671515" y="3625075"/>
                </a:lnTo>
                <a:lnTo>
                  <a:pt x="2682221" y="3627861"/>
                </a:lnTo>
                <a:lnTo>
                  <a:pt x="2692134" y="3631840"/>
                </a:lnTo>
                <a:lnTo>
                  <a:pt x="2702840" y="3635422"/>
                </a:lnTo>
                <a:lnTo>
                  <a:pt x="2712356" y="3640197"/>
                </a:lnTo>
                <a:lnTo>
                  <a:pt x="2722269" y="3644972"/>
                </a:lnTo>
                <a:lnTo>
                  <a:pt x="2731389" y="3650543"/>
                </a:lnTo>
                <a:lnTo>
                  <a:pt x="2740509" y="3656114"/>
                </a:lnTo>
                <a:lnTo>
                  <a:pt x="2749233" y="3662481"/>
                </a:lnTo>
                <a:lnTo>
                  <a:pt x="2757560" y="3669246"/>
                </a:lnTo>
                <a:lnTo>
                  <a:pt x="2765490" y="3676011"/>
                </a:lnTo>
                <a:lnTo>
                  <a:pt x="2773421" y="3683174"/>
                </a:lnTo>
                <a:lnTo>
                  <a:pt x="2780558" y="3691133"/>
                </a:lnTo>
                <a:lnTo>
                  <a:pt x="2787299" y="3699092"/>
                </a:lnTo>
                <a:lnTo>
                  <a:pt x="2794040" y="3707448"/>
                </a:lnTo>
                <a:lnTo>
                  <a:pt x="2800384" y="3716203"/>
                </a:lnTo>
                <a:lnTo>
                  <a:pt x="2805935" y="3725355"/>
                </a:lnTo>
                <a:lnTo>
                  <a:pt x="2811487" y="3734906"/>
                </a:lnTo>
                <a:lnTo>
                  <a:pt x="2816245" y="3744456"/>
                </a:lnTo>
                <a:lnTo>
                  <a:pt x="2821003" y="3754007"/>
                </a:lnTo>
                <a:lnTo>
                  <a:pt x="2824572" y="3764751"/>
                </a:lnTo>
                <a:lnTo>
                  <a:pt x="2828537" y="3775098"/>
                </a:lnTo>
                <a:lnTo>
                  <a:pt x="2831313" y="3785444"/>
                </a:lnTo>
                <a:lnTo>
                  <a:pt x="2833692" y="3796188"/>
                </a:lnTo>
                <a:lnTo>
                  <a:pt x="2835674" y="3806933"/>
                </a:lnTo>
                <a:lnTo>
                  <a:pt x="2837260" y="3818473"/>
                </a:lnTo>
                <a:lnTo>
                  <a:pt x="2838053" y="3829615"/>
                </a:lnTo>
                <a:lnTo>
                  <a:pt x="2838450" y="3841155"/>
                </a:lnTo>
                <a:lnTo>
                  <a:pt x="2838053" y="3852297"/>
                </a:lnTo>
                <a:lnTo>
                  <a:pt x="2837260" y="3864236"/>
                </a:lnTo>
                <a:lnTo>
                  <a:pt x="2835674" y="3874980"/>
                </a:lnTo>
                <a:lnTo>
                  <a:pt x="2833692" y="3886122"/>
                </a:lnTo>
                <a:lnTo>
                  <a:pt x="2831313" y="3896866"/>
                </a:lnTo>
                <a:lnTo>
                  <a:pt x="2828537" y="3907611"/>
                </a:lnTo>
                <a:lnTo>
                  <a:pt x="2824572" y="3917957"/>
                </a:lnTo>
                <a:lnTo>
                  <a:pt x="2821003" y="3927906"/>
                </a:lnTo>
                <a:lnTo>
                  <a:pt x="2816245" y="3937854"/>
                </a:lnTo>
                <a:lnTo>
                  <a:pt x="2811487" y="3947405"/>
                </a:lnTo>
                <a:lnTo>
                  <a:pt x="2805935" y="3956557"/>
                </a:lnTo>
                <a:lnTo>
                  <a:pt x="2800384" y="3965710"/>
                </a:lnTo>
                <a:lnTo>
                  <a:pt x="2794040" y="3974464"/>
                </a:lnTo>
                <a:lnTo>
                  <a:pt x="2787299" y="3982821"/>
                </a:lnTo>
                <a:lnTo>
                  <a:pt x="2780558" y="3991178"/>
                </a:lnTo>
                <a:lnTo>
                  <a:pt x="2773421" y="3998738"/>
                </a:lnTo>
                <a:lnTo>
                  <a:pt x="2765490" y="4006299"/>
                </a:lnTo>
                <a:lnTo>
                  <a:pt x="2757560" y="4013064"/>
                </a:lnTo>
                <a:lnTo>
                  <a:pt x="2749233" y="4019829"/>
                </a:lnTo>
                <a:lnTo>
                  <a:pt x="2740509" y="4026196"/>
                </a:lnTo>
                <a:lnTo>
                  <a:pt x="2731389" y="4032165"/>
                </a:lnTo>
                <a:lnTo>
                  <a:pt x="2722269" y="4037338"/>
                </a:lnTo>
                <a:lnTo>
                  <a:pt x="2712356" y="4042114"/>
                </a:lnTo>
                <a:lnTo>
                  <a:pt x="2702840" y="4046491"/>
                </a:lnTo>
                <a:lnTo>
                  <a:pt x="2692134" y="4050868"/>
                </a:lnTo>
                <a:lnTo>
                  <a:pt x="2682221" y="4054052"/>
                </a:lnTo>
                <a:lnTo>
                  <a:pt x="2671515" y="4056837"/>
                </a:lnTo>
                <a:lnTo>
                  <a:pt x="2660809" y="4059623"/>
                </a:lnTo>
                <a:lnTo>
                  <a:pt x="2650103" y="4061613"/>
                </a:lnTo>
                <a:lnTo>
                  <a:pt x="2638603" y="4062806"/>
                </a:lnTo>
                <a:lnTo>
                  <a:pt x="2627501" y="4063602"/>
                </a:lnTo>
                <a:lnTo>
                  <a:pt x="2616002" y="4064000"/>
                </a:lnTo>
                <a:lnTo>
                  <a:pt x="2604503" y="4063602"/>
                </a:lnTo>
                <a:lnTo>
                  <a:pt x="2593400" y="4062806"/>
                </a:lnTo>
                <a:lnTo>
                  <a:pt x="2582297" y="4061613"/>
                </a:lnTo>
                <a:lnTo>
                  <a:pt x="2571195" y="4059623"/>
                </a:lnTo>
                <a:lnTo>
                  <a:pt x="2560489" y="4056837"/>
                </a:lnTo>
                <a:lnTo>
                  <a:pt x="2549783" y="4054052"/>
                </a:lnTo>
                <a:lnTo>
                  <a:pt x="2539473" y="4050868"/>
                </a:lnTo>
                <a:lnTo>
                  <a:pt x="2529560" y="4046491"/>
                </a:lnTo>
                <a:lnTo>
                  <a:pt x="2519647" y="4042114"/>
                </a:lnTo>
                <a:lnTo>
                  <a:pt x="2510131" y="4037338"/>
                </a:lnTo>
                <a:lnTo>
                  <a:pt x="2501011" y="4032165"/>
                </a:lnTo>
                <a:lnTo>
                  <a:pt x="2491891" y="4026196"/>
                </a:lnTo>
                <a:lnTo>
                  <a:pt x="2483167" y="4019829"/>
                </a:lnTo>
                <a:lnTo>
                  <a:pt x="2474841" y="4013064"/>
                </a:lnTo>
                <a:lnTo>
                  <a:pt x="2466514" y="4006299"/>
                </a:lnTo>
                <a:lnTo>
                  <a:pt x="2458980" y="3998738"/>
                </a:lnTo>
                <a:lnTo>
                  <a:pt x="2451446" y="3991178"/>
                </a:lnTo>
                <a:lnTo>
                  <a:pt x="2444308" y="3982821"/>
                </a:lnTo>
                <a:lnTo>
                  <a:pt x="2437964" y="3974464"/>
                </a:lnTo>
                <a:lnTo>
                  <a:pt x="2431620" y="3965710"/>
                </a:lnTo>
                <a:lnTo>
                  <a:pt x="2425672" y="3956557"/>
                </a:lnTo>
                <a:lnTo>
                  <a:pt x="2420914" y="3947405"/>
                </a:lnTo>
                <a:lnTo>
                  <a:pt x="2415759" y="3937854"/>
                </a:lnTo>
                <a:lnTo>
                  <a:pt x="2411397" y="3927906"/>
                </a:lnTo>
                <a:lnTo>
                  <a:pt x="2407035" y="3917957"/>
                </a:lnTo>
                <a:lnTo>
                  <a:pt x="2403863" y="3907611"/>
                </a:lnTo>
                <a:lnTo>
                  <a:pt x="2400691" y="3896866"/>
                </a:lnTo>
                <a:lnTo>
                  <a:pt x="2398312" y="3886122"/>
                </a:lnTo>
                <a:lnTo>
                  <a:pt x="2396329" y="3874980"/>
                </a:lnTo>
                <a:lnTo>
                  <a:pt x="2395140" y="3864236"/>
                </a:lnTo>
                <a:lnTo>
                  <a:pt x="2394347" y="3852297"/>
                </a:lnTo>
                <a:lnTo>
                  <a:pt x="2393950" y="3841155"/>
                </a:lnTo>
                <a:lnTo>
                  <a:pt x="2394347" y="3829615"/>
                </a:lnTo>
                <a:lnTo>
                  <a:pt x="2395140" y="3818473"/>
                </a:lnTo>
                <a:lnTo>
                  <a:pt x="2396329" y="3806933"/>
                </a:lnTo>
                <a:lnTo>
                  <a:pt x="2398312" y="3796188"/>
                </a:lnTo>
                <a:lnTo>
                  <a:pt x="2400691" y="3785444"/>
                </a:lnTo>
                <a:lnTo>
                  <a:pt x="2403863" y="3775098"/>
                </a:lnTo>
                <a:lnTo>
                  <a:pt x="2407035" y="3764751"/>
                </a:lnTo>
                <a:lnTo>
                  <a:pt x="2411397" y="3754007"/>
                </a:lnTo>
                <a:lnTo>
                  <a:pt x="2415759" y="3744456"/>
                </a:lnTo>
                <a:lnTo>
                  <a:pt x="2420914" y="3734906"/>
                </a:lnTo>
                <a:lnTo>
                  <a:pt x="2425672" y="3725355"/>
                </a:lnTo>
                <a:lnTo>
                  <a:pt x="2431620" y="3716203"/>
                </a:lnTo>
                <a:lnTo>
                  <a:pt x="2437964" y="3707448"/>
                </a:lnTo>
                <a:lnTo>
                  <a:pt x="2444308" y="3699092"/>
                </a:lnTo>
                <a:lnTo>
                  <a:pt x="2451446" y="3691133"/>
                </a:lnTo>
                <a:lnTo>
                  <a:pt x="2458980" y="3683174"/>
                </a:lnTo>
                <a:lnTo>
                  <a:pt x="2466514" y="3676011"/>
                </a:lnTo>
                <a:lnTo>
                  <a:pt x="2474841" y="3669246"/>
                </a:lnTo>
                <a:lnTo>
                  <a:pt x="2483167" y="3662481"/>
                </a:lnTo>
                <a:lnTo>
                  <a:pt x="2491891" y="3656114"/>
                </a:lnTo>
                <a:lnTo>
                  <a:pt x="2501011" y="3650543"/>
                </a:lnTo>
                <a:lnTo>
                  <a:pt x="2510131" y="3644972"/>
                </a:lnTo>
                <a:lnTo>
                  <a:pt x="2519647" y="3640197"/>
                </a:lnTo>
                <a:lnTo>
                  <a:pt x="2529560" y="3635422"/>
                </a:lnTo>
                <a:lnTo>
                  <a:pt x="2539473" y="3631840"/>
                </a:lnTo>
                <a:lnTo>
                  <a:pt x="2549783" y="3627861"/>
                </a:lnTo>
                <a:lnTo>
                  <a:pt x="2560489" y="3625075"/>
                </a:lnTo>
                <a:lnTo>
                  <a:pt x="2571195" y="3622688"/>
                </a:lnTo>
                <a:lnTo>
                  <a:pt x="2582297" y="3620300"/>
                </a:lnTo>
                <a:lnTo>
                  <a:pt x="2593400" y="3619106"/>
                </a:lnTo>
                <a:lnTo>
                  <a:pt x="2604503" y="3618310"/>
                </a:lnTo>
                <a:lnTo>
                  <a:pt x="2616002" y="3617912"/>
                </a:lnTo>
                <a:close/>
                <a:moveTo>
                  <a:pt x="2187774" y="3414712"/>
                </a:moveTo>
                <a:lnTo>
                  <a:pt x="2193738" y="3415107"/>
                </a:lnTo>
                <a:lnTo>
                  <a:pt x="2199303" y="3415502"/>
                </a:lnTo>
                <a:lnTo>
                  <a:pt x="2204869" y="3415897"/>
                </a:lnTo>
                <a:lnTo>
                  <a:pt x="2210833" y="3417081"/>
                </a:lnTo>
                <a:lnTo>
                  <a:pt x="2216001" y="3418265"/>
                </a:lnTo>
                <a:lnTo>
                  <a:pt x="2221567" y="3419845"/>
                </a:lnTo>
                <a:lnTo>
                  <a:pt x="2227133" y="3421819"/>
                </a:lnTo>
                <a:lnTo>
                  <a:pt x="2231904" y="3423793"/>
                </a:lnTo>
                <a:lnTo>
                  <a:pt x="2237470" y="3425767"/>
                </a:lnTo>
                <a:lnTo>
                  <a:pt x="2241843" y="3428530"/>
                </a:lnTo>
                <a:lnTo>
                  <a:pt x="2247011" y="3431294"/>
                </a:lnTo>
                <a:lnTo>
                  <a:pt x="2251384" y="3434058"/>
                </a:lnTo>
                <a:lnTo>
                  <a:pt x="2256155" y="3437611"/>
                </a:lnTo>
                <a:lnTo>
                  <a:pt x="2260131" y="3440769"/>
                </a:lnTo>
                <a:lnTo>
                  <a:pt x="2264504" y="3443928"/>
                </a:lnTo>
                <a:lnTo>
                  <a:pt x="2268480" y="3448271"/>
                </a:lnTo>
                <a:lnTo>
                  <a:pt x="2272455" y="3451824"/>
                </a:lnTo>
                <a:lnTo>
                  <a:pt x="2275636" y="3456167"/>
                </a:lnTo>
                <a:lnTo>
                  <a:pt x="2278816" y="3460115"/>
                </a:lnTo>
                <a:lnTo>
                  <a:pt x="2282395" y="3464853"/>
                </a:lnTo>
                <a:lnTo>
                  <a:pt x="2285178" y="3469195"/>
                </a:lnTo>
                <a:lnTo>
                  <a:pt x="2288358" y="3474328"/>
                </a:lnTo>
                <a:lnTo>
                  <a:pt x="2290743" y="3479065"/>
                </a:lnTo>
                <a:lnTo>
                  <a:pt x="2292731" y="3484198"/>
                </a:lnTo>
                <a:lnTo>
                  <a:pt x="2294719" y="3488936"/>
                </a:lnTo>
                <a:lnTo>
                  <a:pt x="2296707" y="3494463"/>
                </a:lnTo>
                <a:lnTo>
                  <a:pt x="2298297" y="3499990"/>
                </a:lnTo>
                <a:lnTo>
                  <a:pt x="2299490" y="3505123"/>
                </a:lnTo>
                <a:lnTo>
                  <a:pt x="2300683" y="3511045"/>
                </a:lnTo>
                <a:lnTo>
                  <a:pt x="2301478" y="3516967"/>
                </a:lnTo>
                <a:lnTo>
                  <a:pt x="2301875" y="3522494"/>
                </a:lnTo>
                <a:lnTo>
                  <a:pt x="2301875" y="3528416"/>
                </a:lnTo>
                <a:lnTo>
                  <a:pt x="2301875" y="3534338"/>
                </a:lnTo>
                <a:lnTo>
                  <a:pt x="2301478" y="3539866"/>
                </a:lnTo>
                <a:lnTo>
                  <a:pt x="2300683" y="3545393"/>
                </a:lnTo>
                <a:lnTo>
                  <a:pt x="2299490" y="3550920"/>
                </a:lnTo>
                <a:lnTo>
                  <a:pt x="2298297" y="3556447"/>
                </a:lnTo>
                <a:lnTo>
                  <a:pt x="2296707" y="3561975"/>
                </a:lnTo>
                <a:lnTo>
                  <a:pt x="2294719" y="3567107"/>
                </a:lnTo>
                <a:lnTo>
                  <a:pt x="2292731" y="3572634"/>
                </a:lnTo>
                <a:lnTo>
                  <a:pt x="2290743" y="3577372"/>
                </a:lnTo>
                <a:lnTo>
                  <a:pt x="2288358" y="3582504"/>
                </a:lnTo>
                <a:lnTo>
                  <a:pt x="2285178" y="3587242"/>
                </a:lnTo>
                <a:lnTo>
                  <a:pt x="2282395" y="3591585"/>
                </a:lnTo>
                <a:lnTo>
                  <a:pt x="2278816" y="3596323"/>
                </a:lnTo>
                <a:lnTo>
                  <a:pt x="2275636" y="3600271"/>
                </a:lnTo>
                <a:lnTo>
                  <a:pt x="2272455" y="3604614"/>
                </a:lnTo>
                <a:lnTo>
                  <a:pt x="2268480" y="3608562"/>
                </a:lnTo>
                <a:lnTo>
                  <a:pt x="2264504" y="3612115"/>
                </a:lnTo>
                <a:lnTo>
                  <a:pt x="2260131" y="3615668"/>
                </a:lnTo>
                <a:lnTo>
                  <a:pt x="2256155" y="3619221"/>
                </a:lnTo>
                <a:lnTo>
                  <a:pt x="2251384" y="3622380"/>
                </a:lnTo>
                <a:lnTo>
                  <a:pt x="2247011" y="3625143"/>
                </a:lnTo>
                <a:lnTo>
                  <a:pt x="2241843" y="3627907"/>
                </a:lnTo>
                <a:lnTo>
                  <a:pt x="2237470" y="3630276"/>
                </a:lnTo>
                <a:lnTo>
                  <a:pt x="2231904" y="3633040"/>
                </a:lnTo>
                <a:lnTo>
                  <a:pt x="2227133" y="3634619"/>
                </a:lnTo>
                <a:lnTo>
                  <a:pt x="2221567" y="3636593"/>
                </a:lnTo>
                <a:lnTo>
                  <a:pt x="2216001" y="3637777"/>
                </a:lnTo>
                <a:lnTo>
                  <a:pt x="2210833" y="3639751"/>
                </a:lnTo>
                <a:lnTo>
                  <a:pt x="2204869" y="3640541"/>
                </a:lnTo>
                <a:lnTo>
                  <a:pt x="2199303" y="3641330"/>
                </a:lnTo>
                <a:lnTo>
                  <a:pt x="2193738" y="3641725"/>
                </a:lnTo>
                <a:lnTo>
                  <a:pt x="2187774" y="3641725"/>
                </a:lnTo>
                <a:lnTo>
                  <a:pt x="2181413" y="3641725"/>
                </a:lnTo>
                <a:lnTo>
                  <a:pt x="2175847" y="3641330"/>
                </a:lnTo>
                <a:lnTo>
                  <a:pt x="2170281" y="3640541"/>
                </a:lnTo>
                <a:lnTo>
                  <a:pt x="2164715" y="3639751"/>
                </a:lnTo>
                <a:lnTo>
                  <a:pt x="2159149" y="3637777"/>
                </a:lnTo>
                <a:lnTo>
                  <a:pt x="2153583" y="3636593"/>
                </a:lnTo>
                <a:lnTo>
                  <a:pt x="2148415" y="3634619"/>
                </a:lnTo>
                <a:lnTo>
                  <a:pt x="2143247" y="3633040"/>
                </a:lnTo>
                <a:lnTo>
                  <a:pt x="2138476" y="3630276"/>
                </a:lnTo>
                <a:lnTo>
                  <a:pt x="2133308" y="3627907"/>
                </a:lnTo>
                <a:lnTo>
                  <a:pt x="2128139" y="3625143"/>
                </a:lnTo>
                <a:lnTo>
                  <a:pt x="2123766" y="3622380"/>
                </a:lnTo>
                <a:lnTo>
                  <a:pt x="2118995" y="3619221"/>
                </a:lnTo>
                <a:lnTo>
                  <a:pt x="2115020" y="3615668"/>
                </a:lnTo>
                <a:lnTo>
                  <a:pt x="2110646" y="3612115"/>
                </a:lnTo>
                <a:lnTo>
                  <a:pt x="2106671" y="3608562"/>
                </a:lnTo>
                <a:lnTo>
                  <a:pt x="2103093" y="3604614"/>
                </a:lnTo>
                <a:lnTo>
                  <a:pt x="2099515" y="3600271"/>
                </a:lnTo>
                <a:lnTo>
                  <a:pt x="2096334" y="3596323"/>
                </a:lnTo>
                <a:lnTo>
                  <a:pt x="2092756" y="3591585"/>
                </a:lnTo>
                <a:lnTo>
                  <a:pt x="2089973" y="3587242"/>
                </a:lnTo>
                <a:lnTo>
                  <a:pt x="2087190" y="3582504"/>
                </a:lnTo>
                <a:lnTo>
                  <a:pt x="2084805" y="3577372"/>
                </a:lnTo>
                <a:lnTo>
                  <a:pt x="2082419" y="3572634"/>
                </a:lnTo>
                <a:lnTo>
                  <a:pt x="2080431" y="3567107"/>
                </a:lnTo>
                <a:lnTo>
                  <a:pt x="2078444" y="3561975"/>
                </a:lnTo>
                <a:lnTo>
                  <a:pt x="2077251" y="3556447"/>
                </a:lnTo>
                <a:lnTo>
                  <a:pt x="2076058" y="3550920"/>
                </a:lnTo>
                <a:lnTo>
                  <a:pt x="2074468" y="3545393"/>
                </a:lnTo>
                <a:lnTo>
                  <a:pt x="2073673" y="3539866"/>
                </a:lnTo>
                <a:lnTo>
                  <a:pt x="2073275" y="3534338"/>
                </a:lnTo>
                <a:lnTo>
                  <a:pt x="2073275" y="3528416"/>
                </a:lnTo>
                <a:lnTo>
                  <a:pt x="2073275" y="3522494"/>
                </a:lnTo>
                <a:lnTo>
                  <a:pt x="2073673" y="3516967"/>
                </a:lnTo>
                <a:lnTo>
                  <a:pt x="2074468" y="3511045"/>
                </a:lnTo>
                <a:lnTo>
                  <a:pt x="2076058" y="3505123"/>
                </a:lnTo>
                <a:lnTo>
                  <a:pt x="2077251" y="3499990"/>
                </a:lnTo>
                <a:lnTo>
                  <a:pt x="2078444" y="3494463"/>
                </a:lnTo>
                <a:lnTo>
                  <a:pt x="2080431" y="3488936"/>
                </a:lnTo>
                <a:lnTo>
                  <a:pt x="2082419" y="3484198"/>
                </a:lnTo>
                <a:lnTo>
                  <a:pt x="2084805" y="3479065"/>
                </a:lnTo>
                <a:lnTo>
                  <a:pt x="2087190" y="3474328"/>
                </a:lnTo>
                <a:lnTo>
                  <a:pt x="2089973" y="3469195"/>
                </a:lnTo>
                <a:lnTo>
                  <a:pt x="2092756" y="3464853"/>
                </a:lnTo>
                <a:lnTo>
                  <a:pt x="2096334" y="3460115"/>
                </a:lnTo>
                <a:lnTo>
                  <a:pt x="2099515" y="3456167"/>
                </a:lnTo>
                <a:lnTo>
                  <a:pt x="2103093" y="3451824"/>
                </a:lnTo>
                <a:lnTo>
                  <a:pt x="2106671" y="3448271"/>
                </a:lnTo>
                <a:lnTo>
                  <a:pt x="2110646" y="3443928"/>
                </a:lnTo>
                <a:lnTo>
                  <a:pt x="2115020" y="3440769"/>
                </a:lnTo>
                <a:lnTo>
                  <a:pt x="2118995" y="3437611"/>
                </a:lnTo>
                <a:lnTo>
                  <a:pt x="2123766" y="3434058"/>
                </a:lnTo>
                <a:lnTo>
                  <a:pt x="2128139" y="3431294"/>
                </a:lnTo>
                <a:lnTo>
                  <a:pt x="2133308" y="3428530"/>
                </a:lnTo>
                <a:lnTo>
                  <a:pt x="2138476" y="3425767"/>
                </a:lnTo>
                <a:lnTo>
                  <a:pt x="2143247" y="3423793"/>
                </a:lnTo>
                <a:lnTo>
                  <a:pt x="2148415" y="3421819"/>
                </a:lnTo>
                <a:lnTo>
                  <a:pt x="2153583" y="3419845"/>
                </a:lnTo>
                <a:lnTo>
                  <a:pt x="2159149" y="3418265"/>
                </a:lnTo>
                <a:lnTo>
                  <a:pt x="2164715" y="3417081"/>
                </a:lnTo>
                <a:lnTo>
                  <a:pt x="2170281" y="3415897"/>
                </a:lnTo>
                <a:lnTo>
                  <a:pt x="2175847" y="3415502"/>
                </a:lnTo>
                <a:lnTo>
                  <a:pt x="2181413" y="3415107"/>
                </a:lnTo>
                <a:lnTo>
                  <a:pt x="2187774" y="3414712"/>
                </a:lnTo>
                <a:close/>
                <a:moveTo>
                  <a:pt x="2877146" y="3217862"/>
                </a:moveTo>
                <a:lnTo>
                  <a:pt x="2885867" y="3218259"/>
                </a:lnTo>
                <a:lnTo>
                  <a:pt x="2894191" y="3219051"/>
                </a:lnTo>
                <a:lnTo>
                  <a:pt x="2902515" y="3219844"/>
                </a:lnTo>
                <a:lnTo>
                  <a:pt x="2910840" y="3221430"/>
                </a:lnTo>
                <a:lnTo>
                  <a:pt x="2918768" y="3223412"/>
                </a:lnTo>
                <a:lnTo>
                  <a:pt x="2926696" y="3225394"/>
                </a:lnTo>
                <a:lnTo>
                  <a:pt x="2934624" y="3228169"/>
                </a:lnTo>
                <a:lnTo>
                  <a:pt x="2942156" y="3230943"/>
                </a:lnTo>
                <a:lnTo>
                  <a:pt x="2949291" y="3234511"/>
                </a:lnTo>
                <a:lnTo>
                  <a:pt x="2956426" y="3238079"/>
                </a:lnTo>
                <a:lnTo>
                  <a:pt x="2963561" y="3242043"/>
                </a:lnTo>
                <a:lnTo>
                  <a:pt x="2970300" y="3246403"/>
                </a:lnTo>
                <a:lnTo>
                  <a:pt x="2976643" y="3251160"/>
                </a:lnTo>
                <a:lnTo>
                  <a:pt x="2982985" y="3255917"/>
                </a:lnTo>
                <a:lnTo>
                  <a:pt x="2988931" y="3261070"/>
                </a:lnTo>
                <a:lnTo>
                  <a:pt x="2994481" y="3266620"/>
                </a:lnTo>
                <a:lnTo>
                  <a:pt x="3000030" y="3272169"/>
                </a:lnTo>
                <a:lnTo>
                  <a:pt x="3005580" y="3278512"/>
                </a:lnTo>
                <a:lnTo>
                  <a:pt x="3010337" y="3284458"/>
                </a:lnTo>
                <a:lnTo>
                  <a:pt x="3015093" y="3291196"/>
                </a:lnTo>
                <a:lnTo>
                  <a:pt x="3019057" y="3297935"/>
                </a:lnTo>
                <a:lnTo>
                  <a:pt x="3023418" y="3305070"/>
                </a:lnTo>
                <a:lnTo>
                  <a:pt x="3026986" y="3312206"/>
                </a:lnTo>
                <a:lnTo>
                  <a:pt x="3030553" y="3319341"/>
                </a:lnTo>
                <a:lnTo>
                  <a:pt x="3033328" y="3326873"/>
                </a:lnTo>
                <a:lnTo>
                  <a:pt x="3035706" y="3334404"/>
                </a:lnTo>
                <a:lnTo>
                  <a:pt x="3038085" y="3342332"/>
                </a:lnTo>
                <a:lnTo>
                  <a:pt x="3040067" y="3350657"/>
                </a:lnTo>
                <a:lnTo>
                  <a:pt x="3041652" y="3358585"/>
                </a:lnTo>
                <a:lnTo>
                  <a:pt x="3042445" y="3366909"/>
                </a:lnTo>
                <a:lnTo>
                  <a:pt x="3043238" y="3375630"/>
                </a:lnTo>
                <a:lnTo>
                  <a:pt x="3043238" y="3383954"/>
                </a:lnTo>
                <a:lnTo>
                  <a:pt x="3043238" y="3392675"/>
                </a:lnTo>
                <a:lnTo>
                  <a:pt x="3042445" y="3401000"/>
                </a:lnTo>
                <a:lnTo>
                  <a:pt x="3041652" y="3408928"/>
                </a:lnTo>
                <a:lnTo>
                  <a:pt x="3040067" y="3417252"/>
                </a:lnTo>
                <a:lnTo>
                  <a:pt x="3038085" y="3425180"/>
                </a:lnTo>
                <a:lnTo>
                  <a:pt x="3035706" y="3433108"/>
                </a:lnTo>
                <a:lnTo>
                  <a:pt x="3033328" y="3441036"/>
                </a:lnTo>
                <a:lnTo>
                  <a:pt x="3030553" y="3448568"/>
                </a:lnTo>
                <a:lnTo>
                  <a:pt x="3026986" y="3456100"/>
                </a:lnTo>
                <a:lnTo>
                  <a:pt x="3023418" y="3463235"/>
                </a:lnTo>
                <a:lnTo>
                  <a:pt x="3019057" y="3469974"/>
                </a:lnTo>
                <a:lnTo>
                  <a:pt x="3015093" y="3476712"/>
                </a:lnTo>
                <a:lnTo>
                  <a:pt x="3010337" y="3483451"/>
                </a:lnTo>
                <a:lnTo>
                  <a:pt x="3005580" y="3489794"/>
                </a:lnTo>
                <a:lnTo>
                  <a:pt x="3000030" y="3495343"/>
                </a:lnTo>
                <a:lnTo>
                  <a:pt x="2994481" y="3501289"/>
                </a:lnTo>
                <a:lnTo>
                  <a:pt x="2988931" y="3506442"/>
                </a:lnTo>
                <a:lnTo>
                  <a:pt x="2982985" y="3511992"/>
                </a:lnTo>
                <a:lnTo>
                  <a:pt x="2976643" y="3517145"/>
                </a:lnTo>
                <a:lnTo>
                  <a:pt x="2970300" y="3521506"/>
                </a:lnTo>
                <a:lnTo>
                  <a:pt x="2963561" y="3525866"/>
                </a:lnTo>
                <a:lnTo>
                  <a:pt x="2956426" y="3529830"/>
                </a:lnTo>
                <a:lnTo>
                  <a:pt x="2949291" y="3533794"/>
                </a:lnTo>
                <a:lnTo>
                  <a:pt x="2942156" y="3536965"/>
                </a:lnTo>
                <a:lnTo>
                  <a:pt x="2934624" y="3539740"/>
                </a:lnTo>
                <a:lnTo>
                  <a:pt x="2926696" y="3542515"/>
                </a:lnTo>
                <a:lnTo>
                  <a:pt x="2918768" y="3544893"/>
                </a:lnTo>
                <a:lnTo>
                  <a:pt x="2910840" y="3546479"/>
                </a:lnTo>
                <a:lnTo>
                  <a:pt x="2902515" y="3548065"/>
                </a:lnTo>
                <a:lnTo>
                  <a:pt x="2894191" y="3548857"/>
                </a:lnTo>
                <a:lnTo>
                  <a:pt x="2885867" y="3549650"/>
                </a:lnTo>
                <a:lnTo>
                  <a:pt x="2877146" y="3549650"/>
                </a:lnTo>
                <a:lnTo>
                  <a:pt x="2868821" y="3549650"/>
                </a:lnTo>
                <a:lnTo>
                  <a:pt x="2860101" y="3548857"/>
                </a:lnTo>
                <a:lnTo>
                  <a:pt x="2851776" y="3548065"/>
                </a:lnTo>
                <a:lnTo>
                  <a:pt x="2843848" y="3546479"/>
                </a:lnTo>
                <a:lnTo>
                  <a:pt x="2835524" y="3544893"/>
                </a:lnTo>
                <a:lnTo>
                  <a:pt x="2827992" y="3542515"/>
                </a:lnTo>
                <a:lnTo>
                  <a:pt x="2820460" y="3539740"/>
                </a:lnTo>
                <a:lnTo>
                  <a:pt x="2812929" y="3536965"/>
                </a:lnTo>
                <a:lnTo>
                  <a:pt x="2805397" y="3533794"/>
                </a:lnTo>
                <a:lnTo>
                  <a:pt x="2798262" y="3529830"/>
                </a:lnTo>
                <a:lnTo>
                  <a:pt x="2791127" y="3525866"/>
                </a:lnTo>
                <a:lnTo>
                  <a:pt x="2784784" y="3521506"/>
                </a:lnTo>
                <a:lnTo>
                  <a:pt x="2778045" y="3517145"/>
                </a:lnTo>
                <a:lnTo>
                  <a:pt x="2771703" y="3511992"/>
                </a:lnTo>
                <a:lnTo>
                  <a:pt x="2766153" y="3506442"/>
                </a:lnTo>
                <a:lnTo>
                  <a:pt x="2760207" y="3501289"/>
                </a:lnTo>
                <a:lnTo>
                  <a:pt x="2754261" y="3495343"/>
                </a:lnTo>
                <a:lnTo>
                  <a:pt x="2749505" y="3489794"/>
                </a:lnTo>
                <a:lnTo>
                  <a:pt x="2744351" y="3483451"/>
                </a:lnTo>
                <a:lnTo>
                  <a:pt x="2739991" y="3476712"/>
                </a:lnTo>
                <a:lnTo>
                  <a:pt x="2735234" y="3469974"/>
                </a:lnTo>
                <a:lnTo>
                  <a:pt x="2731666" y="3463235"/>
                </a:lnTo>
                <a:lnTo>
                  <a:pt x="2727702" y="3456100"/>
                </a:lnTo>
                <a:lnTo>
                  <a:pt x="2724531" y="3448568"/>
                </a:lnTo>
                <a:lnTo>
                  <a:pt x="2721756" y="3441036"/>
                </a:lnTo>
                <a:lnTo>
                  <a:pt x="2718982" y="3433108"/>
                </a:lnTo>
                <a:lnTo>
                  <a:pt x="2716603" y="3425180"/>
                </a:lnTo>
                <a:lnTo>
                  <a:pt x="2715018" y="3417252"/>
                </a:lnTo>
                <a:lnTo>
                  <a:pt x="2713432" y="3408928"/>
                </a:lnTo>
                <a:lnTo>
                  <a:pt x="2712639" y="3401000"/>
                </a:lnTo>
                <a:lnTo>
                  <a:pt x="2711450" y="3392675"/>
                </a:lnTo>
                <a:lnTo>
                  <a:pt x="2711450" y="3383954"/>
                </a:lnTo>
                <a:lnTo>
                  <a:pt x="2711450" y="3375630"/>
                </a:lnTo>
                <a:lnTo>
                  <a:pt x="2712639" y="3366909"/>
                </a:lnTo>
                <a:lnTo>
                  <a:pt x="2713432" y="3358585"/>
                </a:lnTo>
                <a:lnTo>
                  <a:pt x="2715018" y="3350657"/>
                </a:lnTo>
                <a:lnTo>
                  <a:pt x="2716603" y="3342332"/>
                </a:lnTo>
                <a:lnTo>
                  <a:pt x="2718982" y="3334404"/>
                </a:lnTo>
                <a:lnTo>
                  <a:pt x="2721756" y="3326873"/>
                </a:lnTo>
                <a:lnTo>
                  <a:pt x="2724531" y="3319341"/>
                </a:lnTo>
                <a:lnTo>
                  <a:pt x="2727702" y="3312206"/>
                </a:lnTo>
                <a:lnTo>
                  <a:pt x="2731666" y="3305070"/>
                </a:lnTo>
                <a:lnTo>
                  <a:pt x="2735234" y="3297935"/>
                </a:lnTo>
                <a:lnTo>
                  <a:pt x="2739991" y="3291196"/>
                </a:lnTo>
                <a:lnTo>
                  <a:pt x="2744351" y="3284458"/>
                </a:lnTo>
                <a:lnTo>
                  <a:pt x="2749505" y="3278512"/>
                </a:lnTo>
                <a:lnTo>
                  <a:pt x="2754261" y="3272169"/>
                </a:lnTo>
                <a:lnTo>
                  <a:pt x="2760207" y="3266620"/>
                </a:lnTo>
                <a:lnTo>
                  <a:pt x="2766153" y="3261070"/>
                </a:lnTo>
                <a:lnTo>
                  <a:pt x="2771703" y="3255917"/>
                </a:lnTo>
                <a:lnTo>
                  <a:pt x="2778045" y="3251160"/>
                </a:lnTo>
                <a:lnTo>
                  <a:pt x="2784784" y="3246403"/>
                </a:lnTo>
                <a:lnTo>
                  <a:pt x="2791127" y="3242043"/>
                </a:lnTo>
                <a:lnTo>
                  <a:pt x="2798262" y="3238079"/>
                </a:lnTo>
                <a:lnTo>
                  <a:pt x="2805397" y="3234511"/>
                </a:lnTo>
                <a:lnTo>
                  <a:pt x="2812929" y="3230943"/>
                </a:lnTo>
                <a:lnTo>
                  <a:pt x="2820460" y="3228169"/>
                </a:lnTo>
                <a:lnTo>
                  <a:pt x="2827992" y="3225394"/>
                </a:lnTo>
                <a:lnTo>
                  <a:pt x="2835524" y="3223412"/>
                </a:lnTo>
                <a:lnTo>
                  <a:pt x="2843848" y="3221430"/>
                </a:lnTo>
                <a:lnTo>
                  <a:pt x="2851776" y="3219844"/>
                </a:lnTo>
                <a:lnTo>
                  <a:pt x="2860101" y="3219051"/>
                </a:lnTo>
                <a:lnTo>
                  <a:pt x="2868821" y="3218259"/>
                </a:lnTo>
                <a:lnTo>
                  <a:pt x="2877146" y="3217862"/>
                </a:lnTo>
                <a:close/>
                <a:moveTo>
                  <a:pt x="1341242" y="3000374"/>
                </a:moveTo>
                <a:lnTo>
                  <a:pt x="410762" y="4429560"/>
                </a:lnTo>
                <a:lnTo>
                  <a:pt x="409572" y="4434325"/>
                </a:lnTo>
                <a:lnTo>
                  <a:pt x="406794" y="4447826"/>
                </a:lnTo>
                <a:lnTo>
                  <a:pt x="404414" y="4458151"/>
                </a:lnTo>
                <a:lnTo>
                  <a:pt x="402430" y="4469667"/>
                </a:lnTo>
                <a:lnTo>
                  <a:pt x="400446" y="4483169"/>
                </a:lnTo>
                <a:lnTo>
                  <a:pt x="398859" y="4498259"/>
                </a:lnTo>
                <a:lnTo>
                  <a:pt x="396875" y="4514937"/>
                </a:lnTo>
                <a:lnTo>
                  <a:pt x="395287" y="4533204"/>
                </a:lnTo>
                <a:lnTo>
                  <a:pt x="394097" y="4552265"/>
                </a:lnTo>
                <a:lnTo>
                  <a:pt x="393700" y="4572915"/>
                </a:lnTo>
                <a:lnTo>
                  <a:pt x="394097" y="4594359"/>
                </a:lnTo>
                <a:lnTo>
                  <a:pt x="394891" y="4616597"/>
                </a:lnTo>
                <a:lnTo>
                  <a:pt x="397271" y="4640026"/>
                </a:lnTo>
                <a:lnTo>
                  <a:pt x="400049" y="4664249"/>
                </a:lnTo>
                <a:lnTo>
                  <a:pt x="401636" y="4676162"/>
                </a:lnTo>
                <a:lnTo>
                  <a:pt x="403620" y="4688870"/>
                </a:lnTo>
                <a:lnTo>
                  <a:pt x="406398" y="4701180"/>
                </a:lnTo>
                <a:lnTo>
                  <a:pt x="409175" y="4713490"/>
                </a:lnTo>
                <a:lnTo>
                  <a:pt x="412350" y="4726198"/>
                </a:lnTo>
                <a:lnTo>
                  <a:pt x="415921" y="4738905"/>
                </a:lnTo>
                <a:lnTo>
                  <a:pt x="419492" y="4752010"/>
                </a:lnTo>
                <a:lnTo>
                  <a:pt x="423857" y="4764320"/>
                </a:lnTo>
                <a:lnTo>
                  <a:pt x="428221" y="4777425"/>
                </a:lnTo>
                <a:lnTo>
                  <a:pt x="433380" y="4790132"/>
                </a:lnTo>
                <a:lnTo>
                  <a:pt x="438538" y="4802839"/>
                </a:lnTo>
                <a:lnTo>
                  <a:pt x="444887" y="4815944"/>
                </a:lnTo>
                <a:lnTo>
                  <a:pt x="451235" y="4828254"/>
                </a:lnTo>
                <a:lnTo>
                  <a:pt x="457584" y="4841359"/>
                </a:lnTo>
                <a:lnTo>
                  <a:pt x="464726" y="4853669"/>
                </a:lnTo>
                <a:lnTo>
                  <a:pt x="472662" y="4866773"/>
                </a:lnTo>
                <a:lnTo>
                  <a:pt x="480995" y="4879084"/>
                </a:lnTo>
                <a:lnTo>
                  <a:pt x="489724" y="4891394"/>
                </a:lnTo>
                <a:lnTo>
                  <a:pt x="498850" y="4903704"/>
                </a:lnTo>
                <a:lnTo>
                  <a:pt x="508770" y="4915618"/>
                </a:lnTo>
                <a:lnTo>
                  <a:pt x="519087" y="4927531"/>
                </a:lnTo>
                <a:lnTo>
                  <a:pt x="530197" y="4939444"/>
                </a:lnTo>
                <a:lnTo>
                  <a:pt x="541704" y="4950960"/>
                </a:lnTo>
                <a:lnTo>
                  <a:pt x="553608" y="4962476"/>
                </a:lnTo>
                <a:lnTo>
                  <a:pt x="566702" y="4973992"/>
                </a:lnTo>
                <a:lnTo>
                  <a:pt x="579796" y="4984714"/>
                </a:lnTo>
                <a:lnTo>
                  <a:pt x="594081" y="4995436"/>
                </a:lnTo>
                <a:lnTo>
                  <a:pt x="609159" y="5005761"/>
                </a:lnTo>
                <a:lnTo>
                  <a:pt x="624237" y="5016085"/>
                </a:lnTo>
                <a:lnTo>
                  <a:pt x="640109" y="5026410"/>
                </a:lnTo>
                <a:lnTo>
                  <a:pt x="657171" y="5035941"/>
                </a:lnTo>
                <a:lnTo>
                  <a:pt x="674630" y="5045074"/>
                </a:lnTo>
                <a:lnTo>
                  <a:pt x="3954917" y="5045074"/>
                </a:lnTo>
                <a:lnTo>
                  <a:pt x="3972376" y="5035941"/>
                </a:lnTo>
                <a:lnTo>
                  <a:pt x="3989041" y="5026410"/>
                </a:lnTo>
                <a:lnTo>
                  <a:pt x="4005310" y="5016085"/>
                </a:lnTo>
                <a:lnTo>
                  <a:pt x="4020785" y="5005761"/>
                </a:lnTo>
                <a:lnTo>
                  <a:pt x="4035069" y="4995436"/>
                </a:lnTo>
                <a:lnTo>
                  <a:pt x="4049354" y="4984714"/>
                </a:lnTo>
                <a:lnTo>
                  <a:pt x="4062448" y="4973992"/>
                </a:lnTo>
                <a:lnTo>
                  <a:pt x="4075543" y="4962476"/>
                </a:lnTo>
                <a:lnTo>
                  <a:pt x="4087446" y="4950960"/>
                </a:lnTo>
                <a:lnTo>
                  <a:pt x="4098953" y="4939444"/>
                </a:lnTo>
                <a:lnTo>
                  <a:pt x="4110063" y="4927531"/>
                </a:lnTo>
                <a:lnTo>
                  <a:pt x="4120777" y="4915618"/>
                </a:lnTo>
                <a:lnTo>
                  <a:pt x="4130300" y="4903704"/>
                </a:lnTo>
                <a:lnTo>
                  <a:pt x="4139823" y="4891394"/>
                </a:lnTo>
                <a:lnTo>
                  <a:pt x="4148552" y="4879084"/>
                </a:lnTo>
                <a:lnTo>
                  <a:pt x="4156488" y="4866773"/>
                </a:lnTo>
                <a:lnTo>
                  <a:pt x="4164424" y="4853669"/>
                </a:lnTo>
                <a:lnTo>
                  <a:pt x="4171566" y="4841359"/>
                </a:lnTo>
                <a:lnTo>
                  <a:pt x="4178312" y="4828254"/>
                </a:lnTo>
                <a:lnTo>
                  <a:pt x="4184661" y="4815944"/>
                </a:lnTo>
                <a:lnTo>
                  <a:pt x="4190613" y="4802839"/>
                </a:lnTo>
                <a:lnTo>
                  <a:pt x="4195771" y="4790132"/>
                </a:lnTo>
                <a:lnTo>
                  <a:pt x="4200929" y="4777425"/>
                </a:lnTo>
                <a:lnTo>
                  <a:pt x="4205294" y="4764320"/>
                </a:lnTo>
                <a:lnTo>
                  <a:pt x="4209659" y="4752010"/>
                </a:lnTo>
                <a:lnTo>
                  <a:pt x="4213627" y="4738905"/>
                </a:lnTo>
                <a:lnTo>
                  <a:pt x="4217197" y="4726198"/>
                </a:lnTo>
                <a:lnTo>
                  <a:pt x="4219975" y="4713490"/>
                </a:lnTo>
                <a:lnTo>
                  <a:pt x="4222753" y="4701180"/>
                </a:lnTo>
                <a:lnTo>
                  <a:pt x="4225530" y="4688870"/>
                </a:lnTo>
                <a:lnTo>
                  <a:pt x="4227514" y="4676162"/>
                </a:lnTo>
                <a:lnTo>
                  <a:pt x="4229498" y="4664249"/>
                </a:lnTo>
                <a:lnTo>
                  <a:pt x="4232673" y="4640026"/>
                </a:lnTo>
                <a:lnTo>
                  <a:pt x="4234259" y="4616597"/>
                </a:lnTo>
                <a:lnTo>
                  <a:pt x="4235450" y="4594359"/>
                </a:lnTo>
                <a:lnTo>
                  <a:pt x="4235450" y="4572915"/>
                </a:lnTo>
                <a:lnTo>
                  <a:pt x="4235053" y="4552265"/>
                </a:lnTo>
                <a:lnTo>
                  <a:pt x="4234259" y="4533204"/>
                </a:lnTo>
                <a:lnTo>
                  <a:pt x="4232673" y="4514937"/>
                </a:lnTo>
                <a:lnTo>
                  <a:pt x="4230689" y="4498259"/>
                </a:lnTo>
                <a:lnTo>
                  <a:pt x="4228705" y="4483169"/>
                </a:lnTo>
                <a:lnTo>
                  <a:pt x="4226721" y="4469667"/>
                </a:lnTo>
                <a:lnTo>
                  <a:pt x="4224737" y="4458151"/>
                </a:lnTo>
                <a:lnTo>
                  <a:pt x="4222356" y="4447826"/>
                </a:lnTo>
                <a:lnTo>
                  <a:pt x="4219578" y="4434325"/>
                </a:lnTo>
                <a:lnTo>
                  <a:pt x="4218388" y="4429560"/>
                </a:lnTo>
                <a:lnTo>
                  <a:pt x="3282826" y="3000490"/>
                </a:lnTo>
                <a:lnTo>
                  <a:pt x="3282951" y="3001367"/>
                </a:lnTo>
                <a:lnTo>
                  <a:pt x="3282554" y="3003754"/>
                </a:lnTo>
                <a:lnTo>
                  <a:pt x="3281761" y="3006140"/>
                </a:lnTo>
                <a:lnTo>
                  <a:pt x="3280173" y="3008526"/>
                </a:lnTo>
                <a:lnTo>
                  <a:pt x="3278189" y="3010913"/>
                </a:lnTo>
                <a:lnTo>
                  <a:pt x="3275015" y="3013299"/>
                </a:lnTo>
                <a:lnTo>
                  <a:pt x="3271841" y="3015685"/>
                </a:lnTo>
                <a:lnTo>
                  <a:pt x="3267476" y="3017674"/>
                </a:lnTo>
                <a:lnTo>
                  <a:pt x="3263111" y="3020458"/>
                </a:lnTo>
                <a:lnTo>
                  <a:pt x="3252398" y="3024832"/>
                </a:lnTo>
                <a:lnTo>
                  <a:pt x="3239304" y="3029605"/>
                </a:lnTo>
                <a:lnTo>
                  <a:pt x="3223829" y="3033582"/>
                </a:lnTo>
                <a:lnTo>
                  <a:pt x="3206370" y="3037957"/>
                </a:lnTo>
                <a:lnTo>
                  <a:pt x="3186927" y="3041934"/>
                </a:lnTo>
                <a:lnTo>
                  <a:pt x="3165897" y="3046309"/>
                </a:lnTo>
                <a:lnTo>
                  <a:pt x="3142486" y="3050286"/>
                </a:lnTo>
                <a:lnTo>
                  <a:pt x="3117091" y="3054263"/>
                </a:lnTo>
                <a:lnTo>
                  <a:pt x="3090109" y="3057843"/>
                </a:lnTo>
                <a:lnTo>
                  <a:pt x="3061143" y="3061024"/>
                </a:lnTo>
                <a:lnTo>
                  <a:pt x="3030987" y="3065001"/>
                </a:lnTo>
                <a:lnTo>
                  <a:pt x="2998847" y="3068183"/>
                </a:lnTo>
                <a:lnTo>
                  <a:pt x="2964722" y="3070967"/>
                </a:lnTo>
                <a:lnTo>
                  <a:pt x="2929804" y="3074149"/>
                </a:lnTo>
                <a:lnTo>
                  <a:pt x="2892903" y="3076933"/>
                </a:lnTo>
                <a:lnTo>
                  <a:pt x="2855207" y="3079319"/>
                </a:lnTo>
                <a:lnTo>
                  <a:pt x="2815528" y="3082103"/>
                </a:lnTo>
                <a:lnTo>
                  <a:pt x="2775055" y="3084489"/>
                </a:lnTo>
                <a:lnTo>
                  <a:pt x="2690141" y="3088069"/>
                </a:lnTo>
                <a:lnTo>
                  <a:pt x="2600862" y="3091648"/>
                </a:lnTo>
                <a:lnTo>
                  <a:pt x="2507615" y="3093637"/>
                </a:lnTo>
                <a:lnTo>
                  <a:pt x="2411195" y="3095227"/>
                </a:lnTo>
                <a:lnTo>
                  <a:pt x="2312393" y="3095625"/>
                </a:lnTo>
                <a:lnTo>
                  <a:pt x="2213195" y="3095227"/>
                </a:lnTo>
                <a:lnTo>
                  <a:pt x="2116774" y="3093637"/>
                </a:lnTo>
                <a:lnTo>
                  <a:pt x="2023924" y="3091648"/>
                </a:lnTo>
                <a:lnTo>
                  <a:pt x="1934645" y="3088069"/>
                </a:lnTo>
                <a:lnTo>
                  <a:pt x="1849731" y="3084489"/>
                </a:lnTo>
                <a:lnTo>
                  <a:pt x="1808862" y="3082103"/>
                </a:lnTo>
                <a:lnTo>
                  <a:pt x="1769579" y="3079319"/>
                </a:lnTo>
                <a:lnTo>
                  <a:pt x="1731884" y="3076933"/>
                </a:lnTo>
                <a:lnTo>
                  <a:pt x="1694982" y="3074149"/>
                </a:lnTo>
                <a:lnTo>
                  <a:pt x="1659667" y="3070967"/>
                </a:lnTo>
                <a:lnTo>
                  <a:pt x="1626336" y="3068183"/>
                </a:lnTo>
                <a:lnTo>
                  <a:pt x="1593799" y="3065001"/>
                </a:lnTo>
                <a:lnTo>
                  <a:pt x="1563643" y="3061024"/>
                </a:lnTo>
                <a:lnTo>
                  <a:pt x="1534677" y="3057843"/>
                </a:lnTo>
                <a:lnTo>
                  <a:pt x="1507298" y="3054263"/>
                </a:lnTo>
                <a:lnTo>
                  <a:pt x="1482300" y="3050286"/>
                </a:lnTo>
                <a:lnTo>
                  <a:pt x="1458889" y="3046309"/>
                </a:lnTo>
                <a:lnTo>
                  <a:pt x="1437462" y="3041934"/>
                </a:lnTo>
                <a:lnTo>
                  <a:pt x="1418019" y="3037957"/>
                </a:lnTo>
                <a:lnTo>
                  <a:pt x="1400561" y="3033582"/>
                </a:lnTo>
                <a:lnTo>
                  <a:pt x="1385086" y="3029605"/>
                </a:lnTo>
                <a:lnTo>
                  <a:pt x="1372388" y="3024832"/>
                </a:lnTo>
                <a:lnTo>
                  <a:pt x="1361675" y="3020458"/>
                </a:lnTo>
                <a:lnTo>
                  <a:pt x="1356913" y="3017674"/>
                </a:lnTo>
                <a:lnTo>
                  <a:pt x="1352945" y="3015685"/>
                </a:lnTo>
                <a:lnTo>
                  <a:pt x="1349374" y="3013299"/>
                </a:lnTo>
                <a:lnTo>
                  <a:pt x="1346597" y="3010913"/>
                </a:lnTo>
                <a:lnTo>
                  <a:pt x="1344613" y="3008526"/>
                </a:lnTo>
                <a:lnTo>
                  <a:pt x="1343025" y="3006140"/>
                </a:lnTo>
                <a:lnTo>
                  <a:pt x="1341835" y="3003754"/>
                </a:lnTo>
                <a:lnTo>
                  <a:pt x="1341438" y="3001367"/>
                </a:lnTo>
                <a:lnTo>
                  <a:pt x="1341580" y="3000374"/>
                </a:lnTo>
                <a:lnTo>
                  <a:pt x="1341242" y="3000374"/>
                </a:lnTo>
                <a:close/>
                <a:moveTo>
                  <a:pt x="1717823" y="0"/>
                </a:moveTo>
                <a:lnTo>
                  <a:pt x="2909343" y="0"/>
                </a:lnTo>
                <a:lnTo>
                  <a:pt x="2919266" y="3571"/>
                </a:lnTo>
                <a:lnTo>
                  <a:pt x="2927601" y="6745"/>
                </a:lnTo>
                <a:lnTo>
                  <a:pt x="2935937" y="11110"/>
                </a:lnTo>
                <a:lnTo>
                  <a:pt x="2946653" y="15872"/>
                </a:lnTo>
                <a:lnTo>
                  <a:pt x="2959354" y="22618"/>
                </a:lnTo>
                <a:lnTo>
                  <a:pt x="2972849" y="30951"/>
                </a:lnTo>
                <a:lnTo>
                  <a:pt x="2987931" y="40871"/>
                </a:lnTo>
                <a:lnTo>
                  <a:pt x="2995870" y="46427"/>
                </a:lnTo>
                <a:lnTo>
                  <a:pt x="3003808" y="52776"/>
                </a:lnTo>
                <a:lnTo>
                  <a:pt x="3011349" y="58728"/>
                </a:lnTo>
                <a:lnTo>
                  <a:pt x="3019684" y="65474"/>
                </a:lnTo>
                <a:lnTo>
                  <a:pt x="3027623" y="72616"/>
                </a:lnTo>
                <a:lnTo>
                  <a:pt x="3035957" y="80553"/>
                </a:lnTo>
                <a:lnTo>
                  <a:pt x="3043896" y="88489"/>
                </a:lnTo>
                <a:lnTo>
                  <a:pt x="3051834" y="97219"/>
                </a:lnTo>
                <a:lnTo>
                  <a:pt x="3059375" y="105949"/>
                </a:lnTo>
                <a:lnTo>
                  <a:pt x="3066917" y="115472"/>
                </a:lnTo>
                <a:lnTo>
                  <a:pt x="3074458" y="125393"/>
                </a:lnTo>
                <a:lnTo>
                  <a:pt x="3080808" y="135313"/>
                </a:lnTo>
                <a:lnTo>
                  <a:pt x="3087556" y="146027"/>
                </a:lnTo>
                <a:lnTo>
                  <a:pt x="3093509" y="157536"/>
                </a:lnTo>
                <a:lnTo>
                  <a:pt x="3099066" y="169439"/>
                </a:lnTo>
                <a:lnTo>
                  <a:pt x="3104226" y="181344"/>
                </a:lnTo>
                <a:lnTo>
                  <a:pt x="3108592" y="194439"/>
                </a:lnTo>
                <a:lnTo>
                  <a:pt x="3112958" y="207534"/>
                </a:lnTo>
                <a:lnTo>
                  <a:pt x="3115339" y="217058"/>
                </a:lnTo>
                <a:lnTo>
                  <a:pt x="3117324" y="226581"/>
                </a:lnTo>
                <a:lnTo>
                  <a:pt x="3119309" y="236502"/>
                </a:lnTo>
                <a:lnTo>
                  <a:pt x="3120499" y="246025"/>
                </a:lnTo>
                <a:lnTo>
                  <a:pt x="3121690" y="256342"/>
                </a:lnTo>
                <a:lnTo>
                  <a:pt x="3122087" y="266263"/>
                </a:lnTo>
                <a:lnTo>
                  <a:pt x="3122484" y="276184"/>
                </a:lnTo>
                <a:lnTo>
                  <a:pt x="3122484" y="286103"/>
                </a:lnTo>
                <a:lnTo>
                  <a:pt x="3121690" y="296024"/>
                </a:lnTo>
                <a:lnTo>
                  <a:pt x="3121293" y="306341"/>
                </a:lnTo>
                <a:lnTo>
                  <a:pt x="3120102" y="316659"/>
                </a:lnTo>
                <a:lnTo>
                  <a:pt x="3118515" y="326976"/>
                </a:lnTo>
                <a:lnTo>
                  <a:pt x="3116530" y="337690"/>
                </a:lnTo>
                <a:lnTo>
                  <a:pt x="3114149" y="348007"/>
                </a:lnTo>
                <a:lnTo>
                  <a:pt x="3111767" y="358325"/>
                </a:lnTo>
                <a:lnTo>
                  <a:pt x="3108592" y="369039"/>
                </a:lnTo>
                <a:lnTo>
                  <a:pt x="3105417" y="379356"/>
                </a:lnTo>
                <a:lnTo>
                  <a:pt x="3101845" y="390466"/>
                </a:lnTo>
                <a:lnTo>
                  <a:pt x="3097479" y="401180"/>
                </a:lnTo>
                <a:lnTo>
                  <a:pt x="3093509" y="411894"/>
                </a:lnTo>
                <a:lnTo>
                  <a:pt x="3088747" y="422609"/>
                </a:lnTo>
                <a:lnTo>
                  <a:pt x="3083587" y="434116"/>
                </a:lnTo>
                <a:lnTo>
                  <a:pt x="3078030" y="444830"/>
                </a:lnTo>
                <a:lnTo>
                  <a:pt x="3072076" y="455940"/>
                </a:lnTo>
                <a:lnTo>
                  <a:pt x="3066123" y="466655"/>
                </a:lnTo>
                <a:lnTo>
                  <a:pt x="3059772" y="477766"/>
                </a:lnTo>
                <a:lnTo>
                  <a:pt x="3052628" y="489274"/>
                </a:lnTo>
                <a:lnTo>
                  <a:pt x="3045483" y="500781"/>
                </a:lnTo>
                <a:lnTo>
                  <a:pt x="3037942" y="511891"/>
                </a:lnTo>
                <a:lnTo>
                  <a:pt x="3030401" y="523400"/>
                </a:lnTo>
                <a:lnTo>
                  <a:pt x="3022066" y="534908"/>
                </a:lnTo>
                <a:lnTo>
                  <a:pt x="3013334" y="546415"/>
                </a:lnTo>
                <a:lnTo>
                  <a:pt x="3013334" y="2104709"/>
                </a:lnTo>
                <a:lnTo>
                  <a:pt x="4604543" y="4495920"/>
                </a:lnTo>
                <a:lnTo>
                  <a:pt x="4606527" y="4504649"/>
                </a:lnTo>
                <a:lnTo>
                  <a:pt x="4608511" y="4511792"/>
                </a:lnTo>
                <a:lnTo>
                  <a:pt x="4612481" y="4530046"/>
                </a:lnTo>
                <a:lnTo>
                  <a:pt x="4614862" y="4542744"/>
                </a:lnTo>
                <a:lnTo>
                  <a:pt x="4617243" y="4558220"/>
                </a:lnTo>
                <a:lnTo>
                  <a:pt x="4619625" y="4575679"/>
                </a:lnTo>
                <a:lnTo>
                  <a:pt x="4622403" y="4595123"/>
                </a:lnTo>
                <a:lnTo>
                  <a:pt x="4624387" y="4616948"/>
                </a:lnTo>
                <a:lnTo>
                  <a:pt x="4625975" y="4639964"/>
                </a:lnTo>
                <a:lnTo>
                  <a:pt x="4627166" y="4664963"/>
                </a:lnTo>
                <a:lnTo>
                  <a:pt x="4627563" y="4691153"/>
                </a:lnTo>
                <a:lnTo>
                  <a:pt x="4627166" y="4718533"/>
                </a:lnTo>
                <a:lnTo>
                  <a:pt x="4626373" y="4733215"/>
                </a:lnTo>
                <a:lnTo>
                  <a:pt x="4625579" y="4747501"/>
                </a:lnTo>
                <a:lnTo>
                  <a:pt x="4624387" y="4762183"/>
                </a:lnTo>
                <a:lnTo>
                  <a:pt x="4623197" y="4777262"/>
                </a:lnTo>
                <a:lnTo>
                  <a:pt x="4621213" y="4792341"/>
                </a:lnTo>
                <a:lnTo>
                  <a:pt x="4618831" y="4807817"/>
                </a:lnTo>
                <a:lnTo>
                  <a:pt x="4616449" y="4823689"/>
                </a:lnTo>
                <a:lnTo>
                  <a:pt x="4614068" y="4839562"/>
                </a:lnTo>
                <a:lnTo>
                  <a:pt x="4610496" y="4855038"/>
                </a:lnTo>
                <a:lnTo>
                  <a:pt x="4606923" y="4870910"/>
                </a:lnTo>
                <a:lnTo>
                  <a:pt x="4602557" y="4887180"/>
                </a:lnTo>
                <a:lnTo>
                  <a:pt x="4598191" y="4903449"/>
                </a:lnTo>
                <a:lnTo>
                  <a:pt x="4593032" y="4919719"/>
                </a:lnTo>
                <a:lnTo>
                  <a:pt x="4587872" y="4935988"/>
                </a:lnTo>
                <a:lnTo>
                  <a:pt x="4581919" y="4952257"/>
                </a:lnTo>
                <a:lnTo>
                  <a:pt x="4575171" y="4968527"/>
                </a:lnTo>
                <a:lnTo>
                  <a:pt x="4568821" y="4985193"/>
                </a:lnTo>
                <a:lnTo>
                  <a:pt x="4560883" y="5001463"/>
                </a:lnTo>
                <a:lnTo>
                  <a:pt x="4552944" y="5017732"/>
                </a:lnTo>
                <a:lnTo>
                  <a:pt x="4544212" y="5033605"/>
                </a:lnTo>
                <a:lnTo>
                  <a:pt x="4535083" y="5049874"/>
                </a:lnTo>
                <a:lnTo>
                  <a:pt x="4525161" y="5066144"/>
                </a:lnTo>
                <a:lnTo>
                  <a:pt x="4514047" y="5082016"/>
                </a:lnTo>
                <a:lnTo>
                  <a:pt x="4503331" y="5097889"/>
                </a:lnTo>
                <a:lnTo>
                  <a:pt x="4491423" y="5112968"/>
                </a:lnTo>
                <a:lnTo>
                  <a:pt x="4478722" y="5128444"/>
                </a:lnTo>
                <a:lnTo>
                  <a:pt x="4465624" y="5143919"/>
                </a:lnTo>
                <a:lnTo>
                  <a:pt x="4451335" y="5158998"/>
                </a:lnTo>
                <a:lnTo>
                  <a:pt x="4437047" y="5173681"/>
                </a:lnTo>
                <a:lnTo>
                  <a:pt x="4421171" y="5188363"/>
                </a:lnTo>
                <a:lnTo>
                  <a:pt x="4404897" y="5202251"/>
                </a:lnTo>
                <a:lnTo>
                  <a:pt x="4387830" y="5216537"/>
                </a:lnTo>
                <a:lnTo>
                  <a:pt x="4369969" y="5230028"/>
                </a:lnTo>
                <a:lnTo>
                  <a:pt x="4351315" y="5243520"/>
                </a:lnTo>
                <a:lnTo>
                  <a:pt x="4331865" y="5256615"/>
                </a:lnTo>
                <a:lnTo>
                  <a:pt x="4311227" y="5268916"/>
                </a:lnTo>
                <a:lnTo>
                  <a:pt x="4290191" y="5281218"/>
                </a:lnTo>
                <a:lnTo>
                  <a:pt x="4267963" y="5293122"/>
                </a:lnTo>
                <a:lnTo>
                  <a:pt x="4255659" y="5299074"/>
                </a:lnTo>
                <a:lnTo>
                  <a:pt x="371507" y="5299074"/>
                </a:lnTo>
                <a:lnTo>
                  <a:pt x="359600" y="5293122"/>
                </a:lnTo>
                <a:lnTo>
                  <a:pt x="337373" y="5281218"/>
                </a:lnTo>
                <a:lnTo>
                  <a:pt x="315940" y="5268916"/>
                </a:lnTo>
                <a:lnTo>
                  <a:pt x="295301" y="5256615"/>
                </a:lnTo>
                <a:lnTo>
                  <a:pt x="275852" y="5243520"/>
                </a:lnTo>
                <a:lnTo>
                  <a:pt x="257197" y="5230028"/>
                </a:lnTo>
                <a:lnTo>
                  <a:pt x="239336" y="5216537"/>
                </a:lnTo>
                <a:lnTo>
                  <a:pt x="222269" y="5202251"/>
                </a:lnTo>
                <a:lnTo>
                  <a:pt x="205996" y="5188363"/>
                </a:lnTo>
                <a:lnTo>
                  <a:pt x="190517" y="5173681"/>
                </a:lnTo>
                <a:lnTo>
                  <a:pt x="175831" y="5158998"/>
                </a:lnTo>
                <a:lnTo>
                  <a:pt x="161939" y="5143919"/>
                </a:lnTo>
                <a:lnTo>
                  <a:pt x="148841" y="5128444"/>
                </a:lnTo>
                <a:lnTo>
                  <a:pt x="135743" y="5112968"/>
                </a:lnTo>
                <a:lnTo>
                  <a:pt x="124233" y="5097889"/>
                </a:lnTo>
                <a:lnTo>
                  <a:pt x="113119" y="5082016"/>
                </a:lnTo>
                <a:lnTo>
                  <a:pt x="102403" y="5066144"/>
                </a:lnTo>
                <a:lnTo>
                  <a:pt x="92480" y="5049874"/>
                </a:lnTo>
                <a:lnTo>
                  <a:pt x="82954" y="5033605"/>
                </a:lnTo>
                <a:lnTo>
                  <a:pt x="74222" y="5017732"/>
                </a:lnTo>
                <a:lnTo>
                  <a:pt x="66284" y="5001463"/>
                </a:lnTo>
                <a:lnTo>
                  <a:pt x="59140" y="4985193"/>
                </a:lnTo>
                <a:lnTo>
                  <a:pt x="51995" y="4968527"/>
                </a:lnTo>
                <a:lnTo>
                  <a:pt x="45248" y="4952257"/>
                </a:lnTo>
                <a:lnTo>
                  <a:pt x="39294" y="4935988"/>
                </a:lnTo>
                <a:lnTo>
                  <a:pt x="34134" y="4919719"/>
                </a:lnTo>
                <a:lnTo>
                  <a:pt x="28975" y="4903449"/>
                </a:lnTo>
                <a:lnTo>
                  <a:pt x="24609" y="4887180"/>
                </a:lnTo>
                <a:lnTo>
                  <a:pt x="20243" y="4870910"/>
                </a:lnTo>
                <a:lnTo>
                  <a:pt x="17067" y="4855038"/>
                </a:lnTo>
                <a:lnTo>
                  <a:pt x="13495" y="4839562"/>
                </a:lnTo>
                <a:lnTo>
                  <a:pt x="10717" y="4823689"/>
                </a:lnTo>
                <a:lnTo>
                  <a:pt x="8335" y="4807817"/>
                </a:lnTo>
                <a:lnTo>
                  <a:pt x="6351" y="4792341"/>
                </a:lnTo>
                <a:lnTo>
                  <a:pt x="4366" y="4777262"/>
                </a:lnTo>
                <a:lnTo>
                  <a:pt x="2779" y="4762183"/>
                </a:lnTo>
                <a:lnTo>
                  <a:pt x="1588" y="4747501"/>
                </a:lnTo>
                <a:lnTo>
                  <a:pt x="794" y="4733215"/>
                </a:lnTo>
                <a:lnTo>
                  <a:pt x="397" y="4718533"/>
                </a:lnTo>
                <a:lnTo>
                  <a:pt x="0" y="4691153"/>
                </a:lnTo>
                <a:lnTo>
                  <a:pt x="397" y="4664963"/>
                </a:lnTo>
                <a:lnTo>
                  <a:pt x="1191" y="4639964"/>
                </a:lnTo>
                <a:lnTo>
                  <a:pt x="2779" y="4616948"/>
                </a:lnTo>
                <a:lnTo>
                  <a:pt x="4763" y="4595123"/>
                </a:lnTo>
                <a:lnTo>
                  <a:pt x="7542" y="4575679"/>
                </a:lnTo>
                <a:lnTo>
                  <a:pt x="9923" y="4558220"/>
                </a:lnTo>
                <a:lnTo>
                  <a:pt x="12304" y="4542744"/>
                </a:lnTo>
                <a:lnTo>
                  <a:pt x="15083" y="4530046"/>
                </a:lnTo>
                <a:lnTo>
                  <a:pt x="19052" y="4511792"/>
                </a:lnTo>
                <a:lnTo>
                  <a:pt x="20640" y="4504649"/>
                </a:lnTo>
                <a:lnTo>
                  <a:pt x="23418" y="4495920"/>
                </a:lnTo>
                <a:lnTo>
                  <a:pt x="1614229" y="2104709"/>
                </a:lnTo>
                <a:lnTo>
                  <a:pt x="1614229" y="546415"/>
                </a:lnTo>
                <a:lnTo>
                  <a:pt x="1605497" y="534908"/>
                </a:lnTo>
                <a:lnTo>
                  <a:pt x="1597559" y="523400"/>
                </a:lnTo>
                <a:lnTo>
                  <a:pt x="1589621" y="511891"/>
                </a:lnTo>
                <a:lnTo>
                  <a:pt x="1582080" y="500781"/>
                </a:lnTo>
                <a:lnTo>
                  <a:pt x="1574539" y="489274"/>
                </a:lnTo>
                <a:lnTo>
                  <a:pt x="1567791" y="477766"/>
                </a:lnTo>
                <a:lnTo>
                  <a:pt x="1561044" y="466655"/>
                </a:lnTo>
                <a:lnTo>
                  <a:pt x="1555090" y="455940"/>
                </a:lnTo>
                <a:lnTo>
                  <a:pt x="1549136" y="444830"/>
                </a:lnTo>
                <a:lnTo>
                  <a:pt x="1543580" y="434116"/>
                </a:lnTo>
                <a:lnTo>
                  <a:pt x="1538817" y="422609"/>
                </a:lnTo>
                <a:lnTo>
                  <a:pt x="1534054" y="411894"/>
                </a:lnTo>
                <a:lnTo>
                  <a:pt x="1529688" y="401180"/>
                </a:lnTo>
                <a:lnTo>
                  <a:pt x="1525322" y="390466"/>
                </a:lnTo>
                <a:lnTo>
                  <a:pt x="1522147" y="379356"/>
                </a:lnTo>
                <a:lnTo>
                  <a:pt x="1518971" y="369039"/>
                </a:lnTo>
                <a:lnTo>
                  <a:pt x="1515796" y="358325"/>
                </a:lnTo>
                <a:lnTo>
                  <a:pt x="1513018" y="348007"/>
                </a:lnTo>
                <a:lnTo>
                  <a:pt x="1511033" y="337690"/>
                </a:lnTo>
                <a:lnTo>
                  <a:pt x="1509049" y="326976"/>
                </a:lnTo>
                <a:lnTo>
                  <a:pt x="1507461" y="316659"/>
                </a:lnTo>
                <a:lnTo>
                  <a:pt x="1506270" y="306341"/>
                </a:lnTo>
                <a:lnTo>
                  <a:pt x="1505476" y="296024"/>
                </a:lnTo>
                <a:lnTo>
                  <a:pt x="1505079" y="286103"/>
                </a:lnTo>
                <a:lnTo>
                  <a:pt x="1505079" y="276184"/>
                </a:lnTo>
                <a:lnTo>
                  <a:pt x="1505079" y="266263"/>
                </a:lnTo>
                <a:lnTo>
                  <a:pt x="1505873" y="256342"/>
                </a:lnTo>
                <a:lnTo>
                  <a:pt x="1506667" y="246025"/>
                </a:lnTo>
                <a:lnTo>
                  <a:pt x="1508255" y="236502"/>
                </a:lnTo>
                <a:lnTo>
                  <a:pt x="1510239" y="226581"/>
                </a:lnTo>
                <a:lnTo>
                  <a:pt x="1512224" y="217058"/>
                </a:lnTo>
                <a:lnTo>
                  <a:pt x="1514208" y="207534"/>
                </a:lnTo>
                <a:lnTo>
                  <a:pt x="1518574" y="194439"/>
                </a:lnTo>
                <a:lnTo>
                  <a:pt x="1522940" y="181344"/>
                </a:lnTo>
                <a:lnTo>
                  <a:pt x="1528497" y="169439"/>
                </a:lnTo>
                <a:lnTo>
                  <a:pt x="1533657" y="157536"/>
                </a:lnTo>
                <a:lnTo>
                  <a:pt x="1540007" y="146027"/>
                </a:lnTo>
                <a:lnTo>
                  <a:pt x="1546358" y="135313"/>
                </a:lnTo>
                <a:lnTo>
                  <a:pt x="1553502" y="125393"/>
                </a:lnTo>
                <a:lnTo>
                  <a:pt x="1560250" y="115472"/>
                </a:lnTo>
                <a:lnTo>
                  <a:pt x="1567791" y="105949"/>
                </a:lnTo>
                <a:lnTo>
                  <a:pt x="1575729" y="97219"/>
                </a:lnTo>
                <a:lnTo>
                  <a:pt x="1583271" y="88489"/>
                </a:lnTo>
                <a:lnTo>
                  <a:pt x="1591606" y="80553"/>
                </a:lnTo>
                <a:lnTo>
                  <a:pt x="1599544" y="72616"/>
                </a:lnTo>
                <a:lnTo>
                  <a:pt x="1607879" y="65474"/>
                </a:lnTo>
                <a:lnTo>
                  <a:pt x="1615817" y="58728"/>
                </a:lnTo>
                <a:lnTo>
                  <a:pt x="1623358" y="52776"/>
                </a:lnTo>
                <a:lnTo>
                  <a:pt x="1631693" y="46427"/>
                </a:lnTo>
                <a:lnTo>
                  <a:pt x="1639235" y="40871"/>
                </a:lnTo>
                <a:lnTo>
                  <a:pt x="1654317" y="30951"/>
                </a:lnTo>
                <a:lnTo>
                  <a:pt x="1668606" y="22618"/>
                </a:lnTo>
                <a:lnTo>
                  <a:pt x="1680910" y="15872"/>
                </a:lnTo>
                <a:lnTo>
                  <a:pt x="1691230" y="11110"/>
                </a:lnTo>
                <a:lnTo>
                  <a:pt x="1699565" y="6745"/>
                </a:lnTo>
                <a:lnTo>
                  <a:pt x="1708297" y="3571"/>
                </a:lnTo>
                <a:lnTo>
                  <a:pt x="1717823" y="0"/>
                </a:lnTo>
                <a:close/>
              </a:path>
            </a:pathLst>
          </a:custGeom>
          <a:solidFill>
            <a:schemeClr val="bg1"/>
          </a:solidFill>
          <a:ln>
            <a:noFill/>
          </a:ln>
        </p:spPr>
        <p:txBody>
          <a:bodyPr anchor="ctr">
            <a:scene3d>
              <a:camera prst="orthographicFront"/>
              <a:lightRig rig="threePt" dir="t"/>
            </a:scene3d>
            <a:sp3d contourW="12700">
              <a:contourClr>
                <a:srgbClr val="FFFFFF"/>
              </a:contourClr>
            </a:sp3d>
          </a:bodyPr>
          <a:lstStyle/>
          <a:p>
            <a:pPr algn="ctr">
              <a:defRPr/>
            </a:pPr>
            <a:endParaRPr lang="zh-CN" altLang="en-US">
              <a:solidFill>
                <a:srgbClr val="FFFFFF"/>
              </a:solidFill>
            </a:endParaRPr>
          </a:p>
        </p:txBody>
      </p:sp>
      <p:graphicFrame>
        <p:nvGraphicFramePr>
          <p:cNvPr id="3" name="表格 2"/>
          <p:cNvGraphicFramePr/>
          <p:nvPr>
            <p:custDataLst>
              <p:tags r:id="rId1"/>
            </p:custDataLst>
          </p:nvPr>
        </p:nvGraphicFramePr>
        <p:xfrm>
          <a:off x="591185" y="1124585"/>
          <a:ext cx="11008995" cy="5185410"/>
        </p:xfrm>
        <a:graphic>
          <a:graphicData uri="http://schemas.openxmlformats.org/drawingml/2006/table">
            <a:tbl>
              <a:tblPr firstRow="1" bandRow="1">
                <a:tableStyleId>{A554F2FC-47F3-4EAF-B5D7-61143E9EB01A}</a:tableStyleId>
              </a:tblPr>
              <a:tblGrid>
                <a:gridCol w="1172845"/>
                <a:gridCol w="2393950"/>
                <a:gridCol w="7442200"/>
              </a:tblGrid>
              <a:tr h="335280">
                <a:tc>
                  <a:txBody>
                    <a:bodyPr/>
                    <a:lstStyle/>
                    <a:p>
                      <a:pPr algn="l">
                        <a:buNone/>
                      </a:pPr>
                      <a:r>
                        <a:rPr lang="zh-CN" altLang="en-US" sz="1600" b="1" dirty="0">
                          <a:latin typeface="宋体" panose="02010600030101010101" pitchFamily="2" charset="-122"/>
                          <a:ea typeface="宋体" panose="02010600030101010101" pitchFamily="2" charset="-122"/>
                        </a:rPr>
                        <a:t>序号</a:t>
                      </a:r>
                      <a:endParaRPr lang="zh-CN" altLang="en-US" sz="1600" b="1" dirty="0">
                        <a:latin typeface="宋体" panose="02010600030101010101" pitchFamily="2" charset="-122"/>
                        <a:ea typeface="宋体" panose="02010600030101010101" pitchFamily="2" charset="-122"/>
                      </a:endParaRPr>
                    </a:p>
                  </a:txBody>
                  <a:tcPr anchor="ctr">
                    <a:lnL w="12700">
                      <a:solidFill>
                        <a:schemeClr val="tx1"/>
                      </a:solidFill>
                      <a:prstDash val="solid"/>
                    </a:lnL>
                    <a:lnR w="12700">
                      <a:solidFill>
                        <a:schemeClr val="tx1"/>
                      </a:solidFill>
                      <a:prstDash val="solid"/>
                    </a:lnR>
                    <a:lnT w="12700">
                      <a:solidFill>
                        <a:schemeClr val="tx1"/>
                      </a:solidFill>
                      <a:prstDash val="solid"/>
                    </a:lnT>
                    <a:lnB w="12700">
                      <a:solidFill>
                        <a:schemeClr val="tx1"/>
                      </a:solidFill>
                      <a:prstDash val="solid"/>
                    </a:lnB>
                    <a:lnTlToBr>
                      <a:noFill/>
                    </a:lnTlToBr>
                    <a:lnBlToTr>
                      <a:noFill/>
                    </a:lnBlToTr>
                  </a:tcPr>
                </a:tc>
                <a:tc>
                  <a:txBody>
                    <a:bodyPr/>
                    <a:lstStyle/>
                    <a:p>
                      <a:pPr algn="l">
                        <a:buNone/>
                      </a:pPr>
                      <a:r>
                        <a:rPr lang="zh-CN" altLang="en-US" sz="1600" b="1">
                          <a:latin typeface="宋体" panose="02010600030101010101" pitchFamily="2" charset="-122"/>
                          <a:ea typeface="宋体" panose="02010600030101010101" pitchFamily="2" charset="-122"/>
                        </a:rPr>
                        <a:t>基本信息标题</a:t>
                      </a:r>
                      <a:endParaRPr lang="zh-CN" altLang="en-US" sz="1600" b="1">
                        <a:latin typeface="宋体" panose="02010600030101010101" pitchFamily="2" charset="-122"/>
                        <a:ea typeface="宋体" panose="02010600030101010101" pitchFamily="2" charset="-122"/>
                      </a:endParaRPr>
                    </a:p>
                  </a:txBody>
                  <a:tcPr anchor="ctr">
                    <a:lnL w="12700">
                      <a:solidFill>
                        <a:schemeClr val="tx1"/>
                      </a:solidFill>
                      <a:prstDash val="solid"/>
                    </a:lnL>
                    <a:lnR w="12700">
                      <a:solidFill>
                        <a:schemeClr val="tx1"/>
                      </a:solidFill>
                      <a:prstDash val="solid"/>
                    </a:lnR>
                    <a:lnT w="12700">
                      <a:solidFill>
                        <a:schemeClr val="tx1"/>
                      </a:solidFill>
                      <a:prstDash val="solid"/>
                    </a:lnT>
                    <a:lnB w="12700">
                      <a:solidFill>
                        <a:schemeClr val="tx1"/>
                      </a:solidFill>
                      <a:prstDash val="solid"/>
                    </a:lnB>
                    <a:lnTlToBr>
                      <a:noFill/>
                    </a:lnTlToBr>
                    <a:lnBlToTr>
                      <a:noFill/>
                    </a:lnBlToTr>
                  </a:tcPr>
                </a:tc>
                <a:tc>
                  <a:txBody>
                    <a:bodyPr/>
                    <a:lstStyle/>
                    <a:p>
                      <a:pPr algn="l">
                        <a:buNone/>
                      </a:pPr>
                      <a:r>
                        <a:rPr lang="zh-CN" altLang="en-US" sz="1600" b="1" dirty="0">
                          <a:latin typeface="宋体" panose="02010600030101010101" pitchFamily="2" charset="-122"/>
                          <a:ea typeface="宋体" panose="02010600030101010101" pitchFamily="2" charset="-122"/>
                        </a:rPr>
                        <a:t>产品信息</a:t>
                      </a:r>
                      <a:endParaRPr lang="zh-CN" altLang="en-US" sz="1600" b="1" dirty="0">
                        <a:latin typeface="宋体" panose="02010600030101010101" pitchFamily="2" charset="-122"/>
                        <a:ea typeface="宋体" panose="02010600030101010101" pitchFamily="2" charset="-122"/>
                      </a:endParaRPr>
                    </a:p>
                  </a:txBody>
                  <a:tcPr anchor="ctr">
                    <a:lnL w="12700">
                      <a:solidFill>
                        <a:schemeClr val="tx1"/>
                      </a:solidFill>
                      <a:prstDash val="solid"/>
                    </a:lnL>
                    <a:lnR w="12700">
                      <a:solidFill>
                        <a:schemeClr val="tx1"/>
                      </a:solidFill>
                      <a:prstDash val="solid"/>
                    </a:lnR>
                    <a:lnT w="12700">
                      <a:solidFill>
                        <a:schemeClr val="tx1"/>
                      </a:solidFill>
                      <a:prstDash val="solid"/>
                    </a:lnT>
                    <a:lnB w="12700">
                      <a:solidFill>
                        <a:schemeClr val="tx1"/>
                      </a:solidFill>
                      <a:prstDash val="solid"/>
                    </a:lnB>
                    <a:lnTlToBr>
                      <a:noFill/>
                    </a:lnTlToBr>
                    <a:lnBlToTr>
                      <a:noFill/>
                    </a:lnBlToTr>
                  </a:tcPr>
                </a:tc>
              </a:tr>
              <a:tr h="1798320">
                <a:tc>
                  <a:txBody>
                    <a:bodyPr/>
                    <a:lstStyle/>
                    <a:p>
                      <a:pPr algn="l">
                        <a:buNone/>
                      </a:pPr>
                      <a:r>
                        <a:rPr lang="en-US" altLang="zh-CN" sz="1400" dirty="0">
                          <a:latin typeface="宋体" panose="02010600030101010101" pitchFamily="2" charset="-122"/>
                          <a:ea typeface="宋体" panose="02010600030101010101" pitchFamily="2" charset="-122"/>
                        </a:rPr>
                        <a:t>1.9</a:t>
                      </a:r>
                      <a:endParaRPr lang="en-US" altLang="zh-CN" sz="1400" dirty="0">
                        <a:latin typeface="宋体" panose="02010600030101010101" pitchFamily="2" charset="-122"/>
                        <a:ea typeface="宋体" panose="02010600030101010101" pitchFamily="2" charset="-122"/>
                      </a:endParaRPr>
                    </a:p>
                  </a:txBody>
                  <a:tcPr anchor="ctr">
                    <a:lnL w="12700">
                      <a:solidFill>
                        <a:schemeClr val="tx1"/>
                      </a:solidFill>
                      <a:prstDash val="soli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a:solidFill>
                        <a:schemeClr val="tx1"/>
                      </a:solidFill>
                      <a:prstDash val="solid"/>
                    </a:lnB>
                    <a:lnTlToBr>
                      <a:noFill/>
                    </a:lnTlToBr>
                    <a:lnBlToTr>
                      <a:noFill/>
                    </a:lnBlToTr>
                  </a:tcPr>
                </a:tc>
                <a:tc>
                  <a:txBody>
                    <a:bodyPr/>
                    <a:lstStyle/>
                    <a:p>
                      <a:pPr algn="l">
                        <a:buNone/>
                      </a:pPr>
                      <a:r>
                        <a:rPr lang="zh-CN" altLang="en-US" sz="1400" dirty="0">
                          <a:solidFill>
                            <a:schemeClr val="tx1"/>
                          </a:solidFill>
                          <a:latin typeface="宋体" panose="02010600030101010101" pitchFamily="2" charset="-122"/>
                          <a:ea typeface="宋体" panose="02010600030101010101" pitchFamily="2" charset="-122"/>
                        </a:rPr>
                        <a:t>参照药品建议、与参照药品相比的优势和不足</a:t>
                      </a:r>
                      <a:endParaRPr lang="zh-CN" altLang="en-US" sz="1400" dirty="0">
                        <a:solidFill>
                          <a:schemeClr val="tx1"/>
                        </a:solidFill>
                        <a:latin typeface="宋体" panose="02010600030101010101" pitchFamily="2" charset="-122"/>
                        <a:ea typeface="宋体" panose="02010600030101010101" pitchFamily="2" charset="-122"/>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a:solidFill>
                        <a:schemeClr val="tx1"/>
                      </a:solidFill>
                      <a:prstDash val="solid"/>
                    </a:lnB>
                    <a:lnTlToBr>
                      <a:noFill/>
                    </a:lnTlToBr>
                    <a:lnBlToTr>
                      <a:noFill/>
                    </a:lnBlToTr>
                  </a:tcPr>
                </a:tc>
                <a:tc>
                  <a:txBody>
                    <a:bodyPr/>
                    <a:lstStyle/>
                    <a:p>
                      <a:pPr algn="l">
                        <a:buNone/>
                      </a:pPr>
                      <a:r>
                        <a:rPr lang="zh-CN" altLang="en-US" sz="1400" dirty="0">
                          <a:solidFill>
                            <a:srgbClr val="FF0000"/>
                          </a:solidFill>
                          <a:latin typeface="宋体" panose="02010600030101010101" pitchFamily="2" charset="-122"/>
                          <a:ea typeface="宋体" panose="02010600030101010101" pitchFamily="2" charset="-122"/>
                        </a:rPr>
                        <a:t>对照药品：枸橼酸西地那非片（</a:t>
                      </a:r>
                      <a:r>
                        <a:rPr lang="en-US" altLang="zh-CN" sz="1400" dirty="0">
                          <a:solidFill>
                            <a:srgbClr val="FF0000"/>
                          </a:solidFill>
                          <a:latin typeface="宋体" panose="02010600030101010101" pitchFamily="2" charset="-122"/>
                          <a:ea typeface="宋体" panose="02010600030101010101" pitchFamily="2" charset="-122"/>
                        </a:rPr>
                        <a:t>20mg</a:t>
                      </a:r>
                      <a:r>
                        <a:rPr lang="zh-CN" altLang="en-US" sz="1400" dirty="0">
                          <a:solidFill>
                            <a:srgbClr val="FF0000"/>
                          </a:solidFill>
                          <a:latin typeface="宋体" panose="02010600030101010101" pitchFamily="2" charset="-122"/>
                          <a:ea typeface="宋体" panose="02010600030101010101" pitchFamily="2" charset="-122"/>
                        </a:rPr>
                        <a:t>） 商品名：瑞万托  上市持有人：Upjohn EESV</a:t>
                      </a:r>
                      <a:endParaRPr lang="zh-CN" altLang="en-US" sz="1400" dirty="0">
                        <a:solidFill>
                          <a:srgbClr val="FF0000"/>
                        </a:solidFill>
                        <a:latin typeface="宋体" panose="02010600030101010101" pitchFamily="2" charset="-122"/>
                        <a:ea typeface="宋体" panose="02010600030101010101" pitchFamily="2" charset="-122"/>
                      </a:endParaRPr>
                    </a:p>
                    <a:p>
                      <a:pPr algn="l">
                        <a:buNone/>
                      </a:pPr>
                      <a:r>
                        <a:rPr lang="zh-CN" altLang="en-US" sz="1400" dirty="0">
                          <a:solidFill>
                            <a:srgbClr val="FF0000"/>
                          </a:solidFill>
                          <a:latin typeface="宋体" panose="02010600030101010101" pitchFamily="2" charset="-122"/>
                          <a:ea typeface="宋体" panose="02010600030101010101" pitchFamily="2" charset="-122"/>
                        </a:rPr>
                        <a:t>优势：</a:t>
                      </a:r>
                      <a:endParaRPr lang="zh-CN" altLang="en-US" sz="1400" dirty="0">
                        <a:solidFill>
                          <a:srgbClr val="FF0000"/>
                        </a:solidFill>
                        <a:latin typeface="宋体" panose="02010600030101010101" pitchFamily="2" charset="-122"/>
                        <a:ea typeface="宋体" panose="02010600030101010101" pitchFamily="2" charset="-122"/>
                      </a:endParaRPr>
                    </a:p>
                    <a:p>
                      <a:pPr algn="l">
                        <a:buNone/>
                      </a:pPr>
                      <a:r>
                        <a:rPr lang="zh-CN" altLang="en-US" sz="1400" dirty="0">
                          <a:solidFill>
                            <a:schemeClr val="tx1"/>
                          </a:solidFill>
                          <a:latin typeface="宋体" panose="02010600030101010101" pitchFamily="2" charset="-122"/>
                          <a:ea typeface="宋体" panose="02010600030101010101" pitchFamily="2" charset="-122"/>
                        </a:rPr>
                        <a:t>对照药品目前全国最低挂网价</a:t>
                      </a:r>
                      <a:r>
                        <a:rPr lang="en-US" altLang="zh-CN" sz="1400" dirty="0">
                          <a:solidFill>
                            <a:schemeClr val="tx1"/>
                          </a:solidFill>
                          <a:latin typeface="宋体" panose="02010600030101010101" pitchFamily="2" charset="-122"/>
                          <a:ea typeface="宋体" panose="02010600030101010101" pitchFamily="2" charset="-122"/>
                        </a:rPr>
                        <a:t>4198</a:t>
                      </a:r>
                      <a:r>
                        <a:rPr lang="zh-CN" altLang="en-US" sz="1400" dirty="0">
                          <a:solidFill>
                            <a:schemeClr val="tx1"/>
                          </a:solidFill>
                          <a:latin typeface="宋体" panose="02010600030101010101" pitchFamily="2" charset="-122"/>
                          <a:ea typeface="宋体" panose="02010600030101010101" pitchFamily="2" charset="-122"/>
                        </a:rPr>
                        <a:t>元</a:t>
                      </a:r>
                      <a:r>
                        <a:rPr lang="en-US" altLang="zh-CN" sz="1400" dirty="0">
                          <a:solidFill>
                            <a:schemeClr val="tx1"/>
                          </a:solidFill>
                          <a:latin typeface="宋体" panose="02010600030101010101" pitchFamily="2" charset="-122"/>
                          <a:ea typeface="宋体" panose="02010600030101010101" pitchFamily="2" charset="-122"/>
                        </a:rPr>
                        <a:t>/90</a:t>
                      </a:r>
                      <a:r>
                        <a:rPr lang="zh-CN" altLang="en-US" sz="1400" dirty="0">
                          <a:solidFill>
                            <a:schemeClr val="tx1"/>
                          </a:solidFill>
                          <a:latin typeface="宋体" panose="02010600030101010101" pitchFamily="2" charset="-122"/>
                          <a:ea typeface="宋体" panose="02010600030101010101" pitchFamily="2" charset="-122"/>
                        </a:rPr>
                        <a:t>片，日治疗费用约为</a:t>
                      </a:r>
                      <a:r>
                        <a:rPr lang="en-US" altLang="zh-CN" sz="1400" dirty="0">
                          <a:solidFill>
                            <a:schemeClr val="tx1"/>
                          </a:solidFill>
                          <a:latin typeface="宋体" panose="02010600030101010101" pitchFamily="2" charset="-122"/>
                          <a:ea typeface="宋体" panose="02010600030101010101" pitchFamily="2" charset="-122"/>
                        </a:rPr>
                        <a:t>140</a:t>
                      </a:r>
                      <a:r>
                        <a:rPr lang="zh-CN" altLang="en-US" sz="1400" dirty="0">
                          <a:solidFill>
                            <a:schemeClr val="tx1"/>
                          </a:solidFill>
                          <a:latin typeface="宋体" panose="02010600030101010101" pitchFamily="2" charset="-122"/>
                          <a:ea typeface="宋体" panose="02010600030101010101" pitchFamily="2" charset="-122"/>
                        </a:rPr>
                        <a:t>元。</a:t>
                      </a:r>
                      <a:endParaRPr lang="en-US" altLang="zh-CN" sz="1400" dirty="0">
                        <a:solidFill>
                          <a:schemeClr val="tx1"/>
                        </a:solidFill>
                        <a:latin typeface="宋体" panose="02010600030101010101" pitchFamily="2" charset="-122"/>
                        <a:ea typeface="宋体" panose="02010600030101010101" pitchFamily="2" charset="-122"/>
                      </a:endParaRPr>
                    </a:p>
                    <a:p>
                      <a:pPr algn="l">
                        <a:buNone/>
                      </a:pPr>
                      <a:r>
                        <a:rPr lang="zh-CN" altLang="en-US" sz="1400" dirty="0">
                          <a:solidFill>
                            <a:schemeClr val="tx1"/>
                          </a:solidFill>
                          <a:latin typeface="宋体" panose="02010600030101010101" pitchFamily="2" charset="-122"/>
                          <a:ea typeface="宋体" panose="02010600030101010101" pitchFamily="2" charset="-122"/>
                        </a:rPr>
                        <a:t>本品目前全国最低挂网价为</a:t>
                      </a:r>
                      <a:r>
                        <a:rPr lang="en-US" altLang="zh-CN" sz="1400" dirty="0">
                          <a:solidFill>
                            <a:schemeClr val="tx1"/>
                          </a:solidFill>
                          <a:latin typeface="宋体" panose="02010600030101010101" pitchFamily="2" charset="-122"/>
                          <a:ea typeface="宋体" panose="02010600030101010101" pitchFamily="2" charset="-122"/>
                        </a:rPr>
                        <a:t>990</a:t>
                      </a:r>
                      <a:r>
                        <a:rPr lang="zh-CN" altLang="en-US" sz="1400" dirty="0">
                          <a:solidFill>
                            <a:schemeClr val="tx1"/>
                          </a:solidFill>
                          <a:latin typeface="宋体" panose="02010600030101010101" pitchFamily="2" charset="-122"/>
                          <a:ea typeface="宋体" panose="02010600030101010101" pitchFamily="2" charset="-122"/>
                        </a:rPr>
                        <a:t>元</a:t>
                      </a:r>
                      <a:r>
                        <a:rPr lang="en-US" altLang="zh-CN" sz="1400" dirty="0">
                          <a:solidFill>
                            <a:schemeClr val="tx1"/>
                          </a:solidFill>
                          <a:latin typeface="宋体" panose="02010600030101010101" pitchFamily="2" charset="-122"/>
                          <a:ea typeface="宋体" panose="02010600030101010101" pitchFamily="2" charset="-122"/>
                        </a:rPr>
                        <a:t>/30</a:t>
                      </a:r>
                      <a:r>
                        <a:rPr lang="zh-CN" altLang="en-US" sz="1400" dirty="0">
                          <a:solidFill>
                            <a:schemeClr val="tx1"/>
                          </a:solidFill>
                          <a:latin typeface="宋体" panose="02010600030101010101" pitchFamily="2" charset="-122"/>
                          <a:ea typeface="宋体" panose="02010600030101010101" pitchFamily="2" charset="-122"/>
                        </a:rPr>
                        <a:t>片，日治疗费用约为</a:t>
                      </a:r>
                      <a:r>
                        <a:rPr lang="en-US" altLang="zh-CN" sz="1400" dirty="0">
                          <a:solidFill>
                            <a:schemeClr val="tx1"/>
                          </a:solidFill>
                          <a:latin typeface="宋体" panose="02010600030101010101" pitchFamily="2" charset="-122"/>
                          <a:ea typeface="宋体" panose="02010600030101010101" pitchFamily="2" charset="-122"/>
                        </a:rPr>
                        <a:t>99</a:t>
                      </a:r>
                      <a:r>
                        <a:rPr lang="zh-CN" altLang="en-US" sz="1400" dirty="0">
                          <a:solidFill>
                            <a:schemeClr val="tx1"/>
                          </a:solidFill>
                          <a:latin typeface="宋体" panose="02010600030101010101" pitchFamily="2" charset="-122"/>
                          <a:ea typeface="宋体" panose="02010600030101010101" pitchFamily="2" charset="-122"/>
                        </a:rPr>
                        <a:t>元，较对照药品价格低约</a:t>
                      </a:r>
                      <a:r>
                        <a:rPr lang="en-US" altLang="zh-CN" sz="1400" dirty="0">
                          <a:solidFill>
                            <a:schemeClr val="tx1"/>
                          </a:solidFill>
                          <a:latin typeface="宋体" panose="02010600030101010101" pitchFamily="2" charset="-122"/>
                          <a:ea typeface="宋体" panose="02010600030101010101" pitchFamily="2" charset="-122"/>
                        </a:rPr>
                        <a:t>30%</a:t>
                      </a:r>
                      <a:r>
                        <a:rPr lang="zh-CN" altLang="en-US" sz="1400" dirty="0">
                          <a:solidFill>
                            <a:schemeClr val="tx1"/>
                          </a:solidFill>
                          <a:latin typeface="宋体" panose="02010600030101010101" pitchFamily="2" charset="-122"/>
                          <a:ea typeface="宋体" panose="02010600030101010101" pitchFamily="2" charset="-122"/>
                        </a:rPr>
                        <a:t>。</a:t>
                      </a:r>
                      <a:endParaRPr lang="en-US" altLang="zh-CN" sz="1400" dirty="0">
                        <a:solidFill>
                          <a:schemeClr val="tx1"/>
                        </a:solidFill>
                        <a:latin typeface="宋体" panose="02010600030101010101" pitchFamily="2" charset="-122"/>
                        <a:ea typeface="宋体" panose="02010600030101010101" pitchFamily="2" charset="-122"/>
                      </a:endParaRPr>
                    </a:p>
                    <a:p>
                      <a:pPr algn="l">
                        <a:buNone/>
                      </a:pPr>
                      <a:r>
                        <a:rPr lang="zh-CN" altLang="en-US" sz="1400" dirty="0">
                          <a:solidFill>
                            <a:srgbClr val="FF0000"/>
                          </a:solidFill>
                          <a:latin typeface="宋体" panose="02010600030101010101" pitchFamily="2" charset="-122"/>
                          <a:ea typeface="宋体" panose="02010600030101010101" pitchFamily="2" charset="-122"/>
                        </a:rPr>
                        <a:t>不足：</a:t>
                      </a:r>
                      <a:endParaRPr lang="zh-CN" altLang="en-US" sz="1400" dirty="0">
                        <a:solidFill>
                          <a:srgbClr val="FF0000"/>
                        </a:solidFill>
                        <a:latin typeface="宋体" panose="02010600030101010101" pitchFamily="2" charset="-122"/>
                        <a:ea typeface="宋体" panose="02010600030101010101" pitchFamily="2" charset="-122"/>
                      </a:endParaRPr>
                    </a:p>
                    <a:p>
                      <a:pPr algn="l">
                        <a:buNone/>
                      </a:pPr>
                      <a:r>
                        <a:rPr lang="zh-CN" altLang="en-US" sz="1400" dirty="0">
                          <a:latin typeface="宋体" panose="02010600030101010101" pitchFamily="2" charset="-122"/>
                          <a:ea typeface="宋体" panose="02010600030101010101" pitchFamily="2" charset="-122"/>
                        </a:rPr>
                        <a:t>本品上市时间短，缺乏真实世界研究数据。</a:t>
                      </a:r>
                      <a:endParaRPr lang="en-US" altLang="zh-CN" sz="1400" dirty="0">
                        <a:latin typeface="宋体" panose="02010600030101010101" pitchFamily="2" charset="-122"/>
                        <a:ea typeface="宋体" panose="02010600030101010101" pitchFamily="2" charset="-122"/>
                      </a:endParaRPr>
                    </a:p>
                    <a:p>
                      <a:pPr algn="l">
                        <a:buNone/>
                      </a:pPr>
                      <a:r>
                        <a:rPr lang="zh-CN" altLang="en-US" sz="1400" dirty="0">
                          <a:solidFill>
                            <a:srgbClr val="FF0000"/>
                          </a:solidFill>
                          <a:latin typeface="宋体" panose="02010600030101010101" pitchFamily="2" charset="-122"/>
                          <a:ea typeface="宋体" panose="02010600030101010101" pitchFamily="2" charset="-122"/>
                        </a:rPr>
                        <a:t>（枸橼酸西地那非</a:t>
                      </a:r>
                      <a:r>
                        <a:rPr lang="en-US" altLang="zh-CN" sz="1400" dirty="0">
                          <a:solidFill>
                            <a:srgbClr val="FF0000"/>
                          </a:solidFill>
                          <a:latin typeface="宋体" panose="02010600030101010101" pitchFamily="2" charset="-122"/>
                          <a:ea typeface="宋体" panose="02010600030101010101" pitchFamily="2" charset="-122"/>
                        </a:rPr>
                        <a:t>20mg</a:t>
                      </a:r>
                      <a:r>
                        <a:rPr lang="zh-CN" altLang="en-US" sz="1400" dirty="0">
                          <a:solidFill>
                            <a:srgbClr val="FF0000"/>
                          </a:solidFill>
                          <a:latin typeface="宋体" panose="02010600030101010101" pitchFamily="2" charset="-122"/>
                          <a:ea typeface="宋体" panose="02010600030101010101" pitchFamily="2" charset="-122"/>
                        </a:rPr>
                        <a:t>是唯一获批</a:t>
                      </a:r>
                      <a:r>
                        <a:rPr lang="en-US" altLang="zh-CN" sz="1400" dirty="0">
                          <a:solidFill>
                            <a:srgbClr val="FF0000"/>
                          </a:solidFill>
                          <a:latin typeface="宋体" panose="02010600030101010101" pitchFamily="2" charset="-122"/>
                          <a:ea typeface="宋体" panose="02010600030101010101" pitchFamily="2" charset="-122"/>
                        </a:rPr>
                        <a:t>PAH</a:t>
                      </a:r>
                      <a:r>
                        <a:rPr lang="zh-CN" altLang="en-US" sz="1400" dirty="0">
                          <a:solidFill>
                            <a:srgbClr val="FF0000"/>
                          </a:solidFill>
                          <a:latin typeface="宋体" panose="02010600030101010101" pitchFamily="2" charset="-122"/>
                          <a:ea typeface="宋体" panose="02010600030101010101" pitchFamily="2" charset="-122"/>
                        </a:rPr>
                        <a:t>适应症的</a:t>
                      </a:r>
                      <a:r>
                        <a:rPr lang="en-US" altLang="zh-CN" sz="1400" dirty="0">
                          <a:solidFill>
                            <a:srgbClr val="FF0000"/>
                          </a:solidFill>
                          <a:latin typeface="宋体" panose="02010600030101010101" pitchFamily="2" charset="-122"/>
                          <a:ea typeface="宋体" panose="02010600030101010101" pitchFamily="2" charset="-122"/>
                        </a:rPr>
                        <a:t>PDE5</a:t>
                      </a:r>
                      <a:r>
                        <a:rPr lang="zh-CN" altLang="en-US" sz="1400" dirty="0">
                          <a:solidFill>
                            <a:srgbClr val="FF0000"/>
                          </a:solidFill>
                          <a:latin typeface="宋体" panose="02010600030101010101" pitchFamily="2" charset="-122"/>
                          <a:ea typeface="宋体" panose="02010600030101010101" pitchFamily="2" charset="-122"/>
                        </a:rPr>
                        <a:t>抑制剂，其他</a:t>
                      </a:r>
                      <a:r>
                        <a:rPr lang="en-US" altLang="zh-CN" sz="1400" dirty="0">
                          <a:solidFill>
                            <a:srgbClr val="FF0000"/>
                          </a:solidFill>
                          <a:latin typeface="宋体" panose="02010600030101010101" pitchFamily="2" charset="-122"/>
                          <a:ea typeface="宋体" panose="02010600030101010101" pitchFamily="2" charset="-122"/>
                        </a:rPr>
                        <a:t>PDE5</a:t>
                      </a:r>
                      <a:r>
                        <a:rPr lang="zh-CN" altLang="en-US" sz="1400" dirty="0">
                          <a:solidFill>
                            <a:srgbClr val="FF0000"/>
                          </a:solidFill>
                          <a:latin typeface="宋体" panose="02010600030101010101" pitchFamily="2" charset="-122"/>
                          <a:ea typeface="宋体" panose="02010600030101010101" pitchFamily="2" charset="-122"/>
                        </a:rPr>
                        <a:t>抑制剂如他达拉非、伐地那非均无</a:t>
                      </a:r>
                      <a:r>
                        <a:rPr lang="en-US" altLang="zh-CN" sz="1400" dirty="0">
                          <a:solidFill>
                            <a:srgbClr val="FF0000"/>
                          </a:solidFill>
                          <a:latin typeface="宋体" panose="02010600030101010101" pitchFamily="2" charset="-122"/>
                          <a:ea typeface="宋体" panose="02010600030101010101" pitchFamily="2" charset="-122"/>
                        </a:rPr>
                        <a:t>PAH</a:t>
                      </a:r>
                      <a:r>
                        <a:rPr lang="zh-CN" altLang="en-US" sz="1400" dirty="0">
                          <a:solidFill>
                            <a:srgbClr val="FF0000"/>
                          </a:solidFill>
                          <a:latin typeface="宋体" panose="02010600030101010101" pitchFamily="2" charset="-122"/>
                          <a:ea typeface="宋体" panose="02010600030101010101" pitchFamily="2" charset="-122"/>
                        </a:rPr>
                        <a:t>适应症，不具备对照条件）</a:t>
                      </a:r>
                      <a:endParaRPr lang="zh-CN" altLang="en-US" sz="1400" dirty="0">
                        <a:solidFill>
                          <a:srgbClr val="FF0000"/>
                        </a:solidFill>
                        <a:latin typeface="宋体" panose="02010600030101010101" pitchFamily="2" charset="-122"/>
                        <a:ea typeface="宋体" panose="02010600030101010101" pitchFamily="2" charset="-122"/>
                      </a:endParaRPr>
                    </a:p>
                  </a:txBody>
                  <a:tcPr anchor="ctr">
                    <a:lnL w="12700" cap="flat" cmpd="sng" algn="ctr">
                      <a:solidFill>
                        <a:schemeClr val="tx1"/>
                      </a:solidFill>
                      <a:prstDash val="solid"/>
                      <a:round/>
                      <a:headEnd type="none" w="med" len="med"/>
                      <a:tailEnd type="none" w="med" len="med"/>
                    </a:lnL>
                    <a:lnR w="12700">
                      <a:solidFill>
                        <a:schemeClr val="tx1"/>
                      </a:solidFill>
                      <a:prstDash val="solid"/>
                    </a:lnR>
                    <a:lnT w="12700" cap="flat" cmpd="sng" algn="ctr">
                      <a:solidFill>
                        <a:schemeClr val="tx1"/>
                      </a:solidFill>
                      <a:prstDash val="solid"/>
                      <a:round/>
                      <a:headEnd type="none" w="med" len="med"/>
                      <a:tailEnd type="none" w="med" len="med"/>
                    </a:lnT>
                    <a:lnB w="12700">
                      <a:solidFill>
                        <a:schemeClr val="tx1"/>
                      </a:solidFill>
                      <a:prstDash val="solid"/>
                    </a:lnB>
                    <a:lnTlToBr>
                      <a:noFill/>
                    </a:lnTlToBr>
                    <a:lnBlToTr>
                      <a:noFill/>
                    </a:lnBlToTr>
                  </a:tcPr>
                </a:tc>
              </a:tr>
              <a:tr h="3051810">
                <a:tc>
                  <a:txBody>
                    <a:bodyPr/>
                    <a:lstStyle/>
                    <a:p>
                      <a:pPr algn="l">
                        <a:buNone/>
                      </a:pPr>
                      <a:r>
                        <a:rPr lang="en-US" altLang="zh-CN" sz="1400" dirty="0">
                          <a:latin typeface="宋体" panose="02010600030101010101" pitchFamily="2" charset="-122"/>
                          <a:ea typeface="宋体" panose="02010600030101010101" pitchFamily="2" charset="-122"/>
                        </a:rPr>
                        <a:t>1.10</a:t>
                      </a:r>
                      <a:endParaRPr lang="en-US" altLang="zh-CN" sz="1400" dirty="0">
                        <a:latin typeface="宋体" panose="02010600030101010101" pitchFamily="2" charset="-122"/>
                        <a:ea typeface="宋体" panose="02010600030101010101" pitchFamily="2" charset="-122"/>
                      </a:endParaRPr>
                    </a:p>
                  </a:txBody>
                  <a:tcPr anchor="ctr">
                    <a:lnL w="12700">
                      <a:solidFill>
                        <a:schemeClr val="tx1"/>
                      </a:solidFill>
                      <a:prstDash val="solid"/>
                    </a:lnL>
                    <a:lnR w="12700">
                      <a:solidFill>
                        <a:schemeClr val="tx1"/>
                      </a:solidFill>
                      <a:prstDash val="solid"/>
                    </a:lnR>
                    <a:lnT w="12700">
                      <a:solidFill>
                        <a:schemeClr val="tx1"/>
                      </a:solidFill>
                      <a:prstDash val="solid"/>
                    </a:lnT>
                    <a:lnB w="12700">
                      <a:solidFill>
                        <a:schemeClr val="tx1"/>
                      </a:solidFill>
                      <a:prstDash val="solid"/>
                    </a:lnB>
                    <a:lnTlToBr>
                      <a:noFill/>
                    </a:lnTlToBr>
                    <a:lnBlToTr>
                      <a:noFill/>
                    </a:lnBlToTr>
                  </a:tcPr>
                </a:tc>
                <a:tc>
                  <a:txBody>
                    <a:bodyPr/>
                    <a:lstStyle/>
                    <a:p>
                      <a:pPr algn="l">
                        <a:buNone/>
                      </a:pPr>
                      <a:r>
                        <a:rPr lang="zh-CN" altLang="en-US" sz="1400" dirty="0">
                          <a:solidFill>
                            <a:schemeClr val="tx1"/>
                          </a:solidFill>
                          <a:latin typeface="宋体" panose="02010600030101010101" pitchFamily="2" charset="-122"/>
                          <a:ea typeface="宋体" panose="02010600030101010101" pitchFamily="2" charset="-122"/>
                        </a:rPr>
                        <a:t>与已上市的同治疗领域药品对比的优势和不足</a:t>
                      </a:r>
                      <a:endParaRPr lang="zh-CN" altLang="en-US" sz="1400" dirty="0">
                        <a:solidFill>
                          <a:schemeClr val="tx1"/>
                        </a:solidFill>
                        <a:latin typeface="宋体" panose="02010600030101010101" pitchFamily="2" charset="-122"/>
                        <a:ea typeface="宋体" panose="02010600030101010101" pitchFamily="2" charset="-122"/>
                      </a:endParaRPr>
                    </a:p>
                  </a:txBody>
                  <a:tcPr anchor="ctr">
                    <a:lnL w="12700">
                      <a:solidFill>
                        <a:schemeClr val="tx1"/>
                      </a:solidFill>
                      <a:prstDash val="solid"/>
                    </a:lnL>
                    <a:lnR w="12700">
                      <a:solidFill>
                        <a:schemeClr val="tx1"/>
                      </a:solidFill>
                      <a:prstDash val="solid"/>
                    </a:lnR>
                    <a:lnT w="12700">
                      <a:solidFill>
                        <a:schemeClr val="tx1"/>
                      </a:solidFill>
                      <a:prstDash val="solid"/>
                    </a:lnT>
                    <a:lnB w="12700">
                      <a:solidFill>
                        <a:schemeClr val="tx1"/>
                      </a:solidFill>
                      <a:prstDash val="solid"/>
                    </a:lnB>
                    <a:lnTlToBr>
                      <a:noFill/>
                    </a:lnTlToBr>
                    <a:lnBlToTr>
                      <a:noFill/>
                    </a:lnBlToTr>
                  </a:tcPr>
                </a:tc>
                <a:tc>
                  <a:txBody>
                    <a:bodyPr/>
                    <a:lstStyle/>
                    <a:p>
                      <a:pPr marL="171450" indent="-171450" algn="l">
                        <a:buFont typeface="Arial" panose="020B0604020202020204" pitchFamily="34" charset="0"/>
                        <a:buChar char="•"/>
                      </a:pPr>
                      <a:r>
                        <a:rPr lang="zh-CN" altLang="en-US" sz="1400" dirty="0">
                          <a:solidFill>
                            <a:srgbClr val="FF0000"/>
                          </a:solidFill>
                          <a:latin typeface="宋体" panose="02010600030101010101" pitchFamily="2" charset="-122"/>
                          <a:ea typeface="宋体" panose="02010600030101010101" pitchFamily="2" charset="-122"/>
                        </a:rPr>
                        <a:t>指南推荐的</a:t>
                      </a:r>
                      <a:r>
                        <a:rPr lang="en-US" altLang="zh-CN" sz="1400" dirty="0">
                          <a:solidFill>
                            <a:srgbClr val="FF0000"/>
                          </a:solidFill>
                          <a:latin typeface="宋体" panose="02010600030101010101" pitchFamily="2" charset="-122"/>
                          <a:ea typeface="宋体" panose="02010600030101010101" pitchFamily="2" charset="-122"/>
                        </a:rPr>
                        <a:t>PAH</a:t>
                      </a:r>
                      <a:r>
                        <a:rPr lang="zh-CN" altLang="en-US" sz="1400" dirty="0">
                          <a:solidFill>
                            <a:srgbClr val="FF0000"/>
                          </a:solidFill>
                          <a:latin typeface="宋体" panose="02010600030101010101" pitchFamily="2" charset="-122"/>
                          <a:ea typeface="宋体" panose="02010600030101010101" pitchFamily="2" charset="-122"/>
                        </a:rPr>
                        <a:t>特异性治疗药物主要包括以下</a:t>
                      </a:r>
                      <a:r>
                        <a:rPr lang="en-US" altLang="zh-CN" sz="1400" dirty="0">
                          <a:solidFill>
                            <a:srgbClr val="FF0000"/>
                          </a:solidFill>
                          <a:latin typeface="宋体" panose="02010600030101010101" pitchFamily="2" charset="-122"/>
                          <a:ea typeface="宋体" panose="02010600030101010101" pitchFamily="2" charset="-122"/>
                        </a:rPr>
                        <a:t>4</a:t>
                      </a:r>
                      <a:r>
                        <a:rPr lang="zh-CN" altLang="en-US" sz="1400" dirty="0">
                          <a:solidFill>
                            <a:srgbClr val="FF0000"/>
                          </a:solidFill>
                          <a:latin typeface="宋体" panose="02010600030101010101" pitchFamily="2" charset="-122"/>
                          <a:ea typeface="宋体" panose="02010600030101010101" pitchFamily="2" charset="-122"/>
                        </a:rPr>
                        <a:t>类：</a:t>
                      </a:r>
                      <a:endParaRPr lang="en-US" altLang="zh-CN" sz="1400" dirty="0">
                        <a:solidFill>
                          <a:srgbClr val="FF0000"/>
                        </a:solidFill>
                        <a:latin typeface="宋体" panose="02010600030101010101" pitchFamily="2" charset="-122"/>
                        <a:ea typeface="宋体" panose="02010600030101010101" pitchFamily="2" charset="-122"/>
                      </a:endParaRPr>
                    </a:p>
                    <a:p>
                      <a:pPr marL="0" indent="0" algn="l">
                        <a:buFont typeface="Arial" panose="020B0604020202020204" pitchFamily="34" charset="0"/>
                        <a:buNone/>
                      </a:pPr>
                      <a:r>
                        <a:rPr lang="en-US" altLang="zh-CN" sz="1400" dirty="0">
                          <a:solidFill>
                            <a:schemeClr val="tx1"/>
                          </a:solidFill>
                          <a:latin typeface="宋体" panose="02010600030101010101" pitchFamily="2" charset="-122"/>
                          <a:ea typeface="宋体" panose="02010600030101010101" pitchFamily="2" charset="-122"/>
                        </a:rPr>
                        <a:t>1.</a:t>
                      </a:r>
                      <a:r>
                        <a:rPr lang="zh-CN" altLang="en-US" sz="1400" dirty="0">
                          <a:solidFill>
                            <a:schemeClr val="tx1"/>
                          </a:solidFill>
                          <a:latin typeface="宋体" panose="02010600030101010101" pitchFamily="2" charset="-122"/>
                          <a:ea typeface="宋体" panose="02010600030101010101" pitchFamily="2" charset="-122"/>
                        </a:rPr>
                        <a:t>内皮素受体拮抗剂：安立生坦、波生坦、马昔腾坦</a:t>
                      </a:r>
                      <a:endParaRPr lang="en-US" altLang="zh-CN" sz="1400" dirty="0">
                        <a:solidFill>
                          <a:schemeClr val="tx1"/>
                        </a:solidFill>
                        <a:latin typeface="宋体" panose="02010600030101010101" pitchFamily="2" charset="-122"/>
                        <a:ea typeface="宋体" panose="02010600030101010101" pitchFamily="2" charset="-122"/>
                      </a:endParaRPr>
                    </a:p>
                    <a:p>
                      <a:pPr marL="0" indent="0" algn="l">
                        <a:buFont typeface="Arial" panose="020B0604020202020204" pitchFamily="34" charset="0"/>
                        <a:buNone/>
                      </a:pPr>
                      <a:r>
                        <a:rPr lang="en-US" altLang="zh-CN" sz="1400" dirty="0">
                          <a:solidFill>
                            <a:schemeClr val="tx1"/>
                          </a:solidFill>
                          <a:latin typeface="宋体" panose="02010600030101010101" pitchFamily="2" charset="-122"/>
                          <a:ea typeface="宋体" panose="02010600030101010101" pitchFamily="2" charset="-122"/>
                        </a:rPr>
                        <a:t>2.PDE5</a:t>
                      </a:r>
                      <a:r>
                        <a:rPr lang="zh-CN" altLang="en-US" sz="1400" dirty="0">
                          <a:solidFill>
                            <a:schemeClr val="tx1"/>
                          </a:solidFill>
                          <a:latin typeface="宋体" panose="02010600030101010101" pitchFamily="2" charset="-122"/>
                          <a:ea typeface="宋体" panose="02010600030101010101" pitchFamily="2" charset="-122"/>
                        </a:rPr>
                        <a:t>类似物</a:t>
                      </a:r>
                      <a:r>
                        <a:rPr lang="en-US" altLang="zh-CN" sz="1400" dirty="0">
                          <a:solidFill>
                            <a:schemeClr val="tx1"/>
                          </a:solidFill>
                          <a:latin typeface="宋体" panose="02010600030101010101" pitchFamily="2" charset="-122"/>
                          <a:ea typeface="宋体" panose="02010600030101010101" pitchFamily="2" charset="-122"/>
                        </a:rPr>
                        <a:t>:</a:t>
                      </a:r>
                      <a:r>
                        <a:rPr lang="zh-CN" altLang="en-US" sz="1400" dirty="0">
                          <a:solidFill>
                            <a:schemeClr val="tx1"/>
                          </a:solidFill>
                          <a:latin typeface="宋体" panose="02010600030101010101" pitchFamily="2" charset="-122"/>
                          <a:ea typeface="宋体" panose="02010600030101010101" pitchFamily="2" charset="-122"/>
                        </a:rPr>
                        <a:t>枸橼酸西地那非、（他达拉非、伐地那非无适应症）</a:t>
                      </a:r>
                      <a:endParaRPr lang="en-US" altLang="zh-CN" sz="1400" dirty="0">
                        <a:solidFill>
                          <a:schemeClr val="tx1"/>
                        </a:solidFill>
                        <a:latin typeface="宋体" panose="02010600030101010101" pitchFamily="2" charset="-122"/>
                        <a:ea typeface="宋体" panose="02010600030101010101" pitchFamily="2" charset="-122"/>
                      </a:endParaRPr>
                    </a:p>
                    <a:p>
                      <a:pPr marL="0" indent="0" algn="l">
                        <a:buFont typeface="Arial" panose="020B0604020202020204" pitchFamily="34" charset="0"/>
                        <a:buNone/>
                      </a:pPr>
                      <a:r>
                        <a:rPr lang="en-US" altLang="zh-CN" sz="1400" dirty="0">
                          <a:solidFill>
                            <a:schemeClr val="tx1"/>
                          </a:solidFill>
                          <a:latin typeface="宋体" panose="02010600030101010101" pitchFamily="2" charset="-122"/>
                          <a:ea typeface="宋体" panose="02010600030101010101" pitchFamily="2" charset="-122"/>
                        </a:rPr>
                        <a:t>3.</a:t>
                      </a:r>
                      <a:r>
                        <a:rPr lang="zh-CN" altLang="en-US" sz="1400" dirty="0">
                          <a:solidFill>
                            <a:schemeClr val="tx1"/>
                          </a:solidFill>
                          <a:latin typeface="宋体" panose="02010600030101010101" pitchFamily="2" charset="-122"/>
                          <a:ea typeface="宋体" panose="02010600030101010101" pitchFamily="2" charset="-122"/>
                        </a:rPr>
                        <a:t>前列环素类似物和前列环素受体激动剂：依前列醇、伊洛前列素、曲前列尼尔、司来帕格</a:t>
                      </a:r>
                      <a:endParaRPr lang="en-US" altLang="zh-CN" sz="1400" dirty="0">
                        <a:solidFill>
                          <a:schemeClr val="tx1"/>
                        </a:solidFill>
                        <a:latin typeface="宋体" panose="02010600030101010101" pitchFamily="2" charset="-122"/>
                        <a:ea typeface="宋体" panose="02010600030101010101" pitchFamily="2" charset="-122"/>
                      </a:endParaRPr>
                    </a:p>
                    <a:p>
                      <a:pPr marL="0" indent="0" algn="l">
                        <a:buFont typeface="Arial" panose="020B0604020202020204" pitchFamily="34" charset="0"/>
                        <a:buNone/>
                      </a:pPr>
                      <a:r>
                        <a:rPr lang="en-US" altLang="zh-CN" sz="1400" dirty="0">
                          <a:solidFill>
                            <a:schemeClr val="tx1"/>
                          </a:solidFill>
                          <a:latin typeface="宋体" panose="02010600030101010101" pitchFamily="2" charset="-122"/>
                          <a:ea typeface="宋体" panose="02010600030101010101" pitchFamily="2" charset="-122"/>
                        </a:rPr>
                        <a:t>4.</a:t>
                      </a:r>
                      <a:r>
                        <a:rPr lang="zh-CN" altLang="en-US" sz="1400" dirty="0">
                          <a:solidFill>
                            <a:schemeClr val="tx1"/>
                          </a:solidFill>
                          <a:latin typeface="宋体" panose="02010600030101010101" pitchFamily="2" charset="-122"/>
                          <a:ea typeface="宋体" panose="02010600030101010101" pitchFamily="2" charset="-122"/>
                        </a:rPr>
                        <a:t>可溶性鸟苷酸环化酶：利奥西呱</a:t>
                      </a:r>
                      <a:endParaRPr lang="en-US" altLang="zh-CN" sz="1400" dirty="0">
                        <a:solidFill>
                          <a:schemeClr val="tx1"/>
                        </a:solidFill>
                        <a:latin typeface="宋体" panose="02010600030101010101" pitchFamily="2" charset="-122"/>
                        <a:ea typeface="宋体" panose="02010600030101010101" pitchFamily="2" charset="-122"/>
                      </a:endParaRPr>
                    </a:p>
                    <a:p>
                      <a:pPr marL="0" indent="0" algn="l">
                        <a:buFont typeface="Arial" panose="020B0604020202020204" pitchFamily="34" charset="0"/>
                        <a:buNone/>
                      </a:pPr>
                      <a:r>
                        <a:rPr lang="zh-CN" altLang="en-US" sz="1400" dirty="0">
                          <a:solidFill>
                            <a:schemeClr val="tx1"/>
                          </a:solidFill>
                          <a:latin typeface="宋体" panose="02010600030101010101" pitchFamily="2" charset="-122"/>
                          <a:ea typeface="宋体" panose="02010600030101010101" pitchFamily="2" charset="-122"/>
                        </a:rPr>
                        <a:t>以上四类靶向治疗药物药理作用和作用通路各不相同，无法相互替代，也无法简单比较。指南推荐</a:t>
                      </a:r>
                      <a:r>
                        <a:rPr lang="en-US" altLang="zh-CN" sz="1400" dirty="0">
                          <a:solidFill>
                            <a:schemeClr val="tx1"/>
                          </a:solidFill>
                          <a:latin typeface="宋体" panose="02010600030101010101" pitchFamily="2" charset="-122"/>
                          <a:ea typeface="宋体" panose="02010600030101010101" pitchFamily="2" charset="-122"/>
                        </a:rPr>
                        <a:t>PAH</a:t>
                      </a:r>
                      <a:r>
                        <a:rPr lang="zh-CN" altLang="en-US" sz="1400" dirty="0">
                          <a:solidFill>
                            <a:schemeClr val="tx1"/>
                          </a:solidFill>
                          <a:latin typeface="宋体" panose="02010600030101010101" pitchFamily="2" charset="-122"/>
                          <a:ea typeface="宋体" panose="02010600030101010101" pitchFamily="2" charset="-122"/>
                        </a:rPr>
                        <a:t>起始联合不同通路的靶向药物治疗，若经治疗仍未缓解则应序贯联合治疗。</a:t>
                      </a:r>
                      <a:endParaRPr lang="zh-CN" altLang="en-US" sz="1400" dirty="0">
                        <a:solidFill>
                          <a:schemeClr val="tx1"/>
                        </a:solidFill>
                        <a:latin typeface="宋体" panose="02010600030101010101" pitchFamily="2" charset="-122"/>
                        <a:ea typeface="宋体" panose="02010600030101010101" pitchFamily="2" charset="-122"/>
                      </a:endParaRPr>
                    </a:p>
                  </a:txBody>
                  <a:tcPr anchor="ctr">
                    <a:lnL w="12700">
                      <a:solidFill>
                        <a:schemeClr val="tx1"/>
                      </a:solidFill>
                      <a:prstDash val="solid"/>
                    </a:lnL>
                    <a:lnR w="12700">
                      <a:solidFill>
                        <a:schemeClr val="tx1"/>
                      </a:solidFill>
                      <a:prstDash val="solid"/>
                    </a:lnR>
                    <a:lnT w="12700">
                      <a:solidFill>
                        <a:schemeClr val="tx1"/>
                      </a:solidFill>
                      <a:prstDash val="solid"/>
                    </a:lnT>
                    <a:lnB w="12700">
                      <a:solidFill>
                        <a:schemeClr val="tx1"/>
                      </a:solidFill>
                      <a:prstDash val="solid"/>
                    </a:lnB>
                    <a:lnTlToBr>
                      <a:noFill/>
                    </a:lnTlToBr>
                    <a:lnBlToTr>
                      <a:noFill/>
                    </a:lnBlToTr>
                  </a:tcPr>
                </a:tc>
              </a:tr>
            </a:tbl>
          </a:graphicData>
        </a:graphic>
      </p:graphicFrame>
      <p:sp>
        <p:nvSpPr>
          <p:cNvPr id="2" name="文本框 13"/>
          <p:cNvSpPr txBox="1"/>
          <p:nvPr/>
        </p:nvSpPr>
        <p:spPr>
          <a:xfrm>
            <a:off x="273736" y="239792"/>
            <a:ext cx="999358" cy="769441"/>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ltLang="zh-CN" sz="4400" b="1" dirty="0">
                <a:solidFill>
                  <a:srgbClr val="3C8689"/>
                </a:solidFill>
                <a:latin typeface="微软雅黑" panose="020B0503020204020204" pitchFamily="34" charset="-122"/>
                <a:ea typeface="微软雅黑" panose="020B0503020204020204" pitchFamily="34" charset="-122"/>
              </a:rPr>
              <a:t>01</a:t>
            </a:r>
            <a:endParaRPr lang="en-US" altLang="zh-CN" sz="4400" b="1" dirty="0">
              <a:solidFill>
                <a:srgbClr val="3C8689"/>
              </a:solidFill>
              <a:latin typeface="微软雅黑" panose="020B0503020204020204" pitchFamily="34" charset="-122"/>
              <a:ea typeface="微软雅黑" panose="020B0503020204020204" pitchFamily="34" charset="-122"/>
            </a:endParaRPr>
          </a:p>
        </p:txBody>
      </p:sp>
      <p:sp>
        <p:nvSpPr>
          <p:cNvPr id="6" name="椭圆 5"/>
          <p:cNvSpPr/>
          <p:nvPr/>
        </p:nvSpPr>
        <p:spPr>
          <a:xfrm>
            <a:off x="218177" y="123047"/>
            <a:ext cx="1001405" cy="923330"/>
          </a:xfrm>
          <a:prstGeom prst="ellipse">
            <a:avLst/>
          </a:prstGeom>
          <a:noFill/>
          <a:ln w="57150">
            <a:solidFill>
              <a:srgbClr val="3C8689"/>
            </a:solidFill>
          </a:ln>
          <a:extLst>
            <a:ext uri="{909E8E84-426E-40DD-AFC4-6F175D3DCCD1}">
              <a14:hiddenFill xmlns:a14="http://schemas.microsoft.com/office/drawing/2010/main">
                <a:solidFill>
                  <a:schemeClr val="bg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p>
        </p:txBody>
      </p:sp>
      <p:sp>
        <p:nvSpPr>
          <p:cNvPr id="7" name="文本框 2"/>
          <p:cNvSpPr txBox="1"/>
          <p:nvPr/>
        </p:nvSpPr>
        <p:spPr>
          <a:xfrm>
            <a:off x="1219582" y="228953"/>
            <a:ext cx="3570208" cy="769441"/>
          </a:xfrm>
          <a:prstGeom prst="rect">
            <a:avLst/>
          </a:prstGeom>
          <a:noFill/>
        </p:spPr>
        <p:txBody>
          <a:bodyPr wrap="none" rtlCol="0" anchor="t">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indent="0" algn="ctr">
              <a:buNone/>
            </a:pPr>
            <a:r>
              <a:rPr lang="zh-CN" altLang="en-US" sz="4400" b="1" dirty="0">
                <a:solidFill>
                  <a:srgbClr val="3C8689"/>
                </a:solidFill>
                <a:latin typeface="宋体" panose="02010600030101010101" pitchFamily="2" charset="-122"/>
                <a:ea typeface="宋体" panose="02010600030101010101" pitchFamily="2" charset="-122"/>
                <a:sym typeface="+mn-ea"/>
              </a:rPr>
              <a:t>产品基本信息</a:t>
            </a:r>
            <a:endParaRPr lang="zh-CN" altLang="en-US" sz="4400" b="1" dirty="0">
              <a:solidFill>
                <a:srgbClr val="3C8689"/>
              </a:solidFill>
              <a:latin typeface="宋体" panose="02010600030101010101" pitchFamily="2" charset="-122"/>
              <a:ea typeface="宋体" panose="02010600030101010101" pitchFamily="2" charset="-122"/>
              <a:sym typeface="+mn-ea"/>
            </a:endParaRPr>
          </a:p>
        </p:txBody>
      </p:sp>
    </p:spTree>
    <p:custDataLst>
      <p:tags r:id="rId2"/>
    </p:custDataLst>
  </p:cSld>
  <p:clrMapOvr>
    <a:masterClrMapping/>
  </p:clrMapOvr>
  <mc:AlternateContent xmlns:mc="http://schemas.openxmlformats.org/markup-compatibility/2006">
    <mc:Choice xmlns:p14="http://schemas.microsoft.com/office/powerpoint/2010/main" Requires="p14">
      <p:transition spd="slow" p14:dur="1300" advTm="0">
        <p14:pan dir="u"/>
      </p:transition>
    </mc:Choice>
    <mc:Fallback>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grpId="0" nodeType="with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circle(in)">
                                      <p:cBhvr>
                                        <p:cTn id="7" dur="20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bldLvl="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KSO_Shape"/>
          <p:cNvSpPr/>
          <p:nvPr/>
        </p:nvSpPr>
        <p:spPr bwMode="auto">
          <a:xfrm>
            <a:off x="1087120" y="842645"/>
            <a:ext cx="746760" cy="854710"/>
          </a:xfrm>
          <a:custGeom>
            <a:avLst/>
            <a:gdLst>
              <a:gd name="T0" fmla="*/ 2809875 w 4627563"/>
              <a:gd name="T1" fmla="*/ 4811712 h 5299074"/>
              <a:gd name="T2" fmla="*/ 2745224 w 4627563"/>
              <a:gd name="T3" fmla="*/ 4870449 h 5299074"/>
              <a:gd name="T4" fmla="*/ 2693583 w 4627563"/>
              <a:gd name="T5" fmla="*/ 4799805 h 5299074"/>
              <a:gd name="T6" fmla="*/ 3054173 w 4627563"/>
              <a:gd name="T7" fmla="*/ 4245768 h 5299074"/>
              <a:gd name="T8" fmla="*/ 3143251 w 4627563"/>
              <a:gd name="T9" fmla="*/ 4339034 h 5299074"/>
              <a:gd name="T10" fmla="*/ 3063717 w 4627563"/>
              <a:gd name="T11" fmla="*/ 4441428 h 5299074"/>
              <a:gd name="T12" fmla="*/ 2956345 w 4627563"/>
              <a:gd name="T13" fmla="*/ 4391421 h 5299074"/>
              <a:gd name="T14" fmla="*/ 2973843 w 4627563"/>
              <a:gd name="T15" fmla="*/ 4273946 h 5299074"/>
              <a:gd name="T16" fmla="*/ 3313113 w 4627563"/>
              <a:gd name="T17" fmla="*/ 3781821 h 5299074"/>
              <a:gd name="T18" fmla="*/ 3390107 w 4627563"/>
              <a:gd name="T19" fmla="*/ 3842543 h 5299074"/>
              <a:gd name="T20" fmla="*/ 3397647 w 4627563"/>
              <a:gd name="T21" fmla="*/ 3943746 h 5299074"/>
              <a:gd name="T22" fmla="*/ 3329782 w 4627563"/>
              <a:gd name="T23" fmla="*/ 4014787 h 5299074"/>
              <a:gd name="T24" fmla="*/ 3228578 w 4627563"/>
              <a:gd name="T25" fmla="*/ 4012009 h 5299074"/>
              <a:gd name="T26" fmla="*/ 3164681 w 4627563"/>
              <a:gd name="T27" fmla="*/ 3937793 h 5299074"/>
              <a:gd name="T28" fmla="*/ 3176984 w 4627563"/>
              <a:gd name="T29" fmla="*/ 3837781 h 5299074"/>
              <a:gd name="T30" fmla="*/ 3257153 w 4627563"/>
              <a:gd name="T31" fmla="*/ 3780631 h 5299074"/>
              <a:gd name="T32" fmla="*/ 2749233 w 4627563"/>
              <a:gd name="T33" fmla="*/ 3662481 h 5299074"/>
              <a:gd name="T34" fmla="*/ 2837260 w 4627563"/>
              <a:gd name="T35" fmla="*/ 3818473 h 5299074"/>
              <a:gd name="T36" fmla="*/ 2780558 w 4627563"/>
              <a:gd name="T37" fmla="*/ 3991178 h 5299074"/>
              <a:gd name="T38" fmla="*/ 2616002 w 4627563"/>
              <a:gd name="T39" fmla="*/ 4064000 h 5299074"/>
              <a:gd name="T40" fmla="*/ 2451446 w 4627563"/>
              <a:gd name="T41" fmla="*/ 3991178 h 5299074"/>
              <a:gd name="T42" fmla="*/ 2395140 w 4627563"/>
              <a:gd name="T43" fmla="*/ 3818473 h 5299074"/>
              <a:gd name="T44" fmla="*/ 2483167 w 4627563"/>
              <a:gd name="T45" fmla="*/ 3662481 h 5299074"/>
              <a:gd name="T46" fmla="*/ 2204869 w 4627563"/>
              <a:gd name="T47" fmla="*/ 3415897 h 5299074"/>
              <a:gd name="T48" fmla="*/ 2282395 w 4627563"/>
              <a:gd name="T49" fmla="*/ 3464853 h 5299074"/>
              <a:gd name="T50" fmla="*/ 2298297 w 4627563"/>
              <a:gd name="T51" fmla="*/ 3556447 h 5299074"/>
              <a:gd name="T52" fmla="*/ 2241843 w 4627563"/>
              <a:gd name="T53" fmla="*/ 3627907 h 5299074"/>
              <a:gd name="T54" fmla="*/ 2148415 w 4627563"/>
              <a:gd name="T55" fmla="*/ 3634619 h 5299074"/>
              <a:gd name="T56" fmla="*/ 2082419 w 4627563"/>
              <a:gd name="T57" fmla="*/ 3572634 h 5299074"/>
              <a:gd name="T58" fmla="*/ 2084805 w 4627563"/>
              <a:gd name="T59" fmla="*/ 3479065 h 5299074"/>
              <a:gd name="T60" fmla="*/ 2153583 w 4627563"/>
              <a:gd name="T61" fmla="*/ 3419845 h 5299074"/>
              <a:gd name="T62" fmla="*/ 2956426 w 4627563"/>
              <a:gd name="T63" fmla="*/ 3238079 h 5299074"/>
              <a:gd name="T64" fmla="*/ 3038085 w 4627563"/>
              <a:gd name="T65" fmla="*/ 3342332 h 5299074"/>
              <a:gd name="T66" fmla="*/ 3015093 w 4627563"/>
              <a:gd name="T67" fmla="*/ 3476712 h 5299074"/>
              <a:gd name="T68" fmla="*/ 2902515 w 4627563"/>
              <a:gd name="T69" fmla="*/ 3548065 h 5299074"/>
              <a:gd name="T70" fmla="*/ 2771703 w 4627563"/>
              <a:gd name="T71" fmla="*/ 3511992 h 5299074"/>
              <a:gd name="T72" fmla="*/ 2711450 w 4627563"/>
              <a:gd name="T73" fmla="*/ 3392675 h 5299074"/>
              <a:gd name="T74" fmla="*/ 2760207 w 4627563"/>
              <a:gd name="T75" fmla="*/ 3266620 h 5299074"/>
              <a:gd name="T76" fmla="*/ 1341242 w 4627563"/>
              <a:gd name="T77" fmla="*/ 3000374 h 5299074"/>
              <a:gd name="T78" fmla="*/ 403620 w 4627563"/>
              <a:gd name="T79" fmla="*/ 4688870 h 5299074"/>
              <a:gd name="T80" fmla="*/ 498850 w 4627563"/>
              <a:gd name="T81" fmla="*/ 4903704 h 5299074"/>
              <a:gd name="T82" fmla="*/ 4005310 w 4627563"/>
              <a:gd name="T83" fmla="*/ 5016085 h 5299074"/>
              <a:gd name="T84" fmla="*/ 4184661 w 4627563"/>
              <a:gd name="T85" fmla="*/ 4815944 h 5299074"/>
              <a:gd name="T86" fmla="*/ 4235053 w 4627563"/>
              <a:gd name="T87" fmla="*/ 4552265 h 5299074"/>
              <a:gd name="T88" fmla="*/ 3271841 w 4627563"/>
              <a:gd name="T89" fmla="*/ 3015685 h 5299074"/>
              <a:gd name="T90" fmla="*/ 2892903 w 4627563"/>
              <a:gd name="T91" fmla="*/ 3076933 h 5299074"/>
              <a:gd name="T92" fmla="*/ 1694982 w 4627563"/>
              <a:gd name="T93" fmla="*/ 3074149 h 5299074"/>
              <a:gd name="T94" fmla="*/ 1349374 w 4627563"/>
              <a:gd name="T95" fmla="*/ 3013299 h 5299074"/>
              <a:gd name="T96" fmla="*/ 2995870 w 4627563"/>
              <a:gd name="T97" fmla="*/ 46427 h 5299074"/>
              <a:gd name="T98" fmla="*/ 3112958 w 4627563"/>
              <a:gd name="T99" fmla="*/ 207534 h 5299074"/>
              <a:gd name="T100" fmla="*/ 3105417 w 4627563"/>
              <a:gd name="T101" fmla="*/ 379356 h 5299074"/>
              <a:gd name="T102" fmla="*/ 4604543 w 4627563"/>
              <a:gd name="T103" fmla="*/ 4495920 h 5299074"/>
              <a:gd name="T104" fmla="*/ 4621213 w 4627563"/>
              <a:gd name="T105" fmla="*/ 4792341 h 5299074"/>
              <a:gd name="T106" fmla="*/ 4525161 w 4627563"/>
              <a:gd name="T107" fmla="*/ 5066144 h 5299074"/>
              <a:gd name="T108" fmla="*/ 4255659 w 4627563"/>
              <a:gd name="T109" fmla="*/ 5299074 h 5299074"/>
              <a:gd name="T110" fmla="*/ 113119 w 4627563"/>
              <a:gd name="T111" fmla="*/ 5082016 h 5299074"/>
              <a:gd name="T112" fmla="*/ 8335 w 4627563"/>
              <a:gd name="T113" fmla="*/ 4807817 h 5299074"/>
              <a:gd name="T114" fmla="*/ 20640 w 4627563"/>
              <a:gd name="T115" fmla="*/ 4504649 h 5299074"/>
              <a:gd name="T116" fmla="*/ 1525322 w 4627563"/>
              <a:gd name="T117" fmla="*/ 390466 h 5299074"/>
              <a:gd name="T118" fmla="*/ 1512224 w 4627563"/>
              <a:gd name="T119" fmla="*/ 217058 h 5299074"/>
              <a:gd name="T120" fmla="*/ 1623358 w 4627563"/>
              <a:gd name="T121" fmla="*/ 52776 h 52990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4627563" h="5299074">
                <a:moveTo>
                  <a:pt x="2751137" y="4752974"/>
                </a:moveTo>
                <a:lnTo>
                  <a:pt x="2757445" y="4753371"/>
                </a:lnTo>
                <a:lnTo>
                  <a:pt x="2762964" y="4754165"/>
                </a:lnTo>
                <a:lnTo>
                  <a:pt x="2768483" y="4755355"/>
                </a:lnTo>
                <a:lnTo>
                  <a:pt x="2774002" y="4757340"/>
                </a:lnTo>
                <a:lnTo>
                  <a:pt x="2779127" y="4760118"/>
                </a:lnTo>
                <a:lnTo>
                  <a:pt x="2783857" y="4762896"/>
                </a:lnTo>
                <a:lnTo>
                  <a:pt x="2788193" y="4766071"/>
                </a:lnTo>
                <a:lnTo>
                  <a:pt x="2792530" y="4770040"/>
                </a:lnTo>
                <a:lnTo>
                  <a:pt x="2796472" y="4774009"/>
                </a:lnTo>
                <a:lnTo>
                  <a:pt x="2800020" y="4778771"/>
                </a:lnTo>
                <a:lnTo>
                  <a:pt x="2802779" y="4783534"/>
                </a:lnTo>
                <a:lnTo>
                  <a:pt x="2805144" y="4788693"/>
                </a:lnTo>
                <a:lnTo>
                  <a:pt x="2807116" y="4793852"/>
                </a:lnTo>
                <a:lnTo>
                  <a:pt x="2808298" y="4799805"/>
                </a:lnTo>
                <a:lnTo>
                  <a:pt x="2809481" y="4805759"/>
                </a:lnTo>
                <a:lnTo>
                  <a:pt x="2809875" y="4811712"/>
                </a:lnTo>
                <a:lnTo>
                  <a:pt x="2809481" y="4817665"/>
                </a:lnTo>
                <a:lnTo>
                  <a:pt x="2808298" y="4823618"/>
                </a:lnTo>
                <a:lnTo>
                  <a:pt x="2807116" y="4829174"/>
                </a:lnTo>
                <a:lnTo>
                  <a:pt x="2805144" y="4834730"/>
                </a:lnTo>
                <a:lnTo>
                  <a:pt x="2802779" y="4839890"/>
                </a:lnTo>
                <a:lnTo>
                  <a:pt x="2800020" y="4844652"/>
                </a:lnTo>
                <a:lnTo>
                  <a:pt x="2796472" y="4849415"/>
                </a:lnTo>
                <a:lnTo>
                  <a:pt x="2792530" y="4853384"/>
                </a:lnTo>
                <a:lnTo>
                  <a:pt x="2788193" y="4857352"/>
                </a:lnTo>
                <a:lnTo>
                  <a:pt x="2783857" y="4860527"/>
                </a:lnTo>
                <a:lnTo>
                  <a:pt x="2779127" y="4863305"/>
                </a:lnTo>
                <a:lnTo>
                  <a:pt x="2774002" y="4866084"/>
                </a:lnTo>
                <a:lnTo>
                  <a:pt x="2768483" y="4868068"/>
                </a:lnTo>
                <a:lnTo>
                  <a:pt x="2762964" y="4869655"/>
                </a:lnTo>
                <a:lnTo>
                  <a:pt x="2757445" y="4870449"/>
                </a:lnTo>
                <a:lnTo>
                  <a:pt x="2751137" y="4870449"/>
                </a:lnTo>
                <a:lnTo>
                  <a:pt x="2745224" y="4870449"/>
                </a:lnTo>
                <a:lnTo>
                  <a:pt x="2739705" y="4869655"/>
                </a:lnTo>
                <a:lnTo>
                  <a:pt x="2733792" y="4868068"/>
                </a:lnTo>
                <a:lnTo>
                  <a:pt x="2728273" y="4866084"/>
                </a:lnTo>
                <a:lnTo>
                  <a:pt x="2723543" y="4863305"/>
                </a:lnTo>
                <a:lnTo>
                  <a:pt x="2718418" y="4860527"/>
                </a:lnTo>
                <a:lnTo>
                  <a:pt x="2714082" y="4857352"/>
                </a:lnTo>
                <a:lnTo>
                  <a:pt x="2709745" y="4853384"/>
                </a:lnTo>
                <a:lnTo>
                  <a:pt x="2706197" y="4849415"/>
                </a:lnTo>
                <a:lnTo>
                  <a:pt x="2702649" y="4844652"/>
                </a:lnTo>
                <a:lnTo>
                  <a:pt x="2699890" y="4839890"/>
                </a:lnTo>
                <a:lnTo>
                  <a:pt x="2697525" y="4834730"/>
                </a:lnTo>
                <a:lnTo>
                  <a:pt x="2695554" y="4829174"/>
                </a:lnTo>
                <a:lnTo>
                  <a:pt x="2693583" y="4823618"/>
                </a:lnTo>
                <a:lnTo>
                  <a:pt x="2692794" y="4817665"/>
                </a:lnTo>
                <a:lnTo>
                  <a:pt x="2692400" y="4811712"/>
                </a:lnTo>
                <a:lnTo>
                  <a:pt x="2692794" y="4805759"/>
                </a:lnTo>
                <a:lnTo>
                  <a:pt x="2693583" y="4799805"/>
                </a:lnTo>
                <a:lnTo>
                  <a:pt x="2695554" y="4793852"/>
                </a:lnTo>
                <a:lnTo>
                  <a:pt x="2697525" y="4788693"/>
                </a:lnTo>
                <a:lnTo>
                  <a:pt x="2699890" y="4783534"/>
                </a:lnTo>
                <a:lnTo>
                  <a:pt x="2702649" y="4778771"/>
                </a:lnTo>
                <a:lnTo>
                  <a:pt x="2706197" y="4774009"/>
                </a:lnTo>
                <a:lnTo>
                  <a:pt x="2709745" y="4770040"/>
                </a:lnTo>
                <a:lnTo>
                  <a:pt x="2714082" y="4766071"/>
                </a:lnTo>
                <a:lnTo>
                  <a:pt x="2718418" y="4762896"/>
                </a:lnTo>
                <a:lnTo>
                  <a:pt x="2723543" y="4760118"/>
                </a:lnTo>
                <a:lnTo>
                  <a:pt x="2728273" y="4757340"/>
                </a:lnTo>
                <a:lnTo>
                  <a:pt x="2733792" y="4755355"/>
                </a:lnTo>
                <a:lnTo>
                  <a:pt x="2739705" y="4754165"/>
                </a:lnTo>
                <a:lnTo>
                  <a:pt x="2745224" y="4753371"/>
                </a:lnTo>
                <a:lnTo>
                  <a:pt x="2751137" y="4752974"/>
                </a:lnTo>
                <a:close/>
                <a:moveTo>
                  <a:pt x="3043833" y="4244974"/>
                </a:moveTo>
                <a:lnTo>
                  <a:pt x="3049401" y="4245371"/>
                </a:lnTo>
                <a:lnTo>
                  <a:pt x="3054173" y="4245768"/>
                </a:lnTo>
                <a:lnTo>
                  <a:pt x="3059342" y="4246165"/>
                </a:lnTo>
                <a:lnTo>
                  <a:pt x="3063717" y="4246959"/>
                </a:lnTo>
                <a:lnTo>
                  <a:pt x="3073261" y="4249340"/>
                </a:lnTo>
                <a:lnTo>
                  <a:pt x="3082407" y="4252912"/>
                </a:lnTo>
                <a:lnTo>
                  <a:pt x="3091156" y="4256881"/>
                </a:lnTo>
                <a:lnTo>
                  <a:pt x="3099507" y="4262040"/>
                </a:lnTo>
                <a:lnTo>
                  <a:pt x="3107063" y="4267596"/>
                </a:lnTo>
                <a:lnTo>
                  <a:pt x="3114221" y="4273946"/>
                </a:lnTo>
                <a:lnTo>
                  <a:pt x="3120584" y="4281090"/>
                </a:lnTo>
                <a:lnTo>
                  <a:pt x="3126151" y="4289027"/>
                </a:lnTo>
                <a:lnTo>
                  <a:pt x="3131321" y="4296568"/>
                </a:lnTo>
                <a:lnTo>
                  <a:pt x="3135298" y="4305299"/>
                </a:lnTo>
                <a:lnTo>
                  <a:pt x="3138877" y="4314824"/>
                </a:lnTo>
                <a:lnTo>
                  <a:pt x="3141263" y="4324349"/>
                </a:lnTo>
                <a:lnTo>
                  <a:pt x="3142058" y="4329112"/>
                </a:lnTo>
                <a:lnTo>
                  <a:pt x="3142853" y="4334271"/>
                </a:lnTo>
                <a:lnTo>
                  <a:pt x="3143251" y="4339034"/>
                </a:lnTo>
                <a:lnTo>
                  <a:pt x="3143251" y="4344193"/>
                </a:lnTo>
                <a:lnTo>
                  <a:pt x="3143251" y="4348956"/>
                </a:lnTo>
                <a:lnTo>
                  <a:pt x="3142853" y="4354115"/>
                </a:lnTo>
                <a:lnTo>
                  <a:pt x="3142058" y="4359275"/>
                </a:lnTo>
                <a:lnTo>
                  <a:pt x="3141263" y="4364037"/>
                </a:lnTo>
                <a:lnTo>
                  <a:pt x="3138877" y="4373562"/>
                </a:lnTo>
                <a:lnTo>
                  <a:pt x="3135298" y="4382690"/>
                </a:lnTo>
                <a:lnTo>
                  <a:pt x="3131321" y="4391421"/>
                </a:lnTo>
                <a:lnTo>
                  <a:pt x="3126151" y="4399359"/>
                </a:lnTo>
                <a:lnTo>
                  <a:pt x="3120584" y="4407297"/>
                </a:lnTo>
                <a:lnTo>
                  <a:pt x="3114221" y="4414440"/>
                </a:lnTo>
                <a:lnTo>
                  <a:pt x="3107063" y="4420393"/>
                </a:lnTo>
                <a:lnTo>
                  <a:pt x="3099507" y="4426347"/>
                </a:lnTo>
                <a:lnTo>
                  <a:pt x="3091156" y="4431506"/>
                </a:lnTo>
                <a:lnTo>
                  <a:pt x="3082407" y="4435475"/>
                </a:lnTo>
                <a:lnTo>
                  <a:pt x="3073261" y="4438650"/>
                </a:lnTo>
                <a:lnTo>
                  <a:pt x="3063717" y="4441428"/>
                </a:lnTo>
                <a:lnTo>
                  <a:pt x="3059342" y="4442222"/>
                </a:lnTo>
                <a:lnTo>
                  <a:pt x="3054173" y="4442618"/>
                </a:lnTo>
                <a:lnTo>
                  <a:pt x="3049401" y="4443015"/>
                </a:lnTo>
                <a:lnTo>
                  <a:pt x="3043833" y="4443412"/>
                </a:lnTo>
                <a:lnTo>
                  <a:pt x="3038663" y="4443015"/>
                </a:lnTo>
                <a:lnTo>
                  <a:pt x="3033891" y="4442618"/>
                </a:lnTo>
                <a:lnTo>
                  <a:pt x="3028722" y="4442222"/>
                </a:lnTo>
                <a:lnTo>
                  <a:pt x="3023950" y="4441428"/>
                </a:lnTo>
                <a:lnTo>
                  <a:pt x="3014405" y="4438650"/>
                </a:lnTo>
                <a:lnTo>
                  <a:pt x="3005259" y="4435475"/>
                </a:lnTo>
                <a:lnTo>
                  <a:pt x="2996908" y="4431506"/>
                </a:lnTo>
                <a:lnTo>
                  <a:pt x="2988557" y="4426347"/>
                </a:lnTo>
                <a:lnTo>
                  <a:pt x="2981001" y="4420393"/>
                </a:lnTo>
                <a:lnTo>
                  <a:pt x="2973843" y="4414440"/>
                </a:lnTo>
                <a:lnTo>
                  <a:pt x="2967083" y="4407297"/>
                </a:lnTo>
                <a:lnTo>
                  <a:pt x="2961515" y="4399359"/>
                </a:lnTo>
                <a:lnTo>
                  <a:pt x="2956345" y="4391421"/>
                </a:lnTo>
                <a:lnTo>
                  <a:pt x="2952369" y="4382690"/>
                </a:lnTo>
                <a:lnTo>
                  <a:pt x="2948790" y="4373562"/>
                </a:lnTo>
                <a:lnTo>
                  <a:pt x="2946801" y="4364037"/>
                </a:lnTo>
                <a:lnTo>
                  <a:pt x="2945608" y="4359275"/>
                </a:lnTo>
                <a:lnTo>
                  <a:pt x="2945211" y="4354115"/>
                </a:lnTo>
                <a:lnTo>
                  <a:pt x="2944813" y="4348956"/>
                </a:lnTo>
                <a:lnTo>
                  <a:pt x="2944813" y="4344193"/>
                </a:lnTo>
                <a:lnTo>
                  <a:pt x="2944813" y="4339034"/>
                </a:lnTo>
                <a:lnTo>
                  <a:pt x="2945211" y="4334271"/>
                </a:lnTo>
                <a:lnTo>
                  <a:pt x="2945608" y="4329112"/>
                </a:lnTo>
                <a:lnTo>
                  <a:pt x="2946801" y="4324349"/>
                </a:lnTo>
                <a:lnTo>
                  <a:pt x="2948790" y="4314824"/>
                </a:lnTo>
                <a:lnTo>
                  <a:pt x="2952369" y="4305299"/>
                </a:lnTo>
                <a:lnTo>
                  <a:pt x="2956345" y="4296568"/>
                </a:lnTo>
                <a:lnTo>
                  <a:pt x="2961515" y="4289027"/>
                </a:lnTo>
                <a:lnTo>
                  <a:pt x="2967083" y="4281090"/>
                </a:lnTo>
                <a:lnTo>
                  <a:pt x="2973843" y="4273946"/>
                </a:lnTo>
                <a:lnTo>
                  <a:pt x="2981001" y="4267596"/>
                </a:lnTo>
                <a:lnTo>
                  <a:pt x="2988557" y="4262040"/>
                </a:lnTo>
                <a:lnTo>
                  <a:pt x="2996908" y="4256881"/>
                </a:lnTo>
                <a:lnTo>
                  <a:pt x="3005259" y="4252912"/>
                </a:lnTo>
                <a:lnTo>
                  <a:pt x="3014405" y="4249340"/>
                </a:lnTo>
                <a:lnTo>
                  <a:pt x="3023950" y="4246959"/>
                </a:lnTo>
                <a:lnTo>
                  <a:pt x="3028722" y="4246165"/>
                </a:lnTo>
                <a:lnTo>
                  <a:pt x="3033891" y="4245768"/>
                </a:lnTo>
                <a:lnTo>
                  <a:pt x="3038663" y="4245371"/>
                </a:lnTo>
                <a:lnTo>
                  <a:pt x="3043833" y="4244974"/>
                </a:lnTo>
                <a:close/>
                <a:moveTo>
                  <a:pt x="3275806" y="3778249"/>
                </a:moveTo>
                <a:lnTo>
                  <a:pt x="3282157" y="3778249"/>
                </a:lnTo>
                <a:lnTo>
                  <a:pt x="3288507" y="3778249"/>
                </a:lnTo>
                <a:lnTo>
                  <a:pt x="3294460" y="3779043"/>
                </a:lnTo>
                <a:lnTo>
                  <a:pt x="3300810" y="3779440"/>
                </a:lnTo>
                <a:lnTo>
                  <a:pt x="3306763" y="3780631"/>
                </a:lnTo>
                <a:lnTo>
                  <a:pt x="3313113" y="3781821"/>
                </a:lnTo>
                <a:lnTo>
                  <a:pt x="3318669" y="3783806"/>
                </a:lnTo>
                <a:lnTo>
                  <a:pt x="3324622" y="3785790"/>
                </a:lnTo>
                <a:lnTo>
                  <a:pt x="3329782" y="3787774"/>
                </a:lnTo>
                <a:lnTo>
                  <a:pt x="3335338" y="3790156"/>
                </a:lnTo>
                <a:lnTo>
                  <a:pt x="3340894" y="3793331"/>
                </a:lnTo>
                <a:lnTo>
                  <a:pt x="3345657" y="3796109"/>
                </a:lnTo>
                <a:lnTo>
                  <a:pt x="3350816" y="3799284"/>
                </a:lnTo>
                <a:lnTo>
                  <a:pt x="3355579" y="3802856"/>
                </a:lnTo>
                <a:lnTo>
                  <a:pt x="3360341" y="3806427"/>
                </a:lnTo>
                <a:lnTo>
                  <a:pt x="3364707" y="3810396"/>
                </a:lnTo>
                <a:lnTo>
                  <a:pt x="3369072" y="3814365"/>
                </a:lnTo>
                <a:lnTo>
                  <a:pt x="3373041" y="3818731"/>
                </a:lnTo>
                <a:lnTo>
                  <a:pt x="3377010" y="3823096"/>
                </a:lnTo>
                <a:lnTo>
                  <a:pt x="3380582" y="3827859"/>
                </a:lnTo>
                <a:lnTo>
                  <a:pt x="3384154" y="3832621"/>
                </a:lnTo>
                <a:lnTo>
                  <a:pt x="3387329" y="3837781"/>
                </a:lnTo>
                <a:lnTo>
                  <a:pt x="3390107" y="3842543"/>
                </a:lnTo>
                <a:lnTo>
                  <a:pt x="3393282" y="3848099"/>
                </a:lnTo>
                <a:lnTo>
                  <a:pt x="3395663" y="3853656"/>
                </a:lnTo>
                <a:lnTo>
                  <a:pt x="3397647" y="3858815"/>
                </a:lnTo>
                <a:lnTo>
                  <a:pt x="3399235" y="3864768"/>
                </a:lnTo>
                <a:lnTo>
                  <a:pt x="3401219" y="3870324"/>
                </a:lnTo>
                <a:lnTo>
                  <a:pt x="3402807" y="3876278"/>
                </a:lnTo>
                <a:lnTo>
                  <a:pt x="3403601" y="3882628"/>
                </a:lnTo>
                <a:lnTo>
                  <a:pt x="3404394" y="3888978"/>
                </a:lnTo>
                <a:lnTo>
                  <a:pt x="3404791" y="3894931"/>
                </a:lnTo>
                <a:lnTo>
                  <a:pt x="3405188" y="3901281"/>
                </a:lnTo>
                <a:lnTo>
                  <a:pt x="3404791" y="3907631"/>
                </a:lnTo>
                <a:lnTo>
                  <a:pt x="3404394" y="3913584"/>
                </a:lnTo>
                <a:lnTo>
                  <a:pt x="3403601" y="3919934"/>
                </a:lnTo>
                <a:lnTo>
                  <a:pt x="3402807" y="3926284"/>
                </a:lnTo>
                <a:lnTo>
                  <a:pt x="3401219" y="3931840"/>
                </a:lnTo>
                <a:lnTo>
                  <a:pt x="3399235" y="3937793"/>
                </a:lnTo>
                <a:lnTo>
                  <a:pt x="3397647" y="3943746"/>
                </a:lnTo>
                <a:lnTo>
                  <a:pt x="3395663" y="3948906"/>
                </a:lnTo>
                <a:lnTo>
                  <a:pt x="3393282" y="3954462"/>
                </a:lnTo>
                <a:lnTo>
                  <a:pt x="3390107" y="3960018"/>
                </a:lnTo>
                <a:lnTo>
                  <a:pt x="3387329" y="3964781"/>
                </a:lnTo>
                <a:lnTo>
                  <a:pt x="3384154" y="3969940"/>
                </a:lnTo>
                <a:lnTo>
                  <a:pt x="3380582" y="3974703"/>
                </a:lnTo>
                <a:lnTo>
                  <a:pt x="3377010" y="3979465"/>
                </a:lnTo>
                <a:lnTo>
                  <a:pt x="3373041" y="3983831"/>
                </a:lnTo>
                <a:lnTo>
                  <a:pt x="3369072" y="3988197"/>
                </a:lnTo>
                <a:lnTo>
                  <a:pt x="3364707" y="3992165"/>
                </a:lnTo>
                <a:lnTo>
                  <a:pt x="3360341" y="3996134"/>
                </a:lnTo>
                <a:lnTo>
                  <a:pt x="3355579" y="3999706"/>
                </a:lnTo>
                <a:lnTo>
                  <a:pt x="3350816" y="4002881"/>
                </a:lnTo>
                <a:lnTo>
                  <a:pt x="3345657" y="4006453"/>
                </a:lnTo>
                <a:lnTo>
                  <a:pt x="3340894" y="4009231"/>
                </a:lnTo>
                <a:lnTo>
                  <a:pt x="3335338" y="4012009"/>
                </a:lnTo>
                <a:lnTo>
                  <a:pt x="3329782" y="4014787"/>
                </a:lnTo>
                <a:lnTo>
                  <a:pt x="3324622" y="4016772"/>
                </a:lnTo>
                <a:lnTo>
                  <a:pt x="3318669" y="4018756"/>
                </a:lnTo>
                <a:lnTo>
                  <a:pt x="3313113" y="4020343"/>
                </a:lnTo>
                <a:lnTo>
                  <a:pt x="3306763" y="4021534"/>
                </a:lnTo>
                <a:lnTo>
                  <a:pt x="3300810" y="4023122"/>
                </a:lnTo>
                <a:lnTo>
                  <a:pt x="3294460" y="4023518"/>
                </a:lnTo>
                <a:lnTo>
                  <a:pt x="3288507" y="4024312"/>
                </a:lnTo>
                <a:lnTo>
                  <a:pt x="3282157" y="4024312"/>
                </a:lnTo>
                <a:lnTo>
                  <a:pt x="3275806" y="4024312"/>
                </a:lnTo>
                <a:lnTo>
                  <a:pt x="3269853" y="4023518"/>
                </a:lnTo>
                <a:lnTo>
                  <a:pt x="3263503" y="4023122"/>
                </a:lnTo>
                <a:lnTo>
                  <a:pt x="3257153" y="4021534"/>
                </a:lnTo>
                <a:lnTo>
                  <a:pt x="3251597" y="4020343"/>
                </a:lnTo>
                <a:lnTo>
                  <a:pt x="3245644" y="4018756"/>
                </a:lnTo>
                <a:lnTo>
                  <a:pt x="3239691" y="4016772"/>
                </a:lnTo>
                <a:lnTo>
                  <a:pt x="3234531" y="4014787"/>
                </a:lnTo>
                <a:lnTo>
                  <a:pt x="3228578" y="4012009"/>
                </a:lnTo>
                <a:lnTo>
                  <a:pt x="3223419" y="4009231"/>
                </a:lnTo>
                <a:lnTo>
                  <a:pt x="3218259" y="4006453"/>
                </a:lnTo>
                <a:lnTo>
                  <a:pt x="3213100" y="4002881"/>
                </a:lnTo>
                <a:lnTo>
                  <a:pt x="3208734" y="3999706"/>
                </a:lnTo>
                <a:lnTo>
                  <a:pt x="3203972" y="3996134"/>
                </a:lnTo>
                <a:lnTo>
                  <a:pt x="3199606" y="3992165"/>
                </a:lnTo>
                <a:lnTo>
                  <a:pt x="3195241" y="3988197"/>
                </a:lnTo>
                <a:lnTo>
                  <a:pt x="3191272" y="3983831"/>
                </a:lnTo>
                <a:lnTo>
                  <a:pt x="3186906" y="3979465"/>
                </a:lnTo>
                <a:lnTo>
                  <a:pt x="3183731" y="3974703"/>
                </a:lnTo>
                <a:lnTo>
                  <a:pt x="3180159" y="3969940"/>
                </a:lnTo>
                <a:lnTo>
                  <a:pt x="3176984" y="3964781"/>
                </a:lnTo>
                <a:lnTo>
                  <a:pt x="3174206" y="3960018"/>
                </a:lnTo>
                <a:lnTo>
                  <a:pt x="3171428" y="3954462"/>
                </a:lnTo>
                <a:lnTo>
                  <a:pt x="3168650" y="3948906"/>
                </a:lnTo>
                <a:lnTo>
                  <a:pt x="3166666" y="3943746"/>
                </a:lnTo>
                <a:lnTo>
                  <a:pt x="3164681" y="3937793"/>
                </a:lnTo>
                <a:lnTo>
                  <a:pt x="3163094" y="3931840"/>
                </a:lnTo>
                <a:lnTo>
                  <a:pt x="3161506" y="3926284"/>
                </a:lnTo>
                <a:lnTo>
                  <a:pt x="3160316" y="3919934"/>
                </a:lnTo>
                <a:lnTo>
                  <a:pt x="3159522" y="3913584"/>
                </a:lnTo>
                <a:lnTo>
                  <a:pt x="3159125" y="3907631"/>
                </a:lnTo>
                <a:lnTo>
                  <a:pt x="3159125" y="3901281"/>
                </a:lnTo>
                <a:lnTo>
                  <a:pt x="3159125" y="3894931"/>
                </a:lnTo>
                <a:lnTo>
                  <a:pt x="3159522" y="3888978"/>
                </a:lnTo>
                <a:lnTo>
                  <a:pt x="3160316" y="3882628"/>
                </a:lnTo>
                <a:lnTo>
                  <a:pt x="3161506" y="3876278"/>
                </a:lnTo>
                <a:lnTo>
                  <a:pt x="3163094" y="3870324"/>
                </a:lnTo>
                <a:lnTo>
                  <a:pt x="3164681" y="3864768"/>
                </a:lnTo>
                <a:lnTo>
                  <a:pt x="3166666" y="3858815"/>
                </a:lnTo>
                <a:lnTo>
                  <a:pt x="3168650" y="3853656"/>
                </a:lnTo>
                <a:lnTo>
                  <a:pt x="3171428" y="3848099"/>
                </a:lnTo>
                <a:lnTo>
                  <a:pt x="3174206" y="3842543"/>
                </a:lnTo>
                <a:lnTo>
                  <a:pt x="3176984" y="3837781"/>
                </a:lnTo>
                <a:lnTo>
                  <a:pt x="3180159" y="3832621"/>
                </a:lnTo>
                <a:lnTo>
                  <a:pt x="3183731" y="3827859"/>
                </a:lnTo>
                <a:lnTo>
                  <a:pt x="3186906" y="3823096"/>
                </a:lnTo>
                <a:lnTo>
                  <a:pt x="3191272" y="3818731"/>
                </a:lnTo>
                <a:lnTo>
                  <a:pt x="3195241" y="3814365"/>
                </a:lnTo>
                <a:lnTo>
                  <a:pt x="3199606" y="3810396"/>
                </a:lnTo>
                <a:lnTo>
                  <a:pt x="3203972" y="3806427"/>
                </a:lnTo>
                <a:lnTo>
                  <a:pt x="3208734" y="3802856"/>
                </a:lnTo>
                <a:lnTo>
                  <a:pt x="3213100" y="3799284"/>
                </a:lnTo>
                <a:lnTo>
                  <a:pt x="3218259" y="3796109"/>
                </a:lnTo>
                <a:lnTo>
                  <a:pt x="3223419" y="3793331"/>
                </a:lnTo>
                <a:lnTo>
                  <a:pt x="3228578" y="3790156"/>
                </a:lnTo>
                <a:lnTo>
                  <a:pt x="3234531" y="3787774"/>
                </a:lnTo>
                <a:lnTo>
                  <a:pt x="3239691" y="3785790"/>
                </a:lnTo>
                <a:lnTo>
                  <a:pt x="3245644" y="3783806"/>
                </a:lnTo>
                <a:lnTo>
                  <a:pt x="3251597" y="3781821"/>
                </a:lnTo>
                <a:lnTo>
                  <a:pt x="3257153" y="3780631"/>
                </a:lnTo>
                <a:lnTo>
                  <a:pt x="3263503" y="3779440"/>
                </a:lnTo>
                <a:lnTo>
                  <a:pt x="3269853" y="3779043"/>
                </a:lnTo>
                <a:lnTo>
                  <a:pt x="3275806" y="3778249"/>
                </a:lnTo>
                <a:close/>
                <a:moveTo>
                  <a:pt x="2616002" y="3617912"/>
                </a:moveTo>
                <a:lnTo>
                  <a:pt x="2627501" y="3618310"/>
                </a:lnTo>
                <a:lnTo>
                  <a:pt x="2638603" y="3619106"/>
                </a:lnTo>
                <a:lnTo>
                  <a:pt x="2650103" y="3620300"/>
                </a:lnTo>
                <a:lnTo>
                  <a:pt x="2660809" y="3622688"/>
                </a:lnTo>
                <a:lnTo>
                  <a:pt x="2671515" y="3625075"/>
                </a:lnTo>
                <a:lnTo>
                  <a:pt x="2682221" y="3627861"/>
                </a:lnTo>
                <a:lnTo>
                  <a:pt x="2692134" y="3631840"/>
                </a:lnTo>
                <a:lnTo>
                  <a:pt x="2702840" y="3635422"/>
                </a:lnTo>
                <a:lnTo>
                  <a:pt x="2712356" y="3640197"/>
                </a:lnTo>
                <a:lnTo>
                  <a:pt x="2722269" y="3644972"/>
                </a:lnTo>
                <a:lnTo>
                  <a:pt x="2731389" y="3650543"/>
                </a:lnTo>
                <a:lnTo>
                  <a:pt x="2740509" y="3656114"/>
                </a:lnTo>
                <a:lnTo>
                  <a:pt x="2749233" y="3662481"/>
                </a:lnTo>
                <a:lnTo>
                  <a:pt x="2757560" y="3669246"/>
                </a:lnTo>
                <a:lnTo>
                  <a:pt x="2765490" y="3676011"/>
                </a:lnTo>
                <a:lnTo>
                  <a:pt x="2773421" y="3683174"/>
                </a:lnTo>
                <a:lnTo>
                  <a:pt x="2780558" y="3691133"/>
                </a:lnTo>
                <a:lnTo>
                  <a:pt x="2787299" y="3699092"/>
                </a:lnTo>
                <a:lnTo>
                  <a:pt x="2794040" y="3707448"/>
                </a:lnTo>
                <a:lnTo>
                  <a:pt x="2800384" y="3716203"/>
                </a:lnTo>
                <a:lnTo>
                  <a:pt x="2805935" y="3725355"/>
                </a:lnTo>
                <a:lnTo>
                  <a:pt x="2811487" y="3734906"/>
                </a:lnTo>
                <a:lnTo>
                  <a:pt x="2816245" y="3744456"/>
                </a:lnTo>
                <a:lnTo>
                  <a:pt x="2821003" y="3754007"/>
                </a:lnTo>
                <a:lnTo>
                  <a:pt x="2824572" y="3764751"/>
                </a:lnTo>
                <a:lnTo>
                  <a:pt x="2828537" y="3775098"/>
                </a:lnTo>
                <a:lnTo>
                  <a:pt x="2831313" y="3785444"/>
                </a:lnTo>
                <a:lnTo>
                  <a:pt x="2833692" y="3796188"/>
                </a:lnTo>
                <a:lnTo>
                  <a:pt x="2835674" y="3806933"/>
                </a:lnTo>
                <a:lnTo>
                  <a:pt x="2837260" y="3818473"/>
                </a:lnTo>
                <a:lnTo>
                  <a:pt x="2838053" y="3829615"/>
                </a:lnTo>
                <a:lnTo>
                  <a:pt x="2838450" y="3841155"/>
                </a:lnTo>
                <a:lnTo>
                  <a:pt x="2838053" y="3852297"/>
                </a:lnTo>
                <a:lnTo>
                  <a:pt x="2837260" y="3864236"/>
                </a:lnTo>
                <a:lnTo>
                  <a:pt x="2835674" y="3874980"/>
                </a:lnTo>
                <a:lnTo>
                  <a:pt x="2833692" y="3886122"/>
                </a:lnTo>
                <a:lnTo>
                  <a:pt x="2831313" y="3896866"/>
                </a:lnTo>
                <a:lnTo>
                  <a:pt x="2828537" y="3907611"/>
                </a:lnTo>
                <a:lnTo>
                  <a:pt x="2824572" y="3917957"/>
                </a:lnTo>
                <a:lnTo>
                  <a:pt x="2821003" y="3927906"/>
                </a:lnTo>
                <a:lnTo>
                  <a:pt x="2816245" y="3937854"/>
                </a:lnTo>
                <a:lnTo>
                  <a:pt x="2811487" y="3947405"/>
                </a:lnTo>
                <a:lnTo>
                  <a:pt x="2805935" y="3956557"/>
                </a:lnTo>
                <a:lnTo>
                  <a:pt x="2800384" y="3965710"/>
                </a:lnTo>
                <a:lnTo>
                  <a:pt x="2794040" y="3974464"/>
                </a:lnTo>
                <a:lnTo>
                  <a:pt x="2787299" y="3982821"/>
                </a:lnTo>
                <a:lnTo>
                  <a:pt x="2780558" y="3991178"/>
                </a:lnTo>
                <a:lnTo>
                  <a:pt x="2773421" y="3998738"/>
                </a:lnTo>
                <a:lnTo>
                  <a:pt x="2765490" y="4006299"/>
                </a:lnTo>
                <a:lnTo>
                  <a:pt x="2757560" y="4013064"/>
                </a:lnTo>
                <a:lnTo>
                  <a:pt x="2749233" y="4019829"/>
                </a:lnTo>
                <a:lnTo>
                  <a:pt x="2740509" y="4026196"/>
                </a:lnTo>
                <a:lnTo>
                  <a:pt x="2731389" y="4032165"/>
                </a:lnTo>
                <a:lnTo>
                  <a:pt x="2722269" y="4037338"/>
                </a:lnTo>
                <a:lnTo>
                  <a:pt x="2712356" y="4042114"/>
                </a:lnTo>
                <a:lnTo>
                  <a:pt x="2702840" y="4046491"/>
                </a:lnTo>
                <a:lnTo>
                  <a:pt x="2692134" y="4050868"/>
                </a:lnTo>
                <a:lnTo>
                  <a:pt x="2682221" y="4054052"/>
                </a:lnTo>
                <a:lnTo>
                  <a:pt x="2671515" y="4056837"/>
                </a:lnTo>
                <a:lnTo>
                  <a:pt x="2660809" y="4059623"/>
                </a:lnTo>
                <a:lnTo>
                  <a:pt x="2650103" y="4061613"/>
                </a:lnTo>
                <a:lnTo>
                  <a:pt x="2638603" y="4062806"/>
                </a:lnTo>
                <a:lnTo>
                  <a:pt x="2627501" y="4063602"/>
                </a:lnTo>
                <a:lnTo>
                  <a:pt x="2616002" y="4064000"/>
                </a:lnTo>
                <a:lnTo>
                  <a:pt x="2604503" y="4063602"/>
                </a:lnTo>
                <a:lnTo>
                  <a:pt x="2593400" y="4062806"/>
                </a:lnTo>
                <a:lnTo>
                  <a:pt x="2582297" y="4061613"/>
                </a:lnTo>
                <a:lnTo>
                  <a:pt x="2571195" y="4059623"/>
                </a:lnTo>
                <a:lnTo>
                  <a:pt x="2560489" y="4056837"/>
                </a:lnTo>
                <a:lnTo>
                  <a:pt x="2549783" y="4054052"/>
                </a:lnTo>
                <a:lnTo>
                  <a:pt x="2539473" y="4050868"/>
                </a:lnTo>
                <a:lnTo>
                  <a:pt x="2529560" y="4046491"/>
                </a:lnTo>
                <a:lnTo>
                  <a:pt x="2519647" y="4042114"/>
                </a:lnTo>
                <a:lnTo>
                  <a:pt x="2510131" y="4037338"/>
                </a:lnTo>
                <a:lnTo>
                  <a:pt x="2501011" y="4032165"/>
                </a:lnTo>
                <a:lnTo>
                  <a:pt x="2491891" y="4026196"/>
                </a:lnTo>
                <a:lnTo>
                  <a:pt x="2483167" y="4019829"/>
                </a:lnTo>
                <a:lnTo>
                  <a:pt x="2474841" y="4013064"/>
                </a:lnTo>
                <a:lnTo>
                  <a:pt x="2466514" y="4006299"/>
                </a:lnTo>
                <a:lnTo>
                  <a:pt x="2458980" y="3998738"/>
                </a:lnTo>
                <a:lnTo>
                  <a:pt x="2451446" y="3991178"/>
                </a:lnTo>
                <a:lnTo>
                  <a:pt x="2444308" y="3982821"/>
                </a:lnTo>
                <a:lnTo>
                  <a:pt x="2437964" y="3974464"/>
                </a:lnTo>
                <a:lnTo>
                  <a:pt x="2431620" y="3965710"/>
                </a:lnTo>
                <a:lnTo>
                  <a:pt x="2425672" y="3956557"/>
                </a:lnTo>
                <a:lnTo>
                  <a:pt x="2420914" y="3947405"/>
                </a:lnTo>
                <a:lnTo>
                  <a:pt x="2415759" y="3937854"/>
                </a:lnTo>
                <a:lnTo>
                  <a:pt x="2411397" y="3927906"/>
                </a:lnTo>
                <a:lnTo>
                  <a:pt x="2407035" y="3917957"/>
                </a:lnTo>
                <a:lnTo>
                  <a:pt x="2403863" y="3907611"/>
                </a:lnTo>
                <a:lnTo>
                  <a:pt x="2400691" y="3896866"/>
                </a:lnTo>
                <a:lnTo>
                  <a:pt x="2398312" y="3886122"/>
                </a:lnTo>
                <a:lnTo>
                  <a:pt x="2396329" y="3874980"/>
                </a:lnTo>
                <a:lnTo>
                  <a:pt x="2395140" y="3864236"/>
                </a:lnTo>
                <a:lnTo>
                  <a:pt x="2394347" y="3852297"/>
                </a:lnTo>
                <a:lnTo>
                  <a:pt x="2393950" y="3841155"/>
                </a:lnTo>
                <a:lnTo>
                  <a:pt x="2394347" y="3829615"/>
                </a:lnTo>
                <a:lnTo>
                  <a:pt x="2395140" y="3818473"/>
                </a:lnTo>
                <a:lnTo>
                  <a:pt x="2396329" y="3806933"/>
                </a:lnTo>
                <a:lnTo>
                  <a:pt x="2398312" y="3796188"/>
                </a:lnTo>
                <a:lnTo>
                  <a:pt x="2400691" y="3785444"/>
                </a:lnTo>
                <a:lnTo>
                  <a:pt x="2403863" y="3775098"/>
                </a:lnTo>
                <a:lnTo>
                  <a:pt x="2407035" y="3764751"/>
                </a:lnTo>
                <a:lnTo>
                  <a:pt x="2411397" y="3754007"/>
                </a:lnTo>
                <a:lnTo>
                  <a:pt x="2415759" y="3744456"/>
                </a:lnTo>
                <a:lnTo>
                  <a:pt x="2420914" y="3734906"/>
                </a:lnTo>
                <a:lnTo>
                  <a:pt x="2425672" y="3725355"/>
                </a:lnTo>
                <a:lnTo>
                  <a:pt x="2431620" y="3716203"/>
                </a:lnTo>
                <a:lnTo>
                  <a:pt x="2437964" y="3707448"/>
                </a:lnTo>
                <a:lnTo>
                  <a:pt x="2444308" y="3699092"/>
                </a:lnTo>
                <a:lnTo>
                  <a:pt x="2451446" y="3691133"/>
                </a:lnTo>
                <a:lnTo>
                  <a:pt x="2458980" y="3683174"/>
                </a:lnTo>
                <a:lnTo>
                  <a:pt x="2466514" y="3676011"/>
                </a:lnTo>
                <a:lnTo>
                  <a:pt x="2474841" y="3669246"/>
                </a:lnTo>
                <a:lnTo>
                  <a:pt x="2483167" y="3662481"/>
                </a:lnTo>
                <a:lnTo>
                  <a:pt x="2491891" y="3656114"/>
                </a:lnTo>
                <a:lnTo>
                  <a:pt x="2501011" y="3650543"/>
                </a:lnTo>
                <a:lnTo>
                  <a:pt x="2510131" y="3644972"/>
                </a:lnTo>
                <a:lnTo>
                  <a:pt x="2519647" y="3640197"/>
                </a:lnTo>
                <a:lnTo>
                  <a:pt x="2529560" y="3635422"/>
                </a:lnTo>
                <a:lnTo>
                  <a:pt x="2539473" y="3631840"/>
                </a:lnTo>
                <a:lnTo>
                  <a:pt x="2549783" y="3627861"/>
                </a:lnTo>
                <a:lnTo>
                  <a:pt x="2560489" y="3625075"/>
                </a:lnTo>
                <a:lnTo>
                  <a:pt x="2571195" y="3622688"/>
                </a:lnTo>
                <a:lnTo>
                  <a:pt x="2582297" y="3620300"/>
                </a:lnTo>
                <a:lnTo>
                  <a:pt x="2593400" y="3619106"/>
                </a:lnTo>
                <a:lnTo>
                  <a:pt x="2604503" y="3618310"/>
                </a:lnTo>
                <a:lnTo>
                  <a:pt x="2616002" y="3617912"/>
                </a:lnTo>
                <a:close/>
                <a:moveTo>
                  <a:pt x="2187774" y="3414712"/>
                </a:moveTo>
                <a:lnTo>
                  <a:pt x="2193738" y="3415107"/>
                </a:lnTo>
                <a:lnTo>
                  <a:pt x="2199303" y="3415502"/>
                </a:lnTo>
                <a:lnTo>
                  <a:pt x="2204869" y="3415897"/>
                </a:lnTo>
                <a:lnTo>
                  <a:pt x="2210833" y="3417081"/>
                </a:lnTo>
                <a:lnTo>
                  <a:pt x="2216001" y="3418265"/>
                </a:lnTo>
                <a:lnTo>
                  <a:pt x="2221567" y="3419845"/>
                </a:lnTo>
                <a:lnTo>
                  <a:pt x="2227133" y="3421819"/>
                </a:lnTo>
                <a:lnTo>
                  <a:pt x="2231904" y="3423793"/>
                </a:lnTo>
                <a:lnTo>
                  <a:pt x="2237470" y="3425767"/>
                </a:lnTo>
                <a:lnTo>
                  <a:pt x="2241843" y="3428530"/>
                </a:lnTo>
                <a:lnTo>
                  <a:pt x="2247011" y="3431294"/>
                </a:lnTo>
                <a:lnTo>
                  <a:pt x="2251384" y="3434058"/>
                </a:lnTo>
                <a:lnTo>
                  <a:pt x="2256155" y="3437611"/>
                </a:lnTo>
                <a:lnTo>
                  <a:pt x="2260131" y="3440769"/>
                </a:lnTo>
                <a:lnTo>
                  <a:pt x="2264504" y="3443928"/>
                </a:lnTo>
                <a:lnTo>
                  <a:pt x="2268480" y="3448271"/>
                </a:lnTo>
                <a:lnTo>
                  <a:pt x="2272455" y="3451824"/>
                </a:lnTo>
                <a:lnTo>
                  <a:pt x="2275636" y="3456167"/>
                </a:lnTo>
                <a:lnTo>
                  <a:pt x="2278816" y="3460115"/>
                </a:lnTo>
                <a:lnTo>
                  <a:pt x="2282395" y="3464853"/>
                </a:lnTo>
                <a:lnTo>
                  <a:pt x="2285178" y="3469195"/>
                </a:lnTo>
                <a:lnTo>
                  <a:pt x="2288358" y="3474328"/>
                </a:lnTo>
                <a:lnTo>
                  <a:pt x="2290743" y="3479065"/>
                </a:lnTo>
                <a:lnTo>
                  <a:pt x="2292731" y="3484198"/>
                </a:lnTo>
                <a:lnTo>
                  <a:pt x="2294719" y="3488936"/>
                </a:lnTo>
                <a:lnTo>
                  <a:pt x="2296707" y="3494463"/>
                </a:lnTo>
                <a:lnTo>
                  <a:pt x="2298297" y="3499990"/>
                </a:lnTo>
                <a:lnTo>
                  <a:pt x="2299490" y="3505123"/>
                </a:lnTo>
                <a:lnTo>
                  <a:pt x="2300683" y="3511045"/>
                </a:lnTo>
                <a:lnTo>
                  <a:pt x="2301478" y="3516967"/>
                </a:lnTo>
                <a:lnTo>
                  <a:pt x="2301875" y="3522494"/>
                </a:lnTo>
                <a:lnTo>
                  <a:pt x="2301875" y="3528416"/>
                </a:lnTo>
                <a:lnTo>
                  <a:pt x="2301875" y="3534338"/>
                </a:lnTo>
                <a:lnTo>
                  <a:pt x="2301478" y="3539866"/>
                </a:lnTo>
                <a:lnTo>
                  <a:pt x="2300683" y="3545393"/>
                </a:lnTo>
                <a:lnTo>
                  <a:pt x="2299490" y="3550920"/>
                </a:lnTo>
                <a:lnTo>
                  <a:pt x="2298297" y="3556447"/>
                </a:lnTo>
                <a:lnTo>
                  <a:pt x="2296707" y="3561975"/>
                </a:lnTo>
                <a:lnTo>
                  <a:pt x="2294719" y="3567107"/>
                </a:lnTo>
                <a:lnTo>
                  <a:pt x="2292731" y="3572634"/>
                </a:lnTo>
                <a:lnTo>
                  <a:pt x="2290743" y="3577372"/>
                </a:lnTo>
                <a:lnTo>
                  <a:pt x="2288358" y="3582504"/>
                </a:lnTo>
                <a:lnTo>
                  <a:pt x="2285178" y="3587242"/>
                </a:lnTo>
                <a:lnTo>
                  <a:pt x="2282395" y="3591585"/>
                </a:lnTo>
                <a:lnTo>
                  <a:pt x="2278816" y="3596323"/>
                </a:lnTo>
                <a:lnTo>
                  <a:pt x="2275636" y="3600271"/>
                </a:lnTo>
                <a:lnTo>
                  <a:pt x="2272455" y="3604614"/>
                </a:lnTo>
                <a:lnTo>
                  <a:pt x="2268480" y="3608562"/>
                </a:lnTo>
                <a:lnTo>
                  <a:pt x="2264504" y="3612115"/>
                </a:lnTo>
                <a:lnTo>
                  <a:pt x="2260131" y="3615668"/>
                </a:lnTo>
                <a:lnTo>
                  <a:pt x="2256155" y="3619221"/>
                </a:lnTo>
                <a:lnTo>
                  <a:pt x="2251384" y="3622380"/>
                </a:lnTo>
                <a:lnTo>
                  <a:pt x="2247011" y="3625143"/>
                </a:lnTo>
                <a:lnTo>
                  <a:pt x="2241843" y="3627907"/>
                </a:lnTo>
                <a:lnTo>
                  <a:pt x="2237470" y="3630276"/>
                </a:lnTo>
                <a:lnTo>
                  <a:pt x="2231904" y="3633040"/>
                </a:lnTo>
                <a:lnTo>
                  <a:pt x="2227133" y="3634619"/>
                </a:lnTo>
                <a:lnTo>
                  <a:pt x="2221567" y="3636593"/>
                </a:lnTo>
                <a:lnTo>
                  <a:pt x="2216001" y="3637777"/>
                </a:lnTo>
                <a:lnTo>
                  <a:pt x="2210833" y="3639751"/>
                </a:lnTo>
                <a:lnTo>
                  <a:pt x="2204869" y="3640541"/>
                </a:lnTo>
                <a:lnTo>
                  <a:pt x="2199303" y="3641330"/>
                </a:lnTo>
                <a:lnTo>
                  <a:pt x="2193738" y="3641725"/>
                </a:lnTo>
                <a:lnTo>
                  <a:pt x="2187774" y="3641725"/>
                </a:lnTo>
                <a:lnTo>
                  <a:pt x="2181413" y="3641725"/>
                </a:lnTo>
                <a:lnTo>
                  <a:pt x="2175847" y="3641330"/>
                </a:lnTo>
                <a:lnTo>
                  <a:pt x="2170281" y="3640541"/>
                </a:lnTo>
                <a:lnTo>
                  <a:pt x="2164715" y="3639751"/>
                </a:lnTo>
                <a:lnTo>
                  <a:pt x="2159149" y="3637777"/>
                </a:lnTo>
                <a:lnTo>
                  <a:pt x="2153583" y="3636593"/>
                </a:lnTo>
                <a:lnTo>
                  <a:pt x="2148415" y="3634619"/>
                </a:lnTo>
                <a:lnTo>
                  <a:pt x="2143247" y="3633040"/>
                </a:lnTo>
                <a:lnTo>
                  <a:pt x="2138476" y="3630276"/>
                </a:lnTo>
                <a:lnTo>
                  <a:pt x="2133308" y="3627907"/>
                </a:lnTo>
                <a:lnTo>
                  <a:pt x="2128139" y="3625143"/>
                </a:lnTo>
                <a:lnTo>
                  <a:pt x="2123766" y="3622380"/>
                </a:lnTo>
                <a:lnTo>
                  <a:pt x="2118995" y="3619221"/>
                </a:lnTo>
                <a:lnTo>
                  <a:pt x="2115020" y="3615668"/>
                </a:lnTo>
                <a:lnTo>
                  <a:pt x="2110646" y="3612115"/>
                </a:lnTo>
                <a:lnTo>
                  <a:pt x="2106671" y="3608562"/>
                </a:lnTo>
                <a:lnTo>
                  <a:pt x="2103093" y="3604614"/>
                </a:lnTo>
                <a:lnTo>
                  <a:pt x="2099515" y="3600271"/>
                </a:lnTo>
                <a:lnTo>
                  <a:pt x="2096334" y="3596323"/>
                </a:lnTo>
                <a:lnTo>
                  <a:pt x="2092756" y="3591585"/>
                </a:lnTo>
                <a:lnTo>
                  <a:pt x="2089973" y="3587242"/>
                </a:lnTo>
                <a:lnTo>
                  <a:pt x="2087190" y="3582504"/>
                </a:lnTo>
                <a:lnTo>
                  <a:pt x="2084805" y="3577372"/>
                </a:lnTo>
                <a:lnTo>
                  <a:pt x="2082419" y="3572634"/>
                </a:lnTo>
                <a:lnTo>
                  <a:pt x="2080431" y="3567107"/>
                </a:lnTo>
                <a:lnTo>
                  <a:pt x="2078444" y="3561975"/>
                </a:lnTo>
                <a:lnTo>
                  <a:pt x="2077251" y="3556447"/>
                </a:lnTo>
                <a:lnTo>
                  <a:pt x="2076058" y="3550920"/>
                </a:lnTo>
                <a:lnTo>
                  <a:pt x="2074468" y="3545393"/>
                </a:lnTo>
                <a:lnTo>
                  <a:pt x="2073673" y="3539866"/>
                </a:lnTo>
                <a:lnTo>
                  <a:pt x="2073275" y="3534338"/>
                </a:lnTo>
                <a:lnTo>
                  <a:pt x="2073275" y="3528416"/>
                </a:lnTo>
                <a:lnTo>
                  <a:pt x="2073275" y="3522494"/>
                </a:lnTo>
                <a:lnTo>
                  <a:pt x="2073673" y="3516967"/>
                </a:lnTo>
                <a:lnTo>
                  <a:pt x="2074468" y="3511045"/>
                </a:lnTo>
                <a:lnTo>
                  <a:pt x="2076058" y="3505123"/>
                </a:lnTo>
                <a:lnTo>
                  <a:pt x="2077251" y="3499990"/>
                </a:lnTo>
                <a:lnTo>
                  <a:pt x="2078444" y="3494463"/>
                </a:lnTo>
                <a:lnTo>
                  <a:pt x="2080431" y="3488936"/>
                </a:lnTo>
                <a:lnTo>
                  <a:pt x="2082419" y="3484198"/>
                </a:lnTo>
                <a:lnTo>
                  <a:pt x="2084805" y="3479065"/>
                </a:lnTo>
                <a:lnTo>
                  <a:pt x="2087190" y="3474328"/>
                </a:lnTo>
                <a:lnTo>
                  <a:pt x="2089973" y="3469195"/>
                </a:lnTo>
                <a:lnTo>
                  <a:pt x="2092756" y="3464853"/>
                </a:lnTo>
                <a:lnTo>
                  <a:pt x="2096334" y="3460115"/>
                </a:lnTo>
                <a:lnTo>
                  <a:pt x="2099515" y="3456167"/>
                </a:lnTo>
                <a:lnTo>
                  <a:pt x="2103093" y="3451824"/>
                </a:lnTo>
                <a:lnTo>
                  <a:pt x="2106671" y="3448271"/>
                </a:lnTo>
                <a:lnTo>
                  <a:pt x="2110646" y="3443928"/>
                </a:lnTo>
                <a:lnTo>
                  <a:pt x="2115020" y="3440769"/>
                </a:lnTo>
                <a:lnTo>
                  <a:pt x="2118995" y="3437611"/>
                </a:lnTo>
                <a:lnTo>
                  <a:pt x="2123766" y="3434058"/>
                </a:lnTo>
                <a:lnTo>
                  <a:pt x="2128139" y="3431294"/>
                </a:lnTo>
                <a:lnTo>
                  <a:pt x="2133308" y="3428530"/>
                </a:lnTo>
                <a:lnTo>
                  <a:pt x="2138476" y="3425767"/>
                </a:lnTo>
                <a:lnTo>
                  <a:pt x="2143247" y="3423793"/>
                </a:lnTo>
                <a:lnTo>
                  <a:pt x="2148415" y="3421819"/>
                </a:lnTo>
                <a:lnTo>
                  <a:pt x="2153583" y="3419845"/>
                </a:lnTo>
                <a:lnTo>
                  <a:pt x="2159149" y="3418265"/>
                </a:lnTo>
                <a:lnTo>
                  <a:pt x="2164715" y="3417081"/>
                </a:lnTo>
                <a:lnTo>
                  <a:pt x="2170281" y="3415897"/>
                </a:lnTo>
                <a:lnTo>
                  <a:pt x="2175847" y="3415502"/>
                </a:lnTo>
                <a:lnTo>
                  <a:pt x="2181413" y="3415107"/>
                </a:lnTo>
                <a:lnTo>
                  <a:pt x="2187774" y="3414712"/>
                </a:lnTo>
                <a:close/>
                <a:moveTo>
                  <a:pt x="2877146" y="3217862"/>
                </a:moveTo>
                <a:lnTo>
                  <a:pt x="2885867" y="3218259"/>
                </a:lnTo>
                <a:lnTo>
                  <a:pt x="2894191" y="3219051"/>
                </a:lnTo>
                <a:lnTo>
                  <a:pt x="2902515" y="3219844"/>
                </a:lnTo>
                <a:lnTo>
                  <a:pt x="2910840" y="3221430"/>
                </a:lnTo>
                <a:lnTo>
                  <a:pt x="2918768" y="3223412"/>
                </a:lnTo>
                <a:lnTo>
                  <a:pt x="2926696" y="3225394"/>
                </a:lnTo>
                <a:lnTo>
                  <a:pt x="2934624" y="3228169"/>
                </a:lnTo>
                <a:lnTo>
                  <a:pt x="2942156" y="3230943"/>
                </a:lnTo>
                <a:lnTo>
                  <a:pt x="2949291" y="3234511"/>
                </a:lnTo>
                <a:lnTo>
                  <a:pt x="2956426" y="3238079"/>
                </a:lnTo>
                <a:lnTo>
                  <a:pt x="2963561" y="3242043"/>
                </a:lnTo>
                <a:lnTo>
                  <a:pt x="2970300" y="3246403"/>
                </a:lnTo>
                <a:lnTo>
                  <a:pt x="2976643" y="3251160"/>
                </a:lnTo>
                <a:lnTo>
                  <a:pt x="2982985" y="3255917"/>
                </a:lnTo>
                <a:lnTo>
                  <a:pt x="2988931" y="3261070"/>
                </a:lnTo>
                <a:lnTo>
                  <a:pt x="2994481" y="3266620"/>
                </a:lnTo>
                <a:lnTo>
                  <a:pt x="3000030" y="3272169"/>
                </a:lnTo>
                <a:lnTo>
                  <a:pt x="3005580" y="3278512"/>
                </a:lnTo>
                <a:lnTo>
                  <a:pt x="3010337" y="3284458"/>
                </a:lnTo>
                <a:lnTo>
                  <a:pt x="3015093" y="3291196"/>
                </a:lnTo>
                <a:lnTo>
                  <a:pt x="3019057" y="3297935"/>
                </a:lnTo>
                <a:lnTo>
                  <a:pt x="3023418" y="3305070"/>
                </a:lnTo>
                <a:lnTo>
                  <a:pt x="3026986" y="3312206"/>
                </a:lnTo>
                <a:lnTo>
                  <a:pt x="3030553" y="3319341"/>
                </a:lnTo>
                <a:lnTo>
                  <a:pt x="3033328" y="3326873"/>
                </a:lnTo>
                <a:lnTo>
                  <a:pt x="3035706" y="3334404"/>
                </a:lnTo>
                <a:lnTo>
                  <a:pt x="3038085" y="3342332"/>
                </a:lnTo>
                <a:lnTo>
                  <a:pt x="3040067" y="3350657"/>
                </a:lnTo>
                <a:lnTo>
                  <a:pt x="3041652" y="3358585"/>
                </a:lnTo>
                <a:lnTo>
                  <a:pt x="3042445" y="3366909"/>
                </a:lnTo>
                <a:lnTo>
                  <a:pt x="3043238" y="3375630"/>
                </a:lnTo>
                <a:lnTo>
                  <a:pt x="3043238" y="3383954"/>
                </a:lnTo>
                <a:lnTo>
                  <a:pt x="3043238" y="3392675"/>
                </a:lnTo>
                <a:lnTo>
                  <a:pt x="3042445" y="3401000"/>
                </a:lnTo>
                <a:lnTo>
                  <a:pt x="3041652" y="3408928"/>
                </a:lnTo>
                <a:lnTo>
                  <a:pt x="3040067" y="3417252"/>
                </a:lnTo>
                <a:lnTo>
                  <a:pt x="3038085" y="3425180"/>
                </a:lnTo>
                <a:lnTo>
                  <a:pt x="3035706" y="3433108"/>
                </a:lnTo>
                <a:lnTo>
                  <a:pt x="3033328" y="3441036"/>
                </a:lnTo>
                <a:lnTo>
                  <a:pt x="3030553" y="3448568"/>
                </a:lnTo>
                <a:lnTo>
                  <a:pt x="3026986" y="3456100"/>
                </a:lnTo>
                <a:lnTo>
                  <a:pt x="3023418" y="3463235"/>
                </a:lnTo>
                <a:lnTo>
                  <a:pt x="3019057" y="3469974"/>
                </a:lnTo>
                <a:lnTo>
                  <a:pt x="3015093" y="3476712"/>
                </a:lnTo>
                <a:lnTo>
                  <a:pt x="3010337" y="3483451"/>
                </a:lnTo>
                <a:lnTo>
                  <a:pt x="3005580" y="3489794"/>
                </a:lnTo>
                <a:lnTo>
                  <a:pt x="3000030" y="3495343"/>
                </a:lnTo>
                <a:lnTo>
                  <a:pt x="2994481" y="3501289"/>
                </a:lnTo>
                <a:lnTo>
                  <a:pt x="2988931" y="3506442"/>
                </a:lnTo>
                <a:lnTo>
                  <a:pt x="2982985" y="3511992"/>
                </a:lnTo>
                <a:lnTo>
                  <a:pt x="2976643" y="3517145"/>
                </a:lnTo>
                <a:lnTo>
                  <a:pt x="2970300" y="3521506"/>
                </a:lnTo>
                <a:lnTo>
                  <a:pt x="2963561" y="3525866"/>
                </a:lnTo>
                <a:lnTo>
                  <a:pt x="2956426" y="3529830"/>
                </a:lnTo>
                <a:lnTo>
                  <a:pt x="2949291" y="3533794"/>
                </a:lnTo>
                <a:lnTo>
                  <a:pt x="2942156" y="3536965"/>
                </a:lnTo>
                <a:lnTo>
                  <a:pt x="2934624" y="3539740"/>
                </a:lnTo>
                <a:lnTo>
                  <a:pt x="2926696" y="3542515"/>
                </a:lnTo>
                <a:lnTo>
                  <a:pt x="2918768" y="3544893"/>
                </a:lnTo>
                <a:lnTo>
                  <a:pt x="2910840" y="3546479"/>
                </a:lnTo>
                <a:lnTo>
                  <a:pt x="2902515" y="3548065"/>
                </a:lnTo>
                <a:lnTo>
                  <a:pt x="2894191" y="3548857"/>
                </a:lnTo>
                <a:lnTo>
                  <a:pt x="2885867" y="3549650"/>
                </a:lnTo>
                <a:lnTo>
                  <a:pt x="2877146" y="3549650"/>
                </a:lnTo>
                <a:lnTo>
                  <a:pt x="2868821" y="3549650"/>
                </a:lnTo>
                <a:lnTo>
                  <a:pt x="2860101" y="3548857"/>
                </a:lnTo>
                <a:lnTo>
                  <a:pt x="2851776" y="3548065"/>
                </a:lnTo>
                <a:lnTo>
                  <a:pt x="2843848" y="3546479"/>
                </a:lnTo>
                <a:lnTo>
                  <a:pt x="2835524" y="3544893"/>
                </a:lnTo>
                <a:lnTo>
                  <a:pt x="2827992" y="3542515"/>
                </a:lnTo>
                <a:lnTo>
                  <a:pt x="2820460" y="3539740"/>
                </a:lnTo>
                <a:lnTo>
                  <a:pt x="2812929" y="3536965"/>
                </a:lnTo>
                <a:lnTo>
                  <a:pt x="2805397" y="3533794"/>
                </a:lnTo>
                <a:lnTo>
                  <a:pt x="2798262" y="3529830"/>
                </a:lnTo>
                <a:lnTo>
                  <a:pt x="2791127" y="3525866"/>
                </a:lnTo>
                <a:lnTo>
                  <a:pt x="2784784" y="3521506"/>
                </a:lnTo>
                <a:lnTo>
                  <a:pt x="2778045" y="3517145"/>
                </a:lnTo>
                <a:lnTo>
                  <a:pt x="2771703" y="3511992"/>
                </a:lnTo>
                <a:lnTo>
                  <a:pt x="2766153" y="3506442"/>
                </a:lnTo>
                <a:lnTo>
                  <a:pt x="2760207" y="3501289"/>
                </a:lnTo>
                <a:lnTo>
                  <a:pt x="2754261" y="3495343"/>
                </a:lnTo>
                <a:lnTo>
                  <a:pt x="2749505" y="3489794"/>
                </a:lnTo>
                <a:lnTo>
                  <a:pt x="2744351" y="3483451"/>
                </a:lnTo>
                <a:lnTo>
                  <a:pt x="2739991" y="3476712"/>
                </a:lnTo>
                <a:lnTo>
                  <a:pt x="2735234" y="3469974"/>
                </a:lnTo>
                <a:lnTo>
                  <a:pt x="2731666" y="3463235"/>
                </a:lnTo>
                <a:lnTo>
                  <a:pt x="2727702" y="3456100"/>
                </a:lnTo>
                <a:lnTo>
                  <a:pt x="2724531" y="3448568"/>
                </a:lnTo>
                <a:lnTo>
                  <a:pt x="2721756" y="3441036"/>
                </a:lnTo>
                <a:lnTo>
                  <a:pt x="2718982" y="3433108"/>
                </a:lnTo>
                <a:lnTo>
                  <a:pt x="2716603" y="3425180"/>
                </a:lnTo>
                <a:lnTo>
                  <a:pt x="2715018" y="3417252"/>
                </a:lnTo>
                <a:lnTo>
                  <a:pt x="2713432" y="3408928"/>
                </a:lnTo>
                <a:lnTo>
                  <a:pt x="2712639" y="3401000"/>
                </a:lnTo>
                <a:lnTo>
                  <a:pt x="2711450" y="3392675"/>
                </a:lnTo>
                <a:lnTo>
                  <a:pt x="2711450" y="3383954"/>
                </a:lnTo>
                <a:lnTo>
                  <a:pt x="2711450" y="3375630"/>
                </a:lnTo>
                <a:lnTo>
                  <a:pt x="2712639" y="3366909"/>
                </a:lnTo>
                <a:lnTo>
                  <a:pt x="2713432" y="3358585"/>
                </a:lnTo>
                <a:lnTo>
                  <a:pt x="2715018" y="3350657"/>
                </a:lnTo>
                <a:lnTo>
                  <a:pt x="2716603" y="3342332"/>
                </a:lnTo>
                <a:lnTo>
                  <a:pt x="2718982" y="3334404"/>
                </a:lnTo>
                <a:lnTo>
                  <a:pt x="2721756" y="3326873"/>
                </a:lnTo>
                <a:lnTo>
                  <a:pt x="2724531" y="3319341"/>
                </a:lnTo>
                <a:lnTo>
                  <a:pt x="2727702" y="3312206"/>
                </a:lnTo>
                <a:lnTo>
                  <a:pt x="2731666" y="3305070"/>
                </a:lnTo>
                <a:lnTo>
                  <a:pt x="2735234" y="3297935"/>
                </a:lnTo>
                <a:lnTo>
                  <a:pt x="2739991" y="3291196"/>
                </a:lnTo>
                <a:lnTo>
                  <a:pt x="2744351" y="3284458"/>
                </a:lnTo>
                <a:lnTo>
                  <a:pt x="2749505" y="3278512"/>
                </a:lnTo>
                <a:lnTo>
                  <a:pt x="2754261" y="3272169"/>
                </a:lnTo>
                <a:lnTo>
                  <a:pt x="2760207" y="3266620"/>
                </a:lnTo>
                <a:lnTo>
                  <a:pt x="2766153" y="3261070"/>
                </a:lnTo>
                <a:lnTo>
                  <a:pt x="2771703" y="3255917"/>
                </a:lnTo>
                <a:lnTo>
                  <a:pt x="2778045" y="3251160"/>
                </a:lnTo>
                <a:lnTo>
                  <a:pt x="2784784" y="3246403"/>
                </a:lnTo>
                <a:lnTo>
                  <a:pt x="2791127" y="3242043"/>
                </a:lnTo>
                <a:lnTo>
                  <a:pt x="2798262" y="3238079"/>
                </a:lnTo>
                <a:lnTo>
                  <a:pt x="2805397" y="3234511"/>
                </a:lnTo>
                <a:lnTo>
                  <a:pt x="2812929" y="3230943"/>
                </a:lnTo>
                <a:lnTo>
                  <a:pt x="2820460" y="3228169"/>
                </a:lnTo>
                <a:lnTo>
                  <a:pt x="2827992" y="3225394"/>
                </a:lnTo>
                <a:lnTo>
                  <a:pt x="2835524" y="3223412"/>
                </a:lnTo>
                <a:lnTo>
                  <a:pt x="2843848" y="3221430"/>
                </a:lnTo>
                <a:lnTo>
                  <a:pt x="2851776" y="3219844"/>
                </a:lnTo>
                <a:lnTo>
                  <a:pt x="2860101" y="3219051"/>
                </a:lnTo>
                <a:lnTo>
                  <a:pt x="2868821" y="3218259"/>
                </a:lnTo>
                <a:lnTo>
                  <a:pt x="2877146" y="3217862"/>
                </a:lnTo>
                <a:close/>
                <a:moveTo>
                  <a:pt x="1341242" y="3000374"/>
                </a:moveTo>
                <a:lnTo>
                  <a:pt x="410762" y="4429560"/>
                </a:lnTo>
                <a:lnTo>
                  <a:pt x="409572" y="4434325"/>
                </a:lnTo>
                <a:lnTo>
                  <a:pt x="406794" y="4447826"/>
                </a:lnTo>
                <a:lnTo>
                  <a:pt x="404414" y="4458151"/>
                </a:lnTo>
                <a:lnTo>
                  <a:pt x="402430" y="4469667"/>
                </a:lnTo>
                <a:lnTo>
                  <a:pt x="400446" y="4483169"/>
                </a:lnTo>
                <a:lnTo>
                  <a:pt x="398859" y="4498259"/>
                </a:lnTo>
                <a:lnTo>
                  <a:pt x="396875" y="4514937"/>
                </a:lnTo>
                <a:lnTo>
                  <a:pt x="395287" y="4533204"/>
                </a:lnTo>
                <a:lnTo>
                  <a:pt x="394097" y="4552265"/>
                </a:lnTo>
                <a:lnTo>
                  <a:pt x="393700" y="4572915"/>
                </a:lnTo>
                <a:lnTo>
                  <a:pt x="394097" y="4594359"/>
                </a:lnTo>
                <a:lnTo>
                  <a:pt x="394891" y="4616597"/>
                </a:lnTo>
                <a:lnTo>
                  <a:pt x="397271" y="4640026"/>
                </a:lnTo>
                <a:lnTo>
                  <a:pt x="400049" y="4664249"/>
                </a:lnTo>
                <a:lnTo>
                  <a:pt x="401636" y="4676162"/>
                </a:lnTo>
                <a:lnTo>
                  <a:pt x="403620" y="4688870"/>
                </a:lnTo>
                <a:lnTo>
                  <a:pt x="406398" y="4701180"/>
                </a:lnTo>
                <a:lnTo>
                  <a:pt x="409175" y="4713490"/>
                </a:lnTo>
                <a:lnTo>
                  <a:pt x="412350" y="4726198"/>
                </a:lnTo>
                <a:lnTo>
                  <a:pt x="415921" y="4738905"/>
                </a:lnTo>
                <a:lnTo>
                  <a:pt x="419492" y="4752010"/>
                </a:lnTo>
                <a:lnTo>
                  <a:pt x="423857" y="4764320"/>
                </a:lnTo>
                <a:lnTo>
                  <a:pt x="428221" y="4777425"/>
                </a:lnTo>
                <a:lnTo>
                  <a:pt x="433380" y="4790132"/>
                </a:lnTo>
                <a:lnTo>
                  <a:pt x="438538" y="4802839"/>
                </a:lnTo>
                <a:lnTo>
                  <a:pt x="444887" y="4815944"/>
                </a:lnTo>
                <a:lnTo>
                  <a:pt x="451235" y="4828254"/>
                </a:lnTo>
                <a:lnTo>
                  <a:pt x="457584" y="4841359"/>
                </a:lnTo>
                <a:lnTo>
                  <a:pt x="464726" y="4853669"/>
                </a:lnTo>
                <a:lnTo>
                  <a:pt x="472662" y="4866773"/>
                </a:lnTo>
                <a:lnTo>
                  <a:pt x="480995" y="4879084"/>
                </a:lnTo>
                <a:lnTo>
                  <a:pt x="489724" y="4891394"/>
                </a:lnTo>
                <a:lnTo>
                  <a:pt x="498850" y="4903704"/>
                </a:lnTo>
                <a:lnTo>
                  <a:pt x="508770" y="4915618"/>
                </a:lnTo>
                <a:lnTo>
                  <a:pt x="519087" y="4927531"/>
                </a:lnTo>
                <a:lnTo>
                  <a:pt x="530197" y="4939444"/>
                </a:lnTo>
                <a:lnTo>
                  <a:pt x="541704" y="4950960"/>
                </a:lnTo>
                <a:lnTo>
                  <a:pt x="553608" y="4962476"/>
                </a:lnTo>
                <a:lnTo>
                  <a:pt x="566702" y="4973992"/>
                </a:lnTo>
                <a:lnTo>
                  <a:pt x="579796" y="4984714"/>
                </a:lnTo>
                <a:lnTo>
                  <a:pt x="594081" y="4995436"/>
                </a:lnTo>
                <a:lnTo>
                  <a:pt x="609159" y="5005761"/>
                </a:lnTo>
                <a:lnTo>
                  <a:pt x="624237" y="5016085"/>
                </a:lnTo>
                <a:lnTo>
                  <a:pt x="640109" y="5026410"/>
                </a:lnTo>
                <a:lnTo>
                  <a:pt x="657171" y="5035941"/>
                </a:lnTo>
                <a:lnTo>
                  <a:pt x="674630" y="5045074"/>
                </a:lnTo>
                <a:lnTo>
                  <a:pt x="3954917" y="5045074"/>
                </a:lnTo>
                <a:lnTo>
                  <a:pt x="3972376" y="5035941"/>
                </a:lnTo>
                <a:lnTo>
                  <a:pt x="3989041" y="5026410"/>
                </a:lnTo>
                <a:lnTo>
                  <a:pt x="4005310" y="5016085"/>
                </a:lnTo>
                <a:lnTo>
                  <a:pt x="4020785" y="5005761"/>
                </a:lnTo>
                <a:lnTo>
                  <a:pt x="4035069" y="4995436"/>
                </a:lnTo>
                <a:lnTo>
                  <a:pt x="4049354" y="4984714"/>
                </a:lnTo>
                <a:lnTo>
                  <a:pt x="4062448" y="4973992"/>
                </a:lnTo>
                <a:lnTo>
                  <a:pt x="4075543" y="4962476"/>
                </a:lnTo>
                <a:lnTo>
                  <a:pt x="4087446" y="4950960"/>
                </a:lnTo>
                <a:lnTo>
                  <a:pt x="4098953" y="4939444"/>
                </a:lnTo>
                <a:lnTo>
                  <a:pt x="4110063" y="4927531"/>
                </a:lnTo>
                <a:lnTo>
                  <a:pt x="4120777" y="4915618"/>
                </a:lnTo>
                <a:lnTo>
                  <a:pt x="4130300" y="4903704"/>
                </a:lnTo>
                <a:lnTo>
                  <a:pt x="4139823" y="4891394"/>
                </a:lnTo>
                <a:lnTo>
                  <a:pt x="4148552" y="4879084"/>
                </a:lnTo>
                <a:lnTo>
                  <a:pt x="4156488" y="4866773"/>
                </a:lnTo>
                <a:lnTo>
                  <a:pt x="4164424" y="4853669"/>
                </a:lnTo>
                <a:lnTo>
                  <a:pt x="4171566" y="4841359"/>
                </a:lnTo>
                <a:lnTo>
                  <a:pt x="4178312" y="4828254"/>
                </a:lnTo>
                <a:lnTo>
                  <a:pt x="4184661" y="4815944"/>
                </a:lnTo>
                <a:lnTo>
                  <a:pt x="4190613" y="4802839"/>
                </a:lnTo>
                <a:lnTo>
                  <a:pt x="4195771" y="4790132"/>
                </a:lnTo>
                <a:lnTo>
                  <a:pt x="4200929" y="4777425"/>
                </a:lnTo>
                <a:lnTo>
                  <a:pt x="4205294" y="4764320"/>
                </a:lnTo>
                <a:lnTo>
                  <a:pt x="4209659" y="4752010"/>
                </a:lnTo>
                <a:lnTo>
                  <a:pt x="4213627" y="4738905"/>
                </a:lnTo>
                <a:lnTo>
                  <a:pt x="4217197" y="4726198"/>
                </a:lnTo>
                <a:lnTo>
                  <a:pt x="4219975" y="4713490"/>
                </a:lnTo>
                <a:lnTo>
                  <a:pt x="4222753" y="4701180"/>
                </a:lnTo>
                <a:lnTo>
                  <a:pt x="4225530" y="4688870"/>
                </a:lnTo>
                <a:lnTo>
                  <a:pt x="4227514" y="4676162"/>
                </a:lnTo>
                <a:lnTo>
                  <a:pt x="4229498" y="4664249"/>
                </a:lnTo>
                <a:lnTo>
                  <a:pt x="4232673" y="4640026"/>
                </a:lnTo>
                <a:lnTo>
                  <a:pt x="4234259" y="4616597"/>
                </a:lnTo>
                <a:lnTo>
                  <a:pt x="4235450" y="4594359"/>
                </a:lnTo>
                <a:lnTo>
                  <a:pt x="4235450" y="4572915"/>
                </a:lnTo>
                <a:lnTo>
                  <a:pt x="4235053" y="4552265"/>
                </a:lnTo>
                <a:lnTo>
                  <a:pt x="4234259" y="4533204"/>
                </a:lnTo>
                <a:lnTo>
                  <a:pt x="4232673" y="4514937"/>
                </a:lnTo>
                <a:lnTo>
                  <a:pt x="4230689" y="4498259"/>
                </a:lnTo>
                <a:lnTo>
                  <a:pt x="4228705" y="4483169"/>
                </a:lnTo>
                <a:lnTo>
                  <a:pt x="4226721" y="4469667"/>
                </a:lnTo>
                <a:lnTo>
                  <a:pt x="4224737" y="4458151"/>
                </a:lnTo>
                <a:lnTo>
                  <a:pt x="4222356" y="4447826"/>
                </a:lnTo>
                <a:lnTo>
                  <a:pt x="4219578" y="4434325"/>
                </a:lnTo>
                <a:lnTo>
                  <a:pt x="4218388" y="4429560"/>
                </a:lnTo>
                <a:lnTo>
                  <a:pt x="3282826" y="3000490"/>
                </a:lnTo>
                <a:lnTo>
                  <a:pt x="3282951" y="3001367"/>
                </a:lnTo>
                <a:lnTo>
                  <a:pt x="3282554" y="3003754"/>
                </a:lnTo>
                <a:lnTo>
                  <a:pt x="3281761" y="3006140"/>
                </a:lnTo>
                <a:lnTo>
                  <a:pt x="3280173" y="3008526"/>
                </a:lnTo>
                <a:lnTo>
                  <a:pt x="3278189" y="3010913"/>
                </a:lnTo>
                <a:lnTo>
                  <a:pt x="3275015" y="3013299"/>
                </a:lnTo>
                <a:lnTo>
                  <a:pt x="3271841" y="3015685"/>
                </a:lnTo>
                <a:lnTo>
                  <a:pt x="3267476" y="3017674"/>
                </a:lnTo>
                <a:lnTo>
                  <a:pt x="3263111" y="3020458"/>
                </a:lnTo>
                <a:lnTo>
                  <a:pt x="3252398" y="3024832"/>
                </a:lnTo>
                <a:lnTo>
                  <a:pt x="3239304" y="3029605"/>
                </a:lnTo>
                <a:lnTo>
                  <a:pt x="3223829" y="3033582"/>
                </a:lnTo>
                <a:lnTo>
                  <a:pt x="3206370" y="3037957"/>
                </a:lnTo>
                <a:lnTo>
                  <a:pt x="3186927" y="3041934"/>
                </a:lnTo>
                <a:lnTo>
                  <a:pt x="3165897" y="3046309"/>
                </a:lnTo>
                <a:lnTo>
                  <a:pt x="3142486" y="3050286"/>
                </a:lnTo>
                <a:lnTo>
                  <a:pt x="3117091" y="3054263"/>
                </a:lnTo>
                <a:lnTo>
                  <a:pt x="3090109" y="3057843"/>
                </a:lnTo>
                <a:lnTo>
                  <a:pt x="3061143" y="3061024"/>
                </a:lnTo>
                <a:lnTo>
                  <a:pt x="3030987" y="3065001"/>
                </a:lnTo>
                <a:lnTo>
                  <a:pt x="2998847" y="3068183"/>
                </a:lnTo>
                <a:lnTo>
                  <a:pt x="2964722" y="3070967"/>
                </a:lnTo>
                <a:lnTo>
                  <a:pt x="2929804" y="3074149"/>
                </a:lnTo>
                <a:lnTo>
                  <a:pt x="2892903" y="3076933"/>
                </a:lnTo>
                <a:lnTo>
                  <a:pt x="2855207" y="3079319"/>
                </a:lnTo>
                <a:lnTo>
                  <a:pt x="2815528" y="3082103"/>
                </a:lnTo>
                <a:lnTo>
                  <a:pt x="2775055" y="3084489"/>
                </a:lnTo>
                <a:lnTo>
                  <a:pt x="2690141" y="3088069"/>
                </a:lnTo>
                <a:lnTo>
                  <a:pt x="2600862" y="3091648"/>
                </a:lnTo>
                <a:lnTo>
                  <a:pt x="2507615" y="3093637"/>
                </a:lnTo>
                <a:lnTo>
                  <a:pt x="2411195" y="3095227"/>
                </a:lnTo>
                <a:lnTo>
                  <a:pt x="2312393" y="3095625"/>
                </a:lnTo>
                <a:lnTo>
                  <a:pt x="2213195" y="3095227"/>
                </a:lnTo>
                <a:lnTo>
                  <a:pt x="2116774" y="3093637"/>
                </a:lnTo>
                <a:lnTo>
                  <a:pt x="2023924" y="3091648"/>
                </a:lnTo>
                <a:lnTo>
                  <a:pt x="1934645" y="3088069"/>
                </a:lnTo>
                <a:lnTo>
                  <a:pt x="1849731" y="3084489"/>
                </a:lnTo>
                <a:lnTo>
                  <a:pt x="1808862" y="3082103"/>
                </a:lnTo>
                <a:lnTo>
                  <a:pt x="1769579" y="3079319"/>
                </a:lnTo>
                <a:lnTo>
                  <a:pt x="1731884" y="3076933"/>
                </a:lnTo>
                <a:lnTo>
                  <a:pt x="1694982" y="3074149"/>
                </a:lnTo>
                <a:lnTo>
                  <a:pt x="1659667" y="3070967"/>
                </a:lnTo>
                <a:lnTo>
                  <a:pt x="1626336" y="3068183"/>
                </a:lnTo>
                <a:lnTo>
                  <a:pt x="1593799" y="3065001"/>
                </a:lnTo>
                <a:lnTo>
                  <a:pt x="1563643" y="3061024"/>
                </a:lnTo>
                <a:lnTo>
                  <a:pt x="1534677" y="3057843"/>
                </a:lnTo>
                <a:lnTo>
                  <a:pt x="1507298" y="3054263"/>
                </a:lnTo>
                <a:lnTo>
                  <a:pt x="1482300" y="3050286"/>
                </a:lnTo>
                <a:lnTo>
                  <a:pt x="1458889" y="3046309"/>
                </a:lnTo>
                <a:lnTo>
                  <a:pt x="1437462" y="3041934"/>
                </a:lnTo>
                <a:lnTo>
                  <a:pt x="1418019" y="3037957"/>
                </a:lnTo>
                <a:lnTo>
                  <a:pt x="1400561" y="3033582"/>
                </a:lnTo>
                <a:lnTo>
                  <a:pt x="1385086" y="3029605"/>
                </a:lnTo>
                <a:lnTo>
                  <a:pt x="1372388" y="3024832"/>
                </a:lnTo>
                <a:lnTo>
                  <a:pt x="1361675" y="3020458"/>
                </a:lnTo>
                <a:lnTo>
                  <a:pt x="1356913" y="3017674"/>
                </a:lnTo>
                <a:lnTo>
                  <a:pt x="1352945" y="3015685"/>
                </a:lnTo>
                <a:lnTo>
                  <a:pt x="1349374" y="3013299"/>
                </a:lnTo>
                <a:lnTo>
                  <a:pt x="1346597" y="3010913"/>
                </a:lnTo>
                <a:lnTo>
                  <a:pt x="1344613" y="3008526"/>
                </a:lnTo>
                <a:lnTo>
                  <a:pt x="1343025" y="3006140"/>
                </a:lnTo>
                <a:lnTo>
                  <a:pt x="1341835" y="3003754"/>
                </a:lnTo>
                <a:lnTo>
                  <a:pt x="1341438" y="3001367"/>
                </a:lnTo>
                <a:lnTo>
                  <a:pt x="1341580" y="3000374"/>
                </a:lnTo>
                <a:lnTo>
                  <a:pt x="1341242" y="3000374"/>
                </a:lnTo>
                <a:close/>
                <a:moveTo>
                  <a:pt x="1717823" y="0"/>
                </a:moveTo>
                <a:lnTo>
                  <a:pt x="2909343" y="0"/>
                </a:lnTo>
                <a:lnTo>
                  <a:pt x="2919266" y="3571"/>
                </a:lnTo>
                <a:lnTo>
                  <a:pt x="2927601" y="6745"/>
                </a:lnTo>
                <a:lnTo>
                  <a:pt x="2935937" y="11110"/>
                </a:lnTo>
                <a:lnTo>
                  <a:pt x="2946653" y="15872"/>
                </a:lnTo>
                <a:lnTo>
                  <a:pt x="2959354" y="22618"/>
                </a:lnTo>
                <a:lnTo>
                  <a:pt x="2972849" y="30951"/>
                </a:lnTo>
                <a:lnTo>
                  <a:pt x="2987931" y="40871"/>
                </a:lnTo>
                <a:lnTo>
                  <a:pt x="2995870" y="46427"/>
                </a:lnTo>
                <a:lnTo>
                  <a:pt x="3003808" y="52776"/>
                </a:lnTo>
                <a:lnTo>
                  <a:pt x="3011349" y="58728"/>
                </a:lnTo>
                <a:lnTo>
                  <a:pt x="3019684" y="65474"/>
                </a:lnTo>
                <a:lnTo>
                  <a:pt x="3027623" y="72616"/>
                </a:lnTo>
                <a:lnTo>
                  <a:pt x="3035957" y="80553"/>
                </a:lnTo>
                <a:lnTo>
                  <a:pt x="3043896" y="88489"/>
                </a:lnTo>
                <a:lnTo>
                  <a:pt x="3051834" y="97219"/>
                </a:lnTo>
                <a:lnTo>
                  <a:pt x="3059375" y="105949"/>
                </a:lnTo>
                <a:lnTo>
                  <a:pt x="3066917" y="115472"/>
                </a:lnTo>
                <a:lnTo>
                  <a:pt x="3074458" y="125393"/>
                </a:lnTo>
                <a:lnTo>
                  <a:pt x="3080808" y="135313"/>
                </a:lnTo>
                <a:lnTo>
                  <a:pt x="3087556" y="146027"/>
                </a:lnTo>
                <a:lnTo>
                  <a:pt x="3093509" y="157536"/>
                </a:lnTo>
                <a:lnTo>
                  <a:pt x="3099066" y="169439"/>
                </a:lnTo>
                <a:lnTo>
                  <a:pt x="3104226" y="181344"/>
                </a:lnTo>
                <a:lnTo>
                  <a:pt x="3108592" y="194439"/>
                </a:lnTo>
                <a:lnTo>
                  <a:pt x="3112958" y="207534"/>
                </a:lnTo>
                <a:lnTo>
                  <a:pt x="3115339" y="217058"/>
                </a:lnTo>
                <a:lnTo>
                  <a:pt x="3117324" y="226581"/>
                </a:lnTo>
                <a:lnTo>
                  <a:pt x="3119309" y="236502"/>
                </a:lnTo>
                <a:lnTo>
                  <a:pt x="3120499" y="246025"/>
                </a:lnTo>
                <a:lnTo>
                  <a:pt x="3121690" y="256342"/>
                </a:lnTo>
                <a:lnTo>
                  <a:pt x="3122087" y="266263"/>
                </a:lnTo>
                <a:lnTo>
                  <a:pt x="3122484" y="276184"/>
                </a:lnTo>
                <a:lnTo>
                  <a:pt x="3122484" y="286103"/>
                </a:lnTo>
                <a:lnTo>
                  <a:pt x="3121690" y="296024"/>
                </a:lnTo>
                <a:lnTo>
                  <a:pt x="3121293" y="306341"/>
                </a:lnTo>
                <a:lnTo>
                  <a:pt x="3120102" y="316659"/>
                </a:lnTo>
                <a:lnTo>
                  <a:pt x="3118515" y="326976"/>
                </a:lnTo>
                <a:lnTo>
                  <a:pt x="3116530" y="337690"/>
                </a:lnTo>
                <a:lnTo>
                  <a:pt x="3114149" y="348007"/>
                </a:lnTo>
                <a:lnTo>
                  <a:pt x="3111767" y="358325"/>
                </a:lnTo>
                <a:lnTo>
                  <a:pt x="3108592" y="369039"/>
                </a:lnTo>
                <a:lnTo>
                  <a:pt x="3105417" y="379356"/>
                </a:lnTo>
                <a:lnTo>
                  <a:pt x="3101845" y="390466"/>
                </a:lnTo>
                <a:lnTo>
                  <a:pt x="3097479" y="401180"/>
                </a:lnTo>
                <a:lnTo>
                  <a:pt x="3093509" y="411894"/>
                </a:lnTo>
                <a:lnTo>
                  <a:pt x="3088747" y="422609"/>
                </a:lnTo>
                <a:lnTo>
                  <a:pt x="3083587" y="434116"/>
                </a:lnTo>
                <a:lnTo>
                  <a:pt x="3078030" y="444830"/>
                </a:lnTo>
                <a:lnTo>
                  <a:pt x="3072076" y="455940"/>
                </a:lnTo>
                <a:lnTo>
                  <a:pt x="3066123" y="466655"/>
                </a:lnTo>
                <a:lnTo>
                  <a:pt x="3059772" y="477766"/>
                </a:lnTo>
                <a:lnTo>
                  <a:pt x="3052628" y="489274"/>
                </a:lnTo>
                <a:lnTo>
                  <a:pt x="3045483" y="500781"/>
                </a:lnTo>
                <a:lnTo>
                  <a:pt x="3037942" y="511891"/>
                </a:lnTo>
                <a:lnTo>
                  <a:pt x="3030401" y="523400"/>
                </a:lnTo>
                <a:lnTo>
                  <a:pt x="3022066" y="534908"/>
                </a:lnTo>
                <a:lnTo>
                  <a:pt x="3013334" y="546415"/>
                </a:lnTo>
                <a:lnTo>
                  <a:pt x="3013334" y="2104709"/>
                </a:lnTo>
                <a:lnTo>
                  <a:pt x="4604543" y="4495920"/>
                </a:lnTo>
                <a:lnTo>
                  <a:pt x="4606527" y="4504649"/>
                </a:lnTo>
                <a:lnTo>
                  <a:pt x="4608511" y="4511792"/>
                </a:lnTo>
                <a:lnTo>
                  <a:pt x="4612481" y="4530046"/>
                </a:lnTo>
                <a:lnTo>
                  <a:pt x="4614862" y="4542744"/>
                </a:lnTo>
                <a:lnTo>
                  <a:pt x="4617243" y="4558220"/>
                </a:lnTo>
                <a:lnTo>
                  <a:pt x="4619625" y="4575679"/>
                </a:lnTo>
                <a:lnTo>
                  <a:pt x="4622403" y="4595123"/>
                </a:lnTo>
                <a:lnTo>
                  <a:pt x="4624387" y="4616948"/>
                </a:lnTo>
                <a:lnTo>
                  <a:pt x="4625975" y="4639964"/>
                </a:lnTo>
                <a:lnTo>
                  <a:pt x="4627166" y="4664963"/>
                </a:lnTo>
                <a:lnTo>
                  <a:pt x="4627563" y="4691153"/>
                </a:lnTo>
                <a:lnTo>
                  <a:pt x="4627166" y="4718533"/>
                </a:lnTo>
                <a:lnTo>
                  <a:pt x="4626373" y="4733215"/>
                </a:lnTo>
                <a:lnTo>
                  <a:pt x="4625579" y="4747501"/>
                </a:lnTo>
                <a:lnTo>
                  <a:pt x="4624387" y="4762183"/>
                </a:lnTo>
                <a:lnTo>
                  <a:pt x="4623197" y="4777262"/>
                </a:lnTo>
                <a:lnTo>
                  <a:pt x="4621213" y="4792341"/>
                </a:lnTo>
                <a:lnTo>
                  <a:pt x="4618831" y="4807817"/>
                </a:lnTo>
                <a:lnTo>
                  <a:pt x="4616449" y="4823689"/>
                </a:lnTo>
                <a:lnTo>
                  <a:pt x="4614068" y="4839562"/>
                </a:lnTo>
                <a:lnTo>
                  <a:pt x="4610496" y="4855038"/>
                </a:lnTo>
                <a:lnTo>
                  <a:pt x="4606923" y="4870910"/>
                </a:lnTo>
                <a:lnTo>
                  <a:pt x="4602557" y="4887180"/>
                </a:lnTo>
                <a:lnTo>
                  <a:pt x="4598191" y="4903449"/>
                </a:lnTo>
                <a:lnTo>
                  <a:pt x="4593032" y="4919719"/>
                </a:lnTo>
                <a:lnTo>
                  <a:pt x="4587872" y="4935988"/>
                </a:lnTo>
                <a:lnTo>
                  <a:pt x="4581919" y="4952257"/>
                </a:lnTo>
                <a:lnTo>
                  <a:pt x="4575171" y="4968527"/>
                </a:lnTo>
                <a:lnTo>
                  <a:pt x="4568821" y="4985193"/>
                </a:lnTo>
                <a:lnTo>
                  <a:pt x="4560883" y="5001463"/>
                </a:lnTo>
                <a:lnTo>
                  <a:pt x="4552944" y="5017732"/>
                </a:lnTo>
                <a:lnTo>
                  <a:pt x="4544212" y="5033605"/>
                </a:lnTo>
                <a:lnTo>
                  <a:pt x="4535083" y="5049874"/>
                </a:lnTo>
                <a:lnTo>
                  <a:pt x="4525161" y="5066144"/>
                </a:lnTo>
                <a:lnTo>
                  <a:pt x="4514047" y="5082016"/>
                </a:lnTo>
                <a:lnTo>
                  <a:pt x="4503331" y="5097889"/>
                </a:lnTo>
                <a:lnTo>
                  <a:pt x="4491423" y="5112968"/>
                </a:lnTo>
                <a:lnTo>
                  <a:pt x="4478722" y="5128444"/>
                </a:lnTo>
                <a:lnTo>
                  <a:pt x="4465624" y="5143919"/>
                </a:lnTo>
                <a:lnTo>
                  <a:pt x="4451335" y="5158998"/>
                </a:lnTo>
                <a:lnTo>
                  <a:pt x="4437047" y="5173681"/>
                </a:lnTo>
                <a:lnTo>
                  <a:pt x="4421171" y="5188363"/>
                </a:lnTo>
                <a:lnTo>
                  <a:pt x="4404897" y="5202251"/>
                </a:lnTo>
                <a:lnTo>
                  <a:pt x="4387830" y="5216537"/>
                </a:lnTo>
                <a:lnTo>
                  <a:pt x="4369969" y="5230028"/>
                </a:lnTo>
                <a:lnTo>
                  <a:pt x="4351315" y="5243520"/>
                </a:lnTo>
                <a:lnTo>
                  <a:pt x="4331865" y="5256615"/>
                </a:lnTo>
                <a:lnTo>
                  <a:pt x="4311227" y="5268916"/>
                </a:lnTo>
                <a:lnTo>
                  <a:pt x="4290191" y="5281218"/>
                </a:lnTo>
                <a:lnTo>
                  <a:pt x="4267963" y="5293122"/>
                </a:lnTo>
                <a:lnTo>
                  <a:pt x="4255659" y="5299074"/>
                </a:lnTo>
                <a:lnTo>
                  <a:pt x="371507" y="5299074"/>
                </a:lnTo>
                <a:lnTo>
                  <a:pt x="359600" y="5293122"/>
                </a:lnTo>
                <a:lnTo>
                  <a:pt x="337373" y="5281218"/>
                </a:lnTo>
                <a:lnTo>
                  <a:pt x="315940" y="5268916"/>
                </a:lnTo>
                <a:lnTo>
                  <a:pt x="295301" y="5256615"/>
                </a:lnTo>
                <a:lnTo>
                  <a:pt x="275852" y="5243520"/>
                </a:lnTo>
                <a:lnTo>
                  <a:pt x="257197" y="5230028"/>
                </a:lnTo>
                <a:lnTo>
                  <a:pt x="239336" y="5216537"/>
                </a:lnTo>
                <a:lnTo>
                  <a:pt x="222269" y="5202251"/>
                </a:lnTo>
                <a:lnTo>
                  <a:pt x="205996" y="5188363"/>
                </a:lnTo>
                <a:lnTo>
                  <a:pt x="190517" y="5173681"/>
                </a:lnTo>
                <a:lnTo>
                  <a:pt x="175831" y="5158998"/>
                </a:lnTo>
                <a:lnTo>
                  <a:pt x="161939" y="5143919"/>
                </a:lnTo>
                <a:lnTo>
                  <a:pt x="148841" y="5128444"/>
                </a:lnTo>
                <a:lnTo>
                  <a:pt x="135743" y="5112968"/>
                </a:lnTo>
                <a:lnTo>
                  <a:pt x="124233" y="5097889"/>
                </a:lnTo>
                <a:lnTo>
                  <a:pt x="113119" y="5082016"/>
                </a:lnTo>
                <a:lnTo>
                  <a:pt x="102403" y="5066144"/>
                </a:lnTo>
                <a:lnTo>
                  <a:pt x="92480" y="5049874"/>
                </a:lnTo>
                <a:lnTo>
                  <a:pt x="82954" y="5033605"/>
                </a:lnTo>
                <a:lnTo>
                  <a:pt x="74222" y="5017732"/>
                </a:lnTo>
                <a:lnTo>
                  <a:pt x="66284" y="5001463"/>
                </a:lnTo>
                <a:lnTo>
                  <a:pt x="59140" y="4985193"/>
                </a:lnTo>
                <a:lnTo>
                  <a:pt x="51995" y="4968527"/>
                </a:lnTo>
                <a:lnTo>
                  <a:pt x="45248" y="4952257"/>
                </a:lnTo>
                <a:lnTo>
                  <a:pt x="39294" y="4935988"/>
                </a:lnTo>
                <a:lnTo>
                  <a:pt x="34134" y="4919719"/>
                </a:lnTo>
                <a:lnTo>
                  <a:pt x="28975" y="4903449"/>
                </a:lnTo>
                <a:lnTo>
                  <a:pt x="24609" y="4887180"/>
                </a:lnTo>
                <a:lnTo>
                  <a:pt x="20243" y="4870910"/>
                </a:lnTo>
                <a:lnTo>
                  <a:pt x="17067" y="4855038"/>
                </a:lnTo>
                <a:lnTo>
                  <a:pt x="13495" y="4839562"/>
                </a:lnTo>
                <a:lnTo>
                  <a:pt x="10717" y="4823689"/>
                </a:lnTo>
                <a:lnTo>
                  <a:pt x="8335" y="4807817"/>
                </a:lnTo>
                <a:lnTo>
                  <a:pt x="6351" y="4792341"/>
                </a:lnTo>
                <a:lnTo>
                  <a:pt x="4366" y="4777262"/>
                </a:lnTo>
                <a:lnTo>
                  <a:pt x="2779" y="4762183"/>
                </a:lnTo>
                <a:lnTo>
                  <a:pt x="1588" y="4747501"/>
                </a:lnTo>
                <a:lnTo>
                  <a:pt x="794" y="4733215"/>
                </a:lnTo>
                <a:lnTo>
                  <a:pt x="397" y="4718533"/>
                </a:lnTo>
                <a:lnTo>
                  <a:pt x="0" y="4691153"/>
                </a:lnTo>
                <a:lnTo>
                  <a:pt x="397" y="4664963"/>
                </a:lnTo>
                <a:lnTo>
                  <a:pt x="1191" y="4639964"/>
                </a:lnTo>
                <a:lnTo>
                  <a:pt x="2779" y="4616948"/>
                </a:lnTo>
                <a:lnTo>
                  <a:pt x="4763" y="4595123"/>
                </a:lnTo>
                <a:lnTo>
                  <a:pt x="7542" y="4575679"/>
                </a:lnTo>
                <a:lnTo>
                  <a:pt x="9923" y="4558220"/>
                </a:lnTo>
                <a:lnTo>
                  <a:pt x="12304" y="4542744"/>
                </a:lnTo>
                <a:lnTo>
                  <a:pt x="15083" y="4530046"/>
                </a:lnTo>
                <a:lnTo>
                  <a:pt x="19052" y="4511792"/>
                </a:lnTo>
                <a:lnTo>
                  <a:pt x="20640" y="4504649"/>
                </a:lnTo>
                <a:lnTo>
                  <a:pt x="23418" y="4495920"/>
                </a:lnTo>
                <a:lnTo>
                  <a:pt x="1614229" y="2104709"/>
                </a:lnTo>
                <a:lnTo>
                  <a:pt x="1614229" y="546415"/>
                </a:lnTo>
                <a:lnTo>
                  <a:pt x="1605497" y="534908"/>
                </a:lnTo>
                <a:lnTo>
                  <a:pt x="1597559" y="523400"/>
                </a:lnTo>
                <a:lnTo>
                  <a:pt x="1589621" y="511891"/>
                </a:lnTo>
                <a:lnTo>
                  <a:pt x="1582080" y="500781"/>
                </a:lnTo>
                <a:lnTo>
                  <a:pt x="1574539" y="489274"/>
                </a:lnTo>
                <a:lnTo>
                  <a:pt x="1567791" y="477766"/>
                </a:lnTo>
                <a:lnTo>
                  <a:pt x="1561044" y="466655"/>
                </a:lnTo>
                <a:lnTo>
                  <a:pt x="1555090" y="455940"/>
                </a:lnTo>
                <a:lnTo>
                  <a:pt x="1549136" y="444830"/>
                </a:lnTo>
                <a:lnTo>
                  <a:pt x="1543580" y="434116"/>
                </a:lnTo>
                <a:lnTo>
                  <a:pt x="1538817" y="422609"/>
                </a:lnTo>
                <a:lnTo>
                  <a:pt x="1534054" y="411894"/>
                </a:lnTo>
                <a:lnTo>
                  <a:pt x="1529688" y="401180"/>
                </a:lnTo>
                <a:lnTo>
                  <a:pt x="1525322" y="390466"/>
                </a:lnTo>
                <a:lnTo>
                  <a:pt x="1522147" y="379356"/>
                </a:lnTo>
                <a:lnTo>
                  <a:pt x="1518971" y="369039"/>
                </a:lnTo>
                <a:lnTo>
                  <a:pt x="1515796" y="358325"/>
                </a:lnTo>
                <a:lnTo>
                  <a:pt x="1513018" y="348007"/>
                </a:lnTo>
                <a:lnTo>
                  <a:pt x="1511033" y="337690"/>
                </a:lnTo>
                <a:lnTo>
                  <a:pt x="1509049" y="326976"/>
                </a:lnTo>
                <a:lnTo>
                  <a:pt x="1507461" y="316659"/>
                </a:lnTo>
                <a:lnTo>
                  <a:pt x="1506270" y="306341"/>
                </a:lnTo>
                <a:lnTo>
                  <a:pt x="1505476" y="296024"/>
                </a:lnTo>
                <a:lnTo>
                  <a:pt x="1505079" y="286103"/>
                </a:lnTo>
                <a:lnTo>
                  <a:pt x="1505079" y="276184"/>
                </a:lnTo>
                <a:lnTo>
                  <a:pt x="1505079" y="266263"/>
                </a:lnTo>
                <a:lnTo>
                  <a:pt x="1505873" y="256342"/>
                </a:lnTo>
                <a:lnTo>
                  <a:pt x="1506667" y="246025"/>
                </a:lnTo>
                <a:lnTo>
                  <a:pt x="1508255" y="236502"/>
                </a:lnTo>
                <a:lnTo>
                  <a:pt x="1510239" y="226581"/>
                </a:lnTo>
                <a:lnTo>
                  <a:pt x="1512224" y="217058"/>
                </a:lnTo>
                <a:lnTo>
                  <a:pt x="1514208" y="207534"/>
                </a:lnTo>
                <a:lnTo>
                  <a:pt x="1518574" y="194439"/>
                </a:lnTo>
                <a:lnTo>
                  <a:pt x="1522940" y="181344"/>
                </a:lnTo>
                <a:lnTo>
                  <a:pt x="1528497" y="169439"/>
                </a:lnTo>
                <a:lnTo>
                  <a:pt x="1533657" y="157536"/>
                </a:lnTo>
                <a:lnTo>
                  <a:pt x="1540007" y="146027"/>
                </a:lnTo>
                <a:lnTo>
                  <a:pt x="1546358" y="135313"/>
                </a:lnTo>
                <a:lnTo>
                  <a:pt x="1553502" y="125393"/>
                </a:lnTo>
                <a:lnTo>
                  <a:pt x="1560250" y="115472"/>
                </a:lnTo>
                <a:lnTo>
                  <a:pt x="1567791" y="105949"/>
                </a:lnTo>
                <a:lnTo>
                  <a:pt x="1575729" y="97219"/>
                </a:lnTo>
                <a:lnTo>
                  <a:pt x="1583271" y="88489"/>
                </a:lnTo>
                <a:lnTo>
                  <a:pt x="1591606" y="80553"/>
                </a:lnTo>
                <a:lnTo>
                  <a:pt x="1599544" y="72616"/>
                </a:lnTo>
                <a:lnTo>
                  <a:pt x="1607879" y="65474"/>
                </a:lnTo>
                <a:lnTo>
                  <a:pt x="1615817" y="58728"/>
                </a:lnTo>
                <a:lnTo>
                  <a:pt x="1623358" y="52776"/>
                </a:lnTo>
                <a:lnTo>
                  <a:pt x="1631693" y="46427"/>
                </a:lnTo>
                <a:lnTo>
                  <a:pt x="1639235" y="40871"/>
                </a:lnTo>
                <a:lnTo>
                  <a:pt x="1654317" y="30951"/>
                </a:lnTo>
                <a:lnTo>
                  <a:pt x="1668606" y="22618"/>
                </a:lnTo>
                <a:lnTo>
                  <a:pt x="1680910" y="15872"/>
                </a:lnTo>
                <a:lnTo>
                  <a:pt x="1691230" y="11110"/>
                </a:lnTo>
                <a:lnTo>
                  <a:pt x="1699565" y="6745"/>
                </a:lnTo>
                <a:lnTo>
                  <a:pt x="1708297" y="3571"/>
                </a:lnTo>
                <a:lnTo>
                  <a:pt x="1717823" y="0"/>
                </a:lnTo>
                <a:close/>
              </a:path>
            </a:pathLst>
          </a:custGeom>
          <a:solidFill>
            <a:schemeClr val="bg1"/>
          </a:solidFill>
          <a:ln>
            <a:noFill/>
          </a:ln>
        </p:spPr>
        <p:txBody>
          <a:bodyPr anchor="ctr">
            <a:scene3d>
              <a:camera prst="orthographicFront"/>
              <a:lightRig rig="threePt" dir="t"/>
            </a:scene3d>
            <a:sp3d contourW="12700">
              <a:contourClr>
                <a:srgbClr val="FFFFFF"/>
              </a:contourClr>
            </a:sp3d>
          </a:bodyPr>
          <a:lstStyle/>
          <a:p>
            <a:pPr algn="ctr">
              <a:defRPr/>
            </a:pPr>
            <a:endParaRPr lang="zh-CN" altLang="en-US">
              <a:solidFill>
                <a:srgbClr val="FFFFFF"/>
              </a:solidFill>
            </a:endParaRPr>
          </a:p>
        </p:txBody>
      </p:sp>
      <p:graphicFrame>
        <p:nvGraphicFramePr>
          <p:cNvPr id="3" name="表格 2"/>
          <p:cNvGraphicFramePr/>
          <p:nvPr>
            <p:custDataLst>
              <p:tags r:id="rId1"/>
            </p:custDataLst>
          </p:nvPr>
        </p:nvGraphicFramePr>
        <p:xfrm>
          <a:off x="684530" y="1146810"/>
          <a:ext cx="11019155" cy="5457190"/>
        </p:xfrm>
        <a:graphic>
          <a:graphicData uri="http://schemas.openxmlformats.org/drawingml/2006/table">
            <a:tbl>
              <a:tblPr firstRow="1" bandRow="1">
                <a:tableStyleId>{A554F2FC-47F3-4EAF-B5D7-61143E9EB01A}</a:tableStyleId>
              </a:tblPr>
              <a:tblGrid>
                <a:gridCol w="1200150"/>
                <a:gridCol w="1591945"/>
                <a:gridCol w="8227060"/>
              </a:tblGrid>
              <a:tr h="335280">
                <a:tc>
                  <a:txBody>
                    <a:bodyPr/>
                    <a:lstStyle/>
                    <a:p>
                      <a:pPr>
                        <a:buNone/>
                      </a:pPr>
                      <a:r>
                        <a:rPr lang="zh-CN" altLang="en-US" sz="1600" b="1" dirty="0">
                          <a:latin typeface="宋体" panose="02010600030101010101" pitchFamily="2" charset="-122"/>
                          <a:ea typeface="宋体" panose="02010600030101010101" pitchFamily="2" charset="-122"/>
                        </a:rPr>
                        <a:t>序号</a:t>
                      </a:r>
                      <a:endParaRPr lang="zh-CN" altLang="en-US" sz="1600" b="1" dirty="0">
                        <a:latin typeface="宋体" panose="02010600030101010101" pitchFamily="2" charset="-122"/>
                        <a:ea typeface="宋体" panose="02010600030101010101" pitchFamily="2" charset="-122"/>
                      </a:endParaRPr>
                    </a:p>
                  </a:txBody>
                  <a:tcPr anchor="ctr">
                    <a:lnL w="12700">
                      <a:solidFill>
                        <a:schemeClr val="tx1"/>
                      </a:solidFill>
                      <a:prstDash val="solid"/>
                    </a:lnL>
                    <a:lnR w="12700">
                      <a:solidFill>
                        <a:schemeClr val="tx1"/>
                      </a:solidFill>
                      <a:prstDash val="solid"/>
                    </a:lnR>
                    <a:lnT w="12700">
                      <a:solidFill>
                        <a:schemeClr val="tx1"/>
                      </a:solidFill>
                      <a:prstDash val="solid"/>
                    </a:lnT>
                    <a:lnB w="12700">
                      <a:solidFill>
                        <a:schemeClr val="tx1"/>
                      </a:solidFill>
                      <a:prstDash val="solid"/>
                    </a:lnB>
                    <a:lnTlToBr>
                      <a:noFill/>
                    </a:lnTlToBr>
                    <a:lnBlToTr>
                      <a:noFill/>
                    </a:lnBlToTr>
                  </a:tcPr>
                </a:tc>
                <a:tc>
                  <a:txBody>
                    <a:bodyPr/>
                    <a:lstStyle/>
                    <a:p>
                      <a:pPr>
                        <a:buNone/>
                      </a:pPr>
                      <a:r>
                        <a:rPr lang="zh-CN" altLang="en-US" sz="1600" b="1">
                          <a:latin typeface="宋体" panose="02010600030101010101" pitchFamily="2" charset="-122"/>
                          <a:ea typeface="宋体" panose="02010600030101010101" pitchFamily="2" charset="-122"/>
                        </a:rPr>
                        <a:t>基本信息标题</a:t>
                      </a:r>
                      <a:endParaRPr lang="zh-CN" altLang="en-US" sz="1600" b="1">
                        <a:latin typeface="宋体" panose="02010600030101010101" pitchFamily="2" charset="-122"/>
                        <a:ea typeface="宋体" panose="02010600030101010101" pitchFamily="2" charset="-122"/>
                      </a:endParaRPr>
                    </a:p>
                  </a:txBody>
                  <a:tcPr anchor="ctr">
                    <a:lnL w="12700">
                      <a:solidFill>
                        <a:schemeClr val="tx1"/>
                      </a:solidFill>
                      <a:prstDash val="solid"/>
                    </a:lnL>
                    <a:lnR w="12700">
                      <a:solidFill>
                        <a:schemeClr val="tx1"/>
                      </a:solidFill>
                      <a:prstDash val="solid"/>
                    </a:lnR>
                    <a:lnT w="12700">
                      <a:solidFill>
                        <a:schemeClr val="tx1"/>
                      </a:solidFill>
                      <a:prstDash val="solid"/>
                    </a:lnT>
                    <a:lnB w="12700">
                      <a:solidFill>
                        <a:schemeClr val="tx1"/>
                      </a:solidFill>
                      <a:prstDash val="solid"/>
                    </a:lnB>
                    <a:lnTlToBr>
                      <a:noFill/>
                    </a:lnTlToBr>
                    <a:lnBlToTr>
                      <a:noFill/>
                    </a:lnBlToTr>
                  </a:tcPr>
                </a:tc>
                <a:tc>
                  <a:txBody>
                    <a:bodyPr/>
                    <a:lstStyle/>
                    <a:p>
                      <a:pPr>
                        <a:buNone/>
                      </a:pPr>
                      <a:r>
                        <a:rPr lang="zh-CN" altLang="en-US" sz="1600" b="1" dirty="0">
                          <a:latin typeface="宋体" panose="02010600030101010101" pitchFamily="2" charset="-122"/>
                          <a:ea typeface="宋体" panose="02010600030101010101" pitchFamily="2" charset="-122"/>
                        </a:rPr>
                        <a:t>产品信息</a:t>
                      </a:r>
                      <a:endParaRPr lang="zh-CN" altLang="en-US" sz="1600" b="1" dirty="0">
                        <a:latin typeface="宋体" panose="02010600030101010101" pitchFamily="2" charset="-122"/>
                        <a:ea typeface="宋体" panose="02010600030101010101" pitchFamily="2" charset="-122"/>
                      </a:endParaRPr>
                    </a:p>
                  </a:txBody>
                  <a:tcPr anchor="ctr">
                    <a:lnL w="12700">
                      <a:solidFill>
                        <a:schemeClr val="tx1"/>
                      </a:solidFill>
                      <a:prstDash val="solid"/>
                    </a:lnL>
                    <a:lnR w="12700">
                      <a:solidFill>
                        <a:schemeClr val="tx1"/>
                      </a:solidFill>
                      <a:prstDash val="solid"/>
                    </a:lnR>
                    <a:lnT w="12700">
                      <a:solidFill>
                        <a:schemeClr val="tx1"/>
                      </a:solidFill>
                      <a:prstDash val="solid"/>
                    </a:lnT>
                    <a:lnB w="12700">
                      <a:solidFill>
                        <a:schemeClr val="tx1"/>
                      </a:solidFill>
                      <a:prstDash val="solid"/>
                    </a:lnB>
                    <a:lnTlToBr>
                      <a:noFill/>
                    </a:lnTlToBr>
                    <a:lnBlToTr>
                      <a:noFill/>
                    </a:lnBlToTr>
                  </a:tcPr>
                </a:tc>
              </a:tr>
              <a:tr h="3308985">
                <a:tc>
                  <a:txBody>
                    <a:bodyPr/>
                    <a:lstStyle/>
                    <a:p>
                      <a:pPr>
                        <a:buNone/>
                      </a:pPr>
                      <a:r>
                        <a:rPr lang="en-US" altLang="zh-CN" sz="1600" dirty="0">
                          <a:latin typeface="宋体" panose="02010600030101010101" pitchFamily="2" charset="-122"/>
                          <a:ea typeface="宋体" panose="02010600030101010101" pitchFamily="2" charset="-122"/>
                        </a:rPr>
                        <a:t>1.11</a:t>
                      </a:r>
                      <a:endParaRPr lang="zh-CN" altLang="en-US" sz="1600" dirty="0">
                        <a:latin typeface="宋体" panose="02010600030101010101" pitchFamily="2" charset="-122"/>
                        <a:ea typeface="宋体" panose="02010600030101010101" pitchFamily="2" charset="-122"/>
                      </a:endParaRPr>
                    </a:p>
                  </a:txBody>
                  <a:tcPr anchor="ctr">
                    <a:lnL w="12700">
                      <a:solidFill>
                        <a:schemeClr val="tx1"/>
                      </a:solidFill>
                      <a:prstDash val="soli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a:solidFill>
                        <a:schemeClr val="tx1"/>
                      </a:solidFill>
                      <a:prstDash val="solid"/>
                    </a:lnB>
                    <a:lnTlToBr>
                      <a:noFill/>
                    </a:lnTlToBr>
                    <a:lnBlToTr>
                      <a:noFill/>
                    </a:lnBlToTr>
                  </a:tcPr>
                </a:tc>
                <a:tc>
                  <a:txBody>
                    <a:bodyPr/>
                    <a:lstStyle/>
                    <a:p>
                      <a:pPr>
                        <a:buNone/>
                      </a:pPr>
                      <a:r>
                        <a:rPr lang="zh-CN" altLang="en-US" sz="1400" dirty="0">
                          <a:solidFill>
                            <a:schemeClr val="tx1"/>
                          </a:solidFill>
                          <a:latin typeface="宋体" panose="02010600030101010101" pitchFamily="2" charset="-122"/>
                          <a:ea typeface="宋体" panose="02010600030101010101" pitchFamily="2" charset="-122"/>
                        </a:rPr>
                        <a:t>所治疗疾病基本情况、</a:t>
                      </a:r>
                      <a:r>
                        <a:rPr lang="zh-CN" altLang="en-US" sz="1400" dirty="0">
                          <a:solidFill>
                            <a:srgbClr val="FF0000"/>
                          </a:solidFill>
                          <a:latin typeface="宋体" panose="02010600030101010101" pitchFamily="2" charset="-122"/>
                          <a:ea typeface="宋体" panose="02010600030101010101" pitchFamily="2" charset="-122"/>
                        </a:rPr>
                        <a:t>弥补未满足的治疗需求情况</a:t>
                      </a:r>
                      <a:r>
                        <a:rPr lang="zh-CN" altLang="en-US" sz="1400" dirty="0">
                          <a:solidFill>
                            <a:schemeClr val="tx1"/>
                          </a:solidFill>
                          <a:latin typeface="宋体" panose="02010600030101010101" pitchFamily="2" charset="-122"/>
                          <a:ea typeface="宋体" panose="02010600030101010101" pitchFamily="2" charset="-122"/>
                        </a:rPr>
                        <a:t>、大陆地区发病率、年发病患者总数</a:t>
                      </a:r>
                      <a:endParaRPr lang="zh-CN" altLang="en-US" sz="1400" dirty="0">
                        <a:solidFill>
                          <a:schemeClr val="tx1"/>
                        </a:solidFill>
                        <a:latin typeface="宋体" panose="02010600030101010101" pitchFamily="2" charset="-122"/>
                        <a:ea typeface="宋体" panose="02010600030101010101" pitchFamily="2" charset="-122"/>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a:solidFill>
                        <a:schemeClr val="tx1"/>
                      </a:solidFill>
                      <a:prstDash val="solid"/>
                    </a:lnB>
                    <a:lnTlToBr>
                      <a:noFill/>
                    </a:lnTlToBr>
                    <a:lnBlToTr>
                      <a:noFill/>
                    </a:lnBlToTr>
                  </a:tcPr>
                </a:tc>
                <a:tc>
                  <a:txBody>
                    <a:bodyPr/>
                    <a:lstStyle/>
                    <a:p>
                      <a:pPr indent="0">
                        <a:buFont typeface="Arial" panose="020B0604020202020204" pitchFamily="34" charset="0"/>
                        <a:buNone/>
                      </a:pPr>
                      <a:r>
                        <a:rPr lang="zh-CN" altLang="en-US" sz="1400" dirty="0">
                          <a:solidFill>
                            <a:srgbClr val="FF0000"/>
                          </a:solidFill>
                          <a:latin typeface="宋体" panose="02010600030101010101" pitchFamily="2" charset="-122"/>
                          <a:ea typeface="宋体" panose="02010600030101010101" pitchFamily="2" charset="-122"/>
                        </a:rPr>
                        <a:t>疾病基本情况：</a:t>
                      </a:r>
                      <a:endParaRPr lang="zh-CN" altLang="en-US" sz="1400" dirty="0">
                        <a:solidFill>
                          <a:srgbClr val="FF0000"/>
                        </a:solidFill>
                        <a:latin typeface="宋体" panose="02010600030101010101" pitchFamily="2" charset="-122"/>
                        <a:ea typeface="宋体" panose="02010600030101010101" pitchFamily="2" charset="-122"/>
                      </a:endParaRPr>
                    </a:p>
                    <a:p>
                      <a:pPr>
                        <a:buNone/>
                      </a:pPr>
                      <a:r>
                        <a:rPr lang="en-US" altLang="zh-CN" sz="1400" kern="1200" dirty="0">
                          <a:solidFill>
                            <a:schemeClr val="tx1"/>
                          </a:solidFill>
                          <a:latin typeface="宋体" panose="02010600030101010101" pitchFamily="2" charset="-122"/>
                          <a:ea typeface="宋体" panose="02010600030101010101" pitchFamily="2" charset="-122"/>
                          <a:cs typeface="+mn-cs"/>
                        </a:rPr>
                        <a:t>    </a:t>
                      </a:r>
                      <a:r>
                        <a:rPr lang="zh-CN" altLang="en-US" sz="1400" kern="1200" dirty="0">
                          <a:solidFill>
                            <a:schemeClr val="tx1"/>
                          </a:solidFill>
                          <a:latin typeface="宋体" panose="02010600030101010101" pitchFamily="2" charset="-122"/>
                          <a:ea typeface="宋体" panose="02010600030101010101" pitchFamily="2" charset="-122"/>
                          <a:cs typeface="+mn-cs"/>
                          <a:hlinkClick r:id="rId2"/>
                        </a:rPr>
                        <a:t>肺动脉</a:t>
                      </a:r>
                      <a:r>
                        <a:rPr lang="zh-CN" altLang="en-US" sz="1400" kern="1200" dirty="0">
                          <a:solidFill>
                            <a:schemeClr val="tx1"/>
                          </a:solidFill>
                          <a:latin typeface="宋体" panose="02010600030101010101" pitchFamily="2" charset="-122"/>
                          <a:ea typeface="宋体" panose="02010600030101010101" pitchFamily="2" charset="-122"/>
                          <a:cs typeface="+mn-cs"/>
                        </a:rPr>
                        <a:t>高压指肺动脉压力升高超过一定界值的一种</a:t>
                      </a:r>
                      <a:r>
                        <a:rPr lang="zh-CN" altLang="en-US" sz="1400" kern="1200" dirty="0">
                          <a:solidFill>
                            <a:schemeClr val="tx1"/>
                          </a:solidFill>
                          <a:latin typeface="宋体" panose="02010600030101010101" pitchFamily="2" charset="-122"/>
                          <a:ea typeface="宋体" panose="02010600030101010101" pitchFamily="2" charset="-122"/>
                          <a:cs typeface="+mn-cs"/>
                          <a:hlinkClick r:id="rId3"/>
                        </a:rPr>
                        <a:t>血流动力学</a:t>
                      </a:r>
                      <a:r>
                        <a:rPr lang="zh-CN" altLang="en-US" sz="1400" kern="1200" dirty="0">
                          <a:solidFill>
                            <a:schemeClr val="tx1"/>
                          </a:solidFill>
                          <a:latin typeface="宋体" panose="02010600030101010101" pitchFamily="2" charset="-122"/>
                          <a:ea typeface="宋体" panose="02010600030101010101" pitchFamily="2" charset="-122"/>
                          <a:cs typeface="+mn-cs"/>
                        </a:rPr>
                        <a:t>和病理生理状态，可导致</a:t>
                      </a:r>
                      <a:r>
                        <a:rPr lang="zh-CN" altLang="en-US" sz="1400" kern="1200" dirty="0">
                          <a:solidFill>
                            <a:schemeClr val="tx1"/>
                          </a:solidFill>
                          <a:latin typeface="宋体" panose="02010600030101010101" pitchFamily="2" charset="-122"/>
                          <a:ea typeface="宋体" panose="02010600030101010101" pitchFamily="2" charset="-122"/>
                          <a:cs typeface="+mn-cs"/>
                          <a:hlinkClick r:id="rId4"/>
                        </a:rPr>
                        <a:t>右心衰竭</a:t>
                      </a:r>
                      <a:r>
                        <a:rPr lang="zh-CN" altLang="en-US" sz="1400" kern="1200" dirty="0">
                          <a:solidFill>
                            <a:schemeClr val="tx1"/>
                          </a:solidFill>
                          <a:latin typeface="宋体" panose="02010600030101010101" pitchFamily="2" charset="-122"/>
                          <a:ea typeface="宋体" panose="02010600030101010101" pitchFamily="2" charset="-122"/>
                          <a:cs typeface="+mn-cs"/>
                        </a:rPr>
                        <a:t>，可以是一种独立的疾病，也可以是并发症，还可以是综合征。其血流动力学</a:t>
                      </a:r>
                      <a:r>
                        <a:rPr lang="zh-CN" altLang="en-US" sz="1400" kern="1200" dirty="0">
                          <a:solidFill>
                            <a:schemeClr val="tx1"/>
                          </a:solidFill>
                          <a:latin typeface="宋体" panose="02010600030101010101" pitchFamily="2" charset="-122"/>
                          <a:ea typeface="宋体" panose="02010600030101010101" pitchFamily="2" charset="-122"/>
                          <a:cs typeface="+mn-cs"/>
                          <a:hlinkClick r:id="rId5"/>
                        </a:rPr>
                        <a:t>诊断标准</a:t>
                      </a:r>
                      <a:r>
                        <a:rPr lang="zh-CN" altLang="en-US" sz="1400" kern="1200" dirty="0">
                          <a:solidFill>
                            <a:schemeClr val="tx1"/>
                          </a:solidFill>
                          <a:latin typeface="宋体" panose="02010600030101010101" pitchFamily="2" charset="-122"/>
                          <a:ea typeface="宋体" panose="02010600030101010101" pitchFamily="2" charset="-122"/>
                          <a:cs typeface="+mn-cs"/>
                        </a:rPr>
                        <a:t>为：</a:t>
                      </a:r>
                      <a:r>
                        <a:rPr lang="zh-CN" altLang="en-US" sz="1400" kern="1200" dirty="0">
                          <a:solidFill>
                            <a:schemeClr val="tx1"/>
                          </a:solidFill>
                          <a:latin typeface="宋体" panose="02010600030101010101" pitchFamily="2" charset="-122"/>
                          <a:ea typeface="宋体" panose="02010600030101010101" pitchFamily="2" charset="-122"/>
                          <a:cs typeface="+mn-cs"/>
                          <a:hlinkClick r:id="rId6"/>
                        </a:rPr>
                        <a:t>海平面</a:t>
                      </a:r>
                      <a:r>
                        <a:rPr lang="zh-CN" altLang="en-US" sz="1400" kern="1200" dirty="0">
                          <a:solidFill>
                            <a:schemeClr val="tx1"/>
                          </a:solidFill>
                          <a:latin typeface="宋体" panose="02010600030101010101" pitchFamily="2" charset="-122"/>
                          <a:ea typeface="宋体" panose="02010600030101010101" pitchFamily="2" charset="-122"/>
                          <a:cs typeface="+mn-cs"/>
                          <a:hlinkClick r:id="rId7"/>
                        </a:rPr>
                        <a:t>静息状态</a:t>
                      </a:r>
                      <a:r>
                        <a:rPr lang="zh-CN" altLang="en-US" sz="1400" kern="1200" dirty="0">
                          <a:solidFill>
                            <a:schemeClr val="tx1"/>
                          </a:solidFill>
                          <a:latin typeface="宋体" panose="02010600030101010101" pitchFamily="2" charset="-122"/>
                          <a:ea typeface="宋体" panose="02010600030101010101" pitchFamily="2" charset="-122"/>
                          <a:cs typeface="+mn-cs"/>
                        </a:rPr>
                        <a:t>下，右心导管检测</a:t>
                      </a:r>
                      <a:r>
                        <a:rPr lang="zh-CN" altLang="en-US" sz="1400" kern="1200" dirty="0">
                          <a:solidFill>
                            <a:schemeClr val="tx1"/>
                          </a:solidFill>
                          <a:latin typeface="宋体" panose="02010600030101010101" pitchFamily="2" charset="-122"/>
                          <a:ea typeface="宋体" panose="02010600030101010101" pitchFamily="2" charset="-122"/>
                          <a:cs typeface="+mn-cs"/>
                          <a:hlinkClick r:id="rId8"/>
                        </a:rPr>
                        <a:t>肺动脉平均压</a:t>
                      </a:r>
                      <a:r>
                        <a:rPr lang="zh-CN" altLang="en-US" sz="1400" kern="1200" dirty="0">
                          <a:solidFill>
                            <a:schemeClr val="tx1"/>
                          </a:solidFill>
                          <a:latin typeface="宋体" panose="02010600030101010101" pitchFamily="2" charset="-122"/>
                          <a:ea typeface="宋体" panose="02010600030101010101" pitchFamily="2" charset="-122"/>
                          <a:cs typeface="+mn-cs"/>
                        </a:rPr>
                        <a:t>≥</a:t>
                      </a:r>
                      <a:r>
                        <a:rPr lang="en-US" altLang="zh-CN" sz="1400" kern="1200" dirty="0">
                          <a:solidFill>
                            <a:schemeClr val="tx1"/>
                          </a:solidFill>
                          <a:latin typeface="宋体" panose="02010600030101010101" pitchFamily="2" charset="-122"/>
                          <a:ea typeface="宋体" panose="02010600030101010101" pitchFamily="2" charset="-122"/>
                          <a:cs typeface="+mn-cs"/>
                        </a:rPr>
                        <a:t>25mmHg</a:t>
                      </a:r>
                      <a:r>
                        <a:rPr lang="zh-CN" altLang="en-US" sz="1400" kern="1200" dirty="0">
                          <a:solidFill>
                            <a:schemeClr val="tx1"/>
                          </a:solidFill>
                          <a:latin typeface="宋体" panose="02010600030101010101" pitchFamily="2" charset="-122"/>
                          <a:ea typeface="宋体" panose="02010600030101010101" pitchFamily="2" charset="-122"/>
                          <a:cs typeface="+mn-cs"/>
                        </a:rPr>
                        <a:t>。肺动脉高压是一种常见病、多发病，且致残率和</a:t>
                      </a:r>
                      <a:r>
                        <a:rPr lang="zh-CN" altLang="en-US" sz="1400" kern="1200" dirty="0">
                          <a:solidFill>
                            <a:schemeClr val="tx1"/>
                          </a:solidFill>
                          <a:latin typeface="宋体" panose="02010600030101010101" pitchFamily="2" charset="-122"/>
                          <a:ea typeface="宋体" panose="02010600030101010101" pitchFamily="2" charset="-122"/>
                          <a:cs typeface="+mn-cs"/>
                          <a:hlinkClick r:id="rId9"/>
                        </a:rPr>
                        <a:t>病死率</a:t>
                      </a:r>
                      <a:r>
                        <a:rPr lang="zh-CN" altLang="en-US" sz="1400" kern="1200" dirty="0">
                          <a:solidFill>
                            <a:schemeClr val="tx1"/>
                          </a:solidFill>
                          <a:latin typeface="宋体" panose="02010600030101010101" pitchFamily="2" charset="-122"/>
                          <a:ea typeface="宋体" panose="02010600030101010101" pitchFamily="2" charset="-122"/>
                          <a:cs typeface="+mn-cs"/>
                        </a:rPr>
                        <a:t>均很高。</a:t>
                      </a:r>
                      <a:r>
                        <a:rPr lang="en-US" altLang="zh-CN" sz="1400" dirty="0">
                          <a:latin typeface="宋体" panose="02010600030101010101" pitchFamily="2" charset="-122"/>
                          <a:ea typeface="宋体" panose="02010600030101010101" pitchFamily="2" charset="-122"/>
                        </a:rPr>
                        <a:t>PAH</a:t>
                      </a:r>
                      <a:r>
                        <a:rPr lang="zh-CN" altLang="en-US" sz="1400" dirty="0">
                          <a:latin typeface="宋体" panose="02010600030101010101" pitchFamily="2" charset="-122"/>
                          <a:ea typeface="宋体" panose="02010600030101010101" pitchFamily="2" charset="-122"/>
                        </a:rPr>
                        <a:t>是进展性疾病，若不治疗，特发性</a:t>
                      </a:r>
                      <a:r>
                        <a:rPr lang="en-US" altLang="zh-CN" sz="1400" dirty="0">
                          <a:latin typeface="宋体" panose="02010600030101010101" pitchFamily="2" charset="-122"/>
                          <a:ea typeface="宋体" panose="02010600030101010101" pitchFamily="2" charset="-122"/>
                        </a:rPr>
                        <a:t>PAH</a:t>
                      </a:r>
                      <a:r>
                        <a:rPr lang="zh-CN" altLang="en-US" sz="1400" dirty="0">
                          <a:latin typeface="宋体" panose="02010600030101010101" pitchFamily="2" charset="-122"/>
                          <a:ea typeface="宋体" panose="02010600030101010101" pitchFamily="2" charset="-122"/>
                        </a:rPr>
                        <a:t>和遗传性</a:t>
                      </a:r>
                      <a:r>
                        <a:rPr lang="en-US" altLang="zh-CN" sz="1400" dirty="0">
                          <a:latin typeface="宋体" panose="02010600030101010101" pitchFamily="2" charset="-122"/>
                          <a:ea typeface="宋体" panose="02010600030101010101" pitchFamily="2" charset="-122"/>
                        </a:rPr>
                        <a:t>PAH</a:t>
                      </a:r>
                      <a:r>
                        <a:rPr lang="zh-CN" altLang="en-US" sz="1400" dirty="0">
                          <a:latin typeface="宋体" panose="02010600030101010101" pitchFamily="2" charset="-122"/>
                          <a:ea typeface="宋体" panose="02010600030101010101" pitchFamily="2" charset="-122"/>
                        </a:rPr>
                        <a:t>的生存时间是</a:t>
                      </a:r>
                      <a:r>
                        <a:rPr lang="en-US" altLang="zh-CN" sz="1400" dirty="0">
                          <a:latin typeface="宋体" panose="02010600030101010101" pitchFamily="2" charset="-122"/>
                          <a:ea typeface="宋体" panose="02010600030101010101" pitchFamily="2" charset="-122"/>
                        </a:rPr>
                        <a:t>IV</a:t>
                      </a:r>
                      <a:r>
                        <a:rPr lang="zh-CN" altLang="en-US" sz="1400" dirty="0">
                          <a:latin typeface="宋体" panose="02010600030101010101" pitchFamily="2" charset="-122"/>
                          <a:ea typeface="宋体" panose="02010600030101010101" pitchFamily="2" charset="-122"/>
                        </a:rPr>
                        <a:t>级者为</a:t>
                      </a:r>
                      <a:r>
                        <a:rPr lang="en-US" altLang="zh-CN" sz="1400" dirty="0">
                          <a:latin typeface="宋体" panose="02010600030101010101" pitchFamily="2" charset="-122"/>
                          <a:ea typeface="宋体" panose="02010600030101010101" pitchFamily="2" charset="-122"/>
                        </a:rPr>
                        <a:t>6</a:t>
                      </a:r>
                      <a:r>
                        <a:rPr lang="zh-CN" altLang="en-US" sz="1400" dirty="0">
                          <a:latin typeface="宋体" panose="02010600030101010101" pitchFamily="2" charset="-122"/>
                          <a:ea typeface="宋体" panose="02010600030101010101" pitchFamily="2" charset="-122"/>
                        </a:rPr>
                        <a:t>个月，</a:t>
                      </a:r>
                      <a:r>
                        <a:rPr lang="en-US" altLang="zh-CN" sz="1400" dirty="0">
                          <a:latin typeface="宋体" panose="02010600030101010101" pitchFamily="2" charset="-122"/>
                          <a:ea typeface="宋体" panose="02010600030101010101" pitchFamily="2" charset="-122"/>
                        </a:rPr>
                        <a:t>III</a:t>
                      </a:r>
                      <a:r>
                        <a:rPr lang="zh-CN" altLang="en-US" sz="1400" dirty="0">
                          <a:latin typeface="宋体" panose="02010600030101010101" pitchFamily="2" charset="-122"/>
                          <a:ea typeface="宋体" panose="02010600030101010101" pitchFamily="2" charset="-122"/>
                        </a:rPr>
                        <a:t>级者为</a:t>
                      </a:r>
                      <a:r>
                        <a:rPr lang="en-US" altLang="zh-CN" sz="1400" dirty="0">
                          <a:latin typeface="宋体" panose="02010600030101010101" pitchFamily="2" charset="-122"/>
                          <a:ea typeface="宋体" panose="02010600030101010101" pitchFamily="2" charset="-122"/>
                        </a:rPr>
                        <a:t>2.5</a:t>
                      </a:r>
                      <a:r>
                        <a:rPr lang="zh-CN" altLang="en-US" sz="1400" dirty="0">
                          <a:latin typeface="宋体" panose="02010600030101010101" pitchFamily="2" charset="-122"/>
                          <a:ea typeface="宋体" panose="02010600030101010101" pitchFamily="2" charset="-122"/>
                        </a:rPr>
                        <a:t>年，</a:t>
                      </a:r>
                      <a:r>
                        <a:rPr lang="en-US" altLang="zh-CN" sz="1400" dirty="0">
                          <a:latin typeface="宋体" panose="02010600030101010101" pitchFamily="2" charset="-122"/>
                          <a:ea typeface="宋体" panose="02010600030101010101" pitchFamily="2" charset="-122"/>
                        </a:rPr>
                        <a:t>I-II</a:t>
                      </a:r>
                      <a:r>
                        <a:rPr lang="zh-CN" altLang="en-US" sz="1400" dirty="0">
                          <a:latin typeface="宋体" panose="02010600030101010101" pitchFamily="2" charset="-122"/>
                          <a:ea typeface="宋体" panose="02010600030101010101" pitchFamily="2" charset="-122"/>
                        </a:rPr>
                        <a:t>级者为</a:t>
                      </a:r>
                      <a:r>
                        <a:rPr lang="en-US" altLang="zh-CN" sz="1400" dirty="0">
                          <a:latin typeface="宋体" panose="02010600030101010101" pitchFamily="2" charset="-122"/>
                          <a:ea typeface="宋体" panose="02010600030101010101" pitchFamily="2" charset="-122"/>
                        </a:rPr>
                        <a:t>6</a:t>
                      </a:r>
                      <a:r>
                        <a:rPr lang="zh-CN" altLang="en-US" sz="1400" dirty="0">
                          <a:latin typeface="宋体" panose="02010600030101010101" pitchFamily="2" charset="-122"/>
                          <a:ea typeface="宋体" panose="02010600030101010101" pitchFamily="2" charset="-122"/>
                        </a:rPr>
                        <a:t>年。经治疗后，据美国统计数据，新诊断的肺动脉高压患者</a:t>
                      </a:r>
                      <a:r>
                        <a:rPr lang="en-US" altLang="zh-CN" sz="1400" dirty="0">
                          <a:latin typeface="宋体" panose="02010600030101010101" pitchFamily="2" charset="-122"/>
                          <a:ea typeface="宋体" panose="02010600030101010101" pitchFamily="2" charset="-122"/>
                        </a:rPr>
                        <a:t>1</a:t>
                      </a:r>
                      <a:r>
                        <a:rPr lang="zh-CN" altLang="en-US" sz="1400" dirty="0">
                          <a:latin typeface="宋体" panose="02010600030101010101" pitchFamily="2" charset="-122"/>
                          <a:ea typeface="宋体" panose="02010600030101010101" pitchFamily="2" charset="-122"/>
                        </a:rPr>
                        <a:t>年内死亡率高达</a:t>
                      </a:r>
                      <a:r>
                        <a:rPr lang="en-US" altLang="zh-CN" sz="1400" dirty="0">
                          <a:latin typeface="宋体" panose="02010600030101010101" pitchFamily="2" charset="-122"/>
                          <a:ea typeface="宋体" panose="02010600030101010101" pitchFamily="2" charset="-122"/>
                        </a:rPr>
                        <a:t>13.7%</a:t>
                      </a:r>
                      <a:r>
                        <a:rPr lang="zh-CN" altLang="en-US" sz="1400" dirty="0">
                          <a:latin typeface="宋体" panose="02010600030101010101" pitchFamily="2" charset="-122"/>
                          <a:ea typeface="宋体" panose="02010600030101010101" pitchFamily="2" charset="-122"/>
                        </a:rPr>
                        <a:t>，</a:t>
                      </a:r>
                      <a:r>
                        <a:rPr lang="en-US" altLang="zh-CN" sz="1400" dirty="0">
                          <a:latin typeface="宋体" panose="02010600030101010101" pitchFamily="2" charset="-122"/>
                          <a:ea typeface="宋体" panose="02010600030101010101" pitchFamily="2" charset="-122"/>
                        </a:rPr>
                        <a:t>5</a:t>
                      </a:r>
                      <a:r>
                        <a:rPr lang="zh-CN" altLang="en-US" sz="1400" dirty="0">
                          <a:latin typeface="宋体" panose="02010600030101010101" pitchFamily="2" charset="-122"/>
                          <a:ea typeface="宋体" panose="02010600030101010101" pitchFamily="2" charset="-122"/>
                        </a:rPr>
                        <a:t>年死亡率达</a:t>
                      </a:r>
                      <a:r>
                        <a:rPr lang="en-US" altLang="zh-CN" sz="1400" dirty="0">
                          <a:latin typeface="宋体" panose="02010600030101010101" pitchFamily="2" charset="-122"/>
                          <a:ea typeface="宋体" panose="02010600030101010101" pitchFamily="2" charset="-122"/>
                        </a:rPr>
                        <a:t>38.8%</a:t>
                      </a:r>
                      <a:r>
                        <a:rPr lang="zh-CN" altLang="en-US" sz="1400" dirty="0">
                          <a:latin typeface="宋体" panose="02010600030101010101" pitchFamily="2" charset="-122"/>
                          <a:ea typeface="宋体" panose="02010600030101010101" pitchFamily="2" charset="-122"/>
                        </a:rPr>
                        <a:t>。</a:t>
                      </a:r>
                      <a:r>
                        <a:rPr lang="zh-CN" altLang="en-US" sz="1400" dirty="0">
                          <a:solidFill>
                            <a:srgbClr val="FF0000"/>
                          </a:solidFill>
                          <a:latin typeface="宋体" panose="02010600030101010101" pitchFamily="2" charset="-122"/>
                          <a:ea typeface="宋体" panose="02010600030101010101" pitchFamily="2" charset="-122"/>
                        </a:rPr>
                        <a:t>其中特发性肺动脉高压被列入我国</a:t>
                      </a:r>
                      <a:r>
                        <a:rPr lang="en-US" altLang="zh-CN" sz="1400" dirty="0">
                          <a:solidFill>
                            <a:srgbClr val="FF0000"/>
                          </a:solidFill>
                          <a:latin typeface="宋体" panose="02010600030101010101" pitchFamily="2" charset="-122"/>
                          <a:ea typeface="宋体" panose="02010600030101010101" pitchFamily="2" charset="-122"/>
                        </a:rPr>
                        <a:t>2018</a:t>
                      </a:r>
                      <a:r>
                        <a:rPr lang="zh-CN" altLang="en-US" sz="1400" dirty="0">
                          <a:solidFill>
                            <a:srgbClr val="FF0000"/>
                          </a:solidFill>
                          <a:latin typeface="宋体" panose="02010600030101010101" pitchFamily="2" charset="-122"/>
                          <a:ea typeface="宋体" panose="02010600030101010101" pitchFamily="2" charset="-122"/>
                        </a:rPr>
                        <a:t>年公布的第一批罕见病目录中。</a:t>
                      </a:r>
                      <a:endParaRPr lang="en-US" altLang="zh-CN" sz="1400" dirty="0">
                        <a:solidFill>
                          <a:srgbClr val="FF0000"/>
                        </a:solidFill>
                        <a:latin typeface="宋体" panose="02010600030101010101" pitchFamily="2" charset="-122"/>
                        <a:ea typeface="宋体" panose="02010600030101010101" pitchFamily="2" charset="-122"/>
                      </a:endParaRPr>
                    </a:p>
                    <a:p>
                      <a:pPr indent="0">
                        <a:buFont typeface="Arial" panose="020B0604020202020204" pitchFamily="34" charset="0"/>
                        <a:buNone/>
                      </a:pPr>
                      <a:r>
                        <a:rPr lang="zh-CN" altLang="en-US" sz="1400" dirty="0">
                          <a:solidFill>
                            <a:srgbClr val="FF0000"/>
                          </a:solidFill>
                          <a:latin typeface="宋体" panose="02010600030101010101" pitchFamily="2" charset="-122"/>
                          <a:ea typeface="宋体" panose="02010600030101010101" pitchFamily="2" charset="-122"/>
                        </a:rPr>
                        <a:t>大陆地区发病率：</a:t>
                      </a:r>
                      <a:endParaRPr lang="zh-CN" altLang="en-US" sz="1400" dirty="0">
                        <a:solidFill>
                          <a:srgbClr val="FF0000"/>
                        </a:solidFill>
                        <a:latin typeface="宋体" panose="02010600030101010101" pitchFamily="2" charset="-122"/>
                        <a:ea typeface="宋体" panose="02010600030101010101" pitchFamily="2" charset="-122"/>
                      </a:endParaRPr>
                    </a:p>
                    <a:p>
                      <a:pPr marL="0" indent="0">
                        <a:buFont typeface="Arial" panose="020B0604020202020204" pitchFamily="34" charset="0"/>
                        <a:buNone/>
                      </a:pPr>
                      <a:r>
                        <a:rPr lang="en-US" altLang="zh-CN" sz="1400" dirty="0">
                          <a:latin typeface="宋体" panose="02010600030101010101" pitchFamily="2" charset="-122"/>
                          <a:ea typeface="宋体" panose="02010600030101010101" pitchFamily="2" charset="-122"/>
                        </a:rPr>
                        <a:t>    </a:t>
                      </a:r>
                      <a:r>
                        <a:rPr lang="zh-CN" altLang="en-US" sz="1400" dirty="0">
                          <a:latin typeface="宋体" panose="02010600030101010101" pitchFamily="2" charset="-122"/>
                          <a:ea typeface="宋体" panose="02010600030101010101" pitchFamily="2" charset="-122"/>
                        </a:rPr>
                        <a:t>多项国际注册登记研究中关于</a:t>
                      </a:r>
                      <a:r>
                        <a:rPr lang="en-US" altLang="zh-CN" sz="1400" dirty="0">
                          <a:latin typeface="宋体" panose="02010600030101010101" pitchFamily="2" charset="-122"/>
                          <a:ea typeface="宋体" panose="02010600030101010101" pitchFamily="2" charset="-122"/>
                        </a:rPr>
                        <a:t>P A H </a:t>
                      </a:r>
                      <a:r>
                        <a:rPr lang="zh-CN" altLang="en-US" sz="1400" dirty="0">
                          <a:latin typeface="宋体" panose="02010600030101010101" pitchFamily="2" charset="-122"/>
                          <a:ea typeface="宋体" panose="02010600030101010101" pitchFamily="2" charset="-122"/>
                        </a:rPr>
                        <a:t>的流行病学数据显示，成人</a:t>
                      </a:r>
                      <a:r>
                        <a:rPr lang="en-US" altLang="zh-CN" sz="1400" dirty="0">
                          <a:latin typeface="宋体" panose="02010600030101010101" pitchFamily="2" charset="-122"/>
                          <a:ea typeface="宋体" panose="02010600030101010101" pitchFamily="2" charset="-122"/>
                        </a:rPr>
                        <a:t>P A H </a:t>
                      </a:r>
                      <a:r>
                        <a:rPr lang="zh-CN" altLang="en-US" sz="1400" dirty="0">
                          <a:latin typeface="宋体" panose="02010600030101010101" pitchFamily="2" charset="-122"/>
                          <a:ea typeface="宋体" panose="02010600030101010101" pitchFamily="2" charset="-122"/>
                        </a:rPr>
                        <a:t>人群发病率约</a:t>
                      </a:r>
                      <a:r>
                        <a:rPr lang="en-US" altLang="zh-CN" sz="1400" dirty="0">
                          <a:latin typeface="宋体" panose="02010600030101010101" pitchFamily="2" charset="-122"/>
                          <a:ea typeface="宋体" panose="02010600030101010101" pitchFamily="2" charset="-122"/>
                        </a:rPr>
                        <a:t>2.4/</a:t>
                      </a:r>
                      <a:r>
                        <a:rPr lang="zh-CN" altLang="en-US" sz="1400" dirty="0">
                          <a:latin typeface="宋体" panose="02010600030101010101" pitchFamily="2" charset="-122"/>
                          <a:ea typeface="宋体" panose="02010600030101010101" pitchFamily="2" charset="-122"/>
                        </a:rPr>
                        <a:t>百万</a:t>
                      </a:r>
                      <a:endParaRPr lang="zh-CN" altLang="en-US" sz="1400" dirty="0">
                        <a:latin typeface="宋体" panose="02010600030101010101" pitchFamily="2" charset="-122"/>
                        <a:ea typeface="宋体" panose="02010600030101010101" pitchFamily="2" charset="-122"/>
                      </a:endParaRPr>
                    </a:p>
                    <a:p>
                      <a:pPr marL="0" indent="0">
                        <a:buFont typeface="Arial" panose="020B0604020202020204" pitchFamily="34" charset="0"/>
                        <a:buNone/>
                      </a:pPr>
                      <a:r>
                        <a:rPr lang="zh-CN" altLang="en-US" sz="1400" dirty="0">
                          <a:latin typeface="宋体" panose="02010600030101010101" pitchFamily="2" charset="-122"/>
                          <a:ea typeface="宋体" panose="02010600030101010101" pitchFamily="2" charset="-122"/>
                        </a:rPr>
                        <a:t>人年，患病率约</a:t>
                      </a:r>
                      <a:r>
                        <a:rPr lang="en-US" altLang="zh-CN" sz="1400" dirty="0">
                          <a:latin typeface="宋体" panose="02010600030101010101" pitchFamily="2" charset="-122"/>
                          <a:ea typeface="宋体" panose="02010600030101010101" pitchFamily="2" charset="-122"/>
                        </a:rPr>
                        <a:t>15/</a:t>
                      </a:r>
                      <a:r>
                        <a:rPr lang="zh-CN" altLang="en-US" sz="1400" dirty="0">
                          <a:latin typeface="宋体" panose="02010600030101010101" pitchFamily="2" charset="-122"/>
                          <a:ea typeface="宋体" panose="02010600030101010101" pitchFamily="2" charset="-122"/>
                        </a:rPr>
                        <a:t>百万。在欧洲，</a:t>
                      </a:r>
                      <a:r>
                        <a:rPr lang="en-US" altLang="zh-CN" sz="1400" dirty="0">
                          <a:latin typeface="宋体" panose="02010600030101010101" pitchFamily="2" charset="-122"/>
                          <a:ea typeface="宋体" panose="02010600030101010101" pitchFamily="2" charset="-122"/>
                        </a:rPr>
                        <a:t>P A H </a:t>
                      </a:r>
                      <a:r>
                        <a:rPr lang="zh-CN" altLang="en-US" sz="1400" dirty="0">
                          <a:latin typeface="宋体" panose="02010600030101010101" pitchFamily="2" charset="-122"/>
                          <a:ea typeface="宋体" panose="02010600030101010101" pitchFamily="2" charset="-122"/>
                        </a:rPr>
                        <a:t>人群发病率和患病率分别为</a:t>
                      </a:r>
                      <a:r>
                        <a:rPr lang="en-US" altLang="zh-CN" sz="1400" dirty="0">
                          <a:latin typeface="宋体" panose="02010600030101010101" pitchFamily="2" charset="-122"/>
                          <a:ea typeface="宋体" panose="02010600030101010101" pitchFamily="2" charset="-122"/>
                        </a:rPr>
                        <a:t>5/</a:t>
                      </a:r>
                      <a:r>
                        <a:rPr lang="zh-CN" altLang="en-US" sz="1400" dirty="0">
                          <a:latin typeface="宋体" panose="02010600030101010101" pitchFamily="2" charset="-122"/>
                          <a:ea typeface="宋体" panose="02010600030101010101" pitchFamily="2" charset="-122"/>
                        </a:rPr>
                        <a:t>百万人年</a:t>
                      </a:r>
                      <a:r>
                        <a:rPr lang="en-US" altLang="zh-CN" sz="1400" dirty="0">
                          <a:latin typeface="宋体" panose="02010600030101010101" pitchFamily="2" charset="-122"/>
                          <a:ea typeface="宋体" panose="02010600030101010101" pitchFamily="2" charset="-122"/>
                        </a:rPr>
                        <a:t>~10/</a:t>
                      </a:r>
                      <a:r>
                        <a:rPr lang="zh-CN" altLang="en-US" sz="1400" dirty="0">
                          <a:latin typeface="宋体" panose="02010600030101010101" pitchFamily="2" charset="-122"/>
                          <a:ea typeface="宋体" panose="02010600030101010101" pitchFamily="2" charset="-122"/>
                        </a:rPr>
                        <a:t>百万人年、</a:t>
                      </a:r>
                      <a:r>
                        <a:rPr lang="en-US" altLang="zh-CN" sz="1400" dirty="0">
                          <a:latin typeface="宋体" panose="02010600030101010101" pitchFamily="2" charset="-122"/>
                          <a:ea typeface="宋体" panose="02010600030101010101" pitchFamily="2" charset="-122"/>
                        </a:rPr>
                        <a:t>15/</a:t>
                      </a:r>
                      <a:r>
                        <a:rPr lang="zh-CN" altLang="en-US" sz="1400" dirty="0">
                          <a:latin typeface="宋体" panose="02010600030101010101" pitchFamily="2" charset="-122"/>
                          <a:ea typeface="宋体" panose="02010600030101010101" pitchFamily="2" charset="-122"/>
                        </a:rPr>
                        <a:t>百万</a:t>
                      </a:r>
                      <a:r>
                        <a:rPr lang="en-US" altLang="zh-CN" sz="1400" dirty="0">
                          <a:latin typeface="宋体" panose="02010600030101010101" pitchFamily="2" charset="-122"/>
                          <a:ea typeface="宋体" panose="02010600030101010101" pitchFamily="2" charset="-122"/>
                        </a:rPr>
                        <a:t>~60/</a:t>
                      </a:r>
                      <a:r>
                        <a:rPr lang="zh-CN" altLang="en-US" sz="1400" dirty="0">
                          <a:latin typeface="宋体" panose="02010600030101010101" pitchFamily="2" charset="-122"/>
                          <a:ea typeface="宋体" panose="02010600030101010101" pitchFamily="2" charset="-122"/>
                        </a:rPr>
                        <a:t>百万。</a:t>
                      </a:r>
                      <a:endParaRPr lang="en-US" altLang="zh-CN" sz="1400" dirty="0">
                        <a:latin typeface="宋体" panose="02010600030101010101" pitchFamily="2" charset="-122"/>
                        <a:ea typeface="宋体" panose="02010600030101010101" pitchFamily="2" charset="-122"/>
                      </a:endParaRPr>
                    </a:p>
                    <a:p>
                      <a:pPr marL="0" indent="0">
                        <a:buFont typeface="Arial" panose="020B0604020202020204" pitchFamily="34" charset="0"/>
                        <a:buNone/>
                      </a:pPr>
                      <a:r>
                        <a:rPr lang="zh-CN" altLang="en-US" sz="1400" dirty="0">
                          <a:latin typeface="宋体" panose="02010600030101010101" pitchFamily="2" charset="-122"/>
                          <a:ea typeface="宋体" panose="02010600030101010101" pitchFamily="2" charset="-122"/>
                        </a:rPr>
                        <a:t>目前，中国尚缺乏全人群肺动脉高压的患病率资料。</a:t>
                      </a:r>
                      <a:endParaRPr lang="en-US" altLang="zh-CN" sz="1400" dirty="0">
                        <a:latin typeface="宋体" panose="02010600030101010101" pitchFamily="2" charset="-122"/>
                        <a:ea typeface="宋体" panose="02010600030101010101" pitchFamily="2" charset="-122"/>
                      </a:endParaRPr>
                    </a:p>
                    <a:p>
                      <a:pPr indent="0">
                        <a:buFont typeface="Arial" panose="020B0604020202020204" pitchFamily="34" charset="0"/>
                        <a:buNone/>
                      </a:pPr>
                      <a:r>
                        <a:rPr lang="zh-CN" altLang="en-US" sz="1400" dirty="0">
                          <a:solidFill>
                            <a:srgbClr val="FF0000"/>
                          </a:solidFill>
                          <a:latin typeface="宋体" panose="02010600030101010101" pitchFamily="2" charset="-122"/>
                          <a:ea typeface="宋体" panose="02010600030101010101" pitchFamily="2" charset="-122"/>
                        </a:rPr>
                        <a:t>年发病患者总数：</a:t>
                      </a:r>
                      <a:endParaRPr lang="zh-CN" altLang="en-US" sz="1400" dirty="0">
                        <a:solidFill>
                          <a:srgbClr val="FF0000"/>
                        </a:solidFill>
                        <a:latin typeface="宋体" panose="02010600030101010101" pitchFamily="2" charset="-122"/>
                        <a:ea typeface="宋体" panose="02010600030101010101" pitchFamily="2" charset="-122"/>
                      </a:endParaRPr>
                    </a:p>
                    <a:p>
                      <a:pPr marL="0" indent="0">
                        <a:buFont typeface="Arial" panose="020B0604020202020204" pitchFamily="34" charset="0"/>
                        <a:buNone/>
                      </a:pPr>
                      <a:r>
                        <a:rPr lang="en-US" altLang="zh-CN" sz="1400" dirty="0">
                          <a:latin typeface="宋体" panose="02010600030101010101" pitchFamily="2" charset="-122"/>
                          <a:ea typeface="宋体" panose="02010600030101010101" pitchFamily="2" charset="-122"/>
                        </a:rPr>
                        <a:t>    </a:t>
                      </a:r>
                      <a:r>
                        <a:rPr lang="zh-CN" altLang="en-US" sz="1400" dirty="0">
                          <a:latin typeface="宋体" panose="02010600030101010101" pitchFamily="2" charset="-122"/>
                          <a:ea typeface="宋体" panose="02010600030101010101" pitchFamily="2" charset="-122"/>
                        </a:rPr>
                        <a:t>尚无明确统计数据。</a:t>
                      </a:r>
                      <a:endParaRPr lang="zh-CN" altLang="en-US" sz="1400" dirty="0">
                        <a:latin typeface="宋体" panose="02010600030101010101" pitchFamily="2" charset="-122"/>
                        <a:ea typeface="宋体" panose="02010600030101010101" pitchFamily="2" charset="-122"/>
                      </a:endParaRPr>
                    </a:p>
                  </a:txBody>
                  <a:tcPr anchor="ctr">
                    <a:lnL w="12700" cap="flat" cmpd="sng" algn="ctr">
                      <a:solidFill>
                        <a:schemeClr val="tx1"/>
                      </a:solidFill>
                      <a:prstDash val="solid"/>
                      <a:round/>
                      <a:headEnd type="none" w="med" len="med"/>
                      <a:tailEnd type="none" w="med" len="med"/>
                    </a:lnL>
                    <a:lnR w="12700">
                      <a:solidFill>
                        <a:schemeClr val="tx1"/>
                      </a:solidFill>
                      <a:prstDash val="solid"/>
                    </a:lnR>
                    <a:lnT w="12700" cap="flat" cmpd="sng" algn="ctr">
                      <a:solidFill>
                        <a:schemeClr val="tx1"/>
                      </a:solidFill>
                      <a:prstDash val="solid"/>
                      <a:round/>
                      <a:headEnd type="none" w="med" len="med"/>
                      <a:tailEnd type="none" w="med" len="med"/>
                    </a:lnT>
                    <a:lnB w="12700">
                      <a:solidFill>
                        <a:schemeClr val="tx1"/>
                      </a:solidFill>
                      <a:prstDash val="solid"/>
                    </a:lnB>
                    <a:lnTlToBr>
                      <a:noFill/>
                    </a:lnTlToBr>
                    <a:lnBlToTr>
                      <a:noFill/>
                    </a:lnBlToTr>
                  </a:tcPr>
                </a:tc>
              </a:tr>
              <a:tr h="1812925">
                <a:tc>
                  <a:txBody>
                    <a:bodyPr/>
                    <a:lstStyle/>
                    <a:p>
                      <a:pPr>
                        <a:buNone/>
                      </a:pPr>
                      <a:r>
                        <a:rPr lang="en-US" altLang="zh-CN" sz="1600" dirty="0">
                          <a:latin typeface="宋体" panose="02010600030101010101" pitchFamily="2" charset="-122"/>
                          <a:ea typeface="宋体" panose="02010600030101010101" pitchFamily="2" charset="-122"/>
                        </a:rPr>
                        <a:t>1.12</a:t>
                      </a:r>
                      <a:endParaRPr lang="en-US" altLang="zh-CN" sz="1600" dirty="0">
                        <a:latin typeface="宋体" panose="02010600030101010101" pitchFamily="2" charset="-122"/>
                        <a:ea typeface="宋体" panose="02010600030101010101" pitchFamily="2" charset="-122"/>
                      </a:endParaRPr>
                    </a:p>
                  </a:txBody>
                  <a:tcPr anchor="ctr">
                    <a:lnL w="12700">
                      <a:solidFill>
                        <a:schemeClr val="tx1"/>
                      </a:solidFill>
                      <a:prstDash val="soli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a:solidFill>
                        <a:schemeClr val="tx1"/>
                      </a:solidFill>
                      <a:prstDash val="solid"/>
                    </a:lnB>
                    <a:lnTlToBr>
                      <a:noFill/>
                    </a:lnTlToBr>
                    <a:lnBlToTr>
                      <a:noFill/>
                    </a:lnBlToTr>
                  </a:tcPr>
                </a:tc>
                <a:tc>
                  <a:txBody>
                    <a:bodyPr/>
                    <a:lstStyle/>
                    <a:p>
                      <a:pPr>
                        <a:buNone/>
                      </a:pPr>
                      <a:r>
                        <a:rPr lang="zh-CN" altLang="en-US" sz="1400" dirty="0">
                          <a:solidFill>
                            <a:schemeClr val="tx1"/>
                          </a:solidFill>
                          <a:latin typeface="宋体" panose="02010600030101010101" pitchFamily="2" charset="-122"/>
                          <a:ea typeface="宋体" panose="02010600030101010101" pitchFamily="2" charset="-122"/>
                        </a:rPr>
                        <a:t>说明书适应症被卫生健康委</a:t>
                      </a:r>
                      <a:r>
                        <a:rPr lang="zh-CN" altLang="en-US" sz="1400" dirty="0">
                          <a:solidFill>
                            <a:srgbClr val="FF0000"/>
                          </a:solidFill>
                          <a:latin typeface="宋体" panose="02010600030101010101" pitchFamily="2" charset="-122"/>
                          <a:ea typeface="宋体" panose="02010600030101010101" pitchFamily="2" charset="-122"/>
                        </a:rPr>
                        <a:t>《第一批罕见病目录》</a:t>
                      </a:r>
                      <a:r>
                        <a:rPr lang="zh-CN" altLang="en-US" sz="1400" dirty="0">
                          <a:solidFill>
                            <a:schemeClr val="tx1"/>
                          </a:solidFill>
                          <a:latin typeface="宋体" panose="02010600030101010101" pitchFamily="2" charset="-122"/>
                          <a:ea typeface="宋体" panose="02010600030101010101" pitchFamily="2" charset="-122"/>
                        </a:rPr>
                        <a:t>所收录进罕见病目录</a:t>
                      </a:r>
                      <a:endParaRPr lang="zh-CN" altLang="en-US" sz="1400" dirty="0">
                        <a:solidFill>
                          <a:schemeClr val="tx1"/>
                        </a:solidFill>
                        <a:latin typeface="宋体" panose="02010600030101010101" pitchFamily="2" charset="-122"/>
                        <a:ea typeface="宋体" panose="02010600030101010101" pitchFamily="2" charset="-122"/>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a:solidFill>
                        <a:schemeClr val="tx1"/>
                      </a:solidFill>
                      <a:prstDash val="solid"/>
                    </a:lnB>
                    <a:lnTlToBr>
                      <a:noFill/>
                    </a:lnTlToBr>
                    <a:lnBlToTr>
                      <a:noFill/>
                    </a:lnBlToTr>
                  </a:tcPr>
                </a:tc>
                <a:tc>
                  <a:txBody>
                    <a:bodyPr/>
                    <a:lstStyle/>
                    <a:p>
                      <a:pPr marL="0" indent="0">
                        <a:buFont typeface="Arial" panose="020B0604020202020204" pitchFamily="34" charset="0"/>
                        <a:buNone/>
                      </a:pPr>
                      <a:r>
                        <a:rPr lang="zh-CN" altLang="en-US" sz="1400" dirty="0">
                          <a:latin typeface="宋体" panose="02010600030101010101" pitchFamily="2" charset="-122"/>
                          <a:ea typeface="宋体" panose="02010600030101010101" pitchFamily="2" charset="-122"/>
                          <a:sym typeface="+mn-ea"/>
                        </a:rPr>
                        <a:t>文件来源：《关于公布第一批罕见病目录的通知》（国卫医发〔2018〕10号）的</a:t>
                      </a:r>
                      <a:r>
                        <a:rPr lang="en-US" altLang="zh-CN" sz="1400" dirty="0">
                          <a:latin typeface="宋体" panose="02010600030101010101" pitchFamily="2" charset="-122"/>
                          <a:ea typeface="宋体" panose="02010600030101010101" pitchFamily="2" charset="-122"/>
                          <a:sym typeface="+mn-ea"/>
                        </a:rPr>
                        <a:t>“第一批罕见病目录”---</a:t>
                      </a:r>
                      <a:r>
                        <a:rPr lang="zh-CN" altLang="en-US" sz="1400" dirty="0">
                          <a:latin typeface="宋体" panose="02010600030101010101" pitchFamily="2" charset="-122"/>
                          <a:ea typeface="宋体" panose="02010600030101010101" pitchFamily="2" charset="-122"/>
                          <a:sym typeface="+mn-ea"/>
                        </a:rPr>
                        <a:t>序号</a:t>
                      </a:r>
                      <a:r>
                        <a:rPr lang="en-US" altLang="zh-CN" sz="1400" dirty="0">
                          <a:latin typeface="宋体" panose="02010600030101010101" pitchFamily="2" charset="-122"/>
                          <a:ea typeface="宋体" panose="02010600030101010101" pitchFamily="2" charset="-122"/>
                          <a:sym typeface="+mn-ea"/>
                        </a:rPr>
                        <a:t>54</a:t>
                      </a:r>
                      <a:r>
                        <a:rPr lang="en-US" altLang="zh-CN" sz="1400" dirty="0">
                          <a:solidFill>
                            <a:srgbClr val="FF0000"/>
                          </a:solidFill>
                          <a:latin typeface="宋体" panose="02010600030101010101" pitchFamily="2" charset="-122"/>
                          <a:ea typeface="宋体" panose="02010600030101010101" pitchFamily="2" charset="-122"/>
                          <a:sym typeface="+mn-ea"/>
                        </a:rPr>
                        <a:t>“特发性肺动脉高压”</a:t>
                      </a:r>
                      <a:r>
                        <a:rPr lang="zh-CN" altLang="en-US" sz="1400" dirty="0">
                          <a:solidFill>
                            <a:srgbClr val="FF0000"/>
                          </a:solidFill>
                          <a:latin typeface="宋体" panose="02010600030101010101" pitchFamily="2" charset="-122"/>
                          <a:ea typeface="宋体" panose="02010600030101010101" pitchFamily="2" charset="-122"/>
                          <a:sym typeface="+mn-ea"/>
                        </a:rPr>
                        <a:t>。</a:t>
                      </a:r>
                      <a:endParaRPr lang="zh-CN" altLang="en-US" sz="1400" dirty="0">
                        <a:solidFill>
                          <a:srgbClr val="FF0000"/>
                        </a:solidFill>
                        <a:latin typeface="宋体" panose="02010600030101010101" pitchFamily="2" charset="-122"/>
                        <a:ea typeface="宋体" panose="02010600030101010101" pitchFamily="2" charset="-122"/>
                        <a:sym typeface="+mn-ea"/>
                      </a:endParaRPr>
                    </a:p>
                    <a:p>
                      <a:pPr marL="0" indent="0">
                        <a:buFont typeface="Arial" panose="020B0604020202020204" pitchFamily="34" charset="0"/>
                        <a:buNone/>
                      </a:pPr>
                      <a:r>
                        <a:rPr lang="zh-CN" altLang="en-US" sz="1400" dirty="0">
                          <a:solidFill>
                            <a:srgbClr val="FF0000"/>
                          </a:solidFill>
                          <a:latin typeface="宋体" panose="02010600030101010101" pitchFamily="2" charset="-122"/>
                          <a:ea typeface="宋体" panose="02010600030101010101" pitchFamily="2" charset="-122"/>
                          <a:sym typeface="+mn-ea"/>
                        </a:rPr>
                        <a:t>与本产品说明书适应症相符。</a:t>
                      </a:r>
                      <a:endParaRPr lang="zh-CN" altLang="en-US" sz="1400" dirty="0">
                        <a:solidFill>
                          <a:srgbClr val="FF0000"/>
                        </a:solidFill>
                        <a:latin typeface="宋体" panose="02010600030101010101" pitchFamily="2" charset="-122"/>
                        <a:ea typeface="宋体" panose="02010600030101010101" pitchFamily="2" charset="-122"/>
                        <a:sym typeface="+mn-ea"/>
                      </a:endParaRPr>
                    </a:p>
                  </a:txBody>
                  <a:tcPr anchor="ctr">
                    <a:lnL w="12700" cap="flat" cmpd="sng" algn="ctr">
                      <a:solidFill>
                        <a:schemeClr val="tx1"/>
                      </a:solidFill>
                      <a:prstDash val="solid"/>
                      <a:round/>
                      <a:headEnd type="none" w="med" len="med"/>
                      <a:tailEnd type="none" w="med" len="med"/>
                    </a:lnL>
                    <a:lnR w="12700">
                      <a:solidFill>
                        <a:schemeClr val="tx1"/>
                      </a:solidFill>
                      <a:prstDash val="solid"/>
                    </a:lnR>
                    <a:lnT w="12700" cap="flat" cmpd="sng" algn="ctr">
                      <a:solidFill>
                        <a:schemeClr val="tx1"/>
                      </a:solidFill>
                      <a:prstDash val="solid"/>
                      <a:round/>
                      <a:headEnd type="none" w="med" len="med"/>
                      <a:tailEnd type="none" w="med" len="med"/>
                    </a:lnT>
                    <a:lnB w="12700">
                      <a:solidFill>
                        <a:schemeClr val="tx1"/>
                      </a:solidFill>
                      <a:prstDash val="solid"/>
                    </a:lnB>
                    <a:lnTlToBr>
                      <a:noFill/>
                    </a:lnTlToBr>
                    <a:lnBlToTr>
                      <a:noFill/>
                    </a:lnBlToTr>
                  </a:tcPr>
                </a:tc>
              </a:tr>
            </a:tbl>
          </a:graphicData>
        </a:graphic>
      </p:graphicFrame>
      <p:sp>
        <p:nvSpPr>
          <p:cNvPr id="2" name="文本框 13"/>
          <p:cNvSpPr txBox="1"/>
          <p:nvPr/>
        </p:nvSpPr>
        <p:spPr>
          <a:xfrm>
            <a:off x="273736" y="239792"/>
            <a:ext cx="999358" cy="769441"/>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ltLang="zh-CN" sz="4400" b="1" dirty="0">
                <a:solidFill>
                  <a:srgbClr val="3C8689"/>
                </a:solidFill>
                <a:latin typeface="微软雅黑" panose="020B0503020204020204" pitchFamily="34" charset="-122"/>
                <a:ea typeface="微软雅黑" panose="020B0503020204020204" pitchFamily="34" charset="-122"/>
              </a:rPr>
              <a:t>01</a:t>
            </a:r>
            <a:endParaRPr lang="en-US" altLang="zh-CN" sz="4400" b="1" dirty="0">
              <a:solidFill>
                <a:srgbClr val="3C8689"/>
              </a:solidFill>
              <a:latin typeface="微软雅黑" panose="020B0503020204020204" pitchFamily="34" charset="-122"/>
              <a:ea typeface="微软雅黑" panose="020B0503020204020204" pitchFamily="34" charset="-122"/>
            </a:endParaRPr>
          </a:p>
        </p:txBody>
      </p:sp>
      <p:sp>
        <p:nvSpPr>
          <p:cNvPr id="6" name="椭圆 5"/>
          <p:cNvSpPr/>
          <p:nvPr/>
        </p:nvSpPr>
        <p:spPr>
          <a:xfrm>
            <a:off x="218177" y="123047"/>
            <a:ext cx="1001405" cy="923330"/>
          </a:xfrm>
          <a:prstGeom prst="ellipse">
            <a:avLst/>
          </a:prstGeom>
          <a:noFill/>
          <a:ln w="57150">
            <a:solidFill>
              <a:srgbClr val="3C8689"/>
            </a:solidFill>
          </a:ln>
          <a:extLst>
            <a:ext uri="{909E8E84-426E-40DD-AFC4-6F175D3DCCD1}">
              <a14:hiddenFill xmlns:a14="http://schemas.microsoft.com/office/drawing/2010/main">
                <a:solidFill>
                  <a:schemeClr val="bg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p>
        </p:txBody>
      </p:sp>
      <p:sp>
        <p:nvSpPr>
          <p:cNvPr id="7" name="文本框 2"/>
          <p:cNvSpPr txBox="1"/>
          <p:nvPr/>
        </p:nvSpPr>
        <p:spPr>
          <a:xfrm>
            <a:off x="1219582" y="228953"/>
            <a:ext cx="3570208" cy="769441"/>
          </a:xfrm>
          <a:prstGeom prst="rect">
            <a:avLst/>
          </a:prstGeom>
          <a:noFill/>
        </p:spPr>
        <p:txBody>
          <a:bodyPr wrap="none" rtlCol="0" anchor="t">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indent="0" algn="ctr">
              <a:buNone/>
            </a:pPr>
            <a:r>
              <a:rPr lang="zh-CN" altLang="en-US" sz="4400" b="1" dirty="0">
                <a:solidFill>
                  <a:srgbClr val="3C8689"/>
                </a:solidFill>
                <a:latin typeface="宋体" panose="02010600030101010101" pitchFamily="2" charset="-122"/>
                <a:ea typeface="宋体" panose="02010600030101010101" pitchFamily="2" charset="-122"/>
                <a:sym typeface="+mn-ea"/>
              </a:rPr>
              <a:t>产品基本信息</a:t>
            </a:r>
            <a:endParaRPr lang="zh-CN" altLang="en-US" sz="4400" b="1" dirty="0">
              <a:solidFill>
                <a:srgbClr val="3C8689"/>
              </a:solidFill>
              <a:latin typeface="宋体" panose="02010600030101010101" pitchFamily="2" charset="-122"/>
              <a:ea typeface="宋体" panose="02010600030101010101" pitchFamily="2" charset="-122"/>
              <a:sym typeface="+mn-ea"/>
            </a:endParaRPr>
          </a:p>
        </p:txBody>
      </p:sp>
    </p:spTree>
    <p:custDataLst>
      <p:tags r:id="rId10"/>
    </p:custDataLst>
  </p:cSld>
  <p:clrMapOvr>
    <a:masterClrMapping/>
  </p:clrMapOvr>
  <mc:AlternateContent xmlns:mc="http://schemas.openxmlformats.org/markup-compatibility/2006">
    <mc:Choice xmlns:p14="http://schemas.microsoft.com/office/powerpoint/2010/main" Requires="p14">
      <p:transition spd="slow" p14:dur="1300" advTm="0">
        <p14:pan dir="u"/>
      </p:transition>
    </mc:Choice>
    <mc:Fallback>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grpId="0" nodeType="with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circle(in)">
                                      <p:cBhvr>
                                        <p:cTn id="7" dur="20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bldLvl="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 name="Freeform 5"/>
          <p:cNvSpPr>
            <a:spLocks noEditPoints="1"/>
          </p:cNvSpPr>
          <p:nvPr/>
        </p:nvSpPr>
        <p:spPr bwMode="auto">
          <a:xfrm>
            <a:off x="1754505" y="1877060"/>
            <a:ext cx="684530" cy="923925"/>
          </a:xfrm>
          <a:custGeom>
            <a:avLst/>
            <a:gdLst>
              <a:gd name="T0" fmla="*/ 42 w 114"/>
              <a:gd name="T1" fmla="*/ 0 h 143"/>
              <a:gd name="T2" fmla="*/ 57 w 114"/>
              <a:gd name="T3" fmla="*/ 15 h 143"/>
              <a:gd name="T4" fmla="*/ 42 w 114"/>
              <a:gd name="T5" fmla="*/ 29 h 143"/>
              <a:gd name="T6" fmla="*/ 28 w 114"/>
              <a:gd name="T7" fmla="*/ 15 h 143"/>
              <a:gd name="T8" fmla="*/ 42 w 114"/>
              <a:gd name="T9" fmla="*/ 0 h 143"/>
              <a:gd name="T10" fmla="*/ 71 w 114"/>
              <a:gd name="T11" fmla="*/ 134 h 143"/>
              <a:gd name="T12" fmla="*/ 64 w 114"/>
              <a:gd name="T13" fmla="*/ 112 h 143"/>
              <a:gd name="T14" fmla="*/ 69 w 114"/>
              <a:gd name="T15" fmla="*/ 87 h 143"/>
              <a:gd name="T16" fmla="*/ 49 w 114"/>
              <a:gd name="T17" fmla="*/ 74 h 143"/>
              <a:gd name="T18" fmla="*/ 62 w 114"/>
              <a:gd name="T19" fmla="*/ 57 h 143"/>
              <a:gd name="T20" fmla="*/ 53 w 114"/>
              <a:gd name="T21" fmla="*/ 38 h 143"/>
              <a:gd name="T22" fmla="*/ 20 w 114"/>
              <a:gd name="T23" fmla="*/ 29 h 143"/>
              <a:gd name="T24" fmla="*/ 2 w 114"/>
              <a:gd name="T25" fmla="*/ 47 h 143"/>
              <a:gd name="T26" fmla="*/ 0 w 114"/>
              <a:gd name="T27" fmla="*/ 68 h 143"/>
              <a:gd name="T28" fmla="*/ 14 w 114"/>
              <a:gd name="T29" fmla="*/ 84 h 143"/>
              <a:gd name="T30" fmla="*/ 14 w 114"/>
              <a:gd name="T31" fmla="*/ 84 h 143"/>
              <a:gd name="T32" fmla="*/ 27 w 114"/>
              <a:gd name="T33" fmla="*/ 98 h 143"/>
              <a:gd name="T34" fmla="*/ 25 w 114"/>
              <a:gd name="T35" fmla="*/ 99 h 143"/>
              <a:gd name="T36" fmla="*/ 13 w 114"/>
              <a:gd name="T37" fmla="*/ 92 h 143"/>
              <a:gd name="T38" fmla="*/ 3 w 114"/>
              <a:gd name="T39" fmla="*/ 135 h 143"/>
              <a:gd name="T40" fmla="*/ 11 w 114"/>
              <a:gd name="T41" fmla="*/ 135 h 143"/>
              <a:gd name="T42" fmla="*/ 26 w 114"/>
              <a:gd name="T43" fmla="*/ 107 h 143"/>
              <a:gd name="T44" fmla="*/ 29 w 114"/>
              <a:gd name="T45" fmla="*/ 101 h 143"/>
              <a:gd name="T46" fmla="*/ 46 w 114"/>
              <a:gd name="T47" fmla="*/ 120 h 143"/>
              <a:gd name="T48" fmla="*/ 38 w 114"/>
              <a:gd name="T49" fmla="*/ 126 h 143"/>
              <a:gd name="T50" fmla="*/ 69 w 114"/>
              <a:gd name="T51" fmla="*/ 141 h 143"/>
              <a:gd name="T52" fmla="*/ 113 w 114"/>
              <a:gd name="T53" fmla="*/ 141 h 143"/>
              <a:gd name="T54" fmla="*/ 114 w 114"/>
              <a:gd name="T55" fmla="*/ 137 h 143"/>
              <a:gd name="T56" fmla="*/ 103 w 114"/>
              <a:gd name="T57" fmla="*/ 126 h 143"/>
              <a:gd name="T58" fmla="*/ 94 w 114"/>
              <a:gd name="T59" fmla="*/ 131 h 143"/>
              <a:gd name="T60" fmla="*/ 86 w 114"/>
              <a:gd name="T61" fmla="*/ 128 h 143"/>
              <a:gd name="T62" fmla="*/ 76 w 114"/>
              <a:gd name="T63" fmla="*/ 137 h 143"/>
              <a:gd name="T64" fmla="*/ 71 w 114"/>
              <a:gd name="T65" fmla="*/ 134 h 143"/>
              <a:gd name="T66" fmla="*/ 52 w 114"/>
              <a:gd name="T67" fmla="*/ 116 h 143"/>
              <a:gd name="T68" fmla="*/ 53 w 114"/>
              <a:gd name="T69" fmla="*/ 114 h 143"/>
              <a:gd name="T70" fmla="*/ 34 w 114"/>
              <a:gd name="T71" fmla="*/ 92 h 143"/>
              <a:gd name="T72" fmla="*/ 35 w 114"/>
              <a:gd name="T73" fmla="*/ 89 h 143"/>
              <a:gd name="T74" fmla="*/ 54 w 114"/>
              <a:gd name="T75" fmla="*/ 93 h 143"/>
              <a:gd name="T76" fmla="*/ 55 w 114"/>
              <a:gd name="T77" fmla="*/ 113 h 143"/>
              <a:gd name="T78" fmla="*/ 55 w 114"/>
              <a:gd name="T79" fmla="*/ 113 h 143"/>
              <a:gd name="T80" fmla="*/ 52 w 114"/>
              <a:gd name="T81" fmla="*/ 116 h 143"/>
              <a:gd name="T82" fmla="*/ 8 w 114"/>
              <a:gd name="T83" fmla="*/ 64 h 143"/>
              <a:gd name="T84" fmla="*/ 13 w 114"/>
              <a:gd name="T85" fmla="*/ 52 h 143"/>
              <a:gd name="T86" fmla="*/ 18 w 114"/>
              <a:gd name="T87" fmla="*/ 49 h 143"/>
              <a:gd name="T88" fmla="*/ 17 w 114"/>
              <a:gd name="T89" fmla="*/ 72 h 143"/>
              <a:gd name="T90" fmla="*/ 17 w 114"/>
              <a:gd name="T91" fmla="*/ 74 h 143"/>
              <a:gd name="T92" fmla="*/ 8 w 114"/>
              <a:gd name="T93" fmla="*/ 64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114" h="143">
                <a:moveTo>
                  <a:pt x="42" y="0"/>
                </a:moveTo>
                <a:cubicBezTo>
                  <a:pt x="50" y="0"/>
                  <a:pt x="57" y="7"/>
                  <a:pt x="57" y="15"/>
                </a:cubicBezTo>
                <a:cubicBezTo>
                  <a:pt x="57" y="23"/>
                  <a:pt x="50" y="29"/>
                  <a:pt x="42" y="29"/>
                </a:cubicBezTo>
                <a:cubicBezTo>
                  <a:pt x="34" y="29"/>
                  <a:pt x="28" y="23"/>
                  <a:pt x="28" y="15"/>
                </a:cubicBezTo>
                <a:cubicBezTo>
                  <a:pt x="28" y="7"/>
                  <a:pt x="34" y="0"/>
                  <a:pt x="42" y="0"/>
                </a:cubicBezTo>
                <a:close/>
                <a:moveTo>
                  <a:pt x="71" y="134"/>
                </a:moveTo>
                <a:cubicBezTo>
                  <a:pt x="72" y="126"/>
                  <a:pt x="68" y="120"/>
                  <a:pt x="64" y="112"/>
                </a:cubicBezTo>
                <a:cubicBezTo>
                  <a:pt x="69" y="87"/>
                  <a:pt x="69" y="87"/>
                  <a:pt x="69" y="87"/>
                </a:cubicBezTo>
                <a:cubicBezTo>
                  <a:pt x="49" y="74"/>
                  <a:pt x="49" y="74"/>
                  <a:pt x="49" y="74"/>
                </a:cubicBezTo>
                <a:cubicBezTo>
                  <a:pt x="62" y="57"/>
                  <a:pt x="62" y="57"/>
                  <a:pt x="62" y="57"/>
                </a:cubicBezTo>
                <a:cubicBezTo>
                  <a:pt x="53" y="38"/>
                  <a:pt x="53" y="38"/>
                  <a:pt x="53" y="38"/>
                </a:cubicBezTo>
                <a:cubicBezTo>
                  <a:pt x="20" y="29"/>
                  <a:pt x="20" y="29"/>
                  <a:pt x="20" y="29"/>
                </a:cubicBezTo>
                <a:cubicBezTo>
                  <a:pt x="2" y="47"/>
                  <a:pt x="2" y="47"/>
                  <a:pt x="2" y="47"/>
                </a:cubicBezTo>
                <a:cubicBezTo>
                  <a:pt x="0" y="68"/>
                  <a:pt x="0" y="68"/>
                  <a:pt x="0" y="68"/>
                </a:cubicBezTo>
                <a:cubicBezTo>
                  <a:pt x="14" y="84"/>
                  <a:pt x="14" y="84"/>
                  <a:pt x="14" y="84"/>
                </a:cubicBezTo>
                <a:cubicBezTo>
                  <a:pt x="14" y="84"/>
                  <a:pt x="14" y="84"/>
                  <a:pt x="14" y="84"/>
                </a:cubicBezTo>
                <a:cubicBezTo>
                  <a:pt x="27" y="98"/>
                  <a:pt x="27" y="98"/>
                  <a:pt x="27" y="98"/>
                </a:cubicBezTo>
                <a:cubicBezTo>
                  <a:pt x="25" y="99"/>
                  <a:pt x="25" y="99"/>
                  <a:pt x="25" y="99"/>
                </a:cubicBezTo>
                <a:cubicBezTo>
                  <a:pt x="13" y="92"/>
                  <a:pt x="13" y="92"/>
                  <a:pt x="13" y="92"/>
                </a:cubicBezTo>
                <a:cubicBezTo>
                  <a:pt x="3" y="135"/>
                  <a:pt x="3" y="135"/>
                  <a:pt x="3" y="135"/>
                </a:cubicBezTo>
                <a:cubicBezTo>
                  <a:pt x="11" y="135"/>
                  <a:pt x="11" y="135"/>
                  <a:pt x="11" y="135"/>
                </a:cubicBezTo>
                <a:cubicBezTo>
                  <a:pt x="26" y="107"/>
                  <a:pt x="26" y="107"/>
                  <a:pt x="26" y="107"/>
                </a:cubicBezTo>
                <a:cubicBezTo>
                  <a:pt x="29" y="101"/>
                  <a:pt x="29" y="101"/>
                  <a:pt x="29" y="101"/>
                </a:cubicBezTo>
                <a:cubicBezTo>
                  <a:pt x="46" y="120"/>
                  <a:pt x="46" y="120"/>
                  <a:pt x="46" y="120"/>
                </a:cubicBezTo>
                <a:cubicBezTo>
                  <a:pt x="38" y="126"/>
                  <a:pt x="38" y="126"/>
                  <a:pt x="38" y="126"/>
                </a:cubicBezTo>
                <a:cubicBezTo>
                  <a:pt x="43" y="137"/>
                  <a:pt x="58" y="143"/>
                  <a:pt x="69" y="141"/>
                </a:cubicBezTo>
                <a:cubicBezTo>
                  <a:pt x="113" y="141"/>
                  <a:pt x="113" y="141"/>
                  <a:pt x="113" y="141"/>
                </a:cubicBezTo>
                <a:cubicBezTo>
                  <a:pt x="114" y="139"/>
                  <a:pt x="114" y="138"/>
                  <a:pt x="114" y="137"/>
                </a:cubicBezTo>
                <a:cubicBezTo>
                  <a:pt x="114" y="131"/>
                  <a:pt x="109" y="126"/>
                  <a:pt x="103" y="126"/>
                </a:cubicBezTo>
                <a:cubicBezTo>
                  <a:pt x="99" y="126"/>
                  <a:pt x="96" y="128"/>
                  <a:pt x="94" y="131"/>
                </a:cubicBezTo>
                <a:cubicBezTo>
                  <a:pt x="92" y="129"/>
                  <a:pt x="89" y="128"/>
                  <a:pt x="86" y="128"/>
                </a:cubicBezTo>
                <a:cubicBezTo>
                  <a:pt x="81" y="128"/>
                  <a:pt x="76" y="132"/>
                  <a:pt x="76" y="137"/>
                </a:cubicBezTo>
                <a:cubicBezTo>
                  <a:pt x="75" y="136"/>
                  <a:pt x="73" y="135"/>
                  <a:pt x="71" y="134"/>
                </a:cubicBezTo>
                <a:close/>
                <a:moveTo>
                  <a:pt x="52" y="116"/>
                </a:moveTo>
                <a:cubicBezTo>
                  <a:pt x="53" y="114"/>
                  <a:pt x="53" y="114"/>
                  <a:pt x="53" y="114"/>
                </a:cubicBezTo>
                <a:cubicBezTo>
                  <a:pt x="34" y="92"/>
                  <a:pt x="34" y="92"/>
                  <a:pt x="34" y="92"/>
                </a:cubicBezTo>
                <a:cubicBezTo>
                  <a:pt x="35" y="89"/>
                  <a:pt x="35" y="89"/>
                  <a:pt x="35" y="89"/>
                </a:cubicBezTo>
                <a:cubicBezTo>
                  <a:pt x="54" y="93"/>
                  <a:pt x="54" y="93"/>
                  <a:pt x="54" y="93"/>
                </a:cubicBezTo>
                <a:cubicBezTo>
                  <a:pt x="55" y="113"/>
                  <a:pt x="55" y="113"/>
                  <a:pt x="55" y="113"/>
                </a:cubicBezTo>
                <a:cubicBezTo>
                  <a:pt x="55" y="113"/>
                  <a:pt x="55" y="113"/>
                  <a:pt x="55" y="113"/>
                </a:cubicBezTo>
                <a:cubicBezTo>
                  <a:pt x="52" y="116"/>
                  <a:pt x="52" y="116"/>
                  <a:pt x="52" y="116"/>
                </a:cubicBezTo>
                <a:close/>
                <a:moveTo>
                  <a:pt x="8" y="64"/>
                </a:moveTo>
                <a:cubicBezTo>
                  <a:pt x="13" y="52"/>
                  <a:pt x="13" y="52"/>
                  <a:pt x="13" y="52"/>
                </a:cubicBezTo>
                <a:cubicBezTo>
                  <a:pt x="18" y="49"/>
                  <a:pt x="18" y="49"/>
                  <a:pt x="18" y="49"/>
                </a:cubicBezTo>
                <a:cubicBezTo>
                  <a:pt x="17" y="72"/>
                  <a:pt x="17" y="72"/>
                  <a:pt x="17" y="72"/>
                </a:cubicBezTo>
                <a:cubicBezTo>
                  <a:pt x="17" y="74"/>
                  <a:pt x="17" y="74"/>
                  <a:pt x="17" y="74"/>
                </a:cubicBezTo>
                <a:lnTo>
                  <a:pt x="8" y="64"/>
                </a:lnTo>
                <a:close/>
              </a:path>
            </a:pathLst>
          </a:custGeom>
          <a:solidFill>
            <a:schemeClr val="bg1"/>
          </a:solidFill>
          <a:ln>
            <a:noFill/>
          </a:ln>
        </p:spPr>
        <p:txBody>
          <a:bodyPr vert="horz" wrap="square" lIns="91440" tIns="45720" rIns="91440" bIns="45720" numCol="1" anchor="t" anchorCtr="0" compatLnSpc="1"/>
          <a:lstStyle/>
          <a:p>
            <a:pPr defTabSz="685800"/>
            <a:endParaRPr lang="zh-CN" altLang="en-US" sz="1350">
              <a:solidFill>
                <a:prstClr val="white"/>
              </a:solidFill>
            </a:endParaRPr>
          </a:p>
        </p:txBody>
      </p:sp>
      <p:sp>
        <p:nvSpPr>
          <p:cNvPr id="69" name="Freeform 9"/>
          <p:cNvSpPr>
            <a:spLocks noEditPoints="1"/>
          </p:cNvSpPr>
          <p:nvPr/>
        </p:nvSpPr>
        <p:spPr bwMode="auto">
          <a:xfrm>
            <a:off x="3801745" y="1919605"/>
            <a:ext cx="826770" cy="838835"/>
          </a:xfrm>
          <a:custGeom>
            <a:avLst/>
            <a:gdLst>
              <a:gd name="T0" fmla="*/ 5 w 128"/>
              <a:gd name="T1" fmla="*/ 78 h 120"/>
              <a:gd name="T2" fmla="*/ 15 w 128"/>
              <a:gd name="T3" fmla="*/ 101 h 120"/>
              <a:gd name="T4" fmla="*/ 20 w 128"/>
              <a:gd name="T5" fmla="*/ 100 h 120"/>
              <a:gd name="T6" fmla="*/ 25 w 128"/>
              <a:gd name="T7" fmla="*/ 113 h 120"/>
              <a:gd name="T8" fmla="*/ 39 w 128"/>
              <a:gd name="T9" fmla="*/ 119 h 120"/>
              <a:gd name="T10" fmla="*/ 52 w 128"/>
              <a:gd name="T11" fmla="*/ 113 h 120"/>
              <a:gd name="T12" fmla="*/ 56 w 128"/>
              <a:gd name="T13" fmla="*/ 107 h 120"/>
              <a:gd name="T14" fmla="*/ 59 w 128"/>
              <a:gd name="T15" fmla="*/ 112 h 120"/>
              <a:gd name="T16" fmla="*/ 60 w 128"/>
              <a:gd name="T17" fmla="*/ 114 h 120"/>
              <a:gd name="T18" fmla="*/ 62 w 128"/>
              <a:gd name="T19" fmla="*/ 113 h 120"/>
              <a:gd name="T20" fmla="*/ 67 w 128"/>
              <a:gd name="T21" fmla="*/ 113 h 120"/>
              <a:gd name="T22" fmla="*/ 70 w 128"/>
              <a:gd name="T23" fmla="*/ 113 h 120"/>
              <a:gd name="T24" fmla="*/ 70 w 128"/>
              <a:gd name="T25" fmla="*/ 110 h 120"/>
              <a:gd name="T26" fmla="*/ 71 w 128"/>
              <a:gd name="T27" fmla="*/ 79 h 120"/>
              <a:gd name="T28" fmla="*/ 83 w 128"/>
              <a:gd name="T29" fmla="*/ 69 h 120"/>
              <a:gd name="T30" fmla="*/ 99 w 128"/>
              <a:gd name="T31" fmla="*/ 63 h 120"/>
              <a:gd name="T32" fmla="*/ 102 w 128"/>
              <a:gd name="T33" fmla="*/ 49 h 120"/>
              <a:gd name="T34" fmla="*/ 104 w 128"/>
              <a:gd name="T35" fmla="*/ 68 h 120"/>
              <a:gd name="T36" fmla="*/ 90 w 128"/>
              <a:gd name="T37" fmla="*/ 90 h 120"/>
              <a:gd name="T38" fmla="*/ 94 w 128"/>
              <a:gd name="T39" fmla="*/ 120 h 120"/>
              <a:gd name="T40" fmla="*/ 101 w 128"/>
              <a:gd name="T41" fmla="*/ 120 h 120"/>
              <a:gd name="T42" fmla="*/ 103 w 128"/>
              <a:gd name="T43" fmla="*/ 94 h 120"/>
              <a:gd name="T44" fmla="*/ 113 w 128"/>
              <a:gd name="T45" fmla="*/ 80 h 120"/>
              <a:gd name="T46" fmla="*/ 112 w 128"/>
              <a:gd name="T47" fmla="*/ 97 h 120"/>
              <a:gd name="T48" fmla="*/ 118 w 128"/>
              <a:gd name="T49" fmla="*/ 120 h 120"/>
              <a:gd name="T50" fmla="*/ 125 w 128"/>
              <a:gd name="T51" fmla="*/ 120 h 120"/>
              <a:gd name="T52" fmla="*/ 125 w 128"/>
              <a:gd name="T53" fmla="*/ 93 h 120"/>
              <a:gd name="T54" fmla="*/ 128 w 128"/>
              <a:gd name="T55" fmla="*/ 66 h 120"/>
              <a:gd name="T56" fmla="*/ 126 w 128"/>
              <a:gd name="T57" fmla="*/ 28 h 120"/>
              <a:gd name="T58" fmla="*/ 95 w 128"/>
              <a:gd name="T59" fmla="*/ 28 h 120"/>
              <a:gd name="T60" fmla="*/ 90 w 128"/>
              <a:gd name="T61" fmla="*/ 53 h 120"/>
              <a:gd name="T62" fmla="*/ 78 w 128"/>
              <a:gd name="T63" fmla="*/ 66 h 120"/>
              <a:gd name="T64" fmla="*/ 78 w 128"/>
              <a:gd name="T65" fmla="*/ 66 h 120"/>
              <a:gd name="T66" fmla="*/ 70 w 128"/>
              <a:gd name="T67" fmla="*/ 73 h 120"/>
              <a:gd name="T68" fmla="*/ 70 w 128"/>
              <a:gd name="T69" fmla="*/ 69 h 120"/>
              <a:gd name="T70" fmla="*/ 0 w 128"/>
              <a:gd name="T71" fmla="*/ 69 h 120"/>
              <a:gd name="T72" fmla="*/ 0 w 128"/>
              <a:gd name="T73" fmla="*/ 78 h 120"/>
              <a:gd name="T74" fmla="*/ 5 w 128"/>
              <a:gd name="T75" fmla="*/ 78 h 120"/>
              <a:gd name="T76" fmla="*/ 110 w 128"/>
              <a:gd name="T77" fmla="*/ 0 h 120"/>
              <a:gd name="T78" fmla="*/ 97 w 128"/>
              <a:gd name="T79" fmla="*/ 12 h 120"/>
              <a:gd name="T80" fmla="*/ 110 w 128"/>
              <a:gd name="T81" fmla="*/ 25 h 120"/>
              <a:gd name="T82" fmla="*/ 122 w 128"/>
              <a:gd name="T83" fmla="*/ 12 h 120"/>
              <a:gd name="T84" fmla="*/ 110 w 128"/>
              <a:gd name="T85" fmla="*/ 0 h 120"/>
              <a:gd name="T86" fmla="*/ 31 w 128"/>
              <a:gd name="T87" fmla="*/ 48 h 120"/>
              <a:gd name="T88" fmla="*/ 41 w 128"/>
              <a:gd name="T89" fmla="*/ 48 h 120"/>
              <a:gd name="T90" fmla="*/ 60 w 128"/>
              <a:gd name="T91" fmla="*/ 66 h 120"/>
              <a:gd name="T92" fmla="*/ 10 w 128"/>
              <a:gd name="T93" fmla="*/ 66 h 120"/>
              <a:gd name="T94" fmla="*/ 31 w 128"/>
              <a:gd name="T95" fmla="*/ 48 h 120"/>
              <a:gd name="T96" fmla="*/ 58 w 128"/>
              <a:gd name="T97" fmla="*/ 96 h 120"/>
              <a:gd name="T98" fmla="*/ 57 w 128"/>
              <a:gd name="T99" fmla="*/ 95 h 120"/>
              <a:gd name="T100" fmla="*/ 64 w 128"/>
              <a:gd name="T101" fmla="*/ 94 h 120"/>
              <a:gd name="T102" fmla="*/ 64 w 128"/>
              <a:gd name="T103" fmla="*/ 107 h 120"/>
              <a:gd name="T104" fmla="*/ 64 w 128"/>
              <a:gd name="T105" fmla="*/ 107 h 120"/>
              <a:gd name="T106" fmla="*/ 58 w 128"/>
              <a:gd name="T107" fmla="*/ 96 h 120"/>
              <a:gd name="T108" fmla="*/ 46 w 128"/>
              <a:gd name="T109" fmla="*/ 92 h 120"/>
              <a:gd name="T110" fmla="*/ 49 w 128"/>
              <a:gd name="T111" fmla="*/ 99 h 120"/>
              <a:gd name="T112" fmla="*/ 46 w 128"/>
              <a:gd name="T113" fmla="*/ 107 h 120"/>
              <a:gd name="T114" fmla="*/ 39 w 128"/>
              <a:gd name="T115" fmla="*/ 110 h 120"/>
              <a:gd name="T116" fmla="*/ 32 w 128"/>
              <a:gd name="T117" fmla="*/ 107 h 120"/>
              <a:gd name="T118" fmla="*/ 29 w 128"/>
              <a:gd name="T119" fmla="*/ 99 h 120"/>
              <a:gd name="T120" fmla="*/ 32 w 128"/>
              <a:gd name="T121" fmla="*/ 92 h 120"/>
              <a:gd name="T122" fmla="*/ 39 w 128"/>
              <a:gd name="T123" fmla="*/ 89 h 120"/>
              <a:gd name="T124" fmla="*/ 46 w 128"/>
              <a:gd name="T125" fmla="*/ 92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28" h="120">
                <a:moveTo>
                  <a:pt x="5" y="78"/>
                </a:moveTo>
                <a:cubicBezTo>
                  <a:pt x="15" y="101"/>
                  <a:pt x="15" y="101"/>
                  <a:pt x="15" y="101"/>
                </a:cubicBezTo>
                <a:cubicBezTo>
                  <a:pt x="20" y="100"/>
                  <a:pt x="20" y="100"/>
                  <a:pt x="20" y="100"/>
                </a:cubicBezTo>
                <a:cubicBezTo>
                  <a:pt x="20" y="105"/>
                  <a:pt x="22" y="110"/>
                  <a:pt x="25" y="113"/>
                </a:cubicBezTo>
                <a:cubicBezTo>
                  <a:pt x="29" y="116"/>
                  <a:pt x="33" y="119"/>
                  <a:pt x="39" y="119"/>
                </a:cubicBezTo>
                <a:cubicBezTo>
                  <a:pt x="44" y="119"/>
                  <a:pt x="49" y="116"/>
                  <a:pt x="52" y="113"/>
                </a:cubicBezTo>
                <a:cubicBezTo>
                  <a:pt x="54" y="111"/>
                  <a:pt x="56" y="109"/>
                  <a:pt x="56" y="107"/>
                </a:cubicBezTo>
                <a:cubicBezTo>
                  <a:pt x="59" y="112"/>
                  <a:pt x="59" y="112"/>
                  <a:pt x="59" y="112"/>
                </a:cubicBezTo>
                <a:cubicBezTo>
                  <a:pt x="60" y="114"/>
                  <a:pt x="60" y="114"/>
                  <a:pt x="60" y="114"/>
                </a:cubicBezTo>
                <a:cubicBezTo>
                  <a:pt x="62" y="113"/>
                  <a:pt x="62" y="113"/>
                  <a:pt x="62" y="113"/>
                </a:cubicBezTo>
                <a:cubicBezTo>
                  <a:pt x="67" y="113"/>
                  <a:pt x="67" y="113"/>
                  <a:pt x="67" y="113"/>
                </a:cubicBezTo>
                <a:cubicBezTo>
                  <a:pt x="70" y="113"/>
                  <a:pt x="70" y="113"/>
                  <a:pt x="70" y="113"/>
                </a:cubicBezTo>
                <a:cubicBezTo>
                  <a:pt x="70" y="110"/>
                  <a:pt x="70" y="110"/>
                  <a:pt x="70" y="110"/>
                </a:cubicBezTo>
                <a:cubicBezTo>
                  <a:pt x="71" y="79"/>
                  <a:pt x="71" y="79"/>
                  <a:pt x="71" y="79"/>
                </a:cubicBezTo>
                <a:cubicBezTo>
                  <a:pt x="83" y="69"/>
                  <a:pt x="83" y="69"/>
                  <a:pt x="83" y="69"/>
                </a:cubicBezTo>
                <a:cubicBezTo>
                  <a:pt x="99" y="63"/>
                  <a:pt x="99" y="63"/>
                  <a:pt x="99" y="63"/>
                </a:cubicBezTo>
                <a:cubicBezTo>
                  <a:pt x="102" y="49"/>
                  <a:pt x="102" y="49"/>
                  <a:pt x="102" y="49"/>
                </a:cubicBezTo>
                <a:cubicBezTo>
                  <a:pt x="104" y="68"/>
                  <a:pt x="104" y="68"/>
                  <a:pt x="104" y="68"/>
                </a:cubicBezTo>
                <a:cubicBezTo>
                  <a:pt x="90" y="90"/>
                  <a:pt x="90" y="90"/>
                  <a:pt x="90" y="90"/>
                </a:cubicBezTo>
                <a:cubicBezTo>
                  <a:pt x="94" y="120"/>
                  <a:pt x="94" y="120"/>
                  <a:pt x="94" y="120"/>
                </a:cubicBezTo>
                <a:cubicBezTo>
                  <a:pt x="101" y="120"/>
                  <a:pt x="101" y="120"/>
                  <a:pt x="101" y="120"/>
                </a:cubicBezTo>
                <a:cubicBezTo>
                  <a:pt x="103" y="94"/>
                  <a:pt x="103" y="94"/>
                  <a:pt x="103" y="94"/>
                </a:cubicBezTo>
                <a:cubicBezTo>
                  <a:pt x="113" y="80"/>
                  <a:pt x="113" y="80"/>
                  <a:pt x="113" y="80"/>
                </a:cubicBezTo>
                <a:cubicBezTo>
                  <a:pt x="112" y="97"/>
                  <a:pt x="112" y="97"/>
                  <a:pt x="112" y="97"/>
                </a:cubicBezTo>
                <a:cubicBezTo>
                  <a:pt x="118" y="120"/>
                  <a:pt x="118" y="120"/>
                  <a:pt x="118" y="120"/>
                </a:cubicBezTo>
                <a:cubicBezTo>
                  <a:pt x="125" y="120"/>
                  <a:pt x="125" y="120"/>
                  <a:pt x="125" y="120"/>
                </a:cubicBezTo>
                <a:cubicBezTo>
                  <a:pt x="125" y="93"/>
                  <a:pt x="125" y="93"/>
                  <a:pt x="125" y="93"/>
                </a:cubicBezTo>
                <a:cubicBezTo>
                  <a:pt x="128" y="66"/>
                  <a:pt x="128" y="66"/>
                  <a:pt x="128" y="66"/>
                </a:cubicBezTo>
                <a:cubicBezTo>
                  <a:pt x="126" y="28"/>
                  <a:pt x="126" y="28"/>
                  <a:pt x="126" y="28"/>
                </a:cubicBezTo>
                <a:cubicBezTo>
                  <a:pt x="95" y="28"/>
                  <a:pt x="95" y="28"/>
                  <a:pt x="95" y="28"/>
                </a:cubicBezTo>
                <a:cubicBezTo>
                  <a:pt x="90" y="53"/>
                  <a:pt x="90" y="53"/>
                  <a:pt x="90" y="53"/>
                </a:cubicBezTo>
                <a:cubicBezTo>
                  <a:pt x="78" y="66"/>
                  <a:pt x="78" y="66"/>
                  <a:pt x="78" y="66"/>
                </a:cubicBezTo>
                <a:cubicBezTo>
                  <a:pt x="78" y="66"/>
                  <a:pt x="78" y="66"/>
                  <a:pt x="78" y="66"/>
                </a:cubicBezTo>
                <a:cubicBezTo>
                  <a:pt x="70" y="73"/>
                  <a:pt x="70" y="73"/>
                  <a:pt x="70" y="73"/>
                </a:cubicBezTo>
                <a:cubicBezTo>
                  <a:pt x="70" y="69"/>
                  <a:pt x="70" y="69"/>
                  <a:pt x="70" y="69"/>
                </a:cubicBezTo>
                <a:cubicBezTo>
                  <a:pt x="0" y="69"/>
                  <a:pt x="0" y="69"/>
                  <a:pt x="0" y="69"/>
                </a:cubicBezTo>
                <a:cubicBezTo>
                  <a:pt x="0" y="78"/>
                  <a:pt x="0" y="78"/>
                  <a:pt x="0" y="78"/>
                </a:cubicBezTo>
                <a:cubicBezTo>
                  <a:pt x="5" y="78"/>
                  <a:pt x="5" y="78"/>
                  <a:pt x="5" y="78"/>
                </a:cubicBezTo>
                <a:close/>
                <a:moveTo>
                  <a:pt x="110" y="0"/>
                </a:moveTo>
                <a:cubicBezTo>
                  <a:pt x="103" y="0"/>
                  <a:pt x="97" y="5"/>
                  <a:pt x="97" y="12"/>
                </a:cubicBezTo>
                <a:cubicBezTo>
                  <a:pt x="97" y="19"/>
                  <a:pt x="103" y="25"/>
                  <a:pt x="110" y="25"/>
                </a:cubicBezTo>
                <a:cubicBezTo>
                  <a:pt x="117" y="25"/>
                  <a:pt x="122" y="19"/>
                  <a:pt x="122" y="12"/>
                </a:cubicBezTo>
                <a:cubicBezTo>
                  <a:pt x="122" y="5"/>
                  <a:pt x="117" y="0"/>
                  <a:pt x="110" y="0"/>
                </a:cubicBezTo>
                <a:close/>
                <a:moveTo>
                  <a:pt x="31" y="48"/>
                </a:moveTo>
                <a:cubicBezTo>
                  <a:pt x="41" y="48"/>
                  <a:pt x="41" y="48"/>
                  <a:pt x="41" y="48"/>
                </a:cubicBezTo>
                <a:cubicBezTo>
                  <a:pt x="60" y="66"/>
                  <a:pt x="60" y="66"/>
                  <a:pt x="60" y="66"/>
                </a:cubicBezTo>
                <a:cubicBezTo>
                  <a:pt x="10" y="66"/>
                  <a:pt x="10" y="66"/>
                  <a:pt x="10" y="66"/>
                </a:cubicBezTo>
                <a:cubicBezTo>
                  <a:pt x="31" y="48"/>
                  <a:pt x="31" y="48"/>
                  <a:pt x="31" y="48"/>
                </a:cubicBezTo>
                <a:close/>
                <a:moveTo>
                  <a:pt x="58" y="96"/>
                </a:moveTo>
                <a:cubicBezTo>
                  <a:pt x="58" y="96"/>
                  <a:pt x="58" y="96"/>
                  <a:pt x="57" y="95"/>
                </a:cubicBezTo>
                <a:cubicBezTo>
                  <a:pt x="64" y="94"/>
                  <a:pt x="64" y="94"/>
                  <a:pt x="64" y="94"/>
                </a:cubicBezTo>
                <a:cubicBezTo>
                  <a:pt x="64" y="107"/>
                  <a:pt x="64" y="107"/>
                  <a:pt x="64" y="107"/>
                </a:cubicBezTo>
                <a:cubicBezTo>
                  <a:pt x="64" y="107"/>
                  <a:pt x="64" y="107"/>
                  <a:pt x="64" y="107"/>
                </a:cubicBezTo>
                <a:cubicBezTo>
                  <a:pt x="58" y="96"/>
                  <a:pt x="58" y="96"/>
                  <a:pt x="58" y="96"/>
                </a:cubicBezTo>
                <a:close/>
                <a:moveTo>
                  <a:pt x="46" y="92"/>
                </a:moveTo>
                <a:cubicBezTo>
                  <a:pt x="48" y="94"/>
                  <a:pt x="49" y="97"/>
                  <a:pt x="49" y="99"/>
                </a:cubicBezTo>
                <a:cubicBezTo>
                  <a:pt x="49" y="102"/>
                  <a:pt x="48" y="105"/>
                  <a:pt x="46" y="107"/>
                </a:cubicBezTo>
                <a:cubicBezTo>
                  <a:pt x="44" y="108"/>
                  <a:pt x="42" y="110"/>
                  <a:pt x="39" y="110"/>
                </a:cubicBezTo>
                <a:cubicBezTo>
                  <a:pt x="36" y="110"/>
                  <a:pt x="33" y="108"/>
                  <a:pt x="32" y="107"/>
                </a:cubicBezTo>
                <a:cubicBezTo>
                  <a:pt x="30" y="105"/>
                  <a:pt x="29" y="102"/>
                  <a:pt x="29" y="99"/>
                </a:cubicBezTo>
                <a:cubicBezTo>
                  <a:pt x="29" y="97"/>
                  <a:pt x="30" y="94"/>
                  <a:pt x="32" y="92"/>
                </a:cubicBezTo>
                <a:cubicBezTo>
                  <a:pt x="33" y="90"/>
                  <a:pt x="36" y="89"/>
                  <a:pt x="39" y="89"/>
                </a:cubicBezTo>
                <a:cubicBezTo>
                  <a:pt x="42" y="89"/>
                  <a:pt x="44" y="90"/>
                  <a:pt x="46" y="92"/>
                </a:cubicBezTo>
                <a:close/>
              </a:path>
            </a:pathLst>
          </a:custGeom>
          <a:solidFill>
            <a:schemeClr val="bg1"/>
          </a:solidFill>
          <a:ln>
            <a:noFill/>
          </a:ln>
        </p:spPr>
        <p:txBody>
          <a:bodyPr vert="horz" wrap="square" lIns="91440" tIns="45720" rIns="91440" bIns="45720" numCol="1" anchor="t" anchorCtr="0" compatLnSpc="1"/>
          <a:lstStyle/>
          <a:p>
            <a:pPr defTabSz="685800"/>
            <a:endParaRPr lang="zh-CN" altLang="en-US" sz="1350">
              <a:solidFill>
                <a:prstClr val="black"/>
              </a:solidFill>
            </a:endParaRPr>
          </a:p>
        </p:txBody>
      </p:sp>
      <p:sp>
        <p:nvSpPr>
          <p:cNvPr id="70" name="Freeform 13"/>
          <p:cNvSpPr>
            <a:spLocks noEditPoints="1"/>
          </p:cNvSpPr>
          <p:nvPr/>
        </p:nvSpPr>
        <p:spPr bwMode="auto">
          <a:xfrm>
            <a:off x="7793355" y="4208145"/>
            <a:ext cx="654685" cy="919480"/>
          </a:xfrm>
          <a:custGeom>
            <a:avLst/>
            <a:gdLst>
              <a:gd name="T0" fmla="*/ 34 w 98"/>
              <a:gd name="T1" fmla="*/ 31 h 128"/>
              <a:gd name="T2" fmla="*/ 63 w 98"/>
              <a:gd name="T3" fmla="*/ 67 h 128"/>
              <a:gd name="T4" fmla="*/ 71 w 98"/>
              <a:gd name="T5" fmla="*/ 72 h 128"/>
              <a:gd name="T6" fmla="*/ 73 w 98"/>
              <a:gd name="T7" fmla="*/ 96 h 128"/>
              <a:gd name="T8" fmla="*/ 71 w 98"/>
              <a:gd name="T9" fmla="*/ 114 h 128"/>
              <a:gd name="T10" fmla="*/ 77 w 98"/>
              <a:gd name="T11" fmla="*/ 123 h 128"/>
              <a:gd name="T12" fmla="*/ 61 w 98"/>
              <a:gd name="T13" fmla="*/ 117 h 128"/>
              <a:gd name="T14" fmla="*/ 60 w 98"/>
              <a:gd name="T15" fmla="*/ 100 h 128"/>
              <a:gd name="T16" fmla="*/ 46 w 98"/>
              <a:gd name="T17" fmla="*/ 81 h 128"/>
              <a:gd name="T18" fmla="*/ 38 w 98"/>
              <a:gd name="T19" fmla="*/ 78 h 128"/>
              <a:gd name="T20" fmla="*/ 29 w 98"/>
              <a:gd name="T21" fmla="*/ 71 h 128"/>
              <a:gd name="T22" fmla="*/ 42 w 98"/>
              <a:gd name="T23" fmla="*/ 74 h 128"/>
              <a:gd name="T24" fmla="*/ 40 w 98"/>
              <a:gd name="T25" fmla="*/ 65 h 128"/>
              <a:gd name="T26" fmla="*/ 25 w 98"/>
              <a:gd name="T27" fmla="*/ 73 h 128"/>
              <a:gd name="T28" fmla="*/ 36 w 98"/>
              <a:gd name="T29" fmla="*/ 128 h 128"/>
              <a:gd name="T30" fmla="*/ 27 w 98"/>
              <a:gd name="T31" fmla="*/ 100 h 128"/>
              <a:gd name="T32" fmla="*/ 17 w 98"/>
              <a:gd name="T33" fmla="*/ 104 h 128"/>
              <a:gd name="T34" fmla="*/ 3 w 98"/>
              <a:gd name="T35" fmla="*/ 128 h 128"/>
              <a:gd name="T36" fmla="*/ 0 w 98"/>
              <a:gd name="T37" fmla="*/ 70 h 128"/>
              <a:gd name="T38" fmla="*/ 60 w 98"/>
              <a:gd name="T39" fmla="*/ 124 h 128"/>
              <a:gd name="T40" fmla="*/ 53 w 98"/>
              <a:gd name="T41" fmla="*/ 116 h 128"/>
              <a:gd name="T42" fmla="*/ 60 w 98"/>
              <a:gd name="T43" fmla="*/ 124 h 128"/>
              <a:gd name="T44" fmla="*/ 56 w 98"/>
              <a:gd name="T45" fmla="*/ 125 h 128"/>
              <a:gd name="T46" fmla="*/ 47 w 98"/>
              <a:gd name="T47" fmla="*/ 124 h 128"/>
              <a:gd name="T48" fmla="*/ 91 w 98"/>
              <a:gd name="T49" fmla="*/ 122 h 128"/>
              <a:gd name="T50" fmla="*/ 96 w 98"/>
              <a:gd name="T51" fmla="*/ 114 h 128"/>
              <a:gd name="T52" fmla="*/ 91 w 98"/>
              <a:gd name="T53" fmla="*/ 122 h 128"/>
              <a:gd name="T54" fmla="*/ 87 w 98"/>
              <a:gd name="T55" fmla="*/ 117 h 128"/>
              <a:gd name="T56" fmla="*/ 95 w 98"/>
              <a:gd name="T57" fmla="*/ 107 h 128"/>
              <a:gd name="T58" fmla="*/ 83 w 98"/>
              <a:gd name="T59" fmla="*/ 118 h 128"/>
              <a:gd name="T60" fmla="*/ 82 w 98"/>
              <a:gd name="T61" fmla="*/ 107 h 128"/>
              <a:gd name="T62" fmla="*/ 83 w 98"/>
              <a:gd name="T63" fmla="*/ 118 h 128"/>
              <a:gd name="T64" fmla="*/ 33 w 98"/>
              <a:gd name="T65" fmla="*/ 14 h 128"/>
              <a:gd name="T66" fmla="*/ 6 w 98"/>
              <a:gd name="T67" fmla="*/ 14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98" h="128">
                <a:moveTo>
                  <a:pt x="2" y="30"/>
                </a:moveTo>
                <a:cubicBezTo>
                  <a:pt x="34" y="31"/>
                  <a:pt x="34" y="31"/>
                  <a:pt x="34" y="31"/>
                </a:cubicBezTo>
                <a:cubicBezTo>
                  <a:pt x="47" y="56"/>
                  <a:pt x="47" y="56"/>
                  <a:pt x="47" y="56"/>
                </a:cubicBezTo>
                <a:cubicBezTo>
                  <a:pt x="63" y="67"/>
                  <a:pt x="63" y="67"/>
                  <a:pt x="63" y="67"/>
                </a:cubicBezTo>
                <a:cubicBezTo>
                  <a:pt x="69" y="65"/>
                  <a:pt x="69" y="65"/>
                  <a:pt x="69" y="65"/>
                </a:cubicBezTo>
                <a:cubicBezTo>
                  <a:pt x="71" y="72"/>
                  <a:pt x="71" y="72"/>
                  <a:pt x="71" y="72"/>
                </a:cubicBezTo>
                <a:cubicBezTo>
                  <a:pt x="65" y="74"/>
                  <a:pt x="65" y="74"/>
                  <a:pt x="65" y="74"/>
                </a:cubicBezTo>
                <a:cubicBezTo>
                  <a:pt x="73" y="96"/>
                  <a:pt x="73" y="96"/>
                  <a:pt x="73" y="96"/>
                </a:cubicBezTo>
                <a:cubicBezTo>
                  <a:pt x="66" y="98"/>
                  <a:pt x="66" y="98"/>
                  <a:pt x="66" y="98"/>
                </a:cubicBezTo>
                <a:cubicBezTo>
                  <a:pt x="71" y="114"/>
                  <a:pt x="71" y="114"/>
                  <a:pt x="71" y="114"/>
                </a:cubicBezTo>
                <a:cubicBezTo>
                  <a:pt x="76" y="112"/>
                  <a:pt x="76" y="112"/>
                  <a:pt x="76" y="112"/>
                </a:cubicBezTo>
                <a:cubicBezTo>
                  <a:pt x="77" y="123"/>
                  <a:pt x="77" y="123"/>
                  <a:pt x="77" y="123"/>
                </a:cubicBezTo>
                <a:cubicBezTo>
                  <a:pt x="66" y="127"/>
                  <a:pt x="66" y="127"/>
                  <a:pt x="66" y="127"/>
                </a:cubicBezTo>
                <a:cubicBezTo>
                  <a:pt x="61" y="117"/>
                  <a:pt x="61" y="117"/>
                  <a:pt x="61" y="117"/>
                </a:cubicBezTo>
                <a:cubicBezTo>
                  <a:pt x="65" y="116"/>
                  <a:pt x="65" y="116"/>
                  <a:pt x="65" y="116"/>
                </a:cubicBezTo>
                <a:cubicBezTo>
                  <a:pt x="60" y="100"/>
                  <a:pt x="60" y="100"/>
                  <a:pt x="60" y="100"/>
                </a:cubicBezTo>
                <a:cubicBezTo>
                  <a:pt x="53" y="102"/>
                  <a:pt x="53" y="102"/>
                  <a:pt x="53" y="102"/>
                </a:cubicBezTo>
                <a:cubicBezTo>
                  <a:pt x="46" y="81"/>
                  <a:pt x="46" y="81"/>
                  <a:pt x="46" y="81"/>
                </a:cubicBezTo>
                <a:cubicBezTo>
                  <a:pt x="40" y="83"/>
                  <a:pt x="40" y="83"/>
                  <a:pt x="40" y="83"/>
                </a:cubicBezTo>
                <a:cubicBezTo>
                  <a:pt x="38" y="78"/>
                  <a:pt x="38" y="78"/>
                  <a:pt x="38" y="78"/>
                </a:cubicBezTo>
                <a:cubicBezTo>
                  <a:pt x="38" y="78"/>
                  <a:pt x="38" y="78"/>
                  <a:pt x="38" y="78"/>
                </a:cubicBezTo>
                <a:cubicBezTo>
                  <a:pt x="29" y="71"/>
                  <a:pt x="29" y="71"/>
                  <a:pt x="29" y="71"/>
                </a:cubicBezTo>
                <a:cubicBezTo>
                  <a:pt x="30" y="61"/>
                  <a:pt x="30" y="61"/>
                  <a:pt x="30" y="61"/>
                </a:cubicBezTo>
                <a:cubicBezTo>
                  <a:pt x="42" y="74"/>
                  <a:pt x="42" y="74"/>
                  <a:pt x="42" y="74"/>
                </a:cubicBezTo>
                <a:cubicBezTo>
                  <a:pt x="55" y="70"/>
                  <a:pt x="55" y="70"/>
                  <a:pt x="55" y="70"/>
                </a:cubicBezTo>
                <a:cubicBezTo>
                  <a:pt x="40" y="65"/>
                  <a:pt x="40" y="65"/>
                  <a:pt x="40" y="65"/>
                </a:cubicBezTo>
                <a:cubicBezTo>
                  <a:pt x="28" y="53"/>
                  <a:pt x="28" y="53"/>
                  <a:pt x="28" y="53"/>
                </a:cubicBezTo>
                <a:cubicBezTo>
                  <a:pt x="25" y="73"/>
                  <a:pt x="25" y="73"/>
                  <a:pt x="25" y="73"/>
                </a:cubicBezTo>
                <a:cubicBezTo>
                  <a:pt x="40" y="95"/>
                  <a:pt x="40" y="95"/>
                  <a:pt x="40" y="95"/>
                </a:cubicBezTo>
                <a:cubicBezTo>
                  <a:pt x="36" y="128"/>
                  <a:pt x="36" y="128"/>
                  <a:pt x="36" y="128"/>
                </a:cubicBezTo>
                <a:cubicBezTo>
                  <a:pt x="28" y="128"/>
                  <a:pt x="28" y="128"/>
                  <a:pt x="28" y="128"/>
                </a:cubicBezTo>
                <a:cubicBezTo>
                  <a:pt x="27" y="100"/>
                  <a:pt x="27" y="100"/>
                  <a:pt x="27" y="100"/>
                </a:cubicBezTo>
                <a:cubicBezTo>
                  <a:pt x="16" y="86"/>
                  <a:pt x="16" y="86"/>
                  <a:pt x="16" y="86"/>
                </a:cubicBezTo>
                <a:cubicBezTo>
                  <a:pt x="17" y="104"/>
                  <a:pt x="17" y="104"/>
                  <a:pt x="17" y="104"/>
                </a:cubicBezTo>
                <a:cubicBezTo>
                  <a:pt x="11" y="128"/>
                  <a:pt x="11" y="128"/>
                  <a:pt x="11" y="128"/>
                </a:cubicBezTo>
                <a:cubicBezTo>
                  <a:pt x="3" y="128"/>
                  <a:pt x="3" y="128"/>
                  <a:pt x="3" y="128"/>
                </a:cubicBezTo>
                <a:cubicBezTo>
                  <a:pt x="3" y="99"/>
                  <a:pt x="3" y="99"/>
                  <a:pt x="3" y="99"/>
                </a:cubicBezTo>
                <a:cubicBezTo>
                  <a:pt x="0" y="70"/>
                  <a:pt x="0" y="70"/>
                  <a:pt x="0" y="70"/>
                </a:cubicBezTo>
                <a:cubicBezTo>
                  <a:pt x="2" y="30"/>
                  <a:pt x="2" y="30"/>
                  <a:pt x="2" y="30"/>
                </a:cubicBezTo>
                <a:close/>
                <a:moveTo>
                  <a:pt x="60" y="124"/>
                </a:moveTo>
                <a:cubicBezTo>
                  <a:pt x="60" y="122"/>
                  <a:pt x="60" y="122"/>
                  <a:pt x="60" y="122"/>
                </a:cubicBezTo>
                <a:cubicBezTo>
                  <a:pt x="53" y="116"/>
                  <a:pt x="53" y="116"/>
                  <a:pt x="53" y="116"/>
                </a:cubicBezTo>
                <a:cubicBezTo>
                  <a:pt x="52" y="118"/>
                  <a:pt x="52" y="118"/>
                  <a:pt x="52" y="118"/>
                </a:cubicBezTo>
                <a:cubicBezTo>
                  <a:pt x="60" y="124"/>
                  <a:pt x="60" y="124"/>
                  <a:pt x="60" y="124"/>
                </a:cubicBezTo>
                <a:close/>
                <a:moveTo>
                  <a:pt x="56" y="126"/>
                </a:moveTo>
                <a:cubicBezTo>
                  <a:pt x="56" y="125"/>
                  <a:pt x="56" y="125"/>
                  <a:pt x="56" y="125"/>
                </a:cubicBezTo>
                <a:cubicBezTo>
                  <a:pt x="48" y="121"/>
                  <a:pt x="48" y="121"/>
                  <a:pt x="48" y="121"/>
                </a:cubicBezTo>
                <a:cubicBezTo>
                  <a:pt x="47" y="124"/>
                  <a:pt x="47" y="124"/>
                  <a:pt x="47" y="124"/>
                </a:cubicBezTo>
                <a:cubicBezTo>
                  <a:pt x="56" y="126"/>
                  <a:pt x="56" y="126"/>
                  <a:pt x="56" y="126"/>
                </a:cubicBezTo>
                <a:close/>
                <a:moveTo>
                  <a:pt x="91" y="122"/>
                </a:moveTo>
                <a:cubicBezTo>
                  <a:pt x="98" y="116"/>
                  <a:pt x="98" y="116"/>
                  <a:pt x="98" y="116"/>
                </a:cubicBezTo>
                <a:cubicBezTo>
                  <a:pt x="96" y="114"/>
                  <a:pt x="96" y="114"/>
                  <a:pt x="96" y="114"/>
                </a:cubicBezTo>
                <a:cubicBezTo>
                  <a:pt x="90" y="121"/>
                  <a:pt x="90" y="121"/>
                  <a:pt x="90" y="121"/>
                </a:cubicBezTo>
                <a:cubicBezTo>
                  <a:pt x="91" y="122"/>
                  <a:pt x="91" y="122"/>
                  <a:pt x="91" y="122"/>
                </a:cubicBezTo>
                <a:close/>
                <a:moveTo>
                  <a:pt x="89" y="119"/>
                </a:moveTo>
                <a:cubicBezTo>
                  <a:pt x="87" y="117"/>
                  <a:pt x="87" y="117"/>
                  <a:pt x="87" y="117"/>
                </a:cubicBezTo>
                <a:cubicBezTo>
                  <a:pt x="92" y="104"/>
                  <a:pt x="92" y="104"/>
                  <a:pt x="92" y="104"/>
                </a:cubicBezTo>
                <a:cubicBezTo>
                  <a:pt x="95" y="107"/>
                  <a:pt x="95" y="107"/>
                  <a:pt x="95" y="107"/>
                </a:cubicBezTo>
                <a:cubicBezTo>
                  <a:pt x="89" y="119"/>
                  <a:pt x="89" y="119"/>
                  <a:pt x="89" y="119"/>
                </a:cubicBezTo>
                <a:close/>
                <a:moveTo>
                  <a:pt x="83" y="118"/>
                </a:moveTo>
                <a:cubicBezTo>
                  <a:pt x="84" y="109"/>
                  <a:pt x="84" y="109"/>
                  <a:pt x="84" y="109"/>
                </a:cubicBezTo>
                <a:cubicBezTo>
                  <a:pt x="82" y="107"/>
                  <a:pt x="82" y="107"/>
                  <a:pt x="82" y="107"/>
                </a:cubicBezTo>
                <a:cubicBezTo>
                  <a:pt x="81" y="117"/>
                  <a:pt x="81" y="117"/>
                  <a:pt x="81" y="117"/>
                </a:cubicBezTo>
                <a:cubicBezTo>
                  <a:pt x="83" y="118"/>
                  <a:pt x="83" y="118"/>
                  <a:pt x="83" y="118"/>
                </a:cubicBezTo>
                <a:close/>
                <a:moveTo>
                  <a:pt x="19" y="0"/>
                </a:moveTo>
                <a:cubicBezTo>
                  <a:pt x="27" y="0"/>
                  <a:pt x="33" y="6"/>
                  <a:pt x="33" y="14"/>
                </a:cubicBezTo>
                <a:cubicBezTo>
                  <a:pt x="33" y="21"/>
                  <a:pt x="27" y="27"/>
                  <a:pt x="19" y="27"/>
                </a:cubicBezTo>
                <a:cubicBezTo>
                  <a:pt x="12" y="27"/>
                  <a:pt x="6" y="21"/>
                  <a:pt x="6" y="14"/>
                </a:cubicBezTo>
                <a:cubicBezTo>
                  <a:pt x="6" y="6"/>
                  <a:pt x="12" y="0"/>
                  <a:pt x="19" y="0"/>
                </a:cubicBezTo>
                <a:close/>
              </a:path>
            </a:pathLst>
          </a:custGeom>
          <a:solidFill>
            <a:schemeClr val="bg1"/>
          </a:solidFill>
          <a:ln>
            <a:noFill/>
          </a:ln>
        </p:spPr>
        <p:txBody>
          <a:bodyPr vert="horz" wrap="square" lIns="91440" tIns="45720" rIns="91440" bIns="45720" numCol="1" anchor="t" anchorCtr="0" compatLnSpc="1"/>
          <a:lstStyle/>
          <a:p>
            <a:pPr defTabSz="685800"/>
            <a:endParaRPr lang="zh-CN" altLang="en-US" sz="1350">
              <a:solidFill>
                <a:prstClr val="black"/>
              </a:solidFill>
            </a:endParaRPr>
          </a:p>
        </p:txBody>
      </p:sp>
      <p:sp>
        <p:nvSpPr>
          <p:cNvPr id="10" name="Freeform 5"/>
          <p:cNvSpPr>
            <a:spLocks noEditPoints="1"/>
          </p:cNvSpPr>
          <p:nvPr/>
        </p:nvSpPr>
        <p:spPr bwMode="auto">
          <a:xfrm>
            <a:off x="9855835" y="4208145"/>
            <a:ext cx="726440" cy="919480"/>
          </a:xfrm>
          <a:custGeom>
            <a:avLst/>
            <a:gdLst>
              <a:gd name="T0" fmla="*/ 66 w 113"/>
              <a:gd name="T1" fmla="*/ 56 h 133"/>
              <a:gd name="T2" fmla="*/ 57 w 113"/>
              <a:gd name="T3" fmla="*/ 60 h 133"/>
              <a:gd name="T4" fmla="*/ 47 w 113"/>
              <a:gd name="T5" fmla="*/ 81 h 133"/>
              <a:gd name="T6" fmla="*/ 7 w 113"/>
              <a:gd name="T7" fmla="*/ 92 h 133"/>
              <a:gd name="T8" fmla="*/ 19 w 113"/>
              <a:gd name="T9" fmla="*/ 99 h 133"/>
              <a:gd name="T10" fmla="*/ 22 w 113"/>
              <a:gd name="T11" fmla="*/ 98 h 133"/>
              <a:gd name="T12" fmla="*/ 26 w 113"/>
              <a:gd name="T13" fmla="*/ 96 h 133"/>
              <a:gd name="T14" fmla="*/ 30 w 113"/>
              <a:gd name="T15" fmla="*/ 94 h 133"/>
              <a:gd name="T16" fmla="*/ 37 w 113"/>
              <a:gd name="T17" fmla="*/ 94 h 133"/>
              <a:gd name="T18" fmla="*/ 41 w 113"/>
              <a:gd name="T19" fmla="*/ 93 h 133"/>
              <a:gd name="T20" fmla="*/ 44 w 113"/>
              <a:gd name="T21" fmla="*/ 91 h 133"/>
              <a:gd name="T22" fmla="*/ 48 w 113"/>
              <a:gd name="T23" fmla="*/ 89 h 133"/>
              <a:gd name="T24" fmla="*/ 52 w 113"/>
              <a:gd name="T25" fmla="*/ 88 h 133"/>
              <a:gd name="T26" fmla="*/ 63 w 113"/>
              <a:gd name="T27" fmla="*/ 74 h 133"/>
              <a:gd name="T28" fmla="*/ 80 w 113"/>
              <a:gd name="T29" fmla="*/ 55 h 133"/>
              <a:gd name="T30" fmla="*/ 75 w 113"/>
              <a:gd name="T31" fmla="*/ 133 h 133"/>
              <a:gd name="T32" fmla="*/ 98 w 113"/>
              <a:gd name="T33" fmla="*/ 88 h 133"/>
              <a:gd name="T34" fmla="*/ 113 w 113"/>
              <a:gd name="T35" fmla="*/ 133 h 133"/>
              <a:gd name="T36" fmla="*/ 107 w 113"/>
              <a:gd name="T37" fmla="*/ 32 h 133"/>
              <a:gd name="T38" fmla="*/ 13 w 113"/>
              <a:gd name="T39" fmla="*/ 120 h 133"/>
              <a:gd name="T40" fmla="*/ 7 w 113"/>
              <a:gd name="T41" fmla="*/ 111 h 133"/>
              <a:gd name="T42" fmla="*/ 0 w 113"/>
              <a:gd name="T43" fmla="*/ 117 h 133"/>
              <a:gd name="T44" fmla="*/ 46 w 113"/>
              <a:gd name="T45" fmla="*/ 99 h 133"/>
              <a:gd name="T46" fmla="*/ 44 w 113"/>
              <a:gd name="T47" fmla="*/ 99 h 133"/>
              <a:gd name="T48" fmla="*/ 58 w 113"/>
              <a:gd name="T49" fmla="*/ 110 h 133"/>
              <a:gd name="T50" fmla="*/ 52 w 113"/>
              <a:gd name="T51" fmla="*/ 95 h 133"/>
              <a:gd name="T52" fmla="*/ 58 w 113"/>
              <a:gd name="T53" fmla="*/ 101 h 133"/>
              <a:gd name="T54" fmla="*/ 25 w 113"/>
              <a:gd name="T55" fmla="*/ 116 h 133"/>
              <a:gd name="T56" fmla="*/ 33 w 113"/>
              <a:gd name="T57" fmla="*/ 108 h 133"/>
              <a:gd name="T58" fmla="*/ 29 w 113"/>
              <a:gd name="T59" fmla="*/ 127 h 133"/>
              <a:gd name="T60" fmla="*/ 33 w 113"/>
              <a:gd name="T61" fmla="*/ 118 h 133"/>
              <a:gd name="T62" fmla="*/ 36 w 113"/>
              <a:gd name="T63" fmla="*/ 116 h 133"/>
              <a:gd name="T64" fmla="*/ 37 w 113"/>
              <a:gd name="T65" fmla="*/ 117 h 133"/>
              <a:gd name="T66" fmla="*/ 33 w 113"/>
              <a:gd name="T67" fmla="*/ 126 h 133"/>
              <a:gd name="T68" fmla="*/ 37 w 113"/>
              <a:gd name="T69" fmla="*/ 107 h 133"/>
              <a:gd name="T70" fmla="*/ 25 w 113"/>
              <a:gd name="T71" fmla="*/ 123 h 133"/>
              <a:gd name="T72" fmla="*/ 33 w 113"/>
              <a:gd name="T73" fmla="*/ 106 h 133"/>
              <a:gd name="T74" fmla="*/ 25 w 113"/>
              <a:gd name="T75" fmla="*/ 108 h 133"/>
              <a:gd name="T76" fmla="*/ 37 w 113"/>
              <a:gd name="T77" fmla="*/ 102 h 133"/>
              <a:gd name="T78" fmla="*/ 32 w 113"/>
              <a:gd name="T79" fmla="*/ 102 h 133"/>
              <a:gd name="T80" fmla="*/ 42 w 113"/>
              <a:gd name="T81" fmla="*/ 93 h 133"/>
              <a:gd name="T82" fmla="*/ 40 w 113"/>
              <a:gd name="T83" fmla="*/ 132 h 133"/>
              <a:gd name="T84" fmla="*/ 20 w 113"/>
              <a:gd name="T85" fmla="*/ 130 h 133"/>
              <a:gd name="T86" fmla="*/ 25 w 113"/>
              <a:gd name="T87" fmla="*/ 106 h 133"/>
              <a:gd name="T88" fmla="*/ 56 w 113"/>
              <a:gd name="T89" fmla="*/ 78 h 133"/>
              <a:gd name="T90" fmla="*/ 55 w 113"/>
              <a:gd name="T91" fmla="*/ 82 h 133"/>
              <a:gd name="T92" fmla="*/ 53 w 113"/>
              <a:gd name="T93" fmla="*/ 68 h 133"/>
              <a:gd name="T94" fmla="*/ 89 w 113"/>
              <a:gd name="T95" fmla="*/ 28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13" h="133">
                <a:moveTo>
                  <a:pt x="107" y="32"/>
                </a:moveTo>
                <a:cubicBezTo>
                  <a:pt x="73" y="32"/>
                  <a:pt x="73" y="32"/>
                  <a:pt x="73" y="32"/>
                </a:cubicBezTo>
                <a:cubicBezTo>
                  <a:pt x="66" y="56"/>
                  <a:pt x="66" y="56"/>
                  <a:pt x="66" y="56"/>
                </a:cubicBezTo>
                <a:cubicBezTo>
                  <a:pt x="59" y="63"/>
                  <a:pt x="59" y="63"/>
                  <a:pt x="59" y="63"/>
                </a:cubicBezTo>
                <a:cubicBezTo>
                  <a:pt x="59" y="62"/>
                  <a:pt x="59" y="62"/>
                  <a:pt x="59" y="62"/>
                </a:cubicBezTo>
                <a:cubicBezTo>
                  <a:pt x="57" y="60"/>
                  <a:pt x="57" y="60"/>
                  <a:pt x="57" y="60"/>
                </a:cubicBezTo>
                <a:cubicBezTo>
                  <a:pt x="41" y="69"/>
                  <a:pt x="41" y="69"/>
                  <a:pt x="41" y="69"/>
                </a:cubicBezTo>
                <a:cubicBezTo>
                  <a:pt x="41" y="72"/>
                  <a:pt x="41" y="72"/>
                  <a:pt x="41" y="72"/>
                </a:cubicBezTo>
                <a:cubicBezTo>
                  <a:pt x="47" y="81"/>
                  <a:pt x="47" y="81"/>
                  <a:pt x="47" y="81"/>
                </a:cubicBezTo>
                <a:cubicBezTo>
                  <a:pt x="46" y="82"/>
                  <a:pt x="46" y="82"/>
                  <a:pt x="46" y="82"/>
                </a:cubicBezTo>
                <a:cubicBezTo>
                  <a:pt x="39" y="74"/>
                  <a:pt x="39" y="74"/>
                  <a:pt x="39" y="74"/>
                </a:cubicBezTo>
                <a:cubicBezTo>
                  <a:pt x="7" y="92"/>
                  <a:pt x="7" y="92"/>
                  <a:pt x="7" y="92"/>
                </a:cubicBezTo>
                <a:cubicBezTo>
                  <a:pt x="12" y="102"/>
                  <a:pt x="12" y="102"/>
                  <a:pt x="12" y="102"/>
                </a:cubicBezTo>
                <a:cubicBezTo>
                  <a:pt x="18" y="102"/>
                  <a:pt x="18" y="102"/>
                  <a:pt x="18" y="102"/>
                </a:cubicBezTo>
                <a:cubicBezTo>
                  <a:pt x="19" y="99"/>
                  <a:pt x="19" y="99"/>
                  <a:pt x="19" y="99"/>
                </a:cubicBezTo>
                <a:cubicBezTo>
                  <a:pt x="22" y="101"/>
                  <a:pt x="22" y="101"/>
                  <a:pt x="22" y="101"/>
                </a:cubicBezTo>
                <a:cubicBezTo>
                  <a:pt x="22" y="98"/>
                  <a:pt x="22" y="98"/>
                  <a:pt x="22" y="98"/>
                </a:cubicBezTo>
                <a:cubicBezTo>
                  <a:pt x="22" y="98"/>
                  <a:pt x="22" y="98"/>
                  <a:pt x="22" y="98"/>
                </a:cubicBezTo>
                <a:cubicBezTo>
                  <a:pt x="25" y="99"/>
                  <a:pt x="25" y="99"/>
                  <a:pt x="25" y="99"/>
                </a:cubicBezTo>
                <a:cubicBezTo>
                  <a:pt x="26" y="96"/>
                  <a:pt x="26" y="96"/>
                  <a:pt x="26" y="96"/>
                </a:cubicBezTo>
                <a:cubicBezTo>
                  <a:pt x="26" y="96"/>
                  <a:pt x="26" y="96"/>
                  <a:pt x="26" y="96"/>
                </a:cubicBezTo>
                <a:cubicBezTo>
                  <a:pt x="29" y="98"/>
                  <a:pt x="29" y="98"/>
                  <a:pt x="29" y="98"/>
                </a:cubicBezTo>
                <a:cubicBezTo>
                  <a:pt x="30" y="94"/>
                  <a:pt x="30" y="94"/>
                  <a:pt x="30" y="94"/>
                </a:cubicBezTo>
                <a:cubicBezTo>
                  <a:pt x="30" y="94"/>
                  <a:pt x="30" y="94"/>
                  <a:pt x="30" y="94"/>
                </a:cubicBezTo>
                <a:cubicBezTo>
                  <a:pt x="33" y="96"/>
                  <a:pt x="33" y="96"/>
                  <a:pt x="33" y="96"/>
                </a:cubicBezTo>
                <a:cubicBezTo>
                  <a:pt x="34" y="93"/>
                  <a:pt x="34" y="93"/>
                  <a:pt x="34" y="93"/>
                </a:cubicBezTo>
                <a:cubicBezTo>
                  <a:pt x="37" y="94"/>
                  <a:pt x="37" y="94"/>
                  <a:pt x="37" y="94"/>
                </a:cubicBezTo>
                <a:cubicBezTo>
                  <a:pt x="37" y="91"/>
                  <a:pt x="37" y="91"/>
                  <a:pt x="37" y="91"/>
                </a:cubicBezTo>
                <a:cubicBezTo>
                  <a:pt x="37" y="91"/>
                  <a:pt x="37" y="91"/>
                  <a:pt x="37" y="91"/>
                </a:cubicBezTo>
                <a:cubicBezTo>
                  <a:pt x="41" y="93"/>
                  <a:pt x="41" y="93"/>
                  <a:pt x="41" y="93"/>
                </a:cubicBezTo>
                <a:cubicBezTo>
                  <a:pt x="41" y="89"/>
                  <a:pt x="41" y="89"/>
                  <a:pt x="41" y="89"/>
                </a:cubicBezTo>
                <a:cubicBezTo>
                  <a:pt x="41" y="89"/>
                  <a:pt x="41" y="89"/>
                  <a:pt x="41" y="89"/>
                </a:cubicBezTo>
                <a:cubicBezTo>
                  <a:pt x="44" y="91"/>
                  <a:pt x="44" y="91"/>
                  <a:pt x="44" y="91"/>
                </a:cubicBezTo>
                <a:cubicBezTo>
                  <a:pt x="45" y="87"/>
                  <a:pt x="45" y="87"/>
                  <a:pt x="45" y="87"/>
                </a:cubicBezTo>
                <a:cubicBezTo>
                  <a:pt x="45" y="87"/>
                  <a:pt x="45" y="87"/>
                  <a:pt x="45" y="87"/>
                </a:cubicBezTo>
                <a:cubicBezTo>
                  <a:pt x="48" y="89"/>
                  <a:pt x="48" y="89"/>
                  <a:pt x="48" y="89"/>
                </a:cubicBezTo>
                <a:cubicBezTo>
                  <a:pt x="49" y="86"/>
                  <a:pt x="49" y="86"/>
                  <a:pt x="49" y="86"/>
                </a:cubicBezTo>
                <a:cubicBezTo>
                  <a:pt x="50" y="87"/>
                  <a:pt x="50" y="87"/>
                  <a:pt x="50" y="87"/>
                </a:cubicBezTo>
                <a:cubicBezTo>
                  <a:pt x="52" y="88"/>
                  <a:pt x="52" y="88"/>
                  <a:pt x="52" y="88"/>
                </a:cubicBezTo>
                <a:cubicBezTo>
                  <a:pt x="67" y="79"/>
                  <a:pt x="67" y="79"/>
                  <a:pt x="67" y="79"/>
                </a:cubicBezTo>
                <a:cubicBezTo>
                  <a:pt x="67" y="76"/>
                  <a:pt x="67" y="76"/>
                  <a:pt x="67" y="76"/>
                </a:cubicBezTo>
                <a:cubicBezTo>
                  <a:pt x="63" y="74"/>
                  <a:pt x="63" y="74"/>
                  <a:pt x="63" y="74"/>
                </a:cubicBezTo>
                <a:cubicBezTo>
                  <a:pt x="63" y="74"/>
                  <a:pt x="63" y="74"/>
                  <a:pt x="63" y="74"/>
                </a:cubicBezTo>
                <a:cubicBezTo>
                  <a:pt x="74" y="68"/>
                  <a:pt x="74" y="68"/>
                  <a:pt x="74" y="68"/>
                </a:cubicBezTo>
                <a:cubicBezTo>
                  <a:pt x="80" y="55"/>
                  <a:pt x="80" y="55"/>
                  <a:pt x="80" y="55"/>
                </a:cubicBezTo>
                <a:cubicBezTo>
                  <a:pt x="85" y="78"/>
                  <a:pt x="85" y="78"/>
                  <a:pt x="85" y="78"/>
                </a:cubicBezTo>
                <a:cubicBezTo>
                  <a:pt x="67" y="100"/>
                  <a:pt x="67" y="100"/>
                  <a:pt x="67" y="100"/>
                </a:cubicBezTo>
                <a:cubicBezTo>
                  <a:pt x="75" y="133"/>
                  <a:pt x="75" y="133"/>
                  <a:pt x="75" y="133"/>
                </a:cubicBezTo>
                <a:cubicBezTo>
                  <a:pt x="83" y="133"/>
                  <a:pt x="83" y="133"/>
                  <a:pt x="83" y="133"/>
                </a:cubicBezTo>
                <a:cubicBezTo>
                  <a:pt x="81" y="105"/>
                  <a:pt x="81" y="105"/>
                  <a:pt x="81" y="105"/>
                </a:cubicBezTo>
                <a:cubicBezTo>
                  <a:pt x="98" y="88"/>
                  <a:pt x="98" y="88"/>
                  <a:pt x="98" y="88"/>
                </a:cubicBezTo>
                <a:cubicBezTo>
                  <a:pt x="95" y="108"/>
                  <a:pt x="95" y="108"/>
                  <a:pt x="95" y="108"/>
                </a:cubicBezTo>
                <a:cubicBezTo>
                  <a:pt x="102" y="133"/>
                  <a:pt x="102" y="133"/>
                  <a:pt x="102" y="133"/>
                </a:cubicBezTo>
                <a:cubicBezTo>
                  <a:pt x="113" y="133"/>
                  <a:pt x="113" y="133"/>
                  <a:pt x="113" y="133"/>
                </a:cubicBezTo>
                <a:cubicBezTo>
                  <a:pt x="108" y="106"/>
                  <a:pt x="108" y="106"/>
                  <a:pt x="108" y="106"/>
                </a:cubicBezTo>
                <a:cubicBezTo>
                  <a:pt x="113" y="81"/>
                  <a:pt x="113" y="81"/>
                  <a:pt x="113" y="81"/>
                </a:cubicBezTo>
                <a:cubicBezTo>
                  <a:pt x="107" y="32"/>
                  <a:pt x="107" y="32"/>
                  <a:pt x="107" y="32"/>
                </a:cubicBezTo>
                <a:close/>
                <a:moveTo>
                  <a:pt x="15" y="110"/>
                </a:moveTo>
                <a:cubicBezTo>
                  <a:pt x="16" y="111"/>
                  <a:pt x="16" y="111"/>
                  <a:pt x="16" y="111"/>
                </a:cubicBezTo>
                <a:cubicBezTo>
                  <a:pt x="13" y="120"/>
                  <a:pt x="13" y="120"/>
                  <a:pt x="13" y="120"/>
                </a:cubicBezTo>
                <a:cubicBezTo>
                  <a:pt x="11" y="118"/>
                  <a:pt x="11" y="118"/>
                  <a:pt x="11" y="118"/>
                </a:cubicBezTo>
                <a:cubicBezTo>
                  <a:pt x="15" y="110"/>
                  <a:pt x="15" y="110"/>
                  <a:pt x="15" y="110"/>
                </a:cubicBezTo>
                <a:close/>
                <a:moveTo>
                  <a:pt x="7" y="111"/>
                </a:moveTo>
                <a:cubicBezTo>
                  <a:pt x="8" y="112"/>
                  <a:pt x="8" y="112"/>
                  <a:pt x="8" y="112"/>
                </a:cubicBezTo>
                <a:cubicBezTo>
                  <a:pt x="2" y="120"/>
                  <a:pt x="2" y="120"/>
                  <a:pt x="2" y="120"/>
                </a:cubicBezTo>
                <a:cubicBezTo>
                  <a:pt x="0" y="117"/>
                  <a:pt x="0" y="117"/>
                  <a:pt x="0" y="117"/>
                </a:cubicBezTo>
                <a:cubicBezTo>
                  <a:pt x="7" y="111"/>
                  <a:pt x="7" y="111"/>
                  <a:pt x="7" y="111"/>
                </a:cubicBezTo>
                <a:close/>
                <a:moveTo>
                  <a:pt x="44" y="99"/>
                </a:moveTo>
                <a:cubicBezTo>
                  <a:pt x="46" y="99"/>
                  <a:pt x="46" y="99"/>
                  <a:pt x="46" y="99"/>
                </a:cubicBezTo>
                <a:cubicBezTo>
                  <a:pt x="48" y="108"/>
                  <a:pt x="48" y="108"/>
                  <a:pt x="48" y="108"/>
                </a:cubicBezTo>
                <a:cubicBezTo>
                  <a:pt x="45" y="107"/>
                  <a:pt x="45" y="107"/>
                  <a:pt x="45" y="107"/>
                </a:cubicBezTo>
                <a:cubicBezTo>
                  <a:pt x="44" y="99"/>
                  <a:pt x="44" y="99"/>
                  <a:pt x="44" y="99"/>
                </a:cubicBezTo>
                <a:close/>
                <a:moveTo>
                  <a:pt x="48" y="99"/>
                </a:moveTo>
                <a:cubicBezTo>
                  <a:pt x="50" y="98"/>
                  <a:pt x="50" y="98"/>
                  <a:pt x="50" y="98"/>
                </a:cubicBezTo>
                <a:cubicBezTo>
                  <a:pt x="58" y="110"/>
                  <a:pt x="58" y="110"/>
                  <a:pt x="58" y="110"/>
                </a:cubicBezTo>
                <a:cubicBezTo>
                  <a:pt x="54" y="111"/>
                  <a:pt x="54" y="111"/>
                  <a:pt x="54" y="111"/>
                </a:cubicBezTo>
                <a:cubicBezTo>
                  <a:pt x="48" y="99"/>
                  <a:pt x="48" y="99"/>
                  <a:pt x="48" y="99"/>
                </a:cubicBezTo>
                <a:close/>
                <a:moveTo>
                  <a:pt x="52" y="95"/>
                </a:moveTo>
                <a:cubicBezTo>
                  <a:pt x="54" y="94"/>
                  <a:pt x="54" y="94"/>
                  <a:pt x="54" y="94"/>
                </a:cubicBezTo>
                <a:cubicBezTo>
                  <a:pt x="61" y="100"/>
                  <a:pt x="61" y="100"/>
                  <a:pt x="61" y="100"/>
                </a:cubicBezTo>
                <a:cubicBezTo>
                  <a:pt x="58" y="101"/>
                  <a:pt x="58" y="101"/>
                  <a:pt x="58" y="101"/>
                </a:cubicBezTo>
                <a:cubicBezTo>
                  <a:pt x="52" y="95"/>
                  <a:pt x="52" y="95"/>
                  <a:pt x="52" y="95"/>
                </a:cubicBezTo>
                <a:close/>
                <a:moveTo>
                  <a:pt x="25" y="120"/>
                </a:moveTo>
                <a:cubicBezTo>
                  <a:pt x="25" y="116"/>
                  <a:pt x="25" y="116"/>
                  <a:pt x="25" y="116"/>
                </a:cubicBezTo>
                <a:cubicBezTo>
                  <a:pt x="26" y="115"/>
                  <a:pt x="26" y="114"/>
                  <a:pt x="27" y="113"/>
                </a:cubicBezTo>
                <a:cubicBezTo>
                  <a:pt x="28" y="112"/>
                  <a:pt x="29" y="111"/>
                  <a:pt x="30" y="110"/>
                </a:cubicBezTo>
                <a:cubicBezTo>
                  <a:pt x="31" y="108"/>
                  <a:pt x="32" y="108"/>
                  <a:pt x="33" y="108"/>
                </a:cubicBezTo>
                <a:cubicBezTo>
                  <a:pt x="33" y="108"/>
                  <a:pt x="33" y="108"/>
                  <a:pt x="33" y="109"/>
                </a:cubicBezTo>
                <a:cubicBezTo>
                  <a:pt x="33" y="110"/>
                  <a:pt x="28" y="117"/>
                  <a:pt x="25" y="120"/>
                </a:cubicBezTo>
                <a:close/>
                <a:moveTo>
                  <a:pt x="29" y="127"/>
                </a:moveTo>
                <a:cubicBezTo>
                  <a:pt x="25" y="127"/>
                  <a:pt x="25" y="127"/>
                  <a:pt x="25" y="127"/>
                </a:cubicBezTo>
                <a:cubicBezTo>
                  <a:pt x="25" y="127"/>
                  <a:pt x="25" y="127"/>
                  <a:pt x="25" y="127"/>
                </a:cubicBezTo>
                <a:cubicBezTo>
                  <a:pt x="29" y="123"/>
                  <a:pt x="31" y="121"/>
                  <a:pt x="33" y="118"/>
                </a:cubicBezTo>
                <a:cubicBezTo>
                  <a:pt x="35" y="116"/>
                  <a:pt x="36" y="114"/>
                  <a:pt x="37" y="111"/>
                </a:cubicBezTo>
                <a:cubicBezTo>
                  <a:pt x="37" y="112"/>
                  <a:pt x="37" y="112"/>
                  <a:pt x="37" y="112"/>
                </a:cubicBezTo>
                <a:cubicBezTo>
                  <a:pt x="37" y="113"/>
                  <a:pt x="36" y="114"/>
                  <a:pt x="36" y="116"/>
                </a:cubicBezTo>
                <a:cubicBezTo>
                  <a:pt x="35" y="118"/>
                  <a:pt x="33" y="123"/>
                  <a:pt x="31" y="124"/>
                </a:cubicBezTo>
                <a:cubicBezTo>
                  <a:pt x="30" y="126"/>
                  <a:pt x="29" y="126"/>
                  <a:pt x="29" y="127"/>
                </a:cubicBezTo>
                <a:close/>
                <a:moveTo>
                  <a:pt x="37" y="117"/>
                </a:moveTo>
                <a:cubicBezTo>
                  <a:pt x="37" y="127"/>
                  <a:pt x="37" y="127"/>
                  <a:pt x="37" y="127"/>
                </a:cubicBezTo>
                <a:cubicBezTo>
                  <a:pt x="32" y="127"/>
                  <a:pt x="32" y="127"/>
                  <a:pt x="32" y="127"/>
                </a:cubicBezTo>
                <a:cubicBezTo>
                  <a:pt x="32" y="127"/>
                  <a:pt x="32" y="126"/>
                  <a:pt x="33" y="126"/>
                </a:cubicBezTo>
                <a:cubicBezTo>
                  <a:pt x="35" y="124"/>
                  <a:pt x="36" y="120"/>
                  <a:pt x="37" y="117"/>
                </a:cubicBezTo>
                <a:close/>
                <a:moveTo>
                  <a:pt x="37" y="102"/>
                </a:moveTo>
                <a:cubicBezTo>
                  <a:pt x="37" y="107"/>
                  <a:pt x="37" y="107"/>
                  <a:pt x="37" y="107"/>
                </a:cubicBezTo>
                <a:cubicBezTo>
                  <a:pt x="35" y="111"/>
                  <a:pt x="33" y="114"/>
                  <a:pt x="31" y="117"/>
                </a:cubicBezTo>
                <a:cubicBezTo>
                  <a:pt x="30" y="119"/>
                  <a:pt x="28" y="121"/>
                  <a:pt x="25" y="124"/>
                </a:cubicBezTo>
                <a:cubicBezTo>
                  <a:pt x="25" y="123"/>
                  <a:pt x="25" y="123"/>
                  <a:pt x="25" y="123"/>
                </a:cubicBezTo>
                <a:cubicBezTo>
                  <a:pt x="25" y="123"/>
                  <a:pt x="25" y="123"/>
                  <a:pt x="25" y="123"/>
                </a:cubicBezTo>
                <a:cubicBezTo>
                  <a:pt x="25" y="123"/>
                  <a:pt x="35" y="111"/>
                  <a:pt x="35" y="109"/>
                </a:cubicBezTo>
                <a:cubicBezTo>
                  <a:pt x="35" y="107"/>
                  <a:pt x="34" y="106"/>
                  <a:pt x="33" y="106"/>
                </a:cubicBezTo>
                <a:cubicBezTo>
                  <a:pt x="32" y="106"/>
                  <a:pt x="30" y="106"/>
                  <a:pt x="28" y="108"/>
                </a:cubicBezTo>
                <a:cubicBezTo>
                  <a:pt x="27" y="109"/>
                  <a:pt x="26" y="111"/>
                  <a:pt x="25" y="112"/>
                </a:cubicBezTo>
                <a:cubicBezTo>
                  <a:pt x="25" y="108"/>
                  <a:pt x="25" y="108"/>
                  <a:pt x="25" y="108"/>
                </a:cubicBezTo>
                <a:cubicBezTo>
                  <a:pt x="26" y="108"/>
                  <a:pt x="27" y="106"/>
                  <a:pt x="29" y="105"/>
                </a:cubicBezTo>
                <a:cubicBezTo>
                  <a:pt x="30" y="105"/>
                  <a:pt x="32" y="104"/>
                  <a:pt x="33" y="104"/>
                </a:cubicBezTo>
                <a:cubicBezTo>
                  <a:pt x="34" y="103"/>
                  <a:pt x="36" y="103"/>
                  <a:pt x="37" y="102"/>
                </a:cubicBezTo>
                <a:close/>
                <a:moveTo>
                  <a:pt x="25" y="106"/>
                </a:moveTo>
                <a:cubicBezTo>
                  <a:pt x="26" y="105"/>
                  <a:pt x="27" y="104"/>
                  <a:pt x="28" y="104"/>
                </a:cubicBezTo>
                <a:cubicBezTo>
                  <a:pt x="30" y="103"/>
                  <a:pt x="31" y="102"/>
                  <a:pt x="32" y="102"/>
                </a:cubicBezTo>
                <a:cubicBezTo>
                  <a:pt x="34" y="101"/>
                  <a:pt x="36" y="101"/>
                  <a:pt x="37" y="100"/>
                </a:cubicBezTo>
                <a:cubicBezTo>
                  <a:pt x="37" y="96"/>
                  <a:pt x="37" y="96"/>
                  <a:pt x="37" y="96"/>
                </a:cubicBezTo>
                <a:cubicBezTo>
                  <a:pt x="42" y="93"/>
                  <a:pt x="42" y="93"/>
                  <a:pt x="42" y="93"/>
                </a:cubicBezTo>
                <a:cubicBezTo>
                  <a:pt x="42" y="130"/>
                  <a:pt x="42" y="130"/>
                  <a:pt x="42" y="130"/>
                </a:cubicBezTo>
                <a:cubicBezTo>
                  <a:pt x="42" y="132"/>
                  <a:pt x="42" y="132"/>
                  <a:pt x="42" y="132"/>
                </a:cubicBezTo>
                <a:cubicBezTo>
                  <a:pt x="40" y="132"/>
                  <a:pt x="40" y="132"/>
                  <a:pt x="40" y="132"/>
                </a:cubicBezTo>
                <a:cubicBezTo>
                  <a:pt x="23" y="132"/>
                  <a:pt x="23" y="132"/>
                  <a:pt x="23" y="132"/>
                </a:cubicBezTo>
                <a:cubicBezTo>
                  <a:pt x="20" y="132"/>
                  <a:pt x="20" y="132"/>
                  <a:pt x="20" y="132"/>
                </a:cubicBezTo>
                <a:cubicBezTo>
                  <a:pt x="20" y="130"/>
                  <a:pt x="20" y="130"/>
                  <a:pt x="20" y="130"/>
                </a:cubicBezTo>
                <a:cubicBezTo>
                  <a:pt x="20" y="104"/>
                  <a:pt x="20" y="104"/>
                  <a:pt x="20" y="104"/>
                </a:cubicBezTo>
                <a:cubicBezTo>
                  <a:pt x="25" y="101"/>
                  <a:pt x="25" y="101"/>
                  <a:pt x="25" y="101"/>
                </a:cubicBezTo>
                <a:cubicBezTo>
                  <a:pt x="25" y="106"/>
                  <a:pt x="25" y="106"/>
                  <a:pt x="25" y="106"/>
                </a:cubicBezTo>
                <a:close/>
                <a:moveTo>
                  <a:pt x="53" y="68"/>
                </a:moveTo>
                <a:cubicBezTo>
                  <a:pt x="51" y="70"/>
                  <a:pt x="51" y="70"/>
                  <a:pt x="51" y="70"/>
                </a:cubicBezTo>
                <a:cubicBezTo>
                  <a:pt x="56" y="78"/>
                  <a:pt x="56" y="78"/>
                  <a:pt x="56" y="78"/>
                </a:cubicBezTo>
                <a:cubicBezTo>
                  <a:pt x="59" y="77"/>
                  <a:pt x="59" y="77"/>
                  <a:pt x="59" y="77"/>
                </a:cubicBezTo>
                <a:cubicBezTo>
                  <a:pt x="60" y="79"/>
                  <a:pt x="60" y="79"/>
                  <a:pt x="60" y="79"/>
                </a:cubicBezTo>
                <a:cubicBezTo>
                  <a:pt x="55" y="82"/>
                  <a:pt x="55" y="82"/>
                  <a:pt x="55" y="82"/>
                </a:cubicBezTo>
                <a:cubicBezTo>
                  <a:pt x="48" y="69"/>
                  <a:pt x="48" y="69"/>
                  <a:pt x="48" y="69"/>
                </a:cubicBezTo>
                <a:cubicBezTo>
                  <a:pt x="53" y="67"/>
                  <a:pt x="53" y="67"/>
                  <a:pt x="53" y="67"/>
                </a:cubicBezTo>
                <a:cubicBezTo>
                  <a:pt x="53" y="68"/>
                  <a:pt x="53" y="68"/>
                  <a:pt x="53" y="68"/>
                </a:cubicBezTo>
                <a:close/>
                <a:moveTo>
                  <a:pt x="89" y="0"/>
                </a:moveTo>
                <a:cubicBezTo>
                  <a:pt x="81" y="0"/>
                  <a:pt x="75" y="7"/>
                  <a:pt x="75" y="14"/>
                </a:cubicBezTo>
                <a:cubicBezTo>
                  <a:pt x="75" y="22"/>
                  <a:pt x="81" y="28"/>
                  <a:pt x="89" y="28"/>
                </a:cubicBezTo>
                <a:cubicBezTo>
                  <a:pt x="97" y="28"/>
                  <a:pt x="103" y="22"/>
                  <a:pt x="103" y="14"/>
                </a:cubicBezTo>
                <a:cubicBezTo>
                  <a:pt x="103" y="7"/>
                  <a:pt x="97" y="0"/>
                  <a:pt x="89" y="0"/>
                </a:cubicBezTo>
                <a:close/>
              </a:path>
            </a:pathLst>
          </a:custGeom>
          <a:solidFill>
            <a:schemeClr val="bg1"/>
          </a:solidFill>
          <a:ln>
            <a:noFill/>
          </a:ln>
        </p:spPr>
        <p:txBody>
          <a:bodyPr vert="horz" wrap="square" lIns="91440" tIns="45720" rIns="91440" bIns="45720" numCol="1" anchor="t" anchorCtr="0" compatLnSpc="1"/>
          <a:lstStyle/>
          <a:p>
            <a:pPr defTabSz="685800"/>
            <a:endParaRPr lang="zh-CN" altLang="en-US" sz="1350">
              <a:solidFill>
                <a:prstClr val="black"/>
              </a:solidFill>
            </a:endParaRPr>
          </a:p>
        </p:txBody>
      </p:sp>
      <p:sp>
        <p:nvSpPr>
          <p:cNvPr id="7" name="TextBox 76"/>
          <p:cNvSpPr txBox="1"/>
          <p:nvPr/>
        </p:nvSpPr>
        <p:spPr>
          <a:xfrm>
            <a:off x="970280" y="2984500"/>
            <a:ext cx="1981200" cy="398780"/>
          </a:xfrm>
          <a:prstGeom prst="rect">
            <a:avLst/>
          </a:prstGeom>
          <a:noFill/>
        </p:spPr>
        <p:txBody>
          <a:bodyPr wrap="square" rtlCol="0">
            <a:spAutoFit/>
          </a:bodyPr>
          <a:lstStyle/>
          <a:p>
            <a:pPr algn="l"/>
            <a:r>
              <a:rPr lang="zh-CN" altLang="en-US" sz="2000" dirty="0">
                <a:solidFill>
                  <a:schemeClr val="bg1"/>
                </a:solidFill>
                <a:latin typeface="微软雅黑" panose="020B0503020204020204" pitchFamily="34" charset="-122"/>
                <a:ea typeface="微软雅黑" panose="020B0503020204020204" pitchFamily="34" charset="-122"/>
              </a:rPr>
              <a:t>请在此添加标题</a:t>
            </a:r>
            <a:endParaRPr lang="zh-CN" altLang="en-US" sz="2000" dirty="0">
              <a:solidFill>
                <a:schemeClr val="bg1"/>
              </a:solidFill>
              <a:latin typeface="微软雅黑" panose="020B0503020204020204" pitchFamily="34" charset="-122"/>
              <a:ea typeface="微软雅黑" panose="020B0503020204020204" pitchFamily="34" charset="-122"/>
            </a:endParaRPr>
          </a:p>
        </p:txBody>
      </p:sp>
      <p:sp>
        <p:nvSpPr>
          <p:cNvPr id="8" name="TextBox 76"/>
          <p:cNvSpPr txBox="1"/>
          <p:nvPr/>
        </p:nvSpPr>
        <p:spPr>
          <a:xfrm>
            <a:off x="3224530" y="2984500"/>
            <a:ext cx="1981200" cy="398780"/>
          </a:xfrm>
          <a:prstGeom prst="rect">
            <a:avLst/>
          </a:prstGeom>
          <a:noFill/>
        </p:spPr>
        <p:txBody>
          <a:bodyPr wrap="square" rtlCol="0">
            <a:spAutoFit/>
          </a:bodyPr>
          <a:lstStyle/>
          <a:p>
            <a:pPr algn="l"/>
            <a:r>
              <a:rPr lang="zh-CN" altLang="en-US" sz="2000" dirty="0">
                <a:solidFill>
                  <a:schemeClr val="bg1"/>
                </a:solidFill>
                <a:latin typeface="微软雅黑" panose="020B0503020204020204" pitchFamily="34" charset="-122"/>
                <a:ea typeface="微软雅黑" panose="020B0503020204020204" pitchFamily="34" charset="-122"/>
              </a:rPr>
              <a:t>请在此添加标题</a:t>
            </a:r>
            <a:endParaRPr lang="zh-CN" altLang="en-US" sz="2000" dirty="0">
              <a:solidFill>
                <a:schemeClr val="bg1"/>
              </a:solidFill>
              <a:latin typeface="微软雅黑" panose="020B0503020204020204" pitchFamily="34" charset="-122"/>
              <a:ea typeface="微软雅黑" panose="020B0503020204020204" pitchFamily="34" charset="-122"/>
            </a:endParaRPr>
          </a:p>
        </p:txBody>
      </p:sp>
      <p:sp>
        <p:nvSpPr>
          <p:cNvPr id="9" name="TextBox 76"/>
          <p:cNvSpPr txBox="1"/>
          <p:nvPr/>
        </p:nvSpPr>
        <p:spPr>
          <a:xfrm>
            <a:off x="5520099" y="4311959"/>
            <a:ext cx="4889411" cy="1209675"/>
          </a:xfrm>
          <a:prstGeom prst="rect">
            <a:avLst/>
          </a:prstGeom>
          <a:noFill/>
        </p:spPr>
        <p:txBody>
          <a:bodyPr wrap="square" rtlCol="0">
            <a:spAutoFit/>
          </a:bodyPr>
          <a:lstStyle/>
          <a:p>
            <a:pPr>
              <a:lnSpc>
                <a:spcPct val="130000"/>
              </a:lnSpc>
            </a:pPr>
            <a:r>
              <a:rPr lang="en-US" altLang="zh-CN" sz="1400" b="1" dirty="0" err="1">
                <a:latin typeface="宋体" panose="02010600030101010101" pitchFamily="2" charset="-122"/>
                <a:ea typeface="宋体" panose="02010600030101010101" pitchFamily="2" charset="-122"/>
                <a:cs typeface="宋体" panose="02010600030101010101" pitchFamily="2" charset="-122"/>
                <a:sym typeface="+mn-ea"/>
              </a:rPr>
              <a:t>肝功能受损患者</a:t>
            </a:r>
            <a:r>
              <a:rPr lang="zh-CN" altLang="en-US" sz="1400" b="1" dirty="0">
                <a:latin typeface="宋体" panose="02010600030101010101" pitchFamily="2" charset="-122"/>
                <a:ea typeface="宋体" panose="02010600030101010101" pitchFamily="2" charset="-122"/>
                <a:cs typeface="宋体" panose="02010600030101010101" pitchFamily="2" charset="-122"/>
                <a:sym typeface="+mn-ea"/>
              </a:rPr>
              <a:t>：</a:t>
            </a:r>
            <a:endParaRPr lang="en-US" altLang="zh-CN" sz="1400" dirty="0">
              <a:latin typeface="宋体" panose="02010600030101010101" pitchFamily="2" charset="-122"/>
              <a:ea typeface="宋体" panose="02010600030101010101" pitchFamily="2" charset="-122"/>
              <a:cs typeface="宋体" panose="02010600030101010101" pitchFamily="2" charset="-122"/>
              <a:sym typeface="+mn-ea"/>
            </a:endParaRPr>
          </a:p>
          <a:p>
            <a:pPr>
              <a:lnSpc>
                <a:spcPct val="130000"/>
              </a:lnSpc>
            </a:pPr>
            <a:r>
              <a:rPr lang="en-US" altLang="zh-CN" sz="1400" dirty="0">
                <a:latin typeface="宋体" panose="02010600030101010101" pitchFamily="2" charset="-122"/>
                <a:ea typeface="宋体" panose="02010600030101010101" pitchFamily="2" charset="-122"/>
                <a:cs typeface="宋体" panose="02010600030101010101" pitchFamily="2" charset="-122"/>
                <a:sym typeface="+mn-ea"/>
              </a:rPr>
              <a:t>    肝功能受损患者（Child-Pugh分级A级和B级）不需要进行初始剂量的调整。只有在治疗不能良好耐受时，在仔细进行获益-风险评估后应当考虑将剂量下调至20mg，一日两次。</a:t>
            </a:r>
            <a:endParaRPr lang="zh-CN" altLang="en-US" sz="1400" dirty="0">
              <a:solidFill>
                <a:schemeClr val="bg1"/>
              </a:solidFill>
              <a:latin typeface="微软雅黑" panose="020B0503020204020204" pitchFamily="34" charset="-122"/>
              <a:ea typeface="微软雅黑" panose="020B0503020204020204" pitchFamily="34" charset="-122"/>
            </a:endParaRPr>
          </a:p>
        </p:txBody>
      </p:sp>
      <p:sp>
        <p:nvSpPr>
          <p:cNvPr id="12" name="TextBox 76"/>
          <p:cNvSpPr txBox="1"/>
          <p:nvPr/>
        </p:nvSpPr>
        <p:spPr>
          <a:xfrm>
            <a:off x="9228455" y="5358765"/>
            <a:ext cx="1981200" cy="398780"/>
          </a:xfrm>
          <a:prstGeom prst="rect">
            <a:avLst/>
          </a:prstGeom>
          <a:noFill/>
        </p:spPr>
        <p:txBody>
          <a:bodyPr wrap="square" rtlCol="0">
            <a:spAutoFit/>
          </a:bodyPr>
          <a:lstStyle/>
          <a:p>
            <a:pPr algn="l"/>
            <a:r>
              <a:rPr lang="zh-CN" altLang="en-US" sz="2000" dirty="0">
                <a:solidFill>
                  <a:schemeClr val="bg1"/>
                </a:solidFill>
                <a:latin typeface="微软雅黑" panose="020B0503020204020204" pitchFamily="34" charset="-122"/>
                <a:ea typeface="微软雅黑" panose="020B0503020204020204" pitchFamily="34" charset="-122"/>
              </a:rPr>
              <a:t>请在此添加标题</a:t>
            </a:r>
            <a:endParaRPr lang="zh-CN" altLang="en-US" sz="2000" dirty="0">
              <a:solidFill>
                <a:schemeClr val="bg1"/>
              </a:solidFill>
              <a:latin typeface="微软雅黑" panose="020B0503020204020204" pitchFamily="34" charset="-122"/>
              <a:ea typeface="微软雅黑" panose="020B0503020204020204" pitchFamily="34" charset="-122"/>
            </a:endParaRPr>
          </a:p>
        </p:txBody>
      </p:sp>
      <p:sp>
        <p:nvSpPr>
          <p:cNvPr id="14" name="矩形 13"/>
          <p:cNvSpPr/>
          <p:nvPr/>
        </p:nvSpPr>
        <p:spPr>
          <a:xfrm>
            <a:off x="1159510" y="704850"/>
            <a:ext cx="10643870" cy="3151505"/>
          </a:xfrm>
          <a:prstGeom prst="rect">
            <a:avLst/>
          </a:prstGeom>
        </p:spPr>
        <p:txBody>
          <a:bodyPr wrap="square">
            <a:noAutofit/>
          </a:bodyPr>
          <a:lstStyle/>
          <a:p>
            <a:pPr algn="l">
              <a:lnSpc>
                <a:spcPct val="130000"/>
              </a:lnSpc>
              <a:spcBef>
                <a:spcPts val="0"/>
              </a:spcBef>
              <a:spcAft>
                <a:spcPts val="0"/>
              </a:spcAft>
            </a:pPr>
            <a:r>
              <a:rPr lang="en-US" altLang="zh-CN" sz="1400" b="1" dirty="0">
                <a:latin typeface="宋体" panose="02010600030101010101" pitchFamily="2" charset="-122"/>
                <a:ea typeface="宋体" panose="02010600030101010101" pitchFamily="2" charset="-122"/>
                <a:cs typeface="宋体" panose="02010600030101010101" pitchFamily="2" charset="-122"/>
                <a:sym typeface="+mn-ea"/>
              </a:rPr>
              <a:t>1.11 用法用量</a:t>
            </a:r>
            <a:endParaRPr lang="en-US" altLang="zh-CN" sz="1400" b="1" dirty="0">
              <a:latin typeface="宋体" panose="02010600030101010101" pitchFamily="2" charset="-122"/>
              <a:ea typeface="宋体" panose="02010600030101010101" pitchFamily="2" charset="-122"/>
              <a:cs typeface="宋体" panose="02010600030101010101" pitchFamily="2" charset="-122"/>
              <a:sym typeface="+mn-ea"/>
            </a:endParaRPr>
          </a:p>
          <a:p>
            <a:pPr algn="l">
              <a:lnSpc>
                <a:spcPct val="130000"/>
              </a:lnSpc>
              <a:spcBef>
                <a:spcPts val="0"/>
              </a:spcBef>
              <a:spcAft>
                <a:spcPts val="0"/>
              </a:spcAft>
            </a:pPr>
            <a:r>
              <a:rPr lang="zh-CN" altLang="en-US" sz="1400" b="1" dirty="0">
                <a:latin typeface="宋体" panose="02010600030101010101" pitchFamily="2" charset="-122"/>
                <a:ea typeface="宋体" panose="02010600030101010101" pitchFamily="2" charset="-122"/>
                <a:cs typeface="宋体" panose="02010600030101010101" pitchFamily="2" charset="-122"/>
                <a:sym typeface="+mn-ea"/>
              </a:rPr>
              <a:t>（</a:t>
            </a:r>
            <a:r>
              <a:rPr lang="en-US" altLang="zh-CN" sz="1400" b="1" dirty="0">
                <a:latin typeface="宋体" panose="02010600030101010101" pitchFamily="2" charset="-122"/>
                <a:ea typeface="宋体" panose="02010600030101010101" pitchFamily="2" charset="-122"/>
                <a:cs typeface="宋体" panose="02010600030101010101" pitchFamily="2" charset="-122"/>
                <a:sym typeface="+mn-ea"/>
              </a:rPr>
              <a:t>1</a:t>
            </a:r>
            <a:r>
              <a:rPr lang="zh-CN" altLang="en-US" sz="1400" b="1" dirty="0">
                <a:latin typeface="宋体" panose="02010600030101010101" pitchFamily="2" charset="-122"/>
                <a:ea typeface="宋体" panose="02010600030101010101" pitchFamily="2" charset="-122"/>
                <a:cs typeface="宋体" panose="02010600030101010101" pitchFamily="2" charset="-122"/>
                <a:sym typeface="+mn-ea"/>
              </a:rPr>
              <a:t>）</a:t>
            </a:r>
            <a:r>
              <a:rPr lang="zh-CN" sz="1400" b="1" dirty="0">
                <a:latin typeface="宋体" panose="02010600030101010101" pitchFamily="2" charset="-122"/>
                <a:ea typeface="宋体" panose="02010600030101010101" pitchFamily="2" charset="-122"/>
                <a:cs typeface="宋体" panose="02010600030101010101" pitchFamily="2" charset="-122"/>
                <a:sym typeface="+mn-ea"/>
              </a:rPr>
              <a:t>只能由对肺动脉高压治疗有经验的医师对患者进行治疗的启动和监测。</a:t>
            </a:r>
            <a:endParaRPr lang="en-US" altLang="zh-CN" sz="1400" b="1" dirty="0">
              <a:latin typeface="宋体" panose="02010600030101010101" pitchFamily="2" charset="-122"/>
              <a:ea typeface="宋体" panose="02010600030101010101" pitchFamily="2" charset="-122"/>
              <a:cs typeface="宋体" panose="02010600030101010101" pitchFamily="2" charset="-122"/>
              <a:sym typeface="+mn-ea"/>
            </a:endParaRPr>
          </a:p>
          <a:p>
            <a:pPr>
              <a:lnSpc>
                <a:spcPct val="130000"/>
              </a:lnSpc>
            </a:pPr>
            <a:r>
              <a:rPr lang="zh-CN" altLang="en-US" sz="1400" b="1" dirty="0">
                <a:solidFill>
                  <a:srgbClr val="FF0000"/>
                </a:solidFill>
                <a:latin typeface="宋体" panose="02010600030101010101" pitchFamily="2" charset="-122"/>
                <a:ea typeface="宋体" panose="02010600030101010101" pitchFamily="2" charset="-122"/>
                <a:cs typeface="宋体" panose="02010600030101010101" pitchFamily="2" charset="-122"/>
                <a:sym typeface="+mn-ea"/>
              </a:rPr>
              <a:t>（</a:t>
            </a:r>
            <a:r>
              <a:rPr lang="en-US" altLang="zh-CN" sz="1400" b="1" dirty="0">
                <a:solidFill>
                  <a:srgbClr val="FF0000"/>
                </a:solidFill>
                <a:latin typeface="宋体" panose="02010600030101010101" pitchFamily="2" charset="-122"/>
                <a:ea typeface="宋体" panose="02010600030101010101" pitchFamily="2" charset="-122"/>
                <a:cs typeface="宋体" panose="02010600030101010101" pitchFamily="2" charset="-122"/>
                <a:sym typeface="+mn-ea"/>
              </a:rPr>
              <a:t>2</a:t>
            </a:r>
            <a:r>
              <a:rPr lang="zh-CN" altLang="en-US" sz="1400" b="1" dirty="0">
                <a:solidFill>
                  <a:srgbClr val="FF0000"/>
                </a:solidFill>
                <a:latin typeface="宋体" panose="02010600030101010101" pitchFamily="2" charset="-122"/>
                <a:ea typeface="宋体" panose="02010600030101010101" pitchFamily="2" charset="-122"/>
                <a:cs typeface="宋体" panose="02010600030101010101" pitchFamily="2" charset="-122"/>
                <a:sym typeface="+mn-ea"/>
              </a:rPr>
              <a:t>）</a:t>
            </a:r>
            <a:r>
              <a:rPr lang="en-US" altLang="zh-CN" sz="1400" b="1" dirty="0">
                <a:solidFill>
                  <a:srgbClr val="FF0000"/>
                </a:solidFill>
                <a:latin typeface="宋体" panose="02010600030101010101" pitchFamily="2" charset="-122"/>
                <a:ea typeface="宋体" panose="02010600030101010101" pitchFamily="2" charset="-122"/>
                <a:cs typeface="宋体" panose="02010600030101010101" pitchFamily="2" charset="-122"/>
                <a:sym typeface="+mn-ea"/>
              </a:rPr>
              <a:t>本品禁用于严重肝功能受损患者（Child-Pugh分级C级）（</a:t>
            </a:r>
            <a:r>
              <a:rPr lang="en-US" altLang="zh-CN" sz="1400" b="1" dirty="0" err="1">
                <a:solidFill>
                  <a:srgbClr val="FF0000"/>
                </a:solidFill>
                <a:latin typeface="宋体" panose="02010600030101010101" pitchFamily="2" charset="-122"/>
                <a:ea typeface="宋体" panose="02010600030101010101" pitchFamily="2" charset="-122"/>
                <a:cs typeface="宋体" panose="02010600030101010101" pitchFamily="2" charset="-122"/>
                <a:sym typeface="+mn-ea"/>
              </a:rPr>
              <a:t>见【禁忌</a:t>
            </a:r>
            <a:r>
              <a:rPr lang="en-US" altLang="zh-CN" sz="1400" b="1" dirty="0">
                <a:solidFill>
                  <a:srgbClr val="FF0000"/>
                </a:solidFill>
                <a:latin typeface="宋体" panose="02010600030101010101" pitchFamily="2" charset="-122"/>
                <a:ea typeface="宋体" panose="02010600030101010101" pitchFamily="2" charset="-122"/>
                <a:cs typeface="宋体" panose="02010600030101010101" pitchFamily="2" charset="-122"/>
                <a:sym typeface="+mn-ea"/>
              </a:rPr>
              <a:t>】）。</a:t>
            </a:r>
            <a:endParaRPr lang="en-US" altLang="zh-CN" sz="1400" b="1" dirty="0">
              <a:solidFill>
                <a:srgbClr val="FF0000"/>
              </a:solidFill>
              <a:latin typeface="宋体" panose="02010600030101010101" pitchFamily="2" charset="-122"/>
              <a:ea typeface="宋体" panose="02010600030101010101" pitchFamily="2" charset="-122"/>
              <a:cs typeface="宋体" panose="02010600030101010101" pitchFamily="2" charset="-122"/>
              <a:sym typeface="+mn-ea"/>
            </a:endParaRPr>
          </a:p>
          <a:p>
            <a:pPr algn="l">
              <a:lnSpc>
                <a:spcPct val="130000"/>
              </a:lnSpc>
              <a:spcBef>
                <a:spcPts val="0"/>
              </a:spcBef>
              <a:spcAft>
                <a:spcPts val="0"/>
              </a:spcAft>
            </a:pPr>
            <a:r>
              <a:rPr lang="zh-CN" altLang="en-US" sz="1400" dirty="0">
                <a:latin typeface="宋体" panose="02010600030101010101" pitchFamily="2" charset="-122"/>
                <a:ea typeface="宋体" panose="02010600030101010101" pitchFamily="2" charset="-122"/>
                <a:cs typeface="宋体" panose="02010600030101010101" pitchFamily="2" charset="-122"/>
                <a:sym typeface="+mn-ea"/>
              </a:rPr>
              <a:t>（</a:t>
            </a:r>
            <a:r>
              <a:rPr lang="en-US" altLang="zh-CN" sz="1400" dirty="0">
                <a:latin typeface="宋体" panose="02010600030101010101" pitchFamily="2" charset="-122"/>
                <a:ea typeface="宋体" panose="02010600030101010101" pitchFamily="2" charset="-122"/>
                <a:cs typeface="宋体" panose="02010600030101010101" pitchFamily="2" charset="-122"/>
                <a:sym typeface="+mn-ea"/>
              </a:rPr>
              <a:t>3</a:t>
            </a:r>
            <a:r>
              <a:rPr lang="zh-CN" altLang="en-US" sz="1400" dirty="0">
                <a:latin typeface="宋体" panose="02010600030101010101" pitchFamily="2" charset="-122"/>
                <a:ea typeface="宋体" panose="02010600030101010101" pitchFamily="2" charset="-122"/>
                <a:cs typeface="宋体" panose="02010600030101010101" pitchFamily="2" charset="-122"/>
                <a:sym typeface="+mn-ea"/>
              </a:rPr>
              <a:t>）</a:t>
            </a:r>
            <a:r>
              <a:rPr lang="zh-CN" sz="1400" b="1" dirty="0">
                <a:latin typeface="宋体" panose="02010600030101010101" pitchFamily="2" charset="-122"/>
                <a:ea typeface="宋体" panose="02010600030101010101" pitchFamily="2" charset="-122"/>
                <a:cs typeface="宋体" panose="02010600030101010101" pitchFamily="2" charset="-122"/>
                <a:sym typeface="+mn-ea"/>
              </a:rPr>
              <a:t>给药方式：</a:t>
            </a:r>
            <a:r>
              <a:rPr lang="zh-CN" sz="1400" dirty="0">
                <a:latin typeface="宋体" panose="02010600030101010101" pitchFamily="2" charset="-122"/>
                <a:ea typeface="宋体" panose="02010600030101010101" pitchFamily="2" charset="-122"/>
                <a:cs typeface="宋体" panose="02010600030101010101" pitchFamily="2" charset="-122"/>
                <a:sym typeface="+mn-ea"/>
              </a:rPr>
              <a:t>本品仅供</a:t>
            </a:r>
            <a:r>
              <a:rPr lang="zh-CN" sz="1400" dirty="0">
                <a:solidFill>
                  <a:schemeClr val="tx1"/>
                </a:solidFill>
                <a:latin typeface="宋体" panose="02010600030101010101" pitchFamily="2" charset="-122"/>
                <a:ea typeface="宋体" panose="02010600030101010101" pitchFamily="2" charset="-122"/>
                <a:cs typeface="宋体" panose="02010600030101010101" pitchFamily="2" charset="-122"/>
                <a:sym typeface="+mn-ea"/>
              </a:rPr>
              <a:t>口服使用</a:t>
            </a:r>
            <a:r>
              <a:rPr lang="zh-CN" sz="1400" dirty="0">
                <a:latin typeface="宋体" panose="02010600030101010101" pitchFamily="2" charset="-122"/>
                <a:ea typeface="宋体" panose="02010600030101010101" pitchFamily="2" charset="-122"/>
                <a:cs typeface="宋体" panose="02010600030101010101" pitchFamily="2" charset="-122"/>
                <a:sym typeface="+mn-ea"/>
              </a:rPr>
              <a:t>。服药间隔约为6-8小时，可与食物同服或不与食物同服。</a:t>
            </a:r>
            <a:endParaRPr lang="zh-CN" sz="1400" dirty="0">
              <a:latin typeface="宋体" panose="02010600030101010101" pitchFamily="2" charset="-122"/>
              <a:ea typeface="宋体" panose="02010600030101010101" pitchFamily="2" charset="-122"/>
              <a:cs typeface="宋体" panose="02010600030101010101" pitchFamily="2" charset="-122"/>
              <a:sym typeface="+mn-ea"/>
            </a:endParaRPr>
          </a:p>
          <a:p>
            <a:pPr algn="l">
              <a:lnSpc>
                <a:spcPct val="130000"/>
              </a:lnSpc>
              <a:spcBef>
                <a:spcPts val="0"/>
              </a:spcBef>
              <a:spcAft>
                <a:spcPts val="0"/>
              </a:spcAft>
            </a:pPr>
            <a:r>
              <a:rPr lang="zh-CN" altLang="en-US" sz="1400" dirty="0">
                <a:latin typeface="宋体" panose="02010600030101010101" pitchFamily="2" charset="-122"/>
                <a:ea typeface="宋体" panose="02010600030101010101" pitchFamily="2" charset="-122"/>
                <a:cs typeface="宋体" panose="02010600030101010101" pitchFamily="2" charset="-122"/>
                <a:sym typeface="+mn-ea"/>
              </a:rPr>
              <a:t>（</a:t>
            </a:r>
            <a:r>
              <a:rPr lang="en-US" altLang="zh-CN" sz="1400" dirty="0">
                <a:latin typeface="宋体" panose="02010600030101010101" pitchFamily="2" charset="-122"/>
                <a:ea typeface="宋体" panose="02010600030101010101" pitchFamily="2" charset="-122"/>
                <a:cs typeface="宋体" panose="02010600030101010101" pitchFamily="2" charset="-122"/>
                <a:sym typeface="+mn-ea"/>
              </a:rPr>
              <a:t>4)剂量</a:t>
            </a:r>
            <a:endParaRPr lang="en-US" altLang="zh-CN" sz="1400" dirty="0">
              <a:latin typeface="宋体" panose="02010600030101010101" pitchFamily="2" charset="-122"/>
              <a:ea typeface="宋体" panose="02010600030101010101" pitchFamily="2" charset="-122"/>
              <a:cs typeface="宋体" panose="02010600030101010101" pitchFamily="2" charset="-122"/>
              <a:sym typeface="+mn-ea"/>
            </a:endParaRPr>
          </a:p>
          <a:p>
            <a:pPr algn="l">
              <a:lnSpc>
                <a:spcPct val="130000"/>
              </a:lnSpc>
              <a:spcBef>
                <a:spcPts val="0"/>
              </a:spcBef>
              <a:spcAft>
                <a:spcPts val="0"/>
              </a:spcAft>
            </a:pPr>
            <a:r>
              <a:rPr lang="en-US" altLang="zh-CN" sz="1400" b="1" dirty="0">
                <a:latin typeface="宋体" panose="02010600030101010101" pitchFamily="2" charset="-122"/>
                <a:ea typeface="宋体" panose="02010600030101010101" pitchFamily="2" charset="-122"/>
                <a:cs typeface="宋体" panose="02010600030101010101" pitchFamily="2" charset="-122"/>
                <a:sym typeface="+mn-ea"/>
              </a:rPr>
              <a:t>成人</a:t>
            </a:r>
            <a:r>
              <a:rPr lang="zh-CN" altLang="en-US" sz="1400" b="1" dirty="0">
                <a:latin typeface="宋体" panose="02010600030101010101" pitchFamily="2" charset="-122"/>
                <a:ea typeface="宋体" panose="02010600030101010101" pitchFamily="2" charset="-122"/>
                <a:cs typeface="宋体" panose="02010600030101010101" pitchFamily="2" charset="-122"/>
                <a:sym typeface="+mn-ea"/>
              </a:rPr>
              <a:t>：</a:t>
            </a:r>
            <a:endParaRPr lang="en-US" altLang="zh-CN" sz="1400" b="1" dirty="0">
              <a:latin typeface="宋体" panose="02010600030101010101" pitchFamily="2" charset="-122"/>
              <a:ea typeface="宋体" panose="02010600030101010101" pitchFamily="2" charset="-122"/>
              <a:cs typeface="宋体" panose="02010600030101010101" pitchFamily="2" charset="-122"/>
              <a:sym typeface="+mn-ea"/>
            </a:endParaRPr>
          </a:p>
          <a:p>
            <a:pPr algn="l">
              <a:lnSpc>
                <a:spcPct val="130000"/>
              </a:lnSpc>
              <a:spcBef>
                <a:spcPts val="0"/>
              </a:spcBef>
              <a:spcAft>
                <a:spcPts val="0"/>
              </a:spcAft>
            </a:pPr>
            <a:r>
              <a:rPr lang="en-US" altLang="zh-CN" sz="1400" dirty="0">
                <a:latin typeface="宋体" panose="02010600030101010101" pitchFamily="2" charset="-122"/>
                <a:ea typeface="宋体" panose="02010600030101010101" pitchFamily="2" charset="-122"/>
                <a:cs typeface="宋体" panose="02010600030101010101" pitchFamily="2" charset="-122"/>
                <a:sym typeface="+mn-ea"/>
              </a:rPr>
              <a:t>   推荐剂量为</a:t>
            </a:r>
            <a:r>
              <a:rPr lang="en-US" altLang="zh-CN" sz="1400" b="1" u="sng" dirty="0">
                <a:latin typeface="宋体" panose="02010600030101010101" pitchFamily="2" charset="-122"/>
                <a:ea typeface="宋体" panose="02010600030101010101" pitchFamily="2" charset="-122"/>
                <a:cs typeface="宋体" panose="02010600030101010101" pitchFamily="2" charset="-122"/>
                <a:sym typeface="+mn-ea"/>
              </a:rPr>
              <a:t>20mg，</a:t>
            </a:r>
            <a:r>
              <a:rPr lang="en-US" altLang="zh-CN" sz="1400" dirty="0">
                <a:latin typeface="宋体" panose="02010600030101010101" pitchFamily="2" charset="-122"/>
                <a:ea typeface="宋体" panose="02010600030101010101" pitchFamily="2" charset="-122"/>
                <a:cs typeface="宋体" panose="02010600030101010101" pitchFamily="2" charset="-122"/>
                <a:sym typeface="+mn-ea"/>
              </a:rPr>
              <a:t>一日三次（TID）。对于忘记服药的患者，医师应告知其尽快服药，之后继续按照正常剂量服药。对于漏服的剂量，患者不应通过服用双倍剂量的方式加以补偿。</a:t>
            </a:r>
            <a:endParaRPr lang="en-US" altLang="zh-CN" sz="1400" dirty="0">
              <a:latin typeface="宋体" panose="02010600030101010101" pitchFamily="2" charset="-122"/>
              <a:ea typeface="宋体" panose="02010600030101010101" pitchFamily="2" charset="-122"/>
              <a:cs typeface="宋体" panose="02010600030101010101" pitchFamily="2" charset="-122"/>
              <a:sym typeface="+mn-ea"/>
            </a:endParaRPr>
          </a:p>
          <a:p>
            <a:pPr algn="l">
              <a:lnSpc>
                <a:spcPct val="130000"/>
              </a:lnSpc>
              <a:spcBef>
                <a:spcPts val="0"/>
              </a:spcBef>
              <a:spcAft>
                <a:spcPts val="0"/>
              </a:spcAft>
            </a:pPr>
            <a:r>
              <a:rPr lang="en-US" altLang="zh-CN" sz="1400" b="1" dirty="0">
                <a:latin typeface="宋体" panose="02010600030101010101" pitchFamily="2" charset="-122"/>
                <a:ea typeface="宋体" panose="02010600030101010101" pitchFamily="2" charset="-122"/>
                <a:cs typeface="宋体" panose="02010600030101010101" pitchFamily="2" charset="-122"/>
                <a:sym typeface="+mn-ea"/>
              </a:rPr>
              <a:t>服用其它药物的患者</a:t>
            </a:r>
            <a:r>
              <a:rPr lang="zh-CN" altLang="en-US" sz="1400" b="1" dirty="0">
                <a:latin typeface="宋体" panose="02010600030101010101" pitchFamily="2" charset="-122"/>
                <a:ea typeface="宋体" panose="02010600030101010101" pitchFamily="2" charset="-122"/>
                <a:cs typeface="宋体" panose="02010600030101010101" pitchFamily="2" charset="-122"/>
                <a:sym typeface="+mn-ea"/>
              </a:rPr>
              <a:t>：</a:t>
            </a:r>
            <a:endParaRPr lang="en-US" altLang="zh-CN" sz="1400" dirty="0">
              <a:latin typeface="宋体" panose="02010600030101010101" pitchFamily="2" charset="-122"/>
              <a:ea typeface="宋体" panose="02010600030101010101" pitchFamily="2" charset="-122"/>
              <a:cs typeface="宋体" panose="02010600030101010101" pitchFamily="2" charset="-122"/>
              <a:sym typeface="+mn-ea"/>
            </a:endParaRPr>
          </a:p>
          <a:p>
            <a:pPr algn="l">
              <a:lnSpc>
                <a:spcPct val="130000"/>
              </a:lnSpc>
              <a:spcBef>
                <a:spcPts val="0"/>
              </a:spcBef>
              <a:spcAft>
                <a:spcPts val="0"/>
              </a:spcAft>
            </a:pPr>
            <a:r>
              <a:rPr lang="en-US" altLang="zh-CN" sz="1400" dirty="0">
                <a:latin typeface="宋体" panose="02010600030101010101" pitchFamily="2" charset="-122"/>
                <a:ea typeface="宋体" panose="02010600030101010101" pitchFamily="2" charset="-122"/>
                <a:cs typeface="宋体" panose="02010600030101010101" pitchFamily="2" charset="-122"/>
                <a:sym typeface="+mn-ea"/>
              </a:rPr>
              <a:t>   通常情况下，只有在进行仔细的获益-风险评估后方可进行剂量调整。当在已接受CYP3A4抑制剂（如红霉素或沙奎那韦）的患者中同时给药西地那非时，应考虑将剂量下调至20mg，每日两次。若与更为强效的CYP3A4抑制剂（克拉霉素、泰利霉素和奈法唑酮）同时使用，建议将剂量下调至20mg，每日一次。西地那非与最强效的CYP3A4抑制剂的同时使用见【禁忌】。当与CYP3A4诱导剂同时使用时，可能需要对西地那非进行剂量调整（见【药物相互作用】）。</a:t>
            </a:r>
            <a:endParaRPr lang="en-US" altLang="zh-CN" sz="1400" dirty="0">
              <a:latin typeface="宋体" panose="02010600030101010101" pitchFamily="2" charset="-122"/>
              <a:ea typeface="宋体" panose="02010600030101010101" pitchFamily="2" charset="-122"/>
              <a:cs typeface="宋体" panose="02010600030101010101" pitchFamily="2" charset="-122"/>
              <a:sym typeface="+mn-ea"/>
            </a:endParaRPr>
          </a:p>
        </p:txBody>
      </p:sp>
      <p:sp>
        <p:nvSpPr>
          <p:cNvPr id="2" name="椭圆 1"/>
          <p:cNvSpPr/>
          <p:nvPr/>
        </p:nvSpPr>
        <p:spPr>
          <a:xfrm>
            <a:off x="218177" y="123047"/>
            <a:ext cx="1001405" cy="923330"/>
          </a:xfrm>
          <a:prstGeom prst="ellipse">
            <a:avLst/>
          </a:prstGeom>
          <a:noFill/>
          <a:ln w="57150">
            <a:solidFill>
              <a:srgbClr val="3C8689"/>
            </a:solidFill>
          </a:ln>
          <a:extLst>
            <a:ext uri="{909E8E84-426E-40DD-AFC4-6F175D3DCCD1}">
              <a14:hiddenFill xmlns:a14="http://schemas.microsoft.com/office/drawing/2010/main">
                <a:solidFill>
                  <a:schemeClr val="bg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p>
        </p:txBody>
      </p:sp>
      <p:sp>
        <p:nvSpPr>
          <p:cNvPr id="3" name="文本框 13"/>
          <p:cNvSpPr txBox="1"/>
          <p:nvPr/>
        </p:nvSpPr>
        <p:spPr>
          <a:xfrm>
            <a:off x="273736" y="239792"/>
            <a:ext cx="999358" cy="769441"/>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ltLang="zh-CN" sz="4400" b="1" dirty="0">
                <a:solidFill>
                  <a:srgbClr val="3C8689"/>
                </a:solidFill>
                <a:latin typeface="微软雅黑" panose="020B0503020204020204" pitchFamily="34" charset="-122"/>
                <a:ea typeface="微软雅黑" panose="020B0503020204020204" pitchFamily="34" charset="-122"/>
              </a:rPr>
              <a:t>01</a:t>
            </a:r>
            <a:endParaRPr lang="en-US" altLang="zh-CN" sz="4400" b="1" dirty="0">
              <a:solidFill>
                <a:srgbClr val="3C8689"/>
              </a:solidFill>
              <a:latin typeface="微软雅黑" panose="020B0503020204020204" pitchFamily="34" charset="-122"/>
              <a:ea typeface="微软雅黑" panose="020B0503020204020204" pitchFamily="34" charset="-122"/>
            </a:endParaRPr>
          </a:p>
        </p:txBody>
      </p:sp>
      <p:sp>
        <p:nvSpPr>
          <p:cNvPr id="4" name="文本框 2"/>
          <p:cNvSpPr txBox="1"/>
          <p:nvPr/>
        </p:nvSpPr>
        <p:spPr>
          <a:xfrm>
            <a:off x="1273426" y="123497"/>
            <a:ext cx="3550920" cy="768350"/>
          </a:xfrm>
          <a:prstGeom prst="rect">
            <a:avLst/>
          </a:prstGeom>
          <a:noFill/>
        </p:spPr>
        <p:txBody>
          <a:bodyPr wrap="none" rtlCol="0" anchor="t">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indent="0" algn="ctr">
              <a:buNone/>
            </a:pPr>
            <a:r>
              <a:rPr lang="zh-CN" altLang="en-US" sz="4400" b="1" dirty="0">
                <a:solidFill>
                  <a:srgbClr val="3C8689"/>
                </a:solidFill>
                <a:latin typeface="宋体" panose="02010600030101010101" pitchFamily="2" charset="-122"/>
                <a:ea typeface="宋体" panose="02010600030101010101" pitchFamily="2" charset="-122"/>
                <a:sym typeface="+mn-ea"/>
              </a:rPr>
              <a:t>产品基本信息</a:t>
            </a:r>
            <a:endParaRPr lang="zh-CN" altLang="en-US" sz="4400" b="1" dirty="0">
              <a:solidFill>
                <a:srgbClr val="3C8689"/>
              </a:solidFill>
              <a:latin typeface="宋体" panose="02010600030101010101" pitchFamily="2" charset="-122"/>
              <a:ea typeface="宋体" panose="02010600030101010101" pitchFamily="2" charset="-122"/>
              <a:sym typeface="+mn-ea"/>
            </a:endParaRPr>
          </a:p>
        </p:txBody>
      </p:sp>
      <p:sp>
        <p:nvSpPr>
          <p:cNvPr id="5" name="文本框 4"/>
          <p:cNvSpPr txBox="1"/>
          <p:nvPr/>
        </p:nvSpPr>
        <p:spPr>
          <a:xfrm>
            <a:off x="1159263" y="4250684"/>
            <a:ext cx="4155393" cy="2607310"/>
          </a:xfrm>
          <a:prstGeom prst="rect">
            <a:avLst/>
          </a:prstGeom>
          <a:noFill/>
        </p:spPr>
        <p:txBody>
          <a:bodyPr wrap="square" rtlCol="0">
            <a:spAutoFit/>
          </a:bodyPr>
          <a:lstStyle/>
          <a:p>
            <a:pPr algn="l">
              <a:lnSpc>
                <a:spcPct val="130000"/>
              </a:lnSpc>
              <a:spcBef>
                <a:spcPts val="0"/>
              </a:spcBef>
              <a:spcAft>
                <a:spcPts val="0"/>
              </a:spcAft>
            </a:pPr>
            <a:r>
              <a:rPr lang="en-US" altLang="zh-CN" sz="1400" b="1" dirty="0" err="1">
                <a:latin typeface="宋体" panose="02010600030101010101" pitchFamily="2" charset="-122"/>
                <a:ea typeface="宋体" panose="02010600030101010101" pitchFamily="2" charset="-122"/>
                <a:cs typeface="宋体" panose="02010600030101010101" pitchFamily="2" charset="-122"/>
                <a:sym typeface="+mn-ea"/>
              </a:rPr>
              <a:t>特殊人群</a:t>
            </a:r>
            <a:r>
              <a:rPr lang="zh-CN" altLang="en-US" sz="1400" b="1" dirty="0">
                <a:latin typeface="宋体" panose="02010600030101010101" pitchFamily="2" charset="-122"/>
                <a:ea typeface="宋体" panose="02010600030101010101" pitchFamily="2" charset="-122"/>
                <a:cs typeface="宋体" panose="02010600030101010101" pitchFamily="2" charset="-122"/>
                <a:sym typeface="+mn-ea"/>
              </a:rPr>
              <a:t>：</a:t>
            </a:r>
            <a:endParaRPr lang="en-US" altLang="zh-CN" sz="1400" dirty="0">
              <a:latin typeface="宋体" panose="02010600030101010101" pitchFamily="2" charset="-122"/>
              <a:ea typeface="宋体" panose="02010600030101010101" pitchFamily="2" charset="-122"/>
              <a:cs typeface="宋体" panose="02010600030101010101" pitchFamily="2" charset="-122"/>
              <a:sym typeface="+mn-ea"/>
            </a:endParaRPr>
          </a:p>
          <a:p>
            <a:pPr algn="l">
              <a:lnSpc>
                <a:spcPct val="130000"/>
              </a:lnSpc>
              <a:spcBef>
                <a:spcPts val="0"/>
              </a:spcBef>
              <a:spcAft>
                <a:spcPts val="0"/>
              </a:spcAft>
            </a:pPr>
            <a:r>
              <a:rPr lang="en-US" altLang="zh-CN" sz="1400" dirty="0">
                <a:latin typeface="宋体" panose="02010600030101010101" pitchFamily="2" charset="-122"/>
                <a:ea typeface="宋体" panose="02010600030101010101" pitchFamily="2" charset="-122"/>
                <a:cs typeface="宋体" panose="02010600030101010101" pitchFamily="2" charset="-122"/>
                <a:sym typeface="+mn-ea"/>
              </a:rPr>
              <a:t>    </a:t>
            </a:r>
            <a:r>
              <a:rPr lang="en-US" altLang="zh-CN" sz="1400" dirty="0" err="1">
                <a:latin typeface="宋体" panose="02010600030101010101" pitchFamily="2" charset="-122"/>
                <a:ea typeface="宋体" panose="02010600030101010101" pitchFamily="2" charset="-122"/>
                <a:cs typeface="宋体" panose="02010600030101010101" pitchFamily="2" charset="-122"/>
                <a:sym typeface="+mn-ea"/>
              </a:rPr>
              <a:t>老年患者</a:t>
            </a:r>
            <a:r>
              <a:rPr lang="en-US" altLang="zh-CN" sz="1400" dirty="0">
                <a:latin typeface="宋体" panose="02010600030101010101" pitchFamily="2" charset="-122"/>
                <a:ea typeface="宋体" panose="02010600030101010101" pitchFamily="2" charset="-122"/>
                <a:cs typeface="宋体" panose="02010600030101010101" pitchFamily="2" charset="-122"/>
                <a:sym typeface="+mn-ea"/>
              </a:rPr>
              <a:t>（≥65岁）</a:t>
            </a:r>
            <a:endParaRPr lang="en-US" altLang="zh-CN" sz="1400" dirty="0">
              <a:latin typeface="宋体" panose="02010600030101010101" pitchFamily="2" charset="-122"/>
              <a:ea typeface="宋体" panose="02010600030101010101" pitchFamily="2" charset="-122"/>
              <a:cs typeface="宋体" panose="02010600030101010101" pitchFamily="2" charset="-122"/>
              <a:sym typeface="+mn-ea"/>
            </a:endParaRPr>
          </a:p>
          <a:p>
            <a:pPr algn="l">
              <a:lnSpc>
                <a:spcPct val="130000"/>
              </a:lnSpc>
              <a:spcBef>
                <a:spcPts val="0"/>
              </a:spcBef>
              <a:spcAft>
                <a:spcPts val="0"/>
              </a:spcAft>
            </a:pPr>
            <a:r>
              <a:rPr lang="en-US" altLang="zh-CN" sz="1400" dirty="0">
                <a:latin typeface="宋体" panose="02010600030101010101" pitchFamily="2" charset="-122"/>
                <a:ea typeface="宋体" panose="02010600030101010101" pitchFamily="2" charset="-122"/>
                <a:cs typeface="宋体" panose="02010600030101010101" pitchFamily="2" charset="-122"/>
                <a:sym typeface="+mn-ea"/>
              </a:rPr>
              <a:t>    不需要进行剂量调整。以6分钟步行距离测定出的老年患者临床疗效可能会偏低。</a:t>
            </a:r>
            <a:endParaRPr lang="en-US" altLang="zh-CN" sz="1400" dirty="0">
              <a:latin typeface="宋体" panose="02010600030101010101" pitchFamily="2" charset="-122"/>
              <a:ea typeface="宋体" panose="02010600030101010101" pitchFamily="2" charset="-122"/>
              <a:cs typeface="宋体" panose="02010600030101010101" pitchFamily="2" charset="-122"/>
              <a:sym typeface="+mn-ea"/>
            </a:endParaRPr>
          </a:p>
          <a:p>
            <a:pPr algn="l">
              <a:lnSpc>
                <a:spcPct val="130000"/>
              </a:lnSpc>
              <a:spcBef>
                <a:spcPts val="0"/>
              </a:spcBef>
              <a:spcAft>
                <a:spcPts val="0"/>
              </a:spcAft>
            </a:pPr>
            <a:r>
              <a:rPr lang="en-US" altLang="zh-CN" sz="1400" b="1" dirty="0" err="1">
                <a:latin typeface="宋体" panose="02010600030101010101" pitchFamily="2" charset="-122"/>
                <a:ea typeface="宋体" panose="02010600030101010101" pitchFamily="2" charset="-122"/>
                <a:cs typeface="宋体" panose="02010600030101010101" pitchFamily="2" charset="-122"/>
                <a:sym typeface="+mn-ea"/>
              </a:rPr>
              <a:t>肾功能受损患者</a:t>
            </a:r>
            <a:r>
              <a:rPr lang="zh-CN" altLang="en-US" sz="1400" b="1" dirty="0">
                <a:latin typeface="宋体" panose="02010600030101010101" pitchFamily="2" charset="-122"/>
                <a:ea typeface="宋体" panose="02010600030101010101" pitchFamily="2" charset="-122"/>
                <a:cs typeface="宋体" panose="02010600030101010101" pitchFamily="2" charset="-122"/>
                <a:sym typeface="+mn-ea"/>
              </a:rPr>
              <a:t>：</a:t>
            </a:r>
            <a:endParaRPr lang="en-US" altLang="zh-CN" sz="1400" dirty="0">
              <a:latin typeface="宋体" panose="02010600030101010101" pitchFamily="2" charset="-122"/>
              <a:ea typeface="宋体" panose="02010600030101010101" pitchFamily="2" charset="-122"/>
              <a:cs typeface="宋体" panose="02010600030101010101" pitchFamily="2" charset="-122"/>
              <a:sym typeface="+mn-ea"/>
            </a:endParaRPr>
          </a:p>
          <a:p>
            <a:pPr algn="l">
              <a:lnSpc>
                <a:spcPct val="130000"/>
              </a:lnSpc>
              <a:spcBef>
                <a:spcPts val="0"/>
              </a:spcBef>
              <a:spcAft>
                <a:spcPts val="0"/>
              </a:spcAft>
            </a:pPr>
            <a:r>
              <a:rPr lang="en-US" altLang="zh-CN" sz="1400" dirty="0">
                <a:latin typeface="宋体" panose="02010600030101010101" pitchFamily="2" charset="-122"/>
                <a:ea typeface="宋体" panose="02010600030101010101" pitchFamily="2" charset="-122"/>
                <a:cs typeface="宋体" panose="02010600030101010101" pitchFamily="2" charset="-122"/>
                <a:sym typeface="+mn-ea"/>
              </a:rPr>
              <a:t>    </a:t>
            </a:r>
            <a:r>
              <a:rPr lang="en-US" altLang="zh-CN" sz="1400" dirty="0" err="1">
                <a:latin typeface="宋体" panose="02010600030101010101" pitchFamily="2" charset="-122"/>
                <a:ea typeface="宋体" panose="02010600030101010101" pitchFamily="2" charset="-122"/>
                <a:cs typeface="宋体" panose="02010600030101010101" pitchFamily="2" charset="-122"/>
                <a:sym typeface="+mn-ea"/>
              </a:rPr>
              <a:t>包括严重肾功能受损（肌酐清除率</a:t>
            </a:r>
            <a:r>
              <a:rPr lang="en-US" altLang="zh-CN" sz="1400" dirty="0">
                <a:latin typeface="宋体" panose="02010600030101010101" pitchFamily="2" charset="-122"/>
                <a:ea typeface="宋体" panose="02010600030101010101" pitchFamily="2" charset="-122"/>
                <a:cs typeface="宋体" panose="02010600030101010101" pitchFamily="2" charset="-122"/>
                <a:sym typeface="+mn-ea"/>
              </a:rPr>
              <a:t>&lt;30mL/min）在内，肾功能受损患者不需要进行初始剂量的调整。只有在治疗不能良好耐受时，在仔细进行获益-风险评估后应当考虑将剂量下调至20mg，一日两次。</a:t>
            </a:r>
            <a:endParaRPr lang="en-US" altLang="zh-CN" sz="1400" dirty="0">
              <a:latin typeface="宋体" panose="02010600030101010101" pitchFamily="2" charset="-122"/>
              <a:ea typeface="宋体" panose="02010600030101010101" pitchFamily="2" charset="-122"/>
              <a:cs typeface="宋体" panose="02010600030101010101" pitchFamily="2" charset="-122"/>
              <a:sym typeface="+mn-ea"/>
            </a:endParaRPr>
          </a:p>
        </p:txBody>
      </p:sp>
    </p:spTree>
    <p:custDataLst>
      <p:tags r:id="rId1"/>
    </p:custDataLst>
  </p:cSld>
  <p:clrMapOvr>
    <a:masterClrMapping/>
  </p:clrMapOvr>
  <mc:AlternateContent xmlns:mc="http://schemas.openxmlformats.org/markup-compatibility/2006">
    <mc:Choice xmlns:p14="http://schemas.microsoft.com/office/powerpoint/2010/main" Requires="p14">
      <p:transition spd="slow" p14:dur="1300" advTm="0">
        <p14:pan dir="u"/>
      </p:transition>
    </mc:Choice>
    <mc:Fallback>
      <p:transition spd="slow" advTm="0">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框 3"/>
          <p:cNvSpPr txBox="1"/>
          <p:nvPr/>
        </p:nvSpPr>
        <p:spPr>
          <a:xfrm>
            <a:off x="1295876" y="210852"/>
            <a:ext cx="5827236" cy="769441"/>
          </a:xfrm>
          <a:prstGeom prst="rect">
            <a:avLst/>
          </a:prstGeom>
          <a:noFill/>
        </p:spPr>
        <p:txBody>
          <a:bodyPr wrap="none" rtlCol="0" anchor="t">
            <a:spAutoFit/>
          </a:bodyPr>
          <a:lstStyle/>
          <a:p>
            <a:pPr indent="0" algn="l">
              <a:buNone/>
            </a:pPr>
            <a:r>
              <a:rPr lang="zh-CN" altLang="en-US" sz="4400" b="1" dirty="0">
                <a:solidFill>
                  <a:srgbClr val="3C8689"/>
                </a:solidFill>
                <a:latin typeface="宋体" panose="02010600030101010101" pitchFamily="2" charset="-122"/>
                <a:ea typeface="宋体" panose="02010600030101010101" pitchFamily="2" charset="-122"/>
                <a:cs typeface="宋体" panose="02010600030101010101" pitchFamily="2" charset="-122"/>
                <a:sym typeface="+mn-ea"/>
              </a:rPr>
              <a:t>产品安全性及不良反应</a:t>
            </a:r>
            <a:endParaRPr lang="zh-CN" altLang="en-US" sz="4400" b="1" dirty="0">
              <a:solidFill>
                <a:schemeClr val="tx1">
                  <a:lumMod val="85000"/>
                  <a:lumOff val="15000"/>
                </a:schemeClr>
              </a:solidFill>
              <a:latin typeface="等线" panose="02010600030101010101" charset="-122"/>
              <a:ea typeface="等线" panose="02010600030101010101" charset="-122"/>
              <a:cs typeface="宋体" panose="02010600030101010101" pitchFamily="2" charset="-122"/>
              <a:sym typeface="+mn-ea"/>
            </a:endParaRPr>
          </a:p>
        </p:txBody>
      </p:sp>
      <p:sp>
        <p:nvSpPr>
          <p:cNvPr id="128014" name="Freeform 6"/>
          <p:cNvSpPr/>
          <p:nvPr/>
        </p:nvSpPr>
        <p:spPr bwMode="auto">
          <a:xfrm>
            <a:off x="4083050" y="3234055"/>
            <a:ext cx="1930400" cy="2306955"/>
          </a:xfrm>
          <a:custGeom>
            <a:avLst/>
            <a:gdLst>
              <a:gd name="T0" fmla="*/ 1521890 w 474"/>
              <a:gd name="T1" fmla="*/ 1713827 h 566"/>
              <a:gd name="T2" fmla="*/ 1521890 w 474"/>
              <a:gd name="T3" fmla="*/ 1710068 h 566"/>
              <a:gd name="T4" fmla="*/ 1540679 w 474"/>
              <a:gd name="T5" fmla="*/ 1424431 h 566"/>
              <a:gd name="T6" fmla="*/ 1615834 w 474"/>
              <a:gd name="T7" fmla="*/ 526175 h 566"/>
              <a:gd name="T8" fmla="*/ 507297 w 474"/>
              <a:gd name="T9" fmla="*/ 225504 h 566"/>
              <a:gd name="T10" fmla="*/ 199161 w 474"/>
              <a:gd name="T11" fmla="*/ 1292887 h 566"/>
              <a:gd name="T12" fmla="*/ 1022109 w 474"/>
              <a:gd name="T13" fmla="*/ 1721344 h 566"/>
              <a:gd name="T14" fmla="*/ 1273878 w 474"/>
              <a:gd name="T15" fmla="*/ 1845371 h 566"/>
              <a:gd name="T16" fmla="*/ 1702262 w 474"/>
              <a:gd name="T17" fmla="*/ 2127250 h 566"/>
              <a:gd name="T18" fmla="*/ 1724809 w 474"/>
              <a:gd name="T19" fmla="*/ 1849129 h 566"/>
              <a:gd name="T20" fmla="*/ 1521890 w 474"/>
              <a:gd name="T21" fmla="*/ 1713827 h 566"/>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474" h="566">
                <a:moveTo>
                  <a:pt x="405" y="456"/>
                </a:moveTo>
                <a:cubicBezTo>
                  <a:pt x="405" y="455"/>
                  <a:pt x="405" y="455"/>
                  <a:pt x="405" y="455"/>
                </a:cubicBezTo>
                <a:cubicBezTo>
                  <a:pt x="391" y="431"/>
                  <a:pt x="393" y="401"/>
                  <a:pt x="410" y="379"/>
                </a:cubicBezTo>
                <a:cubicBezTo>
                  <a:pt x="463" y="313"/>
                  <a:pt x="474" y="219"/>
                  <a:pt x="430" y="140"/>
                </a:cubicBezTo>
                <a:cubicBezTo>
                  <a:pt x="371" y="36"/>
                  <a:pt x="238" y="0"/>
                  <a:pt x="135" y="60"/>
                </a:cubicBezTo>
                <a:cubicBezTo>
                  <a:pt x="37" y="118"/>
                  <a:pt x="0" y="243"/>
                  <a:pt x="53" y="344"/>
                </a:cubicBezTo>
                <a:cubicBezTo>
                  <a:pt x="96" y="427"/>
                  <a:pt x="185" y="469"/>
                  <a:pt x="272" y="458"/>
                </a:cubicBezTo>
                <a:cubicBezTo>
                  <a:pt x="299" y="454"/>
                  <a:pt x="326" y="467"/>
                  <a:pt x="339" y="491"/>
                </a:cubicBezTo>
                <a:cubicBezTo>
                  <a:pt x="364" y="533"/>
                  <a:pt x="406" y="561"/>
                  <a:pt x="453" y="566"/>
                </a:cubicBezTo>
                <a:cubicBezTo>
                  <a:pt x="459" y="492"/>
                  <a:pt x="459" y="492"/>
                  <a:pt x="459" y="492"/>
                </a:cubicBezTo>
                <a:cubicBezTo>
                  <a:pt x="436" y="489"/>
                  <a:pt x="417" y="476"/>
                  <a:pt x="405" y="456"/>
                </a:cubicBezTo>
                <a:close/>
              </a:path>
            </a:pathLst>
          </a:custGeom>
          <a:solidFill>
            <a:schemeClr val="tx1">
              <a:lumMod val="85000"/>
              <a:lumOff val="15000"/>
            </a:schemeClr>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latin typeface="宋体" panose="02010600030101010101" pitchFamily="2" charset="-122"/>
              <a:ea typeface="宋体" panose="02010600030101010101" pitchFamily="2" charset="-122"/>
              <a:cs typeface="+mn-ea"/>
              <a:sym typeface="+mn-lt"/>
            </a:endParaRPr>
          </a:p>
        </p:txBody>
      </p:sp>
      <p:grpSp>
        <p:nvGrpSpPr>
          <p:cNvPr id="3" name="Group 6"/>
          <p:cNvGrpSpPr/>
          <p:nvPr/>
        </p:nvGrpSpPr>
        <p:grpSpPr bwMode="auto">
          <a:xfrm>
            <a:off x="3782060" y="1529715"/>
            <a:ext cx="2183130" cy="3493135"/>
            <a:chOff x="4065588" y="2019171"/>
            <a:chExt cx="2014079" cy="3221255"/>
          </a:xfrm>
          <a:solidFill>
            <a:srgbClr val="3C8689"/>
          </a:solidFill>
        </p:grpSpPr>
        <p:sp>
          <p:nvSpPr>
            <p:cNvPr id="20" name="Freeform 19"/>
            <p:cNvSpPr/>
            <p:nvPr/>
          </p:nvSpPr>
          <p:spPr bwMode="auto">
            <a:xfrm>
              <a:off x="4065588" y="2019301"/>
              <a:ext cx="2014537" cy="3221037"/>
            </a:xfrm>
            <a:custGeom>
              <a:avLst/>
              <a:gdLst>
                <a:gd name="connsiteX0" fmla="*/ 1133805 w 2014079"/>
                <a:gd name="connsiteY0" fmla="*/ 3228 h 3221255"/>
                <a:gd name="connsiteX1" fmla="*/ 1904922 w 2014079"/>
                <a:gd name="connsiteY1" fmla="*/ 397921 h 3221255"/>
                <a:gd name="connsiteX2" fmla="*/ 1604250 w 2014079"/>
                <a:gd name="connsiteY2" fmla="*/ 1507812 h 3221255"/>
                <a:gd name="connsiteX3" fmla="*/ 702236 w 2014079"/>
                <a:gd name="connsiteY3" fmla="*/ 1436327 h 3221255"/>
                <a:gd name="connsiteX4" fmla="*/ 420357 w 2014079"/>
                <a:gd name="connsiteY4" fmla="*/ 1413753 h 3221255"/>
                <a:gd name="connsiteX5" fmla="*/ 416598 w 2014079"/>
                <a:gd name="connsiteY5" fmla="*/ 1417516 h 3221255"/>
                <a:gd name="connsiteX6" fmla="*/ 296623 w 2014079"/>
                <a:gd name="connsiteY6" fmla="*/ 1556664 h 3221255"/>
                <a:gd name="connsiteX7" fmla="*/ 281406 w 2014079"/>
                <a:gd name="connsiteY7" fmla="*/ 1616487 h 3221255"/>
                <a:gd name="connsiteX8" fmla="*/ 281944 w 2014079"/>
                <a:gd name="connsiteY8" fmla="*/ 1616531 h 3221255"/>
                <a:gd name="connsiteX9" fmla="*/ 278185 w 2014079"/>
                <a:gd name="connsiteY9" fmla="*/ 1650358 h 3221255"/>
                <a:gd name="connsiteX10" fmla="*/ 424795 w 2014079"/>
                <a:gd name="connsiteY10" fmla="*/ 1898425 h 3221255"/>
                <a:gd name="connsiteX11" fmla="*/ 477425 w 2014079"/>
                <a:gd name="connsiteY11" fmla="*/ 1932252 h 3221255"/>
                <a:gd name="connsiteX12" fmla="*/ 755609 w 2014079"/>
                <a:gd name="connsiteY12" fmla="*/ 1917218 h 3221255"/>
                <a:gd name="connsiteX13" fmla="*/ 1571366 w 2014079"/>
                <a:gd name="connsiteY13" fmla="*/ 1879632 h 3221255"/>
                <a:gd name="connsiteX14" fmla="*/ 1789402 w 2014079"/>
                <a:gd name="connsiteY14" fmla="*/ 2905727 h 3221255"/>
                <a:gd name="connsiteX15" fmla="*/ 830794 w 2014079"/>
                <a:gd name="connsiteY15" fmla="*/ 3127483 h 3221255"/>
                <a:gd name="connsiteX16" fmla="*/ 466147 w 2014079"/>
                <a:gd name="connsiteY16" fmla="*/ 2420869 h 3221255"/>
                <a:gd name="connsiteX17" fmla="*/ 338332 w 2014079"/>
                <a:gd name="connsiteY17" fmla="*/ 2176560 h 3221255"/>
                <a:gd name="connsiteX18" fmla="*/ 278185 w 2014079"/>
                <a:gd name="connsiteY18" fmla="*/ 2138975 h 3221255"/>
                <a:gd name="connsiteX19" fmla="*/ 0 w 2014079"/>
                <a:gd name="connsiteY19" fmla="*/ 1657875 h 3221255"/>
                <a:gd name="connsiteX20" fmla="*/ 3735 w 2014079"/>
                <a:gd name="connsiteY20" fmla="*/ 1594391 h 3221255"/>
                <a:gd name="connsiteX21" fmla="*/ 3175 w 2014079"/>
                <a:gd name="connsiteY21" fmla="*/ 1594346 h 3221255"/>
                <a:gd name="connsiteX22" fmla="*/ 285055 w 2014079"/>
                <a:gd name="connsiteY22" fmla="*/ 1169201 h 3221255"/>
                <a:gd name="connsiteX23" fmla="*/ 409082 w 2014079"/>
                <a:gd name="connsiteY23" fmla="*/ 913362 h 3221255"/>
                <a:gd name="connsiteX24" fmla="*/ 837538 w 2014079"/>
                <a:gd name="connsiteY24" fmla="*/ 89409 h 3221255"/>
                <a:gd name="connsiteX25" fmla="*/ 1133805 w 2014079"/>
                <a:gd name="connsiteY25" fmla="*/ 3228 h 32212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14079" h="3221255">
                  <a:moveTo>
                    <a:pt x="1133805" y="3228"/>
                  </a:moveTo>
                  <a:cubicBezTo>
                    <a:pt x="1436297" y="-23932"/>
                    <a:pt x="1741432" y="121389"/>
                    <a:pt x="1904922" y="397921"/>
                  </a:cubicBezTo>
                  <a:cubicBezTo>
                    <a:pt x="2130425" y="789204"/>
                    <a:pt x="1995123" y="1285834"/>
                    <a:pt x="1604250" y="1507812"/>
                  </a:cubicBezTo>
                  <a:cubicBezTo>
                    <a:pt x="1307337" y="1673355"/>
                    <a:pt x="954048" y="1635732"/>
                    <a:pt x="702236" y="1436327"/>
                  </a:cubicBezTo>
                  <a:cubicBezTo>
                    <a:pt x="623310" y="1368605"/>
                    <a:pt x="510558" y="1361080"/>
                    <a:pt x="420357" y="1413753"/>
                  </a:cubicBezTo>
                  <a:cubicBezTo>
                    <a:pt x="420357" y="1413753"/>
                    <a:pt x="420357" y="1413753"/>
                    <a:pt x="416598" y="1417516"/>
                  </a:cubicBezTo>
                  <a:cubicBezTo>
                    <a:pt x="360223" y="1448555"/>
                    <a:pt x="318645" y="1498641"/>
                    <a:pt x="296623" y="1556664"/>
                  </a:cubicBezTo>
                  <a:lnTo>
                    <a:pt x="281406" y="1616487"/>
                  </a:lnTo>
                  <a:lnTo>
                    <a:pt x="281944" y="1616531"/>
                  </a:lnTo>
                  <a:cubicBezTo>
                    <a:pt x="278185" y="1627806"/>
                    <a:pt x="278185" y="1639082"/>
                    <a:pt x="278185" y="1650358"/>
                  </a:cubicBezTo>
                  <a:cubicBezTo>
                    <a:pt x="278185" y="1751840"/>
                    <a:pt x="334573" y="1849563"/>
                    <a:pt x="424795" y="1898425"/>
                  </a:cubicBezTo>
                  <a:cubicBezTo>
                    <a:pt x="424795" y="1898425"/>
                    <a:pt x="424795" y="1898425"/>
                    <a:pt x="477425" y="1932252"/>
                  </a:cubicBezTo>
                  <a:cubicBezTo>
                    <a:pt x="563887" y="1981114"/>
                    <a:pt x="672905" y="1977355"/>
                    <a:pt x="755609" y="1917218"/>
                  </a:cubicBezTo>
                  <a:cubicBezTo>
                    <a:pt x="984923" y="1744323"/>
                    <a:pt x="1308218" y="1718013"/>
                    <a:pt x="1571366" y="1879632"/>
                  </a:cubicBezTo>
                  <a:cubicBezTo>
                    <a:pt x="1920976" y="2097630"/>
                    <a:pt x="2022475" y="2563695"/>
                    <a:pt x="1789402" y="2905727"/>
                  </a:cubicBezTo>
                  <a:cubicBezTo>
                    <a:pt x="1575125" y="3217689"/>
                    <a:pt x="1157848" y="3311654"/>
                    <a:pt x="830794" y="3127483"/>
                  </a:cubicBezTo>
                  <a:cubicBezTo>
                    <a:pt x="571406" y="2980898"/>
                    <a:pt x="436073" y="2699004"/>
                    <a:pt x="466147" y="2420869"/>
                  </a:cubicBezTo>
                  <a:cubicBezTo>
                    <a:pt x="477425" y="2319387"/>
                    <a:pt x="424795" y="2225422"/>
                    <a:pt x="338332" y="2176560"/>
                  </a:cubicBezTo>
                  <a:cubicBezTo>
                    <a:pt x="338332" y="2176560"/>
                    <a:pt x="338332" y="2176560"/>
                    <a:pt x="278185" y="2138975"/>
                  </a:cubicBezTo>
                  <a:cubicBezTo>
                    <a:pt x="101500" y="2037493"/>
                    <a:pt x="0" y="1857080"/>
                    <a:pt x="0" y="1657875"/>
                  </a:cubicBezTo>
                  <a:lnTo>
                    <a:pt x="3735" y="1594391"/>
                  </a:lnTo>
                  <a:lnTo>
                    <a:pt x="3175" y="1594346"/>
                  </a:lnTo>
                  <a:cubicBezTo>
                    <a:pt x="21967" y="1417516"/>
                    <a:pt x="127202" y="1259497"/>
                    <a:pt x="285055" y="1169201"/>
                  </a:cubicBezTo>
                  <a:cubicBezTo>
                    <a:pt x="375256" y="1116528"/>
                    <a:pt x="424115" y="1018707"/>
                    <a:pt x="409082" y="913362"/>
                  </a:cubicBezTo>
                  <a:cubicBezTo>
                    <a:pt x="363981" y="589800"/>
                    <a:pt x="525592" y="251189"/>
                    <a:pt x="837538" y="89409"/>
                  </a:cubicBezTo>
                  <a:cubicBezTo>
                    <a:pt x="932438" y="40498"/>
                    <a:pt x="1032975" y="12281"/>
                    <a:pt x="1133805" y="3228"/>
                  </a:cubicBezTo>
                  <a:close/>
                </a:path>
              </a:pathLst>
            </a:custGeom>
            <a:grpFill/>
            <a:ln>
              <a:noFill/>
            </a:ln>
          </p:spPr>
          <p:txBody>
            <a:bodyPr/>
            <a:lstStyle/>
            <a:p>
              <a:pPr fontAlgn="auto">
                <a:spcBef>
                  <a:spcPts val="0"/>
                </a:spcBef>
                <a:spcAft>
                  <a:spcPts val="0"/>
                </a:spcAft>
                <a:defRPr/>
              </a:pPr>
              <a:endParaRPr lang="en-US">
                <a:latin typeface="宋体" panose="02010600030101010101" pitchFamily="2" charset="-122"/>
                <a:ea typeface="宋体" panose="02010600030101010101" pitchFamily="2" charset="-122"/>
                <a:cs typeface="+mn-ea"/>
                <a:sym typeface="+mn-lt"/>
              </a:endParaRPr>
            </a:p>
          </p:txBody>
        </p:sp>
        <p:sp>
          <p:nvSpPr>
            <p:cNvPr id="21" name="Freeform 102"/>
            <p:cNvSpPr>
              <a:spLocks noChangeArrowheads="1"/>
            </p:cNvSpPr>
            <p:nvPr/>
          </p:nvSpPr>
          <p:spPr bwMode="auto">
            <a:xfrm>
              <a:off x="4989693" y="4317519"/>
              <a:ext cx="466594" cy="417042"/>
            </a:xfrm>
            <a:custGeom>
              <a:avLst/>
              <a:gdLst>
                <a:gd name="T0" fmla="*/ 74955 w 498"/>
                <a:gd name="T1" fmla="*/ 141513 h 445"/>
                <a:gd name="T2" fmla="*/ 74955 w 498"/>
                <a:gd name="T3" fmla="*/ 141513 h 445"/>
                <a:gd name="T4" fmla="*/ 133045 w 498"/>
                <a:gd name="T5" fmla="*/ 158382 h 445"/>
                <a:gd name="T6" fmla="*/ 141477 w 498"/>
                <a:gd name="T7" fmla="*/ 158382 h 445"/>
                <a:gd name="T8" fmla="*/ 182702 w 498"/>
                <a:gd name="T9" fmla="*/ 125581 h 445"/>
                <a:gd name="T10" fmla="*/ 182702 w 498"/>
                <a:gd name="T11" fmla="*/ 117147 h 445"/>
                <a:gd name="T12" fmla="*/ 166775 w 498"/>
                <a:gd name="T13" fmla="*/ 100278 h 445"/>
                <a:gd name="T14" fmla="*/ 257657 w 498"/>
                <a:gd name="T15" fmla="*/ 9372 h 445"/>
                <a:gd name="T16" fmla="*/ 182702 w 498"/>
                <a:gd name="T17" fmla="*/ 0 h 445"/>
                <a:gd name="T18" fmla="*/ 100252 w 498"/>
                <a:gd name="T19" fmla="*/ 50607 h 445"/>
                <a:gd name="T20" fmla="*/ 67459 w 498"/>
                <a:gd name="T21" fmla="*/ 75911 h 445"/>
                <a:gd name="T22" fmla="*/ 49658 w 498"/>
                <a:gd name="T23" fmla="*/ 108712 h 445"/>
                <a:gd name="T24" fmla="*/ 16865 w 498"/>
                <a:gd name="T25" fmla="*/ 117147 h 445"/>
                <a:gd name="T26" fmla="*/ 0 w 498"/>
                <a:gd name="T27" fmla="*/ 134016 h 445"/>
                <a:gd name="T28" fmla="*/ 0 w 498"/>
                <a:gd name="T29" fmla="*/ 141513 h 445"/>
                <a:gd name="T30" fmla="*/ 33730 w 498"/>
                <a:gd name="T31" fmla="*/ 175251 h 445"/>
                <a:gd name="T32" fmla="*/ 49658 w 498"/>
                <a:gd name="T33" fmla="*/ 183686 h 445"/>
                <a:gd name="T34" fmla="*/ 67459 w 498"/>
                <a:gd name="T35" fmla="*/ 166817 h 445"/>
                <a:gd name="T36" fmla="*/ 74955 w 498"/>
                <a:gd name="T37" fmla="*/ 141513 h 445"/>
                <a:gd name="T38" fmla="*/ 208000 w 498"/>
                <a:gd name="T39" fmla="*/ 149948 h 445"/>
                <a:gd name="T40" fmla="*/ 208000 w 498"/>
                <a:gd name="T41" fmla="*/ 149948 h 445"/>
                <a:gd name="T42" fmla="*/ 199567 w 498"/>
                <a:gd name="T43" fmla="*/ 149948 h 445"/>
                <a:gd name="T44" fmla="*/ 166775 w 498"/>
                <a:gd name="T45" fmla="*/ 175251 h 445"/>
                <a:gd name="T46" fmla="*/ 158342 w 498"/>
                <a:gd name="T47" fmla="*/ 191183 h 445"/>
                <a:gd name="T48" fmla="*/ 356973 w 498"/>
                <a:gd name="T49" fmla="*/ 407670 h 445"/>
                <a:gd name="T50" fmla="*/ 373837 w 498"/>
                <a:gd name="T51" fmla="*/ 407670 h 445"/>
                <a:gd name="T52" fmla="*/ 399135 w 498"/>
                <a:gd name="T53" fmla="*/ 390801 h 445"/>
                <a:gd name="T54" fmla="*/ 399135 w 498"/>
                <a:gd name="T55" fmla="*/ 374869 h 445"/>
                <a:gd name="T56" fmla="*/ 208000 w 498"/>
                <a:gd name="T57" fmla="*/ 149948 h 445"/>
                <a:gd name="T58" fmla="*/ 465657 w 498"/>
                <a:gd name="T59" fmla="*/ 59042 h 445"/>
                <a:gd name="T60" fmla="*/ 465657 w 498"/>
                <a:gd name="T61" fmla="*/ 59042 h 445"/>
                <a:gd name="T62" fmla="*/ 448792 w 498"/>
                <a:gd name="T63" fmla="*/ 50607 h 445"/>
                <a:gd name="T64" fmla="*/ 431927 w 498"/>
                <a:gd name="T65" fmla="*/ 83408 h 445"/>
                <a:gd name="T66" fmla="*/ 382270 w 498"/>
                <a:gd name="T67" fmla="*/ 100278 h 445"/>
                <a:gd name="T68" fmla="*/ 373837 w 498"/>
                <a:gd name="T69" fmla="*/ 59042 h 445"/>
                <a:gd name="T70" fmla="*/ 390702 w 498"/>
                <a:gd name="T71" fmla="*/ 17806 h 445"/>
                <a:gd name="T72" fmla="*/ 382270 w 498"/>
                <a:gd name="T73" fmla="*/ 9372 h 445"/>
                <a:gd name="T74" fmla="*/ 315747 w 498"/>
                <a:gd name="T75" fmla="*/ 67476 h 445"/>
                <a:gd name="T76" fmla="*/ 298883 w 498"/>
                <a:gd name="T77" fmla="*/ 141513 h 445"/>
                <a:gd name="T78" fmla="*/ 266090 w 498"/>
                <a:gd name="T79" fmla="*/ 175251 h 445"/>
                <a:gd name="T80" fmla="*/ 298883 w 498"/>
                <a:gd name="T81" fmla="*/ 216487 h 445"/>
                <a:gd name="T82" fmla="*/ 341045 w 498"/>
                <a:gd name="T83" fmla="*/ 175251 h 445"/>
                <a:gd name="T84" fmla="*/ 382270 w 498"/>
                <a:gd name="T85" fmla="*/ 166817 h 445"/>
                <a:gd name="T86" fmla="*/ 457225 w 498"/>
                <a:gd name="T87" fmla="*/ 134016 h 445"/>
                <a:gd name="T88" fmla="*/ 465657 w 498"/>
                <a:gd name="T89" fmla="*/ 59042 h 445"/>
                <a:gd name="T90" fmla="*/ 67459 w 498"/>
                <a:gd name="T91" fmla="*/ 374869 h 445"/>
                <a:gd name="T92" fmla="*/ 67459 w 498"/>
                <a:gd name="T93" fmla="*/ 374869 h 445"/>
                <a:gd name="T94" fmla="*/ 67459 w 498"/>
                <a:gd name="T95" fmla="*/ 390801 h 445"/>
                <a:gd name="T96" fmla="*/ 83387 w 498"/>
                <a:gd name="T97" fmla="*/ 416105 h 445"/>
                <a:gd name="T98" fmla="*/ 100252 w 498"/>
                <a:gd name="T99" fmla="*/ 407670 h 445"/>
                <a:gd name="T100" fmla="*/ 216432 w 498"/>
                <a:gd name="T101" fmla="*/ 299895 h 445"/>
                <a:gd name="T102" fmla="*/ 182702 w 498"/>
                <a:gd name="T103" fmla="*/ 257723 h 445"/>
                <a:gd name="T104" fmla="*/ 67459 w 498"/>
                <a:gd name="T105" fmla="*/ 374869 h 445"/>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0" t="0" r="r" b="b"/>
              <a:pathLst>
                <a:path w="498" h="445">
                  <a:moveTo>
                    <a:pt x="80" y="151"/>
                  </a:moveTo>
                  <a:lnTo>
                    <a:pt x="80" y="151"/>
                  </a:lnTo>
                  <a:cubicBezTo>
                    <a:pt x="97" y="134"/>
                    <a:pt x="116" y="143"/>
                    <a:pt x="142" y="169"/>
                  </a:cubicBezTo>
                  <a:cubicBezTo>
                    <a:pt x="151" y="178"/>
                    <a:pt x="151" y="169"/>
                    <a:pt x="151" y="169"/>
                  </a:cubicBezTo>
                  <a:cubicBezTo>
                    <a:pt x="160" y="169"/>
                    <a:pt x="186" y="134"/>
                    <a:pt x="195" y="134"/>
                  </a:cubicBezTo>
                  <a:cubicBezTo>
                    <a:pt x="195" y="134"/>
                    <a:pt x="195" y="134"/>
                    <a:pt x="195" y="125"/>
                  </a:cubicBezTo>
                  <a:cubicBezTo>
                    <a:pt x="186" y="125"/>
                    <a:pt x="178" y="116"/>
                    <a:pt x="178" y="107"/>
                  </a:cubicBezTo>
                  <a:cubicBezTo>
                    <a:pt x="133" y="45"/>
                    <a:pt x="301" y="10"/>
                    <a:pt x="275" y="10"/>
                  </a:cubicBezTo>
                  <a:cubicBezTo>
                    <a:pt x="257" y="0"/>
                    <a:pt x="204" y="0"/>
                    <a:pt x="195" y="0"/>
                  </a:cubicBezTo>
                  <a:cubicBezTo>
                    <a:pt x="169" y="10"/>
                    <a:pt x="125" y="36"/>
                    <a:pt x="107" y="54"/>
                  </a:cubicBezTo>
                  <a:cubicBezTo>
                    <a:pt x="80" y="72"/>
                    <a:pt x="72" y="81"/>
                    <a:pt x="72" y="81"/>
                  </a:cubicBezTo>
                  <a:cubicBezTo>
                    <a:pt x="62" y="89"/>
                    <a:pt x="72" y="107"/>
                    <a:pt x="53" y="116"/>
                  </a:cubicBezTo>
                  <a:cubicBezTo>
                    <a:pt x="36" y="125"/>
                    <a:pt x="27" y="116"/>
                    <a:pt x="18" y="125"/>
                  </a:cubicBezTo>
                  <a:cubicBezTo>
                    <a:pt x="18" y="134"/>
                    <a:pt x="9" y="134"/>
                    <a:pt x="0" y="143"/>
                  </a:cubicBezTo>
                  <a:lnTo>
                    <a:pt x="0" y="151"/>
                  </a:lnTo>
                  <a:lnTo>
                    <a:pt x="36" y="187"/>
                  </a:lnTo>
                  <a:cubicBezTo>
                    <a:pt x="36" y="196"/>
                    <a:pt x="44" y="196"/>
                    <a:pt x="53" y="196"/>
                  </a:cubicBezTo>
                  <a:cubicBezTo>
                    <a:pt x="53" y="187"/>
                    <a:pt x="62" y="178"/>
                    <a:pt x="72" y="178"/>
                  </a:cubicBezTo>
                  <a:cubicBezTo>
                    <a:pt x="72" y="178"/>
                    <a:pt x="72" y="151"/>
                    <a:pt x="80" y="151"/>
                  </a:cubicBezTo>
                  <a:close/>
                  <a:moveTo>
                    <a:pt x="222" y="160"/>
                  </a:moveTo>
                  <a:lnTo>
                    <a:pt x="222" y="160"/>
                  </a:lnTo>
                  <a:cubicBezTo>
                    <a:pt x="213" y="160"/>
                    <a:pt x="213" y="160"/>
                    <a:pt x="213" y="160"/>
                  </a:cubicBezTo>
                  <a:cubicBezTo>
                    <a:pt x="178" y="187"/>
                    <a:pt x="178" y="187"/>
                    <a:pt x="178" y="187"/>
                  </a:cubicBezTo>
                  <a:cubicBezTo>
                    <a:pt x="169" y="196"/>
                    <a:pt x="169" y="196"/>
                    <a:pt x="169" y="204"/>
                  </a:cubicBezTo>
                  <a:cubicBezTo>
                    <a:pt x="381" y="435"/>
                    <a:pt x="381" y="435"/>
                    <a:pt x="381" y="435"/>
                  </a:cubicBezTo>
                  <a:cubicBezTo>
                    <a:pt x="381" y="444"/>
                    <a:pt x="391" y="444"/>
                    <a:pt x="399" y="435"/>
                  </a:cubicBezTo>
                  <a:cubicBezTo>
                    <a:pt x="426" y="417"/>
                    <a:pt x="426" y="417"/>
                    <a:pt x="426" y="417"/>
                  </a:cubicBezTo>
                  <a:cubicBezTo>
                    <a:pt x="426" y="408"/>
                    <a:pt x="426" y="400"/>
                    <a:pt x="426" y="400"/>
                  </a:cubicBezTo>
                  <a:lnTo>
                    <a:pt x="222" y="160"/>
                  </a:lnTo>
                  <a:close/>
                  <a:moveTo>
                    <a:pt x="497" y="63"/>
                  </a:moveTo>
                  <a:lnTo>
                    <a:pt x="497" y="63"/>
                  </a:lnTo>
                  <a:cubicBezTo>
                    <a:pt x="488" y="45"/>
                    <a:pt x="488" y="54"/>
                    <a:pt x="479" y="54"/>
                  </a:cubicBezTo>
                  <a:cubicBezTo>
                    <a:pt x="479" y="63"/>
                    <a:pt x="461" y="81"/>
                    <a:pt x="461" y="89"/>
                  </a:cubicBezTo>
                  <a:cubicBezTo>
                    <a:pt x="452" y="107"/>
                    <a:pt x="435" y="125"/>
                    <a:pt x="408" y="107"/>
                  </a:cubicBezTo>
                  <a:cubicBezTo>
                    <a:pt x="381" y="81"/>
                    <a:pt x="391" y="72"/>
                    <a:pt x="399" y="63"/>
                  </a:cubicBezTo>
                  <a:cubicBezTo>
                    <a:pt x="399" y="54"/>
                    <a:pt x="417" y="28"/>
                    <a:pt x="417" y="19"/>
                  </a:cubicBezTo>
                  <a:cubicBezTo>
                    <a:pt x="426" y="19"/>
                    <a:pt x="417" y="10"/>
                    <a:pt x="408" y="10"/>
                  </a:cubicBezTo>
                  <a:cubicBezTo>
                    <a:pt x="399" y="19"/>
                    <a:pt x="346" y="36"/>
                    <a:pt x="337" y="72"/>
                  </a:cubicBezTo>
                  <a:cubicBezTo>
                    <a:pt x="328" y="98"/>
                    <a:pt x="346" y="125"/>
                    <a:pt x="319" y="151"/>
                  </a:cubicBezTo>
                  <a:cubicBezTo>
                    <a:pt x="284" y="187"/>
                    <a:pt x="284" y="187"/>
                    <a:pt x="284" y="187"/>
                  </a:cubicBezTo>
                  <a:cubicBezTo>
                    <a:pt x="319" y="231"/>
                    <a:pt x="319" y="231"/>
                    <a:pt x="319" y="231"/>
                  </a:cubicBezTo>
                  <a:cubicBezTo>
                    <a:pt x="364" y="187"/>
                    <a:pt x="364" y="187"/>
                    <a:pt x="364" y="187"/>
                  </a:cubicBezTo>
                  <a:cubicBezTo>
                    <a:pt x="372" y="178"/>
                    <a:pt x="391" y="169"/>
                    <a:pt x="408" y="178"/>
                  </a:cubicBezTo>
                  <a:cubicBezTo>
                    <a:pt x="452" y="187"/>
                    <a:pt x="470" y="169"/>
                    <a:pt x="488" y="143"/>
                  </a:cubicBezTo>
                  <a:cubicBezTo>
                    <a:pt x="497" y="116"/>
                    <a:pt x="497" y="72"/>
                    <a:pt x="497" y="63"/>
                  </a:cubicBezTo>
                  <a:close/>
                  <a:moveTo>
                    <a:pt x="72" y="400"/>
                  </a:moveTo>
                  <a:lnTo>
                    <a:pt x="72" y="400"/>
                  </a:lnTo>
                  <a:cubicBezTo>
                    <a:pt x="62" y="408"/>
                    <a:pt x="62" y="417"/>
                    <a:pt x="72" y="417"/>
                  </a:cubicBezTo>
                  <a:cubicBezTo>
                    <a:pt x="89" y="444"/>
                    <a:pt x="89" y="444"/>
                    <a:pt x="89" y="444"/>
                  </a:cubicBezTo>
                  <a:cubicBezTo>
                    <a:pt x="97" y="444"/>
                    <a:pt x="107" y="444"/>
                    <a:pt x="107" y="435"/>
                  </a:cubicBezTo>
                  <a:cubicBezTo>
                    <a:pt x="231" y="320"/>
                    <a:pt x="231" y="320"/>
                    <a:pt x="231" y="320"/>
                  </a:cubicBezTo>
                  <a:cubicBezTo>
                    <a:pt x="195" y="275"/>
                    <a:pt x="195" y="275"/>
                    <a:pt x="195" y="275"/>
                  </a:cubicBezTo>
                  <a:lnTo>
                    <a:pt x="72" y="400"/>
                  </a:lnTo>
                  <a:close/>
                </a:path>
              </a:pathLst>
            </a:custGeom>
            <a:solidFill>
              <a:schemeClr val="bg1"/>
            </a:solidFill>
            <a:ln>
              <a:noFill/>
            </a:ln>
            <a:effectLst/>
            <a:extLst>
              <a:ext uri="{91240B29-F687-4F45-9708-019B960494DF}">
                <a14:hiddenLine xmlns:a14="http://schemas.microsoft.com/office/drawing/2010/main" w="9525">
                  <a:solidFill>
                    <a:srgbClr val="808080"/>
                  </a:solidFill>
                  <a:bevel/>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zh-CN" altLang="en-US">
                <a:latin typeface="宋体" panose="02010600030101010101" pitchFamily="2" charset="-122"/>
                <a:ea typeface="宋体" panose="02010600030101010101" pitchFamily="2" charset="-122"/>
                <a:cs typeface="+mn-ea"/>
                <a:sym typeface="+mn-lt"/>
              </a:endParaRPr>
            </a:p>
          </p:txBody>
        </p:sp>
      </p:grpSp>
      <p:grpSp>
        <p:nvGrpSpPr>
          <p:cNvPr id="2" name="Group 3"/>
          <p:cNvGrpSpPr/>
          <p:nvPr/>
        </p:nvGrpSpPr>
        <p:grpSpPr bwMode="auto">
          <a:xfrm>
            <a:off x="4304030" y="1113155"/>
            <a:ext cx="3491865" cy="2185670"/>
            <a:chOff x="4547383" y="1635126"/>
            <a:chExt cx="3221498" cy="2015667"/>
          </a:xfrm>
        </p:grpSpPr>
        <p:sp>
          <p:nvSpPr>
            <p:cNvPr id="19" name="Freeform 18"/>
            <p:cNvSpPr/>
            <p:nvPr/>
          </p:nvSpPr>
          <p:spPr bwMode="auto">
            <a:xfrm>
              <a:off x="4546600" y="1635126"/>
              <a:ext cx="3222625" cy="2016125"/>
            </a:xfrm>
            <a:custGeom>
              <a:avLst/>
              <a:gdLst>
                <a:gd name="connsiteX0" fmla="*/ 1566268 w 3221498"/>
                <a:gd name="connsiteY0" fmla="*/ 0 h 2015667"/>
                <a:gd name="connsiteX1" fmla="*/ 1626405 w 3221498"/>
                <a:gd name="connsiteY1" fmla="*/ 3759 h 2015667"/>
                <a:gd name="connsiteX2" fmla="*/ 1626320 w 3221498"/>
                <a:gd name="connsiteY2" fmla="*/ 4815 h 2015667"/>
                <a:gd name="connsiteX3" fmla="*/ 1691487 w 3221498"/>
                <a:gd name="connsiteY3" fmla="*/ 15796 h 2015667"/>
                <a:gd name="connsiteX4" fmla="*/ 2054779 w 3221498"/>
                <a:gd name="connsiteY4" fmla="*/ 286642 h 2015667"/>
                <a:gd name="connsiteX5" fmla="*/ 2306773 w 3221498"/>
                <a:gd name="connsiteY5" fmla="*/ 410669 h 2015667"/>
                <a:gd name="connsiteX6" fmla="*/ 3130454 w 3221498"/>
                <a:gd name="connsiteY6" fmla="*/ 839126 h 2015667"/>
                <a:gd name="connsiteX7" fmla="*/ 2822044 w 3221498"/>
                <a:gd name="connsiteY7" fmla="*/ 1906510 h 2015667"/>
                <a:gd name="connsiteX8" fmla="*/ 1716280 w 3221498"/>
                <a:gd name="connsiteY8" fmla="*/ 1605838 h 2015667"/>
                <a:gd name="connsiteX9" fmla="*/ 1787741 w 3221498"/>
                <a:gd name="connsiteY9" fmla="*/ 707583 h 2015667"/>
                <a:gd name="connsiteX10" fmla="*/ 1806546 w 3221498"/>
                <a:gd name="connsiteY10" fmla="*/ 421945 h 2015667"/>
                <a:gd name="connsiteX11" fmla="*/ 1806546 w 3221498"/>
                <a:gd name="connsiteY11" fmla="*/ 418186 h 2015667"/>
                <a:gd name="connsiteX12" fmla="*/ 1603447 w 3221498"/>
                <a:gd name="connsiteY12" fmla="*/ 282884 h 2015667"/>
                <a:gd name="connsiteX13" fmla="*/ 1603526 w 3221498"/>
                <a:gd name="connsiteY13" fmla="*/ 281903 h 2015667"/>
                <a:gd name="connsiteX14" fmla="*/ 1573785 w 3221498"/>
                <a:gd name="connsiteY14" fmla="*/ 278184 h 2015667"/>
                <a:gd name="connsiteX15" fmla="*/ 1321959 w 3221498"/>
                <a:gd name="connsiteY15" fmla="*/ 424795 h 2015667"/>
                <a:gd name="connsiteX16" fmla="*/ 1291890 w 3221498"/>
                <a:gd name="connsiteY16" fmla="*/ 477425 h 2015667"/>
                <a:gd name="connsiteX17" fmla="*/ 1306925 w 3221498"/>
                <a:gd name="connsiteY17" fmla="*/ 755609 h 2015667"/>
                <a:gd name="connsiteX18" fmla="*/ 1344511 w 3221498"/>
                <a:gd name="connsiteY18" fmla="*/ 1571366 h 2015667"/>
                <a:gd name="connsiteX19" fmla="*/ 314657 w 3221498"/>
                <a:gd name="connsiteY19" fmla="*/ 1789402 h 2015667"/>
                <a:gd name="connsiteX20" fmla="*/ 92901 w 3221498"/>
                <a:gd name="connsiteY20" fmla="*/ 834553 h 2015667"/>
                <a:gd name="connsiteX21" fmla="*/ 803274 w 3221498"/>
                <a:gd name="connsiteY21" fmla="*/ 469906 h 2015667"/>
                <a:gd name="connsiteX22" fmla="*/ 1047582 w 3221498"/>
                <a:gd name="connsiteY22" fmla="*/ 342092 h 2015667"/>
                <a:gd name="connsiteX23" fmla="*/ 1085168 w 3221498"/>
                <a:gd name="connsiteY23" fmla="*/ 278184 h 2015667"/>
                <a:gd name="connsiteX24" fmla="*/ 1566268 w 3221498"/>
                <a:gd name="connsiteY24" fmla="*/ 0 h 2015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3221498" h="2015667">
                  <a:moveTo>
                    <a:pt x="1566268" y="0"/>
                  </a:moveTo>
                  <a:cubicBezTo>
                    <a:pt x="1585061" y="0"/>
                    <a:pt x="1607612" y="0"/>
                    <a:pt x="1626405" y="3759"/>
                  </a:cubicBezTo>
                  <a:lnTo>
                    <a:pt x="1626320" y="4815"/>
                  </a:lnTo>
                  <a:lnTo>
                    <a:pt x="1691487" y="15796"/>
                  </a:lnTo>
                  <a:cubicBezTo>
                    <a:pt x="1842100" y="50686"/>
                    <a:pt x="1975796" y="148522"/>
                    <a:pt x="2054779" y="286642"/>
                  </a:cubicBezTo>
                  <a:cubicBezTo>
                    <a:pt x="2103673" y="376844"/>
                    <a:pt x="2205223" y="425703"/>
                    <a:pt x="2306773" y="410669"/>
                  </a:cubicBezTo>
                  <a:cubicBezTo>
                    <a:pt x="2633988" y="369327"/>
                    <a:pt x="2968726" y="527180"/>
                    <a:pt x="3130454" y="839126"/>
                  </a:cubicBezTo>
                  <a:cubicBezTo>
                    <a:pt x="3329792" y="1218724"/>
                    <a:pt x="3190631" y="1688523"/>
                    <a:pt x="2822044" y="1906510"/>
                  </a:cubicBezTo>
                  <a:cubicBezTo>
                    <a:pt x="2434650" y="2132013"/>
                    <a:pt x="1934424" y="1996711"/>
                    <a:pt x="1716280" y="1605838"/>
                  </a:cubicBezTo>
                  <a:cubicBezTo>
                    <a:pt x="1547030" y="1308925"/>
                    <a:pt x="1588402" y="955636"/>
                    <a:pt x="1787741" y="707583"/>
                  </a:cubicBezTo>
                  <a:cubicBezTo>
                    <a:pt x="1851679" y="624898"/>
                    <a:pt x="1859202" y="512146"/>
                    <a:pt x="1806546" y="421945"/>
                  </a:cubicBezTo>
                  <a:cubicBezTo>
                    <a:pt x="1806546" y="421945"/>
                    <a:pt x="1806546" y="421945"/>
                    <a:pt x="1806546" y="418186"/>
                  </a:cubicBezTo>
                  <a:cubicBezTo>
                    <a:pt x="1761413" y="343018"/>
                    <a:pt x="1689952" y="294159"/>
                    <a:pt x="1603447" y="282884"/>
                  </a:cubicBezTo>
                  <a:lnTo>
                    <a:pt x="1603526" y="281903"/>
                  </a:lnTo>
                  <a:lnTo>
                    <a:pt x="1573785" y="278184"/>
                  </a:lnTo>
                  <a:cubicBezTo>
                    <a:pt x="1468544" y="278184"/>
                    <a:pt x="1374579" y="334573"/>
                    <a:pt x="1321959" y="424795"/>
                  </a:cubicBezTo>
                  <a:cubicBezTo>
                    <a:pt x="1321959" y="424795"/>
                    <a:pt x="1321959" y="424795"/>
                    <a:pt x="1291890" y="477425"/>
                  </a:cubicBezTo>
                  <a:cubicBezTo>
                    <a:pt x="1243029" y="563887"/>
                    <a:pt x="1246787" y="672905"/>
                    <a:pt x="1306925" y="755609"/>
                  </a:cubicBezTo>
                  <a:cubicBezTo>
                    <a:pt x="1479820" y="984923"/>
                    <a:pt x="1506130" y="1308218"/>
                    <a:pt x="1344511" y="1571366"/>
                  </a:cubicBezTo>
                  <a:cubicBezTo>
                    <a:pt x="1126513" y="1920976"/>
                    <a:pt x="660448" y="2022475"/>
                    <a:pt x="314657" y="1789402"/>
                  </a:cubicBezTo>
                  <a:cubicBezTo>
                    <a:pt x="6453" y="1578884"/>
                    <a:pt x="-91270" y="1157848"/>
                    <a:pt x="92901" y="834553"/>
                  </a:cubicBezTo>
                  <a:cubicBezTo>
                    <a:pt x="243244" y="571406"/>
                    <a:pt x="525138" y="439832"/>
                    <a:pt x="803274" y="469906"/>
                  </a:cubicBezTo>
                  <a:cubicBezTo>
                    <a:pt x="900997" y="477425"/>
                    <a:pt x="998721" y="428554"/>
                    <a:pt x="1047582" y="342092"/>
                  </a:cubicBezTo>
                  <a:cubicBezTo>
                    <a:pt x="1047582" y="342092"/>
                    <a:pt x="1047582" y="342092"/>
                    <a:pt x="1085168" y="278184"/>
                  </a:cubicBezTo>
                  <a:cubicBezTo>
                    <a:pt x="1186650" y="105259"/>
                    <a:pt x="1363304" y="0"/>
                    <a:pt x="1566268" y="0"/>
                  </a:cubicBezTo>
                  <a:close/>
                </a:path>
              </a:pathLst>
            </a:custGeom>
            <a:solidFill>
              <a:schemeClr val="tx1">
                <a:lumMod val="85000"/>
                <a:lumOff val="15000"/>
              </a:schemeClr>
            </a:solidFill>
            <a:ln>
              <a:solidFill>
                <a:schemeClr val="tx1">
                  <a:lumMod val="85000"/>
                  <a:lumOff val="15000"/>
                </a:schemeClr>
              </a:solidFill>
            </a:ln>
          </p:spPr>
          <p:txBody>
            <a:bodyPr/>
            <a:lstStyle/>
            <a:p>
              <a:pPr fontAlgn="auto">
                <a:spcBef>
                  <a:spcPts val="0"/>
                </a:spcBef>
                <a:spcAft>
                  <a:spcPts val="0"/>
                </a:spcAft>
                <a:defRPr/>
              </a:pPr>
              <a:endParaRPr lang="en-US">
                <a:latin typeface="宋体" panose="02010600030101010101" pitchFamily="2" charset="-122"/>
                <a:ea typeface="宋体" panose="02010600030101010101" pitchFamily="2" charset="-122"/>
                <a:cs typeface="+mn-ea"/>
                <a:sym typeface="+mn-lt"/>
              </a:endParaRPr>
            </a:p>
          </p:txBody>
        </p:sp>
        <p:sp>
          <p:nvSpPr>
            <p:cNvPr id="28" name="Freeform 154"/>
            <p:cNvSpPr>
              <a:spLocks noChangeArrowheads="1"/>
            </p:cNvSpPr>
            <p:nvPr/>
          </p:nvSpPr>
          <p:spPr bwMode="auto">
            <a:xfrm>
              <a:off x="5125209" y="2561429"/>
              <a:ext cx="358788" cy="487239"/>
            </a:xfrm>
            <a:custGeom>
              <a:avLst/>
              <a:gdLst>
                <a:gd name="T0" fmla="*/ 349692 w 355"/>
                <a:gd name="T1" fmla="*/ 132065 h 487"/>
                <a:gd name="T2" fmla="*/ 349692 w 355"/>
                <a:gd name="T3" fmla="*/ 132065 h 487"/>
                <a:gd name="T4" fmla="*/ 117238 w 355"/>
                <a:gd name="T5" fmla="*/ 17008 h 487"/>
                <a:gd name="T6" fmla="*/ 9096 w 355"/>
                <a:gd name="T7" fmla="*/ 53026 h 487"/>
                <a:gd name="T8" fmla="*/ 0 w 355"/>
                <a:gd name="T9" fmla="*/ 79039 h 487"/>
                <a:gd name="T10" fmla="*/ 9096 w 355"/>
                <a:gd name="T11" fmla="*/ 345169 h 487"/>
                <a:gd name="T12" fmla="*/ 18192 w 355"/>
                <a:gd name="T13" fmla="*/ 363178 h 487"/>
                <a:gd name="T14" fmla="*/ 224369 w 355"/>
                <a:gd name="T15" fmla="*/ 486239 h 487"/>
                <a:gd name="T16" fmla="*/ 233465 w 355"/>
                <a:gd name="T17" fmla="*/ 486239 h 487"/>
                <a:gd name="T18" fmla="*/ 242561 w 355"/>
                <a:gd name="T19" fmla="*/ 486239 h 487"/>
                <a:gd name="T20" fmla="*/ 250646 w 355"/>
                <a:gd name="T21" fmla="*/ 478235 h 487"/>
                <a:gd name="T22" fmla="*/ 250646 w 355"/>
                <a:gd name="T23" fmla="*/ 203100 h 487"/>
                <a:gd name="T24" fmla="*/ 242561 w 355"/>
                <a:gd name="T25" fmla="*/ 185091 h 487"/>
                <a:gd name="T26" fmla="*/ 44469 w 355"/>
                <a:gd name="T27" fmla="*/ 70034 h 487"/>
                <a:gd name="T28" fmla="*/ 71758 w 355"/>
                <a:gd name="T29" fmla="*/ 53026 h 487"/>
                <a:gd name="T30" fmla="*/ 108142 w 355"/>
                <a:gd name="T31" fmla="*/ 44022 h 487"/>
                <a:gd name="T32" fmla="*/ 304212 w 355"/>
                <a:gd name="T33" fmla="*/ 150074 h 487"/>
                <a:gd name="T34" fmla="*/ 313308 w 355"/>
                <a:gd name="T35" fmla="*/ 159078 h 487"/>
                <a:gd name="T36" fmla="*/ 313308 w 355"/>
                <a:gd name="T37" fmla="*/ 425209 h 487"/>
                <a:gd name="T38" fmla="*/ 331500 w 355"/>
                <a:gd name="T39" fmla="*/ 442217 h 487"/>
                <a:gd name="T40" fmla="*/ 357777 w 355"/>
                <a:gd name="T41" fmla="*/ 425209 h 487"/>
                <a:gd name="T42" fmla="*/ 357777 w 355"/>
                <a:gd name="T43" fmla="*/ 141069 h 487"/>
                <a:gd name="T44" fmla="*/ 349692 w 355"/>
                <a:gd name="T45" fmla="*/ 132065 h 487"/>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355" h="487">
                  <a:moveTo>
                    <a:pt x="346" y="132"/>
                  </a:moveTo>
                  <a:lnTo>
                    <a:pt x="346" y="132"/>
                  </a:lnTo>
                  <a:cubicBezTo>
                    <a:pt x="116" y="17"/>
                    <a:pt x="116" y="17"/>
                    <a:pt x="116" y="17"/>
                  </a:cubicBezTo>
                  <a:cubicBezTo>
                    <a:pt x="89" y="0"/>
                    <a:pt x="27" y="25"/>
                    <a:pt x="9" y="53"/>
                  </a:cubicBezTo>
                  <a:cubicBezTo>
                    <a:pt x="0" y="70"/>
                    <a:pt x="0" y="79"/>
                    <a:pt x="0" y="79"/>
                  </a:cubicBezTo>
                  <a:cubicBezTo>
                    <a:pt x="9" y="345"/>
                    <a:pt x="9" y="345"/>
                    <a:pt x="9" y="345"/>
                  </a:cubicBezTo>
                  <a:cubicBezTo>
                    <a:pt x="9" y="345"/>
                    <a:pt x="18" y="354"/>
                    <a:pt x="18" y="363"/>
                  </a:cubicBezTo>
                  <a:cubicBezTo>
                    <a:pt x="36" y="363"/>
                    <a:pt x="222" y="486"/>
                    <a:pt x="222" y="486"/>
                  </a:cubicBezTo>
                  <a:cubicBezTo>
                    <a:pt x="231" y="486"/>
                    <a:pt x="231" y="486"/>
                    <a:pt x="231" y="486"/>
                  </a:cubicBezTo>
                  <a:cubicBezTo>
                    <a:pt x="240" y="486"/>
                    <a:pt x="240" y="486"/>
                    <a:pt x="240" y="486"/>
                  </a:cubicBezTo>
                  <a:cubicBezTo>
                    <a:pt x="248" y="486"/>
                    <a:pt x="248" y="478"/>
                    <a:pt x="248" y="478"/>
                  </a:cubicBezTo>
                  <a:cubicBezTo>
                    <a:pt x="248" y="203"/>
                    <a:pt x="248" y="203"/>
                    <a:pt x="248" y="203"/>
                  </a:cubicBezTo>
                  <a:cubicBezTo>
                    <a:pt x="248" y="194"/>
                    <a:pt x="248" y="194"/>
                    <a:pt x="240" y="185"/>
                  </a:cubicBezTo>
                  <a:cubicBezTo>
                    <a:pt x="44" y="70"/>
                    <a:pt x="44" y="70"/>
                    <a:pt x="44" y="70"/>
                  </a:cubicBezTo>
                  <a:cubicBezTo>
                    <a:pt x="44" y="70"/>
                    <a:pt x="53" y="61"/>
                    <a:pt x="71" y="53"/>
                  </a:cubicBezTo>
                  <a:cubicBezTo>
                    <a:pt x="89" y="44"/>
                    <a:pt x="97" y="44"/>
                    <a:pt x="107" y="44"/>
                  </a:cubicBezTo>
                  <a:cubicBezTo>
                    <a:pt x="107" y="44"/>
                    <a:pt x="293" y="150"/>
                    <a:pt x="301" y="150"/>
                  </a:cubicBezTo>
                  <a:cubicBezTo>
                    <a:pt x="310" y="159"/>
                    <a:pt x="310" y="159"/>
                    <a:pt x="310" y="159"/>
                  </a:cubicBezTo>
                  <a:cubicBezTo>
                    <a:pt x="310" y="168"/>
                    <a:pt x="310" y="425"/>
                    <a:pt x="310" y="425"/>
                  </a:cubicBezTo>
                  <a:cubicBezTo>
                    <a:pt x="310" y="433"/>
                    <a:pt x="319" y="442"/>
                    <a:pt x="328" y="442"/>
                  </a:cubicBezTo>
                  <a:cubicBezTo>
                    <a:pt x="337" y="442"/>
                    <a:pt x="354" y="433"/>
                    <a:pt x="354" y="425"/>
                  </a:cubicBezTo>
                  <a:cubicBezTo>
                    <a:pt x="354" y="141"/>
                    <a:pt x="354" y="141"/>
                    <a:pt x="354" y="141"/>
                  </a:cubicBezTo>
                  <a:lnTo>
                    <a:pt x="346" y="132"/>
                  </a:lnTo>
                </a:path>
              </a:pathLst>
            </a:custGeom>
            <a:solidFill>
              <a:schemeClr val="bg1"/>
            </a:solidFill>
            <a:ln>
              <a:solidFill>
                <a:schemeClr val="tx1">
                  <a:lumMod val="85000"/>
                  <a:lumOff val="15000"/>
                </a:schemeClr>
              </a:solidFill>
            </a:ln>
            <a:effectLst/>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zh-CN" altLang="en-US">
                <a:latin typeface="宋体" panose="02010600030101010101" pitchFamily="2" charset="-122"/>
                <a:ea typeface="宋体" panose="02010600030101010101" pitchFamily="2" charset="-122"/>
                <a:cs typeface="+mn-ea"/>
                <a:sym typeface="+mn-lt"/>
              </a:endParaRPr>
            </a:p>
          </p:txBody>
        </p:sp>
      </p:grpSp>
      <p:sp>
        <p:nvSpPr>
          <p:cNvPr id="18" name="Freeform 17"/>
          <p:cNvSpPr/>
          <p:nvPr/>
        </p:nvSpPr>
        <p:spPr bwMode="auto">
          <a:xfrm>
            <a:off x="6031230" y="1634490"/>
            <a:ext cx="2183765" cy="3493135"/>
          </a:xfrm>
          <a:custGeom>
            <a:avLst/>
            <a:gdLst>
              <a:gd name="connsiteX0" fmla="*/ 793317 w 2014448"/>
              <a:gd name="connsiteY0" fmla="*/ 748 h 3221268"/>
              <a:gd name="connsiteX1" fmla="*/ 1183655 w 2014448"/>
              <a:gd name="connsiteY1" fmla="*/ 93859 h 3221268"/>
              <a:gd name="connsiteX2" fmla="*/ 1548302 w 2014448"/>
              <a:gd name="connsiteY2" fmla="*/ 801127 h 3221268"/>
              <a:gd name="connsiteX3" fmla="*/ 1676116 w 2014448"/>
              <a:gd name="connsiteY3" fmla="*/ 1045661 h 3221268"/>
              <a:gd name="connsiteX4" fmla="*/ 1736264 w 2014448"/>
              <a:gd name="connsiteY4" fmla="*/ 1083282 h 3221268"/>
              <a:gd name="connsiteX5" fmla="*/ 2014448 w 2014448"/>
              <a:gd name="connsiteY5" fmla="*/ 1564826 h 3221268"/>
              <a:gd name="connsiteX6" fmla="*/ 2010718 w 2014448"/>
              <a:gd name="connsiteY6" fmla="*/ 1628300 h 3221268"/>
              <a:gd name="connsiteX7" fmla="*/ 2011272 w 2014448"/>
              <a:gd name="connsiteY7" fmla="*/ 1628345 h 3221268"/>
              <a:gd name="connsiteX8" fmla="*/ 1729182 w 2014448"/>
              <a:gd name="connsiteY8" fmla="*/ 2053110 h 3221268"/>
              <a:gd name="connsiteX9" fmla="*/ 1605063 w 2014448"/>
              <a:gd name="connsiteY9" fmla="*/ 2308721 h 3221268"/>
              <a:gd name="connsiteX10" fmla="*/ 1176287 w 2014448"/>
              <a:gd name="connsiteY10" fmla="*/ 3131939 h 3221268"/>
              <a:gd name="connsiteX11" fmla="*/ 111868 w 2014448"/>
              <a:gd name="connsiteY11" fmla="*/ 2823702 h 3221268"/>
              <a:gd name="connsiteX12" fmla="*/ 409003 w 2014448"/>
              <a:gd name="connsiteY12" fmla="*/ 1714801 h 3221268"/>
              <a:gd name="connsiteX13" fmla="*/ 1311690 w 2014448"/>
              <a:gd name="connsiteY13" fmla="*/ 1786222 h 3221268"/>
              <a:gd name="connsiteX14" fmla="*/ 1597541 w 2014448"/>
              <a:gd name="connsiteY14" fmla="*/ 1808776 h 3221268"/>
              <a:gd name="connsiteX15" fmla="*/ 1597541 w 2014448"/>
              <a:gd name="connsiteY15" fmla="*/ 1805017 h 3221268"/>
              <a:gd name="connsiteX16" fmla="*/ 1717605 w 2014448"/>
              <a:gd name="connsiteY16" fmla="*/ 1665993 h 3221268"/>
              <a:gd name="connsiteX17" fmla="*/ 1732831 w 2014448"/>
              <a:gd name="connsiteY17" fmla="*/ 1606235 h 3221268"/>
              <a:gd name="connsiteX18" fmla="*/ 1732505 w 2014448"/>
              <a:gd name="connsiteY18" fmla="*/ 1606209 h 3221268"/>
              <a:gd name="connsiteX19" fmla="*/ 1736264 w 2014448"/>
              <a:gd name="connsiteY19" fmla="*/ 1572350 h 3221268"/>
              <a:gd name="connsiteX20" fmla="*/ 1593412 w 2014448"/>
              <a:gd name="connsiteY20" fmla="*/ 1324054 h 3221268"/>
              <a:gd name="connsiteX21" fmla="*/ 1537024 w 2014448"/>
              <a:gd name="connsiteY21" fmla="*/ 1290195 h 3221268"/>
              <a:gd name="connsiteX22" fmla="*/ 1262599 w 2014448"/>
              <a:gd name="connsiteY22" fmla="*/ 1305244 h 3221268"/>
              <a:gd name="connsiteX23" fmla="*/ 443083 w 2014448"/>
              <a:gd name="connsiteY23" fmla="*/ 1342864 h 3221268"/>
              <a:gd name="connsiteX24" fmla="*/ 228806 w 2014448"/>
              <a:gd name="connsiteY24" fmla="*/ 315821 h 3221268"/>
              <a:gd name="connsiteX25" fmla="*/ 793317 w 2014448"/>
              <a:gd name="connsiteY25" fmla="*/ 748 h 32212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14448" h="3221268">
                <a:moveTo>
                  <a:pt x="793317" y="748"/>
                </a:moveTo>
                <a:cubicBezTo>
                  <a:pt x="925676" y="-5248"/>
                  <a:pt x="1061009" y="24731"/>
                  <a:pt x="1183655" y="93859"/>
                </a:cubicBezTo>
                <a:cubicBezTo>
                  <a:pt x="1443043" y="240580"/>
                  <a:pt x="1578376" y="522734"/>
                  <a:pt x="1548302" y="801127"/>
                </a:cubicBezTo>
                <a:cubicBezTo>
                  <a:pt x="1537024" y="902703"/>
                  <a:pt x="1589653" y="996755"/>
                  <a:pt x="1676116" y="1045661"/>
                </a:cubicBezTo>
                <a:cubicBezTo>
                  <a:pt x="1676116" y="1045661"/>
                  <a:pt x="1676116" y="1045661"/>
                  <a:pt x="1736264" y="1083282"/>
                </a:cubicBezTo>
                <a:cubicBezTo>
                  <a:pt x="1912949" y="1184858"/>
                  <a:pt x="2014448" y="1365437"/>
                  <a:pt x="2014448" y="1564826"/>
                </a:cubicBezTo>
                <a:lnTo>
                  <a:pt x="2010718" y="1628300"/>
                </a:lnTo>
                <a:lnTo>
                  <a:pt x="2011272" y="1628345"/>
                </a:lnTo>
                <a:cubicBezTo>
                  <a:pt x="1992466" y="1805017"/>
                  <a:pt x="1887153" y="1962895"/>
                  <a:pt x="1729182" y="2053110"/>
                </a:cubicBezTo>
                <a:cubicBezTo>
                  <a:pt x="1642675" y="2105736"/>
                  <a:pt x="1590018" y="2203470"/>
                  <a:pt x="1605063" y="2308721"/>
                </a:cubicBezTo>
                <a:cubicBezTo>
                  <a:pt x="1650197" y="2631994"/>
                  <a:pt x="1488466" y="2970303"/>
                  <a:pt x="1176287" y="3131939"/>
                </a:cubicBezTo>
                <a:cubicBezTo>
                  <a:pt x="796406" y="3327406"/>
                  <a:pt x="326256" y="3192083"/>
                  <a:pt x="111868" y="2823702"/>
                </a:cubicBezTo>
                <a:cubicBezTo>
                  <a:pt x="-117565" y="2432768"/>
                  <a:pt x="17838" y="1936582"/>
                  <a:pt x="409003" y="1714801"/>
                </a:cubicBezTo>
                <a:cubicBezTo>
                  <a:pt x="706137" y="1549406"/>
                  <a:pt x="1063451" y="1586996"/>
                  <a:pt x="1311690" y="1786222"/>
                </a:cubicBezTo>
                <a:cubicBezTo>
                  <a:pt x="1390675" y="1853884"/>
                  <a:pt x="1507272" y="1861402"/>
                  <a:pt x="1597541" y="1808776"/>
                </a:cubicBezTo>
                <a:cubicBezTo>
                  <a:pt x="1597541" y="1808776"/>
                  <a:pt x="1597541" y="1808776"/>
                  <a:pt x="1597541" y="1805017"/>
                </a:cubicBezTo>
                <a:cubicBezTo>
                  <a:pt x="1653959" y="1774006"/>
                  <a:pt x="1695567" y="1723964"/>
                  <a:pt x="1717605" y="1665993"/>
                </a:cubicBezTo>
                <a:lnTo>
                  <a:pt x="1732831" y="1606235"/>
                </a:lnTo>
                <a:lnTo>
                  <a:pt x="1732505" y="1606209"/>
                </a:lnTo>
                <a:cubicBezTo>
                  <a:pt x="1736264" y="1594923"/>
                  <a:pt x="1736264" y="1583636"/>
                  <a:pt x="1736264" y="1572350"/>
                </a:cubicBezTo>
                <a:cubicBezTo>
                  <a:pt x="1740023" y="1470775"/>
                  <a:pt x="1679875" y="1372961"/>
                  <a:pt x="1593412" y="1324054"/>
                </a:cubicBezTo>
                <a:cubicBezTo>
                  <a:pt x="1593412" y="1324054"/>
                  <a:pt x="1593412" y="1324054"/>
                  <a:pt x="1537024" y="1290195"/>
                </a:cubicBezTo>
                <a:cubicBezTo>
                  <a:pt x="1450561" y="1241289"/>
                  <a:pt x="1341543" y="1245051"/>
                  <a:pt x="1262599" y="1305244"/>
                </a:cubicBezTo>
                <a:cubicBezTo>
                  <a:pt x="1029525" y="1478299"/>
                  <a:pt x="706230" y="1504633"/>
                  <a:pt x="443083" y="1342864"/>
                </a:cubicBezTo>
                <a:cubicBezTo>
                  <a:pt x="93473" y="1124665"/>
                  <a:pt x="-8027" y="658169"/>
                  <a:pt x="228806" y="315821"/>
                </a:cubicBezTo>
                <a:cubicBezTo>
                  <a:pt x="360380" y="120664"/>
                  <a:pt x="572718" y="10741"/>
                  <a:pt x="793317" y="748"/>
                </a:cubicBezTo>
                <a:close/>
              </a:path>
            </a:pathLst>
          </a:custGeom>
          <a:solidFill>
            <a:srgbClr val="3C8689"/>
          </a:solidFill>
          <a:ln>
            <a:noFill/>
          </a:ln>
        </p:spPr>
        <p:txBody>
          <a:bodyPr/>
          <a:lstStyle/>
          <a:p>
            <a:pPr fontAlgn="auto">
              <a:spcBef>
                <a:spcPts val="0"/>
              </a:spcBef>
              <a:spcAft>
                <a:spcPts val="0"/>
              </a:spcAft>
              <a:defRPr/>
            </a:pPr>
            <a:endParaRPr lang="en-US">
              <a:latin typeface="宋体" panose="02010600030101010101" pitchFamily="2" charset="-122"/>
              <a:ea typeface="宋体" panose="02010600030101010101" pitchFamily="2" charset="-122"/>
              <a:cs typeface="+mn-ea"/>
              <a:sym typeface="+mn-lt"/>
            </a:endParaRPr>
          </a:p>
        </p:txBody>
      </p:sp>
      <p:sp>
        <p:nvSpPr>
          <p:cNvPr id="29" name="Freeform 28"/>
          <p:cNvSpPr>
            <a:spLocks noChangeArrowheads="1"/>
          </p:cNvSpPr>
          <p:nvPr/>
        </p:nvSpPr>
        <p:spPr bwMode="auto">
          <a:xfrm>
            <a:off x="6725285" y="2122170"/>
            <a:ext cx="617220" cy="518795"/>
          </a:xfrm>
          <a:custGeom>
            <a:avLst/>
            <a:gdLst>
              <a:gd name="T0" fmla="*/ 141770 w 498"/>
              <a:gd name="T1" fmla="*/ 92757 h 418"/>
              <a:gd name="T2" fmla="*/ 141770 w 498"/>
              <a:gd name="T3" fmla="*/ 92757 h 418"/>
              <a:gd name="T4" fmla="*/ 41159 w 498"/>
              <a:gd name="T5" fmla="*/ 295448 h 418"/>
              <a:gd name="T6" fmla="*/ 395585 w 498"/>
              <a:gd name="T7" fmla="*/ 132837 h 418"/>
              <a:gd name="T8" fmla="*/ 10290 w 498"/>
              <a:gd name="T9" fmla="*/ 437446 h 418"/>
              <a:gd name="T10" fmla="*/ 50306 w 498"/>
              <a:gd name="T11" fmla="*/ 458058 h 418"/>
              <a:gd name="T12" fmla="*/ 110901 w 498"/>
              <a:gd name="T13" fmla="*/ 356140 h 418"/>
              <a:gd name="T14" fmla="*/ 334990 w 498"/>
              <a:gd name="T15" fmla="*/ 356140 h 418"/>
              <a:gd name="T16" fmla="*/ 536212 w 498"/>
              <a:gd name="T17" fmla="*/ 82451 h 418"/>
              <a:gd name="T18" fmla="*/ 141770 w 498"/>
              <a:gd name="T19" fmla="*/ 92757 h 41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498" h="418">
                <a:moveTo>
                  <a:pt x="124" y="81"/>
                </a:moveTo>
                <a:lnTo>
                  <a:pt x="124" y="81"/>
                </a:lnTo>
                <a:cubicBezTo>
                  <a:pt x="27" y="134"/>
                  <a:pt x="36" y="222"/>
                  <a:pt x="36" y="258"/>
                </a:cubicBezTo>
                <a:cubicBezTo>
                  <a:pt x="159" y="107"/>
                  <a:pt x="346" y="116"/>
                  <a:pt x="346" y="116"/>
                </a:cubicBezTo>
                <a:cubicBezTo>
                  <a:pt x="346" y="116"/>
                  <a:pt x="80" y="204"/>
                  <a:pt x="9" y="382"/>
                </a:cubicBezTo>
                <a:cubicBezTo>
                  <a:pt x="0" y="400"/>
                  <a:pt x="36" y="417"/>
                  <a:pt x="44" y="400"/>
                </a:cubicBezTo>
                <a:cubicBezTo>
                  <a:pt x="62" y="355"/>
                  <a:pt x="97" y="311"/>
                  <a:pt x="97" y="311"/>
                </a:cubicBezTo>
                <a:cubicBezTo>
                  <a:pt x="151" y="329"/>
                  <a:pt x="230" y="355"/>
                  <a:pt x="293" y="311"/>
                </a:cubicBezTo>
                <a:cubicBezTo>
                  <a:pt x="363" y="258"/>
                  <a:pt x="363" y="134"/>
                  <a:pt x="469" y="72"/>
                </a:cubicBezTo>
                <a:cubicBezTo>
                  <a:pt x="497" y="63"/>
                  <a:pt x="249" y="0"/>
                  <a:pt x="124" y="81"/>
                </a:cubicBezTo>
              </a:path>
            </a:pathLst>
          </a:custGeom>
          <a:solidFill>
            <a:schemeClr val="bg1"/>
          </a:solidFill>
          <a:ln>
            <a:noFill/>
          </a:ln>
          <a:effectLst/>
          <a:extLst>
            <a:ext uri="{91240B29-F687-4F45-9708-019B960494DF}">
              <a14:hiddenLine xmlns:a14="http://schemas.microsoft.com/office/drawing/2010/main" w="9525">
                <a:solidFill>
                  <a:srgbClr val="808080"/>
                </a:solidFill>
                <a:bevel/>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zh-CN" altLang="en-US">
              <a:latin typeface="宋体" panose="02010600030101010101" pitchFamily="2" charset="-122"/>
              <a:ea typeface="宋体" panose="02010600030101010101" pitchFamily="2" charset="-122"/>
              <a:cs typeface="+mn-ea"/>
              <a:sym typeface="+mn-lt"/>
            </a:endParaRPr>
          </a:p>
        </p:txBody>
      </p:sp>
      <p:grpSp>
        <p:nvGrpSpPr>
          <p:cNvPr id="7" name="Group 5"/>
          <p:cNvGrpSpPr/>
          <p:nvPr/>
        </p:nvGrpSpPr>
        <p:grpSpPr bwMode="auto">
          <a:xfrm>
            <a:off x="5929630" y="3350895"/>
            <a:ext cx="1861820" cy="2194560"/>
            <a:chOff x="6046788" y="3698875"/>
            <a:chExt cx="1717675" cy="2024063"/>
          </a:xfrm>
        </p:grpSpPr>
        <p:sp>
          <p:nvSpPr>
            <p:cNvPr id="128019" name="Freeform 13"/>
            <p:cNvSpPr/>
            <p:nvPr/>
          </p:nvSpPr>
          <p:spPr bwMode="auto">
            <a:xfrm>
              <a:off x="6046788" y="3698875"/>
              <a:ext cx="1717675" cy="2024063"/>
            </a:xfrm>
            <a:custGeom>
              <a:avLst/>
              <a:gdLst>
                <a:gd name="T0" fmla="*/ 281894 w 457"/>
                <a:gd name="T1" fmla="*/ 451464 h 538"/>
                <a:gd name="T2" fmla="*/ 319480 w 457"/>
                <a:gd name="T3" fmla="*/ 1267861 h 538"/>
                <a:gd name="T4" fmla="*/ 334514 w 457"/>
                <a:gd name="T5" fmla="*/ 1546264 h 538"/>
                <a:gd name="T6" fmla="*/ 304446 w 457"/>
                <a:gd name="T7" fmla="*/ 1598935 h 538"/>
                <a:gd name="T8" fmla="*/ 56379 w 457"/>
                <a:gd name="T9" fmla="*/ 1745660 h 538"/>
                <a:gd name="T10" fmla="*/ 22552 w 457"/>
                <a:gd name="T11" fmla="*/ 1741898 h 538"/>
                <a:gd name="T12" fmla="*/ 0 w 457"/>
                <a:gd name="T13" fmla="*/ 2020301 h 538"/>
                <a:gd name="T14" fmla="*/ 60137 w 457"/>
                <a:gd name="T15" fmla="*/ 2024063 h 538"/>
                <a:gd name="T16" fmla="*/ 541237 w 457"/>
                <a:gd name="T17" fmla="*/ 1745660 h 538"/>
                <a:gd name="T18" fmla="*/ 578823 w 457"/>
                <a:gd name="T19" fmla="*/ 1681703 h 538"/>
                <a:gd name="T20" fmla="*/ 823131 w 457"/>
                <a:gd name="T21" fmla="*/ 1553788 h 538"/>
                <a:gd name="T22" fmla="*/ 1533504 w 457"/>
                <a:gd name="T23" fmla="*/ 1188855 h 538"/>
                <a:gd name="T24" fmla="*/ 1311747 w 457"/>
                <a:gd name="T25" fmla="*/ 233256 h 538"/>
                <a:gd name="T26" fmla="*/ 281894 w 457"/>
                <a:gd name="T27" fmla="*/ 451464 h 538"/>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457" h="538">
                  <a:moveTo>
                    <a:pt x="75" y="120"/>
                  </a:moveTo>
                  <a:cubicBezTo>
                    <a:pt x="33" y="190"/>
                    <a:pt x="39" y="276"/>
                    <a:pt x="85" y="337"/>
                  </a:cubicBezTo>
                  <a:cubicBezTo>
                    <a:pt x="101" y="359"/>
                    <a:pt x="102" y="388"/>
                    <a:pt x="89" y="411"/>
                  </a:cubicBezTo>
                  <a:cubicBezTo>
                    <a:pt x="81" y="425"/>
                    <a:pt x="81" y="425"/>
                    <a:pt x="81" y="425"/>
                  </a:cubicBezTo>
                  <a:cubicBezTo>
                    <a:pt x="67" y="449"/>
                    <a:pt x="42" y="464"/>
                    <a:pt x="15" y="464"/>
                  </a:cubicBezTo>
                  <a:cubicBezTo>
                    <a:pt x="12" y="464"/>
                    <a:pt x="9" y="463"/>
                    <a:pt x="6" y="463"/>
                  </a:cubicBezTo>
                  <a:cubicBezTo>
                    <a:pt x="0" y="537"/>
                    <a:pt x="0" y="537"/>
                    <a:pt x="0" y="537"/>
                  </a:cubicBezTo>
                  <a:cubicBezTo>
                    <a:pt x="5" y="538"/>
                    <a:pt x="11" y="538"/>
                    <a:pt x="16" y="538"/>
                  </a:cubicBezTo>
                  <a:cubicBezTo>
                    <a:pt x="70" y="538"/>
                    <a:pt x="118" y="510"/>
                    <a:pt x="144" y="464"/>
                  </a:cubicBezTo>
                  <a:cubicBezTo>
                    <a:pt x="154" y="447"/>
                    <a:pt x="154" y="447"/>
                    <a:pt x="154" y="447"/>
                  </a:cubicBezTo>
                  <a:cubicBezTo>
                    <a:pt x="167" y="424"/>
                    <a:pt x="193" y="411"/>
                    <a:pt x="219" y="413"/>
                  </a:cubicBezTo>
                  <a:cubicBezTo>
                    <a:pt x="293" y="421"/>
                    <a:pt x="368" y="386"/>
                    <a:pt x="408" y="316"/>
                  </a:cubicBezTo>
                  <a:cubicBezTo>
                    <a:pt x="457" y="230"/>
                    <a:pt x="431" y="118"/>
                    <a:pt x="349" y="62"/>
                  </a:cubicBezTo>
                  <a:cubicBezTo>
                    <a:pt x="257" y="0"/>
                    <a:pt x="133" y="27"/>
                    <a:pt x="75" y="120"/>
                  </a:cubicBezTo>
                  <a:close/>
                </a:path>
              </a:pathLst>
            </a:custGeom>
            <a:solidFill>
              <a:schemeClr val="tx1">
                <a:lumMod val="85000"/>
                <a:lumOff val="15000"/>
              </a:schemeClr>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latin typeface="宋体" panose="02010600030101010101" pitchFamily="2" charset="-122"/>
                <a:ea typeface="宋体" panose="02010600030101010101" pitchFamily="2" charset="-122"/>
                <a:cs typeface="+mn-ea"/>
                <a:sym typeface="+mn-lt"/>
              </a:endParaRPr>
            </a:p>
          </p:txBody>
        </p:sp>
        <p:sp>
          <p:nvSpPr>
            <p:cNvPr id="30" name="Freeform 100"/>
            <p:cNvSpPr>
              <a:spLocks noChangeArrowheads="1"/>
            </p:cNvSpPr>
            <p:nvPr/>
          </p:nvSpPr>
          <p:spPr bwMode="auto">
            <a:xfrm>
              <a:off x="6714942" y="4303664"/>
              <a:ext cx="635240" cy="410378"/>
            </a:xfrm>
            <a:custGeom>
              <a:avLst/>
              <a:gdLst>
                <a:gd name="T0" fmla="*/ 485997 w 498"/>
                <a:gd name="T1" fmla="*/ 114136 h 320"/>
                <a:gd name="T2" fmla="*/ 485997 w 498"/>
                <a:gd name="T3" fmla="*/ 114136 h 320"/>
                <a:gd name="T4" fmla="*/ 452832 w 498"/>
                <a:gd name="T5" fmla="*/ 114136 h 320"/>
                <a:gd name="T6" fmla="*/ 294660 w 498"/>
                <a:gd name="T7" fmla="*/ 0 h 320"/>
                <a:gd name="T8" fmla="*/ 125007 w 498"/>
                <a:gd name="T9" fmla="*/ 171846 h 320"/>
                <a:gd name="T10" fmla="*/ 125007 w 498"/>
                <a:gd name="T11" fmla="*/ 192365 h 320"/>
                <a:gd name="T12" fmla="*/ 113527 w 498"/>
                <a:gd name="T13" fmla="*/ 192365 h 320"/>
                <a:gd name="T14" fmla="*/ 0 w 498"/>
                <a:gd name="T15" fmla="*/ 307784 h 320"/>
                <a:gd name="T16" fmla="*/ 113527 w 498"/>
                <a:gd name="T17" fmla="*/ 409096 h 320"/>
                <a:gd name="T18" fmla="*/ 485997 w 498"/>
                <a:gd name="T19" fmla="*/ 409096 h 320"/>
                <a:gd name="T20" fmla="*/ 633964 w 498"/>
                <a:gd name="T21" fmla="*/ 261616 h 320"/>
                <a:gd name="T22" fmla="*/ 485997 w 498"/>
                <a:gd name="T23" fmla="*/ 114136 h 320"/>
                <a:gd name="T24" fmla="*/ 362265 w 498"/>
                <a:gd name="T25" fmla="*/ 250074 h 320"/>
                <a:gd name="T26" fmla="*/ 362265 w 498"/>
                <a:gd name="T27" fmla="*/ 250074 h 320"/>
                <a:gd name="T28" fmla="*/ 271699 w 498"/>
                <a:gd name="T29" fmla="*/ 352669 h 320"/>
                <a:gd name="T30" fmla="*/ 248739 w 498"/>
                <a:gd name="T31" fmla="*/ 352669 h 320"/>
                <a:gd name="T32" fmla="*/ 248739 w 498"/>
                <a:gd name="T33" fmla="*/ 341127 h 320"/>
                <a:gd name="T34" fmla="*/ 248739 w 498"/>
                <a:gd name="T35" fmla="*/ 329585 h 320"/>
                <a:gd name="T36" fmla="*/ 283179 w 498"/>
                <a:gd name="T37" fmla="*/ 261616 h 320"/>
                <a:gd name="T38" fmla="*/ 260219 w 498"/>
                <a:gd name="T39" fmla="*/ 250074 h 320"/>
                <a:gd name="T40" fmla="*/ 260219 w 498"/>
                <a:gd name="T41" fmla="*/ 250074 h 320"/>
                <a:gd name="T42" fmla="*/ 237258 w 498"/>
                <a:gd name="T43" fmla="*/ 228273 h 320"/>
                <a:gd name="T44" fmla="*/ 248739 w 498"/>
                <a:gd name="T45" fmla="*/ 205189 h 320"/>
                <a:gd name="T46" fmla="*/ 329100 w 498"/>
                <a:gd name="T47" fmla="*/ 114136 h 320"/>
                <a:gd name="T48" fmla="*/ 350785 w 498"/>
                <a:gd name="T49" fmla="*/ 102595 h 320"/>
                <a:gd name="T50" fmla="*/ 362265 w 498"/>
                <a:gd name="T51" fmla="*/ 114136 h 320"/>
                <a:gd name="T52" fmla="*/ 350785 w 498"/>
                <a:gd name="T53" fmla="*/ 135938 h 320"/>
                <a:gd name="T54" fmla="*/ 317620 w 498"/>
                <a:gd name="T55" fmla="*/ 205189 h 320"/>
                <a:gd name="T56" fmla="*/ 350785 w 498"/>
                <a:gd name="T57" fmla="*/ 216731 h 320"/>
                <a:gd name="T58" fmla="*/ 350785 w 498"/>
                <a:gd name="T59" fmla="*/ 216731 h 320"/>
                <a:gd name="T60" fmla="*/ 373746 w 498"/>
                <a:gd name="T61" fmla="*/ 239815 h 320"/>
                <a:gd name="T62" fmla="*/ 362265 w 498"/>
                <a:gd name="T63" fmla="*/ 250074 h 320"/>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498" h="320">
                  <a:moveTo>
                    <a:pt x="381" y="89"/>
                  </a:moveTo>
                  <a:lnTo>
                    <a:pt x="381" y="89"/>
                  </a:lnTo>
                  <a:cubicBezTo>
                    <a:pt x="372" y="89"/>
                    <a:pt x="364" y="89"/>
                    <a:pt x="355" y="89"/>
                  </a:cubicBezTo>
                  <a:cubicBezTo>
                    <a:pt x="337" y="36"/>
                    <a:pt x="293" y="0"/>
                    <a:pt x="231" y="0"/>
                  </a:cubicBezTo>
                  <a:cubicBezTo>
                    <a:pt x="160" y="0"/>
                    <a:pt x="98" y="62"/>
                    <a:pt x="98" y="134"/>
                  </a:cubicBezTo>
                  <a:cubicBezTo>
                    <a:pt x="98" y="134"/>
                    <a:pt x="98" y="142"/>
                    <a:pt x="98" y="150"/>
                  </a:cubicBezTo>
                  <a:cubicBezTo>
                    <a:pt x="98" y="150"/>
                    <a:pt x="98" y="150"/>
                    <a:pt x="89" y="150"/>
                  </a:cubicBezTo>
                  <a:cubicBezTo>
                    <a:pt x="45" y="150"/>
                    <a:pt x="0" y="187"/>
                    <a:pt x="0" y="240"/>
                  </a:cubicBezTo>
                  <a:cubicBezTo>
                    <a:pt x="0" y="284"/>
                    <a:pt x="45" y="319"/>
                    <a:pt x="89" y="319"/>
                  </a:cubicBezTo>
                  <a:cubicBezTo>
                    <a:pt x="381" y="319"/>
                    <a:pt x="381" y="319"/>
                    <a:pt x="381" y="319"/>
                  </a:cubicBezTo>
                  <a:cubicBezTo>
                    <a:pt x="443" y="319"/>
                    <a:pt x="497" y="275"/>
                    <a:pt x="497" y="204"/>
                  </a:cubicBezTo>
                  <a:cubicBezTo>
                    <a:pt x="497" y="142"/>
                    <a:pt x="443" y="89"/>
                    <a:pt x="381" y="89"/>
                  </a:cubicBezTo>
                  <a:close/>
                  <a:moveTo>
                    <a:pt x="284" y="195"/>
                  </a:moveTo>
                  <a:lnTo>
                    <a:pt x="284" y="195"/>
                  </a:lnTo>
                  <a:cubicBezTo>
                    <a:pt x="266" y="213"/>
                    <a:pt x="222" y="266"/>
                    <a:pt x="213" y="275"/>
                  </a:cubicBezTo>
                  <a:cubicBezTo>
                    <a:pt x="213" y="275"/>
                    <a:pt x="204" y="284"/>
                    <a:pt x="195" y="275"/>
                  </a:cubicBezTo>
                  <a:cubicBezTo>
                    <a:pt x="195" y="275"/>
                    <a:pt x="195" y="275"/>
                    <a:pt x="195" y="266"/>
                  </a:cubicBezTo>
                  <a:lnTo>
                    <a:pt x="195" y="257"/>
                  </a:lnTo>
                  <a:cubicBezTo>
                    <a:pt x="222" y="204"/>
                    <a:pt x="222" y="204"/>
                    <a:pt x="222" y="204"/>
                  </a:cubicBezTo>
                  <a:cubicBezTo>
                    <a:pt x="222" y="195"/>
                    <a:pt x="213" y="195"/>
                    <a:pt x="204" y="195"/>
                  </a:cubicBezTo>
                  <a:cubicBezTo>
                    <a:pt x="195" y="187"/>
                    <a:pt x="186" y="187"/>
                    <a:pt x="186" y="178"/>
                  </a:cubicBezTo>
                  <a:cubicBezTo>
                    <a:pt x="186" y="169"/>
                    <a:pt x="186" y="169"/>
                    <a:pt x="195" y="160"/>
                  </a:cubicBezTo>
                  <a:cubicBezTo>
                    <a:pt x="204" y="142"/>
                    <a:pt x="258" y="89"/>
                    <a:pt x="258" y="89"/>
                  </a:cubicBezTo>
                  <a:cubicBezTo>
                    <a:pt x="266" y="80"/>
                    <a:pt x="266" y="80"/>
                    <a:pt x="275" y="80"/>
                  </a:cubicBezTo>
                  <a:cubicBezTo>
                    <a:pt x="275" y="89"/>
                    <a:pt x="284" y="89"/>
                    <a:pt x="284" y="89"/>
                  </a:cubicBezTo>
                  <a:cubicBezTo>
                    <a:pt x="284" y="97"/>
                    <a:pt x="275" y="97"/>
                    <a:pt x="275" y="106"/>
                  </a:cubicBezTo>
                  <a:cubicBezTo>
                    <a:pt x="249" y="160"/>
                    <a:pt x="249" y="160"/>
                    <a:pt x="249" y="160"/>
                  </a:cubicBezTo>
                  <a:cubicBezTo>
                    <a:pt x="258" y="160"/>
                    <a:pt x="266" y="169"/>
                    <a:pt x="275" y="169"/>
                  </a:cubicBezTo>
                  <a:cubicBezTo>
                    <a:pt x="284" y="169"/>
                    <a:pt x="293" y="178"/>
                    <a:pt x="293" y="187"/>
                  </a:cubicBezTo>
                  <a:lnTo>
                    <a:pt x="284" y="195"/>
                  </a:lnTo>
                  <a:close/>
                </a:path>
              </a:pathLst>
            </a:custGeom>
            <a:solidFill>
              <a:schemeClr val="bg1"/>
            </a:solidFill>
            <a:ln>
              <a:noFill/>
            </a:ln>
            <a:effectLst/>
            <a:extLst>
              <a:ext uri="{91240B29-F687-4F45-9708-019B960494DF}">
                <a14:hiddenLine xmlns:a14="http://schemas.microsoft.com/office/drawing/2010/main" w="9525">
                  <a:solidFill>
                    <a:srgbClr val="808080"/>
                  </a:solidFill>
                  <a:bevel/>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zh-CN" altLang="en-US">
                <a:latin typeface="宋体" panose="02010600030101010101" pitchFamily="2" charset="-122"/>
                <a:ea typeface="宋体" panose="02010600030101010101" pitchFamily="2" charset="-122"/>
                <a:cs typeface="+mn-ea"/>
                <a:sym typeface="+mn-lt"/>
              </a:endParaRPr>
            </a:p>
          </p:txBody>
        </p:sp>
      </p:grpSp>
      <p:sp>
        <p:nvSpPr>
          <p:cNvPr id="43" name="TextBox 76"/>
          <p:cNvSpPr txBox="1"/>
          <p:nvPr/>
        </p:nvSpPr>
        <p:spPr>
          <a:xfrm>
            <a:off x="8067395" y="2468967"/>
            <a:ext cx="4075430" cy="306705"/>
          </a:xfrm>
          <a:prstGeom prst="rect">
            <a:avLst/>
          </a:prstGeom>
          <a:noFill/>
          <a:effectLst/>
        </p:spPr>
        <p:txBody>
          <a:bodyPr wrap="square" rtlCol="0">
            <a:spAutoFit/>
          </a:bodyPr>
          <a:lstStyle/>
          <a:p>
            <a:pPr algn="l">
              <a:lnSpc>
                <a:spcPct val="100000"/>
              </a:lnSpc>
            </a:pPr>
            <a:r>
              <a:rPr lang="en-US" altLang="zh-CN" sz="1400" b="1" dirty="0">
                <a:solidFill>
                  <a:schemeClr val="bg2">
                    <a:lumMod val="10000"/>
                  </a:schemeClr>
                </a:solidFill>
                <a:latin typeface="宋体" panose="02010600030101010101" pitchFamily="2" charset="-122"/>
                <a:ea typeface="宋体" panose="02010600030101010101" pitchFamily="2" charset="-122"/>
              </a:rPr>
              <a:t>2.2 </a:t>
            </a:r>
            <a:r>
              <a:rPr lang="zh-CN" altLang="en-US" sz="1400" b="1" dirty="0">
                <a:solidFill>
                  <a:schemeClr val="bg2">
                    <a:lumMod val="10000"/>
                  </a:schemeClr>
                </a:solidFill>
                <a:latin typeface="宋体" panose="02010600030101010101" pitchFamily="2" charset="-122"/>
                <a:ea typeface="宋体" panose="02010600030101010101" pitchFamily="2" charset="-122"/>
              </a:rPr>
              <a:t>该药品在国内外不良反应发生情况</a:t>
            </a:r>
            <a:endParaRPr lang="zh-CN" altLang="en-US" sz="1400" b="1" dirty="0">
              <a:solidFill>
                <a:schemeClr val="bg2">
                  <a:lumMod val="10000"/>
                </a:schemeClr>
              </a:solidFill>
              <a:latin typeface="宋体" panose="02010600030101010101" pitchFamily="2" charset="-122"/>
              <a:ea typeface="宋体" panose="02010600030101010101" pitchFamily="2" charset="-122"/>
            </a:endParaRPr>
          </a:p>
        </p:txBody>
      </p:sp>
      <p:sp>
        <p:nvSpPr>
          <p:cNvPr id="44" name="文本框 43"/>
          <p:cNvSpPr txBox="1"/>
          <p:nvPr/>
        </p:nvSpPr>
        <p:spPr>
          <a:xfrm>
            <a:off x="8101965" y="2640965"/>
            <a:ext cx="3703320" cy="3963670"/>
          </a:xfrm>
          <a:prstGeom prst="rect">
            <a:avLst/>
          </a:prstGeom>
          <a:noFill/>
          <a:effectLst/>
        </p:spPr>
        <p:txBody>
          <a:bodyPr wrap="square" rtlCol="0">
            <a:noAutofit/>
          </a:bodyPr>
          <a:lstStyle/>
          <a:p>
            <a:pPr>
              <a:lnSpc>
                <a:spcPct val="150000"/>
              </a:lnSpc>
            </a:pPr>
            <a:r>
              <a:rPr lang="zh-CN" altLang="en-US" sz="1200" dirty="0">
                <a:latin typeface="宋体" panose="02010600030101010101" pitchFamily="2" charset="-122"/>
                <a:ea typeface="宋体" panose="02010600030101010101" pitchFamily="2" charset="-122"/>
                <a:sym typeface="+mn-ea"/>
              </a:rPr>
              <a:t>    </a:t>
            </a:r>
            <a:r>
              <a:rPr lang="zh-CN" altLang="en-US" sz="1400" dirty="0">
                <a:latin typeface="宋体" panose="02010600030101010101" pitchFamily="2" charset="-122"/>
                <a:ea typeface="宋体" panose="02010600030101010101" pitchFamily="2" charset="-122"/>
                <a:sym typeface="+mn-ea"/>
              </a:rPr>
              <a:t>国外一项双盲、安慰剂对照研究中，随机分配了</a:t>
            </a:r>
            <a:r>
              <a:rPr lang="en-US" altLang="zh-CN" sz="1400" dirty="0">
                <a:latin typeface="宋体" panose="02010600030101010101" pitchFamily="2" charset="-122"/>
                <a:ea typeface="宋体" panose="02010600030101010101" pitchFamily="2" charset="-122"/>
                <a:sym typeface="+mn-ea"/>
              </a:rPr>
              <a:t>278</a:t>
            </a:r>
            <a:r>
              <a:rPr lang="zh-CN" altLang="en-US" sz="1400" dirty="0">
                <a:latin typeface="宋体" panose="02010600030101010101" pitchFamily="2" charset="-122"/>
                <a:ea typeface="宋体" panose="02010600030101010101" pitchFamily="2" charset="-122"/>
                <a:sym typeface="+mn-ea"/>
              </a:rPr>
              <a:t>例有症状的</a:t>
            </a:r>
            <a:r>
              <a:rPr lang="en-US" altLang="zh-CN" sz="1400" dirty="0">
                <a:latin typeface="宋体" panose="02010600030101010101" pitchFamily="2" charset="-122"/>
                <a:ea typeface="宋体" panose="02010600030101010101" pitchFamily="2" charset="-122"/>
              </a:rPr>
              <a:t>PAH</a:t>
            </a:r>
            <a:r>
              <a:rPr lang="zh-CN" altLang="en-US" sz="1400" dirty="0">
                <a:latin typeface="宋体" panose="02010600030101010101" pitchFamily="2" charset="-122"/>
                <a:ea typeface="宋体" panose="02010600030101010101" pitchFamily="2" charset="-122"/>
                <a:sym typeface="+mn-ea"/>
              </a:rPr>
              <a:t>患者服用安慰剂或枸橼酸西地那非（</a:t>
            </a:r>
            <a:r>
              <a:rPr lang="en-US" altLang="zh-CN" sz="1400" dirty="0">
                <a:latin typeface="宋体" panose="02010600030101010101" pitchFamily="2" charset="-122"/>
                <a:ea typeface="宋体" panose="02010600030101010101" pitchFamily="2" charset="-122"/>
                <a:sym typeface="+mn-ea"/>
              </a:rPr>
              <a:t>20,40,80mg</a:t>
            </a:r>
            <a:r>
              <a:rPr lang="zh-CN" altLang="en-US" sz="1400" dirty="0">
                <a:latin typeface="宋体" panose="02010600030101010101" pitchFamily="2" charset="-122"/>
                <a:ea typeface="宋体" panose="02010600030101010101" pitchFamily="2" charset="-122"/>
                <a:sym typeface="+mn-ea"/>
              </a:rPr>
              <a:t>），每天口服</a:t>
            </a:r>
            <a:r>
              <a:rPr lang="en-US" altLang="zh-CN" sz="1400" dirty="0">
                <a:latin typeface="宋体" panose="02010600030101010101" pitchFamily="2" charset="-122"/>
                <a:ea typeface="宋体" panose="02010600030101010101" pitchFamily="2" charset="-122"/>
                <a:sym typeface="+mn-ea"/>
              </a:rPr>
              <a:t>3</a:t>
            </a:r>
            <a:r>
              <a:rPr lang="zh-CN" altLang="en-US" sz="1400" dirty="0">
                <a:latin typeface="宋体" panose="02010600030101010101" pitchFamily="2" charset="-122"/>
                <a:ea typeface="宋体" panose="02010600030101010101" pitchFamily="2" charset="-122"/>
                <a:sym typeface="+mn-ea"/>
              </a:rPr>
              <a:t>次，持续</a:t>
            </a:r>
            <a:r>
              <a:rPr lang="en-US" altLang="zh-CN" sz="1400" dirty="0">
                <a:latin typeface="宋体" panose="02010600030101010101" pitchFamily="2" charset="-122"/>
                <a:ea typeface="宋体" panose="02010600030101010101" pitchFamily="2" charset="-122"/>
                <a:sym typeface="+mn-ea"/>
              </a:rPr>
              <a:t>12</a:t>
            </a:r>
            <a:r>
              <a:rPr lang="zh-CN" altLang="en-US" sz="1400" dirty="0">
                <a:latin typeface="宋体" panose="02010600030101010101" pitchFamily="2" charset="-122"/>
                <a:ea typeface="宋体" panose="02010600030101010101" pitchFamily="2" charset="-122"/>
                <a:sym typeface="+mn-ea"/>
              </a:rPr>
              <a:t>周。研究中出现的不良反应有头痛、潮红、消化不良、背痛、腹泻、肢体疼痛、肌痛、咳嗽、鼻衄、发热、失眠、感冒、视力障碍、胃炎等，大多为轻度或重度。有</a:t>
            </a:r>
            <a:r>
              <a:rPr lang="en-US" altLang="zh-CN" sz="1400" dirty="0">
                <a:latin typeface="宋体" panose="02010600030101010101" pitchFamily="2" charset="-122"/>
                <a:ea typeface="宋体" panose="02010600030101010101" pitchFamily="2" charset="-122"/>
                <a:sym typeface="+mn-ea"/>
              </a:rPr>
              <a:t>42</a:t>
            </a:r>
            <a:r>
              <a:rPr lang="zh-CN" altLang="en-US" sz="1400" dirty="0">
                <a:latin typeface="宋体" panose="02010600030101010101" pitchFamily="2" charset="-122"/>
                <a:ea typeface="宋体" panose="02010600030101010101" pitchFamily="2" charset="-122"/>
                <a:sym typeface="+mn-ea"/>
              </a:rPr>
              <a:t>名患者报告了</a:t>
            </a:r>
            <a:r>
              <a:rPr lang="en-US" altLang="zh-CN" sz="1400" dirty="0">
                <a:latin typeface="宋体" panose="02010600030101010101" pitchFamily="2" charset="-122"/>
                <a:ea typeface="宋体" panose="02010600030101010101" pitchFamily="2" charset="-122"/>
                <a:sym typeface="+mn-ea"/>
              </a:rPr>
              <a:t>68</a:t>
            </a:r>
            <a:r>
              <a:rPr lang="zh-CN" altLang="en-US" sz="1400" dirty="0">
                <a:latin typeface="宋体" panose="02010600030101010101" pitchFamily="2" charset="-122"/>
                <a:ea typeface="宋体" panose="02010600030101010101" pitchFamily="2" charset="-122"/>
                <a:sym typeface="+mn-ea"/>
              </a:rPr>
              <a:t>例严重不良事件，然而，只有</a:t>
            </a:r>
            <a:r>
              <a:rPr lang="en-US" altLang="zh-CN" sz="1400" dirty="0">
                <a:latin typeface="宋体" panose="02010600030101010101" pitchFamily="2" charset="-122"/>
                <a:ea typeface="宋体" panose="02010600030101010101" pitchFamily="2" charset="-122"/>
                <a:sym typeface="+mn-ea"/>
              </a:rPr>
              <a:t>2</a:t>
            </a:r>
            <a:r>
              <a:rPr lang="zh-CN" altLang="en-US" sz="1400" dirty="0">
                <a:latin typeface="宋体" panose="02010600030101010101" pitchFamily="2" charset="-122"/>
                <a:ea typeface="宋体" panose="02010600030101010101" pitchFamily="2" charset="-122"/>
                <a:sym typeface="+mn-ea"/>
              </a:rPr>
              <a:t>例严重不良事件被认为与研究药物有关。</a:t>
            </a:r>
            <a:endParaRPr lang="zh-CN" altLang="en-US" sz="1400" dirty="0">
              <a:latin typeface="宋体" panose="02010600030101010101" pitchFamily="2" charset="-122"/>
              <a:ea typeface="宋体" panose="02010600030101010101" pitchFamily="2" charset="-122"/>
              <a:sym typeface="+mn-ea"/>
            </a:endParaRPr>
          </a:p>
          <a:p>
            <a:pPr>
              <a:lnSpc>
                <a:spcPct val="150000"/>
              </a:lnSpc>
            </a:pPr>
            <a:r>
              <a:rPr lang="zh-CN" altLang="en-US" sz="1400" dirty="0">
                <a:latin typeface="宋体" panose="02010600030101010101" pitchFamily="2" charset="-122"/>
                <a:ea typeface="宋体" panose="02010600030101010101" pitchFamily="2" charset="-122"/>
                <a:sym typeface="+mn-ea"/>
              </a:rPr>
              <a:t>    安慰剂组有一名患者死亡，西地那非组有三名患者死亡，研究者未判断死亡与研究治疗的因果关系。</a:t>
            </a:r>
            <a:endParaRPr lang="zh-CN" altLang="en-US" sz="1400" dirty="0">
              <a:latin typeface="宋体" panose="02010600030101010101" pitchFamily="2" charset="-122"/>
              <a:ea typeface="宋体" panose="02010600030101010101" pitchFamily="2" charset="-122"/>
              <a:sym typeface="+mn-ea"/>
            </a:endParaRPr>
          </a:p>
        </p:txBody>
      </p:sp>
      <p:sp>
        <p:nvSpPr>
          <p:cNvPr id="10" name="TextBox 76"/>
          <p:cNvSpPr txBox="1"/>
          <p:nvPr/>
        </p:nvSpPr>
        <p:spPr>
          <a:xfrm>
            <a:off x="567303" y="3233833"/>
            <a:ext cx="3138805" cy="521970"/>
          </a:xfrm>
          <a:prstGeom prst="rect">
            <a:avLst/>
          </a:prstGeom>
          <a:noFill/>
          <a:effectLst/>
        </p:spPr>
        <p:txBody>
          <a:bodyPr wrap="square" rtlCol="0">
            <a:spAutoFit/>
          </a:bodyPr>
          <a:lstStyle/>
          <a:p>
            <a:pPr algn="l">
              <a:lnSpc>
                <a:spcPct val="100000"/>
              </a:lnSpc>
            </a:pPr>
            <a:r>
              <a:rPr lang="en-US" altLang="zh-CN" sz="1400" b="1" dirty="0">
                <a:solidFill>
                  <a:schemeClr val="bg2">
                    <a:lumMod val="10000"/>
                  </a:schemeClr>
                </a:solidFill>
                <a:latin typeface="宋体" panose="02010600030101010101" pitchFamily="2" charset="-122"/>
                <a:ea typeface="宋体" panose="02010600030101010101" pitchFamily="2" charset="-122"/>
              </a:rPr>
              <a:t>2.3 </a:t>
            </a:r>
            <a:r>
              <a:rPr lang="zh-CN" altLang="en-US" sz="1400" b="1" dirty="0">
                <a:solidFill>
                  <a:schemeClr val="bg2">
                    <a:lumMod val="10000"/>
                  </a:schemeClr>
                </a:solidFill>
                <a:latin typeface="宋体" panose="02010600030101010101" pitchFamily="2" charset="-122"/>
                <a:ea typeface="宋体" panose="02010600030101010101" pitchFamily="2" charset="-122"/>
              </a:rPr>
              <a:t>与目录内同治疗领域药品安全性方面的主要优势和不足</a:t>
            </a:r>
            <a:endParaRPr lang="zh-CN" altLang="en-US" sz="1400" b="1" dirty="0">
              <a:solidFill>
                <a:schemeClr val="bg2">
                  <a:lumMod val="10000"/>
                </a:schemeClr>
              </a:solidFill>
              <a:latin typeface="宋体" panose="02010600030101010101" pitchFamily="2" charset="-122"/>
              <a:ea typeface="宋体" panose="02010600030101010101" pitchFamily="2" charset="-122"/>
            </a:endParaRPr>
          </a:p>
        </p:txBody>
      </p:sp>
      <p:sp>
        <p:nvSpPr>
          <p:cNvPr id="11" name="文本框 10"/>
          <p:cNvSpPr txBox="1"/>
          <p:nvPr/>
        </p:nvSpPr>
        <p:spPr>
          <a:xfrm>
            <a:off x="494665" y="3756025"/>
            <a:ext cx="4538345" cy="2676525"/>
          </a:xfrm>
          <a:prstGeom prst="rect">
            <a:avLst/>
          </a:prstGeom>
          <a:noFill/>
          <a:effectLst/>
        </p:spPr>
        <p:txBody>
          <a:bodyPr wrap="square" rtlCol="0">
            <a:spAutoFit/>
          </a:bodyPr>
          <a:lstStyle/>
          <a:p>
            <a:pPr>
              <a:lnSpc>
                <a:spcPct val="150000"/>
              </a:lnSpc>
            </a:pPr>
            <a:r>
              <a:rPr lang="zh-CN" altLang="en-US" sz="1400" b="1" dirty="0">
                <a:latin typeface="宋体" panose="02010600030101010101" pitchFamily="2" charset="-122"/>
                <a:ea typeface="宋体" panose="02010600030101010101" pitchFamily="2" charset="-122"/>
                <a:sym typeface="+mn-ea"/>
              </a:rPr>
              <a:t>（</a:t>
            </a:r>
            <a:r>
              <a:rPr lang="en-US" altLang="zh-CN" sz="1400" b="1" dirty="0">
                <a:latin typeface="宋体" panose="02010600030101010101" pitchFamily="2" charset="-122"/>
                <a:ea typeface="宋体" panose="02010600030101010101" pitchFamily="2" charset="-122"/>
                <a:sym typeface="+mn-ea"/>
              </a:rPr>
              <a:t>1</a:t>
            </a:r>
            <a:r>
              <a:rPr lang="zh-CN" altLang="en-US" sz="1400" b="1" dirty="0">
                <a:latin typeface="宋体" panose="02010600030101010101" pitchFamily="2" charset="-122"/>
                <a:ea typeface="宋体" panose="02010600030101010101" pitchFamily="2" charset="-122"/>
                <a:sym typeface="+mn-ea"/>
              </a:rPr>
              <a:t>）主要优势</a:t>
            </a:r>
            <a:r>
              <a:rPr lang="zh-CN" altLang="en-US" sz="1400" dirty="0">
                <a:latin typeface="宋体" panose="02010600030101010101" pitchFamily="2" charset="-122"/>
                <a:ea typeface="宋体" panose="02010600030101010101" pitchFamily="2" charset="-122"/>
                <a:sym typeface="+mn-ea"/>
              </a:rPr>
              <a:t>：</a:t>
            </a:r>
            <a:endParaRPr lang="zh-CN" altLang="en-US" sz="1400" dirty="0">
              <a:latin typeface="宋体" panose="02010600030101010101" pitchFamily="2" charset="-122"/>
              <a:ea typeface="宋体" panose="02010600030101010101" pitchFamily="2" charset="-122"/>
              <a:sym typeface="+mn-ea"/>
            </a:endParaRPr>
          </a:p>
          <a:p>
            <a:pPr>
              <a:lnSpc>
                <a:spcPct val="150000"/>
              </a:lnSpc>
            </a:pPr>
            <a:r>
              <a:rPr lang="zh-CN" altLang="en-US" sz="1400" dirty="0">
                <a:latin typeface="宋体" panose="02010600030101010101" pitchFamily="2" charset="-122"/>
                <a:ea typeface="宋体" panose="02010600030101010101" pitchFamily="2" charset="-122"/>
                <a:sym typeface="+mn-ea"/>
              </a:rPr>
              <a:t>     波生坦、安立生坦和马西滕坦是同治疗领域的常用药物，通过内皮素受体信号通路发挥治疗作用。但由于内皮素受体拮抗剂有潜在致畸作用，服用此类药物需严格避孕，波生坦可能引起肝脏转氨酶升高，治疗期间需进行肝功能检测。枸橼酸西地那非通过抑制环磷酸鸟苷（</a:t>
            </a:r>
            <a:r>
              <a:rPr lang="en-US" altLang="zh-CN" sz="1400" dirty="0">
                <a:latin typeface="宋体" panose="02010600030101010101" pitchFamily="2" charset="-122"/>
                <a:ea typeface="宋体" panose="02010600030101010101" pitchFamily="2" charset="-122"/>
                <a:sym typeface="+mn-ea"/>
              </a:rPr>
              <a:t>cGMP</a:t>
            </a:r>
            <a:r>
              <a:rPr lang="zh-CN" altLang="en-US" sz="1400" dirty="0">
                <a:latin typeface="宋体" panose="02010600030101010101" pitchFamily="2" charset="-122"/>
                <a:ea typeface="宋体" panose="02010600030101010101" pitchFamily="2" charset="-122"/>
                <a:sym typeface="+mn-ea"/>
              </a:rPr>
              <a:t>）的降解而发挥肺血管舒张的作用，目前没有西地那非会致畸的证据。</a:t>
            </a:r>
            <a:endParaRPr lang="zh-CN" altLang="en-US" sz="1400" dirty="0">
              <a:latin typeface="宋体" panose="02010600030101010101" pitchFamily="2" charset="-122"/>
              <a:ea typeface="宋体" panose="02010600030101010101" pitchFamily="2" charset="-122"/>
              <a:sym typeface="+mn-ea"/>
            </a:endParaRPr>
          </a:p>
        </p:txBody>
      </p:sp>
      <p:sp>
        <p:nvSpPr>
          <p:cNvPr id="12" name="TextBox 76"/>
          <p:cNvSpPr txBox="1"/>
          <p:nvPr/>
        </p:nvSpPr>
        <p:spPr>
          <a:xfrm>
            <a:off x="567303" y="929005"/>
            <a:ext cx="4057650" cy="306705"/>
          </a:xfrm>
          <a:prstGeom prst="rect">
            <a:avLst/>
          </a:prstGeom>
          <a:noFill/>
          <a:effectLst/>
        </p:spPr>
        <p:txBody>
          <a:bodyPr wrap="square" rtlCol="0">
            <a:spAutoFit/>
          </a:bodyPr>
          <a:lstStyle/>
          <a:p>
            <a:pPr algn="l">
              <a:lnSpc>
                <a:spcPct val="100000"/>
              </a:lnSpc>
            </a:pPr>
            <a:r>
              <a:rPr lang="en-US" altLang="zh-CN" sz="1400" b="1" dirty="0">
                <a:solidFill>
                  <a:schemeClr val="bg2">
                    <a:lumMod val="10000"/>
                  </a:schemeClr>
                </a:solidFill>
                <a:latin typeface="宋体" panose="02010600030101010101" pitchFamily="2" charset="-122"/>
                <a:ea typeface="宋体" panose="02010600030101010101" pitchFamily="2" charset="-122"/>
              </a:rPr>
              <a:t>2.1 </a:t>
            </a:r>
            <a:r>
              <a:rPr lang="zh-CN" altLang="en-US" sz="1400" b="1" dirty="0">
                <a:solidFill>
                  <a:schemeClr val="bg2">
                    <a:lumMod val="10000"/>
                  </a:schemeClr>
                </a:solidFill>
                <a:latin typeface="宋体" panose="02010600030101010101" pitchFamily="2" charset="-122"/>
                <a:ea typeface="宋体" panose="02010600030101010101" pitchFamily="2" charset="-122"/>
              </a:rPr>
              <a:t>药品说明书收载的安全性信息</a:t>
            </a:r>
            <a:endParaRPr lang="zh-CN" altLang="en-US" sz="1400" b="1" dirty="0">
              <a:solidFill>
                <a:schemeClr val="bg2">
                  <a:lumMod val="10000"/>
                </a:schemeClr>
              </a:solidFill>
              <a:latin typeface="宋体" panose="02010600030101010101" pitchFamily="2" charset="-122"/>
              <a:ea typeface="宋体" panose="02010600030101010101" pitchFamily="2" charset="-122"/>
            </a:endParaRPr>
          </a:p>
        </p:txBody>
      </p:sp>
      <p:sp>
        <p:nvSpPr>
          <p:cNvPr id="13" name="文本框 12"/>
          <p:cNvSpPr txBox="1"/>
          <p:nvPr/>
        </p:nvSpPr>
        <p:spPr>
          <a:xfrm>
            <a:off x="546735" y="1181735"/>
            <a:ext cx="3598545" cy="1706880"/>
          </a:xfrm>
          <a:prstGeom prst="rect">
            <a:avLst/>
          </a:prstGeom>
          <a:noFill/>
          <a:effectLst/>
        </p:spPr>
        <p:txBody>
          <a:bodyPr wrap="square" rtlCol="0">
            <a:spAutoFit/>
          </a:bodyPr>
          <a:lstStyle/>
          <a:p>
            <a:pPr>
              <a:lnSpc>
                <a:spcPct val="150000"/>
              </a:lnSpc>
            </a:pPr>
            <a:r>
              <a:rPr lang="zh-CN" altLang="en-US" sz="1200" dirty="0">
                <a:latin typeface="宋体" panose="02010600030101010101" pitchFamily="2" charset="-122"/>
                <a:ea typeface="宋体" panose="02010600030101010101" pitchFamily="2" charset="-122"/>
                <a:sym typeface="+mn-ea"/>
              </a:rPr>
              <a:t>    </a:t>
            </a:r>
            <a:r>
              <a:rPr lang="zh-CN" altLang="en-US" sz="1400" dirty="0">
                <a:latin typeface="宋体" panose="02010600030101010101" pitchFamily="2" charset="-122"/>
                <a:ea typeface="宋体" panose="02010600030101010101" pitchFamily="2" charset="-122"/>
                <a:sym typeface="+mn-ea"/>
              </a:rPr>
              <a:t>在两项安慰剂对照研究中，出现的不良反应严重程度通常为轻微至中度。与安慰剂相比，本品最常报告的不良反应（≥</a:t>
            </a:r>
            <a:r>
              <a:rPr lang="en-US" altLang="zh-CN" sz="1400" dirty="0">
                <a:latin typeface="宋体" panose="02010600030101010101" pitchFamily="2" charset="-122"/>
                <a:ea typeface="宋体" panose="02010600030101010101" pitchFamily="2" charset="-122"/>
                <a:sym typeface="+mn-ea"/>
              </a:rPr>
              <a:t>10%</a:t>
            </a:r>
            <a:r>
              <a:rPr lang="zh-CN" altLang="en-US" sz="1400" dirty="0">
                <a:latin typeface="宋体" panose="02010600030101010101" pitchFamily="2" charset="-122"/>
                <a:ea typeface="宋体" panose="02010600030101010101" pitchFamily="2" charset="-122"/>
                <a:sym typeface="+mn-ea"/>
              </a:rPr>
              <a:t>）为头痛、面部潮红、消化不良、腹泻和四肢痛。</a:t>
            </a:r>
            <a:endParaRPr lang="zh-CN" altLang="zh-CN" sz="1400" dirty="0">
              <a:solidFill>
                <a:schemeClr val="tx1"/>
              </a:solidFill>
              <a:latin typeface="宋体" panose="02010600030101010101" pitchFamily="2" charset="-122"/>
              <a:ea typeface="宋体" panose="02010600030101010101" pitchFamily="2" charset="-122"/>
              <a:sym typeface="+mn-ea"/>
            </a:endParaRPr>
          </a:p>
        </p:txBody>
      </p:sp>
      <p:sp>
        <p:nvSpPr>
          <p:cNvPr id="8" name="文本框 13"/>
          <p:cNvSpPr txBox="1"/>
          <p:nvPr/>
        </p:nvSpPr>
        <p:spPr>
          <a:xfrm>
            <a:off x="323609" y="166066"/>
            <a:ext cx="999358" cy="769441"/>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ltLang="zh-CN" sz="4400" b="1" dirty="0">
                <a:solidFill>
                  <a:srgbClr val="3C8689"/>
                </a:solidFill>
                <a:latin typeface="微软雅黑" panose="020B0503020204020204" pitchFamily="34" charset="-122"/>
                <a:ea typeface="微软雅黑" panose="020B0503020204020204" pitchFamily="34" charset="-122"/>
              </a:rPr>
              <a:t>02</a:t>
            </a:r>
            <a:endParaRPr lang="en-US" altLang="zh-CN" sz="4400" b="1" dirty="0">
              <a:solidFill>
                <a:srgbClr val="3C8689"/>
              </a:solidFill>
              <a:latin typeface="微软雅黑" panose="020B0503020204020204" pitchFamily="34" charset="-122"/>
              <a:ea typeface="微软雅黑" panose="020B0503020204020204" pitchFamily="34" charset="-122"/>
            </a:endParaRPr>
          </a:p>
        </p:txBody>
      </p:sp>
      <p:sp>
        <p:nvSpPr>
          <p:cNvPr id="9" name="椭圆 8"/>
          <p:cNvSpPr/>
          <p:nvPr/>
        </p:nvSpPr>
        <p:spPr>
          <a:xfrm>
            <a:off x="294471" y="56963"/>
            <a:ext cx="1001405" cy="923330"/>
          </a:xfrm>
          <a:prstGeom prst="ellipse">
            <a:avLst/>
          </a:prstGeom>
          <a:noFill/>
          <a:ln w="57150">
            <a:solidFill>
              <a:srgbClr val="3C8689"/>
            </a:solidFill>
          </a:ln>
          <a:extLst>
            <a:ext uri="{909E8E84-426E-40DD-AFC4-6F175D3DCCD1}">
              <a14:hiddenFill xmlns:a14="http://schemas.microsoft.com/office/drawing/2010/main">
                <a:solidFill>
                  <a:schemeClr val="bg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p>
        </p:txBody>
      </p:sp>
      <p:sp>
        <p:nvSpPr>
          <p:cNvPr id="5" name="文本框 4"/>
          <p:cNvSpPr txBox="1"/>
          <p:nvPr/>
        </p:nvSpPr>
        <p:spPr>
          <a:xfrm>
            <a:off x="7892415" y="628650"/>
            <a:ext cx="3970020" cy="1599565"/>
          </a:xfrm>
          <a:prstGeom prst="rect">
            <a:avLst/>
          </a:prstGeom>
          <a:noFill/>
        </p:spPr>
        <p:txBody>
          <a:bodyPr wrap="square" rtlCol="0">
            <a:spAutoFit/>
          </a:bodyPr>
          <a:lstStyle/>
          <a:p>
            <a:pPr>
              <a:lnSpc>
                <a:spcPct val="150000"/>
              </a:lnSpc>
            </a:pPr>
            <a:r>
              <a:rPr lang="zh-CN" altLang="en-US" sz="1400" b="1" dirty="0">
                <a:latin typeface="宋体" panose="02010600030101010101" pitchFamily="2" charset="-122"/>
                <a:ea typeface="宋体" panose="02010600030101010101" pitchFamily="2" charset="-122"/>
                <a:sym typeface="+mn-ea"/>
              </a:rPr>
              <a:t>（</a:t>
            </a:r>
            <a:r>
              <a:rPr lang="en-US" altLang="zh-CN" sz="1400" b="1" dirty="0">
                <a:latin typeface="宋体" panose="02010600030101010101" pitchFamily="2" charset="-122"/>
                <a:ea typeface="宋体" panose="02010600030101010101" pitchFamily="2" charset="-122"/>
                <a:sym typeface="+mn-ea"/>
              </a:rPr>
              <a:t>2</a:t>
            </a:r>
            <a:r>
              <a:rPr lang="zh-CN" altLang="en-US" sz="1400" b="1" dirty="0">
                <a:latin typeface="宋体" panose="02010600030101010101" pitchFamily="2" charset="-122"/>
                <a:ea typeface="宋体" panose="02010600030101010101" pitchFamily="2" charset="-122"/>
                <a:sym typeface="+mn-ea"/>
              </a:rPr>
              <a:t>）不足：</a:t>
            </a:r>
            <a:endParaRPr lang="zh-CN" altLang="en-US" sz="1400" b="1" dirty="0">
              <a:latin typeface="宋体" panose="02010600030101010101" pitchFamily="2" charset="-122"/>
              <a:ea typeface="宋体" panose="02010600030101010101" pitchFamily="2" charset="-122"/>
              <a:sym typeface="+mn-ea"/>
            </a:endParaRPr>
          </a:p>
          <a:p>
            <a:pPr>
              <a:lnSpc>
                <a:spcPct val="150000"/>
              </a:lnSpc>
            </a:pPr>
            <a:r>
              <a:rPr lang="zh-CN" altLang="en-US" sz="1400" dirty="0">
                <a:latin typeface="宋体" panose="02010600030101010101" pitchFamily="2" charset="-122"/>
                <a:ea typeface="宋体" panose="02010600030101010101" pitchFamily="2" charset="-122"/>
                <a:sym typeface="+mn-ea"/>
              </a:rPr>
              <a:t>     枸橼酸西地那非是</a:t>
            </a:r>
            <a:r>
              <a:rPr lang="en-US" altLang="zh-CN" sz="1400" dirty="0">
                <a:latin typeface="宋体" panose="02010600030101010101" pitchFamily="2" charset="-122"/>
                <a:ea typeface="宋体" panose="02010600030101010101" pitchFamily="2" charset="-122"/>
                <a:sym typeface="+mn-ea"/>
              </a:rPr>
              <a:t>5</a:t>
            </a:r>
            <a:r>
              <a:rPr lang="zh-CN" altLang="en-US" sz="1400" dirty="0">
                <a:latin typeface="宋体" panose="02010600030101010101" pitchFamily="2" charset="-122"/>
                <a:ea typeface="宋体" panose="02010600030101010101" pitchFamily="2" charset="-122"/>
                <a:sym typeface="+mn-ea"/>
              </a:rPr>
              <a:t>型磷酸二酯酶抑制剂，此类药物需避免与硝酸酯类和鸟苷酸环化酶激动剂等药物合用，否则可能会引起严重低血压。</a:t>
            </a:r>
            <a:endParaRPr lang="zh-CN" altLang="en-US" sz="1400" dirty="0">
              <a:latin typeface="宋体" panose="02010600030101010101" pitchFamily="2" charset="-122"/>
              <a:ea typeface="宋体" panose="02010600030101010101" pitchFamily="2" charset="-122"/>
              <a:sym typeface="+mn-ea"/>
            </a:endParaRPr>
          </a:p>
          <a:p>
            <a:endParaRPr lang="en-US" altLang="zh-CN" sz="1400"/>
          </a:p>
        </p:txBody>
      </p:sp>
    </p:spTree>
    <p:custDataLst>
      <p:tags r:id="rId1"/>
    </p:custDataLst>
  </p:cSld>
  <p:clrMapOvr>
    <a:masterClrMapping/>
  </p:clrMapOvr>
  <mc:AlternateContent xmlns:mc="http://schemas.openxmlformats.org/markup-compatibility/2006">
    <mc:Choice xmlns:p14="http://schemas.microsoft.com/office/powerpoint/2010/main" Requires="p14">
      <p:transition spd="slow" p14:dur="1300" advTm="0">
        <p14:pan dir="u"/>
      </p:transition>
    </mc:Choice>
    <mc:Fallback>
      <p:transition spd="slow" advTm="0">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框 3"/>
          <p:cNvSpPr txBox="1"/>
          <p:nvPr/>
        </p:nvSpPr>
        <p:spPr>
          <a:xfrm>
            <a:off x="1279268" y="163653"/>
            <a:ext cx="3013967" cy="769441"/>
          </a:xfrm>
          <a:prstGeom prst="rect">
            <a:avLst/>
          </a:prstGeom>
          <a:noFill/>
        </p:spPr>
        <p:txBody>
          <a:bodyPr wrap="none" rtlCol="0" anchor="t">
            <a:spAutoFit/>
          </a:bodyPr>
          <a:lstStyle/>
          <a:p>
            <a:pPr indent="0" algn="l">
              <a:buNone/>
            </a:pPr>
            <a:r>
              <a:rPr lang="zh-CN" altLang="en-US" sz="4400" b="1" dirty="0">
                <a:solidFill>
                  <a:srgbClr val="3C8689"/>
                </a:solidFill>
                <a:latin typeface="宋体" panose="02010600030101010101" pitchFamily="2" charset="-122"/>
                <a:ea typeface="宋体" panose="02010600030101010101" pitchFamily="2" charset="-122"/>
                <a:sym typeface="+mn-ea"/>
              </a:rPr>
              <a:t>产品有效性</a:t>
            </a:r>
            <a:endParaRPr lang="zh-CN" altLang="en-US" sz="4400" b="1" dirty="0">
              <a:solidFill>
                <a:srgbClr val="3C8689"/>
              </a:solidFill>
              <a:latin typeface="宋体" panose="02010600030101010101" pitchFamily="2" charset="-122"/>
              <a:ea typeface="宋体" panose="02010600030101010101" pitchFamily="2" charset="-122"/>
              <a:sym typeface="+mn-ea"/>
            </a:endParaRPr>
          </a:p>
        </p:txBody>
      </p:sp>
      <p:sp>
        <p:nvSpPr>
          <p:cNvPr id="9" name="TextBox 76"/>
          <p:cNvSpPr txBox="1"/>
          <p:nvPr/>
        </p:nvSpPr>
        <p:spPr>
          <a:xfrm>
            <a:off x="7611110" y="3863340"/>
            <a:ext cx="3444875" cy="539750"/>
          </a:xfrm>
          <a:prstGeom prst="rect">
            <a:avLst/>
          </a:prstGeom>
          <a:noFill/>
        </p:spPr>
        <p:txBody>
          <a:bodyPr wrap="square" rtlCol="0">
            <a:noAutofit/>
          </a:bodyPr>
          <a:lstStyle/>
          <a:p>
            <a:pPr algn="l">
              <a:lnSpc>
                <a:spcPct val="120000"/>
              </a:lnSpc>
            </a:pPr>
            <a:r>
              <a:rPr lang="en-US" altLang="zh-CN" sz="1400" b="1" dirty="0">
                <a:solidFill>
                  <a:schemeClr val="tx1"/>
                </a:solidFill>
                <a:latin typeface="宋体" panose="02010600030101010101" pitchFamily="2" charset="-122"/>
                <a:ea typeface="宋体" panose="02010600030101010101" pitchFamily="2" charset="-122"/>
              </a:rPr>
              <a:t>3.4 </a:t>
            </a:r>
            <a:r>
              <a:rPr lang="zh-CN" altLang="en-US" sz="1400" b="1" dirty="0">
                <a:solidFill>
                  <a:schemeClr val="tx1"/>
                </a:solidFill>
                <a:latin typeface="宋体" panose="02010600030101010101" pitchFamily="2" charset="-122"/>
                <a:ea typeface="宋体" panose="02010600030101010101" pitchFamily="2" charset="-122"/>
              </a:rPr>
              <a:t>与目录内同治疗领域药品相比，该药品有效性方面的优势和不足</a:t>
            </a:r>
            <a:endParaRPr lang="zh-CN" altLang="en-US" sz="1400" b="1" dirty="0">
              <a:solidFill>
                <a:schemeClr val="tx1"/>
              </a:solidFill>
              <a:latin typeface="宋体" panose="02010600030101010101" pitchFamily="2" charset="-122"/>
              <a:ea typeface="宋体" panose="02010600030101010101" pitchFamily="2" charset="-122"/>
            </a:endParaRPr>
          </a:p>
        </p:txBody>
      </p:sp>
      <p:sp>
        <p:nvSpPr>
          <p:cNvPr id="10" name="文本框 9"/>
          <p:cNvSpPr txBox="1"/>
          <p:nvPr/>
        </p:nvSpPr>
        <p:spPr>
          <a:xfrm>
            <a:off x="7611110" y="4527550"/>
            <a:ext cx="3518535" cy="1684020"/>
          </a:xfrm>
          <a:prstGeom prst="rect">
            <a:avLst/>
          </a:prstGeom>
          <a:noFill/>
        </p:spPr>
        <p:txBody>
          <a:bodyPr wrap="square" rtlCol="0">
            <a:noAutofit/>
          </a:bodyPr>
          <a:lstStyle/>
          <a:p>
            <a:pPr>
              <a:lnSpc>
                <a:spcPct val="130000"/>
              </a:lnSpc>
            </a:pPr>
            <a:r>
              <a:rPr lang="zh-CN" altLang="en-US" sz="1400" dirty="0">
                <a:solidFill>
                  <a:schemeClr val="tx1"/>
                </a:solidFill>
                <a:latin typeface="宋体" panose="02010600030101010101" pitchFamily="2" charset="-122"/>
                <a:ea typeface="宋体" panose="02010600030101010101" pitchFamily="2" charset="-122"/>
                <a:sym typeface="+mn-ea"/>
              </a:rPr>
              <a:t>    优势：枸橼酸西地那非是首个批准用于肺动脉高压治疗的</a:t>
            </a:r>
            <a:r>
              <a:rPr lang="en-US" altLang="zh-CN" sz="1400" dirty="0">
                <a:solidFill>
                  <a:schemeClr val="tx1"/>
                </a:solidFill>
                <a:latin typeface="宋体" panose="02010600030101010101" pitchFamily="2" charset="-122"/>
                <a:ea typeface="宋体" panose="02010600030101010101" pitchFamily="2" charset="-122"/>
              </a:rPr>
              <a:t>PDE5</a:t>
            </a:r>
            <a:r>
              <a:rPr lang="zh-CN" altLang="en-US" sz="1400" dirty="0">
                <a:solidFill>
                  <a:schemeClr val="tx1"/>
                </a:solidFill>
                <a:latin typeface="宋体" panose="02010600030101010101" pitchFamily="2" charset="-122"/>
                <a:ea typeface="宋体" panose="02010600030101010101" pitchFamily="2" charset="-122"/>
              </a:rPr>
              <a:t>抑制剂，且安全性和耐受性均较好。</a:t>
            </a:r>
            <a:endParaRPr lang="en-US" altLang="zh-CN" sz="1400" dirty="0">
              <a:solidFill>
                <a:schemeClr val="tx1"/>
              </a:solidFill>
              <a:latin typeface="宋体" panose="02010600030101010101" pitchFamily="2" charset="-122"/>
              <a:ea typeface="宋体" panose="02010600030101010101" pitchFamily="2" charset="-122"/>
            </a:endParaRPr>
          </a:p>
          <a:p>
            <a:pPr>
              <a:lnSpc>
                <a:spcPct val="130000"/>
              </a:lnSpc>
            </a:pPr>
            <a:r>
              <a:rPr lang="zh-CN" altLang="en-US" sz="1400" dirty="0">
                <a:solidFill>
                  <a:schemeClr val="tx1"/>
                </a:solidFill>
                <a:latin typeface="宋体" panose="02010600030101010101" pitchFamily="2" charset="-122"/>
                <a:ea typeface="宋体" panose="02010600030101010101" pitchFamily="2" charset="-122"/>
                <a:sym typeface="+mn-ea"/>
              </a:rPr>
              <a:t>    不足：枸橼酸西地那非半衰期短，用药次数多。</a:t>
            </a:r>
            <a:endParaRPr lang="zh-CN" altLang="en-US" sz="1400" dirty="0">
              <a:solidFill>
                <a:schemeClr val="tx1"/>
              </a:solidFill>
              <a:latin typeface="宋体" panose="02010600030101010101" pitchFamily="2" charset="-122"/>
              <a:ea typeface="宋体" panose="02010600030101010101" pitchFamily="2" charset="-122"/>
              <a:sym typeface="+mn-ea"/>
            </a:endParaRPr>
          </a:p>
        </p:txBody>
      </p:sp>
      <p:sp>
        <p:nvSpPr>
          <p:cNvPr id="5" name="TextBox 76"/>
          <p:cNvSpPr txBox="1"/>
          <p:nvPr/>
        </p:nvSpPr>
        <p:spPr>
          <a:xfrm>
            <a:off x="7611110" y="601980"/>
            <a:ext cx="3573780" cy="594995"/>
          </a:xfrm>
          <a:prstGeom prst="rect">
            <a:avLst/>
          </a:prstGeom>
          <a:noFill/>
        </p:spPr>
        <p:txBody>
          <a:bodyPr wrap="square" rtlCol="0">
            <a:noAutofit/>
          </a:bodyPr>
          <a:lstStyle/>
          <a:p>
            <a:pPr algn="l"/>
            <a:r>
              <a:rPr lang="en-US" altLang="zh-CN" sz="1400" b="1" dirty="0">
                <a:solidFill>
                  <a:schemeClr val="tx1"/>
                </a:solidFill>
                <a:latin typeface="宋体" panose="02010600030101010101" pitchFamily="2" charset="-122"/>
                <a:ea typeface="宋体" panose="02010600030101010101" pitchFamily="2" charset="-122"/>
              </a:rPr>
              <a:t>3.3 </a:t>
            </a:r>
            <a:r>
              <a:rPr lang="zh-CN" altLang="en-US" sz="1400" b="1" dirty="0">
                <a:solidFill>
                  <a:schemeClr val="tx1"/>
                </a:solidFill>
                <a:latin typeface="宋体" panose="02010600030101010101" pitchFamily="2" charset="-122"/>
                <a:ea typeface="宋体" panose="02010600030101010101" pitchFamily="2" charset="-122"/>
              </a:rPr>
              <a:t>国家药监局药品审评中心出具的《技术评审报告》中关于本药品有效性的描述</a:t>
            </a:r>
            <a:endParaRPr lang="zh-CN" altLang="en-US" sz="1400" dirty="0">
              <a:solidFill>
                <a:schemeClr val="tx1"/>
              </a:solidFill>
              <a:latin typeface="宋体" panose="02010600030101010101" pitchFamily="2" charset="-122"/>
              <a:ea typeface="宋体" panose="02010600030101010101" pitchFamily="2" charset="-122"/>
            </a:endParaRPr>
          </a:p>
        </p:txBody>
      </p:sp>
      <p:sp>
        <p:nvSpPr>
          <p:cNvPr id="40" name="TextBox 76"/>
          <p:cNvSpPr txBox="1"/>
          <p:nvPr/>
        </p:nvSpPr>
        <p:spPr>
          <a:xfrm>
            <a:off x="756920" y="2716530"/>
            <a:ext cx="3843020" cy="314960"/>
          </a:xfrm>
          <a:prstGeom prst="rect">
            <a:avLst/>
          </a:prstGeom>
          <a:noFill/>
        </p:spPr>
        <p:txBody>
          <a:bodyPr wrap="square" rtlCol="0">
            <a:noAutofit/>
          </a:bodyPr>
          <a:lstStyle/>
          <a:p>
            <a:r>
              <a:rPr lang="en-US" altLang="zh-CN" sz="1400" b="1" dirty="0">
                <a:solidFill>
                  <a:schemeClr val="bg2">
                    <a:lumMod val="10000"/>
                  </a:schemeClr>
                </a:solidFill>
                <a:latin typeface="宋体" panose="02010600030101010101" pitchFamily="2" charset="-122"/>
                <a:ea typeface="宋体" panose="02010600030101010101" pitchFamily="2" charset="-122"/>
              </a:rPr>
              <a:t>3.2 </a:t>
            </a:r>
            <a:r>
              <a:rPr lang="zh-CN" altLang="en-US" sz="1400" b="1" dirty="0">
                <a:solidFill>
                  <a:schemeClr val="bg2">
                    <a:lumMod val="10000"/>
                  </a:schemeClr>
                </a:solidFill>
                <a:latin typeface="宋体" panose="02010600030101010101" pitchFamily="2" charset="-122"/>
                <a:ea typeface="宋体" panose="02010600030101010101" pitchFamily="2" charset="-122"/>
              </a:rPr>
              <a:t>临床试验和真实世界中，与对照药品疗</a:t>
            </a:r>
            <a:endParaRPr lang="zh-CN" altLang="en-US" sz="1400" b="1" dirty="0">
              <a:solidFill>
                <a:schemeClr val="bg2">
                  <a:lumMod val="10000"/>
                </a:schemeClr>
              </a:solidFill>
              <a:latin typeface="宋体" panose="02010600030101010101" pitchFamily="2" charset="-122"/>
              <a:ea typeface="宋体" panose="02010600030101010101" pitchFamily="2" charset="-122"/>
            </a:endParaRPr>
          </a:p>
          <a:p>
            <a:r>
              <a:rPr lang="zh-CN" altLang="en-US" sz="1400" b="1" dirty="0">
                <a:solidFill>
                  <a:schemeClr val="bg2">
                    <a:lumMod val="10000"/>
                  </a:schemeClr>
                </a:solidFill>
                <a:latin typeface="宋体" panose="02010600030101010101" pitchFamily="2" charset="-122"/>
                <a:ea typeface="宋体" panose="02010600030101010101" pitchFamily="2" charset="-122"/>
              </a:rPr>
              <a:t>效相比较该药品的主要优势和不足</a:t>
            </a:r>
            <a:endParaRPr lang="zh-CN" altLang="en-US" sz="1400" b="1" dirty="0">
              <a:solidFill>
                <a:schemeClr val="bg2">
                  <a:lumMod val="10000"/>
                </a:schemeClr>
              </a:solidFill>
              <a:latin typeface="宋体" panose="02010600030101010101" pitchFamily="2" charset="-122"/>
              <a:ea typeface="宋体" panose="02010600030101010101" pitchFamily="2" charset="-122"/>
            </a:endParaRPr>
          </a:p>
        </p:txBody>
      </p:sp>
      <p:sp>
        <p:nvSpPr>
          <p:cNvPr id="41" name="文本框 40"/>
          <p:cNvSpPr txBox="1"/>
          <p:nvPr/>
        </p:nvSpPr>
        <p:spPr>
          <a:xfrm>
            <a:off x="528955" y="3206750"/>
            <a:ext cx="6435090" cy="3166745"/>
          </a:xfrm>
          <a:prstGeom prst="rect">
            <a:avLst/>
          </a:prstGeom>
          <a:noFill/>
        </p:spPr>
        <p:txBody>
          <a:bodyPr wrap="square" rtlCol="0">
            <a:spAutoFit/>
          </a:bodyPr>
          <a:lstStyle/>
          <a:p>
            <a:pPr>
              <a:lnSpc>
                <a:spcPct val="130000"/>
              </a:lnSpc>
            </a:pPr>
            <a:r>
              <a:rPr lang="zh-CN" altLang="en-US" sz="1400" b="1" dirty="0">
                <a:latin typeface="宋体" panose="02010600030101010101" pitchFamily="2" charset="-122"/>
                <a:ea typeface="宋体" panose="02010600030101010101" pitchFamily="2" charset="-122"/>
                <a:sym typeface="+mn-ea"/>
              </a:rPr>
              <a:t>（</a:t>
            </a:r>
            <a:r>
              <a:rPr lang="en-US" altLang="zh-CN" sz="1400" b="1" dirty="0">
                <a:latin typeface="宋体" panose="02010600030101010101" pitchFamily="2" charset="-122"/>
                <a:ea typeface="宋体" panose="02010600030101010101" pitchFamily="2" charset="-122"/>
                <a:sym typeface="+mn-ea"/>
              </a:rPr>
              <a:t>1</a:t>
            </a:r>
            <a:r>
              <a:rPr lang="zh-CN" altLang="en-US" sz="1400" b="1" dirty="0">
                <a:latin typeface="宋体" panose="02010600030101010101" pitchFamily="2" charset="-122"/>
                <a:ea typeface="宋体" panose="02010600030101010101" pitchFamily="2" charset="-122"/>
                <a:sym typeface="+mn-ea"/>
              </a:rPr>
              <a:t>）优势：</a:t>
            </a:r>
            <a:endParaRPr lang="en-US" altLang="zh-CN" sz="1400" b="1" dirty="0">
              <a:latin typeface="宋体" panose="02010600030101010101" pitchFamily="2" charset="-122"/>
              <a:ea typeface="宋体" panose="02010600030101010101" pitchFamily="2" charset="-122"/>
              <a:sym typeface="+mn-ea"/>
            </a:endParaRPr>
          </a:p>
          <a:p>
            <a:pPr>
              <a:lnSpc>
                <a:spcPct val="130000"/>
              </a:lnSpc>
            </a:pPr>
            <a:r>
              <a:rPr lang="en-US" altLang="zh-CN" sz="1400" b="1" dirty="0">
                <a:latin typeface="宋体" panose="02010600030101010101" pitchFamily="2" charset="-122"/>
                <a:ea typeface="宋体" panose="02010600030101010101" pitchFamily="2" charset="-122"/>
                <a:sym typeface="+mn-ea"/>
              </a:rPr>
              <a:t>      </a:t>
            </a:r>
            <a:r>
              <a:rPr lang="zh-CN" altLang="en-US" sz="1400" dirty="0">
                <a:latin typeface="宋体" panose="02010600030101010101" pitchFamily="2" charset="-122"/>
                <a:ea typeface="宋体" panose="02010600030101010101" pitchFamily="2" charset="-122"/>
                <a:sym typeface="+mn-ea"/>
              </a:rPr>
              <a:t>在两项持续性肺动脉高压的新生儿的随机对照研究中，对照组在综合支持性治疗基础上加用硝酸甘油治疗，研究组加用枸橼酸西地那非治疗。研究结果显示，研究组患儿治疗有效率均高于对照组的。此外，研究组患儿的呼吸机使用时间和住院时间均明显短于对照组。</a:t>
            </a:r>
            <a:endParaRPr lang="zh-CN" altLang="en-US" sz="1400" dirty="0">
              <a:latin typeface="宋体" panose="02010600030101010101" pitchFamily="2" charset="-122"/>
              <a:ea typeface="宋体" panose="02010600030101010101" pitchFamily="2" charset="-122"/>
              <a:sym typeface="+mn-ea"/>
            </a:endParaRPr>
          </a:p>
          <a:p>
            <a:pPr>
              <a:lnSpc>
                <a:spcPct val="130000"/>
              </a:lnSpc>
            </a:pPr>
            <a:r>
              <a:rPr lang="zh-CN" altLang="en-US" sz="1400" b="1" dirty="0">
                <a:latin typeface="宋体" panose="02010600030101010101" pitchFamily="2" charset="-122"/>
                <a:ea typeface="宋体" panose="02010600030101010101" pitchFamily="2" charset="-122"/>
                <a:sym typeface="+mn-ea"/>
              </a:rPr>
              <a:t>（</a:t>
            </a:r>
            <a:r>
              <a:rPr lang="en-US" altLang="zh-CN" sz="1400" b="1" dirty="0">
                <a:latin typeface="宋体" panose="02010600030101010101" pitchFamily="2" charset="-122"/>
                <a:ea typeface="宋体" panose="02010600030101010101" pitchFamily="2" charset="-122"/>
                <a:sym typeface="+mn-ea"/>
              </a:rPr>
              <a:t>2</a:t>
            </a:r>
            <a:r>
              <a:rPr lang="zh-CN" altLang="en-US" sz="1400" b="1" dirty="0">
                <a:latin typeface="宋体" panose="02010600030101010101" pitchFamily="2" charset="-122"/>
                <a:ea typeface="宋体" panose="02010600030101010101" pitchFamily="2" charset="-122"/>
                <a:sym typeface="+mn-ea"/>
              </a:rPr>
              <a:t>）不足：</a:t>
            </a:r>
            <a:endParaRPr lang="en-US" altLang="zh-CN" sz="1400" b="1" dirty="0">
              <a:latin typeface="宋体" panose="02010600030101010101" pitchFamily="2" charset="-122"/>
              <a:ea typeface="宋体" panose="02010600030101010101" pitchFamily="2" charset="-122"/>
              <a:sym typeface="+mn-ea"/>
            </a:endParaRPr>
          </a:p>
          <a:p>
            <a:pPr>
              <a:lnSpc>
                <a:spcPct val="130000"/>
              </a:lnSpc>
            </a:pPr>
            <a:r>
              <a:rPr lang="en-US" altLang="zh-CN" sz="1400" b="1" dirty="0">
                <a:latin typeface="宋体" panose="02010600030101010101" pitchFamily="2" charset="-122"/>
                <a:ea typeface="宋体" panose="02010600030101010101" pitchFamily="2" charset="-122"/>
                <a:sym typeface="+mn-ea"/>
              </a:rPr>
              <a:t>      </a:t>
            </a:r>
            <a:r>
              <a:rPr lang="zh-CN" altLang="en-US" sz="1400" dirty="0">
                <a:latin typeface="宋体" panose="02010600030101010101" pitchFamily="2" charset="-122"/>
                <a:ea typeface="宋体" panose="02010600030101010101" pitchFamily="2" charset="-122"/>
                <a:sym typeface="+mn-ea"/>
              </a:rPr>
              <a:t>一项纳入</a:t>
            </a:r>
            <a:r>
              <a:rPr lang="en-US" altLang="zh-CN" sz="1400" dirty="0">
                <a:latin typeface="宋体" panose="02010600030101010101" pitchFamily="2" charset="-122"/>
                <a:ea typeface="宋体" panose="02010600030101010101" pitchFamily="2" charset="-122"/>
                <a:sym typeface="+mn-ea"/>
              </a:rPr>
              <a:t>300</a:t>
            </a:r>
            <a:r>
              <a:rPr lang="zh-CN" altLang="en-US" sz="1400" dirty="0">
                <a:latin typeface="宋体" panose="02010600030101010101" pitchFamily="2" charset="-122"/>
                <a:ea typeface="宋体" panose="02010600030101010101" pitchFamily="2" charset="-122"/>
                <a:sym typeface="+mn-ea"/>
              </a:rPr>
              <a:t>例先天性心脏病合并肺动脉高压患儿的研究中，在基础干预基础上分别给予枸橼酸西地那非和波生坦作为对照研究。研究结果表明，治疗后</a:t>
            </a:r>
            <a:r>
              <a:rPr lang="en-US" altLang="zh-CN" sz="1400" dirty="0">
                <a:latin typeface="宋体" panose="02010600030101010101" pitchFamily="2" charset="-122"/>
                <a:ea typeface="宋体" panose="02010600030101010101" pitchFamily="2" charset="-122"/>
                <a:sym typeface="+mn-ea"/>
              </a:rPr>
              <a:t>2</a:t>
            </a:r>
            <a:r>
              <a:rPr lang="zh-CN" altLang="en-US" sz="1400" dirty="0">
                <a:latin typeface="宋体" panose="02010600030101010101" pitchFamily="2" charset="-122"/>
                <a:ea typeface="宋体" panose="02010600030101010101" pitchFamily="2" charset="-122"/>
                <a:sym typeface="+mn-ea"/>
              </a:rPr>
              <a:t>组新功能指标和肺功能指标均较治疗前提高，波生坦组大于枸橼酸西地那非组。结果表明，枸橼酸西地那非对先天性心脏病合并肺动脉高压患儿有治疗作用，但疗效不如波生坦。</a:t>
            </a:r>
            <a:endParaRPr lang="zh-CN" altLang="en-US" sz="1400" dirty="0">
              <a:latin typeface="宋体" panose="02010600030101010101" pitchFamily="2" charset="-122"/>
              <a:ea typeface="宋体" panose="02010600030101010101" pitchFamily="2" charset="-122"/>
              <a:sym typeface="+mn-ea"/>
            </a:endParaRPr>
          </a:p>
        </p:txBody>
      </p:sp>
      <p:sp>
        <p:nvSpPr>
          <p:cNvPr id="11" name="TextBox 76"/>
          <p:cNvSpPr txBox="1"/>
          <p:nvPr/>
        </p:nvSpPr>
        <p:spPr>
          <a:xfrm>
            <a:off x="909319" y="890008"/>
            <a:ext cx="3383915" cy="306705"/>
          </a:xfrm>
          <a:prstGeom prst="rect">
            <a:avLst/>
          </a:prstGeom>
          <a:noFill/>
        </p:spPr>
        <p:txBody>
          <a:bodyPr wrap="square" rtlCol="0">
            <a:spAutoFit/>
          </a:bodyPr>
          <a:lstStyle/>
          <a:p>
            <a:pPr algn="l"/>
            <a:r>
              <a:rPr lang="en-US" altLang="zh-CN" sz="1400" b="1" dirty="0">
                <a:solidFill>
                  <a:schemeClr val="bg2">
                    <a:lumMod val="10000"/>
                  </a:schemeClr>
                </a:solidFill>
                <a:latin typeface="宋体" panose="02010600030101010101" pitchFamily="2" charset="-122"/>
                <a:ea typeface="宋体" panose="02010600030101010101" pitchFamily="2" charset="-122"/>
              </a:rPr>
              <a:t>3.1 临床指南/诊疗规范推荐情况</a:t>
            </a:r>
            <a:endParaRPr lang="en-US" altLang="zh-CN" sz="1400" b="1" dirty="0">
              <a:solidFill>
                <a:schemeClr val="bg2">
                  <a:lumMod val="10000"/>
                </a:schemeClr>
              </a:solidFill>
              <a:latin typeface="宋体" panose="02010600030101010101" pitchFamily="2" charset="-122"/>
              <a:ea typeface="宋体" panose="02010600030101010101" pitchFamily="2" charset="-122"/>
            </a:endParaRPr>
          </a:p>
        </p:txBody>
      </p:sp>
      <p:sp>
        <p:nvSpPr>
          <p:cNvPr id="12" name="文本框 11"/>
          <p:cNvSpPr txBox="1"/>
          <p:nvPr/>
        </p:nvSpPr>
        <p:spPr>
          <a:xfrm>
            <a:off x="452755" y="1134110"/>
            <a:ext cx="4660265" cy="1383665"/>
          </a:xfrm>
          <a:prstGeom prst="rect">
            <a:avLst/>
          </a:prstGeom>
          <a:noFill/>
        </p:spPr>
        <p:txBody>
          <a:bodyPr wrap="square" rtlCol="0">
            <a:spAutoFit/>
          </a:bodyPr>
          <a:lstStyle/>
          <a:p>
            <a:pPr algn="l"/>
            <a:r>
              <a:rPr lang="zh-CN" altLang="en-US" sz="1400" b="1" spc="-5" dirty="0">
                <a:solidFill>
                  <a:srgbClr val="FF0000"/>
                </a:solidFill>
                <a:latin typeface="宋体" panose="02010600030101010101" pitchFamily="2" charset="-122"/>
                <a:ea typeface="宋体" panose="02010600030101010101" pitchFamily="2" charset="-122"/>
                <a:cs typeface="宋体" panose="02010600030101010101" pitchFamily="2" charset="-122"/>
                <a:sym typeface="+mn-ea"/>
              </a:rPr>
              <a:t>《</a:t>
            </a:r>
            <a:r>
              <a:rPr lang="zh-CN" altLang="en-US" sz="1400" b="1" spc="10" dirty="0">
                <a:solidFill>
                  <a:srgbClr val="FF0000"/>
                </a:solidFill>
                <a:latin typeface="宋体" panose="02010600030101010101" pitchFamily="2" charset="-122"/>
                <a:ea typeface="宋体" panose="02010600030101010101" pitchFamily="2" charset="-122"/>
                <a:cs typeface="宋体" panose="02010600030101010101" pitchFamily="2" charset="-122"/>
                <a:sym typeface="+mn-ea"/>
              </a:rPr>
              <a:t>中国肺动脉高血压诊断与治疗指南（</a:t>
            </a:r>
            <a:r>
              <a:rPr lang="en-US" altLang="zh-CN" sz="1400" b="1" spc="10" dirty="0">
                <a:solidFill>
                  <a:srgbClr val="FF0000"/>
                </a:solidFill>
                <a:latin typeface="宋体" panose="02010600030101010101" pitchFamily="2" charset="-122"/>
                <a:ea typeface="宋体" panose="02010600030101010101" pitchFamily="2" charset="-122"/>
                <a:cs typeface="宋体" panose="02010600030101010101" pitchFamily="2" charset="-122"/>
                <a:sym typeface="+mn-ea"/>
              </a:rPr>
              <a:t>2021</a:t>
            </a:r>
            <a:r>
              <a:rPr lang="zh-CN" altLang="en-US" sz="1400" b="1" spc="10" dirty="0">
                <a:solidFill>
                  <a:srgbClr val="FF0000"/>
                </a:solidFill>
                <a:latin typeface="宋体" panose="02010600030101010101" pitchFamily="2" charset="-122"/>
                <a:ea typeface="宋体" panose="02010600030101010101" pitchFamily="2" charset="-122"/>
                <a:cs typeface="宋体" panose="02010600030101010101" pitchFamily="2" charset="-122"/>
                <a:sym typeface="+mn-ea"/>
              </a:rPr>
              <a:t>版）》</a:t>
            </a:r>
            <a:endParaRPr lang="zh-CN" altLang="en-US" sz="1400" b="1" spc="10" dirty="0">
              <a:solidFill>
                <a:srgbClr val="FF0000"/>
              </a:solidFill>
              <a:latin typeface="宋体" panose="02010600030101010101" pitchFamily="2" charset="-122"/>
              <a:ea typeface="宋体" panose="02010600030101010101" pitchFamily="2" charset="-122"/>
              <a:cs typeface="宋体" panose="02010600030101010101" pitchFamily="2" charset="-122"/>
              <a:sym typeface="+mn-ea"/>
            </a:endParaRPr>
          </a:p>
          <a:p>
            <a:pPr algn="l"/>
            <a:r>
              <a:rPr lang="en-US" altLang="zh-CN" sz="1400" b="1" spc="-5" dirty="0">
                <a:solidFill>
                  <a:srgbClr val="FF0000"/>
                </a:solidFill>
                <a:latin typeface="宋体" panose="02010600030101010101" pitchFamily="2" charset="-122"/>
                <a:ea typeface="宋体" panose="02010600030101010101" pitchFamily="2" charset="-122"/>
                <a:cs typeface="宋体" panose="02010600030101010101" pitchFamily="2" charset="-122"/>
                <a:sym typeface="+mn-ea"/>
              </a:rPr>
              <a:t>    </a:t>
            </a:r>
            <a:r>
              <a:rPr lang="zh-CN" altLang="en-US" sz="1400" b="1" spc="-5" dirty="0">
                <a:solidFill>
                  <a:srgbClr val="FF0000"/>
                </a:solidFill>
                <a:latin typeface="宋体" panose="02010600030101010101" pitchFamily="2" charset="-122"/>
                <a:ea typeface="宋体" panose="02010600030101010101" pitchFamily="2" charset="-122"/>
                <a:cs typeface="宋体" panose="02010600030101010101" pitchFamily="2" charset="-122"/>
                <a:sym typeface="+mn-ea"/>
              </a:rPr>
              <a:t>推荐</a:t>
            </a:r>
            <a:r>
              <a:rPr lang="en-US" altLang="zh-CN" sz="1400" b="1" spc="-5" dirty="0">
                <a:solidFill>
                  <a:srgbClr val="FF0000"/>
                </a:solidFill>
                <a:latin typeface="宋体" panose="02010600030101010101" pitchFamily="2" charset="-122"/>
                <a:ea typeface="宋体" panose="02010600030101010101" pitchFamily="2" charset="-122"/>
                <a:cs typeface="宋体" panose="02010600030101010101" pitchFamily="2" charset="-122"/>
                <a:sym typeface="+mn-ea"/>
              </a:rPr>
              <a:t>PAH</a:t>
            </a:r>
            <a:r>
              <a:rPr lang="zh-CN" altLang="en-US" sz="1400" b="1" spc="-5" dirty="0">
                <a:solidFill>
                  <a:srgbClr val="FF0000"/>
                </a:solidFill>
                <a:latin typeface="宋体" panose="02010600030101010101" pitchFamily="2" charset="-122"/>
                <a:ea typeface="宋体" panose="02010600030101010101" pitchFamily="2" charset="-122"/>
                <a:cs typeface="宋体" panose="02010600030101010101" pitchFamily="2" charset="-122"/>
                <a:sym typeface="+mn-ea"/>
              </a:rPr>
              <a:t>在病情早期（低危或中危）进行靶向药物联合治疗（</a:t>
            </a:r>
            <a:r>
              <a:rPr lang="en-US" altLang="zh-CN" sz="1400" b="1" spc="-5" dirty="0">
                <a:solidFill>
                  <a:srgbClr val="FF0000"/>
                </a:solidFill>
                <a:latin typeface="宋体" panose="02010600030101010101" pitchFamily="2" charset="-122"/>
                <a:ea typeface="宋体" panose="02010600030101010101" pitchFamily="2" charset="-122"/>
                <a:cs typeface="宋体" panose="02010600030101010101" pitchFamily="2" charset="-122"/>
                <a:sym typeface="+mn-ea"/>
              </a:rPr>
              <a:t>1B)</a:t>
            </a:r>
            <a:r>
              <a:rPr lang="zh-CN" altLang="en-US" sz="1400" b="1" spc="-5" dirty="0">
                <a:solidFill>
                  <a:srgbClr val="FF0000"/>
                </a:solidFill>
                <a:latin typeface="宋体" panose="02010600030101010101" pitchFamily="2" charset="-122"/>
                <a:ea typeface="宋体" panose="02010600030101010101" pitchFamily="2" charset="-122"/>
                <a:cs typeface="宋体" panose="02010600030101010101" pitchFamily="2" charset="-122"/>
                <a:sym typeface="+mn-ea"/>
              </a:rPr>
              <a:t> </a:t>
            </a:r>
            <a:endParaRPr lang="en-US" altLang="zh-CN" sz="1400" b="1" kern="1200" spc="-5" dirty="0">
              <a:solidFill>
                <a:srgbClr val="FF0000"/>
              </a:solidFill>
              <a:latin typeface="宋体" panose="02010600030101010101" pitchFamily="2" charset="-122"/>
              <a:ea typeface="宋体" panose="02010600030101010101" pitchFamily="2" charset="-122"/>
              <a:cs typeface="宋体" panose="02010600030101010101" pitchFamily="2" charset="-122"/>
            </a:endParaRPr>
          </a:p>
          <a:p>
            <a:pPr algn="l"/>
            <a:r>
              <a:rPr lang="en-US" altLang="zh-CN" sz="1400" b="1" spc="-5" dirty="0">
                <a:solidFill>
                  <a:srgbClr val="FF0000"/>
                </a:solidFill>
                <a:latin typeface="宋体" panose="02010600030101010101" pitchFamily="2" charset="-122"/>
                <a:ea typeface="宋体" panose="02010600030101010101" pitchFamily="2" charset="-122"/>
                <a:cs typeface="宋体" panose="02010600030101010101" pitchFamily="2" charset="-122"/>
                <a:sym typeface="+mn-ea"/>
              </a:rPr>
              <a:t>    </a:t>
            </a:r>
            <a:r>
              <a:rPr lang="zh-CN" altLang="en-US" sz="1400" b="1" spc="-5" dirty="0">
                <a:solidFill>
                  <a:srgbClr val="FF0000"/>
                </a:solidFill>
                <a:latin typeface="宋体" panose="02010600030101010101" pitchFamily="2" charset="-122"/>
                <a:ea typeface="宋体" panose="02010600030101010101" pitchFamily="2" charset="-122"/>
                <a:cs typeface="宋体" panose="02010600030101010101" pitchFamily="2" charset="-122"/>
                <a:sym typeface="+mn-ea"/>
              </a:rPr>
              <a:t>推荐高危</a:t>
            </a:r>
            <a:r>
              <a:rPr lang="en-US" altLang="zh-CN" sz="1400" b="1" spc="-5" dirty="0">
                <a:solidFill>
                  <a:srgbClr val="FF0000"/>
                </a:solidFill>
                <a:latin typeface="宋体" panose="02010600030101010101" pitchFamily="2" charset="-122"/>
                <a:ea typeface="宋体" panose="02010600030101010101" pitchFamily="2" charset="-122"/>
                <a:cs typeface="宋体" panose="02010600030101010101" pitchFamily="2" charset="-122"/>
                <a:sym typeface="+mn-ea"/>
              </a:rPr>
              <a:t>PAH </a:t>
            </a:r>
            <a:r>
              <a:rPr lang="zh-CN" altLang="en-US" sz="1400" b="1" spc="-5" dirty="0">
                <a:solidFill>
                  <a:srgbClr val="FF0000"/>
                </a:solidFill>
                <a:latin typeface="宋体" panose="02010600030101010101" pitchFamily="2" charset="-122"/>
                <a:ea typeface="宋体" panose="02010600030101010101" pitchFamily="2" charset="-122"/>
                <a:cs typeface="宋体" panose="02010600030101010101" pitchFamily="2" charset="-122"/>
                <a:sym typeface="+mn-ea"/>
              </a:rPr>
              <a:t>患者靶向药物联合治疗，方案中应包括静脉前列环素类似物（</a:t>
            </a:r>
            <a:r>
              <a:rPr lang="en-US" altLang="zh-CN" sz="1400" b="1" spc="-5" dirty="0">
                <a:solidFill>
                  <a:srgbClr val="FF0000"/>
                </a:solidFill>
                <a:latin typeface="宋体" panose="02010600030101010101" pitchFamily="2" charset="-122"/>
                <a:ea typeface="宋体" panose="02010600030101010101" pitchFamily="2" charset="-122"/>
                <a:cs typeface="宋体" panose="02010600030101010101" pitchFamily="2" charset="-122"/>
                <a:sym typeface="+mn-ea"/>
              </a:rPr>
              <a:t>1A)</a:t>
            </a:r>
            <a:endParaRPr lang="en-US" altLang="zh-CN" sz="1400" b="1" kern="1200" spc="-5" dirty="0">
              <a:solidFill>
                <a:srgbClr val="FF0000"/>
              </a:solidFill>
              <a:latin typeface="宋体" panose="02010600030101010101" pitchFamily="2" charset="-122"/>
              <a:ea typeface="宋体" panose="02010600030101010101" pitchFamily="2" charset="-122"/>
              <a:cs typeface="宋体" panose="02010600030101010101" pitchFamily="2" charset="-122"/>
            </a:endParaRPr>
          </a:p>
          <a:p>
            <a:pPr algn="l"/>
            <a:r>
              <a:rPr lang="en-US" altLang="zh-CN" sz="1400" b="1" spc="-5" dirty="0">
                <a:solidFill>
                  <a:srgbClr val="FF0000"/>
                </a:solidFill>
                <a:latin typeface="宋体" panose="02010600030101010101" pitchFamily="2" charset="-122"/>
                <a:ea typeface="宋体" panose="02010600030101010101" pitchFamily="2" charset="-122"/>
                <a:cs typeface="宋体" panose="02010600030101010101" pitchFamily="2" charset="-122"/>
                <a:sym typeface="+mn-ea"/>
              </a:rPr>
              <a:t>    </a:t>
            </a:r>
            <a:r>
              <a:rPr lang="zh-CN" altLang="en-US" sz="1400" b="1" spc="-5" dirty="0">
                <a:solidFill>
                  <a:srgbClr val="FF0000"/>
                </a:solidFill>
                <a:latin typeface="宋体" panose="02010600030101010101" pitchFamily="2" charset="-122"/>
                <a:ea typeface="宋体" panose="02010600030101010101" pitchFamily="2" charset="-122"/>
                <a:cs typeface="宋体" panose="02010600030101010101" pitchFamily="2" charset="-122"/>
                <a:sym typeface="+mn-ea"/>
              </a:rPr>
              <a:t>西地那非用法用量：</a:t>
            </a:r>
            <a:r>
              <a:rPr lang="en-US" altLang="zh-CN" sz="1400" b="1" spc="-5" dirty="0">
                <a:solidFill>
                  <a:srgbClr val="FF0000"/>
                </a:solidFill>
                <a:latin typeface="宋体" panose="02010600030101010101" pitchFamily="2" charset="-122"/>
                <a:ea typeface="宋体" panose="02010600030101010101" pitchFamily="2" charset="-122"/>
                <a:cs typeface="宋体" panose="02010600030101010101" pitchFamily="2" charset="-122"/>
                <a:sym typeface="+mn-ea"/>
              </a:rPr>
              <a:t>20mg </a:t>
            </a:r>
            <a:r>
              <a:rPr lang="en-US" altLang="zh-CN" sz="1400" b="1" spc="-5" dirty="0" err="1">
                <a:solidFill>
                  <a:srgbClr val="FF0000"/>
                </a:solidFill>
                <a:latin typeface="宋体" panose="02010600030101010101" pitchFamily="2" charset="-122"/>
                <a:ea typeface="宋体" panose="02010600030101010101" pitchFamily="2" charset="-122"/>
                <a:cs typeface="宋体" panose="02010600030101010101" pitchFamily="2" charset="-122"/>
                <a:sym typeface="+mn-ea"/>
              </a:rPr>
              <a:t>tid</a:t>
            </a:r>
            <a:endParaRPr lang="zh-CN" altLang="zh-CN" sz="1400" b="1" dirty="0">
              <a:solidFill>
                <a:srgbClr val="FF0000"/>
              </a:solidFill>
              <a:latin typeface="宋体" panose="02010600030101010101" pitchFamily="2" charset="-122"/>
              <a:ea typeface="宋体" panose="02010600030101010101" pitchFamily="2" charset="-122"/>
              <a:cs typeface="宋体" panose="02010600030101010101" pitchFamily="2" charset="-122"/>
              <a:sym typeface="+mn-ea"/>
            </a:endParaRPr>
          </a:p>
        </p:txBody>
      </p:sp>
      <p:sp>
        <p:nvSpPr>
          <p:cNvPr id="6" name="椭圆 5"/>
          <p:cNvSpPr/>
          <p:nvPr/>
        </p:nvSpPr>
        <p:spPr>
          <a:xfrm>
            <a:off x="294471" y="56963"/>
            <a:ext cx="1001405" cy="923330"/>
          </a:xfrm>
          <a:prstGeom prst="ellipse">
            <a:avLst/>
          </a:prstGeom>
          <a:noFill/>
          <a:ln w="57150">
            <a:solidFill>
              <a:srgbClr val="3C8689"/>
            </a:solidFill>
          </a:ln>
          <a:extLst>
            <a:ext uri="{909E8E84-426E-40DD-AFC4-6F175D3DCCD1}">
              <a14:hiddenFill xmlns:a14="http://schemas.microsoft.com/office/drawing/2010/main">
                <a:solidFill>
                  <a:schemeClr val="bg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p>
        </p:txBody>
      </p:sp>
      <p:sp>
        <p:nvSpPr>
          <p:cNvPr id="8" name="文本框 13"/>
          <p:cNvSpPr txBox="1"/>
          <p:nvPr/>
        </p:nvSpPr>
        <p:spPr>
          <a:xfrm>
            <a:off x="323609" y="166066"/>
            <a:ext cx="999358" cy="769441"/>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ltLang="zh-CN" sz="4400" b="1" dirty="0">
                <a:solidFill>
                  <a:srgbClr val="3C8689"/>
                </a:solidFill>
                <a:latin typeface="微软雅黑" panose="020B0503020204020204" pitchFamily="34" charset="-122"/>
                <a:ea typeface="微软雅黑" panose="020B0503020204020204" pitchFamily="34" charset="-122"/>
              </a:rPr>
              <a:t>03</a:t>
            </a:r>
            <a:endParaRPr lang="en-US" altLang="zh-CN" sz="4400" b="1" dirty="0">
              <a:solidFill>
                <a:srgbClr val="3C8689"/>
              </a:solidFill>
              <a:latin typeface="微软雅黑" panose="020B0503020204020204" pitchFamily="34" charset="-122"/>
              <a:ea typeface="微软雅黑" panose="020B0503020204020204" pitchFamily="34" charset="-122"/>
            </a:endParaRPr>
          </a:p>
        </p:txBody>
      </p:sp>
      <p:sp>
        <p:nvSpPr>
          <p:cNvPr id="2" name="文本框 1"/>
          <p:cNvSpPr txBox="1"/>
          <p:nvPr>
            <p:custDataLst>
              <p:tags r:id="rId1"/>
            </p:custDataLst>
          </p:nvPr>
        </p:nvSpPr>
        <p:spPr>
          <a:xfrm>
            <a:off x="7611110" y="1347470"/>
            <a:ext cx="3518535" cy="1684020"/>
          </a:xfrm>
          <a:prstGeom prst="rect">
            <a:avLst/>
          </a:prstGeom>
          <a:noFill/>
        </p:spPr>
        <p:txBody>
          <a:bodyPr wrap="square" rtlCol="0">
            <a:noAutofit/>
          </a:bodyPr>
          <a:lstStyle/>
          <a:p>
            <a:pPr>
              <a:lnSpc>
                <a:spcPct val="130000"/>
              </a:lnSpc>
            </a:pPr>
            <a:r>
              <a:rPr lang="zh-CN" altLang="en-US" sz="1400" dirty="0">
                <a:solidFill>
                  <a:schemeClr val="tx1"/>
                </a:solidFill>
                <a:latin typeface="宋体" panose="02010600030101010101" pitchFamily="2" charset="-122"/>
                <a:ea typeface="宋体" panose="02010600030101010101" pitchFamily="2" charset="-122"/>
                <a:sym typeface="+mn-ea"/>
              </a:rPr>
              <a:t>   </a:t>
            </a:r>
            <a:r>
              <a:rPr lang="en-US" altLang="zh-CN" sz="1400" dirty="0">
                <a:solidFill>
                  <a:schemeClr val="tx1"/>
                </a:solidFill>
                <a:latin typeface="宋体" panose="02010600030101010101" pitchFamily="2" charset="-122"/>
                <a:ea typeface="宋体" panose="02010600030101010101" pitchFamily="2" charset="-122"/>
                <a:sym typeface="+mn-ea"/>
              </a:rPr>
              <a:t> </a:t>
            </a:r>
            <a:r>
              <a:rPr sz="1400" dirty="0">
                <a:solidFill>
                  <a:schemeClr val="tx1"/>
                </a:solidFill>
                <a:latin typeface="宋体" panose="02010600030101010101" pitchFamily="2" charset="-122"/>
                <a:ea typeface="宋体" panose="02010600030101010101" pitchFamily="2" charset="-122"/>
              </a:rPr>
              <a:t>枸橼酸西地那非片在境外开展了8项 II-IV 期临床研究，结果显示，西地那非无论是单药给药还是与依前列醇联合用药，都显示对 PAH 的 有效性，而且可以长期维持疗效。亚裔人群的有效性结果趋势与总体人群一 致。基于 PAH 患者的治疗现状、本品作用机制及已完成的临床试验数据，本品用于适应症人群的获益大于风险。</a:t>
            </a:r>
            <a:endParaRPr sz="1400" dirty="0">
              <a:solidFill>
                <a:schemeClr val="tx1"/>
              </a:solidFill>
              <a:latin typeface="宋体" panose="02010600030101010101" pitchFamily="2" charset="-122"/>
              <a:ea typeface="宋体" panose="02010600030101010101" pitchFamily="2" charset="-122"/>
            </a:endParaRPr>
          </a:p>
        </p:txBody>
      </p:sp>
    </p:spTree>
    <p:custDataLst>
      <p:tags r:id="rId2"/>
    </p:custDataLst>
  </p:cSld>
  <p:clrMapOvr>
    <a:masterClrMapping/>
  </p:clrMapOvr>
  <mc:AlternateContent xmlns:mc="http://schemas.openxmlformats.org/markup-compatibility/2006">
    <mc:Choice xmlns:p14="http://schemas.microsoft.com/office/powerpoint/2010/main" Requires="p14">
      <p:transition spd="slow" p14:dur="1300" advTm="0">
        <p14:pan dir="u"/>
      </p:transition>
    </mc:Choice>
    <mc:Fallback>
      <p:transition spd="slow" advTm="0">
        <p:fade/>
      </p:transition>
    </mc:Fallback>
  </mc:AlternateContent>
</p:sld>
</file>

<file path=ppt/tags/tag1.xml><?xml version="1.0" encoding="utf-8"?>
<p:tagLst xmlns:p="http://schemas.openxmlformats.org/presentationml/2006/main">
  <p:tag name="KSO_WM_TAG_VERSION" val="1.0"/>
  <p:tag name="KSO_WM_TEMPLATE_CATEGORY" val="custom"/>
  <p:tag name="KSO_WM_TEMPLATE_INDEX" val="20184553"/>
</p:tagLst>
</file>

<file path=ppt/tags/tag10.xml><?xml version="1.0" encoding="utf-8"?>
<p:tagLst xmlns:p="http://schemas.openxmlformats.org/presentationml/2006/main">
  <p:tag name="KSO_WM_BEAUTIFY_FLAG" val="#wm#"/>
  <p:tag name="KSO_WM_TEMPLATE_CATEGORY" val="custom"/>
  <p:tag name="KSO_WM_TEMPLATE_INDEX" val="20184553"/>
</p:tagLst>
</file>

<file path=ppt/tags/tag11.xml><?xml version="1.0" encoding="utf-8"?>
<p:tagLst xmlns:p="http://schemas.openxmlformats.org/presentationml/2006/main">
  <p:tag name="KSO_WM_UNIT_TABLE_BEAUTIFY" val="smartTable{1f983470-d9da-42e3-8bd9-eb40f1bcb8b3}"/>
  <p:tag name="TABLE_ENDDRAG_ORIGIN_RECT" val="844*411"/>
  <p:tag name="TABLE_ENDDRAG_RECT" val="78*66*844*411"/>
</p:tagLst>
</file>

<file path=ppt/tags/tag12.xml><?xml version="1.0" encoding="utf-8"?>
<p:tagLst xmlns:p="http://schemas.openxmlformats.org/presentationml/2006/main">
  <p:tag name="KSO_WM_BEAUTIFY_FLAG" val="#wm#"/>
  <p:tag name="KSO_WM_TEMPLATE_CATEGORY" val="custom"/>
  <p:tag name="KSO_WM_TEMPLATE_INDEX" val="20184553"/>
</p:tagLst>
</file>

<file path=ppt/tags/tag13.xml><?xml version="1.0" encoding="utf-8"?>
<p:tagLst xmlns:p="http://schemas.openxmlformats.org/presentationml/2006/main">
  <p:tag name="KSO_WM_BEAUTIFY_FLAG" val="#wm#"/>
  <p:tag name="KSO_WM_TEMPLATE_CATEGORY" val="custom"/>
  <p:tag name="KSO_WM_TEMPLATE_INDEX" val="20184553"/>
</p:tagLst>
</file>

<file path=ppt/tags/tag14.xml><?xml version="1.0" encoding="utf-8"?>
<p:tagLst xmlns:p="http://schemas.openxmlformats.org/presentationml/2006/main">
  <p:tag name="KSO_WM_BEAUTIFY_FLAG" val="#wm#"/>
  <p:tag name="KSO_WM_TEMPLATE_CATEGORY" val="custom"/>
  <p:tag name="KSO_WM_TEMPLATE_INDEX" val="20184553"/>
</p:tagLst>
</file>

<file path=ppt/tags/tag15.xml><?xml version="1.0" encoding="utf-8"?>
<p:tagLst xmlns:p="http://schemas.openxmlformats.org/presentationml/2006/main">
  <p:tag name="KSO_WM_BEAUTIFY_FLAG" val=""/>
</p:tagLst>
</file>

<file path=ppt/tags/tag16.xml><?xml version="1.0" encoding="utf-8"?>
<p:tagLst xmlns:p="http://schemas.openxmlformats.org/presentationml/2006/main">
  <p:tag name="KSO_WM_BEAUTIFY_FLAG" val="#wm#"/>
  <p:tag name="KSO_WM_TEMPLATE_CATEGORY" val="custom"/>
  <p:tag name="KSO_WM_TEMPLATE_INDEX" val="20184553"/>
</p:tagLst>
</file>

<file path=ppt/tags/tag17.xml><?xml version="1.0" encoding="utf-8"?>
<p:tagLst xmlns:p="http://schemas.openxmlformats.org/presentationml/2006/main">
  <p:tag name="KSO_WM_UNIT_TABLE_BEAUTIFY" val="smartTable{1f983470-d9da-42e3-8bd9-eb40f1bcb8b3}"/>
  <p:tag name="KSO_WM_BEAUTIFY_FLAG" val=""/>
  <p:tag name="TABLE_ENDDRAG_ORIGIN_RECT" val="860*361"/>
  <p:tag name="TABLE_ENDDRAG_RECT" val="41*66*860*361"/>
</p:tagLst>
</file>

<file path=ppt/tags/tag18.xml><?xml version="1.0" encoding="utf-8"?>
<p:tagLst xmlns:p="http://schemas.openxmlformats.org/presentationml/2006/main">
  <p:tag name="KSO_WM_BEAUTIFY_FLAG" val="#wm#"/>
  <p:tag name="KSO_WM_TEMPLATE_CATEGORY" val="custom"/>
  <p:tag name="KSO_WM_TEMPLATE_INDEX" val="20184553"/>
</p:tagLst>
</file>

<file path=ppt/tags/tag19.xml><?xml version="1.0" encoding="utf-8"?>
<p:tagLst xmlns:p="http://schemas.openxmlformats.org/presentationml/2006/main">
  <p:tag name="KSO_WM_SLIDE_SUBTYPE" val="pureTxt"/>
  <p:tag name="KSO_WM_TEMPLATE_TOPIC_DEFAULT" val="1"/>
  <p:tag name="KSO_WM_TEMPLATE_JOB_ID" val="2"/>
  <p:tag name="KSO_WM_TEMPLATE_SCENE_ID" val="1"/>
  <p:tag name="KSO_WM_TEMPLATE_OUTLINE_ID" val="15"/>
  <p:tag name="KSO_WM_TEMPLATE_TOPIC_ID" val="2869567"/>
  <p:tag name="KSO_WM_SLIDE_SIZE" val="828*343"/>
  <p:tag name="KSO_WM_SLIDE_POSITION" val="66*144"/>
  <p:tag name="KSO_WM_BEAUTIFY_FLAG" val="#wm#"/>
  <p:tag name="KSO_WM_SLIDE_TYPE" val="title"/>
  <p:tag name="KSO_WM_SLIDE_LAYOUT_CNT" val="1_1"/>
  <p:tag name="KSO_WM_SLIDE_LAYOUT" val="a_b"/>
  <p:tag name="KSO_WM_SLIDE_ITEM_CNT" val="2"/>
  <p:tag name="KSO_WM_SLIDE_INDEX" val="1"/>
  <p:tag name="KSO_WM_SLIDE_ID" val="custom20184553_1"/>
  <p:tag name="KSO_WM_TAG_VERSION" val="1.0"/>
  <p:tag name="KSO_WM_TEMPLATE_INDEX" val="20184553"/>
  <p:tag name="KSO_WM_TEMPLATE_CATEGORY" val="custom"/>
  <p:tag name="KSO_WM_TEMPLATE_THUMBS_INDEX" val="1"/>
</p:tagLst>
</file>

<file path=ppt/tags/tag2.xml><?xml version="1.0" encoding="utf-8"?>
<p:tagLst xmlns:p="http://schemas.openxmlformats.org/presentationml/2006/main">
  <p:tag name="KSO_WM_TAG_VERSION" val="1.0"/>
  <p:tag name="KSO_WM_TEMPLATE_CATEGORY" val="custom"/>
  <p:tag name="KSO_WM_TEMPLATE_INDEX" val="20184553"/>
</p:tagLst>
</file>

<file path=ppt/tags/tag20.xml><?xml version="1.0" encoding="utf-8"?>
<p:tagLst xmlns:p="http://schemas.openxmlformats.org/presentationml/2006/main">
  <p:tag name="ISPRING_ULTRA_SCORM_COURSE_ID" val="43A8A002-A49D-47F8-AD83-762D7FB70AC6"/>
  <p:tag name="ISPRING_SCORM_ENDPOINT" val="&lt;endpoint&gt;&lt;enable&gt;0&lt;/enable&gt;&lt;lrs&gt;http://&lt;/lrs&gt;&lt;auth&gt;0&lt;/auth&gt;&lt;login&gt;&lt;/login&gt;&lt;password&gt;&lt;/password&gt;&lt;key&gt;&lt;/key&gt;&lt;name&gt;&lt;/name&gt;&lt;email&gt;&lt;/email&gt;&lt;/endpoint&gt;&#10;"/>
  <p:tag name="ISPRING_SCORM_RATE_SLIDES" val="1"/>
  <p:tag name="ISPRINGONLINEFOLDERID" val="0"/>
  <p:tag name="ISPRINGONLINEFOLDERPATH" val="内容列表"/>
  <p:tag name="ISPRINGCLOUDFOLDERID" val="0"/>
  <p:tag name="ISPRINGCLOUDFOLDERPATH" val="资源库"/>
  <p:tag name="ISPRING_PLAYERS_CUSTOMIZATION" val="UEsDBBQAAgAIAFyohUsVDq0oZAQAAAcRAAAdAAAAdW5pdmVyc2FsL2NvbW1vbl9tZXNzYWdlcy5sbmetWG1v2zYQ/l6g/4EQUGADtrQd0KIYEge0xNhEZMmV6DjZCwRGYmwilJjpxW32ab9mP2y/ZEfKTuK+QFISwDZMyvfc8e6eu6MPjz/nCm1EWUldHDlvD944SBSpzmSxOnIW7OTnDw6qal5kXOlCHDmFdtDx6OWLQ8WLVcNXAr6/fIHQYS6qCpbVyKzu10hmR858nLjhbI6Di8QPJ2EyphNn5Or8hhe3yNcr/Uf5wy/vP3x+++79j4evt5J9gOIZ9v19KGSR3r3pARSwKPQTQCN+EpBz5ozM5zC5cMF8GhBntP0yTHoekTNnZD475RZRRAKWxD71SELjJAiZ9YVPGPGc0YVu0JpvBKo12kjxCdVrAZGsZSlQpWRmH6QaNopGdCnzwhmmQRKRmEXUZTQMnFGsy/L2JwvLm3qtS1BXoUxW/FKJzOqEnLHPb0pRgWpeQ04heNVrCb/UOZfFQafqCC9pMElYGPpxQgJvt+OMSJEhr+RGzUCUCMckAoCSV6J8hGxis8yKI6zUMIQpnUx9eDNjwlSu1gre9VA75gRiMBdFlxTkCIkgu+J4GUaecRqoQhzd8Kr6pMtsLz8eBqoLmAZuCCnosgfgzGDsgCHGEipHWYq07gKbkTjGE5KMw3NIZOBdOEQiPAW6nQ6RuCAxUITEXTIBPqMTbBLeUGyX/zt+pdyks7pFPE1BzrhvI3VTwY5xKbDAMq06GKYmJh8XEDaK/e/QuEUF79rVSm4E2FFmouxUBJXFJZ7Joo8L+ltygqlPvATSyguXCbMlz2jM+S0qdI14tuFFKtClSHkDuX4LzzKZ2Wcmzlb/X438G/F6W1VebQtS4JHzV0Pt2ath3zCrqcCmuhb5Td2l2jhsa/5jrDA5/V0T+hz9cfpjlwQ4ouHzRKaSeaPaqvvk+NxZNjRGnUY80VP9o/XclsRtbR1TKFhjqftLEOimpn9AA1T9pWhwAormbYmGGk6LqwE6g3ALEGj0WIwzcNWeCWfgwgHySzKOKYPZaCkuK1l3jh2WjW2Avh3aFOY8JWpxT8ZLcaVhwlGCb9rpA7qQjXRnQB8MN3utglHmg8kBAK7a5AFIJXOwP+uBuZiRnQfaAr93kqVuVGbJq+S1LfLg2yYXX49NV6XO7a7i1S552yZz/BQr2sNFrdL5gPZ/x7/e8XlAv8dHKSY4cqeJiwOXmEHfcFX1FAIKGFf4LE58PDbiwIWc1+kamumVboqsJ1A7q3vkBAPY9syx4GW6/u+ff3tifGFJu4u2u78OAgFimypI7sB+D3Qtqj+7QBge78vZRR+p7d1mJ9fzqsMoZOGz3CF421pyncPWQbdeSPJt0DBj2J3OgAexTXvdlDC6DUGY4egUapmdwp3RjJfXUAiZ1moQinW1ScB6mPb762VTK1mIIbJPayXmwIzOE+x59q4N5FMyvW57ZgY3inR76VZw6e4L5k5xAHX2CzyRyXogoG1NuyoERG/X9zTffN2p7laV/cvi8PWDfzD+B1BLAwQUAAIACABcqIVLCH4LIykDAACGDAAAJwAAAHVuaXZlcnNhbC9mbGFzaF9wdWJsaXNoaW5nX3NldHRpbmdzLnhtbNVX3W7aMBS+5yksT70saTu6diihqgpo1VpAhW3tVWViQ6w6dhbbUHq1p9mD7Ul2HAMFtevSH6RNCBGfn+/8n5jw6DYVaMJyzZWM8G51ByMmY0W5HEf4y6C9fYiRNkRSIpRkEZYKo6NGJczsUHCd9JkxIKoRwEhdz0yEE2OyehBMp9Mq11nuuEpYA/i6Gqs0yHKmmTQsDzJBZvBjZhnTeI5QAgC+qZJztUalglDokc4VtYIhTsFzyV1QRLQF0QkOvNiQxDfjXFlJT5RQOcrHwwi/Ozx2n4WMh2rylEmXE90AoiObOqGUOy+I6PM7hhLGxwm4e1DDaMqpSSK8V3MoIB08RCmwfejEoZwoyIE0c/iUGUKJIf7o7Rl2a/SC4El0JknK4wFwkIs/ws3B9aerXuvi7LTz+XrQ7Z4NTnveiUInWMcJg3VDITikbB6zpZ2QGEPiBPwGnRERmoXBKmkhNlJyzTl3RkMlIPeFFrRROmS0Q1K2Uo3+DZdtkNzFaASBiFmEj3NOBEbcEMHjpbK2Q224KareXpVEgAXtydB5H9+b99mJE5JrturWgqNdzuPGN2UFRTNlkeA3DBmFIH6bwlPC0Gpx0ChXaUGF9jFICw4WJ5xNGT0qcjoH/JOhKzCRWtCEXs0EM97Cd8vv0JCNVA64jEygs4HOtcevPgs4I1rfg5KFj1v9s9Nm6/q002xdbrkACZ0QGT8THArO0sxsBJ/MkFRmoQfpiInVrCgK5bTglYmt+vIyaJ5a4cv81sVYgd5gSTZj5TmF+asHpc0mZFIMohuuAhpGkENJPCYwYlgXXFpWFjAmEikpZojEsNa0G+sJV1YDxQ+wh9Yv99DrIy6L0xhWG1jMKctLQe7s7r2v7X84OPxYrwa/fvzcflJpvvB7gjhzfuOfPLnyl2v/4TYMA7elH1/aJrf/5s7uXbS+lslrp3U5KFXSVr8UXLeMVPdzGakL/5LprbxgSrkAS2nshwzWkuApN4y+ZYu9oE1e9W73PbaZNtlgzK8Zjf8mZH9aXhPX7oVh8OjF1XFSLnkKiXArcXnbbezXduCm+SirUgG09f8OjcpvUEsDBBQAAgAIAFyohUu1/AlkugIAAFUKAAAhAAAAdW5pdmVyc2FsL2ZsYXNoX3NraW5fc2V0dGluZ3MueG1slVZtb+IwDP5+vwJx3+nulZ3UITHGSZN2t+k27XvamjYiTaokZce/vzhN1gQo9LAmEft5bMexzVK1pXzxYTJJc8GEfAatKS8VarxuQoubadZqLfgsF1wD1zMuZE3YdPHxp/2kiUVeYokdyLGcDcmhDzO3nzEUF+PbHGWIkIu6IXz/IEoxy0i+LaVoeXExtWrfgGSUbw3y6sd8tR4MwKjS9xrqKKf1Nco4SiNBKcCUvq9RLrIYyYD5SFf2M5LThzp/+wPajiqqLW35CWWI1pAS4iJfL1GG8dx4j19ljnKeoOGvNtAvn1EGoYzsQcbO776iDDJE0zb/0yONFCUWNOacf8R3DhOkMOOHWV2hXCTghTDQxVdw5bF3vQtA7ms49ymOqxTsCet6sBDw0TMGCy1bSBN/6myqEm+PrTbzAYsNYcoAQlUPejJJP5FWeTexrsf9gTfKi9CX0/SQV8HaGlZdwoG7WN/jV6tbuytCp++6IEMJO6cMUuyVPfK3qesRMlD2yGdGC3jkbH+cwaGpI/lHviXuOc/X31iBE3MsnNWfvBUjPeDoqiBVp/CYWhSwUJjOC60B3y1NrK5LKTnKKeVkR0uiqeC/EJft7WVUmhwYXK+d7qxUU83gVMPZHM2aDstlz3E/OmvckN3PQn+57jzRZovfTInWJK9q87OkphPHM2NiCjNNTjNwTxo4yHu+EQHHxh4i1URuQb4IwcaG4UKDGutedMM1BE+ToAZpcrrKqXNyqvy8rTOQa/NqFJSvcqzsgBUtK2b+9CuFNygOGAPWjqor448T+t6XgcI1ARCZV75ru0NnqVumKYMd+OEPFPbKQ3dLlenSoYZb6gfY6LDlnGZUT7pd0fdKvEMC/Qn8q0krcnxgGdH2mmTK3iyafL+G+1yixezXGTZfuMns2fVS5NjYjytolPjv5D9QSwMEFAACAAgAXKiFSyqWD2f+AgAAlwsAACYAAAB1bml2ZXJzYWwvaHRtbF9wdWJsaXNoaW5nX3NldHRpbmdzLnhtbM2Wb08aMRjA3/Mpmi6+lFPnpiN3GCMYiU6IsE1fmXItXGOvvbU98Hy1T7MPtk+yp1dAiI6dRpaFEOjTPr/nX/u04dF9KtCEacOVjPBufQcjJmNFuRxH+MvgdPsQI2OJpEQoySIsFUZHzVqY5UPBTdJn1sJSgwAjTSOzEU6szRpBMJ1O69xk2s0qkVvgm3qs0iDTzDBpmQ4yQQr4sUXGDJ4RKgDgmyo5U2vWagiFnvRZ0VwwxCl4LrkLiogzmwoc+FVDEt+NtcolPVFCaaTHwwi/Ozx2n/kaT2rxlEmXEtMEoRPbBqGUOyeI6PMHhhLGxwl4e7CP0ZRTm0R4b99RYHXwlFKyfeTEUU4UpEDaGT5lllBiiR96e5bdWzMXeBEtJEl5PIAZ5MKPcGtwe3bTa19ddC7Pbwfd7sWg0/NOlDrBKicMVg2F4JDKdcwWdkJiLYkT8Bt0RkQYFgbLovmykZIrzrkxGioBqS+1MBqBp6KI8LHmRGDELRE8XsxaosfMnnIBMTjd3fpIWvwI9PHGCdGGLRuazxiXxbj5TeWCokLlSPA7hqxCEFGewr+EoeV0o5FWaSkVxFhkBKcMTTibMnpUZmkG/JOhGzCR5qAJmy8TzHoL33P+gIZspDRwGZnAVgU5N55ffxE4I8Y8Qsncx63+RafVvu1cttrXWy5AQidExi+EQwlZmtmN8EmBpLJzPUhHTHLDyqJQTsu5KrHVX18Gw9Nc+DK/dTGW0BssyWasvKQwf/WgstmETMqD6A5XiYYjyKEkngkTMRx3LnNWFRgTiZQUBSIxNCrjjvWEq9yAxB9gjzav99DrIy7L0RhuDrCoKdOVkDu7e+/3P3w8OPzUqAe/fvzcXqs0a+E9QZw538NP1jbxRSN/2g3DwPXO59uw1fm/6sK9q/bXKpm6bF8PKhWp3a+E61ZZ1T2vsurKXxu9pSujkgvQZsb+2ECjETzlltG33DSvKPz6+9dvizcq/AajWLt9/98g/Gjx3Fp5X4XBsw/AGshXH9PN2m9QSwMEFAACAAgAXKiFS2hxUpGaAQAAHwYAAB8AAAB1bml2ZXJzYWwvaHRtbF9za2luX3NldHRpbmdzLmpzjZRNb8IwDIbv/AqUXSfEPmG7ocGkSRwmjdu0QyimVKRJlaQdHeK/rw5fTeqOxRfy8uR17CredrrVYhHrPne37rfbv/t7pwFqVudw7euiRU9RZ0YkC5glKYhEAguQ4nj0JO/OBGXMpDOdlx9oa2p+TOE/Sy5MHc8IC01ohjpcEOA3oW2owz8nsVOra19TrdHz3Fole5GSFqTtSaVT7hh29epWvcQAVgXoC+iSR+CZDtxqI8+ODwOMOhepNOOynKpY9eY8Wsda5XLRln9VZqCrT77eA/2nwcvEsxOJsW8W0jDxZIjRTmYajIFD3scJBgkLPgdR8+279QfqGTcLCugiMYk90qMbjDqd8RgaXRqOMHxMVl6Nbg4wmpyFjd0Td7cYHiF4CbphNb7H8ECV5dk/PmCmVYwdaaDNnp9QofgikfEhdR+D5PCyaNvWvXOh7vpj5j0hFTyhFfX80rbZEYKGAK03lo55TZB3StkJSpREDkVo1LQq6DliwzmC+88u49byaJVW46EajlUbuF6Dniklqtt/XbpnmKuz+wVQSwMEFAACAAgAXKiFSz08L9HBAAAA5QEAABoAAAB1bml2ZXJzYWwvaTE4bl9wcmVzZXRzLnhtbJ2RsQrCMBCG9z5FuN3EbqUkdRPcHHSWmqYaaS8ll1of35SKdJGAQyD/8X0/JCd3r75jT+PJOlSQ8y0wg9o1Fm8Kzqf9pgBGocam7hwaBeiA7apM2rzAozdkArFYgaTgHsJQCjFNE7c0+NhArhtDLCauXS/i6R2K2RTDosLilvYv+zODKssYk9fRduGAVbzHtCCMvFYwOxeN3GLrQPwCGpMATKrBUAJofQJ4DAnAjytAiu+b56RHCvGjYpBitZ4qewNQSwMEFAACAAgAXKiFS5r5lmRrAAAAawAAABwAAAB1bml2ZXJzYWwvbG9jYWxfc2V0dGluZ3MueG1ss7GvyM1RKEstKs7Mz7NVMtQzUFJIzUvOT8nMS7dVCg1x07VQUiguScxLSczJz0u1VcrLV1Kwt+OyyclPTswJTi0pASosVijISaxMLQpJzQUySlL9EnOBKp/tmfJ8ya5n09qfr9ivpG/HBQBQSwMEFAACAAgARJRXRyO0Tvv7AgAAsAgAABQAAAB1bml2ZXJzYWwvcGxheWVyLnhtbK1V30/bMBB+LtL+h8jv2C0dA6oExJDQHsaE1LHtrTKJm3hN4sx2COWv39nO76VsSHtolZzv++58993Fv3rOUu+JScVFHqAFniOP5aGIeB4H6OHr7fE5urp8d+QXKd0z6fEoQGXODYCmyIuYCiUvNIDvqU4C1DNgYEZeIbmQXO+B+xS420gnS/TuaAYuuQpQonWxIqSqKswVIPJYibQ0JAqHIiOFZIrlmkni0kBeg13pv6Phl4mc6H3BVA9Z6LcHrklajmfFByTVEgsZk5P5fEF+3H1ehwnL6DHPlaZ5yJAHlZzZUj7ScHcnojJlythmvktyzbQ2SVjbzNcrvjjPPSXDADmHTcaUojFTOM1jRByWTID9bUpVUvOoAa3hVTte81q/jXnfNG62c6RzLsrHlKsEjvqQzjoJ9Mkwqp/Z61oFPTQKujVMyJPsV8kli+zrt1aM8wVyAVvF2TyxqkI4gKdbGmoh9zcAAxXVHcRt07BrGraglgO30dcdBWpuu2VUl5I1pZr5Tzxi4guVkhpZXGpZMp+MjDWWDME+cVeum9Q1xE90lp7+Q2+M36g1P9VrnbGA/9GYT0DU1oTnEXu+5eCjWQY11QyKbWxYFyk2MbucVPmY9XQ9MLkc66bARTxNZcxgDCOqKens5BCUSarAJSzlCNs7OAhOeJyk8NOTDOPTgzQZlbtJht7BQXAqwt0EtDW3ZSTjOo7E1CrIJxPrxA9LpUXGX6w8B3tGr6wOXxu55ui64O3B2fyPURzEaAZziyZWl3nq7avm8N7MqVadz6ZwloFaYR6YLgvn1cxCWYx8IralZapv+jk1+7AHHeU8NR3TXN9B76Ja8xfmVTwyX7rF0tQkYUYzAfpwvuwxQD9huwzCW9OhiFuRN3XAmNg3928r2mz5unWu64c67EMNnzirHMbN1EdQRyxFmUejHuKi+4ioFHbatWTUS9kWbrQ4AZGKIkDv4aG+88XpRXfls8VFg7V53bvALpc3rPQ64U5BpNZ1exG/3g3w+BtQSwMEFAACAAgAXKiFS7CHI/RsAQAA9wIAACkAAAB1bml2ZXJzYWwvc2tpbl9jdXN0b21pemF0aW9uX3NldHRpbmdzLnhtbI1S20okMRB99yuCPzBJKreGdiC3lnlR0QGfm+ns0qyml07EZcnHm3Z3GEdHNPVUdU6doiqnTb/GaJ9Snh7Hv30ep3gXch7jz7Q+Q6jdTQ/TfDOHFHJaHSr3Yxym5038MS21Wk25j0M/D3ZB0xqj7vUhJbVyqmbMMIok89Qr5Dy3FWvANWAr5iix7eqdxD/dOexCzKdV29UR+rFhE1OY8yYO4c8ajtlvoeMNLud+GCsvrQVbouynFseWQIxwyX2hGgAEstwRh4uUjdQEecw4hmIUBQqIcE4aUYikHGrWNaKqMN8IxCRj1BXqae1GWhtHbZHQEKLrNK8aW7rOSIwRIQSYK1xAZzCqbKgaGtRyQHBgQBRtNFGAOtuZjhXvvLAcKeoFxoUZAxgfjnvY7u25DtVvr7M/5xeCJ7/gJLp4a3XCXO3uaZ4reRsefz/0OaBxuDi/ufV3/mqrt5vrq/P/vnz18J61mLVu/am3XwBQSwMEFAACAAgAXKiFSwXZichKDQAA1SEAABcAAAB1bml2ZXJzYWwvdW5pdmVyc2FsLnBuZ+2a+VdS6/rAqdNpVvNU15xLvXmuOZQnp+NAmROna6UNZk61zLxhgqhoKGLTdUiJopaWiZ6sk+KAqZm6EbBDSR5E6jig4lBxFAXBgRAVkbupzr1r3fVd3z/gLn5gb57ns9/9Ps+73+d5n/1C7rEj/jobjTZCIBAdWIBPMASyBgaBfINcvxbU7Gq6MQGeViUF+3tDKF0mk6CwJvZg4EEIpI6wafnct6C8ISEgNAkC0WVqPqtYyIrzYDs4zOfgicuRkuGjebbyAdYHWdHc6rnV9Trn9ev1U78jntz8/fe7cy7o5+8MWPOuevNPOectLV79c+3W9Tt8bm8pM1Zf+Vn69/0bVNjpLpn7IulHxafSBxc9jydtD/9UTKmUUkRSt4hSSmVL3YMsLlSNla0op5EjGYrhmqZRnDFo0lknP1nFSpDpeTOEH1EPuvyMZKjR1lRm558zhnmpPnWneIOKK41V9vV4qyjsrK/7KlBuQwdl/OFner0bvwaUmu0rCUML4ij14K1/ixN+4DdIuIvFBvB0IMdKI+0iao43AlaDxy1aoAVaoAVaoAVaoAVaoAVaoAVaoAVaoAVaoAVa8L8HUAJz9QJLs2X6HtgK02i8rTRbiuvvaPYOd/p8p9lu3PL/g4/hd/5o4HrxWz/9fvihdSk2UfbGknAJtywwH0WJUL2CKlYooSlMF7yyDzmSJXlhXnszbXmsiaGSBPFbnOI5P4xPI5SVFazM3yTLjy07/M0znmNmXq7jr0svr2SFEahhZpqmYppihBrNGGLkDHbVxIgLMKe6wxvjFw71JKW9mTMXTwTMDSVxG/VmjoSALUryljhIXEMvPgxQryhdpulKaTxP/UEvs99j9tXWMK6Xcipe4EZqGkkTjwOZi2OFSEMXqIPTsAfiFHfgvlRAgNJjhppX3grl1bw3MUMs+qRZxqd3JDYmKInGyFc/mbJbC2nzkscsGn3TMdP5A/c527PqIoDh/VzCZ4/s+jgRkHhy0wlPKQJjX+bszJjFIy+5eFBnD6eOZijieSfPksVx11ux4rDRwUj7csF++HCICRm9wjRfmbnwPXnLvpK8OdI0VtjZdlLWG8MJ68aj5EDFzDFBO1fWSpI6JRoq6uKAM32AKs2Ot4ChsxNFnm9FLyQam6rpAelTdaxBLiHudztl9cPYQJEbvdMhkHDLavg6YAOMudUOVlTje4FqfBeiKDT+bKrxs0ZhW+u5M03oNxIUqnFE+P5YetCJHeTSwl2Prp32DJEn/bNmthj/xvFpFY/Z31BRxmzlsVwYixzn55tjaX5d6eaNmwXCiO5eRwJPRrboCKlbN0ie/8s3kPfwSs9bVC4+rvuzIfGiFmmBysOHmGSU/VcTIye4ZfrIW888Txj9R3mxbSn15gZ0S36IXNbPfuzdnrNtu3H7/phWM5sDtoqN5MzpNAQ3DV+s8BIJ00jSh4hXxEWAPX9y6mrKTdprCKS5SBS+fTi23UlUkNnHaXButEsIFVrrw+z/celZiuCCPFC1HIgrd+5kjWwsjlQM4QPqN6+Vyxz339un2otoeIiLuuEqdkp8p3RNBjII0xaAQvC3ZIUOpE0enB1ZvehhdXj4x/toWXWQaUq3nbrOh7jJyLh6uHkg0RJ9yrjdKXLnIhzNHeYZwgC+g0XHB0C5FvI+LVSW+5P7l3YnVQ8ECFOTQ1YtP9e9HMQbi7bcbHhKPhAsvDbR5fvyYu+uH5LuF3FhwTzCIfhv2CPE0ECobsjfBNhd6OHmmnM8N1gKzc8+zTz7iDUYxgm9tNl2Y4nwlZO4jwmOK2cEK+OkeJqI4vKs2B/eogze2XF9Tb+D2VwplpefjGOmF+9NOo1oTTRqLNnzl3zh05I8fW8b7x5ZsH7cjWr9QFHiqxuYEoDk5nXi/n1haNbNATrvDUb6OLKQ5VHgbkdsnfttj0ROxVl/GZAEEaPicrmo77WmZ/ulQgdf4qZKna66WUzB2CNdpmvnhYujEhQGHsH7YBvjc2cf5ddXO0LSkfli4damW1ccnz4spervFy0BQ9t3ijDTFAchjQBw9CN1MbZUb44veprV0OPQyFCrpmPpCi5A/9rpHagiLOqtnUoUwgDc6F57uAKcgjoaj1tkRyFws3lRUzTS3LKMO9qKX8KUlPfE9zYD4bf45WEGDYiSDFFdj2MXD886zQ5SU8YqMlPh2BrGEiaS8AuiiVLLVck8DgtDDZi+XUctiBBrHs3cXZ43I+NC1erUFQnDYJx9JHUUAqmOIuWVKbGXKxqy9DeKkkShTD6SQVOkiA63GUG9xPaKy4vvr+u94BEgqHxERieAmTdkmtjYhHfy8A7O1EftIQcqHxVgbJHf3jVqX+p36lH17heiR2R3c6zaOkC3z/GeFSPoU5/9BWiyLndJLDO6Z6/z0OHXdxYBfdi4jmKjUSluaXJ+Sd8Ffh8ZO8nNXJGlFGEc8EVNWRv/KnueLerrAB9K6b6eOby466ZVNDa28zg74tF5n7KYzUbiVB7gTkiLTxafN7izxrVFqnKdMmpfkNZ3D7tAIOIUw0zO06yxtUv91Mc4qQUMI2nkgb4kHGNSdFR1qa9NfPxuT+oy3XyajlwY9lB2Mk+Py3yIjn2C+7gWXTbZAkZzBtD1eQGri8MVOJMUnWhs6sCk1BhyBS32MjCryhq8X4uXO370lyweEwjxC4NvHNgX2yXJTJO17SPWAuxuSwtbvZduJ77cvecY+wyhpqB2ftl1D9E2O2Zix7mKLAz33gDYz2Rfh71Fh26mkj/qfNRT3jP/7b4qMTzcRS+B+l8u9WXYe/SFMl0nJ/pzzK8+zrq5Du1FHPQrRpZTavGqgdbCNzl70KGyvmPZj/NnWV8Hz0iEIoxRxjz2EDvZofCWcX6RXgN5VtZ80Cp3LGGiOW+ioPz4qieR1dCFl3rOUOUA15kAXVmwM8MtfOB4KoYaSH62V1Vg+ngWt0NA/Tpx+JYEj99xzh5+OrISK8s1m6MtcVP6jtdeOq7veYY8lOn1aNK158Kiwdlb72ruhrpwvZzyx3YIg8iZvL19nAWFR1T56sM6lns5wmjD9iXaVEBwLR5BmrIg2mLnOqwfmqsm/Plbgh16GjxUn7r5F+GDReVUu/eMzzacPuISlaLJRmeHIzPkvfMNH/bB+xuv0vOtYkx2NyyLnbMvTXDTnxSj1//2CEA7iscHyrPqTGQlO51MtsLgekVG8EE3XfwhfNZxX+LXqXP+0fy2FnA5Hdz7O/liXIn0xRW1aIRACvqDtZdgrDYrJEnpqyCnGWAVUK8Cg8UoJf7n1DvnTWyOM9evc0rO5tsi06cOBjMTkfei0eJoMFcf1ZFFU+JH99ladrTmH/K9fQbaaP+TKlyWP0Zp24+gFlsQe+LKwsyVOVZ3wdU6Ln0Hx/HGlIw2nYGUfcxzQKzMFTISXrfO/LqJz6x0DVNdE484sCZGCLHkqNuPT6QK/swhSxnzA7FCr9mLZLwsoq7MaytvP5tx4LixCq3KsZbLQscXbYzyxf4HXGu/BC+Z1Rhuju4PjIDOrybPRhsWwIvOgNfNzRSh3BvtPCnGYkXZy39U8LxpuwF5HSHAkby1vs8toED/SckQLyozowoXeUs9eTQTwEw8yh7EJ0ixETvenxpWju0YVqIKl345xbCiov6dVWe63Kefl+rzKJ8zVmO6jOPCR6Nyau2IWFNg7EGGWjk6isvzXHe7MpKNFwGIkqcpgkVpKiOdnxyuE7HtzxvPbvu89CxdnvylcJCbG9dXkw1OqCJwYiZJ0lzvBTi2KKVUZK75L/wKe/YkXSVBNnWjhOIySJPoy6iVv9WEDo8dTfDsw50Kr0KYgmPRV7lSxMHoNRj6EHMDEj3RQVfC0NOF0cnTrOMTmhAXjz0meAFvF2GUoi/Xi8BKLY73cp8PEZbaHEi6fr4liObhkMuMp7yw35hQJVUl5td+hJIBgmauNONExdv+s3T7IVtn/ajLrO9gu+XlWOrWppUVBYPRcjAC6sDi5YaJj67iGo+Em/7pMzr8rKKk9e8GnvNbwFyzaON1fWQDEFMKrrmcGMQmE1MYRYQ4nI1lL7OgKyjqweb8ncohNC/iYZR6iSdZ65r6AqqaPNr07SoEepqmeAF6VZxWyAIkX02jw2vVUpngTI+bKzBW0rt/uDUuiItqGhKik61aKp2kb+s/tX2jd0kT/c5ZyV9DL1O00HZ82fpkE8aQZbYa8swrDgrt2MVviRt5PL4tqsAMtOlj3tT97QrNj//cwLm7pctP8BbM7qNQGunp0xoMwAeL9Pfik1EVNfvumQAkat+xE+zkmw6HwRJu7MTo+tJfMfQYykSQ0JrM3CxKNAzArchKkXqHKlCrwbq+jSSxiWeafeyXDInpyyzXEKsWe03sczTPSNXd1gBQ2tEyTdUecvf/ehsoVS/Huq/+/DpQ4ZUoYDswLvlrxHCDXn/EshCqvvgf8ZJj/8PP/zCgVOb1PMNbOS2Lo9Rwa43qdJVoV3SzIQy+oGCoaYtgpA4+0HTQV7bkj76t1nnIUa/KjXsT7L356opGD/M94kPxPnvtX1BLAwQUAAIACABcqIVLKwvAbUoAAABrAAAAGwAAAHVuaXZlcnNhbC91bml2ZXJzYWwucG5nLnhtbLOxr8jNUShLLSrOzM+zVTLUM1Cyt+PlsikoSi3LTC1XqACKGekZQICSQiUqtzwzpSQDKGRgbowQzEjNTM8osVWyMDCFC+oDzQQAUEsBAgAAFAACAAgAXKiFSxUOrShkBAAABxEAAB0AAAAAAAAAAQAAAAAAAAAAAHVuaXZlcnNhbC9jb21tb25fbWVzc2FnZXMubG5nUEsBAgAAFAACAAgAXKiFSwh+CyMpAwAAhgwAACcAAAAAAAAAAQAAAAAAnwQAAHVuaXZlcnNhbC9mbGFzaF9wdWJsaXNoaW5nX3NldHRpbmdzLnhtbFBLAQIAABQAAgAIAFyohUu1/AlkugIAAFUKAAAhAAAAAAAAAAEAAAAAAA0IAAB1bml2ZXJzYWwvZmxhc2hfc2tpbl9zZXR0aW5ncy54bWxQSwECAAAUAAIACABcqIVLKpYPZ/4CAACXCwAAJgAAAAAAAAABAAAAAAAGCwAAdW5pdmVyc2FsL2h0bWxfcHVibGlzaGluZ19zZXR0aW5ncy54bWxQSwECAAAUAAIACABcqIVLaHFSkZoBAAAfBgAAHwAAAAAAAAABAAAAAABIDgAAdW5pdmVyc2FsL2h0bWxfc2tpbl9zZXR0aW5ncy5qc1BLAQIAABQAAgAIAFyohUs9PC/RwQAAAOUBAAAaAAAAAAAAAAEAAAAAAB8QAAB1bml2ZXJzYWwvaTE4bl9wcmVzZXRzLnhtbFBLAQIAABQAAgAIAFyohUua+ZZkawAAAGsAAAAcAAAAAAAAAAEAAAAAABgRAAB1bml2ZXJzYWwvbG9jYWxfc2V0dGluZ3MueG1sUEsBAgAAFAACAAgARJRXRyO0Tvv7AgAAsAgAABQAAAAAAAAAAQAAAAAAvREAAHVuaXZlcnNhbC9wbGF5ZXIueG1sUEsBAgAAFAACAAgAXKiFS7CHI/RsAQAA9wIAACkAAAAAAAAAAQAAAAAA6hQAAHVuaXZlcnNhbC9za2luX2N1c3RvbWl6YXRpb25fc2V0dGluZ3MueG1sUEsBAgAAFAACAAgAXKiFSwXZichKDQAA1SEAABcAAAAAAAAAAAAAAAAAnRYAAHVuaXZlcnNhbC91bml2ZXJzYWwucG5nUEsBAgAAFAACAAgAXKiFSysLwG1KAAAAawAAABsAAAAAAAAAAQAAAAAAHCQAAHVuaXZlcnNhbC91bml2ZXJzYWwucG5nLnhtbFBLBQYAAAAACwALAEkDAACfJAAAAAA="/>
  <p:tag name="ISPRING_PRESENTATION_TITLE" val="小清新花卉毕业答辩模板"/>
  <p:tag name="KSO_WPP_MARK_KEY" val="14d17fce-900e-4417-a654-971222de687c"/>
  <p:tag name="COMMONDATA" val="eyJoZGlkIjoiMTdjODE4YjI4Y2VjZDg4ODFkYWZhODFjMjQ3YTRiMDkifQ=="/>
</p:tagLst>
</file>

<file path=ppt/tags/tag3.xml><?xml version="1.0" encoding="utf-8"?>
<p:tagLst xmlns:p="http://schemas.openxmlformats.org/presentationml/2006/main">
  <p:tag name="KSO_WM_TEMPLATE_TOPIC_DEFAULT" val="1"/>
  <p:tag name="KSO_WM_TEMPLATE_JOB_ID" val="2"/>
  <p:tag name="KSO_WM_TEMPLATE_SCENE_ID" val="1"/>
  <p:tag name="KSO_WM_TEMPLATE_OUTLINE_ID" val="15"/>
  <p:tag name="KSO_WM_TEMPLATE_TOPIC_ID" val="2869567"/>
  <p:tag name="KSO_WM_BEAUTIFY_FLAG" val="#wm#"/>
  <p:tag name="KSO_WM_TAG_VERSION" val="1.0"/>
  <p:tag name="KSO_WM_TEMPLATE_INDEX" val="20184553"/>
  <p:tag name="KSO_WM_TEMPLATE_CATEGORY" val="custom"/>
  <p:tag name="KSO_WM_TEMPLATE_THUMBS_INDEX" val="1"/>
</p:tagLst>
</file>

<file path=ppt/tags/tag4.xml><?xml version="1.0" encoding="utf-8"?>
<p:tagLst xmlns:p="http://schemas.openxmlformats.org/presentationml/2006/main">
  <p:tag name="KSO_WM_SLIDE_SUBTYPE" val="pureTxt"/>
  <p:tag name="KSO_WM_TEMPLATE_TOPIC_DEFAULT" val="1"/>
  <p:tag name="KSO_WM_TEMPLATE_JOB_ID" val="2"/>
  <p:tag name="KSO_WM_TEMPLATE_SCENE_ID" val="1"/>
  <p:tag name="KSO_WM_TEMPLATE_OUTLINE_ID" val="15"/>
  <p:tag name="KSO_WM_TEMPLATE_TOPIC_ID" val="2869567"/>
  <p:tag name="KSO_WM_SLIDE_SIZE" val="828*343"/>
  <p:tag name="KSO_WM_SLIDE_POSITION" val="66*144"/>
  <p:tag name="KSO_WM_BEAUTIFY_FLAG" val="#wm#"/>
  <p:tag name="KSO_WM_SLIDE_TYPE" val="title"/>
  <p:tag name="KSO_WM_SLIDE_LAYOUT_CNT" val="1_1"/>
  <p:tag name="KSO_WM_SLIDE_LAYOUT" val="a_b"/>
  <p:tag name="KSO_WM_SLIDE_ITEM_CNT" val="2"/>
  <p:tag name="KSO_WM_SLIDE_INDEX" val="1"/>
  <p:tag name="KSO_WM_SLIDE_ID" val="custom20184553_1"/>
  <p:tag name="KSO_WM_TAG_VERSION" val="1.0"/>
  <p:tag name="KSO_WM_TEMPLATE_INDEX" val="20184553"/>
  <p:tag name="KSO_WM_TEMPLATE_CATEGORY" val="custom"/>
  <p:tag name="KSO_WM_TEMPLATE_THUMBS_INDEX" val="1"/>
</p:tagLst>
</file>

<file path=ppt/tags/tag5.xml><?xml version="1.0" encoding="utf-8"?>
<p:tagLst xmlns:p="http://schemas.openxmlformats.org/presentationml/2006/main">
  <p:tag name="KSO_WM_BEAUTIFY_FLAG" val=""/>
</p:tagLst>
</file>

<file path=ppt/tags/tag6.xml><?xml version="1.0" encoding="utf-8"?>
<p:tagLst xmlns:p="http://schemas.openxmlformats.org/presentationml/2006/main">
  <p:tag name="KSO_WM_SLIDE_SUBTYPE" val="pureTxt"/>
  <p:tag name="KSO_WM_TEMPLATE_TOPIC_DEFAULT" val="1"/>
  <p:tag name="KSO_WM_TEMPLATE_JOB_ID" val="2"/>
  <p:tag name="KSO_WM_TEMPLATE_SCENE_ID" val="1"/>
  <p:tag name="KSO_WM_TEMPLATE_OUTLINE_ID" val="15"/>
  <p:tag name="KSO_WM_TEMPLATE_TOPIC_ID" val="2869567"/>
  <p:tag name="KSO_WM_SLIDE_SIZE" val="828*343"/>
  <p:tag name="KSO_WM_SLIDE_POSITION" val="66*144"/>
  <p:tag name="KSO_WM_BEAUTIFY_FLAG" val="#wm#"/>
  <p:tag name="KSO_WM_SLIDE_TYPE" val="title"/>
  <p:tag name="KSO_WM_SLIDE_LAYOUT_CNT" val="1_1"/>
  <p:tag name="KSO_WM_SLIDE_LAYOUT" val="a_b"/>
  <p:tag name="KSO_WM_SLIDE_ITEM_CNT" val="2"/>
  <p:tag name="KSO_WM_SLIDE_INDEX" val="1"/>
  <p:tag name="KSO_WM_SLIDE_ID" val="custom20184553_1"/>
  <p:tag name="KSO_WM_TAG_VERSION" val="1.0"/>
  <p:tag name="KSO_WM_TEMPLATE_INDEX" val="20184553"/>
  <p:tag name="KSO_WM_TEMPLATE_CATEGORY" val="custom"/>
  <p:tag name="KSO_WM_TEMPLATE_THUMBS_INDEX" val="1"/>
</p:tagLst>
</file>

<file path=ppt/tags/tag7.xml><?xml version="1.0" encoding="utf-8"?>
<p:tagLst xmlns:p="http://schemas.openxmlformats.org/presentationml/2006/main">
  <p:tag name="KSO_WM_UNIT_TABLE_BEAUTIFY" val="smartTable{1f983470-d9da-42e3-8bd9-eb40f1bcb8b3}"/>
</p:tagLst>
</file>

<file path=ppt/tags/tag8.xml><?xml version="1.0" encoding="utf-8"?>
<p:tagLst xmlns:p="http://schemas.openxmlformats.org/presentationml/2006/main">
  <p:tag name="KSO_WM_BEAUTIFY_FLAG" val="#wm#"/>
  <p:tag name="KSO_WM_TEMPLATE_CATEGORY" val="custom"/>
  <p:tag name="KSO_WM_TEMPLATE_INDEX" val="20184553"/>
</p:tagLst>
</file>

<file path=ppt/tags/tag9.xml><?xml version="1.0" encoding="utf-8"?>
<p:tagLst xmlns:p="http://schemas.openxmlformats.org/presentationml/2006/main">
  <p:tag name="KSO_WM_UNIT_TABLE_BEAUTIFY" val="smartTable{1f983470-d9da-42e3-8bd9-eb40f1bcb8b3}"/>
</p:tagLst>
</file>

<file path=ppt/theme/theme1.xml><?xml version="1.0" encoding="utf-8"?>
<a:theme xmlns:a="http://schemas.openxmlformats.org/drawingml/2006/main" name="“千图网海量PPT模板www.58pic.com”">
  <a:themeElements>
    <a:clrScheme name="Office">
      <a:dk1>
        <a:srgbClr val="000000"/>
      </a:dk1>
      <a:lt1>
        <a:srgbClr val="FFFFFF"/>
      </a:lt1>
      <a:dk2>
        <a:srgbClr val="000000"/>
      </a:dk2>
      <a:lt2>
        <a:srgbClr val="FFFFFF"/>
      </a:lt2>
      <a:accent1>
        <a:srgbClr val="000000"/>
      </a:accent1>
      <a:accent2>
        <a:srgbClr val="000000"/>
      </a:accent2>
      <a:accent3>
        <a:srgbClr val="000000"/>
      </a:accent3>
      <a:accent4>
        <a:srgbClr val="000000"/>
      </a:accent4>
      <a:accent5>
        <a:srgbClr val="000000"/>
      </a:accent5>
      <a:accent6>
        <a:srgbClr val="FFFFFF"/>
      </a:accent6>
      <a:hlink>
        <a:srgbClr val="0563C1"/>
      </a:hlink>
      <a:folHlink>
        <a:srgbClr val="954F72"/>
      </a:folHlink>
    </a:clrScheme>
    <a:fontScheme name="自定义 1">
      <a:majorFont>
        <a:latin typeface="Arial"/>
        <a:ea typeface="微软雅黑"/>
        <a:cs typeface=""/>
      </a:majorFont>
      <a:minorFont>
        <a:latin typeface="Arial"/>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4310</Words>
  <Application>WPS 演示</Application>
  <PresentationFormat>宽屏</PresentationFormat>
  <Paragraphs>274</Paragraphs>
  <Slides>11</Slides>
  <Notes>11</Notes>
  <HiddenSlides>0</HiddenSlides>
  <MMClips>0</MMClips>
  <ScaleCrop>false</ScaleCrop>
  <HeadingPairs>
    <vt:vector size="6" baseType="variant">
      <vt:variant>
        <vt:lpstr>已用的字体</vt:lpstr>
      </vt:variant>
      <vt:variant>
        <vt:i4>9</vt:i4>
      </vt:variant>
      <vt:variant>
        <vt:lpstr>主题</vt:lpstr>
      </vt:variant>
      <vt:variant>
        <vt:i4>1</vt:i4>
      </vt:variant>
      <vt:variant>
        <vt:lpstr>幻灯片标题</vt:lpstr>
      </vt:variant>
      <vt:variant>
        <vt:i4>11</vt:i4>
      </vt:variant>
    </vt:vector>
  </HeadingPairs>
  <TitlesOfParts>
    <vt:vector size="21" baseType="lpstr">
      <vt:lpstr>Arial</vt:lpstr>
      <vt:lpstr>宋体</vt:lpstr>
      <vt:lpstr>Wingdings</vt:lpstr>
      <vt:lpstr>黑体</vt:lpstr>
      <vt:lpstr>Calibri</vt:lpstr>
      <vt:lpstr>微软雅黑</vt:lpstr>
      <vt:lpstr>Calibri</vt:lpstr>
      <vt:lpstr>等线</vt:lpstr>
      <vt:lpstr>Arial Unicode MS</vt:lpstr>
      <vt:lpstr>“千图网海量PPT模板www.58pic.com”</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小清新花卉毕业答辩模板</dc:title>
  <dc:creator/>
  <cp:lastModifiedBy>市场部小李13926253291</cp:lastModifiedBy>
  <cp:revision>43</cp:revision>
  <dcterms:created xsi:type="dcterms:W3CDTF">2018-03-01T02:03:00Z</dcterms:created>
  <dcterms:modified xsi:type="dcterms:W3CDTF">2023-07-14T08:34:24Z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2052-11.1.0.14309</vt:lpwstr>
  </property>
  <property fmtid="{D5CDD505-2E9C-101B-9397-08002B2CF9AE}" pid="3" name="ICV">
    <vt:lpwstr>231102EB71A64324A84D17364E52BFC4_13</vt:lpwstr>
  </property>
</Properties>
</file>