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1" r:id="rId3"/>
    <p:sldId id="261" r:id="rId5"/>
    <p:sldId id="272" r:id="rId6"/>
    <p:sldId id="264" r:id="rId7"/>
    <p:sldId id="265" r:id="rId8"/>
    <p:sldId id="275" r:id="rId9"/>
    <p:sldId id="274" r:id="rId10"/>
    <p:sldId id="273" r:id="rId11"/>
    <p:sldId id="269" r:id="rId12"/>
  </p:sldIdLst>
  <p:sldSz cx="9144000" cy="5143500" type="screen16x9"/>
  <p:notesSz cx="6858000" cy="9144000"/>
  <p:custDataLst>
    <p:tags r:id="rId1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/>
    <p:restoredTop sz="93671"/>
  </p:normalViewPr>
  <p:slideViewPr>
    <p:cSldViewPr showGuides="1">
      <p:cViewPr varScale="1">
        <p:scale>
          <a:sx n="87" d="100"/>
          <a:sy n="87" d="100"/>
        </p:scale>
        <p:origin x="664" y="52"/>
      </p:cViewPr>
      <p:guideLst>
        <p:guide orient="horz" pos="17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9848" cy="6984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8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E38D130-2833-4268-A3DF-5BF8DCAF265A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0428E79-FC14-45A9-B753-E96500BF34E8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6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zh-CN" dirty="0"/>
              <a:t>1.</a:t>
            </a:r>
            <a:r>
              <a:rPr lang="zh-CN" altLang="zh-CN" dirty="0"/>
              <a:t>幻灯片内容必须遵守中华人民共和国相关法律法规， 申报企业对相关内容的合法性、合规性负责。</a:t>
            </a:r>
            <a:endParaRPr lang="zh-CN" altLang="zh-CN" dirty="0"/>
          </a:p>
          <a:p>
            <a:pPr lvl="0"/>
            <a:r>
              <a:rPr lang="en-US" altLang="zh-CN" dirty="0"/>
              <a:t>2.</a:t>
            </a:r>
            <a:r>
              <a:rPr lang="zh-CN" altLang="zh-CN" dirty="0"/>
              <a:t>申报企业对幻灯片内容的全面、准确、完整负责，与 提交的其他申报资料一致</a:t>
            </a:r>
            <a:r>
              <a:rPr lang="zh-CN" altLang="en-US" dirty="0"/>
              <a:t>。</a:t>
            </a:r>
            <a:endParaRPr lang="en-US" altLang="zh-CN" dirty="0"/>
          </a:p>
          <a:p>
            <a:pPr lvl="0"/>
            <a:r>
              <a:rPr lang="en-US" altLang="zh-CN" dirty="0"/>
              <a:t>3.</a:t>
            </a:r>
            <a:r>
              <a:rPr lang="zh-CN" altLang="zh-CN" dirty="0"/>
              <a:t>片子总数控制在 </a:t>
            </a:r>
            <a:r>
              <a:rPr lang="en-US" altLang="zh-CN" dirty="0"/>
              <a:t>10 </a:t>
            </a:r>
            <a:r>
              <a:rPr lang="zh-CN" altLang="zh-CN" dirty="0"/>
              <a:t>张</a:t>
            </a:r>
            <a:r>
              <a:rPr lang="en-US" altLang="zh-CN" dirty="0"/>
              <a:t>(</a:t>
            </a:r>
            <a:r>
              <a:rPr lang="zh-CN" altLang="zh-CN" dirty="0"/>
              <a:t>不含首页、目录页</a:t>
            </a:r>
            <a:r>
              <a:rPr lang="en-US" altLang="zh-CN" dirty="0"/>
              <a:t>)</a:t>
            </a:r>
            <a:r>
              <a:rPr lang="zh-CN" altLang="zh-CN" dirty="0"/>
              <a:t>。</a:t>
            </a:r>
            <a:endParaRPr lang="zh-CN" altLang="zh-CN" dirty="0"/>
          </a:p>
          <a:p>
            <a:pPr lvl="0"/>
            <a:r>
              <a:rPr lang="en-US" altLang="zh-CN" dirty="0"/>
              <a:t>4.</a:t>
            </a:r>
            <a:r>
              <a:rPr lang="zh-CN" altLang="zh-CN" dirty="0"/>
              <a:t>容量 文件总容量不超过</a:t>
            </a:r>
            <a:r>
              <a:rPr lang="en-US" altLang="zh-CN" dirty="0"/>
              <a:t>50M</a:t>
            </a:r>
            <a:r>
              <a:rPr lang="zh-CN" altLang="zh-CN" dirty="0"/>
              <a:t>。</a:t>
            </a:r>
            <a:endParaRPr lang="zh-CN" altLang="zh-CN" dirty="0"/>
          </a:p>
          <a:p>
            <a:pPr lvl="0"/>
            <a:endParaRPr lang="zh-CN" altLang="zh-CN" dirty="0"/>
          </a:p>
        </p:txBody>
      </p:sp>
      <p:sp>
        <p:nvSpPr>
          <p:cNvPr id="6147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 algn="r" eaLnBrk="1" hangingPunct="1"/>
            <a:fld id="{BB962C8B-B14F-4D97-AF65-F5344CB8AC3E}" type="datetime1">
              <a:rPr lang="zh-CN" altLang="en-US" dirty="0"/>
            </a:fld>
            <a:endParaRPr lang="zh-CN" altLang="en-US" sz="1200" dirty="0"/>
          </a:p>
        </p:txBody>
      </p:sp>
      <p:sp>
        <p:nvSpPr>
          <p:cNvPr id="6148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 eaLnBrk="1" hangingPunct="1"/>
            <a:fld id="{9A0DB2DC-4C9A-4742-B13C-FB6460FD3503}" type="slidenum">
              <a:rPr lang="zh-CN" altLang="en-US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 dirty="0"/>
          </a:p>
          <a:p>
            <a:pPr lvl="0"/>
            <a:r>
              <a:rPr lang="zh-CN" altLang="en-US" dirty="0"/>
              <a:t>包括但不限于：药品通用名称；注册规格；说明书适应症</a:t>
            </a:r>
            <a:r>
              <a:rPr lang="en-US" altLang="zh-CN" dirty="0"/>
              <a:t>/</a:t>
            </a:r>
            <a:r>
              <a:rPr lang="zh-CN" altLang="en-US" dirty="0"/>
              <a:t>功能主治（概述）；用法用量；中国大陆首次上市时间；目前大陆地区同通用名药品的上市情况；全球首个上市国家</a:t>
            </a:r>
            <a:r>
              <a:rPr lang="en-US" altLang="zh-CN" dirty="0"/>
              <a:t>/</a:t>
            </a:r>
            <a:r>
              <a:rPr lang="zh-CN" altLang="en-US" dirty="0"/>
              <a:t>地区及上市时间；是否为</a:t>
            </a:r>
            <a:r>
              <a:rPr lang="en-US" altLang="zh-CN" dirty="0"/>
              <a:t>OTC</a:t>
            </a:r>
            <a:r>
              <a:rPr lang="zh-CN" altLang="en-US" dirty="0"/>
              <a:t>药品；参照药品建议；所治疗疾病基本情况、弥补未满足的治疗需求情况、大陆地区发病率、年发病患者总数等。</a:t>
            </a:r>
            <a:endParaRPr lang="zh-CN" altLang="en-US" dirty="0"/>
          </a:p>
        </p:txBody>
      </p:sp>
      <p:sp>
        <p:nvSpPr>
          <p:cNvPr id="9219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 algn="r" eaLnBrk="1" hangingPunct="1"/>
            <a:fld id="{BB962C8B-B14F-4D97-AF65-F5344CB8AC3E}" type="datetime1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0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 eaLnBrk="1" hangingPunct="1"/>
            <a:fld id="{9A0DB2DC-4C9A-4742-B13C-FB6460FD3503}" type="slidenum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zh-CN" sz="1200" dirty="0" smtClean="0"/>
              <a:t>《</a:t>
            </a:r>
            <a:r>
              <a:rPr lang="zh-CN" altLang="en-US" sz="1200" dirty="0" smtClean="0"/>
              <a:t>直面不平等</a:t>
            </a:r>
            <a:r>
              <a:rPr lang="en-US" altLang="zh-CN" sz="1200" dirty="0" smtClean="0"/>
              <a:t>—2021</a:t>
            </a:r>
            <a:r>
              <a:rPr lang="zh-CN" altLang="en-US" sz="1200" dirty="0" smtClean="0"/>
              <a:t>艾滋病防治全球进展报告</a:t>
            </a:r>
            <a:r>
              <a:rPr lang="en-US" altLang="zh-CN" sz="1200" dirty="0" smtClean="0"/>
              <a:t>》</a:t>
            </a:r>
            <a:endParaRPr lang="zh-CN" altLang="en-US" dirty="0"/>
          </a:p>
        </p:txBody>
      </p:sp>
      <p:sp>
        <p:nvSpPr>
          <p:cNvPr id="11267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 algn="r" eaLnBrk="1" hangingPunct="1"/>
            <a:fld id="{BB962C8B-B14F-4D97-AF65-F5344CB8AC3E}" type="datetime1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8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 eaLnBrk="1" hangingPunct="1"/>
            <a:fld id="{9A0DB2DC-4C9A-4742-B13C-FB6460FD3503}" type="slidenum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zh-CN" dirty="0"/>
              <a:t>包括但不限于：药品说明书收载的安全性信息；该药品 在国内外不良反应发生情况；与目录内同治疗领域药品安全 性方面的主要优势和不足。</a:t>
            </a:r>
            <a:endParaRPr lang="zh-CN" altLang="zh-CN" dirty="0"/>
          </a:p>
        </p:txBody>
      </p:sp>
      <p:sp>
        <p:nvSpPr>
          <p:cNvPr id="13315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 algn="r" eaLnBrk="1" hangingPunct="1"/>
            <a:fld id="{BB962C8B-B14F-4D97-AF65-F5344CB8AC3E}" type="datetime1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6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 eaLnBrk="1" hangingPunct="1"/>
            <a:fld id="{9A0DB2DC-4C9A-4742-B13C-FB6460FD3503}" type="slidenum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5362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zh-CN" dirty="0"/>
              <a:t>包括但不限于：临床试验和真实世界中，与对照药品疗 效相比较该药品的主要优势和不足；临床指南</a:t>
            </a:r>
            <a:r>
              <a:rPr lang="en-US" altLang="zh-CN" dirty="0"/>
              <a:t>/</a:t>
            </a:r>
            <a:r>
              <a:rPr lang="zh-CN" altLang="zh-CN" dirty="0"/>
              <a:t>诊疗规范推荐 情况；国家药监局药品审评中心出具的《技术评审报告》中关于本药品有效性的描述；与目录内同治疗领域药品相比，该药品有效性方面的优势和不足。</a:t>
            </a:r>
            <a:endParaRPr lang="zh-CN" altLang="zh-CN" dirty="0"/>
          </a:p>
        </p:txBody>
      </p:sp>
      <p:sp>
        <p:nvSpPr>
          <p:cNvPr id="15363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 algn="r" eaLnBrk="1" hangingPunct="1"/>
            <a:fld id="{BB962C8B-B14F-4D97-AF65-F5344CB8AC3E}" type="datetime1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4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 eaLnBrk="1" hangingPunct="1"/>
            <a:fld id="{9A0DB2DC-4C9A-4742-B13C-FB6460FD3503}" type="slidenum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zh-CN" dirty="0"/>
              <a:t>包括但不限于：临床试验和真实世界中，与对照药品疗 效相比较该药品的主要优势和不足；临床指南</a:t>
            </a:r>
            <a:r>
              <a:rPr lang="en-US" altLang="zh-CN" dirty="0"/>
              <a:t>/</a:t>
            </a:r>
            <a:r>
              <a:rPr lang="zh-CN" altLang="zh-CN" dirty="0"/>
              <a:t>诊疗规范推荐 情况；国家药监局药品审评中心出具的《技术评审报告》中关于本药品有效性的描述；与目录内同治疗领域药品相比，该药品有效性方面的优势和不足。</a:t>
            </a:r>
            <a:endParaRPr lang="zh-CN" altLang="zh-CN" dirty="0"/>
          </a:p>
        </p:txBody>
      </p:sp>
      <p:sp>
        <p:nvSpPr>
          <p:cNvPr id="18435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 algn="r" eaLnBrk="1" hangingPunct="1"/>
            <a:fld id="{BB962C8B-B14F-4D97-AF65-F5344CB8AC3E}" type="datetime1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6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 eaLnBrk="1" hangingPunct="1"/>
            <a:fld id="{9A0DB2DC-4C9A-4742-B13C-FB6460FD3503}" type="slidenum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zh-CN" dirty="0"/>
              <a:t>包括但不限于：是否能够弥补药品目录短板；临床管理 难度及其他相关情况。</a:t>
            </a:r>
            <a:endParaRPr lang="en-US" altLang="zh-CN" dirty="0"/>
          </a:p>
          <a:p>
            <a:pPr lvl="0"/>
            <a:r>
              <a:rPr lang="zh-CN" altLang="zh-CN" dirty="0"/>
              <a:t>价格费用等信 息。</a:t>
            </a:r>
            <a:endParaRPr lang="zh-CN" altLang="zh-CN" dirty="0"/>
          </a:p>
        </p:txBody>
      </p:sp>
      <p:sp>
        <p:nvSpPr>
          <p:cNvPr id="20483" name="日期占位符 3"/>
          <p:cNvSpPr txBox="1">
            <a:spLocks noGrp="1"/>
          </p:cNvSpPr>
          <p:nvPr>
            <p:ph type="dt" sz="half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 algn="r" eaLnBrk="1" hangingPunct="1"/>
            <a:fld id="{BB962C8B-B14F-4D97-AF65-F5344CB8AC3E}" type="datetime1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84" name="灯片编号占位符 4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 eaLnBrk="1" hangingPunct="1"/>
            <a:fld id="{9A0DB2DC-4C9A-4742-B13C-FB6460FD3503}" type="slidenum">
              <a:rPr lang="zh-CN" altLang="en-US" sz="18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单击以编辑母版副标题样式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 userDrawn="1"/>
        </p:nvGrpSpPr>
        <p:grpSpPr>
          <a:xfrm>
            <a:off x="1079500" y="0"/>
            <a:ext cx="844550" cy="1676400"/>
            <a:chOff x="1009752" y="242793"/>
            <a:chExt cx="768328" cy="1525705"/>
          </a:xfrm>
        </p:grpSpPr>
        <p:sp>
          <p:nvSpPr>
            <p:cNvPr id="8" name="矩形 7"/>
            <p:cNvSpPr>
              <a:spLocks noChangeArrowheads="1"/>
            </p:cNvSpPr>
            <p:nvPr/>
          </p:nvSpPr>
          <p:spPr bwMode="auto">
            <a:xfrm>
              <a:off x="1009752" y="242793"/>
              <a:ext cx="768328" cy="114138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饼形 8"/>
            <p:cNvSpPr/>
            <p:nvPr/>
          </p:nvSpPr>
          <p:spPr bwMode="auto">
            <a:xfrm>
              <a:off x="1009752" y="999866"/>
              <a:ext cx="768328" cy="768632"/>
            </a:xfrm>
            <a:prstGeom prst="pie">
              <a:avLst>
                <a:gd name="adj1" fmla="val 0"/>
                <a:gd name="adj2" fmla="val 10798511"/>
              </a:avLst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77AAE82-8EF3-406F-B634-CEC477FF961D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599D389-A3EA-473A-B146-63ABD8C272F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0" y="615950"/>
            <a:ext cx="9144000" cy="139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75" name="组合 7"/>
          <p:cNvGrpSpPr/>
          <p:nvPr userDrawn="1"/>
        </p:nvGrpSpPr>
        <p:grpSpPr>
          <a:xfrm rot="-5400000">
            <a:off x="336550" y="76200"/>
            <a:ext cx="685800" cy="1358900"/>
            <a:chOff x="1009752" y="242793"/>
            <a:chExt cx="768328" cy="1525705"/>
          </a:xfrm>
        </p:grpSpPr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1009752" y="242793"/>
              <a:ext cx="768328" cy="11407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饼形 9"/>
            <p:cNvSpPr/>
            <p:nvPr/>
          </p:nvSpPr>
          <p:spPr bwMode="auto">
            <a:xfrm>
              <a:off x="1009752" y="1000299"/>
              <a:ext cx="768328" cy="768199"/>
            </a:xfrm>
            <a:prstGeom prst="pie">
              <a:avLst>
                <a:gd name="adj1" fmla="val 0"/>
                <a:gd name="adj2" fmla="val 10798511"/>
              </a:avLst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3EDD8E32-5A45-434A-A33D-FB4FCA62A22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D133CC-B4F0-439A-A722-71AB5620D15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pn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/>
            <a:r>
              <a:rPr lang="zh-CN" altLang="zh-CN" dirty="0"/>
              <a:t>第二级</a:t>
            </a:r>
            <a:endParaRPr lang="zh-CN" altLang="zh-CN" dirty="0"/>
          </a:p>
          <a:p>
            <a:pPr lvl="2"/>
            <a:r>
              <a:rPr lang="zh-CN" altLang="zh-CN" dirty="0"/>
              <a:t>第三级</a:t>
            </a:r>
            <a:endParaRPr lang="zh-CN" altLang="zh-CN" dirty="0"/>
          </a:p>
          <a:p>
            <a:pPr lvl="3"/>
            <a:r>
              <a:rPr lang="zh-CN" altLang="zh-CN" dirty="0"/>
              <a:t>第四级</a:t>
            </a:r>
            <a:endParaRPr lang="zh-CN" altLang="zh-CN" dirty="0"/>
          </a:p>
          <a:p>
            <a:pPr lvl="4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C1A0E99-A590-4E39-BA24-A93A9A7EC965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BEA3043-D993-4FA8-936B-EC6E23B6F50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8" y="0"/>
            <a:ext cx="9140825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矩形 2"/>
          <p:cNvSpPr/>
          <p:nvPr/>
        </p:nvSpPr>
        <p:spPr bwMode="auto">
          <a:xfrm>
            <a:off x="1358992" y="895398"/>
            <a:ext cx="6511925" cy="2584450"/>
          </a:xfrm>
          <a:prstGeom prst="rect">
            <a:avLst/>
          </a:prstGeom>
          <a:solidFill>
            <a:schemeClr val="bg1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zh-CN" altLang="en-US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恩曲他滨丙酚替诺福韦片（</a:t>
            </a:r>
            <a:r>
              <a:rPr lang="en-US" altLang="zh-CN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r>
              <a:rPr lang="zh-CN" altLang="en-US" sz="2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23" name="圆角矩形 4"/>
          <p:cNvSpPr/>
          <p:nvPr/>
        </p:nvSpPr>
        <p:spPr>
          <a:xfrm>
            <a:off x="3384550" y="2641598"/>
            <a:ext cx="2374900" cy="488950"/>
          </a:xfrm>
          <a:prstGeom prst="roundRect">
            <a:avLst>
              <a:gd name="adj" fmla="val 38352"/>
            </a:avLst>
          </a:prstGeom>
          <a:solidFill>
            <a:schemeClr val="accent1"/>
          </a:solidFill>
          <a:ln w="9525">
            <a:noFill/>
          </a:ln>
        </p:spPr>
        <p:txBody>
          <a:bodyPr anchor="t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齐鲁制药有限公司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H_Others_1"/>
          <p:cNvSpPr/>
          <p:nvPr>
            <p:custDataLst>
              <p:tags r:id="rId1"/>
            </p:custDataLst>
          </p:nvPr>
        </p:nvSpPr>
        <p:spPr>
          <a:xfrm>
            <a:off x="996950" y="1455738"/>
            <a:ext cx="815975" cy="2525713"/>
          </a:xfrm>
          <a:prstGeom prst="rect">
            <a:avLst/>
          </a:prstGeom>
          <a:solidFill>
            <a:srgbClr val="2683C6"/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目录</a:t>
            </a:r>
            <a:endParaRPr kumimoji="0" lang="zh-CN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MH_Others_2"/>
          <p:cNvSpPr txBox="1"/>
          <p:nvPr>
            <p:custDataLst>
              <p:tags r:id="rId2"/>
            </p:custDataLst>
          </p:nvPr>
        </p:nvSpPr>
        <p:spPr>
          <a:xfrm>
            <a:off x="2406650" y="965200"/>
            <a:ext cx="1836738" cy="490538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/>
          <a:p>
            <a:pPr marR="0"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kern="1200" cap="none" spc="100" normalizeH="0" baseline="0" noProof="0" dirty="0">
                <a:solidFill>
                  <a:srgbClr val="B8B8B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CONTENTS</a:t>
            </a:r>
            <a:endParaRPr kumimoji="0" lang="zh-CN" altLang="en-US" sz="24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71" name="MH_Entry_1"/>
          <p:cNvSpPr txBox="1"/>
          <p:nvPr>
            <p:custDataLst>
              <p:tags r:id="rId3"/>
            </p:custDataLst>
          </p:nvPr>
        </p:nvSpPr>
        <p:spPr>
          <a:xfrm>
            <a:off x="3756025" y="1635125"/>
            <a:ext cx="1849438" cy="4460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>
              <a:buFontTx/>
            </a:pPr>
            <a:r>
              <a: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药品基本信息</a:t>
            </a:r>
            <a:endParaRPr lang="zh-CN" altLang="en-US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7172" name="MH_Entry_2"/>
          <p:cNvSpPr txBox="1"/>
          <p:nvPr>
            <p:custDataLst>
              <p:tags r:id="rId4"/>
            </p:custDataLst>
          </p:nvPr>
        </p:nvSpPr>
        <p:spPr>
          <a:xfrm>
            <a:off x="3724275" y="2459038"/>
            <a:ext cx="1847850" cy="4476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>
              <a:buFontTx/>
            </a:pPr>
            <a:r>
              <a:rPr lang="zh-CN" altLang="en-US" dirty="0">
                <a:solidFill>
                  <a:srgbClr val="40404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安全性</a:t>
            </a:r>
            <a:endParaRPr lang="zh-CN" altLang="en-US" dirty="0">
              <a:solidFill>
                <a:srgbClr val="40404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709863" y="1635125"/>
            <a:ext cx="454025" cy="446088"/>
          </a:xfrm>
          <a:prstGeom prst="rect">
            <a:avLst/>
          </a:prstGeom>
          <a:solidFill>
            <a:srgbClr val="2683C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  <a:t>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709863" y="2459038"/>
            <a:ext cx="454025" cy="447675"/>
          </a:xfrm>
          <a:prstGeom prst="rect">
            <a:avLst/>
          </a:prstGeom>
          <a:solidFill>
            <a:srgbClr val="2683C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  <a:t>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75" name="MH_Entry_2"/>
          <p:cNvSpPr txBox="1"/>
          <p:nvPr>
            <p:custDataLst>
              <p:tags r:id="rId5"/>
            </p:custDataLst>
          </p:nvPr>
        </p:nvSpPr>
        <p:spPr>
          <a:xfrm>
            <a:off x="3724275" y="3284538"/>
            <a:ext cx="1847850" cy="4476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>
              <a:buFontTx/>
            </a:pPr>
            <a:r>
              <a:rPr lang="zh-CN" altLang="en-US" dirty="0">
                <a:solidFill>
                  <a:srgbClr val="40404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有效性</a:t>
            </a:r>
            <a:endParaRPr lang="zh-CN" altLang="en-US" dirty="0">
              <a:solidFill>
                <a:srgbClr val="40404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709863" y="3284538"/>
            <a:ext cx="454025" cy="447675"/>
          </a:xfrm>
          <a:prstGeom prst="rect">
            <a:avLst/>
          </a:prstGeom>
          <a:solidFill>
            <a:srgbClr val="2683C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  <a:t>3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77" name="MH_Entry_2"/>
          <p:cNvSpPr txBox="1"/>
          <p:nvPr>
            <p:custDataLst>
              <p:tags r:id="rId6"/>
            </p:custDataLst>
          </p:nvPr>
        </p:nvSpPr>
        <p:spPr>
          <a:xfrm>
            <a:off x="6807200" y="1635125"/>
            <a:ext cx="1847850" cy="4460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>
              <a:buFontTx/>
            </a:pPr>
            <a:r>
              <a:rPr lang="zh-CN" altLang="en-US" dirty="0">
                <a:solidFill>
                  <a:srgbClr val="40404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创新性</a:t>
            </a:r>
            <a:endParaRPr lang="zh-CN" altLang="en-US" dirty="0">
              <a:solidFill>
                <a:srgbClr val="40404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792788" y="1635125"/>
            <a:ext cx="454025" cy="446088"/>
          </a:xfrm>
          <a:prstGeom prst="rect">
            <a:avLst/>
          </a:prstGeom>
          <a:solidFill>
            <a:srgbClr val="2683C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  <a:t>4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79" name="MH_Entry_2"/>
          <p:cNvSpPr txBox="1"/>
          <p:nvPr>
            <p:custDataLst>
              <p:tags r:id="rId7"/>
            </p:custDataLst>
          </p:nvPr>
        </p:nvSpPr>
        <p:spPr>
          <a:xfrm>
            <a:off x="6807200" y="2459038"/>
            <a:ext cx="1847850" cy="4476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>
              <a:buFontTx/>
            </a:pPr>
            <a:r>
              <a:rPr lang="zh-CN" altLang="en-US" dirty="0">
                <a:solidFill>
                  <a:srgbClr val="40404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公平性</a:t>
            </a:r>
            <a:endParaRPr lang="zh-CN" altLang="en-US" dirty="0">
              <a:solidFill>
                <a:srgbClr val="40404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792788" y="2459038"/>
            <a:ext cx="454025" cy="447675"/>
          </a:xfrm>
          <a:prstGeom prst="rect">
            <a:avLst/>
          </a:prstGeom>
          <a:solidFill>
            <a:srgbClr val="2683C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  <a:t>5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2"/>
          <p:cNvSpPr txBox="1"/>
          <p:nvPr/>
        </p:nvSpPr>
        <p:spPr>
          <a:xfrm>
            <a:off x="1219200" y="965200"/>
            <a:ext cx="5588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buFontTx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01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" y="1943100"/>
            <a:ext cx="2724150" cy="1054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药品基本信息</a:t>
            </a:r>
            <a:endParaRPr kumimoji="0" lang="en-US" altLang="zh-CN" sz="2400" b="1" kern="1200" cap="none" spc="0" normalizeH="0" baseline="0" noProof="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R="0" algn="ctr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2000" kern="1200" cap="none" spc="100" normalizeH="0" baseline="0" noProof="0" dirty="0">
                <a:solidFill>
                  <a:srgbClr val="B8B8B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Basic information</a:t>
            </a:r>
            <a:endParaRPr kumimoji="0" lang="zh-CN" altLang="en-US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105150" y="755650"/>
          <a:ext cx="5797549" cy="38227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187450"/>
                <a:gridCol w="1327150"/>
                <a:gridCol w="1536700"/>
                <a:gridCol w="1746249"/>
              </a:tblGrid>
              <a:tr h="41220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通用名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恩曲他滨丙酚替诺福韦片（</a:t>
                      </a: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II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en-US" altLang="zh-CN" sz="1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 marL="91443" marR="91443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</a:tr>
              <a:tr h="41220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每片含 </a:t>
                      </a: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200mg 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恩曲他滨，</a:t>
                      </a: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25mg 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丙酚替诺福韦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 marL="91443" marR="91443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</a:tr>
              <a:tr h="97640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适用于与其他抗反转录病毒药物联用，治疗成年和青少年（年龄 </a:t>
                      </a:r>
                      <a:r>
                        <a:rPr lang="en-US" altLang="zh-CN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 </a:t>
                      </a:r>
                      <a:r>
                        <a:rPr lang="zh-CN" altLang="en-US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岁及以上且体重至少为 </a:t>
                      </a:r>
                      <a:r>
                        <a:rPr lang="en-US" altLang="zh-CN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35kg</a:t>
                      </a:r>
                      <a:r>
                        <a:rPr lang="zh-CN" altLang="en-US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）的人类免疫缺陷病毒 </a:t>
                      </a:r>
                      <a:r>
                        <a:rPr lang="en-US" altLang="zh-CN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 </a:t>
                      </a:r>
                      <a:r>
                        <a:rPr lang="zh-CN" altLang="en-US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型（</a:t>
                      </a:r>
                      <a:r>
                        <a:rPr lang="en-US" altLang="zh-CN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HIV-1</a:t>
                      </a:r>
                      <a:r>
                        <a:rPr lang="zh-CN" altLang="en-US" sz="1100" b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）感染。</a:t>
                      </a:r>
                      <a:endParaRPr lang="en-US" altLang="zh-CN" sz="9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hMerge="1">
                  <a:tcPr marL="91443" marR="91443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</a:tr>
              <a:tr h="3860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用法用量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每日一片，口服给药，随食物或单独服用均可</a:t>
                      </a:r>
                      <a:endParaRPr lang="en-US" altLang="zh-CN" sz="1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 marL="91443" marR="91443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cPr/>
                </a:tc>
              </a:tr>
              <a:tr h="10212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中国首次</a:t>
                      </a:r>
                      <a:endParaRPr lang="en-US" altLang="zh-CN" sz="1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上市时间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2018</a:t>
                      </a:r>
                      <a:r>
                        <a:rPr lang="en-US" altLang="zh-CN" sz="11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 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年 </a:t>
                      </a: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12 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月</a:t>
                      </a:r>
                      <a:endParaRPr lang="en-US" altLang="zh-CN" sz="1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（</a:t>
                      </a:r>
                      <a:r>
                        <a:rPr lang="zh-CN" altLang="en-US" sz="1100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达可挥</a:t>
                      </a:r>
                      <a:r>
                        <a:rPr lang="en-US" altLang="zh-CN" sz="1100" kern="1200" baseline="300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®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）</a:t>
                      </a:r>
                      <a:endParaRPr lang="zh-CN" altLang="en-US" sz="1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1446" marR="91446" marT="45711" marB="457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100" b="1" kern="1200" dirty="0" smtClean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目前大陆地区同通用名药品的上市情况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46" marR="91446" marT="45711" marB="457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</a:rPr>
                        <a:t>共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</a:rPr>
                        <a:t>家（原研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</a:rPr>
                        <a:t>家、仿制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</a:rPr>
                        <a:t>家）：吉利德、齐鲁、</a:t>
                      </a:r>
                      <a:r>
                        <a:rPr lang="zh-CN" altLang="en-US" sz="1100" kern="12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成都倍特、上海迪赛诺</a:t>
                      </a:r>
                      <a:endParaRPr lang="zh-CN" altLang="en-US" sz="1100" dirty="0">
                        <a:solidFill>
                          <a:schemeClr val="tx1"/>
                        </a:solidFill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45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全球首次上市时间及国家</a:t>
                      </a: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地区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2016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年</a:t>
                      </a:r>
                      <a:r>
                        <a:rPr lang="en-US" altLang="zh-CN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4</a:t>
                      </a: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Calibri" panose="020F0502020204030204" pitchFamily="34" charset="0"/>
                        </a:rPr>
                        <a:t>月，美国</a:t>
                      </a:r>
                      <a:endParaRPr lang="en-US" altLang="zh-CN" sz="11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Calibri" panose="020F0502020204030204" pitchFamily="34" charset="0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100" b="1" kern="1200" dirty="0" smtClean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是否为</a:t>
                      </a:r>
                      <a:r>
                        <a:rPr lang="en-US" altLang="zh-CN" sz="1100" b="1" kern="1200" dirty="0" smtClean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OTC</a:t>
                      </a:r>
                      <a:r>
                        <a:rPr lang="zh-CN" altLang="en-US" sz="1100" b="1" kern="1200" dirty="0" smtClean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药品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1446" marR="91446" marT="45711" marB="4571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1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否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1446" marR="91446" marT="45711" marB="45711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矩形 2"/>
          <p:cNvSpPr/>
          <p:nvPr/>
        </p:nvSpPr>
        <p:spPr>
          <a:xfrm>
            <a:off x="1504950" y="406400"/>
            <a:ext cx="203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>
              <a:lnSpc>
                <a:spcPct val="150000"/>
              </a:lnSpc>
              <a:buFontTx/>
            </a:pPr>
            <a:r>
              <a:rPr lang="zh-CN" altLang="en-US" sz="2400" b="1" dirty="0">
                <a:solidFill>
                  <a:srgbClr val="4F81B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药品基本信息</a:t>
            </a:r>
            <a:endParaRPr lang="en-US" altLang="zh-CN" sz="2400" b="1" dirty="0">
              <a:solidFill>
                <a:srgbClr val="4F81B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0242" name="文本框 3"/>
          <p:cNvSpPr txBox="1"/>
          <p:nvPr/>
        </p:nvSpPr>
        <p:spPr>
          <a:xfrm>
            <a:off x="590550" y="498475"/>
            <a:ext cx="5588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buFontTx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01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0243" name="圆角矩形 2"/>
          <p:cNvSpPr/>
          <p:nvPr/>
        </p:nvSpPr>
        <p:spPr>
          <a:xfrm>
            <a:off x="241744" y="1255713"/>
            <a:ext cx="2793600" cy="3238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参照药品建议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744" y="1581150"/>
            <a:ext cx="27936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eaLnBrk="0" hangingPunct="0">
              <a:spcAft>
                <a:spcPts val="600"/>
              </a:spcAft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恩曲他滨替诺福</a:t>
            </a:r>
            <a:r>
              <a:rPr lang="zh-CN" altLang="en-US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韦片（</a:t>
            </a:r>
            <a:r>
              <a:rPr lang="en-US" altLang="zh-CN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R="0" defTabSz="914400" eaLnBrk="0" hangingPunct="0">
              <a:lnSpc>
                <a:spcPct val="120000"/>
              </a:lnSpc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zh-CN" altLang="en-US" sz="1100" b="1" kern="1200" cap="none" spc="0" normalizeH="0" baseline="0" noProof="0" dirty="0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原因</a:t>
            </a:r>
            <a:r>
              <a:rPr kumimoji="0" lang="zh-CN" altLang="en-US" sz="1100" b="1" kern="1200" cap="none" spc="0" normalizeH="0" baseline="0" noProof="0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：</a:t>
            </a:r>
            <a:endParaRPr kumimoji="0" lang="en-US" altLang="zh-CN" sz="1100" b="1" kern="1200" cap="none" spc="0" normalizeH="0" baseline="0" noProof="0" dirty="0"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171450" indent="-171450" eaLnBrk="0" hangingPunc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000" kern="1200" cap="none" spc="0" normalizeH="0" baseline="0" noProof="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二者</a:t>
            </a:r>
            <a:r>
              <a:rPr kumimoji="0" lang="zh-CN" altLang="en-US" sz="1000" kern="1200" cap="none" spc="0" normalizeH="0" baseline="0" noProof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同为治疗</a:t>
            </a:r>
            <a:r>
              <a:rPr kumimoji="0" lang="en-US" altLang="zh-CN" sz="1000" kern="1200" cap="none" spc="0" normalizeH="0" baseline="0" noProof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HIV</a:t>
            </a:r>
            <a:r>
              <a:rPr kumimoji="0" lang="zh-CN" altLang="en-US" sz="1000" kern="1200" cap="none" spc="0" normalizeH="0" baseline="0" noProof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感染的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核苷及核苷酸逆转录酶抑制剂，且同为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中国艾滋病诊疗指南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推荐药物，适用于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与其他抗反转录病毒药物联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用治疗成人及青少年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HIV-1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感染。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kumimoji="0" lang="zh-CN" altLang="en-US" sz="1100" b="1" kern="1200" cap="none" spc="0" normalizeH="0" baseline="0" noProof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优势：</a:t>
            </a:r>
            <a:endParaRPr kumimoji="0" lang="zh-CN" altLang="en-US" sz="1100" b="1" kern="1200" cap="none" spc="0" normalizeH="0" baseline="0" noProof="0" dirty="0" smtClean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71450" indent="-171450" eaLnBrk="0" hangingPunc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丙酚替诺福韦（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）具有更高的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血浆稳定性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，能够有效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替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诺福韦（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TFV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转运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至外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周血单核细胞，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因此能够以更小的剂量达到临床治疗效果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血流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TFV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含量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eaLnBrk="0" hangingPunc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临床研究显示，与替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诺福韦酯（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）相比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提高肾脏和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骨骼安全性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45" name="圆角矩形 13"/>
          <p:cNvSpPr/>
          <p:nvPr/>
        </p:nvSpPr>
        <p:spPr>
          <a:xfrm>
            <a:off x="3168651" y="1255713"/>
            <a:ext cx="2793960" cy="3238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疾病基本情况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0246" name="文本框 14"/>
          <p:cNvSpPr txBox="1"/>
          <p:nvPr/>
        </p:nvSpPr>
        <p:spPr>
          <a:xfrm>
            <a:off x="3168650" y="1579562"/>
            <a:ext cx="2793960" cy="2880000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wrap="square" anchor="ctr" anchorCtr="0">
            <a:spAutoFit/>
          </a:bodyPr>
          <a:lstStyle/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我国自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年起全面实施“发现即治” 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策略，艾滋病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相关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死亡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有所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，但总死亡率仍较高。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我国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感染人数逐年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上升，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根据国家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艾防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中心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信息显示，截至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年底全国现有</a:t>
            </a:r>
            <a:r>
              <a:rPr lang="en-US" altLang="zh-CN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105.3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报告存活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感染者，累计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报告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死亡病例</a:t>
            </a:r>
            <a:r>
              <a:rPr lang="en-US" altLang="zh-CN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35.1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目前，约</a:t>
            </a:r>
            <a:r>
              <a:rPr lang="en-US" altLang="zh-CN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92.9%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被检测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发现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感染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者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接受抗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逆转录病毒治疗 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ART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年底，我国目标实现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95%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患者接受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ART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47" name="圆角矩形 15"/>
          <p:cNvSpPr/>
          <p:nvPr/>
        </p:nvSpPr>
        <p:spPr>
          <a:xfrm>
            <a:off x="6108656" y="1244600"/>
            <a:ext cx="2793600" cy="3238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未满足治疗需求情况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0248" name="文本框 16"/>
          <p:cNvSpPr txBox="1"/>
          <p:nvPr/>
        </p:nvSpPr>
        <p:spPr>
          <a:xfrm>
            <a:off x="6108656" y="1579561"/>
            <a:ext cx="2793600" cy="2940805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anchor="t" anchorCtr="0">
            <a:spAutoFit/>
          </a:bodyPr>
          <a:lstStyle/>
          <a:p>
            <a:pPr marL="171450" indent="-171450" eaLnBrk="0" hangingPunct="0">
              <a:lnSpc>
                <a:spcPct val="17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zh-CN" altLang="en-US" sz="11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安全性问题</a:t>
            </a:r>
            <a:r>
              <a:rPr lang="zh-CN" altLang="en-US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乙型肝炎严重急性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恶化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。已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有报告指出，合并感染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HIV-1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HBV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且停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患者出现了乙型肝炎严重急性恶化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eaLnBrk="0" hangingPunct="0">
              <a:lnSpc>
                <a:spcPct val="17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zh-CN" altLang="en-US" sz="11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肾功能损害：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半衰期短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，仅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0.4min</a:t>
            </a:r>
            <a:r>
              <a:rPr lang="zh-CN" altLang="en-US" sz="1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即被水解为</a:t>
            </a:r>
            <a:r>
              <a:rPr lang="en-US" altLang="zh-CN" sz="1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TFV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，血浆暴露量高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肾脏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负担重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，极易造成肾功能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损害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eaLnBrk="0" hangingPunct="0">
              <a:lnSpc>
                <a:spcPct val="17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骨</a:t>
            </a:r>
            <a:r>
              <a:rPr lang="zh-CN" altLang="en-US" sz="11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密度损害：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肾损害严重，极易造成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继发性骨密度损害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，尤其对青少年患者，造成极大困扰。</a:t>
            </a: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圆角矩形 8"/>
          <p:cNvSpPr/>
          <p:nvPr/>
        </p:nvSpPr>
        <p:spPr>
          <a:xfrm>
            <a:off x="4292600" y="1035050"/>
            <a:ext cx="4330700" cy="8382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9525">
            <a:noFill/>
          </a:ln>
        </p:spPr>
        <p:txBody>
          <a:bodyPr anchor="t" anchorCtr="0"/>
          <a:lstStyle/>
          <a:p>
            <a:pPr marL="624205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常见不良反应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（≥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1/100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至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&lt;1/10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包括：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头痛、头晕、恶心、腹泻、呕吐、腹痛、肠胃胀气、皮疹、疲劳、异常</a:t>
            </a:r>
            <a:r>
              <a:rPr lang="zh-CN" altLang="en-US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梦魇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0" name="圆角矩形 9"/>
          <p:cNvSpPr/>
          <p:nvPr/>
        </p:nvSpPr>
        <p:spPr>
          <a:xfrm>
            <a:off x="4292600" y="3292475"/>
            <a:ext cx="4330700" cy="1095323"/>
          </a:xfrm>
          <a:prstGeom prst="roundRect">
            <a:avLst>
              <a:gd name="adj" fmla="val 10088"/>
            </a:avLst>
          </a:prstGeom>
          <a:solidFill>
            <a:srgbClr val="F2F2F2"/>
          </a:solidFill>
          <a:ln w="9525">
            <a:noFill/>
          </a:ln>
        </p:spPr>
        <p:txBody>
          <a:bodyPr anchor="t" anchorCtr="0"/>
          <a:lstStyle/>
          <a:p>
            <a:pPr marL="624205" indent="-285750">
              <a:lnSpc>
                <a:spcPct val="15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优势：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临床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研究（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GS-US-292-1249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）：评估 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HIV/HBV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合并感染患者接受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转换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E/C/F/TAF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的安全性，治疗至第 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48 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E/C/F/TAF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 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HIV/HBV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合并感染的患者中安全性特征与 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HIV-1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单一感染患者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中类似。</a:t>
            </a:r>
            <a:endParaRPr lang="en-US" altLang="zh-CN" sz="10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1" name="圆角矩形 2"/>
          <p:cNvSpPr/>
          <p:nvPr/>
        </p:nvSpPr>
        <p:spPr>
          <a:xfrm>
            <a:off x="4292600" y="1974850"/>
            <a:ext cx="4330700" cy="1179513"/>
          </a:xfrm>
          <a:prstGeom prst="roundRect">
            <a:avLst>
              <a:gd name="adj" fmla="val 10838"/>
            </a:avLst>
          </a:prstGeom>
          <a:solidFill>
            <a:srgbClr val="F2F2F2"/>
          </a:solidFill>
          <a:ln w="9525">
            <a:noFill/>
          </a:ln>
        </p:spPr>
        <p:txBody>
          <a:bodyPr anchor="t" anchorCtr="0"/>
          <a:lstStyle/>
          <a:p>
            <a:pPr marL="62420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研究显示，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866 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名成人患者接受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初治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恩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曲他滨丙酚替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诺福韦（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FTC/TAF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）联合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艾维雷韦和考比司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他，作为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固定剂量复方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片剂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（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E/C/F/TAF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）治疗，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144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周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治疗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期间，最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常报告的不良反应是腹泻（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7%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）、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恶心（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11%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）和头痛（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6%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）。 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2292" name="文本框 2"/>
          <p:cNvSpPr txBox="1"/>
          <p:nvPr/>
        </p:nvSpPr>
        <p:spPr>
          <a:xfrm>
            <a:off x="1219200" y="965200"/>
            <a:ext cx="5588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buFontTx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02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9950" y="1916113"/>
            <a:ext cx="16764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安全性</a:t>
            </a:r>
            <a:endParaRPr kumimoji="0" lang="en-US" altLang="zh-CN" sz="2400" b="1" kern="1200" cap="none" spc="0" normalizeH="0" baseline="0" noProof="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R="0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2000" kern="1200" cap="none" spc="100" normalizeH="0" baseline="0" noProof="0" dirty="0">
                <a:solidFill>
                  <a:srgbClr val="B8B8B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Safety </a:t>
            </a:r>
            <a:endParaRPr kumimoji="0" lang="zh-CN" altLang="en-US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94" name="圆角矩形 1"/>
          <p:cNvSpPr/>
          <p:nvPr/>
        </p:nvSpPr>
        <p:spPr>
          <a:xfrm>
            <a:off x="2347913" y="1046163"/>
            <a:ext cx="2095500" cy="8112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说明书收载的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安全性信息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2295" name="圆角矩形 5"/>
          <p:cNvSpPr/>
          <p:nvPr/>
        </p:nvSpPr>
        <p:spPr>
          <a:xfrm>
            <a:off x="2347913" y="2152650"/>
            <a:ext cx="2095500" cy="8397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国内外不良反应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发生情况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2296" name="圆角矩形 6"/>
          <p:cNvSpPr/>
          <p:nvPr/>
        </p:nvSpPr>
        <p:spPr>
          <a:xfrm>
            <a:off x="2347913" y="3438525"/>
            <a:ext cx="2095500" cy="857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与目录内药品比较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安全性优势与不足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"/>
          <p:cNvSpPr txBox="1"/>
          <p:nvPr/>
        </p:nvSpPr>
        <p:spPr>
          <a:xfrm>
            <a:off x="1219200" y="965200"/>
            <a:ext cx="5588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buFontTx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03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0250" y="1673225"/>
            <a:ext cx="1676400" cy="973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0" hangingPunct="0">
              <a:lnSpc>
                <a:spcPct val="1300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有效性</a:t>
            </a:r>
            <a:endParaRPr kumimoji="0" lang="en-US" altLang="zh-CN" sz="2400" b="1" kern="1200" cap="none" spc="0" normalizeH="0" baseline="0" noProof="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R="0" algn="ctr" defTabSz="914400" eaLnBrk="0" hangingPunct="0">
              <a:lnSpc>
                <a:spcPct val="130000"/>
              </a:lnSpc>
              <a:buClrTx/>
              <a:buSzTx/>
              <a:buFontTx/>
              <a:buNone/>
              <a:defRPr/>
            </a:pPr>
            <a:r>
              <a:rPr kumimoji="0" lang="en-US" altLang="zh-CN" sz="2000" kern="1200" cap="none" spc="100" normalizeH="0" baseline="0" noProof="0" dirty="0">
                <a:solidFill>
                  <a:srgbClr val="B8B8B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Efficiency </a:t>
            </a:r>
            <a:endParaRPr kumimoji="0" lang="zh-CN" altLang="en-US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339" name="圆角矩形 7"/>
          <p:cNvSpPr/>
          <p:nvPr/>
        </p:nvSpPr>
        <p:spPr>
          <a:xfrm>
            <a:off x="2476548" y="825550"/>
            <a:ext cx="4400436" cy="35401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与</a:t>
            </a:r>
            <a:r>
              <a:rPr lang="en-US" altLang="zh-CN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FTC/TDF</a:t>
            </a:r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相比，</a:t>
            </a:r>
            <a:r>
              <a:rPr lang="en-US" altLang="zh-CN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FTC/TAF</a:t>
            </a:r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病毒学抑制相当，安全性更高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95648" y="1217663"/>
            <a:ext cx="6059908" cy="1630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eaLnBrk="0" hangingPunc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随机、双盲、多中心、</a:t>
            </a:r>
            <a:r>
              <a:rPr lang="en-US" altLang="zh-CN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III</a:t>
            </a: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期、非劣性试验：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-2017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年期间，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5387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感染者随机分配接受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 (n=2694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 (n=2693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lvl="0" indent="-171450" eaLnBrk="0" hangingPunc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病毒学抑制相当，</a:t>
            </a:r>
            <a:r>
              <a:rPr lang="en-US" altLang="zh-CN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</a:t>
            </a: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稍高于</a:t>
            </a:r>
            <a:r>
              <a:rPr lang="en-US" altLang="zh-CN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所有参与者均完成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48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周治疗，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的患者完成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96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周治疗，随访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年后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发病率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低于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0.16% vs. 0.34%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0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lvl="0" indent="-171450" eaLnBrk="0" hangingPunc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骨肾安全性显著</a:t>
            </a:r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提升</a:t>
            </a: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383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受试者亚组分析，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基线到治疗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48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周，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组患者髋关节（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-0.99%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）和脊柱（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-1.12%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）骨密度较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显著降低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＜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0.0001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组患者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血清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肌酐浓度中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升高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0.88μmol/L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、肌酐清除率降低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2.3mL/min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则肾功能安全性显著提升，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血清肌酐浓度中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r>
              <a:rPr lang="en-US" altLang="zh-CN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0.88μmol/L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肌酐清除率升高</a:t>
            </a:r>
            <a:r>
              <a:rPr lang="en-US" altLang="zh-CN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1.8mL/min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P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＜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0.0001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  <a:endParaRPr kumimoji="0" lang="zh-CN" altLang="zh-CN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5" r="48458"/>
          <a:stretch>
            <a:fillRect/>
          </a:stretch>
        </p:blipFill>
        <p:spPr>
          <a:xfrm>
            <a:off x="1671695" y="2882803"/>
            <a:ext cx="1581974" cy="136529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92" t="-3971" r="721" b="3971"/>
          <a:stretch>
            <a:fillRect/>
          </a:stretch>
        </p:blipFill>
        <p:spPr>
          <a:xfrm>
            <a:off x="3594128" y="2886722"/>
            <a:ext cx="1577434" cy="136138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708220" y="4312050"/>
            <a:ext cx="15366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 smtClean="0">
                <a:ea typeface="微软雅黑" panose="020B0503020204020204" pitchFamily="34" charset="-122"/>
              </a:rPr>
              <a:t>治疗前后髋关节骨密度对比</a:t>
            </a:r>
            <a:endParaRPr lang="zh-CN" altLang="en-US" sz="800" b="1" dirty="0" smtClean="0">
              <a:ea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7" t="5366" r="48532"/>
          <a:stretch>
            <a:fillRect/>
          </a:stretch>
        </p:blipFill>
        <p:spPr>
          <a:xfrm>
            <a:off x="5512021" y="2909803"/>
            <a:ext cx="1528452" cy="137482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53" t="104" r="-814" b="5262"/>
          <a:stretch>
            <a:fillRect/>
          </a:stretch>
        </p:blipFill>
        <p:spPr>
          <a:xfrm>
            <a:off x="7381628" y="2928305"/>
            <a:ext cx="1528452" cy="1374823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3803672" y="4303128"/>
            <a:ext cx="15366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 smtClean="0">
                <a:ea typeface="微软雅黑" panose="020B0503020204020204" pitchFamily="34" charset="-122"/>
              </a:rPr>
              <a:t>治疗前后脊柱骨密度对比</a:t>
            </a:r>
            <a:endParaRPr lang="zh-CN" altLang="en-US" sz="800" b="1" dirty="0" smtClean="0"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37307" y="4303128"/>
            <a:ext cx="15366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 smtClean="0">
                <a:ea typeface="微软雅黑" panose="020B0503020204020204" pitchFamily="34" charset="-122"/>
              </a:rPr>
              <a:t>治疗前后血清肌酐浓度对比</a:t>
            </a:r>
            <a:endParaRPr lang="zh-CN" altLang="en-US" sz="800" b="1" dirty="0" smtClean="0"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418900" y="4312050"/>
            <a:ext cx="15366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b="1" dirty="0" smtClean="0">
                <a:ea typeface="微软雅黑" panose="020B0503020204020204" pitchFamily="34" charset="-122"/>
              </a:rPr>
              <a:t>治疗前后肌酐清除率对比</a:t>
            </a:r>
            <a:endParaRPr lang="zh-CN" altLang="en-US" sz="800" b="1" dirty="0" smtClean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本框 2"/>
          <p:cNvSpPr txBox="1"/>
          <p:nvPr/>
        </p:nvSpPr>
        <p:spPr>
          <a:xfrm>
            <a:off x="1508125" y="406400"/>
            <a:ext cx="1676400" cy="5810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lnSpc>
                <a:spcPct val="150000"/>
              </a:lnSpc>
              <a:buFontTx/>
            </a:pP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有效性</a:t>
            </a:r>
            <a:endParaRPr lang="en-US" altLang="zh-CN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6386" name="圆角矩形 3"/>
          <p:cNvSpPr/>
          <p:nvPr/>
        </p:nvSpPr>
        <p:spPr>
          <a:xfrm>
            <a:off x="3370826" y="622583"/>
            <a:ext cx="3003464" cy="35401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国内外权威指南推荐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" name="同侧圆角矩形 1"/>
          <p:cNvSpPr/>
          <p:nvPr/>
        </p:nvSpPr>
        <p:spPr bwMode="auto">
          <a:xfrm>
            <a:off x="2197168" y="1241857"/>
            <a:ext cx="5350780" cy="291814"/>
          </a:xfrm>
          <a:prstGeom prst="round2Same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zh-CN" altLang="en-US" sz="11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中华医学会感染学分会</a:t>
            </a:r>
            <a:r>
              <a:rPr lang="en-US" altLang="zh-CN" sz="11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1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中国疾病预防控制中心</a:t>
            </a:r>
            <a:r>
              <a:rPr lang="en-US" altLang="zh-CN" sz="11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中国艾滋病诊疗指南（</a:t>
            </a:r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11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1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)》</a:t>
            </a:r>
            <a:endParaRPr kumimoji="0" lang="zh-CN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8" name="文本框 9"/>
          <p:cNvSpPr txBox="1"/>
          <p:nvPr/>
        </p:nvSpPr>
        <p:spPr>
          <a:xfrm>
            <a:off x="2197168" y="1536453"/>
            <a:ext cx="6705408" cy="1627112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wrap="square" anchor="ctr" anchorCtr="0">
            <a:spAutoFit/>
          </a:bodyPr>
          <a:lstStyle/>
          <a:p>
            <a:pPr marL="171450" indent="-17145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成人及青少年：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恩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曲他滨丙酚替诺福韦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片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被推荐用于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成人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及青少年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初治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患者抗病毒治疗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方案的选择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zh-CN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HIV/HBV</a:t>
            </a: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合并感染者：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应选择同时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治疗两种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病毒感染的药物，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包括两种抗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HBV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活性的药物，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ART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方案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核苷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类药物选择推荐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（或 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（或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）（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其中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TDF+FTC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TDF+3TC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TAF+FTC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均有合剂剂型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），但 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所致肾毒性和骨质疏松的发生率低于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zh-CN" altLang="en-US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孕妇：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所有感染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HIV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的孕妇均应尽早终身接受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ART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，替代方案可选择替代方案：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TDF/FTC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（或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TDF+3TC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，或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ABC/3TC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，或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ABC+3TC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，或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AZT/3TC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，或 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AZT+3TC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，或 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TAF/FTC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+EFV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（或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RPV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，或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LPV/r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）。 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TAF/FTC 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作为备选方案，可用于怀孕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周以后。</a:t>
            </a:r>
            <a:endParaRPr lang="zh-CN" altLang="en-US" sz="1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0816" y="4381898"/>
            <a:ext cx="84166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*注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替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诺福韦；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3TC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拉米夫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FTC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恩曲他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滨；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丙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酚替诺福韦；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EFV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：依非韦伦；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RPV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利匹韦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林；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LPV/r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洛匹那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韦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利托那韦；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：阿巴卡韦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AZT</a:t>
            </a:r>
            <a:r>
              <a:rPr lang="zh-CN" altLang="en-US" sz="800" dirty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：齐多夫</a:t>
            </a:r>
            <a:r>
              <a:rPr lang="zh-CN" altLang="en-US" sz="800" dirty="0" smtClean="0">
                <a:solidFill>
                  <a:srgbClr val="231F2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同侧圆角矩形 8"/>
          <p:cNvSpPr/>
          <p:nvPr/>
        </p:nvSpPr>
        <p:spPr bwMode="auto">
          <a:xfrm>
            <a:off x="2197168" y="3340078"/>
            <a:ext cx="5517992" cy="297379"/>
          </a:xfrm>
          <a:prstGeom prst="round2Same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WHO《</a:t>
            </a:r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艾滋病治疗：更新关于一线和二线抗逆转录病毒治疗方案的建议（</a:t>
            </a:r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年）</a:t>
            </a:r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sz="1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defRPr/>
            </a:pPr>
            <a:endParaRPr kumimoji="0" lang="zh-CN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97168" y="3637457"/>
            <a:ext cx="6705408" cy="55399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wrap="square" anchor="ctr" anchorCtr="0">
            <a:spAutoFit/>
          </a:bodyPr>
          <a:lstStyle/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可被考虑用于已确诊的骨质疏松症和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或肾功能受损的患者。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儿童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感染者的一线替代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ART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方案推荐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TAF + 3TC (or FTC)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 DTG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45"/>
          <a:stretch>
            <a:fillRect/>
          </a:stretch>
        </p:blipFill>
        <p:spPr>
          <a:xfrm>
            <a:off x="444617" y="1629872"/>
            <a:ext cx="1484965" cy="867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17" y="3098872"/>
            <a:ext cx="1484965" cy="9108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本框 2"/>
          <p:cNvSpPr txBox="1"/>
          <p:nvPr/>
        </p:nvSpPr>
        <p:spPr>
          <a:xfrm>
            <a:off x="1219200" y="965200"/>
            <a:ext cx="5588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buFontTx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04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7410" name="圆角矩形 5"/>
          <p:cNvSpPr/>
          <p:nvPr/>
        </p:nvSpPr>
        <p:spPr>
          <a:xfrm>
            <a:off x="2806611" y="895398"/>
            <a:ext cx="2987675" cy="3238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强化分子结构，提高化合物稳定性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7411" name="圆角矩形 7"/>
          <p:cNvSpPr/>
          <p:nvPr/>
        </p:nvSpPr>
        <p:spPr>
          <a:xfrm>
            <a:off x="5914900" y="895398"/>
            <a:ext cx="2987675" cy="3238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大幅提高安全性，</a:t>
            </a:r>
            <a:r>
              <a:rPr lang="en-US" altLang="zh-CN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HIV/HBV</a:t>
            </a:r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患者更安心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7412" name="文本框 4"/>
          <p:cNvSpPr txBox="1"/>
          <p:nvPr/>
        </p:nvSpPr>
        <p:spPr>
          <a:xfrm>
            <a:off x="5914900" y="1219244"/>
            <a:ext cx="2987675" cy="2880000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anchor="t" anchorCtr="0">
            <a:spAutoFit/>
          </a:bodyPr>
          <a:lstStyle/>
          <a:p>
            <a:pPr marL="171450" indent="-171450" eaLnBrk="0" hangingPunct="0">
              <a:lnSpc>
                <a:spcPct val="130000"/>
              </a:lnSpc>
              <a:spcBef>
                <a:spcPts val="3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临床安全性研究显示：</a:t>
            </a:r>
            <a:endParaRPr lang="en-US" altLang="zh-CN" sz="10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0045" indent="-171450" eaLnBrk="0" hangingPunct="0">
              <a:lnSpc>
                <a:spcPct val="130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E/C/F/TAF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与艾维雷韦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考比司他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恩曲他滨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富马酸替诺福韦二吡呋酯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(E/C/F/TDF)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相比在治疗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48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后，接受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含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方案的患者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血清肌酐升高幅度显著更低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(0.08mg/</a:t>
            </a:r>
            <a:r>
              <a:rPr lang="en-US" altLang="zh-CN" sz="1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vs 0.12mg/</a:t>
            </a:r>
            <a:r>
              <a:rPr lang="en-US" altLang="zh-CN" sz="1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dL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蛋白尿更轻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中位百分比改变：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-3 vs 20)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骨密度降幅更小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中位百分比改变，脊柱：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-1.30 vs -2.86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；髋骨：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-0.66 vs -2.95)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0045" indent="-171450" eaLnBrk="0" hangingPunct="0">
              <a:lnSpc>
                <a:spcPct val="130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疗效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相当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，治疗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后替诺福韦的平均全身血浆暴露量比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89%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。因此在保证疗效的同时，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</a:t>
            </a:r>
            <a:r>
              <a:rPr lang="en-US" altLang="zh-CN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可持续改善骨骼肾脏安全性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06611" y="1222423"/>
            <a:ext cx="2987675" cy="2880000"/>
          </a:xfrm>
          <a:prstGeom prst="rect">
            <a:avLst/>
          </a:prstGeom>
          <a:solidFill>
            <a:srgbClr val="F2F2F2"/>
          </a:solidFill>
        </p:spPr>
        <p:txBody>
          <a:bodyPr>
            <a:spAutoFit/>
          </a:bodyPr>
          <a:lstStyle/>
          <a:p>
            <a:pPr marL="171450" indent="-171450" eaLnBrk="0" hangingPunct="0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酰胺化合物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，相较于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，提高了肠道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吸收和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生物利用度，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血浆稳定性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eaLnBrk="0" hangingPunct="0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降低替诺福韦剂量：</a:t>
            </a:r>
            <a:r>
              <a:rPr lang="en-US" altLang="zh-CN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血浆稳定性高，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替诺福韦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更高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效地传递至外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周血单核细胞，因此能够以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更小的剂量达到临床治疗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效果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eaLnBrk="0" hangingPunct="0">
              <a:lnSpc>
                <a:spcPct val="17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000" b="1" kern="1200" cap="none" spc="0" normalizeH="0" baseline="0" noProof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减轻</a:t>
            </a:r>
            <a:r>
              <a:rPr lang="zh-CN" altLang="en-US" sz="1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肾损伤，保护骨密度：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TDF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在血浆中形成的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TFV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相对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较多，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TFV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肾脏代谢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，对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肾脏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产生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极大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负担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，还可能继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发对骨的影响，如</a:t>
            </a:r>
            <a:r>
              <a:rPr lang="zh-CN" altLang="en-US" sz="1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降低骨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密度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等。但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TAF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血浆暴露量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更低，肾脏负担更轻，适用患者范围更广。</a:t>
            </a:r>
            <a:endParaRPr lang="zh-CN" altLang="en-US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1300" y="1873250"/>
            <a:ext cx="2305050" cy="1054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创新性</a:t>
            </a:r>
            <a:endParaRPr kumimoji="0" lang="en-US" altLang="zh-CN" sz="2400" b="1" kern="1200" cap="none" spc="0" normalizeH="0" baseline="0" noProof="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R="0" algn="ctr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2000" kern="1200" cap="none" spc="100" normalizeH="0" baseline="0" noProof="0" dirty="0">
                <a:solidFill>
                  <a:srgbClr val="B8B8B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Innovativeness</a:t>
            </a:r>
            <a:r>
              <a:rPr kumimoji="0" lang="zh-CN" altLang="en-US" sz="2000" kern="1200" cap="none" spc="100" normalizeH="0" baseline="0" noProof="0" dirty="0">
                <a:solidFill>
                  <a:srgbClr val="B8B8B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kumimoji="0" lang="en-US" altLang="zh-CN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415" name="圆角矩形 8"/>
          <p:cNvSpPr/>
          <p:nvPr/>
        </p:nvSpPr>
        <p:spPr>
          <a:xfrm>
            <a:off x="2806612" y="4178254"/>
            <a:ext cx="6095964" cy="325437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9525">
            <a:noFill/>
          </a:ln>
        </p:spPr>
        <p:txBody>
          <a:bodyPr anchor="ctr" anchorCtr="0"/>
          <a:lstStyle/>
          <a:p>
            <a:pPr>
              <a:buFontTx/>
            </a:pP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药品注册分类：化药</a:t>
            </a:r>
            <a:r>
              <a:rPr lang="en-US" altLang="zh-CN" sz="1100" b="1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4</a:t>
            </a: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类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文本框 2"/>
          <p:cNvSpPr txBox="1"/>
          <p:nvPr/>
        </p:nvSpPr>
        <p:spPr>
          <a:xfrm>
            <a:off x="1219200" y="965200"/>
            <a:ext cx="5588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buFontTx/>
            </a:pP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05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6075" y="1866900"/>
            <a:ext cx="2305050" cy="1054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公平性</a:t>
            </a:r>
            <a:endParaRPr kumimoji="0" lang="en-US" altLang="zh-CN" sz="2400" b="1" kern="1200" cap="none" spc="0" normalizeH="0" baseline="0" noProof="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R="0" algn="ctr" defTabSz="914400" eaLnBrk="0" hangingPunct="0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2000" kern="1200" cap="none" spc="100" normalizeH="0" baseline="0" noProof="0" dirty="0">
                <a:solidFill>
                  <a:srgbClr val="B8B8B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Fairness </a:t>
            </a:r>
            <a:endParaRPr kumimoji="0" lang="en-US" altLang="zh-CN" sz="2000" kern="1200" cap="none" spc="100" normalizeH="0" baseline="0" noProof="0" dirty="0">
              <a:solidFill>
                <a:srgbClr val="B8B8B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459" name="圆角矩形 4"/>
          <p:cNvSpPr/>
          <p:nvPr/>
        </p:nvSpPr>
        <p:spPr>
          <a:xfrm>
            <a:off x="2406650" y="3868344"/>
            <a:ext cx="6496050" cy="447707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9525">
            <a:noFill/>
          </a:ln>
        </p:spPr>
        <p:txBody>
          <a:bodyPr anchor="ctr" anchorCtr="0"/>
          <a:lstStyle/>
          <a:p>
            <a:pPr eaLnBrk="0" hangingPunct="0">
              <a:lnSpc>
                <a:spcPct val="130000"/>
              </a:lnSpc>
              <a:spcBef>
                <a:spcPts val="600"/>
              </a:spcBef>
              <a:buFontTx/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FTC/TAF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为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HIV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感染处方用药，</a:t>
            </a:r>
            <a:r>
              <a:rPr lang="zh-CN" altLang="en-US" sz="1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适应症明确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，临床管理难度低。</a:t>
            </a: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2406650" y="1201082"/>
            <a:ext cx="6496050" cy="2138363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lvl="0" eaLnBrk="0" hangingPunct="0">
              <a:lnSpc>
                <a:spcPct val="130000"/>
              </a:lnSpc>
              <a:spcBef>
                <a:spcPts val="600"/>
              </a:spcBef>
              <a:defRPr/>
            </a:pPr>
            <a:r>
              <a:rPr kumimoji="0" lang="en-US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、弥补肾功能损害危险：</a:t>
            </a:r>
            <a:r>
              <a:rPr lang="en-US" altLang="zh-CN" sz="1050" noProof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岁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以上</a:t>
            </a:r>
            <a:r>
              <a:rPr lang="zh-CN" altLang="en-US" sz="105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老年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男性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感染者大幅上升（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2010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7.41%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至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18.21%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），老年患者多合并多种基础疾病，且多伴有不同程度的肾功能损害，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血清稳定性高，用药剂量更小，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肾脏负担轻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，相较 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 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极大程度减少肾脏损伤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0" lang="en-US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、弥补骨密度损害危险：</a:t>
            </a:r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2010-2019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全国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共有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23307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报告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HIV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阳性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青年学生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，平均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年龄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仅（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19.9±2.05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）岁，</a:t>
            </a:r>
            <a:r>
              <a:rPr lang="en-US" altLang="zh-CN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15-17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岁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年龄组增速最快，年变化百分比高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30.2%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。与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FTC/TDF 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相比，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</a:t>
            </a:r>
            <a:r>
              <a:rPr lang="zh-CN" altLang="en-US" sz="105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骨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肾安全性更高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，对青少年危害更轻。</a:t>
            </a:r>
            <a:endParaRPr lang="en-US" altLang="zh-CN" sz="10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0" lang="en-US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0" lang="zh-CN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0" lang="en-US" altLang="zh-CN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HIV/HBV</a:t>
            </a:r>
            <a:r>
              <a:rPr kumimoji="0" lang="zh-CN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合并</a:t>
            </a:r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感染者联合用药问题：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FTC/TDF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治疗后乙型肝炎严重急性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恶化已列入说明书黑框警告，</a:t>
            </a:r>
            <a:r>
              <a:rPr lang="en-US" altLang="zh-CN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FTC/TAF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安全性更高，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被指南列为 </a:t>
            </a:r>
            <a:r>
              <a:rPr lang="en-US" altLang="zh-CN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HIV/HBV </a:t>
            </a:r>
            <a:r>
              <a:rPr lang="zh-CN" altLang="en-US" sz="105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合并感染患者的推荐用药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同侧圆角矩形 8"/>
          <p:cNvSpPr/>
          <p:nvPr/>
        </p:nvSpPr>
        <p:spPr bwMode="auto">
          <a:xfrm>
            <a:off x="2406650" y="3569976"/>
            <a:ext cx="1885958" cy="298368"/>
          </a:xfrm>
          <a:prstGeom prst="round2Same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400" b="1" noProof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</a:t>
            </a:r>
            <a:r>
              <a:rPr lang="zh-CN" altLang="en-US" sz="1400" b="1" noProof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管理难度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同侧圆角矩形 9"/>
          <p:cNvSpPr/>
          <p:nvPr/>
        </p:nvSpPr>
        <p:spPr bwMode="auto">
          <a:xfrm>
            <a:off x="2406650" y="873808"/>
            <a:ext cx="1885958" cy="327273"/>
          </a:xfrm>
          <a:prstGeom prst="round2Same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/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弥补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目录短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MH" val="20211024181145"/>
  <p:tag name="MH_LIBRARY" val="CONTENTS"/>
  <p:tag name="MH_TYPE" val="OTHERS"/>
  <p:tag name="ID" val="626776"/>
</p:tagLst>
</file>

<file path=ppt/tags/tag2.xml><?xml version="1.0" encoding="utf-8"?>
<p:tagLst xmlns:p="http://schemas.openxmlformats.org/presentationml/2006/main">
  <p:tag name="MH" val="20211024181145"/>
  <p:tag name="MH_LIBRARY" val="CONTENTS"/>
  <p:tag name="MH_TYPE" val="OTHERS"/>
  <p:tag name="ID" val="626776"/>
</p:tagLst>
</file>

<file path=ppt/tags/tag3.xml><?xml version="1.0" encoding="utf-8"?>
<p:tagLst xmlns:p="http://schemas.openxmlformats.org/presentationml/2006/main">
  <p:tag name="MH" val="20211024181145"/>
  <p:tag name="MH_LIBRARY" val="CONTENTS"/>
  <p:tag name="MH_TYPE" val="ENTRY"/>
  <p:tag name="ID" val="626776"/>
  <p:tag name="MH_ORDER" val="1"/>
</p:tagLst>
</file>

<file path=ppt/tags/tag4.xml><?xml version="1.0" encoding="utf-8"?>
<p:tagLst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5.xml><?xml version="1.0" encoding="utf-8"?>
<p:tagLst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6.xml><?xml version="1.0" encoding="utf-8"?>
<p:tagLst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7.xml><?xml version="1.0" encoding="utf-8"?>
<p:tagLst xmlns:p="http://schemas.openxmlformats.org/presentationml/2006/main">
  <p:tag name="MH" val="20211024181145"/>
  <p:tag name="MH_LIBRARY" val="CONTENTS"/>
  <p:tag name="MH_TYPE" val="ENTRY"/>
  <p:tag name="ID" val="626776"/>
  <p:tag name="MH_ORDER" val="2"/>
</p:tagLst>
</file>

<file path=ppt/tags/tag8.xml><?xml version="1.0" encoding="utf-8"?>
<p:tagLst xmlns:p="http://schemas.openxmlformats.org/presentationml/2006/main">
  <p:tag name="COMMONDATA" val="eyJoZGlkIjoiZGQwMTc3MTIxNDIyZTNjNzFmYjEzMTMwOWEzNzdkMjcifQ==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  <a:txDef>
      <a:spPr>
        <a:solidFill>
          <a:schemeClr val="bg1">
            <a:lumMod val="95000"/>
          </a:schemeClr>
        </a:solidFill>
      </a:spPr>
      <a:bodyPr wrap="square" rtlCol="0">
        <a:spAutoFit/>
      </a:bodyPr>
      <a:lstStyle>
        <a:defPPr>
          <a:defRPr dirty="0" smtClean="0"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3567</Words>
  <Application>WPS 演示</Application>
  <PresentationFormat>全屏显示(16:9)</PresentationFormat>
  <Paragraphs>201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Calibri</vt:lpstr>
      <vt:lpstr>Arial Unicode MS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Tclsevers</dc:creator>
  <cp:lastModifiedBy>qzuser</cp:lastModifiedBy>
  <cp:revision>301</cp:revision>
  <dcterms:created xsi:type="dcterms:W3CDTF">2016-01-10T22:50:00Z</dcterms:created>
  <dcterms:modified xsi:type="dcterms:W3CDTF">2023-07-10T01:36:19Z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1E2D6BB6128941B494E2171CF5AB9B19_13</vt:lpwstr>
  </property>
</Properties>
</file>