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3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5"/>
  </p:handoutMasterIdLst>
  <p:sldIdLst>
    <p:sldId id="421" r:id="rId3"/>
    <p:sldId id="404" r:id="rId5"/>
    <p:sldId id="411" r:id="rId6"/>
    <p:sldId id="412" r:id="rId7"/>
    <p:sldId id="413" r:id="rId8"/>
    <p:sldId id="415" r:id="rId9"/>
    <p:sldId id="432" r:id="rId10"/>
    <p:sldId id="418" r:id="rId11"/>
    <p:sldId id="414" r:id="rId12"/>
    <p:sldId id="419" r:id="rId13"/>
    <p:sldId id="416"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4D37"/>
    <a:srgbClr val="4256A4"/>
    <a:srgbClr val="ED3DA9"/>
    <a:srgbClr val="00B0F0"/>
    <a:srgbClr val="8995C3"/>
    <a:srgbClr val="005766"/>
    <a:srgbClr val="0198E7"/>
    <a:srgbClr val="015D6C"/>
    <a:srgbClr val="007A30"/>
    <a:srgbClr val="DF2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271"/>
  </p:normalViewPr>
  <p:slideViewPr>
    <p:cSldViewPr snapToGrid="0" snapToObjects="1">
      <p:cViewPr varScale="1">
        <p:scale>
          <a:sx n="69" d="100"/>
          <a:sy n="69" d="100"/>
        </p:scale>
        <p:origin x="68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604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214447" y="196409"/>
            <a:ext cx="639614" cy="639614"/>
          </a:xfrm>
          <a:prstGeom prst="rect">
            <a:avLst/>
          </a:prstGeom>
          <a:solidFill>
            <a:srgbClr val="4256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65313" y="674913"/>
            <a:ext cx="317863" cy="317863"/>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userDrawn="1"/>
        </p:nvSpPr>
        <p:spPr>
          <a:xfrm>
            <a:off x="298913" y="331550"/>
            <a:ext cx="466794" cy="369332"/>
          </a:xfrm>
          <a:prstGeom prst="rect">
            <a:avLst/>
          </a:prstGeom>
          <a:noFill/>
        </p:spPr>
        <p:txBody>
          <a:bodyPr wrap="none" rtlCol="0">
            <a:spAutoFit/>
          </a:bodyPr>
          <a:lstStyle/>
          <a:p>
            <a:pPr algn="ctr"/>
            <a:fld id="{3E125ECE-4C91-4543-947B-F6729D02E5A9}" type="slidenum">
              <a:rPr kumimoji="1" lang="zh-CN" altLang="en-US" smtClean="0">
                <a:solidFill>
                  <a:schemeClr val="bg1"/>
                </a:solidFill>
              </a:rPr>
            </a:fld>
            <a:endParaRPr kumimoji="1"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microsoft.com/office/2007/relationships/hdphoto" Target="../media/image36.wdp"/><Relationship Id="rId4" Type="http://schemas.openxmlformats.org/officeDocument/2006/relationships/image" Target="../media/image35.png"/><Relationship Id="rId3" Type="http://schemas.openxmlformats.org/officeDocument/2006/relationships/image" Target="../media/image34.svg"/><Relationship Id="rId2" Type="http://schemas.openxmlformats.org/officeDocument/2006/relationships/image" Target="../media/image33.png"/><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microsoft.com/office/2007/relationships/hdphoto" Target="../media/image6.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4.png"/><Relationship Id="rId7" Type="http://schemas.openxmlformats.org/officeDocument/2006/relationships/image" Target="../media/image13.png"/><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0" Type="http://schemas.openxmlformats.org/officeDocument/2006/relationships/notesSlide" Target="../notesSlides/notesSlide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microsoft.com/office/2007/relationships/hdphoto" Target="../media/image19.wdp"/><Relationship Id="rId2" Type="http://schemas.openxmlformats.org/officeDocument/2006/relationships/image" Target="../media/image18.png"/><Relationship Id="rId12" Type="http://schemas.openxmlformats.org/officeDocument/2006/relationships/notesSlide" Target="../notesSlides/notesSlide6.xml"/><Relationship Id="rId11" Type="http://schemas.openxmlformats.org/officeDocument/2006/relationships/slideLayout" Target="../slideLayouts/slideLayout4.xml"/><Relationship Id="rId10" Type="http://schemas.microsoft.com/office/2007/relationships/hdphoto" Target="../media/image26.wdp"/><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8" name="图片 7"/>
          <p:cNvPicPr>
            <a:picLocks noChangeAspect="1"/>
          </p:cNvPicPr>
          <p:nvPr/>
        </p:nvPicPr>
        <p:blipFill>
          <a:blip r:embed="rId1">
            <a:clrChange>
              <a:clrFrom>
                <a:srgbClr val="FFFFFF"/>
              </a:clrFrom>
              <a:clrTo>
                <a:srgbClr val="FFFFFF">
                  <a:alpha val="0"/>
                </a:srgbClr>
              </a:clrTo>
            </a:clrChange>
          </a:blip>
          <a:stretch>
            <a:fillRect/>
          </a:stretch>
        </p:blipFill>
        <p:spPr>
          <a:xfrm>
            <a:off x="8553212" y="202759"/>
            <a:ext cx="1606788" cy="446766"/>
          </a:xfrm>
          <a:prstGeom prst="rect">
            <a:avLst/>
          </a:prstGeom>
        </p:spPr>
      </p:pic>
      <p:sp>
        <p:nvSpPr>
          <p:cNvPr id="9" name="文本框 8"/>
          <p:cNvSpPr txBox="1"/>
          <p:nvPr/>
        </p:nvSpPr>
        <p:spPr>
          <a:xfrm>
            <a:off x="3438865" y="1228398"/>
            <a:ext cx="5314275" cy="4893647"/>
          </a:xfrm>
          <a:prstGeom prst="rect">
            <a:avLst/>
          </a:prstGeom>
          <a:noFill/>
        </p:spPr>
        <p:txBody>
          <a:bodyPr wrap="none" rtlCol="0">
            <a:spAutoFit/>
          </a:bodyPr>
          <a:lstStyle/>
          <a:p>
            <a:pPr algn="ctr"/>
            <a:r>
              <a:rPr kumimoji="1" lang="zh-CN" altLang="en-US" sz="3600" b="1" dirty="0">
                <a:solidFill>
                  <a:srgbClr val="FF0000"/>
                </a:solidFill>
                <a:latin typeface="+mn-ea"/>
                <a:cs typeface="+mn-ea"/>
                <a:sym typeface="+mn-lt"/>
              </a:rPr>
              <a:t>西格列汀二甲双胍缓释片</a:t>
            </a:r>
            <a:endParaRPr kumimoji="1" lang="en-US" altLang="zh-CN" sz="3600" b="1" dirty="0">
              <a:solidFill>
                <a:srgbClr val="FF0000"/>
              </a:solidFill>
              <a:latin typeface="+mn-ea"/>
              <a:cs typeface="+mn-ea"/>
              <a:sym typeface="+mn-lt"/>
            </a:endParaRPr>
          </a:p>
          <a:p>
            <a:pPr algn="ctr"/>
            <a:r>
              <a:rPr kumimoji="1" lang="zh-CN" altLang="en-US" sz="3600" b="1" dirty="0">
                <a:latin typeface="+mn-ea"/>
                <a:cs typeface="+mn-ea"/>
                <a:sym typeface="+mn-lt"/>
              </a:rPr>
              <a:t>（</a:t>
            </a:r>
            <a:r>
              <a:rPr kumimoji="1" lang="zh-CN" altLang="en-US" sz="3600" b="1" dirty="0">
                <a:solidFill>
                  <a:schemeClr val="accent5">
                    <a:lumMod val="75000"/>
                  </a:schemeClr>
                </a:solidFill>
                <a:latin typeface="+mn-ea"/>
                <a:cs typeface="+mn-ea"/>
                <a:sym typeface="+mn-lt"/>
              </a:rPr>
              <a:t>贝力苏</a:t>
            </a:r>
            <a:r>
              <a:rPr kumimoji="1" lang="zh-CN" altLang="en-US" sz="3600" b="1" dirty="0">
                <a:latin typeface="+mn-ea"/>
                <a:cs typeface="+mn-ea"/>
                <a:sym typeface="+mn-lt"/>
              </a:rPr>
              <a:t>）</a:t>
            </a:r>
            <a:endParaRPr kumimoji="1" lang="en-US" altLang="zh-CN" sz="3600" b="1" dirty="0">
              <a:latin typeface="+mn-ea"/>
              <a:cs typeface="+mn-ea"/>
              <a:sym typeface="+mn-lt"/>
            </a:endParaRPr>
          </a:p>
          <a:p>
            <a:pPr algn="ctr"/>
            <a:endParaRPr kumimoji="1" lang="en-US" altLang="zh-CN" sz="3600" b="1" dirty="0">
              <a:latin typeface="+mn-ea"/>
              <a:cs typeface="+mn-ea"/>
              <a:sym typeface="+mn-lt"/>
            </a:endParaRPr>
          </a:p>
          <a:p>
            <a:pPr algn="ctr"/>
            <a:endParaRPr kumimoji="1" lang="en-US" altLang="zh-CN" sz="3600" b="1" dirty="0">
              <a:latin typeface="+mn-ea"/>
              <a:cs typeface="+mn-ea"/>
              <a:sym typeface="+mn-lt"/>
            </a:endParaRPr>
          </a:p>
          <a:p>
            <a:pPr algn="ctr"/>
            <a:endParaRPr kumimoji="1" lang="en-US" altLang="zh-CN" sz="3600" b="1" dirty="0">
              <a:latin typeface="+mn-ea"/>
              <a:cs typeface="+mn-ea"/>
              <a:sym typeface="+mn-lt"/>
            </a:endParaRPr>
          </a:p>
          <a:p>
            <a:pPr algn="ctr"/>
            <a:endParaRPr kumimoji="1" lang="en-US" altLang="zh-CN" sz="3600" b="1" dirty="0">
              <a:latin typeface="+mn-ea"/>
              <a:cs typeface="+mn-ea"/>
              <a:sym typeface="+mn-lt"/>
            </a:endParaRPr>
          </a:p>
          <a:p>
            <a:pPr algn="ctr"/>
            <a:endParaRPr kumimoji="1" lang="en-US" altLang="zh-CN" sz="3600" b="1" dirty="0">
              <a:solidFill>
                <a:srgbClr val="FF0000"/>
              </a:solidFill>
              <a:latin typeface="+mn-ea"/>
              <a:cs typeface="+mn-ea"/>
              <a:sym typeface="+mn-lt"/>
            </a:endParaRPr>
          </a:p>
          <a:p>
            <a:pPr algn="ctr"/>
            <a:r>
              <a:rPr lang="zh-CN" altLang="en-US" sz="2800" b="1" dirty="0">
                <a:solidFill>
                  <a:srgbClr val="FF0000"/>
                </a:solidFill>
                <a:cs typeface="+mn-ea"/>
                <a:sym typeface="+mn-lt"/>
              </a:rPr>
              <a:t>正大天晴</a:t>
            </a:r>
            <a:r>
              <a:rPr lang="zh-CN" altLang="en-US" sz="2400" b="1" dirty="0">
                <a:cs typeface="+mn-ea"/>
                <a:sym typeface="+mn-lt"/>
              </a:rPr>
              <a:t>药业集团股份有限公司生产</a:t>
            </a:r>
            <a:endParaRPr lang="en-US" altLang="zh-CN" sz="2400" b="1" dirty="0">
              <a:cs typeface="+mn-ea"/>
              <a:sym typeface="+mn-lt"/>
            </a:endParaRPr>
          </a:p>
          <a:p>
            <a:pPr algn="ctr"/>
            <a:r>
              <a:rPr kumimoji="1" lang="zh-CN" altLang="en-US" sz="2800" b="1" dirty="0">
                <a:solidFill>
                  <a:srgbClr val="FF0000"/>
                </a:solidFill>
                <a:latin typeface="+mn-ea"/>
                <a:cs typeface="+mn-ea"/>
                <a:sym typeface="+mn-lt"/>
              </a:rPr>
              <a:t>北京泰德</a:t>
            </a:r>
            <a:r>
              <a:rPr kumimoji="1" lang="zh-CN" altLang="en-US" sz="2400" b="1" dirty="0">
                <a:latin typeface="+mn-ea"/>
                <a:cs typeface="+mn-ea"/>
                <a:sym typeface="+mn-lt"/>
              </a:rPr>
              <a:t>制药股份有限公司申报</a:t>
            </a:r>
            <a:endParaRPr kumimoji="1" lang="zh-CN" altLang="en-US" sz="2400" b="1" dirty="0">
              <a:latin typeface="+mn-ea"/>
              <a:cs typeface="+mn-ea"/>
              <a:sym typeface="+mn-lt"/>
            </a:endParaRPr>
          </a:p>
        </p:txBody>
      </p:sp>
      <p:pic>
        <p:nvPicPr>
          <p:cNvPr id="1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969" b="87805" l="33500" r="68667">
                        <a14:foregroundMark x1="43833" y1="23060" x2="58000" y2="21286"/>
                        <a14:foregroundMark x1="54167" y1="16851" x2="64833" y2="23725"/>
                        <a14:foregroundMark x1="64833" y1="23725" x2="67000" y2="42794"/>
                        <a14:foregroundMark x1="56167" y1="33259" x2="55667" y2="79823"/>
                        <a14:foregroundMark x1="52000" y1="44568" x2="50500" y2="76275"/>
                        <a14:foregroundMark x1="50500" y1="76275" x2="50167" y2="76940"/>
                        <a14:foregroundMark x1="42833" y1="34146" x2="45333" y2="76940"/>
                        <a14:foregroundMark x1="45500" y1="30155" x2="45500" y2="41020"/>
                        <a14:foregroundMark x1="46833" y1="32151" x2="48000" y2="56763"/>
                        <a14:foregroundMark x1="49667" y1="30377" x2="55667" y2="34812"/>
                        <a14:foregroundMark x1="50833" y1="38359" x2="50833" y2="42350"/>
                        <a14:foregroundMark x1="53833" y1="39468" x2="54000" y2="41907"/>
                        <a14:foregroundMark x1="50833" y1="39024" x2="53667" y2="42350"/>
                        <a14:foregroundMark x1="49333" y1="35920" x2="53833" y2="40355"/>
                        <a14:foregroundMark x1="52000" y1="35255" x2="56333" y2="38581"/>
                        <a14:foregroundMark x1="60500" y1="36142" x2="61833" y2="42794"/>
                        <a14:foregroundMark x1="58833" y1="36585" x2="61833" y2="43459"/>
                        <a14:foregroundMark x1="68333" y1="25499" x2="69000" y2="46785"/>
                        <a14:foregroundMark x1="62333" y1="28825" x2="55000" y2="28603"/>
                        <a14:foregroundMark x1="59833" y1="37029" x2="58000" y2="41907"/>
                        <a14:foregroundMark x1="58333" y1="35920" x2="58333" y2="43681"/>
                        <a14:foregroundMark x1="49833" y1="31264" x2="51667" y2="36807"/>
                        <a14:foregroundMark x1="66833" y1="55876" x2="68500" y2="77605"/>
                        <a14:foregroundMark x1="68667" y1="77827" x2="45667" y2="80931"/>
                        <a14:foregroundMark x1="56500" y1="82927" x2="46500" y2="83592"/>
                        <a14:foregroundMark x1="49667" y1="86031" x2="45667" y2="86031"/>
                        <a14:foregroundMark x1="44167" y1="81596" x2="36333" y2="45233"/>
                        <a14:foregroundMark x1="40000" y1="36142" x2="43667" y2="73614"/>
                        <a14:foregroundMark x1="37500" y1="30155" x2="36000" y2="62528"/>
                        <a14:foregroundMark x1="40167" y1="25942" x2="43500" y2="38581"/>
                        <a14:foregroundMark x1="38000" y1="21508" x2="47000" y2="36364"/>
                        <a14:foregroundMark x1="47000" y1="36364" x2="47000" y2="37251"/>
                        <a14:foregroundMark x1="43167" y1="17517" x2="52667" y2="17517"/>
                        <a14:foregroundMark x1="34167" y1="19734" x2="35667" y2="57871"/>
                        <a14:foregroundMark x1="33500" y1="45233" x2="34000" y2="72949"/>
                        <a14:foregroundMark x1="44333" y1="87361" x2="45167" y2="87805"/>
                        <a14:foregroundMark x1="51167" y1="15299" x2="54167" y2="13969"/>
                        <a14:backgroundMark x1="34333" y1="84922" x2="37167" y2="86475"/>
                        <a14:backgroundMark x1="65333" y1="84922" x2="58270" y2="86509"/>
                      </a14:backgroundRemoval>
                    </a14:imgEffect>
                  </a14:imgLayer>
                </a14:imgProps>
              </a:ext>
              <a:ext uri="{28A0092B-C50C-407E-A947-70E740481C1C}">
                <a14:useLocalDpi xmlns:a14="http://schemas.microsoft.com/office/drawing/2010/main" val="0"/>
              </a:ext>
            </a:extLst>
          </a:blip>
          <a:srcRect l="31740" t="12462" r="30701" b="10383"/>
          <a:stretch>
            <a:fillRect/>
          </a:stretch>
        </p:blipFill>
        <p:spPr bwMode="auto">
          <a:xfrm>
            <a:off x="5270811" y="2434908"/>
            <a:ext cx="1650376" cy="255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4"/>
          <a:stretch>
            <a:fillRect/>
          </a:stretch>
        </p:blipFill>
        <p:spPr>
          <a:xfrm>
            <a:off x="10160000" y="11575"/>
            <a:ext cx="2032000" cy="7508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flipH="1">
            <a:off x="92296" y="251760"/>
            <a:ext cx="1330103"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创新性</a:t>
            </a:r>
            <a:endParaRPr lang="zh-CN" altLang="en-US" sz="2400" b="1" dirty="0">
              <a:solidFill>
                <a:srgbClr val="015D6C"/>
              </a:solidFill>
              <a:cs typeface="+mn-ea"/>
              <a:sym typeface="+mn-lt"/>
            </a:endParaRPr>
          </a:p>
        </p:txBody>
      </p:sp>
      <p:sp>
        <p:nvSpPr>
          <p:cNvPr id="7" name="文本框 6"/>
          <p:cNvSpPr txBox="1"/>
          <p:nvPr/>
        </p:nvSpPr>
        <p:spPr>
          <a:xfrm>
            <a:off x="1436839" y="141055"/>
            <a:ext cx="10577582" cy="1144929"/>
          </a:xfrm>
          <a:prstGeom prst="rect">
            <a:avLst/>
          </a:prstGeom>
          <a:noFill/>
        </p:spPr>
        <p:txBody>
          <a:bodyPr wrap="square" rtlCol="0">
            <a:spAutoFit/>
          </a:bodyPr>
          <a:lstStyle/>
          <a:p>
            <a:pPr>
              <a:lnSpc>
                <a:spcPct val="114000"/>
              </a:lnSpc>
            </a:pPr>
            <a:r>
              <a:rPr kumimoji="1" lang="zh-CN" altLang="en-US" sz="2000" b="1" dirty="0">
                <a:cs typeface="+mn-ea"/>
                <a:sym typeface="+mn-lt"/>
              </a:rPr>
              <a:t>西格列汀二甲双胍</a:t>
            </a:r>
            <a:r>
              <a:rPr kumimoji="1" lang="zh-CN" altLang="en-US" sz="2000" b="1" dirty="0">
                <a:solidFill>
                  <a:srgbClr val="FF0000"/>
                </a:solidFill>
                <a:cs typeface="+mn-ea"/>
                <a:sym typeface="+mn-lt"/>
              </a:rPr>
              <a:t>缓释片</a:t>
            </a:r>
            <a:r>
              <a:rPr kumimoji="1" lang="zh-CN" altLang="en-US" sz="2000" b="1" dirty="0" smtClean="0">
                <a:solidFill>
                  <a:srgbClr val="FF0000"/>
                </a:solidFill>
                <a:cs typeface="+mn-ea"/>
                <a:sym typeface="+mn-lt"/>
              </a:rPr>
              <a:t>获得西格列汀制备及</a:t>
            </a:r>
            <a:r>
              <a:rPr kumimoji="1" lang="zh-CN" altLang="en-US" sz="2000" b="1" dirty="0">
                <a:solidFill>
                  <a:srgbClr val="FF0000"/>
                </a:solidFill>
                <a:cs typeface="+mn-ea"/>
                <a:sym typeface="+mn-lt"/>
              </a:rPr>
              <a:t>新型</a:t>
            </a:r>
            <a:r>
              <a:rPr kumimoji="1" lang="zh-CN" altLang="en-US" sz="2000" b="1" dirty="0" smtClean="0">
                <a:solidFill>
                  <a:srgbClr val="FF0000"/>
                </a:solidFill>
                <a:cs typeface="+mn-ea"/>
                <a:sym typeface="+mn-lt"/>
              </a:rPr>
              <a:t>晶体专利</a:t>
            </a:r>
            <a:r>
              <a:rPr lang="zh-CN" altLang="en-US" sz="2000" b="1" dirty="0" smtClean="0">
                <a:cs typeface="+mn-ea"/>
                <a:sym typeface="+mn-lt"/>
              </a:rPr>
              <a:t>；</a:t>
            </a:r>
            <a:r>
              <a:rPr kumimoji="1" lang="zh-CN" altLang="en-US" sz="2000" b="1" dirty="0">
                <a:cs typeface="+mn-ea"/>
                <a:sym typeface="+mn-lt"/>
              </a:rPr>
              <a:t>在高效降糖基础上</a:t>
            </a:r>
            <a:r>
              <a:rPr kumimoji="1" lang="zh-CN" altLang="en-US" sz="2000" b="1" dirty="0" smtClean="0">
                <a:cs typeface="+mn-ea"/>
                <a:sym typeface="+mn-lt"/>
              </a:rPr>
              <a:t>，</a:t>
            </a:r>
            <a:r>
              <a:rPr lang="zh-CN" altLang="en-US" sz="2000" b="1" dirty="0" smtClean="0">
                <a:solidFill>
                  <a:srgbClr val="FF0000"/>
                </a:solidFill>
                <a:cs typeface="+mn-ea"/>
                <a:sym typeface="+mn-lt"/>
              </a:rPr>
              <a:t>每日</a:t>
            </a:r>
            <a:r>
              <a:rPr lang="zh-CN" altLang="en-US" sz="2000" b="1" dirty="0">
                <a:solidFill>
                  <a:srgbClr val="FF0000"/>
                </a:solidFill>
                <a:cs typeface="+mn-ea"/>
                <a:sym typeface="+mn-lt"/>
              </a:rPr>
              <a:t>用药一次，</a:t>
            </a:r>
            <a:r>
              <a:rPr kumimoji="1" lang="zh-CN" altLang="en-US" sz="2000" b="1" dirty="0" smtClean="0">
                <a:solidFill>
                  <a:srgbClr val="FF0000"/>
                </a:solidFill>
                <a:cs typeface="+mn-ea"/>
                <a:sym typeface="+mn-lt"/>
              </a:rPr>
              <a:t>依从性较常释剂型更</a:t>
            </a:r>
            <a:r>
              <a:rPr kumimoji="1" lang="zh-CN" altLang="en-US" sz="2000" b="1" dirty="0">
                <a:solidFill>
                  <a:srgbClr val="FF0000"/>
                </a:solidFill>
                <a:cs typeface="+mn-ea"/>
                <a:sym typeface="+mn-lt"/>
              </a:rPr>
              <a:t>高</a:t>
            </a:r>
            <a:r>
              <a:rPr kumimoji="1" lang="zh-CN" altLang="en-US" sz="2000" b="1" dirty="0" smtClean="0">
                <a:solidFill>
                  <a:srgbClr val="FF0000"/>
                </a:solidFill>
                <a:cs typeface="+mn-ea"/>
                <a:sym typeface="+mn-lt"/>
              </a:rPr>
              <a:t>，胃肠道反应发生率</a:t>
            </a:r>
            <a:r>
              <a:rPr kumimoji="1" lang="zh-CN" altLang="en-US" sz="2000" b="1" dirty="0">
                <a:solidFill>
                  <a:srgbClr val="FF0000"/>
                </a:solidFill>
                <a:cs typeface="+mn-ea"/>
                <a:sym typeface="+mn-lt"/>
              </a:rPr>
              <a:t>更</a:t>
            </a:r>
            <a:r>
              <a:rPr kumimoji="1" lang="zh-CN" altLang="en-US" sz="2000" b="1" dirty="0" smtClean="0">
                <a:solidFill>
                  <a:srgbClr val="FF0000"/>
                </a:solidFill>
                <a:cs typeface="+mn-ea"/>
                <a:sym typeface="+mn-lt"/>
              </a:rPr>
              <a:t>低，</a:t>
            </a:r>
            <a:r>
              <a:rPr kumimoji="1" lang="zh-CN" altLang="en-US" sz="2000" b="1" dirty="0" smtClean="0">
                <a:cs typeface="+mn-ea"/>
                <a:sym typeface="+mn-lt"/>
              </a:rPr>
              <a:t>满足糖尿病</a:t>
            </a:r>
            <a:r>
              <a:rPr kumimoji="1" lang="zh-CN" altLang="en-US" sz="2000" b="1" dirty="0">
                <a:cs typeface="+mn-ea"/>
                <a:sym typeface="+mn-lt"/>
              </a:rPr>
              <a:t>患者安全有效</a:t>
            </a:r>
            <a:r>
              <a:rPr kumimoji="1" lang="zh-CN" altLang="en-US" sz="2000" b="1" dirty="0" smtClean="0">
                <a:cs typeface="+mn-ea"/>
                <a:sym typeface="+mn-lt"/>
              </a:rPr>
              <a:t>持久降糖的</a:t>
            </a:r>
            <a:r>
              <a:rPr kumimoji="1" lang="zh-CN" altLang="en-US" sz="2000" b="1" dirty="0">
                <a:cs typeface="+mn-ea"/>
                <a:sym typeface="+mn-lt"/>
              </a:rPr>
              <a:t>治疗需求</a:t>
            </a:r>
            <a:endParaRPr kumimoji="1" lang="zh-CN" altLang="en-US" sz="2000" b="1" dirty="0">
              <a:solidFill>
                <a:srgbClr val="FF0000"/>
              </a:solidFill>
              <a:cs typeface="+mn-ea"/>
              <a:sym typeface="+mn-lt"/>
            </a:endParaRPr>
          </a:p>
        </p:txBody>
      </p:sp>
      <p:sp>
        <p:nvSpPr>
          <p:cNvPr id="8" name="文本框 7"/>
          <p:cNvSpPr txBox="1"/>
          <p:nvPr/>
        </p:nvSpPr>
        <p:spPr>
          <a:xfrm>
            <a:off x="373370" y="6455005"/>
            <a:ext cx="3484255" cy="373051"/>
          </a:xfrm>
          <a:prstGeom prst="rect">
            <a:avLst/>
          </a:prstGeom>
          <a:noFill/>
        </p:spPr>
        <p:txBody>
          <a:bodyPr wrap="square">
            <a:spAutoFit/>
          </a:bodyPr>
          <a:lstStyle/>
          <a:p>
            <a:pPr>
              <a:lnSpc>
                <a:spcPct val="114000"/>
              </a:lnSpc>
            </a:pPr>
            <a:r>
              <a:rPr lang="en-US" altLang="zh-CN" sz="800" dirty="0">
                <a:cs typeface="+mn-ea"/>
                <a:sym typeface="+mn-lt"/>
              </a:rPr>
              <a:t>[1]  </a:t>
            </a:r>
            <a:r>
              <a:rPr lang="en-US" altLang="zh-CN" sz="800" dirty="0" err="1">
                <a:cs typeface="+mn-ea"/>
                <a:sym typeface="+mn-lt"/>
              </a:rPr>
              <a:t>Osterberg</a:t>
            </a:r>
            <a:r>
              <a:rPr lang="en-US" altLang="zh-CN" sz="800" dirty="0">
                <a:cs typeface="+mn-ea"/>
                <a:sym typeface="+mn-lt"/>
              </a:rPr>
              <a:t> L, et al. N </a:t>
            </a:r>
            <a:r>
              <a:rPr lang="en-US" altLang="zh-CN" sz="800" dirty="0" err="1">
                <a:cs typeface="+mn-ea"/>
                <a:sym typeface="+mn-lt"/>
              </a:rPr>
              <a:t>Engl</a:t>
            </a:r>
            <a:r>
              <a:rPr lang="en-US" altLang="zh-CN" sz="800" dirty="0">
                <a:cs typeface="+mn-ea"/>
                <a:sym typeface="+mn-lt"/>
              </a:rPr>
              <a:t> J Med. 2005 Aug 4;353(5):487-97. </a:t>
            </a:r>
            <a:endParaRPr lang="en-US" altLang="zh-CN" sz="800" dirty="0">
              <a:cs typeface="+mn-ea"/>
              <a:sym typeface="+mn-lt"/>
            </a:endParaRPr>
          </a:p>
          <a:p>
            <a:pPr>
              <a:lnSpc>
                <a:spcPct val="114000"/>
              </a:lnSpc>
            </a:pPr>
            <a:r>
              <a:rPr lang="en-US" altLang="zh-CN" sz="800" dirty="0">
                <a:cs typeface="+mn-ea"/>
                <a:sym typeface="+mn-lt"/>
              </a:rPr>
              <a:t>[2] </a:t>
            </a:r>
            <a:r>
              <a:rPr lang="en-US" altLang="zh-CN" sz="800" dirty="0" smtClean="0">
                <a:cs typeface="+mn-ea"/>
                <a:sym typeface="+mn-lt"/>
              </a:rPr>
              <a:t> Claxton </a:t>
            </a:r>
            <a:r>
              <a:rPr lang="en-US" altLang="zh-CN" sz="800" dirty="0">
                <a:cs typeface="+mn-ea"/>
                <a:sym typeface="+mn-lt"/>
              </a:rPr>
              <a:t>AJ, et al. Clin </a:t>
            </a:r>
            <a:r>
              <a:rPr lang="en-US" altLang="zh-CN" sz="800" dirty="0" err="1">
                <a:cs typeface="+mn-ea"/>
                <a:sym typeface="+mn-lt"/>
              </a:rPr>
              <a:t>Ther</a:t>
            </a:r>
            <a:r>
              <a:rPr lang="en-US" altLang="zh-CN" sz="800" dirty="0">
                <a:cs typeface="+mn-ea"/>
                <a:sym typeface="+mn-lt"/>
              </a:rPr>
              <a:t>. 2001 Aug;23(8):1296-310.</a:t>
            </a:r>
            <a:endParaRPr lang="en-US" altLang="zh-CN" sz="800" dirty="0">
              <a:cs typeface="+mn-ea"/>
              <a:sym typeface="+mn-lt"/>
            </a:endParaRPr>
          </a:p>
        </p:txBody>
      </p:sp>
      <p:grpSp>
        <p:nvGrpSpPr>
          <p:cNvPr id="9" name="组合 8"/>
          <p:cNvGrpSpPr/>
          <p:nvPr/>
        </p:nvGrpSpPr>
        <p:grpSpPr>
          <a:xfrm>
            <a:off x="310896" y="1379929"/>
            <a:ext cx="6108828" cy="1390573"/>
            <a:chOff x="1302417" y="1084173"/>
            <a:chExt cx="5566819" cy="1390573"/>
          </a:xfrm>
        </p:grpSpPr>
        <p:grpSp>
          <p:nvGrpSpPr>
            <p:cNvPr id="10" name="组合 9"/>
            <p:cNvGrpSpPr/>
            <p:nvPr/>
          </p:nvGrpSpPr>
          <p:grpSpPr>
            <a:xfrm>
              <a:off x="1302417" y="1117304"/>
              <a:ext cx="583288" cy="637308"/>
              <a:chOff x="3172610" y="3192020"/>
              <a:chExt cx="583288" cy="637308"/>
            </a:xfrm>
          </p:grpSpPr>
          <p:sp>
            <p:nvSpPr>
              <p:cNvPr id="12" name="椭圆 11"/>
              <p:cNvSpPr>
                <a:spLocks noChangeAspect="1"/>
              </p:cNvSpPr>
              <p:nvPr/>
            </p:nvSpPr>
            <p:spPr>
              <a:xfrm>
                <a:off x="3172610" y="3192020"/>
                <a:ext cx="583288" cy="637308"/>
              </a:xfrm>
              <a:prstGeom prst="ellipse">
                <a:avLst/>
              </a:prstGeom>
              <a:solidFill>
                <a:schemeClr val="bg1">
                  <a:lumMod val="95000"/>
                </a:schemeClr>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 name="PA_任意多边形 36"/>
              <p:cNvSpPr/>
              <p:nvPr>
                <p:custDataLst>
                  <p:tags r:id="rId1"/>
                </p:custDataLst>
              </p:nvPr>
            </p:nvSpPr>
            <p:spPr bwMode="auto">
              <a:xfrm>
                <a:off x="3324905" y="3387219"/>
                <a:ext cx="263090" cy="246910"/>
              </a:xfrm>
              <a:custGeom>
                <a:avLst/>
                <a:gdLst>
                  <a:gd name="connsiteX0" fmla="*/ 65187 w 464323"/>
                  <a:gd name="connsiteY0" fmla="*/ 348457 h 435769"/>
                  <a:gd name="connsiteX1" fmla="*/ 399141 w 464323"/>
                  <a:gd name="connsiteY1" fmla="*/ 348457 h 435769"/>
                  <a:gd name="connsiteX2" fmla="*/ 406384 w 464323"/>
                  <a:gd name="connsiteY2" fmla="*/ 355601 h 435769"/>
                  <a:gd name="connsiteX3" fmla="*/ 399141 w 464323"/>
                  <a:gd name="connsiteY3" fmla="*/ 362744 h 435769"/>
                  <a:gd name="connsiteX4" fmla="*/ 65187 w 464323"/>
                  <a:gd name="connsiteY4" fmla="*/ 362744 h 435769"/>
                  <a:gd name="connsiteX5" fmla="*/ 57944 w 464323"/>
                  <a:gd name="connsiteY5" fmla="*/ 355601 h 435769"/>
                  <a:gd name="connsiteX6" fmla="*/ 65187 w 464323"/>
                  <a:gd name="connsiteY6" fmla="*/ 348457 h 435769"/>
                  <a:gd name="connsiteX7" fmla="*/ 65187 w 464323"/>
                  <a:gd name="connsiteY7" fmla="*/ 304800 h 435769"/>
                  <a:gd name="connsiteX8" fmla="*/ 399141 w 464323"/>
                  <a:gd name="connsiteY8" fmla="*/ 304800 h 435769"/>
                  <a:gd name="connsiteX9" fmla="*/ 406384 w 464323"/>
                  <a:gd name="connsiteY9" fmla="*/ 311944 h 435769"/>
                  <a:gd name="connsiteX10" fmla="*/ 399141 w 464323"/>
                  <a:gd name="connsiteY10" fmla="*/ 319087 h 435769"/>
                  <a:gd name="connsiteX11" fmla="*/ 65187 w 464323"/>
                  <a:gd name="connsiteY11" fmla="*/ 319087 h 435769"/>
                  <a:gd name="connsiteX12" fmla="*/ 57944 w 464323"/>
                  <a:gd name="connsiteY12" fmla="*/ 311944 h 435769"/>
                  <a:gd name="connsiteX13" fmla="*/ 65187 w 464323"/>
                  <a:gd name="connsiteY13" fmla="*/ 304800 h 435769"/>
                  <a:gd name="connsiteX14" fmla="*/ 65187 w 464323"/>
                  <a:gd name="connsiteY14" fmla="*/ 261144 h 435769"/>
                  <a:gd name="connsiteX15" fmla="*/ 399141 w 464323"/>
                  <a:gd name="connsiteY15" fmla="*/ 261144 h 435769"/>
                  <a:gd name="connsiteX16" fmla="*/ 406384 w 464323"/>
                  <a:gd name="connsiteY16" fmla="*/ 268288 h 435769"/>
                  <a:gd name="connsiteX17" fmla="*/ 399141 w 464323"/>
                  <a:gd name="connsiteY17" fmla="*/ 275431 h 435769"/>
                  <a:gd name="connsiteX18" fmla="*/ 65187 w 464323"/>
                  <a:gd name="connsiteY18" fmla="*/ 275431 h 435769"/>
                  <a:gd name="connsiteX19" fmla="*/ 57944 w 464323"/>
                  <a:gd name="connsiteY19" fmla="*/ 268288 h 435769"/>
                  <a:gd name="connsiteX20" fmla="*/ 65187 w 464323"/>
                  <a:gd name="connsiteY20" fmla="*/ 261144 h 435769"/>
                  <a:gd name="connsiteX21" fmla="*/ 65187 w 464323"/>
                  <a:gd name="connsiteY21" fmla="*/ 217488 h 435769"/>
                  <a:gd name="connsiteX22" fmla="*/ 399141 w 464323"/>
                  <a:gd name="connsiteY22" fmla="*/ 217488 h 435769"/>
                  <a:gd name="connsiteX23" fmla="*/ 406384 w 464323"/>
                  <a:gd name="connsiteY23" fmla="*/ 224632 h 435769"/>
                  <a:gd name="connsiteX24" fmla="*/ 399141 w 464323"/>
                  <a:gd name="connsiteY24" fmla="*/ 231775 h 435769"/>
                  <a:gd name="connsiteX25" fmla="*/ 65187 w 464323"/>
                  <a:gd name="connsiteY25" fmla="*/ 231775 h 435769"/>
                  <a:gd name="connsiteX26" fmla="*/ 57944 w 464323"/>
                  <a:gd name="connsiteY26" fmla="*/ 224632 h 435769"/>
                  <a:gd name="connsiteX27" fmla="*/ 65187 w 464323"/>
                  <a:gd name="connsiteY27" fmla="*/ 217488 h 435769"/>
                  <a:gd name="connsiteX28" fmla="*/ 224747 w 464323"/>
                  <a:gd name="connsiteY28" fmla="*/ 173832 h 435769"/>
                  <a:gd name="connsiteX29" fmla="*/ 399133 w 464323"/>
                  <a:gd name="connsiteY29" fmla="*/ 173832 h 435769"/>
                  <a:gd name="connsiteX30" fmla="*/ 406401 w 464323"/>
                  <a:gd name="connsiteY30" fmla="*/ 181373 h 435769"/>
                  <a:gd name="connsiteX31" fmla="*/ 399133 w 464323"/>
                  <a:gd name="connsiteY31" fmla="*/ 188912 h 435769"/>
                  <a:gd name="connsiteX32" fmla="*/ 224747 w 464323"/>
                  <a:gd name="connsiteY32" fmla="*/ 188912 h 435769"/>
                  <a:gd name="connsiteX33" fmla="*/ 217488 w 464323"/>
                  <a:gd name="connsiteY33" fmla="*/ 181373 h 435769"/>
                  <a:gd name="connsiteX34" fmla="*/ 224747 w 464323"/>
                  <a:gd name="connsiteY34" fmla="*/ 173832 h 435769"/>
                  <a:gd name="connsiteX35" fmla="*/ 224764 w 464323"/>
                  <a:gd name="connsiteY35" fmla="*/ 130175 h 435769"/>
                  <a:gd name="connsiteX36" fmla="*/ 297525 w 464323"/>
                  <a:gd name="connsiteY36" fmla="*/ 130175 h 435769"/>
                  <a:gd name="connsiteX37" fmla="*/ 304801 w 464323"/>
                  <a:gd name="connsiteY37" fmla="*/ 137716 h 435769"/>
                  <a:gd name="connsiteX38" fmla="*/ 297525 w 464323"/>
                  <a:gd name="connsiteY38" fmla="*/ 145256 h 435769"/>
                  <a:gd name="connsiteX39" fmla="*/ 224764 w 464323"/>
                  <a:gd name="connsiteY39" fmla="*/ 145256 h 435769"/>
                  <a:gd name="connsiteX40" fmla="*/ 217488 w 464323"/>
                  <a:gd name="connsiteY40" fmla="*/ 137716 h 435769"/>
                  <a:gd name="connsiteX41" fmla="*/ 224764 w 464323"/>
                  <a:gd name="connsiteY41" fmla="*/ 130175 h 435769"/>
                  <a:gd name="connsiteX42" fmla="*/ 87042 w 464323"/>
                  <a:gd name="connsiteY42" fmla="*/ 101402 h 435769"/>
                  <a:gd name="connsiteX43" fmla="*/ 87042 w 464323"/>
                  <a:gd name="connsiteY43" fmla="*/ 159743 h 435769"/>
                  <a:gd name="connsiteX44" fmla="*/ 159809 w 464323"/>
                  <a:gd name="connsiteY44" fmla="*/ 159743 h 435769"/>
                  <a:gd name="connsiteX45" fmla="*/ 159809 w 464323"/>
                  <a:gd name="connsiteY45" fmla="*/ 101402 h 435769"/>
                  <a:gd name="connsiteX46" fmla="*/ 224764 w 464323"/>
                  <a:gd name="connsiteY46" fmla="*/ 86519 h 435769"/>
                  <a:gd name="connsiteX47" fmla="*/ 297525 w 464323"/>
                  <a:gd name="connsiteY47" fmla="*/ 86519 h 435769"/>
                  <a:gd name="connsiteX48" fmla="*/ 304801 w 464323"/>
                  <a:gd name="connsiteY48" fmla="*/ 94060 h 435769"/>
                  <a:gd name="connsiteX49" fmla="*/ 297525 w 464323"/>
                  <a:gd name="connsiteY49" fmla="*/ 101599 h 435769"/>
                  <a:gd name="connsiteX50" fmla="*/ 224764 w 464323"/>
                  <a:gd name="connsiteY50" fmla="*/ 101599 h 435769"/>
                  <a:gd name="connsiteX51" fmla="*/ 217488 w 464323"/>
                  <a:gd name="connsiteY51" fmla="*/ 94060 h 435769"/>
                  <a:gd name="connsiteX52" fmla="*/ 224764 w 464323"/>
                  <a:gd name="connsiteY52" fmla="*/ 86519 h 435769"/>
                  <a:gd name="connsiteX53" fmla="*/ 72490 w 464323"/>
                  <a:gd name="connsiteY53" fmla="*/ 72232 h 435769"/>
                  <a:gd name="connsiteX54" fmla="*/ 174361 w 464323"/>
                  <a:gd name="connsiteY54" fmla="*/ 72232 h 435769"/>
                  <a:gd name="connsiteX55" fmla="*/ 188907 w 464323"/>
                  <a:gd name="connsiteY55" fmla="*/ 86817 h 435769"/>
                  <a:gd name="connsiteX56" fmla="*/ 188907 w 464323"/>
                  <a:gd name="connsiteY56" fmla="*/ 174328 h 435769"/>
                  <a:gd name="connsiteX57" fmla="*/ 174361 w 464323"/>
                  <a:gd name="connsiteY57" fmla="*/ 188908 h 435769"/>
                  <a:gd name="connsiteX58" fmla="*/ 72490 w 464323"/>
                  <a:gd name="connsiteY58" fmla="*/ 188908 h 435769"/>
                  <a:gd name="connsiteX59" fmla="*/ 57944 w 464323"/>
                  <a:gd name="connsiteY59" fmla="*/ 174328 h 435769"/>
                  <a:gd name="connsiteX60" fmla="*/ 57944 w 464323"/>
                  <a:gd name="connsiteY60" fmla="*/ 86817 h 435769"/>
                  <a:gd name="connsiteX61" fmla="*/ 72490 w 464323"/>
                  <a:gd name="connsiteY61" fmla="*/ 72232 h 435769"/>
                  <a:gd name="connsiteX62" fmla="*/ 348258 w 464323"/>
                  <a:gd name="connsiteY62" fmla="*/ 29051 h 435769"/>
                  <a:gd name="connsiteX63" fmla="*/ 348258 w 464323"/>
                  <a:gd name="connsiteY63" fmla="*/ 87154 h 435769"/>
                  <a:gd name="connsiteX64" fmla="*/ 348215 w 464323"/>
                  <a:gd name="connsiteY64" fmla="*/ 87154 h 435769"/>
                  <a:gd name="connsiteX65" fmla="*/ 377237 w 464323"/>
                  <a:gd name="connsiteY65" fmla="*/ 116205 h 435769"/>
                  <a:gd name="connsiteX66" fmla="*/ 391747 w 464323"/>
                  <a:gd name="connsiteY66" fmla="*/ 116205 h 435769"/>
                  <a:gd name="connsiteX67" fmla="*/ 435323 w 464323"/>
                  <a:gd name="connsiteY67" fmla="*/ 116205 h 435769"/>
                  <a:gd name="connsiteX68" fmla="*/ 43511 w 464323"/>
                  <a:gd name="connsiteY68" fmla="*/ 29051 h 435769"/>
                  <a:gd name="connsiteX69" fmla="*/ 29000 w 464323"/>
                  <a:gd name="connsiteY69" fmla="*/ 43577 h 435769"/>
                  <a:gd name="connsiteX70" fmla="*/ 29000 w 464323"/>
                  <a:gd name="connsiteY70" fmla="*/ 392192 h 435769"/>
                  <a:gd name="connsiteX71" fmla="*/ 43511 w 464323"/>
                  <a:gd name="connsiteY71" fmla="*/ 406718 h 435769"/>
                  <a:gd name="connsiteX72" fmla="*/ 420812 w 464323"/>
                  <a:gd name="connsiteY72" fmla="*/ 406718 h 435769"/>
                  <a:gd name="connsiteX73" fmla="*/ 435323 w 464323"/>
                  <a:gd name="connsiteY73" fmla="*/ 392192 h 435769"/>
                  <a:gd name="connsiteX74" fmla="*/ 435323 w 464323"/>
                  <a:gd name="connsiteY74" fmla="*/ 130731 h 435769"/>
                  <a:gd name="connsiteX75" fmla="*/ 391747 w 464323"/>
                  <a:gd name="connsiteY75" fmla="*/ 130731 h 435769"/>
                  <a:gd name="connsiteX76" fmla="*/ 377237 w 464323"/>
                  <a:gd name="connsiteY76" fmla="*/ 130731 h 435769"/>
                  <a:gd name="connsiteX77" fmla="*/ 333704 w 464323"/>
                  <a:gd name="connsiteY77" fmla="*/ 87154 h 435769"/>
                  <a:gd name="connsiteX78" fmla="*/ 333747 w 464323"/>
                  <a:gd name="connsiteY78" fmla="*/ 87154 h 435769"/>
                  <a:gd name="connsiteX79" fmla="*/ 333747 w 464323"/>
                  <a:gd name="connsiteY79" fmla="*/ 29051 h 435769"/>
                  <a:gd name="connsiteX80" fmla="*/ 43511 w 464323"/>
                  <a:gd name="connsiteY80" fmla="*/ 0 h 435769"/>
                  <a:gd name="connsiteX81" fmla="*/ 348258 w 464323"/>
                  <a:gd name="connsiteY81" fmla="*/ 0 h 435769"/>
                  <a:gd name="connsiteX82" fmla="*/ 368767 w 464323"/>
                  <a:gd name="connsiteY82" fmla="*/ 8493 h 435769"/>
                  <a:gd name="connsiteX83" fmla="*/ 455831 w 464323"/>
                  <a:gd name="connsiteY83" fmla="*/ 95647 h 435769"/>
                  <a:gd name="connsiteX84" fmla="*/ 464323 w 464323"/>
                  <a:gd name="connsiteY84" fmla="*/ 116205 h 435769"/>
                  <a:gd name="connsiteX85" fmla="*/ 464323 w 464323"/>
                  <a:gd name="connsiteY85" fmla="*/ 392192 h 435769"/>
                  <a:gd name="connsiteX86" fmla="*/ 420812 w 464323"/>
                  <a:gd name="connsiteY86" fmla="*/ 435769 h 435769"/>
                  <a:gd name="connsiteX87" fmla="*/ 43511 w 464323"/>
                  <a:gd name="connsiteY87" fmla="*/ 435769 h 435769"/>
                  <a:gd name="connsiteX88" fmla="*/ 0 w 464323"/>
                  <a:gd name="connsiteY88" fmla="*/ 392192 h 435769"/>
                  <a:gd name="connsiteX89" fmla="*/ 0 w 464323"/>
                  <a:gd name="connsiteY89" fmla="*/ 43577 h 435769"/>
                  <a:gd name="connsiteX90" fmla="*/ 43511 w 464323"/>
                  <a:gd name="connsiteY90" fmla="*/ 0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64323" h="435769">
                    <a:moveTo>
                      <a:pt x="65187" y="348457"/>
                    </a:moveTo>
                    <a:lnTo>
                      <a:pt x="399141" y="348457"/>
                    </a:lnTo>
                    <a:cubicBezTo>
                      <a:pt x="403125" y="348457"/>
                      <a:pt x="406384" y="351652"/>
                      <a:pt x="406384" y="355601"/>
                    </a:cubicBezTo>
                    <a:cubicBezTo>
                      <a:pt x="406384" y="359536"/>
                      <a:pt x="403125" y="362744"/>
                      <a:pt x="399141" y="362744"/>
                    </a:cubicBezTo>
                    <a:lnTo>
                      <a:pt x="65187" y="362744"/>
                    </a:lnTo>
                    <a:cubicBezTo>
                      <a:pt x="61187" y="362744"/>
                      <a:pt x="57944" y="359536"/>
                      <a:pt x="57944" y="355601"/>
                    </a:cubicBezTo>
                    <a:cubicBezTo>
                      <a:pt x="57944" y="351652"/>
                      <a:pt x="61187" y="348457"/>
                      <a:pt x="65187" y="348457"/>
                    </a:cubicBezTo>
                    <a:close/>
                    <a:moveTo>
                      <a:pt x="65187" y="304800"/>
                    </a:moveTo>
                    <a:lnTo>
                      <a:pt x="399141" y="304800"/>
                    </a:lnTo>
                    <a:cubicBezTo>
                      <a:pt x="403125" y="304800"/>
                      <a:pt x="406384" y="307995"/>
                      <a:pt x="406384" y="311944"/>
                    </a:cubicBezTo>
                    <a:cubicBezTo>
                      <a:pt x="406384" y="315879"/>
                      <a:pt x="403125" y="319087"/>
                      <a:pt x="399141" y="319087"/>
                    </a:cubicBezTo>
                    <a:lnTo>
                      <a:pt x="65187" y="319087"/>
                    </a:lnTo>
                    <a:cubicBezTo>
                      <a:pt x="61187" y="319087"/>
                      <a:pt x="57944" y="315879"/>
                      <a:pt x="57944" y="311944"/>
                    </a:cubicBezTo>
                    <a:cubicBezTo>
                      <a:pt x="57944" y="307995"/>
                      <a:pt x="61187" y="304800"/>
                      <a:pt x="65187" y="304800"/>
                    </a:cubicBezTo>
                    <a:close/>
                    <a:moveTo>
                      <a:pt x="65187" y="261144"/>
                    </a:moveTo>
                    <a:lnTo>
                      <a:pt x="399141" y="261144"/>
                    </a:lnTo>
                    <a:cubicBezTo>
                      <a:pt x="403125" y="261144"/>
                      <a:pt x="406384" y="264339"/>
                      <a:pt x="406384" y="268288"/>
                    </a:cubicBezTo>
                    <a:cubicBezTo>
                      <a:pt x="406384" y="272223"/>
                      <a:pt x="403125" y="275431"/>
                      <a:pt x="399141" y="275431"/>
                    </a:cubicBezTo>
                    <a:lnTo>
                      <a:pt x="65187" y="275431"/>
                    </a:lnTo>
                    <a:cubicBezTo>
                      <a:pt x="61187" y="275431"/>
                      <a:pt x="57944" y="272223"/>
                      <a:pt x="57944" y="268288"/>
                    </a:cubicBezTo>
                    <a:cubicBezTo>
                      <a:pt x="57944" y="264339"/>
                      <a:pt x="61187" y="261144"/>
                      <a:pt x="65187" y="261144"/>
                    </a:cubicBezTo>
                    <a:close/>
                    <a:moveTo>
                      <a:pt x="65187" y="217488"/>
                    </a:moveTo>
                    <a:lnTo>
                      <a:pt x="399141" y="217488"/>
                    </a:lnTo>
                    <a:cubicBezTo>
                      <a:pt x="403125" y="217488"/>
                      <a:pt x="406384" y="220683"/>
                      <a:pt x="406384" y="224632"/>
                    </a:cubicBezTo>
                    <a:cubicBezTo>
                      <a:pt x="406384" y="228580"/>
                      <a:pt x="403125" y="231775"/>
                      <a:pt x="399141" y="231775"/>
                    </a:cubicBezTo>
                    <a:lnTo>
                      <a:pt x="65187" y="231775"/>
                    </a:lnTo>
                    <a:cubicBezTo>
                      <a:pt x="61187" y="231775"/>
                      <a:pt x="57944" y="228580"/>
                      <a:pt x="57944" y="224632"/>
                    </a:cubicBezTo>
                    <a:cubicBezTo>
                      <a:pt x="57944" y="220683"/>
                      <a:pt x="61187" y="217488"/>
                      <a:pt x="65187" y="217488"/>
                    </a:cubicBezTo>
                    <a:close/>
                    <a:moveTo>
                      <a:pt x="224747" y="173832"/>
                    </a:moveTo>
                    <a:lnTo>
                      <a:pt x="399133" y="173832"/>
                    </a:lnTo>
                    <a:cubicBezTo>
                      <a:pt x="403130" y="173832"/>
                      <a:pt x="406401" y="177204"/>
                      <a:pt x="406401" y="181373"/>
                    </a:cubicBezTo>
                    <a:cubicBezTo>
                      <a:pt x="406401" y="185540"/>
                      <a:pt x="403130" y="188912"/>
                      <a:pt x="399133" y="188912"/>
                    </a:cubicBezTo>
                    <a:lnTo>
                      <a:pt x="224747" y="188912"/>
                    </a:lnTo>
                    <a:cubicBezTo>
                      <a:pt x="220715" y="188912"/>
                      <a:pt x="217488" y="185540"/>
                      <a:pt x="217488" y="181373"/>
                    </a:cubicBezTo>
                    <a:cubicBezTo>
                      <a:pt x="217488" y="177204"/>
                      <a:pt x="220715" y="173832"/>
                      <a:pt x="224747" y="173832"/>
                    </a:cubicBezTo>
                    <a:close/>
                    <a:moveTo>
                      <a:pt x="224764" y="130175"/>
                    </a:moveTo>
                    <a:lnTo>
                      <a:pt x="297525" y="130175"/>
                    </a:lnTo>
                    <a:cubicBezTo>
                      <a:pt x="301531" y="130175"/>
                      <a:pt x="304801" y="133548"/>
                      <a:pt x="304801" y="137716"/>
                    </a:cubicBezTo>
                    <a:cubicBezTo>
                      <a:pt x="304801" y="141884"/>
                      <a:pt x="301531" y="145256"/>
                      <a:pt x="297525" y="145256"/>
                    </a:cubicBezTo>
                    <a:lnTo>
                      <a:pt x="224764" y="145256"/>
                    </a:lnTo>
                    <a:cubicBezTo>
                      <a:pt x="220726" y="145256"/>
                      <a:pt x="217488" y="141884"/>
                      <a:pt x="217488" y="137716"/>
                    </a:cubicBezTo>
                    <a:cubicBezTo>
                      <a:pt x="217488" y="133548"/>
                      <a:pt x="220726" y="130175"/>
                      <a:pt x="224764" y="130175"/>
                    </a:cubicBezTo>
                    <a:close/>
                    <a:moveTo>
                      <a:pt x="87042" y="101402"/>
                    </a:moveTo>
                    <a:cubicBezTo>
                      <a:pt x="87042" y="101402"/>
                      <a:pt x="87042" y="159743"/>
                      <a:pt x="87042" y="159743"/>
                    </a:cubicBezTo>
                    <a:lnTo>
                      <a:pt x="159809" y="159743"/>
                    </a:lnTo>
                    <a:lnTo>
                      <a:pt x="159809" y="101402"/>
                    </a:lnTo>
                    <a:close/>
                    <a:moveTo>
                      <a:pt x="224764" y="86519"/>
                    </a:moveTo>
                    <a:lnTo>
                      <a:pt x="297525" y="86519"/>
                    </a:lnTo>
                    <a:cubicBezTo>
                      <a:pt x="301531" y="86519"/>
                      <a:pt x="304801" y="89891"/>
                      <a:pt x="304801" y="94060"/>
                    </a:cubicBezTo>
                    <a:cubicBezTo>
                      <a:pt x="304801" y="98227"/>
                      <a:pt x="301531" y="101599"/>
                      <a:pt x="297525" y="101599"/>
                    </a:cubicBezTo>
                    <a:lnTo>
                      <a:pt x="224764" y="101599"/>
                    </a:lnTo>
                    <a:cubicBezTo>
                      <a:pt x="220726" y="101599"/>
                      <a:pt x="217488" y="98227"/>
                      <a:pt x="217488" y="94060"/>
                    </a:cubicBezTo>
                    <a:cubicBezTo>
                      <a:pt x="217488" y="89891"/>
                      <a:pt x="220726" y="86519"/>
                      <a:pt x="224764" y="86519"/>
                    </a:cubicBezTo>
                    <a:close/>
                    <a:moveTo>
                      <a:pt x="72490" y="72232"/>
                    </a:moveTo>
                    <a:lnTo>
                      <a:pt x="174361" y="72232"/>
                    </a:lnTo>
                    <a:cubicBezTo>
                      <a:pt x="182401" y="72232"/>
                      <a:pt x="188907" y="78752"/>
                      <a:pt x="188907" y="86817"/>
                    </a:cubicBezTo>
                    <a:lnTo>
                      <a:pt x="188907" y="174328"/>
                    </a:lnTo>
                    <a:cubicBezTo>
                      <a:pt x="188907" y="182388"/>
                      <a:pt x="182401" y="188908"/>
                      <a:pt x="174361" y="188908"/>
                    </a:cubicBezTo>
                    <a:lnTo>
                      <a:pt x="72490" y="188908"/>
                    </a:lnTo>
                    <a:cubicBezTo>
                      <a:pt x="64450" y="188908"/>
                      <a:pt x="57944" y="182388"/>
                      <a:pt x="57944" y="174328"/>
                    </a:cubicBezTo>
                    <a:lnTo>
                      <a:pt x="57944" y="86817"/>
                    </a:lnTo>
                    <a:cubicBezTo>
                      <a:pt x="57944" y="78752"/>
                      <a:pt x="64450" y="72232"/>
                      <a:pt x="72490" y="72232"/>
                    </a:cubicBezTo>
                    <a:close/>
                    <a:moveTo>
                      <a:pt x="348258" y="29051"/>
                    </a:moveTo>
                    <a:lnTo>
                      <a:pt x="348258" y="87154"/>
                    </a:lnTo>
                    <a:lnTo>
                      <a:pt x="348215" y="87154"/>
                    </a:lnTo>
                    <a:cubicBezTo>
                      <a:pt x="348215" y="103172"/>
                      <a:pt x="361242" y="116205"/>
                      <a:pt x="377237" y="116205"/>
                    </a:cubicBezTo>
                    <a:lnTo>
                      <a:pt x="391747" y="116205"/>
                    </a:lnTo>
                    <a:cubicBezTo>
                      <a:pt x="391747" y="116205"/>
                      <a:pt x="435323" y="116205"/>
                      <a:pt x="435323" y="116205"/>
                    </a:cubicBezTo>
                    <a:close/>
                    <a:moveTo>
                      <a:pt x="43511" y="29051"/>
                    </a:moveTo>
                    <a:cubicBezTo>
                      <a:pt x="35492" y="29051"/>
                      <a:pt x="29000" y="35547"/>
                      <a:pt x="29000" y="43577"/>
                    </a:cubicBezTo>
                    <a:lnTo>
                      <a:pt x="29000" y="392192"/>
                    </a:lnTo>
                    <a:cubicBezTo>
                      <a:pt x="29000" y="400202"/>
                      <a:pt x="35492" y="406718"/>
                      <a:pt x="43511" y="406718"/>
                    </a:cubicBezTo>
                    <a:lnTo>
                      <a:pt x="420812" y="406718"/>
                    </a:lnTo>
                    <a:cubicBezTo>
                      <a:pt x="428830" y="406718"/>
                      <a:pt x="435323" y="400202"/>
                      <a:pt x="435323" y="392192"/>
                    </a:cubicBezTo>
                    <a:cubicBezTo>
                      <a:pt x="435323" y="392192"/>
                      <a:pt x="435323" y="130731"/>
                      <a:pt x="435323" y="130731"/>
                    </a:cubicBezTo>
                    <a:lnTo>
                      <a:pt x="391747" y="130731"/>
                    </a:lnTo>
                    <a:lnTo>
                      <a:pt x="377237" y="130731"/>
                    </a:lnTo>
                    <a:cubicBezTo>
                      <a:pt x="353202" y="130731"/>
                      <a:pt x="333704" y="111222"/>
                      <a:pt x="333704" y="87154"/>
                    </a:cubicBezTo>
                    <a:lnTo>
                      <a:pt x="333747" y="87154"/>
                    </a:lnTo>
                    <a:lnTo>
                      <a:pt x="333747" y="29051"/>
                    </a:lnTo>
                    <a:close/>
                    <a:moveTo>
                      <a:pt x="43511" y="0"/>
                    </a:moveTo>
                    <a:lnTo>
                      <a:pt x="348258" y="0"/>
                    </a:lnTo>
                    <a:cubicBezTo>
                      <a:pt x="355933" y="0"/>
                      <a:pt x="363328" y="3046"/>
                      <a:pt x="368767" y="8493"/>
                    </a:cubicBezTo>
                    <a:lnTo>
                      <a:pt x="455831" y="95647"/>
                    </a:lnTo>
                    <a:cubicBezTo>
                      <a:pt x="461270" y="101094"/>
                      <a:pt x="464323" y="108498"/>
                      <a:pt x="464323" y="116205"/>
                    </a:cubicBezTo>
                    <a:lnTo>
                      <a:pt x="464323" y="392192"/>
                    </a:lnTo>
                    <a:cubicBezTo>
                      <a:pt x="464323" y="416220"/>
                      <a:pt x="444803" y="435769"/>
                      <a:pt x="420812" y="435769"/>
                    </a:cubicBezTo>
                    <a:lnTo>
                      <a:pt x="43511" y="435769"/>
                    </a:lnTo>
                    <a:cubicBezTo>
                      <a:pt x="19520" y="435769"/>
                      <a:pt x="0" y="416220"/>
                      <a:pt x="0" y="392192"/>
                    </a:cubicBezTo>
                    <a:lnTo>
                      <a:pt x="0" y="43577"/>
                    </a:lnTo>
                    <a:cubicBezTo>
                      <a:pt x="0" y="19529"/>
                      <a:pt x="19520" y="0"/>
                      <a:pt x="43511" y="0"/>
                    </a:cubicBezTo>
                    <a:close/>
                  </a:path>
                </a:pathLst>
              </a:custGeom>
              <a:solidFill>
                <a:srgbClr val="4256A4"/>
              </a:solidFill>
              <a:ln>
                <a:noFill/>
              </a:ln>
              <a:effec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1" name="文本框 10"/>
            <p:cNvSpPr txBox="1"/>
            <p:nvPr/>
          </p:nvSpPr>
          <p:spPr>
            <a:xfrm>
              <a:off x="1927479" y="1084173"/>
              <a:ext cx="4941757" cy="1390573"/>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000" b="1" dirty="0">
                  <a:solidFill>
                    <a:srgbClr val="FF0000"/>
                  </a:solidFill>
                  <a:cs typeface="+mn-ea"/>
                  <a:sym typeface="+mn-lt"/>
                </a:rPr>
                <a:t>获得自主发明专利</a:t>
              </a:r>
              <a:endParaRPr lang="en-US" altLang="zh-CN" sz="2000" b="1" dirty="0">
                <a:solidFill>
                  <a:srgbClr val="FF0000"/>
                </a:solidFill>
                <a:cs typeface="+mn-ea"/>
                <a:sym typeface="+mn-lt"/>
              </a:endParaRPr>
            </a:p>
            <a:p>
              <a:pPr>
                <a:lnSpc>
                  <a:spcPct val="114000"/>
                </a:lnSpc>
              </a:pPr>
              <a:r>
                <a:rPr lang="zh-CN" altLang="en-US" b="1" dirty="0">
                  <a:cs typeface="+mn-ea"/>
                  <a:sym typeface="+mn-lt"/>
                </a:rPr>
                <a:t>专利号：</a:t>
              </a:r>
              <a:endParaRPr lang="en-US" altLang="zh-CN" b="1" dirty="0">
                <a:cs typeface="+mn-ea"/>
                <a:sym typeface="+mn-lt"/>
              </a:endParaRPr>
            </a:p>
            <a:p>
              <a:pPr>
                <a:lnSpc>
                  <a:spcPct val="114000"/>
                </a:lnSpc>
              </a:pPr>
              <a:r>
                <a:rPr lang="en-US" altLang="zh-CN" b="1" dirty="0">
                  <a:cs typeface="+mn-ea"/>
                  <a:sym typeface="+mn-lt"/>
                </a:rPr>
                <a:t>ZL 2014 1 0369273.3         ZL 2014 1 0422808.9</a:t>
              </a:r>
              <a:endParaRPr lang="en-US" altLang="zh-CN" b="1" dirty="0">
                <a:cs typeface="+mn-ea"/>
                <a:sym typeface="+mn-lt"/>
              </a:endParaRPr>
            </a:p>
            <a:p>
              <a:pPr>
                <a:lnSpc>
                  <a:spcPct val="114000"/>
                </a:lnSpc>
              </a:pPr>
              <a:endParaRPr lang="zh-CN" altLang="en-US" b="1" dirty="0">
                <a:cs typeface="+mn-ea"/>
                <a:sym typeface="+mn-lt"/>
              </a:endParaRPr>
            </a:p>
          </p:txBody>
        </p:sp>
      </p:grpSp>
      <p:grpSp>
        <p:nvGrpSpPr>
          <p:cNvPr id="14" name="组合 13"/>
          <p:cNvGrpSpPr/>
          <p:nvPr/>
        </p:nvGrpSpPr>
        <p:grpSpPr>
          <a:xfrm>
            <a:off x="7265517" y="1398957"/>
            <a:ext cx="637306" cy="637308"/>
            <a:chOff x="456371" y="2018906"/>
            <a:chExt cx="637306" cy="637308"/>
          </a:xfrm>
        </p:grpSpPr>
        <p:sp>
          <p:nvSpPr>
            <p:cNvPr id="15" name="椭圆 14"/>
            <p:cNvSpPr>
              <a:spLocks noChangeAspect="1"/>
            </p:cNvSpPr>
            <p:nvPr/>
          </p:nvSpPr>
          <p:spPr>
            <a:xfrm>
              <a:off x="456371" y="2018906"/>
              <a:ext cx="637306" cy="637308"/>
            </a:xfrm>
            <a:prstGeom prst="ellipse">
              <a:avLst/>
            </a:prstGeom>
            <a:solidFill>
              <a:schemeClr val="bg1">
                <a:lumMod val="95000"/>
              </a:schemeClr>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6" name="图形 31" descr="竖起的大拇指手势 纯色填充"/>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14" y="2160284"/>
              <a:ext cx="355820" cy="355820"/>
            </a:xfrm>
            <a:prstGeom prst="rect">
              <a:avLst/>
            </a:prstGeom>
          </p:spPr>
        </p:pic>
      </p:grpSp>
      <p:sp>
        <p:nvSpPr>
          <p:cNvPr id="17" name="文本框 16"/>
          <p:cNvSpPr txBox="1"/>
          <p:nvPr/>
        </p:nvSpPr>
        <p:spPr>
          <a:xfrm>
            <a:off x="7917059" y="1508468"/>
            <a:ext cx="3277413" cy="41601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000" b="1" dirty="0" smtClean="0">
                <a:solidFill>
                  <a:srgbClr val="FF0000"/>
                </a:solidFill>
                <a:cs typeface="+mn-ea"/>
                <a:sym typeface="+mn-lt"/>
              </a:rPr>
              <a:t>剂型创新带来的优势</a:t>
            </a:r>
            <a:endParaRPr lang="en-US" altLang="zh-CN" sz="2000" b="1" dirty="0">
              <a:solidFill>
                <a:srgbClr val="FF0000"/>
              </a:solidFill>
              <a:cs typeface="+mn-ea"/>
              <a:sym typeface="+mn-lt"/>
            </a:endParaRPr>
          </a:p>
        </p:txBody>
      </p:sp>
      <p:sp>
        <p:nvSpPr>
          <p:cNvPr id="18" name="文本框 17"/>
          <p:cNvSpPr txBox="1"/>
          <p:nvPr/>
        </p:nvSpPr>
        <p:spPr>
          <a:xfrm>
            <a:off x="7488829" y="4437895"/>
            <a:ext cx="4617504" cy="383695"/>
          </a:xfrm>
          <a:prstGeom prst="rect">
            <a:avLst/>
          </a:prstGeom>
          <a:noFill/>
        </p:spPr>
        <p:txBody>
          <a:bodyPr wrap="square" rtlCol="0">
            <a:spAutoFit/>
            <a:scene3d>
              <a:camera prst="orthographicFront"/>
              <a:lightRig rig="threePt" dir="t"/>
            </a:scene3d>
            <a:sp3d contourW="12700"/>
          </a:bodyPr>
          <a:lstStyle/>
          <a:p>
            <a:pPr marL="285750" indent="-285750">
              <a:lnSpc>
                <a:spcPct val="114000"/>
              </a:lnSpc>
              <a:buFont typeface="Wingdings" panose="05000000000000000000" pitchFamily="2" charset="2"/>
              <a:buChar char="ü"/>
            </a:pPr>
            <a:r>
              <a:rPr lang="zh-CN" altLang="en-US" b="1" dirty="0">
                <a:cs typeface="+mn-ea"/>
                <a:sym typeface="+mn-lt"/>
              </a:rPr>
              <a:t>不良反应低，</a:t>
            </a:r>
            <a:r>
              <a:rPr lang="zh-CN" altLang="en-US" b="1" dirty="0">
                <a:solidFill>
                  <a:srgbClr val="FF0000"/>
                </a:solidFill>
                <a:cs typeface="+mn-ea"/>
                <a:sym typeface="+mn-lt"/>
              </a:rPr>
              <a:t>安全性更佳</a:t>
            </a:r>
            <a:r>
              <a:rPr lang="en-US" altLang="zh-CN" sz="1800" baseline="30000" dirty="0">
                <a:solidFill>
                  <a:srgbClr val="FF0000"/>
                </a:solidFill>
                <a:cs typeface="+mn-ea"/>
                <a:sym typeface="+mn-lt"/>
              </a:rPr>
              <a:t>[3]</a:t>
            </a:r>
            <a:r>
              <a:rPr lang="en-US" altLang="zh-CN" sz="1800" dirty="0">
                <a:solidFill>
                  <a:srgbClr val="FF0000"/>
                </a:solidFill>
                <a:cs typeface="+mn-ea"/>
                <a:sym typeface="+mn-lt"/>
              </a:rPr>
              <a:t> </a:t>
            </a:r>
            <a:endParaRPr lang="en-US" altLang="zh-CN" b="1" dirty="0">
              <a:solidFill>
                <a:srgbClr val="FF0000"/>
              </a:solidFill>
              <a:cs typeface="+mn-ea"/>
              <a:sym typeface="+mn-lt"/>
            </a:endParaRPr>
          </a:p>
        </p:txBody>
      </p:sp>
      <p:pic>
        <p:nvPicPr>
          <p:cNvPr id="19" name="图片 18"/>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575101" y="2406783"/>
            <a:ext cx="3836566" cy="2012010"/>
          </a:xfrm>
          <a:prstGeom prst="rect">
            <a:avLst/>
          </a:prstGeom>
        </p:spPr>
      </p:pic>
      <p:pic>
        <p:nvPicPr>
          <p:cNvPr id="20" name="图片 19"/>
          <p:cNvPicPr>
            <a:picLocks noChangeAspect="1"/>
          </p:cNvPicPr>
          <p:nvPr/>
        </p:nvPicPr>
        <p:blipFill>
          <a:blip r:embed="rId6">
            <a:grayscl/>
          </a:blip>
          <a:stretch>
            <a:fillRect/>
          </a:stretch>
        </p:blipFill>
        <p:spPr>
          <a:xfrm>
            <a:off x="7374034" y="4811194"/>
            <a:ext cx="2492850" cy="1790878"/>
          </a:xfrm>
          <a:prstGeom prst="rect">
            <a:avLst/>
          </a:prstGeom>
        </p:spPr>
      </p:pic>
      <p:pic>
        <p:nvPicPr>
          <p:cNvPr id="21" name="图片 20"/>
          <p:cNvPicPr>
            <a:picLocks noChangeAspect="1"/>
          </p:cNvPicPr>
          <p:nvPr/>
        </p:nvPicPr>
        <p:blipFill>
          <a:blip r:embed="rId7">
            <a:grayscl/>
          </a:blip>
          <a:stretch>
            <a:fillRect/>
          </a:stretch>
        </p:blipFill>
        <p:spPr>
          <a:xfrm>
            <a:off x="9370578" y="4825975"/>
            <a:ext cx="2586478" cy="1761364"/>
          </a:xfrm>
          <a:prstGeom prst="rect">
            <a:avLst/>
          </a:prstGeom>
        </p:spPr>
      </p:pic>
      <p:sp>
        <p:nvSpPr>
          <p:cNvPr id="22" name="文本框 21"/>
          <p:cNvSpPr txBox="1"/>
          <p:nvPr/>
        </p:nvSpPr>
        <p:spPr>
          <a:xfrm>
            <a:off x="7477663" y="2089877"/>
            <a:ext cx="4617504" cy="408125"/>
          </a:xfrm>
          <a:prstGeom prst="rect">
            <a:avLst/>
          </a:prstGeom>
          <a:noFill/>
        </p:spPr>
        <p:txBody>
          <a:bodyPr wrap="square" rtlCol="0">
            <a:spAutoFit/>
            <a:scene3d>
              <a:camera prst="orthographicFront"/>
              <a:lightRig rig="threePt" dir="t"/>
            </a:scene3d>
            <a:sp3d contourW="12700"/>
          </a:bodyPr>
          <a:lstStyle/>
          <a:p>
            <a:pPr marL="285750" indent="-285750">
              <a:lnSpc>
                <a:spcPct val="114000"/>
              </a:lnSpc>
              <a:buFont typeface="Wingdings" panose="05000000000000000000" pitchFamily="2" charset="2"/>
              <a:buChar char="ü"/>
            </a:pPr>
            <a:r>
              <a:rPr lang="zh-CN" altLang="en-US" b="1" dirty="0">
                <a:solidFill>
                  <a:srgbClr val="FF0000"/>
                </a:solidFill>
                <a:cs typeface="+mn-ea"/>
                <a:sym typeface="+mn-lt"/>
              </a:rPr>
              <a:t>每日用药一次，患者依从性高</a:t>
            </a:r>
            <a:r>
              <a:rPr lang="en-US" altLang="zh-CN" sz="1800" baseline="30000" dirty="0">
                <a:solidFill>
                  <a:srgbClr val="FF0000"/>
                </a:solidFill>
                <a:cs typeface="+mn-ea"/>
                <a:sym typeface="+mn-lt"/>
              </a:rPr>
              <a:t>[1,2]</a:t>
            </a:r>
            <a:r>
              <a:rPr lang="en-US" altLang="zh-CN" sz="1800" dirty="0">
                <a:solidFill>
                  <a:srgbClr val="FF0000"/>
                </a:solidFill>
                <a:cs typeface="+mn-ea"/>
                <a:sym typeface="+mn-lt"/>
              </a:rPr>
              <a:t> </a:t>
            </a:r>
            <a:endParaRPr lang="en-US" altLang="zh-CN" b="1" dirty="0">
              <a:solidFill>
                <a:srgbClr val="FF0000"/>
              </a:solidFill>
              <a:cs typeface="+mn-ea"/>
              <a:sym typeface="+mn-lt"/>
            </a:endParaRPr>
          </a:p>
        </p:txBody>
      </p:sp>
      <p:sp>
        <p:nvSpPr>
          <p:cNvPr id="24" name="文本框 23"/>
          <p:cNvSpPr txBox="1"/>
          <p:nvPr/>
        </p:nvSpPr>
        <p:spPr>
          <a:xfrm>
            <a:off x="4045839" y="6495648"/>
            <a:ext cx="3954018" cy="221856"/>
          </a:xfrm>
          <a:prstGeom prst="rect">
            <a:avLst/>
          </a:prstGeom>
          <a:noFill/>
        </p:spPr>
        <p:txBody>
          <a:bodyPr wrap="square">
            <a:spAutoFit/>
          </a:bodyPr>
          <a:lstStyle/>
          <a:p>
            <a:pPr>
              <a:lnSpc>
                <a:spcPct val="114000"/>
              </a:lnSpc>
            </a:pPr>
            <a:r>
              <a:rPr lang="en-US" altLang="zh-CN" sz="800" dirty="0">
                <a:cs typeface="+mn-ea"/>
                <a:sym typeface="+mn-lt"/>
              </a:rPr>
              <a:t>[3]</a:t>
            </a:r>
            <a:r>
              <a:rPr lang="de-DE" altLang="zh-CN" sz="800" dirty="0">
                <a:cs typeface="+mn-ea"/>
                <a:sym typeface="+mn-lt"/>
              </a:rPr>
              <a:t> J Wainstein </a:t>
            </a:r>
            <a:r>
              <a:rPr lang="zh-CN" altLang="de-DE" sz="800" dirty="0">
                <a:cs typeface="+mn-ea"/>
                <a:sym typeface="+mn-lt"/>
              </a:rPr>
              <a:t>，</a:t>
            </a:r>
            <a:r>
              <a:rPr lang="de-DE" altLang="zh-CN" sz="800" dirty="0">
                <a:cs typeface="+mn-ea"/>
                <a:sym typeface="+mn-lt"/>
              </a:rPr>
              <a:t>et al.Diabetes Obes Metab . 2012 May;14(5):409-18.</a:t>
            </a:r>
            <a:endParaRPr lang="en-US" altLang="zh-CN" sz="800" dirty="0">
              <a:cs typeface="+mn-ea"/>
              <a:sym typeface="+mn-lt"/>
            </a:endParaRPr>
          </a:p>
        </p:txBody>
      </p:sp>
      <p:pic>
        <p:nvPicPr>
          <p:cNvPr id="25" name="图片 24"/>
          <p:cNvPicPr>
            <a:picLocks noChangeAspect="1"/>
          </p:cNvPicPr>
          <p:nvPr/>
        </p:nvPicPr>
        <p:blipFill rotWithShape="1">
          <a:blip r:embed="rId8"/>
          <a:srcRect l="3752" t="4687" r="1905" b="1651"/>
          <a:stretch>
            <a:fillRect/>
          </a:stretch>
        </p:blipFill>
        <p:spPr>
          <a:xfrm>
            <a:off x="3682520" y="2502956"/>
            <a:ext cx="2581120" cy="3707427"/>
          </a:xfrm>
          <a:prstGeom prst="rect">
            <a:avLst/>
          </a:prstGeom>
        </p:spPr>
      </p:pic>
      <p:pic>
        <p:nvPicPr>
          <p:cNvPr id="26" name="图片 25"/>
          <p:cNvPicPr>
            <a:picLocks noChangeAspect="1"/>
          </p:cNvPicPr>
          <p:nvPr/>
        </p:nvPicPr>
        <p:blipFill rotWithShape="1">
          <a:blip r:embed="rId9"/>
          <a:srcRect l="3352" t="3175" r="2190" b="1178"/>
          <a:stretch>
            <a:fillRect/>
          </a:stretch>
        </p:blipFill>
        <p:spPr>
          <a:xfrm>
            <a:off x="841247" y="2496313"/>
            <a:ext cx="2542033" cy="3685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flipH="1">
            <a:off x="92297" y="196344"/>
            <a:ext cx="1390274"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公平性</a:t>
            </a:r>
            <a:endParaRPr lang="zh-CN" altLang="en-US" sz="2400" b="1" dirty="0">
              <a:solidFill>
                <a:srgbClr val="015D6C"/>
              </a:solidFill>
              <a:cs typeface="+mn-ea"/>
              <a:sym typeface="+mn-lt"/>
            </a:endParaRPr>
          </a:p>
        </p:txBody>
      </p:sp>
      <p:sp>
        <p:nvSpPr>
          <p:cNvPr id="7" name="文本框 6"/>
          <p:cNvSpPr txBox="1"/>
          <p:nvPr/>
        </p:nvSpPr>
        <p:spPr>
          <a:xfrm>
            <a:off x="1597891" y="112137"/>
            <a:ext cx="10594109" cy="1135696"/>
          </a:xfrm>
          <a:prstGeom prst="rect">
            <a:avLst/>
          </a:prstGeom>
          <a:noFill/>
        </p:spPr>
        <p:txBody>
          <a:bodyPr wrap="square" rtlCol="0">
            <a:spAutoFit/>
          </a:bodyPr>
          <a:lstStyle/>
          <a:p>
            <a:pPr>
              <a:lnSpc>
                <a:spcPct val="113000"/>
              </a:lnSpc>
            </a:pPr>
            <a:r>
              <a:rPr kumimoji="1" lang="zh-CN" altLang="en-US" sz="2000" b="1" dirty="0">
                <a:latin typeface="+mn-ea"/>
                <a:cs typeface="+mn-ea"/>
                <a:sym typeface="+mn-lt"/>
              </a:rPr>
              <a:t>弥补目录内固定组合</a:t>
            </a:r>
            <a:r>
              <a:rPr kumimoji="1" lang="zh-CN" altLang="en-US" sz="2000" b="1" dirty="0" smtClean="0">
                <a:latin typeface="+mn-ea"/>
                <a:cs typeface="+mn-ea"/>
                <a:sym typeface="+mn-lt"/>
              </a:rPr>
              <a:t>复方制剂单一</a:t>
            </a:r>
            <a:r>
              <a:rPr kumimoji="1" lang="zh-CN" altLang="en-US" sz="2000" b="1" dirty="0">
                <a:latin typeface="+mn-ea"/>
                <a:cs typeface="+mn-ea"/>
                <a:sym typeface="+mn-lt"/>
              </a:rPr>
              <a:t>的短板（固定复方</a:t>
            </a:r>
            <a:r>
              <a:rPr kumimoji="1" lang="zh-CN" altLang="en-US" sz="2000" b="1" dirty="0" smtClean="0">
                <a:latin typeface="+mn-ea"/>
                <a:cs typeface="+mn-ea"/>
                <a:sym typeface="+mn-lt"/>
              </a:rPr>
              <a:t>缓释</a:t>
            </a:r>
            <a:r>
              <a:rPr kumimoji="1" lang="zh-CN" altLang="en-US" sz="2000" b="1" dirty="0">
                <a:latin typeface="+mn-ea"/>
                <a:cs typeface="+mn-ea"/>
                <a:sym typeface="+mn-lt"/>
              </a:rPr>
              <a:t>制剂</a:t>
            </a:r>
            <a:r>
              <a:rPr kumimoji="1" lang="zh-CN" altLang="en-US" sz="2000" b="1" dirty="0" smtClean="0">
                <a:latin typeface="+mn-ea"/>
                <a:cs typeface="+mn-ea"/>
                <a:sym typeface="+mn-lt"/>
              </a:rPr>
              <a:t>），</a:t>
            </a:r>
            <a:r>
              <a:rPr kumimoji="1" lang="zh-CN" altLang="en-US" sz="2000" b="1" dirty="0">
                <a:latin typeface="+mn-ea"/>
                <a:cs typeface="+mn-ea"/>
                <a:sym typeface="+mn-lt"/>
              </a:rPr>
              <a:t>丰富治疗手段，且</a:t>
            </a:r>
            <a:r>
              <a:rPr kumimoji="1" lang="zh-CN" altLang="en-US" sz="2000" b="1" dirty="0" smtClean="0">
                <a:latin typeface="+mn-ea"/>
                <a:cs typeface="+mn-ea"/>
                <a:sym typeface="+mn-lt"/>
              </a:rPr>
              <a:t>复方制剂中</a:t>
            </a:r>
            <a:r>
              <a:rPr kumimoji="1" lang="zh-CN" altLang="en-US" sz="2000" b="1" dirty="0">
                <a:latin typeface="+mn-ea"/>
                <a:cs typeface="+mn-ea"/>
                <a:sym typeface="+mn-lt"/>
              </a:rPr>
              <a:t>价格经济，符合医保基本原则节约基金</a:t>
            </a:r>
            <a:r>
              <a:rPr kumimoji="1" lang="zh-CN" altLang="en-US" sz="2000" b="1" dirty="0" smtClean="0">
                <a:latin typeface="+mn-ea"/>
                <a:cs typeface="+mn-ea"/>
                <a:sym typeface="+mn-lt"/>
              </a:rPr>
              <a:t>；</a:t>
            </a:r>
            <a:r>
              <a:rPr kumimoji="1" lang="zh-CN" altLang="en-US" sz="2000" b="1" dirty="0" smtClean="0">
                <a:solidFill>
                  <a:srgbClr val="FF0000"/>
                </a:solidFill>
                <a:latin typeface="+mn-ea"/>
                <a:cs typeface="+mn-ea"/>
                <a:sym typeface="+mn-lt"/>
              </a:rPr>
              <a:t>固定</a:t>
            </a:r>
            <a:r>
              <a:rPr kumimoji="1" lang="zh-CN" altLang="en-US" sz="2000" b="1" dirty="0">
                <a:solidFill>
                  <a:srgbClr val="FF0000"/>
                </a:solidFill>
                <a:latin typeface="+mn-ea"/>
                <a:cs typeface="+mn-ea"/>
                <a:sym typeface="+mn-lt"/>
              </a:rPr>
              <a:t>复方缓释制剂依从性更高，</a:t>
            </a:r>
            <a:r>
              <a:rPr kumimoji="1" lang="zh-CN" altLang="en-US" sz="2000" b="1" dirty="0">
                <a:latin typeface="+mn-ea"/>
                <a:cs typeface="+mn-ea"/>
                <a:sym typeface="+mn-lt"/>
              </a:rPr>
              <a:t>优化医患管理</a:t>
            </a:r>
            <a:r>
              <a:rPr kumimoji="1" lang="zh-CN" altLang="en-US" sz="2000" b="1" dirty="0" smtClean="0">
                <a:latin typeface="+mn-ea"/>
                <a:cs typeface="+mn-ea"/>
                <a:sym typeface="+mn-lt"/>
              </a:rPr>
              <a:t>，临床和医</a:t>
            </a:r>
            <a:r>
              <a:rPr kumimoji="1" lang="zh-CN" altLang="en-US" sz="2000" b="1" dirty="0">
                <a:latin typeface="+mn-ea"/>
                <a:cs typeface="+mn-ea"/>
                <a:sym typeface="+mn-lt"/>
              </a:rPr>
              <a:t>保管</a:t>
            </a:r>
            <a:r>
              <a:rPr kumimoji="1" lang="zh-CN" altLang="en-US" sz="2000" b="1" dirty="0" smtClean="0">
                <a:latin typeface="+mn-ea"/>
                <a:cs typeface="+mn-ea"/>
                <a:sym typeface="+mn-lt"/>
              </a:rPr>
              <a:t>理无难度</a:t>
            </a:r>
            <a:endParaRPr kumimoji="1" lang="zh-CN" altLang="en-US" sz="2000" b="1" dirty="0">
              <a:latin typeface="+mn-ea"/>
              <a:cs typeface="+mn-ea"/>
              <a:sym typeface="+mn-lt"/>
            </a:endParaRPr>
          </a:p>
        </p:txBody>
      </p:sp>
      <p:sp>
        <p:nvSpPr>
          <p:cNvPr id="8" name="圆角矩形 18"/>
          <p:cNvSpPr/>
          <p:nvPr/>
        </p:nvSpPr>
        <p:spPr>
          <a:xfrm>
            <a:off x="657575" y="1381101"/>
            <a:ext cx="5438425" cy="2750373"/>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Rectangle 13" descr="FD1DDF730CE4456e89755B07FE1653D0# #Rectangle 13"/>
          <p:cNvSpPr>
            <a:spLocks noChangeArrowheads="1"/>
          </p:cNvSpPr>
          <p:nvPr/>
        </p:nvSpPr>
        <p:spPr bwMode="auto">
          <a:xfrm>
            <a:off x="1689394" y="1564540"/>
            <a:ext cx="3187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mn-ea"/>
                <a:ea typeface="+mn-ea"/>
                <a:cs typeface="+mn-ea"/>
                <a:sym typeface="+mn-lt"/>
              </a:rPr>
              <a:t>公众健康影响显著</a:t>
            </a:r>
            <a:endParaRPr kumimoji="0" lang="zh-CN" altLang="en-US" sz="2800" b="1" i="0" u="none" strike="noStrike" kern="0" cap="none" spc="0" normalizeH="0" baseline="0" noProof="0" dirty="0">
              <a:ln>
                <a:noFill/>
              </a:ln>
              <a:effectLst/>
              <a:uLnTx/>
              <a:uFillTx/>
              <a:latin typeface="+mn-ea"/>
              <a:ea typeface="+mn-ea"/>
              <a:cs typeface="+mn-ea"/>
              <a:sym typeface="+mn-lt"/>
            </a:endParaRPr>
          </a:p>
        </p:txBody>
      </p:sp>
      <p:sp>
        <p:nvSpPr>
          <p:cNvPr id="10" name="Rectangle 13" descr="FD1DDF730CE4456e89755B07FE1653D0# #Rectangle 13"/>
          <p:cNvSpPr>
            <a:spLocks noChangeArrowheads="1"/>
          </p:cNvSpPr>
          <p:nvPr/>
        </p:nvSpPr>
        <p:spPr bwMode="auto">
          <a:xfrm>
            <a:off x="925763" y="2177661"/>
            <a:ext cx="5054413" cy="17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12000"/>
              </a:lnSpc>
              <a:buFont typeface="Wingdings" panose="05000000000000000000" pitchFamily="2" charset="2"/>
              <a:buChar char="p"/>
            </a:pPr>
            <a:r>
              <a:rPr kumimoji="1" lang="zh-CN" altLang="en-US" sz="1600" b="1" dirty="0">
                <a:solidFill>
                  <a:srgbClr val="FF0000"/>
                </a:solidFill>
                <a:latin typeface="+mn-ea"/>
                <a:ea typeface="+mn-ea"/>
              </a:rPr>
              <a:t>糖尿病疾病负担</a:t>
            </a:r>
            <a:r>
              <a:rPr kumimoji="1" lang="zh-CN" altLang="en-US" sz="1600" b="1" dirty="0" smtClean="0">
                <a:solidFill>
                  <a:srgbClr val="FF0000"/>
                </a:solidFill>
                <a:latin typeface="+mn-ea"/>
                <a:ea typeface="+mn-ea"/>
              </a:rPr>
              <a:t>重</a:t>
            </a:r>
            <a:r>
              <a:rPr kumimoji="1" lang="zh-CN" altLang="en-US" sz="1600" dirty="0" smtClean="0">
                <a:solidFill>
                  <a:schemeClr val="tx1"/>
                </a:solidFill>
                <a:latin typeface="+mn-ea"/>
                <a:ea typeface="+mn-ea"/>
              </a:rPr>
              <a:t>，中国大陆糖尿病患病人数突破</a:t>
            </a:r>
            <a:r>
              <a:rPr kumimoji="1" lang="en-US" altLang="zh-CN" sz="1600" b="1" dirty="0">
                <a:solidFill>
                  <a:srgbClr val="FF0000"/>
                </a:solidFill>
                <a:latin typeface="+mn-ea"/>
                <a:ea typeface="+mn-ea"/>
              </a:rPr>
              <a:t>1.41</a:t>
            </a:r>
            <a:r>
              <a:rPr kumimoji="1" lang="zh-CN" altLang="en-US" sz="1600" b="1" dirty="0" smtClean="0">
                <a:solidFill>
                  <a:srgbClr val="FF0000"/>
                </a:solidFill>
                <a:latin typeface="+mn-ea"/>
                <a:ea typeface="+mn-ea"/>
              </a:rPr>
              <a:t>亿</a:t>
            </a:r>
            <a:r>
              <a:rPr kumimoji="1" lang="zh-CN" altLang="en-US" sz="1600" dirty="0" smtClean="0">
                <a:solidFill>
                  <a:schemeClr val="tx1"/>
                </a:solidFill>
                <a:latin typeface="+mn-ea"/>
                <a:ea typeface="+mn-ea"/>
              </a:rPr>
              <a:t>，</a:t>
            </a:r>
            <a:r>
              <a:rPr kumimoji="1" lang="zh-CN" altLang="en-US" sz="1600" dirty="0">
                <a:solidFill>
                  <a:schemeClr val="tx1"/>
                </a:solidFill>
                <a:latin typeface="+mn-ea"/>
                <a:ea typeface="+mn-ea"/>
              </a:rPr>
              <a:t>每年死于糖尿病人数近</a:t>
            </a:r>
            <a:r>
              <a:rPr kumimoji="1" lang="en-US" altLang="zh-CN" sz="1600" dirty="0">
                <a:solidFill>
                  <a:schemeClr val="tx1"/>
                </a:solidFill>
                <a:latin typeface="+mn-ea"/>
                <a:ea typeface="+mn-ea"/>
              </a:rPr>
              <a:t>140</a:t>
            </a:r>
            <a:r>
              <a:rPr kumimoji="1" lang="zh-CN" altLang="en-US" sz="1600" dirty="0">
                <a:solidFill>
                  <a:schemeClr val="tx1"/>
                </a:solidFill>
                <a:latin typeface="+mn-ea"/>
                <a:ea typeface="+mn-ea"/>
              </a:rPr>
              <a:t>万</a:t>
            </a:r>
            <a:r>
              <a:rPr kumimoji="1" lang="zh-CN" altLang="en-US" sz="1600" dirty="0" smtClean="0">
                <a:solidFill>
                  <a:schemeClr val="tx1"/>
                </a:solidFill>
                <a:latin typeface="+mn-ea"/>
                <a:ea typeface="+mn-ea"/>
              </a:rPr>
              <a:t>，相关</a:t>
            </a:r>
            <a:r>
              <a:rPr kumimoji="1" lang="zh-CN" altLang="en-US" sz="1600" dirty="0">
                <a:solidFill>
                  <a:schemeClr val="tx1"/>
                </a:solidFill>
                <a:latin typeface="+mn-ea"/>
                <a:ea typeface="+mn-ea"/>
              </a:rPr>
              <a:t>医疗</a:t>
            </a:r>
            <a:r>
              <a:rPr kumimoji="1" lang="zh-CN" altLang="en-US" sz="1600" dirty="0">
                <a:latin typeface="+mn-ea"/>
                <a:ea typeface="+mn-ea"/>
              </a:rPr>
              <a:t>支达</a:t>
            </a:r>
            <a:r>
              <a:rPr kumimoji="1" lang="en-US" altLang="zh-CN" sz="1600" dirty="0">
                <a:latin typeface="+mn-ea"/>
                <a:ea typeface="+mn-ea"/>
              </a:rPr>
              <a:t>1653</a:t>
            </a:r>
            <a:r>
              <a:rPr kumimoji="1" lang="zh-CN" altLang="en-US" sz="1600" dirty="0">
                <a:latin typeface="+mn-ea"/>
                <a:ea typeface="+mn-ea"/>
              </a:rPr>
              <a:t>亿</a:t>
            </a:r>
            <a:r>
              <a:rPr kumimoji="1" lang="zh-CN" altLang="en-US" sz="1600" dirty="0" smtClean="0">
                <a:latin typeface="+mn-ea"/>
                <a:ea typeface="+mn-ea"/>
              </a:rPr>
              <a:t>美元，出</a:t>
            </a:r>
            <a:r>
              <a:rPr kumimoji="1" lang="zh-CN" altLang="en-US" sz="1600" dirty="0">
                <a:solidFill>
                  <a:schemeClr val="tx1"/>
                </a:solidFill>
                <a:latin typeface="+mn-ea"/>
                <a:ea typeface="+mn-ea"/>
              </a:rPr>
              <a:t>排世界</a:t>
            </a:r>
            <a:r>
              <a:rPr kumimoji="1" lang="zh-CN" altLang="en-US" sz="1600" dirty="0" smtClean="0">
                <a:solidFill>
                  <a:schemeClr val="tx1"/>
                </a:solidFill>
                <a:latin typeface="+mn-ea"/>
                <a:ea typeface="+mn-ea"/>
              </a:rPr>
              <a:t>第二</a:t>
            </a:r>
            <a:r>
              <a:rPr kumimoji="1" lang="zh-CN" altLang="en-US" sz="1600" dirty="0">
                <a:latin typeface="+mn-ea"/>
                <a:ea typeface="+mn-ea"/>
              </a:rPr>
              <a:t>；</a:t>
            </a:r>
            <a:endParaRPr kumimoji="1" lang="en-US" altLang="zh-CN" sz="1600" dirty="0">
              <a:solidFill>
                <a:schemeClr val="tx1"/>
              </a:solidFill>
              <a:latin typeface="+mn-ea"/>
              <a:ea typeface="+mn-ea"/>
            </a:endParaRPr>
          </a:p>
          <a:p>
            <a:pPr marL="285750" indent="-285750">
              <a:lnSpc>
                <a:spcPct val="112000"/>
              </a:lnSpc>
              <a:buFont typeface="Wingdings" panose="05000000000000000000" pitchFamily="2" charset="2"/>
              <a:buChar char="p"/>
            </a:pPr>
            <a:r>
              <a:rPr kumimoji="1" lang="zh-CN" altLang="en-US" sz="1600" dirty="0" smtClean="0">
                <a:solidFill>
                  <a:schemeClr val="tx1"/>
                </a:solidFill>
                <a:latin typeface="+mn-ea"/>
                <a:ea typeface="+mn-ea"/>
              </a:rPr>
              <a:t>早期</a:t>
            </a:r>
            <a:r>
              <a:rPr kumimoji="1" lang="zh-CN" altLang="en-US" sz="1600" b="1" dirty="0">
                <a:solidFill>
                  <a:srgbClr val="FF0000"/>
                </a:solidFill>
                <a:latin typeface="+mn-ea"/>
                <a:ea typeface="+mn-ea"/>
              </a:rPr>
              <a:t>及时</a:t>
            </a:r>
            <a:r>
              <a:rPr kumimoji="1" lang="zh-CN" altLang="en-US" sz="1600" b="1" dirty="0" smtClean="0">
                <a:solidFill>
                  <a:srgbClr val="FF0000"/>
                </a:solidFill>
                <a:latin typeface="+mn-ea"/>
                <a:ea typeface="+mn-ea"/>
              </a:rPr>
              <a:t>启用西格列汀二甲双胍缓释片治疗，</a:t>
            </a:r>
            <a:r>
              <a:rPr kumimoji="1" lang="zh-CN" altLang="en-US" sz="1600" b="1" dirty="0">
                <a:solidFill>
                  <a:srgbClr val="FF0000"/>
                </a:solidFill>
                <a:latin typeface="+mn-ea"/>
                <a:ea typeface="+mn-ea"/>
              </a:rPr>
              <a:t>更易实现血糖持久达标，</a:t>
            </a:r>
            <a:r>
              <a:rPr kumimoji="1" lang="zh-CN" altLang="en-US" sz="1600" b="1" dirty="0" smtClean="0">
                <a:solidFill>
                  <a:srgbClr val="FF0000"/>
                </a:solidFill>
                <a:latin typeface="+mn-ea"/>
                <a:ea typeface="+mn-ea"/>
              </a:rPr>
              <a:t>降低不良反应和远期事件风险，依从性更高，</a:t>
            </a:r>
            <a:r>
              <a:rPr kumimoji="1" lang="zh-CN" altLang="en-US" sz="1600" dirty="0" smtClean="0">
                <a:solidFill>
                  <a:schemeClr val="tx1"/>
                </a:solidFill>
                <a:latin typeface="+mn-ea"/>
                <a:ea typeface="+mn-ea"/>
              </a:rPr>
              <a:t>减轻</a:t>
            </a:r>
            <a:r>
              <a:rPr kumimoji="1" lang="zh-CN" altLang="en-US" sz="1600" dirty="0">
                <a:solidFill>
                  <a:schemeClr val="tx1"/>
                </a:solidFill>
                <a:latin typeface="+mn-ea"/>
                <a:ea typeface="+mn-ea"/>
              </a:rPr>
              <a:t>成年患者的社会劳动力损失。</a:t>
            </a:r>
            <a:endParaRPr kumimoji="1" lang="zh-CN" altLang="en-US" sz="1600" dirty="0">
              <a:solidFill>
                <a:schemeClr val="tx1"/>
              </a:solidFill>
              <a:latin typeface="+mn-ea"/>
              <a:ea typeface="+mn-ea"/>
            </a:endParaRPr>
          </a:p>
        </p:txBody>
      </p:sp>
      <p:sp>
        <p:nvSpPr>
          <p:cNvPr id="11" name="圆角矩形 27"/>
          <p:cNvSpPr/>
          <p:nvPr/>
        </p:nvSpPr>
        <p:spPr>
          <a:xfrm>
            <a:off x="6353852" y="1381101"/>
            <a:ext cx="5358234" cy="2800270"/>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7293995" y="1564076"/>
            <a:ext cx="3645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ctr" defTabSz="1219200" eaLnBrk="1" hangingPunct="1">
              <a:spcBef>
                <a:spcPts val="0"/>
              </a:spcBef>
              <a:buNone/>
              <a:defRPr/>
            </a:pPr>
            <a:r>
              <a:rPr lang="zh-CN" altLang="en-US" sz="2800" b="1" kern="0" dirty="0">
                <a:latin typeface="+mn-ea"/>
                <a:ea typeface="+mn-ea"/>
                <a:cs typeface="+mn-ea"/>
                <a:sym typeface="+mn-lt"/>
              </a:rPr>
              <a:t>符合“保基本” 原则</a:t>
            </a:r>
            <a:endParaRPr kumimoji="0" lang="zh-CN" altLang="en-US" sz="2800" b="1" i="0" u="none" strike="noStrike" kern="0" cap="none" spc="0" normalizeH="0" baseline="0" noProof="0" dirty="0">
              <a:ln>
                <a:noFill/>
              </a:ln>
              <a:effectLst/>
              <a:uLnTx/>
              <a:uFillTx/>
              <a:latin typeface="+mn-ea"/>
              <a:ea typeface="+mn-ea"/>
              <a:cs typeface="+mn-ea"/>
              <a:sym typeface="+mn-lt"/>
            </a:endParaRPr>
          </a:p>
        </p:txBody>
      </p:sp>
      <p:sp>
        <p:nvSpPr>
          <p:cNvPr id="13" name="Rectangle 13" descr="FD1DDF730CE4456e89755B07FE1653D0# #Rectangle 13"/>
          <p:cNvSpPr>
            <a:spLocks noChangeArrowheads="1"/>
          </p:cNvSpPr>
          <p:nvPr/>
        </p:nvSpPr>
        <p:spPr bwMode="auto">
          <a:xfrm>
            <a:off x="6415873" y="2121575"/>
            <a:ext cx="5234191"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12000"/>
              </a:lnSpc>
              <a:buFont typeface="Wingdings" panose="05000000000000000000" pitchFamily="2" charset="2"/>
              <a:buChar char="p"/>
            </a:pPr>
            <a:r>
              <a:rPr kumimoji="1" lang="zh-CN" altLang="en-US" sz="1600" dirty="0">
                <a:solidFill>
                  <a:schemeClr val="tx1"/>
                </a:solidFill>
                <a:latin typeface="+mn-ea"/>
                <a:ea typeface="+mn-ea"/>
              </a:rPr>
              <a:t>纳入医保后可直接替代目录内自由联合用药方案及西格列汀二甲双胍（口服常释剂型）的费用支出，早期及时使用可更好控制血糖进而节省疾病发展的费用支出，</a:t>
            </a:r>
            <a:r>
              <a:rPr kumimoji="1" lang="zh-CN" altLang="en-US" sz="1600" b="1" dirty="0">
                <a:solidFill>
                  <a:srgbClr val="FF0000"/>
                </a:solidFill>
                <a:latin typeface="+mn-ea"/>
                <a:ea typeface="+mn-ea"/>
              </a:rPr>
              <a:t>可提升医保基金使用效率；</a:t>
            </a:r>
            <a:endParaRPr kumimoji="1" lang="en-US" altLang="zh-CN" sz="1600" b="1" dirty="0">
              <a:solidFill>
                <a:srgbClr val="FF0000"/>
              </a:solidFill>
              <a:latin typeface="+mn-ea"/>
              <a:ea typeface="+mn-ea"/>
            </a:endParaRPr>
          </a:p>
          <a:p>
            <a:pPr marL="285750" indent="-285750">
              <a:lnSpc>
                <a:spcPct val="112000"/>
              </a:lnSpc>
              <a:buFont typeface="Wingdings" panose="05000000000000000000" pitchFamily="2" charset="2"/>
              <a:buChar char="p"/>
            </a:pPr>
            <a:r>
              <a:rPr kumimoji="1" lang="zh-CN" altLang="en-US" sz="1600" b="1" dirty="0" smtClean="0">
                <a:solidFill>
                  <a:srgbClr val="FF0000"/>
                </a:solidFill>
                <a:latin typeface="+mn-ea"/>
                <a:ea typeface="+mn-ea"/>
              </a:rPr>
              <a:t>本着</a:t>
            </a:r>
            <a:r>
              <a:rPr kumimoji="1" lang="zh-CN" altLang="en-US" sz="1600" b="1" dirty="0">
                <a:solidFill>
                  <a:srgbClr val="FF0000"/>
                </a:solidFill>
                <a:latin typeface="+mn-ea"/>
                <a:ea typeface="+mn-ea"/>
              </a:rPr>
              <a:t>惠及更多患者，保障患者用药可及可负担，降低医保基金支出，我司将积极配合医保谈判，以服务于更多患者。</a:t>
            </a:r>
            <a:endParaRPr kumimoji="1" lang="en-US" altLang="zh-CN" sz="1600" b="1" dirty="0">
              <a:solidFill>
                <a:srgbClr val="FF0000"/>
              </a:solidFill>
              <a:latin typeface="+mn-ea"/>
              <a:ea typeface="+mn-ea"/>
            </a:endParaRPr>
          </a:p>
        </p:txBody>
      </p:sp>
      <p:sp>
        <p:nvSpPr>
          <p:cNvPr id="14" name="圆角矩形 32"/>
          <p:cNvSpPr/>
          <p:nvPr/>
        </p:nvSpPr>
        <p:spPr>
          <a:xfrm>
            <a:off x="6371853" y="4350455"/>
            <a:ext cx="5382181" cy="2295103"/>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Rectangle 13" descr="FD1DDF730CE4456e89755B07FE1653D0# #Rectangle 13"/>
          <p:cNvSpPr>
            <a:spLocks noChangeArrowheads="1"/>
          </p:cNvSpPr>
          <p:nvPr/>
        </p:nvSpPr>
        <p:spPr bwMode="auto">
          <a:xfrm>
            <a:off x="6941894" y="4446708"/>
            <a:ext cx="4070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mn-ea"/>
                <a:ea typeface="+mn-ea"/>
                <a:cs typeface="+mn-ea"/>
                <a:sym typeface="+mn-lt"/>
              </a:rPr>
              <a:t>临床和医保管</a:t>
            </a:r>
            <a:r>
              <a:rPr kumimoji="0" lang="zh-CN" altLang="en-US" sz="2800" b="1" i="0" u="none" strike="noStrike" kern="0" cap="none" spc="0" normalizeH="0" baseline="0" noProof="0" dirty="0" smtClean="0">
                <a:ln>
                  <a:noFill/>
                </a:ln>
                <a:effectLst/>
                <a:uLnTx/>
                <a:uFillTx/>
                <a:latin typeface="+mn-ea"/>
                <a:ea typeface="+mn-ea"/>
                <a:cs typeface="+mn-ea"/>
                <a:sym typeface="+mn-lt"/>
              </a:rPr>
              <a:t>理无难度</a:t>
            </a:r>
            <a:endParaRPr kumimoji="0" lang="zh-CN" altLang="en-US" sz="2800" b="1" i="0" u="none" strike="noStrike" kern="0" cap="none" spc="0" normalizeH="0" baseline="0" noProof="0" dirty="0">
              <a:ln>
                <a:noFill/>
              </a:ln>
              <a:effectLst/>
              <a:uLnTx/>
              <a:uFillTx/>
              <a:latin typeface="+mn-ea"/>
              <a:ea typeface="+mn-ea"/>
              <a:cs typeface="+mn-ea"/>
              <a:sym typeface="+mn-lt"/>
            </a:endParaRPr>
          </a:p>
        </p:txBody>
      </p:sp>
      <p:sp>
        <p:nvSpPr>
          <p:cNvPr id="16" name="Rectangle 13" descr="FD1DDF730CE4456e89755B07FE1653D0# #Rectangle 13"/>
          <p:cNvSpPr>
            <a:spLocks noChangeArrowheads="1"/>
          </p:cNvSpPr>
          <p:nvPr/>
        </p:nvSpPr>
        <p:spPr bwMode="auto">
          <a:xfrm>
            <a:off x="6411610" y="5249976"/>
            <a:ext cx="5238454" cy="9182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12000"/>
              </a:lnSpc>
              <a:buFont typeface="Wingdings" panose="05000000000000000000" pitchFamily="2" charset="2"/>
              <a:buChar char="p"/>
            </a:pPr>
            <a:r>
              <a:rPr kumimoji="1" lang="zh-CN" altLang="en-US" sz="1600" dirty="0">
                <a:solidFill>
                  <a:schemeClr val="tx1"/>
                </a:solidFill>
                <a:latin typeface="+mn-ea"/>
                <a:ea typeface="+mn-ea"/>
              </a:rPr>
              <a:t>适用人群和诊疗路径</a:t>
            </a:r>
            <a:r>
              <a:rPr kumimoji="1" lang="zh-CN" altLang="en-US" sz="1600" dirty="0" smtClean="0">
                <a:solidFill>
                  <a:schemeClr val="tx1"/>
                </a:solidFill>
                <a:latin typeface="+mn-ea"/>
                <a:ea typeface="+mn-ea"/>
              </a:rPr>
              <a:t>清晰，处方</a:t>
            </a:r>
            <a:r>
              <a:rPr kumimoji="1" lang="zh-CN" altLang="en-US" sz="1600" dirty="0">
                <a:solidFill>
                  <a:schemeClr val="tx1"/>
                </a:solidFill>
                <a:latin typeface="+mn-ea"/>
                <a:ea typeface="+mn-ea"/>
              </a:rPr>
              <a:t>依据</a:t>
            </a:r>
            <a:r>
              <a:rPr kumimoji="1" lang="zh-CN" altLang="en-US" sz="1600" dirty="0" smtClean="0">
                <a:solidFill>
                  <a:schemeClr val="tx1"/>
                </a:solidFill>
                <a:latin typeface="+mn-ea"/>
                <a:ea typeface="+mn-ea"/>
              </a:rPr>
              <a:t>明确，</a:t>
            </a:r>
            <a:r>
              <a:rPr kumimoji="1" lang="zh-CN" altLang="en-US" sz="1600" b="1" dirty="0" smtClean="0">
                <a:solidFill>
                  <a:srgbClr val="FF0000"/>
                </a:solidFill>
                <a:latin typeface="+mn-ea"/>
                <a:ea typeface="+mn-ea"/>
              </a:rPr>
              <a:t>不</a:t>
            </a:r>
            <a:r>
              <a:rPr kumimoji="1" lang="zh-CN" altLang="en-US" sz="1600" b="1" dirty="0">
                <a:solidFill>
                  <a:srgbClr val="FF0000"/>
                </a:solidFill>
                <a:latin typeface="+mn-ea"/>
                <a:ea typeface="+mn-ea"/>
              </a:rPr>
              <a:t>存在临床</a:t>
            </a:r>
            <a:r>
              <a:rPr kumimoji="1" lang="zh-CN" altLang="en-US" sz="1600" b="1" dirty="0" smtClean="0">
                <a:solidFill>
                  <a:srgbClr val="FF0000"/>
                </a:solidFill>
                <a:latin typeface="+mn-ea"/>
                <a:ea typeface="+mn-ea"/>
              </a:rPr>
              <a:t>滥用</a:t>
            </a:r>
            <a:r>
              <a:rPr kumimoji="1" lang="zh-CN" altLang="en-US" sz="1600" b="1" dirty="0">
                <a:solidFill>
                  <a:srgbClr val="FF0000"/>
                </a:solidFill>
                <a:latin typeface="+mn-ea"/>
                <a:ea typeface="+mn-ea"/>
              </a:rPr>
              <a:t>，</a:t>
            </a:r>
            <a:r>
              <a:rPr kumimoji="1" lang="zh-CN" altLang="en-US" sz="1600" b="1" dirty="0" smtClean="0">
                <a:solidFill>
                  <a:srgbClr val="FF0000"/>
                </a:solidFill>
                <a:latin typeface="+mn-ea"/>
                <a:ea typeface="+mn-ea"/>
              </a:rPr>
              <a:t>超</a:t>
            </a:r>
            <a:r>
              <a:rPr kumimoji="1" lang="zh-CN" altLang="en-US" sz="1600" b="1" dirty="0">
                <a:solidFill>
                  <a:srgbClr val="FF0000"/>
                </a:solidFill>
                <a:latin typeface="+mn-ea"/>
                <a:ea typeface="+mn-ea"/>
              </a:rPr>
              <a:t>适应症用药风险低，</a:t>
            </a:r>
            <a:r>
              <a:rPr kumimoji="1" lang="zh-CN" altLang="en-US" sz="1600" dirty="0">
                <a:latin typeface="+mn-ea"/>
                <a:ea typeface="+mn-ea"/>
              </a:rPr>
              <a:t>临床和医保管</a:t>
            </a:r>
            <a:r>
              <a:rPr kumimoji="1" lang="zh-CN" altLang="en-US" sz="1600" dirty="0" smtClean="0">
                <a:latin typeface="+mn-ea"/>
                <a:ea typeface="+mn-ea"/>
              </a:rPr>
              <a:t>理</a:t>
            </a:r>
            <a:r>
              <a:rPr kumimoji="1" lang="zh-CN" altLang="en-US" sz="1600" dirty="0">
                <a:latin typeface="+mn-ea"/>
                <a:ea typeface="+mn-ea"/>
              </a:rPr>
              <a:t>无难度。</a:t>
            </a:r>
            <a:endParaRPr kumimoji="1" lang="zh-CN" altLang="en-US" sz="1600" dirty="0">
              <a:latin typeface="+mn-ea"/>
              <a:ea typeface="+mn-ea"/>
            </a:endParaRPr>
          </a:p>
        </p:txBody>
      </p:sp>
      <p:sp>
        <p:nvSpPr>
          <p:cNvPr id="17" name="圆角矩形 40"/>
          <p:cNvSpPr/>
          <p:nvPr/>
        </p:nvSpPr>
        <p:spPr>
          <a:xfrm>
            <a:off x="657575" y="4345708"/>
            <a:ext cx="5485846" cy="2276802"/>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Rectangle 13" descr="FD1DDF730CE4456e89755B07FE1653D0# #Rectangle 13"/>
          <p:cNvSpPr>
            <a:spLocks noChangeArrowheads="1"/>
          </p:cNvSpPr>
          <p:nvPr/>
        </p:nvSpPr>
        <p:spPr bwMode="auto">
          <a:xfrm>
            <a:off x="1038423" y="4450184"/>
            <a:ext cx="4720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mn-ea"/>
                <a:ea typeface="+mn-ea"/>
                <a:cs typeface="+mn-ea"/>
                <a:sym typeface="+mn-lt"/>
              </a:rPr>
              <a:t>弥补药品目录短板</a:t>
            </a:r>
            <a:endParaRPr kumimoji="0" lang="zh-CN" altLang="en-US" sz="2800" b="1" i="0" u="none" strike="noStrike" kern="0" cap="none" spc="0" normalizeH="0" baseline="0" noProof="0" dirty="0">
              <a:ln>
                <a:noFill/>
              </a:ln>
              <a:effectLst/>
              <a:uLnTx/>
              <a:uFillTx/>
              <a:latin typeface="+mn-ea"/>
              <a:ea typeface="+mn-ea"/>
              <a:cs typeface="+mn-ea"/>
              <a:sym typeface="+mn-lt"/>
            </a:endParaRPr>
          </a:p>
        </p:txBody>
      </p:sp>
      <p:sp>
        <p:nvSpPr>
          <p:cNvPr id="19" name="Rectangle 13" descr="FD1DDF730CE4456e89755B07FE1653D0# #Rectangle 13"/>
          <p:cNvSpPr>
            <a:spLocks noChangeArrowheads="1"/>
          </p:cNvSpPr>
          <p:nvPr/>
        </p:nvSpPr>
        <p:spPr bwMode="auto">
          <a:xfrm>
            <a:off x="925763" y="5191050"/>
            <a:ext cx="5054413"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12000"/>
              </a:lnSpc>
              <a:buFont typeface="Wingdings" panose="05000000000000000000" pitchFamily="2" charset="2"/>
              <a:buChar char="p"/>
            </a:pPr>
            <a:r>
              <a:rPr kumimoji="1" lang="zh-CN" altLang="en-US" sz="1600" dirty="0">
                <a:solidFill>
                  <a:schemeClr val="tx1"/>
                </a:solidFill>
                <a:latin typeface="+mn-ea"/>
                <a:ea typeface="+mn-ea"/>
              </a:rPr>
              <a:t>西格列汀二甲双胍缓释片具有</a:t>
            </a:r>
            <a:r>
              <a:rPr kumimoji="1" lang="zh-CN" altLang="en-US" sz="1600" b="1" dirty="0">
                <a:solidFill>
                  <a:srgbClr val="FF0000"/>
                </a:solidFill>
                <a:latin typeface="+mn-ea"/>
                <a:ea typeface="+mn-ea"/>
              </a:rPr>
              <a:t>良好的患者依从性</a:t>
            </a:r>
            <a:r>
              <a:rPr kumimoji="1" lang="zh-CN" altLang="en-US" sz="1600" dirty="0">
                <a:solidFill>
                  <a:schemeClr val="tx1"/>
                </a:solidFill>
                <a:latin typeface="+mn-ea"/>
                <a:ea typeface="+mn-ea"/>
              </a:rPr>
              <a:t>，</a:t>
            </a:r>
            <a:r>
              <a:rPr kumimoji="1" lang="zh-CN" altLang="en-US" sz="1600" b="1" dirty="0">
                <a:solidFill>
                  <a:srgbClr val="FF0000"/>
                </a:solidFill>
                <a:latin typeface="+mn-ea"/>
                <a:ea typeface="+mn-ea"/>
              </a:rPr>
              <a:t>弥补目录内固定组合</a:t>
            </a:r>
            <a:r>
              <a:rPr kumimoji="1" lang="zh-CN" altLang="en-US" sz="1600" b="1" dirty="0" smtClean="0">
                <a:solidFill>
                  <a:srgbClr val="FF0000"/>
                </a:solidFill>
                <a:latin typeface="+mn-ea"/>
                <a:ea typeface="+mn-ea"/>
              </a:rPr>
              <a:t>复方制剂单一</a:t>
            </a:r>
            <a:r>
              <a:rPr kumimoji="1" lang="zh-CN" altLang="en-US" sz="1600" b="1" dirty="0">
                <a:solidFill>
                  <a:srgbClr val="FF0000"/>
                </a:solidFill>
                <a:latin typeface="+mn-ea"/>
                <a:ea typeface="+mn-ea"/>
              </a:rPr>
              <a:t>的短板，丰富治疗手段。</a:t>
            </a:r>
            <a:endParaRPr kumimoji="1" lang="zh-CN" altLang="en-US" sz="1600" b="1" dirty="0">
              <a:solidFill>
                <a:srgbClr val="FF0000"/>
              </a:solidFill>
              <a:latin typeface="+mn-ea"/>
              <a:ea typeface="+mn-ea"/>
            </a:endParaRPr>
          </a:p>
        </p:txBody>
      </p:sp>
      <p:cxnSp>
        <p:nvCxnSpPr>
          <p:cNvPr id="20" name="直接连接符 19"/>
          <p:cNvCxnSpPr/>
          <p:nvPr/>
        </p:nvCxnSpPr>
        <p:spPr>
          <a:xfrm flipV="1">
            <a:off x="1220173" y="2074469"/>
            <a:ext cx="44353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823071" y="2066068"/>
            <a:ext cx="44353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180821" y="5025781"/>
            <a:ext cx="44353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872901" y="5000624"/>
            <a:ext cx="44353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a:off x="995307" y="2386369"/>
            <a:ext cx="2513540" cy="1015663"/>
          </a:xfrm>
          <a:prstGeom prst="rect">
            <a:avLst/>
          </a:prstGeom>
          <a:noFill/>
        </p:spPr>
        <p:txBody>
          <a:bodyPr wrap="square" rtlCol="0">
            <a:spAutoFit/>
          </a:bodyPr>
          <a:lstStyle/>
          <a:p>
            <a:pPr algn="dist"/>
            <a:r>
              <a:rPr kumimoji="1" lang="zh-CN" altLang="en-US" sz="6000" dirty="0">
                <a:solidFill>
                  <a:srgbClr val="4256A4"/>
                </a:solidFill>
                <a:cs typeface="+mn-ea"/>
                <a:sym typeface="+mn-lt"/>
              </a:rPr>
              <a:t>目录</a:t>
            </a:r>
            <a:endParaRPr kumimoji="1" lang="zh-CN" altLang="en-US" sz="6000" dirty="0">
              <a:solidFill>
                <a:srgbClr val="4256A4"/>
              </a:solidFill>
              <a:cs typeface="+mn-ea"/>
              <a:sym typeface="+mn-lt"/>
            </a:endParaRPr>
          </a:p>
        </p:txBody>
      </p:sp>
      <p:sp>
        <p:nvSpPr>
          <p:cNvPr id="7" name="文本框 6"/>
          <p:cNvSpPr txBox="1"/>
          <p:nvPr/>
        </p:nvSpPr>
        <p:spPr>
          <a:xfrm>
            <a:off x="1067153" y="3359491"/>
            <a:ext cx="2441694" cy="584775"/>
          </a:xfrm>
          <a:prstGeom prst="rect">
            <a:avLst/>
          </a:prstGeom>
          <a:noFill/>
        </p:spPr>
        <p:txBody>
          <a:bodyPr wrap="none" rtlCol="0">
            <a:spAutoFit/>
          </a:bodyPr>
          <a:lstStyle/>
          <a:p>
            <a:r>
              <a:rPr kumimoji="1" lang="en-US" altLang="zh-CN" sz="3200" dirty="0">
                <a:solidFill>
                  <a:srgbClr val="4256A4"/>
                </a:solidFill>
                <a:cs typeface="+mn-ea"/>
                <a:sym typeface="+mn-lt"/>
              </a:rPr>
              <a:t>CONTENTS</a:t>
            </a:r>
            <a:endParaRPr kumimoji="1" lang="zh-CN" altLang="en-US" sz="3200" dirty="0">
              <a:solidFill>
                <a:srgbClr val="4256A4"/>
              </a:solidFill>
              <a:cs typeface="+mn-ea"/>
              <a:sym typeface="+mn-lt"/>
            </a:endParaRPr>
          </a:p>
        </p:txBody>
      </p:sp>
      <p:sp>
        <p:nvSpPr>
          <p:cNvPr id="16" name="文本框 15"/>
          <p:cNvSpPr txBox="1"/>
          <p:nvPr/>
        </p:nvSpPr>
        <p:spPr>
          <a:xfrm>
            <a:off x="4725505" y="1667306"/>
            <a:ext cx="2416046" cy="3416320"/>
          </a:xfrm>
          <a:prstGeom prst="rect">
            <a:avLst/>
          </a:prstGeom>
          <a:noFill/>
        </p:spPr>
        <p:txBody>
          <a:bodyPr wrap="none" rtlCol="0">
            <a:spAutoFit/>
          </a:bodyPr>
          <a:lstStyle/>
          <a:p>
            <a:pPr marL="457200" indent="-457200">
              <a:lnSpc>
                <a:spcPct val="200000"/>
              </a:lnSpc>
              <a:buClr>
                <a:srgbClr val="015D6C"/>
              </a:buClr>
              <a:buSzPct val="70000"/>
              <a:buFont typeface="+mj-lt"/>
              <a:buAutoNum type="arabicPeriod"/>
            </a:pPr>
            <a:r>
              <a:rPr kumimoji="1" lang="zh-CN" altLang="en-US" sz="3600" b="1" spc="-150" dirty="0">
                <a:solidFill>
                  <a:srgbClr val="4256A4"/>
                </a:solidFill>
                <a:cs typeface="+mn-ea"/>
                <a:sym typeface="+mn-lt"/>
              </a:rPr>
              <a:t>基本信息</a:t>
            </a:r>
            <a:endParaRPr kumimoji="1" lang="en-US" altLang="zh-CN" sz="3600" b="1" spc="-150" dirty="0">
              <a:solidFill>
                <a:srgbClr val="4256A4"/>
              </a:solidFill>
              <a:cs typeface="+mn-ea"/>
              <a:sym typeface="+mn-lt"/>
            </a:endParaRPr>
          </a:p>
          <a:p>
            <a:pPr marL="457200" indent="-457200">
              <a:lnSpc>
                <a:spcPct val="200000"/>
              </a:lnSpc>
              <a:buClr>
                <a:srgbClr val="015D6C"/>
              </a:buClr>
              <a:buSzPct val="70000"/>
              <a:buFont typeface="+mj-lt"/>
              <a:buAutoNum type="arabicPeriod"/>
            </a:pPr>
            <a:r>
              <a:rPr kumimoji="1" lang="zh-CN" altLang="en-US" sz="3600" b="1" spc="-150" dirty="0">
                <a:solidFill>
                  <a:srgbClr val="4256A4"/>
                </a:solidFill>
                <a:cs typeface="+mn-ea"/>
                <a:sym typeface="+mn-lt"/>
              </a:rPr>
              <a:t>安全性</a:t>
            </a:r>
            <a:endParaRPr kumimoji="1" lang="zh-CN" altLang="en-US" sz="3600" b="1" spc="-150" dirty="0">
              <a:solidFill>
                <a:srgbClr val="4256A4"/>
              </a:solidFill>
              <a:cs typeface="+mn-ea"/>
              <a:sym typeface="+mn-lt"/>
            </a:endParaRPr>
          </a:p>
          <a:p>
            <a:pPr marL="457200" indent="-457200">
              <a:lnSpc>
                <a:spcPct val="200000"/>
              </a:lnSpc>
              <a:buClr>
                <a:srgbClr val="015D6C"/>
              </a:buClr>
              <a:buSzPct val="70000"/>
              <a:buFont typeface="+mj-lt"/>
              <a:buAutoNum type="arabicPeriod"/>
            </a:pPr>
            <a:r>
              <a:rPr kumimoji="1" lang="zh-CN" altLang="en-US" sz="3600" b="1" spc="-150" dirty="0" smtClean="0">
                <a:solidFill>
                  <a:srgbClr val="4256A4"/>
                </a:solidFill>
                <a:cs typeface="+mn-ea"/>
                <a:sym typeface="+mn-lt"/>
              </a:rPr>
              <a:t>有效性</a:t>
            </a:r>
            <a:endParaRPr kumimoji="1" lang="en-US" altLang="zh-CN" sz="3600" b="1" spc="-150" dirty="0">
              <a:solidFill>
                <a:srgbClr val="4256A4"/>
              </a:solidFill>
              <a:cs typeface="+mn-ea"/>
              <a:sym typeface="+mn-lt"/>
            </a:endParaRPr>
          </a:p>
        </p:txBody>
      </p:sp>
      <p:sp>
        <p:nvSpPr>
          <p:cNvPr id="17" name="文本框 16"/>
          <p:cNvSpPr txBox="1"/>
          <p:nvPr/>
        </p:nvSpPr>
        <p:spPr>
          <a:xfrm>
            <a:off x="7477695" y="1655966"/>
            <a:ext cx="1973617" cy="2632644"/>
          </a:xfrm>
          <a:prstGeom prst="rect">
            <a:avLst/>
          </a:prstGeom>
          <a:noFill/>
        </p:spPr>
        <p:txBody>
          <a:bodyPr wrap="none" rtlCol="0">
            <a:spAutoFit/>
          </a:bodyPr>
          <a:lstStyle/>
          <a:p>
            <a:pPr>
              <a:lnSpc>
                <a:spcPct val="200000"/>
              </a:lnSpc>
              <a:buClr>
                <a:srgbClr val="015D6C"/>
              </a:buClr>
              <a:buSzPct val="70000"/>
            </a:pPr>
            <a:endParaRPr kumimoji="1" lang="en-US" altLang="zh-CN" sz="1600" b="1" spc="-150" dirty="0">
              <a:solidFill>
                <a:srgbClr val="4256A4"/>
              </a:solidFill>
              <a:cs typeface="+mn-ea"/>
              <a:sym typeface="+mn-lt"/>
            </a:endParaRPr>
          </a:p>
          <a:p>
            <a:pPr marL="457200" indent="-457200">
              <a:lnSpc>
                <a:spcPct val="200000"/>
              </a:lnSpc>
              <a:buClr>
                <a:srgbClr val="015D6C"/>
              </a:buClr>
              <a:buSzPct val="70000"/>
              <a:buFont typeface="+mj-lt"/>
              <a:buAutoNum type="arabicPeriod" startAt="4"/>
            </a:pPr>
            <a:r>
              <a:rPr kumimoji="1" lang="zh-CN" altLang="en-US" sz="3600" b="1" spc="-150" dirty="0">
                <a:solidFill>
                  <a:srgbClr val="4256A4"/>
                </a:solidFill>
                <a:cs typeface="+mn-ea"/>
                <a:sym typeface="+mn-lt"/>
              </a:rPr>
              <a:t>创新性</a:t>
            </a:r>
            <a:endParaRPr kumimoji="1" lang="en-US" altLang="zh-CN" sz="3600" b="1" spc="-150" dirty="0">
              <a:solidFill>
                <a:srgbClr val="4256A4"/>
              </a:solidFill>
              <a:cs typeface="+mn-ea"/>
              <a:sym typeface="+mn-lt"/>
            </a:endParaRPr>
          </a:p>
          <a:p>
            <a:pPr marL="457200" indent="-457200">
              <a:lnSpc>
                <a:spcPct val="200000"/>
              </a:lnSpc>
              <a:buClr>
                <a:srgbClr val="015D6C"/>
              </a:buClr>
              <a:buSzPct val="70000"/>
              <a:buFont typeface="+mj-lt"/>
              <a:buAutoNum type="arabicPeriod" startAt="4"/>
            </a:pPr>
            <a:r>
              <a:rPr kumimoji="1" lang="zh-CN" altLang="en-US" sz="3600" b="1" spc="-150" dirty="0">
                <a:solidFill>
                  <a:srgbClr val="4256A4"/>
                </a:solidFill>
                <a:cs typeface="+mn-ea"/>
                <a:sym typeface="+mn-lt"/>
              </a:rPr>
              <a:t>公平性</a:t>
            </a:r>
            <a:endParaRPr kumimoji="1" lang="zh-CN" altLang="en-US" sz="3600" b="1" spc="-150" dirty="0">
              <a:solidFill>
                <a:srgbClr val="4256A4"/>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p:cNvSpPr txBox="1"/>
          <p:nvPr/>
        </p:nvSpPr>
        <p:spPr>
          <a:xfrm flipH="1">
            <a:off x="92295" y="286480"/>
            <a:ext cx="1607195"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基本信息</a:t>
            </a:r>
            <a:endParaRPr lang="zh-CN" altLang="en-US" sz="2400" b="1" dirty="0">
              <a:solidFill>
                <a:srgbClr val="015D6C"/>
              </a:solidFill>
              <a:cs typeface="+mn-ea"/>
              <a:sym typeface="+mn-lt"/>
            </a:endParaRPr>
          </a:p>
        </p:txBody>
      </p:sp>
      <p:sp>
        <p:nvSpPr>
          <p:cNvPr id="9" name="文本框 8"/>
          <p:cNvSpPr txBox="1"/>
          <p:nvPr/>
        </p:nvSpPr>
        <p:spPr>
          <a:xfrm>
            <a:off x="1839858" y="295532"/>
            <a:ext cx="10336430" cy="461665"/>
          </a:xfrm>
          <a:prstGeom prst="rect">
            <a:avLst/>
          </a:prstGeom>
          <a:noFill/>
        </p:spPr>
        <p:txBody>
          <a:bodyPr wrap="square" rtlCol="0">
            <a:spAutoFit/>
          </a:bodyPr>
          <a:lstStyle/>
          <a:p>
            <a:r>
              <a:rPr kumimoji="1" lang="zh-CN" altLang="en-US" sz="2400" b="1" dirty="0">
                <a:cs typeface="+mn-ea"/>
                <a:sym typeface="+mn-lt"/>
              </a:rPr>
              <a:t>西格列汀二甲双胍缓释片是</a:t>
            </a:r>
            <a:r>
              <a:rPr kumimoji="1" lang="en-US" altLang="zh-CN" sz="2400" b="1" dirty="0">
                <a:cs typeface="+mn-ea"/>
                <a:sym typeface="+mn-lt"/>
              </a:rPr>
              <a:t>T2DM</a:t>
            </a:r>
            <a:r>
              <a:rPr lang="en-US" altLang="zh-CN" sz="2400" b="1" baseline="30000" dirty="0">
                <a:cs typeface="+mn-ea"/>
                <a:sym typeface="+mn-lt"/>
              </a:rPr>
              <a:t> [1]</a:t>
            </a:r>
            <a:r>
              <a:rPr kumimoji="1" lang="zh-CN" altLang="en-US" sz="2400" b="1" dirty="0">
                <a:cs typeface="+mn-ea"/>
                <a:sym typeface="+mn-lt"/>
              </a:rPr>
              <a:t>血糖管理联合治疗策略中的升级优选</a:t>
            </a:r>
            <a:endParaRPr kumimoji="1" lang="zh-CN" altLang="en-US" sz="2400" b="1" dirty="0">
              <a:cs typeface="+mn-ea"/>
              <a:sym typeface="+mn-lt"/>
            </a:endParaRPr>
          </a:p>
        </p:txBody>
      </p:sp>
      <p:sp>
        <p:nvSpPr>
          <p:cNvPr id="10" name="文本框 9"/>
          <p:cNvSpPr txBox="1"/>
          <p:nvPr/>
        </p:nvSpPr>
        <p:spPr>
          <a:xfrm>
            <a:off x="207042" y="1215661"/>
            <a:ext cx="5919741" cy="5663089"/>
          </a:xfrm>
          <a:prstGeom prst="rect">
            <a:avLst/>
          </a:prstGeom>
          <a:noFill/>
        </p:spPr>
        <p:txBody>
          <a:bodyPr wrap="square" rtlCol="0">
            <a:spAutoFit/>
            <a:scene3d>
              <a:camera prst="orthographicFront"/>
              <a:lightRig rig="threePt" dir="t"/>
            </a:scene3d>
            <a:sp3d contourW="12700"/>
          </a:bodyPr>
          <a:lstStyle/>
          <a:p>
            <a:pPr marL="285750" indent="-285750" latinLnBrk="1">
              <a:lnSpc>
                <a:spcPct val="150000"/>
              </a:lnSpc>
              <a:buFont typeface="Wingdings" panose="05000000000000000000" pitchFamily="2" charset="2"/>
              <a:buChar char="p"/>
            </a:pPr>
            <a:r>
              <a:rPr lang="zh-CN" altLang="en-US" b="1" dirty="0">
                <a:cs typeface="+mn-ea"/>
                <a:sym typeface="+mn-lt"/>
              </a:rPr>
              <a:t>通用名称：</a:t>
            </a:r>
            <a:r>
              <a:rPr lang="zh-CN" altLang="en-US" dirty="0">
                <a:cs typeface="+mn-ea"/>
                <a:sym typeface="+mn-lt"/>
              </a:rPr>
              <a:t>西格列汀二甲双胍缓释片</a:t>
            </a:r>
            <a:endParaRPr lang="en-US" altLang="zh-CN" dirty="0">
              <a:cs typeface="+mn-ea"/>
              <a:sym typeface="+mn-lt"/>
            </a:endParaRPr>
          </a:p>
          <a:p>
            <a:pPr marL="285750" indent="-285750" latinLnBrk="1">
              <a:lnSpc>
                <a:spcPct val="150000"/>
              </a:lnSpc>
              <a:buFont typeface="Wingdings" panose="05000000000000000000" pitchFamily="2" charset="2"/>
              <a:buChar char="p"/>
            </a:pPr>
            <a:r>
              <a:rPr lang="zh-CN" altLang="en-US" b="1" dirty="0">
                <a:cs typeface="+mn-ea"/>
                <a:sym typeface="+mn-lt"/>
              </a:rPr>
              <a:t>注册规格：</a:t>
            </a:r>
            <a:r>
              <a:rPr lang="zh-CN" altLang="en-US" dirty="0">
                <a:cs typeface="+mn-ea"/>
                <a:sym typeface="+mn-lt"/>
              </a:rPr>
              <a:t>磷酸西格列汀</a:t>
            </a:r>
            <a:r>
              <a:rPr lang="en-US" altLang="zh-CN" dirty="0">
                <a:cs typeface="+mn-ea"/>
                <a:sym typeface="+mn-lt"/>
              </a:rPr>
              <a:t>50mg</a:t>
            </a:r>
            <a:r>
              <a:rPr lang="zh-CN" altLang="en-US" dirty="0">
                <a:cs typeface="+mn-ea"/>
                <a:sym typeface="+mn-lt"/>
              </a:rPr>
              <a:t>（以</a:t>
            </a:r>
            <a:r>
              <a:rPr lang="en-US" altLang="zh-CN" dirty="0">
                <a:cs typeface="+mn-ea"/>
                <a:sym typeface="+mn-lt"/>
              </a:rPr>
              <a:t>C</a:t>
            </a:r>
            <a:r>
              <a:rPr lang="en-US" altLang="zh-CN" baseline="-25000" dirty="0">
                <a:cs typeface="+mn-ea"/>
                <a:sym typeface="+mn-lt"/>
              </a:rPr>
              <a:t>16</a:t>
            </a:r>
            <a:r>
              <a:rPr lang="en-US" altLang="zh-CN" dirty="0">
                <a:cs typeface="+mn-ea"/>
                <a:sym typeface="+mn-lt"/>
              </a:rPr>
              <a:t>H</a:t>
            </a:r>
            <a:r>
              <a:rPr lang="en-US" altLang="zh-CN" baseline="-25000" dirty="0">
                <a:cs typeface="+mn-ea"/>
                <a:sym typeface="+mn-lt"/>
              </a:rPr>
              <a:t>15</a:t>
            </a:r>
            <a:r>
              <a:rPr lang="en-US" altLang="zh-CN" dirty="0">
                <a:cs typeface="+mn-ea"/>
                <a:sym typeface="+mn-lt"/>
              </a:rPr>
              <a:t>F</a:t>
            </a:r>
            <a:r>
              <a:rPr lang="en-US" altLang="zh-CN" baseline="-25000" dirty="0">
                <a:cs typeface="+mn-ea"/>
                <a:sym typeface="+mn-lt"/>
              </a:rPr>
              <a:t>6</a:t>
            </a:r>
            <a:r>
              <a:rPr lang="en-US" altLang="zh-CN" dirty="0">
                <a:cs typeface="+mn-ea"/>
                <a:sym typeface="+mn-lt"/>
              </a:rPr>
              <a:t>N</a:t>
            </a:r>
            <a:r>
              <a:rPr lang="en-US" altLang="zh-CN" baseline="-25000" dirty="0">
                <a:cs typeface="+mn-ea"/>
                <a:sym typeface="+mn-lt"/>
              </a:rPr>
              <a:t>5</a:t>
            </a:r>
            <a:r>
              <a:rPr lang="en-US" altLang="zh-CN" dirty="0">
                <a:cs typeface="+mn-ea"/>
                <a:sym typeface="+mn-lt"/>
              </a:rPr>
              <a:t>O</a:t>
            </a:r>
            <a:r>
              <a:rPr lang="zh-CN" altLang="en-US" dirty="0">
                <a:cs typeface="+mn-ea"/>
                <a:sym typeface="+mn-lt"/>
              </a:rPr>
              <a:t>计）和盐酸二甲双胍</a:t>
            </a:r>
            <a:r>
              <a:rPr lang="en-US" altLang="zh-CN" dirty="0">
                <a:cs typeface="+mn-ea"/>
                <a:sym typeface="+mn-lt"/>
              </a:rPr>
              <a:t>500mg</a:t>
            </a:r>
            <a:endParaRPr lang="en-US" altLang="zh-CN" dirty="0">
              <a:cs typeface="+mn-ea"/>
              <a:sym typeface="+mn-lt"/>
            </a:endParaRPr>
          </a:p>
          <a:p>
            <a:pPr marL="285750" indent="-285750" latinLnBrk="1">
              <a:lnSpc>
                <a:spcPct val="150000"/>
              </a:lnSpc>
              <a:buFont typeface="Wingdings" panose="05000000000000000000" pitchFamily="2" charset="2"/>
              <a:buChar char="p"/>
            </a:pPr>
            <a:r>
              <a:rPr lang="zh-CN" altLang="zh-CN" b="1" kern="100" dirty="0">
                <a:effectLst/>
                <a:cs typeface="+mn-ea"/>
                <a:sym typeface="+mn-lt"/>
              </a:rPr>
              <a:t>中国大陆首次上市时间：</a:t>
            </a:r>
            <a:r>
              <a:rPr lang="en-US" altLang="zh-CN" dirty="0">
                <a:cs typeface="+mn-ea"/>
                <a:sym typeface="+mn-lt"/>
              </a:rPr>
              <a:t>2021.12</a:t>
            </a:r>
            <a:endParaRPr lang="en-US" altLang="zh-CN" dirty="0">
              <a:cs typeface="+mn-ea"/>
              <a:sym typeface="+mn-lt"/>
            </a:endParaRPr>
          </a:p>
          <a:p>
            <a:pPr marL="285750" indent="-285750" latinLnBrk="1">
              <a:lnSpc>
                <a:spcPct val="150000"/>
              </a:lnSpc>
              <a:buFont typeface="Wingdings" panose="05000000000000000000" pitchFamily="2" charset="2"/>
              <a:buChar char="p"/>
            </a:pPr>
            <a:r>
              <a:rPr lang="zh-CN" altLang="en-US" b="1" dirty="0">
                <a:cs typeface="+mn-ea"/>
                <a:sym typeface="+mn-lt"/>
              </a:rPr>
              <a:t>全球首个上市国家</a:t>
            </a:r>
            <a:r>
              <a:rPr lang="en-US" altLang="zh-CN" b="1" dirty="0">
                <a:cs typeface="+mn-ea"/>
                <a:sym typeface="+mn-lt"/>
              </a:rPr>
              <a:t>/</a:t>
            </a:r>
            <a:r>
              <a:rPr lang="zh-CN" altLang="en-US" b="1" dirty="0">
                <a:cs typeface="+mn-ea"/>
                <a:sym typeface="+mn-lt"/>
              </a:rPr>
              <a:t>地区及上市时间</a:t>
            </a:r>
            <a:r>
              <a:rPr lang="zh-CN" altLang="en-US" dirty="0">
                <a:cs typeface="+mn-ea"/>
                <a:sym typeface="+mn-lt"/>
              </a:rPr>
              <a:t>：美国，</a:t>
            </a:r>
            <a:r>
              <a:rPr lang="en-US" altLang="zh-CN" dirty="0">
                <a:cs typeface="+mn-ea"/>
                <a:sym typeface="+mn-lt"/>
              </a:rPr>
              <a:t>2012.02</a:t>
            </a:r>
            <a:endParaRPr lang="zh-CN" altLang="zh-CN" dirty="0">
              <a:cs typeface="+mn-ea"/>
              <a:sym typeface="+mn-lt"/>
            </a:endParaRPr>
          </a:p>
          <a:p>
            <a:pPr marL="285750" indent="-285750" latinLnBrk="1">
              <a:lnSpc>
                <a:spcPct val="150000"/>
              </a:lnSpc>
              <a:buFont typeface="Wingdings" panose="05000000000000000000" pitchFamily="2" charset="2"/>
              <a:buChar char="p"/>
            </a:pPr>
            <a:r>
              <a:rPr lang="zh-CN" altLang="en-US" b="1" dirty="0">
                <a:cs typeface="+mn-ea"/>
                <a:sym typeface="+mn-lt"/>
              </a:rPr>
              <a:t>目前大陆地通用名药品的上市情况：</a:t>
            </a:r>
            <a:r>
              <a:rPr lang="zh-CN" altLang="en-US" b="1" dirty="0">
                <a:solidFill>
                  <a:srgbClr val="FF0000"/>
                </a:solidFill>
                <a:cs typeface="+mn-ea"/>
                <a:sym typeface="+mn-lt"/>
              </a:rPr>
              <a:t>共</a:t>
            </a:r>
            <a:r>
              <a:rPr lang="en-US" altLang="zh-CN" b="1" dirty="0">
                <a:solidFill>
                  <a:srgbClr val="FF0000"/>
                </a:solidFill>
                <a:cs typeface="+mn-ea"/>
                <a:sym typeface="+mn-lt"/>
              </a:rPr>
              <a:t>2</a:t>
            </a:r>
            <a:r>
              <a:rPr lang="zh-CN" altLang="en-US" b="1" dirty="0">
                <a:solidFill>
                  <a:srgbClr val="FF0000"/>
                </a:solidFill>
                <a:cs typeface="+mn-ea"/>
                <a:sym typeface="+mn-lt"/>
              </a:rPr>
              <a:t>家</a:t>
            </a:r>
            <a:endParaRPr lang="zh-CN" altLang="en-US" b="1" dirty="0">
              <a:solidFill>
                <a:srgbClr val="FF0000"/>
              </a:solidFill>
              <a:cs typeface="+mn-ea"/>
              <a:sym typeface="+mn-lt"/>
            </a:endParaRPr>
          </a:p>
          <a:p>
            <a:pPr marL="285750" indent="-285750" latinLnBrk="1">
              <a:lnSpc>
                <a:spcPct val="150000"/>
              </a:lnSpc>
              <a:buFont typeface="Wingdings" panose="05000000000000000000" pitchFamily="2" charset="2"/>
              <a:buChar char="p"/>
            </a:pPr>
            <a:r>
              <a:rPr lang="zh-CN" altLang="en-US" b="1" dirty="0">
                <a:cs typeface="+mn-ea"/>
                <a:sym typeface="+mn-lt"/>
              </a:rPr>
              <a:t>是否为</a:t>
            </a:r>
            <a:r>
              <a:rPr lang="en-US" altLang="zh-CN" b="1" dirty="0">
                <a:cs typeface="+mn-ea"/>
                <a:sym typeface="+mn-lt"/>
              </a:rPr>
              <a:t>OTC</a:t>
            </a:r>
            <a:r>
              <a:rPr lang="zh-CN" altLang="en-US" b="1" dirty="0">
                <a:cs typeface="+mn-ea"/>
                <a:sym typeface="+mn-lt"/>
              </a:rPr>
              <a:t>药品：</a:t>
            </a:r>
            <a:r>
              <a:rPr lang="zh-CN" altLang="en-US" dirty="0">
                <a:cs typeface="+mn-ea"/>
                <a:sym typeface="+mn-lt"/>
              </a:rPr>
              <a:t>否</a:t>
            </a:r>
            <a:endParaRPr lang="zh-CN" altLang="en-US" dirty="0">
              <a:cs typeface="+mn-ea"/>
              <a:sym typeface="+mn-lt"/>
            </a:endParaRPr>
          </a:p>
          <a:p>
            <a:pPr marL="285750" indent="-285750" latinLnBrk="1">
              <a:lnSpc>
                <a:spcPct val="150000"/>
              </a:lnSpc>
              <a:buFont typeface="Wingdings" panose="05000000000000000000" pitchFamily="2" charset="2"/>
              <a:buChar char="p"/>
            </a:pPr>
            <a:r>
              <a:rPr lang="zh-CN" altLang="en-US" b="1" dirty="0">
                <a:cs typeface="+mn-ea"/>
                <a:sym typeface="+mn-lt"/>
              </a:rPr>
              <a:t>适应症：</a:t>
            </a:r>
            <a:r>
              <a:rPr lang="zh-CN" altLang="en-US" dirty="0">
                <a:solidFill>
                  <a:srgbClr val="FF0000"/>
                </a:solidFill>
                <a:cs typeface="+mn-ea"/>
                <a:sym typeface="+mn-lt"/>
              </a:rPr>
              <a:t>正在接受西格列汀和二甲双胍缓释片联合治疗的</a:t>
            </a:r>
            <a:r>
              <a:rPr lang="zh-CN" altLang="en-US" b="1" dirty="0">
                <a:solidFill>
                  <a:srgbClr val="FF0000"/>
                </a:solidFill>
                <a:cs typeface="+mn-ea"/>
                <a:sym typeface="+mn-lt"/>
              </a:rPr>
              <a:t>成人</a:t>
            </a:r>
            <a:r>
              <a:rPr lang="en-US" altLang="zh-CN" b="1" dirty="0">
                <a:solidFill>
                  <a:srgbClr val="FF0000"/>
                </a:solidFill>
                <a:cs typeface="+mn-ea"/>
                <a:sym typeface="+mn-lt"/>
              </a:rPr>
              <a:t>2</a:t>
            </a:r>
            <a:r>
              <a:rPr lang="zh-CN" altLang="en-US" b="1" dirty="0">
                <a:solidFill>
                  <a:srgbClr val="FF0000"/>
                </a:solidFill>
                <a:cs typeface="+mn-ea"/>
                <a:sym typeface="+mn-lt"/>
              </a:rPr>
              <a:t>型糖尿病</a:t>
            </a:r>
            <a:r>
              <a:rPr lang="zh-CN" altLang="en-US" dirty="0">
                <a:solidFill>
                  <a:srgbClr val="FF0000"/>
                </a:solidFill>
                <a:cs typeface="+mn-ea"/>
                <a:sym typeface="+mn-lt"/>
              </a:rPr>
              <a:t>患者</a:t>
            </a:r>
            <a:endParaRPr lang="en-US" altLang="zh-CN" b="1" dirty="0">
              <a:solidFill>
                <a:srgbClr val="FF0000"/>
              </a:solidFill>
              <a:cs typeface="+mn-ea"/>
              <a:sym typeface="+mn-lt"/>
            </a:endParaRPr>
          </a:p>
          <a:p>
            <a:pPr marL="285750" indent="-285750" latinLnBrk="1">
              <a:buFont typeface="Wingdings" panose="05000000000000000000" pitchFamily="2" charset="2"/>
              <a:buChar char="p"/>
            </a:pPr>
            <a:r>
              <a:rPr lang="zh-CN" altLang="en-US" b="1" dirty="0">
                <a:cs typeface="+mn-ea"/>
                <a:sym typeface="+mn-lt"/>
              </a:rPr>
              <a:t>用法用量：</a:t>
            </a:r>
            <a:r>
              <a:rPr lang="zh-CN" altLang="en-US" dirty="0">
                <a:latin typeface="+mn-ea"/>
                <a:cs typeface="+mn-ea"/>
                <a:sym typeface="+mn-lt"/>
              </a:rPr>
              <a:t>磷酸西格列汀</a:t>
            </a:r>
            <a:r>
              <a:rPr lang="en-US" altLang="zh-CN" dirty="0">
                <a:latin typeface="+mn-ea"/>
                <a:cs typeface="+mn-ea"/>
                <a:sym typeface="+mn-lt"/>
              </a:rPr>
              <a:t>100mg</a:t>
            </a:r>
            <a:r>
              <a:rPr lang="zh-CN" altLang="en-US" dirty="0">
                <a:latin typeface="+mn-ea"/>
                <a:cs typeface="+mn-ea"/>
                <a:sym typeface="+mn-lt"/>
              </a:rPr>
              <a:t>和二甲双胍</a:t>
            </a:r>
            <a:r>
              <a:rPr lang="en-US" altLang="zh-CN" dirty="0">
                <a:latin typeface="+mn-ea"/>
                <a:cs typeface="+mn-ea"/>
                <a:sym typeface="+mn-lt"/>
              </a:rPr>
              <a:t>2000mg</a:t>
            </a:r>
            <a:r>
              <a:rPr lang="zh-CN" altLang="en-US" dirty="0">
                <a:latin typeface="+mn-ea"/>
                <a:cs typeface="+mn-ea"/>
                <a:sym typeface="+mn-lt"/>
              </a:rPr>
              <a:t>为每日最大推荐剂量。</a:t>
            </a:r>
            <a:r>
              <a:rPr lang="zh-CN" altLang="en-US" sz="1800" dirty="0">
                <a:latin typeface="+mn-ea"/>
              </a:rPr>
              <a:t>推荐起始剂量为两片</a:t>
            </a:r>
            <a:r>
              <a:rPr lang="en-US" altLang="zh-CN" sz="1800" dirty="0">
                <a:latin typeface="+mn-ea"/>
              </a:rPr>
              <a:t>50mg</a:t>
            </a:r>
            <a:r>
              <a:rPr lang="zh-CN" altLang="en-US" sz="1800" dirty="0">
                <a:latin typeface="+mn-ea"/>
              </a:rPr>
              <a:t>西格列汀</a:t>
            </a:r>
            <a:r>
              <a:rPr lang="en-US" altLang="zh-CN" sz="1800" dirty="0">
                <a:latin typeface="+mn-ea"/>
              </a:rPr>
              <a:t>/1000mg</a:t>
            </a:r>
            <a:r>
              <a:rPr lang="zh-CN" altLang="en-US" sz="1800" dirty="0">
                <a:latin typeface="+mn-ea"/>
              </a:rPr>
              <a:t>盐酸二甲双胍缓释片，每日一次，两片同时服用。</a:t>
            </a:r>
            <a:endParaRPr lang="en-US" altLang="zh-CN" dirty="0">
              <a:latin typeface="+mn-ea"/>
            </a:endParaRPr>
          </a:p>
          <a:p>
            <a:pPr marL="285750" indent="-285750" latinLnBrk="1">
              <a:lnSpc>
                <a:spcPct val="150000"/>
              </a:lnSpc>
              <a:buFont typeface="Wingdings" panose="05000000000000000000" pitchFamily="2" charset="2"/>
              <a:buChar char="p"/>
            </a:pPr>
            <a:endParaRPr lang="en-US" altLang="zh-CN" dirty="0">
              <a:cs typeface="+mn-ea"/>
              <a:sym typeface="+mn-lt"/>
            </a:endParaRPr>
          </a:p>
          <a:p>
            <a:endParaRPr lang="zh-CN" altLang="en-US" sz="2000" b="1" dirty="0">
              <a:cs typeface="+mn-ea"/>
              <a:sym typeface="+mn-lt"/>
            </a:endParaRPr>
          </a:p>
        </p:txBody>
      </p:sp>
      <p:sp>
        <p:nvSpPr>
          <p:cNvPr id="11" name="矩形 10"/>
          <p:cNvSpPr/>
          <p:nvPr/>
        </p:nvSpPr>
        <p:spPr>
          <a:xfrm>
            <a:off x="207042" y="1135220"/>
            <a:ext cx="5919741" cy="4974635"/>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6354106" y="1135220"/>
            <a:ext cx="5547802" cy="2169825"/>
          </a:xfrm>
          <a:prstGeom prst="rect">
            <a:avLst/>
          </a:prstGeom>
          <a:noFill/>
        </p:spPr>
        <p:txBody>
          <a:bodyPr wrap="square" rtlCol="0">
            <a:spAutoFit/>
            <a:scene3d>
              <a:camera prst="orthographicFront"/>
              <a:lightRig rig="threePt" dir="t"/>
            </a:scene3d>
            <a:sp3d contourW="12700"/>
          </a:bodyPr>
          <a:lstStyle/>
          <a:p>
            <a:pPr marL="285750" indent="-285750">
              <a:lnSpc>
                <a:spcPct val="150000"/>
              </a:lnSpc>
              <a:buFont typeface="Wingdings" panose="05000000000000000000" pitchFamily="2" charset="2"/>
              <a:buChar char="p"/>
            </a:pPr>
            <a:r>
              <a:rPr lang="zh-CN" altLang="en-US" b="1" dirty="0">
                <a:cs typeface="+mn-ea"/>
                <a:sym typeface="+mn-lt"/>
              </a:rPr>
              <a:t>参照药品建议：</a:t>
            </a:r>
            <a:r>
              <a:rPr lang="zh-CN" altLang="en-US" u="sng" dirty="0">
                <a:cs typeface="+mn-ea"/>
                <a:sym typeface="+mn-lt"/>
              </a:rPr>
              <a:t>西格列汀二甲双胍（口服常释剂型）</a:t>
            </a:r>
            <a:endParaRPr lang="en-US" altLang="zh-CN" u="sng" dirty="0">
              <a:cs typeface="+mn-ea"/>
              <a:sym typeface="+mn-lt"/>
            </a:endParaRPr>
          </a:p>
          <a:p>
            <a:pPr>
              <a:lnSpc>
                <a:spcPct val="150000"/>
              </a:lnSpc>
            </a:pPr>
            <a:r>
              <a:rPr lang="en-US" altLang="zh-CN" dirty="0" smtClean="0">
                <a:cs typeface="+mn-ea"/>
                <a:sym typeface="+mn-lt"/>
              </a:rPr>
              <a:t>①</a:t>
            </a:r>
            <a:r>
              <a:rPr lang="zh-CN" altLang="en-US" dirty="0" smtClean="0">
                <a:cs typeface="+mn-ea"/>
                <a:sym typeface="+mn-lt"/>
              </a:rPr>
              <a:t>相同适应症；</a:t>
            </a:r>
            <a:r>
              <a:rPr lang="zh-CN" altLang="zh-CN" dirty="0" smtClean="0">
                <a:cs typeface="+mn-ea"/>
                <a:sym typeface="+mn-lt"/>
              </a:rPr>
              <a:t>②</a:t>
            </a:r>
            <a:r>
              <a:rPr lang="zh-CN" altLang="en-US" dirty="0" smtClean="0">
                <a:cs typeface="+mn-ea"/>
                <a:sym typeface="+mn-lt"/>
              </a:rPr>
              <a:t>医保目录内；</a:t>
            </a:r>
            <a:endParaRPr lang="en-US" altLang="zh-CN" dirty="0" smtClean="0">
              <a:cs typeface="+mn-ea"/>
              <a:sym typeface="+mn-lt"/>
            </a:endParaRPr>
          </a:p>
          <a:p>
            <a:pPr>
              <a:lnSpc>
                <a:spcPct val="150000"/>
              </a:lnSpc>
            </a:pPr>
            <a:r>
              <a:rPr lang="zh-CN" altLang="zh-CN" dirty="0" smtClean="0">
                <a:cs typeface="+mn-ea"/>
                <a:sym typeface="+mn-lt"/>
              </a:rPr>
              <a:t>③</a:t>
            </a:r>
            <a:r>
              <a:rPr lang="zh-CN" altLang="en-US" dirty="0" smtClean="0">
                <a:cs typeface="+mn-ea"/>
                <a:sym typeface="+mn-lt"/>
              </a:rPr>
              <a:t>同类复方口服降糖药中市场份额占比最高</a:t>
            </a:r>
            <a:r>
              <a:rPr lang="en-US" altLang="zh-CN" baseline="30000" dirty="0" smtClean="0">
                <a:cs typeface="+mn-ea"/>
                <a:sym typeface="+mn-lt"/>
              </a:rPr>
              <a:t>[2] </a:t>
            </a:r>
            <a:r>
              <a:rPr lang="zh-CN" altLang="en-US" dirty="0" smtClean="0">
                <a:cs typeface="+mn-ea"/>
                <a:sym typeface="+mn-lt"/>
              </a:rPr>
              <a:t>；</a:t>
            </a:r>
            <a:endParaRPr lang="en-US" altLang="zh-CN" dirty="0" smtClean="0">
              <a:cs typeface="+mn-ea"/>
              <a:sym typeface="+mn-lt"/>
            </a:endParaRPr>
          </a:p>
          <a:p>
            <a:pPr>
              <a:lnSpc>
                <a:spcPct val="150000"/>
              </a:lnSpc>
            </a:pPr>
            <a:r>
              <a:rPr lang="en-US" altLang="zh-CN" dirty="0" smtClean="0">
                <a:cs typeface="+mn-ea"/>
                <a:sym typeface="+mn-lt"/>
              </a:rPr>
              <a:t>④</a:t>
            </a:r>
            <a:r>
              <a:rPr lang="zh-CN" altLang="en-US" dirty="0">
                <a:cs typeface="+mn-ea"/>
                <a:sym typeface="+mn-lt"/>
              </a:rPr>
              <a:t>吡格列酮是噻唑烷二酮</a:t>
            </a:r>
            <a:r>
              <a:rPr lang="en-US" altLang="zh-CN" dirty="0">
                <a:cs typeface="+mn-ea"/>
                <a:sym typeface="+mn-lt"/>
              </a:rPr>
              <a:t>,</a:t>
            </a:r>
            <a:r>
              <a:rPr lang="zh-CN" altLang="en-US" dirty="0">
                <a:cs typeface="+mn-ea"/>
                <a:sym typeface="+mn-lt"/>
              </a:rPr>
              <a:t>西格列汀是</a:t>
            </a:r>
            <a:r>
              <a:rPr lang="en-US" altLang="zh-CN" dirty="0" smtClean="0">
                <a:cs typeface="+mn-ea"/>
                <a:sym typeface="+mn-lt"/>
              </a:rPr>
              <a:t>DPP-4i</a:t>
            </a:r>
            <a:r>
              <a:rPr lang="en-US" altLang="zh-CN" baseline="30000" dirty="0">
                <a:cs typeface="+mn-ea"/>
                <a:sym typeface="+mn-lt"/>
              </a:rPr>
              <a:t> </a:t>
            </a:r>
            <a:r>
              <a:rPr lang="en-US" altLang="zh-CN" baseline="30000" dirty="0" smtClean="0">
                <a:cs typeface="+mn-ea"/>
                <a:sym typeface="+mn-lt"/>
              </a:rPr>
              <a:t>[3]</a:t>
            </a:r>
            <a:r>
              <a:rPr lang="en-US" altLang="zh-CN" dirty="0" smtClean="0">
                <a:cs typeface="+mn-ea"/>
                <a:sym typeface="+mn-lt"/>
              </a:rPr>
              <a:t>,</a:t>
            </a:r>
            <a:r>
              <a:rPr lang="zh-CN" altLang="en-US" dirty="0">
                <a:cs typeface="+mn-ea"/>
                <a:sym typeface="+mn-lt"/>
              </a:rPr>
              <a:t>是两种不同类型药物。</a:t>
            </a:r>
            <a:endParaRPr lang="en-US" altLang="zh-CN" dirty="0">
              <a:cs typeface="+mn-ea"/>
              <a:sym typeface="+mn-lt"/>
            </a:endParaRPr>
          </a:p>
        </p:txBody>
      </p:sp>
      <p:sp>
        <p:nvSpPr>
          <p:cNvPr id="13" name="矩形 12"/>
          <p:cNvSpPr/>
          <p:nvPr/>
        </p:nvSpPr>
        <p:spPr>
          <a:xfrm>
            <a:off x="6134475" y="1135219"/>
            <a:ext cx="5850483" cy="4974635"/>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92297" y="6355298"/>
            <a:ext cx="11936953" cy="513410"/>
          </a:xfrm>
          <a:prstGeom prst="rect">
            <a:avLst/>
          </a:prstGeom>
          <a:noFill/>
        </p:spPr>
        <p:txBody>
          <a:bodyPr wrap="square">
            <a:spAutoFit/>
          </a:bodyPr>
          <a:lstStyle/>
          <a:p>
            <a:pPr>
              <a:lnSpc>
                <a:spcPct val="114000"/>
              </a:lnSpc>
            </a:pPr>
            <a:r>
              <a:rPr lang="en-US" altLang="zh-CN" sz="800" dirty="0">
                <a:cs typeface="+mn-ea"/>
                <a:sym typeface="+mn-lt"/>
              </a:rPr>
              <a:t>[1] T2DM:</a:t>
            </a:r>
            <a:r>
              <a:rPr lang="de-DE" altLang="zh-CN" sz="800" dirty="0">
                <a:cs typeface="+mn-ea"/>
                <a:sym typeface="+mn-lt"/>
              </a:rPr>
              <a:t> Type 2 diabetes, 2</a:t>
            </a:r>
            <a:r>
              <a:rPr lang="zh-CN" altLang="de-DE" sz="800" dirty="0">
                <a:cs typeface="+mn-ea"/>
                <a:sym typeface="+mn-lt"/>
              </a:rPr>
              <a:t>型糖尿病</a:t>
            </a:r>
            <a:r>
              <a:rPr lang="en-US" altLang="zh-CN" sz="800" dirty="0">
                <a:cs typeface="+mn-ea"/>
                <a:sym typeface="+mn-lt"/>
              </a:rPr>
              <a:t>    [2]</a:t>
            </a:r>
            <a:r>
              <a:rPr lang="zh-CN" altLang="en-US" sz="800" dirty="0">
                <a:cs typeface="+mn-ea"/>
                <a:sym typeface="+mn-lt"/>
              </a:rPr>
              <a:t>米内网</a:t>
            </a:r>
            <a:endParaRPr lang="en-US" altLang="zh-CN" sz="800" dirty="0">
              <a:cs typeface="+mn-ea"/>
              <a:sym typeface="+mn-lt"/>
            </a:endParaRPr>
          </a:p>
          <a:p>
            <a:pPr>
              <a:lnSpc>
                <a:spcPct val="114000"/>
              </a:lnSpc>
            </a:pPr>
            <a:r>
              <a:rPr lang="en-US" altLang="zh-CN" sz="800" dirty="0">
                <a:cs typeface="+mn-ea"/>
                <a:sym typeface="+mn-lt"/>
              </a:rPr>
              <a:t>[3</a:t>
            </a:r>
            <a:r>
              <a:rPr lang="en-US" altLang="zh-CN" sz="800" dirty="0" smtClean="0">
                <a:cs typeface="+mn-ea"/>
                <a:sym typeface="+mn-lt"/>
              </a:rPr>
              <a:t>] DPP-4i</a:t>
            </a:r>
            <a:r>
              <a:rPr lang="en-US" altLang="zh-CN" sz="800" dirty="0">
                <a:cs typeface="+mn-ea"/>
                <a:sym typeface="+mn-lt"/>
              </a:rPr>
              <a:t>: </a:t>
            </a:r>
            <a:r>
              <a:rPr lang="zh-CN" altLang="en-US" sz="800" dirty="0">
                <a:cs typeface="+mn-ea"/>
                <a:sym typeface="+mn-lt"/>
              </a:rPr>
              <a:t>二肽基肽酶</a:t>
            </a:r>
            <a:r>
              <a:rPr lang="en-US" altLang="zh-CN" sz="800" dirty="0">
                <a:cs typeface="+mn-ea"/>
                <a:sym typeface="+mn-lt"/>
              </a:rPr>
              <a:t>-4</a:t>
            </a:r>
            <a:r>
              <a:rPr lang="zh-CN" altLang="en-US" sz="800" dirty="0">
                <a:cs typeface="+mn-ea"/>
                <a:sym typeface="+mn-lt"/>
              </a:rPr>
              <a:t>抑制剂（</a:t>
            </a:r>
            <a:r>
              <a:rPr lang="en-US" altLang="zh-CN" sz="800" dirty="0">
                <a:cs typeface="+mn-ea"/>
                <a:sym typeface="+mn-lt"/>
              </a:rPr>
              <a:t>DPP-4i</a:t>
            </a:r>
            <a:r>
              <a:rPr lang="zh-CN" altLang="en-US" sz="800" dirty="0">
                <a:cs typeface="+mn-ea"/>
                <a:sym typeface="+mn-lt"/>
              </a:rPr>
              <a:t>），其可抑制</a:t>
            </a:r>
            <a:r>
              <a:rPr lang="en-US" altLang="zh-CN" sz="800" dirty="0">
                <a:cs typeface="+mn-ea"/>
                <a:sym typeface="+mn-lt"/>
              </a:rPr>
              <a:t>DPP‐4</a:t>
            </a:r>
            <a:r>
              <a:rPr lang="zh-CN" altLang="en-US" sz="800" dirty="0">
                <a:cs typeface="+mn-ea"/>
                <a:sym typeface="+mn-lt"/>
              </a:rPr>
              <a:t>酶对胰高糖素样肽</a:t>
            </a:r>
            <a:r>
              <a:rPr lang="en-US" altLang="zh-CN" sz="800" dirty="0">
                <a:cs typeface="+mn-ea"/>
                <a:sym typeface="+mn-lt"/>
              </a:rPr>
              <a:t>-1</a:t>
            </a:r>
            <a:r>
              <a:rPr lang="zh-CN" altLang="en-US" sz="800" dirty="0">
                <a:cs typeface="+mn-ea"/>
                <a:sym typeface="+mn-lt"/>
              </a:rPr>
              <a:t>（</a:t>
            </a:r>
            <a:r>
              <a:rPr lang="en-US" altLang="zh-CN" sz="800" dirty="0">
                <a:cs typeface="+mn-ea"/>
                <a:sym typeface="+mn-lt"/>
              </a:rPr>
              <a:t>GLP‐1</a:t>
            </a:r>
            <a:r>
              <a:rPr lang="zh-CN" altLang="en-US" sz="800" dirty="0">
                <a:cs typeface="+mn-ea"/>
                <a:sym typeface="+mn-lt"/>
              </a:rPr>
              <a:t>）</a:t>
            </a:r>
            <a:r>
              <a:rPr lang="en-US" altLang="zh-CN" sz="800" dirty="0">
                <a:cs typeface="+mn-ea"/>
                <a:sym typeface="+mn-lt"/>
              </a:rPr>
              <a:t>/</a:t>
            </a:r>
            <a:r>
              <a:rPr lang="zh-CN" altLang="en-US" sz="800" dirty="0">
                <a:cs typeface="+mn-ea"/>
                <a:sym typeface="+mn-lt"/>
              </a:rPr>
              <a:t>葡萄糖依赖性促胰岛素多肽（</a:t>
            </a:r>
            <a:r>
              <a:rPr lang="en-US" altLang="zh-CN" sz="800" dirty="0">
                <a:cs typeface="+mn-ea"/>
                <a:sym typeface="+mn-lt"/>
              </a:rPr>
              <a:t>GIP</a:t>
            </a:r>
            <a:r>
              <a:rPr lang="zh-CN" altLang="en-US" sz="800" dirty="0">
                <a:cs typeface="+mn-ea"/>
                <a:sym typeface="+mn-lt"/>
              </a:rPr>
              <a:t>）的降解，增加循环中内源性</a:t>
            </a:r>
            <a:r>
              <a:rPr lang="en-US" altLang="zh-CN" sz="800" dirty="0">
                <a:cs typeface="+mn-ea"/>
                <a:sym typeface="+mn-lt"/>
              </a:rPr>
              <a:t>GLP‐1/GIP</a:t>
            </a:r>
            <a:r>
              <a:rPr lang="zh-CN" altLang="en-US" sz="800" dirty="0">
                <a:cs typeface="+mn-ea"/>
                <a:sym typeface="+mn-lt"/>
              </a:rPr>
              <a:t>浓度，以葡萄糖依赖性的方式促进胰岛素分泌，减少胰高血糖素分泌，并可改善胰岛</a:t>
            </a:r>
            <a:r>
              <a:rPr lang="en-US" altLang="zh-CN" sz="800" dirty="0">
                <a:cs typeface="+mn-ea"/>
                <a:sym typeface="+mn-lt"/>
              </a:rPr>
              <a:t>β</a:t>
            </a:r>
            <a:r>
              <a:rPr lang="zh-CN" altLang="en-US" sz="800" dirty="0">
                <a:cs typeface="+mn-ea"/>
                <a:sym typeface="+mn-lt"/>
              </a:rPr>
              <a:t>细胞功能，其降糖作用机制与胰岛素互补。</a:t>
            </a:r>
            <a:endParaRPr lang="en-US" altLang="zh-CN" sz="800" dirty="0">
              <a:cs typeface="+mn-ea"/>
              <a:sym typeface="+mn-lt"/>
            </a:endParaRPr>
          </a:p>
        </p:txBody>
      </p:sp>
      <p:grpSp>
        <p:nvGrpSpPr>
          <p:cNvPr id="15" name="组合 14"/>
          <p:cNvGrpSpPr/>
          <p:nvPr/>
        </p:nvGrpSpPr>
        <p:grpSpPr>
          <a:xfrm>
            <a:off x="6585162" y="3243007"/>
            <a:ext cx="4507345" cy="2915325"/>
            <a:chOff x="6585162" y="3243007"/>
            <a:chExt cx="4507345" cy="2915325"/>
          </a:xfrm>
        </p:grpSpPr>
        <p:pic>
          <p:nvPicPr>
            <p:cNvPr id="18" name="图片 17"/>
            <p:cNvPicPr>
              <a:picLocks noChangeAspect="1"/>
            </p:cNvPicPr>
            <p:nvPr/>
          </p:nvPicPr>
          <p:blipFill>
            <a:blip r:embed="rId1">
              <a:clrChange>
                <a:clrFrom>
                  <a:srgbClr val="FFFFFF"/>
                </a:clrFrom>
                <a:clrTo>
                  <a:srgbClr val="FFFFFF">
                    <a:alpha val="0"/>
                  </a:srgbClr>
                </a:clrTo>
              </a:clrChange>
              <a:grayscl/>
              <a:extLst>
                <a:ext uri="{BEBA8EAE-BF5A-486C-A8C5-ECC9F3942E4B}">
                  <a14:imgProps xmlns:a14="http://schemas.microsoft.com/office/drawing/2010/main">
                    <a14:imgLayer r:embed="rId2">
                      <a14:imgEffect>
                        <a14:sharpenSoften amount="50000"/>
                      </a14:imgEffect>
                    </a14:imgLayer>
                  </a14:imgProps>
                </a:ext>
              </a:extLst>
            </a:blip>
            <a:stretch>
              <a:fillRect/>
            </a:stretch>
          </p:blipFill>
          <p:spPr>
            <a:xfrm>
              <a:off x="6585162" y="3243007"/>
              <a:ext cx="4507345" cy="2915325"/>
            </a:xfrm>
            <a:prstGeom prst="rect">
              <a:avLst/>
            </a:prstGeom>
          </p:spPr>
        </p:pic>
        <p:sp>
          <p:nvSpPr>
            <p:cNvPr id="19" name="矩形 18"/>
            <p:cNvSpPr/>
            <p:nvPr/>
          </p:nvSpPr>
          <p:spPr>
            <a:xfrm>
              <a:off x="7008073" y="5605063"/>
              <a:ext cx="1382071" cy="32806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p:cNvSpPr txBox="1"/>
          <p:nvPr/>
        </p:nvSpPr>
        <p:spPr>
          <a:xfrm>
            <a:off x="1921164" y="166834"/>
            <a:ext cx="10233403" cy="692497"/>
          </a:xfrm>
          <a:prstGeom prst="rect">
            <a:avLst/>
          </a:prstGeom>
          <a:noFill/>
        </p:spPr>
        <p:txBody>
          <a:bodyPr wrap="square" rtlCol="0">
            <a:spAutoFit/>
          </a:bodyPr>
          <a:lstStyle/>
          <a:p>
            <a:r>
              <a:rPr kumimoji="1" lang="zh-CN" altLang="en-US" sz="1950" b="1" dirty="0" smtClean="0">
                <a:cs typeface="+mn-ea"/>
                <a:sym typeface="+mn-lt"/>
              </a:rPr>
              <a:t>糖尿病</a:t>
            </a:r>
            <a:r>
              <a:rPr kumimoji="1" lang="zh-CN" altLang="en-US" sz="1950" b="1" dirty="0">
                <a:cs typeface="+mn-ea"/>
                <a:sym typeface="+mn-lt"/>
              </a:rPr>
              <a:t>疾病负担重</a:t>
            </a:r>
            <a:r>
              <a:rPr kumimoji="1" lang="zh-CN" altLang="en-US" sz="1950" b="1" dirty="0" smtClean="0">
                <a:cs typeface="+mn-ea"/>
                <a:sym typeface="+mn-lt"/>
              </a:rPr>
              <a:t>，面临</a:t>
            </a:r>
            <a:r>
              <a:rPr kumimoji="1" lang="zh-CN" altLang="en-US" sz="1950" b="1" dirty="0">
                <a:cs typeface="+mn-ea"/>
                <a:sym typeface="+mn-lt"/>
              </a:rPr>
              <a:t>复杂的血糖管理困境：单药治疗机制单一，无法安全持久控制血糖；复杂用药</a:t>
            </a:r>
            <a:r>
              <a:rPr kumimoji="1" lang="zh-CN" altLang="en-US" sz="1950" b="1" dirty="0" smtClean="0">
                <a:cs typeface="+mn-ea"/>
                <a:sym typeface="+mn-lt"/>
              </a:rPr>
              <a:t>方案导致</a:t>
            </a:r>
            <a:r>
              <a:rPr kumimoji="1" lang="zh-CN" altLang="en-US" sz="1950" b="1" dirty="0">
                <a:cs typeface="+mn-ea"/>
                <a:sym typeface="+mn-lt"/>
              </a:rPr>
              <a:t>患者依从性</a:t>
            </a:r>
            <a:r>
              <a:rPr kumimoji="1" lang="zh-CN" altLang="en-US" sz="1950" b="1" dirty="0" smtClean="0">
                <a:cs typeface="+mn-ea"/>
                <a:sym typeface="+mn-lt"/>
              </a:rPr>
              <a:t>不佳，带来不良结局，需要</a:t>
            </a:r>
            <a:r>
              <a:rPr kumimoji="1" lang="zh-CN" altLang="en-US" sz="1950" b="1" dirty="0">
                <a:cs typeface="+mn-ea"/>
                <a:sym typeface="+mn-lt"/>
              </a:rPr>
              <a:t>经典组合的复方制剂满足临床需求</a:t>
            </a:r>
            <a:endParaRPr kumimoji="1" lang="zh-CN" altLang="en-US" sz="1950" b="1" dirty="0">
              <a:cs typeface="+mn-ea"/>
              <a:sym typeface="+mn-lt"/>
            </a:endParaRPr>
          </a:p>
        </p:txBody>
      </p:sp>
      <p:sp>
        <p:nvSpPr>
          <p:cNvPr id="9" name="文本框 8"/>
          <p:cNvSpPr txBox="1"/>
          <p:nvPr/>
        </p:nvSpPr>
        <p:spPr>
          <a:xfrm>
            <a:off x="-8579" y="6559239"/>
            <a:ext cx="3254903" cy="302903"/>
          </a:xfrm>
          <a:prstGeom prst="rect">
            <a:avLst/>
          </a:prstGeom>
          <a:noFill/>
        </p:spPr>
        <p:txBody>
          <a:bodyPr wrap="square">
            <a:spAutoFit/>
          </a:bodyPr>
          <a:lstStyle/>
          <a:p>
            <a:pPr>
              <a:lnSpc>
                <a:spcPct val="114000"/>
              </a:lnSpc>
            </a:pPr>
            <a:r>
              <a:rPr lang="en-US" altLang="zh-CN" sz="600" dirty="0">
                <a:cs typeface="+mn-ea"/>
                <a:sym typeface="+mn-lt"/>
              </a:rPr>
              <a:t>[1] JAMA. 2021;326(24):2498-2506. doi:10.1001/jama.2021.22208  </a:t>
            </a:r>
            <a:endParaRPr lang="en-US" altLang="zh-CN" sz="600" dirty="0">
              <a:cs typeface="+mn-ea"/>
              <a:sym typeface="+mn-lt"/>
            </a:endParaRPr>
          </a:p>
          <a:p>
            <a:pPr>
              <a:lnSpc>
                <a:spcPct val="114000"/>
              </a:lnSpc>
            </a:pPr>
            <a:r>
              <a:rPr lang="en-US" altLang="zh-CN" sz="600" dirty="0">
                <a:cs typeface="+mn-ea"/>
                <a:sym typeface="+mn-lt"/>
              </a:rPr>
              <a:t>[2] </a:t>
            </a:r>
            <a:r>
              <a:rPr lang="zh-CN" altLang="en-US" sz="600" dirty="0">
                <a:cs typeface="+mn-ea"/>
                <a:sym typeface="+mn-lt"/>
              </a:rPr>
              <a:t>国际糖尿病联盟（</a:t>
            </a:r>
            <a:r>
              <a:rPr lang="en-US" altLang="zh-CN" sz="600" dirty="0">
                <a:cs typeface="+mn-ea"/>
                <a:sym typeface="+mn-lt"/>
              </a:rPr>
              <a:t>IDF</a:t>
            </a:r>
            <a:r>
              <a:rPr lang="zh-CN" altLang="en-US" sz="600" dirty="0">
                <a:cs typeface="+mn-ea"/>
                <a:sym typeface="+mn-lt"/>
              </a:rPr>
              <a:t>）最新第</a:t>
            </a:r>
            <a:r>
              <a:rPr lang="en-US" altLang="zh-CN" sz="600" dirty="0">
                <a:cs typeface="+mn-ea"/>
                <a:sym typeface="+mn-lt"/>
              </a:rPr>
              <a:t>10</a:t>
            </a:r>
            <a:r>
              <a:rPr lang="zh-CN" altLang="en-US" sz="600" dirty="0">
                <a:cs typeface="+mn-ea"/>
                <a:sym typeface="+mn-lt"/>
              </a:rPr>
              <a:t>版全球糖尿病概览</a:t>
            </a:r>
            <a:endParaRPr lang="en-US" altLang="zh-CN" sz="600" dirty="0">
              <a:cs typeface="+mn-ea"/>
              <a:sym typeface="+mn-lt"/>
            </a:endParaRPr>
          </a:p>
        </p:txBody>
      </p:sp>
      <p:sp>
        <p:nvSpPr>
          <p:cNvPr id="10" name="文本框 9"/>
          <p:cNvSpPr txBox="1"/>
          <p:nvPr/>
        </p:nvSpPr>
        <p:spPr>
          <a:xfrm>
            <a:off x="361179" y="1595296"/>
            <a:ext cx="3519172" cy="4401205"/>
          </a:xfrm>
          <a:prstGeom prst="rect">
            <a:avLst/>
          </a:prstGeom>
          <a:noFill/>
        </p:spPr>
        <p:txBody>
          <a:bodyPr wrap="square">
            <a:spAutoFit/>
          </a:bodyPr>
          <a:lstStyle/>
          <a:p>
            <a:r>
              <a:rPr lang="en-US" altLang="zh-CN" sz="1600" b="1" dirty="0">
                <a:latin typeface="+mn-ea"/>
                <a:cs typeface="+mn-ea"/>
                <a:sym typeface="+mn-lt"/>
              </a:rPr>
              <a:t>·2018</a:t>
            </a:r>
            <a:r>
              <a:rPr lang="zh-CN" altLang="en-US" sz="1600" b="1" dirty="0">
                <a:latin typeface="+mn-ea"/>
                <a:cs typeface="+mn-ea"/>
                <a:sym typeface="+mn-lt"/>
              </a:rPr>
              <a:t>年患病率</a:t>
            </a:r>
            <a:r>
              <a:rPr lang="en-US" altLang="zh-CN" sz="1600" b="1" dirty="0">
                <a:latin typeface="+mn-ea"/>
                <a:cs typeface="+mn-ea"/>
                <a:sym typeface="+mn-lt"/>
              </a:rPr>
              <a:t>:</a:t>
            </a:r>
            <a:r>
              <a:rPr lang="en-US" altLang="zh-CN" sz="1600" b="1" dirty="0">
                <a:solidFill>
                  <a:srgbClr val="FF0000"/>
                </a:solidFill>
                <a:latin typeface="+mn-ea"/>
                <a:cs typeface="+mn-ea"/>
                <a:sym typeface="+mn-lt"/>
              </a:rPr>
              <a:t>12.4% </a:t>
            </a:r>
            <a:r>
              <a:rPr lang="en-US" altLang="zh-CN" sz="1600" baseline="30000" dirty="0">
                <a:latin typeface="+mn-ea"/>
                <a:cs typeface="+mn-ea"/>
                <a:sym typeface="+mn-lt"/>
              </a:rPr>
              <a:t>[1]</a:t>
            </a:r>
            <a:endParaRPr lang="en-US" altLang="zh-CN" sz="1600" baseline="30000" dirty="0">
              <a:latin typeface="+mn-ea"/>
              <a:cs typeface="+mn-ea"/>
              <a:sym typeface="+mn-lt"/>
            </a:endParaRPr>
          </a:p>
          <a:p>
            <a:endParaRPr lang="en-US" altLang="zh-CN" sz="1600" dirty="0">
              <a:latin typeface="+mn-ea"/>
              <a:cs typeface="+mn-ea"/>
              <a:sym typeface="+mn-lt"/>
            </a:endParaRPr>
          </a:p>
          <a:p>
            <a:r>
              <a:rPr lang="en-US" altLang="zh-CN" sz="1600" dirty="0">
                <a:latin typeface="+mn-ea"/>
                <a:cs typeface="+mn-ea"/>
                <a:sym typeface="+mn-lt"/>
              </a:rPr>
              <a:t>·</a:t>
            </a:r>
            <a:r>
              <a:rPr lang="zh-CN" altLang="en-US" sz="1600" dirty="0">
                <a:latin typeface="+mn-ea"/>
                <a:cs typeface="+mn-ea"/>
                <a:sym typeface="+mn-lt"/>
              </a:rPr>
              <a:t>治疗率</a:t>
            </a:r>
            <a:r>
              <a:rPr lang="en-US" altLang="zh-CN" sz="1600" dirty="0">
                <a:latin typeface="+mn-ea"/>
                <a:cs typeface="+mn-ea"/>
                <a:sym typeface="+mn-lt"/>
              </a:rPr>
              <a:t>:32.9% </a:t>
            </a:r>
            <a:r>
              <a:rPr lang="en-US" altLang="zh-CN" sz="1600" baseline="30000" dirty="0">
                <a:latin typeface="+mn-ea"/>
                <a:cs typeface="+mn-ea"/>
                <a:sym typeface="+mn-lt"/>
              </a:rPr>
              <a:t>[1]</a:t>
            </a:r>
            <a:endParaRPr lang="en-US" altLang="zh-CN" sz="1600" baseline="30000" dirty="0">
              <a:latin typeface="+mn-ea"/>
              <a:cs typeface="+mn-ea"/>
              <a:sym typeface="+mn-lt"/>
            </a:endParaRPr>
          </a:p>
          <a:p>
            <a:endParaRPr lang="en-US" altLang="zh-CN" sz="1600" b="1" dirty="0">
              <a:latin typeface="+mn-ea"/>
              <a:cs typeface="+mn-ea"/>
              <a:sym typeface="+mn-lt"/>
            </a:endParaRPr>
          </a:p>
          <a:p>
            <a:r>
              <a:rPr lang="en-US" altLang="zh-CN" sz="1600" b="1" dirty="0">
                <a:latin typeface="+mn-ea"/>
                <a:cs typeface="+mn-ea"/>
                <a:sym typeface="+mn-lt"/>
              </a:rPr>
              <a:t>·</a:t>
            </a:r>
            <a:r>
              <a:rPr lang="zh-CN" altLang="en-US" sz="1600" b="1" dirty="0">
                <a:latin typeface="+mn-ea"/>
                <a:cs typeface="+mn-ea"/>
                <a:sym typeface="+mn-lt"/>
              </a:rPr>
              <a:t>药物控制率</a:t>
            </a:r>
            <a:r>
              <a:rPr lang="en-US" altLang="zh-CN" sz="1600" b="1" dirty="0">
                <a:latin typeface="+mn-ea"/>
                <a:cs typeface="+mn-ea"/>
                <a:sym typeface="+mn-lt"/>
              </a:rPr>
              <a:t>:</a:t>
            </a:r>
            <a:r>
              <a:rPr lang="en-US" altLang="zh-CN" sz="1600" b="1" dirty="0">
                <a:solidFill>
                  <a:srgbClr val="FF0000"/>
                </a:solidFill>
                <a:latin typeface="+mn-ea"/>
                <a:cs typeface="+mn-ea"/>
                <a:sym typeface="+mn-lt"/>
              </a:rPr>
              <a:t>50.1%</a:t>
            </a:r>
            <a:r>
              <a:rPr lang="en-US" altLang="zh-CN" sz="1600" b="1" baseline="30000" dirty="0">
                <a:solidFill>
                  <a:srgbClr val="FF0000"/>
                </a:solidFill>
                <a:latin typeface="+mn-ea"/>
                <a:cs typeface="+mn-ea"/>
                <a:sym typeface="+mn-lt"/>
              </a:rPr>
              <a:t> </a:t>
            </a:r>
            <a:r>
              <a:rPr lang="en-US" altLang="zh-CN" sz="1600" baseline="30000" dirty="0">
                <a:latin typeface="+mn-ea"/>
                <a:cs typeface="+mn-ea"/>
                <a:sym typeface="+mn-lt"/>
              </a:rPr>
              <a:t>[1]</a:t>
            </a:r>
            <a:endParaRPr lang="en-US" altLang="zh-CN" sz="1600" baseline="30000" dirty="0">
              <a:latin typeface="+mn-ea"/>
              <a:cs typeface="+mn-ea"/>
              <a:sym typeface="+mn-lt"/>
            </a:endParaRPr>
          </a:p>
          <a:p>
            <a:endParaRPr lang="en-US" altLang="zh-CN" sz="1600" dirty="0">
              <a:latin typeface="+mn-ea"/>
              <a:cs typeface="+mn-ea"/>
              <a:sym typeface="+mn-lt"/>
            </a:endParaRPr>
          </a:p>
          <a:p>
            <a:r>
              <a:rPr lang="en-US" altLang="zh-CN" sz="1600" dirty="0">
                <a:latin typeface="+mn-ea"/>
                <a:cs typeface="+mn-ea"/>
                <a:sym typeface="+mn-lt"/>
              </a:rPr>
              <a:t>·2021</a:t>
            </a:r>
            <a:r>
              <a:rPr lang="zh-CN" altLang="en-US" sz="1600" dirty="0">
                <a:latin typeface="+mn-ea"/>
                <a:cs typeface="+mn-ea"/>
                <a:sym typeface="+mn-lt"/>
              </a:rPr>
              <a:t>年成年患者未确诊率</a:t>
            </a:r>
            <a:r>
              <a:rPr lang="en-US" altLang="zh-CN" sz="1600" dirty="0">
                <a:latin typeface="+mn-ea"/>
                <a:cs typeface="+mn-ea"/>
                <a:sym typeface="+mn-lt"/>
              </a:rPr>
              <a:t>:50.5% </a:t>
            </a:r>
            <a:r>
              <a:rPr lang="en-US" altLang="zh-CN" sz="1600" baseline="30000" dirty="0">
                <a:latin typeface="+mn-ea"/>
                <a:cs typeface="+mn-ea"/>
                <a:sym typeface="+mn-lt"/>
              </a:rPr>
              <a:t>[2]</a:t>
            </a:r>
            <a:r>
              <a:rPr lang="en-US" altLang="zh-CN" sz="1600" dirty="0">
                <a:latin typeface="+mn-ea"/>
                <a:cs typeface="+mn-ea"/>
                <a:sym typeface="+mn-lt"/>
              </a:rPr>
              <a:t> </a:t>
            </a:r>
            <a:endParaRPr lang="en-US" altLang="zh-CN" sz="1600" dirty="0">
              <a:latin typeface="+mn-ea"/>
              <a:cs typeface="+mn-ea"/>
              <a:sym typeface="+mn-lt"/>
            </a:endParaRPr>
          </a:p>
          <a:p>
            <a:endParaRPr lang="en-US" altLang="zh-CN" sz="1600" b="1" dirty="0">
              <a:latin typeface="+mn-ea"/>
              <a:cs typeface="+mn-ea"/>
              <a:sym typeface="+mn-lt"/>
            </a:endParaRPr>
          </a:p>
          <a:p>
            <a:r>
              <a:rPr lang="en-US" altLang="zh-CN" sz="1600" b="1" dirty="0">
                <a:latin typeface="+mn-ea"/>
                <a:cs typeface="+mn-ea"/>
                <a:sym typeface="+mn-lt"/>
              </a:rPr>
              <a:t>·2021</a:t>
            </a:r>
            <a:r>
              <a:rPr lang="zh-CN" altLang="en-US" sz="1600" b="1" dirty="0">
                <a:latin typeface="+mn-ea"/>
                <a:cs typeface="+mn-ea"/>
                <a:sym typeface="+mn-lt"/>
              </a:rPr>
              <a:t>年成年糖尿病患者：</a:t>
            </a:r>
            <a:r>
              <a:rPr lang="en-US" altLang="zh-CN" sz="1600" b="1" dirty="0">
                <a:solidFill>
                  <a:srgbClr val="FF0000"/>
                </a:solidFill>
                <a:latin typeface="+mn-ea"/>
                <a:cs typeface="Arial" panose="020B0604020202020204" pitchFamily="34" charset="0"/>
                <a:sym typeface="+mn-lt"/>
              </a:rPr>
              <a:t>1.41</a:t>
            </a:r>
            <a:r>
              <a:rPr lang="zh-CN" altLang="en-US" sz="1600" b="1" dirty="0">
                <a:solidFill>
                  <a:srgbClr val="FF0000"/>
                </a:solidFill>
                <a:latin typeface="+mn-ea"/>
                <a:cs typeface="Arial" panose="020B0604020202020204" pitchFamily="34" charset="0"/>
                <a:sym typeface="+mn-lt"/>
              </a:rPr>
              <a:t>亿</a:t>
            </a:r>
            <a:r>
              <a:rPr lang="en-US" altLang="zh-CN" sz="1600" baseline="30000" dirty="0">
                <a:latin typeface="+mn-ea"/>
                <a:cs typeface="+mn-ea"/>
                <a:sym typeface="+mn-lt"/>
              </a:rPr>
              <a:t>[2]</a:t>
            </a:r>
            <a:endParaRPr lang="en-US" altLang="zh-CN" sz="1600" baseline="30000" dirty="0">
              <a:latin typeface="+mn-ea"/>
              <a:cs typeface="+mn-ea"/>
              <a:sym typeface="+mn-lt"/>
            </a:endParaRPr>
          </a:p>
          <a:p>
            <a:r>
              <a:rPr lang="en-US" altLang="zh-CN" sz="1600" dirty="0">
                <a:solidFill>
                  <a:srgbClr val="FF0000"/>
                </a:solidFill>
                <a:latin typeface="+mn-ea"/>
                <a:cs typeface="+mn-ea"/>
                <a:sym typeface="+mn-lt"/>
              </a:rPr>
              <a:t>                      </a:t>
            </a:r>
            <a:r>
              <a:rPr lang="en-US" altLang="zh-CN" sz="1600" b="1" dirty="0">
                <a:solidFill>
                  <a:srgbClr val="FF0000"/>
                </a:solidFill>
                <a:latin typeface="+mn-ea"/>
                <a:cs typeface="+mn-ea"/>
                <a:sym typeface="+mn-lt"/>
              </a:rPr>
              <a:t>T2DM</a:t>
            </a:r>
            <a:r>
              <a:rPr lang="zh-CN" altLang="en-US" sz="1600" b="1" dirty="0">
                <a:solidFill>
                  <a:srgbClr val="FF0000"/>
                </a:solidFill>
                <a:latin typeface="+mn-ea"/>
                <a:cs typeface="+mn-ea"/>
                <a:sym typeface="+mn-lt"/>
              </a:rPr>
              <a:t>占比</a:t>
            </a:r>
            <a:r>
              <a:rPr lang="en-US" altLang="zh-CN" sz="1600" b="1" dirty="0">
                <a:solidFill>
                  <a:srgbClr val="FF0000"/>
                </a:solidFill>
                <a:latin typeface="+mn-ea"/>
                <a:cs typeface="+mn-ea"/>
                <a:sym typeface="+mn-lt"/>
              </a:rPr>
              <a:t>:</a:t>
            </a:r>
            <a:r>
              <a:rPr lang="zh-CN" altLang="en-US" sz="1600" b="1" dirty="0">
                <a:solidFill>
                  <a:srgbClr val="FF0000"/>
                </a:solidFill>
                <a:latin typeface="+mn-ea"/>
                <a:cs typeface="+mn-ea"/>
                <a:sym typeface="+mn-lt"/>
              </a:rPr>
              <a:t>＞</a:t>
            </a:r>
            <a:r>
              <a:rPr lang="en-US" altLang="zh-CN" sz="1600" b="1" dirty="0">
                <a:solidFill>
                  <a:srgbClr val="FF0000"/>
                </a:solidFill>
                <a:latin typeface="+mn-ea"/>
                <a:cs typeface="+mn-ea"/>
                <a:sym typeface="+mn-lt"/>
              </a:rPr>
              <a:t>90%</a:t>
            </a:r>
            <a:r>
              <a:rPr lang="en-US" altLang="zh-CN" sz="1600" b="1" baseline="30000" dirty="0">
                <a:solidFill>
                  <a:srgbClr val="FF0000"/>
                </a:solidFill>
                <a:latin typeface="+mn-ea"/>
                <a:cs typeface="+mn-ea"/>
                <a:sym typeface="+mn-lt"/>
              </a:rPr>
              <a:t> </a:t>
            </a:r>
            <a:r>
              <a:rPr lang="en-US" altLang="zh-CN" sz="1600" baseline="30000" dirty="0">
                <a:latin typeface="+mn-ea"/>
                <a:cs typeface="+mn-ea"/>
                <a:sym typeface="+mn-lt"/>
              </a:rPr>
              <a:t>[1]</a:t>
            </a:r>
            <a:r>
              <a:rPr lang="en-US" altLang="zh-CN" sz="1600" dirty="0">
                <a:latin typeface="+mn-ea"/>
                <a:cs typeface="+mn-ea"/>
                <a:sym typeface="+mn-lt"/>
              </a:rPr>
              <a:t> </a:t>
            </a:r>
            <a:endParaRPr lang="en-US" altLang="zh-CN" sz="1600" dirty="0">
              <a:latin typeface="+mn-ea"/>
              <a:cs typeface="+mn-ea"/>
              <a:sym typeface="+mn-lt"/>
            </a:endParaRPr>
          </a:p>
          <a:p>
            <a:endParaRPr lang="en-US" altLang="zh-CN" sz="1600" dirty="0">
              <a:latin typeface="+mn-ea"/>
              <a:sym typeface="+mn-lt"/>
            </a:endParaRPr>
          </a:p>
          <a:p>
            <a:r>
              <a:rPr lang="zh-CN" altLang="en-US" sz="1600" dirty="0">
                <a:latin typeface="+mn-ea"/>
                <a:sym typeface="+mn-lt"/>
              </a:rPr>
              <a:t>中国是西太平洋地区每年死于糖尿病人数最多的国家，人数近</a:t>
            </a:r>
            <a:r>
              <a:rPr lang="en-US" altLang="zh-CN" sz="1600" b="1" dirty="0">
                <a:solidFill>
                  <a:srgbClr val="FF0000"/>
                </a:solidFill>
                <a:latin typeface="+mn-ea"/>
                <a:sym typeface="+mn-lt"/>
              </a:rPr>
              <a:t>140</a:t>
            </a:r>
            <a:r>
              <a:rPr lang="zh-CN" altLang="en-US" sz="1600" b="1" dirty="0">
                <a:solidFill>
                  <a:srgbClr val="FF0000"/>
                </a:solidFill>
                <a:latin typeface="+mn-ea"/>
                <a:sym typeface="+mn-lt"/>
              </a:rPr>
              <a:t>万</a:t>
            </a:r>
            <a:r>
              <a:rPr lang="en-US" altLang="zh-CN" sz="1600" baseline="30000" dirty="0">
                <a:latin typeface="+mn-ea"/>
                <a:sym typeface="+mn-lt"/>
              </a:rPr>
              <a:t>[2]</a:t>
            </a:r>
            <a:endParaRPr lang="zh-CN" altLang="en-US" sz="1600" baseline="30000" dirty="0">
              <a:latin typeface="+mn-ea"/>
              <a:sym typeface="+mn-lt"/>
            </a:endParaRPr>
          </a:p>
          <a:p>
            <a:endParaRPr lang="en-US" altLang="zh-CN" sz="1600" dirty="0">
              <a:latin typeface="+mn-ea"/>
              <a:cs typeface="+mn-ea"/>
              <a:sym typeface="+mn-lt"/>
            </a:endParaRPr>
          </a:p>
          <a:p>
            <a:r>
              <a:rPr lang="zh-CN" altLang="en-US" sz="1600" dirty="0">
                <a:latin typeface="+mn-ea"/>
                <a:cs typeface="+mn-ea"/>
                <a:sym typeface="+mn-lt"/>
              </a:rPr>
              <a:t>糖尿病相关医疗支出排名世界第二，</a:t>
            </a:r>
            <a:r>
              <a:rPr lang="en-US" altLang="zh-CN" sz="1600" b="1" dirty="0">
                <a:latin typeface="+mn-ea"/>
                <a:cs typeface="+mn-ea"/>
                <a:sym typeface="+mn-lt"/>
              </a:rPr>
              <a:t>1653</a:t>
            </a:r>
            <a:r>
              <a:rPr lang="zh-CN" altLang="en-US" sz="1600" b="1" dirty="0">
                <a:latin typeface="+mn-ea"/>
                <a:cs typeface="+mn-ea"/>
                <a:sym typeface="+mn-lt"/>
              </a:rPr>
              <a:t>亿美元</a:t>
            </a:r>
            <a:r>
              <a:rPr lang="en-US" altLang="zh-CN" sz="1600" baseline="30000" dirty="0">
                <a:latin typeface="+mn-ea"/>
                <a:cs typeface="+mn-ea"/>
                <a:sym typeface="+mn-lt"/>
              </a:rPr>
              <a:t>[2]</a:t>
            </a:r>
            <a:endParaRPr lang="en-US" altLang="zh-CN" sz="1600" baseline="30000" dirty="0">
              <a:latin typeface="+mn-ea"/>
              <a:cs typeface="+mn-ea"/>
              <a:sym typeface="+mn-lt"/>
            </a:endParaRPr>
          </a:p>
          <a:p>
            <a:endParaRPr lang="en-US" altLang="zh-CN" sz="1600" b="1" dirty="0">
              <a:latin typeface="+mn-ea"/>
              <a:cs typeface="+mn-ea"/>
              <a:sym typeface="+mn-lt"/>
            </a:endParaRPr>
          </a:p>
        </p:txBody>
      </p:sp>
      <p:sp>
        <p:nvSpPr>
          <p:cNvPr id="11" name="文本框 10"/>
          <p:cNvSpPr txBox="1"/>
          <p:nvPr/>
        </p:nvSpPr>
        <p:spPr>
          <a:xfrm flipH="1">
            <a:off x="73889" y="203612"/>
            <a:ext cx="1764146" cy="707886"/>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000" b="1" dirty="0">
                <a:solidFill>
                  <a:srgbClr val="015D6C"/>
                </a:solidFill>
                <a:cs typeface="+mn-ea"/>
                <a:sym typeface="+mn-lt"/>
              </a:rPr>
              <a:t>疾病</a:t>
            </a:r>
            <a:r>
              <a:rPr lang="zh-CN" altLang="en-US" sz="2000" b="1" dirty="0" smtClean="0">
                <a:solidFill>
                  <a:srgbClr val="015D6C"/>
                </a:solidFill>
                <a:cs typeface="+mn-ea"/>
                <a:sym typeface="+mn-lt"/>
              </a:rPr>
              <a:t>概况及</a:t>
            </a:r>
            <a:endParaRPr lang="en-US" altLang="zh-CN" sz="2000" b="1" dirty="0" smtClean="0">
              <a:solidFill>
                <a:srgbClr val="015D6C"/>
              </a:solidFill>
              <a:cs typeface="+mn-ea"/>
              <a:sym typeface="+mn-lt"/>
            </a:endParaRPr>
          </a:p>
          <a:p>
            <a:pPr algn="ctr"/>
            <a:r>
              <a:rPr lang="zh-CN" altLang="en-US" sz="2000" b="1" dirty="0" smtClean="0">
                <a:solidFill>
                  <a:srgbClr val="015D6C"/>
                </a:solidFill>
                <a:cs typeface="+mn-ea"/>
                <a:sym typeface="+mn-lt"/>
              </a:rPr>
              <a:t>未满足的需求</a:t>
            </a:r>
            <a:endParaRPr lang="zh-CN" altLang="en-US" sz="2000" b="1" dirty="0">
              <a:solidFill>
                <a:srgbClr val="015D6C"/>
              </a:solidFill>
              <a:cs typeface="+mn-ea"/>
              <a:sym typeface="+mn-lt"/>
            </a:endParaRPr>
          </a:p>
        </p:txBody>
      </p:sp>
      <p:grpSp>
        <p:nvGrpSpPr>
          <p:cNvPr id="12" name="组合 11"/>
          <p:cNvGrpSpPr/>
          <p:nvPr/>
        </p:nvGrpSpPr>
        <p:grpSpPr>
          <a:xfrm>
            <a:off x="5007236" y="1379662"/>
            <a:ext cx="3793344" cy="2032702"/>
            <a:chOff x="4979742" y="573377"/>
            <a:chExt cx="3588750" cy="1644018"/>
          </a:xfrm>
        </p:grpSpPr>
        <p:sp>
          <p:nvSpPr>
            <p:cNvPr id="13" name="文本框 12"/>
            <p:cNvSpPr txBox="1"/>
            <p:nvPr/>
          </p:nvSpPr>
          <p:spPr>
            <a:xfrm>
              <a:off x="4979742" y="573377"/>
              <a:ext cx="3349205" cy="277603"/>
            </a:xfrm>
            <a:prstGeom prst="rect">
              <a:avLst/>
            </a:prstGeom>
            <a:noFill/>
          </p:spPr>
          <p:txBody>
            <a:bodyPr wrap="square" rtlCol="0">
              <a:spAutoFit/>
            </a:bodyPr>
            <a:lstStyle/>
            <a:p>
              <a:pPr>
                <a:lnSpc>
                  <a:spcPct val="130000"/>
                </a:lnSpc>
              </a:pPr>
              <a:r>
                <a:rPr lang="en-US" altLang="zh-CN" sz="1200" b="1" dirty="0">
                  <a:cs typeface="+mn-ea"/>
                  <a:sym typeface="+mn-lt"/>
                </a:rPr>
                <a:t>01</a:t>
              </a:r>
              <a:r>
                <a:rPr lang="en-US" altLang="zh-CN" sz="1400" b="1" dirty="0">
                  <a:cs typeface="+mn-ea"/>
                  <a:sym typeface="+mn-lt"/>
                </a:rPr>
                <a:t> </a:t>
              </a:r>
              <a:r>
                <a:rPr lang="zh-CN" altLang="en-US" sz="1200" b="1" dirty="0">
                  <a:solidFill>
                    <a:srgbClr val="FF0000"/>
                  </a:solidFill>
                  <a:cs typeface="+mn-ea"/>
                  <a:sym typeface="+mn-lt"/>
                </a:rPr>
                <a:t>单药</a:t>
              </a:r>
              <a:r>
                <a:rPr lang="zh-CN" altLang="en-US" sz="1200" dirty="0">
                  <a:cs typeface="+mn-ea"/>
                  <a:sym typeface="+mn-lt"/>
                </a:rPr>
                <a:t>治疗作用</a:t>
              </a:r>
              <a:r>
                <a:rPr lang="zh-CN" altLang="en-US" sz="1200" b="1" dirty="0">
                  <a:solidFill>
                    <a:srgbClr val="FF0000"/>
                  </a:solidFill>
                  <a:cs typeface="+mn-ea"/>
                  <a:sym typeface="+mn-lt"/>
                </a:rPr>
                <a:t>机制单一</a:t>
              </a:r>
              <a:r>
                <a:rPr lang="zh-CN" altLang="en-US" sz="1200" b="1" dirty="0">
                  <a:cs typeface="+mn-ea"/>
                  <a:sym typeface="+mn-lt"/>
                </a:rPr>
                <a:t>，</a:t>
              </a:r>
              <a:r>
                <a:rPr lang="zh-CN" altLang="en-US" sz="1200" b="1" dirty="0">
                  <a:solidFill>
                    <a:srgbClr val="FF0000"/>
                  </a:solidFill>
                  <a:cs typeface="+mn-ea"/>
                  <a:sym typeface="+mn-lt"/>
                </a:rPr>
                <a:t>无法</a:t>
              </a:r>
              <a:r>
                <a:rPr lang="zh-CN" altLang="en-US" sz="1200" dirty="0">
                  <a:cs typeface="+mn-ea"/>
                  <a:sym typeface="+mn-lt"/>
                </a:rPr>
                <a:t>持久稳定</a:t>
              </a:r>
              <a:r>
                <a:rPr lang="zh-CN" altLang="en-US" sz="1200" b="1" dirty="0">
                  <a:solidFill>
                    <a:srgbClr val="FF0000"/>
                  </a:solidFill>
                  <a:cs typeface="+mn-ea"/>
                  <a:sym typeface="+mn-lt"/>
                </a:rPr>
                <a:t>控糖</a:t>
              </a:r>
              <a:endParaRPr lang="zh-CN" altLang="en-US" sz="1400" b="1" dirty="0">
                <a:solidFill>
                  <a:srgbClr val="FF0000"/>
                </a:solidFill>
                <a:cs typeface="+mn-ea"/>
                <a:sym typeface="+mn-lt"/>
              </a:endParaRPr>
            </a:p>
          </p:txBody>
        </p:sp>
        <p:pic>
          <p:nvPicPr>
            <p:cNvPr id="14" name="图片 13"/>
            <p:cNvPicPr>
              <a:picLocks noChangeAspect="1"/>
            </p:cNvPicPr>
            <p:nvPr/>
          </p:nvPicPr>
          <p:blipFill>
            <a:blip r:embed="rId1"/>
            <a:stretch>
              <a:fillRect/>
            </a:stretch>
          </p:blipFill>
          <p:spPr>
            <a:xfrm>
              <a:off x="5078407" y="870428"/>
              <a:ext cx="1792011" cy="1053437"/>
            </a:xfrm>
            <a:prstGeom prst="rect">
              <a:avLst/>
            </a:prstGeom>
          </p:spPr>
        </p:pic>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654345" y="943452"/>
              <a:ext cx="1914147" cy="1053437"/>
            </a:xfrm>
            <a:prstGeom prst="rect">
              <a:avLst/>
            </a:prstGeom>
          </p:spPr>
        </p:pic>
        <p:sp>
          <p:nvSpPr>
            <p:cNvPr id="18" name="文本框 17"/>
            <p:cNvSpPr txBox="1"/>
            <p:nvPr/>
          </p:nvSpPr>
          <p:spPr>
            <a:xfrm>
              <a:off x="5013059" y="1989271"/>
              <a:ext cx="1556758" cy="220506"/>
            </a:xfrm>
            <a:prstGeom prst="rect">
              <a:avLst/>
            </a:prstGeom>
            <a:noFill/>
          </p:spPr>
          <p:txBody>
            <a:bodyPr wrap="square" rtlCol="0">
              <a:spAutoFit/>
            </a:bodyPr>
            <a:lstStyle/>
            <a:p>
              <a:pPr>
                <a:lnSpc>
                  <a:spcPct val="130000"/>
                </a:lnSpc>
              </a:pPr>
              <a:r>
                <a:rPr lang="zh-CN" altLang="en-US" sz="1000" b="1" dirty="0">
                  <a:cs typeface="+mn-ea"/>
                  <a:sym typeface="+mn-lt"/>
                </a:rPr>
                <a:t>不能覆盖所有发病靶点</a:t>
              </a:r>
              <a:r>
                <a:rPr lang="en-US" altLang="zh-CN" sz="1000" baseline="30000" dirty="0">
                  <a:cs typeface="+mn-ea"/>
                  <a:sym typeface="+mn-lt"/>
                </a:rPr>
                <a:t>[3]</a:t>
              </a:r>
              <a:endParaRPr lang="zh-CN" altLang="en-US" sz="1000" b="1" dirty="0">
                <a:cs typeface="+mn-ea"/>
                <a:sym typeface="+mn-lt"/>
              </a:endParaRPr>
            </a:p>
          </p:txBody>
        </p:sp>
        <p:sp>
          <p:nvSpPr>
            <p:cNvPr id="19" name="文本框 18"/>
            <p:cNvSpPr txBox="1"/>
            <p:nvPr/>
          </p:nvSpPr>
          <p:spPr>
            <a:xfrm>
              <a:off x="6836810" y="1996889"/>
              <a:ext cx="1591822" cy="220506"/>
            </a:xfrm>
            <a:prstGeom prst="rect">
              <a:avLst/>
            </a:prstGeom>
            <a:noFill/>
          </p:spPr>
          <p:txBody>
            <a:bodyPr wrap="square" rtlCol="0">
              <a:spAutoFit/>
            </a:bodyPr>
            <a:lstStyle/>
            <a:p>
              <a:pPr>
                <a:lnSpc>
                  <a:spcPct val="130000"/>
                </a:lnSpc>
              </a:pPr>
              <a:r>
                <a:rPr lang="zh-CN" altLang="en-US" sz="1000" b="1" dirty="0">
                  <a:cs typeface="+mn-ea"/>
                  <a:sym typeface="+mn-lt"/>
                </a:rPr>
                <a:t>治疗失败率随时间增加</a:t>
              </a:r>
              <a:r>
                <a:rPr lang="en-US" altLang="zh-CN" sz="1000" baseline="30000" dirty="0">
                  <a:cs typeface="+mn-ea"/>
                  <a:sym typeface="+mn-lt"/>
                </a:rPr>
                <a:t>[4]</a:t>
              </a:r>
              <a:endParaRPr lang="zh-CN" altLang="en-US" sz="1000" b="1" dirty="0">
                <a:cs typeface="+mn-ea"/>
                <a:sym typeface="+mn-lt"/>
              </a:endParaRPr>
            </a:p>
          </p:txBody>
        </p:sp>
      </p:grpSp>
      <p:sp>
        <p:nvSpPr>
          <p:cNvPr id="20" name="文本框 19"/>
          <p:cNvSpPr txBox="1"/>
          <p:nvPr/>
        </p:nvSpPr>
        <p:spPr>
          <a:xfrm>
            <a:off x="2628787" y="6575529"/>
            <a:ext cx="3922421" cy="294119"/>
          </a:xfrm>
          <a:prstGeom prst="rect">
            <a:avLst/>
          </a:prstGeom>
          <a:noFill/>
        </p:spPr>
        <p:txBody>
          <a:bodyPr wrap="square">
            <a:spAutoFit/>
          </a:bodyPr>
          <a:lstStyle/>
          <a:p>
            <a:pPr>
              <a:lnSpc>
                <a:spcPct val="114000"/>
              </a:lnSpc>
            </a:pPr>
            <a:r>
              <a:rPr lang="en-US" altLang="zh-CN" sz="600" dirty="0">
                <a:cs typeface="+mn-ea"/>
                <a:sym typeface="+mn-lt"/>
              </a:rPr>
              <a:t>[3] Alice Y.Y. Cheng and I. George </a:t>
            </a:r>
            <a:r>
              <a:rPr lang="en-US" altLang="zh-CN" sz="600" dirty="0" err="1">
                <a:cs typeface="+mn-ea"/>
                <a:sym typeface="+mn-lt"/>
              </a:rPr>
              <a:t>Fantus</a:t>
            </a:r>
            <a:r>
              <a:rPr lang="en-US" altLang="zh-CN" sz="600" dirty="0">
                <a:cs typeface="+mn-ea"/>
                <a:sym typeface="+mn-lt"/>
              </a:rPr>
              <a:t>. CMAJ. 2005; 172 (2) 213-226 </a:t>
            </a:r>
            <a:endParaRPr lang="en-US" altLang="zh-CN" sz="600" dirty="0">
              <a:cs typeface="+mn-ea"/>
              <a:sym typeface="+mn-lt"/>
            </a:endParaRPr>
          </a:p>
          <a:p>
            <a:pPr>
              <a:lnSpc>
                <a:spcPct val="114000"/>
              </a:lnSpc>
            </a:pPr>
            <a:r>
              <a:rPr lang="en-US" altLang="zh-CN" sz="600" dirty="0">
                <a:cs typeface="+mn-ea"/>
                <a:sym typeface="+mn-lt"/>
              </a:rPr>
              <a:t>[4] Kahn S E, et al. New England Journal of Medicine, 2006, 355(23):2427-43</a:t>
            </a:r>
            <a:endParaRPr lang="en-US" altLang="zh-CN" sz="600" dirty="0">
              <a:cs typeface="+mn-ea"/>
              <a:sym typeface="+mn-lt"/>
            </a:endParaRPr>
          </a:p>
        </p:txBody>
      </p:sp>
      <p:grpSp>
        <p:nvGrpSpPr>
          <p:cNvPr id="21" name="组合 20"/>
          <p:cNvGrpSpPr/>
          <p:nvPr/>
        </p:nvGrpSpPr>
        <p:grpSpPr>
          <a:xfrm>
            <a:off x="5068876" y="3476490"/>
            <a:ext cx="3579655" cy="2922162"/>
            <a:chOff x="9172711" y="1055641"/>
            <a:chExt cx="3043143" cy="1917049"/>
          </a:xfrm>
        </p:grpSpPr>
        <p:sp>
          <p:nvSpPr>
            <p:cNvPr id="23" name="文本框 22"/>
            <p:cNvSpPr txBox="1"/>
            <p:nvPr/>
          </p:nvSpPr>
          <p:spPr>
            <a:xfrm>
              <a:off x="9172711" y="1055641"/>
              <a:ext cx="2988178" cy="375558"/>
            </a:xfrm>
            <a:prstGeom prst="rect">
              <a:avLst/>
            </a:prstGeom>
            <a:noFill/>
          </p:spPr>
          <p:txBody>
            <a:bodyPr wrap="square" rtlCol="0">
              <a:spAutoFit/>
            </a:bodyPr>
            <a:lstStyle/>
            <a:p>
              <a:pPr>
                <a:lnSpc>
                  <a:spcPct val="130000"/>
                </a:lnSpc>
              </a:pPr>
              <a:r>
                <a:rPr lang="en-US" altLang="zh-CN" sz="1200" b="1" dirty="0" smtClean="0">
                  <a:cs typeface="+mn-ea"/>
                  <a:sym typeface="+mn-lt"/>
                </a:rPr>
                <a:t>02  </a:t>
              </a:r>
              <a:r>
                <a:rPr lang="zh-CN" altLang="en-US" sz="1200" b="1" dirty="0" smtClean="0">
                  <a:solidFill>
                    <a:srgbClr val="FF0000"/>
                  </a:solidFill>
                  <a:cs typeface="+mn-ea"/>
                  <a:sym typeface="+mn-lt"/>
                </a:rPr>
                <a:t>磺脲</a:t>
              </a:r>
              <a:r>
                <a:rPr lang="zh-CN" altLang="en-US" sz="1200" b="1" dirty="0">
                  <a:solidFill>
                    <a:srgbClr val="FF0000"/>
                  </a:solidFill>
                  <a:cs typeface="+mn-ea"/>
                  <a:sym typeface="+mn-lt"/>
                </a:rPr>
                <a:t>类</a:t>
              </a:r>
              <a:r>
                <a:rPr lang="zh-CN" altLang="en-US" sz="1200" b="1" dirty="0" smtClean="0">
                  <a:solidFill>
                    <a:srgbClr val="FF0000"/>
                  </a:solidFill>
                  <a:cs typeface="+mn-ea"/>
                  <a:sym typeface="+mn-lt"/>
                </a:rPr>
                <a:t>药物</a:t>
              </a:r>
              <a:r>
                <a:rPr lang="zh-CN" altLang="en-US" sz="1200" dirty="0" smtClean="0">
                  <a:cs typeface="+mn-ea"/>
                  <a:sym typeface="+mn-lt"/>
                </a:rPr>
                <a:t>治疗</a:t>
              </a:r>
              <a:r>
                <a:rPr lang="zh-CN" altLang="en-US" sz="1200" dirty="0">
                  <a:cs typeface="+mn-ea"/>
                  <a:sym typeface="+mn-lt"/>
                </a:rPr>
                <a:t>可能会增加</a:t>
              </a:r>
              <a:r>
                <a:rPr lang="zh-CN" altLang="en-US" sz="1200" b="1" dirty="0">
                  <a:solidFill>
                    <a:srgbClr val="FF0000"/>
                  </a:solidFill>
                  <a:cs typeface="+mn-ea"/>
                  <a:sym typeface="+mn-lt"/>
                </a:rPr>
                <a:t>低血糖</a:t>
              </a:r>
              <a:r>
                <a:rPr lang="zh-CN" altLang="en-US" sz="1200" b="1" dirty="0" smtClean="0">
                  <a:solidFill>
                    <a:srgbClr val="FF0000"/>
                  </a:solidFill>
                  <a:cs typeface="+mn-ea"/>
                  <a:sym typeface="+mn-lt"/>
                </a:rPr>
                <a:t>风险</a:t>
              </a:r>
              <a:r>
                <a:rPr lang="en-US" altLang="zh-CN" sz="1200" baseline="30000" dirty="0" smtClean="0">
                  <a:cs typeface="+mn-ea"/>
                  <a:sym typeface="+mn-lt"/>
                </a:rPr>
                <a:t>[5]</a:t>
              </a:r>
              <a:endParaRPr lang="zh-CN" altLang="en-US" sz="1200" b="1" dirty="0">
                <a:cs typeface="+mn-ea"/>
                <a:sym typeface="+mn-lt"/>
              </a:endParaRPr>
            </a:p>
            <a:p>
              <a:pPr>
                <a:lnSpc>
                  <a:spcPct val="130000"/>
                </a:lnSpc>
              </a:pPr>
              <a:endParaRPr lang="zh-CN" altLang="en-US" sz="1200" b="1" dirty="0">
                <a:solidFill>
                  <a:srgbClr val="FF0000"/>
                </a:solidFill>
                <a:cs typeface="+mn-ea"/>
                <a:sym typeface="+mn-lt"/>
              </a:endParaRPr>
            </a:p>
          </p:txBody>
        </p:sp>
        <p:pic>
          <p:nvPicPr>
            <p:cNvPr id="24" name="图片 23"/>
            <p:cNvPicPr>
              <a:picLocks noChangeAspect="1"/>
            </p:cNvPicPr>
            <p:nvPr/>
          </p:nvPicPr>
          <p:blipFill>
            <a:blip r:embed="rId4"/>
            <a:stretch>
              <a:fillRect/>
            </a:stretch>
          </p:blipFill>
          <p:spPr>
            <a:xfrm>
              <a:off x="9227676" y="1286564"/>
              <a:ext cx="2988178" cy="1423637"/>
            </a:xfrm>
            <a:prstGeom prst="rect">
              <a:avLst/>
            </a:prstGeom>
          </p:spPr>
        </p:pic>
        <p:sp>
          <p:nvSpPr>
            <p:cNvPr id="25" name="文本框 24"/>
            <p:cNvSpPr txBox="1"/>
            <p:nvPr/>
          </p:nvSpPr>
          <p:spPr>
            <a:xfrm>
              <a:off x="9277761" y="2710202"/>
              <a:ext cx="2753997" cy="262488"/>
            </a:xfrm>
            <a:prstGeom prst="rect">
              <a:avLst/>
            </a:prstGeom>
            <a:noFill/>
          </p:spPr>
          <p:txBody>
            <a:bodyPr wrap="square">
              <a:spAutoFit/>
            </a:bodyPr>
            <a:lstStyle/>
            <a:p>
              <a:r>
                <a:rPr lang="zh-CN" altLang="en-US" sz="1000" b="1" dirty="0" smtClean="0">
                  <a:cs typeface="+mn-ea"/>
                  <a:sym typeface="+mn-lt"/>
                </a:rPr>
                <a:t>与二甲双胍单药相比，二甲双胍联合磺脲类药物治疗患者的低血糖相对危险显著增高</a:t>
              </a:r>
              <a:r>
                <a:rPr lang="en-US" altLang="zh-CN" sz="1000" baseline="30000" dirty="0" smtClean="0">
                  <a:cs typeface="+mn-ea"/>
                  <a:sym typeface="+mn-lt"/>
                </a:rPr>
                <a:t>[5]</a:t>
              </a:r>
              <a:endParaRPr lang="zh-CN" altLang="en-US" sz="1000" b="1" dirty="0">
                <a:cs typeface="+mn-ea"/>
                <a:sym typeface="+mn-lt"/>
              </a:endParaRPr>
            </a:p>
          </p:txBody>
        </p:sp>
      </p:grpSp>
      <p:sp>
        <p:nvSpPr>
          <p:cNvPr id="26" name="文本框 25"/>
          <p:cNvSpPr txBox="1"/>
          <p:nvPr/>
        </p:nvSpPr>
        <p:spPr>
          <a:xfrm>
            <a:off x="6231975" y="6480045"/>
            <a:ext cx="2610753" cy="188834"/>
          </a:xfrm>
          <a:prstGeom prst="rect">
            <a:avLst/>
          </a:prstGeom>
          <a:noFill/>
        </p:spPr>
        <p:txBody>
          <a:bodyPr wrap="square">
            <a:spAutoFit/>
          </a:bodyPr>
          <a:lstStyle/>
          <a:p>
            <a:pPr>
              <a:lnSpc>
                <a:spcPct val="114000"/>
              </a:lnSpc>
            </a:pPr>
            <a:r>
              <a:rPr lang="en-US" altLang="zh-CN" sz="600" dirty="0">
                <a:cs typeface="+mn-ea"/>
                <a:sym typeface="+mn-lt"/>
              </a:rPr>
              <a:t>[5] </a:t>
            </a:r>
            <a:r>
              <a:rPr lang="en-US" altLang="zh-CN" sz="600" dirty="0" smtClean="0">
                <a:cs typeface="+mn-ea"/>
                <a:sym typeface="+mn-lt"/>
              </a:rPr>
              <a:t>Zhang </a:t>
            </a:r>
            <a:r>
              <a:rPr lang="en-US" altLang="zh-CN" sz="600" dirty="0">
                <a:cs typeface="+mn-ea"/>
                <a:sym typeface="+mn-lt"/>
              </a:rPr>
              <a:t>F, Hao X, Fan Y, et al. Endocrine, 2013, 44(3):648</a:t>
            </a:r>
            <a:r>
              <a:rPr lang="en-US" altLang="zh-CN" sz="600" dirty="0" smtClean="0">
                <a:cs typeface="+mn-ea"/>
                <a:sym typeface="+mn-lt"/>
              </a:rPr>
              <a:t>.</a:t>
            </a:r>
            <a:endParaRPr lang="en-US" altLang="zh-CN" sz="600" dirty="0" smtClean="0">
              <a:cs typeface="+mn-ea"/>
              <a:sym typeface="+mn-lt"/>
            </a:endParaRPr>
          </a:p>
        </p:txBody>
      </p:sp>
      <p:grpSp>
        <p:nvGrpSpPr>
          <p:cNvPr id="27" name="组合 26"/>
          <p:cNvGrpSpPr/>
          <p:nvPr/>
        </p:nvGrpSpPr>
        <p:grpSpPr>
          <a:xfrm>
            <a:off x="8894345" y="1385847"/>
            <a:ext cx="2996789" cy="2010009"/>
            <a:chOff x="5069734" y="2606652"/>
            <a:chExt cx="2804083" cy="1495464"/>
          </a:xfrm>
        </p:grpSpPr>
        <p:sp>
          <p:nvSpPr>
            <p:cNvPr id="28" name="文本框 27"/>
            <p:cNvSpPr txBox="1"/>
            <p:nvPr/>
          </p:nvSpPr>
          <p:spPr>
            <a:xfrm>
              <a:off x="5069734" y="2606652"/>
              <a:ext cx="2804083" cy="229656"/>
            </a:xfrm>
            <a:prstGeom prst="rect">
              <a:avLst/>
            </a:prstGeom>
            <a:noFill/>
          </p:spPr>
          <p:txBody>
            <a:bodyPr wrap="square" rtlCol="0">
              <a:spAutoFit/>
            </a:bodyPr>
            <a:lstStyle/>
            <a:p>
              <a:pPr>
                <a:lnSpc>
                  <a:spcPct val="130000"/>
                </a:lnSpc>
              </a:pPr>
              <a:r>
                <a:rPr lang="en-US" altLang="zh-CN" sz="1200" b="1" dirty="0">
                  <a:cs typeface="+mn-ea"/>
                  <a:sym typeface="+mn-lt"/>
                </a:rPr>
                <a:t>03 </a:t>
              </a:r>
              <a:r>
                <a:rPr lang="zh-CN" altLang="en-US" sz="1200" dirty="0">
                  <a:cs typeface="+mn-ea"/>
                  <a:sym typeface="+mn-lt"/>
                </a:rPr>
                <a:t>使用</a:t>
              </a:r>
              <a:r>
                <a:rPr lang="zh-CN" altLang="en-US" sz="1200" b="1" dirty="0">
                  <a:solidFill>
                    <a:srgbClr val="FF0000"/>
                  </a:solidFill>
                  <a:cs typeface="+mn-ea"/>
                  <a:sym typeface="+mn-lt"/>
                </a:rPr>
                <a:t>胰岛素</a:t>
              </a:r>
              <a:r>
                <a:rPr lang="zh-CN" altLang="en-US" sz="1200" dirty="0">
                  <a:cs typeface="+mn-ea"/>
                  <a:sym typeface="+mn-lt"/>
                </a:rPr>
                <a:t>类治疗可能会</a:t>
              </a:r>
              <a:r>
                <a:rPr lang="zh-CN" altLang="en-US" sz="1200" b="1" dirty="0">
                  <a:solidFill>
                    <a:srgbClr val="FF0000"/>
                  </a:solidFill>
                  <a:cs typeface="+mn-ea"/>
                  <a:sym typeface="+mn-lt"/>
                </a:rPr>
                <a:t>增加体重</a:t>
              </a:r>
              <a:endParaRPr lang="zh-CN" altLang="en-US" sz="1200" b="1" dirty="0">
                <a:solidFill>
                  <a:srgbClr val="FF0000"/>
                </a:solidFill>
                <a:cs typeface="+mn-ea"/>
                <a:sym typeface="+mn-lt"/>
              </a:endParaRPr>
            </a:p>
          </p:txBody>
        </p:sp>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138947" y="2793339"/>
              <a:ext cx="2113148" cy="1224929"/>
            </a:xfrm>
            <a:prstGeom prst="rect">
              <a:avLst/>
            </a:prstGeom>
          </p:spPr>
        </p:pic>
        <p:sp>
          <p:nvSpPr>
            <p:cNvPr id="30" name="文本框 29"/>
            <p:cNvSpPr txBox="1"/>
            <p:nvPr/>
          </p:nvSpPr>
          <p:spPr>
            <a:xfrm>
              <a:off x="5195765" y="3899270"/>
              <a:ext cx="2484409" cy="202846"/>
            </a:xfrm>
            <a:prstGeom prst="rect">
              <a:avLst/>
            </a:prstGeom>
            <a:noFill/>
          </p:spPr>
          <p:txBody>
            <a:bodyPr wrap="square" rtlCol="0">
              <a:spAutoFit/>
            </a:bodyPr>
            <a:lstStyle/>
            <a:p>
              <a:pPr>
                <a:lnSpc>
                  <a:spcPct val="130000"/>
                </a:lnSpc>
              </a:pPr>
              <a:r>
                <a:rPr lang="zh-CN" altLang="en-US" sz="1000" b="1" dirty="0">
                  <a:cs typeface="+mn-ea"/>
                  <a:sym typeface="+mn-lt"/>
                </a:rPr>
                <a:t>罗格列酮联合胰岛素治疗增加患者体重</a:t>
              </a:r>
              <a:r>
                <a:rPr lang="en-US" altLang="zh-CN" sz="1000" baseline="30000" dirty="0" smtClean="0">
                  <a:cs typeface="+mn-ea"/>
                  <a:sym typeface="+mn-lt"/>
                </a:rPr>
                <a:t>[6]</a:t>
              </a:r>
              <a:endParaRPr lang="zh-CN" altLang="en-US" sz="1000" b="1" dirty="0">
                <a:cs typeface="+mn-ea"/>
                <a:sym typeface="+mn-lt"/>
              </a:endParaRPr>
            </a:p>
          </p:txBody>
        </p:sp>
      </p:grpSp>
      <p:grpSp>
        <p:nvGrpSpPr>
          <p:cNvPr id="31" name="组合 30"/>
          <p:cNvGrpSpPr/>
          <p:nvPr/>
        </p:nvGrpSpPr>
        <p:grpSpPr>
          <a:xfrm>
            <a:off x="8791199" y="3483498"/>
            <a:ext cx="3183079" cy="2983676"/>
            <a:chOff x="8835587" y="2988650"/>
            <a:chExt cx="3183079" cy="2983676"/>
          </a:xfrm>
        </p:grpSpPr>
        <p:grpSp>
          <p:nvGrpSpPr>
            <p:cNvPr id="32" name="组合 31"/>
            <p:cNvGrpSpPr/>
            <p:nvPr/>
          </p:nvGrpSpPr>
          <p:grpSpPr>
            <a:xfrm>
              <a:off x="8969031" y="2988650"/>
              <a:ext cx="2996789" cy="1390639"/>
              <a:chOff x="9178509" y="3075014"/>
              <a:chExt cx="2996789" cy="1390639"/>
            </a:xfrm>
          </p:grpSpPr>
          <p:pic>
            <p:nvPicPr>
              <p:cNvPr id="42" name="图片 41"/>
              <p:cNvPicPr>
                <a:picLocks noChangeAspect="1"/>
              </p:cNvPicPr>
              <p:nvPr/>
            </p:nvPicPr>
            <p:blipFill>
              <a:blip r:embed="rId7"/>
              <a:stretch>
                <a:fillRect/>
              </a:stretch>
            </p:blipFill>
            <p:spPr>
              <a:xfrm>
                <a:off x="9681900" y="3392571"/>
                <a:ext cx="1852926" cy="1073082"/>
              </a:xfrm>
              <a:prstGeom prst="rect">
                <a:avLst/>
              </a:prstGeom>
            </p:spPr>
          </p:pic>
          <p:sp>
            <p:nvSpPr>
              <p:cNvPr id="43" name="文本框 42"/>
              <p:cNvSpPr txBox="1"/>
              <p:nvPr/>
            </p:nvSpPr>
            <p:spPr>
              <a:xfrm>
                <a:off x="9178509" y="3075014"/>
                <a:ext cx="2996789" cy="308674"/>
              </a:xfrm>
              <a:prstGeom prst="rect">
                <a:avLst/>
              </a:prstGeom>
              <a:noFill/>
            </p:spPr>
            <p:txBody>
              <a:bodyPr wrap="square" rtlCol="0">
                <a:spAutoFit/>
              </a:bodyPr>
              <a:lstStyle/>
              <a:p>
                <a:pPr>
                  <a:lnSpc>
                    <a:spcPct val="130000"/>
                  </a:lnSpc>
                </a:pPr>
                <a:r>
                  <a:rPr lang="en-US" altLang="zh-CN" sz="1200" b="1" dirty="0">
                    <a:latin typeface="+mn-ea"/>
                    <a:cs typeface="+mn-ea"/>
                    <a:sym typeface="+mn-lt"/>
                  </a:rPr>
                  <a:t>04 </a:t>
                </a:r>
                <a:r>
                  <a:rPr lang="zh-CN" altLang="en-US" sz="1200" b="1" dirty="0">
                    <a:solidFill>
                      <a:srgbClr val="FF0000"/>
                    </a:solidFill>
                    <a:latin typeface="+mn-ea"/>
                    <a:cs typeface="+mn-ea"/>
                    <a:sym typeface="+mn-lt"/>
                  </a:rPr>
                  <a:t>复杂用药</a:t>
                </a:r>
                <a:r>
                  <a:rPr lang="zh-CN" altLang="en-US" sz="1200" dirty="0">
                    <a:latin typeface="+mn-ea"/>
                    <a:cs typeface="+mn-ea"/>
                    <a:sym typeface="+mn-lt"/>
                  </a:rPr>
                  <a:t>方案导致患者</a:t>
                </a:r>
                <a:r>
                  <a:rPr lang="zh-CN" altLang="en-US" sz="1200" b="1" dirty="0">
                    <a:solidFill>
                      <a:srgbClr val="FF0000"/>
                    </a:solidFill>
                    <a:latin typeface="+mn-ea"/>
                    <a:cs typeface="+mn-ea"/>
                    <a:sym typeface="+mn-lt"/>
                  </a:rPr>
                  <a:t>依从性不佳</a:t>
                </a:r>
                <a:endParaRPr lang="zh-CN" altLang="en-US" sz="1200" b="1" dirty="0">
                  <a:solidFill>
                    <a:srgbClr val="FF0000"/>
                  </a:solidFill>
                  <a:latin typeface="+mn-ea"/>
                  <a:cs typeface="+mn-ea"/>
                  <a:sym typeface="+mn-lt"/>
                </a:endParaRPr>
              </a:p>
            </p:txBody>
          </p:sp>
        </p:grpSp>
        <p:grpSp>
          <p:nvGrpSpPr>
            <p:cNvPr id="33" name="组合 32"/>
            <p:cNvGrpSpPr/>
            <p:nvPr/>
          </p:nvGrpSpPr>
          <p:grpSpPr>
            <a:xfrm>
              <a:off x="8835587" y="4469645"/>
              <a:ext cx="3183079" cy="1502681"/>
              <a:chOff x="5197598" y="4298444"/>
              <a:chExt cx="3183079" cy="1502681"/>
            </a:xfrm>
          </p:grpSpPr>
          <p:pic>
            <p:nvPicPr>
              <p:cNvPr id="39" name="图片 38"/>
              <p:cNvPicPr>
                <a:picLocks noChangeAspect="1"/>
              </p:cNvPicPr>
              <p:nvPr/>
            </p:nvPicPr>
            <p:blipFill>
              <a:blip r:embed="rId8">
                <a:grayscl/>
              </a:blip>
              <a:stretch>
                <a:fillRect/>
              </a:stretch>
            </p:blipFill>
            <p:spPr>
              <a:xfrm>
                <a:off x="5711908" y="4540588"/>
                <a:ext cx="2140685" cy="1024664"/>
              </a:xfrm>
              <a:prstGeom prst="rect">
                <a:avLst/>
              </a:prstGeom>
            </p:spPr>
          </p:pic>
          <p:sp>
            <p:nvSpPr>
              <p:cNvPr id="40" name="文本框 39"/>
              <p:cNvSpPr txBox="1"/>
              <p:nvPr/>
            </p:nvSpPr>
            <p:spPr>
              <a:xfrm>
                <a:off x="5197598" y="4298444"/>
                <a:ext cx="3183079" cy="238527"/>
              </a:xfrm>
              <a:prstGeom prst="rect">
                <a:avLst/>
              </a:prstGeom>
              <a:noFill/>
            </p:spPr>
            <p:txBody>
              <a:bodyPr wrap="square" rtlCol="0" anchor="t">
                <a:spAutoFit/>
              </a:bodyPr>
              <a:lstStyle/>
              <a:p>
                <a:pPr lvl="0">
                  <a:defRPr/>
                </a:pPr>
                <a:r>
                  <a:rPr lang="en-US" altLang="zh-CN" sz="950" b="1" dirty="0">
                    <a:cs typeface="+mn-ea"/>
                    <a:sym typeface="+mn-lt"/>
                  </a:rPr>
                  <a:t>T2DM</a:t>
                </a:r>
                <a:r>
                  <a:rPr lang="zh-CN" altLang="en-US" sz="950" b="1" dirty="0">
                    <a:cs typeface="+mn-ea"/>
                    <a:sym typeface="+mn-lt"/>
                  </a:rPr>
                  <a:t>患者不依从与不良结局密切相关</a:t>
                </a:r>
                <a:r>
                  <a:rPr lang="en-US" sz="950" b="1" baseline="30000" dirty="0">
                    <a:cs typeface="+mn-ea"/>
                    <a:sym typeface="+mn-lt"/>
                  </a:rPr>
                  <a:t>a</a:t>
                </a:r>
                <a:r>
                  <a:rPr lang="en-US" altLang="zh-CN" sz="950" baseline="30000" dirty="0">
                    <a:cs typeface="+mn-ea"/>
                    <a:sym typeface="+mn-lt"/>
                  </a:rPr>
                  <a:t> </a:t>
                </a:r>
                <a:r>
                  <a:rPr lang="en-US" altLang="zh-CN" sz="950" baseline="30000" dirty="0" smtClean="0">
                    <a:cs typeface="+mn-ea"/>
                    <a:sym typeface="+mn-lt"/>
                  </a:rPr>
                  <a:t>[7] </a:t>
                </a:r>
                <a:r>
                  <a:rPr lang="zh-CN" altLang="en-US" sz="950" b="1" baseline="30000" dirty="0">
                    <a:cs typeface="+mn-ea"/>
                    <a:sym typeface="+mn-lt"/>
                  </a:rPr>
                  <a:t>，</a:t>
                </a:r>
                <a:r>
                  <a:rPr lang="en-US" sz="950" b="1" dirty="0">
                    <a:cs typeface="+mn-ea"/>
                    <a:sym typeface="+mn-lt"/>
                  </a:rPr>
                  <a:t>(</a:t>
                </a:r>
                <a:r>
                  <a:rPr lang="en-US" sz="950" b="1" dirty="0" smtClean="0">
                    <a:cs typeface="+mn-ea"/>
                    <a:sym typeface="+mn-lt"/>
                  </a:rPr>
                  <a:t>N=11,532</a:t>
                </a:r>
                <a:r>
                  <a:rPr lang="en-US" sz="950" b="1" dirty="0">
                    <a:cs typeface="+mn-ea"/>
                    <a:sym typeface="+mn-lt"/>
                  </a:rPr>
                  <a:t>)</a:t>
                </a:r>
                <a:endParaRPr lang="en-US" altLang="zh-CN" sz="950" b="1" dirty="0">
                  <a:cs typeface="+mn-ea"/>
                  <a:sym typeface="+mn-lt"/>
                </a:endParaRPr>
              </a:p>
            </p:txBody>
          </p:sp>
          <p:sp>
            <p:nvSpPr>
              <p:cNvPr id="41" name="文本框 40"/>
              <p:cNvSpPr txBox="1"/>
              <p:nvPr/>
            </p:nvSpPr>
            <p:spPr>
              <a:xfrm>
                <a:off x="5346230" y="5570293"/>
                <a:ext cx="2951303" cy="230832"/>
              </a:xfrm>
              <a:prstGeom prst="rect">
                <a:avLst/>
              </a:prstGeom>
              <a:noFill/>
            </p:spPr>
            <p:txBody>
              <a:bodyPr wrap="square">
                <a:spAutoFit/>
              </a:bodyPr>
              <a:lstStyle/>
              <a:p>
                <a:r>
                  <a:rPr lang="en-US" altLang="zh-CN" sz="900" baseline="30000" dirty="0">
                    <a:solidFill>
                      <a:srgbClr val="000000"/>
                    </a:solidFill>
                    <a:cs typeface="+mn-ea"/>
                    <a:sym typeface="+mn-lt"/>
                  </a:rPr>
                  <a:t>a</a:t>
                </a:r>
                <a:r>
                  <a:rPr lang="zh-CN" altLang="en-US" sz="900" b="1" dirty="0">
                    <a:solidFill>
                      <a:srgbClr val="000000"/>
                    </a:solidFill>
                    <a:cs typeface="+mn-ea"/>
                    <a:sym typeface="+mn-lt"/>
                  </a:rPr>
                  <a:t>患者依从：</a:t>
                </a:r>
                <a:r>
                  <a:rPr lang="en-US" altLang="en-US" sz="900" b="1" dirty="0">
                    <a:solidFill>
                      <a:srgbClr val="000000"/>
                    </a:solidFill>
                    <a:cs typeface="+mn-ea"/>
                    <a:sym typeface="+mn-lt"/>
                  </a:rPr>
                  <a:t>PDC ≥ 80%; </a:t>
                </a:r>
                <a:r>
                  <a:rPr lang="zh-CN" altLang="en-US" sz="900" b="1" dirty="0">
                    <a:solidFill>
                      <a:srgbClr val="000000"/>
                    </a:solidFill>
                    <a:cs typeface="+mn-ea"/>
                    <a:sym typeface="+mn-lt"/>
                  </a:rPr>
                  <a:t>患者不依从：</a:t>
                </a:r>
                <a:r>
                  <a:rPr lang="en-US" altLang="en-US" sz="900" b="1" dirty="0">
                    <a:solidFill>
                      <a:srgbClr val="000000"/>
                    </a:solidFill>
                    <a:cs typeface="+mn-ea"/>
                    <a:sym typeface="+mn-lt"/>
                  </a:rPr>
                  <a:t>PDC &lt; 80%</a:t>
                </a:r>
                <a:endParaRPr lang="en-US" altLang="en-US" sz="900" b="1" dirty="0">
                  <a:solidFill>
                    <a:srgbClr val="000000"/>
                  </a:solidFill>
                  <a:cs typeface="+mn-ea"/>
                  <a:sym typeface="+mn-lt"/>
                </a:endParaRPr>
              </a:p>
            </p:txBody>
          </p:sp>
        </p:grpSp>
        <p:sp>
          <p:nvSpPr>
            <p:cNvPr id="34" name="箭头: 下 19"/>
            <p:cNvSpPr/>
            <p:nvPr/>
          </p:nvSpPr>
          <p:spPr>
            <a:xfrm>
              <a:off x="10356881" y="4379289"/>
              <a:ext cx="156306" cy="113969"/>
            </a:xfrm>
            <a:prstGeom prst="downArrow">
              <a:avLst/>
            </a:prstGeom>
            <a:solidFill>
              <a:srgbClr val="0198E7"/>
            </a:solidFill>
            <a:ln>
              <a:solidFill>
                <a:srgbClr val="019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箭头: 下 21"/>
            <p:cNvSpPr/>
            <p:nvPr/>
          </p:nvSpPr>
          <p:spPr>
            <a:xfrm rot="17696859">
              <a:off x="10117772" y="3783075"/>
              <a:ext cx="136891" cy="24369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箭头: 下 80"/>
            <p:cNvSpPr/>
            <p:nvPr/>
          </p:nvSpPr>
          <p:spPr>
            <a:xfrm rot="16200000">
              <a:off x="10011242" y="4043362"/>
              <a:ext cx="136891" cy="211088"/>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箭头: 下 81"/>
            <p:cNvSpPr/>
            <p:nvPr/>
          </p:nvSpPr>
          <p:spPr>
            <a:xfrm rot="5400000">
              <a:off x="10683444" y="4025143"/>
              <a:ext cx="136891" cy="211088"/>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箭头: 下 82"/>
            <p:cNvSpPr/>
            <p:nvPr/>
          </p:nvSpPr>
          <p:spPr>
            <a:xfrm rot="2697335">
              <a:off x="10592408" y="3780903"/>
              <a:ext cx="136891" cy="24369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文本框 43"/>
          <p:cNvSpPr txBox="1"/>
          <p:nvPr/>
        </p:nvSpPr>
        <p:spPr>
          <a:xfrm>
            <a:off x="6224554" y="6584812"/>
            <a:ext cx="2610753" cy="302903"/>
          </a:xfrm>
          <a:prstGeom prst="rect">
            <a:avLst/>
          </a:prstGeom>
          <a:noFill/>
        </p:spPr>
        <p:txBody>
          <a:bodyPr wrap="square">
            <a:spAutoFit/>
          </a:bodyPr>
          <a:lstStyle/>
          <a:p>
            <a:pPr>
              <a:lnSpc>
                <a:spcPct val="114000"/>
              </a:lnSpc>
            </a:pPr>
            <a:r>
              <a:rPr lang="en-US" altLang="zh-CN" sz="600" dirty="0" smtClean="0">
                <a:cs typeface="+mn-ea"/>
                <a:sym typeface="+mn-lt"/>
              </a:rPr>
              <a:t>[6] </a:t>
            </a:r>
            <a:r>
              <a:rPr lang="en-US" altLang="zh-CN" sz="600" dirty="0" err="1">
                <a:cs typeface="+mn-ea"/>
                <a:sym typeface="+mn-lt"/>
              </a:rPr>
              <a:t>Raskin</a:t>
            </a:r>
            <a:r>
              <a:rPr lang="en-US" altLang="zh-CN" sz="600" dirty="0">
                <a:cs typeface="+mn-ea"/>
                <a:sym typeface="+mn-lt"/>
              </a:rPr>
              <a:t> P, et al . Diabetes Care. 2001 Jul;24(7):1226-32.</a:t>
            </a:r>
            <a:endParaRPr lang="en-US" altLang="zh-CN" sz="600" dirty="0">
              <a:cs typeface="+mn-ea"/>
              <a:sym typeface="+mn-lt"/>
            </a:endParaRPr>
          </a:p>
          <a:p>
            <a:pPr>
              <a:lnSpc>
                <a:spcPct val="114000"/>
              </a:lnSpc>
            </a:pPr>
            <a:r>
              <a:rPr lang="en-US" altLang="zh-CN" sz="600" dirty="0" smtClean="0">
                <a:cs typeface="+mn-ea"/>
                <a:sym typeface="+mn-lt"/>
              </a:rPr>
              <a:t>[7]Zhang </a:t>
            </a:r>
            <a:r>
              <a:rPr lang="en-US" altLang="zh-CN" sz="600" dirty="0">
                <a:cs typeface="+mn-ea"/>
                <a:sym typeface="+mn-lt"/>
              </a:rPr>
              <a:t>F, Hao X, Fan Y, et al. Endocrine, 2013, 44(3):648.</a:t>
            </a:r>
            <a:endParaRPr lang="en-US" altLang="zh-CN" sz="600" dirty="0">
              <a:cs typeface="+mn-ea"/>
              <a:sym typeface="+mn-lt"/>
            </a:endParaRPr>
          </a:p>
        </p:txBody>
      </p:sp>
      <p:sp>
        <p:nvSpPr>
          <p:cNvPr id="45" name="矩形 44"/>
          <p:cNvSpPr/>
          <p:nvPr/>
        </p:nvSpPr>
        <p:spPr>
          <a:xfrm>
            <a:off x="4994465" y="1391515"/>
            <a:ext cx="3739228" cy="2019484"/>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8807661" y="1379067"/>
            <a:ext cx="3071784" cy="2016877"/>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5016472" y="3483770"/>
            <a:ext cx="3708513" cy="2953530"/>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8792495" y="3474614"/>
            <a:ext cx="3114431" cy="2969966"/>
          </a:xfrm>
          <a:prstGeom prst="rect">
            <a:avLst/>
          </a:prstGeom>
          <a:noFill/>
          <a:ln>
            <a:solidFill>
              <a:srgbClr val="4256A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五边形 2"/>
          <p:cNvSpPr/>
          <p:nvPr/>
        </p:nvSpPr>
        <p:spPr>
          <a:xfrm>
            <a:off x="389208" y="963665"/>
            <a:ext cx="3270932" cy="390808"/>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prstClr val="white"/>
                </a:solidFill>
                <a:effectLst/>
                <a:uLnTx/>
                <a:uFillTx/>
                <a:cs typeface="+mn-ea"/>
                <a:sym typeface="+mn-lt"/>
              </a:rPr>
              <a:t>中国糖尿病基本情况</a:t>
            </a:r>
            <a:endParaRPr kumimoji="0" lang="zh-CN" altLang="zh-CN" sz="2000" b="0" i="0" u="none" strike="noStrike" kern="100" cap="none" spc="0" normalizeH="0" baseline="0" noProof="0" dirty="0">
              <a:ln>
                <a:noFill/>
              </a:ln>
              <a:solidFill>
                <a:prstClr val="white"/>
              </a:solidFill>
              <a:effectLst/>
              <a:uLnTx/>
              <a:uFillTx/>
              <a:cs typeface="+mn-ea"/>
              <a:sym typeface="+mn-lt"/>
            </a:endParaRPr>
          </a:p>
        </p:txBody>
      </p:sp>
      <p:sp>
        <p:nvSpPr>
          <p:cNvPr id="50" name="五边形 2"/>
          <p:cNvSpPr/>
          <p:nvPr/>
        </p:nvSpPr>
        <p:spPr>
          <a:xfrm>
            <a:off x="6864079" y="902534"/>
            <a:ext cx="3270932" cy="390808"/>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2000" b="1" kern="100" dirty="0">
                <a:solidFill>
                  <a:prstClr val="white"/>
                </a:solidFill>
                <a:cs typeface="+mn-ea"/>
                <a:sym typeface="+mn-lt"/>
              </a:rPr>
              <a:t>血糖</a:t>
            </a:r>
            <a:r>
              <a:rPr lang="zh-CN" altLang="en-US" sz="2000" b="1" kern="100" dirty="0" smtClean="0">
                <a:solidFill>
                  <a:prstClr val="white"/>
                </a:solidFill>
                <a:cs typeface="+mn-ea"/>
                <a:sym typeface="+mn-lt"/>
              </a:rPr>
              <a:t>管理困境</a:t>
            </a:r>
            <a:endParaRPr kumimoji="0" lang="zh-CN" altLang="zh-CN" sz="2000" b="0" i="0" u="none" strike="noStrike" kern="1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a:off x="1985818" y="173720"/>
            <a:ext cx="9619156" cy="707886"/>
          </a:xfrm>
          <a:prstGeom prst="rect">
            <a:avLst/>
          </a:prstGeom>
          <a:noFill/>
        </p:spPr>
        <p:txBody>
          <a:bodyPr wrap="square" rtlCol="0">
            <a:spAutoFit/>
          </a:bodyPr>
          <a:lstStyle/>
          <a:p>
            <a:r>
              <a:rPr kumimoji="1" lang="zh-CN" altLang="en-US" sz="2000" b="1" dirty="0">
                <a:cs typeface="+mn-ea"/>
                <a:sym typeface="+mn-lt"/>
              </a:rPr>
              <a:t>国内外指南一致推荐尽早启动联合治疗方案；二甲双胍</a:t>
            </a:r>
            <a:r>
              <a:rPr kumimoji="1" lang="en-US" altLang="zh-CN" sz="2000" b="1" dirty="0">
                <a:cs typeface="+mn-ea"/>
                <a:sym typeface="+mn-lt"/>
              </a:rPr>
              <a:t>+DPP-4i</a:t>
            </a:r>
            <a:r>
              <a:rPr kumimoji="1" lang="zh-CN" altLang="en-US" sz="2000" b="1" dirty="0" smtClean="0">
                <a:cs typeface="+mn-ea"/>
                <a:sym typeface="+mn-lt"/>
              </a:rPr>
              <a:t>的经典联合方案</a:t>
            </a:r>
            <a:r>
              <a:rPr kumimoji="1" lang="zh-CN" altLang="en-US" sz="2000" b="1" dirty="0">
                <a:cs typeface="+mn-ea"/>
                <a:sym typeface="+mn-lt"/>
              </a:rPr>
              <a:t>机制互补，临床</a:t>
            </a:r>
            <a:r>
              <a:rPr kumimoji="1" lang="zh-CN" altLang="en-US" sz="2000" b="1" dirty="0" smtClean="0">
                <a:cs typeface="+mn-ea"/>
                <a:sym typeface="+mn-lt"/>
              </a:rPr>
              <a:t>应用广泛</a:t>
            </a:r>
            <a:endParaRPr kumimoji="1" lang="zh-CN" altLang="en-US" sz="2000" b="1" dirty="0">
              <a:cs typeface="+mn-ea"/>
              <a:sym typeface="+mn-lt"/>
            </a:endParaRPr>
          </a:p>
        </p:txBody>
      </p:sp>
      <p:sp>
        <p:nvSpPr>
          <p:cNvPr id="7" name="文本框 6"/>
          <p:cNvSpPr txBox="1"/>
          <p:nvPr/>
        </p:nvSpPr>
        <p:spPr>
          <a:xfrm>
            <a:off x="109677" y="6435120"/>
            <a:ext cx="4190095" cy="281167"/>
          </a:xfrm>
          <a:prstGeom prst="rect">
            <a:avLst/>
          </a:prstGeom>
          <a:noFill/>
        </p:spPr>
        <p:txBody>
          <a:bodyPr wrap="square">
            <a:spAutoFit/>
          </a:bodyPr>
          <a:lstStyle/>
          <a:p>
            <a:pPr indent="-228600"/>
            <a:r>
              <a:rPr lang="en-US" altLang="zh-CN" sz="600" dirty="0">
                <a:cs typeface="+mn-ea"/>
                <a:sym typeface="+mn-lt"/>
              </a:rPr>
              <a:t>[1] </a:t>
            </a:r>
            <a:r>
              <a:rPr lang="en-US" altLang="zh-CN" sz="600" dirty="0">
                <a:cs typeface="+mn-ea"/>
              </a:rPr>
              <a:t>Nathan DM, et al. </a:t>
            </a:r>
            <a:r>
              <a:rPr lang="en-US" altLang="zh-CN" sz="600" dirty="0" err="1">
                <a:cs typeface="+mn-ea"/>
              </a:rPr>
              <a:t>Diabetologia</a:t>
            </a:r>
            <a:r>
              <a:rPr lang="en-US" altLang="zh-CN" sz="600" dirty="0">
                <a:cs typeface="+mn-ea"/>
              </a:rPr>
              <a:t>. 2009;52:17-30.</a:t>
            </a:r>
            <a:endParaRPr lang="en-GB" altLang="zh-CN" sz="600" dirty="0">
              <a:cs typeface="+mn-ea"/>
            </a:endParaRPr>
          </a:p>
          <a:p>
            <a:pPr>
              <a:lnSpc>
                <a:spcPct val="114000"/>
              </a:lnSpc>
            </a:pPr>
            <a:r>
              <a:rPr lang="en-US" altLang="zh-CN" sz="600" dirty="0">
                <a:cs typeface="+mn-ea"/>
                <a:sym typeface="+mn-lt"/>
              </a:rPr>
              <a:t>[2] </a:t>
            </a:r>
            <a:r>
              <a:rPr lang="en-GB" altLang="zh-CN" sz="600" dirty="0" err="1">
                <a:cs typeface="+mn-ea"/>
              </a:rPr>
              <a:t>Stumvoll</a:t>
            </a:r>
            <a:r>
              <a:rPr lang="en-GB" altLang="zh-CN" sz="600" dirty="0">
                <a:cs typeface="+mn-ea"/>
              </a:rPr>
              <a:t> M, et al. Lancet. 2005;365:1333-46.</a:t>
            </a:r>
            <a:r>
              <a:rPr lang="en-US" altLang="zh-CN" sz="600" dirty="0">
                <a:cs typeface="+mn-ea"/>
                <a:sym typeface="+mn-lt"/>
              </a:rPr>
              <a:t> </a:t>
            </a:r>
            <a:endParaRPr lang="en-US" altLang="zh-CN" sz="600" dirty="0">
              <a:cs typeface="+mn-ea"/>
              <a:sym typeface="+mn-lt"/>
            </a:endParaRPr>
          </a:p>
        </p:txBody>
      </p:sp>
      <p:sp>
        <p:nvSpPr>
          <p:cNvPr id="8" name="文本框 7"/>
          <p:cNvSpPr txBox="1"/>
          <p:nvPr/>
        </p:nvSpPr>
        <p:spPr>
          <a:xfrm flipH="1">
            <a:off x="110769" y="269397"/>
            <a:ext cx="1754976"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smtClean="0">
                <a:solidFill>
                  <a:srgbClr val="015D6C"/>
                </a:solidFill>
                <a:cs typeface="+mn-ea"/>
                <a:sym typeface="+mn-lt"/>
              </a:rPr>
              <a:t>治疗</a:t>
            </a:r>
            <a:r>
              <a:rPr lang="zh-CN" altLang="en-US" sz="2400" b="1" dirty="0">
                <a:solidFill>
                  <a:srgbClr val="015D6C"/>
                </a:solidFill>
                <a:cs typeface="+mn-ea"/>
                <a:sym typeface="+mn-lt"/>
              </a:rPr>
              <a:t>选择</a:t>
            </a:r>
            <a:endParaRPr lang="zh-CN" altLang="en-US" sz="2400" b="1" dirty="0">
              <a:solidFill>
                <a:srgbClr val="015D6C"/>
              </a:solidFill>
              <a:cs typeface="+mn-ea"/>
              <a:sym typeface="+mn-lt"/>
            </a:endParaRPr>
          </a:p>
        </p:txBody>
      </p:sp>
      <p:sp>
        <p:nvSpPr>
          <p:cNvPr id="9" name="文本框 8"/>
          <p:cNvSpPr txBox="1"/>
          <p:nvPr/>
        </p:nvSpPr>
        <p:spPr>
          <a:xfrm>
            <a:off x="551322" y="3659513"/>
            <a:ext cx="4399369" cy="369332"/>
          </a:xfrm>
          <a:prstGeom prst="rect">
            <a:avLst/>
          </a:prstGeom>
          <a:noFill/>
        </p:spPr>
        <p:txBody>
          <a:bodyPr vert="horz" wrap="square">
            <a:spAutoFit/>
          </a:bodyPr>
          <a:lstStyle/>
          <a:p>
            <a:r>
              <a:rPr lang="en-US" altLang="zh-CN" b="1" dirty="0" smtClean="0">
                <a:solidFill>
                  <a:srgbClr val="FF0000"/>
                </a:solidFill>
                <a:cs typeface="+mn-ea"/>
                <a:sym typeface="+mn-lt"/>
              </a:rPr>
              <a:t>MET+DPP-4i </a:t>
            </a:r>
            <a:r>
              <a:rPr lang="zh-CN" altLang="en-US" b="1" dirty="0" smtClean="0">
                <a:solidFill>
                  <a:srgbClr val="FF0000"/>
                </a:solidFill>
                <a:cs typeface="+mn-ea"/>
                <a:sym typeface="+mn-lt"/>
              </a:rPr>
              <a:t>作用</a:t>
            </a:r>
            <a:r>
              <a:rPr lang="zh-CN" altLang="en-US" b="1" dirty="0">
                <a:solidFill>
                  <a:srgbClr val="FF0000"/>
                </a:solidFill>
                <a:cs typeface="+mn-ea"/>
                <a:sym typeface="+mn-lt"/>
              </a:rPr>
              <a:t>靶点相互</a:t>
            </a:r>
            <a:r>
              <a:rPr lang="zh-CN" altLang="en-US" b="1" dirty="0" smtClean="0">
                <a:solidFill>
                  <a:srgbClr val="FF0000"/>
                </a:solidFill>
                <a:cs typeface="+mn-ea"/>
                <a:sym typeface="+mn-lt"/>
              </a:rPr>
              <a:t>弥补</a:t>
            </a:r>
            <a:r>
              <a:rPr lang="en-US" altLang="zh-CN" b="1" baseline="30000" dirty="0" smtClean="0">
                <a:cs typeface="+mn-ea"/>
                <a:sym typeface="+mn-lt"/>
              </a:rPr>
              <a:t>[</a:t>
            </a:r>
            <a:r>
              <a:rPr lang="en-US" altLang="zh-CN" b="1" baseline="30000" dirty="0">
                <a:cs typeface="+mn-ea"/>
                <a:sym typeface="+mn-lt"/>
              </a:rPr>
              <a:t>1</a:t>
            </a:r>
            <a:r>
              <a:rPr lang="zh-CN" altLang="en-US" b="1" baseline="30000" dirty="0">
                <a:cs typeface="+mn-ea"/>
                <a:sym typeface="+mn-lt"/>
              </a:rPr>
              <a:t>、</a:t>
            </a:r>
            <a:r>
              <a:rPr lang="en-US" altLang="zh-CN" b="1" baseline="30000" dirty="0">
                <a:cs typeface="+mn-ea"/>
                <a:sym typeface="+mn-lt"/>
              </a:rPr>
              <a:t>2]</a:t>
            </a:r>
            <a:endParaRPr lang="zh-CN" altLang="en-US" b="1" baseline="30000" dirty="0">
              <a:cs typeface="+mn-ea"/>
              <a:sym typeface="+mn-lt"/>
            </a:endParaRPr>
          </a:p>
        </p:txBody>
      </p:sp>
      <p:sp>
        <p:nvSpPr>
          <p:cNvPr id="10" name="文本框 9"/>
          <p:cNvSpPr txBox="1"/>
          <p:nvPr/>
        </p:nvSpPr>
        <p:spPr>
          <a:xfrm>
            <a:off x="6384950" y="961845"/>
            <a:ext cx="3581086" cy="369332"/>
          </a:xfrm>
          <a:prstGeom prst="rect">
            <a:avLst/>
          </a:prstGeom>
          <a:noFill/>
        </p:spPr>
        <p:txBody>
          <a:bodyPr vert="horz" wrap="square">
            <a:spAutoFit/>
          </a:bodyPr>
          <a:lstStyle/>
          <a:p>
            <a:r>
              <a:rPr lang="en-US" altLang="zh-CN" b="1" dirty="0">
                <a:solidFill>
                  <a:srgbClr val="FF0000"/>
                </a:solidFill>
                <a:cs typeface="+mn-ea"/>
                <a:sym typeface="+mn-lt"/>
              </a:rPr>
              <a:t>DPP-4i</a:t>
            </a:r>
            <a:r>
              <a:rPr lang="zh-CN" altLang="en-US" b="1" dirty="0">
                <a:solidFill>
                  <a:srgbClr val="FF0000"/>
                </a:solidFill>
                <a:cs typeface="+mn-ea"/>
                <a:sym typeface="+mn-lt"/>
              </a:rPr>
              <a:t>同时</a:t>
            </a:r>
            <a:r>
              <a:rPr lang="zh-CN" altLang="en-US" b="1" dirty="0" smtClean="0">
                <a:solidFill>
                  <a:srgbClr val="FF0000"/>
                </a:solidFill>
                <a:cs typeface="+mn-ea"/>
                <a:sym typeface="+mn-lt"/>
              </a:rPr>
              <a:t>作用于</a:t>
            </a:r>
            <a:r>
              <a:rPr lang="en-US" altLang="zh-CN" b="1" dirty="0" smtClean="0">
                <a:solidFill>
                  <a:srgbClr val="FF0000"/>
                </a:solidFill>
                <a:cs typeface="+mn-ea"/>
                <a:sym typeface="+mn-lt"/>
              </a:rPr>
              <a:t>α</a:t>
            </a:r>
            <a:r>
              <a:rPr lang="zh-CN" altLang="en-US" b="1" dirty="0">
                <a:solidFill>
                  <a:srgbClr val="FF0000"/>
                </a:solidFill>
                <a:cs typeface="+mn-ea"/>
                <a:sym typeface="+mn-lt"/>
              </a:rPr>
              <a:t>、</a:t>
            </a:r>
            <a:r>
              <a:rPr lang="en-US" altLang="zh-CN" b="1" dirty="0">
                <a:solidFill>
                  <a:srgbClr val="FF0000"/>
                </a:solidFill>
                <a:cs typeface="+mn-ea"/>
                <a:sym typeface="+mn-lt"/>
              </a:rPr>
              <a:t>β</a:t>
            </a:r>
            <a:r>
              <a:rPr lang="zh-CN" altLang="en-US" b="1" dirty="0">
                <a:solidFill>
                  <a:srgbClr val="FF0000"/>
                </a:solidFill>
                <a:cs typeface="+mn-ea"/>
                <a:sym typeface="+mn-lt"/>
              </a:rPr>
              <a:t>细胞</a:t>
            </a:r>
            <a:endParaRPr lang="zh-CN" altLang="en-US" b="1" dirty="0">
              <a:solidFill>
                <a:srgbClr val="FF0000"/>
              </a:solidFill>
              <a:cs typeface="+mn-ea"/>
              <a:sym typeface="+mn-lt"/>
            </a:endParaRPr>
          </a:p>
        </p:txBody>
      </p:sp>
      <p:cxnSp>
        <p:nvCxnSpPr>
          <p:cNvPr id="13" name="直接连接符 12"/>
          <p:cNvCxnSpPr/>
          <p:nvPr/>
        </p:nvCxnSpPr>
        <p:spPr>
          <a:xfrm flipV="1">
            <a:off x="161067" y="6399776"/>
            <a:ext cx="4556328" cy="9713"/>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4" name="Group 79"/>
          <p:cNvGraphicFramePr>
            <a:graphicFrameLocks noGrp="1"/>
          </p:cNvGraphicFramePr>
          <p:nvPr/>
        </p:nvGraphicFramePr>
        <p:xfrm>
          <a:off x="551322" y="4010673"/>
          <a:ext cx="5130849" cy="2345184"/>
        </p:xfrm>
        <a:graphic>
          <a:graphicData uri="http://schemas.openxmlformats.org/drawingml/2006/table">
            <a:tbl>
              <a:tblPr/>
              <a:tblGrid>
                <a:gridCol w="1332342"/>
                <a:gridCol w="789184"/>
                <a:gridCol w="764515"/>
                <a:gridCol w="711955"/>
                <a:gridCol w="823765"/>
                <a:gridCol w="709088"/>
              </a:tblGrid>
              <a:tr h="200913">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rgbClr val="55329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800" b="1" i="0" u="none" strike="noStrike" cap="none" normalizeH="0" baseline="0" dirty="0">
                          <a:ln>
                            <a:noFill/>
                          </a:ln>
                          <a:solidFill>
                            <a:schemeClr val="tx1"/>
                          </a:solidFill>
                          <a:effectLst/>
                          <a:latin typeface="Arial Unicode MS"/>
                          <a:ea typeface="Arial Unicode MS"/>
                          <a:cs typeface="Arial Unicode MS"/>
                        </a:rPr>
                        <a:t>作用靶点</a:t>
                      </a:r>
                      <a:endParaRPr kumimoji="0" lang="zh-CN" altLang="en-GB" sz="8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hMerge="1">
                  <a:tcPr/>
                </a:tc>
                <a:tc gridSpan="3">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800" b="1" i="0" u="none" strike="noStrike" cap="none" normalizeH="0" baseline="0" dirty="0">
                          <a:ln>
                            <a:noFill/>
                          </a:ln>
                          <a:solidFill>
                            <a:schemeClr val="tx1"/>
                          </a:solidFill>
                          <a:effectLst/>
                          <a:latin typeface="Arial Unicode MS"/>
                          <a:ea typeface="Arial Unicode MS"/>
                          <a:cs typeface="Arial Unicode MS"/>
                        </a:rPr>
                        <a:t>副作用</a:t>
                      </a:r>
                      <a:endParaRPr kumimoji="0" lang="zh-CN" altLang="en-GB" sz="8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hMerge="1">
                  <a:tcPr/>
                </a:tc>
                <a:tc hMerge="1">
                  <a:tcPr/>
                </a:tc>
              </a:tr>
              <a:tr h="368557">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900" b="1" i="0" u="none" strike="noStrike" cap="none" normalizeH="0" baseline="0" dirty="0">
                          <a:ln>
                            <a:noFill/>
                          </a:ln>
                          <a:solidFill>
                            <a:schemeClr val="tx1"/>
                          </a:solidFill>
                          <a:effectLst/>
                          <a:latin typeface="Arial Unicode MS"/>
                          <a:ea typeface="Arial Unicode MS"/>
                          <a:cs typeface="Arial Unicode MS"/>
                        </a:rPr>
                        <a:t>胰岛素</a:t>
                      </a:r>
                      <a:endParaRPr kumimoji="0" lang="en-US" altLang="zh-CN" sz="900" b="1" i="0" u="none" strike="noStrike" cap="none" normalizeH="0" baseline="0" dirty="0">
                        <a:ln>
                          <a:noFill/>
                        </a:ln>
                        <a:solidFill>
                          <a:schemeClr val="tx1"/>
                        </a:solidFill>
                        <a:effectLst/>
                        <a:latin typeface="Arial Unicode MS"/>
                        <a:ea typeface="Arial Unicode MS"/>
                        <a:cs typeface="Arial Unicode MS"/>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900" b="1" i="0" u="none" strike="noStrike" cap="none" normalizeH="0" baseline="0" dirty="0">
                          <a:ln>
                            <a:noFill/>
                          </a:ln>
                          <a:solidFill>
                            <a:schemeClr val="tx1"/>
                          </a:solidFill>
                          <a:effectLst/>
                          <a:latin typeface="Arial Unicode MS"/>
                          <a:ea typeface="Arial Unicode MS"/>
                          <a:cs typeface="Arial Unicode MS"/>
                        </a:rPr>
                        <a:t>分泌不足</a:t>
                      </a:r>
                      <a:endParaRPr kumimoji="0" lang="zh-CN" altLang="en-GB" sz="9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900" b="1" i="0" u="none" strike="noStrike" cap="none" normalizeH="0" baseline="0" dirty="0">
                          <a:ln>
                            <a:noFill/>
                          </a:ln>
                          <a:solidFill>
                            <a:schemeClr val="tx1"/>
                          </a:solidFill>
                          <a:effectLst/>
                          <a:latin typeface="Arial Unicode MS"/>
                          <a:ea typeface="Arial Unicode MS"/>
                          <a:cs typeface="Arial Unicode MS"/>
                        </a:rPr>
                        <a:t>胰岛素抵抗</a:t>
                      </a:r>
                      <a:endParaRPr kumimoji="0" lang="en-GB" sz="9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nl-BE" sz="900" b="1" i="0" u="none" strike="noStrike" cap="none" normalizeH="0" baseline="0" dirty="0">
                          <a:ln>
                            <a:noFill/>
                          </a:ln>
                          <a:solidFill>
                            <a:schemeClr val="tx1"/>
                          </a:solidFill>
                          <a:effectLst/>
                          <a:latin typeface="Arial Unicode MS"/>
                          <a:ea typeface="Arial Unicode MS"/>
                          <a:cs typeface="Arial Unicode MS"/>
                        </a:rPr>
                        <a:t>体重增加</a:t>
                      </a:r>
                      <a:endParaRPr kumimoji="0" lang="zh-CN" altLang="en-GB" sz="9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nl-BE" sz="900" b="1" i="0" u="none" strike="noStrike" cap="none" normalizeH="0" baseline="0" dirty="0">
                          <a:ln>
                            <a:noFill/>
                          </a:ln>
                          <a:solidFill>
                            <a:schemeClr val="tx1"/>
                          </a:solidFill>
                          <a:effectLst/>
                          <a:latin typeface="Arial Unicode MS"/>
                          <a:ea typeface="Arial Unicode MS"/>
                          <a:cs typeface="Arial Unicode MS"/>
                        </a:rPr>
                        <a:t>低血糖症</a:t>
                      </a:r>
                      <a:endParaRPr kumimoji="0" lang="zh-CN" altLang="en-GB" sz="9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nl-BE" sz="900" b="1" i="0" u="none" strike="noStrike" cap="none" normalizeH="0" baseline="0" dirty="0">
                          <a:ln>
                            <a:noFill/>
                          </a:ln>
                          <a:solidFill>
                            <a:schemeClr val="tx1"/>
                          </a:solidFill>
                          <a:effectLst/>
                          <a:latin typeface="Arial Unicode MS"/>
                          <a:ea typeface="Arial Unicode MS"/>
                          <a:cs typeface="Arial Unicode MS"/>
                        </a:rPr>
                        <a:t>胃肠道</a:t>
                      </a:r>
                      <a:endParaRPr kumimoji="0" lang="en-US" altLang="zh-CN" sz="900" b="1" i="0" u="none" strike="noStrike" cap="none" normalizeH="0" baseline="0" dirty="0">
                        <a:ln>
                          <a:noFill/>
                        </a:ln>
                        <a:solidFill>
                          <a:schemeClr val="tx1"/>
                        </a:solidFill>
                        <a:effectLst/>
                        <a:latin typeface="Arial Unicode MS"/>
                        <a:ea typeface="Arial Unicode MS"/>
                        <a:cs typeface="Arial Unicode MS"/>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nl-BE" sz="900" b="1" i="0" u="none" strike="noStrike" cap="none" normalizeH="0" baseline="0" dirty="0">
                          <a:ln>
                            <a:noFill/>
                          </a:ln>
                          <a:solidFill>
                            <a:schemeClr val="tx1"/>
                          </a:solidFill>
                          <a:effectLst/>
                          <a:latin typeface="Arial Unicode MS"/>
                          <a:ea typeface="Arial Unicode MS"/>
                          <a:cs typeface="Arial Unicode MS"/>
                        </a:rPr>
                        <a:t>副作用</a:t>
                      </a:r>
                      <a:endParaRPr kumimoji="0" lang="en-GB" altLang="zh-CN" sz="9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800" b="1" i="0" u="none" strike="noStrike" cap="none" normalizeH="0" baseline="0" dirty="0">
                          <a:ln>
                            <a:noFill/>
                          </a:ln>
                          <a:solidFill>
                            <a:schemeClr val="tx1"/>
                          </a:solidFill>
                          <a:effectLst/>
                          <a:latin typeface="Arial Unicode MS"/>
                          <a:ea typeface="Arial Unicode MS"/>
                          <a:cs typeface="Arial Unicode MS"/>
                        </a:rPr>
                        <a:t>胰岛素</a:t>
                      </a:r>
                      <a:endParaRPr kumimoji="0" lang="zh-CN" altLang="en-GB" sz="8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36431">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800" b="1" i="0" u="none" strike="noStrike" cap="none" normalizeH="0" baseline="0" dirty="0">
                          <a:ln>
                            <a:noFill/>
                          </a:ln>
                          <a:solidFill>
                            <a:srgbClr val="FF0000"/>
                          </a:solidFill>
                          <a:effectLst/>
                          <a:latin typeface="Arial Unicode MS"/>
                          <a:ea typeface="Arial Unicode MS"/>
                          <a:cs typeface="Arial Unicode MS"/>
                        </a:rPr>
                        <a:t>二甲双胍</a:t>
                      </a:r>
                      <a:endParaRPr kumimoji="0" lang="zh-CN" altLang="en-GB" sz="800" b="1" i="0" u="none" strike="noStrike" cap="none" normalizeH="0" baseline="0" dirty="0">
                        <a:ln>
                          <a:noFill/>
                        </a:ln>
                        <a:solidFill>
                          <a:srgbClr val="FF0000"/>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1050" b="1" i="0" u="none" strike="noStrike" cap="none" normalizeH="0" baseline="0" dirty="0">
                          <a:ln>
                            <a:noFill/>
                          </a:ln>
                          <a:solidFill>
                            <a:srgbClr val="FF0000"/>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1050" b="1" i="0" u="none" strike="noStrike" cap="none" normalizeH="0" baseline="0" dirty="0">
                        <a:ln>
                          <a:noFill/>
                        </a:ln>
                        <a:solidFill>
                          <a:srgbClr val="FF0000"/>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700" b="1" i="0" u="none" strike="noStrike" cap="none" normalizeH="0" baseline="0" dirty="0">
                          <a:ln>
                            <a:noFill/>
                          </a:ln>
                          <a:solidFill>
                            <a:schemeClr val="tx1"/>
                          </a:solidFill>
                          <a:effectLst/>
                          <a:latin typeface="Arial Unicode MS"/>
                          <a:ea typeface="Arial Unicode MS"/>
                          <a:cs typeface="Arial Unicode MS"/>
                        </a:rPr>
                        <a:t>磺脲类药物</a:t>
                      </a:r>
                      <a:endParaRPr kumimoji="0" lang="zh-CN" altLang="en-GB" sz="7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700" b="1" i="0" u="none" strike="noStrike" cap="none" normalizeH="0" baseline="0">
                          <a:ln>
                            <a:noFill/>
                          </a:ln>
                          <a:solidFill>
                            <a:schemeClr val="tx1"/>
                          </a:solidFill>
                          <a:effectLst/>
                          <a:latin typeface="Arial Unicode MS"/>
                          <a:ea typeface="Arial Unicode MS"/>
                          <a:cs typeface="Arial Unicode MS"/>
                        </a:rPr>
                        <a:t>格列奈类</a:t>
                      </a:r>
                      <a:r>
                        <a:rPr kumimoji="0" lang="zh-CN" altLang="en-GB" sz="700" b="1" i="0" u="none" strike="noStrike" cap="none" normalizeH="0" baseline="0">
                          <a:ln>
                            <a:noFill/>
                          </a:ln>
                          <a:solidFill>
                            <a:schemeClr val="tx1"/>
                          </a:solidFill>
                          <a:effectLst/>
                          <a:latin typeface="Arial Unicode MS"/>
                          <a:ea typeface="Arial Unicode MS"/>
                          <a:cs typeface="Arial Unicode MS"/>
                        </a:rPr>
                        <a:t>药物</a:t>
                      </a:r>
                      <a:endParaRPr kumimoji="0" lang="zh-CN" altLang="en-GB" sz="700" b="1" i="0" u="none" strike="noStrike" cap="none" normalizeH="0" baseline="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l-GR" altLang="en-GB" sz="700" b="1" i="0" u="none" strike="noStrike" cap="none" normalizeH="0" baseline="0">
                          <a:ln>
                            <a:noFill/>
                          </a:ln>
                          <a:solidFill>
                            <a:schemeClr val="tx1"/>
                          </a:solidFill>
                          <a:effectLst/>
                          <a:latin typeface="Arial Unicode MS"/>
                          <a:ea typeface="Arial Unicode MS"/>
                          <a:cs typeface="Arial Unicode MS"/>
                        </a:rPr>
                        <a:t>α</a:t>
                      </a:r>
                      <a:r>
                        <a:rPr kumimoji="0" lang="en-GB" altLang="en-GB" sz="700" b="1" i="0" u="none" strike="noStrike" cap="none" normalizeH="0" baseline="0">
                          <a:ln>
                            <a:noFill/>
                          </a:ln>
                          <a:solidFill>
                            <a:schemeClr val="tx1"/>
                          </a:solidFill>
                          <a:effectLst/>
                          <a:latin typeface="Arial Unicode MS"/>
                          <a:ea typeface="Arial Unicode MS"/>
                          <a:cs typeface="Arial Unicode MS"/>
                        </a:rPr>
                        <a:t>-</a:t>
                      </a:r>
                      <a:r>
                        <a:rPr kumimoji="0" lang="zh-CN" altLang="en-GB" sz="700" b="1" i="0" u="none" strike="noStrike" cap="none" normalizeH="0" baseline="0">
                          <a:ln>
                            <a:noFill/>
                          </a:ln>
                          <a:solidFill>
                            <a:schemeClr val="tx1"/>
                          </a:solidFill>
                          <a:effectLst/>
                          <a:latin typeface="Arial Unicode MS"/>
                          <a:ea typeface="Arial Unicode MS"/>
                          <a:cs typeface="Arial Unicode MS"/>
                        </a:rPr>
                        <a:t>葡萄糖苷酶抑制剂</a:t>
                      </a:r>
                      <a:endParaRPr kumimoji="0" lang="en-GB" altLang="en-GB" sz="700" b="1" i="0" u="none" strike="noStrike" cap="none" normalizeH="0" baseline="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rPr>
                        <a:t>-</a:t>
                      </a:r>
                      <a:endPar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rPr>
                        <a:t>-</a:t>
                      </a:r>
                      <a:endParaRPr kumimoji="0" lang="en-GB" altLang="zh-CN" sz="7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GB" sz="700" b="1" i="0" u="none" strike="noStrike" cap="none" normalizeH="0" baseline="0">
                          <a:ln>
                            <a:noFill/>
                          </a:ln>
                          <a:solidFill>
                            <a:schemeClr val="tx1"/>
                          </a:solidFill>
                          <a:effectLst/>
                          <a:latin typeface="Arial Unicode MS"/>
                          <a:ea typeface="Arial Unicode MS"/>
                          <a:cs typeface="Arial Unicode MS"/>
                        </a:rPr>
                        <a:t>噻唑烷二酮类药物</a:t>
                      </a:r>
                      <a:endParaRPr kumimoji="0" lang="zh-CN" altLang="en-GB" sz="700" b="1" i="0" u="none" strike="noStrike" cap="none" normalizeH="0" baseline="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7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7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7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29327">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en-GB" sz="800" b="1" i="0" u="none" strike="noStrike" cap="none" normalizeH="0" baseline="0" dirty="0">
                          <a:ln>
                            <a:noFill/>
                          </a:ln>
                          <a:solidFill>
                            <a:srgbClr val="FF0000"/>
                          </a:solidFill>
                          <a:effectLst/>
                          <a:latin typeface="Arial Unicode MS"/>
                          <a:ea typeface="Arial Unicode MS"/>
                          <a:cs typeface="Arial Unicode MS"/>
                        </a:rPr>
                        <a:t>DPP-4 </a:t>
                      </a:r>
                      <a:r>
                        <a:rPr kumimoji="0" lang="zh-CN" altLang="en-GB" sz="800" b="1" i="0" u="none" strike="noStrike" cap="none" normalizeH="0" baseline="0" dirty="0">
                          <a:ln>
                            <a:noFill/>
                          </a:ln>
                          <a:solidFill>
                            <a:srgbClr val="FF0000"/>
                          </a:solidFill>
                          <a:effectLst/>
                          <a:latin typeface="Arial Unicode MS"/>
                          <a:ea typeface="Arial Unicode MS"/>
                          <a:cs typeface="Arial Unicode MS"/>
                        </a:rPr>
                        <a:t>抑制剂</a:t>
                      </a:r>
                      <a:endParaRPr kumimoji="0" lang="zh-CN" altLang="en-GB" sz="800" b="1" i="0" u="none" strike="noStrike" cap="none" normalizeH="0" baseline="0" dirty="0">
                        <a:ln>
                          <a:noFill/>
                        </a:ln>
                        <a:solidFill>
                          <a:srgbClr val="FF0000"/>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1000" b="1" i="0" u="none" strike="noStrike" cap="none" normalizeH="0" baseline="0" dirty="0">
                          <a:ln>
                            <a:noFill/>
                          </a:ln>
                          <a:solidFill>
                            <a:srgbClr val="FF0000"/>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1000" b="1" i="0" u="none" strike="noStrike" cap="none" normalizeH="0" baseline="0" dirty="0">
                        <a:ln>
                          <a:noFill/>
                        </a:ln>
                        <a:solidFill>
                          <a:srgbClr val="FF0000"/>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r h="2009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en-GB" sz="800" b="1" i="0" u="none" strike="noStrike" cap="none" normalizeH="0" baseline="0" dirty="0">
                          <a:ln>
                            <a:noFill/>
                          </a:ln>
                          <a:solidFill>
                            <a:schemeClr val="tx1"/>
                          </a:solidFill>
                          <a:effectLst/>
                          <a:latin typeface="Arial Unicode MS"/>
                          <a:ea typeface="Arial Unicode MS"/>
                          <a:cs typeface="Arial Unicode MS"/>
                        </a:rPr>
                        <a:t>GLP-1 </a:t>
                      </a:r>
                      <a:r>
                        <a:rPr kumimoji="0" lang="zh-CN" altLang="en-GB" sz="800" b="1" i="0" u="none" strike="noStrike" cap="none" normalizeH="0" baseline="0" dirty="0">
                          <a:ln>
                            <a:noFill/>
                          </a:ln>
                          <a:solidFill>
                            <a:schemeClr val="tx1"/>
                          </a:solidFill>
                          <a:effectLst/>
                          <a:latin typeface="Arial Unicode MS"/>
                          <a:ea typeface="Arial Unicode MS"/>
                          <a:cs typeface="Arial Unicode MS"/>
                        </a:rPr>
                        <a:t>受体激动剂</a:t>
                      </a:r>
                      <a:endParaRPr kumimoji="0" lang="zh-CN" altLang="en-GB" sz="800" b="1" i="0" u="none" strike="noStrike" cap="none" normalizeH="0" baseline="0" dirty="0">
                        <a:ln>
                          <a:noFill/>
                        </a:ln>
                        <a:solidFill>
                          <a:schemeClr val="tx1"/>
                        </a:solidFill>
                        <a:effectLst/>
                        <a:latin typeface="Arial Unicode MS"/>
                        <a:ea typeface="Arial Unicode MS"/>
                        <a:cs typeface="Arial Unicode MS"/>
                      </a:endParaRPr>
                    </a:p>
                  </a:txBody>
                  <a:tcPr marL="90000" marR="90000" marT="46800" marB="46800" anchor="ctr" horzOverflow="overflow">
                    <a:lnL w="12700" cap="flat" cmpd="sng" algn="ctr">
                      <a:solidFill>
                        <a:srgbClr val="00B0F0"/>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solidFill>
                      <a:srgbClr val="D6E9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sym typeface="Wingdings" panose="05000000000000000000" pitchFamily="2" charset="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rgbClr val="646464"/>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rgbClr val="0076BD"/>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sym typeface="Wingdings" panose="05000000000000000000" pitchFamily="2" charset="2"/>
                        </a:rPr>
                        <a:t>!</a:t>
                      </a:r>
                      <a:endParaRPr kumimoji="0" lang="en-GB" altLang="zh-CN" sz="8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a:txBody>
                  <a:tcPr marL="90000" marR="90000" marT="46800" marB="46800" anchor="ctr" horzOverflow="overflow">
                    <a:lnL w="12700" cap="flat" cmpd="sng" algn="ctr">
                      <a:solidFill>
                        <a:srgbClr val="0076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6BD"/>
                      </a:solidFill>
                      <a:prstDash val="solid"/>
                      <a:round/>
                      <a:headEnd type="none" w="med" len="med"/>
                      <a:tailEnd type="none" w="med" len="med"/>
                    </a:lnT>
                    <a:lnB w="12700" cap="flat" cmpd="sng" algn="ctr">
                      <a:solidFill>
                        <a:srgbClr val="0076BD"/>
                      </a:solidFill>
                      <a:prstDash val="solid"/>
                      <a:round/>
                      <a:headEnd type="none" w="med" len="med"/>
                      <a:tailEnd type="none" w="med" len="med"/>
                    </a:lnB>
                    <a:lnTlToBr>
                      <a:noFill/>
                    </a:lnTlToBr>
                    <a:lnBlToTr>
                      <a:noFill/>
                    </a:lnBlToTr>
                    <a:noFill/>
                  </a:tcPr>
                </a:tc>
              </a:tr>
            </a:tbl>
          </a:graphicData>
        </a:graphic>
      </p:graphicFrame>
      <p:pic>
        <p:nvPicPr>
          <p:cNvPr id="15" name="图片 14"/>
          <p:cNvPicPr>
            <a:picLocks noChangeAspect="1"/>
          </p:cNvPicPr>
          <p:nvPr/>
        </p:nvPicPr>
        <p:blipFill>
          <a:blip r:embed="rId1"/>
          <a:stretch>
            <a:fillRect/>
          </a:stretch>
        </p:blipFill>
        <p:spPr>
          <a:xfrm>
            <a:off x="6881091" y="1310778"/>
            <a:ext cx="4062303" cy="2129061"/>
          </a:xfrm>
          <a:prstGeom prst="rect">
            <a:avLst/>
          </a:prstGeom>
        </p:spPr>
      </p:pic>
      <p:sp>
        <p:nvSpPr>
          <p:cNvPr id="16" name="矩形 15"/>
          <p:cNvSpPr/>
          <p:nvPr/>
        </p:nvSpPr>
        <p:spPr>
          <a:xfrm>
            <a:off x="478873" y="944855"/>
            <a:ext cx="5251005" cy="2562194"/>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80271" y="3664289"/>
            <a:ext cx="5251005" cy="2702224"/>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8" name="表格 17"/>
          <p:cNvGraphicFramePr>
            <a:graphicFrameLocks noGrp="1"/>
          </p:cNvGraphicFramePr>
          <p:nvPr/>
        </p:nvGraphicFramePr>
        <p:xfrm>
          <a:off x="6419274" y="4205073"/>
          <a:ext cx="5130284" cy="2076501"/>
        </p:xfrm>
        <a:graphic>
          <a:graphicData uri="http://schemas.openxmlformats.org/drawingml/2006/table">
            <a:tbl>
              <a:tblPr/>
              <a:tblGrid>
                <a:gridCol w="1238826"/>
                <a:gridCol w="962795"/>
                <a:gridCol w="1021836"/>
                <a:gridCol w="1906827"/>
              </a:tblGrid>
              <a:tr h="271021">
                <a:tc>
                  <a:txBody>
                    <a:bodyPr/>
                    <a:lstStyle/>
                    <a:p>
                      <a:pPr algn="ctr">
                        <a:spcAft>
                          <a:spcPts val="0"/>
                        </a:spcAft>
                      </a:pPr>
                      <a:r>
                        <a:rPr lang="zh-CN" sz="1000" b="1" kern="100" dirty="0">
                          <a:solidFill>
                            <a:schemeClr val="bg1"/>
                          </a:solidFill>
                          <a:latin typeface="+mn-lt"/>
                          <a:ea typeface="+mn-ea"/>
                          <a:cs typeface="Times New Roman" panose="02020603050405020304"/>
                        </a:rPr>
                        <a:t>药物</a:t>
                      </a:r>
                      <a:endParaRPr lang="zh-CN" sz="1000" b="1" kern="100" dirty="0">
                        <a:solidFill>
                          <a:schemeClr val="bg1"/>
                        </a:solidFill>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zh-CN" sz="1000" b="1" kern="100" dirty="0">
                          <a:solidFill>
                            <a:schemeClr val="bg1"/>
                          </a:solidFill>
                          <a:latin typeface="+mn-lt"/>
                          <a:ea typeface="+mn-ea"/>
                          <a:cs typeface="Times New Roman" panose="02020603050405020304"/>
                        </a:rPr>
                        <a:t>中国人群证据</a:t>
                      </a:r>
                      <a:endParaRPr lang="zh-CN" sz="1000" b="1" kern="100" dirty="0">
                        <a:solidFill>
                          <a:schemeClr val="bg1"/>
                        </a:solidFill>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zh-CN" sz="1000" b="1" kern="100" dirty="0">
                          <a:solidFill>
                            <a:schemeClr val="bg1"/>
                          </a:solidFill>
                          <a:latin typeface="+mn-lt"/>
                          <a:ea typeface="+mn-ea"/>
                          <a:cs typeface="Times New Roman" panose="02020603050405020304"/>
                        </a:rPr>
                        <a:t>亚洲人群证据</a:t>
                      </a:r>
                      <a:endParaRPr lang="zh-CN" sz="1000" b="1" kern="100" dirty="0">
                        <a:solidFill>
                          <a:schemeClr val="bg1"/>
                        </a:solidFill>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zh-CN" sz="1000" b="1" kern="100" dirty="0">
                          <a:solidFill>
                            <a:schemeClr val="bg1"/>
                          </a:solidFill>
                          <a:latin typeface="+mn-lt"/>
                          <a:ea typeface="+mn-ea"/>
                          <a:cs typeface="Times New Roman" panose="02020603050405020304"/>
                        </a:rPr>
                        <a:t>中国、亚洲之外人群证据</a:t>
                      </a:r>
                      <a:endParaRPr lang="zh-CN" sz="1000" b="1" kern="100" dirty="0">
                        <a:solidFill>
                          <a:schemeClr val="bg1"/>
                        </a:solidFill>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04510">
                <a:tc>
                  <a:txBody>
                    <a:bodyPr/>
                    <a:lstStyle/>
                    <a:p>
                      <a:pPr algn="just">
                        <a:spcAft>
                          <a:spcPts val="0"/>
                        </a:spcAft>
                      </a:pPr>
                      <a:r>
                        <a:rPr lang="en-US" altLang="zh-CN" sz="800" b="1" kern="100" dirty="0">
                          <a:latin typeface="+mn-lt"/>
                          <a:ea typeface="+mn-ea"/>
                          <a:cs typeface="Times New Roman" panose="02020603050405020304"/>
                        </a:rPr>
                        <a:t>MET+SU</a:t>
                      </a:r>
                      <a:r>
                        <a:rPr lang="zh-CN" altLang="en-US" sz="800" b="1" kern="100" dirty="0">
                          <a:latin typeface="+mn-lt"/>
                          <a:ea typeface="+mn-ea"/>
                          <a:cs typeface="Times New Roman" panose="02020603050405020304"/>
                        </a:rPr>
                        <a:t>类</a:t>
                      </a:r>
                      <a:endParaRPr lang="zh-CN"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12</a:t>
                      </a:r>
                      <a:endParaRPr 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17</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52</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4510">
                <a:tc>
                  <a:txBody>
                    <a:bodyPr/>
                    <a:lstStyle/>
                    <a:p>
                      <a:pPr algn="just">
                        <a:spcAft>
                          <a:spcPts val="0"/>
                        </a:spcAft>
                      </a:pPr>
                      <a:r>
                        <a:rPr lang="en-US" altLang="zh-CN" sz="800" b="1" kern="100" dirty="0">
                          <a:latin typeface="+mn-lt"/>
                          <a:ea typeface="+mn-ea"/>
                          <a:cs typeface="Times New Roman" panose="02020603050405020304"/>
                        </a:rPr>
                        <a:t>MET+</a:t>
                      </a:r>
                      <a:r>
                        <a:rPr lang="zh-CN" altLang="en-US" sz="800" b="1" kern="100" dirty="0">
                          <a:latin typeface="+mn-lt"/>
                          <a:ea typeface="+mn-ea"/>
                          <a:cs typeface="Times New Roman" panose="02020603050405020304"/>
                        </a:rPr>
                        <a:t>格列奈类</a:t>
                      </a:r>
                      <a:endParaRPr lang="en-US"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zh-CN" sz="1050" b="1" kern="100" dirty="0">
                          <a:latin typeface="+mn-lt"/>
                          <a:ea typeface="+mn-ea"/>
                          <a:cs typeface="Times New Roman" panose="02020603050405020304"/>
                        </a:rPr>
                        <a:t>1</a:t>
                      </a:r>
                      <a:endParaRPr lang="zh-CN" alt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3</a:t>
                      </a:r>
                      <a:endParaRPr 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3</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451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800" b="1" kern="100" dirty="0">
                          <a:latin typeface="+mn-lt"/>
                          <a:ea typeface="+mn-ea"/>
                          <a:cs typeface="Times New Roman" panose="02020603050405020304"/>
                        </a:rPr>
                        <a:t>MET+TZD</a:t>
                      </a:r>
                      <a:r>
                        <a:rPr lang="zh-CN" altLang="en-US" sz="800" b="1" kern="100" dirty="0">
                          <a:latin typeface="+mn-lt"/>
                          <a:ea typeface="+mn-ea"/>
                          <a:cs typeface="Times New Roman" panose="02020603050405020304"/>
                        </a:rPr>
                        <a:t>类</a:t>
                      </a:r>
                      <a:endParaRPr lang="en-US" altLang="zh-CN"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4</a:t>
                      </a:r>
                      <a:endParaRPr 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10</a:t>
                      </a:r>
                      <a:endParaRPr lang="zh-CN" alt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27</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39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800" b="1" kern="100" dirty="0" err="1">
                          <a:latin typeface="+mn-lt"/>
                          <a:ea typeface="+mn-ea"/>
                          <a:cs typeface="Times New Roman" panose="02020603050405020304"/>
                        </a:rPr>
                        <a:t>MET+α</a:t>
                      </a:r>
                      <a:r>
                        <a:rPr lang="zh-CN" altLang="en-US" sz="800" b="1" kern="100" dirty="0">
                          <a:latin typeface="+mn-lt"/>
                          <a:ea typeface="+mn-ea"/>
                          <a:cs typeface="Times New Roman" panose="02020603050405020304"/>
                        </a:rPr>
                        <a:t>糖苷酶抑制剂</a:t>
                      </a:r>
                      <a:endParaRPr lang="en-US" altLang="zh-CN"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5</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4</a:t>
                      </a:r>
                      <a:endParaRPr lang="zh-CN" alt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a:t>2</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390">
                <a:tc>
                  <a:txBody>
                    <a:bodyPr/>
                    <a:lstStyle/>
                    <a:p>
                      <a:pPr algn="just">
                        <a:spcAft>
                          <a:spcPts val="0"/>
                        </a:spcAft>
                      </a:pPr>
                      <a:r>
                        <a:rPr lang="en-US" altLang="zh-CN" sz="900" b="1" kern="100" dirty="0">
                          <a:solidFill>
                            <a:srgbClr val="FF0000"/>
                          </a:solidFill>
                          <a:latin typeface="+mn-lt"/>
                          <a:ea typeface="+mn-ea"/>
                          <a:cs typeface="Times New Roman" panose="02020603050405020304"/>
                        </a:rPr>
                        <a:t>MET+DPP-4</a:t>
                      </a:r>
                      <a:r>
                        <a:rPr lang="zh-CN" altLang="en-US" sz="900" b="1" kern="100" dirty="0">
                          <a:solidFill>
                            <a:srgbClr val="FF0000"/>
                          </a:solidFill>
                          <a:latin typeface="+mn-lt"/>
                          <a:ea typeface="+mn-ea"/>
                          <a:cs typeface="Times New Roman" panose="02020603050405020304"/>
                        </a:rPr>
                        <a:t>抑制剂</a:t>
                      </a:r>
                      <a:endParaRPr lang="en-US" sz="900" b="1" kern="100" dirty="0">
                        <a:solidFill>
                          <a:srgbClr val="FF0000"/>
                        </a:solidFill>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1" dirty="0" smtClean="0">
                          <a:solidFill>
                            <a:srgbClr val="FF0000"/>
                          </a:solidFill>
                        </a:rPr>
                        <a:t>2</a:t>
                      </a:r>
                      <a:r>
                        <a:rPr lang="zh-CN" altLang="zh-CN" sz="1400" b="1" dirty="0" smtClean="0">
                          <a:solidFill>
                            <a:srgbClr val="FF0000"/>
                          </a:solidFill>
                        </a:rPr>
                        <a:t>5</a:t>
                      </a:r>
                      <a:endParaRPr lang="zh-CN" altLang="en-US" sz="1400" b="1" dirty="0">
                        <a:solidFill>
                          <a:srgbClr val="FF0000"/>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1" dirty="0" smtClean="0">
                          <a:solidFill>
                            <a:srgbClr val="FF0000"/>
                          </a:solidFill>
                        </a:rPr>
                        <a:t>30</a:t>
                      </a:r>
                      <a:endParaRPr lang="zh-CN" altLang="en-US" sz="1400" b="1" dirty="0">
                        <a:solidFill>
                          <a:srgbClr val="FF0000"/>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1" dirty="0" smtClean="0">
                          <a:solidFill>
                            <a:srgbClr val="FF0000"/>
                          </a:solidFill>
                        </a:rPr>
                        <a:t>40</a:t>
                      </a:r>
                      <a:endParaRPr lang="zh-CN" altLang="en-US" sz="1400" b="1" dirty="0">
                        <a:solidFill>
                          <a:srgbClr val="FF0000"/>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39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800" b="1" kern="100" dirty="0" smtClean="0">
                          <a:latin typeface="+mn-lt"/>
                          <a:ea typeface="+mn-ea"/>
                          <a:cs typeface="Times New Roman" panose="02020603050405020304"/>
                        </a:rPr>
                        <a:t>MET+SGLT2</a:t>
                      </a:r>
                      <a:r>
                        <a:rPr lang="zh-CN" altLang="en-US" sz="800" b="1" kern="100" dirty="0" smtClean="0">
                          <a:latin typeface="+mn-lt"/>
                          <a:ea typeface="+mn-ea"/>
                          <a:cs typeface="Times New Roman" panose="02020603050405020304"/>
                        </a:rPr>
                        <a:t>抑制剂</a:t>
                      </a:r>
                      <a:endParaRPr lang="zh-CN" altLang="zh-CN"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11</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11</a:t>
                      </a:r>
                      <a:endParaRPr lang="zh-CN" alt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25</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390">
                <a:tc>
                  <a:txBody>
                    <a:bodyPr/>
                    <a:lstStyle/>
                    <a:p>
                      <a:pPr algn="just">
                        <a:spcAft>
                          <a:spcPts val="0"/>
                        </a:spcAft>
                      </a:pPr>
                      <a:r>
                        <a:rPr lang="en-US" altLang="zh-CN" sz="800" b="1" kern="100" dirty="0">
                          <a:latin typeface="+mn-lt"/>
                          <a:ea typeface="+mn-ea"/>
                          <a:cs typeface="Times New Roman" panose="02020603050405020304"/>
                        </a:rPr>
                        <a:t>MET+</a:t>
                      </a:r>
                      <a:r>
                        <a:rPr lang="zh-CN" altLang="en-US" sz="800" b="1" kern="100" dirty="0">
                          <a:latin typeface="+mn-lt"/>
                          <a:ea typeface="+mn-ea"/>
                          <a:cs typeface="Times New Roman" panose="02020603050405020304"/>
                        </a:rPr>
                        <a:t>胰岛素</a:t>
                      </a:r>
                      <a:endParaRPr lang="en-US"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40</a:t>
                      </a:r>
                      <a:endParaRPr lang="zh-CN" alt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23</a:t>
                      </a:r>
                      <a:endParaRPr 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83</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39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800" b="1" kern="100" dirty="0">
                          <a:latin typeface="+mn-lt"/>
                          <a:ea typeface="+mn-ea"/>
                          <a:cs typeface="Times New Roman" panose="02020603050405020304"/>
                        </a:rPr>
                        <a:t>MET+GLP-1</a:t>
                      </a:r>
                      <a:r>
                        <a:rPr lang="zh-CN" altLang="zh-CN" sz="800" b="1" kern="100" dirty="0">
                          <a:latin typeface="+mn-lt"/>
                          <a:ea typeface="+mn-ea"/>
                          <a:cs typeface="Times New Roman" panose="02020603050405020304"/>
                        </a:rPr>
                        <a:t>受体激动剂</a:t>
                      </a:r>
                      <a:endParaRPr lang="zh-CN" altLang="zh-CN" sz="80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15</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1" kern="100" dirty="0" smtClean="0">
                          <a:latin typeface="+mn-lt"/>
                          <a:ea typeface="+mn-ea"/>
                          <a:cs typeface="Times New Roman" panose="02020603050405020304"/>
                        </a:rPr>
                        <a:t>15</a:t>
                      </a:r>
                      <a:endParaRPr lang="zh-CN" sz="1050" b="1" kern="100" dirty="0">
                        <a:latin typeface="+mn-lt"/>
                        <a:ea typeface="+mn-ea"/>
                        <a:cs typeface="Times New Roman" panose="020206030504050203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dirty="0" smtClean="0"/>
                        <a:t>51</a:t>
                      </a:r>
                      <a:endParaRPr lang="zh-CN" altLang="en-U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矩形 18"/>
          <p:cNvSpPr/>
          <p:nvPr/>
        </p:nvSpPr>
        <p:spPr>
          <a:xfrm>
            <a:off x="6352571" y="946253"/>
            <a:ext cx="5251005" cy="2562194"/>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6353969" y="3665686"/>
            <a:ext cx="5251005" cy="2734089"/>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384949" y="3734064"/>
            <a:ext cx="5164609" cy="338554"/>
          </a:xfrm>
          <a:prstGeom prst="rect">
            <a:avLst/>
          </a:prstGeom>
          <a:noFill/>
        </p:spPr>
        <p:txBody>
          <a:bodyPr vert="horz" wrap="square">
            <a:spAutoFit/>
          </a:bodyPr>
          <a:lstStyle/>
          <a:p>
            <a:r>
              <a:rPr lang="zh-CN" altLang="en-US" sz="1600" b="1" dirty="0" smtClean="0">
                <a:solidFill>
                  <a:srgbClr val="FF0000"/>
                </a:solidFill>
                <a:cs typeface="+mn-ea"/>
                <a:sym typeface="+mn-lt"/>
              </a:rPr>
              <a:t>口服药物联用以</a:t>
            </a:r>
            <a:r>
              <a:rPr lang="en-US" altLang="zh-CN" sz="1600" b="1" dirty="0" smtClean="0">
                <a:solidFill>
                  <a:srgbClr val="FF0000"/>
                </a:solidFill>
                <a:cs typeface="+mn-ea"/>
                <a:sym typeface="+mn-lt"/>
              </a:rPr>
              <a:t>MET+DPP-4i </a:t>
            </a:r>
            <a:r>
              <a:rPr lang="zh-CN" altLang="en-US" sz="1600" b="1" dirty="0" smtClean="0">
                <a:solidFill>
                  <a:srgbClr val="FF0000"/>
                </a:solidFill>
                <a:cs typeface="+mn-ea"/>
                <a:sym typeface="+mn-lt"/>
              </a:rPr>
              <a:t>经典组合证据</a:t>
            </a:r>
            <a:r>
              <a:rPr lang="zh-CN" altLang="en-US" sz="1600" b="1" dirty="0">
                <a:solidFill>
                  <a:srgbClr val="FF0000"/>
                </a:solidFill>
                <a:cs typeface="+mn-ea"/>
                <a:sym typeface="+mn-lt"/>
              </a:rPr>
              <a:t>最</a:t>
            </a:r>
            <a:r>
              <a:rPr lang="zh-CN" altLang="en-US" sz="1600" b="1" dirty="0" smtClean="0">
                <a:solidFill>
                  <a:srgbClr val="FF0000"/>
                </a:solidFill>
                <a:cs typeface="+mn-ea"/>
                <a:sym typeface="+mn-lt"/>
              </a:rPr>
              <a:t>丰富</a:t>
            </a:r>
            <a:r>
              <a:rPr lang="en-US" altLang="zh-CN" sz="1600" b="1" baseline="30000" dirty="0" smtClean="0">
                <a:cs typeface="+mn-ea"/>
                <a:sym typeface="+mn-lt"/>
              </a:rPr>
              <a:t>[</a:t>
            </a:r>
            <a:r>
              <a:rPr lang="en-US" altLang="zh-CN" sz="1600" b="1" baseline="30000" dirty="0">
                <a:cs typeface="+mn-ea"/>
                <a:sym typeface="+mn-lt"/>
              </a:rPr>
              <a:t>3]</a:t>
            </a:r>
            <a:endParaRPr lang="zh-CN" altLang="en-US" sz="1600" b="1" baseline="30000" dirty="0">
              <a:cs typeface="+mn-ea"/>
              <a:sym typeface="+mn-lt"/>
            </a:endParaRPr>
          </a:p>
        </p:txBody>
      </p:sp>
      <p:pic>
        <p:nvPicPr>
          <p:cNvPr id="23" name="图片 22"/>
          <p:cNvPicPr>
            <a:picLocks noChangeAspect="1"/>
          </p:cNvPicPr>
          <p:nvPr/>
        </p:nvPicPr>
        <p:blipFill>
          <a:blip r:embed="rId2"/>
          <a:stretch>
            <a:fillRect/>
          </a:stretch>
        </p:blipFill>
        <p:spPr>
          <a:xfrm>
            <a:off x="536343" y="1369260"/>
            <a:ext cx="4985749" cy="2070580"/>
          </a:xfrm>
          <a:prstGeom prst="rect">
            <a:avLst/>
          </a:prstGeom>
        </p:spPr>
      </p:pic>
      <p:sp>
        <p:nvSpPr>
          <p:cNvPr id="24" name="文本框 23"/>
          <p:cNvSpPr txBox="1"/>
          <p:nvPr/>
        </p:nvSpPr>
        <p:spPr>
          <a:xfrm>
            <a:off x="471100" y="1010118"/>
            <a:ext cx="4141041" cy="369332"/>
          </a:xfrm>
          <a:prstGeom prst="rect">
            <a:avLst/>
          </a:prstGeom>
          <a:noFill/>
        </p:spPr>
        <p:txBody>
          <a:bodyPr vert="horz" wrap="square">
            <a:spAutoFit/>
          </a:bodyPr>
          <a:lstStyle/>
          <a:p>
            <a:r>
              <a:rPr lang="zh-CN" altLang="en-US" b="1" dirty="0" smtClean="0">
                <a:solidFill>
                  <a:srgbClr val="FF0000"/>
                </a:solidFill>
                <a:cs typeface="+mn-ea"/>
                <a:sym typeface="+mn-lt"/>
              </a:rPr>
              <a:t>早期联合用药带来积极的血糖控制</a:t>
            </a:r>
            <a:endParaRPr lang="zh-CN" altLang="en-US" b="1" baseline="30000" dirty="0">
              <a:solidFill>
                <a:srgbClr val="4256A4"/>
              </a:solidFill>
              <a:cs typeface="+mn-ea"/>
              <a:sym typeface="+mn-lt"/>
            </a:endParaRPr>
          </a:p>
        </p:txBody>
      </p:sp>
      <p:sp>
        <p:nvSpPr>
          <p:cNvPr id="27" name="文本框 26"/>
          <p:cNvSpPr txBox="1"/>
          <p:nvPr/>
        </p:nvSpPr>
        <p:spPr>
          <a:xfrm>
            <a:off x="2204724" y="6435120"/>
            <a:ext cx="4190095" cy="276999"/>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pPr>
            <a:r>
              <a:rPr lang="en-US" altLang="zh-CN" sz="600" dirty="0">
                <a:cs typeface="+mn-ea"/>
                <a:sym typeface="+mn-lt"/>
              </a:rPr>
              <a:t>[3] </a:t>
            </a:r>
            <a:r>
              <a:rPr lang="en-US" altLang="zh-CN" sz="600" dirty="0" err="1">
                <a:cs typeface="+mn-ea"/>
              </a:rPr>
              <a:t>Pubmed</a:t>
            </a:r>
            <a:r>
              <a:rPr lang="zh-CN" altLang="en-US" sz="600" dirty="0">
                <a:cs typeface="+mn-ea"/>
              </a:rPr>
              <a:t>初步检索二甲双胍控制不佳加用其他药物文献；主要检索词</a:t>
            </a:r>
            <a:r>
              <a:rPr lang="en-US" altLang="zh-CN" sz="600" dirty="0">
                <a:cs typeface="+mn-ea"/>
              </a:rPr>
              <a:t>metformin AND (inadequate OR poor OR uncontrolled OR unstable OR insufficient)</a:t>
            </a:r>
            <a:endParaRPr lang="en-US" altLang="zh-CN" sz="600" dirty="0">
              <a:cs typeface="+mn-ea"/>
            </a:endParaRPr>
          </a:p>
        </p:txBody>
      </p:sp>
      <p:sp>
        <p:nvSpPr>
          <p:cNvPr id="26" name="矩形: 圆角 67"/>
          <p:cNvSpPr/>
          <p:nvPr/>
        </p:nvSpPr>
        <p:spPr>
          <a:xfrm>
            <a:off x="2056389" y="1369260"/>
            <a:ext cx="673323" cy="6109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419274" y="4514850"/>
            <a:ext cx="5130284" cy="1301750"/>
          </a:xfrm>
          <a:prstGeom prst="rect">
            <a:avLst/>
          </a:prstGeom>
          <a:noFill/>
          <a:ln>
            <a:solidFill>
              <a:srgbClr val="F14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a:off x="1588655" y="187300"/>
            <a:ext cx="10187513" cy="707886"/>
          </a:xfrm>
          <a:prstGeom prst="rect">
            <a:avLst/>
          </a:prstGeom>
          <a:noFill/>
        </p:spPr>
        <p:txBody>
          <a:bodyPr wrap="square" rtlCol="0">
            <a:spAutoFit/>
          </a:bodyPr>
          <a:lstStyle/>
          <a:p>
            <a:r>
              <a:rPr kumimoji="1" lang="zh-CN" altLang="en-US" sz="2000" b="1" dirty="0">
                <a:cs typeface="+mn-ea"/>
                <a:sym typeface="+mn-lt"/>
              </a:rPr>
              <a:t>西格列汀二甲双</a:t>
            </a:r>
            <a:r>
              <a:rPr kumimoji="1" lang="zh-CN" altLang="en-US" sz="2000" b="1" dirty="0" smtClean="0">
                <a:cs typeface="+mn-ea"/>
                <a:sym typeface="+mn-lt"/>
              </a:rPr>
              <a:t>胍固定</a:t>
            </a:r>
            <a:r>
              <a:rPr kumimoji="1" lang="zh-CN" altLang="en-US" sz="2000" b="1" dirty="0">
                <a:cs typeface="+mn-ea"/>
                <a:sym typeface="+mn-lt"/>
              </a:rPr>
              <a:t>复方</a:t>
            </a:r>
            <a:r>
              <a:rPr kumimoji="1" lang="zh-CN" altLang="en-US" sz="2000" b="1" dirty="0" smtClean="0">
                <a:cs typeface="+mn-ea"/>
                <a:sym typeface="+mn-lt"/>
              </a:rPr>
              <a:t>制剂较</a:t>
            </a:r>
            <a:r>
              <a:rPr kumimoji="1" lang="zh-CN" altLang="en-US" sz="2000" b="1" dirty="0">
                <a:cs typeface="+mn-ea"/>
                <a:sym typeface="+mn-lt"/>
              </a:rPr>
              <a:t>二者自由组合显著提高</a:t>
            </a:r>
            <a:r>
              <a:rPr kumimoji="1" lang="zh-CN" altLang="en-US" sz="2000" b="1" dirty="0" smtClean="0">
                <a:cs typeface="+mn-ea"/>
                <a:sym typeface="+mn-lt"/>
              </a:rPr>
              <a:t>患者依从性和满意度，获得</a:t>
            </a:r>
            <a:r>
              <a:rPr kumimoji="1" lang="zh-CN" altLang="en-US" sz="2000" b="1" dirty="0">
                <a:cs typeface="+mn-ea"/>
                <a:sym typeface="+mn-lt"/>
              </a:rPr>
              <a:t>更高的血糖控制率，血糖持续达标</a:t>
            </a:r>
            <a:r>
              <a:rPr kumimoji="1" lang="zh-CN" altLang="en-US" sz="2000" b="1" dirty="0" smtClean="0">
                <a:cs typeface="+mn-ea"/>
                <a:sym typeface="+mn-lt"/>
              </a:rPr>
              <a:t>，</a:t>
            </a:r>
            <a:r>
              <a:rPr lang="zh-CN" altLang="en-US" sz="2000" b="1" dirty="0">
                <a:cs typeface="+mn-ea"/>
                <a:sym typeface="+mn-lt"/>
              </a:rPr>
              <a:t>降低终点事件</a:t>
            </a:r>
            <a:r>
              <a:rPr lang="zh-CN" altLang="en-US" sz="2000" b="1" dirty="0" smtClean="0">
                <a:cs typeface="+mn-ea"/>
                <a:sym typeface="+mn-lt"/>
              </a:rPr>
              <a:t>发生率，</a:t>
            </a:r>
            <a:r>
              <a:rPr kumimoji="1" lang="zh-CN" altLang="en-US" sz="2000" b="1" dirty="0" smtClean="0">
                <a:cs typeface="+mn-ea"/>
                <a:sym typeface="+mn-lt"/>
              </a:rPr>
              <a:t>有助于远期</a:t>
            </a:r>
            <a:r>
              <a:rPr kumimoji="1" lang="zh-CN" altLang="en-US" sz="2000" b="1" dirty="0">
                <a:cs typeface="+mn-ea"/>
                <a:sym typeface="+mn-lt"/>
              </a:rPr>
              <a:t>预后</a:t>
            </a:r>
            <a:endParaRPr kumimoji="1" lang="zh-CN" altLang="en-US" sz="2000" b="1" dirty="0">
              <a:cs typeface="+mn-ea"/>
              <a:sym typeface="+mn-lt"/>
            </a:endParaRPr>
          </a:p>
        </p:txBody>
      </p:sp>
      <p:sp>
        <p:nvSpPr>
          <p:cNvPr id="7" name="文本框 6"/>
          <p:cNvSpPr txBox="1"/>
          <p:nvPr/>
        </p:nvSpPr>
        <p:spPr>
          <a:xfrm>
            <a:off x="257814" y="6520903"/>
            <a:ext cx="4190095" cy="302903"/>
          </a:xfrm>
          <a:prstGeom prst="rect">
            <a:avLst/>
          </a:prstGeom>
          <a:noFill/>
        </p:spPr>
        <p:txBody>
          <a:bodyPr wrap="square">
            <a:spAutoFit/>
          </a:bodyPr>
          <a:lstStyle/>
          <a:p>
            <a:pPr>
              <a:lnSpc>
                <a:spcPct val="114000"/>
              </a:lnSpc>
            </a:pPr>
            <a:r>
              <a:rPr lang="en-US" altLang="zh-CN" sz="600" dirty="0">
                <a:cs typeface="+mn-ea"/>
                <a:sym typeface="+mn-lt"/>
              </a:rPr>
              <a:t>[</a:t>
            </a:r>
            <a:r>
              <a:rPr lang="en-US" altLang="zh-CN" sz="600" dirty="0" smtClean="0">
                <a:cs typeface="+mn-ea"/>
                <a:sym typeface="+mn-lt"/>
              </a:rPr>
              <a:t>1] Han S, et al. </a:t>
            </a:r>
            <a:r>
              <a:rPr lang="en-US" altLang="zh-CN" sz="600" dirty="0" err="1" smtClean="0">
                <a:cs typeface="+mn-ea"/>
                <a:sym typeface="+mn-lt"/>
              </a:rPr>
              <a:t>Curr</a:t>
            </a:r>
            <a:r>
              <a:rPr lang="en-US" altLang="zh-CN" sz="600" dirty="0" smtClean="0">
                <a:cs typeface="+mn-ea"/>
                <a:sym typeface="+mn-lt"/>
              </a:rPr>
              <a:t> Med Res </a:t>
            </a:r>
            <a:r>
              <a:rPr lang="en-US" altLang="zh-CN" sz="600" dirty="0" err="1" smtClean="0">
                <a:cs typeface="+mn-ea"/>
                <a:sym typeface="+mn-lt"/>
              </a:rPr>
              <a:t>Opin</a:t>
            </a:r>
            <a:r>
              <a:rPr lang="en-US" altLang="zh-CN" sz="600" dirty="0" smtClean="0">
                <a:cs typeface="+mn-ea"/>
                <a:sym typeface="+mn-lt"/>
              </a:rPr>
              <a:t>. 2012 Jun;28(6):969-77.</a:t>
            </a:r>
            <a:endParaRPr lang="en-US" altLang="zh-CN" sz="600" dirty="0" smtClean="0">
              <a:cs typeface="+mn-ea"/>
              <a:sym typeface="+mn-lt"/>
            </a:endParaRPr>
          </a:p>
          <a:p>
            <a:pPr>
              <a:lnSpc>
                <a:spcPct val="114000"/>
              </a:lnSpc>
            </a:pPr>
            <a:r>
              <a:rPr lang="en-US" altLang="zh-CN" sz="600" dirty="0">
                <a:cs typeface="+mn-ea"/>
                <a:sym typeface="+mn-lt"/>
              </a:rPr>
              <a:t>[2] </a:t>
            </a:r>
            <a:r>
              <a:rPr lang="en-US" altLang="zh-CN" sz="600" dirty="0" err="1">
                <a:cs typeface="+mn-ea"/>
                <a:sym typeface="+mn-lt"/>
              </a:rPr>
              <a:t>Gábor</a:t>
            </a:r>
            <a:r>
              <a:rPr lang="en-US" altLang="zh-CN" sz="600" dirty="0">
                <a:cs typeface="+mn-ea"/>
                <a:sym typeface="+mn-lt"/>
              </a:rPr>
              <a:t> </a:t>
            </a:r>
            <a:r>
              <a:rPr lang="en-US" altLang="zh-CN" sz="600" dirty="0" err="1">
                <a:cs typeface="+mn-ea"/>
                <a:sym typeface="+mn-lt"/>
              </a:rPr>
              <a:t>Simonyi,et</a:t>
            </a:r>
            <a:r>
              <a:rPr lang="en-US" altLang="zh-CN" sz="600" dirty="0">
                <a:cs typeface="+mn-ea"/>
                <a:sym typeface="+mn-lt"/>
              </a:rPr>
              <a:t> </a:t>
            </a:r>
            <a:r>
              <a:rPr lang="en-US" altLang="zh-CN" sz="600" dirty="0" err="1">
                <a:cs typeface="+mn-ea"/>
                <a:sym typeface="+mn-lt"/>
              </a:rPr>
              <a:t>al.Orv</a:t>
            </a:r>
            <a:r>
              <a:rPr lang="en-US" altLang="zh-CN" sz="600" dirty="0">
                <a:cs typeface="+mn-ea"/>
                <a:sym typeface="+mn-lt"/>
              </a:rPr>
              <a:t> </a:t>
            </a:r>
            <a:r>
              <a:rPr lang="en-US" altLang="zh-CN" sz="600" dirty="0" err="1">
                <a:cs typeface="+mn-ea"/>
                <a:sym typeface="+mn-lt"/>
              </a:rPr>
              <a:t>Hetil</a:t>
            </a:r>
            <a:r>
              <a:rPr lang="en-US" altLang="zh-CN" sz="600" dirty="0">
                <a:cs typeface="+mn-ea"/>
                <a:sym typeface="+mn-lt"/>
              </a:rPr>
              <a:t> . 2016 Apr 17;157(16):618-22 </a:t>
            </a:r>
            <a:endParaRPr lang="en-US" altLang="zh-CN" sz="600" dirty="0">
              <a:cs typeface="+mn-ea"/>
              <a:sym typeface="+mn-lt"/>
            </a:endParaRPr>
          </a:p>
        </p:txBody>
      </p:sp>
      <p:sp>
        <p:nvSpPr>
          <p:cNvPr id="8" name="文本框 7"/>
          <p:cNvSpPr txBox="1"/>
          <p:nvPr/>
        </p:nvSpPr>
        <p:spPr>
          <a:xfrm flipH="1">
            <a:off x="146957" y="276314"/>
            <a:ext cx="1441698"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smtClean="0">
                <a:solidFill>
                  <a:srgbClr val="015D6C"/>
                </a:solidFill>
                <a:cs typeface="+mn-ea"/>
                <a:sym typeface="+mn-lt"/>
              </a:rPr>
              <a:t>治疗选择</a:t>
            </a:r>
            <a:endParaRPr lang="zh-CN" altLang="en-US" sz="2400" b="1" dirty="0">
              <a:solidFill>
                <a:srgbClr val="015D6C"/>
              </a:solidFill>
              <a:cs typeface="+mn-ea"/>
              <a:sym typeface="+mn-lt"/>
            </a:endParaRPr>
          </a:p>
        </p:txBody>
      </p:sp>
      <p:grpSp>
        <p:nvGrpSpPr>
          <p:cNvPr id="9" name="组合 8"/>
          <p:cNvGrpSpPr/>
          <p:nvPr/>
        </p:nvGrpSpPr>
        <p:grpSpPr>
          <a:xfrm>
            <a:off x="3979376" y="3935482"/>
            <a:ext cx="3453976" cy="2400277"/>
            <a:chOff x="9735132" y="4781004"/>
            <a:chExt cx="2087186" cy="1191467"/>
          </a:xfrm>
        </p:grpSpPr>
        <p:pic>
          <p:nvPicPr>
            <p:cNvPr id="10" name="图片 9"/>
            <p:cNvPicPr>
              <a:picLocks noChangeAspect="1"/>
            </p:cNvPicPr>
            <p:nvPr/>
          </p:nvPicPr>
          <p:blipFill>
            <a:blip r:embed="rId1">
              <a:grayscl/>
            </a:blip>
            <a:stretch>
              <a:fillRect/>
            </a:stretch>
          </p:blipFill>
          <p:spPr>
            <a:xfrm>
              <a:off x="9903597" y="4947846"/>
              <a:ext cx="1583510" cy="1024625"/>
            </a:xfrm>
            <a:prstGeom prst="rect">
              <a:avLst/>
            </a:prstGeom>
          </p:spPr>
        </p:pic>
        <p:sp>
          <p:nvSpPr>
            <p:cNvPr id="11" name="文本框 10"/>
            <p:cNvSpPr txBox="1"/>
            <p:nvPr/>
          </p:nvSpPr>
          <p:spPr>
            <a:xfrm>
              <a:off x="9735132" y="4781004"/>
              <a:ext cx="2087186" cy="192498"/>
            </a:xfrm>
            <a:prstGeom prst="rect">
              <a:avLst/>
            </a:prstGeom>
            <a:noFill/>
          </p:spPr>
          <p:txBody>
            <a:bodyPr wrap="square" rtlCol="0" anchor="t">
              <a:spAutoFit/>
            </a:bodyPr>
            <a:lstStyle/>
            <a:p>
              <a:pPr marL="0" indent="0">
                <a:lnSpc>
                  <a:spcPct val="120000"/>
                </a:lnSpc>
                <a:spcBef>
                  <a:spcPts val="0"/>
                </a:spcBef>
                <a:buNone/>
              </a:pPr>
              <a:r>
                <a:rPr lang="zh-CN" altLang="en-US" sz="1600" b="1" dirty="0" smtClean="0">
                  <a:cs typeface="+mn-ea"/>
                  <a:sym typeface="+mn-lt"/>
                </a:rPr>
                <a:t>依从性高，降低终点事件发生率</a:t>
              </a:r>
              <a:r>
                <a:rPr lang="en-US" altLang="zh-CN" sz="1600" b="1" baseline="30000" dirty="0" smtClean="0">
                  <a:cs typeface="+mn-ea"/>
                  <a:sym typeface="+mn-lt"/>
                </a:rPr>
                <a:t>[4]</a:t>
              </a:r>
              <a:endParaRPr lang="en-US" altLang="zh-CN" sz="1600" b="1" baseline="30000" dirty="0">
                <a:cs typeface="+mn-ea"/>
                <a:sym typeface="+mn-lt"/>
              </a:endParaRPr>
            </a:p>
          </p:txBody>
        </p:sp>
      </p:grpSp>
      <p:pic>
        <p:nvPicPr>
          <p:cNvPr id="12" name="图片 11"/>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3197" y="1615990"/>
            <a:ext cx="3324538" cy="1435941"/>
          </a:xfrm>
          <a:prstGeom prst="rect">
            <a:avLst/>
          </a:prstGeom>
        </p:spPr>
      </p:pic>
      <p:pic>
        <p:nvPicPr>
          <p:cNvPr id="13" name="图片 12"/>
          <p:cNvPicPr>
            <a:picLocks noChangeAspect="1"/>
          </p:cNvPicPr>
          <p:nvPr/>
        </p:nvPicPr>
        <p:blipFill>
          <a:blip r:embed="rId4">
            <a:grayscl/>
          </a:blip>
          <a:stretch>
            <a:fillRect/>
          </a:stretch>
        </p:blipFill>
        <p:spPr>
          <a:xfrm>
            <a:off x="4004871" y="1600082"/>
            <a:ext cx="2605252" cy="1451850"/>
          </a:xfrm>
          <a:prstGeom prst="rect">
            <a:avLst/>
          </a:prstGeom>
        </p:spPr>
      </p:pic>
      <p:pic>
        <p:nvPicPr>
          <p:cNvPr id="14" name="图片 13"/>
          <p:cNvPicPr>
            <a:picLocks noChangeAspect="1"/>
          </p:cNvPicPr>
          <p:nvPr/>
        </p:nvPicPr>
        <p:blipFill>
          <a:blip r:embed="rId5">
            <a:clrChange>
              <a:clrFrom>
                <a:srgbClr val="FFFFFF"/>
              </a:clrFrom>
              <a:clrTo>
                <a:srgbClr val="FFFFFF">
                  <a:alpha val="0"/>
                </a:srgbClr>
              </a:clrTo>
            </a:clrChange>
            <a:grayscl/>
          </a:blip>
          <a:stretch>
            <a:fillRect/>
          </a:stretch>
        </p:blipFill>
        <p:spPr>
          <a:xfrm>
            <a:off x="7910001" y="3914661"/>
            <a:ext cx="3484072" cy="2510705"/>
          </a:xfrm>
          <a:prstGeom prst="rect">
            <a:avLst/>
          </a:prstGeom>
        </p:spPr>
      </p:pic>
      <p:sp>
        <p:nvSpPr>
          <p:cNvPr id="16" name="文本框 15"/>
          <p:cNvSpPr txBox="1"/>
          <p:nvPr/>
        </p:nvSpPr>
        <p:spPr>
          <a:xfrm>
            <a:off x="552809" y="1305480"/>
            <a:ext cx="3663700" cy="338554"/>
          </a:xfrm>
          <a:prstGeom prst="rect">
            <a:avLst/>
          </a:prstGeom>
          <a:noFill/>
        </p:spPr>
        <p:txBody>
          <a:bodyPr vert="horz" wrap="square">
            <a:spAutoFit/>
          </a:bodyPr>
          <a:lstStyle/>
          <a:p>
            <a:r>
              <a:rPr lang="zh-CN" altLang="en-US" sz="1600" b="1" dirty="0">
                <a:cs typeface="+mn-ea"/>
                <a:sym typeface="+mn-lt"/>
              </a:rPr>
              <a:t>固定复方制剂</a:t>
            </a:r>
            <a:r>
              <a:rPr lang="en-US" altLang="zh-CN" sz="1600" b="1" dirty="0">
                <a:cs typeface="+mn-ea"/>
                <a:sym typeface="+mn-lt"/>
              </a:rPr>
              <a:t>(FDC</a:t>
            </a:r>
            <a:r>
              <a:rPr lang="en-US" altLang="zh-CN" sz="1600" b="1" dirty="0" smtClean="0">
                <a:cs typeface="+mn-ea"/>
                <a:sym typeface="+mn-lt"/>
              </a:rPr>
              <a:t>)</a:t>
            </a:r>
            <a:r>
              <a:rPr lang="zh-CN" altLang="en-US" sz="1600" b="1" dirty="0" smtClean="0">
                <a:solidFill>
                  <a:srgbClr val="FF0000"/>
                </a:solidFill>
                <a:cs typeface="+mn-ea"/>
                <a:sym typeface="+mn-lt"/>
              </a:rPr>
              <a:t>依从</a:t>
            </a:r>
            <a:r>
              <a:rPr lang="zh-CN" altLang="en-US" sz="1600" b="1" dirty="0">
                <a:solidFill>
                  <a:srgbClr val="FF0000"/>
                </a:solidFill>
                <a:cs typeface="+mn-ea"/>
                <a:sym typeface="+mn-lt"/>
              </a:rPr>
              <a:t>性更高</a:t>
            </a:r>
            <a:r>
              <a:rPr lang="en-US" altLang="zh-CN" sz="1600" b="1" baseline="30000" dirty="0" smtClean="0">
                <a:cs typeface="+mn-ea"/>
                <a:sym typeface="+mn-lt"/>
              </a:rPr>
              <a:t>[1]</a:t>
            </a:r>
            <a:endParaRPr lang="zh-CN" altLang="en-US" sz="1600" b="1" baseline="30000" dirty="0">
              <a:cs typeface="+mn-ea"/>
              <a:sym typeface="+mn-lt"/>
            </a:endParaRPr>
          </a:p>
        </p:txBody>
      </p:sp>
      <p:sp>
        <p:nvSpPr>
          <p:cNvPr id="17" name="文本框 16"/>
          <p:cNvSpPr txBox="1"/>
          <p:nvPr/>
        </p:nvSpPr>
        <p:spPr>
          <a:xfrm>
            <a:off x="4139834" y="1288866"/>
            <a:ext cx="2258651" cy="338554"/>
          </a:xfrm>
          <a:prstGeom prst="rect">
            <a:avLst/>
          </a:prstGeom>
          <a:noFill/>
        </p:spPr>
        <p:txBody>
          <a:bodyPr vert="horz" wrap="square">
            <a:spAutoFit/>
          </a:bodyPr>
          <a:lstStyle/>
          <a:p>
            <a:r>
              <a:rPr lang="en-US" altLang="zh-CN" sz="1600" b="1" dirty="0">
                <a:cs typeface="+mn-ea"/>
                <a:sym typeface="+mn-lt"/>
              </a:rPr>
              <a:t>FDC</a:t>
            </a:r>
            <a:r>
              <a:rPr lang="zh-CN" altLang="en-US" sz="1600" b="1" dirty="0">
                <a:solidFill>
                  <a:srgbClr val="FF0000"/>
                </a:solidFill>
                <a:cs typeface="+mn-ea"/>
                <a:sym typeface="+mn-lt"/>
              </a:rPr>
              <a:t>降</a:t>
            </a:r>
            <a:r>
              <a:rPr lang="en-US" altLang="zh-CN" sz="1600" b="1" dirty="0">
                <a:solidFill>
                  <a:srgbClr val="FF0000"/>
                </a:solidFill>
                <a:cs typeface="+mn-ea"/>
                <a:sym typeface="+mn-lt"/>
              </a:rPr>
              <a:t>HbA1c</a:t>
            </a:r>
            <a:r>
              <a:rPr lang="zh-CN" altLang="en-US" sz="1600" b="1" dirty="0">
                <a:solidFill>
                  <a:srgbClr val="FF0000"/>
                </a:solidFill>
                <a:cs typeface="+mn-ea"/>
                <a:sym typeface="+mn-lt"/>
              </a:rPr>
              <a:t>更低</a:t>
            </a:r>
            <a:r>
              <a:rPr lang="en-US" altLang="zh-CN" sz="1600" b="1" baseline="30000" dirty="0" smtClean="0">
                <a:cs typeface="+mn-ea"/>
                <a:sym typeface="+mn-lt"/>
              </a:rPr>
              <a:t>[1]</a:t>
            </a:r>
            <a:endParaRPr lang="zh-CN" altLang="en-US" sz="1600" b="1" dirty="0">
              <a:cs typeface="+mn-ea"/>
              <a:sym typeface="+mn-lt"/>
            </a:endParaRPr>
          </a:p>
        </p:txBody>
      </p:sp>
      <p:sp>
        <p:nvSpPr>
          <p:cNvPr id="18" name="文本框 17"/>
          <p:cNvSpPr txBox="1"/>
          <p:nvPr/>
        </p:nvSpPr>
        <p:spPr>
          <a:xfrm>
            <a:off x="7666610" y="3531300"/>
            <a:ext cx="4170606" cy="369332"/>
          </a:xfrm>
          <a:prstGeom prst="rect">
            <a:avLst/>
          </a:prstGeom>
          <a:noFill/>
        </p:spPr>
        <p:txBody>
          <a:bodyPr vert="horz" wrap="square">
            <a:spAutoFit/>
          </a:bodyPr>
          <a:lstStyle/>
          <a:p>
            <a:r>
              <a:rPr lang="zh-CN" altLang="en-US" b="1" dirty="0" smtClean="0">
                <a:cs typeface="+mn-ea"/>
                <a:sym typeface="+mn-lt"/>
              </a:rPr>
              <a:t>调研显示：</a:t>
            </a:r>
            <a:r>
              <a:rPr lang="en-US" altLang="zh-CN" b="1" dirty="0" smtClean="0">
                <a:solidFill>
                  <a:srgbClr val="FF0000"/>
                </a:solidFill>
                <a:cs typeface="+mn-ea"/>
                <a:sym typeface="+mn-lt"/>
              </a:rPr>
              <a:t>FDC</a:t>
            </a:r>
            <a:r>
              <a:rPr lang="zh-CN" altLang="en-US" b="1" dirty="0">
                <a:solidFill>
                  <a:srgbClr val="FF0000"/>
                </a:solidFill>
                <a:cs typeface="+mn-ea"/>
                <a:sym typeface="+mn-lt"/>
              </a:rPr>
              <a:t>提高患者满意度</a:t>
            </a:r>
            <a:r>
              <a:rPr lang="en-US" altLang="zh-CN" b="1" baseline="30000" dirty="0" smtClean="0">
                <a:solidFill>
                  <a:srgbClr val="FF0000"/>
                </a:solidFill>
                <a:cs typeface="+mn-ea"/>
                <a:sym typeface="+mn-lt"/>
              </a:rPr>
              <a:t>[5]</a:t>
            </a:r>
            <a:endParaRPr lang="zh-CN" altLang="en-US" b="1" dirty="0">
              <a:solidFill>
                <a:srgbClr val="FF0000"/>
              </a:solidFill>
              <a:cs typeface="+mn-ea"/>
              <a:sym typeface="+mn-lt"/>
            </a:endParaRPr>
          </a:p>
        </p:txBody>
      </p:sp>
      <p:sp>
        <p:nvSpPr>
          <p:cNvPr id="20" name="文本框 19"/>
          <p:cNvSpPr txBox="1"/>
          <p:nvPr/>
        </p:nvSpPr>
        <p:spPr>
          <a:xfrm>
            <a:off x="7098779" y="6482510"/>
            <a:ext cx="2304650" cy="302903"/>
          </a:xfrm>
          <a:prstGeom prst="rect">
            <a:avLst/>
          </a:prstGeom>
          <a:noFill/>
        </p:spPr>
        <p:txBody>
          <a:bodyPr wrap="square">
            <a:spAutoFit/>
          </a:bodyPr>
          <a:lstStyle/>
          <a:p>
            <a:pPr>
              <a:lnSpc>
                <a:spcPct val="114000"/>
              </a:lnSpc>
            </a:pPr>
            <a:r>
              <a:rPr lang="en-US" altLang="zh-CN" sz="600" dirty="0" smtClean="0">
                <a:cs typeface="+mn-ea"/>
                <a:sym typeface="+mn-lt"/>
              </a:rPr>
              <a:t>[5] </a:t>
            </a:r>
            <a:r>
              <a:rPr lang="en-US" altLang="zh-CN" sz="600" dirty="0" err="1">
                <a:cs typeface="+mn-ea"/>
                <a:sym typeface="+mn-lt"/>
              </a:rPr>
              <a:t>Benford</a:t>
            </a:r>
            <a:r>
              <a:rPr lang="en-US" altLang="zh-CN" sz="600" dirty="0">
                <a:cs typeface="+mn-ea"/>
                <a:sym typeface="+mn-lt"/>
              </a:rPr>
              <a:t> M, et al. Adv </a:t>
            </a:r>
            <a:r>
              <a:rPr lang="en-US" altLang="zh-CN" sz="600" dirty="0" err="1">
                <a:cs typeface="+mn-ea"/>
                <a:sym typeface="+mn-lt"/>
              </a:rPr>
              <a:t>Ther</a:t>
            </a:r>
            <a:r>
              <a:rPr lang="en-US" altLang="zh-CN" sz="600" dirty="0">
                <a:cs typeface="+mn-ea"/>
                <a:sym typeface="+mn-lt"/>
              </a:rPr>
              <a:t>. 2012;29(1):26-40</a:t>
            </a:r>
            <a:endParaRPr lang="en-US" altLang="zh-CN" sz="600" dirty="0">
              <a:cs typeface="+mn-ea"/>
              <a:sym typeface="+mn-lt"/>
            </a:endParaRPr>
          </a:p>
          <a:p>
            <a:pPr>
              <a:lnSpc>
                <a:spcPct val="114000"/>
              </a:lnSpc>
            </a:pPr>
            <a:r>
              <a:rPr lang="en-US" altLang="zh-CN" sz="600" dirty="0" smtClean="0">
                <a:cs typeface="+mn-ea"/>
                <a:sym typeface="+mn-lt"/>
              </a:rPr>
              <a:t>.</a:t>
            </a:r>
            <a:endParaRPr lang="zh-CN" altLang="en-US" sz="600" dirty="0">
              <a:cs typeface="+mn-ea"/>
              <a:sym typeface="+mn-lt"/>
            </a:endParaRPr>
          </a:p>
        </p:txBody>
      </p:sp>
      <p:pic>
        <p:nvPicPr>
          <p:cNvPr id="21" name="图片 20"/>
          <p:cNvPicPr>
            <a:picLocks noChangeAspect="1"/>
          </p:cNvPicPr>
          <p:nvPr/>
        </p:nvPicPr>
        <p:blipFill>
          <a:blip r:embed="rId6"/>
          <a:stretch>
            <a:fillRect/>
          </a:stretch>
        </p:blipFill>
        <p:spPr>
          <a:xfrm>
            <a:off x="7075823" y="1587054"/>
            <a:ext cx="4998557" cy="1864497"/>
          </a:xfrm>
          <a:prstGeom prst="rect">
            <a:avLst/>
          </a:prstGeom>
        </p:spPr>
      </p:pic>
      <p:sp>
        <p:nvSpPr>
          <p:cNvPr id="22" name="文本框 21"/>
          <p:cNvSpPr txBox="1"/>
          <p:nvPr/>
        </p:nvSpPr>
        <p:spPr>
          <a:xfrm>
            <a:off x="7261159" y="999474"/>
            <a:ext cx="4819427" cy="507831"/>
          </a:xfrm>
          <a:prstGeom prst="rect">
            <a:avLst/>
          </a:prstGeom>
          <a:noFill/>
        </p:spPr>
        <p:txBody>
          <a:bodyPr wrap="square">
            <a:spAutoFit/>
          </a:bodyPr>
          <a:lstStyle/>
          <a:p>
            <a:pPr>
              <a:lnSpc>
                <a:spcPct val="150000"/>
              </a:lnSpc>
            </a:pPr>
            <a:r>
              <a:rPr lang="zh-CN" altLang="en-US" b="1" dirty="0">
                <a:solidFill>
                  <a:srgbClr val="FF0000"/>
                </a:solidFill>
                <a:cs typeface="+mn-ea"/>
                <a:sym typeface="+mn-lt"/>
              </a:rPr>
              <a:t>西格列汀</a:t>
            </a:r>
            <a:r>
              <a:rPr lang="en-US" altLang="zh-CN" b="1" dirty="0">
                <a:solidFill>
                  <a:srgbClr val="FF0000"/>
                </a:solidFill>
                <a:cs typeface="+mn-ea"/>
                <a:sym typeface="+mn-lt"/>
              </a:rPr>
              <a:t>/</a:t>
            </a:r>
            <a:r>
              <a:rPr lang="zh-CN" altLang="en-US" b="1" dirty="0">
                <a:solidFill>
                  <a:srgbClr val="FF0000"/>
                </a:solidFill>
                <a:cs typeface="+mn-ea"/>
                <a:sym typeface="+mn-lt"/>
              </a:rPr>
              <a:t>二甲双胍固定复方</a:t>
            </a:r>
            <a:r>
              <a:rPr lang="zh-CN" altLang="en-US" b="1" dirty="0" smtClean="0">
                <a:solidFill>
                  <a:srgbClr val="FF0000"/>
                </a:solidFill>
                <a:cs typeface="+mn-ea"/>
                <a:sym typeface="+mn-lt"/>
              </a:rPr>
              <a:t>制剂依从</a:t>
            </a:r>
            <a:r>
              <a:rPr lang="zh-CN" altLang="en-US" b="1" dirty="0">
                <a:solidFill>
                  <a:srgbClr val="FF0000"/>
                </a:solidFill>
                <a:cs typeface="+mn-ea"/>
                <a:sym typeface="+mn-lt"/>
              </a:rPr>
              <a:t>性良好</a:t>
            </a:r>
            <a:r>
              <a:rPr lang="en-US" altLang="zh-CN" b="1" baseline="30000" dirty="0" smtClean="0">
                <a:solidFill>
                  <a:srgbClr val="FF0000"/>
                </a:solidFill>
                <a:cs typeface="+mn-ea"/>
                <a:sym typeface="+mn-lt"/>
              </a:rPr>
              <a:t>[2]</a:t>
            </a:r>
            <a:endParaRPr lang="zh-CN" altLang="en-US" b="1" dirty="0">
              <a:solidFill>
                <a:srgbClr val="FF0000"/>
              </a:solidFill>
              <a:cs typeface="+mn-ea"/>
              <a:sym typeface="+mn-lt"/>
            </a:endParaRPr>
          </a:p>
        </p:txBody>
      </p:sp>
      <p:grpSp>
        <p:nvGrpSpPr>
          <p:cNvPr id="23" name="组合 22"/>
          <p:cNvGrpSpPr/>
          <p:nvPr/>
        </p:nvGrpSpPr>
        <p:grpSpPr>
          <a:xfrm>
            <a:off x="386591" y="3962506"/>
            <a:ext cx="3585305" cy="2386143"/>
            <a:chOff x="7968921" y="3680843"/>
            <a:chExt cx="3883192" cy="2386143"/>
          </a:xfrm>
        </p:grpSpPr>
        <p:grpSp>
          <p:nvGrpSpPr>
            <p:cNvPr id="24" name="组合 23"/>
            <p:cNvGrpSpPr/>
            <p:nvPr/>
          </p:nvGrpSpPr>
          <p:grpSpPr>
            <a:xfrm>
              <a:off x="7968921" y="3680843"/>
              <a:ext cx="3883192" cy="2316002"/>
              <a:chOff x="7490049" y="1095394"/>
              <a:chExt cx="3883192" cy="2316002"/>
            </a:xfrm>
          </p:grpSpPr>
          <p:pic>
            <p:nvPicPr>
              <p:cNvPr id="27" name="图片 26"/>
              <p:cNvPicPr>
                <a:picLocks noChangeAspect="1"/>
              </p:cNvPicPr>
              <p:nvPr/>
            </p:nvPicPr>
            <p:blipFill rotWithShape="1">
              <a:blip r:embed="rId7">
                <a:grayscl/>
              </a:blip>
              <a:srcRect r="10295"/>
              <a:stretch>
                <a:fillRect/>
              </a:stretch>
            </p:blipFill>
            <p:spPr>
              <a:xfrm>
                <a:off x="7529510" y="1547345"/>
                <a:ext cx="3843731" cy="1864051"/>
              </a:xfrm>
              <a:prstGeom prst="rect">
                <a:avLst/>
              </a:prstGeom>
            </p:spPr>
          </p:pic>
          <p:sp>
            <p:nvSpPr>
              <p:cNvPr id="28" name="文本框 27"/>
              <p:cNvSpPr txBox="1"/>
              <p:nvPr/>
            </p:nvSpPr>
            <p:spPr>
              <a:xfrm>
                <a:off x="7490049" y="1095394"/>
                <a:ext cx="3843731" cy="338554"/>
              </a:xfrm>
              <a:prstGeom prst="rect">
                <a:avLst/>
              </a:prstGeom>
              <a:noFill/>
            </p:spPr>
            <p:txBody>
              <a:bodyPr wrap="square">
                <a:spAutoFit/>
              </a:bodyPr>
              <a:lstStyle/>
              <a:p>
                <a:r>
                  <a:rPr lang="zh-CN" altLang="en-US" sz="1600" b="1" dirty="0" smtClean="0">
                    <a:cs typeface="+mn-ea"/>
                    <a:sym typeface="+mn-lt"/>
                  </a:rPr>
                  <a:t>依从性高，治疗</a:t>
                </a:r>
                <a:r>
                  <a:rPr lang="en-US" altLang="zh-CN" sz="1600" b="1" dirty="0" smtClean="0">
                    <a:cs typeface="+mn-ea"/>
                    <a:sym typeface="+mn-lt"/>
                  </a:rPr>
                  <a:t>1</a:t>
                </a:r>
                <a:r>
                  <a:rPr lang="zh-CN" altLang="en-US" sz="1600" b="1" dirty="0">
                    <a:cs typeface="+mn-ea"/>
                    <a:sym typeface="+mn-lt"/>
                  </a:rPr>
                  <a:t>年降糖效果更显著</a:t>
                </a:r>
                <a:r>
                  <a:rPr lang="en-US" altLang="zh-CN" sz="1600" b="1" baseline="30000" dirty="0" smtClean="0">
                    <a:cs typeface="+mn-ea"/>
                    <a:sym typeface="+mn-lt"/>
                  </a:rPr>
                  <a:t>[3]</a:t>
                </a:r>
                <a:endParaRPr lang="zh-CN" altLang="en-US" sz="1600" b="1" dirty="0">
                  <a:cs typeface="+mn-ea"/>
                  <a:sym typeface="+mn-lt"/>
                </a:endParaRPr>
              </a:p>
            </p:txBody>
          </p:sp>
        </p:grpSp>
        <p:pic>
          <p:nvPicPr>
            <p:cNvPr id="25" name="图片 24"/>
            <p:cNvPicPr>
              <a:picLocks noChangeAspect="1"/>
            </p:cNvPicPr>
            <p:nvPr/>
          </p:nvPicPr>
          <p:blipFill rotWithShape="1">
            <a:blip r:embed="rId8">
              <a:grayscl/>
            </a:blip>
            <a:srcRect t="43505"/>
            <a:stretch>
              <a:fillRect/>
            </a:stretch>
          </p:blipFill>
          <p:spPr>
            <a:xfrm>
              <a:off x="9346920" y="5833791"/>
              <a:ext cx="615982" cy="233195"/>
            </a:xfrm>
            <a:prstGeom prst="rect">
              <a:avLst/>
            </a:prstGeom>
          </p:spPr>
        </p:pic>
        <p:pic>
          <p:nvPicPr>
            <p:cNvPr id="26" name="图片 25"/>
            <p:cNvPicPr>
              <a:picLocks noChangeAspect="1"/>
            </p:cNvPicPr>
            <p:nvPr/>
          </p:nvPicPr>
          <p:blipFill rotWithShape="1">
            <a:blip r:embed="rId8">
              <a:grayscl/>
            </a:blip>
            <a:srcRect b="53119"/>
            <a:stretch>
              <a:fillRect/>
            </a:stretch>
          </p:blipFill>
          <p:spPr>
            <a:xfrm>
              <a:off x="8613270" y="5808272"/>
              <a:ext cx="615982" cy="193510"/>
            </a:xfrm>
            <a:prstGeom prst="rect">
              <a:avLst/>
            </a:prstGeom>
          </p:spPr>
        </p:pic>
      </p:grpSp>
      <p:pic>
        <p:nvPicPr>
          <p:cNvPr id="32" name="图片 31"/>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rot="20740028">
            <a:off x="7543926" y="5038497"/>
            <a:ext cx="1138256" cy="1187746"/>
          </a:xfrm>
          <a:prstGeom prst="rect">
            <a:avLst/>
          </a:prstGeom>
        </p:spPr>
      </p:pic>
      <p:grpSp>
        <p:nvGrpSpPr>
          <p:cNvPr id="35" name="组合 34"/>
          <p:cNvGrpSpPr/>
          <p:nvPr/>
        </p:nvGrpSpPr>
        <p:grpSpPr>
          <a:xfrm>
            <a:off x="456041" y="3531300"/>
            <a:ext cx="6958584" cy="383361"/>
            <a:chOff x="4462255" y="899006"/>
            <a:chExt cx="6958584" cy="383361"/>
          </a:xfrm>
        </p:grpSpPr>
        <p:sp>
          <p:nvSpPr>
            <p:cNvPr id="36" name="文本框 35"/>
            <p:cNvSpPr txBox="1"/>
            <p:nvPr/>
          </p:nvSpPr>
          <p:spPr>
            <a:xfrm>
              <a:off x="4462255" y="899006"/>
              <a:ext cx="6958584" cy="369332"/>
            </a:xfrm>
            <a:prstGeom prst="rect">
              <a:avLst/>
            </a:prstGeom>
            <a:noFill/>
          </p:spPr>
          <p:txBody>
            <a:bodyPr wrap="square">
              <a:spAutoFit/>
            </a:bodyPr>
            <a:lstStyle/>
            <a:p>
              <a:r>
                <a:rPr lang="zh-CN" altLang="en-US" b="1" dirty="0">
                  <a:solidFill>
                    <a:srgbClr val="FF0000"/>
                  </a:solidFill>
                  <a:cs typeface="+mn-ea"/>
                  <a:sym typeface="+mn-lt"/>
                </a:rPr>
                <a:t>对于</a:t>
              </a:r>
              <a:r>
                <a:rPr lang="en-US" altLang="zh-CN" b="1" dirty="0">
                  <a:solidFill>
                    <a:srgbClr val="FF0000"/>
                  </a:solidFill>
                  <a:cs typeface="+mn-ea"/>
                  <a:sym typeface="+mn-lt"/>
                </a:rPr>
                <a:t>2</a:t>
              </a:r>
              <a:r>
                <a:rPr lang="zh-CN" altLang="en-US" b="1" dirty="0">
                  <a:solidFill>
                    <a:srgbClr val="FF0000"/>
                  </a:solidFill>
                  <a:cs typeface="+mn-ea"/>
                  <a:sym typeface="+mn-lt"/>
                </a:rPr>
                <a:t>型糖尿病患者，增加患者药物依从性可显著改善血糖控制</a:t>
              </a:r>
              <a:endParaRPr lang="zh-CN" altLang="en-US" b="1" dirty="0">
                <a:solidFill>
                  <a:srgbClr val="FF0000"/>
                </a:solidFill>
                <a:cs typeface="+mn-ea"/>
                <a:sym typeface="+mn-lt"/>
              </a:endParaRPr>
            </a:p>
          </p:txBody>
        </p:sp>
        <p:cxnSp>
          <p:nvCxnSpPr>
            <p:cNvPr id="37" name="直接连接符 36"/>
            <p:cNvCxnSpPr/>
            <p:nvPr/>
          </p:nvCxnSpPr>
          <p:spPr>
            <a:xfrm flipV="1">
              <a:off x="4643519" y="1270871"/>
              <a:ext cx="5860461" cy="11496"/>
            </a:xfrm>
            <a:prstGeom prst="line">
              <a:avLst/>
            </a:prstGeom>
            <a:ln w="22225">
              <a:gradFill flip="none" rotWithShape="1">
                <a:gsLst>
                  <a:gs pos="0">
                    <a:schemeClr val="accent1">
                      <a:lumMod val="5000"/>
                      <a:lumOff val="95000"/>
                    </a:schemeClr>
                  </a:gs>
                  <a:gs pos="54000">
                    <a:schemeClr val="accent1">
                      <a:lumMod val="46000"/>
                    </a:schemeClr>
                  </a:gs>
                  <a:gs pos="74000">
                    <a:schemeClr val="accent1">
                      <a:lumMod val="45000"/>
                      <a:lumOff val="55000"/>
                    </a:schemeClr>
                  </a:gs>
                  <a:gs pos="100000">
                    <a:schemeClr val="accent1">
                      <a:lumMod val="30000"/>
                      <a:lumOff val="7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3979376" y="3931342"/>
            <a:ext cx="3119403" cy="2505504"/>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326552" y="3932271"/>
            <a:ext cx="3619480" cy="2505504"/>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2743084" y="6540926"/>
            <a:ext cx="4433605" cy="302903"/>
          </a:xfrm>
          <a:prstGeom prst="rect">
            <a:avLst/>
          </a:prstGeom>
          <a:noFill/>
        </p:spPr>
        <p:txBody>
          <a:bodyPr wrap="square">
            <a:spAutoFit/>
          </a:bodyPr>
          <a:lstStyle/>
          <a:p>
            <a:pPr>
              <a:lnSpc>
                <a:spcPct val="114000"/>
              </a:lnSpc>
            </a:pPr>
            <a:r>
              <a:rPr lang="en-US" altLang="zh-CN" sz="600" dirty="0">
                <a:cs typeface="+mn-ea"/>
                <a:sym typeface="+mn-lt"/>
              </a:rPr>
              <a:t>[3] Gordon J, et al. BMJ Open Diabetes Res Care. 2018 May 5;6(1):e000512.  </a:t>
            </a:r>
            <a:endParaRPr lang="en-US" altLang="zh-CN" sz="600" dirty="0">
              <a:cs typeface="+mn-ea"/>
              <a:sym typeface="+mn-lt"/>
            </a:endParaRPr>
          </a:p>
          <a:p>
            <a:pPr>
              <a:lnSpc>
                <a:spcPct val="114000"/>
              </a:lnSpc>
            </a:pPr>
            <a:r>
              <a:rPr lang="en-US" altLang="zh-CN" sz="600" dirty="0" smtClean="0">
                <a:cs typeface="+mn-ea"/>
                <a:sym typeface="+mn-lt"/>
              </a:rPr>
              <a:t>[4] </a:t>
            </a:r>
            <a:r>
              <a:rPr lang="en-US" altLang="zh-CN" sz="600" dirty="0">
                <a:cs typeface="+mn-ea"/>
                <a:sym typeface="+mn-lt"/>
              </a:rPr>
              <a:t>Ho PM et al. Arch Intern Med. 2006;166:1836-1841. </a:t>
            </a:r>
            <a:endParaRPr lang="en-US" altLang="zh-CN" sz="600" dirty="0">
              <a:cs typeface="+mn-ea"/>
              <a:sym typeface="+mn-lt"/>
            </a:endParaRPr>
          </a:p>
        </p:txBody>
      </p:sp>
      <p:cxnSp>
        <p:nvCxnSpPr>
          <p:cNvPr id="41" name="直接连接符 40"/>
          <p:cNvCxnSpPr/>
          <p:nvPr/>
        </p:nvCxnSpPr>
        <p:spPr>
          <a:xfrm flipV="1">
            <a:off x="-61932" y="6433486"/>
            <a:ext cx="4556328" cy="9713"/>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7814" y="995467"/>
            <a:ext cx="3416320" cy="369332"/>
          </a:xfrm>
          <a:prstGeom prst="rect">
            <a:avLst/>
          </a:prstGeom>
          <a:noFill/>
        </p:spPr>
        <p:txBody>
          <a:bodyPr wrap="none" rtlCol="0">
            <a:spAutoFit/>
          </a:bodyPr>
          <a:lstStyle/>
          <a:p>
            <a:r>
              <a:rPr lang="zh-CN" altLang="en-US" b="1" dirty="0">
                <a:cs typeface="+mn-ea"/>
                <a:sym typeface="+mn-lt"/>
              </a:rPr>
              <a:t>荟萃分析显示：与单药联合</a:t>
            </a:r>
            <a:r>
              <a:rPr lang="zh-CN" altLang="en-US" b="1" dirty="0" smtClean="0">
                <a:cs typeface="+mn-ea"/>
                <a:sym typeface="+mn-lt"/>
              </a:rPr>
              <a:t>相比</a:t>
            </a:r>
            <a:endParaRPr lang="zh-CN" altLang="en-US" b="1" dirty="0">
              <a:cs typeface="+mn-ea"/>
              <a:sym typeface="+mn-lt"/>
            </a:endParaRPr>
          </a:p>
        </p:txBody>
      </p:sp>
      <p:sp>
        <p:nvSpPr>
          <p:cNvPr id="44" name="矩形 43"/>
          <p:cNvSpPr/>
          <p:nvPr/>
        </p:nvSpPr>
        <p:spPr>
          <a:xfrm>
            <a:off x="424083" y="3035187"/>
            <a:ext cx="6286906" cy="373051"/>
          </a:xfrm>
          <a:prstGeom prst="rect">
            <a:avLst/>
          </a:prstGeom>
        </p:spPr>
        <p:txBody>
          <a:bodyPr wrap="square">
            <a:spAutoFit/>
          </a:bodyPr>
          <a:lstStyle/>
          <a:p>
            <a:pPr>
              <a:lnSpc>
                <a:spcPct val="114000"/>
              </a:lnSpc>
            </a:pPr>
            <a:r>
              <a:rPr lang="zh-CN" altLang="en-US" sz="800" dirty="0" smtClean="0">
                <a:cs typeface="+mn-ea"/>
                <a:sym typeface="+mn-lt"/>
              </a:rPr>
              <a:t>备注：</a:t>
            </a:r>
            <a:r>
              <a:rPr lang="en-US" altLang="zh-CN" sz="800" dirty="0" smtClean="0">
                <a:cs typeface="+mn-ea"/>
                <a:sym typeface="+mn-lt"/>
              </a:rPr>
              <a:t>MPR</a:t>
            </a:r>
            <a:r>
              <a:rPr lang="zh-CN" altLang="en-US" sz="800" dirty="0">
                <a:cs typeface="+mn-ea"/>
                <a:sym typeface="+mn-lt"/>
              </a:rPr>
              <a:t>：</a:t>
            </a:r>
            <a:r>
              <a:rPr lang="en-US" altLang="zh-CN" sz="800" dirty="0">
                <a:cs typeface="+mn-ea"/>
                <a:sym typeface="+mn-lt"/>
              </a:rPr>
              <a:t>medication possession ration </a:t>
            </a:r>
            <a:r>
              <a:rPr lang="zh-CN" altLang="en-US" sz="800" dirty="0">
                <a:cs typeface="+mn-ea"/>
                <a:sym typeface="+mn-lt"/>
              </a:rPr>
              <a:t>药物占有率； </a:t>
            </a:r>
            <a:r>
              <a:rPr lang="en-US" altLang="zh-CN" sz="800" dirty="0">
                <a:cs typeface="+mn-ea"/>
                <a:sym typeface="+mn-lt"/>
              </a:rPr>
              <a:t>FDC</a:t>
            </a:r>
            <a:r>
              <a:rPr lang="zh-CN" altLang="en-US" sz="800" dirty="0">
                <a:cs typeface="+mn-ea"/>
                <a:sym typeface="+mn-lt"/>
              </a:rPr>
              <a:t>：</a:t>
            </a:r>
            <a:r>
              <a:rPr lang="en-US" altLang="zh-CN" sz="800" dirty="0">
                <a:cs typeface="+mn-ea"/>
                <a:sym typeface="+mn-lt"/>
              </a:rPr>
              <a:t>Fixed dose combination </a:t>
            </a:r>
            <a:r>
              <a:rPr lang="zh-CN" altLang="en-US" sz="800" dirty="0">
                <a:cs typeface="+mn-ea"/>
                <a:sym typeface="+mn-lt"/>
              </a:rPr>
              <a:t>固定复方制剂；</a:t>
            </a:r>
            <a:r>
              <a:rPr lang="en-US" altLang="zh-CN" sz="800" dirty="0">
                <a:cs typeface="+mn-ea"/>
                <a:sym typeface="+mn-lt"/>
              </a:rPr>
              <a:t>CDT</a:t>
            </a:r>
            <a:r>
              <a:rPr lang="zh-CN" altLang="en-US" sz="800" dirty="0">
                <a:cs typeface="+mn-ea"/>
                <a:sym typeface="+mn-lt"/>
              </a:rPr>
              <a:t>：</a:t>
            </a:r>
            <a:r>
              <a:rPr lang="en-US" altLang="zh-CN" sz="800" dirty="0" smtClean="0">
                <a:cs typeface="+mn-ea"/>
                <a:sym typeface="+mn-lt"/>
              </a:rPr>
              <a:t>Coad ministered </a:t>
            </a:r>
            <a:r>
              <a:rPr lang="en-US" altLang="zh-CN" sz="800" dirty="0">
                <a:cs typeface="+mn-ea"/>
                <a:sym typeface="+mn-lt"/>
              </a:rPr>
              <a:t>dual therapy </a:t>
            </a:r>
            <a:r>
              <a:rPr lang="zh-CN" altLang="en-US" sz="800" dirty="0">
                <a:cs typeface="+mn-ea"/>
                <a:sym typeface="+mn-lt"/>
              </a:rPr>
              <a:t>两种单药联合给药；</a:t>
            </a:r>
            <a:r>
              <a:rPr lang="en-US" altLang="zh-CN" sz="800" dirty="0">
                <a:cs typeface="+mn-ea"/>
                <a:sym typeface="+mn-lt"/>
              </a:rPr>
              <a:t>HbA1c</a:t>
            </a:r>
            <a:r>
              <a:rPr lang="zh-CN" altLang="en-US" sz="800" dirty="0">
                <a:cs typeface="+mn-ea"/>
                <a:sym typeface="+mn-lt"/>
              </a:rPr>
              <a:t>：</a:t>
            </a:r>
            <a:r>
              <a:rPr lang="en-US" altLang="zh-CN" sz="800" dirty="0">
                <a:cs typeface="+mn-ea"/>
                <a:sym typeface="+mn-lt"/>
              </a:rPr>
              <a:t>glycosylated hemoglobin </a:t>
            </a:r>
            <a:r>
              <a:rPr lang="zh-CN" altLang="en-US" sz="800" dirty="0">
                <a:cs typeface="+mn-ea"/>
                <a:sym typeface="+mn-lt"/>
              </a:rPr>
              <a:t>糖化血红蛋白</a:t>
            </a:r>
            <a:endParaRPr lang="zh-CN" altLang="en-US" sz="800" dirty="0">
              <a:cs typeface="+mn-ea"/>
              <a:sym typeface="+mn-lt"/>
            </a:endParaRPr>
          </a:p>
        </p:txBody>
      </p:sp>
      <p:sp>
        <p:nvSpPr>
          <p:cNvPr id="45" name="矩形 44"/>
          <p:cNvSpPr/>
          <p:nvPr/>
        </p:nvSpPr>
        <p:spPr>
          <a:xfrm>
            <a:off x="308677" y="951857"/>
            <a:ext cx="6790102" cy="2470980"/>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7176689" y="958986"/>
            <a:ext cx="4897691" cy="2470980"/>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7176689" y="3928603"/>
            <a:ext cx="4897691" cy="2514596"/>
          </a:xfrm>
          <a:prstGeom prst="rect">
            <a:avLst/>
          </a:prstGeom>
          <a:noFill/>
          <a:ln>
            <a:solidFill>
              <a:srgbClr val="007A3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flipH="1">
            <a:off x="92297" y="306623"/>
            <a:ext cx="1173085"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安全性</a:t>
            </a:r>
            <a:endParaRPr lang="zh-CN" altLang="en-US" sz="2400" b="1" dirty="0">
              <a:solidFill>
                <a:srgbClr val="015D6C"/>
              </a:solidFill>
              <a:cs typeface="+mn-ea"/>
              <a:sym typeface="+mn-lt"/>
            </a:endParaRPr>
          </a:p>
        </p:txBody>
      </p:sp>
      <p:sp>
        <p:nvSpPr>
          <p:cNvPr id="7" name="文本框 6"/>
          <p:cNvSpPr txBox="1"/>
          <p:nvPr/>
        </p:nvSpPr>
        <p:spPr>
          <a:xfrm>
            <a:off x="1376217" y="165155"/>
            <a:ext cx="10723485" cy="830997"/>
          </a:xfrm>
          <a:prstGeom prst="rect">
            <a:avLst/>
          </a:prstGeom>
          <a:noFill/>
        </p:spPr>
        <p:txBody>
          <a:bodyPr wrap="square" rtlCol="0">
            <a:spAutoFit/>
          </a:bodyPr>
          <a:lstStyle/>
          <a:p>
            <a:r>
              <a:rPr kumimoji="1" lang="zh-CN" altLang="en-US" sz="2400" b="1" dirty="0">
                <a:cs typeface="+mn-ea"/>
                <a:sym typeface="+mn-lt"/>
              </a:rPr>
              <a:t>西格列汀二甲双胍缓释片不良反应</a:t>
            </a:r>
            <a:r>
              <a:rPr kumimoji="1" lang="zh-CN" altLang="en-US" sz="2400" b="1" dirty="0" smtClean="0">
                <a:cs typeface="+mn-ea"/>
                <a:sym typeface="+mn-lt"/>
              </a:rPr>
              <a:t>较少，均</a:t>
            </a:r>
            <a:r>
              <a:rPr kumimoji="1" lang="zh-CN" altLang="en-US" sz="2400" b="1" dirty="0">
                <a:cs typeface="+mn-ea"/>
                <a:sym typeface="+mn-lt"/>
              </a:rPr>
              <a:t>为低级别，与常释制剂相比，头晕头痛及胃肠道不良反应发生率更低</a:t>
            </a:r>
            <a:endParaRPr kumimoji="1" lang="zh-CN" altLang="en-US" sz="2400" b="1" dirty="0">
              <a:cs typeface="+mn-ea"/>
              <a:sym typeface="+mn-lt"/>
            </a:endParaRPr>
          </a:p>
        </p:txBody>
      </p:sp>
      <p:sp>
        <p:nvSpPr>
          <p:cNvPr id="8" name="文本框 7"/>
          <p:cNvSpPr txBox="1"/>
          <p:nvPr/>
        </p:nvSpPr>
        <p:spPr>
          <a:xfrm>
            <a:off x="92932" y="6122888"/>
            <a:ext cx="2029669" cy="650240"/>
          </a:xfrm>
          <a:prstGeom prst="rect">
            <a:avLst/>
          </a:prstGeom>
          <a:noFill/>
        </p:spPr>
        <p:txBody>
          <a:bodyPr wrap="square">
            <a:spAutoFit/>
          </a:bodyPr>
          <a:lstStyle/>
          <a:p>
            <a:pPr>
              <a:lnSpc>
                <a:spcPct val="114000"/>
              </a:lnSpc>
            </a:pPr>
            <a:r>
              <a:rPr sz="800" dirty="0">
                <a:cs typeface="+mn-ea"/>
                <a:sym typeface="+mn-lt"/>
              </a:rPr>
              <a:t>[1] 产品说明书</a:t>
            </a:r>
            <a:endParaRPr sz="800" dirty="0">
              <a:cs typeface="+mn-ea"/>
              <a:sym typeface="+mn-lt"/>
            </a:endParaRPr>
          </a:p>
          <a:p>
            <a:pPr>
              <a:lnSpc>
                <a:spcPct val="114000"/>
              </a:lnSpc>
            </a:pPr>
            <a:r>
              <a:rPr sz="800" dirty="0">
                <a:cs typeface="+mn-ea"/>
                <a:sym typeface="+mn-lt"/>
              </a:rPr>
              <a:t>[2] Janumet XR说明书</a:t>
            </a:r>
            <a:endParaRPr sz="800" dirty="0">
              <a:cs typeface="+mn-ea"/>
              <a:sym typeface="+mn-lt"/>
            </a:endParaRPr>
          </a:p>
          <a:p>
            <a:pPr>
              <a:lnSpc>
                <a:spcPct val="114000"/>
              </a:lnSpc>
            </a:pPr>
            <a:r>
              <a:rPr sz="800" dirty="0">
                <a:cs typeface="+mn-ea"/>
                <a:sym typeface="+mn-lt"/>
              </a:rPr>
              <a:t>[3] 二甲双胍治疗糖尿病的医学观察</a:t>
            </a:r>
            <a:endParaRPr sz="800" dirty="0">
              <a:cs typeface="+mn-ea"/>
              <a:sym typeface="+mn-lt"/>
            </a:endParaRPr>
          </a:p>
          <a:p>
            <a:pPr>
              <a:lnSpc>
                <a:spcPct val="114000"/>
              </a:lnSpc>
            </a:pPr>
            <a:r>
              <a:rPr sz="800" dirty="0">
                <a:cs typeface="+mn-ea"/>
                <a:sym typeface="+mn-lt"/>
              </a:rPr>
              <a:t>[4] 沙格列汀说明书</a:t>
            </a:r>
            <a:endParaRPr sz="800" dirty="0">
              <a:cs typeface="+mn-ea"/>
              <a:sym typeface="+mn-lt"/>
            </a:endParaRPr>
          </a:p>
        </p:txBody>
      </p:sp>
      <p:grpSp>
        <p:nvGrpSpPr>
          <p:cNvPr id="9" name="组合 8"/>
          <p:cNvGrpSpPr/>
          <p:nvPr/>
        </p:nvGrpSpPr>
        <p:grpSpPr>
          <a:xfrm>
            <a:off x="470297" y="1600426"/>
            <a:ext cx="10623669" cy="3918336"/>
            <a:chOff x="763429" y="2317364"/>
            <a:chExt cx="10623669" cy="3918336"/>
          </a:xfrm>
        </p:grpSpPr>
        <p:grpSp>
          <p:nvGrpSpPr>
            <p:cNvPr id="10" name="组合 9"/>
            <p:cNvGrpSpPr/>
            <p:nvPr/>
          </p:nvGrpSpPr>
          <p:grpSpPr>
            <a:xfrm>
              <a:off x="763429" y="2317364"/>
              <a:ext cx="10623669" cy="1093100"/>
              <a:chOff x="895231" y="2310250"/>
              <a:chExt cx="10623669" cy="1093100"/>
            </a:xfrm>
          </p:grpSpPr>
          <p:sp>
            <p:nvSpPr>
              <p:cNvPr id="21" name="圆角矩形 4"/>
              <p:cNvSpPr/>
              <p:nvPr/>
            </p:nvSpPr>
            <p:spPr>
              <a:xfrm>
                <a:off x="895231" y="2310250"/>
                <a:ext cx="10623669" cy="1093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437508" y="2412223"/>
                <a:ext cx="9673899" cy="923330"/>
                <a:chOff x="1437508" y="2450072"/>
                <a:chExt cx="9673899" cy="923330"/>
              </a:xfrm>
            </p:grpSpPr>
            <p:sp>
              <p:nvSpPr>
                <p:cNvPr id="23" name="文本框 22"/>
                <p:cNvSpPr txBox="1"/>
                <p:nvPr/>
              </p:nvSpPr>
              <p:spPr>
                <a:xfrm>
                  <a:off x="1437508" y="2481243"/>
                  <a:ext cx="2282332" cy="830997"/>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solidFill>
                        <a:schemeClr val="tx1"/>
                      </a:solidFill>
                    </a:rPr>
                    <a:t>说明书收载的安全性信息</a:t>
                  </a:r>
                  <a:endParaRPr lang="en-US" altLang="zh-CN" sz="3600" b="1" dirty="0">
                    <a:solidFill>
                      <a:schemeClr val="tx1"/>
                    </a:solidFill>
                  </a:endParaRPr>
                </a:p>
              </p:txBody>
            </p:sp>
            <p:sp>
              <p:nvSpPr>
                <p:cNvPr id="24" name="矩形 23"/>
                <p:cNvSpPr/>
                <p:nvPr/>
              </p:nvSpPr>
              <p:spPr>
                <a:xfrm>
                  <a:off x="3954839" y="2450072"/>
                  <a:ext cx="7156568" cy="923330"/>
                </a:xfrm>
                <a:prstGeom prst="rect">
                  <a:avLst/>
                </a:prstGeom>
              </p:spPr>
              <p:txBody>
                <a:bodyPr wrap="square" anchor="t" anchorCtr="0">
                  <a:spAutoFit/>
                </a:bodyPr>
                <a:lstStyle/>
                <a:p>
                  <a:pPr defTabSz="913765">
                    <a:lnSpc>
                      <a:spcPct val="150000"/>
                    </a:lnSpc>
                    <a:buSzPct val="25000"/>
                    <a:defRPr/>
                  </a:pPr>
                  <a:r>
                    <a:rPr lang="en-US" altLang="zh-CN" sz="1200" b="1" dirty="0"/>
                    <a:t>·</a:t>
                  </a:r>
                  <a:r>
                    <a:rPr lang="zh-CN" altLang="en-US" sz="1200" b="1" dirty="0"/>
                    <a:t>目前已在多项临床研究中的</a:t>
                  </a:r>
                  <a:r>
                    <a:rPr lang="en-US" altLang="zh-CN" sz="1200" b="1" dirty="0"/>
                    <a:t>836</a:t>
                  </a:r>
                  <a:r>
                    <a:rPr lang="zh-CN" altLang="en-US" sz="1200" b="1" dirty="0"/>
                    <a:t>例糖尿病患者中评价了本品。接受本品治疗的受试者中最常见的                                   </a:t>
                  </a:r>
                  <a:r>
                    <a:rPr lang="en-US" altLang="zh-CN" sz="1200" b="1" dirty="0"/>
                    <a:t>ADR</a:t>
                  </a:r>
                  <a:r>
                    <a:rPr lang="zh-CN" altLang="en-US" sz="1200" b="1" dirty="0"/>
                    <a:t>包括腹泻、恶心、呕吐、腹痛、上呼吸道感染、</a:t>
                  </a:r>
                  <a:r>
                    <a:rPr lang="zh-CN" altLang="en-US" sz="1200" b="1" dirty="0" smtClean="0"/>
                    <a:t>头痛 </a:t>
                  </a:r>
                  <a:r>
                    <a:rPr lang="en-US" altLang="zh-CN" sz="1200" b="1" baseline="30000" dirty="0" smtClean="0"/>
                    <a:t>[1]</a:t>
                  </a:r>
                  <a:endParaRPr lang="en-US" altLang="zh-CN" sz="1200" b="1" baseline="30000" dirty="0"/>
                </a:p>
                <a:p>
                  <a:pPr defTabSz="913765">
                    <a:lnSpc>
                      <a:spcPct val="150000"/>
                    </a:lnSpc>
                    <a:buSzPct val="25000"/>
                    <a:defRPr/>
                  </a:pPr>
                  <a:r>
                    <a:rPr lang="en-US" altLang="zh-CN" sz="1200" b="1" dirty="0"/>
                    <a:t>·</a:t>
                  </a:r>
                  <a:r>
                    <a:rPr lang="zh-CN" altLang="en-US" sz="1200" b="1" dirty="0"/>
                    <a:t>报告的多数</a:t>
                  </a:r>
                  <a:r>
                    <a:rPr lang="en-US" altLang="zh-CN" sz="1200" b="1" dirty="0"/>
                    <a:t>ADR</a:t>
                  </a:r>
                  <a:r>
                    <a:rPr lang="zh-CN" altLang="en-US" sz="1200" b="1" dirty="0"/>
                    <a:t>的严重程度均为</a:t>
                  </a:r>
                  <a:r>
                    <a:rPr lang="zh-CN" altLang="en-US" sz="1200" b="1" dirty="0">
                      <a:solidFill>
                        <a:srgbClr val="FF0000"/>
                      </a:solidFill>
                    </a:rPr>
                    <a:t>低级别</a:t>
                  </a:r>
                  <a:endParaRPr lang="en-US" altLang="zh-CN" sz="1200" b="1" dirty="0">
                    <a:solidFill>
                      <a:srgbClr val="FF0000"/>
                    </a:solidFill>
                  </a:endParaRPr>
                </a:p>
              </p:txBody>
            </p:sp>
          </p:grpSp>
        </p:grpSp>
        <p:grpSp>
          <p:nvGrpSpPr>
            <p:cNvPr id="11" name="组合 10"/>
            <p:cNvGrpSpPr/>
            <p:nvPr/>
          </p:nvGrpSpPr>
          <p:grpSpPr>
            <a:xfrm>
              <a:off x="763429" y="3729982"/>
              <a:ext cx="10623669" cy="1093100"/>
              <a:chOff x="895231" y="2310250"/>
              <a:chExt cx="10623669" cy="1093100"/>
            </a:xfrm>
          </p:grpSpPr>
          <p:sp>
            <p:nvSpPr>
              <p:cNvPr id="17" name="圆角矩形 25"/>
              <p:cNvSpPr/>
              <p:nvPr/>
            </p:nvSpPr>
            <p:spPr>
              <a:xfrm>
                <a:off x="895231" y="2310250"/>
                <a:ext cx="10623669" cy="1093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78977" y="2412223"/>
                <a:ext cx="9232748" cy="889154"/>
                <a:chOff x="1378977" y="2450072"/>
                <a:chExt cx="9232748" cy="889154"/>
              </a:xfrm>
            </p:grpSpPr>
            <p:sp>
              <p:nvSpPr>
                <p:cNvPr id="19" name="文本框 18"/>
                <p:cNvSpPr txBox="1"/>
                <p:nvPr/>
              </p:nvSpPr>
              <p:spPr>
                <a:xfrm>
                  <a:off x="1378977" y="2520529"/>
                  <a:ext cx="2282333" cy="70788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solidFill>
                        <a:schemeClr val="tx1"/>
                      </a:solidFill>
                    </a:rPr>
                    <a:t>国内外不良反应</a:t>
                  </a:r>
                  <a:endParaRPr lang="en-US" altLang="zh-CN" sz="2000" b="1" dirty="0">
                    <a:solidFill>
                      <a:schemeClr val="tx1"/>
                    </a:solidFill>
                  </a:endParaRPr>
                </a:p>
                <a:p>
                  <a:r>
                    <a:rPr lang="zh-CN" altLang="en-US" sz="2000" b="1" dirty="0">
                      <a:solidFill>
                        <a:schemeClr val="tx1"/>
                      </a:solidFill>
                    </a:rPr>
                    <a:t>发生情况</a:t>
                  </a:r>
                  <a:endParaRPr lang="en-US" altLang="zh-CN" sz="3200" b="1" dirty="0">
                    <a:solidFill>
                      <a:schemeClr val="tx1"/>
                    </a:solidFill>
                  </a:endParaRPr>
                </a:p>
              </p:txBody>
            </p:sp>
            <p:sp>
              <p:nvSpPr>
                <p:cNvPr id="20" name="矩形 19"/>
                <p:cNvSpPr/>
                <p:nvPr/>
              </p:nvSpPr>
              <p:spPr>
                <a:xfrm>
                  <a:off x="3960400" y="2450072"/>
                  <a:ext cx="6651325" cy="889154"/>
                </a:xfrm>
                <a:prstGeom prst="rect">
                  <a:avLst/>
                </a:prstGeom>
              </p:spPr>
              <p:txBody>
                <a:bodyPr wrap="square" anchor="t" anchorCtr="0">
                  <a:spAutoFit/>
                </a:bodyPr>
                <a:lstStyle/>
                <a:p>
                  <a:pPr defTabSz="913765">
                    <a:lnSpc>
                      <a:spcPct val="150000"/>
                    </a:lnSpc>
                    <a:buSzPct val="25000"/>
                    <a:defRPr/>
                  </a:pPr>
                  <a:r>
                    <a:rPr lang="en-US" altLang="zh-CN" sz="1200" b="1" dirty="0"/>
                    <a:t>·</a:t>
                  </a:r>
                  <a:r>
                    <a:rPr lang="zh-CN" altLang="en-US" sz="1200" b="1" dirty="0"/>
                    <a:t>最常见的严重药物不良反应（≤</a:t>
                  </a:r>
                  <a:r>
                    <a:rPr lang="en-US" altLang="zh-CN" sz="1200" b="1" dirty="0"/>
                    <a:t>0.4%</a:t>
                  </a:r>
                  <a:r>
                    <a:rPr lang="zh-CN" altLang="en-US" sz="1200" b="1" dirty="0"/>
                    <a:t>）：头痛、呕吐及腹痛</a:t>
                  </a:r>
                  <a:endParaRPr lang="en-US" altLang="zh-CN" sz="1200" b="1" dirty="0"/>
                </a:p>
                <a:p>
                  <a:pPr defTabSz="913765">
                    <a:lnSpc>
                      <a:spcPct val="150000"/>
                    </a:lnSpc>
                    <a:buSzPct val="25000"/>
                    <a:defRPr/>
                  </a:pPr>
                  <a:r>
                    <a:rPr lang="en-US" altLang="zh-CN" sz="1200" b="1" dirty="0"/>
                    <a:t>·</a:t>
                  </a:r>
                  <a:r>
                    <a:rPr lang="zh-CN" altLang="en-US" sz="1200" b="1" dirty="0"/>
                    <a:t>最常见药物不良反应（＞</a:t>
                  </a:r>
                  <a:r>
                    <a:rPr lang="en-US" altLang="zh-CN" sz="1200" b="1" dirty="0"/>
                    <a:t>5%</a:t>
                  </a:r>
                  <a:r>
                    <a:rPr lang="zh-CN" altLang="en-US" sz="1200" b="1" dirty="0"/>
                    <a:t>）：腹泻、上呼吸道感染</a:t>
                  </a:r>
                  <a:endParaRPr lang="en-US" altLang="zh-CN" sz="1200" b="1" dirty="0"/>
                </a:p>
                <a:p>
                  <a:pPr defTabSz="913765">
                    <a:lnSpc>
                      <a:spcPct val="150000"/>
                    </a:lnSpc>
                    <a:buSzPct val="25000"/>
                    <a:defRPr/>
                  </a:pPr>
                  <a:r>
                    <a:rPr lang="en-US" altLang="zh-CN" sz="1200" b="1" dirty="0"/>
                    <a:t>·</a:t>
                  </a:r>
                  <a:r>
                    <a:rPr lang="zh-CN" altLang="en-US" sz="1200" b="1" dirty="0"/>
                    <a:t>各国家或地区药监部门</a:t>
                  </a:r>
                  <a:r>
                    <a:rPr lang="en-US" altLang="zh-CN" sz="1200" b="1" dirty="0"/>
                    <a:t>5</a:t>
                  </a:r>
                  <a:r>
                    <a:rPr lang="zh-CN" altLang="en-US" sz="1200" b="1" dirty="0"/>
                    <a:t>年内</a:t>
                  </a:r>
                  <a:r>
                    <a:rPr lang="zh-CN" altLang="en-US" sz="1200" b="1" dirty="0">
                      <a:solidFill>
                        <a:srgbClr val="FF0000"/>
                      </a:solidFill>
                    </a:rPr>
                    <a:t>未发布</a:t>
                  </a:r>
                  <a:r>
                    <a:rPr lang="zh-CN" altLang="en-US" sz="1200" b="1" dirty="0"/>
                    <a:t>任何安全性警告、撤市警告</a:t>
                  </a:r>
                  <a:endParaRPr lang="en-US" altLang="zh-CN" sz="1200" b="1" dirty="0"/>
                </a:p>
              </p:txBody>
            </p:sp>
          </p:grpSp>
        </p:grpSp>
        <p:grpSp>
          <p:nvGrpSpPr>
            <p:cNvPr id="12" name="组合 11"/>
            <p:cNvGrpSpPr/>
            <p:nvPr/>
          </p:nvGrpSpPr>
          <p:grpSpPr>
            <a:xfrm>
              <a:off x="763429" y="4943407"/>
              <a:ext cx="10623669" cy="1292293"/>
              <a:chOff x="895231" y="2111057"/>
              <a:chExt cx="10623669" cy="1292293"/>
            </a:xfrm>
          </p:grpSpPr>
          <p:sp>
            <p:nvSpPr>
              <p:cNvPr id="13" name="圆角矩形 30"/>
              <p:cNvSpPr/>
              <p:nvPr/>
            </p:nvSpPr>
            <p:spPr>
              <a:xfrm>
                <a:off x="895231" y="2310250"/>
                <a:ext cx="10623669" cy="1093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357205" y="2111057"/>
                <a:ext cx="9248960" cy="1198880"/>
                <a:chOff x="1357205" y="2148906"/>
                <a:chExt cx="9248960" cy="1198880"/>
              </a:xfrm>
            </p:grpSpPr>
            <p:sp>
              <p:nvSpPr>
                <p:cNvPr id="15" name="文本框 14"/>
                <p:cNvSpPr txBox="1"/>
                <p:nvPr/>
              </p:nvSpPr>
              <p:spPr>
                <a:xfrm>
                  <a:off x="1357205" y="2148906"/>
                  <a:ext cx="2282333" cy="119888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800" dirty="0">
                      <a:solidFill>
                        <a:schemeClr val="tx1"/>
                      </a:solidFill>
                    </a:rPr>
                    <a:t> </a:t>
                  </a:r>
                  <a:endParaRPr lang="en-US" altLang="zh-CN" sz="1800" dirty="0">
                    <a:solidFill>
                      <a:schemeClr val="tx1"/>
                    </a:solidFill>
                  </a:endParaRPr>
                </a:p>
                <a:p>
                  <a:r>
                    <a:rPr lang="zh-CN" altLang="en-US" sz="1800" dirty="0">
                      <a:solidFill>
                        <a:schemeClr val="tx1"/>
                      </a:solidFill>
                    </a:rPr>
                    <a:t>西格列汀二甲双胍缓释片</a:t>
                  </a:r>
                  <a:r>
                    <a:rPr lang="en-US" altLang="zh-CN" sz="1800" i="1" dirty="0">
                      <a:solidFill>
                        <a:schemeClr val="tx1"/>
                      </a:solidFill>
                    </a:rPr>
                    <a:t>VS </a:t>
                  </a:r>
                  <a:r>
                    <a:rPr lang="zh-CN" altLang="en-US" sz="1800" dirty="0">
                      <a:solidFill>
                        <a:schemeClr val="tx1"/>
                      </a:solidFill>
                    </a:rPr>
                    <a:t>常释制剂</a:t>
                  </a:r>
                  <a:r>
                    <a:rPr lang="en-US" altLang="zh-CN" sz="1800" dirty="0">
                      <a:solidFill>
                        <a:schemeClr val="tx1"/>
                      </a:solidFill>
                    </a:rPr>
                    <a:t>VS</a:t>
                  </a:r>
                  <a:r>
                    <a:rPr lang="zh-CN" altLang="en-US" sz="1800" dirty="0">
                      <a:solidFill>
                        <a:schemeClr val="tx1"/>
                      </a:solidFill>
                    </a:rPr>
                    <a:t>沙格列汀片</a:t>
                  </a:r>
                  <a:endParaRPr lang="en-US" altLang="zh-CN" sz="1800" dirty="0">
                    <a:solidFill>
                      <a:schemeClr val="tx1"/>
                    </a:solidFill>
                  </a:endParaRPr>
                </a:p>
              </p:txBody>
            </p:sp>
            <p:sp>
              <p:nvSpPr>
                <p:cNvPr id="16" name="矩形 15"/>
                <p:cNvSpPr/>
                <p:nvPr/>
              </p:nvSpPr>
              <p:spPr>
                <a:xfrm>
                  <a:off x="3954840" y="2524323"/>
                  <a:ext cx="6651325" cy="645160"/>
                </a:xfrm>
                <a:prstGeom prst="rect">
                  <a:avLst/>
                </a:prstGeom>
              </p:spPr>
              <p:txBody>
                <a:bodyPr wrap="square" anchor="t" anchorCtr="0">
                  <a:spAutoFit/>
                </a:bodyPr>
                <a:lstStyle/>
                <a:p>
                  <a:pPr defTabSz="913765">
                    <a:lnSpc>
                      <a:spcPct val="150000"/>
                    </a:lnSpc>
                    <a:buSzPct val="25000"/>
                    <a:defRPr/>
                  </a:pPr>
                  <a:r>
                    <a:rPr lang="en-US" altLang="zh-CN" sz="1200" b="1" dirty="0"/>
                    <a:t>·</a:t>
                  </a:r>
                  <a:r>
                    <a:rPr lang="zh-CN" altLang="en-US" sz="1200" b="1" dirty="0"/>
                    <a:t>缓释制剂较常释制剂</a:t>
                  </a:r>
                  <a:r>
                    <a:rPr lang="zh-CN" altLang="en-US" sz="1200" b="1" dirty="0">
                      <a:solidFill>
                        <a:srgbClr val="FF0000"/>
                      </a:solidFill>
                    </a:rPr>
                    <a:t>头晕发生率降低，差异具有统计学意义</a:t>
                  </a:r>
                  <a:r>
                    <a:rPr lang="zh-CN" altLang="en-US" sz="1200" b="1" dirty="0" smtClean="0"/>
                    <a:t>。总体</a:t>
                  </a:r>
                  <a:r>
                    <a:rPr lang="zh-CN" altLang="en-US" sz="1200" b="1" dirty="0">
                      <a:solidFill>
                        <a:srgbClr val="FF0000"/>
                      </a:solidFill>
                    </a:rPr>
                    <a:t>不良反应呈下降趋势</a:t>
                  </a:r>
                  <a:r>
                    <a:rPr lang="zh-CN" altLang="en-US" sz="1200" b="1" dirty="0" smtClean="0"/>
                    <a:t>。</a:t>
                  </a:r>
                  <a:endParaRPr lang="en-US" altLang="zh-CN" sz="1200" b="1" dirty="0" smtClean="0"/>
                </a:p>
                <a:p>
                  <a:pPr defTabSz="913765">
                    <a:lnSpc>
                      <a:spcPct val="150000"/>
                    </a:lnSpc>
                    <a:buSzPct val="25000"/>
                    <a:defRPr/>
                  </a:pPr>
                  <a:r>
                    <a:rPr lang="en-US" altLang="zh-CN" sz="1200" b="1" dirty="0" smtClean="0"/>
                    <a:t>·</a:t>
                  </a:r>
                  <a:r>
                    <a:rPr lang="zh-CN" altLang="en-US" sz="1200" b="1" dirty="0" smtClean="0"/>
                    <a:t>轻度</a:t>
                  </a:r>
                  <a:r>
                    <a:rPr lang="en-US" altLang="zh-CN" sz="1200" b="1" dirty="0"/>
                    <a:t>/</a:t>
                  </a:r>
                  <a:r>
                    <a:rPr lang="zh-CN" altLang="en-US" sz="1200" b="1" dirty="0"/>
                    <a:t>中度肝功能不全，西格列汀</a:t>
                  </a:r>
                  <a:r>
                    <a:rPr lang="zh-CN" altLang="en-US" sz="1200" b="1" dirty="0">
                      <a:solidFill>
                        <a:srgbClr val="FF0000"/>
                      </a:solidFill>
                    </a:rPr>
                    <a:t>可以使用</a:t>
                  </a:r>
                  <a:r>
                    <a:rPr lang="en-US" altLang="zh-CN" sz="1200" b="1" dirty="0">
                      <a:solidFill>
                        <a:srgbClr val="FF0000"/>
                      </a:solidFill>
                    </a:rPr>
                    <a:t> </a:t>
                  </a:r>
                  <a:r>
                    <a:rPr lang="en-US" altLang="zh-CN" sz="1200" b="1" dirty="0"/>
                    <a:t>VS </a:t>
                  </a:r>
                  <a:r>
                    <a:rPr lang="zh-CN" altLang="en-US" sz="1200" b="1" dirty="0"/>
                    <a:t>沙格列汀</a:t>
                  </a:r>
                  <a:r>
                    <a:rPr lang="zh-CN" altLang="en-US" sz="1200" b="1" dirty="0">
                      <a:solidFill>
                        <a:srgbClr val="FF0000"/>
                      </a:solidFill>
                    </a:rPr>
                    <a:t>慎用</a:t>
                  </a:r>
                  <a:endParaRPr lang="en-US" altLang="zh-CN" sz="1200" b="1" dirty="0">
                    <a:solidFill>
                      <a:srgbClr val="FF0000"/>
                    </a:solidFill>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37271" y="2016242"/>
            <a:ext cx="5819062" cy="2086374"/>
            <a:chOff x="238197" y="1995160"/>
            <a:chExt cx="5819062" cy="2086374"/>
          </a:xfrm>
        </p:grpSpPr>
        <p:pic>
          <p:nvPicPr>
            <p:cNvPr id="26" name="图片 25"/>
            <p:cNvPicPr>
              <a:picLocks noChangeAspect="1"/>
            </p:cNvPicPr>
            <p:nvPr/>
          </p:nvPicPr>
          <p:blipFill rotWithShape="1">
            <a:blip r:embed="rId1"/>
            <a:srcRect t="1847"/>
            <a:stretch>
              <a:fillRect/>
            </a:stretch>
          </p:blipFill>
          <p:spPr>
            <a:xfrm>
              <a:off x="238197" y="1995160"/>
              <a:ext cx="5819062" cy="2052505"/>
            </a:xfrm>
            <a:prstGeom prst="rect">
              <a:avLst/>
            </a:prstGeom>
            <a:noFill/>
          </p:spPr>
        </p:pic>
        <p:cxnSp>
          <p:nvCxnSpPr>
            <p:cNvPr id="30" name="直接连接符 29"/>
            <p:cNvCxnSpPr/>
            <p:nvPr/>
          </p:nvCxnSpPr>
          <p:spPr>
            <a:xfrm>
              <a:off x="238197" y="4081534"/>
              <a:ext cx="581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文本框 5"/>
          <p:cNvSpPr txBox="1"/>
          <p:nvPr/>
        </p:nvSpPr>
        <p:spPr>
          <a:xfrm flipH="1">
            <a:off x="175424" y="259310"/>
            <a:ext cx="1293158"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有效性</a:t>
            </a:r>
            <a:endParaRPr lang="zh-CN" altLang="en-US" sz="2400" b="1" dirty="0">
              <a:solidFill>
                <a:srgbClr val="015D6C"/>
              </a:solidFill>
              <a:cs typeface="+mn-ea"/>
              <a:sym typeface="+mn-lt"/>
            </a:endParaRPr>
          </a:p>
        </p:txBody>
      </p:sp>
      <p:sp>
        <p:nvSpPr>
          <p:cNvPr id="7" name="文本框 6"/>
          <p:cNvSpPr txBox="1"/>
          <p:nvPr/>
        </p:nvSpPr>
        <p:spPr>
          <a:xfrm>
            <a:off x="1606758" y="175765"/>
            <a:ext cx="10079274" cy="830997"/>
          </a:xfrm>
          <a:prstGeom prst="rect">
            <a:avLst/>
          </a:prstGeom>
          <a:noFill/>
        </p:spPr>
        <p:txBody>
          <a:bodyPr wrap="square" rtlCol="0">
            <a:spAutoFit/>
          </a:bodyPr>
          <a:lstStyle/>
          <a:p>
            <a:r>
              <a:rPr lang="zh-CN" altLang="en-US" sz="2400" b="1" dirty="0" smtClean="0">
                <a:cs typeface="+mn-ea"/>
                <a:sym typeface="+mn-lt"/>
              </a:rPr>
              <a:t>与</a:t>
            </a:r>
            <a:r>
              <a:rPr lang="zh-CN" altLang="en-US" sz="2400" b="1" dirty="0">
                <a:cs typeface="+mn-ea"/>
                <a:sym typeface="+mn-lt"/>
              </a:rPr>
              <a:t>已</a:t>
            </a:r>
            <a:r>
              <a:rPr lang="zh-CN" altLang="en-US" sz="2400" b="1" dirty="0" smtClean="0">
                <a:cs typeface="+mn-ea"/>
                <a:sym typeface="+mn-lt"/>
              </a:rPr>
              <a:t>有的常释及缓释相比</a:t>
            </a:r>
            <a:r>
              <a:rPr lang="zh-CN" altLang="en-US" sz="2400" b="1" dirty="0">
                <a:cs typeface="+mn-ea"/>
                <a:sym typeface="+mn-lt"/>
              </a:rPr>
              <a:t>，西格列汀二甲双胍缓释片</a:t>
            </a:r>
            <a:r>
              <a:rPr lang="zh-CN" altLang="en-US" sz="2400" b="1" dirty="0">
                <a:solidFill>
                  <a:srgbClr val="FF0000"/>
                </a:solidFill>
                <a:cs typeface="+mn-ea"/>
                <a:sym typeface="+mn-lt"/>
              </a:rPr>
              <a:t>药物的吸收速度和吸收程度等效，</a:t>
            </a:r>
            <a:r>
              <a:rPr lang="en-US" altLang="zh-CN" sz="2400" b="1" dirty="0">
                <a:solidFill>
                  <a:srgbClr val="FF0000"/>
                </a:solidFill>
                <a:cs typeface="+mn-ea"/>
                <a:sym typeface="+mn-lt"/>
              </a:rPr>
              <a:t>T/R</a:t>
            </a:r>
            <a:r>
              <a:rPr lang="zh-CN" altLang="en-US" sz="2400" b="1" dirty="0">
                <a:solidFill>
                  <a:srgbClr val="FF0000"/>
                </a:solidFill>
                <a:cs typeface="+mn-ea"/>
                <a:sym typeface="+mn-lt"/>
              </a:rPr>
              <a:t>接近</a:t>
            </a:r>
            <a:r>
              <a:rPr lang="en-US" altLang="zh-CN" sz="2400" b="1" dirty="0">
                <a:solidFill>
                  <a:srgbClr val="FF0000"/>
                </a:solidFill>
                <a:cs typeface="+mn-ea"/>
                <a:sym typeface="+mn-lt"/>
              </a:rPr>
              <a:t>100</a:t>
            </a:r>
            <a:r>
              <a:rPr lang="en-US" altLang="zh-CN" sz="2400" b="1" dirty="0" smtClean="0">
                <a:solidFill>
                  <a:srgbClr val="FF0000"/>
                </a:solidFill>
                <a:cs typeface="+mn-ea"/>
                <a:sym typeface="+mn-lt"/>
              </a:rPr>
              <a:t>%</a:t>
            </a:r>
            <a:r>
              <a:rPr lang="zh-CN" altLang="en-US" sz="2400" b="1" dirty="0" smtClean="0">
                <a:cs typeface="+mn-ea"/>
                <a:sym typeface="+mn-lt"/>
              </a:rPr>
              <a:t>，</a:t>
            </a:r>
            <a:r>
              <a:rPr kumimoji="1" lang="zh-CN" altLang="en-US" sz="2400" b="1" dirty="0" smtClean="0">
                <a:cs typeface="+mn-ea"/>
                <a:sym typeface="+mn-lt"/>
              </a:rPr>
              <a:t>显示</a:t>
            </a:r>
            <a:r>
              <a:rPr kumimoji="1" lang="zh-CN" altLang="en-US" sz="2400" b="1" dirty="0">
                <a:cs typeface="+mn-ea"/>
                <a:sym typeface="+mn-lt"/>
              </a:rPr>
              <a:t>产品</a:t>
            </a:r>
            <a:r>
              <a:rPr kumimoji="1" lang="zh-CN" altLang="en-US" sz="2400" b="1" dirty="0" smtClean="0">
                <a:cs typeface="+mn-ea"/>
                <a:sym typeface="+mn-lt"/>
              </a:rPr>
              <a:t>的极佳有效性</a:t>
            </a:r>
            <a:endParaRPr kumimoji="1" lang="zh-CN" altLang="en-US" sz="2400" b="1" dirty="0">
              <a:cs typeface="+mn-ea"/>
              <a:sym typeface="+mn-lt"/>
            </a:endParaRPr>
          </a:p>
        </p:txBody>
      </p:sp>
      <p:sp>
        <p:nvSpPr>
          <p:cNvPr id="8" name="文本框 7"/>
          <p:cNvSpPr txBox="1"/>
          <p:nvPr/>
        </p:nvSpPr>
        <p:spPr>
          <a:xfrm>
            <a:off x="238197" y="1026701"/>
            <a:ext cx="5873000" cy="492443"/>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zh-CN" altLang="en-US" sz="2000" b="1" dirty="0" smtClean="0">
                <a:cs typeface="+mn-ea"/>
                <a:sym typeface="+mn-lt"/>
              </a:rPr>
              <a:t>生物等效性</a:t>
            </a:r>
            <a:r>
              <a:rPr lang="zh-CN" altLang="en-US" sz="2000" b="1" dirty="0">
                <a:cs typeface="+mn-ea"/>
                <a:sym typeface="+mn-lt"/>
              </a:rPr>
              <a:t>研究结果</a:t>
            </a:r>
            <a:endParaRPr lang="zh-CN" altLang="en-US" sz="2000" b="1" dirty="0">
              <a:cs typeface="+mn-ea"/>
              <a:sym typeface="+mn-lt"/>
            </a:endParaRPr>
          </a:p>
        </p:txBody>
      </p:sp>
      <p:graphicFrame>
        <p:nvGraphicFramePr>
          <p:cNvPr id="17" name="Group 15"/>
          <p:cNvGraphicFramePr>
            <a:graphicFrameLocks noGrp="1"/>
          </p:cNvGraphicFramePr>
          <p:nvPr/>
        </p:nvGraphicFramePr>
        <p:xfrm>
          <a:off x="6293451" y="2010202"/>
          <a:ext cx="2765784" cy="2166192"/>
        </p:xfrm>
        <a:graphic>
          <a:graphicData uri="http://schemas.openxmlformats.org/drawingml/2006/table">
            <a:tbl>
              <a:tblPr/>
              <a:tblGrid>
                <a:gridCol w="350995"/>
                <a:gridCol w="208292"/>
                <a:gridCol w="367749"/>
                <a:gridCol w="334318"/>
                <a:gridCol w="382182"/>
                <a:gridCol w="471219"/>
                <a:gridCol w="383575"/>
                <a:gridCol w="267454"/>
              </a:tblGrid>
              <a:tr h="179265">
                <a:tc row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参数</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GeoMean</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空腹磷酸西格列汀</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4">
                <a:tc vMerge="1">
                  <a:tcPr marL="91441" marR="91441" marT="45724" marB="45724"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Ratio (%)</a:t>
                      </a:r>
                      <a:b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/R</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90% </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CI </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个体变异（</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把握度（</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351">
                <a:tc>
                  <a:txBody>
                    <a:bodyPr/>
                    <a:lstStyle/>
                    <a:p>
                      <a:pPr algn="ctr">
                        <a:lnSpc>
                          <a:spcPct val="150000"/>
                        </a:lnSpc>
                        <a:spcAft>
                          <a:spcPts val="0"/>
                        </a:spcAft>
                      </a:pPr>
                      <a:r>
                        <a:rPr lang="en-US" sz="700" b="1"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sz="700" b="1" baseline="-250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max</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210.584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211.685</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99.48</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94.18,105.08</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13.45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03351">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1911.9547</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1897.3546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100.77</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98.97,102.60</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3396">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0-inf</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1950.9546</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1938.7795</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100.63</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98.83,102.46</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4.40</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Group 15"/>
          <p:cNvGraphicFramePr>
            <a:graphicFrameLocks noGrp="1"/>
          </p:cNvGraphicFramePr>
          <p:nvPr/>
        </p:nvGraphicFramePr>
        <p:xfrm>
          <a:off x="9202602" y="1995160"/>
          <a:ext cx="2818670" cy="2166192"/>
        </p:xfrm>
        <a:graphic>
          <a:graphicData uri="http://schemas.openxmlformats.org/drawingml/2006/table">
            <a:tbl>
              <a:tblPr/>
              <a:tblGrid>
                <a:gridCol w="355876"/>
                <a:gridCol w="225617"/>
                <a:gridCol w="372863"/>
                <a:gridCol w="338966"/>
                <a:gridCol w="387495"/>
                <a:gridCol w="477772"/>
                <a:gridCol w="388908"/>
                <a:gridCol w="271173"/>
              </a:tblGrid>
              <a:tr h="152704">
                <a:tc row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参数</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GeoMean</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空腹盐酸二甲双胍</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500">
                <a:tc vMerge="1">
                  <a:tcPr marL="91441" marR="91441" marT="45724" marB="45724"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Ratio (%)</a:t>
                      </a:r>
                      <a:b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/R</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90% </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CI </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个体变异（</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把握度（</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730">
                <a:tc>
                  <a:txBody>
                    <a:bodyPr/>
                    <a:lstStyle/>
                    <a:p>
                      <a:pPr algn="ctr">
                        <a:lnSpc>
                          <a:spcPct val="150000"/>
                        </a:lnSpc>
                        <a:spcAft>
                          <a:spcPts val="0"/>
                        </a:spcAft>
                      </a:pPr>
                      <a:r>
                        <a:rPr lang="en-US" sz="700" b="1"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sz="700" b="1" baseline="-250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max</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843.231</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838.510</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100.56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97.14,104.11</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8.47</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55544">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7127.1739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7028.0124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101.41</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97.10,105.92</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10.63</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78990">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0-inf</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7201.8084 </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7100.6978</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101.42</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97.25,105.78</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10.27</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 name="Group 15"/>
          <p:cNvGraphicFramePr>
            <a:graphicFrameLocks noGrp="1"/>
          </p:cNvGraphicFramePr>
          <p:nvPr/>
        </p:nvGraphicFramePr>
        <p:xfrm>
          <a:off x="6288914" y="4244554"/>
          <a:ext cx="2770319" cy="2166192"/>
        </p:xfrm>
        <a:graphic>
          <a:graphicData uri="http://schemas.openxmlformats.org/drawingml/2006/table">
            <a:tbl>
              <a:tblPr/>
              <a:tblGrid>
                <a:gridCol w="351437"/>
                <a:gridCol w="209601"/>
                <a:gridCol w="368213"/>
                <a:gridCol w="334740"/>
                <a:gridCol w="382664"/>
                <a:gridCol w="471813"/>
                <a:gridCol w="384059"/>
                <a:gridCol w="267792"/>
              </a:tblGrid>
              <a:tr h="127052">
                <a:tc row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参数</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GeoMean</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餐后磷酸西格列汀</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221">
                <a:tc vMerge="1">
                  <a:tcPr marL="91441" marR="91441" marT="45724" marB="45724"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Ratio (%)</a:t>
                      </a:r>
                      <a:b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/R</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90% </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CI </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个体变异（</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把握度（</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819">
                <a:tc>
                  <a:txBody>
                    <a:bodyPr/>
                    <a:lstStyle/>
                    <a:p>
                      <a:pPr algn="ctr">
                        <a:lnSpc>
                          <a:spcPct val="150000"/>
                        </a:lnSpc>
                        <a:spcAft>
                          <a:spcPts val="0"/>
                        </a:spcAft>
                      </a:pPr>
                      <a:r>
                        <a:rPr lang="en-US" sz="700" b="1"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sz="700" b="1" baseline="-250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max</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215.422</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212.678</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101.29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94.64,108.41</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16.90</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99.97</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95819">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1844.9350</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1811.6641</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101.84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99.10,104.65</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6.74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8528">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0-inf</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1898.2047</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1861.3358</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101.98</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99.38,104.64</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6.38</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0" name="Group 15"/>
          <p:cNvGraphicFramePr>
            <a:graphicFrameLocks noGrp="1"/>
          </p:cNvGraphicFramePr>
          <p:nvPr/>
        </p:nvGraphicFramePr>
        <p:xfrm>
          <a:off x="9202603" y="4244554"/>
          <a:ext cx="2829137" cy="2166192"/>
        </p:xfrm>
        <a:graphic>
          <a:graphicData uri="http://schemas.openxmlformats.org/drawingml/2006/table">
            <a:tbl>
              <a:tblPr/>
              <a:tblGrid>
                <a:gridCol w="359689"/>
                <a:gridCol w="208292"/>
                <a:gridCol w="376859"/>
                <a:gridCol w="342599"/>
                <a:gridCol w="391649"/>
                <a:gridCol w="482892"/>
                <a:gridCol w="393077"/>
                <a:gridCol w="274080"/>
              </a:tblGrid>
              <a:tr h="158993">
                <a:tc row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参数</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GeoMean</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餐后盐酸二甲双胍</a:t>
                      </a: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marL="91441" marR="91441" marT="45724" marB="4572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897">
                <a:tc vMerge="1">
                  <a:tcPr marL="91441" marR="91441" marT="45724" marB="45724"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en-US" sz="7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6" marR="91446" marT="45633" marB="45633"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Ratio (%)</a:t>
                      </a:r>
                      <a:b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/R</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90% </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15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CI </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个体变异（</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把握度（</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339">
                <a:tc>
                  <a:txBody>
                    <a:bodyPr/>
                    <a:lstStyle/>
                    <a:p>
                      <a:pPr algn="ctr">
                        <a:lnSpc>
                          <a:spcPct val="150000"/>
                        </a:lnSpc>
                        <a:spcAft>
                          <a:spcPts val="0"/>
                        </a:spcAft>
                      </a:pPr>
                      <a:r>
                        <a:rPr lang="en-US" sz="700" b="1"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sz="700" b="1" baseline="-250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max</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718.215 </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708.052</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101.44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96.22,106.93</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13.10</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17339">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7674.8921</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7207.4562</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106.49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101.48,111.74</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11.94</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7521">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AUC</a:t>
                      </a:r>
                      <a:r>
                        <a:rPr lang="en-US" sz="700" b="1"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0-inf</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(h*ng/mL)</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7729.6747 </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700" b="1" i="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7278.8054</a:t>
                      </a:r>
                      <a:endPar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106.19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101.30,111.32</a:t>
                      </a:r>
                      <a:r>
                        <a:rPr lang="zh-CN" alt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11.69</a:t>
                      </a:r>
                      <a:endParaRPr lang="zh-CN"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＞99.99</a:t>
                      </a:r>
                      <a:endParaRPr lang="en-US" sz="7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2" marR="38102"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 name="矩形: 圆角 15"/>
          <p:cNvSpPr/>
          <p:nvPr/>
        </p:nvSpPr>
        <p:spPr>
          <a:xfrm>
            <a:off x="7562088" y="2231798"/>
            <a:ext cx="844496" cy="188631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17"/>
          <p:cNvSpPr/>
          <p:nvPr/>
        </p:nvSpPr>
        <p:spPr>
          <a:xfrm>
            <a:off x="10478030" y="2217129"/>
            <a:ext cx="881482" cy="188631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18"/>
          <p:cNvSpPr/>
          <p:nvPr/>
        </p:nvSpPr>
        <p:spPr>
          <a:xfrm>
            <a:off x="7562088" y="4448519"/>
            <a:ext cx="844496" cy="188631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1"/>
          <p:cNvSpPr/>
          <p:nvPr/>
        </p:nvSpPr>
        <p:spPr>
          <a:xfrm>
            <a:off x="10478030" y="4449917"/>
            <a:ext cx="882880" cy="188631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895107" y="1573039"/>
            <a:ext cx="4472699" cy="369332"/>
          </a:xfrm>
          <a:prstGeom prst="rect">
            <a:avLst/>
          </a:prstGeom>
          <a:noFill/>
        </p:spPr>
        <p:txBody>
          <a:bodyPr wrap="none" rtlCol="0">
            <a:spAutoFit/>
          </a:bodyPr>
          <a:lstStyle/>
          <a:p>
            <a:r>
              <a:rPr lang="zh-CN" altLang="en-US" dirty="0">
                <a:sym typeface="+mn-lt"/>
              </a:rPr>
              <a:t>西格列汀二甲双胍</a:t>
            </a:r>
            <a:r>
              <a:rPr lang="zh-CN" altLang="en-US" dirty="0" smtClean="0"/>
              <a:t>缓释片 </a:t>
            </a:r>
            <a:r>
              <a:rPr lang="en-US" altLang="zh-CN" dirty="0" smtClean="0"/>
              <a:t>vs. </a:t>
            </a:r>
            <a:r>
              <a:rPr lang="zh-CN" altLang="en-US" dirty="0" smtClean="0"/>
              <a:t>已有缓释片</a:t>
            </a:r>
            <a:r>
              <a:rPr lang="en-US" altLang="zh-CN" baseline="30000" dirty="0" smtClean="0"/>
              <a:t>[3]</a:t>
            </a:r>
            <a:endParaRPr lang="zh-CN" altLang="en-US" baseline="30000" dirty="0"/>
          </a:p>
        </p:txBody>
      </p:sp>
      <p:sp>
        <p:nvSpPr>
          <p:cNvPr id="3" name="文本框 2"/>
          <p:cNvSpPr txBox="1"/>
          <p:nvPr/>
        </p:nvSpPr>
        <p:spPr>
          <a:xfrm>
            <a:off x="188558" y="1580943"/>
            <a:ext cx="5750525" cy="369332"/>
          </a:xfrm>
          <a:prstGeom prst="rect">
            <a:avLst/>
          </a:prstGeom>
          <a:noFill/>
        </p:spPr>
        <p:txBody>
          <a:bodyPr wrap="square" rtlCol="0">
            <a:spAutoFit/>
          </a:bodyPr>
          <a:lstStyle/>
          <a:p>
            <a:r>
              <a:rPr lang="zh-CN" altLang="en-US" dirty="0" smtClean="0"/>
              <a:t>西格列汀二甲双胍片（</a:t>
            </a:r>
            <a:r>
              <a:rPr lang="zh-CN" altLang="en-US" dirty="0"/>
              <a:t>常释复方</a:t>
            </a:r>
            <a:r>
              <a:rPr lang="zh-CN" altLang="en-US" dirty="0" smtClean="0"/>
              <a:t>制剂</a:t>
            </a:r>
            <a:r>
              <a:rPr lang="zh-CN" altLang="en-US" dirty="0"/>
              <a:t>）</a:t>
            </a:r>
            <a:r>
              <a:rPr lang="zh-CN" altLang="en-US" dirty="0" smtClean="0"/>
              <a:t> </a:t>
            </a:r>
            <a:r>
              <a:rPr lang="en-US" altLang="zh-CN" dirty="0" smtClean="0"/>
              <a:t>vs. </a:t>
            </a:r>
            <a:r>
              <a:rPr lang="zh-CN" altLang="en-US" dirty="0" smtClean="0"/>
              <a:t>二者联用</a:t>
            </a:r>
            <a:r>
              <a:rPr lang="en-US" altLang="zh-CN" baseline="30000" dirty="0" smtClean="0"/>
              <a:t>[1]</a:t>
            </a:r>
            <a:endParaRPr lang="zh-CN" altLang="en-US" baseline="30000" dirty="0"/>
          </a:p>
        </p:txBody>
      </p:sp>
      <p:sp>
        <p:nvSpPr>
          <p:cNvPr id="25" name="文本框 24"/>
          <p:cNvSpPr txBox="1"/>
          <p:nvPr/>
        </p:nvSpPr>
        <p:spPr>
          <a:xfrm>
            <a:off x="175424" y="4301226"/>
            <a:ext cx="4011034" cy="369332"/>
          </a:xfrm>
          <a:prstGeom prst="rect">
            <a:avLst/>
          </a:prstGeom>
          <a:noFill/>
        </p:spPr>
        <p:txBody>
          <a:bodyPr wrap="none" rtlCol="0">
            <a:spAutoFit/>
          </a:bodyPr>
          <a:lstStyle/>
          <a:p>
            <a:r>
              <a:rPr lang="zh-CN" altLang="en-US" dirty="0" smtClean="0">
                <a:sym typeface="+mn-lt"/>
              </a:rPr>
              <a:t>二</a:t>
            </a:r>
            <a:r>
              <a:rPr lang="zh-CN" altLang="en-US" dirty="0">
                <a:sym typeface="+mn-lt"/>
              </a:rPr>
              <a:t>甲双胍</a:t>
            </a:r>
            <a:r>
              <a:rPr lang="zh-CN" altLang="en-US" dirty="0"/>
              <a:t>缓释</a:t>
            </a:r>
            <a:r>
              <a:rPr lang="zh-CN" altLang="en-US" dirty="0" smtClean="0"/>
              <a:t>片 </a:t>
            </a:r>
            <a:r>
              <a:rPr lang="en-US" altLang="zh-CN" dirty="0" smtClean="0"/>
              <a:t>vs. </a:t>
            </a:r>
            <a:r>
              <a:rPr lang="zh-CN" altLang="en-US" dirty="0" smtClean="0"/>
              <a:t>二甲双胍常释片</a:t>
            </a:r>
            <a:r>
              <a:rPr lang="en-US" altLang="zh-CN" baseline="30000" dirty="0" smtClean="0"/>
              <a:t>[2]</a:t>
            </a:r>
            <a:endParaRPr lang="zh-CN" altLang="en-US" dirty="0"/>
          </a:p>
        </p:txBody>
      </p:sp>
      <p:sp>
        <p:nvSpPr>
          <p:cNvPr id="28" name="矩形: 圆角 17"/>
          <p:cNvSpPr/>
          <p:nvPr/>
        </p:nvSpPr>
        <p:spPr>
          <a:xfrm>
            <a:off x="5175777" y="2469254"/>
            <a:ext cx="881482" cy="157841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88558" y="6398616"/>
            <a:ext cx="8012309" cy="361317"/>
          </a:xfrm>
          <a:prstGeom prst="rect">
            <a:avLst/>
          </a:prstGeom>
        </p:spPr>
        <p:txBody>
          <a:bodyPr wrap="square">
            <a:spAutoFit/>
          </a:bodyPr>
          <a:lstStyle/>
          <a:p>
            <a:pPr>
              <a:lnSpc>
                <a:spcPct val="114000"/>
              </a:lnSpc>
            </a:pPr>
            <a:r>
              <a:rPr lang="en-US" altLang="zh-CN" sz="800" dirty="0">
                <a:cs typeface="+mn-ea"/>
              </a:rPr>
              <a:t>[1] </a:t>
            </a:r>
            <a:r>
              <a:rPr lang="en-US" altLang="zh-CN" sz="800" dirty="0" err="1">
                <a:cs typeface="+mn-ea"/>
              </a:rPr>
              <a:t>Migoya</a:t>
            </a:r>
            <a:r>
              <a:rPr lang="en-US" altLang="zh-CN" sz="800" dirty="0">
                <a:cs typeface="+mn-ea"/>
              </a:rPr>
              <a:t> EM. </a:t>
            </a:r>
            <a:r>
              <a:rPr lang="en-US" altLang="zh-CN" sz="800" dirty="0" err="1">
                <a:cs typeface="+mn-ea"/>
              </a:rPr>
              <a:t>Clin</a:t>
            </a:r>
            <a:r>
              <a:rPr lang="en-US" altLang="zh-CN" sz="800" dirty="0">
                <a:cs typeface="+mn-ea"/>
              </a:rPr>
              <a:t> Drug </a:t>
            </a:r>
            <a:r>
              <a:rPr lang="en-US" altLang="zh-CN" sz="800" dirty="0" err="1">
                <a:cs typeface="+mn-ea"/>
              </a:rPr>
              <a:t>Investig</a:t>
            </a:r>
            <a:r>
              <a:rPr lang="en-US" altLang="zh-CN" sz="800" dirty="0">
                <a:cs typeface="+mn-ea"/>
              </a:rPr>
              <a:t>. 2010;30(12):855-66.</a:t>
            </a:r>
            <a:endParaRPr lang="en-US" altLang="zh-CN" sz="800" dirty="0">
              <a:cs typeface="+mn-ea"/>
            </a:endParaRPr>
          </a:p>
          <a:p>
            <a:pPr>
              <a:lnSpc>
                <a:spcPct val="114000"/>
              </a:lnSpc>
            </a:pPr>
            <a:r>
              <a:rPr lang="en-US" altLang="zh-CN" sz="800" dirty="0">
                <a:cs typeface="+mn-ea"/>
              </a:rPr>
              <a:t>[2] Timmins P et al. </a:t>
            </a:r>
            <a:r>
              <a:rPr lang="en-US" altLang="zh-CN" sz="800" dirty="0" err="1">
                <a:cs typeface="+mn-ea"/>
              </a:rPr>
              <a:t>Clin</a:t>
            </a:r>
            <a:r>
              <a:rPr lang="en-US" altLang="zh-CN" sz="800" dirty="0">
                <a:cs typeface="+mn-ea"/>
              </a:rPr>
              <a:t> </a:t>
            </a:r>
            <a:r>
              <a:rPr lang="en-US" altLang="zh-CN" sz="800" dirty="0" err="1">
                <a:cs typeface="+mn-ea"/>
              </a:rPr>
              <a:t>Pharmacokinet</a:t>
            </a:r>
            <a:r>
              <a:rPr lang="en-US" altLang="zh-CN" sz="800" dirty="0">
                <a:cs typeface="+mn-ea"/>
              </a:rPr>
              <a:t>. 2005;44(7):721-9</a:t>
            </a:r>
            <a:endParaRPr lang="en-US" altLang="zh-CN" sz="800" dirty="0">
              <a:cs typeface="+mn-ea"/>
            </a:endParaRPr>
          </a:p>
        </p:txBody>
      </p:sp>
      <p:sp>
        <p:nvSpPr>
          <p:cNvPr id="34" name="矩形 33"/>
          <p:cNvSpPr/>
          <p:nvPr/>
        </p:nvSpPr>
        <p:spPr>
          <a:xfrm>
            <a:off x="6143334" y="6446183"/>
            <a:ext cx="1119217" cy="215123"/>
          </a:xfrm>
          <a:prstGeom prst="rect">
            <a:avLst/>
          </a:prstGeom>
        </p:spPr>
        <p:txBody>
          <a:bodyPr wrap="none">
            <a:spAutoFit/>
          </a:bodyPr>
          <a:lstStyle/>
          <a:p>
            <a:pPr>
              <a:lnSpc>
                <a:spcPct val="114000"/>
              </a:lnSpc>
            </a:pPr>
            <a:r>
              <a:rPr lang="en-US" altLang="zh-CN" sz="700" dirty="0">
                <a:cs typeface="+mn-ea"/>
              </a:rPr>
              <a:t>[3] </a:t>
            </a:r>
            <a:r>
              <a:rPr lang="zh-CN" altLang="en-US" sz="700" dirty="0">
                <a:cs typeface="+mn-ea"/>
              </a:rPr>
              <a:t>生物等效性试验报告</a:t>
            </a:r>
            <a:endParaRPr lang="zh-CN" altLang="en-US" sz="700" dirty="0">
              <a:cs typeface="+mn-ea"/>
            </a:endParaRPr>
          </a:p>
        </p:txBody>
      </p:sp>
      <p:pic>
        <p:nvPicPr>
          <p:cNvPr id="35" name="图片 34"/>
          <p:cNvPicPr>
            <a:picLocks noChangeAspect="1"/>
          </p:cNvPicPr>
          <p:nvPr/>
        </p:nvPicPr>
        <p:blipFill>
          <a:blip r:embed="rId2"/>
          <a:stretch>
            <a:fillRect/>
          </a:stretch>
        </p:blipFill>
        <p:spPr>
          <a:xfrm>
            <a:off x="238197" y="4766600"/>
            <a:ext cx="5818136" cy="902836"/>
          </a:xfrm>
          <a:prstGeom prst="rect">
            <a:avLst/>
          </a:prstGeom>
        </p:spPr>
      </p:pic>
      <p:sp>
        <p:nvSpPr>
          <p:cNvPr id="36" name="矩形: 圆角 15"/>
          <p:cNvSpPr/>
          <p:nvPr/>
        </p:nvSpPr>
        <p:spPr>
          <a:xfrm>
            <a:off x="3926899" y="4971688"/>
            <a:ext cx="2012183" cy="42805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17874" cy="130629"/>
          </a:xfrm>
          <a:prstGeom prst="rect">
            <a:avLst/>
          </a:prstGeom>
          <a:solidFill>
            <a:srgbClr val="42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9117874" y="-4355"/>
            <a:ext cx="3074126" cy="130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标注: 上箭头 4"/>
          <p:cNvSpPr/>
          <p:nvPr/>
        </p:nvSpPr>
        <p:spPr>
          <a:xfrm>
            <a:off x="190310" y="4497804"/>
            <a:ext cx="5933094" cy="1774433"/>
          </a:xfrm>
          <a:prstGeom prst="upArrowCallout">
            <a:avLst>
              <a:gd name="adj1" fmla="val 17405"/>
              <a:gd name="adj2" fmla="val 91456"/>
              <a:gd name="adj3" fmla="val 25000"/>
              <a:gd name="adj4" fmla="val 75000"/>
            </a:avLst>
          </a:prstGeom>
          <a:gradFill flip="none" rotWithShape="1">
            <a:gsLst>
              <a:gs pos="0">
                <a:schemeClr val="accent1">
                  <a:lumMod val="5000"/>
                  <a:lumOff val="95000"/>
                </a:schemeClr>
              </a:gs>
              <a:gs pos="54000">
                <a:schemeClr val="accent5">
                  <a:lumMod val="60000"/>
                  <a:lumOff val="40000"/>
                </a:schemeClr>
              </a:gs>
              <a:gs pos="74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cs typeface="+mn-ea"/>
                <a:sym typeface="+mn-lt"/>
              </a:rPr>
              <a:t>一项多中心、随机双盲对照试验的事后分析，纳入</a:t>
            </a:r>
            <a:r>
              <a:rPr lang="en-US" altLang="zh-CN" sz="1400" dirty="0">
                <a:solidFill>
                  <a:schemeClr val="tx1"/>
                </a:solidFill>
                <a:cs typeface="+mn-ea"/>
                <a:sym typeface="+mn-lt"/>
              </a:rPr>
              <a:t>1250</a:t>
            </a:r>
            <a:r>
              <a:rPr lang="zh-CN" altLang="en-US" sz="1400" dirty="0">
                <a:solidFill>
                  <a:schemeClr val="tx1"/>
                </a:solidFill>
                <a:cs typeface="+mn-ea"/>
                <a:sym typeface="+mn-lt"/>
              </a:rPr>
              <a:t>例</a:t>
            </a:r>
            <a:r>
              <a:rPr lang="en-US" altLang="zh-CN" sz="1400" dirty="0">
                <a:solidFill>
                  <a:schemeClr val="tx1"/>
                </a:solidFill>
                <a:cs typeface="+mn-ea"/>
                <a:sym typeface="+mn-lt"/>
              </a:rPr>
              <a:t>T2DM</a:t>
            </a:r>
            <a:r>
              <a:rPr lang="zh-CN" altLang="en-US" sz="1400" dirty="0">
                <a:solidFill>
                  <a:schemeClr val="tx1"/>
                </a:solidFill>
                <a:cs typeface="+mn-ea"/>
                <a:sym typeface="+mn-lt"/>
              </a:rPr>
              <a:t>患者（平均基线</a:t>
            </a:r>
            <a:r>
              <a:rPr lang="en-US" altLang="zh-CN" sz="1400" dirty="0">
                <a:solidFill>
                  <a:schemeClr val="tx1"/>
                </a:solidFill>
                <a:cs typeface="+mn-ea"/>
                <a:sym typeface="+mn-lt"/>
              </a:rPr>
              <a:t>HbA1c= 9.9%</a:t>
            </a:r>
            <a:r>
              <a:rPr lang="zh-CN" altLang="en-US" sz="1400" dirty="0">
                <a:solidFill>
                  <a:schemeClr val="tx1"/>
                </a:solidFill>
                <a:cs typeface="+mn-ea"/>
                <a:sym typeface="+mn-lt"/>
              </a:rPr>
              <a:t>）按照</a:t>
            </a:r>
            <a:r>
              <a:rPr lang="en-US" altLang="zh-CN" sz="1400" dirty="0">
                <a:solidFill>
                  <a:schemeClr val="tx1"/>
                </a:solidFill>
                <a:cs typeface="+mn-ea"/>
                <a:sym typeface="+mn-lt"/>
              </a:rPr>
              <a:t>1</a:t>
            </a:r>
            <a:r>
              <a:rPr lang="zh-CN" altLang="en-US" sz="1400" dirty="0">
                <a:solidFill>
                  <a:schemeClr val="tx1"/>
                </a:solidFill>
                <a:cs typeface="+mn-ea"/>
                <a:sym typeface="+mn-lt"/>
              </a:rPr>
              <a:t>：</a:t>
            </a:r>
            <a:r>
              <a:rPr lang="en-US" altLang="zh-CN" sz="1400" dirty="0">
                <a:solidFill>
                  <a:schemeClr val="tx1"/>
                </a:solidFill>
                <a:cs typeface="+mn-ea"/>
                <a:sym typeface="+mn-lt"/>
              </a:rPr>
              <a:t>1</a:t>
            </a:r>
            <a:r>
              <a:rPr lang="zh-CN" altLang="en-US" sz="1400" dirty="0">
                <a:solidFill>
                  <a:schemeClr val="tx1"/>
                </a:solidFill>
                <a:cs typeface="+mn-ea"/>
                <a:sym typeface="+mn-lt"/>
              </a:rPr>
              <a:t>比例随机接受</a:t>
            </a:r>
            <a:r>
              <a:rPr lang="en-US" altLang="zh-CN" sz="1400" dirty="0">
                <a:solidFill>
                  <a:schemeClr val="tx1"/>
                </a:solidFill>
                <a:cs typeface="+mn-ea"/>
                <a:sym typeface="+mn-lt"/>
              </a:rPr>
              <a:t>SITA/MET FDC 50/500 mg</a:t>
            </a:r>
            <a:r>
              <a:rPr lang="zh-CN" altLang="en-US" sz="1400" dirty="0">
                <a:solidFill>
                  <a:schemeClr val="tx1"/>
                </a:solidFill>
                <a:cs typeface="+mn-ea"/>
                <a:sym typeface="+mn-lt"/>
              </a:rPr>
              <a:t>，</a:t>
            </a:r>
            <a:r>
              <a:rPr lang="en-US" altLang="zh-CN" sz="1400" dirty="0">
                <a:solidFill>
                  <a:schemeClr val="tx1"/>
                </a:solidFill>
                <a:cs typeface="+mn-ea"/>
                <a:sym typeface="+mn-lt"/>
              </a:rPr>
              <a:t>bid</a:t>
            </a:r>
            <a:r>
              <a:rPr lang="zh-CN" altLang="en-US" sz="1400" dirty="0">
                <a:solidFill>
                  <a:schemeClr val="tx1"/>
                </a:solidFill>
                <a:cs typeface="+mn-ea"/>
                <a:sym typeface="+mn-lt"/>
              </a:rPr>
              <a:t>或</a:t>
            </a:r>
            <a:r>
              <a:rPr lang="en-US" altLang="zh-CN" sz="1400" dirty="0">
                <a:solidFill>
                  <a:schemeClr val="tx1"/>
                </a:solidFill>
                <a:cs typeface="+mn-ea"/>
                <a:sym typeface="+mn-lt"/>
              </a:rPr>
              <a:t>MET 500mg b.i.d.</a:t>
            </a:r>
            <a:r>
              <a:rPr lang="zh-CN" altLang="en-US" sz="1400" dirty="0">
                <a:solidFill>
                  <a:schemeClr val="tx1"/>
                </a:solidFill>
                <a:cs typeface="+mn-ea"/>
                <a:sym typeface="+mn-lt"/>
              </a:rPr>
              <a:t>，治疗</a:t>
            </a:r>
            <a:r>
              <a:rPr lang="en-US" altLang="zh-CN" sz="1400" dirty="0">
                <a:solidFill>
                  <a:schemeClr val="tx1"/>
                </a:solidFill>
                <a:cs typeface="+mn-ea"/>
                <a:sym typeface="+mn-lt"/>
              </a:rPr>
              <a:t>18</a:t>
            </a:r>
            <a:r>
              <a:rPr lang="zh-CN" altLang="en-US" sz="1400" dirty="0">
                <a:solidFill>
                  <a:schemeClr val="tx1"/>
                </a:solidFill>
                <a:cs typeface="+mn-ea"/>
                <a:sym typeface="+mn-lt"/>
              </a:rPr>
              <a:t>周。旨在评估血糖控制不佳的</a:t>
            </a:r>
            <a:r>
              <a:rPr lang="en-US" altLang="zh-CN" sz="1400" dirty="0">
                <a:solidFill>
                  <a:schemeClr val="tx1"/>
                </a:solidFill>
                <a:cs typeface="+mn-ea"/>
                <a:sym typeface="+mn-lt"/>
              </a:rPr>
              <a:t>T2DM</a:t>
            </a:r>
            <a:r>
              <a:rPr lang="zh-CN" altLang="en-US" sz="1400" dirty="0">
                <a:solidFill>
                  <a:schemeClr val="tx1"/>
                </a:solidFill>
                <a:cs typeface="+mn-ea"/>
                <a:sym typeface="+mn-lt"/>
              </a:rPr>
              <a:t>患者血糖达标</a:t>
            </a:r>
            <a:r>
              <a:rPr lang="en-US" altLang="zh-CN" sz="1400" dirty="0">
                <a:solidFill>
                  <a:schemeClr val="tx1"/>
                </a:solidFill>
                <a:cs typeface="+mn-ea"/>
                <a:sym typeface="+mn-lt"/>
              </a:rPr>
              <a:t>(HbA1c</a:t>
            </a:r>
            <a:r>
              <a:rPr lang="zh-CN" altLang="en-US" sz="1400" dirty="0">
                <a:solidFill>
                  <a:schemeClr val="tx1"/>
                </a:solidFill>
                <a:cs typeface="+mn-ea"/>
                <a:sym typeface="+mn-lt"/>
              </a:rPr>
              <a:t>＜</a:t>
            </a:r>
            <a:r>
              <a:rPr lang="en-US" altLang="zh-CN" sz="1400" dirty="0">
                <a:solidFill>
                  <a:schemeClr val="tx1"/>
                </a:solidFill>
                <a:cs typeface="+mn-ea"/>
                <a:sym typeface="+mn-lt"/>
              </a:rPr>
              <a:t>7.0%</a:t>
            </a:r>
            <a:r>
              <a:rPr lang="zh-CN" altLang="en-US" sz="1400" dirty="0">
                <a:solidFill>
                  <a:schemeClr val="tx1"/>
                </a:solidFill>
                <a:cs typeface="+mn-ea"/>
                <a:sym typeface="+mn-lt"/>
              </a:rPr>
              <a:t>和</a:t>
            </a:r>
            <a:r>
              <a:rPr lang="en-US" altLang="zh-CN" sz="1400" dirty="0">
                <a:solidFill>
                  <a:schemeClr val="tx1"/>
                </a:solidFill>
                <a:cs typeface="+mn-ea"/>
                <a:sym typeface="+mn-lt"/>
              </a:rPr>
              <a:t>6.5%)</a:t>
            </a:r>
            <a:r>
              <a:rPr lang="zh-CN" altLang="en-US" sz="1400" dirty="0">
                <a:solidFill>
                  <a:schemeClr val="tx1"/>
                </a:solidFill>
                <a:cs typeface="+mn-ea"/>
                <a:sym typeface="+mn-lt"/>
              </a:rPr>
              <a:t>的情况。</a:t>
            </a:r>
            <a:r>
              <a:rPr lang="en-US" altLang="zh-CN" sz="1400" baseline="30000" dirty="0">
                <a:solidFill>
                  <a:schemeClr val="tx1"/>
                </a:solidFill>
                <a:cs typeface="+mn-ea"/>
                <a:sym typeface="+mn-lt"/>
              </a:rPr>
              <a:t>[1]</a:t>
            </a:r>
            <a:endParaRPr lang="zh-CN" altLang="en-US" sz="1400" baseline="30000" dirty="0">
              <a:solidFill>
                <a:schemeClr val="tx1"/>
              </a:solidFill>
              <a:cs typeface="+mn-ea"/>
              <a:sym typeface="+mn-lt"/>
            </a:endParaRPr>
          </a:p>
        </p:txBody>
      </p:sp>
      <p:sp>
        <p:nvSpPr>
          <p:cNvPr id="7" name="文本框 6"/>
          <p:cNvSpPr txBox="1"/>
          <p:nvPr/>
        </p:nvSpPr>
        <p:spPr>
          <a:xfrm flipH="1">
            <a:off x="92296" y="196344"/>
            <a:ext cx="1221273" cy="461665"/>
          </a:xfrm>
          <a:prstGeom prst="rect">
            <a:avLst/>
          </a:prstGeom>
          <a:gradFill flip="none" rotWithShape="1">
            <a:gsLst>
              <a:gs pos="0">
                <a:srgbClr val="8995C3"/>
              </a:gs>
              <a:gs pos="100000">
                <a:schemeClr val="accent1">
                  <a:lumMod val="20000"/>
                  <a:lumOff val="80000"/>
                </a:schemeClr>
              </a:gs>
            </a:gsLst>
            <a:lin ang="0" scaled="1"/>
            <a:tileRect/>
          </a:gradFill>
        </p:spPr>
        <p:txBody>
          <a:bodyPr vert="horz" wrap="square" rtlCol="0">
            <a:spAutoFit/>
            <a:scene3d>
              <a:camera prst="orthographicFront"/>
              <a:lightRig rig="threePt" dir="t"/>
            </a:scene3d>
            <a:sp3d contourW="12700"/>
          </a:bodyPr>
          <a:lstStyle/>
          <a:p>
            <a:pPr algn="ctr"/>
            <a:r>
              <a:rPr lang="zh-CN" altLang="en-US" sz="2400" b="1" dirty="0">
                <a:solidFill>
                  <a:srgbClr val="015D6C"/>
                </a:solidFill>
                <a:cs typeface="+mn-ea"/>
                <a:sym typeface="+mn-lt"/>
              </a:rPr>
              <a:t>有效性</a:t>
            </a:r>
            <a:endParaRPr lang="zh-CN" altLang="en-US" sz="2400" b="1" dirty="0">
              <a:solidFill>
                <a:srgbClr val="015D6C"/>
              </a:solidFill>
              <a:cs typeface="+mn-ea"/>
              <a:sym typeface="+mn-lt"/>
            </a:endParaRPr>
          </a:p>
        </p:txBody>
      </p:sp>
      <p:sp>
        <p:nvSpPr>
          <p:cNvPr id="8" name="文本框 7"/>
          <p:cNvSpPr txBox="1"/>
          <p:nvPr/>
        </p:nvSpPr>
        <p:spPr>
          <a:xfrm>
            <a:off x="1413164" y="117129"/>
            <a:ext cx="10588526" cy="830997"/>
          </a:xfrm>
          <a:prstGeom prst="rect">
            <a:avLst/>
          </a:prstGeom>
          <a:noFill/>
        </p:spPr>
        <p:txBody>
          <a:bodyPr wrap="square" rtlCol="0">
            <a:spAutoFit/>
          </a:bodyPr>
          <a:lstStyle/>
          <a:p>
            <a:r>
              <a:rPr kumimoji="1" lang="zh-CN" altLang="en-US" sz="2400" b="1" dirty="0">
                <a:cs typeface="+mn-ea"/>
                <a:sym typeface="+mn-lt"/>
              </a:rPr>
              <a:t>西格列汀二甲双胍缓释片起始降糖达标率</a:t>
            </a:r>
            <a:r>
              <a:rPr kumimoji="1" lang="en-US" altLang="zh-CN" sz="2400" b="1" dirty="0">
                <a:cs typeface="+mn-ea"/>
                <a:sym typeface="+mn-lt"/>
              </a:rPr>
              <a:t>85.7%</a:t>
            </a:r>
            <a:r>
              <a:rPr kumimoji="1" lang="zh-CN" altLang="en-US" sz="2400" b="1" dirty="0" smtClean="0">
                <a:cs typeface="+mn-ea"/>
                <a:sym typeface="+mn-lt"/>
              </a:rPr>
              <a:t>，不增加低血糖，或超重肥胖风险，是</a:t>
            </a:r>
            <a:r>
              <a:rPr kumimoji="1" lang="zh-CN" altLang="en-US" sz="2400" b="1" dirty="0">
                <a:cs typeface="+mn-ea"/>
                <a:sym typeface="+mn-lt"/>
              </a:rPr>
              <a:t>指南推荐优选方案</a:t>
            </a:r>
            <a:endParaRPr kumimoji="1" lang="zh-CN" altLang="en-US" sz="2400" b="1" dirty="0">
              <a:cs typeface="+mn-ea"/>
              <a:sym typeface="+mn-lt"/>
            </a:endParaRPr>
          </a:p>
        </p:txBody>
      </p:sp>
      <p:sp>
        <p:nvSpPr>
          <p:cNvPr id="9" name="文本框 8"/>
          <p:cNvSpPr txBox="1"/>
          <p:nvPr/>
        </p:nvSpPr>
        <p:spPr>
          <a:xfrm>
            <a:off x="92297" y="6432749"/>
            <a:ext cx="3540143" cy="373051"/>
          </a:xfrm>
          <a:prstGeom prst="rect">
            <a:avLst/>
          </a:prstGeom>
          <a:noFill/>
        </p:spPr>
        <p:txBody>
          <a:bodyPr wrap="square">
            <a:spAutoFit/>
          </a:bodyPr>
          <a:lstStyle/>
          <a:p>
            <a:pPr>
              <a:lnSpc>
                <a:spcPct val="114000"/>
              </a:lnSpc>
            </a:pPr>
            <a:r>
              <a:rPr lang="en-US" altLang="zh-CN" sz="800" dirty="0">
                <a:cs typeface="+mn-ea"/>
                <a:sym typeface="+mn-lt"/>
              </a:rPr>
              <a:t>[1] Samuel S Engel</a:t>
            </a:r>
            <a:r>
              <a:rPr lang="zh-CN" altLang="en-US" sz="800" dirty="0">
                <a:cs typeface="+mn-ea"/>
                <a:sym typeface="+mn-lt"/>
              </a:rPr>
              <a:t>，</a:t>
            </a:r>
            <a:r>
              <a:rPr lang="en-US" altLang="zh-CN" sz="800" dirty="0">
                <a:cs typeface="+mn-ea"/>
                <a:sym typeface="+mn-lt"/>
              </a:rPr>
              <a:t>et </a:t>
            </a:r>
            <a:r>
              <a:rPr lang="en-US" altLang="zh-CN" sz="800" dirty="0" err="1">
                <a:cs typeface="+mn-ea"/>
                <a:sym typeface="+mn-lt"/>
              </a:rPr>
              <a:t>al.Endocr</a:t>
            </a:r>
            <a:r>
              <a:rPr lang="en-US" altLang="zh-CN" sz="800" dirty="0">
                <a:cs typeface="+mn-ea"/>
                <a:sym typeface="+mn-lt"/>
              </a:rPr>
              <a:t> </a:t>
            </a:r>
            <a:r>
              <a:rPr lang="en-US" altLang="zh-CN" sz="800" dirty="0" err="1">
                <a:cs typeface="+mn-ea"/>
                <a:sym typeface="+mn-lt"/>
              </a:rPr>
              <a:t>Pract</a:t>
            </a:r>
            <a:r>
              <a:rPr lang="en-US" altLang="zh-CN" sz="800" dirty="0">
                <a:cs typeface="+mn-ea"/>
                <a:sym typeface="+mn-lt"/>
              </a:rPr>
              <a:t> . 2013 Sep-Oct;19(5):751-7.</a:t>
            </a:r>
            <a:endParaRPr lang="en-US" altLang="zh-CN" sz="800" dirty="0">
              <a:cs typeface="+mn-ea"/>
              <a:sym typeface="+mn-lt"/>
            </a:endParaRPr>
          </a:p>
          <a:p>
            <a:pPr>
              <a:lnSpc>
                <a:spcPct val="114000"/>
              </a:lnSpc>
            </a:pPr>
            <a:r>
              <a:rPr lang="en-US" altLang="zh-CN" sz="800" dirty="0">
                <a:cs typeface="+mn-ea"/>
                <a:sym typeface="+mn-lt"/>
              </a:rPr>
              <a:t>[2] </a:t>
            </a:r>
            <a:r>
              <a:rPr lang="zh-CN" altLang="en-US" sz="800" dirty="0">
                <a:cs typeface="+mn-ea"/>
                <a:sym typeface="+mn-lt"/>
              </a:rPr>
              <a:t>中国成人</a:t>
            </a:r>
            <a:r>
              <a:rPr lang="en-US" altLang="zh-CN" sz="800" dirty="0">
                <a:cs typeface="+mn-ea"/>
                <a:sym typeface="+mn-lt"/>
              </a:rPr>
              <a:t>2</a:t>
            </a:r>
            <a:r>
              <a:rPr lang="zh-CN" altLang="en-US" sz="800" dirty="0">
                <a:cs typeface="+mn-ea"/>
                <a:sym typeface="+mn-lt"/>
              </a:rPr>
              <a:t>型糖尿病口服降糖药联合治疗专家共识</a:t>
            </a:r>
            <a:endParaRPr lang="zh-CN" altLang="en-US" sz="800" dirty="0">
              <a:cs typeface="+mn-ea"/>
              <a:sym typeface="+mn-lt"/>
            </a:endParaRPr>
          </a:p>
        </p:txBody>
      </p:sp>
      <p:sp>
        <p:nvSpPr>
          <p:cNvPr id="10" name="文本框 9"/>
          <p:cNvSpPr txBox="1"/>
          <p:nvPr/>
        </p:nvSpPr>
        <p:spPr>
          <a:xfrm>
            <a:off x="190310" y="864111"/>
            <a:ext cx="3540143" cy="452945"/>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zh-CN" altLang="en-US" sz="2000" b="1" dirty="0">
                <a:cs typeface="+mn-ea"/>
                <a:sym typeface="+mn-lt"/>
              </a:rPr>
              <a:t>关键研究</a:t>
            </a:r>
            <a:endParaRPr lang="zh-CN" altLang="en-US" sz="2000" b="1" dirty="0">
              <a:cs typeface="+mn-ea"/>
              <a:sym typeface="+mn-lt"/>
            </a:endParaRPr>
          </a:p>
        </p:txBody>
      </p:sp>
      <p:sp>
        <p:nvSpPr>
          <p:cNvPr id="11" name="矩形 10"/>
          <p:cNvSpPr/>
          <p:nvPr/>
        </p:nvSpPr>
        <p:spPr>
          <a:xfrm>
            <a:off x="190310" y="1303905"/>
            <a:ext cx="5933094" cy="503824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355765" y="2487867"/>
            <a:ext cx="2898570" cy="2461903"/>
            <a:chOff x="3666628" y="1375759"/>
            <a:chExt cx="2898570" cy="2461903"/>
          </a:xfrm>
        </p:grpSpPr>
        <p:pic>
          <p:nvPicPr>
            <p:cNvPr id="13" name="图片 12"/>
            <p:cNvPicPr>
              <a:picLocks noChangeAspect="1"/>
            </p:cNvPicPr>
            <p:nvPr/>
          </p:nvPicPr>
          <p:blipFill>
            <a:blip r:embed="rId1">
              <a:grayscl/>
            </a:blip>
            <a:stretch>
              <a:fillRect/>
            </a:stretch>
          </p:blipFill>
          <p:spPr>
            <a:xfrm>
              <a:off x="3730112" y="1678035"/>
              <a:ext cx="2771605" cy="2090921"/>
            </a:xfrm>
            <a:prstGeom prst="rect">
              <a:avLst/>
            </a:prstGeom>
          </p:spPr>
        </p:pic>
        <p:sp>
          <p:nvSpPr>
            <p:cNvPr id="14" name="文本框 13"/>
            <p:cNvSpPr txBox="1"/>
            <p:nvPr/>
          </p:nvSpPr>
          <p:spPr>
            <a:xfrm>
              <a:off x="4624433" y="3576052"/>
              <a:ext cx="982961" cy="261610"/>
            </a:xfrm>
            <a:prstGeom prst="rect">
              <a:avLst/>
            </a:prstGeom>
            <a:noFill/>
          </p:spPr>
          <p:txBody>
            <a:bodyPr wrap="none" rtlCol="0">
              <a:spAutoFit/>
            </a:bodyPr>
            <a:lstStyle/>
            <a:p>
              <a:pPr algn="ctr"/>
              <a:r>
                <a:rPr lang="zh-CN" altLang="en-US" sz="1100" b="1" dirty="0">
                  <a:cs typeface="+mn-ea"/>
                  <a:sym typeface="+mn-lt"/>
                </a:rPr>
                <a:t>基线</a:t>
              </a:r>
              <a:r>
                <a:rPr lang="en-US" altLang="zh-CN" sz="1100" b="1" dirty="0">
                  <a:cs typeface="+mn-ea"/>
                  <a:sym typeface="+mn-lt"/>
                </a:rPr>
                <a:t> HbA1c</a:t>
              </a:r>
              <a:endParaRPr lang="en-US" altLang="zh-CN" sz="1100" b="1" dirty="0">
                <a:cs typeface="+mn-ea"/>
                <a:sym typeface="+mn-lt"/>
              </a:endParaRPr>
            </a:p>
          </p:txBody>
        </p:sp>
        <p:sp>
          <p:nvSpPr>
            <p:cNvPr id="15" name="文本框 14"/>
            <p:cNvSpPr txBox="1"/>
            <p:nvPr/>
          </p:nvSpPr>
          <p:spPr>
            <a:xfrm>
              <a:off x="3666628" y="1375759"/>
              <a:ext cx="2898570" cy="261610"/>
            </a:xfrm>
            <a:prstGeom prst="rect">
              <a:avLst/>
            </a:prstGeom>
            <a:noFill/>
          </p:spPr>
          <p:txBody>
            <a:bodyPr wrap="square" rtlCol="0">
              <a:spAutoFit/>
            </a:bodyPr>
            <a:lstStyle/>
            <a:p>
              <a:pPr algn="ctr"/>
              <a:r>
                <a:rPr lang="zh-CN" altLang="en-US" sz="1100" b="1" dirty="0">
                  <a:cs typeface="+mn-ea"/>
                  <a:sym typeface="+mn-lt"/>
                </a:rPr>
                <a:t>治疗</a:t>
              </a:r>
              <a:r>
                <a:rPr lang="en-US" altLang="zh-CN" sz="1100" b="1" dirty="0">
                  <a:cs typeface="+mn-ea"/>
                  <a:sym typeface="+mn-lt"/>
                </a:rPr>
                <a:t>18</a:t>
              </a:r>
              <a:r>
                <a:rPr lang="zh-CN" altLang="en-US" sz="1100" b="1" dirty="0">
                  <a:cs typeface="+mn-ea"/>
                  <a:sym typeface="+mn-lt"/>
                </a:rPr>
                <a:t>周，达到</a:t>
              </a:r>
              <a:r>
                <a:rPr lang="en-US" altLang="zh-CN" sz="1100" b="1" dirty="0">
                  <a:cs typeface="+mn-ea"/>
                  <a:sym typeface="+mn-lt"/>
                </a:rPr>
                <a:t>HbA1c</a:t>
              </a:r>
              <a:r>
                <a:rPr lang="zh-CN" altLang="en-US" sz="1100" b="1" dirty="0">
                  <a:cs typeface="+mn-ea"/>
                  <a:sym typeface="+mn-lt"/>
                </a:rPr>
                <a:t>＜</a:t>
              </a:r>
              <a:r>
                <a:rPr lang="en-US" altLang="zh-CN" sz="1100" b="1" dirty="0">
                  <a:cs typeface="+mn-ea"/>
                  <a:sym typeface="+mn-lt"/>
                </a:rPr>
                <a:t>7.0%</a:t>
              </a:r>
              <a:r>
                <a:rPr lang="zh-CN" altLang="en-US" sz="1100" b="1" dirty="0">
                  <a:cs typeface="+mn-ea"/>
                  <a:sym typeface="+mn-lt"/>
                </a:rPr>
                <a:t>的患者比例</a:t>
              </a:r>
              <a:endParaRPr lang="zh-CN" altLang="en-US" sz="1100" b="1" dirty="0">
                <a:cs typeface="+mn-ea"/>
                <a:sym typeface="+mn-lt"/>
              </a:endParaRPr>
            </a:p>
          </p:txBody>
        </p:sp>
      </p:grpSp>
      <p:sp>
        <p:nvSpPr>
          <p:cNvPr id="16" name="文本框 15"/>
          <p:cNvSpPr txBox="1"/>
          <p:nvPr/>
        </p:nvSpPr>
        <p:spPr>
          <a:xfrm>
            <a:off x="345273" y="1437581"/>
            <a:ext cx="5819110" cy="1077218"/>
          </a:xfrm>
          <a:prstGeom prst="rect">
            <a:avLst/>
          </a:prstGeom>
          <a:noFill/>
        </p:spPr>
        <p:txBody>
          <a:bodyPr wrap="square">
            <a:spAutoFit/>
          </a:bodyPr>
          <a:lstStyle/>
          <a:p>
            <a:r>
              <a:rPr lang="zh-CN" altLang="en-US" sz="2000" b="1" dirty="0">
                <a:cs typeface="+mn-ea"/>
                <a:sym typeface="+mn-lt"/>
              </a:rPr>
              <a:t>强效降糖：起始西格列汀</a:t>
            </a:r>
            <a:r>
              <a:rPr lang="en-US" altLang="zh-CN" sz="2000" b="1" dirty="0">
                <a:cs typeface="+mn-ea"/>
                <a:sym typeface="+mn-lt"/>
              </a:rPr>
              <a:t>/</a:t>
            </a:r>
            <a:r>
              <a:rPr lang="zh-CN" altLang="en-US" sz="2000" b="1" dirty="0">
                <a:cs typeface="+mn-ea"/>
                <a:sym typeface="+mn-lt"/>
              </a:rPr>
              <a:t>二甲双胍复方制剂降糖</a:t>
            </a:r>
            <a:r>
              <a:rPr lang="zh-CN" altLang="en-US" sz="2000" b="1" dirty="0">
                <a:solidFill>
                  <a:srgbClr val="FF0000"/>
                </a:solidFill>
                <a:cs typeface="+mn-ea"/>
                <a:sym typeface="+mn-lt"/>
              </a:rPr>
              <a:t>达标率高达</a:t>
            </a:r>
            <a:r>
              <a:rPr lang="en-US" altLang="zh-CN" sz="2800" b="1" dirty="0">
                <a:solidFill>
                  <a:srgbClr val="FF0000"/>
                </a:solidFill>
                <a:cs typeface="+mn-ea"/>
                <a:sym typeface="+mn-lt"/>
              </a:rPr>
              <a:t>85.7</a:t>
            </a:r>
            <a:r>
              <a:rPr lang="en-US" altLang="zh-CN" sz="2800" b="1" dirty="0" smtClean="0">
                <a:solidFill>
                  <a:srgbClr val="FF0000"/>
                </a:solidFill>
                <a:cs typeface="+mn-ea"/>
                <a:sym typeface="+mn-lt"/>
              </a:rPr>
              <a:t>%</a:t>
            </a:r>
            <a:endParaRPr lang="en-US" altLang="zh-CN" sz="2800" b="1" dirty="0">
              <a:cs typeface="+mn-ea"/>
              <a:sym typeface="+mn-lt"/>
            </a:endParaRPr>
          </a:p>
          <a:p>
            <a:r>
              <a:rPr lang="zh-CN" altLang="en-US" sz="1600" b="1" dirty="0" smtClean="0">
                <a:cs typeface="+mn-ea"/>
                <a:sym typeface="+mn-lt"/>
              </a:rPr>
              <a:t>低血糖风险：不增加</a:t>
            </a:r>
            <a:endParaRPr lang="zh-CN" altLang="en-US" sz="1600" b="1" dirty="0">
              <a:cs typeface="+mn-ea"/>
              <a:sym typeface="+mn-lt"/>
            </a:endParaRPr>
          </a:p>
        </p:txBody>
      </p:sp>
      <p:pic>
        <p:nvPicPr>
          <p:cNvPr id="17" name="图片 1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53780" y="2268578"/>
            <a:ext cx="5492947" cy="4047849"/>
          </a:xfrm>
          <a:prstGeom prst="rect">
            <a:avLst/>
          </a:prstGeom>
        </p:spPr>
      </p:pic>
      <p:sp>
        <p:nvSpPr>
          <p:cNvPr id="18" name="文本框 17"/>
          <p:cNvSpPr txBox="1"/>
          <p:nvPr/>
        </p:nvSpPr>
        <p:spPr>
          <a:xfrm>
            <a:off x="6437376" y="1442310"/>
            <a:ext cx="5409351" cy="707886"/>
          </a:xfrm>
          <a:prstGeom prst="rect">
            <a:avLst/>
          </a:prstGeom>
          <a:noFill/>
        </p:spPr>
        <p:txBody>
          <a:bodyPr wrap="square">
            <a:spAutoFit/>
          </a:bodyPr>
          <a:lstStyle/>
          <a:p>
            <a:r>
              <a:rPr lang="zh-CN" altLang="en-US" sz="2000" b="1" dirty="0">
                <a:cs typeface="+mn-ea"/>
                <a:sym typeface="+mn-lt"/>
              </a:rPr>
              <a:t>疗效确切：</a:t>
            </a:r>
            <a:r>
              <a:rPr lang="en-US" altLang="zh-CN" sz="2000" b="1" dirty="0">
                <a:cs typeface="+mn-ea"/>
                <a:sym typeface="+mn-lt"/>
              </a:rPr>
              <a:t>DPP-4i</a:t>
            </a:r>
            <a:r>
              <a:rPr lang="zh-CN" altLang="en-US" sz="2000" b="1" dirty="0">
                <a:cs typeface="+mn-ea"/>
                <a:sym typeface="+mn-lt"/>
              </a:rPr>
              <a:t>联合二甲双胍是</a:t>
            </a:r>
            <a:r>
              <a:rPr lang="zh-CN" altLang="en-US" sz="2000" b="1" dirty="0">
                <a:solidFill>
                  <a:srgbClr val="FF0000"/>
                </a:solidFill>
                <a:cs typeface="+mn-ea"/>
                <a:sym typeface="+mn-lt"/>
              </a:rPr>
              <a:t>指南推荐的优选</a:t>
            </a:r>
            <a:r>
              <a:rPr lang="zh-CN" altLang="en-US" sz="2000" b="1" dirty="0">
                <a:cs typeface="+mn-ea"/>
                <a:sym typeface="+mn-lt"/>
              </a:rPr>
              <a:t>联合用药方案</a:t>
            </a:r>
            <a:r>
              <a:rPr lang="en-US" altLang="zh-CN" sz="1600" b="1" baseline="30000" dirty="0">
                <a:cs typeface="+mn-ea"/>
                <a:sym typeface="+mn-lt"/>
              </a:rPr>
              <a:t>[2]</a:t>
            </a:r>
            <a:endParaRPr lang="zh-CN" altLang="en-US" sz="2000" b="1" baseline="30000" dirty="0">
              <a:cs typeface="+mn-ea"/>
              <a:sym typeface="+mn-lt"/>
            </a:endParaRPr>
          </a:p>
        </p:txBody>
      </p:sp>
      <p:sp>
        <p:nvSpPr>
          <p:cNvPr id="19" name="矩形 18"/>
          <p:cNvSpPr/>
          <p:nvPr/>
        </p:nvSpPr>
        <p:spPr>
          <a:xfrm>
            <a:off x="6270078" y="1317056"/>
            <a:ext cx="5731612" cy="503824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6096000" y="850960"/>
            <a:ext cx="3540143" cy="452945"/>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zh-CN" altLang="en-US" sz="2000" b="1" dirty="0">
                <a:cs typeface="+mn-ea"/>
                <a:sym typeface="+mn-lt"/>
              </a:rPr>
              <a:t>权威指南推荐</a:t>
            </a:r>
            <a:endParaRPr lang="zh-CN" altLang="en-US" sz="2000" b="1" dirty="0">
              <a:cs typeface="+mn-ea"/>
              <a:sym typeface="+mn-lt"/>
            </a:endParaRPr>
          </a:p>
        </p:txBody>
      </p:sp>
      <p:sp>
        <p:nvSpPr>
          <p:cNvPr id="21" name="矩形: 圆角 6"/>
          <p:cNvSpPr/>
          <p:nvPr/>
        </p:nvSpPr>
        <p:spPr>
          <a:xfrm>
            <a:off x="8407153" y="5131294"/>
            <a:ext cx="301841" cy="3021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8"/>
          <p:cNvSpPr/>
          <p:nvPr/>
        </p:nvSpPr>
        <p:spPr>
          <a:xfrm>
            <a:off x="8861397" y="4520214"/>
            <a:ext cx="301841" cy="3021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12"/>
          <p:cNvSpPr/>
          <p:nvPr/>
        </p:nvSpPr>
        <p:spPr>
          <a:xfrm>
            <a:off x="10841119" y="5416861"/>
            <a:ext cx="301841" cy="3021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162596" y="2489344"/>
            <a:ext cx="2898570" cy="430887"/>
          </a:xfrm>
          <a:prstGeom prst="rect">
            <a:avLst/>
          </a:prstGeom>
          <a:noFill/>
        </p:spPr>
        <p:txBody>
          <a:bodyPr wrap="square" rtlCol="0">
            <a:spAutoFit/>
          </a:bodyPr>
          <a:lstStyle/>
          <a:p>
            <a:pPr algn="ctr"/>
            <a:r>
              <a:rPr lang="zh-CN" altLang="en-US" sz="1100" b="1" dirty="0">
                <a:cs typeface="+mn-ea"/>
                <a:sym typeface="+mn-lt"/>
              </a:rPr>
              <a:t>治疗后西格列汀</a:t>
            </a:r>
            <a:r>
              <a:rPr lang="en-US" altLang="zh-CN" sz="1100" b="1" dirty="0">
                <a:cs typeface="+mn-ea"/>
                <a:sym typeface="+mn-lt"/>
              </a:rPr>
              <a:t>/</a:t>
            </a:r>
            <a:r>
              <a:rPr lang="zh-CN" altLang="en-US" sz="1100" b="1" dirty="0">
                <a:cs typeface="+mn-ea"/>
                <a:sym typeface="+mn-lt"/>
              </a:rPr>
              <a:t>二甲双胍对比二甲双胍，低血糖发生率相似，无统计学差异</a:t>
            </a:r>
            <a:endParaRPr lang="zh-CN" altLang="en-US" sz="1100" b="1" dirty="0">
              <a:cs typeface="+mn-ea"/>
              <a:sym typeface="+mn-lt"/>
            </a:endParaRPr>
          </a:p>
        </p:txBody>
      </p:sp>
      <p:pic>
        <p:nvPicPr>
          <p:cNvPr id="25" name="图片 24"/>
          <p:cNvPicPr>
            <a:picLocks noChangeAspect="1"/>
          </p:cNvPicPr>
          <p:nvPr/>
        </p:nvPicPr>
        <p:blipFill>
          <a:blip r:embed="rId4"/>
          <a:stretch>
            <a:fillRect/>
          </a:stretch>
        </p:blipFill>
        <p:spPr>
          <a:xfrm>
            <a:off x="3311763" y="2725786"/>
            <a:ext cx="2749403" cy="1982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PRING_PRESENTATION_TITLE" val="PowerPoint 演示文稿"/>
  <p:tag name="ISPRING_FIRST_PUBLISH" val="1"/>
  <p:tag name="KSO_WPP_MARK_KEY" val="1c90b11c-bcef-4b53-af69-c143f72a42da"/>
  <p:tag name="COMMONDATA" val="eyJoZGlkIjoiMTRjY2NkNWMyZTY3Zjk0M2E2MmVlNThmOTcyNWFhNT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spzzup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6244</Words>
  <Application>WPS 演示</Application>
  <PresentationFormat>宽屏</PresentationFormat>
  <Paragraphs>743</Paragraphs>
  <Slides>11</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Arial</vt:lpstr>
      <vt:lpstr>幼圆</vt:lpstr>
      <vt:lpstr>Arial Unicode MS</vt:lpstr>
      <vt:lpstr>Times New Roman</vt:lpstr>
      <vt:lpstr>Times New Roman</vt:lpstr>
      <vt:lpstr>微软雅黑</vt:lpstr>
      <vt:lpstr>Calibri</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贺celine</cp:lastModifiedBy>
  <cp:revision>758</cp:revision>
  <dcterms:created xsi:type="dcterms:W3CDTF">2018-06-17T04:53:00Z</dcterms:created>
  <dcterms:modified xsi:type="dcterms:W3CDTF">2023-07-14T08:42:11Z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B0AC676E103C47B48F7773FBF9BD5EDA_13</vt:lpwstr>
  </property>
  <property fmtid="{D5CDD505-2E9C-101B-9397-08002B2CF9AE}" pid="3" name="KSOProductBuildVer">
    <vt:lpwstr>2052-11.1.0.14309</vt:lpwstr>
  </property>
</Properties>
</file>