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3"/>
    <p:sldId id="654" r:id="rId4"/>
    <p:sldId id="927" r:id="rId5"/>
    <p:sldId id="905" r:id="rId6"/>
    <p:sldId id="938" r:id="rId7"/>
    <p:sldId id="939" r:id="rId8"/>
    <p:sldId id="940" r:id="rId9"/>
    <p:sldId id="260" r:id="rId10"/>
    <p:sldId id="928" r:id="rId11"/>
    <p:sldId id="932" r:id="rId12"/>
    <p:sldId id="929" r:id="rId13"/>
    <p:sldId id="930" r:id="rId14"/>
    <p:sldId id="936" r:id="rId15"/>
    <p:sldId id="925" r:id="rId16"/>
    <p:sldId id="926" r:id="rId17"/>
    <p:sldId id="903" r:id="rId18"/>
    <p:sldId id="256"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007BC5"/>
    <a:srgbClr val="2E9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0" autoAdjust="0"/>
    <p:restoredTop sz="94660"/>
  </p:normalViewPr>
  <p:slideViewPr>
    <p:cSldViewPr snapToGrid="0" showGuides="1">
      <p:cViewPr>
        <p:scale>
          <a:sx n="66" d="100"/>
          <a:sy n="66" d="100"/>
        </p:scale>
        <p:origin x="1518" y="804"/>
      </p:cViewPr>
      <p:guideLst>
        <p:guide orient="horz" pos="2138"/>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4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0A67F-9893-450E-988A-5BDFBBDBEA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BAE77-E9A1-4412-843E-619FBE04EF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4733" y="0"/>
            <a:ext cx="12182534" cy="6858000"/>
          </a:xfrm>
          <a:prstGeom prst="rect">
            <a:avLst/>
          </a:prstGeom>
        </p:spPr>
      </p:pic>
      <p:grpSp>
        <p:nvGrpSpPr>
          <p:cNvPr id="6" name="组合 5"/>
          <p:cNvGrpSpPr/>
          <p:nvPr userDrawn="1"/>
        </p:nvGrpSpPr>
        <p:grpSpPr>
          <a:xfrm>
            <a:off x="0" y="2904527"/>
            <a:ext cx="12199322" cy="932833"/>
            <a:chOff x="0" y="2922164"/>
            <a:chExt cx="12199322" cy="932833"/>
          </a:xfrm>
        </p:grpSpPr>
        <p:pic>
          <p:nvPicPr>
            <p:cNvPr id="7" name="图片 6"/>
            <p:cNvPicPr>
              <a:picLocks noChangeAspect="1"/>
            </p:cNvPicPr>
            <p:nvPr/>
          </p:nvPicPr>
          <p:blipFill>
            <a:blip r:embed="rId3"/>
            <a:stretch>
              <a:fillRect/>
            </a:stretch>
          </p:blipFill>
          <p:spPr>
            <a:xfrm>
              <a:off x="0" y="2922164"/>
              <a:ext cx="2516195" cy="932833"/>
            </a:xfrm>
            <a:prstGeom prst="rect">
              <a:avLst/>
            </a:prstGeom>
          </p:spPr>
        </p:pic>
        <p:pic>
          <p:nvPicPr>
            <p:cNvPr id="8" name="图片 7"/>
            <p:cNvPicPr>
              <a:picLocks noChangeAspect="1"/>
            </p:cNvPicPr>
            <p:nvPr/>
          </p:nvPicPr>
          <p:blipFill>
            <a:blip r:embed="rId3"/>
            <a:stretch>
              <a:fillRect/>
            </a:stretch>
          </p:blipFill>
          <p:spPr>
            <a:xfrm>
              <a:off x="9683127" y="2922164"/>
              <a:ext cx="2516195" cy="932833"/>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5BC0CA1-3571-4BD4-9253-723F5D1C3D94}" type="slidenum">
              <a:rPr lang="zh-CN" altLang="en-US" smtClean="0"/>
            </a:fld>
            <a:endParaRPr lang="zh-CN" altLang="en-US"/>
          </a:p>
        </p:txBody>
      </p:sp>
      <p:sp>
        <p:nvSpPr>
          <p:cNvPr id="7" name="矩形 6"/>
          <p:cNvSpPr/>
          <p:nvPr userDrawn="1"/>
        </p:nvSpPr>
        <p:spPr>
          <a:xfrm>
            <a:off x="0" y="342900"/>
            <a:ext cx="171450" cy="571500"/>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 name="直接连接符 8"/>
          <p:cNvCxnSpPr/>
          <p:nvPr userDrawn="1"/>
        </p:nvCxnSpPr>
        <p:spPr>
          <a:xfrm>
            <a:off x="973883" y="5600700"/>
            <a:ext cx="1612058" cy="1889203"/>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2434804" y="899755"/>
            <a:ext cx="4214716" cy="4939309"/>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217698" y="365126"/>
            <a:ext cx="10515600" cy="549274"/>
          </a:xfrm>
        </p:spPr>
        <p:txBody>
          <a:bodyPr/>
          <a:lstStyle>
            <a:lvl1pPr>
              <a:defRPr b="1">
                <a:solidFill>
                  <a:srgbClr val="0B203D"/>
                </a:solidFill>
              </a:defRPr>
            </a:lvl1pPr>
          </a:lstStyle>
          <a:p>
            <a:r>
              <a:rPr lang="zh-CN" altLang="en-US" dirty="0"/>
              <a:t>单击此处编辑母版标题</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2.xml"/><Relationship Id="rId3" Type="http://schemas.openxmlformats.org/officeDocument/2006/relationships/image" Target="../media/image4.jpeg"/><Relationship Id="rId2" Type="http://schemas.openxmlformats.org/officeDocument/2006/relationships/tags" Target="../tags/tag3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image" Target="../media/image4.jpeg"/><Relationship Id="rId2" Type="http://schemas.openxmlformats.org/officeDocument/2006/relationships/tags" Target="../tags/tag33.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image" Target="../media/image4.jpeg"/><Relationship Id="rId4" Type="http://schemas.openxmlformats.org/officeDocument/2006/relationships/tags" Target="../tags/tag37.xml"/><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tags" Target="../tags/tag42.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4" Type="http://schemas.openxmlformats.org/officeDocument/2006/relationships/slideLayout" Target="../slideLayouts/slideLayout2.xml"/><Relationship Id="rId23" Type="http://schemas.openxmlformats.org/officeDocument/2006/relationships/image" Target="../media/image4.jpeg"/><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795396" y="2923951"/>
            <a:ext cx="6610984" cy="2577310"/>
            <a:chOff x="3684270" y="2875030"/>
            <a:chExt cx="6610984" cy="2577310"/>
          </a:xfrm>
        </p:grpSpPr>
        <p:sp>
          <p:nvSpPr>
            <p:cNvPr id="8" name="文本框 7"/>
            <p:cNvSpPr txBox="1"/>
            <p:nvPr/>
          </p:nvSpPr>
          <p:spPr>
            <a:xfrm>
              <a:off x="3684270" y="2875030"/>
              <a:ext cx="4935220" cy="922020"/>
            </a:xfrm>
            <a:prstGeom prst="rect">
              <a:avLst/>
            </a:prstGeom>
            <a:noFill/>
          </p:spPr>
          <p:txBody>
            <a:bodyPr wrap="square" rtlCol="0">
              <a:spAutoFit/>
            </a:bodyPr>
            <a:lstStyle/>
            <a:p>
              <a:pPr algn="dist"/>
              <a:r>
                <a:rPr lang="zh-CN" altLang="en-US" sz="5400" b="1" dirty="0">
                  <a:solidFill>
                    <a:srgbClr val="007BC5"/>
                  </a:solidFill>
                  <a:cs typeface="+mn-ea"/>
                  <a:sym typeface="+mn-lt"/>
                </a:rPr>
                <a:t>头孢地尼颗粒</a:t>
              </a:r>
              <a:endParaRPr lang="zh-CN" altLang="en-US" sz="5400" b="1" dirty="0">
                <a:solidFill>
                  <a:srgbClr val="007BC5"/>
                </a:solidFill>
                <a:cs typeface="+mn-ea"/>
                <a:sym typeface="+mn-lt"/>
              </a:endParaRPr>
            </a:p>
          </p:txBody>
        </p:sp>
        <p:grpSp>
          <p:nvGrpSpPr>
            <p:cNvPr id="13" name="组合 12"/>
            <p:cNvGrpSpPr/>
            <p:nvPr/>
          </p:nvGrpSpPr>
          <p:grpSpPr>
            <a:xfrm>
              <a:off x="6400164" y="4944340"/>
              <a:ext cx="3895090" cy="508000"/>
              <a:chOff x="6400165" y="4015287"/>
              <a:chExt cx="3895090" cy="508000"/>
            </a:xfrm>
          </p:grpSpPr>
          <p:sp>
            <p:nvSpPr>
              <p:cNvPr id="9" name="矩形: 圆角 8"/>
              <p:cNvSpPr/>
              <p:nvPr/>
            </p:nvSpPr>
            <p:spPr>
              <a:xfrm>
                <a:off x="6400165" y="4015287"/>
                <a:ext cx="3895090" cy="508000"/>
              </a:xfrm>
              <a:prstGeom prst="roundRect">
                <a:avLst>
                  <a:gd name="adj" fmla="val 5000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6637020" y="4015287"/>
                <a:ext cx="3421380" cy="460375"/>
              </a:xfrm>
              <a:prstGeom prst="rect">
                <a:avLst/>
              </a:prstGeom>
              <a:noFill/>
            </p:spPr>
            <p:txBody>
              <a:bodyPr wrap="square" rtlCol="0">
                <a:spAutoFit/>
              </a:bodyPr>
              <a:lstStyle/>
              <a:p>
                <a:pPr algn="dist"/>
                <a:r>
                  <a:rPr lang="zh-CN" altLang="en-US" sz="2400" dirty="0">
                    <a:solidFill>
                      <a:schemeClr val="bg1"/>
                    </a:solidFill>
                    <a:cs typeface="+mn-ea"/>
                    <a:sym typeface="+mn-lt"/>
                  </a:rPr>
                  <a:t>山东海山药业有限公司</a:t>
                </a:r>
                <a:endParaRPr lang="zh-CN" altLang="en-US" sz="2400" dirty="0">
                  <a:solidFill>
                    <a:schemeClr val="bg1"/>
                  </a:solidFill>
                  <a:cs typeface="+mn-ea"/>
                  <a:sym typeface="+mn-lt"/>
                </a:endParaRPr>
              </a:p>
            </p:txBody>
          </p:sp>
        </p:grpSp>
      </p:grpSp>
      <p:sp>
        <p:nvSpPr>
          <p:cNvPr id="24" name="矩形 23"/>
          <p:cNvSpPr/>
          <p:nvPr/>
        </p:nvSpPr>
        <p:spPr>
          <a:xfrm>
            <a:off x="4669969" y="1367385"/>
            <a:ext cx="2852063" cy="1200329"/>
          </a:xfrm>
          <a:prstGeom prst="rect">
            <a:avLst/>
          </a:prstGeom>
        </p:spPr>
        <p:txBody>
          <a:bodyPr wrap="none">
            <a:spAutoFit/>
          </a:bodyPr>
          <a:lstStyle/>
          <a:p>
            <a:r>
              <a:rPr lang="en-US" altLang="zh-CN" sz="7200" dirty="0">
                <a:solidFill>
                  <a:srgbClr val="007BC5"/>
                </a:solidFill>
                <a:cs typeface="+mn-ea"/>
                <a:sym typeface="+mn-lt"/>
              </a:rPr>
              <a:t>Health</a:t>
            </a:r>
            <a:endParaRPr lang="en-US" altLang="zh-CN" sz="5400" dirty="0">
              <a:solidFill>
                <a:srgbClr val="007BC5"/>
              </a:solidFill>
              <a:cs typeface="+mn-ea"/>
              <a:sym typeface="+mn-lt"/>
            </a:endParaRPr>
          </a:p>
        </p:txBody>
      </p:sp>
      <p:sp>
        <p:nvSpPr>
          <p:cNvPr id="27" name="十字形 26"/>
          <p:cNvSpPr/>
          <p:nvPr/>
        </p:nvSpPr>
        <p:spPr>
          <a:xfrm>
            <a:off x="7245113" y="1487732"/>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p:cNvSpPr/>
          <p:nvPr/>
        </p:nvSpPr>
        <p:spPr>
          <a:xfrm>
            <a:off x="5915834" y="2694926"/>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海山logo"/>
          <p:cNvPicPr>
            <a:picLocks noChangeAspect="1"/>
          </p:cNvPicPr>
          <p:nvPr>
            <p:custDataLst>
              <p:tags r:id="rId1"/>
            </p:custDataLst>
          </p:nvPr>
        </p:nvPicPr>
        <p:blipFill>
          <a:blip r:embed="rId2"/>
          <a:stretch>
            <a:fillRect/>
          </a:stretch>
        </p:blipFill>
        <p:spPr>
          <a:xfrm>
            <a:off x="0" y="0"/>
            <a:ext cx="2854960" cy="9829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230" y="1162050"/>
            <a:ext cx="11323320" cy="3538220"/>
          </a:xfrm>
          <a:prstGeom prst="rect">
            <a:avLst/>
          </a:prstGeom>
          <a:noFill/>
        </p:spPr>
        <p:txBody>
          <a:bodyPr wrap="square" rtlCol="0">
            <a:noAutofit/>
          </a:bodyPr>
          <a:lstStyle/>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en-US" altLang="zh-CN" sz="1400" b="1" dirty="0">
                <a:solidFill>
                  <a:schemeClr val="tx2"/>
                </a:solidFill>
                <a:uFillTx/>
                <a:latin typeface="微软雅黑" panose="020B0503020204020204" pitchFamily="34" charset="-122"/>
                <a:ea typeface="微软雅黑" panose="020B0503020204020204" pitchFamily="34" charset="-122"/>
                <a:cs typeface="+mn-ea"/>
                <a:sym typeface="+mn-lt"/>
              </a:rPr>
              <a:t> 1</a:t>
            </a:r>
            <a:r>
              <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rPr>
              <a:t>、谨慎使用（下列患者应慎用）</a:t>
            </a:r>
            <a:endPar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（1）对青霉素类抗生素有过敏史者。</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（2）本人或亲属中有易发生支气管哮喘、皮疹、荨麻疹等过敏症状体质者。</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（3）严重的肾功能障碍者：由于头孢地尼在严重肾功能障碍患者血清中存在时间较长，应根据肾功能障碍的严重程度酌减剂量以及延长给药间隔时间。对于进行血液透析的患者，建议剂量一日1次，一次100mg。</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（4）患有严重基础疾病、不能很好进食或非经口摄取营养患者、全身状况恶劣的患者（因可能会出现维生素K缺乏，要进行严密临床观察）。</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（5）原则上应在确认微生物对头孢地尼的敏感性后使用本剂，限于治疗患者所需的最短周期内防止耐药菌的产生。</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（6）建议避免与铁剂合用。如果合用不能避免，应在服用本剂3小时以后再使用铁剂。</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rPr>
              <a:t>2.重要的基本注意事项</a:t>
            </a:r>
            <a:endPar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因有出现休克等过敏反应的可能，应详细询问过敏史。</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3</a:t>
            </a:r>
            <a:r>
              <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rPr>
              <a:t>.对临床检验值的影响</a:t>
            </a:r>
            <a:endPar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（1）除试纸法尿糖试验之外，在用Benedict试剂、Fehling试剂和Clinitest试验法进行尿糖检查时，可出现假阳性，要注意。</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（2）可出现直接血清抗球蛋白试验阳性，要注意。</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rPr>
              <a:t>4.其它注意事项</a:t>
            </a:r>
            <a:endParaRPr lang="zh-CN" altLang="en-US" sz="1400" b="1"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（1）与添加铁的产品（如奶粉或肠营养剂）合用时，可能出现红色粪便。</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（2）可能出现红色尿。</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7007483" y="27"/>
            <a:ext cx="4421122" cy="1508789"/>
            <a:chOff x="5007868" y="345467"/>
            <a:chExt cx="4421122" cy="1508789"/>
          </a:xfrm>
        </p:grpSpPr>
        <p:grpSp>
          <p:nvGrpSpPr>
            <p:cNvPr id="14" name="组合 13"/>
            <p:cNvGrpSpPr/>
            <p:nvPr/>
          </p:nvGrpSpPr>
          <p:grpSpPr>
            <a:xfrm>
              <a:off x="5007868" y="644371"/>
              <a:ext cx="3397250" cy="1209885"/>
              <a:chOff x="1762709" y="1822059"/>
              <a:chExt cx="3397250" cy="1209885"/>
            </a:xfrm>
          </p:grpSpPr>
          <p:sp>
            <p:nvSpPr>
              <p:cNvPr id="15" name="文本框 14"/>
              <p:cNvSpPr txBox="1"/>
              <p:nvPr/>
            </p:nvSpPr>
            <p:spPr>
              <a:xfrm>
                <a:off x="1762709" y="1822059"/>
                <a:ext cx="3397250" cy="768350"/>
              </a:xfrm>
              <a:prstGeom prst="rect">
                <a:avLst/>
              </a:prstGeom>
              <a:noFill/>
            </p:spPr>
            <p:txBody>
              <a:bodyPr wrap="none" rtlCol="0">
                <a:spAutoFit/>
              </a:bodyPr>
              <a:lstStyle/>
              <a:p>
                <a:r>
                  <a:rPr lang="en-US" altLang="zh-CN" sz="4400" dirty="0">
                    <a:solidFill>
                      <a:srgbClr val="007BC5"/>
                    </a:solidFill>
                    <a:cs typeface="+mn-ea"/>
                    <a:sym typeface="+mn-lt"/>
                  </a:rPr>
                  <a:t>          </a:t>
                </a:r>
                <a:r>
                  <a:rPr lang="zh-CN" altLang="en-US" sz="4400" b="1" dirty="0">
                    <a:solidFill>
                      <a:srgbClr val="007BC5"/>
                    </a:solidFill>
                    <a:cs typeface="+mn-ea"/>
                    <a:sym typeface="+mn-lt"/>
                  </a:rPr>
                  <a:t>安全性</a:t>
                </a:r>
                <a:endParaRPr lang="zh-CN" altLang="en-US" sz="4400" b="1" dirty="0">
                  <a:solidFill>
                    <a:srgbClr val="007BC5"/>
                  </a:solidFill>
                  <a:cs typeface="+mn-ea"/>
                  <a:sym typeface="+mn-lt"/>
                </a:endParaRPr>
              </a:p>
            </p:txBody>
          </p:sp>
          <p:sp>
            <p:nvSpPr>
              <p:cNvPr id="17" name="矩形: 圆角 16"/>
              <p:cNvSpPr/>
              <p:nvPr/>
            </p:nvSpPr>
            <p:spPr>
              <a:xfrm>
                <a:off x="4150862" y="29303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1052" y="34546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230" y="1162050"/>
            <a:ext cx="11323320" cy="3538220"/>
          </a:xfrm>
          <a:prstGeom prst="rect">
            <a:avLst/>
          </a:prstGeom>
          <a:noFill/>
        </p:spPr>
        <p:txBody>
          <a:bodyPr wrap="square" rtlCol="0">
            <a:noAutofit/>
          </a:bodyPr>
          <a:lstStyle/>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体内体外试验显示出头孢地尼抗菌谱广，能有效杀灭多种革兰氏阳性菌，对部分革兰氏阴性菌也有效果，多年的临床应用也证明了这一点。</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咽扁桃体炎　有研究资料显示了两项比较头孢地尼和青霉素V治疗12岁以下儿童A组β溶血性链球菌咽扁桃体炎疗效的随机、双盲临床研究。在A临床试验中，患者被随机分组，分别给予头孢地尼14mg/kg每天1次，7mg/kg每天2次，青霉素V10mg/kg每天4次，疗程均为10d。在B临床试验中，比较头孢地尼7mg/kg每天2次共用5d和青霉素V10mg/kg每天4次共用10d的疗效。各组中具有临床和微生物学可评估性的患者数量依次分别为228例、227例、224例、443例。群组分析显示:使用头孢地尼治疗的各组的临床治愈率(分别为97.4%、96.0%和91.5%)显著高于青霉素V治疗组(88.5%)，均P&lt;0.001。同样，使用头孢地尼治疗的各组在治疗结束后4～9d内的病原微生物清除率(分别为94.3%，94.3%和89.7%)显著高于青霉素V治疗组(70.9%)，均P&lt;0.001。</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Nemeth等进行了一项比较两种剂量头孢地尼和青霉素V治疗12岁以下儿童A组β溶血性链球菌咽扁桃体炎疗效的随机、双盲临床试验。患者被随机分组，分别接受以下治疗：头孢地尼14mg/kg，每天1次；头孢地尼7mg/kg，每天2次；青霉素V10mg/kg，每天4次，均用10d。头孢地尼治疗组的临床治愈率(分别为97.4%和96.0%)显著高于青霉素V治疗组）86.3%），均P&lt;0.001。同样，头孢地尼治疗组在治疗结束后4～9d内的病原微生物清除率）分别为94.3%和94.3%）显著高于青霉素V治疗组）70.0%），均P&lt;0.001。</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急性中耳炎　Block等还进行了一项比较头孢地尼（7mg/kg，每天2次，治疗5d）和头孢丙烯(15mg/kg，每天2次，治疗10d)治疗12岁以下儿童急性中耳炎疗效的随机双盲对照临床试验。头孢地尼治疗组在治疗结束时，治疗结束后11～16d，治疗结束后33～40d时的临床治愈率分别为80.0%、65.3%、49.2%。头孢丙烯治疗组在治疗结束时，治疗结束后11～16d，治疗结束后28~35d的临床治愈率分别为82.5%、64.5%、52.7%（各组之间进行两两比较，P值均无统计学意义）。</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7007483" y="27"/>
            <a:ext cx="4421122" cy="1508789"/>
            <a:chOff x="5007868" y="345467"/>
            <a:chExt cx="4421122" cy="1508789"/>
          </a:xfrm>
        </p:grpSpPr>
        <p:grpSp>
          <p:nvGrpSpPr>
            <p:cNvPr id="14" name="组合 13"/>
            <p:cNvGrpSpPr/>
            <p:nvPr/>
          </p:nvGrpSpPr>
          <p:grpSpPr>
            <a:xfrm>
              <a:off x="5007868" y="644371"/>
              <a:ext cx="3398520" cy="1209885"/>
              <a:chOff x="1762709" y="1822059"/>
              <a:chExt cx="3398520" cy="1209885"/>
            </a:xfrm>
          </p:grpSpPr>
          <p:sp>
            <p:nvSpPr>
              <p:cNvPr id="15" name="文本框 14"/>
              <p:cNvSpPr txBox="1"/>
              <p:nvPr/>
            </p:nvSpPr>
            <p:spPr>
              <a:xfrm>
                <a:off x="1762709" y="1822059"/>
                <a:ext cx="3398520" cy="768350"/>
              </a:xfrm>
              <a:prstGeom prst="rect">
                <a:avLst/>
              </a:prstGeom>
              <a:noFill/>
            </p:spPr>
            <p:txBody>
              <a:bodyPr wrap="none" rtlCol="0">
                <a:spAutoFit/>
              </a:bodyPr>
              <a:lstStyle/>
              <a:p>
                <a:r>
                  <a:rPr lang="en-US" altLang="zh-CN" sz="4400" dirty="0">
                    <a:solidFill>
                      <a:srgbClr val="007BC5"/>
                    </a:solidFill>
                    <a:cs typeface="+mn-ea"/>
                    <a:sym typeface="+mn-lt"/>
                  </a:rPr>
                  <a:t>         </a:t>
                </a:r>
                <a:r>
                  <a:rPr lang="en-US" altLang="zh-CN" sz="4400" b="1" dirty="0">
                    <a:solidFill>
                      <a:srgbClr val="007BC5"/>
                    </a:solidFill>
                    <a:cs typeface="+mn-ea"/>
                    <a:sym typeface="+mn-lt"/>
                  </a:rPr>
                  <a:t> </a:t>
                </a:r>
                <a:r>
                  <a:rPr lang="zh-CN" altLang="en-US" sz="4400" b="1" dirty="0">
                    <a:solidFill>
                      <a:srgbClr val="007BC5"/>
                    </a:solidFill>
                    <a:cs typeface="+mn-ea"/>
                    <a:sym typeface="+mn-lt"/>
                  </a:rPr>
                  <a:t>有效</a:t>
                </a:r>
                <a:r>
                  <a:rPr lang="zh-CN" altLang="en-US" sz="4400" b="1" dirty="0">
                    <a:solidFill>
                      <a:srgbClr val="007BC5"/>
                    </a:solidFill>
                    <a:cs typeface="+mn-ea"/>
                    <a:sym typeface="+mn-lt"/>
                  </a:rPr>
                  <a:t>性</a:t>
                </a:r>
                <a:endParaRPr lang="zh-CN" altLang="en-US" sz="4400" b="1" dirty="0">
                  <a:solidFill>
                    <a:srgbClr val="007BC5"/>
                  </a:solidFill>
                  <a:cs typeface="+mn-ea"/>
                  <a:sym typeface="+mn-lt"/>
                </a:endParaRPr>
              </a:p>
            </p:txBody>
          </p:sp>
          <p:sp>
            <p:nvSpPr>
              <p:cNvPr id="17" name="矩形: 圆角 16"/>
              <p:cNvSpPr/>
              <p:nvPr/>
            </p:nvSpPr>
            <p:spPr>
              <a:xfrm>
                <a:off x="4150862" y="29303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1052" y="34546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230" y="1407160"/>
            <a:ext cx="11323320" cy="3701415"/>
          </a:xfrm>
          <a:prstGeom prst="rect">
            <a:avLst/>
          </a:prstGeom>
          <a:noFill/>
        </p:spPr>
        <p:txBody>
          <a:bodyPr wrap="square" rtlCol="0">
            <a:noAutofit/>
          </a:bodyPr>
          <a:lstStyle/>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社区获得性肺炎　Drehodl等的一项随机双盲对照的临床研究比较了头孢地尼和头孢克洛治疗成人和青少年社区获得性肺炎的疗效。患者被随机分为两组，分别接受头孢地尼300mg每天2次(n=347)和头孢克洛500mg每天3次(n=343)的为期10d的治疗。在治疗结束后第6～14d内，头孢地尼治疗组的临床治疗有效率为88.8%，头孢克洛治疗组的临床治疗有效率为86.0%(P值无统计学意义)；两个治疗组的每一种病原体(主要为流感嗜血杆菌、副流感嗜血杆菌、肺炎链球菌和金葡菌)的平均细菌清除率基本相同(头孢地尼治疗组为91.5%，头孢克洛治疗组为92.8%，P值无统计学意义)。</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急性细菌性支气管炎　一项随机的临床试验比较了头孢地尼每天1次用药和2次用药对于治疗成人和青少年急性细菌性支气管炎患者的疗效。患者随机接受为期10d的头孢地尼600mg每天1次或300mg每天2次的治疗。在治疗后第7～14d内，各治疗组的临床成功率(治愈+显效)基本相同(每天1次用药组为91.3%，每天2次用药组为92.5%)。同样，各治疗组的每一种病原体的细菌清除率也基本相同(每天1次用药组为91.8%，每天2次用药组为93.4%)。各治疗组的整体和个体副反应发生率基本相同。</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endPar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600" b="1" dirty="0">
                <a:solidFill>
                  <a:schemeClr val="tx2"/>
                </a:solidFill>
                <a:uFillTx/>
                <a:latin typeface="微软雅黑" panose="020B0503020204020204" pitchFamily="34" charset="-122"/>
                <a:ea typeface="微软雅黑" panose="020B0503020204020204" pitchFamily="34" charset="-122"/>
                <a:cs typeface="+mn-ea"/>
                <a:sym typeface="+mn-lt"/>
              </a:rPr>
              <a:t>综上所述，头孢地尼抗菌谱广，能有效杀灭多种革兰氏阳性菌以及部分革兰氏阴性菌。头孢地尼在治疗儿童细菌感染疾病方面疗效尤为显著。</a:t>
            </a:r>
            <a:endParaRPr lang="zh-CN" altLang="en-US" sz="1600" b="1" dirty="0">
              <a:solidFill>
                <a:schemeClr val="tx2"/>
              </a:solidFill>
              <a:uFillTx/>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7007483" y="27"/>
            <a:ext cx="4421122" cy="1508789"/>
            <a:chOff x="5007868" y="345467"/>
            <a:chExt cx="4421122" cy="1508789"/>
          </a:xfrm>
        </p:grpSpPr>
        <p:grpSp>
          <p:nvGrpSpPr>
            <p:cNvPr id="14" name="组合 13"/>
            <p:cNvGrpSpPr/>
            <p:nvPr/>
          </p:nvGrpSpPr>
          <p:grpSpPr>
            <a:xfrm>
              <a:off x="5007868" y="644371"/>
              <a:ext cx="3397250" cy="1209885"/>
              <a:chOff x="1762709" y="1822059"/>
              <a:chExt cx="3397250" cy="1209885"/>
            </a:xfrm>
          </p:grpSpPr>
          <p:sp>
            <p:nvSpPr>
              <p:cNvPr id="15" name="文本框 14"/>
              <p:cNvSpPr txBox="1"/>
              <p:nvPr/>
            </p:nvSpPr>
            <p:spPr>
              <a:xfrm>
                <a:off x="1762709" y="1822059"/>
                <a:ext cx="3397250" cy="768350"/>
              </a:xfrm>
              <a:prstGeom prst="rect">
                <a:avLst/>
              </a:prstGeom>
              <a:noFill/>
            </p:spPr>
            <p:txBody>
              <a:bodyPr wrap="none" rtlCol="0">
                <a:spAutoFit/>
              </a:bodyPr>
              <a:lstStyle/>
              <a:p>
                <a:r>
                  <a:rPr lang="en-US" altLang="zh-CN" sz="4400" dirty="0">
                    <a:solidFill>
                      <a:srgbClr val="007BC5"/>
                    </a:solidFill>
                    <a:cs typeface="+mn-ea"/>
                    <a:sym typeface="+mn-lt"/>
                  </a:rPr>
                  <a:t>          </a:t>
                </a:r>
                <a:r>
                  <a:rPr lang="zh-CN" altLang="en-US" sz="4400" b="1" dirty="0">
                    <a:solidFill>
                      <a:srgbClr val="007BC5"/>
                    </a:solidFill>
                    <a:cs typeface="+mn-ea"/>
                    <a:sym typeface="+mn-lt"/>
                  </a:rPr>
                  <a:t>有效</a:t>
                </a:r>
                <a:r>
                  <a:rPr lang="zh-CN" altLang="en-US" sz="4400" b="1" dirty="0">
                    <a:solidFill>
                      <a:srgbClr val="007BC5"/>
                    </a:solidFill>
                    <a:cs typeface="+mn-ea"/>
                    <a:sym typeface="+mn-lt"/>
                  </a:rPr>
                  <a:t>性</a:t>
                </a:r>
                <a:endParaRPr lang="zh-CN" altLang="en-US" sz="4400" b="1" dirty="0">
                  <a:solidFill>
                    <a:srgbClr val="007BC5"/>
                  </a:solidFill>
                  <a:cs typeface="+mn-ea"/>
                  <a:sym typeface="+mn-lt"/>
                </a:endParaRPr>
              </a:p>
            </p:txBody>
          </p:sp>
          <p:sp>
            <p:nvSpPr>
              <p:cNvPr id="17" name="矩形: 圆角 16"/>
              <p:cNvSpPr/>
              <p:nvPr/>
            </p:nvSpPr>
            <p:spPr>
              <a:xfrm>
                <a:off x="4150862" y="29303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1052" y="34546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34233" y="917331"/>
            <a:ext cx="2418080" cy="969220"/>
            <a:chOff x="1450289" y="1383274"/>
            <a:chExt cx="2418080" cy="969220"/>
          </a:xfrm>
        </p:grpSpPr>
        <p:sp>
          <p:nvSpPr>
            <p:cNvPr id="13" name="文本框 12"/>
            <p:cNvSpPr txBox="1"/>
            <p:nvPr/>
          </p:nvSpPr>
          <p:spPr>
            <a:xfrm>
              <a:off x="1450289" y="1383274"/>
              <a:ext cx="2418080" cy="768350"/>
            </a:xfrm>
            <a:prstGeom prst="rect">
              <a:avLst/>
            </a:prstGeom>
            <a:noFill/>
          </p:spPr>
          <p:txBody>
            <a:bodyPr wrap="none" rtlCol="0">
              <a:spAutoFit/>
            </a:bodyPr>
            <a:lstStyle/>
            <a:p>
              <a:r>
                <a:rPr lang="zh-CN" altLang="en-US" sz="4400" dirty="0">
                  <a:solidFill>
                    <a:srgbClr val="007BC5"/>
                  </a:solidFill>
                  <a:cs typeface="+mn-ea"/>
                  <a:sym typeface="+mn-lt"/>
                </a:rPr>
                <a:t>不良反应</a:t>
              </a:r>
              <a:endParaRPr lang="zh-CN" altLang="en-US" sz="4400" dirty="0">
                <a:solidFill>
                  <a:srgbClr val="007BC5"/>
                </a:solidFill>
                <a:cs typeface="+mn-ea"/>
                <a:sym typeface="+mn-lt"/>
              </a:endParaRPr>
            </a:p>
          </p:txBody>
        </p:sp>
        <p:sp>
          <p:nvSpPr>
            <p:cNvPr id="15" name="矩形: 圆角 14"/>
            <p:cNvSpPr/>
            <p:nvPr/>
          </p:nvSpPr>
          <p:spPr>
            <a:xfrm>
              <a:off x="2493501" y="225089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十字形 15"/>
          <p:cNvSpPr/>
          <p:nvPr/>
        </p:nvSpPr>
        <p:spPr>
          <a:xfrm>
            <a:off x="3816427" y="772732"/>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6" name="表格 5"/>
          <p:cNvGraphicFramePr>
            <a:graphicFrameLocks noGrp="1"/>
          </p:cNvGraphicFramePr>
          <p:nvPr>
            <p:custDataLst>
              <p:tags r:id="rId1"/>
            </p:custDataLst>
          </p:nvPr>
        </p:nvGraphicFramePr>
        <p:xfrm>
          <a:off x="1334135" y="2115185"/>
          <a:ext cx="9652635" cy="3890010"/>
        </p:xfrm>
        <a:graphic>
          <a:graphicData uri="http://schemas.openxmlformats.org/drawingml/2006/table">
            <a:tbl>
              <a:tblPr firstRow="1" bandRow="1">
                <a:tableStyleId>{BC89EF96-8CEA-46FF-86C4-4CE0E7609802}</a:tableStyleId>
              </a:tblPr>
              <a:tblGrid>
                <a:gridCol w="1199515"/>
                <a:gridCol w="2333625"/>
                <a:gridCol w="2933065"/>
                <a:gridCol w="3186430"/>
              </a:tblGrid>
              <a:tr h="365760">
                <a:tc>
                  <a:txBody>
                    <a:bodyPr/>
                    <a:p>
                      <a:pPr algn="ctr"/>
                      <a:r>
                        <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rPr>
                        <a:t>发生率</a:t>
                      </a:r>
                      <a:endPar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endParaRPr>
                    </a:p>
                  </a:txBody>
                  <a:tcPr marL="109728" marR="109728" marT="54864" marB="54864" anchor="ctr" anchorCtr="1"/>
                </a:tc>
                <a:tc>
                  <a:txBody>
                    <a:bodyPr/>
                    <a:p>
                      <a:pPr algn="ctr"/>
                      <a:r>
                        <a:rPr lang="en-US" altLang="zh-CN" sz="1600" dirty="0">
                          <a:latin typeface="Microsoft YaHei UI Light" panose="020B0502040204020203" pitchFamily="34" charset="-122"/>
                          <a:ea typeface="Microsoft YaHei UI Light" panose="020B0502040204020203" pitchFamily="34" charset="-122"/>
                          <a:cs typeface="微软雅黑" panose="020B0503020204020204" pitchFamily="34" charset="-122"/>
                        </a:rPr>
                        <a:t>0.1%~</a:t>
                      </a:r>
                      <a:r>
                        <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rPr>
                        <a:t>＜</a:t>
                      </a:r>
                      <a:r>
                        <a:rPr lang="en-US" altLang="zh-CN" sz="1600" dirty="0">
                          <a:latin typeface="Microsoft YaHei UI Light" panose="020B0502040204020203" pitchFamily="34" charset="-122"/>
                          <a:ea typeface="Microsoft YaHei UI Light" panose="020B0502040204020203" pitchFamily="34" charset="-122"/>
                          <a:cs typeface="微软雅黑" panose="020B0503020204020204" pitchFamily="34" charset="-122"/>
                        </a:rPr>
                        <a:t>5%</a:t>
                      </a:r>
                      <a:endPar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endParaRPr>
                    </a:p>
                  </a:txBody>
                  <a:tcPr marL="109728" marR="109728" marT="54864" marB="54864" anchor="ctr" anchorCtr="1"/>
                </a:tc>
                <a:tc>
                  <a:txBody>
                    <a:bodyPr/>
                    <a:p>
                      <a:pPr algn="ctr"/>
                      <a:r>
                        <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rPr>
                        <a:t>＜</a:t>
                      </a:r>
                      <a:r>
                        <a:rPr lang="en-US" altLang="zh-CN" sz="1600" dirty="0">
                          <a:latin typeface="Microsoft YaHei UI Light" panose="020B0502040204020203" pitchFamily="34" charset="-122"/>
                          <a:ea typeface="Microsoft YaHei UI Light" panose="020B0502040204020203" pitchFamily="34" charset="-122"/>
                          <a:cs typeface="微软雅黑" panose="020B0503020204020204" pitchFamily="34" charset="-122"/>
                        </a:rPr>
                        <a:t>0.1%</a:t>
                      </a:r>
                      <a:endPar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endParaRPr>
                    </a:p>
                  </a:txBody>
                  <a:tcPr marL="109728" marR="109728" marT="54864" marB="54864" anchor="ctr" anchorCtr="1"/>
                </a:tc>
                <a:tc>
                  <a:txBody>
                    <a:bodyPr/>
                    <a:p>
                      <a:pPr algn="ctr"/>
                      <a:r>
                        <a:rPr lang="zh-CN" altLang="zh-CN" sz="1600" b="1" kern="1200" dirty="0">
                          <a:solidFill>
                            <a:schemeClr val="tx1"/>
                          </a:solidFill>
                          <a:effectLst/>
                          <a:latin typeface="Microsoft YaHei UI Light" panose="020B0502040204020203" pitchFamily="34" charset="-122"/>
                          <a:ea typeface="Microsoft YaHei UI Light" panose="020B0502040204020203" pitchFamily="34" charset="-122"/>
                          <a:cs typeface="+mn-cs"/>
                        </a:rPr>
                        <a:t>发生率不详</a:t>
                      </a:r>
                      <a:endParaRPr lang="zh-CN" altLang="en-US" sz="1600" dirty="0">
                        <a:latin typeface="Microsoft YaHei UI Light" panose="020B0502040204020203" pitchFamily="34" charset="-122"/>
                        <a:ea typeface="Microsoft YaHei UI Light" panose="020B0502040204020203" pitchFamily="34" charset="-122"/>
                        <a:cs typeface="微软雅黑" panose="020B0503020204020204" pitchFamily="34" charset="-122"/>
                      </a:endParaRPr>
                    </a:p>
                  </a:txBody>
                  <a:tcPr marL="109728" marR="109728" marT="54864" marB="54864" anchor="ctr" anchorCtr="1"/>
                </a:tc>
              </a:tr>
              <a:tr h="331470">
                <a:tc>
                  <a:txBody>
                    <a:bodyPr/>
                    <a:p>
                      <a:pPr algn="ctr">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过敏</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皮疹</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荨麻疹、瘙痒、发热、水肿</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红斑</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r h="331470">
                <a:tc>
                  <a:txBody>
                    <a:bodyPr/>
                    <a:p>
                      <a:pPr algn="ctr">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血液学</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嗜酸性粒细胞增多</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中性粒细胞减少</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r h="431165">
                <a:tc>
                  <a:txBody>
                    <a:bodyPr/>
                    <a:p>
                      <a:pPr algn="ctr">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肾脏</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血尿素氮升高</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r h="662940">
                <a:tc>
                  <a:txBody>
                    <a:bodyPr/>
                    <a:p>
                      <a:pPr algn="ctr">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胃肠道</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腹泻、腹痛、胃部不适</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恶心、呕吐、胃灼热、食欲减退、便秘</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r h="441325">
                <a:tc>
                  <a:txBody>
                    <a:bodyPr/>
                    <a:p>
                      <a:pPr algn="ctr">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微生物</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口腔炎</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念珠菌病</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r h="994410">
                <a:tc>
                  <a:txBody>
                    <a:bodyPr/>
                    <a:p>
                      <a:pPr algn="ctr">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维生素缺乏</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维生素</a:t>
                      </a:r>
                      <a:r>
                        <a:rPr lang="en-US"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K</a:t>
                      </a: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缺乏症状（低凝血酶原血症、出血倾向）、复合维生素</a:t>
                      </a:r>
                      <a:r>
                        <a:rPr lang="en-US"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B</a:t>
                      </a: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缺乏症状（舌炎、口腔炎、食欲缺乏、神经炎）</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r h="331470">
                <a:tc>
                  <a:txBody>
                    <a:bodyPr/>
                    <a:p>
                      <a:pPr algn="ctr">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其它</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en-US"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 </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a:effectLst/>
                          <a:latin typeface="Microsoft YaHei UI Light" panose="020B0502040204020203" pitchFamily="34" charset="-122"/>
                          <a:ea typeface="Microsoft YaHei UI Light" panose="020B0502040204020203" pitchFamily="34" charset="-122"/>
                          <a:cs typeface="Times New Roman" panose="02020603050405020304" pitchFamily="18" charset="0"/>
                        </a:rPr>
                        <a:t>眩晕、头痛、胸部压迫感</a:t>
                      </a:r>
                      <a:endParaRPr lang="zh-CN" sz="1400" kern="10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c>
                  <a:txBody>
                    <a:bodyPr/>
                    <a:p>
                      <a:pPr algn="l">
                        <a:lnSpc>
                          <a:spcPct val="150000"/>
                        </a:lnSpc>
                        <a:spcAft>
                          <a:spcPts val="0"/>
                        </a:spcAft>
                      </a:pPr>
                      <a:r>
                        <a:rPr lang="zh-CN" sz="1400" kern="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rPr>
                        <a:t>麻木</a:t>
                      </a:r>
                      <a:endParaRPr lang="zh-CN" sz="1400" kern="100" dirty="0">
                        <a:effectLst/>
                        <a:latin typeface="Microsoft YaHei UI Light" panose="020B0502040204020203" pitchFamily="34" charset="-122"/>
                        <a:ea typeface="Microsoft YaHei UI Light" panose="020B0502040204020203" pitchFamily="34" charset="-122"/>
                        <a:cs typeface="Times New Roman" panose="02020603050405020304" pitchFamily="18" charset="0"/>
                      </a:endParaRPr>
                    </a:p>
                  </a:txBody>
                  <a:tcPr marL="68580" marR="68580" marT="0" marB="0"/>
                </a:tc>
              </a:tr>
            </a:tbl>
          </a:graphicData>
        </a:graphic>
      </p:graphicFrame>
      <p:sp>
        <p:nvSpPr>
          <p:cNvPr id="9" name="文本框 8"/>
          <p:cNvSpPr txBox="1"/>
          <p:nvPr/>
        </p:nvSpPr>
        <p:spPr>
          <a:xfrm>
            <a:off x="9436100" y="6238240"/>
            <a:ext cx="4064000" cy="306705"/>
          </a:xfrm>
          <a:prstGeom prst="rect">
            <a:avLst/>
          </a:prstGeom>
          <a:noFill/>
        </p:spPr>
        <p:txBody>
          <a:bodyPr wrap="square" rtlCol="0">
            <a:spAutoFit/>
          </a:bodyPr>
          <a:p>
            <a:r>
              <a:rPr lang="zh-CN" altLang="en-US" sz="1400">
                <a:solidFill>
                  <a:srgbClr val="FF0000"/>
                </a:solidFill>
              </a:rPr>
              <a:t>详情请参考说明书</a:t>
            </a:r>
            <a:endParaRPr lang="zh-CN" altLang="en-US" sz="1400">
              <a:solidFill>
                <a:srgbClr val="FF0000"/>
              </a:solidFill>
            </a:endParaRPr>
          </a:p>
        </p:txBody>
      </p:sp>
      <p:sp>
        <p:nvSpPr>
          <p:cNvPr id="17" name="文本框 16"/>
          <p:cNvSpPr txBox="1"/>
          <p:nvPr/>
        </p:nvSpPr>
        <p:spPr>
          <a:xfrm>
            <a:off x="4589145" y="563880"/>
            <a:ext cx="6769100" cy="1476375"/>
          </a:xfrm>
          <a:prstGeom prst="rect">
            <a:avLst/>
          </a:prstGeom>
          <a:noFill/>
        </p:spPr>
        <p:txBody>
          <a:bodyPr wrap="square" rtlCol="0">
            <a:spAutoFit/>
          </a:bodyPr>
          <a:p>
            <a:r>
              <a:rPr lang="zh-CN" altLang="zh-CN" b="1" kern="0" dirty="0">
                <a:effectLst/>
                <a:sym typeface="+mn-ea"/>
              </a:rPr>
              <a:t>主要不良反应</a:t>
            </a:r>
            <a:r>
              <a:rPr lang="zh-CN" altLang="en-US" kern="0" dirty="0">
                <a:effectLst/>
                <a:sym typeface="+mn-ea"/>
              </a:rPr>
              <a:t>：</a:t>
            </a:r>
            <a:r>
              <a:rPr lang="zh-CN" altLang="zh-CN" kern="0" dirty="0">
                <a:effectLst/>
                <a:sym typeface="+mn-ea"/>
              </a:rPr>
              <a:t>消化道症状（</a:t>
            </a:r>
            <a:r>
              <a:rPr lang="en-US" altLang="zh-CN" kern="0" dirty="0">
                <a:effectLst/>
                <a:sym typeface="+mn-ea"/>
              </a:rPr>
              <a:t>110</a:t>
            </a:r>
            <a:r>
              <a:rPr lang="zh-CN" altLang="zh-CN" kern="0" dirty="0">
                <a:effectLst/>
                <a:sym typeface="+mn-ea"/>
              </a:rPr>
              <a:t>例，</a:t>
            </a:r>
            <a:r>
              <a:rPr lang="en-US" altLang="zh-CN" kern="0" dirty="0">
                <a:effectLst/>
                <a:sym typeface="+mn-ea"/>
              </a:rPr>
              <a:t>0.80%</a:t>
            </a:r>
            <a:r>
              <a:rPr lang="zh-CN" altLang="zh-CN" kern="0" dirty="0">
                <a:effectLst/>
                <a:sym typeface="+mn-ea"/>
              </a:rPr>
              <a:t>），如腹泻或腹痛；皮肤症状（</a:t>
            </a:r>
            <a:r>
              <a:rPr lang="en-US" altLang="zh-CN" kern="0" dirty="0">
                <a:effectLst/>
                <a:sym typeface="+mn-ea"/>
              </a:rPr>
              <a:t>31</a:t>
            </a:r>
            <a:r>
              <a:rPr lang="zh-CN" altLang="zh-CN" kern="0" dirty="0">
                <a:effectLst/>
                <a:sym typeface="+mn-ea"/>
              </a:rPr>
              <a:t>例，</a:t>
            </a:r>
            <a:r>
              <a:rPr lang="en-US" altLang="zh-CN" kern="0" dirty="0">
                <a:effectLst/>
                <a:sym typeface="+mn-ea"/>
              </a:rPr>
              <a:t>0.23%</a:t>
            </a:r>
            <a:r>
              <a:rPr lang="zh-CN" altLang="zh-CN" kern="0" dirty="0">
                <a:effectLst/>
                <a:sym typeface="+mn-ea"/>
              </a:rPr>
              <a:t>），如皮疹或瘙痒。主要的实验室数据异常包括谷丙转氨酶（</a:t>
            </a:r>
            <a:r>
              <a:rPr lang="en-US" altLang="zh-CN" kern="0" dirty="0">
                <a:effectLst/>
                <a:sym typeface="+mn-ea"/>
              </a:rPr>
              <a:t>126</a:t>
            </a:r>
            <a:r>
              <a:rPr lang="zh-CN" altLang="zh-CN" kern="0" dirty="0">
                <a:effectLst/>
                <a:sym typeface="+mn-ea"/>
              </a:rPr>
              <a:t>例，</a:t>
            </a:r>
            <a:r>
              <a:rPr lang="en-US" altLang="zh-CN" kern="0" dirty="0">
                <a:effectLst/>
                <a:sym typeface="+mn-ea"/>
              </a:rPr>
              <a:t>0.92%</a:t>
            </a:r>
            <a:r>
              <a:rPr lang="zh-CN" altLang="zh-CN" kern="0" dirty="0">
                <a:effectLst/>
                <a:sym typeface="+mn-ea"/>
              </a:rPr>
              <a:t>）和谷草转氨酶（</a:t>
            </a:r>
            <a:r>
              <a:rPr lang="en-US" altLang="zh-CN" kern="0" dirty="0">
                <a:effectLst/>
                <a:sym typeface="+mn-ea"/>
              </a:rPr>
              <a:t>89</a:t>
            </a:r>
            <a:r>
              <a:rPr lang="zh-CN" altLang="zh-CN" kern="0" dirty="0">
                <a:effectLst/>
                <a:sym typeface="+mn-ea"/>
              </a:rPr>
              <a:t>例，</a:t>
            </a:r>
            <a:r>
              <a:rPr lang="en-US" altLang="zh-CN" kern="0" dirty="0">
                <a:effectLst/>
                <a:sym typeface="+mn-ea"/>
              </a:rPr>
              <a:t>0.65%</a:t>
            </a:r>
            <a:r>
              <a:rPr lang="zh-CN" altLang="zh-CN" kern="0" dirty="0">
                <a:effectLst/>
                <a:sym typeface="+mn-ea"/>
              </a:rPr>
              <a:t>）升高；嗜酸性粒细胞增多（</a:t>
            </a:r>
            <a:r>
              <a:rPr lang="en-US" altLang="zh-CN" kern="0" dirty="0">
                <a:effectLst/>
                <a:sym typeface="+mn-ea"/>
              </a:rPr>
              <a:t>41</a:t>
            </a:r>
            <a:r>
              <a:rPr lang="zh-CN" altLang="zh-CN" kern="0" dirty="0">
                <a:effectLst/>
                <a:sym typeface="+mn-ea"/>
              </a:rPr>
              <a:t>例，</a:t>
            </a:r>
            <a:r>
              <a:rPr lang="en-US" altLang="zh-CN" kern="0" dirty="0">
                <a:effectLst/>
                <a:sym typeface="+mn-ea"/>
              </a:rPr>
              <a:t>0.30%</a:t>
            </a:r>
            <a:r>
              <a:rPr lang="zh-CN" altLang="zh-CN" kern="0" dirty="0">
                <a:effectLst/>
                <a:sym typeface="+mn-ea"/>
              </a:rPr>
              <a:t>）。</a:t>
            </a:r>
            <a:endParaRPr lang="zh-CN" altLang="zh-CN" kern="100" dirty="0">
              <a:effectLst/>
            </a:endParaRPr>
          </a:p>
          <a:p>
            <a:endParaRPr lang="zh-CN" altLang="en-US"/>
          </a:p>
        </p:txBody>
      </p:sp>
      <p:pic>
        <p:nvPicPr>
          <p:cNvPr id="20" name="图片 19" descr="海山logo"/>
          <p:cNvPicPr>
            <a:picLocks noChangeAspect="1"/>
          </p:cNvPicPr>
          <p:nvPr>
            <p:custDataLst>
              <p:tags r:id="rId2"/>
            </p:custDataLst>
          </p:nvPr>
        </p:nvPicPr>
        <p:blipFill>
          <a:blip r:embed="rId3"/>
          <a:stretch>
            <a:fillRect/>
          </a:stretch>
        </p:blipFill>
        <p:spPr>
          <a:xfrm>
            <a:off x="0" y="0"/>
            <a:ext cx="2854960" cy="9829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tretch>
            <a:fillRect/>
          </a:stretch>
        </p:blipFill>
        <p:spPr>
          <a:xfrm>
            <a:off x="10570586" y="5645150"/>
            <a:ext cx="457818" cy="523220"/>
          </a:xfrm>
          <a:prstGeom prst="rect">
            <a:avLst/>
          </a:prstGeom>
        </p:spPr>
      </p:pic>
      <p:pic>
        <p:nvPicPr>
          <p:cNvPr id="3" name="图片 2" descr="海山logo"/>
          <p:cNvPicPr>
            <a:picLocks noChangeAspect="1"/>
          </p:cNvPicPr>
          <p:nvPr>
            <p:custDataLst>
              <p:tags r:id="rId2"/>
            </p:custDataLst>
          </p:nvPr>
        </p:nvPicPr>
        <p:blipFill>
          <a:blip r:embed="rId3"/>
          <a:stretch>
            <a:fillRect/>
          </a:stretch>
        </p:blipFill>
        <p:spPr>
          <a:xfrm>
            <a:off x="0" y="0"/>
            <a:ext cx="2854960" cy="982980"/>
          </a:xfrm>
          <a:prstGeom prst="rect">
            <a:avLst/>
          </a:prstGeom>
        </p:spPr>
      </p:pic>
      <p:sp>
        <p:nvSpPr>
          <p:cNvPr id="4" name="文本框 3"/>
          <p:cNvSpPr txBox="1"/>
          <p:nvPr/>
        </p:nvSpPr>
        <p:spPr>
          <a:xfrm>
            <a:off x="664210" y="1024890"/>
            <a:ext cx="3759835" cy="832485"/>
          </a:xfrm>
          <a:prstGeom prst="rect">
            <a:avLst/>
          </a:prstGeom>
          <a:noFill/>
        </p:spPr>
        <p:txBody>
          <a:bodyPr wrap="square" rtlCol="0">
            <a:noAutofit/>
            <a:scene3d>
              <a:camera prst="orthographicFront"/>
              <a:lightRig rig="threePt" dir="t"/>
            </a:scene3d>
          </a:bodyPr>
          <a:p>
            <a:endParaRPr lang="zh-CN" altLang="zh-CN"/>
          </a:p>
          <a:p>
            <a:r>
              <a:rPr lang="en-US" altLang="zh-CN"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r>
              <a:rPr lang="zh-CN" altLang="en-US"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zh-CN" altLang="zh-CN"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空腹人体生物等效</a:t>
            </a:r>
            <a:endParaRPr lang="zh-CN" altLang="zh-CN"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0" name="文本框 99"/>
          <p:cNvSpPr txBox="1"/>
          <p:nvPr/>
        </p:nvSpPr>
        <p:spPr>
          <a:xfrm>
            <a:off x="348615" y="1899285"/>
            <a:ext cx="4271645" cy="337185"/>
          </a:xfrm>
          <a:prstGeom prst="rect">
            <a:avLst/>
          </a:prstGeom>
          <a:noFill/>
          <a:ln w="9525">
            <a:noFill/>
          </a:ln>
        </p:spPr>
        <p:txBody>
          <a:bodyPr wrap="square">
            <a:spAutoFit/>
          </a:bodyPr>
          <a:p>
            <a:pPr indent="0" algn="ctr"/>
            <a:r>
              <a:rPr lang="en-US" altLang="zh-CN" sz="1600" b="0">
                <a:latin typeface="Times New Roman" panose="02020603050405020304" pitchFamily="18" charset="0"/>
                <a:cs typeface="等线" charset="0"/>
              </a:rPr>
              <a:t>    </a:t>
            </a:r>
            <a:r>
              <a:rPr lang="zh-CN" sz="1600" b="0">
                <a:ln w="22225">
                  <a:solidFill>
                    <a:schemeClr val="accent2"/>
                  </a:solidFill>
                  <a:prstDash val="solid"/>
                </a:ln>
                <a:solidFill>
                  <a:schemeClr val="accent2">
                    <a:lumMod val="40000"/>
                    <a:lumOff val="60000"/>
                  </a:schemeClr>
                </a:solidFill>
                <a:effectLst/>
                <a:latin typeface="Times New Roman" panose="02020603050405020304" pitchFamily="18" charset="0"/>
                <a:cs typeface="等线" charset="0"/>
              </a:rPr>
              <a:t>空腹仿制制剂与参比制剂人体生物等效结果</a:t>
            </a:r>
            <a:endParaRPr lang="zh-CN" altLang="en-US" sz="1600" b="0">
              <a:ln w="22225">
                <a:solidFill>
                  <a:schemeClr val="accent2"/>
                </a:solidFill>
                <a:prstDash val="solid"/>
              </a:ln>
              <a:solidFill>
                <a:schemeClr val="accent2">
                  <a:lumMod val="40000"/>
                  <a:lumOff val="60000"/>
                </a:schemeClr>
              </a:solidFill>
              <a:effectLst/>
              <a:latin typeface="Times New Roman" panose="02020603050405020304" pitchFamily="18" charset="0"/>
              <a:cs typeface="等线" charset="0"/>
            </a:endParaRPr>
          </a:p>
        </p:txBody>
      </p:sp>
      <p:graphicFrame>
        <p:nvGraphicFramePr>
          <p:cNvPr id="5" name="表格 4"/>
          <p:cNvGraphicFramePr/>
          <p:nvPr>
            <p:custDataLst>
              <p:tags r:id="rId4"/>
            </p:custDataLst>
          </p:nvPr>
        </p:nvGraphicFramePr>
        <p:xfrm>
          <a:off x="403225" y="2336165"/>
          <a:ext cx="11110595" cy="3082290"/>
        </p:xfrm>
        <a:graphic>
          <a:graphicData uri="http://schemas.openxmlformats.org/drawingml/2006/table">
            <a:tbl>
              <a:tblPr/>
              <a:tblGrid>
                <a:gridCol w="561975"/>
                <a:gridCol w="10548620"/>
              </a:tblGrid>
              <a:tr h="1256030">
                <a:tc>
                  <a:txBody>
                    <a:bodyPr/>
                    <a:p>
                      <a:pPr indent="0" algn="ctr">
                        <a:buNone/>
                      </a:pPr>
                      <a:r>
                        <a:rPr lang="en-US" sz="1200" b="1">
                          <a:latin typeface="Times New Roman" panose="02020603050405020304" pitchFamily="18" charset="0"/>
                          <a:cs typeface="Times New Roman" panose="02020603050405020304" pitchFamily="18" charset="0"/>
                        </a:rPr>
                        <a:t>生物等效性评价</a:t>
                      </a:r>
                      <a:endParaRPr lang="en-US" altLang="en-US" sz="12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Times New Roman" panose="02020603050405020304" pitchFamily="18" charset="0"/>
                          <a:cs typeface="Times New Roman" panose="02020603050405020304" pitchFamily="18" charset="0"/>
                        </a:rPr>
                        <a:t>受试制剂和参比制剂头孢地尼的药代动力学参数（C</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、AUC</a:t>
                      </a:r>
                      <a:r>
                        <a:rPr lang="en-US" sz="1200" b="0" baseline="-25000">
                          <a:solidFill>
                            <a:srgbClr val="000000"/>
                          </a:solidFill>
                          <a:latin typeface="Times New Roman" panose="02020603050405020304" pitchFamily="18" charset="0"/>
                          <a:cs typeface="Times New Roman" panose="02020603050405020304" pitchFamily="18" charset="0"/>
                        </a:rPr>
                        <a:t>0-t</a:t>
                      </a:r>
                      <a:r>
                        <a:rPr lang="en-US" sz="1200" b="0">
                          <a:solidFill>
                            <a:srgbClr val="000000"/>
                          </a:solidFill>
                          <a:latin typeface="Times New Roman" panose="02020603050405020304" pitchFamily="18" charset="0"/>
                          <a:cs typeface="Times New Roman" panose="02020603050405020304" pitchFamily="18" charset="0"/>
                        </a:rPr>
                        <a:t>和AUC</a:t>
                      </a:r>
                      <a:r>
                        <a:rPr lang="en-US" sz="1200" b="0" baseline="-25000">
                          <a:solidFill>
                            <a:srgbClr val="000000"/>
                          </a:solidFill>
                          <a:latin typeface="Times New Roman" panose="02020603050405020304" pitchFamily="18" charset="0"/>
                          <a:cs typeface="Times New Roman" panose="02020603050405020304" pitchFamily="18" charset="0"/>
                        </a:rPr>
                        <a:t>0-∞</a:t>
                      </a:r>
                      <a:r>
                        <a:rPr lang="en-US" sz="1200" b="0">
                          <a:solidFill>
                            <a:srgbClr val="000000"/>
                          </a:solidFill>
                          <a:latin typeface="Times New Roman" panose="02020603050405020304" pitchFamily="18" charset="0"/>
                          <a:cs typeface="Times New Roman" panose="02020603050405020304" pitchFamily="18" charset="0"/>
                        </a:rPr>
                        <a:t>）经自然对数转换后进行方差分析，方差分析模型中药物、周期、顺序作为固定效应，受试者（顺序）作为随机效应。C</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、AUC</a:t>
                      </a:r>
                      <a:r>
                        <a:rPr lang="en-US" sz="1200" b="0" baseline="-25000">
                          <a:solidFill>
                            <a:srgbClr val="000000"/>
                          </a:solidFill>
                          <a:latin typeface="Times New Roman" panose="02020603050405020304" pitchFamily="18" charset="0"/>
                          <a:cs typeface="Times New Roman" panose="02020603050405020304" pitchFamily="18" charset="0"/>
                        </a:rPr>
                        <a:t>0-t</a:t>
                      </a:r>
                      <a:r>
                        <a:rPr lang="en-US" sz="1200" b="0">
                          <a:solidFill>
                            <a:srgbClr val="000000"/>
                          </a:solidFill>
                          <a:latin typeface="Times New Roman" panose="02020603050405020304" pitchFamily="18" charset="0"/>
                          <a:cs typeface="Times New Roman" panose="02020603050405020304" pitchFamily="18" charset="0"/>
                        </a:rPr>
                        <a:t>和AUC</a:t>
                      </a:r>
                      <a:r>
                        <a:rPr lang="en-US" sz="1200" b="0" baseline="-25000">
                          <a:solidFill>
                            <a:srgbClr val="000000"/>
                          </a:solidFill>
                          <a:latin typeface="Times New Roman" panose="02020603050405020304" pitchFamily="18" charset="0"/>
                          <a:cs typeface="Times New Roman" panose="02020603050405020304" pitchFamily="18" charset="0"/>
                        </a:rPr>
                        <a:t>0-∞</a:t>
                      </a:r>
                      <a:r>
                        <a:rPr lang="en-US" sz="1200" b="0">
                          <a:solidFill>
                            <a:srgbClr val="000000"/>
                          </a:solidFill>
                          <a:latin typeface="Times New Roman" panose="02020603050405020304" pitchFamily="18" charset="0"/>
                          <a:cs typeface="Times New Roman" panose="02020603050405020304" pitchFamily="18" charset="0"/>
                        </a:rPr>
                        <a:t>在药物、周期、顺序间差异均无统计学意义，在受试者（顺序）间差异有统计学意义。受试制剂和参比制剂头孢地尼的药代动力学参数C</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、AUC</a:t>
                      </a:r>
                      <a:r>
                        <a:rPr lang="en-US" sz="1200" b="0" baseline="-25000">
                          <a:solidFill>
                            <a:srgbClr val="000000"/>
                          </a:solidFill>
                          <a:latin typeface="Times New Roman" panose="02020603050405020304" pitchFamily="18" charset="0"/>
                          <a:cs typeface="Times New Roman" panose="02020603050405020304" pitchFamily="18" charset="0"/>
                        </a:rPr>
                        <a:t>0-t</a:t>
                      </a:r>
                      <a:r>
                        <a:rPr lang="en-US" sz="1200" b="0">
                          <a:solidFill>
                            <a:srgbClr val="000000"/>
                          </a:solidFill>
                          <a:latin typeface="Times New Roman" panose="02020603050405020304" pitchFamily="18" charset="0"/>
                          <a:cs typeface="Times New Roman" panose="02020603050405020304" pitchFamily="18" charset="0"/>
                        </a:rPr>
                        <a:t>和AUC</a:t>
                      </a:r>
                      <a:r>
                        <a:rPr lang="en-US" sz="1200" b="0" baseline="-25000">
                          <a:solidFill>
                            <a:srgbClr val="000000"/>
                          </a:solidFill>
                          <a:latin typeface="Times New Roman" panose="02020603050405020304" pitchFamily="18" charset="0"/>
                          <a:cs typeface="Times New Roman" panose="02020603050405020304" pitchFamily="18" charset="0"/>
                        </a:rPr>
                        <a:t>0-∞</a:t>
                      </a:r>
                      <a:r>
                        <a:rPr lang="en-US" sz="1200" b="0">
                          <a:solidFill>
                            <a:srgbClr val="000000"/>
                          </a:solidFill>
                          <a:latin typeface="Times New Roman" panose="02020603050405020304" pitchFamily="18" charset="0"/>
                          <a:cs typeface="Times New Roman" panose="02020603050405020304" pitchFamily="18" charset="0"/>
                        </a:rPr>
                        <a:t>几何均值比值及其90%置信区间分别为96.29% (91.41%-101.44%)、98.09% (93.13%-103.30%)和98.10% (93.07%-103.41%)，均在80.00%-125.00%范围内。双单侧 t 检验接受两制剂等效的假设。受试制剂头孢地尼和参比制剂头孢地尼空腹状态下生物等效性成立。受试制剂和参比制剂的T</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中位数及范围分别为2.50 (2-5)h和2.50 (1.5-4.5)h。符号秩检验结果显示T</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在两制剂间无显著性差异。</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81100">
                <a:tc>
                  <a:txBody>
                    <a:bodyPr/>
                    <a:p>
                      <a:pPr indent="0" algn="ctr">
                        <a:buNone/>
                      </a:pPr>
                      <a:r>
                        <a:rPr lang="en-US" sz="1200" b="1">
                          <a:latin typeface="Times New Roman" panose="02020603050405020304" pitchFamily="18" charset="0"/>
                          <a:cs typeface="Times New Roman" panose="02020603050405020304" pitchFamily="18" charset="0"/>
                        </a:rPr>
                        <a:t>安全性评价</a:t>
                      </a:r>
                      <a:endParaRPr lang="en-US" altLang="en-US" sz="12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pitchFamily="18" charset="0"/>
                          <a:cs typeface="Times New Roman" panose="02020603050405020304" pitchFamily="18" charset="0"/>
                        </a:rPr>
                        <a:t>本研究空腹试验共有11例受试者发生17例次不良事件，不良事件发生率为31.43%(11/35)。其中，有6例7例次发生在受试制剂阶段，不良事件发生率为17.65%(6/34)；有6例10例次发生在参比制剂阶段，不良事件发生率为17.14%(6/35)。空腹试验共有2例受试者发生5例次不良反应，不良反应发生率为5.71%(2/35)；其中，有1例1例次发生在受试制剂阶段，不良反应发生率为2.94%(1/34)；有1例4例次发生在参比制剂阶段，不良反应发生率为2.86%(1/35)。空腹试验没有发生任何严重不良事件、严重不良反应、导致退出的不良事件或不良反应。</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5160">
                <a:tc>
                  <a:txBody>
                    <a:bodyPr/>
                    <a:p>
                      <a:pPr indent="0" algn="ctr">
                        <a:buNone/>
                      </a:pPr>
                      <a:r>
                        <a:rPr lang="en-US" sz="1200" b="1">
                          <a:latin typeface="Times New Roman" panose="02020603050405020304" pitchFamily="18" charset="0"/>
                          <a:cs typeface="Times New Roman" panose="02020603050405020304" pitchFamily="18" charset="0"/>
                        </a:rPr>
                        <a:t>结论</a:t>
                      </a:r>
                      <a:endParaRPr lang="en-US" altLang="en-US" sz="12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Times New Roman" panose="02020603050405020304" pitchFamily="18" charset="0"/>
                          <a:cs typeface="Times New Roman" panose="02020603050405020304" pitchFamily="18" charset="0"/>
                        </a:rPr>
                        <a:t>通过对空腹生物等效性研究中受试制剂和参比制剂的血中头孢地尼的药动学参数AUC</a:t>
                      </a:r>
                      <a:r>
                        <a:rPr lang="en-US" sz="1200" b="0" baseline="-25000">
                          <a:solidFill>
                            <a:srgbClr val="000000"/>
                          </a:solidFill>
                          <a:latin typeface="Times New Roman" panose="02020603050405020304" pitchFamily="18" charset="0"/>
                          <a:cs typeface="Times New Roman" panose="02020603050405020304" pitchFamily="18" charset="0"/>
                        </a:rPr>
                        <a:t>0-t</a:t>
                      </a:r>
                      <a:r>
                        <a:rPr lang="en-US" sz="1200" b="0">
                          <a:solidFill>
                            <a:srgbClr val="000000"/>
                          </a:solidFill>
                          <a:latin typeface="Times New Roman" panose="02020603050405020304" pitchFamily="18" charset="0"/>
                          <a:cs typeface="Times New Roman" panose="02020603050405020304" pitchFamily="18" charset="0"/>
                        </a:rPr>
                        <a:t>、AUC</a:t>
                      </a:r>
                      <a:r>
                        <a:rPr lang="en-US" sz="1200" b="0" baseline="-25000">
                          <a:solidFill>
                            <a:srgbClr val="000000"/>
                          </a:solidFill>
                          <a:latin typeface="Times New Roman" panose="02020603050405020304" pitchFamily="18" charset="0"/>
                          <a:cs typeface="Times New Roman" panose="02020603050405020304" pitchFamily="18" charset="0"/>
                        </a:rPr>
                        <a:t>0-∞</a:t>
                      </a:r>
                      <a:r>
                        <a:rPr lang="en-US" sz="1200" b="0">
                          <a:solidFill>
                            <a:srgbClr val="000000"/>
                          </a:solidFill>
                          <a:latin typeface="Times New Roman" panose="02020603050405020304" pitchFamily="18" charset="0"/>
                          <a:cs typeface="Times New Roman" panose="02020603050405020304" pitchFamily="18" charset="0"/>
                        </a:rPr>
                        <a:t>和C</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进行统计学评价得到受试制剂和参比制剂AUC</a:t>
                      </a:r>
                      <a:r>
                        <a:rPr lang="en-US" sz="1200" b="0" baseline="-25000">
                          <a:solidFill>
                            <a:srgbClr val="000000"/>
                          </a:solidFill>
                          <a:latin typeface="Times New Roman" panose="02020603050405020304" pitchFamily="18" charset="0"/>
                          <a:cs typeface="Times New Roman" panose="02020603050405020304" pitchFamily="18" charset="0"/>
                        </a:rPr>
                        <a:t>0-t</a:t>
                      </a:r>
                      <a:r>
                        <a:rPr lang="en-US" sz="1200" b="0">
                          <a:solidFill>
                            <a:srgbClr val="000000"/>
                          </a:solidFill>
                          <a:latin typeface="Times New Roman" panose="02020603050405020304" pitchFamily="18" charset="0"/>
                          <a:cs typeface="Times New Roman" panose="02020603050405020304" pitchFamily="18" charset="0"/>
                        </a:rPr>
                        <a:t>、AUC</a:t>
                      </a:r>
                      <a:r>
                        <a:rPr lang="en-US" sz="1200" b="0" baseline="-25000">
                          <a:solidFill>
                            <a:srgbClr val="000000"/>
                          </a:solidFill>
                          <a:latin typeface="Times New Roman" panose="02020603050405020304" pitchFamily="18" charset="0"/>
                          <a:cs typeface="Times New Roman" panose="02020603050405020304" pitchFamily="18" charset="0"/>
                        </a:rPr>
                        <a:t>0-∞</a:t>
                      </a:r>
                      <a:r>
                        <a:rPr lang="en-US" sz="1200" b="0">
                          <a:solidFill>
                            <a:srgbClr val="000000"/>
                          </a:solidFill>
                          <a:latin typeface="Times New Roman" panose="02020603050405020304" pitchFamily="18" charset="0"/>
                          <a:cs typeface="Times New Roman" panose="02020603050405020304" pitchFamily="18" charset="0"/>
                        </a:rPr>
                        <a:t>和C</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几何均值比值的90%置信区间，均在法规要求的80.00%~125.00%范围内，T</a:t>
                      </a:r>
                      <a:r>
                        <a:rPr lang="en-US" sz="1200" b="0" baseline="-25000">
                          <a:solidFill>
                            <a:srgbClr val="000000"/>
                          </a:solidFill>
                          <a:latin typeface="Times New Roman" panose="02020603050405020304" pitchFamily="18" charset="0"/>
                          <a:cs typeface="Times New Roman" panose="02020603050405020304" pitchFamily="18" charset="0"/>
                        </a:rPr>
                        <a:t>max</a:t>
                      </a:r>
                      <a:r>
                        <a:rPr lang="en-US" sz="1200" b="0">
                          <a:solidFill>
                            <a:srgbClr val="000000"/>
                          </a:solidFill>
                          <a:latin typeface="Times New Roman" panose="02020603050405020304" pitchFamily="18" charset="0"/>
                          <a:cs typeface="Times New Roman" panose="02020603050405020304" pitchFamily="18" charset="0"/>
                        </a:rPr>
                        <a:t>两制剂间差异无统计学意义。双单侧</a:t>
                      </a:r>
                      <a:r>
                        <a:rPr lang="en-US" sz="1200" b="0" i="1">
                          <a:solidFill>
                            <a:srgbClr val="000000"/>
                          </a:solidFill>
                          <a:latin typeface="Times New Roman" panose="02020603050405020304" pitchFamily="18" charset="0"/>
                          <a:cs typeface="Times New Roman" panose="02020603050405020304" pitchFamily="18" charset="0"/>
                        </a:rPr>
                        <a:t>t</a:t>
                      </a:r>
                      <a:r>
                        <a:rPr lang="en-US" sz="1200" b="0">
                          <a:solidFill>
                            <a:srgbClr val="000000"/>
                          </a:solidFill>
                          <a:latin typeface="Times New Roman" panose="02020603050405020304" pitchFamily="18" charset="0"/>
                          <a:cs typeface="Times New Roman" panose="02020603050405020304" pitchFamily="18" charset="0"/>
                        </a:rPr>
                        <a:t>检验接受两制剂等效的假设，故空腹生物等效性研究可认为受试制剂与参比制剂生物等效。</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6068060" y="626110"/>
            <a:ext cx="5149215" cy="804545"/>
          </a:xfrm>
          <a:prstGeom prst="rect">
            <a:avLst/>
          </a:prstGeom>
          <a:noFill/>
        </p:spPr>
        <p:txBody>
          <a:bodyPr wrap="square" rtlCol="0">
            <a:noAutofit/>
          </a:bodyPr>
          <a:p>
            <a:r>
              <a:rPr lang="zh-CN" altLang="zh-CN" sz="4800" b="1">
                <a:solidFill>
                  <a:schemeClr val="tx1"/>
                </a:solidFill>
                <a:effectLst>
                  <a:outerShdw blurRad="38100" dist="19050" dir="2700000" algn="tl" rotWithShape="0">
                    <a:schemeClr val="dk1">
                      <a:alpha val="40000"/>
                    </a:schemeClr>
                  </a:outerShdw>
                </a:effectLst>
                <a:sym typeface="+mn-ea"/>
              </a:rPr>
              <a:t>生物等效性评价</a:t>
            </a:r>
            <a:endParaRPr lang="zh-CN" altLang="zh-CN" sz="4800" b="1">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tretch>
            <a:fillRect/>
          </a:stretch>
        </p:blipFill>
        <p:spPr>
          <a:xfrm>
            <a:off x="11488161" y="4591685"/>
            <a:ext cx="457818" cy="523220"/>
          </a:xfrm>
          <a:prstGeom prst="rect">
            <a:avLst/>
          </a:prstGeom>
        </p:spPr>
      </p:pic>
      <p:pic>
        <p:nvPicPr>
          <p:cNvPr id="3" name="图片 2" descr="海山logo"/>
          <p:cNvPicPr>
            <a:picLocks noChangeAspect="1"/>
          </p:cNvPicPr>
          <p:nvPr>
            <p:custDataLst>
              <p:tags r:id="rId2"/>
            </p:custDataLst>
          </p:nvPr>
        </p:nvPicPr>
        <p:blipFill>
          <a:blip r:embed="rId3"/>
          <a:stretch>
            <a:fillRect/>
          </a:stretch>
        </p:blipFill>
        <p:spPr>
          <a:xfrm>
            <a:off x="0" y="0"/>
            <a:ext cx="2854960" cy="982980"/>
          </a:xfrm>
          <a:prstGeom prst="rect">
            <a:avLst/>
          </a:prstGeom>
        </p:spPr>
      </p:pic>
      <p:sp>
        <p:nvSpPr>
          <p:cNvPr id="4" name="文本框 3"/>
          <p:cNvSpPr txBox="1"/>
          <p:nvPr/>
        </p:nvSpPr>
        <p:spPr>
          <a:xfrm>
            <a:off x="149860" y="874395"/>
            <a:ext cx="9973310" cy="1128395"/>
          </a:xfrm>
          <a:prstGeom prst="rect">
            <a:avLst/>
          </a:prstGeom>
          <a:noFill/>
        </p:spPr>
        <p:txBody>
          <a:bodyPr wrap="square" rtlCol="0">
            <a:noAutofit/>
          </a:bodyPr>
          <a:p>
            <a:r>
              <a:rPr lang="en-US" altLang="zh-CN" sz="3200">
                <a:solidFill>
                  <a:schemeClr val="accent1"/>
                </a:solidFill>
                <a:effectLst>
                  <a:outerShdw blurRad="38100" dist="25400" dir="5400000" algn="ctr" rotWithShape="0">
                    <a:srgbClr val="6E747A">
                      <a:alpha val="43000"/>
                    </a:srgbClr>
                  </a:outerShdw>
                </a:effectLst>
              </a:rPr>
              <a:t>              </a:t>
            </a:r>
            <a:r>
              <a:rPr lang="en-US" altLang="zh-CN" sz="2800">
                <a:solidFill>
                  <a:schemeClr val="accent1"/>
                </a:solidFill>
                <a:effectLst>
                  <a:outerShdw blurRad="38100" dist="25400" dir="5400000" algn="ctr" rotWithShape="0">
                    <a:srgbClr val="6E747A">
                      <a:alpha val="43000"/>
                    </a:srgbClr>
                  </a:outerShdw>
                </a:effectLst>
              </a:rPr>
              <a:t>  </a:t>
            </a:r>
            <a:r>
              <a:rPr lang="en-US" altLang="zh-CN" sz="28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r>
              <a:rPr lang="zh-CN" altLang="en-US" sz="28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、餐后人体生物等效</a:t>
            </a:r>
            <a:endParaRPr lang="zh-CN" altLang="en-US" sz="28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en-US" altLang="zh-CN">
                <a:ln w="22225">
                  <a:solidFill>
                    <a:schemeClr val="accent2"/>
                  </a:solidFill>
                  <a:prstDash val="solid"/>
                </a:ln>
                <a:solidFill>
                  <a:schemeClr val="accent2">
                    <a:lumMod val="40000"/>
                    <a:lumOff val="60000"/>
                  </a:schemeClr>
                </a:solidFill>
                <a:effectLst/>
              </a:rPr>
              <a:t>       </a:t>
            </a:r>
            <a:endParaRPr lang="en-US" altLang="zh-CN">
              <a:ln w="22225">
                <a:solidFill>
                  <a:schemeClr val="accent2"/>
                </a:solidFill>
                <a:prstDash val="solid"/>
              </a:ln>
              <a:solidFill>
                <a:schemeClr val="accent2">
                  <a:lumMod val="40000"/>
                  <a:lumOff val="60000"/>
                </a:schemeClr>
              </a:solidFill>
              <a:effectLst/>
            </a:endParaRPr>
          </a:p>
          <a:p>
            <a:r>
              <a:rPr lang="en-US" altLang="zh-CN">
                <a:ln w="22225">
                  <a:solidFill>
                    <a:schemeClr val="accent2"/>
                  </a:solidFill>
                  <a:prstDash val="solid"/>
                </a:ln>
                <a:solidFill>
                  <a:schemeClr val="accent2">
                    <a:lumMod val="40000"/>
                    <a:lumOff val="60000"/>
                  </a:schemeClr>
                </a:solidFill>
                <a:effectLst/>
              </a:rPr>
              <a:t>         </a:t>
            </a:r>
            <a:r>
              <a:rPr lang="zh-CN" altLang="en-US">
                <a:ln w="22225">
                  <a:solidFill>
                    <a:schemeClr val="accent2"/>
                  </a:solidFill>
                  <a:prstDash val="solid"/>
                </a:ln>
                <a:solidFill>
                  <a:schemeClr val="accent2">
                    <a:lumMod val="40000"/>
                    <a:lumOff val="60000"/>
                  </a:schemeClr>
                </a:solidFill>
                <a:effectLst/>
              </a:rPr>
              <a:t>餐后仿制制剂与参比制剂人体生物等效结果</a:t>
            </a:r>
            <a:endParaRPr lang="zh-CN" altLang="en-US">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690245" y="1661795"/>
            <a:ext cx="9846945" cy="1603375"/>
          </a:xfrm>
          <a:prstGeom prst="rect">
            <a:avLst/>
          </a:prstGeom>
          <a:noFill/>
        </p:spPr>
        <p:txBody>
          <a:bodyPr wrap="square" rtlCol="0">
            <a:noAutofit/>
          </a:bodyPr>
          <a:p>
            <a:endParaRPr lang="zh-CN" altLang="en-US"/>
          </a:p>
        </p:txBody>
      </p:sp>
      <p:graphicFrame>
        <p:nvGraphicFramePr>
          <p:cNvPr id="6" name="表格 5"/>
          <p:cNvGraphicFramePr/>
          <p:nvPr>
            <p:custDataLst>
              <p:tags r:id="rId4"/>
            </p:custDataLst>
          </p:nvPr>
        </p:nvGraphicFramePr>
        <p:xfrm>
          <a:off x="690245" y="2134870"/>
          <a:ext cx="10485755" cy="4267200"/>
        </p:xfrm>
        <a:graphic>
          <a:graphicData uri="http://schemas.openxmlformats.org/drawingml/2006/table">
            <a:tbl>
              <a:tblPr/>
              <a:tblGrid>
                <a:gridCol w="1482090"/>
                <a:gridCol w="9003665"/>
              </a:tblGrid>
              <a:tr h="246761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生物等效性评价</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受试制剂和参比制剂的药代动力学参数（</a:t>
                      </a:r>
                      <a:r>
                        <a:rPr lang="en-US" sz="1400" b="0">
                          <a:latin typeface="Times New Roman" panose="02020603050405020304" pitchFamily="18" charset="0"/>
                          <a:cs typeface="Times New Roman" panose="02020603050405020304" pitchFamily="18" charset="0"/>
                        </a:rPr>
                        <a:t>C</a:t>
                      </a:r>
                      <a:r>
                        <a:rPr lang="en-US" sz="1400" b="0" baseline="-25000">
                          <a:latin typeface="Times New Roman" panose="02020603050405020304" pitchFamily="18" charset="0"/>
                          <a:cs typeface="Times New Roman" panose="02020603050405020304" pitchFamily="18" charset="0"/>
                        </a:rPr>
                        <a:t>max</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0-t</a:t>
                      </a:r>
                      <a:r>
                        <a:rPr lang="en-US" sz="1400" b="0">
                          <a:latin typeface="宋体" panose="02010600030101010101" pitchFamily="2" charset="-122"/>
                          <a:ea typeface="宋体" panose="02010600030101010101" pitchFamily="2" charset="-122"/>
                          <a:cs typeface="宋体" panose="02010600030101010101" pitchFamily="2" charset="-122"/>
                        </a:rPr>
                        <a:t>和</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a:t>
                      </a:r>
                      <a:r>
                        <a:rPr lang="en-US" sz="1400" b="0">
                          <a:latin typeface="宋体" panose="02010600030101010101" pitchFamily="2" charset="-122"/>
                          <a:ea typeface="宋体" panose="02010600030101010101" pitchFamily="2" charset="-122"/>
                          <a:cs typeface="宋体" panose="02010600030101010101" pitchFamily="2" charset="-122"/>
                        </a:rPr>
                        <a:t>）经自然对数转换后进行方差分析，方差分析模型中顺序、药物、周期作为固定效应，受试者（顺序）作为随机效应。</a:t>
                      </a:r>
                      <a:r>
                        <a:rPr lang="en-US" sz="1400" b="0">
                          <a:latin typeface="Times New Roman" panose="02020603050405020304" pitchFamily="18" charset="0"/>
                          <a:cs typeface="Times New Roman" panose="02020603050405020304" pitchFamily="18" charset="0"/>
                        </a:rPr>
                        <a:t>C</a:t>
                      </a:r>
                      <a:r>
                        <a:rPr lang="en-US" sz="1400" b="0" baseline="-25000">
                          <a:latin typeface="Times New Roman" panose="02020603050405020304" pitchFamily="18" charset="0"/>
                          <a:cs typeface="Times New Roman" panose="02020603050405020304" pitchFamily="18" charset="0"/>
                        </a:rPr>
                        <a:t>max</a:t>
                      </a:r>
                      <a:r>
                        <a:rPr lang="en-US" sz="1400" b="0">
                          <a:latin typeface="宋体" panose="02010600030101010101" pitchFamily="2" charset="-122"/>
                          <a:ea typeface="宋体" panose="02010600030101010101" pitchFamily="2" charset="-122"/>
                          <a:cs typeface="宋体" panose="02010600030101010101" pitchFamily="2" charset="-122"/>
                        </a:rPr>
                        <a:t>在药物、周期、给顺序间差异均无统计学意义，在受试者（顺序）间有显著性差异；</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0-t</a:t>
                      </a:r>
                      <a:r>
                        <a:rPr lang="en-US" sz="1400" b="0">
                          <a:latin typeface="宋体" panose="02010600030101010101" pitchFamily="2" charset="-122"/>
                          <a:ea typeface="宋体" panose="02010600030101010101" pitchFamily="2" charset="-122"/>
                          <a:cs typeface="宋体" panose="02010600030101010101" pitchFamily="2" charset="-122"/>
                        </a:rPr>
                        <a:t>和</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a:t>
                      </a:r>
                      <a:r>
                        <a:rPr lang="en-US" sz="1400" b="1" baseline="-25000">
                          <a:latin typeface="Times New Roman" panose="02020603050405020304" pitchFamily="18" charset="0"/>
                          <a:cs typeface="Times New Roman" panose="02020603050405020304" pitchFamily="18" charset="0"/>
                        </a:rPr>
                        <a:t>∞</a:t>
                      </a:r>
                      <a:r>
                        <a:rPr lang="en-US" sz="1400" b="0">
                          <a:latin typeface="宋体" panose="02010600030101010101" pitchFamily="2" charset="-122"/>
                          <a:ea typeface="宋体" panose="02010600030101010101" pitchFamily="2" charset="-122"/>
                          <a:cs typeface="宋体" panose="02010600030101010101" pitchFamily="2" charset="-122"/>
                        </a:rPr>
                        <a:t>在顺序和周期间无统计学差异，在药物和受试者（顺序）间有显著性差异。受试制剂和参比制剂的药代动力学参数</a:t>
                      </a:r>
                      <a:r>
                        <a:rPr lang="en-US" sz="1400" b="0">
                          <a:latin typeface="Times New Roman" panose="02020603050405020304" pitchFamily="18" charset="0"/>
                          <a:cs typeface="Times New Roman" panose="02020603050405020304" pitchFamily="18" charset="0"/>
                        </a:rPr>
                        <a:t>C</a:t>
                      </a:r>
                      <a:r>
                        <a:rPr lang="en-US" sz="1400" b="0" baseline="-25000">
                          <a:latin typeface="Times New Roman" panose="02020603050405020304" pitchFamily="18" charset="0"/>
                          <a:cs typeface="Times New Roman" panose="02020603050405020304" pitchFamily="18" charset="0"/>
                        </a:rPr>
                        <a:t>max</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0-t</a:t>
                      </a:r>
                      <a:r>
                        <a:rPr lang="en-US" sz="1400" b="0">
                          <a:latin typeface="宋体" panose="02010600030101010101" pitchFamily="2" charset="-122"/>
                          <a:ea typeface="宋体" panose="02010600030101010101" pitchFamily="2" charset="-122"/>
                          <a:cs typeface="宋体" panose="02010600030101010101" pitchFamily="2" charset="-122"/>
                        </a:rPr>
                        <a:t>和</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a:t>
                      </a:r>
                      <a:r>
                        <a:rPr lang="en-US" sz="1400" b="1" baseline="-25000">
                          <a:latin typeface="Times New Roman" panose="02020603050405020304" pitchFamily="18" charset="0"/>
                          <a:cs typeface="Times New Roman" panose="02020603050405020304" pitchFamily="18" charset="0"/>
                        </a:rPr>
                        <a:t>∞</a:t>
                      </a:r>
                      <a:r>
                        <a:rPr lang="en-US" sz="1400" b="0">
                          <a:latin typeface="宋体" panose="02010600030101010101" pitchFamily="2" charset="-122"/>
                          <a:ea typeface="宋体" panose="02010600030101010101" pitchFamily="2" charset="-122"/>
                          <a:cs typeface="宋体" panose="02010600030101010101" pitchFamily="2" charset="-122"/>
                        </a:rPr>
                        <a:t>几何均值比值及其</a:t>
                      </a:r>
                      <a:r>
                        <a:rPr lang="en-US" sz="1400" b="0">
                          <a:latin typeface="Times New Roman" panose="02020603050405020304" pitchFamily="18" charset="0"/>
                          <a:cs typeface="Times New Roman" panose="02020603050405020304" pitchFamily="18" charset="0"/>
                        </a:rPr>
                        <a:t>90%</a:t>
                      </a:r>
                      <a:r>
                        <a:rPr lang="en-US" sz="1400" b="0">
                          <a:latin typeface="宋体" panose="02010600030101010101" pitchFamily="2" charset="-122"/>
                          <a:ea typeface="宋体" panose="02010600030101010101" pitchFamily="2" charset="-122"/>
                          <a:cs typeface="宋体" panose="02010600030101010101" pitchFamily="2" charset="-122"/>
                        </a:rPr>
                        <a:t>置信区间分别为</a:t>
                      </a:r>
                      <a:r>
                        <a:rPr lang="en-US" sz="1400" b="0">
                          <a:latin typeface="Times New Roman" panose="02020603050405020304" pitchFamily="18" charset="0"/>
                          <a:cs typeface="Times New Roman" panose="02020603050405020304" pitchFamily="18" charset="0"/>
                        </a:rPr>
                        <a:t>95.94% (89.30%-103.07%)</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91.79% (85.83%-98.17%)</a:t>
                      </a:r>
                      <a:r>
                        <a:rPr lang="en-US" sz="1400" b="0">
                          <a:latin typeface="宋体" panose="02010600030101010101" pitchFamily="2" charset="-122"/>
                          <a:ea typeface="宋体" panose="02010600030101010101" pitchFamily="2" charset="-122"/>
                          <a:cs typeface="宋体" panose="02010600030101010101" pitchFamily="2" charset="-122"/>
                        </a:rPr>
                        <a:t>和</a:t>
                      </a:r>
                      <a:r>
                        <a:rPr lang="en-US" sz="1400" b="0">
                          <a:latin typeface="Times New Roman" panose="02020603050405020304" pitchFamily="18" charset="0"/>
                          <a:cs typeface="Times New Roman" panose="02020603050405020304" pitchFamily="18" charset="0"/>
                        </a:rPr>
                        <a:t>89.09% (82.48%-96.23%)</a:t>
                      </a:r>
                      <a:r>
                        <a:rPr lang="en-US" sz="1400" b="0">
                          <a:latin typeface="宋体" panose="02010600030101010101" pitchFamily="2" charset="-122"/>
                          <a:ea typeface="宋体" panose="02010600030101010101" pitchFamily="2" charset="-122"/>
                          <a:cs typeface="宋体" panose="02010600030101010101" pitchFamily="2" charset="-122"/>
                        </a:rPr>
                        <a:t>，均在</a:t>
                      </a:r>
                      <a:r>
                        <a:rPr lang="en-US" sz="1400" b="0">
                          <a:latin typeface="Times New Roman" panose="02020603050405020304" pitchFamily="18" charset="0"/>
                          <a:cs typeface="Times New Roman" panose="02020603050405020304" pitchFamily="18" charset="0"/>
                        </a:rPr>
                        <a:t>80.00%-125.00%</a:t>
                      </a:r>
                      <a:r>
                        <a:rPr lang="en-US" sz="1400" b="0">
                          <a:latin typeface="宋体" panose="02010600030101010101" pitchFamily="2" charset="-122"/>
                          <a:ea typeface="宋体" panose="02010600030101010101" pitchFamily="2" charset="-122"/>
                          <a:cs typeface="宋体" panose="02010600030101010101" pitchFamily="2" charset="-122"/>
                        </a:rPr>
                        <a:t>范围内。双单侧</a:t>
                      </a:r>
                      <a:r>
                        <a:rPr lang="en-US" sz="1400" b="0" i="1">
                          <a:latin typeface="Times New Roman" panose="02020603050405020304" pitchFamily="18" charset="0"/>
                          <a:cs typeface="Times New Roman" panose="02020603050405020304" pitchFamily="18" charset="0"/>
                        </a:rPr>
                        <a:t>t</a:t>
                      </a:r>
                      <a:r>
                        <a:rPr lang="en-US" sz="1400" b="0">
                          <a:latin typeface="宋体" panose="02010600030101010101" pitchFamily="2" charset="-122"/>
                          <a:ea typeface="宋体" panose="02010600030101010101" pitchFamily="2" charset="-122"/>
                          <a:cs typeface="宋体" panose="02010600030101010101" pitchFamily="2" charset="-122"/>
                        </a:rPr>
                        <a:t>检验接受两制剂等效的假设。受试制剂和参比制剂餐后状态下生物等效性成立。受试制剂和参比制剂的</a:t>
                      </a:r>
                      <a:r>
                        <a:rPr lang="en-US" sz="1400" b="0">
                          <a:latin typeface="Times New Roman" panose="02020603050405020304" pitchFamily="18" charset="0"/>
                          <a:cs typeface="Times New Roman" panose="02020603050405020304" pitchFamily="18" charset="0"/>
                        </a:rPr>
                        <a:t>T</a:t>
                      </a:r>
                      <a:r>
                        <a:rPr lang="en-US" sz="1400" b="0" baseline="-25000">
                          <a:latin typeface="Times New Roman" panose="02020603050405020304" pitchFamily="18" charset="0"/>
                          <a:cs typeface="Times New Roman" panose="02020603050405020304" pitchFamily="18" charset="0"/>
                        </a:rPr>
                        <a:t>max</a:t>
                      </a:r>
                      <a:r>
                        <a:rPr lang="en-US" sz="1400" b="0">
                          <a:latin typeface="宋体" panose="02010600030101010101" pitchFamily="2" charset="-122"/>
                          <a:ea typeface="宋体" panose="02010600030101010101" pitchFamily="2" charset="-122"/>
                          <a:cs typeface="宋体" panose="02010600030101010101" pitchFamily="2" charset="-122"/>
                        </a:rPr>
                        <a:t>中位数及范围分别为</a:t>
                      </a:r>
                      <a:r>
                        <a:rPr lang="en-US" sz="1400" b="0">
                          <a:latin typeface="Times New Roman" panose="02020603050405020304" pitchFamily="18" charset="0"/>
                          <a:cs typeface="Times New Roman" panose="02020603050405020304" pitchFamily="18" charset="0"/>
                        </a:rPr>
                        <a:t>4.00 (1.5</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10)h</a:t>
                      </a:r>
                      <a:r>
                        <a:rPr lang="en-US" sz="1400" b="0">
                          <a:latin typeface="宋体" panose="02010600030101010101" pitchFamily="2" charset="-122"/>
                          <a:ea typeface="宋体" panose="02010600030101010101" pitchFamily="2" charset="-122"/>
                          <a:cs typeface="宋体" panose="02010600030101010101" pitchFamily="2" charset="-122"/>
                        </a:rPr>
                        <a:t>和</a:t>
                      </a:r>
                      <a:r>
                        <a:rPr lang="en-US" sz="1400" b="0">
                          <a:latin typeface="Times New Roman" panose="02020603050405020304" pitchFamily="18" charset="0"/>
                          <a:cs typeface="Times New Roman" panose="02020603050405020304" pitchFamily="18" charset="0"/>
                        </a:rPr>
                        <a:t>4.00 (2</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6)h</a:t>
                      </a:r>
                      <a:r>
                        <a:rPr lang="en-US" sz="1400" b="0">
                          <a:latin typeface="宋体" panose="02010600030101010101" pitchFamily="2" charset="-122"/>
                          <a:ea typeface="宋体" panose="02010600030101010101" pitchFamily="2" charset="-122"/>
                          <a:cs typeface="宋体" panose="02010600030101010101" pitchFamily="2" charset="-122"/>
                        </a:rPr>
                        <a:t>。符号秩检验结果显示</a:t>
                      </a:r>
                      <a:r>
                        <a:rPr lang="en-US" sz="1400" b="0">
                          <a:latin typeface="Times New Roman" panose="02020603050405020304" pitchFamily="18" charset="0"/>
                          <a:cs typeface="Times New Roman" panose="02020603050405020304" pitchFamily="18" charset="0"/>
                        </a:rPr>
                        <a:t>T</a:t>
                      </a:r>
                      <a:r>
                        <a:rPr lang="en-US" sz="1400" b="0" baseline="-25000">
                          <a:latin typeface="Times New Roman" panose="02020603050405020304" pitchFamily="18" charset="0"/>
                          <a:cs typeface="Times New Roman" panose="02020603050405020304" pitchFamily="18" charset="0"/>
                        </a:rPr>
                        <a:t>max</a:t>
                      </a:r>
                      <a:r>
                        <a:rPr lang="en-US" sz="1400" b="0">
                          <a:latin typeface="宋体" panose="02010600030101010101" pitchFamily="2" charset="-122"/>
                          <a:ea typeface="宋体" panose="02010600030101010101" pitchFamily="2" charset="-122"/>
                          <a:cs typeface="宋体" panose="02010600030101010101" pitchFamily="2" charset="-122"/>
                        </a:rPr>
                        <a:t>在两制剂间无显著性差异。</a:t>
                      </a:r>
                      <a:r>
                        <a:rPr lang="en-US" sz="1400" b="1">
                          <a:latin typeface="宋体" panose="02010600030101010101" pitchFamily="2" charset="-122"/>
                          <a:ea typeface="宋体" panose="02010600030101010101" pitchFamily="2" charset="-122"/>
                          <a:cs typeface="宋体" panose="02010600030101010101" pitchFamily="2" charset="-122"/>
                        </a:rPr>
                        <a:t>敏感性分析：</a:t>
                      </a:r>
                      <a:r>
                        <a:rPr lang="en-US" sz="1400" b="0">
                          <a:latin typeface="Times New Roman" panose="02020603050405020304" pitchFamily="18" charset="0"/>
                          <a:cs typeface="Times New Roman" panose="02020603050405020304" pitchFamily="18" charset="0"/>
                        </a:rPr>
                        <a:t>C003</a:t>
                      </a:r>
                      <a:r>
                        <a:rPr lang="en-US" sz="1400" b="0">
                          <a:latin typeface="宋体" panose="02010600030101010101" pitchFamily="2" charset="-122"/>
                          <a:ea typeface="宋体" panose="02010600030101010101" pitchFamily="2" charset="-122"/>
                          <a:cs typeface="宋体" panose="02010600030101010101" pitchFamily="2" charset="-122"/>
                        </a:rPr>
                        <a:t>受试者第二周期、</a:t>
                      </a:r>
                      <a:r>
                        <a:rPr lang="en-US" sz="1400" b="0">
                          <a:latin typeface="Times New Roman" panose="02020603050405020304" pitchFamily="18" charset="0"/>
                          <a:cs typeface="Times New Roman" panose="02020603050405020304" pitchFamily="18" charset="0"/>
                        </a:rPr>
                        <a:t>C020</a:t>
                      </a:r>
                      <a:r>
                        <a:rPr lang="en-US" sz="1400" b="0">
                          <a:latin typeface="宋体" panose="02010600030101010101" pitchFamily="2" charset="-122"/>
                          <a:ea typeface="宋体" panose="02010600030101010101" pitchFamily="2" charset="-122"/>
                          <a:cs typeface="宋体" panose="02010600030101010101" pitchFamily="2" charset="-122"/>
                        </a:rPr>
                        <a:t>受试者第二周期、</a:t>
                      </a:r>
                      <a:r>
                        <a:rPr lang="en-US" sz="1400" b="0">
                          <a:latin typeface="Times New Roman" panose="02020603050405020304" pitchFamily="18" charset="0"/>
                          <a:cs typeface="Times New Roman" panose="02020603050405020304" pitchFamily="18" charset="0"/>
                        </a:rPr>
                        <a:t>C026</a:t>
                      </a:r>
                      <a:r>
                        <a:rPr lang="en-US" sz="1400" b="0">
                          <a:latin typeface="宋体" panose="02010600030101010101" pitchFamily="2" charset="-122"/>
                          <a:ea typeface="宋体" panose="02010600030101010101" pitchFamily="2" charset="-122"/>
                          <a:cs typeface="宋体" panose="02010600030101010101" pitchFamily="2" charset="-122"/>
                        </a:rPr>
                        <a:t>受试者第一周期和</a:t>
                      </a:r>
                      <a:r>
                        <a:rPr lang="en-US" sz="1400" b="0">
                          <a:latin typeface="Times New Roman" panose="02020603050405020304" pitchFamily="18" charset="0"/>
                          <a:cs typeface="Times New Roman" panose="02020603050405020304" pitchFamily="18" charset="0"/>
                        </a:rPr>
                        <a:t>C027</a:t>
                      </a:r>
                      <a:r>
                        <a:rPr lang="en-US" sz="1400" b="0">
                          <a:latin typeface="宋体" panose="02010600030101010101" pitchFamily="2" charset="-122"/>
                          <a:ea typeface="宋体" panose="02010600030101010101" pitchFamily="2" charset="-122"/>
                          <a:cs typeface="宋体" panose="02010600030101010101" pitchFamily="2" charset="-122"/>
                        </a:rPr>
                        <a:t>受试者第一周期</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_%Extrap </a:t>
                      </a:r>
                      <a:r>
                        <a:rPr lang="en-US" sz="1400" b="0">
                          <a:latin typeface="Times New Roman" panose="02020603050405020304" pitchFamily="18" charset="0"/>
                          <a:cs typeface="Times New Roman" panose="02020603050405020304" pitchFamily="18" charset="0"/>
                        </a:rPr>
                        <a:t>&gt;20%</a:t>
                      </a:r>
                      <a:r>
                        <a:rPr lang="en-US" sz="1400" b="0">
                          <a:latin typeface="宋体" panose="02010600030101010101" pitchFamily="2" charset="-122"/>
                          <a:ea typeface="宋体" panose="02010600030101010101" pitchFamily="2" charset="-122"/>
                          <a:cs typeface="宋体" panose="02010600030101010101" pitchFamily="2" charset="-122"/>
                        </a:rPr>
                        <a:t>，该</a:t>
                      </a:r>
                      <a:r>
                        <a:rPr lang="en-US" sz="1400" b="0">
                          <a:latin typeface="Times New Roman" panose="02020603050405020304" pitchFamily="18" charset="0"/>
                          <a:cs typeface="Times New Roman" panose="02020603050405020304" pitchFamily="18" charset="0"/>
                        </a:rPr>
                        <a:t>4</a:t>
                      </a:r>
                      <a:r>
                        <a:rPr lang="en-US" sz="1400" b="0">
                          <a:latin typeface="宋体" panose="02010600030101010101" pitchFamily="2" charset="-122"/>
                          <a:ea typeface="宋体" panose="02010600030101010101" pitchFamily="2" charset="-122"/>
                          <a:cs typeface="宋体" panose="02010600030101010101" pitchFamily="2" charset="-122"/>
                        </a:rPr>
                        <a:t>例受试者纳入</a:t>
                      </a:r>
                      <a:r>
                        <a:rPr lang="en-US" sz="1400" b="0">
                          <a:latin typeface="Times New Roman" panose="02020603050405020304" pitchFamily="18" charset="0"/>
                          <a:cs typeface="Times New Roman" panose="02020603050405020304" pitchFamily="18" charset="0"/>
                        </a:rPr>
                        <a:t>FAS</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SS</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PKCS</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PKPS</a:t>
                      </a:r>
                      <a:r>
                        <a:rPr lang="en-US" sz="1400" b="0">
                          <a:latin typeface="宋体" panose="02010600030101010101" pitchFamily="2" charset="-122"/>
                          <a:ea typeface="宋体" panose="02010600030101010101" pitchFamily="2" charset="-122"/>
                          <a:cs typeface="宋体" panose="02010600030101010101" pitchFamily="2" charset="-122"/>
                        </a:rPr>
                        <a:t>和</a:t>
                      </a:r>
                      <a:r>
                        <a:rPr lang="en-US" sz="1400" b="0">
                          <a:latin typeface="Times New Roman" panose="02020603050405020304" pitchFamily="18" charset="0"/>
                          <a:cs typeface="Times New Roman" panose="02020603050405020304" pitchFamily="18" charset="0"/>
                        </a:rPr>
                        <a:t>BES</a:t>
                      </a:r>
                      <a:r>
                        <a:rPr lang="en-US" sz="1400" b="0">
                          <a:latin typeface="宋体" panose="02010600030101010101" pitchFamily="2" charset="-122"/>
                          <a:ea typeface="宋体" panose="02010600030101010101" pitchFamily="2" charset="-122"/>
                          <a:cs typeface="宋体" panose="02010600030101010101" pitchFamily="2" charset="-122"/>
                        </a:rPr>
                        <a:t>集，剔除</a:t>
                      </a:r>
                      <a:r>
                        <a:rPr lang="en-US" sz="1400" b="0">
                          <a:latin typeface="Times New Roman" panose="02020603050405020304" pitchFamily="18" charset="0"/>
                          <a:cs typeface="Times New Roman" panose="02020603050405020304" pitchFamily="18" charset="0"/>
                        </a:rPr>
                        <a:t>C003</a:t>
                      </a:r>
                      <a:r>
                        <a:rPr lang="en-US" sz="1400" b="0">
                          <a:latin typeface="宋体" panose="02010600030101010101" pitchFamily="2" charset="-122"/>
                          <a:ea typeface="宋体" panose="02010600030101010101" pitchFamily="2" charset="-122"/>
                          <a:cs typeface="宋体" panose="02010600030101010101" pitchFamily="2" charset="-122"/>
                        </a:rPr>
                        <a:t>受试者第二周期、</a:t>
                      </a:r>
                      <a:r>
                        <a:rPr lang="en-US" sz="1400" b="0">
                          <a:latin typeface="Times New Roman" panose="02020603050405020304" pitchFamily="18" charset="0"/>
                          <a:cs typeface="Times New Roman" panose="02020603050405020304" pitchFamily="18" charset="0"/>
                        </a:rPr>
                        <a:t>C020</a:t>
                      </a:r>
                      <a:r>
                        <a:rPr lang="en-US" sz="1400" b="0">
                          <a:latin typeface="宋体" panose="02010600030101010101" pitchFamily="2" charset="-122"/>
                          <a:ea typeface="宋体" panose="02010600030101010101" pitchFamily="2" charset="-122"/>
                          <a:cs typeface="宋体" panose="02010600030101010101" pitchFamily="2" charset="-122"/>
                        </a:rPr>
                        <a:t>受试者第二周期、</a:t>
                      </a:r>
                      <a:r>
                        <a:rPr lang="en-US" sz="1400" b="0">
                          <a:latin typeface="Times New Roman" panose="02020603050405020304" pitchFamily="18" charset="0"/>
                          <a:cs typeface="Times New Roman" panose="02020603050405020304" pitchFamily="18" charset="0"/>
                        </a:rPr>
                        <a:t>C026</a:t>
                      </a:r>
                      <a:r>
                        <a:rPr lang="en-US" sz="1400" b="0">
                          <a:latin typeface="宋体" panose="02010600030101010101" pitchFamily="2" charset="-122"/>
                          <a:ea typeface="宋体" panose="02010600030101010101" pitchFamily="2" charset="-122"/>
                          <a:cs typeface="宋体" panose="02010600030101010101" pitchFamily="2" charset="-122"/>
                        </a:rPr>
                        <a:t>受试者第一周期和</a:t>
                      </a:r>
                      <a:r>
                        <a:rPr lang="en-US" sz="1400" b="0">
                          <a:latin typeface="Times New Roman" panose="02020603050405020304" pitchFamily="18" charset="0"/>
                          <a:cs typeface="Times New Roman" panose="02020603050405020304" pitchFamily="18" charset="0"/>
                        </a:rPr>
                        <a:t>C027</a:t>
                      </a:r>
                      <a:r>
                        <a:rPr lang="en-US" sz="1400" b="0">
                          <a:latin typeface="宋体" panose="02010600030101010101" pitchFamily="2" charset="-122"/>
                          <a:ea typeface="宋体" panose="02010600030101010101" pitchFamily="2" charset="-122"/>
                          <a:cs typeface="宋体" panose="02010600030101010101" pitchFamily="2" charset="-122"/>
                        </a:rPr>
                        <a:t>受试者第一周期数据进行</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a:t>
                      </a:r>
                      <a:r>
                        <a:rPr lang="en-US" sz="1400" b="0">
                          <a:latin typeface="宋体" panose="02010600030101010101" pitchFamily="2" charset="-122"/>
                          <a:ea typeface="宋体" panose="02010600030101010101" pitchFamily="2" charset="-122"/>
                          <a:cs typeface="宋体" panose="02010600030101010101" pitchFamily="2" charset="-122"/>
                        </a:rPr>
                        <a:t>等效性敏感性分析。剔除</a:t>
                      </a:r>
                      <a:r>
                        <a:rPr lang="en-US" sz="1400" b="0">
                          <a:latin typeface="Times New Roman" panose="02020603050405020304" pitchFamily="18" charset="0"/>
                          <a:cs typeface="Times New Roman" panose="02020603050405020304" pitchFamily="18" charset="0"/>
                        </a:rPr>
                        <a:t>C003</a:t>
                      </a:r>
                      <a:r>
                        <a:rPr lang="en-US" sz="1400" b="0">
                          <a:latin typeface="宋体" panose="02010600030101010101" pitchFamily="2" charset="-122"/>
                          <a:ea typeface="宋体" panose="02010600030101010101" pitchFamily="2" charset="-122"/>
                          <a:cs typeface="宋体" panose="02010600030101010101" pitchFamily="2" charset="-122"/>
                        </a:rPr>
                        <a:t>受试者第二周期、</a:t>
                      </a:r>
                      <a:r>
                        <a:rPr lang="en-US" sz="1400" b="0">
                          <a:latin typeface="Times New Roman" panose="02020603050405020304" pitchFamily="18" charset="0"/>
                          <a:cs typeface="Times New Roman" panose="02020603050405020304" pitchFamily="18" charset="0"/>
                        </a:rPr>
                        <a:t>C020</a:t>
                      </a:r>
                      <a:r>
                        <a:rPr lang="en-US" sz="1400" b="0">
                          <a:latin typeface="宋体" panose="02010600030101010101" pitchFamily="2" charset="-122"/>
                          <a:ea typeface="宋体" panose="02010600030101010101" pitchFamily="2" charset="-122"/>
                          <a:cs typeface="宋体" panose="02010600030101010101" pitchFamily="2" charset="-122"/>
                        </a:rPr>
                        <a:t>受试者第二周期、</a:t>
                      </a:r>
                      <a:r>
                        <a:rPr lang="en-US" sz="1400" b="0">
                          <a:latin typeface="Times New Roman" panose="02020603050405020304" pitchFamily="18" charset="0"/>
                          <a:cs typeface="Times New Roman" panose="02020603050405020304" pitchFamily="18" charset="0"/>
                        </a:rPr>
                        <a:t>C026</a:t>
                      </a:r>
                      <a:r>
                        <a:rPr lang="en-US" sz="1400" b="0">
                          <a:latin typeface="宋体" panose="02010600030101010101" pitchFamily="2" charset="-122"/>
                          <a:ea typeface="宋体" panose="02010600030101010101" pitchFamily="2" charset="-122"/>
                          <a:cs typeface="宋体" panose="02010600030101010101" pitchFamily="2" charset="-122"/>
                        </a:rPr>
                        <a:t>受试者第一周期和</a:t>
                      </a:r>
                      <a:r>
                        <a:rPr lang="en-US" sz="1400" b="0">
                          <a:latin typeface="Times New Roman" panose="02020603050405020304" pitchFamily="18" charset="0"/>
                          <a:cs typeface="Times New Roman" panose="02020603050405020304" pitchFamily="18" charset="0"/>
                        </a:rPr>
                        <a:t>C027</a:t>
                      </a:r>
                      <a:r>
                        <a:rPr lang="en-US" sz="1400" b="0">
                          <a:latin typeface="宋体" panose="02010600030101010101" pitchFamily="2" charset="-122"/>
                          <a:ea typeface="宋体" panose="02010600030101010101" pitchFamily="2" charset="-122"/>
                          <a:cs typeface="宋体" panose="02010600030101010101" pitchFamily="2" charset="-122"/>
                        </a:rPr>
                        <a:t>受试者第一周期数据进行</a:t>
                      </a:r>
                      <a:r>
                        <a:rPr lang="en-US" sz="1400" b="0">
                          <a:latin typeface="Times New Roman" panose="02020603050405020304" pitchFamily="18" charset="0"/>
                          <a:cs typeface="Times New Roman" panose="02020603050405020304" pitchFamily="18" charset="0"/>
                        </a:rPr>
                        <a:t>AUC</a:t>
                      </a:r>
                      <a:r>
                        <a:rPr lang="en-US" sz="1400" b="0" baseline="-25000">
                          <a:latin typeface="Times New Roman" panose="02020603050405020304" pitchFamily="18" charset="0"/>
                          <a:cs typeface="Times New Roman" panose="02020603050405020304" pitchFamily="18" charset="0"/>
                        </a:rPr>
                        <a:t>0-∞</a:t>
                      </a:r>
                      <a:r>
                        <a:rPr lang="en-US" sz="1400" b="0">
                          <a:latin typeface="宋体" panose="02010600030101010101" pitchFamily="2" charset="-122"/>
                          <a:ea typeface="宋体" panose="02010600030101010101" pitchFamily="2" charset="-122"/>
                          <a:cs typeface="宋体" panose="02010600030101010101" pitchFamily="2" charset="-122"/>
                        </a:rPr>
                        <a:t>等效性敏感性分析，结论与主分析完全一致，支持受试制剂与参比制剂在餐后给药时具有生物等效性。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041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安全性评价</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本研究餐后试验共有</a:t>
                      </a:r>
                      <a:r>
                        <a:rPr lang="en-US" sz="1400" b="0">
                          <a:latin typeface="Times New Roman" panose="02020603050405020304" pitchFamily="18" charset="0"/>
                          <a:cs typeface="Times New Roman" panose="02020603050405020304" pitchFamily="18" charset="0"/>
                        </a:rPr>
                        <a:t>11</a:t>
                      </a:r>
                      <a:r>
                        <a:rPr lang="en-US" sz="1400" b="0">
                          <a:latin typeface="宋体" panose="02010600030101010101" pitchFamily="2" charset="-122"/>
                          <a:ea typeface="宋体" panose="02010600030101010101" pitchFamily="2" charset="-122"/>
                          <a:cs typeface="宋体" panose="02010600030101010101" pitchFamily="2" charset="-122"/>
                        </a:rPr>
                        <a:t>例受试者发生</a:t>
                      </a:r>
                      <a:r>
                        <a:rPr lang="en-US" sz="1400" b="0">
                          <a:latin typeface="Times New Roman" panose="02020603050405020304" pitchFamily="18" charset="0"/>
                          <a:cs typeface="Times New Roman" panose="02020603050405020304" pitchFamily="18" charset="0"/>
                        </a:rPr>
                        <a:t>19</a:t>
                      </a:r>
                      <a:r>
                        <a:rPr lang="en-US" sz="1400" b="0">
                          <a:latin typeface="宋体" panose="02010600030101010101" pitchFamily="2" charset="-122"/>
                          <a:ea typeface="宋体" panose="02010600030101010101" pitchFamily="2" charset="-122"/>
                          <a:cs typeface="宋体" panose="02010600030101010101" pitchFamily="2" charset="-122"/>
                        </a:rPr>
                        <a:t>例次不良事件，不良事件发生率为</a:t>
                      </a:r>
                      <a:r>
                        <a:rPr lang="en-US" sz="1400" b="0">
                          <a:latin typeface="Times New Roman" panose="02020603050405020304" pitchFamily="18" charset="0"/>
                          <a:cs typeface="Times New Roman" panose="02020603050405020304" pitchFamily="18" charset="0"/>
                        </a:rPr>
                        <a:t>36.67% (11/30)</a:t>
                      </a:r>
                      <a:r>
                        <a:rPr lang="en-US" sz="1400" b="0">
                          <a:latin typeface="宋体" panose="02010600030101010101" pitchFamily="2" charset="-122"/>
                          <a:ea typeface="宋体" panose="02010600030101010101" pitchFamily="2" charset="-122"/>
                          <a:cs typeface="宋体" panose="02010600030101010101" pitchFamily="2" charset="-122"/>
                        </a:rPr>
                        <a:t>；其中，</a:t>
                      </a:r>
                      <a:r>
                        <a:rPr lang="en-US" sz="1400" b="0">
                          <a:latin typeface="Times New Roman" panose="02020603050405020304" pitchFamily="18" charset="0"/>
                          <a:cs typeface="Times New Roman" panose="02020603050405020304" pitchFamily="18" charset="0"/>
                        </a:rPr>
                        <a:t>5</a:t>
                      </a:r>
                      <a:r>
                        <a:rPr lang="en-US" sz="1400" b="0">
                          <a:latin typeface="宋体" panose="02010600030101010101" pitchFamily="2" charset="-122"/>
                          <a:ea typeface="宋体" panose="02010600030101010101" pitchFamily="2" charset="-122"/>
                          <a:cs typeface="宋体" panose="02010600030101010101" pitchFamily="2" charset="-122"/>
                        </a:rPr>
                        <a:t>例（</a:t>
                      </a:r>
                      <a:r>
                        <a:rPr lang="en-US" sz="1400" b="0">
                          <a:latin typeface="Times New Roman" panose="02020603050405020304" pitchFamily="18" charset="0"/>
                          <a:cs typeface="Times New Roman" panose="02020603050405020304" pitchFamily="18" charset="0"/>
                        </a:rPr>
                        <a:t>17.24%</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(5/29)6</a:t>
                      </a:r>
                      <a:r>
                        <a:rPr lang="en-US" sz="1400" b="0">
                          <a:latin typeface="宋体" panose="02010600030101010101" pitchFamily="2" charset="-122"/>
                          <a:ea typeface="宋体" panose="02010600030101010101" pitchFamily="2" charset="-122"/>
                          <a:cs typeface="宋体" panose="02010600030101010101" pitchFamily="2" charset="-122"/>
                        </a:rPr>
                        <a:t>例次发生在受试制剂阶段，</a:t>
                      </a:r>
                      <a:r>
                        <a:rPr lang="en-US" sz="1400" b="0">
                          <a:latin typeface="Times New Roman" panose="02020603050405020304" pitchFamily="18" charset="0"/>
                          <a:cs typeface="Times New Roman" panose="02020603050405020304" pitchFamily="18" charset="0"/>
                        </a:rPr>
                        <a:t>7</a:t>
                      </a:r>
                      <a:r>
                        <a:rPr lang="en-US" sz="1400" b="0">
                          <a:latin typeface="宋体" panose="02010600030101010101" pitchFamily="2" charset="-122"/>
                          <a:ea typeface="宋体" panose="02010600030101010101" pitchFamily="2" charset="-122"/>
                          <a:cs typeface="宋体" panose="02010600030101010101" pitchFamily="2" charset="-122"/>
                        </a:rPr>
                        <a:t>例（</a:t>
                      </a:r>
                      <a:r>
                        <a:rPr lang="en-US" sz="1400" b="0">
                          <a:latin typeface="Times New Roman" panose="02020603050405020304" pitchFamily="18" charset="0"/>
                          <a:cs typeface="Times New Roman" panose="02020603050405020304" pitchFamily="18" charset="0"/>
                        </a:rPr>
                        <a:t>23.33%</a:t>
                      </a:r>
                      <a:r>
                        <a:rPr lang="en-US" sz="1400" b="0">
                          <a:latin typeface="宋体" panose="02010600030101010101" pitchFamily="2" charset="-122"/>
                          <a:ea typeface="宋体" panose="02010600030101010101" pitchFamily="2" charset="-122"/>
                          <a:cs typeface="宋体" panose="02010600030101010101" pitchFamily="2" charset="-122"/>
                        </a:rPr>
                        <a:t>）</a:t>
                      </a:r>
                      <a:r>
                        <a:rPr lang="en-US" sz="1400" b="0">
                          <a:latin typeface="Times New Roman" panose="02020603050405020304" pitchFamily="18" charset="0"/>
                          <a:cs typeface="Times New Roman" panose="02020603050405020304" pitchFamily="18" charset="0"/>
                        </a:rPr>
                        <a:t>(7/30)13</a:t>
                      </a:r>
                      <a:r>
                        <a:rPr lang="en-US" sz="1400" b="0">
                          <a:latin typeface="宋体" panose="02010600030101010101" pitchFamily="2" charset="-122"/>
                          <a:ea typeface="宋体" panose="02010600030101010101" pitchFamily="2" charset="-122"/>
                          <a:cs typeface="宋体" panose="02010600030101010101" pitchFamily="2" charset="-122"/>
                        </a:rPr>
                        <a:t>例次发生在参比制剂阶段。餐后试验共有</a:t>
                      </a:r>
                      <a:r>
                        <a:rPr lang="en-US" sz="1400" b="0">
                          <a:latin typeface="Times New Roman" panose="02020603050405020304" pitchFamily="18" charset="0"/>
                          <a:cs typeface="Times New Roman" panose="02020603050405020304" pitchFamily="18" charset="0"/>
                        </a:rPr>
                        <a:t>1</a:t>
                      </a:r>
                      <a:r>
                        <a:rPr lang="en-US" sz="1400" b="0">
                          <a:latin typeface="宋体" panose="02010600030101010101" pitchFamily="2" charset="-122"/>
                          <a:ea typeface="宋体" panose="02010600030101010101" pitchFamily="2" charset="-122"/>
                          <a:cs typeface="宋体" panose="02010600030101010101" pitchFamily="2" charset="-122"/>
                        </a:rPr>
                        <a:t>例受试者发生</a:t>
                      </a:r>
                      <a:r>
                        <a:rPr lang="en-US" sz="1400" b="0">
                          <a:latin typeface="Times New Roman" panose="02020603050405020304" pitchFamily="18" charset="0"/>
                          <a:cs typeface="Times New Roman" panose="02020603050405020304" pitchFamily="18" charset="0"/>
                        </a:rPr>
                        <a:t>2</a:t>
                      </a:r>
                      <a:r>
                        <a:rPr lang="en-US" sz="1400" b="0">
                          <a:latin typeface="宋体" panose="02010600030101010101" pitchFamily="2" charset="-122"/>
                          <a:ea typeface="宋体" panose="02010600030101010101" pitchFamily="2" charset="-122"/>
                          <a:cs typeface="宋体" panose="02010600030101010101" pitchFamily="2" charset="-122"/>
                        </a:rPr>
                        <a:t>例次不良反应，不良反应发生率为</a:t>
                      </a:r>
                      <a:r>
                        <a:rPr lang="en-US" sz="1400" b="0">
                          <a:latin typeface="Times New Roman" panose="02020603050405020304" pitchFamily="18" charset="0"/>
                          <a:cs typeface="Times New Roman" panose="02020603050405020304" pitchFamily="18" charset="0"/>
                        </a:rPr>
                        <a:t>3.33% (1/30)</a:t>
                      </a:r>
                      <a:r>
                        <a:rPr lang="en-US" sz="1400" b="0">
                          <a:latin typeface="宋体" panose="02010600030101010101" pitchFamily="2" charset="-122"/>
                          <a:ea typeface="宋体" panose="02010600030101010101" pitchFamily="2" charset="-122"/>
                          <a:cs typeface="宋体" panose="02010600030101010101" pitchFamily="2" charset="-122"/>
                        </a:rPr>
                        <a:t>，不良反应仅发生在参比制剂阶段。餐后试验没有发生任何严重不良事件、严重不良反应、导致退出的不良事件或不良反应。</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9775">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结论</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通过对餐后生物等效性研究中受试制剂和参比制剂的血中头孢地尼的药动学参数</a:t>
                      </a:r>
                      <a:r>
                        <a:rPr lang="en-US" sz="1400" b="0">
                          <a:solidFill>
                            <a:srgbClr val="000000"/>
                          </a:solidFill>
                          <a:latin typeface="Times New Roman" panose="02020603050405020304" pitchFamily="18" charset="0"/>
                          <a:cs typeface="Times New Roman" panose="02020603050405020304" pitchFamily="18" charset="0"/>
                        </a:rPr>
                        <a:t>AUC</a:t>
                      </a:r>
                      <a:r>
                        <a:rPr lang="en-US" sz="1400" b="0" baseline="-25000">
                          <a:solidFill>
                            <a:srgbClr val="000000"/>
                          </a:solidFill>
                          <a:latin typeface="Times New Roman" panose="02020603050405020304" pitchFamily="18" charset="0"/>
                          <a:cs typeface="Times New Roman" panose="02020603050405020304" pitchFamily="18" charset="0"/>
                        </a:rPr>
                        <a:t>0-t</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400" b="0">
                          <a:solidFill>
                            <a:srgbClr val="000000"/>
                          </a:solidFill>
                          <a:latin typeface="Times New Roman" panose="02020603050405020304" pitchFamily="18" charset="0"/>
                          <a:cs typeface="Times New Roman" panose="02020603050405020304" pitchFamily="18" charset="0"/>
                        </a:rPr>
                        <a:t>AUC</a:t>
                      </a:r>
                      <a:r>
                        <a:rPr lang="en-US" sz="1400" b="0" baseline="-25000">
                          <a:solidFill>
                            <a:srgbClr val="000000"/>
                          </a:solidFill>
                          <a:latin typeface="Times New Roman" panose="02020603050405020304" pitchFamily="18" charset="0"/>
                          <a:cs typeface="Times New Roman" panose="02020603050405020304" pitchFamily="18" charset="0"/>
                        </a:rPr>
                        <a:t>0-∞</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和</a:t>
                      </a:r>
                      <a:r>
                        <a:rPr lang="en-US" sz="1400" b="0">
                          <a:solidFill>
                            <a:srgbClr val="000000"/>
                          </a:solidFill>
                          <a:latin typeface="Times New Roman" panose="02020603050405020304" pitchFamily="18" charset="0"/>
                          <a:cs typeface="Times New Roman" panose="02020603050405020304" pitchFamily="18" charset="0"/>
                        </a:rPr>
                        <a:t>C</a:t>
                      </a:r>
                      <a:r>
                        <a:rPr lang="en-US" sz="1400" b="0" baseline="-25000">
                          <a:solidFill>
                            <a:srgbClr val="000000"/>
                          </a:solidFill>
                          <a:latin typeface="Times New Roman" panose="02020603050405020304" pitchFamily="18" charset="0"/>
                          <a:cs typeface="Times New Roman" panose="02020603050405020304" pitchFamily="18" charset="0"/>
                        </a:rPr>
                        <a:t>max</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进行统计学评价得到受试制剂和参比制剂</a:t>
                      </a:r>
                      <a:r>
                        <a:rPr lang="en-US" sz="1400" b="0">
                          <a:solidFill>
                            <a:srgbClr val="000000"/>
                          </a:solidFill>
                          <a:latin typeface="Times New Roman" panose="02020603050405020304" pitchFamily="18" charset="0"/>
                          <a:cs typeface="Times New Roman" panose="02020603050405020304" pitchFamily="18" charset="0"/>
                        </a:rPr>
                        <a:t>AUC</a:t>
                      </a:r>
                      <a:r>
                        <a:rPr lang="en-US" sz="1400" b="0" baseline="-25000">
                          <a:solidFill>
                            <a:srgbClr val="000000"/>
                          </a:solidFill>
                          <a:latin typeface="Times New Roman" panose="02020603050405020304" pitchFamily="18" charset="0"/>
                          <a:cs typeface="Times New Roman" panose="02020603050405020304" pitchFamily="18" charset="0"/>
                        </a:rPr>
                        <a:t>0-t</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400" b="0">
                          <a:solidFill>
                            <a:srgbClr val="000000"/>
                          </a:solidFill>
                          <a:latin typeface="Times New Roman" panose="02020603050405020304" pitchFamily="18" charset="0"/>
                          <a:cs typeface="Times New Roman" panose="02020603050405020304" pitchFamily="18" charset="0"/>
                        </a:rPr>
                        <a:t>AUC</a:t>
                      </a:r>
                      <a:r>
                        <a:rPr lang="en-US" sz="1400" b="0" baseline="-25000">
                          <a:solidFill>
                            <a:srgbClr val="000000"/>
                          </a:solidFill>
                          <a:latin typeface="Times New Roman" panose="02020603050405020304" pitchFamily="18" charset="0"/>
                          <a:cs typeface="Times New Roman" panose="02020603050405020304" pitchFamily="18" charset="0"/>
                        </a:rPr>
                        <a:t>0-∞</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和</a:t>
                      </a:r>
                      <a:r>
                        <a:rPr lang="en-US" sz="1400" b="0">
                          <a:solidFill>
                            <a:srgbClr val="000000"/>
                          </a:solidFill>
                          <a:latin typeface="Times New Roman" panose="02020603050405020304" pitchFamily="18" charset="0"/>
                          <a:cs typeface="Times New Roman" panose="02020603050405020304" pitchFamily="18" charset="0"/>
                        </a:rPr>
                        <a:t>C</a:t>
                      </a:r>
                      <a:r>
                        <a:rPr lang="en-US" sz="1400" b="0" baseline="-25000">
                          <a:solidFill>
                            <a:srgbClr val="000000"/>
                          </a:solidFill>
                          <a:latin typeface="Times New Roman" panose="02020603050405020304" pitchFamily="18" charset="0"/>
                          <a:cs typeface="Times New Roman" panose="02020603050405020304" pitchFamily="18" charset="0"/>
                        </a:rPr>
                        <a:t>max</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几何均值比值的</a:t>
                      </a:r>
                      <a:r>
                        <a:rPr lang="en-US" sz="1400" b="0">
                          <a:solidFill>
                            <a:srgbClr val="000000"/>
                          </a:solidFill>
                          <a:latin typeface="Times New Roman" panose="02020603050405020304" pitchFamily="18" charset="0"/>
                          <a:cs typeface="Times New Roman" panose="02020603050405020304" pitchFamily="18" charset="0"/>
                        </a:rPr>
                        <a:t>90%</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置信区间，均在法规要求的</a:t>
                      </a:r>
                      <a:r>
                        <a:rPr lang="en-US" sz="1400" b="0">
                          <a:solidFill>
                            <a:srgbClr val="000000"/>
                          </a:solidFill>
                          <a:latin typeface="Times New Roman" panose="02020603050405020304" pitchFamily="18" charset="0"/>
                          <a:cs typeface="Times New Roman" panose="02020603050405020304" pitchFamily="18" charset="0"/>
                        </a:rPr>
                        <a:t>80.00%~125.00%</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范围内，</a:t>
                      </a:r>
                      <a:r>
                        <a:rPr lang="en-US" sz="1400" b="0">
                          <a:solidFill>
                            <a:srgbClr val="000000"/>
                          </a:solidFill>
                          <a:latin typeface="Times New Roman" panose="02020603050405020304" pitchFamily="18" charset="0"/>
                          <a:cs typeface="Times New Roman" panose="02020603050405020304" pitchFamily="18" charset="0"/>
                        </a:rPr>
                        <a:t>T</a:t>
                      </a:r>
                      <a:r>
                        <a:rPr lang="en-US" sz="1400" b="0" baseline="-25000">
                          <a:solidFill>
                            <a:srgbClr val="000000"/>
                          </a:solidFill>
                          <a:latin typeface="Times New Roman" panose="02020603050405020304" pitchFamily="18" charset="0"/>
                          <a:cs typeface="Times New Roman" panose="02020603050405020304" pitchFamily="18" charset="0"/>
                        </a:rPr>
                        <a:t>max</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两制剂间差异无统计学意义，敏感性分析结果生物等效性判定结果相同。双单侧</a:t>
                      </a:r>
                      <a:r>
                        <a:rPr lang="en-US" sz="1400" b="0" i="1">
                          <a:solidFill>
                            <a:srgbClr val="000000"/>
                          </a:solidFill>
                          <a:latin typeface="Times New Roman" panose="02020603050405020304" pitchFamily="18" charset="0"/>
                          <a:cs typeface="Times New Roman" panose="02020603050405020304" pitchFamily="18" charset="0"/>
                        </a:rPr>
                        <a:t>t</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检验接受两制剂等效的假设，故餐后生物等效性研究可认为受试制剂与参比制剂生物等效。</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5"/>
            </p:custDataLst>
          </p:nvPr>
        </p:nvSpPr>
        <p:spPr>
          <a:xfrm>
            <a:off x="6485255" y="426720"/>
            <a:ext cx="5149215" cy="804545"/>
          </a:xfrm>
          <a:prstGeom prst="rect">
            <a:avLst/>
          </a:prstGeom>
          <a:noFill/>
        </p:spPr>
        <p:txBody>
          <a:bodyPr wrap="square" rtlCol="0">
            <a:noAutofit/>
          </a:bodyPr>
          <a:p>
            <a:r>
              <a:rPr lang="zh-CN" altLang="zh-CN" sz="4800" b="1">
                <a:solidFill>
                  <a:schemeClr val="tx1"/>
                </a:solidFill>
                <a:effectLst>
                  <a:outerShdw blurRad="38100" dist="19050" dir="2700000" algn="tl" rotWithShape="0">
                    <a:schemeClr val="dk1">
                      <a:alpha val="40000"/>
                    </a:schemeClr>
                  </a:outerShdw>
                </a:effectLst>
                <a:sym typeface="+mn-ea"/>
              </a:rPr>
              <a:t>生物等效性评价</a:t>
            </a:r>
            <a:endParaRPr lang="zh-CN" altLang="zh-CN" sz="4800" b="1">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702310" y="2016125"/>
            <a:ext cx="1963420" cy="2076450"/>
          </a:xfrm>
          <a:prstGeom prst="rect">
            <a:avLst/>
          </a:prstGeom>
          <a:noFill/>
        </p:spPr>
        <p:txBody>
          <a:bodyPr wrap="square" rtlCol="0">
            <a:noAutofit/>
          </a:bodyPr>
          <a:p>
            <a:pPr algn="ctr"/>
            <a:r>
              <a:rPr lang="en-US" altLang="zh-CN" sz="4400" dirty="0">
                <a:solidFill>
                  <a:srgbClr val="007BC5"/>
                </a:solidFill>
                <a:cs typeface="+mn-ea"/>
                <a:sym typeface="+mn-lt"/>
              </a:rPr>
              <a:t>         </a:t>
            </a:r>
            <a:endParaRPr lang="zh-CN" altLang="en-US" sz="3200" dirty="0">
              <a:solidFill>
                <a:srgbClr val="007BC5"/>
              </a:solidFill>
              <a:cs typeface="+mn-ea"/>
              <a:sym typeface="+mn-lt"/>
            </a:endParaRPr>
          </a:p>
        </p:txBody>
      </p:sp>
      <p:sp>
        <p:nvSpPr>
          <p:cNvPr id="8" name="文本框 7"/>
          <p:cNvSpPr txBox="1"/>
          <p:nvPr/>
        </p:nvSpPr>
        <p:spPr>
          <a:xfrm>
            <a:off x="2665730" y="982980"/>
            <a:ext cx="9290685" cy="5186045"/>
          </a:xfrm>
          <a:prstGeom prst="rect">
            <a:avLst/>
          </a:prstGeom>
          <a:noFill/>
        </p:spPr>
        <p:txBody>
          <a:bodyPr wrap="square" rtlCol="0">
            <a:noAutofit/>
          </a:bodyPr>
          <a:p>
            <a:pPr algn="ctr"/>
            <a:endParaRPr lang="zh-CN" altLang="en-US" sz="1400"/>
          </a:p>
        </p:txBody>
      </p:sp>
      <p:pic>
        <p:nvPicPr>
          <p:cNvPr id="10" name="图片 9" descr="头孢地尼的抗菌活性和药动学研究_00(1)"/>
          <p:cNvPicPr>
            <a:picLocks noChangeAspect="1"/>
          </p:cNvPicPr>
          <p:nvPr/>
        </p:nvPicPr>
        <p:blipFill>
          <a:blip r:embed="rId2"/>
          <a:stretch>
            <a:fillRect/>
          </a:stretch>
        </p:blipFill>
        <p:spPr>
          <a:xfrm>
            <a:off x="3208020" y="619125"/>
            <a:ext cx="4058920" cy="6082665"/>
          </a:xfrm>
          <a:prstGeom prst="rect">
            <a:avLst/>
          </a:prstGeom>
        </p:spPr>
      </p:pic>
      <p:pic>
        <p:nvPicPr>
          <p:cNvPr id="11" name="图片 10" descr="头孢地尼的抗菌活性和药动学研究_01(1)"/>
          <p:cNvPicPr>
            <a:picLocks noChangeAspect="1"/>
          </p:cNvPicPr>
          <p:nvPr/>
        </p:nvPicPr>
        <p:blipFill>
          <a:blip r:embed="rId3"/>
          <a:stretch>
            <a:fillRect/>
          </a:stretch>
        </p:blipFill>
        <p:spPr>
          <a:xfrm>
            <a:off x="7536180" y="619125"/>
            <a:ext cx="4059555" cy="6082665"/>
          </a:xfrm>
          <a:prstGeom prst="rect">
            <a:avLst/>
          </a:prstGeom>
        </p:spPr>
      </p:pic>
      <p:pic>
        <p:nvPicPr>
          <p:cNvPr id="13" name="图片 12" descr="海山logo"/>
          <p:cNvPicPr>
            <a:picLocks noChangeAspect="1"/>
          </p:cNvPicPr>
          <p:nvPr>
            <p:custDataLst>
              <p:tags r:id="rId4"/>
            </p:custDataLst>
          </p:nvPr>
        </p:nvPicPr>
        <p:blipFill>
          <a:blip r:embed="rId5"/>
          <a:stretch>
            <a:fillRect/>
          </a:stretch>
        </p:blipFill>
        <p:spPr>
          <a:xfrm>
            <a:off x="0" y="0"/>
            <a:ext cx="2854960" cy="982980"/>
          </a:xfrm>
          <a:prstGeom prst="rect">
            <a:avLst/>
          </a:prstGeom>
        </p:spPr>
      </p:pic>
      <p:sp>
        <p:nvSpPr>
          <p:cNvPr id="16" name="六边形 15"/>
          <p:cNvSpPr/>
          <p:nvPr>
            <p:custDataLst>
              <p:tags r:id="rId6"/>
            </p:custDataLst>
          </p:nvPr>
        </p:nvSpPr>
        <p:spPr>
          <a:xfrm>
            <a:off x="0" y="1581150"/>
            <a:ext cx="2855595" cy="251142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solidFill>
                <a:srgbClr val="007BC5"/>
              </a:solidFill>
              <a:cs typeface="+mn-ea"/>
              <a:sym typeface="+mn-lt"/>
            </a:endParaRPr>
          </a:p>
          <a:p>
            <a:pPr algn="ctr"/>
            <a:r>
              <a:rPr lang="zh-CN" altLang="en-US" sz="2800" b="1" dirty="0">
                <a:solidFill>
                  <a:srgbClr val="007BC5"/>
                </a:solidFill>
                <a:cs typeface="+mn-ea"/>
                <a:sym typeface="+mn-lt"/>
              </a:rPr>
              <a:t>头孢地尼的抗菌活性和药动</a:t>
            </a:r>
            <a:endParaRPr lang="zh-CN" altLang="en-US" sz="2800" b="1" dirty="0">
              <a:solidFill>
                <a:srgbClr val="007BC5"/>
              </a:solidFill>
              <a:cs typeface="+mn-ea"/>
              <a:sym typeface="+mn-lt"/>
            </a:endParaRPr>
          </a:p>
          <a:p>
            <a:pPr algn="ctr"/>
            <a:r>
              <a:rPr lang="zh-CN" altLang="en-US" sz="2800" b="1" dirty="0">
                <a:solidFill>
                  <a:srgbClr val="007BC5"/>
                </a:solidFill>
                <a:cs typeface="+mn-ea"/>
                <a:sym typeface="+mn-lt"/>
              </a:rPr>
              <a:t>学研究</a:t>
            </a:r>
            <a:endParaRPr lang="zh-CN" altLang="en-US" sz="2800" b="1" dirty="0">
              <a:solidFill>
                <a:srgbClr val="007BC5"/>
              </a:solidFill>
              <a:cs typeface="+mn-ea"/>
              <a:sym typeface="+mn-lt"/>
            </a:endParaRPr>
          </a:p>
          <a:p>
            <a:pPr algn="ctr"/>
            <a:endParaRPr lang="zh-CN" altLang="en-US" sz="2800" b="1">
              <a:cs typeface="+mn-ea"/>
              <a:sym typeface="+mn-lt"/>
            </a:endParaRPr>
          </a:p>
        </p:txBody>
      </p:sp>
      <p:sp>
        <p:nvSpPr>
          <p:cNvPr id="19" name="六边形 18"/>
          <p:cNvSpPr/>
          <p:nvPr>
            <p:custDataLst>
              <p:tags r:id="rId7"/>
            </p:custDataLst>
          </p:nvPr>
        </p:nvSpPr>
        <p:spPr>
          <a:xfrm>
            <a:off x="1745615" y="3793490"/>
            <a:ext cx="1193165" cy="1078865"/>
          </a:xfrm>
          <a:prstGeom prst="hexagon">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52" name="太阳形 44"/>
          <p:cNvSpPr>
            <a:spLocks noChangeArrowheads="1"/>
          </p:cNvSpPr>
          <p:nvPr>
            <p:custDataLst>
              <p:tags r:id="rId8"/>
            </p:custDataLst>
          </p:nvPr>
        </p:nvSpPr>
        <p:spPr bwMode="auto">
          <a:xfrm>
            <a:off x="2004095" y="4092656"/>
            <a:ext cx="661435" cy="535323"/>
          </a:xfrm>
          <a:custGeom>
            <a:avLst/>
            <a:gdLst>
              <a:gd name="T0" fmla="*/ 11200 w 11200"/>
              <a:gd name="T1" fmla="*/ 4502 h 9063"/>
              <a:gd name="T2" fmla="*/ 10045 w 11200"/>
              <a:gd name="T3" fmla="*/ 4502 h 9063"/>
              <a:gd name="T4" fmla="*/ 10137 w 11200"/>
              <a:gd name="T5" fmla="*/ 3484 h 9063"/>
              <a:gd name="T6" fmla="*/ 8980 w 11200"/>
              <a:gd name="T7" fmla="*/ 660 h 9063"/>
              <a:gd name="T8" fmla="*/ 5614 w 11200"/>
              <a:gd name="T9" fmla="*/ 1268 h 9063"/>
              <a:gd name="T10" fmla="*/ 2324 w 11200"/>
              <a:gd name="T11" fmla="*/ 602 h 9063"/>
              <a:gd name="T12" fmla="*/ 1158 w 11200"/>
              <a:gd name="T13" fmla="*/ 3483 h 9063"/>
              <a:gd name="T14" fmla="*/ 1291 w 11200"/>
              <a:gd name="T15" fmla="*/ 4500 h 9063"/>
              <a:gd name="T16" fmla="*/ 0 w 11200"/>
              <a:gd name="T17" fmla="*/ 4500 h 9063"/>
              <a:gd name="T18" fmla="*/ 0 w 11200"/>
              <a:gd name="T19" fmla="*/ 5000 h 9063"/>
              <a:gd name="T20" fmla="*/ 1454 w 11200"/>
              <a:gd name="T21" fmla="*/ 5000 h 9063"/>
              <a:gd name="T22" fmla="*/ 1859 w 11200"/>
              <a:gd name="T23" fmla="*/ 5805 h 9063"/>
              <a:gd name="T24" fmla="*/ 3370 w 11200"/>
              <a:gd name="T25" fmla="*/ 7538 h 9063"/>
              <a:gd name="T26" fmla="*/ 5552 w 11200"/>
              <a:gd name="T27" fmla="*/ 9019 h 9063"/>
              <a:gd name="T28" fmla="*/ 5640 w 11200"/>
              <a:gd name="T29" fmla="*/ 9063 h 9063"/>
              <a:gd name="T30" fmla="*/ 5734 w 11200"/>
              <a:gd name="T31" fmla="*/ 9034 h 9063"/>
              <a:gd name="T32" fmla="*/ 7928 w 11200"/>
              <a:gd name="T33" fmla="*/ 7847 h 9063"/>
              <a:gd name="T34" fmla="*/ 9443 w 11200"/>
              <a:gd name="T35" fmla="*/ 6138 h 9063"/>
              <a:gd name="T36" fmla="*/ 9927 w 11200"/>
              <a:gd name="T37" fmla="*/ 5002 h 9063"/>
              <a:gd name="T38" fmla="*/ 11200 w 11200"/>
              <a:gd name="T39" fmla="*/ 5002 h 9063"/>
              <a:gd name="T40" fmla="*/ 11200 w 11200"/>
              <a:gd name="T41" fmla="*/ 4502 h 9063"/>
              <a:gd name="T42" fmla="*/ 1656 w 11200"/>
              <a:gd name="T43" fmla="*/ 3484 h 9063"/>
              <a:gd name="T44" fmla="*/ 2551 w 11200"/>
              <a:gd name="T45" fmla="*/ 1048 h 9063"/>
              <a:gd name="T46" fmla="*/ 3194 w 11200"/>
              <a:gd name="T47" fmla="*/ 907 h 9063"/>
              <a:gd name="T48" fmla="*/ 4386 w 11200"/>
              <a:gd name="T49" fmla="*/ 1184 h 9063"/>
              <a:gd name="T50" fmla="*/ 5465 w 11200"/>
              <a:gd name="T51" fmla="*/ 1772 h 9063"/>
              <a:gd name="T52" fmla="*/ 5608 w 11200"/>
              <a:gd name="T53" fmla="*/ 1873 h 9063"/>
              <a:gd name="T54" fmla="*/ 5753 w 11200"/>
              <a:gd name="T55" fmla="*/ 1774 h 9063"/>
              <a:gd name="T56" fmla="*/ 6855 w 11200"/>
              <a:gd name="T57" fmla="*/ 1207 h 9063"/>
              <a:gd name="T58" fmla="*/ 8749 w 11200"/>
              <a:gd name="T59" fmla="*/ 1103 h 9063"/>
              <a:gd name="T60" fmla="*/ 9639 w 11200"/>
              <a:gd name="T61" fmla="*/ 3484 h 9063"/>
              <a:gd name="T62" fmla="*/ 9538 w 11200"/>
              <a:gd name="T63" fmla="*/ 4502 h 9063"/>
              <a:gd name="T64" fmla="*/ 7484 w 11200"/>
              <a:gd name="T65" fmla="*/ 4502 h 9063"/>
              <a:gd name="T66" fmla="*/ 6752 w 11200"/>
              <a:gd name="T67" fmla="*/ 2265 h 9063"/>
              <a:gd name="T68" fmla="*/ 5804 w 11200"/>
              <a:gd name="T69" fmla="*/ 5487 h 9063"/>
              <a:gd name="T70" fmla="*/ 5442 w 11200"/>
              <a:gd name="T71" fmla="*/ 4295 h 9063"/>
              <a:gd name="T72" fmla="*/ 4782 w 11200"/>
              <a:gd name="T73" fmla="*/ 5179 h 9063"/>
              <a:gd name="T74" fmla="*/ 4133 w 11200"/>
              <a:gd name="T75" fmla="*/ 2102 h 9063"/>
              <a:gd name="T76" fmla="*/ 2943 w 11200"/>
              <a:gd name="T77" fmla="*/ 4502 h 9063"/>
              <a:gd name="T78" fmla="*/ 1810 w 11200"/>
              <a:gd name="T79" fmla="*/ 4502 h 9063"/>
              <a:gd name="T80" fmla="*/ 1656 w 11200"/>
              <a:gd name="T81" fmla="*/ 3484 h 9063"/>
              <a:gd name="T82" fmla="*/ 9015 w 11200"/>
              <a:gd name="T83" fmla="*/ 5880 h 9063"/>
              <a:gd name="T84" fmla="*/ 7634 w 11200"/>
              <a:gd name="T85" fmla="*/ 7443 h 9063"/>
              <a:gd name="T86" fmla="*/ 5683 w 11200"/>
              <a:gd name="T87" fmla="*/ 8524 h 9063"/>
              <a:gd name="T88" fmla="*/ 3699 w 11200"/>
              <a:gd name="T89" fmla="*/ 7160 h 9063"/>
              <a:gd name="T90" fmla="*/ 2285 w 11200"/>
              <a:gd name="T91" fmla="*/ 5544 h 9063"/>
              <a:gd name="T92" fmla="*/ 1997 w 11200"/>
              <a:gd name="T93" fmla="*/ 5002 h 9063"/>
              <a:gd name="T94" fmla="*/ 3251 w 11200"/>
              <a:gd name="T95" fmla="*/ 5002 h 9063"/>
              <a:gd name="T96" fmla="*/ 3939 w 11200"/>
              <a:gd name="T97" fmla="*/ 3615 h 9063"/>
              <a:gd name="T98" fmla="*/ 4518 w 11200"/>
              <a:gd name="T99" fmla="*/ 6363 h 9063"/>
              <a:gd name="T100" fmla="*/ 5249 w 11200"/>
              <a:gd name="T101" fmla="*/ 5385 h 9063"/>
              <a:gd name="T102" fmla="*/ 5812 w 11200"/>
              <a:gd name="T103" fmla="*/ 7230 h 9063"/>
              <a:gd name="T104" fmla="*/ 6777 w 11200"/>
              <a:gd name="T105" fmla="*/ 3950 h 9063"/>
              <a:gd name="T106" fmla="*/ 7122 w 11200"/>
              <a:gd name="T107" fmla="*/ 5003 h 9063"/>
              <a:gd name="T108" fmla="*/ 9404 w 11200"/>
              <a:gd name="T109" fmla="*/ 5003 h 9063"/>
              <a:gd name="T110" fmla="*/ 9015 w 11200"/>
              <a:gd name="T111" fmla="*/ 5880 h 9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0" h="9063">
                <a:moveTo>
                  <a:pt x="11200" y="4502"/>
                </a:moveTo>
                <a:lnTo>
                  <a:pt x="10045" y="4502"/>
                </a:lnTo>
                <a:cubicBezTo>
                  <a:pt x="10107" y="4173"/>
                  <a:pt x="10137" y="3833"/>
                  <a:pt x="10137" y="3484"/>
                </a:cubicBezTo>
                <a:cubicBezTo>
                  <a:pt x="10137" y="2017"/>
                  <a:pt x="9748" y="1067"/>
                  <a:pt x="8980" y="660"/>
                </a:cubicBezTo>
                <a:cubicBezTo>
                  <a:pt x="7791" y="32"/>
                  <a:pt x="6115" y="958"/>
                  <a:pt x="5614" y="1268"/>
                </a:cubicBezTo>
                <a:cubicBezTo>
                  <a:pt x="5124" y="949"/>
                  <a:pt x="3495" y="0"/>
                  <a:pt x="2324" y="602"/>
                </a:cubicBezTo>
                <a:cubicBezTo>
                  <a:pt x="1550" y="999"/>
                  <a:pt x="1158" y="1969"/>
                  <a:pt x="1158" y="3483"/>
                </a:cubicBezTo>
                <a:cubicBezTo>
                  <a:pt x="1158" y="3823"/>
                  <a:pt x="1203" y="4163"/>
                  <a:pt x="1291" y="4500"/>
                </a:cubicBezTo>
                <a:lnTo>
                  <a:pt x="0" y="4500"/>
                </a:lnTo>
                <a:lnTo>
                  <a:pt x="0" y="5000"/>
                </a:lnTo>
                <a:lnTo>
                  <a:pt x="1454" y="5000"/>
                </a:lnTo>
                <a:cubicBezTo>
                  <a:pt x="1560" y="5270"/>
                  <a:pt x="1695" y="5539"/>
                  <a:pt x="1859" y="5805"/>
                </a:cubicBezTo>
                <a:cubicBezTo>
                  <a:pt x="2225" y="6402"/>
                  <a:pt x="2734" y="6984"/>
                  <a:pt x="3370" y="7538"/>
                </a:cubicBezTo>
                <a:cubicBezTo>
                  <a:pt x="4447" y="8473"/>
                  <a:pt x="5508" y="8998"/>
                  <a:pt x="5552" y="9019"/>
                </a:cubicBezTo>
                <a:lnTo>
                  <a:pt x="5640" y="9063"/>
                </a:lnTo>
                <a:lnTo>
                  <a:pt x="5734" y="9034"/>
                </a:lnTo>
                <a:cubicBezTo>
                  <a:pt x="5779" y="9020"/>
                  <a:pt x="6848" y="8690"/>
                  <a:pt x="7928" y="7847"/>
                </a:cubicBezTo>
                <a:cubicBezTo>
                  <a:pt x="8567" y="7348"/>
                  <a:pt x="9077" y="6773"/>
                  <a:pt x="9443" y="6138"/>
                </a:cubicBezTo>
                <a:cubicBezTo>
                  <a:pt x="9650" y="5778"/>
                  <a:pt x="9812" y="5398"/>
                  <a:pt x="9927" y="5002"/>
                </a:cubicBezTo>
                <a:lnTo>
                  <a:pt x="11200" y="5002"/>
                </a:lnTo>
                <a:lnTo>
                  <a:pt x="11200" y="4502"/>
                </a:lnTo>
                <a:close/>
                <a:moveTo>
                  <a:pt x="1656" y="3484"/>
                </a:moveTo>
                <a:cubicBezTo>
                  <a:pt x="1656" y="2173"/>
                  <a:pt x="1958" y="1353"/>
                  <a:pt x="2551" y="1048"/>
                </a:cubicBezTo>
                <a:cubicBezTo>
                  <a:pt x="2748" y="947"/>
                  <a:pt x="2968" y="907"/>
                  <a:pt x="3194" y="907"/>
                </a:cubicBezTo>
                <a:cubicBezTo>
                  <a:pt x="3609" y="907"/>
                  <a:pt x="4043" y="1042"/>
                  <a:pt x="4386" y="1184"/>
                </a:cubicBezTo>
                <a:cubicBezTo>
                  <a:pt x="4989" y="1434"/>
                  <a:pt x="5455" y="1764"/>
                  <a:pt x="5465" y="1772"/>
                </a:cubicBezTo>
                <a:lnTo>
                  <a:pt x="5608" y="1873"/>
                </a:lnTo>
                <a:lnTo>
                  <a:pt x="5753" y="1774"/>
                </a:lnTo>
                <a:cubicBezTo>
                  <a:pt x="5758" y="1770"/>
                  <a:pt x="6234" y="1449"/>
                  <a:pt x="6855" y="1207"/>
                </a:cubicBezTo>
                <a:cubicBezTo>
                  <a:pt x="7850" y="819"/>
                  <a:pt x="8434" y="937"/>
                  <a:pt x="8749" y="1103"/>
                </a:cubicBezTo>
                <a:cubicBezTo>
                  <a:pt x="9340" y="1415"/>
                  <a:pt x="9639" y="2217"/>
                  <a:pt x="9639" y="3484"/>
                </a:cubicBezTo>
                <a:cubicBezTo>
                  <a:pt x="9639" y="3834"/>
                  <a:pt x="9605" y="4174"/>
                  <a:pt x="9538" y="4502"/>
                </a:cubicBezTo>
                <a:lnTo>
                  <a:pt x="7484" y="4502"/>
                </a:lnTo>
                <a:lnTo>
                  <a:pt x="6752" y="2265"/>
                </a:lnTo>
                <a:lnTo>
                  <a:pt x="5804" y="5487"/>
                </a:lnTo>
                <a:lnTo>
                  <a:pt x="5442" y="4295"/>
                </a:lnTo>
                <a:lnTo>
                  <a:pt x="4782" y="5179"/>
                </a:lnTo>
                <a:lnTo>
                  <a:pt x="4133" y="2102"/>
                </a:lnTo>
                <a:lnTo>
                  <a:pt x="2943" y="4502"/>
                </a:lnTo>
                <a:lnTo>
                  <a:pt x="1810" y="4502"/>
                </a:lnTo>
                <a:cubicBezTo>
                  <a:pt x="1708" y="4163"/>
                  <a:pt x="1657" y="3823"/>
                  <a:pt x="1656" y="3484"/>
                </a:cubicBezTo>
                <a:close/>
                <a:moveTo>
                  <a:pt x="9015" y="5880"/>
                </a:moveTo>
                <a:cubicBezTo>
                  <a:pt x="8683" y="6459"/>
                  <a:pt x="8218" y="6985"/>
                  <a:pt x="7634" y="7443"/>
                </a:cubicBezTo>
                <a:cubicBezTo>
                  <a:pt x="6803" y="8095"/>
                  <a:pt x="5959" y="8427"/>
                  <a:pt x="5683" y="8524"/>
                </a:cubicBezTo>
                <a:cubicBezTo>
                  <a:pt x="5409" y="8379"/>
                  <a:pt x="4552" y="7900"/>
                  <a:pt x="3699" y="7160"/>
                </a:cubicBezTo>
                <a:cubicBezTo>
                  <a:pt x="3100" y="6640"/>
                  <a:pt x="2625" y="6097"/>
                  <a:pt x="2285" y="5544"/>
                </a:cubicBezTo>
                <a:cubicBezTo>
                  <a:pt x="2174" y="5364"/>
                  <a:pt x="2079" y="5183"/>
                  <a:pt x="1997" y="5002"/>
                </a:cubicBezTo>
                <a:lnTo>
                  <a:pt x="3251" y="5002"/>
                </a:lnTo>
                <a:lnTo>
                  <a:pt x="3939" y="3615"/>
                </a:lnTo>
                <a:lnTo>
                  <a:pt x="4518" y="6363"/>
                </a:lnTo>
                <a:lnTo>
                  <a:pt x="5249" y="5385"/>
                </a:lnTo>
                <a:lnTo>
                  <a:pt x="5812" y="7230"/>
                </a:lnTo>
                <a:lnTo>
                  <a:pt x="6777" y="3950"/>
                </a:lnTo>
                <a:lnTo>
                  <a:pt x="7122" y="5003"/>
                </a:lnTo>
                <a:lnTo>
                  <a:pt x="9404" y="5003"/>
                </a:lnTo>
                <a:cubicBezTo>
                  <a:pt x="9305" y="5307"/>
                  <a:pt x="9175" y="5600"/>
                  <a:pt x="9015" y="5880"/>
                </a:cubicBez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rgbClr val="FFFFFF"/>
              </a:solidFill>
              <a:cs typeface="+mn-ea"/>
              <a:sym typeface="+mn-lt"/>
            </a:endParaRPr>
          </a:p>
        </p:txBody>
      </p:sp>
      <p:sp>
        <p:nvSpPr>
          <p:cNvPr id="47" name="十字形 46"/>
          <p:cNvSpPr/>
          <p:nvPr>
            <p:custDataLst>
              <p:tags r:id="rId9"/>
            </p:custDataLst>
          </p:nvPr>
        </p:nvSpPr>
        <p:spPr>
          <a:xfrm>
            <a:off x="77337" y="2128634"/>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Tree>
    <p:custDataLst>
      <p:tags r:id="rId1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887431" y="2897916"/>
            <a:ext cx="6417141" cy="1321414"/>
            <a:chOff x="2887430" y="2875030"/>
            <a:chExt cx="6417141" cy="1321414"/>
          </a:xfrm>
        </p:grpSpPr>
        <p:sp>
          <p:nvSpPr>
            <p:cNvPr id="8" name="文本框 7"/>
            <p:cNvSpPr txBox="1"/>
            <p:nvPr/>
          </p:nvSpPr>
          <p:spPr>
            <a:xfrm>
              <a:off x="2887430" y="2875030"/>
              <a:ext cx="6417141" cy="923330"/>
            </a:xfrm>
            <a:prstGeom prst="rect">
              <a:avLst/>
            </a:prstGeom>
            <a:noFill/>
          </p:spPr>
          <p:txBody>
            <a:bodyPr wrap="none" rtlCol="0">
              <a:spAutoFit/>
            </a:bodyPr>
            <a:lstStyle/>
            <a:p>
              <a:pPr algn="dist"/>
              <a:r>
                <a:rPr lang="zh-CN" altLang="en-US" sz="5400" dirty="0">
                  <a:solidFill>
                    <a:srgbClr val="007BC5"/>
                  </a:solidFill>
                  <a:cs typeface="+mn-ea"/>
                  <a:sym typeface="+mn-lt"/>
                </a:rPr>
                <a:t>持续提供最佳的治疗</a:t>
              </a:r>
              <a:endParaRPr lang="zh-CN" altLang="en-US" sz="5400" dirty="0">
                <a:solidFill>
                  <a:srgbClr val="007BC5"/>
                </a:solidFill>
                <a:cs typeface="+mn-ea"/>
                <a:sym typeface="+mn-lt"/>
              </a:endParaRPr>
            </a:p>
          </p:txBody>
        </p:sp>
        <p:sp>
          <p:nvSpPr>
            <p:cNvPr id="14" name="矩形 13"/>
            <p:cNvSpPr/>
            <p:nvPr/>
          </p:nvSpPr>
          <p:spPr>
            <a:xfrm>
              <a:off x="3438792" y="3827112"/>
              <a:ext cx="5314415" cy="369332"/>
            </a:xfrm>
            <a:prstGeom prst="rect">
              <a:avLst/>
            </a:prstGeom>
          </p:spPr>
          <p:txBody>
            <a:bodyPr wrap="square">
              <a:spAutoFit/>
            </a:bodyPr>
            <a:lstStyle/>
            <a:p>
              <a:pPr algn="dist"/>
              <a:r>
                <a:rPr lang="en-US" altLang="zh-CN" dirty="0">
                  <a:solidFill>
                    <a:srgbClr val="007BC5"/>
                  </a:solidFill>
                  <a:cs typeface="+mn-ea"/>
                  <a:sym typeface="+mn-lt"/>
                </a:rPr>
                <a:t>MEDICAL AND PHARMACEUTICAL INDUSTRY</a:t>
              </a:r>
              <a:endParaRPr lang="zh-CN" altLang="en-US" dirty="0">
                <a:solidFill>
                  <a:srgbClr val="007BC5"/>
                </a:solidFill>
                <a:cs typeface="+mn-ea"/>
                <a:sym typeface="+mn-lt"/>
              </a:endParaRPr>
            </a:p>
          </p:txBody>
        </p:sp>
      </p:grpSp>
      <p:sp>
        <p:nvSpPr>
          <p:cNvPr id="28" name="矩形 27"/>
          <p:cNvSpPr/>
          <p:nvPr/>
        </p:nvSpPr>
        <p:spPr>
          <a:xfrm>
            <a:off x="4669969" y="1529310"/>
            <a:ext cx="3033203" cy="1200329"/>
          </a:xfrm>
          <a:prstGeom prst="rect">
            <a:avLst/>
          </a:prstGeom>
        </p:spPr>
        <p:txBody>
          <a:bodyPr wrap="none">
            <a:spAutoFit/>
          </a:bodyPr>
          <a:lstStyle/>
          <a:p>
            <a:r>
              <a:rPr lang="en-US" altLang="zh-CN" sz="7200" dirty="0">
                <a:solidFill>
                  <a:srgbClr val="007BC5"/>
                </a:solidFill>
                <a:cs typeface="+mn-ea"/>
                <a:sym typeface="+mn-lt"/>
              </a:rPr>
              <a:t>Thanks</a:t>
            </a:r>
            <a:endParaRPr lang="en-US" altLang="zh-CN" sz="5400" dirty="0">
              <a:solidFill>
                <a:srgbClr val="007BC5"/>
              </a:solidFill>
              <a:cs typeface="+mn-ea"/>
              <a:sym typeface="+mn-lt"/>
            </a:endParaRPr>
          </a:p>
        </p:txBody>
      </p:sp>
      <p:sp>
        <p:nvSpPr>
          <p:cNvPr id="29" name="十字形 28"/>
          <p:cNvSpPr/>
          <p:nvPr/>
        </p:nvSpPr>
        <p:spPr>
          <a:xfrm>
            <a:off x="7549913" y="1487732"/>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圆角 29"/>
          <p:cNvSpPr/>
          <p:nvPr/>
        </p:nvSpPr>
        <p:spPr>
          <a:xfrm>
            <a:off x="5915834" y="272395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4060" y="2273300"/>
            <a:ext cx="8164195" cy="3011170"/>
          </a:xfrm>
          <a:prstGeom prst="rect">
            <a:avLst/>
          </a:prstGeom>
          <a:noFill/>
        </p:spPr>
        <p:txBody>
          <a:bodyPr wrap="square" rtlCol="0">
            <a:noAutofit/>
          </a:bodyPr>
          <a:lstStyle/>
          <a:p>
            <a:pPr marL="342900" indent="-342900" defTabSz="914400" eaLnBrk="0" hangingPunct="0">
              <a:lnSpc>
                <a:spcPct val="150000"/>
              </a:lnSpc>
              <a:spcBef>
                <a:spcPct val="20000"/>
              </a:spcBef>
              <a:buClr>
                <a:schemeClr val="accent1"/>
              </a:buClr>
              <a:buSzPct val="65000"/>
              <a:buFont typeface="Wingdings" panose="05000000000000000000" pitchFamily="2" charset="2"/>
              <a:buChar char="n"/>
            </a:pPr>
            <a:r>
              <a:rPr lang="zh-CN" altLang="en-US" sz="2000" b="1" dirty="0">
                <a:solidFill>
                  <a:schemeClr val="tx2">
                    <a:lumMod val="75000"/>
                  </a:schemeClr>
                </a:solidFill>
                <a:latin typeface="+mn-ea"/>
                <a:sym typeface="+mn-ea"/>
              </a:rPr>
              <a:t>头孢地尼属于广谱的口服第三代头孢菌素，其通过抑制细菌细胞壁的合成抗菌作用。</a:t>
            </a:r>
            <a:endParaRPr lang="en-US" altLang="zh-CN" sz="2000" b="1" dirty="0">
              <a:solidFill>
                <a:schemeClr val="tx2">
                  <a:lumMod val="75000"/>
                </a:schemeClr>
              </a:solidFill>
              <a:latin typeface="+mn-ea"/>
              <a:ea typeface="+mn-ea"/>
              <a:sym typeface="+mn-ea"/>
            </a:endParaRPr>
          </a:p>
          <a:p>
            <a:pPr marL="342900" indent="-342900" eaLnBrk="0" hangingPunct="0">
              <a:lnSpc>
                <a:spcPct val="150000"/>
              </a:lnSpc>
              <a:spcBef>
                <a:spcPct val="20000"/>
              </a:spcBef>
              <a:buClr>
                <a:schemeClr val="accent1"/>
              </a:buClr>
              <a:buSzPct val="65000"/>
              <a:buFont typeface="Wingdings" panose="05000000000000000000" pitchFamily="2" charset="2"/>
              <a:buChar char="n"/>
            </a:pPr>
            <a:r>
              <a:rPr lang="zh-CN" altLang="en-US" sz="2000" b="1" dirty="0">
                <a:solidFill>
                  <a:schemeClr val="tx2">
                    <a:lumMod val="75000"/>
                  </a:schemeClr>
                </a:solidFill>
                <a:latin typeface="+mn-ea"/>
                <a:sym typeface="+mn-ea"/>
              </a:rPr>
              <a:t>头孢地尼对葡萄球菌、肠杆菌、和流感菌、肺炎克雷佰菌、卡他莫拉菌等，作用较强，对于敏感菌所致的轻、中度感染，如：社会获得性肺炎、慢性支气管炎急性发作、急性上颌窦炎、咽喉炎、扁桃体炎、中耳炎、非复杂性皮肤和软组织感染等。</a:t>
            </a:r>
            <a:endParaRPr lang="en-US" altLang="zh-CN" dirty="0">
              <a:solidFill>
                <a:schemeClr val="tx2">
                  <a:lumMod val="75000"/>
                </a:schemeClr>
              </a:solidFill>
              <a:latin typeface="+mn-ea"/>
              <a:ea typeface="+mn-ea"/>
              <a:sym typeface="+mn-ea"/>
            </a:endParaRPr>
          </a:p>
          <a:p>
            <a:pPr algn="l">
              <a:lnSpc>
                <a:spcPts val="24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2528111" y="1125066"/>
            <a:ext cx="3262077" cy="950170"/>
            <a:chOff x="4134661" y="1125066"/>
            <a:chExt cx="3262077" cy="950170"/>
          </a:xfrm>
        </p:grpSpPr>
        <p:grpSp>
          <p:nvGrpSpPr>
            <p:cNvPr id="14" name="组合 13"/>
            <p:cNvGrpSpPr/>
            <p:nvPr/>
          </p:nvGrpSpPr>
          <p:grpSpPr>
            <a:xfrm>
              <a:off x="4134661" y="1125066"/>
              <a:ext cx="3262077" cy="950170"/>
              <a:chOff x="889502" y="2302754"/>
              <a:chExt cx="3262077" cy="950170"/>
            </a:xfrm>
          </p:grpSpPr>
          <p:sp>
            <p:nvSpPr>
              <p:cNvPr id="15" name="文本框 14"/>
              <p:cNvSpPr txBox="1"/>
              <p:nvPr/>
            </p:nvSpPr>
            <p:spPr>
              <a:xfrm>
                <a:off x="2840939" y="2302754"/>
                <a:ext cx="1310640" cy="532765"/>
              </a:xfrm>
              <a:prstGeom prst="rect">
                <a:avLst/>
              </a:prstGeom>
              <a:noFill/>
            </p:spPr>
            <p:txBody>
              <a:bodyPr wrap="none" rtlCol="0">
                <a:noAutofit/>
              </a:bodyPr>
              <a:lstStyle/>
              <a:p>
                <a:r>
                  <a:rPr lang="en-US" altLang="zh-CN" sz="4400" dirty="0">
                    <a:solidFill>
                      <a:srgbClr val="007BC5"/>
                    </a:solidFill>
                    <a:cs typeface="+mn-ea"/>
                    <a:sym typeface="+mn-lt"/>
                  </a:rPr>
                  <a:t>          </a:t>
                </a:r>
                <a:endParaRPr lang="zh-CN" altLang="en-US" sz="3200" dirty="0">
                  <a:solidFill>
                    <a:srgbClr val="007BC5"/>
                  </a:solidFill>
                  <a:cs typeface="+mn-ea"/>
                  <a:sym typeface="+mn-lt"/>
                </a:endParaRPr>
              </a:p>
            </p:txBody>
          </p:sp>
          <p:sp>
            <p:nvSpPr>
              <p:cNvPr id="17" name="矩形: 圆角 16"/>
              <p:cNvSpPr/>
              <p:nvPr/>
            </p:nvSpPr>
            <p:spPr>
              <a:xfrm>
                <a:off x="889502" y="315132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4823636" y="1264312"/>
              <a:ext cx="284480" cy="254635"/>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
        <p:nvSpPr>
          <p:cNvPr id="4" name="文本框 3"/>
          <p:cNvSpPr txBox="1"/>
          <p:nvPr/>
        </p:nvSpPr>
        <p:spPr>
          <a:xfrm>
            <a:off x="2209800" y="1320800"/>
            <a:ext cx="2203450" cy="952500"/>
          </a:xfrm>
          <a:prstGeom prst="rect">
            <a:avLst/>
          </a:prstGeom>
          <a:noFill/>
        </p:spPr>
        <p:txBody>
          <a:bodyPr wrap="square" rtlCol="0">
            <a:noAutofit/>
          </a:bodyPr>
          <a:p>
            <a:r>
              <a:rPr lang="zh-CN" altLang="en-US" sz="3600" b="1" dirty="0">
                <a:solidFill>
                  <a:srgbClr val="007BC5"/>
                </a:solidFill>
                <a:cs typeface="+mn-ea"/>
                <a:sym typeface="+mn-lt"/>
              </a:rPr>
              <a:t>背景</a:t>
            </a:r>
            <a:endParaRPr lang="zh-CN" altLang="en-US" sz="3600" dirty="0">
              <a:solidFill>
                <a:srgbClr val="007BC5"/>
              </a:solidFill>
              <a:cs typeface="+mn-ea"/>
              <a:sym typeface="+mn-lt"/>
            </a:endParaRPr>
          </a:p>
          <a:p>
            <a:endParaRPr lang="zh-CN" altLang="en-US"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8670" y="1569085"/>
            <a:ext cx="10614025" cy="3483610"/>
          </a:xfrm>
          <a:prstGeom prst="rect">
            <a:avLst/>
          </a:prstGeom>
          <a:noFill/>
        </p:spPr>
        <p:txBody>
          <a:bodyPr wrap="square" rtlCol="0">
            <a:noAutofit/>
          </a:bodyPr>
          <a:lstStyle/>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药品名称</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通用名：头孢地尼颗粒</a:t>
            </a:r>
            <a:endPar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注册规格</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6</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袋</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盒</a:t>
            </a:r>
            <a:endPar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适应症</a:t>
            </a:r>
            <a:r>
              <a:rPr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对头孢地尼敏感的葡萄球菌属、链球菌属、肺炎球菌、大肠杆菌、克雷白氏菌、奇异变形杆菌、流感嗜血杆菌等菌株所引起的下列感染：毛囊炎、疖、疖肿、痈、传染性脓痂疹、丹毒、蜂窝组织炎、淋巴管炎、炭疽、化脓性甲沟炎、皮下脓肿、汗腺炎、粉瘤感染、慢性脓皮症。咽喉炎、急性支气管炎、扁桃腺炎症、肺炎。肾盂肾炎、膀胱炎。猩红热。中耳炎、副鼻窦炎。</a:t>
            </a:r>
            <a:endParaRPr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用法用量</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】成人服用的常规剂量为一次</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袋（</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100mg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效价），一日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次。儿童服用的常用剂量为每日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9-18mg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（效价）</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/kg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次口服。可依年龄、症状进行适量增减。</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贮</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藏</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】遮光，密封，室温（</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10-30</a:t>
            </a:r>
            <a:r>
              <a:rPr lang="en-US" altLang="zh-CN" sz="16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）保存。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有效期</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36</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个月</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批准文号</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】国药准字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H20223023</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上市许可持有人</a:t>
            </a:r>
            <a:r>
              <a:rPr 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】山东海山药业有限公司</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2855853" y="47652"/>
            <a:ext cx="5110732" cy="1332259"/>
            <a:chOff x="4317623" y="521997"/>
            <a:chExt cx="5110732" cy="1332259"/>
          </a:xfrm>
        </p:grpSpPr>
        <p:grpSp>
          <p:nvGrpSpPr>
            <p:cNvPr id="14" name="组合 13"/>
            <p:cNvGrpSpPr/>
            <p:nvPr/>
          </p:nvGrpSpPr>
          <p:grpSpPr>
            <a:xfrm>
              <a:off x="4317623" y="889481"/>
              <a:ext cx="5082540" cy="964775"/>
              <a:chOff x="1072464" y="2067169"/>
              <a:chExt cx="5082540" cy="964775"/>
            </a:xfrm>
          </p:grpSpPr>
          <p:sp>
            <p:nvSpPr>
              <p:cNvPr id="15" name="文本框 14"/>
              <p:cNvSpPr txBox="1"/>
              <p:nvPr/>
            </p:nvSpPr>
            <p:spPr>
              <a:xfrm>
                <a:off x="1072464" y="2067169"/>
                <a:ext cx="5082540" cy="768350"/>
              </a:xfrm>
              <a:prstGeom prst="rect">
                <a:avLst/>
              </a:prstGeom>
              <a:noFill/>
            </p:spPr>
            <p:txBody>
              <a:bodyPr wrap="none" rtlCol="0">
                <a:spAutoFit/>
              </a:bodyPr>
              <a:lstStyle/>
              <a:p>
                <a:r>
                  <a:rPr lang="en-US" altLang="zh-CN" sz="4400" dirty="0">
                    <a:solidFill>
                      <a:srgbClr val="007BC5"/>
                    </a:solidFill>
                    <a:cs typeface="+mn-ea"/>
                    <a:sym typeface="+mn-lt"/>
                  </a:rPr>
                  <a:t>         </a:t>
                </a:r>
                <a:r>
                  <a:rPr lang="en-US" altLang="zh-CN" sz="4400" b="1" dirty="0">
                    <a:solidFill>
                      <a:srgbClr val="007BC5"/>
                    </a:solidFill>
                    <a:cs typeface="+mn-ea"/>
                    <a:sym typeface="+mn-lt"/>
                  </a:rPr>
                  <a:t> </a:t>
                </a:r>
                <a:r>
                  <a:rPr lang="zh-CN" altLang="en-US" sz="4400" b="1" dirty="0">
                    <a:solidFill>
                      <a:srgbClr val="007BC5"/>
                    </a:solidFill>
                    <a:cs typeface="+mn-ea"/>
                    <a:sym typeface="+mn-lt"/>
                  </a:rPr>
                  <a:t>产品基本信息</a:t>
                </a:r>
                <a:endParaRPr lang="zh-CN" altLang="en-US" sz="4400" b="1" dirty="0">
                  <a:solidFill>
                    <a:srgbClr val="007BC5"/>
                  </a:solidFill>
                  <a:cs typeface="+mn-ea"/>
                  <a:sym typeface="+mn-lt"/>
                </a:endParaRPr>
              </a:p>
            </p:txBody>
          </p:sp>
          <p:sp>
            <p:nvSpPr>
              <p:cNvPr id="17" name="矩形: 圆角 16"/>
              <p:cNvSpPr/>
              <p:nvPr/>
            </p:nvSpPr>
            <p:spPr>
              <a:xfrm>
                <a:off x="4150862" y="29303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0417" y="52199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rot="2700000">
            <a:off x="4817183" y="2626597"/>
            <a:ext cx="2320143" cy="2320143"/>
          </a:xfrm>
          <a:prstGeom prst="roundRect">
            <a:avLst/>
          </a:prstGeom>
          <a:noFill/>
          <a:ln w="1016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4688807" y="2549420"/>
            <a:ext cx="802674" cy="842651"/>
          </a:xfrm>
          <a:prstGeom prst="ellipse">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8" name="椭圆 7"/>
          <p:cNvSpPr/>
          <p:nvPr/>
        </p:nvSpPr>
        <p:spPr>
          <a:xfrm>
            <a:off x="6406973" y="4186462"/>
            <a:ext cx="802674" cy="842651"/>
          </a:xfrm>
          <a:prstGeom prst="ellipse">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11" name="椭圆 10"/>
          <p:cNvSpPr/>
          <p:nvPr/>
        </p:nvSpPr>
        <p:spPr>
          <a:xfrm>
            <a:off x="6406973" y="2549420"/>
            <a:ext cx="802674" cy="842651"/>
          </a:xfrm>
          <a:prstGeom prst="ellipse">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14" name="椭圆 13"/>
          <p:cNvSpPr/>
          <p:nvPr/>
        </p:nvSpPr>
        <p:spPr>
          <a:xfrm>
            <a:off x="4695157" y="4186462"/>
            <a:ext cx="802674" cy="842651"/>
          </a:xfrm>
          <a:prstGeom prst="ellipse">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22" name="文本框 21"/>
          <p:cNvSpPr txBox="1"/>
          <p:nvPr/>
        </p:nvSpPr>
        <p:spPr>
          <a:xfrm>
            <a:off x="7868525" y="2246541"/>
            <a:ext cx="2011680" cy="460375"/>
          </a:xfrm>
          <a:prstGeom prst="rect">
            <a:avLst/>
          </a:prstGeom>
          <a:noFill/>
        </p:spPr>
        <p:txBody>
          <a:bodyPr wrap="square" rtlCol="0">
            <a:spAutoFit/>
          </a:bodyPr>
          <a:lstStyle/>
          <a:p>
            <a:r>
              <a:rPr lang="zh-CN" altLang="en-US" sz="2400" b="1" dirty="0">
                <a:solidFill>
                  <a:srgbClr val="007BC5"/>
                </a:solidFill>
                <a:cs typeface="+mn-ea"/>
                <a:sym typeface="+mn-lt"/>
              </a:rPr>
              <a:t>不良反应少</a:t>
            </a:r>
            <a:endParaRPr lang="zh-CN" altLang="en-US" sz="2400" b="1" dirty="0">
              <a:solidFill>
                <a:srgbClr val="007BC5"/>
              </a:solidFill>
              <a:cs typeface="+mn-ea"/>
              <a:sym typeface="+mn-lt"/>
            </a:endParaRPr>
          </a:p>
        </p:txBody>
      </p:sp>
      <p:sp>
        <p:nvSpPr>
          <p:cNvPr id="23" name="文本框 22"/>
          <p:cNvSpPr txBox="1"/>
          <p:nvPr/>
        </p:nvSpPr>
        <p:spPr>
          <a:xfrm>
            <a:off x="7849870" y="2684145"/>
            <a:ext cx="3845560" cy="1373505"/>
          </a:xfrm>
          <a:prstGeom prst="rect">
            <a:avLst/>
          </a:prstGeom>
          <a:noFill/>
        </p:spPr>
        <p:txBody>
          <a:bodyPr wrap="square" rtlCol="0">
            <a:spAutoFit/>
          </a:bodyPr>
          <a:lstStyle/>
          <a:p>
            <a:pPr>
              <a:lnSpc>
                <a:spcPts val="2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临床研究数据表明，本品综合不良反应发生率为2.58%。主要不良反应：消化道症状（110例，0.80%），如腹泻或腹痛；皮肤症状（31例，0.23%），如皮疹或瘙痒。</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25"/>
          <p:cNvSpPr txBox="1"/>
          <p:nvPr/>
        </p:nvSpPr>
        <p:spPr>
          <a:xfrm>
            <a:off x="7868285" y="4133850"/>
            <a:ext cx="3780155" cy="460375"/>
          </a:xfrm>
          <a:prstGeom prst="rect">
            <a:avLst/>
          </a:prstGeom>
          <a:noFill/>
        </p:spPr>
        <p:txBody>
          <a:bodyPr wrap="square" rtlCol="0">
            <a:spAutoFit/>
          </a:bodyPr>
          <a:lstStyle/>
          <a:p>
            <a:pPr lvl="0" algn="l">
              <a:buClrTx/>
              <a:buSzTx/>
              <a:buFontTx/>
            </a:pPr>
            <a:r>
              <a:rPr lang="zh-CN" altLang="en-US" sz="2400" b="1" dirty="0">
                <a:solidFill>
                  <a:srgbClr val="007BC5"/>
                </a:solidFill>
                <a:cs typeface="+mn-ea"/>
                <a:sym typeface="+mn-ea"/>
              </a:rPr>
              <a:t>适用于各类临床常见感染</a:t>
            </a:r>
            <a:endParaRPr lang="zh-CN" altLang="en-US" sz="2400" b="1" dirty="0">
              <a:solidFill>
                <a:srgbClr val="007BC5"/>
              </a:solidFill>
              <a:cs typeface="+mn-ea"/>
              <a:sym typeface="+mn-ea"/>
            </a:endParaRPr>
          </a:p>
        </p:txBody>
      </p:sp>
      <p:sp>
        <p:nvSpPr>
          <p:cNvPr id="27" name="文本框 26"/>
          <p:cNvSpPr txBox="1"/>
          <p:nvPr/>
        </p:nvSpPr>
        <p:spPr>
          <a:xfrm>
            <a:off x="7873365" y="4603115"/>
            <a:ext cx="3816985" cy="1373505"/>
          </a:xfrm>
          <a:prstGeom prst="rect">
            <a:avLst/>
          </a:prstGeom>
          <a:noFill/>
        </p:spPr>
        <p:txBody>
          <a:bodyPr wrap="square" rtlCol="0">
            <a:spAutoFit/>
          </a:bodyPr>
          <a:lstStyle/>
          <a:p>
            <a:pPr lvl="0" algn="l">
              <a:lnSpc>
                <a:spcPts val="2000"/>
              </a:lnSpc>
              <a:buClrTx/>
              <a:buSzTx/>
              <a:buFontTx/>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作为一个对阳性菌和阴性菌都敏感的药物，头孢地尼应用广泛，与其他三代头孢相比，还适用于主要致病菌包含革兰氏阳性菌的上呼吸道感染、皮肤</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外科感染等。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sp>
        <p:nvSpPr>
          <p:cNvPr id="29" name="文本框 28"/>
          <p:cNvSpPr txBox="1"/>
          <p:nvPr/>
        </p:nvSpPr>
        <p:spPr>
          <a:xfrm>
            <a:off x="976630" y="2246630"/>
            <a:ext cx="3016885" cy="460375"/>
          </a:xfrm>
          <a:prstGeom prst="rect">
            <a:avLst/>
          </a:prstGeom>
          <a:noFill/>
        </p:spPr>
        <p:txBody>
          <a:bodyPr wrap="square" rtlCol="0">
            <a:spAutoFit/>
          </a:bodyPr>
          <a:lstStyle/>
          <a:p>
            <a:pPr lvl="0" algn="l">
              <a:buClrTx/>
              <a:buSzTx/>
              <a:buFontTx/>
            </a:pPr>
            <a:r>
              <a:rPr lang="zh-CN" altLang="en-US" sz="2400" b="1" dirty="0">
                <a:solidFill>
                  <a:srgbClr val="007BC5"/>
                </a:solidFill>
                <a:cs typeface="+mn-ea"/>
                <a:sym typeface="Heiti SC Medium" charset="0"/>
              </a:rPr>
              <a:t>通过质量一致性评价</a:t>
            </a:r>
            <a:endParaRPr lang="zh-CN" altLang="en-US" sz="2400" b="1" dirty="0">
              <a:solidFill>
                <a:srgbClr val="007BC5"/>
              </a:solidFill>
              <a:cs typeface="+mn-ea"/>
              <a:sym typeface="Heiti SC Medium" charset="0"/>
            </a:endParaRPr>
          </a:p>
        </p:txBody>
      </p:sp>
      <p:sp>
        <p:nvSpPr>
          <p:cNvPr id="30" name="文本框 29"/>
          <p:cNvSpPr txBox="1"/>
          <p:nvPr/>
        </p:nvSpPr>
        <p:spPr>
          <a:xfrm>
            <a:off x="805180" y="2792095"/>
            <a:ext cx="3439160" cy="674370"/>
          </a:xfrm>
          <a:prstGeom prst="rect">
            <a:avLst/>
          </a:prstGeom>
          <a:noFill/>
        </p:spPr>
        <p:txBody>
          <a:bodyPr wrap="square" rtlCol="0">
            <a:noAutofit/>
          </a:bodyPr>
          <a:lstStyle/>
          <a:p>
            <a:pPr indent="0" algn="l" fontAlgn="auto">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更敏感、更高效、更保障、更安全、更适合儿童，老人服用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1297940" y="4057650"/>
            <a:ext cx="2597150" cy="460375"/>
          </a:xfrm>
          <a:prstGeom prst="rect">
            <a:avLst/>
          </a:prstGeom>
          <a:noFill/>
        </p:spPr>
        <p:txBody>
          <a:bodyPr wrap="square" rtlCol="0">
            <a:spAutoFit/>
          </a:bodyPr>
          <a:lstStyle/>
          <a:p>
            <a:pPr lvl="0" algn="l">
              <a:buClrTx/>
              <a:buSzTx/>
              <a:buFontTx/>
            </a:pPr>
            <a:r>
              <a:rPr lang="zh-CN" altLang="en-US" sz="2400" b="1" dirty="0">
                <a:solidFill>
                  <a:srgbClr val="007BC5"/>
                </a:solidFill>
                <a:cs typeface="+mn-ea"/>
                <a:sym typeface="+mn-ea"/>
              </a:rPr>
              <a:t>抗菌谱</a:t>
            </a:r>
            <a:r>
              <a:rPr lang="zh-CN" altLang="en-US" sz="2400" b="1" dirty="0">
                <a:solidFill>
                  <a:srgbClr val="007BC5"/>
                </a:solidFill>
                <a:cs typeface="+mn-ea"/>
                <a:sym typeface="+mn-ea"/>
              </a:rPr>
              <a:t>广泛均衡</a:t>
            </a:r>
            <a:endParaRPr lang="zh-CN" altLang="en-US" sz="2400" b="1" dirty="0">
              <a:solidFill>
                <a:srgbClr val="007BC5"/>
              </a:solidFill>
              <a:cs typeface="+mn-ea"/>
              <a:sym typeface="+mn-ea"/>
            </a:endParaRPr>
          </a:p>
        </p:txBody>
      </p:sp>
      <p:sp>
        <p:nvSpPr>
          <p:cNvPr id="33" name="文本框 32"/>
          <p:cNvSpPr txBox="1"/>
          <p:nvPr/>
        </p:nvSpPr>
        <p:spPr>
          <a:xfrm>
            <a:off x="805180" y="4539615"/>
            <a:ext cx="3359785" cy="1116965"/>
          </a:xfrm>
          <a:prstGeom prst="rect">
            <a:avLst/>
          </a:prstGeom>
          <a:noFill/>
        </p:spPr>
        <p:txBody>
          <a:bodyPr wrap="square" rtlCol="0">
            <a:spAutoFit/>
          </a:bodyPr>
          <a:lstStyle/>
          <a:p>
            <a:pPr lvl="0" algn="l">
              <a:lnSpc>
                <a:spcPts val="2000"/>
              </a:lnSpc>
              <a:buClrTx/>
              <a:buSzTx/>
              <a:buFontTx/>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头孢地尼具有均衡的抗菌谱，对常见的革兰氏阳性菌和阴性菌均敏感，覆盖临床常见感染致病菌。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抑菌活性高，</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抗菌更均衡更强效。</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grpSp>
        <p:nvGrpSpPr>
          <p:cNvPr id="28" name="组合 27"/>
          <p:cNvGrpSpPr/>
          <p:nvPr/>
        </p:nvGrpSpPr>
        <p:grpSpPr>
          <a:xfrm>
            <a:off x="4829456" y="660370"/>
            <a:ext cx="2808857" cy="1161444"/>
            <a:chOff x="4875153" y="705512"/>
            <a:chExt cx="2808857" cy="1161444"/>
          </a:xfrm>
        </p:grpSpPr>
        <p:grpSp>
          <p:nvGrpSpPr>
            <p:cNvPr id="31" name="组合 30"/>
            <p:cNvGrpSpPr/>
            <p:nvPr/>
          </p:nvGrpSpPr>
          <p:grpSpPr>
            <a:xfrm>
              <a:off x="4875153" y="889481"/>
              <a:ext cx="2428240" cy="977475"/>
              <a:chOff x="1629994" y="2067169"/>
              <a:chExt cx="2428240" cy="977475"/>
            </a:xfrm>
          </p:grpSpPr>
          <p:sp>
            <p:nvSpPr>
              <p:cNvPr id="35" name="文本框 34"/>
              <p:cNvSpPr txBox="1"/>
              <p:nvPr/>
            </p:nvSpPr>
            <p:spPr>
              <a:xfrm>
                <a:off x="1629994" y="2067169"/>
                <a:ext cx="2428240" cy="768350"/>
              </a:xfrm>
              <a:prstGeom prst="rect">
                <a:avLst/>
              </a:prstGeom>
              <a:noFill/>
            </p:spPr>
            <p:txBody>
              <a:bodyPr wrap="none" rtlCol="0">
                <a:spAutoFit/>
              </a:bodyPr>
              <a:lstStyle/>
              <a:p>
                <a:r>
                  <a:rPr lang="zh-CN" altLang="en-US" sz="4400" b="1" dirty="0">
                    <a:solidFill>
                      <a:srgbClr val="007BC5"/>
                    </a:solidFill>
                    <a:cs typeface="+mn-ea"/>
                    <a:sym typeface="+mn-lt"/>
                  </a:rPr>
                  <a:t>产品优势</a:t>
                </a:r>
                <a:endParaRPr lang="zh-CN" altLang="en-US" sz="4400" b="1" dirty="0">
                  <a:solidFill>
                    <a:srgbClr val="007BC5"/>
                  </a:solidFill>
                  <a:cs typeface="+mn-ea"/>
                  <a:sym typeface="+mn-lt"/>
                </a:endParaRPr>
              </a:p>
            </p:txBody>
          </p:sp>
          <p:sp>
            <p:nvSpPr>
              <p:cNvPr id="37" name="矩形: 圆角 36"/>
              <p:cNvSpPr/>
              <p:nvPr/>
            </p:nvSpPr>
            <p:spPr>
              <a:xfrm>
                <a:off x="2597566" y="29430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十字形 33"/>
            <p:cNvSpPr/>
            <p:nvPr/>
          </p:nvSpPr>
          <p:spPr>
            <a:xfrm>
              <a:off x="7316072" y="705512"/>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太阳形 44"/>
          <p:cNvSpPr>
            <a:spLocks noChangeArrowheads="1"/>
          </p:cNvSpPr>
          <p:nvPr/>
        </p:nvSpPr>
        <p:spPr bwMode="auto">
          <a:xfrm>
            <a:off x="4855962" y="2792189"/>
            <a:ext cx="468364" cy="379063"/>
          </a:xfrm>
          <a:custGeom>
            <a:avLst/>
            <a:gdLst>
              <a:gd name="T0" fmla="*/ 11200 w 11200"/>
              <a:gd name="T1" fmla="*/ 4502 h 9063"/>
              <a:gd name="T2" fmla="*/ 10045 w 11200"/>
              <a:gd name="T3" fmla="*/ 4502 h 9063"/>
              <a:gd name="T4" fmla="*/ 10137 w 11200"/>
              <a:gd name="T5" fmla="*/ 3484 h 9063"/>
              <a:gd name="T6" fmla="*/ 8980 w 11200"/>
              <a:gd name="T7" fmla="*/ 660 h 9063"/>
              <a:gd name="T8" fmla="*/ 5614 w 11200"/>
              <a:gd name="T9" fmla="*/ 1268 h 9063"/>
              <a:gd name="T10" fmla="*/ 2324 w 11200"/>
              <a:gd name="T11" fmla="*/ 602 h 9063"/>
              <a:gd name="T12" fmla="*/ 1158 w 11200"/>
              <a:gd name="T13" fmla="*/ 3483 h 9063"/>
              <a:gd name="T14" fmla="*/ 1291 w 11200"/>
              <a:gd name="T15" fmla="*/ 4500 h 9063"/>
              <a:gd name="T16" fmla="*/ 0 w 11200"/>
              <a:gd name="T17" fmla="*/ 4500 h 9063"/>
              <a:gd name="T18" fmla="*/ 0 w 11200"/>
              <a:gd name="T19" fmla="*/ 5000 h 9063"/>
              <a:gd name="T20" fmla="*/ 1454 w 11200"/>
              <a:gd name="T21" fmla="*/ 5000 h 9063"/>
              <a:gd name="T22" fmla="*/ 1859 w 11200"/>
              <a:gd name="T23" fmla="*/ 5805 h 9063"/>
              <a:gd name="T24" fmla="*/ 3370 w 11200"/>
              <a:gd name="T25" fmla="*/ 7538 h 9063"/>
              <a:gd name="T26" fmla="*/ 5552 w 11200"/>
              <a:gd name="T27" fmla="*/ 9019 h 9063"/>
              <a:gd name="T28" fmla="*/ 5640 w 11200"/>
              <a:gd name="T29" fmla="*/ 9063 h 9063"/>
              <a:gd name="T30" fmla="*/ 5734 w 11200"/>
              <a:gd name="T31" fmla="*/ 9034 h 9063"/>
              <a:gd name="T32" fmla="*/ 7928 w 11200"/>
              <a:gd name="T33" fmla="*/ 7847 h 9063"/>
              <a:gd name="T34" fmla="*/ 9443 w 11200"/>
              <a:gd name="T35" fmla="*/ 6138 h 9063"/>
              <a:gd name="T36" fmla="*/ 9927 w 11200"/>
              <a:gd name="T37" fmla="*/ 5002 h 9063"/>
              <a:gd name="T38" fmla="*/ 11200 w 11200"/>
              <a:gd name="T39" fmla="*/ 5002 h 9063"/>
              <a:gd name="T40" fmla="*/ 11200 w 11200"/>
              <a:gd name="T41" fmla="*/ 4502 h 9063"/>
              <a:gd name="T42" fmla="*/ 1656 w 11200"/>
              <a:gd name="T43" fmla="*/ 3484 h 9063"/>
              <a:gd name="T44" fmla="*/ 2551 w 11200"/>
              <a:gd name="T45" fmla="*/ 1048 h 9063"/>
              <a:gd name="T46" fmla="*/ 3194 w 11200"/>
              <a:gd name="T47" fmla="*/ 907 h 9063"/>
              <a:gd name="T48" fmla="*/ 4386 w 11200"/>
              <a:gd name="T49" fmla="*/ 1184 h 9063"/>
              <a:gd name="T50" fmla="*/ 5465 w 11200"/>
              <a:gd name="T51" fmla="*/ 1772 h 9063"/>
              <a:gd name="T52" fmla="*/ 5608 w 11200"/>
              <a:gd name="T53" fmla="*/ 1873 h 9063"/>
              <a:gd name="T54" fmla="*/ 5753 w 11200"/>
              <a:gd name="T55" fmla="*/ 1774 h 9063"/>
              <a:gd name="T56" fmla="*/ 6855 w 11200"/>
              <a:gd name="T57" fmla="*/ 1207 h 9063"/>
              <a:gd name="T58" fmla="*/ 8749 w 11200"/>
              <a:gd name="T59" fmla="*/ 1103 h 9063"/>
              <a:gd name="T60" fmla="*/ 9639 w 11200"/>
              <a:gd name="T61" fmla="*/ 3484 h 9063"/>
              <a:gd name="T62" fmla="*/ 9538 w 11200"/>
              <a:gd name="T63" fmla="*/ 4502 h 9063"/>
              <a:gd name="T64" fmla="*/ 7484 w 11200"/>
              <a:gd name="T65" fmla="*/ 4502 h 9063"/>
              <a:gd name="T66" fmla="*/ 6752 w 11200"/>
              <a:gd name="T67" fmla="*/ 2265 h 9063"/>
              <a:gd name="T68" fmla="*/ 5804 w 11200"/>
              <a:gd name="T69" fmla="*/ 5487 h 9063"/>
              <a:gd name="T70" fmla="*/ 5442 w 11200"/>
              <a:gd name="T71" fmla="*/ 4295 h 9063"/>
              <a:gd name="T72" fmla="*/ 4782 w 11200"/>
              <a:gd name="T73" fmla="*/ 5179 h 9063"/>
              <a:gd name="T74" fmla="*/ 4133 w 11200"/>
              <a:gd name="T75" fmla="*/ 2102 h 9063"/>
              <a:gd name="T76" fmla="*/ 2943 w 11200"/>
              <a:gd name="T77" fmla="*/ 4502 h 9063"/>
              <a:gd name="T78" fmla="*/ 1810 w 11200"/>
              <a:gd name="T79" fmla="*/ 4502 h 9063"/>
              <a:gd name="T80" fmla="*/ 1656 w 11200"/>
              <a:gd name="T81" fmla="*/ 3484 h 9063"/>
              <a:gd name="T82" fmla="*/ 9015 w 11200"/>
              <a:gd name="T83" fmla="*/ 5880 h 9063"/>
              <a:gd name="T84" fmla="*/ 7634 w 11200"/>
              <a:gd name="T85" fmla="*/ 7443 h 9063"/>
              <a:gd name="T86" fmla="*/ 5683 w 11200"/>
              <a:gd name="T87" fmla="*/ 8524 h 9063"/>
              <a:gd name="T88" fmla="*/ 3699 w 11200"/>
              <a:gd name="T89" fmla="*/ 7160 h 9063"/>
              <a:gd name="T90" fmla="*/ 2285 w 11200"/>
              <a:gd name="T91" fmla="*/ 5544 h 9063"/>
              <a:gd name="T92" fmla="*/ 1997 w 11200"/>
              <a:gd name="T93" fmla="*/ 5002 h 9063"/>
              <a:gd name="T94" fmla="*/ 3251 w 11200"/>
              <a:gd name="T95" fmla="*/ 5002 h 9063"/>
              <a:gd name="T96" fmla="*/ 3939 w 11200"/>
              <a:gd name="T97" fmla="*/ 3615 h 9063"/>
              <a:gd name="T98" fmla="*/ 4518 w 11200"/>
              <a:gd name="T99" fmla="*/ 6363 h 9063"/>
              <a:gd name="T100" fmla="*/ 5249 w 11200"/>
              <a:gd name="T101" fmla="*/ 5385 h 9063"/>
              <a:gd name="T102" fmla="*/ 5812 w 11200"/>
              <a:gd name="T103" fmla="*/ 7230 h 9063"/>
              <a:gd name="T104" fmla="*/ 6777 w 11200"/>
              <a:gd name="T105" fmla="*/ 3950 h 9063"/>
              <a:gd name="T106" fmla="*/ 7122 w 11200"/>
              <a:gd name="T107" fmla="*/ 5003 h 9063"/>
              <a:gd name="T108" fmla="*/ 9404 w 11200"/>
              <a:gd name="T109" fmla="*/ 5003 h 9063"/>
              <a:gd name="T110" fmla="*/ 9015 w 11200"/>
              <a:gd name="T111" fmla="*/ 5880 h 9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0" h="9063">
                <a:moveTo>
                  <a:pt x="11200" y="4502"/>
                </a:moveTo>
                <a:lnTo>
                  <a:pt x="10045" y="4502"/>
                </a:lnTo>
                <a:cubicBezTo>
                  <a:pt x="10107" y="4173"/>
                  <a:pt x="10137" y="3833"/>
                  <a:pt x="10137" y="3484"/>
                </a:cubicBezTo>
                <a:cubicBezTo>
                  <a:pt x="10137" y="2017"/>
                  <a:pt x="9748" y="1067"/>
                  <a:pt x="8980" y="660"/>
                </a:cubicBezTo>
                <a:cubicBezTo>
                  <a:pt x="7791" y="32"/>
                  <a:pt x="6115" y="958"/>
                  <a:pt x="5614" y="1268"/>
                </a:cubicBezTo>
                <a:cubicBezTo>
                  <a:pt x="5124" y="949"/>
                  <a:pt x="3495" y="0"/>
                  <a:pt x="2324" y="602"/>
                </a:cubicBezTo>
                <a:cubicBezTo>
                  <a:pt x="1550" y="999"/>
                  <a:pt x="1158" y="1969"/>
                  <a:pt x="1158" y="3483"/>
                </a:cubicBezTo>
                <a:cubicBezTo>
                  <a:pt x="1158" y="3823"/>
                  <a:pt x="1203" y="4163"/>
                  <a:pt x="1291" y="4500"/>
                </a:cubicBezTo>
                <a:lnTo>
                  <a:pt x="0" y="4500"/>
                </a:lnTo>
                <a:lnTo>
                  <a:pt x="0" y="5000"/>
                </a:lnTo>
                <a:lnTo>
                  <a:pt x="1454" y="5000"/>
                </a:lnTo>
                <a:cubicBezTo>
                  <a:pt x="1560" y="5270"/>
                  <a:pt x="1695" y="5539"/>
                  <a:pt x="1859" y="5805"/>
                </a:cubicBezTo>
                <a:cubicBezTo>
                  <a:pt x="2225" y="6402"/>
                  <a:pt x="2734" y="6984"/>
                  <a:pt x="3370" y="7538"/>
                </a:cubicBezTo>
                <a:cubicBezTo>
                  <a:pt x="4447" y="8473"/>
                  <a:pt x="5508" y="8998"/>
                  <a:pt x="5552" y="9019"/>
                </a:cubicBezTo>
                <a:lnTo>
                  <a:pt x="5640" y="9063"/>
                </a:lnTo>
                <a:lnTo>
                  <a:pt x="5734" y="9034"/>
                </a:lnTo>
                <a:cubicBezTo>
                  <a:pt x="5779" y="9020"/>
                  <a:pt x="6848" y="8690"/>
                  <a:pt x="7928" y="7847"/>
                </a:cubicBezTo>
                <a:cubicBezTo>
                  <a:pt x="8567" y="7348"/>
                  <a:pt x="9077" y="6773"/>
                  <a:pt x="9443" y="6138"/>
                </a:cubicBezTo>
                <a:cubicBezTo>
                  <a:pt x="9650" y="5778"/>
                  <a:pt x="9812" y="5398"/>
                  <a:pt x="9927" y="5002"/>
                </a:cubicBezTo>
                <a:lnTo>
                  <a:pt x="11200" y="5002"/>
                </a:lnTo>
                <a:lnTo>
                  <a:pt x="11200" y="4502"/>
                </a:lnTo>
                <a:close/>
                <a:moveTo>
                  <a:pt x="1656" y="3484"/>
                </a:moveTo>
                <a:cubicBezTo>
                  <a:pt x="1656" y="2173"/>
                  <a:pt x="1958" y="1353"/>
                  <a:pt x="2551" y="1048"/>
                </a:cubicBezTo>
                <a:cubicBezTo>
                  <a:pt x="2748" y="947"/>
                  <a:pt x="2968" y="907"/>
                  <a:pt x="3194" y="907"/>
                </a:cubicBezTo>
                <a:cubicBezTo>
                  <a:pt x="3609" y="907"/>
                  <a:pt x="4043" y="1042"/>
                  <a:pt x="4386" y="1184"/>
                </a:cubicBezTo>
                <a:cubicBezTo>
                  <a:pt x="4989" y="1434"/>
                  <a:pt x="5455" y="1764"/>
                  <a:pt x="5465" y="1772"/>
                </a:cubicBezTo>
                <a:lnTo>
                  <a:pt x="5608" y="1873"/>
                </a:lnTo>
                <a:lnTo>
                  <a:pt x="5753" y="1774"/>
                </a:lnTo>
                <a:cubicBezTo>
                  <a:pt x="5758" y="1770"/>
                  <a:pt x="6234" y="1449"/>
                  <a:pt x="6855" y="1207"/>
                </a:cubicBezTo>
                <a:cubicBezTo>
                  <a:pt x="7850" y="819"/>
                  <a:pt x="8434" y="937"/>
                  <a:pt x="8749" y="1103"/>
                </a:cubicBezTo>
                <a:cubicBezTo>
                  <a:pt x="9340" y="1415"/>
                  <a:pt x="9639" y="2217"/>
                  <a:pt x="9639" y="3484"/>
                </a:cubicBezTo>
                <a:cubicBezTo>
                  <a:pt x="9639" y="3834"/>
                  <a:pt x="9605" y="4174"/>
                  <a:pt x="9538" y="4502"/>
                </a:cubicBezTo>
                <a:lnTo>
                  <a:pt x="7484" y="4502"/>
                </a:lnTo>
                <a:lnTo>
                  <a:pt x="6752" y="2265"/>
                </a:lnTo>
                <a:lnTo>
                  <a:pt x="5804" y="5487"/>
                </a:lnTo>
                <a:lnTo>
                  <a:pt x="5442" y="4295"/>
                </a:lnTo>
                <a:lnTo>
                  <a:pt x="4782" y="5179"/>
                </a:lnTo>
                <a:lnTo>
                  <a:pt x="4133" y="2102"/>
                </a:lnTo>
                <a:lnTo>
                  <a:pt x="2943" y="4502"/>
                </a:lnTo>
                <a:lnTo>
                  <a:pt x="1810" y="4502"/>
                </a:lnTo>
                <a:cubicBezTo>
                  <a:pt x="1708" y="4163"/>
                  <a:pt x="1657" y="3823"/>
                  <a:pt x="1656" y="3484"/>
                </a:cubicBezTo>
                <a:close/>
                <a:moveTo>
                  <a:pt x="9015" y="5880"/>
                </a:moveTo>
                <a:cubicBezTo>
                  <a:pt x="8683" y="6459"/>
                  <a:pt x="8218" y="6985"/>
                  <a:pt x="7634" y="7443"/>
                </a:cubicBezTo>
                <a:cubicBezTo>
                  <a:pt x="6803" y="8095"/>
                  <a:pt x="5959" y="8427"/>
                  <a:pt x="5683" y="8524"/>
                </a:cubicBezTo>
                <a:cubicBezTo>
                  <a:pt x="5409" y="8379"/>
                  <a:pt x="4552" y="7900"/>
                  <a:pt x="3699" y="7160"/>
                </a:cubicBezTo>
                <a:cubicBezTo>
                  <a:pt x="3100" y="6640"/>
                  <a:pt x="2625" y="6097"/>
                  <a:pt x="2285" y="5544"/>
                </a:cubicBezTo>
                <a:cubicBezTo>
                  <a:pt x="2174" y="5364"/>
                  <a:pt x="2079" y="5183"/>
                  <a:pt x="1997" y="5002"/>
                </a:cubicBezTo>
                <a:lnTo>
                  <a:pt x="3251" y="5002"/>
                </a:lnTo>
                <a:lnTo>
                  <a:pt x="3939" y="3615"/>
                </a:lnTo>
                <a:lnTo>
                  <a:pt x="4518" y="6363"/>
                </a:lnTo>
                <a:lnTo>
                  <a:pt x="5249" y="5385"/>
                </a:lnTo>
                <a:lnTo>
                  <a:pt x="5812" y="7230"/>
                </a:lnTo>
                <a:lnTo>
                  <a:pt x="6777" y="3950"/>
                </a:lnTo>
                <a:lnTo>
                  <a:pt x="7122" y="5003"/>
                </a:lnTo>
                <a:lnTo>
                  <a:pt x="9404" y="5003"/>
                </a:lnTo>
                <a:cubicBezTo>
                  <a:pt x="9305" y="5307"/>
                  <a:pt x="9175" y="5600"/>
                  <a:pt x="9015" y="5880"/>
                </a:cubicBez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rgbClr val="FFFFFF"/>
              </a:solidFill>
              <a:cs typeface="+mn-ea"/>
              <a:sym typeface="+mn-lt"/>
            </a:endParaRPr>
          </a:p>
        </p:txBody>
      </p:sp>
      <p:sp>
        <p:nvSpPr>
          <p:cNvPr id="39" name="太阳形 44"/>
          <p:cNvSpPr>
            <a:spLocks noChangeArrowheads="1"/>
          </p:cNvSpPr>
          <p:nvPr/>
        </p:nvSpPr>
        <p:spPr bwMode="auto">
          <a:xfrm>
            <a:off x="4847572" y="4374010"/>
            <a:ext cx="486279" cy="432311"/>
          </a:xfrm>
          <a:custGeom>
            <a:avLst/>
            <a:gdLst>
              <a:gd name="T0" fmla="*/ 7471 w 12257"/>
              <a:gd name="T1" fmla="*/ 638 h 10897"/>
              <a:gd name="T2" fmla="*/ 7184 w 12257"/>
              <a:gd name="T3" fmla="*/ 742 h 10897"/>
              <a:gd name="T4" fmla="*/ 6561 w 12257"/>
              <a:gd name="T5" fmla="*/ 392 h 10897"/>
              <a:gd name="T6" fmla="*/ 5826 w 12257"/>
              <a:gd name="T7" fmla="*/ 392 h 10897"/>
              <a:gd name="T8" fmla="*/ 5075 w 12257"/>
              <a:gd name="T9" fmla="*/ 742 h 10897"/>
              <a:gd name="T10" fmla="*/ 4787 w 12257"/>
              <a:gd name="T11" fmla="*/ 638 h 10897"/>
              <a:gd name="T12" fmla="*/ 1434 w 12257"/>
              <a:gd name="T13" fmla="*/ 10770 h 10897"/>
              <a:gd name="T14" fmla="*/ 1676 w 12257"/>
              <a:gd name="T15" fmla="*/ 10888 h 10897"/>
              <a:gd name="T16" fmla="*/ 6129 w 12257"/>
              <a:gd name="T17" fmla="*/ 6724 h 10897"/>
              <a:gd name="T18" fmla="*/ 10581 w 12257"/>
              <a:gd name="T19" fmla="*/ 10888 h 10897"/>
              <a:gd name="T20" fmla="*/ 10824 w 12257"/>
              <a:gd name="T21" fmla="*/ 10770 h 10897"/>
              <a:gd name="T22" fmla="*/ 5445 w 12257"/>
              <a:gd name="T23" fmla="*/ 7553 h 10897"/>
              <a:gd name="T24" fmla="*/ 2398 w 12257"/>
              <a:gd name="T25" fmla="*/ 3540 h 10897"/>
              <a:gd name="T26" fmla="*/ 5592 w 12257"/>
              <a:gd name="T27" fmla="*/ 3690 h 10897"/>
              <a:gd name="T28" fmla="*/ 5230 w 12257"/>
              <a:gd name="T29" fmla="*/ 4621 h 10897"/>
              <a:gd name="T30" fmla="*/ 3671 w 12257"/>
              <a:gd name="T31" fmla="*/ 4286 h 10897"/>
              <a:gd name="T32" fmla="*/ 3325 w 12257"/>
              <a:gd name="T33" fmla="*/ 4517 h 10897"/>
              <a:gd name="T34" fmla="*/ 5021 w 12257"/>
              <a:gd name="T35" fmla="*/ 5085 h 10897"/>
              <a:gd name="T36" fmla="*/ 2155 w 12257"/>
              <a:gd name="T37" fmla="*/ 6142 h 10897"/>
              <a:gd name="T38" fmla="*/ 2273 w 12257"/>
              <a:gd name="T39" fmla="*/ 6537 h 10897"/>
              <a:gd name="T40" fmla="*/ 4325 w 12257"/>
              <a:gd name="T41" fmla="*/ 6301 h 10897"/>
              <a:gd name="T42" fmla="*/ 1828 w 12257"/>
              <a:gd name="T43" fmla="*/ 8366 h 10897"/>
              <a:gd name="T44" fmla="*/ 2067 w 12257"/>
              <a:gd name="T45" fmla="*/ 8538 h 10897"/>
              <a:gd name="T46" fmla="*/ 4817 w 12257"/>
              <a:gd name="T47" fmla="*/ 6344 h 10897"/>
              <a:gd name="T48" fmla="*/ 5010 w 12257"/>
              <a:gd name="T49" fmla="*/ 5998 h 10897"/>
              <a:gd name="T50" fmla="*/ 5445 w 12257"/>
              <a:gd name="T51" fmla="*/ 7553 h 10897"/>
              <a:gd name="T52" fmla="*/ 6812 w 12257"/>
              <a:gd name="T53" fmla="*/ 7553 h 10897"/>
              <a:gd name="T54" fmla="*/ 7482 w 12257"/>
              <a:gd name="T55" fmla="*/ 5568 h 10897"/>
              <a:gd name="T56" fmla="*/ 8316 w 12257"/>
              <a:gd name="T57" fmla="*/ 8194 h 10897"/>
              <a:gd name="T58" fmla="*/ 8513 w 12257"/>
              <a:gd name="T59" fmla="*/ 7919 h 10897"/>
              <a:gd name="T60" fmla="*/ 9810 w 12257"/>
              <a:gd name="T61" fmla="*/ 7513 h 10897"/>
              <a:gd name="T62" fmla="*/ 10088 w 12257"/>
              <a:gd name="T63" fmla="*/ 7430 h 10897"/>
              <a:gd name="T64" fmla="*/ 8505 w 12257"/>
              <a:gd name="T65" fmla="*/ 6016 h 10897"/>
              <a:gd name="T66" fmla="*/ 10838 w 12257"/>
              <a:gd name="T67" fmla="*/ 6003 h 10897"/>
              <a:gd name="T68" fmla="*/ 8180 w 12257"/>
              <a:gd name="T69" fmla="*/ 5699 h 10897"/>
              <a:gd name="T70" fmla="*/ 9191 w 12257"/>
              <a:gd name="T71" fmla="*/ 4849 h 10897"/>
              <a:gd name="T72" fmla="*/ 9472 w 12257"/>
              <a:gd name="T73" fmla="*/ 4780 h 10897"/>
              <a:gd name="T74" fmla="*/ 7142 w 12257"/>
              <a:gd name="T75" fmla="*/ 4275 h 10897"/>
              <a:gd name="T76" fmla="*/ 6718 w 12257"/>
              <a:gd name="T77" fmla="*/ 3470 h 10897"/>
              <a:gd name="T78" fmla="*/ 9852 w 12257"/>
              <a:gd name="T79" fmla="*/ 3528 h 10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7" h="10897">
                <a:moveTo>
                  <a:pt x="10180" y="3271"/>
                </a:moveTo>
                <a:cubicBezTo>
                  <a:pt x="9014" y="1575"/>
                  <a:pt x="7534" y="676"/>
                  <a:pt x="7471" y="638"/>
                </a:cubicBezTo>
                <a:cubicBezTo>
                  <a:pt x="7421" y="608"/>
                  <a:pt x="7360" y="602"/>
                  <a:pt x="7306" y="622"/>
                </a:cubicBezTo>
                <a:cubicBezTo>
                  <a:pt x="7251" y="642"/>
                  <a:pt x="7207" y="686"/>
                  <a:pt x="7184" y="742"/>
                </a:cubicBezTo>
                <a:cubicBezTo>
                  <a:pt x="6936" y="1358"/>
                  <a:pt x="6729" y="1940"/>
                  <a:pt x="6561" y="2490"/>
                </a:cubicBezTo>
                <a:lnTo>
                  <a:pt x="6561" y="392"/>
                </a:lnTo>
                <a:cubicBezTo>
                  <a:pt x="6561" y="176"/>
                  <a:pt x="6396" y="0"/>
                  <a:pt x="6194" y="0"/>
                </a:cubicBezTo>
                <a:cubicBezTo>
                  <a:pt x="5991" y="0"/>
                  <a:pt x="5826" y="176"/>
                  <a:pt x="5826" y="392"/>
                </a:cubicBezTo>
                <a:lnTo>
                  <a:pt x="5826" y="2935"/>
                </a:lnTo>
                <a:cubicBezTo>
                  <a:pt x="5640" y="2256"/>
                  <a:pt x="5390" y="1528"/>
                  <a:pt x="5075" y="742"/>
                </a:cubicBezTo>
                <a:cubicBezTo>
                  <a:pt x="5052" y="686"/>
                  <a:pt x="5007" y="641"/>
                  <a:pt x="4952" y="622"/>
                </a:cubicBezTo>
                <a:cubicBezTo>
                  <a:pt x="4897" y="602"/>
                  <a:pt x="4837" y="608"/>
                  <a:pt x="4787" y="638"/>
                </a:cubicBezTo>
                <a:cubicBezTo>
                  <a:pt x="4725" y="676"/>
                  <a:pt x="3245" y="1575"/>
                  <a:pt x="2079" y="3271"/>
                </a:cubicBezTo>
                <a:cubicBezTo>
                  <a:pt x="992" y="4848"/>
                  <a:pt x="0" y="7431"/>
                  <a:pt x="1434" y="10770"/>
                </a:cubicBezTo>
                <a:cubicBezTo>
                  <a:pt x="1467" y="10848"/>
                  <a:pt x="1541" y="10897"/>
                  <a:pt x="1619" y="10897"/>
                </a:cubicBezTo>
                <a:cubicBezTo>
                  <a:pt x="1637" y="10897"/>
                  <a:pt x="1657" y="10895"/>
                  <a:pt x="1676" y="10888"/>
                </a:cubicBezTo>
                <a:cubicBezTo>
                  <a:pt x="3825" y="10212"/>
                  <a:pt x="5177" y="9181"/>
                  <a:pt x="5814" y="7738"/>
                </a:cubicBezTo>
                <a:cubicBezTo>
                  <a:pt x="5954" y="7421"/>
                  <a:pt x="6059" y="7083"/>
                  <a:pt x="6129" y="6724"/>
                </a:cubicBezTo>
                <a:cubicBezTo>
                  <a:pt x="6199" y="7083"/>
                  <a:pt x="6304" y="7421"/>
                  <a:pt x="6444" y="7738"/>
                </a:cubicBezTo>
                <a:cubicBezTo>
                  <a:pt x="7079" y="9181"/>
                  <a:pt x="8432" y="10211"/>
                  <a:pt x="10581" y="10888"/>
                </a:cubicBezTo>
                <a:cubicBezTo>
                  <a:pt x="10600" y="10895"/>
                  <a:pt x="10620" y="10897"/>
                  <a:pt x="10639" y="10897"/>
                </a:cubicBezTo>
                <a:cubicBezTo>
                  <a:pt x="10716" y="10897"/>
                  <a:pt x="10790" y="10850"/>
                  <a:pt x="10824" y="10770"/>
                </a:cubicBezTo>
                <a:cubicBezTo>
                  <a:pt x="12257" y="7431"/>
                  <a:pt x="11265" y="4848"/>
                  <a:pt x="10180" y="3271"/>
                </a:cubicBezTo>
                <a:close/>
                <a:moveTo>
                  <a:pt x="5445" y="7553"/>
                </a:moveTo>
                <a:cubicBezTo>
                  <a:pt x="4879" y="8840"/>
                  <a:pt x="3664" y="9777"/>
                  <a:pt x="1732" y="10415"/>
                </a:cubicBezTo>
                <a:cubicBezTo>
                  <a:pt x="732" y="7958"/>
                  <a:pt x="956" y="5646"/>
                  <a:pt x="2398" y="3540"/>
                </a:cubicBezTo>
                <a:cubicBezTo>
                  <a:pt x="3270" y="2267"/>
                  <a:pt x="4353" y="1447"/>
                  <a:pt x="4791" y="1146"/>
                </a:cubicBezTo>
                <a:cubicBezTo>
                  <a:pt x="5155" y="2077"/>
                  <a:pt x="5421" y="2921"/>
                  <a:pt x="5592" y="3690"/>
                </a:cubicBezTo>
                <a:cubicBezTo>
                  <a:pt x="5574" y="3712"/>
                  <a:pt x="5559" y="3738"/>
                  <a:pt x="5550" y="3768"/>
                </a:cubicBezTo>
                <a:cubicBezTo>
                  <a:pt x="5546" y="3780"/>
                  <a:pt x="5441" y="4127"/>
                  <a:pt x="5230" y="4621"/>
                </a:cubicBezTo>
                <a:cubicBezTo>
                  <a:pt x="5212" y="4620"/>
                  <a:pt x="5194" y="4620"/>
                  <a:pt x="5176" y="4623"/>
                </a:cubicBezTo>
                <a:cubicBezTo>
                  <a:pt x="4850" y="4688"/>
                  <a:pt x="3945" y="4753"/>
                  <a:pt x="3671" y="4286"/>
                </a:cubicBezTo>
                <a:cubicBezTo>
                  <a:pt x="3611" y="4183"/>
                  <a:pt x="3485" y="4152"/>
                  <a:pt x="3390" y="4217"/>
                </a:cubicBezTo>
                <a:cubicBezTo>
                  <a:pt x="3293" y="4281"/>
                  <a:pt x="3265" y="4416"/>
                  <a:pt x="3325" y="4517"/>
                </a:cubicBezTo>
                <a:cubicBezTo>
                  <a:pt x="3608" y="5002"/>
                  <a:pt x="4216" y="5103"/>
                  <a:pt x="4675" y="5103"/>
                </a:cubicBezTo>
                <a:cubicBezTo>
                  <a:pt x="4806" y="5103"/>
                  <a:pt x="4925" y="5095"/>
                  <a:pt x="5021" y="5085"/>
                </a:cubicBezTo>
                <a:cubicBezTo>
                  <a:pt x="4891" y="5355"/>
                  <a:pt x="4737" y="5646"/>
                  <a:pt x="4560" y="5937"/>
                </a:cubicBezTo>
                <a:cubicBezTo>
                  <a:pt x="3310" y="5282"/>
                  <a:pt x="2203" y="6104"/>
                  <a:pt x="2155" y="6142"/>
                </a:cubicBezTo>
                <a:cubicBezTo>
                  <a:pt x="2063" y="6212"/>
                  <a:pt x="2042" y="6348"/>
                  <a:pt x="2107" y="6446"/>
                </a:cubicBezTo>
                <a:cubicBezTo>
                  <a:pt x="2147" y="6506"/>
                  <a:pt x="2210" y="6537"/>
                  <a:pt x="2273" y="6537"/>
                </a:cubicBezTo>
                <a:cubicBezTo>
                  <a:pt x="2315" y="6537"/>
                  <a:pt x="2356" y="6523"/>
                  <a:pt x="2392" y="6497"/>
                </a:cubicBezTo>
                <a:cubicBezTo>
                  <a:pt x="2402" y="6489"/>
                  <a:pt x="3310" y="5813"/>
                  <a:pt x="4325" y="6301"/>
                </a:cubicBezTo>
                <a:cubicBezTo>
                  <a:pt x="3751" y="7137"/>
                  <a:pt x="2975" y="7907"/>
                  <a:pt x="1990" y="8111"/>
                </a:cubicBezTo>
                <a:cubicBezTo>
                  <a:pt x="1878" y="8133"/>
                  <a:pt x="1806" y="8248"/>
                  <a:pt x="1828" y="8366"/>
                </a:cubicBezTo>
                <a:cubicBezTo>
                  <a:pt x="1847" y="8469"/>
                  <a:pt x="1932" y="8542"/>
                  <a:pt x="2028" y="8542"/>
                </a:cubicBezTo>
                <a:cubicBezTo>
                  <a:pt x="2041" y="8542"/>
                  <a:pt x="2055" y="8541"/>
                  <a:pt x="2067" y="8538"/>
                </a:cubicBezTo>
                <a:cubicBezTo>
                  <a:pt x="3050" y="8336"/>
                  <a:pt x="3970" y="7603"/>
                  <a:pt x="4751" y="6416"/>
                </a:cubicBezTo>
                <a:cubicBezTo>
                  <a:pt x="4777" y="6398"/>
                  <a:pt x="4800" y="6374"/>
                  <a:pt x="4817" y="6344"/>
                </a:cubicBezTo>
                <a:cubicBezTo>
                  <a:pt x="4830" y="6323"/>
                  <a:pt x="4836" y="6301"/>
                  <a:pt x="4841" y="6277"/>
                </a:cubicBezTo>
                <a:cubicBezTo>
                  <a:pt x="4898" y="6187"/>
                  <a:pt x="4955" y="6093"/>
                  <a:pt x="5010" y="5998"/>
                </a:cubicBezTo>
                <a:cubicBezTo>
                  <a:pt x="5345" y="5419"/>
                  <a:pt x="5586" y="4864"/>
                  <a:pt x="5738" y="4471"/>
                </a:cubicBezTo>
                <a:cubicBezTo>
                  <a:pt x="5917" y="5696"/>
                  <a:pt x="5818" y="6706"/>
                  <a:pt x="5445" y="7553"/>
                </a:cubicBezTo>
                <a:close/>
                <a:moveTo>
                  <a:pt x="10525" y="10415"/>
                </a:moveTo>
                <a:cubicBezTo>
                  <a:pt x="8595" y="9776"/>
                  <a:pt x="7378" y="8838"/>
                  <a:pt x="6812" y="7553"/>
                </a:cubicBezTo>
                <a:cubicBezTo>
                  <a:pt x="6410" y="6641"/>
                  <a:pt x="6326" y="5537"/>
                  <a:pt x="6566" y="4181"/>
                </a:cubicBezTo>
                <a:cubicBezTo>
                  <a:pt x="6755" y="4566"/>
                  <a:pt x="7045" y="5048"/>
                  <a:pt x="7482" y="5568"/>
                </a:cubicBezTo>
                <a:lnTo>
                  <a:pt x="8120" y="8034"/>
                </a:lnTo>
                <a:cubicBezTo>
                  <a:pt x="8145" y="8131"/>
                  <a:pt x="8227" y="8194"/>
                  <a:pt x="8316" y="8194"/>
                </a:cubicBezTo>
                <a:cubicBezTo>
                  <a:pt x="8334" y="8194"/>
                  <a:pt x="8352" y="8192"/>
                  <a:pt x="8371" y="8187"/>
                </a:cubicBezTo>
                <a:cubicBezTo>
                  <a:pt x="8480" y="8154"/>
                  <a:pt x="8543" y="8034"/>
                  <a:pt x="8513" y="7919"/>
                </a:cubicBezTo>
                <a:lnTo>
                  <a:pt x="8067" y="6192"/>
                </a:lnTo>
                <a:cubicBezTo>
                  <a:pt x="8527" y="6636"/>
                  <a:pt x="9098" y="7087"/>
                  <a:pt x="9810" y="7513"/>
                </a:cubicBezTo>
                <a:cubicBezTo>
                  <a:pt x="9841" y="7532"/>
                  <a:pt x="9876" y="7541"/>
                  <a:pt x="9910" y="7541"/>
                </a:cubicBezTo>
                <a:cubicBezTo>
                  <a:pt x="9981" y="7541"/>
                  <a:pt x="10051" y="7501"/>
                  <a:pt x="10088" y="7430"/>
                </a:cubicBezTo>
                <a:cubicBezTo>
                  <a:pt x="10143" y="7324"/>
                  <a:pt x="10108" y="7192"/>
                  <a:pt x="10011" y="7133"/>
                </a:cubicBezTo>
                <a:cubicBezTo>
                  <a:pt x="9411" y="6773"/>
                  <a:pt x="8915" y="6393"/>
                  <a:pt x="8505" y="6016"/>
                </a:cubicBezTo>
                <a:cubicBezTo>
                  <a:pt x="8828" y="5873"/>
                  <a:pt x="9508" y="5716"/>
                  <a:pt x="10576" y="6133"/>
                </a:cubicBezTo>
                <a:cubicBezTo>
                  <a:pt x="10682" y="6174"/>
                  <a:pt x="10800" y="6117"/>
                  <a:pt x="10838" y="6003"/>
                </a:cubicBezTo>
                <a:cubicBezTo>
                  <a:pt x="10877" y="5891"/>
                  <a:pt x="10822" y="5764"/>
                  <a:pt x="10717" y="5723"/>
                </a:cubicBezTo>
                <a:cubicBezTo>
                  <a:pt x="9347" y="5188"/>
                  <a:pt x="8505" y="5513"/>
                  <a:pt x="8180" y="5699"/>
                </a:cubicBezTo>
                <a:cubicBezTo>
                  <a:pt x="7833" y="5345"/>
                  <a:pt x="7561" y="4998"/>
                  <a:pt x="7348" y="4683"/>
                </a:cubicBezTo>
                <a:cubicBezTo>
                  <a:pt x="7816" y="4618"/>
                  <a:pt x="8757" y="4560"/>
                  <a:pt x="9191" y="4849"/>
                </a:cubicBezTo>
                <a:cubicBezTo>
                  <a:pt x="9225" y="4872"/>
                  <a:pt x="9262" y="4882"/>
                  <a:pt x="9298" y="4882"/>
                </a:cubicBezTo>
                <a:cubicBezTo>
                  <a:pt x="9366" y="4882"/>
                  <a:pt x="9433" y="4846"/>
                  <a:pt x="9472" y="4780"/>
                </a:cubicBezTo>
                <a:cubicBezTo>
                  <a:pt x="9532" y="4677"/>
                  <a:pt x="9503" y="4543"/>
                  <a:pt x="9407" y="4480"/>
                </a:cubicBezTo>
                <a:cubicBezTo>
                  <a:pt x="8696" y="4006"/>
                  <a:pt x="7205" y="4263"/>
                  <a:pt x="7142" y="4275"/>
                </a:cubicBezTo>
                <a:cubicBezTo>
                  <a:pt x="7128" y="4277"/>
                  <a:pt x="7115" y="4281"/>
                  <a:pt x="7102" y="4286"/>
                </a:cubicBezTo>
                <a:cubicBezTo>
                  <a:pt x="6906" y="3942"/>
                  <a:pt x="6786" y="3658"/>
                  <a:pt x="6718" y="3470"/>
                </a:cubicBezTo>
                <a:cubicBezTo>
                  <a:pt x="6890" y="2761"/>
                  <a:pt x="7140" y="1988"/>
                  <a:pt x="7468" y="1146"/>
                </a:cubicBezTo>
                <a:cubicBezTo>
                  <a:pt x="7903" y="1444"/>
                  <a:pt x="8981" y="2259"/>
                  <a:pt x="9852" y="3528"/>
                </a:cubicBezTo>
                <a:cubicBezTo>
                  <a:pt x="11301" y="5637"/>
                  <a:pt x="11527" y="7953"/>
                  <a:pt x="10525" y="10415"/>
                </a:cubicBez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dirty="0">
              <a:solidFill>
                <a:srgbClr val="FFFFFF"/>
              </a:solidFill>
              <a:cs typeface="+mn-ea"/>
              <a:sym typeface="+mn-lt"/>
            </a:endParaRPr>
          </a:p>
        </p:txBody>
      </p:sp>
      <p:sp>
        <p:nvSpPr>
          <p:cNvPr id="40" name="太阳形 44"/>
          <p:cNvSpPr>
            <a:spLocks noChangeArrowheads="1"/>
          </p:cNvSpPr>
          <p:nvPr/>
        </p:nvSpPr>
        <p:spPr bwMode="auto">
          <a:xfrm>
            <a:off x="6591340" y="4372562"/>
            <a:ext cx="443345" cy="445828"/>
          </a:xfrm>
          <a:custGeom>
            <a:avLst/>
            <a:gdLst>
              <a:gd name="T0" fmla="*/ 11488 w 11904"/>
              <a:gd name="T1" fmla="*/ 3840 h 11968"/>
              <a:gd name="T2" fmla="*/ 11168 w 11904"/>
              <a:gd name="T3" fmla="*/ 3136 h 11968"/>
              <a:gd name="T4" fmla="*/ 10368 w 11904"/>
              <a:gd name="T5" fmla="*/ 3040 h 11968"/>
              <a:gd name="T6" fmla="*/ 9056 w 11904"/>
              <a:gd name="T7" fmla="*/ 4352 h 11968"/>
              <a:gd name="T8" fmla="*/ 7520 w 11904"/>
              <a:gd name="T9" fmla="*/ 5888 h 11968"/>
              <a:gd name="T10" fmla="*/ 7040 w 11904"/>
              <a:gd name="T11" fmla="*/ 6368 h 11968"/>
              <a:gd name="T12" fmla="*/ 5024 w 11904"/>
              <a:gd name="T13" fmla="*/ 4352 h 11968"/>
              <a:gd name="T14" fmla="*/ 4576 w 11904"/>
              <a:gd name="T15" fmla="*/ 4352 h 11968"/>
              <a:gd name="T16" fmla="*/ 2336 w 11904"/>
              <a:gd name="T17" fmla="*/ 6592 h 11968"/>
              <a:gd name="T18" fmla="*/ 2336 w 11904"/>
              <a:gd name="T19" fmla="*/ 7040 h 11968"/>
              <a:gd name="T20" fmla="*/ 2560 w 11904"/>
              <a:gd name="T21" fmla="*/ 7136 h 11968"/>
              <a:gd name="T22" fmla="*/ 2784 w 11904"/>
              <a:gd name="T23" fmla="*/ 7040 h 11968"/>
              <a:gd name="T24" fmla="*/ 4800 w 11904"/>
              <a:gd name="T25" fmla="*/ 5024 h 11968"/>
              <a:gd name="T26" fmla="*/ 6784 w 11904"/>
              <a:gd name="T27" fmla="*/ 7008 h 11968"/>
              <a:gd name="T28" fmla="*/ 7040 w 11904"/>
              <a:gd name="T29" fmla="*/ 7136 h 11968"/>
              <a:gd name="T30" fmla="*/ 7296 w 11904"/>
              <a:gd name="T31" fmla="*/ 7008 h 11968"/>
              <a:gd name="T32" fmla="*/ 10688 w 11904"/>
              <a:gd name="T33" fmla="*/ 3616 h 11968"/>
              <a:gd name="T34" fmla="*/ 10944 w 11904"/>
              <a:gd name="T35" fmla="*/ 4224 h 11968"/>
              <a:gd name="T36" fmla="*/ 11200 w 11904"/>
              <a:gd name="T37" fmla="*/ 6304 h 11968"/>
              <a:gd name="T38" fmla="*/ 6848 w 11904"/>
              <a:gd name="T39" fmla="*/ 10912 h 11968"/>
              <a:gd name="T40" fmla="*/ 992 w 11904"/>
              <a:gd name="T41" fmla="*/ 5536 h 11968"/>
              <a:gd name="T42" fmla="*/ 5856 w 11904"/>
              <a:gd name="T43" fmla="*/ 736 h 11968"/>
              <a:gd name="T44" fmla="*/ 8096 w 11904"/>
              <a:gd name="T45" fmla="*/ 1152 h 11968"/>
              <a:gd name="T46" fmla="*/ 8512 w 11904"/>
              <a:gd name="T47" fmla="*/ 992 h 11968"/>
              <a:gd name="T48" fmla="*/ 8352 w 11904"/>
              <a:gd name="T49" fmla="*/ 544 h 11968"/>
              <a:gd name="T50" fmla="*/ 5440 w 11904"/>
              <a:gd name="T51" fmla="*/ 128 h 11968"/>
              <a:gd name="T52" fmla="*/ 352 w 11904"/>
              <a:gd name="T53" fmla="*/ 5280 h 11968"/>
              <a:gd name="T54" fmla="*/ 6688 w 11904"/>
              <a:gd name="T55" fmla="*/ 11584 h 11968"/>
              <a:gd name="T56" fmla="*/ 11808 w 11904"/>
              <a:gd name="T57" fmla="*/ 6464 h 11968"/>
              <a:gd name="T58" fmla="*/ 11488 w 11904"/>
              <a:gd name="T59" fmla="*/ 3840 h 1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04" h="11968">
                <a:moveTo>
                  <a:pt x="11488" y="3840"/>
                </a:moveTo>
                <a:cubicBezTo>
                  <a:pt x="11392" y="3616"/>
                  <a:pt x="11296" y="3360"/>
                  <a:pt x="11168" y="3136"/>
                </a:cubicBezTo>
                <a:cubicBezTo>
                  <a:pt x="11008" y="2848"/>
                  <a:pt x="10624" y="2784"/>
                  <a:pt x="10368" y="3040"/>
                </a:cubicBezTo>
                <a:lnTo>
                  <a:pt x="9056" y="4352"/>
                </a:lnTo>
                <a:lnTo>
                  <a:pt x="7520" y="5888"/>
                </a:lnTo>
                <a:lnTo>
                  <a:pt x="7040" y="6368"/>
                </a:lnTo>
                <a:cubicBezTo>
                  <a:pt x="6720" y="6016"/>
                  <a:pt x="6144" y="5440"/>
                  <a:pt x="5024" y="4352"/>
                </a:cubicBezTo>
                <a:cubicBezTo>
                  <a:pt x="4896" y="4224"/>
                  <a:pt x="4704" y="4224"/>
                  <a:pt x="4576" y="4352"/>
                </a:cubicBezTo>
                <a:lnTo>
                  <a:pt x="2336" y="6592"/>
                </a:lnTo>
                <a:cubicBezTo>
                  <a:pt x="2208" y="6720"/>
                  <a:pt x="2208" y="6912"/>
                  <a:pt x="2336" y="7040"/>
                </a:cubicBezTo>
                <a:cubicBezTo>
                  <a:pt x="2400" y="7104"/>
                  <a:pt x="2496" y="7136"/>
                  <a:pt x="2560" y="7136"/>
                </a:cubicBezTo>
                <a:cubicBezTo>
                  <a:pt x="2624" y="7136"/>
                  <a:pt x="2720" y="7104"/>
                  <a:pt x="2784" y="7040"/>
                </a:cubicBezTo>
                <a:lnTo>
                  <a:pt x="4800" y="5024"/>
                </a:lnTo>
                <a:cubicBezTo>
                  <a:pt x="5600" y="5792"/>
                  <a:pt x="6656" y="6848"/>
                  <a:pt x="6784" y="7008"/>
                </a:cubicBezTo>
                <a:cubicBezTo>
                  <a:pt x="6848" y="7104"/>
                  <a:pt x="6944" y="7136"/>
                  <a:pt x="7040" y="7136"/>
                </a:cubicBezTo>
                <a:cubicBezTo>
                  <a:pt x="7136" y="7136"/>
                  <a:pt x="7232" y="7072"/>
                  <a:pt x="7296" y="7008"/>
                </a:cubicBezTo>
                <a:lnTo>
                  <a:pt x="10688" y="3616"/>
                </a:lnTo>
                <a:cubicBezTo>
                  <a:pt x="10784" y="3808"/>
                  <a:pt x="10848" y="4000"/>
                  <a:pt x="10944" y="4224"/>
                </a:cubicBezTo>
                <a:cubicBezTo>
                  <a:pt x="11168" y="4864"/>
                  <a:pt x="11264" y="5568"/>
                  <a:pt x="11200" y="6304"/>
                </a:cubicBezTo>
                <a:cubicBezTo>
                  <a:pt x="11008" y="8640"/>
                  <a:pt x="9184" y="10560"/>
                  <a:pt x="6848" y="10912"/>
                </a:cubicBezTo>
                <a:cubicBezTo>
                  <a:pt x="3584" y="11392"/>
                  <a:pt x="768" y="8736"/>
                  <a:pt x="992" y="5536"/>
                </a:cubicBezTo>
                <a:cubicBezTo>
                  <a:pt x="1152" y="2944"/>
                  <a:pt x="3296" y="864"/>
                  <a:pt x="5856" y="736"/>
                </a:cubicBezTo>
                <a:cubicBezTo>
                  <a:pt x="6656" y="704"/>
                  <a:pt x="7424" y="864"/>
                  <a:pt x="8096" y="1152"/>
                </a:cubicBezTo>
                <a:cubicBezTo>
                  <a:pt x="8256" y="1216"/>
                  <a:pt x="8448" y="1152"/>
                  <a:pt x="8512" y="992"/>
                </a:cubicBezTo>
                <a:cubicBezTo>
                  <a:pt x="8608" y="832"/>
                  <a:pt x="8512" y="608"/>
                  <a:pt x="8352" y="544"/>
                </a:cubicBezTo>
                <a:cubicBezTo>
                  <a:pt x="7488" y="160"/>
                  <a:pt x="6496" y="0"/>
                  <a:pt x="5440" y="128"/>
                </a:cubicBezTo>
                <a:cubicBezTo>
                  <a:pt x="2752" y="416"/>
                  <a:pt x="608" y="2592"/>
                  <a:pt x="352" y="5280"/>
                </a:cubicBezTo>
                <a:cubicBezTo>
                  <a:pt x="0" y="8928"/>
                  <a:pt x="3040" y="11968"/>
                  <a:pt x="6688" y="11584"/>
                </a:cubicBezTo>
                <a:cubicBezTo>
                  <a:pt x="9344" y="11296"/>
                  <a:pt x="11520" y="9152"/>
                  <a:pt x="11808" y="6464"/>
                </a:cubicBezTo>
                <a:cubicBezTo>
                  <a:pt x="11904" y="5536"/>
                  <a:pt x="11776" y="4640"/>
                  <a:pt x="11488" y="3840"/>
                </a:cubicBez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rgbClr val="FFFFFF"/>
              </a:solidFill>
              <a:cs typeface="+mn-ea"/>
              <a:sym typeface="+mn-lt"/>
            </a:endParaRPr>
          </a:p>
        </p:txBody>
      </p:sp>
      <p:sp>
        <p:nvSpPr>
          <p:cNvPr id="41" name="太阳形 44"/>
          <p:cNvSpPr>
            <a:spLocks noChangeArrowheads="1"/>
          </p:cNvSpPr>
          <p:nvPr/>
        </p:nvSpPr>
        <p:spPr bwMode="auto">
          <a:xfrm>
            <a:off x="6638112" y="2784602"/>
            <a:ext cx="396573" cy="372286"/>
          </a:xfrm>
          <a:custGeom>
            <a:avLst/>
            <a:gdLst>
              <a:gd name="T0" fmla="*/ 10935 w 11055"/>
              <a:gd name="T1" fmla="*/ 4752 h 10378"/>
              <a:gd name="T2" fmla="*/ 5681 w 11055"/>
              <a:gd name="T3" fmla="*/ 80 h 10378"/>
              <a:gd name="T4" fmla="*/ 5374 w 11055"/>
              <a:gd name="T5" fmla="*/ 80 h 10378"/>
              <a:gd name="T6" fmla="*/ 120 w 11055"/>
              <a:gd name="T7" fmla="*/ 4752 h 10378"/>
              <a:gd name="T8" fmla="*/ 85 w 11055"/>
              <a:gd name="T9" fmla="*/ 5126 h 10378"/>
              <a:gd name="T10" fmla="*/ 428 w 11055"/>
              <a:gd name="T11" fmla="*/ 5163 h 10378"/>
              <a:gd name="T12" fmla="*/ 5528 w 11055"/>
              <a:gd name="T13" fmla="*/ 627 h 10378"/>
              <a:gd name="T14" fmla="*/ 10628 w 11055"/>
              <a:gd name="T15" fmla="*/ 5163 h 10378"/>
              <a:gd name="T16" fmla="*/ 10781 w 11055"/>
              <a:gd name="T17" fmla="*/ 5223 h 10378"/>
              <a:gd name="T18" fmla="*/ 10970 w 11055"/>
              <a:gd name="T19" fmla="*/ 5126 h 10378"/>
              <a:gd name="T20" fmla="*/ 10935 w 11055"/>
              <a:gd name="T21" fmla="*/ 4752 h 10378"/>
              <a:gd name="T22" fmla="*/ 5831 w 11055"/>
              <a:gd name="T23" fmla="*/ 4367 h 10378"/>
              <a:gd name="T24" fmla="*/ 5426 w 11055"/>
              <a:gd name="T25" fmla="*/ 4367 h 10378"/>
              <a:gd name="T26" fmla="*/ 5426 w 11055"/>
              <a:gd name="T27" fmla="*/ 5251 h 10378"/>
              <a:gd name="T28" fmla="*/ 4537 w 11055"/>
              <a:gd name="T29" fmla="*/ 5251 h 10378"/>
              <a:gd name="T30" fmla="*/ 4537 w 11055"/>
              <a:gd name="T31" fmla="*/ 5657 h 10378"/>
              <a:gd name="T32" fmla="*/ 5426 w 11055"/>
              <a:gd name="T33" fmla="*/ 5657 h 10378"/>
              <a:gd name="T34" fmla="*/ 5426 w 11055"/>
              <a:gd name="T35" fmla="*/ 6545 h 10378"/>
              <a:gd name="T36" fmla="*/ 5831 w 11055"/>
              <a:gd name="T37" fmla="*/ 6545 h 10378"/>
              <a:gd name="T38" fmla="*/ 5831 w 11055"/>
              <a:gd name="T39" fmla="*/ 5657 h 10378"/>
              <a:gd name="T40" fmla="*/ 6715 w 11055"/>
              <a:gd name="T41" fmla="*/ 5657 h 10378"/>
              <a:gd name="T42" fmla="*/ 6715 w 11055"/>
              <a:gd name="T43" fmla="*/ 5251 h 10378"/>
              <a:gd name="T44" fmla="*/ 5831 w 11055"/>
              <a:gd name="T45" fmla="*/ 5251 h 10378"/>
              <a:gd name="T46" fmla="*/ 5831 w 11055"/>
              <a:gd name="T47" fmla="*/ 4367 h 10378"/>
              <a:gd name="T48" fmla="*/ 6429 w 11055"/>
              <a:gd name="T49" fmla="*/ 3232 h 10378"/>
              <a:gd name="T50" fmla="*/ 4628 w 11055"/>
              <a:gd name="T51" fmla="*/ 3232 h 10378"/>
              <a:gd name="T52" fmla="*/ 2921 w 11055"/>
              <a:gd name="T53" fmla="*/ 4938 h 10378"/>
              <a:gd name="T54" fmla="*/ 2921 w 11055"/>
              <a:gd name="T55" fmla="*/ 6068 h 10378"/>
              <a:gd name="T56" fmla="*/ 4628 w 11055"/>
              <a:gd name="T57" fmla="*/ 7775 h 10378"/>
              <a:gd name="T58" fmla="*/ 5215 w 11055"/>
              <a:gd name="T59" fmla="*/ 7775 h 10378"/>
              <a:gd name="T60" fmla="*/ 4681 w 11055"/>
              <a:gd name="T61" fmla="*/ 9611 h 10378"/>
              <a:gd name="T62" fmla="*/ 2206 w 11055"/>
              <a:gd name="T63" fmla="*/ 9228 h 10378"/>
              <a:gd name="T64" fmla="*/ 2243 w 11055"/>
              <a:gd name="T65" fmla="*/ 8972 h 10378"/>
              <a:gd name="T66" fmla="*/ 1278 w 11055"/>
              <a:gd name="T67" fmla="*/ 8007 h 10378"/>
              <a:gd name="T68" fmla="*/ 313 w 11055"/>
              <a:gd name="T69" fmla="*/ 8972 h 10378"/>
              <a:gd name="T70" fmla="*/ 1278 w 11055"/>
              <a:gd name="T71" fmla="*/ 9937 h 10378"/>
              <a:gd name="T72" fmla="*/ 1884 w 11055"/>
              <a:gd name="T73" fmla="*/ 9722 h 10378"/>
              <a:gd name="T74" fmla="*/ 4026 w 11055"/>
              <a:gd name="T75" fmla="*/ 10378 h 10378"/>
              <a:gd name="T76" fmla="*/ 5020 w 11055"/>
              <a:gd name="T77" fmla="*/ 10092 h 10378"/>
              <a:gd name="T78" fmla="*/ 5806 w 11055"/>
              <a:gd name="T79" fmla="*/ 7775 h 10378"/>
              <a:gd name="T80" fmla="*/ 6430 w 11055"/>
              <a:gd name="T81" fmla="*/ 7775 h 10378"/>
              <a:gd name="T82" fmla="*/ 8136 w 11055"/>
              <a:gd name="T83" fmla="*/ 6068 h 10378"/>
              <a:gd name="T84" fmla="*/ 8136 w 11055"/>
              <a:gd name="T85" fmla="*/ 4938 h 10378"/>
              <a:gd name="T86" fmla="*/ 6429 w 11055"/>
              <a:gd name="T87" fmla="*/ 3232 h 10378"/>
              <a:gd name="T88" fmla="*/ 1628 w 11055"/>
              <a:gd name="T89" fmla="*/ 9106 h 10378"/>
              <a:gd name="T90" fmla="*/ 1541 w 11055"/>
              <a:gd name="T91" fmla="*/ 9202 h 10378"/>
              <a:gd name="T92" fmla="*/ 1518 w 11055"/>
              <a:gd name="T93" fmla="*/ 9260 h 10378"/>
              <a:gd name="T94" fmla="*/ 1276 w 11055"/>
              <a:gd name="T95" fmla="*/ 9348 h 10378"/>
              <a:gd name="T96" fmla="*/ 899 w 11055"/>
              <a:gd name="T97" fmla="*/ 8971 h 10378"/>
              <a:gd name="T98" fmla="*/ 1276 w 11055"/>
              <a:gd name="T99" fmla="*/ 8593 h 10378"/>
              <a:gd name="T100" fmla="*/ 1654 w 11055"/>
              <a:gd name="T101" fmla="*/ 8971 h 10378"/>
              <a:gd name="T102" fmla="*/ 1628 w 11055"/>
              <a:gd name="T103" fmla="*/ 9106 h 10378"/>
              <a:gd name="T104" fmla="*/ 7546 w 11055"/>
              <a:gd name="T105" fmla="*/ 6067 h 10378"/>
              <a:gd name="T106" fmla="*/ 6429 w 11055"/>
              <a:gd name="T107" fmla="*/ 7184 h 10378"/>
              <a:gd name="T108" fmla="*/ 4628 w 11055"/>
              <a:gd name="T109" fmla="*/ 7184 h 10378"/>
              <a:gd name="T110" fmla="*/ 3510 w 11055"/>
              <a:gd name="T111" fmla="*/ 6067 h 10378"/>
              <a:gd name="T112" fmla="*/ 3510 w 11055"/>
              <a:gd name="T113" fmla="*/ 4937 h 10378"/>
              <a:gd name="T114" fmla="*/ 4628 w 11055"/>
              <a:gd name="T115" fmla="*/ 3820 h 10378"/>
              <a:gd name="T116" fmla="*/ 6429 w 11055"/>
              <a:gd name="T117" fmla="*/ 3820 h 10378"/>
              <a:gd name="T118" fmla="*/ 7546 w 11055"/>
              <a:gd name="T119" fmla="*/ 4937 h 10378"/>
              <a:gd name="T120" fmla="*/ 7546 w 11055"/>
              <a:gd name="T121" fmla="*/ 6067 h 10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55" h="10378">
                <a:moveTo>
                  <a:pt x="10935" y="4752"/>
                </a:moveTo>
                <a:lnTo>
                  <a:pt x="5681" y="80"/>
                </a:lnTo>
                <a:cubicBezTo>
                  <a:pt x="5591" y="0"/>
                  <a:pt x="5464" y="0"/>
                  <a:pt x="5374" y="80"/>
                </a:cubicBezTo>
                <a:lnTo>
                  <a:pt x="120" y="4752"/>
                </a:lnTo>
                <a:cubicBezTo>
                  <a:pt x="16" y="4845"/>
                  <a:pt x="0" y="5012"/>
                  <a:pt x="85" y="5126"/>
                </a:cubicBezTo>
                <a:cubicBezTo>
                  <a:pt x="170" y="5240"/>
                  <a:pt x="323" y="5257"/>
                  <a:pt x="428" y="5163"/>
                </a:cubicBezTo>
                <a:lnTo>
                  <a:pt x="5528" y="627"/>
                </a:lnTo>
                <a:lnTo>
                  <a:pt x="10628" y="5163"/>
                </a:lnTo>
                <a:cubicBezTo>
                  <a:pt x="10673" y="5203"/>
                  <a:pt x="10728" y="5223"/>
                  <a:pt x="10781" y="5223"/>
                </a:cubicBezTo>
                <a:cubicBezTo>
                  <a:pt x="10851" y="5223"/>
                  <a:pt x="10921" y="5190"/>
                  <a:pt x="10970" y="5126"/>
                </a:cubicBezTo>
                <a:cubicBezTo>
                  <a:pt x="11055" y="5012"/>
                  <a:pt x="11039" y="4846"/>
                  <a:pt x="10935" y="4752"/>
                </a:cubicBezTo>
                <a:close/>
                <a:moveTo>
                  <a:pt x="5831" y="4367"/>
                </a:moveTo>
                <a:lnTo>
                  <a:pt x="5426" y="4367"/>
                </a:lnTo>
                <a:lnTo>
                  <a:pt x="5426" y="5251"/>
                </a:lnTo>
                <a:lnTo>
                  <a:pt x="4537" y="5251"/>
                </a:lnTo>
                <a:lnTo>
                  <a:pt x="4537" y="5657"/>
                </a:lnTo>
                <a:lnTo>
                  <a:pt x="5426" y="5657"/>
                </a:lnTo>
                <a:lnTo>
                  <a:pt x="5426" y="6545"/>
                </a:lnTo>
                <a:lnTo>
                  <a:pt x="5831" y="6545"/>
                </a:lnTo>
                <a:lnTo>
                  <a:pt x="5831" y="5657"/>
                </a:lnTo>
                <a:lnTo>
                  <a:pt x="6715" y="5657"/>
                </a:lnTo>
                <a:lnTo>
                  <a:pt x="6715" y="5251"/>
                </a:lnTo>
                <a:lnTo>
                  <a:pt x="5831" y="5251"/>
                </a:lnTo>
                <a:lnTo>
                  <a:pt x="5831" y="4367"/>
                </a:lnTo>
                <a:close/>
                <a:moveTo>
                  <a:pt x="6429" y="3232"/>
                </a:moveTo>
                <a:lnTo>
                  <a:pt x="4628" y="3232"/>
                </a:lnTo>
                <a:cubicBezTo>
                  <a:pt x="3688" y="3232"/>
                  <a:pt x="2921" y="3997"/>
                  <a:pt x="2921" y="4938"/>
                </a:cubicBezTo>
                <a:lnTo>
                  <a:pt x="2921" y="6068"/>
                </a:lnTo>
                <a:cubicBezTo>
                  <a:pt x="2921" y="7008"/>
                  <a:pt x="3686" y="7775"/>
                  <a:pt x="4628" y="7775"/>
                </a:cubicBezTo>
                <a:lnTo>
                  <a:pt x="5215" y="7775"/>
                </a:lnTo>
                <a:cubicBezTo>
                  <a:pt x="5259" y="8258"/>
                  <a:pt x="5229" y="9230"/>
                  <a:pt x="4681" y="9611"/>
                </a:cubicBezTo>
                <a:cubicBezTo>
                  <a:pt x="4200" y="9946"/>
                  <a:pt x="3346" y="9813"/>
                  <a:pt x="2206" y="9228"/>
                </a:cubicBezTo>
                <a:cubicBezTo>
                  <a:pt x="2229" y="9147"/>
                  <a:pt x="2243" y="9061"/>
                  <a:pt x="2243" y="8972"/>
                </a:cubicBezTo>
                <a:cubicBezTo>
                  <a:pt x="2243" y="8439"/>
                  <a:pt x="1810" y="8007"/>
                  <a:pt x="1278" y="8007"/>
                </a:cubicBezTo>
                <a:cubicBezTo>
                  <a:pt x="745" y="8007"/>
                  <a:pt x="313" y="8439"/>
                  <a:pt x="313" y="8972"/>
                </a:cubicBezTo>
                <a:cubicBezTo>
                  <a:pt x="313" y="9505"/>
                  <a:pt x="745" y="9937"/>
                  <a:pt x="1278" y="9937"/>
                </a:cubicBezTo>
                <a:cubicBezTo>
                  <a:pt x="1508" y="9937"/>
                  <a:pt x="1719" y="9856"/>
                  <a:pt x="1884" y="9722"/>
                </a:cubicBezTo>
                <a:cubicBezTo>
                  <a:pt x="2723" y="10158"/>
                  <a:pt x="3439" y="10378"/>
                  <a:pt x="4026" y="10378"/>
                </a:cubicBezTo>
                <a:cubicBezTo>
                  <a:pt x="4414" y="10378"/>
                  <a:pt x="4746" y="10283"/>
                  <a:pt x="5020" y="10092"/>
                </a:cubicBezTo>
                <a:cubicBezTo>
                  <a:pt x="5842" y="9518"/>
                  <a:pt x="5844" y="8285"/>
                  <a:pt x="5806" y="7775"/>
                </a:cubicBezTo>
                <a:lnTo>
                  <a:pt x="6430" y="7775"/>
                </a:lnTo>
                <a:cubicBezTo>
                  <a:pt x="7370" y="7775"/>
                  <a:pt x="8136" y="7009"/>
                  <a:pt x="8136" y="6068"/>
                </a:cubicBezTo>
                <a:lnTo>
                  <a:pt x="8136" y="4938"/>
                </a:lnTo>
                <a:cubicBezTo>
                  <a:pt x="8134" y="3997"/>
                  <a:pt x="7369" y="3232"/>
                  <a:pt x="6429" y="3232"/>
                </a:cubicBezTo>
                <a:close/>
                <a:moveTo>
                  <a:pt x="1628" y="9106"/>
                </a:moveTo>
                <a:cubicBezTo>
                  <a:pt x="1593" y="9131"/>
                  <a:pt x="1563" y="9162"/>
                  <a:pt x="1541" y="9202"/>
                </a:cubicBezTo>
                <a:cubicBezTo>
                  <a:pt x="1531" y="9221"/>
                  <a:pt x="1524" y="9240"/>
                  <a:pt x="1518" y="9260"/>
                </a:cubicBezTo>
                <a:cubicBezTo>
                  <a:pt x="1453" y="9315"/>
                  <a:pt x="1369" y="9348"/>
                  <a:pt x="1276" y="9348"/>
                </a:cubicBezTo>
                <a:cubicBezTo>
                  <a:pt x="1069" y="9348"/>
                  <a:pt x="899" y="9180"/>
                  <a:pt x="899" y="8971"/>
                </a:cubicBezTo>
                <a:cubicBezTo>
                  <a:pt x="899" y="8763"/>
                  <a:pt x="1067" y="8593"/>
                  <a:pt x="1276" y="8593"/>
                </a:cubicBezTo>
                <a:cubicBezTo>
                  <a:pt x="1484" y="8593"/>
                  <a:pt x="1654" y="8762"/>
                  <a:pt x="1654" y="8971"/>
                </a:cubicBezTo>
                <a:cubicBezTo>
                  <a:pt x="1654" y="9018"/>
                  <a:pt x="1644" y="9063"/>
                  <a:pt x="1628" y="9106"/>
                </a:cubicBezTo>
                <a:close/>
                <a:moveTo>
                  <a:pt x="7546" y="6067"/>
                </a:moveTo>
                <a:cubicBezTo>
                  <a:pt x="7546" y="6683"/>
                  <a:pt x="7045" y="7184"/>
                  <a:pt x="6429" y="7184"/>
                </a:cubicBezTo>
                <a:lnTo>
                  <a:pt x="4628" y="7184"/>
                </a:lnTo>
                <a:cubicBezTo>
                  <a:pt x="4011" y="7184"/>
                  <a:pt x="3510" y="6683"/>
                  <a:pt x="3510" y="6067"/>
                </a:cubicBezTo>
                <a:lnTo>
                  <a:pt x="3510" y="4937"/>
                </a:lnTo>
                <a:cubicBezTo>
                  <a:pt x="3510" y="4321"/>
                  <a:pt x="4011" y="3820"/>
                  <a:pt x="4628" y="3820"/>
                </a:cubicBezTo>
                <a:lnTo>
                  <a:pt x="6429" y="3820"/>
                </a:lnTo>
                <a:cubicBezTo>
                  <a:pt x="7045" y="3820"/>
                  <a:pt x="7546" y="4321"/>
                  <a:pt x="7546" y="4937"/>
                </a:cubicBezTo>
                <a:lnTo>
                  <a:pt x="7546" y="6067"/>
                </a:ln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rgbClr val="FFFFFF"/>
              </a:solidFill>
              <a:cs typeface="+mn-ea"/>
              <a:sym typeface="+mn-lt"/>
            </a:endParaRPr>
          </a:p>
        </p:txBody>
      </p:sp>
      <p:pic>
        <p:nvPicPr>
          <p:cNvPr id="2" name="图片 1" descr="海山logo"/>
          <p:cNvPicPr>
            <a:picLocks noChangeAspect="1"/>
          </p:cNvPicPr>
          <p:nvPr>
            <p:custDataLst>
              <p:tags r:id="rId1"/>
            </p:custDataLst>
          </p:nvPr>
        </p:nvPicPr>
        <p:blipFill>
          <a:blip r:embed="rId2"/>
          <a:stretch>
            <a:fillRect/>
          </a:stretch>
        </p:blipFill>
        <p:spPr>
          <a:xfrm>
            <a:off x="0" y="0"/>
            <a:ext cx="2854960" cy="982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0570" y="1419860"/>
            <a:ext cx="10287000" cy="4018280"/>
          </a:xfrm>
          <a:prstGeom prst="rect">
            <a:avLst/>
          </a:prstGeom>
          <a:noFill/>
        </p:spPr>
        <p:txBody>
          <a:bodyPr wrap="square" rtlCol="0">
            <a:noAutofit/>
          </a:bodyPr>
          <a:lstStyle/>
          <a:p>
            <a:pPr indent="0" algn="l" fontAlgn="auto">
              <a:lnSpc>
                <a:spcPct val="200000"/>
              </a:lnSpc>
            </a:pPr>
            <a:r>
              <a:rPr 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中国大陆首次上市时间</a:t>
            </a: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：2011年日本原研产品曾进口中国</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但是注册证到期后未进行再注册。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200000"/>
              </a:lnSpc>
            </a:pP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2020年国产头孢地尼颗粒批准上市。</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200000"/>
              </a:lnSpc>
            </a:pPr>
            <a:r>
              <a:rPr 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大陆地区同通用名药品的上市情况:</a:t>
            </a: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2001年国产头孢地尼胶囊获准在中国上市。2011年2月安斯泰来制药(中国)有限公司（Astellas）的进口头孢地尼颗粒在中国上市，规格为50mg。但国内的注册证到期以后未再注册。</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200000"/>
              </a:lnSpc>
            </a:pPr>
            <a:r>
              <a:rPr 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全球首个上市的国家：</a:t>
            </a:r>
            <a:r>
              <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头孢地尼（cefdinir）属第3代头孢，日本藤泽药品工业公司原研，1991年首次在日本上市剂型为胶囊，商品名Cefzon，并于1993年首先在日本上市头孢地尼颗粒。</a:t>
            </a: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200000"/>
              </a:lnSpc>
            </a:pPr>
            <a:endParaRPr 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本品为处方药，非OTC产品</a:t>
            </a:r>
            <a:endParaRPr 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grpSp>
        <p:nvGrpSpPr>
          <p:cNvPr id="3" name="组合 2"/>
          <p:cNvGrpSpPr/>
          <p:nvPr/>
        </p:nvGrpSpPr>
        <p:grpSpPr>
          <a:xfrm>
            <a:off x="7659016" y="351125"/>
            <a:ext cx="2808857" cy="952319"/>
            <a:chOff x="4875153" y="705512"/>
            <a:chExt cx="2808857" cy="952319"/>
          </a:xfrm>
        </p:grpSpPr>
        <p:sp>
          <p:nvSpPr>
            <p:cNvPr id="6" name="文本框 5"/>
            <p:cNvSpPr txBox="1"/>
            <p:nvPr>
              <p:custDataLst>
                <p:tags r:id="rId2"/>
              </p:custDataLst>
            </p:nvPr>
          </p:nvSpPr>
          <p:spPr>
            <a:xfrm>
              <a:off x="4875153" y="889481"/>
              <a:ext cx="309880" cy="768350"/>
            </a:xfrm>
            <a:prstGeom prst="rect">
              <a:avLst/>
            </a:prstGeom>
            <a:noFill/>
          </p:spPr>
          <p:txBody>
            <a:bodyPr wrap="none" rtlCol="0">
              <a:spAutoFit/>
            </a:bodyPr>
            <a:lstStyle/>
            <a:p>
              <a:endParaRPr lang="zh-CN" altLang="en-US" sz="4400" dirty="0">
                <a:solidFill>
                  <a:srgbClr val="007BC5"/>
                </a:solidFill>
                <a:cs typeface="+mn-ea"/>
                <a:sym typeface="+mn-lt"/>
              </a:endParaRPr>
            </a:p>
          </p:txBody>
        </p:sp>
        <p:sp>
          <p:nvSpPr>
            <p:cNvPr id="8" name="十字形 7"/>
            <p:cNvSpPr/>
            <p:nvPr>
              <p:custDataLst>
                <p:tags r:id="rId3"/>
              </p:custDataLst>
            </p:nvPr>
          </p:nvSpPr>
          <p:spPr>
            <a:xfrm>
              <a:off x="7316072" y="705512"/>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custDataLst>
              <p:tags r:id="rId4"/>
            </p:custDataLst>
          </p:nvPr>
        </p:nvSpPr>
        <p:spPr>
          <a:xfrm>
            <a:off x="6068060" y="535305"/>
            <a:ext cx="5149215" cy="804545"/>
          </a:xfrm>
          <a:prstGeom prst="rect">
            <a:avLst/>
          </a:prstGeom>
          <a:noFill/>
        </p:spPr>
        <p:txBody>
          <a:bodyPr wrap="square" rtlCol="0">
            <a:noAutofit/>
          </a:bodyPr>
          <a:p>
            <a:r>
              <a:rPr lang="en-US" altLang="zh-CN" sz="4800" b="1">
                <a:solidFill>
                  <a:schemeClr val="tx1"/>
                </a:solidFill>
                <a:effectLst>
                  <a:outerShdw blurRad="38100" dist="19050" dir="2700000" algn="tl" rotWithShape="0">
                    <a:schemeClr val="dk1">
                      <a:alpha val="40000"/>
                    </a:schemeClr>
                  </a:outerShdw>
                </a:effectLst>
                <a:sym typeface="+mn-ea"/>
              </a:rPr>
              <a:t>        </a:t>
            </a:r>
            <a:r>
              <a:rPr lang="zh-CN" altLang="zh-CN" sz="4800" b="1">
                <a:ln/>
                <a:solidFill>
                  <a:schemeClr val="accent1"/>
                </a:solidFill>
                <a:effectLst>
                  <a:outerShdw blurRad="38100" dist="25400" dir="5400000" algn="ctr" rotWithShape="0">
                    <a:srgbClr val="6E747A">
                      <a:alpha val="43000"/>
                    </a:srgbClr>
                  </a:outerShdw>
                </a:effectLst>
                <a:sym typeface="+mn-ea"/>
              </a:rPr>
              <a:t>上</a:t>
            </a:r>
            <a:r>
              <a:rPr lang="en-US" altLang="zh-CN" sz="4800" b="1">
                <a:ln/>
                <a:solidFill>
                  <a:schemeClr val="accent1"/>
                </a:solidFill>
                <a:effectLst>
                  <a:outerShdw blurRad="38100" dist="25400" dir="5400000" algn="ctr" rotWithShape="0">
                    <a:srgbClr val="6E747A">
                      <a:alpha val="43000"/>
                    </a:srgbClr>
                  </a:outerShdw>
                </a:effectLst>
                <a:sym typeface="+mn-ea"/>
              </a:rPr>
              <a:t>   </a:t>
            </a:r>
            <a:r>
              <a:rPr lang="zh-CN" altLang="zh-CN" sz="4800" b="1">
                <a:ln/>
                <a:solidFill>
                  <a:schemeClr val="accent1"/>
                </a:solidFill>
                <a:effectLst>
                  <a:outerShdw blurRad="38100" dist="25400" dir="5400000" algn="ctr" rotWithShape="0">
                    <a:srgbClr val="6E747A">
                      <a:alpha val="43000"/>
                    </a:srgbClr>
                  </a:outerShdw>
                </a:effectLst>
                <a:sym typeface="+mn-ea"/>
              </a:rPr>
              <a:t>市</a:t>
            </a:r>
            <a:endParaRPr lang="zh-CN" altLang="zh-CN" sz="4800" b="1">
              <a:ln/>
              <a:solidFill>
                <a:schemeClr val="accent1"/>
              </a:solidFill>
              <a:effectLst>
                <a:outerShdw blurRad="38100" dist="25400" dir="5400000" algn="ctr" rotWithShape="0">
                  <a:srgbClr val="6E747A">
                    <a:alpha val="43000"/>
                  </a:srgbClr>
                </a:outerShdw>
              </a:effectLst>
              <a:sym typeface="+mn-ea"/>
            </a:endParaRPr>
          </a:p>
        </p:txBody>
      </p:sp>
      <p:sp>
        <p:nvSpPr>
          <p:cNvPr id="37" name="矩形: 圆角 36"/>
          <p:cNvSpPr/>
          <p:nvPr>
            <p:custDataLst>
              <p:tags r:id="rId5"/>
            </p:custDataLst>
          </p:nvPr>
        </p:nvSpPr>
        <p:spPr>
          <a:xfrm>
            <a:off x="8158593" y="143065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0530" y="1584325"/>
            <a:ext cx="11567160" cy="3483610"/>
          </a:xfrm>
          <a:prstGeom prst="rect">
            <a:avLst/>
          </a:prstGeom>
          <a:noFill/>
        </p:spPr>
        <p:txBody>
          <a:bodyPr wrap="square" rtlCol="0">
            <a:noAutofit/>
          </a:bodyPr>
          <a:lstStyle/>
          <a:p>
            <a:pPr indent="0" algn="l" fontAlgn="auto">
              <a:lnSpc>
                <a:spcPts val="28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头孢地尼是为了改善头孢克肟等第三代头孢菌素对G+菌作用差的不足，对头孢克肟的结构进行改造而来的，所以其不仅保持了对β-内酰胺酶的高度稳定性，而且对G+菌具有很强的抗菌活性，尤其对如甲氧西林敏感的金葡菌[2]、化脓性链球菌和肺炎球菌[3]等G+菌具有非常强的活性，高于头孢克肟、头孢克洛和头孢氨苄。对耐甲氧西林金葡菌(MRSA)和粪链球菌也有中等活性。头孢地尼对大肠杆菌、肺炎杆菌等G-菌有较强的活性，高于头孢克罗和头孢氨苄，相当或稍次于头孢克肟。对耐头孢克洛和头孢氨苄的肺炎克雷伯氏菌、耐甲氧西林的大肠杆菌、奇异变形杆菌、流感嗜血菌[4]和黏膜炎布兰汉氏球菌也敏感。因此，头孢地尼具有广谱的抗菌活性，同时也改善了药物动力学性质，使头孢儿童细菌性呼吸道感染是小儿常见病、多发病。轻中度的儿童细菌性呼吸道感染原菌以肺炎链球菌、流感嗜血杆菌、葡萄球菌最常见。目前小儿细菌性呼吸道感染治疗以青霉素类、第一或第二代头孢菌素为主，但在临床用药中耐药性不断增加，同时由于口服剂型较少，往往以静脉输液方式给药治疗，给患儿带来痛苦，给家长带来经济压力[5]。</a:t>
            </a:r>
            <a:endPar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a:p>
            <a:pPr indent="0" algn="l" fontAlgn="auto">
              <a:lnSpc>
                <a:spcPts val="2800"/>
              </a:lnSpc>
            </a:pPr>
            <a:r>
              <a:rPr lang="en-US" altLang="zh-CN" sz="16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       </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rPr>
              <a:t>头孢地尼作为新型的口服第三代头孢菌素，由于在母环3位碳原子上引入乙烯基，在7位碳原子侧链处引入羟氨基和2-氨基噻唑基，增加了口服吸收率，保留了第3代头孢菌素固有的对G-菌的强大抗菌活性，同时大大增加了对G+菌，尤其是葡萄球菌的抗菌活性，对β-内酰胺酶的稳定性也大大增加。头孢地尼可抑制90%～100%的临床分离菌，如金黄色葡萄球菌(MSSA) 、链球菌、流感嗜血杆菌、肺炎克雷伯杆菌、卡他莫拉菌、大肠杆菌属，甚至对淋球菌、吲哚阳性的变形杆菌也有良好疗效。</a:t>
            </a:r>
            <a:endPar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a:p>
            <a:pPr algn="l">
              <a:lnSpc>
                <a:spcPts val="2400"/>
              </a:lnSpc>
            </a:pPr>
            <a:endPar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3491488" y="135917"/>
            <a:ext cx="6750685" cy="1230659"/>
            <a:chOff x="4699258" y="521997"/>
            <a:chExt cx="6750685" cy="1230659"/>
          </a:xfrm>
        </p:grpSpPr>
        <p:grpSp>
          <p:nvGrpSpPr>
            <p:cNvPr id="14" name="组合 13"/>
            <p:cNvGrpSpPr/>
            <p:nvPr/>
          </p:nvGrpSpPr>
          <p:grpSpPr>
            <a:xfrm>
              <a:off x="4699258" y="780261"/>
              <a:ext cx="6750685" cy="972395"/>
              <a:chOff x="1454099" y="1957949"/>
              <a:chExt cx="6750685" cy="972395"/>
            </a:xfrm>
          </p:grpSpPr>
          <p:sp>
            <p:nvSpPr>
              <p:cNvPr id="15" name="文本框 14"/>
              <p:cNvSpPr txBox="1"/>
              <p:nvPr/>
            </p:nvSpPr>
            <p:spPr>
              <a:xfrm>
                <a:off x="1454099" y="1957949"/>
                <a:ext cx="6750685" cy="768350"/>
              </a:xfrm>
              <a:prstGeom prst="rect">
                <a:avLst/>
              </a:prstGeom>
              <a:noFill/>
            </p:spPr>
            <p:txBody>
              <a:bodyPr wrap="square" rtlCol="0">
                <a:spAutoFit/>
              </a:bodyPr>
              <a:lstStyle/>
              <a:p>
                <a:r>
                  <a:rPr lang="en-US" altLang="zh-CN" sz="4400" dirty="0">
                    <a:solidFill>
                      <a:srgbClr val="007BC5"/>
                    </a:solidFill>
                    <a:cs typeface="+mn-ea"/>
                    <a:sym typeface="+mn-lt"/>
                  </a:rPr>
                  <a:t>         </a:t>
                </a:r>
                <a:r>
                  <a:rPr lang="en-US" altLang="zh-CN" sz="4400" b="1" dirty="0">
                    <a:solidFill>
                      <a:srgbClr val="007BC5"/>
                    </a:solidFill>
                    <a:cs typeface="+mn-ea"/>
                    <a:sym typeface="+mn-lt"/>
                  </a:rPr>
                  <a:t> </a:t>
                </a:r>
                <a:r>
                  <a:rPr lang="zh-CN" altLang="en-US" sz="4400" b="1" dirty="0">
                    <a:solidFill>
                      <a:srgbClr val="007BC5"/>
                    </a:solidFill>
                    <a:cs typeface="+mn-ea"/>
                    <a:sym typeface="+mn-lt"/>
                  </a:rPr>
                  <a:t>参照药品的建议</a:t>
                </a:r>
                <a:endParaRPr lang="zh-CN" altLang="en-US" sz="4400" b="1" dirty="0">
                  <a:solidFill>
                    <a:srgbClr val="007BC5"/>
                  </a:solidFill>
                  <a:cs typeface="+mn-ea"/>
                  <a:sym typeface="+mn-lt"/>
                </a:endParaRPr>
              </a:p>
            </p:txBody>
          </p:sp>
          <p:sp>
            <p:nvSpPr>
              <p:cNvPr id="17" name="矩形: 圆角 16"/>
              <p:cNvSpPr/>
              <p:nvPr/>
            </p:nvSpPr>
            <p:spPr>
              <a:xfrm>
                <a:off x="4531862" y="28287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0417" y="52199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750" y="1687195"/>
            <a:ext cx="9305925" cy="3483610"/>
          </a:xfrm>
          <a:prstGeom prst="rect">
            <a:avLst/>
          </a:prstGeom>
          <a:noFill/>
        </p:spPr>
        <p:txBody>
          <a:bodyPr wrap="square" rtlCol="0">
            <a:noAutofit/>
          </a:bodyPr>
          <a:lstStyle/>
          <a:p>
            <a:pPr indent="0" algn="l" fontAlgn="auto">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口服头孢地尼治疗细菌性呼吸道感染具有使用携带方便的优点，且避免了传统输液治疗过程中可能出现的交叉感染及其他危害，提高了患者的依从性，值得在临床推广应用。另外，头孢地尼颗粒不仅溶出和吸收速度快，治疗细菌感染疗效显著，而且更有利于儿童和吞咽困难患者的服用，减轻患者的痛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l" fontAlgn="auto">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以上数据可以看出，头孢地尼抗菌谱广，抗菌活性强，对β-内酰胺酶具有良好的稳定性。治疗呼吸道感染和皮肤组织感染疗效高，应用广泛。具有良好的安全性，较传统头孢菌素不良反应发生率更低。且我公司研发的颗粒剂具有良好的顺应性，有利于儿童和吞咽困难患者用药。地尼具有很好的口服吸收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3109853" y="135917"/>
            <a:ext cx="6351270" cy="1332259"/>
            <a:chOff x="4317623" y="521997"/>
            <a:chExt cx="6351270" cy="1332259"/>
          </a:xfrm>
        </p:grpSpPr>
        <p:grpSp>
          <p:nvGrpSpPr>
            <p:cNvPr id="14" name="组合 13"/>
            <p:cNvGrpSpPr/>
            <p:nvPr/>
          </p:nvGrpSpPr>
          <p:grpSpPr>
            <a:xfrm>
              <a:off x="4317623" y="889481"/>
              <a:ext cx="6351270" cy="964775"/>
              <a:chOff x="1072464" y="2067169"/>
              <a:chExt cx="6351270" cy="964775"/>
            </a:xfrm>
          </p:grpSpPr>
          <p:sp>
            <p:nvSpPr>
              <p:cNvPr id="15" name="文本框 14"/>
              <p:cNvSpPr txBox="1"/>
              <p:nvPr/>
            </p:nvSpPr>
            <p:spPr>
              <a:xfrm>
                <a:off x="1072464" y="2067169"/>
                <a:ext cx="6351270" cy="768350"/>
              </a:xfrm>
              <a:prstGeom prst="rect">
                <a:avLst/>
              </a:prstGeom>
              <a:noFill/>
            </p:spPr>
            <p:txBody>
              <a:bodyPr wrap="square" rtlCol="0">
                <a:spAutoFit/>
              </a:bodyPr>
              <a:lstStyle/>
              <a:p>
                <a:r>
                  <a:rPr lang="en-US" altLang="zh-CN" sz="4400" dirty="0">
                    <a:solidFill>
                      <a:srgbClr val="007BC5"/>
                    </a:solidFill>
                    <a:cs typeface="+mn-ea"/>
                    <a:sym typeface="+mn-lt"/>
                  </a:rPr>
                  <a:t>         </a:t>
                </a:r>
                <a:r>
                  <a:rPr lang="en-US" altLang="zh-CN" sz="4400" b="1" dirty="0">
                    <a:solidFill>
                      <a:srgbClr val="007BC5"/>
                    </a:solidFill>
                    <a:cs typeface="+mn-ea"/>
                    <a:sym typeface="+mn-lt"/>
                  </a:rPr>
                  <a:t> </a:t>
                </a:r>
                <a:r>
                  <a:rPr lang="zh-CN" altLang="en-US" sz="4400" b="1" dirty="0">
                    <a:solidFill>
                      <a:srgbClr val="007BC5"/>
                    </a:solidFill>
                    <a:cs typeface="+mn-ea"/>
                    <a:sym typeface="+mn-lt"/>
                  </a:rPr>
                  <a:t>参照药品的建议</a:t>
                </a:r>
                <a:endParaRPr lang="zh-CN" altLang="en-US" sz="4400" b="1" dirty="0">
                  <a:solidFill>
                    <a:srgbClr val="007BC5"/>
                  </a:solidFill>
                  <a:cs typeface="+mn-ea"/>
                  <a:sym typeface="+mn-lt"/>
                </a:endParaRPr>
              </a:p>
            </p:txBody>
          </p:sp>
          <p:sp>
            <p:nvSpPr>
              <p:cNvPr id="17" name="矩形: 圆角 16"/>
              <p:cNvSpPr/>
              <p:nvPr/>
            </p:nvSpPr>
            <p:spPr>
              <a:xfrm>
                <a:off x="4150862" y="29303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0417" y="52199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6059805" y="344805"/>
            <a:ext cx="10515600" cy="721360"/>
          </a:xfrm>
        </p:spPr>
        <p:txBody>
          <a:bodyPr>
            <a:normAutofit fontScale="90000" lnSpcReduction="10000"/>
          </a:bodyPr>
          <a:lstStyle>
            <a:lvl1pPr algn="l" defTabSz="914400" rtl="0" eaLnBrk="1" latinLnBrk="0" hangingPunct="1">
              <a:lnSpc>
                <a:spcPct val="90000"/>
              </a:lnSpc>
              <a:spcBef>
                <a:spcPct val="0"/>
              </a:spcBef>
              <a:buNone/>
              <a:defRPr sz="4400" b="1" kern="1200">
                <a:solidFill>
                  <a:srgbClr val="0B203D"/>
                </a:solidFill>
                <a:latin typeface="+mj-lt"/>
                <a:ea typeface="+mj-ea"/>
                <a:cs typeface="+mj-cs"/>
              </a:defRPr>
            </a:lvl1pPr>
          </a:lstStyle>
          <a:p>
            <a:r>
              <a:rPr lang="zh-CN" altLang="en-US" dirty="0"/>
              <a:t>头孢地尼</a:t>
            </a:r>
            <a:r>
              <a:rPr lang="en-US" altLang="zh-CN" dirty="0"/>
              <a:t>®</a:t>
            </a:r>
            <a:r>
              <a:rPr lang="zh-CN" altLang="en-US" dirty="0"/>
              <a:t>应用场景</a:t>
            </a:r>
            <a:endParaRPr lang="zh-CN" altLang="en-US" dirty="0"/>
          </a:p>
        </p:txBody>
      </p:sp>
      <p:sp>
        <p:nvSpPr>
          <p:cNvPr id="20" name="矩形: 圆角 19"/>
          <p:cNvSpPr/>
          <p:nvPr>
            <p:custDataLst>
              <p:tags r:id="rId2"/>
            </p:custDataLst>
          </p:nvPr>
        </p:nvSpPr>
        <p:spPr>
          <a:xfrm>
            <a:off x="1295502" y="1241090"/>
            <a:ext cx="4049485" cy="42738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nSpc>
                <a:spcPct val="150000"/>
              </a:lnSpc>
            </a:pPr>
            <a:r>
              <a:rPr lang="zh-CN" altLang="en-US" sz="1400" b="1" dirty="0">
                <a:latin typeface="微软雅黑" panose="020B0503020204020204" pitchFamily="34" charset="-122"/>
                <a:ea typeface="微软雅黑" panose="020B0503020204020204" pitchFamily="34" charset="-122"/>
              </a:rPr>
              <a:t>         第</a:t>
            </a: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代口服头孢类抗生素，广谱抗菌</a:t>
            </a:r>
            <a:endParaRPr lang="zh-CN" altLang="en-US" sz="1400" b="1" dirty="0">
              <a:latin typeface="微软雅黑" panose="020B0503020204020204" pitchFamily="34" charset="-122"/>
              <a:ea typeface="微软雅黑" panose="020B0503020204020204" pitchFamily="34" charset="-122"/>
            </a:endParaRPr>
          </a:p>
        </p:txBody>
      </p:sp>
      <p:sp>
        <p:nvSpPr>
          <p:cNvPr id="5" name="矩形: 圆角 4"/>
          <p:cNvSpPr/>
          <p:nvPr>
            <p:custDataLst>
              <p:tags r:id="rId3"/>
            </p:custDataLst>
          </p:nvPr>
        </p:nvSpPr>
        <p:spPr>
          <a:xfrm>
            <a:off x="465493" y="1969479"/>
            <a:ext cx="1119674" cy="3172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pitchFamily="34" charset="-122"/>
                <a:ea typeface="微软雅黑" panose="020B0503020204020204" pitchFamily="34" charset="-122"/>
              </a:rPr>
              <a:t>儿科</a:t>
            </a:r>
            <a:endParaRPr lang="zh-CN" altLang="en-US" sz="1600" b="1" dirty="0">
              <a:latin typeface="微软雅黑" panose="020B0503020204020204" pitchFamily="34" charset="-122"/>
              <a:ea typeface="微软雅黑" panose="020B0503020204020204" pitchFamily="34" charset="-122"/>
            </a:endParaRPr>
          </a:p>
        </p:txBody>
      </p:sp>
      <p:sp>
        <p:nvSpPr>
          <p:cNvPr id="10" name="矩形 9"/>
          <p:cNvSpPr/>
          <p:nvPr>
            <p:custDataLst>
              <p:tags r:id="rId4"/>
            </p:custDataLst>
          </p:nvPr>
        </p:nvSpPr>
        <p:spPr>
          <a:xfrm>
            <a:off x="1722482" y="1908916"/>
            <a:ext cx="5253134" cy="448542"/>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p>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急性中耳炎、急性鼻窦炎、社区获得性呼吸道感染、化脓性或细菌性扁桃体炎等</a:t>
            </a:r>
            <a:endParaRPr lang="zh-CN" altLang="en-US" sz="1600" dirty="0">
              <a:latin typeface="微软雅黑" panose="020B0503020204020204" pitchFamily="34" charset="-122"/>
              <a:ea typeface="微软雅黑" panose="020B0503020204020204" pitchFamily="34" charset="-122"/>
            </a:endParaRPr>
          </a:p>
        </p:txBody>
      </p:sp>
      <p:sp>
        <p:nvSpPr>
          <p:cNvPr id="6" name="矩形: 圆角 5"/>
          <p:cNvSpPr/>
          <p:nvPr>
            <p:custDataLst>
              <p:tags r:id="rId5"/>
            </p:custDataLst>
          </p:nvPr>
        </p:nvSpPr>
        <p:spPr>
          <a:xfrm>
            <a:off x="465299" y="2573002"/>
            <a:ext cx="1119674" cy="31724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pitchFamily="34" charset="-122"/>
                <a:ea typeface="微软雅黑" panose="020B0503020204020204" pitchFamily="34" charset="-122"/>
              </a:rPr>
              <a:t>呼吸科</a:t>
            </a:r>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p:custDataLst>
              <p:tags r:id="rId6"/>
            </p:custDataLst>
          </p:nvPr>
        </p:nvSpPr>
        <p:spPr>
          <a:xfrm>
            <a:off x="1722482" y="2519837"/>
            <a:ext cx="5253134" cy="448542"/>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p>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社区获得性呼吸道感染、肺炎等</a:t>
            </a:r>
            <a:endParaRPr lang="zh-CN" altLang="en-US" sz="1600" dirty="0">
              <a:latin typeface="微软雅黑" panose="020B0503020204020204" pitchFamily="34" charset="-122"/>
              <a:ea typeface="微软雅黑" panose="020B0503020204020204" pitchFamily="34" charset="-122"/>
            </a:endParaRPr>
          </a:p>
        </p:txBody>
      </p:sp>
      <p:sp>
        <p:nvSpPr>
          <p:cNvPr id="7" name="矩形: 圆角 6"/>
          <p:cNvSpPr/>
          <p:nvPr>
            <p:custDataLst>
              <p:tags r:id="rId7"/>
            </p:custDataLst>
          </p:nvPr>
        </p:nvSpPr>
        <p:spPr>
          <a:xfrm>
            <a:off x="465493" y="3176850"/>
            <a:ext cx="1119674" cy="31724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pitchFamily="34" charset="-122"/>
                <a:ea typeface="微软雅黑" panose="020B0503020204020204" pitchFamily="34" charset="-122"/>
              </a:rPr>
              <a:t>泌尿外科</a:t>
            </a: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custDataLst>
              <p:tags r:id="rId8"/>
            </p:custDataLst>
          </p:nvPr>
        </p:nvSpPr>
        <p:spPr>
          <a:xfrm>
            <a:off x="1722482" y="3069163"/>
            <a:ext cx="5253134" cy="448542"/>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p>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急性肾盂肾炎、急性膀胱炎、尿路感染等</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矩形: 圆角 7"/>
          <p:cNvSpPr/>
          <p:nvPr>
            <p:custDataLst>
              <p:tags r:id="rId9"/>
            </p:custDataLst>
          </p:nvPr>
        </p:nvSpPr>
        <p:spPr>
          <a:xfrm>
            <a:off x="465299" y="3707971"/>
            <a:ext cx="1119674" cy="31724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pitchFamily="34" charset="-122"/>
                <a:ea typeface="微软雅黑" panose="020B0503020204020204" pitchFamily="34" charset="-122"/>
              </a:rPr>
              <a:t>老年科</a:t>
            </a:r>
            <a:endParaRPr lang="zh-CN" altLang="en-US" sz="1600" b="1" dirty="0">
              <a:latin typeface="微软雅黑" panose="020B0503020204020204" pitchFamily="34" charset="-122"/>
              <a:ea typeface="微软雅黑" panose="020B0503020204020204" pitchFamily="34" charset="-122"/>
            </a:endParaRPr>
          </a:p>
        </p:txBody>
      </p:sp>
      <p:sp>
        <p:nvSpPr>
          <p:cNvPr id="13" name="矩形 12"/>
          <p:cNvSpPr/>
          <p:nvPr>
            <p:custDataLst>
              <p:tags r:id="rId10"/>
            </p:custDataLst>
          </p:nvPr>
        </p:nvSpPr>
        <p:spPr>
          <a:xfrm>
            <a:off x="1722676" y="3629960"/>
            <a:ext cx="5253134" cy="448542"/>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p>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呼吸道感染、泌尿系统感染等</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矩形: 圆角 8"/>
          <p:cNvSpPr/>
          <p:nvPr>
            <p:custDataLst>
              <p:tags r:id="rId11"/>
            </p:custDataLst>
          </p:nvPr>
        </p:nvSpPr>
        <p:spPr>
          <a:xfrm>
            <a:off x="465299" y="4197119"/>
            <a:ext cx="1119674" cy="31724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pitchFamily="34" charset="-122"/>
                <a:ea typeface="微软雅黑" panose="020B0503020204020204" pitchFamily="34" charset="-122"/>
              </a:rPr>
              <a:t>耳鼻喉科</a:t>
            </a:r>
            <a:endParaRPr lang="zh-CN" altLang="en-US" sz="1600" b="1" dirty="0">
              <a:latin typeface="微软雅黑" panose="020B0503020204020204" pitchFamily="34" charset="-122"/>
              <a:ea typeface="微软雅黑" panose="020B0503020204020204" pitchFamily="34" charset="-122"/>
            </a:endParaRPr>
          </a:p>
        </p:txBody>
      </p:sp>
      <p:sp>
        <p:nvSpPr>
          <p:cNvPr id="14" name="矩形 13"/>
          <p:cNvSpPr/>
          <p:nvPr>
            <p:custDataLst>
              <p:tags r:id="rId12"/>
            </p:custDataLst>
          </p:nvPr>
        </p:nvSpPr>
        <p:spPr>
          <a:xfrm>
            <a:off x="1722482" y="4167393"/>
            <a:ext cx="5253134" cy="448542"/>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p>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咽、喉炎，扁桃体炎、中耳炎、急性细菌性鼻窦炎等</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矩形: 圆角 2"/>
          <p:cNvSpPr/>
          <p:nvPr>
            <p:custDataLst>
              <p:tags r:id="rId13"/>
            </p:custDataLst>
          </p:nvPr>
        </p:nvSpPr>
        <p:spPr>
          <a:xfrm>
            <a:off x="465299" y="4752132"/>
            <a:ext cx="1119674" cy="31724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latin typeface="微软雅黑" panose="020B0503020204020204" pitchFamily="34" charset="-122"/>
                <a:ea typeface="微软雅黑" panose="020B0503020204020204" pitchFamily="34" charset="-122"/>
              </a:rPr>
              <a:t>皮肤科</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1710611" y="4705142"/>
            <a:ext cx="5253134" cy="448542"/>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p>
            <a:r>
              <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毛囊炎、皮下脓肿等</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圆角 14"/>
          <p:cNvSpPr/>
          <p:nvPr>
            <p:custDataLst>
              <p:tags r:id="rId15"/>
            </p:custDataLst>
          </p:nvPr>
        </p:nvSpPr>
        <p:spPr>
          <a:xfrm>
            <a:off x="8409992" y="2195796"/>
            <a:ext cx="808654" cy="310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latin typeface="微软雅黑" panose="020B0503020204020204" pitchFamily="34" charset="-122"/>
                <a:ea typeface="微软雅黑" panose="020B0503020204020204" pitchFamily="34" charset="-122"/>
              </a:rPr>
              <a:t>急诊</a:t>
            </a:r>
            <a:endParaRPr lang="zh-CN" altLang="en-US" sz="1400" b="1" dirty="0">
              <a:latin typeface="微软雅黑" panose="020B0503020204020204" pitchFamily="34" charset="-122"/>
              <a:ea typeface="微软雅黑" panose="020B0503020204020204" pitchFamily="34" charset="-122"/>
            </a:endParaRPr>
          </a:p>
        </p:txBody>
      </p:sp>
      <p:sp>
        <p:nvSpPr>
          <p:cNvPr id="18" name="矩形: 圆角 15"/>
          <p:cNvSpPr/>
          <p:nvPr>
            <p:custDataLst>
              <p:tags r:id="rId16"/>
            </p:custDataLst>
          </p:nvPr>
        </p:nvSpPr>
        <p:spPr>
          <a:xfrm>
            <a:off x="9912225" y="2195796"/>
            <a:ext cx="808654" cy="310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latin typeface="微软雅黑" panose="020B0503020204020204" pitchFamily="34" charset="-122"/>
                <a:ea typeface="微软雅黑" panose="020B0503020204020204" pitchFamily="34" charset="-122"/>
              </a:rPr>
              <a:t>普外科</a:t>
            </a:r>
            <a:endParaRPr lang="zh-CN" altLang="en-US" sz="1400" b="1" dirty="0">
              <a:latin typeface="微软雅黑" panose="020B0503020204020204" pitchFamily="34" charset="-122"/>
              <a:ea typeface="微软雅黑" panose="020B0503020204020204" pitchFamily="34" charset="-122"/>
            </a:endParaRPr>
          </a:p>
        </p:txBody>
      </p:sp>
      <p:sp>
        <p:nvSpPr>
          <p:cNvPr id="19" name="矩形: 圆角 17"/>
          <p:cNvSpPr/>
          <p:nvPr>
            <p:custDataLst>
              <p:tags r:id="rId17"/>
            </p:custDataLst>
          </p:nvPr>
        </p:nvSpPr>
        <p:spPr>
          <a:xfrm>
            <a:off x="8409992" y="2908099"/>
            <a:ext cx="808654" cy="310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latin typeface="微软雅黑" panose="020B0503020204020204" pitchFamily="34" charset="-122"/>
                <a:ea typeface="微软雅黑" panose="020B0503020204020204" pitchFamily="34" charset="-122"/>
              </a:rPr>
              <a:t>眼科</a:t>
            </a:r>
            <a:endParaRPr lang="zh-CN" altLang="en-US" sz="1400" b="1" dirty="0">
              <a:latin typeface="微软雅黑" panose="020B0503020204020204" pitchFamily="34" charset="-122"/>
              <a:ea typeface="微软雅黑" panose="020B0503020204020204" pitchFamily="34" charset="-122"/>
            </a:endParaRPr>
          </a:p>
        </p:txBody>
      </p:sp>
      <p:sp>
        <p:nvSpPr>
          <p:cNvPr id="24" name="矩形: 圆角 23"/>
          <p:cNvSpPr/>
          <p:nvPr>
            <p:custDataLst>
              <p:tags r:id="rId18"/>
            </p:custDataLst>
          </p:nvPr>
        </p:nvSpPr>
        <p:spPr>
          <a:xfrm>
            <a:off x="9912225" y="2904972"/>
            <a:ext cx="808654" cy="310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latin typeface="微软雅黑" panose="020B0503020204020204" pitchFamily="34" charset="-122"/>
                <a:ea typeface="微软雅黑" panose="020B0503020204020204" pitchFamily="34" charset="-122"/>
              </a:rPr>
              <a:t>妇科</a:t>
            </a:r>
            <a:endParaRPr lang="zh-CN" altLang="en-US" sz="1400" b="1" dirty="0">
              <a:latin typeface="微软雅黑" panose="020B0503020204020204" pitchFamily="34" charset="-122"/>
              <a:ea typeface="微软雅黑" panose="020B0503020204020204" pitchFamily="34" charset="-122"/>
            </a:endParaRPr>
          </a:p>
        </p:txBody>
      </p:sp>
      <p:sp>
        <p:nvSpPr>
          <p:cNvPr id="32" name="矩形: 圆角 31"/>
          <p:cNvSpPr/>
          <p:nvPr>
            <p:custDataLst>
              <p:tags r:id="rId19"/>
            </p:custDataLst>
          </p:nvPr>
        </p:nvSpPr>
        <p:spPr>
          <a:xfrm>
            <a:off x="7697755" y="3937303"/>
            <a:ext cx="4049485" cy="59544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nSpc>
                <a:spcPct val="150000"/>
              </a:lnSpc>
            </a:pPr>
            <a:r>
              <a:rPr lang="zh-CN" altLang="en-US" sz="1400" b="1" dirty="0">
                <a:latin typeface="微软雅黑" panose="020B0503020204020204" pitchFamily="34" charset="-122"/>
                <a:ea typeface="微软雅黑" panose="020B0503020204020204" pitchFamily="34" charset="-122"/>
              </a:rPr>
              <a:t>         抗菌活性更高，不易产生耐药性</a:t>
            </a:r>
            <a:endParaRPr lang="zh-CN" altLang="en-US" sz="1400" b="1" dirty="0">
              <a:latin typeface="微软雅黑" panose="020B0503020204020204" pitchFamily="34" charset="-122"/>
              <a:ea typeface="微软雅黑" panose="020B0503020204020204" pitchFamily="34" charset="-122"/>
            </a:endParaRPr>
          </a:p>
        </p:txBody>
      </p:sp>
      <p:cxnSp>
        <p:nvCxnSpPr>
          <p:cNvPr id="34" name="直接连接符 33"/>
          <p:cNvCxnSpPr/>
          <p:nvPr>
            <p:custDataLst>
              <p:tags r:id="rId20"/>
            </p:custDataLst>
          </p:nvPr>
        </p:nvCxnSpPr>
        <p:spPr>
          <a:xfrm>
            <a:off x="255020" y="5395959"/>
            <a:ext cx="1149222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4" name="内容占位符 2"/>
          <p:cNvSpPr txBox="1"/>
          <p:nvPr>
            <p:custDataLst>
              <p:tags r:id="rId21"/>
            </p:custDataLst>
          </p:nvPr>
        </p:nvSpPr>
        <p:spPr>
          <a:xfrm>
            <a:off x="1723051" y="5682391"/>
            <a:ext cx="8229600" cy="1023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zh-CN" altLang="en-US" b="1" dirty="0">
                <a:ln w="22225">
                  <a:solidFill>
                    <a:schemeClr val="accent2"/>
                  </a:solidFill>
                  <a:prstDash val="solid"/>
                </a:ln>
                <a:solidFill>
                  <a:schemeClr val="accent2">
                    <a:lumMod val="40000"/>
                    <a:lumOff val="60000"/>
                  </a:schemeClr>
                </a:solidFill>
              </a:rPr>
              <a:t>第三代头孢菌素、口服应用、儿童首选</a:t>
            </a:r>
            <a:endParaRPr lang="en-US" altLang="zh-CN" b="1" dirty="0">
              <a:ln w="22225">
                <a:solidFill>
                  <a:schemeClr val="accent2"/>
                </a:solidFill>
                <a:prstDash val="solid"/>
              </a:ln>
              <a:solidFill>
                <a:schemeClr val="accent2">
                  <a:lumMod val="40000"/>
                  <a:lumOff val="60000"/>
                </a:schemeClr>
              </a:solidFill>
            </a:endParaRPr>
          </a:p>
          <a:p>
            <a:pPr marL="0" indent="0" algn="ctr">
              <a:buFont typeface="Arial" panose="020B0604020202020204" pitchFamily="34" charset="0"/>
              <a:buNone/>
              <a:defRPr/>
            </a:pPr>
            <a:r>
              <a:rPr lang="zh-CN" altLang="en-US" b="1" dirty="0">
                <a:ln w="22225">
                  <a:solidFill>
                    <a:schemeClr val="accent2"/>
                  </a:solidFill>
                  <a:prstDash val="solid"/>
                </a:ln>
                <a:solidFill>
                  <a:schemeClr val="accent2">
                    <a:lumMod val="40000"/>
                    <a:lumOff val="60000"/>
                  </a:schemeClr>
                </a:solidFill>
              </a:rPr>
              <a:t>安全高效</a:t>
            </a:r>
            <a:endParaRPr lang="zh-CN" altLang="en-US" b="1" dirty="0">
              <a:ln w="22225">
                <a:solidFill>
                  <a:schemeClr val="accent2"/>
                </a:solidFill>
                <a:prstDash val="solid"/>
              </a:ln>
              <a:solidFill>
                <a:schemeClr val="accent2">
                  <a:lumMod val="40000"/>
                  <a:lumOff val="60000"/>
                </a:schemeClr>
              </a:solidFill>
            </a:endParaRPr>
          </a:p>
        </p:txBody>
      </p:sp>
      <p:pic>
        <p:nvPicPr>
          <p:cNvPr id="21" name="图片 20" descr="海山logo"/>
          <p:cNvPicPr>
            <a:picLocks noChangeAspect="1"/>
          </p:cNvPicPr>
          <p:nvPr>
            <p:custDataLst>
              <p:tags r:id="rId22"/>
            </p:custDataLst>
          </p:nvPr>
        </p:nvPicPr>
        <p:blipFill>
          <a:blip r:embed="rId23"/>
          <a:stretch>
            <a:fillRect/>
          </a:stretch>
        </p:blipFill>
        <p:spPr>
          <a:xfrm>
            <a:off x="0" y="0"/>
            <a:ext cx="2854960" cy="982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230" y="1162050"/>
            <a:ext cx="11323320" cy="3538220"/>
          </a:xfrm>
          <a:prstGeom prst="rect">
            <a:avLst/>
          </a:prstGeom>
          <a:noFill/>
        </p:spPr>
        <p:txBody>
          <a:bodyPr wrap="square" rtlCol="0">
            <a:noAutofit/>
          </a:bodyPr>
          <a:lstStyle/>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动物毒理学试验显示头孢地尼毒副作用小，临床试验同样证实了其不良反应少，发生率较低。</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一项比较头孢地尼(7mg/kg，每天2次，治疗5d)和头孢丙烯(15mg/kg，每天2次，治疗10d)治疗12岁以下儿童急性中耳炎疗效的随机双盲对照临床试验。两治疗组之间总体不良反应发生率、腹泻和皮疹的发生率基本相同(头孢地尼治疗组总体不良反应发生率是13%，腹泻发生率是7.8%，皮疹发生率是3.2%。头孢丙烯治疗组总体不良反应发生率是12%，腹泻发生率是4.2%，皮疹发生率是3.7%）。</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头孢地尼(14mg/kg每天1次和7mg/kg每天2次)用药10d和阿莫西林/克拉维酸(13.3mg/kg，每天3次)用药10d治疗12岁以下儿童急性中耳炎。</a:t>
            </a: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经研究人员确认的与药物相关的不良反应的发生率在各治疗组依次为14.1%，17.8%，20.3%(头孢地尼14mg/kg，每天1次与阿莫西林/克拉维酸13.3mg/kg，每天3次治疗组比较，P= 0.01)，头孢地尼的不良反应发生率较低。各组相应的腹泻的发生率分别是10.9%、15.8%、12.7%(各两组之间的P值均无统计学意义)。</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一组对头孢地尼的安全性分析资料共涉及了2106例患儿，认为儿童(接受口服悬液制剂)最常见的与头孢地尼用药相关的不良反应是腹泻(9.5%)、皮疹(2.0% ~2.5%)、恶心(1.2%)。服用头孢地尼14mg/kg每天1次、7mg/kg每天2次和应用其他药物的各对照组中因不良反应而终止试验的患者比例基本相同(分别为3.0%，2.0%，3.0%)。病人一般能很好得耐受头孢地尼，其不良反应多为中轻度反应。</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应用头孢地尼的唯一禁忌症是对该药物成分或其他头孢类抗生素过敏。</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a:p>
            <a:pPr algn="l">
              <a:lnSpc>
                <a:spcPts val="2400"/>
              </a:lnSpc>
            </a:pPr>
            <a:r>
              <a:rPr lang="en-US" altLang="zh-CN" sz="1400" dirty="0">
                <a:solidFill>
                  <a:schemeClr val="tx2"/>
                </a:solidFill>
                <a:uFillTx/>
                <a:latin typeface="微软雅黑" panose="020B0503020204020204" pitchFamily="34" charset="-122"/>
                <a:ea typeface="微软雅黑" panose="020B0503020204020204" pitchFamily="34" charset="-122"/>
                <a:cs typeface="+mn-ea"/>
                <a:sym typeface="+mn-lt"/>
              </a:rPr>
              <a:t>       </a:t>
            </a:r>
            <a:r>
              <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rPr>
              <a:t>说明书中收载的不良反应：在使用本品治疗的13,715名患者中，有354例（2.58%）不良反应（包括实验室数据异常）的报告。主要不良反应为消化道症状（110例，0.80%），如腹泻或腹痛；皮肤症状（31例，0.23%），如皮疹或瘙痒。主要的实验室数据异常包括谷丙转氨酶（126例，0.92%）和谷草转氨酶（89例，0.65%）升高；嗜酸性粒细胞增多（41例，0.30%）。</a:t>
            </a:r>
            <a:endParaRPr lang="zh-CN" altLang="en-US" sz="1400" dirty="0">
              <a:solidFill>
                <a:schemeClr val="tx2"/>
              </a:solidFill>
              <a:uFillTx/>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7007483" y="27"/>
            <a:ext cx="4421122" cy="1508789"/>
            <a:chOff x="5007868" y="345467"/>
            <a:chExt cx="4421122" cy="1508789"/>
          </a:xfrm>
        </p:grpSpPr>
        <p:grpSp>
          <p:nvGrpSpPr>
            <p:cNvPr id="14" name="组合 13"/>
            <p:cNvGrpSpPr/>
            <p:nvPr/>
          </p:nvGrpSpPr>
          <p:grpSpPr>
            <a:xfrm>
              <a:off x="5007868" y="644371"/>
              <a:ext cx="3397250" cy="1209885"/>
              <a:chOff x="1762709" y="1822059"/>
              <a:chExt cx="3397250" cy="1209885"/>
            </a:xfrm>
          </p:grpSpPr>
          <p:sp>
            <p:nvSpPr>
              <p:cNvPr id="15" name="文本框 14"/>
              <p:cNvSpPr txBox="1"/>
              <p:nvPr/>
            </p:nvSpPr>
            <p:spPr>
              <a:xfrm>
                <a:off x="1762709" y="1822059"/>
                <a:ext cx="3397250" cy="768350"/>
              </a:xfrm>
              <a:prstGeom prst="rect">
                <a:avLst/>
              </a:prstGeom>
              <a:noFill/>
            </p:spPr>
            <p:txBody>
              <a:bodyPr wrap="none" rtlCol="0">
                <a:spAutoFit/>
              </a:bodyPr>
              <a:lstStyle/>
              <a:p>
                <a:r>
                  <a:rPr lang="en-US" altLang="zh-CN" sz="4400" dirty="0">
                    <a:solidFill>
                      <a:srgbClr val="007BC5"/>
                    </a:solidFill>
                    <a:cs typeface="+mn-ea"/>
                    <a:sym typeface="+mn-lt"/>
                  </a:rPr>
                  <a:t>          </a:t>
                </a:r>
                <a:r>
                  <a:rPr lang="zh-CN" altLang="en-US" sz="4400" b="1" dirty="0">
                    <a:solidFill>
                      <a:srgbClr val="007BC5"/>
                    </a:solidFill>
                    <a:cs typeface="+mn-ea"/>
                    <a:sym typeface="+mn-lt"/>
                  </a:rPr>
                  <a:t>安全性</a:t>
                </a:r>
                <a:endParaRPr lang="zh-CN" altLang="en-US" sz="4400" b="1" dirty="0">
                  <a:solidFill>
                    <a:srgbClr val="007BC5"/>
                  </a:solidFill>
                  <a:cs typeface="+mn-ea"/>
                  <a:sym typeface="+mn-lt"/>
                </a:endParaRPr>
              </a:p>
            </p:txBody>
          </p:sp>
          <p:sp>
            <p:nvSpPr>
              <p:cNvPr id="17" name="矩形: 圆角 16"/>
              <p:cNvSpPr/>
              <p:nvPr/>
            </p:nvSpPr>
            <p:spPr>
              <a:xfrm>
                <a:off x="4150862" y="2930344"/>
                <a:ext cx="595279" cy="1016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十字形 17"/>
            <p:cNvSpPr/>
            <p:nvPr/>
          </p:nvSpPr>
          <p:spPr>
            <a:xfrm>
              <a:off x="9061052" y="345467"/>
              <a:ext cx="367938" cy="367938"/>
            </a:xfrm>
            <a:prstGeom prst="plus">
              <a:avLst>
                <a:gd name="adj" fmla="val 41810"/>
              </a:avLst>
            </a:prstGeom>
            <a:solidFill>
              <a:srgbClr val="007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descr="海山logo"/>
          <p:cNvPicPr>
            <a:picLocks noChangeAspect="1"/>
          </p:cNvPicPr>
          <p:nvPr/>
        </p:nvPicPr>
        <p:blipFill>
          <a:blip r:embed="rId1"/>
          <a:stretch>
            <a:fillRect/>
          </a:stretch>
        </p:blipFill>
        <p:spPr>
          <a:xfrm>
            <a:off x="0" y="0"/>
            <a:ext cx="2854960" cy="98298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UNIT_TABLE_BEAUTIFY" val="smartTable{3587e1b7-315c-4489-8612-9709d5727e72}"/>
  <p:tag name="KSO_WM_BEAUTIFY_FLAG" val=""/>
  <p:tag name="TABLE_ENDDRAG_ORIGIN_RECT" val="760*306"/>
  <p:tag name="TABLE_ENDDRAG_RECT" val="105*166*760*30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UNIT_TABLE_BEAUTIFY" val="smartTable{d911322d-8d8e-450b-a422-7646d2d8eac5}"/>
  <p:tag name="TABLE_ENDDRAG_ORIGIN_RECT" val="825*199"/>
  <p:tag name="TABLE_ENDDRAG_RECT" val="44*192*825*199"/>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ABLE_BEAUTIFY" val="smartTable{dbad35b7-81ab-4582-b84a-1a14b9551f62}"/>
  <p:tag name="TABLE_ENDDRAG_ORIGIN_RECT" val="826*336"/>
  <p:tag name="TABLE_ENDDRAG_RECT" val="54*130*826*336"/>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ISLIDE.ICON" val="#407149;#405331;"/>
</p:tagLst>
</file>

<file path=ppt/tags/tag43.xml><?xml version="1.0" encoding="utf-8"?>
<p:tagLst xmlns:p="http://schemas.openxmlformats.org/presentationml/2006/main">
  <p:tag name="KSO_WPP_MARK_KEY" val="f40c69e6-71cd-4d46-8955-36380757aa42"/>
  <p:tag name="COMMONDATA" val="eyJjb3VudCI6MzksImhkaWQiOiI5MTA0ODUyMDg1ZTQyZjljOTJjYjI3Y2MxNmFkZjM0MyIsInVzZXJDb3VudCI6N30="/>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teqydya">
      <a:majorFont>
        <a:latin typeface="Segoe UI"/>
        <a:ea typeface="汉仪大宋简"/>
        <a:cs typeface=""/>
      </a:majorFont>
      <a:minorFont>
        <a:latin typeface="Segoe UI"/>
        <a:ea typeface="汉仪大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8014</Words>
  <Application>WPS 演示</Application>
  <PresentationFormat>宽屏</PresentationFormat>
  <Paragraphs>269</Paragraphs>
  <Slides>17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微软雅黑</vt:lpstr>
      <vt:lpstr>Heiti SC Medium</vt:lpstr>
      <vt:lpstr>Microsoft YaHei UI Light</vt:lpstr>
      <vt:lpstr>Times New Roman</vt:lpstr>
      <vt:lpstr>等线</vt:lpstr>
      <vt:lpstr>Segoe UI</vt:lpstr>
      <vt:lpstr>汉仪大宋简</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58263148@qq.com</dc:creator>
  <cp:lastModifiedBy>柠檬柚子茶</cp:lastModifiedBy>
  <cp:revision>168</cp:revision>
  <dcterms:created xsi:type="dcterms:W3CDTF">2020-09-17T07:49:00Z</dcterms:created>
  <dcterms:modified xsi:type="dcterms:W3CDTF">2023-07-14T08:50:42Z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TemplateUUID">
    <vt:lpwstr>v1.0_mb_iZqQ7iQSBRUYQAkecLAYVg==</vt:lpwstr>
  </property>
  <property fmtid="{D5CDD505-2E9C-101B-9397-08002B2CF9AE}" pid="4" name="ICV">
    <vt:lpwstr>C3EB1656F00A4FE8ACF99408C4E345D6_12</vt:lpwstr>
  </property>
</Properties>
</file>