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 id="2147483686" r:id="rId4"/>
  </p:sldMasterIdLst>
  <p:notesMasterIdLst>
    <p:notesMasterId r:id="rId8"/>
  </p:notesMasterIdLst>
  <p:handoutMasterIdLst>
    <p:handoutMasterId r:id="rId15"/>
  </p:handoutMasterIdLst>
  <p:sldIdLst>
    <p:sldId id="694" r:id="rId5"/>
    <p:sldId id="695" r:id="rId6"/>
    <p:sldId id="259" r:id="rId7"/>
    <p:sldId id="1704" r:id="rId9"/>
    <p:sldId id="1705" r:id="rId10"/>
    <p:sldId id="1706" r:id="rId11"/>
    <p:sldId id="1707" r:id="rId12"/>
    <p:sldId id="1696" r:id="rId13"/>
    <p:sldId id="1700" r:id="rId14"/>
  </p:sldIdLst>
  <p:sldSz cx="9144000" cy="5143500" type="screen16x9"/>
  <p:notesSz cx="6760845" cy="9942195"/>
  <p:custDataLst>
    <p:tags r:id="rId20"/>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5pPr>
    <a:lvl6pPr marL="2286000" algn="l" defTabSz="4572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6pPr>
    <a:lvl7pPr marL="2743200" algn="l" defTabSz="4572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7pPr>
    <a:lvl8pPr marL="3200400" algn="l" defTabSz="4572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8pPr>
    <a:lvl9pPr marL="3657600" algn="l" defTabSz="4572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9pPr>
  </p:defaultTextStyle>
  <p:extLst>
    <p:ext uri="{EFAFB233-063F-42B5-8137-9DF3F51BA10A}">
      <p15:sldGuideLst xmlns:p15="http://schemas.microsoft.com/office/powerpoint/2012/main">
        <p15:guide id="1" orient="horz" pos="1745" userDrawn="1">
          <p15:clr>
            <a:srgbClr val="A4A3A4"/>
          </p15:clr>
        </p15:guide>
        <p15:guide id="2" orient="horz" pos="2505" userDrawn="1">
          <p15:clr>
            <a:srgbClr val="A4A3A4"/>
          </p15:clr>
        </p15:guide>
        <p15:guide id="3" pos="5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ych, Leah (NYC-ART)" initials="ZL(" lastIdx="3" clrIdx="0"/>
  <p:cmAuthor id="7" name="Nagel,Dr.,Friederike (CDep PM M Me) BIG-DE-I" initials="FN" lastIdx="41" clrIdx="7"/>
  <p:cmAuthor id="1" name="李奇" initials="李奇" lastIdx="2" clrIdx="0"/>
  <p:cmAuthor id="8" name="Sasha Lewis" initials="SL" lastIdx="2" clrIdx="8"/>
  <p:cmAuthor id="2" name="Alladina , Latifa (NYC-ART)" initials="" lastIdx="5" clrIdx="2"/>
  <p:cmAuthor id="9" name="Dreher,Dr.,Christian (Dep Legal G) BIP-DE-I" initials="D(LGB" lastIdx="7" clrIdx="9"/>
  <p:cmAuthor id="3" name="Mandia, Matt (NYC-ART)" initials="MM(" lastIdx="2" clrIdx="3"/>
  <p:cmAuthor id="4" name="Xiao Hua Jiang" initials="XHJ" lastIdx="17" clrIdx="10"/>
  <p:cmAuthor id="11" name="HDYY" initials="H" lastIdx="3" clrIdx="10"/>
  <p:cmAuthor id="5" name="Zhang, Xiaojuan" initials="ZX" lastIdx="13" clrIdx="11"/>
  <p:cmAuthor id="6" name="Tina Stibbe" initials="TS" lastIdx="54"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4E94"/>
    <a:srgbClr val="B8B8B8"/>
    <a:srgbClr val="EAEFF7"/>
    <a:srgbClr val="A5A5A5"/>
    <a:srgbClr val="EDEDED"/>
    <a:srgbClr val="C9C9C9"/>
    <a:srgbClr val="FFFFFF"/>
    <a:srgbClr val="E6E6E6"/>
    <a:srgbClr val="0B62B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6" autoAdjust="0"/>
    <p:restoredTop sz="93548" autoAdjust="0"/>
  </p:normalViewPr>
  <p:slideViewPr>
    <p:cSldViewPr snapToGrid="0" showGuides="1">
      <p:cViewPr varScale="1">
        <p:scale>
          <a:sx n="85" d="100"/>
          <a:sy n="85" d="100"/>
        </p:scale>
        <p:origin x="684" y="-32"/>
      </p:cViewPr>
      <p:guideLst>
        <p:guide orient="horz" pos="1745"/>
        <p:guide orient="horz" pos="2505"/>
        <p:guide pos="549"/>
      </p:guideLst>
    </p:cSldViewPr>
  </p:slideViewPr>
  <p:outlineViewPr>
    <p:cViewPr>
      <p:scale>
        <a:sx n="33" d="100"/>
        <a:sy n="33" d="100"/>
      </p:scale>
      <p:origin x="0" y="-37536"/>
    </p:cViewPr>
  </p:outlineViewPr>
  <p:notesTextViewPr>
    <p:cViewPr>
      <p:scale>
        <a:sx n="100" d="100"/>
        <a:sy n="100" d="100"/>
      </p:scale>
      <p:origin x="0" y="0"/>
    </p:cViewPr>
  </p:notesTextViewPr>
  <p:sorterViewPr>
    <p:cViewPr>
      <p:scale>
        <a:sx n="232" d="100"/>
        <a:sy n="232" d="100"/>
      </p:scale>
      <p:origin x="0" y="0"/>
    </p:cViewPr>
  </p:sorterViewPr>
  <p:notesViewPr>
    <p:cSldViewPr snapToGrid="0">
      <p:cViewPr varScale="1">
        <p:scale>
          <a:sx n="92" d="100"/>
          <a:sy n="92" d="100"/>
        </p:scale>
        <p:origin x="-5160" y="-104"/>
      </p:cViewPr>
      <p:guideLst>
        <p:guide orient="horz" pos="3372"/>
        <p:guide pos="2054"/>
      </p:guideLst>
    </p:cSldViewPr>
  </p:notesViewPr>
  <p:gridSpacing cx="45000" cy="450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gs" Target="tags/tag85.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Grp="1" noChangeArrowheads="1"/>
          </p:cNvSpPr>
          <p:nvPr>
            <p:ph type="hdr" sz="quarter"/>
          </p:nvPr>
        </p:nvSpPr>
        <p:spPr bwMode="auto">
          <a:xfrm>
            <a:off x="0" y="0"/>
            <a:ext cx="2929837" cy="497126"/>
          </a:xfrm>
          <a:prstGeom prst="rect">
            <a:avLst/>
          </a:prstGeom>
          <a:noFill/>
          <a:ln w="9525">
            <a:noFill/>
            <a:miter lim="800000"/>
          </a:ln>
        </p:spPr>
        <p:txBody>
          <a:bodyPr vert="horz" wrap="square" lIns="95439" tIns="47720" rIns="95439" bIns="47720" numCol="1" anchor="t" anchorCtr="0" compatLnSpc="1"/>
          <a:lstStyle>
            <a:lvl1pPr eaLnBrk="0" hangingPunct="0">
              <a:defRPr sz="1300">
                <a:ea typeface="MS PGothic" panose="020B0600070205080204" charset="-128"/>
                <a:cs typeface="+mn-cs"/>
              </a:defRPr>
            </a:lvl1pPr>
          </a:lstStyle>
          <a:p>
            <a:pPr>
              <a:defRPr/>
            </a:pPr>
            <a:endParaRPr lang="zh-CN" altLang="zh-CN"/>
          </a:p>
        </p:txBody>
      </p:sp>
      <p:sp>
        <p:nvSpPr>
          <p:cNvPr id="6147" name="Rectangle 1027"/>
          <p:cNvSpPr>
            <a:spLocks noGrp="1" noChangeArrowheads="1"/>
          </p:cNvSpPr>
          <p:nvPr>
            <p:ph type="dt" sz="quarter" idx="1"/>
          </p:nvPr>
        </p:nvSpPr>
        <p:spPr bwMode="auto">
          <a:xfrm>
            <a:off x="3831327" y="0"/>
            <a:ext cx="2929837" cy="497126"/>
          </a:xfrm>
          <a:prstGeom prst="rect">
            <a:avLst/>
          </a:prstGeom>
          <a:noFill/>
          <a:ln w="9525">
            <a:noFill/>
            <a:miter lim="800000"/>
          </a:ln>
        </p:spPr>
        <p:txBody>
          <a:bodyPr vert="horz" wrap="square" lIns="95439" tIns="47720" rIns="95439" bIns="47720" numCol="1" anchor="t" anchorCtr="0" compatLnSpc="1"/>
          <a:lstStyle>
            <a:lvl1pPr algn="r" eaLnBrk="0" hangingPunct="0">
              <a:defRPr sz="1300">
                <a:ea typeface="MS PGothic" panose="020B0600070205080204" charset="-128"/>
                <a:cs typeface="+mn-cs"/>
              </a:defRPr>
            </a:lvl1pPr>
          </a:lstStyle>
          <a:p>
            <a:pPr>
              <a:defRPr/>
            </a:pPr>
            <a:fld id="{A68960BB-85D2-174E-9006-270BC3509234}" type="datetime1">
              <a:rPr lang="en-US" altLang="zh-CN" smtClean="0"/>
            </a:fld>
            <a:endParaRPr lang="en-US" altLang="zh-CN"/>
          </a:p>
        </p:txBody>
      </p:sp>
      <p:sp>
        <p:nvSpPr>
          <p:cNvPr id="6148" name="Rectangle 1028"/>
          <p:cNvSpPr>
            <a:spLocks noGrp="1" noChangeArrowheads="1"/>
          </p:cNvSpPr>
          <p:nvPr>
            <p:ph type="ftr" sz="quarter" idx="2"/>
          </p:nvPr>
        </p:nvSpPr>
        <p:spPr bwMode="auto">
          <a:xfrm>
            <a:off x="0" y="9445387"/>
            <a:ext cx="2929837" cy="497126"/>
          </a:xfrm>
          <a:prstGeom prst="rect">
            <a:avLst/>
          </a:prstGeom>
          <a:noFill/>
          <a:ln w="9525">
            <a:noFill/>
            <a:miter lim="800000"/>
          </a:ln>
        </p:spPr>
        <p:txBody>
          <a:bodyPr vert="horz" wrap="square" lIns="95439" tIns="47720" rIns="95439" bIns="47720" numCol="1" anchor="b" anchorCtr="0" compatLnSpc="1"/>
          <a:lstStyle>
            <a:lvl1pPr eaLnBrk="0" hangingPunct="0">
              <a:defRPr sz="1300">
                <a:ea typeface="MS PGothic" panose="020B0600070205080204" charset="-128"/>
                <a:cs typeface="+mn-cs"/>
              </a:defRPr>
            </a:lvl1pPr>
          </a:lstStyle>
          <a:p>
            <a:pPr>
              <a:defRPr/>
            </a:pPr>
            <a:endParaRPr lang="zh-CN" altLang="zh-CN"/>
          </a:p>
        </p:txBody>
      </p:sp>
      <p:sp>
        <p:nvSpPr>
          <p:cNvPr id="6149" name="Rectangle 1029"/>
          <p:cNvSpPr>
            <a:spLocks noGrp="1" noChangeArrowheads="1"/>
          </p:cNvSpPr>
          <p:nvPr>
            <p:ph type="sldNum" sz="quarter" idx="3"/>
          </p:nvPr>
        </p:nvSpPr>
        <p:spPr bwMode="auto">
          <a:xfrm>
            <a:off x="3831327" y="9445387"/>
            <a:ext cx="2929837" cy="497126"/>
          </a:xfrm>
          <a:prstGeom prst="rect">
            <a:avLst/>
          </a:prstGeom>
          <a:noFill/>
          <a:ln w="9525">
            <a:noFill/>
            <a:miter lim="800000"/>
          </a:ln>
        </p:spPr>
        <p:txBody>
          <a:bodyPr vert="horz" wrap="square" lIns="95439" tIns="47720" rIns="95439" bIns="47720" numCol="1" anchor="b" anchorCtr="0" compatLnSpc="1"/>
          <a:lstStyle>
            <a:lvl1pPr algn="r" eaLnBrk="0" hangingPunct="0">
              <a:defRPr sz="1300">
                <a:ea typeface="MS PGothic" panose="020B0600070205080204" charset="-128"/>
                <a:cs typeface="+mn-cs"/>
              </a:defRPr>
            </a:lvl1pPr>
          </a:lstStyle>
          <a:p>
            <a:pPr>
              <a:defRPr/>
            </a:pPr>
            <a:fld id="{CE4CA4F6-556B-7242-8BE3-9F4ABA8DAB66}" type="slidenum">
              <a:rPr lang="en-US" altLang="zh-CN"/>
            </a:fld>
            <a:endParaRPr lang="en-US" altLang="zh-CN"/>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29837" cy="497126"/>
          </a:xfrm>
          <a:prstGeom prst="rect">
            <a:avLst/>
          </a:prstGeom>
          <a:noFill/>
          <a:ln w="9525">
            <a:noFill/>
            <a:miter lim="800000"/>
          </a:ln>
        </p:spPr>
        <p:txBody>
          <a:bodyPr vert="horz" wrap="square" lIns="95439" tIns="47720" rIns="95439" bIns="47720" numCol="1" anchor="t" anchorCtr="0" compatLnSpc="1"/>
          <a:lstStyle>
            <a:lvl1pPr eaLnBrk="0" hangingPunct="0">
              <a:defRPr sz="1300">
                <a:ea typeface="MS PGothic" panose="020B0600070205080204" charset="-128"/>
                <a:cs typeface="+mn-cs"/>
              </a:defRPr>
            </a:lvl1pPr>
          </a:lstStyle>
          <a:p>
            <a:pPr>
              <a:defRPr/>
            </a:pPr>
            <a:endParaRPr lang="zh-CN" altLang="zh-CN"/>
          </a:p>
        </p:txBody>
      </p:sp>
      <p:sp>
        <p:nvSpPr>
          <p:cNvPr id="5123" name="Rectangle 1027"/>
          <p:cNvSpPr>
            <a:spLocks noGrp="1" noChangeArrowheads="1"/>
          </p:cNvSpPr>
          <p:nvPr>
            <p:ph type="dt" idx="1"/>
          </p:nvPr>
        </p:nvSpPr>
        <p:spPr bwMode="auto">
          <a:xfrm>
            <a:off x="3831327" y="0"/>
            <a:ext cx="2929837" cy="497126"/>
          </a:xfrm>
          <a:prstGeom prst="rect">
            <a:avLst/>
          </a:prstGeom>
          <a:noFill/>
          <a:ln w="9525">
            <a:noFill/>
            <a:miter lim="800000"/>
          </a:ln>
        </p:spPr>
        <p:txBody>
          <a:bodyPr vert="horz" wrap="square" lIns="95439" tIns="47720" rIns="95439" bIns="47720" numCol="1" anchor="t" anchorCtr="0" compatLnSpc="1"/>
          <a:lstStyle>
            <a:lvl1pPr algn="r" eaLnBrk="0" hangingPunct="0">
              <a:defRPr sz="1300">
                <a:ea typeface="MS PGothic" panose="020B0600070205080204" charset="-128"/>
                <a:cs typeface="+mn-cs"/>
              </a:defRPr>
            </a:lvl1pPr>
          </a:lstStyle>
          <a:p>
            <a:pPr>
              <a:defRPr/>
            </a:pPr>
            <a:fld id="{D30985F1-6194-2546-BC2B-17498869C80D}" type="datetime1">
              <a:rPr lang="en-US" altLang="zh-CN" smtClean="0"/>
            </a:fld>
            <a:endParaRPr lang="en-US" altLang="zh-CN"/>
          </a:p>
        </p:txBody>
      </p:sp>
      <p:sp>
        <p:nvSpPr>
          <p:cNvPr id="13316" name="Rectangle 1028"/>
          <p:cNvSpPr>
            <a:spLocks noGrp="1" noRot="1" noChangeAspect="1" noChangeArrowheads="1" noTextEdit="1"/>
          </p:cNvSpPr>
          <p:nvPr>
            <p:ph type="sldImg" idx="2"/>
          </p:nvPr>
        </p:nvSpPr>
        <p:spPr bwMode="auto">
          <a:xfrm>
            <a:off x="66675" y="746125"/>
            <a:ext cx="6627813" cy="3729038"/>
          </a:xfrm>
          <a:prstGeom prst="rect">
            <a:avLst/>
          </a:prstGeom>
          <a:noFill/>
          <a:ln w="9525">
            <a:solidFill>
              <a:srgbClr val="000000"/>
            </a:solidFill>
            <a:miter lim="800000"/>
          </a:ln>
        </p:spPr>
      </p:sp>
      <p:sp>
        <p:nvSpPr>
          <p:cNvPr id="5125" name="Rectangle 1029"/>
          <p:cNvSpPr>
            <a:spLocks noGrp="1" noChangeArrowheads="1"/>
          </p:cNvSpPr>
          <p:nvPr>
            <p:ph type="body" sz="quarter" idx="3"/>
          </p:nvPr>
        </p:nvSpPr>
        <p:spPr bwMode="auto">
          <a:xfrm>
            <a:off x="901489" y="4722694"/>
            <a:ext cx="4958186" cy="4474131"/>
          </a:xfrm>
          <a:prstGeom prst="rect">
            <a:avLst/>
          </a:prstGeom>
          <a:noFill/>
          <a:ln w="9525">
            <a:noFill/>
            <a:miter lim="800000"/>
          </a:ln>
        </p:spPr>
        <p:txBody>
          <a:bodyPr vert="horz" wrap="square" lIns="95439" tIns="47720" rIns="95439" bIns="47720"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5126" name="Rectangle 1030"/>
          <p:cNvSpPr>
            <a:spLocks noGrp="1" noChangeArrowheads="1"/>
          </p:cNvSpPr>
          <p:nvPr>
            <p:ph type="ftr" sz="quarter" idx="4"/>
          </p:nvPr>
        </p:nvSpPr>
        <p:spPr bwMode="auto">
          <a:xfrm>
            <a:off x="0" y="9445387"/>
            <a:ext cx="2929837" cy="497126"/>
          </a:xfrm>
          <a:prstGeom prst="rect">
            <a:avLst/>
          </a:prstGeom>
          <a:noFill/>
          <a:ln w="9525">
            <a:noFill/>
            <a:miter lim="800000"/>
          </a:ln>
        </p:spPr>
        <p:txBody>
          <a:bodyPr vert="horz" wrap="square" lIns="95439" tIns="47720" rIns="95439" bIns="47720" numCol="1" anchor="b" anchorCtr="0" compatLnSpc="1"/>
          <a:lstStyle>
            <a:lvl1pPr eaLnBrk="0" hangingPunct="0">
              <a:defRPr sz="1300">
                <a:ea typeface="MS PGothic" panose="020B0600070205080204" charset="-128"/>
                <a:cs typeface="+mn-cs"/>
              </a:defRPr>
            </a:lvl1pPr>
          </a:lstStyle>
          <a:p>
            <a:pPr>
              <a:defRPr/>
            </a:pPr>
            <a:endParaRPr lang="zh-CN" altLang="zh-CN"/>
          </a:p>
        </p:txBody>
      </p:sp>
      <p:sp>
        <p:nvSpPr>
          <p:cNvPr id="5127" name="Rectangle 1031"/>
          <p:cNvSpPr>
            <a:spLocks noGrp="1" noChangeArrowheads="1"/>
          </p:cNvSpPr>
          <p:nvPr>
            <p:ph type="sldNum" sz="quarter" idx="5"/>
          </p:nvPr>
        </p:nvSpPr>
        <p:spPr bwMode="auto">
          <a:xfrm>
            <a:off x="3831327" y="9445387"/>
            <a:ext cx="2929837" cy="497126"/>
          </a:xfrm>
          <a:prstGeom prst="rect">
            <a:avLst/>
          </a:prstGeom>
          <a:noFill/>
          <a:ln w="9525">
            <a:noFill/>
            <a:miter lim="800000"/>
          </a:ln>
        </p:spPr>
        <p:txBody>
          <a:bodyPr vert="horz" wrap="square" lIns="95439" tIns="47720" rIns="95439" bIns="47720" numCol="1" anchor="b" anchorCtr="0" compatLnSpc="1"/>
          <a:lstStyle>
            <a:lvl1pPr algn="r" eaLnBrk="0" hangingPunct="0">
              <a:defRPr sz="1300">
                <a:ea typeface="MS PGothic" panose="020B0600070205080204" charset="-128"/>
                <a:cs typeface="+mn-cs"/>
              </a:defRPr>
            </a:lvl1pPr>
          </a:lstStyle>
          <a:p>
            <a:pPr>
              <a:defRPr/>
            </a:pPr>
            <a:fld id="{494CCD7F-0C97-9D43-ADD7-444F994B5429}" type="slidenum">
              <a:rPr lang="en-US" altLang="zh-CN"/>
            </a:fld>
            <a:endParaRPr lang="en-US" altLang="zh-CN"/>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charset="-128"/>
        <a:cs typeface="MS PGothic" panose="020B0600070205080204" charset="-128"/>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待药物警戒部门</a:t>
            </a:r>
            <a:r>
              <a:rPr lang="en-US" altLang="zh-CN" dirty="0"/>
              <a:t>11-12</a:t>
            </a:r>
            <a:r>
              <a:rPr lang="zh-CN" altLang="en-US" dirty="0"/>
              <a:t>号提供新的信息</a:t>
            </a:r>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94CCD7F-0C97-9D43-ADD7-444F994B5429}"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0"/>
            <a:ext cx="9144000" cy="5143500"/>
          </a:xfrm>
          <a:prstGeom prst="rect">
            <a:avLst/>
          </a:prstGeom>
        </p:spPr>
      </p:pic>
      <p:pic>
        <p:nvPicPr>
          <p:cNvPr id="6" name="图片 5"/>
          <p:cNvPicPr>
            <a:picLocks noChangeAspect="1"/>
          </p:cNvPicPr>
          <p:nvPr userDrawn="1"/>
        </p:nvPicPr>
        <p:blipFill>
          <a:blip r:embed="rId3"/>
          <a:stretch>
            <a:fillRect/>
          </a:stretch>
        </p:blipFill>
        <p:spPr>
          <a:xfrm>
            <a:off x="471978" y="262332"/>
            <a:ext cx="656508" cy="464363"/>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3" name="文本占位符 2"/>
          <p:cNvSpPr>
            <a:spLocks noGrp="1"/>
          </p:cNvSpPr>
          <p:nvPr>
            <p:ph type="body" sz="quarter" idx="10" hasCustomPrompt="1"/>
          </p:nvPr>
        </p:nvSpPr>
        <p:spPr>
          <a:xfrm>
            <a:off x="495300" y="762000"/>
            <a:ext cx="8140700" cy="39116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187370"/>
            <a:ext cx="8510400" cy="373948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en-GB" noProof="0" dirty="0"/>
          </a:p>
        </p:txBody>
      </p:sp>
      <p:sp>
        <p:nvSpPr>
          <p:cNvPr id="11" name="Title 1"/>
          <p:cNvSpPr>
            <a:spLocks noGrp="1"/>
          </p:cNvSpPr>
          <p:nvPr>
            <p:ph type="title"/>
          </p:nvPr>
        </p:nvSpPr>
        <p:spPr>
          <a:xfrm>
            <a:off x="316800" y="232012"/>
            <a:ext cx="8510400" cy="674822"/>
          </a:xfrm>
        </p:spPr>
        <p:txBody>
          <a:bodyPr anchor="ctr" anchorCtr="0"/>
          <a:lstStyle>
            <a:lvl1pPr>
              <a:defRPr sz="2800" baseline="0">
                <a:latin typeface="Calibri" panose="020F0502020204030204" charset="0"/>
                <a:ea typeface="微软雅黑" panose="020B0503020204020204" pitchFamily="34" charset="-122"/>
              </a:defRPr>
            </a:lvl1pPr>
          </a:lstStyle>
          <a:p>
            <a:r>
              <a:rPr lang="zh-CN" altLang="en-US" noProof="0" dirty="0"/>
              <a:t>单击此处编辑母版标题样式</a:t>
            </a:r>
            <a:endParaRPr lang="en-GB" noProof="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11" name="Title 1"/>
          <p:cNvSpPr>
            <a:spLocks noGrp="1"/>
          </p:cNvSpPr>
          <p:nvPr>
            <p:ph type="title"/>
          </p:nvPr>
        </p:nvSpPr>
        <p:spPr>
          <a:xfrm>
            <a:off x="316800" y="274120"/>
            <a:ext cx="8510400" cy="391412"/>
          </a:xfrm>
        </p:spPr>
        <p:txBody>
          <a:bodyPr vert="horz" lIns="0" tIns="0" rIns="0" bIns="0" rtlCol="0" anchor="ctr" anchorCtr="0">
            <a:noAutofit/>
          </a:bodyPr>
          <a:lstStyle>
            <a:lvl1pPr>
              <a:defRPr lang="en-GB" noProof="0" dirty="0"/>
            </a:lvl1pPr>
          </a:lstStyle>
          <a:p>
            <a:pPr lvl="0"/>
            <a:r>
              <a:rPr lang="zh-CN" altLang="en-US" noProof="0"/>
              <a:t>单击此处编辑母版标题样式</a:t>
            </a:r>
            <a:endParaRPr lang="en-GB" noProof="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L_00">
    <p:spTree>
      <p:nvGrpSpPr>
        <p:cNvPr id="1" name=""/>
        <p:cNvGrpSpPr/>
        <p:nvPr/>
      </p:nvGrpSpPr>
      <p:grpSpPr>
        <a:xfrm>
          <a:off x="0" y="0"/>
          <a:ext cx="0" cy="0"/>
          <a:chOff x="0" y="0"/>
          <a:chExt cx="0" cy="0"/>
        </a:xfrm>
      </p:grpSpPr>
      <p:sp>
        <p:nvSpPr>
          <p:cNvPr id="2" name="标题 1"/>
          <p:cNvSpPr>
            <a:spLocks noGrp="1"/>
          </p:cNvSpPr>
          <p:nvPr>
            <p:ph type="title"/>
          </p:nvPr>
        </p:nvSpPr>
        <p:spPr>
          <a:xfrm>
            <a:off x="317500" y="508513"/>
            <a:ext cx="8509000" cy="323165"/>
          </a:xfrm>
        </p:spPr>
        <p:txBody>
          <a:bodyPr>
            <a:spAutoFit/>
          </a:bodyPr>
          <a:lstStyle>
            <a:lvl1pPr>
              <a:defRPr baseline="0">
                <a:solidFill>
                  <a:srgbClr val="001965"/>
                </a:solidFill>
              </a:defRPr>
            </a:lvl1pPr>
          </a:lstStyle>
          <a:p>
            <a:r>
              <a:rPr lang="zh-CN" altLang="en-US"/>
              <a:t>单击此处编辑母版标题样式</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L-01">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aseline="0"/>
            </a:lvl1pPr>
          </a:lstStyle>
          <a:p>
            <a:r>
              <a:rPr lang="zh-CN" altLang="en-US" dirty="0"/>
              <a:t>单击此处编辑母版标题样式</a:t>
            </a:r>
            <a:endParaRPr lang="zh-CN" alt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幻灯模板">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4" name="文本占位符 3"/>
          <p:cNvSpPr>
            <a:spLocks noGrp="1"/>
          </p:cNvSpPr>
          <p:nvPr>
            <p:ph type="body" sz="quarter" idx="10"/>
          </p:nvPr>
        </p:nvSpPr>
        <p:spPr>
          <a:xfrm>
            <a:off x="495300" y="4600576"/>
            <a:ext cx="8143875" cy="410766"/>
          </a:xfrm>
        </p:spPr>
        <p:txBody>
          <a:bodyPr anchor="b"/>
          <a:lstStyle>
            <a:lvl1pPr marL="0" indent="0">
              <a:spcBef>
                <a:spcPts val="0"/>
              </a:spcBef>
              <a:spcAft>
                <a:spcPts val="0"/>
              </a:spcAft>
              <a:buNone/>
              <a:defRPr sz="750">
                <a:solidFill>
                  <a:schemeClr val="bg1">
                    <a:lumMod val="50000"/>
                  </a:schemeClr>
                </a:solidFill>
              </a:defRPr>
            </a:lvl1pPr>
            <a:lvl2pPr marL="0" indent="0">
              <a:spcBef>
                <a:spcPts val="0"/>
              </a:spcBef>
              <a:spcAft>
                <a:spcPts val="0"/>
              </a:spcAft>
              <a:buNone/>
              <a:defRPr sz="750">
                <a:solidFill>
                  <a:schemeClr val="bg1">
                    <a:lumMod val="50000"/>
                  </a:schemeClr>
                </a:solidFill>
              </a:defRPr>
            </a:lvl2pPr>
            <a:lvl3pPr marL="0" indent="0">
              <a:spcBef>
                <a:spcPts val="0"/>
              </a:spcBef>
              <a:spcAft>
                <a:spcPts val="0"/>
              </a:spcAft>
              <a:buNone/>
              <a:defRPr sz="750">
                <a:solidFill>
                  <a:schemeClr val="bg1">
                    <a:lumMod val="50000"/>
                  </a:schemeClr>
                </a:solidFill>
              </a:defRPr>
            </a:lvl3pPr>
            <a:lvl4pPr marL="0" indent="0">
              <a:spcBef>
                <a:spcPts val="0"/>
              </a:spcBef>
              <a:spcAft>
                <a:spcPts val="0"/>
              </a:spcAft>
              <a:buNone/>
              <a:defRPr sz="750">
                <a:solidFill>
                  <a:schemeClr val="bg1">
                    <a:lumMod val="50000"/>
                  </a:schemeClr>
                </a:solidFill>
              </a:defRPr>
            </a:lvl4pPr>
            <a:lvl5pPr marL="0" indent="0">
              <a:spcBef>
                <a:spcPts val="0"/>
              </a:spcBef>
              <a:spcAft>
                <a:spcPts val="0"/>
              </a:spcAft>
              <a:buNone/>
              <a:defRPr sz="750">
                <a:solidFill>
                  <a:schemeClr val="bg1">
                    <a:lumMod val="50000"/>
                  </a:schemeClr>
                </a:solidFill>
              </a:defRPr>
            </a:lvl5pPr>
          </a:lstStyle>
          <a:p>
            <a:pPr lvl="0"/>
            <a:endParaRPr lang="zh-CN" alt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Normal">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1"/>
            <a:ext cx="8510400" cy="391412"/>
          </a:xfrm>
        </p:spPr>
        <p:txBody>
          <a:bodyPr/>
          <a:lstStyle>
            <a:lvl1pPr>
              <a:defRPr sz="2400"/>
            </a:lvl1pPr>
          </a:lstStyle>
          <a:p>
            <a:r>
              <a:rPr lang="en-US" noProof="0"/>
              <a:t>Click to edit Master title style</a:t>
            </a:r>
            <a:endParaRPr lang="en-GB" noProof="0" dirty="0"/>
          </a:p>
        </p:txBody>
      </p:sp>
      <p:sp>
        <p:nvSpPr>
          <p:cNvPr id="12" name="Text Placeholder 7"/>
          <p:cNvSpPr>
            <a:spLocks noGrp="1"/>
          </p:cNvSpPr>
          <p:nvPr>
            <p:ph type="body" sz="quarter" idx="13"/>
          </p:nvPr>
        </p:nvSpPr>
        <p:spPr>
          <a:xfrm>
            <a:off x="316801" y="4516959"/>
            <a:ext cx="7800374" cy="323330"/>
          </a:xfrm>
        </p:spPr>
        <p:txBody>
          <a:bodyPr anchor="b">
            <a:noAutofit/>
          </a:bodyPr>
          <a:lstStyle>
            <a:lvl1pPr marL="0" indent="0">
              <a:spcBef>
                <a:spcPts val="0"/>
              </a:spcBef>
              <a:buNone/>
              <a:defRPr sz="600">
                <a:solidFill>
                  <a:schemeClr val="accent3"/>
                </a:solidFill>
              </a:defRPr>
            </a:lvl1pPr>
            <a:lvl2pPr>
              <a:defRPr sz="825"/>
            </a:lvl2pPr>
            <a:lvl3pPr>
              <a:defRPr sz="825"/>
            </a:lvl3pPr>
            <a:lvl4pPr>
              <a:defRPr sz="825"/>
            </a:lvl4pPr>
            <a:lvl5pPr>
              <a:defRPr sz="825"/>
            </a:lvl5pPr>
          </a:lstStyle>
          <a:p>
            <a:pPr lvl="0"/>
            <a:r>
              <a:rPr lang="en-US" dirty="0"/>
              <a:t>Click to edit Master text styles</a:t>
            </a:r>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248" y="1166337"/>
            <a:ext cx="3924776" cy="3456146"/>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BF4B005-5E21-44D7-9AF2-AE6047998A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3F507C-CEF5-4CA6-A654-EA515B5F6BE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3.jpeg"/><Relationship Id="rId26" Type="http://schemas.openxmlformats.org/officeDocument/2006/relationships/image" Target="../media/image4.png"/><Relationship Id="rId25" Type="http://schemas.openxmlformats.org/officeDocument/2006/relationships/slideLayout" Target="../slideLayouts/slideLayout36.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8" Type="http://schemas.openxmlformats.org/officeDocument/2006/relationships/theme" Target="../theme/theme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BF4B005-5E21-44D7-9AF2-AE6047998ADB}"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43F507C-CEF5-4CA6-A654-EA515B5F6BE8}" type="slidenum">
              <a:rPr lang="zh-CN" altLang="en-US" smtClean="0"/>
            </a:fld>
            <a:endParaRPr lang="zh-CN" altLang="en-US"/>
          </a:p>
        </p:txBody>
      </p:sp>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0"/>
            <a:ext cx="9144000" cy="51434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F4B005-5E21-44D7-9AF2-AE6047998ADB}"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43F507C-CEF5-4CA6-A654-EA515B5F6BE8}" type="slidenum">
              <a:rPr lang="zh-CN" altLang="en-US" smtClean="0"/>
            </a:fld>
            <a:endParaRPr lang="zh-CN" altLang="en-US"/>
          </a:p>
        </p:txBody>
      </p:sp>
      <p:pic>
        <p:nvPicPr>
          <p:cNvPr id="7" name="图片 6"/>
          <p:cNvPicPr>
            <a:picLocks noChangeAspect="1"/>
          </p:cNvPicPr>
          <p:nvPr userDrawn="1"/>
        </p:nvPicPr>
        <p:blipFill>
          <a:blip r:embed="rId26"/>
          <a:stretch>
            <a:fillRect/>
          </a:stretch>
        </p:blipFill>
        <p:spPr>
          <a:xfrm>
            <a:off x="6451601" y="4713381"/>
            <a:ext cx="2374900" cy="245483"/>
          </a:xfrm>
          <a:prstGeom prst="rect">
            <a:avLst/>
          </a:prstGeom>
        </p:spPr>
      </p:pic>
      <p:pic>
        <p:nvPicPr>
          <p:cNvPr id="8" name="图片 7"/>
          <p:cNvPicPr>
            <a:picLocks noChangeAspect="1"/>
          </p:cNvPicPr>
          <p:nvPr userDrawn="1"/>
        </p:nvPicPr>
        <p:blipFill>
          <a:blip r:embed="rId27"/>
          <a:stretch>
            <a:fillRect/>
          </a:stretch>
        </p:blipFill>
        <p:spPr>
          <a:xfrm>
            <a:off x="428435" y="305875"/>
            <a:ext cx="656508" cy="46436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350" u="none" strike="noStrike" kern="1200" cap="none" spc="113"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450"/>
        </a:spcAft>
        <a:buFont typeface="Arial" panose="020B0604020202020204" pitchFamily="34" charset="0"/>
        <a:buChar char="●"/>
        <a:tabLst>
          <a:tab pos="1207135" algn="l"/>
          <a:tab pos="1207135" algn="l"/>
          <a:tab pos="1207135" algn="l"/>
          <a:tab pos="1207135" algn="l"/>
        </a:tabLst>
        <a:defRPr sz="1200" u="none" strike="noStrike" kern="1200" cap="none" spc="113"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450"/>
        </a:spcAft>
        <a:buFont typeface="Arial" panose="020B0604020202020204" pitchFamily="34" charset="0"/>
        <a:buChar char="●"/>
        <a:defRPr sz="1200" u="none" strike="noStrike" kern="1200" cap="none" spc="113"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225"/>
        </a:spcAft>
        <a:buFont typeface="Wingdings" panose="05000000000000000000" charset="0"/>
        <a:buChar char=""/>
        <a:defRPr sz="1050" u="none" strike="noStrike" kern="1200" cap="none" spc="113"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225"/>
        </a:spcAft>
        <a:buFont typeface="Arial" panose="020B0604020202020204" pitchFamily="34" charset="0"/>
        <a:buChar char="•"/>
        <a:defRPr sz="1050" u="none" strike="noStrike" kern="1200" cap="none" spc="113"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3" Type="http://schemas.openxmlformats.org/officeDocument/2006/relationships/slideLayout" Target="../slideLayouts/slideLayout2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8.xml"/><Relationship Id="rId3" Type="http://schemas.openxmlformats.org/officeDocument/2006/relationships/tags" Target="../tags/tag74.xml"/><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8.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8.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8.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8.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8.xml"/><Relationship Id="rId2" Type="http://schemas.openxmlformats.org/officeDocument/2006/relationships/tags" Target="../tags/tag8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8.xml"/><Relationship Id="rId2" Type="http://schemas.openxmlformats.org/officeDocument/2006/relationships/tags" Target="../tags/tag84.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a:spLocks noChangeArrowheads="1"/>
          </p:cNvSpPr>
          <p:nvPr/>
        </p:nvSpPr>
        <p:spPr bwMode="auto">
          <a:xfrm>
            <a:off x="887767" y="3257481"/>
            <a:ext cx="5166995" cy="691536"/>
          </a:xfrm>
          <a:prstGeom prst="rect">
            <a:avLst/>
          </a:prstGeom>
          <a:noFill/>
          <a:ln>
            <a:noFill/>
          </a:ln>
        </p:spPr>
        <p:txBody>
          <a:bodyPr wrap="square" lIns="0" tIns="0" rIns="0" bIns="0">
            <a:spAutoFit/>
          </a:bodyPr>
          <a:lstStyle/>
          <a:p>
            <a:pPr algn="ctr" defTabSz="685800" eaLnBrk="0" hangingPunct="0">
              <a:lnSpc>
                <a:spcPct val="140000"/>
              </a:lnSpc>
            </a:pPr>
            <a:r>
              <a:rPr lang="zh-CN" altLang="en-US" sz="3600" b="1" dirty="0">
                <a:gradFill flip="none" rotWithShape="1">
                  <a:gsLst>
                    <a:gs pos="67000">
                      <a:srgbClr val="0776C4"/>
                    </a:gs>
                    <a:gs pos="0">
                      <a:srgbClr val="0D56A7"/>
                    </a:gs>
                    <a:gs pos="100000">
                      <a:srgbClr val="00A0E9"/>
                    </a:gs>
                  </a:gsLst>
                  <a:lin ang="5400000" scaled="1"/>
                  <a:tileRect/>
                </a:gradFill>
                <a:effectLst>
                  <a:innerShdw blurRad="63500" dist="50800" dir="8100000">
                    <a:prstClr val="black">
                      <a:alpha val="50000"/>
                    </a:prstClr>
                  </a:innerShdw>
                  <a:reflection blurRad="6350" stA="55000" endA="300" endPos="45500" dir="5400000" sy="-10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mn-ea"/>
              </a:rPr>
              <a:t>百令胶囊</a:t>
            </a:r>
            <a:endParaRPr lang="zh-CN" altLang="en-US" sz="3600" b="1" dirty="0">
              <a:gradFill flip="none" rotWithShape="1">
                <a:gsLst>
                  <a:gs pos="67000">
                    <a:srgbClr val="0776C4"/>
                  </a:gs>
                  <a:gs pos="0">
                    <a:srgbClr val="0D56A7"/>
                  </a:gs>
                  <a:gs pos="100000">
                    <a:srgbClr val="00A0E9"/>
                  </a:gs>
                </a:gsLst>
                <a:lin ang="5400000" scaled="1"/>
                <a:tileRect/>
              </a:gradFill>
              <a:effectLst>
                <a:innerShdw blurRad="63500" dist="50800" dir="8100000">
                  <a:prstClr val="black">
                    <a:alpha val="50000"/>
                  </a:prstClr>
                </a:innerShdw>
                <a:reflection blurRad="6350" stA="55000" endA="300" endPos="45500" dir="5400000" sy="-100000" algn="bl" rotWithShape="0"/>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1911535" y="4097786"/>
            <a:ext cx="3119459" cy="418191"/>
          </a:xfrm>
          <a:prstGeom prst="rect">
            <a:avLst/>
          </a:prstGeom>
        </p:spPr>
        <p:txBody>
          <a:bodyPr wrap="square">
            <a:spAutoFit/>
          </a:bodyPr>
          <a:lstStyle/>
          <a:p>
            <a:pPr algn="ctr">
              <a:lnSpc>
                <a:spcPct val="150000"/>
              </a:lnSpc>
            </a:pPr>
            <a:r>
              <a:rPr lang="zh-CN" altLang="en-US" sz="1600" dirty="0">
                <a:solidFill>
                  <a:srgbClr val="0B62B1"/>
                </a:solidFill>
                <a:latin typeface="微软雅黑" panose="020B0503020204020204" pitchFamily="34" charset="-122"/>
                <a:ea typeface="微软雅黑" panose="020B0503020204020204" pitchFamily="34" charset="-122"/>
                <a:cs typeface="微软雅黑" panose="020B0503020204020204" pitchFamily="34" charset="-122"/>
              </a:rPr>
              <a:t>杭州中美华东制药有限公司</a:t>
            </a:r>
            <a:endParaRPr lang="en-US" altLang="zh-CN" sz="1600" dirty="0">
              <a:solidFill>
                <a:srgbClr val="0B62B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descr="C:/Users/zy/AppData/Local/Temp/picturecompress_20220701134002/output_1.pngoutput_1"/>
          <p:cNvPicPr>
            <a:picLocks noChangeAspect="1"/>
          </p:cNvPicPr>
          <p:nvPr/>
        </p:nvPicPr>
        <p:blipFill>
          <a:blip r:embed="rId1"/>
          <a:srcRect l="16667" t="16667" r="16667" b="16667"/>
          <a:stretch>
            <a:fillRect/>
          </a:stretch>
        </p:blipFill>
        <p:spPr>
          <a:xfrm>
            <a:off x="1833534" y="998913"/>
            <a:ext cx="3275459" cy="21841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pt03-07.png"/>
          <p:cNvPicPr>
            <a:picLocks noChangeAspect="1"/>
          </p:cNvPicPr>
          <p:nvPr/>
        </p:nvPicPr>
        <p:blipFill>
          <a:blip r:embed="rId1"/>
          <a:stretch>
            <a:fillRect/>
          </a:stretch>
        </p:blipFill>
        <p:spPr>
          <a:xfrm>
            <a:off x="148856" y="0"/>
            <a:ext cx="8995144" cy="5143500"/>
          </a:xfrm>
          <a:prstGeom prst="rect">
            <a:avLst/>
          </a:prstGeom>
        </p:spPr>
      </p:pic>
      <p:sp>
        <p:nvSpPr>
          <p:cNvPr id="3" name="文本框 2"/>
          <p:cNvSpPr txBox="1"/>
          <p:nvPr/>
        </p:nvSpPr>
        <p:spPr>
          <a:xfrm>
            <a:off x="2863026" y="293678"/>
            <a:ext cx="1193153" cy="553998"/>
          </a:xfrm>
          <a:prstGeom prst="rect">
            <a:avLst/>
          </a:prstGeom>
          <a:noFill/>
        </p:spPr>
        <p:txBody>
          <a:bodyPr wrap="square" rtlCol="0">
            <a:spAutoFit/>
          </a:bodyPr>
          <a:lstStyle/>
          <a:p>
            <a:pPr defTabSz="685800"/>
            <a:r>
              <a:rPr lang="zh-CN" altLang="en-US" sz="3000" b="1" dirty="0">
                <a:ln w="0"/>
                <a:latin typeface="微软雅黑" panose="020B0503020204020204" pitchFamily="34" charset="-122"/>
                <a:ea typeface="微软雅黑" panose="020B0503020204020204" pitchFamily="34" charset="-122"/>
              </a:rPr>
              <a:t>目  录</a:t>
            </a:r>
            <a:endParaRPr lang="zh-CN" altLang="en-US" sz="3000" b="1" dirty="0">
              <a:ln w="0"/>
              <a:latin typeface="微软雅黑" panose="020B0503020204020204" pitchFamily="34" charset="-122"/>
              <a:ea typeface="微软雅黑" panose="020B0503020204020204" pitchFamily="34" charset="-122"/>
            </a:endParaRPr>
          </a:p>
        </p:txBody>
      </p:sp>
      <p:grpSp>
        <p:nvGrpSpPr>
          <p:cNvPr id="65" name="组合 64"/>
          <p:cNvGrpSpPr/>
          <p:nvPr>
            <p:custDataLst>
              <p:tags r:id="rId2"/>
            </p:custDataLst>
          </p:nvPr>
        </p:nvGrpSpPr>
        <p:grpSpPr>
          <a:xfrm>
            <a:off x="872322" y="1222801"/>
            <a:ext cx="5174561" cy="3460593"/>
            <a:chOff x="973926" y="1222801"/>
            <a:chExt cx="5174561" cy="3460593"/>
          </a:xfrm>
        </p:grpSpPr>
        <p:grpSp>
          <p:nvGrpSpPr>
            <p:cNvPr id="59" name="组合 58"/>
            <p:cNvGrpSpPr/>
            <p:nvPr/>
          </p:nvGrpSpPr>
          <p:grpSpPr>
            <a:xfrm>
              <a:off x="973926" y="1222801"/>
              <a:ext cx="2399742" cy="1053105"/>
              <a:chOff x="973926" y="1222802"/>
              <a:chExt cx="2040756" cy="927735"/>
            </a:xfrm>
          </p:grpSpPr>
          <p:sp>
            <p:nvSpPr>
              <p:cNvPr id="42" name="矩形 41"/>
              <p:cNvSpPr/>
              <p:nvPr>
                <p:custDataLst>
                  <p:tags r:id="rId3"/>
                </p:custDataLst>
              </p:nvPr>
            </p:nvSpPr>
            <p:spPr>
              <a:xfrm>
                <a:off x="973926" y="1222802"/>
                <a:ext cx="2040756" cy="927735"/>
              </a:xfrm>
              <a:prstGeom prst="rect">
                <a:avLst/>
              </a:prstGeom>
              <a:solidFill>
                <a:srgbClr val="B8B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custDataLst>
                  <p:tags r:id="rId4"/>
                </p:custDataLst>
              </p:nvPr>
            </p:nvSpPr>
            <p:spPr>
              <a:xfrm>
                <a:off x="1080201" y="1352858"/>
                <a:ext cx="1807607" cy="667622"/>
              </a:xfrm>
              <a:prstGeom prst="rect">
                <a:avLst/>
              </a:prstGeom>
              <a:solidFill>
                <a:srgbClr val="FEFE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rPr>
                  <a:t>01 </a:t>
                </a: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rPr>
                  <a:t>药品基本信息</a:t>
                </a:r>
                <a:endPar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endParaRPr>
              </a:p>
            </p:txBody>
          </p:sp>
        </p:grpSp>
        <p:grpSp>
          <p:nvGrpSpPr>
            <p:cNvPr id="60" name="组合 59"/>
            <p:cNvGrpSpPr/>
            <p:nvPr/>
          </p:nvGrpSpPr>
          <p:grpSpPr>
            <a:xfrm>
              <a:off x="3748745" y="1222801"/>
              <a:ext cx="2399742" cy="1053105"/>
              <a:chOff x="3748745" y="1222801"/>
              <a:chExt cx="2040756" cy="927735"/>
            </a:xfrm>
          </p:grpSpPr>
          <p:sp>
            <p:nvSpPr>
              <p:cNvPr id="45" name="矩形 44"/>
              <p:cNvSpPr/>
              <p:nvPr>
                <p:custDataLst>
                  <p:tags r:id="rId5"/>
                </p:custDataLst>
              </p:nvPr>
            </p:nvSpPr>
            <p:spPr>
              <a:xfrm>
                <a:off x="3748745" y="1222801"/>
                <a:ext cx="2040756" cy="927735"/>
              </a:xfrm>
              <a:prstGeom prst="rect">
                <a:avLst/>
              </a:prstGeom>
              <a:solidFill>
                <a:srgbClr val="B8B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46" name="矩形 45"/>
              <p:cNvSpPr/>
              <p:nvPr>
                <p:custDataLst>
                  <p:tags r:id="rId6"/>
                </p:custDataLst>
              </p:nvPr>
            </p:nvSpPr>
            <p:spPr>
              <a:xfrm>
                <a:off x="3855020" y="1352857"/>
                <a:ext cx="1807607" cy="667622"/>
              </a:xfrm>
              <a:prstGeom prst="rect">
                <a:avLst/>
              </a:prstGeom>
              <a:solidFill>
                <a:srgbClr val="FEFE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rPr>
                  <a:t>02 </a:t>
                </a:r>
                <a:r>
                  <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rPr>
                  <a:t>安全性</a:t>
                </a: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endParaRPr>
              </a:p>
            </p:txBody>
          </p:sp>
        </p:grpSp>
        <p:grpSp>
          <p:nvGrpSpPr>
            <p:cNvPr id="61" name="组合 60"/>
            <p:cNvGrpSpPr/>
            <p:nvPr/>
          </p:nvGrpSpPr>
          <p:grpSpPr>
            <a:xfrm>
              <a:off x="973926" y="2426545"/>
              <a:ext cx="2399742" cy="1053105"/>
              <a:chOff x="974394" y="2388483"/>
              <a:chExt cx="2040756" cy="927735"/>
            </a:xfrm>
          </p:grpSpPr>
          <p:sp>
            <p:nvSpPr>
              <p:cNvPr id="48" name="矩形 47"/>
              <p:cNvSpPr/>
              <p:nvPr>
                <p:custDataLst>
                  <p:tags r:id="rId7"/>
                </p:custDataLst>
              </p:nvPr>
            </p:nvSpPr>
            <p:spPr>
              <a:xfrm>
                <a:off x="974394" y="2388483"/>
                <a:ext cx="2040756" cy="927735"/>
              </a:xfrm>
              <a:prstGeom prst="rect">
                <a:avLst/>
              </a:prstGeom>
              <a:solidFill>
                <a:srgbClr val="B8B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custDataLst>
                  <p:tags r:id="rId8"/>
                </p:custDataLst>
              </p:nvPr>
            </p:nvSpPr>
            <p:spPr>
              <a:xfrm>
                <a:off x="1080669" y="2518539"/>
                <a:ext cx="1807607" cy="667622"/>
              </a:xfrm>
              <a:prstGeom prst="rect">
                <a:avLst/>
              </a:prstGeom>
              <a:solidFill>
                <a:srgbClr val="FEFE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rPr>
                  <a:t>03 </a:t>
                </a:r>
                <a:r>
                  <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rPr>
                  <a:t>有效性</a:t>
                </a: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endParaRPr>
              </a:p>
            </p:txBody>
          </p:sp>
        </p:grpSp>
        <p:grpSp>
          <p:nvGrpSpPr>
            <p:cNvPr id="62" name="组合 61"/>
            <p:cNvGrpSpPr/>
            <p:nvPr/>
          </p:nvGrpSpPr>
          <p:grpSpPr>
            <a:xfrm>
              <a:off x="3748745" y="2426545"/>
              <a:ext cx="2399742" cy="1053105"/>
              <a:chOff x="3799283" y="2388482"/>
              <a:chExt cx="2040756" cy="927735"/>
            </a:xfrm>
          </p:grpSpPr>
          <p:sp>
            <p:nvSpPr>
              <p:cNvPr id="51" name="矩形 50"/>
              <p:cNvSpPr/>
              <p:nvPr>
                <p:custDataLst>
                  <p:tags r:id="rId9"/>
                </p:custDataLst>
              </p:nvPr>
            </p:nvSpPr>
            <p:spPr>
              <a:xfrm>
                <a:off x="3799283" y="2388482"/>
                <a:ext cx="2040756" cy="927735"/>
              </a:xfrm>
              <a:prstGeom prst="rect">
                <a:avLst/>
              </a:prstGeom>
              <a:solidFill>
                <a:srgbClr val="B8B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52" name="矩形 51"/>
              <p:cNvSpPr/>
              <p:nvPr>
                <p:custDataLst>
                  <p:tags r:id="rId10"/>
                </p:custDataLst>
              </p:nvPr>
            </p:nvSpPr>
            <p:spPr>
              <a:xfrm>
                <a:off x="3905558" y="2518538"/>
                <a:ext cx="1807607" cy="667622"/>
              </a:xfrm>
              <a:prstGeom prst="rect">
                <a:avLst/>
              </a:prstGeom>
              <a:solidFill>
                <a:srgbClr val="FEFE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rPr>
                  <a:t>0</a:t>
                </a:r>
                <a:r>
                  <a:rPr kumimoji="0" 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rPr>
                  <a:t>4 </a:t>
                </a:r>
                <a:r>
                  <a:rPr lang="zh-CN" altLang="en-US" sz="2000" b="1" kern="0" noProof="0">
                    <a:ln>
                      <a:noFill/>
                    </a:ln>
                    <a:effectLst/>
                    <a:uLnTx/>
                    <a:uFillTx/>
                    <a:latin typeface="微软雅黑" panose="020B0503020204020204" pitchFamily="34" charset="-122"/>
                    <a:ea typeface="微软雅黑" panose="020B0503020204020204" pitchFamily="34" charset="-122"/>
                    <a:cs typeface="+mn-ea"/>
                    <a:sym typeface="+mn-ea"/>
                  </a:rPr>
                  <a:t>创新性</a:t>
                </a: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endParaRPr>
              </a:p>
            </p:txBody>
          </p:sp>
        </p:grpSp>
        <p:grpSp>
          <p:nvGrpSpPr>
            <p:cNvPr id="63" name="组合 62"/>
            <p:cNvGrpSpPr/>
            <p:nvPr/>
          </p:nvGrpSpPr>
          <p:grpSpPr>
            <a:xfrm>
              <a:off x="973926" y="3630289"/>
              <a:ext cx="2399742" cy="1053105"/>
              <a:chOff x="974394" y="3630289"/>
              <a:chExt cx="2040756" cy="927735"/>
            </a:xfrm>
          </p:grpSpPr>
          <p:sp>
            <p:nvSpPr>
              <p:cNvPr id="54" name="矩形 53"/>
              <p:cNvSpPr/>
              <p:nvPr>
                <p:custDataLst>
                  <p:tags r:id="rId11"/>
                </p:custDataLst>
              </p:nvPr>
            </p:nvSpPr>
            <p:spPr>
              <a:xfrm>
                <a:off x="974394" y="3630289"/>
                <a:ext cx="2040756" cy="927735"/>
              </a:xfrm>
              <a:prstGeom prst="rect">
                <a:avLst/>
              </a:prstGeom>
              <a:solidFill>
                <a:srgbClr val="B8B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55" name="矩形 54"/>
              <p:cNvSpPr/>
              <p:nvPr>
                <p:custDataLst>
                  <p:tags r:id="rId12"/>
                </p:custDataLst>
              </p:nvPr>
            </p:nvSpPr>
            <p:spPr>
              <a:xfrm>
                <a:off x="1080669" y="3760345"/>
                <a:ext cx="1807607" cy="667622"/>
              </a:xfrm>
              <a:prstGeom prst="rect">
                <a:avLst/>
              </a:prstGeom>
              <a:solidFill>
                <a:srgbClr val="FEFE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rPr>
                  <a:t>05 </a:t>
                </a:r>
                <a:r>
                  <a:rPr lang="zh-CN" altLang="en-US" sz="2000" b="1" kern="0" noProof="0">
                    <a:ln>
                      <a:noFill/>
                    </a:ln>
                    <a:effectLst/>
                    <a:uLnTx/>
                    <a:uFillTx/>
                    <a:latin typeface="微软雅黑" panose="020B0503020204020204" pitchFamily="34" charset="-122"/>
                    <a:ea typeface="微软雅黑" panose="020B0503020204020204" pitchFamily="34" charset="-122"/>
                    <a:cs typeface="+mn-ea"/>
                    <a:sym typeface="+mn-ea"/>
                  </a:rPr>
                  <a:t>公平性</a:t>
                </a:r>
                <a:endParaRPr kumimoji="0" lang="zh-CN" altLang="en-US" sz="2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ea"/>
                </a:endParaRP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sp>
        <p:nvSpPr>
          <p:cNvPr id="14" name="标题 1"/>
          <p:cNvSpPr>
            <a:spLocks noGrp="1"/>
          </p:cNvSpPr>
          <p:nvPr/>
        </p:nvSpPr>
        <p:spPr>
          <a:xfrm>
            <a:off x="1247989" y="201980"/>
            <a:ext cx="2561167"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01 </a:t>
            </a:r>
            <a:r>
              <a:rPr lang="zh-CN" altLang="en-US" sz="2400" b="1" dirty="0">
                <a:latin typeface="微软雅黑" panose="020B0503020204020204" pitchFamily="34" charset="-122"/>
                <a:ea typeface="微软雅黑" panose="020B0503020204020204" pitchFamily="34" charset="-122"/>
                <a:cs typeface="MS PGothic" panose="020B0600070205080204" charset="-128"/>
              </a:rPr>
              <a:t>药品基本信息</a:t>
            </a:r>
            <a:endParaRPr lang="zh-CN" altLang="en-US" sz="2400" b="1" dirty="0">
              <a:latin typeface="微软雅黑" panose="020B0503020204020204" pitchFamily="34" charset="-122"/>
              <a:ea typeface="微软雅黑" panose="020B0503020204020204" pitchFamily="34" charset="-122"/>
              <a:cs typeface="MS PGothic" panose="020B0600070205080204" charset="-128"/>
            </a:endParaRPr>
          </a:p>
        </p:txBody>
      </p:sp>
      <p:sp>
        <p:nvSpPr>
          <p:cNvPr id="17" name="文本框 16"/>
          <p:cNvSpPr txBox="1"/>
          <p:nvPr/>
        </p:nvSpPr>
        <p:spPr>
          <a:xfrm>
            <a:off x="96520" y="1705610"/>
            <a:ext cx="3794125" cy="3334385"/>
          </a:xfrm>
          <a:prstGeom prst="rect">
            <a:avLst/>
          </a:prstGeom>
          <a:noFill/>
        </p:spPr>
        <p:txBody>
          <a:bodyPr wrap="square" rtlCol="0">
            <a:noAutofit/>
          </a:bodyPr>
          <a:lstStyle/>
          <a:p>
            <a:pPr marL="285750" indent="-285750" algn="l">
              <a:lnSpc>
                <a:spcPct val="150000"/>
              </a:lnSpc>
              <a:buFont typeface="Arial" panose="020B0604020202020204" pitchFamily="34" charset="0"/>
              <a:buChar char="•"/>
            </a:pPr>
            <a:r>
              <a:rPr lang="zh-CN" altLang="en-US" sz="1400" dirty="0">
                <a:latin typeface="+mn-ea"/>
                <a:ea typeface="+mn-ea"/>
              </a:rPr>
              <a:t>通用名：</a:t>
            </a:r>
            <a:r>
              <a:rPr lang="zh-CN" altLang="en-US" sz="1400" dirty="0">
                <a:solidFill>
                  <a:srgbClr val="194E94"/>
                </a:solidFill>
                <a:latin typeface="+mn-ea"/>
                <a:ea typeface="+mn-ea"/>
              </a:rPr>
              <a:t>百令胶囊</a:t>
            </a:r>
            <a:r>
              <a:rPr lang="zh-CN" altLang="en-US" sz="1400" dirty="0">
                <a:latin typeface="+mn-ea"/>
                <a:ea typeface="+mn-ea"/>
              </a:rPr>
              <a:t>。</a:t>
            </a:r>
            <a:endParaRPr lang="zh-CN" altLang="en-US" sz="1400" dirty="0">
              <a:latin typeface="+mn-ea"/>
              <a:ea typeface="+mn-ea"/>
            </a:endParaRPr>
          </a:p>
          <a:p>
            <a:pPr marL="285750" indent="-285750" algn="l">
              <a:lnSpc>
                <a:spcPct val="150000"/>
              </a:lnSpc>
              <a:buFont typeface="Arial" panose="020B0604020202020204" pitchFamily="34" charset="0"/>
              <a:buChar char="•"/>
            </a:pPr>
            <a:r>
              <a:rPr lang="zh-CN" altLang="en-US" sz="1400" dirty="0">
                <a:latin typeface="+mn-ea"/>
                <a:ea typeface="+mn-ea"/>
              </a:rPr>
              <a:t>成分：</a:t>
            </a:r>
            <a:r>
              <a:rPr lang="zh-CN" altLang="en-US" sz="1400" dirty="0">
                <a:solidFill>
                  <a:srgbClr val="194E94"/>
                </a:solidFill>
                <a:latin typeface="+mn-ea"/>
                <a:ea typeface="+mn-ea"/>
                <a:sym typeface="Arial" panose="020B0604020202020204" pitchFamily="34" charset="0"/>
              </a:rPr>
              <a:t>发酵冬虫夏草菌粉（Cs-C-Q80）</a:t>
            </a:r>
            <a:r>
              <a:rPr lang="zh-CN" altLang="en-US" sz="1400" dirty="0">
                <a:latin typeface="+mn-ea"/>
                <a:ea typeface="+mn-ea"/>
                <a:sym typeface="Arial" panose="020B0604020202020204" pitchFamily="34" charset="0"/>
              </a:rPr>
              <a:t>。</a:t>
            </a:r>
            <a:endParaRPr lang="zh-CN" altLang="en-US" sz="1400" dirty="0">
              <a:latin typeface="+mn-ea"/>
              <a:ea typeface="+mn-ea"/>
            </a:endParaRPr>
          </a:p>
          <a:p>
            <a:pPr marL="285750" indent="-285750" algn="l">
              <a:lnSpc>
                <a:spcPct val="150000"/>
              </a:lnSpc>
              <a:buFont typeface="Arial" panose="020B0604020202020204" pitchFamily="34" charset="0"/>
              <a:buChar char="•"/>
            </a:pPr>
            <a:r>
              <a:rPr lang="zh-CN" altLang="en-US" sz="1400" dirty="0">
                <a:latin typeface="+mn-ea"/>
                <a:ea typeface="+mn-ea"/>
              </a:rPr>
              <a:t>注册规格：</a:t>
            </a:r>
            <a:r>
              <a:rPr lang="zh-CN" altLang="en-US" sz="1400" dirty="0">
                <a:solidFill>
                  <a:srgbClr val="194E94"/>
                </a:solidFill>
                <a:latin typeface="+mn-ea"/>
                <a:ea typeface="+mn-ea"/>
              </a:rPr>
              <a:t>0.2g；0.5g</a:t>
            </a:r>
            <a:r>
              <a:rPr lang="zh-CN" altLang="en-US" sz="1400" dirty="0">
                <a:latin typeface="+mn-ea"/>
                <a:ea typeface="+mn-ea"/>
              </a:rPr>
              <a:t>。</a:t>
            </a:r>
            <a:endParaRPr lang="zh-CN" altLang="en-US" sz="1400" dirty="0">
              <a:latin typeface="+mn-ea"/>
              <a:ea typeface="+mn-ea"/>
            </a:endParaRPr>
          </a:p>
          <a:p>
            <a:pPr marL="285750" indent="-285750" algn="l">
              <a:lnSpc>
                <a:spcPct val="150000"/>
              </a:lnSpc>
              <a:buFont typeface="Arial" panose="020B0604020202020204" pitchFamily="34" charset="0"/>
              <a:buChar char="•"/>
            </a:pPr>
            <a:r>
              <a:rPr lang="zh-CN" altLang="en-US" sz="1400" dirty="0">
                <a:latin typeface="+mn-ea"/>
                <a:ea typeface="+mn-ea"/>
              </a:rPr>
              <a:t>中国大陆首次上市时间：</a:t>
            </a:r>
            <a:r>
              <a:rPr lang="en-US" altLang="zh-CN" sz="1400" dirty="0" smtClean="0">
                <a:solidFill>
                  <a:srgbClr val="194E94"/>
                </a:solidFill>
                <a:latin typeface="+mn-ea"/>
                <a:ea typeface="+mn-ea"/>
              </a:rPr>
              <a:t>1991</a:t>
            </a:r>
            <a:r>
              <a:rPr lang="zh-CN" altLang="en-US" sz="1400" dirty="0" smtClean="0">
                <a:solidFill>
                  <a:srgbClr val="194E94"/>
                </a:solidFill>
                <a:latin typeface="+mn-ea"/>
                <a:ea typeface="+mn-ea"/>
              </a:rPr>
              <a:t>年</a:t>
            </a:r>
            <a:r>
              <a:rPr lang="zh-CN" altLang="en-US" sz="1400" dirty="0">
                <a:latin typeface="+mn-ea"/>
                <a:ea typeface="+mn-ea"/>
              </a:rPr>
              <a:t>。</a:t>
            </a:r>
            <a:endParaRPr lang="zh-CN" altLang="en-US" sz="1400" dirty="0">
              <a:latin typeface="+mn-ea"/>
              <a:ea typeface="+mn-ea"/>
            </a:endParaRPr>
          </a:p>
          <a:p>
            <a:pPr marL="285750" indent="-285750" algn="l">
              <a:lnSpc>
                <a:spcPct val="150000"/>
              </a:lnSpc>
              <a:buFont typeface="Arial" panose="020B0604020202020204" pitchFamily="34" charset="0"/>
              <a:buChar char="•"/>
            </a:pPr>
            <a:r>
              <a:rPr lang="zh-CN" altLang="en-US" sz="1400" dirty="0">
                <a:latin typeface="+mn-ea"/>
                <a:ea typeface="+mn-ea"/>
              </a:rPr>
              <a:t>全球首个上市国家</a:t>
            </a:r>
            <a:r>
              <a:rPr lang="en-US" altLang="zh-CN" sz="1400" dirty="0">
                <a:latin typeface="+mn-ea"/>
                <a:ea typeface="+mn-ea"/>
              </a:rPr>
              <a:t>/</a:t>
            </a:r>
            <a:r>
              <a:rPr lang="zh-CN" altLang="en-US" sz="1400" dirty="0">
                <a:latin typeface="+mn-ea"/>
                <a:ea typeface="+mn-ea"/>
              </a:rPr>
              <a:t>地区及上市时间：</a:t>
            </a:r>
            <a:r>
              <a:rPr lang="en-US" altLang="zh-CN" sz="1400" dirty="0" smtClean="0">
                <a:solidFill>
                  <a:srgbClr val="194E94"/>
                </a:solidFill>
                <a:latin typeface="+mn-ea"/>
                <a:ea typeface="+mn-ea"/>
              </a:rPr>
              <a:t>1991</a:t>
            </a:r>
            <a:r>
              <a:rPr lang="zh-CN" altLang="en-US" sz="1400" dirty="0" smtClean="0">
                <a:solidFill>
                  <a:srgbClr val="194E94"/>
                </a:solidFill>
                <a:latin typeface="+mn-ea"/>
                <a:ea typeface="+mn-ea"/>
              </a:rPr>
              <a:t>年</a:t>
            </a:r>
            <a:r>
              <a:rPr lang="zh-CN" altLang="en-US" sz="1400" dirty="0">
                <a:solidFill>
                  <a:srgbClr val="194E94"/>
                </a:solidFill>
                <a:latin typeface="+mn-ea"/>
                <a:ea typeface="+mn-ea"/>
              </a:rPr>
              <a:t>，中国</a:t>
            </a:r>
            <a:r>
              <a:rPr lang="zh-CN" altLang="en-US" sz="1400" dirty="0">
                <a:solidFill>
                  <a:schemeClr val="tx1"/>
                </a:solidFill>
                <a:latin typeface="+mn-ea"/>
                <a:ea typeface="+mn-ea"/>
              </a:rPr>
              <a:t>。</a:t>
            </a:r>
            <a:endParaRPr lang="zh-CN" altLang="en-US" sz="1400" dirty="0">
              <a:latin typeface="+mn-ea"/>
              <a:ea typeface="+mn-ea"/>
            </a:endParaRPr>
          </a:p>
          <a:p>
            <a:pPr marL="285750" indent="-285750" algn="l">
              <a:lnSpc>
                <a:spcPct val="150000"/>
              </a:lnSpc>
              <a:buFont typeface="Arial" panose="020B0604020202020204" pitchFamily="34" charset="0"/>
              <a:buChar char="•"/>
            </a:pPr>
            <a:r>
              <a:rPr lang="zh-CN" altLang="en-US" sz="1400" dirty="0">
                <a:latin typeface="+mn-ea"/>
                <a:ea typeface="+mn-ea"/>
              </a:rPr>
              <a:t>是否为</a:t>
            </a:r>
            <a:r>
              <a:rPr lang="en-US" altLang="zh-CN" sz="1400" dirty="0">
                <a:latin typeface="+mn-ea"/>
                <a:ea typeface="+mn-ea"/>
              </a:rPr>
              <a:t>OTC</a:t>
            </a:r>
            <a:r>
              <a:rPr lang="zh-CN" altLang="en-US" sz="1400" dirty="0">
                <a:latin typeface="+mn-ea"/>
                <a:ea typeface="+mn-ea"/>
              </a:rPr>
              <a:t>药品：</a:t>
            </a:r>
            <a:r>
              <a:rPr lang="zh-CN" altLang="en-US" sz="1400" dirty="0">
                <a:solidFill>
                  <a:srgbClr val="194E94"/>
                </a:solidFill>
                <a:latin typeface="+mn-ea"/>
                <a:ea typeface="+mn-ea"/>
              </a:rPr>
              <a:t>是，属乙类（双跨）</a:t>
            </a:r>
            <a:r>
              <a:rPr lang="zh-CN" altLang="en-US" sz="1400" dirty="0">
                <a:latin typeface="+mn-ea"/>
                <a:ea typeface="+mn-ea"/>
              </a:rPr>
              <a:t>。</a:t>
            </a:r>
            <a:endParaRPr lang="zh-CN" altLang="en-US" sz="1400" dirty="0">
              <a:latin typeface="+mn-ea"/>
              <a:ea typeface="+mn-ea"/>
            </a:endParaRPr>
          </a:p>
          <a:p>
            <a:pPr marL="285750" indent="-285750">
              <a:lnSpc>
                <a:spcPct val="150000"/>
              </a:lnSpc>
              <a:buFont typeface="Arial" panose="020B0604020202020204" pitchFamily="34" charset="0"/>
              <a:buChar char="•"/>
            </a:pPr>
            <a:r>
              <a:rPr lang="zh-CN" altLang="en-US" sz="1400" dirty="0">
                <a:latin typeface="+mn-ea"/>
                <a:ea typeface="+mn-ea"/>
              </a:rPr>
              <a:t>用法用量：</a:t>
            </a:r>
            <a:r>
              <a:rPr lang="en-US" altLang="zh-CN" sz="1400" dirty="0">
                <a:solidFill>
                  <a:srgbClr val="194E94"/>
                </a:solidFill>
                <a:latin typeface="+mn-ea"/>
                <a:ea typeface="+mn-ea"/>
                <a:sym typeface="Arial" panose="020B0604020202020204" pitchFamily="34" charset="0"/>
              </a:rPr>
              <a:t>0.5g</a:t>
            </a:r>
            <a:r>
              <a:rPr lang="zh-CN" altLang="en-US" sz="1400" dirty="0">
                <a:solidFill>
                  <a:srgbClr val="194E94"/>
                </a:solidFill>
                <a:latin typeface="+mn-ea"/>
                <a:ea typeface="+mn-ea"/>
                <a:sym typeface="Arial" panose="020B0604020202020204" pitchFamily="34" charset="0"/>
              </a:rPr>
              <a:t>规格：口服。一次</a:t>
            </a:r>
            <a:r>
              <a:rPr lang="en-US" altLang="zh-CN" sz="1400" dirty="0">
                <a:solidFill>
                  <a:srgbClr val="194E94"/>
                </a:solidFill>
                <a:latin typeface="+mn-ea"/>
                <a:ea typeface="+mn-ea"/>
                <a:sym typeface="Arial" panose="020B0604020202020204" pitchFamily="34" charset="0"/>
              </a:rPr>
              <a:t>2-6</a:t>
            </a:r>
            <a:r>
              <a:rPr lang="zh-CN" altLang="en-US" sz="1400" dirty="0">
                <a:solidFill>
                  <a:srgbClr val="194E94"/>
                </a:solidFill>
                <a:latin typeface="+mn-ea"/>
                <a:ea typeface="+mn-ea"/>
                <a:sym typeface="Arial" panose="020B0604020202020204" pitchFamily="34" charset="0"/>
              </a:rPr>
              <a:t>粒，一日</a:t>
            </a:r>
            <a:r>
              <a:rPr lang="en-US" altLang="zh-CN" sz="1400" dirty="0">
                <a:solidFill>
                  <a:srgbClr val="194E94"/>
                </a:solidFill>
                <a:latin typeface="+mn-ea"/>
                <a:ea typeface="+mn-ea"/>
                <a:sym typeface="Arial" panose="020B0604020202020204" pitchFamily="34" charset="0"/>
              </a:rPr>
              <a:t>3</a:t>
            </a:r>
            <a:r>
              <a:rPr lang="zh-CN" altLang="en-US" sz="1400" dirty="0">
                <a:solidFill>
                  <a:srgbClr val="194E94"/>
                </a:solidFill>
                <a:latin typeface="+mn-ea"/>
                <a:ea typeface="+mn-ea"/>
                <a:sym typeface="Arial" panose="020B0604020202020204" pitchFamily="34" charset="0"/>
              </a:rPr>
              <a:t>次。慢性肾功能不全：一次</a:t>
            </a:r>
            <a:r>
              <a:rPr lang="en-US" altLang="zh-CN" sz="1400" dirty="0">
                <a:solidFill>
                  <a:srgbClr val="194E94"/>
                </a:solidFill>
                <a:latin typeface="+mn-ea"/>
                <a:ea typeface="+mn-ea"/>
                <a:sym typeface="Arial" panose="020B0604020202020204" pitchFamily="34" charset="0"/>
              </a:rPr>
              <a:t>4</a:t>
            </a:r>
            <a:r>
              <a:rPr lang="zh-CN" altLang="en-US" sz="1400" dirty="0">
                <a:solidFill>
                  <a:srgbClr val="194E94"/>
                </a:solidFill>
                <a:latin typeface="+mn-ea"/>
                <a:ea typeface="+mn-ea"/>
                <a:sym typeface="Arial" panose="020B0604020202020204" pitchFamily="34" charset="0"/>
              </a:rPr>
              <a:t>粒，一日</a:t>
            </a:r>
            <a:r>
              <a:rPr lang="en-US" altLang="zh-CN" sz="1400" dirty="0">
                <a:solidFill>
                  <a:srgbClr val="194E94"/>
                </a:solidFill>
                <a:latin typeface="+mn-ea"/>
                <a:ea typeface="+mn-ea"/>
                <a:sym typeface="Arial" panose="020B0604020202020204" pitchFamily="34" charset="0"/>
              </a:rPr>
              <a:t>3</a:t>
            </a:r>
            <a:r>
              <a:rPr lang="zh-CN" altLang="en-US" sz="1400" dirty="0">
                <a:solidFill>
                  <a:srgbClr val="194E94"/>
                </a:solidFill>
                <a:latin typeface="+mn-ea"/>
                <a:ea typeface="+mn-ea"/>
                <a:sym typeface="Arial" panose="020B0604020202020204" pitchFamily="34" charset="0"/>
              </a:rPr>
              <a:t>次；</a:t>
            </a:r>
            <a:r>
              <a:rPr lang="en-US" altLang="zh-CN" sz="1400" dirty="0">
                <a:solidFill>
                  <a:srgbClr val="194E94"/>
                </a:solidFill>
                <a:latin typeface="+mn-ea"/>
                <a:ea typeface="+mn-ea"/>
                <a:sym typeface="Arial" panose="020B0604020202020204" pitchFamily="34" charset="0"/>
              </a:rPr>
              <a:t>8</a:t>
            </a:r>
            <a:r>
              <a:rPr lang="zh-CN" altLang="en-US" sz="1400" dirty="0">
                <a:solidFill>
                  <a:srgbClr val="194E94"/>
                </a:solidFill>
                <a:latin typeface="+mn-ea"/>
                <a:ea typeface="+mn-ea"/>
                <a:sym typeface="Arial" panose="020B0604020202020204" pitchFamily="34" charset="0"/>
              </a:rPr>
              <a:t>周为一个疗程</a:t>
            </a:r>
            <a:r>
              <a:rPr lang="zh-CN" altLang="en-US" sz="1400" dirty="0">
                <a:solidFill>
                  <a:schemeClr val="tx1"/>
                </a:solidFill>
                <a:latin typeface="+mn-ea"/>
                <a:ea typeface="+mn-ea"/>
                <a:sym typeface="Arial" panose="020B0604020202020204" pitchFamily="34" charset="0"/>
              </a:rPr>
              <a:t>。</a:t>
            </a:r>
            <a:endParaRPr lang="zh-CN" altLang="en-US" sz="1400" dirty="0">
              <a:solidFill>
                <a:schemeClr val="tx1"/>
              </a:solidFill>
              <a:latin typeface="+mn-ea"/>
              <a:ea typeface="+mn-ea"/>
              <a:sym typeface="Arial" panose="020B0604020202020204" pitchFamily="34" charset="0"/>
            </a:endParaRPr>
          </a:p>
          <a:p>
            <a:pPr marL="285750" indent="-285750" algn="l">
              <a:lnSpc>
                <a:spcPct val="150000"/>
              </a:lnSpc>
              <a:buFont typeface="Arial" panose="020B0604020202020204" pitchFamily="34" charset="0"/>
              <a:buChar char="•"/>
            </a:pPr>
            <a:endParaRPr lang="zh-CN" altLang="en-US" sz="1400" dirty="0">
              <a:solidFill>
                <a:schemeClr val="tx1"/>
              </a:solidFill>
              <a:latin typeface="+mn-ea"/>
              <a:ea typeface="+mn-ea"/>
              <a:sym typeface="Arial" panose="020B0604020202020204" pitchFamily="34" charset="0"/>
            </a:endParaRPr>
          </a:p>
        </p:txBody>
      </p:sp>
      <p:cxnSp>
        <p:nvCxnSpPr>
          <p:cNvPr id="18" name="直接连接符 17"/>
          <p:cNvCxnSpPr/>
          <p:nvPr/>
        </p:nvCxnSpPr>
        <p:spPr>
          <a:xfrm flipV="1">
            <a:off x="1247989" y="762527"/>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890645" y="1920240"/>
            <a:ext cx="4897120" cy="3000901"/>
            <a:chOff x="661929" y="937379"/>
            <a:chExt cx="7935550" cy="2913237"/>
          </a:xfrm>
        </p:grpSpPr>
        <p:pic>
          <p:nvPicPr>
            <p:cNvPr id="7" name="图片 6"/>
            <p:cNvPicPr>
              <a:picLocks noChangeAspect="1"/>
            </p:cNvPicPr>
            <p:nvPr/>
          </p:nvPicPr>
          <p:blipFill>
            <a:blip r:embed="rId2"/>
            <a:stretch>
              <a:fillRect/>
            </a:stretch>
          </p:blipFill>
          <p:spPr>
            <a:xfrm>
              <a:off x="661929" y="1371398"/>
              <a:ext cx="520087" cy="548689"/>
            </a:xfrm>
            <a:prstGeom prst="rect">
              <a:avLst/>
            </a:prstGeom>
          </p:spPr>
        </p:pic>
        <p:pic>
          <p:nvPicPr>
            <p:cNvPr id="8" name="图片 7"/>
            <p:cNvPicPr>
              <a:picLocks noChangeAspect="1"/>
            </p:cNvPicPr>
            <p:nvPr/>
          </p:nvPicPr>
          <p:blipFill>
            <a:blip r:embed="rId2"/>
            <a:stretch>
              <a:fillRect/>
            </a:stretch>
          </p:blipFill>
          <p:spPr>
            <a:xfrm>
              <a:off x="680957" y="2642630"/>
              <a:ext cx="501059" cy="528961"/>
            </a:xfrm>
            <a:prstGeom prst="rect">
              <a:avLst/>
            </a:prstGeom>
          </p:spPr>
        </p:pic>
        <p:sp>
          <p:nvSpPr>
            <p:cNvPr id="11" name="文本框 10"/>
            <p:cNvSpPr txBox="1"/>
            <p:nvPr/>
          </p:nvSpPr>
          <p:spPr>
            <a:xfrm>
              <a:off x="1216352" y="937379"/>
              <a:ext cx="2236465" cy="297745"/>
            </a:xfrm>
            <a:prstGeom prst="rect">
              <a:avLst/>
            </a:prstGeom>
            <a:noFill/>
          </p:spPr>
          <p:txBody>
            <a:bodyPr wrap="square" rtlCol="0">
              <a:spAutoFit/>
            </a:bodyPr>
            <a:lstStyle/>
            <a:p>
              <a:r>
                <a:rPr lang="zh-CN" altLang="en-US" sz="1400" b="1" dirty="0">
                  <a:solidFill>
                    <a:srgbClr val="194E94"/>
                  </a:solidFill>
                  <a:latin typeface="+mn-ea"/>
                  <a:ea typeface="+mn-ea"/>
                </a:rPr>
                <a:t>功能主治</a:t>
              </a:r>
              <a:endParaRPr lang="zh-CN" altLang="en-US" sz="1400" b="1" dirty="0">
                <a:solidFill>
                  <a:srgbClr val="194E94"/>
                </a:solidFill>
                <a:latin typeface="+mn-ea"/>
                <a:ea typeface="+mn-ea"/>
              </a:endParaRPr>
            </a:p>
          </p:txBody>
        </p:sp>
        <p:sp>
          <p:nvSpPr>
            <p:cNvPr id="12" name="文本框 11"/>
            <p:cNvSpPr txBox="1"/>
            <p:nvPr/>
          </p:nvSpPr>
          <p:spPr>
            <a:xfrm>
              <a:off x="1216352" y="2267829"/>
              <a:ext cx="3298530" cy="297745"/>
            </a:xfrm>
            <a:prstGeom prst="rect">
              <a:avLst/>
            </a:prstGeom>
            <a:noFill/>
          </p:spPr>
          <p:txBody>
            <a:bodyPr wrap="square" rtlCol="0">
              <a:spAutoFit/>
            </a:bodyPr>
            <a:lstStyle/>
            <a:p>
              <a:r>
                <a:rPr lang="zh-CN" altLang="en-US" sz="1400" b="1" dirty="0">
                  <a:solidFill>
                    <a:srgbClr val="194E94"/>
                  </a:solidFill>
                  <a:latin typeface="+mn-ea"/>
                  <a:ea typeface="+mn-ea"/>
                </a:rPr>
                <a:t>疾病基本情况</a:t>
              </a:r>
              <a:endParaRPr lang="zh-CN" altLang="en-US" sz="1400" b="1" dirty="0">
                <a:solidFill>
                  <a:srgbClr val="194E94"/>
                </a:solidFill>
                <a:latin typeface="+mn-ea"/>
                <a:ea typeface="+mn-ea"/>
              </a:endParaRPr>
            </a:p>
          </p:txBody>
        </p:sp>
        <p:sp>
          <p:nvSpPr>
            <p:cNvPr id="15" name="文本框 14"/>
            <p:cNvSpPr txBox="1"/>
            <p:nvPr/>
          </p:nvSpPr>
          <p:spPr>
            <a:xfrm>
              <a:off x="1216874" y="1432252"/>
              <a:ext cx="7349490" cy="536928"/>
            </a:xfrm>
            <a:prstGeom prst="rect">
              <a:avLst/>
            </a:prstGeom>
            <a:noFill/>
          </p:spPr>
          <p:txBody>
            <a:bodyPr wrap="square" rtlCol="0">
              <a:spAutoFit/>
            </a:bodyPr>
            <a:lstStyle/>
            <a:p>
              <a:pPr algn="l">
                <a:lnSpc>
                  <a:spcPct val="150000"/>
                </a:lnSpc>
              </a:pPr>
              <a:r>
                <a:rPr lang="zh-CN" altLang="en-US" sz="1000" dirty="0">
                  <a:latin typeface="+mn-ea"/>
                  <a:ea typeface="+mn-ea"/>
                  <a:sym typeface="Arial" panose="020B0604020202020204" pitchFamily="34" charset="0"/>
                </a:rPr>
                <a:t>补肺肾，益精气。用于肺肾两虚引起的咳嗽、气喘、咯血、腰背酸痛、面目虚浮、夜尿清长；慢性支气管炎、慢性肾功能不全的辅助治疗。</a:t>
              </a:r>
              <a:endParaRPr lang="zh-CN" altLang="en-US" sz="1000" dirty="0">
                <a:latin typeface="+mn-ea"/>
                <a:ea typeface="+mn-ea"/>
                <a:sym typeface="Arial" panose="020B0604020202020204" pitchFamily="34" charset="0"/>
              </a:endParaRPr>
            </a:p>
          </p:txBody>
        </p:sp>
        <p:sp>
          <p:nvSpPr>
            <p:cNvPr id="19" name="文本框 18"/>
            <p:cNvSpPr txBox="1"/>
            <p:nvPr/>
          </p:nvSpPr>
          <p:spPr>
            <a:xfrm>
              <a:off x="1247989" y="2641757"/>
              <a:ext cx="7349490" cy="1208859"/>
            </a:xfrm>
            <a:prstGeom prst="rect">
              <a:avLst/>
            </a:prstGeom>
            <a:noFill/>
          </p:spPr>
          <p:txBody>
            <a:bodyPr wrap="square" rtlCol="0">
              <a:spAutoFit/>
            </a:bodyPr>
            <a:lstStyle/>
            <a:p>
              <a:pPr>
                <a:lnSpc>
                  <a:spcPct val="150000"/>
                </a:lnSpc>
              </a:pPr>
              <a:r>
                <a:rPr lang="zh-CN" altLang="en-US" sz="1000" dirty="0">
                  <a:latin typeface="+mn-ea"/>
                  <a:ea typeface="+mn-ea"/>
                </a:rPr>
                <a:t>百令胶囊主要用于肾脏、呼吸等慢病领域。其中，慢性肾功能不全指慢性肾脏病（CKD）进展致全身各系统功能紊乱为主要表现的临床综合征，我国18岁以上成人CKD患病率</a:t>
              </a:r>
              <a:r>
                <a:rPr lang="en-US" altLang="zh-CN" sz="1000" dirty="0">
                  <a:latin typeface="+mn-ea"/>
                  <a:ea typeface="+mn-ea"/>
                </a:rPr>
                <a:t>8.2</a:t>
              </a:r>
              <a:r>
                <a:rPr lang="zh-CN" altLang="en-US" sz="1000" dirty="0">
                  <a:latin typeface="+mn-ea"/>
                  <a:ea typeface="+mn-ea"/>
                </a:rPr>
                <a:t>%，具有患病率高、防治率低、预后差等特点；慢性支气管炎指气管、支气管黏膜及其周围组织的慢性非特异性炎症，患病率约为 4</a:t>
              </a:r>
              <a:r>
                <a:rPr lang="zh-CN" altLang="en-US" sz="1000" dirty="0" smtClean="0">
                  <a:latin typeface="+mn-ea"/>
                  <a:ea typeface="+mn-ea"/>
                </a:rPr>
                <a:t>%，</a:t>
              </a:r>
              <a:r>
                <a:rPr lang="zh-CN" altLang="en-US" sz="1000" dirty="0">
                  <a:latin typeface="+mn-ea"/>
                  <a:ea typeface="+mn-ea"/>
                </a:rPr>
                <a:t>其</a:t>
              </a:r>
              <a:r>
                <a:rPr lang="zh-CN" altLang="en-US" sz="1000" dirty="0">
                  <a:latin typeface="+mn-ea"/>
                  <a:ea typeface="+mn-ea"/>
                  <a:sym typeface="+mn-ea"/>
                </a:rPr>
                <a:t>病情迁延不愈，易于反复发作。</a:t>
              </a:r>
              <a:endParaRPr lang="zh-CN" altLang="en-US" sz="1000" dirty="0">
                <a:latin typeface="+mn-ea"/>
                <a:ea typeface="+mn-ea"/>
                <a:sym typeface="+mn-ea"/>
              </a:endParaRPr>
            </a:p>
          </p:txBody>
        </p:sp>
        <p:cxnSp>
          <p:nvCxnSpPr>
            <p:cNvPr id="20" name="直接连接符 19"/>
            <p:cNvCxnSpPr/>
            <p:nvPr/>
          </p:nvCxnSpPr>
          <p:spPr>
            <a:xfrm>
              <a:off x="1419119" y="1333619"/>
              <a:ext cx="629136" cy="0"/>
            </a:xfrm>
            <a:prstGeom prst="line">
              <a:avLst/>
            </a:prstGeom>
            <a:ln w="25400">
              <a:solidFill>
                <a:srgbClr val="194E94"/>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418804" y="2690398"/>
              <a:ext cx="629136" cy="0"/>
            </a:xfrm>
            <a:prstGeom prst="line">
              <a:avLst/>
            </a:prstGeom>
            <a:ln w="25400">
              <a:solidFill>
                <a:srgbClr val="194E94"/>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464185" y="977900"/>
            <a:ext cx="8215630" cy="645160"/>
          </a:xfrm>
          <a:prstGeom prst="rect">
            <a:avLst/>
          </a:prstGeom>
          <a:noFill/>
          <a:ln w="25400">
            <a:solidFill>
              <a:srgbClr val="FF0000"/>
            </a:solidFill>
          </a:ln>
        </p:spPr>
        <p:txBody>
          <a:bodyPr wrap="square" rtlCol="0" anchor="t">
            <a:spAutoFit/>
          </a:bodyPr>
          <a:p>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2024 年 12 月 31 日协议到期，适应症或功能主治未发生重大变化，因功能主治与医保支付范围不一致，主动申请</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将支付范围调整至按说明书使用</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sp>
        <p:nvSpPr>
          <p:cNvPr id="14" name="标题 1"/>
          <p:cNvSpPr>
            <a:spLocks noGrp="1"/>
          </p:cNvSpPr>
          <p:nvPr/>
        </p:nvSpPr>
        <p:spPr>
          <a:xfrm>
            <a:off x="1247989" y="201980"/>
            <a:ext cx="7438811"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02 </a:t>
            </a:r>
            <a:r>
              <a:rPr lang="zh-CN" altLang="en-US" sz="2400" b="1" dirty="0" smtClean="0">
                <a:latin typeface="微软雅黑" panose="020B0503020204020204" pitchFamily="34" charset="-122"/>
                <a:ea typeface="微软雅黑" panose="020B0503020204020204" pitchFamily="34" charset="-122"/>
                <a:cs typeface="MS PGothic" panose="020B0600070205080204" charset="-128"/>
              </a:rPr>
              <a:t>安全性</a:t>
            </a:r>
            <a:r>
              <a:rPr lang="en-US" altLang="zh-CN" sz="2400" b="1" dirty="0" smtClean="0">
                <a:latin typeface="微软雅黑" panose="020B0503020204020204" pitchFamily="34" charset="-122"/>
                <a:ea typeface="微软雅黑" panose="020B0503020204020204" pitchFamily="34" charset="-122"/>
                <a:cs typeface="MS PGothic" panose="020B0600070205080204" charset="-128"/>
              </a:rPr>
              <a:t>-</a:t>
            </a:r>
            <a:r>
              <a:rPr lang="zh-CN" altLang="en-US" sz="2400" b="1" dirty="0">
                <a:solidFill>
                  <a:schemeClr val="tx1">
                    <a:lumMod val="95000"/>
                    <a:lumOff val="5000"/>
                  </a:schemeClr>
                </a:solidFill>
                <a:latin typeface="+mn-ea"/>
              </a:rPr>
              <a:t>无</a:t>
            </a:r>
            <a:r>
              <a:rPr lang="zh-CN" altLang="en-US" sz="2400" b="1" dirty="0" smtClean="0">
                <a:solidFill>
                  <a:schemeClr val="tx1">
                    <a:lumMod val="95000"/>
                    <a:lumOff val="5000"/>
                  </a:schemeClr>
                </a:solidFill>
                <a:latin typeface="+mn-ea"/>
              </a:rPr>
              <a:t>相关严重</a:t>
            </a:r>
            <a:r>
              <a:rPr lang="zh-CN" altLang="en-US" sz="2400" b="1" dirty="0">
                <a:solidFill>
                  <a:schemeClr val="tx1">
                    <a:lumMod val="95000"/>
                    <a:lumOff val="5000"/>
                  </a:schemeClr>
                </a:solidFill>
                <a:latin typeface="+mn-ea"/>
              </a:rPr>
              <a:t>不良反应发生</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cs typeface="MS PGothic" panose="020B0600070205080204" charset="-128"/>
            </a:endParaRPr>
          </a:p>
        </p:txBody>
      </p:sp>
      <p:cxnSp>
        <p:nvCxnSpPr>
          <p:cNvPr id="18" name="直接连接符 17"/>
          <p:cNvCxnSpPr/>
          <p:nvPr/>
        </p:nvCxnSpPr>
        <p:spPr>
          <a:xfrm flipV="1">
            <a:off x="1247989" y="758082"/>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92735" y="844550"/>
            <a:ext cx="8559165" cy="1593215"/>
          </a:xfrm>
          <a:prstGeom prst="rect">
            <a:avLst/>
          </a:prstGeom>
          <a:noFill/>
        </p:spPr>
        <p:txBody>
          <a:bodyPr wrap="square" rtlCol="0">
            <a:noAutofit/>
          </a:bodyPr>
          <a:lstStyle/>
          <a:p>
            <a:pPr marL="285750" indent="-285750">
              <a:lnSpc>
                <a:spcPct val="100000"/>
              </a:lnSpc>
              <a:buFont typeface="Arial" panose="020B0604020202020204" pitchFamily="34" charset="0"/>
              <a:buChar char="•"/>
            </a:pPr>
            <a:r>
              <a:rPr lang="zh-CN" altLang="en-US" sz="1200" b="1" dirty="0">
                <a:latin typeface="+mn-ea"/>
                <a:ea typeface="+mn-ea"/>
                <a:sym typeface="+mn-ea"/>
              </a:rPr>
              <a:t>安全性优势：</a:t>
            </a:r>
            <a:r>
              <a:rPr lang="zh-CN" altLang="en-US" sz="1200" dirty="0">
                <a:solidFill>
                  <a:srgbClr val="FF0000"/>
                </a:solidFill>
                <a:latin typeface="+mn-ea"/>
                <a:ea typeface="+mn-ea"/>
                <a:sym typeface="+mn-ea"/>
              </a:rPr>
              <a:t>在慢性肾脏病和呼吸系统疾病治疗领域，百令胶囊不良反应多为一般不良反应，</a:t>
            </a:r>
            <a:r>
              <a:rPr lang="zh-CN" altLang="en-US" sz="1200" dirty="0">
                <a:solidFill>
                  <a:schemeClr val="tx1">
                    <a:lumMod val="95000"/>
                    <a:lumOff val="5000"/>
                  </a:schemeClr>
                </a:solidFill>
                <a:latin typeface="+mn-ea"/>
                <a:ea typeface="+mn-ea"/>
                <a:sym typeface="+mn-ea"/>
              </a:rPr>
              <a:t>主要体现在胃肠系统疾病：恶心、呕吐、腹部不适、腹泻、腹胀等；呼吸系统、胸及纵隔疾病：口咽不适感、口咽疼痛等；皮肤及皮下组织类疾病：皮疹、瘙痒等。以上品种报告期内观察到的已知不良反应特点未发生变化，新的不良反应未对总体安全性评估产生影响，产品的获益风险比未改变。</a:t>
            </a:r>
            <a:endParaRPr lang="zh-CN" altLang="en-US" sz="1200" dirty="0">
              <a:solidFill>
                <a:schemeClr val="tx1">
                  <a:lumMod val="95000"/>
                  <a:lumOff val="5000"/>
                </a:schemeClr>
              </a:solidFill>
              <a:latin typeface="+mn-ea"/>
              <a:ea typeface="+mn-ea"/>
              <a:sym typeface="+mn-ea"/>
            </a:endParaRPr>
          </a:p>
          <a:p>
            <a:pPr marL="285750" indent="-285750">
              <a:lnSpc>
                <a:spcPct val="100000"/>
              </a:lnSpc>
              <a:buFont typeface="Arial" panose="020B0604020202020204" pitchFamily="34" charset="0"/>
              <a:buChar char="•"/>
            </a:pPr>
            <a:r>
              <a:rPr lang="zh-CN" altLang="en-US" sz="1200" dirty="0">
                <a:solidFill>
                  <a:schemeClr val="tx1">
                    <a:lumMod val="95000"/>
                    <a:lumOff val="5000"/>
                  </a:schemeClr>
                </a:solidFill>
                <a:latin typeface="+mn-ea"/>
                <a:ea typeface="+mn-ea"/>
                <a:sym typeface="+mn-ea"/>
              </a:rPr>
              <a:t>我司已建立多种途径有效收集百令胶囊的安全性信息，开展药物警戒相关工作。另外，根据《中药注册管理专门规定》（2023年第20号），并参考《已上市中药说明书安全信息项内容修订技术指导原则（试行）》，基于百令胶囊</a:t>
            </a:r>
            <a:r>
              <a:rPr lang="zh-CN" altLang="en-US" sz="1200" dirty="0">
                <a:solidFill>
                  <a:srgbClr val="FF0000"/>
                </a:solidFill>
                <a:latin typeface="+mn-ea"/>
                <a:ea typeface="+mn-ea"/>
                <a:sym typeface="+mn-ea"/>
              </a:rPr>
              <a:t>自获批以来的所有安全性数据我司主动开展了百令胶囊的安全性评价工作，对百令胶囊说明书【不良反应】、【注意事项】和【禁忌】项进行了修订</a:t>
            </a:r>
            <a:r>
              <a:rPr lang="zh-CN" altLang="en-US" sz="1200" dirty="0">
                <a:solidFill>
                  <a:srgbClr val="194E94"/>
                </a:solidFill>
                <a:latin typeface="+mn-ea"/>
                <a:ea typeface="+mn-ea"/>
                <a:sym typeface="+mn-ea"/>
              </a:rPr>
              <a:t>。</a:t>
            </a:r>
            <a:r>
              <a:rPr lang="zh-CN" altLang="en-US" sz="1200" dirty="0">
                <a:solidFill>
                  <a:schemeClr val="tx1">
                    <a:lumMod val="95000"/>
                    <a:lumOff val="5000"/>
                  </a:schemeClr>
                </a:solidFill>
                <a:latin typeface="+mn-ea"/>
                <a:ea typeface="+mn-ea"/>
                <a:sym typeface="+mn-ea"/>
              </a:rPr>
              <a:t>为进一步指导合理用药，保障公众用药安全。</a:t>
            </a:r>
            <a:endParaRPr lang="zh-CN" altLang="en-US" sz="1200" dirty="0">
              <a:solidFill>
                <a:schemeClr val="tx1">
                  <a:lumMod val="95000"/>
                  <a:lumOff val="5000"/>
                </a:schemeClr>
              </a:solidFill>
              <a:latin typeface="+mn-ea"/>
              <a:ea typeface="+mn-ea"/>
              <a:sym typeface="+mn-ea"/>
            </a:endParaRPr>
          </a:p>
        </p:txBody>
      </p:sp>
      <p:graphicFrame>
        <p:nvGraphicFramePr>
          <p:cNvPr id="2" name="表格 1"/>
          <p:cNvGraphicFramePr/>
          <p:nvPr>
            <p:custDataLst>
              <p:tags r:id="rId2"/>
            </p:custDataLst>
          </p:nvPr>
        </p:nvGraphicFramePr>
        <p:xfrm>
          <a:off x="619125" y="2511425"/>
          <a:ext cx="8139430" cy="2454910"/>
        </p:xfrm>
        <a:graphic>
          <a:graphicData uri="http://schemas.openxmlformats.org/drawingml/2006/table">
            <a:tbl>
              <a:tblPr firstRow="1" bandRow="1">
                <a:tableStyleId>{5940675A-B579-460E-94D1-54222C63F5DA}</a:tableStyleId>
              </a:tblPr>
              <a:tblGrid>
                <a:gridCol w="5568315"/>
                <a:gridCol w="2571115"/>
              </a:tblGrid>
              <a:tr h="241300">
                <a:tc>
                  <a:txBody>
                    <a:bodyPr/>
                    <a:lstStyle/>
                    <a:p>
                      <a:pPr indent="0" algn="ctr">
                        <a:buNone/>
                      </a:pPr>
                      <a:r>
                        <a:rPr lang="en-US" sz="1200" b="1" dirty="0" err="1">
                          <a:solidFill>
                            <a:srgbClr val="000000"/>
                          </a:solidFill>
                          <a:latin typeface="微软雅黑" panose="020B0503020204020204" pitchFamily="34" charset="-122"/>
                          <a:ea typeface="微软雅黑" panose="020B0503020204020204" pitchFamily="34" charset="-122"/>
                          <a:cs typeface="仿宋" panose="02010609060101010101" charset="-122"/>
                        </a:rPr>
                        <a:t>内容描述</a:t>
                      </a:r>
                      <a:endParaRPr lang="en-US" altLang="en-US" sz="1200" b="1" dirty="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solidFill>
                            <a:srgbClr val="000000"/>
                          </a:solidFill>
                          <a:latin typeface="微软雅黑" panose="020B0503020204020204" pitchFamily="34" charset="-122"/>
                          <a:ea typeface="微软雅黑" panose="020B0503020204020204" pitchFamily="34" charset="-122"/>
                          <a:cs typeface="仿宋" panose="02010609060101010101" charset="-122"/>
                        </a:rPr>
                        <a:t>发生率</a:t>
                      </a:r>
                      <a:endParaRPr lang="en-US" altLang="en-US" sz="12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8770">
                <a:tc gridSpan="2">
                  <a:txBody>
                    <a:bodyPr/>
                    <a:lstStyle/>
                    <a:p>
                      <a:pPr indent="0">
                        <a:buNone/>
                      </a:pPr>
                      <a:r>
                        <a:rPr lang="zh-CN" altLang="en-US" sz="1200" b="1">
                          <a:solidFill>
                            <a:srgbClr val="000000"/>
                          </a:solidFill>
                          <a:latin typeface="微软雅黑" panose="020B0503020204020204" pitchFamily="34" charset="-122"/>
                          <a:ea typeface="微软雅黑" panose="020B0503020204020204" pitchFamily="34" charset="-122"/>
                          <a:cs typeface="仿宋" panose="02010609060101010101" charset="-122"/>
                        </a:rPr>
                        <a:t>一般</a:t>
                      </a:r>
                      <a:r>
                        <a:rPr lang="en-US" sz="1200" b="1">
                          <a:solidFill>
                            <a:srgbClr val="000000"/>
                          </a:solidFill>
                          <a:latin typeface="微软雅黑" panose="020B0503020204020204" pitchFamily="34" charset="-122"/>
                          <a:ea typeface="微软雅黑" panose="020B0503020204020204" pitchFamily="34" charset="-122"/>
                          <a:cs typeface="仿宋" panose="02010609060101010101" charset="-122"/>
                        </a:rPr>
                        <a:t>不良反应</a:t>
                      </a:r>
                      <a:endParaRPr lang="en-US" altLang="en-US" sz="12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913765">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1</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咽部不适</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2</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）胃肠系统症状如恶心呕吐、腹泻等；</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3</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）皮肤及皮下组织症状如皮疹瘙痒，全身性症状如胸闷、出汗、水肿；</a:t>
                      </a:r>
                      <a:r>
                        <a:rPr lang="en-US" altLang="zh-CN" sz="1200" b="0">
                          <a:solidFill>
                            <a:srgbClr val="000000"/>
                          </a:solidFill>
                          <a:latin typeface="微软雅黑" panose="020B0503020204020204" pitchFamily="34" charset="-122"/>
                          <a:ea typeface="微软雅黑" panose="020B0503020204020204" pitchFamily="34" charset="-122"/>
                          <a:cs typeface="仿宋" panose="02010609060101010101" charset="-122"/>
                        </a:rPr>
                        <a:t>4</a:t>
                      </a:r>
                      <a:r>
                        <a:rPr lang="zh-CN" altLang="en-US" sz="1200" b="0">
                          <a:solidFill>
                            <a:srgbClr val="000000"/>
                          </a:solidFill>
                          <a:latin typeface="微软雅黑" panose="020B0503020204020204" pitchFamily="34" charset="-122"/>
                          <a:ea typeface="微软雅黑" panose="020B0503020204020204" pitchFamily="34" charset="-122"/>
                          <a:cs typeface="仿宋" panose="02010609060101010101" charset="-122"/>
                        </a:rPr>
                        <a:t>）偶有神经系统症状如头晕和心脏器官症状心慌心悸。</a:t>
                      </a:r>
                      <a:r>
                        <a:rPr lang="zh-CN" altLang="en-US" sz="1200" b="1">
                          <a:solidFill>
                            <a:srgbClr val="FF0000"/>
                          </a:solidFill>
                          <a:latin typeface="微软雅黑" panose="020B0503020204020204" pitchFamily="34" charset="-122"/>
                          <a:ea typeface="微软雅黑" panose="020B0503020204020204" pitchFamily="34" charset="-122"/>
                          <a:cs typeface="仿宋" panose="02010609060101010101" charset="-122"/>
                        </a:rPr>
                        <a:t>以上均表现为一过性症状，且预后良好，对患者未造成明显影响</a:t>
                      </a:r>
                      <a:r>
                        <a:rPr lang="zh-CN" altLang="en-US" sz="1200" b="0">
                          <a:solidFill>
                            <a:srgbClr val="FF0000"/>
                          </a:solidFill>
                          <a:latin typeface="微软雅黑" panose="020B0503020204020204" pitchFamily="34" charset="-122"/>
                          <a:ea typeface="微软雅黑" panose="020B0503020204020204" pitchFamily="34" charset="-122"/>
                          <a:cs typeface="仿宋" panose="02010609060101010101" charset="-122"/>
                        </a:rPr>
                        <a:t>。</a:t>
                      </a:r>
                      <a:endParaRPr lang="zh-CN" altLang="en-US" sz="1200" b="0">
                        <a:solidFill>
                          <a:srgbClr val="FF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报告期内，1338万人次，共计收到297例</a:t>
                      </a:r>
                      <a:r>
                        <a:rPr lang="zh-CN"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一般</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不良反应，</a:t>
                      </a:r>
                      <a:r>
                        <a:rPr 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发生率约</a:t>
                      </a:r>
                      <a:r>
                        <a:rPr lang="zh-CN"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十万分之</a:t>
                      </a:r>
                      <a:r>
                        <a:rPr lang="en-US" altLang="zh-CN"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2.22</a:t>
                      </a: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0035">
                <a:tc gridSpan="2">
                  <a:txBody>
                    <a:bodyPr/>
                    <a:lstStyle/>
                    <a:p>
                      <a:pPr indent="0">
                        <a:buNone/>
                      </a:pPr>
                      <a:r>
                        <a:rPr lang="zh-CN" altLang="en-US" sz="1200" b="1" dirty="0" err="1">
                          <a:solidFill>
                            <a:srgbClr val="000000"/>
                          </a:solidFill>
                          <a:latin typeface="微软雅黑" panose="020B0503020204020204" pitchFamily="34" charset="-122"/>
                          <a:ea typeface="微软雅黑" panose="020B0503020204020204" pitchFamily="34" charset="-122"/>
                          <a:cs typeface="仿宋" panose="02010609060101010101" charset="-122"/>
                        </a:rPr>
                        <a:t>非相关严重</a:t>
                      </a:r>
                      <a:r>
                        <a:rPr lang="en-US" sz="1200" b="1" dirty="0" err="1">
                          <a:solidFill>
                            <a:srgbClr val="000000"/>
                          </a:solidFill>
                          <a:latin typeface="微软雅黑" panose="020B0503020204020204" pitchFamily="34" charset="-122"/>
                          <a:ea typeface="微软雅黑" panose="020B0503020204020204" pitchFamily="34" charset="-122"/>
                          <a:cs typeface="仿宋" panose="02010609060101010101" charset="-122"/>
                        </a:rPr>
                        <a:t>不良反应</a:t>
                      </a:r>
                      <a:endParaRPr lang="en-US" altLang="en-US" sz="1200" b="1" dirty="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701040">
                <a:tc>
                  <a:txBody>
                    <a:bodyPr/>
                    <a:lstStyle/>
                    <a:p>
                      <a:pPr indent="0">
                        <a:buNone/>
                      </a:pP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包</a:t>
                      </a: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括皮疹、瘙痒、发热、腹泻、腹痛、过敏性休克、尿频、肺栓塞等，</a:t>
                      </a:r>
                      <a:r>
                        <a:rPr 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经分析，以上不良事件与百令胶囊均不存在确认的相关性。</a:t>
                      </a:r>
                      <a:endParaRPr 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报告期内，1338万人次，收集到</a:t>
                      </a:r>
                      <a:r>
                        <a:rPr lang="zh-CN"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非相关严重</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不良反应16例，</a:t>
                      </a:r>
                      <a:r>
                        <a:rPr 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发生率为</a:t>
                      </a:r>
                      <a:r>
                        <a:rPr lang="zh-CN"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十万分之</a:t>
                      </a:r>
                      <a:r>
                        <a:rPr lang="en-US" altLang="zh-CN"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0.12</a:t>
                      </a: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sp>
        <p:nvSpPr>
          <p:cNvPr id="14" name="标题 1"/>
          <p:cNvSpPr>
            <a:spLocks noGrp="1"/>
          </p:cNvSpPr>
          <p:nvPr/>
        </p:nvSpPr>
        <p:spPr>
          <a:xfrm>
            <a:off x="1247989" y="201980"/>
            <a:ext cx="2561167"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03 </a:t>
            </a:r>
            <a:r>
              <a:rPr lang="zh-CN" altLang="en-US" sz="2400" b="1" dirty="0">
                <a:latin typeface="微软雅黑" panose="020B0503020204020204" pitchFamily="34" charset="-122"/>
                <a:ea typeface="微软雅黑" panose="020B0503020204020204" pitchFamily="34" charset="-122"/>
                <a:cs typeface="MS PGothic" panose="020B0600070205080204" charset="-128"/>
              </a:rPr>
              <a:t>有效性</a:t>
            </a:r>
            <a:endParaRPr lang="zh-CN" altLang="en-US" sz="2400" b="1" dirty="0">
              <a:latin typeface="微软雅黑" panose="020B0503020204020204" pitchFamily="34" charset="-122"/>
              <a:ea typeface="微软雅黑" panose="020B0503020204020204" pitchFamily="34" charset="-122"/>
              <a:cs typeface="MS PGothic" panose="020B0600070205080204" charset="-128"/>
            </a:endParaRPr>
          </a:p>
        </p:txBody>
      </p:sp>
      <p:cxnSp>
        <p:nvCxnSpPr>
          <p:cNvPr id="18" name="直接连接符 17"/>
          <p:cNvCxnSpPr/>
          <p:nvPr/>
        </p:nvCxnSpPr>
        <p:spPr>
          <a:xfrm flipV="1">
            <a:off x="1247989" y="762527"/>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04470" y="860400"/>
            <a:ext cx="8583930" cy="337185"/>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solidFill>
                  <a:schemeClr val="tx1">
                    <a:lumMod val="95000"/>
                    <a:lumOff val="5000"/>
                  </a:schemeClr>
                </a:solidFill>
                <a:latin typeface="+mn-ea"/>
                <a:ea typeface="+mn-ea"/>
              </a:rPr>
              <a:t>百令</a:t>
            </a:r>
            <a:r>
              <a:rPr lang="zh-CN" altLang="en-US" sz="1600" dirty="0" smtClean="0">
                <a:solidFill>
                  <a:schemeClr val="tx1">
                    <a:lumMod val="95000"/>
                    <a:lumOff val="5000"/>
                  </a:schemeClr>
                </a:solidFill>
                <a:latin typeface="+mn-ea"/>
                <a:ea typeface="+mn-ea"/>
              </a:rPr>
              <a:t>胶囊被</a:t>
            </a:r>
            <a:r>
              <a:rPr lang="zh-CN" altLang="en-US" sz="1600" dirty="0">
                <a:solidFill>
                  <a:schemeClr val="tx1">
                    <a:lumMod val="95000"/>
                    <a:lumOff val="5000"/>
                  </a:schemeClr>
                </a:solidFill>
                <a:latin typeface="+mn-ea"/>
                <a:ea typeface="+mn-ea"/>
              </a:rPr>
              <a:t>多本教科书与权威指南收录用于</a:t>
            </a:r>
            <a:r>
              <a:rPr lang="zh-CN" altLang="en-US" sz="1600" dirty="0">
                <a:solidFill>
                  <a:srgbClr val="FF0000"/>
                </a:solidFill>
                <a:latin typeface="+mn-ea"/>
                <a:ea typeface="+mn-ea"/>
              </a:rPr>
              <a:t>慢性肾功能不全和慢性支气管炎</a:t>
            </a:r>
            <a:endParaRPr lang="zh-CN" altLang="en-US" sz="1600" dirty="0">
              <a:solidFill>
                <a:schemeClr val="tx1">
                  <a:lumMod val="95000"/>
                  <a:lumOff val="5000"/>
                </a:schemeClr>
              </a:solidFill>
              <a:latin typeface="+mn-ea"/>
              <a:ea typeface="+mn-ea"/>
            </a:endParaRPr>
          </a:p>
        </p:txBody>
      </p:sp>
      <p:graphicFrame>
        <p:nvGraphicFramePr>
          <p:cNvPr id="8" name="表格 7"/>
          <p:cNvGraphicFramePr/>
          <p:nvPr>
            <p:custDataLst>
              <p:tags r:id="rId2"/>
            </p:custDataLst>
          </p:nvPr>
        </p:nvGraphicFramePr>
        <p:xfrm>
          <a:off x="574040" y="1197610"/>
          <a:ext cx="7996555" cy="3839845"/>
        </p:xfrm>
        <a:graphic>
          <a:graphicData uri="http://schemas.openxmlformats.org/drawingml/2006/table">
            <a:tbl>
              <a:tblPr firstRow="1" bandRow="1">
                <a:effectLst>
                  <a:outerShdw blurRad="50800" dist="38100" dir="2700000" algn="tl" rotWithShape="0">
                    <a:prstClr val="black">
                      <a:alpha val="40000"/>
                    </a:prstClr>
                  </a:outerShdw>
                </a:effectLst>
              </a:tblPr>
              <a:tblGrid>
                <a:gridCol w="2098040"/>
                <a:gridCol w="5898515"/>
              </a:tblGrid>
              <a:tr h="510540">
                <a:tc>
                  <a:txBody>
                    <a:bodyPr/>
                    <a:lstStyle/>
                    <a:p>
                      <a:pPr indent="0" algn="ctr" fontAlgn="auto">
                        <a:lnSpc>
                          <a:spcPct val="100000"/>
                        </a:lnSpc>
                        <a:spcBef>
                          <a:spcPts val="0"/>
                        </a:spcBef>
                        <a:spcAft>
                          <a:spcPts val="0"/>
                        </a:spcAft>
                        <a:buNone/>
                      </a:pPr>
                      <a:r>
                        <a:rPr lang="en-US" sz="1600" b="0" spc="130" dirty="0" err="1">
                          <a:solidFill>
                            <a:schemeClr val="tx1"/>
                          </a:solidFill>
                          <a:latin typeface="微软雅黑" panose="020B0503020204020204" pitchFamily="34" charset="-122"/>
                          <a:ea typeface="微软雅黑" panose="020B0503020204020204" pitchFamily="34" charset="-122"/>
                        </a:rPr>
                        <a:t>疾病类型</a:t>
                      </a:r>
                      <a:endParaRPr lang="en-US" sz="1600" b="0" spc="130" dirty="0" err="1">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CEE5F6"/>
                    </a:solidFill>
                  </a:tcPr>
                </a:tc>
                <a:tc>
                  <a:txBody>
                    <a:bodyPr/>
                    <a:lstStyle/>
                    <a:p>
                      <a:pPr indent="0" algn="ctr" fontAlgn="auto">
                        <a:lnSpc>
                          <a:spcPct val="100000"/>
                        </a:lnSpc>
                        <a:spcBef>
                          <a:spcPts val="0"/>
                        </a:spcBef>
                        <a:spcAft>
                          <a:spcPts val="0"/>
                        </a:spcAft>
                        <a:buNone/>
                      </a:pPr>
                      <a:r>
                        <a:rPr lang="en-US" sz="1600" b="0" spc="13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指南</a:t>
                      </a:r>
                      <a:r>
                        <a:rPr lang="en-US" sz="1600" b="0"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spc="13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教科书</a:t>
                      </a:r>
                      <a:endParaRPr lang="en-US" sz="1600" b="0" spc="13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CEE5F6"/>
                    </a:solidFill>
                  </a:tcPr>
                </a:tc>
              </a:tr>
              <a:tr h="1582420">
                <a:tc>
                  <a:txBody>
                    <a:bodyPr/>
                    <a:lstStyle/>
                    <a:p>
                      <a:pPr indent="0" algn="ctr">
                        <a:lnSpc>
                          <a:spcPct val="120000"/>
                        </a:lnSpc>
                        <a:spcBef>
                          <a:spcPts val="0"/>
                        </a:spcBef>
                        <a:spcAft>
                          <a:spcPts val="0"/>
                        </a:spcAft>
                        <a:buNone/>
                      </a:pPr>
                      <a:r>
                        <a:rPr lang="zh-CN" altLang="en-US" sz="1600" b="0" spc="130" dirty="0" err="1">
                          <a:solidFill>
                            <a:schemeClr val="tx1">
                              <a:lumMod val="95000"/>
                              <a:lumOff val="5000"/>
                            </a:schemeClr>
                          </a:solidFill>
                          <a:latin typeface="微软雅黑" panose="020B0503020204020204" pitchFamily="34" charset="-122"/>
                          <a:ea typeface="微软雅黑" panose="020B0503020204020204" pitchFamily="34" charset="-122"/>
                        </a:rPr>
                        <a:t>慢性肾脏病</a:t>
                      </a:r>
                      <a:r>
                        <a:rPr lang="en-US" altLang="zh-CN" sz="1600" b="0" spc="130" dirty="0" err="1">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600" b="0" spc="130" dirty="0" err="1">
                        <a:solidFill>
                          <a:schemeClr val="tx1">
                            <a:lumMod val="95000"/>
                            <a:lumOff val="5000"/>
                          </a:schemeClr>
                        </a:solidFill>
                        <a:latin typeface="微软雅黑" panose="020B0503020204020204" pitchFamily="34" charset="-122"/>
                        <a:ea typeface="微软雅黑" panose="020B0503020204020204" pitchFamily="34" charset="-122"/>
                      </a:endParaRPr>
                    </a:p>
                    <a:p>
                      <a:pPr indent="0" algn="ctr">
                        <a:lnSpc>
                          <a:spcPct val="120000"/>
                        </a:lnSpc>
                        <a:spcBef>
                          <a:spcPts val="0"/>
                        </a:spcBef>
                        <a:spcAft>
                          <a:spcPts val="0"/>
                        </a:spcAft>
                        <a:buNone/>
                      </a:pPr>
                      <a:r>
                        <a:rPr lang="zh-CN" altLang="en-US" sz="1600" b="0" spc="130" dirty="0" err="1">
                          <a:solidFill>
                            <a:schemeClr val="tx1">
                              <a:lumMod val="95000"/>
                              <a:lumOff val="5000"/>
                            </a:schemeClr>
                          </a:solidFill>
                          <a:latin typeface="微软雅黑" panose="020B0503020204020204" pitchFamily="34" charset="-122"/>
                          <a:ea typeface="微软雅黑" panose="020B0503020204020204" pitchFamily="34" charset="-122"/>
                        </a:rPr>
                        <a:t>慢性肾功能不全</a:t>
                      </a:r>
                      <a:endParaRPr lang="zh-CN" altLang="en-US" sz="1600" b="0" spc="130" dirty="0" err="1">
                        <a:solidFill>
                          <a:schemeClr val="tx1">
                            <a:lumMod val="95000"/>
                            <a:lumOff val="5000"/>
                          </a:schemeClr>
                        </a:solidFill>
                        <a:latin typeface="微软雅黑" panose="020B0503020204020204" pitchFamily="34" charset="-122"/>
                        <a:ea typeface="微软雅黑" panose="020B0503020204020204" pitchFamily="34" charset="-122"/>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2F2F2"/>
                    </a:solidFill>
                  </a:tcPr>
                </a:tc>
                <a:tc>
                  <a:txBody>
                    <a:bodyPr/>
                    <a:lstStyle/>
                    <a:p>
                      <a:pPr indent="0" algn="l" fontAlgn="auto">
                        <a:lnSpc>
                          <a:spcPct val="90000"/>
                        </a:lnSpc>
                        <a:spcBef>
                          <a:spcPts val="0"/>
                        </a:spcBef>
                        <a:spcAft>
                          <a:spcPts val="0"/>
                        </a:spcAft>
                        <a:buNone/>
                      </a:pPr>
                      <a:r>
                        <a:rPr lang="en-US" sz="1200" spc="130" dirty="0">
                          <a:solidFill>
                            <a:schemeClr val="tx1">
                              <a:lumMod val="95000"/>
                              <a:lumOff val="5000"/>
                            </a:schemeClr>
                          </a:solidFill>
                          <a:latin typeface="微软雅黑" panose="020B0503020204020204" pitchFamily="34" charset="-122"/>
                          <a:ea typeface="微软雅黑" panose="020B0503020204020204" pitchFamily="34" charset="-122"/>
                          <a:sym typeface="+mn-ea"/>
                        </a:rPr>
                        <a:t>《</a:t>
                      </a:r>
                      <a:r>
                        <a:rPr lang="en-US" sz="1200" b="0" spc="130" dirty="0" err="1">
                          <a:solidFill>
                            <a:schemeClr val="tx1">
                              <a:lumMod val="95000"/>
                              <a:lumOff val="5000"/>
                            </a:schemeClr>
                          </a:solidFill>
                          <a:latin typeface="微软雅黑" panose="020B0503020204020204" pitchFamily="34" charset="-122"/>
                          <a:ea typeface="微软雅黑" panose="020B0503020204020204" pitchFamily="34" charset="-122"/>
                        </a:rPr>
                        <a:t>肾内科学</a:t>
                      </a:r>
                      <a:r>
                        <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rPr>
                        <a:t>第三版</a:t>
                      </a:r>
                      <a:r>
                        <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endParaRPr>
                    </a:p>
                    <a:p>
                      <a:pPr indent="0" algn="l" fontAlgn="auto">
                        <a:lnSpc>
                          <a:spcPct val="90000"/>
                        </a:lnSpc>
                        <a:spcBef>
                          <a:spcPts val="0"/>
                        </a:spcBef>
                        <a:spcAft>
                          <a:spcPts val="0"/>
                        </a:spcAft>
                        <a:buNone/>
                      </a:pP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rPr>
                        <a:t>《中成药临床应用指南 肾与膀胱疾病分册》、</a:t>
                      </a:r>
                      <a:endPar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endParaRPr>
                    </a:p>
                    <a:p>
                      <a:pPr indent="0" algn="l" fontAlgn="auto">
                        <a:lnSpc>
                          <a:spcPct val="90000"/>
                        </a:lnSpc>
                        <a:spcBef>
                          <a:spcPts val="0"/>
                        </a:spcBef>
                        <a:spcAft>
                          <a:spcPts val="0"/>
                        </a:spcAft>
                        <a:buNone/>
                      </a:pP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rPr>
                        <a:t>《22个专业95个病种中医诊疗方案》、</a:t>
                      </a:r>
                      <a:endPar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endParaRPr>
                    </a:p>
                    <a:p>
                      <a:pPr indent="0" algn="l" fontAlgn="auto">
                        <a:lnSpc>
                          <a:spcPct val="90000"/>
                        </a:lnSpc>
                        <a:spcBef>
                          <a:spcPts val="0"/>
                        </a:spcBef>
                        <a:spcAft>
                          <a:spcPts val="0"/>
                        </a:spcAft>
                        <a:buNone/>
                      </a:pP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rPr>
                        <a:t>《24个专业105个病种中医诊疗方案》、</a:t>
                      </a:r>
                      <a:endPar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endParaRPr>
                    </a:p>
                    <a:p>
                      <a:pPr indent="0" algn="l" fontAlgn="auto">
                        <a:lnSpc>
                          <a:spcPct val="90000"/>
                        </a:lnSpc>
                        <a:spcBef>
                          <a:spcPts val="0"/>
                        </a:spcBef>
                        <a:spcAft>
                          <a:spcPts val="0"/>
                        </a:spcAft>
                        <a:buNone/>
                      </a:pP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rPr>
                        <a:t>《临床诊疗指南 肾脏病学分册》、</a:t>
                      </a:r>
                      <a:endPar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endParaRPr>
                    </a:p>
                    <a:p>
                      <a:pPr indent="0" algn="l" fontAlgn="auto">
                        <a:lnSpc>
                          <a:spcPct val="90000"/>
                        </a:lnSpc>
                        <a:spcBef>
                          <a:spcPts val="0"/>
                        </a:spcBef>
                        <a:spcAft>
                          <a:spcPts val="0"/>
                        </a:spcAft>
                        <a:buNone/>
                      </a:pP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rPr>
                        <a:t>《</a:t>
                      </a:r>
                      <a:r>
                        <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rPr>
                        <a:t>中成药治疗慢性肾脏病 3~5 期（非透析）临床应用指南（2020年）</a:t>
                      </a: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endParaRPr>
                    </a:p>
                    <a:p>
                      <a:pPr indent="0" algn="l" fontAlgn="auto">
                        <a:lnSpc>
                          <a:spcPct val="90000"/>
                        </a:lnSpc>
                        <a:spcBef>
                          <a:spcPts val="0"/>
                        </a:spcBef>
                        <a:spcAft>
                          <a:spcPts val="0"/>
                        </a:spcAft>
                        <a:buNone/>
                      </a:pPr>
                      <a:r>
                        <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rPr>
                        <a:t>《慢性肾衰竭中西医结合诊疗指南》（2023年）</a:t>
                      </a: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endParaRPr>
                    </a:p>
                    <a:p>
                      <a:pPr indent="0" algn="l" fontAlgn="auto">
                        <a:lnSpc>
                          <a:spcPct val="90000"/>
                        </a:lnSpc>
                        <a:spcBef>
                          <a:spcPts val="0"/>
                        </a:spcBef>
                        <a:spcAft>
                          <a:spcPts val="0"/>
                        </a:spcAft>
                        <a:buNone/>
                      </a:pP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rPr>
                        <a:t>《糖尿病肾脏疾病中西医结合诊疗指南》（202</a:t>
                      </a:r>
                      <a:r>
                        <a:rPr lang="en-US" altLang="zh-CN" sz="1200" b="0" spc="130"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rPr>
                        <a:t>年）、</a:t>
                      </a:r>
                      <a:endPar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2F2F2"/>
                    </a:solidFill>
                  </a:tcPr>
                </a:tc>
              </a:tr>
              <a:tr h="1746885">
                <a:tc>
                  <a:txBody>
                    <a:bodyPr/>
                    <a:lstStyle/>
                    <a:p>
                      <a:pPr indent="0" algn="ctr">
                        <a:lnSpc>
                          <a:spcPct val="120000"/>
                        </a:lnSpc>
                        <a:spcBef>
                          <a:spcPts val="0"/>
                        </a:spcBef>
                        <a:spcAft>
                          <a:spcPts val="0"/>
                        </a:spcAft>
                        <a:buNone/>
                      </a:pPr>
                      <a:r>
                        <a:rPr lang="zh-CN" altLang="en-US" sz="1600" b="0" spc="130">
                          <a:solidFill>
                            <a:schemeClr val="tx1">
                              <a:lumMod val="95000"/>
                              <a:lumOff val="5000"/>
                            </a:schemeClr>
                          </a:solidFill>
                          <a:latin typeface="微软雅黑" panose="020B0503020204020204" pitchFamily="34" charset="-122"/>
                          <a:ea typeface="微软雅黑" panose="020B0503020204020204" pitchFamily="34" charset="-122"/>
                        </a:rPr>
                        <a:t>呼吸系统疾病</a:t>
                      </a:r>
                      <a:r>
                        <a:rPr lang="en-US" altLang="zh-CN" sz="1600" b="0" spc="13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600" b="0" spc="130">
                        <a:solidFill>
                          <a:schemeClr val="tx1">
                            <a:lumMod val="95000"/>
                            <a:lumOff val="5000"/>
                          </a:schemeClr>
                        </a:solidFill>
                        <a:latin typeface="微软雅黑" panose="020B0503020204020204" pitchFamily="34" charset="-122"/>
                        <a:ea typeface="微软雅黑" panose="020B0503020204020204" pitchFamily="34" charset="-122"/>
                      </a:endParaRPr>
                    </a:p>
                    <a:p>
                      <a:pPr indent="0" algn="ctr">
                        <a:lnSpc>
                          <a:spcPct val="120000"/>
                        </a:lnSpc>
                        <a:spcBef>
                          <a:spcPts val="0"/>
                        </a:spcBef>
                        <a:spcAft>
                          <a:spcPts val="0"/>
                        </a:spcAft>
                        <a:buNone/>
                      </a:pPr>
                      <a:r>
                        <a:rPr lang="zh-CN" altLang="en-US" sz="1600" b="0" spc="130">
                          <a:solidFill>
                            <a:schemeClr val="tx1">
                              <a:lumMod val="95000"/>
                              <a:lumOff val="5000"/>
                            </a:schemeClr>
                          </a:solidFill>
                          <a:latin typeface="微软雅黑" panose="020B0503020204020204" pitchFamily="34" charset="-122"/>
                          <a:ea typeface="微软雅黑" panose="020B0503020204020204" pitchFamily="34" charset="-122"/>
                        </a:rPr>
                        <a:t>慢性支气管炎</a:t>
                      </a:r>
                      <a:endParaRPr lang="zh-CN" altLang="en-US" sz="1600" b="0" spc="130">
                        <a:solidFill>
                          <a:schemeClr val="tx1">
                            <a:lumMod val="95000"/>
                            <a:lumOff val="5000"/>
                          </a:schemeClr>
                        </a:solidFill>
                        <a:latin typeface="微软雅黑" panose="020B0503020204020204" pitchFamily="34" charset="-122"/>
                        <a:ea typeface="微软雅黑" panose="020B0503020204020204" pitchFamily="34" charset="-122"/>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lstStyle/>
                    <a:p>
                      <a:pPr indent="0" algn="l" fontAlgn="auto">
                        <a:lnSpc>
                          <a:spcPct val="90000"/>
                        </a:lnSpc>
                        <a:spcBef>
                          <a:spcPts val="0"/>
                        </a:spcBef>
                        <a:spcAft>
                          <a:spcPts val="0"/>
                        </a:spcAft>
                        <a:buNone/>
                      </a:pPr>
                      <a:r>
                        <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《呼吸病学》第二版</a:t>
                      </a: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90000"/>
                        </a:lnSpc>
                        <a:spcBef>
                          <a:spcPts val="0"/>
                        </a:spcBef>
                        <a:spcAft>
                          <a:spcPts val="0"/>
                        </a:spcAft>
                        <a:buNone/>
                      </a:pPr>
                      <a:r>
                        <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《中医临床诊疗指南释义-呼吸病分册》</a:t>
                      </a: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90000"/>
                        </a:lnSpc>
                        <a:spcBef>
                          <a:spcPts val="0"/>
                        </a:spcBef>
                        <a:spcAft>
                          <a:spcPts val="0"/>
                        </a:spcAft>
                        <a:buNone/>
                      </a:pPr>
                      <a:r>
                        <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b="0" spc="130" dirty="0" err="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中成药临床应用指南</a:t>
                      </a:r>
                      <a:r>
                        <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sz="1200" b="0" spc="130" dirty="0" err="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呼吸系统疾病分册</a:t>
                      </a:r>
                      <a:r>
                        <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90000"/>
                        </a:lnSpc>
                        <a:spcBef>
                          <a:spcPts val="0"/>
                        </a:spcBef>
                        <a:spcAft>
                          <a:spcPts val="0"/>
                        </a:spcAft>
                        <a:buNone/>
                      </a:pPr>
                      <a:r>
                        <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《中医内科常见病诊疗指南-西医疾病部分》</a:t>
                      </a: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90000"/>
                        </a:lnSpc>
                        <a:spcBef>
                          <a:spcPts val="0"/>
                        </a:spcBef>
                        <a:spcAft>
                          <a:spcPts val="0"/>
                        </a:spcAft>
                        <a:buNone/>
                      </a:pPr>
                      <a:r>
                        <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《22个专业95个病种中医诊疗方案》、</a:t>
                      </a:r>
                      <a:endPar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90000"/>
                        </a:lnSpc>
                        <a:spcBef>
                          <a:spcPts val="0"/>
                        </a:spcBef>
                        <a:spcAft>
                          <a:spcPts val="0"/>
                        </a:spcAft>
                        <a:buNone/>
                      </a:pPr>
                      <a:r>
                        <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《24个专业105个病种中医诊疗方案》、</a:t>
                      </a:r>
                      <a:endPar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90000"/>
                        </a:lnSpc>
                        <a:spcBef>
                          <a:spcPts val="0"/>
                        </a:spcBef>
                        <a:spcAft>
                          <a:spcPts val="0"/>
                        </a:spcAft>
                        <a:buNone/>
                      </a:pPr>
                      <a:r>
                        <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《中成药治疗慢性阻塞性肺疾病临床应用指南（2021 年）》</a:t>
                      </a: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90000"/>
                        </a:lnSpc>
                        <a:spcBef>
                          <a:spcPts val="0"/>
                        </a:spcBef>
                        <a:spcAft>
                          <a:spcPts val="0"/>
                        </a:spcAft>
                        <a:buNone/>
                      </a:pPr>
                      <a:r>
                        <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《慢性阻塞性肺疾病中西医结合诊疗指南（2022 版）》</a:t>
                      </a: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90000"/>
                        </a:lnSpc>
                        <a:spcBef>
                          <a:spcPts val="0"/>
                        </a:spcBef>
                        <a:spcAft>
                          <a:spcPts val="0"/>
                        </a:spcAft>
                        <a:buNone/>
                      </a:pPr>
                      <a:r>
                        <a:rPr 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《老年慢性阻塞性肺疾病管理指南》</a:t>
                      </a: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2023</a:t>
                      </a:r>
                      <a:r>
                        <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200" b="0" spc="13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bl>
          </a:graphicData>
        </a:graphic>
      </p:graphicFrame>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sp>
        <p:nvSpPr>
          <p:cNvPr id="14" name="标题 1"/>
          <p:cNvSpPr>
            <a:spLocks noGrp="1"/>
          </p:cNvSpPr>
          <p:nvPr/>
        </p:nvSpPr>
        <p:spPr>
          <a:xfrm>
            <a:off x="1247989" y="201980"/>
            <a:ext cx="2561167"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03 </a:t>
            </a:r>
            <a:r>
              <a:rPr lang="zh-CN" altLang="en-US" sz="2400" b="1" dirty="0">
                <a:latin typeface="微软雅黑" panose="020B0503020204020204" pitchFamily="34" charset="-122"/>
                <a:ea typeface="微软雅黑" panose="020B0503020204020204" pitchFamily="34" charset="-122"/>
                <a:cs typeface="MS PGothic" panose="020B0600070205080204" charset="-128"/>
              </a:rPr>
              <a:t>有效性</a:t>
            </a:r>
            <a:endParaRPr lang="zh-CN" altLang="en-US" sz="2400" b="1" dirty="0">
              <a:latin typeface="微软雅黑" panose="020B0503020204020204" pitchFamily="34" charset="-122"/>
              <a:ea typeface="微软雅黑" panose="020B0503020204020204" pitchFamily="34" charset="-122"/>
              <a:cs typeface="MS PGothic" panose="020B0600070205080204" charset="-128"/>
            </a:endParaRPr>
          </a:p>
        </p:txBody>
      </p:sp>
      <p:cxnSp>
        <p:nvCxnSpPr>
          <p:cNvPr id="18" name="直接连接符 17"/>
          <p:cNvCxnSpPr/>
          <p:nvPr/>
        </p:nvCxnSpPr>
        <p:spPr>
          <a:xfrm flipV="1">
            <a:off x="1247989" y="762527"/>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35610" y="843915"/>
            <a:ext cx="7939405" cy="645160"/>
          </a:xfrm>
          <a:prstGeom prst="rect">
            <a:avLst/>
          </a:prstGeom>
          <a:noFill/>
        </p:spPr>
        <p:txBody>
          <a:bodyPr wrap="square" rtlCol="0">
            <a:spAutoFit/>
          </a:bodyPr>
          <a:lstStyle/>
          <a:p>
            <a:pPr marL="285750" indent="-285750">
              <a:buFont typeface="Arial" panose="020B0604020202020204" pitchFamily="34" charset="0"/>
              <a:buChar char="•"/>
            </a:pPr>
            <a:r>
              <a:rPr lang="zh-CN" altLang="en-US" sz="1800" dirty="0">
                <a:latin typeface="+mn-ea"/>
                <a:ea typeface="+mn-ea"/>
                <a:sym typeface="+mn-ea"/>
              </a:rPr>
              <a:t>百令胶囊上市后做了大量临床试验和真实世界研究，在</a:t>
            </a:r>
            <a:r>
              <a:rPr lang="zh-CN" altLang="en-US" sz="1800" dirty="0">
                <a:solidFill>
                  <a:srgbClr val="FF0000"/>
                </a:solidFill>
                <a:latin typeface="+mn-ea"/>
                <a:ea typeface="+mn-ea"/>
                <a:sym typeface="+mn-ea"/>
              </a:rPr>
              <a:t>肾功能不全</a:t>
            </a:r>
            <a:r>
              <a:rPr lang="zh-CN" altLang="en-US" sz="1800" dirty="0">
                <a:latin typeface="+mn-ea"/>
                <a:ea typeface="+mn-ea"/>
                <a:sym typeface="+mn-ea"/>
              </a:rPr>
              <a:t>治疗领域中具有疗效优势</a:t>
            </a:r>
            <a:endParaRPr lang="zh-CN" altLang="en-US" sz="1800" dirty="0">
              <a:latin typeface="+mn-ea"/>
              <a:ea typeface="+mn-ea"/>
            </a:endParaRPr>
          </a:p>
        </p:txBody>
      </p:sp>
      <p:graphicFrame>
        <p:nvGraphicFramePr>
          <p:cNvPr id="2" name="表格 1"/>
          <p:cNvGraphicFramePr/>
          <p:nvPr>
            <p:custDataLst>
              <p:tags r:id="rId2"/>
            </p:custDataLst>
          </p:nvPr>
        </p:nvGraphicFramePr>
        <p:xfrm>
          <a:off x="419735" y="1557655"/>
          <a:ext cx="7904480" cy="3430905"/>
        </p:xfrm>
        <a:graphic>
          <a:graphicData uri="http://schemas.openxmlformats.org/drawingml/2006/table">
            <a:tbl>
              <a:tblPr firstRow="1" bandRow="1">
                <a:tableStyleId>{5940675A-B579-460E-94D1-54222C63F5DA}</a:tableStyleId>
              </a:tblPr>
              <a:tblGrid>
                <a:gridCol w="1297940"/>
                <a:gridCol w="723900"/>
                <a:gridCol w="666115"/>
                <a:gridCol w="5216525"/>
              </a:tblGrid>
              <a:tr h="222250">
                <a:tc gridSpan="4">
                  <a:txBody>
                    <a:bodyPr/>
                    <a:lstStyle/>
                    <a:p>
                      <a:pPr indent="0">
                        <a:buNone/>
                      </a:pPr>
                      <a:r>
                        <a:rPr lang="en-US" sz="1200" b="1">
                          <a:solidFill>
                            <a:srgbClr val="FF0000"/>
                          </a:solidFill>
                          <a:latin typeface="微软雅黑" panose="020B0503020204020204" pitchFamily="34" charset="-122"/>
                          <a:ea typeface="微软雅黑" panose="020B0503020204020204" pitchFamily="34" charset="-122"/>
                          <a:cs typeface="仿宋" panose="02010609060101010101" charset="-122"/>
                        </a:rPr>
                        <a:t>适应症一：肾功能</a:t>
                      </a:r>
                      <a:r>
                        <a:rPr lang="zh-CN" altLang="en-US" sz="1200" b="1">
                          <a:solidFill>
                            <a:srgbClr val="FF0000"/>
                          </a:solidFill>
                          <a:latin typeface="微软雅黑" panose="020B0503020204020204" pitchFamily="34" charset="-122"/>
                          <a:ea typeface="微软雅黑" panose="020B0503020204020204" pitchFamily="34" charset="-122"/>
                          <a:cs typeface="仿宋" panose="02010609060101010101" charset="-122"/>
                        </a:rPr>
                        <a:t>不全</a:t>
                      </a:r>
                      <a:endParaRPr lang="zh-CN" altLang="en-US" sz="1200" b="1">
                        <a:solidFill>
                          <a:srgbClr val="FF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47980">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研究名称</a:t>
                      </a:r>
                      <a:endParaRPr lang="en-US" altLang="en-US"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研究类型</a:t>
                      </a:r>
                      <a:endParaRPr lang="en-US" altLang="en-US"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参照药品</a:t>
                      </a:r>
                      <a:endParaRPr lang="en-US" altLang="en-US"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研究结果</a:t>
                      </a:r>
                      <a:r>
                        <a:rPr lang="en-US" sz="800" b="1">
                          <a:solidFill>
                            <a:srgbClr val="000000"/>
                          </a:solidFill>
                          <a:latin typeface="微软雅黑" panose="020B0503020204020204" pitchFamily="34" charset="-122"/>
                          <a:ea typeface="微软雅黑" panose="020B0503020204020204" pitchFamily="34" charset="-122"/>
                          <a:cs typeface="仿宋" panose="02010609060101010101" charset="-122"/>
                        </a:rPr>
                        <a:t>（主要临床结局指标、次要临床结局指标）</a:t>
                      </a:r>
                      <a:endParaRPr lang="en-US" altLang="en-US" sz="8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31595">
                <a:tc>
                  <a:txBody>
                    <a:bodyPr/>
                    <a:lstStyle/>
                    <a:p>
                      <a:pPr indent="0" algn="ctr">
                        <a:buNone/>
                      </a:pPr>
                      <a:r>
                        <a:rPr lang="en-US" sz="900" b="0">
                          <a:solidFill>
                            <a:srgbClr val="000000"/>
                          </a:solidFill>
                          <a:latin typeface="微软雅黑" panose="020B0503020204020204" pitchFamily="34" charset="-122"/>
                          <a:ea typeface="微软雅黑" panose="020B0503020204020204" pitchFamily="34" charset="-122"/>
                          <a:cs typeface="仿宋" panose="02010609060101010101" charset="-122"/>
                        </a:rPr>
                        <a:t>百令胶囊治疗慢性肾功能不全（肾气虚证）安全性和有效性随机、双盲单模拟、阳性药物平行对照、多中心临床试验</a:t>
                      </a:r>
                      <a:endParaRPr lang="en-US" altLang="en-US" sz="9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单个样本量足够的RCT</a:t>
                      </a:r>
                      <a:endPar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0000"/>
                          </a:solidFill>
                          <a:latin typeface="微软雅黑" panose="020B0503020204020204" pitchFamily="34" charset="-122"/>
                          <a:ea typeface="微软雅黑" panose="020B0503020204020204" pitchFamily="34" charset="-122"/>
                          <a:cs typeface="仿宋" panose="02010609060101010101" charset="-122"/>
                        </a:rPr>
                        <a:t>金水宝胶囊</a:t>
                      </a:r>
                      <a:endParaRPr lang="en-US" altLang="en-US" sz="9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1.有效性结果综合疗效：</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FAS数据集：试验组有效率16.09%，对照组有效率16.82%；PP数据集：试验组有效率17.96%，对照组有效率18.75%；（试验与对照组P&gt;0.05）；</a:t>
                      </a:r>
                      <a:r>
                        <a:rPr lang="en-US" sz="9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中医证候疗效：</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百令胶囊和金水宝胶囊均可改善临床症状，试验组与对照组比较无统计学差异（P&gt;0.05）</a:t>
                      </a:r>
                      <a:r>
                        <a:rPr lang="en-US" sz="9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主要检测指标的疗效评价：</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慢性肾功能不全代偿期（肌酐＜177umol/L）：百令胶囊可显著降低肌酐，提高患者内生肌酐清除率，从而减少有毒物质的蓄积；在用药56天末两组间比较差异无统计学意义(P＞0.05)。2）百令胶囊对于慢性肾功能不全代偿期，</a:t>
                      </a:r>
                      <a:r>
                        <a:rPr lang="en-US" sz="900" b="1" u="sng">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肌酐及肌酐清除率等重要指标优于金水宝胶囊（P&lt;0.01）</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，其他指标试验组与对照组无统计学差异（P＞0.05）。</a:t>
                      </a:r>
                      <a:r>
                        <a:rPr lang="en-US" sz="9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2.安全性结果</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百令胶囊在方案规定的疗程、治疗剂量范围内安全性良好。</a:t>
                      </a:r>
                      <a:endParaRPr lang="en-US" alt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9745">
                <a:tc>
                  <a:txBody>
                    <a:bodyPr/>
                    <a:lstStyle/>
                    <a:p>
                      <a:pPr indent="0">
                        <a:buNone/>
                      </a:pPr>
                      <a:r>
                        <a:rPr lang="en-US" sz="900" b="0">
                          <a:solidFill>
                            <a:srgbClr val="000000"/>
                          </a:solidFill>
                          <a:latin typeface="微软雅黑" panose="020B0503020204020204" pitchFamily="34" charset="-122"/>
                          <a:ea typeface="微软雅黑" panose="020B0503020204020204" pitchFamily="34" charset="-122"/>
                          <a:cs typeface="仿宋" panose="02010609060101010101" charset="-122"/>
                        </a:rPr>
                        <a:t>百令胶囊用于治疗慢性肾衰竭的药物经济学评价</a:t>
                      </a:r>
                      <a:endParaRPr lang="en-US" sz="9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0">
                          <a:solidFill>
                            <a:srgbClr val="000000"/>
                          </a:solidFill>
                          <a:latin typeface="微软雅黑" panose="020B0503020204020204" pitchFamily="34" charset="-122"/>
                          <a:ea typeface="微软雅黑" panose="020B0503020204020204" pitchFamily="34" charset="-122"/>
                          <a:cs typeface="仿宋" panose="02010609060101010101" charset="-122"/>
                        </a:rPr>
                        <a:t>RCT随机对照试验的荟萃分析</a:t>
                      </a:r>
                      <a:endParaRPr lang="en-US" sz="9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900" b="0">
                          <a:solidFill>
                            <a:srgbClr val="000000"/>
                          </a:solidFill>
                          <a:latin typeface="微软雅黑" panose="020B0503020204020204" pitchFamily="34" charset="-122"/>
                          <a:ea typeface="微软雅黑" panose="020B0503020204020204" pitchFamily="34" charset="-122"/>
                          <a:cs typeface="仿宋" panose="02010609060101010101" charset="-122"/>
                        </a:rPr>
                        <a:t>常规治疗药物</a:t>
                      </a:r>
                      <a:endParaRPr lang="zh-CN" altLang="en-US" sz="9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荟萃分析结果显示，与常规治疗方案相比，加用百令胶囊能够提高治疗的总有效率［RR=1.33，95%CI（1.19，1.49），P＜0.00001］，其差异有统计学意义。</a:t>
                      </a:r>
                      <a:endParaRPr lang="en-US" sz="9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1500">
                <a:tc>
                  <a:txBody>
                    <a:bodyPr/>
                    <a:lstStyle/>
                    <a:p>
                      <a:pPr indent="0">
                        <a:buNone/>
                      </a:pPr>
                      <a:r>
                        <a:rPr lang="en-US" altLang="en-US" sz="900" b="0">
                          <a:solidFill>
                            <a:srgbClr val="000000"/>
                          </a:solidFill>
                          <a:latin typeface="微软雅黑" panose="020B0503020204020204" pitchFamily="34" charset="-122"/>
                          <a:ea typeface="微软雅黑" panose="020B0503020204020204" pitchFamily="34" charset="-122"/>
                          <a:cs typeface="仿宋" panose="02010609060101010101" charset="-122"/>
                        </a:rPr>
                        <a:t>百令胶囊治疗慢性肾功能衰竭的临床疗效</a:t>
                      </a:r>
                      <a:endParaRPr lang="en-US" altLang="en-US" sz="9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单个样本量足够的RCT</a:t>
                      </a:r>
                      <a:endParaRPr lang="en-US" alt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常规治疗药物</a:t>
                      </a:r>
                      <a:endPar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有效率：</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治疗后，治疗组显效1（75.9%）例 ,有效6（36%）例,无效2（10.5%）例, 治疗总有 效率为98.5 %；对照组治疗总有效率为37.7%，治疗组总有效率显著高于对照组（P&lt;0.05）；</a:t>
                      </a:r>
                      <a:r>
                        <a:rPr lang="en-US" sz="9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肾功能指标：</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治疗组24h尿蛋白、血肌酐水平及血尿素氮水平显著优于对照组（P&lt;0.05）。</a:t>
                      </a:r>
                      <a:endParaRPr lang="en-US" alt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835">
                <a:tc>
                  <a:txBody>
                    <a:bodyPr/>
                    <a:lstStyle/>
                    <a:p>
                      <a:pPr indent="0">
                        <a:buNone/>
                      </a:pPr>
                      <a:r>
                        <a:rPr lang="en-US" sz="900" b="0">
                          <a:solidFill>
                            <a:srgbClr val="000000"/>
                          </a:solidFill>
                          <a:latin typeface="微软雅黑" panose="020B0503020204020204" pitchFamily="34" charset="-122"/>
                          <a:ea typeface="微软雅黑" panose="020B0503020204020204" pitchFamily="34" charset="-122"/>
                          <a:cs typeface="仿宋" panose="02010609060101010101" charset="-122"/>
                        </a:rPr>
                        <a:t>百令胶囊治疗慢性肾衰竭临床观察</a:t>
                      </a:r>
                      <a:endParaRPr lang="en-US" altLang="en-US" sz="9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单个样本量足够的RCT</a:t>
                      </a:r>
                      <a:endParaRPr lang="en-US" alt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常规治疗药物</a:t>
                      </a:r>
                      <a:endPar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总有效率：</a:t>
                      </a:r>
                      <a:r>
                        <a:rPr 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治疗组总有效率为57.1%，对照组总有效率为30%；</a:t>
                      </a:r>
                      <a:endParaRPr lang="en-US" altLang="en-US" sz="9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3"/>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sp>
        <p:nvSpPr>
          <p:cNvPr id="14" name="标题 1"/>
          <p:cNvSpPr>
            <a:spLocks noGrp="1"/>
          </p:cNvSpPr>
          <p:nvPr/>
        </p:nvSpPr>
        <p:spPr>
          <a:xfrm>
            <a:off x="1247989" y="201980"/>
            <a:ext cx="2561167"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03 </a:t>
            </a:r>
            <a:r>
              <a:rPr lang="zh-CN" altLang="en-US" sz="2400" b="1" dirty="0">
                <a:latin typeface="微软雅黑" panose="020B0503020204020204" pitchFamily="34" charset="-122"/>
                <a:ea typeface="微软雅黑" panose="020B0503020204020204" pitchFamily="34" charset="-122"/>
                <a:cs typeface="MS PGothic" panose="020B0600070205080204" charset="-128"/>
              </a:rPr>
              <a:t>有效性</a:t>
            </a:r>
            <a:endParaRPr lang="zh-CN" altLang="en-US" sz="2400" b="1" dirty="0">
              <a:latin typeface="微软雅黑" panose="020B0503020204020204" pitchFamily="34" charset="-122"/>
              <a:ea typeface="微软雅黑" panose="020B0503020204020204" pitchFamily="34" charset="-122"/>
              <a:cs typeface="MS PGothic" panose="020B0600070205080204" charset="-128"/>
            </a:endParaRPr>
          </a:p>
        </p:txBody>
      </p:sp>
      <p:cxnSp>
        <p:nvCxnSpPr>
          <p:cNvPr id="18" name="直接连接符 17"/>
          <p:cNvCxnSpPr/>
          <p:nvPr/>
        </p:nvCxnSpPr>
        <p:spPr>
          <a:xfrm flipV="1">
            <a:off x="1247989" y="762527"/>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custDataLst>
              <p:tags r:id="rId2"/>
            </p:custDataLst>
          </p:nvPr>
        </p:nvGraphicFramePr>
        <p:xfrm>
          <a:off x="419735" y="1557655"/>
          <a:ext cx="7773670" cy="3150870"/>
        </p:xfrm>
        <a:graphic>
          <a:graphicData uri="http://schemas.openxmlformats.org/drawingml/2006/table">
            <a:tbl>
              <a:tblPr firstRow="1" bandRow="1">
                <a:tableStyleId>{5940675A-B579-460E-94D1-54222C63F5DA}</a:tableStyleId>
              </a:tblPr>
              <a:tblGrid>
                <a:gridCol w="1139190"/>
                <a:gridCol w="849630"/>
                <a:gridCol w="654685"/>
                <a:gridCol w="5130165"/>
              </a:tblGrid>
              <a:tr h="370840">
                <a:tc gridSpan="4">
                  <a:txBody>
                    <a:bodyPr/>
                    <a:lstStyle/>
                    <a:p>
                      <a:pPr indent="0">
                        <a:buNone/>
                      </a:pPr>
                      <a:r>
                        <a:rPr lang="en-US" sz="1200" b="1">
                          <a:solidFill>
                            <a:srgbClr val="FF0000"/>
                          </a:solidFill>
                          <a:latin typeface="微软雅黑" panose="020B0503020204020204" pitchFamily="34" charset="-122"/>
                          <a:ea typeface="微软雅黑" panose="020B0503020204020204" pitchFamily="34" charset="-122"/>
                          <a:cs typeface="仿宋" panose="02010609060101010101" charset="-122"/>
                        </a:rPr>
                        <a:t>适应症</a:t>
                      </a:r>
                      <a:r>
                        <a:rPr lang="zh-CN" altLang="en-US" sz="1200" b="1">
                          <a:solidFill>
                            <a:srgbClr val="FF0000"/>
                          </a:solidFill>
                          <a:latin typeface="微软雅黑" panose="020B0503020204020204" pitchFamily="34" charset="-122"/>
                          <a:ea typeface="微软雅黑" panose="020B0503020204020204" pitchFamily="34" charset="-122"/>
                          <a:cs typeface="仿宋" panose="02010609060101010101" charset="-122"/>
                        </a:rPr>
                        <a:t>二</a:t>
                      </a:r>
                      <a:r>
                        <a:rPr lang="en-US" sz="1200" b="1">
                          <a:solidFill>
                            <a:srgbClr val="FF0000"/>
                          </a:solidFill>
                          <a:latin typeface="微软雅黑" panose="020B0503020204020204" pitchFamily="34" charset="-122"/>
                          <a:ea typeface="微软雅黑" panose="020B0503020204020204" pitchFamily="34" charset="-122"/>
                          <a:cs typeface="仿宋" panose="02010609060101010101" charset="-122"/>
                        </a:rPr>
                        <a:t>：</a:t>
                      </a:r>
                      <a:r>
                        <a:rPr lang="zh-CN" sz="1200" b="1">
                          <a:solidFill>
                            <a:srgbClr val="FF0000"/>
                          </a:solidFill>
                          <a:latin typeface="微软雅黑" panose="020B0503020204020204" pitchFamily="34" charset="-122"/>
                          <a:ea typeface="微软雅黑" panose="020B0503020204020204" pitchFamily="34" charset="-122"/>
                          <a:cs typeface="仿宋" panose="02010609060101010101" charset="-122"/>
                        </a:rPr>
                        <a:t>慢性支气管炎</a:t>
                      </a:r>
                      <a:endParaRPr lang="zh-CN" sz="1200" b="1">
                        <a:solidFill>
                          <a:srgbClr val="FF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3065">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研究名称</a:t>
                      </a:r>
                      <a:endParaRPr lang="en-US" altLang="en-US"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研究类型</a:t>
                      </a:r>
                      <a:endParaRPr lang="en-US" altLang="en-US"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参照药品</a:t>
                      </a:r>
                      <a:endParaRPr lang="en-US" altLang="en-US"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微软雅黑" panose="020B0503020204020204" pitchFamily="34" charset="-122"/>
                          <a:ea typeface="微软雅黑" panose="020B0503020204020204" pitchFamily="34" charset="-122"/>
                          <a:cs typeface="仿宋" panose="02010609060101010101" charset="-122"/>
                        </a:rPr>
                        <a:t>研究结果（主要临床结局指标、次要临床结局指标）</a:t>
                      </a:r>
                      <a:endParaRPr lang="en-US" altLang="en-US" sz="900" b="1">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7565">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仿宋" panose="02010609060101010101" charset="-122"/>
                        </a:rPr>
                        <a:t>百令胶囊治疗呼吸系统疾病有效性的系统评价</a:t>
                      </a:r>
                      <a:endParaRPr lang="en-US" altLang="en-US" sz="10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RCT随机对照试验的荟萃分析</a:t>
                      </a:r>
                      <a:endParaRPr lang="en-US"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ea typeface="微软雅黑" panose="020B0503020204020204" pitchFamily="34" charset="-122"/>
                          <a:cs typeface="仿宋" panose="02010609060101010101" charset="-122"/>
                        </a:rPr>
                        <a:t>常规西医治疗药物</a:t>
                      </a:r>
                      <a:endParaRPr lang="en-US" altLang="en-US" sz="10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纳入17 项百令胶囊联合常规治疗方案（试验组）对比单纯常规方案（对照组）治疗呼吸系统疾病的随机对照试验，荟萃分析结果显示，试验组患者</a:t>
                      </a:r>
                      <a:r>
                        <a:rPr 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有效率、FEV1水平、FVC水平、FEV1/FVC水平显著高于对照组</a:t>
                      </a: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，差异均有统计学意义。故百令胶囊治疗呼吸系统疾病疗效较好，可以</a:t>
                      </a:r>
                      <a:r>
                        <a:rPr 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显著改善患者肺部相关指标</a:t>
                      </a: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8380">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仿宋" panose="02010609060101010101" charset="-122"/>
                        </a:rPr>
                        <a:t>百令胶囊联合头孢哌酮舒巴坦治疗慢性支气管炎急性发作期的临床研究</a:t>
                      </a:r>
                      <a:endParaRPr lang="en-US" altLang="en-US" sz="10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单个样本量足够的RCT</a:t>
                      </a:r>
                      <a:endParaRPr lang="en-US"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ea typeface="微软雅黑" panose="020B0503020204020204" pitchFamily="34" charset="-122"/>
                          <a:cs typeface="仿宋" panose="02010609060101010101" charset="-122"/>
                        </a:rPr>
                        <a:t>注射用头孢哌酮钠舒巴坦钠</a:t>
                      </a:r>
                      <a:endParaRPr lang="en-US" altLang="en-US" sz="10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纳入慢性支气管炎急性发作期患者154 例，对照组患者静脉滴注注射用头孢哌酮钠舒巴坦钠，治疗组患者在此基础联合口服百令胶囊，两组患者均连续治疗15 天。治疗后，</a:t>
                      </a:r>
                      <a:r>
                        <a:rPr lang="zh-CN" alt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治疗</a:t>
                      </a:r>
                      <a:r>
                        <a:rPr 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组临床有效率显著</a:t>
                      </a:r>
                      <a:r>
                        <a:rPr lang="zh-CN" alt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高</a:t>
                      </a:r>
                      <a:r>
                        <a:rPr 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于</a:t>
                      </a:r>
                      <a:r>
                        <a:rPr lang="zh-CN" alt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对照</a:t>
                      </a:r>
                      <a:r>
                        <a:rPr 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组</a:t>
                      </a:r>
                      <a:r>
                        <a:rPr lang="zh-CN"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96.10% vs. 84.42%</a:t>
                      </a:r>
                      <a:r>
                        <a:rPr lang="zh-CN"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。且两组患者CRP水平和SGRQ 评分较治疗前显著降低，</a:t>
                      </a:r>
                      <a:r>
                        <a:rPr 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治疗组患者血清CRP 水平和SGRQ 评分比对照组降低更明显</a:t>
                      </a: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。治疗后，治疗组患者</a:t>
                      </a:r>
                      <a:r>
                        <a:rPr 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咳嗽消失时间、X 线炎症消失时间均显著早于对照组</a:t>
                      </a: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。治疗期间，治疗组</a:t>
                      </a:r>
                      <a:r>
                        <a:rPr 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药物不良反应发生率显著低于对照组</a:t>
                      </a: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1020">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百令胶囊辅助治疗慢性支气管炎80疗效观察</a:t>
                      </a:r>
                      <a:endParaRPr lang="en-US"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单个样本量足够的RCT</a:t>
                      </a:r>
                      <a:endParaRPr lang="en-US"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ea typeface="微软雅黑" panose="020B0503020204020204" pitchFamily="34" charset="-122"/>
                          <a:cs typeface="仿宋" panose="02010609060101010101" charset="-122"/>
                        </a:rPr>
                        <a:t>常规西医治疗药物</a:t>
                      </a:r>
                      <a:endParaRPr lang="en-US" altLang="en-US" sz="1000" b="0">
                        <a:solidFill>
                          <a:srgbClr val="000000"/>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纳入80例慢性支气管炎患者，治疗组显效24例，有效10例，无效6例，总有效率85％；对照组显效8例，有效18例，无效14例，总有效率65％。两组总有效率比较，P＜0．05。故百令胶囊对慢性支气管炎治疗有效，长期应用疗效更佳。</a:t>
                      </a:r>
                      <a:endParaRPr lang="en-US"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435610" y="843915"/>
            <a:ext cx="7939405" cy="645160"/>
          </a:xfrm>
          <a:prstGeom prst="rect">
            <a:avLst/>
          </a:prstGeom>
          <a:noFill/>
        </p:spPr>
        <p:txBody>
          <a:bodyPr wrap="square" rtlCol="0">
            <a:spAutoFit/>
          </a:bodyPr>
          <a:p>
            <a:pPr marL="285750" indent="-285750">
              <a:buFont typeface="Arial" panose="020B0604020202020204" pitchFamily="34" charset="0"/>
              <a:buChar char="•"/>
            </a:pPr>
            <a:r>
              <a:rPr lang="zh-CN" altLang="en-US" sz="1800" dirty="0">
                <a:latin typeface="+mn-ea"/>
                <a:ea typeface="+mn-ea"/>
                <a:sym typeface="+mn-ea"/>
              </a:rPr>
              <a:t>百令胶囊上市后做了大量临床试验和真实世界研究，在</a:t>
            </a:r>
            <a:r>
              <a:rPr lang="zh-CN" altLang="en-US" sz="1800" dirty="0">
                <a:solidFill>
                  <a:srgbClr val="FF0000"/>
                </a:solidFill>
                <a:latin typeface="+mn-ea"/>
                <a:ea typeface="+mn-ea"/>
                <a:sym typeface="+mn-ea"/>
              </a:rPr>
              <a:t>慢性支气管炎</a:t>
            </a:r>
            <a:r>
              <a:rPr lang="zh-CN" altLang="en-US" sz="1800" dirty="0">
                <a:latin typeface="+mn-ea"/>
                <a:ea typeface="+mn-ea"/>
                <a:sym typeface="+mn-ea"/>
              </a:rPr>
              <a:t>治疗领域中具有疗效优势</a:t>
            </a:r>
            <a:endParaRPr lang="zh-CN" altLang="en-US" sz="1800" dirty="0">
              <a:latin typeface="+mn-ea"/>
              <a:ea typeface="+mn-ea"/>
            </a:endParaRPr>
          </a:p>
        </p:txBody>
      </p:sp>
    </p:spTree>
    <p:custDataLst>
      <p:tags r:id="rId3"/>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sp>
        <p:nvSpPr>
          <p:cNvPr id="14" name="标题 1"/>
          <p:cNvSpPr>
            <a:spLocks noGrp="1"/>
          </p:cNvSpPr>
          <p:nvPr/>
        </p:nvSpPr>
        <p:spPr>
          <a:xfrm>
            <a:off x="1247989" y="201980"/>
            <a:ext cx="2561167"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04</a:t>
            </a:r>
            <a:r>
              <a:rPr lang="zh-CN" altLang="en-US" sz="2400" b="1" dirty="0">
                <a:latin typeface="微软雅黑" panose="020B0503020204020204" pitchFamily="34" charset="-122"/>
                <a:ea typeface="微软雅黑" panose="020B0503020204020204" pitchFamily="34" charset="-122"/>
                <a:cs typeface="MS PGothic" panose="020B0600070205080204" charset="-128"/>
              </a:rPr>
              <a:t> 创新性</a:t>
            </a:r>
            <a:endParaRPr lang="zh-CN" altLang="en-US" sz="2400" b="1" dirty="0">
              <a:latin typeface="微软雅黑" panose="020B0503020204020204" pitchFamily="34" charset="-122"/>
              <a:ea typeface="微软雅黑" panose="020B0503020204020204" pitchFamily="34" charset="-122"/>
              <a:cs typeface="MS PGothic" panose="020B0600070205080204" charset="-128"/>
            </a:endParaRPr>
          </a:p>
        </p:txBody>
      </p:sp>
      <p:cxnSp>
        <p:nvCxnSpPr>
          <p:cNvPr id="18" name="直接连接符 17"/>
          <p:cNvCxnSpPr/>
          <p:nvPr/>
        </p:nvCxnSpPr>
        <p:spPr>
          <a:xfrm flipV="1">
            <a:off x="1247989" y="762527"/>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0330" y="928371"/>
            <a:ext cx="8764270" cy="3470712"/>
          </a:xfrm>
          <a:prstGeom prst="rect">
            <a:avLst/>
          </a:prstGeom>
          <a:noFill/>
        </p:spPr>
        <p:txBody>
          <a:bodyPr wrap="square" rtlCol="0">
            <a:noAutofit/>
          </a:bodyPr>
          <a:lstStyle/>
          <a:p>
            <a:pPr marL="285750" indent="-285750" algn="l">
              <a:lnSpc>
                <a:spcPct val="150000"/>
              </a:lnSpc>
              <a:buFont typeface="Arial" panose="020B0604020202020204" pitchFamily="34" charset="0"/>
              <a:buChar char="•"/>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为</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自主知识产权的创新药</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国家中药一类新药。</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Font typeface="Arial" panose="020B0604020202020204" pitchFamily="34" charset="0"/>
              <a:buChar char="•"/>
            </a:pPr>
            <a:r>
              <a:rPr lang="zh-CN" altLang="en-US" sz="1400" b="1"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生产</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工艺创新性：</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通过中国被毛孢菌、水解液培养基、低温发酵等特殊生产工艺选育和培养冬虫夏草真菌，最终获得有效成分最大程度接近于天然冬虫夏草的菌丝体。其生产与研究先后申请获得</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45</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项发明专利。</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50000"/>
              </a:lnSpc>
              <a:buFont typeface="Arial" panose="020B0604020202020204" pitchFamily="34" charset="0"/>
              <a:buChar char="•"/>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临床创新性：</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gn="l">
              <a:lnSpc>
                <a:spcPct val="150000"/>
              </a:lnSpc>
              <a:buFont typeface="Wingdings" panose="05000000000000000000" charset="0"/>
              <a:buChar char="Ø"/>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在肾脏病领域对抑制肾小球系</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膜细胞</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增殖、活化，减轻药物毒性反应，促进细胞增殖，保护肾小管，抑制TGF-β1及Snail表达，从而拮抗肾间质</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纤维化达到</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保护肾脏的作用，</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改善慢性肾功能不全患者肾脏病指标，延缓进展</a:t>
            </a:r>
            <a:r>
              <a:rPr lang="zh-CN" altLang="en-US" sz="1400" dirty="0">
                <a:solidFill>
                  <a:srgbClr val="194E94"/>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solidFill>
                <a:srgbClr val="194E94"/>
              </a:solidFill>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gn="l">
              <a:lnSpc>
                <a:spcPct val="150000"/>
              </a:lnSpc>
              <a:buFont typeface="Wingdings" panose="05000000000000000000" charset="0"/>
              <a:buChar char="Ø"/>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在呼吸领域，对基态下和TGF-β1诱导下肺泡上皮细胞和成纤维细胞具有增殖抑制作用；对病变组织来源的成纤维细胞抑制效应更为显著，具有一定的细胞特异性，</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可改善慢支患者肺功能、延缓呼吸疾病进程</a:t>
            </a:r>
            <a:r>
              <a:rPr lang="zh-CN" altLang="en-US" sz="14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dirty="0">
              <a:solidFill>
                <a:srgbClr val="194E9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lvl="1" indent="-285750" algn="l">
              <a:lnSpc>
                <a:spcPct val="150000"/>
              </a:lnSpc>
              <a:buFont typeface="Wingdings" panose="05000000000000000000" charset="0"/>
              <a:buChar char="Ø"/>
            </a:pPr>
            <a:r>
              <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百令胶囊被纳入</a:t>
            </a:r>
            <a:r>
              <a:rPr lang="en-US" altLang="zh-CN" sz="1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《中成药防治新型冠状病毒肺炎专家共识》、《中医药治疗新型冠状病毒感染核酸/抗原转阴后常见症专家共识》</a:t>
            </a:r>
            <a:r>
              <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等推荐用药，在减轻患者症状、促进康复等方面发挥了重要作用</a:t>
            </a:r>
            <a:endPar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屏幕上写着字&#10;&#10;中度可信度描述已自动生成"/>
          <p:cNvPicPr>
            <a:picLocks noChangeAspect="1"/>
          </p:cNvPicPr>
          <p:nvPr/>
        </p:nvPicPr>
        <p:blipFill>
          <a:blip r:embed="rId1"/>
          <a:stretch>
            <a:fillRect/>
          </a:stretch>
        </p:blipFill>
        <p:spPr>
          <a:xfrm>
            <a:off x="419908" y="220141"/>
            <a:ext cx="854326" cy="692668"/>
          </a:xfrm>
          <a:prstGeom prst="rect">
            <a:avLst/>
          </a:prstGeom>
        </p:spPr>
      </p:pic>
      <p:sp>
        <p:nvSpPr>
          <p:cNvPr id="14" name="标题 1"/>
          <p:cNvSpPr>
            <a:spLocks noGrp="1"/>
          </p:cNvSpPr>
          <p:nvPr/>
        </p:nvSpPr>
        <p:spPr>
          <a:xfrm>
            <a:off x="1247989" y="201980"/>
            <a:ext cx="2561167" cy="710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a:latin typeface="微软雅黑" panose="020B0503020204020204" pitchFamily="34" charset="-122"/>
                <a:ea typeface="微软雅黑" panose="020B0503020204020204" pitchFamily="34" charset="-122"/>
                <a:cs typeface="MS PGothic" panose="020B0600070205080204" charset="-128"/>
              </a:rPr>
              <a:t>05</a:t>
            </a:r>
            <a:r>
              <a:rPr lang="zh-CN" altLang="en-US" sz="2400" b="1" dirty="0">
                <a:latin typeface="微软雅黑" panose="020B0503020204020204" pitchFamily="34" charset="-122"/>
                <a:ea typeface="微软雅黑" panose="020B0503020204020204" pitchFamily="34" charset="-122"/>
                <a:cs typeface="MS PGothic" panose="020B0600070205080204" charset="-128"/>
              </a:rPr>
              <a:t> 公平性</a:t>
            </a:r>
            <a:endParaRPr lang="zh-CN" altLang="en-US" sz="2400" b="1" dirty="0">
              <a:latin typeface="微软雅黑" panose="020B0503020204020204" pitchFamily="34" charset="-122"/>
              <a:ea typeface="微软雅黑" panose="020B0503020204020204" pitchFamily="34" charset="-122"/>
              <a:cs typeface="MS PGothic" panose="020B0600070205080204" charset="-128"/>
            </a:endParaRPr>
          </a:p>
        </p:txBody>
      </p:sp>
      <p:cxnSp>
        <p:nvCxnSpPr>
          <p:cNvPr id="18" name="直接连接符 17"/>
          <p:cNvCxnSpPr/>
          <p:nvPr/>
        </p:nvCxnSpPr>
        <p:spPr>
          <a:xfrm flipV="1">
            <a:off x="1247989" y="762527"/>
            <a:ext cx="7540411" cy="13045"/>
          </a:xfrm>
          <a:prstGeom prst="line">
            <a:avLst/>
          </a:prstGeom>
          <a:ln w="28575">
            <a:solidFill>
              <a:srgbClr val="194E9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89865" y="851312"/>
            <a:ext cx="8764270" cy="38309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b="1" dirty="0">
                <a:solidFill>
                  <a:schemeClr val="tx1">
                    <a:lumMod val="95000"/>
                    <a:lumOff val="5000"/>
                  </a:schemeClr>
                </a:solidFill>
                <a:latin typeface="+mn-ea"/>
                <a:ea typeface="+mn-ea"/>
              </a:rPr>
              <a:t>所治疗疾病对公共安全的影响</a:t>
            </a:r>
            <a:r>
              <a:rPr lang="zh-CN" altLang="en-US" sz="1600" b="1" dirty="0" smtClean="0">
                <a:solidFill>
                  <a:schemeClr val="tx1">
                    <a:lumMod val="95000"/>
                    <a:lumOff val="5000"/>
                  </a:schemeClr>
                </a:solidFill>
                <a:latin typeface="+mn-ea"/>
                <a:ea typeface="+mn-ea"/>
              </a:rPr>
              <a:t>：</a:t>
            </a:r>
            <a:r>
              <a:rPr lang="zh-CN" altLang="en-US" sz="1400" dirty="0">
                <a:solidFill>
                  <a:schemeClr val="tx1">
                    <a:lumMod val="95000"/>
                    <a:lumOff val="5000"/>
                  </a:schemeClr>
                </a:solidFill>
                <a:latin typeface="+mn-ea"/>
                <a:ea typeface="+mn-ea"/>
              </a:rPr>
              <a:t>流行病学结果显示成人</a:t>
            </a:r>
            <a:r>
              <a:rPr lang="en-US" altLang="zh-CN" sz="1400" dirty="0">
                <a:solidFill>
                  <a:schemeClr val="tx1">
                    <a:lumMod val="95000"/>
                    <a:lumOff val="5000"/>
                  </a:schemeClr>
                </a:solidFill>
                <a:latin typeface="+mn-ea"/>
                <a:ea typeface="+mn-ea"/>
              </a:rPr>
              <a:t>CKD</a:t>
            </a:r>
            <a:r>
              <a:rPr lang="zh-CN" altLang="en-US" sz="1400" dirty="0">
                <a:solidFill>
                  <a:schemeClr val="tx1">
                    <a:lumMod val="95000"/>
                    <a:lumOff val="5000"/>
                  </a:schemeClr>
                </a:solidFill>
                <a:latin typeface="+mn-ea"/>
                <a:ea typeface="+mn-ea"/>
              </a:rPr>
              <a:t>患病率</a:t>
            </a:r>
            <a:r>
              <a:rPr lang="en-US" altLang="zh-CN" sz="1400" dirty="0">
                <a:solidFill>
                  <a:schemeClr val="tx1">
                    <a:lumMod val="95000"/>
                    <a:lumOff val="5000"/>
                  </a:schemeClr>
                </a:solidFill>
                <a:latin typeface="+mn-ea"/>
                <a:ea typeface="+mn-ea"/>
              </a:rPr>
              <a:t>8.2%</a:t>
            </a:r>
            <a:r>
              <a:rPr lang="zh-CN" altLang="en-US" sz="1400" dirty="0">
                <a:solidFill>
                  <a:schemeClr val="tx1">
                    <a:lumMod val="95000"/>
                    <a:lumOff val="5000"/>
                  </a:schemeClr>
                </a:solidFill>
                <a:latin typeface="+mn-ea"/>
                <a:ea typeface="+mn-ea"/>
              </a:rPr>
              <a:t>，其患病率高、病死率高、预后差、医疗费用大；慢性支气管炎是呼吸系统常见慢性炎症性疾病，患病率约为</a:t>
            </a:r>
            <a:r>
              <a:rPr lang="en-US" altLang="zh-CN" sz="1400" dirty="0">
                <a:solidFill>
                  <a:schemeClr val="tx1">
                    <a:lumMod val="95000"/>
                    <a:lumOff val="5000"/>
                  </a:schemeClr>
                </a:solidFill>
                <a:latin typeface="+mn-ea"/>
                <a:ea typeface="+mn-ea"/>
              </a:rPr>
              <a:t>4%</a:t>
            </a:r>
            <a:r>
              <a:rPr lang="zh-CN" altLang="en-US" sz="1400" dirty="0">
                <a:solidFill>
                  <a:schemeClr val="tx1">
                    <a:lumMod val="95000"/>
                    <a:lumOff val="5000"/>
                  </a:schemeClr>
                </a:solidFill>
                <a:latin typeface="+mn-ea"/>
                <a:ea typeface="+mn-ea"/>
              </a:rPr>
              <a:t>，病情迁延不愈，易于反复发作。两者均严重影响患者的生命质量，增加医疗卫生系统的负担。</a:t>
            </a:r>
            <a:r>
              <a:rPr lang="zh-CN" altLang="en-US" sz="1400" b="1" dirty="0">
                <a:solidFill>
                  <a:srgbClr val="FF0000"/>
                </a:solidFill>
                <a:latin typeface="+mn-ea"/>
                <a:ea typeface="+mn-ea"/>
              </a:rPr>
              <a:t>百令胶囊对慢性肾功能不全、慢性支气管炎具有良好疗效</a:t>
            </a:r>
            <a:r>
              <a:rPr lang="zh-CN" altLang="en-US" sz="1400" dirty="0">
                <a:solidFill>
                  <a:schemeClr val="tx1">
                    <a:lumMod val="95000"/>
                    <a:lumOff val="5000"/>
                  </a:schemeClr>
                </a:solidFill>
                <a:latin typeface="+mn-ea"/>
                <a:ea typeface="+mn-ea"/>
              </a:rPr>
              <a:t>，调节免疫，有利于降低人群疾病负担。</a:t>
            </a:r>
            <a:endParaRPr lang="zh-CN" altLang="en-US" sz="1800" dirty="0">
              <a:solidFill>
                <a:schemeClr val="tx1">
                  <a:lumMod val="95000"/>
                  <a:lumOff val="5000"/>
                </a:schemeClr>
              </a:solidFill>
              <a:latin typeface="+mn-ea"/>
              <a:ea typeface="+mn-ea"/>
            </a:endParaRPr>
          </a:p>
          <a:p>
            <a:pPr marL="285750" indent="-285750">
              <a:lnSpc>
                <a:spcPct val="150000"/>
              </a:lnSpc>
              <a:buFont typeface="Arial" panose="020B0604020202020204" pitchFamily="34" charset="0"/>
              <a:buChar char="•"/>
            </a:pPr>
            <a:r>
              <a:rPr lang="zh-CN" altLang="en-US" sz="1600" b="1" dirty="0">
                <a:solidFill>
                  <a:schemeClr val="tx1">
                    <a:lumMod val="95000"/>
                    <a:lumOff val="5000"/>
                  </a:schemeClr>
                </a:solidFill>
                <a:latin typeface="+mn-ea"/>
                <a:ea typeface="+mn-ea"/>
                <a:sym typeface="+mn-ea"/>
              </a:rPr>
              <a:t>符合保基本原则</a:t>
            </a:r>
            <a:r>
              <a:rPr lang="zh-CN" altLang="en-US" sz="1600" b="1" dirty="0" smtClean="0">
                <a:solidFill>
                  <a:schemeClr val="tx1">
                    <a:lumMod val="95000"/>
                    <a:lumOff val="5000"/>
                  </a:schemeClr>
                </a:solidFill>
                <a:latin typeface="+mn-ea"/>
                <a:ea typeface="+mn-ea"/>
                <a:sym typeface="+mn-ea"/>
              </a:rPr>
              <a:t>：</a:t>
            </a:r>
            <a:r>
              <a:rPr lang="zh-CN" altLang="en-US" sz="1400" dirty="0">
                <a:solidFill>
                  <a:schemeClr val="tx1">
                    <a:lumMod val="95000"/>
                    <a:lumOff val="5000"/>
                  </a:schemeClr>
                </a:solidFill>
                <a:latin typeface="+mn-ea"/>
                <a:ea typeface="+mn-ea"/>
                <a:sym typeface="+mn-ea"/>
              </a:rPr>
              <a:t>慢性肾功能不全与慢性支气管炎患者人群庞大，百令胶囊疗效佳、安全性高，符合保障参保人员合理的用药；与医保目录内同类品种相比，</a:t>
            </a:r>
            <a:r>
              <a:rPr lang="zh-CN" altLang="en-US" sz="1400" b="1" dirty="0">
                <a:solidFill>
                  <a:srgbClr val="FF0000"/>
                </a:solidFill>
                <a:latin typeface="+mn-ea"/>
                <a:ea typeface="+mn-ea"/>
                <a:sym typeface="+mn-ea"/>
              </a:rPr>
              <a:t>百令胶囊治疗成本最小</a:t>
            </a:r>
            <a:r>
              <a:rPr lang="zh-CN" altLang="en-US" sz="1400" dirty="0">
                <a:solidFill>
                  <a:schemeClr val="tx1">
                    <a:lumMod val="95000"/>
                    <a:lumOff val="5000"/>
                  </a:schemeClr>
                </a:solidFill>
                <a:latin typeface="+mn-ea"/>
                <a:ea typeface="+mn-ea"/>
                <a:sym typeface="+mn-ea"/>
              </a:rPr>
              <a:t>，是最具有经济性的方案，故药品费用水平与参保人承受能力相适应</a:t>
            </a:r>
            <a:r>
              <a:rPr lang="zh-CN" altLang="en-US" sz="1400" dirty="0" smtClean="0">
                <a:solidFill>
                  <a:schemeClr val="tx1">
                    <a:lumMod val="95000"/>
                    <a:lumOff val="5000"/>
                  </a:schemeClr>
                </a:solidFill>
                <a:latin typeface="+mn-ea"/>
                <a:ea typeface="+mn-ea"/>
                <a:sym typeface="+mn-ea"/>
              </a:rPr>
              <a:t>。</a:t>
            </a:r>
            <a:endParaRPr lang="en-US" altLang="zh-CN" sz="1400" dirty="0" smtClean="0">
              <a:solidFill>
                <a:schemeClr val="tx1">
                  <a:lumMod val="95000"/>
                  <a:lumOff val="5000"/>
                </a:schemeClr>
              </a:solidFill>
              <a:latin typeface="+mn-ea"/>
              <a:ea typeface="+mn-ea"/>
              <a:sym typeface="+mn-ea"/>
            </a:endParaRPr>
          </a:p>
          <a:p>
            <a:pPr marL="285750" indent="-285750">
              <a:lnSpc>
                <a:spcPct val="150000"/>
              </a:lnSpc>
              <a:buFont typeface="Arial" panose="020B0604020202020204" pitchFamily="34" charset="0"/>
              <a:buChar char="•"/>
            </a:pPr>
            <a:r>
              <a:rPr lang="zh-CN" altLang="en-US" sz="1600" b="1" dirty="0">
                <a:solidFill>
                  <a:schemeClr val="tx1">
                    <a:lumMod val="95000"/>
                    <a:lumOff val="5000"/>
                  </a:schemeClr>
                </a:solidFill>
                <a:latin typeface="+mn-ea"/>
                <a:ea typeface="+mn-ea"/>
              </a:rPr>
              <a:t>弥补药品目录短板：</a:t>
            </a:r>
            <a:r>
              <a:rPr lang="zh-CN" altLang="en-US" sz="1400" dirty="0">
                <a:solidFill>
                  <a:schemeClr val="tx1">
                    <a:lumMod val="95000"/>
                    <a:lumOff val="5000"/>
                  </a:schemeClr>
                </a:solidFill>
                <a:latin typeface="+mn-ea"/>
                <a:ea typeface="+mn-ea"/>
              </a:rPr>
              <a:t>百令胶囊作为具有保护肾小球和肾小管，拮抗肾脏和肺间质纤维化药物，弥补目录内治疗上的不足，</a:t>
            </a:r>
            <a:r>
              <a:rPr lang="zh-CN" altLang="en-US" sz="1400" b="1" dirty="0">
                <a:solidFill>
                  <a:srgbClr val="FF0000"/>
                </a:solidFill>
                <a:latin typeface="+mn-ea"/>
                <a:ea typeface="+mn-ea"/>
              </a:rPr>
              <a:t>为广大慢性肾功能不全与慢性支气管炎患者</a:t>
            </a:r>
            <a:r>
              <a:rPr lang="zh-CN" altLang="en-US" sz="1400" dirty="0">
                <a:solidFill>
                  <a:schemeClr val="tx1">
                    <a:lumMod val="95000"/>
                    <a:lumOff val="5000"/>
                  </a:schemeClr>
                </a:solidFill>
                <a:latin typeface="+mn-ea"/>
                <a:ea typeface="+mn-ea"/>
              </a:rPr>
              <a:t>带来临床获益。</a:t>
            </a:r>
            <a:endParaRPr lang="zh-CN" altLang="en-US" sz="1400" dirty="0">
              <a:solidFill>
                <a:schemeClr val="tx1">
                  <a:lumMod val="95000"/>
                  <a:lumOff val="5000"/>
                </a:schemeClr>
              </a:solidFill>
              <a:latin typeface="+mn-ea"/>
              <a:ea typeface="+mn-ea"/>
            </a:endParaRPr>
          </a:p>
          <a:p>
            <a:pPr marL="285750" indent="-285750">
              <a:lnSpc>
                <a:spcPct val="150000"/>
              </a:lnSpc>
              <a:buFont typeface="Arial" panose="020B0604020202020204" pitchFamily="34" charset="0"/>
              <a:buChar char="•"/>
            </a:pPr>
            <a:r>
              <a:rPr lang="zh-CN" altLang="en-US" sz="1600" b="1" dirty="0">
                <a:solidFill>
                  <a:schemeClr val="tx1">
                    <a:lumMod val="95000"/>
                    <a:lumOff val="5000"/>
                  </a:schemeClr>
                </a:solidFill>
                <a:latin typeface="+mn-ea"/>
                <a:ea typeface="+mn-ea"/>
              </a:rPr>
              <a:t>临床管理难度：</a:t>
            </a:r>
            <a:r>
              <a:rPr lang="zh-CN" altLang="en-US" sz="1400" dirty="0">
                <a:solidFill>
                  <a:schemeClr val="tx1">
                    <a:lumMod val="95000"/>
                    <a:lumOff val="5000"/>
                  </a:schemeClr>
                </a:solidFill>
                <a:latin typeface="+mn-ea"/>
                <a:ea typeface="+mn-ea"/>
              </a:rPr>
              <a:t>百令胶囊不需要特殊时间给药，无特殊技术和管理要求，安全性较好，不良反应救治难度低，疾病明确，对于临床医生、护士、药师临床管理难度较低</a:t>
            </a:r>
            <a:r>
              <a:rPr lang="zh-CN" altLang="en-US" sz="1400" dirty="0" smtClean="0">
                <a:solidFill>
                  <a:schemeClr val="tx1">
                    <a:lumMod val="95000"/>
                    <a:lumOff val="5000"/>
                  </a:schemeClr>
                </a:solidFill>
                <a:latin typeface="+mn-ea"/>
                <a:ea typeface="+mn-ea"/>
              </a:rPr>
              <a:t>。</a:t>
            </a:r>
            <a:endParaRPr lang="zh-CN" altLang="en-US" sz="1400" b="1" spc="15" dirty="0" smtClean="0">
              <a:solidFill>
                <a:srgbClr val="FF0000"/>
              </a:solidFill>
              <a:latin typeface="+mn-ea"/>
              <a:ea typeface="+mn-ea"/>
              <a:cs typeface="微软雅黑" panose="020B0503020204020204" pitchFamily="34" charset="-122"/>
              <a:sym typeface="+mn-ea"/>
            </a:endParaRPr>
          </a:p>
        </p:txBody>
      </p:sp>
    </p:spTree>
    <p:custDataLst>
      <p:tags r:id="rId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DIAGRAM_VIRTUALLY_FRAME" val="{&quot;height&quot;:272.48763779527565,&quot;left&quot;:68.6867716535433,&quot;top&quot;:96.2835433070866,&quot;width&quot;:407.44574803149607}"/>
</p:tagLst>
</file>

<file path=ppt/tags/tag64.xml><?xml version="1.0" encoding="utf-8"?>
<p:tagLst xmlns:p="http://schemas.openxmlformats.org/presentationml/2006/main">
  <p:tag name="KSO_WM_DIAGRAM_VIRTUALLY_FRAME" val="{&quot;height&quot;:272.48763779527565,&quot;left&quot;:68.6867716535433,&quot;top&quot;:96.2835433070866,&quot;width&quot;:407.44574803149607}"/>
</p:tagLst>
</file>

<file path=ppt/tags/tag65.xml><?xml version="1.0" encoding="utf-8"?>
<p:tagLst xmlns:p="http://schemas.openxmlformats.org/presentationml/2006/main">
  <p:tag name="KSO_WM_DIAGRAM_VIRTUALLY_FRAME" val="{&quot;height&quot;:272.48763779527565,&quot;left&quot;:68.6867716535433,&quot;top&quot;:96.2835433070866,&quot;width&quot;:407.44574803149607}"/>
</p:tagLst>
</file>

<file path=ppt/tags/tag66.xml><?xml version="1.0" encoding="utf-8"?>
<p:tagLst xmlns:p="http://schemas.openxmlformats.org/presentationml/2006/main">
  <p:tag name="KSO_WM_DIAGRAM_VIRTUALLY_FRAME" val="{&quot;height&quot;:272.48763779527565,&quot;left&quot;:68.6867716535433,&quot;top&quot;:96.2835433070866,&quot;width&quot;:407.44574803149607}"/>
</p:tagLst>
</file>

<file path=ppt/tags/tag67.xml><?xml version="1.0" encoding="utf-8"?>
<p:tagLst xmlns:p="http://schemas.openxmlformats.org/presentationml/2006/main">
  <p:tag name="KSO_WM_DIAGRAM_VIRTUALLY_FRAME" val="{&quot;height&quot;:272.48763779527565,&quot;left&quot;:68.6867716535433,&quot;top&quot;:96.2835433070866,&quot;width&quot;:407.44574803149607}"/>
</p:tagLst>
</file>

<file path=ppt/tags/tag68.xml><?xml version="1.0" encoding="utf-8"?>
<p:tagLst xmlns:p="http://schemas.openxmlformats.org/presentationml/2006/main">
  <p:tag name="KSO_WM_DIAGRAM_VIRTUALLY_FRAME" val="{&quot;height&quot;:272.48763779527565,&quot;left&quot;:68.6867716535433,&quot;top&quot;:96.2835433070866,&quot;width&quot;:407.44574803149607}"/>
</p:tagLst>
</file>

<file path=ppt/tags/tag69.xml><?xml version="1.0" encoding="utf-8"?>
<p:tagLst xmlns:p="http://schemas.openxmlformats.org/presentationml/2006/main">
  <p:tag name="KSO_WM_DIAGRAM_VIRTUALLY_FRAME" val="{&quot;height&quot;:272.48763779527565,&quot;left&quot;:68.6867716535433,&quot;top&quot;:96.2835433070866,&quot;width&quot;:407.44574803149607}"/>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272.48763779527565,&quot;left&quot;:68.6867716535433,&quot;top&quot;:96.2835433070866,&quot;width&quot;:407.44574803149607}"/>
</p:tagLst>
</file>

<file path=ppt/tags/tag71.xml><?xml version="1.0" encoding="utf-8"?>
<p:tagLst xmlns:p="http://schemas.openxmlformats.org/presentationml/2006/main">
  <p:tag name="KSO_WM_DIAGRAM_VIRTUALLY_FRAME" val="{&quot;height&quot;:272.48763779527565,&quot;left&quot;:68.6867716535433,&quot;top&quot;:96.2835433070866,&quot;width&quot;:407.44574803149607}"/>
</p:tagLst>
</file>

<file path=ppt/tags/tag72.xml><?xml version="1.0" encoding="utf-8"?>
<p:tagLst xmlns:p="http://schemas.openxmlformats.org/presentationml/2006/main">
  <p:tag name="KSO_WM_DIAGRAM_VIRTUALLY_FRAME" val="{&quot;height&quot;:272.48763779527565,&quot;left&quot;:68.6867716535433,&quot;top&quot;:96.2835433070866,&quot;width&quot;:407.44574803149607}"/>
</p:tagLst>
</file>

<file path=ppt/tags/tag73.xml><?xml version="1.0" encoding="utf-8"?>
<p:tagLst xmlns:p="http://schemas.openxmlformats.org/presentationml/2006/main">
  <p:tag name="KSO_WM_DIAGRAM_VIRTUALLY_FRAME" val="{&quot;height&quot;:272.48763779527565,&quot;left&quot;:68.6867716535433,&quot;top&quot;:96.2835433070866,&quot;width&quot;:407.44574803149607}"/>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UNIT_TABLE_BEAUTIFY" val="smartTable{afe362ca-3709-4682-b456-3489adb8c70a}"/>
  <p:tag name="TABLE_ENDDRAG_ORIGIN_RECT" val="579*198"/>
  <p:tag name="TABLE_ENDDRAG_RECT" val="48*198*579*198"/>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UNIT_TABLE_BEAUTIFY" val="smartTable{71b33f2b-67b6-4c6d-8c03-2392c2c3e91d}"/>
  <p:tag name="TABLE_RECT" val="36*181.3*888*163.7"/>
  <p:tag name="TABLE_EMPHASIZE_COLOR" val="240117"/>
  <p:tag name="TABLE_ONEKEY_SKIN_IDX" val="0"/>
  <p:tag name="TABLE_SKINIDX" val="0"/>
  <p:tag name="TABLE_COLORIDX" val="2"/>
  <p:tag name="TABLE_ENDDRAG_ORIGIN_RECT" val="629*200"/>
  <p:tag name="TABLE_ENDDRAG_RECT" val="45*94*629*200"/>
  <p:tag name="TABLE_COLOR_RGB" val="0x000000*0xFFFFFF*0x212121*0xFFFFFF*0x03A9F5*0x00BCD5*0x009788*0x4CB050*0x8CC34B*0xCDDC39"/>
</p:tagLst>
</file>

<file path=ppt/tags/tag78.xml><?xml version="1.0" encoding="utf-8"?>
<p:tagLst xmlns:p="http://schemas.openxmlformats.org/presentationml/2006/main">
  <p:tag name="KSO_WM_BEAUTIFY_FLAG" val="#wm#"/>
  <p:tag name="KSO_WM_TEMPLATE_CATEGORY" val="custom"/>
  <p:tag name="KSO_WM_TEMPLATE_INDEX" val="20205176"/>
</p:tagLst>
</file>

<file path=ppt/tags/tag79.xml><?xml version="1.0" encoding="utf-8"?>
<p:tagLst xmlns:p="http://schemas.openxmlformats.org/presentationml/2006/main">
  <p:tag name="KSO_WM_UNIT_TABLE_BEAUTIFY" val="smartTable{d80d2134-56d8-4593-92dc-cf386131c77b}"/>
  <p:tag name="TABLE_ENDDRAG_ORIGIN_RECT" val="622*270"/>
  <p:tag name="TABLE_ENDDRAG_RECT" val="33*122*622*27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176"/>
</p:tagLst>
</file>

<file path=ppt/tags/tag81.xml><?xml version="1.0" encoding="utf-8"?>
<p:tagLst xmlns:p="http://schemas.openxmlformats.org/presentationml/2006/main">
  <p:tag name="KSO_WM_UNIT_TABLE_BEAUTIFY" val="smartTable{21b1c11c-f4c8-46d8-a264-a7f9a7bbc433}"/>
  <p:tag name="TABLE_ENDDRAG_ORIGIN_RECT" val="612*234"/>
  <p:tag name="TABLE_ENDDRAG_RECT" val="52*140*612*234"/>
</p:tagLst>
</file>

<file path=ppt/tags/tag82.xml><?xml version="1.0" encoding="utf-8"?>
<p:tagLst xmlns:p="http://schemas.openxmlformats.org/presentationml/2006/main">
  <p:tag name="KSO_WM_BEAUTIFY_FLAG" val="#wm#"/>
  <p:tag name="KSO_WM_TEMPLATE_CATEGORY" val="custom"/>
  <p:tag name="KSO_WM_TEMPLATE_INDEX" val="20205176"/>
</p:tagLst>
</file>

<file path=ppt/tags/tag83.xml><?xml version="1.0" encoding="utf-8"?>
<p:tagLst xmlns:p="http://schemas.openxmlformats.org/presentationml/2006/main">
  <p:tag name="KSO_WM_BEAUTIFY_FLAG" val="#wm#"/>
  <p:tag name="KSO_WM_TEMPLATE_CATEGORY" val="custom"/>
  <p:tag name="KSO_WM_TEMPLATE_INDEX" val="20205176"/>
</p:tagLst>
</file>

<file path=ppt/tags/tag84.xml><?xml version="1.0" encoding="utf-8"?>
<p:tagLst xmlns:p="http://schemas.openxmlformats.org/presentationml/2006/main">
  <p:tag name="KSO_WM_BEAUTIFY_FLAG" val="#wm#"/>
  <p:tag name="KSO_WM_TEMPLATE_CATEGORY" val="custom"/>
  <p:tag name="KSO_WM_TEMPLATE_INDEX" val="20205176"/>
</p:tagLst>
</file>

<file path=ppt/tags/tag85.xml><?xml version="1.0" encoding="utf-8"?>
<p:tagLst xmlns:p="http://schemas.openxmlformats.org/presentationml/2006/main">
  <p:tag name="KSO_WPP_MARK_KEY" val="47a905a8-e2f5-40b3-b48d-c090c095a05b"/>
  <p:tag name="COMMONDATA" val="eyJoZGlkIjoiMzlmYmYxNzJiZDlkZTA4ZjI2ZDA3ZmExOTcxN2ViY2IifQ=="/>
  <p:tag name="commondata" val="eyJoZGlkIjoiZmJmNzU3MTI2OGU5OTViMjU1MjYzZjAzNmJhMDY4OGI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4129</Words>
  <Application>WPS 演示</Application>
  <PresentationFormat>全屏显示(16:9)</PresentationFormat>
  <Paragraphs>207</Paragraphs>
  <Slides>9</Slides>
  <Notes>7</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9</vt:i4>
      </vt:variant>
    </vt:vector>
  </HeadingPairs>
  <TitlesOfParts>
    <vt:vector size="24" baseType="lpstr">
      <vt:lpstr>Arial</vt:lpstr>
      <vt:lpstr>宋体</vt:lpstr>
      <vt:lpstr>Wingdings</vt:lpstr>
      <vt:lpstr>MS PGothic</vt:lpstr>
      <vt:lpstr>Calibri</vt:lpstr>
      <vt:lpstr>微软雅黑</vt:lpstr>
      <vt:lpstr>Wingdings</vt:lpstr>
      <vt:lpstr>仿宋</vt:lpstr>
      <vt:lpstr>Arial Unicode MS</vt:lpstr>
      <vt:lpstr>等线 Light</vt:lpstr>
      <vt:lpstr>Calibri Light</vt:lpstr>
      <vt:lpstr>等线</vt:lpstr>
      <vt:lpstr>2_自定义设计方案</vt:lpstr>
      <vt:lpstr>Office 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sunv</dc:creator>
  <cp:lastModifiedBy>Frank</cp:lastModifiedBy>
  <cp:revision>828</cp:revision>
  <cp:lastPrinted>2020-12-18T07:40:00Z</cp:lastPrinted>
  <dcterms:created xsi:type="dcterms:W3CDTF">2014-01-22T03:13:00Z</dcterms:created>
  <dcterms:modified xsi:type="dcterms:W3CDTF">2024-07-05T08:14:40Z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10459237A57347A3BEAA92AB77F53233_13</vt:lpwstr>
  </property>
</Properties>
</file>